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7" r:id="rId1"/>
  </p:sldMasterIdLst>
  <p:notesMasterIdLst>
    <p:notesMasterId r:id="rId8"/>
  </p:notesMasterIdLst>
  <p:handoutMasterIdLst>
    <p:handoutMasterId r:id="rId9"/>
  </p:handoutMasterIdLst>
  <p:sldIdLst>
    <p:sldId id="258" r:id="rId2"/>
    <p:sldId id="257" r:id="rId3"/>
    <p:sldId id="260" r:id="rId4"/>
    <p:sldId id="274" r:id="rId5"/>
    <p:sldId id="275" r:id="rId6"/>
    <p:sldId id="276" r:id="rId7"/>
  </p:sldIdLst>
  <p:sldSz cx="12192000" cy="6858000"/>
  <p:notesSz cx="6858000" cy="9144000"/>
  <p:defaultTextStyle>
    <a:defPPr rtl="0">
      <a:defRPr lang="ru-RU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AF295E-A260-5B28-5CB6-F9346B36BEC2}" v="50" dt="2021-11-29T14:45:59.466"/>
    <p1510:client id="{27E14043-7852-4198-1A04-41B586872450}" v="6" dt="2021-12-01T09:36:39.347"/>
    <p1510:client id="{2F58276B-EADE-F79E-3268-67B4ED11C158}" v="1" dt="2021-11-28T08:57:26.090"/>
    <p1510:client id="{339BF460-7DDA-B8FB-C781-259324E8FE87}" v="1367" dt="2021-11-27T21:58:16.571"/>
    <p1510:client id="{3A870E4B-E082-3F03-55B2-C7C3D0FB0E75}" v="428" dt="2021-12-01T10:30:26.871"/>
    <p1510:client id="{542D88C0-E308-5016-E6FF-AAF9F19C7EB0}" v="5" dt="2021-12-01T10:38:14.277"/>
    <p1510:client id="{65215B7A-A282-E4B2-C90F-F6C3F33728B8}" v="198" dt="2021-11-29T12:00:37.304"/>
    <p1510:client id="{9F1648C2-A9CB-508E-2E77-45177B9B0E20}" v="1" dt="2021-12-03T21:54:05.201"/>
    <p1510:client id="{B3FA0491-1035-0F1D-1F5B-109ED9B25425}" v="323" dt="2021-12-03T17:28:30.714"/>
    <p1510:client id="{C561CDD6-75D7-48FC-95ED-6BD5F49B2960}" v="984" dt="2021-11-26T22:20:20.096"/>
    <p1510:client id="{C67A584C-D6FF-45D2-31C3-3444415B323C}" v="17" dt="2021-12-01T10:42:44.520"/>
    <p1510:client id="{D97B987C-18B3-7ABD-2ED7-0EDF47122F76}" v="528" dt="2021-12-07T17:12:17.019"/>
    <p1510:client id="{DF251D38-6E49-B4F9-E2D5-CA99904A260D}" v="395" dt="2021-12-08T12:23:09.9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83" autoAdjust="0"/>
    <p:restoredTop sz="96623" autoAdjust="0"/>
  </p:normalViewPr>
  <p:slideViewPr>
    <p:cSldViewPr snapToGrid="0">
      <p:cViewPr varScale="1">
        <p:scale>
          <a:sx n="117" d="100"/>
          <a:sy n="117" d="100"/>
        </p:scale>
        <p:origin x="126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3" d="100"/>
          <a:sy n="93" d="100"/>
        </p:scale>
        <p:origin x="3708" y="10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3EF1A4-2873-4376-A524-56D68E2856E0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C4624F2-8584-4942-8E75-09B01C6E1D7C}">
      <dgm:prSet/>
      <dgm:spPr/>
      <dgm:t>
        <a:bodyPr/>
        <a:lstStyle/>
        <a:p>
          <a:r>
            <a:rPr lang="ru-RU" dirty="0">
              <a:latin typeface="Corbel" panose="020B0503020204020204"/>
            </a:rPr>
            <a:t>''</a:t>
          </a:r>
          <a:r>
            <a:rPr lang="ru-RU" dirty="0" err="1">
              <a:latin typeface="Corbel" panose="020B0503020204020204"/>
            </a:rPr>
            <a:t>Deposit</a:t>
          </a:r>
          <a:r>
            <a:rPr lang="ru-RU" dirty="0"/>
            <a:t> </a:t>
          </a:r>
          <a:r>
            <a:rPr lang="ru-RU" dirty="0" err="1"/>
            <a:t>account</a:t>
          </a:r>
          <a:endParaRPr lang="en-US" dirty="0" err="1"/>
        </a:p>
      </dgm:t>
    </dgm:pt>
    <dgm:pt modelId="{07E20E99-4A83-4FEF-B9B1-F0FC5F0873D7}" type="parTrans" cxnId="{EA6FD0F0-BB81-49BE-95EB-D6E19DEABDAB}">
      <dgm:prSet/>
      <dgm:spPr/>
      <dgm:t>
        <a:bodyPr/>
        <a:lstStyle/>
        <a:p>
          <a:endParaRPr lang="en-US"/>
        </a:p>
      </dgm:t>
    </dgm:pt>
    <dgm:pt modelId="{BE6DB6EA-885B-4DB4-BE94-B770B66CD743}" type="sibTrans" cxnId="{EA6FD0F0-BB81-49BE-95EB-D6E19DEABDAB}">
      <dgm:prSet/>
      <dgm:spPr/>
      <dgm:t>
        <a:bodyPr/>
        <a:lstStyle/>
        <a:p>
          <a:endParaRPr lang="en-US"/>
        </a:p>
      </dgm:t>
    </dgm:pt>
    <dgm:pt modelId="{4B76A601-B9E6-48C8-A5A2-C68358F84A1B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Overdrafts</a:t>
          </a:r>
          <a:endParaRPr lang="en-US" dirty="0"/>
        </a:p>
      </dgm:t>
    </dgm:pt>
    <dgm:pt modelId="{1E7557DC-4106-4299-855E-383917342EEF}" type="parTrans" cxnId="{A06E2199-10F3-45A9-AE84-5BD1B2DF6C08}">
      <dgm:prSet/>
      <dgm:spPr/>
      <dgm:t>
        <a:bodyPr/>
        <a:lstStyle/>
        <a:p>
          <a:endParaRPr lang="en-US"/>
        </a:p>
      </dgm:t>
    </dgm:pt>
    <dgm:pt modelId="{E496151A-6274-4069-94C5-807EFF3FB447}" type="sibTrans" cxnId="{A06E2199-10F3-45A9-AE84-5BD1B2DF6C08}">
      <dgm:prSet/>
      <dgm:spPr/>
      <dgm:t>
        <a:bodyPr/>
        <a:lstStyle/>
        <a:p>
          <a:endParaRPr lang="en-US"/>
        </a:p>
      </dgm:t>
    </dgm:pt>
    <dgm:pt modelId="{F5A784F3-55A7-4BAB-93B0-3A0082064F9F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Commercial </a:t>
          </a:r>
          <a:r>
            <a:rPr lang="ru-RU" dirty="0" err="1"/>
            <a:t>loans</a:t>
          </a:r>
          <a:endParaRPr lang="en-US" dirty="0" err="1"/>
        </a:p>
      </dgm:t>
    </dgm:pt>
    <dgm:pt modelId="{B3641F41-2C66-4E01-9762-CC319B670BCF}" type="parTrans" cxnId="{835125FF-86CE-4734-A962-874F2BD4D005}">
      <dgm:prSet/>
      <dgm:spPr/>
      <dgm:t>
        <a:bodyPr/>
        <a:lstStyle/>
        <a:p>
          <a:endParaRPr lang="en-US"/>
        </a:p>
      </dgm:t>
    </dgm:pt>
    <dgm:pt modelId="{83794B78-4AAD-4743-A38B-26977727ECF7}" type="sibTrans" cxnId="{835125FF-86CE-4734-A962-874F2BD4D005}">
      <dgm:prSet/>
      <dgm:spPr/>
      <dgm:t>
        <a:bodyPr/>
        <a:lstStyle/>
        <a:p>
          <a:endParaRPr lang="en-US"/>
        </a:p>
      </dgm:t>
    </dgm:pt>
    <dgm:pt modelId="{45091303-99D6-4FF8-A8E0-B6D937A8ED95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Invoice </a:t>
          </a:r>
          <a:r>
            <a:rPr lang="ru-RU" dirty="0" err="1"/>
            <a:t>finance</a:t>
          </a:r>
          <a:endParaRPr lang="en-US" dirty="0" err="1"/>
        </a:p>
      </dgm:t>
    </dgm:pt>
    <dgm:pt modelId="{C6635FAA-7098-4D26-89D3-0AF99C4D7CCD}" type="parTrans" cxnId="{7978132C-C2C0-4BFA-8B84-6F1B643E2885}">
      <dgm:prSet/>
      <dgm:spPr/>
      <dgm:t>
        <a:bodyPr/>
        <a:lstStyle/>
        <a:p>
          <a:endParaRPr lang="en-US"/>
        </a:p>
      </dgm:t>
    </dgm:pt>
    <dgm:pt modelId="{44719811-8FE3-407B-B7DF-787FA01C7773}" type="sibTrans" cxnId="{7978132C-C2C0-4BFA-8B84-6F1B643E2885}">
      <dgm:prSet/>
      <dgm:spPr/>
      <dgm:t>
        <a:bodyPr/>
        <a:lstStyle/>
        <a:p>
          <a:endParaRPr lang="en-US"/>
        </a:p>
      </dgm:t>
    </dgm:pt>
    <dgm:pt modelId="{5B690389-E731-4776-9FEA-885A3B763E0E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Asset </a:t>
          </a:r>
          <a:r>
            <a:rPr lang="ru-RU" dirty="0" err="1"/>
            <a:t>finance</a:t>
          </a:r>
          <a:endParaRPr lang="en-US" dirty="0" err="1">
            <a:latin typeface="Corbel" panose="020B0503020204020204"/>
          </a:endParaRPr>
        </a:p>
      </dgm:t>
    </dgm:pt>
    <dgm:pt modelId="{F2445E09-BD78-4D4D-924B-EB9E9E095A40}" type="parTrans" cxnId="{5DFEF884-4A98-48E1-BE09-51D083473F7E}">
      <dgm:prSet/>
      <dgm:spPr/>
      <dgm:t>
        <a:bodyPr/>
        <a:lstStyle/>
        <a:p>
          <a:endParaRPr lang="en-US"/>
        </a:p>
      </dgm:t>
    </dgm:pt>
    <dgm:pt modelId="{8473A883-D3E3-41D8-81CC-89324AADC68C}" type="sibTrans" cxnId="{5DFEF884-4A98-48E1-BE09-51D083473F7E}">
      <dgm:prSet/>
      <dgm:spPr/>
      <dgm:t>
        <a:bodyPr/>
        <a:lstStyle/>
        <a:p>
          <a:endParaRPr lang="en-US"/>
        </a:p>
      </dgm:t>
    </dgm:pt>
    <dgm:pt modelId="{627AF5C0-85E0-411E-8D6C-23AC3C5147AC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Credit </a:t>
          </a:r>
          <a:r>
            <a:rPr lang="ru-RU" dirty="0" err="1"/>
            <a:t>cards</a:t>
          </a:r>
          <a:endParaRPr lang="en-US" dirty="0" err="1"/>
        </a:p>
      </dgm:t>
    </dgm:pt>
    <dgm:pt modelId="{62FF6343-B498-4344-A5BC-E2F4E25F5553}" type="parTrans" cxnId="{AE61B2C4-6D3A-4B86-B7B9-9B85C8B6142D}">
      <dgm:prSet/>
      <dgm:spPr/>
      <dgm:t>
        <a:bodyPr/>
        <a:lstStyle/>
        <a:p>
          <a:endParaRPr lang="en-US"/>
        </a:p>
      </dgm:t>
    </dgm:pt>
    <dgm:pt modelId="{91949F92-303B-4D6E-A7AD-BAC4CB4D536E}" type="sibTrans" cxnId="{AE61B2C4-6D3A-4B86-B7B9-9B85C8B6142D}">
      <dgm:prSet/>
      <dgm:spPr/>
      <dgm:t>
        <a:bodyPr/>
        <a:lstStyle/>
        <a:p>
          <a:endParaRPr lang="en-US"/>
        </a:p>
      </dgm:t>
    </dgm:pt>
    <dgm:pt modelId="{096334F4-B3F2-4C1F-9275-73DA9D4A6414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Insurance </a:t>
          </a:r>
          <a:r>
            <a:rPr lang="ru-RU" dirty="0" err="1"/>
            <a:t>with</a:t>
          </a:r>
          <a:r>
            <a:rPr lang="ru-RU" dirty="0"/>
            <a:t> </a:t>
          </a:r>
          <a:r>
            <a:rPr lang="ru-RU" dirty="0" err="1"/>
            <a:t>Churchill</a:t>
          </a:r>
          <a:r>
            <a:rPr lang="ru-RU" dirty="0">
              <a:latin typeface="Corbel" panose="020B0503020204020204"/>
            </a:rPr>
            <a:t>  </a:t>
          </a:r>
          <a:r>
            <a:rPr lang="ru-RU" dirty="0" err="1"/>
            <a:t>Experts</a:t>
          </a:r>
          <a:r>
            <a:rPr lang="ru-RU" dirty="0">
              <a:latin typeface="Corbel" panose="020B0503020204020204"/>
            </a:rPr>
            <a:t>''</a:t>
          </a:r>
          <a:endParaRPr lang="en-US" dirty="0" err="1"/>
        </a:p>
      </dgm:t>
    </dgm:pt>
    <dgm:pt modelId="{CBFF7D07-58E4-4F3D-B90C-2C87D24390B4}" type="parTrans" cxnId="{F56133E5-B7D8-4F77-BF6A-56C8559F3810}">
      <dgm:prSet/>
      <dgm:spPr/>
      <dgm:t>
        <a:bodyPr/>
        <a:lstStyle/>
        <a:p>
          <a:endParaRPr lang="en-US"/>
        </a:p>
      </dgm:t>
    </dgm:pt>
    <dgm:pt modelId="{4FD47541-9B5D-440C-951B-15A5CBF5740D}" type="sibTrans" cxnId="{F56133E5-B7D8-4F77-BF6A-56C8559F3810}">
      <dgm:prSet/>
      <dgm:spPr/>
      <dgm:t>
        <a:bodyPr/>
        <a:lstStyle/>
        <a:p>
          <a:endParaRPr lang="en-US"/>
        </a:p>
      </dgm:t>
    </dgm:pt>
    <dgm:pt modelId="{FEECD192-ACE4-4014-BA99-9CBA72925515}" type="pres">
      <dgm:prSet presAssocID="{203EF1A4-2873-4376-A524-56D68E2856E0}" presName="vert0" presStyleCnt="0">
        <dgm:presLayoutVars>
          <dgm:dir/>
          <dgm:animOne val="branch"/>
          <dgm:animLvl val="lvl"/>
        </dgm:presLayoutVars>
      </dgm:prSet>
      <dgm:spPr/>
    </dgm:pt>
    <dgm:pt modelId="{3D266EE9-6763-4F9E-88B0-5ACCCE42F5C7}" type="pres">
      <dgm:prSet presAssocID="{1C4624F2-8584-4942-8E75-09B01C6E1D7C}" presName="thickLine" presStyleLbl="alignNode1" presStyleIdx="0" presStyleCnt="7"/>
      <dgm:spPr/>
    </dgm:pt>
    <dgm:pt modelId="{07E5B549-87E5-4951-B6A9-24050B903265}" type="pres">
      <dgm:prSet presAssocID="{1C4624F2-8584-4942-8E75-09B01C6E1D7C}" presName="horz1" presStyleCnt="0"/>
      <dgm:spPr/>
    </dgm:pt>
    <dgm:pt modelId="{3F4FC9D7-FC3B-4FC1-B972-2087D3A7725D}" type="pres">
      <dgm:prSet presAssocID="{1C4624F2-8584-4942-8E75-09B01C6E1D7C}" presName="tx1" presStyleLbl="revTx" presStyleIdx="0" presStyleCnt="7"/>
      <dgm:spPr/>
    </dgm:pt>
    <dgm:pt modelId="{FD6BA237-8DFB-4589-BEF9-F43B52F1C5C7}" type="pres">
      <dgm:prSet presAssocID="{1C4624F2-8584-4942-8E75-09B01C6E1D7C}" presName="vert1" presStyleCnt="0"/>
      <dgm:spPr/>
    </dgm:pt>
    <dgm:pt modelId="{9F354454-32E3-43A6-9052-F40AE46B1390}" type="pres">
      <dgm:prSet presAssocID="{4B76A601-B9E6-48C8-A5A2-C68358F84A1B}" presName="thickLine" presStyleLbl="alignNode1" presStyleIdx="1" presStyleCnt="7"/>
      <dgm:spPr/>
    </dgm:pt>
    <dgm:pt modelId="{F92E5F34-F8E5-4E00-A617-B4477E99EBB8}" type="pres">
      <dgm:prSet presAssocID="{4B76A601-B9E6-48C8-A5A2-C68358F84A1B}" presName="horz1" presStyleCnt="0"/>
      <dgm:spPr/>
    </dgm:pt>
    <dgm:pt modelId="{3BDEF5BD-472A-4064-A266-D113DA886C08}" type="pres">
      <dgm:prSet presAssocID="{4B76A601-B9E6-48C8-A5A2-C68358F84A1B}" presName="tx1" presStyleLbl="revTx" presStyleIdx="1" presStyleCnt="7"/>
      <dgm:spPr/>
    </dgm:pt>
    <dgm:pt modelId="{15B76D83-2E8D-499C-A758-F5E17C458509}" type="pres">
      <dgm:prSet presAssocID="{4B76A601-B9E6-48C8-A5A2-C68358F84A1B}" presName="vert1" presStyleCnt="0"/>
      <dgm:spPr/>
    </dgm:pt>
    <dgm:pt modelId="{2731406B-EFF6-4E97-B1F8-043ABA616684}" type="pres">
      <dgm:prSet presAssocID="{F5A784F3-55A7-4BAB-93B0-3A0082064F9F}" presName="thickLine" presStyleLbl="alignNode1" presStyleIdx="2" presStyleCnt="7"/>
      <dgm:spPr/>
    </dgm:pt>
    <dgm:pt modelId="{0C5FC6C5-93AD-4243-BFB7-7291ED8F92BA}" type="pres">
      <dgm:prSet presAssocID="{F5A784F3-55A7-4BAB-93B0-3A0082064F9F}" presName="horz1" presStyleCnt="0"/>
      <dgm:spPr/>
    </dgm:pt>
    <dgm:pt modelId="{563259C7-1B11-49B6-AF7B-EE6A7DA36212}" type="pres">
      <dgm:prSet presAssocID="{F5A784F3-55A7-4BAB-93B0-3A0082064F9F}" presName="tx1" presStyleLbl="revTx" presStyleIdx="2" presStyleCnt="7"/>
      <dgm:spPr/>
    </dgm:pt>
    <dgm:pt modelId="{3349600D-7AF3-4268-BA7E-BCBD63788A96}" type="pres">
      <dgm:prSet presAssocID="{F5A784F3-55A7-4BAB-93B0-3A0082064F9F}" presName="vert1" presStyleCnt="0"/>
      <dgm:spPr/>
    </dgm:pt>
    <dgm:pt modelId="{0CB60B0D-E3D3-4B59-BA30-3DEA3D17E327}" type="pres">
      <dgm:prSet presAssocID="{45091303-99D6-4FF8-A8E0-B6D937A8ED95}" presName="thickLine" presStyleLbl="alignNode1" presStyleIdx="3" presStyleCnt="7"/>
      <dgm:spPr/>
    </dgm:pt>
    <dgm:pt modelId="{7F49D4A2-9FA4-45B7-BE1D-5B41ED419717}" type="pres">
      <dgm:prSet presAssocID="{45091303-99D6-4FF8-A8E0-B6D937A8ED95}" presName="horz1" presStyleCnt="0"/>
      <dgm:spPr/>
    </dgm:pt>
    <dgm:pt modelId="{01FEC4D2-7ABE-4B4A-961C-ED8CA3D46738}" type="pres">
      <dgm:prSet presAssocID="{45091303-99D6-4FF8-A8E0-B6D937A8ED95}" presName="tx1" presStyleLbl="revTx" presStyleIdx="3" presStyleCnt="7"/>
      <dgm:spPr/>
    </dgm:pt>
    <dgm:pt modelId="{355BB2F4-9EB6-4F06-9062-C52DA8B525BE}" type="pres">
      <dgm:prSet presAssocID="{45091303-99D6-4FF8-A8E0-B6D937A8ED95}" presName="vert1" presStyleCnt="0"/>
      <dgm:spPr/>
    </dgm:pt>
    <dgm:pt modelId="{8930B9F0-C33F-4980-B818-47475C5F34BE}" type="pres">
      <dgm:prSet presAssocID="{5B690389-E731-4776-9FEA-885A3B763E0E}" presName="thickLine" presStyleLbl="alignNode1" presStyleIdx="4" presStyleCnt="7"/>
      <dgm:spPr/>
    </dgm:pt>
    <dgm:pt modelId="{4806F449-B31F-4CAA-BA76-22F5ECB1F401}" type="pres">
      <dgm:prSet presAssocID="{5B690389-E731-4776-9FEA-885A3B763E0E}" presName="horz1" presStyleCnt="0"/>
      <dgm:spPr/>
    </dgm:pt>
    <dgm:pt modelId="{4CE95051-B26B-455C-9347-6003C6EADEDA}" type="pres">
      <dgm:prSet presAssocID="{5B690389-E731-4776-9FEA-885A3B763E0E}" presName="tx1" presStyleLbl="revTx" presStyleIdx="4" presStyleCnt="7"/>
      <dgm:spPr/>
    </dgm:pt>
    <dgm:pt modelId="{3C8FD6C3-C762-46C0-8794-1B0BC6D953C1}" type="pres">
      <dgm:prSet presAssocID="{5B690389-E731-4776-9FEA-885A3B763E0E}" presName="vert1" presStyleCnt="0"/>
      <dgm:spPr/>
    </dgm:pt>
    <dgm:pt modelId="{8C2CB637-6C88-4289-8C28-8216FFC5C2CB}" type="pres">
      <dgm:prSet presAssocID="{627AF5C0-85E0-411E-8D6C-23AC3C5147AC}" presName="thickLine" presStyleLbl="alignNode1" presStyleIdx="5" presStyleCnt="7"/>
      <dgm:spPr/>
    </dgm:pt>
    <dgm:pt modelId="{2682B21B-EC33-43B7-8101-680531FD174D}" type="pres">
      <dgm:prSet presAssocID="{627AF5C0-85E0-411E-8D6C-23AC3C5147AC}" presName="horz1" presStyleCnt="0"/>
      <dgm:spPr/>
    </dgm:pt>
    <dgm:pt modelId="{4A5CBA96-A650-4361-9D1A-51BA8BE63A75}" type="pres">
      <dgm:prSet presAssocID="{627AF5C0-85E0-411E-8D6C-23AC3C5147AC}" presName="tx1" presStyleLbl="revTx" presStyleIdx="5" presStyleCnt="7"/>
      <dgm:spPr/>
    </dgm:pt>
    <dgm:pt modelId="{AB891050-B348-4A07-A3A2-F03DFAE33C92}" type="pres">
      <dgm:prSet presAssocID="{627AF5C0-85E0-411E-8D6C-23AC3C5147AC}" presName="vert1" presStyleCnt="0"/>
      <dgm:spPr/>
    </dgm:pt>
    <dgm:pt modelId="{7A51045C-9769-4D1D-B619-165A653201DE}" type="pres">
      <dgm:prSet presAssocID="{096334F4-B3F2-4C1F-9275-73DA9D4A6414}" presName="thickLine" presStyleLbl="alignNode1" presStyleIdx="6" presStyleCnt="7"/>
      <dgm:spPr/>
    </dgm:pt>
    <dgm:pt modelId="{77928E68-811A-409C-AB66-FF5B7E2DA2D5}" type="pres">
      <dgm:prSet presAssocID="{096334F4-B3F2-4C1F-9275-73DA9D4A6414}" presName="horz1" presStyleCnt="0"/>
      <dgm:spPr/>
    </dgm:pt>
    <dgm:pt modelId="{ABF1CFCA-0C2A-44E6-95D1-21DA8C4E44A8}" type="pres">
      <dgm:prSet presAssocID="{096334F4-B3F2-4C1F-9275-73DA9D4A6414}" presName="tx1" presStyleLbl="revTx" presStyleIdx="6" presStyleCnt="7"/>
      <dgm:spPr/>
    </dgm:pt>
    <dgm:pt modelId="{A5DB648B-78EA-494D-85C8-DD3E841BB5C1}" type="pres">
      <dgm:prSet presAssocID="{096334F4-B3F2-4C1F-9275-73DA9D4A6414}" presName="vert1" presStyleCnt="0"/>
      <dgm:spPr/>
    </dgm:pt>
  </dgm:ptLst>
  <dgm:cxnLst>
    <dgm:cxn modelId="{7978132C-C2C0-4BFA-8B84-6F1B643E2885}" srcId="{203EF1A4-2873-4376-A524-56D68E2856E0}" destId="{45091303-99D6-4FF8-A8E0-B6D937A8ED95}" srcOrd="3" destOrd="0" parTransId="{C6635FAA-7098-4D26-89D3-0AF99C4D7CCD}" sibTransId="{44719811-8FE3-407B-B7DF-787FA01C7773}"/>
    <dgm:cxn modelId="{98453569-E00B-49BF-B812-10F1CCA4F41F}" type="presOf" srcId="{4B76A601-B9E6-48C8-A5A2-C68358F84A1B}" destId="{3BDEF5BD-472A-4064-A266-D113DA886C08}" srcOrd="0" destOrd="0" presId="urn:microsoft.com/office/officeart/2008/layout/LinedList"/>
    <dgm:cxn modelId="{F4098A6D-FC8E-4817-9E09-8A0C66225896}" type="presOf" srcId="{096334F4-B3F2-4C1F-9275-73DA9D4A6414}" destId="{ABF1CFCA-0C2A-44E6-95D1-21DA8C4E44A8}" srcOrd="0" destOrd="0" presId="urn:microsoft.com/office/officeart/2008/layout/LinedList"/>
    <dgm:cxn modelId="{4671C782-24CF-4B4A-B5D3-240835E4D765}" type="presOf" srcId="{203EF1A4-2873-4376-A524-56D68E2856E0}" destId="{FEECD192-ACE4-4014-BA99-9CBA72925515}" srcOrd="0" destOrd="0" presId="urn:microsoft.com/office/officeart/2008/layout/LinedList"/>
    <dgm:cxn modelId="{5DFEF884-4A98-48E1-BE09-51D083473F7E}" srcId="{203EF1A4-2873-4376-A524-56D68E2856E0}" destId="{5B690389-E731-4776-9FEA-885A3B763E0E}" srcOrd="4" destOrd="0" parTransId="{F2445E09-BD78-4D4D-924B-EB9E9E095A40}" sibTransId="{8473A883-D3E3-41D8-81CC-89324AADC68C}"/>
    <dgm:cxn modelId="{B0083F95-27D0-444E-AB38-9A79C8C2EE60}" type="presOf" srcId="{F5A784F3-55A7-4BAB-93B0-3A0082064F9F}" destId="{563259C7-1B11-49B6-AF7B-EE6A7DA36212}" srcOrd="0" destOrd="0" presId="urn:microsoft.com/office/officeart/2008/layout/LinedList"/>
    <dgm:cxn modelId="{7961B596-9D52-440C-A24E-239682787FF8}" type="presOf" srcId="{5B690389-E731-4776-9FEA-885A3B763E0E}" destId="{4CE95051-B26B-455C-9347-6003C6EADEDA}" srcOrd="0" destOrd="0" presId="urn:microsoft.com/office/officeart/2008/layout/LinedList"/>
    <dgm:cxn modelId="{A06E2199-10F3-45A9-AE84-5BD1B2DF6C08}" srcId="{203EF1A4-2873-4376-A524-56D68E2856E0}" destId="{4B76A601-B9E6-48C8-A5A2-C68358F84A1B}" srcOrd="1" destOrd="0" parTransId="{1E7557DC-4106-4299-855E-383917342EEF}" sibTransId="{E496151A-6274-4069-94C5-807EFF3FB447}"/>
    <dgm:cxn modelId="{A0D7599B-4F0E-4E3A-B6C8-7D987EB9B60C}" type="presOf" srcId="{45091303-99D6-4FF8-A8E0-B6D937A8ED95}" destId="{01FEC4D2-7ABE-4B4A-961C-ED8CA3D46738}" srcOrd="0" destOrd="0" presId="urn:microsoft.com/office/officeart/2008/layout/LinedList"/>
    <dgm:cxn modelId="{596E87A8-5631-466A-94C1-2E26513EF38B}" type="presOf" srcId="{1C4624F2-8584-4942-8E75-09B01C6E1D7C}" destId="{3F4FC9D7-FC3B-4FC1-B972-2087D3A7725D}" srcOrd="0" destOrd="0" presId="urn:microsoft.com/office/officeart/2008/layout/LinedList"/>
    <dgm:cxn modelId="{7F4A54B8-6C49-4F8D-8213-1A4BBE36B987}" type="presOf" srcId="{627AF5C0-85E0-411E-8D6C-23AC3C5147AC}" destId="{4A5CBA96-A650-4361-9D1A-51BA8BE63A75}" srcOrd="0" destOrd="0" presId="urn:microsoft.com/office/officeart/2008/layout/LinedList"/>
    <dgm:cxn modelId="{AE61B2C4-6D3A-4B86-B7B9-9B85C8B6142D}" srcId="{203EF1A4-2873-4376-A524-56D68E2856E0}" destId="{627AF5C0-85E0-411E-8D6C-23AC3C5147AC}" srcOrd="5" destOrd="0" parTransId="{62FF6343-B498-4344-A5BC-E2F4E25F5553}" sibTransId="{91949F92-303B-4D6E-A7AD-BAC4CB4D536E}"/>
    <dgm:cxn modelId="{F56133E5-B7D8-4F77-BF6A-56C8559F3810}" srcId="{203EF1A4-2873-4376-A524-56D68E2856E0}" destId="{096334F4-B3F2-4C1F-9275-73DA9D4A6414}" srcOrd="6" destOrd="0" parTransId="{CBFF7D07-58E4-4F3D-B90C-2C87D24390B4}" sibTransId="{4FD47541-9B5D-440C-951B-15A5CBF5740D}"/>
    <dgm:cxn modelId="{EA6FD0F0-BB81-49BE-95EB-D6E19DEABDAB}" srcId="{203EF1A4-2873-4376-A524-56D68E2856E0}" destId="{1C4624F2-8584-4942-8E75-09B01C6E1D7C}" srcOrd="0" destOrd="0" parTransId="{07E20E99-4A83-4FEF-B9B1-F0FC5F0873D7}" sibTransId="{BE6DB6EA-885B-4DB4-BE94-B770B66CD743}"/>
    <dgm:cxn modelId="{835125FF-86CE-4734-A962-874F2BD4D005}" srcId="{203EF1A4-2873-4376-A524-56D68E2856E0}" destId="{F5A784F3-55A7-4BAB-93B0-3A0082064F9F}" srcOrd="2" destOrd="0" parTransId="{B3641F41-2C66-4E01-9762-CC319B670BCF}" sibTransId="{83794B78-4AAD-4743-A38B-26977727ECF7}"/>
    <dgm:cxn modelId="{CE89BC3F-AE5D-45E0-9FA0-AE1F04431CE2}" type="presParOf" srcId="{FEECD192-ACE4-4014-BA99-9CBA72925515}" destId="{3D266EE9-6763-4F9E-88B0-5ACCCE42F5C7}" srcOrd="0" destOrd="0" presId="urn:microsoft.com/office/officeart/2008/layout/LinedList"/>
    <dgm:cxn modelId="{7AB86C18-6AF5-4F07-9288-67E070BA5BAC}" type="presParOf" srcId="{FEECD192-ACE4-4014-BA99-9CBA72925515}" destId="{07E5B549-87E5-4951-B6A9-24050B903265}" srcOrd="1" destOrd="0" presId="urn:microsoft.com/office/officeart/2008/layout/LinedList"/>
    <dgm:cxn modelId="{B1812DF2-8667-4BF9-94A1-58ACC113869A}" type="presParOf" srcId="{07E5B549-87E5-4951-B6A9-24050B903265}" destId="{3F4FC9D7-FC3B-4FC1-B972-2087D3A7725D}" srcOrd="0" destOrd="0" presId="urn:microsoft.com/office/officeart/2008/layout/LinedList"/>
    <dgm:cxn modelId="{1659892C-5390-47F5-A8AA-6F7383020C3A}" type="presParOf" srcId="{07E5B549-87E5-4951-B6A9-24050B903265}" destId="{FD6BA237-8DFB-4589-BEF9-F43B52F1C5C7}" srcOrd="1" destOrd="0" presId="urn:microsoft.com/office/officeart/2008/layout/LinedList"/>
    <dgm:cxn modelId="{F7F161D1-67A8-47FD-B28A-515BBA503992}" type="presParOf" srcId="{FEECD192-ACE4-4014-BA99-9CBA72925515}" destId="{9F354454-32E3-43A6-9052-F40AE46B1390}" srcOrd="2" destOrd="0" presId="urn:microsoft.com/office/officeart/2008/layout/LinedList"/>
    <dgm:cxn modelId="{C22C0423-3D71-42B8-A75F-6640259FA33B}" type="presParOf" srcId="{FEECD192-ACE4-4014-BA99-9CBA72925515}" destId="{F92E5F34-F8E5-4E00-A617-B4477E99EBB8}" srcOrd="3" destOrd="0" presId="urn:microsoft.com/office/officeart/2008/layout/LinedList"/>
    <dgm:cxn modelId="{4F5536F4-BEB5-4466-8AA7-CB785C55EA55}" type="presParOf" srcId="{F92E5F34-F8E5-4E00-A617-B4477E99EBB8}" destId="{3BDEF5BD-472A-4064-A266-D113DA886C08}" srcOrd="0" destOrd="0" presId="urn:microsoft.com/office/officeart/2008/layout/LinedList"/>
    <dgm:cxn modelId="{E1A858D5-FFE3-458F-B0FF-999BEFAC08EB}" type="presParOf" srcId="{F92E5F34-F8E5-4E00-A617-B4477E99EBB8}" destId="{15B76D83-2E8D-499C-A758-F5E17C458509}" srcOrd="1" destOrd="0" presId="urn:microsoft.com/office/officeart/2008/layout/LinedList"/>
    <dgm:cxn modelId="{628294B7-A064-4A5F-A1F4-B47340B79632}" type="presParOf" srcId="{FEECD192-ACE4-4014-BA99-9CBA72925515}" destId="{2731406B-EFF6-4E97-B1F8-043ABA616684}" srcOrd="4" destOrd="0" presId="urn:microsoft.com/office/officeart/2008/layout/LinedList"/>
    <dgm:cxn modelId="{30128AD4-8167-470C-990D-ABCE35D07C55}" type="presParOf" srcId="{FEECD192-ACE4-4014-BA99-9CBA72925515}" destId="{0C5FC6C5-93AD-4243-BFB7-7291ED8F92BA}" srcOrd="5" destOrd="0" presId="urn:microsoft.com/office/officeart/2008/layout/LinedList"/>
    <dgm:cxn modelId="{85031322-EB1B-4EFD-9925-176DE71FE2F3}" type="presParOf" srcId="{0C5FC6C5-93AD-4243-BFB7-7291ED8F92BA}" destId="{563259C7-1B11-49B6-AF7B-EE6A7DA36212}" srcOrd="0" destOrd="0" presId="urn:microsoft.com/office/officeart/2008/layout/LinedList"/>
    <dgm:cxn modelId="{7AB8CC07-1C91-47B7-991F-9F03D86020F9}" type="presParOf" srcId="{0C5FC6C5-93AD-4243-BFB7-7291ED8F92BA}" destId="{3349600D-7AF3-4268-BA7E-BCBD63788A96}" srcOrd="1" destOrd="0" presId="urn:microsoft.com/office/officeart/2008/layout/LinedList"/>
    <dgm:cxn modelId="{F2AC63BD-1E8F-4A11-94C6-3DA8BBF0A55F}" type="presParOf" srcId="{FEECD192-ACE4-4014-BA99-9CBA72925515}" destId="{0CB60B0D-E3D3-4B59-BA30-3DEA3D17E327}" srcOrd="6" destOrd="0" presId="urn:microsoft.com/office/officeart/2008/layout/LinedList"/>
    <dgm:cxn modelId="{F60F23A9-552B-4AF1-BB5C-86F449DCEAEE}" type="presParOf" srcId="{FEECD192-ACE4-4014-BA99-9CBA72925515}" destId="{7F49D4A2-9FA4-45B7-BE1D-5B41ED419717}" srcOrd="7" destOrd="0" presId="urn:microsoft.com/office/officeart/2008/layout/LinedList"/>
    <dgm:cxn modelId="{E89009A4-D629-4B52-8E82-43F6087023B5}" type="presParOf" srcId="{7F49D4A2-9FA4-45B7-BE1D-5B41ED419717}" destId="{01FEC4D2-7ABE-4B4A-961C-ED8CA3D46738}" srcOrd="0" destOrd="0" presId="urn:microsoft.com/office/officeart/2008/layout/LinedList"/>
    <dgm:cxn modelId="{7142D8B9-817B-44F6-84E0-98E91338A2DD}" type="presParOf" srcId="{7F49D4A2-9FA4-45B7-BE1D-5B41ED419717}" destId="{355BB2F4-9EB6-4F06-9062-C52DA8B525BE}" srcOrd="1" destOrd="0" presId="urn:microsoft.com/office/officeart/2008/layout/LinedList"/>
    <dgm:cxn modelId="{D7D58840-253A-4602-B420-AD3DF9902B8A}" type="presParOf" srcId="{FEECD192-ACE4-4014-BA99-9CBA72925515}" destId="{8930B9F0-C33F-4980-B818-47475C5F34BE}" srcOrd="8" destOrd="0" presId="urn:microsoft.com/office/officeart/2008/layout/LinedList"/>
    <dgm:cxn modelId="{48EBE6A7-F91D-48FF-B827-AFD432E5587D}" type="presParOf" srcId="{FEECD192-ACE4-4014-BA99-9CBA72925515}" destId="{4806F449-B31F-4CAA-BA76-22F5ECB1F401}" srcOrd="9" destOrd="0" presId="urn:microsoft.com/office/officeart/2008/layout/LinedList"/>
    <dgm:cxn modelId="{B2E59481-E4CA-482A-A63E-F01F955B42E1}" type="presParOf" srcId="{4806F449-B31F-4CAA-BA76-22F5ECB1F401}" destId="{4CE95051-B26B-455C-9347-6003C6EADEDA}" srcOrd="0" destOrd="0" presId="urn:microsoft.com/office/officeart/2008/layout/LinedList"/>
    <dgm:cxn modelId="{2421568D-7149-4913-ABCC-AC12CF463C56}" type="presParOf" srcId="{4806F449-B31F-4CAA-BA76-22F5ECB1F401}" destId="{3C8FD6C3-C762-46C0-8794-1B0BC6D953C1}" srcOrd="1" destOrd="0" presId="urn:microsoft.com/office/officeart/2008/layout/LinedList"/>
    <dgm:cxn modelId="{EC9401BE-0062-4706-9EEE-776765C1F3AA}" type="presParOf" srcId="{FEECD192-ACE4-4014-BA99-9CBA72925515}" destId="{8C2CB637-6C88-4289-8C28-8216FFC5C2CB}" srcOrd="10" destOrd="0" presId="urn:microsoft.com/office/officeart/2008/layout/LinedList"/>
    <dgm:cxn modelId="{BC37ABC0-0579-4144-9451-BDD70FF82E48}" type="presParOf" srcId="{FEECD192-ACE4-4014-BA99-9CBA72925515}" destId="{2682B21B-EC33-43B7-8101-680531FD174D}" srcOrd="11" destOrd="0" presId="urn:microsoft.com/office/officeart/2008/layout/LinedList"/>
    <dgm:cxn modelId="{8F034B8B-A723-43CE-B697-71699AC93866}" type="presParOf" srcId="{2682B21B-EC33-43B7-8101-680531FD174D}" destId="{4A5CBA96-A650-4361-9D1A-51BA8BE63A75}" srcOrd="0" destOrd="0" presId="urn:microsoft.com/office/officeart/2008/layout/LinedList"/>
    <dgm:cxn modelId="{3F5E0A0E-F943-46C9-8D53-D7B772A005F7}" type="presParOf" srcId="{2682B21B-EC33-43B7-8101-680531FD174D}" destId="{AB891050-B348-4A07-A3A2-F03DFAE33C92}" srcOrd="1" destOrd="0" presId="urn:microsoft.com/office/officeart/2008/layout/LinedList"/>
    <dgm:cxn modelId="{2D4FD89D-94AB-4B19-AF01-DB0E536F31D5}" type="presParOf" srcId="{FEECD192-ACE4-4014-BA99-9CBA72925515}" destId="{7A51045C-9769-4D1D-B619-165A653201DE}" srcOrd="12" destOrd="0" presId="urn:microsoft.com/office/officeart/2008/layout/LinedList"/>
    <dgm:cxn modelId="{5A229A37-85BF-4FE9-A7EA-E8302443885E}" type="presParOf" srcId="{FEECD192-ACE4-4014-BA99-9CBA72925515}" destId="{77928E68-811A-409C-AB66-FF5B7E2DA2D5}" srcOrd="13" destOrd="0" presId="urn:microsoft.com/office/officeart/2008/layout/LinedList"/>
    <dgm:cxn modelId="{88A425E2-CD53-4602-807E-95D45A97BB40}" type="presParOf" srcId="{77928E68-811A-409C-AB66-FF5B7E2DA2D5}" destId="{ABF1CFCA-0C2A-44E6-95D1-21DA8C4E44A8}" srcOrd="0" destOrd="0" presId="urn:microsoft.com/office/officeart/2008/layout/LinedList"/>
    <dgm:cxn modelId="{3310E917-3422-4DF8-9486-89F171505C70}" type="presParOf" srcId="{77928E68-811A-409C-AB66-FF5B7E2DA2D5}" destId="{A5DB648B-78EA-494D-85C8-DD3E841BB5C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266EE9-6763-4F9E-88B0-5ACCCE42F5C7}">
      <dsp:nvSpPr>
        <dsp:cNvPr id="0" name=""/>
        <dsp:cNvSpPr/>
      </dsp:nvSpPr>
      <dsp:spPr>
        <a:xfrm>
          <a:off x="0" y="513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4FC9D7-FC3B-4FC1-B972-2087D3A7725D}">
      <dsp:nvSpPr>
        <dsp:cNvPr id="0" name=""/>
        <dsp:cNvSpPr/>
      </dsp:nvSpPr>
      <dsp:spPr>
        <a:xfrm>
          <a:off x="0" y="513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700" kern="1200" dirty="0">
              <a:latin typeface="Corbel" panose="020B0503020204020204"/>
            </a:rPr>
            <a:t>''</a:t>
          </a:r>
          <a:r>
            <a:rPr lang="ru-RU" sz="2700" kern="1200" dirty="0" err="1">
              <a:latin typeface="Corbel" panose="020B0503020204020204"/>
            </a:rPr>
            <a:t>Deposit</a:t>
          </a:r>
          <a:r>
            <a:rPr lang="ru-RU" sz="2700" kern="1200" dirty="0"/>
            <a:t> </a:t>
          </a:r>
          <a:r>
            <a:rPr lang="ru-RU" sz="2700" kern="1200" dirty="0" err="1"/>
            <a:t>account</a:t>
          </a:r>
          <a:endParaRPr lang="en-US" sz="2700" kern="1200" dirty="0" err="1"/>
        </a:p>
      </dsp:txBody>
      <dsp:txXfrm>
        <a:off x="0" y="513"/>
        <a:ext cx="6263640" cy="600744"/>
      </dsp:txXfrm>
    </dsp:sp>
    <dsp:sp modelId="{9F354454-32E3-43A6-9052-F40AE46B1390}">
      <dsp:nvSpPr>
        <dsp:cNvPr id="0" name=""/>
        <dsp:cNvSpPr/>
      </dsp:nvSpPr>
      <dsp:spPr>
        <a:xfrm>
          <a:off x="0" y="601258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DEF5BD-472A-4064-A266-D113DA886C08}">
      <dsp:nvSpPr>
        <dsp:cNvPr id="0" name=""/>
        <dsp:cNvSpPr/>
      </dsp:nvSpPr>
      <dsp:spPr>
        <a:xfrm>
          <a:off x="0" y="601258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700" kern="1200" dirty="0">
              <a:latin typeface="Corbel" panose="020B0503020204020204"/>
            </a:rPr>
            <a:t>  </a:t>
          </a:r>
          <a:r>
            <a:rPr lang="ru-RU" sz="2700" kern="1200" dirty="0"/>
            <a:t>Overdrafts</a:t>
          </a:r>
          <a:endParaRPr lang="en-US" sz="2700" kern="1200" dirty="0"/>
        </a:p>
      </dsp:txBody>
      <dsp:txXfrm>
        <a:off x="0" y="601258"/>
        <a:ext cx="6263640" cy="600744"/>
      </dsp:txXfrm>
    </dsp:sp>
    <dsp:sp modelId="{2731406B-EFF6-4E97-B1F8-043ABA616684}">
      <dsp:nvSpPr>
        <dsp:cNvPr id="0" name=""/>
        <dsp:cNvSpPr/>
      </dsp:nvSpPr>
      <dsp:spPr>
        <a:xfrm>
          <a:off x="0" y="1202002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3259C7-1B11-49B6-AF7B-EE6A7DA36212}">
      <dsp:nvSpPr>
        <dsp:cNvPr id="0" name=""/>
        <dsp:cNvSpPr/>
      </dsp:nvSpPr>
      <dsp:spPr>
        <a:xfrm>
          <a:off x="0" y="1202002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700" kern="1200" dirty="0">
              <a:latin typeface="Corbel" panose="020B0503020204020204"/>
            </a:rPr>
            <a:t>  </a:t>
          </a:r>
          <a:r>
            <a:rPr lang="ru-RU" sz="2700" kern="1200" dirty="0"/>
            <a:t>Commercial </a:t>
          </a:r>
          <a:r>
            <a:rPr lang="ru-RU" sz="2700" kern="1200" dirty="0" err="1"/>
            <a:t>loans</a:t>
          </a:r>
          <a:endParaRPr lang="en-US" sz="2700" kern="1200" dirty="0" err="1"/>
        </a:p>
      </dsp:txBody>
      <dsp:txXfrm>
        <a:off x="0" y="1202002"/>
        <a:ext cx="6263640" cy="600744"/>
      </dsp:txXfrm>
    </dsp:sp>
    <dsp:sp modelId="{0CB60B0D-E3D3-4B59-BA30-3DEA3D17E327}">
      <dsp:nvSpPr>
        <dsp:cNvPr id="0" name=""/>
        <dsp:cNvSpPr/>
      </dsp:nvSpPr>
      <dsp:spPr>
        <a:xfrm>
          <a:off x="0" y="1802747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FEC4D2-7ABE-4B4A-961C-ED8CA3D46738}">
      <dsp:nvSpPr>
        <dsp:cNvPr id="0" name=""/>
        <dsp:cNvSpPr/>
      </dsp:nvSpPr>
      <dsp:spPr>
        <a:xfrm>
          <a:off x="0" y="1802747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700" kern="1200" dirty="0">
              <a:latin typeface="Corbel" panose="020B0503020204020204"/>
            </a:rPr>
            <a:t>  </a:t>
          </a:r>
          <a:r>
            <a:rPr lang="ru-RU" sz="2700" kern="1200" dirty="0"/>
            <a:t>Invoice </a:t>
          </a:r>
          <a:r>
            <a:rPr lang="ru-RU" sz="2700" kern="1200" dirty="0" err="1"/>
            <a:t>finance</a:t>
          </a:r>
          <a:endParaRPr lang="en-US" sz="2700" kern="1200" dirty="0" err="1"/>
        </a:p>
      </dsp:txBody>
      <dsp:txXfrm>
        <a:off x="0" y="1802747"/>
        <a:ext cx="6263640" cy="600744"/>
      </dsp:txXfrm>
    </dsp:sp>
    <dsp:sp modelId="{8930B9F0-C33F-4980-B818-47475C5F34BE}">
      <dsp:nvSpPr>
        <dsp:cNvPr id="0" name=""/>
        <dsp:cNvSpPr/>
      </dsp:nvSpPr>
      <dsp:spPr>
        <a:xfrm>
          <a:off x="0" y="2403492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E95051-B26B-455C-9347-6003C6EADEDA}">
      <dsp:nvSpPr>
        <dsp:cNvPr id="0" name=""/>
        <dsp:cNvSpPr/>
      </dsp:nvSpPr>
      <dsp:spPr>
        <a:xfrm>
          <a:off x="0" y="2403492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700" kern="1200" dirty="0">
              <a:latin typeface="Corbel" panose="020B0503020204020204"/>
            </a:rPr>
            <a:t>  </a:t>
          </a:r>
          <a:r>
            <a:rPr lang="ru-RU" sz="2700" kern="1200" dirty="0"/>
            <a:t>Asset </a:t>
          </a:r>
          <a:r>
            <a:rPr lang="ru-RU" sz="2700" kern="1200" dirty="0" err="1"/>
            <a:t>finance</a:t>
          </a:r>
          <a:endParaRPr lang="en-US" sz="2700" kern="1200" dirty="0" err="1">
            <a:latin typeface="Corbel" panose="020B0503020204020204"/>
          </a:endParaRPr>
        </a:p>
      </dsp:txBody>
      <dsp:txXfrm>
        <a:off x="0" y="2403492"/>
        <a:ext cx="6263640" cy="600744"/>
      </dsp:txXfrm>
    </dsp:sp>
    <dsp:sp modelId="{8C2CB637-6C88-4289-8C28-8216FFC5C2CB}">
      <dsp:nvSpPr>
        <dsp:cNvPr id="0" name=""/>
        <dsp:cNvSpPr/>
      </dsp:nvSpPr>
      <dsp:spPr>
        <a:xfrm>
          <a:off x="0" y="3004237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A5CBA96-A650-4361-9D1A-51BA8BE63A75}">
      <dsp:nvSpPr>
        <dsp:cNvPr id="0" name=""/>
        <dsp:cNvSpPr/>
      </dsp:nvSpPr>
      <dsp:spPr>
        <a:xfrm>
          <a:off x="0" y="3004237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700" kern="1200" dirty="0">
              <a:latin typeface="Corbel" panose="020B0503020204020204"/>
            </a:rPr>
            <a:t>  </a:t>
          </a:r>
          <a:r>
            <a:rPr lang="ru-RU" sz="2700" kern="1200" dirty="0"/>
            <a:t>Credit </a:t>
          </a:r>
          <a:r>
            <a:rPr lang="ru-RU" sz="2700" kern="1200" dirty="0" err="1"/>
            <a:t>cards</a:t>
          </a:r>
          <a:endParaRPr lang="en-US" sz="2700" kern="1200" dirty="0" err="1"/>
        </a:p>
      </dsp:txBody>
      <dsp:txXfrm>
        <a:off x="0" y="3004237"/>
        <a:ext cx="6263640" cy="600744"/>
      </dsp:txXfrm>
    </dsp:sp>
    <dsp:sp modelId="{7A51045C-9769-4D1D-B619-165A653201DE}">
      <dsp:nvSpPr>
        <dsp:cNvPr id="0" name=""/>
        <dsp:cNvSpPr/>
      </dsp:nvSpPr>
      <dsp:spPr>
        <a:xfrm>
          <a:off x="0" y="3604981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85000"/>
                <a:shade val="98000"/>
                <a:satMod val="110000"/>
                <a:lumMod val="103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85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875" dir="5400000" algn="ctr" rotWithShape="0">
            <a:srgbClr val="000000">
              <a:alpha val="6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BF1CFCA-0C2A-44E6-95D1-21DA8C4E44A8}">
      <dsp:nvSpPr>
        <dsp:cNvPr id="0" name=""/>
        <dsp:cNvSpPr/>
      </dsp:nvSpPr>
      <dsp:spPr>
        <a:xfrm>
          <a:off x="0" y="3604981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700" kern="1200" dirty="0">
              <a:latin typeface="Corbel" panose="020B0503020204020204"/>
            </a:rPr>
            <a:t>  </a:t>
          </a:r>
          <a:r>
            <a:rPr lang="ru-RU" sz="2700" kern="1200" dirty="0"/>
            <a:t>Insurance </a:t>
          </a:r>
          <a:r>
            <a:rPr lang="ru-RU" sz="2700" kern="1200" dirty="0" err="1"/>
            <a:t>with</a:t>
          </a:r>
          <a:r>
            <a:rPr lang="ru-RU" sz="2700" kern="1200" dirty="0"/>
            <a:t> </a:t>
          </a:r>
          <a:r>
            <a:rPr lang="ru-RU" sz="2700" kern="1200" dirty="0" err="1"/>
            <a:t>Churchill</a:t>
          </a:r>
          <a:r>
            <a:rPr lang="ru-RU" sz="2700" kern="1200" dirty="0">
              <a:latin typeface="Corbel" panose="020B0503020204020204"/>
            </a:rPr>
            <a:t>  </a:t>
          </a:r>
          <a:r>
            <a:rPr lang="ru-RU" sz="2700" kern="1200" dirty="0" err="1"/>
            <a:t>Experts</a:t>
          </a:r>
          <a:r>
            <a:rPr lang="ru-RU" sz="2700" kern="1200" dirty="0">
              <a:latin typeface="Corbel" panose="020B0503020204020204"/>
            </a:rPr>
            <a:t>''</a:t>
          </a:r>
          <a:endParaRPr lang="en-US" sz="2700" kern="1200" dirty="0" err="1"/>
        </a:p>
      </dsp:txBody>
      <dsp:txXfrm>
        <a:off x="0" y="3604981"/>
        <a:ext cx="6263640" cy="6007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>
            <a:extLst>
              <a:ext uri="{FF2B5EF4-FFF2-40B4-BE49-F238E27FC236}">
                <a16:creationId xmlns:a16="http://schemas.microsoft.com/office/drawing/2014/main" id="{18F4DFC5-E278-45BD-8C86-73EFA730B6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0716496A-7374-4DA6-9B5D-E2BB0AC3CF7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9DFA32-3086-456A-908E-517273C9B9CF}" type="datetime1">
              <a:rPr lang="ru-RU" smtClean="0"/>
              <a:t>08.12.2021</a:t>
            </a:fld>
            <a:endParaRPr lang="ru-RU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AB18F4BD-F1C3-4A35-8D73-CD5398895F5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2ED9A6A4-5386-4A58-A887-D0FA63008E5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A0D45F-9DBE-4332-992B-8E59AFFEBD7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144648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noProof="0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ACFCF5-89C6-4F5F-83E2-3B94554EBFAF}" type="datetime1">
              <a:rPr lang="ru-RU" smtClean="0"/>
              <a:pPr/>
              <a:t>08.12.2021</a:t>
            </a:fld>
            <a:endParaRPr lang="ru-RU" dirty="0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noProof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noProof="0"/>
              <a:t>Щелкните, чтобы изменить стили текста образца слайда</a:t>
            </a:r>
          </a:p>
          <a:p>
            <a:pPr lvl="1"/>
            <a:r>
              <a:rPr lang="ru-RU" noProof="0"/>
              <a:t>Второй уровень</a:t>
            </a:r>
          </a:p>
          <a:p>
            <a:pPr lvl="2"/>
            <a:r>
              <a:rPr lang="ru-RU" noProof="0"/>
              <a:t>Третий уровень</a:t>
            </a:r>
          </a:p>
          <a:p>
            <a:pPr lvl="3"/>
            <a:r>
              <a:rPr lang="ru-RU" noProof="0"/>
              <a:t>Четвертый уровень</a:t>
            </a:r>
          </a:p>
          <a:p>
            <a:pPr lvl="4"/>
            <a:r>
              <a:rPr lang="ru-RU" noProof="0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noProof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AC3529-9EB8-4093-9B6B-A4685D336D3A}" type="slidenum">
              <a:rPr lang="ru-RU" noProof="0" smtClean="0"/>
              <a:t>‹#›</a:t>
            </a:fld>
            <a:endParaRPr lang="ru-RU" noProof="0"/>
          </a:p>
        </p:txBody>
      </p:sp>
    </p:spTree>
    <p:extLst>
      <p:ext uri="{BB962C8B-B14F-4D97-AF65-F5344CB8AC3E}">
        <p14:creationId xmlns:p14="http://schemas.microsoft.com/office/powerpoint/2010/main" val="420252735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605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7460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5516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749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69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425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768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11660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023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387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96DFF08F-DC6B-4601-B491-B0F83F6DD2DA}" type="datetimeFigureOut">
              <a:rPr lang="en-US" dirty="0"/>
              <a:t>12/8/2021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881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7105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Tp2xMu79v0?start=30&amp;feature=oembed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ketingweek.com/metro-bank-marketing-strategy/" TargetMode="External"/><Relationship Id="rId2" Type="http://schemas.openxmlformats.org/officeDocument/2006/relationships/hyperlink" Target="https://www.nsbanking.com/analysis/metro-bank-histor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internationalbanker.com/banking/interview-with-mr-vernon-hill-founder-and-chairman-of-metro-bank/#:~:text=Interview%20with%20Mr.%20Vernon%20Hill%2C%20Founder%20and%20Chairman,London%E2%80%99s%20prestigious%20and%20well-established%20group%20of%20financial-services%20providers" TargetMode="External"/><Relationship Id="rId4" Type="http://schemas.openxmlformats.org/officeDocument/2006/relationships/hyperlink" Target="https://smallbusinessprices.co.uk/metro-bank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555dc4fde5274a74ca000013/Metro_Bank_case_study.PDF" TargetMode="External"/><Relationship Id="rId2" Type="http://schemas.openxmlformats.org/officeDocument/2006/relationships/hyperlink" Target="https://www.metrobankonline.co.uk/about-us/legal-informatio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8A632DC-E48B-454E-96E7-AB7D4BAFB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170" y="284176"/>
            <a:ext cx="11847829" cy="15087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ru-RU" sz="4800" b="1" dirty="0"/>
              <a:t> BACKGRAUND</a:t>
            </a:r>
            <a:r>
              <a:rPr lang="ru-RU" sz="5400" b="1" dirty="0"/>
              <a:t> OF  THE ORGANISATION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F73FB30B-8BBF-4E68-8DF1-5B7D926FD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606" y="2529391"/>
            <a:ext cx="6141571" cy="42062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u-RU" sz="2800" dirty="0"/>
              <a:t>Metro Bank </a:t>
            </a:r>
            <a:r>
              <a:rPr lang="ru-RU" sz="2800" dirty="0" err="1"/>
              <a:t>was</a:t>
            </a:r>
            <a:r>
              <a:rPr lang="ru-RU" sz="2800" dirty="0"/>
              <a:t> </a:t>
            </a:r>
            <a:r>
              <a:rPr lang="ru-RU" sz="2800" dirty="0" err="1"/>
              <a:t>founded</a:t>
            </a:r>
            <a:r>
              <a:rPr lang="ru-RU" sz="2800" dirty="0"/>
              <a:t> </a:t>
            </a:r>
            <a:r>
              <a:rPr lang="ru-RU" sz="2800" dirty="0" err="1"/>
              <a:t>by</a:t>
            </a:r>
            <a:r>
              <a:rPr lang="ru-RU" sz="2800" dirty="0"/>
              <a:t> </a:t>
            </a:r>
            <a:r>
              <a:rPr lang="ru-RU" sz="2800" dirty="0" err="1"/>
              <a:t>Vernon</a:t>
            </a:r>
            <a:r>
              <a:rPr lang="ru-RU" sz="2800" dirty="0"/>
              <a:t> Hill </a:t>
            </a:r>
            <a:r>
              <a:rPr lang="ru-RU" sz="2800" dirty="0" err="1"/>
              <a:t>in</a:t>
            </a:r>
            <a:r>
              <a:rPr lang="ru-RU" sz="2800" dirty="0"/>
              <a:t> 2010. </a:t>
            </a:r>
            <a:r>
              <a:rPr lang="ru-RU" sz="1400" dirty="0">
                <a:ea typeface="+mn-lt"/>
                <a:cs typeface="+mn-lt"/>
              </a:rPr>
              <a:t>(</a:t>
            </a:r>
            <a:r>
              <a:rPr lang="ru-RU" sz="1400" dirty="0"/>
              <a:t>Internationalbanker,2018)</a:t>
            </a:r>
          </a:p>
          <a:p>
            <a:r>
              <a:rPr lang="ru-RU" sz="2800" dirty="0"/>
              <a:t>The </a:t>
            </a:r>
            <a:r>
              <a:rPr lang="ru-RU" sz="2800" dirty="0" err="1"/>
              <a:t>first</a:t>
            </a:r>
            <a:r>
              <a:rPr lang="ru-RU" sz="2800" dirty="0"/>
              <a:t> </a:t>
            </a:r>
            <a:r>
              <a:rPr lang="ru-RU" sz="2800" dirty="0" err="1"/>
              <a:t>new</a:t>
            </a:r>
            <a:r>
              <a:rPr lang="ru-RU" sz="2800" dirty="0"/>
              <a:t> </a:t>
            </a:r>
            <a:r>
              <a:rPr lang="ru-RU" sz="2800" dirty="0" err="1"/>
              <a:t>high</a:t>
            </a:r>
            <a:r>
              <a:rPr lang="ru-RU" sz="2800" dirty="0"/>
              <a:t> </a:t>
            </a:r>
            <a:r>
              <a:rPr lang="ru-RU" sz="2800" dirty="0" err="1"/>
              <a:t>street</a:t>
            </a:r>
            <a:r>
              <a:rPr lang="ru-RU" sz="2800" dirty="0"/>
              <a:t> </a:t>
            </a:r>
            <a:r>
              <a:rPr lang="ru-RU" sz="2800" dirty="0" err="1"/>
              <a:t>bank</a:t>
            </a:r>
            <a:r>
              <a:rPr lang="ru-RU" sz="2800" dirty="0"/>
              <a:t> </a:t>
            </a:r>
            <a:r>
              <a:rPr lang="ru-RU" sz="2800" dirty="0" err="1"/>
              <a:t>in</a:t>
            </a:r>
            <a:r>
              <a:rPr lang="ru-RU" sz="2800" dirty="0"/>
              <a:t> </a:t>
            </a:r>
            <a:r>
              <a:rPr lang="ru-RU" sz="2800" dirty="0" err="1"/>
              <a:t>over</a:t>
            </a:r>
            <a:r>
              <a:rPr lang="ru-RU" sz="2800" dirty="0"/>
              <a:t> 100 </a:t>
            </a:r>
            <a:r>
              <a:rPr lang="ru-RU" sz="2800" dirty="0" err="1"/>
              <a:t>years</a:t>
            </a:r>
            <a:r>
              <a:rPr lang="ru-RU" sz="2800" dirty="0"/>
              <a:t>.</a:t>
            </a:r>
            <a:r>
              <a:rPr lang="ru-RU" sz="1400" dirty="0"/>
              <a:t>(Andrew Fawthrop,2019)</a:t>
            </a:r>
          </a:p>
          <a:p>
            <a:r>
              <a:rPr lang="ru-RU" sz="2800" dirty="0"/>
              <a:t>Metro Bank PLC- </a:t>
            </a:r>
            <a:r>
              <a:rPr lang="ru-RU" sz="2800" dirty="0" err="1"/>
              <a:t>it</a:t>
            </a:r>
            <a:r>
              <a:rPr lang="ru-RU" sz="2800" dirty="0"/>
              <a:t> </a:t>
            </a:r>
            <a:r>
              <a:rPr lang="ru-RU" sz="2800" dirty="0" err="1"/>
              <a:t>is</a:t>
            </a:r>
            <a:r>
              <a:rPr lang="ru-RU" sz="2800" dirty="0"/>
              <a:t> </a:t>
            </a:r>
            <a:r>
              <a:rPr lang="ru-RU" sz="2800" dirty="0" err="1"/>
              <a:t>an</a:t>
            </a:r>
            <a:r>
              <a:rPr lang="ru-RU" sz="2800" dirty="0"/>
              <a:t> </a:t>
            </a:r>
            <a:r>
              <a:rPr lang="ru-RU" sz="2800" dirty="0" err="1"/>
              <a:t>independent</a:t>
            </a:r>
            <a:r>
              <a:rPr lang="ru-RU" sz="2800" dirty="0"/>
              <a:t> UK Bank </a:t>
            </a:r>
            <a:r>
              <a:rPr lang="ru-RU" sz="2800" dirty="0" err="1"/>
              <a:t>and</a:t>
            </a:r>
            <a:r>
              <a:rPr lang="ru-RU" sz="2800" dirty="0"/>
              <a:t> </a:t>
            </a:r>
            <a:r>
              <a:rPr lang="ru-RU" sz="2800" dirty="0" err="1"/>
              <a:t>registered</a:t>
            </a:r>
            <a:r>
              <a:rPr lang="ru-RU" sz="2800" dirty="0"/>
              <a:t> </a:t>
            </a:r>
            <a:r>
              <a:rPr lang="ru-RU" sz="2800" dirty="0" err="1"/>
              <a:t>in</a:t>
            </a:r>
            <a:r>
              <a:rPr lang="ru-RU" sz="2800" dirty="0"/>
              <a:t> </a:t>
            </a:r>
            <a:r>
              <a:rPr lang="ru-RU" sz="2800" dirty="0" err="1"/>
              <a:t>England</a:t>
            </a:r>
            <a:r>
              <a:rPr lang="ru-RU" sz="2800" dirty="0"/>
              <a:t> </a:t>
            </a:r>
            <a:r>
              <a:rPr lang="ru-RU" sz="2800" dirty="0" err="1"/>
              <a:t>and</a:t>
            </a:r>
            <a:r>
              <a:rPr lang="ru-RU" sz="2800" dirty="0"/>
              <a:t> </a:t>
            </a:r>
            <a:r>
              <a:rPr lang="ru-RU" sz="2800" dirty="0" err="1"/>
              <a:t>Wales</a:t>
            </a:r>
            <a:r>
              <a:rPr lang="ru-RU" sz="2800" dirty="0"/>
              <a:t>. </a:t>
            </a:r>
            <a:r>
              <a:rPr lang="ru-RU" sz="1400" dirty="0">
                <a:ea typeface="+mn-lt"/>
                <a:cs typeface="+mn-lt"/>
              </a:rPr>
              <a:t>(Metro-Bank,online,2021)</a:t>
            </a:r>
          </a:p>
          <a:p>
            <a:endParaRPr lang="ru-RU" sz="2800" dirty="0"/>
          </a:p>
          <a:p>
            <a:pPr marL="0" indent="0">
              <a:buNone/>
            </a:pPr>
            <a:endParaRPr lang="ru-RU" sz="1400"/>
          </a:p>
          <a:p>
            <a:endParaRPr lang="ru-RU" sz="2800" dirty="0"/>
          </a:p>
        </p:txBody>
      </p:sp>
      <p:pic>
        <p:nvPicPr>
          <p:cNvPr id="7" name="Рисунок 7" descr="Изображение выглядит как внутренний, стол, пол, потолок&#10;&#10;Автоматически созданное описание">
            <a:extLst>
              <a:ext uri="{FF2B5EF4-FFF2-40B4-BE49-F238E27FC236}">
                <a16:creationId xmlns:a16="http://schemas.microsoft.com/office/drawing/2014/main" id="{8B4F4ACA-0D42-4DC4-A931-53DDFC1015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57" r="-1" b="-1"/>
          <a:stretch/>
        </p:blipFill>
        <p:spPr>
          <a:xfrm>
            <a:off x="6427893" y="2120053"/>
            <a:ext cx="2563707" cy="1926166"/>
          </a:xfrm>
          <a:prstGeom prst="rect">
            <a:avLst/>
          </a:prstGeom>
        </p:spPr>
      </p:pic>
      <p:pic>
        <p:nvPicPr>
          <p:cNvPr id="6" name="Рисунок 6" descr="Изображение выглядит как текст, здание, внешний, улица&#10;&#10;Автоматически созданное описание">
            <a:extLst>
              <a:ext uri="{FF2B5EF4-FFF2-40B4-BE49-F238E27FC236}">
                <a16:creationId xmlns:a16="http://schemas.microsoft.com/office/drawing/2014/main" id="{72470D33-FE4F-4323-95F4-61E60ADE7B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08"/>
          <a:stretch/>
        </p:blipFill>
        <p:spPr>
          <a:xfrm>
            <a:off x="6427893" y="4133003"/>
            <a:ext cx="2563707" cy="1926166"/>
          </a:xfrm>
          <a:prstGeom prst="rect">
            <a:avLst/>
          </a:prstGeom>
        </p:spPr>
      </p:pic>
      <p:pic>
        <p:nvPicPr>
          <p:cNvPr id="4" name="Рисунок 4" descr="Изображение выглядит как человек, мужчина, костюм, одет&#10;&#10;Автоматически созданное описание">
            <a:extLst>
              <a:ext uri="{FF2B5EF4-FFF2-40B4-BE49-F238E27FC236}">
                <a16:creationId xmlns:a16="http://schemas.microsoft.com/office/drawing/2014/main" id="{CF61943F-FCE1-4B84-AC94-2F9B01949BE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655"/>
          <a:stretch/>
        </p:blipFill>
        <p:spPr>
          <a:xfrm>
            <a:off x="9076690" y="2120053"/>
            <a:ext cx="2563707" cy="4013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BE69F5-85DF-4052-A95E-F29C1D89656C}"/>
              </a:ext>
            </a:extLst>
          </p:cNvPr>
          <p:cNvSpPr txBox="1"/>
          <p:nvPr/>
        </p:nvSpPr>
        <p:spPr>
          <a:xfrm>
            <a:off x="6336453" y="6051126"/>
            <a:ext cx="530436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u-RU" sz="1400" dirty="0"/>
              <a:t>(NSBANKING.com,2019)</a:t>
            </a:r>
          </a:p>
          <a:p>
            <a:r>
              <a:rPr lang="ru-RU" sz="1400" dirty="0"/>
              <a:t>(</a:t>
            </a:r>
            <a:r>
              <a:rPr lang="ru-RU" sz="1400" dirty="0">
                <a:ea typeface="+mn-lt"/>
                <a:cs typeface="+mn-lt"/>
              </a:rPr>
              <a:t>Internationalbanker.com,2018)</a:t>
            </a:r>
            <a:endParaRPr lang="ru-RU" sz="1400" dirty="0"/>
          </a:p>
        </p:txBody>
      </p:sp>
    </p:spTree>
    <p:extLst>
      <p:ext uri="{BB962C8B-B14F-4D97-AF65-F5344CB8AC3E}">
        <p14:creationId xmlns:p14="http://schemas.microsoft.com/office/powerpoint/2010/main" val="229855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8422E49-3F51-43C6-8BE2-EEFCAA56D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169" y="284176"/>
            <a:ext cx="11572663" cy="1508760"/>
          </a:xfrm>
        </p:spPr>
        <p:txBody>
          <a:bodyPr>
            <a:normAutofit/>
          </a:bodyPr>
          <a:lstStyle/>
          <a:p>
            <a:r>
              <a:rPr lang="ru-RU" sz="5400" dirty="0"/>
              <a:t>Services </a:t>
            </a:r>
            <a:r>
              <a:rPr lang="ru-RU" sz="5400" dirty="0" err="1"/>
              <a:t>ofered</a:t>
            </a:r>
            <a:r>
              <a:rPr lang="ru-RU" sz="5400" dirty="0"/>
              <a:t> </a:t>
            </a:r>
            <a:r>
              <a:rPr lang="ru-RU" sz="5400" dirty="0" err="1"/>
              <a:t>by</a:t>
            </a:r>
            <a:r>
              <a:rPr lang="ru-RU" sz="5400" dirty="0"/>
              <a:t> Metro BANK</a:t>
            </a:r>
          </a:p>
        </p:txBody>
      </p:sp>
      <p:pic>
        <p:nvPicPr>
          <p:cNvPr id="85" name="Рисунок 85" descr="Изображение выглядит как текст, человек, внутренний, потолок&#10;&#10;Автоматически созданное описание">
            <a:extLst>
              <a:ext uri="{FF2B5EF4-FFF2-40B4-BE49-F238E27FC236}">
                <a16:creationId xmlns:a16="http://schemas.microsoft.com/office/drawing/2014/main" id="{75706DFE-D2C7-4F65-BB44-310CB72FD7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39" r="23721" b="-1"/>
          <a:stretch/>
        </p:blipFill>
        <p:spPr>
          <a:xfrm>
            <a:off x="7793566" y="2240366"/>
            <a:ext cx="3045384" cy="3531915"/>
          </a:xfrm>
          <a:prstGeom prst="rect">
            <a:avLst/>
          </a:prstGeom>
        </p:spPr>
      </p:pic>
      <p:graphicFrame>
        <p:nvGraphicFramePr>
          <p:cNvPr id="20" name="Объект 2">
            <a:extLst>
              <a:ext uri="{FF2B5EF4-FFF2-40B4-BE49-F238E27FC236}">
                <a16:creationId xmlns:a16="http://schemas.microsoft.com/office/drawing/2014/main" id="{F6E21F28-2358-422F-8A01-C123185B53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534992"/>
              </p:ext>
            </p:extLst>
          </p:nvPr>
        </p:nvGraphicFramePr>
        <p:xfrm>
          <a:off x="1202920" y="2011680"/>
          <a:ext cx="6263640" cy="4206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9" name="TextBox 48">
            <a:extLst>
              <a:ext uri="{FF2B5EF4-FFF2-40B4-BE49-F238E27FC236}">
                <a16:creationId xmlns:a16="http://schemas.microsoft.com/office/drawing/2014/main" id="{123A330F-E3B0-4D15-8EB4-B437BA173058}"/>
              </a:ext>
            </a:extLst>
          </p:cNvPr>
          <p:cNvSpPr txBox="1"/>
          <p:nvPr/>
        </p:nvSpPr>
        <p:spPr>
          <a:xfrm>
            <a:off x="7708648" y="5765377"/>
            <a:ext cx="427778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u-RU" sz="1400" dirty="0"/>
              <a:t>(NSBANKING.com,2019)</a:t>
            </a:r>
            <a:endParaRPr lang="ru-RU" sz="1400" i="1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7F1023E1-539A-43DD-9AD6-6A8C44105500}"/>
              </a:ext>
            </a:extLst>
          </p:cNvPr>
          <p:cNvSpPr txBox="1"/>
          <p:nvPr/>
        </p:nvSpPr>
        <p:spPr>
          <a:xfrm>
            <a:off x="1307140" y="6076335"/>
            <a:ext cx="348061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u-RU" sz="1400" cap="all" dirty="0">
                <a:ea typeface="+mn-lt"/>
                <a:cs typeface="+mn-lt"/>
              </a:rPr>
              <a:t>(</a:t>
            </a:r>
            <a:r>
              <a:rPr lang="ru-RU" sz="1400" cap="all" dirty="0" err="1">
                <a:ea typeface="+mn-lt"/>
                <a:cs typeface="+mn-lt"/>
              </a:rPr>
              <a:t>Online,SMALLBUSINESSPRICES.CO.UK</a:t>
            </a:r>
            <a:r>
              <a:rPr lang="ru-RU" sz="1400" cap="all" dirty="0">
                <a:ea typeface="+mn-lt"/>
                <a:cs typeface="+mn-lt"/>
              </a:rPr>
              <a:t> )</a:t>
            </a:r>
            <a:endParaRPr lang="ru-RU" sz="1400" dirty="0"/>
          </a:p>
        </p:txBody>
      </p:sp>
    </p:spTree>
    <p:extLst>
      <p:ext uri="{BB962C8B-B14F-4D97-AF65-F5344CB8AC3E}">
        <p14:creationId xmlns:p14="http://schemas.microsoft.com/office/powerpoint/2010/main" val="3470806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40C4D73-AC69-4E9A-B782-230A5AFE0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7275" y="284176"/>
            <a:ext cx="6579504" cy="1508760"/>
          </a:xfrm>
        </p:spPr>
        <p:txBody>
          <a:bodyPr>
            <a:normAutofit/>
          </a:bodyPr>
          <a:lstStyle/>
          <a:p>
            <a:r>
              <a:rPr lang="ru-RU" sz="5400" dirty="0" err="1"/>
              <a:t>Metros</a:t>
            </a:r>
            <a:r>
              <a:rPr lang="ru-RU" sz="5400" dirty="0"/>
              <a:t>'  </a:t>
            </a:r>
            <a:r>
              <a:rPr lang="ru-RU" sz="5400" dirty="0" err="1"/>
              <a:t>strategy</a:t>
            </a:r>
            <a:endParaRPr lang="ru-RU" sz="5400" dirty="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F535DE0E-389C-4B0E-9F82-2EA5092C1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056" y="1790454"/>
            <a:ext cx="7068929" cy="489449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</a:pPr>
            <a:r>
              <a:rPr lang="ru-RU" sz="2800" dirty="0" err="1">
                <a:latin typeface="Arial"/>
                <a:ea typeface="+mn-lt"/>
                <a:cs typeface="+mn-lt"/>
              </a:rPr>
              <a:t>Metros</a:t>
            </a:r>
            <a:r>
              <a:rPr lang="ru-RU" sz="2800" dirty="0">
                <a:latin typeface="Arial"/>
                <a:ea typeface="+mn-lt"/>
                <a:cs typeface="+mn-lt"/>
              </a:rPr>
              <a:t>' </a:t>
            </a:r>
            <a:r>
              <a:rPr lang="ru-RU" sz="2800" dirty="0" err="1">
                <a:latin typeface="Arial"/>
                <a:ea typeface="+mn-lt"/>
                <a:cs typeface="+mn-lt"/>
              </a:rPr>
              <a:t>strategy</a:t>
            </a:r>
            <a:r>
              <a:rPr lang="ru-RU" sz="2800" dirty="0">
                <a:latin typeface="Arial"/>
                <a:ea typeface="+mn-lt"/>
                <a:cs typeface="+mn-lt"/>
              </a:rPr>
              <a:t>- '</a:t>
            </a:r>
            <a:r>
              <a:rPr lang="ru-RU" sz="2800" dirty="0" err="1">
                <a:latin typeface="Arial"/>
                <a:ea typeface="+mn-lt"/>
                <a:cs typeface="+mn-lt"/>
              </a:rPr>
              <a:t>strong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brand</a:t>
            </a:r>
            <a:r>
              <a:rPr lang="ru-RU" sz="2800" dirty="0">
                <a:latin typeface="Arial"/>
                <a:ea typeface="+mn-lt"/>
                <a:cs typeface="+mn-lt"/>
              </a:rPr>
              <a:t>, </a:t>
            </a:r>
            <a:r>
              <a:rPr lang="ru-RU" sz="2800" dirty="0" err="1">
                <a:latin typeface="Arial"/>
                <a:ea typeface="+mn-lt"/>
                <a:cs typeface="+mn-lt"/>
              </a:rPr>
              <a:t>creating</a:t>
            </a:r>
            <a:r>
              <a:rPr lang="ru-RU" sz="2800" dirty="0">
                <a:latin typeface="Arial"/>
                <a:ea typeface="+mn-lt"/>
                <a:cs typeface="+mn-lt"/>
              </a:rPr>
              <a:t>  </a:t>
            </a:r>
            <a:r>
              <a:rPr lang="ru-RU" sz="2800" dirty="0" err="1">
                <a:latin typeface="Arial"/>
                <a:ea typeface="+mn-lt"/>
                <a:cs typeface="+mn-lt"/>
              </a:rPr>
              <a:t>loyal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customers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by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offering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the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best</a:t>
            </a:r>
            <a:r>
              <a:rPr lang="ru-RU" sz="2800" dirty="0">
                <a:latin typeface="Arial"/>
                <a:ea typeface="+mn-lt"/>
                <a:cs typeface="+mn-lt"/>
              </a:rPr>
              <a:t>  </a:t>
            </a:r>
            <a:r>
              <a:rPr lang="ru-RU" sz="2800" dirty="0" err="1">
                <a:latin typeface="Arial"/>
                <a:ea typeface="+mn-lt"/>
                <a:cs typeface="+mn-lt"/>
              </a:rPr>
              <a:t>experience</a:t>
            </a:r>
            <a:r>
              <a:rPr lang="ru-RU" sz="2800" dirty="0">
                <a:latin typeface="Arial"/>
                <a:ea typeface="+mn-lt"/>
                <a:cs typeface="+mn-lt"/>
              </a:rPr>
              <a:t>'.</a:t>
            </a:r>
            <a:r>
              <a:rPr lang="ru-RU" sz="1400" dirty="0">
                <a:latin typeface="Arial"/>
                <a:ea typeface="+mn-lt"/>
                <a:cs typeface="+mn-lt"/>
              </a:rPr>
              <a:t>(</a:t>
            </a:r>
            <a:r>
              <a:rPr lang="ru-RU" sz="1400" dirty="0" err="1">
                <a:latin typeface="Arial"/>
                <a:ea typeface="+mn-lt"/>
                <a:cs typeface="+mn-lt"/>
              </a:rPr>
              <a:t>Competitions&amp;Market</a:t>
            </a:r>
            <a:r>
              <a:rPr lang="ru-RU" sz="1400" dirty="0">
                <a:latin typeface="Arial"/>
                <a:ea typeface="+mn-lt"/>
                <a:cs typeface="+mn-lt"/>
              </a:rPr>
              <a:t> Authority,2015)</a:t>
            </a:r>
            <a:endParaRPr lang="en-US" sz="2800" dirty="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ru-RU" sz="2800" dirty="0">
              <a:latin typeface="Arial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</a:pPr>
            <a:r>
              <a:rPr lang="ru-RU" sz="2800" dirty="0" err="1">
                <a:latin typeface="Arial"/>
                <a:ea typeface="+mn-lt"/>
                <a:cs typeface="+mn-lt"/>
              </a:rPr>
              <a:t>Metros</a:t>
            </a:r>
            <a:r>
              <a:rPr lang="ru-RU" sz="2800" dirty="0">
                <a:latin typeface="Arial"/>
                <a:ea typeface="+mn-lt"/>
                <a:cs typeface="+mn-lt"/>
              </a:rPr>
              <a:t>' </a:t>
            </a:r>
            <a:r>
              <a:rPr lang="ru-RU" sz="2800" dirty="0" err="1">
                <a:latin typeface="Arial"/>
                <a:ea typeface="+mn-lt"/>
                <a:cs typeface="+mn-lt"/>
              </a:rPr>
              <a:t>aims</a:t>
            </a:r>
            <a:r>
              <a:rPr lang="ru-RU" sz="2800" dirty="0">
                <a:latin typeface="Arial"/>
                <a:ea typeface="+mn-lt"/>
                <a:cs typeface="+mn-lt"/>
              </a:rPr>
              <a:t>- </a:t>
            </a:r>
            <a:r>
              <a:rPr lang="ru-RU" sz="2800" dirty="0" err="1">
                <a:latin typeface="Arial"/>
                <a:ea typeface="+mn-lt"/>
                <a:cs typeface="+mn-lt"/>
              </a:rPr>
              <a:t>implementing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the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strategy</a:t>
            </a:r>
            <a:r>
              <a:rPr lang="ru-RU" sz="2800" dirty="0">
                <a:latin typeface="Arial"/>
                <a:ea typeface="+mn-lt"/>
                <a:cs typeface="+mn-lt"/>
              </a:rPr>
              <a:t>   </a:t>
            </a:r>
            <a:r>
              <a:rPr lang="ru-RU" sz="2800" dirty="0" err="1">
                <a:latin typeface="Arial"/>
                <a:ea typeface="+mn-lt"/>
                <a:cs typeface="+mn-lt"/>
              </a:rPr>
              <a:t>throw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customers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by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sharing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their</a:t>
            </a:r>
            <a:r>
              <a:rPr lang="ru-RU" sz="2800" dirty="0">
                <a:latin typeface="Arial"/>
                <a:ea typeface="+mn-lt"/>
                <a:cs typeface="+mn-lt"/>
              </a:rPr>
              <a:t>   </a:t>
            </a:r>
            <a:r>
              <a:rPr lang="ru-RU" sz="2800" dirty="0" err="1">
                <a:latin typeface="Arial"/>
                <a:ea typeface="+mn-lt"/>
                <a:cs typeface="+mn-lt"/>
              </a:rPr>
              <a:t>experience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with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friends</a:t>
            </a:r>
            <a:r>
              <a:rPr lang="ru-RU" sz="2800" dirty="0">
                <a:latin typeface="Arial"/>
                <a:ea typeface="+mn-lt"/>
                <a:cs typeface="+mn-lt"/>
              </a:rPr>
              <a:t>, </a:t>
            </a:r>
            <a:r>
              <a:rPr lang="ru-RU" sz="2800" dirty="0" err="1">
                <a:latin typeface="Arial"/>
                <a:ea typeface="+mn-lt"/>
                <a:cs typeface="+mn-lt"/>
              </a:rPr>
              <a:t>relatives</a:t>
            </a:r>
            <a:r>
              <a:rPr lang="ru-RU" sz="2800" dirty="0">
                <a:latin typeface="Arial"/>
                <a:ea typeface="+mn-lt"/>
                <a:cs typeface="+mn-lt"/>
              </a:rPr>
              <a:t>.</a:t>
            </a:r>
            <a:endParaRPr lang="en-US" sz="2800" dirty="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ru-RU" sz="2800" dirty="0">
              <a:latin typeface="Arial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</a:pPr>
            <a:r>
              <a:rPr lang="ru-RU" sz="2800" dirty="0" err="1">
                <a:latin typeface="Arial"/>
                <a:ea typeface="+mn-lt"/>
                <a:cs typeface="+mn-lt"/>
              </a:rPr>
              <a:t>Main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point</a:t>
            </a:r>
            <a:r>
              <a:rPr lang="ru-RU" sz="2800" dirty="0">
                <a:latin typeface="Arial"/>
                <a:ea typeface="+mn-lt"/>
                <a:cs typeface="+mn-lt"/>
              </a:rPr>
              <a:t>-'</a:t>
            </a:r>
            <a:r>
              <a:rPr lang="ru-RU" sz="2800" dirty="0" err="1">
                <a:latin typeface="Arial"/>
                <a:ea typeface="+mn-lt"/>
                <a:cs typeface="+mn-lt"/>
              </a:rPr>
              <a:t>focus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on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the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service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not</a:t>
            </a:r>
            <a:r>
              <a:rPr lang="ru-RU" sz="2800" dirty="0">
                <a:latin typeface="Arial"/>
                <a:ea typeface="+mn-lt"/>
                <a:cs typeface="+mn-lt"/>
              </a:rPr>
              <a:t> </a:t>
            </a:r>
            <a:r>
              <a:rPr lang="ru-RU" sz="2800" dirty="0" err="1">
                <a:latin typeface="Arial"/>
                <a:ea typeface="+mn-lt"/>
                <a:cs typeface="+mn-lt"/>
              </a:rPr>
              <a:t>price</a:t>
            </a:r>
            <a:r>
              <a:rPr lang="ru-RU" sz="2800" dirty="0">
                <a:latin typeface="Arial"/>
                <a:ea typeface="+mn-lt"/>
                <a:cs typeface="+mn-lt"/>
              </a:rPr>
              <a:t>'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-RU" sz="1400" dirty="0">
                <a:latin typeface="Arial"/>
                <a:ea typeface="+mn-lt"/>
                <a:cs typeface="+mn-lt"/>
              </a:rPr>
              <a:t>    (</a:t>
            </a:r>
            <a:r>
              <a:rPr lang="ru-RU" sz="1400" dirty="0" err="1">
                <a:ea typeface="+mn-lt"/>
                <a:cs typeface="+mn-lt"/>
              </a:rPr>
              <a:t>Competition</a:t>
            </a:r>
            <a:r>
              <a:rPr lang="ru-RU" sz="1400" dirty="0">
                <a:ea typeface="+mn-lt"/>
                <a:cs typeface="+mn-lt"/>
              </a:rPr>
              <a:t> &amp; </a:t>
            </a:r>
            <a:r>
              <a:rPr lang="ru-RU" sz="1400" dirty="0" err="1">
                <a:ea typeface="+mn-lt"/>
                <a:cs typeface="+mn-lt"/>
              </a:rPr>
              <a:t>Marchets</a:t>
            </a:r>
            <a:r>
              <a:rPr lang="ru-RU" sz="1400" dirty="0">
                <a:ea typeface="+mn-lt"/>
                <a:cs typeface="+mn-lt"/>
              </a:rPr>
              <a:t> Authority, 2015)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ru-RU" sz="2800" dirty="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ru-RU" sz="2800" dirty="0">
              <a:latin typeface="Arial"/>
              <a:cs typeface="Arial"/>
            </a:endParaRPr>
          </a:p>
          <a:p>
            <a:endParaRPr lang="ru-RU" sz="2800" dirty="0">
              <a:latin typeface="Arial"/>
              <a:cs typeface="Arial"/>
            </a:endParaRPr>
          </a:p>
        </p:txBody>
      </p:sp>
      <p:pic>
        <p:nvPicPr>
          <p:cNvPr id="5" name="Рисунок 4">
            <a:hlinkClick r:id="" action="ppaction://media"/>
            <a:extLst>
              <a:ext uri="{FF2B5EF4-FFF2-40B4-BE49-F238E27FC236}">
                <a16:creationId xmlns:a16="http://schemas.microsoft.com/office/drawing/2014/main" id="{ED58AAC8-C8AD-449B-BDC1-DFA14588644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265287" y="2416510"/>
            <a:ext cx="4742951" cy="35572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89BABD8-3FD5-4B48-9B55-0A2FC3CFE3A6}"/>
              </a:ext>
            </a:extLst>
          </p:cNvPr>
          <p:cNvSpPr txBox="1"/>
          <p:nvPr/>
        </p:nvSpPr>
        <p:spPr>
          <a:xfrm>
            <a:off x="7209777" y="5966460"/>
            <a:ext cx="506095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u-RU" sz="1400" dirty="0">
                <a:ea typeface="+mn-lt"/>
                <a:cs typeface="+mn-lt"/>
              </a:rPr>
              <a:t>(Youtube.com,2021)</a:t>
            </a:r>
            <a:endParaRPr lang="ru-RU" sz="1400" dirty="0"/>
          </a:p>
        </p:txBody>
      </p:sp>
    </p:spTree>
    <p:extLst>
      <p:ext uri="{BB962C8B-B14F-4D97-AF65-F5344CB8AC3E}">
        <p14:creationId xmlns:p14="http://schemas.microsoft.com/office/powerpoint/2010/main" val="2405581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Rectangle 104">
            <a:extLst>
              <a:ext uri="{FF2B5EF4-FFF2-40B4-BE49-F238E27FC236}">
                <a16:creationId xmlns:a16="http://schemas.microsoft.com/office/drawing/2014/main" id="{234F90F8-688B-4FD8-AFF8-43885F5FF6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2D63282-5DDF-413D-9661-2731C7F44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ru-RU" sz="5400" dirty="0">
                <a:latin typeface="Arial"/>
                <a:cs typeface="Arial"/>
              </a:rPr>
              <a:t>METROS' BENEFITS</a:t>
            </a:r>
          </a:p>
        </p:txBody>
      </p:sp>
      <p:sp>
        <p:nvSpPr>
          <p:cNvPr id="335" name="Объект 334">
            <a:extLst>
              <a:ext uri="{FF2B5EF4-FFF2-40B4-BE49-F238E27FC236}">
                <a16:creationId xmlns:a16="http://schemas.microsoft.com/office/drawing/2014/main" id="{3119F31C-D789-40A4-880E-0AB7608C4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ru-RU" sz="3200" dirty="0"/>
              <a:t>''OPEN 7DAYS A WEEK-EXTENDED HOURS</a:t>
            </a:r>
          </a:p>
          <a:p>
            <a:r>
              <a:rPr lang="ru-RU" sz="3200" dirty="0"/>
              <a:t>INSTANT ACCOUNT OPENING(</a:t>
            </a:r>
            <a:r>
              <a:rPr lang="ru-RU" sz="3200" dirty="0" err="1"/>
              <a:t>cards+cheque</a:t>
            </a:r>
            <a:r>
              <a:rPr lang="ru-RU" sz="3200" dirty="0"/>
              <a:t> </a:t>
            </a:r>
            <a:r>
              <a:rPr lang="ru-RU" sz="3200" dirty="0" err="1"/>
              <a:t>book</a:t>
            </a:r>
            <a:r>
              <a:rPr lang="ru-RU" sz="3200" dirty="0"/>
              <a:t>)</a:t>
            </a:r>
          </a:p>
          <a:p>
            <a:r>
              <a:rPr lang="ru-RU" sz="3200" dirty="0"/>
              <a:t>FREE COIN COUNTING</a:t>
            </a:r>
          </a:p>
          <a:p>
            <a:r>
              <a:rPr lang="ru-RU" sz="3200" dirty="0"/>
              <a:t>INTERNAL </a:t>
            </a:r>
            <a:r>
              <a:rPr lang="ru-RU" sz="3200" dirty="0" err="1"/>
              <a:t>ATMs</a:t>
            </a:r>
          </a:p>
          <a:p>
            <a:r>
              <a:rPr lang="ru-RU" sz="3200" dirty="0"/>
              <a:t>SAFETY DEPOSIT VAULT</a:t>
            </a:r>
          </a:p>
          <a:p>
            <a:r>
              <a:rPr lang="ru-RU" sz="3200" dirty="0"/>
              <a:t>TOILET AND BABY CHANGING FACILITIES</a:t>
            </a:r>
          </a:p>
          <a:p>
            <a:r>
              <a:rPr lang="ru-RU" sz="3200" dirty="0"/>
              <a:t>DOG FRIENDLY'' </a:t>
            </a:r>
            <a:r>
              <a:rPr lang="ru-RU" sz="1400" dirty="0"/>
              <a:t>(</a:t>
            </a:r>
            <a:r>
              <a:rPr lang="ru-RU" sz="1400" dirty="0" err="1"/>
              <a:t>Competition</a:t>
            </a:r>
            <a:r>
              <a:rPr lang="ru-RU" sz="1400" dirty="0"/>
              <a:t> &amp;</a:t>
            </a:r>
            <a:r>
              <a:rPr lang="ru-RU" sz="1400" dirty="0" err="1"/>
              <a:t>Marchets</a:t>
            </a:r>
            <a:r>
              <a:rPr lang="ru-RU" sz="1400" dirty="0"/>
              <a:t> </a:t>
            </a:r>
            <a:r>
              <a:rPr lang="ru-RU" sz="1400" dirty="0" err="1"/>
              <a:t>Authorty</a:t>
            </a:r>
            <a:r>
              <a:rPr lang="ru-RU" sz="1400" dirty="0"/>
              <a:t>, 2015, pp6-7)</a:t>
            </a:r>
            <a:endParaRPr lang="ru-RU" sz="3200" dirty="0"/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5736675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96FC929-A0DD-4AEB-8B30-E371E9956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u-RU" sz="5400" dirty="0"/>
              <a:t>REFERENCES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829C1CBA-8C05-496E-ABBF-51807073D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845" y="2011680"/>
            <a:ext cx="11979094" cy="476352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ru-RU" dirty="0" err="1"/>
              <a:t>Fawthrop</a:t>
            </a:r>
            <a:r>
              <a:rPr lang="ru-RU" dirty="0"/>
              <a:t>, A.(2019)</a:t>
            </a:r>
            <a:r>
              <a:rPr lang="ru-RU" i="1" dirty="0"/>
              <a:t>Banking Services</a:t>
            </a:r>
            <a:r>
              <a:rPr lang="ru-RU" dirty="0"/>
              <a:t>[Online] </a:t>
            </a:r>
            <a:r>
              <a:rPr lang="ru-RU" dirty="0" err="1"/>
              <a:t>Vernon</a:t>
            </a:r>
            <a:r>
              <a:rPr lang="ru-RU" dirty="0"/>
              <a:t> </a:t>
            </a:r>
            <a:r>
              <a:rPr lang="ru-RU" dirty="0" err="1"/>
              <a:t>Hillto</a:t>
            </a:r>
            <a:r>
              <a:rPr lang="ru-RU" dirty="0"/>
              <a:t> </a:t>
            </a:r>
            <a:r>
              <a:rPr lang="ru-RU" dirty="0" err="1"/>
              <a:t>step</a:t>
            </a:r>
            <a:r>
              <a:rPr lang="ru-RU" dirty="0"/>
              <a:t> </a:t>
            </a:r>
            <a:r>
              <a:rPr lang="ru-RU" dirty="0" err="1"/>
              <a:t>down</a:t>
            </a:r>
            <a:r>
              <a:rPr lang="ru-RU" dirty="0"/>
              <a:t> </a:t>
            </a:r>
            <a:r>
              <a:rPr lang="ru-RU" dirty="0" err="1"/>
              <a:t>as</a:t>
            </a:r>
            <a:r>
              <a:rPr lang="ru-RU" dirty="0"/>
              <a:t> Metro Bank </a:t>
            </a:r>
            <a:r>
              <a:rPr lang="ru-RU" dirty="0" err="1"/>
              <a:t>chairman</a:t>
            </a:r>
            <a:r>
              <a:rPr lang="ru-RU" dirty="0"/>
              <a:t> </a:t>
            </a:r>
            <a:r>
              <a:rPr lang="ru-RU" dirty="0" err="1"/>
              <a:t>as</a:t>
            </a:r>
            <a:r>
              <a:rPr lang="ru-RU" dirty="0"/>
              <a:t> </a:t>
            </a:r>
            <a:r>
              <a:rPr lang="ru-RU" dirty="0" err="1"/>
              <a:t>half-year</a:t>
            </a:r>
            <a:r>
              <a:rPr lang="ru-RU" dirty="0"/>
              <a:t> </a:t>
            </a:r>
            <a:r>
              <a:rPr lang="ru-RU" dirty="0" err="1"/>
              <a:t>profits</a:t>
            </a:r>
            <a:r>
              <a:rPr lang="ru-RU" dirty="0"/>
              <a:t> </a:t>
            </a:r>
            <a:r>
              <a:rPr lang="ru-RU" dirty="0" err="1"/>
              <a:t>plunge</a:t>
            </a:r>
            <a:r>
              <a:rPr lang="ru-RU" dirty="0"/>
              <a:t>. </a:t>
            </a:r>
            <a:r>
              <a:rPr lang="ru-RU" dirty="0" err="1"/>
              <a:t>Available</a:t>
            </a:r>
            <a:r>
              <a:rPr lang="ru-RU" dirty="0"/>
              <a:t> </a:t>
            </a:r>
            <a:r>
              <a:rPr lang="ru-RU" dirty="0" err="1"/>
              <a:t>at</a:t>
            </a:r>
            <a:r>
              <a:rPr lang="ru-RU" dirty="0"/>
              <a:t>: </a:t>
            </a:r>
            <a:r>
              <a:rPr lang="ru-RU" dirty="0">
                <a:ea typeface="+mn-lt"/>
                <a:cs typeface="+mn-lt"/>
                <a:hlinkClick r:id="rId2"/>
              </a:rPr>
              <a:t>https://www.nsbanking.com/analysis/metro-bank-history/</a:t>
            </a:r>
            <a:r>
              <a:rPr lang="ru-RU" dirty="0">
                <a:ea typeface="+mn-lt"/>
                <a:cs typeface="+mn-lt"/>
              </a:rPr>
              <a:t> (</a:t>
            </a:r>
            <a:r>
              <a:rPr lang="ru-RU" dirty="0" err="1">
                <a:ea typeface="+mn-lt"/>
                <a:cs typeface="+mn-lt"/>
              </a:rPr>
              <a:t>Accessed</a:t>
            </a:r>
            <a:r>
              <a:rPr lang="ru-RU" dirty="0">
                <a:ea typeface="+mn-lt"/>
                <a:cs typeface="+mn-lt"/>
              </a:rPr>
              <a:t>: 21 </a:t>
            </a:r>
            <a:r>
              <a:rPr lang="ru-RU" dirty="0" err="1">
                <a:ea typeface="+mn-lt"/>
                <a:cs typeface="+mn-lt"/>
              </a:rPr>
              <a:t>October</a:t>
            </a:r>
            <a:r>
              <a:rPr lang="ru-RU" dirty="0">
                <a:ea typeface="+mn-lt"/>
                <a:cs typeface="+mn-lt"/>
              </a:rPr>
              <a:t> 2021)</a:t>
            </a:r>
          </a:p>
          <a:p>
            <a:r>
              <a:rPr lang="ru-RU" dirty="0" err="1"/>
              <a:t>Visard</a:t>
            </a:r>
            <a:r>
              <a:rPr lang="ru-RU" dirty="0"/>
              <a:t>, S.(2020)</a:t>
            </a:r>
            <a:r>
              <a:rPr lang="ru-RU" i="1" dirty="0"/>
              <a:t>Journal </a:t>
            </a:r>
            <a:r>
              <a:rPr lang="ru-RU" i="1" dirty="0" err="1"/>
              <a:t>of</a:t>
            </a:r>
            <a:r>
              <a:rPr lang="ru-RU" i="1" dirty="0"/>
              <a:t> </a:t>
            </a:r>
            <a:r>
              <a:rPr lang="ru-RU" i="1" dirty="0" err="1"/>
              <a:t>MarketingWeek</a:t>
            </a:r>
            <a:r>
              <a:rPr lang="ru-RU" dirty="0"/>
              <a:t>[Online] Metro Bank </a:t>
            </a:r>
            <a:r>
              <a:rPr lang="ru-RU" dirty="0" err="1"/>
              <a:t>on</a:t>
            </a:r>
            <a:r>
              <a:rPr lang="ru-RU" dirty="0"/>
              <a:t> </a:t>
            </a:r>
            <a:r>
              <a:rPr lang="ru-RU" dirty="0" err="1"/>
              <a:t>its</a:t>
            </a:r>
            <a:r>
              <a:rPr lang="ru-RU" dirty="0"/>
              <a:t> </a:t>
            </a:r>
            <a:r>
              <a:rPr lang="ru-RU" dirty="0" err="1"/>
              <a:t>first</a:t>
            </a:r>
            <a:r>
              <a:rPr lang="ru-RU" dirty="0"/>
              <a:t> </a:t>
            </a:r>
            <a:r>
              <a:rPr lang="ru-RU" dirty="0" err="1"/>
              <a:t>brand</a:t>
            </a:r>
            <a:r>
              <a:rPr lang="ru-RU" dirty="0"/>
              <a:t> </a:t>
            </a:r>
            <a:r>
              <a:rPr lang="ru-RU" dirty="0" err="1"/>
              <a:t>campaign</a:t>
            </a:r>
            <a:r>
              <a:rPr lang="ru-RU" dirty="0"/>
              <a:t> </a:t>
            </a:r>
            <a:r>
              <a:rPr lang="ru-RU" dirty="0" err="1"/>
              <a:t>and</a:t>
            </a:r>
            <a:r>
              <a:rPr lang="ru-RU" dirty="0"/>
              <a:t> </a:t>
            </a:r>
            <a:r>
              <a:rPr lang="ru-RU" dirty="0" err="1"/>
              <a:t>why</a:t>
            </a:r>
            <a:r>
              <a:rPr lang="ru-RU" dirty="0"/>
              <a:t> </a:t>
            </a:r>
            <a:r>
              <a:rPr lang="ru-RU" dirty="0" err="1"/>
              <a:t>marketing</a:t>
            </a:r>
            <a:r>
              <a:rPr lang="ru-RU" dirty="0"/>
              <a:t> </a:t>
            </a:r>
            <a:r>
              <a:rPr lang="ru-RU" dirty="0" err="1"/>
              <a:t>needs</a:t>
            </a:r>
            <a:r>
              <a:rPr lang="ru-RU" dirty="0"/>
              <a:t> </a:t>
            </a:r>
            <a:r>
              <a:rPr lang="ru-RU" dirty="0" err="1"/>
              <a:t>to</a:t>
            </a:r>
            <a:r>
              <a:rPr lang="ru-RU" dirty="0"/>
              <a:t> </a:t>
            </a:r>
            <a:r>
              <a:rPr lang="ru-RU" dirty="0" err="1"/>
              <a:t>work</a:t>
            </a:r>
            <a:r>
              <a:rPr lang="ru-RU" dirty="0"/>
              <a:t> </a:t>
            </a:r>
            <a:r>
              <a:rPr lang="ru-RU" dirty="0" err="1"/>
              <a:t>with</a:t>
            </a:r>
            <a:r>
              <a:rPr lang="ru-RU" dirty="0"/>
              <a:t> </a:t>
            </a:r>
            <a:r>
              <a:rPr lang="ru-RU" dirty="0" err="1"/>
              <a:t>finance</a:t>
            </a:r>
            <a:r>
              <a:rPr lang="ru-RU" dirty="0"/>
              <a:t>. </a:t>
            </a:r>
            <a:r>
              <a:rPr lang="ru-RU" dirty="0" err="1"/>
              <a:t>Available</a:t>
            </a:r>
            <a:r>
              <a:rPr lang="ru-RU" dirty="0"/>
              <a:t> </a:t>
            </a:r>
            <a:r>
              <a:rPr lang="ru-RU" dirty="0" err="1"/>
              <a:t>at</a:t>
            </a:r>
            <a:r>
              <a:rPr lang="ru-RU" dirty="0"/>
              <a:t>: </a:t>
            </a:r>
            <a:r>
              <a:rPr lang="ru-RU" dirty="0">
                <a:ea typeface="+mn-lt"/>
                <a:cs typeface="+mn-lt"/>
                <a:hlinkClick r:id="rId3"/>
              </a:rPr>
              <a:t>https://www.marketingweek.com/metro-bank-marketing-strategy/</a:t>
            </a:r>
            <a:r>
              <a:rPr lang="ru-RU" dirty="0">
                <a:ea typeface="+mn-lt"/>
                <a:cs typeface="+mn-lt"/>
              </a:rPr>
              <a:t> (</a:t>
            </a:r>
            <a:r>
              <a:rPr lang="ru-RU" dirty="0" err="1">
                <a:ea typeface="+mn-lt"/>
                <a:cs typeface="+mn-lt"/>
              </a:rPr>
              <a:t>Accessed</a:t>
            </a:r>
            <a:r>
              <a:rPr lang="ru-RU" dirty="0">
                <a:ea typeface="+mn-lt"/>
                <a:cs typeface="+mn-lt"/>
              </a:rPr>
              <a:t>: 19 </a:t>
            </a:r>
            <a:r>
              <a:rPr lang="ru-RU" dirty="0" err="1">
                <a:ea typeface="+mn-lt"/>
                <a:cs typeface="+mn-lt"/>
              </a:rPr>
              <a:t>October</a:t>
            </a:r>
            <a:r>
              <a:rPr lang="ru-RU" dirty="0">
                <a:ea typeface="+mn-lt"/>
                <a:cs typeface="+mn-lt"/>
              </a:rPr>
              <a:t> 2021)</a:t>
            </a:r>
          </a:p>
          <a:p>
            <a:r>
              <a:rPr lang="ru-RU" dirty="0">
                <a:ea typeface="+mn-lt"/>
                <a:cs typeface="+mn-lt"/>
              </a:rPr>
              <a:t>Metro Bank Business Bank </a:t>
            </a:r>
            <a:r>
              <a:rPr lang="ru-RU" dirty="0" err="1">
                <a:ea typeface="+mn-lt"/>
                <a:cs typeface="+mn-lt"/>
              </a:rPr>
              <a:t>Account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Reviews</a:t>
            </a:r>
            <a:r>
              <a:rPr lang="ru-RU" dirty="0">
                <a:ea typeface="+mn-lt"/>
                <a:cs typeface="+mn-lt"/>
              </a:rPr>
              <a:t>(2021)[Online] </a:t>
            </a:r>
            <a:r>
              <a:rPr lang="ru-RU" dirty="0" err="1">
                <a:ea typeface="+mn-lt"/>
                <a:cs typeface="+mn-lt"/>
              </a:rPr>
              <a:t>Available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at</a:t>
            </a:r>
            <a:r>
              <a:rPr lang="ru-RU" dirty="0">
                <a:ea typeface="+mn-lt"/>
                <a:cs typeface="+mn-lt"/>
              </a:rPr>
              <a:t>: </a:t>
            </a:r>
            <a:r>
              <a:rPr lang="ru-RU" dirty="0">
                <a:ea typeface="+mn-lt"/>
                <a:cs typeface="+mn-lt"/>
                <a:hlinkClick r:id="rId4"/>
              </a:rPr>
              <a:t>https://smallbusinessprices.co.uk/metro-bank/</a:t>
            </a:r>
            <a:r>
              <a:rPr lang="ru-RU" dirty="0">
                <a:ea typeface="+mn-lt"/>
                <a:cs typeface="+mn-lt"/>
              </a:rPr>
              <a:t> (</a:t>
            </a:r>
            <a:r>
              <a:rPr lang="ru-RU" dirty="0" err="1">
                <a:ea typeface="+mn-lt"/>
                <a:cs typeface="+mn-lt"/>
              </a:rPr>
              <a:t>Accessed</a:t>
            </a:r>
            <a:r>
              <a:rPr lang="ru-RU" dirty="0">
                <a:ea typeface="+mn-lt"/>
                <a:cs typeface="+mn-lt"/>
              </a:rPr>
              <a:t>: 17 </a:t>
            </a:r>
            <a:r>
              <a:rPr lang="ru-RU" dirty="0" err="1">
                <a:ea typeface="+mn-lt"/>
                <a:cs typeface="+mn-lt"/>
              </a:rPr>
              <a:t>October</a:t>
            </a:r>
            <a:r>
              <a:rPr lang="ru-RU" dirty="0">
                <a:ea typeface="+mn-lt"/>
                <a:cs typeface="+mn-lt"/>
              </a:rPr>
              <a:t> 2021)</a:t>
            </a:r>
          </a:p>
          <a:p>
            <a:r>
              <a:rPr lang="ru-RU" dirty="0" err="1">
                <a:ea typeface="+mn-lt"/>
                <a:cs typeface="+mn-lt"/>
              </a:rPr>
              <a:t>Inernational</a:t>
            </a:r>
            <a:r>
              <a:rPr lang="ru-RU" dirty="0">
                <a:ea typeface="+mn-lt"/>
                <a:cs typeface="+mn-lt"/>
              </a:rPr>
              <a:t> Banker(2018)</a:t>
            </a:r>
            <a:r>
              <a:rPr lang="ru-RU" i="1" dirty="0">
                <a:ea typeface="+mn-lt"/>
                <a:cs typeface="+mn-lt"/>
              </a:rPr>
              <a:t>Banking</a:t>
            </a:r>
            <a:r>
              <a:rPr lang="ru-RU" dirty="0">
                <a:ea typeface="+mn-lt"/>
                <a:cs typeface="+mn-lt"/>
              </a:rPr>
              <a:t>[Online] </a:t>
            </a:r>
            <a:r>
              <a:rPr lang="ru-RU" dirty="0" err="1">
                <a:ea typeface="+mn-lt"/>
                <a:cs typeface="+mn-lt"/>
              </a:rPr>
              <a:t>Interview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with</a:t>
            </a:r>
            <a:r>
              <a:rPr lang="ru-RU" dirty="0">
                <a:ea typeface="+mn-lt"/>
                <a:cs typeface="+mn-lt"/>
              </a:rPr>
              <a:t> MR. </a:t>
            </a:r>
            <a:r>
              <a:rPr lang="ru-RU" dirty="0" err="1">
                <a:ea typeface="+mn-lt"/>
                <a:cs typeface="+mn-lt"/>
              </a:rPr>
              <a:t>Vernon</a:t>
            </a:r>
            <a:r>
              <a:rPr lang="ru-RU" dirty="0">
                <a:ea typeface="+mn-lt"/>
                <a:cs typeface="+mn-lt"/>
              </a:rPr>
              <a:t> Hill, </a:t>
            </a:r>
            <a:r>
              <a:rPr lang="ru-RU" dirty="0" err="1">
                <a:ea typeface="+mn-lt"/>
                <a:cs typeface="+mn-lt"/>
              </a:rPr>
              <a:t>Founder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and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Chairman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of</a:t>
            </a:r>
            <a:r>
              <a:rPr lang="ru-RU" dirty="0">
                <a:ea typeface="+mn-lt"/>
                <a:cs typeface="+mn-lt"/>
              </a:rPr>
              <a:t> Metro Bank. </a:t>
            </a:r>
            <a:r>
              <a:rPr lang="ru-RU" dirty="0" err="1">
                <a:ea typeface="+mn-lt"/>
                <a:cs typeface="+mn-lt"/>
              </a:rPr>
              <a:t>Available</a:t>
            </a:r>
            <a:r>
              <a:rPr lang="ru-RU" dirty="0">
                <a:ea typeface="+mn-lt"/>
                <a:cs typeface="+mn-lt"/>
              </a:rPr>
              <a:t> </a:t>
            </a:r>
            <a:r>
              <a:rPr lang="ru-RU" dirty="0" err="1">
                <a:ea typeface="+mn-lt"/>
                <a:cs typeface="+mn-lt"/>
              </a:rPr>
              <a:t>at</a:t>
            </a:r>
            <a:r>
              <a:rPr lang="ru-RU" dirty="0">
                <a:ea typeface="+mn-lt"/>
                <a:cs typeface="+mn-lt"/>
              </a:rPr>
              <a:t>: </a:t>
            </a:r>
            <a:r>
              <a:rPr lang="ru-RU" u="sng" dirty="0">
                <a:ea typeface="+mn-lt"/>
                <a:cs typeface="+mn-lt"/>
                <a:hlinkClick r:id="rId5"/>
              </a:rPr>
              <a:t>https://internationalbanker.com/banking/interview-with-mr-vernon-hill-founder-and-chairman-of-metro-bank/#:~:text=Interview%20with%20Mr.%20Vernon%20Hill%2C%20Founder%20and%20Chairman,London%E2%80%99s%20prestigious%20and%20well-established%20group%20of%20financial-services%20providers</a:t>
            </a:r>
            <a:r>
              <a:rPr lang="ru-RU" dirty="0">
                <a:ea typeface="+mn-lt"/>
                <a:cs typeface="+mn-lt"/>
              </a:rPr>
              <a:t> (</a:t>
            </a:r>
            <a:r>
              <a:rPr lang="ru-RU" dirty="0" err="1">
                <a:ea typeface="+mn-lt"/>
                <a:cs typeface="+mn-lt"/>
              </a:rPr>
              <a:t>Accessed</a:t>
            </a:r>
            <a:r>
              <a:rPr lang="ru-RU" dirty="0">
                <a:ea typeface="+mn-lt"/>
                <a:cs typeface="+mn-lt"/>
              </a:rPr>
              <a:t>: 19 </a:t>
            </a:r>
            <a:r>
              <a:rPr lang="ru-RU" dirty="0" err="1">
                <a:ea typeface="+mn-lt"/>
                <a:cs typeface="+mn-lt"/>
              </a:rPr>
              <a:t>October</a:t>
            </a:r>
            <a:r>
              <a:rPr lang="ru-RU" dirty="0">
                <a:ea typeface="+mn-lt"/>
                <a:cs typeface="+mn-lt"/>
              </a:rPr>
              <a:t> 2021)</a:t>
            </a:r>
            <a:endParaRPr lang="ru-RU" dirty="0"/>
          </a:p>
          <a:p>
            <a:endParaRPr lang="ru-RU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53855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23BE1D8-75E3-44E5-B7CE-05C425FEC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u-RU" sz="5400" dirty="0" err="1"/>
              <a:t>references</a:t>
            </a:r>
            <a:endParaRPr lang="ru-RU" sz="5400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6DB5F7BB-CF49-4493-BD17-3C67908DCB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203" y="2011680"/>
            <a:ext cx="11740258" cy="42062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u-RU" dirty="0"/>
              <a:t>Metro Bank(2021)Legal </a:t>
            </a:r>
            <a:r>
              <a:rPr lang="ru-RU" dirty="0" err="1"/>
              <a:t>Information,</a:t>
            </a:r>
            <a:r>
              <a:rPr lang="ru-RU" i="1" dirty="0" err="1"/>
              <a:t>About</a:t>
            </a:r>
            <a:r>
              <a:rPr lang="ru-RU" i="1" dirty="0"/>
              <a:t>.</a:t>
            </a:r>
            <a:r>
              <a:rPr lang="ru-RU" dirty="0"/>
              <a:t>[Online] </a:t>
            </a:r>
            <a:r>
              <a:rPr lang="ru-RU" dirty="0" err="1"/>
              <a:t>Available</a:t>
            </a:r>
            <a:r>
              <a:rPr lang="ru-RU" dirty="0"/>
              <a:t> </a:t>
            </a:r>
            <a:r>
              <a:rPr lang="ru-RU" dirty="0" err="1"/>
              <a:t>at</a:t>
            </a:r>
            <a:r>
              <a:rPr lang="ru-RU" dirty="0"/>
              <a:t>:</a:t>
            </a:r>
            <a:r>
              <a:rPr lang="ru-RU" dirty="0">
                <a:ea typeface="+mn-lt"/>
                <a:cs typeface="+mn-lt"/>
              </a:rPr>
              <a:t> </a:t>
            </a:r>
            <a:r>
              <a:rPr lang="ru-RU" dirty="0">
                <a:ea typeface="+mn-lt"/>
                <a:cs typeface="+mn-lt"/>
                <a:hlinkClick r:id="rId2"/>
              </a:rPr>
              <a:t>https://www.metrobankonline.co.uk/about-us/legal-information/</a:t>
            </a:r>
            <a:r>
              <a:rPr lang="ru-RU" dirty="0">
                <a:ea typeface="+mn-lt"/>
                <a:cs typeface="+mn-lt"/>
              </a:rPr>
              <a:t> (</a:t>
            </a:r>
            <a:r>
              <a:rPr lang="ru-RU" dirty="0" err="1">
                <a:ea typeface="+mn-lt"/>
                <a:cs typeface="+mn-lt"/>
              </a:rPr>
              <a:t>Accessed</a:t>
            </a:r>
            <a:r>
              <a:rPr lang="ru-RU" dirty="0">
                <a:ea typeface="+mn-lt"/>
                <a:cs typeface="+mn-lt"/>
              </a:rPr>
              <a:t>: 11 </a:t>
            </a:r>
            <a:r>
              <a:rPr lang="ru-RU" dirty="0" err="1">
                <a:ea typeface="+mn-lt"/>
                <a:cs typeface="+mn-lt"/>
              </a:rPr>
              <a:t>November</a:t>
            </a:r>
            <a:r>
              <a:rPr lang="ru-RU" dirty="0">
                <a:ea typeface="+mn-lt"/>
                <a:cs typeface="+mn-lt"/>
              </a:rPr>
              <a:t> 2021)</a:t>
            </a:r>
          </a:p>
          <a:p>
            <a:r>
              <a:rPr lang="ru-RU" dirty="0" err="1"/>
              <a:t>Competition</a:t>
            </a:r>
            <a:r>
              <a:rPr lang="ru-RU" dirty="0"/>
              <a:t> &amp; Markets Authority(2015) Retail </a:t>
            </a:r>
            <a:r>
              <a:rPr lang="ru-RU" dirty="0" err="1"/>
              <a:t>banking</a:t>
            </a:r>
            <a:r>
              <a:rPr lang="ru-RU" dirty="0"/>
              <a:t> </a:t>
            </a:r>
            <a:r>
              <a:rPr lang="ru-RU" dirty="0" err="1"/>
              <a:t>market</a:t>
            </a:r>
            <a:r>
              <a:rPr lang="ru-RU" dirty="0"/>
              <a:t> </a:t>
            </a:r>
            <a:r>
              <a:rPr lang="ru-RU" dirty="0" err="1"/>
              <a:t>investigation</a:t>
            </a:r>
            <a:r>
              <a:rPr lang="ru-RU" dirty="0"/>
              <a:t>, </a:t>
            </a:r>
            <a:r>
              <a:rPr lang="ru-RU" i="1" dirty="0"/>
              <a:t>Metro Bank </a:t>
            </a:r>
            <a:r>
              <a:rPr lang="ru-RU" i="1" dirty="0" err="1"/>
              <a:t>case</a:t>
            </a:r>
            <a:r>
              <a:rPr lang="ru-RU" i="1" dirty="0"/>
              <a:t> </a:t>
            </a:r>
            <a:r>
              <a:rPr lang="ru-RU" i="1" dirty="0" err="1"/>
              <a:t>study</a:t>
            </a:r>
            <a:r>
              <a:rPr lang="ru-RU" dirty="0"/>
              <a:t>.[Online] </a:t>
            </a:r>
            <a:r>
              <a:rPr lang="ru-RU" dirty="0" err="1"/>
              <a:t>Available</a:t>
            </a:r>
            <a:r>
              <a:rPr lang="ru-RU" dirty="0"/>
              <a:t> </a:t>
            </a:r>
            <a:r>
              <a:rPr lang="ru-RU" dirty="0" err="1"/>
              <a:t>at</a:t>
            </a:r>
            <a:r>
              <a:rPr lang="ru-RU" dirty="0"/>
              <a:t>: </a:t>
            </a:r>
            <a:r>
              <a:rPr lang="ru-RU" dirty="0">
                <a:ea typeface="+mn-lt"/>
                <a:cs typeface="+mn-lt"/>
                <a:hlinkClick r:id="rId3"/>
              </a:rPr>
              <a:t>https://assets.publishing.service.gov.uk/media/555dc4fde5274a74ca000013/Metro_Bank_case_study.PDF</a:t>
            </a:r>
            <a:r>
              <a:rPr lang="ru-RU" dirty="0">
                <a:ea typeface="+mn-lt"/>
                <a:cs typeface="+mn-lt"/>
              </a:rPr>
              <a:t> (</a:t>
            </a:r>
            <a:r>
              <a:rPr lang="ru-RU" dirty="0" err="1">
                <a:ea typeface="+mn-lt"/>
                <a:cs typeface="+mn-lt"/>
              </a:rPr>
              <a:t>Accessed</a:t>
            </a:r>
            <a:r>
              <a:rPr lang="ru-RU" dirty="0">
                <a:ea typeface="+mn-lt"/>
                <a:cs typeface="+mn-lt"/>
              </a:rPr>
              <a:t>: 13 </a:t>
            </a:r>
            <a:r>
              <a:rPr lang="ru-RU" dirty="0" err="1">
                <a:ea typeface="+mn-lt"/>
                <a:cs typeface="+mn-lt"/>
              </a:rPr>
              <a:t>November</a:t>
            </a:r>
            <a:r>
              <a:rPr lang="ru-RU" dirty="0">
                <a:ea typeface="+mn-lt"/>
                <a:cs typeface="+mn-lt"/>
              </a:rPr>
              <a:t> 2021)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167743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TF00001246</Template>
  <TotalTime>0</TotalTime>
  <Words>1</Words>
  <Application>Microsoft Office PowerPoint</Application>
  <PresentationFormat>Широкоэкранный</PresentationFormat>
  <Paragraphs>1</Paragraphs>
  <Slides>6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6</vt:i4>
      </vt:variant>
    </vt:vector>
  </HeadingPairs>
  <TitlesOfParts>
    <vt:vector size="7" baseType="lpstr">
      <vt:lpstr>Banded</vt:lpstr>
      <vt:lpstr> BACKGRAUND OF  THE ORGANISATION</vt:lpstr>
      <vt:lpstr>Services ofered by Metro BANK</vt:lpstr>
      <vt:lpstr>Metros'  strategy</vt:lpstr>
      <vt:lpstr>METROS' BENEFITS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/>
  <cp:lastModifiedBy/>
  <cp:revision>1173</cp:revision>
  <dcterms:created xsi:type="dcterms:W3CDTF">2021-11-26T16:25:02Z</dcterms:created>
  <dcterms:modified xsi:type="dcterms:W3CDTF">2021-12-08T12:23:31Z</dcterms:modified>
</cp:coreProperties>
</file>