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1641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3A5C"/>
        </a:solidFill>
        <a:effectLst/>
      </p:bgPr>
    </p:bg>
    <p:spTree>
      <p:nvGrpSpPr>
        <p:cNvPr id="1" name=""/>
        <p:cNvGrpSpPr/>
        <p:nvPr/>
      </p:nvGrpSpPr>
      <p:grpSpPr>
        <a:xfrm>
          <a:off x="0" y="0"/>
          <a:ext cx="0" cy="0"/>
          <a:chOff x="0" y="0"/>
          <a:chExt cx="0" cy="0"/>
        </a:xfrm>
      </p:grpSpPr>
      <p:sp>
        <p:nvSpPr>
          <p:cNvPr id="2" name="Shape 0"/>
          <p:cNvSpPr/>
          <p:nvPr/>
        </p:nvSpPr>
        <p:spPr>
          <a:xfrm>
            <a:off x="6217920" y="-1097280"/>
            <a:ext cx="4572000" cy="4572000"/>
          </a:xfrm>
          <a:prstGeom prst="ellipse">
            <a:avLst/>
          </a:prstGeom>
          <a:solidFill>
            <a:srgbClr val="2E7BBF">
              <a:alpha val="25000"/>
            </a:srgbClr>
          </a:solidFill>
          <a:ln/>
        </p:spPr>
        <p:txBody>
          <a:bodyPr/>
          <a:lstStyle/>
          <a:p>
            <a:endParaRPr lang="en-GB"/>
          </a:p>
        </p:txBody>
      </p:sp>
      <p:sp>
        <p:nvSpPr>
          <p:cNvPr id="3" name="Shape 1"/>
          <p:cNvSpPr/>
          <p:nvPr/>
        </p:nvSpPr>
        <p:spPr>
          <a:xfrm>
            <a:off x="7132320" y="274320"/>
            <a:ext cx="2743200" cy="2743200"/>
          </a:xfrm>
          <a:prstGeom prst="ellipse">
            <a:avLst/>
          </a:prstGeom>
          <a:solidFill>
            <a:srgbClr val="E8A020">
              <a:alpha val="20000"/>
            </a:srgbClr>
          </a:solidFill>
          <a:ln/>
        </p:spPr>
        <p:txBody>
          <a:bodyPr/>
          <a:lstStyle/>
          <a:p>
            <a:endParaRPr lang="en-GB"/>
          </a:p>
        </p:txBody>
      </p:sp>
      <p:sp>
        <p:nvSpPr>
          <p:cNvPr id="4" name="Text 2"/>
          <p:cNvSpPr/>
          <p:nvPr/>
        </p:nvSpPr>
        <p:spPr>
          <a:xfrm>
            <a:off x="457200" y="502920"/>
            <a:ext cx="7772400" cy="731520"/>
          </a:xfrm>
          <a:prstGeom prst="rect">
            <a:avLst/>
          </a:prstGeom>
          <a:noFill/>
          <a:ln/>
        </p:spPr>
        <p:txBody>
          <a:bodyPr wrap="square" rtlCol="0" anchor="ctr"/>
          <a:lstStyle/>
          <a:p>
            <a:pPr marL="0" indent="0">
              <a:buNone/>
            </a:pPr>
            <a:r>
              <a:rPr lang="en-US" sz="1600" i="1">
                <a:solidFill>
                  <a:srgbClr val="D6E8F7"/>
                </a:solidFill>
                <a:latin typeface="Calibri" pitchFamily="34" charset="0"/>
                <a:ea typeface="Calibri" pitchFamily="34" charset="-122"/>
                <a:cs typeface="Calibri" pitchFamily="34" charset="-120"/>
              </a:rPr>
              <a:t>Understanding Isaac's Development</a:t>
            </a:r>
            <a:endParaRPr lang="en-US" sz="1600"/>
          </a:p>
        </p:txBody>
      </p:sp>
      <p:sp>
        <p:nvSpPr>
          <p:cNvPr id="5" name="Text 3"/>
          <p:cNvSpPr/>
          <p:nvPr/>
        </p:nvSpPr>
        <p:spPr>
          <a:xfrm>
            <a:off x="457200" y="1051560"/>
            <a:ext cx="7772400" cy="1737360"/>
          </a:xfrm>
          <a:prstGeom prst="rect">
            <a:avLst/>
          </a:prstGeom>
          <a:noFill/>
          <a:ln/>
        </p:spPr>
        <p:txBody>
          <a:bodyPr wrap="square" rtlCol="0" anchor="ctr"/>
          <a:lstStyle/>
          <a:p>
            <a:pPr marL="0" indent="0">
              <a:lnSpc>
                <a:spcPct val="110000"/>
              </a:lnSpc>
              <a:buNone/>
            </a:pPr>
            <a:r>
              <a:rPr lang="en-US" sz="3800" b="1">
                <a:solidFill>
                  <a:srgbClr val="FFFFFF"/>
                </a:solidFill>
                <a:latin typeface="Cambria" pitchFamily="34" charset="0"/>
                <a:ea typeface="Cambria" pitchFamily="34" charset="-122"/>
                <a:cs typeface="Cambria" pitchFamily="34" charset="-120"/>
              </a:rPr>
              <a:t>Piaget's Cognitive</a:t>
            </a:r>
            <a:endParaRPr lang="en-US" sz="3800"/>
          </a:p>
          <a:p>
            <a:pPr marL="0" indent="0">
              <a:lnSpc>
                <a:spcPct val="110000"/>
              </a:lnSpc>
              <a:buNone/>
            </a:pPr>
            <a:r>
              <a:rPr lang="en-US" sz="3800" b="1">
                <a:solidFill>
                  <a:srgbClr val="FFFFFF"/>
                </a:solidFill>
                <a:latin typeface="Cambria" pitchFamily="34" charset="0"/>
                <a:ea typeface="Cambria" pitchFamily="34" charset="-122"/>
                <a:cs typeface="Cambria" pitchFamily="34" charset="-120"/>
              </a:rPr>
              <a:t>Development Theory</a:t>
            </a:r>
            <a:endParaRPr lang="en-US" sz="3800"/>
          </a:p>
        </p:txBody>
      </p:sp>
      <p:sp>
        <p:nvSpPr>
          <p:cNvPr id="6" name="Shape 4"/>
          <p:cNvSpPr/>
          <p:nvPr/>
        </p:nvSpPr>
        <p:spPr>
          <a:xfrm>
            <a:off x="457200" y="2788920"/>
            <a:ext cx="1371600" cy="54864"/>
          </a:xfrm>
          <a:prstGeom prst="rect">
            <a:avLst/>
          </a:prstGeom>
          <a:solidFill>
            <a:srgbClr val="E8A020"/>
          </a:solidFill>
          <a:ln/>
        </p:spPr>
        <p:txBody>
          <a:bodyPr/>
          <a:lstStyle/>
          <a:p>
            <a:endParaRPr lang="en-GB"/>
          </a:p>
        </p:txBody>
      </p:sp>
      <p:sp>
        <p:nvSpPr>
          <p:cNvPr id="7" name="Text 5"/>
          <p:cNvSpPr/>
          <p:nvPr/>
        </p:nvSpPr>
        <p:spPr>
          <a:xfrm>
            <a:off x="457200" y="2788920"/>
            <a:ext cx="7772400" cy="1645920"/>
          </a:xfrm>
          <a:prstGeom prst="rect">
            <a:avLst/>
          </a:prstGeom>
          <a:noFill/>
          <a:ln/>
        </p:spPr>
        <p:txBody>
          <a:bodyPr wrap="square" rtlCol="0" anchor="ctr"/>
          <a:lstStyle/>
          <a:p>
            <a:r>
              <a:rPr lang="en-US" sz="1300" b="1">
                <a:solidFill>
                  <a:srgbClr val="D6E8F7"/>
                </a:solidFill>
                <a:latin typeface="Calibri" pitchFamily="34" charset="0"/>
                <a:ea typeface="Calibri" pitchFamily="34" charset="-122"/>
                <a:cs typeface="Calibri" pitchFamily="34" charset="-120"/>
              </a:rPr>
              <a:t>Module Name: </a:t>
            </a:r>
            <a:r>
              <a:rPr lang="en-US" sz="1300">
                <a:solidFill>
                  <a:srgbClr val="D6E8F7"/>
                </a:solidFill>
                <a:latin typeface="Calibri" pitchFamily="34" charset="0"/>
                <a:ea typeface="Calibri" pitchFamily="34" charset="-122"/>
                <a:cs typeface="Calibri" pitchFamily="34" charset="-120"/>
              </a:rPr>
              <a:t>Psychology in Health and Social Care 
</a:t>
            </a:r>
            <a:r>
              <a:rPr lang="en-US" sz="1300" b="1">
                <a:solidFill>
                  <a:srgbClr val="D6E8F7"/>
                </a:solidFill>
                <a:latin typeface="Calibri" pitchFamily="34" charset="0"/>
                <a:ea typeface="Calibri" pitchFamily="34" charset="-122"/>
                <a:cs typeface="Calibri" pitchFamily="34" charset="-120"/>
              </a:rPr>
              <a:t>Module Number: </a:t>
            </a:r>
            <a:r>
              <a:rPr lang="en-US" sz="1300">
                <a:solidFill>
                  <a:srgbClr val="D6E8F7"/>
                </a:solidFill>
                <a:latin typeface="Calibri" pitchFamily="34" charset="0"/>
                <a:ea typeface="Calibri" pitchFamily="34" charset="-122"/>
                <a:cs typeface="Calibri" pitchFamily="34" charset="-120"/>
              </a:rPr>
              <a:t>LCHS4010 
</a:t>
            </a:r>
            <a:r>
              <a:rPr lang="en-US" sz="1300" b="1">
                <a:solidFill>
                  <a:srgbClr val="D6E8F7"/>
                </a:solidFill>
                <a:latin typeface="Calibri" pitchFamily="34" charset="0"/>
                <a:ea typeface="Calibri" pitchFamily="34" charset="-122"/>
                <a:cs typeface="Calibri" pitchFamily="34" charset="-120"/>
              </a:rPr>
              <a:t>Student Name</a:t>
            </a:r>
            <a:r>
              <a:rPr lang="en-US" sz="1300">
                <a:solidFill>
                  <a:srgbClr val="D6E8F7"/>
                </a:solidFill>
                <a:latin typeface="Calibri" pitchFamily="34" charset="0"/>
                <a:ea typeface="Calibri" pitchFamily="34" charset="-122"/>
                <a:cs typeface="Calibri" pitchFamily="34" charset="-120"/>
              </a:rPr>
              <a:t>: Cynthia D Costa E Afonso</a:t>
            </a:r>
          </a:p>
          <a:p>
            <a:r>
              <a:rPr lang="en-US" sz="1300" b="1">
                <a:solidFill>
                  <a:srgbClr val="D6E8F7"/>
                </a:solidFill>
                <a:latin typeface="Calibri" pitchFamily="34" charset="0"/>
                <a:ea typeface="Calibri" pitchFamily="34" charset="-122"/>
                <a:cs typeface="Calibri" pitchFamily="34" charset="-120"/>
              </a:rPr>
              <a:t>Student Number</a:t>
            </a:r>
            <a:r>
              <a:rPr lang="en-US" sz="1300">
                <a:solidFill>
                  <a:srgbClr val="D6E8F7"/>
                </a:solidFill>
                <a:latin typeface="Calibri" pitchFamily="34" charset="0"/>
                <a:ea typeface="Calibri" pitchFamily="34" charset="-122"/>
                <a:cs typeface="Calibri" pitchFamily="34" charset="-120"/>
              </a:rPr>
              <a:t>: 2437224</a:t>
            </a:r>
          </a:p>
          <a:p>
            <a:r>
              <a:rPr lang="en-US" sz="1300" b="1">
                <a:solidFill>
                  <a:srgbClr val="D6E8F7"/>
                </a:solidFill>
                <a:latin typeface="Calibri" pitchFamily="34" charset="0"/>
                <a:ea typeface="Calibri" pitchFamily="34" charset="-122"/>
                <a:cs typeface="Calibri" pitchFamily="34" charset="-120"/>
              </a:rPr>
              <a:t>Lecturer Name</a:t>
            </a:r>
            <a:r>
              <a:rPr lang="en-US" sz="1300">
                <a:solidFill>
                  <a:srgbClr val="D6E8F7"/>
                </a:solidFill>
                <a:latin typeface="Calibri" pitchFamily="34" charset="0"/>
                <a:ea typeface="Calibri" pitchFamily="34" charset="-122"/>
                <a:cs typeface="Calibri" pitchFamily="34" charset="-120"/>
              </a:rPr>
              <a:t>: Brian Mashumba</a:t>
            </a:r>
            <a:endParaRPr lang="en-US" sz="13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Meet Isaac: Setting the Scene</a:t>
            </a:r>
            <a:endParaRPr lang="en-US" sz="2200"/>
          </a:p>
        </p:txBody>
      </p:sp>
      <p:sp>
        <p:nvSpPr>
          <p:cNvPr id="4" name="Text 2"/>
          <p:cNvSpPr/>
          <p:nvPr/>
        </p:nvSpPr>
        <p:spPr>
          <a:xfrm>
            <a:off x="320040" y="914400"/>
            <a:ext cx="5029200" cy="914400"/>
          </a:xfrm>
          <a:prstGeom prst="rect">
            <a:avLst/>
          </a:prstGeom>
          <a:noFill/>
          <a:ln/>
        </p:spPr>
        <p:txBody>
          <a:bodyPr wrap="square" rtlCol="0" anchor="ctr"/>
          <a:lstStyle/>
          <a:p>
            <a:pPr marL="0" indent="0">
              <a:buNone/>
            </a:pPr>
            <a:r>
              <a:rPr lang="en-US" sz="1400">
                <a:solidFill>
                  <a:srgbClr val="162539"/>
                </a:solidFill>
                <a:latin typeface="Calibri" pitchFamily="34" charset="0"/>
                <a:ea typeface="Calibri" pitchFamily="34" charset="-122"/>
                <a:cs typeface="Calibri" pitchFamily="34" charset="-120"/>
              </a:rPr>
              <a:t>Isaac is a 4-year-old student in an Early Years Children Centre in London. As a Trainee Early Years Support Worker, I have been asked to contribute to his multi-agency early help plan.</a:t>
            </a:r>
          </a:p>
        </p:txBody>
      </p:sp>
      <p:sp>
        <p:nvSpPr>
          <p:cNvPr id="5" name="Shape 3"/>
          <p:cNvSpPr/>
          <p:nvPr/>
        </p:nvSpPr>
        <p:spPr>
          <a:xfrm>
            <a:off x="320040" y="1874520"/>
            <a:ext cx="2423160" cy="109728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411480" y="1965960"/>
            <a:ext cx="2240280" cy="91440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Quiet &amp; Withdrawn
</a:t>
            </a:r>
            <a:endParaRPr lang="en-US" sz="1400"/>
          </a:p>
          <a:p>
            <a:pPr marL="0" indent="0">
              <a:buNone/>
            </a:pPr>
            <a:r>
              <a:rPr lang="en-US" sz="1400">
                <a:solidFill>
                  <a:srgbClr val="162539"/>
                </a:solidFill>
                <a:latin typeface="Calibri" pitchFamily="34" charset="0"/>
                <a:ea typeface="Calibri" pitchFamily="34" charset="-122"/>
                <a:cs typeface="Calibri" pitchFamily="34" charset="-120"/>
              </a:rPr>
              <a:t>Disengaged during free play; avoids peer interaction</a:t>
            </a:r>
            <a:endParaRPr lang="en-US" sz="1400"/>
          </a:p>
        </p:txBody>
      </p:sp>
      <p:sp>
        <p:nvSpPr>
          <p:cNvPr id="7" name="Shape 5"/>
          <p:cNvSpPr/>
          <p:nvPr/>
        </p:nvSpPr>
        <p:spPr>
          <a:xfrm>
            <a:off x="2880360" y="1874520"/>
            <a:ext cx="2423160" cy="109728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2971800" y="1965960"/>
            <a:ext cx="2240280" cy="91440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Separation Distress
</a:t>
            </a:r>
            <a:endParaRPr lang="en-US" sz="1400"/>
          </a:p>
          <a:p>
            <a:pPr marL="0" indent="0">
              <a:buNone/>
            </a:pPr>
            <a:r>
              <a:rPr lang="en-US" sz="1400">
                <a:solidFill>
                  <a:srgbClr val="162539"/>
                </a:solidFill>
                <a:latin typeface="Calibri" pitchFamily="34" charset="0"/>
                <a:ea typeface="Calibri" pitchFamily="34" charset="-122"/>
                <a:cs typeface="Calibri" pitchFamily="34" charset="-120"/>
              </a:rPr>
              <a:t>Becomes very upset when separated from his mother</a:t>
            </a:r>
            <a:endParaRPr lang="en-US" sz="1400"/>
          </a:p>
        </p:txBody>
      </p:sp>
      <p:sp>
        <p:nvSpPr>
          <p:cNvPr id="9" name="Shape 7"/>
          <p:cNvSpPr/>
          <p:nvPr/>
        </p:nvSpPr>
        <p:spPr>
          <a:xfrm>
            <a:off x="320040" y="3108960"/>
            <a:ext cx="2423160" cy="109728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0" name="Text 8"/>
          <p:cNvSpPr/>
          <p:nvPr/>
        </p:nvSpPr>
        <p:spPr>
          <a:xfrm>
            <a:off x="411480" y="3200400"/>
            <a:ext cx="2240280" cy="91440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Language Delay
</a:t>
            </a:r>
            <a:endParaRPr lang="en-US" sz="1400"/>
          </a:p>
          <a:p>
            <a:pPr marL="0" indent="0">
              <a:buNone/>
            </a:pPr>
            <a:r>
              <a:rPr lang="en-US" sz="1400">
                <a:solidFill>
                  <a:srgbClr val="162539"/>
                </a:solidFill>
                <a:latin typeface="Calibri" pitchFamily="34" charset="0"/>
                <a:ea typeface="Calibri" pitchFamily="34" charset="-122"/>
                <a:cs typeface="Calibri" pitchFamily="34" charset="-120"/>
              </a:rPr>
              <a:t>Noticeable delays in speech and communication skills</a:t>
            </a:r>
            <a:endParaRPr lang="en-US" sz="1400"/>
          </a:p>
        </p:txBody>
      </p:sp>
      <p:sp>
        <p:nvSpPr>
          <p:cNvPr id="11" name="Shape 9"/>
          <p:cNvSpPr/>
          <p:nvPr/>
        </p:nvSpPr>
        <p:spPr>
          <a:xfrm>
            <a:off x="2880360" y="3108960"/>
            <a:ext cx="2423160" cy="109728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2" name="Text 10"/>
          <p:cNvSpPr/>
          <p:nvPr/>
        </p:nvSpPr>
        <p:spPr>
          <a:xfrm>
            <a:off x="2971800" y="3200400"/>
            <a:ext cx="2240280" cy="91440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Difficulty Sleeping
</a:t>
            </a:r>
            <a:endParaRPr lang="en-US" sz="1400"/>
          </a:p>
          <a:p>
            <a:pPr marL="0" indent="0">
              <a:buNone/>
            </a:pPr>
            <a:r>
              <a:rPr lang="en-US" sz="1400">
                <a:solidFill>
                  <a:srgbClr val="162539"/>
                </a:solidFill>
                <a:latin typeface="Calibri" pitchFamily="34" charset="0"/>
                <a:ea typeface="Calibri" pitchFamily="34" charset="-122"/>
                <a:cs typeface="Calibri" pitchFamily="34" charset="-120"/>
              </a:rPr>
              <a:t>Poor sleep patterns; highly 'clingy' at home</a:t>
            </a:r>
            <a:endParaRPr lang="en-US" sz="1400"/>
          </a:p>
        </p:txBody>
      </p:sp>
      <p:sp>
        <p:nvSpPr>
          <p:cNvPr id="13" name="Shape 11"/>
          <p:cNvSpPr/>
          <p:nvPr/>
        </p:nvSpPr>
        <p:spPr>
          <a:xfrm>
            <a:off x="5577840" y="914400"/>
            <a:ext cx="3200400" cy="3657600"/>
          </a:xfrm>
          <a:prstGeom prst="rect">
            <a:avLst/>
          </a:prstGeom>
          <a:solidFill>
            <a:srgbClr val="E8EFF5"/>
          </a:solidFill>
          <a:ln w="19050">
            <a:solidFill>
              <a:srgbClr val="2E7BBF"/>
            </a:solidFill>
            <a:prstDash val="dash"/>
          </a:ln>
          <a:effectLst>
            <a:outerShdw blurRad="101600" dist="38100" dir="2700000" algn="bl" rotWithShape="0">
              <a:srgbClr val="000000">
                <a:alpha val="12000"/>
              </a:srgbClr>
            </a:outerShdw>
          </a:effectLst>
        </p:spPr>
        <p:txBody>
          <a:bodyPr/>
          <a:lstStyle/>
          <a:p>
            <a:endParaRPr lang="en-GB"/>
          </a:p>
        </p:txBody>
      </p:sp>
      <p:sp>
        <p:nvSpPr>
          <p:cNvPr id="14" name="Text 12"/>
          <p:cNvSpPr/>
          <p:nvPr/>
        </p:nvSpPr>
        <p:spPr>
          <a:xfrm>
            <a:off x="5577840" y="914400"/>
            <a:ext cx="3200400" cy="3657600"/>
          </a:xfrm>
          <a:prstGeom prst="rect">
            <a:avLst/>
          </a:prstGeom>
          <a:noFill/>
          <a:ln/>
        </p:spPr>
        <p:txBody>
          <a:bodyPr wrap="square" rtlCol="0" anchor="ctr"/>
          <a:lstStyle/>
          <a:p>
            <a:pPr marL="0" indent="0" algn="ctr">
              <a:buNone/>
            </a:pPr>
            <a:endParaRPr lang="en-US" sz="1000"/>
          </a:p>
        </p:txBody>
      </p:sp>
      <p:pic>
        <p:nvPicPr>
          <p:cNvPr id="17" name="Picture 16" descr="4 years old | BabyCenter">
            <a:extLst>
              <a:ext uri="{FF2B5EF4-FFF2-40B4-BE49-F238E27FC236}">
                <a16:creationId xmlns:a16="http://schemas.microsoft.com/office/drawing/2014/main" id="{735D1431-60CB-98E9-355A-75C82115A4C4}"/>
              </a:ext>
            </a:extLst>
          </p:cNvPr>
          <p:cNvPicPr>
            <a:picLocks noChangeAspect="1"/>
          </p:cNvPicPr>
          <p:nvPr/>
        </p:nvPicPr>
        <p:blipFill>
          <a:blip r:embed="rId3"/>
          <a:stretch>
            <a:fillRect/>
          </a:stretch>
        </p:blipFill>
        <p:spPr>
          <a:xfrm>
            <a:off x="5775179" y="1273629"/>
            <a:ext cx="2805722" cy="293261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Why Piaget's Cognitive Development Theory?</a:t>
            </a:r>
            <a:endParaRPr lang="en-US" sz="2200"/>
          </a:p>
        </p:txBody>
      </p:sp>
      <p:sp>
        <p:nvSpPr>
          <p:cNvPr id="4" name="Text 2"/>
          <p:cNvSpPr/>
          <p:nvPr/>
        </p:nvSpPr>
        <p:spPr>
          <a:xfrm>
            <a:off x="320040" y="914400"/>
            <a:ext cx="8503920" cy="914400"/>
          </a:xfrm>
          <a:prstGeom prst="rect">
            <a:avLst/>
          </a:prstGeom>
          <a:noFill/>
          <a:ln/>
        </p:spPr>
        <p:txBody>
          <a:bodyPr wrap="square" rtlCol="0" anchor="ctr"/>
          <a:lstStyle/>
          <a:p>
            <a:pPr marL="0" indent="0">
              <a:buNone/>
            </a:pPr>
            <a:r>
              <a:rPr lang="en-US" sz="1400">
                <a:solidFill>
                  <a:srgbClr val="162539"/>
                </a:solidFill>
                <a:latin typeface="Calibri" pitchFamily="34" charset="0"/>
                <a:ea typeface="Calibri" pitchFamily="34" charset="-122"/>
                <a:cs typeface="Calibri" pitchFamily="34" charset="-120"/>
              </a:rPr>
              <a:t>Jean Piaget (1896–1980) suggested that children are active constructors of knowledge, and that they undergo four stages of development that are universal. This theory directly concerns the cognitive, linguistic and social delays of Isaac during early childhood.</a:t>
            </a:r>
            <a:endParaRPr lang="en-US" sz="1400"/>
          </a:p>
        </p:txBody>
      </p:sp>
      <p:sp>
        <p:nvSpPr>
          <p:cNvPr id="5" name="Shape 3"/>
          <p:cNvSpPr/>
          <p:nvPr/>
        </p:nvSpPr>
        <p:spPr>
          <a:xfrm>
            <a:off x="327074" y="1818246"/>
            <a:ext cx="1005840" cy="1005840"/>
          </a:xfrm>
          <a:prstGeom prst="ellipse">
            <a:avLst/>
          </a:prstGeom>
          <a:solidFill>
            <a:srgbClr val="E8A020"/>
          </a:solidFill>
          <a:ln/>
        </p:spPr>
        <p:txBody>
          <a:bodyPr/>
          <a:lstStyle/>
          <a:p>
            <a:endParaRPr lang="en-GB"/>
          </a:p>
        </p:txBody>
      </p:sp>
      <p:sp>
        <p:nvSpPr>
          <p:cNvPr id="6" name="Text 4"/>
          <p:cNvSpPr/>
          <p:nvPr/>
        </p:nvSpPr>
        <p:spPr>
          <a:xfrm>
            <a:off x="327074" y="1818246"/>
            <a:ext cx="1005840" cy="1005840"/>
          </a:xfrm>
          <a:prstGeom prst="rect">
            <a:avLst/>
          </a:prstGeom>
          <a:noFill/>
          <a:ln/>
        </p:spPr>
        <p:txBody>
          <a:bodyPr wrap="square" rtlCol="0" anchor="ctr"/>
          <a:lstStyle/>
          <a:p>
            <a:pPr marL="0" indent="0" algn="ctr">
              <a:buNone/>
            </a:pPr>
            <a:r>
              <a:rPr lang="en-US" sz="1500" b="1">
                <a:solidFill>
                  <a:srgbClr val="FFFFFF"/>
                </a:solidFill>
                <a:latin typeface="Cambria" pitchFamily="34" charset="0"/>
                <a:ea typeface="Cambria" pitchFamily="34" charset="-122"/>
                <a:cs typeface="Cambria" pitchFamily="34" charset="-120"/>
              </a:rPr>
              <a:t>Age 4</a:t>
            </a:r>
            <a:endParaRPr lang="en-US" sz="1500"/>
          </a:p>
        </p:txBody>
      </p:sp>
      <p:sp>
        <p:nvSpPr>
          <p:cNvPr id="7" name="Text 5"/>
          <p:cNvSpPr/>
          <p:nvPr/>
        </p:nvSpPr>
        <p:spPr>
          <a:xfrm>
            <a:off x="1463040" y="2011680"/>
            <a:ext cx="7223760" cy="777240"/>
          </a:xfrm>
          <a:prstGeom prst="rect">
            <a:avLst/>
          </a:prstGeom>
          <a:noFill/>
          <a:ln/>
        </p:spPr>
        <p:txBody>
          <a:bodyPr wrap="square" rtlCol="0" anchor="ctr"/>
          <a:lstStyle/>
          <a:p>
            <a:pPr marL="0" indent="0">
              <a:buNone/>
            </a:pPr>
            <a:r>
              <a:rPr lang="en-US" sz="1400">
                <a:solidFill>
                  <a:srgbClr val="162539"/>
                </a:solidFill>
                <a:latin typeface="Calibri" pitchFamily="34" charset="0"/>
                <a:ea typeface="Calibri" pitchFamily="34" charset="-122"/>
                <a:cs typeface="Calibri" pitchFamily="34" charset="-120"/>
              </a:rPr>
              <a:t>Isaac is squarely in the Preoperational Stage (2–7 years) — the focus of Piaget's theory on language, symbolic play, and early cognitive schema formation.</a:t>
            </a:r>
            <a:endParaRPr lang="en-US" sz="1400"/>
          </a:p>
        </p:txBody>
      </p:sp>
      <p:sp>
        <p:nvSpPr>
          <p:cNvPr id="8" name="Shape 6"/>
          <p:cNvSpPr/>
          <p:nvPr/>
        </p:nvSpPr>
        <p:spPr>
          <a:xfrm>
            <a:off x="327073" y="3126543"/>
            <a:ext cx="3475851" cy="822960"/>
          </a:xfrm>
          <a:prstGeom prst="roundRect">
            <a:avLst>
              <a:gd name="adj" fmla="val 888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411480" y="2971800"/>
            <a:ext cx="3840480" cy="640080"/>
          </a:xfrm>
          <a:prstGeom prst="rect">
            <a:avLst/>
          </a:prstGeom>
          <a:noFill/>
          <a:ln/>
        </p:spPr>
        <p:txBody>
          <a:bodyPr wrap="square" rtlCol="0" anchor="t"/>
          <a:lstStyle/>
          <a:p>
            <a:pPr marL="0" indent="0">
              <a:buNone/>
            </a:pPr>
            <a:r>
              <a:rPr lang="en-US" sz="1600" b="1">
                <a:solidFill>
                  <a:srgbClr val="1B3A5C"/>
                </a:solidFill>
                <a:latin typeface="Calibri" pitchFamily="34" charset="0"/>
                <a:ea typeface="Calibri" pitchFamily="34" charset="-122"/>
                <a:cs typeface="Calibri" pitchFamily="34" charset="-120"/>
              </a:rPr>
              <a:t>Active Construction</a:t>
            </a:r>
            <a:r>
              <a:rPr lang="en-US" sz="1400" b="1">
                <a:solidFill>
                  <a:srgbClr val="1B3A5C"/>
                </a:solidFill>
                <a:latin typeface="Calibri" pitchFamily="34" charset="0"/>
                <a:ea typeface="Calibri" pitchFamily="34" charset="-122"/>
                <a:cs typeface="Calibri" pitchFamily="34" charset="-120"/>
              </a:rPr>
              <a:t>
</a:t>
            </a:r>
            <a:r>
              <a:rPr lang="en-US" sz="1400"/>
              <a:t>Children are learners by doing, interrupted environments provide a hamper in schema-building (Piaget, 1952).</a:t>
            </a:r>
          </a:p>
        </p:txBody>
      </p:sp>
      <p:sp>
        <p:nvSpPr>
          <p:cNvPr id="10" name="Shape 8"/>
          <p:cNvSpPr/>
          <p:nvPr/>
        </p:nvSpPr>
        <p:spPr>
          <a:xfrm>
            <a:off x="4663440" y="2880360"/>
            <a:ext cx="4023360" cy="822960"/>
          </a:xfrm>
          <a:prstGeom prst="roundRect">
            <a:avLst>
              <a:gd name="adj" fmla="val 888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4754880" y="2971800"/>
            <a:ext cx="3840480" cy="640080"/>
          </a:xfrm>
          <a:prstGeom prst="rect">
            <a:avLst/>
          </a:prstGeom>
          <a:noFill/>
          <a:ln/>
        </p:spPr>
        <p:txBody>
          <a:bodyPr wrap="square" rtlCol="0" anchor="t"/>
          <a:lstStyle/>
          <a:p>
            <a:pPr marL="0" indent="0">
              <a:buNone/>
            </a:pPr>
            <a:r>
              <a:rPr lang="en-US" sz="1600" b="1">
                <a:solidFill>
                  <a:srgbClr val="1B3A5C"/>
                </a:solidFill>
                <a:latin typeface="Calibri" pitchFamily="34" charset="0"/>
                <a:ea typeface="Calibri" pitchFamily="34" charset="-122"/>
                <a:cs typeface="Calibri" pitchFamily="34" charset="-120"/>
              </a:rPr>
              <a:t>Language Focus</a:t>
            </a:r>
            <a:r>
              <a:rPr lang="en-US" sz="1400" b="1">
                <a:solidFill>
                  <a:srgbClr val="1B3A5C"/>
                </a:solidFill>
                <a:latin typeface="Calibri" pitchFamily="34" charset="0"/>
                <a:ea typeface="Calibri" pitchFamily="34" charset="-122"/>
                <a:cs typeface="Calibri" pitchFamily="34" charset="-120"/>
              </a:rPr>
              <a:t>
</a:t>
            </a:r>
            <a:r>
              <a:rPr lang="en-US" sz="1400">
                <a:solidFill>
                  <a:srgbClr val="162539"/>
                </a:solidFill>
                <a:latin typeface="Calibri" pitchFamily="34" charset="0"/>
                <a:ea typeface="Calibri" pitchFamily="34" charset="-122"/>
                <a:cs typeface="Calibri" pitchFamily="34" charset="-120"/>
              </a:rPr>
              <a:t>Preoperational stage focuses on the symbolic thinking and language development.</a:t>
            </a:r>
          </a:p>
          <a:p>
            <a:pPr marL="0" indent="0">
              <a:buNone/>
            </a:pPr>
            <a:endParaRPr lang="en-US" sz="1100"/>
          </a:p>
        </p:txBody>
      </p:sp>
      <p:sp>
        <p:nvSpPr>
          <p:cNvPr id="12" name="Shape 10"/>
          <p:cNvSpPr/>
          <p:nvPr/>
        </p:nvSpPr>
        <p:spPr>
          <a:xfrm>
            <a:off x="327074" y="3967086"/>
            <a:ext cx="4023360" cy="696354"/>
          </a:xfrm>
          <a:prstGeom prst="roundRect">
            <a:avLst>
              <a:gd name="adj" fmla="val 888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320040" y="4149966"/>
            <a:ext cx="3840480" cy="640080"/>
          </a:xfrm>
          <a:prstGeom prst="rect">
            <a:avLst/>
          </a:prstGeom>
          <a:noFill/>
          <a:ln/>
        </p:spPr>
        <p:txBody>
          <a:bodyPr wrap="square" rtlCol="0" anchor="t"/>
          <a:lstStyle/>
          <a:p>
            <a:pPr marL="0" indent="0">
              <a:buNone/>
            </a:pPr>
            <a:r>
              <a:rPr lang="en-US" sz="1600" b="1">
                <a:solidFill>
                  <a:srgbClr val="1B3A5C"/>
                </a:solidFill>
                <a:latin typeface="Calibri" pitchFamily="34" charset="0"/>
                <a:ea typeface="Calibri" pitchFamily="34" charset="-122"/>
                <a:cs typeface="Calibri" pitchFamily="34" charset="-120"/>
              </a:rPr>
              <a:t>Early Years Practice</a:t>
            </a:r>
            <a:r>
              <a:rPr lang="en-US" sz="1400" b="1">
                <a:solidFill>
                  <a:srgbClr val="1B3A5C"/>
                </a:solidFill>
                <a:latin typeface="Calibri" pitchFamily="34" charset="0"/>
                <a:ea typeface="Calibri" pitchFamily="34" charset="-122"/>
                <a:cs typeface="Calibri" pitchFamily="34" charset="-120"/>
              </a:rPr>
              <a:t>
</a:t>
            </a:r>
            <a:r>
              <a:rPr lang="en-US" sz="1400">
                <a:solidFill>
                  <a:srgbClr val="162539"/>
                </a:solidFill>
                <a:latin typeface="Calibri" pitchFamily="34" charset="0"/>
                <a:ea typeface="Calibri" pitchFamily="34" charset="-122"/>
                <a:cs typeface="Calibri" pitchFamily="34" charset="-120"/>
              </a:rPr>
              <a:t>Frequently used in early years (EYFS, 2023) in the UK.</a:t>
            </a:r>
          </a:p>
          <a:p>
            <a:pPr marL="0" indent="0">
              <a:buNone/>
            </a:pPr>
            <a:endParaRPr lang="en-US" sz="1100"/>
          </a:p>
        </p:txBody>
      </p:sp>
      <p:sp>
        <p:nvSpPr>
          <p:cNvPr id="14" name="Shape 12"/>
          <p:cNvSpPr/>
          <p:nvPr/>
        </p:nvSpPr>
        <p:spPr>
          <a:xfrm>
            <a:off x="4800600" y="3840480"/>
            <a:ext cx="4023360" cy="960120"/>
          </a:xfrm>
          <a:prstGeom prst="roundRect">
            <a:avLst>
              <a:gd name="adj" fmla="val 888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5" name="Text 13"/>
          <p:cNvSpPr/>
          <p:nvPr/>
        </p:nvSpPr>
        <p:spPr>
          <a:xfrm>
            <a:off x="4754880" y="4023360"/>
            <a:ext cx="3840480" cy="777240"/>
          </a:xfrm>
          <a:prstGeom prst="rect">
            <a:avLst/>
          </a:prstGeom>
          <a:noFill/>
          <a:ln/>
        </p:spPr>
        <p:txBody>
          <a:bodyPr wrap="square" rtlCol="0" anchor="t"/>
          <a:lstStyle/>
          <a:p>
            <a:pPr marL="0" indent="0">
              <a:buNone/>
            </a:pPr>
            <a:r>
              <a:rPr lang="en-US" sz="1600" b="1">
                <a:solidFill>
                  <a:srgbClr val="1B3A5C"/>
                </a:solidFill>
                <a:latin typeface="Calibri" pitchFamily="34" charset="0"/>
                <a:ea typeface="Calibri" pitchFamily="34" charset="-122"/>
                <a:cs typeface="Calibri" pitchFamily="34" charset="-120"/>
              </a:rPr>
              <a:t>Relevance to Isaac</a:t>
            </a:r>
            <a:r>
              <a:rPr lang="en-US" sz="1400" b="1">
                <a:solidFill>
                  <a:srgbClr val="1B3A5C"/>
                </a:solidFill>
                <a:latin typeface="Calibri" pitchFamily="34" charset="0"/>
                <a:ea typeface="Calibri" pitchFamily="34" charset="-122"/>
                <a:cs typeface="Calibri" pitchFamily="34" charset="-120"/>
              </a:rPr>
              <a:t>
</a:t>
            </a:r>
            <a:r>
              <a:rPr lang="en-US" sz="1400">
                <a:solidFill>
                  <a:srgbClr val="162539"/>
                </a:solidFill>
                <a:latin typeface="Calibri" pitchFamily="34" charset="0"/>
                <a:ea typeface="Calibri" pitchFamily="34" charset="-122"/>
                <a:cs typeface="Calibri" pitchFamily="34" charset="-120"/>
              </a:rPr>
              <a:t>Elucidates language delays, withdrawal of play and social cognition</a:t>
            </a:r>
            <a:r>
              <a:rPr lang="en-US" sz="1000">
                <a:solidFill>
                  <a:srgbClr val="162539"/>
                </a:solidFill>
                <a:latin typeface="Calibri" pitchFamily="34" charset="0"/>
                <a:ea typeface="Calibri" pitchFamily="34" charset="-122"/>
                <a:cs typeface="Calibri" pitchFamily="34" charset="-120"/>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Piaget's Key Concepts</a:t>
            </a:r>
            <a:endParaRPr lang="en-US" sz="2200"/>
          </a:p>
        </p:txBody>
      </p:sp>
      <p:sp>
        <p:nvSpPr>
          <p:cNvPr id="4" name="Text 2"/>
          <p:cNvSpPr/>
          <p:nvPr/>
        </p:nvSpPr>
        <p:spPr>
          <a:xfrm>
            <a:off x="320040" y="914400"/>
            <a:ext cx="5303520" cy="822960"/>
          </a:xfrm>
          <a:prstGeom prst="rect">
            <a:avLst/>
          </a:prstGeom>
          <a:noFill/>
          <a:ln/>
        </p:spPr>
        <p:txBody>
          <a:bodyPr wrap="square" rtlCol="0" anchor="ctr"/>
          <a:lstStyle/>
          <a:p>
            <a:pPr marL="0" indent="0">
              <a:buNone/>
            </a:pPr>
            <a:r>
              <a:rPr lang="en-US" sz="1400">
                <a:solidFill>
                  <a:srgbClr val="162539"/>
                </a:solidFill>
                <a:latin typeface="Calibri" pitchFamily="34" charset="0"/>
                <a:ea typeface="Calibri" pitchFamily="34" charset="-122"/>
                <a:cs typeface="Calibri" pitchFamily="34" charset="-120"/>
              </a:rPr>
              <a:t>Piaget has discovered fundamental processes by which children adjust to the world. The disrupted environment of Isaac and mental health issues of his mother directly affect these processes.</a:t>
            </a:r>
          </a:p>
        </p:txBody>
      </p:sp>
      <p:sp>
        <p:nvSpPr>
          <p:cNvPr id="5" name="Shape 3"/>
          <p:cNvSpPr/>
          <p:nvPr/>
        </p:nvSpPr>
        <p:spPr>
          <a:xfrm>
            <a:off x="320040" y="1993392"/>
            <a:ext cx="457200" cy="457200"/>
          </a:xfrm>
          <a:prstGeom prst="ellipse">
            <a:avLst/>
          </a:prstGeom>
          <a:solidFill>
            <a:srgbClr val="2E7BBF"/>
          </a:solidFill>
          <a:ln/>
        </p:spPr>
        <p:txBody>
          <a:bodyPr/>
          <a:lstStyle/>
          <a:p>
            <a:endParaRPr lang="en-GB"/>
          </a:p>
        </p:txBody>
      </p:sp>
      <p:sp>
        <p:nvSpPr>
          <p:cNvPr id="6" name="Text 4"/>
          <p:cNvSpPr/>
          <p:nvPr/>
        </p:nvSpPr>
        <p:spPr>
          <a:xfrm>
            <a:off x="320040" y="1993392"/>
            <a:ext cx="457200" cy="457200"/>
          </a:xfrm>
          <a:prstGeom prst="rect">
            <a:avLst/>
          </a:prstGeom>
          <a:noFill/>
          <a:ln/>
        </p:spPr>
        <p:txBody>
          <a:bodyPr wrap="square" rtlCol="0" anchor="ctr"/>
          <a:lstStyle/>
          <a:p>
            <a:pPr marL="0" indent="0" algn="ctr">
              <a:buNone/>
            </a:pPr>
            <a:r>
              <a:rPr lang="en-US" sz="1300" b="1">
                <a:solidFill>
                  <a:srgbClr val="FFFFFF"/>
                </a:solidFill>
                <a:latin typeface="Cambria" pitchFamily="34" charset="0"/>
                <a:ea typeface="Cambria" pitchFamily="34" charset="-122"/>
                <a:cs typeface="Cambria" pitchFamily="34" charset="-120"/>
              </a:rPr>
              <a:t>1</a:t>
            </a:r>
            <a:endParaRPr lang="en-US" sz="1300"/>
          </a:p>
        </p:txBody>
      </p:sp>
      <p:sp>
        <p:nvSpPr>
          <p:cNvPr id="7" name="Text 5"/>
          <p:cNvSpPr/>
          <p:nvPr/>
        </p:nvSpPr>
        <p:spPr>
          <a:xfrm>
            <a:off x="868680" y="1828800"/>
            <a:ext cx="4663440" cy="713232"/>
          </a:xfrm>
          <a:prstGeom prst="rect">
            <a:avLst/>
          </a:prstGeom>
          <a:noFill/>
          <a:ln/>
        </p:spPr>
        <p:txBody>
          <a:bodyPr wrap="square" rtlCol="0" anchor="ctr"/>
          <a:lstStyle/>
          <a:p>
            <a:pPr marL="0" indent="0">
              <a:buNone/>
            </a:pPr>
            <a:r>
              <a:rPr lang="en-US" sz="1400" b="1">
                <a:solidFill>
                  <a:srgbClr val="1B3A5C"/>
                </a:solidFill>
                <a:latin typeface="Calibri" pitchFamily="34" charset="0"/>
                <a:ea typeface="Calibri" pitchFamily="34" charset="-122"/>
                <a:cs typeface="Calibri" pitchFamily="34" charset="-120"/>
              </a:rPr>
              <a:t>Schema:  Systems of knowledge through which children make sense of experiences. Interrupted care of Isaac inhibits schema formation.</a:t>
            </a:r>
          </a:p>
        </p:txBody>
      </p:sp>
      <p:sp>
        <p:nvSpPr>
          <p:cNvPr id="8" name="Shape 6"/>
          <p:cNvSpPr/>
          <p:nvPr/>
        </p:nvSpPr>
        <p:spPr>
          <a:xfrm>
            <a:off x="320040" y="2743200"/>
            <a:ext cx="457200" cy="457200"/>
          </a:xfrm>
          <a:prstGeom prst="ellipse">
            <a:avLst/>
          </a:prstGeom>
          <a:solidFill>
            <a:srgbClr val="2E7BBF"/>
          </a:solidFill>
          <a:ln/>
        </p:spPr>
        <p:txBody>
          <a:bodyPr/>
          <a:lstStyle/>
          <a:p>
            <a:endParaRPr lang="en-GB"/>
          </a:p>
        </p:txBody>
      </p:sp>
      <p:sp>
        <p:nvSpPr>
          <p:cNvPr id="9" name="Text 7"/>
          <p:cNvSpPr/>
          <p:nvPr/>
        </p:nvSpPr>
        <p:spPr>
          <a:xfrm>
            <a:off x="320040" y="2743200"/>
            <a:ext cx="457200" cy="457200"/>
          </a:xfrm>
          <a:prstGeom prst="rect">
            <a:avLst/>
          </a:prstGeom>
          <a:noFill/>
          <a:ln/>
        </p:spPr>
        <p:txBody>
          <a:bodyPr wrap="square" rtlCol="0" anchor="ctr"/>
          <a:lstStyle/>
          <a:p>
            <a:pPr marL="0" indent="0" algn="ctr">
              <a:buNone/>
            </a:pPr>
            <a:r>
              <a:rPr lang="en-US" sz="1300" b="1">
                <a:solidFill>
                  <a:srgbClr val="FFFFFF"/>
                </a:solidFill>
                <a:latin typeface="Cambria" pitchFamily="34" charset="0"/>
                <a:ea typeface="Cambria" pitchFamily="34" charset="-122"/>
                <a:cs typeface="Cambria" pitchFamily="34" charset="-120"/>
              </a:rPr>
              <a:t>2</a:t>
            </a:r>
            <a:endParaRPr lang="en-US" sz="1300"/>
          </a:p>
        </p:txBody>
      </p:sp>
      <p:sp>
        <p:nvSpPr>
          <p:cNvPr id="10" name="Text 8"/>
          <p:cNvSpPr/>
          <p:nvPr/>
        </p:nvSpPr>
        <p:spPr>
          <a:xfrm>
            <a:off x="868680" y="2578608"/>
            <a:ext cx="4663440" cy="713232"/>
          </a:xfrm>
          <a:prstGeom prst="rect">
            <a:avLst/>
          </a:prstGeom>
          <a:noFill/>
          <a:ln/>
        </p:spPr>
        <p:txBody>
          <a:bodyPr wrap="square" rtlCol="0" anchor="ctr"/>
          <a:lstStyle/>
          <a:p>
            <a:pPr marL="0" indent="0">
              <a:buNone/>
            </a:pPr>
            <a:r>
              <a:rPr lang="en-US" sz="1400" b="1">
                <a:solidFill>
                  <a:srgbClr val="1B3A5C"/>
                </a:solidFill>
                <a:latin typeface="Calibri" pitchFamily="34" charset="0"/>
                <a:ea typeface="Calibri" pitchFamily="34" charset="-122"/>
                <a:cs typeface="Calibri" pitchFamily="34" charset="-120"/>
              </a:rPr>
              <a:t>Assimilation:  Adapting new experiences to old schemas. Isaac is limited in this process due to limited social exposure.</a:t>
            </a:r>
          </a:p>
        </p:txBody>
      </p:sp>
      <p:sp>
        <p:nvSpPr>
          <p:cNvPr id="11" name="Shape 9"/>
          <p:cNvSpPr/>
          <p:nvPr/>
        </p:nvSpPr>
        <p:spPr>
          <a:xfrm>
            <a:off x="320040" y="3493008"/>
            <a:ext cx="457200" cy="457200"/>
          </a:xfrm>
          <a:prstGeom prst="ellipse">
            <a:avLst/>
          </a:prstGeom>
          <a:solidFill>
            <a:srgbClr val="2E7BBF"/>
          </a:solidFill>
          <a:ln/>
        </p:spPr>
        <p:txBody>
          <a:bodyPr/>
          <a:lstStyle/>
          <a:p>
            <a:endParaRPr lang="en-GB"/>
          </a:p>
        </p:txBody>
      </p:sp>
      <p:sp>
        <p:nvSpPr>
          <p:cNvPr id="12" name="Text 10"/>
          <p:cNvSpPr/>
          <p:nvPr/>
        </p:nvSpPr>
        <p:spPr>
          <a:xfrm>
            <a:off x="320040" y="3493008"/>
            <a:ext cx="457200" cy="457200"/>
          </a:xfrm>
          <a:prstGeom prst="rect">
            <a:avLst/>
          </a:prstGeom>
          <a:noFill/>
          <a:ln/>
        </p:spPr>
        <p:txBody>
          <a:bodyPr wrap="square" rtlCol="0" anchor="ctr"/>
          <a:lstStyle/>
          <a:p>
            <a:pPr marL="0" indent="0" algn="ctr">
              <a:buNone/>
            </a:pPr>
            <a:r>
              <a:rPr lang="en-US" sz="1300" b="1">
                <a:solidFill>
                  <a:srgbClr val="FFFFFF"/>
                </a:solidFill>
                <a:latin typeface="Cambria" pitchFamily="34" charset="0"/>
                <a:ea typeface="Cambria" pitchFamily="34" charset="-122"/>
                <a:cs typeface="Cambria" pitchFamily="34" charset="-120"/>
              </a:rPr>
              <a:t>3</a:t>
            </a:r>
            <a:endParaRPr lang="en-US" sz="1300"/>
          </a:p>
        </p:txBody>
      </p:sp>
      <p:sp>
        <p:nvSpPr>
          <p:cNvPr id="13" name="Text 11"/>
          <p:cNvSpPr/>
          <p:nvPr/>
        </p:nvSpPr>
        <p:spPr>
          <a:xfrm>
            <a:off x="868680" y="3328416"/>
            <a:ext cx="4663440" cy="713232"/>
          </a:xfrm>
          <a:prstGeom prst="rect">
            <a:avLst/>
          </a:prstGeom>
          <a:noFill/>
          <a:ln/>
        </p:spPr>
        <p:txBody>
          <a:bodyPr wrap="square" rtlCol="0" anchor="ctr"/>
          <a:lstStyle/>
          <a:p>
            <a:pPr marL="0" indent="0">
              <a:buNone/>
            </a:pPr>
            <a:r>
              <a:rPr lang="en-US" sz="1400" b="1">
                <a:solidFill>
                  <a:srgbClr val="1B3A5C"/>
                </a:solidFill>
                <a:latin typeface="Calibri" pitchFamily="34" charset="0"/>
                <a:ea typeface="Calibri" pitchFamily="34" charset="-122"/>
                <a:cs typeface="Calibri" pitchFamily="34" charset="-120"/>
              </a:rPr>
              <a:t>Accommodation:  Adjusting in the face of new information that does not fit. Needs challenging, enriching environments.</a:t>
            </a:r>
          </a:p>
        </p:txBody>
      </p:sp>
      <p:sp>
        <p:nvSpPr>
          <p:cNvPr id="14" name="Shape 12"/>
          <p:cNvSpPr/>
          <p:nvPr/>
        </p:nvSpPr>
        <p:spPr>
          <a:xfrm>
            <a:off x="320040" y="4242816"/>
            <a:ext cx="457200" cy="457200"/>
          </a:xfrm>
          <a:prstGeom prst="ellipse">
            <a:avLst/>
          </a:prstGeom>
          <a:solidFill>
            <a:srgbClr val="2E7BBF"/>
          </a:solidFill>
          <a:ln/>
        </p:spPr>
        <p:txBody>
          <a:bodyPr/>
          <a:lstStyle/>
          <a:p>
            <a:endParaRPr lang="en-GB"/>
          </a:p>
        </p:txBody>
      </p:sp>
      <p:sp>
        <p:nvSpPr>
          <p:cNvPr id="15" name="Text 13"/>
          <p:cNvSpPr/>
          <p:nvPr/>
        </p:nvSpPr>
        <p:spPr>
          <a:xfrm>
            <a:off x="320040" y="4242816"/>
            <a:ext cx="457200" cy="457200"/>
          </a:xfrm>
          <a:prstGeom prst="rect">
            <a:avLst/>
          </a:prstGeom>
          <a:noFill/>
          <a:ln/>
        </p:spPr>
        <p:txBody>
          <a:bodyPr wrap="square" rtlCol="0" anchor="ctr"/>
          <a:lstStyle/>
          <a:p>
            <a:pPr marL="0" indent="0" algn="ctr">
              <a:buNone/>
            </a:pPr>
            <a:r>
              <a:rPr lang="en-US" sz="1300" b="1">
                <a:solidFill>
                  <a:srgbClr val="FFFFFF"/>
                </a:solidFill>
                <a:latin typeface="Cambria" pitchFamily="34" charset="0"/>
                <a:ea typeface="Cambria" pitchFamily="34" charset="-122"/>
                <a:cs typeface="Cambria" pitchFamily="34" charset="-120"/>
              </a:rPr>
              <a:t>4</a:t>
            </a:r>
            <a:endParaRPr lang="en-US" sz="1300"/>
          </a:p>
        </p:txBody>
      </p:sp>
      <p:sp>
        <p:nvSpPr>
          <p:cNvPr id="16" name="Text 14"/>
          <p:cNvSpPr/>
          <p:nvPr/>
        </p:nvSpPr>
        <p:spPr>
          <a:xfrm>
            <a:off x="868680" y="4078224"/>
            <a:ext cx="4663440" cy="713232"/>
          </a:xfrm>
          <a:prstGeom prst="rect">
            <a:avLst/>
          </a:prstGeom>
          <a:noFill/>
          <a:ln/>
        </p:spPr>
        <p:txBody>
          <a:bodyPr wrap="square" rtlCol="0" anchor="ctr"/>
          <a:lstStyle/>
          <a:p>
            <a:pPr marL="0" indent="0">
              <a:buNone/>
            </a:pPr>
            <a:r>
              <a:rPr lang="en-US" sz="1400" b="1">
                <a:solidFill>
                  <a:srgbClr val="1B3A5C"/>
                </a:solidFill>
                <a:latin typeface="Calibri" pitchFamily="34" charset="0"/>
                <a:ea typeface="Calibri" pitchFamily="34" charset="-122"/>
                <a:cs typeface="Calibri" pitchFamily="34" charset="-120"/>
              </a:rPr>
              <a:t>Equilibration:  Striking a balance between old knowledge and new experiences - broken when environments are not stable.</a:t>
            </a:r>
          </a:p>
        </p:txBody>
      </p:sp>
      <p:sp>
        <p:nvSpPr>
          <p:cNvPr id="17" name="Shape 15"/>
          <p:cNvSpPr/>
          <p:nvPr/>
        </p:nvSpPr>
        <p:spPr>
          <a:xfrm>
            <a:off x="5806440" y="914400"/>
            <a:ext cx="3017520" cy="3566160"/>
          </a:xfrm>
          <a:prstGeom prst="rect">
            <a:avLst/>
          </a:prstGeom>
          <a:solidFill>
            <a:srgbClr val="E8EFF5"/>
          </a:solidFill>
          <a:ln w="19050">
            <a:solidFill>
              <a:srgbClr val="2E7BBF"/>
            </a:solidFill>
            <a:prstDash val="dash"/>
          </a:ln>
          <a:effectLst>
            <a:outerShdw blurRad="101600" dist="38100" dir="2700000" algn="bl" rotWithShape="0">
              <a:srgbClr val="000000">
                <a:alpha val="12000"/>
              </a:srgbClr>
            </a:outerShdw>
          </a:effectLst>
        </p:spPr>
        <p:txBody>
          <a:bodyPr/>
          <a:lstStyle/>
          <a:p>
            <a:endParaRPr lang="en-GB"/>
          </a:p>
        </p:txBody>
      </p:sp>
      <p:sp>
        <p:nvSpPr>
          <p:cNvPr id="18" name="Text 16"/>
          <p:cNvSpPr/>
          <p:nvPr/>
        </p:nvSpPr>
        <p:spPr>
          <a:xfrm>
            <a:off x="5806440" y="914400"/>
            <a:ext cx="3017520" cy="3566160"/>
          </a:xfrm>
          <a:prstGeom prst="rect">
            <a:avLst/>
          </a:prstGeom>
          <a:noFill/>
          <a:ln/>
        </p:spPr>
        <p:txBody>
          <a:bodyPr wrap="square" rtlCol="0" anchor="ctr"/>
          <a:lstStyle/>
          <a:p>
            <a:pPr marL="0" indent="0" algn="ctr">
              <a:buNone/>
            </a:pPr>
            <a:endParaRPr lang="en-US" sz="1000"/>
          </a:p>
        </p:txBody>
      </p:sp>
      <p:pic>
        <p:nvPicPr>
          <p:cNvPr id="21" name="Picture 20" descr="Piaget's Theory and Stages of Cognitive Development">
            <a:extLst>
              <a:ext uri="{FF2B5EF4-FFF2-40B4-BE49-F238E27FC236}">
                <a16:creationId xmlns:a16="http://schemas.microsoft.com/office/drawing/2014/main" id="{8A9490C4-7049-E98E-1752-AC17DC327A10}"/>
              </a:ext>
            </a:extLst>
          </p:cNvPr>
          <p:cNvPicPr>
            <a:picLocks noChangeAspect="1"/>
          </p:cNvPicPr>
          <p:nvPr/>
        </p:nvPicPr>
        <p:blipFill>
          <a:blip r:embed="rId3"/>
          <a:stretch>
            <a:fillRect/>
          </a:stretch>
        </p:blipFill>
        <p:spPr>
          <a:xfrm>
            <a:off x="5806440" y="1761852"/>
            <a:ext cx="2939143" cy="19431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Piaget's Four Stages — Focus on the Preoperational Stage</a:t>
            </a:r>
            <a:endParaRPr lang="en-US" sz="2200"/>
          </a:p>
        </p:txBody>
      </p:sp>
      <p:sp>
        <p:nvSpPr>
          <p:cNvPr id="4" name="Shape 2"/>
          <p:cNvSpPr/>
          <p:nvPr/>
        </p:nvSpPr>
        <p:spPr>
          <a:xfrm>
            <a:off x="320040" y="1005840"/>
            <a:ext cx="1993392" cy="1417320"/>
          </a:xfrm>
          <a:prstGeom prst="roundRect">
            <a:avLst>
              <a:gd name="adj" fmla="val 6452"/>
            </a:avLst>
          </a:prstGeom>
          <a:solidFill>
            <a:srgbClr val="D6E8F7"/>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411480" y="1005840"/>
            <a:ext cx="1810512" cy="1417320"/>
          </a:xfrm>
          <a:prstGeom prst="rect">
            <a:avLst/>
          </a:prstGeom>
          <a:noFill/>
          <a:ln/>
        </p:spPr>
        <p:txBody>
          <a:bodyPr wrap="square" rtlCol="0" anchor="ctr"/>
          <a:lstStyle/>
          <a:p>
            <a:pPr marL="0" indent="0">
              <a:buNone/>
            </a:pPr>
            <a:r>
              <a:rPr lang="en-US" sz="1100" b="1">
                <a:solidFill>
                  <a:srgbClr val="1B3A5C"/>
                </a:solidFill>
                <a:latin typeface="Calibri" pitchFamily="34" charset="0"/>
                <a:ea typeface="Calibri" pitchFamily="34" charset="-122"/>
                <a:cs typeface="Calibri" pitchFamily="34" charset="-120"/>
              </a:rPr>
              <a:t>Sensorimotor
</a:t>
            </a:r>
            <a:endParaRPr lang="en-US" sz="1100"/>
          </a:p>
          <a:p>
            <a:pPr marL="0" indent="0">
              <a:buNone/>
            </a:pPr>
            <a:r>
              <a:rPr lang="en-US" sz="1100" i="1">
                <a:solidFill>
                  <a:srgbClr val="2E7BBF"/>
                </a:solidFill>
                <a:latin typeface="Calibri" pitchFamily="34" charset="0"/>
                <a:ea typeface="Calibri" pitchFamily="34" charset="-122"/>
                <a:cs typeface="Calibri" pitchFamily="34" charset="-120"/>
              </a:rPr>
              <a:t>0–2 yrs
</a:t>
            </a:r>
            <a:endParaRPr lang="en-US" sz="1100"/>
          </a:p>
          <a:p>
            <a:pPr marL="0" indent="0">
              <a:buNone/>
            </a:pPr>
            <a:r>
              <a:rPr lang="en-US" sz="1100">
                <a:solidFill>
                  <a:srgbClr val="162539"/>
                </a:solidFill>
                <a:latin typeface="Calibri" pitchFamily="34" charset="0"/>
                <a:ea typeface="Calibri" pitchFamily="34" charset="-122"/>
                <a:cs typeface="Calibri" pitchFamily="34" charset="-120"/>
              </a:rPr>
              <a:t>Learning through senses &amp; motor actions.</a:t>
            </a:r>
            <a:endParaRPr lang="en-US" sz="1100"/>
          </a:p>
        </p:txBody>
      </p:sp>
      <p:sp>
        <p:nvSpPr>
          <p:cNvPr id="6" name="Shape 4"/>
          <p:cNvSpPr/>
          <p:nvPr/>
        </p:nvSpPr>
        <p:spPr>
          <a:xfrm>
            <a:off x="2496312" y="1005840"/>
            <a:ext cx="1993392" cy="1417320"/>
          </a:xfrm>
          <a:prstGeom prst="roundRect">
            <a:avLst>
              <a:gd name="adj" fmla="val 6452"/>
            </a:avLst>
          </a:prstGeom>
          <a:solidFill>
            <a:srgbClr val="E8A020"/>
          </a:solidFill>
          <a:ln/>
          <a:effectLst>
            <a:outerShdw blurRad="101600" dist="38100" dir="2700000" algn="bl" rotWithShape="0">
              <a:srgbClr val="000000">
                <a:alpha val="12000"/>
              </a:srgbClr>
            </a:outerShdw>
          </a:effectLst>
        </p:spPr>
        <p:txBody>
          <a:bodyPr/>
          <a:lstStyle/>
          <a:p>
            <a:endParaRPr lang="en-GB"/>
          </a:p>
        </p:txBody>
      </p:sp>
      <p:sp>
        <p:nvSpPr>
          <p:cNvPr id="7" name="Text 5"/>
          <p:cNvSpPr/>
          <p:nvPr/>
        </p:nvSpPr>
        <p:spPr>
          <a:xfrm>
            <a:off x="2587752" y="1005840"/>
            <a:ext cx="1810512" cy="1417320"/>
          </a:xfrm>
          <a:prstGeom prst="rect">
            <a:avLst/>
          </a:prstGeom>
          <a:noFill/>
          <a:ln/>
        </p:spPr>
        <p:txBody>
          <a:bodyPr wrap="square" rtlCol="0" anchor="ctr"/>
          <a:lstStyle/>
          <a:p>
            <a:pPr marL="0" indent="0">
              <a:buNone/>
            </a:pPr>
            <a:r>
              <a:rPr lang="en-US" sz="1400" b="1">
                <a:solidFill>
                  <a:srgbClr val="FFFFFF"/>
                </a:solidFill>
                <a:latin typeface="Calibri" pitchFamily="34" charset="0"/>
                <a:ea typeface="Calibri" pitchFamily="34" charset="-122"/>
                <a:cs typeface="Calibri" pitchFamily="34" charset="-120"/>
              </a:rPr>
              <a:t>Preoperational
</a:t>
            </a:r>
            <a:endParaRPr lang="en-US" sz="1400"/>
          </a:p>
          <a:p>
            <a:pPr marL="0" indent="0">
              <a:buNone/>
            </a:pPr>
            <a:r>
              <a:rPr lang="en-US" sz="1400" i="1">
                <a:solidFill>
                  <a:srgbClr val="FFFFFF"/>
                </a:solidFill>
                <a:latin typeface="Calibri" pitchFamily="34" charset="0"/>
                <a:ea typeface="Calibri" pitchFamily="34" charset="-122"/>
                <a:cs typeface="Calibri" pitchFamily="34" charset="-120"/>
              </a:rPr>
              <a:t>2–7 yrs
</a:t>
            </a:r>
            <a:endParaRPr lang="en-US" sz="1400"/>
          </a:p>
          <a:p>
            <a:pPr marL="0" indent="0">
              <a:buNone/>
            </a:pPr>
            <a:r>
              <a:rPr lang="en-US" sz="1400">
                <a:solidFill>
                  <a:srgbClr val="FFFFFF"/>
                </a:solidFill>
                <a:latin typeface="Calibri" pitchFamily="34" charset="0"/>
                <a:ea typeface="Calibri" pitchFamily="34" charset="-122"/>
                <a:cs typeface="Calibri" pitchFamily="34" charset="-120"/>
              </a:rPr>
              <a:t>Language, symbolic play &amp; egocentrism.</a:t>
            </a:r>
            <a:endParaRPr lang="en-US" sz="1400"/>
          </a:p>
        </p:txBody>
      </p:sp>
      <p:sp>
        <p:nvSpPr>
          <p:cNvPr id="8" name="Shape 6"/>
          <p:cNvSpPr/>
          <p:nvPr/>
        </p:nvSpPr>
        <p:spPr>
          <a:xfrm>
            <a:off x="4672584" y="1005840"/>
            <a:ext cx="1993392" cy="1417320"/>
          </a:xfrm>
          <a:prstGeom prst="roundRect">
            <a:avLst>
              <a:gd name="adj" fmla="val 6452"/>
            </a:avLst>
          </a:prstGeom>
          <a:solidFill>
            <a:srgbClr val="D6E8F7"/>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4764024" y="1005840"/>
            <a:ext cx="1810512" cy="1417320"/>
          </a:xfrm>
          <a:prstGeom prst="rect">
            <a:avLst/>
          </a:prstGeom>
          <a:noFill/>
          <a:ln/>
        </p:spPr>
        <p:txBody>
          <a:bodyPr wrap="square" rtlCol="0" anchor="ctr"/>
          <a:lstStyle/>
          <a:p>
            <a:pPr marL="0" indent="0">
              <a:buNone/>
            </a:pPr>
            <a:r>
              <a:rPr lang="en-US" sz="1100" b="1">
                <a:solidFill>
                  <a:srgbClr val="1B3A5C"/>
                </a:solidFill>
                <a:latin typeface="Calibri" pitchFamily="34" charset="0"/>
                <a:ea typeface="Calibri" pitchFamily="34" charset="-122"/>
                <a:cs typeface="Calibri" pitchFamily="34" charset="-120"/>
              </a:rPr>
              <a:t>Concrete
Operational
</a:t>
            </a:r>
            <a:endParaRPr lang="en-US" sz="1100"/>
          </a:p>
          <a:p>
            <a:pPr marL="0" indent="0">
              <a:buNone/>
            </a:pPr>
            <a:r>
              <a:rPr lang="en-US" sz="1100" i="1">
                <a:solidFill>
                  <a:srgbClr val="2E7BBF"/>
                </a:solidFill>
                <a:latin typeface="Calibri" pitchFamily="34" charset="0"/>
                <a:ea typeface="Calibri" pitchFamily="34" charset="-122"/>
                <a:cs typeface="Calibri" pitchFamily="34" charset="-120"/>
              </a:rPr>
              <a:t>7–11 yrs
</a:t>
            </a:r>
            <a:endParaRPr lang="en-US" sz="1100"/>
          </a:p>
          <a:p>
            <a:pPr marL="0" indent="0">
              <a:buNone/>
            </a:pPr>
            <a:r>
              <a:rPr lang="en-US" sz="1100">
                <a:solidFill>
                  <a:srgbClr val="162539"/>
                </a:solidFill>
                <a:latin typeface="Calibri" pitchFamily="34" charset="0"/>
                <a:ea typeface="Calibri" pitchFamily="34" charset="-122"/>
                <a:cs typeface="Calibri" pitchFamily="34" charset="-120"/>
              </a:rPr>
              <a:t>Logical thinking with concrete objects.</a:t>
            </a:r>
            <a:endParaRPr lang="en-US" sz="1100"/>
          </a:p>
        </p:txBody>
      </p:sp>
      <p:sp>
        <p:nvSpPr>
          <p:cNvPr id="10" name="Shape 8"/>
          <p:cNvSpPr/>
          <p:nvPr/>
        </p:nvSpPr>
        <p:spPr>
          <a:xfrm>
            <a:off x="6848856" y="1005840"/>
            <a:ext cx="1993392" cy="1417320"/>
          </a:xfrm>
          <a:prstGeom prst="roundRect">
            <a:avLst>
              <a:gd name="adj" fmla="val 6452"/>
            </a:avLst>
          </a:prstGeom>
          <a:solidFill>
            <a:srgbClr val="D6E8F7"/>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6940296" y="1005840"/>
            <a:ext cx="1810512" cy="1417320"/>
          </a:xfrm>
          <a:prstGeom prst="rect">
            <a:avLst/>
          </a:prstGeom>
          <a:noFill/>
          <a:ln/>
        </p:spPr>
        <p:txBody>
          <a:bodyPr wrap="square" rtlCol="0" anchor="ctr"/>
          <a:lstStyle/>
          <a:p>
            <a:pPr marL="0" indent="0">
              <a:buNone/>
            </a:pPr>
            <a:r>
              <a:rPr lang="en-US" sz="1100" b="1">
                <a:solidFill>
                  <a:srgbClr val="1B3A5C"/>
                </a:solidFill>
                <a:latin typeface="Calibri" pitchFamily="34" charset="0"/>
                <a:ea typeface="Calibri" pitchFamily="34" charset="-122"/>
                <a:cs typeface="Calibri" pitchFamily="34" charset="-120"/>
              </a:rPr>
              <a:t>Formal
Operational
</a:t>
            </a:r>
            <a:endParaRPr lang="en-US" sz="1100"/>
          </a:p>
          <a:p>
            <a:pPr marL="0" indent="0">
              <a:buNone/>
            </a:pPr>
            <a:r>
              <a:rPr lang="en-US" sz="1100" i="1">
                <a:solidFill>
                  <a:srgbClr val="2E7BBF"/>
                </a:solidFill>
                <a:latin typeface="Calibri" pitchFamily="34" charset="0"/>
                <a:ea typeface="Calibri" pitchFamily="34" charset="-122"/>
                <a:cs typeface="Calibri" pitchFamily="34" charset="-120"/>
              </a:rPr>
              <a:t>11+ yrs
</a:t>
            </a:r>
            <a:endParaRPr lang="en-US" sz="1100"/>
          </a:p>
          <a:p>
            <a:pPr marL="0" indent="0">
              <a:buNone/>
            </a:pPr>
            <a:r>
              <a:rPr lang="en-US" sz="1100">
                <a:solidFill>
                  <a:srgbClr val="162539"/>
                </a:solidFill>
                <a:latin typeface="Calibri" pitchFamily="34" charset="0"/>
                <a:ea typeface="Calibri" pitchFamily="34" charset="-122"/>
                <a:cs typeface="Calibri" pitchFamily="34" charset="-120"/>
              </a:rPr>
              <a:t>Abstract &amp; hypothetical reasoning.</a:t>
            </a:r>
            <a:endParaRPr lang="en-US" sz="1100"/>
          </a:p>
        </p:txBody>
      </p:sp>
      <p:sp>
        <p:nvSpPr>
          <p:cNvPr id="12" name="Shape 10"/>
          <p:cNvSpPr/>
          <p:nvPr/>
        </p:nvSpPr>
        <p:spPr>
          <a:xfrm>
            <a:off x="2240280" y="1719072"/>
            <a:ext cx="201168" cy="0"/>
          </a:xfrm>
          <a:prstGeom prst="line">
            <a:avLst/>
          </a:prstGeom>
          <a:noFill/>
          <a:ln w="25400">
            <a:solidFill>
              <a:srgbClr val="2E7BBF"/>
            </a:solidFill>
            <a:prstDash val="solid"/>
          </a:ln>
        </p:spPr>
        <p:txBody>
          <a:bodyPr/>
          <a:lstStyle/>
          <a:p>
            <a:endParaRPr lang="en-GB"/>
          </a:p>
        </p:txBody>
      </p:sp>
      <p:sp>
        <p:nvSpPr>
          <p:cNvPr id="13" name="Shape 11"/>
          <p:cNvSpPr/>
          <p:nvPr/>
        </p:nvSpPr>
        <p:spPr>
          <a:xfrm>
            <a:off x="4416552" y="1719072"/>
            <a:ext cx="201168" cy="0"/>
          </a:xfrm>
          <a:prstGeom prst="line">
            <a:avLst/>
          </a:prstGeom>
          <a:noFill/>
          <a:ln w="25400">
            <a:solidFill>
              <a:srgbClr val="2E7BBF"/>
            </a:solidFill>
            <a:prstDash val="solid"/>
          </a:ln>
        </p:spPr>
        <p:txBody>
          <a:bodyPr/>
          <a:lstStyle/>
          <a:p>
            <a:endParaRPr lang="en-GB"/>
          </a:p>
        </p:txBody>
      </p:sp>
      <p:sp>
        <p:nvSpPr>
          <p:cNvPr id="14" name="Shape 12"/>
          <p:cNvSpPr/>
          <p:nvPr/>
        </p:nvSpPr>
        <p:spPr>
          <a:xfrm>
            <a:off x="6592824" y="1719072"/>
            <a:ext cx="201168" cy="0"/>
          </a:xfrm>
          <a:prstGeom prst="line">
            <a:avLst/>
          </a:prstGeom>
          <a:noFill/>
          <a:ln w="25400">
            <a:solidFill>
              <a:srgbClr val="2E7BBF"/>
            </a:solidFill>
            <a:prstDash val="solid"/>
          </a:ln>
        </p:spPr>
        <p:txBody>
          <a:bodyPr/>
          <a:lstStyle/>
          <a:p>
            <a:endParaRPr lang="en-GB"/>
          </a:p>
        </p:txBody>
      </p:sp>
      <p:sp>
        <p:nvSpPr>
          <p:cNvPr id="15" name="Shape 13"/>
          <p:cNvSpPr/>
          <p:nvPr/>
        </p:nvSpPr>
        <p:spPr>
          <a:xfrm>
            <a:off x="251460" y="2571750"/>
            <a:ext cx="3589020" cy="2537460"/>
          </a:xfrm>
          <a:prstGeom prst="roundRect">
            <a:avLst>
              <a:gd name="adj" fmla="val 8889"/>
            </a:avLst>
          </a:prstGeom>
          <a:solidFill>
            <a:srgbClr val="1B3A5C"/>
          </a:solidFill>
          <a:ln/>
          <a:effectLst>
            <a:outerShdw blurRad="101600" dist="38100" dir="2700000" algn="bl" rotWithShape="0">
              <a:srgbClr val="000000">
                <a:alpha val="12000"/>
              </a:srgbClr>
            </a:outerShdw>
          </a:effectLst>
        </p:spPr>
        <p:txBody>
          <a:bodyPr/>
          <a:lstStyle/>
          <a:p>
            <a:endParaRPr lang="en-GB"/>
          </a:p>
        </p:txBody>
      </p:sp>
      <p:sp>
        <p:nvSpPr>
          <p:cNvPr id="16" name="Text 14"/>
          <p:cNvSpPr/>
          <p:nvPr/>
        </p:nvSpPr>
        <p:spPr>
          <a:xfrm>
            <a:off x="457199" y="2930477"/>
            <a:ext cx="2933114" cy="1919352"/>
          </a:xfrm>
          <a:prstGeom prst="rect">
            <a:avLst/>
          </a:prstGeom>
          <a:noFill/>
          <a:ln/>
        </p:spPr>
        <p:txBody>
          <a:bodyPr wrap="square" rtlCol="0" anchor="ctr"/>
          <a:lstStyle/>
          <a:p>
            <a:pPr marL="0" indent="0">
              <a:lnSpc>
                <a:spcPct val="150000"/>
              </a:lnSpc>
              <a:buNone/>
            </a:pPr>
            <a:r>
              <a:rPr lang="en-US" sz="1300" b="1">
                <a:solidFill>
                  <a:srgbClr val="E8A020"/>
                </a:solidFill>
                <a:latin typeface="Calibri" pitchFamily="34" charset="0"/>
                <a:ea typeface="Calibri" pitchFamily="34" charset="-122"/>
                <a:cs typeface="Calibri" pitchFamily="34" charset="-120"/>
              </a:rPr>
              <a:t>★ Isaac (age 4) — Preoperational Stage:  </a:t>
            </a:r>
            <a:r>
              <a:rPr lang="en-US" sz="1200">
                <a:solidFill>
                  <a:srgbClr val="FFFFFF"/>
                </a:solidFill>
                <a:latin typeface="Calibri" pitchFamily="34" charset="0"/>
                <a:ea typeface="Calibri" pitchFamily="34" charset="-122"/>
                <a:cs typeface="Calibri" pitchFamily="34" charset="-120"/>
              </a:rPr>
              <a:t> Children start to utilize symbols and language, pretend play, and are instinctively egocentric. Such important developmental milestones are harmed by interrupted care and restricted play (Piaget, 1962; </a:t>
            </a:r>
            <a:r>
              <a:rPr lang="en-US" sz="1200" err="1">
                <a:solidFill>
                  <a:srgbClr val="FFFFFF"/>
                </a:solidFill>
                <a:latin typeface="Calibri" pitchFamily="34" charset="0"/>
                <a:ea typeface="Calibri" pitchFamily="34" charset="-122"/>
                <a:cs typeface="Calibri" pitchFamily="34" charset="-120"/>
              </a:rPr>
              <a:t>Babakr</a:t>
            </a:r>
            <a:r>
              <a:rPr lang="en-US" sz="1200">
                <a:solidFill>
                  <a:srgbClr val="FFFFFF"/>
                </a:solidFill>
                <a:latin typeface="Calibri" pitchFamily="34" charset="0"/>
                <a:ea typeface="Calibri" pitchFamily="34" charset="-122"/>
                <a:cs typeface="Calibri" pitchFamily="34" charset="-120"/>
              </a:rPr>
              <a:t> et al., 2019).</a:t>
            </a:r>
          </a:p>
          <a:p>
            <a:pPr marL="0" indent="0">
              <a:lnSpc>
                <a:spcPct val="150000"/>
              </a:lnSpc>
              <a:buNone/>
            </a:pPr>
            <a:endParaRPr lang="en-US" sz="1300"/>
          </a:p>
        </p:txBody>
      </p:sp>
      <p:pic>
        <p:nvPicPr>
          <p:cNvPr id="22" name="Picture 21">
            <a:extLst>
              <a:ext uri="{FF2B5EF4-FFF2-40B4-BE49-F238E27FC236}">
                <a16:creationId xmlns:a16="http://schemas.microsoft.com/office/drawing/2014/main" id="{5C3B6BBA-D94C-576A-797B-2471736C8BA9}"/>
              </a:ext>
            </a:extLst>
          </p:cNvPr>
          <p:cNvPicPr>
            <a:picLocks noChangeAspect="1"/>
          </p:cNvPicPr>
          <p:nvPr/>
        </p:nvPicPr>
        <p:blipFill>
          <a:blip r:embed="rId3"/>
          <a:stretch>
            <a:fillRect/>
          </a:stretch>
        </p:blipFill>
        <p:spPr>
          <a:xfrm>
            <a:off x="3840480" y="2292532"/>
            <a:ext cx="5212080" cy="267843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Applying Piaget's Theory to Isaac's Experiences</a:t>
            </a:r>
            <a:endParaRPr lang="en-US" sz="2200"/>
          </a:p>
        </p:txBody>
      </p:sp>
      <p:sp>
        <p:nvSpPr>
          <p:cNvPr id="5" name="Text 3"/>
          <p:cNvSpPr/>
          <p:nvPr/>
        </p:nvSpPr>
        <p:spPr>
          <a:xfrm>
            <a:off x="320040" y="914400"/>
            <a:ext cx="2286000" cy="3840480"/>
          </a:xfrm>
          <a:prstGeom prst="rect">
            <a:avLst/>
          </a:prstGeom>
          <a:noFill/>
          <a:ln/>
        </p:spPr>
        <p:txBody>
          <a:bodyPr wrap="square" rtlCol="0" anchor="ctr"/>
          <a:lstStyle/>
          <a:p>
            <a:pPr marL="0" indent="0" algn="ctr">
              <a:buNone/>
            </a:pPr>
            <a:endParaRPr lang="en-US" sz="1000"/>
          </a:p>
        </p:txBody>
      </p:sp>
      <p:sp>
        <p:nvSpPr>
          <p:cNvPr id="6" name="Shape 4"/>
          <p:cNvSpPr/>
          <p:nvPr/>
        </p:nvSpPr>
        <p:spPr>
          <a:xfrm>
            <a:off x="2606040" y="896112"/>
            <a:ext cx="6035040" cy="918115"/>
          </a:xfrm>
          <a:prstGeom prst="roundRect">
            <a:avLst>
              <a:gd name="adj" fmla="val 50000"/>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7" name="Text 5"/>
          <p:cNvSpPr/>
          <p:nvPr/>
        </p:nvSpPr>
        <p:spPr>
          <a:xfrm>
            <a:off x="2880360" y="1051560"/>
            <a:ext cx="5852160" cy="50292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Disrupted Childcare</a:t>
            </a:r>
            <a:endParaRPr lang="en-US" sz="1400"/>
          </a:p>
          <a:p>
            <a:r>
              <a:rPr lang="en-GB" sz="1200"/>
              <a:t>The two-year period of erratic childcare arrangements may have disrupted Isaac's opportunities to build schemas through consistent play and learning experiences</a:t>
            </a:r>
            <a:r>
              <a:rPr lang="en-US" sz="1200">
                <a:solidFill>
                  <a:srgbClr val="162539"/>
                </a:solidFill>
                <a:latin typeface="Calibri" pitchFamily="34" charset="0"/>
                <a:ea typeface="Calibri" pitchFamily="34" charset="-122"/>
                <a:cs typeface="Calibri" pitchFamily="34" charset="-120"/>
              </a:rPr>
              <a:t> - which are central to the preoperational stage (Piaget, 1952).</a:t>
            </a:r>
          </a:p>
        </p:txBody>
      </p:sp>
      <p:sp>
        <p:nvSpPr>
          <p:cNvPr id="8" name="Shape 6"/>
          <p:cNvSpPr/>
          <p:nvPr/>
        </p:nvSpPr>
        <p:spPr>
          <a:xfrm>
            <a:off x="2788920" y="1700784"/>
            <a:ext cx="6035040" cy="685800"/>
          </a:xfrm>
          <a:prstGeom prst="roundRect">
            <a:avLst>
              <a:gd name="adj" fmla="val 10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2880360" y="1792224"/>
            <a:ext cx="5852160" cy="50292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Language Delay</a:t>
            </a:r>
            <a:endParaRPr lang="en-US" sz="1400"/>
          </a:p>
          <a:p>
            <a:pPr marL="0" indent="0">
              <a:buNone/>
            </a:pPr>
            <a:r>
              <a:rPr lang="en-US" sz="1200">
                <a:solidFill>
                  <a:srgbClr val="162539"/>
                </a:solidFill>
                <a:latin typeface="Calibri" pitchFamily="34" charset="0"/>
                <a:ea typeface="Calibri" pitchFamily="34" charset="-122"/>
                <a:cs typeface="Calibri" pitchFamily="34" charset="-120"/>
              </a:rPr>
              <a:t>One of the milestones of preoperational stage is language. Isaac has a minimal social interaction; hence he has fewer chances of building a schema through communication.</a:t>
            </a:r>
          </a:p>
        </p:txBody>
      </p:sp>
      <p:sp>
        <p:nvSpPr>
          <p:cNvPr id="10" name="Shape 8"/>
          <p:cNvSpPr/>
          <p:nvPr/>
        </p:nvSpPr>
        <p:spPr>
          <a:xfrm>
            <a:off x="2788920" y="2441448"/>
            <a:ext cx="6035040" cy="685800"/>
          </a:xfrm>
          <a:prstGeom prst="roundRect">
            <a:avLst>
              <a:gd name="adj" fmla="val 10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2880360" y="2532888"/>
            <a:ext cx="5852160" cy="50292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Withdrawal from Group Play</a:t>
            </a:r>
            <a:endParaRPr lang="en-US" sz="1400"/>
          </a:p>
          <a:p>
            <a:pPr marL="0" indent="0">
              <a:buNone/>
            </a:pPr>
            <a:r>
              <a:rPr lang="en-US" sz="1200">
                <a:solidFill>
                  <a:srgbClr val="162539"/>
                </a:solidFill>
                <a:latin typeface="Calibri" pitchFamily="34" charset="0"/>
                <a:ea typeface="Calibri" pitchFamily="34" charset="-122"/>
                <a:cs typeface="Calibri" pitchFamily="34" charset="-120"/>
              </a:rPr>
              <a:t>According to Piaget, the main vehicle of cognitive development (2-7 yrs) is play. Assimilation of new schemas is specifically hindered by social withdrawal.</a:t>
            </a:r>
          </a:p>
        </p:txBody>
      </p:sp>
      <p:sp>
        <p:nvSpPr>
          <p:cNvPr id="12" name="Shape 10"/>
          <p:cNvSpPr/>
          <p:nvPr/>
        </p:nvSpPr>
        <p:spPr>
          <a:xfrm>
            <a:off x="2774735" y="3236976"/>
            <a:ext cx="6035040" cy="685800"/>
          </a:xfrm>
          <a:prstGeom prst="roundRect">
            <a:avLst>
              <a:gd name="adj" fmla="val 10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2880360" y="3273552"/>
            <a:ext cx="5852160" cy="50292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Emotional Distress</a:t>
            </a:r>
            <a:endParaRPr lang="en-US" sz="1400"/>
          </a:p>
          <a:p>
            <a:pPr marL="0" indent="0">
              <a:buNone/>
            </a:pPr>
            <a:r>
              <a:rPr lang="en-US" sz="1200">
                <a:solidFill>
                  <a:srgbClr val="162539"/>
                </a:solidFill>
                <a:latin typeface="Calibri" pitchFamily="34" charset="0"/>
                <a:ea typeface="Calibri" pitchFamily="34" charset="-122"/>
                <a:cs typeface="Calibri" pitchFamily="34" charset="-120"/>
              </a:rPr>
              <a:t>Chronic stress has been shown to impair equilibration - the cognitive balance required to deal with new experiences. Isaac is not able to adjust to new surroundings (Piaget, 1962).</a:t>
            </a:r>
          </a:p>
        </p:txBody>
      </p:sp>
      <p:sp>
        <p:nvSpPr>
          <p:cNvPr id="14" name="Shape 12"/>
          <p:cNvSpPr/>
          <p:nvPr/>
        </p:nvSpPr>
        <p:spPr>
          <a:xfrm>
            <a:off x="2788920" y="3922776"/>
            <a:ext cx="6035040" cy="685800"/>
          </a:xfrm>
          <a:prstGeom prst="roundRect">
            <a:avLst>
              <a:gd name="adj" fmla="val 10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5" name="Text 13"/>
          <p:cNvSpPr/>
          <p:nvPr/>
        </p:nvSpPr>
        <p:spPr>
          <a:xfrm>
            <a:off x="2880360" y="4014216"/>
            <a:ext cx="5852160" cy="50292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Maternal Mental Health</a:t>
            </a:r>
            <a:endParaRPr lang="en-US" sz="1400"/>
          </a:p>
          <a:p>
            <a:pPr marL="0" indent="0">
              <a:buNone/>
            </a:pPr>
            <a:r>
              <a:rPr lang="en-US" sz="1200">
                <a:solidFill>
                  <a:srgbClr val="162539"/>
                </a:solidFill>
                <a:latin typeface="Calibri" pitchFamily="34" charset="0"/>
                <a:ea typeface="Calibri" pitchFamily="34" charset="-122"/>
                <a:cs typeface="Calibri" pitchFamily="34" charset="-120"/>
              </a:rPr>
              <a:t>The postnatal depression of Isaac’s mother interferes with active cognitive construction because of the degradation of early learning interactions (Waqas et al., 2023).</a:t>
            </a:r>
          </a:p>
        </p:txBody>
      </p:sp>
      <p:pic>
        <p:nvPicPr>
          <p:cNvPr id="18" name="Picture 17" descr="A small glimpse into the life of a Residential Support Worker ❤️ Every day  is different — from supporting daily routines and encouraging independence  to being there during difficult moments. This work">
            <a:extLst>
              <a:ext uri="{FF2B5EF4-FFF2-40B4-BE49-F238E27FC236}">
                <a16:creationId xmlns:a16="http://schemas.microsoft.com/office/drawing/2014/main" id="{AFD05736-AB10-B679-6488-B9319C70B675}"/>
              </a:ext>
            </a:extLst>
          </p:cNvPr>
          <p:cNvPicPr>
            <a:picLocks noChangeAspect="1"/>
          </p:cNvPicPr>
          <p:nvPr/>
        </p:nvPicPr>
        <p:blipFill>
          <a:blip r:embed="rId3"/>
          <a:stretch>
            <a:fillRect/>
          </a:stretch>
        </p:blipFill>
        <p:spPr>
          <a:xfrm>
            <a:off x="151345" y="1128427"/>
            <a:ext cx="2637575" cy="331184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Nature &amp; Nurture: Biological and Environmental Influences</a:t>
            </a:r>
            <a:endParaRPr lang="en-US" sz="2200"/>
          </a:p>
        </p:txBody>
      </p:sp>
      <p:sp>
        <p:nvSpPr>
          <p:cNvPr id="4" name="Shape 2"/>
          <p:cNvSpPr/>
          <p:nvPr/>
        </p:nvSpPr>
        <p:spPr>
          <a:xfrm>
            <a:off x="320040" y="960120"/>
            <a:ext cx="4023360" cy="457200"/>
          </a:xfrm>
          <a:prstGeom prst="roundRect">
            <a:avLst>
              <a:gd name="adj" fmla="val 14000"/>
            </a:avLst>
          </a:prstGeom>
          <a:solidFill>
            <a:srgbClr val="2E7BB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320040" y="960120"/>
            <a:ext cx="4023360" cy="457200"/>
          </a:xfrm>
          <a:prstGeom prst="rect">
            <a:avLst/>
          </a:prstGeom>
          <a:noFill/>
          <a:ln/>
        </p:spPr>
        <p:txBody>
          <a:bodyPr wrap="square" rtlCol="0" anchor="ctr"/>
          <a:lstStyle/>
          <a:p>
            <a:pPr marL="0" indent="0" algn="ctr">
              <a:buNone/>
            </a:pPr>
            <a:r>
              <a:rPr lang="en-US" sz="1300" b="1">
                <a:solidFill>
                  <a:srgbClr val="FFFFFF"/>
                </a:solidFill>
                <a:latin typeface="Cambria" pitchFamily="34" charset="0"/>
                <a:ea typeface="Cambria" pitchFamily="34" charset="-122"/>
                <a:cs typeface="Cambria" pitchFamily="34" charset="-120"/>
              </a:rPr>
              <a:t>🧬  NATURE (Biological)</a:t>
            </a:r>
            <a:endParaRPr lang="en-US" sz="1300"/>
          </a:p>
        </p:txBody>
      </p:sp>
      <p:sp>
        <p:nvSpPr>
          <p:cNvPr id="6" name="Shape 4"/>
          <p:cNvSpPr/>
          <p:nvPr/>
        </p:nvSpPr>
        <p:spPr>
          <a:xfrm>
            <a:off x="4800600" y="960120"/>
            <a:ext cx="4023360" cy="457200"/>
          </a:xfrm>
          <a:prstGeom prst="roundRect">
            <a:avLst>
              <a:gd name="adj" fmla="val 14000"/>
            </a:avLst>
          </a:prstGeom>
          <a:solidFill>
            <a:srgbClr val="E8A020"/>
          </a:solidFill>
          <a:ln/>
          <a:effectLst>
            <a:outerShdw blurRad="101600" dist="38100" dir="2700000" algn="bl" rotWithShape="0">
              <a:srgbClr val="000000">
                <a:alpha val="12000"/>
              </a:srgbClr>
            </a:outerShdw>
          </a:effectLst>
        </p:spPr>
        <p:txBody>
          <a:bodyPr/>
          <a:lstStyle/>
          <a:p>
            <a:endParaRPr lang="en-GB"/>
          </a:p>
        </p:txBody>
      </p:sp>
      <p:sp>
        <p:nvSpPr>
          <p:cNvPr id="7" name="Text 5"/>
          <p:cNvSpPr/>
          <p:nvPr/>
        </p:nvSpPr>
        <p:spPr>
          <a:xfrm>
            <a:off x="4800600" y="960120"/>
            <a:ext cx="4023360" cy="457200"/>
          </a:xfrm>
          <a:prstGeom prst="rect">
            <a:avLst/>
          </a:prstGeom>
          <a:noFill/>
          <a:ln/>
        </p:spPr>
        <p:txBody>
          <a:bodyPr wrap="square" rtlCol="0" anchor="ctr"/>
          <a:lstStyle/>
          <a:p>
            <a:pPr marL="0" indent="0" algn="ctr">
              <a:buNone/>
            </a:pPr>
            <a:r>
              <a:rPr lang="en-US" sz="1300" b="1">
                <a:solidFill>
                  <a:srgbClr val="FFFFFF"/>
                </a:solidFill>
                <a:latin typeface="Cambria" pitchFamily="34" charset="0"/>
                <a:ea typeface="Cambria" pitchFamily="34" charset="-122"/>
                <a:cs typeface="Cambria" pitchFamily="34" charset="-120"/>
              </a:rPr>
              <a:t>🌱  NURTURE (Environmental)</a:t>
            </a:r>
            <a:endParaRPr lang="en-US" sz="1300"/>
          </a:p>
        </p:txBody>
      </p:sp>
      <p:sp>
        <p:nvSpPr>
          <p:cNvPr id="8" name="Shape 6"/>
          <p:cNvSpPr/>
          <p:nvPr/>
        </p:nvSpPr>
        <p:spPr>
          <a:xfrm>
            <a:off x="411480" y="1554480"/>
            <a:ext cx="4023360" cy="960120"/>
          </a:xfrm>
          <a:prstGeom prst="roundRect">
            <a:avLst>
              <a:gd name="adj" fmla="val 761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411480" y="1600200"/>
            <a:ext cx="3840480" cy="7772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Brain Maturation:</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Piaget believed that cognitive development is based on biologically predetermined stages, which occur in a predetermined sequence (Piaget, 1952</a:t>
            </a:r>
            <a:r>
              <a:rPr lang="en-US" sz="1200">
                <a:solidFill>
                  <a:srgbClr val="162539"/>
                </a:solidFill>
                <a:latin typeface="Calibri" pitchFamily="34" charset="0"/>
                <a:ea typeface="Calibri" pitchFamily="34" charset="-122"/>
                <a:cs typeface="Calibri" pitchFamily="34" charset="-120"/>
              </a:rPr>
              <a:t>).</a:t>
            </a:r>
          </a:p>
          <a:p>
            <a:pPr marL="0" indent="0">
              <a:buNone/>
            </a:pPr>
            <a:endParaRPr lang="en-US" sz="1100"/>
          </a:p>
        </p:txBody>
      </p:sp>
      <p:sp>
        <p:nvSpPr>
          <p:cNvPr id="10" name="Shape 8"/>
          <p:cNvSpPr/>
          <p:nvPr/>
        </p:nvSpPr>
        <p:spPr>
          <a:xfrm>
            <a:off x="320040" y="2560320"/>
            <a:ext cx="4023360" cy="960120"/>
          </a:xfrm>
          <a:prstGeom prst="roundRect">
            <a:avLst>
              <a:gd name="adj" fmla="val 761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411480" y="2651760"/>
            <a:ext cx="3840480" cy="7772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Temperament:</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The shy and reserved nature of Isaac could be a biological expression, which can impact his interaction with learning conditions.</a:t>
            </a:r>
          </a:p>
        </p:txBody>
      </p:sp>
      <p:sp>
        <p:nvSpPr>
          <p:cNvPr id="12" name="Shape 10"/>
          <p:cNvSpPr/>
          <p:nvPr/>
        </p:nvSpPr>
        <p:spPr>
          <a:xfrm>
            <a:off x="320040" y="3611879"/>
            <a:ext cx="4023360" cy="1180253"/>
          </a:xfrm>
          <a:prstGeom prst="roundRect">
            <a:avLst>
              <a:gd name="adj" fmla="val 761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411480" y="3703320"/>
            <a:ext cx="3840480" cy="7772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Early Brain Development:</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Childhood experience influences neural pathways; maternal depression influences cortisol levels influence the development of the prefrontal cortex (Bérard et al., 2024).</a:t>
            </a:r>
          </a:p>
        </p:txBody>
      </p:sp>
      <p:sp>
        <p:nvSpPr>
          <p:cNvPr id="14" name="Shape 12"/>
          <p:cNvSpPr/>
          <p:nvPr/>
        </p:nvSpPr>
        <p:spPr>
          <a:xfrm>
            <a:off x="4953000" y="1611630"/>
            <a:ext cx="3870959" cy="960120"/>
          </a:xfrm>
          <a:prstGeom prst="roundRect">
            <a:avLst>
              <a:gd name="adj" fmla="val 761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5" name="Text 13"/>
          <p:cNvSpPr/>
          <p:nvPr/>
        </p:nvSpPr>
        <p:spPr>
          <a:xfrm>
            <a:off x="4892040" y="1600200"/>
            <a:ext cx="3840480" cy="7772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Disrupted Caregiving:</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The inconsistent nature of childcare deprives children of the stability of a rich environment, which Piaget regarded as a requirement of schema building.</a:t>
            </a:r>
          </a:p>
          <a:p>
            <a:pPr marL="0" indent="0">
              <a:buNone/>
            </a:pPr>
            <a:endParaRPr lang="en-US" sz="1100"/>
          </a:p>
        </p:txBody>
      </p:sp>
      <p:sp>
        <p:nvSpPr>
          <p:cNvPr id="16" name="Shape 14"/>
          <p:cNvSpPr/>
          <p:nvPr/>
        </p:nvSpPr>
        <p:spPr>
          <a:xfrm>
            <a:off x="4800600" y="2560320"/>
            <a:ext cx="4023360" cy="960120"/>
          </a:xfrm>
          <a:prstGeom prst="roundRect">
            <a:avLst>
              <a:gd name="adj" fmla="val 761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7" name="Text 15"/>
          <p:cNvSpPr/>
          <p:nvPr/>
        </p:nvSpPr>
        <p:spPr>
          <a:xfrm>
            <a:off x="4892040" y="2651760"/>
            <a:ext cx="3840480" cy="7772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Maternal Mental Health:</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The inconsistent nature of childcare deprives children of the stability of a rich environment, which Piaget regarded as a requirement of schema building.</a:t>
            </a:r>
          </a:p>
          <a:p>
            <a:pPr marL="0" indent="0">
              <a:buNone/>
            </a:pPr>
            <a:endParaRPr lang="en-US" sz="1100"/>
          </a:p>
        </p:txBody>
      </p:sp>
      <p:sp>
        <p:nvSpPr>
          <p:cNvPr id="18" name="Shape 16"/>
          <p:cNvSpPr/>
          <p:nvPr/>
        </p:nvSpPr>
        <p:spPr>
          <a:xfrm>
            <a:off x="4800600" y="3703320"/>
            <a:ext cx="4023360" cy="1088812"/>
          </a:xfrm>
          <a:prstGeom prst="roundRect">
            <a:avLst>
              <a:gd name="adj" fmla="val 761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9" name="Text 17"/>
          <p:cNvSpPr/>
          <p:nvPr/>
        </p:nvSpPr>
        <p:spPr>
          <a:xfrm>
            <a:off x="4892040" y="3703320"/>
            <a:ext cx="3840480" cy="7772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Social Isolation:</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Low level of peer interaction inhibits symbolic play and exposure to language- key motives of preoperational learning.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Theory-Informed Support Plan for Isaac</a:t>
            </a:r>
            <a:endParaRPr lang="en-US" sz="2200"/>
          </a:p>
        </p:txBody>
      </p:sp>
      <p:sp>
        <p:nvSpPr>
          <p:cNvPr id="4" name="Shape 2"/>
          <p:cNvSpPr/>
          <p:nvPr/>
        </p:nvSpPr>
        <p:spPr>
          <a:xfrm>
            <a:off x="320040" y="946404"/>
            <a:ext cx="2743200" cy="1645920"/>
          </a:xfrm>
          <a:prstGeom prst="roundRect">
            <a:avLst>
              <a:gd name="adj" fmla="val 444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411480" y="1051560"/>
            <a:ext cx="2651760" cy="164592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Symbolic Play Zones:</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Develop daily structured imaginative play activities (role-play, puppets, storytelling). Corresponds to the preoperational stage needs of schema-building proposed by Piaget (Piaget, 1962; </a:t>
            </a:r>
            <a:r>
              <a:rPr lang="en-US" sz="1300" err="1">
                <a:solidFill>
                  <a:srgbClr val="162539"/>
                </a:solidFill>
                <a:latin typeface="Calibri" pitchFamily="34" charset="0"/>
                <a:ea typeface="Calibri" pitchFamily="34" charset="-122"/>
                <a:cs typeface="Calibri" pitchFamily="34" charset="-120"/>
              </a:rPr>
              <a:t>Veraksa</a:t>
            </a:r>
            <a:r>
              <a:rPr lang="en-US" sz="1300">
                <a:solidFill>
                  <a:srgbClr val="162539"/>
                </a:solidFill>
                <a:latin typeface="Calibri" pitchFamily="34" charset="0"/>
                <a:ea typeface="Calibri" pitchFamily="34" charset="-122"/>
                <a:cs typeface="Calibri" pitchFamily="34" charset="-120"/>
              </a:rPr>
              <a:t> et al., 2022).</a:t>
            </a:r>
          </a:p>
        </p:txBody>
      </p:sp>
      <p:sp>
        <p:nvSpPr>
          <p:cNvPr id="6" name="Shape 4"/>
          <p:cNvSpPr/>
          <p:nvPr/>
        </p:nvSpPr>
        <p:spPr>
          <a:xfrm>
            <a:off x="3200400" y="960120"/>
            <a:ext cx="2743200" cy="1645920"/>
          </a:xfrm>
          <a:prstGeom prst="roundRect">
            <a:avLst>
              <a:gd name="adj" fmla="val 444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7" name="Text 5"/>
          <p:cNvSpPr/>
          <p:nvPr/>
        </p:nvSpPr>
        <p:spPr>
          <a:xfrm>
            <a:off x="3291840" y="1051560"/>
            <a:ext cx="2651760" cy="155448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Language-Rich Environment:</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Utilize picture books, narrated play, and rich-vocabulary conversations. The communicative competence has been greatly enhanced by contextual play-based language intervention (Qiu and Huang, 2024).</a:t>
            </a:r>
          </a:p>
          <a:p>
            <a:pPr marL="0" indent="0">
              <a:buNone/>
            </a:pPr>
            <a:endParaRPr lang="en-US" sz="1100"/>
          </a:p>
        </p:txBody>
      </p:sp>
      <p:sp>
        <p:nvSpPr>
          <p:cNvPr id="8" name="Shape 6"/>
          <p:cNvSpPr/>
          <p:nvPr/>
        </p:nvSpPr>
        <p:spPr>
          <a:xfrm>
            <a:off x="6172200" y="1051560"/>
            <a:ext cx="2743200" cy="1645920"/>
          </a:xfrm>
          <a:prstGeom prst="roundRect">
            <a:avLst>
              <a:gd name="adj" fmla="val 444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6172200" y="1051560"/>
            <a:ext cx="2560320" cy="14630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Gradual Social Integration:</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Small group tasks facilitate peer interaction gradually, facilitating the transition of the egocentric way of thinking to cooperative thinking during the preoperational phase (</a:t>
            </a:r>
            <a:r>
              <a:rPr lang="en-US" sz="1300" err="1">
                <a:solidFill>
                  <a:srgbClr val="162539"/>
                </a:solidFill>
                <a:latin typeface="Calibri" pitchFamily="34" charset="0"/>
                <a:ea typeface="Calibri" pitchFamily="34" charset="-122"/>
                <a:cs typeface="Calibri" pitchFamily="34" charset="-120"/>
              </a:rPr>
              <a:t>Babakr</a:t>
            </a:r>
            <a:r>
              <a:rPr lang="en-US" sz="1300">
                <a:solidFill>
                  <a:srgbClr val="162539"/>
                </a:solidFill>
                <a:latin typeface="Calibri" pitchFamily="34" charset="0"/>
                <a:ea typeface="Calibri" pitchFamily="34" charset="-122"/>
                <a:cs typeface="Calibri" pitchFamily="34" charset="-120"/>
              </a:rPr>
              <a:t> et al., 2019).</a:t>
            </a:r>
          </a:p>
          <a:p>
            <a:pPr marL="0" indent="0">
              <a:buNone/>
            </a:pPr>
            <a:endParaRPr lang="en-US" sz="1100"/>
          </a:p>
        </p:txBody>
      </p:sp>
      <p:sp>
        <p:nvSpPr>
          <p:cNvPr id="10" name="Shape 8"/>
          <p:cNvSpPr/>
          <p:nvPr/>
        </p:nvSpPr>
        <p:spPr>
          <a:xfrm>
            <a:off x="320040" y="2788920"/>
            <a:ext cx="2743200" cy="1645920"/>
          </a:xfrm>
          <a:prstGeom prst="roundRect">
            <a:avLst>
              <a:gd name="adj" fmla="val 444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411480" y="2880360"/>
            <a:ext cx="2560320" cy="14630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Sensory Exploration Stations:</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Hands-on and tactile activities (sand, water, blocks) engage active schema-building -the essence of the Piagetian cognitive development.</a:t>
            </a:r>
          </a:p>
        </p:txBody>
      </p:sp>
      <p:sp>
        <p:nvSpPr>
          <p:cNvPr id="12" name="Shape 10"/>
          <p:cNvSpPr/>
          <p:nvPr/>
        </p:nvSpPr>
        <p:spPr>
          <a:xfrm>
            <a:off x="3200400" y="2852928"/>
            <a:ext cx="2743200" cy="1645920"/>
          </a:xfrm>
          <a:prstGeom prst="roundRect">
            <a:avLst>
              <a:gd name="adj" fmla="val 444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3291840" y="2880360"/>
            <a:ext cx="2651760" cy="14630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Maternal Support &amp; Parenting Coaching:</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Refer Signpost Isaac to relevant help services such as the GP, Health Visitor, IAPT services, Children Centre parenting </a:t>
            </a:r>
            <a:r>
              <a:rPr lang="en-US" sz="1300" err="1">
                <a:solidFill>
                  <a:srgbClr val="162539"/>
                </a:solidFill>
                <a:latin typeface="Calibri" pitchFamily="34" charset="0"/>
                <a:ea typeface="Calibri" pitchFamily="34" charset="-122"/>
                <a:cs typeface="Calibri" pitchFamily="34" charset="-120"/>
              </a:rPr>
              <a:t>programmes</a:t>
            </a:r>
            <a:r>
              <a:rPr lang="en-US" sz="1300">
                <a:solidFill>
                  <a:srgbClr val="162539"/>
                </a:solidFill>
                <a:latin typeface="Calibri" pitchFamily="34" charset="0"/>
                <a:ea typeface="Calibri" pitchFamily="34" charset="-122"/>
                <a:cs typeface="Calibri" pitchFamily="34" charset="-120"/>
              </a:rPr>
              <a:t> and local mental health services. </a:t>
            </a:r>
            <a:endParaRPr lang="en-US" sz="1300"/>
          </a:p>
        </p:txBody>
      </p:sp>
      <p:sp>
        <p:nvSpPr>
          <p:cNvPr id="14" name="Shape 12"/>
          <p:cNvSpPr/>
          <p:nvPr/>
        </p:nvSpPr>
        <p:spPr>
          <a:xfrm>
            <a:off x="6080760" y="2788920"/>
            <a:ext cx="2743200" cy="1645920"/>
          </a:xfrm>
          <a:prstGeom prst="roundRect">
            <a:avLst>
              <a:gd name="adj" fmla="val 444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5" name="Text 13"/>
          <p:cNvSpPr/>
          <p:nvPr/>
        </p:nvSpPr>
        <p:spPr>
          <a:xfrm>
            <a:off x="6172200" y="2880360"/>
            <a:ext cx="2560320" cy="14630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Multi-Agency Collaboration:</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See CAMHS, HV and GP to coordinate. Provides comprehensive early intervention that deals with the mental health and child development of mothers at the same time</a:t>
            </a:r>
            <a:r>
              <a:rPr lang="en-US" sz="1200">
                <a:solidFill>
                  <a:srgbClr val="162539"/>
                </a:solidFill>
                <a:latin typeface="Calibri" pitchFamily="34" charset="0"/>
                <a:ea typeface="Calibri" pitchFamily="34" charset="-122"/>
                <a:cs typeface="Calibri" pitchFamily="34" charset="-120"/>
              </a:rPr>
              <a:t>.</a:t>
            </a:r>
          </a:p>
        </p:txBody>
      </p:sp>
      <p:sp>
        <p:nvSpPr>
          <p:cNvPr id="16" name="Shape 14"/>
          <p:cNvSpPr/>
          <p:nvPr/>
        </p:nvSpPr>
        <p:spPr>
          <a:xfrm>
            <a:off x="0" y="4800600"/>
            <a:ext cx="9144000" cy="342900"/>
          </a:xfrm>
          <a:prstGeom prst="rect">
            <a:avLst/>
          </a:prstGeom>
          <a:solidFill>
            <a:srgbClr val="D6E8F7"/>
          </a:solidFill>
          <a:ln/>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Supporting Isaac's Mother: Treating Postnatal Depression</a:t>
            </a:r>
            <a:endParaRPr lang="en-US" sz="2200"/>
          </a:p>
        </p:txBody>
      </p:sp>
      <p:sp>
        <p:nvSpPr>
          <p:cNvPr id="4" name="Text 2"/>
          <p:cNvSpPr/>
          <p:nvPr/>
        </p:nvSpPr>
        <p:spPr>
          <a:xfrm>
            <a:off x="320040" y="914400"/>
            <a:ext cx="8503920" cy="685800"/>
          </a:xfrm>
          <a:prstGeom prst="rect">
            <a:avLst/>
          </a:prstGeom>
          <a:noFill/>
          <a:ln/>
        </p:spPr>
        <p:txBody>
          <a:bodyPr wrap="square" rtlCol="0" anchor="ctr"/>
          <a:lstStyle/>
          <a:p>
            <a:pPr marL="0" indent="0">
              <a:buNone/>
            </a:pPr>
            <a:r>
              <a:rPr lang="en-US" sz="1400">
                <a:solidFill>
                  <a:srgbClr val="162539"/>
                </a:solidFill>
                <a:latin typeface="Calibri" pitchFamily="34" charset="0"/>
                <a:ea typeface="Calibri" pitchFamily="34" charset="-122"/>
                <a:cs typeface="Calibri" pitchFamily="34" charset="-120"/>
              </a:rPr>
              <a:t>The postnatal depression of his mother is an important influence in the development of Isaac. The cognitive progress of Isaac cannot be separated from supporting her recovery (Bérard et al., 2024).</a:t>
            </a:r>
          </a:p>
        </p:txBody>
      </p:sp>
      <p:sp>
        <p:nvSpPr>
          <p:cNvPr id="5" name="Shape 3"/>
          <p:cNvSpPr/>
          <p:nvPr/>
        </p:nvSpPr>
        <p:spPr>
          <a:xfrm>
            <a:off x="320040" y="2480134"/>
            <a:ext cx="2103120" cy="914400"/>
          </a:xfrm>
          <a:prstGeom prst="roundRect">
            <a:avLst>
              <a:gd name="adj" fmla="val 10000"/>
            </a:avLst>
          </a:prstGeom>
          <a:solidFill>
            <a:srgbClr val="E8A020"/>
          </a:solidFill>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320040" y="2480134"/>
            <a:ext cx="2103120" cy="914400"/>
          </a:xfrm>
          <a:prstGeom prst="rect">
            <a:avLst/>
          </a:prstGeom>
          <a:noFill/>
          <a:ln/>
        </p:spPr>
        <p:txBody>
          <a:bodyPr wrap="square" rtlCol="0" anchor="ctr"/>
          <a:lstStyle/>
          <a:p>
            <a:pPr marL="0" indent="0" algn="ctr">
              <a:buNone/>
            </a:pPr>
            <a:r>
              <a:rPr lang="en-US" sz="2200" b="1">
                <a:solidFill>
                  <a:srgbClr val="FFFFFF"/>
                </a:solidFill>
                <a:latin typeface="Cambria" pitchFamily="34" charset="0"/>
                <a:ea typeface="Cambria" pitchFamily="34" charset="-122"/>
                <a:cs typeface="Cambria" pitchFamily="34" charset="-120"/>
              </a:rPr>
              <a:t>7–25%</a:t>
            </a:r>
            <a:endParaRPr lang="en-US" sz="2200"/>
          </a:p>
          <a:p>
            <a:pPr marL="0" indent="0" algn="ctr">
              <a:buNone/>
            </a:pPr>
            <a:r>
              <a:rPr lang="en-US" sz="1000">
                <a:solidFill>
                  <a:srgbClr val="FFFFFF"/>
                </a:solidFill>
                <a:latin typeface="Cambria" pitchFamily="34" charset="0"/>
                <a:ea typeface="Cambria" pitchFamily="34" charset="-122"/>
                <a:cs typeface="Cambria" pitchFamily="34" charset="-120"/>
              </a:rPr>
              <a:t>global PND prevalence</a:t>
            </a:r>
            <a:endParaRPr lang="en-US" sz="2200"/>
          </a:p>
          <a:p>
            <a:pPr marL="0" indent="0" algn="ctr">
              <a:buNone/>
            </a:pPr>
            <a:r>
              <a:rPr lang="en-US" sz="1000">
                <a:solidFill>
                  <a:srgbClr val="FFFFFF"/>
                </a:solidFill>
                <a:latin typeface="Cambria" pitchFamily="34" charset="0"/>
                <a:ea typeface="Cambria" pitchFamily="34" charset="-122"/>
                <a:cs typeface="Cambria" pitchFamily="34" charset="-120"/>
              </a:rPr>
              <a:t>(Shaik, 2025)</a:t>
            </a:r>
            <a:endParaRPr lang="en-US" sz="2200"/>
          </a:p>
        </p:txBody>
      </p:sp>
      <p:sp>
        <p:nvSpPr>
          <p:cNvPr id="7" name="Shape 5"/>
          <p:cNvSpPr/>
          <p:nvPr/>
        </p:nvSpPr>
        <p:spPr>
          <a:xfrm>
            <a:off x="2606040" y="1645920"/>
            <a:ext cx="6217920" cy="713232"/>
          </a:xfrm>
          <a:prstGeom prst="roundRect">
            <a:avLst>
              <a:gd name="adj" fmla="val 10256"/>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2697480" y="1737360"/>
            <a:ext cx="6035040" cy="530352"/>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Referral to GP and Health Visitor</a:t>
            </a:r>
          </a:p>
          <a:p>
            <a:pPr marL="0" indent="0">
              <a:buNone/>
            </a:pPr>
            <a:r>
              <a:rPr lang="en-US" sz="1400">
                <a:solidFill>
                  <a:srgbClr val="162539"/>
                </a:solidFill>
                <a:latin typeface="Calibri" pitchFamily="34" charset="0"/>
                <a:ea typeface="Calibri" pitchFamily="34" charset="-122"/>
                <a:cs typeface="Calibri" pitchFamily="34" charset="-120"/>
              </a:rPr>
              <a:t>Assessment of maternal wellbeing and access to appropriate support services.</a:t>
            </a:r>
            <a:endParaRPr lang="en-US" sz="1400"/>
          </a:p>
        </p:txBody>
      </p:sp>
      <p:sp>
        <p:nvSpPr>
          <p:cNvPr id="9" name="Shape 7"/>
          <p:cNvSpPr/>
          <p:nvPr/>
        </p:nvSpPr>
        <p:spPr>
          <a:xfrm>
            <a:off x="2606040" y="2423160"/>
            <a:ext cx="6217920" cy="713232"/>
          </a:xfrm>
          <a:prstGeom prst="roundRect">
            <a:avLst>
              <a:gd name="adj" fmla="val 10256"/>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0" name="Text 8"/>
          <p:cNvSpPr/>
          <p:nvPr/>
        </p:nvSpPr>
        <p:spPr>
          <a:xfrm>
            <a:off x="2697480" y="2514600"/>
            <a:ext cx="6035040" cy="530352"/>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IAPT and Community Mental Health Services</a:t>
            </a:r>
          </a:p>
          <a:p>
            <a:pPr marL="0" indent="0">
              <a:buNone/>
            </a:pPr>
            <a:r>
              <a:rPr lang="en-US" sz="1400">
                <a:solidFill>
                  <a:srgbClr val="162539"/>
                </a:solidFill>
                <a:latin typeface="Calibri" pitchFamily="34" charset="0"/>
                <a:ea typeface="Calibri" pitchFamily="34" charset="-122"/>
                <a:cs typeface="Calibri" pitchFamily="34" charset="-120"/>
              </a:rPr>
              <a:t>Access to counselling, CBT and emotional support </a:t>
            </a:r>
            <a:r>
              <a:rPr lang="en-US" sz="1400" err="1">
                <a:solidFill>
                  <a:srgbClr val="162539"/>
                </a:solidFill>
                <a:latin typeface="Calibri" pitchFamily="34" charset="0"/>
                <a:ea typeface="Calibri" pitchFamily="34" charset="-122"/>
                <a:cs typeface="Calibri" pitchFamily="34" charset="-120"/>
              </a:rPr>
              <a:t>programmes</a:t>
            </a:r>
            <a:r>
              <a:rPr lang="en-US" sz="1400">
                <a:solidFill>
                  <a:srgbClr val="162539"/>
                </a:solidFill>
                <a:latin typeface="Calibri" pitchFamily="34" charset="0"/>
                <a:ea typeface="Calibri" pitchFamily="34" charset="-122"/>
                <a:cs typeface="Calibri" pitchFamily="34" charset="-120"/>
              </a:rPr>
              <a:t>.</a:t>
            </a:r>
          </a:p>
        </p:txBody>
      </p:sp>
      <p:sp>
        <p:nvSpPr>
          <p:cNvPr id="11" name="Shape 9"/>
          <p:cNvSpPr/>
          <p:nvPr/>
        </p:nvSpPr>
        <p:spPr>
          <a:xfrm>
            <a:off x="2651760" y="3223260"/>
            <a:ext cx="6217920" cy="713232"/>
          </a:xfrm>
          <a:prstGeom prst="roundRect">
            <a:avLst>
              <a:gd name="adj" fmla="val 10256"/>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2" name="Text 10"/>
          <p:cNvSpPr/>
          <p:nvPr/>
        </p:nvSpPr>
        <p:spPr>
          <a:xfrm>
            <a:off x="2697480" y="3291840"/>
            <a:ext cx="6035040" cy="530352"/>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Parent–Child Interaction Therapy</a:t>
            </a:r>
            <a:endParaRPr lang="en-US" sz="1400"/>
          </a:p>
          <a:p>
            <a:pPr marL="0" indent="0">
              <a:buNone/>
            </a:pPr>
            <a:r>
              <a:rPr lang="en-US" sz="1400">
                <a:solidFill>
                  <a:srgbClr val="162539"/>
                </a:solidFill>
                <a:latin typeface="Calibri" pitchFamily="34" charset="0"/>
                <a:ea typeface="Calibri" pitchFamily="34" charset="-122"/>
                <a:cs typeface="Calibri" pitchFamily="34" charset="-120"/>
              </a:rPr>
              <a:t>Structured activities enhance maternal responsiveness and quality of cognitive scaffolding Isaac gets at home.</a:t>
            </a:r>
          </a:p>
        </p:txBody>
      </p:sp>
      <p:sp>
        <p:nvSpPr>
          <p:cNvPr id="13" name="Shape 11"/>
          <p:cNvSpPr/>
          <p:nvPr/>
        </p:nvSpPr>
        <p:spPr>
          <a:xfrm>
            <a:off x="2606040" y="3977640"/>
            <a:ext cx="6217920" cy="713232"/>
          </a:xfrm>
          <a:prstGeom prst="roundRect">
            <a:avLst>
              <a:gd name="adj" fmla="val 10256"/>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4" name="Text 12"/>
          <p:cNvSpPr/>
          <p:nvPr/>
        </p:nvSpPr>
        <p:spPr>
          <a:xfrm>
            <a:off x="2697480" y="4069080"/>
            <a:ext cx="6035040" cy="530352"/>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 Multi-Agency Referral</a:t>
            </a:r>
            <a:endParaRPr lang="en-US" sz="1400"/>
          </a:p>
          <a:p>
            <a:pPr marL="0" indent="0">
              <a:buNone/>
            </a:pPr>
            <a:r>
              <a:rPr lang="en-US" sz="1400">
                <a:solidFill>
                  <a:srgbClr val="162539"/>
                </a:solidFill>
                <a:latin typeface="Calibri" pitchFamily="34" charset="0"/>
                <a:ea typeface="Calibri" pitchFamily="34" charset="-122"/>
                <a:cs typeface="Calibri" pitchFamily="34" charset="-120"/>
              </a:rPr>
              <a:t>Refer to GP, HV, Children's Centre parenting </a:t>
            </a:r>
            <a:r>
              <a:rPr lang="en-US" sz="1400" err="1">
                <a:solidFill>
                  <a:srgbClr val="162539"/>
                </a:solidFill>
                <a:latin typeface="Calibri" pitchFamily="34" charset="0"/>
                <a:ea typeface="Calibri" pitchFamily="34" charset="-122"/>
                <a:cs typeface="Calibri" pitchFamily="34" charset="-120"/>
              </a:rPr>
              <a:t>programmes</a:t>
            </a:r>
            <a:r>
              <a:rPr lang="en-US" sz="1400">
                <a:solidFill>
                  <a:srgbClr val="162539"/>
                </a:solidFill>
                <a:latin typeface="Calibri" pitchFamily="34" charset="0"/>
                <a:ea typeface="Calibri" pitchFamily="34" charset="-122"/>
                <a:cs typeface="Calibri" pitchFamily="34" charset="-120"/>
              </a:rPr>
              <a:t> and IAPT. The joint support minimizes isolation and enhances the outcomes (Waqas et al., 2023).</a:t>
            </a:r>
          </a:p>
        </p:txBody>
      </p:sp>
      <p:sp>
        <p:nvSpPr>
          <p:cNvPr id="16" name="Text 14"/>
          <p:cNvSpPr/>
          <p:nvPr/>
        </p:nvSpPr>
        <p:spPr>
          <a:xfrm>
            <a:off x="320040" y="2651760"/>
            <a:ext cx="2103120" cy="2011680"/>
          </a:xfrm>
          <a:prstGeom prst="rect">
            <a:avLst/>
          </a:prstGeom>
          <a:noFill/>
          <a:ln/>
        </p:spPr>
        <p:txBody>
          <a:bodyPr wrap="square" rtlCol="0" anchor="ctr"/>
          <a:lstStyle/>
          <a:p>
            <a:pPr marL="0" indent="0" algn="ctr">
              <a:buNone/>
            </a:pPr>
            <a:endParaRPr lang="en-US" sz="1000"/>
          </a:p>
        </p:txBody>
      </p:sp>
      <p:sp>
        <p:nvSpPr>
          <p:cNvPr id="17" name="Shape 15"/>
          <p:cNvSpPr/>
          <p:nvPr/>
        </p:nvSpPr>
        <p:spPr>
          <a:xfrm>
            <a:off x="0" y="4800600"/>
            <a:ext cx="9144000" cy="342900"/>
          </a:xfrm>
          <a:prstGeom prst="rect">
            <a:avLst/>
          </a:prstGeom>
          <a:solidFill>
            <a:srgbClr val="D6E8F7"/>
          </a:solidFill>
          <a:ln/>
        </p:spPr>
        <p:txBody>
          <a:bodyPr/>
          <a:lstStyle/>
          <a:p>
            <a:endParaRPr lang="en-GB"/>
          </a:p>
        </p:txBody>
      </p:sp>
      <p:sp>
        <p:nvSpPr>
          <p:cNvPr id="18" name="Text 16"/>
          <p:cNvSpPr/>
          <p:nvPr/>
        </p:nvSpPr>
        <p:spPr>
          <a:xfrm>
            <a:off x="274320" y="4809744"/>
            <a:ext cx="8595360" cy="320040"/>
          </a:xfrm>
          <a:prstGeom prst="rect">
            <a:avLst/>
          </a:prstGeom>
          <a:noFill/>
          <a:ln/>
        </p:spPr>
        <p:txBody>
          <a:bodyPr wrap="square" rtlCol="0" anchor="ctr"/>
          <a:lstStyle/>
          <a:p>
            <a:pPr marL="0" indent="0">
              <a:buNone/>
            </a:pPr>
            <a:endParaRPr lang="en-US" sz="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Critical Evaluation of Piaget's Theory</a:t>
            </a:r>
            <a:endParaRPr lang="en-US" sz="2200"/>
          </a:p>
        </p:txBody>
      </p:sp>
      <p:sp>
        <p:nvSpPr>
          <p:cNvPr id="4" name="Shape 2"/>
          <p:cNvSpPr/>
          <p:nvPr/>
        </p:nvSpPr>
        <p:spPr>
          <a:xfrm>
            <a:off x="320040" y="960120"/>
            <a:ext cx="4023360" cy="411480"/>
          </a:xfrm>
          <a:prstGeom prst="roundRect">
            <a:avLst>
              <a:gd name="adj" fmla="val 15556"/>
            </a:avLst>
          </a:prstGeom>
          <a:solidFill>
            <a:srgbClr val="2A8C5A"/>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320040" y="960120"/>
            <a:ext cx="4023360" cy="411480"/>
          </a:xfrm>
          <a:prstGeom prst="rect">
            <a:avLst/>
          </a:prstGeom>
          <a:noFill/>
          <a:ln/>
        </p:spPr>
        <p:txBody>
          <a:bodyPr wrap="square" rtlCol="0" anchor="ctr"/>
          <a:lstStyle/>
          <a:p>
            <a:pPr marL="0" indent="0" algn="ctr">
              <a:buNone/>
            </a:pPr>
            <a:r>
              <a:rPr lang="en-US" sz="1400" b="1">
                <a:solidFill>
                  <a:srgbClr val="FFFFFF"/>
                </a:solidFill>
                <a:latin typeface="Cambria" pitchFamily="34" charset="0"/>
                <a:ea typeface="Cambria" pitchFamily="34" charset="-122"/>
                <a:cs typeface="Cambria" pitchFamily="34" charset="-120"/>
              </a:rPr>
              <a:t>✅  Strengths</a:t>
            </a:r>
            <a:endParaRPr lang="en-US" sz="1400"/>
          </a:p>
        </p:txBody>
      </p:sp>
      <p:sp>
        <p:nvSpPr>
          <p:cNvPr id="6" name="Shape 4"/>
          <p:cNvSpPr/>
          <p:nvPr/>
        </p:nvSpPr>
        <p:spPr>
          <a:xfrm>
            <a:off x="4800600" y="960120"/>
            <a:ext cx="4023360" cy="411480"/>
          </a:xfrm>
          <a:prstGeom prst="roundRect">
            <a:avLst>
              <a:gd name="adj" fmla="val 15556"/>
            </a:avLst>
          </a:prstGeom>
          <a:solidFill>
            <a:srgbClr val="C0392B"/>
          </a:solidFill>
          <a:ln/>
          <a:effectLst>
            <a:outerShdw blurRad="101600" dist="38100" dir="2700000" algn="bl" rotWithShape="0">
              <a:srgbClr val="000000">
                <a:alpha val="12000"/>
              </a:srgbClr>
            </a:outerShdw>
          </a:effectLst>
        </p:spPr>
        <p:txBody>
          <a:bodyPr/>
          <a:lstStyle/>
          <a:p>
            <a:endParaRPr lang="en-GB"/>
          </a:p>
        </p:txBody>
      </p:sp>
      <p:sp>
        <p:nvSpPr>
          <p:cNvPr id="7" name="Text 5"/>
          <p:cNvSpPr/>
          <p:nvPr/>
        </p:nvSpPr>
        <p:spPr>
          <a:xfrm>
            <a:off x="4800600" y="960120"/>
            <a:ext cx="4023360" cy="411480"/>
          </a:xfrm>
          <a:prstGeom prst="rect">
            <a:avLst/>
          </a:prstGeom>
          <a:noFill/>
          <a:ln/>
        </p:spPr>
        <p:txBody>
          <a:bodyPr wrap="square" rtlCol="0" anchor="ctr"/>
          <a:lstStyle/>
          <a:p>
            <a:pPr marL="0" indent="0" algn="ctr">
              <a:buNone/>
            </a:pPr>
            <a:r>
              <a:rPr lang="en-US" sz="1400" b="1">
                <a:solidFill>
                  <a:srgbClr val="FFFFFF"/>
                </a:solidFill>
                <a:latin typeface="Cambria" pitchFamily="34" charset="0"/>
                <a:ea typeface="Cambria" pitchFamily="34" charset="-122"/>
                <a:cs typeface="Cambria" pitchFamily="34" charset="-120"/>
              </a:rPr>
              <a:t>⚠️  Limitations</a:t>
            </a:r>
            <a:endParaRPr lang="en-US" sz="1400"/>
          </a:p>
        </p:txBody>
      </p:sp>
      <p:sp>
        <p:nvSpPr>
          <p:cNvPr id="8" name="Shape 6"/>
          <p:cNvSpPr/>
          <p:nvPr/>
        </p:nvSpPr>
        <p:spPr>
          <a:xfrm>
            <a:off x="320040" y="1463040"/>
            <a:ext cx="4023360" cy="960120"/>
          </a:xfrm>
          <a:prstGeom prst="roundRect">
            <a:avLst>
              <a:gd name="adj" fmla="val 761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411480" y="1554480"/>
            <a:ext cx="3840480" cy="7772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Child-</a:t>
            </a:r>
            <a:r>
              <a:rPr lang="en-US" sz="1400" b="1" err="1">
                <a:solidFill>
                  <a:srgbClr val="1B3A5C"/>
                </a:solidFill>
                <a:latin typeface="Calibri" pitchFamily="34" charset="0"/>
                <a:ea typeface="Calibri" pitchFamily="34" charset="-122"/>
                <a:cs typeface="Calibri" pitchFamily="34" charset="-120"/>
              </a:rPr>
              <a:t>Centred</a:t>
            </a:r>
            <a:r>
              <a:rPr lang="en-US" sz="1400" b="1">
                <a:solidFill>
                  <a:srgbClr val="1B3A5C"/>
                </a:solidFill>
                <a:latin typeface="Calibri" pitchFamily="34" charset="0"/>
                <a:ea typeface="Calibri" pitchFamily="34" charset="-122"/>
                <a:cs typeface="Calibri" pitchFamily="34" charset="-120"/>
              </a:rPr>
              <a:t> Framework:</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Focuses on children as learners; supports EYFS curriculum in the UK - directly relevant in the context of Isaac.</a:t>
            </a:r>
          </a:p>
        </p:txBody>
      </p:sp>
      <p:sp>
        <p:nvSpPr>
          <p:cNvPr id="10" name="Shape 8"/>
          <p:cNvSpPr/>
          <p:nvPr/>
        </p:nvSpPr>
        <p:spPr>
          <a:xfrm>
            <a:off x="378824" y="2554606"/>
            <a:ext cx="3964577" cy="1248156"/>
          </a:xfrm>
          <a:prstGeom prst="roundRect">
            <a:avLst>
              <a:gd name="adj" fmla="val 761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411480" y="2606040"/>
            <a:ext cx="3840480" cy="7772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Practical Intervention:</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Play-based and exploration methods are substantiated as the way to enhance cognitive outcomes (</a:t>
            </a:r>
            <a:r>
              <a:rPr lang="en-US" sz="1300" err="1">
                <a:solidFill>
                  <a:srgbClr val="162539"/>
                </a:solidFill>
                <a:latin typeface="Calibri" pitchFamily="34" charset="0"/>
                <a:ea typeface="Calibri" pitchFamily="34" charset="-122"/>
                <a:cs typeface="Calibri" pitchFamily="34" charset="-120"/>
              </a:rPr>
              <a:t>Veraksa</a:t>
            </a:r>
            <a:r>
              <a:rPr lang="en-US" sz="1300">
                <a:solidFill>
                  <a:srgbClr val="162539"/>
                </a:solidFill>
                <a:latin typeface="Calibri" pitchFamily="34" charset="0"/>
                <a:ea typeface="Calibri" pitchFamily="34" charset="-122"/>
                <a:cs typeface="Calibri" pitchFamily="34" charset="-120"/>
              </a:rPr>
              <a:t> et al., 2022; Frontiers).</a:t>
            </a:r>
          </a:p>
        </p:txBody>
      </p:sp>
      <p:sp>
        <p:nvSpPr>
          <p:cNvPr id="12" name="Shape 10"/>
          <p:cNvSpPr/>
          <p:nvPr/>
        </p:nvSpPr>
        <p:spPr>
          <a:xfrm>
            <a:off x="470262" y="3865095"/>
            <a:ext cx="3873138" cy="1195578"/>
          </a:xfrm>
          <a:prstGeom prst="roundRect">
            <a:avLst>
              <a:gd name="adj" fmla="val 761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411480" y="3854196"/>
            <a:ext cx="3840479" cy="94378"/>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Developmental Staging:</a:t>
            </a:r>
            <a:r>
              <a:rPr lang="en-US" sz="1200" b="1">
                <a:solidFill>
                  <a:srgbClr val="1B3A5C"/>
                </a:solidFill>
                <a:latin typeface="Calibri" pitchFamily="34" charset="0"/>
                <a:ea typeface="Calibri" pitchFamily="34" charset="-122"/>
                <a:cs typeface="Calibri" pitchFamily="34" charset="-120"/>
              </a:rPr>
              <a:t>
</a:t>
            </a:r>
            <a:r>
              <a:rPr lang="en-US" sz="1400">
                <a:solidFill>
                  <a:srgbClr val="162539"/>
                </a:solidFill>
                <a:latin typeface="Calibri" pitchFamily="34" charset="0"/>
                <a:ea typeface="Calibri" pitchFamily="34" charset="-122"/>
                <a:cs typeface="Calibri" pitchFamily="34" charset="-120"/>
              </a:rPr>
              <a:t>Gives practitioners a vivid guideline to determine delays as well as to compare the progress of Isaac with the projected milestones.</a:t>
            </a:r>
          </a:p>
        </p:txBody>
      </p:sp>
      <p:sp>
        <p:nvSpPr>
          <p:cNvPr id="14" name="Shape 12"/>
          <p:cNvSpPr/>
          <p:nvPr/>
        </p:nvSpPr>
        <p:spPr>
          <a:xfrm>
            <a:off x="4846320" y="1600036"/>
            <a:ext cx="4023360" cy="1261015"/>
          </a:xfrm>
          <a:prstGeom prst="roundRect">
            <a:avLst>
              <a:gd name="adj" fmla="val 3536"/>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5" name="Text 13"/>
          <p:cNvSpPr/>
          <p:nvPr/>
        </p:nvSpPr>
        <p:spPr>
          <a:xfrm>
            <a:off x="4892040" y="1439975"/>
            <a:ext cx="3977640" cy="891745"/>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Underestimates Social Influence:</a:t>
            </a:r>
            <a:r>
              <a:rPr lang="en-US" sz="12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Piaget paid much attention to independent learning, while Vygotsky emphasized learning through social interaction, language and adult guidance. Since Isaac has little interaction with peers and his caregiving is disrupted, Vygotsky could better justify some of his problems. (</a:t>
            </a:r>
            <a:r>
              <a:rPr lang="en-US" sz="1300" err="1">
                <a:solidFill>
                  <a:srgbClr val="162539"/>
                </a:solidFill>
                <a:latin typeface="Calibri" pitchFamily="34" charset="0"/>
                <a:ea typeface="Calibri" pitchFamily="34" charset="-122"/>
                <a:cs typeface="Calibri" pitchFamily="34" charset="-120"/>
              </a:rPr>
              <a:t>Babakr</a:t>
            </a:r>
            <a:r>
              <a:rPr lang="en-US" sz="1300">
                <a:solidFill>
                  <a:srgbClr val="162539"/>
                </a:solidFill>
                <a:latin typeface="Calibri" pitchFamily="34" charset="0"/>
                <a:ea typeface="Calibri" pitchFamily="34" charset="-122"/>
                <a:cs typeface="Calibri" pitchFamily="34" charset="-120"/>
              </a:rPr>
              <a:t> et al., 2019).</a:t>
            </a:r>
          </a:p>
        </p:txBody>
      </p:sp>
      <p:sp>
        <p:nvSpPr>
          <p:cNvPr id="16" name="Shape 14"/>
          <p:cNvSpPr/>
          <p:nvPr/>
        </p:nvSpPr>
        <p:spPr>
          <a:xfrm>
            <a:off x="4846320" y="2904975"/>
            <a:ext cx="4023360" cy="960120"/>
          </a:xfrm>
          <a:prstGeom prst="roundRect">
            <a:avLst>
              <a:gd name="adj" fmla="val 14422"/>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7" name="Text 15"/>
          <p:cNvSpPr/>
          <p:nvPr/>
        </p:nvSpPr>
        <p:spPr>
          <a:xfrm>
            <a:off x="4846319" y="2904975"/>
            <a:ext cx="3964577" cy="857781"/>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Cultural Limitations:</a:t>
            </a:r>
            <a:r>
              <a:rPr lang="en-US" sz="1100" b="1">
                <a:solidFill>
                  <a:srgbClr val="1B3A5C"/>
                </a:solidFill>
                <a:latin typeface="Calibri" pitchFamily="34" charset="0"/>
                <a:ea typeface="Calibri" pitchFamily="34" charset="-122"/>
                <a:cs typeface="Calibri" pitchFamily="34" charset="-120"/>
              </a:rPr>
              <a:t>
</a:t>
            </a:r>
            <a:r>
              <a:rPr lang="en-US" sz="1300">
                <a:solidFill>
                  <a:srgbClr val="162539"/>
                </a:solidFill>
                <a:latin typeface="Calibri" pitchFamily="34" charset="0"/>
                <a:ea typeface="Calibri" pitchFamily="34" charset="-122"/>
                <a:cs typeface="Calibri" pitchFamily="34" charset="-120"/>
              </a:rPr>
              <a:t>Not all cultures have the same stages, and the multicultural community in London must be culturally applied (</a:t>
            </a:r>
            <a:r>
              <a:rPr lang="en-US" sz="1300" err="1">
                <a:solidFill>
                  <a:srgbClr val="162539"/>
                </a:solidFill>
                <a:latin typeface="Calibri" pitchFamily="34" charset="0"/>
                <a:ea typeface="Calibri" pitchFamily="34" charset="-122"/>
                <a:cs typeface="Calibri" pitchFamily="34" charset="-120"/>
              </a:rPr>
              <a:t>Babakr</a:t>
            </a:r>
            <a:r>
              <a:rPr lang="en-US" sz="1300">
                <a:solidFill>
                  <a:srgbClr val="162539"/>
                </a:solidFill>
                <a:latin typeface="Calibri" pitchFamily="34" charset="0"/>
                <a:ea typeface="Calibri" pitchFamily="34" charset="-122"/>
                <a:cs typeface="Calibri" pitchFamily="34" charset="-120"/>
              </a:rPr>
              <a:t> et al., 2019).</a:t>
            </a:r>
          </a:p>
        </p:txBody>
      </p:sp>
      <p:sp>
        <p:nvSpPr>
          <p:cNvPr id="18" name="Shape 16"/>
          <p:cNvSpPr/>
          <p:nvPr/>
        </p:nvSpPr>
        <p:spPr>
          <a:xfrm>
            <a:off x="4846319" y="3947924"/>
            <a:ext cx="4023360" cy="1112750"/>
          </a:xfrm>
          <a:prstGeom prst="roundRect">
            <a:avLst>
              <a:gd name="adj" fmla="val 12721"/>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9" name="Text 17"/>
          <p:cNvSpPr/>
          <p:nvPr/>
        </p:nvSpPr>
        <p:spPr>
          <a:xfrm>
            <a:off x="4892040" y="3872647"/>
            <a:ext cx="3840480" cy="466099"/>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Methodological Concerns:</a:t>
            </a:r>
            <a:r>
              <a:rPr lang="en-US" sz="1200" b="1">
                <a:solidFill>
                  <a:srgbClr val="1B3A5C"/>
                </a:solidFill>
                <a:latin typeface="Calibri" pitchFamily="34" charset="0"/>
                <a:ea typeface="Calibri" pitchFamily="34" charset="-122"/>
                <a:cs typeface="Calibri" pitchFamily="34" charset="-120"/>
              </a:rPr>
              <a:t>
</a:t>
            </a:r>
            <a:endParaRPr lang="en-US" sz="1200"/>
          </a:p>
          <a:p>
            <a:pPr marL="0" indent="0">
              <a:buNone/>
            </a:pPr>
            <a:r>
              <a:rPr lang="en-US" sz="1400">
                <a:solidFill>
                  <a:srgbClr val="162539"/>
                </a:solidFill>
                <a:latin typeface="Calibri" pitchFamily="34" charset="0"/>
                <a:ea typeface="Calibri" pitchFamily="34" charset="-122"/>
                <a:cs typeface="Calibri" pitchFamily="34" charset="-120"/>
              </a:rPr>
              <a:t>Initial research involved Piaget children themselves, which casts ethical and generalizability doubts (</a:t>
            </a:r>
            <a:r>
              <a:rPr lang="en-US" sz="1400" err="1">
                <a:solidFill>
                  <a:srgbClr val="162539"/>
                </a:solidFill>
                <a:latin typeface="Calibri" pitchFamily="34" charset="0"/>
                <a:ea typeface="Calibri" pitchFamily="34" charset="-122"/>
                <a:cs typeface="Calibri" pitchFamily="34" charset="-120"/>
              </a:rPr>
              <a:t>Babakr</a:t>
            </a:r>
            <a:r>
              <a:rPr lang="en-US" sz="1400">
                <a:solidFill>
                  <a:srgbClr val="162539"/>
                </a:solidFill>
                <a:latin typeface="Calibri" pitchFamily="34" charset="0"/>
                <a:ea typeface="Calibri" pitchFamily="34" charset="-122"/>
                <a:cs typeface="Calibri" pitchFamily="34" charset="-120"/>
              </a:rPr>
              <a:t> et al., 2019).</a:t>
            </a:r>
          </a:p>
        </p:txBody>
      </p:sp>
      <p:sp>
        <p:nvSpPr>
          <p:cNvPr id="20" name="Shape 18"/>
          <p:cNvSpPr/>
          <p:nvPr/>
        </p:nvSpPr>
        <p:spPr>
          <a:xfrm>
            <a:off x="81643" y="5143500"/>
            <a:ext cx="9144000" cy="342900"/>
          </a:xfrm>
          <a:prstGeom prst="rect">
            <a:avLst/>
          </a:prstGeom>
          <a:solidFill>
            <a:srgbClr val="D6E8F7"/>
          </a:solidFill>
          <a:ln/>
        </p:spPr>
        <p:txBody>
          <a:bodyPr/>
          <a:lstStyle/>
          <a:p>
            <a:endParaRPr lang="en-GB"/>
          </a:p>
        </p:txBody>
      </p:sp>
      <p:sp>
        <p:nvSpPr>
          <p:cNvPr id="21" name="Text 19"/>
          <p:cNvSpPr/>
          <p:nvPr/>
        </p:nvSpPr>
        <p:spPr>
          <a:xfrm>
            <a:off x="274320" y="4905756"/>
            <a:ext cx="8595360" cy="224028"/>
          </a:xfrm>
          <a:prstGeom prst="rect">
            <a:avLst/>
          </a:prstGeom>
          <a:noFill/>
          <a:ln/>
        </p:spPr>
        <p:txBody>
          <a:bodyPr wrap="square" rtlCol="0" anchor="ctr"/>
          <a:lstStyle/>
          <a:p>
            <a:pPr marL="0" indent="0">
              <a:buNone/>
            </a:pPr>
            <a:endParaRPr lang="en-US" sz="9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Cultural, Social &amp; Contextual Considerations</a:t>
            </a:r>
            <a:endParaRPr lang="en-US" sz="2200"/>
          </a:p>
        </p:txBody>
      </p:sp>
      <p:sp>
        <p:nvSpPr>
          <p:cNvPr id="4" name="Text 2"/>
          <p:cNvSpPr/>
          <p:nvPr/>
        </p:nvSpPr>
        <p:spPr>
          <a:xfrm>
            <a:off x="165787" y="786384"/>
            <a:ext cx="5486400" cy="685800"/>
          </a:xfrm>
          <a:prstGeom prst="rect">
            <a:avLst/>
          </a:prstGeom>
          <a:noFill/>
          <a:ln/>
        </p:spPr>
        <p:txBody>
          <a:bodyPr wrap="square" rtlCol="0" anchor="ctr"/>
          <a:lstStyle/>
          <a:p>
            <a:pPr marL="0" indent="0">
              <a:buNone/>
            </a:pPr>
            <a:r>
              <a:rPr lang="en-US" sz="1400">
                <a:solidFill>
                  <a:srgbClr val="162539"/>
                </a:solidFill>
                <a:latin typeface="Calibri" pitchFamily="34" charset="0"/>
                <a:ea typeface="Calibri" pitchFamily="34" charset="-122"/>
                <a:cs typeface="Calibri" pitchFamily="34" charset="-120"/>
              </a:rPr>
              <a:t>London is considered as one of the most diverse cities in the world. It is necessary to use Piaget theory with cultural sensitivity and adjustment in this case.</a:t>
            </a:r>
          </a:p>
        </p:txBody>
      </p:sp>
      <p:sp>
        <p:nvSpPr>
          <p:cNvPr id="5" name="Shape 3"/>
          <p:cNvSpPr/>
          <p:nvPr/>
        </p:nvSpPr>
        <p:spPr>
          <a:xfrm>
            <a:off x="5806440" y="914400"/>
            <a:ext cx="3154680" cy="3657600"/>
          </a:xfrm>
          <a:prstGeom prst="rect">
            <a:avLst/>
          </a:prstGeom>
          <a:solidFill>
            <a:srgbClr val="E8EFF5"/>
          </a:solidFill>
          <a:ln w="19050">
            <a:solidFill>
              <a:srgbClr val="2E7BBF"/>
            </a:solidFill>
            <a:prstDash val="dash"/>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5669280" y="914400"/>
            <a:ext cx="3154680" cy="3657600"/>
          </a:xfrm>
          <a:prstGeom prst="rect">
            <a:avLst/>
          </a:prstGeom>
          <a:noFill/>
          <a:ln/>
        </p:spPr>
        <p:txBody>
          <a:bodyPr wrap="square" rtlCol="0" anchor="ctr"/>
          <a:lstStyle/>
          <a:p>
            <a:pPr marL="0" indent="0" algn="ctr">
              <a:buNone/>
            </a:pPr>
            <a:endParaRPr lang="en-US" sz="1000"/>
          </a:p>
        </p:txBody>
      </p:sp>
      <p:sp>
        <p:nvSpPr>
          <p:cNvPr id="7" name="Shape 5"/>
          <p:cNvSpPr/>
          <p:nvPr/>
        </p:nvSpPr>
        <p:spPr>
          <a:xfrm>
            <a:off x="320040" y="1645920"/>
            <a:ext cx="5212080" cy="778170"/>
          </a:xfrm>
          <a:prstGeom prst="roundRect">
            <a:avLst>
              <a:gd name="adj" fmla="val 10000"/>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212271" y="1628008"/>
            <a:ext cx="4982715" cy="5486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Cultural Schema Differences:</a:t>
            </a:r>
          </a:p>
          <a:p>
            <a:pPr marL="0" indent="0">
              <a:buNone/>
            </a:pPr>
            <a:r>
              <a:rPr lang="en-US" sz="1300">
                <a:solidFill>
                  <a:srgbClr val="162539"/>
                </a:solidFill>
                <a:latin typeface="Calibri" pitchFamily="34" charset="0"/>
                <a:ea typeface="Calibri" pitchFamily="34" charset="-122"/>
                <a:cs typeface="Calibri" pitchFamily="34" charset="-120"/>
              </a:rPr>
              <a:t>Different children can develop schemas differently. The stages of Piaget should be readjusted, rather than strictly enforced (</a:t>
            </a:r>
            <a:r>
              <a:rPr lang="en-US" sz="1300" err="1">
                <a:solidFill>
                  <a:srgbClr val="162539"/>
                </a:solidFill>
                <a:latin typeface="Calibri" pitchFamily="34" charset="0"/>
                <a:ea typeface="Calibri" pitchFamily="34" charset="-122"/>
                <a:cs typeface="Calibri" pitchFamily="34" charset="-120"/>
              </a:rPr>
              <a:t>Babakr</a:t>
            </a:r>
            <a:r>
              <a:rPr lang="en-US" sz="1300">
                <a:solidFill>
                  <a:srgbClr val="162539"/>
                </a:solidFill>
                <a:latin typeface="Calibri" pitchFamily="34" charset="0"/>
                <a:ea typeface="Calibri" pitchFamily="34" charset="-122"/>
                <a:cs typeface="Calibri" pitchFamily="34" charset="-120"/>
              </a:rPr>
              <a:t> et al., 2019).       </a:t>
            </a:r>
          </a:p>
        </p:txBody>
      </p:sp>
      <p:sp>
        <p:nvSpPr>
          <p:cNvPr id="9" name="Shape 7"/>
          <p:cNvSpPr/>
          <p:nvPr/>
        </p:nvSpPr>
        <p:spPr>
          <a:xfrm>
            <a:off x="302947" y="2530230"/>
            <a:ext cx="5212080" cy="870404"/>
          </a:xfrm>
          <a:prstGeom prst="roundRect">
            <a:avLst>
              <a:gd name="adj" fmla="val 3191"/>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0" name="Text 8"/>
          <p:cNvSpPr/>
          <p:nvPr/>
        </p:nvSpPr>
        <p:spPr>
          <a:xfrm>
            <a:off x="212271" y="2534422"/>
            <a:ext cx="5029200" cy="5486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Single Parent &amp; Social Isolation:</a:t>
            </a:r>
            <a:endParaRPr lang="en-US" sz="1400"/>
          </a:p>
          <a:p>
            <a:r>
              <a:rPr lang="en-US" sz="1300">
                <a:solidFill>
                  <a:srgbClr val="162539"/>
                </a:solidFill>
                <a:latin typeface="Calibri" pitchFamily="34" charset="0"/>
                <a:ea typeface="Calibri" pitchFamily="34" charset="-122"/>
                <a:cs typeface="Calibri" pitchFamily="34" charset="-120"/>
              </a:rPr>
              <a:t>Isaac's mother faces isolation post-relocation. According to Piaget, poor environments restrict the interactions with the environment that are required to develop a schema</a:t>
            </a:r>
          </a:p>
        </p:txBody>
      </p:sp>
      <p:sp>
        <p:nvSpPr>
          <p:cNvPr id="11" name="Shape 9"/>
          <p:cNvSpPr/>
          <p:nvPr/>
        </p:nvSpPr>
        <p:spPr>
          <a:xfrm>
            <a:off x="342900" y="3465576"/>
            <a:ext cx="5212080" cy="731520"/>
          </a:xfrm>
          <a:prstGeom prst="roundRect">
            <a:avLst>
              <a:gd name="adj" fmla="val 10000"/>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2" name="Text 10"/>
          <p:cNvSpPr/>
          <p:nvPr/>
        </p:nvSpPr>
        <p:spPr>
          <a:xfrm>
            <a:off x="205740" y="3356224"/>
            <a:ext cx="5029200" cy="5486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Socioeconomic Factors:</a:t>
            </a:r>
            <a:endParaRPr lang="en-US" sz="1400"/>
          </a:p>
          <a:p>
            <a:pPr marL="0" indent="0">
              <a:buNone/>
            </a:pPr>
            <a:r>
              <a:rPr lang="en-US" sz="1300">
                <a:solidFill>
                  <a:srgbClr val="162539"/>
                </a:solidFill>
                <a:latin typeface="Calibri" pitchFamily="34" charset="0"/>
                <a:ea typeface="Calibri" pitchFamily="34" charset="-122"/>
                <a:cs typeface="Calibri" pitchFamily="34" charset="-120"/>
              </a:rPr>
              <a:t>Lack of resources (poverty, lack of access to schema-building materials, e.g. books, outings, etc.) expands the developmental gaps by limiting access to schema-building materials</a:t>
            </a:r>
            <a:r>
              <a:rPr lang="en-US" sz="1200">
                <a:solidFill>
                  <a:srgbClr val="162539"/>
                </a:solidFill>
                <a:latin typeface="Calibri" pitchFamily="34" charset="0"/>
                <a:ea typeface="Calibri" pitchFamily="34" charset="-122"/>
                <a:cs typeface="Calibri" pitchFamily="34" charset="-120"/>
              </a:rPr>
              <a:t>.</a:t>
            </a:r>
          </a:p>
        </p:txBody>
      </p:sp>
      <p:sp>
        <p:nvSpPr>
          <p:cNvPr id="13" name="Shape 11"/>
          <p:cNvSpPr/>
          <p:nvPr/>
        </p:nvSpPr>
        <p:spPr>
          <a:xfrm>
            <a:off x="234367" y="4305404"/>
            <a:ext cx="5383426" cy="824380"/>
          </a:xfrm>
          <a:prstGeom prst="roundRect">
            <a:avLst>
              <a:gd name="adj" fmla="val 10000"/>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4" name="Text 12"/>
          <p:cNvSpPr/>
          <p:nvPr/>
        </p:nvSpPr>
        <p:spPr>
          <a:xfrm>
            <a:off x="212271" y="4289516"/>
            <a:ext cx="5029200" cy="548640"/>
          </a:xfrm>
          <a:prstGeom prst="rect">
            <a:avLst/>
          </a:prstGeom>
          <a:noFill/>
          <a:ln/>
        </p:spPr>
        <p:txBody>
          <a:bodyPr wrap="square" rtlCol="0" anchor="t"/>
          <a:lstStyle/>
          <a:p>
            <a:pPr marL="0" indent="0">
              <a:buNone/>
            </a:pPr>
            <a:r>
              <a:rPr lang="en-US" sz="1400" b="1">
                <a:solidFill>
                  <a:srgbClr val="1B3A5C"/>
                </a:solidFill>
                <a:latin typeface="Calibri" pitchFamily="34" charset="0"/>
                <a:ea typeface="Calibri" pitchFamily="34" charset="-122"/>
                <a:cs typeface="Calibri" pitchFamily="34" charset="-120"/>
              </a:rPr>
              <a:t>Anti-Discriminatory Practice:</a:t>
            </a:r>
            <a:endParaRPr lang="en-US" sz="1400"/>
          </a:p>
          <a:p>
            <a:pPr marL="0" indent="0">
              <a:buNone/>
            </a:pPr>
            <a:r>
              <a:rPr lang="en-US" sz="1300">
                <a:solidFill>
                  <a:srgbClr val="162539"/>
                </a:solidFill>
                <a:latin typeface="Calibri" pitchFamily="34" charset="0"/>
                <a:ea typeface="Calibri" pitchFamily="34" charset="-122"/>
                <a:cs typeface="Calibri" pitchFamily="34" charset="-120"/>
              </a:rPr>
              <a:t>Practitioners need to think about unconscious bias. Teacher and child interaction and cognitive expectations depend on race and gender (Simplypsychology.org, 2026).</a:t>
            </a:r>
          </a:p>
        </p:txBody>
      </p:sp>
      <p:sp>
        <p:nvSpPr>
          <p:cNvPr id="15" name="Shape 13"/>
          <p:cNvSpPr/>
          <p:nvPr/>
        </p:nvSpPr>
        <p:spPr>
          <a:xfrm>
            <a:off x="0" y="5164122"/>
            <a:ext cx="9144000" cy="342900"/>
          </a:xfrm>
          <a:prstGeom prst="rect">
            <a:avLst/>
          </a:prstGeom>
          <a:solidFill>
            <a:srgbClr val="D6E8F7"/>
          </a:solidFill>
          <a:ln/>
        </p:spPr>
        <p:txBody>
          <a:bodyPr/>
          <a:lstStyle/>
          <a:p>
            <a:endParaRPr lang="en-GB"/>
          </a:p>
        </p:txBody>
      </p:sp>
      <p:sp>
        <p:nvSpPr>
          <p:cNvPr id="16" name="Text 14"/>
          <p:cNvSpPr/>
          <p:nvPr/>
        </p:nvSpPr>
        <p:spPr>
          <a:xfrm>
            <a:off x="274320" y="4809744"/>
            <a:ext cx="8595360" cy="320040"/>
          </a:xfrm>
          <a:prstGeom prst="rect">
            <a:avLst/>
          </a:prstGeom>
          <a:noFill/>
          <a:ln/>
        </p:spPr>
        <p:txBody>
          <a:bodyPr wrap="square" rtlCol="0" anchor="ctr"/>
          <a:lstStyle/>
          <a:p>
            <a:pPr marL="0" indent="0">
              <a:buNone/>
            </a:pPr>
            <a:endParaRPr lang="en-US" sz="900"/>
          </a:p>
        </p:txBody>
      </p:sp>
      <p:pic>
        <p:nvPicPr>
          <p:cNvPr id="17" name="Picture 16" descr="Embracing Cultural Diversity and Global Citizenship in Early Education">
            <a:extLst>
              <a:ext uri="{FF2B5EF4-FFF2-40B4-BE49-F238E27FC236}">
                <a16:creationId xmlns:a16="http://schemas.microsoft.com/office/drawing/2014/main" id="{D0E06D60-E9E5-806D-BEC6-1E9AAF531D4B}"/>
              </a:ext>
            </a:extLst>
          </p:cNvPr>
          <p:cNvPicPr>
            <a:picLocks noChangeAspect="1"/>
          </p:cNvPicPr>
          <p:nvPr/>
        </p:nvPicPr>
        <p:blipFill>
          <a:blip r:embed="rId3"/>
          <a:stretch>
            <a:fillRect/>
          </a:stretch>
        </p:blipFill>
        <p:spPr>
          <a:xfrm>
            <a:off x="6037326" y="942159"/>
            <a:ext cx="2695194" cy="1796796"/>
          </a:xfrm>
          <a:prstGeom prst="rect">
            <a:avLst/>
          </a:prstGeom>
        </p:spPr>
      </p:pic>
      <p:pic>
        <p:nvPicPr>
          <p:cNvPr id="18" name="Picture 17" descr="Inclusive play in early years">
            <a:extLst>
              <a:ext uri="{FF2B5EF4-FFF2-40B4-BE49-F238E27FC236}">
                <a16:creationId xmlns:a16="http://schemas.microsoft.com/office/drawing/2014/main" id="{0156EA5F-D817-C100-5887-4B34A3F97682}"/>
              </a:ext>
            </a:extLst>
          </p:cNvPr>
          <p:cNvPicPr>
            <a:picLocks noChangeAspect="1"/>
          </p:cNvPicPr>
          <p:nvPr/>
        </p:nvPicPr>
        <p:blipFill>
          <a:blip r:embed="rId4"/>
          <a:stretch>
            <a:fillRect/>
          </a:stretch>
        </p:blipFill>
        <p:spPr>
          <a:xfrm>
            <a:off x="5936304" y="2903547"/>
            <a:ext cx="2973329" cy="148476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1B3A5C"/>
        </a:solidFill>
        <a:effectLst/>
      </p:bgPr>
    </p:bg>
    <p:spTree>
      <p:nvGrpSpPr>
        <p:cNvPr id="1" name=""/>
        <p:cNvGrpSpPr/>
        <p:nvPr/>
      </p:nvGrpSpPr>
      <p:grpSpPr>
        <a:xfrm>
          <a:off x="0" y="0"/>
          <a:ext cx="0" cy="0"/>
          <a:chOff x="0" y="0"/>
          <a:chExt cx="0" cy="0"/>
        </a:xfrm>
      </p:grpSpPr>
      <p:sp>
        <p:nvSpPr>
          <p:cNvPr id="2" name="Shape 0"/>
          <p:cNvSpPr/>
          <p:nvPr/>
        </p:nvSpPr>
        <p:spPr>
          <a:xfrm>
            <a:off x="6858000" y="3200400"/>
            <a:ext cx="3657600" cy="3657600"/>
          </a:xfrm>
          <a:prstGeom prst="ellipse">
            <a:avLst/>
          </a:prstGeom>
          <a:solidFill>
            <a:srgbClr val="2E7BBF">
              <a:alpha val="20000"/>
            </a:srgbClr>
          </a:solidFill>
          <a:ln/>
        </p:spPr>
        <p:txBody>
          <a:bodyPr/>
          <a:lstStyle/>
          <a:p>
            <a:endParaRPr lang="en-GB"/>
          </a:p>
        </p:txBody>
      </p:sp>
      <p:sp>
        <p:nvSpPr>
          <p:cNvPr id="3" name="Text 1"/>
          <p:cNvSpPr/>
          <p:nvPr/>
        </p:nvSpPr>
        <p:spPr>
          <a:xfrm>
            <a:off x="457200" y="320040"/>
            <a:ext cx="8229600" cy="640080"/>
          </a:xfrm>
          <a:prstGeom prst="rect">
            <a:avLst/>
          </a:prstGeom>
          <a:noFill/>
          <a:ln/>
        </p:spPr>
        <p:txBody>
          <a:bodyPr wrap="square" rtlCol="0" anchor="ctr"/>
          <a:lstStyle/>
          <a:p>
            <a:pPr marL="0" indent="0">
              <a:buNone/>
            </a:pPr>
            <a:r>
              <a:rPr lang="en-US" sz="2800" b="1">
                <a:solidFill>
                  <a:srgbClr val="FFFFFF"/>
                </a:solidFill>
                <a:latin typeface="Cambria" pitchFamily="34" charset="0"/>
                <a:ea typeface="Cambria" pitchFamily="34" charset="-122"/>
                <a:cs typeface="Cambria" pitchFamily="34" charset="-120"/>
              </a:rPr>
              <a:t>Conclusion</a:t>
            </a:r>
            <a:endParaRPr lang="en-US" sz="2800"/>
          </a:p>
        </p:txBody>
      </p:sp>
      <p:sp>
        <p:nvSpPr>
          <p:cNvPr id="4" name="Shape 2"/>
          <p:cNvSpPr/>
          <p:nvPr/>
        </p:nvSpPr>
        <p:spPr>
          <a:xfrm>
            <a:off x="457200" y="914400"/>
            <a:ext cx="1371600" cy="54864"/>
          </a:xfrm>
          <a:prstGeom prst="rect">
            <a:avLst/>
          </a:prstGeom>
          <a:solidFill>
            <a:srgbClr val="E8A020"/>
          </a:solidFill>
          <a:ln/>
        </p:spPr>
        <p:txBody>
          <a:bodyPr/>
          <a:lstStyle/>
          <a:p>
            <a:endParaRPr lang="en-GB"/>
          </a:p>
        </p:txBody>
      </p:sp>
      <p:sp>
        <p:nvSpPr>
          <p:cNvPr id="5" name="Shape 3"/>
          <p:cNvSpPr/>
          <p:nvPr/>
        </p:nvSpPr>
        <p:spPr>
          <a:xfrm>
            <a:off x="457200" y="1097280"/>
            <a:ext cx="384048" cy="384048"/>
          </a:xfrm>
          <a:prstGeom prst="ellipse">
            <a:avLst/>
          </a:prstGeom>
          <a:solidFill>
            <a:srgbClr val="E8A020"/>
          </a:solidFill>
          <a:ln/>
        </p:spPr>
        <p:txBody>
          <a:bodyPr/>
          <a:lstStyle/>
          <a:p>
            <a:endParaRPr lang="en-GB"/>
          </a:p>
        </p:txBody>
      </p:sp>
      <p:sp>
        <p:nvSpPr>
          <p:cNvPr id="6" name="Text 4"/>
          <p:cNvSpPr/>
          <p:nvPr/>
        </p:nvSpPr>
        <p:spPr>
          <a:xfrm>
            <a:off x="457200" y="1097280"/>
            <a:ext cx="384048" cy="384048"/>
          </a:xfrm>
          <a:prstGeom prst="rect">
            <a:avLst/>
          </a:prstGeom>
          <a:noFill/>
          <a:ln/>
        </p:spPr>
        <p:txBody>
          <a:bodyPr wrap="square" rtlCol="0" anchor="ctr"/>
          <a:lstStyle/>
          <a:p>
            <a:pPr marL="0" indent="0" algn="ctr">
              <a:buNone/>
            </a:pPr>
            <a:r>
              <a:rPr lang="en-US" sz="1300" b="1">
                <a:solidFill>
                  <a:srgbClr val="FFFFFF"/>
                </a:solidFill>
                <a:latin typeface="Cambria" pitchFamily="34" charset="0"/>
                <a:ea typeface="Cambria" pitchFamily="34" charset="-122"/>
                <a:cs typeface="Cambria" pitchFamily="34" charset="-120"/>
              </a:rPr>
              <a:t>1</a:t>
            </a:r>
            <a:endParaRPr lang="en-US" sz="1300"/>
          </a:p>
        </p:txBody>
      </p:sp>
      <p:sp>
        <p:nvSpPr>
          <p:cNvPr id="7" name="Text 5"/>
          <p:cNvSpPr/>
          <p:nvPr/>
        </p:nvSpPr>
        <p:spPr>
          <a:xfrm>
            <a:off x="960119" y="1078992"/>
            <a:ext cx="7663375" cy="713232"/>
          </a:xfrm>
          <a:prstGeom prst="rect">
            <a:avLst/>
          </a:prstGeom>
          <a:noFill/>
          <a:ln/>
        </p:spPr>
        <p:txBody>
          <a:bodyPr wrap="square" rtlCol="0" anchor="ctr"/>
          <a:lstStyle/>
          <a:p>
            <a:pPr marL="0" indent="0">
              <a:buNone/>
            </a:pPr>
            <a:r>
              <a:rPr lang="en-US" sz="1400">
                <a:solidFill>
                  <a:srgbClr val="D6E8F7"/>
                </a:solidFill>
                <a:latin typeface="Calibri" pitchFamily="34" charset="0"/>
                <a:ea typeface="Calibri" pitchFamily="34" charset="-122"/>
                <a:cs typeface="Calibri" pitchFamily="34" charset="-120"/>
              </a:rPr>
              <a:t>The Cognitive Development Theory by Piaget offers a powerful and child-focused approach to explaining why Isaac has delays in language, social interactions and play.</a:t>
            </a:r>
          </a:p>
        </p:txBody>
      </p:sp>
      <p:sp>
        <p:nvSpPr>
          <p:cNvPr id="8" name="Shape 6"/>
          <p:cNvSpPr/>
          <p:nvPr/>
        </p:nvSpPr>
        <p:spPr>
          <a:xfrm>
            <a:off x="457200" y="2011680"/>
            <a:ext cx="384048" cy="384048"/>
          </a:xfrm>
          <a:prstGeom prst="ellipse">
            <a:avLst/>
          </a:prstGeom>
          <a:solidFill>
            <a:srgbClr val="E8A020"/>
          </a:solidFill>
          <a:ln/>
        </p:spPr>
        <p:txBody>
          <a:bodyPr/>
          <a:lstStyle/>
          <a:p>
            <a:endParaRPr lang="en-GB"/>
          </a:p>
        </p:txBody>
      </p:sp>
      <p:sp>
        <p:nvSpPr>
          <p:cNvPr id="9" name="Text 7"/>
          <p:cNvSpPr/>
          <p:nvPr/>
        </p:nvSpPr>
        <p:spPr>
          <a:xfrm>
            <a:off x="457200" y="2011680"/>
            <a:ext cx="384048" cy="384048"/>
          </a:xfrm>
          <a:prstGeom prst="rect">
            <a:avLst/>
          </a:prstGeom>
          <a:noFill/>
          <a:ln/>
        </p:spPr>
        <p:txBody>
          <a:bodyPr wrap="square" rtlCol="0" anchor="ctr"/>
          <a:lstStyle/>
          <a:p>
            <a:pPr marL="0" indent="0" algn="ctr">
              <a:buNone/>
            </a:pPr>
            <a:r>
              <a:rPr lang="en-US" sz="1300" b="1">
                <a:solidFill>
                  <a:srgbClr val="FFFFFF"/>
                </a:solidFill>
                <a:latin typeface="Cambria" pitchFamily="34" charset="0"/>
                <a:ea typeface="Cambria" pitchFamily="34" charset="-122"/>
                <a:cs typeface="Cambria" pitchFamily="34" charset="-120"/>
              </a:rPr>
              <a:t>2</a:t>
            </a:r>
            <a:endParaRPr lang="en-US" sz="1300"/>
          </a:p>
        </p:txBody>
      </p:sp>
      <p:sp>
        <p:nvSpPr>
          <p:cNvPr id="10" name="Text 8"/>
          <p:cNvSpPr/>
          <p:nvPr/>
        </p:nvSpPr>
        <p:spPr>
          <a:xfrm>
            <a:off x="960120" y="1993392"/>
            <a:ext cx="7459394" cy="713232"/>
          </a:xfrm>
          <a:prstGeom prst="rect">
            <a:avLst/>
          </a:prstGeom>
          <a:noFill/>
          <a:ln/>
        </p:spPr>
        <p:txBody>
          <a:bodyPr wrap="square" rtlCol="0" anchor="ctr"/>
          <a:lstStyle/>
          <a:p>
            <a:pPr marL="0" indent="0">
              <a:buNone/>
            </a:pPr>
            <a:r>
              <a:rPr lang="en-US" sz="1400">
                <a:solidFill>
                  <a:srgbClr val="D6E8F7"/>
                </a:solidFill>
                <a:latin typeface="Calibri" pitchFamily="34" charset="0"/>
                <a:ea typeface="Calibri" pitchFamily="34" charset="-122"/>
                <a:cs typeface="Calibri" pitchFamily="34" charset="-120"/>
              </a:rPr>
              <a:t>The interrupted caregiving of Isaac, maternal postnatal depression, and the inadequate social interaction have all hampered the active schema-building that is the main focus of the preoperational stage.</a:t>
            </a:r>
          </a:p>
        </p:txBody>
      </p:sp>
      <p:sp>
        <p:nvSpPr>
          <p:cNvPr id="11" name="Shape 9"/>
          <p:cNvSpPr/>
          <p:nvPr/>
        </p:nvSpPr>
        <p:spPr>
          <a:xfrm>
            <a:off x="457200" y="2926080"/>
            <a:ext cx="384048" cy="384048"/>
          </a:xfrm>
          <a:prstGeom prst="ellipse">
            <a:avLst/>
          </a:prstGeom>
          <a:solidFill>
            <a:srgbClr val="E8A020"/>
          </a:solidFill>
          <a:ln/>
        </p:spPr>
        <p:txBody>
          <a:bodyPr/>
          <a:lstStyle/>
          <a:p>
            <a:endParaRPr lang="en-GB"/>
          </a:p>
        </p:txBody>
      </p:sp>
      <p:sp>
        <p:nvSpPr>
          <p:cNvPr id="12" name="Text 10"/>
          <p:cNvSpPr/>
          <p:nvPr/>
        </p:nvSpPr>
        <p:spPr>
          <a:xfrm>
            <a:off x="457200" y="2926080"/>
            <a:ext cx="384048" cy="384048"/>
          </a:xfrm>
          <a:prstGeom prst="rect">
            <a:avLst/>
          </a:prstGeom>
          <a:noFill/>
          <a:ln/>
        </p:spPr>
        <p:txBody>
          <a:bodyPr wrap="square" rtlCol="0" anchor="ctr"/>
          <a:lstStyle/>
          <a:p>
            <a:pPr marL="0" indent="0" algn="ctr">
              <a:buNone/>
            </a:pPr>
            <a:r>
              <a:rPr lang="en-US" sz="1300" b="1">
                <a:solidFill>
                  <a:srgbClr val="FFFFFF"/>
                </a:solidFill>
                <a:latin typeface="Cambria" pitchFamily="34" charset="0"/>
                <a:ea typeface="Cambria" pitchFamily="34" charset="-122"/>
                <a:cs typeface="Cambria" pitchFamily="34" charset="-120"/>
              </a:rPr>
              <a:t>3</a:t>
            </a:r>
            <a:endParaRPr lang="en-US" sz="1300"/>
          </a:p>
        </p:txBody>
      </p:sp>
      <p:sp>
        <p:nvSpPr>
          <p:cNvPr id="13" name="Text 11"/>
          <p:cNvSpPr/>
          <p:nvPr/>
        </p:nvSpPr>
        <p:spPr>
          <a:xfrm>
            <a:off x="960119" y="2907792"/>
            <a:ext cx="7508631" cy="713232"/>
          </a:xfrm>
          <a:prstGeom prst="rect">
            <a:avLst/>
          </a:prstGeom>
          <a:noFill/>
          <a:ln/>
        </p:spPr>
        <p:txBody>
          <a:bodyPr wrap="square" rtlCol="0" anchor="ctr"/>
          <a:lstStyle/>
          <a:p>
            <a:pPr marL="0" indent="0">
              <a:buNone/>
            </a:pPr>
            <a:r>
              <a:rPr lang="en-US" sz="1400">
                <a:solidFill>
                  <a:srgbClr val="D6E8F7"/>
                </a:solidFill>
                <a:latin typeface="Calibri" pitchFamily="34" charset="0"/>
                <a:ea typeface="Calibri" pitchFamily="34" charset="-122"/>
                <a:cs typeface="Calibri" pitchFamily="34" charset="-120"/>
              </a:rPr>
              <a:t>These Piagetian deficits are directly targeted by the proposed support plan, which is based on symbolic play, language-rich environment, and maternal support, referral pathways and multi-agency intervention</a:t>
            </a:r>
            <a:r>
              <a:rPr lang="en-US" sz="1200">
                <a:solidFill>
                  <a:srgbClr val="D6E8F7"/>
                </a:solidFill>
                <a:latin typeface="Calibri" pitchFamily="34" charset="0"/>
                <a:ea typeface="Calibri" pitchFamily="34" charset="-122"/>
                <a:cs typeface="Calibri" pitchFamily="34" charset="-120"/>
              </a:rPr>
              <a:t>..</a:t>
            </a:r>
          </a:p>
        </p:txBody>
      </p:sp>
      <p:sp>
        <p:nvSpPr>
          <p:cNvPr id="14" name="Shape 12"/>
          <p:cNvSpPr/>
          <p:nvPr/>
        </p:nvSpPr>
        <p:spPr>
          <a:xfrm>
            <a:off x="457200" y="3840480"/>
            <a:ext cx="384048" cy="384048"/>
          </a:xfrm>
          <a:prstGeom prst="ellipse">
            <a:avLst/>
          </a:prstGeom>
          <a:solidFill>
            <a:srgbClr val="E8A020"/>
          </a:solidFill>
          <a:ln/>
        </p:spPr>
        <p:txBody>
          <a:bodyPr/>
          <a:lstStyle/>
          <a:p>
            <a:endParaRPr lang="en-GB"/>
          </a:p>
        </p:txBody>
      </p:sp>
      <p:sp>
        <p:nvSpPr>
          <p:cNvPr id="15" name="Text 13"/>
          <p:cNvSpPr/>
          <p:nvPr/>
        </p:nvSpPr>
        <p:spPr>
          <a:xfrm>
            <a:off x="457200" y="3840480"/>
            <a:ext cx="384048" cy="384048"/>
          </a:xfrm>
          <a:prstGeom prst="rect">
            <a:avLst/>
          </a:prstGeom>
          <a:noFill/>
          <a:ln/>
        </p:spPr>
        <p:txBody>
          <a:bodyPr wrap="square" rtlCol="0" anchor="ctr"/>
          <a:lstStyle/>
          <a:p>
            <a:pPr marL="0" indent="0" algn="ctr">
              <a:buNone/>
            </a:pPr>
            <a:r>
              <a:rPr lang="en-US" sz="1300" b="1">
                <a:solidFill>
                  <a:srgbClr val="FFFFFF"/>
                </a:solidFill>
                <a:latin typeface="Cambria" pitchFamily="34" charset="0"/>
                <a:ea typeface="Cambria" pitchFamily="34" charset="-122"/>
                <a:cs typeface="Cambria" pitchFamily="34" charset="-120"/>
              </a:rPr>
              <a:t>4</a:t>
            </a:r>
            <a:endParaRPr lang="en-US" sz="1300"/>
          </a:p>
        </p:txBody>
      </p:sp>
      <p:sp>
        <p:nvSpPr>
          <p:cNvPr id="16" name="Text 14"/>
          <p:cNvSpPr/>
          <p:nvPr/>
        </p:nvSpPr>
        <p:spPr>
          <a:xfrm>
            <a:off x="960120" y="3822192"/>
            <a:ext cx="7459394" cy="713232"/>
          </a:xfrm>
          <a:prstGeom prst="rect">
            <a:avLst/>
          </a:prstGeom>
          <a:noFill/>
          <a:ln/>
        </p:spPr>
        <p:txBody>
          <a:bodyPr wrap="square" rtlCol="0" anchor="ctr"/>
          <a:lstStyle/>
          <a:p>
            <a:pPr marL="0" indent="0">
              <a:buNone/>
            </a:pPr>
            <a:r>
              <a:rPr lang="en-US" sz="1400">
                <a:solidFill>
                  <a:srgbClr val="D6E8F7"/>
                </a:solidFill>
                <a:latin typeface="Calibri" pitchFamily="34" charset="0"/>
                <a:ea typeface="Calibri" pitchFamily="34" charset="-122"/>
                <a:cs typeface="Calibri" pitchFamily="34" charset="-120"/>
              </a:rPr>
              <a:t>Importantly, although the theory by Piaget is considered the foundation, practitioners in the diverse community of London need to complement it with cultural sensitivity and working with a multi-agency team.</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3A5C"/>
          </a:solidFill>
          <a:ln/>
        </p:spPr>
        <p:txBody>
          <a:bodyPr/>
          <a:lstStyle/>
          <a:p>
            <a:endParaRPr lang="en-GB"/>
          </a:p>
        </p:txBody>
      </p:sp>
      <p:sp>
        <p:nvSpPr>
          <p:cNvPr id="3" name="Text 1"/>
          <p:cNvSpPr/>
          <p:nvPr/>
        </p:nvSpPr>
        <p:spPr>
          <a:xfrm>
            <a:off x="320040" y="0"/>
            <a:ext cx="8503920" cy="749808"/>
          </a:xfrm>
          <a:prstGeom prst="rect">
            <a:avLst/>
          </a:prstGeom>
          <a:noFill/>
          <a:ln/>
        </p:spPr>
        <p:txBody>
          <a:bodyPr wrap="square" rtlCol="0" anchor="ctr"/>
          <a:lstStyle/>
          <a:p>
            <a:pPr marL="0" indent="0">
              <a:buNone/>
            </a:pPr>
            <a:r>
              <a:rPr lang="en-US" sz="2200" b="1">
                <a:solidFill>
                  <a:srgbClr val="FFFFFF"/>
                </a:solidFill>
                <a:latin typeface="Cambria" pitchFamily="34" charset="0"/>
                <a:ea typeface="Cambria" pitchFamily="34" charset="-122"/>
                <a:cs typeface="Cambria" pitchFamily="34" charset="-120"/>
              </a:rPr>
              <a:t>References</a:t>
            </a:r>
            <a:endParaRPr lang="en-US" sz="2200"/>
          </a:p>
        </p:txBody>
      </p:sp>
      <p:sp>
        <p:nvSpPr>
          <p:cNvPr id="4" name="Text 2"/>
          <p:cNvSpPr/>
          <p:nvPr/>
        </p:nvSpPr>
        <p:spPr>
          <a:xfrm>
            <a:off x="320040" y="914400"/>
            <a:ext cx="4251960" cy="4023360"/>
          </a:xfrm>
          <a:prstGeom prst="rect">
            <a:avLst/>
          </a:prstGeom>
          <a:noFill/>
          <a:ln/>
        </p:spPr>
        <p:txBody>
          <a:bodyPr wrap="square" rtlCol="0" anchor="t"/>
          <a:lstStyle/>
          <a:p>
            <a:pPr marL="0" indent="0">
              <a:buNone/>
            </a:pPr>
            <a:r>
              <a:rPr lang="en-US" sz="1200" i="1">
                <a:solidFill>
                  <a:srgbClr val="162539"/>
                </a:solidFill>
                <a:latin typeface="Calibri" pitchFamily="34" charset="0"/>
                <a:ea typeface="Calibri" pitchFamily="34" charset="-122"/>
                <a:cs typeface="Calibri" pitchFamily="34" charset="-120"/>
              </a:rPr>
              <a:t>1. </a:t>
            </a:r>
            <a:r>
              <a:rPr lang="en-US" sz="1200" i="1" err="1">
                <a:solidFill>
                  <a:srgbClr val="162539"/>
                </a:solidFill>
                <a:latin typeface="Calibri" pitchFamily="34" charset="0"/>
                <a:ea typeface="Calibri" pitchFamily="34" charset="-122"/>
                <a:cs typeface="Calibri" pitchFamily="34" charset="-120"/>
              </a:rPr>
              <a:t>Babakr</a:t>
            </a:r>
            <a:r>
              <a:rPr lang="en-US" sz="1200" i="1">
                <a:solidFill>
                  <a:srgbClr val="162539"/>
                </a:solidFill>
                <a:latin typeface="Calibri" pitchFamily="34" charset="0"/>
                <a:ea typeface="Calibri" pitchFamily="34" charset="-122"/>
                <a:cs typeface="Calibri" pitchFamily="34" charset="-120"/>
              </a:rPr>
              <a:t>, Z.H., Mohamedamin, P. and </a:t>
            </a:r>
            <a:r>
              <a:rPr lang="en-US" sz="1200" i="1" err="1">
                <a:solidFill>
                  <a:srgbClr val="162539"/>
                </a:solidFill>
                <a:latin typeface="Calibri" pitchFamily="34" charset="0"/>
                <a:ea typeface="Calibri" pitchFamily="34" charset="-122"/>
                <a:cs typeface="Calibri" pitchFamily="34" charset="-120"/>
              </a:rPr>
              <a:t>Kakamad</a:t>
            </a:r>
            <a:r>
              <a:rPr lang="en-US" sz="1200" i="1">
                <a:solidFill>
                  <a:srgbClr val="162539"/>
                </a:solidFill>
                <a:latin typeface="Calibri" pitchFamily="34" charset="0"/>
                <a:ea typeface="Calibri" pitchFamily="34" charset="-122"/>
                <a:cs typeface="Calibri" pitchFamily="34" charset="-120"/>
              </a:rPr>
              <a:t>, K. (2019) 'Piaget's Cognitive Developmental Theory: Critical Review', Education Quarterly Reviews, 2(3), pp. 517–524. doi:10.31014/aior.1993.02.03.84</a:t>
            </a:r>
          </a:p>
          <a:p>
            <a:pPr marL="0" indent="0">
              <a:buNone/>
            </a:pPr>
            <a:endParaRPr lang="en-US" sz="850" i="1"/>
          </a:p>
          <a:p>
            <a:pPr marL="0" indent="0">
              <a:buNone/>
            </a:pPr>
            <a:endParaRPr lang="en-US" sz="850" i="1"/>
          </a:p>
          <a:p>
            <a:pPr marL="0" indent="0">
              <a:buNone/>
            </a:pPr>
            <a:r>
              <a:rPr lang="en-US" sz="1200" i="1">
                <a:solidFill>
                  <a:srgbClr val="162539"/>
                </a:solidFill>
                <a:latin typeface="Calibri" pitchFamily="34" charset="0"/>
                <a:ea typeface="Calibri" pitchFamily="34" charset="-122"/>
                <a:cs typeface="Calibri" pitchFamily="34" charset="-120"/>
              </a:rPr>
              <a:t>2. Bérard, A. et al. (2024) 'Maternal Mental Health in Pregnancy and Its Impact on Children's Cognitive Development at 18 Months', Journal of Clinical Medicine (MDPI), 13(4), p. 1055. doi:10.3390/jcm13041055</a:t>
            </a:r>
            <a:endParaRPr lang="en-US" sz="1200" i="1"/>
          </a:p>
          <a:p>
            <a:pPr marL="0" indent="0">
              <a:buNone/>
            </a:pPr>
            <a:endParaRPr lang="en-US" sz="850" i="1"/>
          </a:p>
          <a:p>
            <a:pPr marL="0" indent="0">
              <a:buNone/>
            </a:pPr>
            <a:r>
              <a:rPr lang="en-US" sz="1200" i="1">
                <a:solidFill>
                  <a:srgbClr val="162539"/>
                </a:solidFill>
                <a:latin typeface="Calibri" pitchFamily="34" charset="0"/>
                <a:ea typeface="Calibri" pitchFamily="34" charset="-122"/>
                <a:cs typeface="Calibri" pitchFamily="34" charset="-120"/>
              </a:rPr>
              <a:t>3. </a:t>
            </a:r>
            <a:r>
              <a:rPr lang="en-US" sz="1200" i="1" err="1">
                <a:solidFill>
                  <a:srgbClr val="162539"/>
                </a:solidFill>
                <a:latin typeface="Calibri" pitchFamily="34" charset="0"/>
                <a:ea typeface="Calibri" pitchFamily="34" charset="-122"/>
                <a:cs typeface="Calibri" pitchFamily="34" charset="-120"/>
              </a:rPr>
              <a:t>Indriyani</a:t>
            </a:r>
            <a:r>
              <a:rPr lang="en-US" sz="1200" i="1">
                <a:solidFill>
                  <a:srgbClr val="162539"/>
                </a:solidFill>
                <a:latin typeface="Calibri" pitchFamily="34" charset="0"/>
                <a:ea typeface="Calibri" pitchFamily="34" charset="-122"/>
                <a:cs typeface="Calibri" pitchFamily="34" charset="-120"/>
              </a:rPr>
              <a:t>, R., </a:t>
            </a:r>
            <a:r>
              <a:rPr lang="en-US" sz="1200" i="1" err="1">
                <a:solidFill>
                  <a:srgbClr val="162539"/>
                </a:solidFill>
                <a:latin typeface="Calibri" pitchFamily="34" charset="0"/>
                <a:ea typeface="Calibri" pitchFamily="34" charset="-122"/>
                <a:cs typeface="Calibri" pitchFamily="34" charset="-120"/>
              </a:rPr>
              <a:t>Taswadi</a:t>
            </a:r>
            <a:r>
              <a:rPr lang="en-US" sz="1200" i="1">
                <a:solidFill>
                  <a:srgbClr val="162539"/>
                </a:solidFill>
                <a:latin typeface="Calibri" pitchFamily="34" charset="0"/>
                <a:ea typeface="Calibri" pitchFamily="34" charset="-122"/>
                <a:cs typeface="Calibri" pitchFamily="34" charset="-120"/>
              </a:rPr>
              <a:t> and </a:t>
            </a:r>
            <a:r>
              <a:rPr lang="en-US" sz="1200" i="1" err="1">
                <a:solidFill>
                  <a:srgbClr val="162539"/>
                </a:solidFill>
                <a:latin typeface="Calibri" pitchFamily="34" charset="0"/>
                <a:ea typeface="Calibri" pitchFamily="34" charset="-122"/>
                <a:cs typeface="Calibri" pitchFamily="34" charset="-120"/>
              </a:rPr>
              <a:t>Sobandi</a:t>
            </a:r>
            <a:r>
              <a:rPr lang="en-US" sz="1200" i="1">
                <a:solidFill>
                  <a:srgbClr val="162539"/>
                </a:solidFill>
                <a:latin typeface="Calibri" pitchFamily="34" charset="0"/>
                <a:ea typeface="Calibri" pitchFamily="34" charset="-122"/>
                <a:cs typeface="Calibri" pitchFamily="34" charset="-120"/>
              </a:rPr>
              <a:t>, B. (2024) 'Analysis of Cognitive Development Theory by Jean Piaget on Color Games', </a:t>
            </a:r>
            <a:r>
              <a:rPr lang="en-US" sz="1200" i="1" err="1">
                <a:solidFill>
                  <a:srgbClr val="162539"/>
                </a:solidFill>
                <a:latin typeface="Calibri" pitchFamily="34" charset="0"/>
                <a:ea typeface="Calibri" pitchFamily="34" charset="-122"/>
                <a:cs typeface="Calibri" pitchFamily="34" charset="-120"/>
              </a:rPr>
              <a:t>EduLine</a:t>
            </a:r>
            <a:r>
              <a:rPr lang="en-US" sz="1200" i="1">
                <a:solidFill>
                  <a:srgbClr val="162539"/>
                </a:solidFill>
                <a:latin typeface="Calibri" pitchFamily="34" charset="0"/>
                <a:ea typeface="Calibri" pitchFamily="34" charset="-122"/>
                <a:cs typeface="Calibri" pitchFamily="34" charset="-120"/>
              </a:rPr>
              <a:t>: Journal of Education and Learning Innovation, 4(4), pp. 504–511.</a:t>
            </a:r>
            <a:endParaRPr lang="en-US" sz="1200" i="1"/>
          </a:p>
          <a:p>
            <a:pPr marL="0" indent="0">
              <a:buNone/>
            </a:pPr>
            <a:endParaRPr lang="en-US" sz="850" i="1"/>
          </a:p>
          <a:p>
            <a:pPr marL="0" indent="0">
              <a:buNone/>
            </a:pPr>
            <a:r>
              <a:rPr lang="en-US" sz="1200" i="1">
                <a:solidFill>
                  <a:srgbClr val="162539"/>
                </a:solidFill>
                <a:latin typeface="Calibri" pitchFamily="34" charset="0"/>
                <a:ea typeface="Calibri" pitchFamily="34" charset="-122"/>
                <a:cs typeface="Calibri" pitchFamily="34" charset="-120"/>
              </a:rPr>
              <a:t>4. Li, Y. et al. (2025) 'The Effects of Online Cognitive Behavioral Therapy on Postpartum Depression: A Systematic Review and Meta-Analysis', Healthcare (MDPI), 13(7), p. 696. doi:10.3390/healthcare13070696</a:t>
            </a:r>
            <a:endParaRPr lang="en-US" sz="1200" i="1"/>
          </a:p>
          <a:p>
            <a:pPr marL="0" indent="0">
              <a:buNone/>
            </a:pPr>
            <a:endParaRPr lang="en-US" sz="850" i="1"/>
          </a:p>
          <a:p>
            <a:pPr marL="0" indent="0">
              <a:buNone/>
            </a:pPr>
            <a:r>
              <a:rPr lang="en-US" sz="1200" i="1">
                <a:solidFill>
                  <a:srgbClr val="162539"/>
                </a:solidFill>
                <a:latin typeface="Calibri" pitchFamily="34" charset="0"/>
                <a:ea typeface="Calibri" pitchFamily="34" charset="-122"/>
                <a:cs typeface="Calibri" pitchFamily="34" charset="-120"/>
              </a:rPr>
              <a:t>5. Piaget, J. (1952) The Origins of Intelligence in Children. New York: International Universities Press.</a:t>
            </a:r>
            <a:endParaRPr lang="en-US" sz="1200" i="1"/>
          </a:p>
        </p:txBody>
      </p:sp>
      <p:sp>
        <p:nvSpPr>
          <p:cNvPr id="5" name="Text 3"/>
          <p:cNvSpPr/>
          <p:nvPr/>
        </p:nvSpPr>
        <p:spPr>
          <a:xfrm>
            <a:off x="4498521" y="914400"/>
            <a:ext cx="4069080" cy="4023360"/>
          </a:xfrm>
          <a:prstGeom prst="rect">
            <a:avLst/>
          </a:prstGeom>
          <a:noFill/>
          <a:ln/>
        </p:spPr>
        <p:txBody>
          <a:bodyPr wrap="square" rtlCol="0" anchor="t"/>
          <a:lstStyle/>
          <a:p>
            <a:pPr marL="0" indent="0">
              <a:buNone/>
            </a:pPr>
            <a:r>
              <a:rPr lang="en-US" sz="1200" i="1">
                <a:solidFill>
                  <a:srgbClr val="162539"/>
                </a:solidFill>
                <a:latin typeface="Calibri" pitchFamily="34" charset="0"/>
                <a:ea typeface="Calibri" pitchFamily="34" charset="-122"/>
                <a:cs typeface="Calibri" pitchFamily="34" charset="-120"/>
              </a:rPr>
              <a:t>6. Piaget, J. (1962) Play, Dreams and Imitation in Childhood. New York: Norton.</a:t>
            </a:r>
            <a:endParaRPr lang="en-US" sz="1200" i="1"/>
          </a:p>
          <a:p>
            <a:pPr marL="0" indent="0">
              <a:buNone/>
            </a:pPr>
            <a:endParaRPr lang="en-US" sz="1200" i="1"/>
          </a:p>
          <a:p>
            <a:pPr marL="0" indent="0">
              <a:buNone/>
            </a:pPr>
            <a:r>
              <a:rPr lang="en-US" sz="1200" i="1">
                <a:solidFill>
                  <a:srgbClr val="162539"/>
                </a:solidFill>
                <a:latin typeface="Calibri" pitchFamily="34" charset="0"/>
                <a:ea typeface="Calibri" pitchFamily="34" charset="-122"/>
                <a:cs typeface="Calibri" pitchFamily="34" charset="-120"/>
              </a:rPr>
              <a:t>7. Samaiya, A. (2022) 'Jean Piaget's Cognitive Development', International Journal of Indian Psychology, 10(1). doi:10.25215/1001.155</a:t>
            </a:r>
            <a:endParaRPr lang="en-US" sz="1200" i="1"/>
          </a:p>
          <a:p>
            <a:pPr marL="0" indent="0">
              <a:buNone/>
            </a:pPr>
            <a:endParaRPr lang="en-US" sz="1400" i="1"/>
          </a:p>
          <a:p>
            <a:pPr marL="0" indent="0">
              <a:buNone/>
            </a:pPr>
            <a:r>
              <a:rPr lang="en-US" sz="1200" i="1">
                <a:solidFill>
                  <a:srgbClr val="162539"/>
                </a:solidFill>
                <a:latin typeface="Calibri" pitchFamily="34" charset="0"/>
                <a:ea typeface="Calibri" pitchFamily="34" charset="-122"/>
                <a:cs typeface="Calibri" pitchFamily="34" charset="-120"/>
              </a:rPr>
              <a:t>8. Shaik, N. (2025) 'Comparing Antidepressants and CBT in Preventing Postnatal Depression: A Systematic Review', </a:t>
            </a:r>
            <a:r>
              <a:rPr lang="en-US" sz="1200" i="1" err="1">
                <a:solidFill>
                  <a:srgbClr val="162539"/>
                </a:solidFill>
                <a:latin typeface="Calibri" pitchFamily="34" charset="0"/>
                <a:ea typeface="Calibri" pitchFamily="34" charset="-122"/>
                <a:cs typeface="Calibri" pitchFamily="34" charset="-120"/>
              </a:rPr>
              <a:t>Cureus</a:t>
            </a:r>
            <a:r>
              <a:rPr lang="en-US" sz="1200" i="1">
                <a:solidFill>
                  <a:srgbClr val="162539"/>
                </a:solidFill>
                <a:latin typeface="Calibri" pitchFamily="34" charset="0"/>
                <a:ea typeface="Calibri" pitchFamily="34" charset="-122"/>
                <a:cs typeface="Calibri" pitchFamily="34" charset="-120"/>
              </a:rPr>
              <a:t>. doi:10.7759/cureus.92979</a:t>
            </a:r>
            <a:endParaRPr lang="en-US" sz="1200" i="1"/>
          </a:p>
          <a:p>
            <a:pPr marL="0" indent="0">
              <a:buNone/>
            </a:pPr>
            <a:endParaRPr lang="en-US" sz="850" i="1"/>
          </a:p>
          <a:p>
            <a:pPr marL="0" indent="0">
              <a:buNone/>
            </a:pPr>
            <a:r>
              <a:rPr lang="en-US" sz="1200" i="1">
                <a:solidFill>
                  <a:srgbClr val="162539"/>
                </a:solidFill>
                <a:latin typeface="Calibri" pitchFamily="34" charset="0"/>
                <a:ea typeface="Calibri" pitchFamily="34" charset="-122"/>
                <a:cs typeface="Calibri" pitchFamily="34" charset="-120"/>
              </a:rPr>
              <a:t>9. </a:t>
            </a:r>
            <a:r>
              <a:rPr lang="en-US" sz="1200" i="1" err="1">
                <a:solidFill>
                  <a:srgbClr val="162539"/>
                </a:solidFill>
                <a:latin typeface="Calibri" pitchFamily="34" charset="0"/>
                <a:ea typeface="Calibri" pitchFamily="34" charset="-122"/>
                <a:cs typeface="Calibri" pitchFamily="34" charset="-120"/>
              </a:rPr>
              <a:t>Veraksa</a:t>
            </a:r>
            <a:r>
              <a:rPr lang="en-US" sz="1200" i="1">
                <a:solidFill>
                  <a:srgbClr val="162539"/>
                </a:solidFill>
                <a:latin typeface="Calibri" pitchFamily="34" charset="0"/>
                <a:ea typeface="Calibri" pitchFamily="34" charset="-122"/>
                <a:cs typeface="Calibri" pitchFamily="34" charset="-120"/>
              </a:rPr>
              <a:t>, N., </a:t>
            </a:r>
            <a:r>
              <a:rPr lang="en-US" sz="1200" i="1" err="1">
                <a:solidFill>
                  <a:srgbClr val="162539"/>
                </a:solidFill>
                <a:latin typeface="Calibri" pitchFamily="34" charset="0"/>
                <a:ea typeface="Calibri" pitchFamily="34" charset="-122"/>
                <a:cs typeface="Calibri" pitchFamily="34" charset="-120"/>
              </a:rPr>
              <a:t>Pramling</a:t>
            </a:r>
            <a:r>
              <a:rPr lang="en-US" sz="1200" i="1">
                <a:solidFill>
                  <a:srgbClr val="162539"/>
                </a:solidFill>
                <a:latin typeface="Calibri" pitchFamily="34" charset="0"/>
                <a:ea typeface="Calibri" pitchFamily="34" charset="-122"/>
                <a:cs typeface="Calibri" pitchFamily="34" charset="-120"/>
              </a:rPr>
              <a:t> Samuelsson, I. and Colliver, Y. (2022) 'Early Child Development in Play and Education: A Cultural-Historical Paradigm', Frontiers in Psychology, 13, p. 968473. doi:10.3389/fpsyg.2022.968473</a:t>
            </a:r>
            <a:endParaRPr lang="en-US" sz="1200" i="1"/>
          </a:p>
          <a:p>
            <a:pPr marL="0" indent="0">
              <a:buNone/>
            </a:pPr>
            <a:endParaRPr lang="en-US" sz="850" i="1"/>
          </a:p>
          <a:p>
            <a:pPr marL="0" indent="0">
              <a:buNone/>
            </a:pPr>
            <a:r>
              <a:rPr lang="en-US" sz="1200" i="1">
                <a:solidFill>
                  <a:srgbClr val="162539"/>
                </a:solidFill>
                <a:latin typeface="Calibri" pitchFamily="34" charset="0"/>
                <a:ea typeface="Calibri" pitchFamily="34" charset="-122"/>
                <a:cs typeface="Calibri" pitchFamily="34" charset="-120"/>
              </a:rPr>
              <a:t>10. Waqas, A. et al. (2023) 'Long-Term Effects of Maternal Depression during Postpartum and Early Parenthood Period on Child Socioemotional Development', Children (MDPI), 10(10), p. 1718. doi:10.3390/children10101718</a:t>
            </a:r>
            <a:endParaRPr lang="en-US" sz="1200" i="1"/>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Cynthia Dcosta</cp:lastModifiedBy>
  <cp:revision>1</cp:revision>
  <dcterms:created xsi:type="dcterms:W3CDTF">2026-06-24T08:35:03Z</dcterms:created>
  <dcterms:modified xsi:type="dcterms:W3CDTF">2026-07-09T15:02:02Z</dcterms:modified>
</cp:coreProperties>
</file>