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Lst>
  <p:notesMasterIdLst>
    <p:notesMasterId r:id="rId13"/>
  </p:notesMasterIdLst>
  <p:handoutMasterIdLst>
    <p:handoutMasterId r:id="rId14"/>
  </p:handoutMasterIdLst>
  <p:sldIdLst>
    <p:sldId id="272" r:id="rId2"/>
    <p:sldId id="346" r:id="rId3"/>
    <p:sldId id="355" r:id="rId4"/>
    <p:sldId id="347" r:id="rId5"/>
    <p:sldId id="348" r:id="rId6"/>
    <p:sldId id="349" r:id="rId7"/>
    <p:sldId id="350" r:id="rId8"/>
    <p:sldId id="351" r:id="rId9"/>
    <p:sldId id="352" r:id="rId10"/>
    <p:sldId id="353" r:id="rId11"/>
    <p:sldId id="354" r:id="rId1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066" autoAdjust="0"/>
    <p:restoredTop sz="76056" autoAdjust="0"/>
  </p:normalViewPr>
  <p:slideViewPr>
    <p:cSldViewPr snapToGrid="0" snapToObjects="1">
      <p:cViewPr varScale="1">
        <p:scale>
          <a:sx n="59" d="100"/>
          <a:sy n="59" d="100"/>
        </p:scale>
        <p:origin x="656" y="3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3/9/2021</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3/9/2021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3856033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11170780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3400815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1245955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656136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315636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5625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097996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78281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561711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78073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829871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741677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98347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2083121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642214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21890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874531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55622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054570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3645139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4E34073-1DDB-E241-AFDC-40B33DF00C0C}" type="datetimeFigureOut">
              <a:rPr lang="en-GB" smtClean="0"/>
              <a:pPr/>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extLst>
      <p:ext uri="{BB962C8B-B14F-4D97-AF65-F5344CB8AC3E}">
        <p14:creationId xmlns:p14="http://schemas.microsoft.com/office/powerpoint/2010/main" val="1799831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229916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E34073-1DDB-E241-AFDC-40B33DF00C0C}" type="datetimeFigureOut">
              <a:rPr lang="en-GB" smtClean="0"/>
              <a:pPr/>
              <a:t>09/03/2021</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00CDB28-BAA5-B54E-8F8E-694C5515DAE4}" type="slidenum">
              <a:rPr lang="en-GB" smtClean="0"/>
              <a:pPr/>
              <a:t>‹#›</a:t>
            </a:fld>
            <a:endParaRPr lang="en-GB"/>
          </a:p>
        </p:txBody>
      </p:sp>
    </p:spTree>
    <p:extLst>
      <p:ext uri="{BB962C8B-B14F-4D97-AF65-F5344CB8AC3E}">
        <p14:creationId xmlns:p14="http://schemas.microsoft.com/office/powerpoint/2010/main" val="214017848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60"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43324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572000" y="4238544"/>
            <a:ext cx="1433311" cy="369332"/>
          </a:xfrm>
          <a:prstGeom prst="rect">
            <a:avLst/>
          </a:prstGeom>
          <a:noFill/>
        </p:spPr>
        <p:txBody>
          <a:bodyPr wrap="square" rtlCol="0">
            <a:spAutoFit/>
          </a:bodyPr>
          <a:lstStyle/>
          <a:p>
            <a:r>
              <a:rPr lang="en-US" dirty="0" err="1" smtClean="0">
                <a:solidFill>
                  <a:srgbClr val="000000"/>
                </a:solidFill>
              </a:rPr>
              <a:t>l</a:t>
            </a:r>
            <a:endParaRPr lang="en-US" dirty="0">
              <a:solidFill>
                <a:srgbClr val="000000"/>
              </a:solidFill>
            </a:endParaRPr>
          </a:p>
        </p:txBody>
      </p:sp>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2" name="Title 1"/>
          <p:cNvSpPr>
            <a:spLocks noGrp="1"/>
          </p:cNvSpPr>
          <p:nvPr>
            <p:ph type="title"/>
          </p:nvPr>
        </p:nvSpPr>
        <p:spPr>
          <a:xfrm>
            <a:off x="457200" y="274638"/>
            <a:ext cx="8229600" cy="833491"/>
          </a:xfrm>
        </p:spPr>
        <p:txBody>
          <a:bodyPr/>
          <a:lstStyle/>
          <a:p>
            <a:r>
              <a:rPr lang="en-GB" dirty="0" smtClean="0"/>
              <a:t> </a:t>
            </a:r>
            <a:r>
              <a:rPr lang="en-GB" dirty="0" err="1" smtClean="0"/>
              <a:t>Egwyddorion</a:t>
            </a:r>
            <a:r>
              <a:rPr lang="en-GB" dirty="0" smtClean="0"/>
              <a:t> /   Principles</a:t>
            </a:r>
            <a:endParaRPr lang="en-GB" dirty="0"/>
          </a:p>
        </p:txBody>
      </p:sp>
      <p:sp>
        <p:nvSpPr>
          <p:cNvPr id="3" name="Content Placeholder 2"/>
          <p:cNvSpPr>
            <a:spLocks noGrp="1"/>
          </p:cNvSpPr>
          <p:nvPr>
            <p:ph sz="half" idx="1"/>
          </p:nvPr>
        </p:nvSpPr>
        <p:spPr/>
        <p:txBody>
          <a:bodyPr>
            <a:normAutofit fontScale="70000" lnSpcReduction="20000"/>
          </a:bodyPr>
          <a:lstStyle/>
          <a:p>
            <a:r>
              <a:rPr lang="cy-GB" b="1" dirty="0"/>
              <a:t>Mae addysgu a dysgu da yn galw am ddefnyddio cymysgedd o ddulliau sy’n cynnwys addysgu uniongyrchol.</a:t>
            </a:r>
            <a:endParaRPr lang="en-GB" dirty="0"/>
          </a:p>
          <a:p>
            <a:pPr marL="0" indent="0">
              <a:buNone/>
            </a:pPr>
            <a:endParaRPr lang="en-GB" dirty="0"/>
          </a:p>
          <a:p>
            <a:r>
              <a:rPr lang="cy-GB" b="1" dirty="0"/>
              <a:t>Mae addysgu a dysgu da yn golygu gosod tasgau a dewis adnoddau sy’n adeiladu ar wybodaeth a phrofiad blaenorol ac yn ennyn diddordeb.</a:t>
            </a:r>
            <a:endParaRPr lang="en-GB" dirty="0"/>
          </a:p>
          <a:p>
            <a:pPr marL="0" indent="0">
              <a:buNone/>
            </a:pPr>
            <a:endParaRPr lang="en-GB" dirty="0"/>
          </a:p>
          <a:p>
            <a:r>
              <a:rPr lang="cy-GB" b="1" dirty="0"/>
              <a:t>Mae addysgu a dysgu da yn ymestyn oddi mewn ac ar draws Meysydd Dysgu a Phrofiad.</a:t>
            </a:r>
            <a:endParaRPr lang="en-GB" dirty="0"/>
          </a:p>
          <a:p>
            <a:pPr marL="0" indent="0">
              <a:buNone/>
            </a:pPr>
            <a:r>
              <a:rPr lang="en-GB" b="1" dirty="0" smtClean="0"/>
              <a:t>                                                                                                </a:t>
            </a:r>
            <a:r>
              <a:rPr lang="cy-GB" b="1" dirty="0"/>
              <a:t>(</a:t>
            </a:r>
            <a:r>
              <a:rPr lang="cy-GB" dirty="0" err="1"/>
              <a:t>Donaldson</a:t>
            </a:r>
            <a:r>
              <a:rPr lang="cy-GB" dirty="0"/>
              <a:t> 2015:68)</a:t>
            </a:r>
            <a:endParaRPr lang="en-GB" dirty="0"/>
          </a:p>
          <a:p>
            <a:endParaRPr lang="en-GB" dirty="0"/>
          </a:p>
        </p:txBody>
      </p:sp>
      <p:sp>
        <p:nvSpPr>
          <p:cNvPr id="4" name="Content Placeholder 3"/>
          <p:cNvSpPr>
            <a:spLocks noGrp="1"/>
          </p:cNvSpPr>
          <p:nvPr>
            <p:ph sz="half" idx="2"/>
          </p:nvPr>
        </p:nvSpPr>
        <p:spPr>
          <a:xfrm>
            <a:off x="4648200" y="1369662"/>
            <a:ext cx="4038600" cy="4987038"/>
          </a:xfrm>
        </p:spPr>
        <p:txBody>
          <a:bodyPr>
            <a:normAutofit fontScale="70000" lnSpcReduction="20000"/>
          </a:bodyPr>
          <a:lstStyle/>
          <a:p>
            <a:pPr marL="0" indent="0">
              <a:buNone/>
            </a:pPr>
            <a:endParaRPr lang="en-GB" dirty="0"/>
          </a:p>
          <a:p>
            <a:r>
              <a:rPr lang="en-GB" b="1" dirty="0"/>
              <a:t>Good teaching and learning means employing a blend of approaches including direct teaching.</a:t>
            </a:r>
            <a:endParaRPr lang="en-GB" dirty="0"/>
          </a:p>
          <a:p>
            <a:pPr marL="0" indent="0">
              <a:buNone/>
            </a:pPr>
            <a:endParaRPr lang="en-GB" dirty="0"/>
          </a:p>
          <a:p>
            <a:r>
              <a:rPr lang="en-GB" b="1" dirty="0"/>
              <a:t>Good teaching and learning sets tasks and selects resources that build on previous knowledge and experience and engage interest.</a:t>
            </a:r>
            <a:endParaRPr lang="en-GB" dirty="0"/>
          </a:p>
          <a:p>
            <a:pPr marL="0" indent="0">
              <a:buNone/>
            </a:pPr>
            <a:endParaRPr lang="en-GB" dirty="0"/>
          </a:p>
          <a:p>
            <a:r>
              <a:rPr lang="en-GB" b="1" dirty="0"/>
              <a:t>Good teaching and learning ranges within and across Areas of Learning and experience</a:t>
            </a:r>
            <a:r>
              <a:rPr lang="en-GB" b="1" dirty="0" smtClean="0"/>
              <a:t>.</a:t>
            </a:r>
            <a:endParaRPr lang="en-GB" dirty="0" smtClean="0"/>
          </a:p>
          <a:p>
            <a:pPr marL="0" indent="0">
              <a:buNone/>
            </a:pPr>
            <a:r>
              <a:rPr lang="en-GB" b="1" dirty="0" smtClean="0"/>
              <a:t>                                                                                                (</a:t>
            </a:r>
            <a:r>
              <a:rPr lang="en-GB" dirty="0" smtClean="0"/>
              <a:t>Donaldson 2015:68)</a:t>
            </a:r>
          </a:p>
          <a:p>
            <a:endParaRPr lang="en-GB" dirty="0"/>
          </a:p>
        </p:txBody>
      </p:sp>
    </p:spTree>
    <p:extLst>
      <p:ext uri="{BB962C8B-B14F-4D97-AF65-F5344CB8AC3E}">
        <p14:creationId xmlns:p14="http://schemas.microsoft.com/office/powerpoint/2010/main" val="18683275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20298"/>
          </a:xfrm>
        </p:spPr>
        <p:txBody>
          <a:bodyPr>
            <a:normAutofit fontScale="90000"/>
          </a:bodyPr>
          <a:lstStyle/>
          <a:p>
            <a:endParaRPr lang="en-GB" dirty="0"/>
          </a:p>
        </p:txBody>
      </p:sp>
      <p:sp>
        <p:nvSpPr>
          <p:cNvPr id="3" name="Content Placeholder 2"/>
          <p:cNvSpPr>
            <a:spLocks noGrp="1"/>
          </p:cNvSpPr>
          <p:nvPr>
            <p:ph sz="half" idx="1"/>
          </p:nvPr>
        </p:nvSpPr>
        <p:spPr>
          <a:xfrm>
            <a:off x="462366" y="1484989"/>
            <a:ext cx="3088109" cy="3880772"/>
          </a:xfrm>
        </p:spPr>
        <p:txBody>
          <a:bodyPr>
            <a:normAutofit fontScale="92500" lnSpcReduction="20000"/>
          </a:bodyPr>
          <a:lstStyle/>
          <a:p>
            <a:r>
              <a:rPr lang="en-GB" sz="3200" dirty="0" smtClean="0"/>
              <a:t>ECAD4008 - </a:t>
            </a:r>
          </a:p>
          <a:p>
            <a:pPr marL="0" indent="0">
              <a:buNone/>
            </a:pPr>
            <a:r>
              <a:rPr lang="en-GB" sz="3200" dirty="0" smtClean="0"/>
              <a:t>    </a:t>
            </a:r>
            <a:r>
              <a:rPr lang="en-GB" sz="3200" dirty="0" err="1" smtClean="0"/>
              <a:t>Canllawiau</a:t>
            </a:r>
            <a:r>
              <a:rPr lang="en-GB" sz="3200" dirty="0" smtClean="0"/>
              <a:t> </a:t>
            </a:r>
            <a:r>
              <a:rPr lang="en-GB" sz="3200" dirty="0" err="1" smtClean="0"/>
              <a:t>aseiniad</a:t>
            </a:r>
            <a:endParaRPr lang="en-GB" sz="3200" dirty="0" smtClean="0"/>
          </a:p>
          <a:p>
            <a:pPr marL="0" indent="0">
              <a:buNone/>
            </a:pPr>
            <a:endParaRPr lang="en-GB" sz="3200" dirty="0" smtClean="0"/>
          </a:p>
          <a:p>
            <a:pPr marL="0" indent="0">
              <a:buNone/>
            </a:pPr>
            <a:endParaRPr lang="en-GB" sz="3200" dirty="0"/>
          </a:p>
          <a:p>
            <a:r>
              <a:rPr lang="en-GB" sz="3200" dirty="0" err="1" smtClean="0"/>
              <a:t>Dyddiad</a:t>
            </a:r>
            <a:r>
              <a:rPr lang="en-GB" sz="3200" dirty="0" smtClean="0"/>
              <a:t> </a:t>
            </a:r>
            <a:r>
              <a:rPr lang="en-GB" sz="3200" dirty="0" err="1" smtClean="0"/>
              <a:t>cyflwyno</a:t>
            </a:r>
            <a:endParaRPr lang="en-GB" sz="3200" dirty="0" smtClean="0"/>
          </a:p>
          <a:p>
            <a:r>
              <a:rPr lang="en-GB" sz="3200" dirty="0" smtClean="0"/>
              <a:t>23.3.2021</a:t>
            </a:r>
          </a:p>
          <a:p>
            <a:endParaRPr lang="en-GB" dirty="0"/>
          </a:p>
          <a:p>
            <a:endParaRPr lang="en-GB" dirty="0"/>
          </a:p>
        </p:txBody>
      </p:sp>
      <p:sp>
        <p:nvSpPr>
          <p:cNvPr id="4" name="Content Placeholder 3"/>
          <p:cNvSpPr>
            <a:spLocks noGrp="1"/>
          </p:cNvSpPr>
          <p:nvPr>
            <p:ph sz="half" idx="2"/>
          </p:nvPr>
        </p:nvSpPr>
        <p:spPr>
          <a:xfrm>
            <a:off x="3869204" y="1486414"/>
            <a:ext cx="3088110" cy="3880773"/>
          </a:xfrm>
        </p:spPr>
        <p:txBody>
          <a:bodyPr>
            <a:normAutofit fontScale="92500" lnSpcReduction="20000"/>
          </a:bodyPr>
          <a:lstStyle/>
          <a:p>
            <a:r>
              <a:rPr lang="en-GB" sz="3200" dirty="0" smtClean="0"/>
              <a:t>ECAD4008 -  Assignment guidelines</a:t>
            </a:r>
          </a:p>
          <a:p>
            <a:endParaRPr lang="en-GB" sz="3200" dirty="0"/>
          </a:p>
          <a:p>
            <a:r>
              <a:rPr lang="en-GB" sz="3200" dirty="0" smtClean="0"/>
              <a:t>Submission date 23.3.2021</a:t>
            </a:r>
            <a:endParaRPr lang="en-GB" sz="3200" dirty="0"/>
          </a:p>
        </p:txBody>
      </p:sp>
    </p:spTree>
    <p:extLst>
      <p:ext uri="{BB962C8B-B14F-4D97-AF65-F5344CB8AC3E}">
        <p14:creationId xmlns:p14="http://schemas.microsoft.com/office/powerpoint/2010/main" val="3982148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 </a:t>
            </a:r>
            <a:r>
              <a:rPr lang="en-GB" dirty="0" err="1" smtClean="0"/>
              <a:t>teitl</a:t>
            </a:r>
            <a:r>
              <a:rPr lang="en-GB" dirty="0" smtClean="0"/>
              <a:t> / The title</a:t>
            </a:r>
            <a:endParaRPr lang="en-GB" dirty="0"/>
          </a:p>
        </p:txBody>
      </p:sp>
      <p:sp>
        <p:nvSpPr>
          <p:cNvPr id="3" name="Content Placeholder 2"/>
          <p:cNvSpPr>
            <a:spLocks noGrp="1"/>
          </p:cNvSpPr>
          <p:nvPr>
            <p:ph sz="half" idx="1"/>
          </p:nvPr>
        </p:nvSpPr>
        <p:spPr>
          <a:xfrm>
            <a:off x="439119" y="1919802"/>
            <a:ext cx="3088109" cy="3880772"/>
          </a:xfrm>
        </p:spPr>
        <p:txBody>
          <a:bodyPr>
            <a:normAutofit/>
          </a:bodyPr>
          <a:lstStyle/>
          <a:p>
            <a:r>
              <a:rPr lang="cy-GB" b="1" dirty="0"/>
              <a:t>Ystyriwch y 3 egwyddor </a:t>
            </a:r>
            <a:r>
              <a:rPr lang="cy-GB" b="1" dirty="0" err="1"/>
              <a:t>addysgegol</a:t>
            </a:r>
            <a:r>
              <a:rPr lang="cy-GB" b="1" dirty="0"/>
              <a:t> </a:t>
            </a:r>
            <a:r>
              <a:rPr lang="cy-GB" dirty="0"/>
              <a:t>a amlinellir uchod. Trafodwch yr egwyddorion hyn mewn perthynas ag </a:t>
            </a:r>
            <a:r>
              <a:rPr lang="cy-GB" b="1" dirty="0"/>
              <a:t>arferion mewn addysg</a:t>
            </a:r>
            <a:r>
              <a:rPr lang="cy-GB" dirty="0"/>
              <a:t>, gan ddangos dealltwriaeth gadarn, nodi </a:t>
            </a:r>
            <a:r>
              <a:rPr lang="cy-GB" b="1" dirty="0"/>
              <a:t>cryfderau a meysydd i’w datblygu </a:t>
            </a:r>
            <a:r>
              <a:rPr lang="cy-GB" dirty="0"/>
              <a:t>ar gyfer </a:t>
            </a:r>
            <a:r>
              <a:rPr lang="cy-GB" b="1" dirty="0"/>
              <a:t>pob</a:t>
            </a:r>
            <a:r>
              <a:rPr lang="cy-GB" dirty="0"/>
              <a:t> egwyddor.</a:t>
            </a:r>
            <a:endParaRPr lang="en-GB" dirty="0"/>
          </a:p>
          <a:p>
            <a:endParaRPr lang="en-GB" dirty="0"/>
          </a:p>
        </p:txBody>
      </p:sp>
      <p:sp>
        <p:nvSpPr>
          <p:cNvPr id="4" name="Content Placeholder 3"/>
          <p:cNvSpPr>
            <a:spLocks noGrp="1"/>
          </p:cNvSpPr>
          <p:nvPr>
            <p:ph sz="half" idx="2"/>
          </p:nvPr>
        </p:nvSpPr>
        <p:spPr>
          <a:xfrm>
            <a:off x="4450390" y="1928976"/>
            <a:ext cx="3088110" cy="3880773"/>
          </a:xfrm>
        </p:spPr>
        <p:txBody>
          <a:bodyPr>
            <a:normAutofit/>
          </a:bodyPr>
          <a:lstStyle/>
          <a:p>
            <a:r>
              <a:rPr lang="en-GB" b="1" dirty="0"/>
              <a:t>Consider the 3 pedagogic principles </a:t>
            </a:r>
            <a:r>
              <a:rPr lang="en-GB" dirty="0"/>
              <a:t>outlined above. Discuss these principles in relation to </a:t>
            </a:r>
            <a:r>
              <a:rPr lang="en-GB" b="1" dirty="0"/>
              <a:t>practices in education</a:t>
            </a:r>
            <a:r>
              <a:rPr lang="en-GB" dirty="0"/>
              <a:t>, showing secure understanding, identifying </a:t>
            </a:r>
            <a:r>
              <a:rPr lang="en-GB" b="1" dirty="0"/>
              <a:t>strengths and areas for development </a:t>
            </a:r>
            <a:r>
              <a:rPr lang="en-GB" dirty="0"/>
              <a:t>for each principle.</a:t>
            </a:r>
          </a:p>
          <a:p>
            <a:endParaRPr lang="en-GB" dirty="0"/>
          </a:p>
        </p:txBody>
      </p:sp>
    </p:spTree>
    <p:extLst>
      <p:ext uri="{BB962C8B-B14F-4D97-AF65-F5344CB8AC3E}">
        <p14:creationId xmlns:p14="http://schemas.microsoft.com/office/powerpoint/2010/main" val="1062964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t>Canllawiau</a:t>
            </a:r>
            <a:r>
              <a:rPr lang="en-GB" sz="3200" dirty="0" smtClean="0"/>
              <a:t> </a:t>
            </a:r>
            <a:r>
              <a:rPr lang="en-GB" sz="3200" dirty="0" err="1" smtClean="0"/>
              <a:t>pellach</a:t>
            </a:r>
            <a:r>
              <a:rPr lang="en-GB" sz="3200" dirty="0" smtClean="0"/>
              <a:t> / further guidelines</a:t>
            </a:r>
            <a:endParaRPr lang="en-GB" sz="3200" dirty="0"/>
          </a:p>
        </p:txBody>
      </p:sp>
      <p:sp>
        <p:nvSpPr>
          <p:cNvPr id="3" name="Content Placeholder 2"/>
          <p:cNvSpPr>
            <a:spLocks noGrp="1"/>
          </p:cNvSpPr>
          <p:nvPr>
            <p:ph sz="half" idx="1"/>
          </p:nvPr>
        </p:nvSpPr>
        <p:spPr>
          <a:xfrm>
            <a:off x="609600" y="1856948"/>
            <a:ext cx="3623813" cy="3880772"/>
          </a:xfrm>
        </p:spPr>
        <p:txBody>
          <a:bodyPr>
            <a:normAutofit fontScale="25000" lnSpcReduction="20000"/>
          </a:bodyPr>
          <a:lstStyle/>
          <a:p>
            <a:pPr fontAlgn="base"/>
            <a:r>
              <a:rPr lang="cy-GB" sz="6400" dirty="0"/>
              <a:t>Fe ddylai eich ymateb adlewyrchu eich </a:t>
            </a:r>
            <a:r>
              <a:rPr lang="cy-GB" sz="6400" b="1" dirty="0"/>
              <a:t>dealltwriaeth o’r cwricwlwm </a:t>
            </a:r>
            <a:r>
              <a:rPr lang="cy-GB" sz="6400" dirty="0"/>
              <a:t>a rôl yr athro proffesiynol yn </a:t>
            </a:r>
            <a:r>
              <a:rPr lang="cy-GB" sz="6400" b="1" dirty="0"/>
              <a:t>ymarferydd adfyfyriol</a:t>
            </a:r>
            <a:r>
              <a:rPr lang="cy-GB" sz="6400" dirty="0"/>
              <a:t>.</a:t>
            </a:r>
            <a:endParaRPr lang="en-GB" sz="6400" dirty="0"/>
          </a:p>
          <a:p>
            <a:pPr fontAlgn="base"/>
            <a:r>
              <a:rPr lang="cy-GB" sz="6400" dirty="0"/>
              <a:t>Bydd angen i chi ymgymryd ag </a:t>
            </a:r>
            <a:r>
              <a:rPr lang="cy-GB" sz="6400" b="1" dirty="0"/>
              <a:t>archwiliad o lenyddiaeth </a:t>
            </a:r>
            <a:r>
              <a:rPr lang="cy-GB" sz="6400" dirty="0"/>
              <a:t>sy’n ymchwilio i </a:t>
            </a:r>
            <a:r>
              <a:rPr lang="cy-GB" sz="6400" b="1" dirty="0"/>
              <a:t>nodweddion dysgu ac addysgu da </a:t>
            </a:r>
            <a:r>
              <a:rPr lang="cy-GB" sz="6400" dirty="0"/>
              <a:t>a’r cyfle i </a:t>
            </a:r>
            <a:r>
              <a:rPr lang="cy-GB" sz="6400" b="1" dirty="0"/>
              <a:t>ddatblygu safbwynt personol.</a:t>
            </a:r>
            <a:r>
              <a:rPr lang="en-GB" sz="6400" b="1" dirty="0"/>
              <a:t> </a:t>
            </a:r>
            <a:endParaRPr lang="en-GB" sz="6400" b="1" dirty="0" smtClean="0"/>
          </a:p>
          <a:p>
            <a:pPr fontAlgn="base"/>
            <a:endParaRPr lang="en-GB" sz="6400" b="1" dirty="0"/>
          </a:p>
          <a:p>
            <a:pPr fontAlgn="base"/>
            <a:endParaRPr lang="cy-GB" sz="6400" dirty="0" smtClean="0"/>
          </a:p>
          <a:p>
            <a:pPr fontAlgn="base"/>
            <a:r>
              <a:rPr lang="cy-GB" sz="6400" dirty="0" smtClean="0"/>
              <a:t>Nod </a:t>
            </a:r>
            <a:r>
              <a:rPr lang="cy-GB" sz="6400" dirty="0"/>
              <a:t>yr aseiniad yw cefnogi eich gallu i adfyfyrio ar arfer personol a'i rannu gyda chymorth y gymuned broffesiynol ymchwilio i a dechrau deall yr hyn a olygir gan yr ymagwedd drawsffurfiol</a:t>
            </a:r>
            <a:r>
              <a:rPr lang="cy-GB" sz="5600" dirty="0"/>
              <a:t>.</a:t>
            </a:r>
            <a:r>
              <a:rPr lang="en-GB" sz="5600" dirty="0"/>
              <a:t> </a:t>
            </a:r>
          </a:p>
          <a:p>
            <a:endParaRPr lang="en-GB" dirty="0"/>
          </a:p>
        </p:txBody>
      </p:sp>
      <p:sp>
        <p:nvSpPr>
          <p:cNvPr id="4" name="Content Placeholder 3"/>
          <p:cNvSpPr>
            <a:spLocks noGrp="1"/>
          </p:cNvSpPr>
          <p:nvPr>
            <p:ph sz="half" idx="2"/>
          </p:nvPr>
        </p:nvSpPr>
        <p:spPr>
          <a:xfrm>
            <a:off x="4233413" y="1858373"/>
            <a:ext cx="3802457" cy="4643166"/>
          </a:xfrm>
        </p:spPr>
        <p:txBody>
          <a:bodyPr>
            <a:normAutofit fontScale="25000" lnSpcReduction="20000"/>
          </a:bodyPr>
          <a:lstStyle/>
          <a:p>
            <a:pPr fontAlgn="base"/>
            <a:r>
              <a:rPr lang="en-GB" sz="6400" dirty="0"/>
              <a:t>Your response should reflect your </a:t>
            </a:r>
            <a:r>
              <a:rPr lang="en-GB" sz="6400" b="1" dirty="0"/>
              <a:t>understanding of the curriculum </a:t>
            </a:r>
            <a:r>
              <a:rPr lang="en-GB" sz="6400" dirty="0"/>
              <a:t>and the role of the professional teacher as being a </a:t>
            </a:r>
            <a:r>
              <a:rPr lang="en-GB" sz="6400" b="1" dirty="0"/>
              <a:t>reflective practitioner</a:t>
            </a:r>
            <a:r>
              <a:rPr lang="en-GB" sz="6400" dirty="0"/>
              <a:t>.</a:t>
            </a:r>
          </a:p>
          <a:p>
            <a:pPr fontAlgn="base"/>
            <a:r>
              <a:rPr lang="en-GB" sz="6400" dirty="0"/>
              <a:t>You will need to undertake an </a:t>
            </a:r>
            <a:r>
              <a:rPr lang="en-GB" sz="6400" b="1" dirty="0"/>
              <a:t>exploration of literature</a:t>
            </a:r>
            <a:r>
              <a:rPr lang="en-GB" sz="6400" dirty="0"/>
              <a:t>, which researches the </a:t>
            </a:r>
            <a:r>
              <a:rPr lang="en-GB" sz="6400" b="1" dirty="0"/>
              <a:t>characteristics of good teaching and learning </a:t>
            </a:r>
            <a:r>
              <a:rPr lang="en-GB" sz="6400" dirty="0"/>
              <a:t>and the opportunity to develop </a:t>
            </a:r>
            <a:r>
              <a:rPr lang="en-GB" sz="6400" b="1" dirty="0"/>
              <a:t>a personal stance</a:t>
            </a:r>
            <a:r>
              <a:rPr lang="en-GB" sz="6400" dirty="0"/>
              <a:t>. </a:t>
            </a:r>
            <a:endParaRPr lang="en-GB" sz="6400" dirty="0" smtClean="0"/>
          </a:p>
          <a:p>
            <a:pPr fontAlgn="base"/>
            <a:endParaRPr lang="en-GB" sz="6400" dirty="0"/>
          </a:p>
          <a:p>
            <a:pPr marL="0" indent="0" fontAlgn="base">
              <a:buNone/>
            </a:pPr>
            <a:endParaRPr lang="en-GB" sz="6400" dirty="0" smtClean="0"/>
          </a:p>
          <a:p>
            <a:pPr fontAlgn="base"/>
            <a:r>
              <a:rPr lang="en-GB" sz="6400" dirty="0" smtClean="0"/>
              <a:t>The </a:t>
            </a:r>
            <a:r>
              <a:rPr lang="en-GB" sz="6400" dirty="0"/>
              <a:t>assignment aims to support your ability to reflect on, and share personal practice with support from the professional community, research and to begin to understand what is meant by the transformative approach. </a:t>
            </a:r>
          </a:p>
          <a:p>
            <a:endParaRPr lang="en-GB" dirty="0"/>
          </a:p>
        </p:txBody>
      </p:sp>
    </p:spTree>
    <p:extLst>
      <p:ext uri="{BB962C8B-B14F-4D97-AF65-F5344CB8AC3E}">
        <p14:creationId xmlns:p14="http://schemas.microsoft.com/office/powerpoint/2010/main" val="3451955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6996"/>
          </a:xfrm>
        </p:spPr>
        <p:txBody>
          <a:bodyPr/>
          <a:lstStyle/>
          <a:p>
            <a:r>
              <a:rPr lang="en-GB" dirty="0" err="1" smtClean="0"/>
              <a:t>Cynllun</a:t>
            </a:r>
            <a:r>
              <a:rPr lang="en-GB" dirty="0" smtClean="0"/>
              <a:t> </a:t>
            </a:r>
            <a:r>
              <a:rPr lang="en-GB" sz="2400" dirty="0" smtClean="0"/>
              <a:t>(3000 </a:t>
            </a:r>
            <a:r>
              <a:rPr lang="en-GB" sz="2400" dirty="0" err="1" smtClean="0"/>
              <a:t>gair</a:t>
            </a:r>
            <a:r>
              <a:rPr lang="en-GB" sz="2400" dirty="0" smtClean="0"/>
              <a:t>) </a:t>
            </a:r>
            <a:r>
              <a:rPr lang="en-GB" dirty="0" smtClean="0"/>
              <a:t>/ Plan </a:t>
            </a:r>
            <a:r>
              <a:rPr lang="en-GB" sz="2400" dirty="0" smtClean="0"/>
              <a:t>(3000 words)</a:t>
            </a:r>
            <a:endParaRPr lang="en-GB" sz="2400" dirty="0"/>
          </a:p>
        </p:txBody>
      </p:sp>
      <p:sp>
        <p:nvSpPr>
          <p:cNvPr id="3" name="Content Placeholder 2"/>
          <p:cNvSpPr>
            <a:spLocks noGrp="1"/>
          </p:cNvSpPr>
          <p:nvPr>
            <p:ph sz="half" idx="1"/>
          </p:nvPr>
        </p:nvSpPr>
        <p:spPr>
          <a:xfrm>
            <a:off x="457200" y="1235990"/>
            <a:ext cx="4038600" cy="5358540"/>
          </a:xfrm>
        </p:spPr>
        <p:txBody>
          <a:bodyPr>
            <a:normAutofit fontScale="85000" lnSpcReduction="20000"/>
          </a:bodyPr>
          <a:lstStyle/>
          <a:p>
            <a:pPr marL="0" indent="0">
              <a:buNone/>
            </a:pPr>
            <a:r>
              <a:rPr lang="en-GB" sz="2600" b="1" dirty="0" err="1" smtClean="0"/>
              <a:t>Cyflwyniad</a:t>
            </a:r>
            <a:r>
              <a:rPr lang="en-GB" sz="2600" b="1" dirty="0" smtClean="0"/>
              <a:t> </a:t>
            </a:r>
            <a:r>
              <a:rPr lang="en-GB" sz="2600" dirty="0" smtClean="0"/>
              <a:t> -  (400)</a:t>
            </a:r>
          </a:p>
          <a:p>
            <a:pPr marL="0" indent="0">
              <a:buNone/>
            </a:pPr>
            <a:r>
              <a:rPr lang="en-GB" sz="2600" dirty="0" err="1" smtClean="0"/>
              <a:t>Eich</a:t>
            </a:r>
            <a:r>
              <a:rPr lang="en-GB" sz="2600" dirty="0" smtClean="0"/>
              <a:t> </a:t>
            </a:r>
            <a:r>
              <a:rPr lang="en-GB" sz="2600" dirty="0" err="1" smtClean="0"/>
              <a:t>bwriad</a:t>
            </a:r>
            <a:r>
              <a:rPr lang="en-GB" sz="2600" dirty="0" smtClean="0"/>
              <a:t> / </a:t>
            </a:r>
            <a:r>
              <a:rPr lang="en-GB" sz="2600" dirty="0" err="1" smtClean="0"/>
              <a:t>cyd-destun</a:t>
            </a:r>
            <a:r>
              <a:rPr lang="en-GB" sz="2600" dirty="0" smtClean="0"/>
              <a:t>/ </a:t>
            </a:r>
            <a:r>
              <a:rPr lang="en-GB" sz="2600" dirty="0" err="1" smtClean="0"/>
              <a:t>diffinio</a:t>
            </a:r>
            <a:r>
              <a:rPr lang="en-GB" sz="2600" dirty="0" smtClean="0"/>
              <a:t> </a:t>
            </a:r>
            <a:r>
              <a:rPr lang="en-GB" sz="2600" dirty="0" err="1" smtClean="0"/>
              <a:t>termau</a:t>
            </a:r>
            <a:endParaRPr lang="en-GB" sz="2600" dirty="0"/>
          </a:p>
          <a:p>
            <a:pPr marL="0" indent="0">
              <a:buNone/>
            </a:pPr>
            <a:r>
              <a:rPr lang="en-GB" sz="2600" b="1" dirty="0" err="1" smtClean="0"/>
              <a:t>Prif</a:t>
            </a:r>
            <a:r>
              <a:rPr lang="en-GB" sz="2600" b="1" dirty="0" smtClean="0"/>
              <a:t> ran </a:t>
            </a:r>
            <a:r>
              <a:rPr lang="en-GB" sz="2600" dirty="0" smtClean="0"/>
              <a:t>– </a:t>
            </a:r>
          </a:p>
          <a:p>
            <a:pPr marL="0" indent="0">
              <a:buNone/>
            </a:pPr>
            <a:r>
              <a:rPr lang="en-GB" sz="2600" dirty="0"/>
              <a:t>	</a:t>
            </a:r>
            <a:r>
              <a:rPr lang="en-GB" sz="2600" dirty="0" err="1" smtClean="0"/>
              <a:t>Egwyddor</a:t>
            </a:r>
            <a:r>
              <a:rPr lang="en-GB" sz="2600" dirty="0" smtClean="0"/>
              <a:t> 1af (700) – 	</a:t>
            </a:r>
            <a:r>
              <a:rPr lang="en-GB" sz="2600" dirty="0" err="1" smtClean="0"/>
              <a:t>trafod</a:t>
            </a:r>
            <a:r>
              <a:rPr lang="en-GB" sz="2600" dirty="0" smtClean="0"/>
              <a:t> </a:t>
            </a:r>
            <a:r>
              <a:rPr lang="en-GB" sz="2600" dirty="0" err="1" smtClean="0"/>
              <a:t>arferion</a:t>
            </a:r>
            <a:r>
              <a:rPr lang="en-GB" sz="2600" dirty="0" smtClean="0"/>
              <a:t> add. o un 	</a:t>
            </a:r>
            <a:r>
              <a:rPr lang="en-GB" sz="2600" dirty="0" err="1" smtClean="0"/>
              <a:t>MDaPh</a:t>
            </a:r>
            <a:r>
              <a:rPr lang="en-GB" sz="2600" dirty="0" smtClean="0"/>
              <a:t> – </a:t>
            </a:r>
            <a:r>
              <a:rPr lang="en-GB" sz="2600" dirty="0" err="1" smtClean="0"/>
              <a:t>dangos</a:t>
            </a:r>
            <a:r>
              <a:rPr lang="en-GB" sz="2600" dirty="0" smtClean="0"/>
              <a:t> 	</a:t>
            </a:r>
            <a:r>
              <a:rPr lang="en-GB" sz="2600" dirty="0" err="1" smtClean="0"/>
              <a:t>dealltwriaeth</a:t>
            </a:r>
            <a:r>
              <a:rPr lang="en-GB" sz="2600" dirty="0" smtClean="0"/>
              <a:t> / </a:t>
            </a:r>
            <a:r>
              <a:rPr lang="en-GB" sz="2600" dirty="0" err="1" smtClean="0"/>
              <a:t>adfyfyrio</a:t>
            </a:r>
            <a:r>
              <a:rPr lang="en-GB" sz="2600" dirty="0" smtClean="0"/>
              <a:t> / 	</a:t>
            </a:r>
            <a:r>
              <a:rPr lang="en-GB" sz="2600" dirty="0" err="1" smtClean="0"/>
              <a:t>amlinellu</a:t>
            </a:r>
            <a:r>
              <a:rPr lang="en-GB" sz="2600" dirty="0" smtClean="0"/>
              <a:t> </a:t>
            </a:r>
            <a:r>
              <a:rPr lang="en-GB" sz="2600" dirty="0" err="1" smtClean="0"/>
              <a:t>cryfderau</a:t>
            </a:r>
            <a:r>
              <a:rPr lang="en-GB" sz="2600" dirty="0" smtClean="0"/>
              <a:t> a 	</a:t>
            </a:r>
            <a:r>
              <a:rPr lang="en-GB" sz="2600" dirty="0" err="1" smtClean="0"/>
              <a:t>meysydd</a:t>
            </a:r>
            <a:r>
              <a:rPr lang="en-GB" sz="2600" dirty="0" smtClean="0"/>
              <a:t> </a:t>
            </a:r>
            <a:r>
              <a:rPr lang="en-GB" sz="2600" dirty="0" err="1" smtClean="0"/>
              <a:t>datblygu</a:t>
            </a:r>
            <a:r>
              <a:rPr lang="en-GB" sz="2600" dirty="0" smtClean="0"/>
              <a:t> (</a:t>
            </a:r>
            <a:r>
              <a:rPr lang="en-GB" sz="2600" dirty="0" err="1" smtClean="0"/>
              <a:t>safbwynt</a:t>
            </a:r>
            <a:r>
              <a:rPr lang="en-GB" sz="2600" dirty="0" smtClean="0"/>
              <a:t> 	</a:t>
            </a:r>
            <a:r>
              <a:rPr lang="en-GB" sz="2600" dirty="0" err="1" smtClean="0"/>
              <a:t>bersonol</a:t>
            </a:r>
            <a:r>
              <a:rPr lang="en-GB" sz="2600" dirty="0" smtClean="0"/>
              <a:t>)</a:t>
            </a:r>
          </a:p>
          <a:p>
            <a:pPr marL="0" indent="0">
              <a:buNone/>
            </a:pPr>
            <a:r>
              <a:rPr lang="en-GB" sz="2600" dirty="0"/>
              <a:t>	</a:t>
            </a:r>
            <a:r>
              <a:rPr lang="en-GB" sz="2600" dirty="0" smtClean="0"/>
              <a:t>2il </a:t>
            </a:r>
            <a:r>
              <a:rPr lang="en-GB" sz="2600" dirty="0" err="1" smtClean="0"/>
              <a:t>egwyddor</a:t>
            </a:r>
            <a:r>
              <a:rPr lang="en-GB" sz="2600" dirty="0" smtClean="0"/>
              <a:t> (700)</a:t>
            </a:r>
          </a:p>
          <a:p>
            <a:pPr marL="0" indent="0">
              <a:buNone/>
            </a:pPr>
            <a:r>
              <a:rPr lang="en-GB" sz="2600" dirty="0"/>
              <a:t>	</a:t>
            </a:r>
            <a:r>
              <a:rPr lang="en-GB" sz="2600" dirty="0" smtClean="0"/>
              <a:t>3ydd </a:t>
            </a:r>
            <a:r>
              <a:rPr lang="en-GB" sz="2600" dirty="0" err="1" smtClean="0"/>
              <a:t>egwyddor</a:t>
            </a:r>
            <a:r>
              <a:rPr lang="en-GB" sz="2600" dirty="0" smtClean="0"/>
              <a:t> (700)</a:t>
            </a:r>
          </a:p>
          <a:p>
            <a:pPr marL="0" indent="0">
              <a:buNone/>
            </a:pPr>
            <a:endParaRPr lang="en-GB" sz="2600" dirty="0" smtClean="0"/>
          </a:p>
          <a:p>
            <a:pPr marL="0" indent="0">
              <a:buNone/>
            </a:pPr>
            <a:endParaRPr lang="en-GB" dirty="0"/>
          </a:p>
          <a:p>
            <a:pPr marL="0" indent="0">
              <a:buNone/>
            </a:pPr>
            <a:r>
              <a:rPr lang="en-GB" b="1" dirty="0" err="1" smtClean="0"/>
              <a:t>Casglaid</a:t>
            </a:r>
            <a:r>
              <a:rPr lang="en-GB" dirty="0" smtClean="0"/>
              <a:t> (500)</a:t>
            </a:r>
          </a:p>
          <a:p>
            <a:pPr marL="457200" lvl="1" indent="0">
              <a:buNone/>
            </a:pPr>
            <a:endParaRPr lang="en-GB" dirty="0"/>
          </a:p>
          <a:p>
            <a:pPr marL="457200" lvl="1" indent="0">
              <a:buNone/>
            </a:pPr>
            <a:endParaRPr lang="en-GB" dirty="0"/>
          </a:p>
          <a:p>
            <a:pPr lvl="1"/>
            <a:endParaRPr lang="en-GB" dirty="0" smtClean="0"/>
          </a:p>
          <a:p>
            <a:pPr marL="457200" lvl="1" indent="0">
              <a:buNone/>
            </a:pPr>
            <a:endParaRPr lang="en-GB" dirty="0" smtClean="0"/>
          </a:p>
          <a:p>
            <a:pPr marL="457200" lvl="1" indent="0">
              <a:buNone/>
            </a:pPr>
            <a:endParaRPr lang="en-GB" dirty="0"/>
          </a:p>
        </p:txBody>
      </p:sp>
      <p:sp>
        <p:nvSpPr>
          <p:cNvPr id="4" name="Content Placeholder 3"/>
          <p:cNvSpPr>
            <a:spLocks noGrp="1"/>
          </p:cNvSpPr>
          <p:nvPr>
            <p:ph sz="half" idx="2"/>
          </p:nvPr>
        </p:nvSpPr>
        <p:spPr>
          <a:xfrm>
            <a:off x="4648200" y="1235989"/>
            <a:ext cx="4038600" cy="5358540"/>
          </a:xfrm>
        </p:spPr>
        <p:txBody>
          <a:bodyPr>
            <a:noAutofit/>
          </a:bodyPr>
          <a:lstStyle/>
          <a:p>
            <a:r>
              <a:rPr lang="en-GB" sz="2000" b="1" dirty="0" smtClean="0"/>
              <a:t>Introduction</a:t>
            </a:r>
            <a:r>
              <a:rPr lang="en-GB" sz="2000" dirty="0" smtClean="0"/>
              <a:t> –  (400)</a:t>
            </a:r>
          </a:p>
          <a:p>
            <a:pPr marL="0" indent="0">
              <a:buNone/>
            </a:pPr>
            <a:r>
              <a:rPr lang="en-GB" sz="2000" dirty="0" smtClean="0"/>
              <a:t>	Your intent / context / 	define terms</a:t>
            </a:r>
          </a:p>
          <a:p>
            <a:r>
              <a:rPr lang="en-GB" sz="2000" b="1" dirty="0" smtClean="0"/>
              <a:t>Main part </a:t>
            </a:r>
            <a:r>
              <a:rPr lang="en-GB" sz="2000" dirty="0" smtClean="0"/>
              <a:t>– </a:t>
            </a:r>
          </a:p>
          <a:p>
            <a:pPr lvl="1"/>
            <a:r>
              <a:rPr lang="en-GB" sz="2000" dirty="0" smtClean="0"/>
              <a:t>1</a:t>
            </a:r>
            <a:r>
              <a:rPr lang="en-GB" sz="2000" baseline="30000" dirty="0" smtClean="0"/>
              <a:t>st</a:t>
            </a:r>
            <a:r>
              <a:rPr lang="en-GB" sz="2000" dirty="0" smtClean="0"/>
              <a:t> Principle (700) - discuss ed. Practices from an </a:t>
            </a:r>
            <a:r>
              <a:rPr lang="en-GB" sz="2000" dirty="0" err="1" smtClean="0"/>
              <a:t>AoLE</a:t>
            </a:r>
            <a:r>
              <a:rPr lang="en-GB" sz="2000" dirty="0" smtClean="0"/>
              <a:t> -  demo understanding / reflection – outline strengths and areas for develop ( a personal stance).</a:t>
            </a:r>
          </a:p>
          <a:p>
            <a:pPr lvl="1"/>
            <a:r>
              <a:rPr lang="en-GB" sz="2000" dirty="0" smtClean="0"/>
              <a:t>2</a:t>
            </a:r>
            <a:r>
              <a:rPr lang="en-GB" sz="2000" baseline="30000" dirty="0" smtClean="0"/>
              <a:t>nd</a:t>
            </a:r>
            <a:r>
              <a:rPr lang="en-GB" sz="2000" dirty="0" smtClean="0"/>
              <a:t> Principle (700)</a:t>
            </a:r>
          </a:p>
          <a:p>
            <a:pPr lvl="1"/>
            <a:r>
              <a:rPr lang="en-GB" sz="2000" dirty="0" smtClean="0"/>
              <a:t>3</a:t>
            </a:r>
            <a:r>
              <a:rPr lang="en-GB" sz="2000" baseline="30000" dirty="0" smtClean="0"/>
              <a:t>rd</a:t>
            </a:r>
            <a:r>
              <a:rPr lang="en-GB" sz="2000" dirty="0" smtClean="0"/>
              <a:t> Principle (700)</a:t>
            </a:r>
          </a:p>
          <a:p>
            <a:pPr lvl="1"/>
            <a:endParaRPr lang="en-GB" sz="2000" dirty="0"/>
          </a:p>
          <a:p>
            <a:pPr marL="457200" lvl="1" indent="0">
              <a:buNone/>
            </a:pPr>
            <a:r>
              <a:rPr lang="en-GB" sz="2000" b="1" dirty="0" smtClean="0"/>
              <a:t>Conclusion</a:t>
            </a:r>
            <a:r>
              <a:rPr lang="en-GB" sz="2000" dirty="0" smtClean="0"/>
              <a:t> (500)</a:t>
            </a:r>
            <a:endParaRPr lang="en-GB" sz="2000" dirty="0"/>
          </a:p>
        </p:txBody>
      </p:sp>
    </p:spTree>
    <p:extLst>
      <p:ext uri="{BB962C8B-B14F-4D97-AF65-F5344CB8AC3E}">
        <p14:creationId xmlns:p14="http://schemas.microsoft.com/office/powerpoint/2010/main" val="2073853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Ymgysylltu</a:t>
            </a:r>
            <a:r>
              <a:rPr lang="en-GB" dirty="0" smtClean="0"/>
              <a:t> a </a:t>
            </a:r>
            <a:r>
              <a:rPr lang="en-GB" dirty="0" err="1" smtClean="0"/>
              <a:t>llenyddiaeth</a:t>
            </a:r>
            <a:r>
              <a:rPr lang="en-GB" dirty="0" smtClean="0"/>
              <a:t> / Engagement with literature</a:t>
            </a:r>
            <a:endParaRPr lang="en-GB" dirty="0"/>
          </a:p>
        </p:txBody>
      </p:sp>
      <p:sp>
        <p:nvSpPr>
          <p:cNvPr id="3" name="Content Placeholder 2"/>
          <p:cNvSpPr>
            <a:spLocks noGrp="1"/>
          </p:cNvSpPr>
          <p:nvPr>
            <p:ph sz="half" idx="1"/>
          </p:nvPr>
        </p:nvSpPr>
        <p:spPr/>
        <p:txBody>
          <a:bodyPr/>
          <a:lstStyle/>
          <a:p>
            <a:pPr lvl="1"/>
            <a:r>
              <a:rPr lang="en-GB" sz="2400" dirty="0" err="1" smtClean="0"/>
              <a:t>Academaidd</a:t>
            </a:r>
            <a:r>
              <a:rPr lang="en-GB" sz="2400" dirty="0" smtClean="0"/>
              <a:t> (</a:t>
            </a:r>
            <a:r>
              <a:rPr lang="en-GB" sz="2400" dirty="0" err="1" smtClean="0"/>
              <a:t>cynnwys</a:t>
            </a:r>
            <a:r>
              <a:rPr lang="en-GB" sz="2400" dirty="0" smtClean="0"/>
              <a:t> </a:t>
            </a:r>
            <a:r>
              <a:rPr lang="en-GB" sz="2400" dirty="0" err="1" smtClean="0"/>
              <a:t>Llywodraeth</a:t>
            </a:r>
            <a:r>
              <a:rPr lang="en-GB" sz="2400" dirty="0"/>
              <a:t> </a:t>
            </a:r>
            <a:r>
              <a:rPr lang="en-GB" sz="2400" dirty="0" smtClean="0"/>
              <a:t>Cymru/</a:t>
            </a:r>
            <a:r>
              <a:rPr lang="en-GB" sz="2400" dirty="0" err="1" smtClean="0"/>
              <a:t>Estyn</a:t>
            </a:r>
            <a:r>
              <a:rPr lang="en-GB" sz="2400" dirty="0" smtClean="0"/>
              <a:t>)</a:t>
            </a:r>
          </a:p>
          <a:p>
            <a:pPr lvl="1"/>
            <a:r>
              <a:rPr lang="en-GB" sz="2400" dirty="0" err="1" smtClean="0"/>
              <a:t>Cyfeirnodi</a:t>
            </a:r>
            <a:r>
              <a:rPr lang="en-GB" sz="2400" dirty="0" smtClean="0"/>
              <a:t> </a:t>
            </a:r>
            <a:r>
              <a:rPr lang="en-GB" sz="2400" dirty="0" err="1" smtClean="0"/>
              <a:t>Havard</a:t>
            </a:r>
            <a:r>
              <a:rPr lang="en-GB" sz="2400" dirty="0" smtClean="0"/>
              <a:t> PYDDS</a:t>
            </a:r>
          </a:p>
          <a:p>
            <a:pPr lvl="1"/>
            <a:endParaRPr lang="en-GB" dirty="0" smtClean="0"/>
          </a:p>
          <a:p>
            <a:pPr lvl="1"/>
            <a:endParaRPr lang="en-GB" dirty="0"/>
          </a:p>
        </p:txBody>
      </p:sp>
      <p:sp>
        <p:nvSpPr>
          <p:cNvPr id="4" name="Content Placeholder 3"/>
          <p:cNvSpPr>
            <a:spLocks noGrp="1"/>
          </p:cNvSpPr>
          <p:nvPr>
            <p:ph sz="half" idx="2"/>
          </p:nvPr>
        </p:nvSpPr>
        <p:spPr/>
        <p:txBody>
          <a:bodyPr>
            <a:normAutofit/>
          </a:bodyPr>
          <a:lstStyle/>
          <a:p>
            <a:pPr lvl="1"/>
            <a:r>
              <a:rPr lang="en-GB" sz="2400" dirty="0" smtClean="0"/>
              <a:t>Academic  (</a:t>
            </a:r>
            <a:r>
              <a:rPr lang="en-GB" sz="2400" dirty="0" err="1" smtClean="0"/>
              <a:t>inc.</a:t>
            </a:r>
            <a:r>
              <a:rPr lang="en-GB" sz="2400" dirty="0" smtClean="0"/>
              <a:t> Welsh Government /</a:t>
            </a:r>
            <a:r>
              <a:rPr lang="en-GB" sz="2400" dirty="0" err="1" smtClean="0"/>
              <a:t>Estyn</a:t>
            </a:r>
            <a:r>
              <a:rPr lang="en-GB" sz="2400" dirty="0" smtClean="0"/>
              <a:t>)</a:t>
            </a:r>
          </a:p>
          <a:p>
            <a:pPr lvl="1"/>
            <a:r>
              <a:rPr lang="en-GB" sz="2400" dirty="0" smtClean="0"/>
              <a:t>UWTSD </a:t>
            </a:r>
            <a:r>
              <a:rPr lang="en-GB" sz="2400" dirty="0" err="1" smtClean="0"/>
              <a:t>Havard</a:t>
            </a:r>
            <a:r>
              <a:rPr lang="en-GB" sz="2400" dirty="0" smtClean="0"/>
              <a:t> referencing</a:t>
            </a:r>
            <a:endParaRPr lang="en-GB" sz="2400" dirty="0"/>
          </a:p>
        </p:txBody>
      </p:sp>
    </p:spTree>
    <p:extLst>
      <p:ext uri="{BB962C8B-B14F-4D97-AF65-F5344CB8AC3E}">
        <p14:creationId xmlns:p14="http://schemas.microsoft.com/office/powerpoint/2010/main" val="437337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Gwybodaeth</a:t>
            </a:r>
            <a:r>
              <a:rPr lang="en-GB" dirty="0" smtClean="0"/>
              <a:t> a </a:t>
            </a:r>
            <a:r>
              <a:rPr lang="en-GB" dirty="0" err="1" smtClean="0"/>
              <a:t>Dealltwraieth</a:t>
            </a:r>
            <a:r>
              <a:rPr lang="en-GB" dirty="0" smtClean="0"/>
              <a:t> / Knowledge and Understanding</a:t>
            </a:r>
            <a:endParaRPr lang="en-GB" dirty="0"/>
          </a:p>
        </p:txBody>
      </p:sp>
      <p:sp>
        <p:nvSpPr>
          <p:cNvPr id="3" name="Content Placeholder 2"/>
          <p:cNvSpPr>
            <a:spLocks noGrp="1"/>
          </p:cNvSpPr>
          <p:nvPr>
            <p:ph sz="half" idx="1"/>
          </p:nvPr>
        </p:nvSpPr>
        <p:spPr>
          <a:xfrm>
            <a:off x="609600" y="2160588"/>
            <a:ext cx="3326969" cy="4255709"/>
          </a:xfrm>
        </p:spPr>
        <p:txBody>
          <a:bodyPr>
            <a:noAutofit/>
          </a:bodyPr>
          <a:lstStyle/>
          <a:p>
            <a:r>
              <a:rPr lang="en-GB" sz="2400" dirty="0" err="1" smtClean="0"/>
              <a:t>Dangos</a:t>
            </a:r>
            <a:r>
              <a:rPr lang="en-GB" sz="2400" dirty="0" smtClean="0"/>
              <a:t> </a:t>
            </a:r>
            <a:r>
              <a:rPr lang="en-GB" sz="2400" dirty="0" err="1" smtClean="0"/>
              <a:t>wybodaeth</a:t>
            </a:r>
            <a:r>
              <a:rPr lang="en-GB" sz="2400" dirty="0" smtClean="0"/>
              <a:t> </a:t>
            </a:r>
            <a:r>
              <a:rPr lang="en-GB" sz="2400" dirty="0" err="1" smtClean="0"/>
              <a:t>trwy</a:t>
            </a:r>
            <a:r>
              <a:rPr lang="en-GB" sz="2400" dirty="0" smtClean="0"/>
              <a:t> </a:t>
            </a:r>
            <a:r>
              <a:rPr lang="en-GB" sz="2400" dirty="0" err="1" smtClean="0"/>
              <a:t>drafod</a:t>
            </a:r>
            <a:r>
              <a:rPr lang="en-GB" sz="2400" dirty="0" smtClean="0"/>
              <a:t> ag </a:t>
            </a:r>
            <a:r>
              <a:rPr lang="en-GB" sz="2400" dirty="0" err="1" smtClean="0"/>
              <a:t>adfyfyrio</a:t>
            </a:r>
            <a:r>
              <a:rPr lang="en-GB" sz="2400" dirty="0" smtClean="0"/>
              <a:t>.</a:t>
            </a:r>
          </a:p>
          <a:p>
            <a:r>
              <a:rPr lang="en-GB" sz="2400" dirty="0" smtClean="0"/>
              <a:t>Y </a:t>
            </a:r>
            <a:r>
              <a:rPr lang="en-GB" sz="2400" dirty="0" err="1" smtClean="0"/>
              <a:t>camau</a:t>
            </a:r>
            <a:r>
              <a:rPr lang="en-GB" sz="2400" dirty="0" smtClean="0"/>
              <a:t> </a:t>
            </a:r>
            <a:r>
              <a:rPr lang="en-GB" sz="2400" dirty="0" err="1" smtClean="0"/>
              <a:t>nesaf</a:t>
            </a:r>
            <a:r>
              <a:rPr lang="en-GB" sz="2400" dirty="0" smtClean="0"/>
              <a:t> </a:t>
            </a:r>
            <a:r>
              <a:rPr lang="en-GB" sz="2400" dirty="0" err="1" smtClean="0"/>
              <a:t>tuag</a:t>
            </a:r>
            <a:r>
              <a:rPr lang="en-GB" sz="2400" dirty="0" smtClean="0"/>
              <a:t> at </a:t>
            </a:r>
            <a:r>
              <a:rPr lang="en-GB" sz="2400" dirty="0" err="1" smtClean="0"/>
              <a:t>gynnydd</a:t>
            </a:r>
            <a:r>
              <a:rPr lang="en-GB" sz="2400" dirty="0" smtClean="0"/>
              <a:t>.</a:t>
            </a:r>
          </a:p>
          <a:p>
            <a:r>
              <a:rPr lang="en-GB" sz="2400" dirty="0" smtClean="0"/>
              <a:t>Y </a:t>
            </a:r>
            <a:r>
              <a:rPr lang="en-GB" sz="2400" dirty="0" err="1" smtClean="0"/>
              <a:t>cyd</a:t>
            </a:r>
            <a:r>
              <a:rPr lang="en-GB" sz="2400" dirty="0" smtClean="0"/>
              <a:t> –</a:t>
            </a:r>
            <a:r>
              <a:rPr lang="en-GB" sz="2400" dirty="0" err="1" smtClean="0"/>
              <a:t>destun</a:t>
            </a:r>
            <a:r>
              <a:rPr lang="en-GB" sz="2400" dirty="0" smtClean="0"/>
              <a:t> </a:t>
            </a:r>
            <a:r>
              <a:rPr lang="en-GB" sz="2400" dirty="0" err="1" smtClean="0"/>
              <a:t>lle</a:t>
            </a:r>
            <a:r>
              <a:rPr lang="en-GB" sz="2400" dirty="0" smtClean="0"/>
              <a:t> </a:t>
            </a:r>
            <a:r>
              <a:rPr lang="en-GB" sz="2400" dirty="0" err="1" smtClean="0"/>
              <a:t>adnabuwyd</a:t>
            </a:r>
            <a:r>
              <a:rPr lang="en-GB" sz="2400" dirty="0" smtClean="0"/>
              <a:t> </a:t>
            </a:r>
            <a:r>
              <a:rPr lang="en-GB" sz="2400" dirty="0" err="1" smtClean="0"/>
              <a:t>yr</a:t>
            </a:r>
            <a:r>
              <a:rPr lang="en-GB" sz="2400" dirty="0" smtClean="0"/>
              <a:t> </a:t>
            </a:r>
            <a:r>
              <a:rPr lang="en-GB" sz="2400" dirty="0" err="1" smtClean="0"/>
              <a:t>egwyddorion</a:t>
            </a:r>
            <a:r>
              <a:rPr lang="en-GB" sz="2400" dirty="0" smtClean="0"/>
              <a:t>.</a:t>
            </a:r>
          </a:p>
          <a:p>
            <a:r>
              <a:rPr lang="en-GB" sz="2400" dirty="0" err="1" smtClean="0"/>
              <a:t>Safbwyntiau</a:t>
            </a:r>
            <a:r>
              <a:rPr lang="en-GB" sz="2400" dirty="0" smtClean="0"/>
              <a:t> </a:t>
            </a:r>
            <a:r>
              <a:rPr lang="en-GB" sz="2400" dirty="0" err="1" smtClean="0"/>
              <a:t>cyferbyniol</a:t>
            </a:r>
            <a:r>
              <a:rPr lang="en-GB" sz="2400" dirty="0" smtClean="0"/>
              <a:t>.</a:t>
            </a:r>
          </a:p>
        </p:txBody>
      </p:sp>
      <p:sp>
        <p:nvSpPr>
          <p:cNvPr id="4" name="Content Placeholder 3"/>
          <p:cNvSpPr>
            <a:spLocks noGrp="1"/>
          </p:cNvSpPr>
          <p:nvPr>
            <p:ph sz="half" idx="2"/>
          </p:nvPr>
        </p:nvSpPr>
        <p:spPr>
          <a:xfrm>
            <a:off x="4388397" y="2151415"/>
            <a:ext cx="3088110" cy="3880773"/>
          </a:xfrm>
        </p:spPr>
        <p:txBody>
          <a:bodyPr>
            <a:normAutofit/>
          </a:bodyPr>
          <a:lstStyle/>
          <a:p>
            <a:r>
              <a:rPr lang="en-GB" sz="2400" dirty="0" smtClean="0"/>
              <a:t>Show knowledge through discussion and reflection.</a:t>
            </a:r>
          </a:p>
          <a:p>
            <a:r>
              <a:rPr lang="en-GB" sz="2400" dirty="0" smtClean="0"/>
              <a:t>The next steps to ensure progress.</a:t>
            </a:r>
          </a:p>
          <a:p>
            <a:r>
              <a:rPr lang="en-GB" sz="2400" dirty="0" smtClean="0"/>
              <a:t>The context of how principles were identified.</a:t>
            </a:r>
          </a:p>
          <a:p>
            <a:r>
              <a:rPr lang="en-GB" sz="2400" dirty="0" smtClean="0"/>
              <a:t>Opposing views.</a:t>
            </a:r>
            <a:endParaRPr lang="en-GB" sz="2400" dirty="0"/>
          </a:p>
        </p:txBody>
      </p:sp>
    </p:spTree>
    <p:extLst>
      <p:ext uri="{BB962C8B-B14F-4D97-AF65-F5344CB8AC3E}">
        <p14:creationId xmlns:p14="http://schemas.microsoft.com/office/powerpoint/2010/main" val="564660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Gwybyddol</a:t>
            </a:r>
            <a:r>
              <a:rPr lang="en-GB" dirty="0" smtClean="0"/>
              <a:t> a </a:t>
            </a:r>
            <a:r>
              <a:rPr lang="en-GB" dirty="0" err="1" smtClean="0"/>
              <a:t>deallusol</a:t>
            </a:r>
            <a:r>
              <a:rPr lang="en-GB" dirty="0" smtClean="0"/>
              <a:t> / Cognitive and Intellectual</a:t>
            </a:r>
            <a:endParaRPr lang="en-GB" dirty="0"/>
          </a:p>
        </p:txBody>
      </p:sp>
      <p:sp>
        <p:nvSpPr>
          <p:cNvPr id="3" name="Content Placeholder 2"/>
          <p:cNvSpPr>
            <a:spLocks noGrp="1"/>
          </p:cNvSpPr>
          <p:nvPr>
            <p:ph sz="half" idx="1"/>
          </p:nvPr>
        </p:nvSpPr>
        <p:spPr>
          <a:xfrm>
            <a:off x="609600" y="2160589"/>
            <a:ext cx="3807417" cy="3880772"/>
          </a:xfrm>
        </p:spPr>
        <p:txBody>
          <a:bodyPr>
            <a:noAutofit/>
          </a:bodyPr>
          <a:lstStyle/>
          <a:p>
            <a:r>
              <a:rPr lang="en-GB" sz="2400" dirty="0" err="1" smtClean="0"/>
              <a:t>Gwerthuso</a:t>
            </a:r>
            <a:r>
              <a:rPr lang="en-GB" sz="2400" dirty="0" smtClean="0"/>
              <a:t> </a:t>
            </a:r>
            <a:r>
              <a:rPr lang="en-GB" sz="2400" dirty="0" err="1" smtClean="0"/>
              <a:t>beirniadol</a:t>
            </a:r>
            <a:r>
              <a:rPr lang="en-GB" sz="2400" dirty="0" smtClean="0"/>
              <a:t> </a:t>
            </a:r>
            <a:r>
              <a:rPr lang="en-GB" sz="2400" dirty="0" err="1" smtClean="0"/>
              <a:t>o’ch</a:t>
            </a:r>
            <a:r>
              <a:rPr lang="en-GB" sz="2400" dirty="0" smtClean="0"/>
              <a:t> </a:t>
            </a:r>
            <a:r>
              <a:rPr lang="en-GB" sz="2400" dirty="0" err="1" smtClean="0"/>
              <a:t>gallu</a:t>
            </a:r>
            <a:r>
              <a:rPr lang="en-GB" sz="2400" dirty="0" smtClean="0"/>
              <a:t> </a:t>
            </a:r>
            <a:r>
              <a:rPr lang="en-GB" sz="2400" dirty="0" err="1" smtClean="0"/>
              <a:t>i</a:t>
            </a:r>
            <a:r>
              <a:rPr lang="en-GB" sz="2400" dirty="0" smtClean="0"/>
              <a:t> </a:t>
            </a:r>
            <a:r>
              <a:rPr lang="en-GB" sz="2400" dirty="0" err="1" smtClean="0"/>
              <a:t>roi’r</a:t>
            </a:r>
            <a:r>
              <a:rPr lang="en-GB" sz="2400" dirty="0" smtClean="0"/>
              <a:t> </a:t>
            </a:r>
            <a:r>
              <a:rPr lang="en-GB" sz="2400" dirty="0" err="1" smtClean="0"/>
              <a:t>egwyddorion</a:t>
            </a:r>
            <a:r>
              <a:rPr lang="en-GB" sz="2400" dirty="0" smtClean="0"/>
              <a:t> </a:t>
            </a:r>
            <a:r>
              <a:rPr lang="en-GB" sz="2400" dirty="0" err="1" smtClean="0"/>
              <a:t>ar</a:t>
            </a:r>
            <a:r>
              <a:rPr lang="en-GB" sz="2400" dirty="0" smtClean="0"/>
              <a:t> </a:t>
            </a:r>
            <a:r>
              <a:rPr lang="en-GB" sz="2400" dirty="0" err="1" smtClean="0"/>
              <a:t>waith</a:t>
            </a:r>
            <a:r>
              <a:rPr lang="en-GB" sz="2400" dirty="0"/>
              <a:t> </a:t>
            </a:r>
            <a:r>
              <a:rPr lang="en-GB" sz="2400" dirty="0" smtClean="0"/>
              <a:t>– </a:t>
            </a:r>
            <a:r>
              <a:rPr lang="en-GB" sz="2400" dirty="0" err="1" smtClean="0"/>
              <a:t>yr</a:t>
            </a:r>
            <a:r>
              <a:rPr lang="en-GB" sz="2400" dirty="0" smtClean="0"/>
              <a:t> </a:t>
            </a:r>
            <a:r>
              <a:rPr lang="en-GB" sz="2400" dirty="0" err="1" smtClean="0"/>
              <a:t>effaith</a:t>
            </a:r>
            <a:r>
              <a:rPr lang="en-GB" sz="2400" dirty="0" smtClean="0"/>
              <a:t> </a:t>
            </a:r>
            <a:r>
              <a:rPr lang="en-GB" sz="2400" dirty="0" err="1" smtClean="0"/>
              <a:t>ar</a:t>
            </a:r>
            <a:r>
              <a:rPr lang="en-GB" sz="2400" dirty="0" smtClean="0"/>
              <a:t> </a:t>
            </a:r>
            <a:r>
              <a:rPr lang="en-GB" sz="2400" dirty="0" err="1" smtClean="0"/>
              <a:t>ddysgwyr</a:t>
            </a:r>
            <a:r>
              <a:rPr lang="en-GB" sz="2400" dirty="0" smtClean="0"/>
              <a:t>.</a:t>
            </a:r>
          </a:p>
          <a:p>
            <a:r>
              <a:rPr lang="en-GB" sz="2400" dirty="0" err="1" smtClean="0"/>
              <a:t>Darparwch</a:t>
            </a:r>
            <a:r>
              <a:rPr lang="en-GB" sz="2400" dirty="0" smtClean="0"/>
              <a:t> </a:t>
            </a:r>
            <a:r>
              <a:rPr lang="en-GB" sz="2400" dirty="0" err="1" smtClean="0"/>
              <a:t>dystiolaeth</a:t>
            </a:r>
            <a:r>
              <a:rPr lang="en-GB" sz="2400" dirty="0" smtClean="0"/>
              <a:t> (o </a:t>
            </a:r>
            <a:r>
              <a:rPr lang="en-GB" sz="2400" dirty="0" err="1" smtClean="0"/>
              <a:t>lenyddiaeth</a:t>
            </a:r>
            <a:r>
              <a:rPr lang="en-GB" sz="2400" dirty="0" smtClean="0"/>
              <a:t>).</a:t>
            </a:r>
          </a:p>
          <a:p>
            <a:r>
              <a:rPr lang="en-GB" sz="2400" dirty="0" err="1" smtClean="0"/>
              <a:t>Esboniwch</a:t>
            </a:r>
            <a:r>
              <a:rPr lang="en-GB" sz="2400" dirty="0" smtClean="0"/>
              <a:t> </a:t>
            </a:r>
            <a:r>
              <a:rPr lang="en-GB" sz="2400" dirty="0" err="1" smtClean="0"/>
              <a:t>sut</a:t>
            </a:r>
            <a:r>
              <a:rPr lang="en-GB" sz="2400" dirty="0" smtClean="0"/>
              <a:t> </a:t>
            </a:r>
            <a:r>
              <a:rPr lang="en-GB" sz="2400" dirty="0" err="1" smtClean="0"/>
              <a:t>byddwch</a:t>
            </a:r>
            <a:r>
              <a:rPr lang="en-GB" sz="2400" dirty="0" smtClean="0"/>
              <a:t> </a:t>
            </a:r>
            <a:r>
              <a:rPr lang="en-GB" sz="2400" dirty="0" err="1" smtClean="0"/>
              <a:t>yn</a:t>
            </a:r>
            <a:r>
              <a:rPr lang="en-GB" sz="2400" dirty="0" smtClean="0"/>
              <a:t> </a:t>
            </a:r>
            <a:r>
              <a:rPr lang="en-GB" sz="2400" dirty="0" err="1" smtClean="0"/>
              <a:t>datblygu</a:t>
            </a:r>
            <a:r>
              <a:rPr lang="en-GB" sz="2400" dirty="0" smtClean="0"/>
              <a:t> </a:t>
            </a:r>
            <a:r>
              <a:rPr lang="en-GB" sz="2400" dirty="0" err="1" smtClean="0"/>
              <a:t>eich</a:t>
            </a:r>
            <a:r>
              <a:rPr lang="en-GB" sz="2400" dirty="0" smtClean="0"/>
              <a:t> </a:t>
            </a:r>
            <a:r>
              <a:rPr lang="en-GB" sz="2400" dirty="0" err="1" smtClean="0"/>
              <a:t>galluoedd</a:t>
            </a:r>
            <a:r>
              <a:rPr lang="en-GB" sz="2400" dirty="0" smtClean="0"/>
              <a:t>.</a:t>
            </a:r>
            <a:endParaRPr lang="en-GB" sz="2400" dirty="0"/>
          </a:p>
        </p:txBody>
      </p:sp>
      <p:sp>
        <p:nvSpPr>
          <p:cNvPr id="4" name="Content Placeholder 3"/>
          <p:cNvSpPr>
            <a:spLocks noGrp="1"/>
          </p:cNvSpPr>
          <p:nvPr>
            <p:ph sz="half" idx="2"/>
          </p:nvPr>
        </p:nvSpPr>
        <p:spPr>
          <a:xfrm>
            <a:off x="4535631" y="2214834"/>
            <a:ext cx="3593229" cy="3880773"/>
          </a:xfrm>
        </p:spPr>
        <p:txBody>
          <a:bodyPr>
            <a:noAutofit/>
          </a:bodyPr>
          <a:lstStyle/>
          <a:p>
            <a:r>
              <a:rPr lang="en-GB" sz="2400" dirty="0" smtClean="0"/>
              <a:t>Critical evaluation of your implementation of the principles – effect on learners.</a:t>
            </a:r>
            <a:endParaRPr lang="en-GB" sz="2400" dirty="0"/>
          </a:p>
          <a:p>
            <a:r>
              <a:rPr lang="en-GB" sz="2400" dirty="0" smtClean="0"/>
              <a:t>Provide evidence (from literature).</a:t>
            </a:r>
          </a:p>
          <a:p>
            <a:r>
              <a:rPr lang="en-GB" sz="2400" dirty="0" smtClean="0"/>
              <a:t>Explain how you will develop your abilities.</a:t>
            </a:r>
            <a:endParaRPr lang="en-GB" sz="2400" dirty="0"/>
          </a:p>
        </p:txBody>
      </p:sp>
    </p:spTree>
    <p:extLst>
      <p:ext uri="{BB962C8B-B14F-4D97-AF65-F5344CB8AC3E}">
        <p14:creationId xmlns:p14="http://schemas.microsoft.com/office/powerpoint/2010/main" val="4073380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Ymarferol</a:t>
            </a:r>
            <a:r>
              <a:rPr lang="en-GB" dirty="0" smtClean="0"/>
              <a:t> / Practical</a:t>
            </a:r>
            <a:endParaRPr lang="en-GB" dirty="0"/>
          </a:p>
        </p:txBody>
      </p:sp>
      <p:sp>
        <p:nvSpPr>
          <p:cNvPr id="3" name="Content Placeholder 2"/>
          <p:cNvSpPr>
            <a:spLocks noGrp="1"/>
          </p:cNvSpPr>
          <p:nvPr>
            <p:ph sz="half" idx="1"/>
          </p:nvPr>
        </p:nvSpPr>
        <p:spPr>
          <a:xfrm>
            <a:off x="299634" y="1664642"/>
            <a:ext cx="3561821" cy="4325452"/>
          </a:xfrm>
        </p:spPr>
        <p:txBody>
          <a:bodyPr>
            <a:noAutofit/>
          </a:bodyPr>
          <a:lstStyle/>
          <a:p>
            <a:r>
              <a:rPr lang="en-GB" sz="2400" dirty="0" err="1" smtClean="0"/>
              <a:t>Rhwoch</a:t>
            </a:r>
            <a:r>
              <a:rPr lang="en-GB" sz="2400" dirty="0" smtClean="0"/>
              <a:t> </a:t>
            </a:r>
            <a:r>
              <a:rPr lang="en-GB" sz="2400" dirty="0" err="1" smtClean="0"/>
              <a:t>enghreifftiau</a:t>
            </a:r>
            <a:r>
              <a:rPr lang="en-GB" sz="2400" dirty="0" smtClean="0"/>
              <a:t> </a:t>
            </a:r>
            <a:r>
              <a:rPr lang="en-GB" sz="2400" dirty="0" err="1" smtClean="0"/>
              <a:t>o’r</a:t>
            </a:r>
            <a:r>
              <a:rPr lang="en-GB" sz="2400" dirty="0" smtClean="0"/>
              <a:t> </a:t>
            </a:r>
            <a:r>
              <a:rPr lang="en-GB" sz="2400" dirty="0" err="1" smtClean="0"/>
              <a:t>egwyddorion</a:t>
            </a:r>
            <a:r>
              <a:rPr lang="en-GB" sz="2400" dirty="0" smtClean="0"/>
              <a:t> </a:t>
            </a:r>
            <a:r>
              <a:rPr lang="en-GB" sz="2400" dirty="0" err="1" smtClean="0"/>
              <a:t>ar</a:t>
            </a:r>
            <a:r>
              <a:rPr lang="en-GB" sz="2400" dirty="0" smtClean="0"/>
              <a:t> </a:t>
            </a:r>
            <a:r>
              <a:rPr lang="en-GB" sz="2400" dirty="0" err="1" smtClean="0"/>
              <a:t>waith</a:t>
            </a:r>
            <a:r>
              <a:rPr lang="en-GB" sz="2400" dirty="0" smtClean="0"/>
              <a:t> </a:t>
            </a:r>
            <a:r>
              <a:rPr lang="en-GB" sz="2400" dirty="0" err="1" smtClean="0"/>
              <a:t>a’r</a:t>
            </a:r>
            <a:r>
              <a:rPr lang="en-GB" sz="2400" dirty="0" smtClean="0"/>
              <a:t> </a:t>
            </a:r>
            <a:r>
              <a:rPr lang="en-GB" sz="2400" dirty="0" err="1" smtClean="0"/>
              <a:t>effaith</a:t>
            </a:r>
            <a:r>
              <a:rPr lang="en-GB" sz="2400" dirty="0" smtClean="0"/>
              <a:t> </a:t>
            </a:r>
            <a:r>
              <a:rPr lang="en-GB" sz="2400" dirty="0" err="1" smtClean="0"/>
              <a:t>ar</a:t>
            </a:r>
            <a:r>
              <a:rPr lang="en-GB" sz="2400" dirty="0" smtClean="0"/>
              <a:t> </a:t>
            </a:r>
            <a:r>
              <a:rPr lang="en-GB" sz="2400" dirty="0" err="1" smtClean="0"/>
              <a:t>ddysgwyr</a:t>
            </a:r>
            <a:r>
              <a:rPr lang="en-GB" sz="2400" dirty="0" smtClean="0"/>
              <a:t>.</a:t>
            </a:r>
          </a:p>
          <a:p>
            <a:endParaRPr lang="en-GB" sz="2400" dirty="0"/>
          </a:p>
          <a:p>
            <a:r>
              <a:rPr lang="en-GB" sz="2400" dirty="0" err="1" smtClean="0"/>
              <a:t>Ystyriwch</a:t>
            </a:r>
            <a:r>
              <a:rPr lang="en-GB" sz="2400" dirty="0" smtClean="0"/>
              <a:t> </a:t>
            </a:r>
            <a:r>
              <a:rPr lang="en-GB" sz="2400" dirty="0" err="1" smtClean="0"/>
              <a:t>welliannau</a:t>
            </a:r>
            <a:r>
              <a:rPr lang="en-GB" sz="2400" dirty="0" smtClean="0"/>
              <a:t> </a:t>
            </a:r>
            <a:r>
              <a:rPr lang="en-GB" sz="2400" dirty="0" err="1" smtClean="0"/>
              <a:t>ar</a:t>
            </a:r>
            <a:r>
              <a:rPr lang="en-GB" sz="2400" dirty="0" smtClean="0"/>
              <a:t> </a:t>
            </a:r>
            <a:r>
              <a:rPr lang="en-GB" sz="2400" dirty="0" err="1" smtClean="0"/>
              <a:t>gyfer</a:t>
            </a:r>
            <a:r>
              <a:rPr lang="en-GB" sz="2400" dirty="0" smtClean="0"/>
              <a:t> </a:t>
            </a:r>
            <a:r>
              <a:rPr lang="en-GB" sz="2400" dirty="0" err="1" smtClean="0"/>
              <a:t>gweithredu’r</a:t>
            </a:r>
            <a:r>
              <a:rPr lang="en-GB" sz="2400" dirty="0"/>
              <a:t> </a:t>
            </a:r>
            <a:r>
              <a:rPr lang="en-GB" sz="2400" dirty="0" err="1" smtClean="0"/>
              <a:t>egwyddorion</a:t>
            </a:r>
            <a:r>
              <a:rPr lang="en-GB" sz="2400" dirty="0" smtClean="0"/>
              <a:t> – </a:t>
            </a:r>
            <a:r>
              <a:rPr lang="en-GB" sz="2400" dirty="0" err="1" smtClean="0"/>
              <a:t>wrth</a:t>
            </a:r>
            <a:r>
              <a:rPr lang="en-GB" sz="2400" dirty="0" smtClean="0"/>
              <a:t> </a:t>
            </a:r>
            <a:r>
              <a:rPr lang="en-GB" sz="2400" dirty="0" err="1" smtClean="0"/>
              <a:t>edrych</a:t>
            </a:r>
            <a:r>
              <a:rPr lang="en-GB" sz="2400" dirty="0" smtClean="0"/>
              <a:t> </a:t>
            </a:r>
            <a:r>
              <a:rPr lang="en-GB" sz="2400" dirty="0" err="1" smtClean="0"/>
              <a:t>ymlaen</a:t>
            </a:r>
            <a:r>
              <a:rPr lang="en-GB" sz="2400" dirty="0" smtClean="0"/>
              <a:t> </a:t>
            </a:r>
            <a:r>
              <a:rPr lang="en-GB" sz="2400" dirty="0" err="1" smtClean="0"/>
              <a:t>tuag</a:t>
            </a:r>
            <a:r>
              <a:rPr lang="en-GB" sz="2400" dirty="0" smtClean="0"/>
              <a:t> at </a:t>
            </a:r>
            <a:r>
              <a:rPr lang="en-GB" sz="2400" dirty="0" err="1" smtClean="0"/>
              <a:t>arfer</a:t>
            </a:r>
            <a:r>
              <a:rPr lang="en-GB" sz="2400" dirty="0" smtClean="0"/>
              <a:t> y </a:t>
            </a:r>
            <a:r>
              <a:rPr lang="en-GB" sz="2400" dirty="0" err="1" smtClean="0"/>
              <a:t>dyfodol</a:t>
            </a:r>
            <a:r>
              <a:rPr lang="en-GB" sz="2400" dirty="0" smtClean="0"/>
              <a:t>.</a:t>
            </a:r>
            <a:endParaRPr lang="en-GB" sz="2400" dirty="0"/>
          </a:p>
        </p:txBody>
      </p:sp>
      <p:sp>
        <p:nvSpPr>
          <p:cNvPr id="4" name="Content Placeholder 3"/>
          <p:cNvSpPr>
            <a:spLocks noGrp="1"/>
          </p:cNvSpPr>
          <p:nvPr>
            <p:ph sz="half" idx="2"/>
          </p:nvPr>
        </p:nvSpPr>
        <p:spPr>
          <a:xfrm>
            <a:off x="4365149" y="1664642"/>
            <a:ext cx="3631976" cy="3880773"/>
          </a:xfrm>
        </p:spPr>
        <p:txBody>
          <a:bodyPr>
            <a:noAutofit/>
          </a:bodyPr>
          <a:lstStyle/>
          <a:p>
            <a:r>
              <a:rPr lang="en-GB" sz="2400" dirty="0" smtClean="0"/>
              <a:t>Give examples of the principles in practice as well as the impact on learners.</a:t>
            </a:r>
          </a:p>
          <a:p>
            <a:endParaRPr lang="en-GB" sz="2400" dirty="0"/>
          </a:p>
          <a:p>
            <a:r>
              <a:rPr lang="en-GB" sz="2400" dirty="0" smtClean="0"/>
              <a:t>Consider improvement to implementation of the principles – looking towards future practice</a:t>
            </a:r>
            <a:endParaRPr lang="en-GB" sz="2400" dirty="0"/>
          </a:p>
        </p:txBody>
      </p:sp>
    </p:spTree>
    <p:extLst>
      <p:ext uri="{BB962C8B-B14F-4D97-AF65-F5344CB8AC3E}">
        <p14:creationId xmlns:p14="http://schemas.microsoft.com/office/powerpoint/2010/main" val="2099517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8895"/>
            <a:ext cx="6347714" cy="1320800"/>
          </a:xfrm>
        </p:spPr>
        <p:txBody>
          <a:bodyPr/>
          <a:lstStyle/>
          <a:p>
            <a:r>
              <a:rPr lang="en-GB" dirty="0" smtClean="0"/>
              <a:t>Trosglwyddadwy / Transferable</a:t>
            </a:r>
            <a:endParaRPr lang="en-GB" dirty="0"/>
          </a:p>
        </p:txBody>
      </p:sp>
      <p:sp>
        <p:nvSpPr>
          <p:cNvPr id="3" name="Content Placeholder 2"/>
          <p:cNvSpPr>
            <a:spLocks noGrp="1"/>
          </p:cNvSpPr>
          <p:nvPr>
            <p:ph sz="half" idx="1"/>
          </p:nvPr>
        </p:nvSpPr>
        <p:spPr>
          <a:xfrm>
            <a:off x="457200" y="1600200"/>
            <a:ext cx="4038600" cy="5009827"/>
          </a:xfrm>
        </p:spPr>
        <p:txBody>
          <a:bodyPr>
            <a:normAutofit/>
          </a:bodyPr>
          <a:lstStyle/>
          <a:p>
            <a:r>
              <a:rPr lang="en-GB" sz="2400" dirty="0" err="1" smtClean="0"/>
              <a:t>Cyflwynwch</a:t>
            </a:r>
            <a:r>
              <a:rPr lang="en-GB" sz="2400" dirty="0" smtClean="0"/>
              <a:t> </a:t>
            </a:r>
            <a:r>
              <a:rPr lang="en-GB" sz="2400" dirty="0" err="1" smtClean="0"/>
              <a:t>esiamplau</a:t>
            </a:r>
            <a:r>
              <a:rPr lang="en-GB" sz="2400" dirty="0" smtClean="0"/>
              <a:t> </a:t>
            </a:r>
            <a:r>
              <a:rPr lang="en-GB" sz="2400" dirty="0" err="1" smtClean="0"/>
              <a:t>o’r</a:t>
            </a:r>
            <a:r>
              <a:rPr lang="en-GB" sz="2400" dirty="0" smtClean="0"/>
              <a:t> </a:t>
            </a:r>
            <a:r>
              <a:rPr lang="en-GB" sz="2400" dirty="0" err="1" smtClean="0"/>
              <a:t>egwyddorion</a:t>
            </a:r>
            <a:r>
              <a:rPr lang="en-GB" sz="2400" dirty="0" smtClean="0"/>
              <a:t>.</a:t>
            </a:r>
          </a:p>
          <a:p>
            <a:endParaRPr lang="en-GB" sz="2400" dirty="0"/>
          </a:p>
          <a:p>
            <a:r>
              <a:rPr lang="en-GB" sz="2400" dirty="0" err="1" smtClean="0"/>
              <a:t>Dangoswch</a:t>
            </a:r>
            <a:r>
              <a:rPr lang="en-GB" sz="2400" dirty="0" smtClean="0"/>
              <a:t> </a:t>
            </a:r>
            <a:r>
              <a:rPr lang="en-GB" sz="2400" dirty="0" err="1" smtClean="0"/>
              <a:t>eich</a:t>
            </a:r>
            <a:r>
              <a:rPr lang="en-GB" sz="2400" dirty="0" smtClean="0"/>
              <a:t> </a:t>
            </a:r>
            <a:r>
              <a:rPr lang="en-GB" sz="2400" dirty="0" err="1" smtClean="0"/>
              <a:t>ystyriaeth</a:t>
            </a:r>
            <a:r>
              <a:rPr lang="en-GB" sz="2400" dirty="0" smtClean="0"/>
              <a:t> </a:t>
            </a:r>
            <a:r>
              <a:rPr lang="en-GB" sz="2400" dirty="0" err="1" smtClean="0"/>
              <a:t>tuag</a:t>
            </a:r>
            <a:r>
              <a:rPr lang="en-GB" sz="2400" dirty="0" smtClean="0"/>
              <a:t> at </a:t>
            </a:r>
            <a:r>
              <a:rPr lang="en-GB" sz="2400" dirty="0" err="1" smtClean="0"/>
              <a:t>gyflwyniad</a:t>
            </a:r>
            <a:r>
              <a:rPr lang="en-GB" sz="2400" dirty="0" smtClean="0"/>
              <a:t>.</a:t>
            </a:r>
          </a:p>
          <a:p>
            <a:endParaRPr lang="en-GB" sz="2400" dirty="0"/>
          </a:p>
          <a:p>
            <a:r>
              <a:rPr lang="en-GB" sz="2400" dirty="0" err="1" smtClean="0"/>
              <a:t>Ystyriwch</a:t>
            </a:r>
            <a:r>
              <a:rPr lang="en-GB" sz="2400" dirty="0" smtClean="0"/>
              <a:t> </a:t>
            </a:r>
            <a:r>
              <a:rPr lang="en-GB" sz="2400" dirty="0" err="1" smtClean="0"/>
              <a:t>gwahanol</a:t>
            </a:r>
            <a:r>
              <a:rPr lang="en-GB" sz="2400" dirty="0" smtClean="0"/>
              <a:t> </a:t>
            </a:r>
            <a:r>
              <a:rPr lang="en-GB" sz="2400" dirty="0" err="1" smtClean="0"/>
              <a:t>gyfryngau</a:t>
            </a:r>
            <a:r>
              <a:rPr lang="en-GB" sz="2400" dirty="0" smtClean="0"/>
              <a:t>.</a:t>
            </a:r>
          </a:p>
          <a:p>
            <a:endParaRPr lang="en-GB" sz="2400" dirty="0"/>
          </a:p>
          <a:p>
            <a:r>
              <a:rPr lang="en-GB" sz="2400" dirty="0" err="1"/>
              <a:t>C</a:t>
            </a:r>
            <a:r>
              <a:rPr lang="en-GB" sz="2400" dirty="0" err="1" smtClean="0"/>
              <a:t>yfathrebu</a:t>
            </a:r>
            <a:r>
              <a:rPr lang="en-GB" sz="2400" dirty="0" smtClean="0"/>
              <a:t> </a:t>
            </a:r>
            <a:r>
              <a:rPr lang="en-GB" sz="2400" dirty="0" err="1" smtClean="0"/>
              <a:t>effeithiol</a:t>
            </a:r>
            <a:endParaRPr lang="en-GB" sz="2400" dirty="0" smtClean="0"/>
          </a:p>
          <a:p>
            <a:endParaRPr lang="en-GB" dirty="0" smtClean="0"/>
          </a:p>
          <a:p>
            <a:endParaRPr lang="en-GB" dirty="0"/>
          </a:p>
          <a:p>
            <a:endParaRPr lang="en-GB" dirty="0"/>
          </a:p>
        </p:txBody>
      </p:sp>
      <p:sp>
        <p:nvSpPr>
          <p:cNvPr id="4" name="Content Placeholder 3"/>
          <p:cNvSpPr>
            <a:spLocks noGrp="1"/>
          </p:cNvSpPr>
          <p:nvPr>
            <p:ph sz="half" idx="2"/>
          </p:nvPr>
        </p:nvSpPr>
        <p:spPr>
          <a:xfrm>
            <a:off x="4648200" y="1600200"/>
            <a:ext cx="4038600" cy="4800600"/>
          </a:xfrm>
        </p:spPr>
        <p:txBody>
          <a:bodyPr>
            <a:normAutofit/>
          </a:bodyPr>
          <a:lstStyle/>
          <a:p>
            <a:r>
              <a:rPr lang="en-GB" sz="2400" dirty="0" smtClean="0"/>
              <a:t>Present examples of the principles.</a:t>
            </a:r>
          </a:p>
          <a:p>
            <a:endParaRPr lang="en-GB" sz="2400" dirty="0"/>
          </a:p>
          <a:p>
            <a:r>
              <a:rPr lang="en-GB" sz="2400" dirty="0" smtClean="0"/>
              <a:t>Show that presentation has been considered.</a:t>
            </a:r>
          </a:p>
          <a:p>
            <a:endParaRPr lang="en-GB" sz="2400" dirty="0"/>
          </a:p>
          <a:p>
            <a:r>
              <a:rPr lang="en-GB" sz="2400" dirty="0" smtClean="0"/>
              <a:t>Consider use if different media.</a:t>
            </a:r>
          </a:p>
          <a:p>
            <a:endParaRPr lang="en-GB" sz="2400" dirty="0"/>
          </a:p>
          <a:p>
            <a:r>
              <a:rPr lang="en-GB" sz="2400" dirty="0" smtClean="0"/>
              <a:t>Effective communication</a:t>
            </a:r>
          </a:p>
          <a:p>
            <a:endParaRPr lang="en-GB" dirty="0"/>
          </a:p>
        </p:txBody>
      </p:sp>
    </p:spTree>
    <p:extLst>
      <p:ext uri="{BB962C8B-B14F-4D97-AF65-F5344CB8AC3E}">
        <p14:creationId xmlns:p14="http://schemas.microsoft.com/office/powerpoint/2010/main" val="7613012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2486</TotalTime>
  <Words>773</Words>
  <Application>Microsoft Office PowerPoint</Application>
  <PresentationFormat>On-screen Show (4:3)</PresentationFormat>
  <Paragraphs>111</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PowerPoint Presentation</vt:lpstr>
      <vt:lpstr> Egwyddorion /   Principles</vt:lpstr>
      <vt:lpstr>PowerPoint Presentation</vt:lpstr>
      <vt:lpstr>Y teitl / The title</vt:lpstr>
      <vt:lpstr>Canllawiau pellach / further guidelines</vt:lpstr>
      <vt:lpstr>Cynllun (3000 gair) / Plan (3000 words)</vt:lpstr>
      <vt:lpstr>Ymgysylltu a llenyddiaeth / Engagement with literature</vt:lpstr>
      <vt:lpstr>Gwybodaeth a Dealltwraieth / Knowledge and Understanding</vt:lpstr>
      <vt:lpstr>Gwybyddol a deallusol / Cognitive and Intellectual</vt:lpstr>
      <vt:lpstr>Ymarferol / Practical</vt:lpstr>
      <vt:lpstr>Trosglwyddadwy / Transferable</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Iwan Ellis-Williams</cp:lastModifiedBy>
  <cp:revision>199</cp:revision>
  <cp:lastPrinted>2017-08-03T13:56:24Z</cp:lastPrinted>
  <dcterms:created xsi:type="dcterms:W3CDTF">2018-05-24T13:58:06Z</dcterms:created>
  <dcterms:modified xsi:type="dcterms:W3CDTF">2021-03-09T08:29:12Z</dcterms:modified>
</cp:coreProperties>
</file>