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5" r:id="rId3"/>
    <p:sldId id="280" r:id="rId4"/>
    <p:sldId id="274" r:id="rId5"/>
    <p:sldId id="277" r:id="rId6"/>
    <p:sldId id="278" r:id="rId7"/>
    <p:sldId id="258" r:id="rId8"/>
    <p:sldId id="279" r:id="rId9"/>
    <p:sldId id="276" r:id="rId10"/>
    <p:sldId id="272" r:id="rId11"/>
    <p:sldId id="27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147" autoAdjust="0"/>
    <p:restoredTop sz="94660"/>
  </p:normalViewPr>
  <p:slideViewPr>
    <p:cSldViewPr snapToGrid="0">
      <p:cViewPr>
        <p:scale>
          <a:sx n="66" d="100"/>
          <a:sy n="66" d="100"/>
        </p:scale>
        <p:origin x="48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5/8/2018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5/8/2018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5/8/2018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5/8/2018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6.xml"/><Relationship Id="rId1" Type="http://schemas.openxmlformats.org/officeDocument/2006/relationships/themeOverride" Target="../theme/themeOverride1.xml"/><Relationship Id="rId6" Type="http://schemas.openxmlformats.org/officeDocument/2006/relationships/image" Target="../media/image4.jp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Layout" Target="../slideLayouts/slideLayout7.xml"/><Relationship Id="rId4" Type="http://schemas.openxmlformats.org/officeDocument/2006/relationships/hyperlink" Target="https://www.posterlounge.co.uk/karl-marx-pr667477.htm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www.huffingtonpost.com/rick-steves/communism-in-cuba_b_9163806.html" TargetMode="External"/><Relationship Id="rId3" Type="http://schemas.openxmlformats.org/officeDocument/2006/relationships/hyperlink" Target="http://olc.spsd.sk.ca/DE/history20/unit1/sec5_03.html" TargetMode="External"/><Relationship Id="rId7" Type="http://schemas.openxmlformats.org/officeDocument/2006/relationships/hyperlink" Target="https://www.quora.com/Which-countries-are-capitalist-socialist-and-communist-in-2015" TargetMode="External"/><Relationship Id="rId2" Type="http://schemas.openxmlformats.org/officeDocument/2006/relationships/hyperlink" Target="https://quotescover.com/topics/equality" TargetMode="External"/><Relationship Id="rId1" Type="http://schemas.openxmlformats.org/officeDocument/2006/relationships/slideLayout" Target="../slideLayouts/slideLayout6.xml"/><Relationship Id="rId6" Type="http://schemas.openxmlformats.org/officeDocument/2006/relationships/hyperlink" Target="https://www.merriam-webster.com/dictionary/proletariat" TargetMode="External"/><Relationship Id="rId5" Type="http://schemas.openxmlformats.org/officeDocument/2006/relationships/hyperlink" Target="https://philosophy.fsu.edu/undergraduate-study/why-philosophy/What-is-Philosophy" TargetMode="External"/><Relationship Id="rId4" Type="http://schemas.openxmlformats.org/officeDocument/2006/relationships/hyperlink" Target="https://sociology.unc.edu/undergraduate-programme/sociology-major/what-is-sociology%20/" TargetMode="External"/><Relationship Id="rId9" Type="http://schemas.openxmlformats.org/officeDocument/2006/relationships/hyperlink" Target="https://simplypsychology.org/maslow.htm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clipartbarn.com/pen-clipart_44051/" TargetMode="External"/><Relationship Id="rId2" Type="http://schemas.openxmlformats.org/officeDocument/2006/relationships/hyperlink" Target="https://www.posterlounge.co.uk/karl-marx-pr667477.htm"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BE90C-AF1B-4B1D-AD00-D4E8A9B2458A}"/>
              </a:ext>
            </a:extLst>
          </p:cNvPr>
          <p:cNvSpPr>
            <a:spLocks noGrp="1"/>
          </p:cNvSpPr>
          <p:nvPr>
            <p:ph type="ctrTitle"/>
          </p:nvPr>
        </p:nvSpPr>
        <p:spPr>
          <a:xfrm>
            <a:off x="218661" y="-226147"/>
            <a:ext cx="11277600" cy="1513266"/>
          </a:xfrm>
        </p:spPr>
        <p:txBody>
          <a:bodyPr/>
          <a:lstStyle/>
          <a:p>
            <a:br>
              <a:rPr lang="en-GB" u="sng" dirty="0"/>
            </a:br>
            <a:br>
              <a:rPr lang="en-GB" u="sng" dirty="0"/>
            </a:br>
            <a:br>
              <a:rPr lang="en-GB" u="sng" dirty="0"/>
            </a:br>
            <a:br>
              <a:rPr lang="en-GB" u="sng" dirty="0"/>
            </a:br>
            <a:br>
              <a:rPr lang="en-GB" u="sng" dirty="0"/>
            </a:br>
            <a:br>
              <a:rPr lang="en-GB" u="sng" dirty="0"/>
            </a:br>
            <a:br>
              <a:rPr lang="en-GB" u="sng" dirty="0"/>
            </a:br>
            <a:r>
              <a:rPr lang="en-GB" u="sng" dirty="0"/>
              <a:t>The Landscape of Social Inclusion</a:t>
            </a:r>
            <a:br>
              <a:rPr lang="en-GB" u="sng" dirty="0"/>
            </a:br>
            <a:endParaRPr lang="en-GB" sz="1800" u="sng" dirty="0"/>
          </a:p>
        </p:txBody>
      </p:sp>
      <p:sp>
        <p:nvSpPr>
          <p:cNvPr id="3" name="Subtitle 2">
            <a:extLst>
              <a:ext uri="{FF2B5EF4-FFF2-40B4-BE49-F238E27FC236}">
                <a16:creationId xmlns:a16="http://schemas.microsoft.com/office/drawing/2014/main" id="{64BEECAE-F2D2-42FE-A799-10AD1DACF04D}"/>
              </a:ext>
            </a:extLst>
          </p:cNvPr>
          <p:cNvSpPr>
            <a:spLocks noGrp="1"/>
          </p:cNvSpPr>
          <p:nvPr>
            <p:ph type="subTitle" idx="1"/>
          </p:nvPr>
        </p:nvSpPr>
        <p:spPr>
          <a:xfrm>
            <a:off x="-2327922" y="2870156"/>
            <a:ext cx="8144134" cy="1117687"/>
          </a:xfrm>
        </p:spPr>
        <p:txBody>
          <a:bodyPr>
            <a:noAutofit/>
          </a:bodyPr>
          <a:lstStyle/>
          <a:p>
            <a:r>
              <a:rPr lang="en-GB" sz="8000" u="sng" dirty="0"/>
              <a:t>Marxism</a:t>
            </a:r>
            <a:r>
              <a:rPr lang="en-GB" sz="8000" dirty="0"/>
              <a:t> </a:t>
            </a:r>
          </a:p>
        </p:txBody>
      </p:sp>
      <p:sp>
        <p:nvSpPr>
          <p:cNvPr id="4" name="TextBox 3">
            <a:extLst>
              <a:ext uri="{FF2B5EF4-FFF2-40B4-BE49-F238E27FC236}">
                <a16:creationId xmlns:a16="http://schemas.microsoft.com/office/drawing/2014/main" id="{2B8117E8-9EFB-4A88-AFFC-837C694C3C9D}"/>
              </a:ext>
            </a:extLst>
          </p:cNvPr>
          <p:cNvSpPr txBox="1"/>
          <p:nvPr/>
        </p:nvSpPr>
        <p:spPr>
          <a:xfrm>
            <a:off x="9448800" y="2767279"/>
            <a:ext cx="2743200" cy="1323439"/>
          </a:xfrm>
          <a:prstGeom prst="rect">
            <a:avLst/>
          </a:prstGeom>
          <a:noFill/>
        </p:spPr>
        <p:txBody>
          <a:bodyPr wrap="square" rtlCol="0">
            <a:spAutoFit/>
          </a:bodyPr>
          <a:lstStyle/>
          <a:p>
            <a:r>
              <a:rPr lang="en-GB" sz="4000" dirty="0"/>
              <a:t>By Katrina James </a:t>
            </a:r>
          </a:p>
        </p:txBody>
      </p:sp>
      <p:sp>
        <p:nvSpPr>
          <p:cNvPr id="5" name="Rectangle 4">
            <a:extLst>
              <a:ext uri="{FF2B5EF4-FFF2-40B4-BE49-F238E27FC236}">
                <a16:creationId xmlns:a16="http://schemas.microsoft.com/office/drawing/2014/main" id="{734F6650-E692-4D8B-AC07-D4BB36826389}"/>
              </a:ext>
            </a:extLst>
          </p:cNvPr>
          <p:cNvSpPr/>
          <p:nvPr/>
        </p:nvSpPr>
        <p:spPr>
          <a:xfrm>
            <a:off x="5857461" y="5743527"/>
            <a:ext cx="6096000" cy="646331"/>
          </a:xfrm>
          <a:prstGeom prst="rect">
            <a:avLst/>
          </a:prstGeom>
        </p:spPr>
        <p:txBody>
          <a:bodyPr>
            <a:spAutoFit/>
          </a:bodyPr>
          <a:lstStyle/>
          <a:p>
            <a:pPr algn="r"/>
            <a:r>
              <a:rPr lang="en-GB" dirty="0"/>
              <a:t>SJS14017</a:t>
            </a:r>
            <a:br>
              <a:rPr lang="en-GB" dirty="0"/>
            </a:br>
            <a:r>
              <a:rPr lang="en-GB" dirty="0"/>
              <a:t>Dr Caroline Lohmann-Hancock </a:t>
            </a:r>
          </a:p>
        </p:txBody>
      </p:sp>
      <p:sp>
        <p:nvSpPr>
          <p:cNvPr id="8" name="Thought Bubble: Cloud 7">
            <a:extLst>
              <a:ext uri="{FF2B5EF4-FFF2-40B4-BE49-F238E27FC236}">
                <a16:creationId xmlns:a16="http://schemas.microsoft.com/office/drawing/2014/main" id="{5A54D84B-B8F1-4C29-B387-3B07B5DBB8BF}"/>
              </a:ext>
            </a:extLst>
          </p:cNvPr>
          <p:cNvSpPr/>
          <p:nvPr/>
        </p:nvSpPr>
        <p:spPr>
          <a:xfrm>
            <a:off x="1083020" y="4339987"/>
            <a:ext cx="4498914" cy="2148255"/>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C0FA077-2E1E-4A00-8EC5-3B5C69056E03}"/>
              </a:ext>
            </a:extLst>
          </p:cNvPr>
          <p:cNvSpPr txBox="1"/>
          <p:nvPr/>
        </p:nvSpPr>
        <p:spPr>
          <a:xfrm>
            <a:off x="1566724" y="4629284"/>
            <a:ext cx="3739486" cy="1569660"/>
          </a:xfrm>
          <a:prstGeom prst="rect">
            <a:avLst/>
          </a:prstGeom>
          <a:noFill/>
        </p:spPr>
        <p:txBody>
          <a:bodyPr wrap="square" rtlCol="0">
            <a:spAutoFit/>
          </a:bodyPr>
          <a:lstStyle/>
          <a:p>
            <a:pPr algn="ctr"/>
            <a:r>
              <a:rPr lang="en-GB" sz="1600" dirty="0"/>
              <a:t>‘ We may have different religions, different languages, different coloured skin, but we all belong to one human race. We all share the same basic values’(quotes cover 2018).</a:t>
            </a:r>
          </a:p>
        </p:txBody>
      </p:sp>
    </p:spTree>
    <p:extLst>
      <p:ext uri="{BB962C8B-B14F-4D97-AF65-F5344CB8AC3E}">
        <p14:creationId xmlns:p14="http://schemas.microsoft.com/office/powerpoint/2010/main" val="4138636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321D838-2C7E-4177-9DD3-DAC78324A2B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2" name="Picture 11">
            <a:extLst>
              <a:ext uri="{FF2B5EF4-FFF2-40B4-BE49-F238E27FC236}">
                <a16:creationId xmlns:a16="http://schemas.microsoft.com/office/drawing/2014/main" id="{224C28B3-E902-49D1-98A0-582D277A0E0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a:extLst>
              <a:ext uri="{FF2B5EF4-FFF2-40B4-BE49-F238E27FC236}">
                <a16:creationId xmlns:a16="http://schemas.microsoft.com/office/drawing/2014/main" id="{F3A6C14C-E755-4A02-821B-6EA2D4C9F20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a:extLst>
              <a:ext uri="{FF2B5EF4-FFF2-40B4-BE49-F238E27FC236}">
                <a16:creationId xmlns:a16="http://schemas.microsoft.com/office/drawing/2014/main" id="{6478287C-E119-4E9C-95B0-518478BD9D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EA4A294F-6D36-425B-8632-27FD6A284D0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9">
            <a:extLst>
              <a:ext uri="{FF2B5EF4-FFF2-40B4-BE49-F238E27FC236}">
                <a16:creationId xmlns:a16="http://schemas.microsoft.com/office/drawing/2014/main" id="{3FECAD23-900F-4F1B-A441-6A68749F88D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57943801-CAEC-4F98-9332-2A4D9128463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Rectangle 23">
            <a:extLst>
              <a:ext uri="{FF2B5EF4-FFF2-40B4-BE49-F238E27FC236}">
                <a16:creationId xmlns:a16="http://schemas.microsoft.com/office/drawing/2014/main" id="{8A233090-6C39-4F59-8A0F-86F011A7EEE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84DCAA0-4BF1-4FB9-97BA-D6BA630419A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9" name="Picture 27">
            <a:extLst>
              <a:ext uri="{FF2B5EF4-FFF2-40B4-BE49-F238E27FC236}">
                <a16:creationId xmlns:a16="http://schemas.microsoft.com/office/drawing/2014/main" id="{9BC2FEA5-B399-458A-8393-E06CE40DB89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pic>
        <p:nvPicPr>
          <p:cNvPr id="5" name="Picture 4" descr="A picture containing writing implement, pen, stationary&#10;&#10;Description generated with very high confidence">
            <a:extLst>
              <a:ext uri="{FF2B5EF4-FFF2-40B4-BE49-F238E27FC236}">
                <a16:creationId xmlns:a16="http://schemas.microsoft.com/office/drawing/2014/main" id="{AAA85B31-F9D4-4B09-A200-5517D3FB4BB7}"/>
              </a:ext>
            </a:extLst>
          </p:cNvPr>
          <p:cNvPicPr>
            <a:picLocks noChangeAspect="1"/>
          </p:cNvPicPr>
          <p:nvPr/>
        </p:nvPicPr>
        <p:blipFill>
          <a:blip r:embed="rId6"/>
          <a:stretch>
            <a:fillRect/>
          </a:stretch>
        </p:blipFill>
        <p:spPr>
          <a:xfrm>
            <a:off x="8187091" y="1749761"/>
            <a:ext cx="3358478" cy="3358478"/>
          </a:xfrm>
          <a:prstGeom prst="rect">
            <a:avLst/>
          </a:prstGeom>
          <a:ln>
            <a:noFill/>
          </a:ln>
          <a:effectLst>
            <a:outerShdw blurRad="76200" dist="63500" dir="5040000" algn="tl" rotWithShape="0">
              <a:srgbClr val="000000">
                <a:alpha val="41000"/>
              </a:srgbClr>
            </a:outerShdw>
          </a:effectLst>
        </p:spPr>
      </p:pic>
      <p:sp>
        <p:nvSpPr>
          <p:cNvPr id="2" name="Title 1">
            <a:extLst>
              <a:ext uri="{FF2B5EF4-FFF2-40B4-BE49-F238E27FC236}">
                <a16:creationId xmlns:a16="http://schemas.microsoft.com/office/drawing/2014/main" id="{6F70D073-9ADE-4F8A-90C0-2A394560F7DE}"/>
              </a:ext>
            </a:extLst>
          </p:cNvPr>
          <p:cNvSpPr>
            <a:spLocks noGrp="1"/>
          </p:cNvSpPr>
          <p:nvPr>
            <p:ph type="title"/>
          </p:nvPr>
        </p:nvSpPr>
        <p:spPr>
          <a:xfrm>
            <a:off x="680321" y="753228"/>
            <a:ext cx="7087552" cy="1080938"/>
          </a:xfrm>
        </p:spPr>
        <p:txBody>
          <a:bodyPr vert="horz" lIns="91440" tIns="45720" rIns="91440" bIns="45720" rtlCol="0" anchor="ctr">
            <a:normAutofit/>
          </a:bodyPr>
          <a:lstStyle/>
          <a:p>
            <a:r>
              <a:rPr lang="en-US"/>
              <a:t>Contents Page:</a:t>
            </a:r>
          </a:p>
        </p:txBody>
      </p:sp>
      <p:sp>
        <p:nvSpPr>
          <p:cNvPr id="3" name="TextBox 2">
            <a:extLst>
              <a:ext uri="{FF2B5EF4-FFF2-40B4-BE49-F238E27FC236}">
                <a16:creationId xmlns:a16="http://schemas.microsoft.com/office/drawing/2014/main" id="{181F6632-5CAB-4606-8488-8F425BF984B6}"/>
              </a:ext>
            </a:extLst>
          </p:cNvPr>
          <p:cNvSpPr txBox="1"/>
          <p:nvPr/>
        </p:nvSpPr>
        <p:spPr>
          <a:xfrm>
            <a:off x="680321" y="2336872"/>
            <a:ext cx="6423211" cy="3911527"/>
          </a:xfrm>
          <a:prstGeom prst="rect">
            <a:avLst/>
          </a:prstGeom>
        </p:spPr>
        <p:txBody>
          <a:bodyPr vert="horz" lIns="91440" tIns="45720" rIns="91440" bIns="45720" rtlCol="0">
            <a:normAutofit/>
          </a:bodyPr>
          <a:lstStyle/>
          <a:p>
            <a:pPr marL="342900" indent="-228600" defTabSz="914400">
              <a:lnSpc>
                <a:spcPct val="90000"/>
              </a:lnSpc>
              <a:spcAft>
                <a:spcPts val="600"/>
              </a:spcAft>
              <a:buFont typeface="Arial" panose="020B0604020202020204" pitchFamily="34" charset="0"/>
              <a:buChar char="•"/>
            </a:pPr>
            <a:r>
              <a:rPr lang="en-US" sz="2800" dirty="0"/>
              <a:t>Abraham Maslow Hierarchy of Needs</a:t>
            </a:r>
          </a:p>
          <a:p>
            <a:pPr marL="342900" indent="-228600" defTabSz="914400">
              <a:lnSpc>
                <a:spcPct val="90000"/>
              </a:lnSpc>
              <a:spcAft>
                <a:spcPts val="600"/>
              </a:spcAft>
              <a:buFont typeface="Arial" panose="020B0604020202020204" pitchFamily="34" charset="0"/>
              <a:buChar char="•"/>
            </a:pPr>
            <a:r>
              <a:rPr lang="en-US" sz="2800" dirty="0"/>
              <a:t>Who is Karl Marx?</a:t>
            </a:r>
          </a:p>
          <a:p>
            <a:pPr marL="342900" indent="-228600" defTabSz="914400">
              <a:lnSpc>
                <a:spcPct val="90000"/>
              </a:lnSpc>
              <a:spcAft>
                <a:spcPts val="600"/>
              </a:spcAft>
              <a:buFont typeface="Arial" panose="020B0604020202020204" pitchFamily="34" charset="0"/>
              <a:buChar char="•"/>
            </a:pPr>
            <a:r>
              <a:rPr lang="en-US" sz="2800" dirty="0"/>
              <a:t>Karl Marx - Areas of studies</a:t>
            </a:r>
          </a:p>
          <a:p>
            <a:pPr marL="342900" indent="-228600" defTabSz="914400">
              <a:lnSpc>
                <a:spcPct val="90000"/>
              </a:lnSpc>
              <a:spcAft>
                <a:spcPts val="600"/>
              </a:spcAft>
              <a:buFont typeface="Arial" panose="020B0604020202020204" pitchFamily="34" charset="0"/>
              <a:buChar char="•"/>
            </a:pPr>
            <a:r>
              <a:rPr lang="en-US" sz="2800" dirty="0"/>
              <a:t>The Rich and the Poor definitions </a:t>
            </a:r>
          </a:p>
          <a:p>
            <a:pPr marL="342900" indent="-228600" defTabSz="914400">
              <a:lnSpc>
                <a:spcPct val="90000"/>
              </a:lnSpc>
              <a:spcAft>
                <a:spcPts val="600"/>
              </a:spcAft>
              <a:buFont typeface="Arial" panose="020B0604020202020204" pitchFamily="34" charset="0"/>
              <a:buChar char="•"/>
            </a:pPr>
            <a:r>
              <a:rPr lang="en-US" sz="2800" dirty="0"/>
              <a:t>What is Karl Marx Theory?</a:t>
            </a:r>
          </a:p>
          <a:p>
            <a:pPr marL="342900" indent="-228600" defTabSz="914400">
              <a:lnSpc>
                <a:spcPct val="90000"/>
              </a:lnSpc>
              <a:spcAft>
                <a:spcPts val="600"/>
              </a:spcAft>
              <a:buFont typeface="Arial" panose="020B0604020202020204" pitchFamily="34" charset="0"/>
              <a:buChar char="•"/>
            </a:pPr>
            <a:r>
              <a:rPr lang="en-US" sz="2800" dirty="0"/>
              <a:t>Communist VS Capitalism</a:t>
            </a:r>
          </a:p>
          <a:p>
            <a:pPr marL="342900" indent="-228600" defTabSz="914400">
              <a:lnSpc>
                <a:spcPct val="90000"/>
              </a:lnSpc>
              <a:spcAft>
                <a:spcPts val="600"/>
              </a:spcAft>
              <a:buFont typeface="Arial" panose="020B0604020202020204" pitchFamily="34" charset="0"/>
              <a:buChar char="•"/>
            </a:pPr>
            <a:r>
              <a:rPr lang="en-US" sz="2800" dirty="0"/>
              <a:t>Conclusion</a:t>
            </a:r>
          </a:p>
          <a:p>
            <a:pPr marL="342900" indent="-228600" defTabSz="914400">
              <a:lnSpc>
                <a:spcPct val="90000"/>
              </a:lnSpc>
              <a:spcAft>
                <a:spcPts val="600"/>
              </a:spcAft>
              <a:buFont typeface="Arial" panose="020B0604020202020204" pitchFamily="34" charset="0"/>
              <a:buChar char="•"/>
            </a:pPr>
            <a:r>
              <a:rPr lang="en-US" sz="2800" dirty="0"/>
              <a:t>References </a:t>
            </a:r>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p:txBody>
      </p:sp>
      <p:sp>
        <p:nvSpPr>
          <p:cNvPr id="6" name="Rectangle 5">
            <a:extLst>
              <a:ext uri="{FF2B5EF4-FFF2-40B4-BE49-F238E27FC236}">
                <a16:creationId xmlns:a16="http://schemas.microsoft.com/office/drawing/2014/main" id="{A65BF88A-C735-41C9-B7DF-206556CE501F}"/>
              </a:ext>
            </a:extLst>
          </p:cNvPr>
          <p:cNvSpPr/>
          <p:nvPr/>
        </p:nvSpPr>
        <p:spPr>
          <a:xfrm>
            <a:off x="7555992" y="5613787"/>
            <a:ext cx="5866787" cy="369332"/>
          </a:xfrm>
          <a:prstGeom prst="rect">
            <a:avLst/>
          </a:prstGeom>
        </p:spPr>
        <p:txBody>
          <a:bodyPr wrap="square">
            <a:spAutoFit/>
          </a:bodyPr>
          <a:lstStyle/>
          <a:p>
            <a:r>
              <a:rPr lang="en-GB" dirty="0">
                <a:solidFill>
                  <a:schemeClr val="bg1"/>
                </a:solidFill>
              </a:rPr>
              <a:t>http://clipartbarn.com/pen-clipart_44051/</a:t>
            </a:r>
          </a:p>
        </p:txBody>
      </p:sp>
    </p:spTree>
    <p:extLst>
      <p:ext uri="{BB962C8B-B14F-4D97-AF65-F5344CB8AC3E}">
        <p14:creationId xmlns:p14="http://schemas.microsoft.com/office/powerpoint/2010/main" val="5448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6" name="Rectangle 15">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6">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11" name="Content Placeholder 6">
            <a:extLst>
              <a:ext uri="{FF2B5EF4-FFF2-40B4-BE49-F238E27FC236}">
                <a16:creationId xmlns:a16="http://schemas.microsoft.com/office/drawing/2014/main" id="{891D79CA-4507-469E-B4FE-ACC11B43B4BA}"/>
              </a:ext>
            </a:extLst>
          </p:cNvPr>
          <p:cNvPicPr>
            <a:picLocks noChangeAspect="1"/>
          </p:cNvPicPr>
          <p:nvPr/>
        </p:nvPicPr>
        <p:blipFill rotWithShape="1">
          <a:blip r:embed="rId3"/>
          <a:srcRect l="2176" r="2265" b="3"/>
          <a:stretch/>
        </p:blipFill>
        <p:spPr>
          <a:xfrm>
            <a:off x="4636008" y="10"/>
            <a:ext cx="7552815" cy="6856310"/>
          </a:xfrm>
          <a:prstGeom prst="rect">
            <a:avLst/>
          </a:prstGeom>
          <a:ln>
            <a:noFill/>
          </a:ln>
          <a:effectLst/>
        </p:spPr>
      </p:pic>
      <p:sp>
        <p:nvSpPr>
          <p:cNvPr id="14" name="Rectangle 18">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1" name="Picture 20">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2" name="Title 1">
            <a:extLst>
              <a:ext uri="{FF2B5EF4-FFF2-40B4-BE49-F238E27FC236}">
                <a16:creationId xmlns:a16="http://schemas.microsoft.com/office/drawing/2014/main" id="{0F07511C-692A-470D-8AF3-B27D05F61051}"/>
              </a:ext>
            </a:extLst>
          </p:cNvPr>
          <p:cNvSpPr>
            <a:spLocks noGrp="1"/>
          </p:cNvSpPr>
          <p:nvPr>
            <p:ph type="title"/>
          </p:nvPr>
        </p:nvSpPr>
        <p:spPr>
          <a:xfrm>
            <a:off x="680322" y="753228"/>
            <a:ext cx="3679028" cy="1080938"/>
          </a:xfrm>
        </p:spPr>
        <p:txBody>
          <a:bodyPr>
            <a:normAutofit/>
          </a:bodyPr>
          <a:lstStyle/>
          <a:p>
            <a:r>
              <a:rPr lang="en-GB" sz="3200" u="sng"/>
              <a:t>Abraham Maslow </a:t>
            </a:r>
          </a:p>
        </p:txBody>
      </p:sp>
      <p:sp>
        <p:nvSpPr>
          <p:cNvPr id="18" name="Rectangle 17">
            <a:extLst>
              <a:ext uri="{FF2B5EF4-FFF2-40B4-BE49-F238E27FC236}">
                <a16:creationId xmlns:a16="http://schemas.microsoft.com/office/drawing/2014/main" id="{3BAC11CD-4E67-49CF-82C7-4DAF611F58BF}"/>
              </a:ext>
            </a:extLst>
          </p:cNvPr>
          <p:cNvSpPr/>
          <p:nvPr/>
        </p:nvSpPr>
        <p:spPr>
          <a:xfrm>
            <a:off x="127220" y="5596940"/>
            <a:ext cx="4381568" cy="1015663"/>
          </a:xfrm>
          <a:prstGeom prst="rect">
            <a:avLst/>
          </a:prstGeom>
        </p:spPr>
        <p:txBody>
          <a:bodyPr wrap="square">
            <a:spAutoFit/>
          </a:bodyPr>
          <a:lstStyle/>
          <a:p>
            <a:r>
              <a:rPr lang="en-GB" sz="1000" dirty="0">
                <a:solidFill>
                  <a:schemeClr val="bg1"/>
                </a:solidFill>
              </a:rPr>
              <a:t>https://www.bing.com/images/search?view=detailV2&amp;ccid=T9Ro5%2b9z&amp;id=2C089B4BCE6A14FDFA0C373663D512C7A0D21654&amp;thid=OIP.T9Ro5-9zdADiBSyFhYao2AHaGb&amp;mediaurl=http%3a%2f%2fwww.researchhistory.org%2fwp-content%2fuploads%2f2012%2f06%2fmaslows-hierarchy-of-needs.gif&amp;exph=419&amp;expw=483&amp;q=maslow+hierarchy+of+needs&amp;simid=608029344026790193&amp;selectedIndex=9&amp;ajaxhist=0 </a:t>
            </a:r>
          </a:p>
        </p:txBody>
      </p:sp>
      <p:sp>
        <p:nvSpPr>
          <p:cNvPr id="20" name="TextBox 19">
            <a:extLst>
              <a:ext uri="{FF2B5EF4-FFF2-40B4-BE49-F238E27FC236}">
                <a16:creationId xmlns:a16="http://schemas.microsoft.com/office/drawing/2014/main" id="{CDC230DE-6E37-4BBC-9D7A-FAAE985B850E}"/>
              </a:ext>
            </a:extLst>
          </p:cNvPr>
          <p:cNvSpPr txBox="1"/>
          <p:nvPr/>
        </p:nvSpPr>
        <p:spPr>
          <a:xfrm>
            <a:off x="127219" y="2135503"/>
            <a:ext cx="4508787" cy="4370427"/>
          </a:xfrm>
          <a:prstGeom prst="rect">
            <a:avLst/>
          </a:prstGeom>
          <a:noFill/>
        </p:spPr>
        <p:txBody>
          <a:bodyPr wrap="square" rtlCol="0">
            <a:spAutoFit/>
          </a:bodyPr>
          <a:lstStyle/>
          <a:p>
            <a:r>
              <a:rPr lang="en-GB" sz="1400" dirty="0"/>
              <a:t>Abraham Maslow was a American psychologist who studied the developing individual. He then formed a theory that is called ‘The Hierarchy of Needs’ which has 5 stages of needs. They follow as;</a:t>
            </a:r>
            <a:endParaRPr lang="en-GB" sz="1400" dirty="0">
              <a:solidFill>
                <a:schemeClr val="bg1"/>
              </a:solidFill>
            </a:endParaRPr>
          </a:p>
          <a:p>
            <a:pPr marL="342900" indent="-342900">
              <a:buFont typeface="+mj-lt"/>
              <a:buAutoNum type="arabicPeriod"/>
            </a:pPr>
            <a:r>
              <a:rPr lang="en-GB" sz="1400" dirty="0">
                <a:solidFill>
                  <a:schemeClr val="bg1"/>
                </a:solidFill>
              </a:rPr>
              <a:t>Physiological </a:t>
            </a:r>
          </a:p>
          <a:p>
            <a:pPr marL="342900" indent="-342900">
              <a:buFont typeface="+mj-lt"/>
              <a:buAutoNum type="arabicPeriod"/>
            </a:pPr>
            <a:r>
              <a:rPr lang="en-GB" sz="1400" dirty="0">
                <a:solidFill>
                  <a:schemeClr val="bg1"/>
                </a:solidFill>
              </a:rPr>
              <a:t>Safety and Security </a:t>
            </a:r>
          </a:p>
          <a:p>
            <a:pPr marL="342900" indent="-342900">
              <a:buFont typeface="+mj-lt"/>
              <a:buAutoNum type="arabicPeriod"/>
            </a:pPr>
            <a:r>
              <a:rPr lang="en-GB" sz="1400" dirty="0">
                <a:solidFill>
                  <a:schemeClr val="bg1"/>
                </a:solidFill>
              </a:rPr>
              <a:t>Love and Belonging </a:t>
            </a:r>
          </a:p>
          <a:p>
            <a:pPr marL="342900" indent="-342900">
              <a:buFont typeface="+mj-lt"/>
              <a:buAutoNum type="arabicPeriod"/>
            </a:pPr>
            <a:r>
              <a:rPr lang="en-GB" sz="1400" dirty="0">
                <a:solidFill>
                  <a:schemeClr val="bg1"/>
                </a:solidFill>
              </a:rPr>
              <a:t>Self – esteem </a:t>
            </a:r>
          </a:p>
          <a:p>
            <a:pPr marL="342900" indent="-342900">
              <a:buFont typeface="+mj-lt"/>
              <a:buAutoNum type="arabicPeriod"/>
            </a:pPr>
            <a:r>
              <a:rPr lang="en-GB" sz="1400" dirty="0">
                <a:solidFill>
                  <a:schemeClr val="bg1"/>
                </a:solidFill>
              </a:rPr>
              <a:t>Self Actualization </a:t>
            </a:r>
          </a:p>
          <a:p>
            <a:r>
              <a:rPr lang="en-GB" sz="1400" dirty="0"/>
              <a:t>(Simply Psychology, 2017) </a:t>
            </a:r>
          </a:p>
          <a:p>
            <a:r>
              <a:rPr lang="en-GB" sz="1400" dirty="0"/>
              <a:t>Being poor or rich has an influence on the completion of the stages due to the labels, opportunities and socialisation the individual has experienced. In society, people in power control the development and progression of our lives. The ‘Marxism’ theory explores the link between the rich and the poor. </a:t>
            </a:r>
          </a:p>
          <a:p>
            <a:endParaRPr lang="en-GB" dirty="0"/>
          </a:p>
          <a:p>
            <a:endParaRPr lang="en-GB" dirty="0"/>
          </a:p>
          <a:p>
            <a:pPr marL="342900" indent="-342900">
              <a:buFont typeface="+mj-lt"/>
              <a:buAutoNum type="arabicPeriod"/>
            </a:pPr>
            <a:endParaRPr lang="en-GB" dirty="0">
              <a:solidFill>
                <a:schemeClr val="bg1"/>
              </a:solidFill>
            </a:endParaRPr>
          </a:p>
        </p:txBody>
      </p:sp>
    </p:spTree>
    <p:extLst>
      <p:ext uri="{BB962C8B-B14F-4D97-AF65-F5344CB8AC3E}">
        <p14:creationId xmlns:p14="http://schemas.microsoft.com/office/powerpoint/2010/main" val="1633168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F162CF-573F-4639-AF5E-5FED4D67E52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277" y="609600"/>
            <a:ext cx="9659904" cy="5604933"/>
          </a:xfrm>
          <a:prstGeom prst="rect">
            <a:avLst/>
          </a:prstGeom>
          <a:solidFill>
            <a:srgbClr val="FFFFFF"/>
          </a:solidFill>
          <a:ln>
            <a:noFill/>
          </a:ln>
          <a:effectLst>
            <a:outerShdw blurRad="76200" dist="63500" dir="5040000" algn="ctr" rotWithShape="0">
              <a:srgbClr val="000000">
                <a:alpha val="4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n old photo of a person&#10;&#10;Description generated with very high confidence">
            <a:extLst>
              <a:ext uri="{FF2B5EF4-FFF2-40B4-BE49-F238E27FC236}">
                <a16:creationId xmlns:a16="http://schemas.microsoft.com/office/drawing/2014/main" id="{8C5B269D-5DB6-4817-AD9D-8F775FB288E2}"/>
              </a:ext>
            </a:extLst>
          </p:cNvPr>
          <p:cNvPicPr>
            <a:picLocks noChangeAspect="1"/>
          </p:cNvPicPr>
          <p:nvPr/>
        </p:nvPicPr>
        <p:blipFill>
          <a:blip r:embed="rId2"/>
          <a:stretch>
            <a:fillRect/>
          </a:stretch>
        </p:blipFill>
        <p:spPr>
          <a:xfrm>
            <a:off x="3808338" y="931333"/>
            <a:ext cx="3311778" cy="4961466"/>
          </a:xfrm>
          <a:prstGeom prst="rect">
            <a:avLst/>
          </a:prstGeom>
          <a:solidFill>
            <a:srgbClr val="FFFFFF">
              <a:shade val="85000"/>
            </a:srgbClr>
          </a:solidFill>
          <a:ln>
            <a:noFill/>
          </a:ln>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5DE918B2-3C9B-4C0E-9303-1C05C39F1EC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0">
            <a:extLst>
              <a:ext uri="{FF2B5EF4-FFF2-40B4-BE49-F238E27FC236}">
                <a16:creationId xmlns:a16="http://schemas.microsoft.com/office/drawing/2014/main" id="{13D5C902-E4C0-4AFC-9EFC-3D1605AC5BA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42E123A5-F448-4978-9365-E8315AE6C47E}"/>
              </a:ext>
            </a:extLst>
          </p:cNvPr>
          <p:cNvSpPr txBox="1"/>
          <p:nvPr/>
        </p:nvSpPr>
        <p:spPr>
          <a:xfrm>
            <a:off x="634273" y="660400"/>
            <a:ext cx="2761318" cy="369332"/>
          </a:xfrm>
          <a:prstGeom prst="rect">
            <a:avLst/>
          </a:prstGeom>
          <a:noFill/>
        </p:spPr>
        <p:txBody>
          <a:bodyPr wrap="square" rtlCol="0">
            <a:spAutoFit/>
          </a:bodyPr>
          <a:lstStyle/>
          <a:p>
            <a:r>
              <a:rPr lang="en-GB" b="1" u="sng" dirty="0">
                <a:solidFill>
                  <a:schemeClr val="bg1"/>
                </a:solidFill>
              </a:rPr>
              <a:t>Karl Marx </a:t>
            </a:r>
          </a:p>
        </p:txBody>
      </p:sp>
      <p:sp>
        <p:nvSpPr>
          <p:cNvPr id="4" name="TextBox 3">
            <a:extLst>
              <a:ext uri="{FF2B5EF4-FFF2-40B4-BE49-F238E27FC236}">
                <a16:creationId xmlns:a16="http://schemas.microsoft.com/office/drawing/2014/main" id="{86A90835-6036-4E11-91E6-2BF8F46E5842}"/>
              </a:ext>
            </a:extLst>
          </p:cNvPr>
          <p:cNvSpPr txBox="1"/>
          <p:nvPr/>
        </p:nvSpPr>
        <p:spPr>
          <a:xfrm>
            <a:off x="645743" y="944477"/>
            <a:ext cx="2931680" cy="5355312"/>
          </a:xfrm>
          <a:prstGeom prst="rect">
            <a:avLst/>
          </a:prstGeom>
          <a:noFill/>
        </p:spPr>
        <p:txBody>
          <a:bodyPr wrap="square" rtlCol="0">
            <a:spAutoFit/>
          </a:bodyPr>
          <a:lstStyle/>
          <a:p>
            <a:r>
              <a:rPr lang="en-GB" sz="1900" dirty="0">
                <a:solidFill>
                  <a:schemeClr val="bg1"/>
                </a:solidFill>
                <a:latin typeface="Calibri" panose="020F0502020204030204" pitchFamily="34" charset="0"/>
                <a:cs typeface="Calibri" panose="020F0502020204030204" pitchFamily="34" charset="0"/>
              </a:rPr>
              <a:t>The ideas of Karl Marx (1818) originated in the early 1800’s to the end of the century. Although, he lived a disadvantaged life he made a substantial impact on contemporary society. The 19 year old, decided to study law at Bonn University in Germany. However Karl Marx went against norms society when his behaviour was disapproved of. For example, drinking excessively, inappropriate behaviour with women and fighting. </a:t>
            </a:r>
          </a:p>
        </p:txBody>
      </p:sp>
      <p:sp>
        <p:nvSpPr>
          <p:cNvPr id="8" name="TextBox 7">
            <a:extLst>
              <a:ext uri="{FF2B5EF4-FFF2-40B4-BE49-F238E27FC236}">
                <a16:creationId xmlns:a16="http://schemas.microsoft.com/office/drawing/2014/main" id="{D2E51EB3-AFFC-4C56-906C-8CAC5995A8D2}"/>
              </a:ext>
            </a:extLst>
          </p:cNvPr>
          <p:cNvSpPr txBox="1"/>
          <p:nvPr/>
        </p:nvSpPr>
        <p:spPr>
          <a:xfrm>
            <a:off x="7301948" y="1080532"/>
            <a:ext cx="2663687" cy="646331"/>
          </a:xfrm>
          <a:prstGeom prst="rect">
            <a:avLst/>
          </a:prstGeom>
          <a:noFill/>
        </p:spPr>
        <p:txBody>
          <a:bodyPr wrap="square" rtlCol="0">
            <a:spAutoFit/>
          </a:bodyPr>
          <a:lstStyle/>
          <a:p>
            <a:endParaRPr lang="en-GB" dirty="0"/>
          </a:p>
          <a:p>
            <a:endParaRPr lang="en-GB" dirty="0"/>
          </a:p>
        </p:txBody>
      </p:sp>
      <p:sp>
        <p:nvSpPr>
          <p:cNvPr id="10" name="Rectangle 9">
            <a:extLst>
              <a:ext uri="{FF2B5EF4-FFF2-40B4-BE49-F238E27FC236}">
                <a16:creationId xmlns:a16="http://schemas.microsoft.com/office/drawing/2014/main" id="{84BDB665-A1D8-4819-B93E-FEEEF8F7FD26}"/>
              </a:ext>
            </a:extLst>
          </p:cNvPr>
          <p:cNvSpPr/>
          <p:nvPr/>
        </p:nvSpPr>
        <p:spPr>
          <a:xfrm>
            <a:off x="7176976" y="906819"/>
            <a:ext cx="2913629" cy="5293757"/>
          </a:xfrm>
          <a:prstGeom prst="rect">
            <a:avLst/>
          </a:prstGeom>
        </p:spPr>
        <p:txBody>
          <a:bodyPr wrap="square">
            <a:spAutoFit/>
          </a:bodyPr>
          <a:lstStyle/>
          <a:p>
            <a:r>
              <a:rPr lang="en-GB" sz="2000" dirty="0">
                <a:solidFill>
                  <a:schemeClr val="bg1"/>
                </a:solidFill>
                <a:latin typeface="Calibri" panose="020F0502020204030204" pitchFamily="34" charset="0"/>
                <a:cs typeface="Calibri" panose="020F0502020204030204" pitchFamily="34" charset="0"/>
              </a:rPr>
              <a:t>His studies were influenced by his fathers profession in law. Following that, he moved to Berlin then back to Bonn to study teaching but down to his deviant behaviour this didn’t follow through .He became interested in the work of a late Philosopher Fredrick Hegel(1770-1813) who’s work focused on comparing religious views and scientific facts.  </a:t>
            </a:r>
          </a:p>
          <a:p>
            <a:r>
              <a:rPr lang="en-GB" sz="2000" dirty="0">
                <a:solidFill>
                  <a:schemeClr val="bg1"/>
                </a:solidFill>
                <a:latin typeface="Calibri" panose="020F0502020204030204" pitchFamily="34" charset="0"/>
                <a:cs typeface="Calibri" panose="020F0502020204030204" pitchFamily="34" charset="0"/>
              </a:rPr>
              <a:t>(Rius, 1994. page 12-17)</a:t>
            </a:r>
          </a:p>
          <a:p>
            <a:endParaRPr lang="en-GB" dirty="0">
              <a:solidFill>
                <a:schemeClr val="bg1"/>
              </a:solidFill>
            </a:endParaRPr>
          </a:p>
        </p:txBody>
      </p:sp>
      <p:sp>
        <p:nvSpPr>
          <p:cNvPr id="15" name="Rectangle 14">
            <a:extLst>
              <a:ext uri="{FF2B5EF4-FFF2-40B4-BE49-F238E27FC236}">
                <a16:creationId xmlns:a16="http://schemas.microsoft.com/office/drawing/2014/main" id="{1390F0CF-4C5B-4C6D-B2CE-A61ECDD7A185}"/>
              </a:ext>
            </a:extLst>
          </p:cNvPr>
          <p:cNvSpPr/>
          <p:nvPr/>
        </p:nvSpPr>
        <p:spPr>
          <a:xfrm>
            <a:off x="2671239" y="5862022"/>
            <a:ext cx="7042605" cy="338554"/>
          </a:xfrm>
          <a:prstGeom prst="rect">
            <a:avLst/>
          </a:prstGeom>
        </p:spPr>
        <p:txBody>
          <a:bodyPr wrap="square">
            <a:spAutoFit/>
          </a:bodyPr>
          <a:lstStyle/>
          <a:p>
            <a:r>
              <a:rPr lang="en-GB" sz="1600" dirty="0">
                <a:solidFill>
                  <a:schemeClr val="bg1"/>
                </a:solidFill>
                <a:hlinkClick r:id="rId4"/>
              </a:rPr>
              <a:t>https://www.posterlounge.co.uk/karl-marx-pr667477.html</a:t>
            </a:r>
            <a:r>
              <a:rPr lang="en-GB" sz="1600" dirty="0">
                <a:solidFill>
                  <a:schemeClr val="bg1"/>
                </a:solidFill>
              </a:rPr>
              <a:t> </a:t>
            </a:r>
          </a:p>
        </p:txBody>
      </p:sp>
    </p:spTree>
    <p:extLst>
      <p:ext uri="{BB962C8B-B14F-4D97-AF65-F5344CB8AC3E}">
        <p14:creationId xmlns:p14="http://schemas.microsoft.com/office/powerpoint/2010/main" val="1892328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547BA-DCAD-429A-B27B-D8B2560C56EA}"/>
              </a:ext>
            </a:extLst>
          </p:cNvPr>
          <p:cNvSpPr>
            <a:spLocks noGrp="1"/>
          </p:cNvSpPr>
          <p:nvPr>
            <p:ph type="title"/>
          </p:nvPr>
        </p:nvSpPr>
        <p:spPr/>
        <p:txBody>
          <a:bodyPr/>
          <a:lstStyle/>
          <a:p>
            <a:r>
              <a:rPr lang="en-GB" u="sng" dirty="0"/>
              <a:t>Areas of study.</a:t>
            </a:r>
          </a:p>
        </p:txBody>
      </p:sp>
      <p:sp>
        <p:nvSpPr>
          <p:cNvPr id="3" name="Content Placeholder 2">
            <a:extLst>
              <a:ext uri="{FF2B5EF4-FFF2-40B4-BE49-F238E27FC236}">
                <a16:creationId xmlns:a16="http://schemas.microsoft.com/office/drawing/2014/main" id="{099531CF-A3C3-4E09-BB0A-F8B86C5D768A}"/>
              </a:ext>
            </a:extLst>
          </p:cNvPr>
          <p:cNvSpPr>
            <a:spLocks noGrp="1"/>
          </p:cNvSpPr>
          <p:nvPr>
            <p:ph idx="1"/>
          </p:nvPr>
        </p:nvSpPr>
        <p:spPr>
          <a:xfrm>
            <a:off x="0" y="2127738"/>
            <a:ext cx="11975123" cy="4536831"/>
          </a:xfrm>
        </p:spPr>
        <p:txBody>
          <a:bodyPr/>
          <a:lstStyle/>
          <a:p>
            <a:r>
              <a:rPr lang="en-GB" dirty="0"/>
              <a:t>Karl Marx profession's very from Philosophy and Sociology. </a:t>
            </a:r>
          </a:p>
          <a:p>
            <a:r>
              <a:rPr lang="en-GB" b="1" dirty="0">
                <a:solidFill>
                  <a:schemeClr val="bg1"/>
                </a:solidFill>
                <a:highlight>
                  <a:srgbClr val="FFFF00"/>
                </a:highlight>
              </a:rPr>
              <a:t>Sociology</a:t>
            </a:r>
            <a:r>
              <a:rPr lang="en-GB" dirty="0">
                <a:solidFill>
                  <a:schemeClr val="bg1"/>
                </a:solidFill>
                <a:highlight>
                  <a:srgbClr val="FFFF00"/>
                </a:highlight>
              </a:rPr>
              <a:t> – </a:t>
            </a:r>
          </a:p>
          <a:p>
            <a:r>
              <a:rPr lang="en-GB" dirty="0"/>
              <a:t>‘is the study of human social relationship and institutions. Sociology’s subject matter is diverse, ranging from crime to religion, from the state, from the divisions of race and social class to the shared belief's of a common culture, and from social stability to radical change in whole societies’ ( Department of sociology 2018)</a:t>
            </a:r>
          </a:p>
          <a:p>
            <a:r>
              <a:rPr lang="en-GB" dirty="0">
                <a:solidFill>
                  <a:schemeClr val="bg1"/>
                </a:solidFill>
                <a:highlight>
                  <a:srgbClr val="FFFF00"/>
                </a:highlight>
              </a:rPr>
              <a:t>Philosophy </a:t>
            </a:r>
            <a:r>
              <a:rPr lang="en-GB" dirty="0">
                <a:highlight>
                  <a:srgbClr val="FFFF00"/>
                </a:highlight>
              </a:rPr>
              <a:t>– </a:t>
            </a:r>
          </a:p>
          <a:p>
            <a:r>
              <a:rPr lang="en-GB" dirty="0"/>
              <a:t>‘ philosophy is an activity people undertake when they seek to understand fundamental truths about themselves in the world they live, and their relationships to the world and to each other.’ ( Department of Philosophy no date)</a:t>
            </a:r>
          </a:p>
          <a:p>
            <a:endParaRPr lang="en-GB" dirty="0"/>
          </a:p>
          <a:p>
            <a:endParaRPr lang="en-GB" dirty="0"/>
          </a:p>
          <a:p>
            <a:endParaRPr lang="en-GB" dirty="0"/>
          </a:p>
        </p:txBody>
      </p:sp>
    </p:spTree>
    <p:extLst>
      <p:ext uri="{BB962C8B-B14F-4D97-AF65-F5344CB8AC3E}">
        <p14:creationId xmlns:p14="http://schemas.microsoft.com/office/powerpoint/2010/main" val="1611312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E7E7-F32C-4235-839E-8DA8646DBED0}"/>
              </a:ext>
            </a:extLst>
          </p:cNvPr>
          <p:cNvSpPr>
            <a:spLocks noGrp="1"/>
          </p:cNvSpPr>
          <p:nvPr>
            <p:ph type="title"/>
          </p:nvPr>
        </p:nvSpPr>
        <p:spPr/>
        <p:txBody>
          <a:bodyPr/>
          <a:lstStyle/>
          <a:p>
            <a:r>
              <a:rPr lang="en-GB" dirty="0"/>
              <a:t>The rich and the poor……</a:t>
            </a:r>
            <a:br>
              <a:rPr lang="en-GB" dirty="0"/>
            </a:br>
            <a:endParaRPr lang="en-GB" dirty="0"/>
          </a:p>
        </p:txBody>
      </p:sp>
      <p:sp>
        <p:nvSpPr>
          <p:cNvPr id="3" name="Text Placeholder 2">
            <a:extLst>
              <a:ext uri="{FF2B5EF4-FFF2-40B4-BE49-F238E27FC236}">
                <a16:creationId xmlns:a16="http://schemas.microsoft.com/office/drawing/2014/main" id="{C3F90231-00B4-4A98-AB68-05C392699BAD}"/>
              </a:ext>
            </a:extLst>
          </p:cNvPr>
          <p:cNvSpPr>
            <a:spLocks noGrp="1"/>
          </p:cNvSpPr>
          <p:nvPr>
            <p:ph type="body" idx="1"/>
          </p:nvPr>
        </p:nvSpPr>
        <p:spPr>
          <a:xfrm>
            <a:off x="236378" y="2337932"/>
            <a:ext cx="5250872" cy="693135"/>
          </a:xfrm>
          <a:solidFill>
            <a:srgbClr val="FFC000"/>
          </a:solidFill>
        </p:spPr>
        <p:txBody>
          <a:bodyPr/>
          <a:lstStyle/>
          <a:p>
            <a:pPr algn="ctr"/>
            <a:r>
              <a:rPr lang="en-GB" u="sng" dirty="0"/>
              <a:t> Bourgeoisie</a:t>
            </a:r>
          </a:p>
        </p:txBody>
      </p:sp>
      <p:sp>
        <p:nvSpPr>
          <p:cNvPr id="4" name="Content Placeholder 3">
            <a:extLst>
              <a:ext uri="{FF2B5EF4-FFF2-40B4-BE49-F238E27FC236}">
                <a16:creationId xmlns:a16="http://schemas.microsoft.com/office/drawing/2014/main" id="{18B6EEFD-7BBA-4B8C-9671-B2C861E67406}"/>
              </a:ext>
            </a:extLst>
          </p:cNvPr>
          <p:cNvSpPr>
            <a:spLocks noGrp="1"/>
          </p:cNvSpPr>
          <p:nvPr>
            <p:ph sz="half" idx="2"/>
          </p:nvPr>
        </p:nvSpPr>
        <p:spPr>
          <a:xfrm>
            <a:off x="236376" y="3030008"/>
            <a:ext cx="5250873" cy="3537047"/>
          </a:xfrm>
        </p:spPr>
        <p:txBody>
          <a:bodyPr/>
          <a:lstStyle/>
          <a:p>
            <a:pPr algn="ctr"/>
            <a:r>
              <a:rPr lang="en-GB" b="1" u="sng" dirty="0"/>
              <a:t>Referred to as the ‘middle class’</a:t>
            </a:r>
          </a:p>
          <a:p>
            <a:pPr algn="ctr"/>
            <a:endParaRPr lang="en-GB" dirty="0"/>
          </a:p>
          <a:p>
            <a:r>
              <a:rPr lang="en-GB" dirty="0"/>
              <a:t>‘a class or group of people with social behaviour and political views held to be influenced by private property interest: a social order dominated by capitalists or the bourgeoisie.’ (Merriam Webster, 2018) </a:t>
            </a:r>
          </a:p>
          <a:p>
            <a:pPr algn="ctr"/>
            <a:endParaRPr lang="en-GB" dirty="0"/>
          </a:p>
        </p:txBody>
      </p:sp>
      <p:sp>
        <p:nvSpPr>
          <p:cNvPr id="5" name="Text Placeholder 4">
            <a:extLst>
              <a:ext uri="{FF2B5EF4-FFF2-40B4-BE49-F238E27FC236}">
                <a16:creationId xmlns:a16="http://schemas.microsoft.com/office/drawing/2014/main" id="{C8ACC1B6-9D8A-42C6-BC3F-5C58201DCB50}"/>
              </a:ext>
            </a:extLst>
          </p:cNvPr>
          <p:cNvSpPr>
            <a:spLocks noGrp="1"/>
          </p:cNvSpPr>
          <p:nvPr>
            <p:ph type="body" sz="quarter" idx="3"/>
          </p:nvPr>
        </p:nvSpPr>
        <p:spPr>
          <a:xfrm>
            <a:off x="6346625" y="2292882"/>
            <a:ext cx="5608998" cy="692076"/>
          </a:xfrm>
          <a:solidFill>
            <a:srgbClr val="FFC000"/>
          </a:solidFill>
        </p:spPr>
        <p:txBody>
          <a:bodyPr/>
          <a:lstStyle/>
          <a:p>
            <a:pPr algn="ctr"/>
            <a:r>
              <a:rPr lang="en-GB" u="sng" dirty="0"/>
              <a:t>Proletariat  </a:t>
            </a:r>
          </a:p>
        </p:txBody>
      </p:sp>
      <p:sp>
        <p:nvSpPr>
          <p:cNvPr id="6" name="Content Placeholder 5">
            <a:extLst>
              <a:ext uri="{FF2B5EF4-FFF2-40B4-BE49-F238E27FC236}">
                <a16:creationId xmlns:a16="http://schemas.microsoft.com/office/drawing/2014/main" id="{DC8A5DD9-C2D6-46D1-90A7-C9CCF61D3311}"/>
              </a:ext>
            </a:extLst>
          </p:cNvPr>
          <p:cNvSpPr>
            <a:spLocks noGrp="1"/>
          </p:cNvSpPr>
          <p:nvPr>
            <p:ph sz="quarter" idx="4"/>
          </p:nvPr>
        </p:nvSpPr>
        <p:spPr>
          <a:xfrm>
            <a:off x="6346625" y="3030008"/>
            <a:ext cx="5608998" cy="3537047"/>
          </a:xfrm>
        </p:spPr>
        <p:txBody>
          <a:bodyPr/>
          <a:lstStyle/>
          <a:p>
            <a:pPr algn="ctr"/>
            <a:r>
              <a:rPr lang="en-GB" b="1" u="sng" dirty="0"/>
              <a:t>The ‘common people’ </a:t>
            </a:r>
          </a:p>
          <a:p>
            <a:pPr algn="ctr"/>
            <a:endParaRPr lang="en-GB" dirty="0"/>
          </a:p>
          <a:p>
            <a:pPr algn="ctr"/>
            <a:r>
              <a:rPr lang="en-GB" dirty="0"/>
              <a:t>‘the labouring class; </a:t>
            </a:r>
            <a:r>
              <a:rPr lang="en-GB" i="1" dirty="0"/>
              <a:t>especially: </a:t>
            </a:r>
            <a:r>
              <a:rPr lang="en-GB" dirty="0"/>
              <a:t>the class of industrial workers who lack their own means of production and hence sell their labour to live.’ (Merriam Webster, 2018) </a:t>
            </a:r>
          </a:p>
        </p:txBody>
      </p:sp>
    </p:spTree>
    <p:extLst>
      <p:ext uri="{BB962C8B-B14F-4D97-AF65-F5344CB8AC3E}">
        <p14:creationId xmlns:p14="http://schemas.microsoft.com/office/powerpoint/2010/main" val="1317403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9297E-7F1B-434F-BEF7-1BE0444A54F7}"/>
              </a:ext>
            </a:extLst>
          </p:cNvPr>
          <p:cNvSpPr>
            <a:spLocks noGrp="1"/>
          </p:cNvSpPr>
          <p:nvPr>
            <p:ph type="title"/>
          </p:nvPr>
        </p:nvSpPr>
        <p:spPr/>
        <p:txBody>
          <a:bodyPr/>
          <a:lstStyle/>
          <a:p>
            <a:r>
              <a:rPr lang="en-GB" u="sng" dirty="0"/>
              <a:t>What is Karl Marx's Theory?</a:t>
            </a:r>
          </a:p>
        </p:txBody>
      </p:sp>
      <p:sp>
        <p:nvSpPr>
          <p:cNvPr id="3" name="TextBox 2">
            <a:extLst>
              <a:ext uri="{FF2B5EF4-FFF2-40B4-BE49-F238E27FC236}">
                <a16:creationId xmlns:a16="http://schemas.microsoft.com/office/drawing/2014/main" id="{C4F5D51D-DEDC-4F7A-9F1D-CDC8F52324E1}"/>
              </a:ext>
            </a:extLst>
          </p:cNvPr>
          <p:cNvSpPr txBox="1"/>
          <p:nvPr/>
        </p:nvSpPr>
        <p:spPr>
          <a:xfrm>
            <a:off x="680321" y="2584938"/>
            <a:ext cx="10591417" cy="4801314"/>
          </a:xfrm>
          <a:prstGeom prst="rect">
            <a:avLst/>
          </a:prstGeom>
          <a:noFill/>
        </p:spPr>
        <p:txBody>
          <a:bodyPr wrap="square" rtlCol="0">
            <a:spAutoFit/>
          </a:bodyPr>
          <a:lstStyle/>
          <a:p>
            <a:pPr marL="285750" indent="-285750">
              <a:buFont typeface="Wingdings" panose="05000000000000000000" pitchFamily="2" charset="2"/>
              <a:buChar char="§"/>
            </a:pPr>
            <a:r>
              <a:rPr lang="en-GB" dirty="0"/>
              <a:t>Karl Marx became fixated on changing revolution to create and develop an ideal society. He began writing books to guide our future generation so we all become a communist organism.  (History 20,no date)</a:t>
            </a:r>
          </a:p>
          <a:p>
            <a:pPr marL="285750" indent="-285750">
              <a:buFont typeface="Wingdings" panose="05000000000000000000" pitchFamily="2" charset="2"/>
              <a:buChar char="§"/>
            </a:pPr>
            <a:r>
              <a:rPr lang="en-GB" dirty="0"/>
              <a:t>The two books published are still present in the 21</a:t>
            </a:r>
            <a:r>
              <a:rPr lang="en-GB" baseline="30000" dirty="0"/>
              <a:t>st</a:t>
            </a:r>
            <a:r>
              <a:rPr lang="en-GB" dirty="0"/>
              <a:t> century, they are: Das Kapital and The Communist Manifesto. (History 20, no date)</a:t>
            </a:r>
          </a:p>
          <a:p>
            <a:pPr marL="285750" indent="-285750">
              <a:buFont typeface="Wingdings" panose="05000000000000000000" pitchFamily="2" charset="2"/>
              <a:buChar char="§"/>
            </a:pPr>
            <a:r>
              <a:rPr lang="en-GB" dirty="0"/>
              <a:t>The key concepts of Marx’s work, focused on the power struggle between the ‘classes’ … these include the rich against the poor also known as the Bourgeoisie and the Proletariat. </a:t>
            </a:r>
          </a:p>
          <a:p>
            <a:pPr marL="285750" indent="-285750">
              <a:buFont typeface="Wingdings" panose="05000000000000000000" pitchFamily="2" charset="2"/>
              <a:buChar char="§"/>
            </a:pPr>
            <a:r>
              <a:rPr lang="en-GB" dirty="0"/>
              <a:t>Marx’s economic conflict theory suggests the Rich (Bourgeoisie) are the Capitalist Class who own there own Land, resources and tools. They exploit the poor (Proletariat) by paying them less than their work is worth. (Carver,t.1991 page 66) </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3348577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E7E7-F32C-4235-839E-8DA8646DBED0}"/>
              </a:ext>
            </a:extLst>
          </p:cNvPr>
          <p:cNvSpPr>
            <a:spLocks noGrp="1"/>
          </p:cNvSpPr>
          <p:nvPr>
            <p:ph type="title"/>
          </p:nvPr>
        </p:nvSpPr>
        <p:spPr/>
        <p:txBody>
          <a:bodyPr/>
          <a:lstStyle/>
          <a:p>
            <a:r>
              <a:rPr lang="en-GB" dirty="0"/>
              <a:t>Example of different societies  </a:t>
            </a:r>
          </a:p>
        </p:txBody>
      </p:sp>
      <p:sp>
        <p:nvSpPr>
          <p:cNvPr id="3" name="Text Placeholder 2">
            <a:extLst>
              <a:ext uri="{FF2B5EF4-FFF2-40B4-BE49-F238E27FC236}">
                <a16:creationId xmlns:a16="http://schemas.microsoft.com/office/drawing/2014/main" id="{C3F90231-00B4-4A98-AB68-05C392699BAD}"/>
              </a:ext>
            </a:extLst>
          </p:cNvPr>
          <p:cNvSpPr>
            <a:spLocks noGrp="1"/>
          </p:cNvSpPr>
          <p:nvPr>
            <p:ph type="body" idx="1"/>
          </p:nvPr>
        </p:nvSpPr>
        <p:spPr>
          <a:xfrm>
            <a:off x="236378" y="2086049"/>
            <a:ext cx="5250872" cy="693135"/>
          </a:xfrm>
          <a:solidFill>
            <a:srgbClr val="FFC000"/>
          </a:solidFill>
        </p:spPr>
        <p:txBody>
          <a:bodyPr/>
          <a:lstStyle/>
          <a:p>
            <a:pPr algn="ctr"/>
            <a:r>
              <a:rPr lang="en-GB" u="sng" dirty="0"/>
              <a:t>Communist</a:t>
            </a:r>
            <a:r>
              <a:rPr lang="en-GB" dirty="0"/>
              <a:t> </a:t>
            </a:r>
          </a:p>
        </p:txBody>
      </p:sp>
      <p:sp>
        <p:nvSpPr>
          <p:cNvPr id="4" name="Content Placeholder 3">
            <a:extLst>
              <a:ext uri="{FF2B5EF4-FFF2-40B4-BE49-F238E27FC236}">
                <a16:creationId xmlns:a16="http://schemas.microsoft.com/office/drawing/2014/main" id="{18B6EEFD-7BBA-4B8C-9671-B2C861E67406}"/>
              </a:ext>
            </a:extLst>
          </p:cNvPr>
          <p:cNvSpPr>
            <a:spLocks noGrp="1"/>
          </p:cNvSpPr>
          <p:nvPr>
            <p:ph sz="half" idx="2"/>
          </p:nvPr>
        </p:nvSpPr>
        <p:spPr>
          <a:xfrm>
            <a:off x="0" y="3031067"/>
            <a:ext cx="6387818" cy="3684819"/>
          </a:xfrm>
        </p:spPr>
        <p:txBody>
          <a:bodyPr>
            <a:normAutofit fontScale="85000" lnSpcReduction="10000"/>
          </a:bodyPr>
          <a:lstStyle/>
          <a:p>
            <a:r>
              <a:rPr lang="en-GB" sz="2000" dirty="0"/>
              <a:t>In a `society like Cuba, they follow the communism belief that  sharing the entirety of the wealth equally, with all the members of society is the correct way. This allows everyone to receive equal opportunities for example; ‘education, healthcare, stability and safety’ that a capitalist society does not provide (Huffington Post, 2018). Additionally,  a communism society lowers the amount of crime because people would not want to steal from someone who has the same as them (income and opportunities) as their food, water and warmth needs are met in Maslow's hierarchy of needs. However, it has been highlighted that giving control to the state and not the people not be ideal, the individual does not have their own identify, property or resources to control (Huffington Post, 2018).</a:t>
            </a:r>
          </a:p>
        </p:txBody>
      </p:sp>
      <p:sp>
        <p:nvSpPr>
          <p:cNvPr id="5" name="Text Placeholder 4">
            <a:extLst>
              <a:ext uri="{FF2B5EF4-FFF2-40B4-BE49-F238E27FC236}">
                <a16:creationId xmlns:a16="http://schemas.microsoft.com/office/drawing/2014/main" id="{C8ACC1B6-9D8A-42C6-BC3F-5C58201DCB50}"/>
              </a:ext>
            </a:extLst>
          </p:cNvPr>
          <p:cNvSpPr>
            <a:spLocks noGrp="1"/>
          </p:cNvSpPr>
          <p:nvPr>
            <p:ph type="body" sz="quarter" idx="3"/>
          </p:nvPr>
        </p:nvSpPr>
        <p:spPr>
          <a:xfrm>
            <a:off x="6346626" y="2087108"/>
            <a:ext cx="5608998" cy="692076"/>
          </a:xfrm>
          <a:solidFill>
            <a:srgbClr val="FFC000"/>
          </a:solidFill>
        </p:spPr>
        <p:txBody>
          <a:bodyPr/>
          <a:lstStyle/>
          <a:p>
            <a:pPr algn="ctr"/>
            <a:r>
              <a:rPr lang="en-GB" u="sng" dirty="0"/>
              <a:t>Capitalist </a:t>
            </a:r>
          </a:p>
        </p:txBody>
      </p:sp>
      <p:sp>
        <p:nvSpPr>
          <p:cNvPr id="6" name="Content Placeholder 5">
            <a:extLst>
              <a:ext uri="{FF2B5EF4-FFF2-40B4-BE49-F238E27FC236}">
                <a16:creationId xmlns:a16="http://schemas.microsoft.com/office/drawing/2014/main" id="{DC8A5DD9-C2D6-46D1-90A7-C9CCF61D3311}"/>
              </a:ext>
            </a:extLst>
          </p:cNvPr>
          <p:cNvSpPr>
            <a:spLocks noGrp="1"/>
          </p:cNvSpPr>
          <p:nvPr>
            <p:ph sz="quarter" idx="4"/>
          </p:nvPr>
        </p:nvSpPr>
        <p:spPr>
          <a:xfrm>
            <a:off x="6346626" y="3031067"/>
            <a:ext cx="5845374" cy="3684818"/>
          </a:xfrm>
        </p:spPr>
        <p:txBody>
          <a:bodyPr>
            <a:normAutofit fontScale="85000" lnSpcReduction="10000"/>
          </a:bodyPr>
          <a:lstStyle/>
          <a:p>
            <a:r>
              <a:rPr lang="en-GB" dirty="0"/>
              <a:t>However, in a Capitalist society like Australia they believe in privation of goods and sources. A defining comment of a capitalist society is;</a:t>
            </a:r>
          </a:p>
          <a:p>
            <a:r>
              <a:rPr lang="en-GB" dirty="0"/>
              <a:t>‘in a capitalist economy, the political system emphasises competition for resources as a means of increasing capital (or wealth) and developing personal success.’ (Quora, no date) </a:t>
            </a:r>
          </a:p>
          <a:p>
            <a:r>
              <a:rPr lang="en-GB" dirty="0"/>
              <a:t>This means that it is competition between the rich, and the poor because of the struggle of resources. However, it is a part of human motivation to gain suitable employability and ownership in this society. </a:t>
            </a:r>
          </a:p>
          <a:p>
            <a:endParaRPr lang="en-GB" dirty="0"/>
          </a:p>
        </p:txBody>
      </p:sp>
    </p:spTree>
    <p:extLst>
      <p:ext uri="{BB962C8B-B14F-4D97-AF65-F5344CB8AC3E}">
        <p14:creationId xmlns:p14="http://schemas.microsoft.com/office/powerpoint/2010/main" val="1592302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163E-7E00-4F58-8980-0EE08987A5BF}"/>
              </a:ext>
            </a:extLst>
          </p:cNvPr>
          <p:cNvSpPr>
            <a:spLocks noGrp="1"/>
          </p:cNvSpPr>
          <p:nvPr>
            <p:ph type="title"/>
          </p:nvPr>
        </p:nvSpPr>
        <p:spPr/>
        <p:txBody>
          <a:bodyPr/>
          <a:lstStyle/>
          <a:p>
            <a:r>
              <a:rPr lang="en-GB" u="sng" dirty="0"/>
              <a:t>Conclusion </a:t>
            </a:r>
          </a:p>
        </p:txBody>
      </p:sp>
      <p:sp>
        <p:nvSpPr>
          <p:cNvPr id="3" name="TextBox 2">
            <a:extLst>
              <a:ext uri="{FF2B5EF4-FFF2-40B4-BE49-F238E27FC236}">
                <a16:creationId xmlns:a16="http://schemas.microsoft.com/office/drawing/2014/main" id="{21B02B43-11D5-45DF-9F6B-D8CDB6C6307D}"/>
              </a:ext>
            </a:extLst>
          </p:cNvPr>
          <p:cNvSpPr txBox="1"/>
          <p:nvPr/>
        </p:nvSpPr>
        <p:spPr>
          <a:xfrm>
            <a:off x="404446" y="2532185"/>
            <a:ext cx="11201400" cy="1200329"/>
          </a:xfrm>
          <a:prstGeom prst="rect">
            <a:avLst/>
          </a:prstGeom>
          <a:noFill/>
        </p:spPr>
        <p:txBody>
          <a:bodyPr wrap="square" rtlCol="0">
            <a:spAutoFit/>
          </a:bodyPr>
          <a:lstStyle/>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7FF33C5D-9CE7-4D44-82F2-FE3BE8868AB6}"/>
              </a:ext>
            </a:extLst>
          </p:cNvPr>
          <p:cNvSpPr txBox="1"/>
          <p:nvPr/>
        </p:nvSpPr>
        <p:spPr>
          <a:xfrm>
            <a:off x="126874" y="2083339"/>
            <a:ext cx="12065126" cy="6647974"/>
          </a:xfrm>
          <a:prstGeom prst="rect">
            <a:avLst/>
          </a:prstGeom>
          <a:noFill/>
        </p:spPr>
        <p:txBody>
          <a:bodyPr wrap="square" rtlCol="0">
            <a:spAutoFit/>
          </a:bodyPr>
          <a:lstStyle/>
          <a:p>
            <a:r>
              <a:rPr lang="en-GB" sz="2000" dirty="0"/>
              <a:t>To conclude the PowerPoint, it was an important step to define the meanings of sociology and philosophy which are the foundations of Karl Marx’s work, it has come to attention that the theory has many pros and cons in his ideas on communism and capitalism.</a:t>
            </a:r>
          </a:p>
          <a:p>
            <a:endParaRPr lang="en-GB" sz="2000" dirty="0"/>
          </a:p>
          <a:p>
            <a:r>
              <a:rPr lang="en-GB" sz="2000" dirty="0"/>
              <a:t>However, the two ideas are the on the opposite standing of each other. it is a common critique that Marxism is not relevant in contemporary society in contrast to the official announcement of the theory in the 18</a:t>
            </a:r>
            <a:r>
              <a:rPr lang="en-GB" sz="2000" baseline="30000" dirty="0"/>
              <a:t>th</a:t>
            </a:r>
            <a:r>
              <a:rPr lang="en-GB" sz="2000" dirty="0"/>
              <a:t> century. </a:t>
            </a:r>
          </a:p>
          <a:p>
            <a:endParaRPr lang="en-GB" sz="2000" dirty="0"/>
          </a:p>
          <a:p>
            <a:r>
              <a:rPr lang="en-GB" sz="2000" dirty="0"/>
              <a:t>The ideas of Communism concentrates on equality of opportunities and resources for the individual. for instance,  a communism society would adapt to their systems which will eliminate the chances of own or having private property. </a:t>
            </a:r>
          </a:p>
          <a:p>
            <a:endParaRPr lang="en-GB" sz="2000" dirty="0"/>
          </a:p>
          <a:p>
            <a:r>
              <a:rPr lang="en-GB" sz="2000" dirty="0"/>
              <a:t>Although, this seems like a good idea in theory, it has become a norm to work hard and receive rewards in terms of employment and owning property. If the rewards system was abolished members of society would lack motivation, and will not progress to their full potential.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20109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C9A9E-21CF-4805-A2E8-A63EA2044E89}"/>
              </a:ext>
            </a:extLst>
          </p:cNvPr>
          <p:cNvSpPr>
            <a:spLocks noGrp="1"/>
          </p:cNvSpPr>
          <p:nvPr>
            <p:ph type="title"/>
          </p:nvPr>
        </p:nvSpPr>
        <p:spPr/>
        <p:txBody>
          <a:bodyPr/>
          <a:lstStyle/>
          <a:p>
            <a:r>
              <a:rPr lang="en-GB" u="sng" dirty="0"/>
              <a:t>References</a:t>
            </a:r>
            <a:r>
              <a:rPr lang="en-GB" dirty="0"/>
              <a:t> </a:t>
            </a:r>
          </a:p>
        </p:txBody>
      </p:sp>
      <p:sp>
        <p:nvSpPr>
          <p:cNvPr id="3" name="TextBox 2">
            <a:extLst>
              <a:ext uri="{FF2B5EF4-FFF2-40B4-BE49-F238E27FC236}">
                <a16:creationId xmlns:a16="http://schemas.microsoft.com/office/drawing/2014/main" id="{FC65EB1C-B793-4761-B758-98497F47E8F1}"/>
              </a:ext>
            </a:extLst>
          </p:cNvPr>
          <p:cNvSpPr txBox="1"/>
          <p:nvPr/>
        </p:nvSpPr>
        <p:spPr>
          <a:xfrm>
            <a:off x="0" y="2003619"/>
            <a:ext cx="11761940" cy="5909310"/>
          </a:xfrm>
          <a:prstGeom prst="rect">
            <a:avLst/>
          </a:prstGeom>
          <a:noFill/>
        </p:spPr>
        <p:txBody>
          <a:bodyPr wrap="square" rtlCol="0">
            <a:spAutoFit/>
          </a:bodyPr>
          <a:lstStyle/>
          <a:p>
            <a:r>
              <a:rPr lang="en-GB" sz="1600" dirty="0"/>
              <a:t>Rius (1994) </a:t>
            </a:r>
            <a:r>
              <a:rPr lang="en-GB" sz="1600" i="1" dirty="0"/>
              <a:t>Marx for beginners, Icon Books: Cambridge</a:t>
            </a:r>
          </a:p>
          <a:p>
            <a:r>
              <a:rPr lang="en-GB" sz="1600" dirty="0"/>
              <a:t>Quotes Cover (2018) </a:t>
            </a:r>
            <a:r>
              <a:rPr lang="en-GB" sz="1600" i="1" dirty="0"/>
              <a:t>18 Best equality quotes images </a:t>
            </a:r>
            <a:r>
              <a:rPr lang="en-GB" sz="1600" dirty="0"/>
              <a:t>Available at: </a:t>
            </a:r>
            <a:r>
              <a:rPr lang="en-GB" sz="1600" dirty="0">
                <a:hlinkClick r:id="rId2"/>
              </a:rPr>
              <a:t>https://quotescover.com/topics/equality</a:t>
            </a:r>
            <a:endParaRPr lang="en-GB" sz="1600" dirty="0"/>
          </a:p>
          <a:p>
            <a:r>
              <a:rPr lang="en-GB" sz="1600" dirty="0"/>
              <a:t>(Accessed on 3</a:t>
            </a:r>
            <a:r>
              <a:rPr lang="en-GB" sz="1600" baseline="30000" dirty="0"/>
              <a:t>rd</a:t>
            </a:r>
            <a:r>
              <a:rPr lang="en-GB" sz="1600" dirty="0"/>
              <a:t> May 2018) </a:t>
            </a:r>
          </a:p>
          <a:p>
            <a:r>
              <a:rPr lang="en-GB" sz="1600" dirty="0"/>
              <a:t>History 20 (no date)  </a:t>
            </a:r>
            <a:r>
              <a:rPr lang="en-GB" sz="1600" i="1" dirty="0"/>
              <a:t>World War One and the destruction of the old order</a:t>
            </a:r>
            <a:r>
              <a:rPr lang="en-GB" sz="1600" dirty="0"/>
              <a:t> available: </a:t>
            </a:r>
            <a:r>
              <a:rPr lang="en-GB" sz="1600" dirty="0">
                <a:hlinkClick r:id="rId3"/>
              </a:rPr>
              <a:t>http://olc.spsd.sk.ca/DE/history20/unit1/sec5_03.html</a:t>
            </a:r>
            <a:r>
              <a:rPr lang="en-GB" sz="1600" dirty="0"/>
              <a:t> (accessed on 3rd May 2018) </a:t>
            </a:r>
          </a:p>
          <a:p>
            <a:r>
              <a:rPr lang="en-GB" sz="1600" dirty="0"/>
              <a:t>Carver,T.1991. </a:t>
            </a:r>
            <a:r>
              <a:rPr lang="en-GB" sz="1600" i="1" dirty="0"/>
              <a:t>The Cambridge Companion to Marx. </a:t>
            </a:r>
            <a:r>
              <a:rPr lang="en-GB" sz="1600" dirty="0"/>
              <a:t>Cambridge: Cambridge University Press. </a:t>
            </a:r>
          </a:p>
          <a:p>
            <a:r>
              <a:rPr lang="en-GB" sz="1600" dirty="0"/>
              <a:t>Department of sociology (2018) </a:t>
            </a:r>
            <a:r>
              <a:rPr lang="en-GB" sz="1600" i="1" dirty="0"/>
              <a:t>what is sociology? </a:t>
            </a:r>
            <a:r>
              <a:rPr lang="en-GB" sz="1600" dirty="0"/>
              <a:t>Available at: </a:t>
            </a:r>
            <a:r>
              <a:rPr lang="en-GB" sz="1600" dirty="0">
                <a:hlinkClick r:id="rId4"/>
              </a:rPr>
              <a:t>https://sociology.unc.edu/undergraduate-programme/sociology-major/what-is-sociology /</a:t>
            </a:r>
            <a:r>
              <a:rPr lang="en-GB" sz="1600" dirty="0"/>
              <a:t> (accessed on 3rd May 2018)</a:t>
            </a:r>
          </a:p>
          <a:p>
            <a:r>
              <a:rPr lang="en-GB" sz="1600" dirty="0"/>
              <a:t>Department of philosophy (no date ) </a:t>
            </a:r>
            <a:r>
              <a:rPr lang="en-GB" sz="1600" i="1" dirty="0"/>
              <a:t>what is Philosophy?</a:t>
            </a:r>
            <a:r>
              <a:rPr lang="en-GB" sz="1600" dirty="0"/>
              <a:t> Available at: </a:t>
            </a:r>
            <a:r>
              <a:rPr lang="en-GB" sz="1600" dirty="0">
                <a:hlinkClick r:id="rId5"/>
              </a:rPr>
              <a:t>https://philosophy.fsu.edu/undergraduate-study/why-philosophy/What-is-Philosophy</a:t>
            </a:r>
            <a:r>
              <a:rPr lang="en-GB" sz="1600" dirty="0"/>
              <a:t> </a:t>
            </a:r>
          </a:p>
          <a:p>
            <a:r>
              <a:rPr lang="en-GB" sz="1600" dirty="0"/>
              <a:t>Merriam Webster (2018) </a:t>
            </a:r>
            <a:r>
              <a:rPr lang="en-GB" sz="1600" i="1" dirty="0"/>
              <a:t>Proletariat </a:t>
            </a:r>
            <a:r>
              <a:rPr lang="en-GB" sz="1600" dirty="0"/>
              <a:t>Available at: </a:t>
            </a:r>
            <a:r>
              <a:rPr lang="en-GB" sz="1600" dirty="0">
                <a:hlinkClick r:id="rId6"/>
              </a:rPr>
              <a:t>https://www.merriam-webster.com/dictionary/proletariat</a:t>
            </a:r>
            <a:r>
              <a:rPr lang="en-GB" sz="1600" dirty="0"/>
              <a:t> (Accessed on 3rd May 2018)</a:t>
            </a:r>
          </a:p>
          <a:p>
            <a:r>
              <a:rPr lang="en-GB" sz="1600" dirty="0"/>
              <a:t>Quora (no date) </a:t>
            </a:r>
            <a:r>
              <a:rPr lang="en-GB" sz="1600" i="1" dirty="0"/>
              <a:t>Which countries are capitalist, socialist and communities in 2015. </a:t>
            </a:r>
            <a:r>
              <a:rPr lang="en-GB" sz="1600" dirty="0"/>
              <a:t>Available: </a:t>
            </a:r>
            <a:r>
              <a:rPr lang="en-GB" sz="1600" dirty="0">
                <a:hlinkClick r:id="rId7"/>
              </a:rPr>
              <a:t>https://www.quora.com/Which-countries-are-capitalist-socialist-and-communist-in-2015</a:t>
            </a:r>
            <a:r>
              <a:rPr lang="en-GB" sz="1600" dirty="0"/>
              <a:t> (Accessed on: 3</a:t>
            </a:r>
            <a:r>
              <a:rPr lang="en-GB" sz="1600" baseline="30000" dirty="0"/>
              <a:t>rd</a:t>
            </a:r>
            <a:r>
              <a:rPr lang="en-GB" sz="1600" dirty="0"/>
              <a:t> May 2018). </a:t>
            </a:r>
          </a:p>
          <a:p>
            <a:r>
              <a:rPr lang="en-GB" sz="1600" dirty="0"/>
              <a:t>Huffington Post (2016) </a:t>
            </a:r>
            <a:r>
              <a:rPr lang="en-GB" sz="1600" i="1" dirty="0"/>
              <a:t>Communism in Cuba </a:t>
            </a:r>
            <a:r>
              <a:rPr lang="en-GB" sz="1600" dirty="0"/>
              <a:t>Available at: </a:t>
            </a:r>
            <a:r>
              <a:rPr lang="en-GB" sz="1600" dirty="0">
                <a:hlinkClick r:id="rId8"/>
              </a:rPr>
              <a:t>https://www.huffingtonpost.com/rick-steves/communism-in-cuba_b_9163806.html</a:t>
            </a:r>
            <a:r>
              <a:rPr lang="en-GB" sz="1600" dirty="0"/>
              <a:t> (Accessed on : 3</a:t>
            </a:r>
            <a:r>
              <a:rPr lang="en-GB" sz="1600" baseline="30000" dirty="0"/>
              <a:t>rd</a:t>
            </a:r>
            <a:r>
              <a:rPr lang="en-GB" sz="1600" dirty="0"/>
              <a:t> of May 2018).</a:t>
            </a:r>
          </a:p>
          <a:p>
            <a:r>
              <a:rPr lang="en-GB" sz="1600" dirty="0"/>
              <a:t>Simply Psychology (2017) </a:t>
            </a:r>
            <a:r>
              <a:rPr lang="en-GB" sz="1600" i="1" dirty="0"/>
              <a:t>Maslow Hierarchy of Needs </a:t>
            </a:r>
            <a:r>
              <a:rPr lang="en-GB" sz="1600" dirty="0"/>
              <a:t>Available at: </a:t>
            </a:r>
            <a:r>
              <a:rPr lang="en-GB" sz="1600" dirty="0">
                <a:hlinkClick r:id="rId9"/>
              </a:rPr>
              <a:t>https://simplypsychology.org/maslow.html</a:t>
            </a:r>
            <a:r>
              <a:rPr lang="en-GB" sz="1600" dirty="0"/>
              <a:t> (Accessed: 3</a:t>
            </a:r>
            <a:r>
              <a:rPr lang="en-GB" sz="1600" baseline="30000" dirty="0"/>
              <a:t>rd</a:t>
            </a:r>
            <a:r>
              <a:rPr lang="en-GB" sz="1600" dirty="0"/>
              <a:t> of May 2018). </a:t>
            </a:r>
            <a:endParaRPr lang="en-GB" dirty="0"/>
          </a:p>
          <a:p>
            <a:endParaRPr lang="en-GB" i="1"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12254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8725D-7CDE-4D20-B679-C4B32181B595}"/>
              </a:ext>
            </a:extLst>
          </p:cNvPr>
          <p:cNvSpPr>
            <a:spLocks noGrp="1"/>
          </p:cNvSpPr>
          <p:nvPr>
            <p:ph type="title"/>
          </p:nvPr>
        </p:nvSpPr>
        <p:spPr/>
        <p:txBody>
          <a:bodyPr/>
          <a:lstStyle/>
          <a:p>
            <a:r>
              <a:rPr lang="en-GB" u="sng" dirty="0"/>
              <a:t>Picture References</a:t>
            </a:r>
          </a:p>
        </p:txBody>
      </p:sp>
      <p:sp>
        <p:nvSpPr>
          <p:cNvPr id="3" name="TextBox 2">
            <a:extLst>
              <a:ext uri="{FF2B5EF4-FFF2-40B4-BE49-F238E27FC236}">
                <a16:creationId xmlns:a16="http://schemas.microsoft.com/office/drawing/2014/main" id="{5ADA4390-2E3C-4627-9A8E-E1E06CD99D89}"/>
              </a:ext>
            </a:extLst>
          </p:cNvPr>
          <p:cNvSpPr txBox="1"/>
          <p:nvPr/>
        </p:nvSpPr>
        <p:spPr>
          <a:xfrm>
            <a:off x="150312" y="2179529"/>
            <a:ext cx="11786992" cy="3139321"/>
          </a:xfrm>
          <a:prstGeom prst="rect">
            <a:avLst/>
          </a:prstGeom>
          <a:noFill/>
        </p:spPr>
        <p:txBody>
          <a:bodyPr wrap="square" rtlCol="0">
            <a:spAutoFit/>
          </a:bodyPr>
          <a:lstStyle/>
          <a:p>
            <a:pPr marL="285750" indent="-285750">
              <a:buFont typeface="Wingdings" panose="05000000000000000000" pitchFamily="2" charset="2"/>
              <a:buChar char="§"/>
            </a:pPr>
            <a:r>
              <a:rPr lang="en-GB" dirty="0">
                <a:hlinkClick r:id="rId2"/>
              </a:rPr>
              <a:t>https://www.posterlounge.co.uk/karl-marx-pr667477.htm</a:t>
            </a:r>
            <a:endParaRPr lang="en-GB" dirty="0"/>
          </a:p>
          <a:p>
            <a:pPr marL="285750" indent="-285750">
              <a:buFont typeface="Wingdings" panose="05000000000000000000" pitchFamily="2" charset="2"/>
              <a:buChar char="§"/>
            </a:pPr>
            <a:r>
              <a:rPr lang="en-GB" dirty="0">
                <a:hlinkClick r:id="rId3"/>
              </a:rPr>
              <a:t>http://clipartbarn.com/pen-clipart_44051/</a:t>
            </a:r>
            <a:endParaRPr lang="en-GB" dirty="0"/>
          </a:p>
          <a:p>
            <a:pPr marL="285750" indent="-285750">
              <a:buFont typeface="Wingdings" panose="05000000000000000000" pitchFamily="2" charset="2"/>
              <a:buChar char="§"/>
            </a:pPr>
            <a:r>
              <a:rPr lang="en-GB" dirty="0">
                <a:solidFill>
                  <a:schemeClr val="bg1"/>
                </a:solidFill>
              </a:rPr>
              <a:t>https://www.bing.com/images/search?view=detailV2&amp;ccid=T9Ro5%2b9z&amp;id=2C089B4BCE6A14FDFA0C373663D512C7A0D21654&amp;thid=OIP.T9Ro5-9zdADiBSyFhYao2AHaGb&amp;mediaurl=http%3a%2f%2fwww.researchhistory.org%2fwp-content%2fuploads%2f2012%2f06%2fmaslows-hierarchy-of-needs.gif&amp;exph=419&amp;expw=483&amp;q=maslow+hierarchy+of+needs&amp;simid=608029344026790193&amp;selectedIndex=9&amp;ajaxhist=0 </a:t>
            </a:r>
          </a:p>
          <a:p>
            <a:pPr marL="285750" indent="-285750">
              <a:buFont typeface="Wingdings" panose="05000000000000000000" pitchFamily="2" charset="2"/>
              <a:buChar char="§"/>
            </a:pPr>
            <a:r>
              <a:rPr lang="en-GB" dirty="0"/>
              <a:t> </a:t>
            </a:r>
          </a:p>
          <a:p>
            <a:pPr marL="285750" indent="-28575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22891635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Override1.xml><?xml version="1.0" encoding="utf-8"?>
<a:themeOverride xmlns:a="http://schemas.openxmlformats.org/drawingml/2006/main">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themeOverride>
</file>

<file path=docProps/app.xml><?xml version="1.0" encoding="utf-8"?>
<Properties xmlns="http://schemas.openxmlformats.org/officeDocument/2006/extended-properties" xmlns:vt="http://schemas.openxmlformats.org/officeDocument/2006/docPropsVTypes">
  <Template/>
  <TotalTime>2411</TotalTime>
  <Words>1648</Words>
  <Application>Microsoft Office PowerPoint</Application>
  <PresentationFormat>Widescreen</PresentationFormat>
  <Paragraphs>104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vt:lpstr>
      <vt:lpstr>Berlin</vt:lpstr>
      <vt:lpstr>       The Landscape of Social Inclusion </vt:lpstr>
      <vt:lpstr>Contents Page:</vt:lpstr>
      <vt:lpstr>Abraham Maslow </vt:lpstr>
      <vt:lpstr>PowerPoint Presentation</vt:lpstr>
      <vt:lpstr>Areas of study.</vt:lpstr>
      <vt:lpstr>The rich and the poor…… </vt:lpstr>
      <vt:lpstr>What is Karl Marx's Theory?</vt:lpstr>
      <vt:lpstr>Example of different societies  </vt:lpstr>
      <vt:lpstr>Conclusion </vt:lpstr>
      <vt:lpstr>References </vt:lpstr>
      <vt:lpstr>Picture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Landscape of Social Inclusion</dc:title>
  <dc:creator>Katrina James</dc:creator>
  <cp:lastModifiedBy>scarlett.dunne@outlook.com</cp:lastModifiedBy>
  <cp:revision>67</cp:revision>
  <dcterms:created xsi:type="dcterms:W3CDTF">2018-04-18T08:19:21Z</dcterms:created>
  <dcterms:modified xsi:type="dcterms:W3CDTF">2018-05-08T18:17:04Z</dcterms:modified>
</cp:coreProperties>
</file>