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73"/>
    <p:restoredTop sz="94584"/>
  </p:normalViewPr>
  <p:slideViewPr>
    <p:cSldViewPr snapToGrid="0">
      <p:cViewPr>
        <p:scale>
          <a:sx n="112" d="100"/>
          <a:sy n="112" d="100"/>
        </p:scale>
        <p:origin x="136" y="-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7C1ED7-069F-33EF-7282-B72FEC3083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0D5896-9FA3-C6F2-D1E1-1938B8D758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9D836E-AD5B-83FE-8B6D-83ACBD6757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DC205-B02E-1A43-80D3-30267914575D}" type="datetimeFigureOut">
              <a:rPr lang="cy-GB" smtClean="0"/>
              <a:t>28/04/25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D80F4E-FC2C-DAF8-5770-2292A14C49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9674B5-1B0D-9E08-686E-73BB56E9C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90ED-8161-CE41-80C7-ED384D3D04C3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8199952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64B586-447B-0ECA-D613-DFA09EFD1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CA4DB0-908E-22AE-D7FC-6AB694FEEC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646E0D-4E9D-C0DD-4904-78B4EE6400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DC205-B02E-1A43-80D3-30267914575D}" type="datetimeFigureOut">
              <a:rPr lang="cy-GB" smtClean="0"/>
              <a:t>28/04/25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9D8203-7EC0-B96A-FD7D-B0A695A8C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1390CD-CA07-60FE-42E6-7AC304C9D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90ED-8161-CE41-80C7-ED384D3D04C3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941270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175497-F09A-7C94-7737-88F990387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7D482A-696E-9E29-9CDF-A8B3BDAC0D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F40548-BBEC-8864-BE01-17AD2955F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DC205-B02E-1A43-80D3-30267914575D}" type="datetimeFigureOut">
              <a:rPr lang="cy-GB" smtClean="0"/>
              <a:t>28/04/25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A08F81-AE39-66FE-AC0D-CD57E8771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DF2221-FFFC-7279-5AA8-ECC70CA213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90ED-8161-CE41-80C7-ED384D3D04C3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283035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5A7A3A-3C0D-D3FE-4D1E-8F129D52B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51528B-7C05-4CFF-A113-C6842F72BD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759058-1431-7F55-19A2-DB7F15A842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0F0E71-D87B-BA62-CB54-89E5C5F9C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DC205-B02E-1A43-80D3-30267914575D}" type="datetimeFigureOut">
              <a:rPr lang="cy-GB" smtClean="0"/>
              <a:t>28/04/25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889DB1-9F59-1CED-CC46-FD9EC101E2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69BB72-199F-4B96-80A9-3EF3514BA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90ED-8161-CE41-80C7-ED384D3D04C3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627058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C33D0E-EAC0-115C-F8C7-4CCEAC1D86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8C791C-AC3D-3B3B-7695-6AB7808D75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236DCD-CB39-8B8D-2DCB-8EB1CA50B8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F7839CF-F9E4-92A5-6458-B20C9ED726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F4060AD-DD2C-6AF4-514A-9257C14311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787DF6-5025-F5A3-2FBD-59914514B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DC205-B02E-1A43-80D3-30267914575D}" type="datetimeFigureOut">
              <a:rPr lang="cy-GB" smtClean="0"/>
              <a:t>28/04/25</a:t>
            </a:fld>
            <a:endParaRPr lang="cy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29ABEC3-2244-1BF5-3C88-9906054FD9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FF0DE74-8F76-EEDC-CC55-8D77513A5D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90ED-8161-CE41-80C7-ED384D3D04C3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902554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1648-0DDD-FB18-4696-F586F676E5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87786AC-2A9E-43CA-9C12-903AF7E63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DC205-B02E-1A43-80D3-30267914575D}" type="datetimeFigureOut">
              <a:rPr lang="cy-GB" smtClean="0"/>
              <a:t>28/04/25</a:t>
            </a:fld>
            <a:endParaRPr lang="cy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5326C67-2CAA-E3AC-EE22-B50246230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26941E-0227-7532-C059-EF0E0AB0A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90ED-8161-CE41-80C7-ED384D3D04C3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580996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EE24529-4771-8BF5-AAC8-47213389BE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DC205-B02E-1A43-80D3-30267914575D}" type="datetimeFigureOut">
              <a:rPr lang="cy-GB" smtClean="0"/>
              <a:t>28/04/25</a:t>
            </a:fld>
            <a:endParaRPr lang="cy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5EB02F5-DBC0-9DE1-C5B0-A5E829BE4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5F19EE-0325-3CB1-D747-D370EF553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90ED-8161-CE41-80C7-ED384D3D04C3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298051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7FBB6E-08FD-8E31-F4F9-8939DBCB80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058827-2540-7F84-E763-11685B453A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0E53E0-B8A2-2231-4392-9664DD3F90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B2A4F5-6991-5BE1-AFB0-292F3D1EF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DC205-B02E-1A43-80D3-30267914575D}" type="datetimeFigureOut">
              <a:rPr lang="cy-GB" smtClean="0"/>
              <a:t>28/04/25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2B7CE3-8DE7-3994-3783-6D07CA7DA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D11ACA-65DB-84A1-C496-2A0F0ECEC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90ED-8161-CE41-80C7-ED384D3D04C3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832479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D16C1-D1E6-D9BB-1837-21396A2DD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1A4B379-3B84-5C84-BC67-44347F6A94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y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13D2F8-54AD-2E09-1D1C-A5CF50EF2A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0650BC-972F-B1BC-3892-D79907E0D7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DC205-B02E-1A43-80D3-30267914575D}" type="datetimeFigureOut">
              <a:rPr lang="cy-GB" smtClean="0"/>
              <a:t>28/04/25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B8B2DD-F445-F9E5-B651-4438B7885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3C75F5-7BBC-EDB4-5E0D-2DF3C0F05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90ED-8161-CE41-80C7-ED384D3D04C3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40494942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A6CBA6-7AA6-77E0-99B6-54B92DD3C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C6DC32-E0FD-BC60-480D-C97CBCAC86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DE5F85-357C-699D-05E4-FC9E8CBAE3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DC205-B02E-1A43-80D3-30267914575D}" type="datetimeFigureOut">
              <a:rPr lang="cy-GB" smtClean="0"/>
              <a:t>28/04/25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7FBB6B-F3C1-6BA2-0098-31AE115793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A793EB-303E-BD20-2CF8-677761E6F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90ED-8161-CE41-80C7-ED384D3D04C3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562309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5E7C0C6-340B-830C-F537-379AD11CEA6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41E605-9CBF-7F35-7E1B-49DF27ADA0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7C4482-66CC-8F5E-DE57-C9EAFAEB3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DC205-B02E-1A43-80D3-30267914575D}" type="datetimeFigureOut">
              <a:rPr lang="cy-GB" smtClean="0"/>
              <a:t>28/04/25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5DB615-2A75-C737-DE02-A4A3D9F71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FA8039-D3A7-B90F-1182-BB6CD731A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90ED-8161-CE41-80C7-ED384D3D04C3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786178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CFA7D7-8385-6E46-14FB-20D466D0F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766EF6-F3ED-1D41-E748-7628C7C85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842E7E-29B9-30D8-4BF6-A22FB083DF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BDC205-B02E-1A43-80D3-30267914575D}" type="datetimeFigureOut">
              <a:rPr lang="cy-GB" smtClean="0"/>
              <a:t>28/04/25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0E5032-2ED9-FBC4-49C6-B9232FD136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FD8C83-C8E3-398C-DAD0-2F3D544D3B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14890ED-8161-CE41-80C7-ED384D3D04C3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605637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reddit.com/r/learnwelsh/comments/mlbpje/welsh_grammar_using_pa_mor_and_mae_maen_yw_ydyn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AAF00B53-3077-8AA6-5FE3-471A83986A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6094365"/>
              </p:ext>
            </p:extLst>
          </p:nvPr>
        </p:nvGraphicFramePr>
        <p:xfrm>
          <a:off x="170543" y="2148378"/>
          <a:ext cx="11805557" cy="4663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28755">
                  <a:extLst>
                    <a:ext uri="{9D8B030D-6E8A-4147-A177-3AD203B41FA5}">
                      <a16:colId xmlns:a16="http://schemas.microsoft.com/office/drawing/2014/main" val="4181600185"/>
                    </a:ext>
                  </a:extLst>
                </a:gridCol>
                <a:gridCol w="4868993">
                  <a:extLst>
                    <a:ext uri="{9D8B030D-6E8A-4147-A177-3AD203B41FA5}">
                      <a16:colId xmlns:a16="http://schemas.microsoft.com/office/drawing/2014/main" val="1450066997"/>
                    </a:ext>
                  </a:extLst>
                </a:gridCol>
                <a:gridCol w="5907809">
                  <a:extLst>
                    <a:ext uri="{9D8B030D-6E8A-4147-A177-3AD203B41FA5}">
                      <a16:colId xmlns:a16="http://schemas.microsoft.com/office/drawing/2014/main" val="138105688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y-GB" sz="1200" dirty="0"/>
                        <a:t>Beth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/>
                        <a:t>wyt ti’n </a:t>
                      </a:r>
                      <a:r>
                        <a:rPr lang="cy-GB" sz="1200" b="1" dirty="0">
                          <a:solidFill>
                            <a:srgbClr val="FF0000"/>
                          </a:solidFill>
                        </a:rPr>
                        <a:t>_</a:t>
                      </a:r>
                      <a:r>
                        <a:rPr lang="cy-GB" sz="1200" dirty="0"/>
                        <a:t>wneud?</a:t>
                      </a:r>
                    </a:p>
                    <a:p>
                      <a:r>
                        <a:rPr lang="cy-GB" sz="1200" dirty="0"/>
                        <a:t>mae e’n </a:t>
                      </a:r>
                      <a:r>
                        <a:rPr lang="cy-GB" sz="1200" b="1" dirty="0">
                          <a:solidFill>
                            <a:srgbClr val="FF0000"/>
                          </a:solidFill>
                        </a:rPr>
                        <a:t>f</a:t>
                      </a:r>
                      <a:r>
                        <a:rPr lang="cy-GB" sz="1200" dirty="0"/>
                        <a:t>wyta?</a:t>
                      </a:r>
                    </a:p>
                    <a:p>
                      <a:r>
                        <a:rPr lang="cy-GB" sz="1200" i="1" dirty="0"/>
                        <a:t>T.M. achos “Beth wyt ti’n </a:t>
                      </a:r>
                      <a:r>
                        <a:rPr lang="cy-GB" sz="1200" b="1" i="1" dirty="0"/>
                        <a:t>ei</a:t>
                      </a:r>
                      <a:r>
                        <a:rPr lang="cy-GB" sz="1200" i="1" dirty="0"/>
                        <a:t> wneud”</a:t>
                      </a:r>
                    </a:p>
                    <a:p>
                      <a:r>
                        <a:rPr lang="cy-GB" sz="1200" b="1" i="1" dirty="0"/>
                        <a:t>Beth</a:t>
                      </a:r>
                      <a:r>
                        <a:rPr lang="cy-GB" sz="1200" i="1" dirty="0"/>
                        <a:t> ar ddechrau cwestiwn   -&gt; T.M. gyda’r ferf ar y diwedd.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/>
                        <a:t>Rydw i’n darllen.</a:t>
                      </a:r>
                    </a:p>
                    <a:p>
                      <a:r>
                        <a:rPr lang="cy-GB" sz="1200" dirty="0"/>
                        <a:t>Rydw i’n bwyta cinio.</a:t>
                      </a:r>
                    </a:p>
                    <a:p>
                      <a:endParaRPr lang="cy-GB" sz="1200" dirty="0"/>
                    </a:p>
                    <a:p>
                      <a:r>
                        <a:rPr lang="cy-GB" sz="1200" i="1" dirty="0"/>
                        <a:t>Dim T.M. yn yr ateb.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59877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y-GB" sz="1200" dirty="0"/>
                        <a:t>Pwy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/>
                        <a:t>ydy’r bachgen tal?</a:t>
                      </a:r>
                    </a:p>
                    <a:p>
                      <a:r>
                        <a:rPr lang="cy-GB" sz="1200" dirty="0"/>
                        <a:t>sy’n eistedd yma?</a:t>
                      </a:r>
                    </a:p>
                    <a:p>
                      <a:r>
                        <a:rPr lang="cy-GB" sz="1200" dirty="0"/>
                        <a:t>mae hi’n (ei) weld?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/>
                        <a:t>Tom ydy’r bachgen tal.    </a:t>
                      </a:r>
                      <a:r>
                        <a:rPr lang="cy-GB" sz="1200" i="1" dirty="0"/>
                        <a:t>identification</a:t>
                      </a:r>
                      <a:r>
                        <a:rPr lang="cy-GB" sz="1200" dirty="0"/>
                        <a:t> = </a:t>
                      </a:r>
                    </a:p>
                    <a:p>
                      <a:r>
                        <a:rPr lang="cy-GB" sz="1200" dirty="0"/>
                        <a:t>Tom sy’n eistedd yma.    </a:t>
                      </a:r>
                      <a:r>
                        <a:rPr lang="cy-GB" sz="1200" i="1" dirty="0"/>
                        <a:t>Who is it (who is) sitting here?</a:t>
                      </a:r>
                    </a:p>
                    <a:p>
                      <a:r>
                        <a:rPr lang="cy-GB" sz="1200" dirty="0"/>
                        <a:t>Mae hi’n gweld Tom.        </a:t>
                      </a:r>
                      <a:r>
                        <a:rPr lang="cy-GB" sz="1200" i="1" dirty="0"/>
                        <a:t>She is seeing Tom (ordinary sentence)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33268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y-GB" sz="1200" dirty="0"/>
                        <a:t>Pa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>
                          <a:solidFill>
                            <a:srgbClr val="FF0000"/>
                          </a:solidFill>
                        </a:rPr>
                        <a:t>_</a:t>
                      </a:r>
                      <a:r>
                        <a:rPr lang="cy-GB" sz="1200" dirty="0"/>
                        <a:t>liw ydy hwn?</a:t>
                      </a:r>
                    </a:p>
                    <a:p>
                      <a:r>
                        <a:rPr lang="cy-GB" sz="1200" dirty="0">
                          <a:solidFill>
                            <a:srgbClr val="FF0000"/>
                          </a:solidFill>
                        </a:rPr>
                        <a:t>b</a:t>
                      </a:r>
                      <a:r>
                        <a:rPr lang="cy-GB" sz="1200" dirty="0"/>
                        <a:t>lant sy’n siarad?</a:t>
                      </a:r>
                    </a:p>
                    <a:p>
                      <a:r>
                        <a:rPr lang="cy-GB" sz="1200" dirty="0">
                          <a:solidFill>
                            <a:srgbClr val="FF0000"/>
                          </a:solidFill>
                        </a:rPr>
                        <a:t>b</a:t>
                      </a:r>
                      <a:r>
                        <a:rPr lang="cy-GB" sz="1200" dirty="0"/>
                        <a:t>lant oedd yn chwarae?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/>
                        <a:t>Coch.</a:t>
                      </a:r>
                    </a:p>
                    <a:p>
                      <a:r>
                        <a:rPr lang="cy-GB" sz="1200" dirty="0"/>
                        <a:t>Plant Bl 6 sy’n siarad.</a:t>
                      </a:r>
                    </a:p>
                    <a:p>
                      <a:r>
                        <a:rPr lang="cy-GB" sz="1200" dirty="0"/>
                        <a:t>Plant Dosbarth Derbyn oedd yn chwarae.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97966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y-GB" sz="1200" dirty="0"/>
                        <a:t>Pa mor</a:t>
                      </a:r>
                    </a:p>
                    <a:p>
                      <a:r>
                        <a:rPr lang="cy-GB" sz="1200" dirty="0">
                          <a:hlinkClick r:id="rId2"/>
                        </a:rPr>
                        <a:t>Gwefan</a:t>
                      </a:r>
                      <a:endParaRPr lang="cy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>
                          <a:solidFill>
                            <a:srgbClr val="FF0000"/>
                          </a:solidFill>
                        </a:rPr>
                        <a:t>f</a:t>
                      </a:r>
                      <a:r>
                        <a:rPr lang="cy-GB" sz="1200" dirty="0"/>
                        <a:t>awr ydy’r ysgol?</a:t>
                      </a:r>
                    </a:p>
                    <a:p>
                      <a:r>
                        <a:rPr lang="cy-GB" sz="1200" dirty="0"/>
                        <a:t>aml </a:t>
                      </a:r>
                      <a:r>
                        <a:rPr lang="cy-GB" sz="1200" dirty="0">
                          <a:solidFill>
                            <a:srgbClr val="FF0000"/>
                          </a:solidFill>
                        </a:rPr>
                        <a:t>f</a:t>
                      </a:r>
                      <a:r>
                        <a:rPr lang="cy-GB" sz="1200" dirty="0"/>
                        <a:t>ydd y wers Gymraeg?</a:t>
                      </a:r>
                    </a:p>
                    <a:p>
                      <a:r>
                        <a:rPr lang="cy-GB" sz="1200" dirty="0">
                          <a:solidFill>
                            <a:srgbClr val="FF0000"/>
                          </a:solidFill>
                        </a:rPr>
                        <a:t>b</a:t>
                      </a:r>
                      <a:r>
                        <a:rPr lang="cy-GB" sz="1200" dirty="0"/>
                        <a:t>ell ydy Caerdydd?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200" dirty="0">
                          <a:solidFill>
                            <a:srgbClr val="FF0000"/>
                          </a:solidFill>
                        </a:rPr>
                        <a:t>b</a:t>
                      </a:r>
                      <a:r>
                        <a:rPr lang="cy-GB" sz="1200" dirty="0"/>
                        <a:t>ell mae’r plant yn teithio?               </a:t>
                      </a:r>
                      <a:r>
                        <a:rPr lang="cy-GB" sz="1200" i="1" dirty="0"/>
                        <a:t>(mae with a phrase)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/>
                        <a:t>Mae’r ysgol yn fawr iawn.</a:t>
                      </a:r>
                    </a:p>
                    <a:p>
                      <a:r>
                        <a:rPr lang="cy-GB" sz="1200" dirty="0"/>
                        <a:t>Bydd y wers Gymraeg bob wythnos.</a:t>
                      </a:r>
                    </a:p>
                    <a:p>
                      <a:r>
                        <a:rPr lang="cy-GB" sz="1200" dirty="0"/>
                        <a:t>Mae Caerdydd yn bell / 30 milltir.</a:t>
                      </a:r>
                    </a:p>
                    <a:p>
                      <a:r>
                        <a:rPr lang="cy-GB" sz="1200" dirty="0"/>
                        <a:t>Mae’r plant yn teithio’n bell.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03709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y-GB" sz="1200" dirty="0"/>
                        <a:t>Pa fath 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>
                          <a:solidFill>
                            <a:srgbClr val="FF0000"/>
                          </a:solidFill>
                        </a:rPr>
                        <a:t>_</a:t>
                      </a:r>
                      <a:r>
                        <a:rPr lang="cy-GB" sz="1200" dirty="0"/>
                        <a:t>lyfr ydy e?</a:t>
                      </a:r>
                    </a:p>
                    <a:p>
                      <a:r>
                        <a:rPr lang="cy-GB" sz="1200" dirty="0">
                          <a:solidFill>
                            <a:srgbClr val="FF0000"/>
                          </a:solidFill>
                        </a:rPr>
                        <a:t>g</a:t>
                      </a:r>
                      <a:r>
                        <a:rPr lang="cy-GB" sz="1200" dirty="0"/>
                        <a:t>ymeriad ydy e?</a:t>
                      </a:r>
                    </a:p>
                    <a:p>
                      <a:r>
                        <a:rPr lang="cy-GB" sz="1200" dirty="0">
                          <a:solidFill>
                            <a:srgbClr val="FF0000"/>
                          </a:solidFill>
                        </a:rPr>
                        <a:t>g</a:t>
                      </a:r>
                      <a:r>
                        <a:rPr lang="cy-GB" sz="1200" dirty="0"/>
                        <a:t>ot fyddi di’n gwisgo?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/>
                        <a:t>Llyfr lluniau ydy e.</a:t>
                      </a:r>
                    </a:p>
                    <a:p>
                      <a:r>
                        <a:rPr lang="cy-GB" sz="1200" dirty="0"/>
                        <a:t>Cymeriad trist ydy e.</a:t>
                      </a:r>
                    </a:p>
                    <a:p>
                      <a:r>
                        <a:rPr lang="cy-GB" sz="1200" dirty="0"/>
                        <a:t>Bydda i’n gwisgo cot law.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51848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y-GB" sz="1200" dirty="0"/>
                        <a:t>Sut </a:t>
                      </a:r>
                    </a:p>
                    <a:p>
                      <a:r>
                        <a:rPr lang="cy-GB" sz="1200" dirty="0"/>
                        <a:t>+ enw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/>
                        <a:t>berson ydy e?</a:t>
                      </a:r>
                    </a:p>
                    <a:p>
                      <a:r>
                        <a:rPr lang="cy-GB" sz="1200" dirty="0"/>
                        <a:t>gi ydy e?</a:t>
                      </a:r>
                    </a:p>
                    <a:p>
                      <a:r>
                        <a:rPr lang="cy-GB" sz="1200" dirty="0"/>
                        <a:t>lyfr ydy e?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/>
                        <a:t>Person caredig ydy e / Mae e’n berson caredig.</a:t>
                      </a:r>
                    </a:p>
                    <a:p>
                      <a:r>
                        <a:rPr lang="cy-GB" sz="1200" dirty="0"/>
                        <a:t>Ci drwg ydy e / Mae e’n gi caredig.</a:t>
                      </a:r>
                    </a:p>
                    <a:p>
                      <a:r>
                        <a:rPr lang="cy-GB" sz="1200" dirty="0"/>
                        <a:t>Llyfr lluniau ydy e / Mae’n llyfr da.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12886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y-GB" sz="1200" dirty="0"/>
                        <a:t>Sut</a:t>
                      </a:r>
                    </a:p>
                    <a:p>
                      <a:r>
                        <a:rPr lang="cy-GB" sz="1200" dirty="0"/>
                        <a:t>+ berf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/>
                        <a:t>daethoch chi yma?</a:t>
                      </a:r>
                    </a:p>
                    <a:p>
                      <a:r>
                        <a:rPr lang="cy-GB" sz="1200" dirty="0"/>
                        <a:t>byddi di’n mynd i’r ysgol?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/>
                        <a:t>Daethon ni yma mewn car.</a:t>
                      </a:r>
                    </a:p>
                    <a:p>
                      <a:r>
                        <a:rPr lang="cy-GB" sz="1200" dirty="0"/>
                        <a:t>Bydda i’n mynd ar y bws.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2196215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A178868-BE93-1AE6-624C-509E6B4D96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3577750"/>
              </p:ext>
            </p:extLst>
          </p:nvPr>
        </p:nvGraphicFramePr>
        <p:xfrm>
          <a:off x="170543" y="46182"/>
          <a:ext cx="6881421" cy="201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23556">
                  <a:extLst>
                    <a:ext uri="{9D8B030D-6E8A-4147-A177-3AD203B41FA5}">
                      <a16:colId xmlns:a16="http://schemas.microsoft.com/office/drawing/2014/main" val="974143079"/>
                    </a:ext>
                  </a:extLst>
                </a:gridCol>
                <a:gridCol w="1507537">
                  <a:extLst>
                    <a:ext uri="{9D8B030D-6E8A-4147-A177-3AD203B41FA5}">
                      <a16:colId xmlns:a16="http://schemas.microsoft.com/office/drawing/2014/main" val="1920312066"/>
                    </a:ext>
                  </a:extLst>
                </a:gridCol>
                <a:gridCol w="2327564">
                  <a:extLst>
                    <a:ext uri="{9D8B030D-6E8A-4147-A177-3AD203B41FA5}">
                      <a16:colId xmlns:a16="http://schemas.microsoft.com/office/drawing/2014/main" val="2885241120"/>
                    </a:ext>
                  </a:extLst>
                </a:gridCol>
                <a:gridCol w="2022764">
                  <a:extLst>
                    <a:ext uri="{9D8B030D-6E8A-4147-A177-3AD203B41FA5}">
                      <a16:colId xmlns:a16="http://schemas.microsoft.com/office/drawing/2014/main" val="180703099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y-GB" sz="1200" dirty="0"/>
                        <a:t>Sut + Berf?</a:t>
                      </a:r>
                    </a:p>
                    <a:p>
                      <a:r>
                        <a:rPr lang="cy-GB" sz="1200" dirty="0"/>
                        <a:t>Ble ?</a:t>
                      </a:r>
                    </a:p>
                    <a:p>
                      <a:r>
                        <a:rPr lang="cy-GB" sz="1200" dirty="0"/>
                        <a:t>Pryd?</a:t>
                      </a:r>
                    </a:p>
                    <a:p>
                      <a:r>
                        <a:rPr lang="cy-GB" sz="1200" dirty="0"/>
                        <a:t>Pam?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/>
                        <a:t>Dim Treiglad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/>
                        <a:t>Sut bydd y tywydd?</a:t>
                      </a:r>
                    </a:p>
                    <a:p>
                      <a:r>
                        <a:rPr lang="cy-GB" sz="1200" dirty="0"/>
                        <a:t>Ble byddi di?</a:t>
                      </a:r>
                    </a:p>
                    <a:p>
                      <a:r>
                        <a:rPr lang="cy-GB" sz="1200" dirty="0"/>
                        <a:t>Pryd dest ti?</a:t>
                      </a:r>
                    </a:p>
                    <a:p>
                      <a:r>
                        <a:rPr lang="cy-GB" sz="1200" dirty="0"/>
                        <a:t>Pam dwedaist ti?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/>
                        <a:t>Sut </a:t>
                      </a:r>
                      <a:r>
                        <a:rPr lang="cy-GB" sz="1200" b="1" dirty="0"/>
                        <a:t>r</a:t>
                      </a:r>
                      <a:r>
                        <a:rPr lang="cy-GB" sz="1200" dirty="0"/>
                        <a:t>oedd y tywydd?</a:t>
                      </a:r>
                    </a:p>
                    <a:p>
                      <a:r>
                        <a:rPr lang="cy-GB" sz="1200" dirty="0"/>
                        <a:t>Ble </a:t>
                      </a:r>
                      <a:r>
                        <a:rPr lang="cy-GB" sz="1200" b="1" dirty="0"/>
                        <a:t>r</a:t>
                      </a:r>
                      <a:r>
                        <a:rPr lang="cy-GB" sz="1200" dirty="0"/>
                        <a:t>wyt ti’n mynd?</a:t>
                      </a:r>
                    </a:p>
                    <a:p>
                      <a:r>
                        <a:rPr lang="cy-GB" sz="1200" dirty="0"/>
                        <a:t>Pryd </a:t>
                      </a:r>
                      <a:r>
                        <a:rPr lang="cy-GB" sz="1200" b="1" dirty="0"/>
                        <a:t>r</a:t>
                      </a:r>
                      <a:r>
                        <a:rPr lang="cy-GB" sz="1200" dirty="0"/>
                        <a:t>oedd cinio?</a:t>
                      </a:r>
                    </a:p>
                    <a:p>
                      <a:r>
                        <a:rPr lang="cy-GB" sz="1200" dirty="0"/>
                        <a:t>Pam </a:t>
                      </a:r>
                      <a:r>
                        <a:rPr lang="cy-GB" sz="1200" b="1" dirty="0"/>
                        <a:t>r</a:t>
                      </a:r>
                      <a:r>
                        <a:rPr lang="cy-GB" sz="1200" dirty="0"/>
                        <a:t>wyt ti’n drist?</a:t>
                      </a:r>
                    </a:p>
                    <a:p>
                      <a:endParaRPr lang="cy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3491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y-GB" sz="1200" dirty="0"/>
                        <a:t>Beth?</a:t>
                      </a:r>
                    </a:p>
                    <a:p>
                      <a:r>
                        <a:rPr lang="cy-GB" sz="1200" dirty="0"/>
                        <a:t>Faint?</a:t>
                      </a:r>
                    </a:p>
                    <a:p>
                      <a:r>
                        <a:rPr lang="cy-GB" sz="1200" dirty="0"/>
                        <a:t>Pa un?</a:t>
                      </a:r>
                    </a:p>
                    <a:p>
                      <a:r>
                        <a:rPr lang="cy-GB" sz="1200" dirty="0"/>
                        <a:t>Pwy?</a:t>
                      </a:r>
                    </a:p>
                    <a:p>
                      <a:r>
                        <a:rPr lang="cy-GB" sz="1200" dirty="0"/>
                        <a:t>Sut + enw?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/>
                        <a:t>Treiglad </a:t>
                      </a:r>
                      <a:r>
                        <a:rPr lang="cy-GB" sz="1200" b="1" dirty="0">
                          <a:solidFill>
                            <a:srgbClr val="FF0000"/>
                          </a:solidFill>
                        </a:rPr>
                        <a:t>Meddal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/>
                        <a:t>Beth </a:t>
                      </a:r>
                      <a:r>
                        <a:rPr lang="cy-GB" sz="1200" b="1" dirty="0">
                          <a:solidFill>
                            <a:srgbClr val="FF0000"/>
                          </a:solidFill>
                        </a:rPr>
                        <a:t>_</a:t>
                      </a:r>
                      <a:r>
                        <a:rPr lang="cy-GB" sz="1200" dirty="0"/>
                        <a:t>welaist ti?</a:t>
                      </a:r>
                    </a:p>
                    <a:p>
                      <a:r>
                        <a:rPr lang="cy-GB" sz="1200" dirty="0"/>
                        <a:t>Faint </a:t>
                      </a:r>
                      <a:r>
                        <a:rPr lang="cy-GB" sz="1200" b="1" dirty="0">
                          <a:solidFill>
                            <a:srgbClr val="FF0000"/>
                          </a:solidFill>
                        </a:rPr>
                        <a:t>f</a:t>
                      </a:r>
                      <a:r>
                        <a:rPr lang="cy-GB" sz="1200" dirty="0"/>
                        <a:t>ydd y bwyd?</a:t>
                      </a:r>
                    </a:p>
                    <a:p>
                      <a:r>
                        <a:rPr lang="cy-GB" sz="1200" dirty="0"/>
                        <a:t>Pa un </a:t>
                      </a:r>
                      <a:r>
                        <a:rPr lang="cy-GB" sz="1200" b="1" dirty="0">
                          <a:solidFill>
                            <a:srgbClr val="FF0000"/>
                          </a:solidFill>
                        </a:rPr>
                        <a:t>dd</a:t>
                      </a:r>
                      <a:r>
                        <a:rPr lang="cy-GB" sz="1200" dirty="0"/>
                        <a:t>ewisodd e?</a:t>
                      </a:r>
                    </a:p>
                    <a:p>
                      <a:r>
                        <a:rPr lang="cy-GB" sz="1200" dirty="0"/>
                        <a:t>Pwy </a:t>
                      </a:r>
                      <a:r>
                        <a:rPr lang="cy-GB" sz="1200" b="1" dirty="0">
                          <a:solidFill>
                            <a:srgbClr val="FF0000"/>
                          </a:solidFill>
                        </a:rPr>
                        <a:t>g</a:t>
                      </a:r>
                      <a:r>
                        <a:rPr lang="cy-GB" sz="1200" dirty="0"/>
                        <a:t>afodd y wobr?</a:t>
                      </a:r>
                    </a:p>
                    <a:p>
                      <a:r>
                        <a:rPr lang="cy-GB" sz="1200" dirty="0"/>
                        <a:t>Sut </a:t>
                      </a:r>
                      <a:r>
                        <a:rPr lang="cy-GB" sz="1200" b="1" dirty="0">
                          <a:solidFill>
                            <a:srgbClr val="FF0000"/>
                          </a:solidFill>
                        </a:rPr>
                        <a:t>b</a:t>
                      </a:r>
                      <a:r>
                        <a:rPr lang="cy-GB" sz="1200" dirty="0"/>
                        <a:t>erson ydy hi?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/>
                        <a:t>Beth wyt ti’n feddwl?</a:t>
                      </a:r>
                    </a:p>
                    <a:p>
                      <a:r>
                        <a:rPr lang="cy-GB" sz="1200" dirty="0"/>
                        <a:t>Faint oedd y bwyd?</a:t>
                      </a:r>
                    </a:p>
                    <a:p>
                      <a:r>
                        <a:rPr lang="cy-GB" sz="1200" dirty="0"/>
                        <a:t>Pa un oedd y mwyaf?</a:t>
                      </a:r>
                    </a:p>
                    <a:p>
                      <a:r>
                        <a:rPr lang="cy-GB" sz="1200" dirty="0"/>
                        <a:t>Pwy ydw i?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5125430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89CF7048-828A-F92E-B2DB-AB496C617440}"/>
              </a:ext>
            </a:extLst>
          </p:cNvPr>
          <p:cNvSpPr txBox="1"/>
          <p:nvPr/>
        </p:nvSpPr>
        <p:spPr>
          <a:xfrm>
            <a:off x="8206740" y="205740"/>
            <a:ext cx="14196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b="1" dirty="0"/>
              <a:t>Cwestiynau</a:t>
            </a:r>
          </a:p>
        </p:txBody>
      </p:sp>
      <p:pic>
        <p:nvPicPr>
          <p:cNvPr id="1026" name="Picture 2" descr="Rhagoriaith">
            <a:extLst>
              <a:ext uri="{FF2B5EF4-FFF2-40B4-BE49-F238E27FC236}">
                <a16:creationId xmlns:a16="http://schemas.microsoft.com/office/drawing/2014/main" id="{8DE86C6B-DDD5-14B6-3921-FD6173B9C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7609" y="575072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28993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8181E66-3E90-7CCC-9F45-39D2BDD9DB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3526890"/>
              </p:ext>
            </p:extLst>
          </p:nvPr>
        </p:nvGraphicFramePr>
        <p:xfrm>
          <a:off x="177800" y="376766"/>
          <a:ext cx="8128000" cy="2225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3053860673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4080814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y-GB" sz="1200" dirty="0"/>
                        <a:t>Beth wnest ti ddoe?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/>
                        <a:t>Gweithiais i.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31136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y-GB" sz="1200" dirty="0"/>
                        <a:t>Beth fwytaist ti i frecwast?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/>
                        <a:t>Bwytais i dost a menyn.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61064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y-GB" sz="1200" dirty="0"/>
                        <a:t>Beth fyddi di’n wneud heno?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/>
                        <a:t>Bydda i’n cysgu!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1322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y-GB" sz="1200" dirty="0"/>
                        <a:t>Beth fydd yn digwydd nesaf?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/>
                        <a:t>Bydd y plant yn rhedeg ras.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21225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y-GB" sz="1200" dirty="0"/>
                        <a:t>Beth ydy hwn?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/>
                        <a:t>Bwrdd ydy hwn. (masculine)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66503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y-GB" sz="1200" dirty="0"/>
                        <a:t>Beth ydy hon?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/>
                        <a:t>Cadair ydy hon.  (feminine)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4525730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BCB8955-7B14-4A75-D38A-2413345E5E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8568596"/>
              </p:ext>
            </p:extLst>
          </p:nvPr>
        </p:nvGraphicFramePr>
        <p:xfrm>
          <a:off x="177800" y="2799926"/>
          <a:ext cx="8128000" cy="185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3053860673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4080814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y-GB" sz="1200" dirty="0"/>
                        <a:t>Pwy ydy e?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/>
                        <a:t>Tom ydy 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31136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y-GB" sz="1200" dirty="0"/>
                        <a:t>Pwy sy’n gwybod yr ateb?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/>
                        <a:t>Gwen sy’n gwybod yr ateb.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61064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y-GB" sz="1200" dirty="0"/>
                        <a:t>Pwy oedd yn dysgu heddiw?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/>
                        <a:t>Gwen oedd yn dysgu heddiw.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1322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y-GB" sz="1200" dirty="0"/>
                        <a:t>Pwy welodd y rhaglen?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/>
                        <a:t>Bydd y plant yn rhedeg ras.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21225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y-GB" sz="1200" dirty="0"/>
                        <a:t>Pwy fydd yn siarad nesaf?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/>
                        <a:t>Nhw fydd yn siarad nesaf.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665036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14A1B2B-E2D0-DA0C-8B8D-BDF9DC494A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9146437"/>
              </p:ext>
            </p:extLst>
          </p:nvPr>
        </p:nvGraphicFramePr>
        <p:xfrm>
          <a:off x="177800" y="4852246"/>
          <a:ext cx="8128000" cy="1112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3053860673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4080814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y-GB" sz="1200" dirty="0"/>
                        <a:t>Sut gwnest ti’r bara?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/>
                        <a:t>Defnyddiais i flawd codi.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31136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y-GB" sz="1200" dirty="0"/>
                        <a:t>Sut oedd y daith?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/>
                        <a:t>Roedd y daith yn hir.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61064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y-GB" sz="1200" dirty="0"/>
                        <a:t>Sut bydd Nel yn dod?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/>
                        <a:t>Bydd hi’n dod mewn bws.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132281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AA0A46-4A9B-1D26-8793-FBE61D337C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6110126"/>
              </p:ext>
            </p:extLst>
          </p:nvPr>
        </p:nvGraphicFramePr>
        <p:xfrm>
          <a:off x="177800" y="6162886"/>
          <a:ext cx="8128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2057912747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407374440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y-GB" sz="1200" dirty="0"/>
                        <a:t>Pa mor aml wyt ti’n gwylio S4C?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dirty="0"/>
                        <a:t>Bob dydd / yn aml iawn / ddim yn aml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75225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42380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352</TotalTime>
  <Words>576</Words>
  <Application>Microsoft Macintosh PowerPoint</Application>
  <PresentationFormat>Widescreen</PresentationFormat>
  <Paragraphs>113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Kara Lewis</dc:creator>
  <cp:lastModifiedBy>Kara Lewis</cp:lastModifiedBy>
  <cp:revision>5</cp:revision>
  <dcterms:created xsi:type="dcterms:W3CDTF">2025-04-28T14:50:47Z</dcterms:created>
  <dcterms:modified xsi:type="dcterms:W3CDTF">2025-04-28T20:43:38Z</dcterms:modified>
</cp:coreProperties>
</file>