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463" r:id="rId3"/>
    <p:sldId id="464" r:id="rId4"/>
    <p:sldId id="465" r:id="rId5"/>
    <p:sldId id="466" r:id="rId6"/>
    <p:sldId id="467" r:id="rId7"/>
    <p:sldId id="468" r:id="rId8"/>
    <p:sldId id="469" r:id="rId9"/>
    <p:sldId id="282" r:id="rId10"/>
    <p:sldId id="470" r:id="rId11"/>
    <p:sldId id="471" r:id="rId12"/>
    <p:sldId id="472" r:id="rId13"/>
    <p:sldId id="473" r:id="rId14"/>
    <p:sldId id="474" r:id="rId15"/>
    <p:sldId id="475" r:id="rId16"/>
    <p:sldId id="476" r:id="rId17"/>
    <p:sldId id="477" r:id="rId18"/>
    <p:sldId id="478" r:id="rId19"/>
    <p:sldId id="479" r:id="rId20"/>
    <p:sldId id="396" r:id="rId21"/>
    <p:sldId id="480" r:id="rId22"/>
    <p:sldId id="481"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D7BBE-BE6C-E16B-11B9-A10328C422F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CD889DA2-1A7C-D74E-1097-A1CF8B5F7F0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222FE788-C82E-7EFC-37E0-6670B1E3F86A}"/>
              </a:ext>
            </a:extLst>
          </p:cNvPr>
          <p:cNvSpPr>
            <a:spLocks noGrp="1"/>
          </p:cNvSpPr>
          <p:nvPr>
            <p:ph type="dt" sz="half" idx="10"/>
          </p:nvPr>
        </p:nvSpPr>
        <p:spPr/>
        <p:txBody>
          <a:bodyPr/>
          <a:lstStyle/>
          <a:p>
            <a:fld id="{DDDFE388-E654-4AE5-A371-374046B79F7E}" type="datetimeFigureOut">
              <a:rPr lang="en-GB" smtClean="0"/>
              <a:t>27/04/2024</a:t>
            </a:fld>
            <a:endParaRPr lang="en-GB"/>
          </a:p>
        </p:txBody>
      </p:sp>
      <p:sp>
        <p:nvSpPr>
          <p:cNvPr id="5" name="Footer Placeholder 4">
            <a:extLst>
              <a:ext uri="{FF2B5EF4-FFF2-40B4-BE49-F238E27FC236}">
                <a16:creationId xmlns:a16="http://schemas.microsoft.com/office/drawing/2014/main" id="{F1ADCB22-DB4C-1610-B274-11DB75A343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22DD3C-0B38-7FB5-014F-408D1726B39C}"/>
              </a:ext>
            </a:extLst>
          </p:cNvPr>
          <p:cNvSpPr>
            <a:spLocks noGrp="1"/>
          </p:cNvSpPr>
          <p:nvPr>
            <p:ph type="sldNum" sz="quarter" idx="12"/>
          </p:nvPr>
        </p:nvSpPr>
        <p:spPr/>
        <p:txBody>
          <a:bodyPr/>
          <a:lstStyle/>
          <a:p>
            <a:fld id="{38694707-C569-4A1D-838F-0925B8C5C664}" type="slidenum">
              <a:rPr lang="en-GB" smtClean="0"/>
              <a:t>‹#›</a:t>
            </a:fld>
            <a:endParaRPr lang="en-GB"/>
          </a:p>
        </p:txBody>
      </p:sp>
    </p:spTree>
    <p:extLst>
      <p:ext uri="{BB962C8B-B14F-4D97-AF65-F5344CB8AC3E}">
        <p14:creationId xmlns:p14="http://schemas.microsoft.com/office/powerpoint/2010/main" val="23898142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73925-250B-1A62-0A94-815312372412}"/>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82BA91D-7D2A-21CB-AF82-9FF05C3ACDE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A86D725-B406-52AA-293C-D22BD0D72A46}"/>
              </a:ext>
            </a:extLst>
          </p:cNvPr>
          <p:cNvSpPr>
            <a:spLocks noGrp="1"/>
          </p:cNvSpPr>
          <p:nvPr>
            <p:ph type="dt" sz="half" idx="10"/>
          </p:nvPr>
        </p:nvSpPr>
        <p:spPr/>
        <p:txBody>
          <a:bodyPr/>
          <a:lstStyle/>
          <a:p>
            <a:fld id="{DDDFE388-E654-4AE5-A371-374046B79F7E}" type="datetimeFigureOut">
              <a:rPr lang="en-GB" smtClean="0"/>
              <a:t>27/04/2024</a:t>
            </a:fld>
            <a:endParaRPr lang="en-GB"/>
          </a:p>
        </p:txBody>
      </p:sp>
      <p:sp>
        <p:nvSpPr>
          <p:cNvPr id="5" name="Footer Placeholder 4">
            <a:extLst>
              <a:ext uri="{FF2B5EF4-FFF2-40B4-BE49-F238E27FC236}">
                <a16:creationId xmlns:a16="http://schemas.microsoft.com/office/drawing/2014/main" id="{001C9764-CC73-ADE3-B4D7-EDE15AC69E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8AD459-4A82-EECD-28CB-506A516E356B}"/>
              </a:ext>
            </a:extLst>
          </p:cNvPr>
          <p:cNvSpPr>
            <a:spLocks noGrp="1"/>
          </p:cNvSpPr>
          <p:nvPr>
            <p:ph type="sldNum" sz="quarter" idx="12"/>
          </p:nvPr>
        </p:nvSpPr>
        <p:spPr/>
        <p:txBody>
          <a:bodyPr/>
          <a:lstStyle/>
          <a:p>
            <a:fld id="{38694707-C569-4A1D-838F-0925B8C5C664}" type="slidenum">
              <a:rPr lang="en-GB" smtClean="0"/>
              <a:t>‹#›</a:t>
            </a:fld>
            <a:endParaRPr lang="en-GB"/>
          </a:p>
        </p:txBody>
      </p:sp>
    </p:spTree>
    <p:extLst>
      <p:ext uri="{BB962C8B-B14F-4D97-AF65-F5344CB8AC3E}">
        <p14:creationId xmlns:p14="http://schemas.microsoft.com/office/powerpoint/2010/main" val="3692592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F4CF5C-1B8D-6E70-0008-E39BDAC1E60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203C4F6C-80AB-4217-75B9-26D5B7D1E72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298010B3-8265-A81A-CC8E-85188EDE34CE}"/>
              </a:ext>
            </a:extLst>
          </p:cNvPr>
          <p:cNvSpPr>
            <a:spLocks noGrp="1"/>
          </p:cNvSpPr>
          <p:nvPr>
            <p:ph type="dt" sz="half" idx="10"/>
          </p:nvPr>
        </p:nvSpPr>
        <p:spPr/>
        <p:txBody>
          <a:bodyPr/>
          <a:lstStyle/>
          <a:p>
            <a:fld id="{DDDFE388-E654-4AE5-A371-374046B79F7E}" type="datetimeFigureOut">
              <a:rPr lang="en-GB" smtClean="0"/>
              <a:t>27/04/2024</a:t>
            </a:fld>
            <a:endParaRPr lang="en-GB"/>
          </a:p>
        </p:txBody>
      </p:sp>
      <p:sp>
        <p:nvSpPr>
          <p:cNvPr id="5" name="Footer Placeholder 4">
            <a:extLst>
              <a:ext uri="{FF2B5EF4-FFF2-40B4-BE49-F238E27FC236}">
                <a16:creationId xmlns:a16="http://schemas.microsoft.com/office/drawing/2014/main" id="{57B16C1C-6910-2E56-DEFD-AD0E6A1733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F2AB5A-8209-4331-9653-CAD0B61F6EA4}"/>
              </a:ext>
            </a:extLst>
          </p:cNvPr>
          <p:cNvSpPr>
            <a:spLocks noGrp="1"/>
          </p:cNvSpPr>
          <p:nvPr>
            <p:ph type="sldNum" sz="quarter" idx="12"/>
          </p:nvPr>
        </p:nvSpPr>
        <p:spPr/>
        <p:txBody>
          <a:bodyPr/>
          <a:lstStyle/>
          <a:p>
            <a:fld id="{38694707-C569-4A1D-838F-0925B8C5C664}" type="slidenum">
              <a:rPr lang="en-GB" smtClean="0"/>
              <a:t>‹#›</a:t>
            </a:fld>
            <a:endParaRPr lang="en-GB"/>
          </a:p>
        </p:txBody>
      </p:sp>
    </p:spTree>
    <p:extLst>
      <p:ext uri="{BB962C8B-B14F-4D97-AF65-F5344CB8AC3E}">
        <p14:creationId xmlns:p14="http://schemas.microsoft.com/office/powerpoint/2010/main" val="402202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A32183-EE94-EC9F-1CAD-051CD072544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FBA7A88-9417-BFDA-B621-A48839E3443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A9D13676-9309-300D-1678-5ABC9EB50E1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238CAB5D-3B14-C0EA-9E53-8D4944D0F87D}"/>
              </a:ext>
            </a:extLst>
          </p:cNvPr>
          <p:cNvSpPr>
            <a:spLocks noGrp="1"/>
          </p:cNvSpPr>
          <p:nvPr>
            <p:ph type="dt" sz="half" idx="10"/>
          </p:nvPr>
        </p:nvSpPr>
        <p:spPr/>
        <p:txBody>
          <a:bodyPr/>
          <a:lstStyle/>
          <a:p>
            <a:fld id="{DDDFE388-E654-4AE5-A371-374046B79F7E}" type="datetimeFigureOut">
              <a:rPr lang="en-GB" smtClean="0"/>
              <a:t>27/04/2024</a:t>
            </a:fld>
            <a:endParaRPr lang="en-GB"/>
          </a:p>
        </p:txBody>
      </p:sp>
      <p:sp>
        <p:nvSpPr>
          <p:cNvPr id="6" name="Footer Placeholder 5">
            <a:extLst>
              <a:ext uri="{FF2B5EF4-FFF2-40B4-BE49-F238E27FC236}">
                <a16:creationId xmlns:a16="http://schemas.microsoft.com/office/drawing/2014/main" id="{81C83447-6079-B991-85F6-8B85FEEFB49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8FA6478-6B2A-3B3A-1282-78FB6B89C57A}"/>
              </a:ext>
            </a:extLst>
          </p:cNvPr>
          <p:cNvSpPr>
            <a:spLocks noGrp="1"/>
          </p:cNvSpPr>
          <p:nvPr>
            <p:ph type="sldNum" sz="quarter" idx="12"/>
          </p:nvPr>
        </p:nvSpPr>
        <p:spPr/>
        <p:txBody>
          <a:bodyPr/>
          <a:lstStyle/>
          <a:p>
            <a:fld id="{38694707-C569-4A1D-838F-0925B8C5C664}" type="slidenum">
              <a:rPr lang="en-GB" smtClean="0"/>
              <a:t>‹#›</a:t>
            </a:fld>
            <a:endParaRPr lang="en-GB"/>
          </a:p>
        </p:txBody>
      </p:sp>
    </p:spTree>
    <p:extLst>
      <p:ext uri="{BB962C8B-B14F-4D97-AF65-F5344CB8AC3E}">
        <p14:creationId xmlns:p14="http://schemas.microsoft.com/office/powerpoint/2010/main" val="11725570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5427FD-7410-3045-BD07-B721C4AEA25C}"/>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8021C07A-3AF3-B8AF-A523-1A091D84821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852BBA4-5209-9944-BCF2-488E25C85F4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EC127F6C-4809-8A8B-4F48-023BE1654BF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4F3AF06-5CB9-3FBD-3F75-9E9D6FBC828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E1DC2F0A-9760-839B-119B-0DFB28C6159B}"/>
              </a:ext>
            </a:extLst>
          </p:cNvPr>
          <p:cNvSpPr>
            <a:spLocks noGrp="1"/>
          </p:cNvSpPr>
          <p:nvPr>
            <p:ph type="dt" sz="half" idx="10"/>
          </p:nvPr>
        </p:nvSpPr>
        <p:spPr/>
        <p:txBody>
          <a:bodyPr/>
          <a:lstStyle/>
          <a:p>
            <a:fld id="{DDDFE388-E654-4AE5-A371-374046B79F7E}" type="datetimeFigureOut">
              <a:rPr lang="en-GB" smtClean="0"/>
              <a:t>27/04/2024</a:t>
            </a:fld>
            <a:endParaRPr lang="en-GB"/>
          </a:p>
        </p:txBody>
      </p:sp>
      <p:sp>
        <p:nvSpPr>
          <p:cNvPr id="8" name="Footer Placeholder 7">
            <a:extLst>
              <a:ext uri="{FF2B5EF4-FFF2-40B4-BE49-F238E27FC236}">
                <a16:creationId xmlns:a16="http://schemas.microsoft.com/office/drawing/2014/main" id="{5DB6CB05-2BAD-F2E4-C76A-38389A08A20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F610357-3F13-65E7-14D6-D2BBF6A6259A}"/>
              </a:ext>
            </a:extLst>
          </p:cNvPr>
          <p:cNvSpPr>
            <a:spLocks noGrp="1"/>
          </p:cNvSpPr>
          <p:nvPr>
            <p:ph type="sldNum" sz="quarter" idx="12"/>
          </p:nvPr>
        </p:nvSpPr>
        <p:spPr/>
        <p:txBody>
          <a:bodyPr/>
          <a:lstStyle/>
          <a:p>
            <a:fld id="{38694707-C569-4A1D-838F-0925B8C5C664}" type="slidenum">
              <a:rPr lang="en-GB" smtClean="0"/>
              <a:t>‹#›</a:t>
            </a:fld>
            <a:endParaRPr lang="en-GB"/>
          </a:p>
        </p:txBody>
      </p:sp>
    </p:spTree>
    <p:extLst>
      <p:ext uri="{BB962C8B-B14F-4D97-AF65-F5344CB8AC3E}">
        <p14:creationId xmlns:p14="http://schemas.microsoft.com/office/powerpoint/2010/main" val="24510582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A5B237-3D1B-3F20-BCDC-B0B703612474}"/>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C160801A-481F-85CD-C342-5070CE425F93}"/>
              </a:ext>
            </a:extLst>
          </p:cNvPr>
          <p:cNvSpPr>
            <a:spLocks noGrp="1"/>
          </p:cNvSpPr>
          <p:nvPr>
            <p:ph type="dt" sz="half" idx="10"/>
          </p:nvPr>
        </p:nvSpPr>
        <p:spPr/>
        <p:txBody>
          <a:bodyPr/>
          <a:lstStyle/>
          <a:p>
            <a:fld id="{DDDFE388-E654-4AE5-A371-374046B79F7E}" type="datetimeFigureOut">
              <a:rPr lang="en-GB" smtClean="0"/>
              <a:t>27/04/2024</a:t>
            </a:fld>
            <a:endParaRPr lang="en-GB"/>
          </a:p>
        </p:txBody>
      </p:sp>
      <p:sp>
        <p:nvSpPr>
          <p:cNvPr id="4" name="Footer Placeholder 3">
            <a:extLst>
              <a:ext uri="{FF2B5EF4-FFF2-40B4-BE49-F238E27FC236}">
                <a16:creationId xmlns:a16="http://schemas.microsoft.com/office/drawing/2014/main" id="{09E9B6B0-88D2-D7BD-1810-B9F60CAD940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32602E5-CEB2-A284-5EB6-E80A7B3880A7}"/>
              </a:ext>
            </a:extLst>
          </p:cNvPr>
          <p:cNvSpPr>
            <a:spLocks noGrp="1"/>
          </p:cNvSpPr>
          <p:nvPr>
            <p:ph type="sldNum" sz="quarter" idx="12"/>
          </p:nvPr>
        </p:nvSpPr>
        <p:spPr/>
        <p:txBody>
          <a:bodyPr/>
          <a:lstStyle/>
          <a:p>
            <a:fld id="{38694707-C569-4A1D-838F-0925B8C5C664}" type="slidenum">
              <a:rPr lang="en-GB" smtClean="0"/>
              <a:t>‹#›</a:t>
            </a:fld>
            <a:endParaRPr lang="en-GB"/>
          </a:p>
        </p:txBody>
      </p:sp>
    </p:spTree>
    <p:extLst>
      <p:ext uri="{BB962C8B-B14F-4D97-AF65-F5344CB8AC3E}">
        <p14:creationId xmlns:p14="http://schemas.microsoft.com/office/powerpoint/2010/main" val="42599798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588D499-C9EF-DF61-1C7D-B742C56A2AD4}"/>
              </a:ext>
            </a:extLst>
          </p:cNvPr>
          <p:cNvSpPr>
            <a:spLocks noGrp="1"/>
          </p:cNvSpPr>
          <p:nvPr>
            <p:ph type="dt" sz="half" idx="10"/>
          </p:nvPr>
        </p:nvSpPr>
        <p:spPr/>
        <p:txBody>
          <a:bodyPr/>
          <a:lstStyle/>
          <a:p>
            <a:fld id="{DDDFE388-E654-4AE5-A371-374046B79F7E}" type="datetimeFigureOut">
              <a:rPr lang="en-GB" smtClean="0"/>
              <a:t>27/04/2024</a:t>
            </a:fld>
            <a:endParaRPr lang="en-GB"/>
          </a:p>
        </p:txBody>
      </p:sp>
      <p:sp>
        <p:nvSpPr>
          <p:cNvPr id="3" name="Footer Placeholder 2">
            <a:extLst>
              <a:ext uri="{FF2B5EF4-FFF2-40B4-BE49-F238E27FC236}">
                <a16:creationId xmlns:a16="http://schemas.microsoft.com/office/drawing/2014/main" id="{0FC5EE24-3600-EBE5-3FB6-28744297ECD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0848638-BF58-524B-9F1B-84BD1668EE09}"/>
              </a:ext>
            </a:extLst>
          </p:cNvPr>
          <p:cNvSpPr>
            <a:spLocks noGrp="1"/>
          </p:cNvSpPr>
          <p:nvPr>
            <p:ph type="sldNum" sz="quarter" idx="12"/>
          </p:nvPr>
        </p:nvSpPr>
        <p:spPr/>
        <p:txBody>
          <a:bodyPr/>
          <a:lstStyle/>
          <a:p>
            <a:fld id="{38694707-C569-4A1D-838F-0925B8C5C664}" type="slidenum">
              <a:rPr lang="en-GB" smtClean="0"/>
              <a:t>‹#›</a:t>
            </a:fld>
            <a:endParaRPr lang="en-GB"/>
          </a:p>
        </p:txBody>
      </p:sp>
    </p:spTree>
    <p:extLst>
      <p:ext uri="{BB962C8B-B14F-4D97-AF65-F5344CB8AC3E}">
        <p14:creationId xmlns:p14="http://schemas.microsoft.com/office/powerpoint/2010/main" val="25408145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6C4C8-52D5-E1FB-96DE-4EF959E1F3E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E70C885C-23C0-182D-66D0-55313618B6F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4615C9F9-9D79-B741-676D-C54563BFFCD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9E03659-57DB-9AED-0CD3-B979BC578C83}"/>
              </a:ext>
            </a:extLst>
          </p:cNvPr>
          <p:cNvSpPr>
            <a:spLocks noGrp="1"/>
          </p:cNvSpPr>
          <p:nvPr>
            <p:ph type="dt" sz="half" idx="10"/>
          </p:nvPr>
        </p:nvSpPr>
        <p:spPr/>
        <p:txBody>
          <a:bodyPr/>
          <a:lstStyle/>
          <a:p>
            <a:fld id="{DDDFE388-E654-4AE5-A371-374046B79F7E}" type="datetimeFigureOut">
              <a:rPr lang="en-GB" smtClean="0"/>
              <a:t>27/04/2024</a:t>
            </a:fld>
            <a:endParaRPr lang="en-GB"/>
          </a:p>
        </p:txBody>
      </p:sp>
      <p:sp>
        <p:nvSpPr>
          <p:cNvPr id="6" name="Footer Placeholder 5">
            <a:extLst>
              <a:ext uri="{FF2B5EF4-FFF2-40B4-BE49-F238E27FC236}">
                <a16:creationId xmlns:a16="http://schemas.microsoft.com/office/drawing/2014/main" id="{0F226929-722F-2478-1E67-D532E0CAAEB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42EECEC-10D2-AC01-D41C-BCAC23B3FA74}"/>
              </a:ext>
            </a:extLst>
          </p:cNvPr>
          <p:cNvSpPr>
            <a:spLocks noGrp="1"/>
          </p:cNvSpPr>
          <p:nvPr>
            <p:ph type="sldNum" sz="quarter" idx="12"/>
          </p:nvPr>
        </p:nvSpPr>
        <p:spPr/>
        <p:txBody>
          <a:bodyPr/>
          <a:lstStyle/>
          <a:p>
            <a:fld id="{38694707-C569-4A1D-838F-0925B8C5C664}" type="slidenum">
              <a:rPr lang="en-GB" smtClean="0"/>
              <a:t>‹#›</a:t>
            </a:fld>
            <a:endParaRPr lang="en-GB"/>
          </a:p>
        </p:txBody>
      </p:sp>
    </p:spTree>
    <p:extLst>
      <p:ext uri="{BB962C8B-B14F-4D97-AF65-F5344CB8AC3E}">
        <p14:creationId xmlns:p14="http://schemas.microsoft.com/office/powerpoint/2010/main" val="30214880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6CAF9E-3CB4-2CB1-A3D5-6B8D96C57D8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CE961C04-7E07-8A29-C71B-B9CE6A860DF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FED379C-6171-4C21-A0CB-A839C0DBC77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0FB0EF2-C765-C02E-5CD7-5FE2CDC1B9C8}"/>
              </a:ext>
            </a:extLst>
          </p:cNvPr>
          <p:cNvSpPr>
            <a:spLocks noGrp="1"/>
          </p:cNvSpPr>
          <p:nvPr>
            <p:ph type="dt" sz="half" idx="10"/>
          </p:nvPr>
        </p:nvSpPr>
        <p:spPr/>
        <p:txBody>
          <a:bodyPr/>
          <a:lstStyle/>
          <a:p>
            <a:fld id="{DDDFE388-E654-4AE5-A371-374046B79F7E}" type="datetimeFigureOut">
              <a:rPr lang="en-GB" smtClean="0"/>
              <a:t>27/04/2024</a:t>
            </a:fld>
            <a:endParaRPr lang="en-GB"/>
          </a:p>
        </p:txBody>
      </p:sp>
      <p:sp>
        <p:nvSpPr>
          <p:cNvPr id="6" name="Footer Placeholder 5">
            <a:extLst>
              <a:ext uri="{FF2B5EF4-FFF2-40B4-BE49-F238E27FC236}">
                <a16:creationId xmlns:a16="http://schemas.microsoft.com/office/drawing/2014/main" id="{985FA0D8-28DD-4F6A-479F-CC7ED1D7A99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3D24A3B-7A47-167B-3902-6CAB603271CC}"/>
              </a:ext>
            </a:extLst>
          </p:cNvPr>
          <p:cNvSpPr>
            <a:spLocks noGrp="1"/>
          </p:cNvSpPr>
          <p:nvPr>
            <p:ph type="sldNum" sz="quarter" idx="12"/>
          </p:nvPr>
        </p:nvSpPr>
        <p:spPr/>
        <p:txBody>
          <a:bodyPr/>
          <a:lstStyle/>
          <a:p>
            <a:fld id="{38694707-C569-4A1D-838F-0925B8C5C664}" type="slidenum">
              <a:rPr lang="en-GB" smtClean="0"/>
              <a:t>‹#›</a:t>
            </a:fld>
            <a:endParaRPr lang="en-GB"/>
          </a:p>
        </p:txBody>
      </p:sp>
    </p:spTree>
    <p:extLst>
      <p:ext uri="{BB962C8B-B14F-4D97-AF65-F5344CB8AC3E}">
        <p14:creationId xmlns:p14="http://schemas.microsoft.com/office/powerpoint/2010/main" val="33846182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1508E1-2111-92E7-FB24-26FEEDE59F23}"/>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8E7AADA4-9063-DCEF-7934-9F36D45965C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C27727F-361A-C17F-239B-17719ABA1AC1}"/>
              </a:ext>
            </a:extLst>
          </p:cNvPr>
          <p:cNvSpPr>
            <a:spLocks noGrp="1"/>
          </p:cNvSpPr>
          <p:nvPr>
            <p:ph type="dt" sz="half" idx="10"/>
          </p:nvPr>
        </p:nvSpPr>
        <p:spPr/>
        <p:txBody>
          <a:bodyPr/>
          <a:lstStyle/>
          <a:p>
            <a:fld id="{DDDFE388-E654-4AE5-A371-374046B79F7E}" type="datetimeFigureOut">
              <a:rPr lang="en-GB" smtClean="0"/>
              <a:t>27/04/2024</a:t>
            </a:fld>
            <a:endParaRPr lang="en-GB"/>
          </a:p>
        </p:txBody>
      </p:sp>
      <p:sp>
        <p:nvSpPr>
          <p:cNvPr id="5" name="Footer Placeholder 4">
            <a:extLst>
              <a:ext uri="{FF2B5EF4-FFF2-40B4-BE49-F238E27FC236}">
                <a16:creationId xmlns:a16="http://schemas.microsoft.com/office/drawing/2014/main" id="{FA1EF0BD-D7A9-287D-1776-B78E12ED57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120222-5D24-77D4-EACB-C88C521906B5}"/>
              </a:ext>
            </a:extLst>
          </p:cNvPr>
          <p:cNvSpPr>
            <a:spLocks noGrp="1"/>
          </p:cNvSpPr>
          <p:nvPr>
            <p:ph type="sldNum" sz="quarter" idx="12"/>
          </p:nvPr>
        </p:nvSpPr>
        <p:spPr/>
        <p:txBody>
          <a:bodyPr/>
          <a:lstStyle/>
          <a:p>
            <a:fld id="{38694707-C569-4A1D-838F-0925B8C5C664}" type="slidenum">
              <a:rPr lang="en-GB" smtClean="0"/>
              <a:t>‹#›</a:t>
            </a:fld>
            <a:endParaRPr lang="en-GB"/>
          </a:p>
        </p:txBody>
      </p:sp>
    </p:spTree>
    <p:extLst>
      <p:ext uri="{BB962C8B-B14F-4D97-AF65-F5344CB8AC3E}">
        <p14:creationId xmlns:p14="http://schemas.microsoft.com/office/powerpoint/2010/main" val="40140862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92E4EA7-400B-EBEA-5E56-F94E5AD1D52A}"/>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D13E85C3-253B-EE6C-C2FA-F56385F16DAA}"/>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6FCF2F8-C6DE-011E-34F0-22D582D4D183}"/>
              </a:ext>
            </a:extLst>
          </p:cNvPr>
          <p:cNvSpPr>
            <a:spLocks noGrp="1"/>
          </p:cNvSpPr>
          <p:nvPr>
            <p:ph type="dt" sz="half" idx="10"/>
          </p:nvPr>
        </p:nvSpPr>
        <p:spPr/>
        <p:txBody>
          <a:bodyPr/>
          <a:lstStyle/>
          <a:p>
            <a:fld id="{DDDFE388-E654-4AE5-A371-374046B79F7E}" type="datetimeFigureOut">
              <a:rPr lang="en-GB" smtClean="0"/>
              <a:t>27/04/2024</a:t>
            </a:fld>
            <a:endParaRPr lang="en-GB"/>
          </a:p>
        </p:txBody>
      </p:sp>
      <p:sp>
        <p:nvSpPr>
          <p:cNvPr id="5" name="Footer Placeholder 4">
            <a:extLst>
              <a:ext uri="{FF2B5EF4-FFF2-40B4-BE49-F238E27FC236}">
                <a16:creationId xmlns:a16="http://schemas.microsoft.com/office/drawing/2014/main" id="{A0DA18C9-2DB3-0848-E5EB-8F3DA103A6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652939-C516-A877-850B-2A8912FAF507}"/>
              </a:ext>
            </a:extLst>
          </p:cNvPr>
          <p:cNvSpPr>
            <a:spLocks noGrp="1"/>
          </p:cNvSpPr>
          <p:nvPr>
            <p:ph type="sldNum" sz="quarter" idx="12"/>
          </p:nvPr>
        </p:nvSpPr>
        <p:spPr/>
        <p:txBody>
          <a:bodyPr/>
          <a:lstStyle/>
          <a:p>
            <a:fld id="{38694707-C569-4A1D-838F-0925B8C5C664}" type="slidenum">
              <a:rPr lang="en-GB" smtClean="0"/>
              <a:t>‹#›</a:t>
            </a:fld>
            <a:endParaRPr lang="en-GB"/>
          </a:p>
        </p:txBody>
      </p:sp>
    </p:spTree>
    <p:extLst>
      <p:ext uri="{BB962C8B-B14F-4D97-AF65-F5344CB8AC3E}">
        <p14:creationId xmlns:p14="http://schemas.microsoft.com/office/powerpoint/2010/main" val="34861064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7C6EA63-9EC1-BB75-91C3-E9BC60594C4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0B404E0B-BAD4-A1BF-ED9B-545695D189E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A91C222-05E5-7B0A-3DB6-60DF1CD3305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DDFE388-E654-4AE5-A371-374046B79F7E}" type="datetimeFigureOut">
              <a:rPr lang="en-GB" smtClean="0"/>
              <a:t>27/04/2024</a:t>
            </a:fld>
            <a:endParaRPr lang="en-GB"/>
          </a:p>
        </p:txBody>
      </p:sp>
      <p:sp>
        <p:nvSpPr>
          <p:cNvPr id="5" name="Footer Placeholder 4">
            <a:extLst>
              <a:ext uri="{FF2B5EF4-FFF2-40B4-BE49-F238E27FC236}">
                <a16:creationId xmlns:a16="http://schemas.microsoft.com/office/drawing/2014/main" id="{A08438E0-FBDD-8020-155A-062E6B5DC25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F3F0B40-5920-F278-0B6D-5C36CB04268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8694707-C569-4A1D-838F-0925B8C5C664}" type="slidenum">
              <a:rPr lang="en-GB" smtClean="0"/>
              <a:t>‹#›</a:t>
            </a:fld>
            <a:endParaRPr lang="en-GB"/>
          </a:p>
        </p:txBody>
      </p:sp>
    </p:spTree>
    <p:extLst>
      <p:ext uri="{BB962C8B-B14F-4D97-AF65-F5344CB8AC3E}">
        <p14:creationId xmlns:p14="http://schemas.microsoft.com/office/powerpoint/2010/main" val="406246550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B82FC5-E127-37A0-140A-11F205E597D6}"/>
              </a:ext>
            </a:extLst>
          </p:cNvPr>
          <p:cNvSpPr>
            <a:spLocks noGrp="1"/>
          </p:cNvSpPr>
          <p:nvPr>
            <p:ph type="ctrTitle"/>
          </p:nvPr>
        </p:nvSpPr>
        <p:spPr/>
        <p:txBody>
          <a:bodyPr/>
          <a:lstStyle/>
          <a:p>
            <a:r>
              <a:rPr lang="en-GB" dirty="0"/>
              <a:t>Global Governance</a:t>
            </a:r>
          </a:p>
        </p:txBody>
      </p:sp>
      <p:sp>
        <p:nvSpPr>
          <p:cNvPr id="3" name="Subtitle 2">
            <a:extLst>
              <a:ext uri="{FF2B5EF4-FFF2-40B4-BE49-F238E27FC236}">
                <a16:creationId xmlns:a16="http://schemas.microsoft.com/office/drawing/2014/main" id="{4FF2A12F-8D5A-1FFE-AF5C-E7DF0BDC8F12}"/>
              </a:ext>
            </a:extLst>
          </p:cNvPr>
          <p:cNvSpPr>
            <a:spLocks noGrp="1"/>
          </p:cNvSpPr>
          <p:nvPr>
            <p:ph type="subTitle" idx="1"/>
          </p:nvPr>
        </p:nvSpPr>
        <p:spPr/>
        <p:txBody>
          <a:bodyPr/>
          <a:lstStyle/>
          <a:p>
            <a:r>
              <a:rPr lang="en-GB" sz="3600" dirty="0"/>
              <a:t>Lecture 11: Where are we now? Civil Society and Global Governance</a:t>
            </a:r>
            <a:endParaRPr lang="en-GB" dirty="0"/>
          </a:p>
        </p:txBody>
      </p:sp>
    </p:spTree>
    <p:extLst>
      <p:ext uri="{BB962C8B-B14F-4D97-AF65-F5344CB8AC3E}">
        <p14:creationId xmlns:p14="http://schemas.microsoft.com/office/powerpoint/2010/main" val="11582349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856753-F329-A18E-8C06-E1CC725C3519}"/>
              </a:ext>
            </a:extLst>
          </p:cNvPr>
          <p:cNvSpPr>
            <a:spLocks noGrp="1"/>
          </p:cNvSpPr>
          <p:nvPr>
            <p:ph type="title"/>
          </p:nvPr>
        </p:nvSpPr>
        <p:spPr/>
        <p:txBody>
          <a:bodyPr/>
          <a:lstStyle/>
          <a:p>
            <a:pPr algn="ctr"/>
            <a:r>
              <a:rPr lang="en-GB" dirty="0"/>
              <a:t>The Role of NGOs in Global Governance</a:t>
            </a:r>
          </a:p>
        </p:txBody>
      </p:sp>
      <p:sp>
        <p:nvSpPr>
          <p:cNvPr id="3" name="Content Placeholder 2">
            <a:extLst>
              <a:ext uri="{FF2B5EF4-FFF2-40B4-BE49-F238E27FC236}">
                <a16:creationId xmlns:a16="http://schemas.microsoft.com/office/drawing/2014/main" id="{DF2111FF-0AC5-CEA0-0239-3D01A8F90019}"/>
              </a:ext>
            </a:extLst>
          </p:cNvPr>
          <p:cNvSpPr>
            <a:spLocks noGrp="1"/>
          </p:cNvSpPr>
          <p:nvPr>
            <p:ph idx="1"/>
          </p:nvPr>
        </p:nvSpPr>
        <p:spPr/>
        <p:txBody>
          <a:bodyPr/>
          <a:lstStyle/>
          <a:p>
            <a:r>
              <a:rPr lang="en-GB" sz="2400" kern="100" dirty="0">
                <a:effectLst/>
                <a:ea typeface="Aptos" panose="020B0004020202020204" pitchFamily="34" charset="0"/>
                <a:cs typeface="Times New Roman" panose="02020603050405020304" pitchFamily="18" charset="0"/>
              </a:rPr>
              <a:t>Through nongovernmental organizations, citizens act on their own. </a:t>
            </a:r>
          </a:p>
          <a:p>
            <a:r>
              <a:rPr lang="en-GB" sz="2400" kern="100" dirty="0">
                <a:effectLst/>
                <a:ea typeface="Aptos" panose="020B0004020202020204" pitchFamily="34" charset="0"/>
                <a:cs typeface="Times New Roman" panose="02020603050405020304" pitchFamily="18" charset="0"/>
              </a:rPr>
              <a:t>NGOs provide a framework that enables citizens, amid the practical challenges of concrete situations, to mobilize themselves in </a:t>
            </a:r>
            <a:r>
              <a:rPr lang="en-GB" sz="2400" kern="100" dirty="0" err="1">
                <a:effectLst/>
                <a:ea typeface="Aptos" panose="020B0004020202020204" pitchFamily="34" charset="0"/>
                <a:cs typeface="Times New Roman" panose="02020603050405020304" pitchFamily="18" charset="0"/>
              </a:rPr>
              <a:t>favor</a:t>
            </a:r>
            <a:r>
              <a:rPr lang="en-GB" sz="2400" kern="100" dirty="0">
                <a:effectLst/>
                <a:ea typeface="Aptos" panose="020B0004020202020204" pitchFamily="34" charset="0"/>
                <a:cs typeface="Times New Roman" panose="02020603050405020304" pitchFamily="18" charset="0"/>
              </a:rPr>
              <a:t> of common purposes and common ideals. NGOs help make it possible for these complex and diffuse aspirations to take form and to flourish. </a:t>
            </a:r>
          </a:p>
          <a:p>
            <a:r>
              <a:rPr lang="en-GB" sz="2400" kern="100" dirty="0">
                <a:effectLst/>
                <a:ea typeface="Aptos" panose="020B0004020202020204" pitchFamily="34" charset="0"/>
                <a:cs typeface="Times New Roman" panose="02020603050405020304" pitchFamily="18" charset="0"/>
              </a:rPr>
              <a:t>In this way, NGOs increase popular participation and carry out an essential representational role; they are an indispensable part of the legitimacy without which no international activity can be meaningful. </a:t>
            </a:r>
          </a:p>
          <a:p>
            <a:r>
              <a:rPr lang="en-GB" sz="2400" kern="100" dirty="0">
                <a:effectLst/>
                <a:ea typeface="Aptos" panose="020B0004020202020204" pitchFamily="34" charset="0"/>
                <a:cs typeface="Times New Roman" panose="02020603050405020304" pitchFamily="18" charset="0"/>
              </a:rPr>
              <a:t>And NGOs can be directly involved in the birth and development of democratic institutions within states. They can serve as vigilant monitors, helping to guarantee respect for democracy throughout the world. (</a:t>
            </a:r>
            <a:r>
              <a:rPr lang="en-GB" sz="2400" kern="100" dirty="0" err="1">
                <a:effectLst/>
                <a:ea typeface="Aptos" panose="020B0004020202020204" pitchFamily="34" charset="0"/>
                <a:cs typeface="Times New Roman" panose="02020603050405020304" pitchFamily="18" charset="0"/>
              </a:rPr>
              <a:t>Ghali</a:t>
            </a:r>
            <a:r>
              <a:rPr lang="en-GB" sz="2400" kern="100" dirty="0">
                <a:effectLst/>
                <a:ea typeface="Aptos" panose="020B0004020202020204" pitchFamily="34" charset="0"/>
                <a:cs typeface="Times New Roman" panose="02020603050405020304" pitchFamily="18" charset="0"/>
              </a:rPr>
              <a:t>)</a:t>
            </a:r>
          </a:p>
          <a:p>
            <a:endParaRPr lang="en-GB" dirty="0"/>
          </a:p>
        </p:txBody>
      </p:sp>
    </p:spTree>
    <p:extLst>
      <p:ext uri="{BB962C8B-B14F-4D97-AF65-F5344CB8AC3E}">
        <p14:creationId xmlns:p14="http://schemas.microsoft.com/office/powerpoint/2010/main" val="41423064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856753-F329-A18E-8C06-E1CC725C3519}"/>
              </a:ext>
            </a:extLst>
          </p:cNvPr>
          <p:cNvSpPr>
            <a:spLocks noGrp="1"/>
          </p:cNvSpPr>
          <p:nvPr>
            <p:ph type="title"/>
          </p:nvPr>
        </p:nvSpPr>
        <p:spPr/>
        <p:txBody>
          <a:bodyPr/>
          <a:lstStyle/>
          <a:p>
            <a:pPr algn="ctr"/>
            <a:r>
              <a:rPr lang="en-GB" dirty="0"/>
              <a:t>The Role of NGOs in Global Governance</a:t>
            </a:r>
          </a:p>
        </p:txBody>
      </p:sp>
      <p:sp>
        <p:nvSpPr>
          <p:cNvPr id="3" name="Content Placeholder 2">
            <a:extLst>
              <a:ext uri="{FF2B5EF4-FFF2-40B4-BE49-F238E27FC236}">
                <a16:creationId xmlns:a16="http://schemas.microsoft.com/office/drawing/2014/main" id="{DF2111FF-0AC5-CEA0-0239-3D01A8F90019}"/>
              </a:ext>
            </a:extLst>
          </p:cNvPr>
          <p:cNvSpPr>
            <a:spLocks noGrp="1"/>
          </p:cNvSpPr>
          <p:nvPr>
            <p:ph idx="1"/>
          </p:nvPr>
        </p:nvSpPr>
        <p:spPr/>
        <p:txBody>
          <a:bodyPr/>
          <a:lstStyle/>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As of 2022, some 6100 NGOs have consultative status with the UN ECOSOC.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Since the 1990s, hundreds of civil society associations attend the Annual Meetings of the IMF, the World Bank, Ministerial Conferences of the WTO, annual gatherings around the UN Framework Convention on Climate Change, meetings on the Non-Proliferation Treaty.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Civil society actors can substantially engage with global and regional regulatory processes, sometimes bypassing national governments altogether. </a:t>
            </a:r>
          </a:p>
          <a:p>
            <a:pPr marL="0" indent="0">
              <a:buNone/>
            </a:pPr>
            <a:endParaRPr lang="en-GB" dirty="0"/>
          </a:p>
        </p:txBody>
      </p:sp>
    </p:spTree>
    <p:extLst>
      <p:ext uri="{BB962C8B-B14F-4D97-AF65-F5344CB8AC3E}">
        <p14:creationId xmlns:p14="http://schemas.microsoft.com/office/powerpoint/2010/main" val="3991992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856753-F329-A18E-8C06-E1CC725C3519}"/>
              </a:ext>
            </a:extLst>
          </p:cNvPr>
          <p:cNvSpPr>
            <a:spLocks noGrp="1"/>
          </p:cNvSpPr>
          <p:nvPr>
            <p:ph type="title"/>
          </p:nvPr>
        </p:nvSpPr>
        <p:spPr/>
        <p:txBody>
          <a:bodyPr/>
          <a:lstStyle/>
          <a:p>
            <a:pPr algn="ctr"/>
            <a:r>
              <a:rPr lang="en-GB" dirty="0"/>
              <a:t>The Role of NGOs in Global Governance</a:t>
            </a:r>
          </a:p>
        </p:txBody>
      </p:sp>
      <p:sp>
        <p:nvSpPr>
          <p:cNvPr id="3" name="Content Placeholder 2">
            <a:extLst>
              <a:ext uri="{FF2B5EF4-FFF2-40B4-BE49-F238E27FC236}">
                <a16:creationId xmlns:a16="http://schemas.microsoft.com/office/drawing/2014/main" id="{DF2111FF-0AC5-CEA0-0239-3D01A8F90019}"/>
              </a:ext>
            </a:extLst>
          </p:cNvPr>
          <p:cNvSpPr>
            <a:spLocks noGrp="1"/>
          </p:cNvSpPr>
          <p:nvPr>
            <p:ph idx="1"/>
          </p:nvPr>
        </p:nvSpPr>
        <p:spPr/>
        <p:txBody>
          <a:bodyPr>
            <a:normAutofit lnSpcReduction="10000"/>
          </a:bodyPr>
          <a:lstStyle/>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Like any key analytical concept, civil society is open to multiple and often conflicting interpretations.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Many researchers and practitioners of global governance treat civil society as synonymous with NGOs.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Civil society from this perspective is a collection of formally structured, legally registered, and professionally staffed organizations outside official and commercial sectors.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They undertake a variety of advocacy and service delivery operations.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Examples include Amnesty International, Friends of the Earth, Oxfam, Focus on the Global South, the Internet Society. </a:t>
            </a:r>
          </a:p>
          <a:p>
            <a:pPr marL="0" indent="0">
              <a:buNone/>
            </a:pPr>
            <a:endParaRPr lang="en-GB" dirty="0"/>
          </a:p>
        </p:txBody>
      </p:sp>
    </p:spTree>
    <p:extLst>
      <p:ext uri="{BB962C8B-B14F-4D97-AF65-F5344CB8AC3E}">
        <p14:creationId xmlns:p14="http://schemas.microsoft.com/office/powerpoint/2010/main" val="2764557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856753-F329-A18E-8C06-E1CC725C3519}"/>
              </a:ext>
            </a:extLst>
          </p:cNvPr>
          <p:cNvSpPr>
            <a:spLocks noGrp="1"/>
          </p:cNvSpPr>
          <p:nvPr>
            <p:ph type="title"/>
          </p:nvPr>
        </p:nvSpPr>
        <p:spPr/>
        <p:txBody>
          <a:bodyPr/>
          <a:lstStyle/>
          <a:p>
            <a:pPr algn="ctr"/>
            <a:r>
              <a:rPr lang="en-GB" dirty="0"/>
              <a:t>Civil Society: Direct Participation</a:t>
            </a:r>
          </a:p>
        </p:txBody>
      </p:sp>
      <p:sp>
        <p:nvSpPr>
          <p:cNvPr id="3" name="Content Placeholder 2">
            <a:extLst>
              <a:ext uri="{FF2B5EF4-FFF2-40B4-BE49-F238E27FC236}">
                <a16:creationId xmlns:a16="http://schemas.microsoft.com/office/drawing/2014/main" id="{DF2111FF-0AC5-CEA0-0239-3D01A8F90019}"/>
              </a:ext>
            </a:extLst>
          </p:cNvPr>
          <p:cNvSpPr>
            <a:spLocks noGrp="1"/>
          </p:cNvSpPr>
          <p:nvPr>
            <p:ph idx="1"/>
          </p:nvPr>
        </p:nvSpPr>
        <p:spPr/>
        <p:txBody>
          <a:bodyPr>
            <a:normAutofit/>
          </a:bodyPr>
          <a:lstStyle/>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Direct participation by civil society actors in global governance processes dates back to the early international organizations.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For example, employer federations and trade unions have worked alongside governments in the International Labour Organization (ILO) since its beginning in 1919.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The Conference of Non-Governmental Organizations in Consultative Relationship with the United Nations (CONGO) was set up in 1948.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Some 250 NGOs assembled around the Stockholm Conference on the Human Environment in 1972. </a:t>
            </a:r>
          </a:p>
          <a:p>
            <a:pPr marL="0" indent="0">
              <a:buNone/>
            </a:pPr>
            <a:endParaRPr lang="en-GB" dirty="0"/>
          </a:p>
        </p:txBody>
      </p:sp>
    </p:spTree>
    <p:extLst>
      <p:ext uri="{BB962C8B-B14F-4D97-AF65-F5344CB8AC3E}">
        <p14:creationId xmlns:p14="http://schemas.microsoft.com/office/powerpoint/2010/main" val="33222379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856753-F329-A18E-8C06-E1CC725C3519}"/>
              </a:ext>
            </a:extLst>
          </p:cNvPr>
          <p:cNvSpPr>
            <a:spLocks noGrp="1"/>
          </p:cNvSpPr>
          <p:nvPr>
            <p:ph type="title"/>
          </p:nvPr>
        </p:nvSpPr>
        <p:spPr/>
        <p:txBody>
          <a:bodyPr/>
          <a:lstStyle/>
          <a:p>
            <a:pPr algn="ctr"/>
            <a:r>
              <a:rPr lang="en-GB" dirty="0"/>
              <a:t>Civil Society: Direct Participation</a:t>
            </a:r>
          </a:p>
        </p:txBody>
      </p:sp>
      <p:sp>
        <p:nvSpPr>
          <p:cNvPr id="3" name="Content Placeholder 2">
            <a:extLst>
              <a:ext uri="{FF2B5EF4-FFF2-40B4-BE49-F238E27FC236}">
                <a16:creationId xmlns:a16="http://schemas.microsoft.com/office/drawing/2014/main" id="{DF2111FF-0AC5-CEA0-0239-3D01A8F90019}"/>
              </a:ext>
            </a:extLst>
          </p:cNvPr>
          <p:cNvSpPr>
            <a:spLocks noGrp="1"/>
          </p:cNvSpPr>
          <p:nvPr>
            <p:ph idx="1"/>
          </p:nvPr>
        </p:nvSpPr>
        <p:spPr/>
        <p:txBody>
          <a:bodyPr>
            <a:normAutofit/>
          </a:bodyPr>
          <a:lstStyle/>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However, the main growth of civil society participation in global governance has occurred since the 1990s.</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 This period has seen most major public global regulatory bodies establish offices for liaison with civil society groups.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The World Bank has the largest such provision, with over 120 designated staff for civil society engagement.</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 In addition, many global governance agencies have in the past two decades formulated official guidelines for their staff’s relations with civil society organizations. </a:t>
            </a:r>
          </a:p>
          <a:p>
            <a:pPr marL="0" indent="0">
              <a:buNone/>
            </a:pPr>
            <a:endParaRPr lang="en-GB" dirty="0"/>
          </a:p>
        </p:txBody>
      </p:sp>
    </p:spTree>
    <p:extLst>
      <p:ext uri="{BB962C8B-B14F-4D97-AF65-F5344CB8AC3E}">
        <p14:creationId xmlns:p14="http://schemas.microsoft.com/office/powerpoint/2010/main" val="20542016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856753-F329-A18E-8C06-E1CC725C3519}"/>
              </a:ext>
            </a:extLst>
          </p:cNvPr>
          <p:cNvSpPr>
            <a:spLocks noGrp="1"/>
          </p:cNvSpPr>
          <p:nvPr>
            <p:ph type="title"/>
          </p:nvPr>
        </p:nvSpPr>
        <p:spPr/>
        <p:txBody>
          <a:bodyPr/>
          <a:lstStyle/>
          <a:p>
            <a:pPr algn="ctr"/>
            <a:r>
              <a:rPr lang="en-GB" dirty="0"/>
              <a:t>Accreditation Schemes for NGOs</a:t>
            </a:r>
          </a:p>
        </p:txBody>
      </p:sp>
      <p:sp>
        <p:nvSpPr>
          <p:cNvPr id="3" name="Content Placeholder 2">
            <a:extLst>
              <a:ext uri="{FF2B5EF4-FFF2-40B4-BE49-F238E27FC236}">
                <a16:creationId xmlns:a16="http://schemas.microsoft.com/office/drawing/2014/main" id="{DF2111FF-0AC5-CEA0-0239-3D01A8F90019}"/>
              </a:ext>
            </a:extLst>
          </p:cNvPr>
          <p:cNvSpPr>
            <a:spLocks noGrp="1"/>
          </p:cNvSpPr>
          <p:nvPr>
            <p:ph idx="1"/>
          </p:nvPr>
        </p:nvSpPr>
        <p:spPr/>
        <p:txBody>
          <a:bodyPr>
            <a:normAutofit/>
          </a:bodyPr>
          <a:lstStyle/>
          <a:p>
            <a:pPr>
              <a:lnSpc>
                <a:spcPct val="107000"/>
              </a:lnSpc>
              <a:spcBef>
                <a:spcPts val="0"/>
              </a:spcBef>
              <a:spcAft>
                <a:spcPts val="800"/>
              </a:spcAft>
            </a:pPr>
            <a:r>
              <a:rPr lang="en-GB" sz="2000" dirty="0">
                <a:effectLst/>
                <a:ea typeface="Aptos" panose="020B0004020202020204" pitchFamily="34" charset="0"/>
              </a:rPr>
              <a:t>One formalized way that civil society associations can be involved in global governance is through accreditation. </a:t>
            </a:r>
          </a:p>
          <a:p>
            <a:pPr>
              <a:lnSpc>
                <a:spcPct val="107000"/>
              </a:lnSpc>
              <a:spcBef>
                <a:spcPts val="0"/>
              </a:spcBef>
              <a:spcAft>
                <a:spcPts val="800"/>
              </a:spcAft>
            </a:pPr>
            <a:r>
              <a:rPr lang="en-GB" sz="2000" dirty="0">
                <a:effectLst/>
                <a:ea typeface="Aptos" panose="020B0004020202020204" pitchFamily="34" charset="0"/>
              </a:rPr>
              <a:t>The most elaborate civil society accreditation scheme exists in respect of the United Nations. NGOs apply and if accepted obtain different degrees of access to UN building and deliberations, depending on whether they hold “general consultative status,” “special consultative status,” or “roster status.” </a:t>
            </a:r>
          </a:p>
          <a:p>
            <a:pPr>
              <a:lnSpc>
                <a:spcPct val="107000"/>
              </a:lnSpc>
              <a:spcBef>
                <a:spcPts val="0"/>
              </a:spcBef>
              <a:spcAft>
                <a:spcPts val="800"/>
              </a:spcAft>
            </a:pPr>
            <a:r>
              <a:rPr lang="en-GB" sz="2000" dirty="0">
                <a:effectLst/>
                <a:ea typeface="Aptos" panose="020B0004020202020204" pitchFamily="34" charset="0"/>
              </a:rPr>
              <a:t>In other contexts, civil society associations can apply for short-term accreditation with a global governance body in order to attend a particular meeting. </a:t>
            </a:r>
          </a:p>
          <a:p>
            <a:pPr>
              <a:lnSpc>
                <a:spcPct val="107000"/>
              </a:lnSpc>
              <a:spcBef>
                <a:spcPts val="0"/>
              </a:spcBef>
              <a:spcAft>
                <a:spcPts val="800"/>
              </a:spcAft>
            </a:pPr>
            <a:r>
              <a:rPr lang="en-GB" sz="2000" dirty="0">
                <a:effectLst/>
                <a:ea typeface="Aptos" panose="020B0004020202020204" pitchFamily="34" charset="0"/>
              </a:rPr>
              <a:t>An accreditation badge gives approved civil society actors entry into official meeting areas and in some instances also a right to speak in the proceedings. </a:t>
            </a:r>
            <a:endParaRPr lang="en-GB" sz="2000" dirty="0"/>
          </a:p>
        </p:txBody>
      </p:sp>
    </p:spTree>
    <p:extLst>
      <p:ext uri="{BB962C8B-B14F-4D97-AF65-F5344CB8AC3E}">
        <p14:creationId xmlns:p14="http://schemas.microsoft.com/office/powerpoint/2010/main" val="9736583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856753-F329-A18E-8C06-E1CC725C3519}"/>
              </a:ext>
            </a:extLst>
          </p:cNvPr>
          <p:cNvSpPr>
            <a:spLocks noGrp="1"/>
          </p:cNvSpPr>
          <p:nvPr>
            <p:ph type="title"/>
          </p:nvPr>
        </p:nvSpPr>
        <p:spPr/>
        <p:txBody>
          <a:bodyPr/>
          <a:lstStyle/>
          <a:p>
            <a:pPr algn="ctr"/>
            <a:r>
              <a:rPr lang="en-GB" dirty="0"/>
              <a:t>Accreditation Schemes for NGOs</a:t>
            </a:r>
          </a:p>
        </p:txBody>
      </p:sp>
      <p:sp>
        <p:nvSpPr>
          <p:cNvPr id="3" name="Content Placeholder 2">
            <a:extLst>
              <a:ext uri="{FF2B5EF4-FFF2-40B4-BE49-F238E27FC236}">
                <a16:creationId xmlns:a16="http://schemas.microsoft.com/office/drawing/2014/main" id="{DF2111FF-0AC5-CEA0-0239-3D01A8F90019}"/>
              </a:ext>
            </a:extLst>
          </p:cNvPr>
          <p:cNvSpPr>
            <a:spLocks noGrp="1"/>
          </p:cNvSpPr>
          <p:nvPr>
            <p:ph idx="1"/>
          </p:nvPr>
        </p:nvSpPr>
        <p:spPr/>
        <p:txBody>
          <a:bodyPr>
            <a:normAutofit/>
          </a:bodyPr>
          <a:lstStyle/>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The UN operates such arrangements in respect of global gatherings such as the annual Conference of the Parties (COP) on climate change and other summits on food, health, population, social development, and further issues. </a:t>
            </a:r>
          </a:p>
          <a:p>
            <a:pPr>
              <a:lnSpc>
                <a:spcPct val="107000"/>
              </a:lnSpc>
              <a:spcBef>
                <a:spcPts val="0"/>
              </a:spcBef>
              <a:spcAft>
                <a:spcPts val="800"/>
              </a:spcAft>
            </a:pPr>
            <a:r>
              <a:rPr lang="en-GB" sz="2400" kern="100" dirty="0">
                <a:ea typeface="Aptos" panose="020B0004020202020204" pitchFamily="34" charset="0"/>
                <a:cs typeface="Times New Roman" panose="02020603050405020304" pitchFamily="18" charset="0"/>
              </a:rPr>
              <a:t>T</a:t>
            </a:r>
            <a:r>
              <a:rPr lang="en-GB" sz="2400" kern="100" dirty="0">
                <a:effectLst/>
                <a:ea typeface="Aptos" panose="020B0004020202020204" pitchFamily="34" charset="0"/>
                <a:cs typeface="Times New Roman" panose="02020603050405020304" pitchFamily="18" charset="0"/>
              </a:rPr>
              <a:t>he IMF and the World Bank have civil society accreditation schemes for their Annual and Spring Meetings. </a:t>
            </a:r>
          </a:p>
          <a:p>
            <a:pPr>
              <a:lnSpc>
                <a:spcPct val="107000"/>
              </a:lnSpc>
              <a:spcBef>
                <a:spcPts val="0"/>
              </a:spcBef>
              <a:spcAft>
                <a:spcPts val="800"/>
              </a:spcAft>
            </a:pPr>
            <a:r>
              <a:rPr lang="en-GB" sz="2400" kern="100" dirty="0">
                <a:ea typeface="Aptos" panose="020B0004020202020204" pitchFamily="34" charset="0"/>
                <a:cs typeface="Times New Roman" panose="02020603050405020304" pitchFamily="18" charset="0"/>
              </a:rPr>
              <a:t>T</a:t>
            </a:r>
            <a:r>
              <a:rPr lang="en-GB" sz="2400" kern="100" dirty="0">
                <a:effectLst/>
                <a:ea typeface="Aptos" panose="020B0004020202020204" pitchFamily="34" charset="0"/>
                <a:cs typeface="Times New Roman" panose="02020603050405020304" pitchFamily="18" charset="0"/>
              </a:rPr>
              <a:t>he WTO permits vetted civil society groups participation in its Ministerial Conferences.</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 Hundreds of civil society associations typically obtain accreditation for such global governance events. </a:t>
            </a:r>
          </a:p>
        </p:txBody>
      </p:sp>
    </p:spTree>
    <p:extLst>
      <p:ext uri="{BB962C8B-B14F-4D97-AF65-F5344CB8AC3E}">
        <p14:creationId xmlns:p14="http://schemas.microsoft.com/office/powerpoint/2010/main" val="29742944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2A3820-BDAC-13C2-6109-533A6F1315DA}"/>
              </a:ext>
            </a:extLst>
          </p:cNvPr>
          <p:cNvSpPr>
            <a:spLocks noGrp="1"/>
          </p:cNvSpPr>
          <p:nvPr>
            <p:ph type="title"/>
          </p:nvPr>
        </p:nvSpPr>
        <p:spPr/>
        <p:txBody>
          <a:bodyPr/>
          <a:lstStyle/>
          <a:p>
            <a:pPr algn="ctr"/>
            <a:r>
              <a:rPr lang="en-GB" dirty="0"/>
              <a:t>Participation in Government Delegations</a:t>
            </a:r>
          </a:p>
        </p:txBody>
      </p:sp>
      <p:sp>
        <p:nvSpPr>
          <p:cNvPr id="3" name="Content Placeholder 2">
            <a:extLst>
              <a:ext uri="{FF2B5EF4-FFF2-40B4-BE49-F238E27FC236}">
                <a16:creationId xmlns:a16="http://schemas.microsoft.com/office/drawing/2014/main" id="{8E0A99A3-6398-8DDA-638A-BFCAA24E0FC6}"/>
              </a:ext>
            </a:extLst>
          </p:cNvPr>
          <p:cNvSpPr>
            <a:spLocks noGrp="1"/>
          </p:cNvSpPr>
          <p:nvPr>
            <p:ph idx="1"/>
          </p:nvPr>
        </p:nvSpPr>
        <p:spPr/>
        <p:txBody>
          <a:bodyPr>
            <a:normAutofit/>
          </a:bodyPr>
          <a:lstStyle/>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Sometimes certain civil society actors are invited to be members of government delegations to global governance meetings.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In these situations, civil society actors have a formally equivalent status to government officials.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For example, a number of small island developing states have invited NGO advisers to their official teams in global conferences on ecological matters.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Officers from business associations and development NGOs have regularly joined the delegations of some governments at WTO meetings. </a:t>
            </a:r>
          </a:p>
        </p:txBody>
      </p:sp>
    </p:spTree>
    <p:extLst>
      <p:ext uri="{BB962C8B-B14F-4D97-AF65-F5344CB8AC3E}">
        <p14:creationId xmlns:p14="http://schemas.microsoft.com/office/powerpoint/2010/main" val="10261313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2A3820-BDAC-13C2-6109-533A6F1315DA}"/>
              </a:ext>
            </a:extLst>
          </p:cNvPr>
          <p:cNvSpPr>
            <a:spLocks noGrp="1"/>
          </p:cNvSpPr>
          <p:nvPr>
            <p:ph type="title"/>
          </p:nvPr>
        </p:nvSpPr>
        <p:spPr/>
        <p:txBody>
          <a:bodyPr/>
          <a:lstStyle/>
          <a:p>
            <a:pPr algn="ctr"/>
            <a:r>
              <a:rPr lang="en-GB" dirty="0"/>
              <a:t>Participation in Policy Consultations</a:t>
            </a:r>
          </a:p>
        </p:txBody>
      </p:sp>
      <p:sp>
        <p:nvSpPr>
          <p:cNvPr id="3" name="Content Placeholder 2">
            <a:extLst>
              <a:ext uri="{FF2B5EF4-FFF2-40B4-BE49-F238E27FC236}">
                <a16:creationId xmlns:a16="http://schemas.microsoft.com/office/drawing/2014/main" id="{8E0A99A3-6398-8DDA-638A-BFCAA24E0FC6}"/>
              </a:ext>
            </a:extLst>
          </p:cNvPr>
          <p:cNvSpPr>
            <a:spLocks noGrp="1"/>
          </p:cNvSpPr>
          <p:nvPr>
            <p:ph idx="1"/>
          </p:nvPr>
        </p:nvSpPr>
        <p:spPr/>
        <p:txBody>
          <a:bodyPr>
            <a:normAutofit/>
          </a:bodyPr>
          <a:lstStyle/>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Much additional civil society participation in global governance occurs through ongoing policy consultations in between the big conferences.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For this purpose, the UN maintains a Department of Public Information (DPI) and a Non-Governmental Liaison Service (NGLS).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Since the 1990s the so-called </a:t>
            </a:r>
            <a:r>
              <a:rPr lang="en-GB" sz="2400" kern="100" dirty="0" err="1">
                <a:effectLst/>
                <a:ea typeface="Aptos" panose="020B0004020202020204" pitchFamily="34" charset="0"/>
                <a:cs typeface="Times New Roman" panose="02020603050405020304" pitchFamily="18" charset="0"/>
              </a:rPr>
              <a:t>Arria</a:t>
            </a:r>
            <a:r>
              <a:rPr lang="en-GB" sz="2400" kern="100" dirty="0">
                <a:effectLst/>
                <a:ea typeface="Aptos" panose="020B0004020202020204" pitchFamily="34" charset="0"/>
                <a:cs typeface="Times New Roman" panose="02020603050405020304" pitchFamily="18" charset="0"/>
              </a:rPr>
              <a:t> Formula has opened space for civil society associations to brief members of the UN Security Council, particularly on issues of human rights and humanitarian intervention. </a:t>
            </a:r>
          </a:p>
        </p:txBody>
      </p:sp>
    </p:spTree>
    <p:extLst>
      <p:ext uri="{BB962C8B-B14F-4D97-AF65-F5344CB8AC3E}">
        <p14:creationId xmlns:p14="http://schemas.microsoft.com/office/powerpoint/2010/main" val="39848808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2A3820-BDAC-13C2-6109-533A6F1315DA}"/>
              </a:ext>
            </a:extLst>
          </p:cNvPr>
          <p:cNvSpPr>
            <a:spLocks noGrp="1"/>
          </p:cNvSpPr>
          <p:nvPr>
            <p:ph type="title"/>
          </p:nvPr>
        </p:nvSpPr>
        <p:spPr/>
        <p:txBody>
          <a:bodyPr/>
          <a:lstStyle/>
          <a:p>
            <a:pPr algn="ctr"/>
            <a:r>
              <a:rPr lang="en-GB" dirty="0"/>
              <a:t>Forums in UN Specialized Agencies</a:t>
            </a:r>
          </a:p>
        </p:txBody>
      </p:sp>
      <p:sp>
        <p:nvSpPr>
          <p:cNvPr id="3" name="Content Placeholder 2">
            <a:extLst>
              <a:ext uri="{FF2B5EF4-FFF2-40B4-BE49-F238E27FC236}">
                <a16:creationId xmlns:a16="http://schemas.microsoft.com/office/drawing/2014/main" id="{8E0A99A3-6398-8DDA-638A-BFCAA24E0FC6}"/>
              </a:ext>
            </a:extLst>
          </p:cNvPr>
          <p:cNvSpPr>
            <a:spLocks noGrp="1"/>
          </p:cNvSpPr>
          <p:nvPr>
            <p:ph idx="1"/>
          </p:nvPr>
        </p:nvSpPr>
        <p:spPr/>
        <p:txBody>
          <a:bodyPr>
            <a:normAutofit/>
          </a:bodyPr>
          <a:lstStyle/>
          <a:p>
            <a:pPr marL="0" marR="0">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UN specialized agencies also have many forums for consultation with NGOs:</a:t>
            </a:r>
          </a:p>
          <a:p>
            <a:pPr marL="800100" lvl="1" indent="-342900">
              <a:lnSpc>
                <a:spcPct val="107000"/>
              </a:lnSpc>
              <a:spcBef>
                <a:spcPts val="0"/>
              </a:spcBef>
              <a:spcAft>
                <a:spcPts val="800"/>
              </a:spcAft>
              <a:buAutoNum type="arabicParenR"/>
            </a:pPr>
            <a:r>
              <a:rPr lang="en-GB" sz="2000" kern="100" dirty="0">
                <a:effectLst/>
                <a:ea typeface="Aptos" panose="020B0004020202020204" pitchFamily="34" charset="0"/>
                <a:cs typeface="Times New Roman" panose="02020603050405020304" pitchFamily="18" charset="0"/>
              </a:rPr>
              <a:t>UN Environment Programme (UNEP): Global Major Groups and Stakeholders Forum since 2000</a:t>
            </a:r>
            <a:endParaRPr lang="en-GB" sz="2000" kern="100" dirty="0">
              <a:ea typeface="Aptos" panose="020B0004020202020204" pitchFamily="34" charset="0"/>
              <a:cs typeface="Times New Roman" panose="02020603050405020304" pitchFamily="18" charset="0"/>
            </a:endParaRPr>
          </a:p>
          <a:p>
            <a:pPr marL="800100" lvl="1" indent="-342900">
              <a:lnSpc>
                <a:spcPct val="107000"/>
              </a:lnSpc>
              <a:spcBef>
                <a:spcPts val="0"/>
              </a:spcBef>
              <a:spcAft>
                <a:spcPts val="800"/>
              </a:spcAft>
              <a:buAutoNum type="arabicParenR"/>
            </a:pPr>
            <a:r>
              <a:rPr lang="en-GB" sz="2000" kern="100" dirty="0">
                <a:effectLst/>
                <a:ea typeface="Aptos" panose="020B0004020202020204" pitchFamily="34" charset="0"/>
                <a:cs typeface="Times New Roman" panose="02020603050405020304" pitchFamily="18" charset="0"/>
              </a:rPr>
              <a:t>UN Development Programme (UNDP): Civil Society Advisory Committee since 2000</a:t>
            </a:r>
          </a:p>
          <a:p>
            <a:pPr marL="800100" lvl="1" indent="-342900">
              <a:lnSpc>
                <a:spcPct val="107000"/>
              </a:lnSpc>
              <a:spcBef>
                <a:spcPts val="0"/>
              </a:spcBef>
              <a:spcAft>
                <a:spcPts val="800"/>
              </a:spcAft>
              <a:buAutoNum type="arabicParenR"/>
            </a:pPr>
            <a:r>
              <a:rPr lang="en-GB" sz="2000" kern="100" dirty="0">
                <a:effectLst/>
                <a:ea typeface="Aptos" panose="020B0004020202020204" pitchFamily="34" charset="0"/>
                <a:cs typeface="Times New Roman" panose="02020603050405020304" pitchFamily="18" charset="0"/>
              </a:rPr>
              <a:t>The World Bank consults civil society groups on the design and implementation of most of its projects and programs</a:t>
            </a:r>
            <a:endParaRPr lang="en-GB" sz="2000" kern="100" dirty="0">
              <a:ea typeface="Aptos" panose="020B0004020202020204" pitchFamily="34" charset="0"/>
              <a:cs typeface="Times New Roman" panose="02020603050405020304" pitchFamily="18" charset="0"/>
            </a:endParaRPr>
          </a:p>
          <a:p>
            <a:pPr marL="800100" lvl="1" indent="-342900">
              <a:lnSpc>
                <a:spcPct val="107000"/>
              </a:lnSpc>
              <a:spcBef>
                <a:spcPts val="0"/>
              </a:spcBef>
              <a:spcAft>
                <a:spcPts val="800"/>
              </a:spcAft>
              <a:buAutoNum type="arabicParenR"/>
            </a:pPr>
            <a:r>
              <a:rPr lang="en-GB" sz="2000" kern="100" dirty="0">
                <a:effectLst/>
                <a:ea typeface="Aptos" panose="020B0004020202020204" pitchFamily="34" charset="0"/>
                <a:cs typeface="Times New Roman" panose="02020603050405020304" pitchFamily="18" charset="0"/>
              </a:rPr>
              <a:t>IMF teams normally meet with some local civil society groups during their country visits to advise governments on macro-economic policy </a:t>
            </a:r>
            <a:endParaRPr lang="en-GB" sz="2000" kern="100" dirty="0">
              <a:ea typeface="Aptos" panose="020B0004020202020204" pitchFamily="34" charset="0"/>
              <a:cs typeface="Times New Roman" panose="02020603050405020304" pitchFamily="18" charset="0"/>
            </a:endParaRPr>
          </a:p>
          <a:p>
            <a:pPr marL="800100" lvl="1" indent="-342900">
              <a:lnSpc>
                <a:spcPct val="107000"/>
              </a:lnSpc>
              <a:spcBef>
                <a:spcPts val="0"/>
              </a:spcBef>
              <a:spcAft>
                <a:spcPts val="800"/>
              </a:spcAft>
              <a:buAutoNum type="arabicParenR"/>
            </a:pPr>
            <a:r>
              <a:rPr lang="en-GB" sz="2000" kern="100" dirty="0">
                <a:effectLst/>
                <a:ea typeface="Aptos" panose="020B0004020202020204" pitchFamily="34" charset="0"/>
                <a:cs typeface="Times New Roman" panose="02020603050405020304" pitchFamily="18" charset="0"/>
              </a:rPr>
              <a:t>The WTO has accepted some submissions from civil society groups in its dispute settlement process</a:t>
            </a:r>
          </a:p>
        </p:txBody>
      </p:sp>
    </p:spTree>
    <p:extLst>
      <p:ext uri="{BB962C8B-B14F-4D97-AF65-F5344CB8AC3E}">
        <p14:creationId xmlns:p14="http://schemas.microsoft.com/office/powerpoint/2010/main" val="14778767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2A3820-BDAC-13C2-6109-533A6F1315DA}"/>
              </a:ext>
            </a:extLst>
          </p:cNvPr>
          <p:cNvSpPr>
            <a:spLocks noGrp="1"/>
          </p:cNvSpPr>
          <p:nvPr>
            <p:ph type="title"/>
          </p:nvPr>
        </p:nvSpPr>
        <p:spPr/>
        <p:txBody>
          <a:bodyPr/>
          <a:lstStyle/>
          <a:p>
            <a:pPr algn="ctr"/>
            <a:r>
              <a:rPr lang="en-GB" dirty="0"/>
              <a:t>Forums in UN Specialized Agencies</a:t>
            </a:r>
          </a:p>
        </p:txBody>
      </p:sp>
      <p:sp>
        <p:nvSpPr>
          <p:cNvPr id="3" name="Content Placeholder 2">
            <a:extLst>
              <a:ext uri="{FF2B5EF4-FFF2-40B4-BE49-F238E27FC236}">
                <a16:creationId xmlns:a16="http://schemas.microsoft.com/office/drawing/2014/main" id="{8E0A99A3-6398-8DDA-638A-BFCAA24E0FC6}"/>
              </a:ext>
            </a:extLst>
          </p:cNvPr>
          <p:cNvSpPr>
            <a:spLocks noGrp="1"/>
          </p:cNvSpPr>
          <p:nvPr>
            <p:ph idx="1"/>
          </p:nvPr>
        </p:nvSpPr>
        <p:spPr/>
        <p:txBody>
          <a:bodyPr>
            <a:noAutofit/>
          </a:bodyPr>
          <a:lstStyle/>
          <a:p>
            <a:pPr marL="0" marR="0">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UN specialized agencies also have many forums for consultation with NGOs (cont’d)</a:t>
            </a:r>
          </a:p>
          <a:p>
            <a:pPr marL="800100" lvl="1" indent="-342900">
              <a:lnSpc>
                <a:spcPct val="107000"/>
              </a:lnSpc>
              <a:spcBef>
                <a:spcPts val="0"/>
              </a:spcBef>
              <a:spcAft>
                <a:spcPts val="800"/>
              </a:spcAft>
              <a:buFont typeface="+mj-lt"/>
              <a:buAutoNum type="arabicParenR" startAt="6"/>
            </a:pPr>
            <a:r>
              <a:rPr lang="en-GB" sz="2000" kern="100" dirty="0">
                <a:effectLst/>
                <a:ea typeface="Aptos" panose="020B0004020202020204" pitchFamily="34" charset="0"/>
                <a:cs typeface="Times New Roman" panose="02020603050405020304" pitchFamily="18" charset="0"/>
              </a:rPr>
              <a:t>The Organisation for Economic Co-operation and Development (OECD) maintains regular consultations through its Business and   Industry Advisory Committee (BIAC) and Trade Union Advisory Committee</a:t>
            </a:r>
            <a:endParaRPr lang="en-GB" sz="2000" kern="100" dirty="0">
              <a:ea typeface="Aptos" panose="020B0004020202020204" pitchFamily="34" charset="0"/>
              <a:cs typeface="Times New Roman" panose="02020603050405020304" pitchFamily="18" charset="0"/>
            </a:endParaRPr>
          </a:p>
          <a:p>
            <a:pPr marL="800100" lvl="1" indent="-342900">
              <a:lnSpc>
                <a:spcPct val="107000"/>
              </a:lnSpc>
              <a:spcBef>
                <a:spcPts val="0"/>
              </a:spcBef>
              <a:spcAft>
                <a:spcPts val="800"/>
              </a:spcAft>
              <a:buFont typeface="+mj-lt"/>
              <a:buAutoNum type="arabicParenR" startAt="6"/>
            </a:pPr>
            <a:r>
              <a:rPr lang="en-GB" sz="2000" kern="100" dirty="0">
                <a:effectLst/>
                <a:ea typeface="Aptos" panose="020B0004020202020204" pitchFamily="34" charset="0"/>
                <a:cs typeface="Times New Roman" panose="02020603050405020304" pitchFamily="18" charset="0"/>
              </a:rPr>
              <a:t>ICANN does the same through its At-Large Advisory Committee (ALAC) and </a:t>
            </a:r>
            <a:r>
              <a:rPr lang="en-GB" sz="2000" kern="100" dirty="0" err="1">
                <a:effectLst/>
                <a:ea typeface="Aptos" panose="020B0004020202020204" pitchFamily="34" charset="0"/>
                <a:cs typeface="Times New Roman" panose="02020603050405020304" pitchFamily="18" charset="0"/>
              </a:rPr>
              <a:t>Noncommercial</a:t>
            </a:r>
            <a:r>
              <a:rPr lang="en-GB" sz="2000" kern="100" dirty="0">
                <a:effectLst/>
                <a:ea typeface="Aptos" panose="020B0004020202020204" pitchFamily="34" charset="0"/>
                <a:cs typeface="Times New Roman" panose="02020603050405020304" pitchFamily="18" charset="0"/>
              </a:rPr>
              <a:t> Users Constituency (NCUC)</a:t>
            </a:r>
            <a:endParaRPr lang="en-GB" sz="2000" kern="100" dirty="0">
              <a:ea typeface="Aptos" panose="020B0004020202020204" pitchFamily="34" charset="0"/>
              <a:cs typeface="Times New Roman" panose="02020603050405020304" pitchFamily="18" charset="0"/>
            </a:endParaRPr>
          </a:p>
          <a:p>
            <a:pPr marL="800100" lvl="1" indent="-342900">
              <a:lnSpc>
                <a:spcPct val="107000"/>
              </a:lnSpc>
              <a:spcBef>
                <a:spcPts val="0"/>
              </a:spcBef>
              <a:spcAft>
                <a:spcPts val="800"/>
              </a:spcAft>
              <a:buFont typeface="+mj-lt"/>
              <a:buAutoNum type="arabicParenR" startAt="6"/>
            </a:pPr>
            <a:r>
              <a:rPr lang="en-GB" sz="2000" kern="100" dirty="0">
                <a:effectLst/>
                <a:ea typeface="Aptos" panose="020B0004020202020204" pitchFamily="34" charset="0"/>
                <a:cs typeface="Times New Roman" panose="02020603050405020304" pitchFamily="18" charset="0"/>
              </a:rPr>
              <a:t>The Commonwealth Foundation has assembled civil society groups since 1965 (while the Commonwealth Secretariat has focused on the member governments)</a:t>
            </a:r>
            <a:endParaRPr lang="en-GB" sz="2000" kern="100" dirty="0">
              <a:ea typeface="Aptos" panose="020B0004020202020204" pitchFamily="34" charset="0"/>
              <a:cs typeface="Times New Roman" panose="02020603050405020304" pitchFamily="18" charset="0"/>
            </a:endParaRPr>
          </a:p>
          <a:p>
            <a:pPr marL="800100" lvl="1" indent="-342900">
              <a:lnSpc>
                <a:spcPct val="107000"/>
              </a:lnSpc>
              <a:spcBef>
                <a:spcPts val="0"/>
              </a:spcBef>
              <a:spcAft>
                <a:spcPts val="800"/>
              </a:spcAft>
              <a:buFont typeface="+mj-lt"/>
              <a:buAutoNum type="arabicParenR" startAt="6"/>
            </a:pPr>
            <a:r>
              <a:rPr lang="en-GB" sz="2000" kern="100" dirty="0">
                <a:effectLst/>
                <a:ea typeface="Aptos" panose="020B0004020202020204" pitchFamily="34" charset="0"/>
                <a:cs typeface="Times New Roman" panose="02020603050405020304" pitchFamily="18" charset="0"/>
              </a:rPr>
              <a:t>The GFATM engages local civil society for its country activities and also holds a biennial Partnership Forum with civil society actors from around the world.</a:t>
            </a:r>
            <a:endParaRPr lang="en-GB" sz="2000" kern="100" dirty="0">
              <a:ea typeface="Aptos" panose="020B0004020202020204" pitchFamily="34" charset="0"/>
              <a:cs typeface="Times New Roman" panose="02020603050405020304" pitchFamily="18" charset="0"/>
            </a:endParaRPr>
          </a:p>
          <a:p>
            <a:pPr marL="800100" lvl="1" indent="-342900">
              <a:lnSpc>
                <a:spcPct val="107000"/>
              </a:lnSpc>
              <a:spcBef>
                <a:spcPts val="0"/>
              </a:spcBef>
              <a:spcAft>
                <a:spcPts val="800"/>
              </a:spcAft>
              <a:buFont typeface="+mj-lt"/>
              <a:buAutoNum type="arabicParenR" startAt="6"/>
            </a:pPr>
            <a:r>
              <a:rPr lang="en-GB" sz="2000" kern="100" dirty="0">
                <a:effectLst/>
                <a:ea typeface="Aptos" panose="020B0004020202020204" pitchFamily="34" charset="0"/>
                <a:cs typeface="Times New Roman" panose="02020603050405020304" pitchFamily="18" charset="0"/>
              </a:rPr>
              <a:t>The Organisation of Islamic Cooperation (OIC) also holds some informal interactions with NGOs. </a:t>
            </a:r>
          </a:p>
        </p:txBody>
      </p:sp>
    </p:spTree>
    <p:extLst>
      <p:ext uri="{BB962C8B-B14F-4D97-AF65-F5344CB8AC3E}">
        <p14:creationId xmlns:p14="http://schemas.microsoft.com/office/powerpoint/2010/main" val="16381779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2A3820-BDAC-13C2-6109-533A6F1315DA}"/>
              </a:ext>
            </a:extLst>
          </p:cNvPr>
          <p:cNvSpPr>
            <a:spLocks noGrp="1"/>
          </p:cNvSpPr>
          <p:nvPr>
            <p:ph type="title"/>
          </p:nvPr>
        </p:nvSpPr>
        <p:spPr/>
        <p:txBody>
          <a:bodyPr/>
          <a:lstStyle/>
          <a:p>
            <a:pPr algn="ctr"/>
            <a:r>
              <a:rPr lang="en-GB" dirty="0"/>
              <a:t>Forums in UN Specialized Agencies</a:t>
            </a:r>
          </a:p>
        </p:txBody>
      </p:sp>
      <p:sp>
        <p:nvSpPr>
          <p:cNvPr id="3" name="Content Placeholder 2">
            <a:extLst>
              <a:ext uri="{FF2B5EF4-FFF2-40B4-BE49-F238E27FC236}">
                <a16:creationId xmlns:a16="http://schemas.microsoft.com/office/drawing/2014/main" id="{8E0A99A3-6398-8DDA-638A-BFCAA24E0FC6}"/>
              </a:ext>
            </a:extLst>
          </p:cNvPr>
          <p:cNvSpPr>
            <a:spLocks noGrp="1"/>
          </p:cNvSpPr>
          <p:nvPr>
            <p:ph idx="1"/>
          </p:nvPr>
        </p:nvSpPr>
        <p:spPr/>
        <p:txBody>
          <a:bodyPr>
            <a:noAutofit/>
          </a:bodyPr>
          <a:lstStyle/>
          <a:p>
            <a:pPr>
              <a:lnSpc>
                <a:spcPct val="107000"/>
              </a:lnSpc>
              <a:spcBef>
                <a:spcPts val="0"/>
              </a:spcBef>
              <a:spcAft>
                <a:spcPts val="800"/>
              </a:spcAft>
            </a:pPr>
            <a:r>
              <a:rPr lang="en-GB" kern="100" dirty="0">
                <a:effectLst/>
                <a:ea typeface="Aptos" panose="020B0004020202020204" pitchFamily="34" charset="0"/>
                <a:cs typeface="Times New Roman" panose="02020603050405020304" pitchFamily="18" charset="0"/>
              </a:rPr>
              <a:t>Through these practices, consultations with civil society has become a norm of contemporary global governance. </a:t>
            </a:r>
          </a:p>
        </p:txBody>
      </p:sp>
    </p:spTree>
    <p:extLst>
      <p:ext uri="{BB962C8B-B14F-4D97-AF65-F5344CB8AC3E}">
        <p14:creationId xmlns:p14="http://schemas.microsoft.com/office/powerpoint/2010/main" val="33997339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2A3820-BDAC-13C2-6109-533A6F1315DA}"/>
              </a:ext>
            </a:extLst>
          </p:cNvPr>
          <p:cNvSpPr>
            <a:spLocks noGrp="1"/>
          </p:cNvSpPr>
          <p:nvPr>
            <p:ph type="title"/>
          </p:nvPr>
        </p:nvSpPr>
        <p:spPr/>
        <p:txBody>
          <a:bodyPr/>
          <a:lstStyle/>
          <a:p>
            <a:pPr algn="ctr"/>
            <a:r>
              <a:rPr lang="en-GB" dirty="0"/>
              <a:t>Indirect Involvement in Global Governance</a:t>
            </a:r>
          </a:p>
        </p:txBody>
      </p:sp>
      <p:sp>
        <p:nvSpPr>
          <p:cNvPr id="3" name="Content Placeholder 2">
            <a:extLst>
              <a:ext uri="{FF2B5EF4-FFF2-40B4-BE49-F238E27FC236}">
                <a16:creationId xmlns:a16="http://schemas.microsoft.com/office/drawing/2014/main" id="{8E0A99A3-6398-8DDA-638A-BFCAA24E0FC6}"/>
              </a:ext>
            </a:extLst>
          </p:cNvPr>
          <p:cNvSpPr>
            <a:spLocks noGrp="1"/>
          </p:cNvSpPr>
          <p:nvPr>
            <p:ph idx="1"/>
          </p:nvPr>
        </p:nvSpPr>
        <p:spPr/>
        <p:txBody>
          <a:bodyPr>
            <a:noAutofit/>
          </a:bodyPr>
          <a:lstStyle/>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Through member states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Through legislative branch of government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Through regional institutions</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Through local governments</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Nonofficial channels (political parties, mass media, social media, companies) </a:t>
            </a:r>
          </a:p>
        </p:txBody>
      </p:sp>
    </p:spTree>
    <p:extLst>
      <p:ext uri="{BB962C8B-B14F-4D97-AF65-F5344CB8AC3E}">
        <p14:creationId xmlns:p14="http://schemas.microsoft.com/office/powerpoint/2010/main" val="9655260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2A3820-BDAC-13C2-6109-533A6F1315DA}"/>
              </a:ext>
            </a:extLst>
          </p:cNvPr>
          <p:cNvSpPr>
            <a:spLocks noGrp="1"/>
          </p:cNvSpPr>
          <p:nvPr>
            <p:ph type="title"/>
          </p:nvPr>
        </p:nvSpPr>
        <p:spPr/>
        <p:txBody>
          <a:bodyPr/>
          <a:lstStyle/>
          <a:p>
            <a:pPr algn="ctr"/>
            <a:r>
              <a:rPr lang="en-GB" dirty="0"/>
              <a:t>What kind of impact does civil society have on global governance?</a:t>
            </a:r>
          </a:p>
        </p:txBody>
      </p:sp>
      <p:sp>
        <p:nvSpPr>
          <p:cNvPr id="3" name="Content Placeholder 2">
            <a:extLst>
              <a:ext uri="{FF2B5EF4-FFF2-40B4-BE49-F238E27FC236}">
                <a16:creationId xmlns:a16="http://schemas.microsoft.com/office/drawing/2014/main" id="{8E0A99A3-6398-8DDA-638A-BFCAA24E0FC6}"/>
              </a:ext>
            </a:extLst>
          </p:cNvPr>
          <p:cNvSpPr>
            <a:spLocks noGrp="1"/>
          </p:cNvSpPr>
          <p:nvPr>
            <p:ph idx="1"/>
          </p:nvPr>
        </p:nvSpPr>
        <p:spPr/>
        <p:txBody>
          <a:bodyPr>
            <a:noAutofit/>
          </a:bodyPr>
          <a:lstStyle/>
          <a:p>
            <a:pPr marL="457200" marR="0" indent="-457200">
              <a:lnSpc>
                <a:spcPct val="107000"/>
              </a:lnSpc>
              <a:spcBef>
                <a:spcPts val="0"/>
              </a:spcBef>
              <a:spcAft>
                <a:spcPts val="800"/>
              </a:spcAft>
              <a:buFont typeface="+mj-lt"/>
              <a:buAutoNum type="arabicParenR"/>
            </a:pPr>
            <a:r>
              <a:rPr lang="en-GB" sz="2000" kern="100" dirty="0">
                <a:effectLst/>
                <a:ea typeface="Aptos" panose="020B0004020202020204" pitchFamily="34" charset="0"/>
                <a:cs typeface="Times New Roman" panose="02020603050405020304" pitchFamily="18" charset="0"/>
              </a:rPr>
              <a:t>Institutional evolution: Civil society have often advocated for the establishment, reform of one or another global governance agency (Dissolution mentioned but not so successful generally) </a:t>
            </a:r>
          </a:p>
          <a:p>
            <a:pPr marL="514350" indent="-285750">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Some 200 NGOs were present at the San Francisco Conference that founded the UN in 1945, 42 of them were consultants to the US delegation</a:t>
            </a:r>
          </a:p>
          <a:p>
            <a:pPr marL="514350" indent="-285750">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A major civil society campaign in the 1990s propelled the establishment of the International Criminal Court </a:t>
            </a:r>
          </a:p>
          <a:p>
            <a:pPr marL="514350" indent="-285750">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Have been instrumental in the establishment of the Human Rights Council at the UN, reallocations of quotas at the IMF, inclusion of a vote for affected communities on the board of the GFATM (Global Fund to Fight AIDS, Tuberculosis, and Malaria)</a:t>
            </a:r>
          </a:p>
          <a:p>
            <a:pPr>
              <a:lnSpc>
                <a:spcPct val="107000"/>
              </a:lnSpc>
              <a:spcBef>
                <a:spcPts val="0"/>
              </a:spcBef>
              <a:spcAft>
                <a:spcPts val="800"/>
              </a:spcAft>
            </a:pPr>
            <a:endParaRPr lang="en-GB" sz="2400" kern="100" dirty="0">
              <a:effectLst/>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4254068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2A3820-BDAC-13C2-6109-533A6F1315DA}"/>
              </a:ext>
            </a:extLst>
          </p:cNvPr>
          <p:cNvSpPr>
            <a:spLocks noGrp="1"/>
          </p:cNvSpPr>
          <p:nvPr>
            <p:ph type="title"/>
          </p:nvPr>
        </p:nvSpPr>
        <p:spPr/>
        <p:txBody>
          <a:bodyPr/>
          <a:lstStyle/>
          <a:p>
            <a:pPr algn="ctr"/>
            <a:r>
              <a:rPr lang="en-GB" dirty="0"/>
              <a:t>What kind of impact does civil society have on global governance?</a:t>
            </a:r>
          </a:p>
        </p:txBody>
      </p:sp>
      <p:sp>
        <p:nvSpPr>
          <p:cNvPr id="3" name="Content Placeholder 2">
            <a:extLst>
              <a:ext uri="{FF2B5EF4-FFF2-40B4-BE49-F238E27FC236}">
                <a16:creationId xmlns:a16="http://schemas.microsoft.com/office/drawing/2014/main" id="{8E0A99A3-6398-8DDA-638A-BFCAA24E0FC6}"/>
              </a:ext>
            </a:extLst>
          </p:cNvPr>
          <p:cNvSpPr>
            <a:spLocks noGrp="1"/>
          </p:cNvSpPr>
          <p:nvPr>
            <p:ph idx="1"/>
          </p:nvPr>
        </p:nvSpPr>
        <p:spPr/>
        <p:txBody>
          <a:bodyPr>
            <a:noAutofit/>
          </a:bodyPr>
          <a:lstStyle/>
          <a:p>
            <a:pPr marL="457200" marR="0" indent="-457200">
              <a:lnSpc>
                <a:spcPct val="107000"/>
              </a:lnSpc>
              <a:spcBef>
                <a:spcPts val="0"/>
              </a:spcBef>
              <a:spcAft>
                <a:spcPts val="800"/>
              </a:spcAft>
              <a:buFont typeface="+mj-lt"/>
              <a:buAutoNum type="arabicParenR" startAt="2"/>
            </a:pPr>
            <a:r>
              <a:rPr lang="en-GB" sz="2400" kern="100" dirty="0">
                <a:effectLst/>
                <a:ea typeface="Aptos" panose="020B0004020202020204" pitchFamily="34" charset="0"/>
                <a:cs typeface="Times New Roman" panose="02020603050405020304" pitchFamily="18" charset="0"/>
              </a:rPr>
              <a:t>Agenda formation: Civil society association shave highlighted a number of global problems that might otherwise have received much less attention. </a:t>
            </a:r>
          </a:p>
          <a:p>
            <a:pPr lvl="1">
              <a:lnSpc>
                <a:spcPct val="107000"/>
              </a:lnSpc>
              <a:spcBef>
                <a:spcPts val="0"/>
              </a:spcBef>
              <a:spcAft>
                <a:spcPts val="800"/>
              </a:spcAft>
            </a:pPr>
            <a:r>
              <a:rPr lang="en-GB" kern="100" dirty="0">
                <a:effectLst/>
                <a:ea typeface="Aptos" panose="020B0004020202020204" pitchFamily="34" charset="0"/>
                <a:cs typeface="Times New Roman" panose="02020603050405020304" pitchFamily="18" charset="0"/>
              </a:rPr>
              <a:t>Examples include arms control, corruption, debt, democracy, disability, ecological degradation, gender, HIV/AIDS, human rights, humanitarian intervention, indigenous peoples, </a:t>
            </a:r>
            <a:r>
              <a:rPr lang="en-GB" kern="100" dirty="0" err="1">
                <a:effectLst/>
                <a:ea typeface="Aptos" panose="020B0004020202020204" pitchFamily="34" charset="0"/>
                <a:cs typeface="Times New Roman" panose="02020603050405020304" pitchFamily="18" charset="0"/>
              </a:rPr>
              <a:t>labor</a:t>
            </a:r>
            <a:r>
              <a:rPr lang="en-GB" kern="100" dirty="0">
                <a:effectLst/>
                <a:ea typeface="Aptos" panose="020B0004020202020204" pitchFamily="34" charset="0"/>
                <a:cs typeface="Times New Roman" panose="02020603050405020304" pitchFamily="18" charset="0"/>
              </a:rPr>
              <a:t> standards, land grabs, poverty, refugee protection, and the use of non-Western scripts on the Internet</a:t>
            </a:r>
          </a:p>
          <a:p>
            <a:pPr>
              <a:lnSpc>
                <a:spcPct val="107000"/>
              </a:lnSpc>
              <a:spcBef>
                <a:spcPts val="0"/>
              </a:spcBef>
              <a:spcAft>
                <a:spcPts val="800"/>
              </a:spcAft>
            </a:pPr>
            <a:endParaRPr lang="en-GB" sz="2400" kern="100" dirty="0">
              <a:effectLst/>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7617478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2A3820-BDAC-13C2-6109-533A6F1315DA}"/>
              </a:ext>
            </a:extLst>
          </p:cNvPr>
          <p:cNvSpPr>
            <a:spLocks noGrp="1"/>
          </p:cNvSpPr>
          <p:nvPr>
            <p:ph type="title"/>
          </p:nvPr>
        </p:nvSpPr>
        <p:spPr/>
        <p:txBody>
          <a:bodyPr/>
          <a:lstStyle/>
          <a:p>
            <a:pPr algn="ctr"/>
            <a:r>
              <a:rPr lang="en-GB" dirty="0"/>
              <a:t>What kind of impact does civil society have on global governance?</a:t>
            </a:r>
          </a:p>
        </p:txBody>
      </p:sp>
      <p:sp>
        <p:nvSpPr>
          <p:cNvPr id="3" name="Content Placeholder 2">
            <a:extLst>
              <a:ext uri="{FF2B5EF4-FFF2-40B4-BE49-F238E27FC236}">
                <a16:creationId xmlns:a16="http://schemas.microsoft.com/office/drawing/2014/main" id="{8E0A99A3-6398-8DDA-638A-BFCAA24E0FC6}"/>
              </a:ext>
            </a:extLst>
          </p:cNvPr>
          <p:cNvSpPr>
            <a:spLocks noGrp="1"/>
          </p:cNvSpPr>
          <p:nvPr>
            <p:ph idx="1"/>
          </p:nvPr>
        </p:nvSpPr>
        <p:spPr/>
        <p:txBody>
          <a:bodyPr>
            <a:noAutofit/>
          </a:bodyPr>
          <a:lstStyle/>
          <a:p>
            <a:pPr marL="0" marR="0" indent="0">
              <a:lnSpc>
                <a:spcPct val="107000"/>
              </a:lnSpc>
              <a:spcBef>
                <a:spcPts val="0"/>
              </a:spcBef>
              <a:spcAft>
                <a:spcPts val="800"/>
              </a:spcAft>
              <a:buNone/>
            </a:pPr>
            <a:r>
              <a:rPr lang="en-GB" sz="2400" kern="100" dirty="0">
                <a:effectLst/>
                <a:ea typeface="Aptos" panose="020B0004020202020204" pitchFamily="34" charset="0"/>
                <a:cs typeface="Times New Roman" panose="02020603050405020304" pitchFamily="18" charset="0"/>
              </a:rPr>
              <a:t>3) Policy decisions: Civil society pressure can be linked to a host of policies:</a:t>
            </a:r>
          </a:p>
          <a:p>
            <a:pPr marL="457200" marR="0">
              <a:lnSpc>
                <a:spcPct val="107000"/>
              </a:lnSpc>
              <a:spcBef>
                <a:spcPts val="0"/>
              </a:spcBef>
              <a:spcAft>
                <a:spcPts val="800"/>
              </a:spcAft>
            </a:pPr>
            <a:r>
              <a:rPr lang="en-GB" sz="2200" kern="100" dirty="0">
                <a:effectLst/>
                <a:ea typeface="Aptos" panose="020B0004020202020204" pitchFamily="34" charset="0"/>
                <a:cs typeface="Times New Roman" panose="02020603050405020304" pitchFamily="18" charset="0"/>
              </a:rPr>
              <a:t>WTO move in 2003 to relax intellectual property provisions on essential medicines followed a concerted NGO campaign</a:t>
            </a:r>
          </a:p>
          <a:p>
            <a:pPr marL="457200" marR="0">
              <a:lnSpc>
                <a:spcPct val="107000"/>
              </a:lnSpc>
              <a:spcBef>
                <a:spcPts val="0"/>
              </a:spcBef>
              <a:spcAft>
                <a:spcPts val="800"/>
              </a:spcAft>
            </a:pPr>
            <a:r>
              <a:rPr lang="en-GB" sz="2200" kern="100" dirty="0">
                <a:effectLst/>
                <a:ea typeface="Aptos" panose="020B0004020202020204" pitchFamily="34" charset="0"/>
                <a:cs typeface="Times New Roman" panose="02020603050405020304" pitchFamily="18" charset="0"/>
              </a:rPr>
              <a:t>Reduction and cancellation of many debts of low-income countries in the 1990s and 2000s</a:t>
            </a:r>
          </a:p>
          <a:p>
            <a:pPr marL="457200" lvl="1">
              <a:lnSpc>
                <a:spcPct val="107000"/>
              </a:lnSpc>
              <a:spcBef>
                <a:spcPts val="0"/>
              </a:spcBef>
              <a:spcAft>
                <a:spcPts val="800"/>
              </a:spcAft>
            </a:pPr>
            <a:r>
              <a:rPr lang="en-GB" sz="2200" kern="100" dirty="0">
                <a:ea typeface="Aptos" panose="020B0004020202020204" pitchFamily="34" charset="0"/>
                <a:cs typeface="Times New Roman" panose="02020603050405020304" pitchFamily="18" charset="0"/>
              </a:rPr>
              <a:t>T</a:t>
            </a:r>
            <a:r>
              <a:rPr lang="en-GB" sz="2200" kern="100" dirty="0">
                <a:effectLst/>
                <a:ea typeface="Aptos" panose="020B0004020202020204" pitchFamily="34" charset="0"/>
                <a:cs typeface="Times New Roman" panose="02020603050405020304" pitchFamily="18" charset="0"/>
              </a:rPr>
              <a:t>he adoption of the Paris Agreement on climate change</a:t>
            </a:r>
          </a:p>
          <a:p>
            <a:pPr marL="457200" lvl="1">
              <a:lnSpc>
                <a:spcPct val="107000"/>
              </a:lnSpc>
              <a:spcBef>
                <a:spcPts val="0"/>
              </a:spcBef>
              <a:spcAft>
                <a:spcPts val="800"/>
              </a:spcAft>
            </a:pPr>
            <a:r>
              <a:rPr lang="en-GB" sz="2200" kern="100" dirty="0">
                <a:effectLst/>
                <a:ea typeface="Aptos" panose="020B0004020202020204" pitchFamily="34" charset="0"/>
                <a:cs typeface="Times New Roman" panose="02020603050405020304" pitchFamily="18" charset="0"/>
              </a:rPr>
              <a:t>Ratifications of global human rights instruments</a:t>
            </a:r>
          </a:p>
          <a:p>
            <a:pPr marL="457200" lvl="1">
              <a:lnSpc>
                <a:spcPct val="107000"/>
              </a:lnSpc>
              <a:spcBef>
                <a:spcPts val="0"/>
              </a:spcBef>
              <a:spcAft>
                <a:spcPts val="800"/>
              </a:spcAft>
            </a:pPr>
            <a:r>
              <a:rPr lang="en-GB" sz="2200" kern="100" dirty="0">
                <a:effectLst/>
                <a:ea typeface="Aptos" panose="020B0004020202020204" pitchFamily="34" charset="0"/>
                <a:cs typeface="Times New Roman" panose="02020603050405020304" pitchFamily="18" charset="0"/>
              </a:rPr>
              <a:t>Initiatives to undertake humanitarian intervention</a:t>
            </a:r>
          </a:p>
          <a:p>
            <a:pPr marL="457200" lvl="1">
              <a:lnSpc>
                <a:spcPct val="107000"/>
              </a:lnSpc>
              <a:spcBef>
                <a:spcPts val="0"/>
              </a:spcBef>
              <a:spcAft>
                <a:spcPts val="800"/>
              </a:spcAft>
            </a:pPr>
            <a:r>
              <a:rPr lang="en-GB" sz="2200" kern="100" dirty="0">
                <a:ea typeface="Aptos" panose="020B0004020202020204" pitchFamily="34" charset="0"/>
                <a:cs typeface="Times New Roman" panose="02020603050405020304" pitchFamily="18" charset="0"/>
              </a:rPr>
              <a:t>A</a:t>
            </a:r>
            <a:r>
              <a:rPr lang="en-GB" sz="2200" kern="100" dirty="0">
                <a:effectLst/>
                <a:ea typeface="Aptos" panose="020B0004020202020204" pitchFamily="34" charset="0"/>
                <a:cs typeface="Times New Roman" panose="02020603050405020304" pitchFamily="18" charset="0"/>
              </a:rPr>
              <a:t>djustments to many World Bank projects, among others</a:t>
            </a:r>
          </a:p>
          <a:p>
            <a:pPr>
              <a:lnSpc>
                <a:spcPct val="107000"/>
              </a:lnSpc>
              <a:spcBef>
                <a:spcPts val="0"/>
              </a:spcBef>
              <a:spcAft>
                <a:spcPts val="800"/>
              </a:spcAft>
            </a:pPr>
            <a:endParaRPr lang="en-GB" sz="2400" kern="100" dirty="0">
              <a:effectLst/>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8375038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2A3820-BDAC-13C2-6109-533A6F1315DA}"/>
              </a:ext>
            </a:extLst>
          </p:cNvPr>
          <p:cNvSpPr>
            <a:spLocks noGrp="1"/>
          </p:cNvSpPr>
          <p:nvPr>
            <p:ph type="title"/>
          </p:nvPr>
        </p:nvSpPr>
        <p:spPr/>
        <p:txBody>
          <a:bodyPr/>
          <a:lstStyle/>
          <a:p>
            <a:pPr algn="ctr"/>
            <a:r>
              <a:rPr lang="en-GB" dirty="0"/>
              <a:t>What kind of impact does civil society have on global governance?</a:t>
            </a:r>
          </a:p>
        </p:txBody>
      </p:sp>
      <p:sp>
        <p:nvSpPr>
          <p:cNvPr id="3" name="Content Placeholder 2">
            <a:extLst>
              <a:ext uri="{FF2B5EF4-FFF2-40B4-BE49-F238E27FC236}">
                <a16:creationId xmlns:a16="http://schemas.microsoft.com/office/drawing/2014/main" id="{8E0A99A3-6398-8DDA-638A-BFCAA24E0FC6}"/>
              </a:ext>
            </a:extLst>
          </p:cNvPr>
          <p:cNvSpPr>
            <a:spLocks noGrp="1"/>
          </p:cNvSpPr>
          <p:nvPr>
            <p:ph idx="1"/>
          </p:nvPr>
        </p:nvSpPr>
        <p:spPr/>
        <p:txBody>
          <a:bodyPr>
            <a:noAutofit/>
          </a:bodyPr>
          <a:lstStyle/>
          <a:p>
            <a:pPr marL="457200" marR="0" indent="-457200">
              <a:lnSpc>
                <a:spcPct val="107000"/>
              </a:lnSpc>
              <a:spcBef>
                <a:spcPts val="0"/>
              </a:spcBef>
              <a:spcAft>
                <a:spcPts val="800"/>
              </a:spcAft>
              <a:buFont typeface="+mj-lt"/>
              <a:buAutoNum type="arabicParenR" startAt="4"/>
            </a:pPr>
            <a:r>
              <a:rPr lang="en-GB" sz="2400" kern="100" dirty="0">
                <a:effectLst/>
                <a:ea typeface="Aptos" panose="020B0004020202020204" pitchFamily="34" charset="0"/>
                <a:cs typeface="Times New Roman" panose="02020603050405020304" pitchFamily="18" charset="0"/>
              </a:rPr>
              <a:t>Discourse construction: Shaping the discourses of global governance, which involves overarching concepts, language, analytical framings employed in political discussions. </a:t>
            </a:r>
          </a:p>
          <a:p>
            <a:pPr marL="457200" lvl="1">
              <a:lnSpc>
                <a:spcPct val="107000"/>
              </a:lnSpc>
              <a:spcBef>
                <a:spcPts val="0"/>
              </a:spcBef>
              <a:spcAft>
                <a:spcPts val="800"/>
              </a:spcAft>
            </a:pPr>
            <a:r>
              <a:rPr lang="en-GB" kern="100" dirty="0">
                <a:effectLst/>
                <a:ea typeface="Aptos" panose="020B0004020202020204" pitchFamily="34" charset="0"/>
                <a:cs typeface="Times New Roman" panose="02020603050405020304" pitchFamily="18" charset="0"/>
              </a:rPr>
              <a:t>Civil society has contributed to the core vocabulary of global governance by promoting notions such as “fair trade,” “human security,” “sustainable development,” and “global public goods.” </a:t>
            </a:r>
          </a:p>
          <a:p>
            <a:pPr>
              <a:lnSpc>
                <a:spcPct val="107000"/>
              </a:lnSpc>
              <a:spcBef>
                <a:spcPts val="0"/>
              </a:spcBef>
              <a:spcAft>
                <a:spcPts val="800"/>
              </a:spcAft>
            </a:pPr>
            <a:endParaRPr lang="en-GB" sz="2400" kern="100" dirty="0">
              <a:effectLst/>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0224418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2A3820-BDAC-13C2-6109-533A6F1315DA}"/>
              </a:ext>
            </a:extLst>
          </p:cNvPr>
          <p:cNvSpPr>
            <a:spLocks noGrp="1"/>
          </p:cNvSpPr>
          <p:nvPr>
            <p:ph type="title"/>
          </p:nvPr>
        </p:nvSpPr>
        <p:spPr/>
        <p:txBody>
          <a:bodyPr/>
          <a:lstStyle/>
          <a:p>
            <a:pPr algn="ctr"/>
            <a:r>
              <a:rPr lang="en-GB" dirty="0"/>
              <a:t>What kind of impact does civil society have on global governance?</a:t>
            </a:r>
          </a:p>
        </p:txBody>
      </p:sp>
      <p:sp>
        <p:nvSpPr>
          <p:cNvPr id="3" name="Content Placeholder 2">
            <a:extLst>
              <a:ext uri="{FF2B5EF4-FFF2-40B4-BE49-F238E27FC236}">
                <a16:creationId xmlns:a16="http://schemas.microsoft.com/office/drawing/2014/main" id="{8E0A99A3-6398-8DDA-638A-BFCAA24E0FC6}"/>
              </a:ext>
            </a:extLst>
          </p:cNvPr>
          <p:cNvSpPr>
            <a:spLocks noGrp="1"/>
          </p:cNvSpPr>
          <p:nvPr>
            <p:ph idx="1"/>
          </p:nvPr>
        </p:nvSpPr>
        <p:spPr/>
        <p:txBody>
          <a:bodyPr>
            <a:noAutofit/>
          </a:bodyPr>
          <a:lstStyle/>
          <a:p>
            <a:pPr marL="457200" marR="0" indent="-457200">
              <a:lnSpc>
                <a:spcPct val="107000"/>
              </a:lnSpc>
              <a:spcBef>
                <a:spcPts val="0"/>
              </a:spcBef>
              <a:spcAft>
                <a:spcPts val="800"/>
              </a:spcAft>
              <a:buFont typeface="+mj-lt"/>
              <a:buAutoNum type="arabicParenR" startAt="5"/>
            </a:pPr>
            <a:r>
              <a:rPr lang="en-GB" sz="2400" kern="100" dirty="0">
                <a:effectLst/>
                <a:ea typeface="Aptos" panose="020B0004020202020204" pitchFamily="34" charset="0"/>
                <a:cs typeface="Times New Roman" panose="02020603050405020304" pitchFamily="18" charset="0"/>
              </a:rPr>
              <a:t>Deeper structure of the international system: Civil society has encouraged a shift in the primary structure of identity in world politics from nation-centrism to greater pluralism</a:t>
            </a:r>
          </a:p>
          <a:p>
            <a:pPr>
              <a:lnSpc>
                <a:spcPct val="107000"/>
              </a:lnSpc>
              <a:spcBef>
                <a:spcPts val="0"/>
              </a:spcBef>
              <a:spcAft>
                <a:spcPts val="800"/>
              </a:spcAft>
            </a:pPr>
            <a:endParaRPr lang="en-GB" sz="2400" kern="100" dirty="0">
              <a:effectLst/>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8074985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97E29A-E8E7-73BA-9C7A-6FBACB4A0AC5}"/>
              </a:ext>
            </a:extLst>
          </p:cNvPr>
          <p:cNvSpPr>
            <a:spLocks noGrp="1"/>
          </p:cNvSpPr>
          <p:nvPr>
            <p:ph type="title"/>
          </p:nvPr>
        </p:nvSpPr>
        <p:spPr/>
        <p:txBody>
          <a:bodyPr/>
          <a:lstStyle/>
          <a:p>
            <a:pPr algn="ctr"/>
            <a:r>
              <a:rPr lang="en-GB" dirty="0"/>
              <a:t>Global Corporations</a:t>
            </a:r>
          </a:p>
        </p:txBody>
      </p:sp>
      <p:sp>
        <p:nvSpPr>
          <p:cNvPr id="3" name="Content Placeholder 2">
            <a:extLst>
              <a:ext uri="{FF2B5EF4-FFF2-40B4-BE49-F238E27FC236}">
                <a16:creationId xmlns:a16="http://schemas.microsoft.com/office/drawing/2014/main" id="{2CE09819-9D49-25E2-16DF-3B688A94E25A}"/>
              </a:ext>
            </a:extLst>
          </p:cNvPr>
          <p:cNvSpPr>
            <a:spLocks noGrp="1"/>
          </p:cNvSpPr>
          <p:nvPr>
            <p:ph idx="1"/>
          </p:nvPr>
        </p:nvSpPr>
        <p:spPr/>
        <p:txBody>
          <a:bodyPr>
            <a:normAutofit/>
          </a:bodyPr>
          <a:lstStyle/>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The global corporation itself has a significant governance role within its own international networks, and as such, it is an institution of global governance in its own right.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Global corporations are also called multinational and transnational corporations or enterprises. </a:t>
            </a:r>
          </a:p>
          <a:p>
            <a:pPr marL="0" marR="0">
              <a:lnSpc>
                <a:spcPct val="107000"/>
              </a:lnSpc>
              <a:spcBef>
                <a:spcPts val="0"/>
              </a:spcBef>
              <a:spcAft>
                <a:spcPts val="800"/>
              </a:spcAft>
            </a:pPr>
            <a:endParaRPr lang="en-GB" dirty="0"/>
          </a:p>
        </p:txBody>
      </p:sp>
    </p:spTree>
    <p:extLst>
      <p:ext uri="{BB962C8B-B14F-4D97-AF65-F5344CB8AC3E}">
        <p14:creationId xmlns:p14="http://schemas.microsoft.com/office/powerpoint/2010/main" val="16007075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97E29A-E8E7-73BA-9C7A-6FBACB4A0AC5}"/>
              </a:ext>
            </a:extLst>
          </p:cNvPr>
          <p:cNvSpPr>
            <a:spLocks noGrp="1"/>
          </p:cNvSpPr>
          <p:nvPr>
            <p:ph type="title"/>
          </p:nvPr>
        </p:nvSpPr>
        <p:spPr/>
        <p:txBody>
          <a:bodyPr/>
          <a:lstStyle/>
          <a:p>
            <a:pPr algn="ctr"/>
            <a:r>
              <a:rPr lang="en-GB" dirty="0"/>
              <a:t>Global Corporations</a:t>
            </a:r>
          </a:p>
        </p:txBody>
      </p:sp>
      <p:sp>
        <p:nvSpPr>
          <p:cNvPr id="3" name="Content Placeholder 2">
            <a:extLst>
              <a:ext uri="{FF2B5EF4-FFF2-40B4-BE49-F238E27FC236}">
                <a16:creationId xmlns:a16="http://schemas.microsoft.com/office/drawing/2014/main" id="{2CE09819-9D49-25E2-16DF-3B688A94E25A}"/>
              </a:ext>
            </a:extLst>
          </p:cNvPr>
          <p:cNvSpPr>
            <a:spLocks noGrp="1"/>
          </p:cNvSpPr>
          <p:nvPr>
            <p:ph idx="1"/>
          </p:nvPr>
        </p:nvSpPr>
        <p:spPr/>
        <p:txBody>
          <a:bodyPr>
            <a:normAutofit/>
          </a:bodyPr>
          <a:lstStyle/>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While corporations may be influenced by international “soft law,” little regulation at the international level has been solidified into hard, positive law to hold them firmly to account outside national jurisdictions.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This has the advantage of offering corporations opportunities for organizational convergence with its posited associated efficiency benefits, but with few of the accountability costs of formal legislative development. </a:t>
            </a:r>
          </a:p>
          <a:p>
            <a:pPr marL="0" marR="0">
              <a:lnSpc>
                <a:spcPct val="107000"/>
              </a:lnSpc>
              <a:spcBef>
                <a:spcPts val="0"/>
              </a:spcBef>
              <a:spcAft>
                <a:spcPts val="800"/>
              </a:spcAft>
            </a:pPr>
            <a:endParaRPr lang="en-GB" dirty="0"/>
          </a:p>
        </p:txBody>
      </p:sp>
    </p:spTree>
    <p:extLst>
      <p:ext uri="{BB962C8B-B14F-4D97-AF65-F5344CB8AC3E}">
        <p14:creationId xmlns:p14="http://schemas.microsoft.com/office/powerpoint/2010/main" val="363753124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97E29A-E8E7-73BA-9C7A-6FBACB4A0AC5}"/>
              </a:ext>
            </a:extLst>
          </p:cNvPr>
          <p:cNvSpPr>
            <a:spLocks noGrp="1"/>
          </p:cNvSpPr>
          <p:nvPr>
            <p:ph type="title"/>
          </p:nvPr>
        </p:nvSpPr>
        <p:spPr/>
        <p:txBody>
          <a:bodyPr/>
          <a:lstStyle/>
          <a:p>
            <a:pPr algn="ctr"/>
            <a:r>
              <a:rPr lang="en-GB" dirty="0"/>
              <a:t>Global Corporations</a:t>
            </a:r>
          </a:p>
        </p:txBody>
      </p:sp>
      <p:sp>
        <p:nvSpPr>
          <p:cNvPr id="3" name="Content Placeholder 2">
            <a:extLst>
              <a:ext uri="{FF2B5EF4-FFF2-40B4-BE49-F238E27FC236}">
                <a16:creationId xmlns:a16="http://schemas.microsoft.com/office/drawing/2014/main" id="{2CE09819-9D49-25E2-16DF-3B688A94E25A}"/>
              </a:ext>
            </a:extLst>
          </p:cNvPr>
          <p:cNvSpPr>
            <a:spLocks noGrp="1"/>
          </p:cNvSpPr>
          <p:nvPr>
            <p:ph idx="1"/>
          </p:nvPr>
        </p:nvSpPr>
        <p:spPr/>
        <p:txBody>
          <a:bodyPr>
            <a:normAutofit/>
          </a:bodyPr>
          <a:lstStyle/>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This legal situation does mean that global corporations are exposed to a significant legal tension; they are constituted under the laws of their home country, and as such this has some impact on their character and practices.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However, equally, most countries require the local subsidiary operation of any corporation to be incorporated or registered under national law, and as such frequently a global multinational’s legal form is highly diversified. </a:t>
            </a:r>
          </a:p>
          <a:p>
            <a:pPr marL="0" marR="0">
              <a:lnSpc>
                <a:spcPct val="107000"/>
              </a:lnSpc>
              <a:spcBef>
                <a:spcPts val="0"/>
              </a:spcBef>
              <a:spcAft>
                <a:spcPts val="800"/>
              </a:spcAft>
            </a:pPr>
            <a:endParaRPr lang="en-GB" dirty="0"/>
          </a:p>
        </p:txBody>
      </p:sp>
    </p:spTree>
    <p:extLst>
      <p:ext uri="{BB962C8B-B14F-4D97-AF65-F5344CB8AC3E}">
        <p14:creationId xmlns:p14="http://schemas.microsoft.com/office/powerpoint/2010/main" val="4911820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706</TotalTime>
  <Words>1763</Words>
  <Application>Microsoft Office PowerPoint</Application>
  <PresentationFormat>Widescreen</PresentationFormat>
  <Paragraphs>98</Paragraphs>
  <Slides>22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Aptos</vt:lpstr>
      <vt:lpstr>Aptos Display</vt:lpstr>
      <vt:lpstr>Arial</vt:lpstr>
      <vt:lpstr>Office Theme</vt:lpstr>
      <vt:lpstr>Global Governance</vt:lpstr>
      <vt:lpstr>The Role of NGOs in Global Governance</vt:lpstr>
      <vt:lpstr>The Role of NGOs in Global Governance</vt:lpstr>
      <vt:lpstr>The Role of NGOs in Global Governance</vt:lpstr>
      <vt:lpstr>Civil Society: Direct Participation</vt:lpstr>
      <vt:lpstr>Civil Society: Direct Participation</vt:lpstr>
      <vt:lpstr>Accreditation Schemes for NGOs</vt:lpstr>
      <vt:lpstr>Accreditation Schemes for NGOs</vt:lpstr>
      <vt:lpstr>Participation in Government Delegations</vt:lpstr>
      <vt:lpstr>Participation in Policy Consultations</vt:lpstr>
      <vt:lpstr>Forums in UN Specialized Agencies</vt:lpstr>
      <vt:lpstr>Forums in UN Specialized Agencies</vt:lpstr>
      <vt:lpstr>Forums in UN Specialized Agencies</vt:lpstr>
      <vt:lpstr>Indirect Involvement in Global Governance</vt:lpstr>
      <vt:lpstr>What kind of impact does civil society have on global governance?</vt:lpstr>
      <vt:lpstr>What kind of impact does civil society have on global governance?</vt:lpstr>
      <vt:lpstr>What kind of impact does civil society have on global governance?</vt:lpstr>
      <vt:lpstr>What kind of impact does civil society have on global governance?</vt:lpstr>
      <vt:lpstr>What kind of impact does civil society have on global governance?</vt:lpstr>
      <vt:lpstr>Global Corporations</vt:lpstr>
      <vt:lpstr>Global Corporations</vt:lpstr>
      <vt:lpstr>Global Corporations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janieyh 10</dc:creator>
  <cp:lastModifiedBy>janieyh 10</cp:lastModifiedBy>
  <cp:revision>344</cp:revision>
  <dcterms:created xsi:type="dcterms:W3CDTF">2024-04-15T07:42:32Z</dcterms:created>
  <dcterms:modified xsi:type="dcterms:W3CDTF">2024-04-27T17:15:55Z</dcterms:modified>
</cp:coreProperties>
</file>