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67" r:id="rId2"/>
    <p:sldId id="256" r:id="rId3"/>
    <p:sldId id="257" r:id="rId4"/>
    <p:sldId id="261" r:id="rId5"/>
    <p:sldId id="262" r:id="rId6"/>
    <p:sldId id="260" r:id="rId7"/>
    <p:sldId id="258" r:id="rId8"/>
    <p:sldId id="263" r:id="rId9"/>
    <p:sldId id="266" r:id="rId10"/>
    <p:sldId id="264" r:id="rId11"/>
    <p:sldId id="265"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36863" autoAdjust="0"/>
  </p:normalViewPr>
  <p:slideViewPr>
    <p:cSldViewPr snapToGrid="0">
      <p:cViewPr varScale="1">
        <p:scale>
          <a:sx n="22" d="100"/>
          <a:sy n="22" d="100"/>
        </p:scale>
        <p:origin x="3024" y="2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B8E7E6-2D7E-4481-B9CE-673FC7739BD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669C2FE-E8C2-4648-BE5F-C90B25CAA2E6}">
      <dgm:prSet/>
      <dgm:spPr/>
      <dgm:t>
        <a:bodyPr/>
        <a:lstStyle/>
        <a:p>
          <a:r>
            <a:rPr lang="en-US" b="1"/>
            <a:t>JDCS Model:</a:t>
          </a:r>
          <a:r>
            <a:rPr lang="en-US"/>
            <a:t> High demands with low control increase burnout risk among employees.</a:t>
          </a:r>
        </a:p>
      </dgm:t>
    </dgm:pt>
    <dgm:pt modelId="{DDCBCA70-C8E8-4663-857E-306E6C8254DA}" type="parTrans" cxnId="{FF724A4C-45C3-441E-BE02-FD530FB67E85}">
      <dgm:prSet/>
      <dgm:spPr/>
      <dgm:t>
        <a:bodyPr/>
        <a:lstStyle/>
        <a:p>
          <a:endParaRPr lang="en-US"/>
        </a:p>
      </dgm:t>
    </dgm:pt>
    <dgm:pt modelId="{140C4790-7783-439A-95CF-F6A4CCEFFE69}" type="sibTrans" cxnId="{FF724A4C-45C3-441E-BE02-FD530FB67E85}">
      <dgm:prSet/>
      <dgm:spPr/>
      <dgm:t>
        <a:bodyPr/>
        <a:lstStyle/>
        <a:p>
          <a:endParaRPr lang="en-US"/>
        </a:p>
      </dgm:t>
    </dgm:pt>
    <dgm:pt modelId="{7107EF39-E765-4D97-B247-A09ABD9F7D24}">
      <dgm:prSet/>
      <dgm:spPr/>
      <dgm:t>
        <a:bodyPr/>
        <a:lstStyle/>
        <a:p>
          <a:r>
            <a:rPr lang="en-US" b="1"/>
            <a:t>Maslach Burnout Theory:</a:t>
          </a:r>
          <a:r>
            <a:rPr lang="en-US"/>
            <a:t> Emotional exhaustion and depersonalisation reduce service quality.</a:t>
          </a:r>
        </a:p>
      </dgm:t>
    </dgm:pt>
    <dgm:pt modelId="{B21B0301-D038-48B0-9EEA-87282855486D}" type="parTrans" cxnId="{FFBF22FA-AD4B-416E-8331-69EFC215F6F2}">
      <dgm:prSet/>
      <dgm:spPr/>
      <dgm:t>
        <a:bodyPr/>
        <a:lstStyle/>
        <a:p>
          <a:endParaRPr lang="en-US"/>
        </a:p>
      </dgm:t>
    </dgm:pt>
    <dgm:pt modelId="{9D6570EC-812B-4F5E-A1D2-2D2270A3CE2E}" type="sibTrans" cxnId="{FFBF22FA-AD4B-416E-8331-69EFC215F6F2}">
      <dgm:prSet/>
      <dgm:spPr/>
      <dgm:t>
        <a:bodyPr/>
        <a:lstStyle/>
        <a:p>
          <a:endParaRPr lang="en-US"/>
        </a:p>
      </dgm:t>
    </dgm:pt>
    <dgm:pt modelId="{B0C359FA-57BB-4374-8AEF-E396F01F1063}">
      <dgm:prSet/>
      <dgm:spPr/>
      <dgm:t>
        <a:bodyPr/>
        <a:lstStyle/>
        <a:p>
          <a:r>
            <a:rPr lang="en-US" b="1"/>
            <a:t>COR Theory:</a:t>
          </a:r>
          <a:r>
            <a:rPr lang="en-US"/>
            <a:t> Resource loss without recovery causes stress accumulation and disengagement.</a:t>
          </a:r>
        </a:p>
      </dgm:t>
    </dgm:pt>
    <dgm:pt modelId="{9B18858E-A71A-42AB-ADD0-2BC5FC5C9CC0}" type="parTrans" cxnId="{463D8602-7DBF-4F1E-AAF8-C23A83FF58AE}">
      <dgm:prSet/>
      <dgm:spPr/>
      <dgm:t>
        <a:bodyPr/>
        <a:lstStyle/>
        <a:p>
          <a:endParaRPr lang="en-US"/>
        </a:p>
      </dgm:t>
    </dgm:pt>
    <dgm:pt modelId="{65814A42-3367-4928-8C83-7464DE99DF94}" type="sibTrans" cxnId="{463D8602-7DBF-4F1E-AAF8-C23A83FF58AE}">
      <dgm:prSet/>
      <dgm:spPr/>
      <dgm:t>
        <a:bodyPr/>
        <a:lstStyle/>
        <a:p>
          <a:endParaRPr lang="en-US"/>
        </a:p>
      </dgm:t>
    </dgm:pt>
    <dgm:pt modelId="{68AA0E4C-FED1-4CF6-8AD7-A74AE0F09D42}">
      <dgm:prSet/>
      <dgm:spPr/>
      <dgm:t>
        <a:bodyPr/>
        <a:lstStyle/>
        <a:p>
          <a:r>
            <a:rPr lang="en-US"/>
            <a:t>These frameworks reveal systemic causes rather than individual psychological weakness.</a:t>
          </a:r>
        </a:p>
      </dgm:t>
    </dgm:pt>
    <dgm:pt modelId="{948E961C-3C99-4513-882E-8D1BA66F0CD4}" type="parTrans" cxnId="{C8CCCE7F-F5E2-4BA0-86A0-461AC5C53E8E}">
      <dgm:prSet/>
      <dgm:spPr/>
      <dgm:t>
        <a:bodyPr/>
        <a:lstStyle/>
        <a:p>
          <a:endParaRPr lang="en-US"/>
        </a:p>
      </dgm:t>
    </dgm:pt>
    <dgm:pt modelId="{5150B129-B589-429B-92DF-69509C79FEA9}" type="sibTrans" cxnId="{C8CCCE7F-F5E2-4BA0-86A0-461AC5C53E8E}">
      <dgm:prSet/>
      <dgm:spPr/>
      <dgm:t>
        <a:bodyPr/>
        <a:lstStyle/>
        <a:p>
          <a:endParaRPr lang="en-US"/>
        </a:p>
      </dgm:t>
    </dgm:pt>
    <dgm:pt modelId="{B1958071-379D-42AB-9FD4-1FC166844E4A}" type="pres">
      <dgm:prSet presAssocID="{ACB8E7E6-2D7E-4481-B9CE-673FC7739BDA}" presName="hierChild1" presStyleCnt="0">
        <dgm:presLayoutVars>
          <dgm:chPref val="1"/>
          <dgm:dir/>
          <dgm:animOne val="branch"/>
          <dgm:animLvl val="lvl"/>
          <dgm:resizeHandles/>
        </dgm:presLayoutVars>
      </dgm:prSet>
      <dgm:spPr/>
    </dgm:pt>
    <dgm:pt modelId="{AB41D3C7-7992-47ED-ABA7-201BCC18C617}" type="pres">
      <dgm:prSet presAssocID="{D669C2FE-E8C2-4648-BE5F-C90B25CAA2E6}" presName="hierRoot1" presStyleCnt="0"/>
      <dgm:spPr/>
    </dgm:pt>
    <dgm:pt modelId="{71CC3BEE-2403-485F-AEF9-FF0C3A81FA53}" type="pres">
      <dgm:prSet presAssocID="{D669C2FE-E8C2-4648-BE5F-C90B25CAA2E6}" presName="composite" presStyleCnt="0"/>
      <dgm:spPr/>
    </dgm:pt>
    <dgm:pt modelId="{ED74CAC5-713A-43A4-A374-ADE8620BEB67}" type="pres">
      <dgm:prSet presAssocID="{D669C2FE-E8C2-4648-BE5F-C90B25CAA2E6}" presName="background" presStyleLbl="node0" presStyleIdx="0" presStyleCnt="4"/>
      <dgm:spPr/>
    </dgm:pt>
    <dgm:pt modelId="{1C2124A3-D00F-43DC-A5EE-5919A350D009}" type="pres">
      <dgm:prSet presAssocID="{D669C2FE-E8C2-4648-BE5F-C90B25CAA2E6}" presName="text" presStyleLbl="fgAcc0" presStyleIdx="0" presStyleCnt="4">
        <dgm:presLayoutVars>
          <dgm:chPref val="3"/>
        </dgm:presLayoutVars>
      </dgm:prSet>
      <dgm:spPr/>
    </dgm:pt>
    <dgm:pt modelId="{1D157C47-E22A-4452-8B18-2C22A97FC664}" type="pres">
      <dgm:prSet presAssocID="{D669C2FE-E8C2-4648-BE5F-C90B25CAA2E6}" presName="hierChild2" presStyleCnt="0"/>
      <dgm:spPr/>
    </dgm:pt>
    <dgm:pt modelId="{4E06C53D-99C4-4BC7-85ED-A99291766DB2}" type="pres">
      <dgm:prSet presAssocID="{7107EF39-E765-4D97-B247-A09ABD9F7D24}" presName="hierRoot1" presStyleCnt="0"/>
      <dgm:spPr/>
    </dgm:pt>
    <dgm:pt modelId="{C1AE1E71-53FB-4267-8FF6-65B95447670E}" type="pres">
      <dgm:prSet presAssocID="{7107EF39-E765-4D97-B247-A09ABD9F7D24}" presName="composite" presStyleCnt="0"/>
      <dgm:spPr/>
    </dgm:pt>
    <dgm:pt modelId="{7D105BAD-7DC3-438E-9107-1778223853B4}" type="pres">
      <dgm:prSet presAssocID="{7107EF39-E765-4D97-B247-A09ABD9F7D24}" presName="background" presStyleLbl="node0" presStyleIdx="1" presStyleCnt="4"/>
      <dgm:spPr/>
    </dgm:pt>
    <dgm:pt modelId="{D2FD035F-51AF-4FCE-8FF7-34E888438CF9}" type="pres">
      <dgm:prSet presAssocID="{7107EF39-E765-4D97-B247-A09ABD9F7D24}" presName="text" presStyleLbl="fgAcc0" presStyleIdx="1" presStyleCnt="4">
        <dgm:presLayoutVars>
          <dgm:chPref val="3"/>
        </dgm:presLayoutVars>
      </dgm:prSet>
      <dgm:spPr/>
    </dgm:pt>
    <dgm:pt modelId="{A4C242BF-0363-4D34-9189-DA67190556B7}" type="pres">
      <dgm:prSet presAssocID="{7107EF39-E765-4D97-B247-A09ABD9F7D24}" presName="hierChild2" presStyleCnt="0"/>
      <dgm:spPr/>
    </dgm:pt>
    <dgm:pt modelId="{ED2EAB19-CAC8-4288-B053-224CBE828EE8}" type="pres">
      <dgm:prSet presAssocID="{B0C359FA-57BB-4374-8AEF-E396F01F1063}" presName="hierRoot1" presStyleCnt="0"/>
      <dgm:spPr/>
    </dgm:pt>
    <dgm:pt modelId="{65BA7B34-4562-4760-8E9E-D6FBAC216588}" type="pres">
      <dgm:prSet presAssocID="{B0C359FA-57BB-4374-8AEF-E396F01F1063}" presName="composite" presStyleCnt="0"/>
      <dgm:spPr/>
    </dgm:pt>
    <dgm:pt modelId="{6D026639-3824-4759-9752-6F0DB8C0844B}" type="pres">
      <dgm:prSet presAssocID="{B0C359FA-57BB-4374-8AEF-E396F01F1063}" presName="background" presStyleLbl="node0" presStyleIdx="2" presStyleCnt="4"/>
      <dgm:spPr/>
    </dgm:pt>
    <dgm:pt modelId="{E346F78E-701B-47DB-A67A-AD2B324C3509}" type="pres">
      <dgm:prSet presAssocID="{B0C359FA-57BB-4374-8AEF-E396F01F1063}" presName="text" presStyleLbl="fgAcc0" presStyleIdx="2" presStyleCnt="4">
        <dgm:presLayoutVars>
          <dgm:chPref val="3"/>
        </dgm:presLayoutVars>
      </dgm:prSet>
      <dgm:spPr/>
    </dgm:pt>
    <dgm:pt modelId="{5F73FFA1-28DA-4097-A256-12EEAE7CAF50}" type="pres">
      <dgm:prSet presAssocID="{B0C359FA-57BB-4374-8AEF-E396F01F1063}" presName="hierChild2" presStyleCnt="0"/>
      <dgm:spPr/>
    </dgm:pt>
    <dgm:pt modelId="{B718B1F7-9CA4-468E-9A04-9EDFC27D33D4}" type="pres">
      <dgm:prSet presAssocID="{68AA0E4C-FED1-4CF6-8AD7-A74AE0F09D42}" presName="hierRoot1" presStyleCnt="0"/>
      <dgm:spPr/>
    </dgm:pt>
    <dgm:pt modelId="{96164D4F-7D1B-477B-AECA-28541626B7BC}" type="pres">
      <dgm:prSet presAssocID="{68AA0E4C-FED1-4CF6-8AD7-A74AE0F09D42}" presName="composite" presStyleCnt="0"/>
      <dgm:spPr/>
    </dgm:pt>
    <dgm:pt modelId="{8D57ED77-454D-44A7-9942-E12E551BB740}" type="pres">
      <dgm:prSet presAssocID="{68AA0E4C-FED1-4CF6-8AD7-A74AE0F09D42}" presName="background" presStyleLbl="node0" presStyleIdx="3" presStyleCnt="4"/>
      <dgm:spPr/>
    </dgm:pt>
    <dgm:pt modelId="{8D209DDF-4AB6-4263-81DF-F526BC1ACD87}" type="pres">
      <dgm:prSet presAssocID="{68AA0E4C-FED1-4CF6-8AD7-A74AE0F09D42}" presName="text" presStyleLbl="fgAcc0" presStyleIdx="3" presStyleCnt="4">
        <dgm:presLayoutVars>
          <dgm:chPref val="3"/>
        </dgm:presLayoutVars>
      </dgm:prSet>
      <dgm:spPr/>
    </dgm:pt>
    <dgm:pt modelId="{DDDA96C9-1180-4293-AE01-54332F8C4943}" type="pres">
      <dgm:prSet presAssocID="{68AA0E4C-FED1-4CF6-8AD7-A74AE0F09D42}" presName="hierChild2" presStyleCnt="0"/>
      <dgm:spPr/>
    </dgm:pt>
  </dgm:ptLst>
  <dgm:cxnLst>
    <dgm:cxn modelId="{463D8602-7DBF-4F1E-AAF8-C23A83FF58AE}" srcId="{ACB8E7E6-2D7E-4481-B9CE-673FC7739BDA}" destId="{B0C359FA-57BB-4374-8AEF-E396F01F1063}" srcOrd="2" destOrd="0" parTransId="{9B18858E-A71A-42AB-ADD0-2BC5FC5C9CC0}" sibTransId="{65814A42-3367-4928-8C83-7464DE99DF94}"/>
    <dgm:cxn modelId="{DCA6591D-3626-49B5-B1DE-47DE8F22B5EC}" type="presOf" srcId="{ACB8E7E6-2D7E-4481-B9CE-673FC7739BDA}" destId="{B1958071-379D-42AB-9FD4-1FC166844E4A}" srcOrd="0" destOrd="0" presId="urn:microsoft.com/office/officeart/2005/8/layout/hierarchy1"/>
    <dgm:cxn modelId="{B853AF27-8832-49E6-B883-F0CF45B93781}" type="presOf" srcId="{B0C359FA-57BB-4374-8AEF-E396F01F1063}" destId="{E346F78E-701B-47DB-A67A-AD2B324C3509}" srcOrd="0" destOrd="0" presId="urn:microsoft.com/office/officeart/2005/8/layout/hierarchy1"/>
    <dgm:cxn modelId="{FF724A4C-45C3-441E-BE02-FD530FB67E85}" srcId="{ACB8E7E6-2D7E-4481-B9CE-673FC7739BDA}" destId="{D669C2FE-E8C2-4648-BE5F-C90B25CAA2E6}" srcOrd="0" destOrd="0" parTransId="{DDCBCA70-C8E8-4663-857E-306E6C8254DA}" sibTransId="{140C4790-7783-439A-95CF-F6A4CCEFFE69}"/>
    <dgm:cxn modelId="{C8CCCE7F-F5E2-4BA0-86A0-461AC5C53E8E}" srcId="{ACB8E7E6-2D7E-4481-B9CE-673FC7739BDA}" destId="{68AA0E4C-FED1-4CF6-8AD7-A74AE0F09D42}" srcOrd="3" destOrd="0" parTransId="{948E961C-3C99-4513-882E-8D1BA66F0CD4}" sibTransId="{5150B129-B589-429B-92DF-69509C79FEA9}"/>
    <dgm:cxn modelId="{A5F027C5-C2B6-4CAA-B41C-8BA659FC7B28}" type="presOf" srcId="{7107EF39-E765-4D97-B247-A09ABD9F7D24}" destId="{D2FD035F-51AF-4FCE-8FF7-34E888438CF9}" srcOrd="0" destOrd="0" presId="urn:microsoft.com/office/officeart/2005/8/layout/hierarchy1"/>
    <dgm:cxn modelId="{62F31DC6-6AE7-4D3F-A98F-816097F294B4}" type="presOf" srcId="{68AA0E4C-FED1-4CF6-8AD7-A74AE0F09D42}" destId="{8D209DDF-4AB6-4263-81DF-F526BC1ACD87}" srcOrd="0" destOrd="0" presId="urn:microsoft.com/office/officeart/2005/8/layout/hierarchy1"/>
    <dgm:cxn modelId="{2CFAE9F3-471B-46B4-A694-F02F23E1E4EC}" type="presOf" srcId="{D669C2FE-E8C2-4648-BE5F-C90B25CAA2E6}" destId="{1C2124A3-D00F-43DC-A5EE-5919A350D009}" srcOrd="0" destOrd="0" presId="urn:microsoft.com/office/officeart/2005/8/layout/hierarchy1"/>
    <dgm:cxn modelId="{FFBF22FA-AD4B-416E-8331-69EFC215F6F2}" srcId="{ACB8E7E6-2D7E-4481-B9CE-673FC7739BDA}" destId="{7107EF39-E765-4D97-B247-A09ABD9F7D24}" srcOrd="1" destOrd="0" parTransId="{B21B0301-D038-48B0-9EEA-87282855486D}" sibTransId="{9D6570EC-812B-4F5E-A1D2-2D2270A3CE2E}"/>
    <dgm:cxn modelId="{7998CF87-8445-4331-B6C4-919275503F65}" type="presParOf" srcId="{B1958071-379D-42AB-9FD4-1FC166844E4A}" destId="{AB41D3C7-7992-47ED-ABA7-201BCC18C617}" srcOrd="0" destOrd="0" presId="urn:microsoft.com/office/officeart/2005/8/layout/hierarchy1"/>
    <dgm:cxn modelId="{A6E91A3B-F1F1-4356-8D76-9EEE5957B7AA}" type="presParOf" srcId="{AB41D3C7-7992-47ED-ABA7-201BCC18C617}" destId="{71CC3BEE-2403-485F-AEF9-FF0C3A81FA53}" srcOrd="0" destOrd="0" presId="urn:microsoft.com/office/officeart/2005/8/layout/hierarchy1"/>
    <dgm:cxn modelId="{F6C4A3C9-5130-4B36-8874-B30D74E07C6C}" type="presParOf" srcId="{71CC3BEE-2403-485F-AEF9-FF0C3A81FA53}" destId="{ED74CAC5-713A-43A4-A374-ADE8620BEB67}" srcOrd="0" destOrd="0" presId="urn:microsoft.com/office/officeart/2005/8/layout/hierarchy1"/>
    <dgm:cxn modelId="{C3A227EA-96C2-4CA3-88A9-9D4088F4DEA2}" type="presParOf" srcId="{71CC3BEE-2403-485F-AEF9-FF0C3A81FA53}" destId="{1C2124A3-D00F-43DC-A5EE-5919A350D009}" srcOrd="1" destOrd="0" presId="urn:microsoft.com/office/officeart/2005/8/layout/hierarchy1"/>
    <dgm:cxn modelId="{657E0963-7FA8-440F-B83E-DC7F06B02A77}" type="presParOf" srcId="{AB41D3C7-7992-47ED-ABA7-201BCC18C617}" destId="{1D157C47-E22A-4452-8B18-2C22A97FC664}" srcOrd="1" destOrd="0" presId="urn:microsoft.com/office/officeart/2005/8/layout/hierarchy1"/>
    <dgm:cxn modelId="{598FC022-CD04-479A-8174-A8FE27D05A50}" type="presParOf" srcId="{B1958071-379D-42AB-9FD4-1FC166844E4A}" destId="{4E06C53D-99C4-4BC7-85ED-A99291766DB2}" srcOrd="1" destOrd="0" presId="urn:microsoft.com/office/officeart/2005/8/layout/hierarchy1"/>
    <dgm:cxn modelId="{4E56877E-DD9F-4819-8596-12B355B14AA1}" type="presParOf" srcId="{4E06C53D-99C4-4BC7-85ED-A99291766DB2}" destId="{C1AE1E71-53FB-4267-8FF6-65B95447670E}" srcOrd="0" destOrd="0" presId="urn:microsoft.com/office/officeart/2005/8/layout/hierarchy1"/>
    <dgm:cxn modelId="{B5D68A26-8EF2-4542-86D8-C52913C377FB}" type="presParOf" srcId="{C1AE1E71-53FB-4267-8FF6-65B95447670E}" destId="{7D105BAD-7DC3-438E-9107-1778223853B4}" srcOrd="0" destOrd="0" presId="urn:microsoft.com/office/officeart/2005/8/layout/hierarchy1"/>
    <dgm:cxn modelId="{4C3C2E54-F044-48A1-A751-D8C9A048236D}" type="presParOf" srcId="{C1AE1E71-53FB-4267-8FF6-65B95447670E}" destId="{D2FD035F-51AF-4FCE-8FF7-34E888438CF9}" srcOrd="1" destOrd="0" presId="urn:microsoft.com/office/officeart/2005/8/layout/hierarchy1"/>
    <dgm:cxn modelId="{6D45E175-383C-42C7-9F7E-A2257AC071A6}" type="presParOf" srcId="{4E06C53D-99C4-4BC7-85ED-A99291766DB2}" destId="{A4C242BF-0363-4D34-9189-DA67190556B7}" srcOrd="1" destOrd="0" presId="urn:microsoft.com/office/officeart/2005/8/layout/hierarchy1"/>
    <dgm:cxn modelId="{213790C4-B656-4404-96E8-EC250C31327B}" type="presParOf" srcId="{B1958071-379D-42AB-9FD4-1FC166844E4A}" destId="{ED2EAB19-CAC8-4288-B053-224CBE828EE8}" srcOrd="2" destOrd="0" presId="urn:microsoft.com/office/officeart/2005/8/layout/hierarchy1"/>
    <dgm:cxn modelId="{CF41C665-8260-4FEE-9B7A-26AA42F5C3C3}" type="presParOf" srcId="{ED2EAB19-CAC8-4288-B053-224CBE828EE8}" destId="{65BA7B34-4562-4760-8E9E-D6FBAC216588}" srcOrd="0" destOrd="0" presId="urn:microsoft.com/office/officeart/2005/8/layout/hierarchy1"/>
    <dgm:cxn modelId="{E4EE3E8B-57FB-46F4-9069-49EBC51726BC}" type="presParOf" srcId="{65BA7B34-4562-4760-8E9E-D6FBAC216588}" destId="{6D026639-3824-4759-9752-6F0DB8C0844B}" srcOrd="0" destOrd="0" presId="urn:microsoft.com/office/officeart/2005/8/layout/hierarchy1"/>
    <dgm:cxn modelId="{9F387424-62E2-4ECD-A46B-148134B804A8}" type="presParOf" srcId="{65BA7B34-4562-4760-8E9E-D6FBAC216588}" destId="{E346F78E-701B-47DB-A67A-AD2B324C3509}" srcOrd="1" destOrd="0" presId="urn:microsoft.com/office/officeart/2005/8/layout/hierarchy1"/>
    <dgm:cxn modelId="{90366202-FC08-4782-8ADF-96ECA9120B3B}" type="presParOf" srcId="{ED2EAB19-CAC8-4288-B053-224CBE828EE8}" destId="{5F73FFA1-28DA-4097-A256-12EEAE7CAF50}" srcOrd="1" destOrd="0" presId="urn:microsoft.com/office/officeart/2005/8/layout/hierarchy1"/>
    <dgm:cxn modelId="{F8D356D2-4EB1-4DCF-A4E0-3D0CB1892B53}" type="presParOf" srcId="{B1958071-379D-42AB-9FD4-1FC166844E4A}" destId="{B718B1F7-9CA4-468E-9A04-9EDFC27D33D4}" srcOrd="3" destOrd="0" presId="urn:microsoft.com/office/officeart/2005/8/layout/hierarchy1"/>
    <dgm:cxn modelId="{0E49B682-1DCA-4775-8FD9-7224534216A3}" type="presParOf" srcId="{B718B1F7-9CA4-468E-9A04-9EDFC27D33D4}" destId="{96164D4F-7D1B-477B-AECA-28541626B7BC}" srcOrd="0" destOrd="0" presId="urn:microsoft.com/office/officeart/2005/8/layout/hierarchy1"/>
    <dgm:cxn modelId="{52849137-690E-4056-941B-4A4374999407}" type="presParOf" srcId="{96164D4F-7D1B-477B-AECA-28541626B7BC}" destId="{8D57ED77-454D-44A7-9942-E12E551BB740}" srcOrd="0" destOrd="0" presId="urn:microsoft.com/office/officeart/2005/8/layout/hierarchy1"/>
    <dgm:cxn modelId="{CB70949C-3317-4A94-9FE7-633878B938CE}" type="presParOf" srcId="{96164D4F-7D1B-477B-AECA-28541626B7BC}" destId="{8D209DDF-4AB6-4263-81DF-F526BC1ACD87}" srcOrd="1" destOrd="0" presId="urn:microsoft.com/office/officeart/2005/8/layout/hierarchy1"/>
    <dgm:cxn modelId="{E815963A-5FA7-46B3-B401-84619E5B927C}" type="presParOf" srcId="{B718B1F7-9CA4-468E-9A04-9EDFC27D33D4}" destId="{DDDA96C9-1180-4293-AE01-54332F8C494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F9C8F6-5324-46FB-89A6-033C1F25576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F806CBD-A7A1-4621-AFC8-A864BF811D98}">
      <dgm:prSet/>
      <dgm:spPr/>
      <dgm:t>
        <a:bodyPr/>
        <a:lstStyle/>
        <a:p>
          <a:pPr>
            <a:lnSpc>
              <a:spcPct val="100000"/>
            </a:lnSpc>
          </a:pPr>
          <a:r>
            <a:rPr lang="en-US" b="1"/>
            <a:t>Approach:</a:t>
          </a:r>
          <a:r>
            <a:rPr lang="en-US"/>
            <a:t> Qualitative secondary research using journals, policy briefs, and industry reports.</a:t>
          </a:r>
        </a:p>
      </dgm:t>
    </dgm:pt>
    <dgm:pt modelId="{041631C6-E2E0-4A30-94B0-B009BEC0365E}" type="parTrans" cxnId="{CCF003A3-5F96-47F5-8905-69CDB792F01E}">
      <dgm:prSet/>
      <dgm:spPr/>
      <dgm:t>
        <a:bodyPr/>
        <a:lstStyle/>
        <a:p>
          <a:endParaRPr lang="en-US"/>
        </a:p>
      </dgm:t>
    </dgm:pt>
    <dgm:pt modelId="{57170B40-7429-4793-A0FA-DFD6E0A9C2C0}" type="sibTrans" cxnId="{CCF003A3-5F96-47F5-8905-69CDB792F01E}">
      <dgm:prSet/>
      <dgm:spPr/>
      <dgm:t>
        <a:bodyPr/>
        <a:lstStyle/>
        <a:p>
          <a:endParaRPr lang="en-US"/>
        </a:p>
      </dgm:t>
    </dgm:pt>
    <dgm:pt modelId="{C7A6C4FA-6EB6-4CAF-B2A3-AFE46F0CFD1D}">
      <dgm:prSet/>
      <dgm:spPr/>
      <dgm:t>
        <a:bodyPr/>
        <a:lstStyle/>
        <a:p>
          <a:pPr>
            <a:lnSpc>
              <a:spcPct val="100000"/>
            </a:lnSpc>
          </a:pPr>
          <a:r>
            <a:rPr lang="en-US" b="1"/>
            <a:t>Framework:</a:t>
          </a:r>
          <a:r>
            <a:rPr lang="en-US"/>
            <a:t> PEAS model applied for structured analysis of problem, evidence, and solutions.</a:t>
          </a:r>
        </a:p>
      </dgm:t>
    </dgm:pt>
    <dgm:pt modelId="{6D04017A-1961-403F-B57C-401E395B96DC}" type="parTrans" cxnId="{8A16E4AC-B920-4AE0-B663-7A803D8F31C4}">
      <dgm:prSet/>
      <dgm:spPr/>
      <dgm:t>
        <a:bodyPr/>
        <a:lstStyle/>
        <a:p>
          <a:endParaRPr lang="en-US"/>
        </a:p>
      </dgm:t>
    </dgm:pt>
    <dgm:pt modelId="{3F2C3DCA-4B6E-4CAA-A3D5-DCB27140A52E}" type="sibTrans" cxnId="{8A16E4AC-B920-4AE0-B663-7A803D8F31C4}">
      <dgm:prSet/>
      <dgm:spPr/>
      <dgm:t>
        <a:bodyPr/>
        <a:lstStyle/>
        <a:p>
          <a:endParaRPr lang="en-US"/>
        </a:p>
      </dgm:t>
    </dgm:pt>
    <dgm:pt modelId="{69911FF6-01C9-4801-B49C-2840D5CADC58}">
      <dgm:prSet/>
      <dgm:spPr/>
      <dgm:t>
        <a:bodyPr/>
        <a:lstStyle/>
        <a:p>
          <a:pPr>
            <a:lnSpc>
              <a:spcPct val="100000"/>
            </a:lnSpc>
          </a:pPr>
          <a:r>
            <a:rPr lang="en-US" b="1"/>
            <a:t>Tools:</a:t>
          </a:r>
          <a:r>
            <a:rPr lang="en-US"/>
            <a:t> SWOT and PESTLE used to explore internal and external stress factors.</a:t>
          </a:r>
        </a:p>
      </dgm:t>
    </dgm:pt>
    <dgm:pt modelId="{3E0A8A8D-4615-4BA5-B225-DC4CE253B044}" type="parTrans" cxnId="{465E9AC6-2FD3-4521-A31D-666255DD85C6}">
      <dgm:prSet/>
      <dgm:spPr/>
      <dgm:t>
        <a:bodyPr/>
        <a:lstStyle/>
        <a:p>
          <a:endParaRPr lang="en-US"/>
        </a:p>
      </dgm:t>
    </dgm:pt>
    <dgm:pt modelId="{E52D72D1-618C-4831-A54D-76D3B6799FBF}" type="sibTrans" cxnId="{465E9AC6-2FD3-4521-A31D-666255DD85C6}">
      <dgm:prSet/>
      <dgm:spPr/>
      <dgm:t>
        <a:bodyPr/>
        <a:lstStyle/>
        <a:p>
          <a:endParaRPr lang="en-US"/>
        </a:p>
      </dgm:t>
    </dgm:pt>
    <dgm:pt modelId="{16B6E4AB-8A57-4822-B692-E189027370B9}">
      <dgm:prSet/>
      <dgm:spPr/>
      <dgm:t>
        <a:bodyPr/>
        <a:lstStyle/>
        <a:p>
          <a:pPr>
            <a:lnSpc>
              <a:spcPct val="100000"/>
            </a:lnSpc>
          </a:pPr>
          <a:r>
            <a:rPr lang="en-US" b="1"/>
            <a:t>Case Studies:</a:t>
          </a:r>
          <a:r>
            <a:rPr lang="en-US"/>
            <a:t> Marriott, Hilton, Accor, and IHG analysed for wellbeing responses.</a:t>
          </a:r>
        </a:p>
      </dgm:t>
    </dgm:pt>
    <dgm:pt modelId="{E0BB4F41-434B-4AA9-9180-7D2A4B78AD65}" type="parTrans" cxnId="{D42BEE24-392B-472E-9BFE-1C544D46D547}">
      <dgm:prSet/>
      <dgm:spPr/>
      <dgm:t>
        <a:bodyPr/>
        <a:lstStyle/>
        <a:p>
          <a:endParaRPr lang="en-US"/>
        </a:p>
      </dgm:t>
    </dgm:pt>
    <dgm:pt modelId="{67E7C607-3544-42B9-8422-B30D24CBF839}" type="sibTrans" cxnId="{D42BEE24-392B-472E-9BFE-1C544D46D547}">
      <dgm:prSet/>
      <dgm:spPr/>
      <dgm:t>
        <a:bodyPr/>
        <a:lstStyle/>
        <a:p>
          <a:endParaRPr lang="en-US"/>
        </a:p>
      </dgm:t>
    </dgm:pt>
    <dgm:pt modelId="{4C197516-E53A-4FAE-86A8-52C2A248AFEE}" type="pres">
      <dgm:prSet presAssocID="{4DF9C8F6-5324-46FB-89A6-033C1F255765}" presName="root" presStyleCnt="0">
        <dgm:presLayoutVars>
          <dgm:dir/>
          <dgm:resizeHandles val="exact"/>
        </dgm:presLayoutVars>
      </dgm:prSet>
      <dgm:spPr/>
    </dgm:pt>
    <dgm:pt modelId="{E3AD867A-65DA-4907-9EB0-322A8D708A81}" type="pres">
      <dgm:prSet presAssocID="{0F806CBD-A7A1-4621-AFC8-A864BF811D98}" presName="compNode" presStyleCnt="0"/>
      <dgm:spPr/>
    </dgm:pt>
    <dgm:pt modelId="{85E920DF-9D3D-4C0A-9C0B-622635D5D828}" type="pres">
      <dgm:prSet presAssocID="{0F806CBD-A7A1-4621-AFC8-A864BF811D9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wspaper"/>
        </a:ext>
      </dgm:extLst>
    </dgm:pt>
    <dgm:pt modelId="{B33C7D00-5818-46D1-9097-4525EF3F4DC5}" type="pres">
      <dgm:prSet presAssocID="{0F806CBD-A7A1-4621-AFC8-A864BF811D98}" presName="spaceRect" presStyleCnt="0"/>
      <dgm:spPr/>
    </dgm:pt>
    <dgm:pt modelId="{69C72FD7-0900-4AD7-99D7-9DFA21C3233E}" type="pres">
      <dgm:prSet presAssocID="{0F806CBD-A7A1-4621-AFC8-A864BF811D98}" presName="textRect" presStyleLbl="revTx" presStyleIdx="0" presStyleCnt="4">
        <dgm:presLayoutVars>
          <dgm:chMax val="1"/>
          <dgm:chPref val="1"/>
        </dgm:presLayoutVars>
      </dgm:prSet>
      <dgm:spPr/>
    </dgm:pt>
    <dgm:pt modelId="{2B1C8867-5BB6-4FE7-8758-ECD384043A4B}" type="pres">
      <dgm:prSet presAssocID="{57170B40-7429-4793-A0FA-DFD6E0A9C2C0}" presName="sibTrans" presStyleCnt="0"/>
      <dgm:spPr/>
    </dgm:pt>
    <dgm:pt modelId="{83AB0718-6905-4008-915E-FFF219C61673}" type="pres">
      <dgm:prSet presAssocID="{C7A6C4FA-6EB6-4CAF-B2A3-AFE46F0CFD1D}" presName="compNode" presStyleCnt="0"/>
      <dgm:spPr/>
    </dgm:pt>
    <dgm:pt modelId="{96D9F3E9-56D1-41F7-B5E0-AD14137A4EA2}" type="pres">
      <dgm:prSet presAssocID="{C7A6C4FA-6EB6-4CAF-B2A3-AFE46F0CFD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ee with hive"/>
        </a:ext>
      </dgm:extLst>
    </dgm:pt>
    <dgm:pt modelId="{594E9424-50A6-47BC-B06E-FC8F3A4355BF}" type="pres">
      <dgm:prSet presAssocID="{C7A6C4FA-6EB6-4CAF-B2A3-AFE46F0CFD1D}" presName="spaceRect" presStyleCnt="0"/>
      <dgm:spPr/>
    </dgm:pt>
    <dgm:pt modelId="{FEC7500B-CEE3-4F8C-A305-C30077F38577}" type="pres">
      <dgm:prSet presAssocID="{C7A6C4FA-6EB6-4CAF-B2A3-AFE46F0CFD1D}" presName="textRect" presStyleLbl="revTx" presStyleIdx="1" presStyleCnt="4">
        <dgm:presLayoutVars>
          <dgm:chMax val="1"/>
          <dgm:chPref val="1"/>
        </dgm:presLayoutVars>
      </dgm:prSet>
      <dgm:spPr/>
    </dgm:pt>
    <dgm:pt modelId="{62B4A8E7-E638-4E49-BDEB-B29B0A474EE0}" type="pres">
      <dgm:prSet presAssocID="{3F2C3DCA-4B6E-4CAA-A3D5-DCB27140A52E}" presName="sibTrans" presStyleCnt="0"/>
      <dgm:spPr/>
    </dgm:pt>
    <dgm:pt modelId="{59E5092A-C85A-470C-9E5A-67E499637A73}" type="pres">
      <dgm:prSet presAssocID="{69911FF6-01C9-4801-B49C-2840D5CADC58}" presName="compNode" presStyleCnt="0"/>
      <dgm:spPr/>
    </dgm:pt>
    <dgm:pt modelId="{E3E8F33A-E688-44B2-97C6-2DE3259BCFE3}" type="pres">
      <dgm:prSet presAssocID="{69911FF6-01C9-4801-B49C-2840D5CADC5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g spray"/>
        </a:ext>
      </dgm:extLst>
    </dgm:pt>
    <dgm:pt modelId="{D9002B2B-B0CE-42B8-9303-E2ACB8472A29}" type="pres">
      <dgm:prSet presAssocID="{69911FF6-01C9-4801-B49C-2840D5CADC58}" presName="spaceRect" presStyleCnt="0"/>
      <dgm:spPr/>
    </dgm:pt>
    <dgm:pt modelId="{26E25296-526B-4856-A126-E9C3B98D0E48}" type="pres">
      <dgm:prSet presAssocID="{69911FF6-01C9-4801-B49C-2840D5CADC58}" presName="textRect" presStyleLbl="revTx" presStyleIdx="2" presStyleCnt="4">
        <dgm:presLayoutVars>
          <dgm:chMax val="1"/>
          <dgm:chPref val="1"/>
        </dgm:presLayoutVars>
      </dgm:prSet>
      <dgm:spPr/>
    </dgm:pt>
    <dgm:pt modelId="{594DD4F7-8631-4FF9-9DFB-5644580128E3}" type="pres">
      <dgm:prSet presAssocID="{E52D72D1-618C-4831-A54D-76D3B6799FBF}" presName="sibTrans" presStyleCnt="0"/>
      <dgm:spPr/>
    </dgm:pt>
    <dgm:pt modelId="{AD544B68-EFAF-46B0-949C-5BC011C7C4AD}" type="pres">
      <dgm:prSet presAssocID="{16B6E4AB-8A57-4822-B692-E189027370B9}" presName="compNode" presStyleCnt="0"/>
      <dgm:spPr/>
    </dgm:pt>
    <dgm:pt modelId="{7F1D10F6-B37D-410C-99D0-699D31BB27BE}" type="pres">
      <dgm:prSet presAssocID="{16B6E4AB-8A57-4822-B692-E189027370B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laying Cards"/>
        </a:ext>
      </dgm:extLst>
    </dgm:pt>
    <dgm:pt modelId="{C2E0C265-673A-4DC5-BF57-27DFF25EFE1C}" type="pres">
      <dgm:prSet presAssocID="{16B6E4AB-8A57-4822-B692-E189027370B9}" presName="spaceRect" presStyleCnt="0"/>
      <dgm:spPr/>
    </dgm:pt>
    <dgm:pt modelId="{24F562EA-820F-4B3E-98C2-67246E012C0A}" type="pres">
      <dgm:prSet presAssocID="{16B6E4AB-8A57-4822-B692-E189027370B9}" presName="textRect" presStyleLbl="revTx" presStyleIdx="3" presStyleCnt="4">
        <dgm:presLayoutVars>
          <dgm:chMax val="1"/>
          <dgm:chPref val="1"/>
        </dgm:presLayoutVars>
      </dgm:prSet>
      <dgm:spPr/>
    </dgm:pt>
  </dgm:ptLst>
  <dgm:cxnLst>
    <dgm:cxn modelId="{6F711408-B2F4-4B61-A9CE-DCE019E2F508}" type="presOf" srcId="{0F806CBD-A7A1-4621-AFC8-A864BF811D98}" destId="{69C72FD7-0900-4AD7-99D7-9DFA21C3233E}" srcOrd="0" destOrd="0" presId="urn:microsoft.com/office/officeart/2018/2/layout/IconLabelList"/>
    <dgm:cxn modelId="{D42BEE24-392B-472E-9BFE-1C544D46D547}" srcId="{4DF9C8F6-5324-46FB-89A6-033C1F255765}" destId="{16B6E4AB-8A57-4822-B692-E189027370B9}" srcOrd="3" destOrd="0" parTransId="{E0BB4F41-434B-4AA9-9180-7D2A4B78AD65}" sibTransId="{67E7C607-3544-42B9-8422-B30D24CBF839}"/>
    <dgm:cxn modelId="{44B25D2D-5774-4FF8-ADDB-F47313515DE8}" type="presOf" srcId="{4DF9C8F6-5324-46FB-89A6-033C1F255765}" destId="{4C197516-E53A-4FAE-86A8-52C2A248AFEE}" srcOrd="0" destOrd="0" presId="urn:microsoft.com/office/officeart/2018/2/layout/IconLabelList"/>
    <dgm:cxn modelId="{BBC83C69-A77B-41B8-ABCD-243E00618BF9}" type="presOf" srcId="{C7A6C4FA-6EB6-4CAF-B2A3-AFE46F0CFD1D}" destId="{FEC7500B-CEE3-4F8C-A305-C30077F38577}" srcOrd="0" destOrd="0" presId="urn:microsoft.com/office/officeart/2018/2/layout/IconLabelList"/>
    <dgm:cxn modelId="{C5EDA48D-14F0-4818-B233-F4EB4960D836}" type="presOf" srcId="{16B6E4AB-8A57-4822-B692-E189027370B9}" destId="{24F562EA-820F-4B3E-98C2-67246E012C0A}" srcOrd="0" destOrd="0" presId="urn:microsoft.com/office/officeart/2018/2/layout/IconLabelList"/>
    <dgm:cxn modelId="{CCF003A3-5F96-47F5-8905-69CDB792F01E}" srcId="{4DF9C8F6-5324-46FB-89A6-033C1F255765}" destId="{0F806CBD-A7A1-4621-AFC8-A864BF811D98}" srcOrd="0" destOrd="0" parTransId="{041631C6-E2E0-4A30-94B0-B009BEC0365E}" sibTransId="{57170B40-7429-4793-A0FA-DFD6E0A9C2C0}"/>
    <dgm:cxn modelId="{8A16E4AC-B920-4AE0-B663-7A803D8F31C4}" srcId="{4DF9C8F6-5324-46FB-89A6-033C1F255765}" destId="{C7A6C4FA-6EB6-4CAF-B2A3-AFE46F0CFD1D}" srcOrd="1" destOrd="0" parTransId="{6D04017A-1961-403F-B57C-401E395B96DC}" sibTransId="{3F2C3DCA-4B6E-4CAA-A3D5-DCB27140A52E}"/>
    <dgm:cxn modelId="{465E9AC6-2FD3-4521-A31D-666255DD85C6}" srcId="{4DF9C8F6-5324-46FB-89A6-033C1F255765}" destId="{69911FF6-01C9-4801-B49C-2840D5CADC58}" srcOrd="2" destOrd="0" parTransId="{3E0A8A8D-4615-4BA5-B225-DC4CE253B044}" sibTransId="{E52D72D1-618C-4831-A54D-76D3B6799FBF}"/>
    <dgm:cxn modelId="{E4B9C6CD-EB68-4211-83B1-7417463900BF}" type="presOf" srcId="{69911FF6-01C9-4801-B49C-2840D5CADC58}" destId="{26E25296-526B-4856-A126-E9C3B98D0E48}" srcOrd="0" destOrd="0" presId="urn:microsoft.com/office/officeart/2018/2/layout/IconLabelList"/>
    <dgm:cxn modelId="{70F9CE1C-7D22-4A94-97C7-944BC5031BB5}" type="presParOf" srcId="{4C197516-E53A-4FAE-86A8-52C2A248AFEE}" destId="{E3AD867A-65DA-4907-9EB0-322A8D708A81}" srcOrd="0" destOrd="0" presId="urn:microsoft.com/office/officeart/2018/2/layout/IconLabelList"/>
    <dgm:cxn modelId="{61FD624E-EB63-4E74-AA00-A90E9919F1F5}" type="presParOf" srcId="{E3AD867A-65DA-4907-9EB0-322A8D708A81}" destId="{85E920DF-9D3D-4C0A-9C0B-622635D5D828}" srcOrd="0" destOrd="0" presId="urn:microsoft.com/office/officeart/2018/2/layout/IconLabelList"/>
    <dgm:cxn modelId="{E14B9CE2-36C8-43BB-8DA5-77D75D6FAD3B}" type="presParOf" srcId="{E3AD867A-65DA-4907-9EB0-322A8D708A81}" destId="{B33C7D00-5818-46D1-9097-4525EF3F4DC5}" srcOrd="1" destOrd="0" presId="urn:microsoft.com/office/officeart/2018/2/layout/IconLabelList"/>
    <dgm:cxn modelId="{0E429C9F-10ED-4466-8149-6DE91B0202A7}" type="presParOf" srcId="{E3AD867A-65DA-4907-9EB0-322A8D708A81}" destId="{69C72FD7-0900-4AD7-99D7-9DFA21C3233E}" srcOrd="2" destOrd="0" presId="urn:microsoft.com/office/officeart/2018/2/layout/IconLabelList"/>
    <dgm:cxn modelId="{E0569266-F2AE-43E2-8D61-BFFF018324A5}" type="presParOf" srcId="{4C197516-E53A-4FAE-86A8-52C2A248AFEE}" destId="{2B1C8867-5BB6-4FE7-8758-ECD384043A4B}" srcOrd="1" destOrd="0" presId="urn:microsoft.com/office/officeart/2018/2/layout/IconLabelList"/>
    <dgm:cxn modelId="{4EF1F918-C2DD-42A6-8C6E-D2DF9228D94D}" type="presParOf" srcId="{4C197516-E53A-4FAE-86A8-52C2A248AFEE}" destId="{83AB0718-6905-4008-915E-FFF219C61673}" srcOrd="2" destOrd="0" presId="urn:microsoft.com/office/officeart/2018/2/layout/IconLabelList"/>
    <dgm:cxn modelId="{70C4E005-B534-47B4-97A9-962A716069D3}" type="presParOf" srcId="{83AB0718-6905-4008-915E-FFF219C61673}" destId="{96D9F3E9-56D1-41F7-B5E0-AD14137A4EA2}" srcOrd="0" destOrd="0" presId="urn:microsoft.com/office/officeart/2018/2/layout/IconLabelList"/>
    <dgm:cxn modelId="{0D2126F0-CC91-4F54-94C4-3305ECE1990C}" type="presParOf" srcId="{83AB0718-6905-4008-915E-FFF219C61673}" destId="{594E9424-50A6-47BC-B06E-FC8F3A4355BF}" srcOrd="1" destOrd="0" presId="urn:microsoft.com/office/officeart/2018/2/layout/IconLabelList"/>
    <dgm:cxn modelId="{617A5480-DBB8-4307-B797-15D5E3A0A42C}" type="presParOf" srcId="{83AB0718-6905-4008-915E-FFF219C61673}" destId="{FEC7500B-CEE3-4F8C-A305-C30077F38577}" srcOrd="2" destOrd="0" presId="urn:microsoft.com/office/officeart/2018/2/layout/IconLabelList"/>
    <dgm:cxn modelId="{EAA42A37-5F1B-4A54-9974-5330E834986A}" type="presParOf" srcId="{4C197516-E53A-4FAE-86A8-52C2A248AFEE}" destId="{62B4A8E7-E638-4E49-BDEB-B29B0A474EE0}" srcOrd="3" destOrd="0" presId="urn:microsoft.com/office/officeart/2018/2/layout/IconLabelList"/>
    <dgm:cxn modelId="{2C500E79-07A1-481B-A155-DA923A3C626D}" type="presParOf" srcId="{4C197516-E53A-4FAE-86A8-52C2A248AFEE}" destId="{59E5092A-C85A-470C-9E5A-67E499637A73}" srcOrd="4" destOrd="0" presId="urn:microsoft.com/office/officeart/2018/2/layout/IconLabelList"/>
    <dgm:cxn modelId="{59CE7727-E061-4F6A-B419-6FE423F8CCBB}" type="presParOf" srcId="{59E5092A-C85A-470C-9E5A-67E499637A73}" destId="{E3E8F33A-E688-44B2-97C6-2DE3259BCFE3}" srcOrd="0" destOrd="0" presId="urn:microsoft.com/office/officeart/2018/2/layout/IconLabelList"/>
    <dgm:cxn modelId="{68C64497-7C26-433C-9E81-B9A79D2F58EC}" type="presParOf" srcId="{59E5092A-C85A-470C-9E5A-67E499637A73}" destId="{D9002B2B-B0CE-42B8-9303-E2ACB8472A29}" srcOrd="1" destOrd="0" presId="urn:microsoft.com/office/officeart/2018/2/layout/IconLabelList"/>
    <dgm:cxn modelId="{F9498CE0-51D6-40F0-A440-D3F0EFB996C2}" type="presParOf" srcId="{59E5092A-C85A-470C-9E5A-67E499637A73}" destId="{26E25296-526B-4856-A126-E9C3B98D0E48}" srcOrd="2" destOrd="0" presId="urn:microsoft.com/office/officeart/2018/2/layout/IconLabelList"/>
    <dgm:cxn modelId="{978004BF-6744-4DF6-8F44-85EFBAF657FB}" type="presParOf" srcId="{4C197516-E53A-4FAE-86A8-52C2A248AFEE}" destId="{594DD4F7-8631-4FF9-9DFB-5644580128E3}" srcOrd="5" destOrd="0" presId="urn:microsoft.com/office/officeart/2018/2/layout/IconLabelList"/>
    <dgm:cxn modelId="{45FEFFF2-5A77-46A9-A2E3-B4F56B3707EF}" type="presParOf" srcId="{4C197516-E53A-4FAE-86A8-52C2A248AFEE}" destId="{AD544B68-EFAF-46B0-949C-5BC011C7C4AD}" srcOrd="6" destOrd="0" presId="urn:microsoft.com/office/officeart/2018/2/layout/IconLabelList"/>
    <dgm:cxn modelId="{9B617796-4508-432D-87C5-691A85993175}" type="presParOf" srcId="{AD544B68-EFAF-46B0-949C-5BC011C7C4AD}" destId="{7F1D10F6-B37D-410C-99D0-699D31BB27BE}" srcOrd="0" destOrd="0" presId="urn:microsoft.com/office/officeart/2018/2/layout/IconLabelList"/>
    <dgm:cxn modelId="{3EE93088-66D7-4FFA-9B79-C22376D8EF8E}" type="presParOf" srcId="{AD544B68-EFAF-46B0-949C-5BC011C7C4AD}" destId="{C2E0C265-673A-4DC5-BF57-27DFF25EFE1C}" srcOrd="1" destOrd="0" presId="urn:microsoft.com/office/officeart/2018/2/layout/IconLabelList"/>
    <dgm:cxn modelId="{E285F08E-7262-4D3F-AAE4-D95068BC4559}" type="presParOf" srcId="{AD544B68-EFAF-46B0-949C-5BC011C7C4AD}" destId="{24F562EA-820F-4B3E-98C2-67246E012C0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A547B0-B79E-4C1F-A6B4-E451345BEF9A}"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E6A44DCD-A5D3-4CEC-96CF-F20AF8C43A6F}">
      <dgm:prSet/>
      <dgm:spPr/>
      <dgm:t>
        <a:bodyPr/>
        <a:lstStyle/>
        <a:p>
          <a:r>
            <a:rPr lang="en-US" b="1"/>
            <a:t>Marriott “TakeCare”</a:t>
          </a:r>
          <a:r>
            <a:rPr lang="en-US"/>
            <a:t> programme promotes holistic wellness but lacks long-term evaluation data.</a:t>
          </a:r>
        </a:p>
      </dgm:t>
    </dgm:pt>
    <dgm:pt modelId="{F5CCDACA-BC5B-4069-8A70-D6209C5B4E33}" type="parTrans" cxnId="{FB5D68D3-5FD4-4697-B7A2-886F36765DCA}">
      <dgm:prSet/>
      <dgm:spPr/>
      <dgm:t>
        <a:bodyPr/>
        <a:lstStyle/>
        <a:p>
          <a:endParaRPr lang="en-US"/>
        </a:p>
      </dgm:t>
    </dgm:pt>
    <dgm:pt modelId="{76263105-6045-48F3-876C-C622D28A9DC0}" type="sibTrans" cxnId="{FB5D68D3-5FD4-4697-B7A2-886F36765DCA}">
      <dgm:prSet phldrT="01" phldr="0"/>
      <dgm:spPr/>
      <dgm:t>
        <a:bodyPr/>
        <a:lstStyle/>
        <a:p>
          <a:r>
            <a:rPr lang="en-US"/>
            <a:t>01</a:t>
          </a:r>
        </a:p>
      </dgm:t>
    </dgm:pt>
    <dgm:pt modelId="{B74A1F7A-3116-4ED0-AC1F-10C55C4BD5B3}">
      <dgm:prSet/>
      <dgm:spPr/>
      <dgm:t>
        <a:bodyPr/>
        <a:lstStyle/>
        <a:p>
          <a:r>
            <a:rPr lang="en-US" b="1"/>
            <a:t>Hilton “Thrive”</a:t>
          </a:r>
          <a:r>
            <a:rPr lang="en-US"/>
            <a:t> initiative provides flexibility and counselling but remains corporate-centric.</a:t>
          </a:r>
        </a:p>
      </dgm:t>
    </dgm:pt>
    <dgm:pt modelId="{E68EB297-FD5B-421E-A71C-B0723C47EE07}" type="parTrans" cxnId="{146614A3-DFB1-4901-868C-FE56D5701794}">
      <dgm:prSet/>
      <dgm:spPr/>
      <dgm:t>
        <a:bodyPr/>
        <a:lstStyle/>
        <a:p>
          <a:endParaRPr lang="en-US"/>
        </a:p>
      </dgm:t>
    </dgm:pt>
    <dgm:pt modelId="{B5C8D13D-948C-406D-AD35-94255E23C760}" type="sibTrans" cxnId="{146614A3-DFB1-4901-868C-FE56D5701794}">
      <dgm:prSet phldrT="02" phldr="0"/>
      <dgm:spPr/>
      <dgm:t>
        <a:bodyPr/>
        <a:lstStyle/>
        <a:p>
          <a:r>
            <a:rPr lang="en-US"/>
            <a:t>02</a:t>
          </a:r>
        </a:p>
      </dgm:t>
    </dgm:pt>
    <dgm:pt modelId="{75720C68-9DAE-41DA-BA80-414107638F87}">
      <dgm:prSet/>
      <dgm:spPr/>
      <dgm:t>
        <a:bodyPr/>
        <a:lstStyle/>
        <a:p>
          <a:r>
            <a:rPr lang="en-US" b="1"/>
            <a:t>Accor “Heartist”</a:t>
          </a:r>
          <a:r>
            <a:rPr lang="en-US"/>
            <a:t> training improves empathy but needs stronger performance measurement.</a:t>
          </a:r>
        </a:p>
      </dgm:t>
    </dgm:pt>
    <dgm:pt modelId="{21F744F0-CD5F-40CD-A072-1AACA554E8F6}" type="parTrans" cxnId="{F21346B2-AB90-41A5-8A56-11AED10A5EEA}">
      <dgm:prSet/>
      <dgm:spPr/>
      <dgm:t>
        <a:bodyPr/>
        <a:lstStyle/>
        <a:p>
          <a:endParaRPr lang="en-US"/>
        </a:p>
      </dgm:t>
    </dgm:pt>
    <dgm:pt modelId="{6EBBE5FE-3EDC-4D18-9ADF-13BC821FE718}" type="sibTrans" cxnId="{F21346B2-AB90-41A5-8A56-11AED10A5EEA}">
      <dgm:prSet phldrT="03" phldr="0"/>
      <dgm:spPr/>
      <dgm:t>
        <a:bodyPr/>
        <a:lstStyle/>
        <a:p>
          <a:r>
            <a:rPr lang="en-US"/>
            <a:t>03</a:t>
          </a:r>
        </a:p>
      </dgm:t>
    </dgm:pt>
    <dgm:pt modelId="{D9B8888E-A958-47E5-AA33-ED7B6394CE5B}">
      <dgm:prSet/>
      <dgm:spPr/>
      <dgm:t>
        <a:bodyPr/>
        <a:lstStyle/>
        <a:p>
          <a:r>
            <a:rPr lang="en-US" b="1"/>
            <a:t>IHG</a:t>
          </a:r>
          <a:r>
            <a:rPr lang="en-US"/>
            <a:t> focuses on managerial awareness; however, regional adoption remains inconsistent.</a:t>
          </a:r>
        </a:p>
      </dgm:t>
    </dgm:pt>
    <dgm:pt modelId="{B39C5ACC-EE56-404F-8C6D-B2F9CABA2500}" type="parTrans" cxnId="{CDCA71EE-5CD9-43D5-B565-344D610BDB9E}">
      <dgm:prSet/>
      <dgm:spPr/>
      <dgm:t>
        <a:bodyPr/>
        <a:lstStyle/>
        <a:p>
          <a:endParaRPr lang="en-US"/>
        </a:p>
      </dgm:t>
    </dgm:pt>
    <dgm:pt modelId="{51254C58-8E90-4FBA-9FA6-B2C42694AAB0}" type="sibTrans" cxnId="{CDCA71EE-5CD9-43D5-B565-344D610BDB9E}">
      <dgm:prSet phldrT="04" phldr="0"/>
      <dgm:spPr/>
      <dgm:t>
        <a:bodyPr/>
        <a:lstStyle/>
        <a:p>
          <a:r>
            <a:rPr lang="en-US"/>
            <a:t>04</a:t>
          </a:r>
        </a:p>
      </dgm:t>
    </dgm:pt>
    <dgm:pt modelId="{22EF4397-3F44-48B6-B23C-8D7C0C33CCAB}" type="pres">
      <dgm:prSet presAssocID="{C1A547B0-B79E-4C1F-A6B4-E451345BEF9A}" presName="Name0" presStyleCnt="0">
        <dgm:presLayoutVars>
          <dgm:animLvl val="lvl"/>
          <dgm:resizeHandles val="exact"/>
        </dgm:presLayoutVars>
      </dgm:prSet>
      <dgm:spPr/>
    </dgm:pt>
    <dgm:pt modelId="{1B6F58D1-9FF2-4C58-AF39-15115C2ABB9A}" type="pres">
      <dgm:prSet presAssocID="{E6A44DCD-A5D3-4CEC-96CF-F20AF8C43A6F}" presName="compositeNode" presStyleCnt="0">
        <dgm:presLayoutVars>
          <dgm:bulletEnabled val="1"/>
        </dgm:presLayoutVars>
      </dgm:prSet>
      <dgm:spPr/>
    </dgm:pt>
    <dgm:pt modelId="{0BC802AC-B871-47C2-BA59-A775F04D1528}" type="pres">
      <dgm:prSet presAssocID="{E6A44DCD-A5D3-4CEC-96CF-F20AF8C43A6F}" presName="bgRect" presStyleLbl="alignNode1" presStyleIdx="0" presStyleCnt="4"/>
      <dgm:spPr/>
    </dgm:pt>
    <dgm:pt modelId="{910F178E-903F-45DE-BC47-E07CBFDB4F74}" type="pres">
      <dgm:prSet presAssocID="{76263105-6045-48F3-876C-C622D28A9DC0}" presName="sibTransNodeRect" presStyleLbl="alignNode1" presStyleIdx="0" presStyleCnt="4">
        <dgm:presLayoutVars>
          <dgm:chMax val="0"/>
          <dgm:bulletEnabled val="1"/>
        </dgm:presLayoutVars>
      </dgm:prSet>
      <dgm:spPr/>
    </dgm:pt>
    <dgm:pt modelId="{3EA2B048-B362-4789-8A42-B3205D0498D3}" type="pres">
      <dgm:prSet presAssocID="{E6A44DCD-A5D3-4CEC-96CF-F20AF8C43A6F}" presName="nodeRect" presStyleLbl="alignNode1" presStyleIdx="0" presStyleCnt="4">
        <dgm:presLayoutVars>
          <dgm:bulletEnabled val="1"/>
        </dgm:presLayoutVars>
      </dgm:prSet>
      <dgm:spPr/>
    </dgm:pt>
    <dgm:pt modelId="{8693F423-A3C4-460F-B0AE-F2676044C52A}" type="pres">
      <dgm:prSet presAssocID="{76263105-6045-48F3-876C-C622D28A9DC0}" presName="sibTrans" presStyleCnt="0"/>
      <dgm:spPr/>
    </dgm:pt>
    <dgm:pt modelId="{A6F28940-C9F4-463F-BC48-B0C2505B95E4}" type="pres">
      <dgm:prSet presAssocID="{B74A1F7A-3116-4ED0-AC1F-10C55C4BD5B3}" presName="compositeNode" presStyleCnt="0">
        <dgm:presLayoutVars>
          <dgm:bulletEnabled val="1"/>
        </dgm:presLayoutVars>
      </dgm:prSet>
      <dgm:spPr/>
    </dgm:pt>
    <dgm:pt modelId="{44A8DE96-41DC-4628-B28F-B7C1C37CFC21}" type="pres">
      <dgm:prSet presAssocID="{B74A1F7A-3116-4ED0-AC1F-10C55C4BD5B3}" presName="bgRect" presStyleLbl="alignNode1" presStyleIdx="1" presStyleCnt="4"/>
      <dgm:spPr/>
    </dgm:pt>
    <dgm:pt modelId="{5CD1A9CD-F9B4-4123-9EAE-647DBAC58D4A}" type="pres">
      <dgm:prSet presAssocID="{B5C8D13D-948C-406D-AD35-94255E23C760}" presName="sibTransNodeRect" presStyleLbl="alignNode1" presStyleIdx="1" presStyleCnt="4">
        <dgm:presLayoutVars>
          <dgm:chMax val="0"/>
          <dgm:bulletEnabled val="1"/>
        </dgm:presLayoutVars>
      </dgm:prSet>
      <dgm:spPr/>
    </dgm:pt>
    <dgm:pt modelId="{55F0F141-DA48-4FC4-8793-B141D4364CFD}" type="pres">
      <dgm:prSet presAssocID="{B74A1F7A-3116-4ED0-AC1F-10C55C4BD5B3}" presName="nodeRect" presStyleLbl="alignNode1" presStyleIdx="1" presStyleCnt="4">
        <dgm:presLayoutVars>
          <dgm:bulletEnabled val="1"/>
        </dgm:presLayoutVars>
      </dgm:prSet>
      <dgm:spPr/>
    </dgm:pt>
    <dgm:pt modelId="{A6D6DC7E-2843-4D96-B18A-01C934F3C763}" type="pres">
      <dgm:prSet presAssocID="{B5C8D13D-948C-406D-AD35-94255E23C760}" presName="sibTrans" presStyleCnt="0"/>
      <dgm:spPr/>
    </dgm:pt>
    <dgm:pt modelId="{5A953BC9-C9E0-4F08-B5A6-8E77D71F3219}" type="pres">
      <dgm:prSet presAssocID="{75720C68-9DAE-41DA-BA80-414107638F87}" presName="compositeNode" presStyleCnt="0">
        <dgm:presLayoutVars>
          <dgm:bulletEnabled val="1"/>
        </dgm:presLayoutVars>
      </dgm:prSet>
      <dgm:spPr/>
    </dgm:pt>
    <dgm:pt modelId="{47CF608D-C278-419F-A9BD-0F827F53F7A2}" type="pres">
      <dgm:prSet presAssocID="{75720C68-9DAE-41DA-BA80-414107638F87}" presName="bgRect" presStyleLbl="alignNode1" presStyleIdx="2" presStyleCnt="4"/>
      <dgm:spPr/>
    </dgm:pt>
    <dgm:pt modelId="{3830D138-836E-4FF1-944F-8F04624DB045}" type="pres">
      <dgm:prSet presAssocID="{6EBBE5FE-3EDC-4D18-9ADF-13BC821FE718}" presName="sibTransNodeRect" presStyleLbl="alignNode1" presStyleIdx="2" presStyleCnt="4">
        <dgm:presLayoutVars>
          <dgm:chMax val="0"/>
          <dgm:bulletEnabled val="1"/>
        </dgm:presLayoutVars>
      </dgm:prSet>
      <dgm:spPr/>
    </dgm:pt>
    <dgm:pt modelId="{B1A6AF7D-AC32-4E0A-B7C2-AD03D5C73F54}" type="pres">
      <dgm:prSet presAssocID="{75720C68-9DAE-41DA-BA80-414107638F87}" presName="nodeRect" presStyleLbl="alignNode1" presStyleIdx="2" presStyleCnt="4">
        <dgm:presLayoutVars>
          <dgm:bulletEnabled val="1"/>
        </dgm:presLayoutVars>
      </dgm:prSet>
      <dgm:spPr/>
    </dgm:pt>
    <dgm:pt modelId="{94478240-60E8-486A-B23B-C85BB4E5252E}" type="pres">
      <dgm:prSet presAssocID="{6EBBE5FE-3EDC-4D18-9ADF-13BC821FE718}" presName="sibTrans" presStyleCnt="0"/>
      <dgm:spPr/>
    </dgm:pt>
    <dgm:pt modelId="{F61E6EAD-7250-44AB-A782-AAE345055ADB}" type="pres">
      <dgm:prSet presAssocID="{D9B8888E-A958-47E5-AA33-ED7B6394CE5B}" presName="compositeNode" presStyleCnt="0">
        <dgm:presLayoutVars>
          <dgm:bulletEnabled val="1"/>
        </dgm:presLayoutVars>
      </dgm:prSet>
      <dgm:spPr/>
    </dgm:pt>
    <dgm:pt modelId="{F34BB3DE-BFDE-4C50-9541-278C3935CE01}" type="pres">
      <dgm:prSet presAssocID="{D9B8888E-A958-47E5-AA33-ED7B6394CE5B}" presName="bgRect" presStyleLbl="alignNode1" presStyleIdx="3" presStyleCnt="4"/>
      <dgm:spPr/>
    </dgm:pt>
    <dgm:pt modelId="{96388487-732B-484F-B575-F4CB39B74990}" type="pres">
      <dgm:prSet presAssocID="{51254C58-8E90-4FBA-9FA6-B2C42694AAB0}" presName="sibTransNodeRect" presStyleLbl="alignNode1" presStyleIdx="3" presStyleCnt="4">
        <dgm:presLayoutVars>
          <dgm:chMax val="0"/>
          <dgm:bulletEnabled val="1"/>
        </dgm:presLayoutVars>
      </dgm:prSet>
      <dgm:spPr/>
    </dgm:pt>
    <dgm:pt modelId="{57EE7173-2518-4147-9432-C0AE3DF3D4BF}" type="pres">
      <dgm:prSet presAssocID="{D9B8888E-A958-47E5-AA33-ED7B6394CE5B}" presName="nodeRect" presStyleLbl="alignNode1" presStyleIdx="3" presStyleCnt="4">
        <dgm:presLayoutVars>
          <dgm:bulletEnabled val="1"/>
        </dgm:presLayoutVars>
      </dgm:prSet>
      <dgm:spPr/>
    </dgm:pt>
  </dgm:ptLst>
  <dgm:cxnLst>
    <dgm:cxn modelId="{1CF61102-2471-4083-8443-E4E1D98FE8DB}" type="presOf" srcId="{75720C68-9DAE-41DA-BA80-414107638F87}" destId="{B1A6AF7D-AC32-4E0A-B7C2-AD03D5C73F54}" srcOrd="1" destOrd="0" presId="urn:microsoft.com/office/officeart/2016/7/layout/LinearBlockProcessNumbered"/>
    <dgm:cxn modelId="{8FD71105-D336-4F9F-A34A-B7FA4CF3D53E}" type="presOf" srcId="{B74A1F7A-3116-4ED0-AC1F-10C55C4BD5B3}" destId="{44A8DE96-41DC-4628-B28F-B7C1C37CFC21}" srcOrd="0" destOrd="0" presId="urn:microsoft.com/office/officeart/2016/7/layout/LinearBlockProcessNumbered"/>
    <dgm:cxn modelId="{FA8DE81B-BFD3-47D1-A7E1-86C17EC84B10}" type="presOf" srcId="{B74A1F7A-3116-4ED0-AC1F-10C55C4BD5B3}" destId="{55F0F141-DA48-4FC4-8793-B141D4364CFD}" srcOrd="1" destOrd="0" presId="urn:microsoft.com/office/officeart/2016/7/layout/LinearBlockProcessNumbered"/>
    <dgm:cxn modelId="{08F26133-7153-482A-A18D-358A9AAF4BF9}" type="presOf" srcId="{76263105-6045-48F3-876C-C622D28A9DC0}" destId="{910F178E-903F-45DE-BC47-E07CBFDB4F74}" srcOrd="0" destOrd="0" presId="urn:microsoft.com/office/officeart/2016/7/layout/LinearBlockProcessNumbered"/>
    <dgm:cxn modelId="{1CEF0846-2CE1-42C7-9BDE-5075FAF2EBDA}" type="presOf" srcId="{C1A547B0-B79E-4C1F-A6B4-E451345BEF9A}" destId="{22EF4397-3F44-48B6-B23C-8D7C0C33CCAB}" srcOrd="0" destOrd="0" presId="urn:microsoft.com/office/officeart/2016/7/layout/LinearBlockProcessNumbered"/>
    <dgm:cxn modelId="{FD3A8D6A-9BDA-471D-977C-FAB78397E6A9}" type="presOf" srcId="{6EBBE5FE-3EDC-4D18-9ADF-13BC821FE718}" destId="{3830D138-836E-4FF1-944F-8F04624DB045}" srcOrd="0" destOrd="0" presId="urn:microsoft.com/office/officeart/2016/7/layout/LinearBlockProcessNumbered"/>
    <dgm:cxn modelId="{52FF3856-20D4-4C3B-83F4-01575F6FA347}" type="presOf" srcId="{E6A44DCD-A5D3-4CEC-96CF-F20AF8C43A6F}" destId="{0BC802AC-B871-47C2-BA59-A775F04D1528}" srcOrd="0" destOrd="0" presId="urn:microsoft.com/office/officeart/2016/7/layout/LinearBlockProcessNumbered"/>
    <dgm:cxn modelId="{49B09186-68BF-47E8-B74D-B0E61AB01200}" type="presOf" srcId="{D9B8888E-A958-47E5-AA33-ED7B6394CE5B}" destId="{57EE7173-2518-4147-9432-C0AE3DF3D4BF}" srcOrd="1" destOrd="0" presId="urn:microsoft.com/office/officeart/2016/7/layout/LinearBlockProcessNumbered"/>
    <dgm:cxn modelId="{AE5F6789-925C-4BDF-ABAB-693371A4537C}" type="presOf" srcId="{B5C8D13D-948C-406D-AD35-94255E23C760}" destId="{5CD1A9CD-F9B4-4123-9EAE-647DBAC58D4A}" srcOrd="0" destOrd="0" presId="urn:microsoft.com/office/officeart/2016/7/layout/LinearBlockProcessNumbered"/>
    <dgm:cxn modelId="{8C119D95-2862-4EFF-B1AB-A5A7C918DCDF}" type="presOf" srcId="{75720C68-9DAE-41DA-BA80-414107638F87}" destId="{47CF608D-C278-419F-A9BD-0F827F53F7A2}" srcOrd="0" destOrd="0" presId="urn:microsoft.com/office/officeart/2016/7/layout/LinearBlockProcessNumbered"/>
    <dgm:cxn modelId="{8E80B49C-F97D-45DB-991E-2AC904185A9E}" type="presOf" srcId="{E6A44DCD-A5D3-4CEC-96CF-F20AF8C43A6F}" destId="{3EA2B048-B362-4789-8A42-B3205D0498D3}" srcOrd="1" destOrd="0" presId="urn:microsoft.com/office/officeart/2016/7/layout/LinearBlockProcessNumbered"/>
    <dgm:cxn modelId="{146614A3-DFB1-4901-868C-FE56D5701794}" srcId="{C1A547B0-B79E-4C1F-A6B4-E451345BEF9A}" destId="{B74A1F7A-3116-4ED0-AC1F-10C55C4BD5B3}" srcOrd="1" destOrd="0" parTransId="{E68EB297-FD5B-421E-A71C-B0723C47EE07}" sibTransId="{B5C8D13D-948C-406D-AD35-94255E23C760}"/>
    <dgm:cxn modelId="{F21346B2-AB90-41A5-8A56-11AED10A5EEA}" srcId="{C1A547B0-B79E-4C1F-A6B4-E451345BEF9A}" destId="{75720C68-9DAE-41DA-BA80-414107638F87}" srcOrd="2" destOrd="0" parTransId="{21F744F0-CD5F-40CD-A072-1AACA554E8F6}" sibTransId="{6EBBE5FE-3EDC-4D18-9ADF-13BC821FE718}"/>
    <dgm:cxn modelId="{959B46C4-AEFF-4F5D-ADDF-AEBAF05C3B1A}" type="presOf" srcId="{D9B8888E-A958-47E5-AA33-ED7B6394CE5B}" destId="{F34BB3DE-BFDE-4C50-9541-278C3935CE01}" srcOrd="0" destOrd="0" presId="urn:microsoft.com/office/officeart/2016/7/layout/LinearBlockProcessNumbered"/>
    <dgm:cxn modelId="{FB5D68D3-5FD4-4697-B7A2-886F36765DCA}" srcId="{C1A547B0-B79E-4C1F-A6B4-E451345BEF9A}" destId="{E6A44DCD-A5D3-4CEC-96CF-F20AF8C43A6F}" srcOrd="0" destOrd="0" parTransId="{F5CCDACA-BC5B-4069-8A70-D6209C5B4E33}" sibTransId="{76263105-6045-48F3-876C-C622D28A9DC0}"/>
    <dgm:cxn modelId="{CDCA71EE-5CD9-43D5-B565-344D610BDB9E}" srcId="{C1A547B0-B79E-4C1F-A6B4-E451345BEF9A}" destId="{D9B8888E-A958-47E5-AA33-ED7B6394CE5B}" srcOrd="3" destOrd="0" parTransId="{B39C5ACC-EE56-404F-8C6D-B2F9CABA2500}" sibTransId="{51254C58-8E90-4FBA-9FA6-B2C42694AAB0}"/>
    <dgm:cxn modelId="{70D20DF3-1F70-4E15-8F80-6F94EED24674}" type="presOf" srcId="{51254C58-8E90-4FBA-9FA6-B2C42694AAB0}" destId="{96388487-732B-484F-B575-F4CB39B74990}" srcOrd="0" destOrd="0" presId="urn:microsoft.com/office/officeart/2016/7/layout/LinearBlockProcessNumbered"/>
    <dgm:cxn modelId="{10F105AF-5074-45FA-86D5-8E2B844884D0}" type="presParOf" srcId="{22EF4397-3F44-48B6-B23C-8D7C0C33CCAB}" destId="{1B6F58D1-9FF2-4C58-AF39-15115C2ABB9A}" srcOrd="0" destOrd="0" presId="urn:microsoft.com/office/officeart/2016/7/layout/LinearBlockProcessNumbered"/>
    <dgm:cxn modelId="{014B81C5-5DE9-4152-A426-8D2B8499B613}" type="presParOf" srcId="{1B6F58D1-9FF2-4C58-AF39-15115C2ABB9A}" destId="{0BC802AC-B871-47C2-BA59-A775F04D1528}" srcOrd="0" destOrd="0" presId="urn:microsoft.com/office/officeart/2016/7/layout/LinearBlockProcessNumbered"/>
    <dgm:cxn modelId="{441027E0-A1E7-414D-B9B7-B309F87F6B9B}" type="presParOf" srcId="{1B6F58D1-9FF2-4C58-AF39-15115C2ABB9A}" destId="{910F178E-903F-45DE-BC47-E07CBFDB4F74}" srcOrd="1" destOrd="0" presId="urn:microsoft.com/office/officeart/2016/7/layout/LinearBlockProcessNumbered"/>
    <dgm:cxn modelId="{4AA74337-EC92-4340-B99B-DEEC3DC3877C}" type="presParOf" srcId="{1B6F58D1-9FF2-4C58-AF39-15115C2ABB9A}" destId="{3EA2B048-B362-4789-8A42-B3205D0498D3}" srcOrd="2" destOrd="0" presId="urn:microsoft.com/office/officeart/2016/7/layout/LinearBlockProcessNumbered"/>
    <dgm:cxn modelId="{75A9D155-A536-4F57-A039-B2C4B73B5B3A}" type="presParOf" srcId="{22EF4397-3F44-48B6-B23C-8D7C0C33CCAB}" destId="{8693F423-A3C4-460F-B0AE-F2676044C52A}" srcOrd="1" destOrd="0" presId="urn:microsoft.com/office/officeart/2016/7/layout/LinearBlockProcessNumbered"/>
    <dgm:cxn modelId="{44A895BE-F3A4-4887-AC25-A979FEAC3470}" type="presParOf" srcId="{22EF4397-3F44-48B6-B23C-8D7C0C33CCAB}" destId="{A6F28940-C9F4-463F-BC48-B0C2505B95E4}" srcOrd="2" destOrd="0" presId="urn:microsoft.com/office/officeart/2016/7/layout/LinearBlockProcessNumbered"/>
    <dgm:cxn modelId="{37B7F9BC-D5AE-488A-BAC9-E169806EA9ED}" type="presParOf" srcId="{A6F28940-C9F4-463F-BC48-B0C2505B95E4}" destId="{44A8DE96-41DC-4628-B28F-B7C1C37CFC21}" srcOrd="0" destOrd="0" presId="urn:microsoft.com/office/officeart/2016/7/layout/LinearBlockProcessNumbered"/>
    <dgm:cxn modelId="{37C6808E-E361-4F3E-A00C-AE3A7611CAB2}" type="presParOf" srcId="{A6F28940-C9F4-463F-BC48-B0C2505B95E4}" destId="{5CD1A9CD-F9B4-4123-9EAE-647DBAC58D4A}" srcOrd="1" destOrd="0" presId="urn:microsoft.com/office/officeart/2016/7/layout/LinearBlockProcessNumbered"/>
    <dgm:cxn modelId="{B425AD01-6011-4B6E-B66B-550D39265F37}" type="presParOf" srcId="{A6F28940-C9F4-463F-BC48-B0C2505B95E4}" destId="{55F0F141-DA48-4FC4-8793-B141D4364CFD}" srcOrd="2" destOrd="0" presId="urn:microsoft.com/office/officeart/2016/7/layout/LinearBlockProcessNumbered"/>
    <dgm:cxn modelId="{FD082E94-EE95-4DC6-83EE-B15508F439BA}" type="presParOf" srcId="{22EF4397-3F44-48B6-B23C-8D7C0C33CCAB}" destId="{A6D6DC7E-2843-4D96-B18A-01C934F3C763}" srcOrd="3" destOrd="0" presId="urn:microsoft.com/office/officeart/2016/7/layout/LinearBlockProcessNumbered"/>
    <dgm:cxn modelId="{D3AFE43D-B5A0-4AB0-9153-607FC3263094}" type="presParOf" srcId="{22EF4397-3F44-48B6-B23C-8D7C0C33CCAB}" destId="{5A953BC9-C9E0-4F08-B5A6-8E77D71F3219}" srcOrd="4" destOrd="0" presId="urn:microsoft.com/office/officeart/2016/7/layout/LinearBlockProcessNumbered"/>
    <dgm:cxn modelId="{7A05E16F-7A21-4C8D-A554-2947F16F84CD}" type="presParOf" srcId="{5A953BC9-C9E0-4F08-B5A6-8E77D71F3219}" destId="{47CF608D-C278-419F-A9BD-0F827F53F7A2}" srcOrd="0" destOrd="0" presId="urn:microsoft.com/office/officeart/2016/7/layout/LinearBlockProcessNumbered"/>
    <dgm:cxn modelId="{0FB833F4-7D14-4CB8-8BE8-CDC8807098E8}" type="presParOf" srcId="{5A953BC9-C9E0-4F08-B5A6-8E77D71F3219}" destId="{3830D138-836E-4FF1-944F-8F04624DB045}" srcOrd="1" destOrd="0" presId="urn:microsoft.com/office/officeart/2016/7/layout/LinearBlockProcessNumbered"/>
    <dgm:cxn modelId="{6809CC0A-4E6D-48D9-861F-C3E9D8BAC349}" type="presParOf" srcId="{5A953BC9-C9E0-4F08-B5A6-8E77D71F3219}" destId="{B1A6AF7D-AC32-4E0A-B7C2-AD03D5C73F54}" srcOrd="2" destOrd="0" presId="urn:microsoft.com/office/officeart/2016/7/layout/LinearBlockProcessNumbered"/>
    <dgm:cxn modelId="{B998493C-7EF0-4AB7-9C01-E6F70031ECBE}" type="presParOf" srcId="{22EF4397-3F44-48B6-B23C-8D7C0C33CCAB}" destId="{94478240-60E8-486A-B23B-C85BB4E5252E}" srcOrd="5" destOrd="0" presId="urn:microsoft.com/office/officeart/2016/7/layout/LinearBlockProcessNumbered"/>
    <dgm:cxn modelId="{35A8FAB5-164B-4BE0-BBD8-8FA594A5DEB8}" type="presParOf" srcId="{22EF4397-3F44-48B6-B23C-8D7C0C33CCAB}" destId="{F61E6EAD-7250-44AB-A782-AAE345055ADB}" srcOrd="6" destOrd="0" presId="urn:microsoft.com/office/officeart/2016/7/layout/LinearBlockProcessNumbered"/>
    <dgm:cxn modelId="{7E497FE0-36BA-4EF6-B1B3-2387698CBFF4}" type="presParOf" srcId="{F61E6EAD-7250-44AB-A782-AAE345055ADB}" destId="{F34BB3DE-BFDE-4C50-9541-278C3935CE01}" srcOrd="0" destOrd="0" presId="urn:microsoft.com/office/officeart/2016/7/layout/LinearBlockProcessNumbered"/>
    <dgm:cxn modelId="{8BEEF421-C8C2-4B1C-8E1F-2DF2CD3AD01D}" type="presParOf" srcId="{F61E6EAD-7250-44AB-A782-AAE345055ADB}" destId="{96388487-732B-484F-B575-F4CB39B74990}" srcOrd="1" destOrd="0" presId="urn:microsoft.com/office/officeart/2016/7/layout/LinearBlockProcessNumbered"/>
    <dgm:cxn modelId="{BD411E66-E532-42DB-84B2-941A2C8CF2CE}" type="presParOf" srcId="{F61E6EAD-7250-44AB-A782-AAE345055ADB}" destId="{57EE7173-2518-4147-9432-C0AE3DF3D4BF}"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E47751-725D-4030-8846-C55B1911315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F6949F3-6E60-4BFA-BD59-AE9345CFA7C4}">
      <dgm:prSet/>
      <dgm:spPr/>
      <dgm:t>
        <a:bodyPr/>
        <a:lstStyle/>
        <a:p>
          <a:r>
            <a:rPr lang="en-US"/>
            <a:t>Integrate wellbeing KPIs within business strategy and leadership performance assessments.</a:t>
          </a:r>
        </a:p>
      </dgm:t>
    </dgm:pt>
    <dgm:pt modelId="{67DC5C13-D126-4129-B75C-8BE1A19D477F}" type="parTrans" cxnId="{0D47C774-0929-45D1-823A-567011CAABE3}">
      <dgm:prSet/>
      <dgm:spPr/>
      <dgm:t>
        <a:bodyPr/>
        <a:lstStyle/>
        <a:p>
          <a:endParaRPr lang="en-US"/>
        </a:p>
      </dgm:t>
    </dgm:pt>
    <dgm:pt modelId="{59CC6CB3-3AFB-4D83-AB89-5BF107E74B01}" type="sibTrans" cxnId="{0D47C774-0929-45D1-823A-567011CAABE3}">
      <dgm:prSet/>
      <dgm:spPr/>
      <dgm:t>
        <a:bodyPr/>
        <a:lstStyle/>
        <a:p>
          <a:endParaRPr lang="en-US"/>
        </a:p>
      </dgm:t>
    </dgm:pt>
    <dgm:pt modelId="{B381C821-B4CC-415C-9706-DDDB242E56AA}">
      <dgm:prSet/>
      <dgm:spPr/>
      <dgm:t>
        <a:bodyPr/>
        <a:lstStyle/>
        <a:p>
          <a:r>
            <a:rPr lang="en-US"/>
            <a:t>Offer flexible scheduling, rest breaks, and confidential counselling across all departments.</a:t>
          </a:r>
        </a:p>
      </dgm:t>
    </dgm:pt>
    <dgm:pt modelId="{7E24893F-BE4D-495C-9580-01C692202F88}" type="parTrans" cxnId="{EBDA6160-7D0B-4058-A87E-1AB84C24F5FE}">
      <dgm:prSet/>
      <dgm:spPr/>
      <dgm:t>
        <a:bodyPr/>
        <a:lstStyle/>
        <a:p>
          <a:endParaRPr lang="en-US"/>
        </a:p>
      </dgm:t>
    </dgm:pt>
    <dgm:pt modelId="{C2F858FE-7A02-42A0-9A19-85A9DE013ABF}" type="sibTrans" cxnId="{EBDA6160-7D0B-4058-A87E-1AB84C24F5FE}">
      <dgm:prSet/>
      <dgm:spPr/>
      <dgm:t>
        <a:bodyPr/>
        <a:lstStyle/>
        <a:p>
          <a:endParaRPr lang="en-US"/>
        </a:p>
      </dgm:t>
    </dgm:pt>
    <dgm:pt modelId="{B67BBC62-CB27-4DB8-9237-E43F7C04235E}">
      <dgm:prSet/>
      <dgm:spPr/>
      <dgm:t>
        <a:bodyPr/>
        <a:lstStyle/>
        <a:p>
          <a:r>
            <a:rPr lang="en-US"/>
            <a:t>Adopt AI-enabled wellness tools to track fatigue and encourage early intervention.</a:t>
          </a:r>
        </a:p>
      </dgm:t>
    </dgm:pt>
    <dgm:pt modelId="{55A709AB-7F91-4ECA-8A5E-0195B1E5FD9E}" type="parTrans" cxnId="{4957EB91-6ADB-4B6E-87FA-D347F04C9797}">
      <dgm:prSet/>
      <dgm:spPr/>
      <dgm:t>
        <a:bodyPr/>
        <a:lstStyle/>
        <a:p>
          <a:endParaRPr lang="en-US"/>
        </a:p>
      </dgm:t>
    </dgm:pt>
    <dgm:pt modelId="{3F4971FC-E637-4C21-8C91-68741E8578C5}" type="sibTrans" cxnId="{4957EB91-6ADB-4B6E-87FA-D347F04C9797}">
      <dgm:prSet/>
      <dgm:spPr/>
      <dgm:t>
        <a:bodyPr/>
        <a:lstStyle/>
        <a:p>
          <a:endParaRPr lang="en-US"/>
        </a:p>
      </dgm:t>
    </dgm:pt>
    <dgm:pt modelId="{6F5A3E6C-629C-4A2E-B7C8-D2D8A31BB89C}">
      <dgm:prSet/>
      <dgm:spPr/>
      <dgm:t>
        <a:bodyPr/>
        <a:lstStyle/>
        <a:p>
          <a:r>
            <a:rPr lang="en-US"/>
            <a:t>Collaborate with OECD, ILO, and UKHospitality to standardise wellbeing policies globally.</a:t>
          </a:r>
        </a:p>
      </dgm:t>
    </dgm:pt>
    <dgm:pt modelId="{AE7A64FC-2CC0-427D-A3D1-AD0C66BE0DD2}" type="parTrans" cxnId="{5AFFDFDE-9FAB-4840-A149-F7EDDC5D11D1}">
      <dgm:prSet/>
      <dgm:spPr/>
      <dgm:t>
        <a:bodyPr/>
        <a:lstStyle/>
        <a:p>
          <a:endParaRPr lang="en-US"/>
        </a:p>
      </dgm:t>
    </dgm:pt>
    <dgm:pt modelId="{776A177E-31EB-47A1-8A86-A631377C6B9B}" type="sibTrans" cxnId="{5AFFDFDE-9FAB-4840-A149-F7EDDC5D11D1}">
      <dgm:prSet/>
      <dgm:spPr/>
      <dgm:t>
        <a:bodyPr/>
        <a:lstStyle/>
        <a:p>
          <a:endParaRPr lang="en-US"/>
        </a:p>
      </dgm:t>
    </dgm:pt>
    <dgm:pt modelId="{9BFBC8B0-4F25-477A-A0E5-F903816B17A9}">
      <dgm:prSet/>
      <dgm:spPr/>
      <dgm:t>
        <a:bodyPr/>
        <a:lstStyle/>
        <a:p>
          <a:r>
            <a:rPr lang="en-US"/>
            <a:t>Invest in research connecting wellbeing to financial and operational performance outcomes.</a:t>
          </a:r>
        </a:p>
      </dgm:t>
    </dgm:pt>
    <dgm:pt modelId="{0EB5368E-F86F-4DEB-9868-387EDEBB2A8D}" type="parTrans" cxnId="{3B71EE92-BA29-48D7-80F6-E6EC48FD60D1}">
      <dgm:prSet/>
      <dgm:spPr/>
      <dgm:t>
        <a:bodyPr/>
        <a:lstStyle/>
        <a:p>
          <a:endParaRPr lang="en-US"/>
        </a:p>
      </dgm:t>
    </dgm:pt>
    <dgm:pt modelId="{E1A68D7C-8B7C-466B-95ED-D20A59207D37}" type="sibTrans" cxnId="{3B71EE92-BA29-48D7-80F6-E6EC48FD60D1}">
      <dgm:prSet/>
      <dgm:spPr/>
      <dgm:t>
        <a:bodyPr/>
        <a:lstStyle/>
        <a:p>
          <a:endParaRPr lang="en-US"/>
        </a:p>
      </dgm:t>
    </dgm:pt>
    <dgm:pt modelId="{66C3FC89-803A-4E59-A011-A5AEF507A828}" type="pres">
      <dgm:prSet presAssocID="{9DE47751-725D-4030-8846-C55B19113154}" presName="root" presStyleCnt="0">
        <dgm:presLayoutVars>
          <dgm:dir/>
          <dgm:resizeHandles val="exact"/>
        </dgm:presLayoutVars>
      </dgm:prSet>
      <dgm:spPr/>
    </dgm:pt>
    <dgm:pt modelId="{8A424BE8-086D-4288-A6BA-D547EFBDBD96}" type="pres">
      <dgm:prSet presAssocID="{9DE47751-725D-4030-8846-C55B19113154}" presName="container" presStyleCnt="0">
        <dgm:presLayoutVars>
          <dgm:dir/>
          <dgm:resizeHandles val="exact"/>
        </dgm:presLayoutVars>
      </dgm:prSet>
      <dgm:spPr/>
    </dgm:pt>
    <dgm:pt modelId="{D9ED6231-F4AE-4A86-9EC6-101E6C1D9E51}" type="pres">
      <dgm:prSet presAssocID="{3F6949F3-6E60-4BFA-BD59-AE9345CFA7C4}" presName="compNode" presStyleCnt="0"/>
      <dgm:spPr/>
    </dgm:pt>
    <dgm:pt modelId="{54284585-2BA3-4DF6-8389-D072CD7EF48A}" type="pres">
      <dgm:prSet presAssocID="{3F6949F3-6E60-4BFA-BD59-AE9345CFA7C4}" presName="iconBgRect" presStyleLbl="bgShp" presStyleIdx="0" presStyleCnt="5"/>
      <dgm:spPr/>
    </dgm:pt>
    <dgm:pt modelId="{178A2021-D454-4EA0-B60D-E3B943144029}" type="pres">
      <dgm:prSet presAssocID="{3F6949F3-6E60-4BFA-BD59-AE9345CFA7C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F62D92A2-565D-4717-9227-6063A2E55B00}" type="pres">
      <dgm:prSet presAssocID="{3F6949F3-6E60-4BFA-BD59-AE9345CFA7C4}" presName="spaceRect" presStyleCnt="0"/>
      <dgm:spPr/>
    </dgm:pt>
    <dgm:pt modelId="{1B84A76F-CE93-4E48-912D-BAF03448CDFC}" type="pres">
      <dgm:prSet presAssocID="{3F6949F3-6E60-4BFA-BD59-AE9345CFA7C4}" presName="textRect" presStyleLbl="revTx" presStyleIdx="0" presStyleCnt="5">
        <dgm:presLayoutVars>
          <dgm:chMax val="1"/>
          <dgm:chPref val="1"/>
        </dgm:presLayoutVars>
      </dgm:prSet>
      <dgm:spPr/>
    </dgm:pt>
    <dgm:pt modelId="{5AB38552-76BA-460D-A7F0-B8D5FBD28D1C}" type="pres">
      <dgm:prSet presAssocID="{59CC6CB3-3AFB-4D83-AB89-5BF107E74B01}" presName="sibTrans" presStyleLbl="sibTrans2D1" presStyleIdx="0" presStyleCnt="0"/>
      <dgm:spPr/>
    </dgm:pt>
    <dgm:pt modelId="{AB05C70B-FE33-4373-A32E-BD3438F51451}" type="pres">
      <dgm:prSet presAssocID="{B381C821-B4CC-415C-9706-DDDB242E56AA}" presName="compNode" presStyleCnt="0"/>
      <dgm:spPr/>
    </dgm:pt>
    <dgm:pt modelId="{E7E027F3-BCD7-4422-A94C-5D630A2C7A3C}" type="pres">
      <dgm:prSet presAssocID="{B381C821-B4CC-415C-9706-DDDB242E56AA}" presName="iconBgRect" presStyleLbl="bgShp" presStyleIdx="1" presStyleCnt="5"/>
      <dgm:spPr/>
    </dgm:pt>
    <dgm:pt modelId="{2857F723-C7A1-4380-91C8-8FBCE33F2E45}" type="pres">
      <dgm:prSet presAssocID="{B381C821-B4CC-415C-9706-DDDB242E56A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6CF3C74A-11FD-4433-833B-72ACCD0A549E}" type="pres">
      <dgm:prSet presAssocID="{B381C821-B4CC-415C-9706-DDDB242E56AA}" presName="spaceRect" presStyleCnt="0"/>
      <dgm:spPr/>
    </dgm:pt>
    <dgm:pt modelId="{08644A81-32E7-4806-BE83-9F8F6C7C7E39}" type="pres">
      <dgm:prSet presAssocID="{B381C821-B4CC-415C-9706-DDDB242E56AA}" presName="textRect" presStyleLbl="revTx" presStyleIdx="1" presStyleCnt="5">
        <dgm:presLayoutVars>
          <dgm:chMax val="1"/>
          <dgm:chPref val="1"/>
        </dgm:presLayoutVars>
      </dgm:prSet>
      <dgm:spPr/>
    </dgm:pt>
    <dgm:pt modelId="{E16E8812-EFA6-4D25-AD8E-EB54FAC32D76}" type="pres">
      <dgm:prSet presAssocID="{C2F858FE-7A02-42A0-9A19-85A9DE013ABF}" presName="sibTrans" presStyleLbl="sibTrans2D1" presStyleIdx="0" presStyleCnt="0"/>
      <dgm:spPr/>
    </dgm:pt>
    <dgm:pt modelId="{A3745417-03F1-427F-B1EA-FE60B767F186}" type="pres">
      <dgm:prSet presAssocID="{B67BBC62-CB27-4DB8-9237-E43F7C04235E}" presName="compNode" presStyleCnt="0"/>
      <dgm:spPr/>
    </dgm:pt>
    <dgm:pt modelId="{983DF4DF-3E29-4333-8CFD-98FA728480AE}" type="pres">
      <dgm:prSet presAssocID="{B67BBC62-CB27-4DB8-9237-E43F7C04235E}" presName="iconBgRect" presStyleLbl="bgShp" presStyleIdx="2" presStyleCnt="5"/>
      <dgm:spPr/>
    </dgm:pt>
    <dgm:pt modelId="{C8D2A0C0-8C2B-42F6-8E8D-1004AA98C466}" type="pres">
      <dgm:prSet presAssocID="{B67BBC62-CB27-4DB8-9237-E43F7C04235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E481622-EC0B-422B-875A-F539F7991648}" type="pres">
      <dgm:prSet presAssocID="{B67BBC62-CB27-4DB8-9237-E43F7C04235E}" presName="spaceRect" presStyleCnt="0"/>
      <dgm:spPr/>
    </dgm:pt>
    <dgm:pt modelId="{3C460E3E-D9A5-4B5D-B4BE-E293261F83EF}" type="pres">
      <dgm:prSet presAssocID="{B67BBC62-CB27-4DB8-9237-E43F7C04235E}" presName="textRect" presStyleLbl="revTx" presStyleIdx="2" presStyleCnt="5">
        <dgm:presLayoutVars>
          <dgm:chMax val="1"/>
          <dgm:chPref val="1"/>
        </dgm:presLayoutVars>
      </dgm:prSet>
      <dgm:spPr/>
    </dgm:pt>
    <dgm:pt modelId="{F1CA307A-4DEF-4687-8498-DAA2183828CA}" type="pres">
      <dgm:prSet presAssocID="{3F4971FC-E637-4C21-8C91-68741E8578C5}" presName="sibTrans" presStyleLbl="sibTrans2D1" presStyleIdx="0" presStyleCnt="0"/>
      <dgm:spPr/>
    </dgm:pt>
    <dgm:pt modelId="{05149414-B97B-426B-9C8C-B14E72772E9B}" type="pres">
      <dgm:prSet presAssocID="{6F5A3E6C-629C-4A2E-B7C8-D2D8A31BB89C}" presName="compNode" presStyleCnt="0"/>
      <dgm:spPr/>
    </dgm:pt>
    <dgm:pt modelId="{35F7179B-9AE4-4464-8965-0B12DEB815CD}" type="pres">
      <dgm:prSet presAssocID="{6F5A3E6C-629C-4A2E-B7C8-D2D8A31BB89C}" presName="iconBgRect" presStyleLbl="bgShp" presStyleIdx="3" presStyleCnt="5"/>
      <dgm:spPr/>
    </dgm:pt>
    <dgm:pt modelId="{1F45EDA0-64E8-42C8-88DE-D515AB4EE073}" type="pres">
      <dgm:prSet presAssocID="{6F5A3E6C-629C-4A2E-B7C8-D2D8A31BB89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B4ED770F-B37B-4D15-A987-0FF34B6114AA}" type="pres">
      <dgm:prSet presAssocID="{6F5A3E6C-629C-4A2E-B7C8-D2D8A31BB89C}" presName="spaceRect" presStyleCnt="0"/>
      <dgm:spPr/>
    </dgm:pt>
    <dgm:pt modelId="{8BE72E74-F342-4D30-9B21-5EC49C034FA3}" type="pres">
      <dgm:prSet presAssocID="{6F5A3E6C-629C-4A2E-B7C8-D2D8A31BB89C}" presName="textRect" presStyleLbl="revTx" presStyleIdx="3" presStyleCnt="5">
        <dgm:presLayoutVars>
          <dgm:chMax val="1"/>
          <dgm:chPref val="1"/>
        </dgm:presLayoutVars>
      </dgm:prSet>
      <dgm:spPr/>
    </dgm:pt>
    <dgm:pt modelId="{B7D40BC0-0F2E-4E24-82CD-DCE3E92C6F9B}" type="pres">
      <dgm:prSet presAssocID="{776A177E-31EB-47A1-8A86-A631377C6B9B}" presName="sibTrans" presStyleLbl="sibTrans2D1" presStyleIdx="0" presStyleCnt="0"/>
      <dgm:spPr/>
    </dgm:pt>
    <dgm:pt modelId="{7C9FC717-C7CA-4ED5-9A66-443B914B788C}" type="pres">
      <dgm:prSet presAssocID="{9BFBC8B0-4F25-477A-A0E5-F903816B17A9}" presName="compNode" presStyleCnt="0"/>
      <dgm:spPr/>
    </dgm:pt>
    <dgm:pt modelId="{8278365A-0C4D-43A5-A208-B881097FEFC1}" type="pres">
      <dgm:prSet presAssocID="{9BFBC8B0-4F25-477A-A0E5-F903816B17A9}" presName="iconBgRect" presStyleLbl="bgShp" presStyleIdx="4" presStyleCnt="5"/>
      <dgm:spPr/>
    </dgm:pt>
    <dgm:pt modelId="{2490CA25-3D4D-438A-A4C6-3CF880697808}" type="pres">
      <dgm:prSet presAssocID="{9BFBC8B0-4F25-477A-A0E5-F903816B17A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1E21B242-E020-4015-9413-62B3B768BFF2}" type="pres">
      <dgm:prSet presAssocID="{9BFBC8B0-4F25-477A-A0E5-F903816B17A9}" presName="spaceRect" presStyleCnt="0"/>
      <dgm:spPr/>
    </dgm:pt>
    <dgm:pt modelId="{4290949B-2BC1-4FFB-8D3C-042F82B8D9CE}" type="pres">
      <dgm:prSet presAssocID="{9BFBC8B0-4F25-477A-A0E5-F903816B17A9}" presName="textRect" presStyleLbl="revTx" presStyleIdx="4" presStyleCnt="5">
        <dgm:presLayoutVars>
          <dgm:chMax val="1"/>
          <dgm:chPref val="1"/>
        </dgm:presLayoutVars>
      </dgm:prSet>
      <dgm:spPr/>
    </dgm:pt>
  </dgm:ptLst>
  <dgm:cxnLst>
    <dgm:cxn modelId="{EBDA6160-7D0B-4058-A87E-1AB84C24F5FE}" srcId="{9DE47751-725D-4030-8846-C55B19113154}" destId="{B381C821-B4CC-415C-9706-DDDB242E56AA}" srcOrd="1" destOrd="0" parTransId="{7E24893F-BE4D-495C-9580-01C692202F88}" sibTransId="{C2F858FE-7A02-42A0-9A19-85A9DE013ABF}"/>
    <dgm:cxn modelId="{792C1F61-E89B-45D0-A232-38B47531FA00}" type="presOf" srcId="{3F4971FC-E637-4C21-8C91-68741E8578C5}" destId="{F1CA307A-4DEF-4687-8498-DAA2183828CA}" srcOrd="0" destOrd="0" presId="urn:microsoft.com/office/officeart/2018/2/layout/IconCircleList"/>
    <dgm:cxn modelId="{579ABD51-F555-470B-98CA-C33450DCDF1E}" type="presOf" srcId="{9BFBC8B0-4F25-477A-A0E5-F903816B17A9}" destId="{4290949B-2BC1-4FFB-8D3C-042F82B8D9CE}" srcOrd="0" destOrd="0" presId="urn:microsoft.com/office/officeart/2018/2/layout/IconCircleList"/>
    <dgm:cxn modelId="{0657EF71-24D4-4DD2-B53A-CF5417A70501}" type="presOf" srcId="{3F6949F3-6E60-4BFA-BD59-AE9345CFA7C4}" destId="{1B84A76F-CE93-4E48-912D-BAF03448CDFC}" srcOrd="0" destOrd="0" presId="urn:microsoft.com/office/officeart/2018/2/layout/IconCircleList"/>
    <dgm:cxn modelId="{BB269C54-4765-428B-8226-C65D74ED7001}" type="presOf" srcId="{776A177E-31EB-47A1-8A86-A631377C6B9B}" destId="{B7D40BC0-0F2E-4E24-82CD-DCE3E92C6F9B}" srcOrd="0" destOrd="0" presId="urn:microsoft.com/office/officeart/2018/2/layout/IconCircleList"/>
    <dgm:cxn modelId="{0D47C774-0929-45D1-823A-567011CAABE3}" srcId="{9DE47751-725D-4030-8846-C55B19113154}" destId="{3F6949F3-6E60-4BFA-BD59-AE9345CFA7C4}" srcOrd="0" destOrd="0" parTransId="{67DC5C13-D126-4129-B75C-8BE1A19D477F}" sibTransId="{59CC6CB3-3AFB-4D83-AB89-5BF107E74B01}"/>
    <dgm:cxn modelId="{B91FFB85-D9F8-41A7-B117-03E2874B134B}" type="presOf" srcId="{6F5A3E6C-629C-4A2E-B7C8-D2D8A31BB89C}" destId="{8BE72E74-F342-4D30-9B21-5EC49C034FA3}" srcOrd="0" destOrd="0" presId="urn:microsoft.com/office/officeart/2018/2/layout/IconCircleList"/>
    <dgm:cxn modelId="{4957EB91-6ADB-4B6E-87FA-D347F04C9797}" srcId="{9DE47751-725D-4030-8846-C55B19113154}" destId="{B67BBC62-CB27-4DB8-9237-E43F7C04235E}" srcOrd="2" destOrd="0" parTransId="{55A709AB-7F91-4ECA-8A5E-0195B1E5FD9E}" sibTransId="{3F4971FC-E637-4C21-8C91-68741E8578C5}"/>
    <dgm:cxn modelId="{3B71EE92-BA29-48D7-80F6-E6EC48FD60D1}" srcId="{9DE47751-725D-4030-8846-C55B19113154}" destId="{9BFBC8B0-4F25-477A-A0E5-F903816B17A9}" srcOrd="4" destOrd="0" parTransId="{0EB5368E-F86F-4DEB-9868-387EDEBB2A8D}" sibTransId="{E1A68D7C-8B7C-466B-95ED-D20A59207D37}"/>
    <dgm:cxn modelId="{739334A6-71C1-454D-A8B2-9D6E0B5CF61A}" type="presOf" srcId="{B67BBC62-CB27-4DB8-9237-E43F7C04235E}" destId="{3C460E3E-D9A5-4B5D-B4BE-E293261F83EF}" srcOrd="0" destOrd="0" presId="urn:microsoft.com/office/officeart/2018/2/layout/IconCircleList"/>
    <dgm:cxn modelId="{64EDFCBF-CF1F-4AB2-8561-133ADCD1E1C1}" type="presOf" srcId="{B381C821-B4CC-415C-9706-DDDB242E56AA}" destId="{08644A81-32E7-4806-BE83-9F8F6C7C7E39}" srcOrd="0" destOrd="0" presId="urn:microsoft.com/office/officeart/2018/2/layout/IconCircleList"/>
    <dgm:cxn modelId="{5AFFDFDE-9FAB-4840-A149-F7EDDC5D11D1}" srcId="{9DE47751-725D-4030-8846-C55B19113154}" destId="{6F5A3E6C-629C-4A2E-B7C8-D2D8A31BB89C}" srcOrd="3" destOrd="0" parTransId="{AE7A64FC-2CC0-427D-A3D1-AD0C66BE0DD2}" sibTransId="{776A177E-31EB-47A1-8A86-A631377C6B9B}"/>
    <dgm:cxn modelId="{6DD728DF-57E6-4BD4-9C89-EF50A6E97B79}" type="presOf" srcId="{9DE47751-725D-4030-8846-C55B19113154}" destId="{66C3FC89-803A-4E59-A011-A5AEF507A828}" srcOrd="0" destOrd="0" presId="urn:microsoft.com/office/officeart/2018/2/layout/IconCircleList"/>
    <dgm:cxn modelId="{49A05DE1-84E2-4377-85C8-401B976160C9}" type="presOf" srcId="{C2F858FE-7A02-42A0-9A19-85A9DE013ABF}" destId="{E16E8812-EFA6-4D25-AD8E-EB54FAC32D76}" srcOrd="0" destOrd="0" presId="urn:microsoft.com/office/officeart/2018/2/layout/IconCircleList"/>
    <dgm:cxn modelId="{B77A94EC-E63F-40BB-A0B3-2DD44DC687F8}" type="presOf" srcId="{59CC6CB3-3AFB-4D83-AB89-5BF107E74B01}" destId="{5AB38552-76BA-460D-A7F0-B8D5FBD28D1C}" srcOrd="0" destOrd="0" presId="urn:microsoft.com/office/officeart/2018/2/layout/IconCircleList"/>
    <dgm:cxn modelId="{60A788A3-536E-4792-9B9B-12B790EFD984}" type="presParOf" srcId="{66C3FC89-803A-4E59-A011-A5AEF507A828}" destId="{8A424BE8-086D-4288-A6BA-D547EFBDBD96}" srcOrd="0" destOrd="0" presId="urn:microsoft.com/office/officeart/2018/2/layout/IconCircleList"/>
    <dgm:cxn modelId="{974DE542-7D6C-4FB1-901D-C23991D36CFD}" type="presParOf" srcId="{8A424BE8-086D-4288-A6BA-D547EFBDBD96}" destId="{D9ED6231-F4AE-4A86-9EC6-101E6C1D9E51}" srcOrd="0" destOrd="0" presId="urn:microsoft.com/office/officeart/2018/2/layout/IconCircleList"/>
    <dgm:cxn modelId="{2AE85E76-8043-407E-8AA2-6C852BBC7211}" type="presParOf" srcId="{D9ED6231-F4AE-4A86-9EC6-101E6C1D9E51}" destId="{54284585-2BA3-4DF6-8389-D072CD7EF48A}" srcOrd="0" destOrd="0" presId="urn:microsoft.com/office/officeart/2018/2/layout/IconCircleList"/>
    <dgm:cxn modelId="{40AAEC9C-7559-4CC2-86FD-065DFDCF872B}" type="presParOf" srcId="{D9ED6231-F4AE-4A86-9EC6-101E6C1D9E51}" destId="{178A2021-D454-4EA0-B60D-E3B943144029}" srcOrd="1" destOrd="0" presId="urn:microsoft.com/office/officeart/2018/2/layout/IconCircleList"/>
    <dgm:cxn modelId="{EC2C520C-A291-434A-9867-DAEEBD0F5A6C}" type="presParOf" srcId="{D9ED6231-F4AE-4A86-9EC6-101E6C1D9E51}" destId="{F62D92A2-565D-4717-9227-6063A2E55B00}" srcOrd="2" destOrd="0" presId="urn:microsoft.com/office/officeart/2018/2/layout/IconCircleList"/>
    <dgm:cxn modelId="{EBA563E3-DF5D-4D0F-9A93-8F2E1992F9E3}" type="presParOf" srcId="{D9ED6231-F4AE-4A86-9EC6-101E6C1D9E51}" destId="{1B84A76F-CE93-4E48-912D-BAF03448CDFC}" srcOrd="3" destOrd="0" presId="urn:microsoft.com/office/officeart/2018/2/layout/IconCircleList"/>
    <dgm:cxn modelId="{A370B284-3C48-4093-B3F1-1126DB858D12}" type="presParOf" srcId="{8A424BE8-086D-4288-A6BA-D547EFBDBD96}" destId="{5AB38552-76BA-460D-A7F0-B8D5FBD28D1C}" srcOrd="1" destOrd="0" presId="urn:microsoft.com/office/officeart/2018/2/layout/IconCircleList"/>
    <dgm:cxn modelId="{8B7E84FF-8E81-4378-BE8E-DA7E9AF84617}" type="presParOf" srcId="{8A424BE8-086D-4288-A6BA-D547EFBDBD96}" destId="{AB05C70B-FE33-4373-A32E-BD3438F51451}" srcOrd="2" destOrd="0" presId="urn:microsoft.com/office/officeart/2018/2/layout/IconCircleList"/>
    <dgm:cxn modelId="{A22C7A3E-E6C8-4CBD-B016-B05AAAA706C2}" type="presParOf" srcId="{AB05C70B-FE33-4373-A32E-BD3438F51451}" destId="{E7E027F3-BCD7-4422-A94C-5D630A2C7A3C}" srcOrd="0" destOrd="0" presId="urn:microsoft.com/office/officeart/2018/2/layout/IconCircleList"/>
    <dgm:cxn modelId="{A3E0000A-7DA7-494A-9445-B8DE933B7397}" type="presParOf" srcId="{AB05C70B-FE33-4373-A32E-BD3438F51451}" destId="{2857F723-C7A1-4380-91C8-8FBCE33F2E45}" srcOrd="1" destOrd="0" presId="urn:microsoft.com/office/officeart/2018/2/layout/IconCircleList"/>
    <dgm:cxn modelId="{F5FF7FE2-2BF0-4AF0-BAC3-DC90EA9A8FA2}" type="presParOf" srcId="{AB05C70B-FE33-4373-A32E-BD3438F51451}" destId="{6CF3C74A-11FD-4433-833B-72ACCD0A549E}" srcOrd="2" destOrd="0" presId="urn:microsoft.com/office/officeart/2018/2/layout/IconCircleList"/>
    <dgm:cxn modelId="{E3B86FC0-94B1-4042-9CBD-911197AEDE51}" type="presParOf" srcId="{AB05C70B-FE33-4373-A32E-BD3438F51451}" destId="{08644A81-32E7-4806-BE83-9F8F6C7C7E39}" srcOrd="3" destOrd="0" presId="urn:microsoft.com/office/officeart/2018/2/layout/IconCircleList"/>
    <dgm:cxn modelId="{C7B5DA3D-CFE5-4D97-82C4-815443105E31}" type="presParOf" srcId="{8A424BE8-086D-4288-A6BA-D547EFBDBD96}" destId="{E16E8812-EFA6-4D25-AD8E-EB54FAC32D76}" srcOrd="3" destOrd="0" presId="urn:microsoft.com/office/officeart/2018/2/layout/IconCircleList"/>
    <dgm:cxn modelId="{FFCE3EAF-2EB7-4608-8B09-C7A62B3D71BA}" type="presParOf" srcId="{8A424BE8-086D-4288-A6BA-D547EFBDBD96}" destId="{A3745417-03F1-427F-B1EA-FE60B767F186}" srcOrd="4" destOrd="0" presId="urn:microsoft.com/office/officeart/2018/2/layout/IconCircleList"/>
    <dgm:cxn modelId="{00E95F2D-421F-4479-A242-E688C3E788A4}" type="presParOf" srcId="{A3745417-03F1-427F-B1EA-FE60B767F186}" destId="{983DF4DF-3E29-4333-8CFD-98FA728480AE}" srcOrd="0" destOrd="0" presId="urn:microsoft.com/office/officeart/2018/2/layout/IconCircleList"/>
    <dgm:cxn modelId="{939D9686-19A4-4703-8A76-82AE79FC3FFC}" type="presParOf" srcId="{A3745417-03F1-427F-B1EA-FE60B767F186}" destId="{C8D2A0C0-8C2B-42F6-8E8D-1004AA98C466}" srcOrd="1" destOrd="0" presId="urn:microsoft.com/office/officeart/2018/2/layout/IconCircleList"/>
    <dgm:cxn modelId="{63BEF0D3-F4A1-489B-8624-787FF3066EAA}" type="presParOf" srcId="{A3745417-03F1-427F-B1EA-FE60B767F186}" destId="{CE481622-EC0B-422B-875A-F539F7991648}" srcOrd="2" destOrd="0" presId="urn:microsoft.com/office/officeart/2018/2/layout/IconCircleList"/>
    <dgm:cxn modelId="{03313BDF-634F-4CA6-B1EB-49DEC82BB684}" type="presParOf" srcId="{A3745417-03F1-427F-B1EA-FE60B767F186}" destId="{3C460E3E-D9A5-4B5D-B4BE-E293261F83EF}" srcOrd="3" destOrd="0" presId="urn:microsoft.com/office/officeart/2018/2/layout/IconCircleList"/>
    <dgm:cxn modelId="{CC5F03B5-26B7-46BD-A520-AFDE87DFD90A}" type="presParOf" srcId="{8A424BE8-086D-4288-A6BA-D547EFBDBD96}" destId="{F1CA307A-4DEF-4687-8498-DAA2183828CA}" srcOrd="5" destOrd="0" presId="urn:microsoft.com/office/officeart/2018/2/layout/IconCircleList"/>
    <dgm:cxn modelId="{E29C9F2D-BB83-4B56-B5B6-8D68D570DE9F}" type="presParOf" srcId="{8A424BE8-086D-4288-A6BA-D547EFBDBD96}" destId="{05149414-B97B-426B-9C8C-B14E72772E9B}" srcOrd="6" destOrd="0" presId="urn:microsoft.com/office/officeart/2018/2/layout/IconCircleList"/>
    <dgm:cxn modelId="{21D7A09C-2A3E-4457-8EDB-FD3E75082CFB}" type="presParOf" srcId="{05149414-B97B-426B-9C8C-B14E72772E9B}" destId="{35F7179B-9AE4-4464-8965-0B12DEB815CD}" srcOrd="0" destOrd="0" presId="urn:microsoft.com/office/officeart/2018/2/layout/IconCircleList"/>
    <dgm:cxn modelId="{9AB97B91-F68D-4CC8-90FA-6B7BDCE96942}" type="presParOf" srcId="{05149414-B97B-426B-9C8C-B14E72772E9B}" destId="{1F45EDA0-64E8-42C8-88DE-D515AB4EE073}" srcOrd="1" destOrd="0" presId="urn:microsoft.com/office/officeart/2018/2/layout/IconCircleList"/>
    <dgm:cxn modelId="{8424ADDD-6906-4FDE-BECC-DD6022845EB3}" type="presParOf" srcId="{05149414-B97B-426B-9C8C-B14E72772E9B}" destId="{B4ED770F-B37B-4D15-A987-0FF34B6114AA}" srcOrd="2" destOrd="0" presId="urn:microsoft.com/office/officeart/2018/2/layout/IconCircleList"/>
    <dgm:cxn modelId="{59C8C6D5-DE7E-416D-982E-EE5775596EE2}" type="presParOf" srcId="{05149414-B97B-426B-9C8C-B14E72772E9B}" destId="{8BE72E74-F342-4D30-9B21-5EC49C034FA3}" srcOrd="3" destOrd="0" presId="urn:microsoft.com/office/officeart/2018/2/layout/IconCircleList"/>
    <dgm:cxn modelId="{46D006A4-21B8-471E-A31F-739D517904A3}" type="presParOf" srcId="{8A424BE8-086D-4288-A6BA-D547EFBDBD96}" destId="{B7D40BC0-0F2E-4E24-82CD-DCE3E92C6F9B}" srcOrd="7" destOrd="0" presId="urn:microsoft.com/office/officeart/2018/2/layout/IconCircleList"/>
    <dgm:cxn modelId="{5792B451-60EE-4FBF-8159-4F2F777899D6}" type="presParOf" srcId="{8A424BE8-086D-4288-A6BA-D547EFBDBD96}" destId="{7C9FC717-C7CA-4ED5-9A66-443B914B788C}" srcOrd="8" destOrd="0" presId="urn:microsoft.com/office/officeart/2018/2/layout/IconCircleList"/>
    <dgm:cxn modelId="{88EDDD1D-FD96-478E-A0CC-36585E18B4C8}" type="presParOf" srcId="{7C9FC717-C7CA-4ED5-9A66-443B914B788C}" destId="{8278365A-0C4D-43A5-A208-B881097FEFC1}" srcOrd="0" destOrd="0" presId="urn:microsoft.com/office/officeart/2018/2/layout/IconCircleList"/>
    <dgm:cxn modelId="{B47E4B54-524F-400B-906E-D54960A46D09}" type="presParOf" srcId="{7C9FC717-C7CA-4ED5-9A66-443B914B788C}" destId="{2490CA25-3D4D-438A-A4C6-3CF880697808}" srcOrd="1" destOrd="0" presId="urn:microsoft.com/office/officeart/2018/2/layout/IconCircleList"/>
    <dgm:cxn modelId="{D69A3ADE-DB5F-4984-B140-17A9A460BCFB}" type="presParOf" srcId="{7C9FC717-C7CA-4ED5-9A66-443B914B788C}" destId="{1E21B242-E020-4015-9413-62B3B768BFF2}" srcOrd="2" destOrd="0" presId="urn:microsoft.com/office/officeart/2018/2/layout/IconCircleList"/>
    <dgm:cxn modelId="{DEC59E92-58E5-46D7-81BA-583704F2B6DE}" type="presParOf" srcId="{7C9FC717-C7CA-4ED5-9A66-443B914B788C}" destId="{4290949B-2BC1-4FFB-8D3C-042F82B8D9C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74CAC5-713A-43A4-A374-ADE8620BEB67}">
      <dsp:nvSpPr>
        <dsp:cNvPr id="0" name=""/>
        <dsp:cNvSpPr/>
      </dsp:nvSpPr>
      <dsp:spPr>
        <a:xfrm>
          <a:off x="3231" y="984798"/>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2124A3-D00F-43DC-A5EE-5919A350D009}">
      <dsp:nvSpPr>
        <dsp:cNvPr id="0" name=""/>
        <dsp:cNvSpPr/>
      </dsp:nvSpPr>
      <dsp:spPr>
        <a:xfrm>
          <a:off x="259591" y="1228340"/>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JDCS Model:</a:t>
          </a:r>
          <a:r>
            <a:rPr lang="en-US" sz="1800" kern="1200"/>
            <a:t> High demands with low control increase burnout risk among employees.</a:t>
          </a:r>
        </a:p>
      </dsp:txBody>
      <dsp:txXfrm>
        <a:off x="302502" y="1271251"/>
        <a:ext cx="2221419" cy="1379276"/>
      </dsp:txXfrm>
    </dsp:sp>
    <dsp:sp modelId="{7D105BAD-7DC3-438E-9107-1778223853B4}">
      <dsp:nvSpPr>
        <dsp:cNvPr id="0" name=""/>
        <dsp:cNvSpPr/>
      </dsp:nvSpPr>
      <dsp:spPr>
        <a:xfrm>
          <a:off x="2823193" y="984798"/>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FD035F-51AF-4FCE-8FF7-34E888438CF9}">
      <dsp:nvSpPr>
        <dsp:cNvPr id="0" name=""/>
        <dsp:cNvSpPr/>
      </dsp:nvSpPr>
      <dsp:spPr>
        <a:xfrm>
          <a:off x="3079553" y="1228340"/>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Maslach Burnout Theory:</a:t>
          </a:r>
          <a:r>
            <a:rPr lang="en-US" sz="1800" kern="1200"/>
            <a:t> Emotional exhaustion and depersonalisation reduce service quality.</a:t>
          </a:r>
        </a:p>
      </dsp:txBody>
      <dsp:txXfrm>
        <a:off x="3122464" y="1271251"/>
        <a:ext cx="2221419" cy="1379276"/>
      </dsp:txXfrm>
    </dsp:sp>
    <dsp:sp modelId="{6D026639-3824-4759-9752-6F0DB8C0844B}">
      <dsp:nvSpPr>
        <dsp:cNvPr id="0" name=""/>
        <dsp:cNvSpPr/>
      </dsp:nvSpPr>
      <dsp:spPr>
        <a:xfrm>
          <a:off x="5643155" y="984798"/>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46F78E-701B-47DB-A67A-AD2B324C3509}">
      <dsp:nvSpPr>
        <dsp:cNvPr id="0" name=""/>
        <dsp:cNvSpPr/>
      </dsp:nvSpPr>
      <dsp:spPr>
        <a:xfrm>
          <a:off x="5899515" y="1228340"/>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COR Theory:</a:t>
          </a:r>
          <a:r>
            <a:rPr lang="en-US" sz="1800" kern="1200"/>
            <a:t> Resource loss without recovery causes stress accumulation and disengagement.</a:t>
          </a:r>
        </a:p>
      </dsp:txBody>
      <dsp:txXfrm>
        <a:off x="5942426" y="1271251"/>
        <a:ext cx="2221419" cy="1379276"/>
      </dsp:txXfrm>
    </dsp:sp>
    <dsp:sp modelId="{8D57ED77-454D-44A7-9942-E12E551BB740}">
      <dsp:nvSpPr>
        <dsp:cNvPr id="0" name=""/>
        <dsp:cNvSpPr/>
      </dsp:nvSpPr>
      <dsp:spPr>
        <a:xfrm>
          <a:off x="8463116" y="984798"/>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209DDF-4AB6-4263-81DF-F526BC1ACD87}">
      <dsp:nvSpPr>
        <dsp:cNvPr id="0" name=""/>
        <dsp:cNvSpPr/>
      </dsp:nvSpPr>
      <dsp:spPr>
        <a:xfrm>
          <a:off x="8719477" y="1228340"/>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These frameworks reveal systemic causes rather than individual psychological weakness.</a:t>
          </a:r>
        </a:p>
      </dsp:txBody>
      <dsp:txXfrm>
        <a:off x="8762388" y="1271251"/>
        <a:ext cx="2221419" cy="1379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920DF-9D3D-4C0A-9C0B-622635D5D828}">
      <dsp:nvSpPr>
        <dsp:cNvPr id="0" name=""/>
        <dsp:cNvSpPr/>
      </dsp:nvSpPr>
      <dsp:spPr>
        <a:xfrm>
          <a:off x="790816" y="786379"/>
          <a:ext cx="1069582" cy="10695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C72FD7-0900-4AD7-99D7-9DFA21C3233E}">
      <dsp:nvSpPr>
        <dsp:cNvPr id="0" name=""/>
        <dsp:cNvSpPr/>
      </dsp:nvSpPr>
      <dsp:spPr>
        <a:xfrm>
          <a:off x="137182" y="2171923"/>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b="1" kern="1200"/>
            <a:t>Approach:</a:t>
          </a:r>
          <a:r>
            <a:rPr lang="en-US" sz="1300" kern="1200"/>
            <a:t> Qualitative secondary research using journals, policy briefs, and industry reports.</a:t>
          </a:r>
        </a:p>
      </dsp:txBody>
      <dsp:txXfrm>
        <a:off x="137182" y="2171923"/>
        <a:ext cx="2376850" cy="720000"/>
      </dsp:txXfrm>
    </dsp:sp>
    <dsp:sp modelId="{96D9F3E9-56D1-41F7-B5E0-AD14137A4EA2}">
      <dsp:nvSpPr>
        <dsp:cNvPr id="0" name=""/>
        <dsp:cNvSpPr/>
      </dsp:nvSpPr>
      <dsp:spPr>
        <a:xfrm>
          <a:off x="3583616" y="786379"/>
          <a:ext cx="1069582" cy="10695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C7500B-CEE3-4F8C-A305-C30077F38577}">
      <dsp:nvSpPr>
        <dsp:cNvPr id="0" name=""/>
        <dsp:cNvSpPr/>
      </dsp:nvSpPr>
      <dsp:spPr>
        <a:xfrm>
          <a:off x="2929982" y="2171923"/>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b="1" kern="1200"/>
            <a:t>Framework:</a:t>
          </a:r>
          <a:r>
            <a:rPr lang="en-US" sz="1300" kern="1200"/>
            <a:t> PEAS model applied for structured analysis of problem, evidence, and solutions.</a:t>
          </a:r>
        </a:p>
      </dsp:txBody>
      <dsp:txXfrm>
        <a:off x="2929982" y="2171923"/>
        <a:ext cx="2376850" cy="720000"/>
      </dsp:txXfrm>
    </dsp:sp>
    <dsp:sp modelId="{E3E8F33A-E688-44B2-97C6-2DE3259BCFE3}">
      <dsp:nvSpPr>
        <dsp:cNvPr id="0" name=""/>
        <dsp:cNvSpPr/>
      </dsp:nvSpPr>
      <dsp:spPr>
        <a:xfrm>
          <a:off x="6376415" y="786379"/>
          <a:ext cx="1069582" cy="10695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E25296-526B-4856-A126-E9C3B98D0E48}">
      <dsp:nvSpPr>
        <dsp:cNvPr id="0" name=""/>
        <dsp:cNvSpPr/>
      </dsp:nvSpPr>
      <dsp:spPr>
        <a:xfrm>
          <a:off x="5722781" y="2171923"/>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b="1" kern="1200"/>
            <a:t>Tools:</a:t>
          </a:r>
          <a:r>
            <a:rPr lang="en-US" sz="1300" kern="1200"/>
            <a:t> SWOT and PESTLE used to explore internal and external stress factors.</a:t>
          </a:r>
        </a:p>
      </dsp:txBody>
      <dsp:txXfrm>
        <a:off x="5722781" y="2171923"/>
        <a:ext cx="2376850" cy="720000"/>
      </dsp:txXfrm>
    </dsp:sp>
    <dsp:sp modelId="{7F1D10F6-B37D-410C-99D0-699D31BB27BE}">
      <dsp:nvSpPr>
        <dsp:cNvPr id="0" name=""/>
        <dsp:cNvSpPr/>
      </dsp:nvSpPr>
      <dsp:spPr>
        <a:xfrm>
          <a:off x="9169215" y="786379"/>
          <a:ext cx="1069582" cy="10695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F562EA-820F-4B3E-98C2-67246E012C0A}">
      <dsp:nvSpPr>
        <dsp:cNvPr id="0" name=""/>
        <dsp:cNvSpPr/>
      </dsp:nvSpPr>
      <dsp:spPr>
        <a:xfrm>
          <a:off x="8515581" y="2171923"/>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b="1" kern="1200"/>
            <a:t>Case Studies:</a:t>
          </a:r>
          <a:r>
            <a:rPr lang="en-US" sz="1300" kern="1200"/>
            <a:t> Marriott, Hilton, Accor, and IHG analysed for wellbeing responses.</a:t>
          </a:r>
        </a:p>
      </dsp:txBody>
      <dsp:txXfrm>
        <a:off x="8515581" y="2171923"/>
        <a:ext cx="23768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802AC-B871-47C2-BA59-A775F04D1528}">
      <dsp:nvSpPr>
        <dsp:cNvPr id="0" name=""/>
        <dsp:cNvSpPr/>
      </dsp:nvSpPr>
      <dsp:spPr>
        <a:xfrm>
          <a:off x="215" y="278337"/>
          <a:ext cx="2601301" cy="3121562"/>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951" tIns="0" rIns="256951" bIns="330200" numCol="1" spcCol="1270" anchor="t" anchorCtr="0">
          <a:noAutofit/>
        </a:bodyPr>
        <a:lstStyle/>
        <a:p>
          <a:pPr marL="0" lvl="0" indent="0" algn="l" defTabSz="800100">
            <a:lnSpc>
              <a:spcPct val="90000"/>
            </a:lnSpc>
            <a:spcBef>
              <a:spcPct val="0"/>
            </a:spcBef>
            <a:spcAft>
              <a:spcPct val="35000"/>
            </a:spcAft>
            <a:buNone/>
          </a:pPr>
          <a:r>
            <a:rPr lang="en-US" sz="1800" b="1" kern="1200"/>
            <a:t>Marriott “TakeCare”</a:t>
          </a:r>
          <a:r>
            <a:rPr lang="en-US" sz="1800" kern="1200"/>
            <a:t> programme promotes holistic wellness but lacks long-term evaluation data.</a:t>
          </a:r>
        </a:p>
      </dsp:txBody>
      <dsp:txXfrm>
        <a:off x="215" y="1526962"/>
        <a:ext cx="2601301" cy="1872937"/>
      </dsp:txXfrm>
    </dsp:sp>
    <dsp:sp modelId="{910F178E-903F-45DE-BC47-E07CBFDB4F74}">
      <dsp:nvSpPr>
        <dsp:cNvPr id="0" name=""/>
        <dsp:cNvSpPr/>
      </dsp:nvSpPr>
      <dsp:spPr>
        <a:xfrm>
          <a:off x="215" y="278337"/>
          <a:ext cx="2601301" cy="1248624"/>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951" tIns="165100" rIns="256951"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215" y="278337"/>
        <a:ext cx="2601301" cy="1248624"/>
      </dsp:txXfrm>
    </dsp:sp>
    <dsp:sp modelId="{44A8DE96-41DC-4628-B28F-B7C1C37CFC21}">
      <dsp:nvSpPr>
        <dsp:cNvPr id="0" name=""/>
        <dsp:cNvSpPr/>
      </dsp:nvSpPr>
      <dsp:spPr>
        <a:xfrm>
          <a:off x="2809621" y="278337"/>
          <a:ext cx="2601301" cy="3121562"/>
        </a:xfrm>
        <a:prstGeom prst="rect">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951" tIns="0" rIns="256951" bIns="330200" numCol="1" spcCol="1270" anchor="t" anchorCtr="0">
          <a:noAutofit/>
        </a:bodyPr>
        <a:lstStyle/>
        <a:p>
          <a:pPr marL="0" lvl="0" indent="0" algn="l" defTabSz="800100">
            <a:lnSpc>
              <a:spcPct val="90000"/>
            </a:lnSpc>
            <a:spcBef>
              <a:spcPct val="0"/>
            </a:spcBef>
            <a:spcAft>
              <a:spcPct val="35000"/>
            </a:spcAft>
            <a:buNone/>
          </a:pPr>
          <a:r>
            <a:rPr lang="en-US" sz="1800" b="1" kern="1200"/>
            <a:t>Hilton “Thrive”</a:t>
          </a:r>
          <a:r>
            <a:rPr lang="en-US" sz="1800" kern="1200"/>
            <a:t> initiative provides flexibility and counselling but remains corporate-centric.</a:t>
          </a:r>
        </a:p>
      </dsp:txBody>
      <dsp:txXfrm>
        <a:off x="2809621" y="1526962"/>
        <a:ext cx="2601301" cy="1872937"/>
      </dsp:txXfrm>
    </dsp:sp>
    <dsp:sp modelId="{5CD1A9CD-F9B4-4123-9EAE-647DBAC58D4A}">
      <dsp:nvSpPr>
        <dsp:cNvPr id="0" name=""/>
        <dsp:cNvSpPr/>
      </dsp:nvSpPr>
      <dsp:spPr>
        <a:xfrm>
          <a:off x="2809621" y="278337"/>
          <a:ext cx="2601301" cy="1248624"/>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951" tIns="165100" rIns="256951"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2809621" y="278337"/>
        <a:ext cx="2601301" cy="1248624"/>
      </dsp:txXfrm>
    </dsp:sp>
    <dsp:sp modelId="{47CF608D-C278-419F-A9BD-0F827F53F7A2}">
      <dsp:nvSpPr>
        <dsp:cNvPr id="0" name=""/>
        <dsp:cNvSpPr/>
      </dsp:nvSpPr>
      <dsp:spPr>
        <a:xfrm>
          <a:off x="5619027" y="278337"/>
          <a:ext cx="2601301" cy="3121562"/>
        </a:xfrm>
        <a:prstGeom prst="rect">
          <a:avLst/>
        </a:prstGeom>
        <a:solidFill>
          <a:schemeClr val="accent4">
            <a:hueOff val="0"/>
            <a:satOff val="0"/>
            <a:lumOff val="0"/>
            <a:alphaOff val="0"/>
          </a:schemeClr>
        </a:solidFill>
        <a:ln w="2222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951" tIns="0" rIns="256951" bIns="330200" numCol="1" spcCol="1270" anchor="t" anchorCtr="0">
          <a:noAutofit/>
        </a:bodyPr>
        <a:lstStyle/>
        <a:p>
          <a:pPr marL="0" lvl="0" indent="0" algn="l" defTabSz="800100">
            <a:lnSpc>
              <a:spcPct val="90000"/>
            </a:lnSpc>
            <a:spcBef>
              <a:spcPct val="0"/>
            </a:spcBef>
            <a:spcAft>
              <a:spcPct val="35000"/>
            </a:spcAft>
            <a:buNone/>
          </a:pPr>
          <a:r>
            <a:rPr lang="en-US" sz="1800" b="1" kern="1200"/>
            <a:t>Accor “Heartist”</a:t>
          </a:r>
          <a:r>
            <a:rPr lang="en-US" sz="1800" kern="1200"/>
            <a:t> training improves empathy but needs stronger performance measurement.</a:t>
          </a:r>
        </a:p>
      </dsp:txBody>
      <dsp:txXfrm>
        <a:off x="5619027" y="1526962"/>
        <a:ext cx="2601301" cy="1872937"/>
      </dsp:txXfrm>
    </dsp:sp>
    <dsp:sp modelId="{3830D138-836E-4FF1-944F-8F04624DB045}">
      <dsp:nvSpPr>
        <dsp:cNvPr id="0" name=""/>
        <dsp:cNvSpPr/>
      </dsp:nvSpPr>
      <dsp:spPr>
        <a:xfrm>
          <a:off x="5619027" y="278337"/>
          <a:ext cx="2601301" cy="1248624"/>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951" tIns="165100" rIns="256951"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5619027" y="278337"/>
        <a:ext cx="2601301" cy="1248624"/>
      </dsp:txXfrm>
    </dsp:sp>
    <dsp:sp modelId="{F34BB3DE-BFDE-4C50-9541-278C3935CE01}">
      <dsp:nvSpPr>
        <dsp:cNvPr id="0" name=""/>
        <dsp:cNvSpPr/>
      </dsp:nvSpPr>
      <dsp:spPr>
        <a:xfrm>
          <a:off x="8428432" y="278337"/>
          <a:ext cx="2601301" cy="3121562"/>
        </a:xfrm>
        <a:prstGeom prst="rect">
          <a:avLst/>
        </a:prstGeom>
        <a:solidFill>
          <a:schemeClr val="accent5">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951" tIns="0" rIns="256951" bIns="330200" numCol="1" spcCol="1270" anchor="t" anchorCtr="0">
          <a:noAutofit/>
        </a:bodyPr>
        <a:lstStyle/>
        <a:p>
          <a:pPr marL="0" lvl="0" indent="0" algn="l" defTabSz="800100">
            <a:lnSpc>
              <a:spcPct val="90000"/>
            </a:lnSpc>
            <a:spcBef>
              <a:spcPct val="0"/>
            </a:spcBef>
            <a:spcAft>
              <a:spcPct val="35000"/>
            </a:spcAft>
            <a:buNone/>
          </a:pPr>
          <a:r>
            <a:rPr lang="en-US" sz="1800" b="1" kern="1200"/>
            <a:t>IHG</a:t>
          </a:r>
          <a:r>
            <a:rPr lang="en-US" sz="1800" kern="1200"/>
            <a:t> focuses on managerial awareness; however, regional adoption remains inconsistent.</a:t>
          </a:r>
        </a:p>
      </dsp:txBody>
      <dsp:txXfrm>
        <a:off x="8428432" y="1526962"/>
        <a:ext cx="2601301" cy="1872937"/>
      </dsp:txXfrm>
    </dsp:sp>
    <dsp:sp modelId="{96388487-732B-484F-B575-F4CB39B74990}">
      <dsp:nvSpPr>
        <dsp:cNvPr id="0" name=""/>
        <dsp:cNvSpPr/>
      </dsp:nvSpPr>
      <dsp:spPr>
        <a:xfrm>
          <a:off x="8428432" y="278337"/>
          <a:ext cx="2601301" cy="1248624"/>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951" tIns="165100" rIns="256951"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8428432" y="278337"/>
        <a:ext cx="2601301" cy="12486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84585-2BA3-4DF6-8389-D072CD7EF48A}">
      <dsp:nvSpPr>
        <dsp:cNvPr id="0" name=""/>
        <dsp:cNvSpPr/>
      </dsp:nvSpPr>
      <dsp:spPr>
        <a:xfrm>
          <a:off x="99495" y="201001"/>
          <a:ext cx="902007" cy="90200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8A2021-D454-4EA0-B60D-E3B943144029}">
      <dsp:nvSpPr>
        <dsp:cNvPr id="0" name=""/>
        <dsp:cNvSpPr/>
      </dsp:nvSpPr>
      <dsp:spPr>
        <a:xfrm>
          <a:off x="288916" y="390423"/>
          <a:ext cx="523164" cy="5231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84A76F-CE93-4E48-912D-BAF03448CDFC}">
      <dsp:nvSpPr>
        <dsp:cNvPr id="0" name=""/>
        <dsp:cNvSpPr/>
      </dsp:nvSpPr>
      <dsp:spPr>
        <a:xfrm>
          <a:off x="1194790" y="201001"/>
          <a:ext cx="2126160" cy="90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Integrate wellbeing KPIs within business strategy and leadership performance assessments.</a:t>
          </a:r>
        </a:p>
      </dsp:txBody>
      <dsp:txXfrm>
        <a:off x="1194790" y="201001"/>
        <a:ext cx="2126160" cy="902007"/>
      </dsp:txXfrm>
    </dsp:sp>
    <dsp:sp modelId="{E7E027F3-BCD7-4422-A94C-5D630A2C7A3C}">
      <dsp:nvSpPr>
        <dsp:cNvPr id="0" name=""/>
        <dsp:cNvSpPr/>
      </dsp:nvSpPr>
      <dsp:spPr>
        <a:xfrm>
          <a:off x="3691418" y="201001"/>
          <a:ext cx="902007" cy="90200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57F723-C7A1-4380-91C8-8FBCE33F2E45}">
      <dsp:nvSpPr>
        <dsp:cNvPr id="0" name=""/>
        <dsp:cNvSpPr/>
      </dsp:nvSpPr>
      <dsp:spPr>
        <a:xfrm>
          <a:off x="3880840" y="390423"/>
          <a:ext cx="523164" cy="5231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644A81-32E7-4806-BE83-9F8F6C7C7E39}">
      <dsp:nvSpPr>
        <dsp:cNvPr id="0" name=""/>
        <dsp:cNvSpPr/>
      </dsp:nvSpPr>
      <dsp:spPr>
        <a:xfrm>
          <a:off x="4786713" y="201001"/>
          <a:ext cx="2126160" cy="90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Offer flexible scheduling, rest breaks, and confidential counselling across all departments.</a:t>
          </a:r>
        </a:p>
      </dsp:txBody>
      <dsp:txXfrm>
        <a:off x="4786713" y="201001"/>
        <a:ext cx="2126160" cy="902007"/>
      </dsp:txXfrm>
    </dsp:sp>
    <dsp:sp modelId="{983DF4DF-3E29-4333-8CFD-98FA728480AE}">
      <dsp:nvSpPr>
        <dsp:cNvPr id="0" name=""/>
        <dsp:cNvSpPr/>
      </dsp:nvSpPr>
      <dsp:spPr>
        <a:xfrm>
          <a:off x="99495" y="1903561"/>
          <a:ext cx="902007" cy="90200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2A0C0-8C2B-42F6-8E8D-1004AA98C466}">
      <dsp:nvSpPr>
        <dsp:cNvPr id="0" name=""/>
        <dsp:cNvSpPr/>
      </dsp:nvSpPr>
      <dsp:spPr>
        <a:xfrm>
          <a:off x="288916" y="2092983"/>
          <a:ext cx="523164" cy="5231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460E3E-D9A5-4B5D-B4BE-E293261F83EF}">
      <dsp:nvSpPr>
        <dsp:cNvPr id="0" name=""/>
        <dsp:cNvSpPr/>
      </dsp:nvSpPr>
      <dsp:spPr>
        <a:xfrm>
          <a:off x="1194790" y="1903561"/>
          <a:ext cx="2126160" cy="90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Adopt AI-enabled wellness tools to track fatigue and encourage early intervention.</a:t>
          </a:r>
        </a:p>
      </dsp:txBody>
      <dsp:txXfrm>
        <a:off x="1194790" y="1903561"/>
        <a:ext cx="2126160" cy="902007"/>
      </dsp:txXfrm>
    </dsp:sp>
    <dsp:sp modelId="{35F7179B-9AE4-4464-8965-0B12DEB815CD}">
      <dsp:nvSpPr>
        <dsp:cNvPr id="0" name=""/>
        <dsp:cNvSpPr/>
      </dsp:nvSpPr>
      <dsp:spPr>
        <a:xfrm>
          <a:off x="3691418" y="1903561"/>
          <a:ext cx="902007" cy="90200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45EDA0-64E8-42C8-88DE-D515AB4EE073}">
      <dsp:nvSpPr>
        <dsp:cNvPr id="0" name=""/>
        <dsp:cNvSpPr/>
      </dsp:nvSpPr>
      <dsp:spPr>
        <a:xfrm>
          <a:off x="3880840" y="2092983"/>
          <a:ext cx="523164" cy="5231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BE72E74-F342-4D30-9B21-5EC49C034FA3}">
      <dsp:nvSpPr>
        <dsp:cNvPr id="0" name=""/>
        <dsp:cNvSpPr/>
      </dsp:nvSpPr>
      <dsp:spPr>
        <a:xfrm>
          <a:off x="4786713" y="1903561"/>
          <a:ext cx="2126160" cy="90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Collaborate with OECD, ILO, and UKHospitality to standardise wellbeing policies globally.</a:t>
          </a:r>
        </a:p>
      </dsp:txBody>
      <dsp:txXfrm>
        <a:off x="4786713" y="1903561"/>
        <a:ext cx="2126160" cy="902007"/>
      </dsp:txXfrm>
    </dsp:sp>
    <dsp:sp modelId="{8278365A-0C4D-43A5-A208-B881097FEFC1}">
      <dsp:nvSpPr>
        <dsp:cNvPr id="0" name=""/>
        <dsp:cNvSpPr/>
      </dsp:nvSpPr>
      <dsp:spPr>
        <a:xfrm>
          <a:off x="99495" y="3606121"/>
          <a:ext cx="902007" cy="90200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90CA25-3D4D-438A-A4C6-3CF880697808}">
      <dsp:nvSpPr>
        <dsp:cNvPr id="0" name=""/>
        <dsp:cNvSpPr/>
      </dsp:nvSpPr>
      <dsp:spPr>
        <a:xfrm>
          <a:off x="288916" y="3795543"/>
          <a:ext cx="523164" cy="52316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90949B-2BC1-4FFB-8D3C-042F82B8D9CE}">
      <dsp:nvSpPr>
        <dsp:cNvPr id="0" name=""/>
        <dsp:cNvSpPr/>
      </dsp:nvSpPr>
      <dsp:spPr>
        <a:xfrm>
          <a:off x="1194790" y="3606121"/>
          <a:ext cx="2126160" cy="90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Invest in research connecting wellbeing to financial and operational performance outcomes.</a:t>
          </a:r>
        </a:p>
      </dsp:txBody>
      <dsp:txXfrm>
        <a:off x="1194790" y="3606121"/>
        <a:ext cx="2126160" cy="90200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D8E609-CD74-45C1-84E9-B5B4278D263A}" type="datetimeFigureOut">
              <a:rPr lang="en-GB" smtClean="0"/>
              <a:t>29/10/2025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F63BDB-31C7-4460-B444-152E03FBADA2}" type="slidenum">
              <a:rPr lang="en-GB" smtClean="0"/>
              <a:t>‹#›</a:t>
            </a:fld>
            <a:endParaRPr lang="en-GB"/>
          </a:p>
        </p:txBody>
      </p:sp>
    </p:spTree>
    <p:extLst>
      <p:ext uri="{BB962C8B-B14F-4D97-AF65-F5344CB8AC3E}">
        <p14:creationId xmlns:p14="http://schemas.microsoft.com/office/powerpoint/2010/main" val="71530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F63BDB-31C7-4460-B444-152E03FBADA2}" type="slidenum">
              <a:rPr lang="en-GB" smtClean="0"/>
              <a:t>1</a:t>
            </a:fld>
            <a:endParaRPr lang="en-GB"/>
          </a:p>
        </p:txBody>
      </p:sp>
    </p:spTree>
    <p:extLst>
      <p:ext uri="{BB962C8B-B14F-4D97-AF65-F5344CB8AC3E}">
        <p14:creationId xmlns:p14="http://schemas.microsoft.com/office/powerpoint/2010/main" val="3763461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Cover Page!!</a:t>
            </a:r>
          </a:p>
        </p:txBody>
      </p:sp>
      <p:sp>
        <p:nvSpPr>
          <p:cNvPr id="4" name="Slide Number Placeholder 3"/>
          <p:cNvSpPr>
            <a:spLocks noGrp="1"/>
          </p:cNvSpPr>
          <p:nvPr>
            <p:ph type="sldNum" sz="quarter" idx="5"/>
          </p:nvPr>
        </p:nvSpPr>
        <p:spPr/>
        <p:txBody>
          <a:bodyPr/>
          <a:lstStyle/>
          <a:p>
            <a:fld id="{4AF63BDB-31C7-4460-B444-152E03FBADA2}" type="slidenum">
              <a:rPr lang="en-GB" smtClean="0"/>
              <a:t>2</a:t>
            </a:fld>
            <a:endParaRPr lang="en-GB"/>
          </a:p>
        </p:txBody>
      </p:sp>
    </p:spTree>
    <p:extLst>
      <p:ext uri="{BB962C8B-B14F-4D97-AF65-F5344CB8AC3E}">
        <p14:creationId xmlns:p14="http://schemas.microsoft.com/office/powerpoint/2010/main" val="461366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 hospitality industry is one of the most dynamic and demanding service industries in the world. It is also very dependent on human interaction, working long hours, and unpredictable expectations of guests (Abdou, Shehata, and El-Deeb, 2022). Employees have to work under a lot of pressure, and they have little control over workloads. These matters were intensified by the COVID-19 pandemic, which led to job insecurity, staffing, and emotional exhaustion (Elshaer and Azazz, 2023). A significant number of workers are experiencing chronic stress, which, according to researchers, is a kind of perfect storm of exhaustion, emotions, and a depressed welfare state (Saito, Yamamoto, and Kato, 2025).</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This subject is important since poor mental health is not only an individual problem, but it is also an issue that influences organisational performance. It causes absenteeism, presenteeism, and decreasing customer satisfaction. This is not only crucial, but it is ethical, to the continuity of business and competitiveness in the long term.</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AF63BDB-31C7-4460-B444-152E03FBADA2}" type="slidenum">
              <a:rPr lang="en-GB" smtClean="0"/>
              <a:t>3</a:t>
            </a:fld>
            <a:endParaRPr lang="en-GB"/>
          </a:p>
        </p:txBody>
      </p:sp>
    </p:spTree>
    <p:extLst>
      <p:ext uri="{BB962C8B-B14F-4D97-AF65-F5344CB8AC3E}">
        <p14:creationId xmlns:p14="http://schemas.microsoft.com/office/powerpoint/2010/main" val="1443031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Mental health has a direct impact on productivity, retention, and the quality of the services. The literature supports the notion that psychological stress results in excessive turnover and recruitment expenses (Baquero et al., 2023). The World Health Organisation (2022) emphasises the fact that poor mental health in the workplace decreases productivity by up to 12 per cent. The impact on the hospitality sector is more egregious since the service quality was determined by the level of employee engagement. Well-being is also reported by the CIPD (2024) as one of the three factors that impact the performance of the UK workforce the most. The reality after COVID has slowed down the recovery process because most employees still experience burnout and stress due to the lack of labour. Therefore, the mental well-being has ceased being a human resources concern to become a strategic business focus. It now comes under the universal corporate sustainability aspiration, complying with international policies of decent labour and human welfare that are advanced by the OECD and the ILO (2022).</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AF63BDB-31C7-4460-B444-152E03FBADA2}" type="slidenum">
              <a:rPr lang="en-GB" smtClean="0"/>
              <a:t>4</a:t>
            </a:fld>
            <a:endParaRPr lang="en-GB"/>
          </a:p>
        </p:txBody>
      </p:sp>
    </p:spTree>
    <p:extLst>
      <p:ext uri="{BB962C8B-B14F-4D97-AF65-F5344CB8AC3E}">
        <p14:creationId xmlns:p14="http://schemas.microsoft.com/office/powerpoint/2010/main" val="3336583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In the comprehension of mental health issues in hospitality, three fundamental theories are involved.</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 Job Demand-Control-Support (JDCS) Model describes this theory as the result of a high workload and a lack of decision-making discretion in the employee (Christiansen, Hviid, and Poulsen, 2024). This is characteristic of the hotel, where employees have to fulfil the demands of the guests, but can hardly influence the work.</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Second, the Maslach Burnout Theory operationalised burnout in terms of emotional exhaustion, depersonalisation, and a decrease in personal accomplishment (Demerouti, 2024). This happens to frontline employees because they are required to show positive emotions despite pressure that causes emotional dissonance (Xiong et al., 2023).</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And lastly, the Conservation of Resources (COR) Theory demonstrates that people get stressed when they lose resources of significance, such as time, rest, or recognition, and do not have time to rest (Liao, Zhang, and Xie, 2022). Both systems together are evidence that burnout is not an individual frailty, but an imbalance in the system of the industry.</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AF63BDB-31C7-4460-B444-152E03FBADA2}" type="slidenum">
              <a:rPr lang="en-GB" smtClean="0"/>
              <a:t>5</a:t>
            </a:fld>
            <a:endParaRPr lang="en-GB"/>
          </a:p>
        </p:txBody>
      </p:sp>
    </p:spTree>
    <p:extLst>
      <p:ext uri="{BB962C8B-B14F-4D97-AF65-F5344CB8AC3E}">
        <p14:creationId xmlns:p14="http://schemas.microsoft.com/office/powerpoint/2010/main" val="2355351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A qualitative secondary research methodology was employed in the study, with the analysis of data between 2019 and 2025. Peer-reviewed sources and industry reports, the WHO, CIPD, and OECD &amp; ILO global policy documents were considered sources.</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 analysis was organised according to the PEAS model: the identification of the problem, the Evidence, the Analysis, and the Solutions. This guaranteed logical coherence and theory.</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SWOT analysis has been able to identify internal strengths and weaknesses, including increasing awareness of remaining stigma, whereas PESTLE analysis has been able to examine the external forces, including economic pressures and policy gaps.</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To gain insight into industry reaction and assess the advantages and failures of mental health initiatives, the case studies in the form of the four large hotel chains, such as Marriott, Hilton, Accor, and IHG, were selected.</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AF63BDB-31C7-4460-B444-152E03FBADA2}" type="slidenum">
              <a:rPr lang="en-GB" smtClean="0"/>
              <a:t>6</a:t>
            </a:fld>
            <a:endParaRPr lang="en-GB"/>
          </a:p>
        </p:txBody>
      </p:sp>
    </p:spTree>
    <p:extLst>
      <p:ext uri="{BB962C8B-B14F-4D97-AF65-F5344CB8AC3E}">
        <p14:creationId xmlns:p14="http://schemas.microsoft.com/office/powerpoint/2010/main" val="1399712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Workload intensity is the initial significant problem. The work of hospitality facilities is 24 hours long, which results in lengthy shifts and uncommon schedules (Abdou, Shehata, and El-Deeb, 2022). This causes sleep disturbance, exhaustion, and stress.</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 second concern is emotional labour; the employees should be composed and friendly even in conflict situations (Xiong et al., 2023). In the long term, this emotional repression becomes more and more exhausting and detached. The third obstacle is the cultural stigma. The fear of being judged or losing one's job is the root cause of many employees not describing mental health (Ayachit &amp; Chitta, 2022). This is silence and aggravates misery.</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Lastly, investment in well-being programs is curtailed due to insufficient finances, especially in small hotels. Devoid of leadership training and structural change, mental health is reactive, as opposed to preventive. These considerations precondition a systemic crisis of well-being, which is embedded in the design of hospitality operations (Saito, Yamamoto, and Kato, 2025).</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AF63BDB-31C7-4460-B444-152E03FBADA2}" type="slidenum">
              <a:rPr lang="en-GB" smtClean="0"/>
              <a:t>7</a:t>
            </a:fld>
            <a:endParaRPr lang="en-GB"/>
          </a:p>
        </p:txBody>
      </p:sp>
    </p:spTree>
    <p:extLst>
      <p:ext uri="{BB962C8B-B14F-4D97-AF65-F5344CB8AC3E}">
        <p14:creationId xmlns:p14="http://schemas.microsoft.com/office/powerpoint/2010/main" val="517393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 magnitude of this problem is proven by academic and organisational evidence. Ayachit and Chitta (2022) discovered that burnout is prevalent among hospitality workers, which is caused by the workload and the expectations of customers. Elshaer and Azazz (2023) associated increased anxiety and turnover intentions with job insecurity in the post-COVID-19 period. According to the authors, psychological distress is a strong predictor of intentions to leave among hotel workers (Baquero et al., 2023).</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According to CIPD (2024), hospitality is a risky industry with respect to absenteeism and presenteeism because of stress. The OECD and ILO (2022) further indicated that nowadays, mental health has become an aspect of global frameworks of decent work. In general, there is ad hoc evidence to indicate that there is indeed a stable relationship between long hours and emotional demand and declining well-being. In the absence of regular interventions, burnout will keep interfering with productivity and retention of staff at the industry level.</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l">
              <a:lnSpc>
                <a:spcPct val="107000"/>
              </a:lnSpc>
              <a:spcAft>
                <a:spcPts val="800"/>
              </a:spcAft>
            </a:pPr>
            <a:br>
              <a:rPr lang="en-GB" sz="1800" b="1" dirty="0">
                <a:effectLst/>
                <a:latin typeface="Times New Roman" panose="02020603050405020304" pitchFamily="18" charset="0"/>
                <a:ea typeface="Aptos" panose="020B0004020202020204" pitchFamily="34" charset="0"/>
                <a:cs typeface="Arial" panose="020B0604020202020204" pitchFamily="34" charset="0"/>
              </a:rPr>
            </a:br>
            <a:r>
              <a:rPr lang="en-GB" sz="1800" b="1" kern="100" dirty="0">
                <a:effectLst/>
                <a:latin typeface="Times New Roman" panose="02020603050405020304" pitchFamily="18" charset="0"/>
                <a:ea typeface="Aptos" panose="020B0004020202020204" pitchFamily="34" charset="0"/>
                <a:cs typeface="Arial" panose="020B0604020202020204" pitchFamily="34" charset="0"/>
              </a:rPr>
              <a:t> </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AF63BDB-31C7-4460-B444-152E03FBADA2}" type="slidenum">
              <a:rPr lang="en-GB" smtClean="0"/>
              <a:t>8</a:t>
            </a:fld>
            <a:endParaRPr lang="en-GB"/>
          </a:p>
        </p:txBody>
      </p:sp>
    </p:spTree>
    <p:extLst>
      <p:ext uri="{BB962C8B-B14F-4D97-AF65-F5344CB8AC3E}">
        <p14:creationId xmlns:p14="http://schemas.microsoft.com/office/powerpoint/2010/main" val="33227464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A number of international hotel chains have already developed well-being programmes to deal with these limitations.</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 TakeCare initiative of Marriott International enhances financial, emotional, and physical welfare. It has managed to create awareness, but has not been developed consistently at a local level.</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Hilton's Thrive at Hilton also came in with the introduction of flexible schedules and online counselling, which many employees note as inaccessible to them.</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Accor's Heartist culture programme is based on empathy and emotional attachment to enhance communication, yet it does not have measurable results.</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IHGA Hotels trains line managers to be able to identify mental distress, but it has not yet been adopted regionally.</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These projects are evidence of advancement yet disintegration. Research indicates that the ability to succeed hinges on the leadership dedication, employee participation, and evidence-based assessment (Saito, Yamamoto, and Kato, 2025).</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 WHO (2022) proposes to demonstrate well-being indicators within the performance management, and the CIPD (2024) proposes well-being audits to conduct continuous improvement. Today, the responses of the industry are dealing with symptoms and not structural causes, and it could be further reformed.</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just"/>
            <a:endParaRPr lang="en-GB" dirty="0"/>
          </a:p>
        </p:txBody>
      </p:sp>
      <p:sp>
        <p:nvSpPr>
          <p:cNvPr id="4" name="Slide Number Placeholder 3"/>
          <p:cNvSpPr>
            <a:spLocks noGrp="1"/>
          </p:cNvSpPr>
          <p:nvPr>
            <p:ph type="sldNum" sz="quarter" idx="5"/>
          </p:nvPr>
        </p:nvSpPr>
        <p:spPr/>
        <p:txBody>
          <a:bodyPr/>
          <a:lstStyle/>
          <a:p>
            <a:fld id="{4AF63BDB-31C7-4460-B444-152E03FBADA2}" type="slidenum">
              <a:rPr lang="en-GB" smtClean="0"/>
              <a:t>9</a:t>
            </a:fld>
            <a:endParaRPr lang="en-GB"/>
          </a:p>
        </p:txBody>
      </p:sp>
    </p:spTree>
    <p:extLst>
      <p:ext uri="{BB962C8B-B14F-4D97-AF65-F5344CB8AC3E}">
        <p14:creationId xmlns:p14="http://schemas.microsoft.com/office/powerpoint/2010/main" val="3275421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There is evidence suggesting that the mental health crisis in the hospitality sector is caused by a structural imbalance. Sustainable employment demands, emotional labour, and insufficient support produce unsustainable conditions among the employees (Abdou, Shehata, and El-Deeb, 2022).</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Even though awareness has increased, there are lots of initiatives related to the more short-term or </a:t>
            </a:r>
            <a:r>
              <a:rPr lang="en-GB" sz="1800" kern="100" dirty="0" err="1">
                <a:effectLst/>
                <a:latin typeface="Times New Roman" panose="02020603050405020304" pitchFamily="18" charset="0"/>
                <a:ea typeface="Aptos" panose="020B0004020202020204" pitchFamily="34" charset="0"/>
                <a:cs typeface="Arial" panose="020B0604020202020204" pitchFamily="34" charset="0"/>
              </a:rPr>
              <a:t>unstrategic</a:t>
            </a:r>
            <a:r>
              <a:rPr lang="en-GB" sz="1800" kern="100" dirty="0">
                <a:effectLst/>
                <a:latin typeface="Times New Roman" panose="02020603050405020304" pitchFamily="18" charset="0"/>
                <a:ea typeface="Aptos" panose="020B0004020202020204" pitchFamily="34" charset="0"/>
                <a:cs typeface="Arial" panose="020B0604020202020204" pitchFamily="34" charset="0"/>
              </a:rPr>
              <a:t> hotel programmes. Solutions need to involve integrating the culture of well-being into both leadership and HR frameworks and state policy (OECD and ILO, 2022).</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Mental health is no longer a mere ethical issue but also a sustainability issue. Well-being investment will boost retention, service quality, and brand reputation. The pathway to the future will be based on building empathy, responsibility, and organisational change through the understanding that people are the source of hospitality success.</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AF63BDB-31C7-4460-B444-152E03FBADA2}" type="slidenum">
              <a:rPr lang="en-GB" smtClean="0"/>
              <a:t>10</a:t>
            </a:fld>
            <a:endParaRPr lang="en-GB"/>
          </a:p>
        </p:txBody>
      </p:sp>
    </p:spTree>
    <p:extLst>
      <p:ext uri="{BB962C8B-B14F-4D97-AF65-F5344CB8AC3E}">
        <p14:creationId xmlns:p14="http://schemas.microsoft.com/office/powerpoint/2010/main" val="16387559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Hospitality organisations need to consider mental well-being as a part of their strategic planning to proceed. They need to establish specific goals and incorporate the measures of well-being within managerial performance reviews (WHO, 2022).</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Redesign of work is necessary - systematic shifts, rest times, and rotation will help decrease exhaustion (Abdou, Shehata, and El-Deeb, 2022). The leaders need to be trained to identify stress at the first stage and stay psychologically safe (Christiansen, Hviid, and Poulsen, 2024).</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At the operational level, confidential counselling, peer networks, and mental-health first aiders should be available in the hotels. The fatigue may be tracked by using technology, including AI-driven well-being platforms that can be customised (CIPD, 2024).</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On the policy level, cooperation with the OECD and ILO (2022) and domestic organisations such as the </a:t>
            </a:r>
            <a:r>
              <a:rPr lang="en-GB" sz="1800" kern="100" dirty="0" err="1">
                <a:effectLst/>
                <a:latin typeface="Times New Roman" panose="02020603050405020304" pitchFamily="18" charset="0"/>
                <a:ea typeface="Aptos" panose="020B0004020202020204" pitchFamily="34" charset="0"/>
                <a:cs typeface="Arial" panose="020B0604020202020204" pitchFamily="34" charset="0"/>
              </a:rPr>
              <a:t>UKHospitality</a:t>
            </a:r>
            <a:r>
              <a:rPr lang="en-GB" sz="1800" kern="100" dirty="0">
                <a:effectLst/>
                <a:latin typeface="Times New Roman" panose="02020603050405020304" pitchFamily="18" charset="0"/>
                <a:ea typeface="Aptos" panose="020B0004020202020204" pitchFamily="34" charset="0"/>
                <a:cs typeface="Arial" panose="020B0604020202020204" pitchFamily="34" charset="0"/>
              </a:rPr>
              <a:t> may standardise the well-being standards.</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marL="0" marR="0" algn="just">
              <a:lnSpc>
                <a:spcPct val="150000"/>
              </a:lnSpc>
            </a:pPr>
            <a:r>
              <a:rPr lang="en-GB" sz="1800" kern="100" dirty="0">
                <a:effectLst/>
                <a:latin typeface="Times New Roman" panose="02020603050405020304" pitchFamily="18" charset="0"/>
                <a:ea typeface="Aptos" panose="020B0004020202020204" pitchFamily="34" charset="0"/>
                <a:cs typeface="Arial" panose="020B0604020202020204" pitchFamily="34" charset="0"/>
              </a:rPr>
              <a:t>Finally, mental health is an investment that is both ethical and economically beneficial, a key to having a strong, sustainable, and humane hospitality workforce.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AF63BDB-31C7-4460-B444-152E03FBADA2}" type="slidenum">
              <a:rPr lang="en-GB" smtClean="0"/>
              <a:t>11</a:t>
            </a:fld>
            <a:endParaRPr lang="en-GB"/>
          </a:p>
        </p:txBody>
      </p:sp>
    </p:spTree>
    <p:extLst>
      <p:ext uri="{BB962C8B-B14F-4D97-AF65-F5344CB8AC3E}">
        <p14:creationId xmlns:p14="http://schemas.microsoft.com/office/powerpoint/2010/main" val="18874243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p:txBody>
      </p:sp>
      <p:sp>
        <p:nvSpPr>
          <p:cNvPr id="4" name="Slide Number Placeholder 3"/>
          <p:cNvSpPr>
            <a:spLocks noGrp="1"/>
          </p:cNvSpPr>
          <p:nvPr>
            <p:ph type="sldNum" sz="quarter" idx="5"/>
          </p:nvPr>
        </p:nvSpPr>
        <p:spPr/>
        <p:txBody>
          <a:bodyPr/>
          <a:lstStyle/>
          <a:p>
            <a:fld id="{4AF63BDB-31C7-4460-B444-152E03FBADA2}" type="slidenum">
              <a:rPr lang="en-GB" smtClean="0"/>
              <a:t>12</a:t>
            </a:fld>
            <a:endParaRPr lang="en-GB"/>
          </a:p>
        </p:txBody>
      </p:sp>
    </p:spTree>
    <p:extLst>
      <p:ext uri="{BB962C8B-B14F-4D97-AF65-F5344CB8AC3E}">
        <p14:creationId xmlns:p14="http://schemas.microsoft.com/office/powerpoint/2010/main" val="1659731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2AFDE5B-6B07-4988-9CBC-A610273F7C05}" type="datetimeFigureOut">
              <a:rPr lang="en-GB" smtClean="0"/>
              <a:t>29/10/2025</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B0E623C2-086D-4022-BCDF-AE12C940B22B}" type="slidenum">
              <a:rPr lang="en-GB" smtClean="0"/>
              <a:t>‹#›</a:t>
            </a:fld>
            <a:endParaRPr lang="en-GB"/>
          </a:p>
        </p:txBody>
      </p:sp>
    </p:spTree>
    <p:extLst>
      <p:ext uri="{BB962C8B-B14F-4D97-AF65-F5344CB8AC3E}">
        <p14:creationId xmlns:p14="http://schemas.microsoft.com/office/powerpoint/2010/main" val="3432861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AFDE5B-6B07-4988-9CBC-A610273F7C05}"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B0E623C2-086D-4022-BCDF-AE12C940B22B}" type="slidenum">
              <a:rPr lang="en-GB" smtClean="0"/>
              <a:t>‹#›</a:t>
            </a:fld>
            <a:endParaRPr lang="en-GB"/>
          </a:p>
        </p:txBody>
      </p:sp>
    </p:spTree>
    <p:extLst>
      <p:ext uri="{BB962C8B-B14F-4D97-AF65-F5344CB8AC3E}">
        <p14:creationId xmlns:p14="http://schemas.microsoft.com/office/powerpoint/2010/main" val="2693750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2AFDE5B-6B07-4988-9CBC-A610273F7C05}" type="datetimeFigureOut">
              <a:rPr lang="en-GB" smtClean="0"/>
              <a:t>29/10/2025</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B0E623C2-086D-4022-BCDF-AE12C940B22B}" type="slidenum">
              <a:rPr lang="en-GB" smtClean="0"/>
              <a:t>‹#›</a:t>
            </a:fld>
            <a:endParaRPr lang="en-GB"/>
          </a:p>
        </p:txBody>
      </p:sp>
    </p:spTree>
    <p:extLst>
      <p:ext uri="{BB962C8B-B14F-4D97-AF65-F5344CB8AC3E}">
        <p14:creationId xmlns:p14="http://schemas.microsoft.com/office/powerpoint/2010/main" val="2175774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AFDE5B-6B07-4988-9CBC-A610273F7C05}"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E623C2-086D-4022-BCDF-AE12C940B22B}" type="slidenum">
              <a:rPr lang="en-GB" smtClean="0"/>
              <a:t>‹#›</a:t>
            </a:fld>
            <a:endParaRPr lang="en-GB"/>
          </a:p>
        </p:txBody>
      </p:sp>
    </p:spTree>
    <p:extLst>
      <p:ext uri="{BB962C8B-B14F-4D97-AF65-F5344CB8AC3E}">
        <p14:creationId xmlns:p14="http://schemas.microsoft.com/office/powerpoint/2010/main" val="2911639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AFDE5B-6B07-4988-9CBC-A610273F7C05}" type="datetimeFigureOut">
              <a:rPr lang="en-GB" smtClean="0"/>
              <a:t>29/10/2025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E623C2-086D-4022-BCDF-AE12C940B22B}" type="slidenum">
              <a:rPr lang="en-GB" smtClean="0"/>
              <a:t>‹#›</a:t>
            </a:fld>
            <a:endParaRPr lang="en-GB"/>
          </a:p>
        </p:txBody>
      </p:sp>
    </p:spTree>
    <p:extLst>
      <p:ext uri="{BB962C8B-B14F-4D97-AF65-F5344CB8AC3E}">
        <p14:creationId xmlns:p14="http://schemas.microsoft.com/office/powerpoint/2010/main" val="2446345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AFDE5B-6B07-4988-9CBC-A610273F7C05}" type="datetimeFigureOut">
              <a:rPr lang="en-GB" smtClean="0"/>
              <a:t>29/10/2025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E623C2-086D-4022-BCDF-AE12C940B22B}" type="slidenum">
              <a:rPr lang="en-GB" smtClean="0"/>
              <a:t>‹#›</a:t>
            </a:fld>
            <a:endParaRPr lang="en-GB"/>
          </a:p>
        </p:txBody>
      </p:sp>
    </p:spTree>
    <p:extLst>
      <p:ext uri="{BB962C8B-B14F-4D97-AF65-F5344CB8AC3E}">
        <p14:creationId xmlns:p14="http://schemas.microsoft.com/office/powerpoint/2010/main" val="3609486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AFDE5B-6B07-4988-9CBC-A610273F7C05}" type="datetimeFigureOut">
              <a:rPr lang="en-GB" smtClean="0"/>
              <a:t>29/10/2025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E623C2-086D-4022-BCDF-AE12C940B22B}" type="slidenum">
              <a:rPr lang="en-GB" smtClean="0"/>
              <a:t>‹#›</a:t>
            </a:fld>
            <a:endParaRPr lang="en-GB"/>
          </a:p>
        </p:txBody>
      </p:sp>
    </p:spTree>
    <p:extLst>
      <p:ext uri="{BB962C8B-B14F-4D97-AF65-F5344CB8AC3E}">
        <p14:creationId xmlns:p14="http://schemas.microsoft.com/office/powerpoint/2010/main" val="1782184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2AFDE5B-6B07-4988-9CBC-A610273F7C05}" type="datetimeFigureOut">
              <a:rPr lang="en-GB" smtClean="0"/>
              <a:t>29/10/2025</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B0E623C2-086D-4022-BCDF-AE12C940B22B}" type="slidenum">
              <a:rPr lang="en-GB" smtClean="0"/>
              <a:t>‹#›</a:t>
            </a:fld>
            <a:endParaRPr lang="en-GB"/>
          </a:p>
        </p:txBody>
      </p:sp>
    </p:spTree>
    <p:extLst>
      <p:ext uri="{BB962C8B-B14F-4D97-AF65-F5344CB8AC3E}">
        <p14:creationId xmlns:p14="http://schemas.microsoft.com/office/powerpoint/2010/main" val="1719290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2AFDE5B-6B07-4988-9CBC-A610273F7C05}" type="datetimeFigureOut">
              <a:rPr lang="en-GB" smtClean="0"/>
              <a:t>29/10/2025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E623C2-086D-4022-BCDF-AE12C940B22B}" type="slidenum">
              <a:rPr lang="en-GB" smtClean="0"/>
              <a:t>‹#›</a:t>
            </a:fld>
            <a:endParaRPr lang="en-GB"/>
          </a:p>
        </p:txBody>
      </p:sp>
    </p:spTree>
    <p:extLst>
      <p:ext uri="{BB962C8B-B14F-4D97-AF65-F5344CB8AC3E}">
        <p14:creationId xmlns:p14="http://schemas.microsoft.com/office/powerpoint/2010/main" val="1569364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AFDE5B-6B07-4988-9CBC-A610273F7C05}"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E623C2-086D-4022-BCDF-AE12C940B22B}" type="slidenum">
              <a:rPr lang="en-GB" smtClean="0"/>
              <a:t>‹#›</a:t>
            </a:fld>
            <a:endParaRPr lang="en-GB"/>
          </a:p>
        </p:txBody>
      </p:sp>
    </p:spTree>
    <p:extLst>
      <p:ext uri="{BB962C8B-B14F-4D97-AF65-F5344CB8AC3E}">
        <p14:creationId xmlns:p14="http://schemas.microsoft.com/office/powerpoint/2010/main" val="2483959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2AFDE5B-6B07-4988-9CBC-A610273F7C05}" type="datetimeFigureOut">
              <a:rPr lang="en-GB" smtClean="0"/>
              <a:t>29/10/2025</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B0E623C2-086D-4022-BCDF-AE12C940B22B}" type="slidenum">
              <a:rPr lang="en-GB" smtClean="0"/>
              <a:t>‹#›</a:t>
            </a:fld>
            <a:endParaRPr lang="en-GB"/>
          </a:p>
        </p:txBody>
      </p:sp>
    </p:spTree>
    <p:extLst>
      <p:ext uri="{BB962C8B-B14F-4D97-AF65-F5344CB8AC3E}">
        <p14:creationId xmlns:p14="http://schemas.microsoft.com/office/powerpoint/2010/main" val="968687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2AFDE5B-6B07-4988-9CBC-A610273F7C05}" type="datetimeFigureOut">
              <a:rPr lang="en-GB" smtClean="0"/>
              <a:t>29/10/2025</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B0E623C2-086D-4022-BCDF-AE12C940B22B}"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800366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who.int/publications/i/item/9789240053052?utm_source=chatgpt.co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sciencedirect.com/science/article/pii/S0278431924002676?utm_source=chatgpt.com" TargetMode="External"/><Relationship Id="rId5" Type="http://schemas.openxmlformats.org/officeDocument/2006/relationships/hyperlink" Target="https://www.sciencedirect.com/science/article/abs/pii/S0261517722001443?utm_source=chatgpt.com" TargetMode="External"/><Relationship Id="rId4" Type="http://schemas.openxmlformats.org/officeDocument/2006/relationships/hyperlink" Target="https://www.who.int/publications/i/item/9789240057944?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745DFC6-5A8E-E952-B04F-CC2B8871DEDE}"/>
              </a:ext>
            </a:extLst>
          </p:cNvPr>
          <p:cNvSpPr>
            <a:spLocks noGrp="1"/>
          </p:cNvSpPr>
          <p:nvPr>
            <p:ph idx="1"/>
          </p:nvPr>
        </p:nvSpPr>
        <p:spPr/>
        <p:txBody>
          <a:bodyPr/>
          <a:lstStyle/>
          <a:p>
            <a:r>
              <a:rPr lang="en-GB" sz="2400" b="1" dirty="0"/>
              <a:t>Student Name: </a:t>
            </a:r>
            <a:r>
              <a:rPr lang="en-GB" sz="2400" b="1" dirty="0" err="1"/>
              <a:t>Vasile</a:t>
            </a:r>
            <a:r>
              <a:rPr lang="en-GB" sz="2400" b="1" dirty="0"/>
              <a:t> </a:t>
            </a:r>
            <a:r>
              <a:rPr lang="en-GB" sz="2400" b="1" dirty="0" err="1"/>
              <a:t>Pitirici</a:t>
            </a:r>
            <a:r>
              <a:rPr lang="en-GB" sz="2400" b="1" dirty="0"/>
              <a:t> </a:t>
            </a:r>
          </a:p>
          <a:p>
            <a:r>
              <a:rPr lang="en-GB" sz="2400" b="1" dirty="0"/>
              <a:t>Student ID Number: 2213442</a:t>
            </a:r>
            <a:endParaRPr lang="en-US" sz="2400" b="1" dirty="0"/>
          </a:p>
        </p:txBody>
      </p:sp>
      <p:sp>
        <p:nvSpPr>
          <p:cNvPr id="4" name="TextBox 3">
            <a:extLst>
              <a:ext uri="{FF2B5EF4-FFF2-40B4-BE49-F238E27FC236}">
                <a16:creationId xmlns:a16="http://schemas.microsoft.com/office/drawing/2014/main" id="{F95EA2C1-0E92-706E-A8A6-71E917732A1F}"/>
              </a:ext>
            </a:extLst>
          </p:cNvPr>
          <p:cNvSpPr txBox="1"/>
          <p:nvPr/>
        </p:nvSpPr>
        <p:spPr>
          <a:xfrm>
            <a:off x="1688123" y="768368"/>
            <a:ext cx="8932985" cy="523220"/>
          </a:xfrm>
          <a:prstGeom prst="rect">
            <a:avLst/>
          </a:prstGeom>
          <a:noFill/>
        </p:spPr>
        <p:txBody>
          <a:bodyPr wrap="square" rtlCol="0">
            <a:spAutoFit/>
          </a:bodyPr>
          <a:lstStyle/>
          <a:p>
            <a:r>
              <a:rPr lang="en-GB" sz="2400" b="1" dirty="0">
                <a:solidFill>
                  <a:schemeClr val="accent3">
                    <a:lumMod val="20000"/>
                    <a:lumOff val="80000"/>
                  </a:schemeClr>
                </a:solidFill>
              </a:rPr>
              <a:t>Contemporary</a:t>
            </a:r>
            <a:r>
              <a:rPr lang="en-GB" sz="2400" dirty="0">
                <a:solidFill>
                  <a:schemeClr val="accent3">
                    <a:lumMod val="20000"/>
                    <a:lumOff val="80000"/>
                  </a:schemeClr>
                </a:solidFill>
              </a:rPr>
              <a:t> Themes in the Hotel and </a:t>
            </a:r>
            <a:r>
              <a:rPr lang="en-GB" sz="2800" dirty="0">
                <a:solidFill>
                  <a:schemeClr val="accent3">
                    <a:lumMod val="20000"/>
                    <a:lumOff val="80000"/>
                  </a:schemeClr>
                </a:solidFill>
              </a:rPr>
              <a:t>Hospitality</a:t>
            </a:r>
            <a:r>
              <a:rPr lang="en-GB" sz="2400" dirty="0">
                <a:solidFill>
                  <a:schemeClr val="accent3">
                    <a:lumMod val="20000"/>
                    <a:lumOff val="80000"/>
                  </a:schemeClr>
                </a:solidFill>
              </a:rPr>
              <a:t> Sector </a:t>
            </a:r>
          </a:p>
        </p:txBody>
      </p:sp>
    </p:spTree>
    <p:extLst>
      <p:ext uri="{BB962C8B-B14F-4D97-AF65-F5344CB8AC3E}">
        <p14:creationId xmlns:p14="http://schemas.microsoft.com/office/powerpoint/2010/main" val="608778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125028-9C5C-4884-8BF1-16E18B54C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58F52B4-0685-7D4E-50E7-3108208E1E66}"/>
              </a:ext>
            </a:extLst>
          </p:cNvPr>
          <p:cNvPicPr>
            <a:picLocks noChangeAspect="1"/>
          </p:cNvPicPr>
          <p:nvPr/>
        </p:nvPicPr>
        <p:blipFill>
          <a:blip r:embed="rId3">
            <a:grayscl/>
          </a:blip>
          <a:srcRect r="9091" b="37256"/>
          <a:stretch>
            <a:fillRect/>
          </a:stretch>
        </p:blipFill>
        <p:spPr>
          <a:xfrm>
            <a:off x="20" y="10"/>
            <a:ext cx="12191980" cy="6857990"/>
          </a:xfrm>
          <a:prstGeom prst="rect">
            <a:avLst/>
          </a:prstGeom>
        </p:spPr>
      </p:pic>
      <p:grpSp>
        <p:nvGrpSpPr>
          <p:cNvPr id="12" name="Group 11">
            <a:extLst>
              <a:ext uri="{FF2B5EF4-FFF2-40B4-BE49-F238E27FC236}">
                <a16:creationId xmlns:a16="http://schemas.microsoft.com/office/drawing/2014/main" id="{6DE2B583-83BB-4029-BB61-FF1755D07B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3" name="Rectangle 12">
              <a:extLst>
                <a:ext uri="{FF2B5EF4-FFF2-40B4-BE49-F238E27FC236}">
                  <a16:creationId xmlns:a16="http://schemas.microsoft.com/office/drawing/2014/main" id="{254A6C63-A43D-423C-B4DB-405070953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CADD220-F9AA-4C8E-8FE5-E2ADFE317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8547A27-FD2B-6C61-9E84-66EC0032F7A9}"/>
              </a:ext>
            </a:extLst>
          </p:cNvPr>
          <p:cNvSpPr>
            <a:spLocks noGrp="1"/>
          </p:cNvSpPr>
          <p:nvPr>
            <p:ph type="ctrTitle"/>
          </p:nvPr>
        </p:nvSpPr>
        <p:spPr>
          <a:xfrm>
            <a:off x="584200" y="2142067"/>
            <a:ext cx="3412067" cy="2971801"/>
          </a:xfrm>
        </p:spPr>
        <p:txBody>
          <a:bodyPr>
            <a:normAutofit/>
          </a:bodyPr>
          <a:lstStyle/>
          <a:p>
            <a:r>
              <a:rPr lang="en-US" sz="3300" dirty="0">
                <a:solidFill>
                  <a:schemeClr val="bg1"/>
                </a:solidFill>
              </a:rPr>
              <a:t>The Deepening Mental Health Crisis in the Hospitality Industry</a:t>
            </a:r>
            <a:endParaRPr lang="en-GB" sz="3300" dirty="0">
              <a:solidFill>
                <a:schemeClr val="bg1"/>
              </a:solidFill>
            </a:endParaRPr>
          </a:p>
        </p:txBody>
      </p:sp>
      <p:sp>
        <p:nvSpPr>
          <p:cNvPr id="4" name="Rectangle 1">
            <a:extLst>
              <a:ext uri="{FF2B5EF4-FFF2-40B4-BE49-F238E27FC236}">
                <a16:creationId xmlns:a16="http://schemas.microsoft.com/office/drawing/2014/main" id="{20512180-E6BE-08F3-8874-270FE94B536B}"/>
              </a:ext>
            </a:extLst>
          </p:cNvPr>
          <p:cNvSpPr>
            <a:spLocks noGrp="1" noChangeArrowheads="1"/>
          </p:cNvSpPr>
          <p:nvPr>
            <p:ph type="subTitle" idx="1"/>
          </p:nvPr>
        </p:nvSpPr>
        <p:spPr bwMode="auto">
          <a:xfrm>
            <a:off x="584200" y="5145513"/>
            <a:ext cx="3412067" cy="7388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buClrTx/>
              <a:buSzTx/>
              <a:tabLst/>
            </a:pPr>
            <a:r>
              <a:rPr kumimoji="0" lang="en-US" altLang="en-US" sz="1200" b="0" i="0" u="none" strike="noStrike" cap="none" normalizeH="0" baseline="0" dirty="0">
                <a:ln>
                  <a:noFill/>
                </a:ln>
                <a:solidFill>
                  <a:schemeClr val="accent1">
                    <a:lumMod val="50000"/>
                    <a:lumOff val="50000"/>
                  </a:schemeClr>
                </a:solidFill>
                <a:effectLst/>
                <a:latin typeface="Arial" panose="020B0604020202020204" pitchFamily="34" charset="0"/>
              </a:rPr>
              <a:t>Presented by: Vasile Pitirici</a:t>
            </a:r>
          </a:p>
          <a:p>
            <a:pPr marL="0" marR="0" lvl="0" indent="0" defTabSz="914400" rtl="0" eaLnBrk="0" fontAlgn="base" latinLnBrk="0" hangingPunct="0">
              <a:lnSpc>
                <a:spcPct val="90000"/>
              </a:lnSpc>
              <a:spcBef>
                <a:spcPct val="0"/>
              </a:spcBef>
              <a:buClrTx/>
              <a:buSzTx/>
              <a:tabLst/>
            </a:pPr>
            <a:r>
              <a:rPr kumimoji="0" lang="en-US" altLang="en-US" sz="1200" b="0" i="0" u="none" strike="noStrike" cap="none" normalizeH="0" baseline="0" dirty="0">
                <a:ln>
                  <a:noFill/>
                </a:ln>
                <a:solidFill>
                  <a:schemeClr val="accent1">
                    <a:lumMod val="50000"/>
                    <a:lumOff val="50000"/>
                  </a:schemeClr>
                </a:solidFill>
                <a:effectLst/>
                <a:latin typeface="Arial" panose="020B0604020202020204" pitchFamily="34" charset="0"/>
              </a:rPr>
              <a:t>Module: Contemporary Themes in Hospitality</a:t>
            </a:r>
          </a:p>
        </p:txBody>
      </p:sp>
    </p:spTree>
    <p:extLst>
      <p:ext uri="{BB962C8B-B14F-4D97-AF65-F5344CB8AC3E}">
        <p14:creationId xmlns:p14="http://schemas.microsoft.com/office/powerpoint/2010/main" val="1172402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122780-29D7-4796-95BF-DA8AD947A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stopwatch">
            <a:extLst>
              <a:ext uri="{FF2B5EF4-FFF2-40B4-BE49-F238E27FC236}">
                <a16:creationId xmlns:a16="http://schemas.microsoft.com/office/drawing/2014/main" id="{5F5DA2E9-1B82-B0BD-C425-13604FB41A81}"/>
              </a:ext>
            </a:extLst>
          </p:cNvPr>
          <p:cNvPicPr>
            <a:picLocks noChangeAspect="1"/>
          </p:cNvPicPr>
          <p:nvPr/>
        </p:nvPicPr>
        <p:blipFill>
          <a:blip r:embed="rId3"/>
          <a:srcRect t="11331" b="4399"/>
          <a:stretch>
            <a:fillRect/>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0F589B4C-3CA2-49DE-9E63-145FF5CB7D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DD7D4F7C-6EAA-4D74-BDD3-6602D41F3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5B11D41-504D-4822-8E12-3AD6AB8B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ED4D3233-7401-D3F3-3D90-65B9D776D452}"/>
              </a:ext>
            </a:extLst>
          </p:cNvPr>
          <p:cNvSpPr>
            <a:spLocks noGrp="1"/>
          </p:cNvSpPr>
          <p:nvPr>
            <p:ph type="title"/>
          </p:nvPr>
        </p:nvSpPr>
        <p:spPr>
          <a:xfrm>
            <a:off x="584200" y="1006956"/>
            <a:ext cx="3412067" cy="1372177"/>
          </a:xfrm>
        </p:spPr>
        <p:txBody>
          <a:bodyPr anchor="ctr">
            <a:normAutofit/>
          </a:bodyPr>
          <a:lstStyle/>
          <a:p>
            <a:r>
              <a:rPr lang="en-GB" dirty="0"/>
              <a:t>Introduction</a:t>
            </a:r>
          </a:p>
        </p:txBody>
      </p:sp>
      <p:sp>
        <p:nvSpPr>
          <p:cNvPr id="3" name="Content Placeholder 2">
            <a:extLst>
              <a:ext uri="{FF2B5EF4-FFF2-40B4-BE49-F238E27FC236}">
                <a16:creationId xmlns:a16="http://schemas.microsoft.com/office/drawing/2014/main" id="{FF476F6B-10BA-898F-73BB-90B1EF1991BC}"/>
              </a:ext>
            </a:extLst>
          </p:cNvPr>
          <p:cNvSpPr>
            <a:spLocks noGrp="1"/>
          </p:cNvSpPr>
          <p:nvPr>
            <p:ph idx="1"/>
          </p:nvPr>
        </p:nvSpPr>
        <p:spPr>
          <a:xfrm>
            <a:off x="653161" y="2064773"/>
            <a:ext cx="3415074" cy="3564467"/>
          </a:xfrm>
        </p:spPr>
        <p:txBody>
          <a:bodyPr>
            <a:normAutofit/>
          </a:bodyPr>
          <a:lstStyle/>
          <a:p>
            <a:pPr>
              <a:lnSpc>
                <a:spcPct val="90000"/>
              </a:lnSpc>
              <a:buFont typeface="Arial" panose="020B0604020202020204" pitchFamily="34" charset="0"/>
              <a:buChar char="•"/>
            </a:pPr>
            <a:r>
              <a:rPr lang="en-US" sz="1700" dirty="0">
                <a:solidFill>
                  <a:schemeClr val="bg1"/>
                </a:solidFill>
              </a:rPr>
              <a:t>Hospitality is a high-pressure, service-intensive sector operating around the clock.</a:t>
            </a:r>
          </a:p>
          <a:p>
            <a:pPr>
              <a:lnSpc>
                <a:spcPct val="90000"/>
              </a:lnSpc>
              <a:buFont typeface="Arial" panose="020B0604020202020204" pitchFamily="34" charset="0"/>
              <a:buChar char="•"/>
            </a:pPr>
            <a:r>
              <a:rPr lang="en-US" sz="1700" dirty="0">
                <a:solidFill>
                  <a:schemeClr val="bg1"/>
                </a:solidFill>
              </a:rPr>
              <a:t>Long hours, low pay, and emotional demands increase employee stress and exhaustion.</a:t>
            </a:r>
          </a:p>
          <a:p>
            <a:pPr>
              <a:lnSpc>
                <a:spcPct val="90000"/>
              </a:lnSpc>
              <a:buFont typeface="Arial" panose="020B0604020202020204" pitchFamily="34" charset="0"/>
              <a:buChar char="•"/>
            </a:pPr>
            <a:r>
              <a:rPr lang="en-US" sz="1700" dirty="0">
                <a:solidFill>
                  <a:schemeClr val="bg1"/>
                </a:solidFill>
              </a:rPr>
              <a:t>Post-COVID realities magnified burnout, staff shortages, and uncertainty across the sector.</a:t>
            </a:r>
          </a:p>
          <a:p>
            <a:pPr>
              <a:lnSpc>
                <a:spcPct val="90000"/>
              </a:lnSpc>
              <a:buFont typeface="Arial" panose="020B0604020202020204" pitchFamily="34" charset="0"/>
              <a:buChar char="•"/>
            </a:pPr>
            <a:r>
              <a:rPr lang="en-US" sz="1700" dirty="0">
                <a:solidFill>
                  <a:schemeClr val="bg1"/>
                </a:solidFill>
              </a:rPr>
              <a:t>Mental wellbeing has become a strategic concern, not only a personal issue.</a:t>
            </a:r>
          </a:p>
          <a:p>
            <a:pPr>
              <a:lnSpc>
                <a:spcPct val="90000"/>
              </a:lnSpc>
            </a:pPr>
            <a:endParaRPr lang="en-GB" sz="1700" dirty="0">
              <a:solidFill>
                <a:schemeClr val="bg1"/>
              </a:solidFill>
            </a:endParaRPr>
          </a:p>
        </p:txBody>
      </p:sp>
      <p:sp>
        <p:nvSpPr>
          <p:cNvPr id="4" name="TextBox 3">
            <a:extLst>
              <a:ext uri="{FF2B5EF4-FFF2-40B4-BE49-F238E27FC236}">
                <a16:creationId xmlns:a16="http://schemas.microsoft.com/office/drawing/2014/main" id="{A0270EAC-2139-52CC-8573-F99852473625}"/>
              </a:ext>
            </a:extLst>
          </p:cNvPr>
          <p:cNvSpPr txBox="1"/>
          <p:nvPr/>
        </p:nvSpPr>
        <p:spPr>
          <a:xfrm>
            <a:off x="653161" y="5535561"/>
            <a:ext cx="3024104" cy="600164"/>
          </a:xfrm>
          <a:prstGeom prst="rect">
            <a:avLst/>
          </a:prstGeom>
          <a:noFill/>
        </p:spPr>
        <p:txBody>
          <a:bodyPr wrap="square" rtlCol="0">
            <a:spAutoFit/>
          </a:bodyPr>
          <a:lstStyle/>
          <a:p>
            <a:pPr algn="just"/>
            <a:r>
              <a:rPr lang="en-US" sz="1100" dirty="0">
                <a:solidFill>
                  <a:schemeClr val="bg1"/>
                </a:solidFill>
              </a:rPr>
              <a:t>Source: (Abdou, Shehata, and El-Deeb, 2022); (Elshaer and Azazz, 2023); (Saito, Yamamoto, and Kato, 2025)</a:t>
            </a:r>
            <a:endParaRPr lang="en-GB" sz="1100" dirty="0">
              <a:solidFill>
                <a:schemeClr val="bg1"/>
              </a:solidFill>
            </a:endParaRPr>
          </a:p>
        </p:txBody>
      </p:sp>
    </p:spTree>
    <p:extLst>
      <p:ext uri="{BB962C8B-B14F-4D97-AF65-F5344CB8AC3E}">
        <p14:creationId xmlns:p14="http://schemas.microsoft.com/office/powerpoint/2010/main" val="395209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122780-29D7-4796-95BF-DA8AD947A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6D245EFB-01DC-992F-6920-9FF15C49968E}"/>
              </a:ext>
            </a:extLst>
          </p:cNvPr>
          <p:cNvPicPr>
            <a:picLocks noChangeAspect="1"/>
          </p:cNvPicPr>
          <p:nvPr/>
        </p:nvPicPr>
        <p:blipFill>
          <a:blip r:embed="rId3"/>
          <a:srcRect t="8560" b="16440"/>
          <a:stretch>
            <a:fillRect/>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0F589B4C-3CA2-49DE-9E63-145FF5CB7D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DD7D4F7C-6EAA-4D74-BDD3-6602D41F3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5B11D41-504D-4822-8E12-3AD6AB8B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BB7B678-4387-3FCA-85D6-2C2888147FF3}"/>
              </a:ext>
            </a:extLst>
          </p:cNvPr>
          <p:cNvSpPr>
            <a:spLocks noGrp="1"/>
          </p:cNvSpPr>
          <p:nvPr>
            <p:ph type="title"/>
          </p:nvPr>
        </p:nvSpPr>
        <p:spPr>
          <a:xfrm>
            <a:off x="584200" y="1006956"/>
            <a:ext cx="3412067" cy="1372177"/>
          </a:xfrm>
        </p:spPr>
        <p:txBody>
          <a:bodyPr anchor="ctr">
            <a:normAutofit/>
          </a:bodyPr>
          <a:lstStyle/>
          <a:p>
            <a:r>
              <a:rPr lang="en-GB" dirty="0"/>
              <a:t>Why This Theme Matters</a:t>
            </a:r>
          </a:p>
        </p:txBody>
      </p:sp>
      <p:sp>
        <p:nvSpPr>
          <p:cNvPr id="3" name="Content Placeholder 2">
            <a:extLst>
              <a:ext uri="{FF2B5EF4-FFF2-40B4-BE49-F238E27FC236}">
                <a16:creationId xmlns:a16="http://schemas.microsoft.com/office/drawing/2014/main" id="{CDBAD363-C1CF-F687-0BF8-B640EF61AD05}"/>
              </a:ext>
            </a:extLst>
          </p:cNvPr>
          <p:cNvSpPr>
            <a:spLocks noGrp="1"/>
          </p:cNvSpPr>
          <p:nvPr>
            <p:ph idx="1"/>
          </p:nvPr>
        </p:nvSpPr>
        <p:spPr>
          <a:xfrm>
            <a:off x="581193" y="2438399"/>
            <a:ext cx="3415074" cy="3564467"/>
          </a:xfrm>
        </p:spPr>
        <p:txBody>
          <a:bodyPr>
            <a:normAutofit/>
          </a:bodyPr>
          <a:lstStyle/>
          <a:p>
            <a:pPr>
              <a:lnSpc>
                <a:spcPct val="90000"/>
              </a:lnSpc>
              <a:buFont typeface="Arial" panose="020B0604020202020204" pitchFamily="34" charset="0"/>
              <a:buChar char="•"/>
            </a:pPr>
            <a:r>
              <a:rPr lang="en-US" sz="1500" dirty="0">
                <a:solidFill>
                  <a:schemeClr val="bg1"/>
                </a:solidFill>
              </a:rPr>
              <a:t>Poor mental health directly impacts service quality, staff turnover, and brand reputation.</a:t>
            </a:r>
          </a:p>
          <a:p>
            <a:pPr>
              <a:lnSpc>
                <a:spcPct val="90000"/>
              </a:lnSpc>
              <a:buFont typeface="Arial" panose="020B0604020202020204" pitchFamily="34" charset="0"/>
              <a:buChar char="•"/>
            </a:pPr>
            <a:r>
              <a:rPr lang="en-US" sz="1500" dirty="0">
                <a:solidFill>
                  <a:schemeClr val="bg1"/>
                </a:solidFill>
              </a:rPr>
              <a:t>Emotional fatigue lowers morale and damages guest satisfaction across hotel operations.</a:t>
            </a:r>
          </a:p>
          <a:p>
            <a:pPr>
              <a:lnSpc>
                <a:spcPct val="90000"/>
              </a:lnSpc>
              <a:buFont typeface="Arial" panose="020B0604020202020204" pitchFamily="34" charset="0"/>
              <a:buChar char="•"/>
            </a:pPr>
            <a:r>
              <a:rPr lang="en-US" sz="1500" dirty="0">
                <a:solidFill>
                  <a:schemeClr val="bg1"/>
                </a:solidFill>
              </a:rPr>
              <a:t>Labour shortages and retention problems now threaten hospitality’s global competitiveness.</a:t>
            </a:r>
          </a:p>
          <a:p>
            <a:pPr>
              <a:lnSpc>
                <a:spcPct val="90000"/>
              </a:lnSpc>
              <a:buFont typeface="Arial" panose="020B0604020202020204" pitchFamily="34" charset="0"/>
              <a:buChar char="•"/>
            </a:pPr>
            <a:r>
              <a:rPr lang="en-US" sz="1500" dirty="0">
                <a:solidFill>
                  <a:schemeClr val="bg1"/>
                </a:solidFill>
              </a:rPr>
              <a:t>Addressing wellbeing supports resilience, sustainability, and future workforce stability.</a:t>
            </a:r>
          </a:p>
          <a:p>
            <a:pPr>
              <a:lnSpc>
                <a:spcPct val="90000"/>
              </a:lnSpc>
            </a:pPr>
            <a:endParaRPr lang="en-GB" sz="1500" dirty="0">
              <a:solidFill>
                <a:schemeClr val="bg1"/>
              </a:solidFill>
            </a:endParaRPr>
          </a:p>
        </p:txBody>
      </p:sp>
      <p:sp>
        <p:nvSpPr>
          <p:cNvPr id="4" name="TextBox 3">
            <a:extLst>
              <a:ext uri="{FF2B5EF4-FFF2-40B4-BE49-F238E27FC236}">
                <a16:creationId xmlns:a16="http://schemas.microsoft.com/office/drawing/2014/main" id="{F2D4BEC6-1A06-19E2-64B8-357C428F0DFA}"/>
              </a:ext>
            </a:extLst>
          </p:cNvPr>
          <p:cNvSpPr txBox="1"/>
          <p:nvPr/>
        </p:nvSpPr>
        <p:spPr>
          <a:xfrm>
            <a:off x="581193" y="5624052"/>
            <a:ext cx="3415074" cy="600164"/>
          </a:xfrm>
          <a:prstGeom prst="rect">
            <a:avLst/>
          </a:prstGeom>
          <a:noFill/>
        </p:spPr>
        <p:txBody>
          <a:bodyPr wrap="square" rtlCol="0">
            <a:spAutoFit/>
          </a:bodyPr>
          <a:lstStyle/>
          <a:p>
            <a:pPr algn="just"/>
            <a:r>
              <a:rPr lang="en-GB" sz="1100" dirty="0">
                <a:solidFill>
                  <a:schemeClr val="bg1"/>
                </a:solidFill>
              </a:rPr>
              <a:t>Source: (Baquero et al., 2023); </a:t>
            </a:r>
            <a:r>
              <a:rPr lang="en-US" sz="1100" dirty="0">
                <a:solidFill>
                  <a:schemeClr val="bg1"/>
                </a:solidFill>
              </a:rPr>
              <a:t>The World Health Organisation (2022); CIPD (2024); OECD and the ILO (2022)</a:t>
            </a:r>
            <a:endParaRPr lang="en-GB" sz="1100" dirty="0">
              <a:solidFill>
                <a:schemeClr val="bg1"/>
              </a:solidFill>
            </a:endParaRPr>
          </a:p>
        </p:txBody>
      </p:sp>
    </p:spTree>
    <p:extLst>
      <p:ext uri="{BB962C8B-B14F-4D97-AF65-F5344CB8AC3E}">
        <p14:creationId xmlns:p14="http://schemas.microsoft.com/office/powerpoint/2010/main" val="1364507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3D25E-CD91-2437-DA69-74BF265B1B3C}"/>
              </a:ext>
            </a:extLst>
          </p:cNvPr>
          <p:cNvSpPr>
            <a:spLocks noGrp="1"/>
          </p:cNvSpPr>
          <p:nvPr>
            <p:ph type="title"/>
          </p:nvPr>
        </p:nvSpPr>
        <p:spPr>
          <a:xfrm>
            <a:off x="581192" y="702156"/>
            <a:ext cx="11029616" cy="1013800"/>
          </a:xfrm>
        </p:spPr>
        <p:txBody>
          <a:bodyPr>
            <a:normAutofit/>
          </a:bodyPr>
          <a:lstStyle/>
          <a:p>
            <a:r>
              <a:rPr lang="en-GB">
                <a:solidFill>
                  <a:srgbClr val="FFFEFF"/>
                </a:solidFill>
              </a:rPr>
              <a:t>Key Theoretical Foundations</a:t>
            </a:r>
          </a:p>
        </p:txBody>
      </p:sp>
      <p:graphicFrame>
        <p:nvGraphicFramePr>
          <p:cNvPr id="19" name="Content Placeholder 2">
            <a:extLst>
              <a:ext uri="{FF2B5EF4-FFF2-40B4-BE49-F238E27FC236}">
                <a16:creationId xmlns:a16="http://schemas.microsoft.com/office/drawing/2014/main" id="{4DEEB433-080A-7FB9-3223-C48B2F7638FE}"/>
              </a:ext>
            </a:extLst>
          </p:cNvPr>
          <p:cNvGraphicFramePr>
            <a:graphicFrameLocks noGrp="1"/>
          </p:cNvGraphicFramePr>
          <p:nvPr>
            <p:ph idx="1"/>
            <p:extLst>
              <p:ext uri="{D42A27DB-BD31-4B8C-83A1-F6EECF244321}">
                <p14:modId xmlns:p14="http://schemas.microsoft.com/office/powerpoint/2010/main" val="3486610180"/>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617A2A5-8278-C5DF-A19A-7B4CEBE13896}"/>
              </a:ext>
            </a:extLst>
          </p:cNvPr>
          <p:cNvSpPr txBox="1"/>
          <p:nvPr/>
        </p:nvSpPr>
        <p:spPr>
          <a:xfrm>
            <a:off x="787670" y="5567252"/>
            <a:ext cx="5033026" cy="430887"/>
          </a:xfrm>
          <a:prstGeom prst="rect">
            <a:avLst/>
          </a:prstGeom>
          <a:noFill/>
        </p:spPr>
        <p:txBody>
          <a:bodyPr wrap="square" rtlCol="0">
            <a:spAutoFit/>
          </a:bodyPr>
          <a:lstStyle/>
          <a:p>
            <a:pPr algn="just"/>
            <a:r>
              <a:rPr lang="en-GB" sz="1100" dirty="0"/>
              <a:t>Source:(Christiansen, Hviid, and Poulsen, 2024); (Demerouti, 2024); (Xiong et al., 2023); (Liao, Zhang, and Xie, 2022)</a:t>
            </a:r>
          </a:p>
        </p:txBody>
      </p:sp>
    </p:spTree>
    <p:extLst>
      <p:ext uri="{BB962C8B-B14F-4D97-AF65-F5344CB8AC3E}">
        <p14:creationId xmlns:p14="http://schemas.microsoft.com/office/powerpoint/2010/main" val="2761285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D7C8C-744B-B300-EDC9-9F2F570C53A3}"/>
              </a:ext>
            </a:extLst>
          </p:cNvPr>
          <p:cNvSpPr>
            <a:spLocks noGrp="1"/>
          </p:cNvSpPr>
          <p:nvPr>
            <p:ph type="title"/>
          </p:nvPr>
        </p:nvSpPr>
        <p:spPr/>
        <p:txBody>
          <a:bodyPr/>
          <a:lstStyle/>
          <a:p>
            <a:r>
              <a:rPr lang="en-GB" dirty="0"/>
              <a:t>Research Methodology Overview</a:t>
            </a:r>
          </a:p>
        </p:txBody>
      </p:sp>
      <p:graphicFrame>
        <p:nvGraphicFramePr>
          <p:cNvPr id="5" name="Content Placeholder 2">
            <a:extLst>
              <a:ext uri="{FF2B5EF4-FFF2-40B4-BE49-F238E27FC236}">
                <a16:creationId xmlns:a16="http://schemas.microsoft.com/office/drawing/2014/main" id="{AA894FCD-6DA4-D8DE-7516-87498050C767}"/>
              </a:ext>
            </a:extLst>
          </p:cNvPr>
          <p:cNvGraphicFramePr>
            <a:graphicFrameLocks noGrp="1"/>
          </p:cNvGraphicFramePr>
          <p:nvPr>
            <p:ph idx="1"/>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0586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DF589-D16E-59FD-CC1C-3618AE0B1B9D}"/>
              </a:ext>
            </a:extLst>
          </p:cNvPr>
          <p:cNvSpPr>
            <a:spLocks noGrp="1"/>
          </p:cNvSpPr>
          <p:nvPr>
            <p:ph type="title"/>
          </p:nvPr>
        </p:nvSpPr>
        <p:spPr>
          <a:xfrm>
            <a:off x="581192" y="702156"/>
            <a:ext cx="11029616" cy="1013800"/>
          </a:xfrm>
        </p:spPr>
        <p:txBody>
          <a:bodyPr>
            <a:normAutofit/>
          </a:bodyPr>
          <a:lstStyle/>
          <a:p>
            <a:r>
              <a:rPr lang="en-GB"/>
              <a:t>Problem: Core Issues Identified</a:t>
            </a:r>
          </a:p>
        </p:txBody>
      </p:sp>
      <p:sp>
        <p:nvSpPr>
          <p:cNvPr id="15" name="Rectangle 14">
            <a:extLst>
              <a:ext uri="{FF2B5EF4-FFF2-40B4-BE49-F238E27FC236}">
                <a16:creationId xmlns:a16="http://schemas.microsoft.com/office/drawing/2014/main" id="{44CCC960-EBB0-4648-A189-5FEE0EE3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565030B-D853-9C0F-AB6C-D3D1F045F917}"/>
              </a:ext>
            </a:extLst>
          </p:cNvPr>
          <p:cNvPicPr>
            <a:picLocks noChangeAspect="1"/>
          </p:cNvPicPr>
          <p:nvPr/>
        </p:nvPicPr>
        <p:blipFill>
          <a:blip r:embed="rId3"/>
          <a:srcRect r="-3" b="1950"/>
          <a:stretch>
            <a:fillRect/>
          </a:stretch>
        </p:blipFill>
        <p:spPr>
          <a:xfrm>
            <a:off x="657225" y="2361056"/>
            <a:ext cx="4962525" cy="3649219"/>
          </a:xfrm>
          <a:prstGeom prst="rect">
            <a:avLst/>
          </a:prstGeom>
        </p:spPr>
      </p:pic>
      <p:sp>
        <p:nvSpPr>
          <p:cNvPr id="3" name="Content Placeholder 2">
            <a:extLst>
              <a:ext uri="{FF2B5EF4-FFF2-40B4-BE49-F238E27FC236}">
                <a16:creationId xmlns:a16="http://schemas.microsoft.com/office/drawing/2014/main" id="{F84ED951-662E-296D-EE53-A6A2BB9EEB5C}"/>
              </a:ext>
            </a:extLst>
          </p:cNvPr>
          <p:cNvSpPr>
            <a:spLocks noGrp="1"/>
          </p:cNvSpPr>
          <p:nvPr>
            <p:ph idx="1"/>
          </p:nvPr>
        </p:nvSpPr>
        <p:spPr>
          <a:xfrm>
            <a:off x="6335805" y="2180496"/>
            <a:ext cx="5275001" cy="4045683"/>
          </a:xfrm>
        </p:spPr>
        <p:txBody>
          <a:bodyPr>
            <a:normAutofit/>
          </a:bodyPr>
          <a:lstStyle/>
          <a:p>
            <a:pPr>
              <a:buFont typeface="Arial" panose="020B0604020202020204" pitchFamily="34" charset="0"/>
              <a:buChar char="•"/>
            </a:pPr>
            <a:r>
              <a:rPr lang="en-US" dirty="0"/>
              <a:t>High workloads and emotional </a:t>
            </a:r>
            <a:r>
              <a:rPr lang="en-US" dirty="0" err="1"/>
              <a:t>labour</a:t>
            </a:r>
            <a:r>
              <a:rPr lang="en-US" dirty="0"/>
              <a:t> create sustained fatigue and psychological distress.</a:t>
            </a:r>
          </a:p>
          <a:p>
            <a:pPr>
              <a:buFont typeface="Arial" panose="020B0604020202020204" pitchFamily="34" charset="0"/>
              <a:buChar char="•"/>
            </a:pPr>
            <a:r>
              <a:rPr lang="en-US" dirty="0"/>
              <a:t>Industry culture discourages openness about stress, reinforcing stigma and silence.</a:t>
            </a:r>
          </a:p>
          <a:p>
            <a:pPr>
              <a:buFont typeface="Arial" panose="020B0604020202020204" pitchFamily="34" charset="0"/>
              <a:buChar char="•"/>
            </a:pPr>
            <a:r>
              <a:rPr lang="en-US" dirty="0"/>
              <a:t>Limited managerial support and unclear wellbeing policies increase burnout vulnerability.</a:t>
            </a:r>
          </a:p>
          <a:p>
            <a:pPr>
              <a:buFont typeface="Arial" panose="020B0604020202020204" pitchFamily="34" charset="0"/>
              <a:buChar char="•"/>
            </a:pPr>
            <a:r>
              <a:rPr lang="en-US" dirty="0"/>
              <a:t>Financial constraints restrict investment in training and staff mental-health programmes.</a:t>
            </a:r>
          </a:p>
          <a:p>
            <a:endParaRPr lang="en-GB" dirty="0"/>
          </a:p>
        </p:txBody>
      </p:sp>
      <p:sp>
        <p:nvSpPr>
          <p:cNvPr id="5" name="TextBox 4">
            <a:extLst>
              <a:ext uri="{FF2B5EF4-FFF2-40B4-BE49-F238E27FC236}">
                <a16:creationId xmlns:a16="http://schemas.microsoft.com/office/drawing/2014/main" id="{17F96205-B9E2-1F9D-689C-F3858B041546}"/>
              </a:ext>
            </a:extLst>
          </p:cNvPr>
          <p:cNvSpPr txBox="1"/>
          <p:nvPr/>
        </p:nvSpPr>
        <p:spPr>
          <a:xfrm>
            <a:off x="6501749" y="5579388"/>
            <a:ext cx="5033026" cy="430887"/>
          </a:xfrm>
          <a:prstGeom prst="rect">
            <a:avLst/>
          </a:prstGeom>
          <a:noFill/>
        </p:spPr>
        <p:txBody>
          <a:bodyPr wrap="square" rtlCol="0">
            <a:spAutoFit/>
          </a:bodyPr>
          <a:lstStyle/>
          <a:p>
            <a:pPr algn="just"/>
            <a:r>
              <a:rPr lang="en-GB" sz="1100" dirty="0"/>
              <a:t>Source:  (Abdou, Shehata, and El-Deeb, 2022); (Xiong et al., 2023); (Ayachit &amp; Chitta, 2022); (Saito, Yamamoto, and Kato, 2025) </a:t>
            </a:r>
          </a:p>
        </p:txBody>
      </p:sp>
    </p:spTree>
    <p:extLst>
      <p:ext uri="{BB962C8B-B14F-4D97-AF65-F5344CB8AC3E}">
        <p14:creationId xmlns:p14="http://schemas.microsoft.com/office/powerpoint/2010/main" val="3748607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A0A2F-4791-EB39-C16E-C0A312F4C326}"/>
              </a:ext>
            </a:extLst>
          </p:cNvPr>
          <p:cNvSpPr>
            <a:spLocks noGrp="1"/>
          </p:cNvSpPr>
          <p:nvPr>
            <p:ph type="title"/>
          </p:nvPr>
        </p:nvSpPr>
        <p:spPr>
          <a:xfrm>
            <a:off x="581192" y="702156"/>
            <a:ext cx="11029616" cy="1013800"/>
          </a:xfrm>
        </p:spPr>
        <p:txBody>
          <a:bodyPr>
            <a:normAutofit/>
          </a:bodyPr>
          <a:lstStyle/>
          <a:p>
            <a:r>
              <a:rPr lang="en-GB" dirty="0"/>
              <a:t>Evidence: Supporting Research Insights</a:t>
            </a:r>
          </a:p>
        </p:txBody>
      </p:sp>
      <p:sp>
        <p:nvSpPr>
          <p:cNvPr id="16" name="Rectangle 15">
            <a:extLst>
              <a:ext uri="{FF2B5EF4-FFF2-40B4-BE49-F238E27FC236}">
                <a16:creationId xmlns:a16="http://schemas.microsoft.com/office/drawing/2014/main" id="{44CCC960-EBB0-4648-A189-5FEE0EE3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328F80D-46E8-DBB5-ED36-47B93FC01781}"/>
              </a:ext>
            </a:extLst>
          </p:cNvPr>
          <p:cNvPicPr>
            <a:picLocks noChangeAspect="1"/>
          </p:cNvPicPr>
          <p:nvPr/>
        </p:nvPicPr>
        <p:blipFill>
          <a:blip r:embed="rId3"/>
          <a:srcRect l="13062" r="15543" b="-1"/>
          <a:stretch>
            <a:fillRect/>
          </a:stretch>
        </p:blipFill>
        <p:spPr>
          <a:xfrm>
            <a:off x="657225" y="2361056"/>
            <a:ext cx="4962525" cy="3649219"/>
          </a:xfrm>
          <a:prstGeom prst="rect">
            <a:avLst/>
          </a:prstGeom>
        </p:spPr>
      </p:pic>
      <p:sp>
        <p:nvSpPr>
          <p:cNvPr id="3" name="Content Placeholder 2">
            <a:extLst>
              <a:ext uri="{FF2B5EF4-FFF2-40B4-BE49-F238E27FC236}">
                <a16:creationId xmlns:a16="http://schemas.microsoft.com/office/drawing/2014/main" id="{96BE7B1F-4801-B796-6A7B-6EBD1F201400}"/>
              </a:ext>
            </a:extLst>
          </p:cNvPr>
          <p:cNvSpPr>
            <a:spLocks noGrp="1"/>
          </p:cNvSpPr>
          <p:nvPr>
            <p:ph idx="1"/>
          </p:nvPr>
        </p:nvSpPr>
        <p:spPr>
          <a:xfrm>
            <a:off x="6335805" y="2180496"/>
            <a:ext cx="5275001" cy="4045683"/>
          </a:xfrm>
        </p:spPr>
        <p:txBody>
          <a:bodyPr>
            <a:normAutofit/>
          </a:bodyPr>
          <a:lstStyle/>
          <a:p>
            <a:pPr>
              <a:buFont typeface="Arial" panose="020B0604020202020204" pitchFamily="34" charset="0"/>
              <a:buChar char="•"/>
            </a:pPr>
            <a:r>
              <a:rPr lang="en-US"/>
              <a:t>Studies confirm workload intensity and low control cause chronic burnout symptoms.</a:t>
            </a:r>
          </a:p>
          <a:p>
            <a:pPr>
              <a:buFont typeface="Arial" panose="020B0604020202020204" pitchFamily="34" charset="0"/>
              <a:buChar char="•"/>
            </a:pPr>
            <a:r>
              <a:rPr lang="en-US"/>
              <a:t>COVID-19 worsened anxiety and insecurity, leading to higher staff turnover rates.</a:t>
            </a:r>
          </a:p>
          <a:p>
            <a:pPr>
              <a:buFont typeface="Arial" panose="020B0604020202020204" pitchFamily="34" charset="0"/>
              <a:buChar char="•"/>
            </a:pPr>
            <a:r>
              <a:rPr lang="en-US"/>
              <a:t>WHO reports mental illness reduces productivity and increases absenteeism globally.</a:t>
            </a:r>
          </a:p>
          <a:p>
            <a:pPr>
              <a:buFont typeface="Arial" panose="020B0604020202020204" pitchFamily="34" charset="0"/>
              <a:buChar char="•"/>
            </a:pPr>
            <a:r>
              <a:rPr lang="en-US"/>
              <a:t>OECD &amp; ILO highlight hospitality as among the most at-risk employment sectors.</a:t>
            </a:r>
          </a:p>
          <a:p>
            <a:endParaRPr lang="en-GB" dirty="0"/>
          </a:p>
        </p:txBody>
      </p:sp>
      <p:sp>
        <p:nvSpPr>
          <p:cNvPr id="5" name="TextBox 4">
            <a:extLst>
              <a:ext uri="{FF2B5EF4-FFF2-40B4-BE49-F238E27FC236}">
                <a16:creationId xmlns:a16="http://schemas.microsoft.com/office/drawing/2014/main" id="{46F562FA-E90F-9F05-8F0A-BADE65D0FC45}"/>
              </a:ext>
            </a:extLst>
          </p:cNvPr>
          <p:cNvSpPr txBox="1"/>
          <p:nvPr/>
        </p:nvSpPr>
        <p:spPr>
          <a:xfrm>
            <a:off x="6501749" y="5579388"/>
            <a:ext cx="5033026" cy="430887"/>
          </a:xfrm>
          <a:prstGeom prst="rect">
            <a:avLst/>
          </a:prstGeom>
          <a:noFill/>
        </p:spPr>
        <p:txBody>
          <a:bodyPr wrap="square" rtlCol="0">
            <a:spAutoFit/>
          </a:bodyPr>
          <a:lstStyle/>
          <a:p>
            <a:pPr algn="just"/>
            <a:r>
              <a:rPr lang="en-GB" sz="1100" dirty="0"/>
              <a:t>Source: Ayachit and Chitta (2022); Elshaer and Azazz (2023); Elshaer and Azazz (2023); CIPD (2024); OECD and ILO (2022)</a:t>
            </a:r>
          </a:p>
        </p:txBody>
      </p:sp>
    </p:spTree>
    <p:extLst>
      <p:ext uri="{BB962C8B-B14F-4D97-AF65-F5344CB8AC3E}">
        <p14:creationId xmlns:p14="http://schemas.microsoft.com/office/powerpoint/2010/main" val="2331955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51E97-27C6-E191-A4A1-9EDCE703B1D4}"/>
              </a:ext>
            </a:extLst>
          </p:cNvPr>
          <p:cNvSpPr>
            <a:spLocks noGrp="1"/>
          </p:cNvSpPr>
          <p:nvPr>
            <p:ph type="title"/>
          </p:nvPr>
        </p:nvSpPr>
        <p:spPr>
          <a:xfrm>
            <a:off x="581192" y="702156"/>
            <a:ext cx="11029616" cy="1013800"/>
          </a:xfrm>
        </p:spPr>
        <p:txBody>
          <a:bodyPr>
            <a:normAutofit/>
          </a:bodyPr>
          <a:lstStyle/>
          <a:p>
            <a:r>
              <a:rPr lang="en-US">
                <a:solidFill>
                  <a:srgbClr val="FFFEFF"/>
                </a:solidFill>
              </a:rPr>
              <a:t>Analysis: Industry Response and Evaluation</a:t>
            </a:r>
            <a:endParaRPr lang="en-GB">
              <a:solidFill>
                <a:srgbClr val="FFFEFF"/>
              </a:solidFill>
            </a:endParaRPr>
          </a:p>
        </p:txBody>
      </p:sp>
      <p:graphicFrame>
        <p:nvGraphicFramePr>
          <p:cNvPr id="5" name="Content Placeholder 2">
            <a:extLst>
              <a:ext uri="{FF2B5EF4-FFF2-40B4-BE49-F238E27FC236}">
                <a16:creationId xmlns:a16="http://schemas.microsoft.com/office/drawing/2014/main" id="{1991AB32-3B33-1E9F-9960-E3CCB7781878}"/>
              </a:ext>
            </a:extLst>
          </p:cNvPr>
          <p:cNvGraphicFramePr>
            <a:graphicFrameLocks noGrp="1"/>
          </p:cNvGraphicFramePr>
          <p:nvPr>
            <p:ph idx="1"/>
            <p:extLst>
              <p:ext uri="{D42A27DB-BD31-4B8C-83A1-F6EECF244321}">
                <p14:modId xmlns:p14="http://schemas.microsoft.com/office/powerpoint/2010/main" val="3587886785"/>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48C7F5E-8581-3DAC-57C0-D890A610395F}"/>
              </a:ext>
            </a:extLst>
          </p:cNvPr>
          <p:cNvSpPr txBox="1"/>
          <p:nvPr/>
        </p:nvSpPr>
        <p:spPr>
          <a:xfrm>
            <a:off x="6432923" y="5893845"/>
            <a:ext cx="5033026" cy="261610"/>
          </a:xfrm>
          <a:prstGeom prst="rect">
            <a:avLst/>
          </a:prstGeom>
          <a:noFill/>
        </p:spPr>
        <p:txBody>
          <a:bodyPr wrap="square" rtlCol="0">
            <a:spAutoFit/>
          </a:bodyPr>
          <a:lstStyle/>
          <a:p>
            <a:pPr algn="just"/>
            <a:r>
              <a:rPr lang="en-GB" sz="1100" dirty="0"/>
              <a:t>Source: (Saito, Yamamoto, and Kato, 2025); The WHO (2022); CIPD (2024)</a:t>
            </a:r>
          </a:p>
        </p:txBody>
      </p:sp>
    </p:spTree>
    <p:extLst>
      <p:ext uri="{BB962C8B-B14F-4D97-AF65-F5344CB8AC3E}">
        <p14:creationId xmlns:p14="http://schemas.microsoft.com/office/powerpoint/2010/main" val="464294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59258C-AAC2-41CD-973C-7439B122A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Clr>
                <a:schemeClr val="accent1"/>
              </a:buClr>
              <a:buFont typeface="Arial" panose="020B0604020202020204" pitchFamily="34" charset="0"/>
              <a:buChar char="•"/>
            </a:pPr>
            <a:endParaRPr lang="en-US" dirty="0"/>
          </a:p>
        </p:txBody>
      </p:sp>
      <p:sp>
        <p:nvSpPr>
          <p:cNvPr id="10" name="Rectangle 9">
            <a:extLst>
              <a:ext uri="{FF2B5EF4-FFF2-40B4-BE49-F238E27FC236}">
                <a16:creationId xmlns:a16="http://schemas.microsoft.com/office/drawing/2014/main" id="{54516B72-0116-42B2-82A2-B11218A36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11319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19C5A-2C76-E32A-4275-1CE922F05944}"/>
              </a:ext>
            </a:extLst>
          </p:cNvPr>
          <p:cNvSpPr>
            <a:spLocks noGrp="1"/>
          </p:cNvSpPr>
          <p:nvPr>
            <p:ph type="title"/>
          </p:nvPr>
        </p:nvSpPr>
        <p:spPr>
          <a:xfrm>
            <a:off x="643468" y="1033389"/>
            <a:ext cx="4826256" cy="4825409"/>
          </a:xfrm>
        </p:spPr>
        <p:txBody>
          <a:bodyPr anchor="ctr">
            <a:normAutofit/>
          </a:bodyPr>
          <a:lstStyle/>
          <a:p>
            <a:r>
              <a:rPr lang="en-GB" sz="5400">
                <a:solidFill>
                  <a:srgbClr val="FFFFFF"/>
                </a:solidFill>
              </a:rPr>
              <a:t>Conclusion</a:t>
            </a:r>
          </a:p>
        </p:txBody>
      </p:sp>
      <p:sp>
        <p:nvSpPr>
          <p:cNvPr id="12" name="Rectangle 11">
            <a:extLst>
              <a:ext uri="{FF2B5EF4-FFF2-40B4-BE49-F238E27FC236}">
                <a16:creationId xmlns:a16="http://schemas.microsoft.com/office/drawing/2014/main" id="{7CDB507F-21B7-4C27-B0FC-D9C465C6D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579" y="460868"/>
            <a:ext cx="4828032" cy="111654"/>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7AB1AE17-B7A3-4363-95CD-25441E2FF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774" y="460868"/>
            <a:ext cx="4828032" cy="11165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BADC2AC-1739-24B6-1677-A5B34D4961C1}"/>
              </a:ext>
            </a:extLst>
          </p:cNvPr>
          <p:cNvSpPr>
            <a:spLocks noGrp="1"/>
          </p:cNvSpPr>
          <p:nvPr>
            <p:ph idx="1"/>
          </p:nvPr>
        </p:nvSpPr>
        <p:spPr>
          <a:xfrm>
            <a:off x="6755769" y="1033390"/>
            <a:ext cx="4855037" cy="4825409"/>
          </a:xfrm>
          <a:ln w="57150">
            <a:noFill/>
          </a:ln>
        </p:spPr>
        <p:txBody>
          <a:bodyPr anchor="ctr">
            <a:normAutofit/>
          </a:bodyPr>
          <a:lstStyle/>
          <a:p>
            <a:pPr>
              <a:buFont typeface="Arial" panose="020B0604020202020204" pitchFamily="34" charset="0"/>
              <a:buChar char="•"/>
            </a:pPr>
            <a:r>
              <a:rPr lang="en-US" sz="2000">
                <a:solidFill>
                  <a:schemeClr val="accent2">
                    <a:lumMod val="50000"/>
                  </a:schemeClr>
                </a:solidFill>
              </a:rPr>
              <a:t>Mental health challenges are structural, not simply individual employee concerns.</a:t>
            </a:r>
          </a:p>
          <a:p>
            <a:pPr>
              <a:buFont typeface="Arial" panose="020B0604020202020204" pitchFamily="34" charset="0"/>
              <a:buChar char="•"/>
            </a:pPr>
            <a:r>
              <a:rPr lang="en-US" sz="2000">
                <a:solidFill>
                  <a:schemeClr val="accent2">
                    <a:lumMod val="50000"/>
                  </a:schemeClr>
                </a:solidFill>
              </a:rPr>
              <a:t>Awareness has increased, but implementation remains uneven across global hotel brands.</a:t>
            </a:r>
          </a:p>
          <a:p>
            <a:pPr>
              <a:buFont typeface="Arial" panose="020B0604020202020204" pitchFamily="34" charset="0"/>
              <a:buChar char="•"/>
            </a:pPr>
            <a:r>
              <a:rPr lang="en-US" sz="2000">
                <a:solidFill>
                  <a:schemeClr val="accent2">
                    <a:lumMod val="50000"/>
                  </a:schemeClr>
                </a:solidFill>
              </a:rPr>
              <a:t>Embedding wellbeing in leadership and HR strategy ensures long-term sustainability.</a:t>
            </a:r>
          </a:p>
          <a:p>
            <a:pPr>
              <a:buFont typeface="Arial" panose="020B0604020202020204" pitchFamily="34" charset="0"/>
              <a:buChar char="•"/>
            </a:pPr>
            <a:r>
              <a:rPr lang="en-US" sz="2000">
                <a:solidFill>
                  <a:schemeClr val="accent2">
                    <a:lumMod val="50000"/>
                  </a:schemeClr>
                </a:solidFill>
              </a:rPr>
              <a:t>Empathy, communication, and accountability must guide future industry transformation.</a:t>
            </a:r>
          </a:p>
          <a:p>
            <a:endParaRPr lang="en-GB" sz="2000">
              <a:solidFill>
                <a:schemeClr val="accent2">
                  <a:lumMod val="50000"/>
                </a:schemeClr>
              </a:solidFill>
            </a:endParaRPr>
          </a:p>
        </p:txBody>
      </p:sp>
      <p:sp>
        <p:nvSpPr>
          <p:cNvPr id="4" name="TextBox 3">
            <a:extLst>
              <a:ext uri="{FF2B5EF4-FFF2-40B4-BE49-F238E27FC236}">
                <a16:creationId xmlns:a16="http://schemas.microsoft.com/office/drawing/2014/main" id="{1152F80D-56E3-E9AA-0A87-548884AF37E1}"/>
              </a:ext>
            </a:extLst>
          </p:cNvPr>
          <p:cNvSpPr txBox="1"/>
          <p:nvPr/>
        </p:nvSpPr>
        <p:spPr>
          <a:xfrm>
            <a:off x="6868377" y="5441737"/>
            <a:ext cx="5033026" cy="261610"/>
          </a:xfrm>
          <a:prstGeom prst="rect">
            <a:avLst/>
          </a:prstGeom>
          <a:noFill/>
        </p:spPr>
        <p:txBody>
          <a:bodyPr wrap="square" rtlCol="0">
            <a:spAutoFit/>
          </a:bodyPr>
          <a:lstStyle/>
          <a:p>
            <a:pPr algn="just"/>
            <a:r>
              <a:rPr lang="en-GB" sz="1100" dirty="0"/>
              <a:t>Source: (Abdou, Shehata, and El-Deeb, 2022); (OECD and ILO, 2022);</a:t>
            </a:r>
          </a:p>
        </p:txBody>
      </p:sp>
    </p:spTree>
    <p:extLst>
      <p:ext uri="{BB962C8B-B14F-4D97-AF65-F5344CB8AC3E}">
        <p14:creationId xmlns:p14="http://schemas.microsoft.com/office/powerpoint/2010/main" val="912845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DC969F4-277E-4F95-9ABB-0421358B0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89AA4-3782-47A1-3B95-4FEF76172CBB}"/>
              </a:ext>
            </a:extLst>
          </p:cNvPr>
          <p:cNvSpPr>
            <a:spLocks noGrp="1"/>
          </p:cNvSpPr>
          <p:nvPr>
            <p:ph type="title"/>
          </p:nvPr>
        </p:nvSpPr>
        <p:spPr>
          <a:xfrm>
            <a:off x="746228" y="1037967"/>
            <a:ext cx="3054091" cy="4709131"/>
          </a:xfrm>
        </p:spPr>
        <p:txBody>
          <a:bodyPr anchor="ctr">
            <a:normAutofit/>
          </a:bodyPr>
          <a:lstStyle/>
          <a:p>
            <a:r>
              <a:rPr lang="en-GB" sz="2200">
                <a:solidFill>
                  <a:schemeClr val="accent1"/>
                </a:solidFill>
              </a:rPr>
              <a:t>Future Recommendations</a:t>
            </a:r>
          </a:p>
        </p:txBody>
      </p:sp>
      <p:sp>
        <p:nvSpPr>
          <p:cNvPr id="11" name="Rectangle 10">
            <a:extLst>
              <a:ext uri="{FF2B5EF4-FFF2-40B4-BE49-F238E27FC236}">
                <a16:creationId xmlns:a16="http://schemas.microsoft.com/office/drawing/2014/main" id="{DBB62B70-0FFB-4EBC-A23C-3EE215C71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4F448DF1-A468-4624-99E7-933CC6207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6F7DD6E9-9BF0-44B2-A5B9-1CE2477A47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5E2BD0E-96C7-4908-AD02-AD9AC69C9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FC504C8-408A-DA90-21CE-530C991FC0F8}"/>
              </a:ext>
            </a:extLst>
          </p:cNvPr>
          <p:cNvGraphicFramePr>
            <a:graphicFrameLocks noGrp="1"/>
          </p:cNvGraphicFramePr>
          <p:nvPr>
            <p:ph idx="1"/>
            <p:extLst>
              <p:ext uri="{D42A27DB-BD31-4B8C-83A1-F6EECF244321}">
                <p14:modId xmlns:p14="http://schemas.microsoft.com/office/powerpoint/2010/main" val="3355709866"/>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1F557B3-6906-B97B-F3B3-BCE3C03D29F8}"/>
              </a:ext>
            </a:extLst>
          </p:cNvPr>
          <p:cNvSpPr txBox="1"/>
          <p:nvPr/>
        </p:nvSpPr>
        <p:spPr>
          <a:xfrm>
            <a:off x="5588110" y="5548517"/>
            <a:ext cx="5033026" cy="430887"/>
          </a:xfrm>
          <a:prstGeom prst="rect">
            <a:avLst/>
          </a:prstGeom>
          <a:noFill/>
        </p:spPr>
        <p:txBody>
          <a:bodyPr wrap="square" rtlCol="0">
            <a:spAutoFit/>
          </a:bodyPr>
          <a:lstStyle/>
          <a:p>
            <a:pPr algn="just"/>
            <a:r>
              <a:rPr lang="en-GB" sz="1100" dirty="0"/>
              <a:t>Source: (WHO, 2022); (Abdou, Shehata, and El-Deeb, 2022); (Christiansen, Hviid, and Poulsen, 2024); (CIPD, 2024); OECD and ILO (2022) </a:t>
            </a:r>
          </a:p>
        </p:txBody>
      </p:sp>
    </p:spTree>
    <p:extLst>
      <p:ext uri="{BB962C8B-B14F-4D97-AF65-F5344CB8AC3E}">
        <p14:creationId xmlns:p14="http://schemas.microsoft.com/office/powerpoint/2010/main" val="109754435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0130DC-F780-43D2-B26A-92EACD789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E4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A9370-8E68-A1A7-BA7C-351EF56064DF}"/>
              </a:ext>
            </a:extLst>
          </p:cNvPr>
          <p:cNvSpPr>
            <a:spLocks noGrp="1"/>
          </p:cNvSpPr>
          <p:nvPr>
            <p:ph type="title"/>
          </p:nvPr>
        </p:nvSpPr>
        <p:spPr>
          <a:xfrm>
            <a:off x="581192" y="641653"/>
            <a:ext cx="11029616" cy="1095560"/>
          </a:xfrm>
        </p:spPr>
        <p:txBody>
          <a:bodyPr anchor="t">
            <a:normAutofit/>
          </a:bodyPr>
          <a:lstStyle/>
          <a:p>
            <a:r>
              <a:rPr lang="en-GB">
                <a:solidFill>
                  <a:schemeClr val="accent2"/>
                </a:solidFill>
              </a:rPr>
              <a:t>References</a:t>
            </a:r>
          </a:p>
        </p:txBody>
      </p:sp>
      <p:sp>
        <p:nvSpPr>
          <p:cNvPr id="10" name="Rectangle 9">
            <a:extLst>
              <a:ext uri="{FF2B5EF4-FFF2-40B4-BE49-F238E27FC236}">
                <a16:creationId xmlns:a16="http://schemas.microsoft.com/office/drawing/2014/main" id="{17676E0E-5B44-4166-8EDD-CFDBAC622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2CA9A2F-66DF-5191-44B8-B6FFD7F23414}"/>
              </a:ext>
            </a:extLst>
          </p:cNvPr>
          <p:cNvSpPr>
            <a:spLocks noGrp="1"/>
          </p:cNvSpPr>
          <p:nvPr>
            <p:ph idx="1"/>
          </p:nvPr>
        </p:nvSpPr>
        <p:spPr>
          <a:xfrm>
            <a:off x="581193" y="1646319"/>
            <a:ext cx="11029615" cy="3979200"/>
          </a:xfrm>
        </p:spPr>
        <p:txBody>
          <a:bodyPr>
            <a:normAutofit/>
          </a:bodyPr>
          <a:lstStyle/>
          <a:p>
            <a:pPr algn="just">
              <a:lnSpc>
                <a:spcPct val="90000"/>
              </a:lnSpc>
              <a:buFont typeface="Wingdings" panose="05000000000000000000" pitchFamily="2" charset="2"/>
              <a:buChar char="§"/>
            </a:pPr>
            <a:r>
              <a:rPr lang="en-US" sz="1100" dirty="0">
                <a:solidFill>
                  <a:schemeClr val="accent2">
                    <a:lumMod val="50000"/>
                  </a:schemeClr>
                </a:solidFill>
              </a:rPr>
              <a:t>World Health Organization (2022) </a:t>
            </a:r>
            <a:r>
              <a:rPr lang="en-US" sz="1100" i="1" dirty="0">
                <a:solidFill>
                  <a:schemeClr val="accent2">
                    <a:lumMod val="50000"/>
                  </a:schemeClr>
                </a:solidFill>
              </a:rPr>
              <a:t>Guidelines on mental health at work</a:t>
            </a:r>
            <a:r>
              <a:rPr lang="en-US" sz="1100" dirty="0">
                <a:solidFill>
                  <a:schemeClr val="accent2">
                    <a:lumMod val="50000"/>
                  </a:schemeClr>
                </a:solidFill>
              </a:rPr>
              <a:t>. Geneva: WHO. Available at: </a:t>
            </a:r>
            <a:r>
              <a:rPr lang="en-US" sz="1100" dirty="0">
                <a:solidFill>
                  <a:schemeClr val="accent2">
                    <a:lumMod val="50000"/>
                  </a:schemeClr>
                </a:solidFill>
                <a:hlinkClick r:id="rId3"/>
              </a:rPr>
              <a:t>https://www.who.int/publications/i/item/9789240053052</a:t>
            </a:r>
            <a:endParaRPr lang="en-US" sz="1100" dirty="0">
              <a:solidFill>
                <a:schemeClr val="accent2">
                  <a:lumMod val="50000"/>
                </a:schemeClr>
              </a:solidFill>
            </a:endParaRPr>
          </a:p>
          <a:p>
            <a:pPr algn="just">
              <a:lnSpc>
                <a:spcPct val="90000"/>
              </a:lnSpc>
              <a:buFont typeface="Wingdings" panose="05000000000000000000" pitchFamily="2" charset="2"/>
              <a:buChar char="§"/>
            </a:pPr>
            <a:r>
              <a:rPr lang="en-US" sz="1100" dirty="0">
                <a:solidFill>
                  <a:schemeClr val="accent2">
                    <a:lumMod val="50000"/>
                  </a:schemeClr>
                </a:solidFill>
              </a:rPr>
              <a:t>CIPD (2024) </a:t>
            </a:r>
            <a:r>
              <a:rPr lang="en-US" sz="1100" i="1" dirty="0">
                <a:solidFill>
                  <a:schemeClr val="accent2">
                    <a:lumMod val="50000"/>
                  </a:schemeClr>
                </a:solidFill>
              </a:rPr>
              <a:t>Good Work Index 2024: Summary report</a:t>
            </a:r>
            <a:r>
              <a:rPr lang="en-US" sz="1100" dirty="0">
                <a:solidFill>
                  <a:schemeClr val="accent2">
                    <a:lumMod val="50000"/>
                  </a:schemeClr>
                </a:solidFill>
              </a:rPr>
              <a:t>. London: Chartered Institute of Personnel and Development. Available at: https://www.cipd.org/globalassets/media/knowledge/knowledge-hub/reports/2024-pdfs/8625-good-work-index-2024-summary-report-1-web.pdf</a:t>
            </a:r>
          </a:p>
          <a:p>
            <a:pPr algn="just">
              <a:lnSpc>
                <a:spcPct val="90000"/>
              </a:lnSpc>
              <a:buFont typeface="Wingdings" panose="05000000000000000000" pitchFamily="2" charset="2"/>
              <a:buChar char="§"/>
            </a:pPr>
            <a:r>
              <a:rPr lang="en-US" sz="1100" dirty="0">
                <a:solidFill>
                  <a:schemeClr val="accent2">
                    <a:lumMod val="50000"/>
                  </a:schemeClr>
                </a:solidFill>
              </a:rPr>
              <a:t>OECD &amp; ILO (2022) </a:t>
            </a:r>
            <a:r>
              <a:rPr lang="en-US" sz="1100" i="1" dirty="0">
                <a:solidFill>
                  <a:schemeClr val="accent2">
                    <a:lumMod val="50000"/>
                  </a:schemeClr>
                </a:solidFill>
              </a:rPr>
              <a:t>Mental health at work: Policy brief</a:t>
            </a:r>
            <a:r>
              <a:rPr lang="en-US" sz="1100" dirty="0">
                <a:solidFill>
                  <a:schemeClr val="accent2">
                    <a:lumMod val="50000"/>
                  </a:schemeClr>
                </a:solidFill>
              </a:rPr>
              <a:t>. Paris: OECD. Available at: </a:t>
            </a:r>
            <a:r>
              <a:rPr lang="en-US" sz="1100" dirty="0">
                <a:solidFill>
                  <a:schemeClr val="accent2">
                    <a:lumMod val="50000"/>
                  </a:schemeClr>
                </a:solidFill>
                <a:hlinkClick r:id="rId4"/>
              </a:rPr>
              <a:t>https://www.who.int/publications/i/item/9789240057944</a:t>
            </a:r>
            <a:endParaRPr lang="en-US" sz="1100" dirty="0">
              <a:solidFill>
                <a:schemeClr val="accent2">
                  <a:lumMod val="50000"/>
                </a:schemeClr>
              </a:solidFill>
            </a:endParaRPr>
          </a:p>
          <a:p>
            <a:pPr algn="just">
              <a:lnSpc>
                <a:spcPct val="90000"/>
              </a:lnSpc>
              <a:buFont typeface="Wingdings" panose="05000000000000000000" pitchFamily="2" charset="2"/>
              <a:buChar char="§"/>
            </a:pPr>
            <a:r>
              <a:rPr lang="en-US" sz="1100" dirty="0">
                <a:solidFill>
                  <a:schemeClr val="accent2">
                    <a:lumMod val="50000"/>
                  </a:schemeClr>
                </a:solidFill>
              </a:rPr>
              <a:t>Ayachit, M. and Chitta, S. (2022) ‘A systematic review of burnout studies from the hospitality literature’, </a:t>
            </a:r>
            <a:r>
              <a:rPr lang="en-US" sz="1100" i="1" dirty="0">
                <a:solidFill>
                  <a:schemeClr val="accent2">
                    <a:lumMod val="50000"/>
                  </a:schemeClr>
                </a:solidFill>
              </a:rPr>
              <a:t>Journal of Hospitality &amp; Tourism Education</a:t>
            </a:r>
            <a:r>
              <a:rPr lang="en-US" sz="1100" dirty="0">
                <a:solidFill>
                  <a:schemeClr val="accent2">
                    <a:lumMod val="50000"/>
                  </a:schemeClr>
                </a:solidFill>
              </a:rPr>
              <a:t>. Available at: https://www.tandfonline.com/doi/full/10.1080/19368623.2021.1957743</a:t>
            </a:r>
          </a:p>
          <a:p>
            <a:pPr algn="just">
              <a:lnSpc>
                <a:spcPct val="90000"/>
              </a:lnSpc>
              <a:buFont typeface="Wingdings" panose="05000000000000000000" pitchFamily="2" charset="2"/>
              <a:buChar char="§"/>
            </a:pPr>
            <a:r>
              <a:rPr lang="en-US" sz="1100" dirty="0">
                <a:solidFill>
                  <a:schemeClr val="accent2">
                    <a:lumMod val="50000"/>
                  </a:schemeClr>
                </a:solidFill>
              </a:rPr>
              <a:t>Abdou, A.H., Shehata, H.S. and El-Deeb, A.S. (2022) ‘The impact of hospitality work environment on work–family conflict and turnover intentions during COVID-19’, </a:t>
            </a:r>
            <a:r>
              <a:rPr lang="en-US" sz="1100" i="1" dirty="0">
                <a:solidFill>
                  <a:schemeClr val="accent2">
                    <a:lumMod val="50000"/>
                  </a:schemeClr>
                </a:solidFill>
              </a:rPr>
              <a:t>Frontiers in Psychology</a:t>
            </a:r>
            <a:r>
              <a:rPr lang="en-US" sz="1100" dirty="0">
                <a:solidFill>
                  <a:schemeClr val="accent2">
                    <a:lumMod val="50000"/>
                  </a:schemeClr>
                </a:solidFill>
              </a:rPr>
              <a:t>, 13:890418. Available at: https://www.frontiersin.org/articles/10.3389/fpsyg.2022.890418/full</a:t>
            </a:r>
          </a:p>
          <a:p>
            <a:pPr algn="just">
              <a:lnSpc>
                <a:spcPct val="90000"/>
              </a:lnSpc>
              <a:buFont typeface="Wingdings" panose="05000000000000000000" pitchFamily="2" charset="2"/>
              <a:buChar char="§"/>
            </a:pPr>
            <a:r>
              <a:rPr lang="en-US" sz="1100" dirty="0">
                <a:solidFill>
                  <a:schemeClr val="accent2">
                    <a:lumMod val="50000"/>
                  </a:schemeClr>
                </a:solidFill>
              </a:rPr>
              <a:t>Elshaer, I.A. and Azazz, A.M.S. (2023) ‘Mental health of tourism employees post COVID-19: The role of job insecurity’, </a:t>
            </a:r>
            <a:r>
              <a:rPr lang="en-US" sz="1100" i="1" dirty="0">
                <a:solidFill>
                  <a:schemeClr val="accent2">
                    <a:lumMod val="50000"/>
                  </a:schemeClr>
                </a:solidFill>
              </a:rPr>
              <a:t>Healthcare</a:t>
            </a:r>
            <a:r>
              <a:rPr lang="en-US" sz="1100" dirty="0">
                <a:solidFill>
                  <a:schemeClr val="accent2">
                    <a:lumMod val="50000"/>
                  </a:schemeClr>
                </a:solidFill>
              </a:rPr>
              <a:t>, 11(7):1012. Available at: https://pmc.ncbi.nlm.nih.gov/articles/PMC10047375/</a:t>
            </a:r>
          </a:p>
          <a:p>
            <a:pPr algn="just">
              <a:lnSpc>
                <a:spcPct val="90000"/>
              </a:lnSpc>
              <a:buFont typeface="Wingdings" panose="05000000000000000000" pitchFamily="2" charset="2"/>
              <a:buChar char="§"/>
            </a:pPr>
            <a:r>
              <a:rPr lang="en-US" sz="1100" dirty="0">
                <a:solidFill>
                  <a:schemeClr val="accent2">
                    <a:lumMod val="50000"/>
                  </a:schemeClr>
                </a:solidFill>
              </a:rPr>
              <a:t>Baquero, A., Ponce, P., Franco, C.J. and García-Almeida, D.J. (2023) ‘Hotel employees’ burnout and intention to quit: The role of psychological distress’, </a:t>
            </a:r>
            <a:r>
              <a:rPr lang="en-US" sz="1100" i="1" dirty="0">
                <a:solidFill>
                  <a:schemeClr val="accent2">
                    <a:lumMod val="50000"/>
                  </a:schemeClr>
                </a:solidFill>
              </a:rPr>
              <a:t>International Journal of Environmental Research and Public Health</a:t>
            </a:r>
            <a:r>
              <a:rPr lang="en-US" sz="1100" dirty="0">
                <a:solidFill>
                  <a:schemeClr val="accent2">
                    <a:lumMod val="50000"/>
                  </a:schemeClr>
                </a:solidFill>
              </a:rPr>
              <a:t>, 20(2):1092. Available at: https://pmc.ncbi.nlm.nih.gov/articles/PMC9952249/</a:t>
            </a:r>
          </a:p>
          <a:p>
            <a:pPr algn="just">
              <a:lnSpc>
                <a:spcPct val="90000"/>
              </a:lnSpc>
              <a:buFont typeface="Wingdings" panose="05000000000000000000" pitchFamily="2" charset="2"/>
              <a:buChar char="§"/>
            </a:pPr>
            <a:r>
              <a:rPr lang="en-US" sz="1100" dirty="0">
                <a:solidFill>
                  <a:schemeClr val="accent2">
                    <a:lumMod val="50000"/>
                  </a:schemeClr>
                </a:solidFill>
              </a:rPr>
              <a:t>Xiong, W., Wen, J., Yan, X. and Jiang, L. (2023) ‘How emotional labor affects hotel employees’ mental health’, </a:t>
            </a:r>
            <a:r>
              <a:rPr lang="en-US" sz="1100" i="1" dirty="0">
                <a:solidFill>
                  <a:schemeClr val="accent2">
                    <a:lumMod val="50000"/>
                  </a:schemeClr>
                </a:solidFill>
              </a:rPr>
              <a:t>Tourism Management</a:t>
            </a:r>
            <a:r>
              <a:rPr lang="en-US" sz="1100" dirty="0">
                <a:solidFill>
                  <a:schemeClr val="accent2">
                    <a:lumMod val="50000"/>
                  </a:schemeClr>
                </a:solidFill>
              </a:rPr>
              <a:t>, 95:104671. Available at: </a:t>
            </a:r>
            <a:r>
              <a:rPr lang="en-US" sz="1100" dirty="0">
                <a:solidFill>
                  <a:schemeClr val="accent2">
                    <a:lumMod val="50000"/>
                  </a:schemeClr>
                </a:solidFill>
                <a:hlinkClick r:id="rId5"/>
              </a:rPr>
              <a:t>https://www.sciencedirect.com/science/article/abs/pii/S0261517722001443</a:t>
            </a:r>
            <a:endParaRPr lang="en-US" sz="1100" dirty="0">
              <a:solidFill>
                <a:schemeClr val="accent2">
                  <a:lumMod val="50000"/>
                </a:schemeClr>
              </a:solidFill>
            </a:endParaRPr>
          </a:p>
          <a:p>
            <a:pPr algn="just">
              <a:lnSpc>
                <a:spcPct val="90000"/>
              </a:lnSpc>
              <a:buFont typeface="Wingdings" panose="05000000000000000000" pitchFamily="2" charset="2"/>
              <a:buChar char="§"/>
            </a:pPr>
            <a:r>
              <a:rPr lang="en-US" sz="1100" dirty="0">
                <a:solidFill>
                  <a:schemeClr val="accent2">
                    <a:lumMod val="50000"/>
                  </a:schemeClr>
                </a:solidFill>
              </a:rPr>
              <a:t>Liu, X., Wang, J. and Zhang, Y. (2023) ‘The effects of emotional labor on work and non-work strain’, </a:t>
            </a:r>
            <a:r>
              <a:rPr lang="en-US" sz="1100" i="1" dirty="0">
                <a:solidFill>
                  <a:schemeClr val="accent2">
                    <a:lumMod val="50000"/>
                  </a:schemeClr>
                </a:solidFill>
              </a:rPr>
              <a:t>Psychology Research and Behavior Management</a:t>
            </a:r>
            <a:r>
              <a:rPr lang="en-US" sz="1100" dirty="0">
                <a:solidFill>
                  <a:schemeClr val="accent2">
                    <a:lumMod val="50000"/>
                  </a:schemeClr>
                </a:solidFill>
              </a:rPr>
              <a:t>, 16, pp. 4319–4335. Available at: https://pmc.ncbi.nlm.nih.gov/articles/PMC10493129/</a:t>
            </a:r>
          </a:p>
          <a:p>
            <a:pPr algn="just">
              <a:lnSpc>
                <a:spcPct val="90000"/>
              </a:lnSpc>
              <a:buFont typeface="Wingdings" panose="05000000000000000000" pitchFamily="2" charset="2"/>
              <a:buChar char="§"/>
            </a:pPr>
            <a:r>
              <a:rPr lang="en-US" sz="1100" dirty="0">
                <a:solidFill>
                  <a:schemeClr val="accent2">
                    <a:lumMod val="50000"/>
                  </a:schemeClr>
                </a:solidFill>
              </a:rPr>
              <a:t>Saito, H., Yamamoto, T. and Kato, H. (2025) ‘Well-being of hospitality employees: A systematic literature review’, </a:t>
            </a:r>
            <a:r>
              <a:rPr lang="en-US" sz="1100" i="1" dirty="0">
                <a:solidFill>
                  <a:schemeClr val="accent2">
                    <a:lumMod val="50000"/>
                  </a:schemeClr>
                </a:solidFill>
              </a:rPr>
              <a:t>International Journal of Hospitality Management</a:t>
            </a:r>
            <a:r>
              <a:rPr lang="en-US" sz="1100" dirty="0">
                <a:solidFill>
                  <a:schemeClr val="accent2">
                    <a:lumMod val="50000"/>
                  </a:schemeClr>
                </a:solidFill>
              </a:rPr>
              <a:t>, 120:103721. Available at: </a:t>
            </a:r>
            <a:r>
              <a:rPr lang="en-US" sz="1100" dirty="0">
                <a:solidFill>
                  <a:schemeClr val="accent2">
                    <a:lumMod val="50000"/>
                  </a:schemeClr>
                </a:solidFill>
                <a:hlinkClick r:id="rId6"/>
              </a:rPr>
              <a:t>https://www.sciencedirect.com/science/article/pii/S0278431924002676</a:t>
            </a:r>
            <a:endParaRPr lang="en-US" sz="1100" dirty="0">
              <a:solidFill>
                <a:schemeClr val="accent2">
                  <a:lumMod val="50000"/>
                </a:schemeClr>
              </a:solidFill>
            </a:endParaRPr>
          </a:p>
          <a:p>
            <a:pPr>
              <a:lnSpc>
                <a:spcPct val="90000"/>
              </a:lnSpc>
            </a:pPr>
            <a:endParaRPr lang="en-GB" sz="1100" dirty="0">
              <a:solidFill>
                <a:schemeClr val="accent2">
                  <a:lumMod val="50000"/>
                </a:schemeClr>
              </a:solidFill>
            </a:endParaRPr>
          </a:p>
        </p:txBody>
      </p:sp>
    </p:spTree>
    <p:extLst>
      <p:ext uri="{BB962C8B-B14F-4D97-AF65-F5344CB8AC3E}">
        <p14:creationId xmlns:p14="http://schemas.microsoft.com/office/powerpoint/2010/main" val="3082151248"/>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8</TotalTime>
  <Words>2998</Words>
  <Application>Microsoft Office PowerPoint</Application>
  <PresentationFormat>Widescreen</PresentationFormat>
  <Paragraphs>121</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Gill Sans MT</vt:lpstr>
      <vt:lpstr>Times New Roman</vt:lpstr>
      <vt:lpstr>Wingdings</vt:lpstr>
      <vt:lpstr>Wingdings 2</vt:lpstr>
      <vt:lpstr>Dividend</vt:lpstr>
      <vt:lpstr>PowerPoint Presentation</vt:lpstr>
      <vt:lpstr>The Deepening Mental Health Crisis in the Hospitality Industry</vt:lpstr>
      <vt:lpstr>Introduction</vt:lpstr>
      <vt:lpstr>Why This Theme Matters</vt:lpstr>
      <vt:lpstr>Key Theoretical Foundations</vt:lpstr>
      <vt:lpstr>Research Methodology Overview</vt:lpstr>
      <vt:lpstr>Problem: Core Issues Identified</vt:lpstr>
      <vt:lpstr>Evidence: Supporting Research Insights</vt:lpstr>
      <vt:lpstr>Analysis: Industry Response and Evaluation</vt:lpstr>
      <vt:lpstr>Conclusion</vt:lpstr>
      <vt:lpstr>Future 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pitirici vasile</cp:lastModifiedBy>
  <cp:revision>3</cp:revision>
  <dcterms:created xsi:type="dcterms:W3CDTF">2025-10-22T18:15:15Z</dcterms:created>
  <dcterms:modified xsi:type="dcterms:W3CDTF">2025-10-29T23:15:13Z</dcterms:modified>
</cp:coreProperties>
</file>