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6" r:id="rId1"/>
  </p:sldMasterIdLst>
  <p:sldIdLst>
    <p:sldId id="256" r:id="rId2"/>
    <p:sldId id="266" r:id="rId3"/>
    <p:sldId id="257" r:id="rId4"/>
    <p:sldId id="259" r:id="rId5"/>
    <p:sldId id="258" r:id="rId6"/>
    <p:sldId id="260" r:id="rId7"/>
    <p:sldId id="261" r:id="rId8"/>
    <p:sldId id="262" r:id="rId9"/>
    <p:sldId id="263" r:id="rId10"/>
    <p:sldId id="265"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5360F3-E92D-CE2D-6DE0-E5E2AA24EFAC}" v="103" dt="2023-12-06T22:28:25.962"/>
    <p1510:client id="{D1896CFF-F2CF-4BA3-85C3-9C009B9ACBD8}" v="851" dt="2023-12-05T21:34:39.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1343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2690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7673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6915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8395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9461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45273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7701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0520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182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1631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12/6/2023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02745959"/>
      </p:ext>
    </p:extLst>
  </p:cSld>
  <p:clrMap bg1="lt1" tx1="dk1" bg2="lt2" tx2="dk2" accent1="accent1" accent2="accent2" accent3="accent3" accent4="accent4" accent5="accent5" accent6="accent6" hlink="hlink" folHlink="folHlink"/>
  <p:sldLayoutIdLst>
    <p:sldLayoutId id="2147484107" r:id="rId1"/>
    <p:sldLayoutId id="2147484108" r:id="rId2"/>
    <p:sldLayoutId id="2147484109" r:id="rId3"/>
    <p:sldLayoutId id="2147484110" r:id="rId4"/>
    <p:sldLayoutId id="2147484111" r:id="rId5"/>
    <p:sldLayoutId id="2147484112" r:id="rId6"/>
    <p:sldLayoutId id="2147484113" r:id="rId7"/>
    <p:sldLayoutId id="2147484114" r:id="rId8"/>
    <p:sldLayoutId id="2147484115" r:id="rId9"/>
    <p:sldLayoutId id="2147484116" r:id="rId10"/>
    <p:sldLayoutId id="21474841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dailystar.co.uk/real-life/inside-breathtaking-buildings-given-new-23917744" TargetMode="External"/><Relationship Id="rId3" Type="http://schemas.openxmlformats.org/officeDocument/2006/relationships/hyperlink" Target="https://www.statista.com/topics/8515/jd-wetherspoon/#topicOverview" TargetMode="External"/><Relationship Id="rId7" Type="http://schemas.openxmlformats.org/officeDocument/2006/relationships/hyperlink" Target="https://www.jdwetherspoon.com/news/2021/11/new-draught" TargetMode="External"/><Relationship Id="rId2" Type="http://schemas.openxmlformats.org/officeDocument/2006/relationships/hyperlink" Target="https://www.marketingweek.com/wetherspoon-invests-marketing/" TargetMode="External"/><Relationship Id="rId1" Type="http://schemas.openxmlformats.org/officeDocument/2006/relationships/slideLayout" Target="../slideLayouts/slideLayout2.xml"/><Relationship Id="rId6" Type="http://schemas.openxmlformats.org/officeDocument/2006/relationships/hyperlink" Target="https://www.buzzfeed.com/patricksmith/reasons-wetherspoons-is-the-best-thing-that-hap" TargetMode="External"/><Relationship Id="rId5" Type="http://schemas.openxmlformats.org/officeDocument/2006/relationships/hyperlink" Target="https://www.mirror.co.uk/tv/tv-news/how-wetherspoons-cheap-weighing-drinks-24469661" TargetMode="External"/><Relationship Id="rId4" Type="http://schemas.openxmlformats.org/officeDocument/2006/relationships/hyperlink" Target="https://www.theguardian.com/commentisfree/2020/sep/22/wetherspoons-cheap-booze-rightwing-rants-staff-brexit-cheerleading" TargetMode="External"/><Relationship Id="rId9" Type="http://schemas.openxmlformats.org/officeDocument/2006/relationships/hyperlink" Target="https://www.jdwetherspoon.com/news/2023/09/autumn-real-ale-festival?page=1&amp;y=0&amp;c=b5bdd0d3a0ca45108f1a5a297e245665&amp;i=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53445-837A-CF42-F520-8E9D4EB75823}"/>
              </a:ext>
            </a:extLst>
          </p:cNvPr>
          <p:cNvSpPr>
            <a:spLocks noGrp="1"/>
          </p:cNvSpPr>
          <p:nvPr>
            <p:ph type="ctrTitle"/>
          </p:nvPr>
        </p:nvSpPr>
        <p:spPr>
          <a:xfrm>
            <a:off x="890338" y="640080"/>
            <a:ext cx="3734014" cy="3566160"/>
          </a:xfrm>
        </p:spPr>
        <p:txBody>
          <a:bodyPr anchor="b">
            <a:normAutofit/>
          </a:bodyPr>
          <a:lstStyle/>
          <a:p>
            <a:pPr algn="l"/>
            <a:r>
              <a:rPr lang="en-US" sz="4000" b="1" dirty="0">
                <a:latin typeface="Cambria"/>
                <a:ea typeface="Cambria"/>
              </a:rPr>
              <a:t>Wetherspoons</a:t>
            </a:r>
            <a:br>
              <a:rPr lang="en-US" sz="4000" b="1" dirty="0">
                <a:latin typeface="Cambria"/>
              </a:rPr>
            </a:br>
            <a:r>
              <a:rPr lang="en-US" sz="4000" b="1" dirty="0">
                <a:latin typeface="Cambria"/>
                <a:ea typeface="Cambria"/>
              </a:rPr>
              <a:t>marketing</a:t>
            </a:r>
            <a:br>
              <a:rPr lang="en-US" sz="4000" b="1" dirty="0">
                <a:latin typeface="Cambria"/>
              </a:rPr>
            </a:br>
            <a:r>
              <a:rPr lang="en-US" sz="4000" b="1" dirty="0">
                <a:latin typeface="Cambria"/>
                <a:ea typeface="Cambria"/>
              </a:rPr>
              <a:t>strategy</a:t>
            </a:r>
            <a:endParaRPr lang="en-US" sz="4000" b="1">
              <a:latin typeface="Cambria"/>
              <a:ea typeface="Cambria"/>
              <a:cs typeface="Calibri Light"/>
            </a:endParaRPr>
          </a:p>
        </p:txBody>
      </p:sp>
      <p:sp>
        <p:nvSpPr>
          <p:cNvPr id="3" name="Subtitle 2">
            <a:extLst>
              <a:ext uri="{FF2B5EF4-FFF2-40B4-BE49-F238E27FC236}">
                <a16:creationId xmlns:a16="http://schemas.microsoft.com/office/drawing/2014/main" id="{572589AC-6DFA-9929-D6D7-145B004A0128}"/>
              </a:ext>
            </a:extLst>
          </p:cNvPr>
          <p:cNvSpPr>
            <a:spLocks noGrp="1"/>
          </p:cNvSpPr>
          <p:nvPr>
            <p:ph type="subTitle" idx="1"/>
          </p:nvPr>
        </p:nvSpPr>
        <p:spPr>
          <a:xfrm>
            <a:off x="890339" y="4636008"/>
            <a:ext cx="3734014" cy="1572768"/>
          </a:xfrm>
        </p:spPr>
        <p:txBody>
          <a:bodyPr vert="horz" lIns="91440" tIns="45720" rIns="91440" bIns="45720" rtlCol="0" anchor="t">
            <a:normAutofit/>
          </a:bodyPr>
          <a:lstStyle/>
          <a:p>
            <a:pPr algn="l"/>
            <a:r>
              <a:rPr lang="en-US" sz="3600" dirty="0"/>
              <a:t>By Katrina Harries</a:t>
            </a:r>
            <a:endParaRPr lang="en-US" sz="3600" dirty="0">
              <a:cs typeface="Calibri"/>
            </a:endParaRPr>
          </a:p>
        </p:txBody>
      </p:sp>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udy oil paint art">
            <a:extLst>
              <a:ext uri="{FF2B5EF4-FFF2-40B4-BE49-F238E27FC236}">
                <a16:creationId xmlns:a16="http://schemas.microsoft.com/office/drawing/2014/main" id="{5436D9AD-5979-3F96-39C2-B1444C283343}"/>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72250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12E65-351B-0F50-188E-89FCE68421B1}"/>
              </a:ext>
            </a:extLst>
          </p:cNvPr>
          <p:cNvSpPr>
            <a:spLocks noGrp="1"/>
          </p:cNvSpPr>
          <p:nvPr>
            <p:ph type="title"/>
          </p:nvPr>
        </p:nvSpPr>
        <p:spPr>
          <a:xfrm>
            <a:off x="838201" y="365125"/>
            <a:ext cx="4146774" cy="1938076"/>
          </a:xfrm>
        </p:spPr>
        <p:txBody>
          <a:bodyPr vert="horz" lIns="91440" tIns="45720" rIns="91440" bIns="45720" rtlCol="0" anchor="ctr">
            <a:normAutofit/>
          </a:bodyPr>
          <a:lstStyle/>
          <a:p>
            <a:r>
              <a:rPr lang="en-US" b="1" kern="1200" dirty="0">
                <a:latin typeface="Bahnschrift"/>
              </a:rPr>
              <a:t>INTRODUCTION</a:t>
            </a:r>
            <a:endParaRPr lang="en-US" b="1" kern="1200">
              <a:latin typeface="Bahnschrift"/>
              <a:cs typeface="Calibri Light"/>
            </a:endParaRPr>
          </a:p>
        </p:txBody>
      </p:sp>
      <p:sp>
        <p:nvSpPr>
          <p:cNvPr id="3" name="TextBox 2">
            <a:extLst>
              <a:ext uri="{FF2B5EF4-FFF2-40B4-BE49-F238E27FC236}">
                <a16:creationId xmlns:a16="http://schemas.microsoft.com/office/drawing/2014/main" id="{94F66142-5C73-AB94-C4B8-7D85465AF36A}"/>
              </a:ext>
            </a:extLst>
          </p:cNvPr>
          <p:cNvSpPr txBox="1"/>
          <p:nvPr/>
        </p:nvSpPr>
        <p:spPr>
          <a:xfrm>
            <a:off x="838201" y="2108778"/>
            <a:ext cx="4060511" cy="40681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sz="2000" b="1" dirty="0"/>
              <a:t>Wetherspoons is a well-renowned pub chain in the UK, with over 900 locations across the country. The brand is Best known for offering reasonably priced drinks and food in a relaxed and welcoming atmosphere. </a:t>
            </a:r>
            <a:r>
              <a:rPr lang="en-US" sz="2000" b="1" dirty="0" err="1"/>
              <a:t>Weatherspoons</a:t>
            </a:r>
            <a:r>
              <a:rPr lang="en-US" sz="2000" b="1" dirty="0"/>
              <a:t> have invested 30 billion in to their marketing. </a:t>
            </a:r>
            <a:endParaRPr lang="en-US" sz="2000" b="1" dirty="0">
              <a:latin typeface="Bahnschrift"/>
            </a:endParaRPr>
          </a:p>
          <a:p>
            <a:r>
              <a:rPr lang="en-US" sz="2000" b="1" dirty="0"/>
              <a:t>I will assess the marketing strategies of Wetherspoons, using the PESTLE and SWOT analysis.</a:t>
            </a:r>
            <a:endParaRPr lang="en-US" sz="2000" b="1" dirty="0">
              <a:latin typeface="Bahnschrift"/>
              <a:cs typeface="Calibri"/>
            </a:endParaRPr>
          </a:p>
        </p:txBody>
      </p:sp>
      <p:pic>
        <p:nvPicPr>
          <p:cNvPr id="4" name="Content Placeholder 3" descr="» Wetherspoon’s Great Wood opens today">
            <a:extLst>
              <a:ext uri="{FF2B5EF4-FFF2-40B4-BE49-F238E27FC236}">
                <a16:creationId xmlns:a16="http://schemas.microsoft.com/office/drawing/2014/main" id="{6D2616FE-7712-B405-65E5-15D6104EA9B8}"/>
              </a:ext>
            </a:extLst>
          </p:cNvPr>
          <p:cNvPicPr>
            <a:picLocks noGrp="1" noChangeAspect="1"/>
          </p:cNvPicPr>
          <p:nvPr>
            <p:ph idx="1"/>
          </p:nvPr>
        </p:nvPicPr>
        <p:blipFill rotWithShape="1">
          <a:blip r:embed="rId2"/>
          <a:srcRect l="739" r="136"/>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 Wetherspoon’s Great Wood opens today">
            <a:extLst>
              <a:ext uri="{FF2B5EF4-FFF2-40B4-BE49-F238E27FC236}">
                <a16:creationId xmlns:a16="http://schemas.microsoft.com/office/drawing/2014/main" id="{69B34354-FB3D-688B-C5C9-B320230C7E70}"/>
              </a:ext>
            </a:extLst>
          </p:cNvPr>
          <p:cNvPicPr>
            <a:picLocks noChangeAspect="1"/>
          </p:cNvPicPr>
          <p:nvPr/>
        </p:nvPicPr>
        <p:blipFill rotWithShape="1">
          <a:blip r:embed="rId2"/>
          <a:srcRect t="8698" b="9940"/>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811346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D1831-1165-9897-B52D-373CC7A983C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political</a:t>
            </a:r>
          </a:p>
        </p:txBody>
      </p:sp>
      <p:sp>
        <p:nvSpPr>
          <p:cNvPr id="3" name="Content Placeholder 2">
            <a:extLst>
              <a:ext uri="{FF2B5EF4-FFF2-40B4-BE49-F238E27FC236}">
                <a16:creationId xmlns:a16="http://schemas.microsoft.com/office/drawing/2014/main" id="{3BDEC1C6-7148-F04B-805C-52C9CC1CC3C2}"/>
              </a:ext>
            </a:extLst>
          </p:cNvPr>
          <p:cNvSpPr>
            <a:spLocks noGrp="1"/>
          </p:cNvSpPr>
          <p:nvPr>
            <p:ph idx="1"/>
          </p:nvPr>
        </p:nvSpPr>
        <p:spPr>
          <a:xfrm>
            <a:off x="4810259" y="649480"/>
            <a:ext cx="6555347" cy="5546047"/>
          </a:xfrm>
        </p:spPr>
        <p:txBody>
          <a:bodyPr anchor="ctr">
            <a:normAutofit/>
          </a:bodyPr>
          <a:lstStyle/>
          <a:p>
            <a:pPr marL="0" indent="0">
              <a:buNone/>
            </a:pPr>
            <a:r>
              <a:rPr lang="en-US" sz="2000" b="1">
                <a:latin typeface="Bahnschrift"/>
                <a:ea typeface="Calibri"/>
                <a:cs typeface="Calibri"/>
              </a:rPr>
              <a:t>Wetherspoons is heavily influenced by political decisions, such as tax regulations and licensing laws. The government's policies regarding alcohol consumption can significantly impact the company's operations. To mitigate the risks, Wetherspoons actively engages in lobbying efforts to influence political decisions in its fa</a:t>
            </a:r>
            <a:r>
              <a:rPr lang="en-US" sz="2000" b="1">
                <a:latin typeface="Calibri"/>
                <a:ea typeface="Calibri"/>
                <a:cs typeface="Calibri"/>
              </a:rPr>
              <a:t>vor. </a:t>
            </a:r>
            <a:endParaRPr lang="en-US" sz="2000" b="1"/>
          </a:p>
        </p:txBody>
      </p:sp>
    </p:spTree>
    <p:extLst>
      <p:ext uri="{BB962C8B-B14F-4D97-AF65-F5344CB8AC3E}">
        <p14:creationId xmlns:p14="http://schemas.microsoft.com/office/powerpoint/2010/main" val="297050406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9C1A8E-E105-5141-D812-255385FD0E47}"/>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economic</a:t>
            </a:r>
            <a:endParaRPr lang="en-US" sz="4000" b="1">
              <a:solidFill>
                <a:srgbClr val="FFFFFF"/>
              </a:solidFill>
              <a:cs typeface="Calibri Light"/>
            </a:endParaRPr>
          </a:p>
        </p:txBody>
      </p:sp>
      <p:sp>
        <p:nvSpPr>
          <p:cNvPr id="3" name="Content Placeholder 2">
            <a:extLst>
              <a:ext uri="{FF2B5EF4-FFF2-40B4-BE49-F238E27FC236}">
                <a16:creationId xmlns:a16="http://schemas.microsoft.com/office/drawing/2014/main" id="{7A2D33F9-1446-278B-83A6-87C4DA38BAA9}"/>
              </a:ext>
            </a:extLst>
          </p:cNvPr>
          <p:cNvSpPr>
            <a:spLocks noGrp="1"/>
          </p:cNvSpPr>
          <p:nvPr>
            <p:ph idx="1"/>
          </p:nvPr>
        </p:nvSpPr>
        <p:spPr>
          <a:xfrm>
            <a:off x="4810259" y="649480"/>
            <a:ext cx="6555347" cy="5546047"/>
          </a:xfrm>
        </p:spPr>
        <p:txBody>
          <a:bodyPr anchor="ctr">
            <a:normAutofit/>
          </a:bodyPr>
          <a:lstStyle/>
          <a:p>
            <a:pPr marL="0" indent="0">
              <a:buNone/>
            </a:pPr>
            <a:r>
              <a:rPr lang="en-US" sz="2000" b="1">
                <a:latin typeface="Calibri"/>
                <a:ea typeface="Calibri"/>
                <a:cs typeface="Calibri"/>
              </a:rPr>
              <a:t>The economic environment plays a crucial role in Wetherspoons' marketing strategies. During economic downturns, consumers tend to cut back on discretionary spending, which can negatively impact the brand. However, Wetherspoons' affordable pricing strategy attracts cost-conscious customers even during challenging economic times. </a:t>
            </a:r>
            <a:endParaRPr lang="en-US" sz="2000" b="1" dirty="0"/>
          </a:p>
        </p:txBody>
      </p:sp>
    </p:spTree>
    <p:extLst>
      <p:ext uri="{BB962C8B-B14F-4D97-AF65-F5344CB8AC3E}">
        <p14:creationId xmlns:p14="http://schemas.microsoft.com/office/powerpoint/2010/main" val="1512027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940DC-D2A7-3A03-5605-371A1325898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sociological</a:t>
            </a:r>
          </a:p>
        </p:txBody>
      </p:sp>
      <p:sp>
        <p:nvSpPr>
          <p:cNvPr id="3" name="Content Placeholder 2">
            <a:extLst>
              <a:ext uri="{FF2B5EF4-FFF2-40B4-BE49-F238E27FC236}">
                <a16:creationId xmlns:a16="http://schemas.microsoft.com/office/drawing/2014/main" id="{9349C495-47ED-B45B-5298-4BA440A15B17}"/>
              </a:ext>
            </a:extLst>
          </p:cNvPr>
          <p:cNvSpPr>
            <a:spLocks noGrp="1"/>
          </p:cNvSpPr>
          <p:nvPr>
            <p:ph idx="1"/>
          </p:nvPr>
        </p:nvSpPr>
        <p:spPr>
          <a:xfrm>
            <a:off x="4581727" y="649480"/>
            <a:ext cx="3025303" cy="5546047"/>
          </a:xfrm>
        </p:spPr>
        <p:txBody>
          <a:bodyPr anchor="ctr">
            <a:normAutofit/>
          </a:bodyPr>
          <a:lstStyle/>
          <a:p>
            <a:pPr marL="0" indent="0">
              <a:buNone/>
            </a:pPr>
            <a:r>
              <a:rPr lang="en-US" sz="2000" b="1">
                <a:latin typeface="Calibri"/>
                <a:ea typeface="Calibri"/>
                <a:cs typeface="Calibri"/>
              </a:rPr>
              <a:t>Sociocultural factors greatly affect Wetherspoons' marketing strategies. The brand caters to a wide range of customers, including students, families, and young professionals. By offering different menus and hosting events that align with varying interests and preferences, Wetherspoons effectively addresses the diverse needs of its target market.</a:t>
            </a:r>
            <a:endParaRPr lang="en-US" sz="2000" b="1" dirty="0"/>
          </a:p>
        </p:txBody>
      </p:sp>
      <p:pic>
        <p:nvPicPr>
          <p:cNvPr id="14" name="Picture 13" descr="One in a crowd">
            <a:extLst>
              <a:ext uri="{FF2B5EF4-FFF2-40B4-BE49-F238E27FC236}">
                <a16:creationId xmlns:a16="http://schemas.microsoft.com/office/drawing/2014/main" id="{2F22A1BE-1DEE-A1CB-A659-F03A8C8D53EF}"/>
              </a:ext>
            </a:extLst>
          </p:cNvPr>
          <p:cNvPicPr>
            <a:picLocks noChangeAspect="1"/>
          </p:cNvPicPr>
          <p:nvPr/>
        </p:nvPicPr>
        <p:blipFill rotWithShape="1">
          <a:blip r:embed="rId2"/>
          <a:srcRect l="31315" r="24040" b="4"/>
          <a:stretch/>
        </p:blipFill>
        <p:spPr>
          <a:xfrm>
            <a:off x="8109502" y="10"/>
            <a:ext cx="4082498" cy="6857990"/>
          </a:xfrm>
          <a:prstGeom prst="rect">
            <a:avLst/>
          </a:prstGeom>
        </p:spPr>
      </p:pic>
    </p:spTree>
    <p:extLst>
      <p:ext uri="{BB962C8B-B14F-4D97-AF65-F5344CB8AC3E}">
        <p14:creationId xmlns:p14="http://schemas.microsoft.com/office/powerpoint/2010/main" val="1123104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3E577-FCF5-E92A-3F9C-29C10CC08362}"/>
              </a:ext>
            </a:extLst>
          </p:cNvPr>
          <p:cNvSpPr>
            <a:spLocks noGrp="1"/>
          </p:cNvSpPr>
          <p:nvPr>
            <p:ph type="title"/>
          </p:nvPr>
        </p:nvSpPr>
        <p:spPr>
          <a:xfrm>
            <a:off x="572493" y="238539"/>
            <a:ext cx="11018520" cy="1434415"/>
          </a:xfrm>
        </p:spPr>
        <p:txBody>
          <a:bodyPr anchor="b">
            <a:normAutofit/>
          </a:bodyPr>
          <a:lstStyle/>
          <a:p>
            <a:r>
              <a:rPr lang="en-US" sz="5400"/>
              <a:t>Technological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09CC9A-6A0A-67DF-A87D-BDAC22638B5B}"/>
              </a:ext>
            </a:extLst>
          </p:cNvPr>
          <p:cNvSpPr>
            <a:spLocks noGrp="1"/>
          </p:cNvSpPr>
          <p:nvPr>
            <p:ph idx="1"/>
          </p:nvPr>
        </p:nvSpPr>
        <p:spPr>
          <a:xfrm>
            <a:off x="572493" y="2071316"/>
            <a:ext cx="6713552" cy="4119172"/>
          </a:xfrm>
        </p:spPr>
        <p:txBody>
          <a:bodyPr anchor="t">
            <a:normAutofit/>
          </a:bodyPr>
          <a:lstStyle/>
          <a:p>
            <a:pPr marL="0" indent="0">
              <a:buNone/>
            </a:pPr>
            <a:r>
              <a:rPr lang="en-US" sz="2200" dirty="0">
                <a:ea typeface="+mn-lt"/>
                <a:cs typeface="+mn-lt"/>
              </a:rPr>
              <a:t>Wetherspoons has a well-established brand and broad customer base which allows them to tap into a diverse market. Their affordable pricing strategy and vast menu offerings have made them a popular choice amongst customers. Additionally, their supply chain management ensures that the quality of their products remains consistent across all their locations. </a:t>
            </a:r>
            <a:r>
              <a:rPr lang="en-US" sz="2200" dirty="0" err="1">
                <a:ea typeface="+mn-lt"/>
                <a:cs typeface="+mn-lt"/>
              </a:rPr>
              <a:t>Weatherspoons</a:t>
            </a:r>
            <a:r>
              <a:rPr lang="en-US" sz="2200" dirty="0">
                <a:ea typeface="+mn-lt"/>
                <a:cs typeface="+mn-lt"/>
              </a:rPr>
              <a:t> have a good social network coverage across their various platforms. Facebook and X. They also have a strong  website that regularly updated. </a:t>
            </a:r>
            <a:endParaRPr lang="en-US" sz="2200" dirty="0"/>
          </a:p>
        </p:txBody>
      </p:sp>
      <p:pic>
        <p:nvPicPr>
          <p:cNvPr id="5" name="Picture 4" descr="Metal tic-tac-toe game pieces">
            <a:extLst>
              <a:ext uri="{FF2B5EF4-FFF2-40B4-BE49-F238E27FC236}">
                <a16:creationId xmlns:a16="http://schemas.microsoft.com/office/drawing/2014/main" id="{64139E81-24F7-FA51-A6A9-0D6F822A8D00}"/>
              </a:ext>
            </a:extLst>
          </p:cNvPr>
          <p:cNvPicPr>
            <a:picLocks noChangeAspect="1"/>
          </p:cNvPicPr>
          <p:nvPr/>
        </p:nvPicPr>
        <p:blipFill rotWithShape="1">
          <a:blip r:embed="rId2"/>
          <a:srcRect l="7140" r="20706"/>
          <a:stretch/>
        </p:blipFill>
        <p:spPr>
          <a:xfrm>
            <a:off x="7675658" y="2093976"/>
            <a:ext cx="3941064" cy="4096512"/>
          </a:xfrm>
          <a:prstGeom prst="rect">
            <a:avLst/>
          </a:prstGeom>
        </p:spPr>
      </p:pic>
    </p:spTree>
    <p:extLst>
      <p:ext uri="{BB962C8B-B14F-4D97-AF65-F5344CB8AC3E}">
        <p14:creationId xmlns:p14="http://schemas.microsoft.com/office/powerpoint/2010/main" val="4000355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45C34-5EA5-93EF-A120-E1CBA9461AE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legal</a:t>
            </a:r>
          </a:p>
        </p:txBody>
      </p:sp>
      <p:sp>
        <p:nvSpPr>
          <p:cNvPr id="3" name="Content Placeholder 2">
            <a:extLst>
              <a:ext uri="{FF2B5EF4-FFF2-40B4-BE49-F238E27FC236}">
                <a16:creationId xmlns:a16="http://schemas.microsoft.com/office/drawing/2014/main" id="{75B5075E-0C51-DC33-67AB-484FEDAA20A6}"/>
              </a:ext>
            </a:extLst>
          </p:cNvPr>
          <p:cNvSpPr>
            <a:spLocks noGrp="1"/>
          </p:cNvSpPr>
          <p:nvPr>
            <p:ph idx="1"/>
          </p:nvPr>
        </p:nvSpPr>
        <p:spPr>
          <a:xfrm>
            <a:off x="4581727" y="649480"/>
            <a:ext cx="3025303" cy="5546047"/>
          </a:xfrm>
        </p:spPr>
        <p:txBody>
          <a:bodyPr anchor="ctr">
            <a:normAutofit/>
          </a:bodyPr>
          <a:lstStyle/>
          <a:p>
            <a:pPr marL="0" indent="0">
              <a:buNone/>
            </a:pPr>
            <a:r>
              <a:rPr lang="en-US" sz="2000" b="1" dirty="0">
                <a:latin typeface="Bahnschrift"/>
                <a:ea typeface="+mj-lt"/>
                <a:cs typeface="+mj-lt"/>
              </a:rPr>
              <a:t>Wetherspoons' marketing mojo is deeply rooted in the legal jungle of licensing and labor laws. Keeping up with the rules, particularly those concerning safety and well-being, is key to keeping the brand's good name sparkling. Any tweaks to the laws of the land can shake things up and require a quick pivot in the marketing playbook.</a:t>
            </a:r>
            <a:endParaRPr lang="en-US" sz="2000" b="1">
              <a:latin typeface="Bahnschrift"/>
            </a:endParaRPr>
          </a:p>
        </p:txBody>
      </p:sp>
      <p:pic>
        <p:nvPicPr>
          <p:cNvPr id="5" name="Picture 4" descr="Graph on document with pen">
            <a:extLst>
              <a:ext uri="{FF2B5EF4-FFF2-40B4-BE49-F238E27FC236}">
                <a16:creationId xmlns:a16="http://schemas.microsoft.com/office/drawing/2014/main" id="{CF42E76D-DBD9-7C88-52CF-0D256809020C}"/>
              </a:ext>
            </a:extLst>
          </p:cNvPr>
          <p:cNvPicPr>
            <a:picLocks noChangeAspect="1"/>
          </p:cNvPicPr>
          <p:nvPr/>
        </p:nvPicPr>
        <p:blipFill rotWithShape="1">
          <a:blip r:embed="rId2"/>
          <a:srcRect l="37187" r="23135" b="-3"/>
          <a:stretch/>
        </p:blipFill>
        <p:spPr>
          <a:xfrm>
            <a:off x="8109502" y="10"/>
            <a:ext cx="4082498" cy="6857990"/>
          </a:xfrm>
          <a:prstGeom prst="rect">
            <a:avLst/>
          </a:prstGeom>
        </p:spPr>
      </p:pic>
    </p:spTree>
    <p:extLst>
      <p:ext uri="{BB962C8B-B14F-4D97-AF65-F5344CB8AC3E}">
        <p14:creationId xmlns:p14="http://schemas.microsoft.com/office/powerpoint/2010/main" val="124326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483CA-1194-08B0-0C40-06AA3E4C3E91}"/>
              </a:ext>
            </a:extLst>
          </p:cNvPr>
          <p:cNvSpPr>
            <a:spLocks noGrp="1"/>
          </p:cNvSpPr>
          <p:nvPr>
            <p:ph type="title"/>
          </p:nvPr>
        </p:nvSpPr>
        <p:spPr>
          <a:xfrm>
            <a:off x="876692" y="741391"/>
            <a:ext cx="5479719" cy="1616203"/>
          </a:xfrm>
        </p:spPr>
        <p:txBody>
          <a:bodyPr anchor="b">
            <a:normAutofit/>
          </a:bodyPr>
          <a:lstStyle/>
          <a:p>
            <a:r>
              <a:rPr lang="en-US" sz="3200"/>
              <a:t>Enviromental </a:t>
            </a:r>
          </a:p>
        </p:txBody>
      </p:sp>
      <p:sp>
        <p:nvSpPr>
          <p:cNvPr id="3" name="Content Placeholder 2">
            <a:extLst>
              <a:ext uri="{FF2B5EF4-FFF2-40B4-BE49-F238E27FC236}">
                <a16:creationId xmlns:a16="http://schemas.microsoft.com/office/drawing/2014/main" id="{A31C7FFB-0B33-7600-41EB-973F31CBA171}"/>
              </a:ext>
            </a:extLst>
          </p:cNvPr>
          <p:cNvSpPr>
            <a:spLocks noGrp="1"/>
          </p:cNvSpPr>
          <p:nvPr>
            <p:ph idx="1"/>
          </p:nvPr>
        </p:nvSpPr>
        <p:spPr>
          <a:xfrm>
            <a:off x="876692" y="2533476"/>
            <a:ext cx="5479719" cy="3447832"/>
          </a:xfrm>
        </p:spPr>
        <p:txBody>
          <a:bodyPr anchor="t">
            <a:normAutofit/>
          </a:bodyPr>
          <a:lstStyle/>
          <a:p>
            <a:r>
              <a:rPr lang="en-US" sz="2000" b="1">
                <a:latin typeface="Bahnschrift"/>
                <a:ea typeface="Calibri"/>
                <a:cs typeface="Calibri"/>
              </a:rPr>
              <a:t>While environmental factors may not directly impact Wetherspoons' marketing strategies, the brand has taken steps to address sustainability concerns. For instance, Wetherspoons is committed to reducing its carbon footprint by employing energy-efficient practices and exploring environmentally friendly alternatives. </a:t>
            </a:r>
          </a:p>
        </p:txBody>
      </p:sp>
      <p:pic>
        <p:nvPicPr>
          <p:cNvPr id="20" name="Picture 19" descr="Light bulb on green grass">
            <a:extLst>
              <a:ext uri="{FF2B5EF4-FFF2-40B4-BE49-F238E27FC236}">
                <a16:creationId xmlns:a16="http://schemas.microsoft.com/office/drawing/2014/main" id="{93A48CC7-EDCA-C733-FEEB-ACF3C268EC5E}"/>
              </a:ext>
            </a:extLst>
          </p:cNvPr>
          <p:cNvPicPr>
            <a:picLocks noChangeAspect="1"/>
          </p:cNvPicPr>
          <p:nvPr/>
        </p:nvPicPr>
        <p:blipFill rotWithShape="1">
          <a:blip r:embed="rId2"/>
          <a:srcRect l="25854" r="26279" b="-10"/>
          <a:stretch/>
        </p:blipFill>
        <p:spPr>
          <a:xfrm>
            <a:off x="7270812" y="10"/>
            <a:ext cx="4921187" cy="6857990"/>
          </a:xfrm>
          <a:prstGeom prst="rect">
            <a:avLst/>
          </a:prstGeom>
        </p:spPr>
      </p:pic>
      <p:grpSp>
        <p:nvGrpSpPr>
          <p:cNvPr id="21" name="Group 20">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2" name="Rectangle 21">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55807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D2B4B-2C5D-A3E6-D69C-14F758A4E4B5}"/>
              </a:ext>
            </a:extLst>
          </p:cNvPr>
          <p:cNvSpPr>
            <a:spLocks noGrp="1"/>
          </p:cNvSpPr>
          <p:nvPr>
            <p:ph type="title"/>
          </p:nvPr>
        </p:nvSpPr>
        <p:spPr>
          <a:xfrm>
            <a:off x="1133515" y="715379"/>
            <a:ext cx="10176151" cy="1097519"/>
          </a:xfrm>
        </p:spPr>
        <p:txBody>
          <a:bodyPr anchor="ctr">
            <a:normAutofit/>
          </a:bodyPr>
          <a:lstStyle/>
          <a:p>
            <a:r>
              <a:rPr lang="en-US" sz="4000"/>
              <a:t>STRENGTHS</a:t>
            </a:r>
            <a:endParaRPr lang="en-US" sz="4000">
              <a:cs typeface="Calibri Light"/>
            </a:endParaRPr>
          </a:p>
        </p:txBody>
      </p:sp>
      <p:sp>
        <p:nvSpPr>
          <p:cNvPr id="35" name="Rectangle 34">
            <a:extLst>
              <a:ext uri="{FF2B5EF4-FFF2-40B4-BE49-F238E27FC236}">
                <a16:creationId xmlns:a16="http://schemas.microsoft.com/office/drawing/2014/main" id="{B444D337-4D9F-40A8-BA84-C0BFA7A8A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0478D1D-B50E-41C8-8A55-36A53D449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
            <a:extLst>
              <a:ext uri="{FF2B5EF4-FFF2-40B4-BE49-F238E27FC236}">
                <a16:creationId xmlns:a16="http://schemas.microsoft.com/office/drawing/2014/main" id="{9BE8C8B9-22A7-0B00-B347-BCC7B098B36F}"/>
              </a:ext>
            </a:extLst>
          </p:cNvPr>
          <p:cNvSpPr>
            <a:spLocks/>
          </p:cNvSpPr>
          <p:nvPr/>
        </p:nvSpPr>
        <p:spPr>
          <a:xfrm>
            <a:off x="1710784" y="2638981"/>
            <a:ext cx="4161517" cy="3384370"/>
          </a:xfrm>
          <a:prstGeom prst="rect">
            <a:avLst/>
          </a:prstGeom>
        </p:spPr>
        <p:txBody>
          <a:bodyPr vert="horz" lIns="91440" tIns="45720" rIns="91440" bIns="45720" rtlCol="0" anchor="t">
            <a:normAutofit/>
          </a:bodyPr>
          <a:lstStyle/>
          <a:p>
            <a:pPr defTabSz="859536">
              <a:spcAft>
                <a:spcPts val="600"/>
              </a:spcAft>
            </a:pPr>
            <a:r>
              <a:rPr lang="en-US" sz="1880" b="1" kern="1200">
                <a:solidFill>
                  <a:srgbClr val="1E293B"/>
                </a:solidFill>
                <a:latin typeface="+mn-lt"/>
                <a:ea typeface="+mn-lt"/>
                <a:cs typeface="+mn-lt"/>
              </a:rPr>
              <a:t>Wetherspoons has a well-established brand and broad customer base which allows them to tap into a diverse market. Their affordable pricing strategy and vast menu offerings have made them a popular choice amongst customers. Additionally, their supply chain management ensures that the quality of their products remains consistent across all their locations.</a:t>
            </a:r>
            <a:endParaRPr lang="en-US" b="1">
              <a:cs typeface="Calibri"/>
            </a:endParaRPr>
          </a:p>
        </p:txBody>
      </p:sp>
      <p:sp>
        <p:nvSpPr>
          <p:cNvPr id="4" name="TextBox 3">
            <a:extLst>
              <a:ext uri="{FF2B5EF4-FFF2-40B4-BE49-F238E27FC236}">
                <a16:creationId xmlns:a16="http://schemas.microsoft.com/office/drawing/2014/main" id="{CDCEF7E5-280E-9B0E-D0CF-515A9D26920D}"/>
              </a:ext>
            </a:extLst>
          </p:cNvPr>
          <p:cNvSpPr txBox="1"/>
          <p:nvPr/>
        </p:nvSpPr>
        <p:spPr>
          <a:xfrm>
            <a:off x="6500342" y="1908550"/>
            <a:ext cx="3988208" cy="5531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3008" kern="1200">
                <a:solidFill>
                  <a:schemeClr val="tx1"/>
                </a:solidFill>
                <a:latin typeface="Goudy Old Style"/>
                <a:ea typeface="+mn-ea"/>
                <a:cs typeface="+mn-cs"/>
              </a:rPr>
              <a:t>WEAKNESSES </a:t>
            </a:r>
            <a:endParaRPr lang="en-US" sz="3200">
              <a:latin typeface="Goudy Old Style"/>
            </a:endParaRPr>
          </a:p>
        </p:txBody>
      </p:sp>
      <p:sp>
        <p:nvSpPr>
          <p:cNvPr id="3" name="TextBox 2">
            <a:extLst>
              <a:ext uri="{FF2B5EF4-FFF2-40B4-BE49-F238E27FC236}">
                <a16:creationId xmlns:a16="http://schemas.microsoft.com/office/drawing/2014/main" id="{EF43A855-01B4-4D4F-D38A-91D6C2640308}"/>
              </a:ext>
            </a:extLst>
          </p:cNvPr>
          <p:cNvSpPr txBox="1"/>
          <p:nvPr/>
        </p:nvSpPr>
        <p:spPr>
          <a:xfrm>
            <a:off x="6432294" y="2524776"/>
            <a:ext cx="3586295" cy="33516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880" b="1" kern="1200">
                <a:solidFill>
                  <a:srgbClr val="1E293B"/>
                </a:solidFill>
                <a:latin typeface="+mn-lt"/>
                <a:ea typeface="+mn-lt"/>
                <a:cs typeface="+mn-lt"/>
              </a:rPr>
              <a:t> Mainly in their Food Offerings and Atmosphere</a:t>
            </a:r>
            <a:endParaRPr lang="en-US" sz="1692" b="1" kern="1200">
              <a:solidFill>
                <a:schemeClr val="tx1"/>
              </a:solidFill>
              <a:latin typeface="+mn-lt"/>
              <a:ea typeface="+mn-ea"/>
              <a:cs typeface="Calibri"/>
            </a:endParaRPr>
          </a:p>
          <a:p>
            <a:pPr defTabSz="859536">
              <a:spcAft>
                <a:spcPts val="600"/>
              </a:spcAft>
            </a:pPr>
            <a:r>
              <a:rPr lang="en-US" sz="1880" b="1" kern="1200">
                <a:solidFill>
                  <a:srgbClr val="1E293B"/>
                </a:solidFill>
                <a:latin typeface="+mn-lt"/>
                <a:ea typeface="+mn-lt"/>
                <a:cs typeface="+mn-lt"/>
              </a:rPr>
              <a:t>Though Wetherspoons offers a range of food options, it has been criticized for its limited focus on cuisine, leaving customers desiring a more in-depth dining experience. Additionally, some perceive the pub chain's atmosphere as lacking sophistication.</a:t>
            </a:r>
            <a:endParaRPr lang="en-US" b="1">
              <a:cs typeface="Calibri"/>
            </a:endParaRPr>
          </a:p>
        </p:txBody>
      </p:sp>
    </p:spTree>
    <p:extLst>
      <p:ext uri="{BB962C8B-B14F-4D97-AF65-F5344CB8AC3E}">
        <p14:creationId xmlns:p14="http://schemas.microsoft.com/office/powerpoint/2010/main" val="3338142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12" name="Rectangle 11">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F71133-3C1D-774A-6A56-36314C57A72D}"/>
              </a:ext>
            </a:extLst>
          </p:cNvPr>
          <p:cNvSpPr>
            <a:spLocks noGrp="1"/>
          </p:cNvSpPr>
          <p:nvPr>
            <p:ph type="title"/>
          </p:nvPr>
        </p:nvSpPr>
        <p:spPr>
          <a:xfrm>
            <a:off x="876691" y="301843"/>
            <a:ext cx="10477109" cy="1003532"/>
          </a:xfrm>
        </p:spPr>
        <p:txBody>
          <a:bodyPr anchor="ctr">
            <a:normAutofit/>
          </a:bodyPr>
          <a:lstStyle/>
          <a:p>
            <a:r>
              <a:rPr lang="en-US" sz="3200" i="1">
                <a:solidFill>
                  <a:srgbClr val="FFFFFF"/>
                </a:solidFill>
                <a:latin typeface="Georgia Pro"/>
              </a:rPr>
              <a:t>OPPORTUNITIES </a:t>
            </a:r>
          </a:p>
        </p:txBody>
      </p:sp>
      <p:sp>
        <p:nvSpPr>
          <p:cNvPr id="3" name="Content Placeholder 2">
            <a:extLst>
              <a:ext uri="{FF2B5EF4-FFF2-40B4-BE49-F238E27FC236}">
                <a16:creationId xmlns:a16="http://schemas.microsoft.com/office/drawing/2014/main" id="{B8CEA420-F86F-1052-CCB5-5DE6649E412C}"/>
              </a:ext>
            </a:extLst>
          </p:cNvPr>
          <p:cNvSpPr>
            <a:spLocks/>
          </p:cNvSpPr>
          <p:nvPr/>
        </p:nvSpPr>
        <p:spPr>
          <a:xfrm>
            <a:off x="1217646" y="2122078"/>
            <a:ext cx="3411162" cy="2853207"/>
          </a:xfrm>
          <a:prstGeom prst="rect">
            <a:avLst/>
          </a:prstGeom>
        </p:spPr>
        <p:txBody>
          <a:bodyPr vert="horz" lIns="91440" tIns="45720" rIns="91440" bIns="45720" rtlCol="0" anchor="t">
            <a:normAutofit/>
          </a:bodyPr>
          <a:lstStyle/>
          <a:p>
            <a:pPr defTabSz="658368">
              <a:spcAft>
                <a:spcPts val="600"/>
              </a:spcAft>
            </a:pPr>
            <a:r>
              <a:rPr lang="en-US" sz="1440" b="1" kern="1200">
                <a:solidFill>
                  <a:srgbClr val="1E293B"/>
                </a:solidFill>
                <a:latin typeface="Bahnschrift"/>
                <a:ea typeface="+mn-ea"/>
                <a:cs typeface="Calibri"/>
              </a:rPr>
              <a:t>There are several opportunities for Wetherspoons to expand its marketing strategies. The brand can explore partnerships with local food suppliers to promote its commitment to using fresh and locally sourced products. Additionally, Wetherspoons can leverage the increasing popularity of craft beers by showcasing a wider range of locally brewed beverages. </a:t>
            </a:r>
            <a:endParaRPr lang="en-US"/>
          </a:p>
        </p:txBody>
      </p:sp>
      <p:sp>
        <p:nvSpPr>
          <p:cNvPr id="5" name="TextBox 4">
            <a:extLst>
              <a:ext uri="{FF2B5EF4-FFF2-40B4-BE49-F238E27FC236}">
                <a16:creationId xmlns:a16="http://schemas.microsoft.com/office/drawing/2014/main" id="{77D249FF-6520-1519-BE38-7AE16FC2DCE3}"/>
              </a:ext>
            </a:extLst>
          </p:cNvPr>
          <p:cNvSpPr txBox="1"/>
          <p:nvPr/>
        </p:nvSpPr>
        <p:spPr>
          <a:xfrm>
            <a:off x="6396407" y="517077"/>
            <a:ext cx="3658184" cy="5798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58368">
              <a:spcAft>
                <a:spcPts val="600"/>
              </a:spcAft>
            </a:pPr>
            <a:r>
              <a:rPr lang="en-US" sz="3168" i="1" kern="1200">
                <a:solidFill>
                  <a:schemeClr val="tx1"/>
                </a:solidFill>
                <a:latin typeface="Cambria"/>
                <a:ea typeface="Cambria"/>
                <a:cs typeface="+mn-cs"/>
              </a:rPr>
              <a:t>THREATS</a:t>
            </a:r>
            <a:endParaRPr lang="en-US" sz="4400" i="1">
              <a:latin typeface="Cambria"/>
              <a:ea typeface="Cambria"/>
              <a:cs typeface="Calibri"/>
            </a:endParaRPr>
          </a:p>
        </p:txBody>
      </p:sp>
      <p:sp>
        <p:nvSpPr>
          <p:cNvPr id="4" name="TextBox 3">
            <a:extLst>
              <a:ext uri="{FF2B5EF4-FFF2-40B4-BE49-F238E27FC236}">
                <a16:creationId xmlns:a16="http://schemas.microsoft.com/office/drawing/2014/main" id="{EC1C9319-3DB8-9388-7ADD-905B69E53278}"/>
              </a:ext>
            </a:extLst>
          </p:cNvPr>
          <p:cNvSpPr txBox="1"/>
          <p:nvPr/>
        </p:nvSpPr>
        <p:spPr>
          <a:xfrm>
            <a:off x="6652578" y="2072640"/>
            <a:ext cx="3767320" cy="28857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58368">
              <a:spcAft>
                <a:spcPts val="600"/>
              </a:spcAft>
            </a:pPr>
            <a:r>
              <a:rPr lang="en-US" sz="1440" b="1" kern="1200">
                <a:solidFill>
                  <a:srgbClr val="1E293B"/>
                </a:solidFill>
                <a:latin typeface="Bahnschrift"/>
                <a:ea typeface="+mn-ea"/>
                <a:cs typeface="Calibri"/>
              </a:rPr>
              <a:t>Intense competition from other pub chains and restaurants poses a significant threat to Wetherspoons. The rising trend of health-conscious consumers and changing consumer preferences may affect the brand's ability to attract certain demographics. Moreover, potential changes in regulations, such as stricter alcohol advertising laws, could limit Wetherspoons' marketing options. </a:t>
            </a:r>
          </a:p>
          <a:p>
            <a:pPr defTabSz="658368">
              <a:spcAft>
                <a:spcPts val="600"/>
              </a:spcAft>
            </a:pPr>
            <a:endParaRPr lang="en-US" sz="1152" kern="1200">
              <a:solidFill>
                <a:srgbClr val="1E293B"/>
              </a:solidFill>
              <a:latin typeface="Calibri"/>
              <a:ea typeface="+mn-ea"/>
              <a:cs typeface="Calibri"/>
            </a:endParaRPr>
          </a:p>
          <a:p>
            <a:pPr algn="l">
              <a:spcAft>
                <a:spcPts val="600"/>
              </a:spcAft>
            </a:pPr>
            <a:endParaRPr lang="en-US" sz="1600">
              <a:solidFill>
                <a:srgbClr val="1E293B"/>
              </a:solidFill>
              <a:latin typeface="Calibri"/>
              <a:ea typeface="Calibri"/>
              <a:cs typeface="Calibri"/>
            </a:endParaRPr>
          </a:p>
        </p:txBody>
      </p:sp>
    </p:spTree>
    <p:extLst>
      <p:ext uri="{BB962C8B-B14F-4D97-AF65-F5344CB8AC3E}">
        <p14:creationId xmlns:p14="http://schemas.microsoft.com/office/powerpoint/2010/main" val="3461446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301C0-E8E0-FE6F-8A9D-13C2FA2CD4DE}"/>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CONCLUSION</a:t>
            </a:r>
            <a:r>
              <a:rPr lang="en-US" sz="4000">
                <a:solidFill>
                  <a:srgbClr val="FFFFFF"/>
                </a:solidFill>
              </a:rPr>
              <a:t> </a:t>
            </a:r>
          </a:p>
        </p:txBody>
      </p:sp>
      <p:sp>
        <p:nvSpPr>
          <p:cNvPr id="3" name="Content Placeholder 2">
            <a:extLst>
              <a:ext uri="{FF2B5EF4-FFF2-40B4-BE49-F238E27FC236}">
                <a16:creationId xmlns:a16="http://schemas.microsoft.com/office/drawing/2014/main" id="{B84F5D44-05A2-EDA4-678A-2B0C3DD5C0BA}"/>
              </a:ext>
            </a:extLst>
          </p:cNvPr>
          <p:cNvSpPr>
            <a:spLocks noGrp="1"/>
          </p:cNvSpPr>
          <p:nvPr>
            <p:ph idx="1"/>
          </p:nvPr>
        </p:nvSpPr>
        <p:spPr>
          <a:xfrm>
            <a:off x="4810259" y="649480"/>
            <a:ext cx="6555347" cy="5546047"/>
          </a:xfrm>
        </p:spPr>
        <p:txBody>
          <a:bodyPr anchor="ctr">
            <a:normAutofit/>
          </a:bodyPr>
          <a:lstStyle/>
          <a:p>
            <a:pPr marL="0" indent="0">
              <a:buNone/>
            </a:pPr>
            <a:r>
              <a:rPr lang="en-US" sz="2000" b="1">
                <a:latin typeface="Bahnschrift"/>
                <a:ea typeface="+mj-lt"/>
                <a:cs typeface="+mj-lt"/>
              </a:rPr>
              <a:t>After investigating into Wetherspoons' marketing tactics using methods PESTLE and SWOT, we can see that the brand's been absolutely smashing it by playing to its strengths and spotting golden opportunities like the hotel expansions and SmartApp. But, like all good things, the pub industry is always changing. That is why Wetherspoons needs to continue to stay on top of things, using its well-known brand name and the latest tech to stay ahead of the game. </a:t>
            </a:r>
            <a:endParaRPr lang="en-US" sz="2000" b="1">
              <a:latin typeface="Bahnschrift"/>
            </a:endParaRPr>
          </a:p>
        </p:txBody>
      </p:sp>
    </p:spTree>
    <p:extLst>
      <p:ext uri="{BB962C8B-B14F-4D97-AF65-F5344CB8AC3E}">
        <p14:creationId xmlns:p14="http://schemas.microsoft.com/office/powerpoint/2010/main" val="4253486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1D468-2A0D-9B26-F80B-B3C7CE6280D0}"/>
              </a:ext>
            </a:extLst>
          </p:cNvPr>
          <p:cNvSpPr>
            <a:spLocks noGrp="1"/>
          </p:cNvSpPr>
          <p:nvPr>
            <p:ph type="title"/>
          </p:nvPr>
        </p:nvSpPr>
        <p:spPr>
          <a:xfrm>
            <a:off x="2996241" y="398252"/>
            <a:ext cx="7977277" cy="1644769"/>
          </a:xfrm>
        </p:spPr>
        <p:txBody>
          <a:bodyPr>
            <a:noAutofit/>
          </a:bodyPr>
          <a:lstStyle/>
          <a:p>
            <a:r>
              <a:rPr lang="en-US" sz="6000" b="1" i="1" u="sng" dirty="0">
                <a:latin typeface="Cambria"/>
                <a:ea typeface="Cambria"/>
              </a:rPr>
              <a:t>REFRENCES</a:t>
            </a:r>
            <a:endParaRPr lang="en-US" sz="6000" b="1" i="1" u="sng">
              <a:latin typeface="Cambria"/>
              <a:ea typeface="Cambria"/>
            </a:endParaRPr>
          </a:p>
        </p:txBody>
      </p:sp>
      <p:sp>
        <p:nvSpPr>
          <p:cNvPr id="6" name="Content Placeholder 5">
            <a:extLst>
              <a:ext uri="{FF2B5EF4-FFF2-40B4-BE49-F238E27FC236}">
                <a16:creationId xmlns:a16="http://schemas.microsoft.com/office/drawing/2014/main" id="{70F08C90-02AF-255D-AF6F-D2A8E0A63589}"/>
              </a:ext>
            </a:extLst>
          </p:cNvPr>
          <p:cNvSpPr>
            <a:spLocks noGrp="1"/>
          </p:cNvSpPr>
          <p:nvPr>
            <p:ph idx="1"/>
          </p:nvPr>
        </p:nvSpPr>
        <p:spPr/>
        <p:txBody>
          <a:bodyPr vert="horz" lIns="91440" tIns="45720" rIns="91440" bIns="45720" rtlCol="0" anchor="t">
            <a:normAutofit/>
          </a:bodyPr>
          <a:lstStyle/>
          <a:p>
            <a:r>
              <a:rPr lang="en-US" sz="1800" dirty="0">
                <a:hlinkClick r:id="rId2"/>
              </a:rPr>
              <a:t>Wetherspoon invests ‘heavily’ in marketing as it forecasts £30m loss (marketingweek.com)</a:t>
            </a:r>
            <a:endParaRPr lang="en-US" sz="1800">
              <a:cs typeface="Calibri"/>
            </a:endParaRPr>
          </a:p>
          <a:p>
            <a:r>
              <a:rPr lang="en-US" sz="1800" dirty="0">
                <a:ea typeface="+mn-lt"/>
                <a:cs typeface="+mn-lt"/>
                <a:hlinkClick r:id="rId3"/>
              </a:rPr>
              <a:t>https://www.statista.com/topics/8515/jd-wetherspoon/#topicOverview</a:t>
            </a:r>
            <a:endParaRPr lang="en-US" sz="1800">
              <a:cs typeface="Calibri"/>
            </a:endParaRPr>
          </a:p>
          <a:p>
            <a:r>
              <a:rPr lang="en-US" sz="1800" dirty="0">
                <a:ea typeface="+mn-lt"/>
                <a:cs typeface="+mn-lt"/>
                <a:hlinkClick r:id="rId4"/>
              </a:rPr>
              <a:t>https://www.theguardian.com/commentisfree/2020/sep/22/wetherspoons-cheap-booze-rightwing-rants-staff-brexit-cheerleading</a:t>
            </a:r>
            <a:endParaRPr lang="en-US" sz="1800" dirty="0">
              <a:cs typeface="Calibri"/>
            </a:endParaRPr>
          </a:p>
          <a:p>
            <a:r>
              <a:rPr lang="en-US" sz="1800" dirty="0">
                <a:ea typeface="+mn-lt"/>
                <a:cs typeface="+mn-lt"/>
                <a:hlinkClick r:id="rId5"/>
              </a:rPr>
              <a:t>https://www.mirror.co.uk/tv/tv-news/how-wetherspoons-cheap-weighing-drinks-24469661</a:t>
            </a:r>
            <a:endParaRPr lang="en-US" sz="1800" dirty="0">
              <a:ea typeface="+mn-lt"/>
              <a:cs typeface="+mn-lt"/>
            </a:endParaRPr>
          </a:p>
          <a:p>
            <a:r>
              <a:rPr lang="en-US" sz="1800" dirty="0">
                <a:ea typeface="+mn-lt"/>
                <a:cs typeface="+mn-lt"/>
                <a:hlinkClick r:id="rId6"/>
              </a:rPr>
              <a:t>https://www.buzzfeed.com/patricksmith/reasons-wetherspoons-is-the-best-thing-that-hap</a:t>
            </a:r>
            <a:endParaRPr lang="en-US" sz="1800" dirty="0">
              <a:cs typeface="Calibri"/>
            </a:endParaRPr>
          </a:p>
          <a:p>
            <a:r>
              <a:rPr lang="en-US" sz="1800" dirty="0">
                <a:ea typeface="+mn-lt"/>
                <a:cs typeface="+mn-lt"/>
                <a:hlinkClick r:id="rId7"/>
              </a:rPr>
              <a:t>https://www.jdwetherspoon.com/news/2021/11/new-draught</a:t>
            </a:r>
            <a:endParaRPr lang="en-US" sz="1800" dirty="0">
              <a:cs typeface="Calibri"/>
            </a:endParaRPr>
          </a:p>
          <a:p>
            <a:r>
              <a:rPr lang="en-US" sz="1800" dirty="0">
                <a:cs typeface="Calibri"/>
                <a:hlinkClick r:id="rId8"/>
              </a:rPr>
              <a:t>https://www.dailystar.co.uk/real-life/inside-breathtaking-buildings-given-new-23917744</a:t>
            </a:r>
          </a:p>
          <a:p>
            <a:r>
              <a:rPr lang="en-US" sz="1800" dirty="0">
                <a:ea typeface="+mn-lt"/>
                <a:cs typeface="+mn-lt"/>
                <a:hlinkClick r:id="rId8"/>
              </a:rPr>
              <a:t>https://www.dailystar.co.uk/real-life/inside-breathtaking-buildings-given-new-23917744</a:t>
            </a:r>
            <a:endParaRPr lang="en-US" sz="1800" dirty="0">
              <a:cs typeface="Calibri"/>
            </a:endParaRPr>
          </a:p>
          <a:p>
            <a:r>
              <a:rPr lang="en-US" sz="1800" dirty="0">
                <a:ea typeface="+mn-lt"/>
                <a:cs typeface="+mn-lt"/>
                <a:hlinkClick r:id="rId9"/>
              </a:rPr>
              <a:t>https://www.jdwetherspoon.com/news/2023/09/autumn-real-ale-festival?page=1&amp;y=0&amp;c=b5bdd0d3a0ca45108f1a5a297e245665&amp;i=10</a:t>
            </a:r>
            <a:endParaRPr lang="en-US" sz="1800" dirty="0">
              <a:cs typeface="Calibri"/>
            </a:endParaRPr>
          </a:p>
          <a:p>
            <a:endParaRPr lang="en-US" sz="1800" dirty="0">
              <a:cs typeface="Calibri"/>
            </a:endParaRPr>
          </a:p>
          <a:p>
            <a:endParaRPr lang="en-US" sz="1800" dirty="0">
              <a:cs typeface="Calibri"/>
            </a:endParaRPr>
          </a:p>
          <a:p>
            <a:endParaRPr lang="en-US" sz="18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1537216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Wetherspoons marketing strategy</vt:lpstr>
      <vt:lpstr>INTRODUCTION</vt:lpstr>
      <vt:lpstr>political</vt:lpstr>
      <vt:lpstr>economic</vt:lpstr>
      <vt:lpstr>sociological</vt:lpstr>
      <vt:lpstr>Technological </vt:lpstr>
      <vt:lpstr>legal</vt:lpstr>
      <vt:lpstr>Enviromental </vt:lpstr>
      <vt:lpstr>STRENGTHS</vt:lpstr>
      <vt:lpstr>OPPORTUNITIES </vt:lpstr>
      <vt:lpstr>CONCLUSION </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478</cp:revision>
  <dcterms:created xsi:type="dcterms:W3CDTF">2023-12-04T14:54:22Z</dcterms:created>
  <dcterms:modified xsi:type="dcterms:W3CDTF">2023-12-06T22:28:26Z</dcterms:modified>
</cp:coreProperties>
</file>