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56"/>
  </p:notesMasterIdLst>
  <p:sldIdLst>
    <p:sldId id="260" r:id="rId2"/>
    <p:sldId id="575" r:id="rId3"/>
    <p:sldId id="660" r:id="rId4"/>
    <p:sldId id="619" r:id="rId5"/>
    <p:sldId id="623" r:id="rId6"/>
    <p:sldId id="624" r:id="rId7"/>
    <p:sldId id="625" r:id="rId8"/>
    <p:sldId id="626" r:id="rId9"/>
    <p:sldId id="809" r:id="rId10"/>
    <p:sldId id="808" r:id="rId11"/>
    <p:sldId id="810" r:id="rId12"/>
    <p:sldId id="811" r:id="rId13"/>
    <p:sldId id="812" r:id="rId14"/>
    <p:sldId id="633" r:id="rId15"/>
    <p:sldId id="627" r:id="rId16"/>
    <p:sldId id="632" r:id="rId17"/>
    <p:sldId id="613" r:id="rId18"/>
    <p:sldId id="612" r:id="rId19"/>
    <p:sldId id="614" r:id="rId20"/>
    <p:sldId id="615" r:id="rId21"/>
    <p:sldId id="616" r:id="rId22"/>
    <p:sldId id="617" r:id="rId23"/>
    <p:sldId id="635" r:id="rId24"/>
    <p:sldId id="636" r:id="rId25"/>
    <p:sldId id="634" r:id="rId26"/>
    <p:sldId id="638" r:id="rId27"/>
    <p:sldId id="637" r:id="rId28"/>
    <p:sldId id="639" r:id="rId29"/>
    <p:sldId id="640" r:id="rId30"/>
    <p:sldId id="641" r:id="rId31"/>
    <p:sldId id="642" r:id="rId32"/>
    <p:sldId id="578" r:id="rId33"/>
    <p:sldId id="577" r:id="rId34"/>
    <p:sldId id="259" r:id="rId35"/>
    <p:sldId id="258" r:id="rId36"/>
    <p:sldId id="583" r:id="rId37"/>
    <p:sldId id="580" r:id="rId38"/>
    <p:sldId id="650" r:id="rId39"/>
    <p:sldId id="649" r:id="rId40"/>
    <p:sldId id="651" r:id="rId41"/>
    <p:sldId id="653" r:id="rId42"/>
    <p:sldId id="654" r:id="rId43"/>
    <p:sldId id="655" r:id="rId44"/>
    <p:sldId id="629" r:id="rId45"/>
    <p:sldId id="656" r:id="rId46"/>
    <p:sldId id="652" r:id="rId47"/>
    <p:sldId id="657" r:id="rId48"/>
    <p:sldId id="659" r:id="rId49"/>
    <p:sldId id="648" r:id="rId50"/>
    <p:sldId id="647" r:id="rId51"/>
    <p:sldId id="646" r:id="rId52"/>
    <p:sldId id="658" r:id="rId53"/>
    <p:sldId id="645" r:id="rId54"/>
    <p:sldId id="644"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81309B-AE25-4482-85EF-CD2E4428DE11}" v="1" dt="2025-03-12T11:52:46.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6186" autoAdjust="0"/>
  </p:normalViewPr>
  <p:slideViewPr>
    <p:cSldViewPr snapToGrid="0">
      <p:cViewPr varScale="1">
        <p:scale>
          <a:sx n="72" d="100"/>
          <a:sy n="72" d="100"/>
        </p:scale>
        <p:origin x="282"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12F52D-A98C-44C5-A851-9C3D72A7F2B8}"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E29CD37F-EF7B-4D8C-978F-F7E73C1075FF}">
      <dgm:prSet/>
      <dgm:spPr/>
      <dgm:t>
        <a:bodyPr/>
        <a:lstStyle/>
        <a:p>
          <a:r>
            <a:rPr lang="en-GB"/>
            <a:t>It encompasses elements such as:</a:t>
          </a:r>
          <a:endParaRPr lang="en-US"/>
        </a:p>
      </dgm:t>
    </dgm:pt>
    <dgm:pt modelId="{8AD8D8B5-818F-454A-9B44-EA471F26A493}" type="parTrans" cxnId="{FBAE5150-1189-44AC-8302-04D3F92FCE2B}">
      <dgm:prSet/>
      <dgm:spPr/>
      <dgm:t>
        <a:bodyPr/>
        <a:lstStyle/>
        <a:p>
          <a:endParaRPr lang="en-US"/>
        </a:p>
      </dgm:t>
    </dgm:pt>
    <dgm:pt modelId="{402FE95C-B3A4-414F-BA0D-9CE4337227F8}" type="sibTrans" cxnId="{FBAE5150-1189-44AC-8302-04D3F92FCE2B}">
      <dgm:prSet/>
      <dgm:spPr/>
      <dgm:t>
        <a:bodyPr/>
        <a:lstStyle/>
        <a:p>
          <a:endParaRPr lang="en-US"/>
        </a:p>
      </dgm:t>
    </dgm:pt>
    <dgm:pt modelId="{0F62FEAA-E1D5-4BD7-8043-EDE4763CEE07}">
      <dgm:prSet/>
      <dgm:spPr/>
      <dgm:t>
        <a:bodyPr/>
        <a:lstStyle/>
        <a:p>
          <a:r>
            <a:rPr lang="en-GB"/>
            <a:t>Professional background and experience</a:t>
          </a:r>
          <a:endParaRPr lang="en-US"/>
        </a:p>
      </dgm:t>
    </dgm:pt>
    <dgm:pt modelId="{E5E5228A-D0BB-476A-8F78-50815AAFB387}" type="parTrans" cxnId="{CABD95E7-601C-4511-9924-44713FD40D43}">
      <dgm:prSet/>
      <dgm:spPr/>
      <dgm:t>
        <a:bodyPr/>
        <a:lstStyle/>
        <a:p>
          <a:endParaRPr lang="en-US"/>
        </a:p>
      </dgm:t>
    </dgm:pt>
    <dgm:pt modelId="{CFD63ACD-C2F4-47F3-89DA-3EF1A6F368BD}" type="sibTrans" cxnId="{CABD95E7-601C-4511-9924-44713FD40D43}">
      <dgm:prSet/>
      <dgm:spPr/>
      <dgm:t>
        <a:bodyPr/>
        <a:lstStyle/>
        <a:p>
          <a:endParaRPr lang="en-US"/>
        </a:p>
      </dgm:t>
    </dgm:pt>
    <dgm:pt modelId="{D1F0E923-0F77-4CB0-90A5-3140923657D8}">
      <dgm:prSet/>
      <dgm:spPr/>
      <dgm:t>
        <a:bodyPr/>
        <a:lstStyle/>
        <a:p>
          <a:r>
            <a:rPr lang="en-GB"/>
            <a:t>Sociocultural positioning</a:t>
          </a:r>
          <a:endParaRPr lang="en-US"/>
        </a:p>
      </dgm:t>
    </dgm:pt>
    <dgm:pt modelId="{7ACB2018-60BB-4090-9D22-15CA4CE17BB9}" type="parTrans" cxnId="{B6CC924C-996A-4C06-B37A-261DB6E0317B}">
      <dgm:prSet/>
      <dgm:spPr/>
      <dgm:t>
        <a:bodyPr/>
        <a:lstStyle/>
        <a:p>
          <a:endParaRPr lang="en-US"/>
        </a:p>
      </dgm:t>
    </dgm:pt>
    <dgm:pt modelId="{16E4DE51-900E-4697-AEBE-9AD653287E8C}" type="sibTrans" cxnId="{B6CC924C-996A-4C06-B37A-261DB6E0317B}">
      <dgm:prSet/>
      <dgm:spPr/>
      <dgm:t>
        <a:bodyPr/>
        <a:lstStyle/>
        <a:p>
          <a:endParaRPr lang="en-US"/>
        </a:p>
      </dgm:t>
    </dgm:pt>
    <dgm:pt modelId="{E5C60A03-0A03-467F-8A6D-C2558998B683}">
      <dgm:prSet/>
      <dgm:spPr/>
      <dgm:t>
        <a:bodyPr/>
        <a:lstStyle/>
        <a:p>
          <a:r>
            <a:rPr lang="en-GB"/>
            <a:t>Institutional affiliations</a:t>
          </a:r>
          <a:endParaRPr lang="en-US"/>
        </a:p>
      </dgm:t>
    </dgm:pt>
    <dgm:pt modelId="{8FD5E2B3-CCDC-4E8B-B4A3-16427429A972}" type="parTrans" cxnId="{E7FC753A-E87B-4ECC-A7AA-D81AB3E0EE78}">
      <dgm:prSet/>
      <dgm:spPr/>
      <dgm:t>
        <a:bodyPr/>
        <a:lstStyle/>
        <a:p>
          <a:endParaRPr lang="en-US"/>
        </a:p>
      </dgm:t>
    </dgm:pt>
    <dgm:pt modelId="{42124B1F-F08C-4DB9-83F4-002519E534F3}" type="sibTrans" cxnId="{E7FC753A-E87B-4ECC-A7AA-D81AB3E0EE78}">
      <dgm:prSet/>
      <dgm:spPr/>
      <dgm:t>
        <a:bodyPr/>
        <a:lstStyle/>
        <a:p>
          <a:endParaRPr lang="en-US"/>
        </a:p>
      </dgm:t>
    </dgm:pt>
    <dgm:pt modelId="{C1110204-793F-4B09-BF0C-DAB7014B51C0}">
      <dgm:prSet/>
      <dgm:spPr/>
      <dgm:t>
        <a:bodyPr/>
        <a:lstStyle/>
        <a:p>
          <a:r>
            <a:rPr lang="en-GB"/>
            <a:t>Personal values and beliefs</a:t>
          </a:r>
          <a:endParaRPr lang="en-US"/>
        </a:p>
      </dgm:t>
    </dgm:pt>
    <dgm:pt modelId="{C178B782-612F-46D2-842A-59A33A9CA824}" type="parTrans" cxnId="{61D56F1D-FF8A-4CED-AFD3-5D1C88B7AE7E}">
      <dgm:prSet/>
      <dgm:spPr/>
      <dgm:t>
        <a:bodyPr/>
        <a:lstStyle/>
        <a:p>
          <a:endParaRPr lang="en-US"/>
        </a:p>
      </dgm:t>
    </dgm:pt>
    <dgm:pt modelId="{80B7BA73-FE1A-4004-B225-5233E24FABF8}" type="sibTrans" cxnId="{61D56F1D-FF8A-4CED-AFD3-5D1C88B7AE7E}">
      <dgm:prSet/>
      <dgm:spPr/>
      <dgm:t>
        <a:bodyPr/>
        <a:lstStyle/>
        <a:p>
          <a:endParaRPr lang="en-US"/>
        </a:p>
      </dgm:t>
    </dgm:pt>
    <dgm:pt modelId="{E934C7C1-E4B7-4AB0-8FB8-B6D75112FFAD}">
      <dgm:prSet/>
      <dgm:spPr/>
      <dgm:t>
        <a:bodyPr/>
        <a:lstStyle/>
        <a:p>
          <a:r>
            <a:rPr lang="en-GB"/>
            <a:t>Relationship to research participants and contexts</a:t>
          </a:r>
          <a:endParaRPr lang="en-US"/>
        </a:p>
      </dgm:t>
    </dgm:pt>
    <dgm:pt modelId="{365A9045-7C7B-4CCE-8BEA-EF22C4313AAA}" type="parTrans" cxnId="{C876407D-3A14-4663-BBB2-704B7E87F3D4}">
      <dgm:prSet/>
      <dgm:spPr/>
      <dgm:t>
        <a:bodyPr/>
        <a:lstStyle/>
        <a:p>
          <a:endParaRPr lang="en-US"/>
        </a:p>
      </dgm:t>
    </dgm:pt>
    <dgm:pt modelId="{5B1EF2B1-7443-4941-9EE3-E60014B9BF74}" type="sibTrans" cxnId="{C876407D-3A14-4663-BBB2-704B7E87F3D4}">
      <dgm:prSet/>
      <dgm:spPr/>
      <dgm:t>
        <a:bodyPr/>
        <a:lstStyle/>
        <a:p>
          <a:endParaRPr lang="en-US"/>
        </a:p>
      </dgm:t>
    </dgm:pt>
    <dgm:pt modelId="{51F54216-C8A1-44AB-86BA-41562CAED4E8}" type="pres">
      <dgm:prSet presAssocID="{3A12F52D-A98C-44C5-A851-9C3D72A7F2B8}" presName="vert0" presStyleCnt="0">
        <dgm:presLayoutVars>
          <dgm:dir/>
          <dgm:animOne val="branch"/>
          <dgm:animLvl val="lvl"/>
        </dgm:presLayoutVars>
      </dgm:prSet>
      <dgm:spPr/>
    </dgm:pt>
    <dgm:pt modelId="{3ABE2457-B8AC-45AF-8818-F4E9E803D453}" type="pres">
      <dgm:prSet presAssocID="{E29CD37F-EF7B-4D8C-978F-F7E73C1075FF}" presName="thickLine" presStyleLbl="alignNode1" presStyleIdx="0" presStyleCnt="6"/>
      <dgm:spPr/>
    </dgm:pt>
    <dgm:pt modelId="{625C14F0-83E0-4A07-B881-B66072289E26}" type="pres">
      <dgm:prSet presAssocID="{E29CD37F-EF7B-4D8C-978F-F7E73C1075FF}" presName="horz1" presStyleCnt="0"/>
      <dgm:spPr/>
    </dgm:pt>
    <dgm:pt modelId="{E398F936-BEFE-4853-85C2-72C1E52172EF}" type="pres">
      <dgm:prSet presAssocID="{E29CD37F-EF7B-4D8C-978F-F7E73C1075FF}" presName="tx1" presStyleLbl="revTx" presStyleIdx="0" presStyleCnt="6"/>
      <dgm:spPr/>
    </dgm:pt>
    <dgm:pt modelId="{A46DE6CC-6D7C-4E64-9CB4-A70590291BDC}" type="pres">
      <dgm:prSet presAssocID="{E29CD37F-EF7B-4D8C-978F-F7E73C1075FF}" presName="vert1" presStyleCnt="0"/>
      <dgm:spPr/>
    </dgm:pt>
    <dgm:pt modelId="{144FD94E-F13D-48D0-ACEA-C95E68675DCB}" type="pres">
      <dgm:prSet presAssocID="{0F62FEAA-E1D5-4BD7-8043-EDE4763CEE07}" presName="thickLine" presStyleLbl="alignNode1" presStyleIdx="1" presStyleCnt="6"/>
      <dgm:spPr/>
    </dgm:pt>
    <dgm:pt modelId="{BC01637B-DED6-45A8-B4EF-629F8A233204}" type="pres">
      <dgm:prSet presAssocID="{0F62FEAA-E1D5-4BD7-8043-EDE4763CEE07}" presName="horz1" presStyleCnt="0"/>
      <dgm:spPr/>
    </dgm:pt>
    <dgm:pt modelId="{3A6D563C-E8D5-4817-951A-B30650A5FA8F}" type="pres">
      <dgm:prSet presAssocID="{0F62FEAA-E1D5-4BD7-8043-EDE4763CEE07}" presName="tx1" presStyleLbl="revTx" presStyleIdx="1" presStyleCnt="6"/>
      <dgm:spPr/>
    </dgm:pt>
    <dgm:pt modelId="{B2044DFA-9533-4330-ADEC-1F815FB9A52C}" type="pres">
      <dgm:prSet presAssocID="{0F62FEAA-E1D5-4BD7-8043-EDE4763CEE07}" presName="vert1" presStyleCnt="0"/>
      <dgm:spPr/>
    </dgm:pt>
    <dgm:pt modelId="{050FFA20-E062-4697-BB9C-4D8721CE5708}" type="pres">
      <dgm:prSet presAssocID="{D1F0E923-0F77-4CB0-90A5-3140923657D8}" presName="thickLine" presStyleLbl="alignNode1" presStyleIdx="2" presStyleCnt="6"/>
      <dgm:spPr/>
    </dgm:pt>
    <dgm:pt modelId="{7B6BF3A1-5508-47BF-8376-647207405177}" type="pres">
      <dgm:prSet presAssocID="{D1F0E923-0F77-4CB0-90A5-3140923657D8}" presName="horz1" presStyleCnt="0"/>
      <dgm:spPr/>
    </dgm:pt>
    <dgm:pt modelId="{D6781100-CCCA-4D86-AE0F-C52D34DD8319}" type="pres">
      <dgm:prSet presAssocID="{D1F0E923-0F77-4CB0-90A5-3140923657D8}" presName="tx1" presStyleLbl="revTx" presStyleIdx="2" presStyleCnt="6"/>
      <dgm:spPr/>
    </dgm:pt>
    <dgm:pt modelId="{C41E08CB-B75D-4941-92A1-134CC6765686}" type="pres">
      <dgm:prSet presAssocID="{D1F0E923-0F77-4CB0-90A5-3140923657D8}" presName="vert1" presStyleCnt="0"/>
      <dgm:spPr/>
    </dgm:pt>
    <dgm:pt modelId="{B4DBF905-C83D-48B3-8126-DD3FD042525B}" type="pres">
      <dgm:prSet presAssocID="{E5C60A03-0A03-467F-8A6D-C2558998B683}" presName="thickLine" presStyleLbl="alignNode1" presStyleIdx="3" presStyleCnt="6"/>
      <dgm:spPr/>
    </dgm:pt>
    <dgm:pt modelId="{C395F037-73D4-479C-9B21-DD14863099F0}" type="pres">
      <dgm:prSet presAssocID="{E5C60A03-0A03-467F-8A6D-C2558998B683}" presName="horz1" presStyleCnt="0"/>
      <dgm:spPr/>
    </dgm:pt>
    <dgm:pt modelId="{8A094C65-AE37-4BD0-8D45-3B806EA07C5C}" type="pres">
      <dgm:prSet presAssocID="{E5C60A03-0A03-467F-8A6D-C2558998B683}" presName="tx1" presStyleLbl="revTx" presStyleIdx="3" presStyleCnt="6"/>
      <dgm:spPr/>
    </dgm:pt>
    <dgm:pt modelId="{87144A2C-2431-497D-9EC3-F978987AF8B2}" type="pres">
      <dgm:prSet presAssocID="{E5C60A03-0A03-467F-8A6D-C2558998B683}" presName="vert1" presStyleCnt="0"/>
      <dgm:spPr/>
    </dgm:pt>
    <dgm:pt modelId="{7DC8A292-B693-4878-8FD5-70E18A8AC5A0}" type="pres">
      <dgm:prSet presAssocID="{C1110204-793F-4B09-BF0C-DAB7014B51C0}" presName="thickLine" presStyleLbl="alignNode1" presStyleIdx="4" presStyleCnt="6"/>
      <dgm:spPr/>
    </dgm:pt>
    <dgm:pt modelId="{7CAA8951-E41C-48A7-A2D5-742AA8E6A536}" type="pres">
      <dgm:prSet presAssocID="{C1110204-793F-4B09-BF0C-DAB7014B51C0}" presName="horz1" presStyleCnt="0"/>
      <dgm:spPr/>
    </dgm:pt>
    <dgm:pt modelId="{8D854E76-0B8F-4A55-8C23-2246B800D625}" type="pres">
      <dgm:prSet presAssocID="{C1110204-793F-4B09-BF0C-DAB7014B51C0}" presName="tx1" presStyleLbl="revTx" presStyleIdx="4" presStyleCnt="6"/>
      <dgm:spPr/>
    </dgm:pt>
    <dgm:pt modelId="{AC86D976-A410-4D60-9392-0EF47B1ADCF3}" type="pres">
      <dgm:prSet presAssocID="{C1110204-793F-4B09-BF0C-DAB7014B51C0}" presName="vert1" presStyleCnt="0"/>
      <dgm:spPr/>
    </dgm:pt>
    <dgm:pt modelId="{A5AD4489-C14D-4976-B69C-498646850BF9}" type="pres">
      <dgm:prSet presAssocID="{E934C7C1-E4B7-4AB0-8FB8-B6D75112FFAD}" presName="thickLine" presStyleLbl="alignNode1" presStyleIdx="5" presStyleCnt="6"/>
      <dgm:spPr/>
    </dgm:pt>
    <dgm:pt modelId="{C807C051-D2BA-48FF-84C8-3F9A8D89E7D5}" type="pres">
      <dgm:prSet presAssocID="{E934C7C1-E4B7-4AB0-8FB8-B6D75112FFAD}" presName="horz1" presStyleCnt="0"/>
      <dgm:spPr/>
    </dgm:pt>
    <dgm:pt modelId="{2FBBFCD7-0F85-4E93-B812-E4C290663BA3}" type="pres">
      <dgm:prSet presAssocID="{E934C7C1-E4B7-4AB0-8FB8-B6D75112FFAD}" presName="tx1" presStyleLbl="revTx" presStyleIdx="5" presStyleCnt="6"/>
      <dgm:spPr/>
    </dgm:pt>
    <dgm:pt modelId="{DC2C1525-41E2-472D-8A7D-9E09DE8FCFA2}" type="pres">
      <dgm:prSet presAssocID="{E934C7C1-E4B7-4AB0-8FB8-B6D75112FFAD}" presName="vert1" presStyleCnt="0"/>
      <dgm:spPr/>
    </dgm:pt>
  </dgm:ptLst>
  <dgm:cxnLst>
    <dgm:cxn modelId="{C86CDE0C-94F4-4930-9294-02E7CBD00317}" type="presOf" srcId="{E5C60A03-0A03-467F-8A6D-C2558998B683}" destId="{8A094C65-AE37-4BD0-8D45-3B806EA07C5C}" srcOrd="0" destOrd="0" presId="urn:microsoft.com/office/officeart/2008/layout/LinedList"/>
    <dgm:cxn modelId="{61D56F1D-FF8A-4CED-AFD3-5D1C88B7AE7E}" srcId="{3A12F52D-A98C-44C5-A851-9C3D72A7F2B8}" destId="{C1110204-793F-4B09-BF0C-DAB7014B51C0}" srcOrd="4" destOrd="0" parTransId="{C178B782-612F-46D2-842A-59A33A9CA824}" sibTransId="{80B7BA73-FE1A-4004-B225-5233E24FABF8}"/>
    <dgm:cxn modelId="{E7FC753A-E87B-4ECC-A7AA-D81AB3E0EE78}" srcId="{3A12F52D-A98C-44C5-A851-9C3D72A7F2B8}" destId="{E5C60A03-0A03-467F-8A6D-C2558998B683}" srcOrd="3" destOrd="0" parTransId="{8FD5E2B3-CCDC-4E8B-B4A3-16427429A972}" sibTransId="{42124B1F-F08C-4DB9-83F4-002519E534F3}"/>
    <dgm:cxn modelId="{D4FAF769-EC30-42FA-BE56-7230259AA25A}" type="presOf" srcId="{E934C7C1-E4B7-4AB0-8FB8-B6D75112FFAD}" destId="{2FBBFCD7-0F85-4E93-B812-E4C290663BA3}" srcOrd="0" destOrd="0" presId="urn:microsoft.com/office/officeart/2008/layout/LinedList"/>
    <dgm:cxn modelId="{B6CC924C-996A-4C06-B37A-261DB6E0317B}" srcId="{3A12F52D-A98C-44C5-A851-9C3D72A7F2B8}" destId="{D1F0E923-0F77-4CB0-90A5-3140923657D8}" srcOrd="2" destOrd="0" parTransId="{7ACB2018-60BB-4090-9D22-15CA4CE17BB9}" sibTransId="{16E4DE51-900E-4697-AEBE-9AD653287E8C}"/>
    <dgm:cxn modelId="{FBAE5150-1189-44AC-8302-04D3F92FCE2B}" srcId="{3A12F52D-A98C-44C5-A851-9C3D72A7F2B8}" destId="{E29CD37F-EF7B-4D8C-978F-F7E73C1075FF}" srcOrd="0" destOrd="0" parTransId="{8AD8D8B5-818F-454A-9B44-EA471F26A493}" sibTransId="{402FE95C-B3A4-414F-BA0D-9CE4337227F8}"/>
    <dgm:cxn modelId="{C876407D-3A14-4663-BBB2-704B7E87F3D4}" srcId="{3A12F52D-A98C-44C5-A851-9C3D72A7F2B8}" destId="{E934C7C1-E4B7-4AB0-8FB8-B6D75112FFAD}" srcOrd="5" destOrd="0" parTransId="{365A9045-7C7B-4CCE-8BEA-EF22C4313AAA}" sibTransId="{5B1EF2B1-7443-4941-9EE3-E60014B9BF74}"/>
    <dgm:cxn modelId="{10A05D8B-3198-4D43-87BB-859F76F8A433}" type="presOf" srcId="{E29CD37F-EF7B-4D8C-978F-F7E73C1075FF}" destId="{E398F936-BEFE-4853-85C2-72C1E52172EF}" srcOrd="0" destOrd="0" presId="urn:microsoft.com/office/officeart/2008/layout/LinedList"/>
    <dgm:cxn modelId="{B849448D-A5B9-4DDF-A0C0-226CEBE036C2}" type="presOf" srcId="{D1F0E923-0F77-4CB0-90A5-3140923657D8}" destId="{D6781100-CCCA-4D86-AE0F-C52D34DD8319}" srcOrd="0" destOrd="0" presId="urn:microsoft.com/office/officeart/2008/layout/LinedList"/>
    <dgm:cxn modelId="{53C384BB-A67A-4893-808D-815FC0493ED6}" type="presOf" srcId="{C1110204-793F-4B09-BF0C-DAB7014B51C0}" destId="{8D854E76-0B8F-4A55-8C23-2246B800D625}" srcOrd="0" destOrd="0" presId="urn:microsoft.com/office/officeart/2008/layout/LinedList"/>
    <dgm:cxn modelId="{2B8C45C1-8759-4D68-A696-95002DA4DDB4}" type="presOf" srcId="{0F62FEAA-E1D5-4BD7-8043-EDE4763CEE07}" destId="{3A6D563C-E8D5-4817-951A-B30650A5FA8F}" srcOrd="0" destOrd="0" presId="urn:microsoft.com/office/officeart/2008/layout/LinedList"/>
    <dgm:cxn modelId="{CABD95E7-601C-4511-9924-44713FD40D43}" srcId="{3A12F52D-A98C-44C5-A851-9C3D72A7F2B8}" destId="{0F62FEAA-E1D5-4BD7-8043-EDE4763CEE07}" srcOrd="1" destOrd="0" parTransId="{E5E5228A-D0BB-476A-8F78-50815AAFB387}" sibTransId="{CFD63ACD-C2F4-47F3-89DA-3EF1A6F368BD}"/>
    <dgm:cxn modelId="{E63BCFF9-3E20-4D3C-92A4-7918072B75A6}" type="presOf" srcId="{3A12F52D-A98C-44C5-A851-9C3D72A7F2B8}" destId="{51F54216-C8A1-44AB-86BA-41562CAED4E8}" srcOrd="0" destOrd="0" presId="urn:microsoft.com/office/officeart/2008/layout/LinedList"/>
    <dgm:cxn modelId="{34A32D8E-C254-4F01-8833-130ABECF4171}" type="presParOf" srcId="{51F54216-C8A1-44AB-86BA-41562CAED4E8}" destId="{3ABE2457-B8AC-45AF-8818-F4E9E803D453}" srcOrd="0" destOrd="0" presId="urn:microsoft.com/office/officeart/2008/layout/LinedList"/>
    <dgm:cxn modelId="{EFC65E72-6123-4EF5-8C52-39D3CB234433}" type="presParOf" srcId="{51F54216-C8A1-44AB-86BA-41562CAED4E8}" destId="{625C14F0-83E0-4A07-B881-B66072289E26}" srcOrd="1" destOrd="0" presId="urn:microsoft.com/office/officeart/2008/layout/LinedList"/>
    <dgm:cxn modelId="{B1D563C0-CB5F-427D-A078-782E2AE1854A}" type="presParOf" srcId="{625C14F0-83E0-4A07-B881-B66072289E26}" destId="{E398F936-BEFE-4853-85C2-72C1E52172EF}" srcOrd="0" destOrd="0" presId="urn:microsoft.com/office/officeart/2008/layout/LinedList"/>
    <dgm:cxn modelId="{F81AC18A-DEDC-4600-B621-14800B94CC99}" type="presParOf" srcId="{625C14F0-83E0-4A07-B881-B66072289E26}" destId="{A46DE6CC-6D7C-4E64-9CB4-A70590291BDC}" srcOrd="1" destOrd="0" presId="urn:microsoft.com/office/officeart/2008/layout/LinedList"/>
    <dgm:cxn modelId="{D4257052-9F00-4109-919F-74989E9FB695}" type="presParOf" srcId="{51F54216-C8A1-44AB-86BA-41562CAED4E8}" destId="{144FD94E-F13D-48D0-ACEA-C95E68675DCB}" srcOrd="2" destOrd="0" presId="urn:microsoft.com/office/officeart/2008/layout/LinedList"/>
    <dgm:cxn modelId="{5A74E2AA-8539-42A4-AA92-3A6756AA57B4}" type="presParOf" srcId="{51F54216-C8A1-44AB-86BA-41562CAED4E8}" destId="{BC01637B-DED6-45A8-B4EF-629F8A233204}" srcOrd="3" destOrd="0" presId="urn:microsoft.com/office/officeart/2008/layout/LinedList"/>
    <dgm:cxn modelId="{6D2536CA-8F86-46CE-A5EC-01DF6826E017}" type="presParOf" srcId="{BC01637B-DED6-45A8-B4EF-629F8A233204}" destId="{3A6D563C-E8D5-4817-951A-B30650A5FA8F}" srcOrd="0" destOrd="0" presId="urn:microsoft.com/office/officeart/2008/layout/LinedList"/>
    <dgm:cxn modelId="{329E9DD8-54C7-40F4-8D0E-F62F204F85EA}" type="presParOf" srcId="{BC01637B-DED6-45A8-B4EF-629F8A233204}" destId="{B2044DFA-9533-4330-ADEC-1F815FB9A52C}" srcOrd="1" destOrd="0" presId="urn:microsoft.com/office/officeart/2008/layout/LinedList"/>
    <dgm:cxn modelId="{5CBA97DF-79AF-4F0A-8F52-414A16C26487}" type="presParOf" srcId="{51F54216-C8A1-44AB-86BA-41562CAED4E8}" destId="{050FFA20-E062-4697-BB9C-4D8721CE5708}" srcOrd="4" destOrd="0" presId="urn:microsoft.com/office/officeart/2008/layout/LinedList"/>
    <dgm:cxn modelId="{23326FAB-E3A1-4E75-8651-425C2058D6C0}" type="presParOf" srcId="{51F54216-C8A1-44AB-86BA-41562CAED4E8}" destId="{7B6BF3A1-5508-47BF-8376-647207405177}" srcOrd="5" destOrd="0" presId="urn:microsoft.com/office/officeart/2008/layout/LinedList"/>
    <dgm:cxn modelId="{951B16EF-D211-4A31-AED9-5310EA0E2088}" type="presParOf" srcId="{7B6BF3A1-5508-47BF-8376-647207405177}" destId="{D6781100-CCCA-4D86-AE0F-C52D34DD8319}" srcOrd="0" destOrd="0" presId="urn:microsoft.com/office/officeart/2008/layout/LinedList"/>
    <dgm:cxn modelId="{6A61C0DB-A0DD-44BF-A2EB-FAF56B4F6F13}" type="presParOf" srcId="{7B6BF3A1-5508-47BF-8376-647207405177}" destId="{C41E08CB-B75D-4941-92A1-134CC6765686}" srcOrd="1" destOrd="0" presId="urn:microsoft.com/office/officeart/2008/layout/LinedList"/>
    <dgm:cxn modelId="{FB7A0C3B-D2AD-468C-AC3C-A42CB446E041}" type="presParOf" srcId="{51F54216-C8A1-44AB-86BA-41562CAED4E8}" destId="{B4DBF905-C83D-48B3-8126-DD3FD042525B}" srcOrd="6" destOrd="0" presId="urn:microsoft.com/office/officeart/2008/layout/LinedList"/>
    <dgm:cxn modelId="{D47B2F6F-786B-44E2-8C35-D7CDD89E6861}" type="presParOf" srcId="{51F54216-C8A1-44AB-86BA-41562CAED4E8}" destId="{C395F037-73D4-479C-9B21-DD14863099F0}" srcOrd="7" destOrd="0" presId="urn:microsoft.com/office/officeart/2008/layout/LinedList"/>
    <dgm:cxn modelId="{5FE0038D-80BD-43CC-A436-361A2C07E494}" type="presParOf" srcId="{C395F037-73D4-479C-9B21-DD14863099F0}" destId="{8A094C65-AE37-4BD0-8D45-3B806EA07C5C}" srcOrd="0" destOrd="0" presId="urn:microsoft.com/office/officeart/2008/layout/LinedList"/>
    <dgm:cxn modelId="{630DCD59-B6FB-49F0-B3BE-BFE736074CD6}" type="presParOf" srcId="{C395F037-73D4-479C-9B21-DD14863099F0}" destId="{87144A2C-2431-497D-9EC3-F978987AF8B2}" srcOrd="1" destOrd="0" presId="urn:microsoft.com/office/officeart/2008/layout/LinedList"/>
    <dgm:cxn modelId="{D25FCC4E-43E8-4362-8069-1D3B2EDDEA9A}" type="presParOf" srcId="{51F54216-C8A1-44AB-86BA-41562CAED4E8}" destId="{7DC8A292-B693-4878-8FD5-70E18A8AC5A0}" srcOrd="8" destOrd="0" presId="urn:microsoft.com/office/officeart/2008/layout/LinedList"/>
    <dgm:cxn modelId="{5F841DAC-819A-476C-8243-7C6DC265CEAE}" type="presParOf" srcId="{51F54216-C8A1-44AB-86BA-41562CAED4E8}" destId="{7CAA8951-E41C-48A7-A2D5-742AA8E6A536}" srcOrd="9" destOrd="0" presId="urn:microsoft.com/office/officeart/2008/layout/LinedList"/>
    <dgm:cxn modelId="{23EC38E0-0BD4-4676-8078-81D419FB9B95}" type="presParOf" srcId="{7CAA8951-E41C-48A7-A2D5-742AA8E6A536}" destId="{8D854E76-0B8F-4A55-8C23-2246B800D625}" srcOrd="0" destOrd="0" presId="urn:microsoft.com/office/officeart/2008/layout/LinedList"/>
    <dgm:cxn modelId="{A42BE8F8-003A-4E04-9F80-A73718DC5EB5}" type="presParOf" srcId="{7CAA8951-E41C-48A7-A2D5-742AA8E6A536}" destId="{AC86D976-A410-4D60-9392-0EF47B1ADCF3}" srcOrd="1" destOrd="0" presId="urn:microsoft.com/office/officeart/2008/layout/LinedList"/>
    <dgm:cxn modelId="{700A9773-75F3-4C52-973A-68F68C34B4C6}" type="presParOf" srcId="{51F54216-C8A1-44AB-86BA-41562CAED4E8}" destId="{A5AD4489-C14D-4976-B69C-498646850BF9}" srcOrd="10" destOrd="0" presId="urn:microsoft.com/office/officeart/2008/layout/LinedList"/>
    <dgm:cxn modelId="{398F50B5-BA68-4E95-9910-F46187E12D23}" type="presParOf" srcId="{51F54216-C8A1-44AB-86BA-41562CAED4E8}" destId="{C807C051-D2BA-48FF-84C8-3F9A8D89E7D5}" srcOrd="11" destOrd="0" presId="urn:microsoft.com/office/officeart/2008/layout/LinedList"/>
    <dgm:cxn modelId="{3C42C5C7-F672-43B6-8ED0-AEFE34BD1EB4}" type="presParOf" srcId="{C807C051-D2BA-48FF-84C8-3F9A8D89E7D5}" destId="{2FBBFCD7-0F85-4E93-B812-E4C290663BA3}" srcOrd="0" destOrd="0" presId="urn:microsoft.com/office/officeart/2008/layout/LinedList"/>
    <dgm:cxn modelId="{6CD41455-E514-45E5-970D-BDA099914EA3}" type="presParOf" srcId="{C807C051-D2BA-48FF-84C8-3F9A8D89E7D5}" destId="{DC2C1525-41E2-472D-8A7D-9E09DE8FCFA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72718F-B94A-4463-9DB4-8842DCC149B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0EFEB0A-3AA8-4F88-91C8-7E2F403E8EBB}">
      <dgm:prSet/>
      <dgm:spPr/>
      <dgm:t>
        <a:bodyPr/>
        <a:lstStyle/>
        <a:p>
          <a:r>
            <a:rPr lang="en-GB"/>
            <a:t>In research, this includes:</a:t>
          </a:r>
          <a:endParaRPr lang="en-US"/>
        </a:p>
      </dgm:t>
    </dgm:pt>
    <dgm:pt modelId="{E12A05C6-BD88-4585-A24E-B8199CE3901C}" type="parTrans" cxnId="{20C819CE-C821-4576-B861-7441B6D7D352}">
      <dgm:prSet/>
      <dgm:spPr/>
      <dgm:t>
        <a:bodyPr/>
        <a:lstStyle/>
        <a:p>
          <a:endParaRPr lang="en-US"/>
        </a:p>
      </dgm:t>
    </dgm:pt>
    <dgm:pt modelId="{79115B24-D365-4FFC-ABFC-AD9A90C15776}" type="sibTrans" cxnId="{20C819CE-C821-4576-B861-7441B6D7D352}">
      <dgm:prSet/>
      <dgm:spPr/>
      <dgm:t>
        <a:bodyPr/>
        <a:lstStyle/>
        <a:p>
          <a:endParaRPr lang="en-US"/>
        </a:p>
      </dgm:t>
    </dgm:pt>
    <dgm:pt modelId="{941BBEBE-3E9D-45E9-8090-E961C300201F}">
      <dgm:prSet/>
      <dgm:spPr/>
      <dgm:t>
        <a:bodyPr/>
        <a:lstStyle/>
        <a:p>
          <a:r>
            <a:rPr lang="en-GB"/>
            <a:t>Examining research decisions and their implications</a:t>
          </a:r>
          <a:endParaRPr lang="en-US"/>
        </a:p>
      </dgm:t>
    </dgm:pt>
    <dgm:pt modelId="{63FB5684-DACA-4E15-A32E-E8DCCA5612B3}" type="parTrans" cxnId="{AC131AFF-06D0-4A37-A835-F5CE9379D2E8}">
      <dgm:prSet/>
      <dgm:spPr/>
      <dgm:t>
        <a:bodyPr/>
        <a:lstStyle/>
        <a:p>
          <a:endParaRPr lang="en-US"/>
        </a:p>
      </dgm:t>
    </dgm:pt>
    <dgm:pt modelId="{B30F125A-4146-4CBA-BDA6-FA5C87CE0119}" type="sibTrans" cxnId="{AC131AFF-06D0-4A37-A835-F5CE9379D2E8}">
      <dgm:prSet/>
      <dgm:spPr/>
      <dgm:t>
        <a:bodyPr/>
        <a:lstStyle/>
        <a:p>
          <a:endParaRPr lang="en-US"/>
        </a:p>
      </dgm:t>
    </dgm:pt>
    <dgm:pt modelId="{B10A7C82-D99D-473B-9852-AEDBFE9DACF0}">
      <dgm:prSet/>
      <dgm:spPr/>
      <dgm:t>
        <a:bodyPr/>
        <a:lstStyle/>
        <a:p>
          <a:r>
            <a:rPr lang="en-GB"/>
            <a:t>Considering alternative approaches</a:t>
          </a:r>
          <a:endParaRPr lang="en-US"/>
        </a:p>
      </dgm:t>
    </dgm:pt>
    <dgm:pt modelId="{5102C087-D57B-4981-A712-FD30AA5533F7}" type="parTrans" cxnId="{654C8448-85EB-4A3A-9076-34E06467ABEE}">
      <dgm:prSet/>
      <dgm:spPr/>
      <dgm:t>
        <a:bodyPr/>
        <a:lstStyle/>
        <a:p>
          <a:endParaRPr lang="en-US"/>
        </a:p>
      </dgm:t>
    </dgm:pt>
    <dgm:pt modelId="{E5FEAB65-63E8-4047-B3B0-1199FCE89441}" type="sibTrans" cxnId="{654C8448-85EB-4A3A-9076-34E06467ABEE}">
      <dgm:prSet/>
      <dgm:spPr/>
      <dgm:t>
        <a:bodyPr/>
        <a:lstStyle/>
        <a:p>
          <a:endParaRPr lang="en-US"/>
        </a:p>
      </dgm:t>
    </dgm:pt>
    <dgm:pt modelId="{0FE83754-03F7-4784-9611-7ABFAE82BDF4}">
      <dgm:prSet/>
      <dgm:spPr/>
      <dgm:t>
        <a:bodyPr/>
        <a:lstStyle/>
        <a:p>
          <a:r>
            <a:rPr lang="en-GB"/>
            <a:t>Learning from challenges encountered</a:t>
          </a:r>
          <a:endParaRPr lang="en-US"/>
        </a:p>
      </dgm:t>
    </dgm:pt>
    <dgm:pt modelId="{DCD1A492-51D4-4B5A-BC11-4D74EE515892}" type="parTrans" cxnId="{9440C227-7A1F-4775-B7B8-47DAF029C873}">
      <dgm:prSet/>
      <dgm:spPr/>
      <dgm:t>
        <a:bodyPr/>
        <a:lstStyle/>
        <a:p>
          <a:endParaRPr lang="en-US"/>
        </a:p>
      </dgm:t>
    </dgm:pt>
    <dgm:pt modelId="{73969881-8E80-46AA-A620-441B70852972}" type="sibTrans" cxnId="{9440C227-7A1F-4775-B7B8-47DAF029C873}">
      <dgm:prSet/>
      <dgm:spPr/>
      <dgm:t>
        <a:bodyPr/>
        <a:lstStyle/>
        <a:p>
          <a:endParaRPr lang="en-US"/>
        </a:p>
      </dgm:t>
    </dgm:pt>
    <dgm:pt modelId="{D388E117-DE5D-4B63-8A4E-25D640FD3B36}">
      <dgm:prSet/>
      <dgm:spPr/>
      <dgm:t>
        <a:bodyPr/>
        <a:lstStyle/>
        <a:p>
          <a:r>
            <a:rPr lang="en-GB"/>
            <a:t>Developing improved research practices</a:t>
          </a:r>
          <a:endParaRPr lang="en-US"/>
        </a:p>
      </dgm:t>
    </dgm:pt>
    <dgm:pt modelId="{B873B408-AD40-4E02-8C4A-872E567C28E7}" type="parTrans" cxnId="{BCE5A18D-E03A-4C8F-9C3C-1E76F564438B}">
      <dgm:prSet/>
      <dgm:spPr/>
      <dgm:t>
        <a:bodyPr/>
        <a:lstStyle/>
        <a:p>
          <a:endParaRPr lang="en-US"/>
        </a:p>
      </dgm:t>
    </dgm:pt>
    <dgm:pt modelId="{C356F88A-6A03-4BF0-996B-34B4B4976BF9}" type="sibTrans" cxnId="{BCE5A18D-E03A-4C8F-9C3C-1E76F564438B}">
      <dgm:prSet/>
      <dgm:spPr/>
      <dgm:t>
        <a:bodyPr/>
        <a:lstStyle/>
        <a:p>
          <a:endParaRPr lang="en-US"/>
        </a:p>
      </dgm:t>
    </dgm:pt>
    <dgm:pt modelId="{A5E46B02-1347-4114-88D3-90EF46F8593D}" type="pres">
      <dgm:prSet presAssocID="{8572718F-B94A-4463-9DB4-8842DCC149B0}" presName="vert0" presStyleCnt="0">
        <dgm:presLayoutVars>
          <dgm:dir/>
          <dgm:animOne val="branch"/>
          <dgm:animLvl val="lvl"/>
        </dgm:presLayoutVars>
      </dgm:prSet>
      <dgm:spPr/>
    </dgm:pt>
    <dgm:pt modelId="{EEA8C6B6-0E29-4822-96C2-BCE3686BE497}" type="pres">
      <dgm:prSet presAssocID="{90EFEB0A-3AA8-4F88-91C8-7E2F403E8EBB}" presName="thickLine" presStyleLbl="alignNode1" presStyleIdx="0" presStyleCnt="5"/>
      <dgm:spPr/>
    </dgm:pt>
    <dgm:pt modelId="{1F61AF09-9F3A-457F-94FA-327FCB6D497F}" type="pres">
      <dgm:prSet presAssocID="{90EFEB0A-3AA8-4F88-91C8-7E2F403E8EBB}" presName="horz1" presStyleCnt="0"/>
      <dgm:spPr/>
    </dgm:pt>
    <dgm:pt modelId="{437FBEF9-545C-499F-ABC5-7DBF8C9E1A2C}" type="pres">
      <dgm:prSet presAssocID="{90EFEB0A-3AA8-4F88-91C8-7E2F403E8EBB}" presName="tx1" presStyleLbl="revTx" presStyleIdx="0" presStyleCnt="5"/>
      <dgm:spPr/>
    </dgm:pt>
    <dgm:pt modelId="{3A9E1D94-849D-4E28-A69B-7D6C4826C759}" type="pres">
      <dgm:prSet presAssocID="{90EFEB0A-3AA8-4F88-91C8-7E2F403E8EBB}" presName="vert1" presStyleCnt="0"/>
      <dgm:spPr/>
    </dgm:pt>
    <dgm:pt modelId="{0BA4E444-C7D5-4C2E-90B4-10C61C8DAC41}" type="pres">
      <dgm:prSet presAssocID="{941BBEBE-3E9D-45E9-8090-E961C300201F}" presName="thickLine" presStyleLbl="alignNode1" presStyleIdx="1" presStyleCnt="5"/>
      <dgm:spPr/>
    </dgm:pt>
    <dgm:pt modelId="{70F53611-DF68-4646-A18E-6CFBFD051253}" type="pres">
      <dgm:prSet presAssocID="{941BBEBE-3E9D-45E9-8090-E961C300201F}" presName="horz1" presStyleCnt="0"/>
      <dgm:spPr/>
    </dgm:pt>
    <dgm:pt modelId="{B8A85E2F-0858-4285-90F2-460489A0FDAE}" type="pres">
      <dgm:prSet presAssocID="{941BBEBE-3E9D-45E9-8090-E961C300201F}" presName="tx1" presStyleLbl="revTx" presStyleIdx="1" presStyleCnt="5"/>
      <dgm:spPr/>
    </dgm:pt>
    <dgm:pt modelId="{73731215-02CC-462E-9AEB-8201108E891E}" type="pres">
      <dgm:prSet presAssocID="{941BBEBE-3E9D-45E9-8090-E961C300201F}" presName="vert1" presStyleCnt="0"/>
      <dgm:spPr/>
    </dgm:pt>
    <dgm:pt modelId="{9084244B-02B9-4B6D-810F-669EDC855B5D}" type="pres">
      <dgm:prSet presAssocID="{B10A7C82-D99D-473B-9852-AEDBFE9DACF0}" presName="thickLine" presStyleLbl="alignNode1" presStyleIdx="2" presStyleCnt="5"/>
      <dgm:spPr/>
    </dgm:pt>
    <dgm:pt modelId="{E5A5E8E7-1DF3-4385-8225-999B1D2461E0}" type="pres">
      <dgm:prSet presAssocID="{B10A7C82-D99D-473B-9852-AEDBFE9DACF0}" presName="horz1" presStyleCnt="0"/>
      <dgm:spPr/>
    </dgm:pt>
    <dgm:pt modelId="{A532E2A0-3130-4244-828C-ED6A9CA76C26}" type="pres">
      <dgm:prSet presAssocID="{B10A7C82-D99D-473B-9852-AEDBFE9DACF0}" presName="tx1" presStyleLbl="revTx" presStyleIdx="2" presStyleCnt="5"/>
      <dgm:spPr/>
    </dgm:pt>
    <dgm:pt modelId="{90CD74B6-DE7D-47C0-B058-DB990C9043ED}" type="pres">
      <dgm:prSet presAssocID="{B10A7C82-D99D-473B-9852-AEDBFE9DACF0}" presName="vert1" presStyleCnt="0"/>
      <dgm:spPr/>
    </dgm:pt>
    <dgm:pt modelId="{FA936DED-BA90-494F-AE6B-0D5EC1B30DEC}" type="pres">
      <dgm:prSet presAssocID="{0FE83754-03F7-4784-9611-7ABFAE82BDF4}" presName="thickLine" presStyleLbl="alignNode1" presStyleIdx="3" presStyleCnt="5"/>
      <dgm:spPr/>
    </dgm:pt>
    <dgm:pt modelId="{D5579571-5030-424A-AB7B-96B8538AAD31}" type="pres">
      <dgm:prSet presAssocID="{0FE83754-03F7-4784-9611-7ABFAE82BDF4}" presName="horz1" presStyleCnt="0"/>
      <dgm:spPr/>
    </dgm:pt>
    <dgm:pt modelId="{6418713D-7857-40C9-BC21-821CD29B925A}" type="pres">
      <dgm:prSet presAssocID="{0FE83754-03F7-4784-9611-7ABFAE82BDF4}" presName="tx1" presStyleLbl="revTx" presStyleIdx="3" presStyleCnt="5"/>
      <dgm:spPr/>
    </dgm:pt>
    <dgm:pt modelId="{FED745FA-6107-4B3B-B39B-46A09F825071}" type="pres">
      <dgm:prSet presAssocID="{0FE83754-03F7-4784-9611-7ABFAE82BDF4}" presName="vert1" presStyleCnt="0"/>
      <dgm:spPr/>
    </dgm:pt>
    <dgm:pt modelId="{8894845D-EE95-48A1-BF9E-0D02BC9F0F92}" type="pres">
      <dgm:prSet presAssocID="{D388E117-DE5D-4B63-8A4E-25D640FD3B36}" presName="thickLine" presStyleLbl="alignNode1" presStyleIdx="4" presStyleCnt="5"/>
      <dgm:spPr/>
    </dgm:pt>
    <dgm:pt modelId="{5D4F98F4-EB79-40FD-8F19-696310E5A36C}" type="pres">
      <dgm:prSet presAssocID="{D388E117-DE5D-4B63-8A4E-25D640FD3B36}" presName="horz1" presStyleCnt="0"/>
      <dgm:spPr/>
    </dgm:pt>
    <dgm:pt modelId="{9FC5FDA8-B7BD-44C5-AD8B-364BA38B78C4}" type="pres">
      <dgm:prSet presAssocID="{D388E117-DE5D-4B63-8A4E-25D640FD3B36}" presName="tx1" presStyleLbl="revTx" presStyleIdx="4" presStyleCnt="5"/>
      <dgm:spPr/>
    </dgm:pt>
    <dgm:pt modelId="{9DB8C90C-BFB5-40A6-A242-C34B68EFC67A}" type="pres">
      <dgm:prSet presAssocID="{D388E117-DE5D-4B63-8A4E-25D640FD3B36}" presName="vert1" presStyleCnt="0"/>
      <dgm:spPr/>
    </dgm:pt>
  </dgm:ptLst>
  <dgm:cxnLst>
    <dgm:cxn modelId="{AF6BEE00-EE0C-4125-AFF3-EBD947C6269B}" type="presOf" srcId="{8572718F-B94A-4463-9DB4-8842DCC149B0}" destId="{A5E46B02-1347-4114-88D3-90EF46F8593D}" srcOrd="0" destOrd="0" presId="urn:microsoft.com/office/officeart/2008/layout/LinedList"/>
    <dgm:cxn modelId="{D726BD13-301D-44ED-B2A2-F02FCE637E91}" type="presOf" srcId="{90EFEB0A-3AA8-4F88-91C8-7E2F403E8EBB}" destId="{437FBEF9-545C-499F-ABC5-7DBF8C9E1A2C}" srcOrd="0" destOrd="0" presId="urn:microsoft.com/office/officeart/2008/layout/LinedList"/>
    <dgm:cxn modelId="{6530A01E-646E-45AD-BCC5-459EE8209174}" type="presOf" srcId="{941BBEBE-3E9D-45E9-8090-E961C300201F}" destId="{B8A85E2F-0858-4285-90F2-460489A0FDAE}" srcOrd="0" destOrd="0" presId="urn:microsoft.com/office/officeart/2008/layout/LinedList"/>
    <dgm:cxn modelId="{9440C227-7A1F-4775-B7B8-47DAF029C873}" srcId="{8572718F-B94A-4463-9DB4-8842DCC149B0}" destId="{0FE83754-03F7-4784-9611-7ABFAE82BDF4}" srcOrd="3" destOrd="0" parTransId="{DCD1A492-51D4-4B5A-BC11-4D74EE515892}" sibTransId="{73969881-8E80-46AA-A620-441B70852972}"/>
    <dgm:cxn modelId="{D254FE3E-C334-4323-940E-2C0B4DD7E397}" type="presOf" srcId="{D388E117-DE5D-4B63-8A4E-25D640FD3B36}" destId="{9FC5FDA8-B7BD-44C5-AD8B-364BA38B78C4}" srcOrd="0" destOrd="0" presId="urn:microsoft.com/office/officeart/2008/layout/LinedList"/>
    <dgm:cxn modelId="{654C8448-85EB-4A3A-9076-34E06467ABEE}" srcId="{8572718F-B94A-4463-9DB4-8842DCC149B0}" destId="{B10A7C82-D99D-473B-9852-AEDBFE9DACF0}" srcOrd="2" destOrd="0" parTransId="{5102C087-D57B-4981-A712-FD30AA5533F7}" sibTransId="{E5FEAB65-63E8-4047-B3B0-1199FCE89441}"/>
    <dgm:cxn modelId="{BCE5A18D-E03A-4C8F-9C3C-1E76F564438B}" srcId="{8572718F-B94A-4463-9DB4-8842DCC149B0}" destId="{D388E117-DE5D-4B63-8A4E-25D640FD3B36}" srcOrd="4" destOrd="0" parTransId="{B873B408-AD40-4E02-8C4A-872E567C28E7}" sibTransId="{C356F88A-6A03-4BF0-996B-34B4B4976BF9}"/>
    <dgm:cxn modelId="{E89C64B9-CE81-4FA7-B307-B671D4067AE0}" type="presOf" srcId="{0FE83754-03F7-4784-9611-7ABFAE82BDF4}" destId="{6418713D-7857-40C9-BC21-821CD29B925A}" srcOrd="0" destOrd="0" presId="urn:microsoft.com/office/officeart/2008/layout/LinedList"/>
    <dgm:cxn modelId="{20C819CE-C821-4576-B861-7441B6D7D352}" srcId="{8572718F-B94A-4463-9DB4-8842DCC149B0}" destId="{90EFEB0A-3AA8-4F88-91C8-7E2F403E8EBB}" srcOrd="0" destOrd="0" parTransId="{E12A05C6-BD88-4585-A24E-B8199CE3901C}" sibTransId="{79115B24-D365-4FFC-ABFC-AD9A90C15776}"/>
    <dgm:cxn modelId="{C221F6D1-4F55-425C-9D65-780771413D87}" type="presOf" srcId="{B10A7C82-D99D-473B-9852-AEDBFE9DACF0}" destId="{A532E2A0-3130-4244-828C-ED6A9CA76C26}" srcOrd="0" destOrd="0" presId="urn:microsoft.com/office/officeart/2008/layout/LinedList"/>
    <dgm:cxn modelId="{AC131AFF-06D0-4A37-A835-F5CE9379D2E8}" srcId="{8572718F-B94A-4463-9DB4-8842DCC149B0}" destId="{941BBEBE-3E9D-45E9-8090-E961C300201F}" srcOrd="1" destOrd="0" parTransId="{63FB5684-DACA-4E15-A32E-E8DCCA5612B3}" sibTransId="{B30F125A-4146-4CBA-BDA6-FA5C87CE0119}"/>
    <dgm:cxn modelId="{0ECD608B-2FA3-4814-B026-4BFE132AF2D8}" type="presParOf" srcId="{A5E46B02-1347-4114-88D3-90EF46F8593D}" destId="{EEA8C6B6-0E29-4822-96C2-BCE3686BE497}" srcOrd="0" destOrd="0" presId="urn:microsoft.com/office/officeart/2008/layout/LinedList"/>
    <dgm:cxn modelId="{F2A232A2-A202-42A7-B945-0517483DF328}" type="presParOf" srcId="{A5E46B02-1347-4114-88D3-90EF46F8593D}" destId="{1F61AF09-9F3A-457F-94FA-327FCB6D497F}" srcOrd="1" destOrd="0" presId="urn:microsoft.com/office/officeart/2008/layout/LinedList"/>
    <dgm:cxn modelId="{47127070-25AE-4D0B-9398-793F9401B66D}" type="presParOf" srcId="{1F61AF09-9F3A-457F-94FA-327FCB6D497F}" destId="{437FBEF9-545C-499F-ABC5-7DBF8C9E1A2C}" srcOrd="0" destOrd="0" presId="urn:microsoft.com/office/officeart/2008/layout/LinedList"/>
    <dgm:cxn modelId="{7555DFBB-8C6B-4321-A652-6B605872DF95}" type="presParOf" srcId="{1F61AF09-9F3A-457F-94FA-327FCB6D497F}" destId="{3A9E1D94-849D-4E28-A69B-7D6C4826C759}" srcOrd="1" destOrd="0" presId="urn:microsoft.com/office/officeart/2008/layout/LinedList"/>
    <dgm:cxn modelId="{A1890FC0-9DEC-4B98-AECD-8C9A99C2E87F}" type="presParOf" srcId="{A5E46B02-1347-4114-88D3-90EF46F8593D}" destId="{0BA4E444-C7D5-4C2E-90B4-10C61C8DAC41}" srcOrd="2" destOrd="0" presId="urn:microsoft.com/office/officeart/2008/layout/LinedList"/>
    <dgm:cxn modelId="{D76F7CE0-860E-48A3-AE21-258B26BE0BE7}" type="presParOf" srcId="{A5E46B02-1347-4114-88D3-90EF46F8593D}" destId="{70F53611-DF68-4646-A18E-6CFBFD051253}" srcOrd="3" destOrd="0" presId="urn:microsoft.com/office/officeart/2008/layout/LinedList"/>
    <dgm:cxn modelId="{7FDC8250-17E5-4523-9E1E-83476FA78255}" type="presParOf" srcId="{70F53611-DF68-4646-A18E-6CFBFD051253}" destId="{B8A85E2F-0858-4285-90F2-460489A0FDAE}" srcOrd="0" destOrd="0" presId="urn:microsoft.com/office/officeart/2008/layout/LinedList"/>
    <dgm:cxn modelId="{6678F49E-2789-42FA-9D3C-17597BA17FC1}" type="presParOf" srcId="{70F53611-DF68-4646-A18E-6CFBFD051253}" destId="{73731215-02CC-462E-9AEB-8201108E891E}" srcOrd="1" destOrd="0" presId="urn:microsoft.com/office/officeart/2008/layout/LinedList"/>
    <dgm:cxn modelId="{202355F5-D7C5-4A60-A460-FBF78342DDB1}" type="presParOf" srcId="{A5E46B02-1347-4114-88D3-90EF46F8593D}" destId="{9084244B-02B9-4B6D-810F-669EDC855B5D}" srcOrd="4" destOrd="0" presId="urn:microsoft.com/office/officeart/2008/layout/LinedList"/>
    <dgm:cxn modelId="{9A65F268-F597-4281-992C-7761DA90FAA9}" type="presParOf" srcId="{A5E46B02-1347-4114-88D3-90EF46F8593D}" destId="{E5A5E8E7-1DF3-4385-8225-999B1D2461E0}" srcOrd="5" destOrd="0" presId="urn:microsoft.com/office/officeart/2008/layout/LinedList"/>
    <dgm:cxn modelId="{FC1328B9-EB22-4746-B727-486B5F616C86}" type="presParOf" srcId="{E5A5E8E7-1DF3-4385-8225-999B1D2461E0}" destId="{A532E2A0-3130-4244-828C-ED6A9CA76C26}" srcOrd="0" destOrd="0" presId="urn:microsoft.com/office/officeart/2008/layout/LinedList"/>
    <dgm:cxn modelId="{65C14C84-EB37-45E2-BDF5-0462A7C6FC23}" type="presParOf" srcId="{E5A5E8E7-1DF3-4385-8225-999B1D2461E0}" destId="{90CD74B6-DE7D-47C0-B058-DB990C9043ED}" srcOrd="1" destOrd="0" presId="urn:microsoft.com/office/officeart/2008/layout/LinedList"/>
    <dgm:cxn modelId="{056036FF-096A-4DFA-B155-9CFE08B5B613}" type="presParOf" srcId="{A5E46B02-1347-4114-88D3-90EF46F8593D}" destId="{FA936DED-BA90-494F-AE6B-0D5EC1B30DEC}" srcOrd="6" destOrd="0" presId="urn:microsoft.com/office/officeart/2008/layout/LinedList"/>
    <dgm:cxn modelId="{5164F9D7-5FBC-41A7-A7C3-BB83D5FDE0C2}" type="presParOf" srcId="{A5E46B02-1347-4114-88D3-90EF46F8593D}" destId="{D5579571-5030-424A-AB7B-96B8538AAD31}" srcOrd="7" destOrd="0" presId="urn:microsoft.com/office/officeart/2008/layout/LinedList"/>
    <dgm:cxn modelId="{E5ADB80A-D907-4126-BBEE-B3F3676FBCF0}" type="presParOf" srcId="{D5579571-5030-424A-AB7B-96B8538AAD31}" destId="{6418713D-7857-40C9-BC21-821CD29B925A}" srcOrd="0" destOrd="0" presId="urn:microsoft.com/office/officeart/2008/layout/LinedList"/>
    <dgm:cxn modelId="{1E948CA8-499D-4B57-B4C9-AC1BDA731461}" type="presParOf" srcId="{D5579571-5030-424A-AB7B-96B8538AAD31}" destId="{FED745FA-6107-4B3B-B39B-46A09F825071}" srcOrd="1" destOrd="0" presId="urn:microsoft.com/office/officeart/2008/layout/LinedList"/>
    <dgm:cxn modelId="{6E12FB30-601A-4365-9BE3-098FFCCB91E8}" type="presParOf" srcId="{A5E46B02-1347-4114-88D3-90EF46F8593D}" destId="{8894845D-EE95-48A1-BF9E-0D02BC9F0F92}" srcOrd="8" destOrd="0" presId="urn:microsoft.com/office/officeart/2008/layout/LinedList"/>
    <dgm:cxn modelId="{69D93AE4-81C8-4C1D-BCC1-91C03E75CF91}" type="presParOf" srcId="{A5E46B02-1347-4114-88D3-90EF46F8593D}" destId="{5D4F98F4-EB79-40FD-8F19-696310E5A36C}" srcOrd="9" destOrd="0" presId="urn:microsoft.com/office/officeart/2008/layout/LinedList"/>
    <dgm:cxn modelId="{1BA36F17-B779-43E1-AFED-3842D0BECC51}" type="presParOf" srcId="{5D4F98F4-EB79-40FD-8F19-696310E5A36C}" destId="{9FC5FDA8-B7BD-44C5-AD8B-364BA38B78C4}" srcOrd="0" destOrd="0" presId="urn:microsoft.com/office/officeart/2008/layout/LinedList"/>
    <dgm:cxn modelId="{40D1DCE2-BAF3-4A63-AC08-A93667F4DF20}" type="presParOf" srcId="{5D4F98F4-EB79-40FD-8F19-696310E5A36C}" destId="{9DB8C90C-BFB5-40A6-A242-C34B68EFC6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989996-B0B6-4462-8400-F19484C7D8C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997B6D1-CB70-4857-A99B-75924ACC733E}">
      <dgm:prSet/>
      <dgm:spPr/>
      <dgm:t>
        <a:bodyPr/>
        <a:lstStyle/>
        <a:p>
          <a:r>
            <a:rPr lang="en-GB"/>
            <a:t>It involves:</a:t>
          </a:r>
          <a:endParaRPr lang="en-US"/>
        </a:p>
      </dgm:t>
    </dgm:pt>
    <dgm:pt modelId="{3994D851-F85F-47FE-8942-62CFAEBDEE6D}" type="parTrans" cxnId="{E63BE79E-94CA-4FE8-9804-0C165633205E}">
      <dgm:prSet/>
      <dgm:spPr/>
      <dgm:t>
        <a:bodyPr/>
        <a:lstStyle/>
        <a:p>
          <a:endParaRPr lang="en-US"/>
        </a:p>
      </dgm:t>
    </dgm:pt>
    <dgm:pt modelId="{55D5A8DB-BF59-4470-B81C-B58562FB78BA}" type="sibTrans" cxnId="{E63BE79E-94CA-4FE8-9804-0C165633205E}">
      <dgm:prSet/>
      <dgm:spPr/>
      <dgm:t>
        <a:bodyPr/>
        <a:lstStyle/>
        <a:p>
          <a:endParaRPr lang="en-US"/>
        </a:p>
      </dgm:t>
    </dgm:pt>
    <dgm:pt modelId="{65BD7EFD-F3D6-4130-9F5E-82A19FB0F7CB}">
      <dgm:prSet/>
      <dgm:spPr/>
      <dgm:t>
        <a:bodyPr/>
        <a:lstStyle/>
        <a:p>
          <a:r>
            <a:rPr lang="en-GB"/>
            <a:t>Scrutinising how the researcher's identity shapes knowledge production</a:t>
          </a:r>
          <a:endParaRPr lang="en-US"/>
        </a:p>
      </dgm:t>
    </dgm:pt>
    <dgm:pt modelId="{1496D712-3C99-4894-B066-6A10FAFD5176}" type="parTrans" cxnId="{D8393D45-9949-45F9-9FEA-116817CF0350}">
      <dgm:prSet/>
      <dgm:spPr/>
      <dgm:t>
        <a:bodyPr/>
        <a:lstStyle/>
        <a:p>
          <a:endParaRPr lang="en-US"/>
        </a:p>
      </dgm:t>
    </dgm:pt>
    <dgm:pt modelId="{FBABD43C-0A3C-401F-978E-B06A12760555}" type="sibTrans" cxnId="{D8393D45-9949-45F9-9FEA-116817CF0350}">
      <dgm:prSet/>
      <dgm:spPr/>
      <dgm:t>
        <a:bodyPr/>
        <a:lstStyle/>
        <a:p>
          <a:endParaRPr lang="en-US"/>
        </a:p>
      </dgm:t>
    </dgm:pt>
    <dgm:pt modelId="{1A716F02-6BD4-4456-BD06-BDEB5EE15B6D}">
      <dgm:prSet/>
      <dgm:spPr/>
      <dgm:t>
        <a:bodyPr/>
        <a:lstStyle/>
        <a:p>
          <a:r>
            <a:rPr lang="en-GB"/>
            <a:t>Acknowledging power dynamics in research relationships</a:t>
          </a:r>
          <a:endParaRPr lang="en-US"/>
        </a:p>
      </dgm:t>
    </dgm:pt>
    <dgm:pt modelId="{98654C52-2CA3-431B-A939-51CBB238BB85}" type="parTrans" cxnId="{079A7090-F339-42A4-A76C-3999CA4D2195}">
      <dgm:prSet/>
      <dgm:spPr/>
      <dgm:t>
        <a:bodyPr/>
        <a:lstStyle/>
        <a:p>
          <a:endParaRPr lang="en-US"/>
        </a:p>
      </dgm:t>
    </dgm:pt>
    <dgm:pt modelId="{ED28A76B-D180-4E9D-8430-958B077BC62B}" type="sibTrans" cxnId="{079A7090-F339-42A4-A76C-3999CA4D2195}">
      <dgm:prSet/>
      <dgm:spPr/>
      <dgm:t>
        <a:bodyPr/>
        <a:lstStyle/>
        <a:p>
          <a:endParaRPr lang="en-US"/>
        </a:p>
      </dgm:t>
    </dgm:pt>
    <dgm:pt modelId="{C40A67E2-079F-4F56-B737-6E17D961DD32}">
      <dgm:prSet/>
      <dgm:spPr/>
      <dgm:t>
        <a:bodyPr/>
        <a:lstStyle/>
        <a:p>
          <a:r>
            <a:rPr lang="en-GB"/>
            <a:t>Considering how personal biases may influence data interpretation</a:t>
          </a:r>
          <a:endParaRPr lang="en-US"/>
        </a:p>
      </dgm:t>
    </dgm:pt>
    <dgm:pt modelId="{53FE338A-B7FE-45E7-AAB9-E41433B52509}" type="parTrans" cxnId="{DF6FEC66-8116-471C-A664-87682FD799FF}">
      <dgm:prSet/>
      <dgm:spPr/>
      <dgm:t>
        <a:bodyPr/>
        <a:lstStyle/>
        <a:p>
          <a:endParaRPr lang="en-US"/>
        </a:p>
      </dgm:t>
    </dgm:pt>
    <dgm:pt modelId="{B5AF1A21-D8DB-4181-A43F-4DFC5CEFD8F5}" type="sibTrans" cxnId="{DF6FEC66-8116-471C-A664-87682FD799FF}">
      <dgm:prSet/>
      <dgm:spPr/>
      <dgm:t>
        <a:bodyPr/>
        <a:lstStyle/>
        <a:p>
          <a:endParaRPr lang="en-US"/>
        </a:p>
      </dgm:t>
    </dgm:pt>
    <dgm:pt modelId="{45339850-C419-4221-9949-A77DA737740E}">
      <dgm:prSet/>
      <dgm:spPr/>
      <dgm:t>
        <a:bodyPr/>
        <a:lstStyle/>
        <a:p>
          <a:r>
            <a:rPr lang="en-GB"/>
            <a:t>Recognising the researcher as an active agent in knowledge construction</a:t>
          </a:r>
          <a:endParaRPr lang="en-US"/>
        </a:p>
      </dgm:t>
    </dgm:pt>
    <dgm:pt modelId="{C67E611C-EA35-4449-845F-71354DE3CC84}" type="parTrans" cxnId="{6FE4B369-6D11-49DA-AD04-76B7A445D57D}">
      <dgm:prSet/>
      <dgm:spPr/>
      <dgm:t>
        <a:bodyPr/>
        <a:lstStyle/>
        <a:p>
          <a:endParaRPr lang="en-US"/>
        </a:p>
      </dgm:t>
    </dgm:pt>
    <dgm:pt modelId="{75A83A69-7AB9-4BC4-9D4B-AB0422EE23D0}" type="sibTrans" cxnId="{6FE4B369-6D11-49DA-AD04-76B7A445D57D}">
      <dgm:prSet/>
      <dgm:spPr/>
      <dgm:t>
        <a:bodyPr/>
        <a:lstStyle/>
        <a:p>
          <a:endParaRPr lang="en-US"/>
        </a:p>
      </dgm:t>
    </dgm:pt>
    <dgm:pt modelId="{72F12FFC-FDD8-47CF-87FC-05890DCAE0DF}" type="pres">
      <dgm:prSet presAssocID="{FA989996-B0B6-4462-8400-F19484C7D8C2}" presName="vert0" presStyleCnt="0">
        <dgm:presLayoutVars>
          <dgm:dir/>
          <dgm:animOne val="branch"/>
          <dgm:animLvl val="lvl"/>
        </dgm:presLayoutVars>
      </dgm:prSet>
      <dgm:spPr/>
    </dgm:pt>
    <dgm:pt modelId="{DE6B5D1A-8746-49E0-958A-08A0821DF771}" type="pres">
      <dgm:prSet presAssocID="{E997B6D1-CB70-4857-A99B-75924ACC733E}" presName="thickLine" presStyleLbl="alignNode1" presStyleIdx="0" presStyleCnt="5"/>
      <dgm:spPr/>
    </dgm:pt>
    <dgm:pt modelId="{25A07F90-DC38-42EC-9BBE-E904DA52DD06}" type="pres">
      <dgm:prSet presAssocID="{E997B6D1-CB70-4857-A99B-75924ACC733E}" presName="horz1" presStyleCnt="0"/>
      <dgm:spPr/>
    </dgm:pt>
    <dgm:pt modelId="{597E42FA-68B1-44ED-A821-79281289B0A6}" type="pres">
      <dgm:prSet presAssocID="{E997B6D1-CB70-4857-A99B-75924ACC733E}" presName="tx1" presStyleLbl="revTx" presStyleIdx="0" presStyleCnt="5"/>
      <dgm:spPr/>
    </dgm:pt>
    <dgm:pt modelId="{E3B8BEEC-B5EC-4F94-8E8F-5BD23EB5A502}" type="pres">
      <dgm:prSet presAssocID="{E997B6D1-CB70-4857-A99B-75924ACC733E}" presName="vert1" presStyleCnt="0"/>
      <dgm:spPr/>
    </dgm:pt>
    <dgm:pt modelId="{CA13A5D0-D835-46D1-822C-5F9345D22871}" type="pres">
      <dgm:prSet presAssocID="{65BD7EFD-F3D6-4130-9F5E-82A19FB0F7CB}" presName="thickLine" presStyleLbl="alignNode1" presStyleIdx="1" presStyleCnt="5"/>
      <dgm:spPr/>
    </dgm:pt>
    <dgm:pt modelId="{EB289AED-20EC-45D4-A42A-FC3CFD27B382}" type="pres">
      <dgm:prSet presAssocID="{65BD7EFD-F3D6-4130-9F5E-82A19FB0F7CB}" presName="horz1" presStyleCnt="0"/>
      <dgm:spPr/>
    </dgm:pt>
    <dgm:pt modelId="{4BF91DAB-DDCB-4E6F-8980-0EBA9341173E}" type="pres">
      <dgm:prSet presAssocID="{65BD7EFD-F3D6-4130-9F5E-82A19FB0F7CB}" presName="tx1" presStyleLbl="revTx" presStyleIdx="1" presStyleCnt="5"/>
      <dgm:spPr/>
    </dgm:pt>
    <dgm:pt modelId="{E70B162B-001C-4196-B4F3-6725583E4088}" type="pres">
      <dgm:prSet presAssocID="{65BD7EFD-F3D6-4130-9F5E-82A19FB0F7CB}" presName="vert1" presStyleCnt="0"/>
      <dgm:spPr/>
    </dgm:pt>
    <dgm:pt modelId="{C2C402B2-A42D-4B77-B14D-68A1EFC4690F}" type="pres">
      <dgm:prSet presAssocID="{1A716F02-6BD4-4456-BD06-BDEB5EE15B6D}" presName="thickLine" presStyleLbl="alignNode1" presStyleIdx="2" presStyleCnt="5"/>
      <dgm:spPr/>
    </dgm:pt>
    <dgm:pt modelId="{36C1F3E9-E2E0-4F65-9415-00213A960F7B}" type="pres">
      <dgm:prSet presAssocID="{1A716F02-6BD4-4456-BD06-BDEB5EE15B6D}" presName="horz1" presStyleCnt="0"/>
      <dgm:spPr/>
    </dgm:pt>
    <dgm:pt modelId="{6736F511-45BF-42B2-8E4D-A8C32137A7AF}" type="pres">
      <dgm:prSet presAssocID="{1A716F02-6BD4-4456-BD06-BDEB5EE15B6D}" presName="tx1" presStyleLbl="revTx" presStyleIdx="2" presStyleCnt="5"/>
      <dgm:spPr/>
    </dgm:pt>
    <dgm:pt modelId="{A56C7DF2-A265-410C-A511-53B8CF8164E3}" type="pres">
      <dgm:prSet presAssocID="{1A716F02-6BD4-4456-BD06-BDEB5EE15B6D}" presName="vert1" presStyleCnt="0"/>
      <dgm:spPr/>
    </dgm:pt>
    <dgm:pt modelId="{F4B9F834-5C6E-4EB0-845E-36F37FC8020B}" type="pres">
      <dgm:prSet presAssocID="{C40A67E2-079F-4F56-B737-6E17D961DD32}" presName="thickLine" presStyleLbl="alignNode1" presStyleIdx="3" presStyleCnt="5"/>
      <dgm:spPr/>
    </dgm:pt>
    <dgm:pt modelId="{771B3409-AECF-464F-9007-8DF7A71912AE}" type="pres">
      <dgm:prSet presAssocID="{C40A67E2-079F-4F56-B737-6E17D961DD32}" presName="horz1" presStyleCnt="0"/>
      <dgm:spPr/>
    </dgm:pt>
    <dgm:pt modelId="{12BDA13B-B84D-4C6B-800D-F4FE905F5F0F}" type="pres">
      <dgm:prSet presAssocID="{C40A67E2-079F-4F56-B737-6E17D961DD32}" presName="tx1" presStyleLbl="revTx" presStyleIdx="3" presStyleCnt="5"/>
      <dgm:spPr/>
    </dgm:pt>
    <dgm:pt modelId="{B45372DD-B717-410C-B2FB-8DEABBDD5525}" type="pres">
      <dgm:prSet presAssocID="{C40A67E2-079F-4F56-B737-6E17D961DD32}" presName="vert1" presStyleCnt="0"/>
      <dgm:spPr/>
    </dgm:pt>
    <dgm:pt modelId="{BBFD8B39-4F7C-4523-8A94-89537D3CEDA8}" type="pres">
      <dgm:prSet presAssocID="{45339850-C419-4221-9949-A77DA737740E}" presName="thickLine" presStyleLbl="alignNode1" presStyleIdx="4" presStyleCnt="5"/>
      <dgm:spPr/>
    </dgm:pt>
    <dgm:pt modelId="{544EEA9E-5172-48AC-9F2A-6C170BE72C4D}" type="pres">
      <dgm:prSet presAssocID="{45339850-C419-4221-9949-A77DA737740E}" presName="horz1" presStyleCnt="0"/>
      <dgm:spPr/>
    </dgm:pt>
    <dgm:pt modelId="{0554E4E7-0EE3-45AD-AC88-D33ADF08591A}" type="pres">
      <dgm:prSet presAssocID="{45339850-C419-4221-9949-A77DA737740E}" presName="tx1" presStyleLbl="revTx" presStyleIdx="4" presStyleCnt="5"/>
      <dgm:spPr/>
    </dgm:pt>
    <dgm:pt modelId="{35E0057E-3821-4D76-B120-E93D2B11DFA1}" type="pres">
      <dgm:prSet presAssocID="{45339850-C419-4221-9949-A77DA737740E}" presName="vert1" presStyleCnt="0"/>
      <dgm:spPr/>
    </dgm:pt>
  </dgm:ptLst>
  <dgm:cxnLst>
    <dgm:cxn modelId="{17192110-85D6-4F03-AB68-4E2E147D8B3B}" type="presOf" srcId="{FA989996-B0B6-4462-8400-F19484C7D8C2}" destId="{72F12FFC-FDD8-47CF-87FC-05890DCAE0DF}" srcOrd="0" destOrd="0" presId="urn:microsoft.com/office/officeart/2008/layout/LinedList"/>
    <dgm:cxn modelId="{D8393D45-9949-45F9-9FEA-116817CF0350}" srcId="{FA989996-B0B6-4462-8400-F19484C7D8C2}" destId="{65BD7EFD-F3D6-4130-9F5E-82A19FB0F7CB}" srcOrd="1" destOrd="0" parTransId="{1496D712-3C99-4894-B066-6A10FAFD5176}" sibTransId="{FBABD43C-0A3C-401F-978E-B06A12760555}"/>
    <dgm:cxn modelId="{DF6FEC66-8116-471C-A664-87682FD799FF}" srcId="{FA989996-B0B6-4462-8400-F19484C7D8C2}" destId="{C40A67E2-079F-4F56-B737-6E17D961DD32}" srcOrd="3" destOrd="0" parTransId="{53FE338A-B7FE-45E7-AAB9-E41433B52509}" sibTransId="{B5AF1A21-D8DB-4181-A43F-4DFC5CEFD8F5}"/>
    <dgm:cxn modelId="{6FE4B369-6D11-49DA-AD04-76B7A445D57D}" srcId="{FA989996-B0B6-4462-8400-F19484C7D8C2}" destId="{45339850-C419-4221-9949-A77DA737740E}" srcOrd="4" destOrd="0" parTransId="{C67E611C-EA35-4449-845F-71354DE3CC84}" sibTransId="{75A83A69-7AB9-4BC4-9D4B-AB0422EE23D0}"/>
    <dgm:cxn modelId="{2CF6E86E-881E-42F6-BE79-12006C5F99F0}" type="presOf" srcId="{E997B6D1-CB70-4857-A99B-75924ACC733E}" destId="{597E42FA-68B1-44ED-A821-79281289B0A6}" srcOrd="0" destOrd="0" presId="urn:microsoft.com/office/officeart/2008/layout/LinedList"/>
    <dgm:cxn modelId="{E0D66C70-AFA5-41E4-9176-58F961C70AA2}" type="presOf" srcId="{65BD7EFD-F3D6-4130-9F5E-82A19FB0F7CB}" destId="{4BF91DAB-DDCB-4E6F-8980-0EBA9341173E}" srcOrd="0" destOrd="0" presId="urn:microsoft.com/office/officeart/2008/layout/LinedList"/>
    <dgm:cxn modelId="{232AE182-9181-4514-8AAE-23B50AA8324B}" type="presOf" srcId="{45339850-C419-4221-9949-A77DA737740E}" destId="{0554E4E7-0EE3-45AD-AC88-D33ADF08591A}" srcOrd="0" destOrd="0" presId="urn:microsoft.com/office/officeart/2008/layout/LinedList"/>
    <dgm:cxn modelId="{079A7090-F339-42A4-A76C-3999CA4D2195}" srcId="{FA989996-B0B6-4462-8400-F19484C7D8C2}" destId="{1A716F02-6BD4-4456-BD06-BDEB5EE15B6D}" srcOrd="2" destOrd="0" parTransId="{98654C52-2CA3-431B-A939-51CBB238BB85}" sibTransId="{ED28A76B-D180-4E9D-8430-958B077BC62B}"/>
    <dgm:cxn modelId="{99DA679D-D459-4BD7-88DB-053A9BEF80C9}" type="presOf" srcId="{1A716F02-6BD4-4456-BD06-BDEB5EE15B6D}" destId="{6736F511-45BF-42B2-8E4D-A8C32137A7AF}" srcOrd="0" destOrd="0" presId="urn:microsoft.com/office/officeart/2008/layout/LinedList"/>
    <dgm:cxn modelId="{E63BE79E-94CA-4FE8-9804-0C165633205E}" srcId="{FA989996-B0B6-4462-8400-F19484C7D8C2}" destId="{E997B6D1-CB70-4857-A99B-75924ACC733E}" srcOrd="0" destOrd="0" parTransId="{3994D851-F85F-47FE-8942-62CFAEBDEE6D}" sibTransId="{55D5A8DB-BF59-4470-B81C-B58562FB78BA}"/>
    <dgm:cxn modelId="{DC33B9B6-BADB-4183-8228-E8A5430FF562}" type="presOf" srcId="{C40A67E2-079F-4F56-B737-6E17D961DD32}" destId="{12BDA13B-B84D-4C6B-800D-F4FE905F5F0F}" srcOrd="0" destOrd="0" presId="urn:microsoft.com/office/officeart/2008/layout/LinedList"/>
    <dgm:cxn modelId="{74AC48AE-71F6-4A2D-B61D-523037937317}" type="presParOf" srcId="{72F12FFC-FDD8-47CF-87FC-05890DCAE0DF}" destId="{DE6B5D1A-8746-49E0-958A-08A0821DF771}" srcOrd="0" destOrd="0" presId="urn:microsoft.com/office/officeart/2008/layout/LinedList"/>
    <dgm:cxn modelId="{593042CC-458D-427C-A5DD-337BD147D1CC}" type="presParOf" srcId="{72F12FFC-FDD8-47CF-87FC-05890DCAE0DF}" destId="{25A07F90-DC38-42EC-9BBE-E904DA52DD06}" srcOrd="1" destOrd="0" presId="urn:microsoft.com/office/officeart/2008/layout/LinedList"/>
    <dgm:cxn modelId="{9CB5942F-4A2A-41ED-935D-B46E8164CDF6}" type="presParOf" srcId="{25A07F90-DC38-42EC-9BBE-E904DA52DD06}" destId="{597E42FA-68B1-44ED-A821-79281289B0A6}" srcOrd="0" destOrd="0" presId="urn:microsoft.com/office/officeart/2008/layout/LinedList"/>
    <dgm:cxn modelId="{1CC013D9-5009-4BAF-9A57-49228DDD6EFA}" type="presParOf" srcId="{25A07F90-DC38-42EC-9BBE-E904DA52DD06}" destId="{E3B8BEEC-B5EC-4F94-8E8F-5BD23EB5A502}" srcOrd="1" destOrd="0" presId="urn:microsoft.com/office/officeart/2008/layout/LinedList"/>
    <dgm:cxn modelId="{9523826A-93EA-4B42-8059-A50E29C9D461}" type="presParOf" srcId="{72F12FFC-FDD8-47CF-87FC-05890DCAE0DF}" destId="{CA13A5D0-D835-46D1-822C-5F9345D22871}" srcOrd="2" destOrd="0" presId="urn:microsoft.com/office/officeart/2008/layout/LinedList"/>
    <dgm:cxn modelId="{11FB8F94-9DFA-44B6-A0D1-7F022778BCD7}" type="presParOf" srcId="{72F12FFC-FDD8-47CF-87FC-05890DCAE0DF}" destId="{EB289AED-20EC-45D4-A42A-FC3CFD27B382}" srcOrd="3" destOrd="0" presId="urn:microsoft.com/office/officeart/2008/layout/LinedList"/>
    <dgm:cxn modelId="{3A09D596-51AF-4D0F-A0FE-36DC47EBF570}" type="presParOf" srcId="{EB289AED-20EC-45D4-A42A-FC3CFD27B382}" destId="{4BF91DAB-DDCB-4E6F-8980-0EBA9341173E}" srcOrd="0" destOrd="0" presId="urn:microsoft.com/office/officeart/2008/layout/LinedList"/>
    <dgm:cxn modelId="{52452634-3A43-4B3F-81E1-56B651BCB5B5}" type="presParOf" srcId="{EB289AED-20EC-45D4-A42A-FC3CFD27B382}" destId="{E70B162B-001C-4196-B4F3-6725583E4088}" srcOrd="1" destOrd="0" presId="urn:microsoft.com/office/officeart/2008/layout/LinedList"/>
    <dgm:cxn modelId="{C1E6E1D0-1921-4AFF-8E4D-6AB33F7AF6CA}" type="presParOf" srcId="{72F12FFC-FDD8-47CF-87FC-05890DCAE0DF}" destId="{C2C402B2-A42D-4B77-B14D-68A1EFC4690F}" srcOrd="4" destOrd="0" presId="urn:microsoft.com/office/officeart/2008/layout/LinedList"/>
    <dgm:cxn modelId="{C8C083E6-AA7F-4DAE-8CA3-C7363AF9D285}" type="presParOf" srcId="{72F12FFC-FDD8-47CF-87FC-05890DCAE0DF}" destId="{36C1F3E9-E2E0-4F65-9415-00213A960F7B}" srcOrd="5" destOrd="0" presId="urn:microsoft.com/office/officeart/2008/layout/LinedList"/>
    <dgm:cxn modelId="{9FE49BB6-609F-47A6-AA19-C3492265B8A7}" type="presParOf" srcId="{36C1F3E9-E2E0-4F65-9415-00213A960F7B}" destId="{6736F511-45BF-42B2-8E4D-A8C32137A7AF}" srcOrd="0" destOrd="0" presId="urn:microsoft.com/office/officeart/2008/layout/LinedList"/>
    <dgm:cxn modelId="{999A38D6-6A63-4AC2-8DCE-D657A2037B10}" type="presParOf" srcId="{36C1F3E9-E2E0-4F65-9415-00213A960F7B}" destId="{A56C7DF2-A265-410C-A511-53B8CF8164E3}" srcOrd="1" destOrd="0" presId="urn:microsoft.com/office/officeart/2008/layout/LinedList"/>
    <dgm:cxn modelId="{FEE01C9B-C18B-43B2-9EA6-23CF654FD813}" type="presParOf" srcId="{72F12FFC-FDD8-47CF-87FC-05890DCAE0DF}" destId="{F4B9F834-5C6E-4EB0-845E-36F37FC8020B}" srcOrd="6" destOrd="0" presId="urn:microsoft.com/office/officeart/2008/layout/LinedList"/>
    <dgm:cxn modelId="{F0B5262C-78B1-45D6-AB79-1D2A3C3BAFE7}" type="presParOf" srcId="{72F12FFC-FDD8-47CF-87FC-05890DCAE0DF}" destId="{771B3409-AECF-464F-9007-8DF7A71912AE}" srcOrd="7" destOrd="0" presId="urn:microsoft.com/office/officeart/2008/layout/LinedList"/>
    <dgm:cxn modelId="{BB69DBB8-9A7D-4AEE-8B32-72616962808A}" type="presParOf" srcId="{771B3409-AECF-464F-9007-8DF7A71912AE}" destId="{12BDA13B-B84D-4C6B-800D-F4FE905F5F0F}" srcOrd="0" destOrd="0" presId="urn:microsoft.com/office/officeart/2008/layout/LinedList"/>
    <dgm:cxn modelId="{F895749C-5D7E-44D5-B5EA-1D1C7E39E488}" type="presParOf" srcId="{771B3409-AECF-464F-9007-8DF7A71912AE}" destId="{B45372DD-B717-410C-B2FB-8DEABBDD5525}" srcOrd="1" destOrd="0" presId="urn:microsoft.com/office/officeart/2008/layout/LinedList"/>
    <dgm:cxn modelId="{BAEEED22-5ED3-4E30-BA5E-8EC42BA5867B}" type="presParOf" srcId="{72F12FFC-FDD8-47CF-87FC-05890DCAE0DF}" destId="{BBFD8B39-4F7C-4523-8A94-89537D3CEDA8}" srcOrd="8" destOrd="0" presId="urn:microsoft.com/office/officeart/2008/layout/LinedList"/>
    <dgm:cxn modelId="{8BBC0E05-EA80-4B2E-9FA0-5A32F79FE337}" type="presParOf" srcId="{72F12FFC-FDD8-47CF-87FC-05890DCAE0DF}" destId="{544EEA9E-5172-48AC-9F2A-6C170BE72C4D}" srcOrd="9" destOrd="0" presId="urn:microsoft.com/office/officeart/2008/layout/LinedList"/>
    <dgm:cxn modelId="{6EE06502-7699-4929-91A9-C686245B1C0C}" type="presParOf" srcId="{544EEA9E-5172-48AC-9F2A-6C170BE72C4D}" destId="{0554E4E7-0EE3-45AD-AC88-D33ADF08591A}" srcOrd="0" destOrd="0" presId="urn:microsoft.com/office/officeart/2008/layout/LinedList"/>
    <dgm:cxn modelId="{2DCC92EF-85E6-4EC6-B7B9-BB6D97DD7B6C}" type="presParOf" srcId="{544EEA9E-5172-48AC-9F2A-6C170BE72C4D}" destId="{35E0057E-3821-4D76-B120-E93D2B11DFA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D78626-CB25-4179-86D6-904D1039A41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E1F9ADAB-0975-4246-8C5C-4F29C21CAA81}">
      <dgm:prSet/>
      <dgm:spPr/>
      <dgm:t>
        <a:bodyPr/>
        <a:lstStyle/>
        <a:p>
          <a:r>
            <a:rPr lang="en-GB"/>
            <a:t>These three concepts form an interconnected framework for researcher self-awareness:</a:t>
          </a:r>
          <a:endParaRPr lang="en-US"/>
        </a:p>
      </dgm:t>
    </dgm:pt>
    <dgm:pt modelId="{5ECADCE2-26B5-4747-8B49-8B13A0C21DD5}" type="parTrans" cxnId="{FEE5F8DC-BAEB-4F8D-8FE8-30D1C7B86096}">
      <dgm:prSet/>
      <dgm:spPr/>
      <dgm:t>
        <a:bodyPr/>
        <a:lstStyle/>
        <a:p>
          <a:endParaRPr lang="en-US"/>
        </a:p>
      </dgm:t>
    </dgm:pt>
    <dgm:pt modelId="{2D7F10DD-2DC6-4FE8-9006-1F12291D766D}" type="sibTrans" cxnId="{FEE5F8DC-BAEB-4F8D-8FE8-30D1C7B86096}">
      <dgm:prSet/>
      <dgm:spPr/>
      <dgm:t>
        <a:bodyPr/>
        <a:lstStyle/>
        <a:p>
          <a:endParaRPr lang="en-US"/>
        </a:p>
      </dgm:t>
    </dgm:pt>
    <dgm:pt modelId="{5206A719-05BD-44B7-AD35-02FDA8219A98}">
      <dgm:prSet/>
      <dgm:spPr/>
      <dgm:t>
        <a:bodyPr/>
        <a:lstStyle/>
        <a:p>
          <a:r>
            <a:rPr lang="en-GB" b="1"/>
            <a:t>Positionality</a:t>
          </a:r>
          <a:r>
            <a:rPr lang="en-GB"/>
            <a:t> shapes reflection and requires reflexivity</a:t>
          </a:r>
          <a:endParaRPr lang="en-US"/>
        </a:p>
      </dgm:t>
    </dgm:pt>
    <dgm:pt modelId="{E14E76E1-9EB3-4F2E-A8DD-19EE8BA5DF98}" type="parTrans" cxnId="{4259C813-13E9-47FE-805B-5CEAD10A593B}">
      <dgm:prSet/>
      <dgm:spPr/>
      <dgm:t>
        <a:bodyPr/>
        <a:lstStyle/>
        <a:p>
          <a:endParaRPr lang="en-US"/>
        </a:p>
      </dgm:t>
    </dgm:pt>
    <dgm:pt modelId="{82C03D6E-AE50-4783-8039-8BE51E6680AB}" type="sibTrans" cxnId="{4259C813-13E9-47FE-805B-5CEAD10A593B}">
      <dgm:prSet/>
      <dgm:spPr/>
      <dgm:t>
        <a:bodyPr/>
        <a:lstStyle/>
        <a:p>
          <a:endParaRPr lang="en-US"/>
        </a:p>
      </dgm:t>
    </dgm:pt>
    <dgm:pt modelId="{6EC93D91-99EB-4748-AE0A-2A2C63697797}">
      <dgm:prSet/>
      <dgm:spPr/>
      <dgm:t>
        <a:bodyPr/>
        <a:lstStyle/>
        <a:p>
          <a:r>
            <a:rPr lang="en-GB" b="1"/>
            <a:t>Reflection</a:t>
          </a:r>
          <a:r>
            <a:rPr lang="en-GB"/>
            <a:t> informs awareness of positionality</a:t>
          </a:r>
          <a:endParaRPr lang="en-US"/>
        </a:p>
      </dgm:t>
    </dgm:pt>
    <dgm:pt modelId="{84F4535B-19BF-4691-9E10-F49A99F7E95C}" type="parTrans" cxnId="{1D9F2756-0D54-4FB9-A9F4-466F06DE15F3}">
      <dgm:prSet/>
      <dgm:spPr/>
      <dgm:t>
        <a:bodyPr/>
        <a:lstStyle/>
        <a:p>
          <a:endParaRPr lang="en-US"/>
        </a:p>
      </dgm:t>
    </dgm:pt>
    <dgm:pt modelId="{853401C6-FE41-4C3B-BEAE-4B3FBF867EE2}" type="sibTrans" cxnId="{1D9F2756-0D54-4FB9-A9F4-466F06DE15F3}">
      <dgm:prSet/>
      <dgm:spPr/>
      <dgm:t>
        <a:bodyPr/>
        <a:lstStyle/>
        <a:p>
          <a:endParaRPr lang="en-US"/>
        </a:p>
      </dgm:t>
    </dgm:pt>
    <dgm:pt modelId="{99E01C1D-138C-4435-BBA2-BC63F51D4DDB}">
      <dgm:prSet/>
      <dgm:spPr/>
      <dgm:t>
        <a:bodyPr/>
        <a:lstStyle/>
        <a:p>
          <a:r>
            <a:rPr lang="en-GB" b="1"/>
            <a:t>Reflexivity</a:t>
          </a:r>
          <a:r>
            <a:rPr lang="en-GB"/>
            <a:t> deepens both positional awareness and reflective practice</a:t>
          </a:r>
          <a:endParaRPr lang="en-US"/>
        </a:p>
      </dgm:t>
    </dgm:pt>
    <dgm:pt modelId="{26AF8C16-A389-4A56-9E2C-6277E20C60AB}" type="parTrans" cxnId="{06B905AF-EC75-4FBB-900E-132FBB74CF79}">
      <dgm:prSet/>
      <dgm:spPr/>
      <dgm:t>
        <a:bodyPr/>
        <a:lstStyle/>
        <a:p>
          <a:endParaRPr lang="en-US"/>
        </a:p>
      </dgm:t>
    </dgm:pt>
    <dgm:pt modelId="{FAD3D2B9-98D5-4059-80FD-59C3C24E4C91}" type="sibTrans" cxnId="{06B905AF-EC75-4FBB-900E-132FBB74CF79}">
      <dgm:prSet/>
      <dgm:spPr/>
      <dgm:t>
        <a:bodyPr/>
        <a:lstStyle/>
        <a:p>
          <a:endParaRPr lang="en-US"/>
        </a:p>
      </dgm:t>
    </dgm:pt>
    <dgm:pt modelId="{84414368-BE80-499A-A324-71F507B8E047}" type="pres">
      <dgm:prSet presAssocID="{0DD78626-CB25-4179-86D6-904D1039A41E}" presName="vert0" presStyleCnt="0">
        <dgm:presLayoutVars>
          <dgm:dir/>
          <dgm:animOne val="branch"/>
          <dgm:animLvl val="lvl"/>
        </dgm:presLayoutVars>
      </dgm:prSet>
      <dgm:spPr/>
    </dgm:pt>
    <dgm:pt modelId="{B3BD1E1C-DDA0-46B6-9E3D-115C8ECCD5A7}" type="pres">
      <dgm:prSet presAssocID="{E1F9ADAB-0975-4246-8C5C-4F29C21CAA81}" presName="thickLine" presStyleLbl="alignNode1" presStyleIdx="0" presStyleCnt="4"/>
      <dgm:spPr/>
    </dgm:pt>
    <dgm:pt modelId="{E21F3315-9BF4-4422-A663-486E94411D93}" type="pres">
      <dgm:prSet presAssocID="{E1F9ADAB-0975-4246-8C5C-4F29C21CAA81}" presName="horz1" presStyleCnt="0"/>
      <dgm:spPr/>
    </dgm:pt>
    <dgm:pt modelId="{4AA8AF5A-6852-4943-813F-16A7C29384E8}" type="pres">
      <dgm:prSet presAssocID="{E1F9ADAB-0975-4246-8C5C-4F29C21CAA81}" presName="tx1" presStyleLbl="revTx" presStyleIdx="0" presStyleCnt="4"/>
      <dgm:spPr/>
    </dgm:pt>
    <dgm:pt modelId="{9C850168-C7E4-4D52-BB82-D564C21626BF}" type="pres">
      <dgm:prSet presAssocID="{E1F9ADAB-0975-4246-8C5C-4F29C21CAA81}" presName="vert1" presStyleCnt="0"/>
      <dgm:spPr/>
    </dgm:pt>
    <dgm:pt modelId="{3AC717CF-1DE8-4203-BF64-96DCA66611C1}" type="pres">
      <dgm:prSet presAssocID="{5206A719-05BD-44B7-AD35-02FDA8219A98}" presName="thickLine" presStyleLbl="alignNode1" presStyleIdx="1" presStyleCnt="4"/>
      <dgm:spPr/>
    </dgm:pt>
    <dgm:pt modelId="{F4EE49E2-7648-4B2C-845F-6C8D2160283D}" type="pres">
      <dgm:prSet presAssocID="{5206A719-05BD-44B7-AD35-02FDA8219A98}" presName="horz1" presStyleCnt="0"/>
      <dgm:spPr/>
    </dgm:pt>
    <dgm:pt modelId="{75A3B533-344C-4BFC-A91B-8AA0242AC7B1}" type="pres">
      <dgm:prSet presAssocID="{5206A719-05BD-44B7-AD35-02FDA8219A98}" presName="tx1" presStyleLbl="revTx" presStyleIdx="1" presStyleCnt="4"/>
      <dgm:spPr/>
    </dgm:pt>
    <dgm:pt modelId="{6903C094-D3E7-4BFB-8434-12FE62B70567}" type="pres">
      <dgm:prSet presAssocID="{5206A719-05BD-44B7-AD35-02FDA8219A98}" presName="vert1" presStyleCnt="0"/>
      <dgm:spPr/>
    </dgm:pt>
    <dgm:pt modelId="{E755D6F3-8E08-4E82-87EB-92538D7DCA04}" type="pres">
      <dgm:prSet presAssocID="{6EC93D91-99EB-4748-AE0A-2A2C63697797}" presName="thickLine" presStyleLbl="alignNode1" presStyleIdx="2" presStyleCnt="4"/>
      <dgm:spPr/>
    </dgm:pt>
    <dgm:pt modelId="{043B0BC7-884D-4F4E-A866-F15C7CED65D3}" type="pres">
      <dgm:prSet presAssocID="{6EC93D91-99EB-4748-AE0A-2A2C63697797}" presName="horz1" presStyleCnt="0"/>
      <dgm:spPr/>
    </dgm:pt>
    <dgm:pt modelId="{02D695BA-CE38-43AF-B4BD-F45ED439AFD7}" type="pres">
      <dgm:prSet presAssocID="{6EC93D91-99EB-4748-AE0A-2A2C63697797}" presName="tx1" presStyleLbl="revTx" presStyleIdx="2" presStyleCnt="4"/>
      <dgm:spPr/>
    </dgm:pt>
    <dgm:pt modelId="{80E4B367-0C97-4CB0-8865-7B09BA562F26}" type="pres">
      <dgm:prSet presAssocID="{6EC93D91-99EB-4748-AE0A-2A2C63697797}" presName="vert1" presStyleCnt="0"/>
      <dgm:spPr/>
    </dgm:pt>
    <dgm:pt modelId="{9CA33570-5BBE-4014-82B4-1E80BA03BDCD}" type="pres">
      <dgm:prSet presAssocID="{99E01C1D-138C-4435-BBA2-BC63F51D4DDB}" presName="thickLine" presStyleLbl="alignNode1" presStyleIdx="3" presStyleCnt="4"/>
      <dgm:spPr/>
    </dgm:pt>
    <dgm:pt modelId="{C3359BA2-2088-41EC-AA2C-40552E8B0337}" type="pres">
      <dgm:prSet presAssocID="{99E01C1D-138C-4435-BBA2-BC63F51D4DDB}" presName="horz1" presStyleCnt="0"/>
      <dgm:spPr/>
    </dgm:pt>
    <dgm:pt modelId="{E55F4AB6-4B28-48F9-9A22-093B525B9A23}" type="pres">
      <dgm:prSet presAssocID="{99E01C1D-138C-4435-BBA2-BC63F51D4DDB}" presName="tx1" presStyleLbl="revTx" presStyleIdx="3" presStyleCnt="4"/>
      <dgm:spPr/>
    </dgm:pt>
    <dgm:pt modelId="{C1996B66-CA47-4EBF-81F6-B38E97169094}" type="pres">
      <dgm:prSet presAssocID="{99E01C1D-138C-4435-BBA2-BC63F51D4DDB}" presName="vert1" presStyleCnt="0"/>
      <dgm:spPr/>
    </dgm:pt>
  </dgm:ptLst>
  <dgm:cxnLst>
    <dgm:cxn modelId="{4259C813-13E9-47FE-805B-5CEAD10A593B}" srcId="{0DD78626-CB25-4179-86D6-904D1039A41E}" destId="{5206A719-05BD-44B7-AD35-02FDA8219A98}" srcOrd="1" destOrd="0" parTransId="{E14E76E1-9EB3-4F2E-A8DD-19EE8BA5DF98}" sibTransId="{82C03D6E-AE50-4783-8039-8BE51E6680AB}"/>
    <dgm:cxn modelId="{27799B6C-71CD-42EE-9A18-9AD093140D68}" type="presOf" srcId="{5206A719-05BD-44B7-AD35-02FDA8219A98}" destId="{75A3B533-344C-4BFC-A91B-8AA0242AC7B1}" srcOrd="0" destOrd="0" presId="urn:microsoft.com/office/officeart/2008/layout/LinedList"/>
    <dgm:cxn modelId="{C88EE254-7BC3-4327-846B-C8D03626AF8E}" type="presOf" srcId="{99E01C1D-138C-4435-BBA2-BC63F51D4DDB}" destId="{E55F4AB6-4B28-48F9-9A22-093B525B9A23}" srcOrd="0" destOrd="0" presId="urn:microsoft.com/office/officeart/2008/layout/LinedList"/>
    <dgm:cxn modelId="{1D9F2756-0D54-4FB9-A9F4-466F06DE15F3}" srcId="{0DD78626-CB25-4179-86D6-904D1039A41E}" destId="{6EC93D91-99EB-4748-AE0A-2A2C63697797}" srcOrd="2" destOrd="0" parTransId="{84F4535B-19BF-4691-9E10-F49A99F7E95C}" sibTransId="{853401C6-FE41-4C3B-BEAE-4B3FBF867EE2}"/>
    <dgm:cxn modelId="{CAA13F88-28B9-47AE-8E08-BC6DAA1561C0}" type="presOf" srcId="{E1F9ADAB-0975-4246-8C5C-4F29C21CAA81}" destId="{4AA8AF5A-6852-4943-813F-16A7C29384E8}" srcOrd="0" destOrd="0" presId="urn:microsoft.com/office/officeart/2008/layout/LinedList"/>
    <dgm:cxn modelId="{8C665A91-741C-45B4-90AF-BD29F7939D5C}" type="presOf" srcId="{0DD78626-CB25-4179-86D6-904D1039A41E}" destId="{84414368-BE80-499A-A324-71F507B8E047}" srcOrd="0" destOrd="0" presId="urn:microsoft.com/office/officeart/2008/layout/LinedList"/>
    <dgm:cxn modelId="{06B905AF-EC75-4FBB-900E-132FBB74CF79}" srcId="{0DD78626-CB25-4179-86D6-904D1039A41E}" destId="{99E01C1D-138C-4435-BBA2-BC63F51D4DDB}" srcOrd="3" destOrd="0" parTransId="{26AF8C16-A389-4A56-9E2C-6277E20C60AB}" sibTransId="{FAD3D2B9-98D5-4059-80FD-59C3C24E4C91}"/>
    <dgm:cxn modelId="{3A683EAF-22D9-4665-8F08-0C2C042A00EA}" type="presOf" srcId="{6EC93D91-99EB-4748-AE0A-2A2C63697797}" destId="{02D695BA-CE38-43AF-B4BD-F45ED439AFD7}" srcOrd="0" destOrd="0" presId="urn:microsoft.com/office/officeart/2008/layout/LinedList"/>
    <dgm:cxn modelId="{FEE5F8DC-BAEB-4F8D-8FE8-30D1C7B86096}" srcId="{0DD78626-CB25-4179-86D6-904D1039A41E}" destId="{E1F9ADAB-0975-4246-8C5C-4F29C21CAA81}" srcOrd="0" destOrd="0" parTransId="{5ECADCE2-26B5-4747-8B49-8B13A0C21DD5}" sibTransId="{2D7F10DD-2DC6-4FE8-9006-1F12291D766D}"/>
    <dgm:cxn modelId="{C9A2CF90-941A-45E3-AAEE-111B3EC9DE3D}" type="presParOf" srcId="{84414368-BE80-499A-A324-71F507B8E047}" destId="{B3BD1E1C-DDA0-46B6-9E3D-115C8ECCD5A7}" srcOrd="0" destOrd="0" presId="urn:microsoft.com/office/officeart/2008/layout/LinedList"/>
    <dgm:cxn modelId="{225F15E6-AA90-4790-B3D7-B3B68E3F9943}" type="presParOf" srcId="{84414368-BE80-499A-A324-71F507B8E047}" destId="{E21F3315-9BF4-4422-A663-486E94411D93}" srcOrd="1" destOrd="0" presId="urn:microsoft.com/office/officeart/2008/layout/LinedList"/>
    <dgm:cxn modelId="{B423E85E-E1C0-4672-AF58-9CDA9E9188EF}" type="presParOf" srcId="{E21F3315-9BF4-4422-A663-486E94411D93}" destId="{4AA8AF5A-6852-4943-813F-16A7C29384E8}" srcOrd="0" destOrd="0" presId="urn:microsoft.com/office/officeart/2008/layout/LinedList"/>
    <dgm:cxn modelId="{D1AFB29A-7F51-415F-B2D6-A7405FF4082F}" type="presParOf" srcId="{E21F3315-9BF4-4422-A663-486E94411D93}" destId="{9C850168-C7E4-4D52-BB82-D564C21626BF}" srcOrd="1" destOrd="0" presId="urn:microsoft.com/office/officeart/2008/layout/LinedList"/>
    <dgm:cxn modelId="{9B140602-B5F2-4ABF-9B7D-C23C05C7154F}" type="presParOf" srcId="{84414368-BE80-499A-A324-71F507B8E047}" destId="{3AC717CF-1DE8-4203-BF64-96DCA66611C1}" srcOrd="2" destOrd="0" presId="urn:microsoft.com/office/officeart/2008/layout/LinedList"/>
    <dgm:cxn modelId="{7A770983-344D-4CB0-8CDC-C32BF59BD7D0}" type="presParOf" srcId="{84414368-BE80-499A-A324-71F507B8E047}" destId="{F4EE49E2-7648-4B2C-845F-6C8D2160283D}" srcOrd="3" destOrd="0" presId="urn:microsoft.com/office/officeart/2008/layout/LinedList"/>
    <dgm:cxn modelId="{1098ABE3-3D5B-45FA-92E9-D2404E73079B}" type="presParOf" srcId="{F4EE49E2-7648-4B2C-845F-6C8D2160283D}" destId="{75A3B533-344C-4BFC-A91B-8AA0242AC7B1}" srcOrd="0" destOrd="0" presId="urn:microsoft.com/office/officeart/2008/layout/LinedList"/>
    <dgm:cxn modelId="{A20650F0-2C47-44C9-9A43-7D055CAC4821}" type="presParOf" srcId="{F4EE49E2-7648-4B2C-845F-6C8D2160283D}" destId="{6903C094-D3E7-4BFB-8434-12FE62B70567}" srcOrd="1" destOrd="0" presId="urn:microsoft.com/office/officeart/2008/layout/LinedList"/>
    <dgm:cxn modelId="{9AB6A54B-678D-44E0-9C25-83717BD51A49}" type="presParOf" srcId="{84414368-BE80-499A-A324-71F507B8E047}" destId="{E755D6F3-8E08-4E82-87EB-92538D7DCA04}" srcOrd="4" destOrd="0" presId="urn:microsoft.com/office/officeart/2008/layout/LinedList"/>
    <dgm:cxn modelId="{F7D4C4C2-6189-4575-A54D-82F19B3D32D1}" type="presParOf" srcId="{84414368-BE80-499A-A324-71F507B8E047}" destId="{043B0BC7-884D-4F4E-A866-F15C7CED65D3}" srcOrd="5" destOrd="0" presId="urn:microsoft.com/office/officeart/2008/layout/LinedList"/>
    <dgm:cxn modelId="{2E1F1A59-EBA0-4E64-A854-EC3D859B2BA2}" type="presParOf" srcId="{043B0BC7-884D-4F4E-A866-F15C7CED65D3}" destId="{02D695BA-CE38-43AF-B4BD-F45ED439AFD7}" srcOrd="0" destOrd="0" presId="urn:microsoft.com/office/officeart/2008/layout/LinedList"/>
    <dgm:cxn modelId="{E84432F6-8F1C-4989-9C7C-81DE62FCFDA3}" type="presParOf" srcId="{043B0BC7-884D-4F4E-A866-F15C7CED65D3}" destId="{80E4B367-0C97-4CB0-8865-7B09BA562F26}" srcOrd="1" destOrd="0" presId="urn:microsoft.com/office/officeart/2008/layout/LinedList"/>
    <dgm:cxn modelId="{7EFB21F1-6E09-4F92-B322-3F447FAC0918}" type="presParOf" srcId="{84414368-BE80-499A-A324-71F507B8E047}" destId="{9CA33570-5BBE-4014-82B4-1E80BA03BDCD}" srcOrd="6" destOrd="0" presId="urn:microsoft.com/office/officeart/2008/layout/LinedList"/>
    <dgm:cxn modelId="{01068CBF-538E-4086-B21E-A9A257D467C4}" type="presParOf" srcId="{84414368-BE80-499A-A324-71F507B8E047}" destId="{C3359BA2-2088-41EC-AA2C-40552E8B0337}" srcOrd="7" destOrd="0" presId="urn:microsoft.com/office/officeart/2008/layout/LinedList"/>
    <dgm:cxn modelId="{3D8BD1DD-16DA-4B53-BE73-575456D201FF}" type="presParOf" srcId="{C3359BA2-2088-41EC-AA2C-40552E8B0337}" destId="{E55F4AB6-4B28-48F9-9A22-093B525B9A23}" srcOrd="0" destOrd="0" presId="urn:microsoft.com/office/officeart/2008/layout/LinedList"/>
    <dgm:cxn modelId="{B898C92D-D5D2-4F24-8FB1-ADCA3B1B0D13}" type="presParOf" srcId="{C3359BA2-2088-41EC-AA2C-40552E8B0337}" destId="{C1996B66-CA47-4EBF-81F6-B38E971690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A56818-2ABC-4B1B-986B-DC43EDF5C88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AFE175A-D5DC-42C3-A875-98070E3E3AEE}">
      <dgm:prSet/>
      <dgm:spPr/>
      <dgm:t>
        <a:bodyPr/>
        <a:lstStyle/>
        <a:p>
          <a:r>
            <a:rPr lang="en-US" b="0" i="0" baseline="0"/>
            <a:t>Emic: A close-up view of a single tree, showing intricate details of its bark, leaves, and branches. This represents the insider's perspective, focusing on the nuanced details and specific characteristics. </a:t>
          </a:r>
          <a:endParaRPr lang="en-US"/>
        </a:p>
      </dgm:t>
    </dgm:pt>
    <dgm:pt modelId="{957BDAAA-34B2-4781-A640-483D8BCE5F10}" type="parTrans" cxnId="{9B3586F6-E7CA-4597-B6C8-97906B9EAAEC}">
      <dgm:prSet/>
      <dgm:spPr/>
      <dgm:t>
        <a:bodyPr/>
        <a:lstStyle/>
        <a:p>
          <a:endParaRPr lang="en-US"/>
        </a:p>
      </dgm:t>
    </dgm:pt>
    <dgm:pt modelId="{56807469-0BFD-4B80-AFB0-A482A6E75A87}" type="sibTrans" cxnId="{9B3586F6-E7CA-4597-B6C8-97906B9EAAEC}">
      <dgm:prSet/>
      <dgm:spPr/>
      <dgm:t>
        <a:bodyPr/>
        <a:lstStyle/>
        <a:p>
          <a:endParaRPr lang="en-US"/>
        </a:p>
      </dgm:t>
    </dgm:pt>
    <dgm:pt modelId="{7CED8457-1AAF-48A3-B0A8-3594C9560C8A}">
      <dgm:prSet/>
      <dgm:spPr/>
      <dgm:t>
        <a:bodyPr/>
        <a:lstStyle/>
        <a:p>
          <a:r>
            <a:rPr lang="en-US" b="0" i="0" baseline="0"/>
            <a:t>Etic: A wide-angle view of an entire forest from a distance, showing the overall landscape and patterns. This represents the outsider's perspective, observing broader trends and relationships between elements. </a:t>
          </a:r>
          <a:endParaRPr lang="en-US"/>
        </a:p>
      </dgm:t>
    </dgm:pt>
    <dgm:pt modelId="{671365B2-57A1-48A8-A932-CE7633DD12DD}" type="parTrans" cxnId="{C7012286-F0BF-4AA4-AF50-A4F3DD3AD221}">
      <dgm:prSet/>
      <dgm:spPr/>
      <dgm:t>
        <a:bodyPr/>
        <a:lstStyle/>
        <a:p>
          <a:endParaRPr lang="en-US"/>
        </a:p>
      </dgm:t>
    </dgm:pt>
    <dgm:pt modelId="{CB6B72F6-4927-46B8-BE45-384EF6225C61}" type="sibTrans" cxnId="{C7012286-F0BF-4AA4-AF50-A4F3DD3AD221}">
      <dgm:prSet/>
      <dgm:spPr/>
      <dgm:t>
        <a:bodyPr/>
        <a:lstStyle/>
        <a:p>
          <a:endParaRPr lang="en-US"/>
        </a:p>
      </dgm:t>
    </dgm:pt>
    <dgm:pt modelId="{F621CC29-07BC-4ACB-A473-069C94705CEA}" type="pres">
      <dgm:prSet presAssocID="{3EA56818-2ABC-4B1B-986B-DC43EDF5C889}" presName="vert0" presStyleCnt="0">
        <dgm:presLayoutVars>
          <dgm:dir/>
          <dgm:animOne val="branch"/>
          <dgm:animLvl val="lvl"/>
        </dgm:presLayoutVars>
      </dgm:prSet>
      <dgm:spPr/>
    </dgm:pt>
    <dgm:pt modelId="{FD3CFB0F-D8E4-4DFB-8B27-12C63AA1ADC6}" type="pres">
      <dgm:prSet presAssocID="{5AFE175A-D5DC-42C3-A875-98070E3E3AEE}" presName="thickLine" presStyleLbl="alignNode1" presStyleIdx="0" presStyleCnt="2"/>
      <dgm:spPr/>
    </dgm:pt>
    <dgm:pt modelId="{835C1D68-5478-41AF-AB83-43C1C3DA9A1E}" type="pres">
      <dgm:prSet presAssocID="{5AFE175A-D5DC-42C3-A875-98070E3E3AEE}" presName="horz1" presStyleCnt="0"/>
      <dgm:spPr/>
    </dgm:pt>
    <dgm:pt modelId="{7D261E2E-15BE-40E0-AB96-A29831746A49}" type="pres">
      <dgm:prSet presAssocID="{5AFE175A-D5DC-42C3-A875-98070E3E3AEE}" presName="tx1" presStyleLbl="revTx" presStyleIdx="0" presStyleCnt="2"/>
      <dgm:spPr/>
    </dgm:pt>
    <dgm:pt modelId="{FDEAAB82-5FD8-45B8-9862-683330A50FA2}" type="pres">
      <dgm:prSet presAssocID="{5AFE175A-D5DC-42C3-A875-98070E3E3AEE}" presName="vert1" presStyleCnt="0"/>
      <dgm:spPr/>
    </dgm:pt>
    <dgm:pt modelId="{6D18809D-BA47-4759-B09E-C0CB22A17201}" type="pres">
      <dgm:prSet presAssocID="{7CED8457-1AAF-48A3-B0A8-3594C9560C8A}" presName="thickLine" presStyleLbl="alignNode1" presStyleIdx="1" presStyleCnt="2"/>
      <dgm:spPr/>
    </dgm:pt>
    <dgm:pt modelId="{7E25ECC5-3600-46AC-B92E-0F6D7F84B981}" type="pres">
      <dgm:prSet presAssocID="{7CED8457-1AAF-48A3-B0A8-3594C9560C8A}" presName="horz1" presStyleCnt="0"/>
      <dgm:spPr/>
    </dgm:pt>
    <dgm:pt modelId="{D08576C9-7E74-4145-AD33-6763A14EFACC}" type="pres">
      <dgm:prSet presAssocID="{7CED8457-1AAF-48A3-B0A8-3594C9560C8A}" presName="tx1" presStyleLbl="revTx" presStyleIdx="1" presStyleCnt="2"/>
      <dgm:spPr/>
    </dgm:pt>
    <dgm:pt modelId="{F89C001D-0541-4F97-8C10-2E06875F7552}" type="pres">
      <dgm:prSet presAssocID="{7CED8457-1AAF-48A3-B0A8-3594C9560C8A}" presName="vert1" presStyleCnt="0"/>
      <dgm:spPr/>
    </dgm:pt>
  </dgm:ptLst>
  <dgm:cxnLst>
    <dgm:cxn modelId="{BDCBD700-EF0C-46E3-9C72-BC610A15E8C7}" type="presOf" srcId="{5AFE175A-D5DC-42C3-A875-98070E3E3AEE}" destId="{7D261E2E-15BE-40E0-AB96-A29831746A49}" srcOrd="0" destOrd="0" presId="urn:microsoft.com/office/officeart/2008/layout/LinedList"/>
    <dgm:cxn modelId="{B70C6F20-E691-46EB-8FA0-772137F91710}" type="presOf" srcId="{3EA56818-2ABC-4B1B-986B-DC43EDF5C889}" destId="{F621CC29-07BC-4ACB-A473-069C94705CEA}" srcOrd="0" destOrd="0" presId="urn:microsoft.com/office/officeart/2008/layout/LinedList"/>
    <dgm:cxn modelId="{0104BB65-1EAE-4486-BD2F-E1082D24532B}" type="presOf" srcId="{7CED8457-1AAF-48A3-B0A8-3594C9560C8A}" destId="{D08576C9-7E74-4145-AD33-6763A14EFACC}" srcOrd="0" destOrd="0" presId="urn:microsoft.com/office/officeart/2008/layout/LinedList"/>
    <dgm:cxn modelId="{C7012286-F0BF-4AA4-AF50-A4F3DD3AD221}" srcId="{3EA56818-2ABC-4B1B-986B-DC43EDF5C889}" destId="{7CED8457-1AAF-48A3-B0A8-3594C9560C8A}" srcOrd="1" destOrd="0" parTransId="{671365B2-57A1-48A8-A932-CE7633DD12DD}" sibTransId="{CB6B72F6-4927-46B8-BE45-384EF6225C61}"/>
    <dgm:cxn modelId="{9B3586F6-E7CA-4597-B6C8-97906B9EAAEC}" srcId="{3EA56818-2ABC-4B1B-986B-DC43EDF5C889}" destId="{5AFE175A-D5DC-42C3-A875-98070E3E3AEE}" srcOrd="0" destOrd="0" parTransId="{957BDAAA-34B2-4781-A640-483D8BCE5F10}" sibTransId="{56807469-0BFD-4B80-AFB0-A482A6E75A87}"/>
    <dgm:cxn modelId="{1BD1BEDC-9A6F-466D-86CD-ED591E5CD39F}" type="presParOf" srcId="{F621CC29-07BC-4ACB-A473-069C94705CEA}" destId="{FD3CFB0F-D8E4-4DFB-8B27-12C63AA1ADC6}" srcOrd="0" destOrd="0" presId="urn:microsoft.com/office/officeart/2008/layout/LinedList"/>
    <dgm:cxn modelId="{CB5A4606-C5CA-4FEA-9FAB-47455483ADAC}" type="presParOf" srcId="{F621CC29-07BC-4ACB-A473-069C94705CEA}" destId="{835C1D68-5478-41AF-AB83-43C1C3DA9A1E}" srcOrd="1" destOrd="0" presId="urn:microsoft.com/office/officeart/2008/layout/LinedList"/>
    <dgm:cxn modelId="{212AEDE0-F456-45BD-A9E7-B3A7DD412A2B}" type="presParOf" srcId="{835C1D68-5478-41AF-AB83-43C1C3DA9A1E}" destId="{7D261E2E-15BE-40E0-AB96-A29831746A49}" srcOrd="0" destOrd="0" presId="urn:microsoft.com/office/officeart/2008/layout/LinedList"/>
    <dgm:cxn modelId="{5D67620C-97C6-45E4-B1C8-02E0A6E24344}" type="presParOf" srcId="{835C1D68-5478-41AF-AB83-43C1C3DA9A1E}" destId="{FDEAAB82-5FD8-45B8-9862-683330A50FA2}" srcOrd="1" destOrd="0" presId="urn:microsoft.com/office/officeart/2008/layout/LinedList"/>
    <dgm:cxn modelId="{612E2020-A251-453A-AA0A-55818CBBD073}" type="presParOf" srcId="{F621CC29-07BC-4ACB-A473-069C94705CEA}" destId="{6D18809D-BA47-4759-B09E-C0CB22A17201}" srcOrd="2" destOrd="0" presId="urn:microsoft.com/office/officeart/2008/layout/LinedList"/>
    <dgm:cxn modelId="{2E7BCDC0-0F91-45E3-9DEE-138DAFEF1B12}" type="presParOf" srcId="{F621CC29-07BC-4ACB-A473-069C94705CEA}" destId="{7E25ECC5-3600-46AC-B92E-0F6D7F84B981}" srcOrd="3" destOrd="0" presId="urn:microsoft.com/office/officeart/2008/layout/LinedList"/>
    <dgm:cxn modelId="{21363C47-F369-445F-91B7-BDA535F74AB3}" type="presParOf" srcId="{7E25ECC5-3600-46AC-B92E-0F6D7F84B981}" destId="{D08576C9-7E74-4145-AD33-6763A14EFACC}" srcOrd="0" destOrd="0" presId="urn:microsoft.com/office/officeart/2008/layout/LinedList"/>
    <dgm:cxn modelId="{6764874A-EB1F-40D4-A93A-5282F8FA2D52}" type="presParOf" srcId="{7E25ECC5-3600-46AC-B92E-0F6D7F84B981}" destId="{F89C001D-0541-4F97-8C10-2E06875F755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C26316-0E98-485A-843B-463C3F06D8E7}"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063F490-5640-4BF4-9413-D71BE44CC570}">
      <dgm:prSet/>
      <dgm:spPr/>
      <dgm:t>
        <a:bodyPr/>
        <a:lstStyle/>
        <a:p>
          <a:r>
            <a:rPr lang="en-GB"/>
            <a:t>Emic: A fish swimming inside an aquarium, experiencing the water temperature, currents, and interacting with other fish. This represents the insider's lived experience within a particular environment.</a:t>
          </a:r>
          <a:endParaRPr lang="en-US"/>
        </a:p>
      </dgm:t>
    </dgm:pt>
    <dgm:pt modelId="{0217B7D9-683C-4F81-B825-41BCE1149EB9}" type="parTrans" cxnId="{1F8D7DBE-8DC5-4870-A1A9-B1D406341C46}">
      <dgm:prSet/>
      <dgm:spPr/>
      <dgm:t>
        <a:bodyPr/>
        <a:lstStyle/>
        <a:p>
          <a:endParaRPr lang="en-US"/>
        </a:p>
      </dgm:t>
    </dgm:pt>
    <dgm:pt modelId="{A12EC0DF-298E-4C25-91FB-1380C16060C0}" type="sibTrans" cxnId="{1F8D7DBE-8DC5-4870-A1A9-B1D406341C46}">
      <dgm:prSet/>
      <dgm:spPr/>
      <dgm:t>
        <a:bodyPr/>
        <a:lstStyle/>
        <a:p>
          <a:endParaRPr lang="en-US"/>
        </a:p>
      </dgm:t>
    </dgm:pt>
    <dgm:pt modelId="{8BDF8A75-4F75-410A-A3D2-5455C548CAB2}">
      <dgm:prSet/>
      <dgm:spPr/>
      <dgm:t>
        <a:bodyPr/>
        <a:lstStyle/>
        <a:p>
          <a:r>
            <a:rPr lang="en-GB"/>
            <a:t>Etic: A person observing the aquarium from the outside, seeing the entire ecosystem, including the fish, plants, and how they interact. This represents the researcher's ability to observe and analyze the system as a whole.</a:t>
          </a:r>
          <a:endParaRPr lang="en-US"/>
        </a:p>
      </dgm:t>
    </dgm:pt>
    <dgm:pt modelId="{670BC5EB-697B-49F3-9FCE-3E3573034C1B}" type="parTrans" cxnId="{7983B704-6BCD-43A0-8387-9EB3605CB887}">
      <dgm:prSet/>
      <dgm:spPr/>
      <dgm:t>
        <a:bodyPr/>
        <a:lstStyle/>
        <a:p>
          <a:endParaRPr lang="en-US"/>
        </a:p>
      </dgm:t>
    </dgm:pt>
    <dgm:pt modelId="{7D6B0CE9-296F-42F9-9B68-A0D02C44F372}" type="sibTrans" cxnId="{7983B704-6BCD-43A0-8387-9EB3605CB887}">
      <dgm:prSet/>
      <dgm:spPr/>
      <dgm:t>
        <a:bodyPr/>
        <a:lstStyle/>
        <a:p>
          <a:endParaRPr lang="en-US"/>
        </a:p>
      </dgm:t>
    </dgm:pt>
    <dgm:pt modelId="{63AD11E7-5053-462B-96EA-B14511326F6B}" type="pres">
      <dgm:prSet presAssocID="{A8C26316-0E98-485A-843B-463C3F06D8E7}" presName="vert0" presStyleCnt="0">
        <dgm:presLayoutVars>
          <dgm:dir/>
          <dgm:animOne val="branch"/>
          <dgm:animLvl val="lvl"/>
        </dgm:presLayoutVars>
      </dgm:prSet>
      <dgm:spPr/>
    </dgm:pt>
    <dgm:pt modelId="{C7648DC4-B433-4A50-B39E-9CDB36D147A7}" type="pres">
      <dgm:prSet presAssocID="{D063F490-5640-4BF4-9413-D71BE44CC570}" presName="thickLine" presStyleLbl="alignNode1" presStyleIdx="0" presStyleCnt="2"/>
      <dgm:spPr/>
    </dgm:pt>
    <dgm:pt modelId="{ECB119A5-3DFF-407E-985D-E5FCAFB71FEF}" type="pres">
      <dgm:prSet presAssocID="{D063F490-5640-4BF4-9413-D71BE44CC570}" presName="horz1" presStyleCnt="0"/>
      <dgm:spPr/>
    </dgm:pt>
    <dgm:pt modelId="{96558AF7-445C-4FDC-82C8-0D0CF6C6C533}" type="pres">
      <dgm:prSet presAssocID="{D063F490-5640-4BF4-9413-D71BE44CC570}" presName="tx1" presStyleLbl="revTx" presStyleIdx="0" presStyleCnt="2"/>
      <dgm:spPr/>
    </dgm:pt>
    <dgm:pt modelId="{EBCA9675-EAC2-494B-BDBE-55A0540048F5}" type="pres">
      <dgm:prSet presAssocID="{D063F490-5640-4BF4-9413-D71BE44CC570}" presName="vert1" presStyleCnt="0"/>
      <dgm:spPr/>
    </dgm:pt>
    <dgm:pt modelId="{62B12459-7C0C-4666-B896-2F58F2745F2D}" type="pres">
      <dgm:prSet presAssocID="{8BDF8A75-4F75-410A-A3D2-5455C548CAB2}" presName="thickLine" presStyleLbl="alignNode1" presStyleIdx="1" presStyleCnt="2"/>
      <dgm:spPr/>
    </dgm:pt>
    <dgm:pt modelId="{54E25829-0204-45A1-A82D-0279F2D1FFE1}" type="pres">
      <dgm:prSet presAssocID="{8BDF8A75-4F75-410A-A3D2-5455C548CAB2}" presName="horz1" presStyleCnt="0"/>
      <dgm:spPr/>
    </dgm:pt>
    <dgm:pt modelId="{9F9329FB-2118-4996-A866-C4AD2B2F7DB1}" type="pres">
      <dgm:prSet presAssocID="{8BDF8A75-4F75-410A-A3D2-5455C548CAB2}" presName="tx1" presStyleLbl="revTx" presStyleIdx="1" presStyleCnt="2"/>
      <dgm:spPr/>
    </dgm:pt>
    <dgm:pt modelId="{B73B3FCE-0F4E-4382-8A85-C7D185301D09}" type="pres">
      <dgm:prSet presAssocID="{8BDF8A75-4F75-410A-A3D2-5455C548CAB2}" presName="vert1" presStyleCnt="0"/>
      <dgm:spPr/>
    </dgm:pt>
  </dgm:ptLst>
  <dgm:cxnLst>
    <dgm:cxn modelId="{7983B704-6BCD-43A0-8387-9EB3605CB887}" srcId="{A8C26316-0E98-485A-843B-463C3F06D8E7}" destId="{8BDF8A75-4F75-410A-A3D2-5455C548CAB2}" srcOrd="1" destOrd="0" parTransId="{670BC5EB-697B-49F3-9FCE-3E3573034C1B}" sibTransId="{7D6B0CE9-296F-42F9-9B68-A0D02C44F372}"/>
    <dgm:cxn modelId="{CEA1F10C-BD50-46AC-9BC1-F6335B9EB819}" type="presOf" srcId="{8BDF8A75-4F75-410A-A3D2-5455C548CAB2}" destId="{9F9329FB-2118-4996-A866-C4AD2B2F7DB1}" srcOrd="0" destOrd="0" presId="urn:microsoft.com/office/officeart/2008/layout/LinedList"/>
    <dgm:cxn modelId="{C1F9C975-0F2A-478D-A996-F4B257155BDE}" type="presOf" srcId="{A8C26316-0E98-485A-843B-463C3F06D8E7}" destId="{63AD11E7-5053-462B-96EA-B14511326F6B}" srcOrd="0" destOrd="0" presId="urn:microsoft.com/office/officeart/2008/layout/LinedList"/>
    <dgm:cxn modelId="{C6413C59-F4AA-4E40-B649-F24872D19503}" type="presOf" srcId="{D063F490-5640-4BF4-9413-D71BE44CC570}" destId="{96558AF7-445C-4FDC-82C8-0D0CF6C6C533}" srcOrd="0" destOrd="0" presId="urn:microsoft.com/office/officeart/2008/layout/LinedList"/>
    <dgm:cxn modelId="{1F8D7DBE-8DC5-4870-A1A9-B1D406341C46}" srcId="{A8C26316-0E98-485A-843B-463C3F06D8E7}" destId="{D063F490-5640-4BF4-9413-D71BE44CC570}" srcOrd="0" destOrd="0" parTransId="{0217B7D9-683C-4F81-B825-41BCE1149EB9}" sibTransId="{A12EC0DF-298E-4C25-91FB-1380C16060C0}"/>
    <dgm:cxn modelId="{2F18DF00-905E-4D38-A2AE-822CE2BC751B}" type="presParOf" srcId="{63AD11E7-5053-462B-96EA-B14511326F6B}" destId="{C7648DC4-B433-4A50-B39E-9CDB36D147A7}" srcOrd="0" destOrd="0" presId="urn:microsoft.com/office/officeart/2008/layout/LinedList"/>
    <dgm:cxn modelId="{BDE140D7-D014-40F4-9CAC-835D358FB2E9}" type="presParOf" srcId="{63AD11E7-5053-462B-96EA-B14511326F6B}" destId="{ECB119A5-3DFF-407E-985D-E5FCAFB71FEF}" srcOrd="1" destOrd="0" presId="urn:microsoft.com/office/officeart/2008/layout/LinedList"/>
    <dgm:cxn modelId="{836706F8-6F33-447A-BC9E-67614F8AC235}" type="presParOf" srcId="{ECB119A5-3DFF-407E-985D-E5FCAFB71FEF}" destId="{96558AF7-445C-4FDC-82C8-0D0CF6C6C533}" srcOrd="0" destOrd="0" presId="urn:microsoft.com/office/officeart/2008/layout/LinedList"/>
    <dgm:cxn modelId="{E1310C4C-9E97-4360-9ACD-467A6D7FDA06}" type="presParOf" srcId="{ECB119A5-3DFF-407E-985D-E5FCAFB71FEF}" destId="{EBCA9675-EAC2-494B-BDBE-55A0540048F5}" srcOrd="1" destOrd="0" presId="urn:microsoft.com/office/officeart/2008/layout/LinedList"/>
    <dgm:cxn modelId="{C4BA3C32-328B-443C-83CD-938342F30198}" type="presParOf" srcId="{63AD11E7-5053-462B-96EA-B14511326F6B}" destId="{62B12459-7C0C-4666-B896-2F58F2745F2D}" srcOrd="2" destOrd="0" presId="urn:microsoft.com/office/officeart/2008/layout/LinedList"/>
    <dgm:cxn modelId="{EADE3988-426B-41F2-98CA-3158432EC668}" type="presParOf" srcId="{63AD11E7-5053-462B-96EA-B14511326F6B}" destId="{54E25829-0204-45A1-A82D-0279F2D1FFE1}" srcOrd="3" destOrd="0" presId="urn:microsoft.com/office/officeart/2008/layout/LinedList"/>
    <dgm:cxn modelId="{6DA2EC2E-E8D1-4190-A1F9-36F8BEA07178}" type="presParOf" srcId="{54E25829-0204-45A1-A82D-0279F2D1FFE1}" destId="{9F9329FB-2118-4996-A866-C4AD2B2F7DB1}" srcOrd="0" destOrd="0" presId="urn:microsoft.com/office/officeart/2008/layout/LinedList"/>
    <dgm:cxn modelId="{BDBDCF87-7656-424C-93BF-54A208A903FA}" type="presParOf" srcId="{54E25829-0204-45A1-A82D-0279F2D1FFE1}" destId="{B73B3FCE-0F4E-4382-8A85-C7D185301D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3F35BD2-1B2B-4299-A490-77FCDF2E35A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87E7A52-B586-413D-8859-3E0984091876}">
      <dgm:prSet/>
      <dgm:spPr/>
      <dgm:t>
        <a:bodyPr/>
        <a:lstStyle/>
        <a:p>
          <a:r>
            <a:rPr lang="en-GB"/>
            <a:t>Emic: A single puzzle piece with its unique shape and part of an image. This represents the detailed, context-specific knowledge that insiders possess.</a:t>
          </a:r>
          <a:endParaRPr lang="en-US"/>
        </a:p>
      </dgm:t>
    </dgm:pt>
    <dgm:pt modelId="{DFDA1A33-673A-4259-BF16-AB12CB43692E}" type="parTrans" cxnId="{504F63AB-273E-4221-9DA7-C53521D76519}">
      <dgm:prSet/>
      <dgm:spPr/>
      <dgm:t>
        <a:bodyPr/>
        <a:lstStyle/>
        <a:p>
          <a:endParaRPr lang="en-US"/>
        </a:p>
      </dgm:t>
    </dgm:pt>
    <dgm:pt modelId="{55419341-7FA7-44BE-97F5-228CFF6F7A74}" type="sibTrans" cxnId="{504F63AB-273E-4221-9DA7-C53521D76519}">
      <dgm:prSet/>
      <dgm:spPr/>
      <dgm:t>
        <a:bodyPr/>
        <a:lstStyle/>
        <a:p>
          <a:endParaRPr lang="en-US"/>
        </a:p>
      </dgm:t>
    </dgm:pt>
    <dgm:pt modelId="{BF22FF2E-3248-4A0B-8621-8B8D6DFB6C28}">
      <dgm:prSet/>
      <dgm:spPr/>
      <dgm:t>
        <a:bodyPr/>
        <a:lstStyle/>
        <a:p>
          <a:r>
            <a:rPr lang="en-GB"/>
            <a:t>Etic: The completed puzzle showing the entire picture. This represents the broader perspective that allows researchers to see how individual elements fit into a larger framework or theory.</a:t>
          </a:r>
          <a:endParaRPr lang="en-US"/>
        </a:p>
      </dgm:t>
    </dgm:pt>
    <dgm:pt modelId="{59BA8952-A2C9-4BFF-BA68-232D161734BF}" type="parTrans" cxnId="{C395DA56-664C-43A5-8E17-182638D4D3D6}">
      <dgm:prSet/>
      <dgm:spPr/>
      <dgm:t>
        <a:bodyPr/>
        <a:lstStyle/>
        <a:p>
          <a:endParaRPr lang="en-US"/>
        </a:p>
      </dgm:t>
    </dgm:pt>
    <dgm:pt modelId="{E4AD1475-85D8-4C38-9863-CA1A4684BC76}" type="sibTrans" cxnId="{C395DA56-664C-43A5-8E17-182638D4D3D6}">
      <dgm:prSet/>
      <dgm:spPr/>
      <dgm:t>
        <a:bodyPr/>
        <a:lstStyle/>
        <a:p>
          <a:endParaRPr lang="en-US"/>
        </a:p>
      </dgm:t>
    </dgm:pt>
    <dgm:pt modelId="{F7306681-4847-4650-BA85-5C1DFB4F03A5}" type="pres">
      <dgm:prSet presAssocID="{03F35BD2-1B2B-4299-A490-77FCDF2E35AD}" presName="vert0" presStyleCnt="0">
        <dgm:presLayoutVars>
          <dgm:dir/>
          <dgm:animOne val="branch"/>
          <dgm:animLvl val="lvl"/>
        </dgm:presLayoutVars>
      </dgm:prSet>
      <dgm:spPr/>
    </dgm:pt>
    <dgm:pt modelId="{0A7DABBD-D738-478C-802C-958BF20BD205}" type="pres">
      <dgm:prSet presAssocID="{387E7A52-B586-413D-8859-3E0984091876}" presName="thickLine" presStyleLbl="alignNode1" presStyleIdx="0" presStyleCnt="2"/>
      <dgm:spPr/>
    </dgm:pt>
    <dgm:pt modelId="{3C22FDCA-D727-4CF8-BAEF-AAF1E072BFA4}" type="pres">
      <dgm:prSet presAssocID="{387E7A52-B586-413D-8859-3E0984091876}" presName="horz1" presStyleCnt="0"/>
      <dgm:spPr/>
    </dgm:pt>
    <dgm:pt modelId="{47B01DBC-F960-4F88-A290-F8ABD5E395E3}" type="pres">
      <dgm:prSet presAssocID="{387E7A52-B586-413D-8859-3E0984091876}" presName="tx1" presStyleLbl="revTx" presStyleIdx="0" presStyleCnt="2"/>
      <dgm:spPr/>
    </dgm:pt>
    <dgm:pt modelId="{6A7EB7A2-F738-413F-B764-06E1AF50297E}" type="pres">
      <dgm:prSet presAssocID="{387E7A52-B586-413D-8859-3E0984091876}" presName="vert1" presStyleCnt="0"/>
      <dgm:spPr/>
    </dgm:pt>
    <dgm:pt modelId="{AB7F2F78-1E09-4056-AE33-D7EC6B51DBC0}" type="pres">
      <dgm:prSet presAssocID="{BF22FF2E-3248-4A0B-8621-8B8D6DFB6C28}" presName="thickLine" presStyleLbl="alignNode1" presStyleIdx="1" presStyleCnt="2"/>
      <dgm:spPr/>
    </dgm:pt>
    <dgm:pt modelId="{AFF0C4F3-87AE-4179-AB6D-3AB37801C245}" type="pres">
      <dgm:prSet presAssocID="{BF22FF2E-3248-4A0B-8621-8B8D6DFB6C28}" presName="horz1" presStyleCnt="0"/>
      <dgm:spPr/>
    </dgm:pt>
    <dgm:pt modelId="{9D247C38-96B5-492B-8207-D7484FB13251}" type="pres">
      <dgm:prSet presAssocID="{BF22FF2E-3248-4A0B-8621-8B8D6DFB6C28}" presName="tx1" presStyleLbl="revTx" presStyleIdx="1" presStyleCnt="2"/>
      <dgm:spPr/>
    </dgm:pt>
    <dgm:pt modelId="{CAC20703-51DD-4775-89BE-E715B5DDE69E}" type="pres">
      <dgm:prSet presAssocID="{BF22FF2E-3248-4A0B-8621-8B8D6DFB6C28}" presName="vert1" presStyleCnt="0"/>
      <dgm:spPr/>
    </dgm:pt>
  </dgm:ptLst>
  <dgm:cxnLst>
    <dgm:cxn modelId="{F11F8B53-75B3-4955-9950-98A74E6B2017}" type="presOf" srcId="{03F35BD2-1B2B-4299-A490-77FCDF2E35AD}" destId="{F7306681-4847-4650-BA85-5C1DFB4F03A5}" srcOrd="0" destOrd="0" presId="urn:microsoft.com/office/officeart/2008/layout/LinedList"/>
    <dgm:cxn modelId="{C395DA56-664C-43A5-8E17-182638D4D3D6}" srcId="{03F35BD2-1B2B-4299-A490-77FCDF2E35AD}" destId="{BF22FF2E-3248-4A0B-8621-8B8D6DFB6C28}" srcOrd="1" destOrd="0" parTransId="{59BA8952-A2C9-4BFF-BA68-232D161734BF}" sibTransId="{E4AD1475-85D8-4C38-9863-CA1A4684BC76}"/>
    <dgm:cxn modelId="{0133559C-D412-40F4-8D16-DA503A88A38B}" type="presOf" srcId="{387E7A52-B586-413D-8859-3E0984091876}" destId="{47B01DBC-F960-4F88-A290-F8ABD5E395E3}" srcOrd="0" destOrd="0" presId="urn:microsoft.com/office/officeart/2008/layout/LinedList"/>
    <dgm:cxn modelId="{2E41E7A6-C0A4-4F70-A2B2-10EA51533762}" type="presOf" srcId="{BF22FF2E-3248-4A0B-8621-8B8D6DFB6C28}" destId="{9D247C38-96B5-492B-8207-D7484FB13251}" srcOrd="0" destOrd="0" presId="urn:microsoft.com/office/officeart/2008/layout/LinedList"/>
    <dgm:cxn modelId="{504F63AB-273E-4221-9DA7-C53521D76519}" srcId="{03F35BD2-1B2B-4299-A490-77FCDF2E35AD}" destId="{387E7A52-B586-413D-8859-3E0984091876}" srcOrd="0" destOrd="0" parTransId="{DFDA1A33-673A-4259-BF16-AB12CB43692E}" sibTransId="{55419341-7FA7-44BE-97F5-228CFF6F7A74}"/>
    <dgm:cxn modelId="{3111DCE1-7185-4B1C-B298-E6B593653F53}" type="presParOf" srcId="{F7306681-4847-4650-BA85-5C1DFB4F03A5}" destId="{0A7DABBD-D738-478C-802C-958BF20BD205}" srcOrd="0" destOrd="0" presId="urn:microsoft.com/office/officeart/2008/layout/LinedList"/>
    <dgm:cxn modelId="{656B83B2-E0DF-412F-8957-CEB68357F4D1}" type="presParOf" srcId="{F7306681-4847-4650-BA85-5C1DFB4F03A5}" destId="{3C22FDCA-D727-4CF8-BAEF-AAF1E072BFA4}" srcOrd="1" destOrd="0" presId="urn:microsoft.com/office/officeart/2008/layout/LinedList"/>
    <dgm:cxn modelId="{A179F121-98F8-460C-9365-978855190924}" type="presParOf" srcId="{3C22FDCA-D727-4CF8-BAEF-AAF1E072BFA4}" destId="{47B01DBC-F960-4F88-A290-F8ABD5E395E3}" srcOrd="0" destOrd="0" presId="urn:microsoft.com/office/officeart/2008/layout/LinedList"/>
    <dgm:cxn modelId="{FBCBB698-22D0-4BF9-A2B5-2DD86A39E767}" type="presParOf" srcId="{3C22FDCA-D727-4CF8-BAEF-AAF1E072BFA4}" destId="{6A7EB7A2-F738-413F-B764-06E1AF50297E}" srcOrd="1" destOrd="0" presId="urn:microsoft.com/office/officeart/2008/layout/LinedList"/>
    <dgm:cxn modelId="{09FEBCA2-C4A0-4945-B1B4-DD7F57F28842}" type="presParOf" srcId="{F7306681-4847-4650-BA85-5C1DFB4F03A5}" destId="{AB7F2F78-1E09-4056-AE33-D7EC6B51DBC0}" srcOrd="2" destOrd="0" presId="urn:microsoft.com/office/officeart/2008/layout/LinedList"/>
    <dgm:cxn modelId="{B26DE9E9-0E70-44AA-BFB0-55399AA6CCD1}" type="presParOf" srcId="{F7306681-4847-4650-BA85-5C1DFB4F03A5}" destId="{AFF0C4F3-87AE-4179-AB6D-3AB37801C245}" srcOrd="3" destOrd="0" presId="urn:microsoft.com/office/officeart/2008/layout/LinedList"/>
    <dgm:cxn modelId="{9B96900B-7141-4A7C-A39F-BFD238D8C648}" type="presParOf" srcId="{AFF0C4F3-87AE-4179-AB6D-3AB37801C245}" destId="{9D247C38-96B5-492B-8207-D7484FB13251}" srcOrd="0" destOrd="0" presId="urn:microsoft.com/office/officeart/2008/layout/LinedList"/>
    <dgm:cxn modelId="{CB853F1C-A327-4B4B-A3EB-033216C62615}" type="presParOf" srcId="{AFF0C4F3-87AE-4179-AB6D-3AB37801C245}" destId="{CAC20703-51DD-4775-89BE-E715B5DDE69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4229384-1414-4F6E-A27A-3268327C964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09A2D7B-32FF-41AF-A615-875C72716A52}">
      <dgm:prSet/>
      <dgm:spPr/>
      <dgm:t>
        <a:bodyPr/>
        <a:lstStyle/>
        <a:p>
          <a:r>
            <a:rPr lang="en-GB"/>
            <a:t>Observer tries to stay away from an experience, culture, or occurrence under the assumption that and looking at it from afar helps them to be objective and neutral. </a:t>
          </a:r>
          <a:endParaRPr lang="en-US"/>
        </a:p>
      </dgm:t>
    </dgm:pt>
    <dgm:pt modelId="{CCCDB204-A619-4D09-8C4B-18DCE4DD7B31}" type="parTrans" cxnId="{5B10F932-D3DB-4F83-8C5E-9F73E5EA2E76}">
      <dgm:prSet/>
      <dgm:spPr/>
      <dgm:t>
        <a:bodyPr/>
        <a:lstStyle/>
        <a:p>
          <a:endParaRPr lang="en-US"/>
        </a:p>
      </dgm:t>
    </dgm:pt>
    <dgm:pt modelId="{E1E0544C-8E83-4515-BE13-1C015FB8A5DC}" type="sibTrans" cxnId="{5B10F932-D3DB-4F83-8C5E-9F73E5EA2E76}">
      <dgm:prSet/>
      <dgm:spPr/>
      <dgm:t>
        <a:bodyPr/>
        <a:lstStyle/>
        <a:p>
          <a:endParaRPr lang="en-US"/>
        </a:p>
      </dgm:t>
    </dgm:pt>
    <dgm:pt modelId="{F377E9E0-C035-422D-9B9F-F85E6FB238C2}">
      <dgm:prSet/>
      <dgm:spPr/>
      <dgm:t>
        <a:bodyPr/>
        <a:lstStyle/>
        <a:p>
          <a:r>
            <a:rPr lang="en-GB"/>
            <a:t>Perspective corresponds with how we see research: Neutral, objective, unbiased, following explicit and replicable rules, able to be mathematically modelled, and even forecasted. </a:t>
          </a:r>
          <a:endParaRPr lang="en-US"/>
        </a:p>
      </dgm:t>
    </dgm:pt>
    <dgm:pt modelId="{D0BB0399-F9BD-439F-87DB-E4336D81F042}" type="parTrans" cxnId="{FD42EAA8-6854-4C20-A2E2-52D30C85AB79}">
      <dgm:prSet/>
      <dgm:spPr/>
      <dgm:t>
        <a:bodyPr/>
        <a:lstStyle/>
        <a:p>
          <a:endParaRPr lang="en-US"/>
        </a:p>
      </dgm:t>
    </dgm:pt>
    <dgm:pt modelId="{4136054F-0E76-4112-853A-85FA75E8360C}" type="sibTrans" cxnId="{FD42EAA8-6854-4C20-A2E2-52D30C85AB79}">
      <dgm:prSet/>
      <dgm:spPr/>
      <dgm:t>
        <a:bodyPr/>
        <a:lstStyle/>
        <a:p>
          <a:endParaRPr lang="en-US"/>
        </a:p>
      </dgm:t>
    </dgm:pt>
    <dgm:pt modelId="{D28247D7-DC21-4E6C-8E2F-592CA3E1D521}">
      <dgm:prSet/>
      <dgm:spPr/>
      <dgm:t>
        <a:bodyPr/>
        <a:lstStyle/>
        <a:p>
          <a:r>
            <a:rPr lang="en-GB"/>
            <a:t>Many theoretical frameworks, paradigms, and research methods have nourished from these views. </a:t>
          </a:r>
          <a:endParaRPr lang="en-US"/>
        </a:p>
      </dgm:t>
    </dgm:pt>
    <dgm:pt modelId="{5704DF85-BCBC-45DB-816C-1B69DA37FA40}" type="parTrans" cxnId="{FB35F1BA-2991-4CDA-8037-FD6DBE0603BF}">
      <dgm:prSet/>
      <dgm:spPr/>
      <dgm:t>
        <a:bodyPr/>
        <a:lstStyle/>
        <a:p>
          <a:endParaRPr lang="en-US"/>
        </a:p>
      </dgm:t>
    </dgm:pt>
    <dgm:pt modelId="{2A5B47F5-CB18-4FAC-942F-66FA0179FB3D}" type="sibTrans" cxnId="{FB35F1BA-2991-4CDA-8037-FD6DBE0603BF}">
      <dgm:prSet/>
      <dgm:spPr/>
      <dgm:t>
        <a:bodyPr/>
        <a:lstStyle/>
        <a:p>
          <a:endParaRPr lang="en-US"/>
        </a:p>
      </dgm:t>
    </dgm:pt>
    <dgm:pt modelId="{189D30B1-3AEC-4EDB-A4ED-F454B0D781B2}">
      <dgm:prSet/>
      <dgm:spPr/>
      <dgm:t>
        <a:bodyPr/>
        <a:lstStyle/>
        <a:p>
          <a:r>
            <a:rPr lang="en-GB"/>
            <a:t>They allow us to look at social and human phenomena from a structural point of view, to create meaning out of the chaos, and to understand different aspects of a phenomenon from different angles.</a:t>
          </a:r>
          <a:endParaRPr lang="en-US"/>
        </a:p>
      </dgm:t>
    </dgm:pt>
    <dgm:pt modelId="{94618A4E-899A-4CCC-B06E-5B117C230E6D}" type="parTrans" cxnId="{82E79363-89FA-4CB3-B7E3-E8987234188F}">
      <dgm:prSet/>
      <dgm:spPr/>
      <dgm:t>
        <a:bodyPr/>
        <a:lstStyle/>
        <a:p>
          <a:endParaRPr lang="en-US"/>
        </a:p>
      </dgm:t>
    </dgm:pt>
    <dgm:pt modelId="{F207F559-A2B4-40B3-A029-0F7E3D46ABE4}" type="sibTrans" cxnId="{82E79363-89FA-4CB3-B7E3-E8987234188F}">
      <dgm:prSet/>
      <dgm:spPr/>
      <dgm:t>
        <a:bodyPr/>
        <a:lstStyle/>
        <a:p>
          <a:endParaRPr lang="en-US"/>
        </a:p>
      </dgm:t>
    </dgm:pt>
    <dgm:pt modelId="{F5359CC4-8917-4A8F-8606-E8B369DB1DFE}" type="pres">
      <dgm:prSet presAssocID="{84229384-1414-4F6E-A27A-3268327C9640}" presName="vert0" presStyleCnt="0">
        <dgm:presLayoutVars>
          <dgm:dir/>
          <dgm:animOne val="branch"/>
          <dgm:animLvl val="lvl"/>
        </dgm:presLayoutVars>
      </dgm:prSet>
      <dgm:spPr/>
    </dgm:pt>
    <dgm:pt modelId="{AFFF9D79-ACD6-49DD-9604-56359D5E5D38}" type="pres">
      <dgm:prSet presAssocID="{E09A2D7B-32FF-41AF-A615-875C72716A52}" presName="thickLine" presStyleLbl="alignNode1" presStyleIdx="0" presStyleCnt="4"/>
      <dgm:spPr/>
    </dgm:pt>
    <dgm:pt modelId="{2515E7EF-967D-42F7-8665-EE71AC36CE4B}" type="pres">
      <dgm:prSet presAssocID="{E09A2D7B-32FF-41AF-A615-875C72716A52}" presName="horz1" presStyleCnt="0"/>
      <dgm:spPr/>
    </dgm:pt>
    <dgm:pt modelId="{6C7369B3-483E-4801-8792-72EA47DFDEB0}" type="pres">
      <dgm:prSet presAssocID="{E09A2D7B-32FF-41AF-A615-875C72716A52}" presName="tx1" presStyleLbl="revTx" presStyleIdx="0" presStyleCnt="4"/>
      <dgm:spPr/>
    </dgm:pt>
    <dgm:pt modelId="{571D240D-E7D8-4AA3-A563-D54D248DD33D}" type="pres">
      <dgm:prSet presAssocID="{E09A2D7B-32FF-41AF-A615-875C72716A52}" presName="vert1" presStyleCnt="0"/>
      <dgm:spPr/>
    </dgm:pt>
    <dgm:pt modelId="{6A30B61E-D855-4DB7-936A-169343C2F8BA}" type="pres">
      <dgm:prSet presAssocID="{F377E9E0-C035-422D-9B9F-F85E6FB238C2}" presName="thickLine" presStyleLbl="alignNode1" presStyleIdx="1" presStyleCnt="4"/>
      <dgm:spPr/>
    </dgm:pt>
    <dgm:pt modelId="{C5258555-15FC-4A9E-B835-8261A2990119}" type="pres">
      <dgm:prSet presAssocID="{F377E9E0-C035-422D-9B9F-F85E6FB238C2}" presName="horz1" presStyleCnt="0"/>
      <dgm:spPr/>
    </dgm:pt>
    <dgm:pt modelId="{DF67A4AA-A36A-4269-8C22-0FA4B524C631}" type="pres">
      <dgm:prSet presAssocID="{F377E9E0-C035-422D-9B9F-F85E6FB238C2}" presName="tx1" presStyleLbl="revTx" presStyleIdx="1" presStyleCnt="4"/>
      <dgm:spPr/>
    </dgm:pt>
    <dgm:pt modelId="{ECC15DA1-1098-482E-92FE-2E850DA1503B}" type="pres">
      <dgm:prSet presAssocID="{F377E9E0-C035-422D-9B9F-F85E6FB238C2}" presName="vert1" presStyleCnt="0"/>
      <dgm:spPr/>
    </dgm:pt>
    <dgm:pt modelId="{5F887504-4139-4683-B3A1-97D9A7886041}" type="pres">
      <dgm:prSet presAssocID="{D28247D7-DC21-4E6C-8E2F-592CA3E1D521}" presName="thickLine" presStyleLbl="alignNode1" presStyleIdx="2" presStyleCnt="4"/>
      <dgm:spPr/>
    </dgm:pt>
    <dgm:pt modelId="{C7206A58-6990-4FD2-A5DD-0C1406AB990F}" type="pres">
      <dgm:prSet presAssocID="{D28247D7-DC21-4E6C-8E2F-592CA3E1D521}" presName="horz1" presStyleCnt="0"/>
      <dgm:spPr/>
    </dgm:pt>
    <dgm:pt modelId="{2A84F43D-7808-4DA6-AFDB-ED5F88C38798}" type="pres">
      <dgm:prSet presAssocID="{D28247D7-DC21-4E6C-8E2F-592CA3E1D521}" presName="tx1" presStyleLbl="revTx" presStyleIdx="2" presStyleCnt="4"/>
      <dgm:spPr/>
    </dgm:pt>
    <dgm:pt modelId="{6D0FA8B5-4E7C-4DC6-A06F-583A251E7124}" type="pres">
      <dgm:prSet presAssocID="{D28247D7-DC21-4E6C-8E2F-592CA3E1D521}" presName="vert1" presStyleCnt="0"/>
      <dgm:spPr/>
    </dgm:pt>
    <dgm:pt modelId="{11CB23C3-D51E-4245-AAF5-7A8099EADB55}" type="pres">
      <dgm:prSet presAssocID="{189D30B1-3AEC-4EDB-A4ED-F454B0D781B2}" presName="thickLine" presStyleLbl="alignNode1" presStyleIdx="3" presStyleCnt="4"/>
      <dgm:spPr/>
    </dgm:pt>
    <dgm:pt modelId="{CE12C5FD-9DD1-4F42-AB50-4753E6C740BE}" type="pres">
      <dgm:prSet presAssocID="{189D30B1-3AEC-4EDB-A4ED-F454B0D781B2}" presName="horz1" presStyleCnt="0"/>
      <dgm:spPr/>
    </dgm:pt>
    <dgm:pt modelId="{AD429C3B-2308-426A-98D9-65B75CDE6907}" type="pres">
      <dgm:prSet presAssocID="{189D30B1-3AEC-4EDB-A4ED-F454B0D781B2}" presName="tx1" presStyleLbl="revTx" presStyleIdx="3" presStyleCnt="4"/>
      <dgm:spPr/>
    </dgm:pt>
    <dgm:pt modelId="{763BAA52-9CC2-46E2-BC11-488D679737D2}" type="pres">
      <dgm:prSet presAssocID="{189D30B1-3AEC-4EDB-A4ED-F454B0D781B2}" presName="vert1" presStyleCnt="0"/>
      <dgm:spPr/>
    </dgm:pt>
  </dgm:ptLst>
  <dgm:cxnLst>
    <dgm:cxn modelId="{9A831C0A-7DFF-40E1-A63C-5F7EFC736028}" type="presOf" srcId="{E09A2D7B-32FF-41AF-A615-875C72716A52}" destId="{6C7369B3-483E-4801-8792-72EA47DFDEB0}" srcOrd="0" destOrd="0" presId="urn:microsoft.com/office/officeart/2008/layout/LinedList"/>
    <dgm:cxn modelId="{48549723-0941-4478-AD27-51B83585201D}" type="presOf" srcId="{D28247D7-DC21-4E6C-8E2F-592CA3E1D521}" destId="{2A84F43D-7808-4DA6-AFDB-ED5F88C38798}" srcOrd="0" destOrd="0" presId="urn:microsoft.com/office/officeart/2008/layout/LinedList"/>
    <dgm:cxn modelId="{5B10F932-D3DB-4F83-8C5E-9F73E5EA2E76}" srcId="{84229384-1414-4F6E-A27A-3268327C9640}" destId="{E09A2D7B-32FF-41AF-A615-875C72716A52}" srcOrd="0" destOrd="0" parTransId="{CCCDB204-A619-4D09-8C4B-18DCE4DD7B31}" sibTransId="{E1E0544C-8E83-4515-BE13-1C015FB8A5DC}"/>
    <dgm:cxn modelId="{82E79363-89FA-4CB3-B7E3-E8987234188F}" srcId="{84229384-1414-4F6E-A27A-3268327C9640}" destId="{189D30B1-3AEC-4EDB-A4ED-F454B0D781B2}" srcOrd="3" destOrd="0" parTransId="{94618A4E-899A-4CCC-B06E-5B117C230E6D}" sibTransId="{F207F559-A2B4-40B3-A029-0F7E3D46ABE4}"/>
    <dgm:cxn modelId="{F9E95E48-3910-4BF3-A763-733B6122E91B}" type="presOf" srcId="{84229384-1414-4F6E-A27A-3268327C9640}" destId="{F5359CC4-8917-4A8F-8606-E8B369DB1DFE}" srcOrd="0" destOrd="0" presId="urn:microsoft.com/office/officeart/2008/layout/LinedList"/>
    <dgm:cxn modelId="{6FFEA157-92DE-4967-A6A6-B81368B35C25}" type="presOf" srcId="{189D30B1-3AEC-4EDB-A4ED-F454B0D781B2}" destId="{AD429C3B-2308-426A-98D9-65B75CDE6907}" srcOrd="0" destOrd="0" presId="urn:microsoft.com/office/officeart/2008/layout/LinedList"/>
    <dgm:cxn modelId="{CC1ACD9D-C3B2-41F0-8993-849068590F8B}" type="presOf" srcId="{F377E9E0-C035-422D-9B9F-F85E6FB238C2}" destId="{DF67A4AA-A36A-4269-8C22-0FA4B524C631}" srcOrd="0" destOrd="0" presId="urn:microsoft.com/office/officeart/2008/layout/LinedList"/>
    <dgm:cxn modelId="{FD42EAA8-6854-4C20-A2E2-52D30C85AB79}" srcId="{84229384-1414-4F6E-A27A-3268327C9640}" destId="{F377E9E0-C035-422D-9B9F-F85E6FB238C2}" srcOrd="1" destOrd="0" parTransId="{D0BB0399-F9BD-439F-87DB-E4336D81F042}" sibTransId="{4136054F-0E76-4112-853A-85FA75E8360C}"/>
    <dgm:cxn modelId="{FB35F1BA-2991-4CDA-8037-FD6DBE0603BF}" srcId="{84229384-1414-4F6E-A27A-3268327C9640}" destId="{D28247D7-DC21-4E6C-8E2F-592CA3E1D521}" srcOrd="2" destOrd="0" parTransId="{5704DF85-BCBC-45DB-816C-1B69DA37FA40}" sibTransId="{2A5B47F5-CB18-4FAC-942F-66FA0179FB3D}"/>
    <dgm:cxn modelId="{B5C7A7DE-937E-4E71-97A2-29E9CFAD7F52}" type="presParOf" srcId="{F5359CC4-8917-4A8F-8606-E8B369DB1DFE}" destId="{AFFF9D79-ACD6-49DD-9604-56359D5E5D38}" srcOrd="0" destOrd="0" presId="urn:microsoft.com/office/officeart/2008/layout/LinedList"/>
    <dgm:cxn modelId="{986B93E7-D0FC-44E8-B26B-671062470ADD}" type="presParOf" srcId="{F5359CC4-8917-4A8F-8606-E8B369DB1DFE}" destId="{2515E7EF-967D-42F7-8665-EE71AC36CE4B}" srcOrd="1" destOrd="0" presId="urn:microsoft.com/office/officeart/2008/layout/LinedList"/>
    <dgm:cxn modelId="{BE91D1B7-7473-4E01-9B68-15A573D8F4EA}" type="presParOf" srcId="{2515E7EF-967D-42F7-8665-EE71AC36CE4B}" destId="{6C7369B3-483E-4801-8792-72EA47DFDEB0}" srcOrd="0" destOrd="0" presId="urn:microsoft.com/office/officeart/2008/layout/LinedList"/>
    <dgm:cxn modelId="{AFF87041-99B9-4878-B3C4-E95816311096}" type="presParOf" srcId="{2515E7EF-967D-42F7-8665-EE71AC36CE4B}" destId="{571D240D-E7D8-4AA3-A563-D54D248DD33D}" srcOrd="1" destOrd="0" presId="urn:microsoft.com/office/officeart/2008/layout/LinedList"/>
    <dgm:cxn modelId="{6C93D5AF-F8BA-4B56-B7C3-FC5FB3045386}" type="presParOf" srcId="{F5359CC4-8917-4A8F-8606-E8B369DB1DFE}" destId="{6A30B61E-D855-4DB7-936A-169343C2F8BA}" srcOrd="2" destOrd="0" presId="urn:microsoft.com/office/officeart/2008/layout/LinedList"/>
    <dgm:cxn modelId="{04013D87-B178-4529-BA17-9DC76DE5E734}" type="presParOf" srcId="{F5359CC4-8917-4A8F-8606-E8B369DB1DFE}" destId="{C5258555-15FC-4A9E-B835-8261A2990119}" srcOrd="3" destOrd="0" presId="urn:microsoft.com/office/officeart/2008/layout/LinedList"/>
    <dgm:cxn modelId="{F65D2A34-DF00-4A08-8597-7FB6E8C24597}" type="presParOf" srcId="{C5258555-15FC-4A9E-B835-8261A2990119}" destId="{DF67A4AA-A36A-4269-8C22-0FA4B524C631}" srcOrd="0" destOrd="0" presId="urn:microsoft.com/office/officeart/2008/layout/LinedList"/>
    <dgm:cxn modelId="{1FAC3E23-99B9-465B-BA25-025BB30A605C}" type="presParOf" srcId="{C5258555-15FC-4A9E-B835-8261A2990119}" destId="{ECC15DA1-1098-482E-92FE-2E850DA1503B}" srcOrd="1" destOrd="0" presId="urn:microsoft.com/office/officeart/2008/layout/LinedList"/>
    <dgm:cxn modelId="{730FE193-DF5C-4907-A495-4C1455C9B3EE}" type="presParOf" srcId="{F5359CC4-8917-4A8F-8606-E8B369DB1DFE}" destId="{5F887504-4139-4683-B3A1-97D9A7886041}" srcOrd="4" destOrd="0" presId="urn:microsoft.com/office/officeart/2008/layout/LinedList"/>
    <dgm:cxn modelId="{45D691D2-CAC4-4D3A-B812-C60364B7BDDD}" type="presParOf" srcId="{F5359CC4-8917-4A8F-8606-E8B369DB1DFE}" destId="{C7206A58-6990-4FD2-A5DD-0C1406AB990F}" srcOrd="5" destOrd="0" presId="urn:microsoft.com/office/officeart/2008/layout/LinedList"/>
    <dgm:cxn modelId="{5BF3EA8F-D776-4ECF-B356-68C1E79C8633}" type="presParOf" srcId="{C7206A58-6990-4FD2-A5DD-0C1406AB990F}" destId="{2A84F43D-7808-4DA6-AFDB-ED5F88C38798}" srcOrd="0" destOrd="0" presId="urn:microsoft.com/office/officeart/2008/layout/LinedList"/>
    <dgm:cxn modelId="{C882EB82-9AA3-4D08-96CB-44268F13CB63}" type="presParOf" srcId="{C7206A58-6990-4FD2-A5DD-0C1406AB990F}" destId="{6D0FA8B5-4E7C-4DC6-A06F-583A251E7124}" srcOrd="1" destOrd="0" presId="urn:microsoft.com/office/officeart/2008/layout/LinedList"/>
    <dgm:cxn modelId="{6886959C-2435-47C5-A9BA-4854D5DC234B}" type="presParOf" srcId="{F5359CC4-8917-4A8F-8606-E8B369DB1DFE}" destId="{11CB23C3-D51E-4245-AAF5-7A8099EADB55}" srcOrd="6" destOrd="0" presId="urn:microsoft.com/office/officeart/2008/layout/LinedList"/>
    <dgm:cxn modelId="{FBBBB259-25D3-4A08-9312-39C15639FE54}" type="presParOf" srcId="{F5359CC4-8917-4A8F-8606-E8B369DB1DFE}" destId="{CE12C5FD-9DD1-4F42-AB50-4753E6C740BE}" srcOrd="7" destOrd="0" presId="urn:microsoft.com/office/officeart/2008/layout/LinedList"/>
    <dgm:cxn modelId="{5C178B4F-AD53-4868-801B-C39E9683C5F4}" type="presParOf" srcId="{CE12C5FD-9DD1-4F42-AB50-4753E6C740BE}" destId="{AD429C3B-2308-426A-98D9-65B75CDE6907}" srcOrd="0" destOrd="0" presId="urn:microsoft.com/office/officeart/2008/layout/LinedList"/>
    <dgm:cxn modelId="{8229D128-0F8E-4C4B-B29D-5B64DD88E868}" type="presParOf" srcId="{CE12C5FD-9DD1-4F42-AB50-4753E6C740BE}" destId="{763BAA52-9CC2-46E2-BC11-488D679737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EC1077D-2BB1-4F7F-8E57-47B4F3EEB2A2}"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6F3AD5B4-A3F5-4B50-91AB-5914CAFE9C28}">
      <dgm:prSet/>
      <dgm:spPr/>
      <dgm:t>
        <a:bodyPr/>
        <a:lstStyle/>
        <a:p>
          <a:r>
            <a:rPr lang="en-GB"/>
            <a:t>The perspective is the vision inside the culture. Here the researcher throws themselves into the culture, society, or phenomena to be investigated. </a:t>
          </a:r>
          <a:endParaRPr lang="en-US"/>
        </a:p>
      </dgm:t>
    </dgm:pt>
    <dgm:pt modelId="{2BCB50DB-CFAA-45CF-AD44-5E5DF9B7B51D}" type="parTrans" cxnId="{A360272F-3B99-40C6-965B-052FD2F06142}">
      <dgm:prSet/>
      <dgm:spPr/>
      <dgm:t>
        <a:bodyPr/>
        <a:lstStyle/>
        <a:p>
          <a:endParaRPr lang="en-US"/>
        </a:p>
      </dgm:t>
    </dgm:pt>
    <dgm:pt modelId="{1B95DD07-3823-416C-A297-11CE8AAAE911}" type="sibTrans" cxnId="{A360272F-3B99-40C6-965B-052FD2F06142}">
      <dgm:prSet/>
      <dgm:spPr/>
      <dgm:t>
        <a:bodyPr/>
        <a:lstStyle/>
        <a:p>
          <a:endParaRPr lang="en-US"/>
        </a:p>
      </dgm:t>
    </dgm:pt>
    <dgm:pt modelId="{502DBD5B-9625-4567-82A6-13304F943482}">
      <dgm:prSet/>
      <dgm:spPr/>
      <dgm:t>
        <a:bodyPr/>
        <a:lstStyle/>
        <a:p>
          <a:r>
            <a:rPr lang="en-GB"/>
            <a:t>Their aim is to look at the culture from the inside, to create their own model of what it is to be embraced by the circumstances surrounding the phenomenon and analysing it as an insider. </a:t>
          </a:r>
          <a:endParaRPr lang="en-US"/>
        </a:p>
      </dgm:t>
    </dgm:pt>
    <dgm:pt modelId="{51011F3F-DF60-4F37-86E3-7A30CE27EB36}" type="parTrans" cxnId="{CE445FFA-D6E8-46E1-A4C5-16CDDBCAE5A8}">
      <dgm:prSet/>
      <dgm:spPr/>
      <dgm:t>
        <a:bodyPr/>
        <a:lstStyle/>
        <a:p>
          <a:endParaRPr lang="en-US"/>
        </a:p>
      </dgm:t>
    </dgm:pt>
    <dgm:pt modelId="{A4F68A25-3593-4A42-A2A0-964A19A1B664}" type="sibTrans" cxnId="{CE445FFA-D6E8-46E1-A4C5-16CDDBCAE5A8}">
      <dgm:prSet/>
      <dgm:spPr/>
      <dgm:t>
        <a:bodyPr/>
        <a:lstStyle/>
        <a:p>
          <a:endParaRPr lang="en-US"/>
        </a:p>
      </dgm:t>
    </dgm:pt>
    <dgm:pt modelId="{59C2DB1F-270B-4DFA-8DA8-EBE6D39E07C6}">
      <dgm:prSet/>
      <dgm:spPr/>
      <dgm:t>
        <a:bodyPr/>
        <a:lstStyle/>
        <a:p>
          <a:r>
            <a:rPr lang="en-GB"/>
            <a:t>This serves both for building experiential knowledge, as well as subjective knowledge linked to different aspects of the experiences.</a:t>
          </a:r>
          <a:endParaRPr lang="en-US"/>
        </a:p>
      </dgm:t>
    </dgm:pt>
    <dgm:pt modelId="{6B74EA85-4506-4602-B9D2-E55D7CEB91CC}" type="parTrans" cxnId="{2EB1D8F7-BD3E-489B-8F3B-90D21D4FFDEA}">
      <dgm:prSet/>
      <dgm:spPr/>
      <dgm:t>
        <a:bodyPr/>
        <a:lstStyle/>
        <a:p>
          <a:endParaRPr lang="en-US"/>
        </a:p>
      </dgm:t>
    </dgm:pt>
    <dgm:pt modelId="{3EEFA48D-A39D-40B8-B407-A8410C8B92EC}" type="sibTrans" cxnId="{2EB1D8F7-BD3E-489B-8F3B-90D21D4FFDEA}">
      <dgm:prSet/>
      <dgm:spPr/>
      <dgm:t>
        <a:bodyPr/>
        <a:lstStyle/>
        <a:p>
          <a:endParaRPr lang="en-US"/>
        </a:p>
      </dgm:t>
    </dgm:pt>
    <dgm:pt modelId="{0B011A8A-A573-4A16-8A80-D01D913F2DE7}" type="pres">
      <dgm:prSet presAssocID="{AEC1077D-2BB1-4F7F-8E57-47B4F3EEB2A2}" presName="vert0" presStyleCnt="0">
        <dgm:presLayoutVars>
          <dgm:dir/>
          <dgm:animOne val="branch"/>
          <dgm:animLvl val="lvl"/>
        </dgm:presLayoutVars>
      </dgm:prSet>
      <dgm:spPr/>
    </dgm:pt>
    <dgm:pt modelId="{83C0C6EE-567D-405A-A434-ADD77E27DA47}" type="pres">
      <dgm:prSet presAssocID="{6F3AD5B4-A3F5-4B50-91AB-5914CAFE9C28}" presName="thickLine" presStyleLbl="alignNode1" presStyleIdx="0" presStyleCnt="3"/>
      <dgm:spPr/>
    </dgm:pt>
    <dgm:pt modelId="{DA5EB70D-8AD4-44FB-8304-8B3BF519A3A7}" type="pres">
      <dgm:prSet presAssocID="{6F3AD5B4-A3F5-4B50-91AB-5914CAFE9C28}" presName="horz1" presStyleCnt="0"/>
      <dgm:spPr/>
    </dgm:pt>
    <dgm:pt modelId="{6E466D1B-7AAB-480A-BD66-2C893D396AC7}" type="pres">
      <dgm:prSet presAssocID="{6F3AD5B4-A3F5-4B50-91AB-5914CAFE9C28}" presName="tx1" presStyleLbl="revTx" presStyleIdx="0" presStyleCnt="3"/>
      <dgm:spPr/>
    </dgm:pt>
    <dgm:pt modelId="{7A14A30A-6F15-4C95-8FDC-0B2B0326B503}" type="pres">
      <dgm:prSet presAssocID="{6F3AD5B4-A3F5-4B50-91AB-5914CAFE9C28}" presName="vert1" presStyleCnt="0"/>
      <dgm:spPr/>
    </dgm:pt>
    <dgm:pt modelId="{7B92E1CB-41FC-4F6A-803B-9C4C2040329E}" type="pres">
      <dgm:prSet presAssocID="{502DBD5B-9625-4567-82A6-13304F943482}" presName="thickLine" presStyleLbl="alignNode1" presStyleIdx="1" presStyleCnt="3"/>
      <dgm:spPr/>
    </dgm:pt>
    <dgm:pt modelId="{ABC81EE5-A144-4595-BF6C-8E96A2EF6BC9}" type="pres">
      <dgm:prSet presAssocID="{502DBD5B-9625-4567-82A6-13304F943482}" presName="horz1" presStyleCnt="0"/>
      <dgm:spPr/>
    </dgm:pt>
    <dgm:pt modelId="{655F3D9B-1921-45FD-B883-5A00FA734C8B}" type="pres">
      <dgm:prSet presAssocID="{502DBD5B-9625-4567-82A6-13304F943482}" presName="tx1" presStyleLbl="revTx" presStyleIdx="1" presStyleCnt="3"/>
      <dgm:spPr/>
    </dgm:pt>
    <dgm:pt modelId="{CA439B82-8AEC-41C0-AB99-7C90674D3AFC}" type="pres">
      <dgm:prSet presAssocID="{502DBD5B-9625-4567-82A6-13304F943482}" presName="vert1" presStyleCnt="0"/>
      <dgm:spPr/>
    </dgm:pt>
    <dgm:pt modelId="{A3B63A11-D9C6-41B9-82FA-236295DF892E}" type="pres">
      <dgm:prSet presAssocID="{59C2DB1F-270B-4DFA-8DA8-EBE6D39E07C6}" presName="thickLine" presStyleLbl="alignNode1" presStyleIdx="2" presStyleCnt="3"/>
      <dgm:spPr/>
    </dgm:pt>
    <dgm:pt modelId="{5869EEF9-0B49-4E34-8673-D22C4993B831}" type="pres">
      <dgm:prSet presAssocID="{59C2DB1F-270B-4DFA-8DA8-EBE6D39E07C6}" presName="horz1" presStyleCnt="0"/>
      <dgm:spPr/>
    </dgm:pt>
    <dgm:pt modelId="{58E50479-DC4C-426F-9476-C15CD8E16DFC}" type="pres">
      <dgm:prSet presAssocID="{59C2DB1F-270B-4DFA-8DA8-EBE6D39E07C6}" presName="tx1" presStyleLbl="revTx" presStyleIdx="2" presStyleCnt="3"/>
      <dgm:spPr/>
    </dgm:pt>
    <dgm:pt modelId="{39B767F3-AA84-4880-8720-DD9898FC8876}" type="pres">
      <dgm:prSet presAssocID="{59C2DB1F-270B-4DFA-8DA8-EBE6D39E07C6}" presName="vert1" presStyleCnt="0"/>
      <dgm:spPr/>
    </dgm:pt>
  </dgm:ptLst>
  <dgm:cxnLst>
    <dgm:cxn modelId="{8FB85006-DF90-4B7B-804D-5369ABB53B00}" type="presOf" srcId="{6F3AD5B4-A3F5-4B50-91AB-5914CAFE9C28}" destId="{6E466D1B-7AAB-480A-BD66-2C893D396AC7}" srcOrd="0" destOrd="0" presId="urn:microsoft.com/office/officeart/2008/layout/LinedList"/>
    <dgm:cxn modelId="{4982C110-6F95-4358-8A32-8114D0DCFAB9}" type="presOf" srcId="{AEC1077D-2BB1-4F7F-8E57-47B4F3EEB2A2}" destId="{0B011A8A-A573-4A16-8A80-D01D913F2DE7}" srcOrd="0" destOrd="0" presId="urn:microsoft.com/office/officeart/2008/layout/LinedList"/>
    <dgm:cxn modelId="{80AC882A-0648-4781-AC12-A4EEDC3D7CE4}" type="presOf" srcId="{502DBD5B-9625-4567-82A6-13304F943482}" destId="{655F3D9B-1921-45FD-B883-5A00FA734C8B}" srcOrd="0" destOrd="0" presId="urn:microsoft.com/office/officeart/2008/layout/LinedList"/>
    <dgm:cxn modelId="{A360272F-3B99-40C6-965B-052FD2F06142}" srcId="{AEC1077D-2BB1-4F7F-8E57-47B4F3EEB2A2}" destId="{6F3AD5B4-A3F5-4B50-91AB-5914CAFE9C28}" srcOrd="0" destOrd="0" parTransId="{2BCB50DB-CFAA-45CF-AD44-5E5DF9B7B51D}" sibTransId="{1B95DD07-3823-416C-A297-11CE8AAAE911}"/>
    <dgm:cxn modelId="{A4EF717E-04DD-4540-9A15-A5C3416BB315}" type="presOf" srcId="{59C2DB1F-270B-4DFA-8DA8-EBE6D39E07C6}" destId="{58E50479-DC4C-426F-9476-C15CD8E16DFC}" srcOrd="0" destOrd="0" presId="urn:microsoft.com/office/officeart/2008/layout/LinedList"/>
    <dgm:cxn modelId="{2EB1D8F7-BD3E-489B-8F3B-90D21D4FFDEA}" srcId="{AEC1077D-2BB1-4F7F-8E57-47B4F3EEB2A2}" destId="{59C2DB1F-270B-4DFA-8DA8-EBE6D39E07C6}" srcOrd="2" destOrd="0" parTransId="{6B74EA85-4506-4602-B9D2-E55D7CEB91CC}" sibTransId="{3EEFA48D-A39D-40B8-B407-A8410C8B92EC}"/>
    <dgm:cxn modelId="{CE445FFA-D6E8-46E1-A4C5-16CDDBCAE5A8}" srcId="{AEC1077D-2BB1-4F7F-8E57-47B4F3EEB2A2}" destId="{502DBD5B-9625-4567-82A6-13304F943482}" srcOrd="1" destOrd="0" parTransId="{51011F3F-DF60-4F37-86E3-7A30CE27EB36}" sibTransId="{A4F68A25-3593-4A42-A2A0-964A19A1B664}"/>
    <dgm:cxn modelId="{6C432B69-F808-4F10-9BDB-C9180C1408DB}" type="presParOf" srcId="{0B011A8A-A573-4A16-8A80-D01D913F2DE7}" destId="{83C0C6EE-567D-405A-A434-ADD77E27DA47}" srcOrd="0" destOrd="0" presId="urn:microsoft.com/office/officeart/2008/layout/LinedList"/>
    <dgm:cxn modelId="{8FC7F127-9C9B-4834-9924-632090180E76}" type="presParOf" srcId="{0B011A8A-A573-4A16-8A80-D01D913F2DE7}" destId="{DA5EB70D-8AD4-44FB-8304-8B3BF519A3A7}" srcOrd="1" destOrd="0" presId="urn:microsoft.com/office/officeart/2008/layout/LinedList"/>
    <dgm:cxn modelId="{972D4570-57DB-4008-A42D-47D8F90A8699}" type="presParOf" srcId="{DA5EB70D-8AD4-44FB-8304-8B3BF519A3A7}" destId="{6E466D1B-7AAB-480A-BD66-2C893D396AC7}" srcOrd="0" destOrd="0" presId="urn:microsoft.com/office/officeart/2008/layout/LinedList"/>
    <dgm:cxn modelId="{9D407BCA-CD13-4E92-9567-12A4B978560F}" type="presParOf" srcId="{DA5EB70D-8AD4-44FB-8304-8B3BF519A3A7}" destId="{7A14A30A-6F15-4C95-8FDC-0B2B0326B503}" srcOrd="1" destOrd="0" presId="urn:microsoft.com/office/officeart/2008/layout/LinedList"/>
    <dgm:cxn modelId="{B64801F8-720C-41ED-BBAE-756836E5DEF4}" type="presParOf" srcId="{0B011A8A-A573-4A16-8A80-D01D913F2DE7}" destId="{7B92E1CB-41FC-4F6A-803B-9C4C2040329E}" srcOrd="2" destOrd="0" presId="urn:microsoft.com/office/officeart/2008/layout/LinedList"/>
    <dgm:cxn modelId="{689A98F7-7B42-48BE-8F44-8FC1F21299EE}" type="presParOf" srcId="{0B011A8A-A573-4A16-8A80-D01D913F2DE7}" destId="{ABC81EE5-A144-4595-BF6C-8E96A2EF6BC9}" srcOrd="3" destOrd="0" presId="urn:microsoft.com/office/officeart/2008/layout/LinedList"/>
    <dgm:cxn modelId="{D7400197-304E-4F97-BA37-0D2B6FFC0E22}" type="presParOf" srcId="{ABC81EE5-A144-4595-BF6C-8E96A2EF6BC9}" destId="{655F3D9B-1921-45FD-B883-5A00FA734C8B}" srcOrd="0" destOrd="0" presId="urn:microsoft.com/office/officeart/2008/layout/LinedList"/>
    <dgm:cxn modelId="{93DB45A8-7768-4D29-98C0-A374BB573499}" type="presParOf" srcId="{ABC81EE5-A144-4595-BF6C-8E96A2EF6BC9}" destId="{CA439B82-8AEC-41C0-AB99-7C90674D3AFC}" srcOrd="1" destOrd="0" presId="urn:microsoft.com/office/officeart/2008/layout/LinedList"/>
    <dgm:cxn modelId="{23970A9B-ECD8-4DEE-9C4D-36397FDD8E8E}" type="presParOf" srcId="{0B011A8A-A573-4A16-8A80-D01D913F2DE7}" destId="{A3B63A11-D9C6-41B9-82FA-236295DF892E}" srcOrd="4" destOrd="0" presId="urn:microsoft.com/office/officeart/2008/layout/LinedList"/>
    <dgm:cxn modelId="{4604D580-792C-4DF7-99E1-073C282D2EF8}" type="presParOf" srcId="{0B011A8A-A573-4A16-8A80-D01D913F2DE7}" destId="{5869EEF9-0B49-4E34-8673-D22C4993B831}" srcOrd="5" destOrd="0" presId="urn:microsoft.com/office/officeart/2008/layout/LinedList"/>
    <dgm:cxn modelId="{C8A0844C-B0D7-4B61-ACC8-9470FF4144C0}" type="presParOf" srcId="{5869EEF9-0B49-4E34-8673-D22C4993B831}" destId="{58E50479-DC4C-426F-9476-C15CD8E16DFC}" srcOrd="0" destOrd="0" presId="urn:microsoft.com/office/officeart/2008/layout/LinedList"/>
    <dgm:cxn modelId="{EE855385-A280-4AD6-8588-A30BBCF42AB5}" type="presParOf" srcId="{5869EEF9-0B49-4E34-8673-D22C4993B831}" destId="{39B767F3-AA84-4880-8720-DD9898FC88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E2457-B8AC-45AF-8818-F4E9E803D453}">
      <dsp:nvSpPr>
        <dsp:cNvPr id="0" name=""/>
        <dsp:cNvSpPr/>
      </dsp:nvSpPr>
      <dsp:spPr>
        <a:xfrm>
          <a:off x="0" y="2687"/>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98F936-BEFE-4853-85C2-72C1E52172EF}">
      <dsp:nvSpPr>
        <dsp:cNvPr id="0" name=""/>
        <dsp:cNvSpPr/>
      </dsp:nvSpPr>
      <dsp:spPr>
        <a:xfrm>
          <a:off x="0" y="2687"/>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encompasses elements such as:</a:t>
          </a:r>
          <a:endParaRPr lang="en-US" sz="2500" kern="1200"/>
        </a:p>
      </dsp:txBody>
      <dsp:txXfrm>
        <a:off x="0" y="2687"/>
        <a:ext cx="6263640" cy="916552"/>
      </dsp:txXfrm>
    </dsp:sp>
    <dsp:sp modelId="{144FD94E-F13D-48D0-ACEA-C95E68675DCB}">
      <dsp:nvSpPr>
        <dsp:cNvPr id="0" name=""/>
        <dsp:cNvSpPr/>
      </dsp:nvSpPr>
      <dsp:spPr>
        <a:xfrm>
          <a:off x="0" y="919239"/>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6D563C-E8D5-4817-951A-B30650A5FA8F}">
      <dsp:nvSpPr>
        <dsp:cNvPr id="0" name=""/>
        <dsp:cNvSpPr/>
      </dsp:nvSpPr>
      <dsp:spPr>
        <a:xfrm>
          <a:off x="0" y="919239"/>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Professional background and experience</a:t>
          </a:r>
          <a:endParaRPr lang="en-US" sz="2500" kern="1200"/>
        </a:p>
      </dsp:txBody>
      <dsp:txXfrm>
        <a:off x="0" y="919239"/>
        <a:ext cx="6263640" cy="916552"/>
      </dsp:txXfrm>
    </dsp:sp>
    <dsp:sp modelId="{050FFA20-E062-4697-BB9C-4D8721CE5708}">
      <dsp:nvSpPr>
        <dsp:cNvPr id="0" name=""/>
        <dsp:cNvSpPr/>
      </dsp:nvSpPr>
      <dsp:spPr>
        <a:xfrm>
          <a:off x="0" y="1835791"/>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781100-CCCA-4D86-AE0F-C52D34DD8319}">
      <dsp:nvSpPr>
        <dsp:cNvPr id="0" name=""/>
        <dsp:cNvSpPr/>
      </dsp:nvSpPr>
      <dsp:spPr>
        <a:xfrm>
          <a:off x="0" y="1835791"/>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Sociocultural positioning</a:t>
          </a:r>
          <a:endParaRPr lang="en-US" sz="2500" kern="1200"/>
        </a:p>
      </dsp:txBody>
      <dsp:txXfrm>
        <a:off x="0" y="1835791"/>
        <a:ext cx="6263640" cy="916552"/>
      </dsp:txXfrm>
    </dsp:sp>
    <dsp:sp modelId="{B4DBF905-C83D-48B3-8126-DD3FD042525B}">
      <dsp:nvSpPr>
        <dsp:cNvPr id="0" name=""/>
        <dsp:cNvSpPr/>
      </dsp:nvSpPr>
      <dsp:spPr>
        <a:xfrm>
          <a:off x="0" y="2752344"/>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94C65-AE37-4BD0-8D45-3B806EA07C5C}">
      <dsp:nvSpPr>
        <dsp:cNvPr id="0" name=""/>
        <dsp:cNvSpPr/>
      </dsp:nvSpPr>
      <dsp:spPr>
        <a:xfrm>
          <a:off x="0" y="2752344"/>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Institutional affiliations</a:t>
          </a:r>
          <a:endParaRPr lang="en-US" sz="2500" kern="1200"/>
        </a:p>
      </dsp:txBody>
      <dsp:txXfrm>
        <a:off x="0" y="2752344"/>
        <a:ext cx="6263640" cy="916552"/>
      </dsp:txXfrm>
    </dsp:sp>
    <dsp:sp modelId="{7DC8A292-B693-4878-8FD5-70E18A8AC5A0}">
      <dsp:nvSpPr>
        <dsp:cNvPr id="0" name=""/>
        <dsp:cNvSpPr/>
      </dsp:nvSpPr>
      <dsp:spPr>
        <a:xfrm>
          <a:off x="0" y="3668896"/>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54E76-0B8F-4A55-8C23-2246B800D625}">
      <dsp:nvSpPr>
        <dsp:cNvPr id="0" name=""/>
        <dsp:cNvSpPr/>
      </dsp:nvSpPr>
      <dsp:spPr>
        <a:xfrm>
          <a:off x="0" y="3668896"/>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Personal values and beliefs</a:t>
          </a:r>
          <a:endParaRPr lang="en-US" sz="2500" kern="1200"/>
        </a:p>
      </dsp:txBody>
      <dsp:txXfrm>
        <a:off x="0" y="3668896"/>
        <a:ext cx="6263640" cy="916552"/>
      </dsp:txXfrm>
    </dsp:sp>
    <dsp:sp modelId="{A5AD4489-C14D-4976-B69C-498646850BF9}">
      <dsp:nvSpPr>
        <dsp:cNvPr id="0" name=""/>
        <dsp:cNvSpPr/>
      </dsp:nvSpPr>
      <dsp:spPr>
        <a:xfrm>
          <a:off x="0" y="4585448"/>
          <a:ext cx="626364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BBFCD7-0F85-4E93-B812-E4C290663BA3}">
      <dsp:nvSpPr>
        <dsp:cNvPr id="0" name=""/>
        <dsp:cNvSpPr/>
      </dsp:nvSpPr>
      <dsp:spPr>
        <a:xfrm>
          <a:off x="0" y="4585448"/>
          <a:ext cx="626364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Relationship to research participants and contexts</a:t>
          </a:r>
          <a:endParaRPr lang="en-US" sz="2500" kern="1200"/>
        </a:p>
      </dsp:txBody>
      <dsp:txXfrm>
        <a:off x="0" y="4585448"/>
        <a:ext cx="6263640" cy="9165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8C6B6-0E29-4822-96C2-BCE3686BE497}">
      <dsp:nvSpPr>
        <dsp:cNvPr id="0" name=""/>
        <dsp:cNvSpPr/>
      </dsp:nvSpPr>
      <dsp:spPr>
        <a:xfrm>
          <a:off x="0" y="675"/>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FBEF9-545C-499F-ABC5-7DBF8C9E1A2C}">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 research, this includes:</a:t>
          </a:r>
          <a:endParaRPr lang="en-US" sz="3100" kern="1200"/>
        </a:p>
      </dsp:txBody>
      <dsp:txXfrm>
        <a:off x="0" y="675"/>
        <a:ext cx="6291714" cy="1105876"/>
      </dsp:txXfrm>
    </dsp:sp>
    <dsp:sp modelId="{0BA4E444-C7D5-4C2E-90B4-10C61C8DAC41}">
      <dsp:nvSpPr>
        <dsp:cNvPr id="0" name=""/>
        <dsp:cNvSpPr/>
      </dsp:nvSpPr>
      <dsp:spPr>
        <a:xfrm>
          <a:off x="0" y="1106552"/>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A85E2F-0858-4285-90F2-460489A0FDAE}">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Examining research decisions and their implications</a:t>
          </a:r>
          <a:endParaRPr lang="en-US" sz="3100" kern="1200"/>
        </a:p>
      </dsp:txBody>
      <dsp:txXfrm>
        <a:off x="0" y="1106552"/>
        <a:ext cx="6291714" cy="1105876"/>
      </dsp:txXfrm>
    </dsp:sp>
    <dsp:sp modelId="{9084244B-02B9-4B6D-810F-669EDC855B5D}">
      <dsp:nvSpPr>
        <dsp:cNvPr id="0" name=""/>
        <dsp:cNvSpPr/>
      </dsp:nvSpPr>
      <dsp:spPr>
        <a:xfrm>
          <a:off x="0" y="2212429"/>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2E2A0-3130-4244-828C-ED6A9CA76C26}">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Considering alternative approaches</a:t>
          </a:r>
          <a:endParaRPr lang="en-US" sz="3100" kern="1200"/>
        </a:p>
      </dsp:txBody>
      <dsp:txXfrm>
        <a:off x="0" y="2212429"/>
        <a:ext cx="6291714" cy="1105876"/>
      </dsp:txXfrm>
    </dsp:sp>
    <dsp:sp modelId="{FA936DED-BA90-494F-AE6B-0D5EC1B30DEC}">
      <dsp:nvSpPr>
        <dsp:cNvPr id="0" name=""/>
        <dsp:cNvSpPr/>
      </dsp:nvSpPr>
      <dsp:spPr>
        <a:xfrm>
          <a:off x="0" y="3318305"/>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18713D-7857-40C9-BC21-821CD29B925A}">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Learning from challenges encountered</a:t>
          </a:r>
          <a:endParaRPr lang="en-US" sz="3100" kern="1200"/>
        </a:p>
      </dsp:txBody>
      <dsp:txXfrm>
        <a:off x="0" y="3318305"/>
        <a:ext cx="6291714" cy="1105876"/>
      </dsp:txXfrm>
    </dsp:sp>
    <dsp:sp modelId="{8894845D-EE95-48A1-BF9E-0D02BC9F0F92}">
      <dsp:nvSpPr>
        <dsp:cNvPr id="0" name=""/>
        <dsp:cNvSpPr/>
      </dsp:nvSpPr>
      <dsp:spPr>
        <a:xfrm>
          <a:off x="0" y="4424182"/>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C5FDA8-B7BD-44C5-AD8B-364BA38B78C4}">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Developing improved research practices</a:t>
          </a:r>
          <a:endParaRPr lang="en-US" sz="3100" kern="1200"/>
        </a:p>
      </dsp:txBody>
      <dsp:txXfrm>
        <a:off x="0" y="4424182"/>
        <a:ext cx="6291714" cy="11058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B5D1A-8746-49E0-958A-08A0821DF771}">
      <dsp:nvSpPr>
        <dsp:cNvPr id="0" name=""/>
        <dsp:cNvSpPr/>
      </dsp:nvSpPr>
      <dsp:spPr>
        <a:xfrm>
          <a:off x="0" y="671"/>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7E42FA-68B1-44ED-A821-79281289B0A6}">
      <dsp:nvSpPr>
        <dsp:cNvPr id="0" name=""/>
        <dsp:cNvSpPr/>
      </dsp:nvSpPr>
      <dsp:spPr>
        <a:xfrm>
          <a:off x="0" y="671"/>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It involves:</a:t>
          </a:r>
          <a:endParaRPr lang="en-US" sz="2900" kern="1200"/>
        </a:p>
      </dsp:txBody>
      <dsp:txXfrm>
        <a:off x="0" y="671"/>
        <a:ext cx="6263640" cy="1100668"/>
      </dsp:txXfrm>
    </dsp:sp>
    <dsp:sp modelId="{CA13A5D0-D835-46D1-822C-5F9345D22871}">
      <dsp:nvSpPr>
        <dsp:cNvPr id="0" name=""/>
        <dsp:cNvSpPr/>
      </dsp:nvSpPr>
      <dsp:spPr>
        <a:xfrm>
          <a:off x="0" y="1101340"/>
          <a:ext cx="6263640" cy="0"/>
        </a:xfrm>
        <a:prstGeom prst="line">
          <a:avLst/>
        </a:prstGeom>
        <a:solidFill>
          <a:schemeClr val="accent2">
            <a:hueOff val="209694"/>
            <a:satOff val="-1981"/>
            <a:lumOff val="-2059"/>
            <a:alphaOff val="0"/>
          </a:schemeClr>
        </a:solidFill>
        <a:ln w="12700" cap="flat" cmpd="sng" algn="ctr">
          <a:solidFill>
            <a:schemeClr val="accent2">
              <a:hueOff val="209694"/>
              <a:satOff val="-1981"/>
              <a:lumOff val="-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91DAB-DDCB-4E6F-8980-0EBA9341173E}">
      <dsp:nvSpPr>
        <dsp:cNvPr id="0" name=""/>
        <dsp:cNvSpPr/>
      </dsp:nvSpPr>
      <dsp:spPr>
        <a:xfrm>
          <a:off x="0" y="1101340"/>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Scrutinising how the researcher's identity shapes knowledge production</a:t>
          </a:r>
          <a:endParaRPr lang="en-US" sz="2900" kern="1200"/>
        </a:p>
      </dsp:txBody>
      <dsp:txXfrm>
        <a:off x="0" y="1101340"/>
        <a:ext cx="6263640" cy="1100668"/>
      </dsp:txXfrm>
    </dsp:sp>
    <dsp:sp modelId="{C2C402B2-A42D-4B77-B14D-68A1EFC4690F}">
      <dsp:nvSpPr>
        <dsp:cNvPr id="0" name=""/>
        <dsp:cNvSpPr/>
      </dsp:nvSpPr>
      <dsp:spPr>
        <a:xfrm>
          <a:off x="0" y="2202009"/>
          <a:ext cx="6263640" cy="0"/>
        </a:xfrm>
        <a:prstGeom prst="line">
          <a:avLst/>
        </a:prstGeom>
        <a:solidFill>
          <a:schemeClr val="accent2">
            <a:hueOff val="419388"/>
            <a:satOff val="-3962"/>
            <a:lumOff val="-4118"/>
            <a:alphaOff val="0"/>
          </a:schemeClr>
        </a:solidFill>
        <a:ln w="12700" cap="flat" cmpd="sng" algn="ctr">
          <a:solidFill>
            <a:schemeClr val="accent2">
              <a:hueOff val="419388"/>
              <a:satOff val="-3962"/>
              <a:lumOff val="-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36F511-45BF-42B2-8E4D-A8C32137A7AF}">
      <dsp:nvSpPr>
        <dsp:cNvPr id="0" name=""/>
        <dsp:cNvSpPr/>
      </dsp:nvSpPr>
      <dsp:spPr>
        <a:xfrm>
          <a:off x="0" y="2202009"/>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Acknowledging power dynamics in research relationships</a:t>
          </a:r>
          <a:endParaRPr lang="en-US" sz="2900" kern="1200"/>
        </a:p>
      </dsp:txBody>
      <dsp:txXfrm>
        <a:off x="0" y="2202009"/>
        <a:ext cx="6263640" cy="1100668"/>
      </dsp:txXfrm>
    </dsp:sp>
    <dsp:sp modelId="{F4B9F834-5C6E-4EB0-845E-36F37FC8020B}">
      <dsp:nvSpPr>
        <dsp:cNvPr id="0" name=""/>
        <dsp:cNvSpPr/>
      </dsp:nvSpPr>
      <dsp:spPr>
        <a:xfrm>
          <a:off x="0" y="3302678"/>
          <a:ext cx="6263640" cy="0"/>
        </a:xfrm>
        <a:prstGeom prst="line">
          <a:avLst/>
        </a:prstGeom>
        <a:solidFill>
          <a:schemeClr val="accent2">
            <a:hueOff val="629081"/>
            <a:satOff val="-5942"/>
            <a:lumOff val="-6178"/>
            <a:alphaOff val="0"/>
          </a:schemeClr>
        </a:solidFill>
        <a:ln w="12700" cap="flat" cmpd="sng" algn="ctr">
          <a:solidFill>
            <a:schemeClr val="accent2">
              <a:hueOff val="629081"/>
              <a:satOff val="-5942"/>
              <a:lumOff val="-61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BDA13B-B84D-4C6B-800D-F4FE905F5F0F}">
      <dsp:nvSpPr>
        <dsp:cNvPr id="0" name=""/>
        <dsp:cNvSpPr/>
      </dsp:nvSpPr>
      <dsp:spPr>
        <a:xfrm>
          <a:off x="0" y="3302678"/>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Considering how personal biases may influence data interpretation</a:t>
          </a:r>
          <a:endParaRPr lang="en-US" sz="2900" kern="1200"/>
        </a:p>
      </dsp:txBody>
      <dsp:txXfrm>
        <a:off x="0" y="3302678"/>
        <a:ext cx="6263640" cy="1100668"/>
      </dsp:txXfrm>
    </dsp:sp>
    <dsp:sp modelId="{BBFD8B39-4F7C-4523-8A94-89537D3CEDA8}">
      <dsp:nvSpPr>
        <dsp:cNvPr id="0" name=""/>
        <dsp:cNvSpPr/>
      </dsp:nvSpPr>
      <dsp:spPr>
        <a:xfrm>
          <a:off x="0" y="4403347"/>
          <a:ext cx="6263640"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4E4E7-0EE3-45AD-AC88-D33ADF08591A}">
      <dsp:nvSpPr>
        <dsp:cNvPr id="0" name=""/>
        <dsp:cNvSpPr/>
      </dsp:nvSpPr>
      <dsp:spPr>
        <a:xfrm>
          <a:off x="0" y="4403347"/>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Recognising the researcher as an active agent in knowledge construction</a:t>
          </a:r>
          <a:endParaRPr lang="en-US" sz="2900" kern="1200"/>
        </a:p>
      </dsp:txBody>
      <dsp:txXfrm>
        <a:off x="0" y="4403347"/>
        <a:ext cx="6263640" cy="11006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BD1E1C-DDA0-46B6-9E3D-115C8ECCD5A7}">
      <dsp:nvSpPr>
        <dsp:cNvPr id="0" name=""/>
        <dsp:cNvSpPr/>
      </dsp:nvSpPr>
      <dsp:spPr>
        <a:xfrm>
          <a:off x="0" y="0"/>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A8AF5A-6852-4943-813F-16A7C29384E8}">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These three concepts form an interconnected framework for researcher self-awareness:</a:t>
          </a:r>
          <a:endParaRPr lang="en-US" sz="2700" kern="1200"/>
        </a:p>
      </dsp:txBody>
      <dsp:txXfrm>
        <a:off x="0" y="0"/>
        <a:ext cx="6263640" cy="1376171"/>
      </dsp:txXfrm>
    </dsp:sp>
    <dsp:sp modelId="{3AC717CF-1DE8-4203-BF64-96DCA66611C1}">
      <dsp:nvSpPr>
        <dsp:cNvPr id="0" name=""/>
        <dsp:cNvSpPr/>
      </dsp:nvSpPr>
      <dsp:spPr>
        <a:xfrm>
          <a:off x="0" y="1376171"/>
          <a:ext cx="6263640" cy="0"/>
        </a:xfrm>
        <a:prstGeom prst="line">
          <a:avLst/>
        </a:prstGeom>
        <a:solidFill>
          <a:schemeClr val="accent5">
            <a:hueOff val="835358"/>
            <a:satOff val="-19994"/>
            <a:lumOff val="-7909"/>
            <a:alphaOff val="0"/>
          </a:schemeClr>
        </a:solidFill>
        <a:ln w="12700" cap="flat" cmpd="sng" algn="ctr">
          <a:solidFill>
            <a:schemeClr val="accent5">
              <a:hueOff val="835358"/>
              <a:satOff val="-19994"/>
              <a:lumOff val="-79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A3B533-344C-4BFC-A91B-8AA0242AC7B1}">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Positionality</a:t>
          </a:r>
          <a:r>
            <a:rPr lang="en-GB" sz="2700" kern="1200"/>
            <a:t> shapes reflection and requires reflexivity</a:t>
          </a:r>
          <a:endParaRPr lang="en-US" sz="2700" kern="1200"/>
        </a:p>
      </dsp:txBody>
      <dsp:txXfrm>
        <a:off x="0" y="1376171"/>
        <a:ext cx="6263640" cy="1376171"/>
      </dsp:txXfrm>
    </dsp:sp>
    <dsp:sp modelId="{E755D6F3-8E08-4E82-87EB-92538D7DCA04}">
      <dsp:nvSpPr>
        <dsp:cNvPr id="0" name=""/>
        <dsp:cNvSpPr/>
      </dsp:nvSpPr>
      <dsp:spPr>
        <a:xfrm>
          <a:off x="0" y="2752343"/>
          <a:ext cx="6263640" cy="0"/>
        </a:xfrm>
        <a:prstGeom prst="line">
          <a:avLst/>
        </a:prstGeom>
        <a:solidFill>
          <a:schemeClr val="accent5">
            <a:hueOff val="1670716"/>
            <a:satOff val="-39989"/>
            <a:lumOff val="-15817"/>
            <a:alphaOff val="0"/>
          </a:schemeClr>
        </a:solidFill>
        <a:ln w="12700" cap="flat" cmpd="sng" algn="ctr">
          <a:solidFill>
            <a:schemeClr val="accent5">
              <a:hueOff val="1670716"/>
              <a:satOff val="-39989"/>
              <a:lumOff val="-158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D695BA-CE38-43AF-B4BD-F45ED439AFD7}">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Reflection</a:t>
          </a:r>
          <a:r>
            <a:rPr lang="en-GB" sz="2700" kern="1200"/>
            <a:t> informs awareness of positionality</a:t>
          </a:r>
          <a:endParaRPr lang="en-US" sz="2700" kern="1200"/>
        </a:p>
      </dsp:txBody>
      <dsp:txXfrm>
        <a:off x="0" y="2752343"/>
        <a:ext cx="6263640" cy="1376171"/>
      </dsp:txXfrm>
    </dsp:sp>
    <dsp:sp modelId="{9CA33570-5BBE-4014-82B4-1E80BA03BDCD}">
      <dsp:nvSpPr>
        <dsp:cNvPr id="0" name=""/>
        <dsp:cNvSpPr/>
      </dsp:nvSpPr>
      <dsp:spPr>
        <a:xfrm>
          <a:off x="0" y="4128515"/>
          <a:ext cx="6263640" cy="0"/>
        </a:xfrm>
        <a:prstGeom prst="line">
          <a:avLst/>
        </a:prstGeom>
        <a:solidFill>
          <a:schemeClr val="accent5">
            <a:hueOff val="2506074"/>
            <a:satOff val="-59983"/>
            <a:lumOff val="-23726"/>
            <a:alphaOff val="0"/>
          </a:schemeClr>
        </a:solidFill>
        <a:ln w="12700" cap="flat" cmpd="sng" algn="ctr">
          <a:solidFill>
            <a:schemeClr val="accent5">
              <a:hueOff val="2506074"/>
              <a:satOff val="-59983"/>
              <a:lumOff val="-23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5F4AB6-4B28-48F9-9A22-093B525B9A23}">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Reflexivity</a:t>
          </a:r>
          <a:r>
            <a:rPr lang="en-GB" sz="2700" kern="1200"/>
            <a:t> deepens both positional awareness and reflective practice</a:t>
          </a:r>
          <a:endParaRPr lang="en-US" sz="2700" kern="1200"/>
        </a:p>
      </dsp:txBody>
      <dsp:txXfrm>
        <a:off x="0" y="4128515"/>
        <a:ext cx="6263640" cy="13761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CFB0F-D8E4-4DFB-8B27-12C63AA1ADC6}">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261E2E-15BE-40E0-AB96-A29831746A49}">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baseline="0"/>
            <a:t>Emic: A close-up view of a single tree, showing intricate details of its bark, leaves, and branches. This represents the insider's perspective, focusing on the nuanced details and specific characteristics. </a:t>
          </a:r>
          <a:endParaRPr lang="en-US" sz="3000" kern="1200"/>
        </a:p>
      </dsp:txBody>
      <dsp:txXfrm>
        <a:off x="0" y="0"/>
        <a:ext cx="6291714" cy="2765367"/>
      </dsp:txXfrm>
    </dsp:sp>
    <dsp:sp modelId="{6D18809D-BA47-4759-B09E-C0CB22A17201}">
      <dsp:nvSpPr>
        <dsp:cNvPr id="0" name=""/>
        <dsp:cNvSpPr/>
      </dsp:nvSpPr>
      <dsp:spPr>
        <a:xfrm>
          <a:off x="0" y="2765367"/>
          <a:ext cx="6291714"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576C9-7E74-4145-AD33-6763A14EFACC}">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0" i="0" kern="1200" baseline="0"/>
            <a:t>Etic: A wide-angle view of an entire forest from a distance, showing the overall landscape and patterns. This represents the outsider's perspective, observing broader trends and relationships between elements. </a:t>
          </a:r>
          <a:endParaRPr lang="en-US" sz="3000" kern="1200"/>
        </a:p>
      </dsp:txBody>
      <dsp:txXfrm>
        <a:off x="0" y="2765367"/>
        <a:ext cx="6291714" cy="27653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48DC4-B433-4A50-B39E-9CDB36D147A7}">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558AF7-445C-4FDC-82C8-0D0CF6C6C533}">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Emic: A fish swimming inside an aquarium, experiencing the water temperature, currents, and interacting with other fish. This represents the insider's lived experience within a particular environment.</a:t>
          </a:r>
          <a:endParaRPr lang="en-US" sz="3000" kern="1200"/>
        </a:p>
      </dsp:txBody>
      <dsp:txXfrm>
        <a:off x="0" y="0"/>
        <a:ext cx="6291714" cy="2765367"/>
      </dsp:txXfrm>
    </dsp:sp>
    <dsp:sp modelId="{62B12459-7C0C-4666-B896-2F58F2745F2D}">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9329FB-2118-4996-A866-C4AD2B2F7DB1}">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Etic: A person observing the aquarium from the outside, seeing the entire ecosystem, including the fish, plants, and how they interact. This represents the researcher's ability to observe and analyze the system as a whole.</a:t>
          </a:r>
          <a:endParaRPr lang="en-US" sz="3000" kern="1200"/>
        </a:p>
      </dsp:txBody>
      <dsp:txXfrm>
        <a:off x="0" y="2765367"/>
        <a:ext cx="6291714" cy="27653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DABBD-D738-478C-802C-958BF20BD205}">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B01DBC-F960-4F88-A290-F8ABD5E395E3}">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Emic: A single puzzle piece with its unique shape and part of an image. This represents the detailed, context-specific knowledge that insiders possess.</a:t>
          </a:r>
          <a:endParaRPr lang="en-US" sz="3000" kern="1200"/>
        </a:p>
      </dsp:txBody>
      <dsp:txXfrm>
        <a:off x="0" y="0"/>
        <a:ext cx="6291714" cy="2765367"/>
      </dsp:txXfrm>
    </dsp:sp>
    <dsp:sp modelId="{AB7F2F78-1E09-4056-AE33-D7EC6B51DBC0}">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247C38-96B5-492B-8207-D7484FB13251}">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Etic: The completed puzzle showing the entire picture. This represents the broader perspective that allows researchers to see how individual elements fit into a larger framework or theory.</a:t>
          </a:r>
          <a:endParaRPr lang="en-US" sz="3000" kern="1200"/>
        </a:p>
      </dsp:txBody>
      <dsp:txXfrm>
        <a:off x="0" y="2765367"/>
        <a:ext cx="6291714" cy="27653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F9D79-ACD6-49DD-9604-56359D5E5D38}">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7369B3-483E-4801-8792-72EA47DFDEB0}">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Observer tries to stay away from an experience, culture, or occurrence under the assumption that and looking at it from afar helps them to be objective and neutral. </a:t>
          </a:r>
          <a:endParaRPr lang="en-US" sz="2100" kern="1200"/>
        </a:p>
      </dsp:txBody>
      <dsp:txXfrm>
        <a:off x="0" y="0"/>
        <a:ext cx="6291714" cy="1382683"/>
      </dsp:txXfrm>
    </dsp:sp>
    <dsp:sp modelId="{6A30B61E-D855-4DB7-936A-169343C2F8BA}">
      <dsp:nvSpPr>
        <dsp:cNvPr id="0" name=""/>
        <dsp:cNvSpPr/>
      </dsp:nvSpPr>
      <dsp:spPr>
        <a:xfrm>
          <a:off x="0" y="1382683"/>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67A4AA-A36A-4269-8C22-0FA4B524C631}">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Perspective corresponds with how we see research: Neutral, objective, unbiased, following explicit and replicable rules, able to be mathematically modelled, and even forecasted. </a:t>
          </a:r>
          <a:endParaRPr lang="en-US" sz="2100" kern="1200"/>
        </a:p>
      </dsp:txBody>
      <dsp:txXfrm>
        <a:off x="0" y="1382683"/>
        <a:ext cx="6291714" cy="1382683"/>
      </dsp:txXfrm>
    </dsp:sp>
    <dsp:sp modelId="{5F887504-4139-4683-B3A1-97D9A7886041}">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4F43D-7808-4DA6-AFDB-ED5F88C38798}">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Many theoretical frameworks, paradigms, and research methods have nourished from these views. </a:t>
          </a:r>
          <a:endParaRPr lang="en-US" sz="2100" kern="1200"/>
        </a:p>
      </dsp:txBody>
      <dsp:txXfrm>
        <a:off x="0" y="2765367"/>
        <a:ext cx="6291714" cy="1382683"/>
      </dsp:txXfrm>
    </dsp:sp>
    <dsp:sp modelId="{11CB23C3-D51E-4245-AAF5-7A8099EADB55}">
      <dsp:nvSpPr>
        <dsp:cNvPr id="0" name=""/>
        <dsp:cNvSpPr/>
      </dsp:nvSpPr>
      <dsp:spPr>
        <a:xfrm>
          <a:off x="0" y="4148051"/>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429C3B-2308-426A-98D9-65B75CDE6907}">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They allow us to look at social and human phenomena from a structural point of view, to create meaning out of the chaos, and to understand different aspects of a phenomenon from different angles.</a:t>
          </a:r>
          <a:endParaRPr lang="en-US" sz="2100" kern="1200"/>
        </a:p>
      </dsp:txBody>
      <dsp:txXfrm>
        <a:off x="0" y="4148051"/>
        <a:ext cx="6291714" cy="13826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0C6EE-567D-405A-A434-ADD77E27DA47}">
      <dsp:nvSpPr>
        <dsp:cNvPr id="0" name=""/>
        <dsp:cNvSpPr/>
      </dsp:nvSpPr>
      <dsp:spPr>
        <a:xfrm>
          <a:off x="0" y="270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66D1B-7AAB-480A-BD66-2C893D396AC7}">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perspective is the vision inside the culture. Here the researcher throws themselves into the culture, society, or phenomena to be investigated. </a:t>
          </a:r>
          <a:endParaRPr lang="en-US" sz="2400" kern="1200"/>
        </a:p>
      </dsp:txBody>
      <dsp:txXfrm>
        <a:off x="0" y="2700"/>
        <a:ext cx="6291714" cy="1841777"/>
      </dsp:txXfrm>
    </dsp:sp>
    <dsp:sp modelId="{7B92E1CB-41FC-4F6A-803B-9C4C2040329E}">
      <dsp:nvSpPr>
        <dsp:cNvPr id="0" name=""/>
        <dsp:cNvSpPr/>
      </dsp:nvSpPr>
      <dsp:spPr>
        <a:xfrm>
          <a:off x="0" y="1844478"/>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F3D9B-1921-45FD-B883-5A00FA734C8B}">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Their aim is to look at the culture from the inside, to create their own model of what it is to be embraced by the circumstances surrounding the phenomenon and analysing it as an insider. </a:t>
          </a:r>
          <a:endParaRPr lang="en-US" sz="2400" kern="1200"/>
        </a:p>
      </dsp:txBody>
      <dsp:txXfrm>
        <a:off x="0" y="1844478"/>
        <a:ext cx="6291714" cy="1841777"/>
      </dsp:txXfrm>
    </dsp:sp>
    <dsp:sp modelId="{A3B63A11-D9C6-41B9-82FA-236295DF892E}">
      <dsp:nvSpPr>
        <dsp:cNvPr id="0" name=""/>
        <dsp:cNvSpPr/>
      </dsp:nvSpPr>
      <dsp:spPr>
        <a:xfrm>
          <a:off x="0" y="3686256"/>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E50479-DC4C-426F-9476-C15CD8E16DFC}">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serves both for building experiential knowledge, as well as subjective knowledge linked to different aspects of the experiences.</a:t>
          </a:r>
          <a:endParaRPr lang="en-US" sz="2400" kern="1200"/>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5DEC46-6979-4BCE-8BC1-FB31BBCBB2A8}"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C6424E-D769-4B75-A51D-6ACE2E7AC6EB}" type="slidenum">
              <a:rPr lang="en-GB" smtClean="0"/>
              <a:t>‹#›</a:t>
            </a:fld>
            <a:endParaRPr lang="en-GB"/>
          </a:p>
        </p:txBody>
      </p:sp>
    </p:spTree>
    <p:extLst>
      <p:ext uri="{BB962C8B-B14F-4D97-AF65-F5344CB8AC3E}">
        <p14:creationId xmlns:p14="http://schemas.microsoft.com/office/powerpoint/2010/main" val="2068926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000000"/>
                </a:solidFill>
                <a:effectLst/>
                <a:latin typeface="Montserrat" panose="00000500000000000000" pitchFamily="2" charset="0"/>
              </a:rPr>
              <a:t>In the constantly developing visual iconography of Palestinian resistance, there is one integral symbol of defiance: </a:t>
            </a:r>
            <a:r>
              <a:rPr lang="en-GB" b="0" i="1" dirty="0" err="1">
                <a:solidFill>
                  <a:srgbClr val="000000"/>
                </a:solidFill>
                <a:effectLst/>
                <a:latin typeface="Montserrat" panose="00000500000000000000" pitchFamily="2" charset="0"/>
              </a:rPr>
              <a:t>Handala</a:t>
            </a:r>
            <a:r>
              <a:rPr lang="en-GB" b="0" i="1" dirty="0">
                <a:solidFill>
                  <a:srgbClr val="000000"/>
                </a:solidFill>
                <a:effectLst/>
                <a:latin typeface="Montserrat" panose="00000500000000000000" pitchFamily="2" charset="0"/>
              </a:rPr>
              <a:t>. In 1975, Palestinian cartoonist </a:t>
            </a:r>
            <a:r>
              <a:rPr lang="en-GB" b="0" i="1" dirty="0" err="1">
                <a:solidFill>
                  <a:srgbClr val="000000"/>
                </a:solidFill>
                <a:effectLst/>
                <a:latin typeface="Montserrat" panose="00000500000000000000" pitchFamily="2" charset="0"/>
              </a:rPr>
              <a:t>Naji</a:t>
            </a:r>
            <a:r>
              <a:rPr lang="en-GB" b="0" i="1" dirty="0">
                <a:solidFill>
                  <a:srgbClr val="000000"/>
                </a:solidFill>
                <a:effectLst/>
                <a:latin typeface="Montserrat" panose="00000500000000000000" pitchFamily="2" charset="0"/>
              </a:rPr>
              <a:t> al-Ali created the 10-year-old boy, who will remain 10 years old until the occupation ends. Barefoot, with tattered clothes, and his hair meant to resemble a porcupine's spikes protecting him, </a:t>
            </a:r>
            <a:r>
              <a:rPr lang="en-GB" b="0" i="1" dirty="0" err="1">
                <a:solidFill>
                  <a:srgbClr val="000000"/>
                </a:solidFill>
                <a:effectLst/>
                <a:latin typeface="Montserrat" panose="00000500000000000000" pitchFamily="2" charset="0"/>
              </a:rPr>
              <a:t>Handala</a:t>
            </a:r>
            <a:r>
              <a:rPr lang="en-GB" b="0" i="1" dirty="0">
                <a:solidFill>
                  <a:srgbClr val="000000"/>
                </a:solidFill>
                <a:effectLst/>
                <a:latin typeface="Montserrat" panose="00000500000000000000" pitchFamily="2" charset="0"/>
              </a:rPr>
              <a:t> stands with his arms crossed behind his back, rejecting incomplete solutions that fail to address the root of the conflict: Israeli settler-colonialism. Though al-Ali was assassinated in 1987, </a:t>
            </a:r>
            <a:r>
              <a:rPr lang="en-GB" b="0" i="1" dirty="0" err="1">
                <a:solidFill>
                  <a:srgbClr val="000000"/>
                </a:solidFill>
                <a:effectLst/>
                <a:latin typeface="Montserrat" panose="00000500000000000000" pitchFamily="2" charset="0"/>
              </a:rPr>
              <a:t>Handala's</a:t>
            </a:r>
            <a:r>
              <a:rPr lang="en-GB" b="0" i="1" dirty="0">
                <a:solidFill>
                  <a:srgbClr val="000000"/>
                </a:solidFill>
                <a:effectLst/>
                <a:latin typeface="Montserrat" panose="00000500000000000000" pitchFamily="2" charset="0"/>
              </a:rPr>
              <a:t> image stands, painted in several murals along the apartheid wall today.</a:t>
            </a:r>
            <a:endParaRPr lang="en-GB" dirty="0"/>
          </a:p>
        </p:txBody>
      </p:sp>
      <p:sp>
        <p:nvSpPr>
          <p:cNvPr id="4" name="Slide Number Placeholder 3"/>
          <p:cNvSpPr>
            <a:spLocks noGrp="1"/>
          </p:cNvSpPr>
          <p:nvPr>
            <p:ph type="sldNum" sz="quarter" idx="5"/>
          </p:nvPr>
        </p:nvSpPr>
        <p:spPr/>
        <p:txBody>
          <a:bodyPr/>
          <a:lstStyle/>
          <a:p>
            <a:fld id="{2DC6424E-D769-4B75-A51D-6ACE2E7AC6EB}" type="slidenum">
              <a:rPr lang="en-GB" smtClean="0"/>
              <a:t>1</a:t>
            </a:fld>
            <a:endParaRPr lang="en-GB"/>
          </a:p>
        </p:txBody>
      </p:sp>
    </p:spTree>
    <p:extLst>
      <p:ext uri="{BB962C8B-B14F-4D97-AF65-F5344CB8AC3E}">
        <p14:creationId xmlns:p14="http://schemas.microsoft.com/office/powerpoint/2010/main" val="4114146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C6424E-D769-4B75-A51D-6ACE2E7AC6EB}" type="slidenum">
              <a:rPr lang="en-GB" smtClean="0"/>
              <a:t>32</a:t>
            </a:fld>
            <a:endParaRPr lang="en-GB"/>
          </a:p>
        </p:txBody>
      </p:sp>
    </p:spTree>
    <p:extLst>
      <p:ext uri="{BB962C8B-B14F-4D97-AF65-F5344CB8AC3E}">
        <p14:creationId xmlns:p14="http://schemas.microsoft.com/office/powerpoint/2010/main" val="4241228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2329612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1702889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FFB371-1B51-4CEC-BDD6-3D19E43BF5BB}"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4165003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FFB371-1B51-4CEC-BDD6-3D19E43BF5BB}"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3979594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FFB371-1B51-4CEC-BDD6-3D19E43BF5BB}"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509745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FFB371-1B51-4CEC-BDD6-3D19E43BF5BB}"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1869192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FFB371-1B51-4CEC-BDD6-3D19E43BF5BB}"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4241565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FFB371-1B51-4CEC-BDD6-3D19E43BF5BB}"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4692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FFB371-1B51-4CEC-BDD6-3D19E43BF5BB}"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516983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1271108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FFB371-1B51-4CEC-BDD6-3D19E43BF5BB}"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4CE063-22A0-431E-B939-69DA272D02A6}" type="slidenum">
              <a:rPr lang="en-GB" smtClean="0"/>
              <a:t>‹#›</a:t>
            </a:fld>
            <a:endParaRPr lang="en-GB"/>
          </a:p>
        </p:txBody>
      </p:sp>
    </p:spTree>
    <p:extLst>
      <p:ext uri="{BB962C8B-B14F-4D97-AF65-F5344CB8AC3E}">
        <p14:creationId xmlns:p14="http://schemas.microsoft.com/office/powerpoint/2010/main" val="2774084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FFB371-1B51-4CEC-BDD6-3D19E43BF5BB}" type="datetimeFigureOut">
              <a:rPr lang="en-GB" smtClean="0"/>
              <a:t>17/11/2025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4CE063-22A0-431E-B939-69DA272D02A6}" type="slidenum">
              <a:rPr lang="en-GB" smtClean="0"/>
              <a:t>‹#›</a:t>
            </a:fld>
            <a:endParaRPr lang="en-GB"/>
          </a:p>
        </p:txBody>
      </p:sp>
    </p:spTree>
    <p:extLst>
      <p:ext uri="{BB962C8B-B14F-4D97-AF65-F5344CB8AC3E}">
        <p14:creationId xmlns:p14="http://schemas.microsoft.com/office/powerpoint/2010/main" val="50349920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all with drawings of people and flags&#10;&#10;AI-generated content may be incorrect.">
            <a:extLst>
              <a:ext uri="{FF2B5EF4-FFF2-40B4-BE49-F238E27FC236}">
                <a16:creationId xmlns:a16="http://schemas.microsoft.com/office/drawing/2014/main" id="{C481FAEA-FAF0-8091-B03B-2806BA34D119}"/>
              </a:ext>
            </a:extLst>
          </p:cNvPr>
          <p:cNvPicPr>
            <a:picLocks noChangeAspect="1"/>
          </p:cNvPicPr>
          <p:nvPr/>
        </p:nvPicPr>
        <p:blipFill rotWithShape="1">
          <a:blip r:embed="rId3">
            <a:alphaModFix amt="50000"/>
          </a:blip>
          <a:srcRect t="20401" b="4599"/>
          <a:stretch/>
        </p:blipFill>
        <p:spPr>
          <a:xfrm>
            <a:off x="20" y="1"/>
            <a:ext cx="12191980" cy="6857999"/>
          </a:xfrm>
          <a:prstGeom prst="rect">
            <a:avLst/>
          </a:prstGeom>
        </p:spPr>
      </p:pic>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1524000" y="1122362"/>
            <a:ext cx="9144000" cy="2900518"/>
          </a:xfrm>
        </p:spPr>
        <p:txBody>
          <a:bodyPr>
            <a:normAutofit/>
          </a:bodyPr>
          <a:lstStyle/>
          <a:p>
            <a:r>
              <a:rPr lang="en-GB" sz="5600">
                <a:solidFill>
                  <a:srgbClr val="FFFFFF"/>
                </a:solidFill>
              </a:rPr>
              <a:t>LCDB7012 ADVANCING TO THE DOCTORAL RESEARCH STAGE</a:t>
            </a:r>
            <a:br>
              <a:rPr lang="en-GB" sz="5600">
                <a:solidFill>
                  <a:srgbClr val="FFFFFF"/>
                </a:solidFill>
              </a:rPr>
            </a:br>
            <a:endParaRPr lang="en-GB" sz="5600">
              <a:solidFill>
                <a:srgbClr val="FFFFFF"/>
              </a:solidFill>
            </a:endParaRPr>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DR CAROLINE JAWAD 2023</a:t>
            </a:r>
          </a:p>
        </p:txBody>
      </p:sp>
    </p:spTree>
    <p:extLst>
      <p:ext uri="{BB962C8B-B14F-4D97-AF65-F5344CB8AC3E}">
        <p14:creationId xmlns:p14="http://schemas.microsoft.com/office/powerpoint/2010/main" val="103190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a:t>This presentation  will introduce you to some aspects of research methods – but it is NOT intended to replace key reading, such as Bryman, Denscombe, Creswell, Maxwell, Guba and Lincoln and Cohen etc.  </a:t>
            </a:r>
          </a:p>
          <a:p>
            <a:r>
              <a:rPr lang="en-GB" sz="1500"/>
              <a:t>You must read key texts and beyond at doctoral level. that cover the method and for this you may have to go beyond your modules reading list.</a:t>
            </a:r>
          </a:p>
          <a:p>
            <a:r>
              <a:rPr lang="en-GB" sz="1500"/>
              <a:t>Again some slides will not be focused on and you are expected at this doctoral level to be motivated, engaged and understand the areas you need to explore.</a:t>
            </a:r>
          </a:p>
          <a:p>
            <a:endParaRPr lang="en-GB" sz="1500"/>
          </a:p>
        </p:txBody>
      </p:sp>
      <p:pic>
        <p:nvPicPr>
          <p:cNvPr id="4" name="Picture 3" descr="A close-up of a calligraphy&#10;&#10;Description automatically generated with medium confidence">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4601" r="3220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D68D5-115C-005B-4A56-C453AA2698C8}"/>
              </a:ext>
            </a:extLst>
          </p:cNvPr>
          <p:cNvSpPr>
            <a:spLocks noGrp="1"/>
          </p:cNvSpPr>
          <p:nvPr>
            <p:ph type="title"/>
          </p:nvPr>
        </p:nvSpPr>
        <p:spPr>
          <a:xfrm>
            <a:off x="686834" y="1153572"/>
            <a:ext cx="3200400" cy="4461163"/>
          </a:xfrm>
        </p:spPr>
        <p:txBody>
          <a:bodyPr>
            <a:normAutofit/>
          </a:bodyPr>
          <a:lstStyle/>
          <a:p>
            <a:r>
              <a:rPr lang="en-GB">
                <a:solidFill>
                  <a:srgbClr val="FFFFFF"/>
                </a:solidFill>
              </a:rPr>
              <a:t>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BC6DA7-401C-332A-8DDA-643EDFFDDE3B}"/>
              </a:ext>
            </a:extLst>
          </p:cNvPr>
          <p:cNvSpPr>
            <a:spLocks noGrp="1"/>
          </p:cNvSpPr>
          <p:nvPr>
            <p:ph idx="1"/>
          </p:nvPr>
        </p:nvSpPr>
        <p:spPr>
          <a:xfrm>
            <a:off x="4447308" y="591344"/>
            <a:ext cx="6906491" cy="5585619"/>
          </a:xfrm>
        </p:spPr>
        <p:txBody>
          <a:bodyPr anchor="ctr">
            <a:normAutofit/>
          </a:bodyPr>
          <a:lstStyle/>
          <a:p>
            <a:r>
              <a:rPr lang="en-GB" sz="2400"/>
              <a:t>Why emic and etic positioning is important for doctoral research</a:t>
            </a:r>
          </a:p>
          <a:p>
            <a:r>
              <a:rPr lang="en-GB" sz="2400"/>
              <a:t>Emic and etic positioning enables doctoral researchers to balance insider insights with outsider perspectives, creating comprehensive understanding that captures both contextual depth and comparative breadth in complex phenomena.</a:t>
            </a:r>
          </a:p>
          <a:p>
            <a:r>
              <a:rPr lang="en-GB" sz="2400"/>
              <a:t>Link between emic/etic and positionality, reflection and reflexivity </a:t>
            </a:r>
          </a:p>
          <a:p>
            <a:r>
              <a:rPr lang="en-GB" sz="2400"/>
              <a:t>Positionality determines one's emic-etic stance; reflection examines this stance's influence on research; reflexivity critically analyses how this positioning shapes knowledge creation through continuous self-awareness.</a:t>
            </a:r>
          </a:p>
        </p:txBody>
      </p:sp>
    </p:spTree>
    <p:extLst>
      <p:ext uri="{BB962C8B-B14F-4D97-AF65-F5344CB8AC3E}">
        <p14:creationId xmlns:p14="http://schemas.microsoft.com/office/powerpoint/2010/main" val="4158861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293E8-D8A2-865B-02D2-B4081EF93BCA}"/>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a:t>VERY QUICKLY</a:t>
            </a:r>
            <a:br>
              <a:rPr lang="en-US"/>
            </a:br>
            <a:r>
              <a:rPr lang="en-US"/>
              <a:t>Positionality, reflection and reflexivity</a:t>
            </a:r>
            <a:br>
              <a:rPr lang="en-US"/>
            </a:br>
            <a:endParaRPr lang="en-US"/>
          </a:p>
        </p:txBody>
      </p:sp>
      <p:pic>
        <p:nvPicPr>
          <p:cNvPr id="4" name="Picture 3" descr="Reflections of palm trees in a swimming pool">
            <a:extLst>
              <a:ext uri="{FF2B5EF4-FFF2-40B4-BE49-F238E27FC236}">
                <a16:creationId xmlns:a16="http://schemas.microsoft.com/office/drawing/2014/main" id="{0F22DBD7-FD6C-96AB-8737-61356B49CEE6}"/>
              </a:ext>
            </a:extLst>
          </p:cNvPr>
          <p:cNvPicPr>
            <a:picLocks noChangeAspect="1"/>
          </p:cNvPicPr>
          <p:nvPr/>
        </p:nvPicPr>
        <p:blipFill rotWithShape="1">
          <a:blip r:embed="rId2"/>
          <a:srcRect l="20981" r="2098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83058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0509DB2-DE1C-977B-E335-2B1C6911ACA4}"/>
              </a:ext>
            </a:extLst>
          </p:cNvPr>
          <p:cNvSpPr>
            <a:spLocks noGrp="1"/>
          </p:cNvSpPr>
          <p:nvPr>
            <p:ph type="title"/>
          </p:nvPr>
        </p:nvSpPr>
        <p:spPr>
          <a:xfrm>
            <a:off x="838200" y="557189"/>
            <a:ext cx="3374136" cy="5567891"/>
          </a:xfrm>
        </p:spPr>
        <p:txBody>
          <a:bodyPr>
            <a:normAutofit/>
          </a:bodyPr>
          <a:lstStyle/>
          <a:p>
            <a:r>
              <a:rPr lang="en-GB" sz="4000" b="1"/>
              <a:t>Positionality</a:t>
            </a:r>
            <a:r>
              <a:rPr lang="en-GB" sz="4000"/>
              <a:t> refers to the researcher's social, cultural, and political context that shapes their perspective on the research</a:t>
            </a:r>
          </a:p>
        </p:txBody>
      </p:sp>
      <p:graphicFrame>
        <p:nvGraphicFramePr>
          <p:cNvPr id="6" name="Content Placeholder 3">
            <a:extLst>
              <a:ext uri="{FF2B5EF4-FFF2-40B4-BE49-F238E27FC236}">
                <a16:creationId xmlns:a16="http://schemas.microsoft.com/office/drawing/2014/main" id="{9A728A7B-0DC2-C79A-4941-CD707FC258A0}"/>
              </a:ext>
            </a:extLst>
          </p:cNvPr>
          <p:cNvGraphicFramePr>
            <a:graphicFrameLocks noGrp="1"/>
          </p:cNvGraphicFramePr>
          <p:nvPr>
            <p:ph idx="1"/>
            <p:extLst>
              <p:ext uri="{D42A27DB-BD31-4B8C-83A1-F6EECF244321}">
                <p14:modId xmlns:p14="http://schemas.microsoft.com/office/powerpoint/2010/main" val="8062649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6745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3D96664D-6C76-17A6-3E9D-A5ED7DFAAD57}"/>
              </a:ext>
            </a:extLst>
          </p:cNvPr>
          <p:cNvSpPr>
            <a:spLocks noGrp="1"/>
          </p:cNvSpPr>
          <p:nvPr>
            <p:ph type="title"/>
          </p:nvPr>
        </p:nvSpPr>
        <p:spPr>
          <a:xfrm>
            <a:off x="838200" y="643467"/>
            <a:ext cx="2951205" cy="5571066"/>
          </a:xfrm>
        </p:spPr>
        <p:txBody>
          <a:bodyPr>
            <a:normAutofit/>
          </a:bodyPr>
          <a:lstStyle/>
          <a:p>
            <a:r>
              <a:rPr lang="en-GB" sz="3400" b="1">
                <a:solidFill>
                  <a:srgbClr val="FFFFFF"/>
                </a:solidFill>
              </a:rPr>
              <a:t>Reflection</a:t>
            </a:r>
            <a:r>
              <a:rPr lang="en-GB" sz="3400">
                <a:solidFill>
                  <a:srgbClr val="FFFFFF"/>
                </a:solidFill>
              </a:rPr>
              <a:t> involves thoughtful consideration of one's actions, experiences, and learning processes to improve future practice</a:t>
            </a:r>
          </a:p>
        </p:txBody>
      </p:sp>
      <p:graphicFrame>
        <p:nvGraphicFramePr>
          <p:cNvPr id="5" name="Content Placeholder 2">
            <a:extLst>
              <a:ext uri="{FF2B5EF4-FFF2-40B4-BE49-F238E27FC236}">
                <a16:creationId xmlns:a16="http://schemas.microsoft.com/office/drawing/2014/main" id="{42989EF2-D232-3B31-8AE4-D9E7BFA674FC}"/>
              </a:ext>
            </a:extLst>
          </p:cNvPr>
          <p:cNvGraphicFramePr>
            <a:graphicFrameLocks noGrp="1"/>
          </p:cNvGraphicFramePr>
          <p:nvPr>
            <p:ph idx="1"/>
            <p:extLst>
              <p:ext uri="{D42A27DB-BD31-4B8C-83A1-F6EECF244321}">
                <p14:modId xmlns:p14="http://schemas.microsoft.com/office/powerpoint/2010/main" val="144872936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0791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7A8A57-EBE1-68C1-7CD6-EB811AA861EF}"/>
              </a:ext>
            </a:extLst>
          </p:cNvPr>
          <p:cNvSpPr>
            <a:spLocks noGrp="1"/>
          </p:cNvSpPr>
          <p:nvPr>
            <p:ph type="title"/>
          </p:nvPr>
        </p:nvSpPr>
        <p:spPr>
          <a:xfrm>
            <a:off x="838200" y="557189"/>
            <a:ext cx="3374136" cy="5567891"/>
          </a:xfrm>
        </p:spPr>
        <p:txBody>
          <a:bodyPr>
            <a:normAutofit/>
          </a:bodyPr>
          <a:lstStyle/>
          <a:p>
            <a:r>
              <a:rPr lang="en-GB" sz="3300" b="1" dirty="0"/>
              <a:t>Reflexivity</a:t>
            </a:r>
            <a:r>
              <a:rPr lang="en-GB" sz="3300" dirty="0"/>
              <a:t> goes deeper than reflection, critically examining how one's background, assumptions, and position influence research processes and outcomes</a:t>
            </a:r>
          </a:p>
        </p:txBody>
      </p:sp>
      <p:graphicFrame>
        <p:nvGraphicFramePr>
          <p:cNvPr id="5" name="Content Placeholder 2">
            <a:extLst>
              <a:ext uri="{FF2B5EF4-FFF2-40B4-BE49-F238E27FC236}">
                <a16:creationId xmlns:a16="http://schemas.microsoft.com/office/drawing/2014/main" id="{F7118153-4C59-4199-7F39-0CD53D8EF738}"/>
              </a:ext>
            </a:extLst>
          </p:cNvPr>
          <p:cNvGraphicFramePr>
            <a:graphicFrameLocks noGrp="1"/>
          </p:cNvGraphicFramePr>
          <p:nvPr>
            <p:ph idx="1"/>
            <p:extLst>
              <p:ext uri="{D42A27DB-BD31-4B8C-83A1-F6EECF244321}">
                <p14:modId xmlns:p14="http://schemas.microsoft.com/office/powerpoint/2010/main" val="29422504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544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5B525D-41AC-7A64-6F7C-59C4148731E3}"/>
              </a:ext>
            </a:extLst>
          </p:cNvPr>
          <p:cNvSpPr>
            <a:spLocks noGrp="1"/>
          </p:cNvSpPr>
          <p:nvPr>
            <p:ph type="title"/>
          </p:nvPr>
        </p:nvSpPr>
        <p:spPr>
          <a:xfrm>
            <a:off x="838200" y="557189"/>
            <a:ext cx="3374136" cy="5567891"/>
          </a:xfrm>
        </p:spPr>
        <p:txBody>
          <a:bodyPr>
            <a:normAutofit/>
          </a:bodyPr>
          <a:lstStyle/>
          <a:p>
            <a:r>
              <a:rPr lang="en-GB" sz="4000" b="1"/>
              <a:t>The Interconnection of Positionality, Reflection and Reflexivity</a:t>
            </a:r>
            <a:endParaRPr lang="en-GB" sz="4000"/>
          </a:p>
        </p:txBody>
      </p:sp>
      <p:graphicFrame>
        <p:nvGraphicFramePr>
          <p:cNvPr id="5" name="Content Placeholder 2">
            <a:extLst>
              <a:ext uri="{FF2B5EF4-FFF2-40B4-BE49-F238E27FC236}">
                <a16:creationId xmlns:a16="http://schemas.microsoft.com/office/drawing/2014/main" id="{CDD6F8E0-2F36-C31B-21F3-796FFFB6BCA0}"/>
              </a:ext>
            </a:extLst>
          </p:cNvPr>
          <p:cNvGraphicFramePr>
            <a:graphicFrameLocks noGrp="1"/>
          </p:cNvGraphicFramePr>
          <p:nvPr>
            <p:ph idx="1"/>
            <p:extLst>
              <p:ext uri="{D42A27DB-BD31-4B8C-83A1-F6EECF244321}">
                <p14:modId xmlns:p14="http://schemas.microsoft.com/office/powerpoint/2010/main" val="389379295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8312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65A5A09B-7640-EB2F-561B-E698CFEB30F3}"/>
              </a:ext>
            </a:extLst>
          </p:cNvPr>
          <p:cNvSpPr>
            <a:spLocks noGrp="1"/>
          </p:cNvSpPr>
          <p:nvPr>
            <p:ph type="title"/>
          </p:nvPr>
        </p:nvSpPr>
        <p:spPr>
          <a:xfrm>
            <a:off x="2555631" y="1441938"/>
            <a:ext cx="7080738" cy="3974124"/>
          </a:xfrm>
        </p:spPr>
        <p:txBody>
          <a:bodyPr>
            <a:normAutofit/>
          </a:bodyPr>
          <a:lstStyle/>
          <a:p>
            <a:pPr algn="ctr">
              <a:spcAft>
                <a:spcPts val="800"/>
              </a:spcAft>
            </a:pPr>
            <a:r>
              <a:rPr lang="en-GB" sz="3000" b="1" kern="0" dirty="0">
                <a:solidFill>
                  <a:schemeClr val="bg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Trustworthiness in Qualitative Research </a:t>
            </a:r>
            <a:br>
              <a:rPr lang="en-GB" sz="3000" kern="100" dirty="0">
                <a:solidFill>
                  <a:schemeClr val="bg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br>
            <a:r>
              <a:rPr lang="en-GB" sz="3000" kern="0" dirty="0">
                <a:solidFill>
                  <a:schemeClr val="bg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Lincoln and Guba (1985) proposed four criteria to establish trustworthiness in qualitative research as alternatives to the conventional quantitative concepts of reliability and validity:</a:t>
            </a:r>
            <a:br>
              <a:rPr lang="en-GB" sz="3000" kern="100" dirty="0">
                <a:solidFill>
                  <a:schemeClr val="bg1">
                    <a:lumMod val="95000"/>
                    <a:lumOff val="5000"/>
                  </a:schemeClr>
                </a:solidFill>
                <a:effectLst/>
                <a:latin typeface="Aptos" panose="020B0004020202020204" pitchFamily="34" charset="0"/>
                <a:ea typeface="DengXian" panose="02010600030101010101" pitchFamily="2" charset="-122"/>
                <a:cs typeface="Arial" panose="020B0604020202020204" pitchFamily="34" charset="0"/>
              </a:rPr>
            </a:br>
            <a:endParaRPr lang="en-GB" sz="3000" dirty="0">
              <a:solidFill>
                <a:schemeClr val="bg1">
                  <a:lumMod val="95000"/>
                  <a:lumOff val="5000"/>
                </a:schemeClr>
              </a:solidFill>
            </a:endParaRPr>
          </a:p>
        </p:txBody>
      </p:sp>
    </p:spTree>
    <p:extLst>
      <p:ext uri="{BB962C8B-B14F-4D97-AF65-F5344CB8AC3E}">
        <p14:creationId xmlns:p14="http://schemas.microsoft.com/office/powerpoint/2010/main" val="67224272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2611FC9-828D-E579-4F32-B9C25C1F4EA6}"/>
              </a:ext>
            </a:extLst>
          </p:cNvPr>
          <p:cNvGraphicFramePr>
            <a:graphicFrameLocks noGrp="1"/>
          </p:cNvGraphicFramePr>
          <p:nvPr>
            <p:extLst>
              <p:ext uri="{D42A27DB-BD31-4B8C-83A1-F6EECF244321}">
                <p14:modId xmlns:p14="http://schemas.microsoft.com/office/powerpoint/2010/main" val="488711531"/>
              </p:ext>
            </p:extLst>
          </p:nvPr>
        </p:nvGraphicFramePr>
        <p:xfrm>
          <a:off x="575101" y="449457"/>
          <a:ext cx="10905068" cy="6234274"/>
        </p:xfrm>
        <a:graphic>
          <a:graphicData uri="http://schemas.openxmlformats.org/drawingml/2006/table">
            <a:tbl>
              <a:tblPr firstRow="1" firstCol="1" bandRow="1"/>
              <a:tblGrid>
                <a:gridCol w="1047590">
                  <a:extLst>
                    <a:ext uri="{9D8B030D-6E8A-4147-A177-3AD203B41FA5}">
                      <a16:colId xmlns:a16="http://schemas.microsoft.com/office/drawing/2014/main" val="3698472663"/>
                    </a:ext>
                  </a:extLst>
                </a:gridCol>
                <a:gridCol w="2283825">
                  <a:extLst>
                    <a:ext uri="{9D8B030D-6E8A-4147-A177-3AD203B41FA5}">
                      <a16:colId xmlns:a16="http://schemas.microsoft.com/office/drawing/2014/main" val="1725238713"/>
                    </a:ext>
                  </a:extLst>
                </a:gridCol>
                <a:gridCol w="1266116">
                  <a:extLst>
                    <a:ext uri="{9D8B030D-6E8A-4147-A177-3AD203B41FA5}">
                      <a16:colId xmlns:a16="http://schemas.microsoft.com/office/drawing/2014/main" val="3224807034"/>
                    </a:ext>
                  </a:extLst>
                </a:gridCol>
                <a:gridCol w="2373317">
                  <a:extLst>
                    <a:ext uri="{9D8B030D-6E8A-4147-A177-3AD203B41FA5}">
                      <a16:colId xmlns:a16="http://schemas.microsoft.com/office/drawing/2014/main" val="2723845910"/>
                    </a:ext>
                  </a:extLst>
                </a:gridCol>
                <a:gridCol w="3934220">
                  <a:extLst>
                    <a:ext uri="{9D8B030D-6E8A-4147-A177-3AD203B41FA5}">
                      <a16:colId xmlns:a16="http://schemas.microsoft.com/office/drawing/2014/main" val="3507036121"/>
                    </a:ext>
                  </a:extLst>
                </a:gridCol>
              </a:tblGrid>
              <a:tr h="386600">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Trustworthiness Criterion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Definition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Parallel Quantitative Concept</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Techniques for Ensuring</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01608799"/>
                  </a:ext>
                </a:extLst>
              </a:tr>
              <a:tr h="547435">
                <a:tc>
                  <a:txBody>
                    <a:bodyPr/>
                    <a:lstStyle/>
                    <a:p>
                      <a:pPr algn="l"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Credibility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Confidence in the 'truth' of the findings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Internal validity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dirty="0">
                          <a:effectLst/>
                          <a:latin typeface="Arial" panose="020B0604020202020204" pitchFamily="34" charset="0"/>
                          <a:ea typeface="Times New Roman" panose="02020603050405020304" pitchFamily="18" charset="0"/>
                          <a:cs typeface="Arial" panose="020B0604020202020204" pitchFamily="34" charset="0"/>
                        </a:rPr>
                        <a:t>• Prolonged engagement in the field</a:t>
                      </a: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In a study of corporate culture, a researcher interviews employees across different departments, observes team meetings, and analyses company documents to triangulate findings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54411606"/>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Persistent observation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0685300"/>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Triangulation of data sources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01241344"/>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Peer debriefing</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95839627"/>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Member checking (participant verification)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38381547"/>
                  </a:ext>
                </a:extLst>
              </a:tr>
              <a:tr h="547435">
                <a:tc>
                  <a:txBody>
                    <a:bodyPr/>
                    <a:lstStyle/>
                    <a:p>
                      <a:pPr algn="l"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Transferability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Extent to which findings can be applied to other contexts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External validity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Thick description of context, participants, and methods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A researcher studying leadership practices in a technology startup provides detailed descriptions of the organisational context, size, industry position, and growth stage to help readers determine relevance to other settings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12792313"/>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Purposive sampling strategies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9868422"/>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Detailed contextual information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3746847"/>
                  </a:ext>
                </a:extLst>
              </a:tr>
              <a:tr h="547435">
                <a:tc>
                  <a:txBody>
                    <a:bodyPr/>
                    <a:lstStyle/>
                    <a:p>
                      <a:pPr algn="l"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Dependability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Showing that findings are consistent and could be repeated</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Reliability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Audit trails of all methodological decisions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When studying decision-making processes, a researcher creates detailed records of interview protocols, sampling decisions, and analytical procedures, allowing others to understand how conclusions were reached</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4983073"/>
                  </a:ext>
                </a:extLst>
              </a:tr>
              <a:tr h="386600">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Documenting changes to the research design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08956189"/>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Consistent interview procedures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5980810"/>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Process documentation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76035344"/>
                  </a:ext>
                </a:extLst>
              </a:tr>
              <a:tr h="547435">
                <a:tc>
                  <a:txBody>
                    <a:bodyPr/>
                    <a:lstStyle/>
                    <a:p>
                      <a:pPr algn="l" fontAlgn="ctr">
                        <a:lnSpc>
                          <a:spcPct val="115000"/>
                        </a:lnSpc>
                        <a:spcAft>
                          <a:spcPts val="800"/>
                        </a:spcAft>
                        <a:buNone/>
                      </a:pPr>
                      <a:r>
                        <a:rPr lang="en-GB" sz="900" b="1" i="0" u="none" strike="noStrike">
                          <a:effectLst/>
                          <a:latin typeface="Arial" panose="020B0604020202020204" pitchFamily="34" charset="0"/>
                          <a:ea typeface="Times New Roman" panose="02020603050405020304" pitchFamily="18" charset="0"/>
                          <a:cs typeface="Arial" panose="020B0604020202020204" pitchFamily="34" charset="0"/>
                        </a:rPr>
                        <a:t>Confirmability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Degree to which findings are determined by respondents and not by researcher bias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Objectivity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Reflexivity (researcher self-examination)</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A researcher studying workplace diversity acknowledges their own cultural background and potential biases, documenting how these were addressed during data collection and analysis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20435311"/>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Audit trails of analytical decisions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6547963"/>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Documentation of researcher positionality</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08172376"/>
                  </a:ext>
                </a:extLst>
              </a:tr>
              <a:tr h="225764">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900" b="0" i="0" u="none" strike="noStrike">
                          <a:effectLst/>
                          <a:latin typeface="Arial" panose="020B0604020202020204" pitchFamily="34" charset="0"/>
                          <a:ea typeface="Times New Roman" panose="02020603050405020304" pitchFamily="18" charset="0"/>
                          <a:cs typeface="Arial" panose="020B0604020202020204" pitchFamily="34" charset="0"/>
                        </a:rPr>
                        <a:t>• Multiple coders/analysts</a:t>
                      </a:r>
                      <a:endParaRPr lang="en-GB" sz="1600" b="0" i="0" u="none" strike="noStrike">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600" b="0" i="0" u="none" strike="noStrike" dirty="0">
                        <a:effectLst/>
                        <a:latin typeface="Arial" panose="020B0604020202020204" pitchFamily="34" charset="0"/>
                      </a:endParaRPr>
                    </a:p>
                  </a:txBody>
                  <a:tcPr marL="8489" marR="8489" marT="8489" marB="848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480883"/>
                  </a:ext>
                </a:extLst>
              </a:tr>
            </a:tbl>
          </a:graphicData>
        </a:graphic>
      </p:graphicFrame>
    </p:spTree>
    <p:extLst>
      <p:ext uri="{BB962C8B-B14F-4D97-AF65-F5344CB8AC3E}">
        <p14:creationId xmlns:p14="http://schemas.microsoft.com/office/powerpoint/2010/main" val="3480134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Smiley face sticky notes">
            <a:extLst>
              <a:ext uri="{FF2B5EF4-FFF2-40B4-BE49-F238E27FC236}">
                <a16:creationId xmlns:a16="http://schemas.microsoft.com/office/drawing/2014/main" id="{868DC935-F52F-88AC-D0FE-A28F993781E3}"/>
              </a:ext>
            </a:extLst>
          </p:cNvPr>
          <p:cNvPicPr>
            <a:picLocks noChangeAspect="1"/>
          </p:cNvPicPr>
          <p:nvPr/>
        </p:nvPicPr>
        <p:blipFill>
          <a:blip r:embed="rId2"/>
          <a:srcRect t="10379" b="5351"/>
          <a:stretch/>
        </p:blipFill>
        <p:spPr>
          <a:xfrm>
            <a:off x="-3047" y="10"/>
            <a:ext cx="12191999" cy="6857990"/>
          </a:xfrm>
          <a:prstGeom prst="rect">
            <a:avLst/>
          </a:prstGeom>
        </p:spPr>
      </p:pic>
      <p:sp>
        <p:nvSpPr>
          <p:cNvPr id="18"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178A71D3-FDDB-F887-89C0-F69B2C8CF15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See memos</a:t>
            </a:r>
          </a:p>
        </p:txBody>
      </p:sp>
    </p:spTree>
    <p:extLst>
      <p:ext uri="{BB962C8B-B14F-4D97-AF65-F5344CB8AC3E}">
        <p14:creationId xmlns:p14="http://schemas.microsoft.com/office/powerpoint/2010/main" val="4096419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AutoShape 14">
            <a:extLst>
              <a:ext uri="{FF2B5EF4-FFF2-40B4-BE49-F238E27FC236}">
                <a16:creationId xmlns:a16="http://schemas.microsoft.com/office/drawing/2014/main" id="{CC008E9C-6A56-2DB7-15E0-1602B2AF8BB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a:extLst>
              <a:ext uri="{FF2B5EF4-FFF2-40B4-BE49-F238E27FC236}">
                <a16:creationId xmlns:a16="http://schemas.microsoft.com/office/drawing/2014/main" id="{0B063E55-E343-7595-8F4F-8027D1F66200}"/>
              </a:ext>
            </a:extLst>
          </p:cNvPr>
          <p:cNvPicPr>
            <a:picLocks noChangeAspect="1"/>
          </p:cNvPicPr>
          <p:nvPr/>
        </p:nvPicPr>
        <p:blipFill>
          <a:blip r:embed="rId2"/>
          <a:stretch>
            <a:fillRect/>
          </a:stretch>
        </p:blipFill>
        <p:spPr>
          <a:xfrm>
            <a:off x="3671578" y="0"/>
            <a:ext cx="4848844" cy="6858000"/>
          </a:xfrm>
          <a:prstGeom prst="rect">
            <a:avLst/>
          </a:prstGeom>
        </p:spPr>
      </p:pic>
    </p:spTree>
    <p:extLst>
      <p:ext uri="{BB962C8B-B14F-4D97-AF65-F5344CB8AC3E}">
        <p14:creationId xmlns:p14="http://schemas.microsoft.com/office/powerpoint/2010/main" val="3890414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B667B6-AF42-764C-CEE8-CD33551CBD6E}"/>
              </a:ext>
            </a:extLst>
          </p:cNvPr>
          <p:cNvPicPr>
            <a:picLocks noChangeAspect="1"/>
          </p:cNvPicPr>
          <p:nvPr/>
        </p:nvPicPr>
        <p:blipFill>
          <a:blip r:embed="rId2"/>
          <a:srcRect l="25632" t="27414" r="24192" b="8785"/>
          <a:stretch/>
        </p:blipFill>
        <p:spPr>
          <a:xfrm>
            <a:off x="2814095" y="643466"/>
            <a:ext cx="6563809" cy="5571067"/>
          </a:xfrm>
          <a:prstGeom prst="rect">
            <a:avLst/>
          </a:prstGeom>
        </p:spPr>
      </p:pic>
    </p:spTree>
    <p:extLst>
      <p:ext uri="{BB962C8B-B14F-4D97-AF65-F5344CB8AC3E}">
        <p14:creationId xmlns:p14="http://schemas.microsoft.com/office/powerpoint/2010/main" val="1577375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n arrow on a line map">
            <a:extLst>
              <a:ext uri="{FF2B5EF4-FFF2-40B4-BE49-F238E27FC236}">
                <a16:creationId xmlns:a16="http://schemas.microsoft.com/office/drawing/2014/main" id="{50456F2C-5030-2CD0-E943-BD8968F7DD87}"/>
              </a:ext>
            </a:extLst>
          </p:cNvPr>
          <p:cNvPicPr>
            <a:picLocks noChangeAspect="1"/>
          </p:cNvPicPr>
          <p:nvPr/>
        </p:nvPicPr>
        <p:blipFill>
          <a:blip r:embed="rId2"/>
          <a:srcRect t="15730"/>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A3A73-1FCC-0E8B-A121-C6CFC5D31C4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br>
              <a:rPr lang="en-US" sz="5200">
                <a:solidFill>
                  <a:srgbClr val="FFFFFF"/>
                </a:solidFill>
              </a:rPr>
            </a:br>
            <a:endParaRPr lang="en-US" sz="5200">
              <a:solidFill>
                <a:srgbClr val="FFFFFF"/>
              </a:solidFill>
            </a:endParaRPr>
          </a:p>
        </p:txBody>
      </p:sp>
      <p:sp>
        <p:nvSpPr>
          <p:cNvPr id="4" name="Text Placeholder 3">
            <a:extLst>
              <a:ext uri="{FF2B5EF4-FFF2-40B4-BE49-F238E27FC236}">
                <a16:creationId xmlns:a16="http://schemas.microsoft.com/office/drawing/2014/main" id="{AB12CA48-461F-6816-FECC-0497ACD5BA9C}"/>
              </a:ext>
            </a:extLst>
          </p:cNvPr>
          <p:cNvSpPr>
            <a:spLocks noGrp="1"/>
          </p:cNvSpPr>
          <p:nvPr>
            <p:ph type="body"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algn="ctr"/>
            <a:r>
              <a:rPr lang="en-US" b="1" dirty="0">
                <a:solidFill>
                  <a:srgbClr val="FFFFFF"/>
                </a:solidFill>
              </a:rPr>
              <a:t>NEXT</a:t>
            </a:r>
          </a:p>
        </p:txBody>
      </p:sp>
    </p:spTree>
    <p:extLst>
      <p:ext uri="{BB962C8B-B14F-4D97-AF65-F5344CB8AC3E}">
        <p14:creationId xmlns:p14="http://schemas.microsoft.com/office/powerpoint/2010/main" val="3820294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A37115-892E-512F-E824-0B5C62991CD7}"/>
              </a:ext>
            </a:extLst>
          </p:cNvPr>
          <p:cNvSpPr>
            <a:spLocks noGrp="1"/>
          </p:cNvSpPr>
          <p:nvPr>
            <p:ph type="title"/>
          </p:nvPr>
        </p:nvSpPr>
        <p:spPr/>
        <p:txBody>
          <a:bodyPr>
            <a:normAutofit/>
          </a:bodyPr>
          <a:lstStyle/>
          <a:p>
            <a:r>
              <a:rPr lang="en-GB" b="1" dirty="0"/>
              <a:t>Understanding Emic and Etic Approaches</a:t>
            </a:r>
            <a:br>
              <a:rPr lang="en-GB" b="1" dirty="0"/>
            </a:br>
            <a:endParaRPr lang="en-GB" dirty="0"/>
          </a:p>
        </p:txBody>
      </p:sp>
      <p:sp>
        <p:nvSpPr>
          <p:cNvPr id="5" name="Text Placeholder 4">
            <a:extLst>
              <a:ext uri="{FF2B5EF4-FFF2-40B4-BE49-F238E27FC236}">
                <a16:creationId xmlns:a16="http://schemas.microsoft.com/office/drawing/2014/main" id="{F91CC23E-5726-3244-2F49-F8E40B503EA1}"/>
              </a:ext>
            </a:extLst>
          </p:cNvPr>
          <p:cNvSpPr>
            <a:spLocks noGrp="1"/>
          </p:cNvSpPr>
          <p:nvPr>
            <p:ph type="body" idx="1"/>
          </p:nvPr>
        </p:nvSpPr>
        <p:spPr/>
        <p:txBody>
          <a:bodyPr/>
          <a:lstStyle/>
          <a:p>
            <a:r>
              <a:rPr lang="en-GB" b="1" dirty="0"/>
              <a:t>Emic Perspective</a:t>
            </a:r>
            <a:endParaRPr lang="en-GB" dirty="0"/>
          </a:p>
        </p:txBody>
      </p:sp>
      <p:sp>
        <p:nvSpPr>
          <p:cNvPr id="6" name="Content Placeholder 5">
            <a:extLst>
              <a:ext uri="{FF2B5EF4-FFF2-40B4-BE49-F238E27FC236}">
                <a16:creationId xmlns:a16="http://schemas.microsoft.com/office/drawing/2014/main" id="{250BA11B-8963-34D3-42C9-6F506AAA85CA}"/>
              </a:ext>
            </a:extLst>
          </p:cNvPr>
          <p:cNvSpPr>
            <a:spLocks noGrp="1"/>
          </p:cNvSpPr>
          <p:nvPr>
            <p:ph sz="half" idx="2"/>
          </p:nvPr>
        </p:nvSpPr>
        <p:spPr/>
        <p:txBody>
          <a:bodyPr>
            <a:normAutofit fontScale="92500" lnSpcReduction="10000"/>
          </a:bodyPr>
          <a:lstStyle/>
          <a:p>
            <a:pPr>
              <a:buFont typeface="Arial" panose="020B0604020202020204" pitchFamily="34" charset="0"/>
              <a:buChar char="•"/>
            </a:pPr>
            <a:r>
              <a:rPr lang="en-GB" dirty="0"/>
              <a:t>The 'insider' view</a:t>
            </a:r>
          </a:p>
          <a:p>
            <a:pPr>
              <a:buFont typeface="Arial" panose="020B0604020202020204" pitchFamily="34" charset="0"/>
              <a:buChar char="•"/>
            </a:pPr>
            <a:r>
              <a:rPr lang="en-GB" dirty="0"/>
              <a:t>Focuses on understanding phenomena from within the cultural or social context</a:t>
            </a:r>
          </a:p>
          <a:p>
            <a:pPr>
              <a:buFont typeface="Arial" panose="020B0604020202020204" pitchFamily="34" charset="0"/>
              <a:buChar char="•"/>
            </a:pPr>
            <a:r>
              <a:rPr lang="en-GB" dirty="0"/>
              <a:t>Prioritises participants' viewpoints, language, and categorisations</a:t>
            </a:r>
          </a:p>
          <a:p>
            <a:pPr>
              <a:buFont typeface="Arial" panose="020B0604020202020204" pitchFamily="34" charset="0"/>
              <a:buChar char="•"/>
            </a:pPr>
            <a:r>
              <a:rPr lang="en-GB" dirty="0"/>
              <a:t>Seeks to understand meanings as they exist within the specific context</a:t>
            </a:r>
          </a:p>
          <a:p>
            <a:endParaRPr lang="en-GB" dirty="0"/>
          </a:p>
        </p:txBody>
      </p:sp>
      <p:sp>
        <p:nvSpPr>
          <p:cNvPr id="7" name="Text Placeholder 6">
            <a:extLst>
              <a:ext uri="{FF2B5EF4-FFF2-40B4-BE49-F238E27FC236}">
                <a16:creationId xmlns:a16="http://schemas.microsoft.com/office/drawing/2014/main" id="{1400B950-6B54-7397-51D0-00C2FDEE8842}"/>
              </a:ext>
            </a:extLst>
          </p:cNvPr>
          <p:cNvSpPr>
            <a:spLocks noGrp="1"/>
          </p:cNvSpPr>
          <p:nvPr>
            <p:ph type="body" sz="quarter" idx="3"/>
          </p:nvPr>
        </p:nvSpPr>
        <p:spPr/>
        <p:txBody>
          <a:bodyPr/>
          <a:lstStyle/>
          <a:p>
            <a:r>
              <a:rPr lang="en-GB" b="1" dirty="0"/>
              <a:t>Etic Perspective</a:t>
            </a:r>
            <a:endParaRPr lang="en-GB" dirty="0"/>
          </a:p>
        </p:txBody>
      </p:sp>
      <p:sp>
        <p:nvSpPr>
          <p:cNvPr id="8" name="Content Placeholder 7">
            <a:extLst>
              <a:ext uri="{FF2B5EF4-FFF2-40B4-BE49-F238E27FC236}">
                <a16:creationId xmlns:a16="http://schemas.microsoft.com/office/drawing/2014/main" id="{D56FD09D-15C3-A4E4-F268-5E3953424315}"/>
              </a:ext>
            </a:extLst>
          </p:cNvPr>
          <p:cNvSpPr>
            <a:spLocks noGrp="1"/>
          </p:cNvSpPr>
          <p:nvPr>
            <p:ph sz="quarter" idx="4"/>
          </p:nvPr>
        </p:nvSpPr>
        <p:spPr/>
        <p:txBody>
          <a:bodyPr>
            <a:normAutofit fontScale="92500" lnSpcReduction="10000"/>
          </a:bodyPr>
          <a:lstStyle/>
          <a:p>
            <a:pPr>
              <a:buFont typeface="Arial" panose="020B0604020202020204" pitchFamily="34" charset="0"/>
              <a:buChar char="•"/>
            </a:pPr>
            <a:r>
              <a:rPr lang="en-GB" dirty="0"/>
              <a:t>The 'outsider' view</a:t>
            </a:r>
          </a:p>
          <a:p>
            <a:pPr>
              <a:buFont typeface="Arial" panose="020B0604020202020204" pitchFamily="34" charset="0"/>
              <a:buChar char="•"/>
            </a:pPr>
            <a:r>
              <a:rPr lang="en-GB" dirty="0"/>
              <a:t>Applies external frameworks and concepts to understand phenomena</a:t>
            </a:r>
          </a:p>
          <a:p>
            <a:pPr>
              <a:buFont typeface="Arial" panose="020B0604020202020204" pitchFamily="34" charset="0"/>
              <a:buChar char="•"/>
            </a:pPr>
            <a:r>
              <a:rPr lang="en-GB" dirty="0"/>
              <a:t>Prioritises researcher-defined categories and theoretical constructs</a:t>
            </a:r>
          </a:p>
          <a:p>
            <a:pPr>
              <a:buFont typeface="Arial" panose="020B0604020202020204" pitchFamily="34" charset="0"/>
              <a:buChar char="•"/>
            </a:pPr>
            <a:r>
              <a:rPr lang="en-GB" dirty="0"/>
              <a:t>Seeks to identify patterns, structures, and comparisons across contexts</a:t>
            </a:r>
          </a:p>
          <a:p>
            <a:endParaRPr lang="en-GB" dirty="0"/>
          </a:p>
        </p:txBody>
      </p:sp>
    </p:spTree>
    <p:extLst>
      <p:ext uri="{BB962C8B-B14F-4D97-AF65-F5344CB8AC3E}">
        <p14:creationId xmlns:p14="http://schemas.microsoft.com/office/powerpoint/2010/main" val="580746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DA784F7-CA73-DB86-F753-1C9C7EEC4FEF}"/>
              </a:ext>
            </a:extLst>
          </p:cNvPr>
          <p:cNvPicPr>
            <a:picLocks noChangeAspect="1"/>
          </p:cNvPicPr>
          <p:nvPr/>
        </p:nvPicPr>
        <p:blipFill>
          <a:blip r:embed="rId2"/>
          <a:srcRect l="7854" t="14455" r="7993" b="6168"/>
          <a:stretch/>
        </p:blipFill>
        <p:spPr>
          <a:xfrm>
            <a:off x="1461331" y="395243"/>
            <a:ext cx="9648966" cy="6067514"/>
          </a:xfrm>
          <a:prstGeom prst="rect">
            <a:avLst/>
          </a:prstGeom>
        </p:spPr>
      </p:pic>
    </p:spTree>
    <p:extLst>
      <p:ext uri="{BB962C8B-B14F-4D97-AF65-F5344CB8AC3E}">
        <p14:creationId xmlns:p14="http://schemas.microsoft.com/office/powerpoint/2010/main" val="1087359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A86F09AE-B2D7-939E-8DFC-DA90A6492AE8}"/>
              </a:ext>
            </a:extLst>
          </p:cNvPr>
          <p:cNvSpPr>
            <a:spLocks noGrp="1"/>
          </p:cNvSpPr>
          <p:nvPr>
            <p:ph type="title"/>
          </p:nvPr>
        </p:nvSpPr>
        <p:spPr>
          <a:xfrm>
            <a:off x="838200" y="643467"/>
            <a:ext cx="2951205" cy="5571066"/>
          </a:xfrm>
        </p:spPr>
        <p:txBody>
          <a:bodyPr>
            <a:normAutofit/>
          </a:bodyPr>
          <a:lstStyle/>
          <a:p>
            <a:r>
              <a:rPr lang="en-GB">
                <a:solidFill>
                  <a:srgbClr val="FFFFFF"/>
                </a:solidFill>
              </a:rPr>
              <a:t>The tree and the forest</a:t>
            </a:r>
          </a:p>
        </p:txBody>
      </p:sp>
      <p:graphicFrame>
        <p:nvGraphicFramePr>
          <p:cNvPr id="6" name="Rectangle 1">
            <a:extLst>
              <a:ext uri="{FF2B5EF4-FFF2-40B4-BE49-F238E27FC236}">
                <a16:creationId xmlns:a16="http://schemas.microsoft.com/office/drawing/2014/main" id="{B8AAC18A-AB31-F82C-0036-BF8F786B6EE9}"/>
              </a:ext>
            </a:extLst>
          </p:cNvPr>
          <p:cNvGraphicFramePr>
            <a:graphicFrameLocks noGrp="1"/>
          </p:cNvGraphicFramePr>
          <p:nvPr>
            <p:ph idx="1"/>
            <p:extLst>
              <p:ext uri="{D42A27DB-BD31-4B8C-83A1-F6EECF244321}">
                <p14:modId xmlns:p14="http://schemas.microsoft.com/office/powerpoint/2010/main" val="267790736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3723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D671C95-3294-474C-ABFD-7BFAE5FBFFEC}"/>
              </a:ext>
            </a:extLst>
          </p:cNvPr>
          <p:cNvPicPr>
            <a:picLocks noChangeAspect="1"/>
          </p:cNvPicPr>
          <p:nvPr/>
        </p:nvPicPr>
        <p:blipFill rotWithShape="1">
          <a:blip r:embed="rId2"/>
          <a:srcRect t="5845" b="9585"/>
          <a:stretch/>
        </p:blipFill>
        <p:spPr>
          <a:xfrm>
            <a:off x="20" y="1282"/>
            <a:ext cx="12191980" cy="6856718"/>
          </a:xfrm>
          <a:prstGeom prst="rect">
            <a:avLst/>
          </a:prstGeom>
        </p:spPr>
      </p:pic>
    </p:spTree>
    <p:extLst>
      <p:ext uri="{BB962C8B-B14F-4D97-AF65-F5344CB8AC3E}">
        <p14:creationId xmlns:p14="http://schemas.microsoft.com/office/powerpoint/2010/main" val="2423993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1AE58F1-8F49-1EDD-004B-51C9E8A042E0}"/>
              </a:ext>
            </a:extLst>
          </p:cNvPr>
          <p:cNvSpPr>
            <a:spLocks noGrp="1"/>
          </p:cNvSpPr>
          <p:nvPr>
            <p:ph type="title"/>
          </p:nvPr>
        </p:nvSpPr>
        <p:spPr>
          <a:xfrm>
            <a:off x="838200" y="643467"/>
            <a:ext cx="2951205" cy="5571066"/>
          </a:xfrm>
        </p:spPr>
        <p:txBody>
          <a:bodyPr>
            <a:normAutofit/>
          </a:bodyPr>
          <a:lstStyle/>
          <a:p>
            <a:r>
              <a:rPr lang="en-GB">
                <a:solidFill>
                  <a:srgbClr val="FFFFFF"/>
                </a:solidFill>
              </a:rPr>
              <a:t>The Fish and the Aquarium</a:t>
            </a:r>
          </a:p>
        </p:txBody>
      </p:sp>
      <p:graphicFrame>
        <p:nvGraphicFramePr>
          <p:cNvPr id="5" name="Content Placeholder 2">
            <a:extLst>
              <a:ext uri="{FF2B5EF4-FFF2-40B4-BE49-F238E27FC236}">
                <a16:creationId xmlns:a16="http://schemas.microsoft.com/office/drawing/2014/main" id="{B26FE7AC-AFC8-73C0-037D-9C04E88B84AE}"/>
              </a:ext>
            </a:extLst>
          </p:cNvPr>
          <p:cNvGraphicFramePr>
            <a:graphicFrameLocks noGrp="1"/>
          </p:cNvGraphicFramePr>
          <p:nvPr>
            <p:ph idx="1"/>
            <p:extLst>
              <p:ext uri="{D42A27DB-BD31-4B8C-83A1-F6EECF244321}">
                <p14:modId xmlns:p14="http://schemas.microsoft.com/office/powerpoint/2010/main" val="290779189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24081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8992884-192E-5D56-F16E-7D3B19D647CF}"/>
              </a:ext>
            </a:extLst>
          </p:cNvPr>
          <p:cNvPicPr>
            <a:picLocks noChangeAspect="1"/>
          </p:cNvPicPr>
          <p:nvPr/>
        </p:nvPicPr>
        <p:blipFill rotWithShape="1">
          <a:blip r:embed="rId2"/>
          <a:srcRect t="19370"/>
          <a:stretch/>
        </p:blipFill>
        <p:spPr>
          <a:xfrm>
            <a:off x="20" y="1282"/>
            <a:ext cx="12191980" cy="6856718"/>
          </a:xfrm>
          <a:prstGeom prst="rect">
            <a:avLst/>
          </a:prstGeom>
        </p:spPr>
      </p:pic>
    </p:spTree>
    <p:extLst>
      <p:ext uri="{BB962C8B-B14F-4D97-AF65-F5344CB8AC3E}">
        <p14:creationId xmlns:p14="http://schemas.microsoft.com/office/powerpoint/2010/main" val="67472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F9EB98C-8629-9817-2297-CA98CE0A8CB7}"/>
              </a:ext>
            </a:extLst>
          </p:cNvPr>
          <p:cNvSpPr>
            <a:spLocks noGrp="1"/>
          </p:cNvSpPr>
          <p:nvPr>
            <p:ph type="title"/>
          </p:nvPr>
        </p:nvSpPr>
        <p:spPr>
          <a:xfrm>
            <a:off x="838200" y="643467"/>
            <a:ext cx="2951205" cy="5571066"/>
          </a:xfrm>
        </p:spPr>
        <p:txBody>
          <a:bodyPr>
            <a:normAutofit/>
          </a:bodyPr>
          <a:lstStyle/>
          <a:p>
            <a:r>
              <a:rPr lang="en-GB">
                <a:solidFill>
                  <a:srgbClr val="FFFFFF"/>
                </a:solidFill>
              </a:rPr>
              <a:t>The Puzzle Piece and the Completed Puzzle</a:t>
            </a:r>
          </a:p>
        </p:txBody>
      </p:sp>
      <p:graphicFrame>
        <p:nvGraphicFramePr>
          <p:cNvPr id="5" name="Content Placeholder 2">
            <a:extLst>
              <a:ext uri="{FF2B5EF4-FFF2-40B4-BE49-F238E27FC236}">
                <a16:creationId xmlns:a16="http://schemas.microsoft.com/office/drawing/2014/main" id="{1ED1FEA7-9E00-A746-BEF4-44668A0977BF}"/>
              </a:ext>
            </a:extLst>
          </p:cNvPr>
          <p:cNvGraphicFramePr>
            <a:graphicFrameLocks noGrp="1"/>
          </p:cNvGraphicFramePr>
          <p:nvPr>
            <p:ph idx="1"/>
            <p:extLst>
              <p:ext uri="{D42A27DB-BD31-4B8C-83A1-F6EECF244321}">
                <p14:modId xmlns:p14="http://schemas.microsoft.com/office/powerpoint/2010/main" val="412389930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86190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238390-24CE-7BD8-FE01-EA2B2BAE24B8}"/>
              </a:ext>
            </a:extLst>
          </p:cNvPr>
          <p:cNvPicPr>
            <a:picLocks noChangeAspect="1"/>
          </p:cNvPicPr>
          <p:nvPr/>
        </p:nvPicPr>
        <p:blipFill rotWithShape="1">
          <a:blip r:embed="rId2"/>
          <a:srcRect t="9930" b="5499"/>
          <a:stretch/>
        </p:blipFill>
        <p:spPr>
          <a:xfrm>
            <a:off x="20" y="1282"/>
            <a:ext cx="12191980" cy="6856718"/>
          </a:xfrm>
          <a:prstGeom prst="rect">
            <a:avLst/>
          </a:prstGeom>
        </p:spPr>
      </p:pic>
    </p:spTree>
    <p:extLst>
      <p:ext uri="{BB962C8B-B14F-4D97-AF65-F5344CB8AC3E}">
        <p14:creationId xmlns:p14="http://schemas.microsoft.com/office/powerpoint/2010/main" val="30813968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3AA832-4E7E-8386-C7CB-84E7F2284670}"/>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BBCD258-5F63-BF82-0D6D-9D5613369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D9B84C8F-5C87-22AA-38C2-3CCEEEB64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E60B68FD-7EE4-CA3F-67B5-7C8300181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C15837-43CF-2032-437C-34956C62AF4C}"/>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dirty="0">
                <a:solidFill>
                  <a:schemeClr val="tx1"/>
                </a:solidFill>
                <a:latin typeface="+mj-lt"/>
                <a:ea typeface="+mj-ea"/>
                <a:cs typeface="+mj-cs"/>
              </a:rPr>
              <a:t>Positionality and Emic-Etic positioning</a:t>
            </a:r>
            <a:endParaRPr lang="en-US" sz="7200" kern="1200" dirty="0">
              <a:solidFill>
                <a:schemeClr val="tx1"/>
              </a:solidFill>
              <a:latin typeface="+mj-lt"/>
              <a:ea typeface="+mj-ea"/>
              <a:cs typeface="+mj-cs"/>
            </a:endParaRPr>
          </a:p>
        </p:txBody>
      </p:sp>
      <p:cxnSp>
        <p:nvCxnSpPr>
          <p:cNvPr id="24" name="Straight Connector 23">
            <a:extLst>
              <a:ext uri="{FF2B5EF4-FFF2-40B4-BE49-F238E27FC236}">
                <a16:creationId xmlns:a16="http://schemas.microsoft.com/office/drawing/2014/main" id="{F18D8018-E24D-046E-3228-9E6B050ACB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0229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95F95668-C3DA-0616-06C8-81DA3C6ED064}"/>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48964EE2-5843-7369-9E7B-754E97F70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73DA8DD6-4A1F-C9B2-EBF8-1A15F3DA5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D467AE-3B4B-A96C-956A-EB01E8639083}"/>
              </a:ext>
            </a:extLst>
          </p:cNvPr>
          <p:cNvSpPr>
            <a:spLocks noGrp="1"/>
          </p:cNvSpPr>
          <p:nvPr>
            <p:ph type="title"/>
          </p:nvPr>
        </p:nvSpPr>
        <p:spPr>
          <a:xfrm>
            <a:off x="2555631" y="1441938"/>
            <a:ext cx="7080738" cy="3974124"/>
          </a:xfrm>
        </p:spPr>
        <p:txBody>
          <a:bodyPr>
            <a:normAutofit/>
          </a:bodyPr>
          <a:lstStyle/>
          <a:p>
            <a:pPr algn="ctr"/>
            <a:r>
              <a:rPr lang="en-GB" sz="3400" dirty="0">
                <a:solidFill>
                  <a:schemeClr val="bg1">
                    <a:lumMod val="95000"/>
                    <a:lumOff val="5000"/>
                  </a:schemeClr>
                </a:solidFill>
              </a:rPr>
              <a:t>Importantly, positionality isn't fixed—researchers exist on a continuum between complete insider and complete outsider, and this position shapes the balance of emic and etic elements in their research design.</a:t>
            </a:r>
            <a:br>
              <a:rPr lang="en-GB" sz="3400" dirty="0">
                <a:solidFill>
                  <a:schemeClr val="bg1">
                    <a:lumMod val="95000"/>
                    <a:lumOff val="5000"/>
                  </a:schemeClr>
                </a:solidFill>
              </a:rPr>
            </a:br>
            <a:endParaRPr lang="en-GB" sz="3400" dirty="0">
              <a:solidFill>
                <a:schemeClr val="bg1">
                  <a:lumMod val="95000"/>
                  <a:lumOff val="5000"/>
                </a:schemeClr>
              </a:solidFill>
            </a:endParaRPr>
          </a:p>
        </p:txBody>
      </p:sp>
    </p:spTree>
    <p:extLst>
      <p:ext uri="{BB962C8B-B14F-4D97-AF65-F5344CB8AC3E}">
        <p14:creationId xmlns:p14="http://schemas.microsoft.com/office/powerpoint/2010/main" val="3872988809"/>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8C2B6C-66CD-9563-C03D-3261319A43A3}"/>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F01DCEC-FEA1-F39B-85A0-AB368BE1A9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90EB49-FEE5-81BB-E614-EAB6D07E3CF7}"/>
              </a:ext>
            </a:extLst>
          </p:cNvPr>
          <p:cNvSpPr>
            <a:spLocks noGrp="1"/>
          </p:cNvSpPr>
          <p:nvPr>
            <p:ph type="title"/>
          </p:nvPr>
        </p:nvSpPr>
        <p:spPr>
          <a:xfrm>
            <a:off x="838200" y="1412488"/>
            <a:ext cx="2899189" cy="4363844"/>
          </a:xfrm>
        </p:spPr>
        <p:txBody>
          <a:bodyPr anchor="t">
            <a:normAutofit/>
          </a:bodyPr>
          <a:lstStyle/>
          <a:p>
            <a:r>
              <a:rPr lang="en-GB" sz="2200" dirty="0">
                <a:solidFill>
                  <a:srgbClr val="FFFFFF"/>
                </a:solidFill>
              </a:rPr>
              <a:t>Researchers with "outsider" positionality (e.g., an economist studying South Wales manufacturing without industry experience) typically adopt more etic approaches, applying external frameworks to understand phenomena they observe from a distance.</a:t>
            </a:r>
            <a:br>
              <a:rPr lang="en-GB" sz="2200" dirty="0">
                <a:solidFill>
                  <a:srgbClr val="FFFFFF"/>
                </a:solidFill>
              </a:rPr>
            </a:br>
            <a:endParaRPr lang="en-GB" sz="2200" dirty="0">
              <a:solidFill>
                <a:srgbClr val="FFFFFF"/>
              </a:solidFill>
            </a:endParaRPr>
          </a:p>
        </p:txBody>
      </p:sp>
      <p:sp>
        <p:nvSpPr>
          <p:cNvPr id="3" name="Content Placeholder 2">
            <a:extLst>
              <a:ext uri="{FF2B5EF4-FFF2-40B4-BE49-F238E27FC236}">
                <a16:creationId xmlns:a16="http://schemas.microsoft.com/office/drawing/2014/main" id="{1A736ACC-4923-81C6-4B69-FCFA49EFD43D}"/>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2000" b="1" dirty="0"/>
              <a:t>Etic positioning</a:t>
            </a:r>
            <a:r>
              <a:rPr lang="en-GB" sz="2000" dirty="0"/>
              <a:t>: Researchers with "outsider" positionality (e.g., an economist studying South Wales manufacturing without industry experience) typically adopt more etic approaches, applying external frameworks to understand phenomena they observe from a distance.</a:t>
            </a:r>
          </a:p>
          <a:p>
            <a:endParaRPr lang="en-GB" sz="2000" dirty="0"/>
          </a:p>
        </p:txBody>
      </p:sp>
      <p:cxnSp>
        <p:nvCxnSpPr>
          <p:cNvPr id="11" name="Straight Connector 10">
            <a:extLst>
              <a:ext uri="{FF2B5EF4-FFF2-40B4-BE49-F238E27FC236}">
                <a16:creationId xmlns:a16="http://schemas.microsoft.com/office/drawing/2014/main" id="{9DA322EB-E212-5CA8-1B75-DC8CB07486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AC2D1D5-CB86-C68A-A7E4-706F75448AFB}"/>
              </a:ext>
            </a:extLst>
          </p:cNvPr>
          <p:cNvSpPr>
            <a:spLocks noGrp="1"/>
          </p:cNvSpPr>
          <p:nvPr>
            <p:ph sz="half" idx="2"/>
          </p:nvPr>
        </p:nvSpPr>
        <p:spPr>
          <a:xfrm>
            <a:off x="8451604" y="1412489"/>
            <a:ext cx="3197701" cy="4363844"/>
          </a:xfrm>
        </p:spPr>
        <p:txBody>
          <a:bodyPr>
            <a:normAutofit/>
          </a:bodyPr>
          <a:lstStyle/>
          <a:p>
            <a:pPr>
              <a:buFont typeface="Arial" panose="020B0604020202020204" pitchFamily="34" charset="0"/>
              <a:buChar char="•"/>
            </a:pPr>
            <a:r>
              <a:rPr lang="en-GB" sz="1900" b="1"/>
              <a:t>Emic positioning</a:t>
            </a:r>
            <a:r>
              <a:rPr lang="en-GB" sz="1900"/>
              <a:t>: Researchers with "insider" positionality (e.g., a care home manager researching staff turnover in care homes) often gravitate toward emic approaches because their personal identity and experience provide them with an insider's perspective. Their positionality gives them access to cultural nuances, implicit understandings, and contextual knowledge that outsiders might miss.</a:t>
            </a:r>
          </a:p>
          <a:p>
            <a:endParaRPr lang="en-GB" sz="1900"/>
          </a:p>
        </p:txBody>
      </p:sp>
    </p:spTree>
    <p:extLst>
      <p:ext uri="{BB962C8B-B14F-4D97-AF65-F5344CB8AC3E}">
        <p14:creationId xmlns:p14="http://schemas.microsoft.com/office/powerpoint/2010/main" val="23088927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CAEBB0-C9C0-8EC4-7654-2DE9619234C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871161-32AB-53D5-8212-80FB54003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61E9DCC-1AD3-872F-40DE-95875BB97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C48A436-A95A-88A0-42D4-34E74F5E9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3E15B7F1-20CD-056F-D6FA-C48E9B9F63F3}"/>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a:solidFill>
                  <a:schemeClr val="tx1"/>
                </a:solidFill>
                <a:latin typeface="+mj-lt"/>
                <a:ea typeface="+mj-ea"/>
                <a:cs typeface="+mj-cs"/>
              </a:rPr>
              <a:t>Reflection and Emic-Etic Approaches</a:t>
            </a:r>
            <a:br>
              <a:rPr lang="en-US" sz="7200" b="1" kern="1200">
                <a:solidFill>
                  <a:schemeClr val="tx1"/>
                </a:solidFill>
                <a:latin typeface="+mj-lt"/>
                <a:ea typeface="+mj-ea"/>
                <a:cs typeface="+mj-cs"/>
              </a:rPr>
            </a:br>
            <a:endParaRPr lang="en-US" sz="7200" kern="1200">
              <a:solidFill>
                <a:schemeClr val="tx1"/>
              </a:solidFill>
              <a:latin typeface="+mj-lt"/>
              <a:ea typeface="+mj-ea"/>
              <a:cs typeface="+mj-cs"/>
            </a:endParaRPr>
          </a:p>
        </p:txBody>
      </p:sp>
      <p:cxnSp>
        <p:nvCxnSpPr>
          <p:cNvPr id="16" name="Straight Connector 15">
            <a:extLst>
              <a:ext uri="{FF2B5EF4-FFF2-40B4-BE49-F238E27FC236}">
                <a16:creationId xmlns:a16="http://schemas.microsoft.com/office/drawing/2014/main" id="{0C0C52E1-068F-A4E3-3E69-9C609F0782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85041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DBB167-4FAC-BC23-277A-9F718209F09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00447041-14B1-EBF6-A671-E8FEDF4B67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32B5B6-8F2D-EE13-15EB-641075254293}"/>
              </a:ext>
            </a:extLst>
          </p:cNvPr>
          <p:cNvSpPr>
            <a:spLocks noGrp="1"/>
          </p:cNvSpPr>
          <p:nvPr>
            <p:ph type="title"/>
          </p:nvPr>
        </p:nvSpPr>
        <p:spPr>
          <a:xfrm>
            <a:off x="838200" y="1412488"/>
            <a:ext cx="2899189" cy="4363844"/>
          </a:xfrm>
        </p:spPr>
        <p:txBody>
          <a:bodyPr anchor="t">
            <a:normAutofit/>
          </a:bodyPr>
          <a:lstStyle/>
          <a:p>
            <a:r>
              <a:rPr lang="en-GB" sz="2800" b="1">
                <a:solidFill>
                  <a:srgbClr val="FFFFFF"/>
                </a:solidFill>
              </a:rPr>
              <a:t>Reflection</a:t>
            </a:r>
            <a:r>
              <a:rPr lang="en-GB" sz="2800">
                <a:solidFill>
                  <a:srgbClr val="FFFFFF"/>
                </a:solidFill>
              </a:rPr>
              <a:t> involves examining one's research decisions and experiences to improve future practice. Its relationship to emic-etic approaches includes:</a:t>
            </a:r>
            <a:br>
              <a:rPr lang="en-GB" sz="2800">
                <a:solidFill>
                  <a:srgbClr val="FFFFFF"/>
                </a:solidFill>
              </a:rPr>
            </a:br>
            <a:endParaRPr lang="en-GB" sz="2800">
              <a:solidFill>
                <a:srgbClr val="FFFFFF"/>
              </a:solidFill>
            </a:endParaRPr>
          </a:p>
        </p:txBody>
      </p:sp>
      <p:sp>
        <p:nvSpPr>
          <p:cNvPr id="3" name="Content Placeholder 2">
            <a:extLst>
              <a:ext uri="{FF2B5EF4-FFF2-40B4-BE49-F238E27FC236}">
                <a16:creationId xmlns:a16="http://schemas.microsoft.com/office/drawing/2014/main" id="{551A3571-E113-7441-4CBF-F9D4980A8F0F}"/>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2000" b="1"/>
              <a:t>Emic approaches</a:t>
            </a:r>
            <a:r>
              <a:rPr lang="en-GB" sz="2000"/>
              <a:t> require ongoing reflection on how the researcher's insider status might create blind spots or assumptions. For example, a former care home worker researching staff turnover must reflect on whether their personal experiences might lead them to prioritise certain explanations over others.</a:t>
            </a:r>
          </a:p>
          <a:p>
            <a:endParaRPr lang="en-GB" sz="2000"/>
          </a:p>
        </p:txBody>
      </p:sp>
      <p:cxnSp>
        <p:nvCxnSpPr>
          <p:cNvPr id="11" name="Straight Connector 10">
            <a:extLst>
              <a:ext uri="{FF2B5EF4-FFF2-40B4-BE49-F238E27FC236}">
                <a16:creationId xmlns:a16="http://schemas.microsoft.com/office/drawing/2014/main" id="{5EC1C6D1-5A10-00E7-DCAE-DDDB2CBB31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E0E2400-33DE-22A7-67F7-DE9DA15376A0}"/>
              </a:ext>
            </a:extLst>
          </p:cNvPr>
          <p:cNvSpPr>
            <a:spLocks noGrp="1"/>
          </p:cNvSpPr>
          <p:nvPr>
            <p:ph sz="half" idx="2"/>
          </p:nvPr>
        </p:nvSpPr>
        <p:spPr>
          <a:xfrm>
            <a:off x="8451604" y="1412489"/>
            <a:ext cx="3197701" cy="4363844"/>
          </a:xfrm>
        </p:spPr>
        <p:txBody>
          <a:bodyPr>
            <a:normAutofit/>
          </a:bodyPr>
          <a:lstStyle/>
          <a:p>
            <a:r>
              <a:rPr lang="en-GB" sz="2000" b="1"/>
              <a:t>Etic approaches</a:t>
            </a:r>
            <a:r>
              <a:rPr lang="en-GB" sz="2000"/>
              <a:t> demand reflection on whether the researcher's outsider perspective might miss important cultural or contextual factors. For instance, a researcher applying standardised turnover models to South Wales manufacturing must reflect on whether these models adequately capture local economic and cultural factors.</a:t>
            </a:r>
          </a:p>
          <a:p>
            <a:endParaRPr lang="en-GB" sz="2000"/>
          </a:p>
        </p:txBody>
      </p:sp>
    </p:spTree>
    <p:extLst>
      <p:ext uri="{BB962C8B-B14F-4D97-AF65-F5344CB8AC3E}">
        <p14:creationId xmlns:p14="http://schemas.microsoft.com/office/powerpoint/2010/main" val="25169531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144989-C7C2-7647-BA42-26121826D3D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B4585C-A3EA-2C69-4ED1-4951C2348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FE0FA15-AF1E-C16C-24A9-04C6119C8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1511E89-2D93-76A3-CE0E-7271EB2C8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8C6ECCE5-89DC-D73A-1DA7-541368B76446}"/>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Reflexivity and Emic-Etic Dynamics</a:t>
            </a:r>
          </a:p>
        </p:txBody>
      </p:sp>
      <p:cxnSp>
        <p:nvCxnSpPr>
          <p:cNvPr id="16" name="Straight Connector 15">
            <a:extLst>
              <a:ext uri="{FF2B5EF4-FFF2-40B4-BE49-F238E27FC236}">
                <a16:creationId xmlns:a16="http://schemas.microsoft.com/office/drawing/2014/main" id="{CFEB0656-092B-4E46-9B07-2941E8CFE6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2220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7F2EFA-9A8A-46A8-D48C-27339F91DF5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62138B2-1596-544D-9C80-86C248916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C23E43-80D1-146D-3B26-FADFAF49894C}"/>
              </a:ext>
            </a:extLst>
          </p:cNvPr>
          <p:cNvSpPr>
            <a:spLocks noGrp="1"/>
          </p:cNvSpPr>
          <p:nvPr>
            <p:ph type="title"/>
          </p:nvPr>
        </p:nvSpPr>
        <p:spPr>
          <a:xfrm>
            <a:off x="838200" y="1412488"/>
            <a:ext cx="2899189" cy="4363844"/>
          </a:xfrm>
        </p:spPr>
        <p:txBody>
          <a:bodyPr anchor="t">
            <a:normAutofit/>
          </a:bodyPr>
          <a:lstStyle/>
          <a:p>
            <a:r>
              <a:rPr lang="en-GB" sz="2200" b="1" dirty="0">
                <a:solidFill>
                  <a:srgbClr val="FFFFFF"/>
                </a:solidFill>
              </a:rPr>
              <a:t>Reflexivity</a:t>
            </a:r>
            <a:r>
              <a:rPr lang="en-GB" sz="2200" dirty="0">
                <a:solidFill>
                  <a:srgbClr val="FFFFFF"/>
                </a:solidFill>
              </a:rPr>
              <a:t> goes deeper than reflection, involving critical examination of how the researcher's background and assumptions influence knowledge production. Its relationship to emic-etic approaches is particularly crucial:</a:t>
            </a:r>
            <a:br>
              <a:rPr lang="en-GB" sz="2200" dirty="0">
                <a:solidFill>
                  <a:srgbClr val="FFFFFF"/>
                </a:solidFill>
              </a:rPr>
            </a:br>
            <a:endParaRPr lang="en-GB" sz="2200" dirty="0">
              <a:solidFill>
                <a:srgbClr val="FFFFFF"/>
              </a:solidFill>
            </a:endParaRPr>
          </a:p>
        </p:txBody>
      </p:sp>
      <p:sp>
        <p:nvSpPr>
          <p:cNvPr id="3" name="Content Placeholder 2">
            <a:extLst>
              <a:ext uri="{FF2B5EF4-FFF2-40B4-BE49-F238E27FC236}">
                <a16:creationId xmlns:a16="http://schemas.microsoft.com/office/drawing/2014/main" id="{B6F09AB9-878C-DB97-9F6E-24B5EFD7AD09}"/>
              </a:ext>
            </a:extLst>
          </p:cNvPr>
          <p:cNvSpPr>
            <a:spLocks noGrp="1"/>
          </p:cNvSpPr>
          <p:nvPr>
            <p:ph sz="half" idx="1"/>
          </p:nvPr>
        </p:nvSpPr>
        <p:spPr>
          <a:xfrm>
            <a:off x="4380855" y="1412489"/>
            <a:ext cx="3427283" cy="4363844"/>
          </a:xfrm>
        </p:spPr>
        <p:txBody>
          <a:bodyPr>
            <a:normAutofit/>
          </a:bodyPr>
          <a:lstStyle/>
          <a:p>
            <a:pPr>
              <a:buFont typeface="Arial" panose="020B0604020202020204" pitchFamily="34" charset="0"/>
              <a:buChar char="•"/>
            </a:pPr>
            <a:r>
              <a:rPr lang="en-GB" sz="2000" b="1" dirty="0"/>
              <a:t>In emic research</a:t>
            </a:r>
            <a:r>
              <a:rPr lang="en-GB" sz="2000" dirty="0"/>
              <a:t>, reflexivity helps researchers acknowledge how their own experiences within the culture being studied shape their interpretations. For example, a South Wales manufacturing manager studying workforce retention must practice reflexivity to recognise how their managerial position influences their understanding of workers' experiences.</a:t>
            </a:r>
          </a:p>
          <a:p>
            <a:endParaRPr lang="en-GB" sz="2000" dirty="0"/>
          </a:p>
        </p:txBody>
      </p:sp>
      <p:cxnSp>
        <p:nvCxnSpPr>
          <p:cNvPr id="11" name="Straight Connector 10">
            <a:extLst>
              <a:ext uri="{FF2B5EF4-FFF2-40B4-BE49-F238E27FC236}">
                <a16:creationId xmlns:a16="http://schemas.microsoft.com/office/drawing/2014/main" id="{D48CD4BF-98B2-BB59-ABDD-1E47289673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4A2557E-15BD-4B96-3D1C-686A5D0AE895}"/>
              </a:ext>
            </a:extLst>
          </p:cNvPr>
          <p:cNvSpPr>
            <a:spLocks noGrp="1"/>
          </p:cNvSpPr>
          <p:nvPr>
            <p:ph sz="half" idx="2"/>
          </p:nvPr>
        </p:nvSpPr>
        <p:spPr>
          <a:xfrm>
            <a:off x="8451604" y="1412489"/>
            <a:ext cx="3197701" cy="4363844"/>
          </a:xfrm>
        </p:spPr>
        <p:txBody>
          <a:bodyPr>
            <a:normAutofit/>
          </a:bodyPr>
          <a:lstStyle/>
          <a:p>
            <a:r>
              <a:rPr lang="en-GB" sz="1700" b="1" dirty="0"/>
              <a:t>In etic research</a:t>
            </a:r>
            <a:r>
              <a:rPr lang="en-GB" sz="1700" dirty="0"/>
              <a:t>, reflexivity involves critically examining how the theoretical frameworks and methodological tools the researcher brings may impose external categories on local phenomena. For example, a researcher using standardised surveys to measure turnover intentions must reflexively consider whether these instruments adequately capture local conceptualisations of work and loyalty.</a:t>
            </a:r>
          </a:p>
          <a:p>
            <a:endParaRPr lang="en-GB" sz="1700" dirty="0"/>
          </a:p>
        </p:txBody>
      </p:sp>
    </p:spTree>
    <p:extLst>
      <p:ext uri="{BB962C8B-B14F-4D97-AF65-F5344CB8AC3E}">
        <p14:creationId xmlns:p14="http://schemas.microsoft.com/office/powerpoint/2010/main" val="37667953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0F8B553-D6ED-2A7B-E0E5-2ECE9A74ECE0}"/>
              </a:ext>
            </a:extLst>
          </p:cNvPr>
          <p:cNvSpPr>
            <a:spLocks noGrp="1"/>
          </p:cNvSpPr>
          <p:nvPr>
            <p:ph type="title"/>
          </p:nvPr>
        </p:nvSpPr>
        <p:spPr>
          <a:xfrm>
            <a:off x="1043631" y="809898"/>
            <a:ext cx="9942716" cy="1554480"/>
          </a:xfrm>
        </p:spPr>
        <p:txBody>
          <a:bodyPr anchor="ctr">
            <a:normAutofit/>
          </a:bodyPr>
          <a:lstStyle/>
          <a:p>
            <a:r>
              <a:rPr lang="en-GB" sz="2600" b="1"/>
              <a:t>Integration in Research Practice</a:t>
            </a:r>
            <a:br>
              <a:rPr lang="en-GB" sz="2600" b="1"/>
            </a:br>
            <a:r>
              <a:rPr lang="en-GB" sz="2600"/>
              <a:t>In practice, positionality, reflection, and reflexivity help researchers navigate the emic-etic continuum in several ways:</a:t>
            </a:r>
            <a:br>
              <a:rPr lang="en-GB" sz="2600"/>
            </a:br>
            <a:endParaRPr lang="en-GB" sz="2600"/>
          </a:p>
        </p:txBody>
      </p:sp>
      <p:sp>
        <p:nvSpPr>
          <p:cNvPr id="6" name="Content Placeholder 5">
            <a:extLst>
              <a:ext uri="{FF2B5EF4-FFF2-40B4-BE49-F238E27FC236}">
                <a16:creationId xmlns:a16="http://schemas.microsoft.com/office/drawing/2014/main" id="{A396339F-0346-A86B-9AF8-CD8F1C9F8F91}"/>
              </a:ext>
            </a:extLst>
          </p:cNvPr>
          <p:cNvSpPr>
            <a:spLocks noGrp="1"/>
          </p:cNvSpPr>
          <p:nvPr>
            <p:ph idx="1"/>
          </p:nvPr>
        </p:nvSpPr>
        <p:spPr>
          <a:xfrm>
            <a:off x="1045028" y="3017522"/>
            <a:ext cx="9941319" cy="3124658"/>
          </a:xfrm>
        </p:spPr>
        <p:txBody>
          <a:bodyPr anchor="ctr">
            <a:normAutofit/>
          </a:bodyPr>
          <a:lstStyle/>
          <a:p>
            <a:pPr>
              <a:buFont typeface="+mj-lt"/>
              <a:buAutoNum type="arabicPeriod"/>
            </a:pPr>
            <a:r>
              <a:rPr lang="en-GB" sz="1700" b="1" dirty="0"/>
              <a:t>Acknowledging dual positions</a:t>
            </a:r>
            <a:r>
              <a:rPr lang="en-GB" sz="1700" dirty="0"/>
              <a:t>: Many researchers studying South Wales workforce issues occupy both insider and outsider positions simultaneously (e.g., a Welsh researcher who worked in healthcare but not in care homes). Reflexive practice helps them recognize which aspects of their experience provide emic insights and which areas require more etic approaches.</a:t>
            </a:r>
          </a:p>
          <a:p>
            <a:pPr>
              <a:buFont typeface="+mj-lt"/>
              <a:buAutoNum type="arabicPeriod"/>
            </a:pPr>
            <a:r>
              <a:rPr lang="en-GB" sz="1700" b="1" dirty="0"/>
              <a:t>Methodological choices</a:t>
            </a:r>
            <a:r>
              <a:rPr lang="en-GB" sz="1700" dirty="0"/>
              <a:t>: Reflection on positionality influences methodological decisions, such as whether to begin with emic exploration through in-depth interviews with care home staff before moving to more etic statistical analysis of turnover patterns.</a:t>
            </a:r>
          </a:p>
          <a:p>
            <a:pPr>
              <a:buFont typeface="+mj-lt"/>
              <a:buAutoNum type="arabicPeriod"/>
            </a:pPr>
            <a:r>
              <a:rPr lang="en-GB" sz="1700" b="1" dirty="0"/>
              <a:t>Interpretation balance</a:t>
            </a:r>
            <a:r>
              <a:rPr lang="en-GB" sz="1700" dirty="0"/>
              <a:t>: Reflexivity helps researchers balance emic participant voices with etic analytical frameworks when interpreting findings about manufacturing or healthcare staff turnover.</a:t>
            </a:r>
          </a:p>
          <a:p>
            <a:pPr>
              <a:buFont typeface="+mj-lt"/>
              <a:buAutoNum type="arabicPeriod"/>
            </a:pPr>
            <a:r>
              <a:rPr lang="en-GB" sz="1700" b="1" dirty="0"/>
              <a:t>Ethical considerations</a:t>
            </a:r>
            <a:r>
              <a:rPr lang="en-GB" sz="1700" dirty="0"/>
              <a:t>: Awareness of one's position on the emic-etic continuum raises important ethical questions about representation, voice, and power in research relationships.</a:t>
            </a:r>
          </a:p>
          <a:p>
            <a:endParaRPr lang="en-GB" sz="1700" dirty="0"/>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49254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7EC5C05-1C7E-B2B3-AB0A-9C80D757DE17}"/>
              </a:ext>
            </a:extLst>
          </p:cNvPr>
          <p:cNvSpPr>
            <a:spLocks noGrp="1"/>
          </p:cNvSpPr>
          <p:nvPr>
            <p:ph type="title"/>
          </p:nvPr>
        </p:nvSpPr>
        <p:spPr>
          <a:xfrm>
            <a:off x="1043631" y="809898"/>
            <a:ext cx="9942716" cy="1554480"/>
          </a:xfrm>
        </p:spPr>
        <p:txBody>
          <a:bodyPr anchor="ctr">
            <a:normAutofit/>
          </a:bodyPr>
          <a:lstStyle/>
          <a:p>
            <a:r>
              <a:rPr lang="en-GB" sz="4800" dirty="0"/>
              <a:t>So</a:t>
            </a:r>
          </a:p>
        </p:txBody>
      </p:sp>
      <p:sp>
        <p:nvSpPr>
          <p:cNvPr id="6" name="Content Placeholder 5">
            <a:extLst>
              <a:ext uri="{FF2B5EF4-FFF2-40B4-BE49-F238E27FC236}">
                <a16:creationId xmlns:a16="http://schemas.microsoft.com/office/drawing/2014/main" id="{540E385F-F3C9-0386-5CEE-E382F818915F}"/>
              </a:ext>
            </a:extLst>
          </p:cNvPr>
          <p:cNvSpPr>
            <a:spLocks noGrp="1"/>
          </p:cNvSpPr>
          <p:nvPr>
            <p:ph idx="1"/>
          </p:nvPr>
        </p:nvSpPr>
        <p:spPr>
          <a:xfrm>
            <a:off x="1045028" y="3017522"/>
            <a:ext cx="9941319" cy="3124658"/>
          </a:xfrm>
        </p:spPr>
        <p:txBody>
          <a:bodyPr anchor="ctr">
            <a:normAutofit/>
          </a:bodyPr>
          <a:lstStyle/>
          <a:p>
            <a:r>
              <a:rPr lang="en-GB" sz="2400"/>
              <a:t>For doctoral researchers investigating workforce challenges in South Wales, these interconnections suggest the value of explicitly articulating their positionality, engaging in ongoing reflection about how it shapes their methodological choices, and practicing deep reflexivity about how their position influences knowledge production throughout the research process.</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19483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37B9FD-1387-45A4-8C33-B87AFECDFA2E}"/>
              </a:ext>
            </a:extLst>
          </p:cNvPr>
          <p:cNvPicPr>
            <a:picLocks noChangeAspect="1"/>
          </p:cNvPicPr>
          <p:nvPr/>
        </p:nvPicPr>
        <p:blipFill rotWithShape="1">
          <a:blip r:embed="rId3"/>
          <a:srcRect l="15456" t="25257" r="16034" b="19783"/>
          <a:stretch/>
        </p:blipFill>
        <p:spPr>
          <a:xfrm>
            <a:off x="894071" y="655741"/>
            <a:ext cx="10403857" cy="5571066"/>
          </a:xfrm>
          <a:prstGeom prst="rect">
            <a:avLst/>
          </a:prstGeom>
        </p:spPr>
      </p:pic>
    </p:spTree>
    <p:extLst>
      <p:ext uri="{BB962C8B-B14F-4D97-AF65-F5344CB8AC3E}">
        <p14:creationId xmlns:p14="http://schemas.microsoft.com/office/powerpoint/2010/main" val="3313405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274C23B-6A95-0ACC-2EBF-2607E1B9D4DA}"/>
              </a:ext>
            </a:extLst>
          </p:cNvPr>
          <p:cNvSpPr>
            <a:spLocks noGrp="1"/>
          </p:cNvSpPr>
          <p:nvPr>
            <p:ph type="title"/>
          </p:nvPr>
        </p:nvSpPr>
        <p:spPr>
          <a:xfrm>
            <a:off x="838200" y="643467"/>
            <a:ext cx="2951205" cy="5571066"/>
          </a:xfrm>
        </p:spPr>
        <p:txBody>
          <a:bodyPr>
            <a:normAutofit/>
          </a:bodyPr>
          <a:lstStyle/>
          <a:p>
            <a:r>
              <a:rPr lang="en-GB">
                <a:solidFill>
                  <a:srgbClr val="FFFFFF"/>
                </a:solidFill>
              </a:rPr>
              <a:t>Etic</a:t>
            </a:r>
          </a:p>
        </p:txBody>
      </p:sp>
      <p:graphicFrame>
        <p:nvGraphicFramePr>
          <p:cNvPr id="5" name="Content Placeholder 2">
            <a:extLst>
              <a:ext uri="{FF2B5EF4-FFF2-40B4-BE49-F238E27FC236}">
                <a16:creationId xmlns:a16="http://schemas.microsoft.com/office/drawing/2014/main" id="{F0A1700B-204D-A5DD-EB5F-0C58C51B9C62}"/>
              </a:ext>
            </a:extLst>
          </p:cNvPr>
          <p:cNvGraphicFramePr>
            <a:graphicFrameLocks noGrp="1"/>
          </p:cNvGraphicFramePr>
          <p:nvPr>
            <p:ph idx="1"/>
            <p:extLst>
              <p:ext uri="{D42A27DB-BD31-4B8C-83A1-F6EECF244321}">
                <p14:modId xmlns:p14="http://schemas.microsoft.com/office/powerpoint/2010/main" val="2075588468"/>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80481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37B9FD-1387-45A4-8C33-B87AFECDFA2E}"/>
              </a:ext>
            </a:extLst>
          </p:cNvPr>
          <p:cNvPicPr>
            <a:picLocks noChangeAspect="1"/>
          </p:cNvPicPr>
          <p:nvPr/>
        </p:nvPicPr>
        <p:blipFill rotWithShape="1">
          <a:blip r:embed="rId2"/>
          <a:srcRect l="15456" t="25257" r="16034" b="19783"/>
          <a:stretch/>
        </p:blipFill>
        <p:spPr>
          <a:xfrm>
            <a:off x="894071" y="643467"/>
            <a:ext cx="10403857" cy="5571066"/>
          </a:xfrm>
          <a:prstGeom prst="rect">
            <a:avLst/>
          </a:prstGeom>
        </p:spPr>
      </p:pic>
    </p:spTree>
    <p:extLst>
      <p:ext uri="{BB962C8B-B14F-4D97-AF65-F5344CB8AC3E}">
        <p14:creationId xmlns:p14="http://schemas.microsoft.com/office/powerpoint/2010/main" val="375936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239E85D7-0760-521F-9C07-A88E7CD6BF52}"/>
              </a:ext>
            </a:extLst>
          </p:cNvPr>
          <p:cNvSpPr>
            <a:spLocks noGrp="1"/>
          </p:cNvSpPr>
          <p:nvPr>
            <p:ph type="title"/>
          </p:nvPr>
        </p:nvSpPr>
        <p:spPr>
          <a:xfrm>
            <a:off x="838200" y="643467"/>
            <a:ext cx="2951205" cy="5571066"/>
          </a:xfrm>
        </p:spPr>
        <p:txBody>
          <a:bodyPr>
            <a:normAutofit/>
          </a:bodyPr>
          <a:lstStyle/>
          <a:p>
            <a:r>
              <a:rPr lang="en-GB">
                <a:solidFill>
                  <a:srgbClr val="FFFFFF"/>
                </a:solidFill>
              </a:rPr>
              <a:t>Emic</a:t>
            </a:r>
          </a:p>
        </p:txBody>
      </p:sp>
      <p:graphicFrame>
        <p:nvGraphicFramePr>
          <p:cNvPr id="5" name="Content Placeholder 2">
            <a:extLst>
              <a:ext uri="{FF2B5EF4-FFF2-40B4-BE49-F238E27FC236}">
                <a16:creationId xmlns:a16="http://schemas.microsoft.com/office/drawing/2014/main" id="{948D90CC-B4D4-41E9-361D-57982C1C6365}"/>
              </a:ext>
            </a:extLst>
          </p:cNvPr>
          <p:cNvGraphicFramePr>
            <a:graphicFrameLocks noGrp="1"/>
          </p:cNvGraphicFramePr>
          <p:nvPr>
            <p:ph idx="1"/>
            <p:extLst>
              <p:ext uri="{D42A27DB-BD31-4B8C-83A1-F6EECF244321}">
                <p14:modId xmlns:p14="http://schemas.microsoft.com/office/powerpoint/2010/main" val="145895856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75623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57098E-E09D-D866-A9C3-89E9E16CA234}"/>
              </a:ext>
            </a:extLst>
          </p:cNvPr>
          <p:cNvSpPr>
            <a:spLocks noGrp="1"/>
          </p:cNvSpPr>
          <p:nvPr>
            <p:ph type="title"/>
          </p:nvPr>
        </p:nvSpPr>
        <p:spPr>
          <a:xfrm>
            <a:off x="645064" y="525982"/>
            <a:ext cx="4282983" cy="1200361"/>
          </a:xfrm>
        </p:spPr>
        <p:txBody>
          <a:bodyPr anchor="b">
            <a:normAutofit/>
          </a:bodyPr>
          <a:lstStyle/>
          <a:p>
            <a:r>
              <a:rPr lang="en-GB" sz="2000"/>
              <a:t>How does the development of research questions relate to your position as researcher?</a:t>
            </a:r>
            <a:br>
              <a:rPr lang="en-GB" sz="2000"/>
            </a:br>
            <a:endParaRPr lang="en-GB" sz="2000"/>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780C09-F6A0-1958-EDC7-6DC12BF9CCAD}"/>
              </a:ext>
            </a:extLst>
          </p:cNvPr>
          <p:cNvSpPr>
            <a:spLocks noGrp="1"/>
          </p:cNvSpPr>
          <p:nvPr>
            <p:ph idx="1"/>
          </p:nvPr>
        </p:nvSpPr>
        <p:spPr>
          <a:xfrm>
            <a:off x="645066" y="2031101"/>
            <a:ext cx="4282984" cy="3511943"/>
          </a:xfrm>
        </p:spPr>
        <p:txBody>
          <a:bodyPr anchor="ctr">
            <a:normAutofit/>
          </a:bodyPr>
          <a:lstStyle/>
          <a:p>
            <a:r>
              <a:rPr lang="en-GB" sz="1700"/>
              <a:t>Are you formulating questions based on your understanding or experience with the problem? </a:t>
            </a:r>
          </a:p>
          <a:p>
            <a:r>
              <a:rPr lang="en-GB" sz="1700"/>
              <a:t>Or are you formulating questions based on what you have learned from studying past scholarship about the problem presented in the literature? </a:t>
            </a:r>
          </a:p>
          <a:p>
            <a:r>
              <a:rPr lang="en-GB" sz="1700"/>
              <a:t>There is not a right or wrong answer to this question about what are commonly called insider or outsider positions. </a:t>
            </a:r>
          </a:p>
          <a:p>
            <a:r>
              <a:rPr lang="en-GB" sz="1700"/>
              <a:t>The important point is to be self-aware and transparent about your position, and how it influences your research design decisions. </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42317E57-751C-945A-EE07-86CEBEA2ED6E}"/>
              </a:ext>
            </a:extLst>
          </p:cNvPr>
          <p:cNvPicPr>
            <a:picLocks noChangeAspect="1"/>
          </p:cNvPicPr>
          <p:nvPr/>
        </p:nvPicPr>
        <p:blipFill rotWithShape="1">
          <a:blip r:embed="rId2"/>
          <a:srcRect l="26796" r="23148"/>
          <a:stretch/>
        </p:blipFill>
        <p:spPr>
          <a:xfrm>
            <a:off x="6432811" y="650494"/>
            <a:ext cx="4737872" cy="5324142"/>
          </a:xfrm>
          <a:prstGeom prst="rect">
            <a:avLst/>
          </a:prstGeom>
        </p:spPr>
      </p:pic>
    </p:spTree>
    <p:extLst>
      <p:ext uri="{BB962C8B-B14F-4D97-AF65-F5344CB8AC3E}">
        <p14:creationId xmlns:p14="http://schemas.microsoft.com/office/powerpoint/2010/main" val="1284263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AB1C2-FD5D-110D-85CB-693C272EBB62}"/>
              </a:ext>
            </a:extLst>
          </p:cNvPr>
          <p:cNvSpPr>
            <a:spLocks noGrp="1"/>
          </p:cNvSpPr>
          <p:nvPr>
            <p:ph type="title"/>
          </p:nvPr>
        </p:nvSpPr>
        <p:spPr>
          <a:xfrm>
            <a:off x="808638" y="386930"/>
            <a:ext cx="9236700" cy="1188950"/>
          </a:xfrm>
        </p:spPr>
        <p:txBody>
          <a:bodyPr anchor="b">
            <a:normAutofit/>
          </a:bodyPr>
          <a:lstStyle/>
          <a:p>
            <a:r>
              <a:rPr lang="en-GB" sz="5400"/>
              <a:t>Inside or outside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52142D-71D1-03AF-8573-50CC7FF7C5DA}"/>
              </a:ext>
            </a:extLst>
          </p:cNvPr>
          <p:cNvSpPr>
            <a:spLocks noGrp="1"/>
          </p:cNvSpPr>
          <p:nvPr>
            <p:ph idx="1"/>
          </p:nvPr>
        </p:nvSpPr>
        <p:spPr>
          <a:xfrm>
            <a:off x="793660" y="2599509"/>
            <a:ext cx="10143668" cy="3435531"/>
          </a:xfrm>
        </p:spPr>
        <p:txBody>
          <a:bodyPr anchor="ctr">
            <a:normAutofit/>
          </a:bodyPr>
          <a:lstStyle/>
          <a:p>
            <a:r>
              <a:rPr lang="en-GB" sz="1700"/>
              <a:t>As a researcher, you should know from the earliest design stage where you stand in relation to the study.  You must be able to explain whether, or to what extent, they take an outside or inside position—and how that position adds value to the study.</a:t>
            </a:r>
          </a:p>
          <a:p>
            <a:r>
              <a:rPr lang="en-GB" sz="1700"/>
              <a:t>Qualitative researchers who interact with participants value the closeness and contact these methods allow. Qualitative researchers who use extant data value access to posts and discussions that exhibit robust interactions or detailed knowledge of the subject. In both cases some knowledge of online groups, sites or the topic being studied can enable access that other researchers might not have. </a:t>
            </a:r>
          </a:p>
          <a:p>
            <a:r>
              <a:rPr lang="en-GB" sz="1700"/>
              <a:t>How close is too close? At what point does the degree of intimacy with the organization, group or participant, or the familiarity with the research problem jeopardize the researcher’s ability to carry out the study with integrity? When does the researcher’s closeness to the study invite unwanted criticisms about conflicts of interest? When does the researcher’s knowledge of the research problem mean it is hard to be objective and avoid bias that taints the findings? </a:t>
            </a:r>
          </a:p>
          <a:p>
            <a:endParaRPr lang="en-GB" sz="1700"/>
          </a:p>
        </p:txBody>
      </p:sp>
    </p:spTree>
    <p:extLst>
      <p:ext uri="{BB962C8B-B14F-4D97-AF65-F5344CB8AC3E}">
        <p14:creationId xmlns:p14="http://schemas.microsoft.com/office/powerpoint/2010/main" val="34566961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5C81178-0650-E9C3-D697-6A0E35CB062A}"/>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7200" kern="1200" dirty="0">
                <a:solidFill>
                  <a:schemeClr val="tx1"/>
                </a:solidFill>
                <a:latin typeface="+mj-lt"/>
                <a:ea typeface="+mj-ea"/>
                <a:cs typeface="+mj-cs"/>
              </a:rPr>
              <a:t>APPLICATION TO SOUTH WALES WORKFORCE CHALLENGES</a:t>
            </a:r>
          </a:p>
        </p:txBody>
      </p:sp>
    </p:spTree>
    <p:extLst>
      <p:ext uri="{BB962C8B-B14F-4D97-AF65-F5344CB8AC3E}">
        <p14:creationId xmlns:p14="http://schemas.microsoft.com/office/powerpoint/2010/main" val="17145484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9C095-B9C8-C3ED-7F5B-EA9861AFDB16}"/>
              </a:ext>
            </a:extLst>
          </p:cNvPr>
          <p:cNvSpPr>
            <a:spLocks noGrp="1"/>
          </p:cNvSpPr>
          <p:nvPr>
            <p:ph type="title"/>
          </p:nvPr>
        </p:nvSpPr>
        <p:spPr>
          <a:xfrm>
            <a:off x="1371599" y="294538"/>
            <a:ext cx="9895951" cy="1033669"/>
          </a:xfrm>
        </p:spPr>
        <p:txBody>
          <a:bodyPr>
            <a:normAutofit/>
          </a:bodyPr>
          <a:lstStyle/>
          <a:p>
            <a:r>
              <a:rPr lang="en-GB" sz="3400" b="1">
                <a:solidFill>
                  <a:srgbClr val="FFFFFF"/>
                </a:solidFill>
              </a:rPr>
              <a:t>Case Study: High Staff Turnover in South Wales Care Homes</a:t>
            </a:r>
            <a:endParaRPr lang="en-GB" sz="3400">
              <a:solidFill>
                <a:srgbClr val="FFFFFF"/>
              </a:solidFill>
            </a:endParaRPr>
          </a:p>
        </p:txBody>
      </p:sp>
      <p:sp>
        <p:nvSpPr>
          <p:cNvPr id="3" name="Content Placeholder 2">
            <a:extLst>
              <a:ext uri="{FF2B5EF4-FFF2-40B4-BE49-F238E27FC236}">
                <a16:creationId xmlns:a16="http://schemas.microsoft.com/office/drawing/2014/main" id="{F8B4BC43-EC9A-DAB1-748B-E0F00FF9EA5A}"/>
              </a:ext>
            </a:extLst>
          </p:cNvPr>
          <p:cNvSpPr>
            <a:spLocks noGrp="1"/>
          </p:cNvSpPr>
          <p:nvPr>
            <p:ph idx="1"/>
          </p:nvPr>
        </p:nvSpPr>
        <p:spPr>
          <a:xfrm>
            <a:off x="1371599" y="2318197"/>
            <a:ext cx="9724031" cy="3683358"/>
          </a:xfrm>
        </p:spPr>
        <p:txBody>
          <a:bodyPr anchor="ctr">
            <a:normAutofit/>
          </a:bodyPr>
          <a:lstStyle/>
          <a:p>
            <a:pPr>
              <a:buNone/>
            </a:pPr>
            <a:r>
              <a:rPr lang="en-GB" sz="2000" b="1"/>
              <a:t>Emic Research Approaches</a:t>
            </a:r>
          </a:p>
          <a:p>
            <a:pPr>
              <a:buFont typeface="Arial" panose="020B0604020202020204" pitchFamily="34" charset="0"/>
              <a:buChar char="•"/>
            </a:pPr>
            <a:r>
              <a:rPr lang="en-GB" sz="2000"/>
              <a:t>In-depth interviews with care home staff exploring personal experiences</a:t>
            </a:r>
          </a:p>
          <a:p>
            <a:pPr>
              <a:buFont typeface="Arial" panose="020B0604020202020204" pitchFamily="34" charset="0"/>
              <a:buChar char="•"/>
            </a:pPr>
            <a:r>
              <a:rPr lang="en-GB" sz="2000"/>
              <a:t>Participant observation by researchers working alongside care staff</a:t>
            </a:r>
          </a:p>
          <a:p>
            <a:pPr>
              <a:buFont typeface="Arial" panose="020B0604020202020204" pitchFamily="34" charset="0"/>
              <a:buChar char="•"/>
            </a:pPr>
            <a:r>
              <a:rPr lang="en-GB" sz="2000"/>
              <a:t>Focus groups with care home managers from within the sector</a:t>
            </a:r>
          </a:p>
          <a:p>
            <a:pPr>
              <a:buFont typeface="Arial" panose="020B0604020202020204" pitchFamily="34" charset="0"/>
              <a:buChar char="•"/>
            </a:pPr>
            <a:r>
              <a:rPr lang="en-GB" sz="2000"/>
              <a:t>Diary studies capturing daily challenges of care workers</a:t>
            </a:r>
          </a:p>
          <a:p>
            <a:r>
              <a:rPr lang="en-GB" sz="2000" b="1"/>
              <a:t>Example</a:t>
            </a:r>
            <a:r>
              <a:rPr lang="en-GB" sz="2000"/>
              <a:t>: A researcher with previous experience as a care home worker in South Wales conducts an ethnographic study, working alongside staff to understand the lived experience of care work, documenting factors that contribute to burnout and eventual turnover.</a:t>
            </a:r>
          </a:p>
          <a:p>
            <a:endParaRPr lang="en-GB" sz="2000"/>
          </a:p>
        </p:txBody>
      </p:sp>
    </p:spTree>
    <p:extLst>
      <p:ext uri="{BB962C8B-B14F-4D97-AF65-F5344CB8AC3E}">
        <p14:creationId xmlns:p14="http://schemas.microsoft.com/office/powerpoint/2010/main" val="8341107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24C95-FF06-A223-7831-BCAE7E66A16D}"/>
              </a:ext>
            </a:extLst>
          </p:cNvPr>
          <p:cNvSpPr>
            <a:spLocks noGrp="1"/>
          </p:cNvSpPr>
          <p:nvPr>
            <p:ph type="title"/>
          </p:nvPr>
        </p:nvSpPr>
        <p:spPr>
          <a:xfrm>
            <a:off x="1285240" y="1050595"/>
            <a:ext cx="8074815" cy="1618489"/>
          </a:xfrm>
        </p:spPr>
        <p:txBody>
          <a:bodyPr anchor="ctr">
            <a:normAutofit/>
          </a:bodyPr>
          <a:lstStyle/>
          <a:p>
            <a:r>
              <a:rPr lang="en-GB" sz="6100" b="1"/>
              <a:t>Etic Research Approaches</a:t>
            </a:r>
            <a:endParaRPr lang="en-GB" sz="6100"/>
          </a:p>
        </p:txBody>
      </p:sp>
      <p:sp>
        <p:nvSpPr>
          <p:cNvPr id="3" name="Content Placeholder 2">
            <a:extLst>
              <a:ext uri="{FF2B5EF4-FFF2-40B4-BE49-F238E27FC236}">
                <a16:creationId xmlns:a16="http://schemas.microsoft.com/office/drawing/2014/main" id="{159517E4-0EF8-F6F7-15B9-C7CCC7174AA7}"/>
              </a:ext>
            </a:extLst>
          </p:cNvPr>
          <p:cNvSpPr>
            <a:spLocks noGrp="1"/>
          </p:cNvSpPr>
          <p:nvPr>
            <p:ph idx="1"/>
          </p:nvPr>
        </p:nvSpPr>
        <p:spPr>
          <a:xfrm>
            <a:off x="1285240" y="2969469"/>
            <a:ext cx="8074815" cy="2800395"/>
          </a:xfrm>
        </p:spPr>
        <p:txBody>
          <a:bodyPr anchor="t">
            <a:normAutofit/>
          </a:bodyPr>
          <a:lstStyle/>
          <a:p>
            <a:pPr>
              <a:buFont typeface="Arial" panose="020B0604020202020204" pitchFamily="34" charset="0"/>
              <a:buChar char="•"/>
            </a:pPr>
            <a:r>
              <a:rPr lang="en-GB" sz="2000"/>
              <a:t>Statistical analysis of turnover rates across different care home types</a:t>
            </a:r>
          </a:p>
          <a:p>
            <a:pPr>
              <a:buFont typeface="Arial" panose="020B0604020202020204" pitchFamily="34" charset="0"/>
              <a:buChar char="•"/>
            </a:pPr>
            <a:r>
              <a:rPr lang="en-GB" sz="2000"/>
              <a:t>Comparative studies of retention policies across regions</a:t>
            </a:r>
          </a:p>
          <a:p>
            <a:pPr>
              <a:buFont typeface="Arial" panose="020B0604020202020204" pitchFamily="34" charset="0"/>
              <a:buChar char="•"/>
            </a:pPr>
            <a:r>
              <a:rPr lang="en-GB" sz="2000"/>
              <a:t>Application of existing theoretical frameworks to the South Wales context</a:t>
            </a:r>
          </a:p>
          <a:p>
            <a:pPr>
              <a:buFont typeface="Arial" panose="020B0604020202020204" pitchFamily="34" charset="0"/>
              <a:buChar char="•"/>
            </a:pPr>
            <a:r>
              <a:rPr lang="en-GB" sz="2000"/>
              <a:t>Surveys measuring predefined variables associated with turnover</a:t>
            </a:r>
          </a:p>
          <a:p>
            <a:r>
              <a:rPr lang="en-GB" sz="2000" b="1"/>
              <a:t>Example</a:t>
            </a:r>
            <a:r>
              <a:rPr lang="en-GB" sz="2000"/>
              <a:t>: A researcher analyses HR records from 50 South Wales care homes to identify patterns in turnover rates, correlating these with factors such as organisational size, location, pay scales, and management structures.</a:t>
            </a:r>
          </a:p>
          <a:p>
            <a:endParaRPr lang="en-GB" sz="2000"/>
          </a:p>
        </p:txBody>
      </p:sp>
    </p:spTree>
    <p:extLst>
      <p:ext uri="{BB962C8B-B14F-4D97-AF65-F5344CB8AC3E}">
        <p14:creationId xmlns:p14="http://schemas.microsoft.com/office/powerpoint/2010/main" val="22864591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828B7-853A-A1DB-D9D8-5471C29DC34B}"/>
              </a:ext>
            </a:extLst>
          </p:cNvPr>
          <p:cNvSpPr>
            <a:spLocks noGrp="1"/>
          </p:cNvSpPr>
          <p:nvPr>
            <p:ph type="title"/>
          </p:nvPr>
        </p:nvSpPr>
        <p:spPr>
          <a:xfrm>
            <a:off x="1371599" y="294538"/>
            <a:ext cx="9895951" cy="1033669"/>
          </a:xfrm>
        </p:spPr>
        <p:txBody>
          <a:bodyPr>
            <a:normAutofit/>
          </a:bodyPr>
          <a:lstStyle/>
          <a:p>
            <a:r>
              <a:rPr lang="en-GB" sz="3400" b="1" dirty="0">
                <a:solidFill>
                  <a:srgbClr val="FFFFFF"/>
                </a:solidFill>
              </a:rPr>
              <a:t>Case Study: Manufacturing Sector Retention Challenges</a:t>
            </a:r>
            <a:endParaRPr lang="en-GB" sz="3400" dirty="0">
              <a:solidFill>
                <a:srgbClr val="FFFFFF"/>
              </a:solidFill>
            </a:endParaRPr>
          </a:p>
        </p:txBody>
      </p:sp>
      <p:sp>
        <p:nvSpPr>
          <p:cNvPr id="3" name="Content Placeholder 2">
            <a:extLst>
              <a:ext uri="{FF2B5EF4-FFF2-40B4-BE49-F238E27FC236}">
                <a16:creationId xmlns:a16="http://schemas.microsoft.com/office/drawing/2014/main" id="{0F388DA6-B594-4278-CB31-CA5E923C5C02}"/>
              </a:ext>
            </a:extLst>
          </p:cNvPr>
          <p:cNvSpPr>
            <a:spLocks noGrp="1"/>
          </p:cNvSpPr>
          <p:nvPr>
            <p:ph idx="1"/>
          </p:nvPr>
        </p:nvSpPr>
        <p:spPr>
          <a:xfrm>
            <a:off x="1371599" y="2318197"/>
            <a:ext cx="9724031" cy="3683358"/>
          </a:xfrm>
        </p:spPr>
        <p:txBody>
          <a:bodyPr anchor="ctr">
            <a:normAutofit/>
          </a:bodyPr>
          <a:lstStyle/>
          <a:p>
            <a:pPr>
              <a:buNone/>
            </a:pPr>
            <a:r>
              <a:rPr lang="en-GB" sz="2000" b="1"/>
              <a:t>Emic Research Approaches</a:t>
            </a:r>
          </a:p>
          <a:p>
            <a:pPr>
              <a:buFont typeface="Arial" panose="020B0604020202020204" pitchFamily="34" charset="0"/>
              <a:buChar char="•"/>
            </a:pPr>
            <a:r>
              <a:rPr lang="en-GB" sz="2000"/>
              <a:t>Narrative interviews with long-serving and recently departed staff</a:t>
            </a:r>
          </a:p>
          <a:p>
            <a:pPr>
              <a:buFont typeface="Arial" panose="020B0604020202020204" pitchFamily="34" charset="0"/>
              <a:buChar char="•"/>
            </a:pPr>
            <a:r>
              <a:rPr lang="en-GB" sz="2000"/>
              <a:t>Analysis of organisational stories and workplace culture</a:t>
            </a:r>
          </a:p>
          <a:p>
            <a:pPr>
              <a:buFont typeface="Arial" panose="020B0604020202020204" pitchFamily="34" charset="0"/>
              <a:buChar char="•"/>
            </a:pPr>
            <a:r>
              <a:rPr lang="en-GB" sz="2000"/>
              <a:t>Action research involving staff in developing retention solutions</a:t>
            </a:r>
          </a:p>
          <a:p>
            <a:pPr>
              <a:buFont typeface="Arial" panose="020B0604020202020204" pitchFamily="34" charset="0"/>
              <a:buChar char="•"/>
            </a:pPr>
            <a:r>
              <a:rPr lang="en-GB" sz="2000"/>
              <a:t>Phenomenological exploration of manufacturing workers' career decisions</a:t>
            </a:r>
          </a:p>
          <a:p>
            <a:r>
              <a:rPr lang="en-GB" sz="2000" b="1"/>
              <a:t>Example</a:t>
            </a:r>
            <a:r>
              <a:rPr lang="en-GB" sz="2000"/>
              <a:t>: A researcher who previously worked in a South Wales manufacturing plant conducts life history interviews with 20 former colleagues who left the sector, seeking to understand how their career aspirations evolved over time.</a:t>
            </a:r>
          </a:p>
          <a:p>
            <a:endParaRPr lang="en-GB" sz="2000"/>
          </a:p>
        </p:txBody>
      </p:sp>
    </p:spTree>
    <p:extLst>
      <p:ext uri="{BB962C8B-B14F-4D97-AF65-F5344CB8AC3E}">
        <p14:creationId xmlns:p14="http://schemas.microsoft.com/office/powerpoint/2010/main" val="3158135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38AD6-EC7A-4061-C1BA-B66292A4AD27}"/>
              </a:ext>
            </a:extLst>
          </p:cNvPr>
          <p:cNvSpPr>
            <a:spLocks noGrp="1"/>
          </p:cNvSpPr>
          <p:nvPr>
            <p:ph type="title"/>
          </p:nvPr>
        </p:nvSpPr>
        <p:spPr>
          <a:xfrm>
            <a:off x="1285240" y="1050595"/>
            <a:ext cx="8074815" cy="1618489"/>
          </a:xfrm>
        </p:spPr>
        <p:txBody>
          <a:bodyPr anchor="ctr">
            <a:normAutofit/>
          </a:bodyPr>
          <a:lstStyle/>
          <a:p>
            <a:r>
              <a:rPr lang="en-GB" sz="6100" b="1" dirty="0"/>
              <a:t>Etic Research Approaches</a:t>
            </a:r>
            <a:endParaRPr lang="en-GB" sz="6100" dirty="0"/>
          </a:p>
        </p:txBody>
      </p:sp>
      <p:sp>
        <p:nvSpPr>
          <p:cNvPr id="3" name="Content Placeholder 2">
            <a:extLst>
              <a:ext uri="{FF2B5EF4-FFF2-40B4-BE49-F238E27FC236}">
                <a16:creationId xmlns:a16="http://schemas.microsoft.com/office/drawing/2014/main" id="{6B454810-EA66-7261-00D3-20287F813B24}"/>
              </a:ext>
            </a:extLst>
          </p:cNvPr>
          <p:cNvSpPr>
            <a:spLocks noGrp="1"/>
          </p:cNvSpPr>
          <p:nvPr>
            <p:ph idx="1"/>
          </p:nvPr>
        </p:nvSpPr>
        <p:spPr>
          <a:xfrm>
            <a:off x="1285240" y="2969469"/>
            <a:ext cx="8074815" cy="2800395"/>
          </a:xfrm>
        </p:spPr>
        <p:txBody>
          <a:bodyPr anchor="t">
            <a:normAutofit/>
          </a:bodyPr>
          <a:lstStyle/>
          <a:p>
            <a:pPr>
              <a:buFont typeface="Arial" panose="020B0604020202020204" pitchFamily="34" charset="0"/>
              <a:buChar char="•"/>
            </a:pPr>
            <a:r>
              <a:rPr lang="en-GB" sz="1700"/>
              <a:t>Economic analysis of labour market conditions in South Wales</a:t>
            </a:r>
          </a:p>
          <a:p>
            <a:pPr>
              <a:buFont typeface="Arial" panose="020B0604020202020204" pitchFamily="34" charset="0"/>
              <a:buChar char="•"/>
            </a:pPr>
            <a:r>
              <a:rPr lang="en-GB" sz="1700"/>
              <a:t>Comparative analysis of turnover rates against UK-wide manufacturing benchmarks</a:t>
            </a:r>
          </a:p>
          <a:p>
            <a:pPr>
              <a:buFont typeface="Arial" panose="020B0604020202020204" pitchFamily="34" charset="0"/>
              <a:buChar char="•"/>
            </a:pPr>
            <a:r>
              <a:rPr lang="en-GB" sz="1700"/>
              <a:t>Application of motivation theories to explain retention patterns</a:t>
            </a:r>
          </a:p>
          <a:p>
            <a:pPr>
              <a:buFont typeface="Arial" panose="020B0604020202020204" pitchFamily="34" charset="0"/>
              <a:buChar char="•"/>
            </a:pPr>
            <a:r>
              <a:rPr lang="en-GB" sz="1700"/>
              <a:t>Implementation and evaluation of evidence-based retention interventions</a:t>
            </a:r>
          </a:p>
          <a:p>
            <a:r>
              <a:rPr lang="en-GB" sz="1700" b="1"/>
              <a:t>Example</a:t>
            </a:r>
            <a:r>
              <a:rPr lang="en-GB" sz="1700"/>
              <a:t>: A researcher with no prior manufacturing experience applies Herzberg's Two-Factor Theory to analyse survey data from 200 manufacturing employees across South Wales, identifying hygiene factors and motivators that predict turnover intention.</a:t>
            </a:r>
          </a:p>
          <a:p>
            <a:endParaRPr lang="en-GB" sz="1700"/>
          </a:p>
        </p:txBody>
      </p:sp>
    </p:spTree>
    <p:extLst>
      <p:ext uri="{BB962C8B-B14F-4D97-AF65-F5344CB8AC3E}">
        <p14:creationId xmlns:p14="http://schemas.microsoft.com/office/powerpoint/2010/main" val="38586669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F93BE-8293-D908-55E9-2E6C6C03FB8B}"/>
              </a:ext>
            </a:extLst>
          </p:cNvPr>
          <p:cNvSpPr>
            <a:spLocks noGrp="1"/>
          </p:cNvSpPr>
          <p:nvPr>
            <p:ph type="title"/>
          </p:nvPr>
        </p:nvSpPr>
        <p:spPr/>
        <p:txBody>
          <a:bodyPr>
            <a:normAutofit fontScale="90000"/>
          </a:bodyPr>
          <a:lstStyle/>
          <a:p>
            <a:r>
              <a:rPr lang="en-GB" b="1" dirty="0"/>
              <a:t>RESEARCHER POSITIONING IN PRACTICE</a:t>
            </a:r>
            <a:br>
              <a:rPr lang="en-GB" b="1" dirty="0"/>
            </a:br>
            <a:r>
              <a:rPr lang="en-GB" b="1" dirty="0"/>
              <a:t>Insider-Outsider Continuum in Workforce Research</a:t>
            </a:r>
            <a:br>
              <a:rPr lang="en-GB" b="1" dirty="0"/>
            </a:br>
            <a:endParaRPr lang="en-GB" dirty="0"/>
          </a:p>
        </p:txBody>
      </p:sp>
      <p:sp>
        <p:nvSpPr>
          <p:cNvPr id="3" name="Content Placeholder 2">
            <a:extLst>
              <a:ext uri="{FF2B5EF4-FFF2-40B4-BE49-F238E27FC236}">
                <a16:creationId xmlns:a16="http://schemas.microsoft.com/office/drawing/2014/main" id="{3D61558C-3387-9EB1-D5F6-C39AB302ECAE}"/>
              </a:ext>
            </a:extLst>
          </p:cNvPr>
          <p:cNvSpPr>
            <a:spLocks noGrp="1"/>
          </p:cNvSpPr>
          <p:nvPr>
            <p:ph idx="1"/>
          </p:nvPr>
        </p:nvSpPr>
        <p:spPr/>
        <p:txBody>
          <a:bodyPr/>
          <a:lstStyle/>
          <a:p>
            <a:r>
              <a:rPr lang="en-GB" dirty="0"/>
              <a:t>Rather than a simple binary, researcher positioning exists on a continuum:</a:t>
            </a:r>
          </a:p>
        </p:txBody>
      </p:sp>
    </p:spTree>
    <p:extLst>
      <p:ext uri="{BB962C8B-B14F-4D97-AF65-F5344CB8AC3E}">
        <p14:creationId xmlns:p14="http://schemas.microsoft.com/office/powerpoint/2010/main" val="24186114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EA27B8-60F1-5FEA-E680-635701036EEF}"/>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4F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57B7DF3A-9A63-E60D-F8AF-E02C0B918DC3}"/>
              </a:ext>
            </a:extLst>
          </p:cNvPr>
          <p:cNvPicPr>
            <a:picLocks noChangeAspect="1"/>
          </p:cNvPicPr>
          <p:nvPr/>
        </p:nvPicPr>
        <p:blipFill>
          <a:blip r:embed="rId2"/>
          <a:srcRect l="52381" t="43116" r="2427" b="29844"/>
          <a:stretch/>
        </p:blipFill>
        <p:spPr>
          <a:xfrm>
            <a:off x="643467" y="1251319"/>
            <a:ext cx="10905066" cy="4355361"/>
          </a:xfrm>
          <a:prstGeom prst="rect">
            <a:avLst/>
          </a:prstGeom>
        </p:spPr>
      </p:pic>
    </p:spTree>
    <p:extLst>
      <p:ext uri="{BB962C8B-B14F-4D97-AF65-F5344CB8AC3E}">
        <p14:creationId xmlns:p14="http://schemas.microsoft.com/office/powerpoint/2010/main" val="23403272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9519B-329D-9550-93BA-8C620A20E090}"/>
              </a:ext>
            </a:extLst>
          </p:cNvPr>
          <p:cNvSpPr>
            <a:spLocks noGrp="1"/>
          </p:cNvSpPr>
          <p:nvPr>
            <p:ph type="title"/>
          </p:nvPr>
        </p:nvSpPr>
        <p:spPr/>
        <p:txBody>
          <a:bodyPr/>
          <a:lstStyle/>
          <a:p>
            <a:r>
              <a:rPr lang="en-GB" dirty="0"/>
              <a:t>Ranging from</a:t>
            </a:r>
          </a:p>
        </p:txBody>
      </p:sp>
      <p:sp>
        <p:nvSpPr>
          <p:cNvPr id="3" name="Content Placeholder 2">
            <a:extLst>
              <a:ext uri="{FF2B5EF4-FFF2-40B4-BE49-F238E27FC236}">
                <a16:creationId xmlns:a16="http://schemas.microsoft.com/office/drawing/2014/main" id="{FB100D33-0F90-E67F-3033-11F3A27BE18C}"/>
              </a:ext>
            </a:extLst>
          </p:cNvPr>
          <p:cNvSpPr>
            <a:spLocks noGrp="1"/>
          </p:cNvSpPr>
          <p:nvPr>
            <p:ph idx="1"/>
          </p:nvPr>
        </p:nvSpPr>
        <p:spPr/>
        <p:txBody>
          <a:bodyPr>
            <a:normAutofit lnSpcReduction="10000"/>
          </a:bodyPr>
          <a:lstStyle/>
          <a:p>
            <a:r>
              <a:rPr lang="en-GB" b="1" dirty="0"/>
              <a:t>Complete Insider</a:t>
            </a:r>
            <a:r>
              <a:rPr lang="en-GB" dirty="0"/>
              <a:t>: A care home manager researching turnover within their own care home </a:t>
            </a:r>
          </a:p>
          <a:p>
            <a:r>
              <a:rPr lang="en-GB" b="1" dirty="0"/>
              <a:t>Partial Insider</a:t>
            </a:r>
            <a:r>
              <a:rPr lang="en-GB" dirty="0"/>
              <a:t>: A former care worker now in academia researching the sector </a:t>
            </a:r>
          </a:p>
          <a:p>
            <a:r>
              <a:rPr lang="en-GB" b="1" dirty="0"/>
              <a:t>Insider-Outsider</a:t>
            </a:r>
            <a:r>
              <a:rPr lang="en-GB" dirty="0"/>
              <a:t>: A researcher from South Wales studying local industries without direct experience </a:t>
            </a:r>
          </a:p>
          <a:p>
            <a:r>
              <a:rPr lang="en-GB" b="1" dirty="0"/>
              <a:t>Relative Outsider</a:t>
            </a:r>
            <a:r>
              <a:rPr lang="en-GB" dirty="0"/>
              <a:t>: A healthcare researcher studying care homes without social care experience </a:t>
            </a:r>
          </a:p>
          <a:p>
            <a:r>
              <a:rPr lang="en-GB" b="1" dirty="0"/>
              <a:t>Complete Outsider</a:t>
            </a:r>
            <a:r>
              <a:rPr lang="en-GB" dirty="0"/>
              <a:t>: A researcher with no connection to Wales or healthcare studying the sector objectively</a:t>
            </a:r>
          </a:p>
        </p:txBody>
      </p:sp>
    </p:spTree>
    <p:extLst>
      <p:ext uri="{BB962C8B-B14F-4D97-AF65-F5344CB8AC3E}">
        <p14:creationId xmlns:p14="http://schemas.microsoft.com/office/powerpoint/2010/main" val="37606300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8BABCB-F824-6CF7-A6EA-C5EF0588ED29}"/>
              </a:ext>
            </a:extLst>
          </p:cNvPr>
          <p:cNvSpPr>
            <a:spLocks noGrp="1"/>
          </p:cNvSpPr>
          <p:nvPr>
            <p:ph type="title"/>
          </p:nvPr>
        </p:nvSpPr>
        <p:spPr/>
        <p:txBody>
          <a:bodyPr>
            <a:normAutofit fontScale="90000"/>
          </a:bodyPr>
          <a:lstStyle/>
          <a:p>
            <a:r>
              <a:rPr lang="en-GB" b="1" dirty="0"/>
              <a:t>Methodological Considerations for Different Positions - South Wales Care Home or Manufacturing Professionals</a:t>
            </a:r>
            <a:br>
              <a:rPr lang="en-GB" b="1" dirty="0"/>
            </a:br>
            <a:endParaRPr lang="en-GB" dirty="0"/>
          </a:p>
        </p:txBody>
      </p:sp>
      <p:sp>
        <p:nvSpPr>
          <p:cNvPr id="5" name="Text Placeholder 4">
            <a:extLst>
              <a:ext uri="{FF2B5EF4-FFF2-40B4-BE49-F238E27FC236}">
                <a16:creationId xmlns:a16="http://schemas.microsoft.com/office/drawing/2014/main" id="{D4515FF0-C02A-1CA4-07D4-6AF0F802C84B}"/>
              </a:ext>
            </a:extLst>
          </p:cNvPr>
          <p:cNvSpPr>
            <a:spLocks noGrp="1"/>
          </p:cNvSpPr>
          <p:nvPr>
            <p:ph type="body" idx="1"/>
          </p:nvPr>
        </p:nvSpPr>
        <p:spPr/>
        <p:txBody>
          <a:bodyPr/>
          <a:lstStyle/>
          <a:p>
            <a:r>
              <a:rPr lang="en-GB" b="1" dirty="0"/>
              <a:t>Insider Researchers</a:t>
            </a:r>
            <a:endParaRPr lang="en-GB" dirty="0"/>
          </a:p>
        </p:txBody>
      </p:sp>
      <p:sp>
        <p:nvSpPr>
          <p:cNvPr id="6" name="Content Placeholder 5">
            <a:extLst>
              <a:ext uri="{FF2B5EF4-FFF2-40B4-BE49-F238E27FC236}">
                <a16:creationId xmlns:a16="http://schemas.microsoft.com/office/drawing/2014/main" id="{840D7532-D09D-BF0A-7AD7-304E1C3E8BC3}"/>
              </a:ext>
            </a:extLst>
          </p:cNvPr>
          <p:cNvSpPr>
            <a:spLocks noGrp="1"/>
          </p:cNvSpPr>
          <p:nvPr>
            <p:ph sz="half" idx="2"/>
          </p:nvPr>
        </p:nvSpPr>
        <p:spPr/>
        <p:txBody>
          <a:bodyPr>
            <a:normAutofit fontScale="92500" lnSpcReduction="10000"/>
          </a:bodyPr>
          <a:lstStyle/>
          <a:p>
            <a:pPr>
              <a:buFont typeface="Arial" panose="020B0604020202020204" pitchFamily="34" charset="0"/>
              <a:buChar char="•"/>
            </a:pPr>
            <a:r>
              <a:rPr lang="en-GB" b="1" dirty="0"/>
              <a:t>Advantages</a:t>
            </a:r>
            <a:r>
              <a:rPr lang="en-GB" dirty="0"/>
              <a:t>: Deep contextual knowledge, easier access, trust from participants</a:t>
            </a:r>
          </a:p>
          <a:p>
            <a:pPr>
              <a:buFont typeface="Arial" panose="020B0604020202020204" pitchFamily="34" charset="0"/>
              <a:buChar char="•"/>
            </a:pPr>
            <a:r>
              <a:rPr lang="en-GB" b="1" dirty="0"/>
              <a:t>Challenges</a:t>
            </a:r>
            <a:r>
              <a:rPr lang="en-GB" dirty="0"/>
              <a:t>: Potential blind spots, assumptions, ethical complexities</a:t>
            </a:r>
          </a:p>
          <a:p>
            <a:pPr>
              <a:buFont typeface="Arial" panose="020B0604020202020204" pitchFamily="34" charset="0"/>
              <a:buChar char="•"/>
            </a:pPr>
            <a:r>
              <a:rPr lang="en-GB" b="1" dirty="0"/>
              <a:t>Methodological Implications</a:t>
            </a:r>
            <a:r>
              <a:rPr lang="en-GB" dirty="0"/>
              <a:t>: Need for heightened reflexivity, peer debriefing, maintaining analytical distance</a:t>
            </a:r>
          </a:p>
          <a:p>
            <a:endParaRPr lang="en-GB" dirty="0"/>
          </a:p>
        </p:txBody>
      </p:sp>
      <p:sp>
        <p:nvSpPr>
          <p:cNvPr id="7" name="Text Placeholder 6">
            <a:extLst>
              <a:ext uri="{FF2B5EF4-FFF2-40B4-BE49-F238E27FC236}">
                <a16:creationId xmlns:a16="http://schemas.microsoft.com/office/drawing/2014/main" id="{36F4296C-C41C-327E-C92F-0495B3FC0FAD}"/>
              </a:ext>
            </a:extLst>
          </p:cNvPr>
          <p:cNvSpPr>
            <a:spLocks noGrp="1"/>
          </p:cNvSpPr>
          <p:nvPr>
            <p:ph type="body" sz="quarter" idx="3"/>
          </p:nvPr>
        </p:nvSpPr>
        <p:spPr/>
        <p:txBody>
          <a:bodyPr/>
          <a:lstStyle/>
          <a:p>
            <a:r>
              <a:rPr lang="en-GB" b="1" dirty="0"/>
              <a:t>Outsider Researchers</a:t>
            </a:r>
          </a:p>
        </p:txBody>
      </p:sp>
      <p:sp>
        <p:nvSpPr>
          <p:cNvPr id="8" name="Content Placeholder 7">
            <a:extLst>
              <a:ext uri="{FF2B5EF4-FFF2-40B4-BE49-F238E27FC236}">
                <a16:creationId xmlns:a16="http://schemas.microsoft.com/office/drawing/2014/main" id="{B254C46F-474C-974F-19E8-5EB2E4DAEDCF}"/>
              </a:ext>
            </a:extLst>
          </p:cNvPr>
          <p:cNvSpPr>
            <a:spLocks noGrp="1"/>
          </p:cNvSpPr>
          <p:nvPr>
            <p:ph sz="quarter" idx="4"/>
          </p:nvPr>
        </p:nvSpPr>
        <p:spPr/>
        <p:txBody>
          <a:bodyPr>
            <a:normAutofit fontScale="92500" lnSpcReduction="10000"/>
          </a:bodyPr>
          <a:lstStyle/>
          <a:p>
            <a:pPr>
              <a:buFont typeface="Arial" panose="020B0604020202020204" pitchFamily="34" charset="0"/>
              <a:buChar char="•"/>
            </a:pPr>
            <a:r>
              <a:rPr lang="en-GB" b="1" dirty="0"/>
              <a:t>Advantages</a:t>
            </a:r>
            <a:r>
              <a:rPr lang="en-GB" dirty="0"/>
              <a:t>: Fresh perspective, fewer preconceptions, potential objectivity</a:t>
            </a:r>
          </a:p>
          <a:p>
            <a:pPr>
              <a:buFont typeface="Arial" panose="020B0604020202020204" pitchFamily="34" charset="0"/>
              <a:buChar char="•"/>
            </a:pPr>
            <a:r>
              <a:rPr lang="en-GB" b="1" dirty="0"/>
              <a:t>Challenges</a:t>
            </a:r>
            <a:r>
              <a:rPr lang="en-GB" dirty="0"/>
              <a:t>: Access barriers, understanding cultural nuances, establishing trust</a:t>
            </a:r>
          </a:p>
          <a:p>
            <a:pPr>
              <a:buFont typeface="Arial" panose="020B0604020202020204" pitchFamily="34" charset="0"/>
              <a:buChar char="•"/>
            </a:pPr>
            <a:r>
              <a:rPr lang="en-GB" b="1" dirty="0"/>
              <a:t>Methodological Implications</a:t>
            </a:r>
            <a:r>
              <a:rPr lang="en-GB" dirty="0"/>
              <a:t>: Need for cultural sensitisation, key informants, longer field engagement</a:t>
            </a:r>
          </a:p>
          <a:p>
            <a:endParaRPr lang="en-GB" dirty="0"/>
          </a:p>
        </p:txBody>
      </p:sp>
    </p:spTree>
    <p:extLst>
      <p:ext uri="{BB962C8B-B14F-4D97-AF65-F5344CB8AC3E}">
        <p14:creationId xmlns:p14="http://schemas.microsoft.com/office/powerpoint/2010/main" val="5059336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graphicFrame>
        <p:nvGraphicFramePr>
          <p:cNvPr id="4" name="Table 3">
            <a:extLst>
              <a:ext uri="{FF2B5EF4-FFF2-40B4-BE49-F238E27FC236}">
                <a16:creationId xmlns:a16="http://schemas.microsoft.com/office/drawing/2014/main" id="{74FCB2E4-9C1A-6769-F496-C794003A4778}"/>
              </a:ext>
            </a:extLst>
          </p:cNvPr>
          <p:cNvGraphicFramePr>
            <a:graphicFrameLocks noGrp="1"/>
          </p:cNvGraphicFramePr>
          <p:nvPr>
            <p:extLst>
              <p:ext uri="{D42A27DB-BD31-4B8C-83A1-F6EECF244321}">
                <p14:modId xmlns:p14="http://schemas.microsoft.com/office/powerpoint/2010/main" val="1822666974"/>
              </p:ext>
            </p:extLst>
          </p:nvPr>
        </p:nvGraphicFramePr>
        <p:xfrm>
          <a:off x="1304934" y="1286934"/>
          <a:ext cx="9582134" cy="4105952"/>
        </p:xfrm>
        <a:graphic>
          <a:graphicData uri="http://schemas.openxmlformats.org/drawingml/2006/table">
            <a:tbl>
              <a:tblPr firstRow="1" firstCol="1" bandRow="1"/>
              <a:tblGrid>
                <a:gridCol w="3606775">
                  <a:extLst>
                    <a:ext uri="{9D8B030D-6E8A-4147-A177-3AD203B41FA5}">
                      <a16:colId xmlns:a16="http://schemas.microsoft.com/office/drawing/2014/main" val="2638416026"/>
                    </a:ext>
                  </a:extLst>
                </a:gridCol>
                <a:gridCol w="5975359">
                  <a:extLst>
                    <a:ext uri="{9D8B030D-6E8A-4147-A177-3AD203B41FA5}">
                      <a16:colId xmlns:a16="http://schemas.microsoft.com/office/drawing/2014/main" val="2798306289"/>
                    </a:ext>
                  </a:extLst>
                </a:gridCol>
              </a:tblGrid>
              <a:tr h="962446">
                <a:tc gridSpan="2">
                  <a:txBody>
                    <a:bodyPr/>
                    <a:lstStyle/>
                    <a:p>
                      <a:pPr algn="ctr" fontAlgn="ctr">
                        <a:lnSpc>
                          <a:spcPct val="115000"/>
                        </a:lnSpc>
                        <a:spcAft>
                          <a:spcPts val="800"/>
                        </a:spcAft>
                        <a:buNone/>
                      </a:pPr>
                      <a:endParaRPr lang="en-GB" sz="1200" b="1" i="0" u="none" strike="noStrike">
                        <a:effectLst/>
                        <a:latin typeface="Arial" panose="020B0604020202020204" pitchFamily="34" charset="0"/>
                        <a:ea typeface="Times New Roman" panose="02020603050405020304" pitchFamily="18" charset="0"/>
                        <a:cs typeface="Arial" panose="020B0604020202020204" pitchFamily="34" charset="0"/>
                      </a:endParaRPr>
                    </a:p>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Combining Emic and Etic Approaches</a:t>
                      </a:r>
                    </a:p>
                    <a:p>
                      <a:pPr algn="ctr" fontAlgn="ctr">
                        <a:lnSpc>
                          <a:spcPct val="115000"/>
                        </a:lnSpc>
                        <a:spcAft>
                          <a:spcPts val="800"/>
                        </a:spcAft>
                        <a:buNone/>
                      </a:pP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pPr algn="l" fontAlgn="ctr">
                        <a:lnSpc>
                          <a:spcPct val="115000"/>
                        </a:lnSpc>
                        <a:buNone/>
                      </a:pPr>
                      <a:endParaRPr lang="en-GB" sz="2200" b="0" i="0" u="none" strike="noStrike" dirty="0">
                        <a:effectLst/>
                        <a:latin typeface="Arial" panose="020B0604020202020204" pitchFamily="34" charset="0"/>
                      </a:endParaRPr>
                    </a:p>
                  </a:txBody>
                  <a:tcPr marL="11539" marR="11539" marT="11539" marB="1153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87606361"/>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Complementary Use of Perspectives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Most robust doctoral research will incorporate elements of both emic and etic approaches.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8250039"/>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Sequential Designs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Begin with emic exploration to understand local meanings, followed by etic analysis for broader patterns.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88223550"/>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In-depth interviews with care home staff to understand turnover factors, followed by survey testing these factors across the sector.</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19961691"/>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Parallel Designs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Simultaneously employ emic and etic approaches with integration at the analysis stage.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0798336"/>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While conducting statistical analysis of manufacturing turnover data, also gathering narrative accounts from employees.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8215167"/>
                  </a:ext>
                </a:extLst>
              </a:tr>
              <a:tr h="264376">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Nested Designs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Embed one approach within the framework of another.</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21022943"/>
                  </a:ext>
                </a:extLst>
              </a:tr>
              <a:tr h="47985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Within a primarily etic economic analysis of the labour market, include case studies providing emic perspectives on worker experiences.</a:t>
                      </a:r>
                      <a:endParaRPr lang="en-GB" sz="1800" b="0" i="0" u="none" strike="noStrike">
                        <a:effectLst/>
                        <a:latin typeface="Arial" panose="020B0604020202020204" pitchFamily="34" charset="0"/>
                      </a:endParaRPr>
                    </a:p>
                  </a:txBody>
                  <a:tcPr marL="9458" marR="9458" marT="9458" marB="945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44488795"/>
                  </a:ext>
                </a:extLst>
              </a:tr>
            </a:tbl>
          </a:graphicData>
        </a:graphic>
      </p:graphicFrame>
    </p:spTree>
    <p:extLst>
      <p:ext uri="{BB962C8B-B14F-4D97-AF65-F5344CB8AC3E}">
        <p14:creationId xmlns:p14="http://schemas.microsoft.com/office/powerpoint/2010/main" val="26650630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06FDB-28B0-2EEE-BDA2-8E4A99E7DA19}"/>
              </a:ext>
            </a:extLst>
          </p:cNvPr>
          <p:cNvSpPr>
            <a:spLocks noGrp="1"/>
          </p:cNvSpPr>
          <p:nvPr>
            <p:ph type="title"/>
          </p:nvPr>
        </p:nvSpPr>
        <p:spPr/>
        <p:txBody>
          <a:bodyPr/>
          <a:lstStyle/>
          <a:p>
            <a:r>
              <a:rPr lang="en-GB" b="1" dirty="0"/>
              <a:t>Integration Strategies</a:t>
            </a:r>
            <a:br>
              <a:rPr lang="en-GB" b="1" dirty="0"/>
            </a:br>
            <a:endParaRPr lang="en-GB" dirty="0"/>
          </a:p>
        </p:txBody>
      </p:sp>
      <p:sp>
        <p:nvSpPr>
          <p:cNvPr id="3" name="Content Placeholder 2">
            <a:extLst>
              <a:ext uri="{FF2B5EF4-FFF2-40B4-BE49-F238E27FC236}">
                <a16:creationId xmlns:a16="http://schemas.microsoft.com/office/drawing/2014/main" id="{4BEB0D96-BB59-3EE2-F4EB-EC66547A14D4}"/>
              </a:ext>
            </a:extLst>
          </p:cNvPr>
          <p:cNvSpPr>
            <a:spLocks noGrp="1"/>
          </p:cNvSpPr>
          <p:nvPr>
            <p:ph idx="1"/>
          </p:nvPr>
        </p:nvSpPr>
        <p:spPr/>
        <p:txBody>
          <a:bodyPr>
            <a:normAutofit/>
          </a:bodyPr>
          <a:lstStyle/>
          <a:p>
            <a:pPr>
              <a:buNone/>
            </a:pPr>
            <a:r>
              <a:rPr lang="en-GB" dirty="0"/>
              <a:t>Doctoral research in workforce retention may consider:</a:t>
            </a:r>
          </a:p>
          <a:p>
            <a:pPr>
              <a:buFont typeface="+mj-lt"/>
              <a:buAutoNum type="arabicPeriod"/>
            </a:pPr>
            <a:r>
              <a:rPr lang="en-GB" b="1" dirty="0"/>
              <a:t>Methodological triangulation</a:t>
            </a:r>
            <a:r>
              <a:rPr lang="en-GB" dirty="0"/>
              <a:t>: Using multiple methods to capture both emic and etic perspectives</a:t>
            </a:r>
          </a:p>
          <a:p>
            <a:pPr>
              <a:buFont typeface="+mj-lt"/>
              <a:buAutoNum type="arabicPeriod"/>
            </a:pPr>
            <a:r>
              <a:rPr lang="en-GB" b="1" dirty="0"/>
              <a:t>Team-based approaches</a:t>
            </a:r>
            <a:r>
              <a:rPr lang="en-GB" dirty="0"/>
              <a:t>: Collaboration between researchers with insider and outsider positioning</a:t>
            </a:r>
          </a:p>
          <a:p>
            <a:pPr>
              <a:buFont typeface="+mj-lt"/>
              <a:buAutoNum type="arabicPeriod"/>
            </a:pPr>
            <a:r>
              <a:rPr lang="en-GB" b="1" dirty="0"/>
              <a:t>Member validation</a:t>
            </a:r>
            <a:r>
              <a:rPr lang="en-GB" dirty="0"/>
              <a:t>: Having participants review and validate researcher interpretations</a:t>
            </a:r>
          </a:p>
          <a:p>
            <a:pPr>
              <a:buFont typeface="+mj-lt"/>
              <a:buAutoNum type="arabicPeriod"/>
            </a:pPr>
            <a:r>
              <a:rPr lang="en-GB" b="1" dirty="0"/>
              <a:t>Theoretical integration</a:t>
            </a:r>
            <a:r>
              <a:rPr lang="en-GB" dirty="0"/>
              <a:t>: Developing explanatory frameworks that connect micro (emic) and macro (etic) levels of analysis</a:t>
            </a:r>
          </a:p>
          <a:p>
            <a:endParaRPr lang="en-GB" dirty="0"/>
          </a:p>
        </p:txBody>
      </p:sp>
    </p:spTree>
    <p:extLst>
      <p:ext uri="{BB962C8B-B14F-4D97-AF65-F5344CB8AC3E}">
        <p14:creationId xmlns:p14="http://schemas.microsoft.com/office/powerpoint/2010/main" val="23873456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D810E-F4A0-98BC-58DA-A9DFA2A61D6C}"/>
              </a:ext>
            </a:extLst>
          </p:cNvPr>
          <p:cNvSpPr>
            <a:spLocks noGrp="1"/>
          </p:cNvSpPr>
          <p:nvPr>
            <p:ph type="title"/>
          </p:nvPr>
        </p:nvSpPr>
        <p:spPr/>
        <p:txBody>
          <a:bodyPr/>
          <a:lstStyle/>
          <a:p>
            <a:r>
              <a:rPr lang="en-GB" b="1" dirty="0"/>
              <a:t>IMPLICATIONS FOR DOCTORAL RESEARCHERS</a:t>
            </a:r>
            <a:endParaRPr lang="en-GB" dirty="0"/>
          </a:p>
        </p:txBody>
      </p:sp>
      <p:sp>
        <p:nvSpPr>
          <p:cNvPr id="3" name="Content Placeholder 2">
            <a:extLst>
              <a:ext uri="{FF2B5EF4-FFF2-40B4-BE49-F238E27FC236}">
                <a16:creationId xmlns:a16="http://schemas.microsoft.com/office/drawing/2014/main" id="{2156B6D0-4751-7BDD-CBB3-A01F0380E34C}"/>
              </a:ext>
            </a:extLst>
          </p:cNvPr>
          <p:cNvSpPr>
            <a:spLocks noGrp="1"/>
          </p:cNvSpPr>
          <p:nvPr>
            <p:ph idx="1"/>
          </p:nvPr>
        </p:nvSpPr>
        <p:spPr/>
        <p:txBody>
          <a:bodyPr>
            <a:normAutofit fontScale="92500" lnSpcReduction="10000"/>
          </a:bodyPr>
          <a:lstStyle/>
          <a:p>
            <a:pPr>
              <a:buNone/>
            </a:pPr>
            <a:r>
              <a:rPr lang="en-GB" b="1" dirty="0"/>
              <a:t>Positioning Your Research</a:t>
            </a:r>
          </a:p>
          <a:p>
            <a:pPr>
              <a:buNone/>
            </a:pPr>
            <a:r>
              <a:rPr lang="en-GB" dirty="0"/>
              <a:t>As you develop your doctoral research on workforce challenges in South Wales:</a:t>
            </a:r>
          </a:p>
          <a:p>
            <a:pPr>
              <a:buFont typeface="+mj-lt"/>
              <a:buAutoNum type="arabicPeriod"/>
            </a:pPr>
            <a:r>
              <a:rPr lang="en-GB" b="1" dirty="0"/>
              <a:t>Explicitly articulate your position</a:t>
            </a:r>
            <a:r>
              <a:rPr lang="en-GB" dirty="0"/>
              <a:t> in relation to the research context</a:t>
            </a:r>
          </a:p>
          <a:p>
            <a:pPr>
              <a:buFont typeface="+mj-lt"/>
              <a:buAutoNum type="arabicPeriod"/>
            </a:pPr>
            <a:r>
              <a:rPr lang="en-GB" b="1" dirty="0"/>
              <a:t>Critically reflect</a:t>
            </a:r>
            <a:r>
              <a:rPr lang="en-GB" dirty="0"/>
              <a:t> on how your position shapes your research questions and approach</a:t>
            </a:r>
          </a:p>
          <a:p>
            <a:pPr>
              <a:buFont typeface="+mj-lt"/>
              <a:buAutoNum type="arabicPeriod"/>
            </a:pPr>
            <a:r>
              <a:rPr lang="en-GB" b="1" dirty="0"/>
              <a:t>Practice reflexivity</a:t>
            </a:r>
            <a:r>
              <a:rPr lang="en-GB" dirty="0"/>
              <a:t> throughout the research process</a:t>
            </a:r>
          </a:p>
          <a:p>
            <a:pPr>
              <a:buFont typeface="+mj-lt"/>
              <a:buAutoNum type="arabicPeriod"/>
            </a:pPr>
            <a:r>
              <a:rPr lang="en-GB" b="1" dirty="0"/>
              <a:t>Consider how to integrate</a:t>
            </a:r>
            <a:r>
              <a:rPr lang="en-GB" dirty="0"/>
              <a:t> emic and etic perspectives for a more comprehensive understanding</a:t>
            </a:r>
          </a:p>
          <a:p>
            <a:pPr>
              <a:buFont typeface="+mj-lt"/>
              <a:buAutoNum type="arabicPeriod"/>
            </a:pPr>
            <a:r>
              <a:rPr lang="en-GB" b="1" dirty="0"/>
              <a:t>Align your methodological choices</a:t>
            </a:r>
            <a:r>
              <a:rPr lang="en-GB" dirty="0"/>
              <a:t> with your epistemological and ontological assumptions</a:t>
            </a:r>
          </a:p>
          <a:p>
            <a:endParaRPr lang="en-GB" dirty="0"/>
          </a:p>
        </p:txBody>
      </p:sp>
    </p:spTree>
    <p:extLst>
      <p:ext uri="{BB962C8B-B14F-4D97-AF65-F5344CB8AC3E}">
        <p14:creationId xmlns:p14="http://schemas.microsoft.com/office/powerpoint/2010/main" val="32551131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E45DACBF-BD03-C6DD-B9E2-7C5ED5F6EF18}"/>
              </a:ext>
            </a:extLst>
          </p:cNvPr>
          <p:cNvSpPr>
            <a:spLocks noGrp="1"/>
          </p:cNvSpPr>
          <p:nvPr>
            <p:ph type="title"/>
          </p:nvPr>
        </p:nvSpPr>
        <p:spPr>
          <a:xfrm>
            <a:off x="2555631" y="1441938"/>
            <a:ext cx="7080738" cy="3974124"/>
          </a:xfrm>
        </p:spPr>
        <p:txBody>
          <a:bodyPr>
            <a:normAutofit/>
          </a:bodyPr>
          <a:lstStyle/>
          <a:p>
            <a:pPr algn="ctr"/>
            <a:r>
              <a:rPr lang="en-GB" sz="5400" dirty="0">
                <a:solidFill>
                  <a:schemeClr val="bg1">
                    <a:lumMod val="95000"/>
                    <a:lumOff val="5000"/>
                  </a:schemeClr>
                </a:solidFill>
              </a:rPr>
              <a:t>Practical Applications in South Wales Workforce Research</a:t>
            </a:r>
          </a:p>
        </p:txBody>
      </p:sp>
    </p:spTree>
    <p:extLst>
      <p:ext uri="{BB962C8B-B14F-4D97-AF65-F5344CB8AC3E}">
        <p14:creationId xmlns:p14="http://schemas.microsoft.com/office/powerpoint/2010/main" val="3243781491"/>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B539417F-2ACD-429A-4B26-D6301824552B}"/>
              </a:ext>
            </a:extLst>
          </p:cNvPr>
          <p:cNvGraphicFramePr>
            <a:graphicFrameLocks noGrp="1"/>
          </p:cNvGraphicFramePr>
          <p:nvPr>
            <p:extLst>
              <p:ext uri="{D42A27DB-BD31-4B8C-83A1-F6EECF244321}">
                <p14:modId xmlns:p14="http://schemas.microsoft.com/office/powerpoint/2010/main" val="99957098"/>
              </p:ext>
            </p:extLst>
          </p:nvPr>
        </p:nvGraphicFramePr>
        <p:xfrm>
          <a:off x="643467" y="1079962"/>
          <a:ext cx="10905068" cy="4698077"/>
        </p:xfrm>
        <a:graphic>
          <a:graphicData uri="http://schemas.openxmlformats.org/drawingml/2006/table">
            <a:tbl>
              <a:tblPr firstRow="1" firstCol="1" bandRow="1">
                <a:tableStyleId>{5C22544A-7EE6-4342-B048-85BDC9FD1C3A}</a:tableStyleId>
              </a:tblPr>
              <a:tblGrid>
                <a:gridCol w="2691596">
                  <a:extLst>
                    <a:ext uri="{9D8B030D-6E8A-4147-A177-3AD203B41FA5}">
                      <a16:colId xmlns:a16="http://schemas.microsoft.com/office/drawing/2014/main" val="2408080437"/>
                    </a:ext>
                  </a:extLst>
                </a:gridCol>
                <a:gridCol w="2768486">
                  <a:extLst>
                    <a:ext uri="{9D8B030D-6E8A-4147-A177-3AD203B41FA5}">
                      <a16:colId xmlns:a16="http://schemas.microsoft.com/office/drawing/2014/main" val="871363785"/>
                    </a:ext>
                  </a:extLst>
                </a:gridCol>
                <a:gridCol w="2745843">
                  <a:extLst>
                    <a:ext uri="{9D8B030D-6E8A-4147-A177-3AD203B41FA5}">
                      <a16:colId xmlns:a16="http://schemas.microsoft.com/office/drawing/2014/main" val="1683383747"/>
                    </a:ext>
                  </a:extLst>
                </a:gridCol>
                <a:gridCol w="2699143">
                  <a:extLst>
                    <a:ext uri="{9D8B030D-6E8A-4147-A177-3AD203B41FA5}">
                      <a16:colId xmlns:a16="http://schemas.microsoft.com/office/drawing/2014/main" val="2020501410"/>
                    </a:ext>
                  </a:extLst>
                </a:gridCol>
              </a:tblGrid>
              <a:tr h="377182">
                <a:tc>
                  <a:txBody>
                    <a:bodyPr/>
                    <a:lstStyle/>
                    <a:p>
                      <a:pPr algn="ctr">
                        <a:lnSpc>
                          <a:spcPct val="115000"/>
                        </a:lnSpc>
                        <a:spcAft>
                          <a:spcPts val="800"/>
                        </a:spcAft>
                        <a:buNone/>
                      </a:pPr>
                      <a:r>
                        <a:rPr lang="en-GB" sz="1800" kern="0" spc="-20">
                          <a:effectLst/>
                        </a:rPr>
                        <a:t>Research Focus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gn="ctr">
                        <a:lnSpc>
                          <a:spcPct val="115000"/>
                        </a:lnSpc>
                        <a:spcAft>
                          <a:spcPts val="800"/>
                        </a:spcAft>
                        <a:buNone/>
                      </a:pPr>
                      <a:r>
                        <a:rPr lang="en-GB" sz="1800" kern="0" spc="-20">
                          <a:effectLst/>
                        </a:rPr>
                        <a:t>Emic Approach</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gn="ctr">
                        <a:lnSpc>
                          <a:spcPct val="115000"/>
                        </a:lnSpc>
                        <a:spcAft>
                          <a:spcPts val="800"/>
                        </a:spcAft>
                        <a:buNone/>
                      </a:pPr>
                      <a:r>
                        <a:rPr lang="en-GB" sz="1800" kern="0" spc="-20">
                          <a:effectLst/>
                        </a:rPr>
                        <a:t>Etic Approach</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gn="ctr">
                        <a:lnSpc>
                          <a:spcPct val="115000"/>
                        </a:lnSpc>
                        <a:spcAft>
                          <a:spcPts val="800"/>
                        </a:spcAft>
                        <a:buNone/>
                      </a:pPr>
                      <a:r>
                        <a:rPr lang="en-GB" sz="1800" kern="0" spc="-20">
                          <a:effectLst/>
                        </a:rPr>
                        <a:t>Integrated Design</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1829665973"/>
                  </a:ext>
                </a:extLst>
              </a:tr>
              <a:tr h="1314571">
                <a:tc>
                  <a:txBody>
                    <a:bodyPr/>
                    <a:lstStyle/>
                    <a:p>
                      <a:pPr>
                        <a:lnSpc>
                          <a:spcPct val="115000"/>
                        </a:lnSpc>
                        <a:spcAft>
                          <a:spcPts val="800"/>
                        </a:spcAft>
                        <a:buNone/>
                      </a:pPr>
                      <a:r>
                        <a:rPr lang="en-GB" sz="1800" kern="0" spc="-20">
                          <a:effectLst/>
                        </a:rPr>
                        <a:t>Care home staff wellbeing</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Phenomenological study of staff experiences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Survey measuring burnout using validated scales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Mixed methods combining interviews and surveys with integration at analysis stage</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2156268062"/>
                  </a:ext>
                </a:extLst>
              </a:tr>
              <a:tr h="1002108">
                <a:tc>
                  <a:txBody>
                    <a:bodyPr/>
                    <a:lstStyle/>
                    <a:p>
                      <a:pPr>
                        <a:lnSpc>
                          <a:spcPct val="115000"/>
                        </a:lnSpc>
                        <a:spcAft>
                          <a:spcPts val="800"/>
                        </a:spcAft>
                        <a:buNone/>
                      </a:pPr>
                      <a:r>
                        <a:rPr lang="en-GB" sz="1800" kern="0" spc="-20">
                          <a:effectLst/>
                        </a:rPr>
                        <a:t>Manufacturing retention strategies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Action research with HR teams and staff</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Comparative analysis of retention policies and outcomes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Case study approach with embedded quantitative elements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1752520713"/>
                  </a:ext>
                </a:extLst>
              </a:tr>
              <a:tr h="1002108">
                <a:tc>
                  <a:txBody>
                    <a:bodyPr/>
                    <a:lstStyle/>
                    <a:p>
                      <a:pPr>
                        <a:lnSpc>
                          <a:spcPct val="115000"/>
                        </a:lnSpc>
                        <a:spcAft>
                          <a:spcPts val="800"/>
                        </a:spcAft>
                        <a:buNone/>
                      </a:pPr>
                      <a:r>
                        <a:rPr lang="en-GB" sz="1800" kern="0" spc="-20">
                          <a:effectLst/>
                        </a:rPr>
                        <a:t>Career trajectories in South Wales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Life history interviews with workers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Labour market analysis of career patterns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Longitudinal tracking of cohorts with periodic qualitative interviews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2620880214"/>
                  </a:ext>
                </a:extLst>
              </a:tr>
              <a:tr h="1002108">
                <a:tc>
                  <a:txBody>
                    <a:bodyPr/>
                    <a:lstStyle/>
                    <a:p>
                      <a:pPr>
                        <a:lnSpc>
                          <a:spcPct val="115000"/>
                        </a:lnSpc>
                        <a:spcAft>
                          <a:spcPts val="800"/>
                        </a:spcAft>
                        <a:buNone/>
                      </a:pPr>
                      <a:r>
                        <a:rPr lang="en-GB" sz="1800" kern="0" spc="-20">
                          <a:effectLst/>
                        </a:rPr>
                        <a:t>Impact of Welsh policy on workforce</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Narrative analysis of policy implementation experiences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a:effectLst/>
                        </a:rPr>
                        <a:t>Policy evaluation using predefined outcome measures</a:t>
                      </a:r>
                      <a:endParaRPr lang="en-GB" sz="1800" kern="10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tc>
                  <a:txBody>
                    <a:bodyPr/>
                    <a:lstStyle/>
                    <a:p>
                      <a:pPr>
                        <a:lnSpc>
                          <a:spcPct val="115000"/>
                        </a:lnSpc>
                        <a:spcAft>
                          <a:spcPts val="800"/>
                        </a:spcAft>
                        <a:buNone/>
                      </a:pPr>
                      <a:r>
                        <a:rPr lang="en-GB" sz="1800" kern="0" spc="-20" dirty="0">
                          <a:effectLst/>
                        </a:rPr>
                        <a:t>Realist evaluation examining contexts, mechanisms and outcomes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txBody>
                  <a:tcPr marL="14151" marR="14151" marT="14151" marB="14151" anchor="ctr"/>
                </a:tc>
                <a:extLst>
                  <a:ext uri="{0D108BD9-81ED-4DB2-BD59-A6C34878D82A}">
                    <a16:rowId xmlns:a16="http://schemas.microsoft.com/office/drawing/2014/main" val="3806083819"/>
                  </a:ext>
                </a:extLst>
              </a:tr>
            </a:tbl>
          </a:graphicData>
        </a:graphic>
      </p:graphicFrame>
    </p:spTree>
    <p:extLst>
      <p:ext uri="{BB962C8B-B14F-4D97-AF65-F5344CB8AC3E}">
        <p14:creationId xmlns:p14="http://schemas.microsoft.com/office/powerpoint/2010/main" val="26517498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633AC-47A8-D016-08F9-D6FE60108158}"/>
              </a:ext>
            </a:extLst>
          </p:cNvPr>
          <p:cNvSpPr>
            <a:spLocks noGrp="1"/>
          </p:cNvSpPr>
          <p:nvPr>
            <p:ph type="title"/>
          </p:nvPr>
        </p:nvSpPr>
        <p:spPr/>
        <p:txBody>
          <a:bodyPr>
            <a:normAutofit/>
          </a:bodyPr>
          <a:lstStyle/>
          <a:p>
            <a:r>
              <a:rPr lang="en-GB" b="1" dirty="0"/>
              <a:t>Reflexivity in Practice: Questions for Doctoral Researchers</a:t>
            </a:r>
            <a:endParaRPr lang="en-GB" dirty="0"/>
          </a:p>
        </p:txBody>
      </p:sp>
      <p:sp>
        <p:nvSpPr>
          <p:cNvPr id="3" name="Content Placeholder 2">
            <a:extLst>
              <a:ext uri="{FF2B5EF4-FFF2-40B4-BE49-F238E27FC236}">
                <a16:creationId xmlns:a16="http://schemas.microsoft.com/office/drawing/2014/main" id="{10E8D2E5-222B-9098-074E-94ADB70B45FE}"/>
              </a:ext>
            </a:extLst>
          </p:cNvPr>
          <p:cNvSpPr>
            <a:spLocks noGrp="1"/>
          </p:cNvSpPr>
          <p:nvPr>
            <p:ph idx="1"/>
          </p:nvPr>
        </p:nvSpPr>
        <p:spPr/>
        <p:txBody>
          <a:bodyPr>
            <a:normAutofit lnSpcReduction="10000"/>
          </a:bodyPr>
          <a:lstStyle/>
          <a:p>
            <a:pPr>
              <a:buNone/>
            </a:pPr>
            <a:r>
              <a:rPr lang="en-GB" dirty="0"/>
              <a:t>When studying high staff turnover in South Wales sectors, consider:</a:t>
            </a:r>
          </a:p>
          <a:p>
            <a:pPr>
              <a:buFont typeface="+mj-lt"/>
              <a:buAutoNum type="arabicPeriod"/>
            </a:pPr>
            <a:r>
              <a:rPr lang="en-GB" dirty="0"/>
              <a:t>How does your professional background influence your framing of the research problem?</a:t>
            </a:r>
          </a:p>
          <a:p>
            <a:pPr>
              <a:buFont typeface="+mj-lt"/>
              <a:buAutoNum type="arabicPeriod"/>
            </a:pPr>
            <a:r>
              <a:rPr lang="en-GB" dirty="0"/>
              <a:t>What assumptions might you hold about why staff leave these sectors?</a:t>
            </a:r>
          </a:p>
          <a:p>
            <a:pPr>
              <a:buFont typeface="+mj-lt"/>
              <a:buAutoNum type="arabicPeriod"/>
            </a:pPr>
            <a:r>
              <a:rPr lang="en-GB" dirty="0"/>
              <a:t>How might your socioeconomic positioning affect your understanding of participants' employment decisions?</a:t>
            </a:r>
          </a:p>
          <a:p>
            <a:pPr>
              <a:buFont typeface="+mj-lt"/>
              <a:buAutoNum type="arabicPeriod"/>
            </a:pPr>
            <a:r>
              <a:rPr lang="en-GB" dirty="0"/>
              <a:t>What power dynamics exist between you and research participants?</a:t>
            </a:r>
          </a:p>
          <a:p>
            <a:pPr>
              <a:buFont typeface="+mj-lt"/>
              <a:buAutoNum type="arabicPeriod"/>
            </a:pPr>
            <a:r>
              <a:rPr lang="en-GB" dirty="0"/>
              <a:t>How might your theoretical preferences shape the way you interpret data?</a:t>
            </a:r>
          </a:p>
          <a:p>
            <a:endParaRPr lang="en-GB" dirty="0"/>
          </a:p>
        </p:txBody>
      </p:sp>
    </p:spTree>
    <p:extLst>
      <p:ext uri="{BB962C8B-B14F-4D97-AF65-F5344CB8AC3E}">
        <p14:creationId xmlns:p14="http://schemas.microsoft.com/office/powerpoint/2010/main" val="28993477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A7A0D-C42B-67EB-889B-2102B594C3AE}"/>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5143BC-F80B-01E4-17EF-D75618E25412}"/>
              </a:ext>
            </a:extLst>
          </p:cNvPr>
          <p:cNvSpPr>
            <a:spLocks noGrp="1"/>
          </p:cNvSpPr>
          <p:nvPr>
            <p:ph idx="1"/>
          </p:nvPr>
        </p:nvSpPr>
        <p:spPr>
          <a:xfrm>
            <a:off x="4447308" y="591344"/>
            <a:ext cx="6906491" cy="5585619"/>
          </a:xfrm>
        </p:spPr>
        <p:txBody>
          <a:bodyPr anchor="ctr">
            <a:normAutofit/>
          </a:bodyPr>
          <a:lstStyle/>
          <a:p>
            <a:pPr>
              <a:buNone/>
            </a:pPr>
            <a:r>
              <a:rPr lang="en-GB" sz="2600" dirty="0"/>
              <a:t>Understanding emic and etic perspectives is essential for doctoral researchers. By critically engaging with these concepts and their relationship to positionality, reflection, and reflexivity, researchers can develop more nuanced, comprehensive and methodologically robust studies.</a:t>
            </a:r>
          </a:p>
          <a:p>
            <a:pPr marL="0" indent="0">
              <a:buNone/>
            </a:pPr>
            <a:endParaRPr lang="en-GB" sz="2600" dirty="0"/>
          </a:p>
        </p:txBody>
      </p:sp>
    </p:spTree>
    <p:extLst>
      <p:ext uri="{BB962C8B-B14F-4D97-AF65-F5344CB8AC3E}">
        <p14:creationId xmlns:p14="http://schemas.microsoft.com/office/powerpoint/2010/main" val="21701204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F5DCC-93F4-3338-2ADE-2F762E256358}"/>
              </a:ext>
            </a:extLst>
          </p:cNvPr>
          <p:cNvSpPr>
            <a:spLocks noGrp="1"/>
          </p:cNvSpPr>
          <p:nvPr>
            <p:ph type="title"/>
          </p:nvPr>
        </p:nvSpPr>
        <p:spPr/>
        <p:txBody>
          <a:bodyPr/>
          <a:lstStyle/>
          <a:p>
            <a:r>
              <a:rPr lang="en-GB" b="1" dirty="0"/>
              <a:t>REFERENCES</a:t>
            </a:r>
            <a:endParaRPr lang="en-GB" dirty="0"/>
          </a:p>
        </p:txBody>
      </p:sp>
      <p:sp>
        <p:nvSpPr>
          <p:cNvPr id="3" name="Content Placeholder 2">
            <a:extLst>
              <a:ext uri="{FF2B5EF4-FFF2-40B4-BE49-F238E27FC236}">
                <a16:creationId xmlns:a16="http://schemas.microsoft.com/office/drawing/2014/main" id="{9BF6C07B-6894-C5D7-B165-81D7D069F130}"/>
              </a:ext>
            </a:extLst>
          </p:cNvPr>
          <p:cNvSpPr>
            <a:spLocks noGrp="1"/>
          </p:cNvSpPr>
          <p:nvPr>
            <p:ph idx="1"/>
          </p:nvPr>
        </p:nvSpPr>
        <p:spPr/>
        <p:txBody>
          <a:bodyPr>
            <a:normAutofit fontScale="70000" lnSpcReduction="20000"/>
          </a:bodyPr>
          <a:lstStyle/>
          <a:p>
            <a:pPr>
              <a:buNone/>
            </a:pPr>
            <a:r>
              <a:rPr lang="en-GB" dirty="0"/>
              <a:t>Bryman, A. (2016). </a:t>
            </a:r>
            <a:r>
              <a:rPr lang="en-GB" i="1" dirty="0"/>
              <a:t>Social Research Methods</a:t>
            </a:r>
            <a:r>
              <a:rPr lang="en-GB" dirty="0"/>
              <a:t> (5th ed.). Oxford University Press.</a:t>
            </a:r>
          </a:p>
          <a:p>
            <a:pPr>
              <a:buNone/>
            </a:pPr>
            <a:r>
              <a:rPr lang="en-GB" dirty="0"/>
              <a:t>Cohen, L., Manion, L., &amp; Morrison, K. (2018). </a:t>
            </a:r>
            <a:r>
              <a:rPr lang="en-GB" i="1" dirty="0"/>
              <a:t>Research Methods in Education</a:t>
            </a:r>
            <a:r>
              <a:rPr lang="en-GB" dirty="0"/>
              <a:t> (8th ed.). Routledge.</a:t>
            </a:r>
          </a:p>
          <a:p>
            <a:pPr>
              <a:buNone/>
            </a:pPr>
            <a:r>
              <a:rPr lang="en-GB" dirty="0"/>
              <a:t>Creswell, J. W., &amp; Creswell, J. D. (2018). </a:t>
            </a:r>
            <a:r>
              <a:rPr lang="en-GB" i="1" dirty="0"/>
              <a:t>Research Design: Qualitative, Quantitative, and Mixed Methods Approaches</a:t>
            </a:r>
            <a:r>
              <a:rPr lang="en-GB" dirty="0"/>
              <a:t> (5th ed.). SAGE.</a:t>
            </a:r>
          </a:p>
          <a:p>
            <a:pPr>
              <a:buNone/>
            </a:pPr>
            <a:r>
              <a:rPr lang="en-GB" dirty="0"/>
              <a:t>Denscombe, M. (2017). </a:t>
            </a:r>
            <a:r>
              <a:rPr lang="en-GB" i="1" dirty="0"/>
              <a:t>The Good Research Guide: For Small-scale Social Research Projects</a:t>
            </a:r>
            <a:r>
              <a:rPr lang="en-GB" dirty="0"/>
              <a:t> (6th ed.). Open University Press.</a:t>
            </a:r>
          </a:p>
          <a:p>
            <a:pPr>
              <a:buNone/>
            </a:pPr>
            <a:r>
              <a:rPr lang="en-GB" dirty="0"/>
              <a:t>Guba, E. G., &amp; Lincoln, Y. S. (1994). Competing paradigms in qualitative research. In N. K. Denzin &amp; Y. S. Lincoln (Eds.), </a:t>
            </a:r>
            <a:r>
              <a:rPr lang="en-GB" i="1" dirty="0"/>
              <a:t>Handbook of qualitative research</a:t>
            </a:r>
            <a:r>
              <a:rPr lang="en-GB" dirty="0"/>
              <a:t> (pp. 105-117). SAGE.</a:t>
            </a:r>
          </a:p>
          <a:p>
            <a:pPr>
              <a:buNone/>
            </a:pPr>
            <a:r>
              <a:rPr lang="en-GB" dirty="0"/>
              <a:t>Maxwell, J. A. (2013). </a:t>
            </a:r>
            <a:r>
              <a:rPr lang="en-GB" i="1" dirty="0"/>
              <a:t>Qualitative Research Design: An Interactive Approach</a:t>
            </a:r>
            <a:r>
              <a:rPr lang="en-GB" dirty="0"/>
              <a:t> (3rd ed.). SAGE.</a:t>
            </a:r>
          </a:p>
          <a:p>
            <a:pPr>
              <a:buNone/>
            </a:pPr>
            <a:r>
              <a:rPr lang="en-GB" dirty="0"/>
              <a:t>Pike, K. L. (1967). </a:t>
            </a:r>
            <a:r>
              <a:rPr lang="en-GB" i="1" dirty="0"/>
              <a:t>Language in Relation to a Unified Theory of the Structure of Human </a:t>
            </a:r>
            <a:r>
              <a:rPr lang="en-GB" i="1" dirty="0" err="1"/>
              <a:t>Behavior</a:t>
            </a:r>
            <a:r>
              <a:rPr lang="en-GB" dirty="0"/>
              <a:t> (2nd ed.). Mouton.</a:t>
            </a:r>
          </a:p>
          <a:p>
            <a:pPr>
              <a:buNone/>
            </a:pPr>
            <a:r>
              <a:rPr lang="en-GB" dirty="0"/>
              <a:t>Stake, R. E. (1995). </a:t>
            </a:r>
            <a:r>
              <a:rPr lang="en-GB" i="1" dirty="0"/>
              <a:t>The Art of Case Study Research</a:t>
            </a:r>
            <a:r>
              <a:rPr lang="en-GB" dirty="0"/>
              <a:t>. SAGE.</a:t>
            </a:r>
          </a:p>
          <a:p>
            <a:pPr marL="0" indent="0">
              <a:buNone/>
            </a:pPr>
            <a:r>
              <a:rPr lang="en-GB" dirty="0"/>
              <a:t>Van de Ven, A. H. (2007). </a:t>
            </a:r>
            <a:r>
              <a:rPr lang="en-GB" i="1" dirty="0"/>
              <a:t>Engaged scholarship: A guide for organizational and social research</a:t>
            </a:r>
            <a:r>
              <a:rPr lang="en-GB" dirty="0"/>
              <a:t>. Oxford University Press.</a:t>
            </a:r>
          </a:p>
          <a:p>
            <a:endParaRPr lang="en-GB" dirty="0"/>
          </a:p>
        </p:txBody>
      </p:sp>
    </p:spTree>
    <p:extLst>
      <p:ext uri="{BB962C8B-B14F-4D97-AF65-F5344CB8AC3E}">
        <p14:creationId xmlns:p14="http://schemas.microsoft.com/office/powerpoint/2010/main" val="514885040"/>
      </p:ext>
    </p:extLst>
  </p:cSld>
  <p:clrMapOvr>
    <a:masterClrMapping/>
  </p:clrMapOvr>
</p:sld>
</file>

<file path=ppt/theme/theme1.xml><?xml version="1.0" encoding="utf-8"?>
<a:theme xmlns:a="http://schemas.openxmlformats.org/drawingml/2006/main" name="Office 2013 - 2022 Theme">
  <a:themeElements>
    <a:clrScheme name="Custom 5">
      <a:dk1>
        <a:sysClr val="windowText" lastClr="000000"/>
      </a:dk1>
      <a:lt1>
        <a:sysClr val="window" lastClr="FFFFFF"/>
      </a:lt1>
      <a:dk2>
        <a:srgbClr val="F5E4A9"/>
      </a:dk2>
      <a:lt2>
        <a:srgbClr val="7C9263"/>
      </a:lt2>
      <a:accent1>
        <a:srgbClr val="A5B592"/>
      </a:accent1>
      <a:accent2>
        <a:srgbClr val="F3A447"/>
      </a:accent2>
      <a:accent3>
        <a:srgbClr val="E7BC29"/>
      </a:accent3>
      <a:accent4>
        <a:srgbClr val="D092A7"/>
      </a:accent4>
      <a:accent5>
        <a:srgbClr val="F0D67E"/>
      </a:accent5>
      <a:accent6>
        <a:srgbClr val="7C9263"/>
      </a:accent6>
      <a:hlink>
        <a:srgbClr val="536142"/>
      </a:hlink>
      <a:folHlink>
        <a:srgbClr val="B79214"/>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3500</Words>
  <Application>Microsoft Office PowerPoint</Application>
  <PresentationFormat>Widescreen</PresentationFormat>
  <Paragraphs>254</Paragraphs>
  <Slides>54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54</vt:i4>
      </vt:variant>
    </vt:vector>
  </HeadingPairs>
  <TitlesOfParts>
    <vt:vector size="60" baseType="lpstr">
      <vt:lpstr>Aptos</vt:lpstr>
      <vt:lpstr>Arial</vt:lpstr>
      <vt:lpstr>Calibri</vt:lpstr>
      <vt:lpstr>Calibri Light</vt:lpstr>
      <vt:lpstr>Montserrat</vt:lpstr>
      <vt:lpstr>Office 2013 - 2022 Theme</vt:lpstr>
      <vt:lpstr>LCDB7012 ADVANCING TO THE DOCTORAL RESEARCH STAGE </vt:lpstr>
      <vt:lpstr>Please note</vt:lpstr>
      <vt:lpstr>Today</vt:lpstr>
      <vt:lpstr>VERY QUICKLY Positionality, reflection and reflexivity </vt:lpstr>
      <vt:lpstr>Positionality refers to the researcher's social, cultural, and political context that shapes their perspective on the research</vt:lpstr>
      <vt:lpstr>Reflection involves thoughtful consideration of one's actions, experiences, and learning processes to improve future practice</vt:lpstr>
      <vt:lpstr>Reflexivity goes deeper than reflection, critically examining how one's background, assumptions, and position influence research processes and outcomes</vt:lpstr>
      <vt:lpstr>The Interconnection of Positionality, Reflection and Reflexivity</vt:lpstr>
      <vt:lpstr>Trustworthiness in Qualitative Research  Lincoln and Guba (1985) proposed four criteria to establish trustworthiness in qualitative research as alternatives to the conventional quantitative concepts of reliability and validity: </vt:lpstr>
      <vt:lpstr>PowerPoint Presentation</vt:lpstr>
      <vt:lpstr>See memos</vt:lpstr>
      <vt:lpstr>PowerPoint Presentation</vt:lpstr>
      <vt:lpstr>PowerPoint Presentation</vt:lpstr>
      <vt:lpstr> </vt:lpstr>
      <vt:lpstr>Understanding Emic and Etic Approaches </vt:lpstr>
      <vt:lpstr>PowerPoint Presentation</vt:lpstr>
      <vt:lpstr>The tree and the forest</vt:lpstr>
      <vt:lpstr>PowerPoint Presentation</vt:lpstr>
      <vt:lpstr>The Fish and the Aquarium</vt:lpstr>
      <vt:lpstr>PowerPoint Presentation</vt:lpstr>
      <vt:lpstr>The Puzzle Piece and the Completed Puzzle</vt:lpstr>
      <vt:lpstr>PowerPoint Presentation</vt:lpstr>
      <vt:lpstr>Positionality and Emic-Etic positioning</vt:lpstr>
      <vt:lpstr>Importantly, positionality isn't fixed—researchers exist on a continuum between complete insider and complete outsider, and this position shapes the balance of emic and etic elements in their research design. </vt:lpstr>
      <vt:lpstr>Researchers with "outsider" positionality (e.g., an economist studying South Wales manufacturing without industry experience) typically adopt more etic approaches, applying external frameworks to understand phenomena they observe from a distance. </vt:lpstr>
      <vt:lpstr>Reflection and Emic-Etic Approaches </vt:lpstr>
      <vt:lpstr>Reflection involves examining one's research decisions and experiences to improve future practice. Its relationship to emic-etic approaches includes: </vt:lpstr>
      <vt:lpstr>Reflexivity and Emic-Etic Dynamics</vt:lpstr>
      <vt:lpstr>Reflexivity goes deeper than reflection, involving critical examination of how the researcher's background and assumptions influence knowledge production. Its relationship to emic-etic approaches is particularly crucial: </vt:lpstr>
      <vt:lpstr>Integration in Research Practice In practice, positionality, reflection, and reflexivity help researchers navigate the emic-etic continuum in several ways: </vt:lpstr>
      <vt:lpstr>So</vt:lpstr>
      <vt:lpstr>PowerPoint Presentation</vt:lpstr>
      <vt:lpstr>Etic</vt:lpstr>
      <vt:lpstr>PowerPoint Presentation</vt:lpstr>
      <vt:lpstr>Emic</vt:lpstr>
      <vt:lpstr>How does the development of research questions relate to your position as researcher? </vt:lpstr>
      <vt:lpstr>Inside or outside</vt:lpstr>
      <vt:lpstr>APPLICATION TO SOUTH WALES WORKFORCE CHALLENGES</vt:lpstr>
      <vt:lpstr>Case Study: High Staff Turnover in South Wales Care Homes</vt:lpstr>
      <vt:lpstr>Etic Research Approaches</vt:lpstr>
      <vt:lpstr>Case Study: Manufacturing Sector Retention Challenges</vt:lpstr>
      <vt:lpstr>Etic Research Approaches</vt:lpstr>
      <vt:lpstr>RESEARCHER POSITIONING IN PRACTICE Insider-Outsider Continuum in Workforce Research </vt:lpstr>
      <vt:lpstr>PowerPoint Presentation</vt:lpstr>
      <vt:lpstr>Ranging from</vt:lpstr>
      <vt:lpstr>Methodological Considerations for Different Positions - South Wales Care Home or Manufacturing Professionals </vt:lpstr>
      <vt:lpstr>PowerPoint Presentation</vt:lpstr>
      <vt:lpstr>Integration Strategies </vt:lpstr>
      <vt:lpstr>IMPLICATIONS FOR DOCTORAL RESEARCHERS</vt:lpstr>
      <vt:lpstr>Practical Applications in South Wales Workforce Research</vt:lpstr>
      <vt:lpstr>PowerPoint Presentation</vt:lpstr>
      <vt:lpstr>Reflexivity in Practice: Questions for Doctoral Researchers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LCDB7012 ADVANCING TO THE DOCTORAL RESEARCH STAGE</dc:title>
  <dc:creator>Caroline Jawad</dc:creator>
  <cp:lastModifiedBy>Caroline Jawad</cp:lastModifiedBy>
  <cp:revision>7</cp:revision>
  <dcterms:created xsi:type="dcterms:W3CDTF">2023-07-03T13:57:26Z</dcterms:created>
  <dcterms:modified xsi:type="dcterms:W3CDTF">2025-11-17T18:55:02Z</dcterms:modified>
</cp:coreProperties>
</file>