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321" r:id="rId3"/>
    <p:sldId id="333" r:id="rId4"/>
    <p:sldId id="334" r:id="rId5"/>
    <p:sldId id="335" r:id="rId6"/>
    <p:sldId id="341" r:id="rId7"/>
    <p:sldId id="340" r:id="rId8"/>
    <p:sldId id="338" r:id="rId9"/>
    <p:sldId id="332" r:id="rId10"/>
    <p:sldId id="32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88F573-7ED9-B68E-9F51-DD7A372C046E}" v="37" dt="2025-02-11T08:44:52.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CCE37A-8C24-4EC8-BAA2-2F0EDD5B9705}" type="datetimeFigureOut">
              <a:t>11/02/2025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44BE15-D77E-40FA-8569-FF5A9D26CC91}" type="slidenum">
              <a:t>‹#›</a:t>
            </a:fld>
            <a:endParaRPr lang="en-GB"/>
          </a:p>
        </p:txBody>
      </p:sp>
    </p:spTree>
    <p:extLst>
      <p:ext uri="{BB962C8B-B14F-4D97-AF65-F5344CB8AC3E}">
        <p14:creationId xmlns:p14="http://schemas.microsoft.com/office/powerpoint/2010/main" val="1488178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news/funding-boost-to-help-pupils-affected-by-domestic-abuse"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operationencompass.org/"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overnment/news/funding-boost-to-help-pupils-affected-by-domestic-abuse"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operationencompass.org/"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government/news/funding-boost-to-help-pupils-affected-by-domestic-abuse"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operationencompass.org/"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85750" indent="-285750">
              <a:lnSpc>
                <a:spcPct val="90000"/>
              </a:lnSpc>
              <a:spcBef>
                <a:spcPts val="750"/>
              </a:spcBef>
              <a:buFont typeface="Arial"/>
              <a:buChar char="•"/>
            </a:pPr>
            <a:r>
              <a:rPr lang="en-GB"/>
              <a:t>Some older children have been neglected by their parents over many years.</a:t>
            </a:r>
            <a:endParaRPr lang="en-US"/>
          </a:p>
          <a:p>
            <a:pPr marL="285750" indent="-285750">
              <a:lnSpc>
                <a:spcPct val="90000"/>
              </a:lnSpc>
              <a:spcBef>
                <a:spcPts val="750"/>
              </a:spcBef>
              <a:buFont typeface="Arial"/>
              <a:buChar char="•"/>
            </a:pPr>
            <a:r>
              <a:rPr lang="en-GB"/>
              <a:t>Troubled children / teenagers can seem 'resilient' and appear to be making 'lifestyle choices' when they are in fact finding unsafe ways of coping, like getting involved in gangs or misusing drugs and alcohol.</a:t>
            </a:r>
            <a:endParaRPr lang="en-US"/>
          </a:p>
          <a:p>
            <a:pPr marL="285750" indent="-285750">
              <a:lnSpc>
                <a:spcPct val="90000"/>
              </a:lnSpc>
              <a:spcBef>
                <a:spcPts val="750"/>
              </a:spcBef>
              <a:buFont typeface="Arial"/>
              <a:buChar char="•"/>
            </a:pPr>
            <a:r>
              <a:rPr lang="en-GB"/>
              <a:t>‘These children are incredibly vulnerable’.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2</a:t>
            </a:fld>
            <a:endParaRPr lang="en-GB"/>
          </a:p>
        </p:txBody>
      </p:sp>
    </p:spTree>
    <p:extLst>
      <p:ext uri="{BB962C8B-B14F-4D97-AF65-F5344CB8AC3E}">
        <p14:creationId xmlns:p14="http://schemas.microsoft.com/office/powerpoint/2010/main" val="1443886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Environment – where</a:t>
            </a:r>
            <a:r>
              <a:rPr lang="en-GB" baseline="0"/>
              <a:t> they live/come from maybe a hard area, no one works all receiving benefits.</a:t>
            </a:r>
          </a:p>
          <a:p>
            <a:r>
              <a:rPr lang="en-GB" baseline="0"/>
              <a:t>History – with Social services, police, YOT hate the fact they get involved in issues, will not conform to society’s rules </a:t>
            </a:r>
          </a:p>
          <a:p>
            <a:r>
              <a:rPr lang="en-GB" baseline="0"/>
              <a:t>Happy being known as a certain person/family. Happy to take drugs and not work etc.</a:t>
            </a:r>
          </a:p>
          <a:p>
            <a:r>
              <a:rPr lang="en-GB" baseline="0"/>
              <a:t>Don’t want to change as it means a change of life style or maybe to hard to change i.e. drink/drug problems</a:t>
            </a:r>
          </a:p>
          <a:p>
            <a:r>
              <a:rPr lang="en-GB" baseline="0"/>
              <a:t>Have to go to work and no benefits. Why do that?</a:t>
            </a:r>
          </a:p>
          <a:p>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4</a:t>
            </a:fld>
            <a:endParaRPr lang="en-GB"/>
          </a:p>
        </p:txBody>
      </p:sp>
    </p:spTree>
    <p:extLst>
      <p:ext uri="{BB962C8B-B14F-4D97-AF65-F5344CB8AC3E}">
        <p14:creationId xmlns:p14="http://schemas.microsoft.com/office/powerpoint/2010/main" val="3574132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https://www.gov.uk/government/news/funding-boost-to-help-pupils-affected-by-domestic-abuse</a:t>
            </a:r>
            <a:endParaRPr lang="en-GB" dirty="0"/>
          </a:p>
          <a:p>
            <a:endParaRPr lang="en-GB" dirty="0">
              <a:ea typeface="Calibri"/>
              <a:cs typeface="Calibri"/>
            </a:endParaRPr>
          </a:p>
          <a:p>
            <a:r>
              <a:rPr lang="en-GB" dirty="0">
                <a:hlinkClick r:id="rId4"/>
              </a:rPr>
              <a:t>https://www.operationencompass.org/</a:t>
            </a:r>
            <a:endParaRPr lang="en-GB" dirty="0">
              <a:ea typeface="Calibri" panose="020F0502020204030204"/>
              <a:cs typeface="Calibri" panose="020F0502020204030204"/>
              <a:hlinkClick r:id="rId4"/>
            </a:endParaRPr>
          </a:p>
          <a:p>
            <a:endParaRPr lang="en-GB" dirty="0">
              <a:ea typeface="Calibri" panose="020F0502020204030204"/>
              <a:cs typeface="Calibri" panose="020F0502020204030204"/>
            </a:endParaRPr>
          </a:p>
          <a:p>
            <a:r>
              <a:rPr lang="en-GB" dirty="0"/>
              <a:t>https://www.operationencompass.org/why-was-operation-encompass-created</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6</a:t>
            </a:fld>
            <a:endParaRPr lang="en-GB"/>
          </a:p>
        </p:txBody>
      </p:sp>
    </p:spTree>
    <p:extLst>
      <p:ext uri="{BB962C8B-B14F-4D97-AF65-F5344CB8AC3E}">
        <p14:creationId xmlns:p14="http://schemas.microsoft.com/office/powerpoint/2010/main" val="340779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https://www.gov.uk/government/news/funding-boost-to-help-pupils-affected-by-domestic-abuse</a:t>
            </a:r>
            <a:endParaRPr lang="en-GB" dirty="0"/>
          </a:p>
          <a:p>
            <a:endParaRPr lang="en-GB" dirty="0">
              <a:ea typeface="Calibri"/>
              <a:cs typeface="Calibri"/>
            </a:endParaRPr>
          </a:p>
          <a:p>
            <a:r>
              <a:rPr lang="en-GB" dirty="0">
                <a:hlinkClick r:id="rId4"/>
              </a:rPr>
              <a:t>https://www.operationencompass.org/</a:t>
            </a:r>
            <a:endParaRPr lang="en-GB" dirty="0">
              <a:ea typeface="Calibri" panose="020F0502020204030204"/>
              <a:cs typeface="Calibri" panose="020F0502020204030204"/>
              <a:hlinkClick r:id="rId4"/>
            </a:endParaRPr>
          </a:p>
          <a:p>
            <a:endParaRPr lang="en-GB" dirty="0">
              <a:ea typeface="Calibri" panose="020F0502020204030204"/>
              <a:cs typeface="Calibri" panose="020F0502020204030204"/>
            </a:endParaRPr>
          </a:p>
          <a:p>
            <a:r>
              <a:rPr lang="en-GB" dirty="0"/>
              <a:t>https://www.operationencompass.org/why-was-operation-encompass-created</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7</a:t>
            </a:fld>
            <a:endParaRPr lang="en-GB"/>
          </a:p>
        </p:txBody>
      </p:sp>
    </p:spTree>
    <p:extLst>
      <p:ext uri="{BB962C8B-B14F-4D97-AF65-F5344CB8AC3E}">
        <p14:creationId xmlns:p14="http://schemas.microsoft.com/office/powerpoint/2010/main" val="340779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https://www.gov.uk/government/news/funding-boost-to-help-pupils-affected-by-domestic-abuse</a:t>
            </a:r>
            <a:endParaRPr lang="en-GB" dirty="0"/>
          </a:p>
          <a:p>
            <a:endParaRPr lang="en-GB" dirty="0">
              <a:ea typeface="Calibri"/>
              <a:cs typeface="Calibri"/>
            </a:endParaRPr>
          </a:p>
          <a:p>
            <a:r>
              <a:rPr lang="en-GB" dirty="0">
                <a:hlinkClick r:id="rId4"/>
              </a:rPr>
              <a:t>https://www.operationencompass.org/</a:t>
            </a:r>
            <a:endParaRPr lang="en-GB" dirty="0">
              <a:ea typeface="Calibri" panose="020F0502020204030204"/>
              <a:cs typeface="Calibri" panose="020F0502020204030204"/>
              <a:hlinkClick r:id="rId4"/>
            </a:endParaRPr>
          </a:p>
          <a:p>
            <a:endParaRPr lang="en-GB" dirty="0">
              <a:ea typeface="Calibri" panose="020F0502020204030204"/>
              <a:cs typeface="Calibri" panose="020F0502020204030204"/>
            </a:endParaRPr>
          </a:p>
          <a:p>
            <a:r>
              <a:rPr lang="en-GB" dirty="0"/>
              <a:t>https://www.operationencompass.org/why-was-operation-encompass-created</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6</a:t>
            </a:fld>
            <a:endParaRPr lang="en-GB"/>
          </a:p>
        </p:txBody>
      </p:sp>
    </p:spTree>
    <p:extLst>
      <p:ext uri="{BB962C8B-B14F-4D97-AF65-F5344CB8AC3E}">
        <p14:creationId xmlns:p14="http://schemas.microsoft.com/office/powerpoint/2010/main" val="340779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Continuum need of support</a:t>
            </a:r>
          </a:p>
        </p:txBody>
      </p:sp>
      <p:sp>
        <p:nvSpPr>
          <p:cNvPr id="4" name="Slide Number Placeholder 3"/>
          <p:cNvSpPr>
            <a:spLocks noGrp="1"/>
          </p:cNvSpPr>
          <p:nvPr>
            <p:ph type="sldNum" sz="quarter" idx="5"/>
          </p:nvPr>
        </p:nvSpPr>
        <p:spPr/>
        <p:txBody>
          <a:bodyPr/>
          <a:lstStyle/>
          <a:p>
            <a:fld id="{8F1F90B3-77FD-483C-AFC6-E18738AC8159}" type="slidenum">
              <a:rPr lang="en-GB" smtClean="0"/>
              <a:t>3</a:t>
            </a:fld>
            <a:endParaRPr lang="en-GB"/>
          </a:p>
        </p:txBody>
      </p:sp>
    </p:spTree>
    <p:extLst>
      <p:ext uri="{BB962C8B-B14F-4D97-AF65-F5344CB8AC3E}">
        <p14:creationId xmlns:p14="http://schemas.microsoft.com/office/powerpoint/2010/main" val="636202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Environment – where</a:t>
            </a:r>
            <a:r>
              <a:rPr lang="en-GB" baseline="0"/>
              <a:t> they live/come from maybe a hard area, no one works all receiving benefits.</a:t>
            </a:r>
          </a:p>
          <a:p>
            <a:r>
              <a:rPr lang="en-GB" baseline="0"/>
              <a:t>History – with Social services, police, YOT hate the fact they get involved in issues, will not conform to society’s rules </a:t>
            </a:r>
          </a:p>
          <a:p>
            <a:r>
              <a:rPr lang="en-GB" baseline="0"/>
              <a:t>Happy being known as a certain person/family. Happy to take drugs and not work etc.</a:t>
            </a:r>
          </a:p>
          <a:p>
            <a:r>
              <a:rPr lang="en-GB" baseline="0"/>
              <a:t>Don’t want to change as it means a change of life style or maybe to hard to change i.e. drink/drug problems</a:t>
            </a:r>
          </a:p>
          <a:p>
            <a:r>
              <a:rPr lang="en-GB" baseline="0"/>
              <a:t>Have to go to work and no benefits. Why do that?</a:t>
            </a:r>
          </a:p>
          <a:p>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4</a:t>
            </a:fld>
            <a:endParaRPr lang="en-GB"/>
          </a:p>
        </p:txBody>
      </p:sp>
    </p:spTree>
    <p:extLst>
      <p:ext uri="{BB962C8B-B14F-4D97-AF65-F5344CB8AC3E}">
        <p14:creationId xmlns:p14="http://schemas.microsoft.com/office/powerpoint/2010/main" val="3574132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Week 3</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Tuesday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826" name="Rectangle 2"/>
          <p:cNvSpPr>
            <a:spLocks/>
          </p:cNvSpPr>
          <p:nvPr/>
        </p:nvSpPr>
        <p:spPr bwMode="auto">
          <a:xfrm>
            <a:off x="1205239" y="1153573"/>
            <a:ext cx="3234186" cy="44611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kern="1200" dirty="0">
                <a:latin typeface="+mj-lt"/>
                <a:ea typeface="+mj-ea"/>
                <a:cs typeface="+mj-cs"/>
              </a:rPr>
              <a:t>Family Support Model - Key Principles</a:t>
            </a:r>
          </a:p>
        </p:txBody>
      </p:sp>
      <p:sp>
        <p:nvSpPr>
          <p:cNvPr id="77825" name="Rectangle 3"/>
          <p:cNvSpPr>
            <a:spLocks/>
          </p:cNvSpPr>
          <p:nvPr/>
        </p:nvSpPr>
        <p:spPr bwMode="auto">
          <a:xfrm>
            <a:off x="4859481" y="591345"/>
            <a:ext cx="5179868" cy="55856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indent="-228600">
              <a:lnSpc>
                <a:spcPct val="90000"/>
              </a:lnSpc>
              <a:spcBef>
                <a:spcPct val="20000"/>
              </a:spcBef>
              <a:buFont typeface="Arial" panose="020B0604020202020204" pitchFamily="34" charset="0"/>
              <a:buChar char="•"/>
            </a:pPr>
            <a:r>
              <a:rPr lang="en-US" altLang="en-US" sz="1800">
                <a:latin typeface="+mn-lt"/>
              </a:rPr>
              <a:t>Aims to move families closer to independence from public services</a:t>
            </a:r>
          </a:p>
          <a:p>
            <a:pPr indent="-228600">
              <a:lnSpc>
                <a:spcPct val="90000"/>
              </a:lnSpc>
              <a:spcBef>
                <a:spcPct val="20000"/>
              </a:spcBef>
              <a:buFont typeface="Arial" panose="020B0604020202020204" pitchFamily="34" charset="0"/>
              <a:buChar char="•"/>
            </a:pPr>
            <a:r>
              <a:rPr lang="en-US" altLang="en-US" sz="1800">
                <a:latin typeface="+mn-lt"/>
              </a:rPr>
              <a:t>Supports early intervention</a:t>
            </a:r>
            <a:endParaRPr lang="en-US" altLang="en-US" sz="1800">
              <a:latin typeface="+mn-lt"/>
              <a:cs typeface="Calibri"/>
            </a:endParaRPr>
          </a:p>
          <a:p>
            <a:pPr indent="-228600">
              <a:lnSpc>
                <a:spcPct val="90000"/>
              </a:lnSpc>
              <a:spcBef>
                <a:spcPct val="20000"/>
              </a:spcBef>
              <a:buFont typeface="Arial" panose="020B0604020202020204" pitchFamily="34" charset="0"/>
              <a:buChar char="•"/>
            </a:pPr>
            <a:r>
              <a:rPr lang="en-US" altLang="en-US" sz="1800">
                <a:latin typeface="+mn-lt"/>
              </a:rPr>
              <a:t>Multi-agency working with sharing information</a:t>
            </a:r>
            <a:endParaRPr lang="en-US" altLang="en-US" sz="1800">
              <a:latin typeface="+mn-lt"/>
              <a:cs typeface="Calibri"/>
            </a:endParaRPr>
          </a:p>
          <a:p>
            <a:pPr indent="-228600">
              <a:lnSpc>
                <a:spcPct val="90000"/>
              </a:lnSpc>
              <a:spcBef>
                <a:spcPct val="20000"/>
              </a:spcBef>
              <a:buFont typeface="Arial" panose="020B0604020202020204" pitchFamily="34" charset="0"/>
              <a:buChar char="•"/>
            </a:pPr>
            <a:r>
              <a:rPr lang="en-US" altLang="en-US" sz="1800">
                <a:latin typeface="+mn-lt"/>
              </a:rPr>
              <a:t>Single Family Assessment Framework</a:t>
            </a:r>
            <a:endParaRPr lang="en-US" altLang="en-US" sz="1800">
              <a:latin typeface="+mn-lt"/>
              <a:cs typeface="Calibri"/>
            </a:endParaRPr>
          </a:p>
          <a:p>
            <a:pPr indent="-228600">
              <a:lnSpc>
                <a:spcPct val="90000"/>
              </a:lnSpc>
              <a:spcBef>
                <a:spcPct val="20000"/>
              </a:spcBef>
              <a:buFont typeface="Arial" panose="020B0604020202020204" pitchFamily="34" charset="0"/>
              <a:buChar char="•"/>
            </a:pPr>
            <a:r>
              <a:rPr lang="en-US" altLang="en-US" sz="1800">
                <a:latin typeface="+mn-lt"/>
              </a:rPr>
              <a:t>Families/workers are able to access services required quickly with some priority</a:t>
            </a:r>
            <a:endParaRPr lang="en-US" altLang="en-US" sz="1800" b="1">
              <a:latin typeface="+mn-lt"/>
            </a:endParaRPr>
          </a:p>
          <a:p>
            <a:pPr indent="-228600">
              <a:lnSpc>
                <a:spcPct val="90000"/>
              </a:lnSpc>
              <a:spcBef>
                <a:spcPct val="20000"/>
              </a:spcBef>
              <a:buFont typeface="Arial" panose="020B0604020202020204" pitchFamily="34" charset="0"/>
              <a:buChar char="•"/>
            </a:pPr>
            <a:r>
              <a:rPr lang="en-US" altLang="en-US" sz="1800">
                <a:latin typeface="+mn-lt"/>
              </a:rPr>
              <a:t>Sustainable services</a:t>
            </a:r>
            <a:endParaRPr lang="en-US" altLang="en-US" sz="1800">
              <a:latin typeface="+mn-lt"/>
              <a:cs typeface="Calibri"/>
            </a:endParaRPr>
          </a:p>
          <a:p>
            <a:pPr indent="-228600">
              <a:lnSpc>
                <a:spcPct val="90000"/>
              </a:lnSpc>
              <a:spcBef>
                <a:spcPct val="20000"/>
              </a:spcBef>
              <a:buFont typeface="Arial" panose="020B0604020202020204" pitchFamily="34" charset="0"/>
              <a:buChar char="•"/>
            </a:pPr>
            <a:r>
              <a:rPr lang="en-US" altLang="en-US" sz="1800">
                <a:latin typeface="+mn-lt"/>
              </a:rPr>
              <a:t>Sustainable families</a:t>
            </a:r>
            <a:endParaRPr lang="en-US" altLang="en-US" sz="1800">
              <a:latin typeface="+mn-lt"/>
              <a:cs typeface="Calibri"/>
            </a:endParaRPr>
          </a:p>
          <a:p>
            <a:pPr indent="-228600">
              <a:lnSpc>
                <a:spcPct val="90000"/>
              </a:lnSpc>
              <a:spcBef>
                <a:spcPts val="750"/>
              </a:spcBef>
              <a:buFont typeface="Arial" panose="020B0604020202020204" pitchFamily="34" charset="0"/>
              <a:buChar char="•"/>
            </a:pPr>
            <a:r>
              <a:rPr lang="en-US" sz="1800">
                <a:latin typeface="+mn-lt"/>
              </a:rPr>
              <a:t>Troubled children / teenagers can seem 'resilient' and appear to be making 'lifestyle choices' when they are in fact finding unsafe ways of coping - gangs, misusing drugs and alcohol, crime.</a:t>
            </a:r>
            <a:endParaRPr lang="en-US" sz="1800">
              <a:latin typeface="+mn-lt"/>
              <a:cs typeface="Calibri"/>
            </a:endParaRPr>
          </a:p>
          <a:p>
            <a:pPr indent="-228600">
              <a:lnSpc>
                <a:spcPct val="90000"/>
              </a:lnSpc>
              <a:spcBef>
                <a:spcPts val="750"/>
              </a:spcBef>
              <a:buFont typeface="Arial" panose="020B0604020202020204" pitchFamily="34" charset="0"/>
              <a:buChar char="•"/>
            </a:pPr>
            <a:r>
              <a:rPr lang="en-US" sz="1800">
                <a:latin typeface="+mn-lt"/>
              </a:rPr>
              <a:t>‘These children are incredibly vulnerable’.</a:t>
            </a:r>
            <a:endParaRPr lang="en-US" sz="1800">
              <a:latin typeface="+mn-lt"/>
              <a:cs typeface="Calibri"/>
            </a:endParaRPr>
          </a:p>
          <a:p>
            <a:pPr indent="-228600">
              <a:lnSpc>
                <a:spcPct val="90000"/>
              </a:lnSpc>
              <a:spcBef>
                <a:spcPct val="20000"/>
              </a:spcBef>
              <a:buFont typeface="Arial" panose="020B0604020202020204" pitchFamily="34" charset="0"/>
              <a:buChar char="•"/>
            </a:pPr>
            <a:endParaRPr lang="en-US" altLang="en-US" sz="1800">
              <a:latin typeface="+mn-lt"/>
            </a:endParaRPr>
          </a:p>
          <a:p>
            <a:pPr marL="0" indent="-228600">
              <a:lnSpc>
                <a:spcPct val="90000"/>
              </a:lnSpc>
              <a:spcBef>
                <a:spcPct val="20000"/>
              </a:spcBef>
              <a:buFont typeface="Arial" panose="020B0604020202020204" pitchFamily="34" charset="0"/>
              <a:buChar char="•"/>
            </a:pPr>
            <a:endParaRPr lang="en-US" altLang="en-US" sz="1800">
              <a:latin typeface="+mn-lt"/>
            </a:endParaRPr>
          </a:p>
          <a:p>
            <a:pPr indent="-228600">
              <a:lnSpc>
                <a:spcPct val="90000"/>
              </a:lnSpc>
              <a:spcBef>
                <a:spcPct val="20000"/>
              </a:spcBef>
              <a:buFont typeface="Arial" panose="020B0604020202020204" pitchFamily="34" charset="0"/>
              <a:buChar char="•"/>
            </a:pPr>
            <a:endParaRPr lang="en-US" altLang="en-US" sz="1800">
              <a:latin typeface="+mn-lt"/>
            </a:endParaRPr>
          </a:p>
          <a:p>
            <a:pPr indent="-228600">
              <a:lnSpc>
                <a:spcPct val="90000"/>
              </a:lnSpc>
              <a:spcBef>
                <a:spcPct val="20000"/>
              </a:spcBef>
              <a:buFont typeface="Arial" panose="020B0604020202020204" pitchFamily="34" charset="0"/>
              <a:buChar char="•"/>
            </a:pPr>
            <a:endParaRPr lang="en-US" altLang="en-US" sz="1800">
              <a:latin typeface="+mn-lt"/>
            </a:endParaRPr>
          </a:p>
        </p:txBody>
      </p:sp>
      <p:sp>
        <p:nvSpPr>
          <p:cNvPr id="4" name="Slide Number Placeholder 3"/>
          <p:cNvSpPr>
            <a:spLocks noGrp="1"/>
          </p:cNvSpPr>
          <p:nvPr>
            <p:ph type="sldNum" sz="quarter" idx="12"/>
          </p:nvPr>
        </p:nvSpPr>
        <p:spPr>
          <a:xfrm>
            <a:off x="8680173" y="6356351"/>
            <a:ext cx="1359176" cy="365125"/>
          </a:xfrm>
        </p:spPr>
        <p:txBody>
          <a:bodyPr vert="horz" lIns="91440" tIns="45720" rIns="91440" bIns="45720" rtlCol="0" anchor="ctr">
            <a:normAutofit/>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pPr>
              <a:spcAft>
                <a:spcPts val="600"/>
              </a:spcAft>
            </a:pPr>
            <a:fld id="{D8E1161A-D354-41A6-83F6-B9C074F1043D}" type="slidenum">
              <a:rPr lang="en-US" altLang="en-US" sz="1200">
                <a:solidFill>
                  <a:schemeClr val="tx1">
                    <a:tint val="75000"/>
                  </a:schemeClr>
                </a:solidFill>
                <a:latin typeface="+mn-lt"/>
              </a:rPr>
              <a:pPr>
                <a:spcAft>
                  <a:spcPts val="600"/>
                </a:spcAft>
              </a:pPr>
              <a:t>2</a:t>
            </a:fld>
            <a:endParaRPr lang="en-US" altLang="en-US" sz="1200">
              <a:solidFill>
                <a:schemeClr val="tx1">
                  <a:tint val="75000"/>
                </a:schemeClr>
              </a:solidFill>
              <a:latin typeface="+mn-lt"/>
            </a:endParaRPr>
          </a:p>
        </p:txBody>
      </p:sp>
    </p:spTree>
    <p:extLst>
      <p:ext uri="{BB962C8B-B14F-4D97-AF65-F5344CB8AC3E}">
        <p14:creationId xmlns:p14="http://schemas.microsoft.com/office/powerpoint/2010/main" val="18577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rainbow colored chart with text">
            <a:extLst>
              <a:ext uri="{FF2B5EF4-FFF2-40B4-BE49-F238E27FC236}">
                <a16:creationId xmlns:a16="http://schemas.microsoft.com/office/drawing/2014/main" id="{F8B70382-085D-1605-31BF-AAD403D75544}"/>
              </a:ext>
            </a:extLst>
          </p:cNvPr>
          <p:cNvPicPr>
            <a:picLocks noChangeAspect="1"/>
          </p:cNvPicPr>
          <p:nvPr/>
        </p:nvPicPr>
        <p:blipFill>
          <a:blip r:embed="rId2"/>
          <a:srcRect t="17097" b="2561"/>
          <a:stretch/>
        </p:blipFill>
        <p:spPr>
          <a:xfrm>
            <a:off x="20" y="1282"/>
            <a:ext cx="12191980" cy="6856718"/>
          </a:xfrm>
          <a:prstGeom prst="rect">
            <a:avLst/>
          </a:prstGeom>
        </p:spPr>
      </p:pic>
    </p:spTree>
    <p:extLst>
      <p:ext uri="{BB962C8B-B14F-4D97-AF65-F5344CB8AC3E}">
        <p14:creationId xmlns:p14="http://schemas.microsoft.com/office/powerpoint/2010/main" val="1586855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91B6CFAD-03ED-CA8E-7385-988BCC32F64B}"/>
              </a:ext>
            </a:extLst>
          </p:cNvPr>
          <p:cNvPicPr>
            <a:picLocks noChangeAspect="1"/>
          </p:cNvPicPr>
          <p:nvPr/>
        </p:nvPicPr>
        <p:blipFill rotWithShape="1">
          <a:blip r:embed="rId3"/>
          <a:srcRect l="263" t="9090" r="18955" b="8"/>
          <a:stretch/>
        </p:blipFill>
        <p:spPr>
          <a:xfrm>
            <a:off x="5161491" y="10"/>
            <a:ext cx="5506509" cy="6857990"/>
          </a:xfrm>
          <a:prstGeom prst="rect">
            <a:avLst/>
          </a:prstGeom>
        </p:spPr>
      </p:pic>
      <p:sp>
        <p:nvSpPr>
          <p:cNvPr id="2" name="Title 1"/>
          <p:cNvSpPr>
            <a:spLocks noGrp="1"/>
          </p:cNvSpPr>
          <p:nvPr>
            <p:ph type="title"/>
          </p:nvPr>
        </p:nvSpPr>
        <p:spPr>
          <a:xfrm>
            <a:off x="1970103" y="640263"/>
            <a:ext cx="2819430" cy="611730"/>
          </a:xfrm>
        </p:spPr>
        <p:txBody>
          <a:bodyPr>
            <a:normAutofit fontScale="90000"/>
          </a:bodyPr>
          <a:lstStyle/>
          <a:p>
            <a:br>
              <a:rPr lang="en-GB" sz="3000"/>
            </a:br>
            <a:r>
              <a:rPr lang="en-GB" sz="1800"/>
              <a:t>Getting Support</a:t>
            </a:r>
            <a:br>
              <a:rPr lang="en-GB" sz="3000"/>
            </a:br>
            <a:endParaRPr lang="en-GB" sz="3000"/>
          </a:p>
        </p:txBody>
      </p:sp>
      <p:sp>
        <p:nvSpPr>
          <p:cNvPr id="3" name="Content Placeholder 2"/>
          <p:cNvSpPr>
            <a:spLocks noGrp="1"/>
          </p:cNvSpPr>
          <p:nvPr>
            <p:ph idx="1"/>
          </p:nvPr>
        </p:nvSpPr>
        <p:spPr>
          <a:xfrm>
            <a:off x="330564" y="1460405"/>
            <a:ext cx="3715015" cy="4434368"/>
          </a:xfrm>
        </p:spPr>
        <p:txBody>
          <a:bodyPr vert="horz" lIns="91440" tIns="45720" rIns="91440" bIns="45720" rtlCol="0" anchor="t">
            <a:normAutofit/>
          </a:bodyPr>
          <a:lstStyle/>
          <a:p>
            <a:r>
              <a:rPr lang="en-GB" sz="1800"/>
              <a:t>Support to be offered to the </a:t>
            </a:r>
            <a:r>
              <a:rPr lang="en-GB" sz="1800" b="1" u="sng"/>
              <a:t>whole family </a:t>
            </a:r>
            <a:endParaRPr lang="en-GB" sz="1800" b="1" u="sng">
              <a:cs typeface="Calibri"/>
            </a:endParaRPr>
          </a:p>
          <a:p>
            <a:r>
              <a:rPr lang="en-GB" sz="1800"/>
              <a:t>Support to help them to keep their children safe and give them the care they need.</a:t>
            </a:r>
            <a:endParaRPr lang="en-GB" sz="1800">
              <a:cs typeface="Calibri"/>
            </a:endParaRPr>
          </a:p>
          <a:p>
            <a:r>
              <a:rPr lang="en-GB" sz="1800"/>
              <a:t>Early Intervention.</a:t>
            </a:r>
            <a:endParaRPr lang="en-GB" sz="1800">
              <a:cs typeface="Calibri"/>
            </a:endParaRPr>
          </a:p>
          <a:p>
            <a:r>
              <a:rPr lang="en-GB" sz="1800"/>
              <a:t>Families who don’t care and will not take up support.</a:t>
            </a:r>
            <a:endParaRPr lang="en-GB" sz="1800">
              <a:cs typeface="Calibri"/>
            </a:endParaRPr>
          </a:p>
          <a:p>
            <a:r>
              <a:rPr lang="en-GB" sz="1800"/>
              <a:t>Why? – environment,  history, happy as they are, no desire to change, would mean changes in life. </a:t>
            </a:r>
            <a:endParaRPr lang="en-GB" sz="1800">
              <a:cs typeface="Calibri"/>
            </a:endParaRPr>
          </a:p>
        </p:txBody>
      </p:sp>
    </p:spTree>
    <p:extLst>
      <p:ext uri="{BB962C8B-B14F-4D97-AF65-F5344CB8AC3E}">
        <p14:creationId xmlns:p14="http://schemas.microsoft.com/office/powerpoint/2010/main" val="488192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DA99A-AF46-4624-868F-3F7ADEB621DF}"/>
              </a:ext>
            </a:extLst>
          </p:cNvPr>
          <p:cNvSpPr>
            <a:spLocks noGrp="1"/>
          </p:cNvSpPr>
          <p:nvPr>
            <p:ph type="title"/>
          </p:nvPr>
        </p:nvSpPr>
        <p:spPr>
          <a:xfrm>
            <a:off x="2391638" y="637763"/>
            <a:ext cx="7416372" cy="900131"/>
          </a:xfrm>
        </p:spPr>
        <p:txBody>
          <a:bodyPr anchor="t">
            <a:normAutofit/>
          </a:bodyPr>
          <a:lstStyle/>
          <a:p>
            <a:r>
              <a:rPr lang="en-GB" sz="3500" dirty="0"/>
              <a:t>Wales</a:t>
            </a:r>
          </a:p>
        </p:txBody>
      </p:sp>
      <p:sp>
        <p:nvSpPr>
          <p:cNvPr id="3" name="Content Placeholder 2">
            <a:extLst>
              <a:ext uri="{FF2B5EF4-FFF2-40B4-BE49-F238E27FC236}">
                <a16:creationId xmlns:a16="http://schemas.microsoft.com/office/drawing/2014/main" id="{8475CD24-CB7D-4A5F-A43C-3E119EF563C8}"/>
              </a:ext>
            </a:extLst>
          </p:cNvPr>
          <p:cNvSpPr>
            <a:spLocks noGrp="1"/>
          </p:cNvSpPr>
          <p:nvPr>
            <p:ph idx="1"/>
          </p:nvPr>
        </p:nvSpPr>
        <p:spPr>
          <a:xfrm>
            <a:off x="2390662" y="2217344"/>
            <a:ext cx="7410669" cy="3959619"/>
          </a:xfrm>
        </p:spPr>
        <p:txBody>
          <a:bodyPr>
            <a:normAutofit/>
          </a:bodyPr>
          <a:lstStyle/>
          <a:p>
            <a:r>
              <a:rPr lang="en-GB" sz="1900"/>
              <a:t>Families First Teams / Team Around the Family</a:t>
            </a:r>
          </a:p>
          <a:p>
            <a:r>
              <a:rPr lang="en-GB" sz="1900"/>
              <a:t>For all families who need help </a:t>
            </a:r>
          </a:p>
          <a:p>
            <a:pPr marL="0" indent="0">
              <a:buNone/>
            </a:pPr>
            <a:r>
              <a:rPr lang="en-GB" sz="1900" b="1"/>
              <a:t>Principles of Families First?</a:t>
            </a:r>
          </a:p>
          <a:p>
            <a:r>
              <a:rPr lang="en-GB" sz="1900" b="1"/>
              <a:t>Family-focussed</a:t>
            </a:r>
            <a:r>
              <a:rPr lang="en-GB" sz="1900"/>
              <a:t> – services should look at the needs of your whole family rather than the needs of individual family members. </a:t>
            </a:r>
          </a:p>
          <a:p>
            <a:r>
              <a:rPr lang="en-GB" sz="1900" b="1"/>
              <a:t>Bespoke</a:t>
            </a:r>
            <a:r>
              <a:rPr lang="en-GB" sz="1900"/>
              <a:t> – services tailored to meet family’s specific needs.</a:t>
            </a:r>
          </a:p>
          <a:p>
            <a:r>
              <a:rPr lang="en-GB" sz="1900" b="1"/>
              <a:t>Empowering</a:t>
            </a:r>
            <a:r>
              <a:rPr lang="en-GB" sz="1900"/>
              <a:t> – families to take control of their lives.</a:t>
            </a:r>
          </a:p>
          <a:p>
            <a:r>
              <a:rPr lang="en-GB" sz="1900" b="1"/>
              <a:t>Integrated</a:t>
            </a:r>
            <a:r>
              <a:rPr lang="en-GB" sz="1900"/>
              <a:t> – agencies must work together </a:t>
            </a:r>
          </a:p>
          <a:p>
            <a:r>
              <a:rPr lang="en-GB" sz="1900" b="1"/>
              <a:t>Pro-active</a:t>
            </a:r>
            <a:r>
              <a:rPr lang="en-GB" sz="1900"/>
              <a:t> – needs are identified as early as possible </a:t>
            </a:r>
          </a:p>
          <a:p>
            <a:r>
              <a:rPr lang="en-GB" sz="1900" b="1"/>
              <a:t>Sustainable</a:t>
            </a:r>
            <a:r>
              <a:rPr lang="en-GB" sz="1900"/>
              <a:t> – support given should enable families to continue to make progress </a:t>
            </a:r>
          </a:p>
          <a:p>
            <a:endParaRPr lang="en-GB" sz="1900"/>
          </a:p>
        </p:txBody>
      </p:sp>
    </p:spTree>
    <p:extLst>
      <p:ext uri="{BB962C8B-B14F-4D97-AF65-F5344CB8AC3E}">
        <p14:creationId xmlns:p14="http://schemas.microsoft.com/office/powerpoint/2010/main" val="4131233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3AAD0F-8E3B-41E2-A311-F488210AF6BF}"/>
              </a:ext>
            </a:extLst>
          </p:cNvPr>
          <p:cNvSpPr>
            <a:spLocks noGrp="1"/>
          </p:cNvSpPr>
          <p:nvPr>
            <p:ph type="title"/>
          </p:nvPr>
        </p:nvSpPr>
        <p:spPr>
          <a:xfrm>
            <a:off x="809446" y="1077598"/>
            <a:ext cx="6184742" cy="1211682"/>
          </a:xfrm>
        </p:spPr>
        <p:txBody>
          <a:bodyPr anchor="b">
            <a:normAutofit/>
          </a:bodyPr>
          <a:lstStyle/>
          <a:p>
            <a:r>
              <a:rPr lang="en-GB" sz="3900"/>
              <a:t>Operation Encompass </a:t>
            </a:r>
            <a:br>
              <a:rPr lang="en-GB" sz="3900"/>
            </a:br>
            <a:r>
              <a:rPr lang="en-GB" sz="3900"/>
              <a:t>Gwent Police</a:t>
            </a:r>
          </a:p>
        </p:txBody>
      </p:sp>
      <p:cxnSp>
        <p:nvCxnSpPr>
          <p:cNvPr id="11" name="Straight Connector 1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B8062B-28D8-4D29-9FC0-0B4C6458D194}"/>
              </a:ext>
            </a:extLst>
          </p:cNvPr>
          <p:cNvSpPr>
            <a:spLocks noGrp="1"/>
          </p:cNvSpPr>
          <p:nvPr>
            <p:ph idx="1"/>
          </p:nvPr>
        </p:nvSpPr>
        <p:spPr>
          <a:xfrm>
            <a:off x="803776" y="2513029"/>
            <a:ext cx="6190412" cy="3660760"/>
          </a:xfrm>
        </p:spPr>
        <p:txBody>
          <a:bodyPr vert="horz" lIns="91440" tIns="45720" rIns="91440" bIns="45720" rtlCol="0" anchor="t">
            <a:normAutofit/>
          </a:bodyPr>
          <a:lstStyle/>
          <a:p>
            <a:r>
              <a:rPr lang="en-GB" sz="1700">
                <a:solidFill>
                  <a:schemeClr val="tx1">
                    <a:alpha val="80000"/>
                  </a:schemeClr>
                </a:solidFill>
                <a:ea typeface="+mn-lt"/>
                <a:cs typeface="+mn-lt"/>
              </a:rPr>
              <a:t>Operation Encompass is a police and education early information safeguarding partnership enabling schools to offer immediate support to children experiencing domestic abuse.</a:t>
            </a:r>
            <a:endParaRPr lang="en-GB" sz="1700">
              <a:solidFill>
                <a:schemeClr val="tx1">
                  <a:alpha val="80000"/>
                </a:schemeClr>
              </a:solidFill>
            </a:endParaRPr>
          </a:p>
          <a:p>
            <a:r>
              <a:rPr lang="en-GB" sz="1700">
                <a:solidFill>
                  <a:schemeClr val="tx1">
                    <a:alpha val="80000"/>
                  </a:schemeClr>
                </a:solidFill>
              </a:rPr>
              <a:t>A system which ensures the police contact a school before the next school day when one of their pupils has been exposed to domestic abuse.</a:t>
            </a:r>
            <a:endParaRPr lang="en-GB" sz="1700">
              <a:solidFill>
                <a:schemeClr val="tx1">
                  <a:alpha val="80000"/>
                </a:schemeClr>
              </a:solidFill>
              <a:ea typeface="Calibri"/>
              <a:cs typeface="Calibri"/>
            </a:endParaRPr>
          </a:p>
          <a:p>
            <a:r>
              <a:rPr lang="en-GB" sz="1700">
                <a:solidFill>
                  <a:schemeClr val="tx1">
                    <a:alpha val="80000"/>
                  </a:schemeClr>
                </a:solidFill>
              </a:rPr>
              <a:t>School is aware of issues such as food, uniform, homework, mental health.</a:t>
            </a:r>
            <a:endParaRPr lang="en-GB" sz="1700">
              <a:solidFill>
                <a:schemeClr val="tx1">
                  <a:alpha val="80000"/>
                </a:schemeClr>
              </a:solidFill>
              <a:ea typeface="Calibri"/>
              <a:cs typeface="Calibri"/>
            </a:endParaRPr>
          </a:p>
          <a:p>
            <a:r>
              <a:rPr lang="en-GB" sz="1700">
                <a:solidFill>
                  <a:schemeClr val="tx1">
                    <a:alpha val="80000"/>
                  </a:schemeClr>
                </a:solidFill>
              </a:rPr>
              <a:t>Time out rooms available as well as food and uniform </a:t>
            </a:r>
            <a:endParaRPr lang="en-GB" sz="1700">
              <a:solidFill>
                <a:schemeClr val="tx1">
                  <a:alpha val="80000"/>
                </a:schemeClr>
              </a:solidFill>
              <a:ea typeface="Calibri"/>
              <a:cs typeface="Calibri"/>
            </a:endParaRPr>
          </a:p>
          <a:p>
            <a:r>
              <a:rPr lang="en-GB" sz="1700">
                <a:solidFill>
                  <a:schemeClr val="tx1">
                    <a:alpha val="80000"/>
                  </a:schemeClr>
                </a:solidFill>
              </a:rPr>
              <a:t>Emotional support also available if needed</a:t>
            </a:r>
            <a:endParaRPr lang="en-GB" sz="1700">
              <a:solidFill>
                <a:schemeClr val="tx1">
                  <a:alpha val="80000"/>
                </a:schemeClr>
              </a:solidFill>
              <a:ea typeface="Calibri"/>
              <a:cs typeface="Calibri"/>
            </a:endParaRPr>
          </a:p>
          <a:p>
            <a:r>
              <a:rPr lang="en-GB" sz="1700">
                <a:solidFill>
                  <a:schemeClr val="tx1">
                    <a:alpha val="80000"/>
                  </a:schemeClr>
                </a:solidFill>
              </a:rPr>
              <a:t>Keeping children in school – safe environment</a:t>
            </a:r>
            <a:endParaRPr lang="en-GB" sz="1700">
              <a:solidFill>
                <a:schemeClr val="tx1">
                  <a:alpha val="80000"/>
                </a:schemeClr>
              </a:solidFill>
              <a:ea typeface="Calibri"/>
              <a:cs typeface="Calibri"/>
            </a:endParaRPr>
          </a:p>
          <a:p>
            <a:endParaRPr lang="en-GB" sz="1700">
              <a:solidFill>
                <a:schemeClr val="tx1">
                  <a:alpha val="80000"/>
                </a:schemeClr>
              </a:solidFill>
            </a:endParaRPr>
          </a:p>
        </p:txBody>
      </p:sp>
      <p:pic>
        <p:nvPicPr>
          <p:cNvPr id="4" name="Picture 3" descr="A blue circle with a crown and white stars&#10;&#10;AI-generated content may be incorrect.">
            <a:extLst>
              <a:ext uri="{FF2B5EF4-FFF2-40B4-BE49-F238E27FC236}">
                <a16:creationId xmlns:a16="http://schemas.microsoft.com/office/drawing/2014/main" id="{8505C6FD-2920-4703-858B-216930E67503}"/>
              </a:ext>
            </a:extLst>
          </p:cNvPr>
          <p:cNvPicPr>
            <a:picLocks noChangeAspect="1"/>
          </p:cNvPicPr>
          <p:nvPr/>
        </p:nvPicPr>
        <p:blipFill>
          <a:blip r:embed="rId3"/>
          <a:stretch>
            <a:fillRect/>
          </a:stretch>
        </p:blipFill>
        <p:spPr>
          <a:xfrm>
            <a:off x="7645793" y="1336390"/>
            <a:ext cx="3402123" cy="4837394"/>
          </a:xfrm>
          <a:prstGeom prst="rect">
            <a:avLst/>
          </a:prstGeom>
        </p:spPr>
      </p:pic>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014209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AAD0F-8E3B-41E2-A311-F488210AF6BF}"/>
              </a:ext>
            </a:extLst>
          </p:cNvPr>
          <p:cNvSpPr>
            <a:spLocks noGrp="1"/>
          </p:cNvSpPr>
          <p:nvPr>
            <p:ph type="title"/>
          </p:nvPr>
        </p:nvSpPr>
        <p:spPr>
          <a:xfrm>
            <a:off x="1981200" y="274638"/>
            <a:ext cx="8229600" cy="870874"/>
          </a:xfrm>
        </p:spPr>
        <p:txBody>
          <a:bodyPr>
            <a:noAutofit/>
          </a:bodyPr>
          <a:lstStyle/>
          <a:p>
            <a:r>
              <a:rPr lang="en-GB" sz="3600"/>
              <a:t>Operation Encompass</a:t>
            </a:r>
            <a:br>
              <a:rPr lang="en-GB" sz="3600"/>
            </a:br>
            <a:r>
              <a:rPr lang="en-GB" sz="3600"/>
              <a:t>Gwent Police</a:t>
            </a:r>
          </a:p>
        </p:txBody>
      </p:sp>
      <p:sp>
        <p:nvSpPr>
          <p:cNvPr id="3" name="Content Placeholder 2">
            <a:extLst>
              <a:ext uri="{FF2B5EF4-FFF2-40B4-BE49-F238E27FC236}">
                <a16:creationId xmlns:a16="http://schemas.microsoft.com/office/drawing/2014/main" id="{70B8062B-28D8-4D29-9FC0-0B4C6458D194}"/>
              </a:ext>
            </a:extLst>
          </p:cNvPr>
          <p:cNvSpPr>
            <a:spLocks noGrp="1"/>
          </p:cNvSpPr>
          <p:nvPr>
            <p:ph idx="1"/>
          </p:nvPr>
        </p:nvSpPr>
        <p:spPr>
          <a:xfrm>
            <a:off x="1981200" y="1386673"/>
            <a:ext cx="8229600" cy="4130560"/>
          </a:xfrm>
        </p:spPr>
        <p:txBody>
          <a:bodyPr vert="horz" lIns="91440" tIns="45720" rIns="91440" bIns="45720" rtlCol="0" anchor="t">
            <a:normAutofit/>
          </a:bodyPr>
          <a:lstStyle/>
          <a:p>
            <a:r>
              <a:rPr lang="en-GB" dirty="0">
                <a:ea typeface="+mn-lt"/>
                <a:cs typeface="+mn-lt"/>
              </a:rPr>
              <a:t>Operation Encompass is a police and education early information safeguarding partnership enabling schools to offer immediate support to children experiencing domestic abuse.</a:t>
            </a:r>
            <a:endParaRPr lang="en-GB" dirty="0"/>
          </a:p>
          <a:p>
            <a:r>
              <a:rPr lang="en-GB" dirty="0"/>
              <a:t>A system which ensures the police contact a school before the next school day when one of their pupils has been exposed to domestic abuse.</a:t>
            </a:r>
            <a:endParaRPr lang="en-GB" dirty="0">
              <a:ea typeface="Calibri"/>
              <a:cs typeface="Calibri"/>
            </a:endParaRPr>
          </a:p>
          <a:p>
            <a:r>
              <a:rPr lang="en-GB" dirty="0"/>
              <a:t>School is aware of issues such as food, uniform, homework, mental health.</a:t>
            </a:r>
            <a:endParaRPr lang="en-GB" dirty="0">
              <a:ea typeface="Calibri"/>
              <a:cs typeface="Calibri"/>
            </a:endParaRPr>
          </a:p>
          <a:p>
            <a:r>
              <a:rPr lang="en-GB" dirty="0"/>
              <a:t>Time out rooms available as well as food and uniform </a:t>
            </a:r>
            <a:endParaRPr lang="en-GB" dirty="0">
              <a:ea typeface="Calibri"/>
              <a:cs typeface="Calibri"/>
            </a:endParaRPr>
          </a:p>
          <a:p>
            <a:r>
              <a:rPr lang="en-GB" dirty="0"/>
              <a:t>Emotional support also available if needed</a:t>
            </a:r>
            <a:endParaRPr lang="en-GB" dirty="0">
              <a:ea typeface="Calibri"/>
              <a:cs typeface="Calibri"/>
            </a:endParaRPr>
          </a:p>
          <a:p>
            <a:r>
              <a:rPr lang="en-GB" dirty="0"/>
              <a:t>Keeping children in school – safe environment</a:t>
            </a:r>
            <a:endParaRPr lang="en-GB" dirty="0">
              <a:ea typeface="Calibri"/>
              <a:cs typeface="Calibri"/>
            </a:endParaRPr>
          </a:p>
          <a:p>
            <a:endParaRPr lang="en-GB"/>
          </a:p>
        </p:txBody>
      </p:sp>
    </p:spTree>
    <p:extLst>
      <p:ext uri="{BB962C8B-B14F-4D97-AF65-F5344CB8AC3E}">
        <p14:creationId xmlns:p14="http://schemas.microsoft.com/office/powerpoint/2010/main" val="2542879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AAD0F-8E3B-41E2-A311-F488210AF6BF}"/>
              </a:ext>
            </a:extLst>
          </p:cNvPr>
          <p:cNvSpPr>
            <a:spLocks noGrp="1"/>
          </p:cNvSpPr>
          <p:nvPr>
            <p:ph type="title"/>
          </p:nvPr>
        </p:nvSpPr>
        <p:spPr>
          <a:xfrm>
            <a:off x="1981200" y="274638"/>
            <a:ext cx="8229600" cy="870874"/>
          </a:xfrm>
        </p:spPr>
        <p:txBody>
          <a:bodyPr>
            <a:noAutofit/>
          </a:bodyPr>
          <a:lstStyle/>
          <a:p>
            <a:r>
              <a:rPr lang="en-GB" sz="3600"/>
              <a:t>Operation Encompass</a:t>
            </a:r>
            <a:br>
              <a:rPr lang="en-GB" sz="3600"/>
            </a:br>
            <a:r>
              <a:rPr lang="en-GB" sz="3600"/>
              <a:t>Gwent Police</a:t>
            </a:r>
          </a:p>
        </p:txBody>
      </p:sp>
      <p:sp>
        <p:nvSpPr>
          <p:cNvPr id="3" name="Content Placeholder 2">
            <a:extLst>
              <a:ext uri="{FF2B5EF4-FFF2-40B4-BE49-F238E27FC236}">
                <a16:creationId xmlns:a16="http://schemas.microsoft.com/office/drawing/2014/main" id="{70B8062B-28D8-4D29-9FC0-0B4C6458D194}"/>
              </a:ext>
            </a:extLst>
          </p:cNvPr>
          <p:cNvSpPr>
            <a:spLocks noGrp="1"/>
          </p:cNvSpPr>
          <p:nvPr>
            <p:ph idx="1"/>
          </p:nvPr>
        </p:nvSpPr>
        <p:spPr>
          <a:xfrm>
            <a:off x="1981200" y="1386673"/>
            <a:ext cx="8229600" cy="4130560"/>
          </a:xfrm>
        </p:spPr>
        <p:txBody>
          <a:bodyPr vert="horz" lIns="91440" tIns="45720" rIns="91440" bIns="45720" rtlCol="0" anchor="t">
            <a:normAutofit/>
          </a:bodyPr>
          <a:lstStyle/>
          <a:p>
            <a:r>
              <a:rPr lang="en-GB" dirty="0">
                <a:ea typeface="+mn-lt"/>
                <a:cs typeface="+mn-lt"/>
              </a:rPr>
              <a:t>Operation Encompass is a police and education early information safeguarding partnership enabling schools to offer immediate support to children experiencing domestic abuse.</a:t>
            </a:r>
            <a:endParaRPr lang="en-GB" dirty="0"/>
          </a:p>
          <a:p>
            <a:r>
              <a:rPr lang="en-GB" dirty="0"/>
              <a:t>A system which ensures the police contact a school before the next school day when one of their pupils has been exposed to domestic abuse.</a:t>
            </a:r>
            <a:endParaRPr lang="en-GB" dirty="0">
              <a:ea typeface="Calibri"/>
              <a:cs typeface="Calibri"/>
            </a:endParaRPr>
          </a:p>
          <a:p>
            <a:r>
              <a:rPr lang="en-GB" dirty="0"/>
              <a:t>School is aware of issues such as food, uniform, homework, mental health.</a:t>
            </a:r>
            <a:endParaRPr lang="en-GB" dirty="0">
              <a:ea typeface="Calibri"/>
              <a:cs typeface="Calibri"/>
            </a:endParaRPr>
          </a:p>
          <a:p>
            <a:r>
              <a:rPr lang="en-GB" dirty="0"/>
              <a:t>Time out rooms available as well as food and uniform </a:t>
            </a:r>
            <a:endParaRPr lang="en-GB" dirty="0">
              <a:ea typeface="Calibri"/>
              <a:cs typeface="Calibri"/>
            </a:endParaRPr>
          </a:p>
          <a:p>
            <a:r>
              <a:rPr lang="en-GB" dirty="0"/>
              <a:t>Emotional support also available if needed</a:t>
            </a:r>
            <a:endParaRPr lang="en-GB" dirty="0">
              <a:ea typeface="Calibri"/>
              <a:cs typeface="Calibri"/>
            </a:endParaRPr>
          </a:p>
          <a:p>
            <a:r>
              <a:rPr lang="en-GB" dirty="0"/>
              <a:t>Keeping children in school – safe environment</a:t>
            </a:r>
            <a:endParaRPr lang="en-GB" dirty="0">
              <a:ea typeface="Calibri"/>
              <a:cs typeface="Calibri"/>
            </a:endParaRPr>
          </a:p>
          <a:p>
            <a:endParaRPr lang="en-GB"/>
          </a:p>
        </p:txBody>
      </p:sp>
    </p:spTree>
    <p:extLst>
      <p:ext uri="{BB962C8B-B14F-4D97-AF65-F5344CB8AC3E}">
        <p14:creationId xmlns:p14="http://schemas.microsoft.com/office/powerpoint/2010/main" val="3543710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8A06A8A-8B3C-43EB-BF15-8F10CAAF49F4}"/>
              </a:ext>
            </a:extLst>
          </p:cNvPr>
          <p:cNvPicPr>
            <a:picLocks noChangeAspect="1"/>
          </p:cNvPicPr>
          <p:nvPr/>
        </p:nvPicPr>
        <p:blipFill rotWithShape="1">
          <a:blip r:embed="rId3"/>
          <a:srcRect l="9287" r="5631" b="-1"/>
          <a:stretch/>
        </p:blipFill>
        <p:spPr>
          <a:xfrm>
            <a:off x="2250948" y="960120"/>
            <a:ext cx="7708392" cy="4937760"/>
          </a:xfrm>
          <a:prstGeom prst="rect">
            <a:avLst/>
          </a:prstGeom>
        </p:spPr>
      </p:pic>
    </p:spTree>
    <p:extLst>
      <p:ext uri="{BB962C8B-B14F-4D97-AF65-F5344CB8AC3E}">
        <p14:creationId xmlns:p14="http://schemas.microsoft.com/office/powerpoint/2010/main" val="2413797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91B6CFAD-03ED-CA8E-7385-988BCC32F64B}"/>
              </a:ext>
            </a:extLst>
          </p:cNvPr>
          <p:cNvPicPr>
            <a:picLocks noChangeAspect="1"/>
          </p:cNvPicPr>
          <p:nvPr/>
        </p:nvPicPr>
        <p:blipFill rotWithShape="1">
          <a:blip r:embed="rId3"/>
          <a:srcRect l="263" t="9090" r="18955" b="8"/>
          <a:stretch/>
        </p:blipFill>
        <p:spPr>
          <a:xfrm>
            <a:off x="1524020" y="10"/>
            <a:ext cx="9143980" cy="6857990"/>
          </a:xfrm>
          <a:prstGeom prst="rect">
            <a:avLst/>
          </a:prstGeom>
        </p:spPr>
      </p:pic>
      <p:sp>
        <p:nvSpPr>
          <p:cNvPr id="2" name="Title 1"/>
          <p:cNvSpPr>
            <a:spLocks noGrp="1"/>
          </p:cNvSpPr>
          <p:nvPr>
            <p:ph type="title"/>
          </p:nvPr>
        </p:nvSpPr>
        <p:spPr>
          <a:xfrm>
            <a:off x="1970103" y="640263"/>
            <a:ext cx="2819430" cy="611730"/>
          </a:xfrm>
        </p:spPr>
        <p:txBody>
          <a:bodyPr>
            <a:normAutofit fontScale="90000"/>
          </a:bodyPr>
          <a:lstStyle/>
          <a:p>
            <a:br>
              <a:rPr lang="en-GB" sz="3000"/>
            </a:br>
            <a:r>
              <a:rPr lang="en-GB" sz="1800"/>
              <a:t>Getting Support</a:t>
            </a:r>
            <a:br>
              <a:rPr lang="en-GB" sz="3000"/>
            </a:br>
            <a:endParaRPr lang="en-GB" sz="3000"/>
          </a:p>
        </p:txBody>
      </p:sp>
      <p:sp>
        <p:nvSpPr>
          <p:cNvPr id="3" name="Content Placeholder 2"/>
          <p:cNvSpPr>
            <a:spLocks noGrp="1"/>
          </p:cNvSpPr>
          <p:nvPr>
            <p:ph idx="1"/>
          </p:nvPr>
        </p:nvSpPr>
        <p:spPr>
          <a:xfrm>
            <a:off x="1969582" y="1460405"/>
            <a:ext cx="2823620" cy="4434368"/>
          </a:xfrm>
        </p:spPr>
        <p:txBody>
          <a:bodyPr vert="horz" lIns="91440" tIns="45720" rIns="91440" bIns="45720" rtlCol="0" anchor="t">
            <a:normAutofit/>
          </a:bodyPr>
          <a:lstStyle/>
          <a:p>
            <a:r>
              <a:rPr lang="en-GB" sz="1800"/>
              <a:t>Support to be offered to the </a:t>
            </a:r>
            <a:r>
              <a:rPr lang="en-GB" sz="1800" b="1" u="sng"/>
              <a:t>whole family </a:t>
            </a:r>
            <a:endParaRPr lang="en-GB" sz="1800" b="1" u="sng">
              <a:cs typeface="Calibri"/>
            </a:endParaRPr>
          </a:p>
          <a:p>
            <a:r>
              <a:rPr lang="en-GB" sz="1800"/>
              <a:t>Support to help them to keep their children safe and give them the care they need.</a:t>
            </a:r>
            <a:endParaRPr lang="en-GB" sz="1800">
              <a:cs typeface="Calibri"/>
            </a:endParaRPr>
          </a:p>
          <a:p>
            <a:r>
              <a:rPr lang="en-GB" sz="1800"/>
              <a:t>Early Intervention.</a:t>
            </a:r>
            <a:endParaRPr lang="en-GB" sz="1800">
              <a:cs typeface="Calibri"/>
            </a:endParaRPr>
          </a:p>
          <a:p>
            <a:r>
              <a:rPr lang="en-GB" sz="1800"/>
              <a:t>Families who don’t care and will not take up support.</a:t>
            </a:r>
            <a:endParaRPr lang="en-GB" sz="1800">
              <a:cs typeface="Calibri"/>
            </a:endParaRPr>
          </a:p>
          <a:p>
            <a:r>
              <a:rPr lang="en-GB" sz="1800"/>
              <a:t>Why? – environment,  history, happy as they are, no desire to change, would mean changes in life. </a:t>
            </a:r>
            <a:endParaRPr lang="en-GB" sz="1800">
              <a:cs typeface="Calibri"/>
            </a:endParaRPr>
          </a:p>
        </p:txBody>
      </p:sp>
    </p:spTree>
    <p:extLst>
      <p:ext uri="{BB962C8B-B14F-4D97-AF65-F5344CB8AC3E}">
        <p14:creationId xmlns:p14="http://schemas.microsoft.com/office/powerpoint/2010/main" val="36896434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Week 3</vt:lpstr>
      <vt:lpstr>PowerPoint Presentation</vt:lpstr>
      <vt:lpstr>PowerPoint Presentation</vt:lpstr>
      <vt:lpstr> Getting Support </vt:lpstr>
      <vt:lpstr>Wales</vt:lpstr>
      <vt:lpstr>Operation Encompass  Gwent Police</vt:lpstr>
      <vt:lpstr>Operation Encompass Gwent Police</vt:lpstr>
      <vt:lpstr>Operation Encompass Gwent Police</vt:lpstr>
      <vt:lpstr>PowerPoint Presentation</vt:lpstr>
      <vt:lpstr> Getting Support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cp:revision>
  <dcterms:created xsi:type="dcterms:W3CDTF">2025-02-11T08:38:56Z</dcterms:created>
  <dcterms:modified xsi:type="dcterms:W3CDTF">2025-02-11T08:45:05Z</dcterms:modified>
</cp:coreProperties>
</file>