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5143500" type="screen16x9"/>
  <p:notesSz cx="51435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0"/>
  </p:normalViewPr>
  <p:slideViewPr>
    <p:cSldViewPr snapToGrid="0" snapToObjects="1">
      <p:cViewPr varScale="1">
        <p:scale>
          <a:sx n="98" d="100"/>
          <a:sy n="98" d="100"/>
        </p:scale>
        <p:origin x="38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04031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71799" y="1473200"/>
            <a:ext cx="5398295" cy="1816098"/>
          </a:xfrm>
        </p:spPr>
        <p:txBody>
          <a:bodyPr anchor="b">
            <a:normAutofit/>
          </a:bodyPr>
          <a:lstStyle>
            <a:lvl1pPr algn="r">
              <a:defRPr sz="36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71799" y="3289300"/>
            <a:ext cx="5398295" cy="1054100"/>
          </a:xfrm>
        </p:spPr>
        <p:txBody>
          <a:bodyPr anchor="t">
            <a:normAutofit/>
          </a:bodyPr>
          <a:lstStyle>
            <a:lvl1pPr marL="0" indent="0" algn="r">
              <a:buNone/>
              <a:defRPr sz="1350" cap="all">
                <a:solidFill>
                  <a:schemeClr val="tx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699419" y="4402932"/>
            <a:ext cx="1200150" cy="283369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799" y="4402932"/>
            <a:ext cx="3670469" cy="28336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56719" y="4402932"/>
            <a:ext cx="413375" cy="28336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3614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84235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2481436"/>
            <a:ext cx="7598570" cy="1101600"/>
          </a:xfrm>
        </p:spPr>
        <p:txBody>
          <a:bodyPr anchor="b"/>
          <a:lstStyle>
            <a:lvl1pPr algn="l">
              <a:defRPr sz="3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49" y="3583036"/>
            <a:ext cx="7598571" cy="645300"/>
          </a:xfrm>
        </p:spPr>
        <p:txBody>
          <a:bodyPr anchor="t">
            <a:normAutofit/>
          </a:bodyPr>
          <a:lstStyle>
            <a:lvl1pPr marL="0" indent="0" algn="l">
              <a:buNone/>
              <a:defRPr sz="1500" cap="all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095903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351" y="1606550"/>
            <a:ext cx="3746501" cy="273685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66421" y="1606551"/>
            <a:ext cx="3746499" cy="273685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091524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0252" y="1663700"/>
            <a:ext cx="3531791" cy="432197"/>
          </a:xfrm>
        </p:spPr>
        <p:txBody>
          <a:bodyPr anchor="b">
            <a:noAutofit/>
          </a:bodyPr>
          <a:lstStyle>
            <a:lvl1pPr marL="0" indent="0">
              <a:buNone/>
              <a:defRPr sz="21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351" y="2152651"/>
            <a:ext cx="3747692" cy="219074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3" y="1670050"/>
            <a:ext cx="3542110" cy="432197"/>
          </a:xfrm>
        </p:spPr>
        <p:txBody>
          <a:bodyPr anchor="b">
            <a:noAutofit/>
          </a:bodyPr>
          <a:lstStyle>
            <a:lvl1pPr marL="0" indent="0">
              <a:buNone/>
              <a:defRPr sz="21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67612" y="2152651"/>
            <a:ext cx="3746501" cy="219074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79019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28466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28265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1555750"/>
            <a:ext cx="2760664" cy="1028700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6151" y="457201"/>
            <a:ext cx="4626770" cy="38862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2584450"/>
            <a:ext cx="2760664" cy="13716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08871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1200150"/>
            <a:ext cx="4623490" cy="1028700"/>
          </a:xfrm>
        </p:spPr>
        <p:txBody>
          <a:bodyPr anchor="b">
            <a:normAutofit/>
          </a:bodyPr>
          <a:lstStyle>
            <a:lvl1pPr algn="l">
              <a:defRPr sz="21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52190" y="685800"/>
            <a:ext cx="2460731" cy="3429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2228850"/>
            <a:ext cx="4623490" cy="1371600"/>
          </a:xfrm>
        </p:spPr>
        <p:txBody>
          <a:bodyPr anchor="t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02596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3549649"/>
            <a:ext cx="7598570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8701" y="699084"/>
            <a:ext cx="6569870" cy="2373732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3974702"/>
            <a:ext cx="7598570" cy="37028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775068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457201"/>
            <a:ext cx="7598570" cy="2343149"/>
          </a:xfrm>
        </p:spPr>
        <p:txBody>
          <a:bodyPr anchor="ctr">
            <a:normAutofit/>
          </a:bodyPr>
          <a:lstStyle>
            <a:lvl1pPr algn="l">
              <a:defRPr sz="2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0" y="3257550"/>
            <a:ext cx="7598571" cy="1085850"/>
          </a:xfrm>
        </p:spPr>
        <p:txBody>
          <a:bodyPr anchor="ctr">
            <a:normAutofit/>
          </a:bodyPr>
          <a:lstStyle>
            <a:lvl1pPr marL="0" indent="0" algn="l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767436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678400" y="2057400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66206" y="617503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744201" y="457201"/>
            <a:ext cx="7162799" cy="2057399"/>
          </a:xfrm>
        </p:spPr>
        <p:txBody>
          <a:bodyPr anchor="ctr">
            <a:normAutofit/>
          </a:bodyPr>
          <a:lstStyle>
            <a:lvl1pPr algn="l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23406" y="2514600"/>
            <a:ext cx="7004388" cy="28575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5599" y="3257550"/>
            <a:ext cx="7614275" cy="1085850"/>
          </a:xfrm>
        </p:spPr>
        <p:txBody>
          <a:bodyPr anchor="ctr">
            <a:normAutofit/>
          </a:bodyPr>
          <a:lstStyle>
            <a:lvl1pPr marL="0" indent="0" algn="l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68506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2" y="2481436"/>
            <a:ext cx="7598569" cy="1101600"/>
          </a:xfrm>
        </p:spPr>
        <p:txBody>
          <a:bodyPr anchor="b">
            <a:normAutofit/>
          </a:bodyPr>
          <a:lstStyle>
            <a:lvl1pPr algn="l">
              <a:defRPr sz="2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3583036"/>
            <a:ext cx="7598570" cy="645300"/>
          </a:xfrm>
        </p:spPr>
        <p:txBody>
          <a:bodyPr anchor="t">
            <a:normAutofit/>
          </a:bodyPr>
          <a:lstStyle>
            <a:lvl1pPr marL="0" indent="0" algn="l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293892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7678400" y="2057400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66206" y="617503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744201" y="457201"/>
            <a:ext cx="7162799" cy="2057399"/>
          </a:xfrm>
        </p:spPr>
        <p:txBody>
          <a:bodyPr anchor="ctr">
            <a:normAutofit/>
          </a:bodyPr>
          <a:lstStyle>
            <a:lvl1pPr algn="l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14350" y="2914650"/>
            <a:ext cx="7601577" cy="66675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49" y="3581400"/>
            <a:ext cx="7601577" cy="76200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30459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457201"/>
            <a:ext cx="7598570" cy="20573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14351" y="2628900"/>
            <a:ext cx="7598571" cy="62865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1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0" y="3257550"/>
            <a:ext cx="7598571" cy="108585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412399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14351" y="457201"/>
            <a:ext cx="7598569" cy="10922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85717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94006" y="457200"/>
            <a:ext cx="1618914" cy="38862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4350" y="457200"/>
            <a:ext cx="5874087" cy="38862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838247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58624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4351" y="457201"/>
            <a:ext cx="7598569" cy="1092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1606551"/>
            <a:ext cx="7598569" cy="2736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42245" y="4402932"/>
            <a:ext cx="1200150" cy="2833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1" y="4402932"/>
            <a:ext cx="5870744" cy="2833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99546" y="4402932"/>
            <a:ext cx="413375" cy="2833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2175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  <p:sldLayoutId id="2147483687" r:id="rId18"/>
  </p:sldLayoutIdLst>
  <p:hf sldNum="0" hdr="0" ftr="0" dt="0"/>
  <p:txStyles>
    <p:titleStyle>
      <a:lvl1pPr algn="l" defTabSz="342900" rtl="0" eaLnBrk="1" latinLnBrk="0" hangingPunct="1">
        <a:spcBef>
          <a:spcPct val="0"/>
        </a:spcBef>
        <a:buNone/>
        <a:defRPr sz="27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14313" indent="-214313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13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00113" indent="-214313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157288" indent="-128588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00188" indent="-128588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uk.sagepub.com/" TargetMode="External"/><Relationship Id="rId3" Type="http://schemas.openxmlformats.org/officeDocument/2006/relationships/hyperlink" Target="https://www.cengage.com/" TargetMode="External"/><Relationship Id="rId7" Type="http://schemas.openxmlformats.org/officeDocument/2006/relationships/hyperlink" Target="https://www.gov.uk/early-years-foundation-stage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pearson.com/" TargetMode="External"/><Relationship Id="rId5" Type="http://schemas.openxmlformats.org/officeDocument/2006/relationships/hyperlink" Target="https://archive.org/details/originsofinte00piag" TargetMode="External"/><Relationship Id="rId4" Type="http://schemas.openxmlformats.org/officeDocument/2006/relationships/hyperlink" Target="https://www.macmillanlearning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 1"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BottomBand"/>
          <p:cNvSpPr/>
          <p:nvPr/>
        </p:nvSpPr>
        <p:spPr>
          <a:xfrm>
            <a:off x="0" y="5029200"/>
            <a:ext cx="9144000" cy="914400"/>
          </a:xfrm>
          <a:prstGeom prst="rect">
            <a:avLst/>
          </a:prstGeom>
          <a:solidFill>
            <a:srgbClr val="1B4332"/>
          </a:solidFill>
          <a:ln>
            <a:noFill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11" name="AmberAccent"/>
          <p:cNvSpPr/>
          <p:nvPr/>
        </p:nvSpPr>
        <p:spPr>
          <a:xfrm>
            <a:off x="966084" y="4641573"/>
            <a:ext cx="2743200" cy="91440"/>
          </a:xfrm>
          <a:prstGeom prst="rect">
            <a:avLst/>
          </a:prstGeom>
          <a:solidFill>
            <a:srgbClr val="E9C46A"/>
          </a:solidFill>
          <a:ln>
            <a:noFill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0"/>
          <p:cNvSpPr/>
          <p:nvPr/>
        </p:nvSpPr>
        <p:spPr>
          <a:xfrm>
            <a:off x="576469" y="2425146"/>
            <a:ext cx="8229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54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Piaget's Cognitive Development Theory</a:t>
            </a:r>
            <a:endParaRPr lang="en-GB" sz="5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76469" y="3910053"/>
            <a:ext cx="8229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2800" noProof="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Understanding Isaac's Early Development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Stages of Development according to Piaget presentation template ">
            <a:extLst>
              <a:ext uri="{FF2B5EF4-FFF2-40B4-BE49-F238E27FC236}">
                <a16:creationId xmlns:a16="http://schemas.microsoft.com/office/drawing/2014/main" id="{7031962E-0B4E-675B-2AE0-27D4AFD60F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922" y="100795"/>
            <a:ext cx="4600712" cy="2586745"/>
          </a:xfrm>
          <a:prstGeom prst="rect">
            <a:avLst/>
          </a:prstGeom>
          <a:noFill/>
          <a:effectLst>
            <a:softEdge rad="889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DFE4F13-A1E2-65D4-23CD-F11381A55346}"/>
              </a:ext>
            </a:extLst>
          </p:cNvPr>
          <p:cNvSpPr txBox="1"/>
          <p:nvPr/>
        </p:nvSpPr>
        <p:spPr>
          <a:xfrm>
            <a:off x="3872039" y="4502627"/>
            <a:ext cx="45720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Trainee Early Years Support Worker </a:t>
            </a:r>
          </a:p>
          <a:p>
            <a:pPr marL="0" indent="0">
              <a:buNone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Children’s Centre, London</a:t>
            </a:r>
            <a:endParaRPr lang="en-GB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his may contain: an open laptop computer sitting on top of a desk next to a sheet of paper">
            <a:extLst>
              <a:ext uri="{FF2B5EF4-FFF2-40B4-BE49-F238E27FC236}">
                <a16:creationId xmlns:a16="http://schemas.microsoft.com/office/drawing/2014/main" id="{30D8187D-FF91-6BA6-2DB9-52ED135756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1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78207"/>
            <a:ext cx="9144000" cy="4355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hape 0"/>
          <p:cNvSpPr/>
          <p:nvPr/>
        </p:nvSpPr>
        <p:spPr>
          <a:xfrm>
            <a:off x="-17802" y="-1"/>
            <a:ext cx="9161802" cy="749727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36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Assignment Details</a:t>
            </a:r>
            <a:endParaRPr lang="en-GB" sz="3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0" y="905094"/>
            <a:ext cx="9144000" cy="410124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GB" sz="2000" b="1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000" b="1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endParaRPr lang="en-GB" sz="2000" b="1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 Name: 			</a:t>
            </a:r>
            <a:r>
              <a:rPr lang="en-GB" sz="2000" b="1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Rajni </a:t>
            </a:r>
          </a:p>
          <a:p>
            <a:r>
              <a:rPr lang="en-GB" sz="200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 ID: 				</a:t>
            </a:r>
            <a:r>
              <a:rPr lang="en-GB" sz="2000" b="1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2508602</a:t>
            </a:r>
          </a:p>
          <a:p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Email: 					</a:t>
            </a:r>
            <a:r>
              <a:rPr lang="en-US" sz="2000" b="1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2508602@student.uwtsd.ac.uk</a:t>
            </a:r>
            <a:endParaRPr lang="en-GB" sz="2000" b="1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Programme: 			</a:t>
            </a:r>
            <a:r>
              <a:rPr lang="en-GB" sz="20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Certificate of Higher Education Skills for the </a:t>
            </a:r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Workplace 				</a:t>
            </a:r>
            <a:r>
              <a:rPr lang="en-GB" sz="20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(Health and Social Care)</a:t>
            </a:r>
          </a:p>
          <a:p>
            <a:pPr marL="0" indent="0">
              <a:buNone/>
            </a:pPr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Module: </a:t>
            </a:r>
            <a:r>
              <a:rPr lang="en-GB" sz="20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				</a:t>
            </a:r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Psychology in Health and Social Care (</a:t>
            </a:r>
            <a:r>
              <a:rPr lang="en-GB" sz="2000" noProof="0" dirty="0" err="1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LCHS4010</a:t>
            </a:r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)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Module Code</a:t>
            </a:r>
            <a:r>
              <a:rPr lang="en-GB" sz="20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: 			LCHS4010 </a:t>
            </a:r>
          </a:p>
          <a:p>
            <a:pPr marL="0" indent="0">
              <a:buNone/>
            </a:pPr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Case Stidy: 				</a:t>
            </a:r>
            <a:r>
              <a:rPr lang="en-GB" sz="20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Isaac, age 4</a:t>
            </a:r>
          </a:p>
          <a:p>
            <a:pPr marL="0" indent="0">
              <a:buNone/>
            </a:pPr>
            <a:endParaRPr lang="en-GB" sz="2000" b="1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81B1D-D816-AD94-4D23-9444421C510D}"/>
              </a:ext>
            </a:extLst>
          </p:cNvPr>
          <p:cNvSpPr txBox="1"/>
          <p:nvPr/>
        </p:nvSpPr>
        <p:spPr>
          <a:xfrm>
            <a:off x="2245540" y="2364325"/>
            <a:ext cx="46529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				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blipFill dpi="0" rotWithShape="1">
          <a:blip r:embed="rId3">
            <a:alphaModFix amt="63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Presentation Overview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77724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buSzPct val="100000"/>
            </a:pP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48640" y="112014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48640" y="144018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48640" y="176022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48640" y="2093976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48640" y="246888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48640" y="294894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48640" y="317754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7E96A570-40CA-B6A3-C7DB-0F9977896C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8699314"/>
              </p:ext>
            </p:extLst>
          </p:nvPr>
        </p:nvGraphicFramePr>
        <p:xfrm>
          <a:off x="109728" y="873252"/>
          <a:ext cx="5468112" cy="3185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8112">
                  <a:extLst>
                    <a:ext uri="{9D8B030D-6E8A-4147-A177-3AD203B41FA5}">
                      <a16:colId xmlns:a16="http://schemas.microsoft.com/office/drawing/2014/main" val="340036071"/>
                    </a:ext>
                  </a:extLst>
                </a:gridCol>
              </a:tblGrid>
              <a:tr h="2532888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sz="1600" dirty="0"/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noProof="0" dirty="0">
                          <a:solidFill>
                            <a:srgbClr val="1A2E1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     ●     Piaget's Theory Overview</a:t>
                      </a: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noProof="0" dirty="0">
                          <a:solidFill>
                            <a:srgbClr val="1A2E1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     ●     The Four Cognitive Stages</a:t>
                      </a: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noProof="0" dirty="0">
                          <a:solidFill>
                            <a:srgbClr val="1A2E1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     ●     Preoperational Stage (Age 2-7)</a:t>
                      </a:r>
                      <a:endParaRPr lang="en-GB" sz="1600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noProof="0" dirty="0">
                          <a:solidFill>
                            <a:srgbClr val="1A2E1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     ●     Nature and Nurture in Development</a:t>
                      </a:r>
                      <a:endParaRPr lang="en-GB" sz="1600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noProof="0" dirty="0">
                          <a:solidFill>
                            <a:srgbClr val="1A2E1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     ●     Applying Theory to Isaac's Case</a:t>
                      </a:r>
                      <a:endParaRPr lang="en-GB" sz="1600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noProof="0" dirty="0">
                          <a:solidFill>
                            <a:srgbClr val="1A2E1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     ●     Practical Support Strategies</a:t>
                      </a:r>
                      <a:endParaRPr lang="en-GB" sz="1600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noProof="0" dirty="0">
                          <a:solidFill>
                            <a:srgbClr val="1A2E1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     ●     Strengths and Limitations</a:t>
                      </a: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noProof="0" dirty="0">
                          <a:solidFill>
                            <a:srgbClr val="1A2E1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     ●     Cultural and Contextual Considerations</a:t>
                      </a:r>
                      <a:endParaRPr lang="en-GB" sz="1600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1600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1600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1938802"/>
                  </a:ext>
                </a:extLst>
              </a:tr>
            </a:tbl>
          </a:graphicData>
        </a:graphic>
      </p:graphicFrame>
      <p:pic>
        <p:nvPicPr>
          <p:cNvPr id="1028" name="Picture 4" descr="Overview Images – Browse 725,131 Stock ...">
            <a:extLst>
              <a:ext uri="{FF2B5EF4-FFF2-40B4-BE49-F238E27FC236}">
                <a16:creationId xmlns:a16="http://schemas.microsoft.com/office/drawing/2014/main" id="{197C015B-C576-B316-EF0D-421332DCEE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6329" y="886968"/>
            <a:ext cx="3284791" cy="2290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Isaac: Case Background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234669" y="1005840"/>
            <a:ext cx="4154451" cy="3657600"/>
          </a:xfrm>
          <a:prstGeom prst="rect">
            <a:avLst/>
          </a:prstGeom>
          <a:solidFill>
            <a:srgbClr val="E8A87C">
              <a:alpha val="80000"/>
            </a:srgbClr>
          </a:solidFill>
          <a:ln w="25400">
            <a:solidFill>
              <a:srgbClr val="E8A87C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40080" y="118872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6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Family Circumstances</a:t>
            </a: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57201" y="1645920"/>
            <a:ext cx="3839670" cy="2651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Single parent family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Mother experiencing depression after delivery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Limited social support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Recent relocation to London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754880" y="1005840"/>
            <a:ext cx="4154450" cy="3657600"/>
          </a:xfrm>
          <a:prstGeom prst="rect">
            <a:avLst/>
          </a:prstGeom>
          <a:solidFill>
            <a:srgbClr val="A8D5BA">
              <a:alpha val="80000"/>
            </a:srgbClr>
          </a:solidFill>
          <a:ln w="25400">
            <a:solidFill>
              <a:srgbClr val="A8D5BA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937760" y="118872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6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Observable Behaviours</a:t>
            </a: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937760" y="1645920"/>
            <a:ext cx="3566160" cy="2651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Silence and isolation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Distressed during separation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Language development delays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Difficulty joining group activities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Excessive attachment and low mood at home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About Jean Piaget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67720" y="1014984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 algn="ctr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Swiss psychologist (1896-1980)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21468" y="1389888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171700" lvl="4" indent="-342900" algn="ctr">
              <a:buSzPct val="100000"/>
              <a:buChar char="•"/>
            </a:pP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Led the early research on children’s cognitive development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31520" y="1705316"/>
            <a:ext cx="8046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628900" lvl="5" indent="-342900">
              <a:buSzPct val="100000"/>
              <a:buChar char="•"/>
            </a:pP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Argued that children learn by interacting with their environment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31520" y="2162516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628900" lvl="5" indent="-342900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Conducted detailed observations of his own children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48640" y="338328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 algn="r">
              <a:buSzPct val="100000"/>
              <a:buChar char="•"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48640" y="402336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 algn="r">
              <a:buSzPct val="100000"/>
              <a:buChar char="•"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48640" y="4663440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 algn="r">
              <a:buSzPct val="100000"/>
              <a:buChar char="•"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D86DF4-A3B0-A819-3CF2-A946953372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685" y="1005840"/>
            <a:ext cx="2215771" cy="36576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18288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Piaget's Four Stages of Cognitive Development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25682" y="2341989"/>
            <a:ext cx="2011680" cy="2472607"/>
          </a:xfrm>
          <a:prstGeom prst="roundRect">
            <a:avLst>
              <a:gd name="adj" fmla="val 4545"/>
            </a:avLst>
          </a:prstGeom>
          <a:solidFill>
            <a:srgbClr val="FFE5B4"/>
          </a:solidFill>
          <a:ln w="12700">
            <a:solidFill>
              <a:srgbClr val="999999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325583" y="2954356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25682" y="2468880"/>
            <a:ext cx="1828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GB" sz="1400" i="1" noProof="0" dirty="0">
              <a:solidFill>
                <a:srgbClr val="2C5F7F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ctr"/>
            <a:r>
              <a:rPr lang="en-GB" sz="1400" b="1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1. Early Infancy</a:t>
            </a:r>
            <a:endParaRPr lang="en-GB" sz="1400" i="1" noProof="0" dirty="0">
              <a:solidFill>
                <a:srgbClr val="2C5F7F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1400" i="1" noProof="0" dirty="0">
              <a:solidFill>
                <a:srgbClr val="2C5F7F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00" i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0-2 years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2628900" y="2159673"/>
            <a:ext cx="2011680" cy="2686647"/>
          </a:xfrm>
          <a:prstGeom prst="roundRect">
            <a:avLst>
              <a:gd name="adj" fmla="val 4545"/>
            </a:avLst>
          </a:prstGeom>
          <a:solidFill>
            <a:srgbClr val="FFB6C1"/>
          </a:solidFill>
          <a:ln w="50800">
            <a:solidFill>
              <a:srgbClr val="2C5F7F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2676722" y="2372666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2. Pre-logical 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2732113" y="2692706"/>
            <a:ext cx="1828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400" i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2-7 years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3458817" y="4663440"/>
            <a:ext cx="2560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GB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4892040" y="1580098"/>
            <a:ext cx="2011680" cy="3263922"/>
          </a:xfrm>
          <a:prstGeom prst="roundRect">
            <a:avLst>
              <a:gd name="adj" fmla="val 4545"/>
            </a:avLst>
          </a:prstGeom>
          <a:solidFill>
            <a:srgbClr val="87CEEB"/>
          </a:solidFill>
          <a:ln w="12700">
            <a:solidFill>
              <a:srgbClr val="999999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937760" y="1737360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3. Concrete Operational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983480" y="2159673"/>
            <a:ext cx="1828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400" i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7-11 years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7040880" y="868680"/>
            <a:ext cx="2011680" cy="3977640"/>
          </a:xfrm>
          <a:prstGeom prst="roundRect">
            <a:avLst>
              <a:gd name="adj" fmla="val 4545"/>
            </a:avLst>
          </a:prstGeom>
          <a:solidFill>
            <a:srgbClr val="98D8C8"/>
          </a:solidFill>
          <a:ln w="12700">
            <a:solidFill>
              <a:srgbClr val="999999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7132320" y="1371600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 Formal Operational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7132320" y="2011680"/>
            <a:ext cx="1828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400" i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12+ years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645C5F7-6CA1-AD71-3881-A1E32A6496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248" y="922122"/>
            <a:ext cx="2392652" cy="1149957"/>
          </a:xfrm>
          <a:prstGeom prst="rect">
            <a:avLst/>
          </a:prstGeom>
          <a:effectLst>
            <a:softEdge rad="101600"/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The Preoperational Stage (Ages 2-7)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854924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Characteristics: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48640" y="1219471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 of symbolic thinking and language skills</a:t>
            </a:r>
            <a:endParaRPr lang="en-GB" sz="18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48640" y="1611124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Difficulty in understanding different viewpoints</a:t>
            </a:r>
            <a:endParaRPr lang="en-GB" sz="18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48640" y="2039204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Single focus thinking</a:t>
            </a:r>
            <a:endParaRPr lang="en-GB" sz="18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48640" y="2503046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Believing objects have life or feelings</a:t>
            </a:r>
            <a:endParaRPr lang="en-GB" sz="18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48640" y="2967664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Superstitious thinking</a:t>
            </a:r>
            <a:endParaRPr lang="en-GB" sz="18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48640" y="3413999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Difficulty understanding conservation of quantity</a:t>
            </a:r>
            <a:endParaRPr lang="en-GB" sz="18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48640" y="3972744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and thinking skills develop mainly through play</a:t>
            </a:r>
            <a:endParaRPr lang="en-GB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r">
              <a:lnSpc>
                <a:spcPct val="150000"/>
              </a:lnSpc>
              <a:buSzPct val="100000"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(Piaget, 1952)</a:t>
            </a:r>
            <a:endParaRPr lang="en-GB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What is Preoperational Stage?">
            <a:extLst>
              <a:ext uri="{FF2B5EF4-FFF2-40B4-BE49-F238E27FC236}">
                <a16:creationId xmlns:a16="http://schemas.microsoft.com/office/drawing/2014/main" id="{4542B006-EF3A-7A16-BCE8-2A4F6B6B0F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1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549" y="1472954"/>
            <a:ext cx="2403334" cy="3204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70735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Symbolic Thought and Language Development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868680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is Symbolic Thought?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475811" y="1486001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ability to use words, pictures, or objects to stand for real things. Example - A child uses a toy phone and pretends to make a call. The toy phone represents a real phone</a:t>
            </a:r>
            <a:endParaRPr lang="en-GB" sz="1800" noProof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48640" y="163277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buSzPct val="100000"/>
            </a:pPr>
            <a:endParaRPr lang="en-GB" sz="1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48640" y="2481826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Language Development in Ages 2-7: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48640" y="4334256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endParaRPr lang="en-GB" sz="1800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r">
              <a:buSzPct val="100000"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(Piaget, 1952; Marotz &amp; Allen, 2016)</a:t>
            </a:r>
            <a:endParaRPr lang="en-GB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594C9879-4AE1-A379-E2D9-23C2DCB3CB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7594829"/>
              </p:ext>
            </p:extLst>
          </p:nvPr>
        </p:nvGraphicFramePr>
        <p:xfrm>
          <a:off x="655320" y="2981198"/>
          <a:ext cx="6096000" cy="14833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32069181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Learns many new words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2930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Start speaking in sentences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6408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Begins telling new stories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9156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Isaac is not developing language skills at the expected rate.</a:t>
                      </a:r>
                      <a:endParaRPr lang="en-US" sz="14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250345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Egocentrism and Social Perspective-Taking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005840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Egocentrism Explained: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48640" y="1371600"/>
            <a:ext cx="6394326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find it difficult to understand that other people may think or see things differently from them.</a:t>
            </a:r>
            <a:endParaRPr lang="en-GB" sz="1800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48640" y="2240280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Relevance to Isaac: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51536" y="2880360"/>
            <a:ext cx="80467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buSzPct val="100000"/>
            </a:pPr>
            <a:endParaRPr lang="en-GB" sz="1800" b="1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51536" y="475488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buSzPct val="100000"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(Piaget, 1952; Miller, 2016)</a:t>
            </a:r>
            <a:endParaRPr lang="en-GB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EDF28A0B-E6B1-1896-D09C-ED1B79ECA9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0024030"/>
              </p:ext>
            </p:extLst>
          </p:nvPr>
        </p:nvGraphicFramePr>
        <p:xfrm>
          <a:off x="548640" y="2788920"/>
          <a:ext cx="7680960" cy="19202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7680960">
                  <a:extLst>
                    <a:ext uri="{9D8B030D-6E8A-4147-A177-3AD203B41FA5}">
                      <a16:colId xmlns:a16="http://schemas.microsoft.com/office/drawing/2014/main" val="98729657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rgbClr val="002060"/>
                          </a:solidFill>
                        </a:rPr>
                        <a:t>Egocentrism is normal at age 4, but Isaac's anxiety and limited social interaction may make it harder for him to make friends.</a:t>
                      </a:r>
                      <a:endParaRPr lang="en-US" sz="1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32182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rgbClr val="002060"/>
                          </a:solidFill>
                        </a:rPr>
                        <a:t>He may find it difficult to join group activities because of his age and emotional difficulties.</a:t>
                      </a:r>
                      <a:endParaRPr lang="en-US" sz="1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4974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rgbClr val="002060"/>
                          </a:solidFill>
                        </a:rPr>
                        <a:t>His distress when separated from his mother shows he knows they are separate people, but he may not fully understand her thoughts and feelings.</a:t>
                      </a:r>
                      <a:endParaRPr lang="en-US" sz="1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187366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59" y="137160"/>
            <a:ext cx="8714445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Nature and Nurture in Cognitive Development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57200" y="1005840"/>
            <a:ext cx="3931920" cy="3657600"/>
          </a:xfrm>
          <a:prstGeom prst="rect">
            <a:avLst/>
          </a:prstGeom>
          <a:solidFill>
            <a:srgbClr val="2C5F7F">
              <a:alpha val="80000"/>
            </a:srgbClr>
          </a:solidFill>
          <a:ln w="25400">
            <a:solidFill>
              <a:srgbClr val="2C5F7F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40080" y="118872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600" b="1" noProof="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Biological Factors (Nature)</a:t>
            </a:r>
            <a:endParaRPr lang="en-GB" sz="1600" b="1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40080" y="1645920"/>
            <a:ext cx="3698004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sz="1400" noProof="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Brain development and maturation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Inborn structures for organising knowledge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Inborn temperament characteristics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Maturity for learning tasks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754880" y="1005840"/>
            <a:ext cx="3931920" cy="3657600"/>
          </a:xfrm>
          <a:prstGeom prst="rect">
            <a:avLst/>
          </a:prstGeom>
          <a:solidFill>
            <a:srgbClr val="A8D5BA">
              <a:alpha val="80000"/>
            </a:srgbClr>
          </a:solidFill>
          <a:ln w="25400">
            <a:solidFill>
              <a:srgbClr val="A8D5BA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937760" y="118872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6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Environmental Factors (Nurture)</a:t>
            </a: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937760" y="1645920"/>
            <a:ext cx="3566160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of caregiving relationship</a:t>
            </a:r>
            <a:endParaRPr lang="en-GB" sz="1400" noProof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Places with lots of talking</a:t>
            </a:r>
            <a:endParaRPr lang="en-GB" sz="1400" noProof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Play opportunities and exploration</a:t>
            </a:r>
            <a:endParaRPr lang="en-GB" sz="1400" noProof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Consistency, stability, secure attachment</a:t>
            </a:r>
            <a:endParaRPr lang="en-GB" sz="1400" noProof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Isaac's Developmental Context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628153" y="1019755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Environmental Challenges:</a:t>
            </a:r>
          </a:p>
          <a:p>
            <a:pPr marL="0" indent="0">
              <a:buNone/>
            </a:pP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365760" y="2571750"/>
            <a:ext cx="8046720" cy="94292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sz="1400" b="1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endParaRPr lang="en-GB" sz="1400" b="1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Childcare changes: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Different or changing caregivers can affect how children learn and build thinking skills.</a:t>
            </a:r>
          </a:p>
          <a:p>
            <a:pPr marL="342900" indent="-342900">
              <a:buSzPct val="100000"/>
              <a:buChar char="•"/>
            </a:pPr>
            <a:endParaRPr lang="en-GB" sz="14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Mothe’s depression: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Mother’s postnatal depression may reduce how often and how well interacts with the child.</a:t>
            </a:r>
          </a:p>
          <a:p>
            <a:pPr marL="342900" indent="-342900">
              <a:buSzPct val="100000"/>
              <a:buChar char="•"/>
            </a:pPr>
            <a:endParaRPr lang="en-GB" sz="14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language at home: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Fewer conversations can slow language and thinking development.</a:t>
            </a:r>
          </a:p>
          <a:p>
            <a:pPr marL="342900" indent="-342900">
              <a:buSzPct val="100000"/>
              <a:buChar char="•"/>
            </a:pPr>
            <a:endParaRPr lang="en-GB" sz="14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social interaction: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Fewer chances for the child to learn from others and practise thinking skills.</a:t>
            </a:r>
          </a:p>
          <a:p>
            <a:pPr marL="342900" indent="-342900">
              <a:buSzPct val="100000"/>
              <a:buChar char="•"/>
            </a:pPr>
            <a:endParaRPr lang="en-GB" sz="14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Moving home (relocation stress):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Changing environment and routines can make the child feel unsettled.</a:t>
            </a:r>
          </a:p>
          <a:p>
            <a:pPr marL="342900" indent="-342900">
              <a:buSzPct val="100000"/>
              <a:buChar char="•"/>
            </a:pPr>
            <a:endParaRPr lang="en-GB" sz="14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48640" y="4311396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buSzPct val="100000"/>
            </a:pPr>
            <a:endParaRPr lang="en-GB" sz="1400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r">
              <a:buSzPct val="100000"/>
            </a:pPr>
            <a:endParaRPr lang="en-GB" sz="1400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r">
              <a:buSzPct val="100000"/>
            </a:pPr>
            <a:endParaRPr lang="en-GB" sz="140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r">
              <a:buSzPct val="100000"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(Marotz &amp; Allen, 2016)</a:t>
            </a:r>
            <a:endParaRPr lang="en-GB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C2490C8C-2C03-A38B-FFCA-BA12407AF3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23165"/>
            <a:ext cx="1104982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</a:rPr>
              <a:t>Mother’s postnatal depression: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</a:rPr>
              <a:t> May reduce how often and how well the mother interacts with the child.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bg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4">
            <a:extLst>
              <a:ext uri="{FF2B5EF4-FFF2-40B4-BE49-F238E27FC236}">
                <a16:creationId xmlns:a16="http://schemas.microsoft.com/office/drawing/2014/main" id="{06749530-880C-4590-019B-B60C5BAFD2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23165"/>
            <a:ext cx="1104982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Mother’s postnatal depression: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May reduce how often and how well the mother interacts with the child.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Isaac's Language and Cognitive Delays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005840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Language Development Delays: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48640" y="146304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Symbolic thinking depends on language development.</a:t>
            </a:r>
            <a:endParaRPr lang="en-GB" sz="16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48640" y="1931670"/>
            <a:ext cx="8046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adults talk less to a child; it can slow vocabulary growth and learning the names of things and idea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s.</a:t>
            </a: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48640" y="2526284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Without enough language, children find it harder to build and develop their thinking skills.</a:t>
            </a:r>
            <a:endParaRPr lang="en-GB" sz="16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48640" y="3149092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Social Emotional Impact: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48640" y="3547872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Anxiety and withdrawal can make a child less likely to explore and take part in activities.</a:t>
            </a:r>
            <a:endParaRPr lang="en-GB" sz="16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48640" y="4038092"/>
            <a:ext cx="83027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Piaget’s theory says children learn best by actively interacting with their environment.</a:t>
            </a:r>
            <a:endParaRPr lang="en-GB" sz="16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48640" y="4528312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Isaac is withdrawn, he has fewer chances for this active learning, so his development may be slowed.</a:t>
            </a:r>
            <a:endParaRPr lang="en-GB" sz="16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4C055CF-869A-D92A-1B3F-BB8AD10622CB}"/>
              </a:ext>
            </a:extLst>
          </p:cNvPr>
          <p:cNvSpPr txBox="1"/>
          <p:nvPr/>
        </p:nvSpPr>
        <p:spPr>
          <a:xfrm>
            <a:off x="7836408" y="4875535"/>
            <a:ext cx="138988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(Piaget, 1952)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Practical Strategies: Play-Based Learning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57200" y="914400"/>
            <a:ext cx="8229600" cy="3721100"/>
          </a:xfrm>
          <a:prstGeom prst="rect">
            <a:avLst/>
          </a:prstGeom>
          <a:solidFill>
            <a:srgbClr val="FAFFFE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40080" y="1097280"/>
            <a:ext cx="7863840" cy="3657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3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Theoretical Basis: </a:t>
            </a:r>
            <a:r>
              <a:rPr lang="en-GB" sz="1300" i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Piaget emphasised play as the primary mode of cognitive development in early childhood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
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Strategies: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1. Sensorimotor Play: 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 children toys like blocks, sand, and water to help them learn.</a:t>
            </a:r>
            <a:endParaRPr lang="en-GB" sz="1300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2. Symbolic Play: 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improve imagination and language skills.</a:t>
            </a:r>
            <a:endParaRPr lang="en-GB" sz="1300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3. Scaffolded Play: 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adult joins Isaac’s play for a short time.</a:t>
            </a:r>
            <a:endParaRPr lang="en-GB" sz="1300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 Small Group Play: 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put pressure on the child.</a:t>
            </a:r>
            <a:endParaRPr lang="en-GB" sz="1300" noProof="0" dirty="0">
              <a:solidFill>
                <a:srgbClr val="002060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6429316-7461-5664-91D8-0C8E34CFDE17}"/>
              </a:ext>
            </a:extLst>
          </p:cNvPr>
          <p:cNvSpPr txBox="1"/>
          <p:nvPr/>
        </p:nvSpPr>
        <p:spPr>
          <a:xfrm>
            <a:off x="6601968" y="4806955"/>
            <a:ext cx="262432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(Piaget, 1952; Marotz &amp; Allen, 2016)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Bar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>
            <a:noFill/>
          </a:ln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"/>
          <p:cNvSpPr/>
          <p:nvPr/>
        </p:nvSpPr>
        <p:spPr>
          <a:xfrm>
            <a:off x="141767" y="137160"/>
            <a:ext cx="8881731" cy="4572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Strategies: Language-Rich Environment</a:t>
            </a:r>
          </a:p>
        </p:txBody>
      </p:sp>
      <p:sp>
        <p:nvSpPr>
          <p:cNvPr id="4" name="BasisBanner"/>
          <p:cNvSpPr/>
          <p:nvPr/>
        </p:nvSpPr>
        <p:spPr>
          <a:xfrm>
            <a:off x="467832" y="866358"/>
            <a:ext cx="8229600" cy="304800"/>
          </a:xfrm>
          <a:prstGeom prst="rect">
            <a:avLst/>
          </a:prstGeom>
          <a:solidFill>
            <a:srgbClr val="1B4332"/>
          </a:solidFill>
          <a:ln>
            <a:noFill/>
          </a:ln>
        </p:spPr>
        <p:txBody>
          <a:bodyPr wrap="square" lIns="91440" rIns="91440" rtlCol="0" anchor="ctr"/>
          <a:lstStyle/>
          <a:p>
            <a:pPr marL="0" indent="0">
              <a:buNone/>
            </a:pPr>
            <a:r>
              <a:rPr lang="en-GB" sz="1100" b="1" dirty="0">
                <a:solidFill>
                  <a:srgbClr val="E9C46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Basis: </a:t>
            </a:r>
            <a:r>
              <a:rPr lang="en-GB" sz="11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is essential for symbolic thought; increased adult input supports cognitive development (Piaget, 1952)</a:t>
            </a:r>
          </a:p>
        </p:txBody>
      </p:sp>
      <p:sp>
        <p:nvSpPr>
          <p:cNvPr id="5" name="Card1"/>
          <p:cNvSpPr/>
          <p:nvPr/>
        </p:nvSpPr>
        <p:spPr>
          <a:xfrm>
            <a:off x="457200" y="1305996"/>
            <a:ext cx="3962400" cy="1600200"/>
          </a:xfrm>
          <a:prstGeom prst="roundRect">
            <a:avLst>
              <a:gd name="adj" fmla="val 30000"/>
            </a:avLst>
          </a:prstGeom>
          <a:solidFill>
            <a:srgbClr val="FFF3CD"/>
          </a:solidFill>
          <a:ln w="19050">
            <a:solidFill>
              <a:srgbClr val="E9C46A"/>
            </a:solidFill>
          </a:ln>
        </p:spPr>
        <p:txBody>
          <a:bodyPr wrap="square" lIns="152400" tIns="152400" rIns="152400" bIns="91440"/>
          <a:lstStyle/>
          <a:p>
            <a:pPr marL="0" indent="0">
              <a:buNone/>
            </a:pPr>
            <a:r>
              <a:rPr lang="en-GB" sz="1400" b="1" dirty="0">
                <a:solidFill>
                  <a:srgbClr val="1B43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💬 Narrative Talk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helps Isaac learn new words and improve thinking skills. </a:t>
            </a:r>
          </a:p>
          <a:p>
            <a:pPr marL="0" indent="0">
              <a:buNone/>
            </a:pPr>
            <a:endParaRPr lang="en-GB" sz="1100" dirty="0">
              <a:solidFill>
                <a:srgbClr val="1A2E1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ard2"/>
          <p:cNvSpPr/>
          <p:nvPr/>
        </p:nvSpPr>
        <p:spPr>
          <a:xfrm>
            <a:off x="4724400" y="1305996"/>
            <a:ext cx="3962400" cy="1600200"/>
          </a:xfrm>
          <a:prstGeom prst="roundRect">
            <a:avLst>
              <a:gd name="adj" fmla="val 30000"/>
            </a:avLst>
          </a:prstGeom>
          <a:solidFill>
            <a:srgbClr val="D8F3DC"/>
          </a:solidFill>
          <a:ln w="19050">
            <a:solidFill>
              <a:srgbClr val="52B788"/>
            </a:solidFill>
          </a:ln>
        </p:spPr>
        <p:txBody>
          <a:bodyPr wrap="square" lIns="152400" tIns="152400" rIns="152400" bIns="91440"/>
          <a:lstStyle/>
          <a:p>
            <a:pPr marL="0" indent="0">
              <a:buNone/>
            </a:pPr>
            <a:r>
              <a:rPr lang="en-GB" sz="1400" b="1" dirty="0">
                <a:solidFill>
                  <a:srgbClr val="1B43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🌱 Expand Isaac's Words</a:t>
            </a:r>
          </a:p>
          <a:p>
            <a:pPr marL="0" indent="0">
              <a:buNone/>
            </a:pPr>
            <a:endParaRPr lang="en-GB" sz="11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Isaac says “block,” respond by expanding his words.</a:t>
            </a:r>
          </a:p>
        </p:txBody>
      </p:sp>
      <p:sp>
        <p:nvSpPr>
          <p:cNvPr id="7" name="Card3"/>
          <p:cNvSpPr/>
          <p:nvPr/>
        </p:nvSpPr>
        <p:spPr>
          <a:xfrm>
            <a:off x="457200" y="3084432"/>
            <a:ext cx="3962400" cy="1600200"/>
          </a:xfrm>
          <a:prstGeom prst="roundRect">
            <a:avLst>
              <a:gd name="adj" fmla="val 30000"/>
            </a:avLst>
          </a:prstGeom>
          <a:solidFill>
            <a:srgbClr val="D8F3DC"/>
          </a:solidFill>
          <a:ln w="19050">
            <a:solidFill>
              <a:srgbClr val="52B788"/>
            </a:solidFill>
          </a:ln>
        </p:spPr>
        <p:txBody>
          <a:bodyPr wrap="square" lIns="152400" tIns="152400" rIns="152400" bIns="91440"/>
          <a:lstStyle/>
          <a:p>
            <a:pPr marL="0" indent="0">
              <a:buNone/>
            </a:pPr>
            <a:r>
              <a:rPr lang="en-GB" sz="1400" b="1" dirty="0">
                <a:solidFill>
                  <a:srgbClr val="1B43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📖 Read Shared Stories</a:t>
            </a:r>
          </a:p>
          <a:p>
            <a:pPr marL="0" indent="0">
              <a:buNone/>
            </a:pPr>
            <a:endParaRPr lang="en-GB" sz="11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an important skill in Piaget’s Preoperational Stage.</a:t>
            </a:r>
          </a:p>
        </p:txBody>
      </p:sp>
      <p:sp>
        <p:nvSpPr>
          <p:cNvPr id="8" name="Card4"/>
          <p:cNvSpPr/>
          <p:nvPr/>
        </p:nvSpPr>
        <p:spPr>
          <a:xfrm>
            <a:off x="4724400" y="3084432"/>
            <a:ext cx="3962400" cy="1600200"/>
          </a:xfrm>
          <a:prstGeom prst="roundRect">
            <a:avLst>
              <a:gd name="adj" fmla="val 30000"/>
            </a:avLst>
          </a:prstGeom>
          <a:solidFill>
            <a:srgbClr val="FFF3CD"/>
          </a:solidFill>
          <a:ln w="19050">
            <a:solidFill>
              <a:srgbClr val="E9C46A"/>
            </a:solidFill>
          </a:ln>
        </p:spPr>
        <p:txBody>
          <a:bodyPr wrap="square" lIns="152400" tIns="152400" rIns="152400" bIns="91440"/>
          <a:lstStyle/>
          <a:p>
            <a:pPr marL="0" indent="0">
              <a:buNone/>
            </a:pPr>
            <a:r>
              <a:rPr lang="en-GB" sz="1400" b="1" dirty="0">
                <a:solidFill>
                  <a:srgbClr val="1B43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🎵 Singing and Rhyme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Music and rhythm help children learn language and control their emotions.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7973" y="137160"/>
            <a:ext cx="906602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4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Practical Strategies: Secure Base and Emotional Support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57200" y="914400"/>
            <a:ext cx="8229600" cy="3931920"/>
          </a:xfrm>
          <a:prstGeom prst="rect">
            <a:avLst/>
          </a:prstGeom>
          <a:solidFill>
            <a:srgbClr val="FAFFFE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40080" y="1097280"/>
            <a:ext cx="7863840" cy="3657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Principle: </a:t>
            </a:r>
            <a:r>
              <a:rPr lang="en-GB" sz="1400" i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Cognitive development requires emotional safety; Isaac needs consistency and responsiveness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
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Strategies: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1. Consistent Key Person: 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main caregiver is chosen to build trust.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2. Predictable Routines: 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also helps reduce anxiety and makes them feel more secure.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3. Parental Support: 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 her simple parenting advice and strategies to help her care for the child. </a:t>
            </a: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 Multi-Agency Approach: 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together with health, social care, and education professionals.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2D5D69-D917-5321-761A-35694A332740}"/>
              </a:ext>
            </a:extLst>
          </p:cNvPr>
          <p:cNvSpPr txBox="1"/>
          <p:nvPr/>
        </p:nvSpPr>
        <p:spPr>
          <a:xfrm>
            <a:off x="6554972" y="4856712"/>
            <a:ext cx="269535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(Piaget, 1952; Marotz &amp; Allen, 2016)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4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Strengths of Piaget's Cognitive Theory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005840"/>
            <a:ext cx="8046720" cy="3931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Comprehensive Framework: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Gives clear stages of development from birth to adolescence.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Emphasises Active Learning:</a:t>
            </a:r>
            <a:r>
              <a:rPr lang="en-GB" sz="1400" b="1" noProof="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Shows that children learn by interacting with the world around them.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Play-Based Approach: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Recognises that play is very important for children’s development.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Practical for Early Years Settings: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adults understand how children learn and grow. 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Applicable to Isaac's Case: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theory helps explain his developmental delays.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A56F6B-40CA-989E-D9C8-EE0F220F9B72}"/>
              </a:ext>
            </a:extLst>
          </p:cNvPr>
          <p:cNvSpPr txBox="1"/>
          <p:nvPr/>
        </p:nvSpPr>
        <p:spPr>
          <a:xfrm>
            <a:off x="6938806" y="4806955"/>
            <a:ext cx="201380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(Piaget, 1952; Miller, 2016)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4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Limitations and Criticisms of Piaget's Theory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005840"/>
            <a:ext cx="8046720" cy="3931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Stage-Based Model May Oversimplify: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happens gradually over time.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Limited Attention to Individual Differences: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 theory does not fully explain differences in children's temperament, special needs, or learning styles.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Underestimated Young Children's Abilities: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Their thinking abilities may develop earlier and be more advanced than he suggested.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Limited Focus on Social-Emotional Factors: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theory does not fully explain attachment and emotions.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Cultural Bias: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theory is mainly based on Western, educated children.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01E218-94B2-2EAF-1786-87E66235D8C0}"/>
              </a:ext>
            </a:extLst>
          </p:cNvPr>
          <p:cNvSpPr txBox="1"/>
          <p:nvPr/>
        </p:nvSpPr>
        <p:spPr>
          <a:xfrm>
            <a:off x="7397496" y="4806955"/>
            <a:ext cx="162763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(Marotz &amp; Allen, 2016)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2B9C61-622F-5E0F-4D17-B69DE83784BA}"/>
              </a:ext>
            </a:extLst>
          </p:cNvPr>
          <p:cNvSpPr txBox="1"/>
          <p:nvPr/>
        </p:nvSpPr>
        <p:spPr>
          <a:xfrm>
            <a:off x="6446520" y="4812813"/>
            <a:ext cx="1143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(Miller, 2016)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4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Cultural and Contextual Considerations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005840"/>
            <a:ext cx="8046720" cy="3931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London's Diverse Communities: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Children’s thinking develops differently in different cultures.</a:t>
            </a:r>
          </a:p>
          <a:p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Family Structure and Practices: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ways of raising children and early learning also affect how children develop.</a:t>
            </a:r>
          </a:p>
          <a:p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Language Diversity:</a:t>
            </a:r>
            <a:r>
              <a:rPr lang="en-GB" sz="1400" b="1" noProof="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 may speak more than one language.</a:t>
            </a:r>
          </a:p>
          <a:p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Poverty and Material Disadvantage: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having enough toys, books, or chances to play with others can slow a child’s thinking development.</a:t>
            </a:r>
          </a:p>
          <a:p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Sensitive, Culturally-Responsive Practice: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should respect the family’s culture.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B791BC-50D8-0A9D-1670-F55D5FD6A2B4}"/>
              </a:ext>
            </a:extLst>
          </p:cNvPr>
          <p:cNvSpPr txBox="1"/>
          <p:nvPr/>
        </p:nvSpPr>
        <p:spPr>
          <a:xfrm>
            <a:off x="7397496" y="4744730"/>
            <a:ext cx="159105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(Marotz &amp; Allen, 2016)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49224" y="176022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4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Supporting Isaac's Mother: Parental Engagement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-576072" y="950976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										Multi-Agency Support: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48640" y="132588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543300" lvl="7" indent="-342900">
              <a:buSzPct val="100000"/>
              <a:buChar char="•"/>
            </a:pPr>
            <a:r>
              <a:rPr lang="en-GB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Perinatal mental health services: Help Isaac's mother with postnatal depression.</a:t>
            </a:r>
            <a:endParaRPr lang="en-GB" sz="1400" b="1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48640" y="187452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543300" lvl="7" indent="-342900">
              <a:buSzPct val="100000"/>
              <a:buChar char="•"/>
            </a:pPr>
            <a:r>
              <a:rPr lang="en-GB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Parenting support: Teach parents ways to support Isaac's language, play, and development.</a:t>
            </a:r>
            <a:endParaRPr lang="en-GB" sz="1400" b="1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-960120" y="2662341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4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											</a:t>
            </a: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Home Learning Activities: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48640" y="288036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543300" lvl="7" indent="-342900">
              <a:buSzPct val="100000"/>
              <a:buChar char="•"/>
            </a:pPr>
            <a:r>
              <a:rPr lang="en-GB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simple activities such as singing, reading together, and naming games.</a:t>
            </a:r>
            <a:endParaRPr lang="en-GB" sz="1400" b="1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48640" y="333756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543300" lvl="7" indent="-342900">
              <a:buSzPct val="100000"/>
              <a:buChar char="•"/>
            </a:pPr>
            <a:r>
              <a:rPr lang="en-GB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that these activities help Isaac learn and think.</a:t>
            </a:r>
            <a:endParaRPr lang="en-GB" sz="1400" b="1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48640" y="3746167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543300" lvl="7" indent="-342900">
              <a:buSzPct val="100000"/>
              <a:buChar char="•"/>
            </a:pPr>
            <a:r>
              <a:rPr lang="en-GB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 the mother feel more confident.</a:t>
            </a:r>
            <a:endParaRPr lang="en-GB" sz="1400" b="1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48640" y="4207974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543300" lvl="7" indent="-342900">
              <a:buSzPct val="100000"/>
              <a:buChar char="•"/>
            </a:pPr>
            <a:r>
              <a:rPr lang="en-GB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 regular praise for her efforts and Isaac's progress.</a:t>
            </a:r>
            <a:endParaRPr lang="en-GB" sz="1400" b="1" noProof="0" dirty="0">
              <a:solidFill>
                <a:srgbClr val="002060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r">
              <a:buSzPct val="100000"/>
            </a:pPr>
            <a:endParaRPr lang="en-GB" sz="1100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r">
              <a:buSzPct val="100000"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(Marotz &amp; Allen, 2016)</a:t>
            </a:r>
            <a:endParaRPr lang="en-GB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4" descr="This may contain: a man sitting on top of a bench next to a woman in a green dress">
            <a:extLst>
              <a:ext uri="{FF2B5EF4-FFF2-40B4-BE49-F238E27FC236}">
                <a16:creationId xmlns:a16="http://schemas.microsoft.com/office/drawing/2014/main" id="{098C342F-9D8E-F590-A725-CAE1C2B628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43" y="1097280"/>
            <a:ext cx="2387917" cy="2786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B43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4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Conclusion: Applying Piaget to Isaac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005840"/>
            <a:ext cx="8046720" cy="3931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BAC539-9E0E-76D0-D149-D24477B3E63E}"/>
              </a:ext>
            </a:extLst>
          </p:cNvPr>
          <p:cNvSpPr txBox="1"/>
          <p:nvPr/>
        </p:nvSpPr>
        <p:spPr>
          <a:xfrm>
            <a:off x="548640" y="1005840"/>
            <a:ext cx="8430768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Piaget’s theory helps explain Isaac’s development. At age 4, he is in the early thinking stage, where play and language are very important.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Isaac’s early experiences have slowed his progress, so he needs extra support.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 will benefit from: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Play based learning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Language activities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support from parents and caregivers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team approach will help Isaac and his family best.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1B43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4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References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914400"/>
            <a:ext cx="8229600" cy="4114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E4CB69-D534-335E-440A-5ACDF024F662}"/>
              </a:ext>
            </a:extLst>
          </p:cNvPr>
          <p:cNvSpPr txBox="1"/>
          <p:nvPr/>
        </p:nvSpPr>
        <p:spPr>
          <a:xfrm>
            <a:off x="95693" y="810004"/>
            <a:ext cx="8973879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Marotz,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L.R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and Allen, K.E. (2016)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Developmental Profiles: Pre-Birth Through Adolescence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8th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Belmont, CA: Cengage Learning.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www.cengage.com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June 2026).</a:t>
            </a:r>
          </a:p>
          <a:p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Miller, P.H. (2016)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Theories of Developmental Psychology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6th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New York: Worth Publishers.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www.macmillanlearning.com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June 2026).</a:t>
            </a:r>
          </a:p>
          <a:p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Piaget, J. (1952)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Origins of Intelligence in Children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New York: International Universities Press.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archive.org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/details/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originsofinte00piag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June 2026).</a:t>
            </a:r>
          </a:p>
          <a:p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Brock, A., Dodds, S., Jarvis, P.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Olusoga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Y. (2014)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Perspectives on Play: Learning for Life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www.pearson.com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June 2026).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Early Years Foundation Stage Framework (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EYFS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www.gov.uk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/early-years-foundation-stage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June 2026).</a:t>
            </a:r>
          </a:p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Palaiologou, I. (2016)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Childhood Observation for Learning and Development: A Guide for Early Years Practitioners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SAGE Publications.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uk.sagepub.com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June 2026).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6476F"/>
      </a:dk2>
      <a:lt2>
        <a:srgbClr val="EBEBEB"/>
      </a:lt2>
      <a:accent1>
        <a:srgbClr val="E5B458"/>
      </a:accent1>
      <a:accent2>
        <a:srgbClr val="F77754"/>
      </a:accent2>
      <a:accent3>
        <a:srgbClr val="D8507E"/>
      </a:accent3>
      <a:accent4>
        <a:srgbClr val="BC70EE"/>
      </a:accent4>
      <a:accent5>
        <a:srgbClr val="3CA2E2"/>
      </a:accent5>
      <a:accent6>
        <a:srgbClr val="91BF77"/>
      </a:accent6>
      <a:hlink>
        <a:srgbClr val="71DDAB"/>
      </a:hlink>
      <a:folHlink>
        <a:srgbClr val="A6E4C7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B36E0D05-787B-4C61-8268-2D6C1FBEDA3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1020</TotalTime>
  <Words>1845</Words>
  <Application>Microsoft Office PowerPoint</Application>
  <PresentationFormat>On-screen Show (16:9)</PresentationFormat>
  <Paragraphs>268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Celestial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Piaget's Cognitive Development Theory: Isaac's Case Study</dc:title>
  <dc:subject>PptxGenJS Presentation</dc:subject>
  <dc:creator>Student</dc:creator>
  <cp:lastModifiedBy>rajni devi</cp:lastModifiedBy>
  <cp:revision>48</cp:revision>
  <dcterms:created xsi:type="dcterms:W3CDTF">2026-06-01T13:00:57Z</dcterms:created>
  <dcterms:modified xsi:type="dcterms:W3CDTF">2026-06-14T23:18:26Z</dcterms:modified>
</cp:coreProperties>
</file>