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sldIdLst>
    <p:sldId id="259" r:id="rId4"/>
    <p:sldId id="257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1" r:id="rId13"/>
    <p:sldId id="272" r:id="rId14"/>
    <p:sldId id="268" r:id="rId15"/>
    <p:sldId id="275" r:id="rId16"/>
    <p:sldId id="274" r:id="rId17"/>
    <p:sldId id="27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73"/>
  </p:normalViewPr>
  <p:slideViewPr>
    <p:cSldViewPr snapToGrid="0">
      <p:cViewPr>
        <p:scale>
          <a:sx n="82" d="100"/>
          <a:sy n="82" d="100"/>
        </p:scale>
        <p:origin x="201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revino Gonzalez" userId="aa36a5e4-cd30-4109-a581-5f2fc96aeea0" providerId="ADAL" clId="{7C7B4D59-86A3-4B3D-94F3-979EB82E38A9}"/>
    <pc:docChg chg="undo custSel modSld">
      <pc:chgData name="Maria Trevino Gonzalez" userId="aa36a5e4-cd30-4109-a581-5f2fc96aeea0" providerId="ADAL" clId="{7C7B4D59-86A3-4B3D-94F3-979EB82E38A9}" dt="2026-07-02T11:26:03.550" v="28" actId="20577"/>
      <pc:docMkLst>
        <pc:docMk/>
      </pc:docMkLst>
      <pc:sldChg chg="modSp mod">
        <pc:chgData name="Maria Trevino Gonzalez" userId="aa36a5e4-cd30-4109-a581-5f2fc96aeea0" providerId="ADAL" clId="{7C7B4D59-86A3-4B3D-94F3-979EB82E38A9}" dt="2026-07-02T11:24:59.223" v="10" actId="20577"/>
        <pc:sldMkLst>
          <pc:docMk/>
          <pc:sldMk cId="538575566" sldId="263"/>
        </pc:sldMkLst>
        <pc:spChg chg="mod">
          <ac:chgData name="Maria Trevino Gonzalez" userId="aa36a5e4-cd30-4109-a581-5f2fc96aeea0" providerId="ADAL" clId="{7C7B4D59-86A3-4B3D-94F3-979EB82E38A9}" dt="2026-07-02T11:24:59.223" v="10" actId="20577"/>
          <ac:spMkLst>
            <pc:docMk/>
            <pc:sldMk cId="538575566" sldId="263"/>
            <ac:spMk id="3" creationId="{00000000-0000-0000-0000-000000000000}"/>
          </ac:spMkLst>
        </pc:spChg>
      </pc:sldChg>
      <pc:sldChg chg="modSp mod">
        <pc:chgData name="Maria Trevino Gonzalez" userId="aa36a5e4-cd30-4109-a581-5f2fc96aeea0" providerId="ADAL" clId="{7C7B4D59-86A3-4B3D-94F3-979EB82E38A9}" dt="2026-07-02T11:25:14.035" v="11" actId="20577"/>
        <pc:sldMkLst>
          <pc:docMk/>
          <pc:sldMk cId="3712941841" sldId="265"/>
        </pc:sldMkLst>
        <pc:spChg chg="mod">
          <ac:chgData name="Maria Trevino Gonzalez" userId="aa36a5e4-cd30-4109-a581-5f2fc96aeea0" providerId="ADAL" clId="{7C7B4D59-86A3-4B3D-94F3-979EB82E38A9}" dt="2026-07-02T11:25:14.035" v="11" actId="20577"/>
          <ac:spMkLst>
            <pc:docMk/>
            <pc:sldMk cId="3712941841" sldId="265"/>
            <ac:spMk id="3" creationId="{00000000-0000-0000-0000-000000000000}"/>
          </ac:spMkLst>
        </pc:spChg>
      </pc:sldChg>
      <pc:sldChg chg="modSp mod">
        <pc:chgData name="Maria Trevino Gonzalez" userId="aa36a5e4-cd30-4109-a581-5f2fc96aeea0" providerId="ADAL" clId="{7C7B4D59-86A3-4B3D-94F3-979EB82E38A9}" dt="2026-07-02T11:25:48.506" v="26" actId="20577"/>
        <pc:sldMkLst>
          <pc:docMk/>
          <pc:sldMk cId="2020673702" sldId="267"/>
        </pc:sldMkLst>
        <pc:spChg chg="mod">
          <ac:chgData name="Maria Trevino Gonzalez" userId="aa36a5e4-cd30-4109-a581-5f2fc96aeea0" providerId="ADAL" clId="{7C7B4D59-86A3-4B3D-94F3-979EB82E38A9}" dt="2026-07-02T11:25:48.506" v="26" actId="20577"/>
          <ac:spMkLst>
            <pc:docMk/>
            <pc:sldMk cId="2020673702" sldId="267"/>
            <ac:spMk id="3" creationId="{00000000-0000-0000-0000-000000000000}"/>
          </ac:spMkLst>
        </pc:spChg>
      </pc:sldChg>
      <pc:sldChg chg="modSp mod">
        <pc:chgData name="Maria Trevino Gonzalez" userId="aa36a5e4-cd30-4109-a581-5f2fc96aeea0" providerId="ADAL" clId="{7C7B4D59-86A3-4B3D-94F3-979EB82E38A9}" dt="2026-07-02T11:26:03.550" v="28" actId="20577"/>
        <pc:sldMkLst>
          <pc:docMk/>
          <pc:sldMk cId="2195073118" sldId="270"/>
        </pc:sldMkLst>
        <pc:spChg chg="mod">
          <ac:chgData name="Maria Trevino Gonzalez" userId="aa36a5e4-cd30-4109-a581-5f2fc96aeea0" providerId="ADAL" clId="{7C7B4D59-86A3-4B3D-94F3-979EB82E38A9}" dt="2026-07-02T11:26:03.550" v="28" actId="20577"/>
          <ac:spMkLst>
            <pc:docMk/>
            <pc:sldMk cId="2195073118" sldId="270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>
            <a:extLst>
              <a:ext uri="{FF2B5EF4-FFF2-40B4-BE49-F238E27FC236}">
                <a16:creationId xmlns:a16="http://schemas.microsoft.com/office/drawing/2014/main" id="{479F0885-268F-4B3E-9587-AC96ABF71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4565" y="1333332"/>
            <a:ext cx="5357859" cy="1503363"/>
          </a:xfrm>
        </p:spPr>
        <p:txBody>
          <a:bodyPr>
            <a:normAutofit/>
          </a:bodyPr>
          <a:lstStyle/>
          <a:p>
            <a:pPr algn="ctr"/>
            <a:r>
              <a:rPr lang="en-GB" altLang="en-US" sz="3700" b="1" dirty="0">
                <a:solidFill>
                  <a:schemeClr val="bg1"/>
                </a:solidFill>
                <a:latin typeface="Tahoma"/>
                <a:ea typeface="Tahoma"/>
                <a:cs typeface="Tahoma"/>
              </a:rPr>
              <a:t>BMOE7007/c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5362" name="Text Placeholder 2">
            <a:extLst>
              <a:ext uri="{FF2B5EF4-FFF2-40B4-BE49-F238E27FC236}">
                <a16:creationId xmlns:a16="http://schemas.microsoft.com/office/drawing/2014/main" id="{DD6F8FC5-1682-4FE7-988B-6BF3CD801A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697079" y="3429000"/>
            <a:ext cx="6797842" cy="187416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</a:rPr>
              <a:t>Master’s Dissertations – Standards for Succeeding</a:t>
            </a:r>
            <a:endParaRPr lang="en-GB" altLang="en-US" sz="2400" b="1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06872382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Level 7 Grade Descriptors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326" y="1094874"/>
            <a:ext cx="10479506" cy="54884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Master’s degrees are awarded to students who have demonstrated: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a systematic understanding of knowledge, and a critical awareness of current problems and/or new insights, much of which is at, or informed by, the forefront of their academic discipline, field of study or area of professional practice;</a:t>
            </a:r>
          </a:p>
          <a:p>
            <a:r>
              <a:rPr lang="en-GB" sz="2400" dirty="0"/>
              <a:t>a comprehensive understanding of techniques applicable to their own research or advanced scholarship;</a:t>
            </a:r>
          </a:p>
          <a:p>
            <a:r>
              <a:rPr lang="en-GB" sz="2400" dirty="0"/>
              <a:t>originality in the application of knowledge, together with a practical understanding of how established techniques of research and enquiry are used to create and interpret knowledge in the discipline;</a:t>
            </a:r>
          </a:p>
          <a:p>
            <a:r>
              <a:rPr lang="en-GB" sz="2400" dirty="0"/>
              <a:t>conceptual understanding that enables the student to evaluate critically current research and advanced scholarship in the discipline;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1316" y="1012213"/>
            <a:ext cx="11189368" cy="4472627"/>
          </a:xfrm>
        </p:spPr>
        <p:txBody>
          <a:bodyPr>
            <a:noAutofit/>
          </a:bodyPr>
          <a:lstStyle/>
          <a:p>
            <a:r>
              <a:rPr lang="en-GB" sz="2400" dirty="0"/>
              <a:t>conceptual understanding that enables the student to evaluate methodologies and develop critiques of them and, where appropriate to propose new hypotheses;</a:t>
            </a:r>
          </a:p>
          <a:p>
            <a:r>
              <a:rPr lang="en-GB" sz="2400" dirty="0"/>
              <a:t>deal with complex issues both systematically and creatively, make sound judgements in the absence of complete data, and communicate their conclusions clearly to specialist and non-specialist audiences;</a:t>
            </a:r>
          </a:p>
          <a:p>
            <a:r>
              <a:rPr lang="en-GB" sz="2400" dirty="0"/>
              <a:t>demonstrate self-direction and originality in tackling and solving problems, and act autonomously in planning and implementing tasks at a professional or equivalent level;</a:t>
            </a:r>
          </a:p>
          <a:p>
            <a:r>
              <a:rPr lang="en-GB" sz="2400" dirty="0"/>
              <a:t>continue to advance their knowledge and understanding, and to develop new skills to a high level;</a:t>
            </a:r>
          </a:p>
          <a:p>
            <a:r>
              <a:rPr lang="en-GB" sz="2400" dirty="0"/>
              <a:t>exercise initiative and personal responsibility;</a:t>
            </a:r>
          </a:p>
          <a:p>
            <a:r>
              <a:rPr lang="en-GB" sz="2400" dirty="0"/>
              <a:t>decision-making in complex and unpredictable situations;</a:t>
            </a:r>
          </a:p>
          <a:p>
            <a:r>
              <a:rPr lang="en-GB" sz="2400" dirty="0"/>
              <a:t>the independent learning ability required for continuing professional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1919682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Regulations &amp; Expectations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1895" y="1052737"/>
            <a:ext cx="10852484" cy="4674295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1 year of study;</a:t>
            </a:r>
          </a:p>
          <a:p>
            <a:r>
              <a:rPr lang="en-GB" dirty="0"/>
              <a:t>15,000 words (not including references/ appendices);</a:t>
            </a:r>
          </a:p>
          <a:p>
            <a:r>
              <a:rPr lang="en-GB" dirty="0"/>
              <a:t>Appropriate grammar and referencing for level 7 academic writing;</a:t>
            </a:r>
          </a:p>
          <a:p>
            <a:r>
              <a:rPr lang="en-GB" dirty="0"/>
              <a:t>25 hrs supervision of which a maximum of 15 hrs group tutorials;</a:t>
            </a:r>
          </a:p>
          <a:p>
            <a:r>
              <a:rPr lang="en-GB" dirty="0"/>
              <a:t>Regular individual tutorials;</a:t>
            </a:r>
          </a:p>
          <a:p>
            <a:r>
              <a:rPr lang="en-GB" dirty="0"/>
              <a:t>Feedback on chapters (x 1) &amp; final dissertation (x 1).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1310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9621" y="-152232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Grading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Distinction = 70% +</a:t>
            </a:r>
          </a:p>
          <a:p>
            <a:r>
              <a:rPr lang="en-GB" dirty="0"/>
              <a:t>Merit	= 60-69%</a:t>
            </a:r>
          </a:p>
          <a:p>
            <a:r>
              <a:rPr lang="en-GB" dirty="0"/>
              <a:t>Pass           = 50-59%</a:t>
            </a:r>
          </a:p>
          <a:p>
            <a:r>
              <a:rPr lang="en-GB" dirty="0"/>
              <a:t>Fail             = 0-49%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can only progress to Dissertation (Part 2)if you pass all the modules in Part 1. </a:t>
            </a:r>
          </a:p>
        </p:txBody>
      </p:sp>
    </p:spTree>
    <p:extLst>
      <p:ext uri="{BB962C8B-B14F-4D97-AF65-F5344CB8AC3E}">
        <p14:creationId xmlns:p14="http://schemas.microsoft.com/office/powerpoint/2010/main" val="5385755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200359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Personal circumstances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Where?</a:t>
            </a:r>
          </a:p>
          <a:p>
            <a:r>
              <a:rPr lang="en-GB" dirty="0"/>
              <a:t>When?</a:t>
            </a:r>
          </a:p>
          <a:p>
            <a:r>
              <a:rPr lang="en-GB" dirty="0"/>
              <a:t>Intermediate objectives</a:t>
            </a:r>
          </a:p>
          <a:p>
            <a:r>
              <a:rPr lang="en-GB" dirty="0"/>
              <a:t>Agreed deadlines</a:t>
            </a:r>
          </a:p>
          <a:p>
            <a:r>
              <a:rPr lang="en-GB" dirty="0"/>
              <a:t>Contact with supervisor (each other?)</a:t>
            </a:r>
          </a:p>
          <a:p>
            <a:r>
              <a:rPr lang="en-GB" dirty="0"/>
              <a:t>Other?</a:t>
            </a:r>
          </a:p>
          <a:p>
            <a:r>
              <a:rPr lang="en-GB" dirty="0"/>
              <a:t>You drive your study.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983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758" y="-171400"/>
            <a:ext cx="11586410" cy="1296144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b="1" dirty="0">
                <a:solidFill>
                  <a:schemeClr val="bg1"/>
                </a:solidFill>
              </a:rPr>
              <a:t>15,000 word Dissertation -</a:t>
            </a:r>
            <a:r>
              <a:rPr lang="en-GB" b="1" u="sng" dirty="0">
                <a:solidFill>
                  <a:schemeClr val="bg1"/>
                </a:solidFill>
              </a:rPr>
              <a:t> example </a:t>
            </a:r>
            <a:r>
              <a:rPr lang="en-GB" b="1" dirty="0">
                <a:solidFill>
                  <a:schemeClr val="bg1"/>
                </a:solidFill>
              </a:rPr>
              <a:t>word count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268761"/>
            <a:ext cx="8229600" cy="4248473"/>
          </a:xfrm>
        </p:spPr>
        <p:txBody>
          <a:bodyPr>
            <a:normAutofit/>
          </a:bodyPr>
          <a:lstStyle/>
          <a:p>
            <a:r>
              <a:rPr lang="en-GB" dirty="0"/>
              <a:t>Abstract 		   	300 words</a:t>
            </a:r>
          </a:p>
          <a:p>
            <a:r>
              <a:rPr lang="en-GB" dirty="0"/>
              <a:t>Introduction		2000</a:t>
            </a:r>
          </a:p>
          <a:p>
            <a:r>
              <a:rPr lang="en-GB" dirty="0"/>
              <a:t>Review of Literature	5000 (including Theoretical Framework)</a:t>
            </a:r>
          </a:p>
          <a:p>
            <a:r>
              <a:rPr lang="en-GB" dirty="0"/>
              <a:t>Methodology		2000</a:t>
            </a:r>
          </a:p>
          <a:p>
            <a:r>
              <a:rPr lang="en-GB" dirty="0"/>
              <a:t>Findings/Results		1500</a:t>
            </a:r>
          </a:p>
          <a:p>
            <a:r>
              <a:rPr lang="en-GB" dirty="0"/>
              <a:t>Discussion			3000</a:t>
            </a:r>
          </a:p>
          <a:p>
            <a:r>
              <a:rPr lang="en-GB" dirty="0"/>
              <a:t>Conclusion			1000</a:t>
            </a:r>
          </a:p>
        </p:txBody>
      </p:sp>
    </p:spTree>
    <p:extLst>
      <p:ext uri="{BB962C8B-B14F-4D97-AF65-F5344CB8AC3E}">
        <p14:creationId xmlns:p14="http://schemas.microsoft.com/office/powerpoint/2010/main" val="3712941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9863" y="274638"/>
            <a:ext cx="11393905" cy="490066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Example (Draft) </a:t>
            </a:r>
            <a:r>
              <a:rPr lang="en-GB" b="1" u="sng" dirty="0">
                <a:solidFill>
                  <a:schemeClr val="bg1"/>
                </a:solidFill>
              </a:rPr>
              <a:t>WRITING UP </a:t>
            </a:r>
            <a:r>
              <a:rPr lang="en-GB" b="1" dirty="0">
                <a:solidFill>
                  <a:schemeClr val="bg1"/>
                </a:solidFill>
              </a:rPr>
              <a:t> order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2600" y="1245423"/>
            <a:ext cx="8229600" cy="4536505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sz="3200" dirty="0"/>
              <a:t>Methodology &amp; Research Design    	 	Review of Literature</a:t>
            </a:r>
          </a:p>
          <a:p>
            <a:pPr marL="457200" lvl="1" indent="0">
              <a:buNone/>
            </a:pPr>
            <a:r>
              <a:rPr lang="en-GB" sz="3200" dirty="0"/>
              <a:t>	    Results/Findings &amp; Discussion</a:t>
            </a:r>
          </a:p>
          <a:p>
            <a:pPr marL="457200" lvl="1" indent="0">
              <a:buNone/>
            </a:pPr>
            <a:r>
              <a:rPr lang="en-GB" sz="3200" dirty="0"/>
              <a:t>		Discussion</a:t>
            </a:r>
          </a:p>
          <a:p>
            <a:pPr marL="457200" lvl="1" indent="0">
              <a:buNone/>
            </a:pPr>
            <a:r>
              <a:rPr lang="en-GB" sz="3200" dirty="0"/>
              <a:t>		    Conclusions</a:t>
            </a:r>
          </a:p>
          <a:p>
            <a:pPr marL="457200" lvl="1" indent="0">
              <a:buNone/>
            </a:pPr>
            <a:r>
              <a:rPr lang="en-GB" sz="3200" dirty="0"/>
              <a:t>			Introduction</a:t>
            </a:r>
          </a:p>
          <a:p>
            <a:pPr marL="457200" lvl="1" indent="0">
              <a:buNone/>
            </a:pPr>
            <a:r>
              <a:rPr lang="en-GB" sz="3200" dirty="0"/>
              <a:t>			   Abstract</a:t>
            </a:r>
          </a:p>
          <a:p>
            <a:pPr marL="457200" lvl="1" indent="0">
              <a:buNone/>
            </a:pPr>
            <a:r>
              <a:rPr lang="en-GB" sz="3200" dirty="0"/>
              <a:t>			       Appendices</a:t>
            </a:r>
          </a:p>
          <a:p>
            <a:pPr marL="457200" lvl="1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029361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128169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Timeline for submission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SUBMIT Sep 2027 to graduate in JUNE/JULY 2028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/>
              <a:t>You will need to agree a timeline for feedback with your supervisor</a:t>
            </a:r>
          </a:p>
        </p:txBody>
      </p:sp>
    </p:spTree>
    <p:extLst>
      <p:ext uri="{BB962C8B-B14F-4D97-AF65-F5344CB8AC3E}">
        <p14:creationId xmlns:p14="http://schemas.microsoft.com/office/powerpoint/2010/main" val="20206737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1948" y="-140202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Three Top 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Locate your study in the area of learning.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2. Write economically.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3. Formulating Research Questions, Aims / Objectives and Conclusions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493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152232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1.</a:t>
            </a:r>
            <a:r>
              <a:rPr lang="en-GB" b="1" u="sng" dirty="0">
                <a:solidFill>
                  <a:schemeClr val="bg1"/>
                </a:solidFill>
              </a:rPr>
              <a:t>Locating </a:t>
            </a:r>
            <a:r>
              <a:rPr lang="en-GB" b="1" dirty="0">
                <a:solidFill>
                  <a:schemeClr val="bg1"/>
                </a:solidFill>
              </a:rPr>
              <a:t>your study in the area of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 </a:t>
            </a:r>
            <a:r>
              <a:rPr lang="en-GB" sz="3200" u="sng" dirty="0"/>
              <a:t>Introduction</a:t>
            </a:r>
            <a:r>
              <a:rPr lang="en-GB" sz="3200" dirty="0"/>
              <a:t> needs to provide the context &amp; background to the study.</a:t>
            </a:r>
          </a:p>
          <a:p>
            <a:pPr marL="0" indent="0">
              <a:buNone/>
            </a:pPr>
            <a:r>
              <a:rPr lang="en-GB" sz="3200" dirty="0"/>
              <a:t>   - Consider cultural reference points and current issues. </a:t>
            </a:r>
          </a:p>
          <a:p>
            <a:r>
              <a:rPr lang="en-GB" sz="3200" dirty="0"/>
              <a:t>In the </a:t>
            </a:r>
            <a:r>
              <a:rPr lang="en-GB" sz="3200" u="sng" dirty="0"/>
              <a:t>Literature Review </a:t>
            </a:r>
            <a:r>
              <a:rPr lang="en-GB" sz="3200" dirty="0"/>
              <a:t>periodically highlight how your study fits in / adds to / will explore the issues being discussed.</a:t>
            </a:r>
          </a:p>
        </p:txBody>
      </p:sp>
    </p:spTree>
    <p:extLst>
      <p:ext uri="{BB962C8B-B14F-4D97-AF65-F5344CB8AC3E}">
        <p14:creationId xmlns:p14="http://schemas.microsoft.com/office/powerpoint/2010/main" val="26959836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9207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2. Writing economically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Writing needs to be succinct rather than descriptive.</a:t>
            </a:r>
          </a:p>
          <a:p>
            <a:r>
              <a:rPr lang="en-GB" dirty="0"/>
              <a:t>Look at every word, sentence, paragraph and ask yourself if it is needed. What does it contribute to the message?</a:t>
            </a:r>
          </a:p>
          <a:p>
            <a:r>
              <a:rPr lang="en-GB" dirty="0"/>
              <a:t>Be ruthless. If it is repetitious and adds nothing remove it  </a:t>
            </a:r>
            <a:r>
              <a:rPr lang="en-GB" i="1" dirty="0"/>
              <a:t>(Park it in a Miscellaneous folder for future consideration).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7499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347" y="-363351"/>
            <a:ext cx="11550316" cy="187220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solidFill>
                  <a:schemeClr val="bg1"/>
                </a:solidFill>
              </a:rPr>
              <a:t>3. Formulating  RQs, Aims / Objectives / conclusions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See Dissertation </a:t>
            </a:r>
            <a:r>
              <a:rPr lang="en-GB"/>
              <a:t>Example Research </a:t>
            </a:r>
            <a:r>
              <a:rPr lang="en-GB" dirty="0"/>
              <a:t>Topic</a:t>
            </a:r>
          </a:p>
        </p:txBody>
      </p:sp>
    </p:spTree>
    <p:extLst>
      <p:ext uri="{BB962C8B-B14F-4D97-AF65-F5344CB8AC3E}">
        <p14:creationId xmlns:p14="http://schemas.microsoft.com/office/powerpoint/2010/main" val="29746783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128170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Final comments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340769"/>
            <a:ext cx="8229600" cy="4176465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r>
              <a:rPr lang="en-GB" dirty="0"/>
              <a:t>Start soon.</a:t>
            </a:r>
          </a:p>
          <a:p>
            <a:r>
              <a:rPr lang="en-GB" dirty="0"/>
              <a:t>Spend time on your Research Proposal.</a:t>
            </a:r>
          </a:p>
          <a:p>
            <a:r>
              <a:rPr lang="en-GB" dirty="0"/>
              <a:t>Plan your timeline and final submission date.</a:t>
            </a:r>
          </a:p>
          <a:p>
            <a:r>
              <a:rPr lang="en-GB" dirty="0"/>
              <a:t>Undertake data generation sooner rather than later </a:t>
            </a:r>
            <a:r>
              <a:rPr lang="en-GB" i="1" dirty="0"/>
              <a:t>(but only after PG2 is signed off)</a:t>
            </a:r>
            <a:r>
              <a:rPr lang="en-GB" dirty="0"/>
              <a:t>.</a:t>
            </a:r>
          </a:p>
          <a:p>
            <a:r>
              <a:rPr lang="en-GB" dirty="0"/>
              <a:t>Maintain regular contact with your supervisor.</a:t>
            </a:r>
          </a:p>
          <a:p>
            <a:r>
              <a:rPr lang="en-GB" dirty="0"/>
              <a:t>READ, READ, READ around the topic.</a:t>
            </a:r>
          </a:p>
          <a:p>
            <a:r>
              <a:rPr lang="en-GB" dirty="0"/>
              <a:t>Form a Dissertation support group?</a:t>
            </a:r>
          </a:p>
          <a:p>
            <a:r>
              <a:rPr lang="en-GB" dirty="0"/>
              <a:t>Submit draft chapters for detailed feedback.</a:t>
            </a:r>
          </a:p>
          <a:p>
            <a:r>
              <a:rPr lang="en-GB" dirty="0"/>
              <a:t>Submit complete dissertation for general feedback.</a:t>
            </a:r>
          </a:p>
        </p:txBody>
      </p:sp>
    </p:spTree>
    <p:extLst>
      <p:ext uri="{BB962C8B-B14F-4D97-AF65-F5344CB8AC3E}">
        <p14:creationId xmlns:p14="http://schemas.microsoft.com/office/powerpoint/2010/main" val="41578050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92075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err="1"/>
              <a:t>Biggam</a:t>
            </a:r>
            <a:r>
              <a:rPr lang="en-GB" sz="2000" dirty="0"/>
              <a:t>, J. (2009) </a:t>
            </a:r>
            <a:r>
              <a:rPr lang="en-GB" sz="2000" i="1" dirty="0"/>
              <a:t>Succeeding with your Dissertation</a:t>
            </a:r>
            <a:r>
              <a:rPr lang="en-GB" sz="2000" dirty="0"/>
              <a:t>, New York: Open University Press. </a:t>
            </a:r>
          </a:p>
          <a:p>
            <a:endParaRPr lang="en-GB" sz="2000" dirty="0"/>
          </a:p>
          <a:p>
            <a:r>
              <a:rPr lang="en-GB" sz="2000" dirty="0"/>
              <a:t>BMOE7007/c Master’s Dissertation page on Moodle (updated in summer 2026)</a:t>
            </a:r>
          </a:p>
          <a:p>
            <a:endParaRPr lang="en-GB" sz="2000" dirty="0"/>
          </a:p>
          <a:p>
            <a:r>
              <a:rPr lang="en-GB" sz="2000" dirty="0"/>
              <a:t>Learning resource centre / library support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950731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764</Words>
  <Application>Microsoft Office PowerPoint</Application>
  <PresentationFormat>Widescreen</PresentationFormat>
  <Paragraphs>97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Calibri Light</vt:lpstr>
      <vt:lpstr>Tahoma</vt:lpstr>
      <vt:lpstr>Office Theme</vt:lpstr>
      <vt:lpstr>Custom Design</vt:lpstr>
      <vt:lpstr>1_Custom Design</vt:lpstr>
      <vt:lpstr>BMOE7007/c</vt:lpstr>
      <vt:lpstr>Level 7 Grade Descriptors</vt:lpstr>
      <vt:lpstr>PowerPoint Presentation</vt:lpstr>
      <vt:lpstr>Regulations &amp; Expectations </vt:lpstr>
      <vt:lpstr>Grading</vt:lpstr>
      <vt:lpstr>Personal circumstances</vt:lpstr>
      <vt:lpstr> 15,000 word Dissertation - example word count</vt:lpstr>
      <vt:lpstr>Example (Draft) WRITING UP  order </vt:lpstr>
      <vt:lpstr>Timeline for submission </vt:lpstr>
      <vt:lpstr>Three Top Tips</vt:lpstr>
      <vt:lpstr>1.Locating your study in the area of learning</vt:lpstr>
      <vt:lpstr>2. Writing economically</vt:lpstr>
      <vt:lpstr> 3. Formulating  RQs, Aims / Objectives / conclusions  </vt:lpstr>
      <vt:lpstr>Final comments</vt:lpstr>
      <vt:lpstr>Support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Maria Trevino Gonzalez</cp:lastModifiedBy>
  <cp:revision>2</cp:revision>
  <dcterms:created xsi:type="dcterms:W3CDTF">2019-09-12T10:20:23Z</dcterms:created>
  <dcterms:modified xsi:type="dcterms:W3CDTF">2026-07-02T11:26:12Z</dcterms:modified>
</cp:coreProperties>
</file>