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4" r:id="rId4"/>
    <p:sldId id="267" r:id="rId5"/>
    <p:sldId id="268" r:id="rId6"/>
    <p:sldId id="261" r:id="rId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10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11/17/2018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11/17/2018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11/17/2018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11/17/2018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11/17/2018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11/17/2018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11/17/2018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11/17/2018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11/17/2018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11/17/2018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11/17/2018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2410B8-02C1-44ED-B50E-3AE1C7AD7BD8}" type="datetimeFigureOut">
              <a:rPr lang="en-US" smtClean="0"/>
              <a:pPr/>
              <a:t>11/17/2018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the-grand-budapest-hotel-3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accent4">
                <a:tint val="45000"/>
                <a:satMod val="400000"/>
              </a:schemeClr>
            </a:duotone>
          </a:blip>
          <a:srcRect t="20821"/>
          <a:stretch>
            <a:fillRect/>
          </a:stretch>
        </p:blipFill>
        <p:spPr>
          <a:xfrm>
            <a:off x="-33" y="714356"/>
            <a:ext cx="9144033" cy="5132001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42910" y="2643182"/>
            <a:ext cx="7772400" cy="1470025"/>
          </a:xfrm>
        </p:spPr>
        <p:txBody>
          <a:bodyPr>
            <a:normAutofit/>
          </a:bodyPr>
          <a:lstStyle/>
          <a:p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Understanding Film Technique</a:t>
            </a:r>
            <a:r>
              <a:rPr lang="en-GB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en-GB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Film Narration</a:t>
            </a:r>
            <a:endParaRPr lang="en-GB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500034" y="1571612"/>
            <a:ext cx="79296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 dirty="0"/>
          </a:p>
        </p:txBody>
      </p:sp>
      <p:sp>
        <p:nvSpPr>
          <p:cNvPr id="11" name="TextBox 10"/>
          <p:cNvSpPr txBox="1"/>
          <p:nvPr/>
        </p:nvSpPr>
        <p:spPr>
          <a:xfrm>
            <a:off x="500034" y="428604"/>
            <a:ext cx="487915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dirty="0" smtClean="0">
                <a:solidFill>
                  <a:schemeClr val="accent6">
                    <a:lumMod val="75000"/>
                  </a:schemeClr>
                </a:solidFill>
              </a:rPr>
              <a:t>Narrative: story and plot</a:t>
            </a:r>
            <a:endParaRPr lang="en-GB" sz="36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500034" y="1428736"/>
            <a:ext cx="792961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i="1" dirty="0" smtClean="0">
                <a:solidFill>
                  <a:srgbClr val="FFFF00"/>
                </a:solidFill>
              </a:rPr>
              <a:t>Story</a:t>
            </a:r>
            <a:r>
              <a:rPr lang="en-GB" sz="3200" dirty="0" smtClean="0"/>
              <a:t>: a story is a narrative of events as they occur in chronological (or ‘story’) order.</a:t>
            </a:r>
            <a:endParaRPr lang="en-GB" sz="3200" dirty="0"/>
          </a:p>
        </p:txBody>
      </p:sp>
      <p:sp>
        <p:nvSpPr>
          <p:cNvPr id="16" name="TextBox 15"/>
          <p:cNvSpPr txBox="1"/>
          <p:nvPr/>
        </p:nvSpPr>
        <p:spPr>
          <a:xfrm>
            <a:off x="500034" y="2714620"/>
            <a:ext cx="7929618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i="1" dirty="0" smtClean="0">
                <a:solidFill>
                  <a:srgbClr val="FFFF00"/>
                </a:solidFill>
              </a:rPr>
              <a:t>Plot</a:t>
            </a:r>
            <a:r>
              <a:rPr lang="en-GB" sz="3200" dirty="0" smtClean="0"/>
              <a:t>: The plot is the order in which the events of the story are presented. These may occur in chronological order or be rearranged.</a:t>
            </a:r>
          </a:p>
          <a:p>
            <a:endParaRPr lang="en-GB" sz="3200" dirty="0" smtClean="0"/>
          </a:p>
          <a:p>
            <a:r>
              <a:rPr lang="en-GB" sz="3200" dirty="0" smtClean="0"/>
              <a:t>Narrative can be understood as the way a storyteller organises </a:t>
            </a:r>
            <a:r>
              <a:rPr lang="en-GB" sz="3200" b="1" i="1" dirty="0" smtClean="0">
                <a:solidFill>
                  <a:srgbClr val="FFFF00"/>
                </a:solidFill>
              </a:rPr>
              <a:t>space</a:t>
            </a:r>
            <a:r>
              <a:rPr lang="en-GB" sz="3200" dirty="0" smtClean="0"/>
              <a:t> and </a:t>
            </a:r>
            <a:r>
              <a:rPr lang="en-GB" sz="3200" b="1" i="1" dirty="0" smtClean="0">
                <a:solidFill>
                  <a:srgbClr val="FFFF00"/>
                </a:solidFill>
              </a:rPr>
              <a:t>time</a:t>
            </a:r>
            <a:endParaRPr lang="en-GB" sz="3200" b="1" i="1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428596" y="571480"/>
            <a:ext cx="491192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dirty="0" smtClean="0">
                <a:solidFill>
                  <a:schemeClr val="accent6">
                    <a:lumMod val="75000"/>
                  </a:schemeClr>
                </a:solidFill>
              </a:rPr>
              <a:t>‘Story World and Screen’</a:t>
            </a:r>
            <a:endParaRPr lang="en-GB" sz="36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500034" y="2285992"/>
            <a:ext cx="8072494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smtClean="0"/>
              <a:t>The spectator encounters at least two major frames of reference in film: the space and time of a </a:t>
            </a:r>
            <a:r>
              <a:rPr lang="en-GB" sz="3200" i="1" dirty="0" smtClean="0"/>
              <a:t>screen</a:t>
            </a:r>
            <a:r>
              <a:rPr lang="en-GB" sz="3200" dirty="0" smtClean="0"/>
              <a:t> as well as the space and time of the </a:t>
            </a:r>
            <a:r>
              <a:rPr lang="en-GB" sz="3200" i="1" dirty="0" smtClean="0"/>
              <a:t>story world</a:t>
            </a:r>
            <a:r>
              <a:rPr lang="en-GB" sz="3200" dirty="0" smtClean="0"/>
              <a:t>. </a:t>
            </a:r>
            <a:endParaRPr lang="en-GB" sz="1600" dirty="0"/>
          </a:p>
        </p:txBody>
      </p:sp>
      <p:sp>
        <p:nvSpPr>
          <p:cNvPr id="6" name="TextBox 5"/>
          <p:cNvSpPr txBox="1"/>
          <p:nvPr/>
        </p:nvSpPr>
        <p:spPr>
          <a:xfrm>
            <a:off x="2857488" y="5572140"/>
            <a:ext cx="56671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Edward Branigan, Narrative Comprehension and Film, p.33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the-grand-budapest-hotel-3.png"/>
          <p:cNvPicPr>
            <a:picLocks noChangeAspect="1"/>
          </p:cNvPicPr>
          <p:nvPr/>
        </p:nvPicPr>
        <p:blipFill>
          <a:blip r:embed="rId2"/>
          <a:srcRect t="20821" b="2026"/>
          <a:stretch>
            <a:fillRect/>
          </a:stretch>
        </p:blipFill>
        <p:spPr>
          <a:xfrm>
            <a:off x="-33" y="1500174"/>
            <a:ext cx="9144033" cy="5000660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0" y="2857496"/>
            <a:ext cx="2534605" cy="31085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Framing</a:t>
            </a:r>
          </a:p>
          <a:p>
            <a:pPr>
              <a:buFont typeface="Arial" pitchFamily="34" charset="0"/>
              <a:buChar char="•"/>
            </a:pPr>
            <a:r>
              <a:rPr lang="en-GB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Flashback</a:t>
            </a:r>
            <a:endParaRPr lang="en-GB" sz="2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Font typeface="Arial" pitchFamily="34" charset="0"/>
              <a:buChar char="•"/>
            </a:pPr>
            <a:r>
              <a:rPr lang="en-GB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Conflict</a:t>
            </a:r>
          </a:p>
          <a:p>
            <a:pPr>
              <a:buFont typeface="Arial" pitchFamily="34" charset="0"/>
              <a:buChar char="•"/>
            </a:pPr>
            <a:r>
              <a:rPr lang="en-GB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Closure</a:t>
            </a:r>
          </a:p>
          <a:p>
            <a:pPr>
              <a:buFont typeface="Arial" pitchFamily="34" charset="0"/>
              <a:buChar char="•"/>
            </a:pPr>
            <a:r>
              <a:rPr lang="en-GB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Irony</a:t>
            </a:r>
          </a:p>
          <a:p>
            <a:pPr>
              <a:buFont typeface="Arial" pitchFamily="34" charset="0"/>
              <a:buChar char="•"/>
            </a:pPr>
            <a:r>
              <a:rPr lang="en-GB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Intertextuality</a:t>
            </a:r>
          </a:p>
          <a:p>
            <a:endParaRPr lang="en-GB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500034" y="357166"/>
            <a:ext cx="440716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i="1" dirty="0" smtClean="0">
                <a:solidFill>
                  <a:srgbClr val="7030A0"/>
                </a:solidFill>
              </a:rPr>
              <a:t>Grand Budapest Hotel</a:t>
            </a:r>
            <a:endParaRPr lang="en-GB" sz="3600" b="1" i="1" dirty="0">
              <a:solidFill>
                <a:srgbClr val="7030A0"/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500034" y="928670"/>
            <a:ext cx="16650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Anderson, 2014</a:t>
            </a:r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Scarface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11178"/>
            <a:ext cx="9144000" cy="6035644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0" y="4857760"/>
            <a:ext cx="3918124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2800" b="1" dirty="0" smtClean="0"/>
              <a:t> </a:t>
            </a:r>
            <a:r>
              <a:rPr lang="en-GB" sz="2800" b="1" dirty="0" smtClean="0"/>
              <a:t>Location</a:t>
            </a:r>
            <a:endParaRPr lang="en-GB" sz="2400" b="1" dirty="0" smtClean="0"/>
          </a:p>
          <a:p>
            <a:pPr>
              <a:buFont typeface="Arial" pitchFamily="34" charset="0"/>
              <a:buChar char="•"/>
            </a:pPr>
            <a:r>
              <a:rPr lang="en-GB" sz="2800" b="1" dirty="0" smtClean="0"/>
              <a:t> </a:t>
            </a:r>
            <a:r>
              <a:rPr lang="en-GB" sz="2800" b="1" dirty="0" smtClean="0"/>
              <a:t>Interior/Exterior</a:t>
            </a:r>
            <a:endParaRPr lang="en-GB" sz="2800" b="1" dirty="0" smtClean="0"/>
          </a:p>
          <a:p>
            <a:pPr>
              <a:buFont typeface="Arial" pitchFamily="34" charset="0"/>
              <a:buChar char="•"/>
            </a:pPr>
            <a:r>
              <a:rPr lang="en-GB" sz="2800" b="1" dirty="0" smtClean="0"/>
              <a:t> </a:t>
            </a:r>
            <a:r>
              <a:rPr lang="en-GB" sz="2800" b="1" dirty="0" smtClean="0"/>
              <a:t>Hierarchy of knowledge</a:t>
            </a:r>
            <a:endParaRPr lang="en-GB" sz="2800" b="1" dirty="0" smtClean="0"/>
          </a:p>
        </p:txBody>
      </p:sp>
      <p:sp>
        <p:nvSpPr>
          <p:cNvPr id="6" name="TextBox 5"/>
          <p:cNvSpPr txBox="1"/>
          <p:nvPr/>
        </p:nvSpPr>
        <p:spPr>
          <a:xfrm>
            <a:off x="500034" y="357166"/>
            <a:ext cx="179170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i="1" dirty="0" smtClean="0"/>
              <a:t>Scarface</a:t>
            </a:r>
            <a:endParaRPr lang="en-GB" sz="3600" b="1" i="1" dirty="0"/>
          </a:p>
        </p:txBody>
      </p:sp>
      <p:sp>
        <p:nvSpPr>
          <p:cNvPr id="7" name="TextBox 6"/>
          <p:cNvSpPr txBox="1"/>
          <p:nvPr/>
        </p:nvSpPr>
        <p:spPr>
          <a:xfrm>
            <a:off x="500034" y="928670"/>
            <a:ext cx="16693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/>
              <a:t>De Palma, 1983</a:t>
            </a:r>
            <a:endParaRPr lang="en-GB" b="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thelma-and-louise-1991-1108x0-c-default.jpg"/>
          <p:cNvPicPr>
            <a:picLocks noChangeAspect="1"/>
          </p:cNvPicPr>
          <p:nvPr/>
        </p:nvPicPr>
        <p:blipFill>
          <a:blip r:embed="rId2"/>
          <a:srcRect t="7291" b="12500"/>
          <a:stretch>
            <a:fillRect/>
          </a:stretch>
        </p:blipFill>
        <p:spPr>
          <a:xfrm>
            <a:off x="0" y="928670"/>
            <a:ext cx="9144000" cy="5500726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500034" y="357166"/>
            <a:ext cx="375455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i="1" dirty="0" smtClean="0">
                <a:solidFill>
                  <a:srgbClr val="00B0F0"/>
                </a:solidFill>
              </a:rPr>
              <a:t>Thelma and Louise</a:t>
            </a:r>
            <a:endParaRPr lang="en-GB" sz="3600" b="1" i="1" dirty="0">
              <a:solidFill>
                <a:srgbClr val="00B0F0"/>
              </a:solidFill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500034" y="928670"/>
            <a:ext cx="1250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>
                <a:solidFill>
                  <a:schemeClr val="bg1"/>
                </a:solidFill>
              </a:rPr>
              <a:t>Scott, 1991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0" y="2071678"/>
            <a:ext cx="2082493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Set-up</a:t>
            </a:r>
            <a:endParaRPr lang="en-GB" sz="2400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Font typeface="Arial" pitchFamily="34" charset="0"/>
              <a:buChar char="•"/>
            </a:pPr>
            <a:r>
              <a:rPr lang="en-GB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Conflict</a:t>
            </a:r>
          </a:p>
          <a:p>
            <a:pPr>
              <a:buFont typeface="Arial" pitchFamily="34" charset="0"/>
              <a:buChar char="•"/>
            </a:pPr>
            <a:r>
              <a:rPr lang="en-GB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Closure</a:t>
            </a:r>
          </a:p>
          <a:p>
            <a:pPr>
              <a:buFont typeface="Arial" pitchFamily="34" charset="0"/>
              <a:buChar char="•"/>
            </a:pPr>
            <a:r>
              <a:rPr lang="en-GB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Restricted</a:t>
            </a:r>
          </a:p>
          <a:p>
            <a:pPr>
              <a:buFont typeface="Arial" pitchFamily="34" charset="0"/>
              <a:buChar char="•"/>
            </a:pPr>
            <a:r>
              <a:rPr lang="en-GB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Omniscient</a:t>
            </a:r>
          </a:p>
          <a:p>
            <a:pPr>
              <a:buFont typeface="Arial" pitchFamily="34" charset="0"/>
              <a:buChar char="•"/>
            </a:pPr>
            <a:r>
              <a:rPr lang="en-GB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Gender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285</TotalTime>
  <Words>165</Words>
  <Application>Microsoft Office PowerPoint</Application>
  <PresentationFormat>On-screen Show (4:3)</PresentationFormat>
  <Paragraphs>30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Office Theme</vt:lpstr>
      <vt:lpstr>Understanding Film Technique Film Narration</vt:lpstr>
      <vt:lpstr>Slide 2</vt:lpstr>
      <vt:lpstr>Slide 3</vt:lpstr>
      <vt:lpstr>Slide 4</vt:lpstr>
      <vt:lpstr>Slide 5</vt:lpstr>
      <vt:lpstr>Slide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German Expressionism Weimar Cinema 1920-31</dc:title>
  <dc:creator>Matt</dc:creator>
  <cp:lastModifiedBy>Matt</cp:lastModifiedBy>
  <cp:revision>25</cp:revision>
  <dcterms:created xsi:type="dcterms:W3CDTF">2016-10-05T07:20:19Z</dcterms:created>
  <dcterms:modified xsi:type="dcterms:W3CDTF">2018-11-17T15:23:25Z</dcterms:modified>
</cp:coreProperties>
</file>