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slideLayouts/slideLayout9.xml" ContentType="application/vnd.openxmlformats-officedocument.presentationml.slideLayout+xml"/>
  <Override PartName="/ppt/theme/theme8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9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10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11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1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13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14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15.xml" ContentType="application/vnd.openxmlformats-officedocument.theme+xml"/>
  <Override PartName="/ppt/theme/theme1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4"/>
    <p:sldMasterId id="2147483663" r:id="rId5"/>
    <p:sldMasterId id="2147483666" r:id="rId6"/>
    <p:sldMasterId id="2147483668" r:id="rId7"/>
    <p:sldMasterId id="2147483669" r:id="rId8"/>
    <p:sldMasterId id="2147483672" r:id="rId9"/>
    <p:sldMasterId id="2147483674" r:id="rId10"/>
    <p:sldMasterId id="2147483676" r:id="rId11"/>
    <p:sldMasterId id="2147483680" r:id="rId12"/>
    <p:sldMasterId id="2147483692" r:id="rId13"/>
    <p:sldMasterId id="2147483704" r:id="rId14"/>
    <p:sldMasterId id="2147483724" r:id="rId15"/>
    <p:sldMasterId id="2147483712" r:id="rId16"/>
    <p:sldMasterId id="2147483728" r:id="rId17"/>
    <p:sldMasterId id="2147483740" r:id="rId18"/>
  </p:sldMasterIdLst>
  <p:notesMasterIdLst>
    <p:notesMasterId r:id="rId36"/>
  </p:notesMasterIdLst>
  <p:sldIdLst>
    <p:sldId id="257" r:id="rId19"/>
    <p:sldId id="262" r:id="rId20"/>
    <p:sldId id="263" r:id="rId21"/>
    <p:sldId id="264" r:id="rId22"/>
    <p:sldId id="265" r:id="rId23"/>
    <p:sldId id="266" r:id="rId24"/>
    <p:sldId id="275" r:id="rId25"/>
    <p:sldId id="267" r:id="rId26"/>
    <p:sldId id="268" r:id="rId27"/>
    <p:sldId id="260" r:id="rId28"/>
    <p:sldId id="261" r:id="rId29"/>
    <p:sldId id="269" r:id="rId30"/>
    <p:sldId id="270" r:id="rId31"/>
    <p:sldId id="271" r:id="rId32"/>
    <p:sldId id="272" r:id="rId33"/>
    <p:sldId id="273" r:id="rId34"/>
    <p:sldId id="274" r:id="rId3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31"/>
    <p:restoredTop sz="94811"/>
  </p:normalViewPr>
  <p:slideViewPr>
    <p:cSldViewPr snapToGrid="0" snapToObjects="1">
      <p:cViewPr>
        <p:scale>
          <a:sx n="50" d="100"/>
          <a:sy n="50" d="100"/>
        </p:scale>
        <p:origin x="1684" y="23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8.xml"/><Relationship Id="rId39" Type="http://schemas.openxmlformats.org/officeDocument/2006/relationships/theme" Target="theme/theme1.xml"/><Relationship Id="rId21" Type="http://schemas.openxmlformats.org/officeDocument/2006/relationships/slide" Target="slides/slide3.xml"/><Relationship Id="rId34" Type="http://schemas.openxmlformats.org/officeDocument/2006/relationships/slide" Target="slides/slide16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7.xml"/><Relationship Id="rId33" Type="http://schemas.openxmlformats.org/officeDocument/2006/relationships/slide" Target="slides/slide15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" Target="slides/slide2.xml"/><Relationship Id="rId29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6.xml"/><Relationship Id="rId32" Type="http://schemas.openxmlformats.org/officeDocument/2006/relationships/slide" Target="slides/slide14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5.xml"/><Relationship Id="rId28" Type="http://schemas.openxmlformats.org/officeDocument/2006/relationships/slide" Target="slides/slide10.xml"/><Relationship Id="rId36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1.xml"/><Relationship Id="rId31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4.xml"/><Relationship Id="rId27" Type="http://schemas.openxmlformats.org/officeDocument/2006/relationships/slide" Target="slides/slide9.xml"/><Relationship Id="rId30" Type="http://schemas.openxmlformats.org/officeDocument/2006/relationships/slide" Target="slides/slide12.xml"/><Relationship Id="rId35" Type="http://schemas.openxmlformats.org/officeDocument/2006/relationships/slide" Target="slides/slide17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E62973-5E8C-6249-93BD-BAF7AE7072BD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FDD11-B3EC-214B-B984-1798BFAD0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537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5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5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5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5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5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5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649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EAA79-7DCE-46C3-9004-2EDC6E6655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1957E2-D01A-4EE5-98A0-6EF2B07EDD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68080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C98C58F-EF67-CB44-8825-0F046CAF7261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662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484BA-3CDD-4CBE-B8ED-A5FF1D64E3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E0E428-53E1-4CD8-9933-11FC7D6E74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761956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0184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29163" y="1516008"/>
            <a:ext cx="387032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85753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AD7A99E-5B7F-6649-9A4D-E3C41FE51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2648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D1C6F2FA-9D48-5647-B3AE-270F4C5B452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021317" y="1516008"/>
            <a:ext cx="3578171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23628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E3A74712-E683-8D4A-897E-564DD5A5F4C0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16161775-7EDC-3249-8DBB-B8547B34CE0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021317" y="1516008"/>
            <a:ext cx="3578171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2742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1786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6461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0279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0497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1386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0214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4943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5178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2125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7996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3351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13553-AB8B-C341-93A5-5CC82D843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1CB8C6-8818-9C4E-9A49-B521788745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3203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1949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7033D-9F3E-8248-9B9F-E98406770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4138" y="365125"/>
            <a:ext cx="8395138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D8C34B-9896-0E40-BD81-61E38533FA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4138" y="1825625"/>
            <a:ext cx="4101662" cy="386572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8F99B9-D9F3-D448-81A1-3C9FA0DB51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13688" y="1825625"/>
            <a:ext cx="4375588" cy="386572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51733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010243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08889-95C7-C547-A1EA-A22929CE9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5581E7-B6AD-1144-AFF7-D87531D220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457201"/>
            <a:ext cx="4629150" cy="45010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FC0E95-E99E-4C48-9AA8-DCB1302800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3474729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7AF117-4642-4B4F-9E27-4D6E2B7C5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27C814C8-3E80-F94B-8AAA-96F2F4684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285" y="2566604"/>
            <a:ext cx="8499584" cy="31852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81500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A01EA-088C-C946-BEA0-F7A16D611B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428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1DB74E-393F-8341-8EDE-BCD3D1EC50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0383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B9C1506C-B0E9-4E4D-9F5A-01E9D6DE1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24129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564564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7AF117-4642-4B4F-9E27-4D6E2B7C5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27C814C8-3E80-F94B-8AAA-96F2F4684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285" y="2566604"/>
            <a:ext cx="8499584" cy="31852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74040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A01EA-088C-C946-BEA0-F7A16D611B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428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1DB74E-393F-8341-8EDE-BCD3D1EC50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0383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B9C1506C-B0E9-4E4D-9F5A-01E9D6DE1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40759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421751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7CF91-8FB7-0B42-A329-E11BE478FD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34FCA1-D7E4-A64A-B793-6901C347CA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CEEFF4-2699-2845-91D9-D5A07A0788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D7AE9-B962-CC42-BA86-B1E5EDE33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947482-2CC9-0E4C-870E-8D35795D5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04286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91516-56E3-FE49-AF8F-9F2EF75D8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9EEC7E-522D-5245-80F4-6045A4C8C5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853E28-50D1-DB40-925E-1865E073DF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EE0FC-C5EA-7B43-A0D8-933FEEC1E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89ED53-FDF6-FE4E-8218-A5DCCBEBF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77352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149A6-312A-DE4B-B032-3C87D4A1F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53AC8F-1D8F-4045-BA5F-AC0745D4C4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47A2DA-0D49-1243-97F3-8C33ED427BA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D2AB8-7709-F248-874B-15AF8A8F2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3051CA-2F1D-EF43-AB3E-970DE78EC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03302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FCC5C1-CEEC-A54F-8061-670B3716B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46779F-F147-C642-A601-EB30995A30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339AF6-4ECF-C940-B2CD-54C3A84818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C2FBBA-1744-7C44-BDC5-5E40FC4E724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4CE875-541F-134E-8E16-39C758721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3B6349-EA0A-2142-8CEF-E85D325A4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4582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4223D-B3AF-FC43-8E2C-CD1AAF862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BF013F-2912-624D-8195-A67E139018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3456B4-6048-6640-9D7D-42EA2A6DDE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7129F5-4B35-4648-9238-99F17302CF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6AB2B2-2AF7-4E41-BF6E-38905C051B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1B7545-C2A4-3C49-AFF2-44FB003DC6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6D25BF-5E79-9048-9C82-AFCE84DEA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1EC22-A66B-F44B-96E5-15E164D9B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01771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FC50D-4F82-6D41-B29B-7D5BFC9BC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24865E-E560-0B4E-9395-474CD6DBF7E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D83FAC-4B1F-7341-B306-E3666ACF0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E7A9CF-F8E0-444E-872B-29AF2503B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74890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E6DEFC-6AE7-8546-81B6-A8985717AB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23E71D-C4D2-684F-A864-9E8A10CAC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E9DACB-F630-B743-96E9-3C02225BD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94767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2CFC4-E0FF-CD48-BF1D-8282D552A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95B17B-9BE6-EB49-B5FB-C098D6C43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FB7D76-9210-8F49-9A78-8747A6504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75A7EF-7E39-2F4E-9A2D-6C0F4CDC5A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34F60D-F04A-8F46-8F4B-C293A3F22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DBFFEF-7F5C-3E4A-AEBA-AE008AE7F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26541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254E5-EC60-7642-89FC-E0005F24D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ABA9B-C852-BD4C-8EBB-DCA38ABAFB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052852-941B-934D-8B59-88371343E6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4B2328-0A43-4342-A653-438448402A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64BB61-D3D6-F54F-B677-477ED6253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C3A9F-519B-324E-8B37-F8E2A6208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03595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CF624-42BE-7644-90FA-098E6BC22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3350E3-FA89-4446-9F4F-2DDCB0D724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560375-BEC7-464A-8FED-420C1DCCF5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49956A-D1B6-2141-8227-E96F87573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1AFAD8-75E0-E74B-8E53-F8DAA76AF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21851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22C87-B12F-C545-920B-2FEA49D862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44DBAF-A21F-884B-8893-93D4AB4B5B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EBC95F-39B8-0C49-A006-DB8F65C05F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480421-2463-624E-8B83-7E103ADC9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D2072A-1BC5-4B41-9369-C7AF05D0B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90346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D55A6-6F6E-F74C-9EA0-0B5928337F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8C1E26-42A5-B440-B9C8-CEDD2A852D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BA9EB3-C20B-DF4F-A968-B10AB5D901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CFCFFA-B6A2-F74A-8C54-0B36FE17B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4AC94-14D0-8B40-AC33-71C6CF732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64054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67951-B918-894D-BB5C-B72A99F2C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0155AD-98F2-734A-B92B-9C6661F3C0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5785D2-81B9-2F43-9E4D-DCD90694EE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954D14-FC43-0C4F-858F-9CF6665D8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E1104-FF98-FB4B-B38F-9C077F967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74035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4934C-B4C9-2A4C-B88F-D91E73D7B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872BD2-5D0B-BE48-AE5D-B91BF84DD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F626BB-7637-DB46-87CD-5A77DA4902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3CCEE1-9588-4642-91F6-0AC184FDD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B459B8-64BF-5141-A955-95F9AB23B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25835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149ED-0700-344B-AF7A-1FAA12702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A7911-5EFA-6B4D-B369-D7ED660597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518818-A7A5-334F-9BB5-DFA66F746D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AB2CE8-7DFC-4B40-B4C2-64F6E9FBFA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CBC5FC-F8C6-7C4C-94CD-C312E0BE0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5FDDFD-CB88-F141-906B-DA0E35C36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89236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FC1F5-AB6D-1847-9672-250A387E4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DF9861-87E1-A249-8299-7C29BE763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8CB95E-5618-844C-9757-B733223DB9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77E6FB-192F-AE40-AEC5-D27B01360C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75A479-214E-D54F-8170-2D3F57C984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31FE86-DB76-8547-829A-D16D296EA3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17C808-3559-C84E-ADFE-CCB80B260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519476-8DF1-314F-A373-B7B26111A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36212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8C171-7289-D249-A793-DE9F5EB81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74DBDE-AF66-704B-98B2-37FDC1193E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370EF4-5D33-D84F-AB32-3D385BC1E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4884FD-90BC-1A43-9B75-28B27C166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44437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1A62C1-3DEA-5546-9E5E-C32410A1B5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F570D8-3B80-564F-929A-04BEC36B7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58973F-C520-6D4D-A4B2-CF1EF89EF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711797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79CFF-BF8F-F744-B9EE-60193117D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6C392F-8BA6-C843-BFA2-37A235A7CC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608ED9-A011-4342-B842-18012F2EC2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6CEA99-61DA-0A49-BCD4-AB1492700F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D48789-EEBB-4C4E-8064-2E64AF75E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A39AF6-375A-F64D-85EE-A8E018155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78321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C32E7-F382-9F46-9FA8-FE1B6E22E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8F85F5-1E2C-EA48-A168-AA871577DB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341BF9-8683-A247-94F0-3F8EAD5B70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E2EBB5-B5D0-C645-B0DC-15CFC0D9C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121C38-F234-5640-81F2-7023DE9EC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E6311F-C9BC-A04C-90E6-58694A8DB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92823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E4A9D-2A4B-E242-AD73-2213273B5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F8B4BA-D763-A749-B180-F12D47DD80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9FC624-76C3-9848-B506-CB4DF01315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1B07F3-6F8C-304D-B01C-87FA8B3D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749C26-FC13-B042-8323-29B4ED26C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31749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31CA3-6867-2B41-A4AC-AE41453A33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C6E175-D0C1-6F4F-BBCE-07E66A026E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1061C9-1FDF-BB42-9982-77DF7AF43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5/13/2024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9E19CD-FADD-E442-BE32-978030C69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8F8E86-7E3C-5045-B990-0EB986A57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306410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 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11" name="Picture 10" descr="Text&#10;&#10;Description automatically generated with medium confidence">
            <a:extLst>
              <a:ext uri="{FF2B5EF4-FFF2-40B4-BE49-F238E27FC236}">
                <a16:creationId xmlns:a16="http://schemas.microsoft.com/office/drawing/2014/main" id="{466B934A-A475-114C-AA1B-5F9F12584F2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88874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only white text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736A280-2C91-F548-B032-A04AB39CF28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59387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79AAABAA-0F32-FD4D-BFBE-5CFAD828F7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25212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0F8DD660-4622-2A47-82B3-18A6984986A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62873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 White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Text&#10;&#10;Description automatically generated with medium confidence">
            <a:extLst>
              <a:ext uri="{FF2B5EF4-FFF2-40B4-BE49-F238E27FC236}">
                <a16:creationId xmlns:a16="http://schemas.microsoft.com/office/drawing/2014/main" id="{6B516FE7-964A-1E4E-9AD2-64229A0C31A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88254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 White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1B6401D3-A379-1A4C-84B3-73B1DEBDD1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3116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Full Colour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4D3D6F76-26A7-0E46-9BE1-B7F07294020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84105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Full colour_C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A picture containing chart&#10;&#10;Description automatically generated">
            <a:extLst>
              <a:ext uri="{FF2B5EF4-FFF2-40B4-BE49-F238E27FC236}">
                <a16:creationId xmlns:a16="http://schemas.microsoft.com/office/drawing/2014/main" id="{2AEF8B83-F027-5B40-9BE5-0DC1AAF1C70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472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7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image" Target="../media/image9.png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10.png"/><Relationship Id="rId5" Type="http://schemas.openxmlformats.org/officeDocument/2006/relationships/theme" Target="../theme/theme10.xml"/><Relationship Id="rId4" Type="http://schemas.openxmlformats.org/officeDocument/2006/relationships/slideLayout" Target="../slideLayouts/slideLayout24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11.png"/><Relationship Id="rId4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12.png"/><Relationship Id="rId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image" Target="../media/image13.png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13" Type="http://schemas.openxmlformats.org/officeDocument/2006/relationships/image" Target="../media/image14.png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52.xml"/><Relationship Id="rId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51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6.xml"/><Relationship Id="rId9" Type="http://schemas.openxmlformats.org/officeDocument/2006/relationships/theme" Target="../theme/theme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B11DD05D-E9D6-9843-8D15-F038D77E742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328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outdoor, sky, grass&#10;&#10;Description automatically generated">
            <a:extLst>
              <a:ext uri="{FF2B5EF4-FFF2-40B4-BE49-F238E27FC236}">
                <a16:creationId xmlns:a16="http://schemas.microsoft.com/office/drawing/2014/main" id="{6F6BDCC3-68A5-F445-88C0-DAB78F462C8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537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0C1BDC32-D4F1-3049-91DC-0E2B06EFA56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790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BE69152-AADC-5147-A851-5818AE827F0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742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65277B58-6235-064D-97B2-D0F4DEB59BA2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761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444BC08C-2962-454D-849E-17D2822D138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471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9204EC72-2D01-394B-9A9E-F65E10B37F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443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07D91359-67D2-A247-898E-E5E6274F864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895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2A00376-38CB-5547-8DDE-248B1E7270B7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622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82E4C30-7575-D148-87A5-842F6A4E7C8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168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6" r:id="rId2"/>
    <p:sldLayoutId id="2147483699" r:id="rId3"/>
    <p:sldLayoutId id="2147483701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B4127EB-145A-B946-9EF1-43A59ADB340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559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8" r:id="rId2"/>
    <p:sldLayoutId id="214748371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3A81A8AB-655B-9F44-A0B6-888AE8CA54F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31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ext&#10;&#10;Description automatically generated with low confidence">
            <a:extLst>
              <a:ext uri="{FF2B5EF4-FFF2-40B4-BE49-F238E27FC236}">
                <a16:creationId xmlns:a16="http://schemas.microsoft.com/office/drawing/2014/main" id="{CD47BF98-06ED-7B44-BEB7-FB20FA299010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43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alendar&#10;&#10;Description automatically generated with low confidence">
            <a:extLst>
              <a:ext uri="{FF2B5EF4-FFF2-40B4-BE49-F238E27FC236}">
                <a16:creationId xmlns:a16="http://schemas.microsoft.com/office/drawing/2014/main" id="{3B2201CD-8F67-7B41-B60B-AFDD0004B68A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61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9703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6" r:id="rId3"/>
    <p:sldLayoutId id="2147483747" r:id="rId4"/>
    <p:sldLayoutId id="2147483750" r:id="rId5"/>
    <p:sldLayoutId id="2147483751" r:id="rId6"/>
    <p:sldLayoutId id="2147483748" r:id="rId7"/>
    <p:sldLayoutId id="2147483749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E9004F-BFD6-4ADC-A0B5-89A9E2C7C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Management, Organisational Behaviour and Digital Change (BMHP4024) – Week 1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Jan Howells-Johnson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0600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id="{CB7DD878-C8EB-8F45-E021-EC63E5916C1E}"/>
              </a:ext>
            </a:extLst>
          </p:cNvPr>
          <p:cNvSpPr/>
          <p:nvPr/>
        </p:nvSpPr>
        <p:spPr>
          <a:xfrm>
            <a:off x="775252" y="441049"/>
            <a:ext cx="7739270" cy="5058603"/>
          </a:xfrm>
          <a:prstGeom prst="ellips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5980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B7DD570-F03B-E4B4-070A-A52C2C362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Introductions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AB4F4EA0-B7C5-1508-FCD1-4659C2DCD9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713784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Jan Howells-Johnson</a:t>
            </a:r>
          </a:p>
          <a:p>
            <a:pPr marL="0" indent="0">
              <a:buNone/>
            </a:pPr>
            <a:r>
              <a:rPr lang="en-GB" sz="2400" dirty="0"/>
              <a:t>j.howells-johnson@uwtsd.ac.uk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5C3961B-8B21-C9A6-C2B1-D4EEA536CE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2233747"/>
            <a:ext cx="3867150" cy="45719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8152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A3F18F2-A81A-2952-CFFB-C67BC6810B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245" y="239482"/>
            <a:ext cx="7886700" cy="1325563"/>
          </a:xfrm>
        </p:spPr>
        <p:txBody>
          <a:bodyPr/>
          <a:lstStyle/>
          <a:p>
            <a:r>
              <a:rPr lang="en-GB" b="1" dirty="0"/>
              <a:t>Today’s Session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9F8284-D2B8-C512-6F90-70D912EAC2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lIns="91440" tIns="45720" rIns="91440" bIns="45720" anchor="t"/>
          <a:lstStyle/>
          <a:p>
            <a:pPr marL="0" indent="0">
              <a:buNone/>
            </a:pPr>
            <a:r>
              <a:rPr lang="en-GB" dirty="0"/>
              <a:t>By the end of today’s session students should be able to: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Understand the aim of this module</a:t>
            </a:r>
          </a:p>
          <a:p>
            <a:r>
              <a:rPr lang="en-GB" dirty="0"/>
              <a:t>Understand the assessment requirements</a:t>
            </a:r>
          </a:p>
          <a:p>
            <a:r>
              <a:rPr lang="en-GB" dirty="0"/>
              <a:t>Have an understanding of the structure of the NHS in Wales</a:t>
            </a:r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73945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F8097E-3B30-BBEA-99CC-38F1DEBE72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Module Aim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B55691-B2B8-AB9A-3A67-9C6363F6E4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602260"/>
            <a:ext cx="7886700" cy="4351338"/>
          </a:xfrm>
        </p:spPr>
        <p:txBody>
          <a:bodyPr/>
          <a:lstStyle/>
          <a:p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lvl="0" indent="0" algn="ctr" rtl="0" fontAlgn="auto" hangingPunct="1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36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To ensure understanding of the drivers, technologies and skills needed to transform services in the public health and care sector</a:t>
            </a:r>
            <a:endParaRPr lang="en-GB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0" algn="just" fontAlgn="auto" hangingPunct="1">
              <a:spcBef>
                <a:spcPts val="600"/>
              </a:spcBef>
              <a:spcAft>
                <a:spcPts val="0"/>
              </a:spcAft>
              <a:buNone/>
            </a:pPr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4166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A915A8-2B88-3A71-E99F-68419E79F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Learning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C556E9-0469-7862-D375-4021C328EA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690688"/>
            <a:ext cx="7886700" cy="4351338"/>
          </a:xfrm>
        </p:spPr>
        <p:txBody>
          <a:bodyPr/>
          <a:lstStyle/>
          <a:p>
            <a:pPr marL="0" indent="0" algn="just" hangingPunct="0">
              <a:buNone/>
            </a:pP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Upon the successful completion of this module, the student should be able to:</a:t>
            </a:r>
          </a:p>
          <a:p>
            <a:pPr marL="0" indent="0" algn="just" hangingPunct="0">
              <a:buNone/>
            </a:pPr>
            <a:endParaRPr lang="en-GB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 rtl="0" fontAlgn="auto" hangingPunct="1"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Demonstrate an understanding of what drives staff performance, service user experience, and the skills and knowledge required by health and care managers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 fontAlgn="auto" hangingPunct="1"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Analyse how emergent technologies are being used in the modern workplace, the impact on staff and service users and potential future implications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70367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DB84D-06CB-E9CE-FBC0-D3205FC9A4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Group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444C9D-FE6A-85EA-A3A4-5C6031D20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210" y="1253331"/>
            <a:ext cx="7886700" cy="4351338"/>
          </a:xfrm>
        </p:spPr>
        <p:txBody>
          <a:bodyPr/>
          <a:lstStyle/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Discuss in your groups what you think the learning aim and objectives mean to you and what you expect to learn</a:t>
            </a:r>
          </a:p>
        </p:txBody>
      </p:sp>
    </p:spTree>
    <p:extLst>
      <p:ext uri="{BB962C8B-B14F-4D97-AF65-F5344CB8AC3E}">
        <p14:creationId xmlns:p14="http://schemas.microsoft.com/office/powerpoint/2010/main" val="1583099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5B4F2C-0620-AD0B-855B-32003BDE32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Scheme of work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6F8A02-B50A-0E35-C8B6-A8D0256397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1920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CBB9F-6073-E15F-EC47-4DDDA81E9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Assignment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C6B4ED-AFD3-F949-57E9-65E8EE21A4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3084305"/>
          </a:xfrm>
        </p:spPr>
        <p:txBody>
          <a:bodyPr/>
          <a:lstStyle/>
          <a:p>
            <a:r>
              <a:rPr lang="en-GB" dirty="0"/>
              <a:t>3000 word written assignment</a:t>
            </a:r>
          </a:p>
          <a:p>
            <a:r>
              <a:rPr lang="en-GB" dirty="0"/>
              <a:t>Split into 2 parts</a:t>
            </a:r>
          </a:p>
          <a:p>
            <a:r>
              <a:rPr lang="en-GB" dirty="0"/>
              <a:t>Deadline Friday 2</a:t>
            </a:r>
            <a:r>
              <a:rPr lang="en-GB" baseline="30000" dirty="0"/>
              <a:t>nd</a:t>
            </a:r>
            <a:r>
              <a:rPr lang="en-GB" dirty="0"/>
              <a:t> August 2024 at 11:55pm</a:t>
            </a:r>
          </a:p>
          <a:p>
            <a:r>
              <a:rPr lang="en-GB" dirty="0"/>
              <a:t>Turnitin</a:t>
            </a:r>
          </a:p>
          <a:p>
            <a:r>
              <a:rPr lang="en-GB" dirty="0"/>
              <a:t>Description and link for submission on Moodle</a:t>
            </a:r>
          </a:p>
          <a:p>
            <a:r>
              <a:rPr lang="en-GB" dirty="0"/>
              <a:t>100% weighting</a:t>
            </a:r>
          </a:p>
        </p:txBody>
      </p:sp>
    </p:spTree>
    <p:extLst>
      <p:ext uri="{BB962C8B-B14F-4D97-AF65-F5344CB8AC3E}">
        <p14:creationId xmlns:p14="http://schemas.microsoft.com/office/powerpoint/2010/main" val="5685464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B64BBEAD-9CD1-7DA1-AF7A-77537A267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Assignment 1 – Part 1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4A61A4-32CC-9652-5A5F-45D824E937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385875"/>
            <a:ext cx="7886700" cy="4351338"/>
          </a:xfrm>
        </p:spPr>
        <p:txBody>
          <a:bodyPr/>
          <a:lstStyle/>
          <a:p>
            <a:pPr marL="0" indent="0">
              <a:spcAft>
                <a:spcPts val="60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Part 1 –  Organisational Culture and People Management (1500 words)</a:t>
            </a: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Students must write a 1500 words on the impact of organisational culture and management on staff within the health and care setting. You must consider the following:</a:t>
            </a: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Organisational cultures and behaviour</a:t>
            </a: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Leadership and management themes</a:t>
            </a: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People management themes</a:t>
            </a: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05881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DFF3430-79F3-BE44-C9E3-58597EA86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Assignment 1 – Part 2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881ECAB-A9F9-120F-35D3-8A73792330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55677"/>
            <a:ext cx="7886700" cy="4351338"/>
          </a:xfrm>
        </p:spPr>
        <p:txBody>
          <a:bodyPr/>
          <a:lstStyle/>
          <a:p>
            <a:pPr marL="0" indent="0">
              <a:spcAft>
                <a:spcPts val="600"/>
              </a:spcAft>
              <a:buNone/>
            </a:pPr>
            <a:r>
              <a:rPr lang="en-GB" sz="1800" b="1" u="sng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Part 2 – Technology and Change (1500 words)</a:t>
            </a: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GB" sz="1800" b="1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 this section students must write 1500 words on the impact technology is having on the modern health and care setting. Students must ensure they research and discuss the following:</a:t>
            </a: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Real world examples of technologies/software applications currently used in the Health and Care settings in the United Kingdom</a:t>
            </a: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benefits and challenges of implementation and use of new and emerging technologies in the Health and Care setting</a:t>
            </a: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04734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1799E8-DE57-BDF5-39E9-DDC2BE280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What does the National Health Service look like?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16345D-D6BE-D39A-4514-5C26EAD541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Public Service</a:t>
            </a:r>
          </a:p>
          <a:p>
            <a:r>
              <a:rPr lang="en-GB" dirty="0"/>
              <a:t>Comprises NHS England, NHS Scotland, NHS Northern Ireland and NHS Wales</a:t>
            </a:r>
          </a:p>
          <a:p>
            <a:r>
              <a:rPr lang="en-GB"/>
              <a:t>Devolved </a:t>
            </a:r>
            <a:endParaRPr lang="en-GB" dirty="0"/>
          </a:p>
          <a:p>
            <a:r>
              <a:rPr lang="en-GB" dirty="0"/>
              <a:t>Control own strategies and budget</a:t>
            </a:r>
          </a:p>
          <a:p>
            <a:r>
              <a:rPr lang="en-GB" dirty="0"/>
              <a:t>Funded from taxes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86506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E05CA3-372A-2C31-1053-27EE465C5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t"/>
          <a:lstStyle/>
          <a:p>
            <a:r>
              <a:rPr lang="en-GB" b="1" dirty="0"/>
              <a:t>Health and Care Wales</a:t>
            </a:r>
            <a:br>
              <a:rPr lang="en-GB" b="1" dirty="0"/>
            </a:b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3B266-8C0C-844F-99E8-1366C68CF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690688"/>
            <a:ext cx="7886700" cy="4351338"/>
          </a:xfrm>
        </p:spPr>
        <p:txBody>
          <a:bodyPr lIns="91440" tIns="45720" rIns="91440" bIns="45720" anchor="t"/>
          <a:lstStyle/>
          <a:p>
            <a:r>
              <a:rPr lang="en-GB" dirty="0"/>
              <a:t>2 x NHS Trusts (Velindre NHS Trust, Welsh Ambulance Service Trust)</a:t>
            </a:r>
          </a:p>
          <a:p>
            <a:r>
              <a:rPr lang="en-GB" dirty="0"/>
              <a:t>7 x Health Boards</a:t>
            </a:r>
          </a:p>
          <a:p>
            <a:r>
              <a:rPr lang="en-GB" dirty="0"/>
              <a:t>Public Health Wales</a:t>
            </a:r>
          </a:p>
          <a:p>
            <a:r>
              <a:rPr lang="en-GB" dirty="0"/>
              <a:t>Digital Health and Care Wales</a:t>
            </a:r>
          </a:p>
          <a:p>
            <a:r>
              <a:rPr lang="en-GB" dirty="0"/>
              <a:t>Health Education and Improvement Wales</a:t>
            </a:r>
          </a:p>
          <a:p>
            <a:r>
              <a:rPr lang="en-GB" dirty="0"/>
              <a:t>NHS Wales Shared Services Partnership</a:t>
            </a:r>
          </a:p>
          <a:p>
            <a:r>
              <a:rPr lang="en-GB" dirty="0">
                <a:cs typeface="Calibri" panose="020F0502020204030204"/>
              </a:rPr>
              <a:t>Social Care Wales</a:t>
            </a:r>
          </a:p>
          <a:p>
            <a:pPr marL="0" indent="0">
              <a:buNone/>
            </a:pPr>
            <a:endParaRPr lang="en-GB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4992022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770FA4-BC8B-D2D0-6348-204B96D20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 descr="Organisation Structure of NHS Wales - NHS Wales Shared Services Partnership">
            <a:extLst>
              <a:ext uri="{FF2B5EF4-FFF2-40B4-BE49-F238E27FC236}">
                <a16:creationId xmlns:a16="http://schemas.microsoft.com/office/drawing/2014/main" id="{AC9EC6F9-F7B7-513C-124A-B721581E37F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139" y="642730"/>
            <a:ext cx="5638799" cy="4984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00881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Rectangle 4102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098" name="Picture 2" descr="PPT - Hospital Design – a brief insight on the development of hospitals ...">
            <a:extLst>
              <a:ext uri="{FF2B5EF4-FFF2-40B4-BE49-F238E27FC236}">
                <a16:creationId xmlns:a16="http://schemas.microsoft.com/office/drawing/2014/main" id="{56115606-14C5-6232-F8BE-45EE9B083C6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/>
        </p:blipFill>
        <p:spPr bwMode="auto">
          <a:xfrm>
            <a:off x="20" y="1282"/>
            <a:ext cx="9143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66740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1" name="Rectangle 5126">
            <a:extLst>
              <a:ext uri="{FF2B5EF4-FFF2-40B4-BE49-F238E27FC236}">
                <a16:creationId xmlns:a16="http://schemas.microsoft.com/office/drawing/2014/main" id="{FF9B822F-893E-44C8-963C-64F50ACECB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32" name="Rectangle 5128">
            <a:extLst>
              <a:ext uri="{FF2B5EF4-FFF2-40B4-BE49-F238E27FC236}">
                <a16:creationId xmlns:a16="http://schemas.microsoft.com/office/drawing/2014/main" id="{EBF87945-A001-489F-9D9B-7D9435F0B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1479" y="347471"/>
            <a:ext cx="8325612" cy="180136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4CE5D3-2C00-6840-037D-B9488F7C68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585216"/>
            <a:ext cx="7886700" cy="13255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How is the Health Service Governed?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DD049326-4C3B-AB16-2945-A09ADB9BC2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3" r="13669" b="-1"/>
          <a:stretch/>
        </p:blipFill>
        <p:spPr bwMode="auto">
          <a:xfrm>
            <a:off x="630936" y="2516777"/>
            <a:ext cx="4677156" cy="366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9FB90A-02B4-C80F-9C8A-AEBFE04CB9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0136" y="2516777"/>
            <a:ext cx="2852928" cy="3660185"/>
          </a:xfrm>
        </p:spPr>
        <p:txBody>
          <a:bodyPr lIns="91440" tIns="45720" rIns="91440" bIns="45720" anchor="ctr">
            <a:normAutofit/>
          </a:bodyPr>
          <a:lstStyle/>
          <a:p>
            <a:r>
              <a:rPr lang="en-GB" dirty="0"/>
              <a:t>Government Policy</a:t>
            </a:r>
          </a:p>
          <a:p>
            <a:r>
              <a:rPr lang="en-GB" dirty="0"/>
              <a:t>Strategy</a:t>
            </a:r>
          </a:p>
          <a:p>
            <a:r>
              <a:rPr lang="en-GB" dirty="0"/>
              <a:t>Frameworks</a:t>
            </a:r>
          </a:p>
          <a:p>
            <a:r>
              <a:rPr lang="en-GB" dirty="0"/>
              <a:t>Legislation</a:t>
            </a:r>
          </a:p>
          <a:p>
            <a:r>
              <a:rPr lang="en-GB" dirty="0">
                <a:cs typeface="Calibri" panose="020F0502020204030204"/>
              </a:rPr>
              <a:t>Standards</a:t>
            </a:r>
          </a:p>
        </p:txBody>
      </p:sp>
    </p:spTree>
    <p:extLst>
      <p:ext uri="{BB962C8B-B14F-4D97-AF65-F5344CB8AC3E}">
        <p14:creationId xmlns:p14="http://schemas.microsoft.com/office/powerpoint/2010/main" val="8339989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ADF50D-D95A-8EF3-2DF3-FD3244DA5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Group 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7F4620-A46A-1056-49BC-3BFC417FE1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381677"/>
            <a:ext cx="78867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In your groups discuss: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Did you know any of this information previously?</a:t>
            </a:r>
          </a:p>
          <a:p>
            <a:r>
              <a:rPr lang="en-GB" dirty="0"/>
              <a:t>Did it challenge your understanding of the health service?</a:t>
            </a:r>
          </a:p>
          <a:p>
            <a:r>
              <a:rPr lang="en-GB" dirty="0"/>
              <a:t>Why is it important to understand this?</a:t>
            </a:r>
          </a:p>
          <a:p>
            <a:r>
              <a:rPr lang="en-GB" dirty="0"/>
              <a:t>What are the benefits of this structure?</a:t>
            </a:r>
          </a:p>
          <a:p>
            <a:r>
              <a:rPr lang="en-GB" dirty="0"/>
              <a:t>What are the limitations and challenges?</a:t>
            </a:r>
          </a:p>
        </p:txBody>
      </p:sp>
    </p:spTree>
    <p:extLst>
      <p:ext uri="{BB962C8B-B14F-4D97-AF65-F5344CB8AC3E}">
        <p14:creationId xmlns:p14="http://schemas.microsoft.com/office/powerpoint/2010/main" val="2626809413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itle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itle Slid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itle Slid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Sub 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Sub 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Text Break / Info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Text Break Info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Logo Only_Image Bkgr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4B39123-6EEF-44A3-BB4E-6DBCD963DCD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547D3B3-2CEC-47BE-8F2F-5C3164EBC5A8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303dbf9b-b85b-46a0-94f1-894078c07ecd"/>
    <ds:schemaRef ds:uri="http://purl.org/dc/terms/"/>
    <ds:schemaRef ds:uri="http://schemas.openxmlformats.org/package/2006/metadata/core-properties"/>
    <ds:schemaRef ds:uri="211f9404-bca0-4bcf-9c1d-965ccb6f8d2d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AE1112E-EDC2-4AC9-9B76-EB457A03CEA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</TotalTime>
  <Words>496</Words>
  <Application>Microsoft Office PowerPoint</Application>
  <PresentationFormat>On-screen Show (4:3)</PresentationFormat>
  <Paragraphs>75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15</vt:i4>
      </vt:variant>
      <vt:variant>
        <vt:lpstr>Slide Titles</vt:lpstr>
      </vt:variant>
      <vt:variant>
        <vt:i4>17</vt:i4>
      </vt:variant>
    </vt:vector>
  </HeadingPairs>
  <TitlesOfParts>
    <vt:vector size="36" baseType="lpstr">
      <vt:lpstr>Arial</vt:lpstr>
      <vt:lpstr>Calibri</vt:lpstr>
      <vt:lpstr>Symbol</vt:lpstr>
      <vt:lpstr>Times New Roman</vt:lpstr>
      <vt:lpstr>Title Slide 1</vt:lpstr>
      <vt:lpstr>Title Slide 2</vt:lpstr>
      <vt:lpstr>Title Slide 3</vt:lpstr>
      <vt:lpstr>Title Slide 4</vt:lpstr>
      <vt:lpstr>Sub Title 1</vt:lpstr>
      <vt:lpstr>Sub Title 2</vt:lpstr>
      <vt:lpstr>Sub Title 3</vt:lpstr>
      <vt:lpstr>Sub Title 4</vt:lpstr>
      <vt:lpstr>Text 1</vt:lpstr>
      <vt:lpstr>Text 2</vt:lpstr>
      <vt:lpstr>Text 3</vt:lpstr>
      <vt:lpstr>Text 4</vt:lpstr>
      <vt:lpstr>Text Break / Info Slide 1</vt:lpstr>
      <vt:lpstr>Text Break Info Slide 2</vt:lpstr>
      <vt:lpstr>UWTSD Logo Only_Image Bkgrnd</vt:lpstr>
      <vt:lpstr>Management, Organisational Behaviour and Digital Change (BMHP4024) – Week 1     Jan Howells-Johnson  </vt:lpstr>
      <vt:lpstr>PowerPoint Presentation</vt:lpstr>
      <vt:lpstr>Introductions</vt:lpstr>
      <vt:lpstr>Today’s Session</vt:lpstr>
      <vt:lpstr>Module Aim </vt:lpstr>
      <vt:lpstr>Learning Objectives</vt:lpstr>
      <vt:lpstr>Group Task</vt:lpstr>
      <vt:lpstr>Scheme of work</vt:lpstr>
      <vt:lpstr>Assignment 1</vt:lpstr>
      <vt:lpstr>Assignment 1 – Part 1</vt:lpstr>
      <vt:lpstr>Assignment 1 – Part 2</vt:lpstr>
      <vt:lpstr>What does the National Health Service look like?</vt:lpstr>
      <vt:lpstr>Health and Care Wales </vt:lpstr>
      <vt:lpstr>PowerPoint Presentation</vt:lpstr>
      <vt:lpstr>PowerPoint Presentation</vt:lpstr>
      <vt:lpstr>How is the Health Service Governed?</vt:lpstr>
      <vt:lpstr>Group work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Jan Howells-Johnson</cp:lastModifiedBy>
  <cp:revision>12</cp:revision>
  <dcterms:created xsi:type="dcterms:W3CDTF">2021-03-10T12:10:47Z</dcterms:created>
  <dcterms:modified xsi:type="dcterms:W3CDTF">2024-05-13T20:30:04Z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