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C677E2ED-F886-51FA-28EA-0C669B94772E}"/>
              </a:ext>
            </a:extLst>
          </p:cNvPr>
          <p:cNvSpPr/>
          <p:nvPr/>
        </p:nvSpPr>
        <p:spPr>
          <a:xfrm>
            <a:off x="1007531" y="0"/>
            <a:ext cx="7934349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4FDD4649-61EA-F8DB-C95D-6F3351001E10}"/>
              </a:ext>
            </a:extLst>
          </p:cNvPr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760C56-9ADC-6507-51EB-DAAAA226241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11809" y="3429000"/>
            <a:ext cx="5518065" cy="2268562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EF27C134-A32F-0B1B-E350-1DD8E94CFD3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772277" y="2268781"/>
            <a:ext cx="5357597" cy="1160209"/>
          </a:xfrm>
        </p:spPr>
        <p:txBody>
          <a:bodyPr tIns="0" anchor="b"/>
          <a:lstStyle>
            <a:lvl1pPr marL="0" indent="0" algn="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48BCB28-DE59-F3FE-31A5-7EF2B96594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A6516C-8DCD-49FC-8CCA-7D9E065AF54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4315971-B7B7-1DD1-592F-AF226D52F3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DFC9C1A-12EA-12EC-416F-99FCEB086F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51A00C-B1F0-47C5-AE6E-74D6B1DA4282}" type="slidenum">
              <a:t>‹#›</a:t>
            </a:fld>
            <a:endParaRPr lang="en-GB"/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F2EEEC68-2CA8-624C-0BE6-E9E2C30E829E}"/>
              </a:ext>
            </a:extLst>
          </p:cNvPr>
          <p:cNvSpPr txBox="1"/>
          <p:nvPr/>
        </p:nvSpPr>
        <p:spPr>
          <a:xfrm>
            <a:off x="2191286" y="3262853"/>
            <a:ext cx="41564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24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417048653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8">
            <a:extLst>
              <a:ext uri="{FF2B5EF4-FFF2-40B4-BE49-F238E27FC236}">
                <a16:creationId xmlns:a16="http://schemas.microsoft.com/office/drawing/2014/main" id="{1250F737-16E9-6203-E218-4B57668C86F0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4F3781D6-A167-2FFA-E532-3CB0CDC58868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E553D5E-D87F-094D-0604-6AF59C3E1A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A58639-E020-A229-5744-68DD3F9424E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9C5C7E5-F1C9-29BD-0B88-6BAFB9BE83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5C241D-8828-465A-B16C-3125E96D0AA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FB5D7EA-1678-154B-0CB9-4330883553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EE8EF5-0D7B-4F42-9998-9A1D5CDD5A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7DAC31-1E4B-4620-8EBC-B11A9A92BAAB}" type="slidenum">
              <a:t>‹#›</a:t>
            </a:fld>
            <a:endParaRPr lang="en-GB"/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25723317-E4B0-8C63-4721-3DFEA6EDDCD9}"/>
              </a:ext>
            </a:extLst>
          </p:cNvPr>
          <p:cNvSpPr txBox="1"/>
          <p:nvPr/>
        </p:nvSpPr>
        <p:spPr>
          <a:xfrm>
            <a:off x="2194944" y="641223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33357258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563F3BBF-60B4-7958-7931-46446C9A92AB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4">
            <a:extLst>
              <a:ext uri="{FF2B5EF4-FFF2-40B4-BE49-F238E27FC236}">
                <a16:creationId xmlns:a16="http://schemas.microsoft.com/office/drawing/2014/main" id="{1481F004-AA87-E8F3-7D1D-23AF2ED919A8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07241990-05FF-29CD-8B33-7176134DB1B2}"/>
              </a:ext>
            </a:extLst>
          </p:cNvPr>
          <p:cNvSpPr txBox="1"/>
          <p:nvPr/>
        </p:nvSpPr>
        <p:spPr>
          <a:xfrm>
            <a:off x="2191844" y="2962582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1982870-B3D0-35A5-E990-47D2CCCB16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09871" y="3147255"/>
            <a:ext cx="7956560" cy="142474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1642C65-9933-C936-B9EA-FEDCB5AA6EE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773969" y="2268781"/>
            <a:ext cx="7791931" cy="878464"/>
          </a:xfrm>
        </p:spPr>
        <p:txBody>
          <a:bodyPr tIns="0" anchor="b"/>
          <a:lstStyle>
            <a:lvl1pPr marL="0" indent="0" algn="r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94ACD75-46F4-29C6-0AC7-54F60E5682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7FE1B3-6CB0-4F9D-BC94-F53963BE918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1C9B4F9-852A-103D-6850-B4153E0640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297976F-78B7-293A-6411-7971CC8B32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72998E-D521-45D4-B09C-7409B73432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017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5">
            <a:extLst>
              <a:ext uri="{FF2B5EF4-FFF2-40B4-BE49-F238E27FC236}">
                <a16:creationId xmlns:a16="http://schemas.microsoft.com/office/drawing/2014/main" id="{776DF7B9-92E7-B9C4-B6CD-C9E5F5CB71DA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6">
            <a:extLst>
              <a:ext uri="{FF2B5EF4-FFF2-40B4-BE49-F238E27FC236}">
                <a16:creationId xmlns:a16="http://schemas.microsoft.com/office/drawing/2014/main" id="{0EFC935A-0A11-679F-9003-910941152A70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011E55-B54E-DA1F-1C24-E298516047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09871" y="805815"/>
            <a:ext cx="7950982" cy="10817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18EB96C-A8A8-C775-310B-29CD453F76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05372" y="2052114"/>
            <a:ext cx="3891960" cy="399782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D6209AD-E761-D937-392F-019E0FD7C75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66634" y="2052114"/>
            <a:ext cx="3894219" cy="399782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D09274BA-7D3F-4709-02C1-2E1F09B42C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B9AE34-B226-4FF8-B41E-45B5C5719216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166A2B96-9801-4785-52A9-BF728F7ADA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198E269-2984-4DBE-A519-30C0FBFD62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7ED1FD-DDCA-47B6-A44C-9F1FCD0CAD49}" type="slidenum">
              <a:t>‹#›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C39D1A-E4DA-5923-0279-5BAC7BFE1E24}"/>
              </a:ext>
            </a:extLst>
          </p:cNvPr>
          <p:cNvSpPr txBox="1"/>
          <p:nvPr/>
        </p:nvSpPr>
        <p:spPr>
          <a:xfrm>
            <a:off x="2196169" y="641223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934036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B35ABC49-D516-5F7B-229D-088643F4B46F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0">
            <a:extLst>
              <a:ext uri="{FF2B5EF4-FFF2-40B4-BE49-F238E27FC236}">
                <a16:creationId xmlns:a16="http://schemas.microsoft.com/office/drawing/2014/main" id="{463831DD-BAD0-735A-406D-7910B204AFBB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9514E23D-2FF2-145D-E377-C6943BD5ECC2}"/>
              </a:ext>
            </a:extLst>
          </p:cNvPr>
          <p:cNvSpPr txBox="1"/>
          <p:nvPr/>
        </p:nvSpPr>
        <p:spPr>
          <a:xfrm>
            <a:off x="2193645" y="636422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F64B345-1256-E9F6-5E99-AFB3D28E89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09871" y="805815"/>
            <a:ext cx="7956560" cy="107835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A92BF46-6045-410B-668E-1649DF262A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609286" y="2052114"/>
            <a:ext cx="3896468" cy="713817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200">
                <a:solidFill>
                  <a:srgbClr val="5982D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DE08727C-CC80-13EA-8CEB-7F526332717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609286" y="2851327"/>
            <a:ext cx="3893624" cy="307143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FF95459-E82C-5D6E-88EE-F3A3BE603DD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666634" y="2052114"/>
            <a:ext cx="3899797" cy="713817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200">
                <a:solidFill>
                  <a:srgbClr val="5982DB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5F568F9D-B5E2-3E3E-0EAA-C645CAE4D8A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666634" y="2851327"/>
            <a:ext cx="3899797" cy="307143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6">
            <a:extLst>
              <a:ext uri="{FF2B5EF4-FFF2-40B4-BE49-F238E27FC236}">
                <a16:creationId xmlns:a16="http://schemas.microsoft.com/office/drawing/2014/main" id="{57ECABCE-ACAE-4E31-BCD2-5F4AEE5128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F2F0C1-6817-4049-9CA4-85A38EDFC1B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C532A126-4DA0-92FF-4F54-96A4ADABA3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2" name="Slide Number Placeholder 8">
            <a:extLst>
              <a:ext uri="{FF2B5EF4-FFF2-40B4-BE49-F238E27FC236}">
                <a16:creationId xmlns:a16="http://schemas.microsoft.com/office/drawing/2014/main" id="{E3ECBD2E-6B6F-159C-5EF1-154A390786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6C3A77-C338-4090-99D4-BF9DFCFAC0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12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6826292B-CA3E-B6DD-2807-1B1DD1ABC67D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E548B1A7-4D99-55CC-8F57-479097AC252A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FB5160-D39A-86AF-ACA1-12AA187445C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ED3FCFCB-DB05-33E0-BD31-612C61C677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A86D40-10AA-4F1E-8992-6E3EA95D1C3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86A0910-BFC7-3CB6-3B16-2703D0FBEF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FB970615-5169-5E1C-52F9-B41B099DBA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DB3081-656C-40A8-B591-8589B464A6A0}" type="slidenum"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E3AA5-D3C5-8343-8206-EE750528A2DB}"/>
              </a:ext>
            </a:extLst>
          </p:cNvPr>
          <p:cNvSpPr txBox="1"/>
          <p:nvPr/>
        </p:nvSpPr>
        <p:spPr>
          <a:xfrm>
            <a:off x="2196169" y="641223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629058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D59D3599-CBAC-A157-AC64-13CDEF701C2D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FBEF9482-262A-297B-C9CD-A33C3A926E95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399A3A01-56A8-963A-A9A5-891F32EF91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98E2C7-8199-407A-AC83-93C8E99CFA8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79124538-98DE-FB3B-7886-316D6F375D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8CB7245C-CCD1-5C57-9E59-4E2948D54F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9A53CF-94DA-4909-ADE2-2FEB106DAF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693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>
            <a:extLst>
              <a:ext uri="{FF2B5EF4-FFF2-40B4-BE49-F238E27FC236}">
                <a16:creationId xmlns:a16="http://schemas.microsoft.com/office/drawing/2014/main" id="{4E3B8D59-81CC-100C-17F9-EBC38E825CD6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5">
            <a:extLst>
              <a:ext uri="{FF2B5EF4-FFF2-40B4-BE49-F238E27FC236}">
                <a16:creationId xmlns:a16="http://schemas.microsoft.com/office/drawing/2014/main" id="{25A9AE7D-E476-A5EB-5B0C-E5F7B8E66AE2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1849AACA-0D67-DB9B-0EF2-EB65B553772E}"/>
              </a:ext>
            </a:extLst>
          </p:cNvPr>
          <p:cNvSpPr txBox="1"/>
          <p:nvPr/>
        </p:nvSpPr>
        <p:spPr>
          <a:xfrm>
            <a:off x="1554150" y="1127546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51969E9-B0F1-4E7F-1B8A-E47060B6E9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70321" y="1282455"/>
            <a:ext cx="2664360" cy="1903241"/>
          </a:xfrm>
        </p:spPr>
        <p:txBody>
          <a:bodyPr anchor="b"/>
          <a:lstStyle>
            <a:lvl1pPr algn="l"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17FC140-808C-EDD6-B40C-6DA426A486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20155" y="805815"/>
            <a:ext cx="5446276" cy="5244129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99E6C39F-276A-88B5-77CF-5091EEDF8C5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970321" y="3186153"/>
            <a:ext cx="2664360" cy="2386401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B302BE2-4442-F564-A181-8DF1511112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805F2E-0DFB-4059-B2C9-78D620B7F3D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49C6B6A-9A59-DA92-36CD-8A2106687D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5B28382F-2D6A-6C0D-151C-8EC6D123BF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0185FC-876F-4EF1-B28B-2D8F00EEB6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406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02AEB952-18C2-FEA5-5F67-00A2715B3218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9">
            <a:extLst>
              <a:ext uri="{FF2B5EF4-FFF2-40B4-BE49-F238E27FC236}">
                <a16:creationId xmlns:a16="http://schemas.microsoft.com/office/drawing/2014/main" id="{55A33F05-2EB3-4362-E4EE-5539028AFA18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117D304-9110-C406-E34E-D5526D425C0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47064" y="3227"/>
            <a:ext cx="4629735" cy="6858000"/>
          </a:xfrm>
          <a:solidFill>
            <a:srgbClr val="FFFFFF">
              <a:alpha val="10000"/>
            </a:srgbClr>
          </a:solidFill>
        </p:spPr>
        <p:txBody>
          <a:bodyPr anchorCtr="1"/>
          <a:lstStyle>
            <a:lvl1pPr marL="0" indent="0" algn="ctr">
              <a:buNone/>
              <a:defRPr sz="2800"/>
            </a:lvl1pPr>
          </a:lstStyle>
          <a:p>
            <a:pPr lvl="0"/>
            <a:endParaRPr lang="en-US"/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89EB8F01-B64E-586B-7456-28C3B1163842}"/>
              </a:ext>
            </a:extLst>
          </p:cNvPr>
          <p:cNvSpPr txBox="1"/>
          <p:nvPr/>
        </p:nvSpPr>
        <p:spPr>
          <a:xfrm>
            <a:off x="1554690" y="1127546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99361D7-9D72-E9B8-EF28-9059D07179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71245" y="1282455"/>
            <a:ext cx="3970983" cy="1900470"/>
          </a:xfrm>
        </p:spPr>
        <p:txBody>
          <a:bodyPr anchor="b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01C57B7-7B68-4980-BCD7-0FFDBABA1FE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970321" y="3182925"/>
            <a:ext cx="3971870" cy="238639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F8BD74F5-0B7A-F1AC-47C2-E91248EFDD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A08A44-D0B7-4BF6-A12E-B65FB4BEB15C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B9DE1227-4F54-94A9-1900-399BA6EEE5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3BE9538E-52E7-5E9E-B814-737850D5D4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F1C16D-63B3-4154-A0FC-393996B0CD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407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4EE99329-0E3A-83D8-C89B-61CD157A1A44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5C97B7B8-064D-42FE-C016-9AF7790540E0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8115DBF6-FBF8-B832-6509-505CD06D42EA}"/>
              </a:ext>
            </a:extLst>
          </p:cNvPr>
          <p:cNvSpPr txBox="1"/>
          <p:nvPr/>
        </p:nvSpPr>
        <p:spPr>
          <a:xfrm>
            <a:off x="2194239" y="641223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A332FA-D200-444C-CCB4-12D676E6CF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11809" y="808055"/>
            <a:ext cx="7954091" cy="107722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Vertical Text Placeholder 2">
            <a:extLst>
              <a:ext uri="{FF2B5EF4-FFF2-40B4-BE49-F238E27FC236}">
                <a16:creationId xmlns:a16="http://schemas.microsoft.com/office/drawing/2014/main" id="{69E0696F-34AB-9993-8FC9-546D8CCCC3F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D60FBF8-34E5-3602-D1B8-B839E91FFE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E2A84B-AB59-4383-9B44-6B0B61A6D05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25E72E6-DCA7-05FA-FC3D-282C214DA6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9F24527-A442-9FD8-15FD-0E868E8D79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8D02EA-4917-43E4-AEBA-EBAFD78E54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03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48F317D7-CF47-DAEE-164B-B7F485B9909E}"/>
              </a:ext>
            </a:extLst>
          </p:cNvPr>
          <p:cNvSpPr/>
          <p:nvPr/>
        </p:nvSpPr>
        <p:spPr>
          <a:xfrm>
            <a:off x="1004477" y="0"/>
            <a:ext cx="103723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93985441-8C6C-8809-0F70-ED09A96B5CC2}"/>
              </a:ext>
            </a:extLst>
          </p:cNvPr>
          <p:cNvSpPr/>
          <p:nvPr/>
        </p:nvSpPr>
        <p:spPr>
          <a:xfrm>
            <a:off x="11377330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F78066C7-3379-EEFC-6BB5-742B44128C4B}"/>
              </a:ext>
            </a:extLst>
          </p:cNvPr>
          <p:cNvSpPr txBox="1"/>
          <p:nvPr/>
        </p:nvSpPr>
        <p:spPr>
          <a:xfrm rot="5400013">
            <a:off x="10337137" y="416071"/>
            <a:ext cx="4156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5982DB"/>
                </a:solidFill>
                <a:uFillTx/>
                <a:latin typeface="Wingdings 3" pitchFamily="18"/>
              </a:rPr>
              <a:t>z</a:t>
            </a:r>
            <a:endParaRPr lang="en-US" sz="1000" b="0" i="0" u="none" strike="noStrike" kern="1200" cap="none" spc="0" baseline="0">
              <a:solidFill>
                <a:srgbClr val="5982DB"/>
              </a:solidFill>
              <a:uFillTx/>
              <a:latin typeface="MS Shell Dlg 2" pitchFamily="34"/>
            </a:endParaRPr>
          </a:p>
        </p:txBody>
      </p:sp>
      <p:sp>
        <p:nvSpPr>
          <p:cNvPr id="5" name="Vertical Title 1">
            <a:extLst>
              <a:ext uri="{FF2B5EF4-FFF2-40B4-BE49-F238E27FC236}">
                <a16:creationId xmlns:a16="http://schemas.microsoft.com/office/drawing/2014/main" id="{48AD3263-B48B-C780-46EE-3C8249EE937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39381" y="805815"/>
            <a:ext cx="1326520" cy="5244129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Vertical Text Placeholder 2">
            <a:extLst>
              <a:ext uri="{FF2B5EF4-FFF2-40B4-BE49-F238E27FC236}">
                <a16:creationId xmlns:a16="http://schemas.microsoft.com/office/drawing/2014/main" id="{B7E8972D-9BF0-FECE-420A-E76AA67F603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608746" y="970407"/>
            <a:ext cx="6466901" cy="50795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DE1A6D4-7545-637B-D858-5362614479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A6FF5C-20FD-4B06-9F32-6EE37E0B630C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9D78782-CCE0-574C-2B7D-3AA0D5C2CB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82DA1FE-0BA0-6619-F59A-C79647AD0D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434B0B-76F9-4ACE-84D1-5D2B5BEDF1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42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>
            <a:extLst>
              <a:ext uri="{FF2B5EF4-FFF2-40B4-BE49-F238E27FC236}">
                <a16:creationId xmlns:a16="http://schemas.microsoft.com/office/drawing/2014/main" id="{06EA6AB4-DD5F-EE50-7647-623197DE4BD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31796" y="2105204"/>
            <a:ext cx="9360200" cy="47527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14">
            <a:extLst>
              <a:ext uri="{FF2B5EF4-FFF2-40B4-BE49-F238E27FC236}">
                <a16:creationId xmlns:a16="http://schemas.microsoft.com/office/drawing/2014/main" id="{EF788221-BC14-D71E-A7E1-F11C9C3509D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1218986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7">
            <a:extLst>
              <a:ext uri="{FF2B5EF4-FFF2-40B4-BE49-F238E27FC236}">
                <a16:creationId xmlns:a16="http://schemas.microsoft.com/office/drawing/2014/main" id="{32F98D66-5687-5775-C595-EE734451ECF8}"/>
              </a:ext>
            </a:extLst>
          </p:cNvPr>
          <p:cNvSpPr/>
          <p:nvPr/>
        </p:nvSpPr>
        <p:spPr>
          <a:xfrm>
            <a:off x="0" y="0"/>
            <a:ext cx="964170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7950EB1-498C-4E84-DC02-BE43783CF0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11809" y="808055"/>
            <a:ext cx="7958334" cy="107722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626AEC5-5FBF-478D-FD00-23E898B49E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773594" y="2052114"/>
            <a:ext cx="7796540" cy="39978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B6B7B4B-9A83-6951-9D07-2DDC924FF71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-810067" y="5270601"/>
            <a:ext cx="2662732" cy="1828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18288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8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</a:defRPr>
            </a:lvl1pPr>
          </a:lstStyle>
          <a:p>
            <a:pPr lvl="0"/>
            <a:fld id="{B75B2607-9F88-4801-A006-5B025FF7624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748D5B6-BF55-2358-904A-46498ED9F36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-2237149" y="3661143"/>
            <a:ext cx="5885352" cy="1791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18288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8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3D0A0CE-98E1-E6A6-BF0A-46E5FC529F4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58410" y="164592"/>
            <a:ext cx="636724" cy="32284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4572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</a:defRPr>
            </a:lvl1pPr>
          </a:lstStyle>
          <a:p>
            <a:pPr lvl="0"/>
            <a:fld id="{EDB2A9AE-95F2-4990-B0EC-38D685EB1888}" type="slidenum">
              <a:t>‹#›</a:t>
            </a:fld>
            <a:endParaRPr lang="en-GB"/>
          </a:p>
        </p:txBody>
      </p:sp>
      <p:sp>
        <p:nvSpPr>
          <p:cNvPr id="10" name="Rectangle 56">
            <a:extLst>
              <a:ext uri="{FF2B5EF4-FFF2-40B4-BE49-F238E27FC236}">
                <a16:creationId xmlns:a16="http://schemas.microsoft.com/office/drawing/2014/main" id="{E7A0F753-866F-84A6-AAA3-90911CD3D808}"/>
              </a:ext>
            </a:extLst>
          </p:cNvPr>
          <p:cNvSpPr/>
          <p:nvPr/>
        </p:nvSpPr>
        <p:spPr>
          <a:xfrm>
            <a:off x="962040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400" b="0" i="0" u="none" strike="noStrike" kern="1200" cap="none" spc="0" baseline="0">
          <a:solidFill>
            <a:srgbClr val="FFFFFF"/>
          </a:solidFill>
          <a:uFillTx/>
          <a:latin typeface="Arial"/>
        </a:defRPr>
      </a:lvl1pPr>
    </p:titleStyle>
    <p:bodyStyle>
      <a:lvl1pPr marL="344491" marR="0" lvl="0" indent="-344491" algn="l" defTabSz="914400" rtl="0" fontAlgn="auto" hangingPunct="1">
        <a:lnSpc>
          <a:spcPct val="120000"/>
        </a:lnSpc>
        <a:spcBef>
          <a:spcPts val="1000"/>
        </a:spcBef>
        <a:spcAft>
          <a:spcPts val="600"/>
        </a:spcAft>
        <a:buClr>
          <a:srgbClr val="5982DB"/>
        </a:buClr>
        <a:buSzPct val="90000"/>
        <a:buFont typeface="Wingdings" pitchFamily="2"/>
        <a:buChar char="§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rial"/>
        </a:defRPr>
      </a:lvl1pPr>
      <a:lvl2pPr marL="795335" marR="0" lvl="1" indent="-338135" algn="l" defTabSz="914400" rtl="0" fontAlgn="auto" hangingPunct="1">
        <a:lnSpc>
          <a:spcPct val="120000"/>
        </a:lnSpc>
        <a:spcBef>
          <a:spcPts val="500"/>
        </a:spcBef>
        <a:spcAft>
          <a:spcPts val="600"/>
        </a:spcAft>
        <a:buClr>
          <a:srgbClr val="5982DB"/>
        </a:buClr>
        <a:buSzPct val="90000"/>
        <a:buFont typeface="Wingdings" pitchFamily="2"/>
        <a:buChar char="§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Arial"/>
        </a:defRPr>
      </a:lvl2pPr>
      <a:lvl3pPr marL="1258891" marR="0" lvl="2" indent="-344491" algn="l" defTabSz="914400" rtl="0" fontAlgn="auto" hangingPunct="1">
        <a:lnSpc>
          <a:spcPct val="120000"/>
        </a:lnSpc>
        <a:spcBef>
          <a:spcPts val="500"/>
        </a:spcBef>
        <a:spcAft>
          <a:spcPts val="600"/>
        </a:spcAft>
        <a:buClr>
          <a:srgbClr val="5982DB"/>
        </a:buClr>
        <a:buSzPct val="90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Arial"/>
        </a:defRPr>
      </a:lvl3pPr>
      <a:lvl4pPr marL="1709735" marR="0" lvl="3" indent="-338135" algn="l" defTabSz="914400" rtl="0" fontAlgn="auto" hangingPunct="1">
        <a:lnSpc>
          <a:spcPct val="120000"/>
        </a:lnSpc>
        <a:spcBef>
          <a:spcPts val="500"/>
        </a:spcBef>
        <a:spcAft>
          <a:spcPts val="600"/>
        </a:spcAft>
        <a:buClr>
          <a:srgbClr val="5982DB"/>
        </a:buClr>
        <a:buSzPct val="90000"/>
        <a:buFont typeface="Wingdings" pitchFamily="2"/>
        <a:buChar char="§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Arial"/>
        </a:defRPr>
      </a:lvl4pPr>
      <a:lvl5pPr marL="2173291" marR="0" lvl="4" indent="-344491" algn="l" defTabSz="914400" rtl="0" fontAlgn="auto" hangingPunct="1">
        <a:lnSpc>
          <a:spcPct val="120000"/>
        </a:lnSpc>
        <a:spcBef>
          <a:spcPts val="500"/>
        </a:spcBef>
        <a:spcAft>
          <a:spcPts val="600"/>
        </a:spcAft>
        <a:buClr>
          <a:srgbClr val="5982DB"/>
        </a:buClr>
        <a:buSzPct val="90000"/>
        <a:buFont typeface="Wingdings" pitchFamily="2"/>
        <a:buChar char="§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Ari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svg"/><Relationship Id="rId11" Type="http://schemas.openxmlformats.org/officeDocument/2006/relationships/image" Target="../media/image6.png"/><Relationship Id="rId5" Type="http://schemas.openxmlformats.org/officeDocument/2006/relationships/image" Target="../media/image8.svg"/><Relationship Id="rId10" Type="http://schemas.openxmlformats.org/officeDocument/2006/relationships/image" Target="../media/image13.svg"/><Relationship Id="rId4" Type="http://schemas.openxmlformats.org/officeDocument/2006/relationships/image" Target="../media/image3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vecta.com/blog/societal-marketing-concept/" TargetMode="External"/><Relationship Id="rId2" Type="http://schemas.openxmlformats.org/officeDocument/2006/relationships/hyperlink" Target="https://www.linksfrog.com/societal-marketing-concep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ribd.com/document/434016111/1-0-Societal-Marketing-Concept-Examp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D5596E93-6B4C-CF1C-E236-406A2BD0B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9866" cy="6855284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FABFDD58-1695-3694-5D72-1A7618C0F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1796" y="2105204"/>
            <a:ext cx="9360200" cy="47527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3">
            <a:extLst>
              <a:ext uri="{FF2B5EF4-FFF2-40B4-BE49-F238E27FC236}">
                <a16:creationId xmlns:a16="http://schemas.microsoft.com/office/drawing/2014/main" id="{7FDC05FD-AE2C-EDC6-9D40-DA224E3D8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1218986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15">
            <a:extLst>
              <a:ext uri="{FF2B5EF4-FFF2-40B4-BE49-F238E27FC236}">
                <a16:creationId xmlns:a16="http://schemas.microsoft.com/office/drawing/2014/main" id="{1B034B5A-0B70-512A-CC5A-92396388A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64170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Rectangle 17">
            <a:extLst>
              <a:ext uri="{FF2B5EF4-FFF2-40B4-BE49-F238E27FC236}">
                <a16:creationId xmlns:a16="http://schemas.microsoft.com/office/drawing/2014/main" id="{C6230B52-EEEE-1FD6-9CDC-4BF4C2F10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62040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Rectangle 19">
            <a:extLst>
              <a:ext uri="{FF2B5EF4-FFF2-40B4-BE49-F238E27FC236}">
                <a16:creationId xmlns:a16="http://schemas.microsoft.com/office/drawing/2014/main" id="{F17CA7B5-0708-895E-3C21-A4C22EACD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07531" y="0"/>
            <a:ext cx="10378001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AFCD849-681B-46DF-46C5-9422D1CDC98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882969" y="5518650"/>
            <a:ext cx="8827233" cy="530982"/>
          </a:xfrm>
          <a:solidFill>
            <a:srgbClr val="FFFFFF"/>
          </a:solidFill>
          <a:ln w="15873" cap="flat">
            <a:solidFill>
              <a:srgbClr val="5982DB"/>
            </a:solidFill>
            <a:prstDash val="solid"/>
          </a:ln>
        </p:spPr>
        <p:txBody>
          <a:bodyPr/>
          <a:lstStyle/>
          <a:p>
            <a:pPr lvl="0"/>
            <a:r>
              <a:rPr lang="en-US" sz="3200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The most effective marketing concept </a:t>
            </a:r>
            <a:endParaRPr lang="en-GB" sz="3200" b="1">
              <a:solidFill>
                <a:srgbClr val="45A5ED"/>
              </a:solidFill>
              <a:effectLst>
                <a:outerShdw dist="38096" dir="2700000">
                  <a:srgbClr val="8FC9F4"/>
                </a:outerShdw>
              </a:effectLst>
              <a:latin typeface="Arial Black" pitchFamily="34"/>
            </a:endParaRPr>
          </a:p>
        </p:txBody>
      </p:sp>
      <p:sp>
        <p:nvSpPr>
          <p:cNvPr id="9" name="Rectangle 21">
            <a:extLst>
              <a:ext uri="{FF2B5EF4-FFF2-40B4-BE49-F238E27FC236}">
                <a16:creationId xmlns:a16="http://schemas.microsoft.com/office/drawing/2014/main" id="{57A49275-0428-7AB7-C2B7-71D4B4F44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650528" y="647184"/>
            <a:ext cx="9091540" cy="3297244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83D2FCAE-EE6D-CE55-752B-55B4207122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446" y="972647"/>
            <a:ext cx="4341607" cy="26483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5F491DD6-D90F-E4F7-283F-3E3627B37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882969" y="888933"/>
            <a:ext cx="8613071" cy="2818546"/>
          </a:xfrm>
          <a:prstGeom prst="rect">
            <a:avLst/>
          </a:prstGeom>
          <a:noFill/>
          <a:ln w="9528" cap="flat">
            <a:solidFill>
              <a:srgbClr val="9BB4E9">
                <a:alpha val="8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Rectangle 25">
            <a:extLst>
              <a:ext uri="{FF2B5EF4-FFF2-40B4-BE49-F238E27FC236}">
                <a16:creationId xmlns:a16="http://schemas.microsoft.com/office/drawing/2014/main" id="{790E0EAE-320D-2B0E-ADCA-F821C70CC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1387663" y="-2715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D0EB342-E92C-C20F-6A21-4BA217D12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07531" y="0"/>
            <a:ext cx="11184465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3" name="Picture 10">
            <a:extLst>
              <a:ext uri="{FF2B5EF4-FFF2-40B4-BE49-F238E27FC236}">
                <a16:creationId xmlns:a16="http://schemas.microsoft.com/office/drawing/2014/main" id="{4640413A-E8CE-E61A-80D2-E1C2A60DF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986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2">
            <a:extLst>
              <a:ext uri="{FF2B5EF4-FFF2-40B4-BE49-F238E27FC236}">
                <a16:creationId xmlns:a16="http://schemas.microsoft.com/office/drawing/2014/main" id="{04356ADB-0E9E-EE3E-513F-E64808CD5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64170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361DB20F-A4FA-2E7B-345B-F5E5CEED0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62040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209D0F6-EE6A-144F-5D86-5DAEFFE46A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55087" y="2467901"/>
            <a:ext cx="4027602" cy="2113416"/>
          </a:xfrm>
        </p:spPr>
        <p:txBody>
          <a:bodyPr/>
          <a:lstStyle/>
          <a:p>
            <a:pPr lvl="0" algn="l"/>
            <a:r>
              <a:rPr lang="en-GB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What is Societal Marketing?</a:t>
            </a:r>
            <a:br>
              <a:rPr lang="en-GB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</a:br>
            <a:endParaRPr lang="en-GB" b="1">
              <a:solidFill>
                <a:srgbClr val="45A5ED"/>
              </a:solidFill>
              <a:effectLst>
                <a:outerShdw dist="38096" dir="2700000">
                  <a:srgbClr val="8FC9F4"/>
                </a:outerShdw>
              </a:effectLst>
              <a:latin typeface="Arial Black" pitchFamily="34"/>
            </a:endParaRP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E8609BE8-2022-4E68-8474-625D82EF5FE7}"/>
              </a:ext>
            </a:extLst>
          </p:cNvPr>
          <p:cNvGrpSpPr/>
          <p:nvPr/>
        </p:nvGrpSpPr>
        <p:grpSpPr>
          <a:xfrm>
            <a:off x="6280913" y="893569"/>
            <a:ext cx="5294485" cy="5042368"/>
            <a:chOff x="6280913" y="893569"/>
            <a:chExt cx="5294485" cy="5042368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5DE9151-E376-045D-6E19-FCF2F89F2B1C}"/>
                </a:ext>
              </a:extLst>
            </p:cNvPr>
            <p:cNvSpPr/>
            <p:nvPr/>
          </p:nvSpPr>
          <p:spPr>
            <a:xfrm>
              <a:off x="6280913" y="893569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9B57D3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Combines profit making with social responsibility.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084F26A-2E98-9EC8-0587-F540B0F60B0D}"/>
                </a:ext>
              </a:extLst>
            </p:cNvPr>
            <p:cNvSpPr/>
            <p:nvPr/>
          </p:nvSpPr>
          <p:spPr>
            <a:xfrm>
              <a:off x="9054215" y="893569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755DD9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Provides emphasis on consumer welfare.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947F0EA-8535-6349-98F1-000B7552EACC}"/>
                </a:ext>
              </a:extLst>
            </p:cNvPr>
            <p:cNvSpPr/>
            <p:nvPr/>
          </p:nvSpPr>
          <p:spPr>
            <a:xfrm>
              <a:off x="6280913" y="2658398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665EB8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Encourages to implement practices that are environmentally sound.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71F9D3-9434-48E9-3A50-1FDD0EA6B726}"/>
                </a:ext>
              </a:extLst>
            </p:cNvPr>
            <p:cNvSpPr/>
            <p:nvPr/>
          </p:nvSpPr>
          <p:spPr>
            <a:xfrm>
              <a:off x="9054215" y="2658398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5A5ED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Promotes ethical marketing choices.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D6B628-EEEE-EFF7-D960-72EDC2732C51}"/>
                </a:ext>
              </a:extLst>
            </p:cNvPr>
            <p:cNvSpPr/>
            <p:nvPr/>
          </p:nvSpPr>
          <p:spPr>
            <a:xfrm>
              <a:off x="6280913" y="4423227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5982DB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Considers ecological effects.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8066BBF-1792-A505-D52E-701F816F6751}"/>
                </a:ext>
              </a:extLst>
            </p:cNvPr>
            <p:cNvSpPr/>
            <p:nvPr/>
          </p:nvSpPr>
          <p:spPr>
            <a:xfrm>
              <a:off x="9054215" y="4423227"/>
              <a:ext cx="2521183" cy="1512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21183"/>
                <a:gd name="f7" fmla="val 1512710"/>
                <a:gd name="f8" fmla="+- 0 0 -90"/>
                <a:gd name="f9" fmla="*/ f3 1 2521183"/>
                <a:gd name="f10" fmla="*/ f4 1 1512710"/>
                <a:gd name="f11" fmla="+- f7 0 f5"/>
                <a:gd name="f12" fmla="+- f6 0 f5"/>
                <a:gd name="f13" fmla="*/ f8 f0 1"/>
                <a:gd name="f14" fmla="*/ f12 1 2521183"/>
                <a:gd name="f15" fmla="*/ f11 1 1512710"/>
                <a:gd name="f16" fmla="*/ 0 f12 1"/>
                <a:gd name="f17" fmla="*/ 0 f11 1"/>
                <a:gd name="f18" fmla="*/ 2521183 f12 1"/>
                <a:gd name="f19" fmla="*/ 1512710 f11 1"/>
                <a:gd name="f20" fmla="*/ f13 1 f2"/>
                <a:gd name="f21" fmla="*/ f16 1 2521183"/>
                <a:gd name="f22" fmla="*/ f17 1 1512710"/>
                <a:gd name="f23" fmla="*/ f18 1 2521183"/>
                <a:gd name="f24" fmla="*/ f19 1 151271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21183" h="151271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9B57D3"/>
            </a:solidFill>
            <a:ln w="15873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Provides a basis for long-term social benefits (Belz et al., 2025).</a:t>
              </a:r>
            </a:p>
          </p:txBody>
        </p:sp>
      </p:grpSp>
      <p:pic>
        <p:nvPicPr>
          <p:cNvPr id="14" name="1">
            <a:extLst>
              <a:ext uri="{FF2B5EF4-FFF2-40B4-BE49-F238E27FC236}">
                <a16:creationId xmlns:a16="http://schemas.microsoft.com/office/drawing/2014/main" id="{FC81C646-9636-F139-1BA9-799505AC1D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10348" y="5692258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50A01515-B6E2-DC08-2579-E81982C6A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9866" cy="6855284"/>
          </a:xfrm>
          <a:prstGeom prst="rect">
            <a:avLst/>
          </a:prstGeom>
          <a:blipFill>
            <a:blip r:embed="rId4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23891310-1CA0-2ACE-513A-24D0F8E0C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1796" y="2105204"/>
            <a:ext cx="9360200" cy="47527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3">
            <a:extLst>
              <a:ext uri="{FF2B5EF4-FFF2-40B4-BE49-F238E27FC236}">
                <a16:creationId xmlns:a16="http://schemas.microsoft.com/office/drawing/2014/main" id="{7182432B-94D0-FC9C-0679-333E5553F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0" y="0"/>
            <a:ext cx="1218986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15">
            <a:extLst>
              <a:ext uri="{FF2B5EF4-FFF2-40B4-BE49-F238E27FC236}">
                <a16:creationId xmlns:a16="http://schemas.microsoft.com/office/drawing/2014/main" id="{685F3199-E092-6357-7595-630FD5AEE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64170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Rectangle 17">
            <a:extLst>
              <a:ext uri="{FF2B5EF4-FFF2-40B4-BE49-F238E27FC236}">
                <a16:creationId xmlns:a16="http://schemas.microsoft.com/office/drawing/2014/main" id="{06B29A2B-92EB-645B-88E4-78C82601C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62040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Rectangle 19">
            <a:extLst>
              <a:ext uri="{FF2B5EF4-FFF2-40B4-BE49-F238E27FC236}">
                <a16:creationId xmlns:a16="http://schemas.microsoft.com/office/drawing/2014/main" id="{8D16379C-0BA4-544A-1E44-3F599E65E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07531" y="0"/>
            <a:ext cx="10378001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F2B7645-0CCA-019C-F53D-7DAD814ED1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13148" y="160842"/>
            <a:ext cx="5182206" cy="1068192"/>
          </a:xfrm>
        </p:spPr>
        <p:txBody>
          <a:bodyPr/>
          <a:lstStyle/>
          <a:p>
            <a:pPr lvl="0" algn="l"/>
            <a:r>
              <a:rPr lang="en-US" sz="2900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Main Aspects of Societal Marketing</a:t>
            </a:r>
            <a:endParaRPr lang="en-GB" sz="2900" b="1">
              <a:solidFill>
                <a:srgbClr val="45A5ED"/>
              </a:solidFill>
              <a:effectLst>
                <a:outerShdw dist="38096" dir="2700000">
                  <a:srgbClr val="8FC9F4"/>
                </a:outerShdw>
              </a:effectLst>
              <a:latin typeface="Arial Black" pitchFamily="34"/>
            </a:endParaRPr>
          </a:p>
        </p:txBody>
      </p:sp>
      <p:sp>
        <p:nvSpPr>
          <p:cNvPr id="9" name="Rectangle 21">
            <a:extLst>
              <a:ext uri="{FF2B5EF4-FFF2-40B4-BE49-F238E27FC236}">
                <a16:creationId xmlns:a16="http://schemas.microsoft.com/office/drawing/2014/main" id="{97E45EC8-4664-27B3-E72E-341110AF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07760" y="0"/>
            <a:ext cx="55674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B975C28-3E2E-F142-6939-ADD2D25246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23529" y="1612114"/>
            <a:ext cx="4922123" cy="36138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6E1BD318-2F1A-F26B-585B-382E9EB02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45687" y="231955"/>
            <a:ext cx="5078211" cy="6369673"/>
          </a:xfrm>
          <a:prstGeom prst="rect">
            <a:avLst/>
          </a:prstGeom>
          <a:noFill/>
          <a:ln w="9528" cap="flat">
            <a:solidFill>
              <a:srgbClr val="9BB4E9">
                <a:alpha val="8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4CE2649-0F33-05B9-CAF8-4C71A54294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61834" y="1722116"/>
            <a:ext cx="4823697" cy="4327827"/>
          </a:xfrm>
        </p:spPr>
        <p:txBody>
          <a:bodyPr>
            <a:noAutofit/>
          </a:bodyPr>
          <a:lstStyle/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Sustainability: Lessens environmental effects.</a:t>
            </a:r>
          </a:p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Ethics: Promotes social responsibility in business practices.</a:t>
            </a:r>
          </a:p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Transparency: Enhances the level of communication.</a:t>
            </a:r>
          </a:p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Social awareness: Promotes social progress (Mahoney &amp; Tang, 2024).</a:t>
            </a:r>
          </a:p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Corporate identity: Represents social norms (Siaw, 2025).</a:t>
            </a:r>
          </a:p>
          <a:p>
            <a:pPr lvl="0">
              <a:lnSpc>
                <a:spcPct val="110000"/>
              </a:lnSpc>
            </a:pPr>
            <a:r>
              <a:rPr lang="en-US">
                <a:latin typeface="Arial" pitchFamily="34"/>
                <a:cs typeface="Arial" pitchFamily="34"/>
              </a:rPr>
              <a:t>Responsibility: Takes into consideration welfare of society.</a:t>
            </a: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13" name="Rectangle 25">
            <a:extLst>
              <a:ext uri="{FF2B5EF4-FFF2-40B4-BE49-F238E27FC236}">
                <a16:creationId xmlns:a16="http://schemas.microsoft.com/office/drawing/2014/main" id="{B948C704-E844-5F12-7D5A-AF38CE89E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1387663" y="-2715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4" name="2">
            <a:extLst>
              <a:ext uri="{FF2B5EF4-FFF2-40B4-BE49-F238E27FC236}">
                <a16:creationId xmlns:a16="http://schemas.microsoft.com/office/drawing/2014/main" id="{BDBC1638-06B0-F021-9C18-4E18B12123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733665" y="5719078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7937BF1B-7472-56A3-4A87-2DAF8A8A0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3" name="Picture 10">
            <a:extLst>
              <a:ext uri="{FF2B5EF4-FFF2-40B4-BE49-F238E27FC236}">
                <a16:creationId xmlns:a16="http://schemas.microsoft.com/office/drawing/2014/main" id="{B40A876A-2B73-64F7-3E1E-619A53CD8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8986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2">
            <a:extLst>
              <a:ext uri="{FF2B5EF4-FFF2-40B4-BE49-F238E27FC236}">
                <a16:creationId xmlns:a16="http://schemas.microsoft.com/office/drawing/2014/main" id="{8D210747-1C71-D696-8FED-7A6642CE4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622904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850FD61-A513-D042-D7A9-14B9F084EE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2094" y="2273728"/>
            <a:ext cx="2856585" cy="3313666"/>
          </a:xfrm>
        </p:spPr>
        <p:txBody>
          <a:bodyPr/>
          <a:lstStyle/>
          <a:p>
            <a:pPr lvl="0" algn="l"/>
            <a:r>
              <a:rPr lang="en-GB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Societal Marketing in Practice</a:t>
            </a:r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F6A44658-870E-4B9E-38E7-69FD52FBB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620764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A7B00EA3-EFDD-0EB5-2F7B-DCCF88AF8A03}"/>
              </a:ext>
            </a:extLst>
          </p:cNvPr>
          <p:cNvGrpSpPr/>
          <p:nvPr/>
        </p:nvGrpSpPr>
        <p:grpSpPr>
          <a:xfrm>
            <a:off x="5507184" y="899257"/>
            <a:ext cx="5889686" cy="5315791"/>
            <a:chOff x="5507184" y="899257"/>
            <a:chExt cx="5889686" cy="5315791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6318CF5-BC09-7CC1-BC08-247BEA3C02FF}"/>
                </a:ext>
              </a:extLst>
            </p:cNvPr>
            <p:cNvSpPr/>
            <p:nvPr/>
          </p:nvSpPr>
          <p:spPr>
            <a:xfrm>
              <a:off x="5507184" y="899257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8" descr="Sustainability">
              <a:extLst>
                <a:ext uri="{FF2B5EF4-FFF2-40B4-BE49-F238E27FC236}">
                  <a16:creationId xmlns:a16="http://schemas.microsoft.com/office/drawing/2014/main" id="{F4D39A2D-A914-ADFB-0CDA-EC728DA5CEFE}"/>
                </a:ext>
              </a:extLst>
            </p:cNvPr>
            <p:cNvSpPr/>
            <p:nvPr/>
          </p:nvSpPr>
          <p:spPr>
            <a:xfrm>
              <a:off x="5728981" y="1064224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43E04-F99D-2757-97CA-5AAF44AB2B39}"/>
                </a:ext>
              </a:extLst>
            </p:cNvPr>
            <p:cNvSpPr/>
            <p:nvPr/>
          </p:nvSpPr>
          <p:spPr>
            <a:xfrm>
              <a:off x="6354046" y="899257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Developing eco-friendly products.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789DDA-BFEC-D276-2E6E-3B1A6563CAFA}"/>
                </a:ext>
              </a:extLst>
            </p:cNvPr>
            <p:cNvSpPr/>
            <p:nvPr/>
          </p:nvSpPr>
          <p:spPr>
            <a:xfrm>
              <a:off x="5507184" y="1815769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Rectangle 11" descr="Recycle">
              <a:extLst>
                <a:ext uri="{FF2B5EF4-FFF2-40B4-BE49-F238E27FC236}">
                  <a16:creationId xmlns:a16="http://schemas.microsoft.com/office/drawing/2014/main" id="{3B0793DB-89A4-BFC4-F56D-DDE2B5B47AB7}"/>
                </a:ext>
              </a:extLst>
            </p:cNvPr>
            <p:cNvSpPr/>
            <p:nvPr/>
          </p:nvSpPr>
          <p:spPr>
            <a:xfrm>
              <a:off x="5728981" y="1980745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CAB20F-D75D-7DD1-F563-E595EE73EF63}"/>
                </a:ext>
              </a:extLst>
            </p:cNvPr>
            <p:cNvSpPr/>
            <p:nvPr/>
          </p:nvSpPr>
          <p:spPr>
            <a:xfrm>
              <a:off x="6354046" y="1815769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Using recycling packaging as a means of reducing pollution.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8DC49F-D894-ABB9-6113-FC569A7CA455}"/>
                </a:ext>
              </a:extLst>
            </p:cNvPr>
            <p:cNvSpPr/>
            <p:nvPr/>
          </p:nvSpPr>
          <p:spPr>
            <a:xfrm>
              <a:off x="5507184" y="2732291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Rectangle 14" descr="Books">
              <a:extLst>
                <a:ext uri="{FF2B5EF4-FFF2-40B4-BE49-F238E27FC236}">
                  <a16:creationId xmlns:a16="http://schemas.microsoft.com/office/drawing/2014/main" id="{B93C9EFD-FFBD-28DE-9013-CC7769718B45}"/>
                </a:ext>
              </a:extLst>
            </p:cNvPr>
            <p:cNvSpPr/>
            <p:nvPr/>
          </p:nvSpPr>
          <p:spPr>
            <a:xfrm>
              <a:off x="5728981" y="2897258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F170D0-80BB-313C-B53E-B0C60193BF88}"/>
                </a:ext>
              </a:extLst>
            </p:cNvPr>
            <p:cNvSpPr/>
            <p:nvPr/>
          </p:nvSpPr>
          <p:spPr>
            <a:xfrm>
              <a:off x="6354046" y="2732291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Supporting local initiatives.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F3C577C-0349-16ED-3244-B382DC34E27C}"/>
                </a:ext>
              </a:extLst>
            </p:cNvPr>
            <p:cNvSpPr/>
            <p:nvPr/>
          </p:nvSpPr>
          <p:spPr>
            <a:xfrm>
              <a:off x="5507184" y="3648803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8" name="Rectangle 17" descr="Open Hand with Plant">
              <a:extLst>
                <a:ext uri="{FF2B5EF4-FFF2-40B4-BE49-F238E27FC236}">
                  <a16:creationId xmlns:a16="http://schemas.microsoft.com/office/drawing/2014/main" id="{36669393-C017-79F0-37B8-0ED98D6B5FD8}"/>
                </a:ext>
              </a:extLst>
            </p:cNvPr>
            <p:cNvSpPr/>
            <p:nvPr/>
          </p:nvSpPr>
          <p:spPr>
            <a:xfrm>
              <a:off x="5728981" y="3813779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328EBEB-0770-9671-D276-4FE54C2AE38B}"/>
                </a:ext>
              </a:extLst>
            </p:cNvPr>
            <p:cNvSpPr/>
            <p:nvPr/>
          </p:nvSpPr>
          <p:spPr>
            <a:xfrm>
              <a:off x="6354046" y="3648803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Encouraging sustainable consumption (Yadav et al., 2024).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714C5F3-9222-F2EC-AAAB-CD6A8D3AA456}"/>
                </a:ext>
              </a:extLst>
            </p:cNvPr>
            <p:cNvSpPr/>
            <p:nvPr/>
          </p:nvSpPr>
          <p:spPr>
            <a:xfrm>
              <a:off x="5507184" y="4565324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1" name="Rectangle 20" descr="Gavel">
              <a:extLst>
                <a:ext uri="{FF2B5EF4-FFF2-40B4-BE49-F238E27FC236}">
                  <a16:creationId xmlns:a16="http://schemas.microsoft.com/office/drawing/2014/main" id="{DEFF4006-F178-33A9-78A3-3FF93E9A4DF0}"/>
                </a:ext>
              </a:extLst>
            </p:cNvPr>
            <p:cNvSpPr/>
            <p:nvPr/>
          </p:nvSpPr>
          <p:spPr>
            <a:xfrm>
              <a:off x="5728981" y="4730291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B75851C-5161-D93F-A51C-62E2DC031B50}"/>
                </a:ext>
              </a:extLst>
            </p:cNvPr>
            <p:cNvSpPr/>
            <p:nvPr/>
          </p:nvSpPr>
          <p:spPr>
            <a:xfrm>
              <a:off x="6354046" y="4565324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Promoting ethical manufacturing.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C83654E-E7B7-6425-7047-6696FAB2267A}"/>
                </a:ext>
              </a:extLst>
            </p:cNvPr>
            <p:cNvSpPr/>
            <p:nvPr/>
          </p:nvSpPr>
          <p:spPr>
            <a:xfrm>
              <a:off x="5507184" y="5481837"/>
              <a:ext cx="5889686" cy="733211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4" name="Rectangle 23" descr="Hot Air Balloon">
              <a:extLst>
                <a:ext uri="{FF2B5EF4-FFF2-40B4-BE49-F238E27FC236}">
                  <a16:creationId xmlns:a16="http://schemas.microsoft.com/office/drawing/2014/main" id="{47A547C0-9BFB-7042-291D-8C5EF44A98F7}"/>
                </a:ext>
              </a:extLst>
            </p:cNvPr>
            <p:cNvSpPr/>
            <p:nvPr/>
          </p:nvSpPr>
          <p:spPr>
            <a:xfrm>
              <a:off x="5728981" y="5646813"/>
              <a:ext cx="403268" cy="40326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E864D79-C86D-7959-C1E1-DF7BB50919BE}"/>
                </a:ext>
              </a:extLst>
            </p:cNvPr>
            <p:cNvSpPr/>
            <p:nvPr/>
          </p:nvSpPr>
          <p:spPr>
            <a:xfrm>
              <a:off x="6354046" y="5481837"/>
              <a:ext cx="5042824" cy="733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42824"/>
                <a:gd name="f7" fmla="val 733213"/>
                <a:gd name="f8" fmla="+- 0 0 -90"/>
                <a:gd name="f9" fmla="*/ f3 1 5042824"/>
                <a:gd name="f10" fmla="*/ f4 1 733213"/>
                <a:gd name="f11" fmla="+- f7 0 f5"/>
                <a:gd name="f12" fmla="+- f6 0 f5"/>
                <a:gd name="f13" fmla="*/ f8 f0 1"/>
                <a:gd name="f14" fmla="*/ f12 1 5042824"/>
                <a:gd name="f15" fmla="*/ f11 1 733213"/>
                <a:gd name="f16" fmla="*/ 0 f12 1"/>
                <a:gd name="f17" fmla="*/ 0 f11 1"/>
                <a:gd name="f18" fmla="*/ 5042824 f12 1"/>
                <a:gd name="f19" fmla="*/ 733213 f11 1"/>
                <a:gd name="f20" fmla="*/ f13 1 f2"/>
                <a:gd name="f21" fmla="*/ f16 1 5042824"/>
                <a:gd name="f22" fmla="*/ f17 1 733213"/>
                <a:gd name="f23" fmla="*/ f18 1 5042824"/>
                <a:gd name="f24" fmla="*/ f19 1 73321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042824" h="73321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595" tIns="77595" rIns="77595" bIns="77595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Forming a responsible company image (Rastogi et al., 2024).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pic>
        <p:nvPicPr>
          <p:cNvPr id="26" name="3">
            <a:extLst>
              <a:ext uri="{FF2B5EF4-FFF2-40B4-BE49-F238E27FC236}">
                <a16:creationId xmlns:a16="http://schemas.microsoft.com/office/drawing/2014/main" id="{A611ADF0-FC8B-707B-C52F-9242840218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786423" y="54031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8D716E9-C8FB-1C31-E76E-F880B217A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7432" y="-2715"/>
            <a:ext cx="12189866" cy="6855284"/>
          </a:xfrm>
          <a:prstGeom prst="rect">
            <a:avLst/>
          </a:prstGeom>
          <a:blipFill>
            <a:blip r:embed="rId4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63F12988-F0BF-3926-05C9-F3D8684DA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64170" cy="6858000"/>
          </a:xfrm>
          <a:prstGeom prst="rect">
            <a:avLst/>
          </a:prstGeom>
          <a:solidFill>
            <a:srgbClr val="632E6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CA01CA2A-377C-7E5F-F387-53DDF2A54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62040" y="0"/>
            <a:ext cx="45720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12A067C2-351E-6121-01AD-37C1D8C3C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07531" y="0"/>
            <a:ext cx="6526813" cy="6858000"/>
          </a:xfrm>
          <a:prstGeom prst="rect">
            <a:avLst/>
          </a:prstGeom>
          <a:solidFill>
            <a:srgbClr val="632E62">
              <a:alpha val="9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135869F-D7A5-AABE-C5ED-D770C3AE5E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3805" y="345935"/>
            <a:ext cx="4986954" cy="1077227"/>
          </a:xfrm>
        </p:spPr>
        <p:txBody>
          <a:bodyPr/>
          <a:lstStyle/>
          <a:p>
            <a:pPr lvl="0" algn="l"/>
            <a:r>
              <a:rPr lang="en-US" sz="2300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Reasons Why Societal Marketing Is the Most Effective</a:t>
            </a:r>
            <a:endParaRPr lang="en-GB" sz="2300" b="1">
              <a:solidFill>
                <a:srgbClr val="45A5ED"/>
              </a:solidFill>
              <a:effectLst>
                <a:outerShdw dist="38096" dir="2700000">
                  <a:srgbClr val="8FC9F4"/>
                </a:outerShdw>
              </a:effectLst>
              <a:latin typeface="Arial Black" pitchFamily="34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1F15EE8-901F-CB27-57EB-B47C421DD9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6096" y="2083734"/>
            <a:ext cx="6142353" cy="458253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Reputation: Will improve the brand perception (Rastogi et al., 2024).</a:t>
            </a:r>
          </a:p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Trust: Will help develop the confidence of shoppers.</a:t>
            </a:r>
          </a:p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Differentiation: Will provide some competitive advantages.</a:t>
            </a:r>
          </a:p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Sustainability: Will stimulate thorough development of the organisation.</a:t>
            </a:r>
          </a:p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Responsibility: Will meet social requirements (Siaw, 2025).</a:t>
            </a:r>
          </a:p>
          <a:p>
            <a:pPr lvl="0">
              <a:lnSpc>
                <a:spcPct val="90000"/>
              </a:lnSpc>
            </a:pPr>
            <a:r>
              <a:rPr lang="en-US">
                <a:latin typeface="Arial" pitchFamily="34"/>
                <a:cs typeface="Arial" pitchFamily="34"/>
              </a:rPr>
              <a:t>Growth: Will enable balancing business needs with the social ones.</a:t>
            </a:r>
          </a:p>
          <a:p>
            <a:pPr lvl="0">
              <a:lnSpc>
                <a:spcPct val="90000"/>
              </a:lnSpc>
            </a:pPr>
            <a:endParaRPr lang="en-GB" sz="1400"/>
          </a:p>
        </p:txBody>
      </p:sp>
      <p:sp>
        <p:nvSpPr>
          <p:cNvPr id="8" name="Rectangle 17">
            <a:extLst>
              <a:ext uri="{FF2B5EF4-FFF2-40B4-BE49-F238E27FC236}">
                <a16:creationId xmlns:a16="http://schemas.microsoft.com/office/drawing/2014/main" id="{C0CE3E86-7113-FB17-CA90-B52DFDE7F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493974" y="0"/>
            <a:ext cx="27432" cy="6858000"/>
          </a:xfrm>
          <a:prstGeom prst="rect">
            <a:avLst/>
          </a:prstGeom>
          <a:solidFill>
            <a:srgbClr val="5982DB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63401104-CCB0-A6C5-0995-588F6B0BAC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813" r="23048"/>
          <a:stretch>
            <a:fillRect/>
          </a:stretch>
        </p:blipFill>
        <p:spPr>
          <a:xfrm>
            <a:off x="7534655" y="228"/>
            <a:ext cx="4657039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9">
            <a:extLst>
              <a:ext uri="{FF2B5EF4-FFF2-40B4-BE49-F238E27FC236}">
                <a16:creationId xmlns:a16="http://schemas.microsoft.com/office/drawing/2014/main" id="{0030E6D3-89F0-B6B8-DACB-56795F3CE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542373" y="0"/>
            <a:ext cx="4649632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4">
            <a:extLst>
              <a:ext uri="{FF2B5EF4-FFF2-40B4-BE49-F238E27FC236}">
                <a16:creationId xmlns:a16="http://schemas.microsoft.com/office/drawing/2014/main" id="{65912DFE-283D-C460-612F-1CD5A87AB1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3206" y="5951793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C94AB-8D99-7966-43B7-95B12D3BD2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44657" y="611413"/>
            <a:ext cx="7958334" cy="1077227"/>
          </a:xfrm>
        </p:spPr>
        <p:txBody>
          <a:bodyPr/>
          <a:lstStyle/>
          <a:p>
            <a:pPr lvl="0"/>
            <a:r>
              <a:rPr lang="en-US" sz="4800" b="1">
                <a:solidFill>
                  <a:srgbClr val="45A5ED"/>
                </a:solidFill>
                <a:effectLst>
                  <a:outerShdw dist="38096" dir="2700000">
                    <a:srgbClr val="8FC9F4"/>
                  </a:outerShdw>
                </a:effectLst>
                <a:latin typeface="Arial Black" pitchFamily="34"/>
              </a:rPr>
              <a:t>References </a:t>
            </a:r>
            <a:endParaRPr lang="en-GB" sz="4800" b="1">
              <a:solidFill>
                <a:srgbClr val="45A5ED"/>
              </a:solidFill>
              <a:effectLst>
                <a:outerShdw dist="38096" dir="2700000">
                  <a:srgbClr val="8FC9F4"/>
                </a:outerShdw>
              </a:effectLst>
              <a:latin typeface="Arial Black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54EF2-DEF1-198B-9824-9C4391CED8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40540" y="1494504"/>
            <a:ext cx="10186214" cy="4994791"/>
          </a:xfrm>
        </p:spPr>
        <p:txBody>
          <a:bodyPr/>
          <a:lstStyle/>
          <a:p>
            <a:pPr lvl="0"/>
            <a:r>
              <a:rPr lang="en-US" sz="1400">
                <a:latin typeface="Arial" pitchFamily="34"/>
                <a:cs typeface="Arial" pitchFamily="34"/>
              </a:rPr>
              <a:t>Belz, F. M., Peattie, K., &amp; Onel, N. (2025). </a:t>
            </a:r>
            <a:r>
              <a:rPr lang="en-US" sz="1400" i="1">
                <a:latin typeface="Arial" pitchFamily="34"/>
                <a:cs typeface="Arial" pitchFamily="34"/>
              </a:rPr>
              <a:t>Sustainability marketing: A global perspective.</a:t>
            </a:r>
            <a:r>
              <a:rPr lang="en-US" sz="1400">
                <a:latin typeface="Arial" pitchFamily="34"/>
                <a:cs typeface="Arial" pitchFamily="34"/>
              </a:rPr>
              <a:t> John Wiley &amp; Sons.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Mahoney, L. M., &amp; Tang, T. (2024). </a:t>
            </a:r>
            <a:r>
              <a:rPr lang="en-US" sz="1400" i="1">
                <a:latin typeface="Arial" pitchFamily="34"/>
                <a:cs typeface="Arial" pitchFamily="34"/>
              </a:rPr>
              <a:t>Strategic social media: From marketing to social change</a:t>
            </a:r>
            <a:r>
              <a:rPr lang="en-US" sz="1400">
                <a:latin typeface="Arial" pitchFamily="34"/>
                <a:cs typeface="Arial" pitchFamily="34"/>
              </a:rPr>
              <a:t>. John Wiley &amp; Sons.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Rastogi, T., Agarwal, B., &amp; Gopal, G. (2024). Exploring the nexus between sustainable marketing and customer loyalty with the mediating role of brand image. </a:t>
            </a:r>
            <a:r>
              <a:rPr lang="en-US" sz="1400" i="1">
                <a:latin typeface="Arial" pitchFamily="34"/>
                <a:cs typeface="Arial" pitchFamily="34"/>
              </a:rPr>
              <a:t>Journal of Cleaner Production</a:t>
            </a:r>
            <a:r>
              <a:rPr lang="en-US" sz="1400">
                <a:latin typeface="Arial" pitchFamily="34"/>
                <a:cs typeface="Arial" pitchFamily="34"/>
              </a:rPr>
              <a:t>, 440, Article 140808. 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Societal Marketing Concept: Benefits, and Real-Life Examples. Available at: </a:t>
            </a:r>
            <a:r>
              <a:rPr lang="en-US" sz="14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https://www.linksfrog.com/societal-marketing-concept/</a:t>
            </a:r>
            <a:r>
              <a:rPr lang="en-US" sz="1400">
                <a:latin typeface="Arial" pitchFamily="34"/>
                <a:cs typeface="Arial" pitchFamily="34"/>
              </a:rPr>
              <a:t> 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Societal Marketing Concept: Definition, Examples, and Advantages: Available at: </a:t>
            </a:r>
            <a:r>
              <a:rPr lang="en-US" sz="140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https://www.nvecta.com/blog/societal-marketing-concept/</a:t>
            </a:r>
            <a:r>
              <a:rPr lang="en-US" sz="1400">
                <a:latin typeface="Arial" pitchFamily="34"/>
                <a:cs typeface="Arial" pitchFamily="34"/>
              </a:rPr>
              <a:t> 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Siaw, C. A. (2025). Marketing with a social conscience: Strategic windows for aligning societal marketing with corporate identity. </a:t>
            </a:r>
            <a:r>
              <a:rPr lang="en-US" sz="1400" i="1">
                <a:latin typeface="Arial" pitchFamily="34"/>
                <a:cs typeface="Arial" pitchFamily="34"/>
              </a:rPr>
              <a:t>Strategy &amp; Leadership, 53(</a:t>
            </a:r>
            <a:r>
              <a:rPr lang="en-US" sz="1400">
                <a:latin typeface="Arial" pitchFamily="34"/>
                <a:cs typeface="Arial" pitchFamily="34"/>
              </a:rPr>
              <a:t>1), 84–102. 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Yadav, M., Gupta, R., &amp; Nair, K. (2024). Time for sustainable marketing to build a green conscience in consumers: Evidence from a hybrid review. </a:t>
            </a:r>
            <a:r>
              <a:rPr lang="en-US" sz="1400" i="1">
                <a:latin typeface="Arial" pitchFamily="34"/>
                <a:cs typeface="Arial" pitchFamily="34"/>
              </a:rPr>
              <a:t>Journal of Cleaner Production, 443</a:t>
            </a:r>
            <a:r>
              <a:rPr lang="en-US" sz="1400">
                <a:latin typeface="Arial" pitchFamily="34"/>
                <a:cs typeface="Arial" pitchFamily="34"/>
              </a:rPr>
              <a:t>, Article 141188.</a:t>
            </a:r>
          </a:p>
          <a:p>
            <a:pPr lvl="0"/>
            <a:r>
              <a:rPr lang="en-GB" sz="14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https://www.scribd.com/document/434016111/1-0-Societal-Marketing-Concept-Examples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diso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TM16401375%5b%5bfn=Madison%5d%5d</Template>
  <TotalTime>32</TotalTime>
  <Words>478</Words>
  <PresentationFormat>Widescreen</PresentationFormat>
  <Paragraphs>38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Aptos</vt:lpstr>
      <vt:lpstr>Arial</vt:lpstr>
      <vt:lpstr>Arial Black</vt:lpstr>
      <vt:lpstr>MS Shell Dlg 2</vt:lpstr>
      <vt:lpstr>Wingdings</vt:lpstr>
      <vt:lpstr>Wingdings 3</vt:lpstr>
      <vt:lpstr>Madison</vt:lpstr>
      <vt:lpstr>The most effective marketing concept </vt:lpstr>
      <vt:lpstr>What is Societal Marketing? </vt:lpstr>
      <vt:lpstr>Main Aspects of Societal Marketing</vt:lpstr>
      <vt:lpstr>Societal Marketing in Practice</vt:lpstr>
      <vt:lpstr>Reasons Why Societal Marketing Is the Most Effective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2026-10-21T19:20:03Z</dcterms:created>
  <dcterms:modified xsi:type="dcterms:W3CDTF">2026-10-23T09:59:14Z</dcterms:modified>
</cp:coreProperties>
</file>