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7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A0C39E-05CD-4F5E-AC64-F424133A191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D418F5-F514-4CA6-A798-42B68947EA56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Swansea’s Lower Valley was able to draw upon extensive amounts of coal that were required to smelt copper.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210AC0-6BA9-4F0D-95FA-3161616F855A}" type="parTrans" cxnId="{910B2126-6A3F-455A-89C1-128857CF198C}">
      <dgm:prSet/>
      <dgm:spPr/>
      <dgm:t>
        <a:bodyPr/>
        <a:lstStyle/>
        <a:p>
          <a:endParaRPr lang="en-US"/>
        </a:p>
      </dgm:t>
    </dgm:pt>
    <dgm:pt modelId="{84316AAC-46D8-4531-B71F-0A6F9BE1FDD3}" type="sibTrans" cxnId="{910B2126-6A3F-455A-89C1-128857CF198C}">
      <dgm:prSet/>
      <dgm:spPr/>
      <dgm:t>
        <a:bodyPr/>
        <a:lstStyle/>
        <a:p>
          <a:endParaRPr lang="en-US"/>
        </a:p>
      </dgm:t>
    </dgm:pt>
    <dgm:pt modelId="{8D2B1BDC-DCCC-4C8C-B78A-86290E4B24E2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The River Tawe offered a practical means of transport both for importing and exporting raw and finished materials.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585B0A-4288-4743-B8B4-18DC80DB60AB}" type="parTrans" cxnId="{D997E443-2B54-4307-9055-E621A94B27F9}">
      <dgm:prSet/>
      <dgm:spPr/>
      <dgm:t>
        <a:bodyPr/>
        <a:lstStyle/>
        <a:p>
          <a:endParaRPr lang="en-US"/>
        </a:p>
      </dgm:t>
    </dgm:pt>
    <dgm:pt modelId="{E3F0715A-10BE-47A5-A384-B4D22A15A706}" type="sibTrans" cxnId="{D997E443-2B54-4307-9055-E621A94B27F9}">
      <dgm:prSet/>
      <dgm:spPr/>
      <dgm:t>
        <a:bodyPr/>
        <a:lstStyle/>
        <a:p>
          <a:endParaRPr lang="en-US"/>
        </a:p>
      </dgm:t>
    </dgm:pt>
    <dgm:pt modelId="{3EFB6387-2BDF-4E39-9C5F-DB3C6CD35255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The coast of Swansea created an access point to many parts of the world through international trade.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408413-4432-42B8-B3D7-DAC9D4529B11}" type="parTrans" cxnId="{CC6697AF-9DF7-4C9F-8BB4-1B30866AEA46}">
      <dgm:prSet/>
      <dgm:spPr/>
      <dgm:t>
        <a:bodyPr/>
        <a:lstStyle/>
        <a:p>
          <a:endParaRPr lang="en-US"/>
        </a:p>
      </dgm:t>
    </dgm:pt>
    <dgm:pt modelId="{3ED40588-5DC8-400D-BB5E-EB8C2F865981}" type="sibTrans" cxnId="{CC6697AF-9DF7-4C9F-8BB4-1B30866AEA46}">
      <dgm:prSet/>
      <dgm:spPr/>
      <dgm:t>
        <a:bodyPr/>
        <a:lstStyle/>
        <a:p>
          <a:endParaRPr lang="en-US"/>
        </a:p>
      </dgm:t>
    </dgm:pt>
    <dgm:pt modelId="{2784BC43-0D5F-4D45-AF47-EC12389F28D2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The combination of natural resource availability and transportation infrastructure attracted industrialists to the area.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A2EC16-D562-4C4A-9D9A-FEE3CF76D971}" type="parTrans" cxnId="{BC30B794-9AF4-4A00-9A04-9B5134A39A35}">
      <dgm:prSet/>
      <dgm:spPr/>
      <dgm:t>
        <a:bodyPr/>
        <a:lstStyle/>
        <a:p>
          <a:endParaRPr lang="en-US"/>
        </a:p>
      </dgm:t>
    </dgm:pt>
    <dgm:pt modelId="{9F2F8030-21FC-476F-863D-4181A18E3CDB}" type="sibTrans" cxnId="{BC30B794-9AF4-4A00-9A04-9B5134A39A35}">
      <dgm:prSet/>
      <dgm:spPr/>
      <dgm:t>
        <a:bodyPr/>
        <a:lstStyle/>
        <a:p>
          <a:endParaRPr lang="en-US"/>
        </a:p>
      </dgm:t>
    </dgm:pt>
    <dgm:pt modelId="{A8C500D6-E104-49A6-AAA0-75F8AC05D7AC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All these combined features contributed to making the city of Swansea one of the best locations for industrial growth during the Industrial Revolution.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9559A4-5440-4B76-9284-25D6846CCF5E}" type="parTrans" cxnId="{16F7BD24-AF4A-4A05-BF97-EB84F5CADC4F}">
      <dgm:prSet/>
      <dgm:spPr/>
      <dgm:t>
        <a:bodyPr/>
        <a:lstStyle/>
        <a:p>
          <a:endParaRPr lang="en-US"/>
        </a:p>
      </dgm:t>
    </dgm:pt>
    <dgm:pt modelId="{8C75D9F8-4CDA-49B0-B1A6-2F7D74954C11}" type="sibTrans" cxnId="{16F7BD24-AF4A-4A05-BF97-EB84F5CADC4F}">
      <dgm:prSet/>
      <dgm:spPr/>
      <dgm:t>
        <a:bodyPr/>
        <a:lstStyle/>
        <a:p>
          <a:endParaRPr lang="en-US"/>
        </a:p>
      </dgm:t>
    </dgm:pt>
    <dgm:pt modelId="{027B58C2-039D-4A1F-BC54-CF2D455F8018}" type="pres">
      <dgm:prSet presAssocID="{2EA0C39E-05CD-4F5E-AC64-F424133A1919}" presName="linear" presStyleCnt="0">
        <dgm:presLayoutVars>
          <dgm:animLvl val="lvl"/>
          <dgm:resizeHandles val="exact"/>
        </dgm:presLayoutVars>
      </dgm:prSet>
      <dgm:spPr/>
    </dgm:pt>
    <dgm:pt modelId="{22DC6E7A-3E02-4CEB-A570-220966D83BAD}" type="pres">
      <dgm:prSet presAssocID="{51D418F5-F514-4CA6-A798-42B68947EA5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67004B4-2DB1-4D0E-85F9-DBBE07DCE967}" type="pres">
      <dgm:prSet presAssocID="{84316AAC-46D8-4531-B71F-0A6F9BE1FDD3}" presName="spacer" presStyleCnt="0"/>
      <dgm:spPr/>
    </dgm:pt>
    <dgm:pt modelId="{7DF7D90E-C332-4CCB-AF93-1CBC643A606C}" type="pres">
      <dgm:prSet presAssocID="{8D2B1BDC-DCCC-4C8C-B78A-86290E4B24E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566FB56-F530-4202-B5C2-CD2C56629903}" type="pres">
      <dgm:prSet presAssocID="{E3F0715A-10BE-47A5-A384-B4D22A15A706}" presName="spacer" presStyleCnt="0"/>
      <dgm:spPr/>
    </dgm:pt>
    <dgm:pt modelId="{56C22C75-E395-4DAE-B16F-E28AD577C8DD}" type="pres">
      <dgm:prSet presAssocID="{3EFB6387-2BDF-4E39-9C5F-DB3C6CD3525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A49D388-D878-4772-89B4-B3BFAC33D652}" type="pres">
      <dgm:prSet presAssocID="{3ED40588-5DC8-400D-BB5E-EB8C2F865981}" presName="spacer" presStyleCnt="0"/>
      <dgm:spPr/>
    </dgm:pt>
    <dgm:pt modelId="{9DDB9E74-1D99-4678-A6FB-3D1E33785FAC}" type="pres">
      <dgm:prSet presAssocID="{2784BC43-0D5F-4D45-AF47-EC12389F28D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DBE82EF-D263-4BCF-A34D-638B64A915F0}" type="pres">
      <dgm:prSet presAssocID="{9F2F8030-21FC-476F-863D-4181A18E3CDB}" presName="spacer" presStyleCnt="0"/>
      <dgm:spPr/>
    </dgm:pt>
    <dgm:pt modelId="{7CBE9B2E-E73A-4332-A632-78FD0AD84138}" type="pres">
      <dgm:prSet presAssocID="{A8C500D6-E104-49A6-AAA0-75F8AC05D7A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6F7BD24-AF4A-4A05-BF97-EB84F5CADC4F}" srcId="{2EA0C39E-05CD-4F5E-AC64-F424133A1919}" destId="{A8C500D6-E104-49A6-AAA0-75F8AC05D7AC}" srcOrd="4" destOrd="0" parTransId="{549559A4-5440-4B76-9284-25D6846CCF5E}" sibTransId="{8C75D9F8-4CDA-49B0-B1A6-2F7D74954C11}"/>
    <dgm:cxn modelId="{910B2126-6A3F-455A-89C1-128857CF198C}" srcId="{2EA0C39E-05CD-4F5E-AC64-F424133A1919}" destId="{51D418F5-F514-4CA6-A798-42B68947EA56}" srcOrd="0" destOrd="0" parTransId="{0A210AC0-6BA9-4F0D-95FA-3161616F855A}" sibTransId="{84316AAC-46D8-4531-B71F-0A6F9BE1FDD3}"/>
    <dgm:cxn modelId="{D7DFD65E-6DED-4F4C-B159-9F6D1C2FAF01}" type="presOf" srcId="{8D2B1BDC-DCCC-4C8C-B78A-86290E4B24E2}" destId="{7DF7D90E-C332-4CCB-AF93-1CBC643A606C}" srcOrd="0" destOrd="0" presId="urn:microsoft.com/office/officeart/2005/8/layout/vList2"/>
    <dgm:cxn modelId="{7A35D95F-47E6-48CA-9711-0812B752717E}" type="presOf" srcId="{2EA0C39E-05CD-4F5E-AC64-F424133A1919}" destId="{027B58C2-039D-4A1F-BC54-CF2D455F8018}" srcOrd="0" destOrd="0" presId="urn:microsoft.com/office/officeart/2005/8/layout/vList2"/>
    <dgm:cxn modelId="{639E6760-6145-41F3-8E97-30B9FE4C0FEB}" type="presOf" srcId="{3EFB6387-2BDF-4E39-9C5F-DB3C6CD35255}" destId="{56C22C75-E395-4DAE-B16F-E28AD577C8DD}" srcOrd="0" destOrd="0" presId="urn:microsoft.com/office/officeart/2005/8/layout/vList2"/>
    <dgm:cxn modelId="{D997E443-2B54-4307-9055-E621A94B27F9}" srcId="{2EA0C39E-05CD-4F5E-AC64-F424133A1919}" destId="{8D2B1BDC-DCCC-4C8C-B78A-86290E4B24E2}" srcOrd="1" destOrd="0" parTransId="{38585B0A-4288-4743-B8B4-18DC80DB60AB}" sibTransId="{E3F0715A-10BE-47A5-A384-B4D22A15A706}"/>
    <dgm:cxn modelId="{AE2B4C70-D078-4E31-A4AF-C39C694846D9}" type="presOf" srcId="{A8C500D6-E104-49A6-AAA0-75F8AC05D7AC}" destId="{7CBE9B2E-E73A-4332-A632-78FD0AD84138}" srcOrd="0" destOrd="0" presId="urn:microsoft.com/office/officeart/2005/8/layout/vList2"/>
    <dgm:cxn modelId="{BC30B794-9AF4-4A00-9A04-9B5134A39A35}" srcId="{2EA0C39E-05CD-4F5E-AC64-F424133A1919}" destId="{2784BC43-0D5F-4D45-AF47-EC12389F28D2}" srcOrd="3" destOrd="0" parTransId="{E1A2EC16-D562-4C4A-9D9A-FEE3CF76D971}" sibTransId="{9F2F8030-21FC-476F-863D-4181A18E3CDB}"/>
    <dgm:cxn modelId="{CC6697AF-9DF7-4C9F-8BB4-1B30866AEA46}" srcId="{2EA0C39E-05CD-4F5E-AC64-F424133A1919}" destId="{3EFB6387-2BDF-4E39-9C5F-DB3C6CD35255}" srcOrd="2" destOrd="0" parTransId="{1F408413-4432-42B8-B3D7-DAC9D4529B11}" sibTransId="{3ED40588-5DC8-400D-BB5E-EB8C2F865981}"/>
    <dgm:cxn modelId="{D67FB9CB-8095-4CBF-BE00-C2127D873132}" type="presOf" srcId="{51D418F5-F514-4CA6-A798-42B68947EA56}" destId="{22DC6E7A-3E02-4CEB-A570-220966D83BAD}" srcOrd="0" destOrd="0" presId="urn:microsoft.com/office/officeart/2005/8/layout/vList2"/>
    <dgm:cxn modelId="{6619A9EA-2C7E-4004-9B8F-FAE44ECED6C6}" type="presOf" srcId="{2784BC43-0D5F-4D45-AF47-EC12389F28D2}" destId="{9DDB9E74-1D99-4678-A6FB-3D1E33785FAC}" srcOrd="0" destOrd="0" presId="urn:microsoft.com/office/officeart/2005/8/layout/vList2"/>
    <dgm:cxn modelId="{0A02CB63-8146-4B4F-90D8-2024CD2ECDCC}" type="presParOf" srcId="{027B58C2-039D-4A1F-BC54-CF2D455F8018}" destId="{22DC6E7A-3E02-4CEB-A570-220966D83BAD}" srcOrd="0" destOrd="0" presId="urn:microsoft.com/office/officeart/2005/8/layout/vList2"/>
    <dgm:cxn modelId="{7B139D15-515F-4E04-A930-BED2260C453C}" type="presParOf" srcId="{027B58C2-039D-4A1F-BC54-CF2D455F8018}" destId="{167004B4-2DB1-4D0E-85F9-DBBE07DCE967}" srcOrd="1" destOrd="0" presId="urn:microsoft.com/office/officeart/2005/8/layout/vList2"/>
    <dgm:cxn modelId="{7C58DC2D-BA50-4B3F-AF84-B2C12258B8DC}" type="presParOf" srcId="{027B58C2-039D-4A1F-BC54-CF2D455F8018}" destId="{7DF7D90E-C332-4CCB-AF93-1CBC643A606C}" srcOrd="2" destOrd="0" presId="urn:microsoft.com/office/officeart/2005/8/layout/vList2"/>
    <dgm:cxn modelId="{A164AFB5-C2B4-49D1-97E0-FB84798F4842}" type="presParOf" srcId="{027B58C2-039D-4A1F-BC54-CF2D455F8018}" destId="{6566FB56-F530-4202-B5C2-CD2C56629903}" srcOrd="3" destOrd="0" presId="urn:microsoft.com/office/officeart/2005/8/layout/vList2"/>
    <dgm:cxn modelId="{2C59CE14-E596-47C6-A7E2-557FE17E526F}" type="presParOf" srcId="{027B58C2-039D-4A1F-BC54-CF2D455F8018}" destId="{56C22C75-E395-4DAE-B16F-E28AD577C8DD}" srcOrd="4" destOrd="0" presId="urn:microsoft.com/office/officeart/2005/8/layout/vList2"/>
    <dgm:cxn modelId="{0BB1B6BB-8A60-495D-BEB3-FB1A330A9BEE}" type="presParOf" srcId="{027B58C2-039D-4A1F-BC54-CF2D455F8018}" destId="{EA49D388-D878-4772-89B4-B3BFAC33D652}" srcOrd="5" destOrd="0" presId="urn:microsoft.com/office/officeart/2005/8/layout/vList2"/>
    <dgm:cxn modelId="{A60E9756-C602-4646-B838-2AA807DBB03E}" type="presParOf" srcId="{027B58C2-039D-4A1F-BC54-CF2D455F8018}" destId="{9DDB9E74-1D99-4678-A6FB-3D1E33785FAC}" srcOrd="6" destOrd="0" presId="urn:microsoft.com/office/officeart/2005/8/layout/vList2"/>
    <dgm:cxn modelId="{A3A66D44-FBA8-4B51-8D92-81395B92A05E}" type="presParOf" srcId="{027B58C2-039D-4A1F-BC54-CF2D455F8018}" destId="{7DBE82EF-D263-4BCF-A34D-638B64A915F0}" srcOrd="7" destOrd="0" presId="urn:microsoft.com/office/officeart/2005/8/layout/vList2"/>
    <dgm:cxn modelId="{A2F6FB3A-0CCF-4573-A641-953080BD0C45}" type="presParOf" srcId="{027B58C2-039D-4A1F-BC54-CF2D455F8018}" destId="{7CBE9B2E-E73A-4332-A632-78FD0AD8413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78649C-E8A9-4806-B1E2-76BF91BE248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C05BAC-29E2-4673-97CB-3B76FA8C7944}">
      <dgm:prSet custT="1"/>
      <dgm:spPr/>
      <dgm:t>
        <a:bodyPr/>
        <a:lstStyle/>
        <a:p>
          <a:r>
            <a:rPr lang="en-US" sz="1800" b="0" i="0" dirty="0">
              <a:latin typeface="Arial" panose="020B0604020202020204" pitchFamily="34" charset="0"/>
              <a:cs typeface="Arial" panose="020B0604020202020204" pitchFamily="34" charset="0"/>
            </a:rPr>
            <a:t>Workers often worked long hours in dangerous and physically demanding conditions.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278FC6-F889-4B0A-A62B-E0AE7EDA258D}" type="parTrans" cxnId="{A93B9666-2069-455D-BAFF-E9665D36F2A4}">
      <dgm:prSet/>
      <dgm:spPr/>
      <dgm:t>
        <a:bodyPr/>
        <a:lstStyle/>
        <a:p>
          <a:endParaRPr lang="en-US"/>
        </a:p>
      </dgm:t>
    </dgm:pt>
    <dgm:pt modelId="{B885E97A-8769-4A47-A1B3-40992395837B}" type="sibTrans" cxnId="{A93B9666-2069-455D-BAFF-E9665D36F2A4}">
      <dgm:prSet/>
      <dgm:spPr/>
      <dgm:t>
        <a:bodyPr/>
        <a:lstStyle/>
        <a:p>
          <a:endParaRPr lang="en-US"/>
        </a:p>
      </dgm:t>
    </dgm:pt>
    <dgm:pt modelId="{D5F49A8E-3E31-4850-B2CA-FE28C650D60D}">
      <dgm:prSet custT="1"/>
      <dgm:spPr/>
      <dgm:t>
        <a:bodyPr/>
        <a:lstStyle/>
        <a:p>
          <a:r>
            <a:rPr lang="en-US" sz="1800" b="0" i="0" dirty="0">
              <a:latin typeface="Arial" panose="020B0604020202020204" pitchFamily="34" charset="0"/>
              <a:cs typeface="Arial" panose="020B0604020202020204" pitchFamily="34" charset="0"/>
            </a:rPr>
            <a:t>Copper smelting produced intense heat, smoke and chemical fumes.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49F5BD-44DC-4BC8-9037-F5F492B09BBF}" type="parTrans" cxnId="{BAB2BCDE-44FF-4576-9B12-F73ABE180BA8}">
      <dgm:prSet/>
      <dgm:spPr/>
      <dgm:t>
        <a:bodyPr/>
        <a:lstStyle/>
        <a:p>
          <a:endParaRPr lang="en-US"/>
        </a:p>
      </dgm:t>
    </dgm:pt>
    <dgm:pt modelId="{597D15BC-8331-4C01-A3FF-2D2D9008916F}" type="sibTrans" cxnId="{BAB2BCDE-44FF-4576-9B12-F73ABE180BA8}">
      <dgm:prSet/>
      <dgm:spPr/>
      <dgm:t>
        <a:bodyPr/>
        <a:lstStyle/>
        <a:p>
          <a:endParaRPr lang="en-US"/>
        </a:p>
      </dgm:t>
    </dgm:pt>
    <dgm:pt modelId="{E4E471EE-88F6-4279-B40D-E5659388E48A}">
      <dgm:prSet custT="1"/>
      <dgm:spPr/>
      <dgm:t>
        <a:bodyPr/>
        <a:lstStyle/>
        <a:p>
          <a:r>
            <a:rPr lang="en-US" sz="1800" b="0" i="0" dirty="0">
              <a:latin typeface="Arial" panose="020B0604020202020204" pitchFamily="34" charset="0"/>
              <a:cs typeface="Arial" panose="020B0604020202020204" pitchFamily="34" charset="0"/>
            </a:rPr>
            <a:t>Many workers lived in small terraced houses close to the factories.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7B2530-DDD8-4953-9CF0-396453FE444E}" type="parTrans" cxnId="{7809FFA3-83A2-4C06-855D-91CA4302169B}">
      <dgm:prSet/>
      <dgm:spPr/>
      <dgm:t>
        <a:bodyPr/>
        <a:lstStyle/>
        <a:p>
          <a:endParaRPr lang="en-US"/>
        </a:p>
      </dgm:t>
    </dgm:pt>
    <dgm:pt modelId="{C15A6E8F-8F38-47C5-9AAD-D726A689B0E7}" type="sibTrans" cxnId="{7809FFA3-83A2-4C06-855D-91CA4302169B}">
      <dgm:prSet/>
      <dgm:spPr/>
      <dgm:t>
        <a:bodyPr/>
        <a:lstStyle/>
        <a:p>
          <a:endParaRPr lang="en-US"/>
        </a:p>
      </dgm:t>
    </dgm:pt>
    <dgm:pt modelId="{D27463A4-0C7C-4377-9C90-C49FC9435F9C}">
      <dgm:prSet custT="1"/>
      <dgm:spPr/>
      <dgm:t>
        <a:bodyPr/>
        <a:lstStyle/>
        <a:p>
          <a:r>
            <a:rPr lang="en-US" sz="1800" b="0" i="0" dirty="0">
              <a:latin typeface="Arial" panose="020B0604020202020204" pitchFamily="34" charset="0"/>
              <a:cs typeface="Arial" panose="020B0604020202020204" pitchFamily="34" charset="0"/>
            </a:rPr>
            <a:t>Communities developed around industrial sites, creating strong local identities.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93C798-8FF7-403A-B1A3-8C88D23D4D1C}" type="parTrans" cxnId="{82074E1C-647E-42A2-84BC-25DE3C044737}">
      <dgm:prSet/>
      <dgm:spPr/>
      <dgm:t>
        <a:bodyPr/>
        <a:lstStyle/>
        <a:p>
          <a:endParaRPr lang="en-US"/>
        </a:p>
      </dgm:t>
    </dgm:pt>
    <dgm:pt modelId="{0F476F27-0927-4AD9-BC03-59A842FAC792}" type="sibTrans" cxnId="{82074E1C-647E-42A2-84BC-25DE3C044737}">
      <dgm:prSet/>
      <dgm:spPr/>
      <dgm:t>
        <a:bodyPr/>
        <a:lstStyle/>
        <a:p>
          <a:endParaRPr lang="en-US"/>
        </a:p>
      </dgm:t>
    </dgm:pt>
    <dgm:pt modelId="{51B0EDE0-0520-4821-9965-EA66404C3081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Industrial employment shaped the social and cultural life of Swansea.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EDC75A-DE2A-4878-91BC-928B53ED6202}" type="parTrans" cxnId="{336BF669-6DA8-45A9-835F-72DE69D081B1}">
      <dgm:prSet/>
      <dgm:spPr/>
      <dgm:t>
        <a:bodyPr/>
        <a:lstStyle/>
        <a:p>
          <a:endParaRPr lang="en-US"/>
        </a:p>
      </dgm:t>
    </dgm:pt>
    <dgm:pt modelId="{44E9C540-1AEF-433B-9A95-C655B6937880}" type="sibTrans" cxnId="{336BF669-6DA8-45A9-835F-72DE69D081B1}">
      <dgm:prSet/>
      <dgm:spPr/>
      <dgm:t>
        <a:bodyPr/>
        <a:lstStyle/>
        <a:p>
          <a:endParaRPr lang="en-US"/>
        </a:p>
      </dgm:t>
    </dgm:pt>
    <dgm:pt modelId="{88EF0CA0-5CAD-44C9-8B6B-C2A87AEF0887}" type="pres">
      <dgm:prSet presAssocID="{9A78649C-E8A9-4806-B1E2-76BF91BE248E}" presName="linear" presStyleCnt="0">
        <dgm:presLayoutVars>
          <dgm:animLvl val="lvl"/>
          <dgm:resizeHandles val="exact"/>
        </dgm:presLayoutVars>
      </dgm:prSet>
      <dgm:spPr/>
    </dgm:pt>
    <dgm:pt modelId="{1C68798D-A51B-497A-84BD-FD3C7FE56E67}" type="pres">
      <dgm:prSet presAssocID="{B6C05BAC-29E2-4673-97CB-3B76FA8C794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0A19877-68A9-4F06-A80A-2567EC631827}" type="pres">
      <dgm:prSet presAssocID="{B885E97A-8769-4A47-A1B3-40992395837B}" presName="spacer" presStyleCnt="0"/>
      <dgm:spPr/>
    </dgm:pt>
    <dgm:pt modelId="{639A2999-1859-47CD-A4DF-BE8FDCD24CE2}" type="pres">
      <dgm:prSet presAssocID="{D5F49A8E-3E31-4850-B2CA-FE28C650D60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6E86F1A-2F0A-42DF-AC12-704DF6ECC79C}" type="pres">
      <dgm:prSet presAssocID="{597D15BC-8331-4C01-A3FF-2D2D9008916F}" presName="spacer" presStyleCnt="0"/>
      <dgm:spPr/>
    </dgm:pt>
    <dgm:pt modelId="{6DD9178A-4490-494E-AD4D-79344BDA60B3}" type="pres">
      <dgm:prSet presAssocID="{E4E471EE-88F6-4279-B40D-E5659388E48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9B14D7C-87B5-4158-8537-EAA2D84E3B60}" type="pres">
      <dgm:prSet presAssocID="{C15A6E8F-8F38-47C5-9AAD-D726A689B0E7}" presName="spacer" presStyleCnt="0"/>
      <dgm:spPr/>
    </dgm:pt>
    <dgm:pt modelId="{5CF92719-210F-40EC-B0C4-78CA5A90B51C}" type="pres">
      <dgm:prSet presAssocID="{D27463A4-0C7C-4377-9C90-C49FC9435F9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70B8DED-EE7C-4412-AEC9-ABFFADDB4111}" type="pres">
      <dgm:prSet presAssocID="{0F476F27-0927-4AD9-BC03-59A842FAC792}" presName="spacer" presStyleCnt="0"/>
      <dgm:spPr/>
    </dgm:pt>
    <dgm:pt modelId="{75DA1FE8-E598-48B2-899E-FDC76E8AA678}" type="pres">
      <dgm:prSet presAssocID="{51B0EDE0-0520-4821-9965-EA66404C308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4C50404-A299-4DD5-AFA2-1DED93227503}" type="presOf" srcId="{D5F49A8E-3E31-4850-B2CA-FE28C650D60D}" destId="{639A2999-1859-47CD-A4DF-BE8FDCD24CE2}" srcOrd="0" destOrd="0" presId="urn:microsoft.com/office/officeart/2005/8/layout/vList2"/>
    <dgm:cxn modelId="{57D9DB19-67D5-4C25-8671-29249CF69FA6}" type="presOf" srcId="{51B0EDE0-0520-4821-9965-EA66404C3081}" destId="{75DA1FE8-E598-48B2-899E-FDC76E8AA678}" srcOrd="0" destOrd="0" presId="urn:microsoft.com/office/officeart/2005/8/layout/vList2"/>
    <dgm:cxn modelId="{82074E1C-647E-42A2-84BC-25DE3C044737}" srcId="{9A78649C-E8A9-4806-B1E2-76BF91BE248E}" destId="{D27463A4-0C7C-4377-9C90-C49FC9435F9C}" srcOrd="3" destOrd="0" parTransId="{A393C798-8FF7-403A-B1A3-8C88D23D4D1C}" sibTransId="{0F476F27-0927-4AD9-BC03-59A842FAC792}"/>
    <dgm:cxn modelId="{A93B9666-2069-455D-BAFF-E9665D36F2A4}" srcId="{9A78649C-E8A9-4806-B1E2-76BF91BE248E}" destId="{B6C05BAC-29E2-4673-97CB-3B76FA8C7944}" srcOrd="0" destOrd="0" parTransId="{A9278FC6-F889-4B0A-A62B-E0AE7EDA258D}" sibTransId="{B885E97A-8769-4A47-A1B3-40992395837B}"/>
    <dgm:cxn modelId="{336BF669-6DA8-45A9-835F-72DE69D081B1}" srcId="{9A78649C-E8A9-4806-B1E2-76BF91BE248E}" destId="{51B0EDE0-0520-4821-9965-EA66404C3081}" srcOrd="4" destOrd="0" parTransId="{FCEDC75A-DE2A-4878-91BC-928B53ED6202}" sibTransId="{44E9C540-1AEF-433B-9A95-C655B6937880}"/>
    <dgm:cxn modelId="{C9D6A67B-C02D-493E-AB04-8597670E3B61}" type="presOf" srcId="{B6C05BAC-29E2-4673-97CB-3B76FA8C7944}" destId="{1C68798D-A51B-497A-84BD-FD3C7FE56E67}" srcOrd="0" destOrd="0" presId="urn:microsoft.com/office/officeart/2005/8/layout/vList2"/>
    <dgm:cxn modelId="{1EEEBA9D-A465-44C9-A3B8-9FE8C59CFCEE}" type="presOf" srcId="{E4E471EE-88F6-4279-B40D-E5659388E48A}" destId="{6DD9178A-4490-494E-AD4D-79344BDA60B3}" srcOrd="0" destOrd="0" presId="urn:microsoft.com/office/officeart/2005/8/layout/vList2"/>
    <dgm:cxn modelId="{7809FFA3-83A2-4C06-855D-91CA4302169B}" srcId="{9A78649C-E8A9-4806-B1E2-76BF91BE248E}" destId="{E4E471EE-88F6-4279-B40D-E5659388E48A}" srcOrd="2" destOrd="0" parTransId="{357B2530-DDD8-4953-9CF0-396453FE444E}" sibTransId="{C15A6E8F-8F38-47C5-9AAD-D726A689B0E7}"/>
    <dgm:cxn modelId="{769436C3-459C-497C-BB5B-509A197ECF9C}" type="presOf" srcId="{D27463A4-0C7C-4377-9C90-C49FC9435F9C}" destId="{5CF92719-210F-40EC-B0C4-78CA5A90B51C}" srcOrd="0" destOrd="0" presId="urn:microsoft.com/office/officeart/2005/8/layout/vList2"/>
    <dgm:cxn modelId="{BAB2BCDE-44FF-4576-9B12-F73ABE180BA8}" srcId="{9A78649C-E8A9-4806-B1E2-76BF91BE248E}" destId="{D5F49A8E-3E31-4850-B2CA-FE28C650D60D}" srcOrd="1" destOrd="0" parTransId="{6049F5BD-44DC-4BC8-9037-F5F492B09BBF}" sibTransId="{597D15BC-8331-4C01-A3FF-2D2D9008916F}"/>
    <dgm:cxn modelId="{77F3A6F8-7128-4E18-89CF-DA5FC220D07E}" type="presOf" srcId="{9A78649C-E8A9-4806-B1E2-76BF91BE248E}" destId="{88EF0CA0-5CAD-44C9-8B6B-C2A87AEF0887}" srcOrd="0" destOrd="0" presId="urn:microsoft.com/office/officeart/2005/8/layout/vList2"/>
    <dgm:cxn modelId="{EB937F14-42FE-4DAC-96D5-BC1C5681F537}" type="presParOf" srcId="{88EF0CA0-5CAD-44C9-8B6B-C2A87AEF0887}" destId="{1C68798D-A51B-497A-84BD-FD3C7FE56E67}" srcOrd="0" destOrd="0" presId="urn:microsoft.com/office/officeart/2005/8/layout/vList2"/>
    <dgm:cxn modelId="{0E4D12EB-9C5F-47BA-BFAD-D7B509294FE1}" type="presParOf" srcId="{88EF0CA0-5CAD-44C9-8B6B-C2A87AEF0887}" destId="{40A19877-68A9-4F06-A80A-2567EC631827}" srcOrd="1" destOrd="0" presId="urn:microsoft.com/office/officeart/2005/8/layout/vList2"/>
    <dgm:cxn modelId="{E699FD66-DF6C-4363-BAA6-AEBBF3E7AE03}" type="presParOf" srcId="{88EF0CA0-5CAD-44C9-8B6B-C2A87AEF0887}" destId="{639A2999-1859-47CD-A4DF-BE8FDCD24CE2}" srcOrd="2" destOrd="0" presId="urn:microsoft.com/office/officeart/2005/8/layout/vList2"/>
    <dgm:cxn modelId="{55B2EE00-C065-45C8-8605-C64C45EC0ECE}" type="presParOf" srcId="{88EF0CA0-5CAD-44C9-8B6B-C2A87AEF0887}" destId="{A6E86F1A-2F0A-42DF-AC12-704DF6ECC79C}" srcOrd="3" destOrd="0" presId="urn:microsoft.com/office/officeart/2005/8/layout/vList2"/>
    <dgm:cxn modelId="{79FBFA7A-51EA-4979-9049-D74D95C66603}" type="presParOf" srcId="{88EF0CA0-5CAD-44C9-8B6B-C2A87AEF0887}" destId="{6DD9178A-4490-494E-AD4D-79344BDA60B3}" srcOrd="4" destOrd="0" presId="urn:microsoft.com/office/officeart/2005/8/layout/vList2"/>
    <dgm:cxn modelId="{541B8E43-ACFD-4751-A288-1B2D9983DD25}" type="presParOf" srcId="{88EF0CA0-5CAD-44C9-8B6B-C2A87AEF0887}" destId="{19B14D7C-87B5-4158-8537-EAA2D84E3B60}" srcOrd="5" destOrd="0" presId="urn:microsoft.com/office/officeart/2005/8/layout/vList2"/>
    <dgm:cxn modelId="{F453C0CE-36C0-465A-9AC6-15FCECEBDD30}" type="presParOf" srcId="{88EF0CA0-5CAD-44C9-8B6B-C2A87AEF0887}" destId="{5CF92719-210F-40EC-B0C4-78CA5A90B51C}" srcOrd="6" destOrd="0" presId="urn:microsoft.com/office/officeart/2005/8/layout/vList2"/>
    <dgm:cxn modelId="{DA0405C6-9787-40CF-83F3-701F5712BCAA}" type="presParOf" srcId="{88EF0CA0-5CAD-44C9-8B6B-C2A87AEF0887}" destId="{870B8DED-EE7C-4412-AEC9-ABFFADDB4111}" srcOrd="7" destOrd="0" presId="urn:microsoft.com/office/officeart/2005/8/layout/vList2"/>
    <dgm:cxn modelId="{432BCF7F-6CF0-4936-AF05-92CBE06ED671}" type="presParOf" srcId="{88EF0CA0-5CAD-44C9-8B6B-C2A87AEF0887}" destId="{75DA1FE8-E598-48B2-899E-FDC76E8AA67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C6E7A-3E02-4CEB-A570-220966D83BAD}">
      <dsp:nvSpPr>
        <dsp:cNvPr id="0" name=""/>
        <dsp:cNvSpPr/>
      </dsp:nvSpPr>
      <dsp:spPr>
        <a:xfrm>
          <a:off x="0" y="473880"/>
          <a:ext cx="6072775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Swansea’s Lower Valley was able to draw upon extensive amounts of coal that were required to smelt copper.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500267"/>
        <a:ext cx="6020001" cy="487766"/>
      </dsp:txXfrm>
    </dsp:sp>
    <dsp:sp modelId="{7DF7D90E-C332-4CCB-AF93-1CBC643A606C}">
      <dsp:nvSpPr>
        <dsp:cNvPr id="0" name=""/>
        <dsp:cNvSpPr/>
      </dsp:nvSpPr>
      <dsp:spPr>
        <a:xfrm>
          <a:off x="0" y="1054740"/>
          <a:ext cx="6072775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River Tawe offered a practical means of transport both for importing and exporting raw and finished materials.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1081127"/>
        <a:ext cx="6020001" cy="487766"/>
      </dsp:txXfrm>
    </dsp:sp>
    <dsp:sp modelId="{56C22C75-E395-4DAE-B16F-E28AD577C8DD}">
      <dsp:nvSpPr>
        <dsp:cNvPr id="0" name=""/>
        <dsp:cNvSpPr/>
      </dsp:nvSpPr>
      <dsp:spPr>
        <a:xfrm>
          <a:off x="0" y="1635599"/>
          <a:ext cx="6072775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coast of Swansea created an access point to many parts of the world through international trade.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1661986"/>
        <a:ext cx="6020001" cy="487766"/>
      </dsp:txXfrm>
    </dsp:sp>
    <dsp:sp modelId="{9DDB9E74-1D99-4678-A6FB-3D1E33785FAC}">
      <dsp:nvSpPr>
        <dsp:cNvPr id="0" name=""/>
        <dsp:cNvSpPr/>
      </dsp:nvSpPr>
      <dsp:spPr>
        <a:xfrm>
          <a:off x="0" y="2216459"/>
          <a:ext cx="6072775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combination of natural resource availability and transportation infrastructure attracted industrialists to the area.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2242846"/>
        <a:ext cx="6020001" cy="487766"/>
      </dsp:txXfrm>
    </dsp:sp>
    <dsp:sp modelId="{7CBE9B2E-E73A-4332-A632-78FD0AD84138}">
      <dsp:nvSpPr>
        <dsp:cNvPr id="0" name=""/>
        <dsp:cNvSpPr/>
      </dsp:nvSpPr>
      <dsp:spPr>
        <a:xfrm>
          <a:off x="0" y="2797319"/>
          <a:ext cx="6072775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All these combined features contributed to making the city of Swansea one of the best locations for industrial growth during the Industrial Revolution.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2823706"/>
        <a:ext cx="6020001" cy="487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68798D-A51B-497A-84BD-FD3C7FE56E67}">
      <dsp:nvSpPr>
        <dsp:cNvPr id="0" name=""/>
        <dsp:cNvSpPr/>
      </dsp:nvSpPr>
      <dsp:spPr>
        <a:xfrm>
          <a:off x="0" y="47903"/>
          <a:ext cx="6391275" cy="917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Workers often worked long hours in dangerous and physically demanding conditions.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92681"/>
        <a:ext cx="6301719" cy="827724"/>
      </dsp:txXfrm>
    </dsp:sp>
    <dsp:sp modelId="{639A2999-1859-47CD-A4DF-BE8FDCD24CE2}">
      <dsp:nvSpPr>
        <dsp:cNvPr id="0" name=""/>
        <dsp:cNvSpPr/>
      </dsp:nvSpPr>
      <dsp:spPr>
        <a:xfrm>
          <a:off x="0" y="1106303"/>
          <a:ext cx="6391275" cy="917280"/>
        </a:xfrm>
        <a:prstGeom prst="roundRect">
          <a:avLst/>
        </a:prstGeom>
        <a:solidFill>
          <a:schemeClr val="accent2">
            <a:hueOff val="-364891"/>
            <a:satOff val="-3184"/>
            <a:lumOff val="-411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Copper smelting produced intense heat, smoke and chemical fumes.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1151081"/>
        <a:ext cx="6301719" cy="827724"/>
      </dsp:txXfrm>
    </dsp:sp>
    <dsp:sp modelId="{6DD9178A-4490-494E-AD4D-79344BDA60B3}">
      <dsp:nvSpPr>
        <dsp:cNvPr id="0" name=""/>
        <dsp:cNvSpPr/>
      </dsp:nvSpPr>
      <dsp:spPr>
        <a:xfrm>
          <a:off x="0" y="2164703"/>
          <a:ext cx="6391275" cy="917280"/>
        </a:xfrm>
        <a:prstGeom prst="roundRect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Many workers lived in small terraced houses close to the factories.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2209481"/>
        <a:ext cx="6301719" cy="827724"/>
      </dsp:txXfrm>
    </dsp:sp>
    <dsp:sp modelId="{5CF92719-210F-40EC-B0C4-78CA5A90B51C}">
      <dsp:nvSpPr>
        <dsp:cNvPr id="0" name=""/>
        <dsp:cNvSpPr/>
      </dsp:nvSpPr>
      <dsp:spPr>
        <a:xfrm>
          <a:off x="0" y="3223103"/>
          <a:ext cx="6391275" cy="917280"/>
        </a:xfrm>
        <a:prstGeom prst="roundRect">
          <a:avLst/>
        </a:prstGeom>
        <a:solidFill>
          <a:schemeClr val="accent2">
            <a:hueOff val="-1094672"/>
            <a:satOff val="-9550"/>
            <a:lumOff val="-12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Communities developed around industrial sites, creating strong local identities.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3267881"/>
        <a:ext cx="6301719" cy="827724"/>
      </dsp:txXfrm>
    </dsp:sp>
    <dsp:sp modelId="{75DA1FE8-E598-48B2-899E-FDC76E8AA678}">
      <dsp:nvSpPr>
        <dsp:cNvPr id="0" name=""/>
        <dsp:cNvSpPr/>
      </dsp:nvSpPr>
      <dsp:spPr>
        <a:xfrm>
          <a:off x="0" y="4281503"/>
          <a:ext cx="6391275" cy="917280"/>
        </a:xfrm>
        <a:prstGeom prst="roundRect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Industrial employment shaped the social and cultural life of Swansea.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4326281"/>
        <a:ext cx="6301719" cy="827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314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225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95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48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36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24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03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26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70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120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027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895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97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53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46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856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4C9F437-7C7E-4951-BA8A-B00B9CEC8FF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67C8786-F05F-48E9-B7E5-C23F98FAC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3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0A985-BB1A-C807-CD1D-52A494B53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2836" y="629265"/>
            <a:ext cx="3729038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Geographical Advantages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C9CE5C9C-EEA0-B767-EB91-0DA49607F7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127381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012DFEC-3CEC-3365-587B-474A82FB932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8760" r="-3" b="22849"/>
          <a:stretch>
            <a:fillRect/>
          </a:stretch>
        </p:blipFill>
        <p:spPr>
          <a:xfrm>
            <a:off x="7418226" y="645107"/>
            <a:ext cx="4125317" cy="27103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442048-5CDB-D7CE-B791-7083E4277AC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9575" r="26823" b="-2"/>
          <a:stretch>
            <a:fillRect/>
          </a:stretch>
        </p:blipFill>
        <p:spPr>
          <a:xfrm>
            <a:off x="7418226" y="3520086"/>
            <a:ext cx="4125317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464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73D3481-3E23-4B7A-A316-DD084230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FBEDF2-EF57-4002-A605-673E5D0B2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3356326-7048-4597-B6F4-5FF27A05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067FDE8-B371-4C07-83B4-0F87ACDEF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BBA6DDD-068A-406A-A1CE-BF27FEBD3A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93FF853-0A46-4F82-8A7D-390B21A89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27507DC-79B3-43D3-B630-B66FBD31D8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1DF36C7-D50D-414B-A7EA-9BAB3EA37B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6A3D491-4A77-462A-ABC3-15E024255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A6941E-0988-C03A-D60A-F5A796739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629265"/>
            <a:ext cx="4883074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Industry and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3C7D-62CB-6A58-FC68-8711E8243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Copperworks have created copper by ore and smelting using copper into multi-phase heating.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introduction of steam engines and superior equipment enabled copper to be produced more efficiently and at a much higher rate.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Consequently, copper works were established whereby copper was removed from the earth and processed into a finished and usable form of copper.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 innovation helped Swansea maintain its competitive nation as one of the world's leading suppliers of copper.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primary engine of growth and ongoing success of the global copper industry was technology.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0F02B9-FFEA-EABD-99A8-A2A8D5075F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322" r="1" b="21977"/>
          <a:stretch>
            <a:fillRect/>
          </a:stretch>
        </p:blipFill>
        <p:spPr>
          <a:xfrm>
            <a:off x="7418226" y="645107"/>
            <a:ext cx="4125317" cy="271038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0FD2EC6-4CDE-490A-8B7A-0BB301377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BFD589-2D1B-0586-BDDA-5C02D7B356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58" r="3" b="3"/>
          <a:stretch>
            <a:fillRect/>
          </a:stretch>
        </p:blipFill>
        <p:spPr>
          <a:xfrm>
            <a:off x="7418226" y="3520086"/>
            <a:ext cx="4125317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933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A844043-2B05-4A69-98C6-CF0F26946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42000"/>
                  <a:hueMod val="42000"/>
                  <a:satMod val="124000"/>
                  <a:lumMod val="62000"/>
                </a:schemeClr>
                <a:schemeClr val="dk2">
                  <a:tint val="96000"/>
                  <a:satMod val="130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C2AD7F1-D41F-4DC2-8C0D-28429DF70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D1E228D-CA9E-41E4-87C8-21C841EAD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45F3D31F-26BB-46A1-A3D3-A758FF02A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B15905-1588-4FAB-9558-04F1B2186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713412" y="402165"/>
            <a:ext cx="6055253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C72FA550-997B-4EFC-9E96-6937BDAE2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229377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A41FDE27-F763-46C3-B111-19C1535BF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15EB4-88DF-3000-D07B-98CBF04E0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5" y="973667"/>
            <a:ext cx="339087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Workforce and Living Conditions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417D79A-45EF-4C57-ABEB-04910F333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07E1FC8E-AACD-40F2-25AC-9A58D5F57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610041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6102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63B918C-605E-4767-B8B8-07EE8E514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7A15320-BE68-4368-9AEC-EB121AA1D0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397429F-B09A-4755-85D6-5EF9C8EC1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79C0060-574D-48A1-896F-3BFA9E1D9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42DA2D2-7E39-48E7-956A-5C5702872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08AB3D2-317E-4043-A5BE-6D078F589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BE6F4C2-B396-47DA-9B43-7CBC55B9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2099893-51D2-4FDD-A8B8-99DE6A1F9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B387B19-E01F-4F0A-A984-04315236E1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994735CE-14A3-4759-8BDD-55844E0DA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CD1763A-E8CE-4920-B58C-F41A62C86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3C445311-D23D-4257-8441-7D9AE2DDB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504CE6-7F7C-FCC6-A357-0EC34DDB8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B38C5-6CFA-CEB6-232C-A9EEB5EB6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5779" y="437513"/>
            <a:ext cx="7239526" cy="5954325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Az-zahra, S. A., Amanda, Z., Adisa, M.,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Indana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R., &amp; Azis, A. (2026). Industrial Revolution: Economic, Social, and Cultural Transformation in Europe.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Natural Sciences and Technology, 1(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1-4.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Brookes, G. (2015).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Swansea in the 1950s: Ten Years that changed a City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Amberley Publishing Limited.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Ballinger, A. P., Schurer, A. P.,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Hegerl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G. C., Dittus, A. J., Hawkins, E., Cornes, R., ... &amp; Rumbold, S. T. (2026). Importance of beginning industrial-era climate simulations in the eighteenth century.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Research Letters, 21(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014022.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Cummings, B.,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Burvill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&amp; Bowen, R. (2026). The well-being of future generations act (Wales, 2015): towards an ecosystem perspective.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Entrepreneurship and Public Policy, 15(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55-71.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globalizing the Industrial Revolution, 1830–70.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3-26.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Hughes, S. (2008).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Copperopolis: landscapes of the early industrial period in Swansea.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Royal Commission on the Ancient and Historical Monuments of Wales.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Hammad, M., Ali, H., Hussain, G., &amp; Wang, X. (2026).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Historical Context and Evolution of Industry 5.0. Industry 5.0: The Human-Centric Future of Industry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21-44.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Gwynn, D.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Little History of Swansea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The History Press.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Morgan, R., Langlands, L., Henderson, T., &amp; Lewis, R. (2024). Rediscovering Copperopolis: The Hafod Plate Rolling Mill, Swansea.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46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2-17.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Miskell, L. (2014). From Copperopolis to Coquimbo: international knowledge networks in the copper industry of the 1820s.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92-111.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May, S. (2023).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Heritage-Led Regeneration and the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Sanitisation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of Memory in the Lower Swansea Valley.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In Toxic Heritage (pp. 77-88). Routledge.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Symons, J. C. (2008).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Mining and Smelting of Copper in England and Wales, 1760-1820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(Doctoral dissertation, Coventry University in collaboration with University College Worcester).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8051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67</TotalTime>
  <Words>687</Words>
  <PresentationFormat>Widescreen</PresentationFormat>
  <Paragraphs>31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Arial Black</vt:lpstr>
      <vt:lpstr>Century Gothic</vt:lpstr>
      <vt:lpstr>Wingdings</vt:lpstr>
      <vt:lpstr>Wingdings 3</vt:lpstr>
      <vt:lpstr>Ion Boardroom</vt:lpstr>
      <vt:lpstr>Geographical Advantages</vt:lpstr>
      <vt:lpstr>Industry and Innovation</vt:lpstr>
      <vt:lpstr>Workforce and Living Conditions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2025-11-08T20:33:09Z</dcterms:created>
  <dcterms:modified xsi:type="dcterms:W3CDTF">2026-03-06T16:45:38Z</dcterms:modified>
</cp:coreProperties>
</file>