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7" r:id="rId11"/>
    <p:sldId id="265" r:id="rId12"/>
    <p:sldId id="266"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9/25/2019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9/25/2019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9/25/2019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9/25/2019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Level 5 Fieldwork Placement </a:t>
            </a:r>
          </a:p>
        </p:txBody>
      </p:sp>
      <p:sp>
        <p:nvSpPr>
          <p:cNvPr id="3" name="Subtitle 2"/>
          <p:cNvSpPr>
            <a:spLocks noGrp="1"/>
          </p:cNvSpPr>
          <p:nvPr>
            <p:ph type="subTitle" idx="1"/>
          </p:nvPr>
        </p:nvSpPr>
        <p:spPr/>
        <p:txBody>
          <a:bodyPr/>
          <a:lstStyle/>
          <a:p>
            <a:endParaRPr lang="en-GB" dirty="0" smtClean="0"/>
          </a:p>
          <a:p>
            <a:r>
              <a:rPr lang="en-GB" dirty="0" smtClean="0"/>
              <a:t>SJYW5008						Alana Enoch</a:t>
            </a:r>
            <a:endParaRPr lang="en-GB" dirty="0"/>
          </a:p>
        </p:txBody>
      </p:sp>
    </p:spTree>
    <p:extLst>
      <p:ext uri="{BB962C8B-B14F-4D97-AF65-F5344CB8AC3E}">
        <p14:creationId xmlns:p14="http://schemas.microsoft.com/office/powerpoint/2010/main" val="1953079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Aims</a:t>
            </a:r>
            <a:endParaRPr lang="en-GB" dirty="0"/>
          </a:p>
        </p:txBody>
      </p:sp>
      <p:sp>
        <p:nvSpPr>
          <p:cNvPr id="3" name="Content Placeholder 2"/>
          <p:cNvSpPr>
            <a:spLocks noGrp="1"/>
          </p:cNvSpPr>
          <p:nvPr>
            <p:ph idx="1"/>
          </p:nvPr>
        </p:nvSpPr>
        <p:spPr/>
        <p:txBody>
          <a:bodyPr/>
          <a:lstStyle/>
          <a:p>
            <a:r>
              <a:rPr lang="en-US" dirty="0" smtClean="0"/>
              <a:t>The </a:t>
            </a:r>
            <a:r>
              <a:rPr lang="en-US" dirty="0"/>
              <a:t>aims of the module SJYW5008 are:</a:t>
            </a:r>
            <a:endParaRPr lang="en-GB" dirty="0"/>
          </a:p>
          <a:p>
            <a:pPr lvl="0"/>
            <a:r>
              <a:rPr lang="en-US" dirty="0"/>
              <a:t>To further provide students with an understanding of the key approaches </a:t>
            </a:r>
            <a:r>
              <a:rPr lang="en-US" dirty="0" smtClean="0"/>
              <a:t>and</a:t>
            </a:r>
            <a:r>
              <a:rPr lang="en-GB" dirty="0"/>
              <a:t> </a:t>
            </a:r>
            <a:r>
              <a:rPr lang="en-US" dirty="0" smtClean="0"/>
              <a:t>practices </a:t>
            </a:r>
            <a:r>
              <a:rPr lang="en-US" dirty="0"/>
              <a:t>linking the theory and practice of Youth and Community Work.</a:t>
            </a:r>
            <a:endParaRPr lang="en-GB" dirty="0"/>
          </a:p>
          <a:p>
            <a:pPr lvl="0"/>
            <a:r>
              <a:rPr lang="en-US" dirty="0"/>
              <a:t>To provide students with an opportunity to engage in supervised professional practice of 400 hours duration, 50% of which to be face to face with young people.</a:t>
            </a:r>
            <a:endParaRPr lang="en-GB" dirty="0"/>
          </a:p>
          <a:p>
            <a:endParaRPr lang="en-GB" dirty="0"/>
          </a:p>
        </p:txBody>
      </p:sp>
    </p:spTree>
    <p:extLst>
      <p:ext uri="{BB962C8B-B14F-4D97-AF65-F5344CB8AC3E}">
        <p14:creationId xmlns:p14="http://schemas.microsoft.com/office/powerpoint/2010/main" val="1278750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Helvetica-Bold"/>
                <a:ea typeface="Calibri" panose="020F0502020204030204" pitchFamily="34" charset="0"/>
                <a:cs typeface="Helvetica-Bold"/>
              </a:rPr>
              <a:t>Assessment Component 1 – 60%</a:t>
            </a:r>
            <a:r>
              <a:rPr lang="en-GB" dirty="0">
                <a:latin typeface="Calibri" panose="020F0502020204030204" pitchFamily="34" charset="0"/>
                <a:ea typeface="Calibri" panose="020F0502020204030204" pitchFamily="34" charset="0"/>
              </a:rPr>
              <a:t/>
            </a:r>
            <a:br>
              <a:rPr lang="en-GB" dirty="0">
                <a:latin typeface="Calibri" panose="020F0502020204030204" pitchFamily="34" charset="0"/>
                <a:ea typeface="Calibri" panose="020F0502020204030204" pitchFamily="34" charset="0"/>
              </a:rPr>
            </a:br>
            <a:endParaRPr lang="en-GB" dirty="0"/>
          </a:p>
        </p:txBody>
      </p:sp>
      <p:sp>
        <p:nvSpPr>
          <p:cNvPr id="3" name="Content Placeholder 2"/>
          <p:cNvSpPr>
            <a:spLocks noGrp="1"/>
          </p:cNvSpPr>
          <p:nvPr>
            <p:ph idx="1"/>
          </p:nvPr>
        </p:nvSpPr>
        <p:spPr/>
        <p:txBody>
          <a:bodyPr>
            <a:normAutofit fontScale="92500" lnSpcReduction="20000"/>
          </a:bodyPr>
          <a:lstStyle/>
          <a:p>
            <a:pPr marL="0" indent="0">
              <a:lnSpc>
                <a:spcPct val="115000"/>
              </a:lnSpc>
              <a:spcAft>
                <a:spcPts val="0"/>
              </a:spcAft>
              <a:buNone/>
            </a:pPr>
            <a:r>
              <a:rPr lang="en-GB" dirty="0" smtClean="0">
                <a:latin typeface="Calibri" panose="020F0502020204030204" pitchFamily="34" charset="0"/>
                <a:ea typeface="Calibri" panose="020F0502020204030204" pitchFamily="34" charset="0"/>
                <a:cs typeface="Helvetica" panose="020B0604020202020204" pitchFamily="34" charset="0"/>
              </a:rPr>
              <a:t>Coursework</a:t>
            </a:r>
            <a:r>
              <a:rPr lang="en-GB" dirty="0">
                <a:latin typeface="Calibri" panose="020F0502020204030204" pitchFamily="34" charset="0"/>
                <a:ea typeface="Calibri" panose="020F0502020204030204" pitchFamily="34" charset="0"/>
                <a:cs typeface="Helvetica" panose="020B0604020202020204" pitchFamily="34" charset="0"/>
              </a:rPr>
              <a:t>: A Professional Journal (4500 words).  The Journal will include the following:</a:t>
            </a:r>
            <a:endParaRPr lang="en-GB" dirty="0">
              <a:latin typeface="Calibri" panose="020F0502020204030204" pitchFamily="34" charset="0"/>
              <a:ea typeface="Calibri" panose="020F0502020204030204" pitchFamily="34" charset="0"/>
            </a:endParaRPr>
          </a:p>
          <a:p>
            <a:pPr marL="342900" lvl="0" indent="-342900">
              <a:lnSpc>
                <a:spcPct val="115000"/>
              </a:lnSpc>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Helvetica" panose="020B0604020202020204" pitchFamily="34" charset="0"/>
              </a:rPr>
              <a:t>An original risk assessment of the work setting,</a:t>
            </a:r>
            <a:endParaRPr lang="en-GB" dirty="0">
              <a:latin typeface="Calibri" panose="020F0502020204030204" pitchFamily="34" charset="0"/>
              <a:ea typeface="Calibri" panose="020F0502020204030204" pitchFamily="34" charset="0"/>
            </a:endParaRPr>
          </a:p>
          <a:p>
            <a:pPr marL="342900" lvl="0" indent="-342900">
              <a:lnSpc>
                <a:spcPct val="115000"/>
              </a:lnSpc>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Helvetica" panose="020B0604020202020204" pitchFamily="34" charset="0"/>
              </a:rPr>
              <a:t>An evaluation of the work placement</a:t>
            </a:r>
            <a:endParaRPr lang="en-GB" dirty="0">
              <a:latin typeface="Calibri" panose="020F0502020204030204" pitchFamily="34" charset="0"/>
              <a:ea typeface="Calibri" panose="020F0502020204030204" pitchFamily="34" charset="0"/>
            </a:endParaRPr>
          </a:p>
          <a:p>
            <a:pPr marL="342900" lvl="0" indent="-342900">
              <a:lnSpc>
                <a:spcPct val="115000"/>
              </a:lnSpc>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Helvetica" panose="020B0604020202020204" pitchFamily="34" charset="0"/>
              </a:rPr>
              <a:t>Ten reflective journals</a:t>
            </a:r>
            <a:endParaRPr lang="en-GB" dirty="0">
              <a:latin typeface="Calibri" panose="020F0502020204030204" pitchFamily="34" charset="0"/>
              <a:ea typeface="Calibri" panose="020F0502020204030204" pitchFamily="34" charset="0"/>
            </a:endParaRPr>
          </a:p>
          <a:p>
            <a:pPr marL="342900" lvl="0" indent="-342900">
              <a:lnSpc>
                <a:spcPct val="115000"/>
              </a:lnSpc>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Helvetica" panose="020B0604020202020204" pitchFamily="34" charset="0"/>
              </a:rPr>
              <a:t>A community profile</a:t>
            </a:r>
            <a:endParaRPr lang="en-GB" dirty="0">
              <a:latin typeface="Calibri" panose="020F0502020204030204" pitchFamily="34" charset="0"/>
              <a:ea typeface="Calibri" panose="020F0502020204030204" pitchFamily="34" charset="0"/>
            </a:endParaRPr>
          </a:p>
          <a:p>
            <a:pPr marL="342900" lvl="0" indent="-342900">
              <a:lnSpc>
                <a:spcPct val="115000"/>
              </a:lnSpc>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Helvetica" panose="020B0604020202020204" pitchFamily="34" charset="0"/>
              </a:rPr>
              <a:t>The analysis of a significant project or programme of work developed by the student.</a:t>
            </a:r>
            <a:endParaRPr lang="en-GB" dirty="0">
              <a:latin typeface="Calibri" panose="020F0502020204030204" pitchFamily="34" charset="0"/>
              <a:ea typeface="Calibri" panose="020F0502020204030204" pitchFamily="34" charset="0"/>
            </a:endParaRPr>
          </a:p>
          <a:p>
            <a:pPr marL="342900" lvl="0" indent="-342900">
              <a:lnSpc>
                <a:spcPct val="115000"/>
              </a:lnSpc>
              <a:spcAft>
                <a:spcPts val="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Helvetica" panose="020B0604020202020204" pitchFamily="34" charset="0"/>
              </a:rPr>
              <a:t>A summary of your own learning and development, linked to your </a:t>
            </a:r>
            <a:r>
              <a:rPr lang="en-GB" dirty="0" smtClean="0">
                <a:latin typeface="Calibri" panose="020F0502020204030204" pitchFamily="34" charset="0"/>
                <a:ea typeface="Calibri" panose="020F0502020204030204" pitchFamily="34" charset="0"/>
                <a:cs typeface="Helvetica" panose="020B0604020202020204" pitchFamily="34" charset="0"/>
              </a:rPr>
              <a:t>professional</a:t>
            </a:r>
            <a:r>
              <a:rPr lang="en-GB" dirty="0" smtClean="0">
                <a:latin typeface="Calibri" panose="020F0502020204030204" pitchFamily="34" charset="0"/>
                <a:ea typeface="Calibri" panose="020F0502020204030204" pitchFamily="34" charset="0"/>
              </a:rPr>
              <a:t> </a:t>
            </a:r>
            <a:r>
              <a:rPr lang="en-GB" dirty="0" smtClean="0">
                <a:latin typeface="Calibri" panose="020F0502020204030204" pitchFamily="34" charset="0"/>
                <a:ea typeface="Calibri" panose="020F0502020204030204" pitchFamily="34" charset="0"/>
                <a:cs typeface="Helvetica" panose="020B0604020202020204" pitchFamily="34" charset="0"/>
              </a:rPr>
              <a:t>development </a:t>
            </a:r>
            <a:r>
              <a:rPr lang="en-GB" dirty="0">
                <a:latin typeface="Calibri" panose="020F0502020204030204" pitchFamily="34" charset="0"/>
                <a:ea typeface="Calibri" panose="020F0502020204030204" pitchFamily="34" charset="0"/>
                <a:cs typeface="Helvetica" panose="020B0604020202020204" pitchFamily="34" charset="0"/>
              </a:rPr>
              <a:t>plan and underpinned with reference to examples from your practice and appropriate literature such as National Occupational Standards for Youth Work.</a:t>
            </a:r>
            <a:endParaRPr lang="en-GB" dirty="0">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2525835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 </a:t>
            </a:r>
            <a:r>
              <a:rPr lang="en-GB" b="1" dirty="0" smtClean="0"/>
              <a:t>Components</a:t>
            </a:r>
            <a:endParaRPr lang="en-GB" dirty="0"/>
          </a:p>
        </p:txBody>
      </p:sp>
      <p:sp>
        <p:nvSpPr>
          <p:cNvPr id="3" name="Content Placeholder 2"/>
          <p:cNvSpPr>
            <a:spLocks noGrp="1"/>
          </p:cNvSpPr>
          <p:nvPr>
            <p:ph idx="1"/>
          </p:nvPr>
        </p:nvSpPr>
        <p:spPr/>
        <p:txBody>
          <a:bodyPr>
            <a:normAutofit/>
          </a:bodyPr>
          <a:lstStyle/>
          <a:p>
            <a:r>
              <a:rPr lang="en-GB" b="1" dirty="0"/>
              <a:t>Assessment Component </a:t>
            </a:r>
            <a:r>
              <a:rPr lang="en-GB" b="1" dirty="0" smtClean="0"/>
              <a:t>2 </a:t>
            </a:r>
            <a:r>
              <a:rPr lang="en-GB" b="1" dirty="0"/>
              <a:t>– 10%</a:t>
            </a:r>
            <a:endParaRPr lang="en-GB" dirty="0"/>
          </a:p>
          <a:p>
            <a:r>
              <a:rPr lang="en-GB" dirty="0"/>
              <a:t>Practical: A Line Manager Report making clear reference to examples form the </a:t>
            </a:r>
            <a:r>
              <a:rPr lang="en-GB" dirty="0" smtClean="0"/>
              <a:t>student’s practice </a:t>
            </a:r>
            <a:r>
              <a:rPr lang="en-GB" dirty="0"/>
              <a:t>and conduct while on placement</a:t>
            </a:r>
            <a:r>
              <a:rPr lang="en-GB" dirty="0" smtClean="0"/>
              <a:t>.</a:t>
            </a:r>
            <a:r>
              <a:rPr lang="en-GB" b="1" dirty="0"/>
              <a:t> </a:t>
            </a:r>
            <a:endParaRPr lang="en-GB" dirty="0"/>
          </a:p>
          <a:p>
            <a:r>
              <a:rPr lang="en-GB" b="1" dirty="0"/>
              <a:t>Assessment Component 3 – 10%</a:t>
            </a:r>
            <a:endParaRPr lang="en-GB" dirty="0"/>
          </a:p>
          <a:p>
            <a:r>
              <a:rPr lang="en-GB" dirty="0"/>
              <a:t>Practical: A report from the visiting tutor including an observation of practice</a:t>
            </a:r>
            <a:r>
              <a:rPr lang="en-GB" dirty="0" smtClean="0"/>
              <a:t>.</a:t>
            </a:r>
            <a:r>
              <a:rPr lang="en-GB" dirty="0"/>
              <a:t> </a:t>
            </a:r>
          </a:p>
          <a:p>
            <a:endParaRPr lang="en-GB" dirty="0"/>
          </a:p>
        </p:txBody>
      </p:sp>
    </p:spTree>
    <p:extLst>
      <p:ext uri="{BB962C8B-B14F-4D97-AF65-F5344CB8AC3E}">
        <p14:creationId xmlns:p14="http://schemas.microsoft.com/office/powerpoint/2010/main" val="2226520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 Components</a:t>
            </a:r>
            <a:endParaRPr lang="en-GB" dirty="0"/>
          </a:p>
        </p:txBody>
      </p:sp>
      <p:sp>
        <p:nvSpPr>
          <p:cNvPr id="3" name="Content Placeholder 2"/>
          <p:cNvSpPr>
            <a:spLocks noGrp="1"/>
          </p:cNvSpPr>
          <p:nvPr>
            <p:ph idx="1"/>
          </p:nvPr>
        </p:nvSpPr>
        <p:spPr/>
        <p:txBody>
          <a:bodyPr>
            <a:normAutofit/>
          </a:bodyPr>
          <a:lstStyle/>
          <a:p>
            <a:r>
              <a:rPr lang="en-GB" b="1" dirty="0"/>
              <a:t>Assessment Component 4 – 10%</a:t>
            </a:r>
            <a:endParaRPr lang="en-GB" dirty="0"/>
          </a:p>
          <a:p>
            <a:r>
              <a:rPr lang="en-GB" dirty="0"/>
              <a:t>Practical: A report from the Fieldwork Supervisor reflecting the student’s engagement </a:t>
            </a:r>
            <a:r>
              <a:rPr lang="en-GB" dirty="0" smtClean="0"/>
              <a:t>with supervision </a:t>
            </a:r>
            <a:r>
              <a:rPr lang="en-GB" dirty="0"/>
              <a:t>and reflective practice.</a:t>
            </a:r>
          </a:p>
          <a:p>
            <a:r>
              <a:rPr lang="en-GB" b="1" dirty="0"/>
              <a:t> </a:t>
            </a:r>
            <a:r>
              <a:rPr lang="en-GB" b="1" dirty="0" smtClean="0"/>
              <a:t>Assessment </a:t>
            </a:r>
            <a:r>
              <a:rPr lang="en-GB" b="1" dirty="0"/>
              <a:t>Component 5 – 10%</a:t>
            </a:r>
            <a:endParaRPr lang="en-GB" dirty="0"/>
          </a:p>
          <a:p>
            <a:r>
              <a:rPr lang="en-GB" dirty="0"/>
              <a:t>Coursework: A portfolio of evidence including National Occupational Standards for </a:t>
            </a:r>
            <a:r>
              <a:rPr lang="en-GB" dirty="0" smtClean="0"/>
              <a:t>Youth Work </a:t>
            </a:r>
            <a:r>
              <a:rPr lang="en-GB" dirty="0"/>
              <a:t>evidence matrix.</a:t>
            </a:r>
          </a:p>
          <a:p>
            <a:endParaRPr lang="en-GB" dirty="0"/>
          </a:p>
        </p:txBody>
      </p:sp>
    </p:spTree>
    <p:extLst>
      <p:ext uri="{BB962C8B-B14F-4D97-AF65-F5344CB8AC3E}">
        <p14:creationId xmlns:p14="http://schemas.microsoft.com/office/powerpoint/2010/main" val="4228181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INTRODUCTION to Level 5 Placement</a:t>
            </a:r>
            <a:endParaRPr lang="en-GB" dirty="0"/>
          </a:p>
        </p:txBody>
      </p:sp>
      <p:sp>
        <p:nvSpPr>
          <p:cNvPr id="3" name="Content Placeholder 2"/>
          <p:cNvSpPr>
            <a:spLocks noGrp="1"/>
          </p:cNvSpPr>
          <p:nvPr>
            <p:ph idx="1"/>
          </p:nvPr>
        </p:nvSpPr>
        <p:spPr/>
        <p:txBody>
          <a:bodyPr>
            <a:normAutofit/>
          </a:bodyPr>
          <a:lstStyle/>
          <a:p>
            <a:r>
              <a:rPr lang="en-GB" dirty="0"/>
              <a:t>The Key purpose of Youth Work is clear and was</a:t>
            </a:r>
            <a:r>
              <a:rPr lang="en-US" dirty="0"/>
              <a:t> agreed by the youth work sector during 2008, and it encompasses the outcomes of delivering youth work (what is achieved).  The key purpose of youth work is to</a:t>
            </a:r>
            <a:r>
              <a:rPr lang="en-US" dirty="0" smtClean="0"/>
              <a:t>……</a:t>
            </a:r>
            <a:r>
              <a:rPr lang="en-US" dirty="0"/>
              <a:t> </a:t>
            </a:r>
            <a:endParaRPr lang="en-GB" dirty="0"/>
          </a:p>
          <a:p>
            <a:r>
              <a:rPr lang="en-US" dirty="0"/>
              <a:t>Enable young people to develop holistically, working with them to facilitate their personal, social and educational development, to enable them to develop their voice, influence and place in society and to reach their full potential</a:t>
            </a:r>
            <a:r>
              <a:rPr lang="en-US" dirty="0" smtClean="0"/>
              <a:t>.</a:t>
            </a:r>
            <a:r>
              <a:rPr lang="en-US" dirty="0"/>
              <a:t> </a:t>
            </a:r>
            <a:endParaRPr lang="en-GB" dirty="0"/>
          </a:p>
          <a:p>
            <a:pPr marL="0" indent="0">
              <a:buNone/>
            </a:pPr>
            <a:r>
              <a:rPr lang="en-US" dirty="0" smtClean="0"/>
              <a:t>								(</a:t>
            </a:r>
            <a:r>
              <a:rPr lang="en-US" dirty="0"/>
              <a:t>LSIS, 2012: p.4)</a:t>
            </a:r>
            <a:endParaRPr lang="en-GB" dirty="0"/>
          </a:p>
          <a:p>
            <a:endParaRPr lang="en-GB" dirty="0"/>
          </a:p>
        </p:txBody>
      </p:sp>
    </p:spTree>
    <p:extLst>
      <p:ext uri="{BB962C8B-B14F-4D97-AF65-F5344CB8AC3E}">
        <p14:creationId xmlns:p14="http://schemas.microsoft.com/office/powerpoint/2010/main" val="1056706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This statement refers to the holistic development of young people, </a:t>
            </a:r>
            <a:r>
              <a:rPr lang="en-US" dirty="0" err="1"/>
              <a:t>recognising</a:t>
            </a:r>
            <a:r>
              <a:rPr lang="en-US" dirty="0"/>
              <a:t> that personal, social and educational development can also include, for example, physical, political and spiritual development (Lifelong Learning UK, 2008; Learning and Skills Improvement Service, 2012).</a:t>
            </a:r>
            <a:endParaRPr lang="en-GB" dirty="0"/>
          </a:p>
          <a:p>
            <a:endParaRPr lang="en-GB" dirty="0"/>
          </a:p>
        </p:txBody>
      </p:sp>
    </p:spTree>
    <p:extLst>
      <p:ext uri="{BB962C8B-B14F-4D97-AF65-F5344CB8AC3E}">
        <p14:creationId xmlns:p14="http://schemas.microsoft.com/office/powerpoint/2010/main" val="1653400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Fieldwork is undertaken as an integral part of the programme, where the achievement of the learning outcomes for the placement is dependent on the arrangements made with the Placement Provider; where the student is enrolled at the University during this period; and where there is a transfer of direct supervision of the student to the Placement Provider (Academic Quality Handbook 2016-17). </a:t>
            </a:r>
            <a:endParaRPr lang="en-GB" dirty="0"/>
          </a:p>
          <a:p>
            <a:pPr marL="0" indent="0">
              <a:buNone/>
            </a:pPr>
            <a:endParaRPr lang="en-GB" dirty="0"/>
          </a:p>
        </p:txBody>
      </p:sp>
    </p:spTree>
    <p:extLst>
      <p:ext uri="{BB962C8B-B14F-4D97-AF65-F5344CB8AC3E}">
        <p14:creationId xmlns:p14="http://schemas.microsoft.com/office/powerpoint/2010/main" val="48923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Fieldwork is an integral aspect of the programme.  Students should work hard to make the most of all the opportunities open to them while on placement.  </a:t>
            </a:r>
            <a:endParaRPr lang="en-GB" dirty="0" smtClean="0"/>
          </a:p>
          <a:p>
            <a:r>
              <a:rPr lang="en-GB" dirty="0" smtClean="0"/>
              <a:t>These </a:t>
            </a:r>
            <a:r>
              <a:rPr lang="en-GB" dirty="0"/>
              <a:t>opportunities will provide you with the chance to build all important links between what you learn while on campus and what you can learn in the field.  You will be assessed on how effectively you demonstrate these links.  </a:t>
            </a:r>
            <a:endParaRPr lang="en-GB" dirty="0" smtClean="0"/>
          </a:p>
          <a:p>
            <a:r>
              <a:rPr lang="en-GB" dirty="0" smtClean="0"/>
              <a:t>Do </a:t>
            </a:r>
            <a:r>
              <a:rPr lang="en-GB" dirty="0"/>
              <a:t>not see the lecture room and youth work as separate.</a:t>
            </a:r>
          </a:p>
          <a:p>
            <a:endParaRPr lang="en-GB" dirty="0"/>
          </a:p>
        </p:txBody>
      </p:sp>
    </p:spTree>
    <p:extLst>
      <p:ext uri="{BB962C8B-B14F-4D97-AF65-F5344CB8AC3E}">
        <p14:creationId xmlns:p14="http://schemas.microsoft.com/office/powerpoint/2010/main" val="1196253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It is the intention of the programme team to create thoughtful and reflective youth workers.  The fieldwork will provide a huge range of learning experiences for you.  It is up to you to make the most of them.</a:t>
            </a:r>
          </a:p>
          <a:p>
            <a:r>
              <a:rPr lang="en-GB" dirty="0"/>
              <a:t>There are a tremendous variety of placements open to students, and you are encouraged to experience as many different Youth Work contexts as possible to increase your understanding of how modern organisations and people work</a:t>
            </a:r>
            <a:r>
              <a:rPr lang="en-GB" dirty="0" smtClean="0"/>
              <a:t>.</a:t>
            </a:r>
            <a:r>
              <a:rPr lang="en-GB" dirty="0"/>
              <a:t> </a:t>
            </a:r>
            <a:endParaRPr lang="en-GB" dirty="0" smtClean="0"/>
          </a:p>
          <a:p>
            <a:r>
              <a:rPr lang="en-GB" dirty="0" smtClean="0"/>
              <a:t>Students </a:t>
            </a:r>
            <a:r>
              <a:rPr lang="en-GB" dirty="0"/>
              <a:t>take advantage of placements in a range of settings including Youth clubs, Street work and Mobile projects, Community based projects, Drop-in centres, Complementary education, Housing projects and in local voluntary organisations.</a:t>
            </a:r>
          </a:p>
          <a:p>
            <a:endParaRPr lang="en-GB" dirty="0"/>
          </a:p>
          <a:p>
            <a:endParaRPr lang="en-GB" dirty="0"/>
          </a:p>
        </p:txBody>
      </p:sp>
    </p:spTree>
    <p:extLst>
      <p:ext uri="{BB962C8B-B14F-4D97-AF65-F5344CB8AC3E}">
        <p14:creationId xmlns:p14="http://schemas.microsoft.com/office/powerpoint/2010/main" val="2406915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NATIONAL OCCUPATIONAL STANDARDS FOR YOUTH WORK</a:t>
            </a:r>
            <a:r>
              <a:rPr lang="en-GB" dirty="0"/>
              <a:t/>
            </a:r>
            <a:br>
              <a:rPr lang="en-GB" dirty="0"/>
            </a:br>
            <a:endParaRPr lang="en-GB" dirty="0"/>
          </a:p>
        </p:txBody>
      </p:sp>
      <p:sp>
        <p:nvSpPr>
          <p:cNvPr id="3" name="Content Placeholder 2"/>
          <p:cNvSpPr>
            <a:spLocks noGrp="1"/>
          </p:cNvSpPr>
          <p:nvPr>
            <p:ph idx="1"/>
          </p:nvPr>
        </p:nvSpPr>
        <p:spPr/>
        <p:txBody>
          <a:bodyPr/>
          <a:lstStyle/>
          <a:p>
            <a:r>
              <a:rPr lang="en-US" b="1" dirty="0"/>
              <a:t>Youth and Community Work is a value driven occupation.  The sector has agreed a set of values which underpin excellent Youth Work (LSIS, 2012</a:t>
            </a:r>
            <a:r>
              <a:rPr lang="en-US" b="1" dirty="0" smtClean="0"/>
              <a:t>).</a:t>
            </a:r>
          </a:p>
          <a:p>
            <a:endParaRPr lang="en-US" b="1" dirty="0"/>
          </a:p>
          <a:p>
            <a:r>
              <a:rPr lang="en-US" b="1" dirty="0" smtClean="0"/>
              <a:t>What are these?</a:t>
            </a:r>
            <a:endParaRPr lang="en-GB" dirty="0"/>
          </a:p>
          <a:p>
            <a:pPr marL="0" indent="0">
              <a:buNone/>
            </a:pPr>
            <a:endParaRPr lang="en-GB" dirty="0"/>
          </a:p>
        </p:txBody>
      </p:sp>
    </p:spTree>
    <p:extLst>
      <p:ext uri="{BB962C8B-B14F-4D97-AF65-F5344CB8AC3E}">
        <p14:creationId xmlns:p14="http://schemas.microsoft.com/office/powerpoint/2010/main" val="2309002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Participation and active involvement</a:t>
            </a:r>
            <a:r>
              <a:rPr lang="en-GB" dirty="0"/>
              <a:t/>
            </a:r>
            <a:br>
              <a:rPr lang="en-GB" dirty="0"/>
            </a:br>
            <a:endParaRPr lang="en-GB" dirty="0"/>
          </a:p>
        </p:txBody>
      </p:sp>
      <p:sp>
        <p:nvSpPr>
          <p:cNvPr id="3" name="Content Placeholder 2"/>
          <p:cNvSpPr>
            <a:spLocks noGrp="1"/>
          </p:cNvSpPr>
          <p:nvPr>
            <p:ph idx="1"/>
          </p:nvPr>
        </p:nvSpPr>
        <p:spPr/>
        <p:txBody>
          <a:bodyPr/>
          <a:lstStyle/>
          <a:p>
            <a:pPr lvl="0"/>
            <a:r>
              <a:rPr lang="en-US" dirty="0"/>
              <a:t>Young people choose to be involved, not least because they want to relax, meet friends, make new relationships, to have fun, and to find support,</a:t>
            </a:r>
            <a:endParaRPr lang="en-GB" dirty="0"/>
          </a:p>
          <a:p>
            <a:pPr lvl="0"/>
            <a:r>
              <a:rPr lang="en-US" dirty="0"/>
              <a:t>The work starts from where young people are in relation to their own values, views and principles, as well as their own personal and social space,</a:t>
            </a:r>
            <a:endParaRPr lang="en-GB" dirty="0"/>
          </a:p>
          <a:p>
            <a:pPr lvl="0"/>
            <a:r>
              <a:rPr lang="en-US" dirty="0"/>
              <a:t>It seeks to go beyond where young people start, to widen their horizons, promote participation and invite social commitment, in particular by encouraging them to be critical and creative in their responses to their experience and the world around them,</a:t>
            </a:r>
            <a:endParaRPr lang="en-GB" dirty="0"/>
          </a:p>
          <a:p>
            <a:endParaRPr lang="en-GB" dirty="0"/>
          </a:p>
        </p:txBody>
      </p:sp>
    </p:spTree>
    <p:extLst>
      <p:ext uri="{BB962C8B-B14F-4D97-AF65-F5344CB8AC3E}">
        <p14:creationId xmlns:p14="http://schemas.microsoft.com/office/powerpoint/2010/main" val="1982196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Equity, diversity and inclusion:</a:t>
            </a:r>
            <a:r>
              <a:rPr lang="en-GB" dirty="0"/>
              <a:t/>
            </a:r>
            <a:br>
              <a:rPr lang="en-GB" dirty="0"/>
            </a:br>
            <a:endParaRPr lang="en-GB" dirty="0"/>
          </a:p>
        </p:txBody>
      </p:sp>
      <p:sp>
        <p:nvSpPr>
          <p:cNvPr id="3" name="Content Placeholder 2"/>
          <p:cNvSpPr>
            <a:spLocks noGrp="1"/>
          </p:cNvSpPr>
          <p:nvPr>
            <p:ph idx="1"/>
          </p:nvPr>
        </p:nvSpPr>
        <p:spPr/>
        <p:txBody>
          <a:bodyPr/>
          <a:lstStyle/>
          <a:p>
            <a:pPr lvl="0"/>
            <a:r>
              <a:rPr lang="en-US" dirty="0"/>
              <a:t>It treats young people with respect, valuing each individual and their differences, and promoting the acceptance and understanding of others, whilst challenging oppressive </a:t>
            </a:r>
            <a:r>
              <a:rPr lang="en-US" dirty="0" err="1"/>
              <a:t>behaviour</a:t>
            </a:r>
            <a:r>
              <a:rPr lang="en-US" dirty="0"/>
              <a:t> and ideas,</a:t>
            </a:r>
            <a:endParaRPr lang="en-GB" dirty="0"/>
          </a:p>
          <a:p>
            <a:pPr lvl="0"/>
            <a:r>
              <a:rPr lang="en-US" dirty="0"/>
              <a:t>It respects and values individual differences by supporting and strengthening young people’s belief in themselves, and their capacity to grow and to change through a supportive group environment,</a:t>
            </a:r>
            <a:endParaRPr lang="en-GB" dirty="0"/>
          </a:p>
          <a:p>
            <a:pPr lvl="0"/>
            <a:r>
              <a:rPr lang="en-US" dirty="0"/>
              <a:t>It is underpinned by the principles of equity, diversity and interdependence,</a:t>
            </a:r>
            <a:endParaRPr lang="en-GB" dirty="0"/>
          </a:p>
          <a:p>
            <a:pPr marL="0" indent="0">
              <a:buNone/>
            </a:pPr>
            <a:endParaRPr lang="en-GB" dirty="0"/>
          </a:p>
          <a:p>
            <a:endParaRPr lang="en-GB" dirty="0"/>
          </a:p>
        </p:txBody>
      </p:sp>
    </p:spTree>
    <p:extLst>
      <p:ext uri="{BB962C8B-B14F-4D97-AF65-F5344CB8AC3E}">
        <p14:creationId xmlns:p14="http://schemas.microsoft.com/office/powerpoint/2010/main" val="2661579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Partnership with young people and others</a:t>
            </a:r>
            <a:endParaRPr lang="en-GB" dirty="0"/>
          </a:p>
        </p:txBody>
      </p:sp>
      <p:sp>
        <p:nvSpPr>
          <p:cNvPr id="3" name="Content Placeholder 2"/>
          <p:cNvSpPr>
            <a:spLocks noGrp="1"/>
          </p:cNvSpPr>
          <p:nvPr>
            <p:ph idx="1"/>
          </p:nvPr>
        </p:nvSpPr>
        <p:spPr/>
        <p:txBody>
          <a:bodyPr>
            <a:normAutofit lnSpcReduction="10000"/>
          </a:bodyPr>
          <a:lstStyle/>
          <a:p>
            <a:pPr lvl="0"/>
            <a:r>
              <a:rPr lang="en-US" dirty="0"/>
              <a:t>It </a:t>
            </a:r>
            <a:r>
              <a:rPr lang="en-US" dirty="0" err="1"/>
              <a:t>recognises</a:t>
            </a:r>
            <a:r>
              <a:rPr lang="en-US" dirty="0"/>
              <a:t>,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a:t>
            </a:r>
            <a:endParaRPr lang="en-GB" dirty="0"/>
          </a:p>
          <a:p>
            <a:pPr lvl="0"/>
            <a:r>
              <a:rPr lang="en-US" dirty="0"/>
              <a:t>It works in partnership with young people and other agencies which contribute to young people’s social, educational and personal development,</a:t>
            </a:r>
            <a:endParaRPr lang="en-GB" dirty="0"/>
          </a:p>
          <a:p>
            <a:pPr lvl="0"/>
            <a:r>
              <a:rPr lang="en-US" dirty="0"/>
              <a:t>It </a:t>
            </a:r>
            <a:r>
              <a:rPr lang="en-US" dirty="0" err="1"/>
              <a:t>recognises</a:t>
            </a:r>
            <a:r>
              <a:rPr lang="en-US" dirty="0"/>
              <a:t> the young person as a partner in a learning process, complementing formal education, promoting their access to learning opportunities which enable them to fulfill their potential,</a:t>
            </a:r>
            <a:endParaRPr lang="en-GB" dirty="0"/>
          </a:p>
          <a:p>
            <a:endParaRPr lang="en-GB" dirty="0"/>
          </a:p>
        </p:txBody>
      </p:sp>
    </p:spTree>
    <p:extLst>
      <p:ext uri="{BB962C8B-B14F-4D97-AF65-F5344CB8AC3E}">
        <p14:creationId xmlns:p14="http://schemas.microsoft.com/office/powerpoint/2010/main" val="116892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Personal, social and political development:</a:t>
            </a:r>
            <a:r>
              <a:rPr lang="en-GB" dirty="0"/>
              <a:t/>
            </a:r>
            <a:br>
              <a:rPr lang="en-GB" dirty="0"/>
            </a:br>
            <a:endParaRPr lang="en-GB" dirty="0"/>
          </a:p>
        </p:txBody>
      </p:sp>
      <p:sp>
        <p:nvSpPr>
          <p:cNvPr id="3" name="Content Placeholder 2"/>
          <p:cNvSpPr>
            <a:spLocks noGrp="1"/>
          </p:cNvSpPr>
          <p:nvPr>
            <p:ph idx="1"/>
          </p:nvPr>
        </p:nvSpPr>
        <p:spPr/>
        <p:txBody>
          <a:bodyPr/>
          <a:lstStyle/>
          <a:p>
            <a:pPr lvl="0"/>
            <a:r>
              <a:rPr lang="en-US" dirty="0"/>
              <a:t>It is concerned with how young people feel, and not just with what they know and can do,</a:t>
            </a:r>
            <a:endParaRPr lang="en-GB" dirty="0"/>
          </a:p>
          <a:p>
            <a:pPr lvl="0"/>
            <a:r>
              <a:rPr lang="en-US" dirty="0"/>
              <a:t>It is concerned with facilitating and empowering the voice of young people, encouraging and enabling them to influence the environment in which they live,</a:t>
            </a:r>
            <a:endParaRPr lang="en-GB" dirty="0"/>
          </a:p>
          <a:p>
            <a:pPr lvl="0"/>
            <a:r>
              <a:rPr lang="en-US" dirty="0"/>
              <a:t>It safeguards the welfare of young people, and provides them with a safe environment in which to explore their values, beliefs, ideas and </a:t>
            </a:r>
            <a:r>
              <a:rPr lang="en-US" dirty="0" smtClean="0"/>
              <a:t>issues.</a:t>
            </a:r>
            <a:endParaRPr lang="en-GB" dirty="0"/>
          </a:p>
          <a:p>
            <a:pPr marL="0" indent="0">
              <a:buNone/>
            </a:pPr>
            <a:r>
              <a:rPr lang="en-US" dirty="0"/>
              <a:t> </a:t>
            </a:r>
            <a:endParaRPr lang="en-GB" dirty="0"/>
          </a:p>
          <a:p>
            <a:pPr marL="0" indent="0">
              <a:buNone/>
            </a:pPr>
            <a:endParaRPr lang="en-GB" dirty="0"/>
          </a:p>
        </p:txBody>
      </p:sp>
    </p:spTree>
    <p:extLst>
      <p:ext uri="{BB962C8B-B14F-4D97-AF65-F5344CB8AC3E}">
        <p14:creationId xmlns:p14="http://schemas.microsoft.com/office/powerpoint/2010/main" val="262639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SETTING UP AND MANAGING THE PLACEMENT</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US" b="1" dirty="0"/>
              <a:t>Your task at Level 5 is to successfully complete a placement of 400 hours, at least 50% of which must be face to face work with young people</a:t>
            </a:r>
            <a:r>
              <a:rPr lang="en-US" dirty="0"/>
              <a:t>.  All students will have a named </a:t>
            </a:r>
            <a:r>
              <a:rPr lang="en-US" b="1" dirty="0"/>
              <a:t>Visiting Tutor – </a:t>
            </a:r>
            <a:r>
              <a:rPr lang="en-US" dirty="0"/>
              <a:t>the person with a linking role between the institution and the placement provider.  </a:t>
            </a:r>
            <a:endParaRPr lang="en-US" dirty="0" smtClean="0"/>
          </a:p>
          <a:p>
            <a:r>
              <a:rPr lang="en-US" dirty="0" smtClean="0"/>
              <a:t>The </a:t>
            </a:r>
            <a:r>
              <a:rPr lang="en-US" dirty="0"/>
              <a:t>Visiting Tutor is your first point of contact in relation to placement.  The Visiting Tutor will support you through at least two three way meetings and will challenge you through observation and assessment visits to demonstrate the highest standards while on placement</a:t>
            </a:r>
            <a:r>
              <a:rPr lang="en-US" dirty="0" smtClean="0"/>
              <a:t>.</a:t>
            </a:r>
          </a:p>
          <a:p>
            <a:r>
              <a:rPr lang="en-US" dirty="0" smtClean="0"/>
              <a:t>Where possible this year students are asked to arrange their observation and final meeting for the same day/evening.</a:t>
            </a:r>
            <a:endParaRPr lang="en-GB" dirty="0"/>
          </a:p>
          <a:p>
            <a:pPr marL="0" indent="0">
              <a:buNone/>
            </a:pPr>
            <a:endParaRPr lang="en-GB" dirty="0"/>
          </a:p>
        </p:txBody>
      </p:sp>
    </p:spTree>
    <p:extLst>
      <p:ext uri="{BB962C8B-B14F-4D97-AF65-F5344CB8AC3E}">
        <p14:creationId xmlns:p14="http://schemas.microsoft.com/office/powerpoint/2010/main" val="10006475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US" dirty="0"/>
              <a:t>While on placement you will benefit from the support of a </a:t>
            </a:r>
            <a:r>
              <a:rPr lang="en-US" b="1" dirty="0"/>
              <a:t>Line Manager </a:t>
            </a:r>
            <a:r>
              <a:rPr lang="en-US" dirty="0"/>
              <a:t>– the person having day to day responsibility for the standards of practice of the student.  This person will attend the two three way meetings and provide a final report on your progress while on placement.</a:t>
            </a:r>
            <a:endParaRPr lang="en-GB" dirty="0"/>
          </a:p>
          <a:p>
            <a:r>
              <a:rPr lang="en-US" dirty="0"/>
              <a:t>Additionally the University provides a </a:t>
            </a:r>
            <a:r>
              <a:rPr lang="en-US" b="1" dirty="0"/>
              <a:t>Fieldwork Supervisor </a:t>
            </a:r>
            <a:r>
              <a:rPr lang="en-US" dirty="0"/>
              <a:t>– the person ensuring the development of the student through a formal process of supervision.  This person will be a good support to you, and their role will involve encouraging your learning while on placement.  The Visiting Tutor, Line Manager and Fieldwork Supervisor will be confirmed before the commencement of your Fieldwork hours.</a:t>
            </a:r>
            <a:endParaRPr lang="en-GB" dirty="0"/>
          </a:p>
          <a:p>
            <a:pPr marL="0" indent="0">
              <a:buNone/>
            </a:pPr>
            <a:endParaRPr lang="en-GB" dirty="0"/>
          </a:p>
        </p:txBody>
      </p:sp>
    </p:spTree>
    <p:extLst>
      <p:ext uri="{BB962C8B-B14F-4D97-AF65-F5344CB8AC3E}">
        <p14:creationId xmlns:p14="http://schemas.microsoft.com/office/powerpoint/2010/main" val="2885608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The University has in place a </a:t>
            </a:r>
            <a:r>
              <a:rPr lang="en-US" b="1" dirty="0"/>
              <a:t>Fieldwork Practice Coordinator </a:t>
            </a:r>
            <a:r>
              <a:rPr lang="en-US" dirty="0"/>
              <a:t>– this is Alana Enoch, the person coordinating fieldwork learning across the Youth and Community Work undergraduate programme.  This role involves coordinating training and support for line managers and supervisors, and acting as a source of advice in cases of difficulty.</a:t>
            </a:r>
            <a:endParaRPr lang="en-GB" dirty="0"/>
          </a:p>
          <a:p>
            <a:pPr marL="0" indent="0">
              <a:buNone/>
            </a:pPr>
            <a:endParaRPr lang="en-GB" dirty="0"/>
          </a:p>
        </p:txBody>
      </p:sp>
    </p:spTree>
    <p:extLst>
      <p:ext uri="{BB962C8B-B14F-4D97-AF65-F5344CB8AC3E}">
        <p14:creationId xmlns:p14="http://schemas.microsoft.com/office/powerpoint/2010/main" val="3451129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Fieldwork</a:t>
            </a:r>
            <a:endParaRPr lang="en-GB" dirty="0"/>
          </a:p>
        </p:txBody>
      </p:sp>
      <p:sp>
        <p:nvSpPr>
          <p:cNvPr id="3" name="Content Placeholder 2"/>
          <p:cNvSpPr>
            <a:spLocks noGrp="1"/>
          </p:cNvSpPr>
          <p:nvPr>
            <p:ph idx="1"/>
          </p:nvPr>
        </p:nvSpPr>
        <p:spPr/>
        <p:txBody>
          <a:bodyPr/>
          <a:lstStyle/>
          <a:p>
            <a:r>
              <a:rPr lang="en-US" dirty="0"/>
              <a:t>The purpose of the fieldwork aspect of the programme is to ensure that students have the opportunity to acquire skills and develop knowledge and understanding appropriate to their prospective role as a professionally qualified youth and community worker.  The Nature and Purpose of Youth Work is defined by the Education and Training Standards Committee (ETS) in the following way:</a:t>
            </a:r>
            <a:endParaRPr lang="en-GB" dirty="0"/>
          </a:p>
        </p:txBody>
      </p:sp>
    </p:spTree>
    <p:extLst>
      <p:ext uri="{BB962C8B-B14F-4D97-AF65-F5344CB8AC3E}">
        <p14:creationId xmlns:p14="http://schemas.microsoft.com/office/powerpoint/2010/main" val="3538879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Youth Worker’s Task</a:t>
            </a:r>
            <a:endParaRPr lang="en-GB" dirty="0"/>
          </a:p>
        </p:txBody>
      </p:sp>
      <p:sp>
        <p:nvSpPr>
          <p:cNvPr id="3" name="Content Placeholder 2"/>
          <p:cNvSpPr>
            <a:spLocks noGrp="1"/>
          </p:cNvSpPr>
          <p:nvPr>
            <p:ph idx="1"/>
          </p:nvPr>
        </p:nvSpPr>
        <p:spPr/>
        <p:txBody>
          <a:bodyPr/>
          <a:lstStyle/>
          <a:p>
            <a:r>
              <a:rPr lang="en-US" dirty="0"/>
              <a:t>The youth worker’s task therefore is to plan and provide appropriate experiences to take advantage of those which arise spontaneously, to foster learning by employing a range of interpersonal skills such as group work, mentoring and advocacy.  Relevant themes and issues such as health, housing and employment are incorporated as appropriate.  This task, and the understanding and skills to deliver it, form the bedrock for all education and training </a:t>
            </a:r>
            <a:r>
              <a:rPr lang="en-US" dirty="0" err="1"/>
              <a:t>programmes</a:t>
            </a:r>
            <a:r>
              <a:rPr lang="en-US" dirty="0"/>
              <a:t> for youth workers.</a:t>
            </a:r>
            <a:endParaRPr lang="en-GB" dirty="0"/>
          </a:p>
          <a:p>
            <a:pPr marL="0" indent="0">
              <a:buNone/>
            </a:pPr>
            <a:r>
              <a:rPr lang="en-US" dirty="0"/>
              <a:t>	</a:t>
            </a:r>
            <a:r>
              <a:rPr lang="en-US" dirty="0" smtClean="0"/>
              <a:t>							(</a:t>
            </a:r>
            <a:r>
              <a:rPr lang="en-US" dirty="0"/>
              <a:t>ETS, 2010: p.5) </a:t>
            </a:r>
            <a:endParaRPr lang="en-GB" dirty="0"/>
          </a:p>
          <a:p>
            <a:endParaRPr lang="en-GB" dirty="0"/>
          </a:p>
        </p:txBody>
      </p:sp>
    </p:spTree>
    <p:extLst>
      <p:ext uri="{BB962C8B-B14F-4D97-AF65-F5344CB8AC3E}">
        <p14:creationId xmlns:p14="http://schemas.microsoft.com/office/powerpoint/2010/main" val="37310037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At level 5 students </a:t>
            </a:r>
            <a:r>
              <a:rPr lang="en-US" dirty="0" smtClean="0"/>
              <a:t>are </a:t>
            </a:r>
            <a:r>
              <a:rPr lang="en-US" dirty="0"/>
              <a:t>required to take on a responsible role while on placement, to take responsibility for </a:t>
            </a:r>
            <a:r>
              <a:rPr lang="en-US" b="1" dirty="0"/>
              <a:t>a programme of work </a:t>
            </a:r>
            <a:r>
              <a:rPr lang="en-US" dirty="0"/>
              <a:t>and to contribute to the smooth functioning of the work, looking for opportunities for creativity and innovation while exhibiting a professional approach.  </a:t>
            </a:r>
            <a:endParaRPr lang="en-US" dirty="0" smtClean="0"/>
          </a:p>
          <a:p>
            <a:pPr marL="0" indent="0">
              <a:buNone/>
            </a:pPr>
            <a:r>
              <a:rPr lang="en-US" b="1" dirty="0" smtClean="0"/>
              <a:t>(The </a:t>
            </a:r>
            <a:r>
              <a:rPr lang="en-US" b="1" dirty="0"/>
              <a:t>programme of </a:t>
            </a:r>
            <a:r>
              <a:rPr lang="en-US" b="1" dirty="0" smtClean="0"/>
              <a:t>work will be a significant section within your portfolio and you need to begin to consider what this will be).</a:t>
            </a:r>
            <a:endParaRPr lang="en-GB" dirty="0"/>
          </a:p>
          <a:p>
            <a:pPr marL="0" indent="0">
              <a:buNone/>
            </a:pPr>
            <a:endParaRPr lang="en-GB" dirty="0"/>
          </a:p>
        </p:txBody>
      </p:sp>
    </p:spTree>
    <p:extLst>
      <p:ext uri="{BB962C8B-B14F-4D97-AF65-F5344CB8AC3E}">
        <p14:creationId xmlns:p14="http://schemas.microsoft.com/office/powerpoint/2010/main" val="40102512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988471656"/>
              </p:ext>
            </p:extLst>
          </p:nvPr>
        </p:nvGraphicFramePr>
        <p:xfrm>
          <a:off x="1969477" y="228599"/>
          <a:ext cx="7957037" cy="5758962"/>
        </p:xfrm>
        <a:graphic>
          <a:graphicData uri="http://schemas.openxmlformats.org/drawingml/2006/table">
            <a:tbl>
              <a:tblPr firstRow="1" firstCol="1" bandRow="1" bandCol="1">
                <a:tableStyleId>{5C22544A-7EE6-4342-B048-85BDC9FD1C3A}</a:tableStyleId>
              </a:tblPr>
              <a:tblGrid>
                <a:gridCol w="2834481">
                  <a:extLst>
                    <a:ext uri="{9D8B030D-6E8A-4147-A177-3AD203B41FA5}">
                      <a16:colId xmlns:a16="http://schemas.microsoft.com/office/drawing/2014/main" val="1061621238"/>
                    </a:ext>
                  </a:extLst>
                </a:gridCol>
                <a:gridCol w="3073534">
                  <a:extLst>
                    <a:ext uri="{9D8B030D-6E8A-4147-A177-3AD203B41FA5}">
                      <a16:colId xmlns:a16="http://schemas.microsoft.com/office/drawing/2014/main" val="408811140"/>
                    </a:ext>
                  </a:extLst>
                </a:gridCol>
                <a:gridCol w="2049022">
                  <a:extLst>
                    <a:ext uri="{9D8B030D-6E8A-4147-A177-3AD203B41FA5}">
                      <a16:colId xmlns:a16="http://schemas.microsoft.com/office/drawing/2014/main" val="3011031308"/>
                    </a:ext>
                  </a:extLst>
                </a:gridCol>
              </a:tblGrid>
              <a:tr h="1060669">
                <a:tc>
                  <a:txBody>
                    <a:bodyPr/>
                    <a:lstStyle/>
                    <a:p>
                      <a:pPr algn="ctr">
                        <a:lnSpc>
                          <a:spcPct val="115000"/>
                        </a:lnSpc>
                        <a:spcAft>
                          <a:spcPts val="0"/>
                        </a:spcAft>
                      </a:pPr>
                      <a:r>
                        <a:rPr lang="en-US" sz="1000">
                          <a:effectLst/>
                        </a:rPr>
                        <a:t> </a:t>
                      </a:r>
                      <a:endParaRPr lang="en-GB" sz="900">
                        <a:effectLst/>
                      </a:endParaRPr>
                    </a:p>
                    <a:p>
                      <a:pPr algn="ctr">
                        <a:lnSpc>
                          <a:spcPct val="115000"/>
                        </a:lnSpc>
                        <a:spcAft>
                          <a:spcPts val="0"/>
                        </a:spcAft>
                      </a:pPr>
                      <a:r>
                        <a:rPr lang="en-US" sz="1000">
                          <a:effectLst/>
                        </a:rPr>
                        <a:t>Level 5 Module SJYW 5008</a:t>
                      </a:r>
                      <a:endParaRPr lang="en-GB" sz="900">
                        <a:effectLst/>
                      </a:endParaRPr>
                    </a:p>
                    <a:p>
                      <a:pPr algn="ctr">
                        <a:lnSpc>
                          <a:spcPct val="115000"/>
                        </a:lnSpc>
                        <a:spcAft>
                          <a:spcPts val="0"/>
                        </a:spcAft>
                      </a:pPr>
                      <a:r>
                        <a:rPr lang="en-US" sz="10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gn="ctr">
                        <a:lnSpc>
                          <a:spcPct val="115000"/>
                        </a:lnSpc>
                        <a:spcAft>
                          <a:spcPts val="0"/>
                        </a:spcAft>
                      </a:pPr>
                      <a:r>
                        <a:rPr lang="en-US" sz="1000">
                          <a:effectLst/>
                        </a:rPr>
                        <a:t> </a:t>
                      </a:r>
                      <a:endParaRPr lang="en-GB" sz="900">
                        <a:effectLst/>
                      </a:endParaRPr>
                    </a:p>
                    <a:p>
                      <a:pPr algn="ctr">
                        <a:lnSpc>
                          <a:spcPct val="115000"/>
                        </a:lnSpc>
                        <a:spcAft>
                          <a:spcPts val="0"/>
                        </a:spcAft>
                      </a:pPr>
                      <a:r>
                        <a:rPr lang="en-US" sz="1000">
                          <a:effectLst/>
                        </a:rPr>
                        <a:t>Standard</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gn="ctr">
                        <a:lnSpc>
                          <a:spcPct val="115000"/>
                        </a:lnSpc>
                        <a:spcAft>
                          <a:spcPts val="0"/>
                        </a:spcAft>
                      </a:pPr>
                      <a:r>
                        <a:rPr lang="en-US" sz="1000">
                          <a:effectLst/>
                        </a:rPr>
                        <a:t> </a:t>
                      </a:r>
                      <a:endParaRPr lang="en-GB" sz="900">
                        <a:effectLst/>
                      </a:endParaRPr>
                    </a:p>
                    <a:p>
                      <a:pPr algn="ctr">
                        <a:lnSpc>
                          <a:spcPct val="115000"/>
                        </a:lnSpc>
                        <a:spcAft>
                          <a:spcPts val="0"/>
                        </a:spcAft>
                      </a:pPr>
                      <a:r>
                        <a:rPr lang="en-US" sz="1000">
                          <a:effectLst/>
                        </a:rPr>
                        <a:t>Notes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2382742861"/>
                  </a:ext>
                </a:extLst>
              </a:tr>
              <a:tr h="837216">
                <a:tc>
                  <a:txBody>
                    <a:bodyPr/>
                    <a:lstStyle/>
                    <a:p>
                      <a:pPr>
                        <a:lnSpc>
                          <a:spcPct val="115000"/>
                        </a:lnSpc>
                        <a:spcAft>
                          <a:spcPts val="1000"/>
                        </a:spcAft>
                      </a:pPr>
                      <a:r>
                        <a:rPr lang="en-US" sz="1000">
                          <a:effectLst/>
                        </a:rPr>
                        <a:t>400 Placement hours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At least 200 hours face to face</a:t>
                      </a:r>
                      <a:endParaRPr lang="en-GB" sz="900">
                        <a:effectLst/>
                      </a:endParaRPr>
                    </a:p>
                    <a:p>
                      <a:pPr>
                        <a:lnSpc>
                          <a:spcPct val="115000"/>
                        </a:lnSpc>
                        <a:spcAft>
                          <a:spcPts val="1000"/>
                        </a:spcAft>
                      </a:pPr>
                      <a:r>
                        <a:rPr lang="en-US" sz="10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For example 10 hours per week x 20 weeks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4060827994"/>
                  </a:ext>
                </a:extLst>
              </a:tr>
              <a:tr h="558145">
                <a:tc>
                  <a:txBody>
                    <a:bodyPr/>
                    <a:lstStyle/>
                    <a:p>
                      <a:pPr>
                        <a:lnSpc>
                          <a:spcPct val="115000"/>
                        </a:lnSpc>
                        <a:spcAft>
                          <a:spcPts val="1000"/>
                        </a:spcAft>
                      </a:pPr>
                      <a:r>
                        <a:rPr lang="en-US" sz="1000">
                          <a:effectLst/>
                        </a:rPr>
                        <a:t>Student CV made available to host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Prior to the establishment of the Placement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Student to lead on this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4220710383"/>
                  </a:ext>
                </a:extLst>
              </a:tr>
              <a:tr h="791281">
                <a:tc>
                  <a:txBody>
                    <a:bodyPr/>
                    <a:lstStyle/>
                    <a:p>
                      <a:pPr>
                        <a:lnSpc>
                          <a:spcPct val="115000"/>
                        </a:lnSpc>
                        <a:spcAft>
                          <a:spcPts val="1000"/>
                        </a:spcAft>
                      </a:pPr>
                      <a:r>
                        <a:rPr lang="en-US" sz="1000">
                          <a:effectLst/>
                        </a:rPr>
                        <a:t>An original Risk Assessment of placement carried out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During the first week of the Placement.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See exemplar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97575909"/>
                  </a:ext>
                </a:extLst>
              </a:tr>
              <a:tr h="558145">
                <a:tc>
                  <a:txBody>
                    <a:bodyPr/>
                    <a:lstStyle/>
                    <a:p>
                      <a:pPr>
                        <a:lnSpc>
                          <a:spcPct val="115000"/>
                        </a:lnSpc>
                        <a:spcAft>
                          <a:spcPts val="1000"/>
                        </a:spcAft>
                      </a:pPr>
                      <a:r>
                        <a:rPr lang="en-US" sz="1000">
                          <a:effectLst/>
                        </a:rPr>
                        <a:t>Supervision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At least monthly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Training will be provided</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2271072666"/>
                  </a:ext>
                </a:extLst>
              </a:tr>
              <a:tr h="837216">
                <a:tc>
                  <a:txBody>
                    <a:bodyPr/>
                    <a:lstStyle/>
                    <a:p>
                      <a:pPr>
                        <a:lnSpc>
                          <a:spcPct val="115000"/>
                        </a:lnSpc>
                        <a:spcAft>
                          <a:spcPts val="1000"/>
                        </a:spcAft>
                      </a:pPr>
                      <a:r>
                        <a:rPr lang="en-US" sz="1000">
                          <a:effectLst/>
                        </a:rPr>
                        <a:t>Line Manager meetings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At least two recorded meetings with student and visiting tutor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See exemplar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106659483"/>
                  </a:ext>
                </a:extLst>
              </a:tr>
              <a:tr h="558145">
                <a:tc>
                  <a:txBody>
                    <a:bodyPr/>
                    <a:lstStyle/>
                    <a:p>
                      <a:pPr>
                        <a:lnSpc>
                          <a:spcPct val="115000"/>
                        </a:lnSpc>
                        <a:spcAft>
                          <a:spcPts val="1000"/>
                        </a:spcAft>
                      </a:pPr>
                      <a:r>
                        <a:rPr lang="en-US" sz="1000">
                          <a:effectLst/>
                        </a:rPr>
                        <a:t>Reflective recordings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Ten or more authentic, reflective recordings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See guidance notes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3164127925"/>
                  </a:ext>
                </a:extLst>
              </a:tr>
              <a:tr h="558145">
                <a:tc>
                  <a:txBody>
                    <a:bodyPr/>
                    <a:lstStyle/>
                    <a:p>
                      <a:pPr>
                        <a:lnSpc>
                          <a:spcPct val="115000"/>
                        </a:lnSpc>
                        <a:spcAft>
                          <a:spcPts val="1000"/>
                        </a:spcAft>
                      </a:pPr>
                      <a:r>
                        <a:rPr lang="en-US" sz="1000">
                          <a:effectLst/>
                        </a:rPr>
                        <a:t>Satisfactory Progress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Completing module tasks to plan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dirty="0">
                          <a:effectLst/>
                        </a:rPr>
                        <a:t>See Appendix 2</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2094979663"/>
                  </a:ext>
                </a:extLst>
              </a:tr>
            </a:tbl>
          </a:graphicData>
        </a:graphic>
      </p:graphicFrame>
    </p:spTree>
    <p:extLst>
      <p:ext uri="{BB962C8B-B14F-4D97-AF65-F5344CB8AC3E}">
        <p14:creationId xmlns:p14="http://schemas.microsoft.com/office/powerpoint/2010/main" val="1658240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PLACEMENT OPPORTUNITIES</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dirty="0"/>
              <a:t>The University, in conjunction with local employers has a responsibility to ensure that the student exhibits principles, values and behaviours during the course of his/her studies that demonstrate that he/she is ‘fit to practise’ and is adequately prepared to function at a professional standard upon successful completion of the Programme of Study.</a:t>
            </a:r>
          </a:p>
          <a:p>
            <a:r>
              <a:rPr lang="en-GB" dirty="0"/>
              <a:t>Unlike at Level 4, it is your responsibility to identify an appropriate placement for approval by the fieldwork coordinator.  Sometimes, it may be necessary for students to travel some distance to placement, using personal or public transport.  This commitment to fieldwork and gaining experience is regarded as a sign of commitment to the programme and to the process of </a:t>
            </a:r>
            <a:r>
              <a:rPr lang="en-GB" dirty="0" smtClean="0"/>
              <a:t> Youth </a:t>
            </a:r>
            <a:r>
              <a:rPr lang="en-GB" dirty="0"/>
              <a:t>Work in general.  </a:t>
            </a:r>
          </a:p>
          <a:p>
            <a:pPr marL="0" indent="0">
              <a:buNone/>
            </a:pPr>
            <a:endParaRPr lang="en-GB" dirty="0"/>
          </a:p>
        </p:txBody>
      </p:sp>
    </p:spTree>
    <p:extLst>
      <p:ext uri="{BB962C8B-B14F-4D97-AF65-F5344CB8AC3E}">
        <p14:creationId xmlns:p14="http://schemas.microsoft.com/office/powerpoint/2010/main" val="37280999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US" dirty="0"/>
              <a:t>allocated a placement if they are unable to set this up the given deadline.</a:t>
            </a:r>
            <a:endParaRPr lang="en-GB" dirty="0"/>
          </a:p>
          <a:p>
            <a:pPr lvl="0"/>
            <a:r>
              <a:rPr lang="en-GB" dirty="0"/>
              <a:t>Student identified an appropriate placement,</a:t>
            </a:r>
          </a:p>
          <a:p>
            <a:pPr lvl="0"/>
            <a:r>
              <a:rPr lang="en-GB" dirty="0"/>
              <a:t>Student is provided with visiting tutor contact details,</a:t>
            </a:r>
          </a:p>
          <a:p>
            <a:pPr lvl="0"/>
            <a:r>
              <a:rPr lang="en-GB" dirty="0"/>
              <a:t>Student promptly arranges first three way meeting between visiting tutor, line manager and student.  Students are required to arrange and lead the meeting, including arranging an agenda.  The agenda for the first meeting could include:</a:t>
            </a:r>
          </a:p>
          <a:p>
            <a:pPr lvl="0"/>
            <a:r>
              <a:rPr lang="en-GB" dirty="0"/>
              <a:t>A discussion of your background, your interests and what you can bring to the placement,</a:t>
            </a:r>
          </a:p>
          <a:p>
            <a:pPr marL="0" indent="0">
              <a:buNone/>
            </a:pPr>
            <a:endParaRPr lang="en-GB" dirty="0"/>
          </a:p>
        </p:txBody>
      </p:sp>
    </p:spTree>
    <p:extLst>
      <p:ext uri="{BB962C8B-B14F-4D97-AF65-F5344CB8AC3E}">
        <p14:creationId xmlns:p14="http://schemas.microsoft.com/office/powerpoint/2010/main" val="11416632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endParaRPr lang="en-GB" dirty="0"/>
          </a:p>
        </p:txBody>
      </p:sp>
      <p:sp>
        <p:nvSpPr>
          <p:cNvPr id="3" name="Content Placeholder 2"/>
          <p:cNvSpPr>
            <a:spLocks noGrp="1"/>
          </p:cNvSpPr>
          <p:nvPr>
            <p:ph idx="1"/>
          </p:nvPr>
        </p:nvSpPr>
        <p:spPr/>
        <p:txBody>
          <a:bodyPr>
            <a:normAutofit fontScale="92500" lnSpcReduction="10000"/>
          </a:bodyPr>
          <a:lstStyle/>
          <a:p>
            <a:pPr lvl="0"/>
            <a:r>
              <a:rPr lang="en-GB" dirty="0"/>
              <a:t>Dates, days and times you will be working,</a:t>
            </a:r>
          </a:p>
          <a:p>
            <a:pPr lvl="0"/>
            <a:r>
              <a:rPr lang="en-GB" dirty="0"/>
              <a:t>Induction arrangements,</a:t>
            </a:r>
          </a:p>
          <a:p>
            <a:pPr lvl="0"/>
            <a:r>
              <a:rPr lang="en-GB" dirty="0"/>
              <a:t>Placement expectations of you while on placement,</a:t>
            </a:r>
          </a:p>
          <a:p>
            <a:pPr lvl="0"/>
            <a:r>
              <a:rPr lang="en-GB" dirty="0"/>
              <a:t>Discussion of your learning and development needs,</a:t>
            </a:r>
          </a:p>
          <a:p>
            <a:pPr lvl="0"/>
            <a:r>
              <a:rPr lang="en-GB" dirty="0"/>
              <a:t>Discussing observation and assessment,</a:t>
            </a:r>
          </a:p>
          <a:p>
            <a:pPr lvl="0"/>
            <a:r>
              <a:rPr lang="en-GB" dirty="0"/>
              <a:t>Signing the contract,</a:t>
            </a:r>
          </a:p>
          <a:p>
            <a:pPr lvl="0"/>
            <a:r>
              <a:rPr lang="en-GB" dirty="0"/>
              <a:t>Confirming target dates for placement including date for the final meeting and submission of the portfolio.</a:t>
            </a:r>
          </a:p>
          <a:p>
            <a:endParaRPr lang="en-GB" dirty="0"/>
          </a:p>
        </p:txBody>
      </p:sp>
    </p:spTree>
    <p:extLst>
      <p:ext uri="{BB962C8B-B14F-4D97-AF65-F5344CB8AC3E}">
        <p14:creationId xmlns:p14="http://schemas.microsoft.com/office/powerpoint/2010/main" val="2692906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At the three way meeting or very soon after, the placement contract is signed, and a copy is forwarded to the fieldwork coordinator.  </a:t>
            </a:r>
            <a:r>
              <a:rPr lang="en-GB" b="1" dirty="0"/>
              <a:t>You cannot begin to accrue any of your 400 placement hours until the signed contract is received by the placement coordinator</a:t>
            </a:r>
            <a:r>
              <a:rPr lang="en-GB" dirty="0"/>
              <a:t>.  </a:t>
            </a:r>
          </a:p>
          <a:p>
            <a:r>
              <a:rPr lang="en-GB" b="1" dirty="0"/>
              <a:t>Please note students are unable to progress to the next level of the programme if they do not pass all aspects of the fieldwork assessment</a:t>
            </a:r>
            <a:r>
              <a:rPr lang="en-GB" dirty="0"/>
              <a:t>.</a:t>
            </a:r>
          </a:p>
          <a:p>
            <a:endParaRPr lang="en-GB" dirty="0"/>
          </a:p>
        </p:txBody>
      </p:sp>
    </p:spTree>
    <p:extLst>
      <p:ext uri="{BB962C8B-B14F-4D97-AF65-F5344CB8AC3E}">
        <p14:creationId xmlns:p14="http://schemas.microsoft.com/office/powerpoint/2010/main" val="21952849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110427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Arrangements </a:t>
            </a:r>
            <a:endParaRPr lang="en-GB" dirty="0"/>
          </a:p>
        </p:txBody>
      </p:sp>
      <p:sp>
        <p:nvSpPr>
          <p:cNvPr id="3" name="Content Placeholder 2"/>
          <p:cNvSpPr>
            <a:spLocks noGrp="1"/>
          </p:cNvSpPr>
          <p:nvPr>
            <p:ph idx="1"/>
          </p:nvPr>
        </p:nvSpPr>
        <p:spPr/>
        <p:txBody>
          <a:bodyPr/>
          <a:lstStyle/>
          <a:p>
            <a:r>
              <a:rPr lang="en-GB" dirty="0" smtClean="0"/>
              <a:t>Lecture 1 – Introduction and Module overview.</a:t>
            </a:r>
          </a:p>
          <a:p>
            <a:pPr lvl="1"/>
            <a:r>
              <a:rPr lang="en-GB" dirty="0" smtClean="0"/>
              <a:t>Assessment Requirements </a:t>
            </a:r>
          </a:p>
          <a:p>
            <a:pPr lvl="1"/>
            <a:r>
              <a:rPr lang="en-GB" dirty="0" smtClean="0"/>
              <a:t>Submission Deadlines</a:t>
            </a:r>
            <a:endParaRPr lang="en-GB" dirty="0" smtClean="0"/>
          </a:p>
          <a:p>
            <a:r>
              <a:rPr lang="en-GB" dirty="0" smtClean="0"/>
              <a:t>Lecture 2 – Directed Study Activity</a:t>
            </a:r>
          </a:p>
          <a:p>
            <a:pPr lvl="1"/>
            <a:r>
              <a:rPr lang="en-GB" dirty="0" smtClean="0"/>
              <a:t>Students are required to complete the placement template placed on Moodle for them.</a:t>
            </a:r>
          </a:p>
          <a:p>
            <a:pPr lvl="1"/>
            <a:r>
              <a:rPr lang="en-GB" dirty="0" smtClean="0"/>
              <a:t>This template asks you to consider your level 4 placement activity.</a:t>
            </a:r>
            <a:endParaRPr lang="en-GB" dirty="0"/>
          </a:p>
          <a:p>
            <a:pPr lvl="1"/>
            <a:r>
              <a:rPr lang="en-GB" dirty="0" smtClean="0"/>
              <a:t>This will need to be shared with the group during our next lecture and emailed to me.</a:t>
            </a:r>
          </a:p>
        </p:txBody>
      </p:sp>
    </p:spTree>
    <p:extLst>
      <p:ext uri="{BB962C8B-B14F-4D97-AF65-F5344CB8AC3E}">
        <p14:creationId xmlns:p14="http://schemas.microsoft.com/office/powerpoint/2010/main" val="5868787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Arrangements</a:t>
            </a:r>
            <a:endParaRPr lang="en-GB" dirty="0"/>
          </a:p>
        </p:txBody>
      </p:sp>
      <p:sp>
        <p:nvSpPr>
          <p:cNvPr id="3" name="Content Placeholder 2"/>
          <p:cNvSpPr>
            <a:spLocks noGrp="1"/>
          </p:cNvSpPr>
          <p:nvPr>
            <p:ph idx="1"/>
          </p:nvPr>
        </p:nvSpPr>
        <p:spPr/>
        <p:txBody>
          <a:bodyPr/>
          <a:lstStyle/>
          <a:p>
            <a:r>
              <a:rPr lang="en-GB" dirty="0" smtClean="0"/>
              <a:t>Lecture 3</a:t>
            </a:r>
          </a:p>
          <a:p>
            <a:pPr lvl="1"/>
            <a:r>
              <a:rPr lang="en-GB" dirty="0" smtClean="0"/>
              <a:t>Feedback Session based on the previous week’s directed study</a:t>
            </a:r>
          </a:p>
          <a:p>
            <a:pPr lvl="1"/>
            <a:r>
              <a:rPr lang="en-GB" dirty="0" smtClean="0"/>
              <a:t>CPD for this year and consideration to the professional development plan for fieldwork.</a:t>
            </a:r>
            <a:endParaRPr lang="en-GB" dirty="0"/>
          </a:p>
          <a:p>
            <a:r>
              <a:rPr lang="en-GB" dirty="0" smtClean="0"/>
              <a:t>Lecture 4</a:t>
            </a:r>
          </a:p>
          <a:p>
            <a:pPr lvl="1"/>
            <a:r>
              <a:rPr lang="en-GB" dirty="0" smtClean="0"/>
              <a:t>Individual Appointments – Placement Progression Meetings (if required)</a:t>
            </a:r>
            <a:endParaRPr lang="en-GB" dirty="0"/>
          </a:p>
          <a:p>
            <a:r>
              <a:rPr lang="en-GB" dirty="0" smtClean="0"/>
              <a:t>Lecture 5 – Reading week.</a:t>
            </a:r>
          </a:p>
          <a:p>
            <a:pPr lvl="1"/>
            <a:r>
              <a:rPr lang="en-GB" dirty="0" smtClean="0"/>
              <a:t>Directed Study – Reading will be placed on Moodle for you to engage with. </a:t>
            </a:r>
            <a:endParaRPr lang="en-GB" dirty="0"/>
          </a:p>
        </p:txBody>
      </p:sp>
    </p:spTree>
    <p:extLst>
      <p:ext uri="{BB962C8B-B14F-4D97-AF65-F5344CB8AC3E}">
        <p14:creationId xmlns:p14="http://schemas.microsoft.com/office/powerpoint/2010/main" val="13832073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64</TotalTime>
  <Words>2006</Words>
  <Application>Microsoft Office PowerPoint</Application>
  <PresentationFormat>Widescreen</PresentationFormat>
  <Paragraphs>138</Paragraphs>
  <Slides>29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Calibri</vt:lpstr>
      <vt:lpstr>Gill Sans MT</vt:lpstr>
      <vt:lpstr>Helvetica</vt:lpstr>
      <vt:lpstr>Helvetica-Bold</vt:lpstr>
      <vt:lpstr>Symbol</vt:lpstr>
      <vt:lpstr>Times New Roman</vt:lpstr>
      <vt:lpstr>Gallery</vt:lpstr>
      <vt:lpstr>Level 5 Fieldwork Placement </vt:lpstr>
      <vt:lpstr>Module Aims</vt:lpstr>
      <vt:lpstr>Assessment Component 1 – 60% </vt:lpstr>
      <vt:lpstr>Assessment Components</vt:lpstr>
      <vt:lpstr>Assessment Components</vt:lpstr>
      <vt:lpstr>INTRODUCTION to Level 5 Placement</vt:lpstr>
      <vt:lpstr>PowerPoint Presentation</vt:lpstr>
      <vt:lpstr>PowerPoint Presentation</vt:lpstr>
      <vt:lpstr>PowerPoint Presentation</vt:lpstr>
      <vt:lpstr>PowerPoint Presentation</vt:lpstr>
      <vt:lpstr>NATIONAL OCCUPATIONAL STANDARDS FOR YOUTH WORK </vt:lpstr>
      <vt:lpstr>Participation and active involvement </vt:lpstr>
      <vt:lpstr>Equity, diversity and inclusion: </vt:lpstr>
      <vt:lpstr>Partnership with young people and others</vt:lpstr>
      <vt:lpstr>Personal, social and political development: </vt:lpstr>
      <vt:lpstr>SETTING UP AND MANAGING THE PLACEMENT </vt:lpstr>
      <vt:lpstr>PowerPoint Presentation</vt:lpstr>
      <vt:lpstr>PowerPoint Presentation</vt:lpstr>
      <vt:lpstr>Fieldwork</vt:lpstr>
      <vt:lpstr>The Youth Worker’s Task</vt:lpstr>
      <vt:lpstr>PowerPoint Presentation</vt:lpstr>
      <vt:lpstr>PowerPoint Presentation</vt:lpstr>
      <vt:lpstr>PLACEMENT OPPORTUNITIES </vt:lpstr>
      <vt:lpstr>THE PLACEMENT PROCESS </vt:lpstr>
      <vt:lpstr>THE PLACEMENT PROCESS</vt:lpstr>
      <vt:lpstr>THE PLACEMENT PROCESS </vt:lpstr>
      <vt:lpstr>Any Question????</vt:lpstr>
      <vt:lpstr>Module Arrangements </vt:lpstr>
      <vt:lpstr>Module Arrangements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5 Fieldwork Placement</dc:title>
  <dc:creator>Alana Enoch</dc:creator>
  <cp:lastModifiedBy>Alana Enoch</cp:lastModifiedBy>
  <cp:revision>7</cp:revision>
  <dcterms:created xsi:type="dcterms:W3CDTF">2019-09-18T09:26:28Z</dcterms:created>
  <dcterms:modified xsi:type="dcterms:W3CDTF">2019-09-25T12:34:58Z</dcterms:modified>
</cp:coreProperties>
</file>