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 id="2147483778" r:id="rId2"/>
  </p:sldMasterIdLst>
  <p:notesMasterIdLst>
    <p:notesMasterId r:id="rId32"/>
  </p:notesMasterIdLst>
  <p:sldIdLst>
    <p:sldId id="256" r:id="rId3"/>
    <p:sldId id="261" r:id="rId4"/>
    <p:sldId id="263" r:id="rId5"/>
    <p:sldId id="275" r:id="rId6"/>
    <p:sldId id="301" r:id="rId7"/>
    <p:sldId id="277" r:id="rId8"/>
    <p:sldId id="278" r:id="rId9"/>
    <p:sldId id="279" r:id="rId10"/>
    <p:sldId id="280" r:id="rId11"/>
    <p:sldId id="306" r:id="rId12"/>
    <p:sldId id="307" r:id="rId13"/>
    <p:sldId id="283" r:id="rId14"/>
    <p:sldId id="284" r:id="rId15"/>
    <p:sldId id="285" r:id="rId16"/>
    <p:sldId id="315" r:id="rId17"/>
    <p:sldId id="316" r:id="rId18"/>
    <p:sldId id="317" r:id="rId19"/>
    <p:sldId id="289" r:id="rId20"/>
    <p:sldId id="290" r:id="rId21"/>
    <p:sldId id="291" r:id="rId22"/>
    <p:sldId id="292" r:id="rId23"/>
    <p:sldId id="322" r:id="rId24"/>
    <p:sldId id="294" r:id="rId25"/>
    <p:sldId id="295" r:id="rId26"/>
    <p:sldId id="296" r:id="rId27"/>
    <p:sldId id="297" r:id="rId28"/>
    <p:sldId id="328" r:id="rId29"/>
    <p:sldId id="298" r:id="rId30"/>
    <p:sldId id="299" r:id="rId3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85" autoAdjust="0"/>
    <p:restoredTop sz="94830"/>
  </p:normalViewPr>
  <p:slideViewPr>
    <p:cSldViewPr snapToGrid="0" snapToObjects="1">
      <p:cViewPr varScale="1">
        <p:scale>
          <a:sx n="105" d="100"/>
          <a:sy n="105" d="100"/>
        </p:scale>
        <p:origin x="1662" y="132"/>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notesMaster" Target="notesMasters/notes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theme" Target="theme/theme1.xml"/><Relationship Id="rId8" Type="http://schemas.openxmlformats.org/officeDocument/2006/relationships/slide" Target="slides/slide6.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1/7/2026</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92351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5025682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477759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1290159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89004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0670562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6008399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07/01/2026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5460738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07/01/2026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4103861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4"/>
            <a:ext cx="7772400" cy="1362075"/>
          </a:xfrm>
        </p:spPr>
        <p:txBody>
          <a:bodyPr anchor="t"/>
          <a:lstStyle>
            <a:lvl1pPr algn="l">
              <a:defRPr sz="225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1125">
                <a:solidFill>
                  <a:schemeClr val="tx1">
                    <a:tint val="75000"/>
                  </a:schemeClr>
                </a:solidFill>
              </a:defRPr>
            </a:lvl1pPr>
            <a:lvl2pPr marL="257175" indent="0">
              <a:buNone/>
              <a:defRPr sz="1013">
                <a:solidFill>
                  <a:schemeClr val="tx1">
                    <a:tint val="75000"/>
                  </a:schemeClr>
                </a:solidFill>
              </a:defRPr>
            </a:lvl2pPr>
            <a:lvl3pPr marL="514350" indent="0">
              <a:buNone/>
              <a:defRPr sz="900">
                <a:solidFill>
                  <a:schemeClr val="tx1">
                    <a:tint val="75000"/>
                  </a:schemeClr>
                </a:solidFill>
              </a:defRPr>
            </a:lvl3pPr>
            <a:lvl4pPr marL="771525" indent="0">
              <a:buNone/>
              <a:defRPr sz="788">
                <a:solidFill>
                  <a:schemeClr val="tx1">
                    <a:tint val="75000"/>
                  </a:schemeClr>
                </a:solidFill>
              </a:defRPr>
            </a:lvl4pPr>
            <a:lvl5pPr marL="1028700" indent="0">
              <a:buNone/>
              <a:defRPr sz="788">
                <a:solidFill>
                  <a:schemeClr val="tx1">
                    <a:tint val="75000"/>
                  </a:schemeClr>
                </a:solidFill>
              </a:defRPr>
            </a:lvl5pPr>
            <a:lvl6pPr marL="1285875" indent="0">
              <a:buNone/>
              <a:defRPr sz="788">
                <a:solidFill>
                  <a:schemeClr val="tx1">
                    <a:tint val="75000"/>
                  </a:schemeClr>
                </a:solidFill>
              </a:defRPr>
            </a:lvl6pPr>
            <a:lvl7pPr marL="1543050" indent="0">
              <a:buNone/>
              <a:defRPr sz="788">
                <a:solidFill>
                  <a:schemeClr val="tx1">
                    <a:tint val="75000"/>
                  </a:schemeClr>
                </a:solidFill>
              </a:defRPr>
            </a:lvl7pPr>
            <a:lvl8pPr marL="1800225" indent="0">
              <a:buNone/>
              <a:defRPr sz="788">
                <a:solidFill>
                  <a:schemeClr val="tx1">
                    <a:tint val="75000"/>
                  </a:schemeClr>
                </a:solidFill>
              </a:defRPr>
            </a:lvl8pPr>
            <a:lvl9pPr marL="2057400" indent="0">
              <a:buNone/>
              <a:defRPr sz="788">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07/01/2026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95327930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9.xml"/><Relationship Id="rId3" Type="http://schemas.openxmlformats.org/officeDocument/2006/relationships/slideLayout" Target="../slideLayouts/slideLayout4.xml"/><Relationship Id="rId7" Type="http://schemas.openxmlformats.org/officeDocument/2006/relationships/slideLayout" Target="../slideLayouts/slideLayout8.xml"/><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slideLayout" Target="../slideLayouts/slideLayout7.xml"/><Relationship Id="rId11" Type="http://schemas.openxmlformats.org/officeDocument/2006/relationships/image" Target="../media/image2.png"/><Relationship Id="rId5" Type="http://schemas.openxmlformats.org/officeDocument/2006/relationships/slideLayout" Target="../slideLayouts/slideLayout6.xml"/><Relationship Id="rId10" Type="http://schemas.openxmlformats.org/officeDocument/2006/relationships/theme" Target="../theme/theme2.xml"/><Relationship Id="rId4" Type="http://schemas.openxmlformats.org/officeDocument/2006/relationships/slideLayout" Target="../slideLayouts/slideLayout5.xml"/><Relationship Id="rId9"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262974614"/>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1/7/2026</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11"/>
          <a:stretch>
            <a:fillRect/>
          </a:stretch>
        </p:blipFill>
        <p:spPr>
          <a:xfrm>
            <a:off x="0" y="0"/>
            <a:ext cx="9144000" cy="6858000"/>
          </a:xfrm>
          <a:prstGeom prst="rect">
            <a:avLst/>
          </a:prstGeom>
        </p:spPr>
      </p:pic>
    </p:spTree>
    <p:extLst>
      <p:ext uri="{BB962C8B-B14F-4D97-AF65-F5344CB8AC3E}">
        <p14:creationId xmlns:p14="http://schemas.microsoft.com/office/powerpoint/2010/main" val="2993608276"/>
      </p:ext>
    </p:extLst>
  </p:cSld>
  <p:clrMap bg1="lt1" tx1="dk1" bg2="lt2" tx2="dk2" accent1="accent1" accent2="accent2" accent3="accent3" accent4="accent4" accent5="accent5" accent6="accent6" hlink="hlink" folHlink="folHlink"/>
  <p:sldLayoutIdLst>
    <p:sldLayoutId id="2147483779" r:id="rId1"/>
    <p:sldLayoutId id="2147483780" r:id="rId2"/>
    <p:sldLayoutId id="2147483782" r:id="rId3"/>
    <p:sldLayoutId id="2147483783" r:id="rId4"/>
    <p:sldLayoutId id="2147483786" r:id="rId5"/>
    <p:sldLayoutId id="2147483787" r:id="rId6"/>
    <p:sldLayoutId id="2147483788" r:id="rId7"/>
    <p:sldLayoutId id="2147483789" r:id="rId8"/>
    <p:sldLayoutId id="2147483790" r:id="rId9"/>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4.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hyperlink" Target="https://www.taylorfrancis.com/books/edit/10.4324/9780203428016/critical-theories-international-relations-anti-globalisation-movement-catherine-eschle-bice-maiguashca" TargetMode="Externa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hyperlink" Target="https://www.taylorfrancis.com/books/edit/10.4324/9780203428016/critical-theories-international-relations-anti-globalisation-movement-catherine-eschle-bice-maiguashca" TargetMode="Externa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hyperlink" Target="https://www.taylorfrancis.com/books/edit/10.4324/9780203428016/critical-theories-international-relations-anti-globalisation-movement-catherine-eschle-bice-maiguashca" TargetMode="External"/><Relationship Id="rId2" Type="http://schemas.openxmlformats.org/officeDocument/2006/relationships/hyperlink" Target="https://www.bing.com/videos/riverview/relatedvideo?q=seattle+wto&amp;mid=1C67A8A53366290D8A131C67A8A53366290D8A13&amp;mmscn=stvo&amp;FORM=VIRE" TargetMode="Externa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8" Type="http://schemas.openxmlformats.org/officeDocument/2006/relationships/hyperlink" Target="https://www.gutenberg.org/files/31193/31193-h/31193-h.htm" TargetMode="External"/><Relationship Id="rId3" Type="http://schemas.openxmlformats.org/officeDocument/2006/relationships/hyperlink" Target="https://www.marxists.org/archive/marx/works/1845/condition-working-class/" TargetMode="External"/><Relationship Id="rId7" Type="http://schemas.openxmlformats.org/officeDocument/2006/relationships/hyperlink" Target="https://archive.org/details/postmoderncondit00lyot" TargetMode="External"/><Relationship Id="rId2" Type="http://schemas.openxmlformats.org/officeDocument/2006/relationships/hyperlink" Target="https://plato.stanford.edu/entries/comte/" TargetMode="External"/><Relationship Id="rId1" Type="http://schemas.openxmlformats.org/officeDocument/2006/relationships/slideLayout" Target="../slideLayouts/slideLayout8.xml"/><Relationship Id="rId6" Type="http://schemas.openxmlformats.org/officeDocument/2006/relationships/hyperlink" Target="https://www-oxfordreference-com.ezproxy.uwtsd.ac.uk/display/10.1093/acref/9780199670840.001.0001/acref-9780199670840" TargetMode="External"/><Relationship Id="rId5" Type="http://schemas.openxmlformats.org/officeDocument/2006/relationships/hyperlink" Target="https://plato.stanford.edu/entries/anarchism/" TargetMode="External"/><Relationship Id="rId4" Type="http://schemas.openxmlformats.org/officeDocument/2006/relationships/hyperlink" Target="https://www.taylorfrancis.com/books/edit/10.4324/9780203428016/critical-theories-international-relations-anti-globalisation-movement-catherine-eschle-bice-maiguashca" TargetMode="External"/></Relationships>
</file>

<file path=ppt/slides/_rels/slide29.xml.rels><?xml version="1.0" encoding="UTF-8" standalone="yes"?>
<Relationships xmlns="http://schemas.openxmlformats.org/package/2006/relationships"><Relationship Id="rId8" Type="http://schemas.openxmlformats.org/officeDocument/2006/relationships/hyperlink" Target="https://www-jstor-org.ezproxy.uwtsd.ac.uk/stable/2640349?seq=6" TargetMode="External"/><Relationship Id="rId3" Type="http://schemas.openxmlformats.org/officeDocument/2006/relationships/hyperlink" Target="https://oll.libertyfund.org/titles/marx-capital-a-critique-of-political-economy-volume-ii-the-process-of-circulation-of-capital" TargetMode="External"/><Relationship Id="rId7" Type="http://schemas.openxmlformats.org/officeDocument/2006/relationships/hyperlink" Target="https://www.researchgate.net/publication/330500755_Complexity_Theory_An_Overview_with_Potential_Applications_for_the_Social_Sciences" TargetMode="External"/><Relationship Id="rId2" Type="http://schemas.openxmlformats.org/officeDocument/2006/relationships/hyperlink" Target="https://oll.libertyfund.org/titles/marx-capital-a-critique-of-political-economy-volume-i-the-process-of-capitalist-production" TargetMode="External"/><Relationship Id="rId1" Type="http://schemas.openxmlformats.org/officeDocument/2006/relationships/slideLayout" Target="../slideLayouts/slideLayout8.xml"/><Relationship Id="rId6" Type="http://schemas.openxmlformats.org/officeDocument/2006/relationships/hyperlink" Target="https://www-oxfordreference-com.ezproxy.uwtsd.ac.uk/display/10.1093/acref/9780199670840.001.0001/acref-9780199670840" TargetMode="External"/><Relationship Id="rId5" Type="http://schemas.openxmlformats.org/officeDocument/2006/relationships/hyperlink" Target="https://core.ac.uk/download/pdf/233573473.pdf" TargetMode="External"/><Relationship Id="rId4" Type="http://schemas.openxmlformats.org/officeDocument/2006/relationships/hyperlink" Target="https://oll.libertyfund.org/titles/marx-capital-a-critique-of-political-economy-volume-iii-the-process-of-capitalist-production-as-a-whol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7037449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64A406-D005-BF85-5898-C69FB316C6F0}"/>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CCF6FEA6-D007-E008-639D-BDF48126F59B}"/>
              </a:ext>
            </a:extLst>
          </p:cNvPr>
          <p:cNvSpPr/>
          <p:nvPr/>
        </p:nvSpPr>
        <p:spPr>
          <a:xfrm>
            <a:off x="405061" y="309870"/>
            <a:ext cx="1758717" cy="2407989"/>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ABFC7160-425F-830F-BE70-8B8ED82C5A3D}"/>
              </a:ext>
            </a:extLst>
          </p:cNvPr>
          <p:cNvSpPr/>
          <p:nvPr/>
        </p:nvSpPr>
        <p:spPr>
          <a:xfrm>
            <a:off x="6456300" y="3058750"/>
            <a:ext cx="1948530" cy="1296144"/>
          </a:xfrm>
          <a:prstGeom prst="rect">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B55B1B07-05EE-068E-A618-13F45EF90326}"/>
              </a:ext>
            </a:extLst>
          </p:cNvPr>
          <p:cNvSpPr/>
          <p:nvPr/>
        </p:nvSpPr>
        <p:spPr>
          <a:xfrm>
            <a:off x="2254906" y="309870"/>
            <a:ext cx="864096" cy="14401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B6CF1C93-EA6B-11FA-DF02-298B70D7F316}"/>
              </a:ext>
            </a:extLst>
          </p:cNvPr>
          <p:cNvSpPr/>
          <p:nvPr/>
        </p:nvSpPr>
        <p:spPr>
          <a:xfrm>
            <a:off x="6172293" y="317176"/>
            <a:ext cx="2232248" cy="187220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B3172630-C442-5707-A18A-7850D11206B5}"/>
              </a:ext>
            </a:extLst>
          </p:cNvPr>
          <p:cNvSpPr/>
          <p:nvPr/>
        </p:nvSpPr>
        <p:spPr>
          <a:xfrm>
            <a:off x="2254905" y="1861455"/>
            <a:ext cx="1719565" cy="843767"/>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BC6AFB60-3D97-1B67-7246-4106C425C555}"/>
              </a:ext>
            </a:extLst>
          </p:cNvPr>
          <p:cNvSpPr/>
          <p:nvPr/>
        </p:nvSpPr>
        <p:spPr>
          <a:xfrm>
            <a:off x="4099263" y="1861455"/>
            <a:ext cx="1277097" cy="1118514"/>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16B2699E-F65F-62ED-8DA9-07F0BFDDAAE2}"/>
              </a:ext>
            </a:extLst>
          </p:cNvPr>
          <p:cNvSpPr/>
          <p:nvPr/>
        </p:nvSpPr>
        <p:spPr>
          <a:xfrm>
            <a:off x="3210129" y="317176"/>
            <a:ext cx="2166231" cy="1411656"/>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CD8FB317-76C6-BFD9-AA6A-71D4064D7D05}"/>
              </a:ext>
            </a:extLst>
          </p:cNvPr>
          <p:cNvSpPr/>
          <p:nvPr/>
        </p:nvSpPr>
        <p:spPr>
          <a:xfrm>
            <a:off x="4099262" y="3070547"/>
            <a:ext cx="2232247" cy="129507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FE39C459-F9EF-DD50-E939-71B07A78545B}"/>
              </a:ext>
            </a:extLst>
          </p:cNvPr>
          <p:cNvSpPr txBox="1"/>
          <p:nvPr/>
        </p:nvSpPr>
        <p:spPr>
          <a:xfrm>
            <a:off x="382257" y="4597039"/>
            <a:ext cx="8496944" cy="461665"/>
          </a:xfrm>
          <a:prstGeom prst="rect">
            <a:avLst/>
          </a:prstGeom>
          <a:noFill/>
        </p:spPr>
        <p:txBody>
          <a:bodyPr wrap="square" rtlCol="0">
            <a:spAutoFit/>
          </a:bodyPr>
          <a:lstStyle/>
          <a:p>
            <a:r>
              <a:rPr lang="en-GB" sz="2400" b="1" dirty="0">
                <a:solidFill>
                  <a:schemeClr val="accent1">
                    <a:lumMod val="75000"/>
                  </a:schemeClr>
                </a:solidFill>
              </a:rPr>
              <a:t>ECED7007: Political Influences in Inequality &amp; Diversity</a:t>
            </a:r>
          </a:p>
        </p:txBody>
      </p:sp>
      <p:sp>
        <p:nvSpPr>
          <p:cNvPr id="13" name="TextBox 12">
            <a:extLst>
              <a:ext uri="{FF2B5EF4-FFF2-40B4-BE49-F238E27FC236}">
                <a16:creationId xmlns:a16="http://schemas.microsoft.com/office/drawing/2014/main" id="{184872A8-0C88-B31E-09C1-4C5BC729C90F}"/>
              </a:ext>
            </a:extLst>
          </p:cNvPr>
          <p:cNvSpPr txBox="1"/>
          <p:nvPr/>
        </p:nvSpPr>
        <p:spPr>
          <a:xfrm>
            <a:off x="382257" y="5166832"/>
            <a:ext cx="8496944" cy="769441"/>
          </a:xfrm>
          <a:prstGeom prst="rect">
            <a:avLst/>
          </a:prstGeom>
          <a:noFill/>
        </p:spPr>
        <p:txBody>
          <a:bodyPr wrap="square" rtlCol="0">
            <a:spAutoFit/>
          </a:bodyPr>
          <a:lstStyle/>
          <a:p>
            <a:r>
              <a:rPr lang="en-GB" sz="2200" b="1" dirty="0">
                <a:solidFill>
                  <a:schemeClr val="accent1">
                    <a:lumMod val="75000"/>
                  </a:schemeClr>
                </a:solidFill>
              </a:rPr>
              <a:t>Theme 3: Ideological Paradigms (Part 4) – Marxism, Anarchism and the Far Right</a:t>
            </a:r>
          </a:p>
        </p:txBody>
      </p:sp>
      <p:pic>
        <p:nvPicPr>
          <p:cNvPr id="14" name="Picture 13" descr="Graphic - Types of Government">
            <a:extLst>
              <a:ext uri="{FF2B5EF4-FFF2-40B4-BE49-F238E27FC236}">
                <a16:creationId xmlns:a16="http://schemas.microsoft.com/office/drawing/2014/main" id="{207C5B2B-AC2B-4368-D311-9B8211A7B882}"/>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6244427" y="451196"/>
            <a:ext cx="2106085" cy="1609985"/>
          </a:xfrm>
          <a:prstGeom prst="rect">
            <a:avLst/>
          </a:prstGeom>
        </p:spPr>
      </p:pic>
      <p:sp>
        <p:nvSpPr>
          <p:cNvPr id="15" name="Rectangle 14">
            <a:extLst>
              <a:ext uri="{FF2B5EF4-FFF2-40B4-BE49-F238E27FC236}">
                <a16:creationId xmlns:a16="http://schemas.microsoft.com/office/drawing/2014/main" id="{969B473D-325E-076D-4DD0-8B6D4F55A9F0}"/>
              </a:ext>
            </a:extLst>
          </p:cNvPr>
          <p:cNvSpPr/>
          <p:nvPr/>
        </p:nvSpPr>
        <p:spPr>
          <a:xfrm>
            <a:off x="5494048" y="2274165"/>
            <a:ext cx="2910782" cy="705803"/>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7" name="Rectangle 16">
            <a:extLst>
              <a:ext uri="{FF2B5EF4-FFF2-40B4-BE49-F238E27FC236}">
                <a16:creationId xmlns:a16="http://schemas.microsoft.com/office/drawing/2014/main" id="{10BD0DC7-040F-A375-85EE-B3792CAAD2A8}"/>
              </a:ext>
            </a:extLst>
          </p:cNvPr>
          <p:cNvSpPr/>
          <p:nvPr/>
        </p:nvSpPr>
        <p:spPr>
          <a:xfrm>
            <a:off x="395754" y="2781445"/>
            <a:ext cx="648072" cy="158417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8" name="Picture 17" descr="Image - Badges Promoting Democracy">
            <a:extLst>
              <a:ext uri="{FF2B5EF4-FFF2-40B4-BE49-F238E27FC236}">
                <a16:creationId xmlns:a16="http://schemas.microsoft.com/office/drawing/2014/main" id="{BE064AC5-2D9B-3A86-E324-976943D94C04}"/>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576461" y="3209533"/>
            <a:ext cx="1717436" cy="966058"/>
          </a:xfrm>
          <a:prstGeom prst="rect">
            <a:avLst/>
          </a:prstGeom>
        </p:spPr>
      </p:pic>
      <p:pic>
        <p:nvPicPr>
          <p:cNvPr id="19" name="Picture 18" descr="Image - Map of Uk Parliamentary Constituencies">
            <a:extLst>
              <a:ext uri="{FF2B5EF4-FFF2-40B4-BE49-F238E27FC236}">
                <a16:creationId xmlns:a16="http://schemas.microsoft.com/office/drawing/2014/main" id="{F9C5B88E-8B7B-9E2B-35A2-417B24D44F25}"/>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517571" y="373456"/>
            <a:ext cx="1501046" cy="2219474"/>
          </a:xfrm>
          <a:prstGeom prst="rect">
            <a:avLst/>
          </a:prstGeom>
        </p:spPr>
      </p:pic>
      <p:pic>
        <p:nvPicPr>
          <p:cNvPr id="20" name="Picture 19" descr="Image - Anarchism symbol">
            <a:extLst>
              <a:ext uri="{FF2B5EF4-FFF2-40B4-BE49-F238E27FC236}">
                <a16:creationId xmlns:a16="http://schemas.microsoft.com/office/drawing/2014/main" id="{CFB4891D-7F38-0399-FCE5-263BAAA7A0D7}"/>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4243314" y="1944857"/>
            <a:ext cx="988993" cy="984597"/>
          </a:xfrm>
          <a:prstGeom prst="rect">
            <a:avLst/>
          </a:prstGeom>
        </p:spPr>
      </p:pic>
      <p:sp>
        <p:nvSpPr>
          <p:cNvPr id="21" name="Rectangle 20">
            <a:extLst>
              <a:ext uri="{FF2B5EF4-FFF2-40B4-BE49-F238E27FC236}">
                <a16:creationId xmlns:a16="http://schemas.microsoft.com/office/drawing/2014/main" id="{58B6AE60-04E8-FCDA-329F-6DA9F36DA933}"/>
              </a:ext>
            </a:extLst>
          </p:cNvPr>
          <p:cNvSpPr/>
          <p:nvPr/>
        </p:nvSpPr>
        <p:spPr>
          <a:xfrm>
            <a:off x="1156491" y="2802641"/>
            <a:ext cx="2817980" cy="1562980"/>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pic>
        <p:nvPicPr>
          <p:cNvPr id="16" name="Picture 15" descr="Graphic - Political Divisions">
            <a:extLst>
              <a:ext uri="{FF2B5EF4-FFF2-40B4-BE49-F238E27FC236}">
                <a16:creationId xmlns:a16="http://schemas.microsoft.com/office/drawing/2014/main" id="{164A86F6-383F-7C12-A820-F5F425858CBA}"/>
              </a:ext>
            </a:extLst>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1245377" y="2914067"/>
            <a:ext cx="2637862" cy="1318931"/>
          </a:xfrm>
          <a:prstGeom prst="rect">
            <a:avLst/>
          </a:prstGeom>
        </p:spPr>
      </p:pic>
      <p:sp>
        <p:nvSpPr>
          <p:cNvPr id="22" name="Rectangle 21">
            <a:extLst>
              <a:ext uri="{FF2B5EF4-FFF2-40B4-BE49-F238E27FC236}">
                <a16:creationId xmlns:a16="http://schemas.microsoft.com/office/drawing/2014/main" id="{D232B5C5-E60F-E4CE-EE48-43DB9113DD66}"/>
              </a:ext>
            </a:extLst>
          </p:cNvPr>
          <p:cNvSpPr/>
          <p:nvPr/>
        </p:nvSpPr>
        <p:spPr>
          <a:xfrm>
            <a:off x="5512154" y="317176"/>
            <a:ext cx="530952" cy="1866410"/>
          </a:xfrm>
          <a:prstGeom prst="rect">
            <a:avLst/>
          </a:prstGeom>
          <a:solidFill>
            <a:schemeClr val="accent4">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5609840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563530-70E9-A959-6F57-923BB433BF35}"/>
              </a:ext>
            </a:extLst>
          </p:cNvPr>
          <p:cNvSpPr>
            <a:spLocks noGrp="1"/>
          </p:cNvSpPr>
          <p:nvPr>
            <p:ph type="title"/>
          </p:nvPr>
        </p:nvSpPr>
        <p:spPr>
          <a:xfrm>
            <a:off x="109730" y="2450649"/>
            <a:ext cx="8924542" cy="994172"/>
          </a:xfrm>
        </p:spPr>
        <p:txBody>
          <a:bodyPr>
            <a:noAutofit/>
          </a:bodyPr>
          <a:lstStyle/>
          <a:p>
            <a:pPr algn="ctr"/>
            <a:r>
              <a:rPr lang="en-GB" sz="4800" b="1" dirty="0">
                <a:solidFill>
                  <a:schemeClr val="accent1">
                    <a:lumMod val="75000"/>
                  </a:schemeClr>
                </a:solidFill>
              </a:rPr>
              <a:t>Challenges to the ‘Mainstream’</a:t>
            </a:r>
            <a:br>
              <a:rPr lang="en-GB" sz="4800" b="1" dirty="0">
                <a:solidFill>
                  <a:schemeClr val="accent1">
                    <a:lumMod val="75000"/>
                  </a:schemeClr>
                </a:solidFill>
              </a:rPr>
            </a:br>
            <a:br>
              <a:rPr lang="en-GB" sz="4800" b="1" dirty="0">
                <a:solidFill>
                  <a:schemeClr val="accent1">
                    <a:lumMod val="75000"/>
                  </a:schemeClr>
                </a:solidFill>
              </a:rPr>
            </a:br>
            <a:r>
              <a:rPr lang="en-GB" sz="4800" b="1" dirty="0">
                <a:solidFill>
                  <a:schemeClr val="accent1">
                    <a:lumMod val="75000"/>
                  </a:schemeClr>
                </a:solidFill>
              </a:rPr>
              <a:t>Marxism, Anarchism &amp; the Far Right</a:t>
            </a:r>
          </a:p>
        </p:txBody>
      </p:sp>
    </p:spTree>
    <p:extLst>
      <p:ext uri="{BB962C8B-B14F-4D97-AF65-F5344CB8AC3E}">
        <p14:creationId xmlns:p14="http://schemas.microsoft.com/office/powerpoint/2010/main" val="39937970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563530-70E9-A959-6F57-923BB433BF35}"/>
              </a:ext>
            </a:extLst>
          </p:cNvPr>
          <p:cNvSpPr>
            <a:spLocks noGrp="1"/>
          </p:cNvSpPr>
          <p:nvPr>
            <p:ph type="title"/>
          </p:nvPr>
        </p:nvSpPr>
        <p:spPr>
          <a:xfrm>
            <a:off x="1614488" y="2450649"/>
            <a:ext cx="5915025" cy="994172"/>
          </a:xfrm>
        </p:spPr>
        <p:txBody>
          <a:bodyPr>
            <a:normAutofit/>
          </a:bodyPr>
          <a:lstStyle/>
          <a:p>
            <a:pPr algn="ctr"/>
            <a:r>
              <a:rPr lang="en-GB" sz="4800" b="1" dirty="0">
                <a:solidFill>
                  <a:schemeClr val="accent1">
                    <a:lumMod val="75000"/>
                  </a:schemeClr>
                </a:solidFill>
              </a:rPr>
              <a:t>Marxism</a:t>
            </a:r>
          </a:p>
        </p:txBody>
      </p:sp>
    </p:spTree>
    <p:extLst>
      <p:ext uri="{BB962C8B-B14F-4D97-AF65-F5344CB8AC3E}">
        <p14:creationId xmlns:p14="http://schemas.microsoft.com/office/powerpoint/2010/main" val="25371654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1C72B1-6EE1-8E4D-6CBD-029C5C851F1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E47C8FC-91A7-98D5-BCFE-04E6F7D44235}"/>
              </a:ext>
            </a:extLst>
          </p:cNvPr>
          <p:cNvSpPr>
            <a:spLocks noGrp="1"/>
          </p:cNvSpPr>
          <p:nvPr>
            <p:ph type="title"/>
          </p:nvPr>
        </p:nvSpPr>
        <p:spPr>
          <a:xfrm>
            <a:off x="1614488" y="262958"/>
            <a:ext cx="5915025" cy="507018"/>
          </a:xfrm>
        </p:spPr>
        <p:txBody>
          <a:bodyPr>
            <a:noAutofit/>
          </a:bodyPr>
          <a:lstStyle/>
          <a:p>
            <a:pPr algn="ctr"/>
            <a:r>
              <a:rPr lang="en-GB" b="1" dirty="0">
                <a:solidFill>
                  <a:schemeClr val="accent1">
                    <a:lumMod val="75000"/>
                  </a:schemeClr>
                </a:solidFill>
              </a:rPr>
              <a:t>Origins of Marxism</a:t>
            </a:r>
          </a:p>
        </p:txBody>
      </p:sp>
      <p:sp>
        <p:nvSpPr>
          <p:cNvPr id="3" name="Content Placeholder 2">
            <a:extLst>
              <a:ext uri="{FF2B5EF4-FFF2-40B4-BE49-F238E27FC236}">
                <a16:creationId xmlns:a16="http://schemas.microsoft.com/office/drawing/2014/main" id="{C5F10B10-6EC8-292B-780D-77C1706296D1}"/>
              </a:ext>
            </a:extLst>
          </p:cNvPr>
          <p:cNvSpPr>
            <a:spLocks noGrp="1"/>
          </p:cNvSpPr>
          <p:nvPr>
            <p:ph idx="1"/>
          </p:nvPr>
        </p:nvSpPr>
        <p:spPr>
          <a:xfrm>
            <a:off x="498920" y="1070641"/>
            <a:ext cx="8306752" cy="3264710"/>
          </a:xfrm>
        </p:spPr>
        <p:txBody>
          <a:bodyPr>
            <a:noAutofit/>
          </a:bodyPr>
          <a:lstStyle/>
          <a:p>
            <a:pPr>
              <a:spcBef>
                <a:spcPts val="450"/>
              </a:spcBef>
              <a:spcAft>
                <a:spcPts val="450"/>
              </a:spcAft>
            </a:pPr>
            <a:r>
              <a:rPr lang="en-GB" sz="2400" dirty="0">
                <a:solidFill>
                  <a:schemeClr val="accent1">
                    <a:lumMod val="75000"/>
                  </a:schemeClr>
                </a:solidFill>
              </a:rPr>
              <a:t>Based on the works of Karl Marx &amp; Friedrich Engels</a:t>
            </a:r>
          </a:p>
          <a:p>
            <a:pPr>
              <a:spcBef>
                <a:spcPts val="450"/>
              </a:spcBef>
              <a:spcAft>
                <a:spcPts val="450"/>
              </a:spcAft>
            </a:pPr>
            <a:r>
              <a:rPr lang="en-GB" sz="2400" dirty="0">
                <a:solidFill>
                  <a:schemeClr val="accent1">
                    <a:lumMod val="75000"/>
                  </a:schemeClr>
                </a:solidFill>
              </a:rPr>
              <a:t>Key works are;</a:t>
            </a:r>
          </a:p>
          <a:p>
            <a:pPr>
              <a:spcBef>
                <a:spcPts val="450"/>
              </a:spcBef>
              <a:spcAft>
                <a:spcPts val="450"/>
              </a:spcAft>
            </a:pPr>
            <a:r>
              <a:rPr lang="en-GB" sz="2400" i="1" dirty="0">
                <a:solidFill>
                  <a:schemeClr val="accent1">
                    <a:lumMod val="75000"/>
                  </a:schemeClr>
                </a:solidFill>
              </a:rPr>
              <a:t>Manifesto of the Communist Party</a:t>
            </a:r>
            <a:r>
              <a:rPr lang="en-GB" sz="2400" dirty="0">
                <a:solidFill>
                  <a:schemeClr val="accent1">
                    <a:lumMod val="75000"/>
                  </a:schemeClr>
                </a:solidFill>
              </a:rPr>
              <a:t> ( Mark &amp; Engels, 1848)</a:t>
            </a:r>
          </a:p>
          <a:p>
            <a:pPr>
              <a:spcBef>
                <a:spcPts val="450"/>
              </a:spcBef>
              <a:spcAft>
                <a:spcPts val="450"/>
              </a:spcAft>
            </a:pPr>
            <a:r>
              <a:rPr lang="en-GB" sz="2400" i="1" dirty="0">
                <a:solidFill>
                  <a:schemeClr val="accent1">
                    <a:lumMod val="75000"/>
                  </a:schemeClr>
                </a:solidFill>
              </a:rPr>
              <a:t>Das Kapital </a:t>
            </a:r>
            <a:r>
              <a:rPr lang="en-GB" sz="2400" dirty="0">
                <a:solidFill>
                  <a:schemeClr val="accent1">
                    <a:lumMod val="75000"/>
                  </a:schemeClr>
                </a:solidFill>
              </a:rPr>
              <a:t>(Marx, 1867-1894)</a:t>
            </a:r>
          </a:p>
          <a:p>
            <a:pPr>
              <a:spcBef>
                <a:spcPts val="450"/>
              </a:spcBef>
              <a:spcAft>
                <a:spcPts val="450"/>
              </a:spcAft>
            </a:pPr>
            <a:r>
              <a:rPr lang="en-GB" sz="2400" i="1" dirty="0">
                <a:solidFill>
                  <a:schemeClr val="accent1">
                    <a:lumMod val="75000"/>
                  </a:schemeClr>
                </a:solidFill>
              </a:rPr>
              <a:t>The Condition of the Working Class in England</a:t>
            </a:r>
            <a:r>
              <a:rPr lang="en-GB" sz="2400" dirty="0">
                <a:solidFill>
                  <a:schemeClr val="accent1">
                    <a:lumMod val="75000"/>
                  </a:schemeClr>
                </a:solidFill>
              </a:rPr>
              <a:t> (Engels 1845)</a:t>
            </a:r>
          </a:p>
          <a:p>
            <a:pPr>
              <a:spcBef>
                <a:spcPts val="450"/>
              </a:spcBef>
              <a:spcAft>
                <a:spcPts val="450"/>
              </a:spcAft>
            </a:pPr>
            <a:r>
              <a:rPr lang="en-GB" sz="2400" dirty="0">
                <a:solidFill>
                  <a:schemeClr val="accent1">
                    <a:lumMod val="75000"/>
                  </a:schemeClr>
                </a:solidFill>
              </a:rPr>
              <a:t>It should be noted that, whilst Marx and Engels were writing in the 19</a:t>
            </a:r>
            <a:r>
              <a:rPr lang="en-GB" sz="2400" baseline="30000" dirty="0">
                <a:solidFill>
                  <a:schemeClr val="accent1">
                    <a:lumMod val="75000"/>
                  </a:schemeClr>
                </a:solidFill>
              </a:rPr>
              <a:t>th</a:t>
            </a:r>
            <a:r>
              <a:rPr lang="en-GB" sz="2400" dirty="0">
                <a:solidFill>
                  <a:schemeClr val="accent1">
                    <a:lumMod val="75000"/>
                  </a:schemeClr>
                </a:solidFill>
              </a:rPr>
              <a:t> century their ideology still influences individuals and groups today</a:t>
            </a:r>
          </a:p>
          <a:p>
            <a:pPr>
              <a:spcBef>
                <a:spcPts val="450"/>
              </a:spcBef>
              <a:spcAft>
                <a:spcPts val="450"/>
              </a:spcAft>
            </a:pPr>
            <a:r>
              <a:rPr lang="en-GB" sz="2400" dirty="0">
                <a:solidFill>
                  <a:schemeClr val="accent1">
                    <a:lumMod val="75000"/>
                  </a:schemeClr>
                </a:solidFill>
              </a:rPr>
              <a:t>Their original theories can be seen to have influenced political activists (e.g. communists) and industrial activists (e.g. Trade Unionists)</a:t>
            </a:r>
          </a:p>
        </p:txBody>
      </p:sp>
    </p:spTree>
    <p:extLst>
      <p:ext uri="{BB962C8B-B14F-4D97-AF65-F5344CB8AC3E}">
        <p14:creationId xmlns:p14="http://schemas.microsoft.com/office/powerpoint/2010/main" val="8687076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DB375E-6E1A-167D-F6DD-FE08FE87948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4B8A8F7-D7FB-F32B-7963-3A1FEB2D045E}"/>
              </a:ext>
            </a:extLst>
          </p:cNvPr>
          <p:cNvSpPr>
            <a:spLocks noGrp="1"/>
          </p:cNvSpPr>
          <p:nvPr>
            <p:ph type="title"/>
          </p:nvPr>
        </p:nvSpPr>
        <p:spPr>
          <a:xfrm>
            <a:off x="1634858" y="299534"/>
            <a:ext cx="5915025" cy="507018"/>
          </a:xfrm>
        </p:spPr>
        <p:txBody>
          <a:bodyPr>
            <a:noAutofit/>
          </a:bodyPr>
          <a:lstStyle/>
          <a:p>
            <a:pPr algn="ctr"/>
            <a:r>
              <a:rPr lang="en-GB" b="1" dirty="0">
                <a:solidFill>
                  <a:schemeClr val="accent1">
                    <a:lumMod val="75000"/>
                  </a:schemeClr>
                </a:solidFill>
              </a:rPr>
              <a:t>‘Classic’ Marxist Themes</a:t>
            </a:r>
          </a:p>
        </p:txBody>
      </p:sp>
      <p:sp>
        <p:nvSpPr>
          <p:cNvPr id="3" name="Content Placeholder 2">
            <a:extLst>
              <a:ext uri="{FF2B5EF4-FFF2-40B4-BE49-F238E27FC236}">
                <a16:creationId xmlns:a16="http://schemas.microsoft.com/office/drawing/2014/main" id="{6A0F3E8D-7EDB-6CF2-FB6A-7263F70D1FED}"/>
              </a:ext>
            </a:extLst>
          </p:cNvPr>
          <p:cNvSpPr>
            <a:spLocks noGrp="1"/>
          </p:cNvSpPr>
          <p:nvPr>
            <p:ph idx="1"/>
          </p:nvPr>
        </p:nvSpPr>
        <p:spPr>
          <a:xfrm>
            <a:off x="259654" y="1144586"/>
            <a:ext cx="8624692" cy="3264710"/>
          </a:xfrm>
        </p:spPr>
        <p:txBody>
          <a:bodyPr>
            <a:noAutofit/>
          </a:bodyPr>
          <a:lstStyle/>
          <a:p>
            <a:pPr>
              <a:lnSpc>
                <a:spcPct val="120000"/>
              </a:lnSpc>
              <a:spcBef>
                <a:spcPts val="450"/>
              </a:spcBef>
            </a:pPr>
            <a:r>
              <a:rPr lang="en-GB" sz="1800" b="1" dirty="0">
                <a:solidFill>
                  <a:schemeClr val="accent1">
                    <a:lumMod val="75000"/>
                  </a:schemeClr>
                </a:solidFill>
              </a:rPr>
              <a:t>Historical Materialism</a:t>
            </a:r>
            <a:r>
              <a:rPr lang="en-GB" sz="1800" dirty="0">
                <a:solidFill>
                  <a:schemeClr val="accent1">
                    <a:lumMod val="75000"/>
                  </a:schemeClr>
                </a:solidFill>
              </a:rPr>
              <a:t>: This theory posits that material conditions and economic factors are the primary influences on society's structure and development. History is, therefore, seen as a series of struggles driven by lack of access to society’s material wealth (money, food, luxury goods etc.)</a:t>
            </a:r>
          </a:p>
          <a:p>
            <a:pPr>
              <a:lnSpc>
                <a:spcPct val="120000"/>
              </a:lnSpc>
              <a:spcBef>
                <a:spcPts val="450"/>
              </a:spcBef>
            </a:pPr>
            <a:r>
              <a:rPr lang="en-GB" sz="1800" b="1" dirty="0">
                <a:solidFill>
                  <a:schemeClr val="accent1">
                    <a:lumMod val="75000"/>
                  </a:schemeClr>
                </a:solidFill>
              </a:rPr>
              <a:t>Class Struggle</a:t>
            </a:r>
            <a:r>
              <a:rPr lang="en-GB" sz="1800" dirty="0">
                <a:solidFill>
                  <a:schemeClr val="accent1">
                    <a:lumMod val="75000"/>
                  </a:schemeClr>
                </a:solidFill>
              </a:rPr>
              <a:t>: Marxism emphasises the conflict between different social classes, particularly the capitalist class (the owners of wealth etc.) and the proletariat (working class). This struggle is seen as the driving force behind social and political change.</a:t>
            </a:r>
          </a:p>
          <a:p>
            <a:pPr>
              <a:lnSpc>
                <a:spcPct val="120000"/>
              </a:lnSpc>
              <a:spcBef>
                <a:spcPts val="450"/>
              </a:spcBef>
            </a:pPr>
            <a:r>
              <a:rPr lang="en-GB" sz="1800" b="1" dirty="0">
                <a:solidFill>
                  <a:schemeClr val="accent1">
                    <a:lumMod val="75000"/>
                  </a:schemeClr>
                </a:solidFill>
              </a:rPr>
              <a:t>Labor Theory of Value</a:t>
            </a:r>
            <a:r>
              <a:rPr lang="en-GB" sz="1800" dirty="0">
                <a:solidFill>
                  <a:schemeClr val="accent1">
                    <a:lumMod val="75000"/>
                  </a:schemeClr>
                </a:solidFill>
              </a:rPr>
              <a:t>: According to this theory, the value of a commodity is determined by the amount of socially necessary labour (e.g. time and human energy) required to produce it. (N.B. for Marx and Engels capitalism does not value labour  in this way)</a:t>
            </a:r>
          </a:p>
          <a:p>
            <a:pPr>
              <a:lnSpc>
                <a:spcPct val="120000"/>
              </a:lnSpc>
              <a:spcBef>
                <a:spcPts val="450"/>
              </a:spcBef>
            </a:pPr>
            <a:r>
              <a:rPr lang="en-GB" sz="1800" dirty="0">
                <a:solidFill>
                  <a:schemeClr val="accent1">
                    <a:lumMod val="75000"/>
                  </a:schemeClr>
                </a:solidFill>
              </a:rPr>
              <a:t>Marx argued that capitalists exploit workers by paying them less than the value of their labour, extracting surplus value as profit.</a:t>
            </a:r>
          </a:p>
        </p:txBody>
      </p:sp>
    </p:spTree>
    <p:extLst>
      <p:ext uri="{BB962C8B-B14F-4D97-AF65-F5344CB8AC3E}">
        <p14:creationId xmlns:p14="http://schemas.microsoft.com/office/powerpoint/2010/main" val="24197356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FED64B-BAC3-EE5A-80FD-17FD89D5810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67D8E8E-64CD-5399-79AC-AC41B1BC783E}"/>
              </a:ext>
            </a:extLst>
          </p:cNvPr>
          <p:cNvSpPr>
            <a:spLocks noGrp="1"/>
          </p:cNvSpPr>
          <p:nvPr>
            <p:ph type="title"/>
          </p:nvPr>
        </p:nvSpPr>
        <p:spPr>
          <a:xfrm>
            <a:off x="1614488" y="226382"/>
            <a:ext cx="5915025" cy="507018"/>
          </a:xfrm>
        </p:spPr>
        <p:txBody>
          <a:bodyPr>
            <a:noAutofit/>
          </a:bodyPr>
          <a:lstStyle/>
          <a:p>
            <a:pPr algn="ctr"/>
            <a:r>
              <a:rPr lang="en-GB" b="1" dirty="0">
                <a:solidFill>
                  <a:schemeClr val="accent1">
                    <a:lumMod val="75000"/>
                  </a:schemeClr>
                </a:solidFill>
              </a:rPr>
              <a:t>‘Classic’ Marxist Themes</a:t>
            </a:r>
          </a:p>
        </p:txBody>
      </p:sp>
      <p:sp>
        <p:nvSpPr>
          <p:cNvPr id="3" name="Content Placeholder 2">
            <a:extLst>
              <a:ext uri="{FF2B5EF4-FFF2-40B4-BE49-F238E27FC236}">
                <a16:creationId xmlns:a16="http://schemas.microsoft.com/office/drawing/2014/main" id="{26E7A605-A554-33F4-FF89-0A33F03F6661}"/>
              </a:ext>
            </a:extLst>
          </p:cNvPr>
          <p:cNvSpPr>
            <a:spLocks noGrp="1"/>
          </p:cNvSpPr>
          <p:nvPr>
            <p:ph idx="1"/>
          </p:nvPr>
        </p:nvSpPr>
        <p:spPr>
          <a:xfrm>
            <a:off x="505727" y="1124238"/>
            <a:ext cx="8400529" cy="3264710"/>
          </a:xfrm>
        </p:spPr>
        <p:txBody>
          <a:bodyPr>
            <a:noAutofit/>
          </a:bodyPr>
          <a:lstStyle/>
          <a:p>
            <a:pPr>
              <a:lnSpc>
                <a:spcPct val="120000"/>
              </a:lnSpc>
              <a:spcBef>
                <a:spcPts val="450"/>
              </a:spcBef>
            </a:pPr>
            <a:r>
              <a:rPr lang="en-GB" sz="1800" b="1" dirty="0">
                <a:solidFill>
                  <a:schemeClr val="accent1">
                    <a:lumMod val="75000"/>
                  </a:schemeClr>
                </a:solidFill>
              </a:rPr>
              <a:t>Alienation</a:t>
            </a:r>
            <a:r>
              <a:rPr lang="en-GB" sz="1800" dirty="0">
                <a:solidFill>
                  <a:schemeClr val="accent1">
                    <a:lumMod val="75000"/>
                  </a:schemeClr>
                </a:solidFill>
              </a:rPr>
              <a:t>: Marx &amp; Engels believed that under capitalism, workers become alienated from their labour, the products they produce, and their own human potential. This alienation results from the commodification of labour and the worker's lack of control over the production process.</a:t>
            </a:r>
          </a:p>
          <a:p>
            <a:pPr>
              <a:lnSpc>
                <a:spcPct val="120000"/>
              </a:lnSpc>
              <a:spcBef>
                <a:spcPts val="450"/>
              </a:spcBef>
            </a:pPr>
            <a:r>
              <a:rPr lang="en-GB" sz="1800" b="1" dirty="0">
                <a:solidFill>
                  <a:schemeClr val="accent1">
                    <a:lumMod val="75000"/>
                  </a:schemeClr>
                </a:solidFill>
              </a:rPr>
              <a:t>Revolution and Communism</a:t>
            </a:r>
            <a:r>
              <a:rPr lang="en-GB" sz="1800" dirty="0">
                <a:solidFill>
                  <a:schemeClr val="accent1">
                    <a:lumMod val="75000"/>
                  </a:schemeClr>
                </a:solidFill>
              </a:rPr>
              <a:t>: They predicted that the contradictions within capitalism would eventually lead to its downfall through a proletarian revolution. This revolution would overthrow the capitalist system and establish a classless, stateless society based on common ownership of the means of production.</a:t>
            </a:r>
          </a:p>
          <a:p>
            <a:pPr>
              <a:lnSpc>
                <a:spcPct val="120000"/>
              </a:lnSpc>
              <a:spcBef>
                <a:spcPts val="450"/>
              </a:spcBef>
            </a:pPr>
            <a:r>
              <a:rPr lang="en-GB" sz="1800" b="1" dirty="0">
                <a:solidFill>
                  <a:schemeClr val="accent1">
                    <a:lumMod val="75000"/>
                  </a:schemeClr>
                </a:solidFill>
              </a:rPr>
              <a:t>Dialectical Materialism</a:t>
            </a:r>
            <a:r>
              <a:rPr lang="en-GB" sz="1800" dirty="0">
                <a:solidFill>
                  <a:schemeClr val="accent1">
                    <a:lumMod val="75000"/>
                  </a:schemeClr>
                </a:solidFill>
              </a:rPr>
              <a:t>: This philosophical approach combines dialectics, the idea that change occurs through the conflict of opposites, with materialism, the focus on material conditions. It provides a framework for understanding the dynamic and contradictory nature of social and economic development.</a:t>
            </a:r>
          </a:p>
        </p:txBody>
      </p:sp>
    </p:spTree>
    <p:extLst>
      <p:ext uri="{BB962C8B-B14F-4D97-AF65-F5344CB8AC3E}">
        <p14:creationId xmlns:p14="http://schemas.microsoft.com/office/powerpoint/2010/main" val="16746197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57EA03-D519-179E-4708-03C3DCBC5B3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664874B-9565-EED9-2476-F519BB73F99D}"/>
              </a:ext>
            </a:extLst>
          </p:cNvPr>
          <p:cNvSpPr>
            <a:spLocks noGrp="1"/>
          </p:cNvSpPr>
          <p:nvPr>
            <p:ph type="title"/>
          </p:nvPr>
        </p:nvSpPr>
        <p:spPr>
          <a:xfrm>
            <a:off x="1614488" y="253814"/>
            <a:ext cx="5915025" cy="507018"/>
          </a:xfrm>
        </p:spPr>
        <p:txBody>
          <a:bodyPr>
            <a:noAutofit/>
          </a:bodyPr>
          <a:lstStyle/>
          <a:p>
            <a:pPr algn="ctr"/>
            <a:r>
              <a:rPr lang="en-GB" b="1" dirty="0">
                <a:solidFill>
                  <a:schemeClr val="accent1">
                    <a:lumMod val="75000"/>
                  </a:schemeClr>
                </a:solidFill>
              </a:rPr>
              <a:t>Neo-Marxism</a:t>
            </a:r>
          </a:p>
        </p:txBody>
      </p:sp>
      <p:sp>
        <p:nvSpPr>
          <p:cNvPr id="3" name="Content Placeholder 2">
            <a:extLst>
              <a:ext uri="{FF2B5EF4-FFF2-40B4-BE49-F238E27FC236}">
                <a16:creationId xmlns:a16="http://schemas.microsoft.com/office/drawing/2014/main" id="{E78FD0A7-7796-8007-73D1-E50E638DCD78}"/>
              </a:ext>
            </a:extLst>
          </p:cNvPr>
          <p:cNvSpPr>
            <a:spLocks noGrp="1"/>
          </p:cNvSpPr>
          <p:nvPr>
            <p:ph idx="1"/>
          </p:nvPr>
        </p:nvSpPr>
        <p:spPr>
          <a:xfrm>
            <a:off x="405278" y="997489"/>
            <a:ext cx="8333443" cy="3264710"/>
          </a:xfrm>
        </p:spPr>
        <p:txBody>
          <a:bodyPr>
            <a:noAutofit/>
          </a:bodyPr>
          <a:lstStyle/>
          <a:p>
            <a:pPr>
              <a:spcBef>
                <a:spcPts val="450"/>
              </a:spcBef>
              <a:spcAft>
                <a:spcPts val="450"/>
              </a:spcAft>
            </a:pPr>
            <a:r>
              <a:rPr lang="en-GB" sz="2600" dirty="0">
                <a:solidFill>
                  <a:schemeClr val="accent1">
                    <a:lumMod val="75000"/>
                  </a:schemeClr>
                </a:solidFill>
              </a:rPr>
              <a:t>Hobson (2018) states that this phrase covers large range of political theory which identifies with Marxism but seeks to build and improve upon the classical works of Karl Marx and Joseph Engels.</a:t>
            </a:r>
          </a:p>
          <a:p>
            <a:pPr>
              <a:spcBef>
                <a:spcPts val="450"/>
              </a:spcBef>
              <a:spcAft>
                <a:spcPts val="450"/>
              </a:spcAft>
            </a:pPr>
            <a:r>
              <a:rPr lang="en-GB" sz="2600" dirty="0">
                <a:solidFill>
                  <a:schemeClr val="accent1">
                    <a:lumMod val="75000"/>
                  </a:schemeClr>
                </a:solidFill>
              </a:rPr>
              <a:t>Neo-Marxist thought includes the following strands which each has an influence on political activism:</a:t>
            </a:r>
          </a:p>
          <a:p>
            <a:pPr lvl="1">
              <a:spcBef>
                <a:spcPts val="450"/>
              </a:spcBef>
              <a:spcAft>
                <a:spcPts val="450"/>
              </a:spcAft>
            </a:pPr>
            <a:r>
              <a:rPr lang="en-GB" sz="2200" dirty="0">
                <a:solidFill>
                  <a:schemeClr val="accent1">
                    <a:lumMod val="75000"/>
                  </a:schemeClr>
                </a:solidFill>
              </a:rPr>
              <a:t>Anti-Globalisation</a:t>
            </a:r>
          </a:p>
          <a:p>
            <a:pPr lvl="1">
              <a:spcBef>
                <a:spcPts val="450"/>
              </a:spcBef>
              <a:spcAft>
                <a:spcPts val="450"/>
              </a:spcAft>
            </a:pPr>
            <a:r>
              <a:rPr lang="en-GB" sz="2200" dirty="0">
                <a:solidFill>
                  <a:schemeClr val="accent1">
                    <a:lumMod val="75000"/>
                  </a:schemeClr>
                </a:solidFill>
              </a:rPr>
              <a:t>Political Marxism</a:t>
            </a:r>
          </a:p>
          <a:p>
            <a:pPr lvl="1">
              <a:spcBef>
                <a:spcPts val="450"/>
              </a:spcBef>
              <a:spcAft>
                <a:spcPts val="450"/>
              </a:spcAft>
            </a:pPr>
            <a:r>
              <a:rPr lang="en-GB" sz="2200" dirty="0">
                <a:solidFill>
                  <a:schemeClr val="accent1">
                    <a:lumMod val="75000"/>
                  </a:schemeClr>
                </a:solidFill>
              </a:rPr>
              <a:t>Open Marxism</a:t>
            </a:r>
          </a:p>
          <a:p>
            <a:pPr>
              <a:spcBef>
                <a:spcPts val="450"/>
              </a:spcBef>
              <a:spcAft>
                <a:spcPts val="450"/>
              </a:spcAft>
            </a:pPr>
            <a:r>
              <a:rPr lang="en-GB" sz="2600" dirty="0">
                <a:solidFill>
                  <a:schemeClr val="accent1">
                    <a:lumMod val="75000"/>
                  </a:schemeClr>
                </a:solidFill>
              </a:rPr>
              <a:t>It is important to note that these neo-Marxist ‘movements’ consist of many different groups rather than single ‘parties’</a:t>
            </a:r>
          </a:p>
          <a:p>
            <a:pPr>
              <a:spcBef>
                <a:spcPts val="450"/>
              </a:spcBef>
              <a:spcAft>
                <a:spcPts val="450"/>
              </a:spcAft>
            </a:pPr>
            <a:endParaRPr lang="en-GB" sz="2600" dirty="0">
              <a:solidFill>
                <a:schemeClr val="accent1">
                  <a:lumMod val="75000"/>
                </a:schemeClr>
              </a:solidFill>
            </a:endParaRPr>
          </a:p>
        </p:txBody>
      </p:sp>
    </p:spTree>
    <p:extLst>
      <p:ext uri="{BB962C8B-B14F-4D97-AF65-F5344CB8AC3E}">
        <p14:creationId xmlns:p14="http://schemas.microsoft.com/office/powerpoint/2010/main" val="9737844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B0EE09-060C-8975-A453-F8C65FB1E8F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F29A009-54FC-991F-C587-F801903A89D1}"/>
              </a:ext>
            </a:extLst>
          </p:cNvPr>
          <p:cNvSpPr>
            <a:spLocks noGrp="1"/>
          </p:cNvSpPr>
          <p:nvPr>
            <p:ph type="title"/>
          </p:nvPr>
        </p:nvSpPr>
        <p:spPr>
          <a:xfrm>
            <a:off x="1614488" y="308678"/>
            <a:ext cx="5915025" cy="507018"/>
          </a:xfrm>
        </p:spPr>
        <p:txBody>
          <a:bodyPr>
            <a:noAutofit/>
          </a:bodyPr>
          <a:lstStyle/>
          <a:p>
            <a:pPr algn="ctr"/>
            <a:r>
              <a:rPr lang="en-GB" b="1" dirty="0">
                <a:solidFill>
                  <a:schemeClr val="accent1">
                    <a:lumMod val="75000"/>
                  </a:schemeClr>
                </a:solidFill>
              </a:rPr>
              <a:t>Anti-Globalisation</a:t>
            </a:r>
          </a:p>
        </p:txBody>
      </p:sp>
      <p:sp>
        <p:nvSpPr>
          <p:cNvPr id="3" name="Content Placeholder 2">
            <a:extLst>
              <a:ext uri="{FF2B5EF4-FFF2-40B4-BE49-F238E27FC236}">
                <a16:creationId xmlns:a16="http://schemas.microsoft.com/office/drawing/2014/main" id="{1066345D-E318-2476-BBB8-22C64B1012AA}"/>
              </a:ext>
            </a:extLst>
          </p:cNvPr>
          <p:cNvSpPr>
            <a:spLocks noGrp="1"/>
          </p:cNvSpPr>
          <p:nvPr>
            <p:ph idx="1"/>
          </p:nvPr>
        </p:nvSpPr>
        <p:spPr>
          <a:xfrm>
            <a:off x="449595" y="1152937"/>
            <a:ext cx="8244809" cy="3264710"/>
          </a:xfrm>
        </p:spPr>
        <p:txBody>
          <a:bodyPr>
            <a:noAutofit/>
          </a:bodyPr>
          <a:lstStyle/>
          <a:p>
            <a:pPr>
              <a:spcBef>
                <a:spcPts val="450"/>
              </a:spcBef>
              <a:spcAft>
                <a:spcPts val="450"/>
              </a:spcAft>
            </a:pPr>
            <a:r>
              <a:rPr lang="en-GB" sz="2200" dirty="0">
                <a:solidFill>
                  <a:schemeClr val="accent1">
                    <a:lumMod val="75000"/>
                  </a:schemeClr>
                </a:solidFill>
              </a:rPr>
              <a:t>The anti-globalization movement, also known as the global justice movement, emerged as a response to the perceived negative impacts of economic, capitalist globalisation. It includes:</a:t>
            </a:r>
          </a:p>
          <a:p>
            <a:pPr>
              <a:spcBef>
                <a:spcPts val="450"/>
              </a:spcBef>
              <a:spcAft>
                <a:spcPts val="450"/>
              </a:spcAft>
            </a:pPr>
            <a:r>
              <a:rPr lang="en-GB" sz="2200" b="1" dirty="0">
                <a:solidFill>
                  <a:schemeClr val="accent1">
                    <a:lumMod val="75000"/>
                  </a:schemeClr>
                </a:solidFill>
              </a:rPr>
              <a:t>A Critique of Neoliberal Policies</a:t>
            </a:r>
            <a:r>
              <a:rPr lang="en-GB" sz="2200" dirty="0">
                <a:solidFill>
                  <a:schemeClr val="accent1">
                    <a:lumMod val="75000"/>
                  </a:schemeClr>
                </a:solidFill>
              </a:rPr>
              <a:t>: The movement opposes neoliberal globalization, which promotes free markets, deregulation, and privatization. Activists argue that these policies benefit multinational corporations at the expense of workers, the environment, and local communities.</a:t>
            </a:r>
          </a:p>
          <a:p>
            <a:pPr>
              <a:spcBef>
                <a:spcPts val="450"/>
              </a:spcBef>
              <a:spcAft>
                <a:spcPts val="450"/>
              </a:spcAft>
            </a:pPr>
            <a:r>
              <a:rPr lang="en-GB" sz="2200" b="1" dirty="0">
                <a:solidFill>
                  <a:schemeClr val="accent1">
                    <a:lumMod val="75000"/>
                  </a:schemeClr>
                </a:solidFill>
              </a:rPr>
              <a:t>Advocacy for Social Justice</a:t>
            </a:r>
            <a:r>
              <a:rPr lang="en-GB" sz="2200" dirty="0">
                <a:solidFill>
                  <a:schemeClr val="accent1">
                    <a:lumMod val="75000"/>
                  </a:schemeClr>
                </a:solidFill>
              </a:rPr>
              <a:t>: A central theme is the demand for social justice, including fair trade, labour rights, and equitable economic policies. The movement seeks to address inequalities and ensure that globalization benefits all, not just the wealthy.</a:t>
            </a:r>
          </a:p>
        </p:txBody>
      </p:sp>
      <p:sp>
        <p:nvSpPr>
          <p:cNvPr id="4" name="TextBox 3">
            <a:extLst>
              <a:ext uri="{FF2B5EF4-FFF2-40B4-BE49-F238E27FC236}">
                <a16:creationId xmlns:a16="http://schemas.microsoft.com/office/drawing/2014/main" id="{C4C3C5AC-36CB-A86F-CC38-9A8FFD21D01E}"/>
              </a:ext>
            </a:extLst>
          </p:cNvPr>
          <p:cNvSpPr txBox="1"/>
          <p:nvPr/>
        </p:nvSpPr>
        <p:spPr>
          <a:xfrm>
            <a:off x="4818888" y="5544036"/>
            <a:ext cx="4086192" cy="307777"/>
          </a:xfrm>
          <a:prstGeom prst="rect">
            <a:avLst/>
          </a:prstGeom>
          <a:noFill/>
        </p:spPr>
        <p:txBody>
          <a:bodyPr wrap="square" rtlCol="0">
            <a:spAutoFit/>
          </a:bodyPr>
          <a:lstStyle/>
          <a:p>
            <a:pPr algn="r"/>
            <a:r>
              <a:rPr lang="en-GB" sz="1400" dirty="0">
                <a:solidFill>
                  <a:schemeClr val="accent1">
                    <a:lumMod val="75000"/>
                  </a:schemeClr>
                </a:solidFill>
              </a:rPr>
              <a:t>Based on </a:t>
            </a:r>
            <a:r>
              <a:rPr lang="en-GB" sz="1400" dirty="0">
                <a:solidFill>
                  <a:schemeClr val="accent5"/>
                </a:solidFill>
                <a:hlinkClick r:id="rId2">
                  <a:extLst>
                    <a:ext uri="{A12FA001-AC4F-418D-AE19-62706E023703}">
                      <ahyp:hlinkClr xmlns:ahyp="http://schemas.microsoft.com/office/drawing/2018/hyperlinkcolor" val="tx"/>
                    </a:ext>
                  </a:extLst>
                </a:hlinkClick>
              </a:rPr>
              <a:t>Eschle, C. &amp; Maiguashca, B</a:t>
            </a:r>
            <a:r>
              <a:rPr lang="en-GB" sz="1400" dirty="0">
                <a:solidFill>
                  <a:schemeClr val="accent1">
                    <a:lumMod val="75000"/>
                  </a:schemeClr>
                </a:solidFill>
              </a:rPr>
              <a:t>. (2004) </a:t>
            </a:r>
          </a:p>
        </p:txBody>
      </p:sp>
    </p:spTree>
    <p:extLst>
      <p:ext uri="{BB962C8B-B14F-4D97-AF65-F5344CB8AC3E}">
        <p14:creationId xmlns:p14="http://schemas.microsoft.com/office/powerpoint/2010/main" val="22261022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BF42EB-0B47-44E2-E804-9EC143D43D6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DA7EC00-6A81-7DBA-9D93-D8068F000D07}"/>
              </a:ext>
            </a:extLst>
          </p:cNvPr>
          <p:cNvSpPr>
            <a:spLocks noGrp="1"/>
          </p:cNvSpPr>
          <p:nvPr>
            <p:ph type="title"/>
          </p:nvPr>
        </p:nvSpPr>
        <p:spPr>
          <a:xfrm>
            <a:off x="1614487" y="217238"/>
            <a:ext cx="5915025" cy="507018"/>
          </a:xfrm>
        </p:spPr>
        <p:txBody>
          <a:bodyPr>
            <a:noAutofit/>
          </a:bodyPr>
          <a:lstStyle/>
          <a:p>
            <a:pPr algn="ctr"/>
            <a:r>
              <a:rPr lang="en-GB" b="1" dirty="0">
                <a:solidFill>
                  <a:schemeClr val="accent1">
                    <a:lumMod val="75000"/>
                  </a:schemeClr>
                </a:solidFill>
              </a:rPr>
              <a:t>Anti-Globalisation</a:t>
            </a:r>
          </a:p>
        </p:txBody>
      </p:sp>
      <p:sp>
        <p:nvSpPr>
          <p:cNvPr id="3" name="Content Placeholder 2">
            <a:extLst>
              <a:ext uri="{FF2B5EF4-FFF2-40B4-BE49-F238E27FC236}">
                <a16:creationId xmlns:a16="http://schemas.microsoft.com/office/drawing/2014/main" id="{5A9C36E6-D119-0A60-E256-F1E1261B59FB}"/>
              </a:ext>
            </a:extLst>
          </p:cNvPr>
          <p:cNvSpPr>
            <a:spLocks noGrp="1"/>
          </p:cNvSpPr>
          <p:nvPr>
            <p:ph idx="1"/>
          </p:nvPr>
        </p:nvSpPr>
        <p:spPr>
          <a:xfrm>
            <a:off x="362819" y="1143793"/>
            <a:ext cx="8488573" cy="3264710"/>
          </a:xfrm>
        </p:spPr>
        <p:txBody>
          <a:bodyPr>
            <a:noAutofit/>
          </a:bodyPr>
          <a:lstStyle/>
          <a:p>
            <a:pPr>
              <a:spcBef>
                <a:spcPts val="450"/>
              </a:spcBef>
              <a:spcAft>
                <a:spcPts val="450"/>
              </a:spcAft>
            </a:pPr>
            <a:r>
              <a:rPr lang="en-GB" sz="2200" b="1" dirty="0">
                <a:solidFill>
                  <a:schemeClr val="accent1">
                    <a:lumMod val="75000"/>
                  </a:schemeClr>
                </a:solidFill>
              </a:rPr>
              <a:t>Environmental Concerns</a:t>
            </a:r>
            <a:r>
              <a:rPr lang="en-GB" sz="2200" dirty="0">
                <a:solidFill>
                  <a:schemeClr val="accent1">
                    <a:lumMod val="75000"/>
                  </a:schemeClr>
                </a:solidFill>
              </a:rPr>
              <a:t>: Environmental sustainability is a significant focus. Activists highlight the ecological damage caused by unchecked industrialization and advocate for sustainable development practices.</a:t>
            </a:r>
          </a:p>
          <a:p>
            <a:pPr>
              <a:spcBef>
                <a:spcPts val="450"/>
              </a:spcBef>
              <a:spcAft>
                <a:spcPts val="450"/>
              </a:spcAft>
            </a:pPr>
            <a:r>
              <a:rPr lang="en-GB" sz="2200" b="1" dirty="0">
                <a:solidFill>
                  <a:schemeClr val="accent1">
                    <a:lumMod val="75000"/>
                  </a:schemeClr>
                </a:solidFill>
              </a:rPr>
              <a:t>Democratic Decision-Making</a:t>
            </a:r>
            <a:r>
              <a:rPr lang="en-GB" sz="2200" dirty="0">
                <a:solidFill>
                  <a:schemeClr val="accent1">
                    <a:lumMod val="75000"/>
                  </a:schemeClr>
                </a:solidFill>
              </a:rPr>
              <a:t>: The movement calls for more democratic and transparent global governance. It criticizes the influence of multinational corporations and international financial institutions like the </a:t>
            </a:r>
            <a:r>
              <a:rPr lang="en-GB" sz="2200" b="1" dirty="0">
                <a:solidFill>
                  <a:schemeClr val="accent1">
                    <a:lumMod val="75000"/>
                  </a:schemeClr>
                </a:solidFill>
              </a:rPr>
              <a:t>World Bank </a:t>
            </a:r>
            <a:r>
              <a:rPr lang="en-GB" sz="2200" dirty="0">
                <a:solidFill>
                  <a:schemeClr val="accent1">
                    <a:lumMod val="75000"/>
                  </a:schemeClr>
                </a:solidFill>
              </a:rPr>
              <a:t>and the </a:t>
            </a:r>
            <a:r>
              <a:rPr lang="en-GB" sz="2200" b="1" dirty="0">
                <a:solidFill>
                  <a:schemeClr val="accent1">
                    <a:lumMod val="75000"/>
                  </a:schemeClr>
                </a:solidFill>
              </a:rPr>
              <a:t>International Monetary Fund </a:t>
            </a:r>
            <a:r>
              <a:rPr lang="en-GB" sz="2200" dirty="0">
                <a:solidFill>
                  <a:schemeClr val="accent1">
                    <a:lumMod val="75000"/>
                  </a:schemeClr>
                </a:solidFill>
              </a:rPr>
              <a:t>(IMF) on national policies.</a:t>
            </a:r>
          </a:p>
          <a:p>
            <a:pPr>
              <a:spcBef>
                <a:spcPts val="450"/>
              </a:spcBef>
              <a:spcAft>
                <a:spcPts val="450"/>
              </a:spcAft>
            </a:pPr>
            <a:r>
              <a:rPr lang="en-GB" sz="2200" b="1" dirty="0">
                <a:solidFill>
                  <a:schemeClr val="accent1">
                    <a:lumMod val="75000"/>
                  </a:schemeClr>
                </a:solidFill>
              </a:rPr>
              <a:t>Cultural Preservation</a:t>
            </a:r>
            <a:r>
              <a:rPr lang="en-GB" sz="2200" dirty="0">
                <a:solidFill>
                  <a:schemeClr val="accent1">
                    <a:lumMod val="75000"/>
                  </a:schemeClr>
                </a:solidFill>
              </a:rPr>
              <a:t>: There is a strong emphasis on protecting local cultures and identities from the homogenizing effects of globalization. Activists argue that cultural diversity should be preserved and respected.</a:t>
            </a:r>
          </a:p>
        </p:txBody>
      </p:sp>
      <p:sp>
        <p:nvSpPr>
          <p:cNvPr id="4" name="TextBox 3">
            <a:extLst>
              <a:ext uri="{FF2B5EF4-FFF2-40B4-BE49-F238E27FC236}">
                <a16:creationId xmlns:a16="http://schemas.microsoft.com/office/drawing/2014/main" id="{8A14488E-8C46-6AFB-9243-FD9F94AE4233}"/>
              </a:ext>
            </a:extLst>
          </p:cNvPr>
          <p:cNvSpPr txBox="1"/>
          <p:nvPr/>
        </p:nvSpPr>
        <p:spPr>
          <a:xfrm>
            <a:off x="5263504" y="5505782"/>
            <a:ext cx="3659864" cy="307777"/>
          </a:xfrm>
          <a:prstGeom prst="rect">
            <a:avLst/>
          </a:prstGeom>
          <a:noFill/>
        </p:spPr>
        <p:txBody>
          <a:bodyPr wrap="square" rtlCol="0">
            <a:spAutoFit/>
          </a:bodyPr>
          <a:lstStyle/>
          <a:p>
            <a:pPr algn="r"/>
            <a:r>
              <a:rPr lang="en-GB" sz="1400" dirty="0">
                <a:solidFill>
                  <a:schemeClr val="accent1">
                    <a:lumMod val="75000"/>
                  </a:schemeClr>
                </a:solidFill>
              </a:rPr>
              <a:t>Based on </a:t>
            </a:r>
            <a:r>
              <a:rPr lang="en-GB" sz="1400" dirty="0">
                <a:solidFill>
                  <a:schemeClr val="accent5"/>
                </a:solidFill>
                <a:hlinkClick r:id="rId2">
                  <a:extLst>
                    <a:ext uri="{A12FA001-AC4F-418D-AE19-62706E023703}">
                      <ahyp:hlinkClr xmlns:ahyp="http://schemas.microsoft.com/office/drawing/2018/hyperlinkcolor" val="tx"/>
                    </a:ext>
                  </a:extLst>
                </a:hlinkClick>
              </a:rPr>
              <a:t>Eschle, C. &amp; Maiguashca, B</a:t>
            </a:r>
            <a:r>
              <a:rPr lang="en-GB" sz="1400" dirty="0">
                <a:solidFill>
                  <a:schemeClr val="accent1">
                    <a:lumMod val="75000"/>
                  </a:schemeClr>
                </a:solidFill>
              </a:rPr>
              <a:t>. (2004) </a:t>
            </a:r>
          </a:p>
        </p:txBody>
      </p:sp>
    </p:spTree>
    <p:extLst>
      <p:ext uri="{BB962C8B-B14F-4D97-AF65-F5344CB8AC3E}">
        <p14:creationId xmlns:p14="http://schemas.microsoft.com/office/powerpoint/2010/main" val="37047469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6F564A-3E28-BD8E-00E7-38C87FF8F68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07FE839-4DEE-6A00-DCFF-60076BC1DD1B}"/>
              </a:ext>
            </a:extLst>
          </p:cNvPr>
          <p:cNvSpPr>
            <a:spLocks noGrp="1"/>
          </p:cNvSpPr>
          <p:nvPr>
            <p:ph type="title"/>
          </p:nvPr>
        </p:nvSpPr>
        <p:spPr>
          <a:xfrm>
            <a:off x="1614487" y="308678"/>
            <a:ext cx="5915025" cy="507018"/>
          </a:xfrm>
        </p:spPr>
        <p:txBody>
          <a:bodyPr>
            <a:noAutofit/>
          </a:bodyPr>
          <a:lstStyle/>
          <a:p>
            <a:pPr algn="ctr"/>
            <a:r>
              <a:rPr lang="en-GB" b="1" dirty="0">
                <a:solidFill>
                  <a:schemeClr val="accent1">
                    <a:lumMod val="75000"/>
                  </a:schemeClr>
                </a:solidFill>
              </a:rPr>
              <a:t>Anti-Globalisation</a:t>
            </a:r>
          </a:p>
        </p:txBody>
      </p:sp>
      <p:sp>
        <p:nvSpPr>
          <p:cNvPr id="3" name="Content Placeholder 2">
            <a:extLst>
              <a:ext uri="{FF2B5EF4-FFF2-40B4-BE49-F238E27FC236}">
                <a16:creationId xmlns:a16="http://schemas.microsoft.com/office/drawing/2014/main" id="{C6EAF583-E596-6901-8E8B-004BC447802A}"/>
              </a:ext>
            </a:extLst>
          </p:cNvPr>
          <p:cNvSpPr>
            <a:spLocks noGrp="1"/>
          </p:cNvSpPr>
          <p:nvPr>
            <p:ph idx="1"/>
          </p:nvPr>
        </p:nvSpPr>
        <p:spPr>
          <a:xfrm>
            <a:off x="328141" y="1183626"/>
            <a:ext cx="8487715" cy="3264710"/>
          </a:xfrm>
        </p:spPr>
        <p:txBody>
          <a:bodyPr>
            <a:noAutofit/>
          </a:bodyPr>
          <a:lstStyle/>
          <a:p>
            <a:pPr>
              <a:spcBef>
                <a:spcPts val="450"/>
              </a:spcBef>
              <a:spcAft>
                <a:spcPts val="450"/>
              </a:spcAft>
            </a:pPr>
            <a:r>
              <a:rPr lang="en-GB" sz="2200" b="1" dirty="0">
                <a:solidFill>
                  <a:schemeClr val="accent1">
                    <a:lumMod val="75000"/>
                  </a:schemeClr>
                </a:solidFill>
              </a:rPr>
              <a:t>Grassroots Mobilization</a:t>
            </a:r>
            <a:r>
              <a:rPr lang="en-GB" sz="2200" dirty="0">
                <a:solidFill>
                  <a:schemeClr val="accent1">
                    <a:lumMod val="75000"/>
                  </a:schemeClr>
                </a:solidFill>
              </a:rPr>
              <a:t>: The movement is characterized by grassroots activism, including protests, demonstrations, and direct action. Notable events include the </a:t>
            </a:r>
            <a:r>
              <a:rPr lang="en-GB" sz="2200" dirty="0">
                <a:solidFill>
                  <a:schemeClr val="accent5"/>
                </a:solidFill>
                <a:hlinkClick r:id="rId2">
                  <a:extLst>
                    <a:ext uri="{A12FA001-AC4F-418D-AE19-62706E023703}">
                      <ahyp:hlinkClr xmlns:ahyp="http://schemas.microsoft.com/office/drawing/2018/hyperlinkcolor" val="tx"/>
                    </a:ext>
                  </a:extLst>
                </a:hlinkClick>
              </a:rPr>
              <a:t>1999 Seattle World Trade Organisation protests</a:t>
            </a:r>
            <a:r>
              <a:rPr lang="en-GB" sz="2200" dirty="0">
                <a:solidFill>
                  <a:schemeClr val="accent1">
                    <a:lumMod val="75000"/>
                  </a:schemeClr>
                </a:solidFill>
              </a:rPr>
              <a:t>, which brought global attention to the movement as well as more recent activities by Extinction Rebellion and Just Stop Oil</a:t>
            </a:r>
          </a:p>
          <a:p>
            <a:pPr>
              <a:spcBef>
                <a:spcPts val="450"/>
              </a:spcBef>
              <a:spcAft>
                <a:spcPts val="450"/>
              </a:spcAft>
            </a:pPr>
            <a:r>
              <a:rPr lang="en-GB" sz="2200" b="1" dirty="0">
                <a:solidFill>
                  <a:schemeClr val="accent1">
                    <a:lumMod val="75000"/>
                  </a:schemeClr>
                </a:solidFill>
              </a:rPr>
              <a:t>Coalition Building</a:t>
            </a:r>
            <a:r>
              <a:rPr lang="en-GB" sz="2200" dirty="0">
                <a:solidFill>
                  <a:schemeClr val="accent1">
                    <a:lumMod val="75000"/>
                  </a:schemeClr>
                </a:solidFill>
              </a:rPr>
              <a:t>: It is a diverse and decentralized movement, comprising various groups and organizations with different focuses, such as trade unions, environmental groups, and indigenous rights organizations. </a:t>
            </a:r>
          </a:p>
          <a:p>
            <a:pPr>
              <a:spcBef>
                <a:spcPts val="450"/>
              </a:spcBef>
              <a:spcAft>
                <a:spcPts val="450"/>
              </a:spcAft>
            </a:pPr>
            <a:r>
              <a:rPr lang="en-GB" sz="2200" dirty="0">
                <a:solidFill>
                  <a:schemeClr val="accent1">
                    <a:lumMod val="75000"/>
                  </a:schemeClr>
                </a:solidFill>
              </a:rPr>
              <a:t>Prominent figures in the movement include Naomi Klein, known for her critiques of corporate globalization, and Vandana Shiva, an environmental activist advocating for sustainable development</a:t>
            </a:r>
          </a:p>
        </p:txBody>
      </p:sp>
      <p:sp>
        <p:nvSpPr>
          <p:cNvPr id="4" name="TextBox 3">
            <a:extLst>
              <a:ext uri="{FF2B5EF4-FFF2-40B4-BE49-F238E27FC236}">
                <a16:creationId xmlns:a16="http://schemas.microsoft.com/office/drawing/2014/main" id="{A43B7C68-61CC-8826-414F-CE68FBCEB466}"/>
              </a:ext>
            </a:extLst>
          </p:cNvPr>
          <p:cNvSpPr txBox="1"/>
          <p:nvPr/>
        </p:nvSpPr>
        <p:spPr>
          <a:xfrm>
            <a:off x="5263504" y="5505782"/>
            <a:ext cx="3659864" cy="307777"/>
          </a:xfrm>
          <a:prstGeom prst="rect">
            <a:avLst/>
          </a:prstGeom>
          <a:noFill/>
        </p:spPr>
        <p:txBody>
          <a:bodyPr wrap="square" rtlCol="0">
            <a:spAutoFit/>
          </a:bodyPr>
          <a:lstStyle/>
          <a:p>
            <a:pPr algn="r"/>
            <a:r>
              <a:rPr lang="en-GB" sz="1400" dirty="0">
                <a:solidFill>
                  <a:schemeClr val="accent1">
                    <a:lumMod val="75000"/>
                  </a:schemeClr>
                </a:solidFill>
              </a:rPr>
              <a:t>Based on </a:t>
            </a:r>
            <a:r>
              <a:rPr lang="en-GB" sz="1400" dirty="0">
                <a:solidFill>
                  <a:schemeClr val="accent5"/>
                </a:solidFill>
                <a:hlinkClick r:id="rId3">
                  <a:extLst>
                    <a:ext uri="{A12FA001-AC4F-418D-AE19-62706E023703}">
                      <ahyp:hlinkClr xmlns:ahyp="http://schemas.microsoft.com/office/drawing/2018/hyperlinkcolor" val="tx"/>
                    </a:ext>
                  </a:extLst>
                </a:hlinkClick>
              </a:rPr>
              <a:t>Eschle, C. &amp; Maiguashca, B</a:t>
            </a:r>
            <a:r>
              <a:rPr lang="en-GB" sz="1400" dirty="0">
                <a:solidFill>
                  <a:schemeClr val="accent1">
                    <a:lumMod val="75000"/>
                  </a:schemeClr>
                </a:solidFill>
              </a:rPr>
              <a:t>. (2004) </a:t>
            </a:r>
          </a:p>
        </p:txBody>
      </p:sp>
    </p:spTree>
    <p:extLst>
      <p:ext uri="{BB962C8B-B14F-4D97-AF65-F5344CB8AC3E}">
        <p14:creationId xmlns:p14="http://schemas.microsoft.com/office/powerpoint/2010/main" val="8170149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88A6C1-0297-AD4D-345E-09D95B9B035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CD8E77A-DCE7-78BB-9E5E-C9B9B7CAAC67}"/>
              </a:ext>
            </a:extLst>
          </p:cNvPr>
          <p:cNvSpPr>
            <a:spLocks noGrp="1"/>
          </p:cNvSpPr>
          <p:nvPr>
            <p:ph type="title"/>
          </p:nvPr>
        </p:nvSpPr>
        <p:spPr>
          <a:xfrm>
            <a:off x="1614488" y="326966"/>
            <a:ext cx="5915025" cy="507018"/>
          </a:xfrm>
        </p:spPr>
        <p:txBody>
          <a:bodyPr>
            <a:noAutofit/>
          </a:bodyPr>
          <a:lstStyle/>
          <a:p>
            <a:pPr algn="ctr"/>
            <a:r>
              <a:rPr lang="en-GB" b="1" dirty="0">
                <a:solidFill>
                  <a:schemeClr val="accent1">
                    <a:lumMod val="75000"/>
                  </a:schemeClr>
                </a:solidFill>
              </a:rPr>
              <a:t>Political Marxism</a:t>
            </a:r>
          </a:p>
        </p:txBody>
      </p:sp>
      <p:sp>
        <p:nvSpPr>
          <p:cNvPr id="3" name="Content Placeholder 2">
            <a:extLst>
              <a:ext uri="{FF2B5EF4-FFF2-40B4-BE49-F238E27FC236}">
                <a16:creationId xmlns:a16="http://schemas.microsoft.com/office/drawing/2014/main" id="{0FE4C1EA-4359-AE6C-EFD7-66B82D8025A2}"/>
              </a:ext>
            </a:extLst>
          </p:cNvPr>
          <p:cNvSpPr>
            <a:spLocks noGrp="1"/>
          </p:cNvSpPr>
          <p:nvPr>
            <p:ph idx="1"/>
          </p:nvPr>
        </p:nvSpPr>
        <p:spPr>
          <a:xfrm>
            <a:off x="400436" y="1050141"/>
            <a:ext cx="8559508" cy="3264710"/>
          </a:xfrm>
        </p:spPr>
        <p:txBody>
          <a:bodyPr>
            <a:noAutofit/>
          </a:bodyPr>
          <a:lstStyle/>
          <a:p>
            <a:pPr>
              <a:lnSpc>
                <a:spcPct val="100000"/>
              </a:lnSpc>
              <a:spcBef>
                <a:spcPts val="450"/>
              </a:spcBef>
              <a:spcAft>
                <a:spcPts val="450"/>
              </a:spcAft>
            </a:pPr>
            <a:r>
              <a:rPr lang="en-GB" sz="2000" b="1" dirty="0">
                <a:solidFill>
                  <a:schemeClr val="accent1">
                    <a:lumMod val="75000"/>
                  </a:schemeClr>
                </a:solidFill>
              </a:rPr>
              <a:t>Political Marxism</a:t>
            </a:r>
            <a:r>
              <a:rPr lang="en-GB" sz="2000" dirty="0">
                <a:solidFill>
                  <a:schemeClr val="accent1">
                    <a:lumMod val="75000"/>
                  </a:schemeClr>
                </a:solidFill>
              </a:rPr>
              <a:t> is a strand of Marxist theory that emphasizes the importance of historical specificity and social agency in understanding the development of capitalism and social change.</a:t>
            </a:r>
          </a:p>
          <a:p>
            <a:pPr>
              <a:lnSpc>
                <a:spcPct val="100000"/>
              </a:lnSpc>
              <a:spcBef>
                <a:spcPts val="450"/>
              </a:spcBef>
              <a:spcAft>
                <a:spcPts val="450"/>
              </a:spcAft>
            </a:pPr>
            <a:r>
              <a:rPr lang="en-GB" sz="2000" dirty="0">
                <a:solidFill>
                  <a:schemeClr val="accent1">
                    <a:lumMod val="75000"/>
                  </a:schemeClr>
                </a:solidFill>
              </a:rPr>
              <a:t> It emerged as a critique of more structuralist and deterministic interpretations of Marxism, focusing instead on the role of class struggle and political processes.</a:t>
            </a:r>
          </a:p>
          <a:p>
            <a:pPr>
              <a:lnSpc>
                <a:spcPct val="100000"/>
              </a:lnSpc>
              <a:spcBef>
                <a:spcPts val="450"/>
              </a:spcBef>
              <a:spcAft>
                <a:spcPts val="450"/>
              </a:spcAft>
            </a:pPr>
            <a:r>
              <a:rPr lang="en-GB" sz="2000" dirty="0">
                <a:solidFill>
                  <a:schemeClr val="accent1">
                    <a:lumMod val="75000"/>
                  </a:schemeClr>
                </a:solidFill>
              </a:rPr>
              <a:t>Key features include:</a:t>
            </a:r>
          </a:p>
          <a:p>
            <a:pPr>
              <a:lnSpc>
                <a:spcPct val="100000"/>
              </a:lnSpc>
              <a:spcBef>
                <a:spcPts val="450"/>
              </a:spcBef>
              <a:spcAft>
                <a:spcPts val="450"/>
              </a:spcAft>
            </a:pPr>
            <a:r>
              <a:rPr lang="en-GB" sz="2000" b="1" dirty="0">
                <a:solidFill>
                  <a:schemeClr val="accent1">
                    <a:lumMod val="75000"/>
                  </a:schemeClr>
                </a:solidFill>
              </a:rPr>
              <a:t>Historical &amp; Geographical Specificity</a:t>
            </a:r>
            <a:r>
              <a:rPr lang="en-GB" sz="2000" dirty="0">
                <a:solidFill>
                  <a:schemeClr val="accent1">
                    <a:lumMod val="75000"/>
                  </a:schemeClr>
                </a:solidFill>
              </a:rPr>
              <a:t>: Political Marxism stresses the importance of understanding historical contexts and specific social relations rather than applying universal economic laws. </a:t>
            </a:r>
          </a:p>
          <a:p>
            <a:pPr>
              <a:lnSpc>
                <a:spcPct val="100000"/>
              </a:lnSpc>
              <a:spcBef>
                <a:spcPts val="450"/>
              </a:spcBef>
              <a:spcAft>
                <a:spcPts val="450"/>
              </a:spcAft>
            </a:pPr>
            <a:r>
              <a:rPr lang="en-GB" sz="2000" dirty="0">
                <a:solidFill>
                  <a:schemeClr val="accent1">
                    <a:lumMod val="75000"/>
                  </a:schemeClr>
                </a:solidFill>
              </a:rPr>
              <a:t>It argues that the development of capitalism and other social systems must be analysed within their unique historical and geographical settings.</a:t>
            </a:r>
          </a:p>
          <a:p>
            <a:pPr>
              <a:lnSpc>
                <a:spcPct val="100000"/>
              </a:lnSpc>
              <a:spcBef>
                <a:spcPts val="450"/>
              </a:spcBef>
              <a:spcAft>
                <a:spcPts val="450"/>
              </a:spcAft>
            </a:pPr>
            <a:endParaRPr lang="en-GB" sz="2000" dirty="0">
              <a:solidFill>
                <a:schemeClr val="accent1">
                  <a:lumMod val="75000"/>
                </a:schemeClr>
              </a:solidFill>
            </a:endParaRPr>
          </a:p>
        </p:txBody>
      </p:sp>
      <p:sp>
        <p:nvSpPr>
          <p:cNvPr id="4" name="TextBox 3">
            <a:extLst>
              <a:ext uri="{FF2B5EF4-FFF2-40B4-BE49-F238E27FC236}">
                <a16:creationId xmlns:a16="http://schemas.microsoft.com/office/drawing/2014/main" id="{8ED8F629-88A8-422D-BC88-3D1AA585AAF8}"/>
              </a:ext>
            </a:extLst>
          </p:cNvPr>
          <p:cNvSpPr txBox="1"/>
          <p:nvPr/>
        </p:nvSpPr>
        <p:spPr>
          <a:xfrm>
            <a:off x="5300080" y="5510217"/>
            <a:ext cx="3659864" cy="307777"/>
          </a:xfrm>
          <a:prstGeom prst="rect">
            <a:avLst/>
          </a:prstGeom>
          <a:noFill/>
        </p:spPr>
        <p:txBody>
          <a:bodyPr wrap="square" rtlCol="0">
            <a:spAutoFit/>
          </a:bodyPr>
          <a:lstStyle/>
          <a:p>
            <a:pPr algn="r"/>
            <a:r>
              <a:rPr lang="en-GB" sz="1400" dirty="0">
                <a:solidFill>
                  <a:schemeClr val="accent1">
                    <a:lumMod val="75000"/>
                  </a:schemeClr>
                </a:solidFill>
              </a:rPr>
              <a:t>Based on Blackledge, P. (2008) </a:t>
            </a:r>
          </a:p>
        </p:txBody>
      </p:sp>
    </p:spTree>
    <p:extLst>
      <p:ext uri="{BB962C8B-B14F-4D97-AF65-F5344CB8AC3E}">
        <p14:creationId xmlns:p14="http://schemas.microsoft.com/office/powerpoint/2010/main" val="6057036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CE9AE1-80CA-7DAD-D9D9-A264FF3C795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BF8FD65-AAA5-BEAA-6C48-BFAB7F92139D}"/>
              </a:ext>
            </a:extLst>
          </p:cNvPr>
          <p:cNvSpPr>
            <a:spLocks noGrp="1"/>
          </p:cNvSpPr>
          <p:nvPr>
            <p:ph type="title"/>
          </p:nvPr>
        </p:nvSpPr>
        <p:spPr>
          <a:xfrm>
            <a:off x="1614488" y="299534"/>
            <a:ext cx="5915025" cy="507018"/>
          </a:xfrm>
        </p:spPr>
        <p:txBody>
          <a:bodyPr>
            <a:noAutofit/>
          </a:bodyPr>
          <a:lstStyle/>
          <a:p>
            <a:pPr algn="ctr"/>
            <a:r>
              <a:rPr lang="en-GB" b="1" dirty="0">
                <a:solidFill>
                  <a:schemeClr val="accent1">
                    <a:lumMod val="75000"/>
                  </a:schemeClr>
                </a:solidFill>
              </a:rPr>
              <a:t>Political Marxism</a:t>
            </a:r>
          </a:p>
        </p:txBody>
      </p:sp>
      <p:sp>
        <p:nvSpPr>
          <p:cNvPr id="3" name="Content Placeholder 2">
            <a:extLst>
              <a:ext uri="{FF2B5EF4-FFF2-40B4-BE49-F238E27FC236}">
                <a16:creationId xmlns:a16="http://schemas.microsoft.com/office/drawing/2014/main" id="{FEDA78A7-B576-AB4F-6C89-D4E7C24CAFD7}"/>
              </a:ext>
            </a:extLst>
          </p:cNvPr>
          <p:cNvSpPr>
            <a:spLocks noGrp="1"/>
          </p:cNvSpPr>
          <p:nvPr>
            <p:ph idx="1"/>
          </p:nvPr>
        </p:nvSpPr>
        <p:spPr>
          <a:xfrm>
            <a:off x="325925" y="1273250"/>
            <a:ext cx="8570011" cy="3264710"/>
          </a:xfrm>
        </p:spPr>
        <p:txBody>
          <a:bodyPr>
            <a:noAutofit/>
          </a:bodyPr>
          <a:lstStyle/>
          <a:p>
            <a:pPr>
              <a:lnSpc>
                <a:spcPct val="100000"/>
              </a:lnSpc>
              <a:spcBef>
                <a:spcPts val="450"/>
              </a:spcBef>
              <a:spcAft>
                <a:spcPts val="450"/>
              </a:spcAft>
            </a:pPr>
            <a:r>
              <a:rPr lang="en-GB" sz="2200" b="1" dirty="0">
                <a:solidFill>
                  <a:schemeClr val="accent1">
                    <a:lumMod val="75000"/>
                  </a:schemeClr>
                </a:solidFill>
              </a:rPr>
              <a:t>Social Agency and Class Conflict</a:t>
            </a:r>
            <a:r>
              <a:rPr lang="en-GB" sz="2200" dirty="0">
                <a:solidFill>
                  <a:schemeClr val="accent1">
                    <a:lumMod val="75000"/>
                  </a:schemeClr>
                </a:solidFill>
              </a:rPr>
              <a:t>: This approach places a strong emphasis on the actions and struggles of empowered social classes. </a:t>
            </a:r>
          </a:p>
          <a:p>
            <a:pPr>
              <a:lnSpc>
                <a:spcPct val="100000"/>
              </a:lnSpc>
              <a:spcBef>
                <a:spcPts val="450"/>
              </a:spcBef>
              <a:spcAft>
                <a:spcPts val="450"/>
              </a:spcAft>
            </a:pPr>
            <a:r>
              <a:rPr lang="en-GB" sz="2200" dirty="0">
                <a:solidFill>
                  <a:schemeClr val="accent1">
                    <a:lumMod val="75000"/>
                  </a:schemeClr>
                </a:solidFill>
              </a:rPr>
              <a:t>It highlights how class conflicts and political struggles shape historical developments, rather than seeing these changes as inevitable outcomes of economic structures.</a:t>
            </a:r>
          </a:p>
          <a:p>
            <a:pPr>
              <a:lnSpc>
                <a:spcPct val="100000"/>
              </a:lnSpc>
              <a:spcBef>
                <a:spcPts val="450"/>
              </a:spcBef>
              <a:spcAft>
                <a:spcPts val="450"/>
              </a:spcAft>
            </a:pPr>
            <a:r>
              <a:rPr lang="en-GB" sz="2200" b="1" dirty="0">
                <a:solidFill>
                  <a:schemeClr val="accent1">
                    <a:lumMod val="75000"/>
                  </a:schemeClr>
                </a:solidFill>
              </a:rPr>
              <a:t>Critique of Economic Determinism</a:t>
            </a:r>
            <a:r>
              <a:rPr lang="en-GB" sz="2200" dirty="0">
                <a:solidFill>
                  <a:schemeClr val="accent1">
                    <a:lumMod val="75000"/>
                  </a:schemeClr>
                </a:solidFill>
              </a:rPr>
              <a:t>: Political Marxists critique the idea that economic factors alone determine social and political outcomes. </a:t>
            </a:r>
          </a:p>
          <a:p>
            <a:pPr>
              <a:lnSpc>
                <a:spcPct val="100000"/>
              </a:lnSpc>
              <a:spcBef>
                <a:spcPts val="450"/>
              </a:spcBef>
              <a:spcAft>
                <a:spcPts val="450"/>
              </a:spcAft>
            </a:pPr>
            <a:r>
              <a:rPr lang="en-GB" sz="2200" dirty="0">
                <a:solidFill>
                  <a:schemeClr val="accent1">
                    <a:lumMod val="75000"/>
                  </a:schemeClr>
                </a:solidFill>
              </a:rPr>
              <a:t>They argue that political and social factors, including state actions and class struggles, play a crucial role in shaping economic developments.</a:t>
            </a:r>
          </a:p>
          <a:p>
            <a:pPr>
              <a:lnSpc>
                <a:spcPct val="100000"/>
              </a:lnSpc>
              <a:spcBef>
                <a:spcPts val="450"/>
              </a:spcBef>
              <a:spcAft>
                <a:spcPts val="450"/>
              </a:spcAft>
            </a:pPr>
            <a:endParaRPr lang="en-GB" sz="2200" dirty="0">
              <a:solidFill>
                <a:schemeClr val="accent1">
                  <a:lumMod val="75000"/>
                </a:schemeClr>
              </a:solidFill>
            </a:endParaRPr>
          </a:p>
          <a:p>
            <a:pPr>
              <a:lnSpc>
                <a:spcPct val="100000"/>
              </a:lnSpc>
              <a:spcBef>
                <a:spcPts val="450"/>
              </a:spcBef>
              <a:spcAft>
                <a:spcPts val="450"/>
              </a:spcAft>
            </a:pPr>
            <a:endParaRPr lang="en-GB" sz="2200" dirty="0">
              <a:solidFill>
                <a:schemeClr val="accent1">
                  <a:lumMod val="75000"/>
                </a:schemeClr>
              </a:solidFill>
            </a:endParaRPr>
          </a:p>
        </p:txBody>
      </p:sp>
      <p:sp>
        <p:nvSpPr>
          <p:cNvPr id="4" name="TextBox 3">
            <a:extLst>
              <a:ext uri="{FF2B5EF4-FFF2-40B4-BE49-F238E27FC236}">
                <a16:creationId xmlns:a16="http://schemas.microsoft.com/office/drawing/2014/main" id="{27AF6255-B956-DBDD-18A1-ACA43BDBB355}"/>
              </a:ext>
            </a:extLst>
          </p:cNvPr>
          <p:cNvSpPr txBox="1"/>
          <p:nvPr/>
        </p:nvSpPr>
        <p:spPr>
          <a:xfrm>
            <a:off x="5236072" y="5542942"/>
            <a:ext cx="3659864" cy="307777"/>
          </a:xfrm>
          <a:prstGeom prst="rect">
            <a:avLst/>
          </a:prstGeom>
          <a:noFill/>
        </p:spPr>
        <p:txBody>
          <a:bodyPr wrap="square" rtlCol="0">
            <a:spAutoFit/>
          </a:bodyPr>
          <a:lstStyle/>
          <a:p>
            <a:pPr algn="r"/>
            <a:r>
              <a:rPr lang="en-GB" sz="1400" dirty="0">
                <a:solidFill>
                  <a:schemeClr val="accent1">
                    <a:lumMod val="75000"/>
                  </a:schemeClr>
                </a:solidFill>
              </a:rPr>
              <a:t>Based on Blackledge, P. (2008) </a:t>
            </a:r>
          </a:p>
        </p:txBody>
      </p:sp>
    </p:spTree>
    <p:extLst>
      <p:ext uri="{BB962C8B-B14F-4D97-AF65-F5344CB8AC3E}">
        <p14:creationId xmlns:p14="http://schemas.microsoft.com/office/powerpoint/2010/main" val="16347440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65C598-9490-5BE8-89F1-EB8661E08E3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2212FE3-8847-4957-9D88-1AD7BE7E991D}"/>
              </a:ext>
            </a:extLst>
          </p:cNvPr>
          <p:cNvSpPr>
            <a:spLocks noGrp="1"/>
          </p:cNvSpPr>
          <p:nvPr>
            <p:ph type="title"/>
          </p:nvPr>
        </p:nvSpPr>
        <p:spPr>
          <a:xfrm>
            <a:off x="1614488" y="272102"/>
            <a:ext cx="5915025" cy="507018"/>
          </a:xfrm>
        </p:spPr>
        <p:txBody>
          <a:bodyPr>
            <a:noAutofit/>
          </a:bodyPr>
          <a:lstStyle/>
          <a:p>
            <a:pPr algn="ctr"/>
            <a:r>
              <a:rPr lang="en-GB" b="1" dirty="0">
                <a:solidFill>
                  <a:schemeClr val="accent1">
                    <a:lumMod val="75000"/>
                  </a:schemeClr>
                </a:solidFill>
              </a:rPr>
              <a:t>Political Marxism</a:t>
            </a:r>
          </a:p>
        </p:txBody>
      </p:sp>
      <p:sp>
        <p:nvSpPr>
          <p:cNvPr id="3" name="Content Placeholder 2">
            <a:extLst>
              <a:ext uri="{FF2B5EF4-FFF2-40B4-BE49-F238E27FC236}">
                <a16:creationId xmlns:a16="http://schemas.microsoft.com/office/drawing/2014/main" id="{BA8D8B61-19C5-7B9F-2BFC-D488BC39BB23}"/>
              </a:ext>
            </a:extLst>
          </p:cNvPr>
          <p:cNvSpPr>
            <a:spLocks noGrp="1"/>
          </p:cNvSpPr>
          <p:nvPr>
            <p:ph idx="1"/>
          </p:nvPr>
        </p:nvSpPr>
        <p:spPr>
          <a:xfrm>
            <a:off x="428138" y="971152"/>
            <a:ext cx="8287723" cy="2082944"/>
          </a:xfrm>
        </p:spPr>
        <p:txBody>
          <a:bodyPr>
            <a:noAutofit/>
          </a:bodyPr>
          <a:lstStyle/>
          <a:p>
            <a:r>
              <a:rPr lang="en-GB" sz="2400" b="1" dirty="0">
                <a:solidFill>
                  <a:schemeClr val="accent1">
                    <a:lumMod val="75000"/>
                  </a:schemeClr>
                </a:solidFill>
              </a:rPr>
              <a:t>Re-historicising Marxism</a:t>
            </a:r>
            <a:r>
              <a:rPr lang="en-GB" sz="2400" dirty="0">
                <a:solidFill>
                  <a:schemeClr val="accent1">
                    <a:lumMod val="75000"/>
                  </a:schemeClr>
                </a:solidFill>
              </a:rPr>
              <a:t>: Political Marxism seeks to reintroduce historical and political analysis into Marxist theory, moving away from abstract and timeless models. </a:t>
            </a:r>
          </a:p>
          <a:p>
            <a:r>
              <a:rPr lang="en-GB" sz="2400" dirty="0">
                <a:solidFill>
                  <a:schemeClr val="accent1">
                    <a:lumMod val="75000"/>
                  </a:schemeClr>
                </a:solidFill>
              </a:rPr>
              <a:t>It aims to understand how specific historical processes and social relations contribute to the development of capitalism and other social systems.</a:t>
            </a:r>
          </a:p>
          <a:p>
            <a:r>
              <a:rPr lang="en-GB" sz="2400" dirty="0">
                <a:solidFill>
                  <a:schemeClr val="accent1">
                    <a:lumMod val="75000"/>
                  </a:schemeClr>
                </a:solidFill>
              </a:rPr>
              <a:t>It acknowledges that the world is significantly different from the world in which Marx wrote and that </a:t>
            </a:r>
            <a:r>
              <a:rPr lang="en-GB" sz="2400" b="1" dirty="0">
                <a:solidFill>
                  <a:schemeClr val="accent1">
                    <a:lumMod val="75000"/>
                  </a:schemeClr>
                </a:solidFill>
              </a:rPr>
              <a:t>meta-narratives*</a:t>
            </a:r>
            <a:r>
              <a:rPr lang="en-GB" sz="2400" dirty="0">
                <a:solidFill>
                  <a:schemeClr val="accent1">
                    <a:lumMod val="75000"/>
                  </a:schemeClr>
                </a:solidFill>
              </a:rPr>
              <a:t> are not the answer</a:t>
            </a:r>
          </a:p>
          <a:p>
            <a:r>
              <a:rPr lang="en-GB" sz="2400" dirty="0">
                <a:solidFill>
                  <a:schemeClr val="accent1">
                    <a:lumMod val="75000"/>
                  </a:schemeClr>
                </a:solidFill>
              </a:rPr>
              <a:t>Prominent figures associated with Political Marxism include Robert Brenner and Ellen Meiksins Wood.</a:t>
            </a:r>
          </a:p>
          <a:p>
            <a:pPr>
              <a:spcBef>
                <a:spcPts val="450"/>
              </a:spcBef>
              <a:spcAft>
                <a:spcPts val="450"/>
              </a:spcAft>
            </a:pPr>
            <a:endParaRPr lang="en-GB" sz="2400" dirty="0">
              <a:solidFill>
                <a:schemeClr val="accent1">
                  <a:lumMod val="75000"/>
                </a:schemeClr>
              </a:solidFill>
            </a:endParaRPr>
          </a:p>
        </p:txBody>
      </p:sp>
      <p:sp>
        <p:nvSpPr>
          <p:cNvPr id="4" name="TextBox 3">
            <a:extLst>
              <a:ext uri="{FF2B5EF4-FFF2-40B4-BE49-F238E27FC236}">
                <a16:creationId xmlns:a16="http://schemas.microsoft.com/office/drawing/2014/main" id="{BAD2C345-40CE-B7DA-20E2-C0BEC3D6E8FC}"/>
              </a:ext>
            </a:extLst>
          </p:cNvPr>
          <p:cNvSpPr txBox="1"/>
          <p:nvPr/>
        </p:nvSpPr>
        <p:spPr>
          <a:xfrm>
            <a:off x="5318368" y="5478350"/>
            <a:ext cx="3659864" cy="307777"/>
          </a:xfrm>
          <a:prstGeom prst="rect">
            <a:avLst/>
          </a:prstGeom>
          <a:noFill/>
        </p:spPr>
        <p:txBody>
          <a:bodyPr wrap="square" rtlCol="0">
            <a:spAutoFit/>
          </a:bodyPr>
          <a:lstStyle/>
          <a:p>
            <a:pPr algn="r"/>
            <a:r>
              <a:rPr lang="en-GB" sz="1400" dirty="0">
                <a:solidFill>
                  <a:schemeClr val="accent1">
                    <a:lumMod val="75000"/>
                  </a:schemeClr>
                </a:solidFill>
              </a:rPr>
              <a:t>Based on Blackledge, P. (2008) </a:t>
            </a:r>
          </a:p>
        </p:txBody>
      </p:sp>
    </p:spTree>
    <p:extLst>
      <p:ext uri="{BB962C8B-B14F-4D97-AF65-F5344CB8AC3E}">
        <p14:creationId xmlns:p14="http://schemas.microsoft.com/office/powerpoint/2010/main" val="12515573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73C465-25A0-0B20-5720-7FF64191106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4947F6C-F7AF-D11E-DD32-121EA80C1E59}"/>
              </a:ext>
            </a:extLst>
          </p:cNvPr>
          <p:cNvSpPr>
            <a:spLocks noGrp="1"/>
          </p:cNvSpPr>
          <p:nvPr>
            <p:ph type="title"/>
          </p:nvPr>
        </p:nvSpPr>
        <p:spPr>
          <a:xfrm>
            <a:off x="1553376" y="244670"/>
            <a:ext cx="5915025" cy="507018"/>
          </a:xfrm>
        </p:spPr>
        <p:txBody>
          <a:bodyPr>
            <a:noAutofit/>
          </a:bodyPr>
          <a:lstStyle/>
          <a:p>
            <a:pPr algn="ctr"/>
            <a:r>
              <a:rPr lang="en-GB" b="1" dirty="0">
                <a:solidFill>
                  <a:schemeClr val="accent1">
                    <a:lumMod val="75000"/>
                  </a:schemeClr>
                </a:solidFill>
              </a:rPr>
              <a:t>Open Marxism</a:t>
            </a:r>
          </a:p>
        </p:txBody>
      </p:sp>
      <p:sp>
        <p:nvSpPr>
          <p:cNvPr id="3" name="Content Placeholder 2">
            <a:extLst>
              <a:ext uri="{FF2B5EF4-FFF2-40B4-BE49-F238E27FC236}">
                <a16:creationId xmlns:a16="http://schemas.microsoft.com/office/drawing/2014/main" id="{F92A6D6E-C0F4-7ED4-6099-7DB65B47C204}"/>
              </a:ext>
            </a:extLst>
          </p:cNvPr>
          <p:cNvSpPr>
            <a:spLocks noGrp="1"/>
          </p:cNvSpPr>
          <p:nvPr>
            <p:ph idx="1"/>
          </p:nvPr>
        </p:nvSpPr>
        <p:spPr>
          <a:xfrm>
            <a:off x="400162" y="967619"/>
            <a:ext cx="8312893" cy="3264710"/>
          </a:xfrm>
        </p:spPr>
        <p:txBody>
          <a:bodyPr>
            <a:noAutofit/>
          </a:bodyPr>
          <a:lstStyle/>
          <a:p>
            <a:pPr>
              <a:lnSpc>
                <a:spcPct val="100000"/>
              </a:lnSpc>
              <a:spcBef>
                <a:spcPts val="600"/>
              </a:spcBef>
              <a:spcAft>
                <a:spcPts val="600"/>
              </a:spcAft>
            </a:pPr>
            <a:r>
              <a:rPr lang="en-GB" sz="2200" b="1" dirty="0">
                <a:solidFill>
                  <a:schemeClr val="accent1">
                    <a:lumMod val="75000"/>
                  </a:schemeClr>
                </a:solidFill>
              </a:rPr>
              <a:t>Open Marxism </a:t>
            </a:r>
            <a:r>
              <a:rPr lang="en-GB" sz="2200" dirty="0">
                <a:solidFill>
                  <a:schemeClr val="accent1">
                    <a:lumMod val="75000"/>
                  </a:schemeClr>
                </a:solidFill>
              </a:rPr>
              <a:t>is a collection of critical and heterodox  (taking many viewpoints) Marxist schools of thought that critique state socialism and traditional party politics. </a:t>
            </a:r>
          </a:p>
          <a:p>
            <a:pPr>
              <a:lnSpc>
                <a:spcPct val="100000"/>
              </a:lnSpc>
              <a:spcBef>
                <a:spcPts val="600"/>
              </a:spcBef>
              <a:spcAft>
                <a:spcPts val="600"/>
              </a:spcAft>
            </a:pPr>
            <a:r>
              <a:rPr lang="en-GB" sz="2200" dirty="0">
                <a:solidFill>
                  <a:schemeClr val="accent1">
                    <a:lumMod val="75000"/>
                  </a:schemeClr>
                </a:solidFill>
              </a:rPr>
              <a:t>It emphasizes the need for openness to praxis (practice informed by knowledge) and history through </a:t>
            </a:r>
            <a:r>
              <a:rPr lang="en-GB" sz="2200" b="1" dirty="0">
                <a:solidFill>
                  <a:schemeClr val="accent1">
                    <a:lumMod val="75000"/>
                  </a:schemeClr>
                </a:solidFill>
              </a:rPr>
              <a:t>anti-positivist*</a:t>
            </a:r>
            <a:r>
              <a:rPr lang="en-GB" sz="2200" dirty="0">
                <a:solidFill>
                  <a:schemeClr val="accent1">
                    <a:lumMod val="75000"/>
                  </a:schemeClr>
                </a:solidFill>
              </a:rPr>
              <a:t> methods</a:t>
            </a:r>
          </a:p>
          <a:p>
            <a:pPr>
              <a:lnSpc>
                <a:spcPct val="100000"/>
              </a:lnSpc>
              <a:spcBef>
                <a:spcPts val="600"/>
              </a:spcBef>
              <a:spcAft>
                <a:spcPts val="600"/>
              </a:spcAft>
            </a:pPr>
            <a:r>
              <a:rPr lang="en-GB" sz="2200" dirty="0">
                <a:solidFill>
                  <a:schemeClr val="accent1">
                    <a:lumMod val="75000"/>
                  </a:schemeClr>
                </a:solidFill>
              </a:rPr>
              <a:t>That is to say that they argue that the study of society is not an empirical, economic and  quantitative science but is instead a subjective, sociological and qualitative process</a:t>
            </a:r>
          </a:p>
          <a:p>
            <a:pPr>
              <a:lnSpc>
                <a:spcPct val="100000"/>
              </a:lnSpc>
              <a:spcBef>
                <a:spcPts val="600"/>
              </a:spcBef>
              <a:spcAft>
                <a:spcPts val="600"/>
              </a:spcAft>
            </a:pPr>
            <a:r>
              <a:rPr lang="en-GB" sz="2200" dirty="0">
                <a:solidFill>
                  <a:schemeClr val="accent1">
                    <a:lumMod val="75000"/>
                  </a:schemeClr>
                </a:solidFill>
              </a:rPr>
              <a:t>They argue for a contextual understanding of society which focuses on the context and </a:t>
            </a:r>
            <a:r>
              <a:rPr lang="en-GB" sz="2200" b="1" dirty="0">
                <a:solidFill>
                  <a:schemeClr val="accent1">
                    <a:lumMod val="75000"/>
                  </a:schemeClr>
                </a:solidFill>
              </a:rPr>
              <a:t>complexity</a:t>
            </a:r>
            <a:r>
              <a:rPr lang="en-GB" sz="2200" dirty="0">
                <a:solidFill>
                  <a:schemeClr val="accent1">
                    <a:lumMod val="75000"/>
                  </a:schemeClr>
                </a:solidFill>
              </a:rPr>
              <a:t> of social phenomena rather than seeking universal laws.</a:t>
            </a:r>
          </a:p>
          <a:p>
            <a:pPr>
              <a:lnSpc>
                <a:spcPct val="100000"/>
              </a:lnSpc>
              <a:spcBef>
                <a:spcPts val="600"/>
              </a:spcBef>
              <a:spcAft>
                <a:spcPts val="600"/>
              </a:spcAft>
            </a:pPr>
            <a:endParaRPr lang="en-GB" sz="2200" dirty="0">
              <a:solidFill>
                <a:schemeClr val="accent1">
                  <a:lumMod val="75000"/>
                </a:schemeClr>
              </a:solidFill>
            </a:endParaRPr>
          </a:p>
        </p:txBody>
      </p:sp>
      <p:sp>
        <p:nvSpPr>
          <p:cNvPr id="4" name="TextBox 3">
            <a:extLst>
              <a:ext uri="{FF2B5EF4-FFF2-40B4-BE49-F238E27FC236}">
                <a16:creationId xmlns:a16="http://schemas.microsoft.com/office/drawing/2014/main" id="{D934B5EA-9FB7-150D-7FD2-EF16DAE07A6F}"/>
              </a:ext>
            </a:extLst>
          </p:cNvPr>
          <p:cNvSpPr txBox="1"/>
          <p:nvPr/>
        </p:nvSpPr>
        <p:spPr>
          <a:xfrm>
            <a:off x="3813048" y="5583539"/>
            <a:ext cx="4900008" cy="307777"/>
          </a:xfrm>
          <a:prstGeom prst="rect">
            <a:avLst/>
          </a:prstGeom>
          <a:noFill/>
        </p:spPr>
        <p:txBody>
          <a:bodyPr wrap="square" rtlCol="0">
            <a:spAutoFit/>
          </a:bodyPr>
          <a:lstStyle/>
          <a:p>
            <a:pPr algn="r"/>
            <a:r>
              <a:rPr lang="en-GB" sz="1400" dirty="0">
                <a:solidFill>
                  <a:schemeClr val="accent1">
                    <a:lumMod val="75000"/>
                  </a:schemeClr>
                </a:solidFill>
              </a:rPr>
              <a:t>See for example:  Holloway, Matamoros, &amp; Tischler (2008) </a:t>
            </a:r>
          </a:p>
        </p:txBody>
      </p:sp>
    </p:spTree>
    <p:extLst>
      <p:ext uri="{BB962C8B-B14F-4D97-AF65-F5344CB8AC3E}">
        <p14:creationId xmlns:p14="http://schemas.microsoft.com/office/powerpoint/2010/main" val="16611659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A3ECF0-F91D-2FB5-208E-0EA6ECC7A6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B2B4D27-F7D1-3F69-F7E7-BB004ECC36E5}"/>
              </a:ext>
            </a:extLst>
          </p:cNvPr>
          <p:cNvSpPr>
            <a:spLocks noGrp="1"/>
          </p:cNvSpPr>
          <p:nvPr>
            <p:ph type="title"/>
          </p:nvPr>
        </p:nvSpPr>
        <p:spPr>
          <a:xfrm>
            <a:off x="1614487" y="272102"/>
            <a:ext cx="5915025" cy="507018"/>
          </a:xfrm>
        </p:spPr>
        <p:txBody>
          <a:bodyPr>
            <a:noAutofit/>
          </a:bodyPr>
          <a:lstStyle/>
          <a:p>
            <a:pPr algn="ctr"/>
            <a:r>
              <a:rPr lang="en-GB" b="1" dirty="0">
                <a:solidFill>
                  <a:schemeClr val="accent1">
                    <a:lumMod val="75000"/>
                  </a:schemeClr>
                </a:solidFill>
              </a:rPr>
              <a:t>Open Marxism</a:t>
            </a:r>
          </a:p>
        </p:txBody>
      </p:sp>
      <p:sp>
        <p:nvSpPr>
          <p:cNvPr id="3" name="Content Placeholder 2">
            <a:extLst>
              <a:ext uri="{FF2B5EF4-FFF2-40B4-BE49-F238E27FC236}">
                <a16:creationId xmlns:a16="http://schemas.microsoft.com/office/drawing/2014/main" id="{FEF88ED7-2EB7-CE16-A0E8-A42B31E6A307}"/>
              </a:ext>
            </a:extLst>
          </p:cNvPr>
          <p:cNvSpPr>
            <a:spLocks noGrp="1"/>
          </p:cNvSpPr>
          <p:nvPr>
            <p:ph idx="1"/>
          </p:nvPr>
        </p:nvSpPr>
        <p:spPr>
          <a:xfrm>
            <a:off x="453940" y="1015777"/>
            <a:ext cx="8214571" cy="3264710"/>
          </a:xfrm>
        </p:spPr>
        <p:txBody>
          <a:bodyPr>
            <a:noAutofit/>
          </a:bodyPr>
          <a:lstStyle/>
          <a:p>
            <a:pPr>
              <a:lnSpc>
                <a:spcPct val="100000"/>
              </a:lnSpc>
              <a:spcBef>
                <a:spcPts val="600"/>
              </a:spcBef>
              <a:spcAft>
                <a:spcPts val="600"/>
              </a:spcAft>
            </a:pPr>
            <a:r>
              <a:rPr lang="en-GB" sz="2400" dirty="0">
                <a:solidFill>
                  <a:schemeClr val="accent1">
                    <a:lumMod val="75000"/>
                  </a:schemeClr>
                </a:solidFill>
              </a:rPr>
              <a:t>Key features of Open Marxism include:</a:t>
            </a:r>
          </a:p>
          <a:p>
            <a:pPr>
              <a:lnSpc>
                <a:spcPct val="100000"/>
              </a:lnSpc>
              <a:spcBef>
                <a:spcPts val="600"/>
              </a:spcBef>
              <a:spcAft>
                <a:spcPts val="600"/>
              </a:spcAft>
            </a:pPr>
            <a:r>
              <a:rPr lang="en-GB" sz="2400" b="1" dirty="0">
                <a:solidFill>
                  <a:schemeClr val="accent1">
                    <a:lumMod val="75000"/>
                  </a:schemeClr>
                </a:solidFill>
              </a:rPr>
              <a:t>Non-deterministic / non-teleological view of history</a:t>
            </a:r>
            <a:r>
              <a:rPr lang="en-GB" sz="2400" dirty="0">
                <a:solidFill>
                  <a:schemeClr val="accent1">
                    <a:lumMod val="75000"/>
                  </a:schemeClr>
                </a:solidFill>
              </a:rPr>
              <a:t>: It foregrounds the unpredictability of class struggle, arguing that each example of class struggle is different</a:t>
            </a:r>
          </a:p>
          <a:p>
            <a:pPr>
              <a:lnSpc>
                <a:spcPct val="100000"/>
              </a:lnSpc>
              <a:spcBef>
                <a:spcPts val="600"/>
              </a:spcBef>
              <a:spcAft>
                <a:spcPts val="600"/>
              </a:spcAft>
            </a:pPr>
            <a:r>
              <a:rPr lang="en-GB" sz="2400" b="1" dirty="0">
                <a:solidFill>
                  <a:schemeClr val="accent1">
                    <a:lumMod val="75000"/>
                  </a:schemeClr>
                </a:solidFill>
              </a:rPr>
              <a:t>Anti-structuralist*</a:t>
            </a:r>
            <a:r>
              <a:rPr lang="en-GB" sz="2400" dirty="0">
                <a:solidFill>
                  <a:schemeClr val="accent1">
                    <a:lumMod val="75000"/>
                  </a:schemeClr>
                </a:solidFill>
              </a:rPr>
              <a:t>: It opposes ‘structuralist’ forms of Marxism such as those seen in communist Russia and China</a:t>
            </a:r>
          </a:p>
          <a:p>
            <a:pPr>
              <a:lnSpc>
                <a:spcPct val="100000"/>
              </a:lnSpc>
              <a:spcBef>
                <a:spcPts val="600"/>
              </a:spcBef>
              <a:spcAft>
                <a:spcPts val="600"/>
              </a:spcAft>
            </a:pPr>
            <a:r>
              <a:rPr lang="en-GB" sz="2400" dirty="0">
                <a:solidFill>
                  <a:schemeClr val="accent1">
                    <a:lumMod val="75000"/>
                  </a:schemeClr>
                </a:solidFill>
              </a:rPr>
              <a:t>Open Marxism aims to reconceptualise Marxism as a theory of struggle in general, rather than an objective, economic analysis of capitalist domination. </a:t>
            </a:r>
          </a:p>
        </p:txBody>
      </p:sp>
      <p:sp>
        <p:nvSpPr>
          <p:cNvPr id="5" name="TextBox 4">
            <a:extLst>
              <a:ext uri="{FF2B5EF4-FFF2-40B4-BE49-F238E27FC236}">
                <a16:creationId xmlns:a16="http://schemas.microsoft.com/office/drawing/2014/main" id="{50D84744-45D2-A9E3-1A6B-421A336F1B86}"/>
              </a:ext>
            </a:extLst>
          </p:cNvPr>
          <p:cNvSpPr txBox="1"/>
          <p:nvPr/>
        </p:nvSpPr>
        <p:spPr>
          <a:xfrm>
            <a:off x="5879592" y="5542141"/>
            <a:ext cx="3040320" cy="307777"/>
          </a:xfrm>
          <a:prstGeom prst="rect">
            <a:avLst/>
          </a:prstGeom>
          <a:noFill/>
        </p:spPr>
        <p:txBody>
          <a:bodyPr wrap="square" rtlCol="0">
            <a:spAutoFit/>
          </a:bodyPr>
          <a:lstStyle/>
          <a:p>
            <a:pPr algn="r"/>
            <a:r>
              <a:rPr lang="en-GB" sz="1400" dirty="0">
                <a:solidFill>
                  <a:schemeClr val="accent1">
                    <a:lumMod val="75000"/>
                  </a:schemeClr>
                </a:solidFill>
              </a:rPr>
              <a:t>See for example: Holloway (2010) </a:t>
            </a:r>
          </a:p>
        </p:txBody>
      </p:sp>
    </p:spTree>
    <p:extLst>
      <p:ext uri="{BB962C8B-B14F-4D97-AF65-F5344CB8AC3E}">
        <p14:creationId xmlns:p14="http://schemas.microsoft.com/office/powerpoint/2010/main" val="20438734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3AB165-81C9-BA35-CF69-97A55F28772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2E19D86-2F69-9508-9BAD-25050E341FCF}"/>
              </a:ext>
            </a:extLst>
          </p:cNvPr>
          <p:cNvSpPr>
            <a:spLocks noGrp="1"/>
          </p:cNvSpPr>
          <p:nvPr>
            <p:ph type="title"/>
          </p:nvPr>
        </p:nvSpPr>
        <p:spPr>
          <a:xfrm>
            <a:off x="1614488" y="2450649"/>
            <a:ext cx="5915025" cy="994172"/>
          </a:xfrm>
        </p:spPr>
        <p:txBody>
          <a:bodyPr>
            <a:normAutofit/>
          </a:bodyPr>
          <a:lstStyle/>
          <a:p>
            <a:pPr algn="ctr"/>
            <a:r>
              <a:rPr lang="en-GB" sz="4800" b="1" dirty="0">
                <a:solidFill>
                  <a:schemeClr val="accent1">
                    <a:lumMod val="75000"/>
                  </a:schemeClr>
                </a:solidFill>
              </a:rPr>
              <a:t>Anarchism</a:t>
            </a:r>
          </a:p>
        </p:txBody>
      </p:sp>
    </p:spTree>
    <p:extLst>
      <p:ext uri="{BB962C8B-B14F-4D97-AF65-F5344CB8AC3E}">
        <p14:creationId xmlns:p14="http://schemas.microsoft.com/office/powerpoint/2010/main" val="21043007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603382-E16F-FA61-B89A-EEDC9396B23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3D9E059-4942-A70B-7D42-DF0C543ECDA6}"/>
              </a:ext>
            </a:extLst>
          </p:cNvPr>
          <p:cNvSpPr>
            <a:spLocks noGrp="1"/>
          </p:cNvSpPr>
          <p:nvPr>
            <p:ph type="title"/>
          </p:nvPr>
        </p:nvSpPr>
        <p:spPr>
          <a:xfrm>
            <a:off x="1614487" y="272102"/>
            <a:ext cx="5915025" cy="507018"/>
          </a:xfrm>
        </p:spPr>
        <p:txBody>
          <a:bodyPr>
            <a:noAutofit/>
          </a:bodyPr>
          <a:lstStyle/>
          <a:p>
            <a:pPr algn="ctr"/>
            <a:r>
              <a:rPr lang="en-GB" b="1" dirty="0">
                <a:solidFill>
                  <a:schemeClr val="accent1">
                    <a:lumMod val="75000"/>
                  </a:schemeClr>
                </a:solidFill>
              </a:rPr>
              <a:t>Principles of Anarchism</a:t>
            </a:r>
          </a:p>
        </p:txBody>
      </p:sp>
      <p:sp>
        <p:nvSpPr>
          <p:cNvPr id="3" name="Content Placeholder 2">
            <a:extLst>
              <a:ext uri="{FF2B5EF4-FFF2-40B4-BE49-F238E27FC236}">
                <a16:creationId xmlns:a16="http://schemas.microsoft.com/office/drawing/2014/main" id="{906D404F-4FEB-886D-3B6A-DC13CD0E803E}"/>
              </a:ext>
            </a:extLst>
          </p:cNvPr>
          <p:cNvSpPr>
            <a:spLocks noGrp="1"/>
          </p:cNvSpPr>
          <p:nvPr>
            <p:ph idx="1"/>
          </p:nvPr>
        </p:nvSpPr>
        <p:spPr>
          <a:xfrm>
            <a:off x="339459" y="1060402"/>
            <a:ext cx="8465080" cy="2574187"/>
          </a:xfrm>
        </p:spPr>
        <p:txBody>
          <a:bodyPr>
            <a:noAutofit/>
          </a:bodyPr>
          <a:lstStyle/>
          <a:p>
            <a:pPr>
              <a:lnSpc>
                <a:spcPct val="100000"/>
              </a:lnSpc>
              <a:spcBef>
                <a:spcPts val="600"/>
              </a:spcBef>
              <a:spcAft>
                <a:spcPts val="600"/>
              </a:spcAft>
            </a:pPr>
            <a:r>
              <a:rPr lang="en-GB" sz="2400" dirty="0">
                <a:solidFill>
                  <a:schemeClr val="accent1">
                    <a:lumMod val="75000"/>
                  </a:schemeClr>
                </a:solidFill>
              </a:rPr>
              <a:t>Anarchist ideology is a political philosophy that advocates for a society without hierarchical structures and coercive institutions. (Slevin, 2018)</a:t>
            </a:r>
          </a:p>
          <a:p>
            <a:pPr>
              <a:lnSpc>
                <a:spcPct val="100000"/>
              </a:lnSpc>
              <a:spcBef>
                <a:spcPts val="600"/>
              </a:spcBef>
              <a:spcAft>
                <a:spcPts val="600"/>
              </a:spcAft>
            </a:pPr>
            <a:r>
              <a:rPr lang="en-GB" sz="2400" dirty="0">
                <a:solidFill>
                  <a:schemeClr val="accent1">
                    <a:lumMod val="75000"/>
                  </a:schemeClr>
                </a:solidFill>
              </a:rPr>
              <a:t>‘While supporters of the state see it as necessary to solve problems of security and order (and in many cases, to provide other services), anarchists reverse the argument, and see such problems as a direct consequence of its existence whatever form it may take’ (Slevin, 2018, no page)</a:t>
            </a:r>
          </a:p>
          <a:p>
            <a:pPr>
              <a:lnSpc>
                <a:spcPct val="100000"/>
              </a:lnSpc>
              <a:spcBef>
                <a:spcPts val="600"/>
              </a:spcBef>
              <a:spcAft>
                <a:spcPts val="600"/>
              </a:spcAft>
            </a:pPr>
            <a:r>
              <a:rPr lang="en-GB" sz="2400" dirty="0">
                <a:solidFill>
                  <a:schemeClr val="accent1">
                    <a:lumMod val="75000"/>
                  </a:schemeClr>
                </a:solidFill>
              </a:rPr>
              <a:t>It is ‘grounded in moral claims about the importance of </a:t>
            </a:r>
            <a:r>
              <a:rPr lang="en-GB" sz="2400" b="1" dirty="0">
                <a:solidFill>
                  <a:schemeClr val="accent1">
                    <a:lumMod val="75000"/>
                  </a:schemeClr>
                </a:solidFill>
              </a:rPr>
              <a:t>individual liberty</a:t>
            </a:r>
            <a:r>
              <a:rPr lang="en-GB" sz="2400" dirty="0">
                <a:solidFill>
                  <a:schemeClr val="accent1">
                    <a:lumMod val="75000"/>
                  </a:schemeClr>
                </a:solidFill>
              </a:rPr>
              <a:t>, often conceived as freedom from domination’ (</a:t>
            </a:r>
            <a:r>
              <a:rPr lang="fi-FI" sz="2400" dirty="0" err="1">
                <a:solidFill>
                  <a:schemeClr val="accent1">
                    <a:lumMod val="75000"/>
                  </a:schemeClr>
                </a:solidFill>
              </a:rPr>
              <a:t>Fiala</a:t>
            </a:r>
            <a:r>
              <a:rPr lang="fi-FI" sz="2400" dirty="0">
                <a:solidFill>
                  <a:schemeClr val="accent1">
                    <a:lumMod val="75000"/>
                  </a:schemeClr>
                </a:solidFill>
              </a:rPr>
              <a:t>, 2021). </a:t>
            </a:r>
            <a:endParaRPr lang="en-GB" sz="2400" dirty="0">
              <a:solidFill>
                <a:schemeClr val="accent1">
                  <a:lumMod val="75000"/>
                </a:schemeClr>
              </a:solidFill>
            </a:endParaRPr>
          </a:p>
        </p:txBody>
      </p:sp>
    </p:spTree>
    <p:extLst>
      <p:ext uri="{BB962C8B-B14F-4D97-AF65-F5344CB8AC3E}">
        <p14:creationId xmlns:p14="http://schemas.microsoft.com/office/powerpoint/2010/main" val="221931606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929E94-5341-DC36-1C51-D0F750646F2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25869EF-3320-A7F1-41C5-EBA2975FD1A2}"/>
              </a:ext>
            </a:extLst>
          </p:cNvPr>
          <p:cNvSpPr>
            <a:spLocks noGrp="1"/>
          </p:cNvSpPr>
          <p:nvPr>
            <p:ph type="title"/>
          </p:nvPr>
        </p:nvSpPr>
        <p:spPr>
          <a:xfrm>
            <a:off x="1614488" y="262958"/>
            <a:ext cx="5915025" cy="507018"/>
          </a:xfrm>
        </p:spPr>
        <p:txBody>
          <a:bodyPr>
            <a:noAutofit/>
          </a:bodyPr>
          <a:lstStyle/>
          <a:p>
            <a:pPr algn="ctr"/>
            <a:r>
              <a:rPr lang="en-GB" b="1" dirty="0">
                <a:solidFill>
                  <a:schemeClr val="accent1">
                    <a:lumMod val="75000"/>
                  </a:schemeClr>
                </a:solidFill>
              </a:rPr>
              <a:t>Principles of Anarchism</a:t>
            </a:r>
          </a:p>
        </p:txBody>
      </p:sp>
      <p:sp>
        <p:nvSpPr>
          <p:cNvPr id="3" name="Content Placeholder 2">
            <a:extLst>
              <a:ext uri="{FF2B5EF4-FFF2-40B4-BE49-F238E27FC236}">
                <a16:creationId xmlns:a16="http://schemas.microsoft.com/office/drawing/2014/main" id="{0EF4101E-C449-99AA-1675-82C3B4E94E69}"/>
              </a:ext>
            </a:extLst>
          </p:cNvPr>
          <p:cNvSpPr>
            <a:spLocks noGrp="1"/>
          </p:cNvSpPr>
          <p:nvPr>
            <p:ph idx="1"/>
          </p:nvPr>
        </p:nvSpPr>
        <p:spPr>
          <a:xfrm>
            <a:off x="322982" y="1399825"/>
            <a:ext cx="8592418" cy="3264710"/>
          </a:xfrm>
        </p:spPr>
        <p:txBody>
          <a:bodyPr>
            <a:noAutofit/>
          </a:bodyPr>
          <a:lstStyle/>
          <a:p>
            <a:pPr>
              <a:lnSpc>
                <a:spcPct val="100000"/>
              </a:lnSpc>
              <a:spcBef>
                <a:spcPts val="600"/>
              </a:spcBef>
              <a:spcAft>
                <a:spcPts val="600"/>
              </a:spcAft>
            </a:pPr>
            <a:r>
              <a:rPr lang="en-GB" sz="2400" dirty="0">
                <a:solidFill>
                  <a:schemeClr val="accent1">
                    <a:lumMod val="75000"/>
                  </a:schemeClr>
                </a:solidFill>
              </a:rPr>
              <a:t>‘Anarchists also offer a positive theory of human flourishing, based upon an ideal of equality, community, and non-coercive consensus building’. (</a:t>
            </a:r>
            <a:r>
              <a:rPr lang="fi-FI" sz="2400" dirty="0" err="1">
                <a:solidFill>
                  <a:schemeClr val="accent1">
                    <a:lumMod val="75000"/>
                  </a:schemeClr>
                </a:solidFill>
              </a:rPr>
              <a:t>Fiala</a:t>
            </a:r>
            <a:r>
              <a:rPr lang="fi-FI" sz="2400" dirty="0">
                <a:solidFill>
                  <a:schemeClr val="accent1">
                    <a:lumMod val="75000"/>
                  </a:schemeClr>
                </a:solidFill>
              </a:rPr>
              <a:t>, 2021) </a:t>
            </a:r>
            <a:endParaRPr lang="en-GB" sz="2400" dirty="0">
              <a:solidFill>
                <a:schemeClr val="accent1">
                  <a:lumMod val="75000"/>
                </a:schemeClr>
              </a:solidFill>
            </a:endParaRPr>
          </a:p>
          <a:p>
            <a:pPr>
              <a:lnSpc>
                <a:spcPct val="100000"/>
              </a:lnSpc>
              <a:spcBef>
                <a:spcPts val="600"/>
              </a:spcBef>
              <a:spcAft>
                <a:spcPts val="600"/>
              </a:spcAft>
            </a:pPr>
            <a:r>
              <a:rPr lang="en-GB" sz="2400" dirty="0">
                <a:solidFill>
                  <a:schemeClr val="accent1">
                    <a:lumMod val="75000"/>
                  </a:schemeClr>
                </a:solidFill>
              </a:rPr>
              <a:t>‘Anarchism has inspired practical efforts at establishing utopian communities, radical and revolutionary political agendas, and various forms of direct action’. (</a:t>
            </a:r>
            <a:r>
              <a:rPr lang="fi-FI" sz="2400" dirty="0" err="1">
                <a:solidFill>
                  <a:schemeClr val="accent1">
                    <a:lumMod val="75000"/>
                  </a:schemeClr>
                </a:solidFill>
              </a:rPr>
              <a:t>Fiala</a:t>
            </a:r>
            <a:r>
              <a:rPr lang="fi-FI" sz="2400" dirty="0">
                <a:solidFill>
                  <a:schemeClr val="accent1">
                    <a:lumMod val="75000"/>
                  </a:schemeClr>
                </a:solidFill>
              </a:rPr>
              <a:t>, 2021)</a:t>
            </a:r>
          </a:p>
          <a:p>
            <a:pPr>
              <a:lnSpc>
                <a:spcPct val="100000"/>
              </a:lnSpc>
              <a:spcBef>
                <a:spcPts val="600"/>
              </a:spcBef>
              <a:spcAft>
                <a:spcPts val="600"/>
              </a:spcAft>
            </a:pPr>
            <a:r>
              <a:rPr lang="en-GB" sz="2400" dirty="0">
                <a:solidFill>
                  <a:schemeClr val="accent1">
                    <a:lumMod val="75000"/>
                  </a:schemeClr>
                </a:solidFill>
              </a:rPr>
              <a:t>Prominent figures in anarchist thought include Pierre-Joseph Proudhon, Mikhail Bakunin, Peter Kropotkin, Emma Goldman, and more recently, Noam Chomsky.</a:t>
            </a:r>
          </a:p>
        </p:txBody>
      </p:sp>
    </p:spTree>
    <p:extLst>
      <p:ext uri="{BB962C8B-B14F-4D97-AF65-F5344CB8AC3E}">
        <p14:creationId xmlns:p14="http://schemas.microsoft.com/office/powerpoint/2010/main" val="321579938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07BB27-EE19-11CA-EA5E-2E754FC74B1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4A2F63D-8F75-8D78-C777-B80F1B6BB0BB}"/>
              </a:ext>
            </a:extLst>
          </p:cNvPr>
          <p:cNvSpPr>
            <a:spLocks noGrp="1"/>
          </p:cNvSpPr>
          <p:nvPr>
            <p:ph type="title"/>
          </p:nvPr>
        </p:nvSpPr>
        <p:spPr>
          <a:xfrm>
            <a:off x="1614487" y="253814"/>
            <a:ext cx="5915025" cy="507018"/>
          </a:xfrm>
        </p:spPr>
        <p:txBody>
          <a:bodyPr>
            <a:noAutofit/>
          </a:bodyPr>
          <a:lstStyle/>
          <a:p>
            <a:pPr algn="ctr"/>
            <a:r>
              <a:rPr lang="en-GB" b="1" dirty="0">
                <a:solidFill>
                  <a:schemeClr val="accent1">
                    <a:lumMod val="75000"/>
                  </a:schemeClr>
                </a:solidFill>
              </a:rPr>
              <a:t>Principles of Anarchism</a:t>
            </a:r>
          </a:p>
        </p:txBody>
      </p:sp>
      <p:sp>
        <p:nvSpPr>
          <p:cNvPr id="3" name="Content Placeholder 2">
            <a:extLst>
              <a:ext uri="{FF2B5EF4-FFF2-40B4-BE49-F238E27FC236}">
                <a16:creationId xmlns:a16="http://schemas.microsoft.com/office/drawing/2014/main" id="{B0F3CA0E-235B-7B09-4AE9-EDB117636B7A}"/>
              </a:ext>
            </a:extLst>
          </p:cNvPr>
          <p:cNvSpPr>
            <a:spLocks noGrp="1"/>
          </p:cNvSpPr>
          <p:nvPr>
            <p:ph idx="1"/>
          </p:nvPr>
        </p:nvSpPr>
        <p:spPr>
          <a:xfrm>
            <a:off x="435652" y="1006633"/>
            <a:ext cx="8415739" cy="3264710"/>
          </a:xfrm>
        </p:spPr>
        <p:txBody>
          <a:bodyPr>
            <a:noAutofit/>
          </a:bodyPr>
          <a:lstStyle/>
          <a:p>
            <a:pPr>
              <a:lnSpc>
                <a:spcPct val="100000"/>
              </a:lnSpc>
              <a:spcBef>
                <a:spcPts val="600"/>
              </a:spcBef>
              <a:spcAft>
                <a:spcPts val="600"/>
              </a:spcAft>
            </a:pPr>
            <a:r>
              <a:rPr lang="en-GB" sz="2200" dirty="0">
                <a:solidFill>
                  <a:schemeClr val="accent1">
                    <a:lumMod val="75000"/>
                  </a:schemeClr>
                </a:solidFill>
              </a:rPr>
              <a:t>Key features of anarchist thought include:</a:t>
            </a:r>
          </a:p>
          <a:p>
            <a:pPr>
              <a:lnSpc>
                <a:spcPct val="100000"/>
              </a:lnSpc>
              <a:spcBef>
                <a:spcPts val="600"/>
              </a:spcBef>
              <a:spcAft>
                <a:spcPts val="600"/>
              </a:spcAft>
            </a:pPr>
            <a:r>
              <a:rPr lang="en-GB" sz="2200" b="1" dirty="0">
                <a:solidFill>
                  <a:schemeClr val="accent1">
                    <a:lumMod val="75000"/>
                  </a:schemeClr>
                </a:solidFill>
              </a:rPr>
              <a:t>Anti-Authoritarianism</a:t>
            </a:r>
            <a:r>
              <a:rPr lang="en-GB" sz="2200" dirty="0">
                <a:solidFill>
                  <a:schemeClr val="accent1">
                    <a:lumMod val="75000"/>
                  </a:schemeClr>
                </a:solidFill>
              </a:rPr>
              <a:t>: Anarchists oppose all forms of hierarchical authority, including the state, capitalism, and other forms of domination. They believe that power should be decentralized and that individuals should have autonomy over their own lives.</a:t>
            </a:r>
          </a:p>
          <a:p>
            <a:pPr>
              <a:lnSpc>
                <a:spcPct val="100000"/>
              </a:lnSpc>
              <a:spcBef>
                <a:spcPts val="600"/>
              </a:spcBef>
              <a:spcAft>
                <a:spcPts val="600"/>
              </a:spcAft>
            </a:pPr>
            <a:r>
              <a:rPr lang="en-GB" sz="2200" b="1" dirty="0">
                <a:solidFill>
                  <a:schemeClr val="accent1">
                    <a:lumMod val="75000"/>
                  </a:schemeClr>
                </a:solidFill>
              </a:rPr>
              <a:t>Direct Action</a:t>
            </a:r>
            <a:r>
              <a:rPr lang="en-GB" sz="2200" dirty="0">
                <a:solidFill>
                  <a:schemeClr val="accent1">
                    <a:lumMod val="75000"/>
                  </a:schemeClr>
                </a:solidFill>
              </a:rPr>
              <a:t>: Anarchists often emphasize direct action as a means of achieving social change. This can include protests, strikes, and other forms of grassroots activism that bypass traditional political channels.</a:t>
            </a:r>
          </a:p>
          <a:p>
            <a:pPr>
              <a:lnSpc>
                <a:spcPct val="100000"/>
              </a:lnSpc>
              <a:spcBef>
                <a:spcPts val="600"/>
              </a:spcBef>
              <a:spcAft>
                <a:spcPts val="600"/>
              </a:spcAft>
            </a:pPr>
            <a:r>
              <a:rPr lang="en-GB" sz="2200" b="1" dirty="0">
                <a:solidFill>
                  <a:schemeClr val="accent1">
                    <a:lumMod val="75000"/>
                  </a:schemeClr>
                </a:solidFill>
              </a:rPr>
              <a:t>Mutual Aid</a:t>
            </a:r>
            <a:r>
              <a:rPr lang="en-GB" sz="2200" dirty="0">
                <a:solidFill>
                  <a:schemeClr val="accent1">
                    <a:lumMod val="75000"/>
                  </a:schemeClr>
                </a:solidFill>
              </a:rPr>
              <a:t>: The principle of mutual aid is central to anarchist thought. Anarchists advocate for cooperative and voluntary forms of social organization where people help each other based on solidarity and reciprocity.</a:t>
            </a:r>
          </a:p>
        </p:txBody>
      </p:sp>
      <p:sp>
        <p:nvSpPr>
          <p:cNvPr id="4" name="TextBox 3">
            <a:extLst>
              <a:ext uri="{FF2B5EF4-FFF2-40B4-BE49-F238E27FC236}">
                <a16:creationId xmlns:a16="http://schemas.microsoft.com/office/drawing/2014/main" id="{6FC0EECC-C46A-FAC6-1FF1-4D14B3C3325B}"/>
              </a:ext>
            </a:extLst>
          </p:cNvPr>
          <p:cNvSpPr txBox="1"/>
          <p:nvPr/>
        </p:nvSpPr>
        <p:spPr>
          <a:xfrm>
            <a:off x="6071616" y="5696712"/>
            <a:ext cx="2670048" cy="307777"/>
          </a:xfrm>
          <a:prstGeom prst="rect">
            <a:avLst/>
          </a:prstGeom>
          <a:noFill/>
        </p:spPr>
        <p:txBody>
          <a:bodyPr wrap="square" rtlCol="0">
            <a:spAutoFit/>
          </a:bodyPr>
          <a:lstStyle/>
          <a:p>
            <a:pPr algn="r"/>
            <a:r>
              <a:rPr lang="en-GB" sz="1400" dirty="0">
                <a:solidFill>
                  <a:schemeClr val="accent1">
                    <a:lumMod val="75000"/>
                  </a:schemeClr>
                </a:solidFill>
              </a:rPr>
              <a:t>(See for example: Slevin, 2018) </a:t>
            </a:r>
          </a:p>
        </p:txBody>
      </p:sp>
    </p:spTree>
    <p:extLst>
      <p:ext uri="{BB962C8B-B14F-4D97-AF65-F5344CB8AC3E}">
        <p14:creationId xmlns:p14="http://schemas.microsoft.com/office/powerpoint/2010/main" val="191098215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6B947A-B82C-B62B-A667-E09C045B59D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CC8FCF9-ED14-9FD0-8A3F-A2BB81E8F2C7}"/>
              </a:ext>
            </a:extLst>
          </p:cNvPr>
          <p:cNvSpPr>
            <a:spLocks noGrp="1"/>
          </p:cNvSpPr>
          <p:nvPr>
            <p:ph type="title"/>
          </p:nvPr>
        </p:nvSpPr>
        <p:spPr>
          <a:xfrm>
            <a:off x="1614488" y="272102"/>
            <a:ext cx="5915025" cy="507018"/>
          </a:xfrm>
        </p:spPr>
        <p:txBody>
          <a:bodyPr>
            <a:noAutofit/>
          </a:bodyPr>
          <a:lstStyle/>
          <a:p>
            <a:pPr algn="ctr"/>
            <a:r>
              <a:rPr lang="en-GB" b="1" dirty="0">
                <a:solidFill>
                  <a:schemeClr val="accent1">
                    <a:lumMod val="75000"/>
                  </a:schemeClr>
                </a:solidFill>
              </a:rPr>
              <a:t>Principles of Anarchism</a:t>
            </a:r>
          </a:p>
        </p:txBody>
      </p:sp>
      <p:sp>
        <p:nvSpPr>
          <p:cNvPr id="3" name="Content Placeholder 2">
            <a:extLst>
              <a:ext uri="{FF2B5EF4-FFF2-40B4-BE49-F238E27FC236}">
                <a16:creationId xmlns:a16="http://schemas.microsoft.com/office/drawing/2014/main" id="{A89EE257-4718-E19D-660F-8CF452642CEE}"/>
              </a:ext>
            </a:extLst>
          </p:cNvPr>
          <p:cNvSpPr>
            <a:spLocks noGrp="1"/>
          </p:cNvSpPr>
          <p:nvPr>
            <p:ph idx="1"/>
          </p:nvPr>
        </p:nvSpPr>
        <p:spPr>
          <a:xfrm>
            <a:off x="371644" y="1143793"/>
            <a:ext cx="8516323" cy="3264710"/>
          </a:xfrm>
        </p:spPr>
        <p:txBody>
          <a:bodyPr>
            <a:noAutofit/>
          </a:bodyPr>
          <a:lstStyle/>
          <a:p>
            <a:pPr>
              <a:lnSpc>
                <a:spcPct val="100000"/>
              </a:lnSpc>
              <a:spcBef>
                <a:spcPts val="600"/>
              </a:spcBef>
              <a:spcAft>
                <a:spcPts val="600"/>
              </a:spcAft>
            </a:pPr>
            <a:r>
              <a:rPr lang="en-GB" sz="2200" b="1" dirty="0">
                <a:solidFill>
                  <a:schemeClr val="accent1">
                    <a:lumMod val="75000"/>
                  </a:schemeClr>
                </a:solidFill>
              </a:rPr>
              <a:t>Self-Management</a:t>
            </a:r>
            <a:r>
              <a:rPr lang="en-GB" sz="2200" dirty="0">
                <a:solidFill>
                  <a:schemeClr val="accent1">
                    <a:lumMod val="75000"/>
                  </a:schemeClr>
                </a:solidFill>
              </a:rPr>
              <a:t>: Anarchists support self-management and direct democracy, where decisions are made collectively by those affected by them. This can be seen in practices like workers' councils and community assemblies.</a:t>
            </a:r>
          </a:p>
          <a:p>
            <a:pPr>
              <a:lnSpc>
                <a:spcPct val="100000"/>
              </a:lnSpc>
              <a:spcBef>
                <a:spcPts val="600"/>
              </a:spcBef>
              <a:spcAft>
                <a:spcPts val="600"/>
              </a:spcAft>
            </a:pPr>
            <a:r>
              <a:rPr lang="en-GB" sz="2200" b="1" dirty="0">
                <a:solidFill>
                  <a:schemeClr val="accent1">
                    <a:lumMod val="75000"/>
                  </a:schemeClr>
                </a:solidFill>
              </a:rPr>
              <a:t>Anti-Capitalism</a:t>
            </a:r>
            <a:r>
              <a:rPr lang="en-GB" sz="2200" dirty="0">
                <a:solidFill>
                  <a:schemeClr val="accent1">
                    <a:lumMod val="75000"/>
                  </a:schemeClr>
                </a:solidFill>
              </a:rPr>
              <a:t>: Anarchists critique capitalism as a system of exploitation and inequality. They advocate for the abolition of private property (in the sense of means of production) and the establishment of communal ownership and control over resources.</a:t>
            </a:r>
          </a:p>
          <a:p>
            <a:pPr>
              <a:lnSpc>
                <a:spcPct val="100000"/>
              </a:lnSpc>
              <a:spcBef>
                <a:spcPts val="600"/>
              </a:spcBef>
              <a:spcAft>
                <a:spcPts val="600"/>
              </a:spcAft>
            </a:pPr>
            <a:r>
              <a:rPr lang="en-GB" sz="2200" b="1" dirty="0">
                <a:solidFill>
                  <a:schemeClr val="accent1">
                    <a:lumMod val="75000"/>
                  </a:schemeClr>
                </a:solidFill>
              </a:rPr>
              <a:t>Liberty and Equality</a:t>
            </a:r>
            <a:r>
              <a:rPr lang="en-GB" sz="2200" dirty="0">
                <a:solidFill>
                  <a:schemeClr val="accent1">
                    <a:lumMod val="75000"/>
                  </a:schemeClr>
                </a:solidFill>
              </a:rPr>
              <a:t>: Anarchists strive for a society where individuals are free to pursue their own goals without coercion, and where social and economic equality is promoted. They believe that true freedom can only be achieved in a society without oppression.</a:t>
            </a:r>
          </a:p>
        </p:txBody>
      </p:sp>
      <p:sp>
        <p:nvSpPr>
          <p:cNvPr id="4" name="TextBox 3">
            <a:extLst>
              <a:ext uri="{FF2B5EF4-FFF2-40B4-BE49-F238E27FC236}">
                <a16:creationId xmlns:a16="http://schemas.microsoft.com/office/drawing/2014/main" id="{41E326CE-43D3-43CD-270D-9CFF85695D43}"/>
              </a:ext>
            </a:extLst>
          </p:cNvPr>
          <p:cNvSpPr txBox="1"/>
          <p:nvPr/>
        </p:nvSpPr>
        <p:spPr>
          <a:xfrm>
            <a:off x="6071616" y="5696712"/>
            <a:ext cx="2670048" cy="307777"/>
          </a:xfrm>
          <a:prstGeom prst="rect">
            <a:avLst/>
          </a:prstGeom>
          <a:noFill/>
        </p:spPr>
        <p:txBody>
          <a:bodyPr wrap="square" rtlCol="0">
            <a:spAutoFit/>
          </a:bodyPr>
          <a:lstStyle/>
          <a:p>
            <a:pPr algn="r"/>
            <a:r>
              <a:rPr lang="en-GB" sz="1400" dirty="0">
                <a:solidFill>
                  <a:schemeClr val="accent1">
                    <a:lumMod val="75000"/>
                  </a:schemeClr>
                </a:solidFill>
              </a:rPr>
              <a:t>(See for example: Slevin, 2018) </a:t>
            </a:r>
          </a:p>
        </p:txBody>
      </p:sp>
    </p:spTree>
    <p:extLst>
      <p:ext uri="{BB962C8B-B14F-4D97-AF65-F5344CB8AC3E}">
        <p14:creationId xmlns:p14="http://schemas.microsoft.com/office/powerpoint/2010/main" val="347753666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A3AD8F-7EFA-6B69-423D-8EAD265621A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8D71D37-45E5-67D8-84B4-C3451D998D2C}"/>
              </a:ext>
            </a:extLst>
          </p:cNvPr>
          <p:cNvSpPr>
            <a:spLocks noGrp="1"/>
          </p:cNvSpPr>
          <p:nvPr>
            <p:ph type="title"/>
          </p:nvPr>
        </p:nvSpPr>
        <p:spPr>
          <a:xfrm>
            <a:off x="1614488" y="262958"/>
            <a:ext cx="5915025" cy="507018"/>
          </a:xfrm>
        </p:spPr>
        <p:txBody>
          <a:bodyPr>
            <a:noAutofit/>
          </a:bodyPr>
          <a:lstStyle/>
          <a:p>
            <a:pPr algn="ctr"/>
            <a:r>
              <a:rPr lang="en-GB" b="1" dirty="0">
                <a:solidFill>
                  <a:schemeClr val="accent1">
                    <a:lumMod val="75000"/>
                  </a:schemeClr>
                </a:solidFill>
              </a:rPr>
              <a:t>Principles of Anarchism</a:t>
            </a:r>
          </a:p>
        </p:txBody>
      </p:sp>
      <p:sp>
        <p:nvSpPr>
          <p:cNvPr id="3" name="Content Placeholder 2">
            <a:extLst>
              <a:ext uri="{FF2B5EF4-FFF2-40B4-BE49-F238E27FC236}">
                <a16:creationId xmlns:a16="http://schemas.microsoft.com/office/drawing/2014/main" id="{D4505490-9A7C-1C55-CE60-166B429B5C82}"/>
              </a:ext>
            </a:extLst>
          </p:cNvPr>
          <p:cNvSpPr>
            <a:spLocks noGrp="1"/>
          </p:cNvSpPr>
          <p:nvPr>
            <p:ph idx="1"/>
          </p:nvPr>
        </p:nvSpPr>
        <p:spPr>
          <a:xfrm>
            <a:off x="289349" y="863448"/>
            <a:ext cx="8662627" cy="3264710"/>
          </a:xfrm>
        </p:spPr>
        <p:txBody>
          <a:bodyPr>
            <a:noAutofit/>
          </a:bodyPr>
          <a:lstStyle/>
          <a:p>
            <a:pPr>
              <a:lnSpc>
                <a:spcPct val="100000"/>
              </a:lnSpc>
              <a:spcBef>
                <a:spcPts val="600"/>
              </a:spcBef>
              <a:spcAft>
                <a:spcPts val="600"/>
              </a:spcAft>
            </a:pPr>
            <a:r>
              <a:rPr lang="en-GB" sz="2200" b="1" dirty="0">
                <a:solidFill>
                  <a:schemeClr val="accent1">
                    <a:lumMod val="75000"/>
                  </a:schemeClr>
                </a:solidFill>
              </a:rPr>
              <a:t>Environmentalism</a:t>
            </a:r>
            <a:r>
              <a:rPr lang="en-GB" sz="2200" dirty="0">
                <a:solidFill>
                  <a:schemeClr val="accent1">
                    <a:lumMod val="75000"/>
                  </a:schemeClr>
                </a:solidFill>
              </a:rPr>
              <a:t>: Many anarchists are also environmentalists, advocating for sustainable living and the protection of natural ecosystems. They often see the exploitation of nature as linked to the exploitation of people.</a:t>
            </a:r>
          </a:p>
          <a:p>
            <a:pPr>
              <a:lnSpc>
                <a:spcPct val="100000"/>
              </a:lnSpc>
              <a:spcBef>
                <a:spcPts val="600"/>
              </a:spcBef>
              <a:spcAft>
                <a:spcPts val="600"/>
              </a:spcAft>
            </a:pPr>
            <a:r>
              <a:rPr lang="en-GB" sz="2200" b="1" dirty="0">
                <a:solidFill>
                  <a:schemeClr val="accent1">
                    <a:lumMod val="75000"/>
                  </a:schemeClr>
                </a:solidFill>
              </a:rPr>
              <a:t>Diverse Strains</a:t>
            </a:r>
            <a:r>
              <a:rPr lang="en-GB" sz="2200" dirty="0">
                <a:solidFill>
                  <a:schemeClr val="accent1">
                    <a:lumMod val="75000"/>
                  </a:schemeClr>
                </a:solidFill>
              </a:rPr>
              <a:t>: Anarchism is not a monolithic ideology; it includes various strains such as anarcho-communism, anarcho-syndicalism, individualist anarchism, and eco-anarchism.</a:t>
            </a:r>
          </a:p>
          <a:p>
            <a:pPr>
              <a:lnSpc>
                <a:spcPct val="100000"/>
              </a:lnSpc>
              <a:spcBef>
                <a:spcPts val="600"/>
              </a:spcBef>
              <a:spcAft>
                <a:spcPts val="600"/>
              </a:spcAft>
            </a:pPr>
            <a:r>
              <a:rPr lang="en-GB" sz="2200" dirty="0">
                <a:solidFill>
                  <a:schemeClr val="accent1">
                    <a:lumMod val="75000"/>
                  </a:schemeClr>
                </a:solidFill>
              </a:rPr>
              <a:t>‘Almost by definition, there are as many forms of anarchism as there are supporters of it, each with its own emphasis and approach’. (Slevin, 2018)</a:t>
            </a:r>
          </a:p>
          <a:p>
            <a:pPr>
              <a:lnSpc>
                <a:spcPct val="100000"/>
              </a:lnSpc>
              <a:spcBef>
                <a:spcPts val="600"/>
              </a:spcBef>
              <a:spcAft>
                <a:spcPts val="600"/>
              </a:spcAft>
            </a:pPr>
            <a:r>
              <a:rPr lang="en-GB" sz="2200" dirty="0">
                <a:solidFill>
                  <a:schemeClr val="accent1">
                    <a:lumMod val="75000"/>
                  </a:schemeClr>
                </a:solidFill>
              </a:rPr>
              <a:t>It should be noted that there are overlaps with elements of liberalism, socialism, green politics and neo-Marxism showing the complexity the political landscape</a:t>
            </a:r>
          </a:p>
        </p:txBody>
      </p:sp>
      <p:sp>
        <p:nvSpPr>
          <p:cNvPr id="4" name="TextBox 3">
            <a:extLst>
              <a:ext uri="{FF2B5EF4-FFF2-40B4-BE49-F238E27FC236}">
                <a16:creationId xmlns:a16="http://schemas.microsoft.com/office/drawing/2014/main" id="{DC3E4FE7-BA19-A7EF-2076-55CD0CBC1681}"/>
              </a:ext>
            </a:extLst>
          </p:cNvPr>
          <p:cNvSpPr txBox="1"/>
          <p:nvPr/>
        </p:nvSpPr>
        <p:spPr>
          <a:xfrm>
            <a:off x="6071616" y="5696712"/>
            <a:ext cx="2670048" cy="307777"/>
          </a:xfrm>
          <a:prstGeom prst="rect">
            <a:avLst/>
          </a:prstGeom>
          <a:noFill/>
        </p:spPr>
        <p:txBody>
          <a:bodyPr wrap="square" rtlCol="0">
            <a:spAutoFit/>
          </a:bodyPr>
          <a:lstStyle/>
          <a:p>
            <a:pPr algn="r"/>
            <a:r>
              <a:rPr lang="en-GB" sz="1400" dirty="0">
                <a:solidFill>
                  <a:schemeClr val="accent1">
                    <a:lumMod val="75000"/>
                  </a:schemeClr>
                </a:solidFill>
              </a:rPr>
              <a:t>(see for example: Slevin, 2018) </a:t>
            </a:r>
          </a:p>
        </p:txBody>
      </p:sp>
    </p:spTree>
    <p:extLst>
      <p:ext uri="{BB962C8B-B14F-4D97-AF65-F5344CB8AC3E}">
        <p14:creationId xmlns:p14="http://schemas.microsoft.com/office/powerpoint/2010/main" val="278440168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563530-70E9-A959-6F57-923BB433BF35}"/>
              </a:ext>
            </a:extLst>
          </p:cNvPr>
          <p:cNvSpPr>
            <a:spLocks noGrp="1"/>
          </p:cNvSpPr>
          <p:nvPr>
            <p:ph type="title"/>
          </p:nvPr>
        </p:nvSpPr>
        <p:spPr>
          <a:xfrm>
            <a:off x="1614488" y="2450649"/>
            <a:ext cx="5915025" cy="994172"/>
          </a:xfrm>
        </p:spPr>
        <p:txBody>
          <a:bodyPr>
            <a:normAutofit/>
          </a:bodyPr>
          <a:lstStyle/>
          <a:p>
            <a:pPr algn="ctr"/>
            <a:r>
              <a:rPr lang="en-GB" sz="4800" b="1" dirty="0">
                <a:solidFill>
                  <a:schemeClr val="accent1">
                    <a:lumMod val="75000"/>
                  </a:schemeClr>
                </a:solidFill>
              </a:rPr>
              <a:t>Far Right Ideologies</a:t>
            </a:r>
          </a:p>
        </p:txBody>
      </p:sp>
    </p:spTree>
    <p:extLst>
      <p:ext uri="{BB962C8B-B14F-4D97-AF65-F5344CB8AC3E}">
        <p14:creationId xmlns:p14="http://schemas.microsoft.com/office/powerpoint/2010/main" val="295760298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2F2E9A-1B8E-EC99-E3AE-8C609A16F46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53C4411-BD48-241D-1773-2AE40E11BEC3}"/>
              </a:ext>
            </a:extLst>
          </p:cNvPr>
          <p:cNvSpPr>
            <a:spLocks noGrp="1"/>
          </p:cNvSpPr>
          <p:nvPr>
            <p:ph type="title"/>
          </p:nvPr>
        </p:nvSpPr>
        <p:spPr>
          <a:xfrm>
            <a:off x="1614487" y="226382"/>
            <a:ext cx="5915025" cy="507018"/>
          </a:xfrm>
        </p:spPr>
        <p:txBody>
          <a:bodyPr>
            <a:noAutofit/>
          </a:bodyPr>
          <a:lstStyle/>
          <a:p>
            <a:pPr algn="ctr"/>
            <a:r>
              <a:rPr lang="en-GB" b="1" dirty="0">
                <a:solidFill>
                  <a:schemeClr val="accent1">
                    <a:lumMod val="75000"/>
                  </a:schemeClr>
                </a:solidFill>
              </a:rPr>
              <a:t>Far Right Ideologies</a:t>
            </a:r>
          </a:p>
        </p:txBody>
      </p:sp>
      <p:sp>
        <p:nvSpPr>
          <p:cNvPr id="3" name="Content Placeholder 2">
            <a:extLst>
              <a:ext uri="{FF2B5EF4-FFF2-40B4-BE49-F238E27FC236}">
                <a16:creationId xmlns:a16="http://schemas.microsoft.com/office/drawing/2014/main" id="{9BFB916E-4A14-C9F4-5531-70E488EC977D}"/>
              </a:ext>
            </a:extLst>
          </p:cNvPr>
          <p:cNvSpPr>
            <a:spLocks noGrp="1"/>
          </p:cNvSpPr>
          <p:nvPr>
            <p:ph idx="1"/>
          </p:nvPr>
        </p:nvSpPr>
        <p:spPr>
          <a:xfrm>
            <a:off x="387578" y="951322"/>
            <a:ext cx="8368844" cy="2330927"/>
          </a:xfrm>
        </p:spPr>
        <p:txBody>
          <a:bodyPr>
            <a:noAutofit/>
          </a:bodyPr>
          <a:lstStyle/>
          <a:p>
            <a:pPr>
              <a:lnSpc>
                <a:spcPct val="100000"/>
              </a:lnSpc>
              <a:spcBef>
                <a:spcPts val="600"/>
              </a:spcBef>
              <a:spcAft>
                <a:spcPts val="600"/>
              </a:spcAft>
            </a:pPr>
            <a:r>
              <a:rPr lang="en-GB" sz="2400" dirty="0">
                <a:solidFill>
                  <a:schemeClr val="accent1">
                    <a:lumMod val="75000"/>
                  </a:schemeClr>
                </a:solidFill>
              </a:rPr>
              <a:t>Modern, far-right ideology encompasses a range of beliefs and movements characterized by radical </a:t>
            </a:r>
            <a:r>
              <a:rPr lang="en-GB" sz="2400" b="1" dirty="0">
                <a:solidFill>
                  <a:schemeClr val="accent1">
                    <a:lumMod val="75000"/>
                  </a:schemeClr>
                </a:solidFill>
              </a:rPr>
              <a:t>conservatism</a:t>
            </a:r>
            <a:r>
              <a:rPr lang="en-GB" sz="2400" dirty="0">
                <a:solidFill>
                  <a:schemeClr val="accent1">
                    <a:lumMod val="75000"/>
                  </a:schemeClr>
                </a:solidFill>
              </a:rPr>
              <a:t>, </a:t>
            </a:r>
            <a:r>
              <a:rPr lang="en-GB" sz="2400" b="1" dirty="0">
                <a:solidFill>
                  <a:schemeClr val="accent1">
                    <a:lumMod val="75000"/>
                  </a:schemeClr>
                </a:solidFill>
              </a:rPr>
              <a:t>authoritarianism</a:t>
            </a:r>
            <a:r>
              <a:rPr lang="en-GB" sz="2400" dirty="0">
                <a:solidFill>
                  <a:schemeClr val="accent1">
                    <a:lumMod val="75000"/>
                  </a:schemeClr>
                </a:solidFill>
              </a:rPr>
              <a:t>, and ultra-</a:t>
            </a:r>
            <a:r>
              <a:rPr lang="en-GB" sz="2400" b="1" dirty="0">
                <a:solidFill>
                  <a:schemeClr val="accent1">
                    <a:lumMod val="75000"/>
                  </a:schemeClr>
                </a:solidFill>
              </a:rPr>
              <a:t>nationalism</a:t>
            </a:r>
            <a:r>
              <a:rPr lang="en-GB" sz="2400" dirty="0">
                <a:solidFill>
                  <a:schemeClr val="accent1">
                    <a:lumMod val="75000"/>
                  </a:schemeClr>
                </a:solidFill>
              </a:rPr>
              <a:t>. </a:t>
            </a:r>
          </a:p>
          <a:p>
            <a:pPr>
              <a:lnSpc>
                <a:spcPct val="100000"/>
              </a:lnSpc>
              <a:spcBef>
                <a:spcPts val="600"/>
              </a:spcBef>
              <a:spcAft>
                <a:spcPts val="600"/>
              </a:spcAft>
            </a:pPr>
            <a:r>
              <a:rPr lang="en-GB" sz="2400" dirty="0">
                <a:solidFill>
                  <a:schemeClr val="accent1">
                    <a:lumMod val="75000"/>
                  </a:schemeClr>
                </a:solidFill>
              </a:rPr>
              <a:t>Key features include:</a:t>
            </a:r>
          </a:p>
          <a:p>
            <a:pPr>
              <a:lnSpc>
                <a:spcPct val="100000"/>
              </a:lnSpc>
              <a:spcBef>
                <a:spcPts val="600"/>
              </a:spcBef>
              <a:spcAft>
                <a:spcPts val="600"/>
              </a:spcAft>
            </a:pPr>
            <a:r>
              <a:rPr lang="en-GB" sz="2400" b="1" dirty="0">
                <a:solidFill>
                  <a:schemeClr val="accent1">
                    <a:lumMod val="75000"/>
                  </a:schemeClr>
                </a:solidFill>
              </a:rPr>
              <a:t>Nationalism and Nativism</a:t>
            </a:r>
            <a:r>
              <a:rPr lang="en-GB" sz="2400" dirty="0">
                <a:solidFill>
                  <a:schemeClr val="accent1">
                    <a:lumMod val="75000"/>
                  </a:schemeClr>
                </a:solidFill>
              </a:rPr>
              <a:t>: emphasising a strong sense of national identity and pride, coupled with a belief in the superiority of the native population over immigrants and minorities.</a:t>
            </a:r>
          </a:p>
          <a:p>
            <a:pPr>
              <a:lnSpc>
                <a:spcPct val="100000"/>
              </a:lnSpc>
              <a:spcBef>
                <a:spcPts val="600"/>
              </a:spcBef>
              <a:spcAft>
                <a:spcPts val="600"/>
              </a:spcAft>
            </a:pPr>
            <a:r>
              <a:rPr lang="en-GB" sz="2400" b="1" dirty="0">
                <a:solidFill>
                  <a:schemeClr val="accent1">
                    <a:lumMod val="75000"/>
                  </a:schemeClr>
                </a:solidFill>
              </a:rPr>
              <a:t>Authoritarianism</a:t>
            </a:r>
            <a:r>
              <a:rPr lang="en-GB" sz="2400" dirty="0">
                <a:solidFill>
                  <a:schemeClr val="accent1">
                    <a:lumMod val="75000"/>
                  </a:schemeClr>
                </a:solidFill>
              </a:rPr>
              <a:t>: Many far-right movements advocate for strong, centralized authority and often support authoritarian leaders who promise to restore order and traditional values.</a:t>
            </a:r>
          </a:p>
        </p:txBody>
      </p:sp>
      <p:sp>
        <p:nvSpPr>
          <p:cNvPr id="4" name="TextBox 3">
            <a:extLst>
              <a:ext uri="{FF2B5EF4-FFF2-40B4-BE49-F238E27FC236}">
                <a16:creationId xmlns:a16="http://schemas.microsoft.com/office/drawing/2014/main" id="{D87D65D8-A2B0-CA5C-4076-2B136897AEAD}"/>
              </a:ext>
            </a:extLst>
          </p:cNvPr>
          <p:cNvSpPr txBox="1"/>
          <p:nvPr/>
        </p:nvSpPr>
        <p:spPr>
          <a:xfrm>
            <a:off x="5199496" y="5598901"/>
            <a:ext cx="3659864" cy="307777"/>
          </a:xfrm>
          <a:prstGeom prst="rect">
            <a:avLst/>
          </a:prstGeom>
          <a:noFill/>
        </p:spPr>
        <p:txBody>
          <a:bodyPr wrap="square" rtlCol="0">
            <a:spAutoFit/>
          </a:bodyPr>
          <a:lstStyle/>
          <a:p>
            <a:pPr algn="r"/>
            <a:r>
              <a:rPr lang="en-GB" sz="1400" dirty="0">
                <a:solidFill>
                  <a:schemeClr val="accent1">
                    <a:lumMod val="75000"/>
                  </a:schemeClr>
                </a:solidFill>
              </a:rPr>
              <a:t>Based on Mudde, C. (2019) </a:t>
            </a:r>
          </a:p>
        </p:txBody>
      </p:sp>
    </p:spTree>
    <p:extLst>
      <p:ext uri="{BB962C8B-B14F-4D97-AF65-F5344CB8AC3E}">
        <p14:creationId xmlns:p14="http://schemas.microsoft.com/office/powerpoint/2010/main" val="307699424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599DA1-E208-E830-F19F-242B475AAF9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195A905-3EF5-4561-B07B-325617CB4EBC}"/>
              </a:ext>
            </a:extLst>
          </p:cNvPr>
          <p:cNvSpPr>
            <a:spLocks noGrp="1"/>
          </p:cNvSpPr>
          <p:nvPr>
            <p:ph type="title"/>
          </p:nvPr>
        </p:nvSpPr>
        <p:spPr>
          <a:xfrm>
            <a:off x="1614487" y="226382"/>
            <a:ext cx="5915025" cy="507018"/>
          </a:xfrm>
        </p:spPr>
        <p:txBody>
          <a:bodyPr>
            <a:noAutofit/>
          </a:bodyPr>
          <a:lstStyle/>
          <a:p>
            <a:pPr algn="ctr"/>
            <a:r>
              <a:rPr lang="en-GB" b="1" dirty="0">
                <a:solidFill>
                  <a:schemeClr val="accent1">
                    <a:lumMod val="75000"/>
                  </a:schemeClr>
                </a:solidFill>
              </a:rPr>
              <a:t>Far Right Ideologies</a:t>
            </a:r>
          </a:p>
        </p:txBody>
      </p:sp>
      <p:sp>
        <p:nvSpPr>
          <p:cNvPr id="3" name="Content Placeholder 2">
            <a:extLst>
              <a:ext uri="{FF2B5EF4-FFF2-40B4-BE49-F238E27FC236}">
                <a16:creationId xmlns:a16="http://schemas.microsoft.com/office/drawing/2014/main" id="{72113728-DDDC-0A53-F292-026959F0F633}"/>
              </a:ext>
            </a:extLst>
          </p:cNvPr>
          <p:cNvSpPr>
            <a:spLocks noGrp="1"/>
          </p:cNvSpPr>
          <p:nvPr>
            <p:ph idx="1"/>
          </p:nvPr>
        </p:nvSpPr>
        <p:spPr>
          <a:xfrm>
            <a:off x="472228" y="1024921"/>
            <a:ext cx="8379163" cy="3264710"/>
          </a:xfrm>
        </p:spPr>
        <p:txBody>
          <a:bodyPr>
            <a:noAutofit/>
          </a:bodyPr>
          <a:lstStyle/>
          <a:p>
            <a:pPr>
              <a:lnSpc>
                <a:spcPct val="100000"/>
              </a:lnSpc>
              <a:spcBef>
                <a:spcPts val="600"/>
              </a:spcBef>
              <a:spcAft>
                <a:spcPts val="600"/>
              </a:spcAft>
            </a:pPr>
            <a:r>
              <a:rPr lang="en-GB" sz="2400" b="1" dirty="0">
                <a:solidFill>
                  <a:schemeClr val="accent1">
                    <a:lumMod val="75000"/>
                  </a:schemeClr>
                </a:solidFill>
              </a:rPr>
              <a:t>Anti-Immigration</a:t>
            </a:r>
            <a:r>
              <a:rPr lang="en-GB" sz="2400" dirty="0">
                <a:solidFill>
                  <a:schemeClr val="accent1">
                    <a:lumMod val="75000"/>
                  </a:schemeClr>
                </a:solidFill>
              </a:rPr>
              <a:t>: A significant focus is on opposing immigration, which is seen as a threat to national identity and cultural homogeneity. This often includes xenophobic and racist rhetoric.</a:t>
            </a:r>
          </a:p>
          <a:p>
            <a:pPr>
              <a:lnSpc>
                <a:spcPct val="100000"/>
              </a:lnSpc>
              <a:spcBef>
                <a:spcPts val="600"/>
              </a:spcBef>
              <a:spcAft>
                <a:spcPts val="600"/>
              </a:spcAft>
            </a:pPr>
            <a:r>
              <a:rPr lang="en-GB" sz="2400" b="1" dirty="0">
                <a:solidFill>
                  <a:schemeClr val="accent1">
                    <a:lumMod val="75000"/>
                  </a:schemeClr>
                </a:solidFill>
              </a:rPr>
              <a:t>Populism</a:t>
            </a:r>
            <a:r>
              <a:rPr lang="en-GB" sz="2400" dirty="0">
                <a:solidFill>
                  <a:schemeClr val="accent1">
                    <a:lumMod val="75000"/>
                  </a:schemeClr>
                </a:solidFill>
              </a:rPr>
              <a:t>: Far-right movements frequently use populist rhetoric, portraying themselves as defenders of the "common people" against corrupt elites and outsiders.</a:t>
            </a:r>
          </a:p>
          <a:p>
            <a:pPr>
              <a:lnSpc>
                <a:spcPct val="100000"/>
              </a:lnSpc>
              <a:spcBef>
                <a:spcPts val="600"/>
              </a:spcBef>
              <a:spcAft>
                <a:spcPts val="600"/>
              </a:spcAft>
            </a:pPr>
            <a:r>
              <a:rPr lang="en-GB" sz="2400" b="1" dirty="0">
                <a:solidFill>
                  <a:schemeClr val="accent1">
                    <a:lumMod val="75000"/>
                  </a:schemeClr>
                </a:solidFill>
              </a:rPr>
              <a:t>Cultural and Social Conservatism</a:t>
            </a:r>
            <a:r>
              <a:rPr lang="en-GB" sz="2400" dirty="0">
                <a:solidFill>
                  <a:schemeClr val="accent1">
                    <a:lumMod val="75000"/>
                  </a:schemeClr>
                </a:solidFill>
              </a:rPr>
              <a:t>: There is a strong emphasis on preserving traditional social norms and values, often opposing progressive social policies related to gender, sexuality, and family structures.</a:t>
            </a:r>
          </a:p>
        </p:txBody>
      </p:sp>
      <p:sp>
        <p:nvSpPr>
          <p:cNvPr id="4" name="TextBox 3">
            <a:extLst>
              <a:ext uri="{FF2B5EF4-FFF2-40B4-BE49-F238E27FC236}">
                <a16:creationId xmlns:a16="http://schemas.microsoft.com/office/drawing/2014/main" id="{CCD464E4-6B64-683D-1AD9-9E1F23856E85}"/>
              </a:ext>
            </a:extLst>
          </p:cNvPr>
          <p:cNvSpPr txBox="1"/>
          <p:nvPr/>
        </p:nvSpPr>
        <p:spPr>
          <a:xfrm>
            <a:off x="5191527" y="5579811"/>
            <a:ext cx="3659864" cy="307777"/>
          </a:xfrm>
          <a:prstGeom prst="rect">
            <a:avLst/>
          </a:prstGeom>
          <a:noFill/>
        </p:spPr>
        <p:txBody>
          <a:bodyPr wrap="square" rtlCol="0">
            <a:spAutoFit/>
          </a:bodyPr>
          <a:lstStyle/>
          <a:p>
            <a:pPr algn="r"/>
            <a:r>
              <a:rPr lang="en-GB" sz="1400" dirty="0">
                <a:solidFill>
                  <a:schemeClr val="accent1">
                    <a:lumMod val="75000"/>
                  </a:schemeClr>
                </a:solidFill>
              </a:rPr>
              <a:t>Based on Mudde, C. (2019) </a:t>
            </a:r>
          </a:p>
        </p:txBody>
      </p:sp>
    </p:spTree>
    <p:extLst>
      <p:ext uri="{BB962C8B-B14F-4D97-AF65-F5344CB8AC3E}">
        <p14:creationId xmlns:p14="http://schemas.microsoft.com/office/powerpoint/2010/main" val="107677062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6D33C1-DFCD-B789-6967-C88EF7524A7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540BD08-A528-328D-DFDB-45A2BA90BF3F}"/>
              </a:ext>
            </a:extLst>
          </p:cNvPr>
          <p:cNvSpPr>
            <a:spLocks noGrp="1"/>
          </p:cNvSpPr>
          <p:nvPr>
            <p:ph type="title"/>
          </p:nvPr>
        </p:nvSpPr>
        <p:spPr>
          <a:xfrm>
            <a:off x="1614488" y="244670"/>
            <a:ext cx="5915025" cy="507018"/>
          </a:xfrm>
        </p:spPr>
        <p:txBody>
          <a:bodyPr>
            <a:noAutofit/>
          </a:bodyPr>
          <a:lstStyle/>
          <a:p>
            <a:pPr algn="ctr"/>
            <a:r>
              <a:rPr lang="en-GB" b="1" dirty="0">
                <a:solidFill>
                  <a:schemeClr val="accent1">
                    <a:lumMod val="75000"/>
                  </a:schemeClr>
                </a:solidFill>
              </a:rPr>
              <a:t>Far Right Ideologies</a:t>
            </a:r>
          </a:p>
        </p:txBody>
      </p:sp>
      <p:sp>
        <p:nvSpPr>
          <p:cNvPr id="3" name="Content Placeholder 2">
            <a:extLst>
              <a:ext uri="{FF2B5EF4-FFF2-40B4-BE49-F238E27FC236}">
                <a16:creationId xmlns:a16="http://schemas.microsoft.com/office/drawing/2014/main" id="{03AF4A02-FE48-D082-CC64-3D97A5933E3C}"/>
              </a:ext>
            </a:extLst>
          </p:cNvPr>
          <p:cNvSpPr>
            <a:spLocks noGrp="1"/>
          </p:cNvSpPr>
          <p:nvPr>
            <p:ph idx="1"/>
          </p:nvPr>
        </p:nvSpPr>
        <p:spPr>
          <a:xfrm>
            <a:off x="399077" y="1088929"/>
            <a:ext cx="8507179" cy="3264710"/>
          </a:xfrm>
        </p:spPr>
        <p:txBody>
          <a:bodyPr>
            <a:noAutofit/>
          </a:bodyPr>
          <a:lstStyle/>
          <a:p>
            <a:pPr>
              <a:lnSpc>
                <a:spcPct val="100000"/>
              </a:lnSpc>
              <a:spcBef>
                <a:spcPts val="600"/>
              </a:spcBef>
              <a:spcAft>
                <a:spcPts val="600"/>
              </a:spcAft>
            </a:pPr>
            <a:r>
              <a:rPr lang="en-GB" sz="2200" b="1" dirty="0">
                <a:solidFill>
                  <a:schemeClr val="accent1">
                    <a:lumMod val="75000"/>
                  </a:schemeClr>
                </a:solidFill>
              </a:rPr>
              <a:t>Economic Protectionism</a:t>
            </a:r>
            <a:r>
              <a:rPr lang="en-GB" sz="2200" dirty="0">
                <a:solidFill>
                  <a:schemeClr val="accent1">
                    <a:lumMod val="75000"/>
                  </a:schemeClr>
                </a:solidFill>
              </a:rPr>
              <a:t>: Far-right ideologies may advocate for protectionist economic policies to safeguard national industries and jobs from global competition.</a:t>
            </a:r>
          </a:p>
          <a:p>
            <a:pPr>
              <a:lnSpc>
                <a:spcPct val="100000"/>
              </a:lnSpc>
              <a:spcBef>
                <a:spcPts val="600"/>
              </a:spcBef>
              <a:spcAft>
                <a:spcPts val="600"/>
              </a:spcAft>
            </a:pPr>
            <a:r>
              <a:rPr lang="en-GB" sz="2200" b="1" dirty="0">
                <a:solidFill>
                  <a:schemeClr val="accent1">
                    <a:lumMod val="75000"/>
                  </a:schemeClr>
                </a:solidFill>
              </a:rPr>
              <a:t>Conspiracy Theories</a:t>
            </a:r>
            <a:r>
              <a:rPr lang="en-GB" sz="2200" dirty="0">
                <a:solidFill>
                  <a:schemeClr val="accent1">
                    <a:lumMod val="75000"/>
                  </a:schemeClr>
                </a:solidFill>
              </a:rPr>
              <a:t>: Many far-right groups propagate conspiracy theories, such as those involving global elites or secret plots to undermine national sovereignty.</a:t>
            </a:r>
          </a:p>
          <a:p>
            <a:pPr>
              <a:lnSpc>
                <a:spcPct val="100000"/>
              </a:lnSpc>
              <a:spcBef>
                <a:spcPts val="600"/>
              </a:spcBef>
              <a:spcAft>
                <a:spcPts val="600"/>
              </a:spcAft>
            </a:pPr>
            <a:r>
              <a:rPr lang="en-GB" sz="2200" b="1" dirty="0">
                <a:solidFill>
                  <a:schemeClr val="accent1">
                    <a:lumMod val="75000"/>
                  </a:schemeClr>
                </a:solidFill>
              </a:rPr>
              <a:t>Militarism and Law and Order</a:t>
            </a:r>
            <a:r>
              <a:rPr lang="en-GB" sz="2200" dirty="0">
                <a:solidFill>
                  <a:schemeClr val="accent1">
                    <a:lumMod val="75000"/>
                  </a:schemeClr>
                </a:solidFill>
              </a:rPr>
              <a:t>: There is often a focus on strengthening the military and law enforcement to maintain order and protect the nation from perceived threats.</a:t>
            </a:r>
          </a:p>
          <a:p>
            <a:pPr>
              <a:lnSpc>
                <a:spcPct val="100000"/>
              </a:lnSpc>
              <a:spcBef>
                <a:spcPts val="600"/>
              </a:spcBef>
              <a:spcAft>
                <a:spcPts val="600"/>
              </a:spcAft>
            </a:pPr>
            <a:r>
              <a:rPr lang="en-GB" sz="2200" dirty="0">
                <a:solidFill>
                  <a:schemeClr val="accent1">
                    <a:lumMod val="75000"/>
                  </a:schemeClr>
                </a:solidFill>
              </a:rPr>
              <a:t>These features can vary in emphasis and expression depending on the specific context and region.</a:t>
            </a:r>
          </a:p>
        </p:txBody>
      </p:sp>
      <p:sp>
        <p:nvSpPr>
          <p:cNvPr id="4" name="TextBox 3">
            <a:extLst>
              <a:ext uri="{FF2B5EF4-FFF2-40B4-BE49-F238E27FC236}">
                <a16:creationId xmlns:a16="http://schemas.microsoft.com/office/drawing/2014/main" id="{F21C2F0E-5CCC-D612-BE9B-ECEDA1E097A2}"/>
              </a:ext>
            </a:extLst>
          </p:cNvPr>
          <p:cNvSpPr txBox="1"/>
          <p:nvPr/>
        </p:nvSpPr>
        <p:spPr>
          <a:xfrm>
            <a:off x="5246392" y="5598099"/>
            <a:ext cx="3659864" cy="300082"/>
          </a:xfrm>
          <a:prstGeom prst="rect">
            <a:avLst/>
          </a:prstGeom>
          <a:noFill/>
        </p:spPr>
        <p:txBody>
          <a:bodyPr wrap="square" rtlCol="0">
            <a:spAutoFit/>
          </a:bodyPr>
          <a:lstStyle/>
          <a:p>
            <a:pPr algn="r"/>
            <a:r>
              <a:rPr lang="en-GB" sz="1350" dirty="0">
                <a:solidFill>
                  <a:schemeClr val="accent1">
                    <a:lumMod val="75000"/>
                  </a:schemeClr>
                </a:solidFill>
              </a:rPr>
              <a:t>Based on Mudde, C. (2019) </a:t>
            </a:r>
          </a:p>
        </p:txBody>
      </p:sp>
    </p:spTree>
    <p:extLst>
      <p:ext uri="{BB962C8B-B14F-4D97-AF65-F5344CB8AC3E}">
        <p14:creationId xmlns:p14="http://schemas.microsoft.com/office/powerpoint/2010/main" val="257438577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1D6AFC-381C-F1B1-B8A9-0044F112163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597C794-04FB-36C7-4C2D-784DF66B2C59}"/>
              </a:ext>
            </a:extLst>
          </p:cNvPr>
          <p:cNvSpPr>
            <a:spLocks noGrp="1"/>
          </p:cNvSpPr>
          <p:nvPr>
            <p:ph type="title"/>
          </p:nvPr>
        </p:nvSpPr>
        <p:spPr>
          <a:xfrm>
            <a:off x="1614488" y="244670"/>
            <a:ext cx="5915025" cy="507018"/>
          </a:xfrm>
        </p:spPr>
        <p:txBody>
          <a:bodyPr>
            <a:noAutofit/>
          </a:bodyPr>
          <a:lstStyle/>
          <a:p>
            <a:pPr algn="ctr"/>
            <a:r>
              <a:rPr lang="en-GB" b="1" dirty="0">
                <a:solidFill>
                  <a:schemeClr val="accent1">
                    <a:lumMod val="75000"/>
                  </a:schemeClr>
                </a:solidFill>
              </a:rPr>
              <a:t>In Summary</a:t>
            </a:r>
          </a:p>
        </p:txBody>
      </p:sp>
      <p:sp>
        <p:nvSpPr>
          <p:cNvPr id="3" name="Content Placeholder 2">
            <a:extLst>
              <a:ext uri="{FF2B5EF4-FFF2-40B4-BE49-F238E27FC236}">
                <a16:creationId xmlns:a16="http://schemas.microsoft.com/office/drawing/2014/main" id="{190664C7-FFE6-45B2-8BAA-EE7A59DF80CA}"/>
              </a:ext>
            </a:extLst>
          </p:cNvPr>
          <p:cNvSpPr>
            <a:spLocks noGrp="1"/>
          </p:cNvSpPr>
          <p:nvPr>
            <p:ph idx="1"/>
          </p:nvPr>
        </p:nvSpPr>
        <p:spPr>
          <a:xfrm>
            <a:off x="399077" y="1088929"/>
            <a:ext cx="8507179" cy="3264710"/>
          </a:xfrm>
        </p:spPr>
        <p:txBody>
          <a:bodyPr>
            <a:noAutofit/>
          </a:bodyPr>
          <a:lstStyle/>
          <a:p>
            <a:pPr>
              <a:lnSpc>
                <a:spcPct val="100000"/>
              </a:lnSpc>
              <a:spcBef>
                <a:spcPts val="600"/>
              </a:spcBef>
              <a:spcAft>
                <a:spcPts val="600"/>
              </a:spcAft>
            </a:pPr>
            <a:r>
              <a:rPr lang="en-GB" sz="2200" dirty="0">
                <a:solidFill>
                  <a:schemeClr val="accent1">
                    <a:lumMod val="75000"/>
                  </a:schemeClr>
                </a:solidFill>
              </a:rPr>
              <a:t>In Theme 2 we noted the fluidity of meaning in terms of the concepts used to discuss politics and inclusion</a:t>
            </a:r>
          </a:p>
          <a:p>
            <a:pPr>
              <a:lnSpc>
                <a:spcPct val="100000"/>
              </a:lnSpc>
              <a:spcBef>
                <a:spcPts val="600"/>
              </a:spcBef>
              <a:spcAft>
                <a:spcPts val="600"/>
              </a:spcAft>
            </a:pPr>
            <a:r>
              <a:rPr lang="en-GB" sz="2200" dirty="0">
                <a:solidFill>
                  <a:schemeClr val="accent1">
                    <a:lumMod val="75000"/>
                  </a:schemeClr>
                </a:solidFill>
              </a:rPr>
              <a:t>In Theme 3 we have explored the variety and complexity of political ideologies</a:t>
            </a:r>
          </a:p>
          <a:p>
            <a:pPr>
              <a:lnSpc>
                <a:spcPct val="100000"/>
              </a:lnSpc>
              <a:spcBef>
                <a:spcPts val="600"/>
              </a:spcBef>
              <a:spcAft>
                <a:spcPts val="600"/>
              </a:spcAft>
            </a:pPr>
            <a:r>
              <a:rPr lang="en-GB" sz="2200" dirty="0">
                <a:solidFill>
                  <a:schemeClr val="accent1">
                    <a:lumMod val="75000"/>
                  </a:schemeClr>
                </a:solidFill>
              </a:rPr>
              <a:t>In Theme 4  we will explore the way in which the Social Sciences are adapting in order to evaluate and analyse the debate regarding equity and inclusion</a:t>
            </a:r>
          </a:p>
        </p:txBody>
      </p:sp>
    </p:spTree>
    <p:extLst>
      <p:ext uri="{BB962C8B-B14F-4D97-AF65-F5344CB8AC3E}">
        <p14:creationId xmlns:p14="http://schemas.microsoft.com/office/powerpoint/2010/main" val="140062070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57425" y="170862"/>
            <a:ext cx="4629150" cy="445550"/>
          </a:xfrm>
        </p:spPr>
        <p:txBody>
          <a:bodyPr>
            <a:normAutofit fontScale="90000"/>
          </a:bodyPr>
          <a:lstStyle/>
          <a:p>
            <a:pPr algn="ctr"/>
            <a:r>
              <a:rPr lang="en-GB" b="1" dirty="0"/>
              <a:t>References</a:t>
            </a:r>
          </a:p>
        </p:txBody>
      </p:sp>
      <p:sp>
        <p:nvSpPr>
          <p:cNvPr id="4" name="TextBox 3"/>
          <p:cNvSpPr txBox="1"/>
          <p:nvPr/>
        </p:nvSpPr>
        <p:spPr>
          <a:xfrm>
            <a:off x="347979" y="783785"/>
            <a:ext cx="8539989" cy="4755148"/>
          </a:xfrm>
          <a:prstGeom prst="rect">
            <a:avLst/>
          </a:prstGeom>
          <a:noFill/>
        </p:spPr>
        <p:txBody>
          <a:bodyPr wrap="square" rtlCol="0">
            <a:spAutoFit/>
          </a:bodyPr>
          <a:lstStyle/>
          <a:p>
            <a:pPr>
              <a:spcBef>
                <a:spcPts val="450"/>
              </a:spcBef>
              <a:spcAft>
                <a:spcPts val="450"/>
              </a:spcAft>
            </a:pPr>
            <a:r>
              <a:rPr lang="en-GB" sz="1200" dirty="0"/>
              <a:t>Blackledge, P. (2008) ‘Political Marxism’ [Chapter 15] in </a:t>
            </a:r>
            <a:r>
              <a:rPr lang="en-GB" sz="1200" i="1" dirty="0"/>
              <a:t>Critical Companion to Contemporary Marxism</a:t>
            </a:r>
            <a:r>
              <a:rPr lang="en-GB" sz="1200" dirty="0"/>
              <a:t> Leiden: Brill Publishing</a:t>
            </a:r>
          </a:p>
          <a:p>
            <a:pPr>
              <a:spcBef>
                <a:spcPts val="450"/>
              </a:spcBef>
              <a:spcAft>
                <a:spcPts val="450"/>
              </a:spcAft>
            </a:pPr>
            <a:r>
              <a:rPr lang="en-GB" sz="1200" dirty="0"/>
              <a:t>Bourdeau, M. (2022) ‘August Comte’ in </a:t>
            </a:r>
            <a:r>
              <a:rPr lang="fi-FI" sz="1200" dirty="0" err="1"/>
              <a:t>Zalta</a:t>
            </a:r>
            <a:r>
              <a:rPr lang="fi-FI" sz="1200" dirty="0"/>
              <a:t>, E.N. &amp; </a:t>
            </a:r>
            <a:r>
              <a:rPr lang="fi-FI" sz="1200" dirty="0" err="1"/>
              <a:t>Nodelman</a:t>
            </a:r>
            <a:r>
              <a:rPr lang="fi-FI" sz="1200" dirty="0"/>
              <a:t>, U [</a:t>
            </a:r>
            <a:r>
              <a:rPr lang="fi-FI" sz="1200" dirty="0" err="1"/>
              <a:t>Eds</a:t>
            </a:r>
            <a:r>
              <a:rPr lang="fi-FI" sz="1200" dirty="0"/>
              <a:t>.] </a:t>
            </a:r>
            <a:r>
              <a:rPr lang="fi-FI" sz="1200" i="1" dirty="0" err="1"/>
              <a:t>The</a:t>
            </a:r>
            <a:r>
              <a:rPr lang="fi-FI" sz="1200" i="1" dirty="0"/>
              <a:t> Stanford Dictionary of Philosophy</a:t>
            </a:r>
            <a:r>
              <a:rPr lang="fi-FI" sz="1200" dirty="0"/>
              <a:t> Stanford University Available at: </a:t>
            </a:r>
            <a:r>
              <a:rPr lang="en-GB" sz="1200" i="1" dirty="0"/>
              <a:t> </a:t>
            </a:r>
            <a:r>
              <a:rPr lang="en-GB" sz="1200" dirty="0">
                <a:hlinkClick r:id="rId2"/>
              </a:rPr>
              <a:t>Auguste Comte (Stanford </a:t>
            </a:r>
            <a:r>
              <a:rPr lang="en-GB" sz="1200" dirty="0" err="1">
                <a:hlinkClick r:id="rId2"/>
              </a:rPr>
              <a:t>Encyclopedia</a:t>
            </a:r>
            <a:r>
              <a:rPr lang="en-GB" sz="1200" dirty="0">
                <a:hlinkClick r:id="rId2"/>
              </a:rPr>
              <a:t> of Philosophy)</a:t>
            </a:r>
            <a:r>
              <a:rPr lang="en-GB" sz="1200" dirty="0"/>
              <a:t> [[Last Accessed 07/01/2026]</a:t>
            </a:r>
          </a:p>
          <a:p>
            <a:pPr>
              <a:spcBef>
                <a:spcPts val="450"/>
              </a:spcBef>
              <a:spcAft>
                <a:spcPts val="450"/>
              </a:spcAft>
            </a:pPr>
            <a:r>
              <a:rPr lang="en-GB" sz="1200" dirty="0"/>
              <a:t>Engels, F. (1845) </a:t>
            </a:r>
            <a:r>
              <a:rPr lang="en-GB" sz="1200" i="1" dirty="0"/>
              <a:t>The Condition of the Working Class in England </a:t>
            </a:r>
            <a:r>
              <a:rPr lang="en-GB" sz="1200" dirty="0"/>
              <a:t>Panther edition (1969) Available at: </a:t>
            </a:r>
            <a:r>
              <a:rPr lang="en-GB" sz="1200" dirty="0">
                <a:hlinkClick r:id="rId3"/>
              </a:rPr>
              <a:t>Conditions of the Working-Class in England Index</a:t>
            </a:r>
            <a:r>
              <a:rPr lang="en-GB" sz="1200" dirty="0"/>
              <a:t> [Last Accessed 07/01/2026]</a:t>
            </a:r>
          </a:p>
          <a:p>
            <a:pPr>
              <a:spcBef>
                <a:spcPts val="450"/>
              </a:spcBef>
              <a:spcAft>
                <a:spcPts val="450"/>
              </a:spcAft>
            </a:pPr>
            <a:r>
              <a:rPr lang="en-GB" sz="1200" dirty="0"/>
              <a:t>Eschle, C. &amp; Maiguashca, B. (2004) </a:t>
            </a:r>
            <a:r>
              <a:rPr lang="en-GB" sz="1200" i="1" dirty="0"/>
              <a:t>Critical Theories, International Relations and 'the Anti-Globalisation Movement’ </a:t>
            </a:r>
            <a:r>
              <a:rPr lang="en-GB" sz="1200" dirty="0"/>
              <a:t>London: Routledge Available at: </a:t>
            </a:r>
            <a:r>
              <a:rPr lang="en-GB" sz="1200" dirty="0">
                <a:hlinkClick r:id="rId4"/>
              </a:rPr>
              <a:t>Critical Theories, International Relations and 'the Anti-Globalisation</a:t>
            </a:r>
            <a:r>
              <a:rPr lang="en-GB" sz="1200" dirty="0"/>
              <a:t> [Last Accessed 07/01/2026]</a:t>
            </a:r>
          </a:p>
          <a:p>
            <a:pPr>
              <a:spcBef>
                <a:spcPts val="450"/>
              </a:spcBef>
              <a:spcAft>
                <a:spcPts val="450"/>
              </a:spcAft>
            </a:pPr>
            <a:r>
              <a:rPr lang="en-GB" sz="1200" dirty="0"/>
              <a:t>Fiala, A. </a:t>
            </a:r>
            <a:r>
              <a:rPr lang="fi-FI" sz="1200" dirty="0"/>
              <a:t>(2021) ’</a:t>
            </a:r>
            <a:r>
              <a:rPr lang="fi-FI" sz="1200" dirty="0" err="1"/>
              <a:t>Anarchism</a:t>
            </a:r>
            <a:r>
              <a:rPr lang="fi-FI" sz="1200" dirty="0"/>
              <a:t>’ in </a:t>
            </a:r>
            <a:r>
              <a:rPr lang="fi-FI" sz="1200" i="1" dirty="0" err="1"/>
              <a:t>The</a:t>
            </a:r>
            <a:r>
              <a:rPr lang="fi-FI" sz="1200" i="1" dirty="0"/>
              <a:t> Stanford Dictionary of Philosophy</a:t>
            </a:r>
            <a:r>
              <a:rPr lang="fi-FI" sz="1200" dirty="0"/>
              <a:t> </a:t>
            </a:r>
            <a:r>
              <a:rPr lang="fi-FI" sz="1200" dirty="0" err="1"/>
              <a:t>Zalta</a:t>
            </a:r>
            <a:r>
              <a:rPr lang="fi-FI" sz="1200" dirty="0"/>
              <a:t>, E.N. &amp; </a:t>
            </a:r>
            <a:r>
              <a:rPr lang="fi-FI" sz="1200" dirty="0" err="1"/>
              <a:t>Nodelman</a:t>
            </a:r>
            <a:r>
              <a:rPr lang="fi-FI" sz="1200" dirty="0"/>
              <a:t>, U [</a:t>
            </a:r>
            <a:r>
              <a:rPr lang="fi-FI" sz="1200" dirty="0" err="1"/>
              <a:t>Eds</a:t>
            </a:r>
            <a:r>
              <a:rPr lang="fi-FI" sz="1200" dirty="0"/>
              <a:t>.]  Stanford University Available at: </a:t>
            </a:r>
            <a:r>
              <a:rPr lang="en-GB" sz="1200" dirty="0">
                <a:hlinkClick r:id="rId5"/>
              </a:rPr>
              <a:t>Anarchism (Stanford </a:t>
            </a:r>
            <a:r>
              <a:rPr lang="en-GB" sz="1200" dirty="0" err="1">
                <a:hlinkClick r:id="rId5"/>
              </a:rPr>
              <a:t>Encyclopedia</a:t>
            </a:r>
            <a:r>
              <a:rPr lang="en-GB" sz="1200" dirty="0">
                <a:hlinkClick r:id="rId5"/>
              </a:rPr>
              <a:t> of Philosophy)</a:t>
            </a:r>
            <a:r>
              <a:rPr lang="en-GB" sz="1200" dirty="0"/>
              <a:t> [Last Accessed 07/01/2026]</a:t>
            </a:r>
          </a:p>
          <a:p>
            <a:pPr>
              <a:spcBef>
                <a:spcPts val="450"/>
              </a:spcBef>
              <a:spcAft>
                <a:spcPts val="450"/>
              </a:spcAft>
            </a:pPr>
            <a:r>
              <a:rPr lang="en-GB" sz="1200" dirty="0"/>
              <a:t>Hobson, J.M. ‘Neo-Marxism’ in </a:t>
            </a:r>
            <a:r>
              <a:rPr lang="en-GB" sz="1200" b="0" i="0" dirty="0">
                <a:solidFill>
                  <a:srgbClr val="3A3A3A"/>
                </a:solidFill>
                <a:effectLst/>
                <a:latin typeface="Source Sans Pro" panose="020B0503030403020204" pitchFamily="34" charset="0"/>
              </a:rPr>
              <a:t>Brown, G.W., McLean, I. and McMillan, A. (eds) (2018) </a:t>
            </a:r>
            <a:r>
              <a:rPr lang="en-GB" sz="1200" b="0" i="1" dirty="0">
                <a:solidFill>
                  <a:srgbClr val="3A3A3A"/>
                </a:solidFill>
                <a:effectLst/>
                <a:latin typeface="Source Sans Pro" panose="020B0503030403020204" pitchFamily="34" charset="0"/>
              </a:rPr>
              <a:t>The concise Oxford dictionary of politics and international relations</a:t>
            </a:r>
            <a:r>
              <a:rPr lang="en-GB" sz="1200" b="0" i="0" dirty="0">
                <a:solidFill>
                  <a:srgbClr val="3A3A3A"/>
                </a:solidFill>
                <a:effectLst/>
                <a:latin typeface="Source Sans Pro" panose="020B0503030403020204" pitchFamily="34" charset="0"/>
              </a:rPr>
              <a:t>. 4 ed. Oxford, England: Oxford University Press. Available at: </a:t>
            </a:r>
            <a:r>
              <a:rPr lang="en-GB" sz="1200" dirty="0">
                <a:hlinkClick r:id="rId6"/>
              </a:rPr>
              <a:t>Concise Oxford Dictionary of Politics and International Relations - Oxford Reference</a:t>
            </a:r>
            <a:r>
              <a:rPr lang="en-GB" sz="1200" dirty="0"/>
              <a:t> [Last Accessed 07/01/2026]</a:t>
            </a:r>
          </a:p>
          <a:p>
            <a:pPr>
              <a:spcBef>
                <a:spcPts val="450"/>
              </a:spcBef>
              <a:spcAft>
                <a:spcPts val="450"/>
              </a:spcAft>
            </a:pPr>
            <a:r>
              <a:rPr lang="en-GB" sz="1200" dirty="0"/>
              <a:t>Holloway, J. Matamoros, F. &amp; Tischler, S. (eds.) (2008) </a:t>
            </a:r>
            <a:r>
              <a:rPr lang="en-GB" sz="1200" i="1" dirty="0"/>
              <a:t>Negativity and Revolution: Adorno and Political Activism</a:t>
            </a:r>
            <a:r>
              <a:rPr lang="en-GB" sz="1200" dirty="0"/>
              <a:t> London: Pluto Press </a:t>
            </a:r>
          </a:p>
          <a:p>
            <a:pPr>
              <a:spcBef>
                <a:spcPts val="450"/>
              </a:spcBef>
              <a:spcAft>
                <a:spcPts val="450"/>
              </a:spcAft>
            </a:pPr>
            <a:r>
              <a:rPr lang="en-GB" sz="1200" dirty="0"/>
              <a:t>Holloway, J. (2010) </a:t>
            </a:r>
            <a:r>
              <a:rPr lang="en-GB" sz="1200" i="1" dirty="0"/>
              <a:t>Crack Capitalism</a:t>
            </a:r>
            <a:r>
              <a:rPr lang="en-GB" sz="1200" dirty="0"/>
              <a:t> London: Pluto Press</a:t>
            </a:r>
          </a:p>
          <a:p>
            <a:pPr>
              <a:spcBef>
                <a:spcPts val="450"/>
              </a:spcBef>
              <a:spcAft>
                <a:spcPts val="450"/>
              </a:spcAft>
            </a:pPr>
            <a:r>
              <a:rPr lang="en-GB" sz="1200" dirty="0"/>
              <a:t>Lyotard, J-F. (1985) </a:t>
            </a:r>
            <a:r>
              <a:rPr lang="en-GB" sz="1200" i="1" dirty="0"/>
              <a:t>The postmodern condition : a report on knowledge</a:t>
            </a:r>
            <a:r>
              <a:rPr lang="en-GB" sz="1200" dirty="0"/>
              <a:t> Minneapolis : University of Minnesota Press Available at: </a:t>
            </a:r>
            <a:r>
              <a:rPr lang="en-GB" sz="1200" dirty="0">
                <a:hlinkClick r:id="rId7"/>
              </a:rPr>
              <a:t>The postmodern condition : a report on knowledge : Lyotard, Jean-François, 1924-1998 : Free Download, Borrow, and Streaming : Internet Archive</a:t>
            </a:r>
            <a:r>
              <a:rPr lang="en-GB" sz="1200" dirty="0"/>
              <a:t> [Last Accessed 07/01/2026]</a:t>
            </a:r>
          </a:p>
          <a:p>
            <a:pPr>
              <a:spcBef>
                <a:spcPts val="450"/>
              </a:spcBef>
              <a:spcAft>
                <a:spcPts val="450"/>
              </a:spcAft>
            </a:pPr>
            <a:r>
              <a:rPr lang="en-GB" sz="1200" dirty="0"/>
              <a:t>Marx, K. &amp; Engels, F. (1848, 1908)  </a:t>
            </a:r>
            <a:r>
              <a:rPr lang="en-GB" sz="1200" i="1" dirty="0"/>
              <a:t>Manifesto of the Communist Party</a:t>
            </a:r>
            <a:r>
              <a:rPr lang="en-GB" sz="1200" dirty="0"/>
              <a:t> New York: New York Labor News Co. Available at: </a:t>
            </a:r>
            <a:r>
              <a:rPr lang="en-GB" sz="1200" dirty="0">
                <a:hlinkClick r:id="rId8"/>
              </a:rPr>
              <a:t>The Project Gutenberg E-text of Manifesto of the Communist Party, by Karl Marx and Frederick Engels </a:t>
            </a:r>
            <a:r>
              <a:rPr lang="en-GB" sz="1200" dirty="0"/>
              <a:t> [Last Accessed 07/01/2026]</a:t>
            </a:r>
          </a:p>
        </p:txBody>
      </p:sp>
    </p:spTree>
    <p:extLst>
      <p:ext uri="{BB962C8B-B14F-4D97-AF65-F5344CB8AC3E}">
        <p14:creationId xmlns:p14="http://schemas.microsoft.com/office/powerpoint/2010/main" val="15679144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876262-6BB9-FB3C-40BC-50276E25AD5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578C0D7-8B10-254B-9EBC-8F21E01CC9DD}"/>
              </a:ext>
            </a:extLst>
          </p:cNvPr>
          <p:cNvSpPr>
            <a:spLocks noGrp="1"/>
          </p:cNvSpPr>
          <p:nvPr>
            <p:ph type="title"/>
          </p:nvPr>
        </p:nvSpPr>
        <p:spPr>
          <a:xfrm>
            <a:off x="2257425" y="189150"/>
            <a:ext cx="4629150" cy="445550"/>
          </a:xfrm>
        </p:spPr>
        <p:txBody>
          <a:bodyPr>
            <a:normAutofit fontScale="90000"/>
          </a:bodyPr>
          <a:lstStyle/>
          <a:p>
            <a:pPr algn="ctr"/>
            <a:r>
              <a:rPr lang="en-GB" b="1" dirty="0"/>
              <a:t>References</a:t>
            </a:r>
          </a:p>
        </p:txBody>
      </p:sp>
      <p:sp>
        <p:nvSpPr>
          <p:cNvPr id="4" name="TextBox 3">
            <a:extLst>
              <a:ext uri="{FF2B5EF4-FFF2-40B4-BE49-F238E27FC236}">
                <a16:creationId xmlns:a16="http://schemas.microsoft.com/office/drawing/2014/main" id="{28D21442-DD91-392F-2AB5-56A13E9BBD0C}"/>
              </a:ext>
            </a:extLst>
          </p:cNvPr>
          <p:cNvSpPr txBox="1"/>
          <p:nvPr/>
        </p:nvSpPr>
        <p:spPr>
          <a:xfrm>
            <a:off x="407986" y="770730"/>
            <a:ext cx="8328028" cy="5611793"/>
          </a:xfrm>
          <a:prstGeom prst="rect">
            <a:avLst/>
          </a:prstGeom>
          <a:noFill/>
        </p:spPr>
        <p:txBody>
          <a:bodyPr wrap="square" rtlCol="0">
            <a:spAutoFit/>
          </a:bodyPr>
          <a:lstStyle/>
          <a:p>
            <a:pPr>
              <a:spcBef>
                <a:spcPts val="450"/>
              </a:spcBef>
              <a:spcAft>
                <a:spcPts val="450"/>
              </a:spcAft>
            </a:pPr>
            <a:r>
              <a:rPr lang="en-GB" sz="1200" dirty="0"/>
              <a:t>Marx, K. (1867, 1909) </a:t>
            </a:r>
            <a:r>
              <a:rPr lang="en-GB" sz="1200" i="1" dirty="0"/>
              <a:t>Capital: A Critique of Political Economy. Volume I: The Process of Capitalist Production</a:t>
            </a:r>
            <a:r>
              <a:rPr lang="en-GB" sz="1200" dirty="0"/>
              <a:t>, Trans. from the 3rd German edition, by Samuel Moore and Edward Aveling, ed. Frederick Engels. Revised and amplified according to the 4th German ed. by Ernest </a:t>
            </a:r>
            <a:r>
              <a:rPr lang="en-GB" sz="1200" dirty="0" err="1"/>
              <a:t>Untermann</a:t>
            </a:r>
            <a:r>
              <a:rPr lang="en-GB" sz="1200" dirty="0"/>
              <a:t> Chicago: Charles H. Kerr and Co., Available at: </a:t>
            </a:r>
            <a:r>
              <a:rPr lang="en-GB" sz="1200" dirty="0">
                <a:hlinkClick r:id="rId2"/>
              </a:rPr>
              <a:t>Capital: A Critique of Political Economy. Volume I: The Process of Capitalist Production | Online Library of Liberty</a:t>
            </a:r>
            <a:r>
              <a:rPr lang="en-GB" sz="1200" dirty="0"/>
              <a:t> [Last Accessed 07/01/2026]</a:t>
            </a:r>
          </a:p>
          <a:p>
            <a:pPr>
              <a:spcBef>
                <a:spcPts val="450"/>
              </a:spcBef>
              <a:spcAft>
                <a:spcPts val="450"/>
              </a:spcAft>
            </a:pPr>
            <a:r>
              <a:rPr lang="en-GB" sz="1200" dirty="0"/>
              <a:t>Marx, K. (1885, 1910) </a:t>
            </a:r>
            <a:r>
              <a:rPr lang="en-GB" sz="1200" i="1" dirty="0"/>
              <a:t>Capital: A Critique of Political Economy. Volume II: The Process of Circulation of Capital</a:t>
            </a:r>
            <a:r>
              <a:rPr lang="en-GB" sz="1200" dirty="0"/>
              <a:t>, Ed. Frederick Engels. Trans. from the 2nd German edition by Ernest </a:t>
            </a:r>
            <a:r>
              <a:rPr lang="en-GB" sz="1200" dirty="0" err="1"/>
              <a:t>Untermann</a:t>
            </a:r>
            <a:r>
              <a:rPr lang="en-GB" sz="1200" dirty="0"/>
              <a:t> Chicago: Charles H. Kerr and Co., Available at: </a:t>
            </a:r>
            <a:r>
              <a:rPr lang="en-GB" sz="1200" dirty="0">
                <a:hlinkClick r:id="rId3"/>
              </a:rPr>
              <a:t>Capital: A Critique of Political Economy. Volume II: The Process of Circulation of Capital | Online Library of Liberty</a:t>
            </a:r>
            <a:r>
              <a:rPr lang="en-GB" sz="1200" dirty="0"/>
              <a:t> [Last Accessed 07/01/2026]</a:t>
            </a:r>
          </a:p>
          <a:p>
            <a:pPr>
              <a:spcBef>
                <a:spcPts val="450"/>
              </a:spcBef>
              <a:spcAft>
                <a:spcPts val="450"/>
              </a:spcAft>
            </a:pPr>
            <a:r>
              <a:rPr lang="en-GB" sz="1200" dirty="0"/>
              <a:t>Marx, K. (1894, 1909) </a:t>
            </a:r>
            <a:r>
              <a:rPr lang="en-GB" sz="1200" i="1" dirty="0"/>
              <a:t>Capital: A Critique of Political Economy. Volume III: The Process of Capitalist Production as a Whole</a:t>
            </a:r>
            <a:r>
              <a:rPr lang="en-GB" sz="1200" dirty="0"/>
              <a:t>,  Ed. Frederick Engels. Trans. from the 1st German edition by Ernest </a:t>
            </a:r>
            <a:r>
              <a:rPr lang="en-GB" sz="1200" dirty="0" err="1"/>
              <a:t>Untermann</a:t>
            </a:r>
            <a:r>
              <a:rPr lang="en-GB" sz="1200" dirty="0"/>
              <a:t> Chicago: Charles H. Kerr and Co. Cooperative, 1909 Available at: </a:t>
            </a:r>
            <a:r>
              <a:rPr lang="en-GB" sz="1200" dirty="0">
                <a:hlinkClick r:id="rId4"/>
              </a:rPr>
              <a:t>Capital: A Critique of Political Economy. Volume III: The Process of Capitalist Production as a Whole | Online Library of Liberty</a:t>
            </a:r>
            <a:r>
              <a:rPr lang="en-GB" sz="1200" dirty="0"/>
              <a:t> [Last Accessed 07/01/2026]</a:t>
            </a:r>
          </a:p>
          <a:p>
            <a:pPr>
              <a:spcBef>
                <a:spcPts val="450"/>
              </a:spcBef>
              <a:spcAft>
                <a:spcPts val="450"/>
              </a:spcAft>
            </a:pPr>
            <a:r>
              <a:rPr lang="en-GB" sz="1200" dirty="0"/>
              <a:t>Mudde, C. (2019) </a:t>
            </a:r>
            <a:r>
              <a:rPr lang="en-GB" sz="1200" i="1" dirty="0"/>
              <a:t>The Far Right Today</a:t>
            </a:r>
            <a:r>
              <a:rPr lang="en-GB" sz="1200" dirty="0"/>
              <a:t> London: Polity Press</a:t>
            </a:r>
          </a:p>
          <a:p>
            <a:pPr>
              <a:spcBef>
                <a:spcPts val="450"/>
              </a:spcBef>
              <a:spcAft>
                <a:spcPts val="450"/>
              </a:spcAft>
            </a:pPr>
            <a:r>
              <a:rPr lang="en-GB" sz="1200" dirty="0" err="1"/>
              <a:t>Pereboom</a:t>
            </a:r>
            <a:r>
              <a:rPr lang="en-GB" sz="1200" dirty="0"/>
              <a:t>, D (2010) ‘Structuralism, Anti-Structuralism and Objectivity’ in </a:t>
            </a:r>
            <a:r>
              <a:rPr lang="en-GB" sz="1200" i="1" dirty="0"/>
              <a:t>Philosophic Exchange</a:t>
            </a:r>
            <a:r>
              <a:rPr lang="en-GB" sz="1200" dirty="0"/>
              <a:t> (40) 1 pp. 1-18 Available at: </a:t>
            </a:r>
            <a:r>
              <a:rPr lang="en-GB" sz="1200" dirty="0">
                <a:hlinkClick r:id="rId5"/>
              </a:rPr>
              <a:t>Structuralism, Anti-Structuralism and Objectivity</a:t>
            </a:r>
            <a:r>
              <a:rPr lang="en-GB" sz="1200" dirty="0"/>
              <a:t> [Last Accessed 07/01/2026]</a:t>
            </a:r>
          </a:p>
          <a:p>
            <a:pPr>
              <a:spcBef>
                <a:spcPts val="450"/>
              </a:spcBef>
              <a:spcAft>
                <a:spcPts val="450"/>
              </a:spcAft>
            </a:pPr>
            <a:r>
              <a:rPr lang="en-GB" sz="1200" dirty="0"/>
              <a:t>Slevin, C. ‘Anarchism’ in </a:t>
            </a:r>
            <a:r>
              <a:rPr lang="en-GB" sz="1200" b="0" i="0" dirty="0">
                <a:solidFill>
                  <a:srgbClr val="3A3A3A"/>
                </a:solidFill>
                <a:effectLst/>
                <a:latin typeface="Source Sans Pro" panose="020B0503030403020204" pitchFamily="34" charset="0"/>
              </a:rPr>
              <a:t>Brown, G.W., McLean, I. and McMillan, A. (eds) (2018) </a:t>
            </a:r>
            <a:r>
              <a:rPr lang="en-GB" sz="1200" b="0" i="1" dirty="0">
                <a:solidFill>
                  <a:srgbClr val="3A3A3A"/>
                </a:solidFill>
                <a:effectLst/>
                <a:latin typeface="Source Sans Pro" panose="020B0503030403020204" pitchFamily="34" charset="0"/>
              </a:rPr>
              <a:t>The concise Oxford dictionary of politics and international relations</a:t>
            </a:r>
            <a:r>
              <a:rPr lang="en-GB" sz="1200" b="0" i="0" dirty="0">
                <a:solidFill>
                  <a:srgbClr val="3A3A3A"/>
                </a:solidFill>
                <a:effectLst/>
                <a:latin typeface="Source Sans Pro" panose="020B0503030403020204" pitchFamily="34" charset="0"/>
              </a:rPr>
              <a:t>. 4 ed. Oxford, England: Oxford University Press. Available at: </a:t>
            </a:r>
            <a:r>
              <a:rPr lang="en-GB" sz="1200" dirty="0">
                <a:hlinkClick r:id="rId6"/>
              </a:rPr>
              <a:t>Concise Oxford Dictionary of Politics and International Relations - Oxford Reference</a:t>
            </a:r>
            <a:r>
              <a:rPr lang="en-GB" sz="1200" dirty="0"/>
              <a:t> [Last Accessed 07/01/2026]</a:t>
            </a:r>
          </a:p>
          <a:p>
            <a:pPr>
              <a:spcBef>
                <a:spcPts val="450"/>
              </a:spcBef>
              <a:spcAft>
                <a:spcPts val="450"/>
              </a:spcAft>
            </a:pPr>
            <a:r>
              <a:rPr lang="en-GB" sz="1200" dirty="0"/>
              <a:t>Turner, J.R &amp; Baker, R.M (2019) ‘Complexity Theory: An Overview with Potential Applications for the Social Sciences’ in </a:t>
            </a:r>
            <a:r>
              <a:rPr lang="en-GB" sz="1200" i="1" dirty="0"/>
              <a:t>Systems </a:t>
            </a:r>
            <a:r>
              <a:rPr lang="en-GB" sz="1200" dirty="0"/>
              <a:t>7(1) pp.1-22 Available at: </a:t>
            </a:r>
            <a:r>
              <a:rPr lang="en-GB" sz="1200" dirty="0">
                <a:hlinkClick r:id="rId7"/>
              </a:rPr>
              <a:t>(PDF) Complexity Theory: An Overview with Potential Applications for the Social Sciences</a:t>
            </a:r>
            <a:r>
              <a:rPr lang="en-GB" sz="1200" dirty="0"/>
              <a:t> [Last Accessed 07/01/2026]</a:t>
            </a:r>
          </a:p>
          <a:p>
            <a:pPr>
              <a:spcBef>
                <a:spcPts val="450"/>
              </a:spcBef>
              <a:spcAft>
                <a:spcPts val="450"/>
              </a:spcAft>
            </a:pPr>
            <a:r>
              <a:rPr lang="en-GB" sz="1200" dirty="0"/>
              <a:t>Wicks, A.C. and Freeman, R.E. (1998) ‘Organization Studies and the New Pragmatism: Positivism, Anti-positivism, and the Search for Ethics’, </a:t>
            </a:r>
            <a:r>
              <a:rPr lang="en-GB" sz="1200" i="1" dirty="0"/>
              <a:t>Organization Science </a:t>
            </a:r>
            <a:r>
              <a:rPr lang="en-GB" sz="1200" dirty="0"/>
              <a:t>(Providence, R.I.), 9(2), pp. 123–140 Available at: </a:t>
            </a:r>
            <a:r>
              <a:rPr lang="en-GB" sz="1200" dirty="0">
                <a:hlinkClick r:id="rId8"/>
              </a:rPr>
              <a:t>Organization Studies and the New Pragmatism: Positivism, Anti-Positivism, and the Search for Ethics on </a:t>
            </a:r>
            <a:r>
              <a:rPr lang="en-GB" sz="1200">
                <a:hlinkClick r:id="rId8"/>
              </a:rPr>
              <a:t>JSTOR</a:t>
            </a:r>
            <a:r>
              <a:rPr lang="en-GB" sz="1200"/>
              <a:t> [Last Accessed 07/01/2026]</a:t>
            </a:r>
          </a:p>
          <a:p>
            <a:pPr>
              <a:spcBef>
                <a:spcPts val="450"/>
              </a:spcBef>
              <a:spcAft>
                <a:spcPts val="450"/>
              </a:spcAft>
            </a:pPr>
            <a:endParaRPr lang="en-GB" sz="1200" dirty="0"/>
          </a:p>
        </p:txBody>
      </p:sp>
    </p:spTree>
    <p:extLst>
      <p:ext uri="{BB962C8B-B14F-4D97-AF65-F5344CB8AC3E}">
        <p14:creationId xmlns:p14="http://schemas.microsoft.com/office/powerpoint/2010/main" val="3332255961"/>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UWTSD_Powerpoint Template Standard_2023 Accessible</Template>
  <TotalTime>0</TotalTime>
  <Words>3316</Words>
  <Application>Microsoft Office PowerPoint</Application>
  <PresentationFormat>On-screen Show (4:3)</PresentationFormat>
  <Paragraphs>142</Paragraphs>
  <Slides>29</Slides>
  <Notes>0</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29</vt:i4>
      </vt:variant>
    </vt:vector>
  </HeadingPairs>
  <TitlesOfParts>
    <vt:vector size="35" baseType="lpstr">
      <vt:lpstr>Arial</vt:lpstr>
      <vt:lpstr>Calibri</vt:lpstr>
      <vt:lpstr>Calibri Light</vt:lpstr>
      <vt:lpstr>Source Sans Pro</vt:lpstr>
      <vt:lpstr>Holding PAge</vt:lpstr>
      <vt:lpstr>Accessible 2</vt:lpstr>
      <vt:lpstr>PowerPoint Presentation</vt:lpstr>
      <vt:lpstr>PowerPoint Presentation</vt:lpstr>
      <vt:lpstr>Challenges to the ‘Mainstream’  Marxism, Anarchism &amp; the Far Right</vt:lpstr>
      <vt:lpstr>Marxism</vt:lpstr>
      <vt:lpstr>Origins of Marxism</vt:lpstr>
      <vt:lpstr>‘Classic’ Marxist Themes</vt:lpstr>
      <vt:lpstr>‘Classic’ Marxist Themes</vt:lpstr>
      <vt:lpstr>Neo-Marxism</vt:lpstr>
      <vt:lpstr>Anti-Globalisation</vt:lpstr>
      <vt:lpstr>Anti-Globalisation</vt:lpstr>
      <vt:lpstr>Anti-Globalisation</vt:lpstr>
      <vt:lpstr>Political Marxism</vt:lpstr>
      <vt:lpstr>Political Marxism</vt:lpstr>
      <vt:lpstr>Political Marxism</vt:lpstr>
      <vt:lpstr>Open Marxism</vt:lpstr>
      <vt:lpstr>Open Marxism</vt:lpstr>
      <vt:lpstr>Anarchism</vt:lpstr>
      <vt:lpstr>Principles of Anarchism</vt:lpstr>
      <vt:lpstr>Principles of Anarchism</vt:lpstr>
      <vt:lpstr>Principles of Anarchism</vt:lpstr>
      <vt:lpstr>Principles of Anarchism</vt:lpstr>
      <vt:lpstr>Principles of Anarchism</vt:lpstr>
      <vt:lpstr>Far Right Ideologies</vt:lpstr>
      <vt:lpstr>Far Right Ideologies</vt:lpstr>
      <vt:lpstr>Far Right Ideologies</vt:lpstr>
      <vt:lpstr>Far Right Ideologies</vt:lpstr>
      <vt:lpstr>In Summary</vt:lpstr>
      <vt:lpstr>References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Natasha Young</dc:creator>
  <cp:lastModifiedBy>Ken Dicks</cp:lastModifiedBy>
  <cp:revision>85</cp:revision>
  <dcterms:created xsi:type="dcterms:W3CDTF">2024-09-09T09:14:57Z</dcterms:created>
  <dcterms:modified xsi:type="dcterms:W3CDTF">2026-01-07T17:58:27Z</dcterms:modified>
</cp:coreProperties>
</file>