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2.fntdata" ContentType="application/x-fontdata"/>
  <Override PartName="/ppt/fonts/font3.fntdata" ContentType="application/x-fontdata"/>
  <Override PartName="/ppt/fonts/font4.fntdata" ContentType="application/x-fontdata"/>
  <Override PartName="/ppt/fonts/font5.fntdata" ContentType="application/x-fontdata"/>
  <Override PartName="/ppt/media/image10.svg" ContentType="image/svg+xml"/>
  <Override PartName="/ppt/media/image12.svg" ContentType="image/svg+xml"/>
  <Override PartName="/ppt/media/image14.svg" ContentType="image/svg+xml"/>
  <Override PartName="/ppt/media/image16.svg" ContentType="image/svg+xml"/>
  <Override PartName="/ppt/media/image18.svg" ContentType="image/svg+xml"/>
  <Override PartName="/ppt/media/image2.svg" ContentType="image/svg+xml"/>
  <Override PartName="/ppt/media/image20.svg" ContentType="image/svg+xml"/>
  <Override PartName="/ppt/media/image22.svg" ContentType="image/svg+xml"/>
  <Override PartName="/ppt/media/image24.svg" ContentType="image/svg+xml"/>
  <Override PartName="/ppt/media/image26.svg" ContentType="image/svg+xml"/>
  <Override PartName="/ppt/media/image28.svg" ContentType="image/svg+xml"/>
  <Override PartName="/ppt/media/image30.svg" ContentType="image/svg+xml"/>
  <Override PartName="/ppt/media/image32.svg" ContentType="image/svg+xml"/>
  <Override PartName="/ppt/media/image35.svg" ContentType="image/svg+xml"/>
  <Override PartName="/ppt/media/image37.svg" ContentType="image/svg+xml"/>
  <Override PartName="/ppt/media/image39.svg" ContentType="image/svg+xml"/>
  <Override PartName="/ppt/media/image4.svg" ContentType="image/svg+xml"/>
  <Override PartName="/ppt/media/image41.svg" ContentType="image/svg+xml"/>
  <Override PartName="/ppt/media/image43.svg" ContentType="image/svg+xml"/>
  <Override PartName="/ppt/media/image45.svg" ContentType="image/svg+xml"/>
  <Override PartName="/ppt/media/image6.svg" ContentType="image/svg+xml"/>
  <Override PartName="/ppt/media/image8.svg" ContentType="image/svg+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5"/>
  </p:notesMasterIdLst>
  <p:sldIdLst>
    <p:sldId id="256" r:id="rId3"/>
    <p:sldId id="258" r:id="rId4"/>
    <p:sldId id="259" r:id="rId6"/>
    <p:sldId id="260" r:id="rId7"/>
    <p:sldId id="261" r:id="rId8"/>
    <p:sldId id="262" r:id="rId9"/>
    <p:sldId id="264" r:id="rId10"/>
  </p:sldIdLst>
  <p:sldSz cx="18288000" cy="10287000"/>
  <p:notesSz cx="6858000" cy="9144000"/>
  <p:embeddedFontLst>
    <p:embeddedFont>
      <p:font typeface="Public Sans Heavy"/>
      <p:bold r:id="rId14"/>
    </p:embeddedFont>
    <p:embeddedFont>
      <p:font typeface="Calibri" panose="020F0502020204030204" charset="0"/>
      <p:regular r:id="rId15"/>
      <p:bold r:id="rId16"/>
      <p:italic r:id="rId17"/>
      <p:boldItalic r:id="rId1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showGuides="1">
      <p:cViewPr varScale="1">
        <p:scale>
          <a:sx n="52" d="100"/>
          <a:sy n="52" d="100"/>
        </p:scale>
        <p:origin x="850"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notesMaster" Target="notesMasters/notesMaster1.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8" Type="http://schemas.openxmlformats.org/officeDocument/2006/relationships/font" Target="fonts/font5.fntdata"/><Relationship Id="rId17" Type="http://schemas.openxmlformats.org/officeDocument/2006/relationships/font" Target="fonts/font4.fntdata"/><Relationship Id="rId16" Type="http://schemas.openxmlformats.org/officeDocument/2006/relationships/font" Target="fonts/font3.fntdata"/><Relationship Id="rId15" Type="http://schemas.openxmlformats.org/officeDocument/2006/relationships/font" Target="fonts/font2.fntdata"/><Relationship Id="rId14" Type="http://schemas.openxmlformats.org/officeDocument/2006/relationships/font" Target="fonts/font1.fntdata"/><Relationship Id="rId13" Type="http://schemas.openxmlformats.org/officeDocument/2006/relationships/tableStyles" Target="tableStyles.xml"/><Relationship Id="rId12" Type="http://schemas.openxmlformats.org/officeDocument/2006/relationships/viewProps" Target="viewProps.xml"/><Relationship Id="rId11" Type="http://schemas.openxmlformats.org/officeDocument/2006/relationships/presProps" Target="presProps.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0786D2-2377-4846-87A9-BAA5BFE8B6AE}" type="datetimeFigureOut">
              <a:rPr lang="en-US" smtClean="0"/>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A34797-E9E5-4E39-9981-692EB755BB5B}" type="slidenum">
              <a:rPr lang="en-US" smtClean="0"/>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The SWOT analysis will assist me in investigating my learning and performance-related aspects of ADHD in the development of my career in dietetics. The SWOT model, which looks into strengths, weaknesses, opportunities, and threats, promotes purposeful self-thinking and goal-setting (Leiber et al., 2020). In my case, this activity is linked to the sociocultural theory created by Vygotsky because I am most effective in the learning process when collaborating, mentoring, and working under a supervisor (Main, 2023). These principles are particularly relevant since it might be challenging to engage in self-regulation and organization due to ADHD, but the support of fellow students or mentors resolves the deficit. The health and social care values of empathy and inclusion are the other ones I can relate to (McNulty and Politis, 2023). Through constitutive contemplation and community learning, I can apply this theoretical prism in forming my personal and professional growth.</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EEA34797-E9E5-4E39-9981-692EB755BB5B}" type="slidenum">
              <a:rPr lang="en-US" smtClean="0"/>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Empathy is one of my key strengths, as I can easily mingle with others, and it is a critical quality in nutritional rearrangement among the clients. I am also a skilled communicator and creative, and that is why I am able to make complex concepts on the diet relatable. When deeply invested in a subject, my ADHD facilitates hyperfocus, enabling me to conduct detailed research and create nutrition plans (Voss, 2025). I am also driven and passionate, and I work best in cooperative settings where there is a free-flowing exchange of ideas. Vygotsky, in his theory, argues that social interaction and mentorship are critical determinants of learning, extending beyond the ability of an individual (Main, 2023). When I collaborate or receive constructive advice, I am highly focused and creative, leading to successful outcomes. These qualities are a positive base for my development as a dietitian and educator.</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EEA34797-E9E5-4E39-9981-692EB755BB5B}" type="slidenum">
              <a:rPr lang="en-US" smtClean="0"/>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There are also obvious difficulties associated with ADHD. I struggle with organization and time management, especially when performing repetitive or administrative tasks. Busy work areas can lead to stress and low productivity. Lack of organization can make me feel overpowered with competing priorities. Nevertheless, I have acquired skills to exploit electronic devices, schedule planners, and brief task periods to keep concentration and track records. The sociocultural theory posits that facilitated participation and scaffolding by others enhance learning and development (Main, 2023). In my pursuit of mentorship and reflective feedback, I will be able to convert weaknesses into learning opportunities. These patterns assist me in the preservation of balance and professional resilience. This understanding also makes me more empathetic toward clients who experience similar concerns or motivational barriers in their health journeys (McNulty and Politis, 2023).</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EEA34797-E9E5-4E39-9981-692EB755BB5B}" type="slidenum">
              <a:rPr lang="en-US" smtClean="0"/>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Dietetics as a discipline has numerous opportunities. The British Dietetic Association (2025) also offers professional networks, continuing education, and evidence-based practice guidelines, all of which are essential for growth. One of the aspects that interests me is the new thinking about mental health and neurodiversity nutrition, which fits well with my own life with ADHD. Voss (2025) projects an increase in the demand for dietitians in the fields of mental health and cognitive support. My chances to specialize in neurodiversity and mental health nutrition are great since this field is expected to expand at the rate of 7% until 2033. This encourages me to merge my interest in nutrition with my desire to advocate for the factors of neurodiverse individuals. With the help of Vygotsky, I consider these opportunities as social learning experiences because every collaboration, training, or mentorship activity enables me to broaden my competence. I will be able to redirect my enthusiasm into professional competence and make a significant contribution to inclusive healthcare by pursuing professional learning communities and NHS-funded programs.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EEA34797-E9E5-4E39-9981-692EB755BB5B}" type="slidenum">
              <a:rPr lang="en-US" smtClean="0"/>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I should also be aware of the possible threats: heavy workloads, emotional burdens, and the fact that ADHD may be stigmatized here and there at times. Additionally, there could be intense competition for jobs in the healthcare sector (Voss, 2025). To cope with them, I use systematic habits, meditation, and coaching. The theory offered by Vygotsky supports the need to overcome these barriers through the use of guided support (Main, 2023). Through associated relationships with mentors and peers, I will be able to obtain feedback, alleviate stress, and remain motivated. I also understand that I should take care of myself and maintain some balance to avoid burnout. The problem is that my ADHD, while challenging, also serves as a source of creativity and strength. As long as I target the right strategies, which are planning, collaboration with peers, and promoting inclusion, I will be able to not only cope with the possible threats but also use them as the occasions to develop in the health and social care sector (McNulty &amp; Politis, 2023).</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EEA34797-E9E5-4E39-9981-692EB755BB5B}" type="slidenum">
              <a:rPr lang="en-US" smtClean="0"/>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9" Type="http://schemas.openxmlformats.org/officeDocument/2006/relationships/image" Target="../media/image9.png"/><Relationship Id="rId8" Type="http://schemas.openxmlformats.org/officeDocument/2006/relationships/image" Target="../media/image8.svg"/><Relationship Id="rId7" Type="http://schemas.openxmlformats.org/officeDocument/2006/relationships/image" Target="../media/image7.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 Id="rId3" Type="http://schemas.openxmlformats.org/officeDocument/2006/relationships/image" Target="../media/image3.png"/><Relationship Id="rId23" Type="http://schemas.openxmlformats.org/officeDocument/2006/relationships/slideLayout" Target="../slideLayouts/slideLayout7.xml"/><Relationship Id="rId22" Type="http://schemas.openxmlformats.org/officeDocument/2006/relationships/image" Target="../media/image22.svg"/><Relationship Id="rId21" Type="http://schemas.openxmlformats.org/officeDocument/2006/relationships/image" Target="../media/image21.png"/><Relationship Id="rId20" Type="http://schemas.openxmlformats.org/officeDocument/2006/relationships/image" Target="../media/image20.svg"/><Relationship Id="rId2" Type="http://schemas.openxmlformats.org/officeDocument/2006/relationships/image" Target="../media/image2.svg"/><Relationship Id="rId19" Type="http://schemas.openxmlformats.org/officeDocument/2006/relationships/image" Target="../media/image19.png"/><Relationship Id="rId18" Type="http://schemas.openxmlformats.org/officeDocument/2006/relationships/image" Target="../media/image18.svg"/><Relationship Id="rId17" Type="http://schemas.openxmlformats.org/officeDocument/2006/relationships/image" Target="../media/image17.png"/><Relationship Id="rId16" Type="http://schemas.openxmlformats.org/officeDocument/2006/relationships/image" Target="../media/image16.svg"/><Relationship Id="rId15" Type="http://schemas.openxmlformats.org/officeDocument/2006/relationships/image" Target="../media/image15.png"/><Relationship Id="rId14" Type="http://schemas.openxmlformats.org/officeDocument/2006/relationships/image" Target="../media/image14.svg"/><Relationship Id="rId13" Type="http://schemas.openxmlformats.org/officeDocument/2006/relationships/image" Target="../media/image13.png"/><Relationship Id="rId12" Type="http://schemas.openxmlformats.org/officeDocument/2006/relationships/image" Target="../media/image12.svg"/><Relationship Id="rId11" Type="http://schemas.openxmlformats.org/officeDocument/2006/relationships/image" Target="../media/image11.png"/><Relationship Id="rId10" Type="http://schemas.openxmlformats.org/officeDocument/2006/relationships/image" Target="../media/image10.svg"/><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9" Type="http://schemas.openxmlformats.org/officeDocument/2006/relationships/slideLayout" Target="../slideLayouts/slideLayout7.xml"/><Relationship Id="rId8" Type="http://schemas.openxmlformats.org/officeDocument/2006/relationships/image" Target="../media/image26.svg"/><Relationship Id="rId7" Type="http://schemas.openxmlformats.org/officeDocument/2006/relationships/image" Target="../media/image25.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0.svg"/><Relationship Id="rId3" Type="http://schemas.openxmlformats.org/officeDocument/2006/relationships/image" Target="../media/image19.png"/><Relationship Id="rId2" Type="http://schemas.openxmlformats.org/officeDocument/2006/relationships/image" Target="../media/image18.svg"/><Relationship Id="rId10" Type="http://schemas.openxmlformats.org/officeDocument/2006/relationships/notesSlide" Target="../notesSlides/notesSlide1.xml"/><Relationship Id="rId1" Type="http://schemas.openxmlformats.org/officeDocument/2006/relationships/image" Target="../media/image17.png"/></Relationships>
</file>

<file path=ppt/slides/_rels/slide3.xml.rels><?xml version="1.0" encoding="UTF-8" standalone="yes"?>
<Relationships xmlns="http://schemas.openxmlformats.org/package/2006/relationships"><Relationship Id="rId9" Type="http://schemas.openxmlformats.org/officeDocument/2006/relationships/image" Target="../media/image25.png"/><Relationship Id="rId8" Type="http://schemas.openxmlformats.org/officeDocument/2006/relationships/image" Target="../media/image30.svg"/><Relationship Id="rId7" Type="http://schemas.openxmlformats.org/officeDocument/2006/relationships/image" Target="../media/image29.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 Id="rId3" Type="http://schemas.openxmlformats.org/officeDocument/2006/relationships/image" Target="../media/image17.png"/><Relationship Id="rId2" Type="http://schemas.openxmlformats.org/officeDocument/2006/relationships/image" Target="../media/image28.svg"/><Relationship Id="rId12" Type="http://schemas.openxmlformats.org/officeDocument/2006/relationships/notesSlide" Target="../notesSlides/notesSlide2.xml"/><Relationship Id="rId11" Type="http://schemas.openxmlformats.org/officeDocument/2006/relationships/slideLayout" Target="../slideLayouts/slideLayout7.xml"/><Relationship Id="rId10" Type="http://schemas.openxmlformats.org/officeDocument/2006/relationships/image" Target="../media/image26.svg"/><Relationship Id="rId1" Type="http://schemas.openxmlformats.org/officeDocument/2006/relationships/image" Target="../media/image27.png"/></Relationships>
</file>

<file path=ppt/slides/_rels/slide4.xml.rels><?xml version="1.0" encoding="UTF-8" standalone="yes"?>
<Relationships xmlns="http://schemas.openxmlformats.org/package/2006/relationships"><Relationship Id="rId9" Type="http://schemas.openxmlformats.org/officeDocument/2006/relationships/image" Target="../media/image26.svg"/><Relationship Id="rId8" Type="http://schemas.openxmlformats.org/officeDocument/2006/relationships/image" Target="../media/image25.png"/><Relationship Id="rId7" Type="http://schemas.openxmlformats.org/officeDocument/2006/relationships/image" Target="../media/image33.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 Id="rId3" Type="http://schemas.openxmlformats.org/officeDocument/2006/relationships/image" Target="../media/image17.png"/><Relationship Id="rId2" Type="http://schemas.openxmlformats.org/officeDocument/2006/relationships/image" Target="../media/image32.svg"/><Relationship Id="rId11" Type="http://schemas.openxmlformats.org/officeDocument/2006/relationships/notesSlide" Target="../notesSlides/notesSlide3.xml"/><Relationship Id="rId10" Type="http://schemas.openxmlformats.org/officeDocument/2006/relationships/slideLayout" Target="../slideLayouts/slideLayout7.xml"/><Relationship Id="rId1" Type="http://schemas.openxmlformats.org/officeDocument/2006/relationships/image" Target="../media/image31.png"/></Relationships>
</file>

<file path=ppt/slides/_rels/slide5.xml.rels><?xml version="1.0" encoding="UTF-8" standalone="yes"?>
<Relationships xmlns="http://schemas.openxmlformats.org/package/2006/relationships"><Relationship Id="rId9" Type="http://schemas.openxmlformats.org/officeDocument/2006/relationships/image" Target="../media/image25.png"/><Relationship Id="rId8" Type="http://schemas.openxmlformats.org/officeDocument/2006/relationships/image" Target="../media/image37.svg"/><Relationship Id="rId7" Type="http://schemas.openxmlformats.org/officeDocument/2006/relationships/image" Target="../media/image36.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 Id="rId3" Type="http://schemas.openxmlformats.org/officeDocument/2006/relationships/image" Target="../media/image17.png"/><Relationship Id="rId2" Type="http://schemas.openxmlformats.org/officeDocument/2006/relationships/image" Target="../media/image35.svg"/><Relationship Id="rId12" Type="http://schemas.openxmlformats.org/officeDocument/2006/relationships/notesSlide" Target="../notesSlides/notesSlide4.xml"/><Relationship Id="rId11" Type="http://schemas.openxmlformats.org/officeDocument/2006/relationships/slideLayout" Target="../slideLayouts/slideLayout7.xml"/><Relationship Id="rId10" Type="http://schemas.openxmlformats.org/officeDocument/2006/relationships/image" Target="../media/image26.svg"/><Relationship Id="rId1" Type="http://schemas.openxmlformats.org/officeDocument/2006/relationships/image" Target="../media/image34.png"/></Relationships>
</file>

<file path=ppt/slides/_rels/slide6.xml.rels><?xml version="1.0" encoding="UTF-8" standalone="yes"?>
<Relationships xmlns="http://schemas.openxmlformats.org/package/2006/relationships"><Relationship Id="rId9" Type="http://schemas.openxmlformats.org/officeDocument/2006/relationships/image" Target="../media/image42.png"/><Relationship Id="rId8" Type="http://schemas.openxmlformats.org/officeDocument/2006/relationships/image" Target="../media/image41.svg"/><Relationship Id="rId7" Type="http://schemas.openxmlformats.org/officeDocument/2006/relationships/image" Target="../media/image40.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 Id="rId3" Type="http://schemas.openxmlformats.org/officeDocument/2006/relationships/image" Target="../media/image17.png"/><Relationship Id="rId2" Type="http://schemas.openxmlformats.org/officeDocument/2006/relationships/image" Target="../media/image39.svg"/><Relationship Id="rId14" Type="http://schemas.openxmlformats.org/officeDocument/2006/relationships/notesSlide" Target="../notesSlides/notesSlide5.xml"/><Relationship Id="rId13" Type="http://schemas.openxmlformats.org/officeDocument/2006/relationships/slideLayout" Target="../slideLayouts/slideLayout7.xml"/><Relationship Id="rId12" Type="http://schemas.openxmlformats.org/officeDocument/2006/relationships/image" Target="../media/image26.svg"/><Relationship Id="rId11" Type="http://schemas.openxmlformats.org/officeDocument/2006/relationships/image" Target="../media/image25.png"/><Relationship Id="rId10" Type="http://schemas.openxmlformats.org/officeDocument/2006/relationships/image" Target="../media/image43.svg"/><Relationship Id="rId1" Type="http://schemas.openxmlformats.org/officeDocument/2006/relationships/image" Target="../media/image38.png"/></Relationships>
</file>

<file path=ppt/slides/_rels/slide7.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20.svg"/><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8EDDA"/>
        </a:solidFill>
        <a:effectLst/>
      </p:bgPr>
    </p:bg>
    <p:spTree>
      <p:nvGrpSpPr>
        <p:cNvPr id="1" name=""/>
        <p:cNvGrpSpPr/>
        <p:nvPr/>
      </p:nvGrpSpPr>
      <p:grpSpPr>
        <a:xfrm>
          <a:off x="0" y="0"/>
          <a:ext cx="0" cy="0"/>
          <a:chOff x="0" y="0"/>
          <a:chExt cx="0" cy="0"/>
        </a:xfrm>
      </p:grpSpPr>
      <p:grpSp>
        <p:nvGrpSpPr>
          <p:cNvPr id="2" name="Group 2"/>
          <p:cNvGrpSpPr/>
          <p:nvPr/>
        </p:nvGrpSpPr>
        <p:grpSpPr>
          <a:xfrm>
            <a:off x="2607387" y="1256451"/>
            <a:ext cx="3086100" cy="3086100"/>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871C1"/>
            </a:soli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60"/>
                </a:lnSpc>
                <a:spcBef>
                  <a:spcPct val="0"/>
                </a:spcBef>
              </a:pPr>
            </a:p>
          </p:txBody>
        </p:sp>
      </p:grpSp>
      <p:sp>
        <p:nvSpPr>
          <p:cNvPr id="5" name="Freeform 5"/>
          <p:cNvSpPr/>
          <p:nvPr/>
        </p:nvSpPr>
        <p:spPr>
          <a:xfrm>
            <a:off x="2260275" y="909339"/>
            <a:ext cx="3768454" cy="1902855"/>
          </a:xfrm>
          <a:custGeom>
            <a:avLst/>
            <a:gdLst/>
            <a:ahLst/>
            <a:cxnLst/>
            <a:rect l="l" t="t" r="r" b="b"/>
            <a:pathLst>
              <a:path w="3768454" h="1902855">
                <a:moveTo>
                  <a:pt x="0" y="0"/>
                </a:moveTo>
                <a:lnTo>
                  <a:pt x="3768453" y="0"/>
                </a:lnTo>
                <a:lnTo>
                  <a:pt x="3768453" y="1902855"/>
                </a:lnTo>
                <a:lnTo>
                  <a:pt x="0" y="1902855"/>
                </a:lnTo>
                <a:lnTo>
                  <a:pt x="0" y="0"/>
                </a:lnTo>
                <a:close/>
              </a:path>
            </a:pathLst>
          </a:custGeom>
          <a:blipFill>
            <a:blip r:embed="rId1">
              <a:extLst>
                <a:ext uri="{96DAC541-7B7A-43D3-8B79-37D633B846F1}">
                  <asvg:svgBlip xmlns:asvg="http://schemas.microsoft.com/office/drawing/2016/SVG/main" r:embed="rId2"/>
                </a:ext>
              </a:extLst>
            </a:blip>
            <a:stretch>
              <a:fillRect b="-98042"/>
            </a:stretch>
          </a:blipFill>
        </p:spPr>
      </p:sp>
      <p:sp>
        <p:nvSpPr>
          <p:cNvPr id="6" name="Freeform 6"/>
          <p:cNvSpPr/>
          <p:nvPr/>
        </p:nvSpPr>
        <p:spPr>
          <a:xfrm>
            <a:off x="2892301" y="1541365"/>
            <a:ext cx="2516272" cy="2516272"/>
          </a:xfrm>
          <a:custGeom>
            <a:avLst/>
            <a:gdLst/>
            <a:ahLst/>
            <a:cxnLst/>
            <a:rect l="l" t="t" r="r" b="b"/>
            <a:pathLst>
              <a:path w="2516272" h="2516272">
                <a:moveTo>
                  <a:pt x="0" y="0"/>
                </a:moveTo>
                <a:lnTo>
                  <a:pt x="2516272" y="0"/>
                </a:lnTo>
                <a:lnTo>
                  <a:pt x="2516272" y="2516272"/>
                </a:lnTo>
                <a:lnTo>
                  <a:pt x="0" y="251627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7" name="Group 7"/>
          <p:cNvGrpSpPr/>
          <p:nvPr/>
        </p:nvGrpSpPr>
        <p:grpSpPr>
          <a:xfrm>
            <a:off x="6205822" y="1256451"/>
            <a:ext cx="3086100" cy="3086100"/>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914D"/>
            </a:solidFill>
          </p:spPr>
        </p:sp>
        <p:sp>
          <p:nvSpPr>
            <p:cNvPr id="9" name="TextBox 9"/>
            <p:cNvSpPr txBox="1"/>
            <p:nvPr/>
          </p:nvSpPr>
          <p:spPr>
            <a:xfrm>
              <a:off x="76200" y="38100"/>
              <a:ext cx="660400" cy="698500"/>
            </a:xfrm>
            <a:prstGeom prst="rect">
              <a:avLst/>
            </a:prstGeom>
          </p:spPr>
          <p:txBody>
            <a:bodyPr lIns="50800" tIns="50800" rIns="50800" bIns="50800" rtlCol="0" anchor="ctr"/>
            <a:lstStyle/>
            <a:p>
              <a:pPr algn="ctr">
                <a:lnSpc>
                  <a:spcPts val="2660"/>
                </a:lnSpc>
                <a:spcBef>
                  <a:spcPct val="0"/>
                </a:spcBef>
              </a:pPr>
            </a:p>
          </p:txBody>
        </p:sp>
      </p:grpSp>
      <p:sp>
        <p:nvSpPr>
          <p:cNvPr id="10" name="Freeform 10"/>
          <p:cNvSpPr/>
          <p:nvPr/>
        </p:nvSpPr>
        <p:spPr>
          <a:xfrm flipV="1">
            <a:off x="5864645" y="2799501"/>
            <a:ext cx="3768454" cy="1902855"/>
          </a:xfrm>
          <a:custGeom>
            <a:avLst/>
            <a:gdLst/>
            <a:ahLst/>
            <a:cxnLst/>
            <a:rect l="l" t="t" r="r" b="b"/>
            <a:pathLst>
              <a:path w="3768454" h="1902855">
                <a:moveTo>
                  <a:pt x="0" y="1902856"/>
                </a:moveTo>
                <a:lnTo>
                  <a:pt x="3768454" y="1902856"/>
                </a:lnTo>
                <a:lnTo>
                  <a:pt x="3768454" y="0"/>
                </a:lnTo>
                <a:lnTo>
                  <a:pt x="0" y="0"/>
                </a:lnTo>
                <a:lnTo>
                  <a:pt x="0" y="1902856"/>
                </a:lnTo>
                <a:close/>
              </a:path>
            </a:pathLst>
          </a:custGeom>
          <a:blipFill>
            <a:blip r:embed="rId5">
              <a:extLst>
                <a:ext uri="{96DAC541-7B7A-43D3-8B79-37D633B846F1}">
                  <asvg:svgBlip xmlns:asvg="http://schemas.microsoft.com/office/drawing/2016/SVG/main" r:embed="rId6"/>
                </a:ext>
              </a:extLst>
            </a:blip>
            <a:stretch>
              <a:fillRect b="-98042"/>
            </a:stretch>
          </a:blipFill>
        </p:spPr>
      </p:sp>
      <p:sp>
        <p:nvSpPr>
          <p:cNvPr id="11" name="Freeform 11"/>
          <p:cNvSpPr/>
          <p:nvPr/>
        </p:nvSpPr>
        <p:spPr>
          <a:xfrm>
            <a:off x="6500261" y="1541365"/>
            <a:ext cx="2516272" cy="2516272"/>
          </a:xfrm>
          <a:custGeom>
            <a:avLst/>
            <a:gdLst/>
            <a:ahLst/>
            <a:cxnLst/>
            <a:rect l="l" t="t" r="r" b="b"/>
            <a:pathLst>
              <a:path w="2516272" h="2516272">
                <a:moveTo>
                  <a:pt x="0" y="0"/>
                </a:moveTo>
                <a:lnTo>
                  <a:pt x="2516272" y="0"/>
                </a:lnTo>
                <a:lnTo>
                  <a:pt x="2516272" y="2516272"/>
                </a:lnTo>
                <a:lnTo>
                  <a:pt x="0" y="251627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grpSp>
        <p:nvGrpSpPr>
          <p:cNvPr id="12" name="Group 12"/>
          <p:cNvGrpSpPr/>
          <p:nvPr/>
        </p:nvGrpSpPr>
        <p:grpSpPr>
          <a:xfrm>
            <a:off x="9810485" y="1246926"/>
            <a:ext cx="3086100" cy="3086100"/>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C7038"/>
            </a:solidFill>
          </p:spPr>
        </p:sp>
        <p:sp>
          <p:nvSpPr>
            <p:cNvPr id="14" name="TextBox 14"/>
            <p:cNvSpPr txBox="1"/>
            <p:nvPr/>
          </p:nvSpPr>
          <p:spPr>
            <a:xfrm>
              <a:off x="76200" y="38100"/>
              <a:ext cx="660400" cy="698500"/>
            </a:xfrm>
            <a:prstGeom prst="rect">
              <a:avLst/>
            </a:prstGeom>
          </p:spPr>
          <p:txBody>
            <a:bodyPr lIns="50800" tIns="50800" rIns="50800" bIns="50800" rtlCol="0" anchor="ctr"/>
            <a:lstStyle/>
            <a:p>
              <a:pPr algn="ctr">
                <a:lnSpc>
                  <a:spcPts val="2660"/>
                </a:lnSpc>
                <a:spcBef>
                  <a:spcPct val="0"/>
                </a:spcBef>
              </a:pPr>
            </a:p>
          </p:txBody>
        </p:sp>
      </p:grpSp>
      <p:sp>
        <p:nvSpPr>
          <p:cNvPr id="15" name="Freeform 15"/>
          <p:cNvSpPr/>
          <p:nvPr/>
        </p:nvSpPr>
        <p:spPr>
          <a:xfrm>
            <a:off x="9463372" y="899814"/>
            <a:ext cx="3768454" cy="1902855"/>
          </a:xfrm>
          <a:custGeom>
            <a:avLst/>
            <a:gdLst/>
            <a:ahLst/>
            <a:cxnLst/>
            <a:rect l="l" t="t" r="r" b="b"/>
            <a:pathLst>
              <a:path w="3768454" h="1902855">
                <a:moveTo>
                  <a:pt x="0" y="0"/>
                </a:moveTo>
                <a:lnTo>
                  <a:pt x="3768454" y="0"/>
                </a:lnTo>
                <a:lnTo>
                  <a:pt x="3768454" y="1902855"/>
                </a:lnTo>
                <a:lnTo>
                  <a:pt x="0" y="1902855"/>
                </a:lnTo>
                <a:lnTo>
                  <a:pt x="0" y="0"/>
                </a:lnTo>
                <a:close/>
              </a:path>
            </a:pathLst>
          </a:custGeom>
          <a:blipFill>
            <a:blip r:embed="rId9">
              <a:extLst>
                <a:ext uri="{96DAC541-7B7A-43D3-8B79-37D633B846F1}">
                  <asvg:svgBlip xmlns:asvg="http://schemas.microsoft.com/office/drawing/2016/SVG/main" r:embed="rId10"/>
                </a:ext>
              </a:extLst>
            </a:blip>
            <a:stretch>
              <a:fillRect b="-98042"/>
            </a:stretch>
          </a:blipFill>
        </p:spPr>
      </p:sp>
      <p:sp>
        <p:nvSpPr>
          <p:cNvPr id="16" name="Freeform 16"/>
          <p:cNvSpPr/>
          <p:nvPr/>
        </p:nvSpPr>
        <p:spPr>
          <a:xfrm>
            <a:off x="10095399" y="1531840"/>
            <a:ext cx="2516272" cy="2516272"/>
          </a:xfrm>
          <a:custGeom>
            <a:avLst/>
            <a:gdLst/>
            <a:ahLst/>
            <a:cxnLst/>
            <a:rect l="l" t="t" r="r" b="b"/>
            <a:pathLst>
              <a:path w="2516272" h="2516272">
                <a:moveTo>
                  <a:pt x="0" y="0"/>
                </a:moveTo>
                <a:lnTo>
                  <a:pt x="2516272" y="0"/>
                </a:lnTo>
                <a:lnTo>
                  <a:pt x="2516272" y="2516272"/>
                </a:lnTo>
                <a:lnTo>
                  <a:pt x="0" y="2516272"/>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sp>
      <p:grpSp>
        <p:nvGrpSpPr>
          <p:cNvPr id="17" name="Group 17"/>
          <p:cNvGrpSpPr/>
          <p:nvPr/>
        </p:nvGrpSpPr>
        <p:grpSpPr>
          <a:xfrm>
            <a:off x="13412922" y="1256451"/>
            <a:ext cx="3086100" cy="3086100"/>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96574"/>
            </a:solidFill>
          </p:spPr>
        </p:sp>
        <p:sp>
          <p:nvSpPr>
            <p:cNvPr id="19" name="TextBox 19"/>
            <p:cNvSpPr txBox="1"/>
            <p:nvPr/>
          </p:nvSpPr>
          <p:spPr>
            <a:xfrm>
              <a:off x="76200" y="38100"/>
              <a:ext cx="660400" cy="698500"/>
            </a:xfrm>
            <a:prstGeom prst="rect">
              <a:avLst/>
            </a:prstGeom>
          </p:spPr>
          <p:txBody>
            <a:bodyPr lIns="50800" tIns="50800" rIns="50800" bIns="50800" rtlCol="0" anchor="ctr"/>
            <a:lstStyle/>
            <a:p>
              <a:pPr algn="ctr">
                <a:lnSpc>
                  <a:spcPts val="2660"/>
                </a:lnSpc>
                <a:spcBef>
                  <a:spcPct val="0"/>
                </a:spcBef>
              </a:pPr>
            </a:p>
          </p:txBody>
        </p:sp>
      </p:grpSp>
      <p:sp>
        <p:nvSpPr>
          <p:cNvPr id="20" name="Freeform 20"/>
          <p:cNvSpPr/>
          <p:nvPr/>
        </p:nvSpPr>
        <p:spPr>
          <a:xfrm flipV="1">
            <a:off x="13071746" y="2799501"/>
            <a:ext cx="3768454" cy="1902855"/>
          </a:xfrm>
          <a:custGeom>
            <a:avLst/>
            <a:gdLst/>
            <a:ahLst/>
            <a:cxnLst/>
            <a:rect l="l" t="t" r="r" b="b"/>
            <a:pathLst>
              <a:path w="3768454" h="1902855">
                <a:moveTo>
                  <a:pt x="0" y="1902856"/>
                </a:moveTo>
                <a:lnTo>
                  <a:pt x="3768453" y="1902856"/>
                </a:lnTo>
                <a:lnTo>
                  <a:pt x="3768453" y="0"/>
                </a:lnTo>
                <a:lnTo>
                  <a:pt x="0" y="0"/>
                </a:lnTo>
                <a:lnTo>
                  <a:pt x="0" y="1902856"/>
                </a:lnTo>
                <a:close/>
              </a:path>
            </a:pathLst>
          </a:custGeom>
          <a:blipFill>
            <a:blip r:embed="rId13">
              <a:extLst>
                <a:ext uri="{96DAC541-7B7A-43D3-8B79-37D633B846F1}">
                  <asvg:svgBlip xmlns:asvg="http://schemas.microsoft.com/office/drawing/2016/SVG/main" r:embed="rId14"/>
                </a:ext>
              </a:extLst>
            </a:blip>
            <a:stretch>
              <a:fillRect b="-98042"/>
            </a:stretch>
          </a:blipFill>
        </p:spPr>
      </p:sp>
      <p:sp>
        <p:nvSpPr>
          <p:cNvPr id="21" name="Freeform 21"/>
          <p:cNvSpPr/>
          <p:nvPr/>
        </p:nvSpPr>
        <p:spPr>
          <a:xfrm>
            <a:off x="13707361" y="1541365"/>
            <a:ext cx="2516272" cy="2516272"/>
          </a:xfrm>
          <a:custGeom>
            <a:avLst/>
            <a:gdLst/>
            <a:ahLst/>
            <a:cxnLst/>
            <a:rect l="l" t="t" r="r" b="b"/>
            <a:pathLst>
              <a:path w="2516272" h="2516272">
                <a:moveTo>
                  <a:pt x="0" y="0"/>
                </a:moveTo>
                <a:lnTo>
                  <a:pt x="2516272" y="0"/>
                </a:lnTo>
                <a:lnTo>
                  <a:pt x="2516272" y="2516272"/>
                </a:lnTo>
                <a:lnTo>
                  <a:pt x="0" y="2516272"/>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sp>
      <p:sp>
        <p:nvSpPr>
          <p:cNvPr id="22" name="TextBox 22"/>
          <p:cNvSpPr txBox="1"/>
          <p:nvPr/>
        </p:nvSpPr>
        <p:spPr>
          <a:xfrm>
            <a:off x="3421073" y="1274088"/>
            <a:ext cx="1446856" cy="2760863"/>
          </a:xfrm>
          <a:prstGeom prst="rect">
            <a:avLst/>
          </a:prstGeom>
        </p:spPr>
        <p:txBody>
          <a:bodyPr lIns="0" tIns="0" rIns="0" bIns="0" rtlCol="0" anchor="t">
            <a:spAutoFit/>
          </a:bodyPr>
          <a:lstStyle/>
          <a:p>
            <a:pPr algn="ctr">
              <a:lnSpc>
                <a:spcPts val="22400"/>
              </a:lnSpc>
              <a:spcBef>
                <a:spcPct val="0"/>
              </a:spcBef>
            </a:pPr>
            <a:r>
              <a:rPr lang="en-US" sz="16000" b="1">
                <a:solidFill>
                  <a:srgbClr val="262A41"/>
                </a:solidFill>
                <a:latin typeface="Public Sans Heavy"/>
                <a:ea typeface="Public Sans Heavy"/>
                <a:cs typeface="Public Sans Heavy"/>
                <a:sym typeface="Public Sans Heavy"/>
              </a:rPr>
              <a:t>S</a:t>
            </a:r>
            <a:endParaRPr lang="en-US" sz="16000" b="1">
              <a:solidFill>
                <a:srgbClr val="262A41"/>
              </a:solidFill>
              <a:latin typeface="Public Sans Heavy"/>
              <a:ea typeface="Public Sans Heavy"/>
              <a:cs typeface="Public Sans Heavy"/>
              <a:sym typeface="Public Sans Heavy"/>
            </a:endParaRPr>
          </a:p>
        </p:txBody>
      </p:sp>
      <p:sp>
        <p:nvSpPr>
          <p:cNvPr id="23" name="TextBox 23"/>
          <p:cNvSpPr txBox="1"/>
          <p:nvPr/>
        </p:nvSpPr>
        <p:spPr>
          <a:xfrm>
            <a:off x="6770206" y="1283613"/>
            <a:ext cx="1995433" cy="2746376"/>
          </a:xfrm>
          <a:prstGeom prst="rect">
            <a:avLst/>
          </a:prstGeom>
        </p:spPr>
        <p:txBody>
          <a:bodyPr lIns="0" tIns="0" rIns="0" bIns="0" rtlCol="0" anchor="t">
            <a:spAutoFit/>
          </a:bodyPr>
          <a:lstStyle/>
          <a:p>
            <a:pPr algn="ctr">
              <a:lnSpc>
                <a:spcPts val="22400"/>
              </a:lnSpc>
              <a:spcBef>
                <a:spcPct val="0"/>
              </a:spcBef>
            </a:pPr>
            <a:r>
              <a:rPr lang="en-US" sz="16000" b="1">
                <a:solidFill>
                  <a:srgbClr val="262A41"/>
                </a:solidFill>
                <a:latin typeface="Public Sans Heavy"/>
                <a:ea typeface="Public Sans Heavy"/>
                <a:cs typeface="Public Sans Heavy"/>
                <a:sym typeface="Public Sans Heavy"/>
              </a:rPr>
              <a:t>W</a:t>
            </a:r>
            <a:endParaRPr lang="en-US" sz="16000" b="1">
              <a:solidFill>
                <a:srgbClr val="262A41"/>
              </a:solidFill>
              <a:latin typeface="Public Sans Heavy"/>
              <a:ea typeface="Public Sans Heavy"/>
              <a:cs typeface="Public Sans Heavy"/>
              <a:sym typeface="Public Sans Heavy"/>
            </a:endParaRPr>
          </a:p>
        </p:txBody>
      </p:sp>
      <p:sp>
        <p:nvSpPr>
          <p:cNvPr id="24" name="TextBox 24"/>
          <p:cNvSpPr txBox="1"/>
          <p:nvPr/>
        </p:nvSpPr>
        <p:spPr>
          <a:xfrm>
            <a:off x="10550043" y="1288576"/>
            <a:ext cx="1595113" cy="2746376"/>
          </a:xfrm>
          <a:prstGeom prst="rect">
            <a:avLst/>
          </a:prstGeom>
        </p:spPr>
        <p:txBody>
          <a:bodyPr lIns="0" tIns="0" rIns="0" bIns="0" rtlCol="0" anchor="t">
            <a:spAutoFit/>
          </a:bodyPr>
          <a:lstStyle/>
          <a:p>
            <a:pPr algn="ctr">
              <a:lnSpc>
                <a:spcPts val="22400"/>
              </a:lnSpc>
              <a:spcBef>
                <a:spcPct val="0"/>
              </a:spcBef>
            </a:pPr>
            <a:r>
              <a:rPr lang="en-US" sz="16000" b="1">
                <a:solidFill>
                  <a:srgbClr val="262A41"/>
                </a:solidFill>
                <a:latin typeface="Public Sans Heavy"/>
                <a:ea typeface="Public Sans Heavy"/>
                <a:cs typeface="Public Sans Heavy"/>
                <a:sym typeface="Public Sans Heavy"/>
              </a:rPr>
              <a:t>O</a:t>
            </a:r>
            <a:endParaRPr lang="en-US" sz="16000" b="1">
              <a:solidFill>
                <a:srgbClr val="262A41"/>
              </a:solidFill>
              <a:latin typeface="Public Sans Heavy"/>
              <a:ea typeface="Public Sans Heavy"/>
              <a:cs typeface="Public Sans Heavy"/>
              <a:sym typeface="Public Sans Heavy"/>
            </a:endParaRPr>
          </a:p>
        </p:txBody>
      </p:sp>
      <p:sp>
        <p:nvSpPr>
          <p:cNvPr id="25" name="TextBox 25"/>
          <p:cNvSpPr txBox="1"/>
          <p:nvPr/>
        </p:nvSpPr>
        <p:spPr>
          <a:xfrm>
            <a:off x="14308759" y="1288576"/>
            <a:ext cx="1294426" cy="2746376"/>
          </a:xfrm>
          <a:prstGeom prst="rect">
            <a:avLst/>
          </a:prstGeom>
        </p:spPr>
        <p:txBody>
          <a:bodyPr lIns="0" tIns="0" rIns="0" bIns="0" rtlCol="0" anchor="t">
            <a:spAutoFit/>
          </a:bodyPr>
          <a:lstStyle/>
          <a:p>
            <a:pPr algn="ctr">
              <a:lnSpc>
                <a:spcPts val="22400"/>
              </a:lnSpc>
              <a:spcBef>
                <a:spcPct val="0"/>
              </a:spcBef>
            </a:pPr>
            <a:r>
              <a:rPr lang="en-US" sz="16000" b="1">
                <a:solidFill>
                  <a:srgbClr val="262A41"/>
                </a:solidFill>
                <a:latin typeface="Public Sans Heavy"/>
                <a:ea typeface="Public Sans Heavy"/>
                <a:cs typeface="Public Sans Heavy"/>
                <a:sym typeface="Public Sans Heavy"/>
              </a:rPr>
              <a:t>T</a:t>
            </a:r>
            <a:endParaRPr lang="en-US" sz="16000" b="1">
              <a:solidFill>
                <a:srgbClr val="262A41"/>
              </a:solidFill>
              <a:latin typeface="Public Sans Heavy"/>
              <a:ea typeface="Public Sans Heavy"/>
              <a:cs typeface="Public Sans Heavy"/>
              <a:sym typeface="Public Sans Heavy"/>
            </a:endParaRPr>
          </a:p>
        </p:txBody>
      </p:sp>
      <p:sp>
        <p:nvSpPr>
          <p:cNvPr id="26" name="Freeform 26"/>
          <p:cNvSpPr/>
          <p:nvPr/>
        </p:nvSpPr>
        <p:spPr>
          <a:xfrm flipH="1">
            <a:off x="-312088" y="2732459"/>
            <a:ext cx="5945495" cy="7676559"/>
          </a:xfrm>
          <a:custGeom>
            <a:avLst/>
            <a:gdLst/>
            <a:ahLst/>
            <a:cxnLst/>
            <a:rect l="l" t="t" r="r" b="b"/>
            <a:pathLst>
              <a:path w="5945495" h="7676559">
                <a:moveTo>
                  <a:pt x="5945494" y="0"/>
                </a:moveTo>
                <a:lnTo>
                  <a:pt x="0" y="0"/>
                </a:lnTo>
                <a:lnTo>
                  <a:pt x="0" y="7676558"/>
                </a:lnTo>
                <a:lnTo>
                  <a:pt x="5945494" y="7676558"/>
                </a:lnTo>
                <a:lnTo>
                  <a:pt x="5945494" y="0"/>
                </a:lnTo>
                <a:close/>
              </a:path>
            </a:pathLst>
          </a:custGeom>
          <a:blipFill>
            <a:blip r:embed="rId17">
              <a:extLst>
                <a:ext uri="{96DAC541-7B7A-43D3-8B79-37D633B846F1}">
                  <asvg:svgBlip xmlns:asvg="http://schemas.microsoft.com/office/drawing/2016/SVG/main" r:embed="rId18"/>
                </a:ext>
              </a:extLst>
            </a:blip>
            <a:stretch>
              <a:fillRect/>
            </a:stretch>
          </a:blipFill>
        </p:spPr>
      </p:sp>
      <p:sp>
        <p:nvSpPr>
          <p:cNvPr id="27" name="Freeform 27"/>
          <p:cNvSpPr/>
          <p:nvPr/>
        </p:nvSpPr>
        <p:spPr>
          <a:xfrm flipV="1">
            <a:off x="15643788" y="0"/>
            <a:ext cx="2644212" cy="4114800"/>
          </a:xfrm>
          <a:custGeom>
            <a:avLst/>
            <a:gdLst/>
            <a:ahLst/>
            <a:cxnLst/>
            <a:rect l="l" t="t" r="r" b="b"/>
            <a:pathLst>
              <a:path w="2644212" h="4114800">
                <a:moveTo>
                  <a:pt x="0" y="4114800"/>
                </a:moveTo>
                <a:lnTo>
                  <a:pt x="2644212" y="4114800"/>
                </a:lnTo>
                <a:lnTo>
                  <a:pt x="2644212" y="0"/>
                </a:lnTo>
                <a:lnTo>
                  <a:pt x="0" y="0"/>
                </a:lnTo>
                <a:lnTo>
                  <a:pt x="0" y="4114800"/>
                </a:lnTo>
                <a:close/>
              </a:path>
            </a:pathLst>
          </a:custGeom>
          <a:blipFill>
            <a:blip r:embed="rId19">
              <a:extLst>
                <a:ext uri="{96DAC541-7B7A-43D3-8B79-37D633B846F1}">
                  <asvg:svgBlip xmlns:asvg="http://schemas.microsoft.com/office/drawing/2016/SVG/main" r:embed="rId20"/>
                </a:ext>
              </a:extLst>
            </a:blip>
            <a:stretch>
              <a:fillRect/>
            </a:stretch>
          </a:blipFill>
        </p:spPr>
      </p:sp>
      <p:sp>
        <p:nvSpPr>
          <p:cNvPr id="28" name="Freeform 28"/>
          <p:cNvSpPr/>
          <p:nvPr/>
        </p:nvSpPr>
        <p:spPr>
          <a:xfrm rot="4622989">
            <a:off x="-66648" y="-1795656"/>
            <a:ext cx="4829972" cy="4183963"/>
          </a:xfrm>
          <a:custGeom>
            <a:avLst/>
            <a:gdLst/>
            <a:ahLst/>
            <a:cxnLst/>
            <a:rect l="l" t="t" r="r" b="b"/>
            <a:pathLst>
              <a:path w="4829972" h="4183963">
                <a:moveTo>
                  <a:pt x="0" y="0"/>
                </a:moveTo>
                <a:lnTo>
                  <a:pt x="4829972" y="0"/>
                </a:lnTo>
                <a:lnTo>
                  <a:pt x="4829972" y="4183962"/>
                </a:lnTo>
                <a:lnTo>
                  <a:pt x="0" y="4183962"/>
                </a:lnTo>
                <a:lnTo>
                  <a:pt x="0" y="0"/>
                </a:lnTo>
                <a:close/>
              </a:path>
            </a:pathLst>
          </a:custGeom>
          <a:blipFill>
            <a:blip r:embed="rId21">
              <a:extLst>
                <a:ext uri="{96DAC541-7B7A-43D3-8B79-37D633B846F1}">
                  <asvg:svgBlip xmlns:asvg="http://schemas.microsoft.com/office/drawing/2016/SVG/main" r:embed="rId22"/>
                </a:ext>
              </a:extLst>
            </a:blip>
            <a:stretch>
              <a:fillRect/>
            </a:stretch>
          </a:blipFill>
        </p:spPr>
      </p:sp>
      <p:sp>
        <p:nvSpPr>
          <p:cNvPr id="29" name="TextBox 29"/>
          <p:cNvSpPr txBox="1"/>
          <p:nvPr/>
        </p:nvSpPr>
        <p:spPr>
          <a:xfrm>
            <a:off x="6389638" y="4891386"/>
            <a:ext cx="6147468" cy="923330"/>
          </a:xfrm>
          <a:prstGeom prst="rect">
            <a:avLst/>
          </a:prstGeom>
        </p:spPr>
        <p:txBody>
          <a:bodyPr lIns="0" tIns="0" rIns="0" bIns="0" rtlCol="0" anchor="t">
            <a:spAutoFit/>
          </a:bodyPr>
          <a:lstStyle/>
          <a:p>
            <a:pPr algn="ctr">
              <a:spcBef>
                <a:spcPct val="0"/>
              </a:spcBef>
            </a:pPr>
            <a:r>
              <a:rPr lang="en-US" sz="6000" b="1" spc="1237" dirty="0">
                <a:solidFill>
                  <a:srgbClr val="262A41"/>
                </a:solidFill>
                <a:latin typeface="Times New Roman" panose="02020603050405020304" pitchFamily="18" charset="0"/>
                <a:ea typeface="Glacial Indifference Bold"/>
                <a:cs typeface="Times New Roman" panose="02020603050405020304" pitchFamily="18" charset="0"/>
                <a:sym typeface="Glacial Indifference Bold"/>
              </a:rPr>
              <a:t>Analysis </a:t>
            </a:r>
            <a:endParaRPr lang="en-US" sz="6000" b="1" spc="1237" dirty="0">
              <a:solidFill>
                <a:srgbClr val="262A41"/>
              </a:solidFill>
              <a:latin typeface="Times New Roman" panose="02020603050405020304" pitchFamily="18" charset="0"/>
              <a:ea typeface="Glacial Indifference Bold"/>
              <a:cs typeface="Times New Roman" panose="02020603050405020304" pitchFamily="18" charset="0"/>
              <a:sym typeface="Glacial Indifference Bold"/>
            </a:endParaRPr>
          </a:p>
        </p:txBody>
      </p:sp>
      <p:sp>
        <p:nvSpPr>
          <p:cNvPr id="30" name="TextBox 30"/>
          <p:cNvSpPr txBox="1"/>
          <p:nvPr/>
        </p:nvSpPr>
        <p:spPr>
          <a:xfrm>
            <a:off x="5257800" y="6286500"/>
            <a:ext cx="7459485" cy="3231515"/>
          </a:xfrm>
          <a:prstGeom prst="rect">
            <a:avLst/>
          </a:prstGeom>
        </p:spPr>
        <p:txBody>
          <a:bodyPr lIns="0" tIns="0" rIns="0" bIns="0" rtlCol="0" anchor="t">
            <a:spAutoFit/>
          </a:bodyPr>
          <a:lstStyle/>
          <a:p>
            <a:r>
              <a:rPr lang="en-US" sz="3000" dirty="0">
                <a:latin typeface="Times New Roman" panose="02020603050405020304" pitchFamily="18" charset="0"/>
                <a:cs typeface="Times New Roman" panose="02020603050405020304" pitchFamily="18" charset="0"/>
              </a:rPr>
              <a:t>Name</a:t>
            </a:r>
            <a:r>
              <a:rPr lang="en-GB" altLang="en-US" sz="3000" dirty="0">
                <a:latin typeface="Times New Roman" panose="02020603050405020304" pitchFamily="18" charset="0"/>
                <a:cs typeface="Times New Roman" panose="02020603050405020304" pitchFamily="18" charset="0"/>
              </a:rPr>
              <a:t>; Seli Sequeira</a:t>
            </a:r>
            <a:endParaRPr lang="en-US" sz="3000" dirty="0">
              <a:latin typeface="Times New Roman" panose="02020603050405020304" pitchFamily="18" charset="0"/>
              <a:cs typeface="Times New Roman" panose="02020603050405020304" pitchFamily="18" charset="0"/>
            </a:endParaRPr>
          </a:p>
          <a:p>
            <a:r>
              <a:rPr lang="en-US" sz="3000" dirty="0">
                <a:latin typeface="Times New Roman" panose="02020603050405020304" pitchFamily="18" charset="0"/>
                <a:cs typeface="Times New Roman" panose="02020603050405020304" pitchFamily="18" charset="0"/>
              </a:rPr>
              <a:t>Instit</a:t>
            </a:r>
            <a:r>
              <a:rPr lang="en-GB" altLang="en-US" sz="3000" dirty="0">
                <a:latin typeface="Times New Roman" panose="02020603050405020304" pitchFamily="18" charset="0"/>
                <a:cs typeface="Times New Roman" panose="02020603050405020304" pitchFamily="18" charset="0"/>
              </a:rPr>
              <a:t>tution: University of Wales Trinity Saint David</a:t>
            </a:r>
            <a:endParaRPr lang="en-US" sz="3000" dirty="0">
              <a:latin typeface="Times New Roman" panose="02020603050405020304" pitchFamily="18" charset="0"/>
              <a:cs typeface="Times New Roman" panose="02020603050405020304" pitchFamily="18" charset="0"/>
            </a:endParaRPr>
          </a:p>
          <a:p>
            <a:r>
              <a:rPr lang="en-US" sz="3000" dirty="0">
                <a:latin typeface="Times New Roman" panose="02020603050405020304" pitchFamily="18" charset="0"/>
                <a:cs typeface="Times New Roman" panose="02020603050405020304" pitchFamily="18" charset="0"/>
              </a:rPr>
              <a:t>Course </a:t>
            </a:r>
            <a:r>
              <a:rPr lang="en-GB" altLang="en-US" sz="3000" dirty="0">
                <a:latin typeface="Times New Roman" panose="02020603050405020304" pitchFamily="18" charset="0"/>
                <a:cs typeface="Times New Roman" panose="02020603050405020304" pitchFamily="18" charset="0"/>
              </a:rPr>
              <a:t>; professional career development within health and social care[LCHS4009_LON]</a:t>
            </a:r>
            <a:endParaRPr lang="en-US" sz="3000" dirty="0">
              <a:latin typeface="Times New Roman" panose="02020603050405020304" pitchFamily="18" charset="0"/>
              <a:cs typeface="Times New Roman" panose="02020603050405020304" pitchFamily="18" charset="0"/>
            </a:endParaRPr>
          </a:p>
          <a:p>
            <a:r>
              <a:rPr lang="en-US" sz="3000" dirty="0">
                <a:latin typeface="Times New Roman" panose="02020603050405020304" pitchFamily="18" charset="0"/>
                <a:cs typeface="Times New Roman" panose="02020603050405020304" pitchFamily="18" charset="0"/>
              </a:rPr>
              <a:t>Professor</a:t>
            </a:r>
            <a:r>
              <a:rPr lang="en-GB" altLang="en-US" sz="3000" dirty="0">
                <a:latin typeface="Times New Roman" panose="02020603050405020304" pitchFamily="18" charset="0"/>
                <a:cs typeface="Times New Roman" panose="02020603050405020304" pitchFamily="18" charset="0"/>
              </a:rPr>
              <a:t>Arif Ahmed</a:t>
            </a:r>
            <a:endParaRPr lang="en-US" sz="3000" dirty="0">
              <a:latin typeface="Times New Roman" panose="02020603050405020304" pitchFamily="18" charset="0"/>
              <a:cs typeface="Times New Roman" panose="02020603050405020304" pitchFamily="18" charset="0"/>
            </a:endParaRPr>
          </a:p>
          <a:p>
            <a:r>
              <a:rPr lang="en-US" sz="3000" dirty="0">
                <a:latin typeface="Times New Roman" panose="02020603050405020304" pitchFamily="18" charset="0"/>
                <a:cs typeface="Times New Roman" panose="02020603050405020304" pitchFamily="18" charset="0"/>
              </a:rPr>
              <a:t>Date</a:t>
            </a:r>
            <a:r>
              <a:rPr lang="en-GB" altLang="en-US" sz="3000" dirty="0">
                <a:latin typeface="Times New Roman" panose="02020603050405020304" pitchFamily="18" charset="0"/>
                <a:cs typeface="Times New Roman" panose="02020603050405020304" pitchFamily="18" charset="0"/>
              </a:rPr>
              <a:t>;9/11/2025</a:t>
            </a:r>
            <a:endParaRPr lang="en-GB" altLang="en-US" sz="30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8EDDA"/>
        </a:solidFill>
        <a:effectLst/>
      </p:bgPr>
    </p:bg>
    <p:spTree>
      <p:nvGrpSpPr>
        <p:cNvPr id="1" name=""/>
        <p:cNvGrpSpPr/>
        <p:nvPr/>
      </p:nvGrpSpPr>
      <p:grpSpPr>
        <a:xfrm>
          <a:off x="0" y="0"/>
          <a:ext cx="0" cy="0"/>
          <a:chOff x="0" y="0"/>
          <a:chExt cx="0" cy="0"/>
        </a:xfrm>
      </p:grpSpPr>
      <p:sp>
        <p:nvSpPr>
          <p:cNvPr id="2" name="Freeform 2"/>
          <p:cNvSpPr/>
          <p:nvPr/>
        </p:nvSpPr>
        <p:spPr>
          <a:xfrm flipH="1">
            <a:off x="-846804" y="4114800"/>
            <a:ext cx="4352003" cy="6294218"/>
          </a:xfrm>
          <a:custGeom>
            <a:avLst/>
            <a:gdLst/>
            <a:ahLst/>
            <a:cxnLst/>
            <a:rect l="l" t="t" r="r" b="b"/>
            <a:pathLst>
              <a:path w="5945495" h="7676559">
                <a:moveTo>
                  <a:pt x="5945494" y="0"/>
                </a:moveTo>
                <a:lnTo>
                  <a:pt x="0" y="0"/>
                </a:lnTo>
                <a:lnTo>
                  <a:pt x="0" y="7676558"/>
                </a:lnTo>
                <a:lnTo>
                  <a:pt x="5945494" y="7676558"/>
                </a:lnTo>
                <a:lnTo>
                  <a:pt x="5945494"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3" name="Freeform 3"/>
          <p:cNvSpPr/>
          <p:nvPr/>
        </p:nvSpPr>
        <p:spPr>
          <a:xfrm flipV="1">
            <a:off x="15643788" y="0"/>
            <a:ext cx="2644212" cy="4114800"/>
          </a:xfrm>
          <a:custGeom>
            <a:avLst/>
            <a:gdLst/>
            <a:ahLst/>
            <a:cxnLst/>
            <a:rect l="l" t="t" r="r" b="b"/>
            <a:pathLst>
              <a:path w="2644212" h="4114800">
                <a:moveTo>
                  <a:pt x="0" y="4114800"/>
                </a:moveTo>
                <a:lnTo>
                  <a:pt x="2644212" y="4114800"/>
                </a:lnTo>
                <a:lnTo>
                  <a:pt x="2644212" y="0"/>
                </a:lnTo>
                <a:lnTo>
                  <a:pt x="0" y="0"/>
                </a:lnTo>
                <a:lnTo>
                  <a:pt x="0" y="411480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a:off x="12566722" y="2732459"/>
            <a:ext cx="5645078" cy="5614286"/>
          </a:xfrm>
          <a:custGeom>
            <a:avLst/>
            <a:gdLst/>
            <a:ahLst/>
            <a:cxnLst/>
            <a:rect l="l" t="t" r="r" b="b"/>
            <a:pathLst>
              <a:path w="5645078" h="5614286">
                <a:moveTo>
                  <a:pt x="0" y="0"/>
                </a:moveTo>
                <a:lnTo>
                  <a:pt x="5645078" y="0"/>
                </a:lnTo>
                <a:lnTo>
                  <a:pt x="5645078" y="5614286"/>
                </a:lnTo>
                <a:lnTo>
                  <a:pt x="0" y="561428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5" name="TextBox 5"/>
          <p:cNvSpPr txBox="1"/>
          <p:nvPr/>
        </p:nvSpPr>
        <p:spPr>
          <a:xfrm>
            <a:off x="2057399" y="2727796"/>
            <a:ext cx="10550971" cy="6149504"/>
          </a:xfrm>
          <a:prstGeom prst="rect">
            <a:avLst/>
          </a:prstGeom>
        </p:spPr>
        <p:txBody>
          <a:bodyPr wrap="square" lIns="0" tIns="0" rIns="0" bIns="0" rtlCol="0" anchor="t">
            <a:spAutoFit/>
          </a:bodyPr>
          <a:lstStyle/>
          <a:p>
            <a:pPr marL="457200" indent="-457200">
              <a:lnSpc>
                <a:spcPct val="15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The analysis investigates the professional development of a dietitian in the UK Health and Social Care system.</a:t>
            </a:r>
            <a:endParaRPr lang="en-US" sz="3000" dirty="0">
              <a:latin typeface="Times New Roman" panose="02020603050405020304" pitchFamily="18" charset="0"/>
              <a:cs typeface="Times New Roman" panose="02020603050405020304" pitchFamily="18" charset="0"/>
            </a:endParaRPr>
          </a:p>
          <a:p>
            <a:pPr marL="457200" indent="-457200">
              <a:lnSpc>
                <a:spcPct val="15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Conducted from the perspective of an </a:t>
            </a:r>
            <a:r>
              <a:rPr lang="en-US" sz="3000" b="1" dirty="0">
                <a:latin typeface="Times New Roman" panose="02020603050405020304" pitchFamily="18" charset="0"/>
                <a:cs typeface="Times New Roman" panose="02020603050405020304" pitchFamily="18" charset="0"/>
              </a:rPr>
              <a:t>individual diagnosed with ADHD</a:t>
            </a:r>
            <a:r>
              <a:rPr lang="en-US" sz="3000" dirty="0">
                <a:latin typeface="Times New Roman" panose="02020603050405020304" pitchFamily="18" charset="0"/>
                <a:cs typeface="Times New Roman" panose="02020603050405020304" pitchFamily="18" charset="0"/>
              </a:rPr>
              <a:t>.</a:t>
            </a:r>
            <a:endParaRPr lang="en-US" sz="3000" dirty="0">
              <a:latin typeface="Times New Roman" panose="02020603050405020304" pitchFamily="18" charset="0"/>
              <a:cs typeface="Times New Roman" panose="02020603050405020304" pitchFamily="18" charset="0"/>
            </a:endParaRPr>
          </a:p>
          <a:p>
            <a:pPr marL="457200" indent="-457200">
              <a:lnSpc>
                <a:spcPct val="15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The Sociocultural Theory by Vygotsky serves as a guiding principle, emphasizing social interaction and mentorship in learning (Main, 2023).</a:t>
            </a:r>
            <a:endParaRPr lang="en-US" sz="3000" dirty="0">
              <a:latin typeface="Times New Roman" panose="02020603050405020304" pitchFamily="18" charset="0"/>
              <a:cs typeface="Times New Roman" panose="02020603050405020304" pitchFamily="18" charset="0"/>
            </a:endParaRPr>
          </a:p>
          <a:p>
            <a:pPr marL="457200" indent="-457200">
              <a:lnSpc>
                <a:spcPct val="15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SWOT analysis determines the internal and external variables that affect self-development (Leiber et al., 2020).</a:t>
            </a:r>
            <a:endParaRPr lang="en-US" sz="3000" dirty="0">
              <a:latin typeface="Times New Roman" panose="02020603050405020304" pitchFamily="18" charset="0"/>
              <a:cs typeface="Times New Roman" panose="02020603050405020304" pitchFamily="18" charset="0"/>
            </a:endParaRPr>
          </a:p>
        </p:txBody>
      </p:sp>
      <p:sp>
        <p:nvSpPr>
          <p:cNvPr id="7" name="Freeform 7"/>
          <p:cNvSpPr/>
          <p:nvPr/>
        </p:nvSpPr>
        <p:spPr>
          <a:xfrm>
            <a:off x="5486400" y="647700"/>
            <a:ext cx="7315200" cy="1506931"/>
          </a:xfrm>
          <a:custGeom>
            <a:avLst/>
            <a:gdLst/>
            <a:ahLst/>
            <a:cxnLst/>
            <a:rect l="l" t="t" r="r" b="b"/>
            <a:pathLst>
              <a:path w="7315200" h="1506931">
                <a:moveTo>
                  <a:pt x="0" y="0"/>
                </a:moveTo>
                <a:lnTo>
                  <a:pt x="7315200" y="0"/>
                </a:lnTo>
                <a:lnTo>
                  <a:pt x="7315200" y="1506932"/>
                </a:lnTo>
                <a:lnTo>
                  <a:pt x="0" y="150693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8" name="TextBox 8"/>
          <p:cNvSpPr txBox="1"/>
          <p:nvPr/>
        </p:nvSpPr>
        <p:spPr>
          <a:xfrm>
            <a:off x="6673778" y="960793"/>
            <a:ext cx="4940444" cy="846386"/>
          </a:xfrm>
          <a:prstGeom prst="rect">
            <a:avLst/>
          </a:prstGeom>
        </p:spPr>
        <p:txBody>
          <a:bodyPr lIns="0" tIns="0" rIns="0" bIns="0" rtlCol="0" anchor="t">
            <a:spAutoFit/>
          </a:bodyPr>
          <a:lstStyle/>
          <a:p>
            <a:pPr algn="ctr">
              <a:lnSpc>
                <a:spcPts val="6580"/>
              </a:lnSpc>
            </a:pPr>
            <a:r>
              <a:rPr lang="en-US" sz="6000" b="1" dirty="0">
                <a:solidFill>
                  <a:srgbClr val="FFFFFF"/>
                </a:solidFill>
                <a:latin typeface="Times New Roman" panose="02020603050405020304" pitchFamily="18" charset="0"/>
                <a:ea typeface="Open Sauce Heavy"/>
                <a:cs typeface="Times New Roman" panose="02020603050405020304" pitchFamily="18" charset="0"/>
                <a:sym typeface="Open Sauce Heavy"/>
              </a:rPr>
              <a:t>Introduction </a:t>
            </a:r>
            <a:endParaRPr lang="en-US" sz="6000" b="1" dirty="0">
              <a:solidFill>
                <a:srgbClr val="FFFFFF"/>
              </a:solidFill>
              <a:latin typeface="Times New Roman" panose="02020603050405020304" pitchFamily="18" charset="0"/>
              <a:ea typeface="Open Sauce Heavy"/>
              <a:cs typeface="Times New Roman" panose="02020603050405020304" pitchFamily="18" charset="0"/>
              <a:sym typeface="Open Sauce Heavy"/>
            </a:endParaRPr>
          </a:p>
        </p:txBody>
      </p:sp>
      <p:sp>
        <p:nvSpPr>
          <p:cNvPr id="9" name="TextBox 9"/>
          <p:cNvSpPr txBox="1"/>
          <p:nvPr/>
        </p:nvSpPr>
        <p:spPr>
          <a:xfrm>
            <a:off x="13735050" y="3905250"/>
            <a:ext cx="1446856" cy="1543050"/>
          </a:xfrm>
          <a:prstGeom prst="rect">
            <a:avLst/>
          </a:prstGeom>
        </p:spPr>
        <p:txBody>
          <a:bodyPr lIns="0" tIns="0" rIns="0" bIns="0" rtlCol="0" anchor="t">
            <a:spAutoFit/>
          </a:bodyPr>
          <a:lstStyle/>
          <a:p>
            <a:pPr algn="ctr">
              <a:lnSpc>
                <a:spcPts val="12600"/>
              </a:lnSpc>
              <a:spcBef>
                <a:spcPct val="0"/>
              </a:spcBef>
            </a:pPr>
            <a:r>
              <a:rPr lang="en-US" sz="9000" b="1">
                <a:solidFill>
                  <a:srgbClr val="262A41"/>
                </a:solidFill>
                <a:latin typeface="Public Sans Heavy"/>
                <a:ea typeface="Public Sans Heavy"/>
                <a:cs typeface="Public Sans Heavy"/>
                <a:sym typeface="Public Sans Heavy"/>
              </a:rPr>
              <a:t>S</a:t>
            </a:r>
            <a:endParaRPr lang="en-US" sz="9000" b="1">
              <a:solidFill>
                <a:srgbClr val="262A41"/>
              </a:solidFill>
              <a:latin typeface="Public Sans Heavy"/>
              <a:ea typeface="Public Sans Heavy"/>
              <a:cs typeface="Public Sans Heavy"/>
              <a:sym typeface="Public Sans Heavy"/>
            </a:endParaRPr>
          </a:p>
        </p:txBody>
      </p:sp>
      <p:sp>
        <p:nvSpPr>
          <p:cNvPr id="10" name="TextBox 10"/>
          <p:cNvSpPr txBox="1"/>
          <p:nvPr/>
        </p:nvSpPr>
        <p:spPr>
          <a:xfrm>
            <a:off x="15598571" y="3257550"/>
            <a:ext cx="1995433" cy="1543050"/>
          </a:xfrm>
          <a:prstGeom prst="rect">
            <a:avLst/>
          </a:prstGeom>
        </p:spPr>
        <p:txBody>
          <a:bodyPr lIns="0" tIns="0" rIns="0" bIns="0" rtlCol="0" anchor="t">
            <a:spAutoFit/>
          </a:bodyPr>
          <a:lstStyle/>
          <a:p>
            <a:pPr algn="ctr">
              <a:lnSpc>
                <a:spcPts val="12600"/>
              </a:lnSpc>
              <a:spcBef>
                <a:spcPct val="0"/>
              </a:spcBef>
            </a:pPr>
            <a:r>
              <a:rPr lang="en-US" sz="9000" b="1">
                <a:solidFill>
                  <a:srgbClr val="262A41"/>
                </a:solidFill>
                <a:latin typeface="Public Sans Heavy"/>
                <a:ea typeface="Public Sans Heavy"/>
                <a:cs typeface="Public Sans Heavy"/>
                <a:sym typeface="Public Sans Heavy"/>
              </a:rPr>
              <a:t>W</a:t>
            </a:r>
            <a:endParaRPr lang="en-US" sz="9000" b="1">
              <a:solidFill>
                <a:srgbClr val="262A41"/>
              </a:solidFill>
              <a:latin typeface="Public Sans Heavy"/>
              <a:ea typeface="Public Sans Heavy"/>
              <a:cs typeface="Public Sans Heavy"/>
              <a:sym typeface="Public Sans Heavy"/>
            </a:endParaRPr>
          </a:p>
        </p:txBody>
      </p:sp>
      <p:sp>
        <p:nvSpPr>
          <p:cNvPr id="11" name="TextBox 11"/>
          <p:cNvSpPr txBox="1"/>
          <p:nvPr/>
        </p:nvSpPr>
        <p:spPr>
          <a:xfrm>
            <a:off x="13226167" y="6018288"/>
            <a:ext cx="1595113" cy="1543050"/>
          </a:xfrm>
          <a:prstGeom prst="rect">
            <a:avLst/>
          </a:prstGeom>
        </p:spPr>
        <p:txBody>
          <a:bodyPr lIns="0" tIns="0" rIns="0" bIns="0" rtlCol="0" anchor="t">
            <a:spAutoFit/>
          </a:bodyPr>
          <a:lstStyle/>
          <a:p>
            <a:pPr algn="ctr">
              <a:lnSpc>
                <a:spcPts val="12600"/>
              </a:lnSpc>
              <a:spcBef>
                <a:spcPct val="0"/>
              </a:spcBef>
            </a:pPr>
            <a:r>
              <a:rPr lang="en-US" sz="9000" b="1">
                <a:solidFill>
                  <a:srgbClr val="262A41"/>
                </a:solidFill>
                <a:latin typeface="Public Sans Heavy"/>
                <a:ea typeface="Public Sans Heavy"/>
                <a:cs typeface="Public Sans Heavy"/>
                <a:sym typeface="Public Sans Heavy"/>
              </a:rPr>
              <a:t>O</a:t>
            </a:r>
            <a:endParaRPr lang="en-US" sz="9000" b="1">
              <a:solidFill>
                <a:srgbClr val="262A41"/>
              </a:solidFill>
              <a:latin typeface="Public Sans Heavy"/>
              <a:ea typeface="Public Sans Heavy"/>
              <a:cs typeface="Public Sans Heavy"/>
              <a:sym typeface="Public Sans Heavy"/>
            </a:endParaRPr>
          </a:p>
        </p:txBody>
      </p:sp>
      <p:sp>
        <p:nvSpPr>
          <p:cNvPr id="12" name="TextBox 12"/>
          <p:cNvSpPr txBox="1"/>
          <p:nvPr/>
        </p:nvSpPr>
        <p:spPr>
          <a:xfrm>
            <a:off x="15988557" y="5458739"/>
            <a:ext cx="722030" cy="1543050"/>
          </a:xfrm>
          <a:prstGeom prst="rect">
            <a:avLst/>
          </a:prstGeom>
        </p:spPr>
        <p:txBody>
          <a:bodyPr lIns="0" tIns="0" rIns="0" bIns="0" rtlCol="0" anchor="t">
            <a:spAutoFit/>
          </a:bodyPr>
          <a:lstStyle/>
          <a:p>
            <a:pPr algn="ctr">
              <a:lnSpc>
                <a:spcPts val="12600"/>
              </a:lnSpc>
              <a:spcBef>
                <a:spcPct val="0"/>
              </a:spcBef>
            </a:pPr>
            <a:r>
              <a:rPr lang="en-US" sz="9000" b="1" dirty="0">
                <a:solidFill>
                  <a:srgbClr val="262A41"/>
                </a:solidFill>
                <a:latin typeface="Public Sans Heavy"/>
                <a:ea typeface="Public Sans Heavy"/>
                <a:cs typeface="Public Sans Heavy"/>
                <a:sym typeface="Public Sans Heavy"/>
              </a:rPr>
              <a:t>T</a:t>
            </a:r>
            <a:endParaRPr lang="en-US" sz="9000" b="1" dirty="0">
              <a:solidFill>
                <a:srgbClr val="262A41"/>
              </a:solidFill>
              <a:latin typeface="Public Sans Heavy"/>
              <a:ea typeface="Public Sans Heavy"/>
              <a:cs typeface="Public Sans Heavy"/>
              <a:sym typeface="Public Sans Heavy"/>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8EDDA"/>
        </a:solidFill>
        <a:effectLst/>
      </p:bgPr>
    </p:bg>
    <p:spTree>
      <p:nvGrpSpPr>
        <p:cNvPr id="1" name=""/>
        <p:cNvGrpSpPr/>
        <p:nvPr/>
      </p:nvGrpSpPr>
      <p:grpSpPr>
        <a:xfrm>
          <a:off x="0" y="0"/>
          <a:ext cx="0" cy="0"/>
          <a:chOff x="0" y="0"/>
          <a:chExt cx="0" cy="0"/>
        </a:xfrm>
      </p:grpSpPr>
      <p:sp>
        <p:nvSpPr>
          <p:cNvPr id="2" name="Freeform 2"/>
          <p:cNvSpPr/>
          <p:nvPr/>
        </p:nvSpPr>
        <p:spPr>
          <a:xfrm rot="1014639">
            <a:off x="209508" y="2718747"/>
            <a:ext cx="7438729" cy="7438729"/>
          </a:xfrm>
          <a:custGeom>
            <a:avLst/>
            <a:gdLst/>
            <a:ahLst/>
            <a:cxnLst/>
            <a:rect l="l" t="t" r="r" b="b"/>
            <a:pathLst>
              <a:path w="7438729" h="7438729">
                <a:moveTo>
                  <a:pt x="0" y="0"/>
                </a:moveTo>
                <a:lnTo>
                  <a:pt x="7438729" y="0"/>
                </a:lnTo>
                <a:lnTo>
                  <a:pt x="7438729" y="7438730"/>
                </a:lnTo>
                <a:lnTo>
                  <a:pt x="0" y="7438730"/>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3" name="Freeform 3"/>
          <p:cNvSpPr/>
          <p:nvPr/>
        </p:nvSpPr>
        <p:spPr>
          <a:xfrm flipH="1">
            <a:off x="-312088" y="2732459"/>
            <a:ext cx="5945495" cy="7676559"/>
          </a:xfrm>
          <a:custGeom>
            <a:avLst/>
            <a:gdLst/>
            <a:ahLst/>
            <a:cxnLst/>
            <a:rect l="l" t="t" r="r" b="b"/>
            <a:pathLst>
              <a:path w="5945495" h="7676559">
                <a:moveTo>
                  <a:pt x="5945494" y="0"/>
                </a:moveTo>
                <a:lnTo>
                  <a:pt x="0" y="0"/>
                </a:lnTo>
                <a:lnTo>
                  <a:pt x="0" y="7676558"/>
                </a:lnTo>
                <a:lnTo>
                  <a:pt x="5945494" y="7676558"/>
                </a:lnTo>
                <a:lnTo>
                  <a:pt x="5945494"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flipV="1">
            <a:off x="15643788" y="0"/>
            <a:ext cx="2644212" cy="4114800"/>
          </a:xfrm>
          <a:custGeom>
            <a:avLst/>
            <a:gdLst/>
            <a:ahLst/>
            <a:cxnLst/>
            <a:rect l="l" t="t" r="r" b="b"/>
            <a:pathLst>
              <a:path w="2644212" h="4114800">
                <a:moveTo>
                  <a:pt x="0" y="4114800"/>
                </a:moveTo>
                <a:lnTo>
                  <a:pt x="2644212" y="4114800"/>
                </a:lnTo>
                <a:lnTo>
                  <a:pt x="2644212" y="0"/>
                </a:lnTo>
                <a:lnTo>
                  <a:pt x="0" y="0"/>
                </a:lnTo>
                <a:lnTo>
                  <a:pt x="0" y="411480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5" name="Freeform 5"/>
          <p:cNvSpPr/>
          <p:nvPr/>
        </p:nvSpPr>
        <p:spPr>
          <a:xfrm>
            <a:off x="1925090" y="4654266"/>
            <a:ext cx="4584222" cy="3567692"/>
          </a:xfrm>
          <a:custGeom>
            <a:avLst/>
            <a:gdLst/>
            <a:ahLst/>
            <a:cxnLst/>
            <a:rect l="l" t="t" r="r" b="b"/>
            <a:pathLst>
              <a:path w="4584222" h="3567692">
                <a:moveTo>
                  <a:pt x="0" y="0"/>
                </a:moveTo>
                <a:lnTo>
                  <a:pt x="4584222" y="0"/>
                </a:lnTo>
                <a:lnTo>
                  <a:pt x="4584222" y="3567692"/>
                </a:lnTo>
                <a:lnTo>
                  <a:pt x="0" y="356769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6" name="TextBox 6"/>
          <p:cNvSpPr txBox="1"/>
          <p:nvPr/>
        </p:nvSpPr>
        <p:spPr>
          <a:xfrm>
            <a:off x="7772400" y="3214944"/>
            <a:ext cx="10515600" cy="6924675"/>
          </a:xfrm>
          <a:prstGeom prst="rect">
            <a:avLst/>
          </a:prstGeom>
        </p:spPr>
        <p:txBody>
          <a:bodyPr wrap="square" lIns="0" tIns="0" rIns="0" bIns="0" rtlCol="0" anchor="t">
            <a:spAutoFit/>
          </a:bodyPr>
          <a:lstStyle/>
          <a:p>
            <a:pPr marL="457200" indent="-457200">
              <a:lnSpc>
                <a:spcPct val="150000"/>
              </a:lnSpc>
              <a:buFont typeface="Arial" panose="020B0604020202020204" pitchFamily="34" charset="0"/>
              <a:buChar char="•"/>
            </a:pPr>
            <a:r>
              <a:rPr lang="en-GB" altLang="en-US" sz="3000" dirty="0">
                <a:latin typeface="Times New Roman" panose="02020603050405020304" pitchFamily="18" charset="0"/>
                <a:cs typeface="Times New Roman" panose="02020603050405020304" pitchFamily="18" charset="0"/>
              </a:rPr>
              <a:t>Strong intuition, often picks up on patterns , emotions, or dynamics that others might miss.</a:t>
            </a:r>
            <a:endParaRPr lang="en-US" sz="3000" dirty="0">
              <a:latin typeface="Times New Roman" panose="02020603050405020304" pitchFamily="18" charset="0"/>
              <a:cs typeface="Times New Roman" panose="02020603050405020304" pitchFamily="18" charset="0"/>
            </a:endParaRPr>
          </a:p>
          <a:p>
            <a:pPr marL="457200" indent="-457200">
              <a:lnSpc>
                <a:spcPct val="15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Creativity and hyperfocus enable detailed, innovative nutrition planning.</a:t>
            </a:r>
            <a:endParaRPr lang="en-US" sz="3000" dirty="0">
              <a:latin typeface="Times New Roman" panose="02020603050405020304" pitchFamily="18" charset="0"/>
              <a:cs typeface="Times New Roman" panose="02020603050405020304" pitchFamily="18" charset="0"/>
            </a:endParaRPr>
          </a:p>
          <a:p>
            <a:pPr marL="457200" indent="-457200">
              <a:lnSpc>
                <a:spcPct val="15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Passion for health promotion drives motivation and purpose in practice.</a:t>
            </a:r>
            <a:endParaRPr lang="en-US" sz="3000" dirty="0">
              <a:latin typeface="Times New Roman" panose="02020603050405020304" pitchFamily="18" charset="0"/>
              <a:cs typeface="Times New Roman" panose="02020603050405020304" pitchFamily="18" charset="0"/>
            </a:endParaRPr>
          </a:p>
          <a:p>
            <a:pPr marL="457200" indent="-457200">
              <a:lnSpc>
                <a:spcPct val="150000"/>
              </a:lnSpc>
              <a:buFont typeface="Arial" panose="020B0604020202020204" pitchFamily="34" charset="0"/>
              <a:buChar char="•"/>
            </a:pPr>
            <a:r>
              <a:rPr lang="en-GB" altLang="en-US" sz="3000" dirty="0">
                <a:latin typeface="Times New Roman" panose="02020603050405020304" pitchFamily="18" charset="0"/>
                <a:cs typeface="Times New Roman" panose="02020603050405020304" pitchFamily="18" charset="0"/>
              </a:rPr>
              <a:t>Empathy and sensitivity, deeply attuned to others emotions , often leads to strong interpersonal conections.</a:t>
            </a:r>
            <a:endParaRPr lang="en-US" sz="3000" dirty="0">
              <a:latin typeface="Times New Roman" panose="02020603050405020304" pitchFamily="18" charset="0"/>
              <a:cs typeface="Times New Roman" panose="02020603050405020304" pitchFamily="18" charset="0"/>
            </a:endParaRPr>
          </a:p>
          <a:p>
            <a:pPr marL="457200" indent="-457200">
              <a:lnSpc>
                <a:spcPct val="15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Lived experience with ADHD builds an understanding of neurodiverse dietary support.</a:t>
            </a:r>
            <a:endParaRPr lang="en-US" sz="3000" dirty="0">
              <a:latin typeface="Times New Roman" panose="02020603050405020304" pitchFamily="18" charset="0"/>
              <a:cs typeface="Times New Roman" panose="02020603050405020304" pitchFamily="18" charset="0"/>
            </a:endParaRPr>
          </a:p>
        </p:txBody>
      </p:sp>
      <p:sp>
        <p:nvSpPr>
          <p:cNvPr id="7" name="Freeform 7"/>
          <p:cNvSpPr/>
          <p:nvPr/>
        </p:nvSpPr>
        <p:spPr>
          <a:xfrm>
            <a:off x="5486400" y="1044219"/>
            <a:ext cx="7315200" cy="1506931"/>
          </a:xfrm>
          <a:custGeom>
            <a:avLst/>
            <a:gdLst/>
            <a:ahLst/>
            <a:cxnLst/>
            <a:rect l="l" t="t" r="r" b="b"/>
            <a:pathLst>
              <a:path w="7315200" h="1506931">
                <a:moveTo>
                  <a:pt x="0" y="0"/>
                </a:moveTo>
                <a:lnTo>
                  <a:pt x="7315200" y="0"/>
                </a:lnTo>
                <a:lnTo>
                  <a:pt x="7315200" y="1506932"/>
                </a:lnTo>
                <a:lnTo>
                  <a:pt x="0" y="1506932"/>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8" name="TextBox 8"/>
          <p:cNvSpPr txBox="1"/>
          <p:nvPr/>
        </p:nvSpPr>
        <p:spPr>
          <a:xfrm>
            <a:off x="6629400" y="1357312"/>
            <a:ext cx="4205287" cy="846386"/>
          </a:xfrm>
          <a:prstGeom prst="rect">
            <a:avLst/>
          </a:prstGeom>
        </p:spPr>
        <p:txBody>
          <a:bodyPr wrap="square" lIns="0" tIns="0" rIns="0" bIns="0" rtlCol="0" anchor="t">
            <a:spAutoFit/>
          </a:bodyPr>
          <a:lstStyle/>
          <a:p>
            <a:pPr algn="ctr">
              <a:lnSpc>
                <a:spcPts val="6580"/>
              </a:lnSpc>
            </a:pPr>
            <a:r>
              <a:rPr lang="en-US" sz="6000" b="1" dirty="0">
                <a:solidFill>
                  <a:srgbClr val="FFFFFF"/>
                </a:solidFill>
                <a:latin typeface="Times New Roman" panose="02020603050405020304" pitchFamily="18" charset="0"/>
                <a:ea typeface="Open Sauce Heavy"/>
                <a:cs typeface="Times New Roman" panose="02020603050405020304" pitchFamily="18" charset="0"/>
                <a:sym typeface="Open Sauce Heavy"/>
              </a:rPr>
              <a:t>Strength</a:t>
            </a:r>
            <a:endParaRPr lang="en-US" sz="6000" b="1" dirty="0">
              <a:solidFill>
                <a:srgbClr val="FFFFFF"/>
              </a:solidFill>
              <a:latin typeface="Times New Roman" panose="02020603050405020304" pitchFamily="18" charset="0"/>
              <a:ea typeface="Open Sauce Heavy"/>
              <a:cs typeface="Times New Roman" panose="02020603050405020304" pitchFamily="18" charset="0"/>
              <a:sym typeface="Open Sauce Heavy"/>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8EDDA"/>
        </a:solidFill>
        <a:effectLst/>
      </p:bgPr>
    </p:bg>
    <p:spTree>
      <p:nvGrpSpPr>
        <p:cNvPr id="1" name=""/>
        <p:cNvGrpSpPr/>
        <p:nvPr/>
      </p:nvGrpSpPr>
      <p:grpSpPr>
        <a:xfrm>
          <a:off x="0" y="0"/>
          <a:ext cx="0" cy="0"/>
          <a:chOff x="0" y="0"/>
          <a:chExt cx="0" cy="0"/>
        </a:xfrm>
      </p:grpSpPr>
      <p:sp>
        <p:nvSpPr>
          <p:cNvPr id="2" name="Freeform 2"/>
          <p:cNvSpPr/>
          <p:nvPr/>
        </p:nvSpPr>
        <p:spPr>
          <a:xfrm rot="1014639">
            <a:off x="12238116" y="4606873"/>
            <a:ext cx="7062120" cy="7062120"/>
          </a:xfrm>
          <a:custGeom>
            <a:avLst/>
            <a:gdLst/>
            <a:ahLst/>
            <a:cxnLst/>
            <a:rect l="l" t="t" r="r" b="b"/>
            <a:pathLst>
              <a:path w="7062120" h="7062120">
                <a:moveTo>
                  <a:pt x="0" y="0"/>
                </a:moveTo>
                <a:lnTo>
                  <a:pt x="7062120" y="0"/>
                </a:lnTo>
                <a:lnTo>
                  <a:pt x="7062120" y="7062120"/>
                </a:lnTo>
                <a:lnTo>
                  <a:pt x="0" y="7062120"/>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3" name="Freeform 3"/>
          <p:cNvSpPr/>
          <p:nvPr/>
        </p:nvSpPr>
        <p:spPr>
          <a:xfrm flipH="1">
            <a:off x="-312088" y="2732459"/>
            <a:ext cx="5945495" cy="7676559"/>
          </a:xfrm>
          <a:custGeom>
            <a:avLst/>
            <a:gdLst/>
            <a:ahLst/>
            <a:cxnLst/>
            <a:rect l="l" t="t" r="r" b="b"/>
            <a:pathLst>
              <a:path w="5945495" h="7676559">
                <a:moveTo>
                  <a:pt x="5945494" y="0"/>
                </a:moveTo>
                <a:lnTo>
                  <a:pt x="0" y="0"/>
                </a:lnTo>
                <a:lnTo>
                  <a:pt x="0" y="7676558"/>
                </a:lnTo>
                <a:lnTo>
                  <a:pt x="5945494" y="7676558"/>
                </a:lnTo>
                <a:lnTo>
                  <a:pt x="5945494"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flipV="1">
            <a:off x="15643788" y="0"/>
            <a:ext cx="2644212" cy="4114800"/>
          </a:xfrm>
          <a:custGeom>
            <a:avLst/>
            <a:gdLst/>
            <a:ahLst/>
            <a:cxnLst/>
            <a:rect l="l" t="t" r="r" b="b"/>
            <a:pathLst>
              <a:path w="2644212" h="4114800">
                <a:moveTo>
                  <a:pt x="0" y="4114800"/>
                </a:moveTo>
                <a:lnTo>
                  <a:pt x="2644212" y="4114800"/>
                </a:lnTo>
                <a:lnTo>
                  <a:pt x="2644212" y="0"/>
                </a:lnTo>
                <a:lnTo>
                  <a:pt x="0" y="0"/>
                </a:lnTo>
                <a:lnTo>
                  <a:pt x="0" y="411480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5" name="Freeform 5"/>
          <p:cNvSpPr/>
          <p:nvPr/>
        </p:nvSpPr>
        <p:spPr>
          <a:xfrm>
            <a:off x="13390745" y="5602622"/>
            <a:ext cx="3868555" cy="3389822"/>
          </a:xfrm>
          <a:custGeom>
            <a:avLst/>
            <a:gdLst/>
            <a:ahLst/>
            <a:cxnLst/>
            <a:rect l="l" t="t" r="r" b="b"/>
            <a:pathLst>
              <a:path w="3868555" h="3389822">
                <a:moveTo>
                  <a:pt x="0" y="0"/>
                </a:moveTo>
                <a:lnTo>
                  <a:pt x="3868555" y="0"/>
                </a:lnTo>
                <a:lnTo>
                  <a:pt x="3868555" y="3389822"/>
                </a:lnTo>
                <a:lnTo>
                  <a:pt x="0" y="3389822"/>
                </a:lnTo>
                <a:lnTo>
                  <a:pt x="0" y="0"/>
                </a:lnTo>
                <a:close/>
              </a:path>
            </a:pathLst>
          </a:custGeom>
          <a:blipFill>
            <a:blip r:embed="rId7"/>
            <a:stretch>
              <a:fillRect/>
            </a:stretch>
          </a:blipFill>
        </p:spPr>
      </p:sp>
      <p:sp>
        <p:nvSpPr>
          <p:cNvPr id="6" name="TextBox 6"/>
          <p:cNvSpPr txBox="1"/>
          <p:nvPr/>
        </p:nvSpPr>
        <p:spPr>
          <a:xfrm>
            <a:off x="3048001" y="3009900"/>
            <a:ext cx="10896599" cy="5457007"/>
          </a:xfrm>
          <a:prstGeom prst="rect">
            <a:avLst/>
          </a:prstGeom>
        </p:spPr>
        <p:txBody>
          <a:bodyPr wrap="square" lIns="0" tIns="0" rIns="0" bIns="0" rtlCol="0" anchor="t">
            <a:spAutoFit/>
          </a:bodyPr>
          <a:lstStyle/>
          <a:p>
            <a:pPr marL="457200" indent="-457200">
              <a:lnSpc>
                <a:spcPct val="15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Problems with focus on repetitive or administrative duties.</a:t>
            </a:r>
            <a:endParaRPr lang="en-US" sz="3000" dirty="0">
              <a:latin typeface="Times New Roman" panose="02020603050405020304" pitchFamily="18" charset="0"/>
              <a:cs typeface="Times New Roman" panose="02020603050405020304" pitchFamily="18" charset="0"/>
            </a:endParaRPr>
          </a:p>
          <a:p>
            <a:pPr marL="457200" indent="-457200">
              <a:lnSpc>
                <a:spcPct val="15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Difficulties with time management and organization related to being affected by ADHD.</a:t>
            </a:r>
            <a:endParaRPr lang="en-US" sz="3000" dirty="0">
              <a:latin typeface="Times New Roman" panose="02020603050405020304" pitchFamily="18" charset="0"/>
              <a:cs typeface="Times New Roman" panose="02020603050405020304" pitchFamily="18" charset="0"/>
            </a:endParaRPr>
          </a:p>
          <a:p>
            <a:pPr marL="457200" indent="-457200">
              <a:lnSpc>
                <a:spcPct val="15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Easily distracted in noisy or excessively stimulating environments.</a:t>
            </a:r>
            <a:endParaRPr lang="en-US" sz="3000" dirty="0">
              <a:latin typeface="Times New Roman" panose="02020603050405020304" pitchFamily="18" charset="0"/>
              <a:cs typeface="Times New Roman" panose="02020603050405020304" pitchFamily="18" charset="0"/>
            </a:endParaRPr>
          </a:p>
          <a:p>
            <a:pPr marL="457200" indent="-457200">
              <a:lnSpc>
                <a:spcPct val="15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Work under tight deadlines with no systematic direction or planning.</a:t>
            </a:r>
            <a:endParaRPr lang="en-US" sz="3000" dirty="0">
              <a:latin typeface="Times New Roman" panose="02020603050405020304" pitchFamily="18" charset="0"/>
              <a:cs typeface="Times New Roman" panose="02020603050405020304" pitchFamily="18" charset="0"/>
            </a:endParaRPr>
          </a:p>
          <a:p>
            <a:pPr marL="457200" indent="-457200">
              <a:lnSpc>
                <a:spcPct val="15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Requires consistent routines, tools, and feedback for task completion.</a:t>
            </a:r>
            <a:endParaRPr lang="en-US" sz="3000" dirty="0">
              <a:latin typeface="Times New Roman" panose="02020603050405020304" pitchFamily="18" charset="0"/>
              <a:cs typeface="Times New Roman" panose="02020603050405020304" pitchFamily="18" charset="0"/>
            </a:endParaRPr>
          </a:p>
        </p:txBody>
      </p:sp>
      <p:sp>
        <p:nvSpPr>
          <p:cNvPr id="8" name="Freeform 8"/>
          <p:cNvSpPr/>
          <p:nvPr/>
        </p:nvSpPr>
        <p:spPr>
          <a:xfrm>
            <a:off x="5486400" y="1044219"/>
            <a:ext cx="7315200" cy="1506931"/>
          </a:xfrm>
          <a:custGeom>
            <a:avLst/>
            <a:gdLst/>
            <a:ahLst/>
            <a:cxnLst/>
            <a:rect l="l" t="t" r="r" b="b"/>
            <a:pathLst>
              <a:path w="7315200" h="1506931">
                <a:moveTo>
                  <a:pt x="0" y="0"/>
                </a:moveTo>
                <a:lnTo>
                  <a:pt x="7315200" y="0"/>
                </a:lnTo>
                <a:lnTo>
                  <a:pt x="7315200" y="1506932"/>
                </a:lnTo>
                <a:lnTo>
                  <a:pt x="0" y="1506932"/>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9" name="TextBox 9"/>
          <p:cNvSpPr txBox="1"/>
          <p:nvPr/>
        </p:nvSpPr>
        <p:spPr>
          <a:xfrm>
            <a:off x="7353625" y="1357312"/>
            <a:ext cx="3580751" cy="846386"/>
          </a:xfrm>
          <a:prstGeom prst="rect">
            <a:avLst/>
          </a:prstGeom>
        </p:spPr>
        <p:txBody>
          <a:bodyPr lIns="0" tIns="0" rIns="0" bIns="0" rtlCol="0" anchor="t">
            <a:spAutoFit/>
          </a:bodyPr>
          <a:lstStyle/>
          <a:p>
            <a:pPr algn="ctr">
              <a:lnSpc>
                <a:spcPts val="6580"/>
              </a:lnSpc>
            </a:pPr>
            <a:r>
              <a:rPr lang="en-US" sz="6000" b="1" dirty="0">
                <a:solidFill>
                  <a:srgbClr val="FFFFFF"/>
                </a:solidFill>
                <a:latin typeface="Times New Roman" panose="02020603050405020304" pitchFamily="18" charset="0"/>
                <a:ea typeface="Open Sauce Heavy"/>
                <a:cs typeface="Times New Roman" panose="02020603050405020304" pitchFamily="18" charset="0"/>
                <a:sym typeface="Open Sauce Heavy"/>
              </a:rPr>
              <a:t>Weakness</a:t>
            </a:r>
            <a:endParaRPr lang="en-US" sz="6000" b="1" dirty="0">
              <a:solidFill>
                <a:srgbClr val="FFFFFF"/>
              </a:solidFill>
              <a:latin typeface="Times New Roman" panose="02020603050405020304" pitchFamily="18" charset="0"/>
              <a:ea typeface="Open Sauce Heavy"/>
              <a:cs typeface="Times New Roman" panose="02020603050405020304" pitchFamily="18" charset="0"/>
              <a:sym typeface="Open Sauce Heavy"/>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8EDDA"/>
        </a:solidFill>
        <a:effectLst/>
      </p:bgPr>
    </p:bg>
    <p:spTree>
      <p:nvGrpSpPr>
        <p:cNvPr id="1" name=""/>
        <p:cNvGrpSpPr/>
        <p:nvPr/>
      </p:nvGrpSpPr>
      <p:grpSpPr>
        <a:xfrm>
          <a:off x="0" y="0"/>
          <a:ext cx="0" cy="0"/>
          <a:chOff x="0" y="0"/>
          <a:chExt cx="0" cy="0"/>
        </a:xfrm>
      </p:grpSpPr>
      <p:sp>
        <p:nvSpPr>
          <p:cNvPr id="2" name="Freeform 2"/>
          <p:cNvSpPr/>
          <p:nvPr/>
        </p:nvSpPr>
        <p:spPr>
          <a:xfrm rot="1014639">
            <a:off x="209508" y="2718747"/>
            <a:ext cx="7438729" cy="7438729"/>
          </a:xfrm>
          <a:custGeom>
            <a:avLst/>
            <a:gdLst/>
            <a:ahLst/>
            <a:cxnLst/>
            <a:rect l="l" t="t" r="r" b="b"/>
            <a:pathLst>
              <a:path w="7438729" h="7438729">
                <a:moveTo>
                  <a:pt x="0" y="0"/>
                </a:moveTo>
                <a:lnTo>
                  <a:pt x="7438729" y="0"/>
                </a:lnTo>
                <a:lnTo>
                  <a:pt x="7438729" y="7438730"/>
                </a:lnTo>
                <a:lnTo>
                  <a:pt x="0" y="7438730"/>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3" name="Freeform 3"/>
          <p:cNvSpPr/>
          <p:nvPr/>
        </p:nvSpPr>
        <p:spPr>
          <a:xfrm flipH="1">
            <a:off x="-312088" y="2732459"/>
            <a:ext cx="5945495" cy="7676559"/>
          </a:xfrm>
          <a:custGeom>
            <a:avLst/>
            <a:gdLst/>
            <a:ahLst/>
            <a:cxnLst/>
            <a:rect l="l" t="t" r="r" b="b"/>
            <a:pathLst>
              <a:path w="5945495" h="7676559">
                <a:moveTo>
                  <a:pt x="5945494" y="0"/>
                </a:moveTo>
                <a:lnTo>
                  <a:pt x="0" y="0"/>
                </a:lnTo>
                <a:lnTo>
                  <a:pt x="0" y="7676558"/>
                </a:lnTo>
                <a:lnTo>
                  <a:pt x="5945494" y="7676558"/>
                </a:lnTo>
                <a:lnTo>
                  <a:pt x="5945494"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flipV="1">
            <a:off x="15643788" y="0"/>
            <a:ext cx="2644212" cy="4114800"/>
          </a:xfrm>
          <a:custGeom>
            <a:avLst/>
            <a:gdLst/>
            <a:ahLst/>
            <a:cxnLst/>
            <a:rect l="l" t="t" r="r" b="b"/>
            <a:pathLst>
              <a:path w="2644212" h="4114800">
                <a:moveTo>
                  <a:pt x="0" y="4114800"/>
                </a:moveTo>
                <a:lnTo>
                  <a:pt x="2644212" y="4114800"/>
                </a:lnTo>
                <a:lnTo>
                  <a:pt x="2644212" y="0"/>
                </a:lnTo>
                <a:lnTo>
                  <a:pt x="0" y="0"/>
                </a:lnTo>
                <a:lnTo>
                  <a:pt x="0" y="411480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5" name="Freeform 5"/>
          <p:cNvSpPr/>
          <p:nvPr/>
        </p:nvSpPr>
        <p:spPr>
          <a:xfrm rot="337162">
            <a:off x="2485732" y="3612055"/>
            <a:ext cx="4114800" cy="4114800"/>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7" name="TextBox 7"/>
          <p:cNvSpPr txBox="1"/>
          <p:nvPr/>
        </p:nvSpPr>
        <p:spPr>
          <a:xfrm>
            <a:off x="7620000" y="3214944"/>
            <a:ext cx="10668000" cy="7617460"/>
          </a:xfrm>
          <a:prstGeom prst="rect">
            <a:avLst/>
          </a:prstGeom>
        </p:spPr>
        <p:txBody>
          <a:bodyPr wrap="square" lIns="0" tIns="0" rIns="0" bIns="0" rtlCol="0" anchor="t">
            <a:spAutoFit/>
          </a:bodyPr>
          <a:lstStyle/>
          <a:p>
            <a:pPr marL="457200" indent="-457200">
              <a:lnSpc>
                <a:spcPct val="15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Professional development opportunities in post-registration dietetic training and CPD programs funded by the NHS.</a:t>
            </a:r>
            <a:endParaRPr lang="en-US" sz="3000" dirty="0">
              <a:latin typeface="Times New Roman" panose="02020603050405020304" pitchFamily="18" charset="0"/>
              <a:cs typeface="Times New Roman" panose="02020603050405020304" pitchFamily="18" charset="0"/>
            </a:endParaRPr>
          </a:p>
          <a:p>
            <a:pPr marL="457200" indent="-457200">
              <a:lnSpc>
                <a:spcPct val="15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Membership in the British Dietetic Association (BDA) offers networking and mentorship (BDA, 2025).</a:t>
            </a:r>
            <a:endParaRPr lang="en-US" sz="3000" dirty="0">
              <a:latin typeface="Times New Roman" panose="02020603050405020304" pitchFamily="18" charset="0"/>
              <a:cs typeface="Times New Roman" panose="02020603050405020304" pitchFamily="18" charset="0"/>
            </a:endParaRPr>
          </a:p>
          <a:p>
            <a:pPr marL="457200" indent="-457200">
              <a:lnSpc>
                <a:spcPct val="15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An increase in the need of a dietitian in mental health and neurodiversity care (Voss, 2025).</a:t>
            </a:r>
            <a:endParaRPr lang="en-US" sz="3000" dirty="0">
              <a:latin typeface="Times New Roman" panose="02020603050405020304" pitchFamily="18" charset="0"/>
              <a:cs typeface="Times New Roman" panose="02020603050405020304" pitchFamily="18" charset="0"/>
            </a:endParaRPr>
          </a:p>
          <a:p>
            <a:pPr marL="457200" indent="-457200">
              <a:lnSpc>
                <a:spcPct val="15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Increased understanding of the effect of nutrition on cognitive and emotional health.</a:t>
            </a:r>
            <a:endParaRPr lang="en-US" sz="3000" dirty="0">
              <a:latin typeface="Times New Roman" panose="02020603050405020304" pitchFamily="18" charset="0"/>
              <a:cs typeface="Times New Roman" panose="02020603050405020304" pitchFamily="18" charset="0"/>
            </a:endParaRPr>
          </a:p>
          <a:p>
            <a:pPr marL="457200" indent="-457200">
              <a:lnSpc>
                <a:spcPct val="150000"/>
              </a:lnSpc>
              <a:buFont typeface="Arial" panose="020B0604020202020204" pitchFamily="34" charset="0"/>
              <a:buChar char="•"/>
            </a:pPr>
            <a:r>
              <a:rPr lang="en-GB" altLang="en-US" sz="3000" dirty="0">
                <a:latin typeface="Times New Roman" panose="02020603050405020304" pitchFamily="18" charset="0"/>
                <a:cs typeface="Times New Roman" panose="02020603050405020304" pitchFamily="18" charset="0"/>
              </a:rPr>
              <a:t>Neurodiversity advocacy, growing awareness and inlusion of neurodiverfent individuals in workplaces creates space for your voice and leadership</a:t>
            </a:r>
            <a:endParaRPr lang="en-GB" altLang="en-US" sz="3000" dirty="0">
              <a:latin typeface="Times New Roman" panose="02020603050405020304" pitchFamily="18" charset="0"/>
              <a:cs typeface="Times New Roman" panose="02020603050405020304" pitchFamily="18" charset="0"/>
            </a:endParaRPr>
          </a:p>
        </p:txBody>
      </p:sp>
      <p:sp>
        <p:nvSpPr>
          <p:cNvPr id="8" name="Freeform 8"/>
          <p:cNvSpPr/>
          <p:nvPr/>
        </p:nvSpPr>
        <p:spPr>
          <a:xfrm>
            <a:off x="5486400" y="1044219"/>
            <a:ext cx="7315200" cy="1506931"/>
          </a:xfrm>
          <a:custGeom>
            <a:avLst/>
            <a:gdLst/>
            <a:ahLst/>
            <a:cxnLst/>
            <a:rect l="l" t="t" r="r" b="b"/>
            <a:pathLst>
              <a:path w="7315200" h="1506931">
                <a:moveTo>
                  <a:pt x="0" y="0"/>
                </a:moveTo>
                <a:lnTo>
                  <a:pt x="7315200" y="0"/>
                </a:lnTo>
                <a:lnTo>
                  <a:pt x="7315200" y="1506932"/>
                </a:lnTo>
                <a:lnTo>
                  <a:pt x="0" y="1506932"/>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9" name="TextBox 9"/>
          <p:cNvSpPr txBox="1"/>
          <p:nvPr/>
        </p:nvSpPr>
        <p:spPr>
          <a:xfrm>
            <a:off x="6899104" y="1357312"/>
            <a:ext cx="4489793" cy="846386"/>
          </a:xfrm>
          <a:prstGeom prst="rect">
            <a:avLst/>
          </a:prstGeom>
        </p:spPr>
        <p:txBody>
          <a:bodyPr lIns="0" tIns="0" rIns="0" bIns="0" rtlCol="0" anchor="t">
            <a:spAutoFit/>
          </a:bodyPr>
          <a:lstStyle/>
          <a:p>
            <a:pPr algn="ctr">
              <a:lnSpc>
                <a:spcPts val="6580"/>
              </a:lnSpc>
            </a:pPr>
            <a:r>
              <a:rPr lang="en-US" sz="6000" b="1" dirty="0">
                <a:solidFill>
                  <a:srgbClr val="FFFFFF"/>
                </a:solidFill>
                <a:latin typeface="Times New Roman" panose="02020603050405020304" pitchFamily="18" charset="0"/>
                <a:ea typeface="Open Sauce Heavy"/>
                <a:cs typeface="Times New Roman" panose="02020603050405020304" pitchFamily="18" charset="0"/>
                <a:sym typeface="Open Sauce Heavy"/>
              </a:rPr>
              <a:t>Opportunity</a:t>
            </a:r>
            <a:endParaRPr lang="en-US" sz="6000" b="1" dirty="0">
              <a:solidFill>
                <a:srgbClr val="FFFFFF"/>
              </a:solidFill>
              <a:latin typeface="Times New Roman" panose="02020603050405020304" pitchFamily="18" charset="0"/>
              <a:ea typeface="Open Sauce Heavy"/>
              <a:cs typeface="Times New Roman" panose="02020603050405020304" pitchFamily="18" charset="0"/>
              <a:sym typeface="Open Sauce Heavy"/>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8EDDA"/>
        </a:solidFill>
        <a:effectLst/>
      </p:bgPr>
    </p:bg>
    <p:spTree>
      <p:nvGrpSpPr>
        <p:cNvPr id="1" name=""/>
        <p:cNvGrpSpPr/>
        <p:nvPr/>
      </p:nvGrpSpPr>
      <p:grpSpPr>
        <a:xfrm>
          <a:off x="0" y="0"/>
          <a:ext cx="0" cy="0"/>
          <a:chOff x="0" y="0"/>
          <a:chExt cx="0" cy="0"/>
        </a:xfrm>
      </p:grpSpPr>
      <p:sp>
        <p:nvSpPr>
          <p:cNvPr id="2" name="Freeform 2"/>
          <p:cNvSpPr/>
          <p:nvPr/>
        </p:nvSpPr>
        <p:spPr>
          <a:xfrm rot="1014639">
            <a:off x="12238116" y="4606873"/>
            <a:ext cx="7062120" cy="7062120"/>
          </a:xfrm>
          <a:custGeom>
            <a:avLst/>
            <a:gdLst/>
            <a:ahLst/>
            <a:cxnLst/>
            <a:rect l="l" t="t" r="r" b="b"/>
            <a:pathLst>
              <a:path w="7062120" h="7062120">
                <a:moveTo>
                  <a:pt x="0" y="0"/>
                </a:moveTo>
                <a:lnTo>
                  <a:pt x="7062120" y="0"/>
                </a:lnTo>
                <a:lnTo>
                  <a:pt x="7062120" y="7062120"/>
                </a:lnTo>
                <a:lnTo>
                  <a:pt x="0" y="7062120"/>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3" name="Freeform 3"/>
          <p:cNvSpPr/>
          <p:nvPr/>
        </p:nvSpPr>
        <p:spPr>
          <a:xfrm flipH="1">
            <a:off x="-312088" y="2732459"/>
            <a:ext cx="5945495" cy="7676559"/>
          </a:xfrm>
          <a:custGeom>
            <a:avLst/>
            <a:gdLst/>
            <a:ahLst/>
            <a:cxnLst/>
            <a:rect l="l" t="t" r="r" b="b"/>
            <a:pathLst>
              <a:path w="5945495" h="7676559">
                <a:moveTo>
                  <a:pt x="5945494" y="0"/>
                </a:moveTo>
                <a:lnTo>
                  <a:pt x="0" y="0"/>
                </a:lnTo>
                <a:lnTo>
                  <a:pt x="0" y="7676558"/>
                </a:lnTo>
                <a:lnTo>
                  <a:pt x="5945494" y="7676558"/>
                </a:lnTo>
                <a:lnTo>
                  <a:pt x="5945494"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flipV="1">
            <a:off x="15643788" y="0"/>
            <a:ext cx="2644212" cy="4114800"/>
          </a:xfrm>
          <a:custGeom>
            <a:avLst/>
            <a:gdLst/>
            <a:ahLst/>
            <a:cxnLst/>
            <a:rect l="l" t="t" r="r" b="b"/>
            <a:pathLst>
              <a:path w="2644212" h="4114800">
                <a:moveTo>
                  <a:pt x="0" y="4114800"/>
                </a:moveTo>
                <a:lnTo>
                  <a:pt x="2644212" y="4114800"/>
                </a:lnTo>
                <a:lnTo>
                  <a:pt x="2644212" y="0"/>
                </a:lnTo>
                <a:lnTo>
                  <a:pt x="0" y="0"/>
                </a:lnTo>
                <a:lnTo>
                  <a:pt x="0" y="411480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5" name="TextBox 5"/>
          <p:cNvSpPr txBox="1"/>
          <p:nvPr/>
        </p:nvSpPr>
        <p:spPr>
          <a:xfrm>
            <a:off x="2667000" y="3214944"/>
            <a:ext cx="10828343" cy="4847590"/>
          </a:xfrm>
          <a:prstGeom prst="rect">
            <a:avLst/>
          </a:prstGeom>
        </p:spPr>
        <p:txBody>
          <a:bodyPr wrap="square" lIns="0" tIns="0" rIns="0" bIns="0" rtlCol="0" anchor="t">
            <a:spAutoFit/>
          </a:bodyPr>
          <a:lstStyle/>
          <a:p>
            <a:pPr marL="457200" indent="-457200">
              <a:lnSpc>
                <a:spcPct val="15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High workloads and emotional stress in health care.</a:t>
            </a:r>
            <a:endParaRPr lang="en-US" sz="3000" dirty="0">
              <a:latin typeface="Times New Roman" panose="02020603050405020304" pitchFamily="18" charset="0"/>
              <a:cs typeface="Times New Roman" panose="02020603050405020304" pitchFamily="18" charset="0"/>
            </a:endParaRPr>
          </a:p>
          <a:p>
            <a:pPr marL="457200" indent="-457200">
              <a:lnSpc>
                <a:spcPct val="15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Professional stigmatization or misperception of ADHD</a:t>
            </a:r>
            <a:r>
              <a:rPr lang="en-GB" altLang="en-US" sz="3000" dirty="0">
                <a:latin typeface="Times New Roman" panose="02020603050405020304" pitchFamily="18" charset="0"/>
                <a:cs typeface="Times New Roman" panose="02020603050405020304" pitchFamily="18" charset="0"/>
              </a:rPr>
              <a:t>[others may trait as laziness and incompetence, or lack of professionalism]</a:t>
            </a:r>
            <a:endParaRPr lang="en-US" sz="3000" dirty="0">
              <a:latin typeface="Times New Roman" panose="02020603050405020304" pitchFamily="18" charset="0"/>
              <a:cs typeface="Times New Roman" panose="02020603050405020304" pitchFamily="18" charset="0"/>
            </a:endParaRPr>
          </a:p>
          <a:p>
            <a:pPr marL="457200" indent="-457200">
              <a:lnSpc>
                <a:spcPct val="15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Competition in the health and dietetics industries (Voss, 2025).</a:t>
            </a:r>
            <a:endParaRPr lang="en-US" sz="3000" dirty="0">
              <a:latin typeface="Times New Roman" panose="02020603050405020304" pitchFamily="18" charset="0"/>
              <a:cs typeface="Times New Roman" panose="02020603050405020304" pitchFamily="18" charset="0"/>
            </a:endParaRPr>
          </a:p>
          <a:p>
            <a:pPr marL="457200" indent="-457200">
              <a:lnSpc>
                <a:spcPct val="15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Burnout risk due to absence of balance or support structures.</a:t>
            </a:r>
            <a:endParaRPr lang="en-US" sz="3000" dirty="0">
              <a:latin typeface="Times New Roman" panose="02020603050405020304" pitchFamily="18" charset="0"/>
              <a:cs typeface="Times New Roman" panose="02020603050405020304" pitchFamily="18" charset="0"/>
            </a:endParaRPr>
          </a:p>
          <a:p>
            <a:pPr marL="457200" indent="-457200">
              <a:lnSpc>
                <a:spcPct val="150000"/>
              </a:lnSpc>
              <a:buFont typeface="Arial" panose="020B0604020202020204" pitchFamily="34" charset="0"/>
              <a:buChar char="•"/>
            </a:pPr>
            <a:r>
              <a:rPr lang="en-GB" altLang="en-US" sz="3000" dirty="0">
                <a:latin typeface="Times New Roman" panose="02020603050405020304" pitchFamily="18" charset="0"/>
                <a:cs typeface="Times New Roman" panose="02020603050405020304" pitchFamily="18" charset="0"/>
              </a:rPr>
              <a:t>isolation, fe;;ing misunderstood or unsupported can lead to withdrawal from sistems, services, or social networking </a:t>
            </a:r>
            <a:endParaRPr lang="en-GB" altLang="en-US" sz="3000" dirty="0">
              <a:latin typeface="Times New Roman" panose="02020603050405020304" pitchFamily="18" charset="0"/>
              <a:cs typeface="Times New Roman" panose="02020603050405020304" pitchFamily="18" charset="0"/>
            </a:endParaRPr>
          </a:p>
        </p:txBody>
      </p:sp>
      <p:sp>
        <p:nvSpPr>
          <p:cNvPr id="6" name="Freeform 6"/>
          <p:cNvSpPr/>
          <p:nvPr/>
        </p:nvSpPr>
        <p:spPr>
          <a:xfrm>
            <a:off x="16008928" y="5271720"/>
            <a:ext cx="1507902" cy="1507902"/>
          </a:xfrm>
          <a:custGeom>
            <a:avLst/>
            <a:gdLst/>
            <a:ahLst/>
            <a:cxnLst/>
            <a:rect l="l" t="t" r="r" b="b"/>
            <a:pathLst>
              <a:path w="1507902" h="1507902">
                <a:moveTo>
                  <a:pt x="0" y="0"/>
                </a:moveTo>
                <a:lnTo>
                  <a:pt x="1507903" y="0"/>
                </a:lnTo>
                <a:lnTo>
                  <a:pt x="1507903" y="1507903"/>
                </a:lnTo>
                <a:lnTo>
                  <a:pt x="0" y="150790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7" name="Freeform 7"/>
          <p:cNvSpPr/>
          <p:nvPr/>
        </p:nvSpPr>
        <p:spPr>
          <a:xfrm rot="-920150">
            <a:off x="13227542" y="5653915"/>
            <a:ext cx="4372738" cy="3809748"/>
          </a:xfrm>
          <a:custGeom>
            <a:avLst/>
            <a:gdLst/>
            <a:ahLst/>
            <a:cxnLst/>
            <a:rect l="l" t="t" r="r" b="b"/>
            <a:pathLst>
              <a:path w="4372738" h="3809748">
                <a:moveTo>
                  <a:pt x="0" y="0"/>
                </a:moveTo>
                <a:lnTo>
                  <a:pt x="4372738" y="0"/>
                </a:lnTo>
                <a:lnTo>
                  <a:pt x="4372738" y="3809748"/>
                </a:lnTo>
                <a:lnTo>
                  <a:pt x="0" y="3809748"/>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9" name="Freeform 9"/>
          <p:cNvSpPr/>
          <p:nvPr/>
        </p:nvSpPr>
        <p:spPr>
          <a:xfrm>
            <a:off x="5486400" y="1044219"/>
            <a:ext cx="7315200" cy="1506931"/>
          </a:xfrm>
          <a:custGeom>
            <a:avLst/>
            <a:gdLst/>
            <a:ahLst/>
            <a:cxnLst/>
            <a:rect l="l" t="t" r="r" b="b"/>
            <a:pathLst>
              <a:path w="7315200" h="1506931">
                <a:moveTo>
                  <a:pt x="0" y="0"/>
                </a:moveTo>
                <a:lnTo>
                  <a:pt x="7315200" y="0"/>
                </a:lnTo>
                <a:lnTo>
                  <a:pt x="7315200" y="1506932"/>
                </a:lnTo>
                <a:lnTo>
                  <a:pt x="0" y="1506932"/>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sp>
      <p:sp>
        <p:nvSpPr>
          <p:cNvPr id="10" name="TextBox 10"/>
          <p:cNvSpPr txBox="1"/>
          <p:nvPr/>
        </p:nvSpPr>
        <p:spPr>
          <a:xfrm>
            <a:off x="7716251" y="1357312"/>
            <a:ext cx="2855498" cy="846386"/>
          </a:xfrm>
          <a:prstGeom prst="rect">
            <a:avLst/>
          </a:prstGeom>
        </p:spPr>
        <p:txBody>
          <a:bodyPr lIns="0" tIns="0" rIns="0" bIns="0" rtlCol="0" anchor="t">
            <a:spAutoFit/>
          </a:bodyPr>
          <a:lstStyle/>
          <a:p>
            <a:pPr algn="ctr">
              <a:lnSpc>
                <a:spcPts val="6580"/>
              </a:lnSpc>
            </a:pPr>
            <a:r>
              <a:rPr lang="en-US" sz="6000" b="1" dirty="0">
                <a:solidFill>
                  <a:srgbClr val="FFFFFF"/>
                </a:solidFill>
                <a:latin typeface="Times New Roman" panose="02020603050405020304" pitchFamily="18" charset="0"/>
                <a:ea typeface="Open Sauce Heavy"/>
                <a:cs typeface="Times New Roman" panose="02020603050405020304" pitchFamily="18" charset="0"/>
                <a:sym typeface="Open Sauce Heavy"/>
              </a:rPr>
              <a:t>Threats</a:t>
            </a:r>
            <a:endParaRPr lang="en-US" sz="6000" b="1" dirty="0">
              <a:solidFill>
                <a:srgbClr val="FFFFFF"/>
              </a:solidFill>
              <a:latin typeface="Times New Roman" panose="02020603050405020304" pitchFamily="18" charset="0"/>
              <a:ea typeface="Open Sauce Heavy"/>
              <a:cs typeface="Times New Roman" panose="02020603050405020304" pitchFamily="18" charset="0"/>
              <a:sym typeface="Open Sauce Heavy"/>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8EDDA"/>
        </a:solidFill>
        <a:effectLst/>
      </p:bgPr>
    </p:bg>
    <p:spTree>
      <p:nvGrpSpPr>
        <p:cNvPr id="1" name=""/>
        <p:cNvGrpSpPr/>
        <p:nvPr/>
      </p:nvGrpSpPr>
      <p:grpSpPr>
        <a:xfrm>
          <a:off x="0" y="0"/>
          <a:ext cx="0" cy="0"/>
          <a:chOff x="0" y="0"/>
          <a:chExt cx="0" cy="0"/>
        </a:xfrm>
      </p:grpSpPr>
      <p:sp>
        <p:nvSpPr>
          <p:cNvPr id="2" name="Freeform 2"/>
          <p:cNvSpPr/>
          <p:nvPr/>
        </p:nvSpPr>
        <p:spPr>
          <a:xfrm flipH="1">
            <a:off x="-312088" y="4229100"/>
            <a:ext cx="3969688" cy="6179918"/>
          </a:xfrm>
          <a:custGeom>
            <a:avLst/>
            <a:gdLst/>
            <a:ahLst/>
            <a:cxnLst/>
            <a:rect l="l" t="t" r="r" b="b"/>
            <a:pathLst>
              <a:path w="5945495" h="7676559">
                <a:moveTo>
                  <a:pt x="5945494" y="0"/>
                </a:moveTo>
                <a:lnTo>
                  <a:pt x="0" y="0"/>
                </a:lnTo>
                <a:lnTo>
                  <a:pt x="0" y="7676558"/>
                </a:lnTo>
                <a:lnTo>
                  <a:pt x="5945494" y="7676558"/>
                </a:lnTo>
                <a:lnTo>
                  <a:pt x="5945494"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3" name="Freeform 3"/>
          <p:cNvSpPr/>
          <p:nvPr/>
        </p:nvSpPr>
        <p:spPr>
          <a:xfrm flipV="1">
            <a:off x="15643788" y="0"/>
            <a:ext cx="2644212" cy="4114800"/>
          </a:xfrm>
          <a:custGeom>
            <a:avLst/>
            <a:gdLst/>
            <a:ahLst/>
            <a:cxnLst/>
            <a:rect l="l" t="t" r="r" b="b"/>
            <a:pathLst>
              <a:path w="2644212" h="4114800">
                <a:moveTo>
                  <a:pt x="0" y="4114800"/>
                </a:moveTo>
                <a:lnTo>
                  <a:pt x="2644212" y="4114800"/>
                </a:lnTo>
                <a:lnTo>
                  <a:pt x="2644212" y="0"/>
                </a:lnTo>
                <a:lnTo>
                  <a:pt x="0" y="0"/>
                </a:lnTo>
                <a:lnTo>
                  <a:pt x="0" y="411480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a:off x="3429001" y="76200"/>
            <a:ext cx="9667556" cy="2552700"/>
          </a:xfrm>
          <a:custGeom>
            <a:avLst/>
            <a:gdLst/>
            <a:ahLst/>
            <a:cxnLst/>
            <a:rect l="l" t="t" r="r" b="b"/>
            <a:pathLst>
              <a:path w="6720495" h="3115866">
                <a:moveTo>
                  <a:pt x="0" y="0"/>
                </a:moveTo>
                <a:lnTo>
                  <a:pt x="6720495" y="0"/>
                </a:lnTo>
                <a:lnTo>
                  <a:pt x="6720495" y="3115866"/>
                </a:lnTo>
                <a:lnTo>
                  <a:pt x="0" y="311586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6" name="TextBox 6"/>
          <p:cNvSpPr txBox="1"/>
          <p:nvPr/>
        </p:nvSpPr>
        <p:spPr>
          <a:xfrm>
            <a:off x="5921866" y="876300"/>
            <a:ext cx="5320605" cy="923330"/>
          </a:xfrm>
          <a:prstGeom prst="rect">
            <a:avLst/>
          </a:prstGeom>
        </p:spPr>
        <p:txBody>
          <a:bodyPr wrap="square" lIns="0" tIns="0" rIns="0" bIns="0" rtlCol="0" anchor="t">
            <a:spAutoFit/>
          </a:bodyPr>
          <a:lstStyle/>
          <a:p>
            <a:pPr algn="ctr">
              <a:lnSpc>
                <a:spcPts val="7220"/>
              </a:lnSpc>
            </a:pPr>
            <a:r>
              <a:rPr lang="en-US" sz="6000" b="1" dirty="0">
                <a:solidFill>
                  <a:srgbClr val="262A41"/>
                </a:solidFill>
                <a:latin typeface="Times New Roman" panose="02020603050405020304" pitchFamily="18" charset="0"/>
                <a:ea typeface="Open Sauce Bold"/>
                <a:cs typeface="Times New Roman" panose="02020603050405020304" pitchFamily="18" charset="0"/>
                <a:sym typeface="Open Sauce Bold"/>
              </a:rPr>
              <a:t>References</a:t>
            </a:r>
            <a:endParaRPr lang="en-US" sz="6000" b="1" dirty="0">
              <a:solidFill>
                <a:srgbClr val="262A41"/>
              </a:solidFill>
              <a:latin typeface="Times New Roman" panose="02020603050405020304" pitchFamily="18" charset="0"/>
              <a:ea typeface="Open Sauce Bold"/>
              <a:cs typeface="Times New Roman" panose="02020603050405020304" pitchFamily="18" charset="0"/>
              <a:sym typeface="Open Sauce Bold"/>
            </a:endParaRPr>
          </a:p>
        </p:txBody>
      </p:sp>
      <p:sp>
        <p:nvSpPr>
          <p:cNvPr id="8" name="TextBox 7"/>
          <p:cNvSpPr txBox="1"/>
          <p:nvPr/>
        </p:nvSpPr>
        <p:spPr>
          <a:xfrm>
            <a:off x="533400" y="2552700"/>
            <a:ext cx="17754600" cy="7626831"/>
          </a:xfrm>
          <a:prstGeom prst="rect">
            <a:avLst/>
          </a:prstGeom>
          <a:noFill/>
        </p:spPr>
        <p:txBody>
          <a:bodyPr wrap="square" rtlCol="0">
            <a:spAutoFit/>
          </a:bodyPr>
          <a:lstStyle/>
          <a:p>
            <a:pPr marL="457200" indent="-457200">
              <a:lnSpc>
                <a:spcPct val="15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British Dietetic Association. (2025). </a:t>
            </a:r>
            <a:r>
              <a:rPr lang="en-US" sz="3000" i="1" dirty="0">
                <a:latin typeface="Times New Roman" panose="02020603050405020304" pitchFamily="18" charset="0"/>
                <a:cs typeface="Times New Roman" panose="02020603050405020304" pitchFamily="18" charset="0"/>
              </a:rPr>
              <a:t>The British Dietetic Association (BDA)</a:t>
            </a:r>
            <a:r>
              <a:rPr lang="en-US" sz="3000" dirty="0">
                <a:latin typeface="Times New Roman" panose="02020603050405020304" pitchFamily="18" charset="0"/>
                <a:cs typeface="Times New Roman" panose="02020603050405020304" pitchFamily="18" charset="0"/>
              </a:rPr>
              <a:t>. Uk.com. https://www.bda.uk.com/</a:t>
            </a:r>
            <a:endParaRPr lang="en-US" sz="3000" dirty="0">
              <a:latin typeface="Times New Roman" panose="02020603050405020304" pitchFamily="18" charset="0"/>
              <a:cs typeface="Times New Roman" panose="02020603050405020304" pitchFamily="18" charset="0"/>
            </a:endParaRPr>
          </a:p>
          <a:p>
            <a:pPr marL="457200" indent="-457200">
              <a:lnSpc>
                <a:spcPct val="15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Leiber, T., </a:t>
            </a:r>
            <a:r>
              <a:rPr lang="en-US" sz="3000" dirty="0" err="1">
                <a:latin typeface="Times New Roman" panose="02020603050405020304" pitchFamily="18" charset="0"/>
                <a:cs typeface="Times New Roman" panose="02020603050405020304" pitchFamily="18" charset="0"/>
              </a:rPr>
              <a:t>Stensaker</a:t>
            </a:r>
            <a:r>
              <a:rPr lang="en-US" sz="3000" dirty="0">
                <a:latin typeface="Times New Roman" panose="02020603050405020304" pitchFamily="18" charset="0"/>
                <a:cs typeface="Times New Roman" panose="02020603050405020304" pitchFamily="18" charset="0"/>
              </a:rPr>
              <a:t>, B., &amp; Harvey, L. C. (2020). Bridging theory and practice of impact evaluation of quality management in higher education institutions: a SWOT analysis. In </a:t>
            </a:r>
            <a:r>
              <a:rPr lang="en-US" sz="3000" i="1" dirty="0">
                <a:latin typeface="Times New Roman" panose="02020603050405020304" pitchFamily="18" charset="0"/>
                <a:cs typeface="Times New Roman" panose="02020603050405020304" pitchFamily="18" charset="0"/>
              </a:rPr>
              <a:t>Impact evaluation of quality management in higher education</a:t>
            </a:r>
            <a:r>
              <a:rPr lang="en-US" sz="3000" dirty="0">
                <a:latin typeface="Times New Roman" panose="02020603050405020304" pitchFamily="18" charset="0"/>
                <a:cs typeface="Times New Roman" panose="02020603050405020304" pitchFamily="18" charset="0"/>
              </a:rPr>
              <a:t> (pp. 117-132). Routledge.</a:t>
            </a:r>
            <a:endParaRPr lang="en-US" sz="3000" dirty="0">
              <a:latin typeface="Times New Roman" panose="02020603050405020304" pitchFamily="18" charset="0"/>
              <a:cs typeface="Times New Roman" panose="02020603050405020304" pitchFamily="18" charset="0"/>
            </a:endParaRPr>
          </a:p>
          <a:p>
            <a:pPr marL="457200" indent="-457200">
              <a:lnSpc>
                <a:spcPct val="15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Main, P. (2023). Sociocultural theory. </a:t>
            </a:r>
            <a:r>
              <a:rPr lang="en-US" sz="3000" i="1" dirty="0">
                <a:latin typeface="Times New Roman" panose="02020603050405020304" pitchFamily="18" charset="0"/>
                <a:cs typeface="Times New Roman" panose="02020603050405020304" pitchFamily="18" charset="0"/>
              </a:rPr>
              <a:t>Structural Learning</a:t>
            </a:r>
            <a:r>
              <a:rPr lang="en-US" sz="3000" dirty="0">
                <a:latin typeface="Times New Roman" panose="02020603050405020304" pitchFamily="18" charset="0"/>
                <a:cs typeface="Times New Roman" panose="02020603050405020304" pitchFamily="18" charset="0"/>
              </a:rPr>
              <a:t>.</a:t>
            </a:r>
            <a:endParaRPr lang="en-US" sz="3000" dirty="0">
              <a:latin typeface="Times New Roman" panose="02020603050405020304" pitchFamily="18" charset="0"/>
              <a:cs typeface="Times New Roman" panose="02020603050405020304" pitchFamily="18" charset="0"/>
            </a:endParaRPr>
          </a:p>
          <a:p>
            <a:pPr marL="457200" indent="-457200">
              <a:lnSpc>
                <a:spcPct val="15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McNulty, J. P., &amp; Politis, Y. (2023). Empathy, emotional intelligence and interprofessional skills in healthcare education. </a:t>
            </a:r>
            <a:r>
              <a:rPr lang="en-US" sz="3000" i="1" dirty="0">
                <a:latin typeface="Times New Roman" panose="02020603050405020304" pitchFamily="18" charset="0"/>
                <a:cs typeface="Times New Roman" panose="02020603050405020304" pitchFamily="18" charset="0"/>
              </a:rPr>
              <a:t>Journal of Medical Imaging and Radiation Sciences</a:t>
            </a:r>
            <a:r>
              <a:rPr lang="en-US" sz="3000" dirty="0">
                <a:latin typeface="Times New Roman" panose="02020603050405020304" pitchFamily="18" charset="0"/>
                <a:cs typeface="Times New Roman" panose="02020603050405020304" pitchFamily="18" charset="0"/>
              </a:rPr>
              <a:t>, </a:t>
            </a:r>
            <a:r>
              <a:rPr lang="en-US" sz="3000" i="1" dirty="0">
                <a:latin typeface="Times New Roman" panose="02020603050405020304" pitchFamily="18" charset="0"/>
                <a:cs typeface="Times New Roman" panose="02020603050405020304" pitchFamily="18" charset="0"/>
              </a:rPr>
              <a:t>54</a:t>
            </a:r>
            <a:r>
              <a:rPr lang="en-US" sz="3000" dirty="0">
                <a:latin typeface="Times New Roman" panose="02020603050405020304" pitchFamily="18" charset="0"/>
                <a:cs typeface="Times New Roman" panose="02020603050405020304" pitchFamily="18" charset="0"/>
              </a:rPr>
              <a:t>(2), 238–246. https://doi.org/10.1016/j.jmir.2023.02.014</a:t>
            </a:r>
            <a:endParaRPr lang="en-US" sz="3000" dirty="0">
              <a:latin typeface="Times New Roman" panose="02020603050405020304" pitchFamily="18" charset="0"/>
              <a:cs typeface="Times New Roman" panose="02020603050405020304" pitchFamily="18" charset="0"/>
            </a:endParaRPr>
          </a:p>
          <a:p>
            <a:pPr marL="457200" indent="-457200">
              <a:lnSpc>
                <a:spcPct val="15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Voss, L. (2025, October 6). </a:t>
            </a:r>
            <a:r>
              <a:rPr lang="en-US" sz="3000" i="1" dirty="0">
                <a:latin typeface="Times New Roman" panose="02020603050405020304" pitchFamily="18" charset="0"/>
                <a:cs typeface="Times New Roman" panose="02020603050405020304" pitchFamily="18" charset="0"/>
              </a:rPr>
              <a:t>Mental Health Nutrition Specialist: RDN Requirements 2025</a:t>
            </a:r>
            <a:r>
              <a:rPr lang="en-US" sz="3000" dirty="0">
                <a:latin typeface="Times New Roman" panose="02020603050405020304" pitchFamily="18" charset="0"/>
                <a:cs typeface="Times New Roman" panose="02020603050405020304" pitchFamily="18" charset="0"/>
              </a:rPr>
              <a:t>. Nutritioned.org - State Requirements for Nutrition and </a:t>
            </a:r>
            <a:r>
              <a:rPr lang="en-US" sz="3000" dirty="0" err="1">
                <a:latin typeface="Times New Roman" panose="02020603050405020304" pitchFamily="18" charset="0"/>
                <a:cs typeface="Times New Roman" panose="02020603050405020304" pitchFamily="18" charset="0"/>
              </a:rPr>
              <a:t>Dietians</a:t>
            </a:r>
            <a:r>
              <a:rPr lang="en-US" sz="3000" dirty="0">
                <a:latin typeface="Times New Roman" panose="02020603050405020304" pitchFamily="18" charset="0"/>
                <a:cs typeface="Times New Roman" panose="02020603050405020304" pitchFamily="18" charset="0"/>
              </a:rPr>
              <a:t> Fields. https://www.nutritioned.org/mental-health-nutrition-specialist</a:t>
            </a:r>
            <a:endParaRPr lang="en-US" sz="3000" dirty="0">
              <a:latin typeface="Times New Roman" panose="02020603050405020304" pitchFamily="18" charset="0"/>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3303</Words>
  <Application>WPS Presentation</Application>
  <PresentationFormat>Custom</PresentationFormat>
  <Paragraphs>71</Paragraphs>
  <Slides>7</Slides>
  <Notes>5</Notes>
  <HiddenSlides>0</HiddenSlides>
  <MMClips>0</MMClips>
  <ScaleCrop>false</ScaleCrop>
  <HeadingPairs>
    <vt:vector size="6" baseType="variant">
      <vt:variant>
        <vt:lpstr>已用的字体</vt:lpstr>
      </vt:variant>
      <vt:variant>
        <vt:i4>12</vt:i4>
      </vt:variant>
      <vt:variant>
        <vt:lpstr>主题</vt:lpstr>
      </vt:variant>
      <vt:variant>
        <vt:i4>1</vt:i4>
      </vt:variant>
      <vt:variant>
        <vt:lpstr>幻灯片标题</vt:lpstr>
      </vt:variant>
      <vt:variant>
        <vt:i4>7</vt:i4>
      </vt:variant>
    </vt:vector>
  </HeadingPairs>
  <TitlesOfParts>
    <vt:vector size="20" baseType="lpstr">
      <vt:lpstr>Arial</vt:lpstr>
      <vt:lpstr>SimSun</vt:lpstr>
      <vt:lpstr>Wingdings</vt:lpstr>
      <vt:lpstr>Public Sans Heavy</vt:lpstr>
      <vt:lpstr>Times New Roman</vt:lpstr>
      <vt:lpstr>Glacial Indifference Bold</vt:lpstr>
      <vt:lpstr>Segoe Print</vt:lpstr>
      <vt:lpstr>Open Sauce Heavy</vt:lpstr>
      <vt:lpstr>Open Sauce Bold</vt:lpstr>
      <vt:lpstr>Calibri</vt:lpstr>
      <vt:lpstr>Microsoft YaHei</vt:lpstr>
      <vt:lpstr>Arial Unicode MS</vt:lpstr>
      <vt:lpstr>Office Theme</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Orange Yellow Simple SWOT Analysis Presentation</dc:title>
  <dc:creator>user</dc:creator>
  <cp:lastModifiedBy>seli sequeira</cp:lastModifiedBy>
  <cp:revision>3</cp:revision>
  <dcterms:created xsi:type="dcterms:W3CDTF">2006-08-16T00:00:00Z</dcterms:created>
  <dcterms:modified xsi:type="dcterms:W3CDTF">2025-11-09T20:07:06Z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5F0D27E6A05647FB95C6E27BC460B5EC_12</vt:lpwstr>
  </property>
  <property fmtid="{D5CDD505-2E9C-101B-9397-08002B2CF9AE}" pid="3" name="KSOProductBuildVer">
    <vt:lpwstr>2057-12.2.0.23155</vt:lpwstr>
  </property>
</Properties>
</file>