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vml" ContentType="application/vnd.openxmlformats-officedocument.vmlDrawing"/>
  <Default Extension="doc" ContentType="application/msword"/>
  <Default Extension="jpg" ContentType="image/jpeg"/>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9" r:id="rId1"/>
  </p:sldMasterIdLst>
  <p:notesMasterIdLst>
    <p:notesMasterId r:id="rId153"/>
  </p:notesMasterIdLst>
  <p:handoutMasterIdLst>
    <p:handoutMasterId r:id="rId154"/>
  </p:handoutMasterIdLst>
  <p:sldIdLst>
    <p:sldId id="296" r:id="rId2"/>
    <p:sldId id="489" r:id="rId3"/>
    <p:sldId id="492" r:id="rId4"/>
    <p:sldId id="504" r:id="rId5"/>
    <p:sldId id="503" r:id="rId6"/>
    <p:sldId id="505" r:id="rId7"/>
    <p:sldId id="506" r:id="rId8"/>
    <p:sldId id="507" r:id="rId9"/>
    <p:sldId id="508" r:id="rId10"/>
    <p:sldId id="490" r:id="rId11"/>
    <p:sldId id="481" r:id="rId12"/>
    <p:sldId id="482" r:id="rId13"/>
    <p:sldId id="409" r:id="rId14"/>
    <p:sldId id="410" r:id="rId15"/>
    <p:sldId id="472" r:id="rId16"/>
    <p:sldId id="473" r:id="rId17"/>
    <p:sldId id="474" r:id="rId18"/>
    <p:sldId id="475" r:id="rId19"/>
    <p:sldId id="476" r:id="rId20"/>
    <p:sldId id="477" r:id="rId21"/>
    <p:sldId id="479" r:id="rId22"/>
    <p:sldId id="483" r:id="rId23"/>
    <p:sldId id="493" r:id="rId24"/>
    <p:sldId id="494" r:id="rId25"/>
    <p:sldId id="496" r:id="rId26"/>
    <p:sldId id="498" r:id="rId27"/>
    <p:sldId id="499" r:id="rId28"/>
    <p:sldId id="509" r:id="rId29"/>
    <p:sldId id="500" r:id="rId30"/>
    <p:sldId id="484" r:id="rId31"/>
    <p:sldId id="485" r:id="rId32"/>
    <p:sldId id="488" r:id="rId33"/>
    <p:sldId id="501" r:id="rId34"/>
    <p:sldId id="413" r:id="rId35"/>
    <p:sldId id="414" r:id="rId36"/>
    <p:sldId id="480" r:id="rId37"/>
    <p:sldId id="502" r:id="rId38"/>
    <p:sldId id="415" r:id="rId39"/>
    <p:sldId id="417" r:id="rId40"/>
    <p:sldId id="322" r:id="rId41"/>
    <p:sldId id="331" r:id="rId42"/>
    <p:sldId id="510" r:id="rId43"/>
    <p:sldId id="323" r:id="rId44"/>
    <p:sldId id="334" r:id="rId45"/>
    <p:sldId id="511" r:id="rId46"/>
    <p:sldId id="333" r:id="rId47"/>
    <p:sldId id="462" r:id="rId48"/>
    <p:sldId id="463" r:id="rId49"/>
    <p:sldId id="465" r:id="rId50"/>
    <p:sldId id="466" r:id="rId51"/>
    <p:sldId id="467" r:id="rId52"/>
    <p:sldId id="468" r:id="rId53"/>
    <p:sldId id="469" r:id="rId54"/>
    <p:sldId id="470" r:id="rId55"/>
    <p:sldId id="428" r:id="rId56"/>
    <p:sldId id="522" r:id="rId57"/>
    <p:sldId id="528" r:id="rId58"/>
    <p:sldId id="529" r:id="rId59"/>
    <p:sldId id="530" r:id="rId60"/>
    <p:sldId id="531" r:id="rId61"/>
    <p:sldId id="532" r:id="rId62"/>
    <p:sldId id="533" r:id="rId63"/>
    <p:sldId id="534" r:id="rId64"/>
    <p:sldId id="535" r:id="rId65"/>
    <p:sldId id="536" r:id="rId66"/>
    <p:sldId id="537" r:id="rId67"/>
    <p:sldId id="539" r:id="rId68"/>
    <p:sldId id="540" r:id="rId69"/>
    <p:sldId id="541" r:id="rId70"/>
    <p:sldId id="543" r:id="rId71"/>
    <p:sldId id="554" r:id="rId72"/>
    <p:sldId id="569" r:id="rId73"/>
    <p:sldId id="583" r:id="rId74"/>
    <p:sldId id="582" r:id="rId75"/>
    <p:sldId id="571" r:id="rId76"/>
    <p:sldId id="570" r:id="rId77"/>
    <p:sldId id="574" r:id="rId78"/>
    <p:sldId id="572" r:id="rId79"/>
    <p:sldId id="573" r:id="rId80"/>
    <p:sldId id="575" r:id="rId81"/>
    <p:sldId id="556" r:id="rId82"/>
    <p:sldId id="562" r:id="rId83"/>
    <p:sldId id="563" r:id="rId84"/>
    <p:sldId id="576" r:id="rId85"/>
    <p:sldId id="577" r:id="rId86"/>
    <p:sldId id="578" r:id="rId87"/>
    <p:sldId id="579" r:id="rId88"/>
    <p:sldId id="564" r:id="rId89"/>
    <p:sldId id="580" r:id="rId90"/>
    <p:sldId id="565" r:id="rId91"/>
    <p:sldId id="567" r:id="rId92"/>
    <p:sldId id="568" r:id="rId93"/>
    <p:sldId id="429" r:id="rId94"/>
    <p:sldId id="430" r:id="rId95"/>
    <p:sldId id="431" r:id="rId96"/>
    <p:sldId id="432" r:id="rId97"/>
    <p:sldId id="433" r:id="rId98"/>
    <p:sldId id="336" r:id="rId99"/>
    <p:sldId id="338" r:id="rId100"/>
    <p:sldId id="341" r:id="rId101"/>
    <p:sldId id="358" r:id="rId102"/>
    <p:sldId id="360" r:id="rId103"/>
    <p:sldId id="363" r:id="rId104"/>
    <p:sldId id="366" r:id="rId105"/>
    <p:sldId id="368" r:id="rId106"/>
    <p:sldId id="370" r:id="rId107"/>
    <p:sldId id="512" r:id="rId108"/>
    <p:sldId id="372" r:id="rId109"/>
    <p:sldId id="376" r:id="rId110"/>
    <p:sldId id="377" r:id="rId111"/>
    <p:sldId id="513" r:id="rId112"/>
    <p:sldId id="381" r:id="rId113"/>
    <p:sldId id="514" r:id="rId114"/>
    <p:sldId id="387" r:id="rId115"/>
    <p:sldId id="515" r:id="rId116"/>
    <p:sldId id="391" r:id="rId117"/>
    <p:sldId id="516" r:id="rId118"/>
    <p:sldId id="392" r:id="rId119"/>
    <p:sldId id="394" r:id="rId120"/>
    <p:sldId id="393" r:id="rId121"/>
    <p:sldId id="440" r:id="rId122"/>
    <p:sldId id="441" r:id="rId123"/>
    <p:sldId id="443" r:id="rId124"/>
    <p:sldId id="444" r:id="rId125"/>
    <p:sldId id="517" r:id="rId126"/>
    <p:sldId id="445" r:id="rId127"/>
    <p:sldId id="518" r:id="rId128"/>
    <p:sldId id="446" r:id="rId129"/>
    <p:sldId id="519" r:id="rId130"/>
    <p:sldId id="447" r:id="rId131"/>
    <p:sldId id="448" r:id="rId132"/>
    <p:sldId id="449" r:id="rId133"/>
    <p:sldId id="450" r:id="rId134"/>
    <p:sldId id="451" r:id="rId135"/>
    <p:sldId id="452" r:id="rId136"/>
    <p:sldId id="453" r:id="rId137"/>
    <p:sldId id="454" r:id="rId138"/>
    <p:sldId id="455" r:id="rId139"/>
    <p:sldId id="456" r:id="rId140"/>
    <p:sldId id="520" r:id="rId141"/>
    <p:sldId id="458" r:id="rId142"/>
    <p:sldId id="378" r:id="rId143"/>
    <p:sldId id="424" r:id="rId144"/>
    <p:sldId id="425" r:id="rId145"/>
    <p:sldId id="426" r:id="rId146"/>
    <p:sldId id="521" r:id="rId147"/>
    <p:sldId id="395" r:id="rId148"/>
    <p:sldId id="324" r:id="rId149"/>
    <p:sldId id="408" r:id="rId150"/>
    <p:sldId id="326" r:id="rId151"/>
    <p:sldId id="423" r:id="rId15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Verdana" pitchFamily="34" charset="0"/>
        <a:ea typeface="+mn-ea"/>
        <a:cs typeface="+mn-cs"/>
      </a:defRPr>
    </a:lvl1pPr>
    <a:lvl2pPr marL="457200" algn="l" rtl="0" eaLnBrk="0" fontAlgn="base" hangingPunct="0">
      <a:spcBef>
        <a:spcPct val="0"/>
      </a:spcBef>
      <a:spcAft>
        <a:spcPct val="0"/>
      </a:spcAft>
      <a:defRPr kern="1200">
        <a:solidFill>
          <a:schemeClr val="tx1"/>
        </a:solidFill>
        <a:latin typeface="Verdana" pitchFamily="34" charset="0"/>
        <a:ea typeface="+mn-ea"/>
        <a:cs typeface="+mn-cs"/>
      </a:defRPr>
    </a:lvl2pPr>
    <a:lvl3pPr marL="914400" algn="l" rtl="0" eaLnBrk="0" fontAlgn="base" hangingPunct="0">
      <a:spcBef>
        <a:spcPct val="0"/>
      </a:spcBef>
      <a:spcAft>
        <a:spcPct val="0"/>
      </a:spcAft>
      <a:defRPr kern="1200">
        <a:solidFill>
          <a:schemeClr val="tx1"/>
        </a:solidFill>
        <a:latin typeface="Verdana" pitchFamily="34" charset="0"/>
        <a:ea typeface="+mn-ea"/>
        <a:cs typeface="+mn-cs"/>
      </a:defRPr>
    </a:lvl3pPr>
    <a:lvl4pPr marL="1371600" algn="l" rtl="0" eaLnBrk="0" fontAlgn="base" hangingPunct="0">
      <a:spcBef>
        <a:spcPct val="0"/>
      </a:spcBef>
      <a:spcAft>
        <a:spcPct val="0"/>
      </a:spcAft>
      <a:defRPr kern="1200">
        <a:solidFill>
          <a:schemeClr val="tx1"/>
        </a:solidFill>
        <a:latin typeface="Verdana" pitchFamily="34" charset="0"/>
        <a:ea typeface="+mn-ea"/>
        <a:cs typeface="+mn-cs"/>
      </a:defRPr>
    </a:lvl4pPr>
    <a:lvl5pPr marL="1828800" algn="l" rtl="0" eaLnBrk="0" fontAlgn="base" hangingPunct="0">
      <a:spcBef>
        <a:spcPct val="0"/>
      </a:spcBef>
      <a:spcAft>
        <a:spcPct val="0"/>
      </a:spcAft>
      <a:defRPr kern="1200">
        <a:solidFill>
          <a:schemeClr val="tx1"/>
        </a:solidFill>
        <a:latin typeface="Verdana" pitchFamily="34" charset="0"/>
        <a:ea typeface="+mn-ea"/>
        <a:cs typeface="+mn-cs"/>
      </a:defRPr>
    </a:lvl5pPr>
    <a:lvl6pPr marL="2286000" algn="l" defTabSz="914400" rtl="0" eaLnBrk="1" latinLnBrk="0" hangingPunct="1">
      <a:defRPr kern="1200">
        <a:solidFill>
          <a:schemeClr val="tx1"/>
        </a:solidFill>
        <a:latin typeface="Verdana" pitchFamily="34" charset="0"/>
        <a:ea typeface="+mn-ea"/>
        <a:cs typeface="+mn-cs"/>
      </a:defRPr>
    </a:lvl6pPr>
    <a:lvl7pPr marL="2743200" algn="l" defTabSz="914400" rtl="0" eaLnBrk="1" latinLnBrk="0" hangingPunct="1">
      <a:defRPr kern="1200">
        <a:solidFill>
          <a:schemeClr val="tx1"/>
        </a:solidFill>
        <a:latin typeface="Verdana" pitchFamily="34" charset="0"/>
        <a:ea typeface="+mn-ea"/>
        <a:cs typeface="+mn-cs"/>
      </a:defRPr>
    </a:lvl7pPr>
    <a:lvl8pPr marL="3200400" algn="l" defTabSz="914400" rtl="0" eaLnBrk="1" latinLnBrk="0" hangingPunct="1">
      <a:defRPr kern="1200">
        <a:solidFill>
          <a:schemeClr val="tx1"/>
        </a:solidFill>
        <a:latin typeface="Verdana" pitchFamily="34" charset="0"/>
        <a:ea typeface="+mn-ea"/>
        <a:cs typeface="+mn-cs"/>
      </a:defRPr>
    </a:lvl8pPr>
    <a:lvl9pPr marL="3657600" algn="l" defTabSz="914400" rtl="0" eaLnBrk="1" latinLnBrk="0" hangingPunct="1">
      <a:defRPr kern="1200">
        <a:solidFill>
          <a:schemeClr val="tx1"/>
        </a:solidFill>
        <a:latin typeface="Verdana"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06" autoAdjust="0"/>
    <p:restoredTop sz="93664" autoAdjust="0"/>
  </p:normalViewPr>
  <p:slideViewPr>
    <p:cSldViewPr>
      <p:cViewPr varScale="1">
        <p:scale>
          <a:sx n="91" d="100"/>
          <a:sy n="91" d="100"/>
        </p:scale>
        <p:origin x="252" y="90"/>
      </p:cViewPr>
      <p:guideLst>
        <p:guide orient="horz" pos="2160"/>
        <p:guide pos="2880"/>
      </p:guideLst>
    </p:cSldViewPr>
  </p:slideViewPr>
  <p:outlineViewPr>
    <p:cViewPr>
      <p:scale>
        <a:sx n="33" d="100"/>
        <a:sy n="33" d="100"/>
      </p:scale>
      <p:origin x="0" y="-138114"/>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38" Type="http://schemas.openxmlformats.org/officeDocument/2006/relationships/slide" Target="slides/slide137.xml"/><Relationship Id="rId154" Type="http://schemas.openxmlformats.org/officeDocument/2006/relationships/handoutMaster" Target="handoutMasters/handoutMaster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28" Type="http://schemas.openxmlformats.org/officeDocument/2006/relationships/slide" Target="slides/slide127.xml"/><Relationship Id="rId144" Type="http://schemas.openxmlformats.org/officeDocument/2006/relationships/slide" Target="slides/slide143.xml"/><Relationship Id="rId149" Type="http://schemas.openxmlformats.org/officeDocument/2006/relationships/slide" Target="slides/slide148.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134" Type="http://schemas.openxmlformats.org/officeDocument/2006/relationships/slide" Target="slides/slide133.xml"/><Relationship Id="rId139" Type="http://schemas.openxmlformats.org/officeDocument/2006/relationships/slide" Target="slides/slide138.xml"/><Relationship Id="rId80" Type="http://schemas.openxmlformats.org/officeDocument/2006/relationships/slide" Target="slides/slide79.xml"/><Relationship Id="rId85" Type="http://schemas.openxmlformats.org/officeDocument/2006/relationships/slide" Target="slides/slide84.xml"/><Relationship Id="rId150" Type="http://schemas.openxmlformats.org/officeDocument/2006/relationships/slide" Target="slides/slide149.xml"/><Relationship Id="rId155" Type="http://schemas.openxmlformats.org/officeDocument/2006/relationships/presProps" Target="presProps.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slide" Target="slides/slide123.xml"/><Relationship Id="rId129" Type="http://schemas.openxmlformats.org/officeDocument/2006/relationships/slide" Target="slides/slide12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11" Type="http://schemas.openxmlformats.org/officeDocument/2006/relationships/slide" Target="slides/slide110.xml"/><Relationship Id="rId132" Type="http://schemas.openxmlformats.org/officeDocument/2006/relationships/slide" Target="slides/slide131.xml"/><Relationship Id="rId140" Type="http://schemas.openxmlformats.org/officeDocument/2006/relationships/slide" Target="slides/slide139.xml"/><Relationship Id="rId145" Type="http://schemas.openxmlformats.org/officeDocument/2006/relationships/slide" Target="slides/slide144.xml"/><Relationship Id="rId153"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slide" Target="slides/slide113.xml"/><Relationship Id="rId119" Type="http://schemas.openxmlformats.org/officeDocument/2006/relationships/slide" Target="slides/slide118.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30" Type="http://schemas.openxmlformats.org/officeDocument/2006/relationships/slide" Target="slides/slide129.xml"/><Relationship Id="rId135" Type="http://schemas.openxmlformats.org/officeDocument/2006/relationships/slide" Target="slides/slide134.xml"/><Relationship Id="rId143" Type="http://schemas.openxmlformats.org/officeDocument/2006/relationships/slide" Target="slides/slide142.xml"/><Relationship Id="rId148" Type="http://schemas.openxmlformats.org/officeDocument/2006/relationships/slide" Target="slides/slide147.xml"/><Relationship Id="rId151" Type="http://schemas.openxmlformats.org/officeDocument/2006/relationships/slide" Target="slides/slide150.xml"/><Relationship Id="rId156"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141" Type="http://schemas.openxmlformats.org/officeDocument/2006/relationships/slide" Target="slides/slide140.xml"/><Relationship Id="rId146" Type="http://schemas.openxmlformats.org/officeDocument/2006/relationships/slide" Target="slides/slide145.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157" Type="http://schemas.openxmlformats.org/officeDocument/2006/relationships/theme" Target="theme/theme1.xml"/><Relationship Id="rId61" Type="http://schemas.openxmlformats.org/officeDocument/2006/relationships/slide" Target="slides/slide60.xml"/><Relationship Id="rId82" Type="http://schemas.openxmlformats.org/officeDocument/2006/relationships/slide" Target="slides/slide81.xml"/><Relationship Id="rId152" Type="http://schemas.openxmlformats.org/officeDocument/2006/relationships/slide" Target="slides/slide15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slide" Target="slides/slide14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137" Type="http://schemas.openxmlformats.org/officeDocument/2006/relationships/slide" Target="slides/slide136.xml"/><Relationship Id="rId158"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37D60EB-DFE8-4DD8-B433-3A49DD04ED8A}" type="doc">
      <dgm:prSet loTypeId="urn:microsoft.com/office/officeart/2005/8/layout/process1" loCatId="process" qsTypeId="urn:microsoft.com/office/officeart/2005/8/quickstyle/simple1" qsCatId="simple" csTypeId="urn:microsoft.com/office/officeart/2005/8/colors/accent1_2" csCatId="accent1" phldr="1"/>
      <dgm:spPr/>
    </dgm:pt>
    <dgm:pt modelId="{1D86D6DF-CD9F-42A4-83FD-0D38A8212988}">
      <dgm:prSet phldrT="[Text]"/>
      <dgm:spPr/>
      <dgm:t>
        <a:bodyPr/>
        <a:lstStyle/>
        <a:p>
          <a:r>
            <a:rPr lang="en-GB" b="1" dirty="0" smtClean="0">
              <a:solidFill>
                <a:schemeClr val="tx2"/>
              </a:solidFill>
            </a:rPr>
            <a:t>Chapter 1</a:t>
          </a:r>
        </a:p>
        <a:p>
          <a:r>
            <a:rPr lang="en-GB" b="1" dirty="0" smtClean="0">
              <a:solidFill>
                <a:schemeClr val="tx2"/>
              </a:solidFill>
            </a:rPr>
            <a:t>Introduction Background Research question</a:t>
          </a:r>
          <a:endParaRPr lang="en-GB" b="1" dirty="0">
            <a:solidFill>
              <a:schemeClr val="tx2"/>
            </a:solidFill>
          </a:endParaRPr>
        </a:p>
      </dgm:t>
    </dgm:pt>
    <dgm:pt modelId="{A4DB24EB-B677-426E-B01B-1B064C70C402}" type="parTrans" cxnId="{DF0E9A89-8D8F-4A56-98F4-7C7BFA206693}">
      <dgm:prSet/>
      <dgm:spPr/>
      <dgm:t>
        <a:bodyPr/>
        <a:lstStyle/>
        <a:p>
          <a:endParaRPr lang="en-GB"/>
        </a:p>
      </dgm:t>
    </dgm:pt>
    <dgm:pt modelId="{6B7C929A-199B-460C-8D4C-D7562475B66A}" type="sibTrans" cxnId="{DF0E9A89-8D8F-4A56-98F4-7C7BFA206693}">
      <dgm:prSet/>
      <dgm:spPr/>
      <dgm:t>
        <a:bodyPr/>
        <a:lstStyle/>
        <a:p>
          <a:endParaRPr lang="en-GB"/>
        </a:p>
      </dgm:t>
    </dgm:pt>
    <dgm:pt modelId="{8A96B63C-6549-4E6B-8310-705936528941}">
      <dgm:prSet phldrT="[Text]"/>
      <dgm:spPr/>
      <dgm:t>
        <a:bodyPr/>
        <a:lstStyle/>
        <a:p>
          <a:r>
            <a:rPr lang="en-GB" b="1" dirty="0" smtClean="0">
              <a:solidFill>
                <a:schemeClr val="tx2"/>
              </a:solidFill>
            </a:rPr>
            <a:t>Chapter 2Model/theories</a:t>
          </a:r>
        </a:p>
        <a:p>
          <a:r>
            <a:rPr lang="en-GB" b="1" dirty="0" smtClean="0">
              <a:solidFill>
                <a:schemeClr val="tx2"/>
              </a:solidFill>
            </a:rPr>
            <a:t>What explains X?</a:t>
          </a:r>
        </a:p>
        <a:p>
          <a:r>
            <a:rPr lang="en-GB" b="1" dirty="0" smtClean="0">
              <a:solidFill>
                <a:schemeClr val="tx2"/>
              </a:solidFill>
            </a:rPr>
            <a:t>Relevant research</a:t>
          </a:r>
          <a:endParaRPr lang="en-GB" b="1" dirty="0">
            <a:solidFill>
              <a:schemeClr val="tx2"/>
            </a:solidFill>
          </a:endParaRPr>
        </a:p>
      </dgm:t>
    </dgm:pt>
    <dgm:pt modelId="{03819F48-96C8-4369-B0FA-A8C1F9B0B0A0}" type="parTrans" cxnId="{ABA5664F-DD33-4E5D-94AE-E9A1E42E0E55}">
      <dgm:prSet/>
      <dgm:spPr/>
      <dgm:t>
        <a:bodyPr/>
        <a:lstStyle/>
        <a:p>
          <a:endParaRPr lang="en-GB"/>
        </a:p>
      </dgm:t>
    </dgm:pt>
    <dgm:pt modelId="{56EB989A-EB42-4715-A13E-BAA83F4F7F8D}" type="sibTrans" cxnId="{ABA5664F-DD33-4E5D-94AE-E9A1E42E0E55}">
      <dgm:prSet/>
      <dgm:spPr/>
      <dgm:t>
        <a:bodyPr/>
        <a:lstStyle/>
        <a:p>
          <a:endParaRPr lang="en-GB"/>
        </a:p>
      </dgm:t>
    </dgm:pt>
    <dgm:pt modelId="{E43E6D1E-5C58-49A1-9577-A4573A1A72E7}">
      <dgm:prSet phldrT="[Text]"/>
      <dgm:spPr/>
      <dgm:t>
        <a:bodyPr/>
        <a:lstStyle/>
        <a:p>
          <a:r>
            <a:rPr lang="en-GB" b="1" dirty="0" smtClean="0">
              <a:solidFill>
                <a:schemeClr val="tx2"/>
              </a:solidFill>
            </a:rPr>
            <a:t>Chapter 3 Methodology of data collection</a:t>
          </a:r>
          <a:endParaRPr lang="en-GB" b="1" dirty="0">
            <a:solidFill>
              <a:schemeClr val="tx2"/>
            </a:solidFill>
          </a:endParaRPr>
        </a:p>
      </dgm:t>
    </dgm:pt>
    <dgm:pt modelId="{5D4439C0-167C-4FDC-82B5-65EF0233FBAA}" type="parTrans" cxnId="{1A5A0A1B-50EB-4ED9-9CB6-47904219CB3A}">
      <dgm:prSet/>
      <dgm:spPr/>
      <dgm:t>
        <a:bodyPr/>
        <a:lstStyle/>
        <a:p>
          <a:endParaRPr lang="en-GB"/>
        </a:p>
      </dgm:t>
    </dgm:pt>
    <dgm:pt modelId="{7015E850-2316-4BFF-81CC-0A0A8A089283}" type="sibTrans" cxnId="{1A5A0A1B-50EB-4ED9-9CB6-47904219CB3A}">
      <dgm:prSet/>
      <dgm:spPr/>
      <dgm:t>
        <a:bodyPr/>
        <a:lstStyle/>
        <a:p>
          <a:endParaRPr lang="en-GB"/>
        </a:p>
      </dgm:t>
    </dgm:pt>
    <dgm:pt modelId="{7ABF21C1-075F-4F9F-82A0-251DEA2D7FBB}">
      <dgm:prSet/>
      <dgm:spPr/>
      <dgm:t>
        <a:bodyPr/>
        <a:lstStyle/>
        <a:p>
          <a:endParaRPr lang="en-GB" dirty="0" smtClean="0"/>
        </a:p>
        <a:p>
          <a:r>
            <a:rPr lang="en-GB" b="1" dirty="0" smtClean="0">
              <a:solidFill>
                <a:schemeClr val="tx2"/>
              </a:solidFill>
            </a:rPr>
            <a:t>Chapter 5</a:t>
          </a:r>
        </a:p>
        <a:p>
          <a:r>
            <a:rPr lang="en-GB" b="1" dirty="0" smtClean="0">
              <a:solidFill>
                <a:schemeClr val="tx2"/>
              </a:solidFill>
            </a:rPr>
            <a:t>Implications of findings Contribution to body of knowledge</a:t>
          </a:r>
          <a:endParaRPr lang="en-GB" b="1" dirty="0">
            <a:solidFill>
              <a:schemeClr val="tx2"/>
            </a:solidFill>
          </a:endParaRPr>
        </a:p>
      </dgm:t>
    </dgm:pt>
    <dgm:pt modelId="{2739CFBD-1A51-4A1E-BCB6-D8DDF43E8316}" type="parTrans" cxnId="{377B4FFF-09A1-4F80-8881-FED0D67F2C9E}">
      <dgm:prSet/>
      <dgm:spPr/>
      <dgm:t>
        <a:bodyPr/>
        <a:lstStyle/>
        <a:p>
          <a:endParaRPr lang="en-GB"/>
        </a:p>
      </dgm:t>
    </dgm:pt>
    <dgm:pt modelId="{8AF0E8BB-B9BB-4C0F-9396-765F405D4917}" type="sibTrans" cxnId="{377B4FFF-09A1-4F80-8881-FED0D67F2C9E}">
      <dgm:prSet/>
      <dgm:spPr/>
      <dgm:t>
        <a:bodyPr/>
        <a:lstStyle/>
        <a:p>
          <a:endParaRPr lang="en-GB"/>
        </a:p>
      </dgm:t>
    </dgm:pt>
    <dgm:pt modelId="{0FE78E5A-E807-4123-8B86-A55B2165898A}">
      <dgm:prSet/>
      <dgm:spPr/>
      <dgm:t>
        <a:bodyPr/>
        <a:lstStyle/>
        <a:p>
          <a:r>
            <a:rPr lang="en-GB" b="1" dirty="0" smtClean="0">
              <a:solidFill>
                <a:schemeClr val="tx2"/>
              </a:solidFill>
            </a:rPr>
            <a:t>Chapter 4</a:t>
          </a:r>
        </a:p>
        <a:p>
          <a:r>
            <a:rPr lang="en-GB" b="1" dirty="0" smtClean="0">
              <a:solidFill>
                <a:schemeClr val="tx2"/>
              </a:solidFill>
            </a:rPr>
            <a:t>Analysis of data</a:t>
          </a:r>
        </a:p>
        <a:p>
          <a:r>
            <a:rPr lang="en-GB" b="1" dirty="0" smtClean="0">
              <a:solidFill>
                <a:schemeClr val="tx2"/>
              </a:solidFill>
            </a:rPr>
            <a:t>Findings</a:t>
          </a:r>
          <a:endParaRPr lang="en-GB" b="1" dirty="0">
            <a:solidFill>
              <a:schemeClr val="tx2"/>
            </a:solidFill>
          </a:endParaRPr>
        </a:p>
      </dgm:t>
    </dgm:pt>
    <dgm:pt modelId="{1C552E80-F120-4BB3-B6F6-335FE09B70F6}" type="parTrans" cxnId="{7668D9C9-B424-43D1-BDDD-7F33074E03DD}">
      <dgm:prSet/>
      <dgm:spPr/>
      <dgm:t>
        <a:bodyPr/>
        <a:lstStyle/>
        <a:p>
          <a:endParaRPr lang="en-GB"/>
        </a:p>
      </dgm:t>
    </dgm:pt>
    <dgm:pt modelId="{6CAF4798-C6A2-4295-BDDC-5DDDDDA65965}" type="sibTrans" cxnId="{7668D9C9-B424-43D1-BDDD-7F33074E03DD}">
      <dgm:prSet/>
      <dgm:spPr/>
      <dgm:t>
        <a:bodyPr/>
        <a:lstStyle/>
        <a:p>
          <a:endParaRPr lang="en-GB"/>
        </a:p>
      </dgm:t>
    </dgm:pt>
    <dgm:pt modelId="{39458F31-F832-4869-A793-BC45EC9B99D4}" type="pres">
      <dgm:prSet presAssocID="{337D60EB-DFE8-4DD8-B433-3A49DD04ED8A}" presName="Name0" presStyleCnt="0">
        <dgm:presLayoutVars>
          <dgm:dir/>
          <dgm:resizeHandles val="exact"/>
        </dgm:presLayoutVars>
      </dgm:prSet>
      <dgm:spPr/>
    </dgm:pt>
    <dgm:pt modelId="{290C66C4-6CA2-4AC3-95C2-8CDCA5E7774F}" type="pres">
      <dgm:prSet presAssocID="{1D86D6DF-CD9F-42A4-83FD-0D38A8212988}" presName="node" presStyleLbl="node1" presStyleIdx="0" presStyleCnt="5">
        <dgm:presLayoutVars>
          <dgm:bulletEnabled val="1"/>
        </dgm:presLayoutVars>
      </dgm:prSet>
      <dgm:spPr/>
      <dgm:t>
        <a:bodyPr/>
        <a:lstStyle/>
        <a:p>
          <a:endParaRPr lang="en-GB"/>
        </a:p>
      </dgm:t>
    </dgm:pt>
    <dgm:pt modelId="{3470D0F7-5628-401F-9A40-9D9ABEFDA730}" type="pres">
      <dgm:prSet presAssocID="{6B7C929A-199B-460C-8D4C-D7562475B66A}" presName="sibTrans" presStyleLbl="sibTrans2D1" presStyleIdx="0" presStyleCnt="4"/>
      <dgm:spPr/>
      <dgm:t>
        <a:bodyPr/>
        <a:lstStyle/>
        <a:p>
          <a:endParaRPr lang="en-GB"/>
        </a:p>
      </dgm:t>
    </dgm:pt>
    <dgm:pt modelId="{7E09837C-7D29-4F68-A748-F27340D4CE2B}" type="pres">
      <dgm:prSet presAssocID="{6B7C929A-199B-460C-8D4C-D7562475B66A}" presName="connectorText" presStyleLbl="sibTrans2D1" presStyleIdx="0" presStyleCnt="4"/>
      <dgm:spPr/>
      <dgm:t>
        <a:bodyPr/>
        <a:lstStyle/>
        <a:p>
          <a:endParaRPr lang="en-GB"/>
        </a:p>
      </dgm:t>
    </dgm:pt>
    <dgm:pt modelId="{70AC2DA4-25AD-44B0-B46E-F1A9FEEF679B}" type="pres">
      <dgm:prSet presAssocID="{8A96B63C-6549-4E6B-8310-705936528941}" presName="node" presStyleLbl="node1" presStyleIdx="1" presStyleCnt="5">
        <dgm:presLayoutVars>
          <dgm:bulletEnabled val="1"/>
        </dgm:presLayoutVars>
      </dgm:prSet>
      <dgm:spPr/>
      <dgm:t>
        <a:bodyPr/>
        <a:lstStyle/>
        <a:p>
          <a:endParaRPr lang="en-GB"/>
        </a:p>
      </dgm:t>
    </dgm:pt>
    <dgm:pt modelId="{2B768F89-BA7D-4FFF-92B0-7F898D86A5FF}" type="pres">
      <dgm:prSet presAssocID="{56EB989A-EB42-4715-A13E-BAA83F4F7F8D}" presName="sibTrans" presStyleLbl="sibTrans2D1" presStyleIdx="1" presStyleCnt="4"/>
      <dgm:spPr/>
      <dgm:t>
        <a:bodyPr/>
        <a:lstStyle/>
        <a:p>
          <a:endParaRPr lang="en-GB"/>
        </a:p>
      </dgm:t>
    </dgm:pt>
    <dgm:pt modelId="{E65D49F9-29B0-483E-AE77-1295155F77B0}" type="pres">
      <dgm:prSet presAssocID="{56EB989A-EB42-4715-A13E-BAA83F4F7F8D}" presName="connectorText" presStyleLbl="sibTrans2D1" presStyleIdx="1" presStyleCnt="4"/>
      <dgm:spPr/>
      <dgm:t>
        <a:bodyPr/>
        <a:lstStyle/>
        <a:p>
          <a:endParaRPr lang="en-GB"/>
        </a:p>
      </dgm:t>
    </dgm:pt>
    <dgm:pt modelId="{F658B2FD-BF4E-4177-B42B-51B81C8955C8}" type="pres">
      <dgm:prSet presAssocID="{E43E6D1E-5C58-49A1-9577-A4573A1A72E7}" presName="node" presStyleLbl="node1" presStyleIdx="2" presStyleCnt="5">
        <dgm:presLayoutVars>
          <dgm:bulletEnabled val="1"/>
        </dgm:presLayoutVars>
      </dgm:prSet>
      <dgm:spPr/>
      <dgm:t>
        <a:bodyPr/>
        <a:lstStyle/>
        <a:p>
          <a:endParaRPr lang="en-GB"/>
        </a:p>
      </dgm:t>
    </dgm:pt>
    <dgm:pt modelId="{0A1B7B23-DCFA-486E-BE5E-B53F23C1552E}" type="pres">
      <dgm:prSet presAssocID="{7015E850-2316-4BFF-81CC-0A0A8A089283}" presName="sibTrans" presStyleLbl="sibTrans2D1" presStyleIdx="2" presStyleCnt="4"/>
      <dgm:spPr/>
      <dgm:t>
        <a:bodyPr/>
        <a:lstStyle/>
        <a:p>
          <a:endParaRPr lang="en-GB"/>
        </a:p>
      </dgm:t>
    </dgm:pt>
    <dgm:pt modelId="{7B1B47B5-0F77-45F2-9085-5789BE427A2A}" type="pres">
      <dgm:prSet presAssocID="{7015E850-2316-4BFF-81CC-0A0A8A089283}" presName="connectorText" presStyleLbl="sibTrans2D1" presStyleIdx="2" presStyleCnt="4"/>
      <dgm:spPr/>
      <dgm:t>
        <a:bodyPr/>
        <a:lstStyle/>
        <a:p>
          <a:endParaRPr lang="en-GB"/>
        </a:p>
      </dgm:t>
    </dgm:pt>
    <dgm:pt modelId="{F54A6E03-1D0F-4B5C-BD1D-C66B373EEBD6}" type="pres">
      <dgm:prSet presAssocID="{0FE78E5A-E807-4123-8B86-A55B2165898A}" presName="node" presStyleLbl="node1" presStyleIdx="3" presStyleCnt="5">
        <dgm:presLayoutVars>
          <dgm:bulletEnabled val="1"/>
        </dgm:presLayoutVars>
      </dgm:prSet>
      <dgm:spPr/>
      <dgm:t>
        <a:bodyPr/>
        <a:lstStyle/>
        <a:p>
          <a:endParaRPr lang="en-GB"/>
        </a:p>
      </dgm:t>
    </dgm:pt>
    <dgm:pt modelId="{D179D487-C426-4525-9C13-2BEE29926E05}" type="pres">
      <dgm:prSet presAssocID="{6CAF4798-C6A2-4295-BDDC-5DDDDDA65965}" presName="sibTrans" presStyleLbl="sibTrans2D1" presStyleIdx="3" presStyleCnt="4"/>
      <dgm:spPr/>
      <dgm:t>
        <a:bodyPr/>
        <a:lstStyle/>
        <a:p>
          <a:endParaRPr lang="en-GB"/>
        </a:p>
      </dgm:t>
    </dgm:pt>
    <dgm:pt modelId="{7A20F605-ECEB-46A2-AABD-7EC0BE1781D2}" type="pres">
      <dgm:prSet presAssocID="{6CAF4798-C6A2-4295-BDDC-5DDDDDA65965}" presName="connectorText" presStyleLbl="sibTrans2D1" presStyleIdx="3" presStyleCnt="4"/>
      <dgm:spPr/>
      <dgm:t>
        <a:bodyPr/>
        <a:lstStyle/>
        <a:p>
          <a:endParaRPr lang="en-GB"/>
        </a:p>
      </dgm:t>
    </dgm:pt>
    <dgm:pt modelId="{7D20082B-F77D-4AE0-9D7A-BCD69924BC4C}" type="pres">
      <dgm:prSet presAssocID="{7ABF21C1-075F-4F9F-82A0-251DEA2D7FBB}" presName="node" presStyleLbl="node1" presStyleIdx="4" presStyleCnt="5">
        <dgm:presLayoutVars>
          <dgm:bulletEnabled val="1"/>
        </dgm:presLayoutVars>
      </dgm:prSet>
      <dgm:spPr/>
      <dgm:t>
        <a:bodyPr/>
        <a:lstStyle/>
        <a:p>
          <a:endParaRPr lang="en-GB"/>
        </a:p>
      </dgm:t>
    </dgm:pt>
  </dgm:ptLst>
  <dgm:cxnLst>
    <dgm:cxn modelId="{9EB50839-573F-45D3-A8A1-D36BC1E1C802}" type="presOf" srcId="{8A96B63C-6549-4E6B-8310-705936528941}" destId="{70AC2DA4-25AD-44B0-B46E-F1A9FEEF679B}" srcOrd="0" destOrd="0" presId="urn:microsoft.com/office/officeart/2005/8/layout/process1"/>
    <dgm:cxn modelId="{735D6FC1-458C-403F-A507-467FB0541143}" type="presOf" srcId="{0FE78E5A-E807-4123-8B86-A55B2165898A}" destId="{F54A6E03-1D0F-4B5C-BD1D-C66B373EEBD6}" srcOrd="0" destOrd="0" presId="urn:microsoft.com/office/officeart/2005/8/layout/process1"/>
    <dgm:cxn modelId="{DBD5E984-80FB-4B86-B6BF-66723E406A53}" type="presOf" srcId="{7015E850-2316-4BFF-81CC-0A0A8A089283}" destId="{0A1B7B23-DCFA-486E-BE5E-B53F23C1552E}" srcOrd="0" destOrd="0" presId="urn:microsoft.com/office/officeart/2005/8/layout/process1"/>
    <dgm:cxn modelId="{92757C55-49FF-4816-8A4F-F07F06663437}" type="presOf" srcId="{1D86D6DF-CD9F-42A4-83FD-0D38A8212988}" destId="{290C66C4-6CA2-4AC3-95C2-8CDCA5E7774F}" srcOrd="0" destOrd="0" presId="urn:microsoft.com/office/officeart/2005/8/layout/process1"/>
    <dgm:cxn modelId="{0127D0F7-16A4-4EBB-84B0-1A9B188C41A9}" type="presOf" srcId="{6B7C929A-199B-460C-8D4C-D7562475B66A}" destId="{3470D0F7-5628-401F-9A40-9D9ABEFDA730}" srcOrd="0" destOrd="0" presId="urn:microsoft.com/office/officeart/2005/8/layout/process1"/>
    <dgm:cxn modelId="{A18D3016-9805-4CE7-A3D1-985E407F4C5A}" type="presOf" srcId="{7ABF21C1-075F-4F9F-82A0-251DEA2D7FBB}" destId="{7D20082B-F77D-4AE0-9D7A-BCD69924BC4C}" srcOrd="0" destOrd="0" presId="urn:microsoft.com/office/officeart/2005/8/layout/process1"/>
    <dgm:cxn modelId="{ABA5664F-DD33-4E5D-94AE-E9A1E42E0E55}" srcId="{337D60EB-DFE8-4DD8-B433-3A49DD04ED8A}" destId="{8A96B63C-6549-4E6B-8310-705936528941}" srcOrd="1" destOrd="0" parTransId="{03819F48-96C8-4369-B0FA-A8C1F9B0B0A0}" sibTransId="{56EB989A-EB42-4715-A13E-BAA83F4F7F8D}"/>
    <dgm:cxn modelId="{7352D0DC-AC7B-4373-9B2D-6A6A4626C2CF}" type="presOf" srcId="{6CAF4798-C6A2-4295-BDDC-5DDDDDA65965}" destId="{D179D487-C426-4525-9C13-2BEE29926E05}" srcOrd="0" destOrd="0" presId="urn:microsoft.com/office/officeart/2005/8/layout/process1"/>
    <dgm:cxn modelId="{65F3E610-EC43-42E4-987E-1DC92E78E4C8}" type="presOf" srcId="{6B7C929A-199B-460C-8D4C-D7562475B66A}" destId="{7E09837C-7D29-4F68-A748-F27340D4CE2B}" srcOrd="1" destOrd="0" presId="urn:microsoft.com/office/officeart/2005/8/layout/process1"/>
    <dgm:cxn modelId="{193E3B1F-F3B5-480E-943C-45F6C370BC52}" type="presOf" srcId="{7015E850-2316-4BFF-81CC-0A0A8A089283}" destId="{7B1B47B5-0F77-45F2-9085-5789BE427A2A}" srcOrd="1" destOrd="0" presId="urn:microsoft.com/office/officeart/2005/8/layout/process1"/>
    <dgm:cxn modelId="{DF0E9A89-8D8F-4A56-98F4-7C7BFA206693}" srcId="{337D60EB-DFE8-4DD8-B433-3A49DD04ED8A}" destId="{1D86D6DF-CD9F-42A4-83FD-0D38A8212988}" srcOrd="0" destOrd="0" parTransId="{A4DB24EB-B677-426E-B01B-1B064C70C402}" sibTransId="{6B7C929A-199B-460C-8D4C-D7562475B66A}"/>
    <dgm:cxn modelId="{1A5A0A1B-50EB-4ED9-9CB6-47904219CB3A}" srcId="{337D60EB-DFE8-4DD8-B433-3A49DD04ED8A}" destId="{E43E6D1E-5C58-49A1-9577-A4573A1A72E7}" srcOrd="2" destOrd="0" parTransId="{5D4439C0-167C-4FDC-82B5-65EF0233FBAA}" sibTransId="{7015E850-2316-4BFF-81CC-0A0A8A089283}"/>
    <dgm:cxn modelId="{969A266D-5B1D-4D4F-8F1D-03134E2C7160}" type="presOf" srcId="{6CAF4798-C6A2-4295-BDDC-5DDDDDA65965}" destId="{7A20F605-ECEB-46A2-AABD-7EC0BE1781D2}" srcOrd="1" destOrd="0" presId="urn:microsoft.com/office/officeart/2005/8/layout/process1"/>
    <dgm:cxn modelId="{7668D9C9-B424-43D1-BDDD-7F33074E03DD}" srcId="{337D60EB-DFE8-4DD8-B433-3A49DD04ED8A}" destId="{0FE78E5A-E807-4123-8B86-A55B2165898A}" srcOrd="3" destOrd="0" parTransId="{1C552E80-F120-4BB3-B6F6-335FE09B70F6}" sibTransId="{6CAF4798-C6A2-4295-BDDC-5DDDDDA65965}"/>
    <dgm:cxn modelId="{CBBF29A5-4E0D-496A-B1F6-678DA27D4E3A}" type="presOf" srcId="{56EB989A-EB42-4715-A13E-BAA83F4F7F8D}" destId="{E65D49F9-29B0-483E-AE77-1295155F77B0}" srcOrd="1" destOrd="0" presId="urn:microsoft.com/office/officeart/2005/8/layout/process1"/>
    <dgm:cxn modelId="{5563F4A6-3EFA-4936-A974-28A351530C01}" type="presOf" srcId="{56EB989A-EB42-4715-A13E-BAA83F4F7F8D}" destId="{2B768F89-BA7D-4FFF-92B0-7F898D86A5FF}" srcOrd="0" destOrd="0" presId="urn:microsoft.com/office/officeart/2005/8/layout/process1"/>
    <dgm:cxn modelId="{377B4FFF-09A1-4F80-8881-FED0D67F2C9E}" srcId="{337D60EB-DFE8-4DD8-B433-3A49DD04ED8A}" destId="{7ABF21C1-075F-4F9F-82A0-251DEA2D7FBB}" srcOrd="4" destOrd="0" parTransId="{2739CFBD-1A51-4A1E-BCB6-D8DDF43E8316}" sibTransId="{8AF0E8BB-B9BB-4C0F-9396-765F405D4917}"/>
    <dgm:cxn modelId="{C803ACB8-381E-4407-8888-ADE6A66431A4}" type="presOf" srcId="{E43E6D1E-5C58-49A1-9577-A4573A1A72E7}" destId="{F658B2FD-BF4E-4177-B42B-51B81C8955C8}" srcOrd="0" destOrd="0" presId="urn:microsoft.com/office/officeart/2005/8/layout/process1"/>
    <dgm:cxn modelId="{A9E888D3-BF8B-4176-8B40-4580A7DB8B47}" type="presOf" srcId="{337D60EB-DFE8-4DD8-B433-3A49DD04ED8A}" destId="{39458F31-F832-4869-A793-BC45EC9B99D4}" srcOrd="0" destOrd="0" presId="urn:microsoft.com/office/officeart/2005/8/layout/process1"/>
    <dgm:cxn modelId="{38B6773D-D583-4212-8162-5366F967C93F}" type="presParOf" srcId="{39458F31-F832-4869-A793-BC45EC9B99D4}" destId="{290C66C4-6CA2-4AC3-95C2-8CDCA5E7774F}" srcOrd="0" destOrd="0" presId="urn:microsoft.com/office/officeart/2005/8/layout/process1"/>
    <dgm:cxn modelId="{3C05675C-DA02-45D9-87DE-13CAE63B75A1}" type="presParOf" srcId="{39458F31-F832-4869-A793-BC45EC9B99D4}" destId="{3470D0F7-5628-401F-9A40-9D9ABEFDA730}" srcOrd="1" destOrd="0" presId="urn:microsoft.com/office/officeart/2005/8/layout/process1"/>
    <dgm:cxn modelId="{66457686-037F-4C7D-96D7-BFE5BD8D9198}" type="presParOf" srcId="{3470D0F7-5628-401F-9A40-9D9ABEFDA730}" destId="{7E09837C-7D29-4F68-A748-F27340D4CE2B}" srcOrd="0" destOrd="0" presId="urn:microsoft.com/office/officeart/2005/8/layout/process1"/>
    <dgm:cxn modelId="{B020722F-8446-4661-95FC-30F0EDB4EA94}" type="presParOf" srcId="{39458F31-F832-4869-A793-BC45EC9B99D4}" destId="{70AC2DA4-25AD-44B0-B46E-F1A9FEEF679B}" srcOrd="2" destOrd="0" presId="urn:microsoft.com/office/officeart/2005/8/layout/process1"/>
    <dgm:cxn modelId="{B9EE7390-21F6-43B8-8A21-3D8A30185B22}" type="presParOf" srcId="{39458F31-F832-4869-A793-BC45EC9B99D4}" destId="{2B768F89-BA7D-4FFF-92B0-7F898D86A5FF}" srcOrd="3" destOrd="0" presId="urn:microsoft.com/office/officeart/2005/8/layout/process1"/>
    <dgm:cxn modelId="{E7A1478E-FF1E-4519-B08F-DB238B8A3823}" type="presParOf" srcId="{2B768F89-BA7D-4FFF-92B0-7F898D86A5FF}" destId="{E65D49F9-29B0-483E-AE77-1295155F77B0}" srcOrd="0" destOrd="0" presId="urn:microsoft.com/office/officeart/2005/8/layout/process1"/>
    <dgm:cxn modelId="{EC93AC17-FE47-44B2-8530-F8A036A17A71}" type="presParOf" srcId="{39458F31-F832-4869-A793-BC45EC9B99D4}" destId="{F658B2FD-BF4E-4177-B42B-51B81C8955C8}" srcOrd="4" destOrd="0" presId="urn:microsoft.com/office/officeart/2005/8/layout/process1"/>
    <dgm:cxn modelId="{30B0AEBB-8C57-474A-ACD2-308B5E43CB7A}" type="presParOf" srcId="{39458F31-F832-4869-A793-BC45EC9B99D4}" destId="{0A1B7B23-DCFA-486E-BE5E-B53F23C1552E}" srcOrd="5" destOrd="0" presId="urn:microsoft.com/office/officeart/2005/8/layout/process1"/>
    <dgm:cxn modelId="{DFFA4D15-4424-405C-87D2-8A58B4841AC7}" type="presParOf" srcId="{0A1B7B23-DCFA-486E-BE5E-B53F23C1552E}" destId="{7B1B47B5-0F77-45F2-9085-5789BE427A2A}" srcOrd="0" destOrd="0" presId="urn:microsoft.com/office/officeart/2005/8/layout/process1"/>
    <dgm:cxn modelId="{9B394A11-58AE-488E-B668-CE6C271E55CB}" type="presParOf" srcId="{39458F31-F832-4869-A793-BC45EC9B99D4}" destId="{F54A6E03-1D0F-4B5C-BD1D-C66B373EEBD6}" srcOrd="6" destOrd="0" presId="urn:microsoft.com/office/officeart/2005/8/layout/process1"/>
    <dgm:cxn modelId="{5C28E47A-0D48-4472-B745-440B844028A0}" type="presParOf" srcId="{39458F31-F832-4869-A793-BC45EC9B99D4}" destId="{D179D487-C426-4525-9C13-2BEE29926E05}" srcOrd="7" destOrd="0" presId="urn:microsoft.com/office/officeart/2005/8/layout/process1"/>
    <dgm:cxn modelId="{D3A41EC4-C7F5-4859-972E-6007A2EAF9C4}" type="presParOf" srcId="{D179D487-C426-4525-9C13-2BEE29926E05}" destId="{7A20F605-ECEB-46A2-AABD-7EC0BE1781D2}" srcOrd="0" destOrd="0" presId="urn:microsoft.com/office/officeart/2005/8/layout/process1"/>
    <dgm:cxn modelId="{B49DF56F-4C89-4ED1-B187-A2FB2F5D8726}" type="presParOf" srcId="{39458F31-F832-4869-A793-BC45EC9B99D4}" destId="{7D20082B-F77D-4AE0-9D7A-BCD69924BC4C}" srcOrd="8"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16.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506" name="Rectangle 2"/>
          <p:cNvSpPr>
            <a:spLocks noGrp="1" noChangeArrowheads="1"/>
          </p:cNvSpPr>
          <p:nvPr>
            <p:ph type="hdr" sz="quarter"/>
          </p:nvPr>
        </p:nvSpPr>
        <p:spPr bwMode="auto">
          <a:xfrm>
            <a:off x="1" y="0"/>
            <a:ext cx="2889938" cy="487680"/>
          </a:xfrm>
          <a:prstGeom prst="rect">
            <a:avLst/>
          </a:prstGeom>
          <a:noFill/>
          <a:ln w="9525">
            <a:noFill/>
            <a:miter lim="800000"/>
            <a:headEnd/>
            <a:tailEnd/>
          </a:ln>
          <a:effectLst/>
        </p:spPr>
        <p:txBody>
          <a:bodyPr vert="horz" wrap="square" lIns="89782" tIns="44891" rIns="89782" bIns="44891" numCol="1" anchor="t" anchorCtr="0" compatLnSpc="1">
            <a:prstTxWarp prst="textNoShape">
              <a:avLst/>
            </a:prstTxWarp>
          </a:bodyPr>
          <a:lstStyle>
            <a:lvl1pPr eaLnBrk="1" hangingPunct="1">
              <a:defRPr sz="1200">
                <a:latin typeface="Arial" charset="0"/>
              </a:defRPr>
            </a:lvl1pPr>
          </a:lstStyle>
          <a:p>
            <a:endParaRPr lang="en-US"/>
          </a:p>
        </p:txBody>
      </p:sp>
      <p:sp>
        <p:nvSpPr>
          <p:cNvPr id="21507" name="Rectangle 3"/>
          <p:cNvSpPr>
            <a:spLocks noGrp="1" noChangeArrowheads="1"/>
          </p:cNvSpPr>
          <p:nvPr>
            <p:ph type="dt" sz="quarter" idx="1"/>
          </p:nvPr>
        </p:nvSpPr>
        <p:spPr bwMode="auto">
          <a:xfrm>
            <a:off x="3777607" y="0"/>
            <a:ext cx="2889938" cy="487680"/>
          </a:xfrm>
          <a:prstGeom prst="rect">
            <a:avLst/>
          </a:prstGeom>
          <a:noFill/>
          <a:ln w="9525">
            <a:noFill/>
            <a:miter lim="800000"/>
            <a:headEnd/>
            <a:tailEnd/>
          </a:ln>
          <a:effectLst/>
        </p:spPr>
        <p:txBody>
          <a:bodyPr vert="horz" wrap="square" lIns="89782" tIns="44891" rIns="89782" bIns="44891" numCol="1" anchor="t" anchorCtr="0" compatLnSpc="1">
            <a:prstTxWarp prst="textNoShape">
              <a:avLst/>
            </a:prstTxWarp>
          </a:bodyPr>
          <a:lstStyle>
            <a:lvl1pPr algn="r" eaLnBrk="1" hangingPunct="1">
              <a:defRPr sz="1200">
                <a:latin typeface="Arial" charset="0"/>
              </a:defRPr>
            </a:lvl1pPr>
          </a:lstStyle>
          <a:p>
            <a:endParaRPr lang="en-US"/>
          </a:p>
        </p:txBody>
      </p:sp>
      <p:sp>
        <p:nvSpPr>
          <p:cNvPr id="21508" name="Rectangle 4"/>
          <p:cNvSpPr>
            <a:spLocks noGrp="1" noChangeArrowheads="1"/>
          </p:cNvSpPr>
          <p:nvPr>
            <p:ph type="ftr" sz="quarter" idx="2"/>
          </p:nvPr>
        </p:nvSpPr>
        <p:spPr bwMode="auto">
          <a:xfrm>
            <a:off x="1" y="9264227"/>
            <a:ext cx="2889938" cy="487680"/>
          </a:xfrm>
          <a:prstGeom prst="rect">
            <a:avLst/>
          </a:prstGeom>
          <a:noFill/>
          <a:ln w="9525">
            <a:noFill/>
            <a:miter lim="800000"/>
            <a:headEnd/>
            <a:tailEnd/>
          </a:ln>
          <a:effectLst/>
        </p:spPr>
        <p:txBody>
          <a:bodyPr vert="horz" wrap="square" lIns="89782" tIns="44891" rIns="89782" bIns="44891" numCol="1" anchor="b" anchorCtr="0" compatLnSpc="1">
            <a:prstTxWarp prst="textNoShape">
              <a:avLst/>
            </a:prstTxWarp>
          </a:bodyPr>
          <a:lstStyle>
            <a:lvl1pPr eaLnBrk="1" hangingPunct="1">
              <a:defRPr sz="1200">
                <a:latin typeface="Arial" charset="0"/>
              </a:defRPr>
            </a:lvl1pPr>
          </a:lstStyle>
          <a:p>
            <a:endParaRPr lang="en-US"/>
          </a:p>
        </p:txBody>
      </p:sp>
      <p:sp>
        <p:nvSpPr>
          <p:cNvPr id="21509" name="Rectangle 5"/>
          <p:cNvSpPr>
            <a:spLocks noGrp="1" noChangeArrowheads="1"/>
          </p:cNvSpPr>
          <p:nvPr>
            <p:ph type="sldNum" sz="quarter" idx="3"/>
          </p:nvPr>
        </p:nvSpPr>
        <p:spPr bwMode="auto">
          <a:xfrm>
            <a:off x="3777607" y="9264227"/>
            <a:ext cx="2889938" cy="487680"/>
          </a:xfrm>
          <a:prstGeom prst="rect">
            <a:avLst/>
          </a:prstGeom>
          <a:noFill/>
          <a:ln w="9525">
            <a:noFill/>
            <a:miter lim="800000"/>
            <a:headEnd/>
            <a:tailEnd/>
          </a:ln>
          <a:effectLst/>
        </p:spPr>
        <p:txBody>
          <a:bodyPr vert="horz" wrap="square" lIns="89782" tIns="44891" rIns="89782" bIns="44891" numCol="1" anchor="b" anchorCtr="0" compatLnSpc="1">
            <a:prstTxWarp prst="textNoShape">
              <a:avLst/>
            </a:prstTxWarp>
          </a:bodyPr>
          <a:lstStyle>
            <a:lvl1pPr algn="r" eaLnBrk="1" hangingPunct="1">
              <a:defRPr sz="1200">
                <a:latin typeface="Arial" charset="0"/>
              </a:defRPr>
            </a:lvl1pPr>
          </a:lstStyle>
          <a:p>
            <a:fld id="{016F9D81-4CD5-4FE2-A781-1C83176ECC00}" type="slidenum">
              <a:rPr lang="en-US"/>
              <a:pPr/>
              <a:t>‹#›</a:t>
            </a:fld>
            <a:endParaRPr lang="en-US"/>
          </a:p>
        </p:txBody>
      </p:sp>
    </p:spTree>
    <p:extLst>
      <p:ext uri="{BB962C8B-B14F-4D97-AF65-F5344CB8AC3E}">
        <p14:creationId xmlns:p14="http://schemas.microsoft.com/office/powerpoint/2010/main" val="428545057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602" name="Rectangle 2"/>
          <p:cNvSpPr>
            <a:spLocks noGrp="1" noChangeArrowheads="1"/>
          </p:cNvSpPr>
          <p:nvPr>
            <p:ph type="hdr" sz="quarter"/>
          </p:nvPr>
        </p:nvSpPr>
        <p:spPr bwMode="auto">
          <a:xfrm>
            <a:off x="1" y="0"/>
            <a:ext cx="2889938" cy="487680"/>
          </a:xfrm>
          <a:prstGeom prst="rect">
            <a:avLst/>
          </a:prstGeom>
          <a:noFill/>
          <a:ln w="9525">
            <a:noFill/>
            <a:miter lim="800000"/>
            <a:headEnd/>
            <a:tailEnd/>
          </a:ln>
          <a:effectLst/>
        </p:spPr>
        <p:txBody>
          <a:bodyPr vert="horz" wrap="square" lIns="89782" tIns="44891" rIns="89782" bIns="44891" numCol="1" anchor="t" anchorCtr="0" compatLnSpc="1">
            <a:prstTxWarp prst="textNoShape">
              <a:avLst/>
            </a:prstTxWarp>
          </a:bodyPr>
          <a:lstStyle>
            <a:lvl1pPr eaLnBrk="1" hangingPunct="1">
              <a:defRPr sz="1200">
                <a:latin typeface="Arial" charset="0"/>
              </a:defRPr>
            </a:lvl1pPr>
          </a:lstStyle>
          <a:p>
            <a:endParaRPr lang="en-US"/>
          </a:p>
        </p:txBody>
      </p:sp>
      <p:sp>
        <p:nvSpPr>
          <p:cNvPr id="25603" name="Rectangle 3"/>
          <p:cNvSpPr>
            <a:spLocks noGrp="1" noChangeArrowheads="1"/>
          </p:cNvSpPr>
          <p:nvPr>
            <p:ph type="dt" idx="1"/>
          </p:nvPr>
        </p:nvSpPr>
        <p:spPr bwMode="auto">
          <a:xfrm>
            <a:off x="3777607" y="0"/>
            <a:ext cx="2889938" cy="487680"/>
          </a:xfrm>
          <a:prstGeom prst="rect">
            <a:avLst/>
          </a:prstGeom>
          <a:noFill/>
          <a:ln w="9525">
            <a:noFill/>
            <a:miter lim="800000"/>
            <a:headEnd/>
            <a:tailEnd/>
          </a:ln>
          <a:effectLst/>
        </p:spPr>
        <p:txBody>
          <a:bodyPr vert="horz" wrap="square" lIns="89782" tIns="44891" rIns="89782" bIns="44891" numCol="1" anchor="t" anchorCtr="0" compatLnSpc="1">
            <a:prstTxWarp prst="textNoShape">
              <a:avLst/>
            </a:prstTxWarp>
          </a:bodyPr>
          <a:lstStyle>
            <a:lvl1pPr algn="r" eaLnBrk="1" hangingPunct="1">
              <a:defRPr sz="1200">
                <a:latin typeface="Arial" charset="0"/>
              </a:defRPr>
            </a:lvl1pPr>
          </a:lstStyle>
          <a:p>
            <a:endParaRPr lang="en-US"/>
          </a:p>
        </p:txBody>
      </p:sp>
      <p:sp>
        <p:nvSpPr>
          <p:cNvPr id="25604" name="Rectangle 4"/>
          <p:cNvSpPr>
            <a:spLocks noGrp="1" noRot="1" noChangeAspect="1" noChangeArrowheads="1" noTextEdit="1"/>
          </p:cNvSpPr>
          <p:nvPr>
            <p:ph type="sldImg" idx="2"/>
          </p:nvPr>
        </p:nvSpPr>
        <p:spPr bwMode="auto">
          <a:xfrm>
            <a:off x="896938" y="731838"/>
            <a:ext cx="4875212" cy="3657600"/>
          </a:xfrm>
          <a:prstGeom prst="rect">
            <a:avLst/>
          </a:prstGeom>
          <a:noFill/>
          <a:ln w="9525">
            <a:solidFill>
              <a:srgbClr val="000000"/>
            </a:solidFill>
            <a:miter lim="800000"/>
            <a:headEnd/>
            <a:tailEnd/>
          </a:ln>
          <a:effectLst/>
        </p:spPr>
      </p:sp>
      <p:sp>
        <p:nvSpPr>
          <p:cNvPr id="25605" name="Rectangle 5"/>
          <p:cNvSpPr>
            <a:spLocks noGrp="1" noChangeArrowheads="1"/>
          </p:cNvSpPr>
          <p:nvPr>
            <p:ph type="body" sz="quarter" idx="3"/>
          </p:nvPr>
        </p:nvSpPr>
        <p:spPr bwMode="auto">
          <a:xfrm>
            <a:off x="666909" y="4632960"/>
            <a:ext cx="5335270" cy="4389120"/>
          </a:xfrm>
          <a:prstGeom prst="rect">
            <a:avLst/>
          </a:prstGeom>
          <a:noFill/>
          <a:ln w="9525">
            <a:noFill/>
            <a:miter lim="800000"/>
            <a:headEnd/>
            <a:tailEnd/>
          </a:ln>
          <a:effectLst/>
        </p:spPr>
        <p:txBody>
          <a:bodyPr vert="horz" wrap="square" lIns="89782" tIns="44891" rIns="89782" bIns="44891"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25606" name="Rectangle 6"/>
          <p:cNvSpPr>
            <a:spLocks noGrp="1" noChangeArrowheads="1"/>
          </p:cNvSpPr>
          <p:nvPr>
            <p:ph type="ftr" sz="quarter" idx="4"/>
          </p:nvPr>
        </p:nvSpPr>
        <p:spPr bwMode="auto">
          <a:xfrm>
            <a:off x="1" y="9264227"/>
            <a:ext cx="2889938" cy="487680"/>
          </a:xfrm>
          <a:prstGeom prst="rect">
            <a:avLst/>
          </a:prstGeom>
          <a:noFill/>
          <a:ln w="9525">
            <a:noFill/>
            <a:miter lim="800000"/>
            <a:headEnd/>
            <a:tailEnd/>
          </a:ln>
          <a:effectLst/>
        </p:spPr>
        <p:txBody>
          <a:bodyPr vert="horz" wrap="square" lIns="89782" tIns="44891" rIns="89782" bIns="44891" numCol="1" anchor="b" anchorCtr="0" compatLnSpc="1">
            <a:prstTxWarp prst="textNoShape">
              <a:avLst/>
            </a:prstTxWarp>
          </a:bodyPr>
          <a:lstStyle>
            <a:lvl1pPr eaLnBrk="1" hangingPunct="1">
              <a:defRPr sz="1200">
                <a:latin typeface="Arial" charset="0"/>
              </a:defRPr>
            </a:lvl1pPr>
          </a:lstStyle>
          <a:p>
            <a:endParaRPr lang="en-US"/>
          </a:p>
        </p:txBody>
      </p:sp>
      <p:sp>
        <p:nvSpPr>
          <p:cNvPr id="25607" name="Rectangle 7"/>
          <p:cNvSpPr>
            <a:spLocks noGrp="1" noChangeArrowheads="1"/>
          </p:cNvSpPr>
          <p:nvPr>
            <p:ph type="sldNum" sz="quarter" idx="5"/>
          </p:nvPr>
        </p:nvSpPr>
        <p:spPr bwMode="auto">
          <a:xfrm>
            <a:off x="3777607" y="9264227"/>
            <a:ext cx="2889938" cy="487680"/>
          </a:xfrm>
          <a:prstGeom prst="rect">
            <a:avLst/>
          </a:prstGeom>
          <a:noFill/>
          <a:ln w="9525">
            <a:noFill/>
            <a:miter lim="800000"/>
            <a:headEnd/>
            <a:tailEnd/>
          </a:ln>
          <a:effectLst/>
        </p:spPr>
        <p:txBody>
          <a:bodyPr vert="horz" wrap="square" lIns="89782" tIns="44891" rIns="89782" bIns="44891" numCol="1" anchor="b" anchorCtr="0" compatLnSpc="1">
            <a:prstTxWarp prst="textNoShape">
              <a:avLst/>
            </a:prstTxWarp>
          </a:bodyPr>
          <a:lstStyle>
            <a:lvl1pPr algn="r" eaLnBrk="1" hangingPunct="1">
              <a:defRPr sz="1200">
                <a:latin typeface="Arial" charset="0"/>
              </a:defRPr>
            </a:lvl1pPr>
          </a:lstStyle>
          <a:p>
            <a:fld id="{D5A0FF7F-B0C9-4FC7-83AF-C147C6BCAFB0}" type="slidenum">
              <a:rPr lang="en-US"/>
              <a:pPr/>
              <a:t>‹#›</a:t>
            </a:fld>
            <a:endParaRPr lang="en-US"/>
          </a:p>
        </p:txBody>
      </p:sp>
    </p:spTree>
    <p:extLst>
      <p:ext uri="{BB962C8B-B14F-4D97-AF65-F5344CB8AC3E}">
        <p14:creationId xmlns:p14="http://schemas.microsoft.com/office/powerpoint/2010/main" val="676690898"/>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mn-cs"/>
      </a:defRPr>
    </a:lvl1pPr>
    <a:lvl2pPr marL="457200" algn="l" rtl="0" fontAlgn="base">
      <a:spcBef>
        <a:spcPct val="30000"/>
      </a:spcBef>
      <a:spcAft>
        <a:spcPct val="0"/>
      </a:spcAft>
      <a:defRPr sz="1200" kern="1200">
        <a:solidFill>
          <a:schemeClr val="tx1"/>
        </a:solidFill>
        <a:latin typeface="Arial" charset="0"/>
        <a:ea typeface="+mn-ea"/>
        <a:cs typeface="+mn-cs"/>
      </a:defRPr>
    </a:lvl2pPr>
    <a:lvl3pPr marL="914400" algn="l" rtl="0" fontAlgn="base">
      <a:spcBef>
        <a:spcPct val="30000"/>
      </a:spcBef>
      <a:spcAft>
        <a:spcPct val="0"/>
      </a:spcAft>
      <a:defRPr sz="1200" kern="1200">
        <a:solidFill>
          <a:schemeClr val="tx1"/>
        </a:solidFill>
        <a:latin typeface="Arial" charset="0"/>
        <a:ea typeface="+mn-ea"/>
        <a:cs typeface="+mn-cs"/>
      </a:defRPr>
    </a:lvl3pPr>
    <a:lvl4pPr marL="1371600" algn="l" rtl="0" fontAlgn="base">
      <a:spcBef>
        <a:spcPct val="30000"/>
      </a:spcBef>
      <a:spcAft>
        <a:spcPct val="0"/>
      </a:spcAft>
      <a:defRPr sz="1200" kern="1200">
        <a:solidFill>
          <a:schemeClr val="tx1"/>
        </a:solidFill>
        <a:latin typeface="Arial" charset="0"/>
        <a:ea typeface="+mn-ea"/>
        <a:cs typeface="+mn-cs"/>
      </a:defRPr>
    </a:lvl4pPr>
    <a:lvl5pPr marL="1828800" algn="l" rtl="0" fontAlgn="base">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1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p:spPr>
      </p:sp>
      <p:sp>
        <p:nvSpPr>
          <p:cNvPr id="33795" name="Notes Placeholder 2"/>
          <p:cNvSpPr>
            <a:spLocks noGrp="1"/>
          </p:cNvSpPr>
          <p:nvPr>
            <p:ph type="body" idx="1"/>
          </p:nvPr>
        </p:nvSpPr>
        <p:spPr bwMode="auto">
          <a:noFill/>
        </p:spPr>
        <p:txBody>
          <a:bodyPr/>
          <a:lstStyle/>
          <a:p>
            <a:pPr eaLnBrk="1" hangingPunct="1">
              <a:spcBef>
                <a:spcPct val="0"/>
              </a:spcBef>
            </a:pPr>
            <a:endParaRPr lang="en-US"/>
          </a:p>
        </p:txBody>
      </p:sp>
      <p:sp>
        <p:nvSpPr>
          <p:cNvPr id="33796" name="Slide Number Placeholder 3"/>
          <p:cNvSpPr>
            <a:spLocks noGrp="1"/>
          </p:cNvSpPr>
          <p:nvPr>
            <p:ph type="sldNum" sz="quarter" idx="5"/>
          </p:nvPr>
        </p:nvSpPr>
        <p:spPr bwMode="auto">
          <a:noFill/>
          <a:ln>
            <a:miter lim="800000"/>
            <a:headEnd/>
            <a:tailEnd/>
          </a:ln>
        </p:spPr>
        <p:txBody>
          <a:bodyPr/>
          <a:lstStyle/>
          <a:p>
            <a:fld id="{A4F24BE2-D1B5-E34F-A897-33D31B99FCC1}" type="slidenum">
              <a:rPr lang="en-GB"/>
              <a:pPr/>
              <a:t>10</a:t>
            </a:fld>
            <a:endParaRPr lang="en-GB"/>
          </a:p>
        </p:txBody>
      </p:sp>
    </p:spTree>
    <p:extLst>
      <p:ext uri="{BB962C8B-B14F-4D97-AF65-F5344CB8AC3E}">
        <p14:creationId xmlns:p14="http://schemas.microsoft.com/office/powerpoint/2010/main" val="28799855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smtClean="0"/>
          </a:p>
          <a:p>
            <a:endParaRPr lang="en-US" dirty="0"/>
          </a:p>
        </p:txBody>
      </p:sp>
      <p:sp>
        <p:nvSpPr>
          <p:cNvPr id="4" name="Slide Number Placeholder 3"/>
          <p:cNvSpPr>
            <a:spLocks noGrp="1"/>
          </p:cNvSpPr>
          <p:nvPr>
            <p:ph type="sldNum" sz="quarter" idx="10"/>
          </p:nvPr>
        </p:nvSpPr>
        <p:spPr/>
        <p:txBody>
          <a:bodyPr/>
          <a:lstStyle/>
          <a:p>
            <a:fld id="{D5A0FF7F-B0C9-4FC7-83AF-C147C6BCAFB0}" type="slidenum">
              <a:rPr lang="en-US" smtClean="0"/>
              <a:pPr/>
              <a:t>15</a:t>
            </a:fld>
            <a:endParaRPr lang="en-US"/>
          </a:p>
        </p:txBody>
      </p:sp>
    </p:spTree>
    <p:extLst>
      <p:ext uri="{BB962C8B-B14F-4D97-AF65-F5344CB8AC3E}">
        <p14:creationId xmlns:p14="http://schemas.microsoft.com/office/powerpoint/2010/main" val="20406605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D5A0FF7F-B0C9-4FC7-83AF-C147C6BCAFB0}" type="slidenum">
              <a:rPr lang="en-US" smtClean="0"/>
              <a:pPr/>
              <a:t>18</a:t>
            </a:fld>
            <a:endParaRPr lang="en-US"/>
          </a:p>
        </p:txBody>
      </p:sp>
    </p:spTree>
    <p:extLst>
      <p:ext uri="{BB962C8B-B14F-4D97-AF65-F5344CB8AC3E}">
        <p14:creationId xmlns:p14="http://schemas.microsoft.com/office/powerpoint/2010/main" val="11920170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64CD833-2C09-4BB2-BD17-CC4350379C0C}" type="slidenum">
              <a:rPr lang="en-US"/>
              <a:pPr/>
              <a:t>41</a:t>
            </a:fld>
            <a:endParaRPr lang="en-US"/>
          </a:p>
        </p:txBody>
      </p:sp>
      <p:sp>
        <p:nvSpPr>
          <p:cNvPr id="10242" name="Rectangle 2"/>
          <p:cNvSpPr>
            <a:spLocks noGrp="1" noRot="1" noChangeAspect="1" noChangeArrowheads="1" noTextEdit="1"/>
          </p:cNvSpPr>
          <p:nvPr>
            <p:ph type="sldImg"/>
          </p:nvPr>
        </p:nvSpPr>
        <p:spPr>
          <a:ln/>
        </p:spPr>
      </p:sp>
      <p:sp>
        <p:nvSpPr>
          <p:cNvPr id="10243" name="Rectangle 3"/>
          <p:cNvSpPr>
            <a:spLocks noGrp="1" noChangeArrowheads="1"/>
          </p:cNvSpPr>
          <p:nvPr>
            <p:ph type="body" idx="1"/>
          </p:nvPr>
        </p:nvSpPr>
        <p:spPr>
          <a:xfrm>
            <a:off x="889212" y="4634655"/>
            <a:ext cx="4890665" cy="4387425"/>
          </a:xfrm>
        </p:spPr>
        <p:txBody>
          <a:bodyPr/>
          <a:lstStyle/>
          <a:p>
            <a:endParaRPr lang="en-US"/>
          </a:p>
        </p:txBody>
      </p:sp>
    </p:spTree>
    <p:extLst>
      <p:ext uri="{BB962C8B-B14F-4D97-AF65-F5344CB8AC3E}">
        <p14:creationId xmlns:p14="http://schemas.microsoft.com/office/powerpoint/2010/main" val="35731954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5335FB7-A438-4715-ABCF-6280E8446B35}" type="slidenum">
              <a:rPr lang="en-US"/>
              <a:pPr/>
              <a:t>44</a:t>
            </a:fld>
            <a:endParaRPr lang="en-US"/>
          </a:p>
        </p:txBody>
      </p:sp>
      <p:sp>
        <p:nvSpPr>
          <p:cNvPr id="25602" name="Rectangle 2"/>
          <p:cNvSpPr>
            <a:spLocks noGrp="1" noRot="1" noChangeAspect="1" noChangeArrowheads="1" noTextEdit="1"/>
          </p:cNvSpPr>
          <p:nvPr>
            <p:ph type="sldImg"/>
          </p:nvPr>
        </p:nvSpPr>
        <p:spPr>
          <a:ln/>
        </p:spPr>
      </p:sp>
      <p:sp>
        <p:nvSpPr>
          <p:cNvPr id="2560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4440345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3E00499-3246-49BB-926A-EC5E4811EC00}" type="slidenum">
              <a:rPr lang="en-US"/>
              <a:pPr/>
              <a:t>46</a:t>
            </a:fld>
            <a:endParaRPr lang="en-US"/>
          </a:p>
        </p:txBody>
      </p:sp>
      <p:sp>
        <p:nvSpPr>
          <p:cNvPr id="29698" name="Rectangle 2"/>
          <p:cNvSpPr>
            <a:spLocks noGrp="1" noRot="1" noChangeAspect="1" noChangeArrowheads="1" noTextEdit="1"/>
          </p:cNvSpPr>
          <p:nvPr>
            <p:ph type="sldImg"/>
          </p:nvPr>
        </p:nvSpPr>
        <p:spPr>
          <a:ln/>
        </p:spPr>
      </p:sp>
      <p:sp>
        <p:nvSpPr>
          <p:cNvPr id="2969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3305503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1508D9D-3F8B-0F4B-A503-CB7067B2ACA5}" type="slidenum">
              <a:rPr lang="en-US"/>
              <a:pPr/>
              <a:t>47</a:t>
            </a:fld>
            <a:endParaRPr lang="en-US"/>
          </a:p>
        </p:txBody>
      </p:sp>
      <p:sp>
        <p:nvSpPr>
          <p:cNvPr id="20482" name="Rectangle 2"/>
          <p:cNvSpPr>
            <a:spLocks noGrp="1" noRot="1" noChangeAspect="1" noChangeArrowheads="1" noTextEdit="1"/>
          </p:cNvSpPr>
          <p:nvPr>
            <p:ph type="sldImg"/>
          </p:nvPr>
        </p:nvSpPr>
        <p:spPr>
          <a:ln/>
        </p:spPr>
      </p:sp>
      <p:sp>
        <p:nvSpPr>
          <p:cNvPr id="2048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940553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289A477-99B1-3544-87AE-8FE9BF925861}" type="slidenum">
              <a:rPr lang="en-US"/>
              <a:pPr/>
              <a:t>48</a:t>
            </a:fld>
            <a:endParaRPr lang="en-US"/>
          </a:p>
        </p:txBody>
      </p:sp>
      <p:sp>
        <p:nvSpPr>
          <p:cNvPr id="21506" name="Rectangle 2"/>
          <p:cNvSpPr>
            <a:spLocks noGrp="1" noRot="1" noChangeAspect="1" noChangeArrowheads="1" noTextEdit="1"/>
          </p:cNvSpPr>
          <p:nvPr>
            <p:ph type="sldImg"/>
          </p:nvPr>
        </p:nvSpPr>
        <p:spPr>
          <a:ln/>
        </p:spPr>
      </p:sp>
      <p:sp>
        <p:nvSpPr>
          <p:cNvPr id="2150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9034874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FBC8A1C-2BF8-EF40-9129-EAD31CEF6EBA}" type="slidenum">
              <a:rPr lang="en-US"/>
              <a:pPr/>
              <a:t>49</a:t>
            </a:fld>
            <a:endParaRPr lang="en-US"/>
          </a:p>
        </p:txBody>
      </p:sp>
      <p:sp>
        <p:nvSpPr>
          <p:cNvPr id="23554" name="Rectangle 2"/>
          <p:cNvSpPr>
            <a:spLocks noGrp="1" noRot="1" noChangeAspect="1" noChangeArrowheads="1" noTextEdit="1"/>
          </p:cNvSpPr>
          <p:nvPr>
            <p:ph type="sldImg"/>
          </p:nvPr>
        </p:nvSpPr>
        <p:spPr>
          <a:ln/>
        </p:spPr>
      </p:sp>
      <p:sp>
        <p:nvSpPr>
          <p:cNvPr id="2355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7069059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D1977E2-E9F3-D04F-B69A-1125B5F0393B}" type="slidenum">
              <a:rPr lang="en-US"/>
              <a:pPr/>
              <a:t>50</a:t>
            </a:fld>
            <a:endParaRPr lang="en-US"/>
          </a:p>
        </p:txBody>
      </p:sp>
      <p:sp>
        <p:nvSpPr>
          <p:cNvPr id="24578" name="Rectangle 2"/>
          <p:cNvSpPr>
            <a:spLocks noGrp="1" noRot="1" noChangeAspect="1" noChangeArrowheads="1" noTextEdit="1"/>
          </p:cNvSpPr>
          <p:nvPr>
            <p:ph type="sldImg"/>
          </p:nvPr>
        </p:nvSpPr>
        <p:spPr>
          <a:ln/>
        </p:spPr>
      </p:sp>
      <p:sp>
        <p:nvSpPr>
          <p:cNvPr id="2457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8308860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4F7D385-CBEB-8C44-97AC-FE60FB2F66FD}" type="slidenum">
              <a:rPr lang="en-US"/>
              <a:pPr/>
              <a:t>51</a:t>
            </a:fld>
            <a:endParaRPr lang="en-US"/>
          </a:p>
        </p:txBody>
      </p:sp>
      <p:sp>
        <p:nvSpPr>
          <p:cNvPr id="25602" name="Rectangle 2"/>
          <p:cNvSpPr>
            <a:spLocks noGrp="1" noRot="1" noChangeAspect="1" noChangeArrowheads="1" noTextEdit="1"/>
          </p:cNvSpPr>
          <p:nvPr>
            <p:ph type="sldImg"/>
          </p:nvPr>
        </p:nvSpPr>
        <p:spPr>
          <a:ln/>
        </p:spPr>
      </p:sp>
      <p:sp>
        <p:nvSpPr>
          <p:cNvPr id="2560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6466995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2E3CD48-5CF0-FE46-8CB7-25C5A13538FD}" type="slidenum">
              <a:rPr lang="en-US"/>
              <a:pPr/>
              <a:t>52</a:t>
            </a:fld>
            <a:endParaRPr lang="en-US"/>
          </a:p>
        </p:txBody>
      </p:sp>
      <p:sp>
        <p:nvSpPr>
          <p:cNvPr id="26626" name="Rectangle 2"/>
          <p:cNvSpPr>
            <a:spLocks noGrp="1" noRot="1" noChangeAspect="1" noChangeArrowheads="1" noTextEdit="1"/>
          </p:cNvSpPr>
          <p:nvPr>
            <p:ph type="sldImg"/>
          </p:nvPr>
        </p:nvSpPr>
        <p:spPr>
          <a:ln/>
        </p:spPr>
      </p:sp>
      <p:sp>
        <p:nvSpPr>
          <p:cNvPr id="2662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4970907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C478714-EDEF-7F4B-9844-87413D56B20B}" type="slidenum">
              <a:rPr lang="en-US"/>
              <a:pPr/>
              <a:t>53</a:t>
            </a:fld>
            <a:endParaRPr lang="en-US"/>
          </a:p>
        </p:txBody>
      </p:sp>
      <p:sp>
        <p:nvSpPr>
          <p:cNvPr id="27650" name="Rectangle 2"/>
          <p:cNvSpPr>
            <a:spLocks noGrp="1" noRot="1" noChangeAspect="1" noChangeArrowheads="1" noTextEdit="1"/>
          </p:cNvSpPr>
          <p:nvPr>
            <p:ph type="sldImg"/>
          </p:nvPr>
        </p:nvSpPr>
        <p:spPr>
          <a:ln/>
        </p:spPr>
      </p:sp>
      <p:sp>
        <p:nvSpPr>
          <p:cNvPr id="2765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3742583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3FC478B-817D-A341-918C-D0B1F4D2CBBC}" type="slidenum">
              <a:rPr lang="en-US"/>
              <a:pPr/>
              <a:t>54</a:t>
            </a:fld>
            <a:endParaRPr lang="en-US"/>
          </a:p>
        </p:txBody>
      </p:sp>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40669826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C6C7DEB-D316-4CC6-836C-D85A8B6278CE}" type="slidenum">
              <a:rPr lang="en-US"/>
              <a:pPr/>
              <a:t>55</a:t>
            </a:fld>
            <a:endParaRPr lang="en-US"/>
          </a:p>
        </p:txBody>
      </p:sp>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40159127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a:ln/>
        </p:spPr>
      </p:sp>
      <p:sp>
        <p:nvSpPr>
          <p:cNvPr id="573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smtClean="0">
              <a:latin typeface="Arial" panose="020B0604020202020204" pitchFamily="34" charset="0"/>
              <a:ea typeface="ＭＳ Ｐゴシック" panose="020B0600070205080204" pitchFamily="34" charset="-128"/>
            </a:endParaRPr>
          </a:p>
        </p:txBody>
      </p:sp>
      <p:sp>
        <p:nvSpPr>
          <p:cNvPr id="573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39458" indent="-284407">
              <a:defRPr sz="2400">
                <a:solidFill>
                  <a:schemeClr val="tx1"/>
                </a:solidFill>
                <a:latin typeface="Arial" panose="020B0604020202020204" pitchFamily="34" charset="0"/>
                <a:ea typeface="ＭＳ Ｐゴシック" panose="020B0600070205080204" pitchFamily="34" charset="-128"/>
              </a:defRPr>
            </a:lvl2pPr>
            <a:lvl3pPr marL="1137628" indent="-227526">
              <a:defRPr sz="2400">
                <a:solidFill>
                  <a:schemeClr val="tx1"/>
                </a:solidFill>
                <a:latin typeface="Arial" panose="020B0604020202020204" pitchFamily="34" charset="0"/>
                <a:ea typeface="ＭＳ Ｐゴシック" panose="020B0600070205080204" pitchFamily="34" charset="-128"/>
              </a:defRPr>
            </a:lvl3pPr>
            <a:lvl4pPr marL="1592679" indent="-227526">
              <a:defRPr sz="2400">
                <a:solidFill>
                  <a:schemeClr val="tx1"/>
                </a:solidFill>
                <a:latin typeface="Arial" panose="020B0604020202020204" pitchFamily="34" charset="0"/>
                <a:ea typeface="ＭＳ Ｐゴシック" panose="020B0600070205080204" pitchFamily="34" charset="-128"/>
              </a:defRPr>
            </a:lvl4pPr>
            <a:lvl5pPr marL="2047730" indent="-227526">
              <a:defRPr sz="2400">
                <a:solidFill>
                  <a:schemeClr val="tx1"/>
                </a:solidFill>
                <a:latin typeface="Arial" panose="020B0604020202020204" pitchFamily="34" charset="0"/>
                <a:ea typeface="ＭＳ Ｐゴシック" panose="020B0600070205080204" pitchFamily="34" charset="-128"/>
              </a:defRPr>
            </a:lvl5pPr>
            <a:lvl6pPr marL="2502781"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57833"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12884"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67935"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4497A0DA-9855-4D5A-9EDF-BFC50E867411}" type="slidenum">
              <a:rPr lang="en-US" altLang="en-US" sz="1200"/>
              <a:pPr/>
              <a:t>57</a:t>
            </a:fld>
            <a:endParaRPr lang="en-US" altLang="en-US" sz="1200"/>
          </a:p>
        </p:txBody>
      </p:sp>
    </p:spTree>
    <p:extLst>
      <p:ext uri="{BB962C8B-B14F-4D97-AF65-F5344CB8AC3E}">
        <p14:creationId xmlns:p14="http://schemas.microsoft.com/office/powerpoint/2010/main" val="57682993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Rot="1" noChangeAspect="1" noChangeArrowheads="1" noTextEdit="1"/>
          </p:cNvSpPr>
          <p:nvPr>
            <p:ph type="sldImg"/>
          </p:nvPr>
        </p:nvSpPr>
        <p:spPr>
          <a:xfrm>
            <a:off x="2832100" y="523875"/>
            <a:ext cx="3494088" cy="2622550"/>
          </a:xfrm>
          <a:ln/>
        </p:spPr>
      </p:sp>
      <p:sp>
        <p:nvSpPr>
          <p:cNvPr id="5837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397697153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39458" indent="-284407">
              <a:defRPr sz="2400">
                <a:solidFill>
                  <a:schemeClr val="tx1"/>
                </a:solidFill>
                <a:latin typeface="Arial" panose="020B0604020202020204" pitchFamily="34" charset="0"/>
                <a:ea typeface="ＭＳ Ｐゴシック" panose="020B0600070205080204" pitchFamily="34" charset="-128"/>
              </a:defRPr>
            </a:lvl2pPr>
            <a:lvl3pPr marL="1137628" indent="-227526">
              <a:defRPr sz="2400">
                <a:solidFill>
                  <a:schemeClr val="tx1"/>
                </a:solidFill>
                <a:latin typeface="Arial" panose="020B0604020202020204" pitchFamily="34" charset="0"/>
                <a:ea typeface="ＭＳ Ｐゴシック" panose="020B0600070205080204" pitchFamily="34" charset="-128"/>
              </a:defRPr>
            </a:lvl3pPr>
            <a:lvl4pPr marL="1592679" indent="-227526">
              <a:defRPr sz="2400">
                <a:solidFill>
                  <a:schemeClr val="tx1"/>
                </a:solidFill>
                <a:latin typeface="Arial" panose="020B0604020202020204" pitchFamily="34" charset="0"/>
                <a:ea typeface="ＭＳ Ｐゴシック" panose="020B0600070205080204" pitchFamily="34" charset="-128"/>
              </a:defRPr>
            </a:lvl4pPr>
            <a:lvl5pPr marL="2047730" indent="-227526">
              <a:defRPr sz="2400">
                <a:solidFill>
                  <a:schemeClr val="tx1"/>
                </a:solidFill>
                <a:latin typeface="Arial" panose="020B0604020202020204" pitchFamily="34" charset="0"/>
                <a:ea typeface="ＭＳ Ｐゴシック" panose="020B0600070205080204" pitchFamily="34" charset="-128"/>
              </a:defRPr>
            </a:lvl5pPr>
            <a:lvl6pPr marL="2502781"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57833"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12884"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67935"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B8698777-A56B-4FEE-A750-B2DABC994884}" type="slidenum">
              <a:rPr lang="en-US" altLang="en-US" sz="1200"/>
              <a:pPr/>
              <a:t>59</a:t>
            </a:fld>
            <a:endParaRPr lang="en-US" altLang="en-US" sz="1200"/>
          </a:p>
        </p:txBody>
      </p:sp>
      <p:sp>
        <p:nvSpPr>
          <p:cNvPr id="59395" name="Rectangle 2"/>
          <p:cNvSpPr>
            <a:spLocks noGrp="1" noRot="1" noChangeAspect="1" noChangeArrowheads="1" noTextEdit="1"/>
          </p:cNvSpPr>
          <p:nvPr>
            <p:ph type="sldImg"/>
          </p:nvPr>
        </p:nvSpPr>
        <p:spPr>
          <a:ln/>
        </p:spPr>
      </p:sp>
      <p:sp>
        <p:nvSpPr>
          <p:cNvPr id="593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smtClean="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405633914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a:ln/>
        </p:spPr>
      </p:sp>
      <p:sp>
        <p:nvSpPr>
          <p:cNvPr id="604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smtClean="0">
              <a:latin typeface="Arial" panose="020B0604020202020204" pitchFamily="34" charset="0"/>
              <a:ea typeface="ＭＳ Ｐゴシック" panose="020B0600070205080204" pitchFamily="34" charset="-128"/>
            </a:endParaRPr>
          </a:p>
        </p:txBody>
      </p:sp>
      <p:sp>
        <p:nvSpPr>
          <p:cNvPr id="604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39458" indent="-284407">
              <a:defRPr sz="2400">
                <a:solidFill>
                  <a:schemeClr val="tx1"/>
                </a:solidFill>
                <a:latin typeface="Arial" panose="020B0604020202020204" pitchFamily="34" charset="0"/>
                <a:ea typeface="ＭＳ Ｐゴシック" panose="020B0600070205080204" pitchFamily="34" charset="-128"/>
              </a:defRPr>
            </a:lvl2pPr>
            <a:lvl3pPr marL="1137628" indent="-227526">
              <a:defRPr sz="2400">
                <a:solidFill>
                  <a:schemeClr val="tx1"/>
                </a:solidFill>
                <a:latin typeface="Arial" panose="020B0604020202020204" pitchFamily="34" charset="0"/>
                <a:ea typeface="ＭＳ Ｐゴシック" panose="020B0600070205080204" pitchFamily="34" charset="-128"/>
              </a:defRPr>
            </a:lvl3pPr>
            <a:lvl4pPr marL="1592679" indent="-227526">
              <a:defRPr sz="2400">
                <a:solidFill>
                  <a:schemeClr val="tx1"/>
                </a:solidFill>
                <a:latin typeface="Arial" panose="020B0604020202020204" pitchFamily="34" charset="0"/>
                <a:ea typeface="ＭＳ Ｐゴシック" panose="020B0600070205080204" pitchFamily="34" charset="-128"/>
              </a:defRPr>
            </a:lvl4pPr>
            <a:lvl5pPr marL="2047730" indent="-227526">
              <a:defRPr sz="2400">
                <a:solidFill>
                  <a:schemeClr val="tx1"/>
                </a:solidFill>
                <a:latin typeface="Arial" panose="020B0604020202020204" pitchFamily="34" charset="0"/>
                <a:ea typeface="ＭＳ Ｐゴシック" panose="020B0600070205080204" pitchFamily="34" charset="-128"/>
              </a:defRPr>
            </a:lvl5pPr>
            <a:lvl6pPr marL="2502781"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57833"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12884"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67935"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1813018B-96CD-4B4F-902E-D3929C7D32D6}" type="slidenum">
              <a:rPr lang="en-US" altLang="en-US" sz="1200"/>
              <a:pPr/>
              <a:t>61</a:t>
            </a:fld>
            <a:endParaRPr lang="en-US" altLang="en-US" sz="1200"/>
          </a:p>
        </p:txBody>
      </p:sp>
    </p:spTree>
    <p:extLst>
      <p:ext uri="{BB962C8B-B14F-4D97-AF65-F5344CB8AC3E}">
        <p14:creationId xmlns:p14="http://schemas.microsoft.com/office/powerpoint/2010/main" val="189469737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39458" indent="-284407">
              <a:defRPr sz="2400">
                <a:solidFill>
                  <a:schemeClr val="tx1"/>
                </a:solidFill>
                <a:latin typeface="Arial" panose="020B0604020202020204" pitchFamily="34" charset="0"/>
                <a:ea typeface="ＭＳ Ｐゴシック" panose="020B0600070205080204" pitchFamily="34" charset="-128"/>
              </a:defRPr>
            </a:lvl2pPr>
            <a:lvl3pPr marL="1137628" indent="-227526">
              <a:defRPr sz="2400">
                <a:solidFill>
                  <a:schemeClr val="tx1"/>
                </a:solidFill>
                <a:latin typeface="Arial" panose="020B0604020202020204" pitchFamily="34" charset="0"/>
                <a:ea typeface="ＭＳ Ｐゴシック" panose="020B0600070205080204" pitchFamily="34" charset="-128"/>
              </a:defRPr>
            </a:lvl3pPr>
            <a:lvl4pPr marL="1592679" indent="-227526">
              <a:defRPr sz="2400">
                <a:solidFill>
                  <a:schemeClr val="tx1"/>
                </a:solidFill>
                <a:latin typeface="Arial" panose="020B0604020202020204" pitchFamily="34" charset="0"/>
                <a:ea typeface="ＭＳ Ｐゴシック" panose="020B0600070205080204" pitchFamily="34" charset="-128"/>
              </a:defRPr>
            </a:lvl4pPr>
            <a:lvl5pPr marL="2047730" indent="-227526">
              <a:defRPr sz="2400">
                <a:solidFill>
                  <a:schemeClr val="tx1"/>
                </a:solidFill>
                <a:latin typeface="Arial" panose="020B0604020202020204" pitchFamily="34" charset="0"/>
                <a:ea typeface="ＭＳ Ｐゴシック" panose="020B0600070205080204" pitchFamily="34" charset="-128"/>
              </a:defRPr>
            </a:lvl5pPr>
            <a:lvl6pPr marL="2502781"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57833"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12884"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67935"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86147194-4CEF-41F2-90B3-1F1925CC878B}" type="slidenum">
              <a:rPr lang="en-US" altLang="en-US" sz="1200"/>
              <a:pPr/>
              <a:t>62</a:t>
            </a:fld>
            <a:endParaRPr lang="en-US" altLang="en-US" sz="1200"/>
          </a:p>
        </p:txBody>
      </p:sp>
      <p:sp>
        <p:nvSpPr>
          <p:cNvPr id="61443" name="Rectangle 2"/>
          <p:cNvSpPr>
            <a:spLocks noGrp="1" noRot="1" noChangeAspect="1" noChangeArrowheads="1" noTextEdit="1"/>
          </p:cNvSpPr>
          <p:nvPr>
            <p:ph type="sldImg"/>
          </p:nvPr>
        </p:nvSpPr>
        <p:spPr>
          <a:ln/>
        </p:spPr>
      </p:sp>
      <p:sp>
        <p:nvSpPr>
          <p:cNvPr id="614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sz="1000">
                <a:latin typeface="Arial" panose="020B0604020202020204" pitchFamily="34" charset="0"/>
                <a:ea typeface="ＭＳ Ｐゴシック" panose="020B0600070205080204" pitchFamily="34" charset="-128"/>
              </a:rPr>
              <a:t>Quantitative data</a:t>
            </a:r>
          </a:p>
          <a:p>
            <a:pPr lvl="1" eaLnBrk="1" hangingPunct="1">
              <a:spcBef>
                <a:spcPct val="0"/>
              </a:spcBef>
            </a:pPr>
            <a:r>
              <a:rPr lang="en-US" altLang="en-US" sz="1100">
                <a:latin typeface="Arial" panose="020B0604020202020204" pitchFamily="34" charset="0"/>
                <a:ea typeface="ＭＳ Ｐゴシック" panose="020B0600070205080204" pitchFamily="34" charset="-128"/>
              </a:rPr>
              <a:t>Close-ended scales</a:t>
            </a:r>
          </a:p>
          <a:p>
            <a:pPr lvl="1" eaLnBrk="1" hangingPunct="1">
              <a:spcBef>
                <a:spcPct val="0"/>
              </a:spcBef>
            </a:pPr>
            <a:r>
              <a:rPr lang="en-US" altLang="en-US" sz="1100">
                <a:latin typeface="Arial" panose="020B0604020202020204" pitchFamily="34" charset="0"/>
                <a:ea typeface="ＭＳ Ｐゴシック" panose="020B0600070205080204" pitchFamily="34" charset="-128"/>
              </a:rPr>
              <a:t>Attitudinal/behavioral scales</a:t>
            </a:r>
          </a:p>
          <a:p>
            <a:pPr lvl="1" eaLnBrk="1" hangingPunct="1">
              <a:spcBef>
                <a:spcPct val="0"/>
              </a:spcBef>
            </a:pPr>
            <a:r>
              <a:rPr lang="en-US" altLang="en-US" sz="1100">
                <a:latin typeface="Arial" panose="020B0604020202020204" pitchFamily="34" charset="0"/>
                <a:ea typeface="ＭＳ Ｐゴシック" panose="020B0600070205080204" pitchFamily="34" charset="-128"/>
              </a:rPr>
              <a:t>Behavioral checklists</a:t>
            </a:r>
          </a:p>
          <a:p>
            <a:pPr lvl="1" eaLnBrk="1" hangingPunct="1">
              <a:spcBef>
                <a:spcPct val="0"/>
              </a:spcBef>
            </a:pPr>
            <a:r>
              <a:rPr lang="en-US" altLang="en-US" sz="1100">
                <a:latin typeface="Arial" panose="020B0604020202020204" pitchFamily="34" charset="0"/>
                <a:ea typeface="ＭＳ Ｐゴシック" panose="020B0600070205080204" pitchFamily="34" charset="-128"/>
              </a:rPr>
              <a:t>Census, attendance records</a:t>
            </a:r>
          </a:p>
          <a:p>
            <a:pPr lvl="1" eaLnBrk="1" hangingPunct="1">
              <a:spcBef>
                <a:spcPct val="0"/>
              </a:spcBef>
            </a:pPr>
            <a:endParaRPr lang="en-US" altLang="en-US" sz="1100">
              <a:latin typeface="Arial" panose="020B0604020202020204" pitchFamily="34" charset="0"/>
              <a:ea typeface="ＭＳ Ｐゴシック" panose="020B0600070205080204" pitchFamily="34" charset="-128"/>
            </a:endParaRPr>
          </a:p>
          <a:p>
            <a:pPr eaLnBrk="1" hangingPunct="1">
              <a:spcBef>
                <a:spcPct val="0"/>
              </a:spcBef>
            </a:pPr>
            <a:r>
              <a:rPr lang="en-US" altLang="en-US" sz="1000">
                <a:latin typeface="Arial" panose="020B0604020202020204" pitchFamily="34" charset="0"/>
                <a:ea typeface="ＭＳ Ｐゴシック" panose="020B0600070205080204" pitchFamily="34" charset="-128"/>
              </a:rPr>
              <a:t>Qualitative data</a:t>
            </a:r>
          </a:p>
          <a:p>
            <a:pPr lvl="1" eaLnBrk="1" hangingPunct="1">
              <a:spcBef>
                <a:spcPct val="0"/>
              </a:spcBef>
            </a:pPr>
            <a:r>
              <a:rPr lang="en-US" altLang="en-US" sz="1100">
                <a:latin typeface="Arial" panose="020B0604020202020204" pitchFamily="34" charset="0"/>
                <a:ea typeface="ＭＳ Ｐゴシック" panose="020B0600070205080204" pitchFamily="34" charset="-128"/>
              </a:rPr>
              <a:t>Open-ended responses </a:t>
            </a:r>
          </a:p>
          <a:p>
            <a:pPr lvl="1" eaLnBrk="1" hangingPunct="1">
              <a:spcBef>
                <a:spcPct val="0"/>
              </a:spcBef>
            </a:pPr>
            <a:r>
              <a:rPr lang="en-US" altLang="en-US" sz="1100">
                <a:latin typeface="Arial" panose="020B0604020202020204" pitchFamily="34" charset="0"/>
                <a:ea typeface="ＭＳ Ｐゴシック" panose="020B0600070205080204" pitchFamily="34" charset="-128"/>
              </a:rPr>
              <a:t>Semi-structured interviews</a:t>
            </a:r>
          </a:p>
          <a:p>
            <a:pPr lvl="1" eaLnBrk="1" hangingPunct="1">
              <a:spcBef>
                <a:spcPct val="0"/>
              </a:spcBef>
            </a:pPr>
            <a:r>
              <a:rPr lang="en-US" altLang="en-US" sz="1100">
                <a:latin typeface="Arial" panose="020B0604020202020204" pitchFamily="34" charset="0"/>
                <a:ea typeface="ＭＳ Ｐゴシック" panose="020B0600070205080204" pitchFamily="34" charset="-128"/>
              </a:rPr>
              <a:t>Semi-structured observations</a:t>
            </a:r>
          </a:p>
          <a:p>
            <a:pPr lvl="1" eaLnBrk="1" hangingPunct="1">
              <a:spcBef>
                <a:spcPct val="0"/>
              </a:spcBef>
            </a:pPr>
            <a:r>
              <a:rPr lang="en-US" altLang="en-US" sz="1100">
                <a:latin typeface="Arial" panose="020B0604020202020204" pitchFamily="34" charset="0"/>
                <a:ea typeface="ＭＳ Ｐゴシック" panose="020B0600070205080204" pitchFamily="34" charset="-128"/>
              </a:rPr>
              <a:t>Records/documents</a:t>
            </a:r>
          </a:p>
          <a:p>
            <a:pPr lvl="1" eaLnBrk="1" hangingPunct="1">
              <a:spcBef>
                <a:spcPct val="0"/>
              </a:spcBef>
            </a:pPr>
            <a:r>
              <a:rPr lang="en-US" altLang="en-US" sz="1100">
                <a:latin typeface="Arial" panose="020B0604020202020204" pitchFamily="34" charset="0"/>
                <a:ea typeface="ＭＳ Ｐゴシック" panose="020B0600070205080204" pitchFamily="34" charset="-128"/>
              </a:rPr>
              <a:t>Videotapes</a:t>
            </a:r>
          </a:p>
          <a:p>
            <a:pPr lvl="1" eaLnBrk="1" hangingPunct="1">
              <a:spcBef>
                <a:spcPct val="0"/>
              </a:spcBef>
            </a:pPr>
            <a:r>
              <a:rPr lang="en-US" altLang="en-US" sz="1100">
                <a:latin typeface="Arial" panose="020B0604020202020204" pitchFamily="34" charset="0"/>
                <a:ea typeface="ＭＳ Ｐゴシック" panose="020B0600070205080204" pitchFamily="34" charset="-128"/>
              </a:rPr>
              <a:t>Images such as pictures or drawings</a:t>
            </a:r>
          </a:p>
          <a:p>
            <a:pPr lvl="1" eaLnBrk="1" hangingPunct="1">
              <a:spcBef>
                <a:spcPct val="0"/>
              </a:spcBef>
            </a:pPr>
            <a:endParaRPr lang="en-US" altLang="en-US" sz="1100">
              <a:latin typeface="Arial" panose="020B0604020202020204" pitchFamily="34" charset="0"/>
              <a:ea typeface="ＭＳ Ｐゴシック" panose="020B0600070205080204" pitchFamily="34" charset="-128"/>
            </a:endParaRPr>
          </a:p>
          <a:p>
            <a:pPr eaLnBrk="1" hangingPunct="1">
              <a:spcBef>
                <a:spcPct val="0"/>
              </a:spcBef>
            </a:pPr>
            <a:endParaRPr lang="en-US" altLang="en-US" smtClean="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199433363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39458" indent="-284407">
              <a:defRPr sz="2400">
                <a:solidFill>
                  <a:schemeClr val="tx1"/>
                </a:solidFill>
                <a:latin typeface="Arial" panose="020B0604020202020204" pitchFamily="34" charset="0"/>
                <a:ea typeface="ＭＳ Ｐゴシック" panose="020B0600070205080204" pitchFamily="34" charset="-128"/>
              </a:defRPr>
            </a:lvl2pPr>
            <a:lvl3pPr marL="1137628" indent="-227526">
              <a:defRPr sz="2400">
                <a:solidFill>
                  <a:schemeClr val="tx1"/>
                </a:solidFill>
                <a:latin typeface="Arial" panose="020B0604020202020204" pitchFamily="34" charset="0"/>
                <a:ea typeface="ＭＳ Ｐゴシック" panose="020B0600070205080204" pitchFamily="34" charset="-128"/>
              </a:defRPr>
            </a:lvl3pPr>
            <a:lvl4pPr marL="1592679" indent="-227526">
              <a:defRPr sz="2400">
                <a:solidFill>
                  <a:schemeClr val="tx1"/>
                </a:solidFill>
                <a:latin typeface="Arial" panose="020B0604020202020204" pitchFamily="34" charset="0"/>
                <a:ea typeface="ＭＳ Ｐゴシック" panose="020B0600070205080204" pitchFamily="34" charset="-128"/>
              </a:defRPr>
            </a:lvl4pPr>
            <a:lvl5pPr marL="2047730" indent="-227526">
              <a:defRPr sz="2400">
                <a:solidFill>
                  <a:schemeClr val="tx1"/>
                </a:solidFill>
                <a:latin typeface="Arial" panose="020B0604020202020204" pitchFamily="34" charset="0"/>
                <a:ea typeface="ＭＳ Ｐゴシック" panose="020B0600070205080204" pitchFamily="34" charset="-128"/>
              </a:defRPr>
            </a:lvl5pPr>
            <a:lvl6pPr marL="2502781"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57833"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12884"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67935"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4C240B99-FF1D-403D-AE42-D4F425256392}" type="slidenum">
              <a:rPr lang="en-US" altLang="en-US" sz="1200"/>
              <a:pPr/>
              <a:t>63</a:t>
            </a:fld>
            <a:endParaRPr lang="en-US" altLang="en-US" sz="1200"/>
          </a:p>
        </p:txBody>
      </p:sp>
      <p:sp>
        <p:nvSpPr>
          <p:cNvPr id="62467" name="Rectangle 2"/>
          <p:cNvSpPr>
            <a:spLocks noGrp="1" noRot="1" noChangeAspect="1" noChangeArrowheads="1" noTextEdit="1"/>
          </p:cNvSpPr>
          <p:nvPr>
            <p:ph type="sldImg"/>
          </p:nvPr>
        </p:nvSpPr>
        <p:spPr>
          <a:ln/>
        </p:spPr>
      </p:sp>
      <p:sp>
        <p:nvSpPr>
          <p:cNvPr id="624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smtClean="0">
                <a:latin typeface="Arial" panose="020B0604020202020204" pitchFamily="34" charset="0"/>
                <a:ea typeface="ＭＳ Ｐゴシック" panose="020B0600070205080204" pitchFamily="34" charset="-128"/>
              </a:rPr>
              <a:t>Quantitative analysis</a:t>
            </a:r>
          </a:p>
          <a:p>
            <a:pPr lvl="1" eaLnBrk="1" hangingPunct="1">
              <a:spcBef>
                <a:spcPct val="0"/>
              </a:spcBef>
            </a:pPr>
            <a:r>
              <a:rPr lang="en-US" altLang="en-US" smtClean="0">
                <a:latin typeface="Arial" panose="020B0604020202020204" pitchFamily="34" charset="0"/>
                <a:ea typeface="ＭＳ Ｐゴシック" panose="020B0600070205080204" pitchFamily="34" charset="-128"/>
              </a:rPr>
              <a:t>Numeric data</a:t>
            </a:r>
          </a:p>
          <a:p>
            <a:pPr lvl="1" eaLnBrk="1" hangingPunct="1">
              <a:spcBef>
                <a:spcPct val="0"/>
              </a:spcBef>
            </a:pPr>
            <a:r>
              <a:rPr lang="en-US" altLang="en-US" smtClean="0">
                <a:latin typeface="Arial" panose="020B0604020202020204" pitchFamily="34" charset="0"/>
                <a:ea typeface="ＭＳ Ｐゴシック" panose="020B0600070205080204" pitchFamily="34" charset="-128"/>
              </a:rPr>
              <a:t>Descriptive trend analysis</a:t>
            </a:r>
          </a:p>
          <a:p>
            <a:pPr lvl="1" eaLnBrk="1" hangingPunct="1">
              <a:spcBef>
                <a:spcPct val="0"/>
              </a:spcBef>
            </a:pPr>
            <a:r>
              <a:rPr lang="en-US" altLang="en-US" smtClean="0">
                <a:latin typeface="Arial" panose="020B0604020202020204" pitchFamily="34" charset="0"/>
                <a:ea typeface="ＭＳ Ｐゴシック" panose="020B0600070205080204" pitchFamily="34" charset="-128"/>
              </a:rPr>
              <a:t>Hypothesis testing, effect size, interval estimates</a:t>
            </a:r>
          </a:p>
          <a:p>
            <a:pPr lvl="1" eaLnBrk="1" hangingPunct="1">
              <a:spcBef>
                <a:spcPct val="0"/>
              </a:spcBef>
            </a:pPr>
            <a:endParaRPr lang="en-US" altLang="en-US" smtClean="0">
              <a:latin typeface="Arial" panose="020B0604020202020204" pitchFamily="34" charset="0"/>
              <a:ea typeface="ＭＳ Ｐゴシック" panose="020B0600070205080204" pitchFamily="34" charset="-128"/>
            </a:endParaRPr>
          </a:p>
          <a:p>
            <a:pPr lvl="1" eaLnBrk="1" hangingPunct="1">
              <a:spcBef>
                <a:spcPct val="0"/>
              </a:spcBef>
            </a:pPr>
            <a:r>
              <a:rPr lang="en-US" altLang="en-US" smtClean="0">
                <a:latin typeface="Arial" panose="020B0604020202020204" pitchFamily="34" charset="0"/>
                <a:ea typeface="ＭＳ Ｐゴシック" panose="020B0600070205080204" pitchFamily="34" charset="-128"/>
              </a:rPr>
              <a:t>Qualitative analysis:</a:t>
            </a:r>
          </a:p>
          <a:p>
            <a:pPr lvl="1" eaLnBrk="1" hangingPunct="1">
              <a:spcBef>
                <a:spcPct val="0"/>
              </a:spcBef>
            </a:pPr>
            <a:r>
              <a:rPr lang="en-US" altLang="en-US" smtClean="0">
                <a:latin typeface="Arial" panose="020B0604020202020204" pitchFamily="34" charset="0"/>
                <a:ea typeface="ＭＳ Ｐゴシック" panose="020B0600070205080204" pitchFamily="34" charset="-128"/>
              </a:rPr>
              <a:t>	Text/image data</a:t>
            </a:r>
          </a:p>
          <a:p>
            <a:pPr lvl="1" eaLnBrk="1" hangingPunct="1">
              <a:spcBef>
                <a:spcPct val="0"/>
              </a:spcBef>
            </a:pPr>
            <a:r>
              <a:rPr lang="en-US" altLang="en-US" smtClean="0">
                <a:latin typeface="Arial" panose="020B0604020202020204" pitchFamily="34" charset="0"/>
                <a:ea typeface="ＭＳ Ｐゴシック" panose="020B0600070205080204" pitchFamily="34" charset="-128"/>
              </a:rPr>
              <a:t>	Coding</a:t>
            </a:r>
          </a:p>
          <a:p>
            <a:pPr lvl="1" eaLnBrk="1" hangingPunct="1">
              <a:spcBef>
                <a:spcPct val="0"/>
              </a:spcBef>
            </a:pPr>
            <a:r>
              <a:rPr lang="en-US" altLang="en-US" smtClean="0">
                <a:latin typeface="Arial" panose="020B0604020202020204" pitchFamily="34" charset="0"/>
                <a:ea typeface="ＭＳ Ｐゴシック" panose="020B0600070205080204" pitchFamily="34" charset="-128"/>
              </a:rPr>
              <a:t>	Themes</a:t>
            </a:r>
          </a:p>
          <a:p>
            <a:pPr lvl="1" eaLnBrk="1" hangingPunct="1">
              <a:spcBef>
                <a:spcPct val="0"/>
              </a:spcBef>
            </a:pPr>
            <a:r>
              <a:rPr lang="en-US" altLang="en-US" smtClean="0">
                <a:latin typeface="Arial" panose="020B0604020202020204" pitchFamily="34" charset="0"/>
                <a:ea typeface="ＭＳ Ｐゴシック" panose="020B0600070205080204" pitchFamily="34" charset="-128"/>
              </a:rPr>
              <a:t>	Description</a:t>
            </a:r>
          </a:p>
          <a:p>
            <a:pPr lvl="1" eaLnBrk="1" hangingPunct="1">
              <a:spcBef>
                <a:spcPct val="0"/>
              </a:spcBef>
            </a:pPr>
            <a:r>
              <a:rPr lang="en-US" altLang="en-US" smtClean="0">
                <a:latin typeface="Arial" panose="020B0604020202020204" pitchFamily="34" charset="0"/>
                <a:ea typeface="ＭＳ Ｐゴシック" panose="020B0600070205080204" pitchFamily="34" charset="-128"/>
              </a:rPr>
              <a:t>	Interrelated themes to build a picture of the phenomenon.</a:t>
            </a:r>
          </a:p>
          <a:p>
            <a:pPr lvl="1" eaLnBrk="1" hangingPunct="1">
              <a:spcBef>
                <a:spcPct val="0"/>
              </a:spcBef>
            </a:pPr>
            <a:endParaRPr lang="en-US" altLang="en-US" smtClean="0">
              <a:latin typeface="Arial" panose="020B0604020202020204" pitchFamily="34" charset="0"/>
              <a:ea typeface="ＭＳ Ｐゴシック" panose="020B0600070205080204" pitchFamily="34" charset="-128"/>
            </a:endParaRPr>
          </a:p>
          <a:p>
            <a:pPr eaLnBrk="1" hangingPunct="1">
              <a:spcBef>
                <a:spcPct val="0"/>
              </a:spcBef>
            </a:pPr>
            <a:endParaRPr lang="en-US" altLang="en-US" smtClean="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89752267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a:ln/>
        </p:spPr>
      </p:sp>
      <p:sp>
        <p:nvSpPr>
          <p:cNvPr id="634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smtClean="0">
              <a:latin typeface="Arial" panose="020B0604020202020204" pitchFamily="34" charset="0"/>
              <a:ea typeface="ＭＳ Ｐゴシック" panose="020B0600070205080204" pitchFamily="34" charset="-128"/>
            </a:endParaRPr>
          </a:p>
        </p:txBody>
      </p:sp>
      <p:sp>
        <p:nvSpPr>
          <p:cNvPr id="634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39458" indent="-284407">
              <a:defRPr sz="2400">
                <a:solidFill>
                  <a:schemeClr val="tx1"/>
                </a:solidFill>
                <a:latin typeface="Arial" panose="020B0604020202020204" pitchFamily="34" charset="0"/>
                <a:ea typeface="ＭＳ Ｐゴシック" panose="020B0600070205080204" pitchFamily="34" charset="-128"/>
              </a:defRPr>
            </a:lvl2pPr>
            <a:lvl3pPr marL="1137628" indent="-227526">
              <a:defRPr sz="2400">
                <a:solidFill>
                  <a:schemeClr val="tx1"/>
                </a:solidFill>
                <a:latin typeface="Arial" panose="020B0604020202020204" pitchFamily="34" charset="0"/>
                <a:ea typeface="ＭＳ Ｐゴシック" panose="020B0600070205080204" pitchFamily="34" charset="-128"/>
              </a:defRPr>
            </a:lvl3pPr>
            <a:lvl4pPr marL="1592679" indent="-227526">
              <a:defRPr sz="2400">
                <a:solidFill>
                  <a:schemeClr val="tx1"/>
                </a:solidFill>
                <a:latin typeface="Arial" panose="020B0604020202020204" pitchFamily="34" charset="0"/>
                <a:ea typeface="ＭＳ Ｐゴシック" panose="020B0600070205080204" pitchFamily="34" charset="-128"/>
              </a:defRPr>
            </a:lvl4pPr>
            <a:lvl5pPr marL="2047730" indent="-227526">
              <a:defRPr sz="2400">
                <a:solidFill>
                  <a:schemeClr val="tx1"/>
                </a:solidFill>
                <a:latin typeface="Arial" panose="020B0604020202020204" pitchFamily="34" charset="0"/>
                <a:ea typeface="ＭＳ Ｐゴシック" panose="020B0600070205080204" pitchFamily="34" charset="-128"/>
              </a:defRPr>
            </a:lvl5pPr>
            <a:lvl6pPr marL="2502781"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57833"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12884"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67935"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87938D7E-E0E6-46D8-B6DF-92983FFD1E87}" type="slidenum">
              <a:rPr lang="en-US" altLang="en-US" sz="1200"/>
              <a:pPr/>
              <a:t>64</a:t>
            </a:fld>
            <a:endParaRPr lang="en-US" altLang="en-US" sz="1200"/>
          </a:p>
        </p:txBody>
      </p:sp>
    </p:spTree>
    <p:extLst>
      <p:ext uri="{BB962C8B-B14F-4D97-AF65-F5344CB8AC3E}">
        <p14:creationId xmlns:p14="http://schemas.microsoft.com/office/powerpoint/2010/main" val="120051899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a:ln/>
        </p:spPr>
      </p:sp>
      <p:sp>
        <p:nvSpPr>
          <p:cNvPr id="645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smtClean="0">
              <a:latin typeface="Arial" panose="020B0604020202020204" pitchFamily="34" charset="0"/>
              <a:ea typeface="ＭＳ Ｐゴシック" panose="020B0600070205080204" pitchFamily="34" charset="-128"/>
            </a:endParaRPr>
          </a:p>
        </p:txBody>
      </p:sp>
      <p:sp>
        <p:nvSpPr>
          <p:cNvPr id="645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39458" indent="-284407">
              <a:defRPr sz="2400">
                <a:solidFill>
                  <a:schemeClr val="tx1"/>
                </a:solidFill>
                <a:latin typeface="Arial" panose="020B0604020202020204" pitchFamily="34" charset="0"/>
                <a:ea typeface="ＭＳ Ｐゴシック" panose="020B0600070205080204" pitchFamily="34" charset="-128"/>
              </a:defRPr>
            </a:lvl2pPr>
            <a:lvl3pPr marL="1137628" indent="-227526">
              <a:defRPr sz="2400">
                <a:solidFill>
                  <a:schemeClr val="tx1"/>
                </a:solidFill>
                <a:latin typeface="Arial" panose="020B0604020202020204" pitchFamily="34" charset="0"/>
                <a:ea typeface="ＭＳ Ｐゴシック" panose="020B0600070205080204" pitchFamily="34" charset="-128"/>
              </a:defRPr>
            </a:lvl3pPr>
            <a:lvl4pPr marL="1592679" indent="-227526">
              <a:defRPr sz="2400">
                <a:solidFill>
                  <a:schemeClr val="tx1"/>
                </a:solidFill>
                <a:latin typeface="Arial" panose="020B0604020202020204" pitchFamily="34" charset="0"/>
                <a:ea typeface="ＭＳ Ｐゴシック" panose="020B0600070205080204" pitchFamily="34" charset="-128"/>
              </a:defRPr>
            </a:lvl4pPr>
            <a:lvl5pPr marL="2047730" indent="-227526">
              <a:defRPr sz="2400">
                <a:solidFill>
                  <a:schemeClr val="tx1"/>
                </a:solidFill>
                <a:latin typeface="Arial" panose="020B0604020202020204" pitchFamily="34" charset="0"/>
                <a:ea typeface="ＭＳ Ｐゴシック" panose="020B0600070205080204" pitchFamily="34" charset="-128"/>
              </a:defRPr>
            </a:lvl5pPr>
            <a:lvl6pPr marL="2502781"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57833"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12884"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67935"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12D74934-62E6-48E1-ACC5-8E8CA7337CCE}" type="slidenum">
              <a:rPr lang="en-US" altLang="en-US" sz="1200"/>
              <a:pPr/>
              <a:t>65</a:t>
            </a:fld>
            <a:endParaRPr lang="en-US" altLang="en-US" sz="1200"/>
          </a:p>
        </p:txBody>
      </p:sp>
    </p:spTree>
    <p:extLst>
      <p:ext uri="{BB962C8B-B14F-4D97-AF65-F5344CB8AC3E}">
        <p14:creationId xmlns:p14="http://schemas.microsoft.com/office/powerpoint/2010/main" val="400635088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a:ln/>
        </p:spPr>
      </p:sp>
      <p:sp>
        <p:nvSpPr>
          <p:cNvPr id="65539" name="Notes Placeholder 2"/>
          <p:cNvSpPr>
            <a:spLocks noGrp="1"/>
          </p:cNvSpPr>
          <p:nvPr>
            <p:ph type="body" idx="1"/>
          </p:nvPr>
        </p:nvSpPr>
        <p:spPr>
          <a:xfrm>
            <a:off x="916291" y="3321959"/>
            <a:ext cx="7324031" cy="314611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a typeface="ＭＳ Ｐゴシック" panose="020B0600070205080204" pitchFamily="34" charset="-128"/>
            </a:endParaRPr>
          </a:p>
        </p:txBody>
      </p:sp>
      <p:sp>
        <p:nvSpPr>
          <p:cNvPr id="4" name="Slide Number Placeholder 3"/>
          <p:cNvSpPr txBox="1">
            <a:spLocks noGrp="1"/>
          </p:cNvSpPr>
          <p:nvPr/>
        </p:nvSpPr>
        <p:spPr>
          <a:xfrm>
            <a:off x="5186019" y="6642333"/>
            <a:ext cx="3969021" cy="348513"/>
          </a:xfrm>
          <a:prstGeom prst="rect">
            <a:avLst/>
          </a:prstGeom>
          <a:noFill/>
        </p:spPr>
        <p:txBody>
          <a:bodyPr lIns="92357" tIns="46179" rIns="92357" bIns="46179" anchor="b"/>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r" eaLnBrk="1" hangingPunct="1"/>
            <a:fld id="{3EF8DF46-E48C-41E2-A02D-99E0F03C73B7}" type="slidenum">
              <a:rPr lang="en-US" altLang="en-US" sz="1200">
                <a:latin typeface="Calibri" panose="020F0502020204030204" pitchFamily="34" charset="0"/>
              </a:rPr>
              <a:pPr algn="r" eaLnBrk="1" hangingPunct="1"/>
              <a:t>66</a:t>
            </a:fld>
            <a:endParaRPr lang="en-US" altLang="en-US" sz="1200">
              <a:latin typeface="Calibri" panose="020F0502020204030204" pitchFamily="34" charset="0"/>
            </a:endParaRPr>
          </a:p>
        </p:txBody>
      </p:sp>
    </p:spTree>
    <p:extLst>
      <p:ext uri="{BB962C8B-B14F-4D97-AF65-F5344CB8AC3E}">
        <p14:creationId xmlns:p14="http://schemas.microsoft.com/office/powerpoint/2010/main" val="47707910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a typeface="ＭＳ Ｐゴシック" panose="020B0600070205080204" pitchFamily="34" charset="-128"/>
            </a:endParaRPr>
          </a:p>
        </p:txBody>
      </p:sp>
      <p:sp>
        <p:nvSpPr>
          <p:cNvPr id="665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39458" indent="-284407">
              <a:defRPr sz="2400">
                <a:solidFill>
                  <a:schemeClr val="tx1"/>
                </a:solidFill>
                <a:latin typeface="Arial" panose="020B0604020202020204" pitchFamily="34" charset="0"/>
                <a:ea typeface="ＭＳ Ｐゴシック" panose="020B0600070205080204" pitchFamily="34" charset="-128"/>
              </a:defRPr>
            </a:lvl2pPr>
            <a:lvl3pPr marL="1137628" indent="-227526">
              <a:defRPr sz="2400">
                <a:solidFill>
                  <a:schemeClr val="tx1"/>
                </a:solidFill>
                <a:latin typeface="Arial" panose="020B0604020202020204" pitchFamily="34" charset="0"/>
                <a:ea typeface="ＭＳ Ｐゴシック" panose="020B0600070205080204" pitchFamily="34" charset="-128"/>
              </a:defRPr>
            </a:lvl3pPr>
            <a:lvl4pPr marL="1592679" indent="-227526">
              <a:defRPr sz="2400">
                <a:solidFill>
                  <a:schemeClr val="tx1"/>
                </a:solidFill>
                <a:latin typeface="Arial" panose="020B0604020202020204" pitchFamily="34" charset="0"/>
                <a:ea typeface="ＭＳ Ｐゴシック" panose="020B0600070205080204" pitchFamily="34" charset="-128"/>
              </a:defRPr>
            </a:lvl4pPr>
            <a:lvl5pPr marL="2047730" indent="-227526">
              <a:defRPr sz="2400">
                <a:solidFill>
                  <a:schemeClr val="tx1"/>
                </a:solidFill>
                <a:latin typeface="Arial" panose="020B0604020202020204" pitchFamily="34" charset="0"/>
                <a:ea typeface="ＭＳ Ｐゴシック" panose="020B0600070205080204" pitchFamily="34" charset="-128"/>
              </a:defRPr>
            </a:lvl5pPr>
            <a:lvl6pPr marL="2502781"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57833"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12884"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67935"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DD768B49-B368-4AF9-9105-28D975BB2FBF}" type="slidenum">
              <a:rPr lang="en-US" altLang="en-US" sz="1200"/>
              <a:pPr/>
              <a:t>67</a:t>
            </a:fld>
            <a:endParaRPr lang="en-US" altLang="en-US" sz="1200"/>
          </a:p>
        </p:txBody>
      </p:sp>
    </p:spTree>
    <p:extLst>
      <p:ext uri="{BB962C8B-B14F-4D97-AF65-F5344CB8AC3E}">
        <p14:creationId xmlns:p14="http://schemas.microsoft.com/office/powerpoint/2010/main" val="384428094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p:cNvSpPr>
            <a:spLocks noGrp="1" noRot="1" noChangeAspect="1" noTextEdit="1"/>
          </p:cNvSpPr>
          <p:nvPr>
            <p:ph type="sldImg"/>
          </p:nvPr>
        </p:nvSpPr>
        <p:spPr>
          <a:ln/>
        </p:spPr>
      </p:sp>
      <p:sp>
        <p:nvSpPr>
          <p:cNvPr id="675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a typeface="ＭＳ Ｐゴシック" panose="020B0600070205080204" pitchFamily="34" charset="-128"/>
            </a:endParaRPr>
          </a:p>
        </p:txBody>
      </p:sp>
      <p:sp>
        <p:nvSpPr>
          <p:cNvPr id="675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39458" indent="-284407">
              <a:defRPr sz="2400">
                <a:solidFill>
                  <a:schemeClr val="tx1"/>
                </a:solidFill>
                <a:latin typeface="Arial" panose="020B0604020202020204" pitchFamily="34" charset="0"/>
                <a:ea typeface="ＭＳ Ｐゴシック" panose="020B0600070205080204" pitchFamily="34" charset="-128"/>
              </a:defRPr>
            </a:lvl2pPr>
            <a:lvl3pPr marL="1137628" indent="-227526">
              <a:defRPr sz="2400">
                <a:solidFill>
                  <a:schemeClr val="tx1"/>
                </a:solidFill>
                <a:latin typeface="Arial" panose="020B0604020202020204" pitchFamily="34" charset="0"/>
                <a:ea typeface="ＭＳ Ｐゴシック" panose="020B0600070205080204" pitchFamily="34" charset="-128"/>
              </a:defRPr>
            </a:lvl3pPr>
            <a:lvl4pPr marL="1592679" indent="-227526">
              <a:defRPr sz="2400">
                <a:solidFill>
                  <a:schemeClr val="tx1"/>
                </a:solidFill>
                <a:latin typeface="Arial" panose="020B0604020202020204" pitchFamily="34" charset="0"/>
                <a:ea typeface="ＭＳ Ｐゴシック" panose="020B0600070205080204" pitchFamily="34" charset="-128"/>
              </a:defRPr>
            </a:lvl4pPr>
            <a:lvl5pPr marL="2047730" indent="-227526">
              <a:defRPr sz="2400">
                <a:solidFill>
                  <a:schemeClr val="tx1"/>
                </a:solidFill>
                <a:latin typeface="Arial" panose="020B0604020202020204" pitchFamily="34" charset="0"/>
                <a:ea typeface="ＭＳ Ｐゴシック" panose="020B0600070205080204" pitchFamily="34" charset="-128"/>
              </a:defRPr>
            </a:lvl5pPr>
            <a:lvl6pPr marL="2502781"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57833"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12884"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67935"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49FB4071-858E-46A6-AF74-24430E84A4B1}" type="slidenum">
              <a:rPr lang="en-US" altLang="en-US" sz="1200"/>
              <a:pPr/>
              <a:t>68</a:t>
            </a:fld>
            <a:endParaRPr lang="en-US" altLang="en-US" sz="1200"/>
          </a:p>
        </p:txBody>
      </p:sp>
    </p:spTree>
    <p:extLst>
      <p:ext uri="{BB962C8B-B14F-4D97-AF65-F5344CB8AC3E}">
        <p14:creationId xmlns:p14="http://schemas.microsoft.com/office/powerpoint/2010/main" val="279217930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a:ln/>
        </p:spPr>
      </p:sp>
      <p:sp>
        <p:nvSpPr>
          <p:cNvPr id="686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a typeface="ＭＳ Ｐゴシック" panose="020B0600070205080204" pitchFamily="34" charset="-128"/>
            </a:endParaRPr>
          </a:p>
        </p:txBody>
      </p:sp>
      <p:sp>
        <p:nvSpPr>
          <p:cNvPr id="686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39458" indent="-284407">
              <a:defRPr sz="2400">
                <a:solidFill>
                  <a:schemeClr val="tx1"/>
                </a:solidFill>
                <a:latin typeface="Arial" panose="020B0604020202020204" pitchFamily="34" charset="0"/>
                <a:ea typeface="ＭＳ Ｐゴシック" panose="020B0600070205080204" pitchFamily="34" charset="-128"/>
              </a:defRPr>
            </a:lvl2pPr>
            <a:lvl3pPr marL="1137628" indent="-227526">
              <a:defRPr sz="2400">
                <a:solidFill>
                  <a:schemeClr val="tx1"/>
                </a:solidFill>
                <a:latin typeface="Arial" panose="020B0604020202020204" pitchFamily="34" charset="0"/>
                <a:ea typeface="ＭＳ Ｐゴシック" panose="020B0600070205080204" pitchFamily="34" charset="-128"/>
              </a:defRPr>
            </a:lvl3pPr>
            <a:lvl4pPr marL="1592679" indent="-227526">
              <a:defRPr sz="2400">
                <a:solidFill>
                  <a:schemeClr val="tx1"/>
                </a:solidFill>
                <a:latin typeface="Arial" panose="020B0604020202020204" pitchFamily="34" charset="0"/>
                <a:ea typeface="ＭＳ Ｐゴシック" panose="020B0600070205080204" pitchFamily="34" charset="-128"/>
              </a:defRPr>
            </a:lvl4pPr>
            <a:lvl5pPr marL="2047730" indent="-227526">
              <a:defRPr sz="2400">
                <a:solidFill>
                  <a:schemeClr val="tx1"/>
                </a:solidFill>
                <a:latin typeface="Arial" panose="020B0604020202020204" pitchFamily="34" charset="0"/>
                <a:ea typeface="ＭＳ Ｐゴシック" panose="020B0600070205080204" pitchFamily="34" charset="-128"/>
              </a:defRPr>
            </a:lvl5pPr>
            <a:lvl6pPr marL="2502781"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57833"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12884"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67935"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D2742985-9B64-4019-B750-731BDA471024}" type="slidenum">
              <a:rPr lang="en-US" altLang="en-US" sz="1200"/>
              <a:pPr/>
              <a:t>69</a:t>
            </a:fld>
            <a:endParaRPr lang="en-US" altLang="en-US" sz="1200"/>
          </a:p>
        </p:txBody>
      </p:sp>
    </p:spTree>
    <p:extLst>
      <p:ext uri="{BB962C8B-B14F-4D97-AF65-F5344CB8AC3E}">
        <p14:creationId xmlns:p14="http://schemas.microsoft.com/office/powerpoint/2010/main" val="123835976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a:ln/>
        </p:spPr>
      </p:sp>
      <p:sp>
        <p:nvSpPr>
          <p:cNvPr id="706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a typeface="ＭＳ Ｐゴシック" panose="020B0600070205080204" pitchFamily="34" charset="-128"/>
            </a:endParaRPr>
          </a:p>
        </p:txBody>
      </p:sp>
      <p:sp>
        <p:nvSpPr>
          <p:cNvPr id="706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39458" indent="-284407">
              <a:defRPr sz="2400">
                <a:solidFill>
                  <a:schemeClr val="tx1"/>
                </a:solidFill>
                <a:latin typeface="Arial" panose="020B0604020202020204" pitchFamily="34" charset="0"/>
                <a:ea typeface="ＭＳ Ｐゴシック" panose="020B0600070205080204" pitchFamily="34" charset="-128"/>
              </a:defRPr>
            </a:lvl2pPr>
            <a:lvl3pPr marL="1137628" indent="-227526">
              <a:defRPr sz="2400">
                <a:solidFill>
                  <a:schemeClr val="tx1"/>
                </a:solidFill>
                <a:latin typeface="Arial" panose="020B0604020202020204" pitchFamily="34" charset="0"/>
                <a:ea typeface="ＭＳ Ｐゴシック" panose="020B0600070205080204" pitchFamily="34" charset="-128"/>
              </a:defRPr>
            </a:lvl3pPr>
            <a:lvl4pPr marL="1592679" indent="-227526">
              <a:defRPr sz="2400">
                <a:solidFill>
                  <a:schemeClr val="tx1"/>
                </a:solidFill>
                <a:latin typeface="Arial" panose="020B0604020202020204" pitchFamily="34" charset="0"/>
                <a:ea typeface="ＭＳ Ｐゴシック" panose="020B0600070205080204" pitchFamily="34" charset="-128"/>
              </a:defRPr>
            </a:lvl4pPr>
            <a:lvl5pPr marL="2047730" indent="-227526">
              <a:defRPr sz="2400">
                <a:solidFill>
                  <a:schemeClr val="tx1"/>
                </a:solidFill>
                <a:latin typeface="Arial" panose="020B0604020202020204" pitchFamily="34" charset="0"/>
                <a:ea typeface="ＭＳ Ｐゴシック" panose="020B0600070205080204" pitchFamily="34" charset="-128"/>
              </a:defRPr>
            </a:lvl5pPr>
            <a:lvl6pPr marL="2502781"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57833"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12884"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67935"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3C2BB3D2-8680-4930-AF10-767D29086442}" type="slidenum">
              <a:rPr lang="en-US" altLang="en-US" sz="1200"/>
              <a:pPr/>
              <a:t>70</a:t>
            </a:fld>
            <a:endParaRPr lang="en-US" altLang="en-US" sz="1200"/>
          </a:p>
        </p:txBody>
      </p:sp>
    </p:spTree>
    <p:extLst>
      <p:ext uri="{BB962C8B-B14F-4D97-AF65-F5344CB8AC3E}">
        <p14:creationId xmlns:p14="http://schemas.microsoft.com/office/powerpoint/2010/main" val="93216213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p:cNvSpPr>
            <a:spLocks noGrp="1" noRot="1" noChangeAspect="1" noTextEdit="1"/>
          </p:cNvSpPr>
          <p:nvPr>
            <p:ph type="sldImg"/>
          </p:nvPr>
        </p:nvSpPr>
        <p:spPr>
          <a:ln/>
        </p:spPr>
      </p:sp>
      <p:sp>
        <p:nvSpPr>
          <p:cNvPr id="819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a typeface="ＭＳ Ｐゴシック" panose="020B0600070205080204" pitchFamily="34" charset="-128"/>
            </a:endParaRPr>
          </a:p>
        </p:txBody>
      </p:sp>
      <p:sp>
        <p:nvSpPr>
          <p:cNvPr id="819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39458" indent="-284407">
              <a:defRPr sz="2400">
                <a:solidFill>
                  <a:schemeClr val="tx1"/>
                </a:solidFill>
                <a:latin typeface="Arial" panose="020B0604020202020204" pitchFamily="34" charset="0"/>
                <a:ea typeface="ＭＳ Ｐゴシック" panose="020B0600070205080204" pitchFamily="34" charset="-128"/>
              </a:defRPr>
            </a:lvl2pPr>
            <a:lvl3pPr marL="1137628" indent="-227526">
              <a:defRPr sz="2400">
                <a:solidFill>
                  <a:schemeClr val="tx1"/>
                </a:solidFill>
                <a:latin typeface="Arial" panose="020B0604020202020204" pitchFamily="34" charset="0"/>
                <a:ea typeface="ＭＳ Ｐゴシック" panose="020B0600070205080204" pitchFamily="34" charset="-128"/>
              </a:defRPr>
            </a:lvl3pPr>
            <a:lvl4pPr marL="1592679" indent="-227526">
              <a:defRPr sz="2400">
                <a:solidFill>
                  <a:schemeClr val="tx1"/>
                </a:solidFill>
                <a:latin typeface="Arial" panose="020B0604020202020204" pitchFamily="34" charset="0"/>
                <a:ea typeface="ＭＳ Ｐゴシック" panose="020B0600070205080204" pitchFamily="34" charset="-128"/>
              </a:defRPr>
            </a:lvl4pPr>
            <a:lvl5pPr marL="2047730" indent="-227526">
              <a:defRPr sz="2400">
                <a:solidFill>
                  <a:schemeClr val="tx1"/>
                </a:solidFill>
                <a:latin typeface="Arial" panose="020B0604020202020204" pitchFamily="34" charset="0"/>
                <a:ea typeface="ＭＳ Ｐゴシック" panose="020B0600070205080204" pitchFamily="34" charset="-128"/>
              </a:defRPr>
            </a:lvl5pPr>
            <a:lvl6pPr marL="2502781"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57833"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12884"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67935"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085C75A3-22A9-4934-BF39-469494ED34A5}" type="slidenum">
              <a:rPr lang="en-US" altLang="en-US" sz="1200"/>
              <a:pPr/>
              <a:t>71</a:t>
            </a:fld>
            <a:endParaRPr lang="en-US" altLang="en-US" sz="1200"/>
          </a:p>
        </p:txBody>
      </p:sp>
    </p:spTree>
    <p:extLst>
      <p:ext uri="{BB962C8B-B14F-4D97-AF65-F5344CB8AC3E}">
        <p14:creationId xmlns:p14="http://schemas.microsoft.com/office/powerpoint/2010/main" val="190253265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5A0FF7F-B0C9-4FC7-83AF-C147C6BCAFB0}" type="slidenum">
              <a:rPr lang="en-US" smtClean="0"/>
              <a:pPr/>
              <a:t>74</a:t>
            </a:fld>
            <a:endParaRPr lang="en-US"/>
          </a:p>
        </p:txBody>
      </p:sp>
    </p:spTree>
    <p:extLst>
      <p:ext uri="{BB962C8B-B14F-4D97-AF65-F5344CB8AC3E}">
        <p14:creationId xmlns:p14="http://schemas.microsoft.com/office/powerpoint/2010/main" val="285375647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Slide Image Placeholder 1"/>
          <p:cNvSpPr>
            <a:spLocks noGrp="1" noRot="1" noChangeAspect="1" noTextEdit="1"/>
          </p:cNvSpPr>
          <p:nvPr>
            <p:ph type="sldImg"/>
          </p:nvPr>
        </p:nvSpPr>
        <p:spPr>
          <a:ln/>
        </p:spPr>
      </p:sp>
      <p:sp>
        <p:nvSpPr>
          <p:cNvPr id="839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a typeface="ＭＳ Ｐゴシック" panose="020B0600070205080204" pitchFamily="34" charset="-128"/>
            </a:endParaRPr>
          </a:p>
        </p:txBody>
      </p:sp>
      <p:sp>
        <p:nvSpPr>
          <p:cNvPr id="839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39458" indent="-284407">
              <a:defRPr sz="2400">
                <a:solidFill>
                  <a:schemeClr val="tx1"/>
                </a:solidFill>
                <a:latin typeface="Arial" panose="020B0604020202020204" pitchFamily="34" charset="0"/>
                <a:ea typeface="ＭＳ Ｐゴシック" panose="020B0600070205080204" pitchFamily="34" charset="-128"/>
              </a:defRPr>
            </a:lvl2pPr>
            <a:lvl3pPr marL="1137628" indent="-227526">
              <a:defRPr sz="2400">
                <a:solidFill>
                  <a:schemeClr val="tx1"/>
                </a:solidFill>
                <a:latin typeface="Arial" panose="020B0604020202020204" pitchFamily="34" charset="0"/>
                <a:ea typeface="ＭＳ Ｐゴシック" panose="020B0600070205080204" pitchFamily="34" charset="-128"/>
              </a:defRPr>
            </a:lvl3pPr>
            <a:lvl4pPr marL="1592679" indent="-227526">
              <a:defRPr sz="2400">
                <a:solidFill>
                  <a:schemeClr val="tx1"/>
                </a:solidFill>
                <a:latin typeface="Arial" panose="020B0604020202020204" pitchFamily="34" charset="0"/>
                <a:ea typeface="ＭＳ Ｐゴシック" panose="020B0600070205080204" pitchFamily="34" charset="-128"/>
              </a:defRPr>
            </a:lvl4pPr>
            <a:lvl5pPr marL="2047730" indent="-227526">
              <a:defRPr sz="2400">
                <a:solidFill>
                  <a:schemeClr val="tx1"/>
                </a:solidFill>
                <a:latin typeface="Arial" panose="020B0604020202020204" pitchFamily="34" charset="0"/>
                <a:ea typeface="ＭＳ Ｐゴシック" panose="020B0600070205080204" pitchFamily="34" charset="-128"/>
              </a:defRPr>
            </a:lvl5pPr>
            <a:lvl6pPr marL="2502781"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57833"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12884"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67935"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3295108B-2401-4ACE-8B73-EBBDC3982BDF}" type="slidenum">
              <a:rPr lang="en-US" altLang="en-US" sz="1200"/>
              <a:pPr/>
              <a:t>81</a:t>
            </a:fld>
            <a:endParaRPr lang="en-US" altLang="en-US" sz="1200"/>
          </a:p>
        </p:txBody>
      </p:sp>
    </p:spTree>
    <p:extLst>
      <p:ext uri="{BB962C8B-B14F-4D97-AF65-F5344CB8AC3E}">
        <p14:creationId xmlns:p14="http://schemas.microsoft.com/office/powerpoint/2010/main" val="64996254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p:cNvSpPr>
            <a:spLocks noGrp="1" noRot="1" noChangeAspect="1" noTextEdit="1"/>
          </p:cNvSpPr>
          <p:nvPr>
            <p:ph type="sldImg"/>
          </p:nvPr>
        </p:nvSpPr>
        <p:spPr>
          <a:ln/>
        </p:spPr>
      </p:sp>
      <p:sp>
        <p:nvSpPr>
          <p:cNvPr id="901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a typeface="ＭＳ Ｐゴシック" panose="020B0600070205080204" pitchFamily="34" charset="-128"/>
            </a:endParaRPr>
          </a:p>
        </p:txBody>
      </p:sp>
      <p:sp>
        <p:nvSpPr>
          <p:cNvPr id="901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39458" indent="-284407">
              <a:defRPr sz="2400">
                <a:solidFill>
                  <a:schemeClr val="tx1"/>
                </a:solidFill>
                <a:latin typeface="Arial" panose="020B0604020202020204" pitchFamily="34" charset="0"/>
                <a:ea typeface="ＭＳ Ｐゴシック" panose="020B0600070205080204" pitchFamily="34" charset="-128"/>
              </a:defRPr>
            </a:lvl2pPr>
            <a:lvl3pPr marL="1137628" indent="-227526">
              <a:defRPr sz="2400">
                <a:solidFill>
                  <a:schemeClr val="tx1"/>
                </a:solidFill>
                <a:latin typeface="Arial" panose="020B0604020202020204" pitchFamily="34" charset="0"/>
                <a:ea typeface="ＭＳ Ｐゴシック" panose="020B0600070205080204" pitchFamily="34" charset="-128"/>
              </a:defRPr>
            </a:lvl3pPr>
            <a:lvl4pPr marL="1592679" indent="-227526">
              <a:defRPr sz="2400">
                <a:solidFill>
                  <a:schemeClr val="tx1"/>
                </a:solidFill>
                <a:latin typeface="Arial" panose="020B0604020202020204" pitchFamily="34" charset="0"/>
                <a:ea typeface="ＭＳ Ｐゴシック" panose="020B0600070205080204" pitchFamily="34" charset="-128"/>
              </a:defRPr>
            </a:lvl4pPr>
            <a:lvl5pPr marL="2047730" indent="-227526">
              <a:defRPr sz="2400">
                <a:solidFill>
                  <a:schemeClr val="tx1"/>
                </a:solidFill>
                <a:latin typeface="Arial" panose="020B0604020202020204" pitchFamily="34" charset="0"/>
                <a:ea typeface="ＭＳ Ｐゴシック" panose="020B0600070205080204" pitchFamily="34" charset="-128"/>
              </a:defRPr>
            </a:lvl5pPr>
            <a:lvl6pPr marL="2502781"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57833"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12884"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67935"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36923122-987F-4596-9BA5-EE66492F49BA}" type="slidenum">
              <a:rPr lang="en-US" altLang="en-US" sz="1200"/>
              <a:pPr/>
              <a:t>82</a:t>
            </a:fld>
            <a:endParaRPr lang="en-US" altLang="en-US" sz="1200"/>
          </a:p>
        </p:txBody>
      </p:sp>
    </p:spTree>
    <p:extLst>
      <p:ext uri="{BB962C8B-B14F-4D97-AF65-F5344CB8AC3E}">
        <p14:creationId xmlns:p14="http://schemas.microsoft.com/office/powerpoint/2010/main" val="107163235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p:cNvSpPr>
            <a:spLocks noGrp="1" noRot="1" noChangeAspect="1" noTextEdit="1"/>
          </p:cNvSpPr>
          <p:nvPr>
            <p:ph type="sldImg"/>
          </p:nvPr>
        </p:nvSpPr>
        <p:spPr>
          <a:ln/>
        </p:spPr>
      </p:sp>
      <p:sp>
        <p:nvSpPr>
          <p:cNvPr id="911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a typeface="ＭＳ Ｐゴシック" panose="020B0600070205080204" pitchFamily="34" charset="-128"/>
            </a:endParaRPr>
          </a:p>
        </p:txBody>
      </p:sp>
      <p:sp>
        <p:nvSpPr>
          <p:cNvPr id="911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39458" indent="-284407">
              <a:defRPr sz="2400">
                <a:solidFill>
                  <a:schemeClr val="tx1"/>
                </a:solidFill>
                <a:latin typeface="Arial" panose="020B0604020202020204" pitchFamily="34" charset="0"/>
                <a:ea typeface="ＭＳ Ｐゴシック" panose="020B0600070205080204" pitchFamily="34" charset="-128"/>
              </a:defRPr>
            </a:lvl2pPr>
            <a:lvl3pPr marL="1137628" indent="-227526">
              <a:defRPr sz="2400">
                <a:solidFill>
                  <a:schemeClr val="tx1"/>
                </a:solidFill>
                <a:latin typeface="Arial" panose="020B0604020202020204" pitchFamily="34" charset="0"/>
                <a:ea typeface="ＭＳ Ｐゴシック" panose="020B0600070205080204" pitchFamily="34" charset="-128"/>
              </a:defRPr>
            </a:lvl3pPr>
            <a:lvl4pPr marL="1592679" indent="-227526">
              <a:defRPr sz="2400">
                <a:solidFill>
                  <a:schemeClr val="tx1"/>
                </a:solidFill>
                <a:latin typeface="Arial" panose="020B0604020202020204" pitchFamily="34" charset="0"/>
                <a:ea typeface="ＭＳ Ｐゴシック" panose="020B0600070205080204" pitchFamily="34" charset="-128"/>
              </a:defRPr>
            </a:lvl4pPr>
            <a:lvl5pPr marL="2047730" indent="-227526">
              <a:defRPr sz="2400">
                <a:solidFill>
                  <a:schemeClr val="tx1"/>
                </a:solidFill>
                <a:latin typeface="Arial" panose="020B0604020202020204" pitchFamily="34" charset="0"/>
                <a:ea typeface="ＭＳ Ｐゴシック" panose="020B0600070205080204" pitchFamily="34" charset="-128"/>
              </a:defRPr>
            </a:lvl5pPr>
            <a:lvl6pPr marL="2502781"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57833"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12884"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67935"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B91738E4-D687-4258-A2DD-B97753E877FB}" type="slidenum">
              <a:rPr lang="en-US" altLang="en-US" sz="1200"/>
              <a:pPr/>
              <a:t>83</a:t>
            </a:fld>
            <a:endParaRPr lang="en-US" altLang="en-US" sz="1200"/>
          </a:p>
        </p:txBody>
      </p:sp>
    </p:spTree>
    <p:extLst>
      <p:ext uri="{BB962C8B-B14F-4D97-AF65-F5344CB8AC3E}">
        <p14:creationId xmlns:p14="http://schemas.microsoft.com/office/powerpoint/2010/main" val="29939375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Slide Image Placeholder 1"/>
          <p:cNvSpPr>
            <a:spLocks noGrp="1" noRot="1" noChangeAspect="1" noTextEdit="1"/>
          </p:cNvSpPr>
          <p:nvPr>
            <p:ph type="sldImg"/>
          </p:nvPr>
        </p:nvSpPr>
        <p:spPr>
          <a:ln/>
        </p:spPr>
      </p:sp>
      <p:sp>
        <p:nvSpPr>
          <p:cNvPr id="921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a typeface="ＭＳ Ｐゴシック" panose="020B0600070205080204" pitchFamily="34" charset="-128"/>
            </a:endParaRPr>
          </a:p>
        </p:txBody>
      </p:sp>
      <p:sp>
        <p:nvSpPr>
          <p:cNvPr id="921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39458" indent="-284407">
              <a:defRPr sz="2400">
                <a:solidFill>
                  <a:schemeClr val="tx1"/>
                </a:solidFill>
                <a:latin typeface="Arial" panose="020B0604020202020204" pitchFamily="34" charset="0"/>
                <a:ea typeface="ＭＳ Ｐゴシック" panose="020B0600070205080204" pitchFamily="34" charset="-128"/>
              </a:defRPr>
            </a:lvl2pPr>
            <a:lvl3pPr marL="1137628" indent="-227526">
              <a:defRPr sz="2400">
                <a:solidFill>
                  <a:schemeClr val="tx1"/>
                </a:solidFill>
                <a:latin typeface="Arial" panose="020B0604020202020204" pitchFamily="34" charset="0"/>
                <a:ea typeface="ＭＳ Ｐゴシック" panose="020B0600070205080204" pitchFamily="34" charset="-128"/>
              </a:defRPr>
            </a:lvl3pPr>
            <a:lvl4pPr marL="1592679" indent="-227526">
              <a:defRPr sz="2400">
                <a:solidFill>
                  <a:schemeClr val="tx1"/>
                </a:solidFill>
                <a:latin typeface="Arial" panose="020B0604020202020204" pitchFamily="34" charset="0"/>
                <a:ea typeface="ＭＳ Ｐゴシック" panose="020B0600070205080204" pitchFamily="34" charset="-128"/>
              </a:defRPr>
            </a:lvl4pPr>
            <a:lvl5pPr marL="2047730" indent="-227526">
              <a:defRPr sz="2400">
                <a:solidFill>
                  <a:schemeClr val="tx1"/>
                </a:solidFill>
                <a:latin typeface="Arial" panose="020B0604020202020204" pitchFamily="34" charset="0"/>
                <a:ea typeface="ＭＳ Ｐゴシック" panose="020B0600070205080204" pitchFamily="34" charset="-128"/>
              </a:defRPr>
            </a:lvl5pPr>
            <a:lvl6pPr marL="2502781"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57833"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12884"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67935"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7AE3E0A8-1C05-4778-9819-069E20DC50DA}" type="slidenum">
              <a:rPr lang="en-US" altLang="en-US" sz="1200"/>
              <a:pPr/>
              <a:t>88</a:t>
            </a:fld>
            <a:endParaRPr lang="en-US" altLang="en-US" sz="1200"/>
          </a:p>
        </p:txBody>
      </p:sp>
    </p:spTree>
    <p:extLst>
      <p:ext uri="{BB962C8B-B14F-4D97-AF65-F5344CB8AC3E}">
        <p14:creationId xmlns:p14="http://schemas.microsoft.com/office/powerpoint/2010/main" val="340869210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Slide Image Placeholder 1"/>
          <p:cNvSpPr>
            <a:spLocks noGrp="1" noRot="1" noChangeAspect="1" noTextEdit="1"/>
          </p:cNvSpPr>
          <p:nvPr>
            <p:ph type="sldImg"/>
          </p:nvPr>
        </p:nvSpPr>
        <p:spPr>
          <a:ln/>
        </p:spPr>
      </p:sp>
      <p:sp>
        <p:nvSpPr>
          <p:cNvPr id="942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a typeface="ＭＳ Ｐゴシック" panose="020B0600070205080204" pitchFamily="34" charset="-128"/>
            </a:endParaRPr>
          </a:p>
        </p:txBody>
      </p:sp>
      <p:sp>
        <p:nvSpPr>
          <p:cNvPr id="942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39458" indent="-284407">
              <a:defRPr sz="2400">
                <a:solidFill>
                  <a:schemeClr val="tx1"/>
                </a:solidFill>
                <a:latin typeface="Arial" panose="020B0604020202020204" pitchFamily="34" charset="0"/>
                <a:ea typeface="ＭＳ Ｐゴシック" panose="020B0600070205080204" pitchFamily="34" charset="-128"/>
              </a:defRPr>
            </a:lvl2pPr>
            <a:lvl3pPr marL="1137628" indent="-227526">
              <a:defRPr sz="2400">
                <a:solidFill>
                  <a:schemeClr val="tx1"/>
                </a:solidFill>
                <a:latin typeface="Arial" panose="020B0604020202020204" pitchFamily="34" charset="0"/>
                <a:ea typeface="ＭＳ Ｐゴシック" panose="020B0600070205080204" pitchFamily="34" charset="-128"/>
              </a:defRPr>
            </a:lvl3pPr>
            <a:lvl4pPr marL="1592679" indent="-227526">
              <a:defRPr sz="2400">
                <a:solidFill>
                  <a:schemeClr val="tx1"/>
                </a:solidFill>
                <a:latin typeface="Arial" panose="020B0604020202020204" pitchFamily="34" charset="0"/>
                <a:ea typeface="ＭＳ Ｐゴシック" panose="020B0600070205080204" pitchFamily="34" charset="-128"/>
              </a:defRPr>
            </a:lvl4pPr>
            <a:lvl5pPr marL="2047730" indent="-227526">
              <a:defRPr sz="2400">
                <a:solidFill>
                  <a:schemeClr val="tx1"/>
                </a:solidFill>
                <a:latin typeface="Arial" panose="020B0604020202020204" pitchFamily="34" charset="0"/>
                <a:ea typeface="ＭＳ Ｐゴシック" panose="020B0600070205080204" pitchFamily="34" charset="-128"/>
              </a:defRPr>
            </a:lvl5pPr>
            <a:lvl6pPr marL="2502781"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57833"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12884"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67935"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547B7764-9641-4685-B9DA-A2E80AE90F51}" type="slidenum">
              <a:rPr lang="en-US" altLang="en-US" sz="1200"/>
              <a:pPr/>
              <a:t>91</a:t>
            </a:fld>
            <a:endParaRPr lang="en-US" altLang="en-US" sz="1200"/>
          </a:p>
        </p:txBody>
      </p:sp>
    </p:spTree>
    <p:extLst>
      <p:ext uri="{BB962C8B-B14F-4D97-AF65-F5344CB8AC3E}">
        <p14:creationId xmlns:p14="http://schemas.microsoft.com/office/powerpoint/2010/main" val="76708895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Slide Image Placeholder 1"/>
          <p:cNvSpPr>
            <a:spLocks noGrp="1" noRot="1" noChangeAspect="1" noTextEdit="1"/>
          </p:cNvSpPr>
          <p:nvPr>
            <p:ph type="sldImg"/>
          </p:nvPr>
        </p:nvSpPr>
        <p:spPr>
          <a:ln/>
        </p:spPr>
      </p:sp>
      <p:sp>
        <p:nvSpPr>
          <p:cNvPr id="952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a typeface="ＭＳ Ｐゴシック" panose="020B0600070205080204" pitchFamily="34" charset="-128"/>
            </a:endParaRPr>
          </a:p>
        </p:txBody>
      </p:sp>
      <p:sp>
        <p:nvSpPr>
          <p:cNvPr id="952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39458" indent="-284407">
              <a:defRPr sz="2400">
                <a:solidFill>
                  <a:schemeClr val="tx1"/>
                </a:solidFill>
                <a:latin typeface="Arial" panose="020B0604020202020204" pitchFamily="34" charset="0"/>
                <a:ea typeface="ＭＳ Ｐゴシック" panose="020B0600070205080204" pitchFamily="34" charset="-128"/>
              </a:defRPr>
            </a:lvl2pPr>
            <a:lvl3pPr marL="1137628" indent="-227526">
              <a:defRPr sz="2400">
                <a:solidFill>
                  <a:schemeClr val="tx1"/>
                </a:solidFill>
                <a:latin typeface="Arial" panose="020B0604020202020204" pitchFamily="34" charset="0"/>
                <a:ea typeface="ＭＳ Ｐゴシック" panose="020B0600070205080204" pitchFamily="34" charset="-128"/>
              </a:defRPr>
            </a:lvl3pPr>
            <a:lvl4pPr marL="1592679" indent="-227526">
              <a:defRPr sz="2400">
                <a:solidFill>
                  <a:schemeClr val="tx1"/>
                </a:solidFill>
                <a:latin typeface="Arial" panose="020B0604020202020204" pitchFamily="34" charset="0"/>
                <a:ea typeface="ＭＳ Ｐゴシック" panose="020B0600070205080204" pitchFamily="34" charset="-128"/>
              </a:defRPr>
            </a:lvl4pPr>
            <a:lvl5pPr marL="2047730" indent="-227526">
              <a:defRPr sz="2400">
                <a:solidFill>
                  <a:schemeClr val="tx1"/>
                </a:solidFill>
                <a:latin typeface="Arial" panose="020B0604020202020204" pitchFamily="34" charset="0"/>
                <a:ea typeface="ＭＳ Ｐゴシック" panose="020B0600070205080204" pitchFamily="34" charset="-128"/>
              </a:defRPr>
            </a:lvl5pPr>
            <a:lvl6pPr marL="2502781"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57833"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12884"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67935" indent="-227526"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E97D24EF-E09D-41E4-8C64-464C68A9E4A7}" type="slidenum">
              <a:rPr lang="en-US" altLang="en-US" sz="1200"/>
              <a:pPr/>
              <a:t>92</a:t>
            </a:fld>
            <a:endParaRPr lang="en-US" altLang="en-US" sz="1200"/>
          </a:p>
        </p:txBody>
      </p:sp>
    </p:spTree>
    <p:extLst>
      <p:ext uri="{BB962C8B-B14F-4D97-AF65-F5344CB8AC3E}">
        <p14:creationId xmlns:p14="http://schemas.microsoft.com/office/powerpoint/2010/main" val="316019924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27C9460-8EDA-4654-973D-FE30FD6B3AB5}" type="slidenum">
              <a:rPr lang="en-US"/>
              <a:pPr/>
              <a:t>93</a:t>
            </a:fld>
            <a:endParaRPr lang="en-US"/>
          </a:p>
        </p:txBody>
      </p:sp>
      <p:sp>
        <p:nvSpPr>
          <p:cNvPr id="32770" name="Rectangle 2"/>
          <p:cNvSpPr>
            <a:spLocks noGrp="1" noRot="1" noChangeAspect="1" noChangeArrowheads="1" noTextEdit="1"/>
          </p:cNvSpPr>
          <p:nvPr>
            <p:ph type="sldImg"/>
          </p:nvPr>
        </p:nvSpPr>
        <p:spPr>
          <a:ln/>
        </p:spPr>
      </p:sp>
      <p:sp>
        <p:nvSpPr>
          <p:cNvPr id="3277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76206734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B002BD8-27F3-438A-A9EC-7455C6C56E8A}" type="slidenum">
              <a:rPr lang="en-US"/>
              <a:pPr/>
              <a:t>94</a:t>
            </a:fld>
            <a:endParaRPr lang="en-US"/>
          </a:p>
        </p:txBody>
      </p:sp>
      <p:sp>
        <p:nvSpPr>
          <p:cNvPr id="33794" name="Rectangle 2"/>
          <p:cNvSpPr>
            <a:spLocks noGrp="1" noRot="1" noChangeAspect="1" noChangeArrowheads="1" noTextEdit="1"/>
          </p:cNvSpPr>
          <p:nvPr>
            <p:ph type="sldImg"/>
          </p:nvPr>
        </p:nvSpPr>
        <p:spPr>
          <a:ln/>
        </p:spPr>
      </p:sp>
      <p:sp>
        <p:nvSpPr>
          <p:cNvPr id="3379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54434085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2068002-E78F-4351-A4BF-3F6BAE471E12}" type="slidenum">
              <a:rPr lang="en-US"/>
              <a:pPr/>
              <a:t>95</a:t>
            </a:fld>
            <a:endParaRPr lang="en-US"/>
          </a:p>
        </p:txBody>
      </p:sp>
      <p:sp>
        <p:nvSpPr>
          <p:cNvPr id="34818" name="Rectangle 2"/>
          <p:cNvSpPr>
            <a:spLocks noGrp="1" noRot="1" noChangeAspect="1" noChangeArrowheads="1" noTextEdit="1"/>
          </p:cNvSpPr>
          <p:nvPr>
            <p:ph type="sldImg"/>
          </p:nvPr>
        </p:nvSpPr>
        <p:spPr>
          <a:ln/>
        </p:spPr>
      </p:sp>
      <p:sp>
        <p:nvSpPr>
          <p:cNvPr id="3481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5513529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815D488-4744-4C4F-B146-74D32E075B71}" type="slidenum">
              <a:rPr lang="en-US"/>
              <a:pPr/>
              <a:t>96</a:t>
            </a:fld>
            <a:endParaRPr lang="en-US"/>
          </a:p>
        </p:txBody>
      </p:sp>
      <p:sp>
        <p:nvSpPr>
          <p:cNvPr id="35842" name="Rectangle 2"/>
          <p:cNvSpPr>
            <a:spLocks noGrp="1" noRot="1" noChangeAspect="1" noChangeArrowheads="1" noTextEdit="1"/>
          </p:cNvSpPr>
          <p:nvPr>
            <p:ph type="sldImg"/>
          </p:nvPr>
        </p:nvSpPr>
        <p:spPr>
          <a:ln/>
        </p:spPr>
      </p:sp>
      <p:sp>
        <p:nvSpPr>
          <p:cNvPr id="3584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62161335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23497F1-BBBE-4F99-B647-317F15DF8DFC}" type="slidenum">
              <a:rPr lang="en-US"/>
              <a:pPr/>
              <a:t>97</a:t>
            </a:fld>
            <a:endParaRPr lang="en-US"/>
          </a:p>
        </p:txBody>
      </p:sp>
      <p:sp>
        <p:nvSpPr>
          <p:cNvPr id="36866" name="Rectangle 2"/>
          <p:cNvSpPr>
            <a:spLocks noGrp="1" noRot="1" noChangeAspect="1" noChangeArrowheads="1" noTextEdit="1"/>
          </p:cNvSpPr>
          <p:nvPr>
            <p:ph type="sldImg"/>
          </p:nvPr>
        </p:nvSpPr>
        <p:spPr>
          <a:ln/>
        </p:spPr>
      </p:sp>
      <p:sp>
        <p:nvSpPr>
          <p:cNvPr id="3686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62735501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9591491-734F-4BDD-B91C-286E13679EE0}" type="slidenum">
              <a:rPr lang="en-US"/>
              <a:pPr/>
              <a:t>143</a:t>
            </a:fld>
            <a:endParaRPr lang="en-US"/>
          </a:p>
        </p:txBody>
      </p:sp>
      <p:sp>
        <p:nvSpPr>
          <p:cNvPr id="26626" name="Rectangle 2"/>
          <p:cNvSpPr>
            <a:spLocks noGrp="1" noRot="1" noChangeAspect="1" noChangeArrowheads="1" noTextEdit="1"/>
          </p:cNvSpPr>
          <p:nvPr>
            <p:ph type="sldImg"/>
          </p:nvPr>
        </p:nvSpPr>
        <p:spPr>
          <a:ln/>
        </p:spPr>
      </p:sp>
      <p:sp>
        <p:nvSpPr>
          <p:cNvPr id="2662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08736028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ctrTitle"/>
          </p:nvPr>
        </p:nvSpPr>
        <p:spPr>
          <a:xfrm>
            <a:off x="914400" y="1803405"/>
            <a:ext cx="7315200" cy="1825096"/>
          </a:xfrm>
        </p:spPr>
        <p:txBody>
          <a:bodyPr anchor="b">
            <a:normAutofit/>
          </a:bodyPr>
          <a:lstStyle>
            <a:lvl1pPr algn="l">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914400" y="3632201"/>
            <a:ext cx="73152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5932170" y="4323845"/>
            <a:ext cx="2297429" cy="365125"/>
          </a:xfrm>
        </p:spPr>
        <p:txBody>
          <a:bodyPr/>
          <a:lstStyle/>
          <a:p>
            <a:endParaRPr lang="en-US"/>
          </a:p>
        </p:txBody>
      </p:sp>
      <p:sp>
        <p:nvSpPr>
          <p:cNvPr id="5" name="Footer Placeholder 4"/>
          <p:cNvSpPr>
            <a:spLocks noGrp="1"/>
          </p:cNvSpPr>
          <p:nvPr>
            <p:ph type="ftr" sz="quarter" idx="11"/>
          </p:nvPr>
        </p:nvSpPr>
        <p:spPr>
          <a:xfrm>
            <a:off x="914400" y="4323846"/>
            <a:ext cx="4880610" cy="365125"/>
          </a:xfrm>
        </p:spPr>
        <p:txBody>
          <a:bodyPr/>
          <a:lstStyle/>
          <a:p>
            <a:endParaRPr lang="en-US"/>
          </a:p>
        </p:txBody>
      </p:sp>
      <p:sp>
        <p:nvSpPr>
          <p:cNvPr id="6" name="Slide Number Placeholder 5"/>
          <p:cNvSpPr>
            <a:spLocks noGrp="1"/>
          </p:cNvSpPr>
          <p:nvPr>
            <p:ph type="sldNum" sz="quarter" idx="12"/>
          </p:nvPr>
        </p:nvSpPr>
        <p:spPr>
          <a:xfrm>
            <a:off x="6057900" y="1430867"/>
            <a:ext cx="2171700" cy="365125"/>
          </a:xfrm>
        </p:spPr>
        <p:txBody>
          <a:bodyPr/>
          <a:lstStyle/>
          <a:p>
            <a:fld id="{373F19AA-BA0F-4653-88D9-023B5F93613D}" type="slidenum">
              <a:rPr lang="en-US" smtClean="0"/>
              <a:pPr/>
              <a:t>‹#›</a:t>
            </a:fld>
            <a:endParaRPr lang="en-US"/>
          </a:p>
        </p:txBody>
      </p:sp>
    </p:spTree>
    <p:extLst>
      <p:ext uri="{BB962C8B-B14F-4D97-AF65-F5344CB8AC3E}">
        <p14:creationId xmlns:p14="http://schemas.microsoft.com/office/powerpoint/2010/main" val="16378248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D9D4C23-58BA-452B-844C-E424B4644F57}" type="slidenum">
              <a:rPr lang="en-US" smtClean="0"/>
              <a:pPr/>
              <a:t>‹#›</a:t>
            </a:fld>
            <a:endParaRPr lang="en-US"/>
          </a:p>
        </p:txBody>
      </p:sp>
    </p:spTree>
    <p:extLst>
      <p:ext uri="{BB962C8B-B14F-4D97-AF65-F5344CB8AC3E}">
        <p14:creationId xmlns:p14="http://schemas.microsoft.com/office/powerpoint/2010/main" val="37199754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594360" y="753534"/>
            <a:ext cx="7955280" cy="2801935"/>
          </a:xfrm>
        </p:spPr>
        <p:txBody>
          <a:bodyPr anchor="b">
            <a:normAutofit/>
          </a:bodyPr>
          <a:lstStyle>
            <a:lvl1pPr algn="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594360" y="3641726"/>
            <a:ext cx="7955281" cy="1354134"/>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5562176" y="381001"/>
            <a:ext cx="2183130" cy="365125"/>
          </a:xfrm>
        </p:spPr>
        <p:txBody>
          <a:bodyPr/>
          <a:lstStyle>
            <a:lvl1pPr algn="r">
              <a:defRPr/>
            </a:lvl1pPr>
          </a:lstStyle>
          <a:p>
            <a:endParaRPr lang="en-US"/>
          </a:p>
        </p:txBody>
      </p:sp>
      <p:sp>
        <p:nvSpPr>
          <p:cNvPr id="5" name="Footer Placeholder 4"/>
          <p:cNvSpPr>
            <a:spLocks noGrp="1"/>
          </p:cNvSpPr>
          <p:nvPr>
            <p:ph type="ftr" sz="quarter" idx="11"/>
          </p:nvPr>
        </p:nvSpPr>
        <p:spPr>
          <a:xfrm>
            <a:off x="594360" y="381001"/>
            <a:ext cx="4830656" cy="365125"/>
          </a:xfrm>
        </p:spPr>
        <p:txBody>
          <a:bodyPr/>
          <a:lstStyle/>
          <a:p>
            <a:endParaRPr lang="en-US"/>
          </a:p>
        </p:txBody>
      </p:sp>
      <p:sp>
        <p:nvSpPr>
          <p:cNvPr id="6" name="Slide Number Placeholder 5"/>
          <p:cNvSpPr>
            <a:spLocks noGrp="1"/>
          </p:cNvSpPr>
          <p:nvPr>
            <p:ph type="sldNum" sz="quarter" idx="12"/>
          </p:nvPr>
        </p:nvSpPr>
        <p:spPr>
          <a:xfrm>
            <a:off x="7882466" y="381001"/>
            <a:ext cx="667173" cy="365125"/>
          </a:xfrm>
        </p:spPr>
        <p:txBody>
          <a:bodyPr/>
          <a:lstStyle/>
          <a:p>
            <a:fld id="{F34F6E23-74C2-4A25-AB4A-2C893F028767}" type="slidenum">
              <a:rPr lang="en-US" smtClean="0"/>
              <a:pPr/>
              <a:t>‹#›</a:t>
            </a:fld>
            <a:endParaRPr lang="en-US"/>
          </a:p>
        </p:txBody>
      </p:sp>
    </p:spTree>
    <p:extLst>
      <p:ext uri="{BB962C8B-B14F-4D97-AF65-F5344CB8AC3E}">
        <p14:creationId xmlns:p14="http://schemas.microsoft.com/office/powerpoint/2010/main" val="39069236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594360" y="2194560"/>
            <a:ext cx="3910579" cy="406908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2099" y="2194560"/>
            <a:ext cx="3907540" cy="406908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E9023B-8F99-4D84-97D5-B9DCF501163A}" type="slidenum">
              <a:rPr lang="en-US" smtClean="0"/>
              <a:pPr/>
              <a:t>‹#›</a:t>
            </a:fld>
            <a:endParaRPr lang="en-US"/>
          </a:p>
        </p:txBody>
      </p:sp>
    </p:spTree>
    <p:extLst>
      <p:ext uri="{BB962C8B-B14F-4D97-AF65-F5344CB8AC3E}">
        <p14:creationId xmlns:p14="http://schemas.microsoft.com/office/powerpoint/2010/main" val="2441093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171700" y="762000"/>
            <a:ext cx="6377940" cy="1295400"/>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21279" y="2183802"/>
            <a:ext cx="3683659"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594359" y="3132667"/>
            <a:ext cx="3910579" cy="31309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869018" y="2183802"/>
            <a:ext cx="368062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2098" y="3132667"/>
            <a:ext cx="3907541" cy="31309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171C12-690B-41CA-911C-0F11BCD98440}" type="slidenum">
              <a:rPr lang="en-US" smtClean="0"/>
              <a:pPr/>
              <a:t>‹#›</a:t>
            </a:fld>
            <a:endParaRPr lang="en-US"/>
          </a:p>
        </p:txBody>
      </p:sp>
    </p:spTree>
    <p:extLst>
      <p:ext uri="{BB962C8B-B14F-4D97-AF65-F5344CB8AC3E}">
        <p14:creationId xmlns:p14="http://schemas.microsoft.com/office/powerpoint/2010/main" val="6158137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B6E1583-9563-4666-8BC9-79727C3ACC59}" type="slidenum">
              <a:rPr lang="en-US" smtClean="0"/>
              <a:pPr/>
              <a:t>‹#›</a:t>
            </a:fld>
            <a:endParaRPr lang="en-US"/>
          </a:p>
        </p:txBody>
      </p:sp>
    </p:spTree>
    <p:extLst>
      <p:ext uri="{BB962C8B-B14F-4D97-AF65-F5344CB8AC3E}">
        <p14:creationId xmlns:p14="http://schemas.microsoft.com/office/powerpoint/2010/main" val="39344785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71D5827-8568-47E2-845B-44A2D5189A5E}" type="slidenum">
              <a:rPr lang="en-US" smtClean="0"/>
              <a:pPr/>
              <a:t>‹#›</a:t>
            </a:fld>
            <a:endParaRPr lang="en-US"/>
          </a:p>
        </p:txBody>
      </p:sp>
    </p:spTree>
    <p:extLst>
      <p:ext uri="{BB962C8B-B14F-4D97-AF65-F5344CB8AC3E}">
        <p14:creationId xmlns:p14="http://schemas.microsoft.com/office/powerpoint/2010/main" val="21813458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4360" y="1524000"/>
            <a:ext cx="3086100" cy="1600200"/>
          </a:xfrm>
        </p:spPr>
        <p:txBody>
          <a:bodyPr anchor="b"/>
          <a:lstStyle>
            <a:lvl1pPr algn="l">
              <a:defRPr sz="3200"/>
            </a:lvl1pPr>
          </a:lstStyle>
          <a:p>
            <a:r>
              <a:rPr lang="en-US" smtClean="0"/>
              <a:t>Click to edit Master title style</a:t>
            </a:r>
            <a:endParaRPr lang="en-US" dirty="0"/>
          </a:p>
        </p:txBody>
      </p:sp>
      <p:sp>
        <p:nvSpPr>
          <p:cNvPr id="3" name="Content Placeholder 2"/>
          <p:cNvSpPr>
            <a:spLocks noGrp="1"/>
          </p:cNvSpPr>
          <p:nvPr>
            <p:ph idx="1"/>
          </p:nvPr>
        </p:nvSpPr>
        <p:spPr>
          <a:xfrm>
            <a:off x="3886200" y="746760"/>
            <a:ext cx="4663440" cy="5516880"/>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594360" y="3124200"/>
            <a:ext cx="3086100" cy="31394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9F4F080-92B3-42F0-A586-2609C046B8C2}" type="slidenum">
              <a:rPr lang="en-US" smtClean="0"/>
              <a:pPr/>
              <a:t>‹#›</a:t>
            </a:fld>
            <a:endParaRPr lang="en-US"/>
          </a:p>
        </p:txBody>
      </p:sp>
    </p:spTree>
    <p:extLst>
      <p:ext uri="{BB962C8B-B14F-4D97-AF65-F5344CB8AC3E}">
        <p14:creationId xmlns:p14="http://schemas.microsoft.com/office/powerpoint/2010/main" val="37468922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4360" y="1524000"/>
            <a:ext cx="4075730" cy="1600200"/>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877524" y="751242"/>
            <a:ext cx="3674234" cy="5512398"/>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594360" y="3124200"/>
            <a:ext cx="4075730" cy="31394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A244A7C-C5B1-49BE-B928-0FC209811DB2}" type="slidenum">
              <a:rPr lang="en-US" smtClean="0"/>
              <a:pPr/>
              <a:t>‹#›</a:t>
            </a:fld>
            <a:endParaRPr lang="en-US"/>
          </a:p>
        </p:txBody>
      </p:sp>
    </p:spTree>
    <p:extLst>
      <p:ext uri="{BB962C8B-B14F-4D97-AF65-F5344CB8AC3E}">
        <p14:creationId xmlns:p14="http://schemas.microsoft.com/office/powerpoint/2010/main" val="35229185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4355" y="4697361"/>
            <a:ext cx="7956482" cy="819355"/>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94355" y="977035"/>
            <a:ext cx="7950260" cy="3406972"/>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594360" y="5516716"/>
            <a:ext cx="7955280" cy="746924"/>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C98517A-69B6-4A1F-AC56-9DBD776B1419}" type="slidenum">
              <a:rPr lang="en-US" smtClean="0"/>
              <a:pPr/>
              <a:t>‹#›</a:t>
            </a:fld>
            <a:endParaRPr lang="en-US"/>
          </a:p>
        </p:txBody>
      </p:sp>
    </p:spTree>
    <p:extLst>
      <p:ext uri="{BB962C8B-B14F-4D97-AF65-F5344CB8AC3E}">
        <p14:creationId xmlns:p14="http://schemas.microsoft.com/office/powerpoint/2010/main" val="27830887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594360" y="753533"/>
            <a:ext cx="7955280" cy="2802467"/>
          </a:xfrm>
        </p:spPr>
        <p:txBody>
          <a:bodyPr anchor="ctr"/>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5800" y="3649134"/>
            <a:ext cx="7772400" cy="1330852"/>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5562176" y="381001"/>
            <a:ext cx="2183130" cy="365125"/>
          </a:xfrm>
        </p:spPr>
        <p:txBody>
          <a:bodyPr/>
          <a:lstStyle>
            <a:lvl1pPr algn="r">
              <a:defRPr/>
            </a:lvl1pPr>
          </a:lstStyle>
          <a:p>
            <a:endParaRPr lang="en-US"/>
          </a:p>
        </p:txBody>
      </p:sp>
      <p:sp>
        <p:nvSpPr>
          <p:cNvPr id="6" name="Footer Placeholder 5"/>
          <p:cNvSpPr>
            <a:spLocks noGrp="1"/>
          </p:cNvSpPr>
          <p:nvPr>
            <p:ph type="ftr" sz="quarter" idx="11"/>
          </p:nvPr>
        </p:nvSpPr>
        <p:spPr>
          <a:xfrm>
            <a:off x="594360" y="381001"/>
            <a:ext cx="4830656" cy="365125"/>
          </a:xfrm>
        </p:spPr>
        <p:txBody>
          <a:bodyPr/>
          <a:lstStyle/>
          <a:p>
            <a:endParaRPr lang="en-US"/>
          </a:p>
        </p:txBody>
      </p:sp>
      <p:sp>
        <p:nvSpPr>
          <p:cNvPr id="7" name="Slide Number Placeholder 6"/>
          <p:cNvSpPr>
            <a:spLocks noGrp="1"/>
          </p:cNvSpPr>
          <p:nvPr>
            <p:ph type="sldNum" sz="quarter" idx="12"/>
          </p:nvPr>
        </p:nvSpPr>
        <p:spPr>
          <a:xfrm>
            <a:off x="7882466" y="381001"/>
            <a:ext cx="667174" cy="365125"/>
          </a:xfrm>
        </p:spPr>
        <p:txBody>
          <a:bodyPr/>
          <a:lstStyle/>
          <a:p>
            <a:fld id="{CC98517A-69B6-4A1F-AC56-9DBD776B1419}" type="slidenum">
              <a:rPr lang="en-US" smtClean="0"/>
              <a:pPr/>
              <a:t>‹#›</a:t>
            </a:fld>
            <a:endParaRPr lang="en-US"/>
          </a:p>
        </p:txBody>
      </p:sp>
    </p:spTree>
    <p:extLst>
      <p:ext uri="{BB962C8B-B14F-4D97-AF65-F5344CB8AC3E}">
        <p14:creationId xmlns:p14="http://schemas.microsoft.com/office/powerpoint/2010/main" val="38462459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5" name="Picture 14"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768351" y="753534"/>
            <a:ext cx="7613650" cy="2756234"/>
          </a:xfrm>
        </p:spPr>
        <p:txBody>
          <a:bodyPr anchor="ctr"/>
          <a:lstStyle>
            <a:lvl1pPr algn="l">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977899" y="3509768"/>
            <a:ext cx="7194552"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685800" y="4174597"/>
            <a:ext cx="7778752" cy="821265"/>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5562176" y="381001"/>
            <a:ext cx="2183130" cy="365125"/>
          </a:xfrm>
        </p:spPr>
        <p:txBody>
          <a:bodyPr/>
          <a:lstStyle>
            <a:lvl1pPr algn="r">
              <a:defRPr/>
            </a:lvl1pPr>
          </a:lstStyle>
          <a:p>
            <a:endParaRPr lang="en-US"/>
          </a:p>
        </p:txBody>
      </p:sp>
      <p:sp>
        <p:nvSpPr>
          <p:cNvPr id="6" name="Footer Placeholder 5"/>
          <p:cNvSpPr>
            <a:spLocks noGrp="1"/>
          </p:cNvSpPr>
          <p:nvPr>
            <p:ph type="ftr" sz="quarter" idx="11"/>
          </p:nvPr>
        </p:nvSpPr>
        <p:spPr>
          <a:xfrm>
            <a:off x="594360" y="379438"/>
            <a:ext cx="4830656" cy="365125"/>
          </a:xfrm>
        </p:spPr>
        <p:txBody>
          <a:bodyPr/>
          <a:lstStyle/>
          <a:p>
            <a:endParaRPr lang="en-US"/>
          </a:p>
        </p:txBody>
      </p:sp>
      <p:sp>
        <p:nvSpPr>
          <p:cNvPr id="7" name="Slide Number Placeholder 6"/>
          <p:cNvSpPr>
            <a:spLocks noGrp="1"/>
          </p:cNvSpPr>
          <p:nvPr>
            <p:ph type="sldNum" sz="quarter" idx="12"/>
          </p:nvPr>
        </p:nvSpPr>
        <p:spPr>
          <a:xfrm>
            <a:off x="7882466" y="381001"/>
            <a:ext cx="667174" cy="365125"/>
          </a:xfrm>
        </p:spPr>
        <p:txBody>
          <a:bodyPr/>
          <a:lstStyle/>
          <a:p>
            <a:fld id="{CC98517A-69B6-4A1F-AC56-9DBD776B1419}" type="slidenum">
              <a:rPr lang="en-US" smtClean="0"/>
              <a:pPr/>
              <a:t>‹#›</a:t>
            </a:fld>
            <a:endParaRPr lang="en-US"/>
          </a:p>
        </p:txBody>
      </p:sp>
      <p:sp>
        <p:nvSpPr>
          <p:cNvPr id="13" name="TextBox 12"/>
          <p:cNvSpPr txBox="1"/>
          <p:nvPr/>
        </p:nvSpPr>
        <p:spPr>
          <a:xfrm>
            <a:off x="231458" y="807720"/>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8146733" y="3021330"/>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6674585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685800" y="1124702"/>
            <a:ext cx="7774782" cy="2511835"/>
          </a:xfrm>
        </p:spPr>
        <p:txBody>
          <a:bodyPr anchor="b"/>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5792" y="3648316"/>
            <a:ext cx="7773608"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5562176" y="378884"/>
            <a:ext cx="2183130" cy="365125"/>
          </a:xfrm>
        </p:spPr>
        <p:txBody>
          <a:bodyPr/>
          <a:lstStyle>
            <a:lvl1pPr algn="r">
              <a:defRPr/>
            </a:lvl1pPr>
          </a:lstStyle>
          <a:p>
            <a:endParaRPr lang="en-US"/>
          </a:p>
        </p:txBody>
      </p:sp>
      <p:sp>
        <p:nvSpPr>
          <p:cNvPr id="6" name="Footer Placeholder 5"/>
          <p:cNvSpPr>
            <a:spLocks noGrp="1"/>
          </p:cNvSpPr>
          <p:nvPr>
            <p:ph type="ftr" sz="quarter" idx="11"/>
          </p:nvPr>
        </p:nvSpPr>
        <p:spPr>
          <a:xfrm>
            <a:off x="594360" y="378884"/>
            <a:ext cx="4830656" cy="365125"/>
          </a:xfrm>
        </p:spPr>
        <p:txBody>
          <a:bodyPr/>
          <a:lstStyle/>
          <a:p>
            <a:endParaRPr lang="en-US"/>
          </a:p>
        </p:txBody>
      </p:sp>
      <p:sp>
        <p:nvSpPr>
          <p:cNvPr id="7" name="Slide Number Placeholder 6"/>
          <p:cNvSpPr>
            <a:spLocks noGrp="1"/>
          </p:cNvSpPr>
          <p:nvPr>
            <p:ph type="sldNum" sz="quarter" idx="12"/>
          </p:nvPr>
        </p:nvSpPr>
        <p:spPr>
          <a:xfrm>
            <a:off x="7882466" y="381001"/>
            <a:ext cx="667174" cy="365125"/>
          </a:xfrm>
        </p:spPr>
        <p:txBody>
          <a:bodyPr/>
          <a:lstStyle/>
          <a:p>
            <a:fld id="{CC98517A-69B6-4A1F-AC56-9DBD776B1419}" type="slidenum">
              <a:rPr lang="en-US" smtClean="0"/>
              <a:pPr/>
              <a:t>‹#›</a:t>
            </a:fld>
            <a:endParaRPr lang="en-US"/>
          </a:p>
        </p:txBody>
      </p:sp>
    </p:spTree>
    <p:extLst>
      <p:ext uri="{BB962C8B-B14F-4D97-AF65-F5344CB8AC3E}">
        <p14:creationId xmlns:p14="http://schemas.microsoft.com/office/powerpoint/2010/main" val="25735424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171701" y="762000"/>
            <a:ext cx="6377939" cy="1303867"/>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594361" y="2202080"/>
            <a:ext cx="2560320"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594360" y="2904564"/>
            <a:ext cx="2560320" cy="335907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3302237" y="2201333"/>
            <a:ext cx="2560320"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3300781" y="2904068"/>
            <a:ext cx="2560320" cy="335957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5989319" y="2192866"/>
            <a:ext cx="2560320"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5989320" y="2904564"/>
            <a:ext cx="2560320" cy="335907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C98517A-69B6-4A1F-AC56-9DBD776B1419}" type="slidenum">
              <a:rPr lang="en-US" smtClean="0"/>
              <a:pPr/>
              <a:t>‹#›</a:t>
            </a:fld>
            <a:endParaRPr lang="en-US"/>
          </a:p>
        </p:txBody>
      </p:sp>
    </p:spTree>
    <p:extLst>
      <p:ext uri="{BB962C8B-B14F-4D97-AF65-F5344CB8AC3E}">
        <p14:creationId xmlns:p14="http://schemas.microsoft.com/office/powerpoint/2010/main" val="20774369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171702" y="762000"/>
            <a:ext cx="6381984" cy="12954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594360" y="4113340"/>
            <a:ext cx="256032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594360" y="2331720"/>
            <a:ext cx="2560320" cy="15073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594360" y="4796103"/>
            <a:ext cx="2560320" cy="146753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3291873" y="4113340"/>
            <a:ext cx="256032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3291872" y="2331720"/>
            <a:ext cx="2560320" cy="1509862"/>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3290858" y="4796102"/>
            <a:ext cx="2560320" cy="146753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5993365" y="4113340"/>
            <a:ext cx="256032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5993364" y="2331721"/>
            <a:ext cx="2560320" cy="1508919"/>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5993272" y="4796100"/>
            <a:ext cx="2560320" cy="146753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C98517A-69B6-4A1F-AC56-9DBD776B1419}" type="slidenum">
              <a:rPr lang="en-US" smtClean="0"/>
              <a:pPr/>
              <a:t>‹#›</a:t>
            </a:fld>
            <a:endParaRPr lang="en-US"/>
          </a:p>
        </p:txBody>
      </p:sp>
    </p:spTree>
    <p:extLst>
      <p:ext uri="{BB962C8B-B14F-4D97-AF65-F5344CB8AC3E}">
        <p14:creationId xmlns:p14="http://schemas.microsoft.com/office/powerpoint/2010/main" val="31369962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594360" y="2194560"/>
            <a:ext cx="7955280" cy="406908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4C914C-FA59-48DA-8C32-A5C3D01E7797}" type="slidenum">
              <a:rPr lang="en-US" smtClean="0"/>
              <a:pPr/>
              <a:t>‹#›</a:t>
            </a:fld>
            <a:endParaRPr lang="en-US"/>
          </a:p>
        </p:txBody>
      </p:sp>
    </p:spTree>
    <p:extLst>
      <p:ext uri="{BB962C8B-B14F-4D97-AF65-F5344CB8AC3E}">
        <p14:creationId xmlns:p14="http://schemas.microsoft.com/office/powerpoint/2010/main" val="27258628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Vertical Title 1"/>
          <p:cNvSpPr>
            <a:spLocks noGrp="1"/>
          </p:cNvSpPr>
          <p:nvPr>
            <p:ph type="title" orient="vert"/>
          </p:nvPr>
        </p:nvSpPr>
        <p:spPr>
          <a:xfrm>
            <a:off x="7006590" y="747183"/>
            <a:ext cx="1543050" cy="4248675"/>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594360" y="746126"/>
            <a:ext cx="6278035" cy="424973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5562176" y="381001"/>
            <a:ext cx="2183130" cy="365125"/>
          </a:xfrm>
        </p:spPr>
        <p:txBody>
          <a:bodyPr/>
          <a:lstStyle>
            <a:lvl1pPr algn="r">
              <a:defRPr/>
            </a:lvl1pPr>
          </a:lstStyle>
          <a:p>
            <a:endParaRPr lang="en-US"/>
          </a:p>
        </p:txBody>
      </p:sp>
      <p:sp>
        <p:nvSpPr>
          <p:cNvPr id="5" name="Footer Placeholder 4"/>
          <p:cNvSpPr>
            <a:spLocks noGrp="1"/>
          </p:cNvSpPr>
          <p:nvPr>
            <p:ph type="ftr" sz="quarter" idx="11"/>
          </p:nvPr>
        </p:nvSpPr>
        <p:spPr>
          <a:xfrm>
            <a:off x="594360" y="381001"/>
            <a:ext cx="4830656" cy="365125"/>
          </a:xfrm>
        </p:spPr>
        <p:txBody>
          <a:bodyPr/>
          <a:lstStyle/>
          <a:p>
            <a:endParaRPr lang="en-US"/>
          </a:p>
        </p:txBody>
      </p:sp>
      <p:sp>
        <p:nvSpPr>
          <p:cNvPr id="6" name="Slide Number Placeholder 5"/>
          <p:cNvSpPr>
            <a:spLocks noGrp="1"/>
          </p:cNvSpPr>
          <p:nvPr>
            <p:ph type="sldNum" sz="quarter" idx="12"/>
          </p:nvPr>
        </p:nvSpPr>
        <p:spPr>
          <a:xfrm>
            <a:off x="7882466" y="381001"/>
            <a:ext cx="667174" cy="365125"/>
          </a:xfrm>
        </p:spPr>
        <p:txBody>
          <a:bodyPr/>
          <a:lstStyle/>
          <a:p>
            <a:fld id="{501BA0C0-8362-4D47-8C76-8C882C4FAA37}" type="slidenum">
              <a:rPr lang="en-US" smtClean="0"/>
              <a:pPr/>
              <a:t>‹#›</a:t>
            </a:fld>
            <a:endParaRPr lang="en-US"/>
          </a:p>
        </p:txBody>
      </p:sp>
    </p:spTree>
    <p:extLst>
      <p:ext uri="{BB962C8B-B14F-4D97-AF65-F5344CB8AC3E}">
        <p14:creationId xmlns:p14="http://schemas.microsoft.com/office/powerpoint/2010/main" val="15627256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457200" y="1600200"/>
            <a:ext cx="8229600" cy="4530725"/>
          </a:xfrm>
        </p:spPr>
        <p:txBody>
          <a:bodyPr/>
          <a:lstStyle/>
          <a:p>
            <a:endParaRPr lang="en-GB"/>
          </a:p>
        </p:txBody>
      </p:sp>
      <p:sp>
        <p:nvSpPr>
          <p:cNvPr id="4" name="Date Placeholder 3"/>
          <p:cNvSpPr>
            <a:spLocks noGrp="1"/>
          </p:cNvSpPr>
          <p:nvPr>
            <p:ph type="dt" sz="half" idx="10"/>
          </p:nvPr>
        </p:nvSpPr>
        <p:spPr>
          <a:xfrm>
            <a:off x="457200" y="6248400"/>
            <a:ext cx="2133600" cy="457200"/>
          </a:xfrm>
        </p:spPr>
        <p:txBody>
          <a:bodyPr/>
          <a:lstStyle>
            <a:lvl1pPr>
              <a:defRPr/>
            </a:lvl1pPr>
          </a:lstStyle>
          <a:p>
            <a:endParaRPr lang="en-US"/>
          </a:p>
        </p:txBody>
      </p:sp>
      <p:sp>
        <p:nvSpPr>
          <p:cNvPr id="5" name="Footer Placeholder 4"/>
          <p:cNvSpPr>
            <a:spLocks noGrp="1"/>
          </p:cNvSpPr>
          <p:nvPr>
            <p:ph type="ftr" sz="quarter" idx="11"/>
          </p:nvPr>
        </p:nvSpPr>
        <p:spPr>
          <a:xfrm>
            <a:off x="3124200" y="6248400"/>
            <a:ext cx="2895600" cy="457200"/>
          </a:xfrm>
        </p:spPr>
        <p:txBody>
          <a:bodyPr/>
          <a:lstStyle>
            <a:lvl1pPr>
              <a:defRPr/>
            </a:lvl1pPr>
          </a:lstStyle>
          <a:p>
            <a:endParaRPr lang="en-US"/>
          </a:p>
        </p:txBody>
      </p:sp>
      <p:sp>
        <p:nvSpPr>
          <p:cNvPr id="6" name="Slide Number Placeholder 5"/>
          <p:cNvSpPr>
            <a:spLocks noGrp="1"/>
          </p:cNvSpPr>
          <p:nvPr>
            <p:ph type="sldNum" sz="quarter" idx="12"/>
          </p:nvPr>
        </p:nvSpPr>
        <p:spPr>
          <a:xfrm>
            <a:off x="6553200" y="6248400"/>
            <a:ext cx="2133600" cy="457200"/>
          </a:xfrm>
        </p:spPr>
        <p:txBody>
          <a:bodyPr/>
          <a:lstStyle>
            <a:lvl1pPr>
              <a:defRPr/>
            </a:lvl1pPr>
          </a:lstStyle>
          <a:p>
            <a:fld id="{920F3105-54EB-438F-87CF-75B385AA205B}" type="slidenum">
              <a:rPr lang="en-US"/>
              <a:pPr/>
              <a:t>‹#›</a:t>
            </a:fld>
            <a:endParaRPr lang="en-US"/>
          </a:p>
        </p:txBody>
      </p:sp>
    </p:spTree>
    <p:extLst>
      <p:ext uri="{BB962C8B-B14F-4D97-AF65-F5344CB8AC3E}">
        <p14:creationId xmlns:p14="http://schemas.microsoft.com/office/powerpoint/2010/main" val="88438792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GB" smtClean="0"/>
              <a:t>Click to edit Master title style</a:t>
            </a:r>
            <a:endParaRPr lang="en-US"/>
          </a:p>
        </p:txBody>
      </p:sp>
      <p:sp>
        <p:nvSpPr>
          <p:cNvPr id="3" name="Text Placeholder 2"/>
          <p:cNvSpPr>
            <a:spLocks noGrp="1"/>
          </p:cNvSpPr>
          <p:nvPr>
            <p:ph type="body" sz="half" idx="1"/>
          </p:nvPr>
        </p:nvSpPr>
        <p:spPr>
          <a:xfrm>
            <a:off x="457200" y="1600200"/>
            <a:ext cx="4038600" cy="4525963"/>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a:xfrm>
            <a:off x="457200" y="6245225"/>
            <a:ext cx="2133600" cy="476250"/>
          </a:xfrm>
        </p:spPr>
        <p:txBody>
          <a:bodyPr/>
          <a:lstStyle>
            <a:lvl1pPr>
              <a:defRPr/>
            </a:lvl1pPr>
          </a:lstStyle>
          <a:p>
            <a:endParaRPr lang="en-US"/>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endParaRPr lang="en-US"/>
          </a:p>
        </p:txBody>
      </p:sp>
      <p:sp>
        <p:nvSpPr>
          <p:cNvPr id="7" name="Slide Number Placeholder 6"/>
          <p:cNvSpPr>
            <a:spLocks noGrp="1"/>
          </p:cNvSpPr>
          <p:nvPr>
            <p:ph type="sldNum" sz="quarter" idx="12"/>
          </p:nvPr>
        </p:nvSpPr>
        <p:spPr>
          <a:xfrm>
            <a:off x="6553200" y="6245225"/>
            <a:ext cx="2133600" cy="476250"/>
          </a:xfrm>
        </p:spPr>
        <p:txBody>
          <a:bodyPr/>
          <a:lstStyle>
            <a:lvl1pPr>
              <a:defRPr smtClean="0"/>
            </a:lvl1pPr>
          </a:lstStyle>
          <a:p>
            <a:fld id="{2C94C500-E512-0442-A96C-0BA6CDF3B4B4}" type="slidenum">
              <a:rPr lang="en-US"/>
              <a:pPr/>
              <a:t>‹#›</a:t>
            </a:fld>
            <a:endParaRPr lang="en-US"/>
          </a:p>
        </p:txBody>
      </p:sp>
    </p:spTree>
    <p:extLst>
      <p:ext uri="{BB962C8B-B14F-4D97-AF65-F5344CB8AC3E}">
        <p14:creationId xmlns:p14="http://schemas.microsoft.com/office/powerpoint/2010/main" val="6976028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1.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3-HD-TOP.png"/>
          <p:cNvPicPr>
            <a:picLocks noChangeAspect="1"/>
          </p:cNvPicPr>
          <p:nvPr/>
        </p:nvPicPr>
        <p:blipFill>
          <a:blip r:embed="rId21">
            <a:extLst>
              <a:ext uri="{28A0092B-C50C-407E-A947-70E740481C1C}">
                <a14:useLocalDpi xmlns:a14="http://schemas.microsoft.com/office/drawing/2010/main" val="0"/>
              </a:ext>
            </a:extLst>
          </a:blip>
          <a:stretch>
            <a:fillRect/>
          </a:stretch>
        </p:blipFill>
        <p:spPr>
          <a:xfrm>
            <a:off x="0" y="0"/>
            <a:ext cx="9144000" cy="1081088"/>
          </a:xfrm>
          <a:prstGeom prst="rect">
            <a:avLst/>
          </a:prstGeom>
        </p:spPr>
      </p:pic>
      <p:sp>
        <p:nvSpPr>
          <p:cNvPr id="2" name="Title Placeholder 1"/>
          <p:cNvSpPr>
            <a:spLocks noGrp="1"/>
          </p:cNvSpPr>
          <p:nvPr>
            <p:ph type="title"/>
          </p:nvPr>
        </p:nvSpPr>
        <p:spPr>
          <a:xfrm>
            <a:off x="2171700" y="764373"/>
            <a:ext cx="6377940" cy="12930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594360" y="2194560"/>
            <a:ext cx="7955280" cy="406908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412230" y="6356351"/>
            <a:ext cx="2137410" cy="365125"/>
          </a:xfrm>
          <a:prstGeom prst="rect">
            <a:avLst/>
          </a:prstGeom>
        </p:spPr>
        <p:txBody>
          <a:bodyPr vert="horz" lIns="91440" tIns="45720" rIns="91440" bIns="45720" rtlCol="0" anchor="ctr"/>
          <a:lstStyle>
            <a:lvl1pPr algn="r">
              <a:defRPr sz="1050">
                <a:solidFill>
                  <a:schemeClr val="tx1">
                    <a:tint val="75000"/>
                  </a:schemeClr>
                </a:solidFill>
              </a:defRPr>
            </a:lvl1pPr>
          </a:lstStyle>
          <a:p>
            <a:endParaRPr lang="en-US"/>
          </a:p>
        </p:txBody>
      </p:sp>
      <p:sp>
        <p:nvSpPr>
          <p:cNvPr id="5" name="Footer Placeholder 4"/>
          <p:cNvSpPr>
            <a:spLocks noGrp="1"/>
          </p:cNvSpPr>
          <p:nvPr>
            <p:ph type="ftr" sz="quarter" idx="3"/>
          </p:nvPr>
        </p:nvSpPr>
        <p:spPr>
          <a:xfrm>
            <a:off x="594360" y="6355846"/>
            <a:ext cx="568071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72250" y="381001"/>
            <a:ext cx="197739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CC98517A-69B6-4A1F-AC56-9DBD776B1419}" type="slidenum">
              <a:rPr lang="en-US" smtClean="0"/>
              <a:pPr/>
              <a:t>‹#›</a:t>
            </a:fld>
            <a:endParaRPr lang="en-US"/>
          </a:p>
        </p:txBody>
      </p:sp>
    </p:spTree>
    <p:extLst>
      <p:ext uri="{BB962C8B-B14F-4D97-AF65-F5344CB8AC3E}">
        <p14:creationId xmlns:p14="http://schemas.microsoft.com/office/powerpoint/2010/main" val="3802600611"/>
      </p:ext>
    </p:extLst>
  </p:cSld>
  <p:clrMap bg1="lt1" tx1="dk1" bg2="lt2" tx2="dk2" accent1="accent1" accent2="accent2" accent3="accent3" accent4="accent4" accent5="accent5" accent6="accent6" hlink="hlink" folHlink="folHlink"/>
  <p:sldLayoutIdLst>
    <p:sldLayoutId id="2147483770" r:id="rId1"/>
    <p:sldLayoutId id="2147483771" r:id="rId2"/>
    <p:sldLayoutId id="2147483772" r:id="rId3"/>
    <p:sldLayoutId id="2147483773" r:id="rId4"/>
    <p:sldLayoutId id="2147483774" r:id="rId5"/>
    <p:sldLayoutId id="2147483775" r:id="rId6"/>
    <p:sldLayoutId id="2147483776" r:id="rId7"/>
    <p:sldLayoutId id="2147483777" r:id="rId8"/>
    <p:sldLayoutId id="2147483778" r:id="rId9"/>
    <p:sldLayoutId id="2147483779" r:id="rId10"/>
    <p:sldLayoutId id="2147483780" r:id="rId11"/>
    <p:sldLayoutId id="2147483781" r:id="rId12"/>
    <p:sldLayoutId id="2147483782" r:id="rId13"/>
    <p:sldLayoutId id="2147483783" r:id="rId14"/>
    <p:sldLayoutId id="2147483784" r:id="rId15"/>
    <p:sldLayoutId id="2147483785" r:id="rId16"/>
    <p:sldLayoutId id="2147483786" r:id="rId17"/>
    <p:sldLayoutId id="2147483787" r:id="rId18"/>
    <p:sldLayoutId id="2147483788" r:id="rId19"/>
  </p:sldLayoutIdLst>
  <p:hf sldNum="0" hdr="0" ftr="0" dt="0"/>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www.ait.ac.th/education/LanguageCenter/ait-writing-services/guide-book/method-and-research-design.html#purpose"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9.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2" Type="http://schemas.openxmlformats.org/officeDocument/2006/relationships/hyperlink" Target="https://www.youtube.com/watch?v=WG48Ftsr3OI" TargetMode="External"/><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6.xml.rels><?xml version="1.0" encoding="UTF-8" standalone="yes"?>
<Relationships xmlns="http://schemas.openxmlformats.org/package/2006/relationships"><Relationship Id="rId3" Type="http://schemas.openxmlformats.org/officeDocument/2006/relationships/oleObject" Target="../embeddings/Microsoft_Word_97_-_2003_Document1.doc"/><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16.emf"/></Relationships>
</file>

<file path=ppt/slides/_rels/slide1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3.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1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normAutofit fontScale="90000"/>
          </a:bodyPr>
          <a:lstStyle/>
          <a:p>
            <a:r>
              <a:rPr lang="en-GB" dirty="0" smtClean="0">
                <a:latin typeface="+mn-lt"/>
              </a:rPr>
              <a:t>The dissertation:</a:t>
            </a:r>
            <a:br>
              <a:rPr lang="en-GB" dirty="0" smtClean="0">
                <a:latin typeface="+mn-lt"/>
              </a:rPr>
            </a:br>
            <a:r>
              <a:rPr lang="en-GB" dirty="0" smtClean="0">
                <a:latin typeface="+mn-lt"/>
              </a:rPr>
              <a:t>Research methods</a:t>
            </a:r>
            <a:endParaRPr lang="en-US" dirty="0">
              <a:latin typeface="+mn-lt"/>
            </a:endParaRPr>
          </a:p>
        </p:txBody>
      </p:sp>
      <p:sp>
        <p:nvSpPr>
          <p:cNvPr id="2051" name="Rectangle 3"/>
          <p:cNvSpPr>
            <a:spLocks noGrp="1" noChangeArrowheads="1"/>
          </p:cNvSpPr>
          <p:nvPr>
            <p:ph type="subTitle" idx="1"/>
          </p:nvPr>
        </p:nvSpPr>
        <p:spPr/>
        <p:txBody>
          <a:bodyPr/>
          <a:lstStyle/>
          <a:p>
            <a:r>
              <a:rPr lang="en-GB" dirty="0" smtClean="0">
                <a:latin typeface="+mn-lt"/>
              </a:rPr>
              <a:t>Caroline Jawad 2017</a:t>
            </a:r>
            <a:endParaRPr lang="en-US" dirty="0">
              <a:latin typeface="+mn-l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latin typeface="+mn-lt"/>
              </a:rPr>
              <a:t>Where are we in the Dissertation process?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latin typeface="+mn-lt"/>
              </a:rPr>
              <a:t>Sequence of a structured thesis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577404886"/>
              </p:ext>
            </p:extLst>
          </p:nvPr>
        </p:nvGraphicFramePr>
        <p:xfrm>
          <a:off x="35496" y="1916832"/>
          <a:ext cx="9108504" cy="49411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130278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mn-lt"/>
              </a:rPr>
              <a:t>Research onion</a:t>
            </a:r>
            <a:endParaRPr lang="en-GB" dirty="0">
              <a:latin typeface="+mn-lt"/>
            </a:endParaRPr>
          </a:p>
        </p:txBody>
      </p:sp>
      <p:sp>
        <p:nvSpPr>
          <p:cNvPr id="3" name="Content Placeholder 2"/>
          <p:cNvSpPr>
            <a:spLocks noGrp="1"/>
          </p:cNvSpPr>
          <p:nvPr>
            <p:ph idx="1"/>
          </p:nvPr>
        </p:nvSpPr>
        <p:spPr/>
        <p:txBody>
          <a:bodyPr/>
          <a:lstStyle/>
          <a:p>
            <a:r>
              <a:rPr lang="en-GB" dirty="0" smtClean="0">
                <a:latin typeface="+mn-lt"/>
              </a:rPr>
              <a:t>Saunders et al, 2016</a:t>
            </a:r>
            <a:endParaRPr lang="en-GB" dirty="0">
              <a:latin typeface="+mn-lt"/>
            </a:endParaRPr>
          </a:p>
        </p:txBody>
      </p:sp>
    </p:spTree>
    <p:extLst>
      <p:ext uri="{BB962C8B-B14F-4D97-AF65-F5344CB8AC3E}">
        <p14:creationId xmlns:p14="http://schemas.microsoft.com/office/powerpoint/2010/main" val="37400142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523875" y="485775"/>
            <a:ext cx="8096250" cy="5886450"/>
          </a:xfrm>
          <a:prstGeom prst="rect">
            <a:avLst/>
          </a:prstGeom>
        </p:spPr>
      </p:pic>
    </p:spTree>
    <p:extLst>
      <p:ext uri="{BB962C8B-B14F-4D97-AF65-F5344CB8AC3E}">
        <p14:creationId xmlns:p14="http://schemas.microsoft.com/office/powerpoint/2010/main" val="3819885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latin typeface="+mn-lt"/>
              </a:rPr>
              <a:t>Link</a:t>
            </a:r>
            <a:endParaRPr lang="en-GB" dirty="0">
              <a:latin typeface="+mn-lt"/>
            </a:endParaRPr>
          </a:p>
        </p:txBody>
      </p:sp>
      <p:sp>
        <p:nvSpPr>
          <p:cNvPr id="5" name="Content Placeholder 4"/>
          <p:cNvSpPr>
            <a:spLocks noGrp="1"/>
          </p:cNvSpPr>
          <p:nvPr>
            <p:ph idx="1"/>
          </p:nvPr>
        </p:nvSpPr>
        <p:spPr/>
        <p:txBody>
          <a:bodyPr/>
          <a:lstStyle/>
          <a:p>
            <a:r>
              <a:rPr lang="en-GB" dirty="0">
                <a:latin typeface="+mn-lt"/>
              </a:rPr>
              <a:t>https://www.google.co.uk/search?q=research+onion+saunders&amp;dcr=0&amp;tbm=isch&amp;source=iu&amp;pf=m&amp;ictx=1&amp;fir=SRmtzeOnuyG9UM%253A%252CzO2SM3_-e1JbcM%252C_&amp;usg=__7E7vMp5LGW2FmvIL04gZhg1tDRw%3D&amp;sa=X&amp;ved=0ahUKEwjfy_X1tIvXAhVMWBoKHelPANcQ9QEIMzAD#imgrc=uTBqcVelNq-zSM:</a:t>
            </a:r>
          </a:p>
        </p:txBody>
      </p:sp>
    </p:spTree>
    <p:extLst>
      <p:ext uri="{BB962C8B-B14F-4D97-AF65-F5344CB8AC3E}">
        <p14:creationId xmlns:p14="http://schemas.microsoft.com/office/powerpoint/2010/main" val="24569839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3875" y="390525"/>
            <a:ext cx="8096250" cy="6076950"/>
          </a:xfrm>
          <a:prstGeom prst="rect">
            <a:avLst/>
          </a:prstGeom>
        </p:spPr>
      </p:pic>
    </p:spTree>
    <p:extLst>
      <p:ext uri="{BB962C8B-B14F-4D97-AF65-F5344CB8AC3E}">
        <p14:creationId xmlns:p14="http://schemas.microsoft.com/office/powerpoint/2010/main" val="31897923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31640" y="998730"/>
            <a:ext cx="6480720" cy="4860540"/>
          </a:xfrm>
          <a:prstGeom prst="rect">
            <a:avLst/>
          </a:prstGeom>
        </p:spPr>
      </p:pic>
    </p:spTree>
    <p:extLst>
      <p:ext uri="{BB962C8B-B14F-4D97-AF65-F5344CB8AC3E}">
        <p14:creationId xmlns:p14="http://schemas.microsoft.com/office/powerpoint/2010/main" val="4093753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31640" y="1916832"/>
            <a:ext cx="6718540" cy="3425354"/>
          </a:xfrm>
          <a:prstGeom prst="rect">
            <a:avLst/>
          </a:prstGeom>
        </p:spPr>
      </p:pic>
    </p:spTree>
    <p:extLst>
      <p:ext uri="{BB962C8B-B14F-4D97-AF65-F5344CB8AC3E}">
        <p14:creationId xmlns:p14="http://schemas.microsoft.com/office/powerpoint/2010/main" val="19090523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129" name="Picture 9"/>
          <p:cNvPicPr>
            <a:picLocks noChangeAspect="1" noChangeArrowheads="1"/>
          </p:cNvPicPr>
          <p:nvPr/>
        </p:nvPicPr>
        <p:blipFill>
          <a:blip r:embed="rId3"/>
          <a:srcRect/>
          <a:stretch>
            <a:fillRect/>
          </a:stretch>
        </p:blipFill>
        <p:spPr bwMode="auto">
          <a:xfrm>
            <a:off x="-1" y="-128854"/>
            <a:ext cx="9312653" cy="6942230"/>
          </a:xfrm>
          <a:prstGeom prst="rect">
            <a:avLst/>
          </a:prstGeom>
          <a:solidFill>
            <a:schemeClr val="accent2">
              <a:lumMod val="50000"/>
              <a:lumOff val="50000"/>
            </a:schemeClr>
          </a:solidFill>
          <a:ln w="9525">
            <a:noFill/>
            <a:miter lim="800000"/>
            <a:headEnd/>
            <a:tailEnd/>
          </a:ln>
          <a:effectLst/>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mn-lt"/>
              </a:rPr>
              <a:t>Today</a:t>
            </a:r>
            <a:endParaRPr lang="en-US" dirty="0">
              <a:latin typeface="+mn-lt"/>
            </a:endParaRPr>
          </a:p>
        </p:txBody>
      </p:sp>
      <p:sp>
        <p:nvSpPr>
          <p:cNvPr id="3" name="Content Placeholder 2"/>
          <p:cNvSpPr>
            <a:spLocks noGrp="1"/>
          </p:cNvSpPr>
          <p:nvPr>
            <p:ph idx="1"/>
          </p:nvPr>
        </p:nvSpPr>
        <p:spPr/>
        <p:txBody>
          <a:bodyPr>
            <a:normAutofit/>
          </a:bodyPr>
          <a:lstStyle/>
          <a:p>
            <a:r>
              <a:rPr lang="en-US" dirty="0" smtClean="0">
                <a:latin typeface="+mn-lt"/>
              </a:rPr>
              <a:t>Where does ‘today’ fit into your Dissertation?</a:t>
            </a:r>
          </a:p>
          <a:p>
            <a:r>
              <a:rPr lang="en-US" dirty="0" smtClean="0">
                <a:latin typeface="+mn-lt"/>
              </a:rPr>
              <a:t>This is how research method fits into your thesis:</a:t>
            </a:r>
          </a:p>
          <a:p>
            <a:r>
              <a:rPr lang="en-US" b="1" dirty="0" smtClean="0">
                <a:latin typeface="+mn-lt"/>
              </a:rPr>
              <a:t>Introduction</a:t>
            </a:r>
            <a:r>
              <a:rPr lang="en-US" dirty="0" smtClean="0">
                <a:latin typeface="+mn-lt"/>
              </a:rPr>
              <a:t>: Introduction of research problem introduction of objectives introduction of how objectives will be achieved (methodology), optional introduction of main findings and conclusions, optional</a:t>
            </a:r>
          </a:p>
          <a:p>
            <a:r>
              <a:rPr lang="en-US" b="1" dirty="0" smtClean="0">
                <a:latin typeface="+mn-lt"/>
              </a:rPr>
              <a:t>Literature review</a:t>
            </a:r>
            <a:r>
              <a:rPr lang="en-US" dirty="0" smtClean="0">
                <a:latin typeface="+mn-lt"/>
              </a:rPr>
              <a:t>: Review of previous work relating to research problem (to define, explain, justify) review of previous work relating to methodology (to define, explain, justify) review of previous work relating to results (particularly reliability, etc.)</a:t>
            </a:r>
          </a:p>
          <a:p>
            <a:endParaRPr lang="en-US" dirty="0">
              <a:latin typeface="+mn-lt"/>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94360" y="1196752"/>
            <a:ext cx="7955280" cy="5066888"/>
          </a:xfrm>
        </p:spPr>
        <p:txBody>
          <a:bodyPr>
            <a:normAutofit/>
          </a:bodyPr>
          <a:lstStyle/>
          <a:p>
            <a:r>
              <a:rPr lang="en-US" dirty="0" smtClean="0">
                <a:latin typeface="+mn-lt"/>
              </a:rPr>
              <a:t>  </a:t>
            </a:r>
            <a:r>
              <a:rPr lang="en-US" b="1" dirty="0" smtClean="0">
                <a:latin typeface="+mn-lt"/>
              </a:rPr>
              <a:t>Method</a:t>
            </a:r>
            <a:r>
              <a:rPr lang="en-US" dirty="0" smtClean="0">
                <a:latin typeface="+mn-lt"/>
              </a:rPr>
              <a:t>: How the results were achieved): explanation of how data was collected/generated · explanation of how data was analyzed explanation of methodological problems and their solutions or effects</a:t>
            </a:r>
          </a:p>
          <a:p>
            <a:r>
              <a:rPr lang="en-US" dirty="0" smtClean="0">
                <a:latin typeface="+mn-lt"/>
              </a:rPr>
              <a:t>  </a:t>
            </a:r>
            <a:r>
              <a:rPr lang="en-US" b="1" dirty="0" smtClean="0">
                <a:latin typeface="+mn-lt"/>
              </a:rPr>
              <a:t>Results and Discussion</a:t>
            </a:r>
            <a:r>
              <a:rPr lang="en-US" dirty="0" smtClean="0">
                <a:latin typeface="+mn-lt"/>
              </a:rPr>
              <a:t>: Presentation of results interpretation of results discussion of results (e.g. comparison with results in previous research, effects of methods used on the data obtained)</a:t>
            </a:r>
          </a:p>
          <a:p>
            <a:r>
              <a:rPr lang="en-US" dirty="0" smtClean="0">
                <a:latin typeface="+mn-lt"/>
              </a:rPr>
              <a:t>  </a:t>
            </a:r>
            <a:r>
              <a:rPr lang="en-US" b="1" dirty="0" smtClean="0">
                <a:latin typeface="+mn-lt"/>
              </a:rPr>
              <a:t>Conclusions</a:t>
            </a:r>
            <a:r>
              <a:rPr lang="en-US" dirty="0" smtClean="0">
                <a:latin typeface="+mn-lt"/>
              </a:rPr>
              <a:t>: Has the research problem been “solved”? to what extent have the objectives been achieved? what has been learnt from the results? how can this knowledge be used? what are the shortcomings of the research, or the research methodology? etc.</a:t>
            </a:r>
          </a:p>
          <a:p>
            <a:endParaRPr lang="en-US" dirty="0">
              <a:latin typeface="+mn-lt"/>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noAutofit/>
          </a:bodyPr>
          <a:lstStyle/>
          <a:p>
            <a:r>
              <a:rPr lang="en-GB" dirty="0">
                <a:latin typeface="+mn-lt"/>
              </a:rPr>
              <a:t>Student activity – questions</a:t>
            </a:r>
            <a:r>
              <a:rPr lang="en-GB" dirty="0" smtClean="0">
                <a:latin typeface="+mn-lt"/>
              </a:rPr>
              <a:t>…</a:t>
            </a:r>
            <a:endParaRPr lang="en-US" dirty="0">
              <a:latin typeface="+mn-lt"/>
            </a:endParaRPr>
          </a:p>
        </p:txBody>
      </p:sp>
      <p:sp>
        <p:nvSpPr>
          <p:cNvPr id="3075" name="Rectangle 3"/>
          <p:cNvSpPr>
            <a:spLocks noGrp="1" noChangeArrowheads="1"/>
          </p:cNvSpPr>
          <p:nvPr>
            <p:ph idx="1"/>
          </p:nvPr>
        </p:nvSpPr>
        <p:spPr/>
        <p:txBody>
          <a:bodyPr>
            <a:normAutofit/>
          </a:bodyPr>
          <a:lstStyle/>
          <a:p>
            <a:pPr marL="476250" indent="-476250">
              <a:buFont typeface="Wingdings" pitchFamily="2" charset="2"/>
              <a:buAutoNum type="arabicPeriod"/>
            </a:pPr>
            <a:r>
              <a:rPr lang="en-GB" sz="3200" dirty="0">
                <a:latin typeface="+mn-lt"/>
              </a:rPr>
              <a:t>What is research?</a:t>
            </a:r>
          </a:p>
          <a:p>
            <a:pPr marL="476250" indent="-476250">
              <a:buFont typeface="Wingdings" pitchFamily="2" charset="2"/>
              <a:buAutoNum type="arabicPeriod"/>
            </a:pPr>
            <a:r>
              <a:rPr lang="en-GB" sz="3200" dirty="0">
                <a:latin typeface="+mn-lt"/>
              </a:rPr>
              <a:t>What is research methodology?</a:t>
            </a:r>
          </a:p>
          <a:p>
            <a:pPr marL="476250" indent="-476250">
              <a:buFont typeface="Wingdings" pitchFamily="2" charset="2"/>
              <a:buAutoNum type="arabicPeriod"/>
            </a:pPr>
            <a:r>
              <a:rPr lang="en-GB" sz="3200" dirty="0" smtClean="0">
                <a:latin typeface="+mn-lt"/>
              </a:rPr>
              <a:t>What </a:t>
            </a:r>
            <a:r>
              <a:rPr lang="en-GB" sz="3200" dirty="0">
                <a:latin typeface="+mn-lt"/>
              </a:rPr>
              <a:t>is the difference between primary and secondary research?</a:t>
            </a:r>
          </a:p>
          <a:p>
            <a:pPr marL="476250" indent="-476250">
              <a:buFont typeface="Wingdings" pitchFamily="2" charset="2"/>
              <a:buAutoNum type="arabicPeriod"/>
            </a:pPr>
            <a:r>
              <a:rPr lang="en-GB" sz="3200" dirty="0">
                <a:latin typeface="+mn-lt"/>
              </a:rPr>
              <a:t>What is the difference between quantitative and qualitative research</a:t>
            </a:r>
            <a:r>
              <a:rPr lang="en-GB" sz="3200" dirty="0" smtClean="0">
                <a:latin typeface="+mn-lt"/>
              </a:rPr>
              <a:t>?</a:t>
            </a:r>
            <a:endParaRPr lang="en-GB" sz="3200" dirty="0">
              <a:latin typeface="+mn-lt"/>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a:latin typeface="+mn-lt"/>
              </a:rPr>
              <a:t>What is research?</a:t>
            </a:r>
            <a:endParaRPr lang="en-US">
              <a:latin typeface="+mn-lt"/>
            </a:endParaRPr>
          </a:p>
        </p:txBody>
      </p:sp>
      <p:sp>
        <p:nvSpPr>
          <p:cNvPr id="7171" name="Rectangle 3"/>
          <p:cNvSpPr>
            <a:spLocks noGrp="1" noChangeArrowheads="1"/>
          </p:cNvSpPr>
          <p:nvPr>
            <p:ph idx="1"/>
          </p:nvPr>
        </p:nvSpPr>
        <p:spPr/>
        <p:txBody>
          <a:bodyPr/>
          <a:lstStyle/>
          <a:p>
            <a:r>
              <a:rPr lang="en-GB" sz="2500" dirty="0">
                <a:latin typeface="+mn-lt"/>
              </a:rPr>
              <a:t>People undertake research in order to find things out in a systematic way, thereby increasing their knowledge (</a:t>
            </a:r>
            <a:r>
              <a:rPr lang="en-GB" sz="2500" b="1" i="1" dirty="0" err="1">
                <a:latin typeface="+mn-lt"/>
              </a:rPr>
              <a:t>Jankowicz</a:t>
            </a:r>
            <a:r>
              <a:rPr lang="en-GB" sz="2500" b="1" i="1" dirty="0">
                <a:latin typeface="+mn-lt"/>
              </a:rPr>
              <a:t>, 1995</a:t>
            </a:r>
            <a:r>
              <a:rPr lang="en-GB" sz="2500" dirty="0">
                <a:latin typeface="+mn-lt"/>
              </a:rPr>
              <a:t>). </a:t>
            </a:r>
          </a:p>
          <a:p>
            <a:endParaRPr lang="en-GB" sz="2500" b="1" i="1" dirty="0">
              <a:latin typeface="+mn-lt"/>
            </a:endParaRPr>
          </a:p>
          <a:p>
            <a:r>
              <a:rPr lang="en-GB" sz="2500" b="1" i="1" dirty="0">
                <a:latin typeface="+mn-lt"/>
              </a:rPr>
              <a:t>Hussey and Hussey (1997, </a:t>
            </a:r>
            <a:r>
              <a:rPr lang="en-GB" sz="2500" b="1" i="1" dirty="0" err="1">
                <a:latin typeface="+mn-lt"/>
              </a:rPr>
              <a:t>p</a:t>
            </a:r>
            <a:r>
              <a:rPr lang="en-GB" sz="2500" b="1" i="1" dirty="0">
                <a:latin typeface="+mn-lt"/>
              </a:rPr>
              <a:t>. 1) </a:t>
            </a:r>
            <a:r>
              <a:rPr lang="en-GB" sz="2500" dirty="0">
                <a:latin typeface="+mn-lt"/>
              </a:rPr>
              <a:t>define research as </a:t>
            </a:r>
            <a:r>
              <a:rPr lang="en-GB" sz="2500" i="1" dirty="0">
                <a:latin typeface="+mn-lt"/>
              </a:rPr>
              <a:t>‘enquiry and investigation [that]…is systematic and methodical…[and] increases knowledge’</a:t>
            </a:r>
            <a:r>
              <a:rPr lang="en-GB" sz="2500" dirty="0">
                <a:latin typeface="+mn-lt"/>
              </a:rPr>
              <a:t>. </a:t>
            </a:r>
            <a:endParaRPr lang="en-US" sz="2500" dirty="0">
              <a:latin typeface="+mn-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mn-lt"/>
              </a:rPr>
              <a:t>Method - Methodology</a:t>
            </a:r>
            <a:endParaRPr lang="en-US" dirty="0">
              <a:latin typeface="+mn-lt"/>
            </a:endParaRPr>
          </a:p>
        </p:txBody>
      </p:sp>
      <p:sp>
        <p:nvSpPr>
          <p:cNvPr id="3" name="Content Placeholder 2"/>
          <p:cNvSpPr>
            <a:spLocks noGrp="1"/>
          </p:cNvSpPr>
          <p:nvPr>
            <p:ph idx="1"/>
          </p:nvPr>
        </p:nvSpPr>
        <p:spPr/>
        <p:txBody>
          <a:bodyPr/>
          <a:lstStyle/>
          <a:p>
            <a:r>
              <a:rPr lang="en-US" dirty="0" smtClean="0">
                <a:latin typeface="+mn-lt"/>
              </a:rPr>
              <a:t>The method section answers these two main questions:</a:t>
            </a:r>
          </a:p>
          <a:p>
            <a:pPr lvl="1"/>
            <a:r>
              <a:rPr lang="en-US" dirty="0" smtClean="0">
                <a:latin typeface="+mn-lt"/>
              </a:rPr>
              <a:t>How was the data collected or generated?</a:t>
            </a:r>
          </a:p>
          <a:p>
            <a:pPr lvl="1"/>
            <a:r>
              <a:rPr lang="en-US" dirty="0" smtClean="0">
                <a:latin typeface="+mn-lt"/>
              </a:rPr>
              <a:t>How was it analyzed?</a:t>
            </a:r>
          </a:p>
          <a:p>
            <a:r>
              <a:rPr lang="en-US" dirty="0" smtClean="0">
                <a:latin typeface="+mn-lt"/>
              </a:rPr>
              <a:t>In other words, it shows your reader how you obtained your results.</a:t>
            </a:r>
          </a:p>
          <a:p>
            <a:r>
              <a:rPr lang="en-US" dirty="0" smtClean="0">
                <a:latin typeface="+mn-lt"/>
              </a:rPr>
              <a:t>But why do you need to explain how you obtained your results?</a:t>
            </a:r>
          </a:p>
          <a:p>
            <a:endParaRPr lang="en-US" dirty="0">
              <a:latin typeface="+mn-lt"/>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mn-lt"/>
              </a:rPr>
              <a:t>Continued</a:t>
            </a:r>
            <a:endParaRPr lang="en-US" dirty="0">
              <a:latin typeface="+mn-lt"/>
            </a:endParaRPr>
          </a:p>
        </p:txBody>
      </p:sp>
      <p:sp>
        <p:nvSpPr>
          <p:cNvPr id="3" name="Content Placeholder 2"/>
          <p:cNvSpPr>
            <a:spLocks noGrp="1"/>
          </p:cNvSpPr>
          <p:nvPr>
            <p:ph idx="1"/>
          </p:nvPr>
        </p:nvSpPr>
        <p:spPr/>
        <p:txBody>
          <a:bodyPr>
            <a:normAutofit/>
          </a:bodyPr>
          <a:lstStyle/>
          <a:p>
            <a:r>
              <a:rPr lang="en-US" dirty="0" smtClean="0">
                <a:latin typeface="+mn-lt"/>
              </a:rPr>
              <a:t>We need to know how the data was obtained because the method affects the results</a:t>
            </a:r>
          </a:p>
          <a:p>
            <a:r>
              <a:rPr lang="en-US" dirty="0" smtClean="0">
                <a:latin typeface="+mn-lt"/>
              </a:rPr>
              <a:t>If you are investigating users' perceptions of the efficiency of public transport in Bangkok/</a:t>
            </a:r>
            <a:r>
              <a:rPr lang="en-US" dirty="0" err="1" smtClean="0">
                <a:latin typeface="+mn-lt"/>
              </a:rPr>
              <a:t>Bettws</a:t>
            </a:r>
            <a:r>
              <a:rPr lang="en-US" dirty="0" smtClean="0">
                <a:latin typeface="+mn-lt"/>
              </a:rPr>
              <a:t>/Birmingham, you will obtain different results if you use a multiple choice questionnaire than if you conduct interviews</a:t>
            </a:r>
          </a:p>
          <a:p>
            <a:r>
              <a:rPr lang="en-US" dirty="0" smtClean="0">
                <a:latin typeface="+mn-lt"/>
              </a:rPr>
              <a:t>Knowing how the data was collected helps the reader evaluate the validity and reliability of your results, and the conclusions you draw from them.</a:t>
            </a:r>
          </a:p>
          <a:p>
            <a:endParaRPr lang="en-US" dirty="0">
              <a:latin typeface="+mn-lt"/>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mn-lt"/>
              </a:rPr>
              <a:t>Continued</a:t>
            </a:r>
            <a:endParaRPr lang="en-US" dirty="0">
              <a:latin typeface="+mn-lt"/>
            </a:endParaRPr>
          </a:p>
        </p:txBody>
      </p:sp>
      <p:sp>
        <p:nvSpPr>
          <p:cNvPr id="3" name="Content Placeholder 2"/>
          <p:cNvSpPr>
            <a:spLocks noGrp="1"/>
          </p:cNvSpPr>
          <p:nvPr>
            <p:ph idx="1"/>
          </p:nvPr>
        </p:nvSpPr>
        <p:spPr/>
        <p:txBody>
          <a:bodyPr/>
          <a:lstStyle/>
          <a:p>
            <a:r>
              <a:rPr lang="en-US" dirty="0" smtClean="0">
                <a:latin typeface="+mn-lt"/>
              </a:rPr>
              <a:t>There are different methods to investigate a research problem</a:t>
            </a:r>
          </a:p>
          <a:p>
            <a:r>
              <a:rPr lang="en-US" dirty="0" smtClean="0">
                <a:latin typeface="+mn-lt"/>
              </a:rPr>
              <a:t>Your methodology should make clear the reasons why you chose a particular method or procedure.</a:t>
            </a:r>
          </a:p>
          <a:p>
            <a:pPr>
              <a:buNone/>
            </a:pPr>
            <a:endParaRPr lang="en-US" dirty="0" smtClean="0">
              <a:latin typeface="+mn-lt"/>
            </a:endParaRPr>
          </a:p>
          <a:p>
            <a:pPr>
              <a:buNone/>
            </a:pPr>
            <a:endParaRPr lang="en-US" dirty="0">
              <a:latin typeface="+mn-lt"/>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mn-lt"/>
              </a:rPr>
              <a:t>Continued</a:t>
            </a:r>
            <a:endParaRPr lang="en-US" dirty="0">
              <a:latin typeface="+mn-lt"/>
            </a:endParaRPr>
          </a:p>
        </p:txBody>
      </p:sp>
      <p:sp>
        <p:nvSpPr>
          <p:cNvPr id="3" name="Content Placeholder 2"/>
          <p:cNvSpPr>
            <a:spLocks noGrp="1"/>
          </p:cNvSpPr>
          <p:nvPr>
            <p:ph idx="1"/>
          </p:nvPr>
        </p:nvSpPr>
        <p:spPr/>
        <p:txBody>
          <a:bodyPr>
            <a:normAutofit/>
          </a:bodyPr>
          <a:lstStyle/>
          <a:p>
            <a:r>
              <a:rPr lang="en-US" dirty="0" smtClean="0">
                <a:latin typeface="+mn-lt"/>
              </a:rPr>
              <a:t>The reader wants to know that the data was collected or generated in a way that is consistent with accepted practice in the field of study</a:t>
            </a:r>
          </a:p>
          <a:p>
            <a:r>
              <a:rPr lang="en-US" dirty="0">
                <a:latin typeface="+mn-lt"/>
              </a:rPr>
              <a:t>I</a:t>
            </a:r>
            <a:r>
              <a:rPr lang="en-US" dirty="0" smtClean="0">
                <a:latin typeface="+mn-lt"/>
              </a:rPr>
              <a:t>f you are using a questionnaire, readers need to know that it offered your respondents a reasonable range of answers to choose from </a:t>
            </a:r>
          </a:p>
          <a:p>
            <a:r>
              <a:rPr lang="en-US" dirty="0">
                <a:latin typeface="+mn-lt"/>
              </a:rPr>
              <a:t>A</a:t>
            </a:r>
            <a:r>
              <a:rPr lang="en-US" dirty="0" smtClean="0">
                <a:latin typeface="+mn-lt"/>
              </a:rPr>
              <a:t>sking if the efficiency of public transport in Bangkok, </a:t>
            </a:r>
            <a:r>
              <a:rPr lang="en-US" dirty="0" err="1" smtClean="0">
                <a:latin typeface="+mn-lt"/>
              </a:rPr>
              <a:t>Bettws</a:t>
            </a:r>
            <a:r>
              <a:rPr lang="en-US" dirty="0" smtClean="0">
                <a:latin typeface="+mn-lt"/>
              </a:rPr>
              <a:t> or Birmingham is "a. excellent, </a:t>
            </a:r>
            <a:r>
              <a:rPr lang="en-US" dirty="0" err="1" smtClean="0">
                <a:latin typeface="+mn-lt"/>
              </a:rPr>
              <a:t>b</a:t>
            </a:r>
            <a:r>
              <a:rPr lang="en-US" dirty="0" smtClean="0">
                <a:latin typeface="+mn-lt"/>
              </a:rPr>
              <a:t>. very good or </a:t>
            </a:r>
            <a:r>
              <a:rPr lang="en-US" dirty="0" err="1" smtClean="0">
                <a:latin typeface="+mn-lt"/>
              </a:rPr>
              <a:t>c</a:t>
            </a:r>
            <a:r>
              <a:rPr lang="en-US" dirty="0" smtClean="0">
                <a:latin typeface="+mn-lt"/>
              </a:rPr>
              <a:t>. good" would obviously not be acceptable as it does not allow respondents to give negative answers</a:t>
            </a:r>
            <a:endParaRPr lang="en-US" dirty="0">
              <a:latin typeface="+mn-lt"/>
            </a:endParaRPr>
          </a:p>
          <a:p>
            <a:pPr marL="0" indent="0">
              <a:buNone/>
            </a:pPr>
            <a:endParaRPr lang="en-US" dirty="0" smtClean="0">
              <a:latin typeface="+mn-lt"/>
            </a:endParaRPr>
          </a:p>
          <a:p>
            <a:endParaRPr lang="en-US" dirty="0">
              <a:latin typeface="+mn-lt"/>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mn-lt"/>
              </a:rPr>
              <a:t>Continued</a:t>
            </a:r>
            <a:endParaRPr lang="en-US" dirty="0">
              <a:latin typeface="+mn-lt"/>
            </a:endParaRPr>
          </a:p>
        </p:txBody>
      </p:sp>
      <p:sp>
        <p:nvSpPr>
          <p:cNvPr id="3" name="Content Placeholder 2"/>
          <p:cNvSpPr>
            <a:spLocks noGrp="1"/>
          </p:cNvSpPr>
          <p:nvPr>
            <p:ph idx="1"/>
          </p:nvPr>
        </p:nvSpPr>
        <p:spPr/>
        <p:txBody>
          <a:bodyPr/>
          <a:lstStyle/>
          <a:p>
            <a:r>
              <a:rPr lang="en-US" dirty="0" smtClean="0">
                <a:latin typeface="+mn-lt"/>
              </a:rPr>
              <a:t>Your research methods must be appropriate to the objectives of the study</a:t>
            </a:r>
          </a:p>
          <a:p>
            <a:r>
              <a:rPr lang="en-US" dirty="0" smtClean="0">
                <a:latin typeface="+mn-lt"/>
              </a:rPr>
              <a:t>If you perform a case study of one commuter in order to investigate users' perceptions of the efficiency of public transport in Bangkok, your method is obviously unsuited to your objectives</a:t>
            </a:r>
          </a:p>
          <a:p>
            <a:endParaRPr lang="en-US" dirty="0">
              <a:latin typeface="+mn-lt"/>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mn-lt"/>
              </a:rPr>
              <a:t>Continued</a:t>
            </a:r>
            <a:endParaRPr lang="en-US" dirty="0">
              <a:latin typeface="+mn-lt"/>
            </a:endParaRPr>
          </a:p>
        </p:txBody>
      </p:sp>
      <p:sp>
        <p:nvSpPr>
          <p:cNvPr id="3" name="Content Placeholder 2"/>
          <p:cNvSpPr>
            <a:spLocks noGrp="1"/>
          </p:cNvSpPr>
          <p:nvPr>
            <p:ph idx="1"/>
          </p:nvPr>
        </p:nvSpPr>
        <p:spPr/>
        <p:txBody>
          <a:bodyPr>
            <a:normAutofit/>
          </a:bodyPr>
          <a:lstStyle/>
          <a:p>
            <a:r>
              <a:rPr lang="en-US" dirty="0" smtClean="0">
                <a:latin typeface="+mn-lt"/>
              </a:rPr>
              <a:t>The methodology should also discuss the problems that were anticipated and explain the steps taken to prevent them from occurring, and the problems that did occur and the ways their impact was minimized.</a:t>
            </a:r>
          </a:p>
          <a:p>
            <a:r>
              <a:rPr lang="en-US" dirty="0" smtClean="0">
                <a:latin typeface="+mn-lt"/>
              </a:rPr>
              <a:t>In some cases, it is useful for other researchers to adapt or replicate your methodology, so sufficient information is given to allow others to use the work.</a:t>
            </a:r>
          </a:p>
          <a:p>
            <a:r>
              <a:rPr lang="en-US" dirty="0">
                <a:latin typeface="+mn-lt"/>
              </a:rPr>
              <a:t>P</a:t>
            </a:r>
            <a:r>
              <a:rPr lang="en-US" dirty="0" smtClean="0">
                <a:latin typeface="+mn-lt"/>
              </a:rPr>
              <a:t>articularly the case when a new method had been developed, or an innovative adaptation used.</a:t>
            </a:r>
          </a:p>
          <a:p>
            <a:endParaRPr lang="en-US" dirty="0">
              <a:latin typeface="+mn-lt"/>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mn-lt"/>
              </a:rPr>
              <a:t>Mini conclusion</a:t>
            </a:r>
            <a:endParaRPr lang="en-US" dirty="0">
              <a:latin typeface="+mn-lt"/>
            </a:endParaRPr>
          </a:p>
        </p:txBody>
      </p:sp>
      <p:sp>
        <p:nvSpPr>
          <p:cNvPr id="3" name="Content Placeholder 2"/>
          <p:cNvSpPr>
            <a:spLocks noGrp="1"/>
          </p:cNvSpPr>
          <p:nvPr>
            <p:ph idx="1"/>
          </p:nvPr>
        </p:nvSpPr>
        <p:spPr/>
        <p:txBody>
          <a:bodyPr/>
          <a:lstStyle/>
          <a:p>
            <a:r>
              <a:rPr lang="en-US" dirty="0" smtClean="0">
                <a:latin typeface="+mn-lt"/>
              </a:rPr>
              <a:t>Method WHAT YOU DID</a:t>
            </a:r>
          </a:p>
          <a:p>
            <a:r>
              <a:rPr lang="en-US" dirty="0" smtClean="0">
                <a:latin typeface="+mn-lt"/>
              </a:rPr>
              <a:t>Methodology WHY YOU DID IT THAT WAY</a:t>
            </a:r>
            <a:endParaRPr lang="en-US" dirty="0">
              <a:latin typeface="+mn-lt"/>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mn-lt"/>
              </a:rPr>
              <a:t>When you write your Chapter 3</a:t>
            </a:r>
            <a:endParaRPr lang="en-US" dirty="0">
              <a:latin typeface="+mn-lt"/>
            </a:endParaRPr>
          </a:p>
        </p:txBody>
      </p:sp>
      <p:sp>
        <p:nvSpPr>
          <p:cNvPr id="3" name="Content Placeholder 2"/>
          <p:cNvSpPr>
            <a:spLocks noGrp="1"/>
          </p:cNvSpPr>
          <p:nvPr>
            <p:ph idx="1"/>
          </p:nvPr>
        </p:nvSpPr>
        <p:spPr/>
        <p:txBody>
          <a:bodyPr>
            <a:normAutofit/>
          </a:bodyPr>
          <a:lstStyle/>
          <a:p>
            <a:r>
              <a:rPr lang="en-US" dirty="0" smtClean="0">
                <a:latin typeface="+mn-lt"/>
              </a:rPr>
              <a:t>Bear in mind the </a:t>
            </a:r>
            <a:r>
              <a:rPr lang="en-US" dirty="0" smtClean="0">
                <a:latin typeface="+mn-lt"/>
                <a:hlinkClick r:id="rId2"/>
              </a:rPr>
              <a:t>purpose</a:t>
            </a:r>
            <a:r>
              <a:rPr lang="en-US" dirty="0" smtClean="0">
                <a:latin typeface="+mn-lt"/>
              </a:rPr>
              <a:t> of the method section.</a:t>
            </a:r>
          </a:p>
          <a:p>
            <a:r>
              <a:rPr lang="en-US" dirty="0" smtClean="0">
                <a:latin typeface="+mn-lt"/>
              </a:rPr>
              <a:t>Keep notes of what you did, why you did it, and what happened. Some researchers keep research diaries so that they have a record of the methods they used. Make sure you develop some way of recording your work, and that you then carefully select which material to include in your final methodology section.</a:t>
            </a:r>
          </a:p>
          <a:p>
            <a:r>
              <a:rPr lang="en-US" dirty="0" smtClean="0">
                <a:latin typeface="+mn-lt"/>
              </a:rPr>
              <a:t>Remember who your audience will be, and be careful not to include unnecessary details.</a:t>
            </a:r>
          </a:p>
          <a:p>
            <a:pPr marL="0" indent="0">
              <a:buNone/>
            </a:pPr>
            <a:endParaRPr lang="en-US" dirty="0">
              <a:latin typeface="+mn-lt"/>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mn-lt"/>
              </a:rPr>
              <a:t>avoid</a:t>
            </a:r>
            <a:endParaRPr lang="en-GB" dirty="0">
              <a:latin typeface="+mn-lt"/>
            </a:endParaRPr>
          </a:p>
        </p:txBody>
      </p:sp>
      <p:sp>
        <p:nvSpPr>
          <p:cNvPr id="3" name="Content Placeholder 2"/>
          <p:cNvSpPr>
            <a:spLocks noGrp="1"/>
          </p:cNvSpPr>
          <p:nvPr>
            <p:ph idx="1"/>
          </p:nvPr>
        </p:nvSpPr>
        <p:spPr/>
        <p:txBody>
          <a:bodyPr>
            <a:normAutofit/>
          </a:bodyPr>
          <a:lstStyle/>
          <a:p>
            <a:r>
              <a:rPr lang="en-GB" dirty="0">
                <a:latin typeface="+mn-lt"/>
              </a:rPr>
              <a:t> Avoid using "I" to write about what you did. Do not use "we" unless you really were working with one or more other researchers. One way to avoid this problem is to use passive voice</a:t>
            </a:r>
            <a:r>
              <a:rPr lang="en-GB" dirty="0" smtClean="0">
                <a:latin typeface="+mn-lt"/>
              </a:rPr>
              <a:t>.</a:t>
            </a:r>
            <a:endParaRPr lang="en-GB" dirty="0">
              <a:latin typeface="+mn-lt"/>
            </a:endParaRPr>
          </a:p>
          <a:p>
            <a:pPr lvl="1"/>
            <a:r>
              <a:rPr lang="en-GB" b="1" dirty="0" smtClean="0">
                <a:latin typeface="+mn-lt"/>
              </a:rPr>
              <a:t>We </a:t>
            </a:r>
            <a:r>
              <a:rPr lang="en-GB" b="1" dirty="0">
                <a:latin typeface="+mn-lt"/>
              </a:rPr>
              <a:t>used a </a:t>
            </a:r>
            <a:r>
              <a:rPr lang="en-GB" b="1" dirty="0" smtClean="0">
                <a:latin typeface="+mn-lt"/>
              </a:rPr>
              <a:t>semi-structured interview to </a:t>
            </a:r>
            <a:r>
              <a:rPr lang="en-GB" b="1" dirty="0">
                <a:latin typeface="+mn-lt"/>
              </a:rPr>
              <a:t>test the model</a:t>
            </a:r>
            <a:r>
              <a:rPr lang="en-GB" b="1" dirty="0" smtClean="0">
                <a:latin typeface="+mn-lt"/>
              </a:rPr>
              <a:t>.</a:t>
            </a:r>
          </a:p>
          <a:p>
            <a:pPr lvl="1"/>
            <a:r>
              <a:rPr lang="en-GB" b="1" dirty="0" smtClean="0">
                <a:latin typeface="+mn-lt"/>
              </a:rPr>
              <a:t>A semi-structure interview was </a:t>
            </a:r>
            <a:r>
              <a:rPr lang="en-GB" b="1" dirty="0">
                <a:latin typeface="+mn-lt"/>
              </a:rPr>
              <a:t>used to test the model</a:t>
            </a:r>
            <a:r>
              <a:rPr lang="en-GB" b="1" dirty="0" smtClean="0">
                <a:latin typeface="+mn-lt"/>
              </a:rPr>
              <a:t>.</a:t>
            </a:r>
          </a:p>
          <a:p>
            <a:r>
              <a:rPr lang="en-GB" dirty="0">
                <a:latin typeface="+mn-lt"/>
              </a:rPr>
              <a:t>Verb tenses - be </a:t>
            </a:r>
            <a:r>
              <a:rPr lang="en-GB" dirty="0" smtClean="0">
                <a:latin typeface="+mn-lt"/>
              </a:rPr>
              <a:t>consistent </a:t>
            </a:r>
            <a:r>
              <a:rPr lang="en-GB" dirty="0">
                <a:latin typeface="+mn-lt"/>
              </a:rPr>
              <a:t>and choose the correct </a:t>
            </a:r>
            <a:r>
              <a:rPr lang="en-GB" dirty="0" smtClean="0">
                <a:latin typeface="+mn-lt"/>
              </a:rPr>
              <a:t>one (future = research proposal, dissertation = past)</a:t>
            </a:r>
            <a:endParaRPr lang="en-GB" dirty="0">
              <a:latin typeface="+mn-lt"/>
            </a:endParaRPr>
          </a:p>
          <a:p>
            <a:endParaRPr lang="en-GB" dirty="0">
              <a:latin typeface="+mn-lt"/>
            </a:endParaRPr>
          </a:p>
        </p:txBody>
      </p:sp>
    </p:spTree>
    <p:extLst>
      <p:ext uri="{BB962C8B-B14F-4D97-AF65-F5344CB8AC3E}">
        <p14:creationId xmlns:p14="http://schemas.microsoft.com/office/powerpoint/2010/main" val="5082462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mn-lt"/>
              </a:rPr>
              <a:t>Terms And Phrases To </a:t>
            </a:r>
            <a:r>
              <a:rPr lang="en-GB" dirty="0" smtClean="0">
                <a:latin typeface="+mn-lt"/>
              </a:rPr>
              <a:t>Avoid</a:t>
            </a:r>
            <a:r>
              <a:rPr lang="en-GB" dirty="0">
                <a:latin typeface="+mn-lt"/>
              </a:rPr>
              <a:t/>
            </a:r>
            <a:br>
              <a:rPr lang="en-GB" dirty="0">
                <a:latin typeface="+mn-lt"/>
              </a:rPr>
            </a:br>
            <a:endParaRPr lang="en-GB" dirty="0">
              <a:latin typeface="+mn-lt"/>
            </a:endParaRPr>
          </a:p>
        </p:txBody>
      </p:sp>
      <p:sp>
        <p:nvSpPr>
          <p:cNvPr id="7" name="Content Placeholder 6"/>
          <p:cNvSpPr>
            <a:spLocks noGrp="1"/>
          </p:cNvSpPr>
          <p:nvPr>
            <p:ph idx="1"/>
          </p:nvPr>
        </p:nvSpPr>
        <p:spPr/>
        <p:txBody>
          <a:bodyPr>
            <a:normAutofit fontScale="92500" lnSpcReduction="20000"/>
          </a:bodyPr>
          <a:lstStyle/>
          <a:p>
            <a:r>
              <a:rPr lang="en-GB" dirty="0" smtClean="0">
                <a:latin typeface="+mn-lt"/>
              </a:rPr>
              <a:t>Adverbs - often </a:t>
            </a:r>
            <a:r>
              <a:rPr lang="en-GB" dirty="0">
                <a:latin typeface="+mn-lt"/>
              </a:rPr>
              <a:t>overly used. Use strong words instead. </a:t>
            </a:r>
            <a:endParaRPr lang="en-GB" dirty="0" smtClean="0">
              <a:latin typeface="+mn-lt"/>
            </a:endParaRPr>
          </a:p>
          <a:p>
            <a:r>
              <a:rPr lang="en-GB" dirty="0">
                <a:latin typeface="+mn-lt"/>
              </a:rPr>
              <a:t>J</a:t>
            </a:r>
            <a:r>
              <a:rPr lang="en-GB" dirty="0" smtClean="0">
                <a:latin typeface="+mn-lt"/>
              </a:rPr>
              <a:t>okes </a:t>
            </a:r>
            <a:r>
              <a:rPr lang="en-GB" dirty="0">
                <a:latin typeface="+mn-lt"/>
              </a:rPr>
              <a:t>or puns -</a:t>
            </a:r>
            <a:r>
              <a:rPr lang="en-GB" dirty="0" smtClean="0">
                <a:latin typeface="+mn-lt"/>
              </a:rPr>
              <a:t> </a:t>
            </a:r>
            <a:r>
              <a:rPr lang="en-GB" dirty="0">
                <a:latin typeface="+mn-lt"/>
              </a:rPr>
              <a:t>no place in a formal document. </a:t>
            </a:r>
          </a:p>
          <a:p>
            <a:r>
              <a:rPr lang="en-GB" dirty="0" smtClean="0">
                <a:latin typeface="+mn-lt"/>
              </a:rPr>
              <a:t>Bad good nice terrible stupid – do not </a:t>
            </a:r>
            <a:r>
              <a:rPr lang="en-GB" dirty="0">
                <a:latin typeface="+mn-lt"/>
              </a:rPr>
              <a:t>make moral judgements. </a:t>
            </a:r>
            <a:endParaRPr lang="en-GB" dirty="0" smtClean="0">
              <a:latin typeface="+mn-lt"/>
            </a:endParaRPr>
          </a:p>
          <a:p>
            <a:r>
              <a:rPr lang="en-GB" dirty="0" smtClean="0">
                <a:latin typeface="+mn-lt"/>
              </a:rPr>
              <a:t>Use </a:t>
            </a:r>
            <a:r>
              <a:rPr lang="en-GB" dirty="0">
                <a:latin typeface="+mn-lt"/>
              </a:rPr>
              <a:t>``incorrect/correct'' to refer to factual correctness or </a:t>
            </a:r>
            <a:r>
              <a:rPr lang="en-GB" dirty="0" smtClean="0">
                <a:latin typeface="+mn-lt"/>
              </a:rPr>
              <a:t>error</a:t>
            </a:r>
          </a:p>
          <a:p>
            <a:r>
              <a:rPr lang="en-GB" dirty="0" smtClean="0">
                <a:latin typeface="+mn-lt"/>
              </a:rPr>
              <a:t>Use </a:t>
            </a:r>
            <a:r>
              <a:rPr lang="en-GB" dirty="0">
                <a:latin typeface="+mn-lt"/>
              </a:rPr>
              <a:t>precise words or phrases to assess quality (e.g., ``method A requires less computation than method B''). </a:t>
            </a:r>
            <a:r>
              <a:rPr lang="en-GB" dirty="0" smtClean="0">
                <a:latin typeface="+mn-lt"/>
              </a:rPr>
              <a:t>Avoid </a:t>
            </a:r>
            <a:r>
              <a:rPr lang="en-GB" dirty="0">
                <a:latin typeface="+mn-lt"/>
              </a:rPr>
              <a:t>all qualitative judgements. </a:t>
            </a:r>
          </a:p>
          <a:p>
            <a:r>
              <a:rPr lang="en-GB" dirty="0" smtClean="0">
                <a:latin typeface="+mn-lt"/>
              </a:rPr>
              <a:t>True pure in </a:t>
            </a:r>
            <a:r>
              <a:rPr lang="en-GB" dirty="0">
                <a:latin typeface="+mn-lt"/>
              </a:rPr>
              <a:t>the sense of </a:t>
            </a:r>
            <a:r>
              <a:rPr lang="en-GB" dirty="0" smtClean="0">
                <a:latin typeface="+mn-lt"/>
              </a:rPr>
              <a:t>good(it </a:t>
            </a:r>
            <a:r>
              <a:rPr lang="en-GB" dirty="0">
                <a:latin typeface="+mn-lt"/>
              </a:rPr>
              <a:t>is judgemental). </a:t>
            </a:r>
          </a:p>
          <a:p>
            <a:r>
              <a:rPr lang="en-GB" dirty="0" smtClean="0">
                <a:latin typeface="+mn-lt"/>
              </a:rPr>
              <a:t>Perfect - nothing </a:t>
            </a:r>
            <a:r>
              <a:rPr lang="en-GB" dirty="0">
                <a:latin typeface="+mn-lt"/>
              </a:rPr>
              <a:t>is. </a:t>
            </a:r>
          </a:p>
          <a:p>
            <a:r>
              <a:rPr lang="en-GB" dirty="0" smtClean="0">
                <a:latin typeface="+mn-lt"/>
              </a:rPr>
              <a:t>An </a:t>
            </a:r>
            <a:r>
              <a:rPr lang="en-GB" dirty="0">
                <a:latin typeface="+mn-lt"/>
              </a:rPr>
              <a:t>ideal </a:t>
            </a:r>
            <a:r>
              <a:rPr lang="en-GB" dirty="0" smtClean="0">
                <a:latin typeface="+mn-lt"/>
              </a:rPr>
              <a:t>solution</a:t>
            </a:r>
            <a:r>
              <a:rPr lang="en-GB" dirty="0">
                <a:latin typeface="+mn-lt"/>
              </a:rPr>
              <a:t> </a:t>
            </a:r>
            <a:r>
              <a:rPr lang="en-GB" dirty="0" smtClean="0">
                <a:latin typeface="+mn-lt"/>
              </a:rPr>
              <a:t>-  </a:t>
            </a:r>
            <a:r>
              <a:rPr lang="en-GB" dirty="0">
                <a:latin typeface="+mn-lt"/>
              </a:rPr>
              <a:t>judging again. </a:t>
            </a:r>
          </a:p>
          <a:p>
            <a:r>
              <a:rPr lang="en-GB" dirty="0" smtClean="0">
                <a:latin typeface="+mn-lt"/>
              </a:rPr>
              <a:t>Today, modern times - today </a:t>
            </a:r>
            <a:r>
              <a:rPr lang="en-GB" dirty="0">
                <a:latin typeface="+mn-lt"/>
              </a:rPr>
              <a:t>is tomorrow's yesterday. </a:t>
            </a:r>
          </a:p>
          <a:p>
            <a:endParaRPr lang="en-GB" dirty="0">
              <a:latin typeface="+mn-lt"/>
            </a:endParaRPr>
          </a:p>
        </p:txBody>
      </p:sp>
    </p:spTree>
    <p:extLst>
      <p:ext uri="{BB962C8B-B14F-4D97-AF65-F5344CB8AC3E}">
        <p14:creationId xmlns:p14="http://schemas.microsoft.com/office/powerpoint/2010/main" val="26854551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dirty="0" smtClean="0">
                <a:latin typeface="+mn-lt"/>
              </a:rPr>
              <a:t>continued</a:t>
            </a:r>
            <a:endParaRPr lang="en-GB" dirty="0">
              <a:latin typeface="+mn-lt"/>
            </a:endParaRPr>
          </a:p>
        </p:txBody>
      </p:sp>
      <p:sp>
        <p:nvSpPr>
          <p:cNvPr id="9" name="Content Placeholder 8"/>
          <p:cNvSpPr>
            <a:spLocks noGrp="1"/>
          </p:cNvSpPr>
          <p:nvPr>
            <p:ph idx="1"/>
          </p:nvPr>
        </p:nvSpPr>
        <p:spPr/>
        <p:txBody>
          <a:bodyPr>
            <a:normAutofit lnSpcReduction="10000"/>
          </a:bodyPr>
          <a:lstStyle/>
          <a:p>
            <a:r>
              <a:rPr lang="en-GB" dirty="0">
                <a:latin typeface="+mn-lt"/>
              </a:rPr>
              <a:t>Soon - how soon? Later tonight? Next decade? </a:t>
            </a:r>
          </a:p>
          <a:p>
            <a:r>
              <a:rPr lang="en-GB" dirty="0">
                <a:latin typeface="+mn-lt"/>
              </a:rPr>
              <a:t>Research was surprised to learn...  even if you were, so what? </a:t>
            </a:r>
          </a:p>
          <a:p>
            <a:r>
              <a:rPr lang="en-GB" dirty="0" smtClean="0">
                <a:latin typeface="+mn-lt"/>
              </a:rPr>
              <a:t>Seems seemingly - doesn't </a:t>
            </a:r>
            <a:r>
              <a:rPr lang="en-GB" dirty="0">
                <a:latin typeface="+mn-lt"/>
              </a:rPr>
              <a:t>matter how something </a:t>
            </a:r>
            <a:r>
              <a:rPr lang="en-GB" dirty="0" smtClean="0">
                <a:latin typeface="+mn-lt"/>
              </a:rPr>
              <a:t>appears </a:t>
            </a:r>
            <a:endParaRPr lang="en-GB" dirty="0">
              <a:latin typeface="+mn-lt"/>
            </a:endParaRPr>
          </a:p>
          <a:p>
            <a:r>
              <a:rPr lang="en-GB" dirty="0" smtClean="0">
                <a:latin typeface="+mn-lt"/>
              </a:rPr>
              <a:t>Would </a:t>
            </a:r>
            <a:r>
              <a:rPr lang="en-GB" dirty="0">
                <a:latin typeface="+mn-lt"/>
              </a:rPr>
              <a:t>seem to </a:t>
            </a:r>
            <a:r>
              <a:rPr lang="en-GB" dirty="0" smtClean="0">
                <a:latin typeface="+mn-lt"/>
              </a:rPr>
              <a:t>show - all </a:t>
            </a:r>
            <a:r>
              <a:rPr lang="en-GB" dirty="0">
                <a:latin typeface="+mn-lt"/>
              </a:rPr>
              <a:t>that matters are the </a:t>
            </a:r>
            <a:r>
              <a:rPr lang="en-GB" dirty="0" smtClean="0">
                <a:latin typeface="+mn-lt"/>
              </a:rPr>
              <a:t>facts </a:t>
            </a:r>
            <a:endParaRPr lang="en-GB" dirty="0">
              <a:latin typeface="+mn-lt"/>
            </a:endParaRPr>
          </a:p>
          <a:p>
            <a:r>
              <a:rPr lang="en-GB" dirty="0" smtClean="0">
                <a:latin typeface="+mn-lt"/>
              </a:rPr>
              <a:t>Different, does </a:t>
            </a:r>
            <a:r>
              <a:rPr lang="en-GB" dirty="0">
                <a:latin typeface="+mn-lt"/>
              </a:rPr>
              <a:t>not </a:t>
            </a:r>
            <a:r>
              <a:rPr lang="en-GB" dirty="0" smtClean="0">
                <a:latin typeface="+mn-lt"/>
              </a:rPr>
              <a:t>mean, various - different </a:t>
            </a:r>
            <a:r>
              <a:rPr lang="en-GB" dirty="0">
                <a:latin typeface="+mn-lt"/>
              </a:rPr>
              <a:t>than what? </a:t>
            </a:r>
          </a:p>
          <a:p>
            <a:r>
              <a:rPr lang="en-GB" dirty="0" smtClean="0">
                <a:latin typeface="+mn-lt"/>
              </a:rPr>
              <a:t>In </a:t>
            </a:r>
            <a:r>
              <a:rPr lang="en-GB" dirty="0">
                <a:latin typeface="+mn-lt"/>
              </a:rPr>
              <a:t>light </a:t>
            </a:r>
            <a:r>
              <a:rPr lang="en-GB" dirty="0" smtClean="0">
                <a:latin typeface="+mn-lt"/>
              </a:rPr>
              <a:t>of, lots of, kind of, type of, something like, just about</a:t>
            </a:r>
            <a:r>
              <a:rPr lang="en-GB" dirty="0">
                <a:latin typeface="+mn-lt"/>
              </a:rPr>
              <a:t> </a:t>
            </a:r>
            <a:r>
              <a:rPr lang="en-GB" dirty="0" smtClean="0">
                <a:latin typeface="+mn-lt"/>
              </a:rPr>
              <a:t>-  </a:t>
            </a:r>
            <a:r>
              <a:rPr lang="en-GB" dirty="0">
                <a:latin typeface="+mn-lt"/>
              </a:rPr>
              <a:t>vague &amp; colloquial </a:t>
            </a:r>
          </a:p>
          <a:p>
            <a:r>
              <a:rPr lang="en-GB" dirty="0" smtClean="0">
                <a:latin typeface="+mn-lt"/>
              </a:rPr>
              <a:t>Number of - vague</a:t>
            </a:r>
            <a:r>
              <a:rPr lang="en-GB" dirty="0">
                <a:latin typeface="+mn-lt"/>
              </a:rPr>
              <a:t>; do you mean </a:t>
            </a:r>
            <a:r>
              <a:rPr lang="en-GB" dirty="0" smtClean="0">
                <a:latin typeface="+mn-lt"/>
              </a:rPr>
              <a:t>some, many or most? </a:t>
            </a:r>
            <a:r>
              <a:rPr lang="en-GB" dirty="0">
                <a:latin typeface="+mn-lt"/>
              </a:rPr>
              <a:t>A quantitative statement is preferable. </a:t>
            </a:r>
          </a:p>
          <a:p>
            <a:endParaRPr lang="en-GB" dirty="0">
              <a:latin typeface="+mn-lt"/>
            </a:endParaRPr>
          </a:p>
        </p:txBody>
      </p:sp>
    </p:spTree>
    <p:extLst>
      <p:ext uri="{BB962C8B-B14F-4D97-AF65-F5344CB8AC3E}">
        <p14:creationId xmlns:p14="http://schemas.microsoft.com/office/powerpoint/2010/main" val="22865561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mn-lt"/>
              </a:rPr>
              <a:t>continued</a:t>
            </a:r>
            <a:endParaRPr lang="en-GB" dirty="0">
              <a:latin typeface="+mn-lt"/>
            </a:endParaRPr>
          </a:p>
        </p:txBody>
      </p:sp>
      <p:sp>
        <p:nvSpPr>
          <p:cNvPr id="3" name="Content Placeholder 2"/>
          <p:cNvSpPr>
            <a:spLocks noGrp="1"/>
          </p:cNvSpPr>
          <p:nvPr>
            <p:ph idx="1"/>
          </p:nvPr>
        </p:nvSpPr>
        <p:spPr/>
        <p:txBody>
          <a:bodyPr>
            <a:normAutofit lnSpcReduction="10000"/>
          </a:bodyPr>
          <a:lstStyle/>
          <a:p>
            <a:r>
              <a:rPr lang="en-GB" dirty="0" smtClean="0">
                <a:latin typeface="+mn-lt"/>
              </a:rPr>
              <a:t>``Due </a:t>
            </a:r>
            <a:r>
              <a:rPr lang="en-GB" dirty="0">
                <a:latin typeface="+mn-lt"/>
              </a:rPr>
              <a:t>to'' colloquial </a:t>
            </a:r>
          </a:p>
          <a:p>
            <a:r>
              <a:rPr lang="en-GB" dirty="0" smtClean="0">
                <a:latin typeface="+mn-lt"/>
              </a:rPr>
              <a:t>``Probably</a:t>
            </a:r>
            <a:r>
              <a:rPr lang="en-GB" dirty="0">
                <a:latin typeface="+mn-lt"/>
              </a:rPr>
              <a:t>'' only if you know the statistical probability (if you do, state it </a:t>
            </a:r>
            <a:r>
              <a:rPr lang="en-GB" dirty="0" smtClean="0">
                <a:latin typeface="+mn-lt"/>
              </a:rPr>
              <a:t>quantitatively </a:t>
            </a:r>
            <a:endParaRPr lang="en-GB" dirty="0">
              <a:latin typeface="+mn-lt"/>
            </a:endParaRPr>
          </a:p>
          <a:p>
            <a:r>
              <a:rPr lang="en-GB" dirty="0" smtClean="0">
                <a:latin typeface="+mn-lt"/>
              </a:rPr>
              <a:t>``Obviously</a:t>
            </a:r>
            <a:r>
              <a:rPr lang="en-GB" dirty="0">
                <a:latin typeface="+mn-lt"/>
              </a:rPr>
              <a:t>, clearly'' be careful: obvious/clear to everyone? </a:t>
            </a:r>
          </a:p>
          <a:p>
            <a:r>
              <a:rPr lang="en-GB" dirty="0" smtClean="0">
                <a:latin typeface="+mn-lt"/>
              </a:rPr>
              <a:t>``Simple</a:t>
            </a:r>
            <a:r>
              <a:rPr lang="en-GB" dirty="0">
                <a:latin typeface="+mn-lt"/>
              </a:rPr>
              <a:t>'' Can have a negative connotation, as in ``simpleton'' </a:t>
            </a:r>
          </a:p>
          <a:p>
            <a:r>
              <a:rPr lang="en-GB" dirty="0" smtClean="0">
                <a:latin typeface="+mn-lt"/>
              </a:rPr>
              <a:t>``Along </a:t>
            </a:r>
            <a:r>
              <a:rPr lang="en-GB" dirty="0">
                <a:latin typeface="+mn-lt"/>
              </a:rPr>
              <a:t>with'' Just use ``with'' </a:t>
            </a:r>
          </a:p>
          <a:p>
            <a:r>
              <a:rPr lang="en-GB" dirty="0" smtClean="0">
                <a:latin typeface="+mn-lt"/>
              </a:rPr>
              <a:t>``Actually</a:t>
            </a:r>
            <a:r>
              <a:rPr lang="en-GB" dirty="0">
                <a:latin typeface="+mn-lt"/>
              </a:rPr>
              <a:t>, really'' define terms precisely to eliminate the need to clarify </a:t>
            </a:r>
          </a:p>
          <a:p>
            <a:r>
              <a:rPr lang="en-GB" dirty="0" smtClean="0">
                <a:latin typeface="+mn-lt"/>
              </a:rPr>
              <a:t>``The </a:t>
            </a:r>
            <a:r>
              <a:rPr lang="en-GB" dirty="0">
                <a:latin typeface="+mn-lt"/>
              </a:rPr>
              <a:t>fact that'' makes it a meta-sentence; rephrase </a:t>
            </a:r>
          </a:p>
        </p:txBody>
      </p:sp>
    </p:spTree>
    <p:extLst>
      <p:ext uri="{BB962C8B-B14F-4D97-AF65-F5344CB8AC3E}">
        <p14:creationId xmlns:p14="http://schemas.microsoft.com/office/powerpoint/2010/main" val="21519579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mn-lt"/>
              </a:rPr>
              <a:t>continued</a:t>
            </a:r>
            <a:endParaRPr lang="en-GB" dirty="0">
              <a:latin typeface="+mn-lt"/>
            </a:endParaRPr>
          </a:p>
        </p:txBody>
      </p:sp>
      <p:sp>
        <p:nvSpPr>
          <p:cNvPr id="3" name="Content Placeholder 2"/>
          <p:cNvSpPr>
            <a:spLocks noGrp="1"/>
          </p:cNvSpPr>
          <p:nvPr>
            <p:ph idx="1"/>
          </p:nvPr>
        </p:nvSpPr>
        <p:spPr/>
        <p:txBody>
          <a:bodyPr>
            <a:normAutofit/>
          </a:bodyPr>
          <a:lstStyle/>
          <a:p>
            <a:r>
              <a:rPr lang="en-GB" dirty="0" smtClean="0">
                <a:latin typeface="+mn-lt"/>
              </a:rPr>
              <a:t>This, that, As </a:t>
            </a:r>
            <a:r>
              <a:rPr lang="en-GB" dirty="0">
                <a:latin typeface="+mn-lt"/>
              </a:rPr>
              <a:t>in </a:t>
            </a:r>
            <a:r>
              <a:rPr lang="en-GB" dirty="0" smtClean="0">
                <a:latin typeface="+mn-lt"/>
              </a:rPr>
              <a:t>This </a:t>
            </a:r>
            <a:r>
              <a:rPr lang="en-GB" dirty="0">
                <a:latin typeface="+mn-lt"/>
              </a:rPr>
              <a:t>causes concern</a:t>
            </a:r>
            <a:r>
              <a:rPr lang="en-GB" dirty="0" smtClean="0">
                <a:latin typeface="+mn-lt"/>
              </a:rPr>
              <a:t>. </a:t>
            </a:r>
            <a:r>
              <a:rPr lang="en-GB" dirty="0">
                <a:latin typeface="+mn-lt"/>
              </a:rPr>
              <a:t>Reason: </a:t>
            </a:r>
            <a:r>
              <a:rPr lang="en-GB" dirty="0" smtClean="0">
                <a:latin typeface="+mn-lt"/>
              </a:rPr>
              <a:t>‘this’ </a:t>
            </a:r>
            <a:r>
              <a:rPr lang="en-GB" dirty="0">
                <a:latin typeface="+mn-lt"/>
              </a:rPr>
              <a:t>can refer to the subject of the previous sentence, the entire previous sentence, the entire previous paragraph, the entire previous section, etc. More important, it can be interpreted in the concrete sense or in the meta-sense. For example, in: </a:t>
            </a:r>
            <a:r>
              <a:rPr lang="en-GB" dirty="0" smtClean="0">
                <a:latin typeface="+mn-lt"/>
              </a:rPr>
              <a:t>X </a:t>
            </a:r>
            <a:r>
              <a:rPr lang="en-GB" dirty="0">
                <a:latin typeface="+mn-lt"/>
              </a:rPr>
              <a:t>does Y. This means ...'' the reader can assume </a:t>
            </a:r>
            <a:r>
              <a:rPr lang="en-GB" dirty="0" smtClean="0">
                <a:latin typeface="+mn-lt"/>
              </a:rPr>
              <a:t>‘this’ refers </a:t>
            </a:r>
            <a:r>
              <a:rPr lang="en-GB" dirty="0">
                <a:latin typeface="+mn-lt"/>
              </a:rPr>
              <a:t>to Y or to the fact that X does it. Even when restricted (e.g., ``this computation...''), the phrase is weak and often ambiguous. </a:t>
            </a:r>
          </a:p>
          <a:p>
            <a:r>
              <a:rPr lang="en-GB" dirty="0" smtClean="0">
                <a:latin typeface="+mn-lt"/>
              </a:rPr>
              <a:t>‘You </a:t>
            </a:r>
            <a:r>
              <a:rPr lang="en-GB" dirty="0">
                <a:latin typeface="+mn-lt"/>
              </a:rPr>
              <a:t>will read about</a:t>
            </a:r>
            <a:r>
              <a:rPr lang="en-GB" dirty="0" smtClean="0">
                <a:latin typeface="+mn-lt"/>
              </a:rPr>
              <a:t>...’ </a:t>
            </a:r>
            <a:r>
              <a:rPr lang="en-GB" dirty="0">
                <a:latin typeface="+mn-lt"/>
              </a:rPr>
              <a:t>The second person has no place in a formal dissertation. </a:t>
            </a:r>
          </a:p>
        </p:txBody>
      </p:sp>
    </p:spTree>
    <p:extLst>
      <p:ext uri="{BB962C8B-B14F-4D97-AF65-F5344CB8AC3E}">
        <p14:creationId xmlns:p14="http://schemas.microsoft.com/office/powerpoint/2010/main" val="24176646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mn-lt"/>
              </a:rPr>
              <a:t>continued</a:t>
            </a:r>
            <a:endParaRPr lang="en-GB" dirty="0">
              <a:latin typeface="+mn-lt"/>
            </a:endParaRPr>
          </a:p>
        </p:txBody>
      </p:sp>
      <p:sp>
        <p:nvSpPr>
          <p:cNvPr id="3" name="Content Placeholder 2"/>
          <p:cNvSpPr>
            <a:spLocks noGrp="1"/>
          </p:cNvSpPr>
          <p:nvPr>
            <p:ph idx="1"/>
          </p:nvPr>
        </p:nvSpPr>
        <p:spPr/>
        <p:txBody>
          <a:bodyPr/>
          <a:lstStyle/>
          <a:p>
            <a:r>
              <a:rPr lang="en-GB" dirty="0" smtClean="0">
                <a:latin typeface="+mn-lt"/>
              </a:rPr>
              <a:t>I </a:t>
            </a:r>
            <a:r>
              <a:rPr lang="en-GB" dirty="0">
                <a:latin typeface="+mn-lt"/>
              </a:rPr>
              <a:t>will describe</a:t>
            </a:r>
            <a:r>
              <a:rPr lang="en-GB" dirty="0" smtClean="0">
                <a:latin typeface="+mn-lt"/>
              </a:rPr>
              <a:t>... </a:t>
            </a:r>
            <a:r>
              <a:rPr lang="en-GB" dirty="0">
                <a:latin typeface="+mn-lt"/>
              </a:rPr>
              <a:t>The first person has no place in a formal dissertation. If self-reference is essential, phrase it as ``Section 10 describes...'' </a:t>
            </a:r>
          </a:p>
          <a:p>
            <a:r>
              <a:rPr lang="en-GB" dirty="0" smtClean="0">
                <a:latin typeface="+mn-lt"/>
              </a:rPr>
              <a:t>We as </a:t>
            </a:r>
            <a:r>
              <a:rPr lang="en-GB" dirty="0">
                <a:latin typeface="+mn-lt"/>
              </a:rPr>
              <a:t>in </a:t>
            </a:r>
            <a:r>
              <a:rPr lang="en-GB" dirty="0" smtClean="0">
                <a:latin typeface="+mn-lt"/>
              </a:rPr>
              <a:t>we </a:t>
            </a:r>
            <a:r>
              <a:rPr lang="en-GB" dirty="0">
                <a:latin typeface="+mn-lt"/>
              </a:rPr>
              <a:t>see </a:t>
            </a:r>
            <a:r>
              <a:rPr lang="en-GB" dirty="0" smtClean="0">
                <a:latin typeface="+mn-lt"/>
              </a:rPr>
              <a:t>that -  </a:t>
            </a:r>
            <a:r>
              <a:rPr lang="en-GB" dirty="0">
                <a:latin typeface="+mn-lt"/>
              </a:rPr>
              <a:t>A trap to avoid. Reason: almost any sentence can be written to begin with </a:t>
            </a:r>
            <a:r>
              <a:rPr lang="en-GB" dirty="0" smtClean="0">
                <a:latin typeface="+mn-lt"/>
              </a:rPr>
              <a:t>‘we’ </a:t>
            </a:r>
            <a:r>
              <a:rPr lang="en-GB" dirty="0">
                <a:latin typeface="+mn-lt"/>
              </a:rPr>
              <a:t>because </a:t>
            </a:r>
            <a:r>
              <a:rPr lang="en-GB" dirty="0" smtClean="0">
                <a:latin typeface="+mn-lt"/>
              </a:rPr>
              <a:t>‘we’ </a:t>
            </a:r>
            <a:r>
              <a:rPr lang="en-GB" dirty="0">
                <a:latin typeface="+mn-lt"/>
              </a:rPr>
              <a:t>can refer to: the reader and author, the author and advisor, the author and research team, experimental computer scientists, the entire computer science community, the science community, or some other unspecified group</a:t>
            </a:r>
          </a:p>
          <a:p>
            <a:endParaRPr lang="en-GB" dirty="0">
              <a:latin typeface="+mn-lt"/>
            </a:endParaRPr>
          </a:p>
          <a:p>
            <a:endParaRPr lang="en-GB" dirty="0">
              <a:latin typeface="+mn-lt"/>
            </a:endParaRPr>
          </a:p>
        </p:txBody>
      </p:sp>
    </p:spTree>
    <p:extLst>
      <p:ext uri="{BB962C8B-B14F-4D97-AF65-F5344CB8AC3E}">
        <p14:creationId xmlns:p14="http://schemas.microsoft.com/office/powerpoint/2010/main" val="299005249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mn-lt"/>
              </a:rPr>
              <a:t>continued</a:t>
            </a:r>
            <a:endParaRPr lang="en-GB" dirty="0">
              <a:latin typeface="+mn-lt"/>
            </a:endParaRPr>
          </a:p>
        </p:txBody>
      </p:sp>
      <p:sp>
        <p:nvSpPr>
          <p:cNvPr id="3" name="Content Placeholder 2"/>
          <p:cNvSpPr>
            <a:spLocks noGrp="1"/>
          </p:cNvSpPr>
          <p:nvPr>
            <p:ph idx="1"/>
          </p:nvPr>
        </p:nvSpPr>
        <p:spPr/>
        <p:txBody>
          <a:bodyPr>
            <a:normAutofit fontScale="92500" lnSpcReduction="20000"/>
          </a:bodyPr>
          <a:lstStyle/>
          <a:p>
            <a:r>
              <a:rPr lang="en-GB" dirty="0">
                <a:latin typeface="+mn-lt"/>
              </a:rPr>
              <a:t>``...a famous researcher...'' </a:t>
            </a:r>
            <a:r>
              <a:rPr lang="en-GB" dirty="0" smtClean="0">
                <a:latin typeface="+mn-lt"/>
              </a:rPr>
              <a:t>It </a:t>
            </a:r>
            <a:r>
              <a:rPr lang="en-GB" dirty="0">
                <a:latin typeface="+mn-lt"/>
              </a:rPr>
              <a:t>doesn't matter who said it or who did it. In fact, such statements prejudice the reader. </a:t>
            </a:r>
          </a:p>
          <a:p>
            <a:r>
              <a:rPr lang="en-GB" dirty="0">
                <a:latin typeface="+mn-lt"/>
              </a:rPr>
              <a:t>Be Careful When Using ``few, most, all, any, every''. </a:t>
            </a:r>
          </a:p>
          <a:p>
            <a:r>
              <a:rPr lang="en-GB" dirty="0">
                <a:latin typeface="+mn-lt"/>
              </a:rPr>
              <a:t>A dissertation is precise. If a sentence says ``Most computer systems contain X'', you must be able to defend it. Are you sure you really know the facts? How many computers were built and sold yesterday? </a:t>
            </a:r>
          </a:p>
          <a:p>
            <a:r>
              <a:rPr lang="en-GB" dirty="0" smtClean="0">
                <a:latin typeface="+mn-lt"/>
              </a:rPr>
              <a:t>``Must</a:t>
            </a:r>
            <a:r>
              <a:rPr lang="en-GB" dirty="0">
                <a:latin typeface="+mn-lt"/>
              </a:rPr>
              <a:t>'', ``always'' Absolutely? </a:t>
            </a:r>
          </a:p>
          <a:p>
            <a:r>
              <a:rPr lang="en-GB" dirty="0" smtClean="0">
                <a:latin typeface="+mn-lt"/>
              </a:rPr>
              <a:t>``Should</a:t>
            </a:r>
            <a:r>
              <a:rPr lang="en-GB" dirty="0">
                <a:latin typeface="+mn-lt"/>
              </a:rPr>
              <a:t>'' Who says so? </a:t>
            </a:r>
          </a:p>
          <a:p>
            <a:r>
              <a:rPr lang="en-GB" dirty="0" smtClean="0">
                <a:latin typeface="+mn-lt"/>
              </a:rPr>
              <a:t>``Proof</a:t>
            </a:r>
            <a:r>
              <a:rPr lang="en-GB" dirty="0">
                <a:latin typeface="+mn-lt"/>
              </a:rPr>
              <a:t>'', ``prove'' Would a mathematician agree that it's a proof? </a:t>
            </a:r>
          </a:p>
          <a:p>
            <a:r>
              <a:rPr lang="en-GB" dirty="0" smtClean="0">
                <a:latin typeface="+mn-lt"/>
              </a:rPr>
              <a:t>``Show</a:t>
            </a:r>
            <a:r>
              <a:rPr lang="en-GB" dirty="0">
                <a:latin typeface="+mn-lt"/>
              </a:rPr>
              <a:t>'' Used in the sense of ``prove''. To ``show'' something, you need to provide a formal proof. </a:t>
            </a:r>
          </a:p>
          <a:p>
            <a:r>
              <a:rPr lang="en-GB" dirty="0" smtClean="0">
                <a:latin typeface="+mn-lt"/>
              </a:rPr>
              <a:t>``Can/may</a:t>
            </a:r>
            <a:r>
              <a:rPr lang="en-GB" dirty="0">
                <a:latin typeface="+mn-lt"/>
              </a:rPr>
              <a:t>'' Your mother probably told you the difference. </a:t>
            </a:r>
          </a:p>
          <a:p>
            <a:endParaRPr lang="en-GB" dirty="0">
              <a:latin typeface="+mn-lt"/>
            </a:endParaRPr>
          </a:p>
        </p:txBody>
      </p:sp>
    </p:spTree>
    <p:extLst>
      <p:ext uri="{BB962C8B-B14F-4D97-AF65-F5344CB8AC3E}">
        <p14:creationId xmlns:p14="http://schemas.microsoft.com/office/powerpoint/2010/main" val="368885604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mn-lt"/>
              </a:rPr>
              <a:t>try </a:t>
            </a:r>
            <a:r>
              <a:rPr lang="en-US" dirty="0">
                <a:latin typeface="+mn-lt"/>
              </a:rPr>
              <a:t>to avoid</a:t>
            </a:r>
          </a:p>
        </p:txBody>
      </p:sp>
      <p:sp>
        <p:nvSpPr>
          <p:cNvPr id="3" name="Content Placeholder 2"/>
          <p:cNvSpPr>
            <a:spLocks noGrp="1"/>
          </p:cNvSpPr>
          <p:nvPr>
            <p:ph idx="1"/>
          </p:nvPr>
        </p:nvSpPr>
        <p:spPr/>
        <p:txBody>
          <a:bodyPr>
            <a:normAutofit/>
          </a:bodyPr>
          <a:lstStyle/>
          <a:p>
            <a:r>
              <a:rPr lang="en-US" b="1" dirty="0" smtClean="0">
                <a:latin typeface="+mn-lt"/>
              </a:rPr>
              <a:t>Irrelevant Detail</a:t>
            </a:r>
            <a:endParaRPr lang="en-US" dirty="0" smtClean="0">
              <a:latin typeface="+mn-lt"/>
            </a:endParaRPr>
          </a:p>
          <a:p>
            <a:r>
              <a:rPr lang="en-US" b="1" dirty="0" smtClean="0">
                <a:latin typeface="+mn-lt"/>
              </a:rPr>
              <a:t>Unnecessary explanation of basic procedures</a:t>
            </a:r>
            <a:endParaRPr lang="en-US" dirty="0" smtClean="0">
              <a:latin typeface="+mn-lt"/>
            </a:endParaRPr>
          </a:p>
          <a:p>
            <a:pPr lvl="1"/>
            <a:r>
              <a:rPr lang="en-US" dirty="0" smtClean="0">
                <a:latin typeface="+mn-lt"/>
              </a:rPr>
              <a:t>Remember that you are not writing a how-to guide for beginners. Your readers will  be  people who have a level of expertise in your field and you can assume that they are familiar with basic assessments, laboratory procedures etc, so do not explain these in detail. For example: Liberty Stadium example ….</a:t>
            </a:r>
            <a:endParaRPr lang="en-US" dirty="0">
              <a:latin typeface="+mn-lt"/>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mn-lt"/>
              </a:rPr>
              <a:t>Continued</a:t>
            </a:r>
            <a:endParaRPr lang="en-US" dirty="0">
              <a:latin typeface="+mn-lt"/>
            </a:endParaRPr>
          </a:p>
        </p:txBody>
      </p:sp>
      <p:sp>
        <p:nvSpPr>
          <p:cNvPr id="3" name="Content Placeholder 2"/>
          <p:cNvSpPr>
            <a:spLocks noGrp="1"/>
          </p:cNvSpPr>
          <p:nvPr>
            <p:ph idx="1"/>
          </p:nvPr>
        </p:nvSpPr>
        <p:spPr/>
        <p:txBody>
          <a:bodyPr/>
          <a:lstStyle/>
          <a:p>
            <a:r>
              <a:rPr lang="en-US" b="1" dirty="0" smtClean="0">
                <a:latin typeface="+mn-lt"/>
              </a:rPr>
              <a:t>Problem blindness</a:t>
            </a:r>
            <a:endParaRPr lang="en-US" dirty="0" smtClean="0">
              <a:latin typeface="+mn-lt"/>
            </a:endParaRPr>
          </a:p>
          <a:p>
            <a:pPr lvl="1"/>
            <a:r>
              <a:rPr lang="en-US" dirty="0" smtClean="0">
                <a:latin typeface="+mn-lt"/>
              </a:rPr>
              <a:t>Most of us encounter some problems when collecting or generating our data. Do not ignore significant problems or pretend they did not occur. Often, recording how you overcame obstacles can form an interesting part of the methodology, and means you can also give a rationale for certain decisions, plus a realistic view of using the methods you chose.</a:t>
            </a:r>
          </a:p>
          <a:p>
            <a:endParaRPr lang="en-US" dirty="0">
              <a:latin typeface="+mn-lt"/>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r>
              <a:rPr lang="en-US" dirty="0" smtClean="0">
                <a:latin typeface="+mn-lt"/>
              </a:rPr>
              <a:t>Must be included in Chapter 3</a:t>
            </a:r>
            <a:endParaRPr lang="en-US" dirty="0">
              <a:latin typeface="+mn-lt"/>
            </a:endParaRPr>
          </a:p>
        </p:txBody>
      </p:sp>
      <p:sp>
        <p:nvSpPr>
          <p:cNvPr id="61443" name="Rectangle 3"/>
          <p:cNvSpPr>
            <a:spLocks noGrp="1" noChangeArrowheads="1"/>
          </p:cNvSpPr>
          <p:nvPr>
            <p:ph idx="1"/>
          </p:nvPr>
        </p:nvSpPr>
        <p:spPr>
          <a:xfrm>
            <a:off x="457200" y="1600200"/>
            <a:ext cx="8229600" cy="4876800"/>
          </a:xfrm>
        </p:spPr>
        <p:txBody>
          <a:bodyPr>
            <a:normAutofit/>
          </a:bodyPr>
          <a:lstStyle/>
          <a:p>
            <a:pPr marL="533400" indent="-533400">
              <a:lnSpc>
                <a:spcPct val="80000"/>
              </a:lnSpc>
              <a:buNone/>
            </a:pPr>
            <a:endParaRPr lang="en-US" sz="2800" dirty="0" smtClean="0">
              <a:latin typeface="+mn-lt"/>
            </a:endParaRPr>
          </a:p>
          <a:p>
            <a:pPr marL="914400" lvl="1" indent="-457200">
              <a:lnSpc>
                <a:spcPct val="80000"/>
              </a:lnSpc>
              <a:buFontTx/>
              <a:buAutoNum type="arabicPeriod"/>
            </a:pPr>
            <a:r>
              <a:rPr lang="en-US" sz="2800" dirty="0">
                <a:latin typeface="+mn-lt"/>
              </a:rPr>
              <a:t>What is the research problem?</a:t>
            </a:r>
          </a:p>
          <a:p>
            <a:pPr marL="914400" lvl="1" indent="-457200">
              <a:lnSpc>
                <a:spcPct val="80000"/>
              </a:lnSpc>
              <a:buFontTx/>
              <a:buAutoNum type="arabicPeriod"/>
            </a:pPr>
            <a:r>
              <a:rPr lang="en-US" sz="2800" dirty="0">
                <a:latin typeface="+mn-lt"/>
              </a:rPr>
              <a:t>What is the purpose statement?</a:t>
            </a:r>
          </a:p>
          <a:p>
            <a:pPr marL="914400" lvl="1" indent="-457200">
              <a:lnSpc>
                <a:spcPct val="80000"/>
              </a:lnSpc>
              <a:buFontTx/>
              <a:buAutoNum type="arabicPeriod"/>
            </a:pPr>
            <a:r>
              <a:rPr lang="en-US" sz="2800" dirty="0">
                <a:latin typeface="+mn-lt"/>
              </a:rPr>
              <a:t>What were the delimitations of this study</a:t>
            </a:r>
            <a:r>
              <a:rPr lang="en-US" sz="2800" dirty="0" smtClean="0">
                <a:latin typeface="+mn-lt"/>
              </a:rPr>
              <a:t>?</a:t>
            </a:r>
          </a:p>
          <a:p>
            <a:pPr lvl="2">
              <a:lnSpc>
                <a:spcPct val="80000"/>
              </a:lnSpc>
            </a:pPr>
            <a:r>
              <a:rPr lang="en-GB" sz="2600" dirty="0" smtClean="0">
                <a:latin typeface="+mn-lt"/>
              </a:rPr>
              <a:t>delimitations </a:t>
            </a:r>
            <a:r>
              <a:rPr lang="en-GB" sz="2600" dirty="0">
                <a:latin typeface="+mn-lt"/>
              </a:rPr>
              <a:t>are choices made by the researcher which should be mentioned. They describe the boundaries that you have set for the study. This is the place to </a:t>
            </a:r>
            <a:r>
              <a:rPr lang="en-GB" sz="2600" dirty="0" smtClean="0">
                <a:latin typeface="+mn-lt"/>
              </a:rPr>
              <a:t>explain </a:t>
            </a:r>
            <a:r>
              <a:rPr lang="en-GB" sz="2600" dirty="0">
                <a:latin typeface="+mn-lt"/>
              </a:rPr>
              <a:t>the things that you are not doing (and why you have chosen not to do them)</a:t>
            </a:r>
            <a:endParaRPr lang="en-US" sz="2600" dirty="0">
              <a:latin typeface="+mn-lt"/>
            </a:endParaRPr>
          </a:p>
          <a:p>
            <a:pPr marL="914400" lvl="1" indent="-457200">
              <a:lnSpc>
                <a:spcPct val="80000"/>
              </a:lnSpc>
              <a:buFontTx/>
              <a:buAutoNum type="arabicPeriod"/>
            </a:pPr>
            <a:r>
              <a:rPr lang="en-US" sz="2800" dirty="0">
                <a:latin typeface="+mn-lt"/>
              </a:rPr>
              <a:t>What were some potential limitations of </a:t>
            </a:r>
            <a:r>
              <a:rPr lang="en-US" sz="2800" dirty="0" smtClean="0">
                <a:latin typeface="+mn-lt"/>
              </a:rPr>
              <a:t>this study?</a:t>
            </a:r>
            <a:endParaRPr lang="en-US" sz="2800" dirty="0">
              <a:latin typeface="+mn-lt"/>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mn-lt"/>
              </a:rPr>
              <a:t>continued</a:t>
            </a:r>
            <a:endParaRPr lang="en-GB" dirty="0">
              <a:latin typeface="+mn-lt"/>
            </a:endParaRPr>
          </a:p>
        </p:txBody>
      </p:sp>
      <p:sp>
        <p:nvSpPr>
          <p:cNvPr id="3" name="Content Placeholder 2"/>
          <p:cNvSpPr>
            <a:spLocks noGrp="1"/>
          </p:cNvSpPr>
          <p:nvPr>
            <p:ph idx="1"/>
          </p:nvPr>
        </p:nvSpPr>
        <p:spPr/>
        <p:txBody>
          <a:bodyPr/>
          <a:lstStyle/>
          <a:p>
            <a:r>
              <a:rPr lang="en-GB" dirty="0" smtClean="0">
                <a:latin typeface="+mn-lt"/>
              </a:rPr>
              <a:t>What </a:t>
            </a:r>
            <a:r>
              <a:rPr lang="en-GB" dirty="0">
                <a:latin typeface="+mn-lt"/>
              </a:rPr>
              <a:t>were the initial hypotheses/assumptions IF ANY for this study?</a:t>
            </a:r>
          </a:p>
          <a:p>
            <a:r>
              <a:rPr lang="en-GB" dirty="0" smtClean="0">
                <a:latin typeface="+mn-lt"/>
              </a:rPr>
              <a:t>Were </a:t>
            </a:r>
            <a:r>
              <a:rPr lang="en-GB" dirty="0">
                <a:latin typeface="+mn-lt"/>
              </a:rPr>
              <a:t>the hypotheses/assumptions IF/ANY rejected or accepted?</a:t>
            </a:r>
          </a:p>
          <a:p>
            <a:endParaRPr lang="en-GB" dirty="0" smtClean="0">
              <a:latin typeface="+mn-lt"/>
            </a:endParaRPr>
          </a:p>
          <a:p>
            <a:endParaRPr lang="en-GB" dirty="0">
              <a:latin typeface="+mn-lt"/>
            </a:endParaRPr>
          </a:p>
          <a:p>
            <a:endParaRPr lang="en-GB" dirty="0" smtClean="0">
              <a:latin typeface="+mn-lt"/>
            </a:endParaRPr>
          </a:p>
          <a:p>
            <a:r>
              <a:rPr lang="en-GB" dirty="0" smtClean="0">
                <a:latin typeface="+mn-lt"/>
              </a:rPr>
              <a:t>* NB Later in the dissertation - if </a:t>
            </a:r>
            <a:r>
              <a:rPr lang="en-GB" dirty="0">
                <a:latin typeface="+mn-lt"/>
              </a:rPr>
              <a:t>you were to replicate this study, </a:t>
            </a:r>
            <a:r>
              <a:rPr lang="en-GB" dirty="0" smtClean="0">
                <a:latin typeface="+mn-lt"/>
              </a:rPr>
              <a:t>how </a:t>
            </a:r>
            <a:r>
              <a:rPr lang="en-GB" dirty="0">
                <a:latin typeface="+mn-lt"/>
              </a:rPr>
              <a:t>you would do it </a:t>
            </a:r>
            <a:r>
              <a:rPr lang="en-GB" dirty="0" smtClean="0">
                <a:latin typeface="+mn-lt"/>
              </a:rPr>
              <a:t>differently</a:t>
            </a:r>
            <a:endParaRPr lang="en-GB" dirty="0">
              <a:latin typeface="+mn-lt"/>
            </a:endParaRPr>
          </a:p>
        </p:txBody>
      </p:sp>
    </p:spTree>
    <p:extLst>
      <p:ext uri="{BB962C8B-B14F-4D97-AF65-F5344CB8AC3E}">
        <p14:creationId xmlns:p14="http://schemas.microsoft.com/office/powerpoint/2010/main" val="45713608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266" name="Text Box 2"/>
          <p:cNvSpPr txBox="1">
            <a:spLocks noChangeArrowheads="1"/>
          </p:cNvSpPr>
          <p:nvPr/>
        </p:nvSpPr>
        <p:spPr bwMode="auto">
          <a:xfrm>
            <a:off x="298450" y="5884863"/>
            <a:ext cx="8534400" cy="735012"/>
          </a:xfrm>
          <a:prstGeom prst="rect">
            <a:avLst/>
          </a:prstGeom>
          <a:noFill/>
          <a:ln w="9525">
            <a:noFill/>
            <a:miter lim="800000"/>
            <a:headEnd/>
            <a:tailEnd/>
          </a:ln>
          <a:effectLst/>
        </p:spPr>
        <p:txBody>
          <a:bodyPr>
            <a:spAutoFit/>
          </a:bodyPr>
          <a:lstStyle/>
          <a:p>
            <a:pPr>
              <a:spcBef>
                <a:spcPct val="50000"/>
              </a:spcBef>
            </a:pPr>
            <a:r>
              <a:rPr lang="en-GB" sz="1200">
                <a:latin typeface="Arial" charset="0"/>
              </a:rPr>
              <a:t>Figure 1  </a:t>
            </a:r>
            <a:r>
              <a:rPr lang="en-US">
                <a:latin typeface="Arial" charset="0"/>
              </a:rPr>
              <a:t>The research process (Continued)</a:t>
            </a:r>
          </a:p>
          <a:p>
            <a:pPr>
              <a:spcBef>
                <a:spcPct val="50000"/>
              </a:spcBef>
            </a:pPr>
            <a:r>
              <a:rPr lang="en-US" sz="800">
                <a:latin typeface="Arial" charset="0"/>
              </a:rPr>
              <a:t> </a:t>
            </a:r>
            <a:r>
              <a:rPr lang="en-US" sz="800" i="1">
                <a:latin typeface="Arial" charset="0"/>
              </a:rPr>
              <a:t>Source</a:t>
            </a:r>
            <a:r>
              <a:rPr lang="en-US" sz="800">
                <a:latin typeface="Arial" charset="0"/>
              </a:rPr>
              <a:t>: © </a:t>
            </a:r>
            <a:r>
              <a:rPr lang="en-GB" sz="800">
                <a:latin typeface="Arial" charset="0"/>
              </a:rPr>
              <a:t>Saunders, Lewis and Thornhill,</a:t>
            </a:r>
            <a:r>
              <a:rPr lang="en-US" sz="800">
                <a:latin typeface="Arial" charset="0"/>
              </a:rPr>
              <a:t> </a:t>
            </a:r>
            <a:r>
              <a:rPr lang="en-GB" sz="800" i="1">
                <a:latin typeface="Arial" charset="0"/>
              </a:rPr>
              <a:t>Research Methods in Business</a:t>
            </a:r>
            <a:r>
              <a:rPr lang="en-GB" sz="800">
                <a:latin typeface="Arial" charset="0"/>
              </a:rPr>
              <a:t>, 4th Edition</a:t>
            </a:r>
            <a:r>
              <a:rPr lang="en-GB" sz="800" i="1">
                <a:latin typeface="Arial" charset="0"/>
              </a:rPr>
              <a:t> </a:t>
            </a:r>
            <a:r>
              <a:rPr lang="en-GB" sz="800">
                <a:latin typeface="Arial" charset="0"/>
              </a:rPr>
              <a:t>© Pearson Education Limited 2007</a:t>
            </a:r>
            <a:endParaRPr lang="en-US" sz="800">
              <a:latin typeface="Arial" charset="0"/>
            </a:endParaRPr>
          </a:p>
          <a:p>
            <a:pPr>
              <a:spcBef>
                <a:spcPct val="50000"/>
              </a:spcBef>
            </a:pPr>
            <a:endParaRPr lang="en-US" sz="800">
              <a:latin typeface="Arial" charset="0"/>
            </a:endParaRPr>
          </a:p>
        </p:txBody>
      </p:sp>
      <p:pic>
        <p:nvPicPr>
          <p:cNvPr id="11267" name="Picture 3" descr="C01NF002B"/>
          <p:cNvPicPr>
            <a:picLocks noChangeAspect="1" noChangeArrowheads="1"/>
          </p:cNvPicPr>
          <p:nvPr/>
        </p:nvPicPr>
        <p:blipFill>
          <a:blip r:embed="rId2"/>
          <a:srcRect/>
          <a:stretch>
            <a:fillRect/>
          </a:stretch>
        </p:blipFill>
        <p:spPr bwMode="auto">
          <a:xfrm>
            <a:off x="1022350" y="504825"/>
            <a:ext cx="7045325" cy="5211763"/>
          </a:xfrm>
          <a:prstGeom prst="rect">
            <a:avLst/>
          </a:prstGeom>
          <a:noFill/>
        </p:spPr>
      </p:pic>
    </p:spTree>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827088" y="301625"/>
            <a:ext cx="7856537" cy="1143000"/>
          </a:xfrm>
        </p:spPr>
        <p:txBody>
          <a:bodyPr>
            <a:normAutofit fontScale="90000"/>
          </a:bodyPr>
          <a:lstStyle/>
          <a:p>
            <a:r>
              <a:rPr lang="en-GB">
                <a:latin typeface="+mn-lt"/>
              </a:rPr>
              <a:t>So research has a purpose…</a:t>
            </a:r>
            <a:endParaRPr lang="en-US">
              <a:latin typeface="+mn-lt"/>
            </a:endParaRPr>
          </a:p>
        </p:txBody>
      </p:sp>
      <p:sp>
        <p:nvSpPr>
          <p:cNvPr id="12291" name="Rectangle 3"/>
          <p:cNvSpPr>
            <a:spLocks noGrp="1" noChangeArrowheads="1"/>
          </p:cNvSpPr>
          <p:nvPr>
            <p:ph idx="1"/>
          </p:nvPr>
        </p:nvSpPr>
        <p:spPr>
          <a:xfrm>
            <a:off x="251520" y="1628775"/>
            <a:ext cx="8641655" cy="4824413"/>
          </a:xfrm>
        </p:spPr>
        <p:txBody>
          <a:bodyPr>
            <a:noAutofit/>
          </a:bodyPr>
          <a:lstStyle/>
          <a:p>
            <a:pPr marL="361950" indent="-361950">
              <a:lnSpc>
                <a:spcPct val="80000"/>
              </a:lnSpc>
              <a:buFont typeface="Wingdings" pitchFamily="2" charset="2"/>
              <a:buNone/>
            </a:pPr>
            <a:r>
              <a:rPr lang="en-GB" sz="3200" dirty="0">
                <a:latin typeface="+mn-lt"/>
              </a:rPr>
              <a:t>There are three kinds of research purpose:</a:t>
            </a:r>
          </a:p>
          <a:p>
            <a:pPr marL="361950" indent="-361950">
              <a:lnSpc>
                <a:spcPct val="80000"/>
              </a:lnSpc>
            </a:pPr>
            <a:endParaRPr lang="en-GB" sz="3200" i="1" dirty="0">
              <a:latin typeface="+mn-lt"/>
            </a:endParaRPr>
          </a:p>
          <a:p>
            <a:pPr>
              <a:lnSpc>
                <a:spcPct val="80000"/>
              </a:lnSpc>
            </a:pPr>
            <a:r>
              <a:rPr lang="en-GB" sz="3200" b="1" i="1" dirty="0">
                <a:latin typeface="+mn-lt"/>
              </a:rPr>
              <a:t>Exploratory</a:t>
            </a:r>
            <a:r>
              <a:rPr lang="en-GB" sz="3200" i="1" dirty="0">
                <a:latin typeface="+mn-lt"/>
              </a:rPr>
              <a:t> </a:t>
            </a:r>
            <a:r>
              <a:rPr lang="en-GB" sz="3200" dirty="0">
                <a:latin typeface="+mn-lt"/>
              </a:rPr>
              <a:t>research is often undertaken in order to collect preliminary data to help clarify or identify a problem, rather than for generating problem solutions.  The purpose is to make an initial assessment of the nature of a problem, so that more detailed research work can be planned appropriately.</a:t>
            </a:r>
            <a:r>
              <a:rPr lang="en-GB" sz="3200" dirty="0" smtClean="0">
                <a:latin typeface="+mn-lt"/>
              </a:rPr>
              <a:t> </a:t>
            </a:r>
          </a:p>
          <a:p>
            <a:pPr marL="361950" indent="-361950">
              <a:lnSpc>
                <a:spcPct val="80000"/>
              </a:lnSpc>
              <a:buFont typeface="Wingdings" pitchFamily="2" charset="2"/>
              <a:buAutoNum type="arabicPeriod"/>
            </a:pPr>
            <a:endParaRPr lang="en-GB" sz="2400" i="1" dirty="0">
              <a:latin typeface="+mn-lt"/>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mn-lt"/>
              </a:rPr>
              <a:t>Continued</a:t>
            </a:r>
            <a:endParaRPr lang="en-US" dirty="0">
              <a:latin typeface="+mn-lt"/>
            </a:endParaRPr>
          </a:p>
        </p:txBody>
      </p:sp>
      <p:sp>
        <p:nvSpPr>
          <p:cNvPr id="3" name="Content Placeholder 2"/>
          <p:cNvSpPr>
            <a:spLocks noGrp="1"/>
          </p:cNvSpPr>
          <p:nvPr>
            <p:ph idx="1"/>
          </p:nvPr>
        </p:nvSpPr>
        <p:spPr/>
        <p:txBody>
          <a:bodyPr>
            <a:normAutofit/>
          </a:bodyPr>
          <a:lstStyle/>
          <a:p>
            <a:pPr>
              <a:lnSpc>
                <a:spcPct val="80000"/>
              </a:lnSpc>
            </a:pPr>
            <a:r>
              <a:rPr lang="en-GB" sz="3200" b="1" i="1" dirty="0" smtClean="0">
                <a:latin typeface="+mn-lt"/>
              </a:rPr>
              <a:t>Descriptive</a:t>
            </a:r>
            <a:r>
              <a:rPr lang="en-GB" sz="3200" i="1" dirty="0" smtClean="0">
                <a:latin typeface="+mn-lt"/>
              </a:rPr>
              <a:t> </a:t>
            </a:r>
            <a:r>
              <a:rPr lang="en-GB" sz="3200" dirty="0" smtClean="0">
                <a:latin typeface="+mn-lt"/>
              </a:rPr>
              <a:t>research aims to provide the researcher with a better understanding of a particular issue or problem. For example, assessing the search behaviour of users of a particular website and the reasons behind the behaviour exhibited.</a:t>
            </a:r>
            <a:endParaRPr lang="en-GB" sz="3200" i="1" dirty="0" smtClean="0">
              <a:latin typeface="+mn-lt"/>
            </a:endParaRPr>
          </a:p>
          <a:p>
            <a:pPr marL="0" indent="0">
              <a:buNone/>
            </a:pPr>
            <a:endParaRPr lang="en-US" dirty="0">
              <a:latin typeface="+mn-lt"/>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mn-lt"/>
              </a:rPr>
              <a:t>CONTINUED</a:t>
            </a:r>
            <a:endParaRPr lang="en-GB" dirty="0">
              <a:latin typeface="+mn-lt"/>
            </a:endParaRPr>
          </a:p>
        </p:txBody>
      </p:sp>
      <p:sp>
        <p:nvSpPr>
          <p:cNvPr id="3" name="Content Placeholder 2"/>
          <p:cNvSpPr>
            <a:spLocks noGrp="1"/>
          </p:cNvSpPr>
          <p:nvPr>
            <p:ph idx="1"/>
          </p:nvPr>
        </p:nvSpPr>
        <p:spPr/>
        <p:txBody>
          <a:bodyPr/>
          <a:lstStyle/>
          <a:p>
            <a:r>
              <a:rPr lang="en-GB" sz="2400" b="1" i="1" dirty="0">
                <a:latin typeface="+mn-lt"/>
              </a:rPr>
              <a:t>Explanatory</a:t>
            </a:r>
            <a:r>
              <a:rPr lang="en-GB" sz="2400" i="1" dirty="0">
                <a:latin typeface="+mn-lt"/>
              </a:rPr>
              <a:t> </a:t>
            </a:r>
            <a:r>
              <a:rPr lang="en-GB" sz="2400" dirty="0">
                <a:latin typeface="+mn-lt"/>
              </a:rPr>
              <a:t>(causal or predictive) research seeks to establish cause and effect relationships.  The emphasis here is on studying a situation or problem in order to explain the relationships between variables. </a:t>
            </a:r>
            <a:endParaRPr lang="en-US" sz="2400" dirty="0">
              <a:latin typeface="+mn-lt"/>
            </a:endParaRPr>
          </a:p>
          <a:p>
            <a:endParaRPr lang="en-GB" dirty="0">
              <a:latin typeface="+mn-lt"/>
            </a:endParaRPr>
          </a:p>
        </p:txBody>
      </p:sp>
    </p:spTree>
    <p:extLst>
      <p:ext uri="{BB962C8B-B14F-4D97-AF65-F5344CB8AC3E}">
        <p14:creationId xmlns:p14="http://schemas.microsoft.com/office/powerpoint/2010/main" val="203810210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899592" y="188640"/>
            <a:ext cx="7783512" cy="1143000"/>
          </a:xfrm>
        </p:spPr>
        <p:txBody>
          <a:bodyPr>
            <a:noAutofit/>
          </a:bodyPr>
          <a:lstStyle/>
          <a:p>
            <a:r>
              <a:rPr lang="en-GB" sz="3600" dirty="0" smtClean="0">
                <a:latin typeface="+mn-lt"/>
              </a:rPr>
              <a:t>primary </a:t>
            </a:r>
            <a:r>
              <a:rPr lang="en-GB" sz="3600" dirty="0">
                <a:latin typeface="+mn-lt"/>
              </a:rPr>
              <a:t>and secondary </a:t>
            </a:r>
            <a:r>
              <a:rPr lang="en-GB" sz="3600" dirty="0" smtClean="0">
                <a:latin typeface="+mn-lt"/>
              </a:rPr>
              <a:t>research</a:t>
            </a:r>
            <a:endParaRPr lang="en-US" sz="3600" dirty="0">
              <a:latin typeface="+mn-lt"/>
            </a:endParaRPr>
          </a:p>
        </p:txBody>
      </p:sp>
      <p:sp>
        <p:nvSpPr>
          <p:cNvPr id="13315" name="Rectangle 3"/>
          <p:cNvSpPr>
            <a:spLocks noGrp="1" noChangeArrowheads="1"/>
          </p:cNvSpPr>
          <p:nvPr>
            <p:ph idx="1"/>
          </p:nvPr>
        </p:nvSpPr>
        <p:spPr>
          <a:xfrm>
            <a:off x="395536" y="1628800"/>
            <a:ext cx="8424936" cy="4968552"/>
          </a:xfrm>
        </p:spPr>
        <p:txBody>
          <a:bodyPr>
            <a:noAutofit/>
          </a:bodyPr>
          <a:lstStyle/>
          <a:p>
            <a:pPr>
              <a:lnSpc>
                <a:spcPct val="80000"/>
              </a:lnSpc>
            </a:pPr>
            <a:r>
              <a:rPr lang="en-GB" sz="2800" b="1" dirty="0">
                <a:latin typeface="+mn-lt"/>
              </a:rPr>
              <a:t>Primary research</a:t>
            </a:r>
            <a:r>
              <a:rPr lang="en-GB" sz="2800" dirty="0">
                <a:latin typeface="+mn-lt"/>
              </a:rPr>
              <a:t> (or field research) involves the collection of original (new) data </a:t>
            </a:r>
            <a:r>
              <a:rPr lang="en-GB" sz="2800" i="1" dirty="0">
                <a:latin typeface="+mn-lt"/>
              </a:rPr>
              <a:t>by the researcher</a:t>
            </a:r>
            <a:r>
              <a:rPr lang="en-GB" sz="2800" dirty="0">
                <a:latin typeface="+mn-lt"/>
              </a:rPr>
              <a:t> to address a specific problem. </a:t>
            </a:r>
            <a:endParaRPr lang="en-GB" sz="2800" b="1" dirty="0">
              <a:latin typeface="+mn-lt"/>
            </a:endParaRPr>
          </a:p>
          <a:p>
            <a:pPr>
              <a:lnSpc>
                <a:spcPct val="80000"/>
              </a:lnSpc>
            </a:pPr>
            <a:r>
              <a:rPr lang="en-GB" sz="2800" b="1" dirty="0">
                <a:latin typeface="+mn-lt"/>
              </a:rPr>
              <a:t>Secondary research</a:t>
            </a:r>
            <a:r>
              <a:rPr lang="en-GB" sz="2800" dirty="0">
                <a:latin typeface="+mn-lt"/>
              </a:rPr>
              <a:t> (or desk research) is based on data that has been collected </a:t>
            </a:r>
            <a:r>
              <a:rPr lang="en-GB" sz="2800" i="1" dirty="0">
                <a:latin typeface="+mn-lt"/>
              </a:rPr>
              <a:t>by somebody else</a:t>
            </a:r>
            <a:r>
              <a:rPr lang="en-GB" sz="2800" dirty="0">
                <a:latin typeface="+mn-lt"/>
              </a:rPr>
              <a:t> for some other purpose (and for this reason, it may not precisely meet the needs of the secondary user).  However, it can help the researcher gain understanding of an issue, and formulate and generate ideas, which can later be refined by carrying out primary research</a:t>
            </a:r>
            <a:r>
              <a:rPr lang="en-GB" sz="3200" dirty="0">
                <a:latin typeface="+mn-lt"/>
              </a:rPr>
              <a:t>. </a:t>
            </a:r>
            <a:endParaRPr lang="en-US" sz="3200" dirty="0">
              <a:latin typeface="+mn-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Lst>
  </p:timing>
</p:sld>
</file>

<file path=ppt/slides/slide39.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noAutofit/>
          </a:bodyPr>
          <a:lstStyle/>
          <a:p>
            <a:r>
              <a:rPr lang="en-GB" dirty="0" smtClean="0">
                <a:latin typeface="+mn-lt"/>
              </a:rPr>
              <a:t>Qua</a:t>
            </a:r>
            <a:r>
              <a:rPr lang="en-GB" b="1" dirty="0" smtClean="0">
                <a:solidFill>
                  <a:srgbClr val="FF0000"/>
                </a:solidFill>
                <a:latin typeface="+mn-lt"/>
              </a:rPr>
              <a:t>l</a:t>
            </a:r>
            <a:r>
              <a:rPr lang="en-GB" dirty="0" smtClean="0">
                <a:latin typeface="+mn-lt"/>
              </a:rPr>
              <a:t>itative and  </a:t>
            </a:r>
            <a:r>
              <a:rPr lang="en-GB" dirty="0">
                <a:latin typeface="+mn-lt"/>
              </a:rPr>
              <a:t/>
            </a:r>
            <a:br>
              <a:rPr lang="en-GB" dirty="0">
                <a:latin typeface="+mn-lt"/>
              </a:rPr>
            </a:br>
            <a:r>
              <a:rPr lang="en-GB" dirty="0">
                <a:latin typeface="+mn-lt"/>
              </a:rPr>
              <a:t>qua</a:t>
            </a:r>
            <a:r>
              <a:rPr lang="en-GB" b="1" dirty="0">
                <a:solidFill>
                  <a:srgbClr val="FF0000"/>
                </a:solidFill>
                <a:latin typeface="+mn-lt"/>
              </a:rPr>
              <a:t>n</a:t>
            </a:r>
            <a:r>
              <a:rPr lang="en-GB" dirty="0">
                <a:latin typeface="+mn-lt"/>
              </a:rPr>
              <a:t>titative</a:t>
            </a:r>
            <a:endParaRPr lang="en-US" sz="4000" dirty="0">
              <a:latin typeface="+mn-lt"/>
            </a:endParaRPr>
          </a:p>
        </p:txBody>
      </p:sp>
      <p:sp>
        <p:nvSpPr>
          <p:cNvPr id="15363" name="Rectangle 3"/>
          <p:cNvSpPr>
            <a:spLocks noGrp="1" noChangeArrowheads="1"/>
          </p:cNvSpPr>
          <p:nvPr>
            <p:ph idx="1"/>
          </p:nvPr>
        </p:nvSpPr>
        <p:spPr/>
        <p:txBody>
          <a:bodyPr>
            <a:normAutofit lnSpcReduction="10000"/>
          </a:bodyPr>
          <a:lstStyle/>
          <a:p>
            <a:r>
              <a:rPr lang="en-GB" sz="3200" i="1" dirty="0">
                <a:latin typeface="+mn-lt"/>
              </a:rPr>
              <a:t>Qualitative research</a:t>
            </a:r>
            <a:r>
              <a:rPr lang="en-GB" sz="3200" dirty="0">
                <a:latin typeface="+mn-lt"/>
              </a:rPr>
              <a:t> involves the collection of (soft) data that are open to interpretation, for example, people’s opinions which cannot be generalised in numerical terms</a:t>
            </a:r>
            <a:r>
              <a:rPr lang="en-GB" sz="3200" dirty="0" smtClean="0">
                <a:latin typeface="+mn-lt"/>
              </a:rPr>
              <a:t>.</a:t>
            </a:r>
            <a:endParaRPr lang="en-GB" sz="3200" i="1" dirty="0">
              <a:latin typeface="+mn-lt"/>
            </a:endParaRPr>
          </a:p>
          <a:p>
            <a:r>
              <a:rPr lang="en-GB" sz="3200" i="1" dirty="0">
                <a:latin typeface="+mn-lt"/>
              </a:rPr>
              <a:t>Quantitative research </a:t>
            </a:r>
            <a:r>
              <a:rPr lang="en-GB" sz="3200" dirty="0">
                <a:latin typeface="+mn-lt"/>
              </a:rPr>
              <a:t>– research that produces statistics (hard data).  This usually involves surveys of large numbers of respondents.</a:t>
            </a:r>
            <a:endParaRPr lang="en-US" sz="3200" dirty="0">
              <a:latin typeface="+mn-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r>
              <a:rPr lang="en-GB" b="1" dirty="0" smtClean="0">
                <a:latin typeface="+mn-lt"/>
              </a:rPr>
              <a:t>Research methods</a:t>
            </a:r>
            <a:endParaRPr lang="en-US" b="1" dirty="0">
              <a:latin typeface="+mn-lt"/>
            </a:endParaRPr>
          </a:p>
        </p:txBody>
      </p:sp>
      <p:sp>
        <p:nvSpPr>
          <p:cNvPr id="33795" name="Rectangle 3"/>
          <p:cNvSpPr>
            <a:spLocks noGrp="1" noChangeArrowheads="1"/>
          </p:cNvSpPr>
          <p:nvPr>
            <p:ph idx="1"/>
          </p:nvPr>
        </p:nvSpPr>
        <p:spPr/>
        <p:txBody>
          <a:bodyPr/>
          <a:lstStyle/>
          <a:p>
            <a:r>
              <a:rPr lang="en-GB" dirty="0" smtClean="0">
                <a:latin typeface="+mn-lt"/>
              </a:rPr>
              <a:t>Identify </a:t>
            </a:r>
            <a:r>
              <a:rPr lang="en-GB" dirty="0">
                <a:latin typeface="+mn-lt"/>
              </a:rPr>
              <a:t>and </a:t>
            </a:r>
            <a:r>
              <a:rPr lang="en-GB" i="1" dirty="0">
                <a:latin typeface="+mn-lt"/>
              </a:rPr>
              <a:t>justify</a:t>
            </a:r>
            <a:r>
              <a:rPr lang="en-GB" dirty="0">
                <a:latin typeface="+mn-lt"/>
              </a:rPr>
              <a:t> the research methods that you will use to gather your data and/or evaluate your results. </a:t>
            </a:r>
          </a:p>
          <a:p>
            <a:endParaRPr lang="en-GB" dirty="0">
              <a:latin typeface="+mn-lt"/>
            </a:endParaRPr>
          </a:p>
          <a:p>
            <a:r>
              <a:rPr lang="en-GB" dirty="0">
                <a:latin typeface="+mn-lt"/>
              </a:rPr>
              <a:t>Work your way through the ‘research onion’ </a:t>
            </a:r>
            <a:r>
              <a:rPr lang="en-GB" dirty="0" smtClean="0">
                <a:latin typeface="+mn-lt"/>
                <a:sym typeface="Wingdings" pitchFamily="2" charset="2"/>
              </a:rPr>
              <a:t></a:t>
            </a:r>
          </a:p>
          <a:p>
            <a:endParaRPr lang="en-GB" dirty="0" smtClean="0">
              <a:latin typeface="+mn-lt"/>
              <a:sym typeface="Wingdings" pitchFamily="2" charset="2"/>
            </a:endParaRPr>
          </a:p>
          <a:p>
            <a:r>
              <a:rPr lang="en-GB" dirty="0" smtClean="0">
                <a:latin typeface="+mn-lt"/>
                <a:sym typeface="Wingdings" pitchFamily="2" charset="2"/>
              </a:rPr>
              <a:t>Be concise.  </a:t>
            </a:r>
            <a:endParaRPr lang="en-GB" dirty="0">
              <a:latin typeface="+mn-lt"/>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194" name="Text Box 2"/>
          <p:cNvSpPr txBox="1">
            <a:spLocks noChangeArrowheads="1"/>
          </p:cNvSpPr>
          <p:nvPr/>
        </p:nvSpPr>
        <p:spPr bwMode="auto">
          <a:xfrm>
            <a:off x="298450" y="5884863"/>
            <a:ext cx="8534400" cy="550862"/>
          </a:xfrm>
          <a:prstGeom prst="rect">
            <a:avLst/>
          </a:prstGeom>
          <a:noFill/>
          <a:ln w="9525">
            <a:noFill/>
            <a:miter lim="800000"/>
            <a:headEnd/>
            <a:tailEnd/>
          </a:ln>
          <a:effectLst/>
        </p:spPr>
        <p:txBody>
          <a:bodyPr>
            <a:spAutoFit/>
          </a:bodyPr>
          <a:lstStyle/>
          <a:p>
            <a:pPr>
              <a:spcBef>
                <a:spcPct val="50000"/>
              </a:spcBef>
            </a:pPr>
            <a:r>
              <a:rPr lang="en-GB" sz="1200"/>
              <a:t>Figure 1  </a:t>
            </a:r>
            <a:r>
              <a:rPr lang="en-US"/>
              <a:t>The research ‘onion’</a:t>
            </a:r>
          </a:p>
          <a:p>
            <a:pPr>
              <a:spcBef>
                <a:spcPct val="50000"/>
              </a:spcBef>
            </a:pPr>
            <a:r>
              <a:rPr lang="en-US" sz="800" i="1"/>
              <a:t>Source</a:t>
            </a:r>
            <a:r>
              <a:rPr lang="en-US" sz="800"/>
              <a:t>: © Mark Saunders, Philip Lewis and Adrian Thornhill 2007</a:t>
            </a:r>
          </a:p>
        </p:txBody>
      </p:sp>
      <p:pic>
        <p:nvPicPr>
          <p:cNvPr id="8195" name="Picture 3" descr="C04NF001"/>
          <p:cNvPicPr>
            <a:picLocks noChangeAspect="1" noChangeArrowheads="1"/>
          </p:cNvPicPr>
          <p:nvPr/>
        </p:nvPicPr>
        <p:blipFill>
          <a:blip r:embed="rId3"/>
          <a:srcRect/>
          <a:stretch>
            <a:fillRect/>
          </a:stretch>
        </p:blipFill>
        <p:spPr bwMode="auto">
          <a:xfrm>
            <a:off x="747713" y="400050"/>
            <a:ext cx="7607300" cy="5535613"/>
          </a:xfrm>
          <a:prstGeom prst="rect">
            <a:avLst/>
          </a:prstGeom>
          <a:noFill/>
          <a:ln w="9525">
            <a:noFill/>
            <a:miter lim="800000"/>
            <a:headEnd/>
            <a:tailEnd/>
          </a:ln>
        </p:spPr>
      </p:pic>
    </p:spTree>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mn-lt"/>
              </a:rPr>
              <a:t>Tool</a:t>
            </a:r>
            <a:endParaRPr lang="en-GB" dirty="0">
              <a:latin typeface="+mn-lt"/>
            </a:endParaRPr>
          </a:p>
        </p:txBody>
      </p:sp>
      <p:sp>
        <p:nvSpPr>
          <p:cNvPr id="3" name="Content Placeholder 2"/>
          <p:cNvSpPr>
            <a:spLocks noGrp="1"/>
          </p:cNvSpPr>
          <p:nvPr>
            <p:ph idx="1"/>
          </p:nvPr>
        </p:nvSpPr>
        <p:spPr/>
        <p:txBody>
          <a:bodyPr/>
          <a:lstStyle/>
          <a:p>
            <a:r>
              <a:rPr lang="en-GB" dirty="0" smtClean="0">
                <a:latin typeface="+mn-lt"/>
              </a:rPr>
              <a:t>Epistemology</a:t>
            </a:r>
          </a:p>
          <a:p>
            <a:r>
              <a:rPr lang="en-GB" dirty="0" smtClean="0">
                <a:latin typeface="+mn-lt"/>
              </a:rPr>
              <a:t>Qualitative</a:t>
            </a:r>
          </a:p>
          <a:p>
            <a:r>
              <a:rPr lang="en-GB" dirty="0" err="1" smtClean="0">
                <a:latin typeface="+mn-lt"/>
              </a:rPr>
              <a:t>Quanatative</a:t>
            </a:r>
            <a:endParaRPr lang="en-GB" dirty="0" smtClean="0">
              <a:latin typeface="+mn-lt"/>
            </a:endParaRPr>
          </a:p>
          <a:p>
            <a:r>
              <a:rPr lang="en-GB" dirty="0" smtClean="0">
                <a:latin typeface="+mn-lt"/>
              </a:rPr>
              <a:t>Questionnaires</a:t>
            </a:r>
          </a:p>
          <a:p>
            <a:r>
              <a:rPr lang="en-GB" dirty="0" smtClean="0">
                <a:latin typeface="+mn-lt"/>
              </a:rPr>
              <a:t>Interviews</a:t>
            </a:r>
            <a:endParaRPr lang="en-GB" dirty="0">
              <a:latin typeface="+mn-lt"/>
            </a:endParaRPr>
          </a:p>
        </p:txBody>
      </p:sp>
    </p:spTree>
    <p:extLst>
      <p:ext uri="{BB962C8B-B14F-4D97-AF65-F5344CB8AC3E}">
        <p14:creationId xmlns:p14="http://schemas.microsoft.com/office/powerpoint/2010/main" val="154942188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r>
              <a:rPr lang="en-GB" b="1" dirty="0" smtClean="0">
                <a:latin typeface="+mn-lt"/>
              </a:rPr>
              <a:t>Research methods:</a:t>
            </a:r>
            <a:endParaRPr lang="en-US" b="1" dirty="0">
              <a:latin typeface="+mn-lt"/>
            </a:endParaRPr>
          </a:p>
        </p:txBody>
      </p:sp>
      <p:sp>
        <p:nvSpPr>
          <p:cNvPr id="36867" name="Rectangle 3"/>
          <p:cNvSpPr>
            <a:spLocks noGrp="1" noChangeArrowheads="1"/>
          </p:cNvSpPr>
          <p:nvPr>
            <p:ph idx="1"/>
          </p:nvPr>
        </p:nvSpPr>
        <p:spPr/>
        <p:txBody>
          <a:bodyPr>
            <a:normAutofit/>
          </a:bodyPr>
          <a:lstStyle/>
          <a:p>
            <a:pPr>
              <a:lnSpc>
                <a:spcPct val="80000"/>
              </a:lnSpc>
              <a:buFont typeface="Wingdings" pitchFamily="2" charset="2"/>
              <a:buNone/>
            </a:pPr>
            <a:r>
              <a:rPr lang="en-GB" sz="2400" dirty="0">
                <a:latin typeface="+mn-lt"/>
              </a:rPr>
              <a:t>This </a:t>
            </a:r>
            <a:r>
              <a:rPr lang="en-GB" sz="2400" b="1" i="1" dirty="0" smtClean="0">
                <a:latin typeface="+mn-lt"/>
              </a:rPr>
              <a:t>should</a:t>
            </a:r>
            <a:r>
              <a:rPr lang="en-GB" sz="2400" dirty="0" smtClean="0">
                <a:latin typeface="+mn-lt"/>
              </a:rPr>
              <a:t> </a:t>
            </a:r>
            <a:r>
              <a:rPr lang="en-GB" sz="2400" dirty="0">
                <a:latin typeface="+mn-lt"/>
              </a:rPr>
              <a:t>include</a:t>
            </a:r>
            <a:r>
              <a:rPr lang="en-GB" sz="2400" dirty="0" smtClean="0">
                <a:latin typeface="+mn-lt"/>
              </a:rPr>
              <a:t>:</a:t>
            </a:r>
            <a:endParaRPr lang="en-GB" sz="2400" dirty="0">
              <a:latin typeface="+mn-lt"/>
            </a:endParaRPr>
          </a:p>
          <a:p>
            <a:pPr>
              <a:lnSpc>
                <a:spcPct val="80000"/>
              </a:lnSpc>
            </a:pPr>
            <a:r>
              <a:rPr lang="en-GB" sz="2400" dirty="0">
                <a:latin typeface="+mn-lt"/>
              </a:rPr>
              <a:t>Research philosophy and approach (positivism or </a:t>
            </a:r>
            <a:r>
              <a:rPr lang="en-GB" sz="2400" dirty="0" err="1" smtClean="0">
                <a:latin typeface="+mn-lt"/>
              </a:rPr>
              <a:t>interpretivism</a:t>
            </a:r>
            <a:r>
              <a:rPr lang="en-GB" sz="2400" dirty="0" smtClean="0">
                <a:latin typeface="+mn-lt"/>
              </a:rPr>
              <a:t>? </a:t>
            </a:r>
            <a:r>
              <a:rPr lang="en-GB" sz="2400" dirty="0">
                <a:latin typeface="+mn-lt"/>
              </a:rPr>
              <a:t>Induction or deduction</a:t>
            </a:r>
            <a:r>
              <a:rPr lang="en-GB" sz="2400" dirty="0" smtClean="0">
                <a:latin typeface="+mn-lt"/>
              </a:rPr>
              <a:t>?)</a:t>
            </a:r>
            <a:endParaRPr lang="en-GB" sz="2400" dirty="0">
              <a:latin typeface="+mn-lt"/>
            </a:endParaRPr>
          </a:p>
          <a:p>
            <a:pPr>
              <a:lnSpc>
                <a:spcPct val="80000"/>
              </a:lnSpc>
            </a:pPr>
            <a:r>
              <a:rPr lang="en-GB" sz="2400" dirty="0">
                <a:latin typeface="+mn-lt"/>
              </a:rPr>
              <a:t>Research strategy (action research, experiment, case study, survey, etc</a:t>
            </a:r>
            <a:r>
              <a:rPr lang="en-GB" sz="2400" dirty="0" smtClean="0">
                <a:latin typeface="+mn-lt"/>
              </a:rPr>
              <a:t>.)</a:t>
            </a:r>
            <a:endParaRPr lang="en-GB" sz="2400" dirty="0">
              <a:latin typeface="+mn-lt"/>
            </a:endParaRPr>
          </a:p>
          <a:p>
            <a:pPr>
              <a:lnSpc>
                <a:spcPct val="80000"/>
              </a:lnSpc>
            </a:pPr>
            <a:r>
              <a:rPr lang="en-GB" sz="2400" dirty="0">
                <a:latin typeface="+mn-lt"/>
              </a:rPr>
              <a:t>The study population and sample (who are they, do you have access</a:t>
            </a:r>
            <a:r>
              <a:rPr lang="en-GB" sz="2400" dirty="0" smtClean="0">
                <a:latin typeface="+mn-lt"/>
              </a:rPr>
              <a:t>?)</a:t>
            </a:r>
            <a:endParaRPr lang="en-GB" sz="2400" dirty="0">
              <a:latin typeface="+mn-lt"/>
            </a:endParaRPr>
          </a:p>
          <a:p>
            <a:pPr>
              <a:lnSpc>
                <a:spcPct val="80000"/>
              </a:lnSpc>
            </a:pPr>
            <a:r>
              <a:rPr lang="en-GB" sz="2400" dirty="0">
                <a:latin typeface="+mn-lt"/>
              </a:rPr>
              <a:t>Data collection methods for each objective (interview, questionnaire, observation, document review, etc</a:t>
            </a:r>
            <a:r>
              <a:rPr lang="en-GB" sz="2400" dirty="0" smtClean="0">
                <a:latin typeface="+mn-lt"/>
              </a:rPr>
              <a:t>.).</a:t>
            </a:r>
            <a:endParaRPr lang="en-GB" sz="2400" dirty="0">
              <a:latin typeface="+mn-lt"/>
            </a:endParaRPr>
          </a:p>
          <a:p>
            <a:pPr>
              <a:lnSpc>
                <a:spcPct val="80000"/>
              </a:lnSpc>
            </a:pPr>
            <a:r>
              <a:rPr lang="en-GB" sz="2400" dirty="0">
                <a:latin typeface="+mn-lt"/>
              </a:rPr>
              <a:t>Reliability and validity</a:t>
            </a:r>
          </a:p>
          <a:p>
            <a:pPr>
              <a:lnSpc>
                <a:spcPct val="80000"/>
              </a:lnSpc>
            </a:pPr>
            <a:endParaRPr lang="en-US" sz="2400" dirty="0">
              <a:latin typeface="+mn-lt"/>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noAutofit/>
          </a:bodyPr>
          <a:lstStyle/>
          <a:p>
            <a:r>
              <a:rPr lang="en-GB" dirty="0">
                <a:latin typeface="+mn-lt"/>
              </a:rPr>
              <a:t>Research philosophy, </a:t>
            </a:r>
            <a:r>
              <a:rPr lang="en-US" dirty="0">
                <a:latin typeface="+mn-lt"/>
              </a:rPr>
              <a:t>asks the question ‘</a:t>
            </a:r>
            <a:r>
              <a:rPr lang="en-US" i="1" dirty="0">
                <a:latin typeface="+mn-lt"/>
              </a:rPr>
              <a:t>how do we know what we know?</a:t>
            </a:r>
            <a:endParaRPr lang="en-GB" dirty="0">
              <a:latin typeface="+mn-lt"/>
            </a:endParaRPr>
          </a:p>
        </p:txBody>
      </p:sp>
      <p:sp>
        <p:nvSpPr>
          <p:cNvPr id="7171" name="Rectangle 3"/>
          <p:cNvSpPr>
            <a:spLocks noGrp="1" noChangeArrowheads="1"/>
          </p:cNvSpPr>
          <p:nvPr>
            <p:ph idx="1"/>
          </p:nvPr>
        </p:nvSpPr>
        <p:spPr/>
        <p:txBody>
          <a:bodyPr>
            <a:noAutofit/>
          </a:bodyPr>
          <a:lstStyle/>
          <a:p>
            <a:pPr marL="365760" lvl="1" indent="0">
              <a:buNone/>
            </a:pPr>
            <a:endParaRPr lang="en-GB" sz="2400" b="1" dirty="0" smtClean="0">
              <a:latin typeface="+mn-lt"/>
            </a:endParaRPr>
          </a:p>
          <a:p>
            <a:pPr marL="365760" lvl="1" indent="0">
              <a:buNone/>
            </a:pPr>
            <a:endParaRPr lang="en-GB" sz="2400" b="1" dirty="0">
              <a:latin typeface="+mn-lt"/>
            </a:endParaRPr>
          </a:p>
          <a:p>
            <a:pPr marL="365760" lvl="1" indent="0">
              <a:buNone/>
            </a:pPr>
            <a:r>
              <a:rPr lang="en-GB" sz="2400" b="1" dirty="0" smtClean="0">
                <a:latin typeface="+mn-lt"/>
              </a:rPr>
              <a:t>Positivism </a:t>
            </a:r>
            <a:r>
              <a:rPr lang="en-US" sz="2400" dirty="0" smtClean="0">
                <a:latin typeface="+mn-lt"/>
              </a:rPr>
              <a:t>contends there are single true answers to questions, which can be found by carefully applying scientific procedures, such as experiments (to </a:t>
            </a:r>
            <a:r>
              <a:rPr lang="en-US" sz="2400" i="1" dirty="0" smtClean="0">
                <a:latin typeface="+mn-lt"/>
              </a:rPr>
              <a:t>test</a:t>
            </a:r>
            <a:r>
              <a:rPr lang="en-US" sz="2400" dirty="0" smtClean="0">
                <a:latin typeface="+mn-lt"/>
              </a:rPr>
              <a:t> theory and </a:t>
            </a:r>
            <a:r>
              <a:rPr lang="en-US" sz="2400" i="1" dirty="0" smtClean="0">
                <a:latin typeface="+mn-lt"/>
              </a:rPr>
              <a:t>measure</a:t>
            </a:r>
            <a:r>
              <a:rPr lang="en-US" sz="2400" dirty="0" smtClean="0">
                <a:latin typeface="+mn-lt"/>
              </a:rPr>
              <a:t> results). </a:t>
            </a:r>
          </a:p>
          <a:p>
            <a:pPr lvl="1"/>
            <a:endParaRPr lang="en-US" sz="2400" dirty="0">
              <a:latin typeface="+mn-lt"/>
            </a:endParaRP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mn-lt"/>
              </a:rPr>
              <a:t>Interpretivism</a:t>
            </a:r>
          </a:p>
        </p:txBody>
      </p:sp>
      <p:sp>
        <p:nvSpPr>
          <p:cNvPr id="3" name="Content Placeholder 2"/>
          <p:cNvSpPr>
            <a:spLocks noGrp="1"/>
          </p:cNvSpPr>
          <p:nvPr>
            <p:ph idx="1"/>
          </p:nvPr>
        </p:nvSpPr>
        <p:spPr/>
        <p:txBody>
          <a:bodyPr/>
          <a:lstStyle/>
          <a:p>
            <a:r>
              <a:rPr lang="en-GB" sz="2000" dirty="0" smtClean="0">
                <a:latin typeface="+mn-lt"/>
              </a:rPr>
              <a:t>‘</a:t>
            </a:r>
            <a:r>
              <a:rPr lang="en-GB" sz="2000" i="1" dirty="0">
                <a:latin typeface="+mn-lt"/>
              </a:rPr>
              <a:t>is concerned with understanding human behaviour and…focuses on the meaning, rather than measurement of social phenomena.’</a:t>
            </a:r>
            <a:r>
              <a:rPr lang="en-GB" sz="2000" dirty="0">
                <a:latin typeface="+mn-lt"/>
              </a:rPr>
              <a:t> (Collis and Hussey, 2003, p. </a:t>
            </a:r>
            <a:r>
              <a:rPr lang="en-GB" sz="2000" dirty="0" smtClean="0">
                <a:latin typeface="+mn-lt"/>
              </a:rPr>
              <a:t>53)</a:t>
            </a:r>
          </a:p>
          <a:p>
            <a:r>
              <a:rPr lang="en-GB" sz="2000" dirty="0" smtClean="0">
                <a:latin typeface="+mn-lt"/>
              </a:rPr>
              <a:t>Reality </a:t>
            </a:r>
            <a:r>
              <a:rPr lang="en-GB" sz="2000" dirty="0">
                <a:latin typeface="+mn-lt"/>
              </a:rPr>
              <a:t>is socially constructed, based on participants’ perceptions, and needs to be ‘understood’ rather than trying to generate ‘facts’ (Saunders et al, </a:t>
            </a:r>
            <a:r>
              <a:rPr lang="en-GB" sz="2000" dirty="0" smtClean="0">
                <a:latin typeface="+mn-lt"/>
              </a:rPr>
              <a:t>2007)</a:t>
            </a:r>
          </a:p>
          <a:p>
            <a:r>
              <a:rPr lang="en-GB" sz="2000" dirty="0" smtClean="0">
                <a:latin typeface="+mn-lt"/>
              </a:rPr>
              <a:t>To </a:t>
            </a:r>
            <a:r>
              <a:rPr lang="en-US" sz="2000" i="1" dirty="0">
                <a:latin typeface="+mn-lt"/>
              </a:rPr>
              <a:t>build</a:t>
            </a:r>
            <a:r>
              <a:rPr lang="en-US" sz="2000" dirty="0">
                <a:latin typeface="+mn-lt"/>
              </a:rPr>
              <a:t> knowledge from event(s) and/or object(s), based upon the world as participants see it. </a:t>
            </a:r>
          </a:p>
          <a:p>
            <a:endParaRPr lang="en-GB" dirty="0">
              <a:latin typeface="+mn-lt"/>
            </a:endParaRPr>
          </a:p>
        </p:txBody>
      </p:sp>
    </p:spTree>
    <p:extLst>
      <p:ext uri="{BB962C8B-B14F-4D97-AF65-F5344CB8AC3E}">
        <p14:creationId xmlns:p14="http://schemas.microsoft.com/office/powerpoint/2010/main" val="412964433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normAutofit fontScale="90000"/>
          </a:bodyPr>
          <a:lstStyle/>
          <a:p>
            <a:r>
              <a:rPr lang="en-GB" sz="3400" dirty="0">
                <a:latin typeface="+mn-lt"/>
              </a:rPr>
              <a:t>Features of the main research paradigms </a:t>
            </a:r>
            <a:r>
              <a:rPr lang="en-GB" sz="3400" dirty="0" smtClean="0">
                <a:latin typeface="+mn-lt"/>
              </a:rPr>
              <a:t/>
            </a:r>
            <a:br>
              <a:rPr lang="en-GB" sz="3400" dirty="0" smtClean="0">
                <a:latin typeface="+mn-lt"/>
              </a:rPr>
            </a:br>
            <a:r>
              <a:rPr lang="en-GB" sz="2400" dirty="0" smtClean="0">
                <a:latin typeface="+mn-lt"/>
              </a:rPr>
              <a:t>(</a:t>
            </a:r>
            <a:r>
              <a:rPr lang="en-GB" sz="2400" dirty="0">
                <a:latin typeface="+mn-lt"/>
              </a:rPr>
              <a:t>Collis and Hussey, 2003, p.55)</a:t>
            </a:r>
            <a:endParaRPr lang="en-US" sz="2400" dirty="0">
              <a:latin typeface="+mn-lt"/>
            </a:endParaRPr>
          </a:p>
        </p:txBody>
      </p:sp>
      <p:graphicFrame>
        <p:nvGraphicFramePr>
          <p:cNvPr id="15390" name="Group 30"/>
          <p:cNvGraphicFramePr>
            <a:graphicFrameLocks noGrp="1"/>
          </p:cNvGraphicFramePr>
          <p:nvPr>
            <p:ph type="tbl" idx="1"/>
            <p:extLst>
              <p:ext uri="{D42A27DB-BD31-4B8C-83A1-F6EECF244321}">
                <p14:modId xmlns:p14="http://schemas.microsoft.com/office/powerpoint/2010/main" val="1026081294"/>
              </p:ext>
            </p:extLst>
          </p:nvPr>
        </p:nvGraphicFramePr>
        <p:xfrm>
          <a:off x="457200" y="1600200"/>
          <a:ext cx="8229600" cy="4782312"/>
        </p:xfrm>
        <a:graphic>
          <a:graphicData uri="http://schemas.openxmlformats.org/drawingml/2006/table">
            <a:tbl>
              <a:tblPr/>
              <a:tblGrid>
                <a:gridCol w="4114800"/>
                <a:gridCol w="4114800"/>
              </a:tblGrid>
              <a:tr h="533400">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800" b="0" i="0" u="none" strike="noStrike" cap="none" normalizeH="0" baseline="0" dirty="0" smtClean="0">
                          <a:ln>
                            <a:noFill/>
                          </a:ln>
                          <a:solidFill>
                            <a:schemeClr val="tx1"/>
                          </a:solidFill>
                          <a:effectLst/>
                          <a:latin typeface="Arial" charset="0"/>
                        </a:rPr>
                        <a:t>Positivistic</a:t>
                      </a:r>
                      <a:endParaRPr kumimoji="0" lang="en-US" sz="2800" b="0" i="0" u="none" strike="noStrike" cap="none" normalizeH="0" baseline="0" dirty="0" smtClean="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800" b="0" i="0" u="none" strike="noStrike" cap="none" normalizeH="0" baseline="0" dirty="0" smtClean="0">
                          <a:ln>
                            <a:noFill/>
                          </a:ln>
                          <a:solidFill>
                            <a:schemeClr val="tx1"/>
                          </a:solidFill>
                          <a:effectLst/>
                          <a:latin typeface="Arial" charset="0"/>
                        </a:rPr>
                        <a:t>Interpretive</a:t>
                      </a:r>
                      <a:endParaRPr kumimoji="0" lang="en-US" sz="2800" b="0" i="0" u="none" strike="noStrike" cap="none" normalizeH="0" baseline="0" dirty="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r>
              <a:tr h="2265363">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Tends to produce quantitative data</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Uses large samples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Concerned with testing theory (deductive approach)</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Data is highly specific &amp; precise</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The location is artificial</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Reliability is high</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Validity is low</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Generalises from sample to population</a:t>
                      </a:r>
                      <a:endParaRPr kumimoji="0" lang="en-US" sz="2200" b="0" i="0" u="none" strike="noStrike" cap="none" normalizeH="0" baseline="0" smtClean="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dirty="0" smtClean="0">
                          <a:ln>
                            <a:noFill/>
                          </a:ln>
                          <a:solidFill>
                            <a:schemeClr val="tx1"/>
                          </a:solidFill>
                          <a:effectLst/>
                          <a:latin typeface="Arial" charset="0"/>
                        </a:rPr>
                        <a:t>Tends to produce qualitative data</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dirty="0" smtClean="0">
                          <a:ln>
                            <a:noFill/>
                          </a:ln>
                          <a:solidFill>
                            <a:schemeClr val="tx1"/>
                          </a:solidFill>
                          <a:effectLst/>
                          <a:latin typeface="Arial" charset="0"/>
                        </a:rPr>
                        <a:t>Uses small samples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dirty="0" smtClean="0">
                          <a:ln>
                            <a:noFill/>
                          </a:ln>
                          <a:solidFill>
                            <a:schemeClr val="tx1"/>
                          </a:solidFill>
                          <a:effectLst/>
                          <a:latin typeface="Arial" charset="0"/>
                        </a:rPr>
                        <a:t>Generates/builds theory (inductive approach)</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dirty="0" smtClean="0">
                          <a:ln>
                            <a:noFill/>
                          </a:ln>
                          <a:solidFill>
                            <a:schemeClr val="tx1"/>
                          </a:solidFill>
                          <a:effectLst/>
                          <a:latin typeface="Arial" charset="0"/>
                        </a:rPr>
                        <a:t>Data is rich and subjective</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dirty="0" smtClean="0">
                          <a:ln>
                            <a:noFill/>
                          </a:ln>
                          <a:solidFill>
                            <a:schemeClr val="tx1"/>
                          </a:solidFill>
                          <a:effectLst/>
                          <a:latin typeface="Arial" charset="0"/>
                        </a:rPr>
                        <a:t>The location is natural</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dirty="0" smtClean="0">
                          <a:ln>
                            <a:noFill/>
                          </a:ln>
                          <a:solidFill>
                            <a:schemeClr val="tx1"/>
                          </a:solidFill>
                          <a:effectLst/>
                          <a:latin typeface="Arial" charset="0"/>
                        </a:rPr>
                        <a:t>Reliability is low</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dirty="0" smtClean="0">
                          <a:ln>
                            <a:noFill/>
                          </a:ln>
                          <a:solidFill>
                            <a:schemeClr val="tx1"/>
                          </a:solidFill>
                          <a:effectLst/>
                          <a:latin typeface="Arial" charset="0"/>
                        </a:rPr>
                        <a:t>Validity is high</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dirty="0" smtClean="0">
                          <a:ln>
                            <a:noFill/>
                          </a:ln>
                          <a:solidFill>
                            <a:schemeClr val="tx1"/>
                          </a:solidFill>
                          <a:effectLst/>
                          <a:latin typeface="Arial" charset="0"/>
                        </a:rPr>
                        <a:t>Generalises from one setting to another</a:t>
                      </a:r>
                      <a:endParaRPr kumimoji="0" lang="en-US" sz="2200" b="0" i="0" u="none" strike="noStrike" cap="none" normalizeH="0" baseline="0" dirty="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US" dirty="0">
                <a:latin typeface="+mn-lt"/>
              </a:rPr>
              <a:t>Methodology</a:t>
            </a:r>
          </a:p>
        </p:txBody>
      </p:sp>
      <p:sp>
        <p:nvSpPr>
          <p:cNvPr id="14339" name="Rectangle 3"/>
          <p:cNvSpPr>
            <a:spLocks noGrp="1" noChangeArrowheads="1"/>
          </p:cNvSpPr>
          <p:nvPr>
            <p:ph idx="1"/>
          </p:nvPr>
        </p:nvSpPr>
        <p:spPr/>
        <p:txBody>
          <a:bodyPr/>
          <a:lstStyle/>
          <a:p>
            <a:r>
              <a:rPr lang="en-US">
                <a:latin typeface="+mn-lt"/>
              </a:rPr>
              <a:t>“The theory of how research should be undertaken, including the theoretical and philosophical assumptions upon which research is based and the implications of these for the method or methods adopted.”</a:t>
            </a:r>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2094168" y="192872"/>
            <a:ext cx="6377940" cy="1293028"/>
          </a:xfrm>
        </p:spPr>
        <p:txBody>
          <a:bodyPr/>
          <a:lstStyle/>
          <a:p>
            <a:r>
              <a:rPr lang="en-US" dirty="0">
                <a:latin typeface="+mn-lt"/>
              </a:rPr>
              <a:t>The Philosophical Position….</a:t>
            </a:r>
          </a:p>
        </p:txBody>
      </p:sp>
      <p:sp>
        <p:nvSpPr>
          <p:cNvPr id="4100" name="Rectangle 4"/>
          <p:cNvSpPr>
            <a:spLocks noChangeArrowheads="1"/>
          </p:cNvSpPr>
          <p:nvPr/>
        </p:nvSpPr>
        <p:spPr bwMode="auto">
          <a:xfrm>
            <a:off x="304800" y="1524000"/>
            <a:ext cx="8515350" cy="5029200"/>
          </a:xfrm>
          <a:prstGeom prst="rect">
            <a:avLst/>
          </a:prstGeom>
          <a:solidFill>
            <a:srgbClr val="FFFFFF"/>
          </a:solidFill>
          <a:ln w="38100">
            <a:solidFill>
              <a:srgbClr val="000000"/>
            </a:solidFill>
            <a:miter lim="800000"/>
            <a:headEnd/>
            <a:tailEnd/>
          </a:ln>
          <a:effectLst/>
        </p:spPr>
        <p:txBody>
          <a:bodyPr wrap="none" anchor="ctr">
            <a:prstTxWarp prst="textNoShape">
              <a:avLst/>
            </a:prstTxWarp>
          </a:bodyPr>
          <a:lstStyle/>
          <a:p>
            <a:endParaRPr lang="en-US"/>
          </a:p>
        </p:txBody>
      </p:sp>
      <p:sp>
        <p:nvSpPr>
          <p:cNvPr id="4101" name="Line 5"/>
          <p:cNvSpPr>
            <a:spLocks noChangeShapeType="1"/>
          </p:cNvSpPr>
          <p:nvPr/>
        </p:nvSpPr>
        <p:spPr bwMode="auto">
          <a:xfrm>
            <a:off x="304800" y="2133600"/>
            <a:ext cx="8515350" cy="0"/>
          </a:xfrm>
          <a:prstGeom prst="line">
            <a:avLst/>
          </a:prstGeom>
          <a:noFill/>
          <a:ln w="38100">
            <a:solidFill>
              <a:srgbClr val="000000"/>
            </a:solidFill>
            <a:round/>
            <a:headEnd/>
            <a:tailEnd/>
          </a:ln>
          <a:effectLst/>
        </p:spPr>
        <p:txBody>
          <a:bodyPr wrap="none" anchor="ctr">
            <a:prstTxWarp prst="textNoShape">
              <a:avLst/>
            </a:prstTxWarp>
          </a:bodyPr>
          <a:lstStyle/>
          <a:p>
            <a:endParaRPr lang="en-US"/>
          </a:p>
        </p:txBody>
      </p:sp>
      <p:sp>
        <p:nvSpPr>
          <p:cNvPr id="4102" name="Rectangle 6"/>
          <p:cNvSpPr>
            <a:spLocks noChangeArrowheads="1"/>
          </p:cNvSpPr>
          <p:nvPr/>
        </p:nvSpPr>
        <p:spPr bwMode="auto">
          <a:xfrm>
            <a:off x="304800" y="3200400"/>
            <a:ext cx="8515350" cy="1035050"/>
          </a:xfrm>
          <a:prstGeom prst="rect">
            <a:avLst/>
          </a:prstGeom>
          <a:noFill/>
          <a:ln w="38100">
            <a:solidFill>
              <a:schemeClr val="tx1"/>
            </a:solidFill>
            <a:miter lim="800000"/>
            <a:headEnd/>
            <a:tailEnd/>
          </a:ln>
          <a:effectLst/>
        </p:spPr>
        <p:txBody>
          <a:bodyPr wrap="none" anchor="ctr">
            <a:prstTxWarp prst="textNoShape">
              <a:avLst/>
            </a:prstTxWarp>
          </a:bodyPr>
          <a:lstStyle/>
          <a:p>
            <a:endParaRPr lang="en-US"/>
          </a:p>
        </p:txBody>
      </p:sp>
      <p:sp>
        <p:nvSpPr>
          <p:cNvPr id="4104" name="Rectangle 8"/>
          <p:cNvSpPr>
            <a:spLocks noChangeArrowheads="1"/>
          </p:cNvSpPr>
          <p:nvPr/>
        </p:nvSpPr>
        <p:spPr bwMode="auto">
          <a:xfrm>
            <a:off x="304800" y="4876800"/>
            <a:ext cx="8515350" cy="1676400"/>
          </a:xfrm>
          <a:prstGeom prst="rect">
            <a:avLst/>
          </a:prstGeom>
          <a:noFill/>
          <a:ln w="38100">
            <a:solidFill>
              <a:schemeClr val="tx1"/>
            </a:solidFill>
            <a:miter lim="800000"/>
            <a:headEnd/>
            <a:tailEnd/>
          </a:ln>
          <a:effectLst/>
        </p:spPr>
        <p:txBody>
          <a:bodyPr wrap="none" anchor="ctr">
            <a:prstTxWarp prst="textNoShape">
              <a:avLst/>
            </a:prstTxWarp>
          </a:bodyPr>
          <a:lstStyle/>
          <a:p>
            <a:endParaRPr lang="en-US"/>
          </a:p>
        </p:txBody>
      </p:sp>
      <p:sp>
        <p:nvSpPr>
          <p:cNvPr id="4105" name="Line 9"/>
          <p:cNvSpPr>
            <a:spLocks noChangeShapeType="1"/>
          </p:cNvSpPr>
          <p:nvPr/>
        </p:nvSpPr>
        <p:spPr bwMode="auto">
          <a:xfrm>
            <a:off x="2667000" y="1524000"/>
            <a:ext cx="0" cy="590550"/>
          </a:xfrm>
          <a:prstGeom prst="line">
            <a:avLst/>
          </a:prstGeom>
          <a:noFill/>
          <a:ln w="38100">
            <a:solidFill>
              <a:srgbClr val="000000"/>
            </a:solidFill>
            <a:round/>
            <a:headEnd/>
            <a:tailEnd/>
          </a:ln>
          <a:effectLst/>
        </p:spPr>
        <p:txBody>
          <a:bodyPr wrap="none" anchor="ctr">
            <a:prstTxWarp prst="textNoShape">
              <a:avLst/>
            </a:prstTxWarp>
          </a:bodyPr>
          <a:lstStyle/>
          <a:p>
            <a:endParaRPr lang="en-US"/>
          </a:p>
        </p:txBody>
      </p:sp>
      <p:sp>
        <p:nvSpPr>
          <p:cNvPr id="4106" name="Line 10"/>
          <p:cNvSpPr>
            <a:spLocks noChangeShapeType="1"/>
          </p:cNvSpPr>
          <p:nvPr/>
        </p:nvSpPr>
        <p:spPr bwMode="auto">
          <a:xfrm>
            <a:off x="2667000" y="2133600"/>
            <a:ext cx="0" cy="1200150"/>
          </a:xfrm>
          <a:prstGeom prst="line">
            <a:avLst/>
          </a:prstGeom>
          <a:noFill/>
          <a:ln w="38100">
            <a:solidFill>
              <a:schemeClr val="tx1"/>
            </a:solidFill>
            <a:round/>
            <a:headEnd/>
            <a:tailEnd/>
          </a:ln>
          <a:effectLst/>
        </p:spPr>
        <p:txBody>
          <a:bodyPr wrap="none" anchor="ctr">
            <a:prstTxWarp prst="textNoShape">
              <a:avLst/>
            </a:prstTxWarp>
          </a:bodyPr>
          <a:lstStyle/>
          <a:p>
            <a:endParaRPr lang="en-US"/>
          </a:p>
        </p:txBody>
      </p:sp>
      <p:sp>
        <p:nvSpPr>
          <p:cNvPr id="4107" name="Line 11"/>
          <p:cNvSpPr>
            <a:spLocks noChangeShapeType="1"/>
          </p:cNvSpPr>
          <p:nvPr/>
        </p:nvSpPr>
        <p:spPr bwMode="auto">
          <a:xfrm>
            <a:off x="2667000" y="4191000"/>
            <a:ext cx="0" cy="2343150"/>
          </a:xfrm>
          <a:prstGeom prst="line">
            <a:avLst/>
          </a:prstGeom>
          <a:noFill/>
          <a:ln w="38100">
            <a:solidFill>
              <a:schemeClr val="tx1"/>
            </a:solidFill>
            <a:round/>
            <a:headEnd/>
            <a:tailEnd/>
          </a:ln>
          <a:effectLst/>
        </p:spPr>
        <p:txBody>
          <a:bodyPr wrap="none" anchor="ctr">
            <a:prstTxWarp prst="textNoShape">
              <a:avLst/>
            </a:prstTxWarp>
          </a:bodyPr>
          <a:lstStyle/>
          <a:p>
            <a:endParaRPr lang="en-US"/>
          </a:p>
        </p:txBody>
      </p:sp>
      <p:sp>
        <p:nvSpPr>
          <p:cNvPr id="4108" name="Line 12"/>
          <p:cNvSpPr>
            <a:spLocks noChangeShapeType="1"/>
          </p:cNvSpPr>
          <p:nvPr/>
        </p:nvSpPr>
        <p:spPr bwMode="auto">
          <a:xfrm>
            <a:off x="2667000" y="3352800"/>
            <a:ext cx="0" cy="1009650"/>
          </a:xfrm>
          <a:prstGeom prst="line">
            <a:avLst/>
          </a:prstGeom>
          <a:noFill/>
          <a:ln w="38100">
            <a:solidFill>
              <a:schemeClr val="tx1"/>
            </a:solidFill>
            <a:round/>
            <a:headEnd/>
            <a:tailEnd/>
          </a:ln>
          <a:effectLst/>
        </p:spPr>
        <p:txBody>
          <a:bodyPr wrap="none" anchor="ctr">
            <a:prstTxWarp prst="textNoShape">
              <a:avLst/>
            </a:prstTxWarp>
          </a:bodyPr>
          <a:lstStyle/>
          <a:p>
            <a:endParaRPr lang="en-US"/>
          </a:p>
        </p:txBody>
      </p:sp>
      <p:sp>
        <p:nvSpPr>
          <p:cNvPr id="4109" name="Line 13"/>
          <p:cNvSpPr>
            <a:spLocks noChangeShapeType="1"/>
          </p:cNvSpPr>
          <p:nvPr/>
        </p:nvSpPr>
        <p:spPr bwMode="auto">
          <a:xfrm>
            <a:off x="5943600" y="1524000"/>
            <a:ext cx="0" cy="571500"/>
          </a:xfrm>
          <a:prstGeom prst="line">
            <a:avLst/>
          </a:prstGeom>
          <a:noFill/>
          <a:ln w="38100">
            <a:solidFill>
              <a:srgbClr val="000000"/>
            </a:solidFill>
            <a:round/>
            <a:headEnd/>
            <a:tailEnd/>
          </a:ln>
          <a:effectLst/>
        </p:spPr>
        <p:txBody>
          <a:bodyPr wrap="none" anchor="ctr">
            <a:prstTxWarp prst="textNoShape">
              <a:avLst/>
            </a:prstTxWarp>
          </a:bodyPr>
          <a:lstStyle/>
          <a:p>
            <a:endParaRPr lang="en-US"/>
          </a:p>
        </p:txBody>
      </p:sp>
      <p:sp>
        <p:nvSpPr>
          <p:cNvPr id="4110" name="Line 14"/>
          <p:cNvSpPr>
            <a:spLocks noChangeShapeType="1"/>
          </p:cNvSpPr>
          <p:nvPr/>
        </p:nvSpPr>
        <p:spPr bwMode="auto">
          <a:xfrm>
            <a:off x="5943600" y="2057400"/>
            <a:ext cx="0" cy="1162050"/>
          </a:xfrm>
          <a:prstGeom prst="line">
            <a:avLst/>
          </a:prstGeom>
          <a:noFill/>
          <a:ln w="38100">
            <a:solidFill>
              <a:schemeClr val="tx1"/>
            </a:solidFill>
            <a:round/>
            <a:headEnd/>
            <a:tailEnd/>
          </a:ln>
          <a:effectLst/>
        </p:spPr>
        <p:txBody>
          <a:bodyPr wrap="none" anchor="ctr">
            <a:prstTxWarp prst="textNoShape">
              <a:avLst/>
            </a:prstTxWarp>
          </a:bodyPr>
          <a:lstStyle/>
          <a:p>
            <a:endParaRPr lang="en-US"/>
          </a:p>
        </p:txBody>
      </p:sp>
      <p:sp>
        <p:nvSpPr>
          <p:cNvPr id="4111" name="Line 15"/>
          <p:cNvSpPr>
            <a:spLocks noChangeShapeType="1"/>
          </p:cNvSpPr>
          <p:nvPr/>
        </p:nvSpPr>
        <p:spPr bwMode="auto">
          <a:xfrm>
            <a:off x="5943600" y="3200400"/>
            <a:ext cx="0" cy="1009650"/>
          </a:xfrm>
          <a:prstGeom prst="line">
            <a:avLst/>
          </a:prstGeom>
          <a:noFill/>
          <a:ln w="38100">
            <a:solidFill>
              <a:schemeClr val="tx1"/>
            </a:solidFill>
            <a:round/>
            <a:headEnd/>
            <a:tailEnd/>
          </a:ln>
          <a:effectLst/>
        </p:spPr>
        <p:txBody>
          <a:bodyPr wrap="none" anchor="ctr">
            <a:prstTxWarp prst="textNoShape">
              <a:avLst/>
            </a:prstTxWarp>
          </a:bodyPr>
          <a:lstStyle/>
          <a:p>
            <a:endParaRPr lang="en-US"/>
          </a:p>
        </p:txBody>
      </p:sp>
      <p:sp>
        <p:nvSpPr>
          <p:cNvPr id="4112" name="Line 16"/>
          <p:cNvSpPr>
            <a:spLocks noChangeShapeType="1"/>
          </p:cNvSpPr>
          <p:nvPr/>
        </p:nvSpPr>
        <p:spPr bwMode="auto">
          <a:xfrm>
            <a:off x="5943600" y="4191000"/>
            <a:ext cx="0" cy="2343150"/>
          </a:xfrm>
          <a:prstGeom prst="line">
            <a:avLst/>
          </a:prstGeom>
          <a:noFill/>
          <a:ln w="38100">
            <a:solidFill>
              <a:schemeClr val="tx1"/>
            </a:solidFill>
            <a:round/>
            <a:headEnd/>
            <a:tailEnd/>
          </a:ln>
          <a:effectLst/>
        </p:spPr>
        <p:txBody>
          <a:bodyPr wrap="none" anchor="ctr">
            <a:prstTxWarp prst="textNoShape">
              <a:avLst/>
            </a:prstTxWarp>
          </a:bodyPr>
          <a:lstStyle/>
          <a:p>
            <a:endParaRPr lang="en-US"/>
          </a:p>
        </p:txBody>
      </p:sp>
      <p:sp>
        <p:nvSpPr>
          <p:cNvPr id="4113" name="Text Box 17"/>
          <p:cNvSpPr txBox="1">
            <a:spLocks noChangeArrowheads="1"/>
          </p:cNvSpPr>
          <p:nvPr/>
        </p:nvSpPr>
        <p:spPr bwMode="auto">
          <a:xfrm>
            <a:off x="3581400" y="1600200"/>
            <a:ext cx="1411288" cy="427038"/>
          </a:xfrm>
          <a:prstGeom prst="rect">
            <a:avLst/>
          </a:prstGeom>
          <a:noFill/>
          <a:ln w="12700">
            <a:noFill/>
            <a:miter lim="800000"/>
            <a:headEnd/>
            <a:tailEnd/>
          </a:ln>
          <a:effectLst/>
        </p:spPr>
        <p:txBody>
          <a:bodyPr wrap="none">
            <a:prstTxWarp prst="textNoShape">
              <a:avLst/>
            </a:prstTxWarp>
            <a:spAutoFit/>
          </a:bodyPr>
          <a:lstStyle/>
          <a:p>
            <a:pPr algn="ctr" eaLnBrk="0" hangingPunct="0"/>
            <a:r>
              <a:rPr lang="en-GB" sz="2200" b="1">
                <a:solidFill>
                  <a:srgbClr val="000099"/>
                </a:solidFill>
                <a:latin typeface="Times New Roman" pitchFamily="-108" charset="0"/>
              </a:rPr>
              <a:t>Positivism</a:t>
            </a:r>
          </a:p>
        </p:txBody>
      </p:sp>
      <p:sp>
        <p:nvSpPr>
          <p:cNvPr id="4114" name="Text Box 18"/>
          <p:cNvSpPr txBox="1">
            <a:spLocks noChangeArrowheads="1"/>
          </p:cNvSpPr>
          <p:nvPr/>
        </p:nvSpPr>
        <p:spPr bwMode="auto">
          <a:xfrm>
            <a:off x="6488396" y="1600200"/>
            <a:ext cx="1904432" cy="430887"/>
          </a:xfrm>
          <a:prstGeom prst="rect">
            <a:avLst/>
          </a:prstGeom>
          <a:noFill/>
          <a:ln w="12700">
            <a:noFill/>
            <a:miter lim="800000"/>
            <a:headEnd/>
            <a:tailEnd/>
          </a:ln>
          <a:effectLst/>
        </p:spPr>
        <p:txBody>
          <a:bodyPr wrap="none">
            <a:prstTxWarp prst="textNoShape">
              <a:avLst/>
            </a:prstTxWarp>
            <a:spAutoFit/>
          </a:bodyPr>
          <a:lstStyle/>
          <a:p>
            <a:pPr algn="ctr" eaLnBrk="0" hangingPunct="0"/>
            <a:r>
              <a:rPr lang="en-GB" sz="2200" b="1" dirty="0" err="1" smtClean="0">
                <a:solidFill>
                  <a:srgbClr val="000099"/>
                </a:solidFill>
                <a:latin typeface="Times New Roman" pitchFamily="-108" charset="0"/>
              </a:rPr>
              <a:t>interpretivism</a:t>
            </a:r>
            <a:endParaRPr lang="en-GB" sz="2200" b="1" dirty="0">
              <a:solidFill>
                <a:srgbClr val="000099"/>
              </a:solidFill>
              <a:latin typeface="Times New Roman" pitchFamily="-108" charset="0"/>
            </a:endParaRPr>
          </a:p>
        </p:txBody>
      </p:sp>
      <p:sp>
        <p:nvSpPr>
          <p:cNvPr id="4118" name="Text Box 22"/>
          <p:cNvSpPr txBox="1">
            <a:spLocks noChangeArrowheads="1"/>
          </p:cNvSpPr>
          <p:nvPr/>
        </p:nvSpPr>
        <p:spPr bwMode="auto">
          <a:xfrm>
            <a:off x="685800" y="5334000"/>
            <a:ext cx="1598613" cy="701675"/>
          </a:xfrm>
          <a:prstGeom prst="rect">
            <a:avLst/>
          </a:prstGeom>
          <a:noFill/>
          <a:ln w="12700">
            <a:noFill/>
            <a:miter lim="800000"/>
            <a:headEnd/>
            <a:tailEnd/>
          </a:ln>
          <a:effectLst/>
        </p:spPr>
        <p:txBody>
          <a:bodyPr wrap="none">
            <a:prstTxWarp prst="textNoShape">
              <a:avLst/>
            </a:prstTxWarp>
            <a:spAutoFit/>
          </a:bodyPr>
          <a:lstStyle/>
          <a:p>
            <a:pPr algn="ctr" eaLnBrk="0" hangingPunct="0"/>
            <a:r>
              <a:rPr lang="en-GB" sz="2000" b="1">
                <a:solidFill>
                  <a:srgbClr val="FF0000"/>
                </a:solidFill>
                <a:latin typeface="Times New Roman" pitchFamily="-108" charset="0"/>
              </a:rPr>
              <a:t>RESEARCH</a:t>
            </a:r>
          </a:p>
          <a:p>
            <a:pPr algn="ctr" eaLnBrk="0" hangingPunct="0"/>
            <a:r>
              <a:rPr lang="en-GB" sz="2000" b="1">
                <a:solidFill>
                  <a:srgbClr val="FF0000"/>
                </a:solidFill>
                <a:latin typeface="Times New Roman" pitchFamily="-108" charset="0"/>
              </a:rPr>
              <a:t>STRATEGY</a:t>
            </a:r>
          </a:p>
        </p:txBody>
      </p:sp>
      <p:sp>
        <p:nvSpPr>
          <p:cNvPr id="4119" name="Text Box 23"/>
          <p:cNvSpPr txBox="1">
            <a:spLocks noChangeArrowheads="1"/>
          </p:cNvSpPr>
          <p:nvPr/>
        </p:nvSpPr>
        <p:spPr bwMode="auto">
          <a:xfrm>
            <a:off x="3048000" y="2133600"/>
            <a:ext cx="2570163" cy="1006475"/>
          </a:xfrm>
          <a:prstGeom prst="rect">
            <a:avLst/>
          </a:prstGeom>
          <a:noFill/>
          <a:ln w="12700">
            <a:noFill/>
            <a:miter lim="800000"/>
            <a:headEnd/>
            <a:tailEnd/>
          </a:ln>
          <a:effectLst/>
        </p:spPr>
        <p:txBody>
          <a:bodyPr wrap="none">
            <a:prstTxWarp prst="textNoShape">
              <a:avLst/>
            </a:prstTxWarp>
            <a:spAutoFit/>
          </a:bodyPr>
          <a:lstStyle/>
          <a:p>
            <a:pPr eaLnBrk="0" hangingPunct="0"/>
            <a:r>
              <a:rPr lang="en-GB" sz="2000">
                <a:latin typeface="Times New Roman" pitchFamily="-108" charset="0"/>
              </a:rPr>
              <a:t>Reality is objective and</a:t>
            </a:r>
          </a:p>
          <a:p>
            <a:pPr eaLnBrk="0" hangingPunct="0"/>
            <a:r>
              <a:rPr lang="en-GB" sz="2000">
                <a:latin typeface="Times New Roman" pitchFamily="-108" charset="0"/>
              </a:rPr>
              <a:t>singular, apart from the</a:t>
            </a:r>
          </a:p>
          <a:p>
            <a:pPr eaLnBrk="0" hangingPunct="0"/>
            <a:r>
              <a:rPr lang="en-GB" sz="2000">
                <a:latin typeface="Times New Roman" pitchFamily="-108" charset="0"/>
              </a:rPr>
              <a:t>researcher</a:t>
            </a:r>
            <a:endParaRPr lang="en-GB" sz="2200">
              <a:latin typeface="Times New Roman" pitchFamily="-108" charset="0"/>
            </a:endParaRPr>
          </a:p>
        </p:txBody>
      </p:sp>
      <p:sp>
        <p:nvSpPr>
          <p:cNvPr id="4120" name="Text Box 24"/>
          <p:cNvSpPr txBox="1">
            <a:spLocks noChangeArrowheads="1"/>
          </p:cNvSpPr>
          <p:nvPr/>
        </p:nvSpPr>
        <p:spPr bwMode="auto">
          <a:xfrm>
            <a:off x="2895600" y="3352800"/>
            <a:ext cx="2894013" cy="701675"/>
          </a:xfrm>
          <a:prstGeom prst="rect">
            <a:avLst/>
          </a:prstGeom>
          <a:noFill/>
          <a:ln w="12700">
            <a:noFill/>
            <a:miter lim="800000"/>
            <a:headEnd/>
            <a:tailEnd/>
          </a:ln>
          <a:effectLst/>
        </p:spPr>
        <p:txBody>
          <a:bodyPr wrap="none">
            <a:prstTxWarp prst="textNoShape">
              <a:avLst/>
            </a:prstTxWarp>
            <a:spAutoFit/>
          </a:bodyPr>
          <a:lstStyle/>
          <a:p>
            <a:pPr eaLnBrk="0" hangingPunct="0"/>
            <a:r>
              <a:rPr lang="en-GB" sz="2000">
                <a:latin typeface="Times New Roman" pitchFamily="-108" charset="0"/>
              </a:rPr>
              <a:t>Researcher is independent</a:t>
            </a:r>
          </a:p>
          <a:p>
            <a:pPr eaLnBrk="0" hangingPunct="0"/>
            <a:r>
              <a:rPr lang="en-GB" sz="2000">
                <a:latin typeface="Times New Roman" pitchFamily="-108" charset="0"/>
              </a:rPr>
              <a:t>from that being researched</a:t>
            </a:r>
            <a:endParaRPr lang="en-GB" sz="2200">
              <a:latin typeface="Times New Roman" pitchFamily="-108" charset="0"/>
            </a:endParaRPr>
          </a:p>
        </p:txBody>
      </p:sp>
      <p:sp>
        <p:nvSpPr>
          <p:cNvPr id="4121" name="Text Box 25"/>
          <p:cNvSpPr txBox="1">
            <a:spLocks noChangeArrowheads="1"/>
          </p:cNvSpPr>
          <p:nvPr/>
        </p:nvSpPr>
        <p:spPr bwMode="auto">
          <a:xfrm>
            <a:off x="2971800" y="4343400"/>
            <a:ext cx="2727325" cy="396875"/>
          </a:xfrm>
          <a:prstGeom prst="rect">
            <a:avLst/>
          </a:prstGeom>
          <a:noFill/>
          <a:ln w="12700">
            <a:noFill/>
            <a:miter lim="800000"/>
            <a:headEnd/>
            <a:tailEnd/>
          </a:ln>
          <a:effectLst/>
        </p:spPr>
        <p:txBody>
          <a:bodyPr wrap="none">
            <a:prstTxWarp prst="textNoShape">
              <a:avLst/>
            </a:prstTxWarp>
            <a:spAutoFit/>
          </a:bodyPr>
          <a:lstStyle/>
          <a:p>
            <a:pPr eaLnBrk="0" hangingPunct="0"/>
            <a:r>
              <a:rPr lang="en-GB" sz="2000">
                <a:latin typeface="Times New Roman" pitchFamily="-108" charset="0"/>
              </a:rPr>
              <a:t>Value free and un-biased</a:t>
            </a:r>
            <a:endParaRPr lang="en-GB" sz="2200">
              <a:latin typeface="Times New Roman" pitchFamily="-108" charset="0"/>
            </a:endParaRPr>
          </a:p>
        </p:txBody>
      </p:sp>
      <p:sp>
        <p:nvSpPr>
          <p:cNvPr id="4122" name="Text Box 26"/>
          <p:cNvSpPr txBox="1">
            <a:spLocks noChangeArrowheads="1"/>
          </p:cNvSpPr>
          <p:nvPr/>
        </p:nvSpPr>
        <p:spPr bwMode="auto">
          <a:xfrm>
            <a:off x="3048000" y="4876800"/>
            <a:ext cx="2681288" cy="1646238"/>
          </a:xfrm>
          <a:prstGeom prst="rect">
            <a:avLst/>
          </a:prstGeom>
          <a:noFill/>
          <a:ln w="12700">
            <a:noFill/>
            <a:miter lim="800000"/>
            <a:headEnd/>
            <a:tailEnd/>
          </a:ln>
          <a:effectLst/>
        </p:spPr>
        <p:txBody>
          <a:bodyPr wrap="none">
            <a:prstTxWarp prst="textNoShape">
              <a:avLst/>
            </a:prstTxWarp>
            <a:spAutoFit/>
          </a:bodyPr>
          <a:lstStyle/>
          <a:p>
            <a:pPr eaLnBrk="0" hangingPunct="0">
              <a:buFontTx/>
              <a:buChar char="•"/>
            </a:pPr>
            <a:r>
              <a:rPr lang="en-GB" sz="2200">
                <a:latin typeface="Times New Roman" pitchFamily="-108" charset="0"/>
              </a:rPr>
              <a:t> </a:t>
            </a:r>
            <a:r>
              <a:rPr lang="en-GB" sz="2000">
                <a:latin typeface="Times New Roman" pitchFamily="-108" charset="0"/>
              </a:rPr>
              <a:t>Cross-sectional studies</a:t>
            </a:r>
          </a:p>
          <a:p>
            <a:pPr eaLnBrk="0" hangingPunct="0">
              <a:buFontTx/>
              <a:buChar char="•"/>
            </a:pPr>
            <a:r>
              <a:rPr lang="en-GB" sz="2000">
                <a:latin typeface="Times New Roman" pitchFamily="-108" charset="0"/>
              </a:rPr>
              <a:t> Experimental studies</a:t>
            </a:r>
          </a:p>
          <a:p>
            <a:pPr eaLnBrk="0" hangingPunct="0">
              <a:buFontTx/>
              <a:buChar char="•"/>
            </a:pPr>
            <a:r>
              <a:rPr lang="en-GB" sz="2000">
                <a:latin typeface="Times New Roman" pitchFamily="-108" charset="0"/>
              </a:rPr>
              <a:t> Longitudinal studies</a:t>
            </a:r>
          </a:p>
          <a:p>
            <a:pPr eaLnBrk="0" hangingPunct="0">
              <a:buFontTx/>
              <a:buChar char="•"/>
            </a:pPr>
            <a:r>
              <a:rPr lang="en-GB" sz="2000">
                <a:latin typeface="Times New Roman" pitchFamily="-108" charset="0"/>
              </a:rPr>
              <a:t> Surveys</a:t>
            </a:r>
          </a:p>
          <a:p>
            <a:pPr eaLnBrk="0" hangingPunct="0">
              <a:buFontTx/>
              <a:buChar char="•"/>
            </a:pPr>
            <a:r>
              <a:rPr lang="en-GB" sz="2000">
                <a:latin typeface="Times New Roman" pitchFamily="-108" charset="0"/>
              </a:rPr>
              <a:t> Etc...</a:t>
            </a:r>
          </a:p>
        </p:txBody>
      </p:sp>
      <p:sp>
        <p:nvSpPr>
          <p:cNvPr id="4123" name="Text Box 27"/>
          <p:cNvSpPr txBox="1">
            <a:spLocks noChangeArrowheads="1"/>
          </p:cNvSpPr>
          <p:nvPr/>
        </p:nvSpPr>
        <p:spPr bwMode="auto">
          <a:xfrm>
            <a:off x="6248400" y="2133600"/>
            <a:ext cx="2246313" cy="1006475"/>
          </a:xfrm>
          <a:prstGeom prst="rect">
            <a:avLst/>
          </a:prstGeom>
          <a:noFill/>
          <a:ln w="12700">
            <a:noFill/>
            <a:miter lim="800000"/>
            <a:headEnd/>
            <a:tailEnd/>
          </a:ln>
          <a:effectLst/>
        </p:spPr>
        <p:txBody>
          <a:bodyPr wrap="none">
            <a:prstTxWarp prst="textNoShape">
              <a:avLst/>
            </a:prstTxWarp>
            <a:spAutoFit/>
          </a:bodyPr>
          <a:lstStyle/>
          <a:p>
            <a:pPr eaLnBrk="0" hangingPunct="0"/>
            <a:r>
              <a:rPr lang="en-GB" sz="2000">
                <a:latin typeface="Times New Roman" pitchFamily="-108" charset="0"/>
              </a:rPr>
              <a:t>Reality is subjective</a:t>
            </a:r>
          </a:p>
          <a:p>
            <a:pPr eaLnBrk="0" hangingPunct="0"/>
            <a:r>
              <a:rPr lang="en-GB" sz="2000">
                <a:latin typeface="Times New Roman" pitchFamily="-108" charset="0"/>
              </a:rPr>
              <a:t>and multiple as seen</a:t>
            </a:r>
          </a:p>
          <a:p>
            <a:pPr eaLnBrk="0" hangingPunct="0"/>
            <a:r>
              <a:rPr lang="en-GB" sz="2000">
                <a:latin typeface="Times New Roman" pitchFamily="-108" charset="0"/>
              </a:rPr>
              <a:t>by the participants</a:t>
            </a:r>
            <a:endParaRPr lang="en-GB" sz="2200">
              <a:latin typeface="Times New Roman" pitchFamily="-108" charset="0"/>
            </a:endParaRPr>
          </a:p>
        </p:txBody>
      </p:sp>
      <p:sp>
        <p:nvSpPr>
          <p:cNvPr id="4124" name="Text Box 28"/>
          <p:cNvSpPr txBox="1">
            <a:spLocks noChangeArrowheads="1"/>
          </p:cNvSpPr>
          <p:nvPr/>
        </p:nvSpPr>
        <p:spPr bwMode="auto">
          <a:xfrm>
            <a:off x="5943600" y="3352800"/>
            <a:ext cx="2852738" cy="701675"/>
          </a:xfrm>
          <a:prstGeom prst="rect">
            <a:avLst/>
          </a:prstGeom>
          <a:noFill/>
          <a:ln w="12700">
            <a:noFill/>
            <a:miter lim="800000"/>
            <a:headEnd/>
            <a:tailEnd/>
          </a:ln>
          <a:effectLst/>
        </p:spPr>
        <p:txBody>
          <a:bodyPr wrap="none">
            <a:prstTxWarp prst="textNoShape">
              <a:avLst/>
            </a:prstTxWarp>
            <a:spAutoFit/>
          </a:bodyPr>
          <a:lstStyle/>
          <a:p>
            <a:pPr eaLnBrk="0" hangingPunct="0"/>
            <a:r>
              <a:rPr lang="en-GB" sz="2000">
                <a:latin typeface="Times New Roman" pitchFamily="-108" charset="0"/>
              </a:rPr>
              <a:t>Researcher interacts</a:t>
            </a:r>
          </a:p>
          <a:p>
            <a:pPr eaLnBrk="0" hangingPunct="0"/>
            <a:r>
              <a:rPr lang="en-GB" sz="2000">
                <a:latin typeface="Times New Roman" pitchFamily="-108" charset="0"/>
              </a:rPr>
              <a:t>with that being researched</a:t>
            </a:r>
            <a:endParaRPr lang="en-GB" sz="2200">
              <a:latin typeface="Times New Roman" pitchFamily="-108" charset="0"/>
            </a:endParaRPr>
          </a:p>
        </p:txBody>
      </p:sp>
      <p:sp>
        <p:nvSpPr>
          <p:cNvPr id="4125" name="Text Box 29"/>
          <p:cNvSpPr txBox="1">
            <a:spLocks noChangeArrowheads="1"/>
          </p:cNvSpPr>
          <p:nvPr/>
        </p:nvSpPr>
        <p:spPr bwMode="auto">
          <a:xfrm>
            <a:off x="6096000" y="4343400"/>
            <a:ext cx="2565400" cy="396875"/>
          </a:xfrm>
          <a:prstGeom prst="rect">
            <a:avLst/>
          </a:prstGeom>
          <a:noFill/>
          <a:ln w="12700">
            <a:noFill/>
            <a:miter lim="800000"/>
            <a:headEnd/>
            <a:tailEnd/>
          </a:ln>
          <a:effectLst/>
        </p:spPr>
        <p:txBody>
          <a:bodyPr wrap="none">
            <a:prstTxWarp prst="textNoShape">
              <a:avLst/>
            </a:prstTxWarp>
            <a:spAutoFit/>
          </a:bodyPr>
          <a:lstStyle/>
          <a:p>
            <a:pPr eaLnBrk="0" hangingPunct="0"/>
            <a:r>
              <a:rPr lang="en-GB" sz="2000">
                <a:latin typeface="Times New Roman" pitchFamily="-108" charset="0"/>
              </a:rPr>
              <a:t>Value-laden and biased</a:t>
            </a:r>
            <a:endParaRPr lang="en-GB" sz="2200">
              <a:latin typeface="Times New Roman" pitchFamily="-108" charset="0"/>
            </a:endParaRPr>
          </a:p>
        </p:txBody>
      </p:sp>
      <p:sp>
        <p:nvSpPr>
          <p:cNvPr id="4126" name="Text Box 30"/>
          <p:cNvSpPr txBox="1">
            <a:spLocks noChangeArrowheads="1"/>
          </p:cNvSpPr>
          <p:nvPr/>
        </p:nvSpPr>
        <p:spPr bwMode="auto">
          <a:xfrm>
            <a:off x="6172200" y="4876800"/>
            <a:ext cx="2357438" cy="1646238"/>
          </a:xfrm>
          <a:prstGeom prst="rect">
            <a:avLst/>
          </a:prstGeom>
          <a:noFill/>
          <a:ln w="12700">
            <a:noFill/>
            <a:miter lim="800000"/>
            <a:headEnd/>
            <a:tailEnd/>
          </a:ln>
          <a:effectLst/>
        </p:spPr>
        <p:txBody>
          <a:bodyPr wrap="none">
            <a:prstTxWarp prst="textNoShape">
              <a:avLst/>
            </a:prstTxWarp>
            <a:spAutoFit/>
          </a:bodyPr>
          <a:lstStyle/>
          <a:p>
            <a:pPr eaLnBrk="0" hangingPunct="0">
              <a:buFontTx/>
              <a:buChar char="•"/>
            </a:pPr>
            <a:r>
              <a:rPr lang="en-GB" sz="2200">
                <a:latin typeface="Times New Roman" pitchFamily="-108" charset="0"/>
              </a:rPr>
              <a:t> </a:t>
            </a:r>
            <a:r>
              <a:rPr lang="en-GB" sz="2000">
                <a:latin typeface="Times New Roman" pitchFamily="-108" charset="0"/>
              </a:rPr>
              <a:t>Action Research</a:t>
            </a:r>
          </a:p>
          <a:p>
            <a:pPr eaLnBrk="0" hangingPunct="0">
              <a:buFontTx/>
              <a:buChar char="•"/>
            </a:pPr>
            <a:r>
              <a:rPr lang="en-GB" sz="2000">
                <a:latin typeface="Times New Roman" pitchFamily="-108" charset="0"/>
              </a:rPr>
              <a:t> Case Studies</a:t>
            </a:r>
          </a:p>
          <a:p>
            <a:pPr eaLnBrk="0" hangingPunct="0">
              <a:buFontTx/>
              <a:buChar char="•"/>
            </a:pPr>
            <a:r>
              <a:rPr lang="en-GB" sz="2000">
                <a:latin typeface="Times New Roman" pitchFamily="-108" charset="0"/>
              </a:rPr>
              <a:t> Ethnography</a:t>
            </a:r>
          </a:p>
          <a:p>
            <a:pPr eaLnBrk="0" hangingPunct="0">
              <a:buFontTx/>
              <a:buChar char="•"/>
            </a:pPr>
            <a:r>
              <a:rPr lang="en-GB" sz="2000">
                <a:latin typeface="Times New Roman" pitchFamily="-108" charset="0"/>
              </a:rPr>
              <a:t> Grounded Theory</a:t>
            </a:r>
          </a:p>
          <a:p>
            <a:pPr eaLnBrk="0" hangingPunct="0">
              <a:buFontTx/>
              <a:buChar char="•"/>
            </a:pPr>
            <a:r>
              <a:rPr lang="en-GB" sz="2000">
                <a:latin typeface="Times New Roman" pitchFamily="-108" charset="0"/>
              </a:rPr>
              <a:t> Hermeneutics, etc...</a:t>
            </a:r>
          </a:p>
        </p:txBody>
      </p:sp>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685800" y="152400"/>
            <a:ext cx="8229600" cy="679450"/>
          </a:xfrm>
        </p:spPr>
        <p:txBody>
          <a:bodyPr>
            <a:normAutofit/>
          </a:bodyPr>
          <a:lstStyle/>
          <a:p>
            <a:r>
              <a:rPr lang="en-GB" sz="4000">
                <a:solidFill>
                  <a:srgbClr val="006600"/>
                </a:solidFill>
                <a:latin typeface="+mn-lt"/>
              </a:rPr>
              <a:t>The ‘scientific’ method</a:t>
            </a:r>
            <a:endParaRPr lang="en-US" sz="4000">
              <a:solidFill>
                <a:srgbClr val="006600"/>
              </a:solidFill>
              <a:latin typeface="+mn-lt"/>
            </a:endParaRPr>
          </a:p>
        </p:txBody>
      </p:sp>
      <p:sp>
        <p:nvSpPr>
          <p:cNvPr id="10243" name="Rectangle 3"/>
          <p:cNvSpPr>
            <a:spLocks noGrp="1" noChangeArrowheads="1"/>
          </p:cNvSpPr>
          <p:nvPr>
            <p:ph idx="1"/>
          </p:nvPr>
        </p:nvSpPr>
        <p:spPr>
          <a:xfrm>
            <a:off x="685800" y="1676400"/>
            <a:ext cx="8305800" cy="4432300"/>
          </a:xfrm>
        </p:spPr>
        <p:txBody>
          <a:bodyPr>
            <a:normAutofit fontScale="92500" lnSpcReduction="10000"/>
          </a:bodyPr>
          <a:lstStyle/>
          <a:p>
            <a:pPr>
              <a:lnSpc>
                <a:spcPct val="90000"/>
              </a:lnSpc>
            </a:pPr>
            <a:r>
              <a:rPr lang="en-GB" sz="2400" b="1" dirty="0">
                <a:latin typeface="+mn-lt"/>
              </a:rPr>
              <a:t>A generally accepted set of procedures for developing and testing theories</a:t>
            </a:r>
          </a:p>
          <a:p>
            <a:pPr>
              <a:lnSpc>
                <a:spcPct val="90000"/>
              </a:lnSpc>
              <a:buFontTx/>
              <a:buNone/>
            </a:pPr>
            <a:endParaRPr lang="en-GB" sz="2400" b="1" dirty="0">
              <a:latin typeface="+mn-lt"/>
            </a:endParaRPr>
          </a:p>
          <a:p>
            <a:pPr>
              <a:lnSpc>
                <a:spcPct val="90000"/>
              </a:lnSpc>
            </a:pPr>
            <a:r>
              <a:rPr lang="en-GB" sz="2400" b="1" dirty="0">
                <a:latin typeface="+mn-lt"/>
              </a:rPr>
              <a:t>An idealised model to arrive at “the truth” through:</a:t>
            </a:r>
          </a:p>
          <a:p>
            <a:pPr>
              <a:lnSpc>
                <a:spcPct val="90000"/>
              </a:lnSpc>
            </a:pPr>
            <a:endParaRPr lang="en-GB" sz="2400" b="1" dirty="0">
              <a:latin typeface="+mn-lt"/>
            </a:endParaRPr>
          </a:p>
          <a:p>
            <a:pPr lvl="1">
              <a:lnSpc>
                <a:spcPct val="90000"/>
              </a:lnSpc>
            </a:pPr>
            <a:r>
              <a:rPr lang="en-GB" sz="2400" dirty="0">
                <a:latin typeface="+mn-lt"/>
              </a:rPr>
              <a:t>Objective observation</a:t>
            </a:r>
          </a:p>
          <a:p>
            <a:pPr lvl="1">
              <a:lnSpc>
                <a:spcPct val="90000"/>
              </a:lnSpc>
            </a:pPr>
            <a:r>
              <a:rPr lang="en-GB" sz="2400" dirty="0">
                <a:latin typeface="+mn-lt"/>
              </a:rPr>
              <a:t>Measurement</a:t>
            </a:r>
          </a:p>
          <a:p>
            <a:pPr lvl="1">
              <a:lnSpc>
                <a:spcPct val="90000"/>
              </a:lnSpc>
            </a:pPr>
            <a:r>
              <a:rPr lang="en-GB" sz="2400" dirty="0">
                <a:latin typeface="+mn-lt"/>
              </a:rPr>
              <a:t>Careful and accurate analysis of data</a:t>
            </a:r>
          </a:p>
          <a:p>
            <a:pPr lvl="1">
              <a:lnSpc>
                <a:spcPct val="90000"/>
              </a:lnSpc>
            </a:pPr>
            <a:r>
              <a:rPr lang="en-GB" sz="2400" dirty="0">
                <a:latin typeface="+mn-lt"/>
              </a:rPr>
              <a:t>Minimising pre-conceptions about how the world works</a:t>
            </a:r>
          </a:p>
          <a:p>
            <a:pPr>
              <a:lnSpc>
                <a:spcPct val="90000"/>
              </a:lnSpc>
            </a:pPr>
            <a:endParaRPr lang="en-US" sz="2800" dirty="0">
              <a:latin typeface="+mn-lt"/>
            </a:endParaRPr>
          </a:p>
          <a:p>
            <a:pPr>
              <a:lnSpc>
                <a:spcPct val="90000"/>
              </a:lnSpc>
            </a:pPr>
            <a:r>
              <a:rPr lang="en-US" sz="2800" dirty="0">
                <a:latin typeface="+mn-lt"/>
              </a:rPr>
              <a:t>What paradigm are we in here?</a:t>
            </a:r>
          </a:p>
        </p:txBody>
      </p:sp>
      <p:sp>
        <p:nvSpPr>
          <p:cNvPr id="10244" name="Text Box 4"/>
          <p:cNvSpPr txBox="1">
            <a:spLocks noChangeArrowheads="1"/>
          </p:cNvSpPr>
          <p:nvPr/>
        </p:nvSpPr>
        <p:spPr bwMode="auto">
          <a:xfrm>
            <a:off x="3722688" y="6569075"/>
            <a:ext cx="2125662" cy="274638"/>
          </a:xfrm>
          <a:prstGeom prst="rect">
            <a:avLst/>
          </a:prstGeom>
          <a:noFill/>
          <a:ln w="9525">
            <a:noFill/>
            <a:miter lim="800000"/>
            <a:headEnd/>
            <a:tailEnd/>
          </a:ln>
          <a:effectLst/>
        </p:spPr>
        <p:txBody>
          <a:bodyPr wrap="none">
            <a:prstTxWarp prst="textNoShape">
              <a:avLst/>
            </a:prstTxWarp>
            <a:spAutoFit/>
          </a:bodyPr>
          <a:lstStyle/>
          <a:p>
            <a:pPr eaLnBrk="0" hangingPunct="0"/>
            <a:r>
              <a:rPr lang="en-GB" sz="1200"/>
              <a:t>Maylor and Blackmon (2005)</a:t>
            </a:r>
          </a:p>
        </p:txBody>
      </p:sp>
    </p:spTree>
  </p:cSld>
  <p:clrMapOvr>
    <a:masterClrMapping/>
  </p:clrMapOvr>
  <p:transition>
    <p:blinds dir="vert"/>
  </p:transition>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685800" y="88900"/>
            <a:ext cx="8229600" cy="730250"/>
          </a:xfrm>
        </p:spPr>
        <p:txBody>
          <a:bodyPr/>
          <a:lstStyle/>
          <a:p>
            <a:r>
              <a:rPr lang="en-GB" sz="4000" dirty="0">
                <a:latin typeface="+mn-lt"/>
              </a:rPr>
              <a:t>The Positivistic approach</a:t>
            </a:r>
            <a:endParaRPr lang="en-US" sz="4000" dirty="0">
              <a:latin typeface="+mn-lt"/>
            </a:endParaRPr>
          </a:p>
        </p:txBody>
      </p:sp>
      <p:sp>
        <p:nvSpPr>
          <p:cNvPr id="7171" name="Rectangle 3"/>
          <p:cNvSpPr>
            <a:spLocks noGrp="1" noChangeArrowheads="1"/>
          </p:cNvSpPr>
          <p:nvPr>
            <p:ph idx="1"/>
          </p:nvPr>
        </p:nvSpPr>
        <p:spPr/>
        <p:txBody>
          <a:bodyPr/>
          <a:lstStyle/>
          <a:p>
            <a:endParaRPr lang="en-GB">
              <a:latin typeface="+mn-lt"/>
            </a:endParaRPr>
          </a:p>
          <a:p>
            <a:pPr>
              <a:buFontTx/>
              <a:buNone/>
            </a:pPr>
            <a:endParaRPr lang="en-US">
              <a:latin typeface="+mn-lt"/>
            </a:endParaRPr>
          </a:p>
        </p:txBody>
      </p:sp>
      <p:sp>
        <p:nvSpPr>
          <p:cNvPr id="7172" name="Text Box 4"/>
          <p:cNvSpPr txBox="1">
            <a:spLocks noChangeArrowheads="1"/>
          </p:cNvSpPr>
          <p:nvPr/>
        </p:nvSpPr>
        <p:spPr bwMode="auto">
          <a:xfrm>
            <a:off x="3048000" y="6583363"/>
            <a:ext cx="3081338" cy="274637"/>
          </a:xfrm>
          <a:prstGeom prst="rect">
            <a:avLst/>
          </a:prstGeom>
          <a:noFill/>
          <a:ln w="9525">
            <a:noFill/>
            <a:miter lim="800000"/>
            <a:headEnd/>
            <a:tailEnd/>
          </a:ln>
          <a:effectLst/>
        </p:spPr>
        <p:txBody>
          <a:bodyPr wrap="none">
            <a:prstTxWarp prst="textNoShape">
              <a:avLst/>
            </a:prstTxWarp>
            <a:spAutoFit/>
          </a:bodyPr>
          <a:lstStyle/>
          <a:p>
            <a:pPr eaLnBrk="0" hangingPunct="0"/>
            <a:r>
              <a:rPr lang="en-GB" sz="1200"/>
              <a:t>Adapted from Maylor and Blackmon (2005)</a:t>
            </a:r>
          </a:p>
        </p:txBody>
      </p:sp>
      <p:sp>
        <p:nvSpPr>
          <p:cNvPr id="7173" name="Text Box 5"/>
          <p:cNvSpPr txBox="1">
            <a:spLocks noChangeArrowheads="1"/>
          </p:cNvSpPr>
          <p:nvPr/>
        </p:nvSpPr>
        <p:spPr bwMode="auto">
          <a:xfrm>
            <a:off x="3205163" y="914400"/>
            <a:ext cx="2555875" cy="336550"/>
          </a:xfrm>
          <a:prstGeom prst="rect">
            <a:avLst/>
          </a:prstGeom>
          <a:noFill/>
          <a:ln w="9525">
            <a:noFill/>
            <a:miter lim="800000"/>
            <a:headEnd/>
            <a:tailEnd/>
          </a:ln>
          <a:effectLst/>
        </p:spPr>
        <p:txBody>
          <a:bodyPr wrap="none">
            <a:prstTxWarp prst="textNoShape">
              <a:avLst/>
            </a:prstTxWarp>
            <a:spAutoFit/>
          </a:bodyPr>
          <a:lstStyle/>
          <a:p>
            <a:pPr algn="ctr" eaLnBrk="0" hangingPunct="0"/>
            <a:r>
              <a:rPr lang="en-GB" sz="1600"/>
              <a:t>Define your research topic</a:t>
            </a:r>
          </a:p>
        </p:txBody>
      </p:sp>
      <p:sp>
        <p:nvSpPr>
          <p:cNvPr id="7174" name="Text Box 6"/>
          <p:cNvSpPr txBox="1">
            <a:spLocks noChangeArrowheads="1"/>
          </p:cNvSpPr>
          <p:nvPr/>
        </p:nvSpPr>
        <p:spPr bwMode="auto">
          <a:xfrm>
            <a:off x="2916238" y="1606550"/>
            <a:ext cx="3132137" cy="581025"/>
          </a:xfrm>
          <a:prstGeom prst="rect">
            <a:avLst/>
          </a:prstGeom>
          <a:noFill/>
          <a:ln w="9525">
            <a:noFill/>
            <a:miter lim="800000"/>
            <a:headEnd/>
            <a:tailEnd/>
          </a:ln>
          <a:effectLst/>
        </p:spPr>
        <p:txBody>
          <a:bodyPr wrap="none">
            <a:prstTxWarp prst="textNoShape">
              <a:avLst/>
            </a:prstTxWarp>
            <a:spAutoFit/>
          </a:bodyPr>
          <a:lstStyle/>
          <a:p>
            <a:pPr algn="ctr" eaLnBrk="0" hangingPunct="0"/>
            <a:r>
              <a:rPr lang="en-GB" sz="1600"/>
              <a:t>Define your research question(s)</a:t>
            </a:r>
          </a:p>
          <a:p>
            <a:pPr algn="ctr" eaLnBrk="0" hangingPunct="0"/>
            <a:r>
              <a:rPr lang="en-GB" sz="1600"/>
              <a:t>i.e. hypothesis</a:t>
            </a:r>
          </a:p>
        </p:txBody>
      </p:sp>
      <p:sp>
        <p:nvSpPr>
          <p:cNvPr id="7175" name="Text Box 7"/>
          <p:cNvSpPr txBox="1">
            <a:spLocks noChangeArrowheads="1"/>
          </p:cNvSpPr>
          <p:nvPr/>
        </p:nvSpPr>
        <p:spPr bwMode="auto">
          <a:xfrm>
            <a:off x="5916613" y="1244600"/>
            <a:ext cx="1685925" cy="336550"/>
          </a:xfrm>
          <a:prstGeom prst="rect">
            <a:avLst/>
          </a:prstGeom>
          <a:noFill/>
          <a:ln w="9525">
            <a:noFill/>
            <a:miter lim="800000"/>
            <a:headEnd/>
            <a:tailEnd/>
          </a:ln>
          <a:effectLst/>
        </p:spPr>
        <p:txBody>
          <a:bodyPr wrap="none">
            <a:prstTxWarp prst="textNoShape">
              <a:avLst/>
            </a:prstTxWarp>
            <a:spAutoFit/>
          </a:bodyPr>
          <a:lstStyle/>
          <a:p>
            <a:pPr algn="ctr" eaLnBrk="0" hangingPunct="0"/>
            <a:r>
              <a:rPr lang="en-GB" sz="1600"/>
              <a:t>Literature review</a:t>
            </a:r>
          </a:p>
        </p:txBody>
      </p:sp>
      <p:sp>
        <p:nvSpPr>
          <p:cNvPr id="7176" name="Text Box 8"/>
          <p:cNvSpPr txBox="1">
            <a:spLocks noChangeArrowheads="1"/>
          </p:cNvSpPr>
          <p:nvPr/>
        </p:nvSpPr>
        <p:spPr bwMode="auto">
          <a:xfrm>
            <a:off x="3854450" y="3932238"/>
            <a:ext cx="1255713" cy="336550"/>
          </a:xfrm>
          <a:prstGeom prst="rect">
            <a:avLst/>
          </a:prstGeom>
          <a:noFill/>
          <a:ln w="9525">
            <a:noFill/>
            <a:miter lim="800000"/>
            <a:headEnd/>
            <a:tailEnd/>
          </a:ln>
          <a:effectLst/>
        </p:spPr>
        <p:txBody>
          <a:bodyPr wrap="none">
            <a:prstTxWarp prst="textNoShape">
              <a:avLst/>
            </a:prstTxWarp>
            <a:spAutoFit/>
          </a:bodyPr>
          <a:lstStyle/>
          <a:p>
            <a:pPr eaLnBrk="0" hangingPunct="0"/>
            <a:r>
              <a:rPr lang="en-GB" sz="1600"/>
              <a:t>Collect data</a:t>
            </a:r>
          </a:p>
        </p:txBody>
      </p:sp>
      <p:sp>
        <p:nvSpPr>
          <p:cNvPr id="7177" name="Text Box 9"/>
          <p:cNvSpPr txBox="1">
            <a:spLocks noChangeArrowheads="1"/>
          </p:cNvSpPr>
          <p:nvPr/>
        </p:nvSpPr>
        <p:spPr bwMode="auto">
          <a:xfrm>
            <a:off x="3803650" y="4625975"/>
            <a:ext cx="1357313" cy="336550"/>
          </a:xfrm>
          <a:prstGeom prst="rect">
            <a:avLst/>
          </a:prstGeom>
          <a:noFill/>
          <a:ln w="9525">
            <a:noFill/>
            <a:miter lim="800000"/>
            <a:headEnd/>
            <a:tailEnd/>
          </a:ln>
          <a:effectLst/>
        </p:spPr>
        <p:txBody>
          <a:bodyPr wrap="none">
            <a:prstTxWarp prst="textNoShape">
              <a:avLst/>
            </a:prstTxWarp>
            <a:spAutoFit/>
          </a:bodyPr>
          <a:lstStyle/>
          <a:p>
            <a:pPr eaLnBrk="0" hangingPunct="0"/>
            <a:r>
              <a:rPr lang="en-GB" sz="1600"/>
              <a:t>Analyse data</a:t>
            </a:r>
          </a:p>
        </p:txBody>
      </p:sp>
      <p:sp>
        <p:nvSpPr>
          <p:cNvPr id="7178" name="Text Box 10"/>
          <p:cNvSpPr txBox="1">
            <a:spLocks noChangeArrowheads="1"/>
          </p:cNvSpPr>
          <p:nvPr/>
        </p:nvSpPr>
        <p:spPr bwMode="auto">
          <a:xfrm>
            <a:off x="3683000" y="5319713"/>
            <a:ext cx="1598613" cy="336550"/>
          </a:xfrm>
          <a:prstGeom prst="rect">
            <a:avLst/>
          </a:prstGeom>
          <a:noFill/>
          <a:ln w="9525">
            <a:noFill/>
            <a:miter lim="800000"/>
            <a:headEnd/>
            <a:tailEnd/>
          </a:ln>
          <a:effectLst/>
        </p:spPr>
        <p:txBody>
          <a:bodyPr wrap="none">
            <a:prstTxWarp prst="textNoShape">
              <a:avLst/>
            </a:prstTxWarp>
            <a:spAutoFit/>
          </a:bodyPr>
          <a:lstStyle/>
          <a:p>
            <a:pPr eaLnBrk="0" hangingPunct="0"/>
            <a:r>
              <a:rPr lang="en-GB" sz="1600"/>
              <a:t>Interpret results</a:t>
            </a:r>
          </a:p>
        </p:txBody>
      </p:sp>
      <p:sp>
        <p:nvSpPr>
          <p:cNvPr id="7179" name="Text Box 11"/>
          <p:cNvSpPr txBox="1">
            <a:spLocks noChangeArrowheads="1"/>
          </p:cNvSpPr>
          <p:nvPr/>
        </p:nvSpPr>
        <p:spPr bwMode="auto">
          <a:xfrm>
            <a:off x="3481388" y="6013450"/>
            <a:ext cx="2001837" cy="336550"/>
          </a:xfrm>
          <a:prstGeom prst="rect">
            <a:avLst/>
          </a:prstGeom>
          <a:noFill/>
          <a:ln w="9525">
            <a:noFill/>
            <a:miter lim="800000"/>
            <a:headEnd/>
            <a:tailEnd/>
          </a:ln>
          <a:effectLst/>
        </p:spPr>
        <p:txBody>
          <a:bodyPr wrap="none">
            <a:prstTxWarp prst="textNoShape">
              <a:avLst/>
            </a:prstTxWarp>
            <a:spAutoFit/>
          </a:bodyPr>
          <a:lstStyle/>
          <a:p>
            <a:pPr eaLnBrk="0" hangingPunct="0"/>
            <a:r>
              <a:rPr lang="en-GB" sz="1600"/>
              <a:t>Report your findings</a:t>
            </a:r>
          </a:p>
        </p:txBody>
      </p:sp>
      <p:cxnSp>
        <p:nvCxnSpPr>
          <p:cNvPr id="7180" name="AutoShape 12"/>
          <p:cNvCxnSpPr>
            <a:cxnSpLocks noChangeShapeType="1"/>
            <a:stCxn id="7173" idx="2"/>
            <a:endCxn id="7174" idx="0"/>
          </p:cNvCxnSpPr>
          <p:nvPr/>
        </p:nvCxnSpPr>
        <p:spPr bwMode="auto">
          <a:xfrm>
            <a:off x="4483100" y="1250950"/>
            <a:ext cx="0" cy="355600"/>
          </a:xfrm>
          <a:prstGeom prst="straightConnector1">
            <a:avLst/>
          </a:prstGeom>
          <a:noFill/>
          <a:ln w="9525">
            <a:solidFill>
              <a:schemeClr val="tx1"/>
            </a:solidFill>
            <a:round/>
            <a:headEnd/>
            <a:tailEnd type="triangle" w="med" len="med"/>
          </a:ln>
          <a:effectLst/>
        </p:spPr>
      </p:cxnSp>
      <p:cxnSp>
        <p:nvCxnSpPr>
          <p:cNvPr id="7181" name="AutoShape 13"/>
          <p:cNvCxnSpPr>
            <a:cxnSpLocks noChangeShapeType="1"/>
            <a:stCxn id="7174" idx="2"/>
            <a:endCxn id="7186" idx="0"/>
          </p:cNvCxnSpPr>
          <p:nvPr/>
        </p:nvCxnSpPr>
        <p:spPr bwMode="auto">
          <a:xfrm flipH="1">
            <a:off x="4481513" y="2187575"/>
            <a:ext cx="1587" cy="357188"/>
          </a:xfrm>
          <a:prstGeom prst="straightConnector1">
            <a:avLst/>
          </a:prstGeom>
          <a:noFill/>
          <a:ln w="9525">
            <a:solidFill>
              <a:schemeClr val="tx1"/>
            </a:solidFill>
            <a:round/>
            <a:headEnd/>
            <a:tailEnd type="triangle" w="med" len="med"/>
          </a:ln>
          <a:effectLst/>
        </p:spPr>
      </p:cxnSp>
      <p:cxnSp>
        <p:nvCxnSpPr>
          <p:cNvPr id="7182" name="AutoShape 14"/>
          <p:cNvCxnSpPr>
            <a:cxnSpLocks noChangeShapeType="1"/>
            <a:stCxn id="7178" idx="3"/>
            <a:endCxn id="7177" idx="3"/>
          </p:cNvCxnSpPr>
          <p:nvPr/>
        </p:nvCxnSpPr>
        <p:spPr bwMode="auto">
          <a:xfrm flipH="1" flipV="1">
            <a:off x="5160963" y="4794250"/>
            <a:ext cx="120650" cy="693738"/>
          </a:xfrm>
          <a:prstGeom prst="curvedConnector3">
            <a:avLst>
              <a:gd name="adj1" fmla="val -188157"/>
            </a:avLst>
          </a:prstGeom>
          <a:noFill/>
          <a:ln w="9525">
            <a:solidFill>
              <a:schemeClr val="tx1"/>
            </a:solidFill>
            <a:round/>
            <a:headEnd/>
            <a:tailEnd type="triangle" w="med" len="med"/>
          </a:ln>
          <a:effectLst/>
        </p:spPr>
      </p:cxnSp>
      <p:cxnSp>
        <p:nvCxnSpPr>
          <p:cNvPr id="7183" name="AutoShape 15"/>
          <p:cNvCxnSpPr>
            <a:cxnSpLocks noChangeShapeType="1"/>
            <a:stCxn id="7175" idx="0"/>
            <a:endCxn id="7173" idx="3"/>
          </p:cNvCxnSpPr>
          <p:nvPr/>
        </p:nvCxnSpPr>
        <p:spPr bwMode="auto">
          <a:xfrm rot="5400000" flipH="1">
            <a:off x="6179344" y="664369"/>
            <a:ext cx="161925" cy="998537"/>
          </a:xfrm>
          <a:prstGeom prst="curvedConnector2">
            <a:avLst/>
          </a:prstGeom>
          <a:noFill/>
          <a:ln w="9525">
            <a:solidFill>
              <a:schemeClr val="tx1"/>
            </a:solidFill>
            <a:round/>
            <a:headEnd/>
            <a:tailEnd type="triangle" w="med" len="med"/>
          </a:ln>
          <a:effectLst/>
        </p:spPr>
      </p:cxnSp>
      <p:cxnSp>
        <p:nvCxnSpPr>
          <p:cNvPr id="7184" name="AutoShape 16"/>
          <p:cNvCxnSpPr>
            <a:cxnSpLocks noChangeShapeType="1"/>
            <a:endCxn id="7179" idx="0"/>
          </p:cNvCxnSpPr>
          <p:nvPr/>
        </p:nvCxnSpPr>
        <p:spPr bwMode="auto">
          <a:xfrm>
            <a:off x="4481513" y="5741988"/>
            <a:ext cx="1587" cy="271462"/>
          </a:xfrm>
          <a:prstGeom prst="straightConnector1">
            <a:avLst/>
          </a:prstGeom>
          <a:noFill/>
          <a:ln w="9525">
            <a:solidFill>
              <a:schemeClr val="tx1"/>
            </a:solidFill>
            <a:round/>
            <a:headEnd/>
            <a:tailEnd type="triangle" w="med" len="med"/>
          </a:ln>
          <a:effectLst/>
        </p:spPr>
      </p:cxnSp>
      <p:cxnSp>
        <p:nvCxnSpPr>
          <p:cNvPr id="7185" name="AutoShape 17"/>
          <p:cNvCxnSpPr>
            <a:cxnSpLocks noChangeShapeType="1"/>
            <a:stCxn id="7174" idx="3"/>
            <a:endCxn id="7175" idx="2"/>
          </p:cNvCxnSpPr>
          <p:nvPr/>
        </p:nvCxnSpPr>
        <p:spPr bwMode="auto">
          <a:xfrm flipV="1">
            <a:off x="6048375" y="1581150"/>
            <a:ext cx="711200" cy="315913"/>
          </a:xfrm>
          <a:prstGeom prst="curvedConnector2">
            <a:avLst/>
          </a:prstGeom>
          <a:noFill/>
          <a:ln w="9525">
            <a:solidFill>
              <a:schemeClr val="tx1"/>
            </a:solidFill>
            <a:round/>
            <a:headEnd/>
            <a:tailEnd type="triangle" w="med" len="med"/>
          </a:ln>
          <a:effectLst/>
        </p:spPr>
      </p:cxnSp>
      <p:sp>
        <p:nvSpPr>
          <p:cNvPr id="7186" name="Text Box 18"/>
          <p:cNvSpPr txBox="1">
            <a:spLocks noChangeArrowheads="1"/>
          </p:cNvSpPr>
          <p:nvPr/>
        </p:nvSpPr>
        <p:spPr bwMode="auto">
          <a:xfrm>
            <a:off x="3397250" y="2544763"/>
            <a:ext cx="2168525" cy="336550"/>
          </a:xfrm>
          <a:prstGeom prst="rect">
            <a:avLst/>
          </a:prstGeom>
          <a:noFill/>
          <a:ln w="9525">
            <a:noFill/>
            <a:miter lim="800000"/>
            <a:headEnd/>
            <a:tailEnd/>
          </a:ln>
          <a:effectLst/>
        </p:spPr>
        <p:txBody>
          <a:bodyPr wrap="none">
            <a:prstTxWarp prst="textNoShape">
              <a:avLst/>
            </a:prstTxWarp>
            <a:spAutoFit/>
          </a:bodyPr>
          <a:lstStyle/>
          <a:p>
            <a:pPr algn="ctr" eaLnBrk="0" hangingPunct="0"/>
            <a:r>
              <a:rPr lang="en-GB" sz="1600"/>
              <a:t>Design data collection</a:t>
            </a:r>
          </a:p>
        </p:txBody>
      </p:sp>
      <p:cxnSp>
        <p:nvCxnSpPr>
          <p:cNvPr id="7187" name="AutoShape 19"/>
          <p:cNvCxnSpPr>
            <a:cxnSpLocks noChangeShapeType="1"/>
            <a:stCxn id="7186" idx="2"/>
            <a:endCxn id="7188" idx="0"/>
          </p:cNvCxnSpPr>
          <p:nvPr/>
        </p:nvCxnSpPr>
        <p:spPr bwMode="auto">
          <a:xfrm>
            <a:off x="4481513" y="2881313"/>
            <a:ext cx="1587" cy="357187"/>
          </a:xfrm>
          <a:prstGeom prst="straightConnector1">
            <a:avLst/>
          </a:prstGeom>
          <a:noFill/>
          <a:ln w="9525">
            <a:solidFill>
              <a:schemeClr val="tx1"/>
            </a:solidFill>
            <a:round/>
            <a:headEnd/>
            <a:tailEnd type="triangle" w="med" len="med"/>
          </a:ln>
          <a:effectLst/>
        </p:spPr>
      </p:cxnSp>
      <p:sp>
        <p:nvSpPr>
          <p:cNvPr id="7188" name="Text Box 20"/>
          <p:cNvSpPr txBox="1">
            <a:spLocks noChangeArrowheads="1"/>
          </p:cNvSpPr>
          <p:nvPr/>
        </p:nvSpPr>
        <p:spPr bwMode="auto">
          <a:xfrm>
            <a:off x="3454400" y="3238500"/>
            <a:ext cx="2055813" cy="336550"/>
          </a:xfrm>
          <a:prstGeom prst="rect">
            <a:avLst/>
          </a:prstGeom>
          <a:noFill/>
          <a:ln w="9525">
            <a:noFill/>
            <a:miter lim="800000"/>
            <a:headEnd/>
            <a:tailEnd/>
          </a:ln>
          <a:effectLst/>
        </p:spPr>
        <p:txBody>
          <a:bodyPr wrap="none">
            <a:prstTxWarp prst="textNoShape">
              <a:avLst/>
            </a:prstTxWarp>
            <a:spAutoFit/>
          </a:bodyPr>
          <a:lstStyle/>
          <a:p>
            <a:pPr algn="ctr" eaLnBrk="0" hangingPunct="0"/>
            <a:r>
              <a:rPr lang="en-GB" sz="1600"/>
              <a:t>Design data analysis</a:t>
            </a:r>
          </a:p>
        </p:txBody>
      </p:sp>
      <p:sp>
        <p:nvSpPr>
          <p:cNvPr id="7189" name="Text Box 21"/>
          <p:cNvSpPr txBox="1">
            <a:spLocks noChangeArrowheads="1"/>
          </p:cNvSpPr>
          <p:nvPr/>
        </p:nvSpPr>
        <p:spPr bwMode="auto">
          <a:xfrm>
            <a:off x="5988050" y="2892425"/>
            <a:ext cx="1120775" cy="336550"/>
          </a:xfrm>
          <a:prstGeom prst="rect">
            <a:avLst/>
          </a:prstGeom>
          <a:noFill/>
          <a:ln w="9525">
            <a:noFill/>
            <a:miter lim="800000"/>
            <a:headEnd/>
            <a:tailEnd/>
          </a:ln>
          <a:effectLst/>
        </p:spPr>
        <p:txBody>
          <a:bodyPr wrap="none">
            <a:prstTxWarp prst="textNoShape">
              <a:avLst/>
            </a:prstTxWarp>
            <a:spAutoFit/>
          </a:bodyPr>
          <a:lstStyle/>
          <a:p>
            <a:pPr algn="ctr" eaLnBrk="0" hangingPunct="0"/>
            <a:r>
              <a:rPr lang="en-GB" sz="1600"/>
              <a:t>Pilot study</a:t>
            </a:r>
          </a:p>
        </p:txBody>
      </p:sp>
      <p:cxnSp>
        <p:nvCxnSpPr>
          <p:cNvPr id="7190" name="AutoShape 22"/>
          <p:cNvCxnSpPr>
            <a:cxnSpLocks noChangeShapeType="1"/>
            <a:stCxn id="7188" idx="2"/>
            <a:endCxn id="7176" idx="0"/>
          </p:cNvCxnSpPr>
          <p:nvPr/>
        </p:nvCxnSpPr>
        <p:spPr bwMode="auto">
          <a:xfrm>
            <a:off x="4483100" y="3575050"/>
            <a:ext cx="0" cy="357188"/>
          </a:xfrm>
          <a:prstGeom prst="straightConnector1">
            <a:avLst/>
          </a:prstGeom>
          <a:noFill/>
          <a:ln w="9525">
            <a:solidFill>
              <a:schemeClr val="tx1"/>
            </a:solidFill>
            <a:round/>
            <a:headEnd/>
            <a:tailEnd type="triangle" w="med" len="med"/>
          </a:ln>
          <a:effectLst/>
        </p:spPr>
      </p:cxnSp>
      <p:cxnSp>
        <p:nvCxnSpPr>
          <p:cNvPr id="7191" name="AutoShape 23"/>
          <p:cNvCxnSpPr>
            <a:cxnSpLocks noChangeShapeType="1"/>
            <a:stCxn id="7176" idx="2"/>
            <a:endCxn id="7177" idx="0"/>
          </p:cNvCxnSpPr>
          <p:nvPr/>
        </p:nvCxnSpPr>
        <p:spPr bwMode="auto">
          <a:xfrm>
            <a:off x="4483100" y="4268788"/>
            <a:ext cx="0" cy="357187"/>
          </a:xfrm>
          <a:prstGeom prst="straightConnector1">
            <a:avLst/>
          </a:prstGeom>
          <a:noFill/>
          <a:ln w="9525">
            <a:solidFill>
              <a:schemeClr val="tx1"/>
            </a:solidFill>
            <a:round/>
            <a:headEnd/>
            <a:tailEnd type="triangle" w="med" len="med"/>
          </a:ln>
          <a:effectLst/>
        </p:spPr>
      </p:cxnSp>
      <p:cxnSp>
        <p:nvCxnSpPr>
          <p:cNvPr id="7192" name="AutoShape 24"/>
          <p:cNvCxnSpPr>
            <a:cxnSpLocks noChangeShapeType="1"/>
            <a:stCxn id="7177" idx="2"/>
            <a:endCxn id="7178" idx="0"/>
          </p:cNvCxnSpPr>
          <p:nvPr/>
        </p:nvCxnSpPr>
        <p:spPr bwMode="auto">
          <a:xfrm>
            <a:off x="4483100" y="4962525"/>
            <a:ext cx="0" cy="357188"/>
          </a:xfrm>
          <a:prstGeom prst="straightConnector1">
            <a:avLst/>
          </a:prstGeom>
          <a:noFill/>
          <a:ln w="9525">
            <a:solidFill>
              <a:schemeClr val="tx1"/>
            </a:solidFill>
            <a:round/>
            <a:headEnd/>
            <a:tailEnd type="triangle" w="med" len="med"/>
          </a:ln>
          <a:effectLst/>
        </p:spPr>
      </p:cxnSp>
      <p:cxnSp>
        <p:nvCxnSpPr>
          <p:cNvPr id="7193" name="AutoShape 25"/>
          <p:cNvCxnSpPr>
            <a:cxnSpLocks noChangeShapeType="1"/>
            <a:stCxn id="7188" idx="3"/>
            <a:endCxn id="7189" idx="2"/>
          </p:cNvCxnSpPr>
          <p:nvPr/>
        </p:nvCxnSpPr>
        <p:spPr bwMode="auto">
          <a:xfrm flipV="1">
            <a:off x="5510213" y="3228975"/>
            <a:ext cx="1038225" cy="177800"/>
          </a:xfrm>
          <a:prstGeom prst="curvedConnector2">
            <a:avLst/>
          </a:prstGeom>
          <a:noFill/>
          <a:ln w="9525">
            <a:solidFill>
              <a:schemeClr val="tx1"/>
            </a:solidFill>
            <a:round/>
            <a:headEnd/>
            <a:tailEnd type="triangle" w="med" len="med"/>
          </a:ln>
          <a:effectLst/>
        </p:spPr>
      </p:cxnSp>
      <p:cxnSp>
        <p:nvCxnSpPr>
          <p:cNvPr id="7194" name="AutoShape 26"/>
          <p:cNvCxnSpPr>
            <a:cxnSpLocks noChangeShapeType="1"/>
            <a:stCxn id="7189" idx="0"/>
            <a:endCxn id="7186" idx="3"/>
          </p:cNvCxnSpPr>
          <p:nvPr/>
        </p:nvCxnSpPr>
        <p:spPr bwMode="auto">
          <a:xfrm rot="5400000" flipH="1">
            <a:off x="5967413" y="2311400"/>
            <a:ext cx="179387" cy="982663"/>
          </a:xfrm>
          <a:prstGeom prst="curvedConnector2">
            <a:avLst/>
          </a:prstGeom>
          <a:noFill/>
          <a:ln w="9525">
            <a:solidFill>
              <a:schemeClr val="tx1"/>
            </a:solidFill>
            <a:round/>
            <a:headEnd/>
            <a:tailEnd type="triangle" w="med" len="med"/>
          </a:ln>
          <a:effectLst/>
        </p:spPr>
      </p:cxnSp>
      <p:cxnSp>
        <p:nvCxnSpPr>
          <p:cNvPr id="7195" name="AutoShape 27"/>
          <p:cNvCxnSpPr>
            <a:cxnSpLocks noChangeShapeType="1"/>
            <a:stCxn id="7186" idx="3"/>
            <a:endCxn id="7174" idx="3"/>
          </p:cNvCxnSpPr>
          <p:nvPr/>
        </p:nvCxnSpPr>
        <p:spPr bwMode="auto">
          <a:xfrm flipV="1">
            <a:off x="5565775" y="1897063"/>
            <a:ext cx="482600" cy="815975"/>
          </a:xfrm>
          <a:prstGeom prst="curvedConnector3">
            <a:avLst>
              <a:gd name="adj1" fmla="val 147042"/>
            </a:avLst>
          </a:prstGeom>
          <a:noFill/>
          <a:ln w="9525">
            <a:solidFill>
              <a:schemeClr val="tx1"/>
            </a:solidFill>
            <a:round/>
            <a:headEnd/>
            <a:tailEnd type="triangle" w="med" len="med"/>
          </a:ln>
          <a:effectLst/>
        </p:spPr>
      </p:cxnSp>
      <p:sp>
        <p:nvSpPr>
          <p:cNvPr id="7196" name="AutoShape 28"/>
          <p:cNvSpPr>
            <a:spLocks noChangeArrowheads="1"/>
          </p:cNvSpPr>
          <p:nvPr/>
        </p:nvSpPr>
        <p:spPr bwMode="auto">
          <a:xfrm>
            <a:off x="457200" y="2165350"/>
            <a:ext cx="2324100" cy="914400"/>
          </a:xfrm>
          <a:prstGeom prst="cloudCallout">
            <a:avLst>
              <a:gd name="adj1" fmla="val -44468"/>
              <a:gd name="adj2" fmla="val 69968"/>
            </a:avLst>
          </a:prstGeom>
          <a:noFill/>
          <a:ln w="9525">
            <a:solidFill>
              <a:schemeClr val="tx1"/>
            </a:solidFill>
            <a:round/>
            <a:headEnd/>
            <a:tailEnd/>
          </a:ln>
          <a:effectLst/>
        </p:spPr>
        <p:txBody>
          <a:bodyPr>
            <a:prstTxWarp prst="textNoShape">
              <a:avLst/>
            </a:prstTxWarp>
          </a:bodyPr>
          <a:lstStyle/>
          <a:p>
            <a:pPr algn="ctr" eaLnBrk="0" hangingPunct="0"/>
            <a:r>
              <a:rPr lang="en-GB" sz="2400">
                <a:latin typeface="Times New Roman" pitchFamily="-108" charset="0"/>
              </a:rPr>
              <a:t>Deductive</a:t>
            </a:r>
          </a:p>
        </p:txBody>
      </p:sp>
    </p:spTree>
  </p:cSld>
  <p:clrMapOvr>
    <a:masterClrMapping/>
  </p:clrMapOvr>
  <p:transition>
    <p:fade/>
  </p:transition>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685800" y="63500"/>
            <a:ext cx="8229600" cy="990600"/>
          </a:xfrm>
        </p:spPr>
        <p:txBody>
          <a:bodyPr>
            <a:normAutofit/>
          </a:bodyPr>
          <a:lstStyle/>
          <a:p>
            <a:r>
              <a:rPr lang="en-GB" sz="4000" dirty="0" smtClean="0">
                <a:latin typeface="+mn-lt"/>
              </a:rPr>
              <a:t>Interpretive approach</a:t>
            </a:r>
            <a:endParaRPr lang="en-US" sz="4000" dirty="0">
              <a:latin typeface="+mn-lt"/>
            </a:endParaRPr>
          </a:p>
        </p:txBody>
      </p:sp>
      <p:sp>
        <p:nvSpPr>
          <p:cNvPr id="8195" name="Rectangle 3"/>
          <p:cNvSpPr>
            <a:spLocks noGrp="1" noChangeArrowheads="1"/>
          </p:cNvSpPr>
          <p:nvPr>
            <p:ph idx="1"/>
          </p:nvPr>
        </p:nvSpPr>
        <p:spPr>
          <a:xfrm>
            <a:off x="533400" y="1397000"/>
            <a:ext cx="8382000" cy="4724400"/>
          </a:xfrm>
        </p:spPr>
        <p:txBody>
          <a:bodyPr>
            <a:normAutofit/>
          </a:bodyPr>
          <a:lstStyle/>
          <a:p>
            <a:r>
              <a:rPr lang="en-GB" sz="2400">
                <a:latin typeface="+mn-lt"/>
              </a:rPr>
              <a:t>A generally accepted set of procedures for collecting information about the world</a:t>
            </a:r>
          </a:p>
          <a:p>
            <a:endParaRPr lang="en-GB" sz="2400">
              <a:latin typeface="+mn-lt"/>
            </a:endParaRPr>
          </a:p>
          <a:p>
            <a:pPr>
              <a:lnSpc>
                <a:spcPct val="115000"/>
              </a:lnSpc>
            </a:pPr>
            <a:r>
              <a:rPr lang="en-GB" sz="2400" b="1">
                <a:latin typeface="+mn-lt"/>
              </a:rPr>
              <a:t>An idealised model to arrive at “the data” through:</a:t>
            </a:r>
          </a:p>
          <a:p>
            <a:pPr>
              <a:lnSpc>
                <a:spcPct val="115000"/>
              </a:lnSpc>
            </a:pPr>
            <a:endParaRPr lang="en-GB" sz="2400" b="1">
              <a:latin typeface="+mn-lt"/>
            </a:endParaRPr>
          </a:p>
          <a:p>
            <a:pPr marL="936625" lvl="1" indent="-479425">
              <a:lnSpc>
                <a:spcPct val="115000"/>
              </a:lnSpc>
            </a:pPr>
            <a:r>
              <a:rPr lang="en-GB" sz="2400">
                <a:latin typeface="+mn-lt"/>
              </a:rPr>
              <a:t>Subjective observation</a:t>
            </a:r>
          </a:p>
          <a:p>
            <a:pPr marL="936625" lvl="1" indent="-479425">
              <a:lnSpc>
                <a:spcPct val="115000"/>
              </a:lnSpc>
            </a:pPr>
            <a:r>
              <a:rPr lang="en-GB" sz="2400">
                <a:latin typeface="+mn-lt"/>
              </a:rPr>
              <a:t>Being led by the data (ie. induction)</a:t>
            </a:r>
          </a:p>
          <a:p>
            <a:pPr marL="936625" lvl="1" indent="-479425">
              <a:lnSpc>
                <a:spcPct val="115000"/>
              </a:lnSpc>
            </a:pPr>
            <a:r>
              <a:rPr lang="en-GB" sz="2400">
                <a:latin typeface="+mn-lt"/>
              </a:rPr>
              <a:t>Trying to overcome biases about the situation</a:t>
            </a:r>
          </a:p>
          <a:p>
            <a:pPr marL="936625" lvl="1" indent="-479425">
              <a:lnSpc>
                <a:spcPct val="115000"/>
              </a:lnSpc>
            </a:pPr>
            <a:r>
              <a:rPr lang="en-GB" sz="2400">
                <a:latin typeface="+mn-lt"/>
              </a:rPr>
              <a:t>Avoiding conceptual frameworks or instruments that might influence what is observed</a:t>
            </a:r>
            <a:endParaRPr lang="en-US" sz="2400">
              <a:latin typeface="+mn-lt"/>
            </a:endParaRPr>
          </a:p>
        </p:txBody>
      </p:sp>
      <p:sp>
        <p:nvSpPr>
          <p:cNvPr id="8196" name="Text Box 4"/>
          <p:cNvSpPr txBox="1">
            <a:spLocks noChangeArrowheads="1"/>
          </p:cNvSpPr>
          <p:nvPr/>
        </p:nvSpPr>
        <p:spPr bwMode="auto">
          <a:xfrm>
            <a:off x="3722688" y="6569075"/>
            <a:ext cx="2125662" cy="274638"/>
          </a:xfrm>
          <a:prstGeom prst="rect">
            <a:avLst/>
          </a:prstGeom>
          <a:noFill/>
          <a:ln w="9525">
            <a:noFill/>
            <a:miter lim="800000"/>
            <a:headEnd/>
            <a:tailEnd/>
          </a:ln>
          <a:effectLst/>
        </p:spPr>
        <p:txBody>
          <a:bodyPr wrap="none">
            <a:prstTxWarp prst="textNoShape">
              <a:avLst/>
            </a:prstTxWarp>
            <a:spAutoFit/>
          </a:bodyPr>
          <a:lstStyle/>
          <a:p>
            <a:pPr eaLnBrk="0" hangingPunct="0"/>
            <a:r>
              <a:rPr lang="en-GB" sz="1200"/>
              <a:t>Maylor and Blackmon (2005)</a:t>
            </a:r>
          </a:p>
        </p:txBody>
      </p:sp>
    </p:spTree>
  </p:cSld>
  <p:clrMapOvr>
    <a:masterClrMapping/>
  </p:clrMapOvr>
  <p:transition>
    <p:fade/>
  </p:transition>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685800" y="9525"/>
            <a:ext cx="8229600" cy="692150"/>
          </a:xfrm>
        </p:spPr>
        <p:txBody>
          <a:bodyPr>
            <a:normAutofit/>
          </a:bodyPr>
          <a:lstStyle/>
          <a:p>
            <a:r>
              <a:rPr lang="en-GB" dirty="0">
                <a:latin typeface="+mn-lt"/>
              </a:rPr>
              <a:t>Interpretive approach</a:t>
            </a:r>
            <a:endParaRPr lang="en-US" sz="4000" dirty="0">
              <a:solidFill>
                <a:srgbClr val="006600"/>
              </a:solidFill>
              <a:latin typeface="+mn-lt"/>
            </a:endParaRPr>
          </a:p>
        </p:txBody>
      </p:sp>
      <p:sp>
        <p:nvSpPr>
          <p:cNvPr id="9219" name="Text Box 3"/>
          <p:cNvSpPr txBox="1">
            <a:spLocks noChangeArrowheads="1"/>
          </p:cNvSpPr>
          <p:nvPr/>
        </p:nvSpPr>
        <p:spPr bwMode="auto">
          <a:xfrm>
            <a:off x="3124200" y="6583363"/>
            <a:ext cx="3081338" cy="274637"/>
          </a:xfrm>
          <a:prstGeom prst="rect">
            <a:avLst/>
          </a:prstGeom>
          <a:noFill/>
          <a:ln w="9525">
            <a:noFill/>
            <a:miter lim="800000"/>
            <a:headEnd/>
            <a:tailEnd/>
          </a:ln>
          <a:effectLst/>
        </p:spPr>
        <p:txBody>
          <a:bodyPr wrap="none">
            <a:prstTxWarp prst="textNoShape">
              <a:avLst/>
            </a:prstTxWarp>
            <a:spAutoFit/>
          </a:bodyPr>
          <a:lstStyle/>
          <a:p>
            <a:pPr eaLnBrk="0" hangingPunct="0"/>
            <a:r>
              <a:rPr lang="en-GB" sz="1200"/>
              <a:t>Adapted from Maylor and Blackmon (2005)</a:t>
            </a:r>
          </a:p>
        </p:txBody>
      </p:sp>
      <p:sp>
        <p:nvSpPr>
          <p:cNvPr id="9220" name="Text Box 4"/>
          <p:cNvSpPr txBox="1">
            <a:spLocks noChangeArrowheads="1"/>
          </p:cNvSpPr>
          <p:nvPr/>
        </p:nvSpPr>
        <p:spPr bwMode="auto">
          <a:xfrm>
            <a:off x="3238500" y="914400"/>
            <a:ext cx="2555875" cy="336550"/>
          </a:xfrm>
          <a:prstGeom prst="rect">
            <a:avLst/>
          </a:prstGeom>
          <a:noFill/>
          <a:ln w="9525">
            <a:noFill/>
            <a:miter lim="800000"/>
            <a:headEnd/>
            <a:tailEnd/>
          </a:ln>
          <a:effectLst/>
        </p:spPr>
        <p:txBody>
          <a:bodyPr wrap="none">
            <a:prstTxWarp prst="textNoShape">
              <a:avLst/>
            </a:prstTxWarp>
            <a:spAutoFit/>
          </a:bodyPr>
          <a:lstStyle/>
          <a:p>
            <a:pPr algn="ctr" eaLnBrk="0" hangingPunct="0"/>
            <a:r>
              <a:rPr lang="en-GB" sz="1600"/>
              <a:t>Define your research topic</a:t>
            </a:r>
          </a:p>
        </p:txBody>
      </p:sp>
      <p:sp>
        <p:nvSpPr>
          <p:cNvPr id="9221" name="Text Box 5"/>
          <p:cNvSpPr txBox="1">
            <a:spLocks noChangeArrowheads="1"/>
          </p:cNvSpPr>
          <p:nvPr/>
        </p:nvSpPr>
        <p:spPr bwMode="auto">
          <a:xfrm>
            <a:off x="2949575" y="1638300"/>
            <a:ext cx="3132138" cy="336550"/>
          </a:xfrm>
          <a:prstGeom prst="rect">
            <a:avLst/>
          </a:prstGeom>
          <a:noFill/>
          <a:ln w="9525">
            <a:noFill/>
            <a:miter lim="800000"/>
            <a:headEnd/>
            <a:tailEnd/>
          </a:ln>
          <a:effectLst/>
        </p:spPr>
        <p:txBody>
          <a:bodyPr wrap="none">
            <a:prstTxWarp prst="textNoShape">
              <a:avLst/>
            </a:prstTxWarp>
            <a:spAutoFit/>
          </a:bodyPr>
          <a:lstStyle/>
          <a:p>
            <a:pPr algn="ctr" eaLnBrk="0" hangingPunct="0"/>
            <a:r>
              <a:rPr lang="en-GB" sz="1600"/>
              <a:t>Define your research question(s)</a:t>
            </a:r>
          </a:p>
        </p:txBody>
      </p:sp>
      <p:sp>
        <p:nvSpPr>
          <p:cNvPr id="9222" name="Text Box 6"/>
          <p:cNvSpPr txBox="1">
            <a:spLocks noChangeArrowheads="1"/>
          </p:cNvSpPr>
          <p:nvPr/>
        </p:nvSpPr>
        <p:spPr bwMode="auto">
          <a:xfrm>
            <a:off x="5916613" y="1244600"/>
            <a:ext cx="1685925" cy="336550"/>
          </a:xfrm>
          <a:prstGeom prst="rect">
            <a:avLst/>
          </a:prstGeom>
          <a:noFill/>
          <a:ln w="9525">
            <a:noFill/>
            <a:miter lim="800000"/>
            <a:headEnd/>
            <a:tailEnd/>
          </a:ln>
          <a:effectLst/>
        </p:spPr>
        <p:txBody>
          <a:bodyPr wrap="none">
            <a:prstTxWarp prst="textNoShape">
              <a:avLst/>
            </a:prstTxWarp>
            <a:spAutoFit/>
          </a:bodyPr>
          <a:lstStyle/>
          <a:p>
            <a:pPr algn="ctr" eaLnBrk="0" hangingPunct="0"/>
            <a:r>
              <a:rPr lang="en-GB" sz="1600"/>
              <a:t>Literature review</a:t>
            </a:r>
          </a:p>
        </p:txBody>
      </p:sp>
      <p:sp>
        <p:nvSpPr>
          <p:cNvPr id="9223" name="Text Box 7"/>
          <p:cNvSpPr txBox="1">
            <a:spLocks noChangeArrowheads="1"/>
          </p:cNvSpPr>
          <p:nvPr/>
        </p:nvSpPr>
        <p:spPr bwMode="auto">
          <a:xfrm>
            <a:off x="3889375" y="3106738"/>
            <a:ext cx="1255713" cy="336550"/>
          </a:xfrm>
          <a:prstGeom prst="rect">
            <a:avLst/>
          </a:prstGeom>
          <a:noFill/>
          <a:ln w="9525">
            <a:noFill/>
            <a:miter lim="800000"/>
            <a:headEnd/>
            <a:tailEnd/>
          </a:ln>
          <a:effectLst/>
        </p:spPr>
        <p:txBody>
          <a:bodyPr wrap="none">
            <a:prstTxWarp prst="textNoShape">
              <a:avLst/>
            </a:prstTxWarp>
            <a:spAutoFit/>
          </a:bodyPr>
          <a:lstStyle/>
          <a:p>
            <a:pPr eaLnBrk="0" hangingPunct="0"/>
            <a:r>
              <a:rPr lang="en-GB" sz="1600"/>
              <a:t>Collect data</a:t>
            </a:r>
          </a:p>
        </p:txBody>
      </p:sp>
      <p:sp>
        <p:nvSpPr>
          <p:cNvPr id="9224" name="Text Box 8"/>
          <p:cNvSpPr txBox="1">
            <a:spLocks noChangeArrowheads="1"/>
          </p:cNvSpPr>
          <p:nvPr/>
        </p:nvSpPr>
        <p:spPr bwMode="auto">
          <a:xfrm>
            <a:off x="5888038" y="3797300"/>
            <a:ext cx="1685925" cy="336550"/>
          </a:xfrm>
          <a:prstGeom prst="rect">
            <a:avLst/>
          </a:prstGeom>
          <a:noFill/>
          <a:ln w="9525">
            <a:noFill/>
            <a:miter lim="800000"/>
            <a:headEnd/>
            <a:tailEnd/>
          </a:ln>
          <a:effectLst/>
        </p:spPr>
        <p:txBody>
          <a:bodyPr wrap="none">
            <a:prstTxWarp prst="textNoShape">
              <a:avLst/>
            </a:prstTxWarp>
            <a:spAutoFit/>
          </a:bodyPr>
          <a:lstStyle/>
          <a:p>
            <a:pPr algn="ctr" eaLnBrk="0" hangingPunct="0"/>
            <a:r>
              <a:rPr lang="en-GB" sz="1600"/>
              <a:t>Literature review</a:t>
            </a:r>
          </a:p>
        </p:txBody>
      </p:sp>
      <p:sp>
        <p:nvSpPr>
          <p:cNvPr id="9225" name="Text Box 9"/>
          <p:cNvSpPr txBox="1">
            <a:spLocks noChangeArrowheads="1"/>
          </p:cNvSpPr>
          <p:nvPr/>
        </p:nvSpPr>
        <p:spPr bwMode="auto">
          <a:xfrm>
            <a:off x="2203450" y="3797300"/>
            <a:ext cx="1357313" cy="336550"/>
          </a:xfrm>
          <a:prstGeom prst="rect">
            <a:avLst/>
          </a:prstGeom>
          <a:noFill/>
          <a:ln w="9525">
            <a:noFill/>
            <a:miter lim="800000"/>
            <a:headEnd/>
            <a:tailEnd/>
          </a:ln>
          <a:effectLst/>
        </p:spPr>
        <p:txBody>
          <a:bodyPr wrap="none">
            <a:prstTxWarp prst="textNoShape">
              <a:avLst/>
            </a:prstTxWarp>
            <a:spAutoFit/>
          </a:bodyPr>
          <a:lstStyle/>
          <a:p>
            <a:pPr eaLnBrk="0" hangingPunct="0"/>
            <a:r>
              <a:rPr lang="en-GB" sz="1600"/>
              <a:t>Analyse data</a:t>
            </a:r>
          </a:p>
        </p:txBody>
      </p:sp>
      <p:sp>
        <p:nvSpPr>
          <p:cNvPr id="9226" name="Text Box 10"/>
          <p:cNvSpPr txBox="1">
            <a:spLocks noChangeArrowheads="1"/>
          </p:cNvSpPr>
          <p:nvPr/>
        </p:nvSpPr>
        <p:spPr bwMode="auto">
          <a:xfrm>
            <a:off x="3819525" y="4457700"/>
            <a:ext cx="1395413" cy="336550"/>
          </a:xfrm>
          <a:prstGeom prst="rect">
            <a:avLst/>
          </a:prstGeom>
          <a:noFill/>
          <a:ln w="9525">
            <a:noFill/>
            <a:miter lim="800000"/>
            <a:headEnd/>
            <a:tailEnd/>
          </a:ln>
          <a:effectLst/>
        </p:spPr>
        <p:txBody>
          <a:bodyPr wrap="none">
            <a:prstTxWarp prst="textNoShape">
              <a:avLst/>
            </a:prstTxWarp>
            <a:spAutoFit/>
          </a:bodyPr>
          <a:lstStyle/>
          <a:p>
            <a:pPr eaLnBrk="0" hangingPunct="0"/>
            <a:r>
              <a:rPr lang="en-GB" sz="1600"/>
              <a:t>Interpret data</a:t>
            </a:r>
          </a:p>
        </p:txBody>
      </p:sp>
      <p:sp>
        <p:nvSpPr>
          <p:cNvPr id="9227" name="Text Box 11"/>
          <p:cNvSpPr txBox="1">
            <a:spLocks noChangeArrowheads="1"/>
          </p:cNvSpPr>
          <p:nvPr/>
        </p:nvSpPr>
        <p:spPr bwMode="auto">
          <a:xfrm>
            <a:off x="3516313" y="6013450"/>
            <a:ext cx="2001837" cy="336550"/>
          </a:xfrm>
          <a:prstGeom prst="rect">
            <a:avLst/>
          </a:prstGeom>
          <a:noFill/>
          <a:ln w="9525">
            <a:noFill/>
            <a:miter lim="800000"/>
            <a:headEnd/>
            <a:tailEnd/>
          </a:ln>
          <a:effectLst/>
        </p:spPr>
        <p:txBody>
          <a:bodyPr wrap="none">
            <a:prstTxWarp prst="textNoShape">
              <a:avLst/>
            </a:prstTxWarp>
            <a:spAutoFit/>
          </a:bodyPr>
          <a:lstStyle/>
          <a:p>
            <a:pPr eaLnBrk="0" hangingPunct="0"/>
            <a:r>
              <a:rPr lang="en-GB" sz="1600"/>
              <a:t>Report your findings</a:t>
            </a:r>
          </a:p>
        </p:txBody>
      </p:sp>
      <p:cxnSp>
        <p:nvCxnSpPr>
          <p:cNvPr id="9228" name="AutoShape 12"/>
          <p:cNvCxnSpPr>
            <a:cxnSpLocks noChangeShapeType="1"/>
            <a:stCxn id="9220" idx="2"/>
            <a:endCxn id="9221" idx="0"/>
          </p:cNvCxnSpPr>
          <p:nvPr/>
        </p:nvCxnSpPr>
        <p:spPr bwMode="auto">
          <a:xfrm>
            <a:off x="4516438" y="1250950"/>
            <a:ext cx="0" cy="387350"/>
          </a:xfrm>
          <a:prstGeom prst="straightConnector1">
            <a:avLst/>
          </a:prstGeom>
          <a:noFill/>
          <a:ln w="9525">
            <a:solidFill>
              <a:schemeClr val="tx1"/>
            </a:solidFill>
            <a:round/>
            <a:headEnd/>
            <a:tailEnd type="triangle" w="med" len="med"/>
          </a:ln>
          <a:effectLst/>
        </p:spPr>
      </p:cxnSp>
      <p:cxnSp>
        <p:nvCxnSpPr>
          <p:cNvPr id="9229" name="AutoShape 13"/>
          <p:cNvCxnSpPr>
            <a:cxnSpLocks noChangeShapeType="1"/>
            <a:stCxn id="9221" idx="2"/>
            <a:endCxn id="9241" idx="0"/>
          </p:cNvCxnSpPr>
          <p:nvPr/>
        </p:nvCxnSpPr>
        <p:spPr bwMode="auto">
          <a:xfrm>
            <a:off x="4516438" y="1974850"/>
            <a:ext cx="0" cy="288925"/>
          </a:xfrm>
          <a:prstGeom prst="straightConnector1">
            <a:avLst/>
          </a:prstGeom>
          <a:noFill/>
          <a:ln w="9525">
            <a:solidFill>
              <a:schemeClr val="tx1"/>
            </a:solidFill>
            <a:round/>
            <a:headEnd/>
            <a:tailEnd type="triangle" w="med" len="med"/>
          </a:ln>
          <a:effectLst/>
        </p:spPr>
      </p:cxnSp>
      <p:cxnSp>
        <p:nvCxnSpPr>
          <p:cNvPr id="9230" name="AutoShape 14"/>
          <p:cNvCxnSpPr>
            <a:cxnSpLocks noChangeShapeType="1"/>
            <a:stCxn id="9226" idx="3"/>
            <a:endCxn id="9223" idx="3"/>
          </p:cNvCxnSpPr>
          <p:nvPr/>
        </p:nvCxnSpPr>
        <p:spPr bwMode="auto">
          <a:xfrm flipH="1" flipV="1">
            <a:off x="5145088" y="3275013"/>
            <a:ext cx="69850" cy="1350962"/>
          </a:xfrm>
          <a:prstGeom prst="curvedConnector3">
            <a:avLst>
              <a:gd name="adj1" fmla="val -884093"/>
            </a:avLst>
          </a:prstGeom>
          <a:noFill/>
          <a:ln w="9525">
            <a:solidFill>
              <a:schemeClr val="tx1"/>
            </a:solidFill>
            <a:round/>
            <a:headEnd/>
            <a:tailEnd type="triangle" w="med" len="med"/>
          </a:ln>
          <a:effectLst/>
        </p:spPr>
      </p:cxnSp>
      <p:cxnSp>
        <p:nvCxnSpPr>
          <p:cNvPr id="9231" name="AutoShape 15"/>
          <p:cNvCxnSpPr>
            <a:cxnSpLocks noChangeShapeType="1"/>
            <a:stCxn id="9222" idx="0"/>
            <a:endCxn id="9220" idx="3"/>
          </p:cNvCxnSpPr>
          <p:nvPr/>
        </p:nvCxnSpPr>
        <p:spPr bwMode="auto">
          <a:xfrm rot="5400000" flipH="1">
            <a:off x="6196012" y="681038"/>
            <a:ext cx="161925" cy="965200"/>
          </a:xfrm>
          <a:prstGeom prst="curvedConnector2">
            <a:avLst/>
          </a:prstGeom>
          <a:noFill/>
          <a:ln w="9525">
            <a:solidFill>
              <a:schemeClr val="tx1"/>
            </a:solidFill>
            <a:round/>
            <a:headEnd/>
            <a:tailEnd type="triangle" w="med" len="med"/>
          </a:ln>
          <a:effectLst/>
        </p:spPr>
      </p:cxnSp>
      <p:cxnSp>
        <p:nvCxnSpPr>
          <p:cNvPr id="9232" name="AutoShape 16"/>
          <p:cNvCxnSpPr>
            <a:cxnSpLocks noChangeShapeType="1"/>
            <a:stCxn id="9223" idx="1"/>
            <a:endCxn id="9225" idx="0"/>
          </p:cNvCxnSpPr>
          <p:nvPr/>
        </p:nvCxnSpPr>
        <p:spPr bwMode="auto">
          <a:xfrm rot="10800000" flipV="1">
            <a:off x="2882900" y="3275013"/>
            <a:ext cx="1006475" cy="522287"/>
          </a:xfrm>
          <a:prstGeom prst="curvedConnector2">
            <a:avLst/>
          </a:prstGeom>
          <a:noFill/>
          <a:ln w="9525">
            <a:solidFill>
              <a:schemeClr val="tx1"/>
            </a:solidFill>
            <a:round/>
            <a:headEnd/>
            <a:tailEnd type="triangle" w="med" len="med"/>
          </a:ln>
          <a:effectLst/>
        </p:spPr>
      </p:cxnSp>
      <p:cxnSp>
        <p:nvCxnSpPr>
          <p:cNvPr id="9233" name="AutoShape 17"/>
          <p:cNvCxnSpPr>
            <a:cxnSpLocks noChangeShapeType="1"/>
            <a:stCxn id="9225" idx="2"/>
            <a:endCxn id="9226" idx="1"/>
          </p:cNvCxnSpPr>
          <p:nvPr/>
        </p:nvCxnSpPr>
        <p:spPr bwMode="auto">
          <a:xfrm rot="16200000" flipH="1">
            <a:off x="3105150" y="3911600"/>
            <a:ext cx="492125" cy="936625"/>
          </a:xfrm>
          <a:prstGeom prst="curvedConnector2">
            <a:avLst/>
          </a:prstGeom>
          <a:noFill/>
          <a:ln w="9525">
            <a:solidFill>
              <a:schemeClr val="tx1"/>
            </a:solidFill>
            <a:round/>
            <a:headEnd/>
            <a:tailEnd type="triangle" w="med" len="med"/>
          </a:ln>
          <a:effectLst/>
        </p:spPr>
      </p:cxnSp>
      <p:cxnSp>
        <p:nvCxnSpPr>
          <p:cNvPr id="9234" name="AutoShape 18"/>
          <p:cNvCxnSpPr>
            <a:cxnSpLocks noChangeShapeType="1"/>
            <a:stCxn id="9226" idx="3"/>
            <a:endCxn id="9224" idx="2"/>
          </p:cNvCxnSpPr>
          <p:nvPr/>
        </p:nvCxnSpPr>
        <p:spPr bwMode="auto">
          <a:xfrm flipV="1">
            <a:off x="5214938" y="4133850"/>
            <a:ext cx="1516062" cy="492125"/>
          </a:xfrm>
          <a:prstGeom prst="curvedConnector2">
            <a:avLst/>
          </a:prstGeom>
          <a:noFill/>
          <a:ln w="9525">
            <a:solidFill>
              <a:schemeClr val="tx1"/>
            </a:solidFill>
            <a:prstDash val="sysDot"/>
            <a:round/>
            <a:headEnd/>
            <a:tailEnd type="triangle" w="med" len="med"/>
          </a:ln>
          <a:effectLst/>
        </p:spPr>
      </p:cxnSp>
      <p:cxnSp>
        <p:nvCxnSpPr>
          <p:cNvPr id="9235" name="AutoShape 19"/>
          <p:cNvCxnSpPr>
            <a:cxnSpLocks noChangeShapeType="1"/>
            <a:stCxn id="9224" idx="0"/>
            <a:endCxn id="9223" idx="3"/>
          </p:cNvCxnSpPr>
          <p:nvPr/>
        </p:nvCxnSpPr>
        <p:spPr bwMode="auto">
          <a:xfrm rot="5400000" flipH="1">
            <a:off x="5676900" y="2743201"/>
            <a:ext cx="522287" cy="1585912"/>
          </a:xfrm>
          <a:prstGeom prst="curvedConnector2">
            <a:avLst/>
          </a:prstGeom>
          <a:noFill/>
          <a:ln w="9525">
            <a:solidFill>
              <a:schemeClr val="tx1"/>
            </a:solidFill>
            <a:prstDash val="sysDot"/>
            <a:round/>
            <a:headEnd/>
            <a:tailEnd type="triangle" w="med" len="med"/>
          </a:ln>
          <a:effectLst/>
        </p:spPr>
      </p:cxnSp>
      <p:cxnSp>
        <p:nvCxnSpPr>
          <p:cNvPr id="9236" name="AutoShape 20"/>
          <p:cNvCxnSpPr>
            <a:cxnSpLocks noChangeShapeType="1"/>
            <a:stCxn id="9226" idx="2"/>
          </p:cNvCxnSpPr>
          <p:nvPr/>
        </p:nvCxnSpPr>
        <p:spPr bwMode="auto">
          <a:xfrm>
            <a:off x="4518025" y="4794250"/>
            <a:ext cx="0" cy="366713"/>
          </a:xfrm>
          <a:prstGeom prst="straightConnector1">
            <a:avLst/>
          </a:prstGeom>
          <a:noFill/>
          <a:ln w="9525">
            <a:solidFill>
              <a:schemeClr val="tx1"/>
            </a:solidFill>
            <a:round/>
            <a:headEnd/>
            <a:tailEnd type="triangle" w="med" len="med"/>
          </a:ln>
          <a:effectLst/>
        </p:spPr>
      </p:cxnSp>
      <p:cxnSp>
        <p:nvCxnSpPr>
          <p:cNvPr id="9237" name="AutoShape 21"/>
          <p:cNvCxnSpPr>
            <a:cxnSpLocks noChangeShapeType="1"/>
            <a:endCxn id="9227" idx="0"/>
          </p:cNvCxnSpPr>
          <p:nvPr/>
        </p:nvCxnSpPr>
        <p:spPr bwMode="auto">
          <a:xfrm>
            <a:off x="4516438" y="5741988"/>
            <a:ext cx="1587" cy="271462"/>
          </a:xfrm>
          <a:prstGeom prst="straightConnector1">
            <a:avLst/>
          </a:prstGeom>
          <a:noFill/>
          <a:ln w="9525">
            <a:solidFill>
              <a:schemeClr val="tx1"/>
            </a:solidFill>
            <a:round/>
            <a:headEnd/>
            <a:tailEnd type="triangle" w="med" len="med"/>
          </a:ln>
          <a:effectLst/>
        </p:spPr>
      </p:cxnSp>
      <p:cxnSp>
        <p:nvCxnSpPr>
          <p:cNvPr id="9238" name="AutoShape 22"/>
          <p:cNvCxnSpPr>
            <a:cxnSpLocks noChangeShapeType="1"/>
            <a:stCxn id="9221" idx="3"/>
            <a:endCxn id="9222" idx="2"/>
          </p:cNvCxnSpPr>
          <p:nvPr/>
        </p:nvCxnSpPr>
        <p:spPr bwMode="auto">
          <a:xfrm flipV="1">
            <a:off x="6081713" y="1581150"/>
            <a:ext cx="677862" cy="225425"/>
          </a:xfrm>
          <a:prstGeom prst="curvedConnector2">
            <a:avLst/>
          </a:prstGeom>
          <a:noFill/>
          <a:ln w="9525">
            <a:solidFill>
              <a:schemeClr val="tx1"/>
            </a:solidFill>
            <a:round/>
            <a:headEnd/>
            <a:tailEnd type="triangle" w="med" len="med"/>
          </a:ln>
          <a:effectLst/>
        </p:spPr>
      </p:cxnSp>
      <p:sp>
        <p:nvSpPr>
          <p:cNvPr id="9239" name="Text Box 23"/>
          <p:cNvSpPr txBox="1">
            <a:spLocks noChangeArrowheads="1"/>
          </p:cNvSpPr>
          <p:nvPr/>
        </p:nvSpPr>
        <p:spPr bwMode="auto">
          <a:xfrm>
            <a:off x="3054350" y="5246688"/>
            <a:ext cx="2925763" cy="336550"/>
          </a:xfrm>
          <a:prstGeom prst="rect">
            <a:avLst/>
          </a:prstGeom>
          <a:noFill/>
          <a:ln w="9525">
            <a:noFill/>
            <a:miter lim="800000"/>
            <a:headEnd/>
            <a:tailEnd/>
          </a:ln>
          <a:effectLst/>
        </p:spPr>
        <p:txBody>
          <a:bodyPr wrap="none">
            <a:prstTxWarp prst="textNoShape">
              <a:avLst/>
            </a:prstTxWarp>
            <a:spAutoFit/>
          </a:bodyPr>
          <a:lstStyle/>
          <a:p>
            <a:pPr eaLnBrk="0" hangingPunct="0"/>
            <a:r>
              <a:rPr lang="en-GB" sz="1600"/>
              <a:t>Research question answered?</a:t>
            </a:r>
          </a:p>
        </p:txBody>
      </p:sp>
      <p:cxnSp>
        <p:nvCxnSpPr>
          <p:cNvPr id="9240" name="AutoShape 24"/>
          <p:cNvCxnSpPr>
            <a:cxnSpLocks noChangeShapeType="1"/>
            <a:stCxn id="9239" idx="3"/>
            <a:endCxn id="9223" idx="3"/>
          </p:cNvCxnSpPr>
          <p:nvPr/>
        </p:nvCxnSpPr>
        <p:spPr bwMode="auto">
          <a:xfrm flipH="1" flipV="1">
            <a:off x="5145088" y="3275013"/>
            <a:ext cx="835025" cy="2139950"/>
          </a:xfrm>
          <a:prstGeom prst="curvedConnector3">
            <a:avLst>
              <a:gd name="adj1" fmla="val -268634"/>
            </a:avLst>
          </a:prstGeom>
          <a:noFill/>
          <a:ln w="9525">
            <a:solidFill>
              <a:schemeClr val="tx1"/>
            </a:solidFill>
            <a:round/>
            <a:headEnd/>
            <a:tailEnd type="triangle" w="med" len="med"/>
          </a:ln>
          <a:effectLst/>
        </p:spPr>
      </p:cxnSp>
      <p:sp>
        <p:nvSpPr>
          <p:cNvPr id="9241" name="Text Box 25"/>
          <p:cNvSpPr txBox="1">
            <a:spLocks noChangeArrowheads="1"/>
          </p:cNvSpPr>
          <p:nvPr/>
        </p:nvSpPr>
        <p:spPr bwMode="auto">
          <a:xfrm>
            <a:off x="3432175" y="2263775"/>
            <a:ext cx="2168525" cy="336550"/>
          </a:xfrm>
          <a:prstGeom prst="rect">
            <a:avLst/>
          </a:prstGeom>
          <a:noFill/>
          <a:ln w="9525">
            <a:noFill/>
            <a:miter lim="800000"/>
            <a:headEnd/>
            <a:tailEnd/>
          </a:ln>
          <a:effectLst/>
        </p:spPr>
        <p:txBody>
          <a:bodyPr wrap="none">
            <a:prstTxWarp prst="textNoShape">
              <a:avLst/>
            </a:prstTxWarp>
            <a:spAutoFit/>
          </a:bodyPr>
          <a:lstStyle/>
          <a:p>
            <a:pPr algn="ctr" eaLnBrk="0" hangingPunct="0"/>
            <a:r>
              <a:rPr lang="en-GB" sz="1600"/>
              <a:t>Design data collection</a:t>
            </a:r>
          </a:p>
        </p:txBody>
      </p:sp>
      <p:cxnSp>
        <p:nvCxnSpPr>
          <p:cNvPr id="9242" name="AutoShape 26"/>
          <p:cNvCxnSpPr>
            <a:cxnSpLocks noChangeShapeType="1"/>
            <a:stCxn id="9241" idx="2"/>
            <a:endCxn id="9223" idx="0"/>
          </p:cNvCxnSpPr>
          <p:nvPr/>
        </p:nvCxnSpPr>
        <p:spPr bwMode="auto">
          <a:xfrm>
            <a:off x="4516438" y="2600325"/>
            <a:ext cx="1587" cy="506413"/>
          </a:xfrm>
          <a:prstGeom prst="straightConnector1">
            <a:avLst/>
          </a:prstGeom>
          <a:noFill/>
          <a:ln w="9525">
            <a:solidFill>
              <a:schemeClr val="tx1"/>
            </a:solidFill>
            <a:round/>
            <a:headEnd/>
            <a:tailEnd type="triangle" w="med" len="med"/>
          </a:ln>
          <a:effectLst/>
        </p:spPr>
      </p:cxnSp>
      <p:sp>
        <p:nvSpPr>
          <p:cNvPr id="9243" name="AutoShape 27"/>
          <p:cNvSpPr>
            <a:spLocks noChangeArrowheads="1"/>
          </p:cNvSpPr>
          <p:nvPr/>
        </p:nvSpPr>
        <p:spPr bwMode="auto">
          <a:xfrm>
            <a:off x="457200" y="2165350"/>
            <a:ext cx="2057400" cy="914400"/>
          </a:xfrm>
          <a:prstGeom prst="cloudCallout">
            <a:avLst>
              <a:gd name="adj1" fmla="val -43750"/>
              <a:gd name="adj2" fmla="val 70000"/>
            </a:avLst>
          </a:prstGeom>
          <a:noFill/>
          <a:ln w="9525">
            <a:solidFill>
              <a:schemeClr val="tx1"/>
            </a:solidFill>
            <a:round/>
            <a:headEnd/>
            <a:tailEnd/>
          </a:ln>
          <a:effectLst/>
        </p:spPr>
        <p:txBody>
          <a:bodyPr>
            <a:prstTxWarp prst="textNoShape">
              <a:avLst/>
            </a:prstTxWarp>
          </a:bodyPr>
          <a:lstStyle/>
          <a:p>
            <a:pPr algn="ctr" eaLnBrk="0" hangingPunct="0"/>
            <a:r>
              <a:rPr lang="en-GB" sz="2400">
                <a:latin typeface="Times New Roman" pitchFamily="-108" charset="0"/>
              </a:rPr>
              <a:t>Inductive</a:t>
            </a:r>
          </a:p>
        </p:txBody>
      </p:sp>
    </p:spTree>
  </p:cSld>
  <p:clrMapOvr>
    <a:masterClrMapping/>
  </p:clrMapOvr>
  <p:transition>
    <p:fade/>
  </p:transition>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sz="4000" dirty="0">
                <a:latin typeface="+mn-lt"/>
              </a:rPr>
              <a:t>Comparing approaches</a:t>
            </a:r>
            <a:endParaRPr lang="en-US" sz="4000" dirty="0">
              <a:latin typeface="+mn-lt"/>
            </a:endParaRPr>
          </a:p>
        </p:txBody>
      </p:sp>
      <p:sp>
        <p:nvSpPr>
          <p:cNvPr id="11267" name="Rectangle 3"/>
          <p:cNvSpPr>
            <a:spLocks noGrp="1" noChangeArrowheads="1"/>
          </p:cNvSpPr>
          <p:nvPr>
            <p:ph type="body" sz="half" idx="1"/>
          </p:nvPr>
        </p:nvSpPr>
        <p:spPr>
          <a:xfrm>
            <a:off x="457200" y="1600200"/>
            <a:ext cx="4033838" cy="4525963"/>
          </a:xfrm>
        </p:spPr>
        <p:txBody>
          <a:bodyPr/>
          <a:lstStyle/>
          <a:p>
            <a:endParaRPr lang="en-GB" sz="2800">
              <a:latin typeface="+mn-lt"/>
            </a:endParaRPr>
          </a:p>
          <a:p>
            <a:pPr>
              <a:buFontTx/>
              <a:buNone/>
            </a:pPr>
            <a:endParaRPr lang="en-GB" sz="2800">
              <a:latin typeface="+mn-lt"/>
            </a:endParaRPr>
          </a:p>
        </p:txBody>
      </p:sp>
      <p:graphicFrame>
        <p:nvGraphicFramePr>
          <p:cNvPr id="11269" name="Group 5"/>
          <p:cNvGraphicFramePr>
            <a:graphicFrameLocks noGrp="1"/>
          </p:cNvGraphicFramePr>
          <p:nvPr>
            <p:ph sz="half" idx="2"/>
          </p:nvPr>
        </p:nvGraphicFramePr>
        <p:xfrm>
          <a:off x="657225" y="1584325"/>
          <a:ext cx="8020050" cy="3257551"/>
        </p:xfrm>
        <a:graphic>
          <a:graphicData uri="http://schemas.openxmlformats.org/drawingml/2006/table">
            <a:tbl>
              <a:tblPr/>
              <a:tblGrid>
                <a:gridCol w="3098800"/>
                <a:gridCol w="2328863"/>
                <a:gridCol w="2592387"/>
              </a:tblGrid>
              <a:tr h="581025">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600" b="1" i="0" u="none" strike="noStrike" cap="none" normalizeH="0" baseline="0" dirty="0">
                          <a:ln>
                            <a:noFill/>
                          </a:ln>
                          <a:solidFill>
                            <a:schemeClr val="tx1"/>
                          </a:solidFill>
                          <a:effectLst/>
                          <a:latin typeface="Arial" pitchFamily="-108" charset="0"/>
                          <a:ea typeface="Arial" pitchFamily="-108" charset="0"/>
                          <a:cs typeface="Arial" pitchFamily="-108" charset="0"/>
                        </a:rPr>
                        <a:t>Characteristic</a:t>
                      </a:r>
                      <a:endParaRPr kumimoji="0" lang="en-US" sz="1600" b="0" i="0" u="none" strike="noStrike" cap="none" normalizeH="0" baseline="0" dirty="0">
                        <a:ln>
                          <a:noFill/>
                        </a:ln>
                        <a:solidFill>
                          <a:schemeClr val="tx1"/>
                        </a:solidFill>
                        <a:effectLst/>
                        <a:latin typeface="Arial" pitchFamily="-10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99CCFF"/>
                    </a:solidFill>
                  </a:tcPr>
                </a:tc>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600" b="1" i="0" u="none" strike="noStrike" cap="none" normalizeH="0" baseline="0">
                          <a:ln>
                            <a:noFill/>
                          </a:ln>
                          <a:solidFill>
                            <a:schemeClr val="tx1"/>
                          </a:solidFill>
                          <a:effectLst/>
                          <a:latin typeface="Arial" pitchFamily="-108" charset="0"/>
                          <a:ea typeface="Arial" pitchFamily="-108" charset="0"/>
                          <a:cs typeface="Arial" pitchFamily="-108" charset="0"/>
                        </a:rPr>
                        <a:t>Positivism</a:t>
                      </a:r>
                      <a:endParaRPr kumimoji="0" lang="en-US" sz="1600" b="0" i="0" u="none" strike="noStrike" cap="none" normalizeH="0" baseline="0">
                        <a:ln>
                          <a:noFill/>
                        </a:ln>
                        <a:solidFill>
                          <a:schemeClr val="tx1"/>
                        </a:solidFill>
                        <a:effectLst/>
                        <a:latin typeface="Arial" pitchFamily="-10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99CCFF"/>
                    </a:solidFill>
                  </a:tcPr>
                </a:tc>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600" b="1" i="0" u="none" strike="noStrike" cap="none" normalizeH="0" baseline="0" dirty="0" err="1" smtClean="0">
                          <a:ln>
                            <a:noFill/>
                          </a:ln>
                          <a:solidFill>
                            <a:schemeClr val="tx1"/>
                          </a:solidFill>
                          <a:effectLst/>
                          <a:latin typeface="Arial" pitchFamily="-108" charset="0"/>
                          <a:ea typeface="Arial" pitchFamily="-108" charset="0"/>
                          <a:cs typeface="Arial" pitchFamily="-108" charset="0"/>
                        </a:rPr>
                        <a:t>interpretivism</a:t>
                      </a:r>
                      <a:endParaRPr kumimoji="0" lang="en-US" sz="1600" b="0" i="0" u="none" strike="noStrike" cap="none" normalizeH="0" baseline="0" dirty="0">
                        <a:ln>
                          <a:noFill/>
                        </a:ln>
                        <a:solidFill>
                          <a:schemeClr val="tx1"/>
                        </a:solidFill>
                        <a:effectLst/>
                        <a:latin typeface="Arial" pitchFamily="-10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99CCFF"/>
                    </a:solidFill>
                  </a:tcPr>
                </a:tc>
              </a:tr>
              <a:tr h="579438">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Arial" pitchFamily="-108" charset="0"/>
                          <a:cs typeface="Arial" pitchFamily="-108" charset="0"/>
                        </a:rPr>
                        <a:t>Questions that can be answered</a:t>
                      </a:r>
                      <a:endParaRPr kumimoji="0" lang="en-US" sz="1600" b="0" i="0" u="none" strike="noStrike" cap="none" normalizeH="0" baseline="0">
                        <a:ln>
                          <a:noFill/>
                        </a:ln>
                        <a:solidFill>
                          <a:schemeClr val="tx1"/>
                        </a:solidFill>
                        <a:effectLst/>
                        <a:latin typeface="Arial" pitchFamily="-10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Arial" pitchFamily="-108" charset="0"/>
                          <a:cs typeface="Arial" pitchFamily="-108" charset="0"/>
                        </a:rPr>
                        <a:t>What?</a:t>
                      </a:r>
                    </a:p>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Arial" pitchFamily="-108" charset="0"/>
                          <a:cs typeface="Arial" pitchFamily="-108" charset="0"/>
                        </a:rPr>
                        <a:t>How much?</a:t>
                      </a:r>
                      <a:endParaRPr kumimoji="0" lang="en-US" sz="1600" b="0" i="0" u="none" strike="noStrike" cap="none" normalizeH="0" baseline="0">
                        <a:ln>
                          <a:noFill/>
                        </a:ln>
                        <a:solidFill>
                          <a:schemeClr val="tx1"/>
                        </a:solidFill>
                        <a:effectLst/>
                        <a:latin typeface="Arial" pitchFamily="-10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Arial" pitchFamily="-108" charset="0"/>
                          <a:cs typeface="Arial" pitchFamily="-108" charset="0"/>
                        </a:rPr>
                        <a:t>Why?</a:t>
                      </a:r>
                    </a:p>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Arial" pitchFamily="-108" charset="0"/>
                          <a:cs typeface="Arial" pitchFamily="-108" charset="0"/>
                        </a:rPr>
                        <a:t>How?</a:t>
                      </a:r>
                      <a:endParaRPr kumimoji="0" lang="en-US" sz="1600" b="0" i="0" u="none" strike="noStrike" cap="none" normalizeH="0" baseline="0">
                        <a:ln>
                          <a:noFill/>
                        </a:ln>
                        <a:solidFill>
                          <a:schemeClr val="tx1"/>
                        </a:solidFill>
                        <a:effectLst/>
                        <a:latin typeface="Arial" pitchFamily="-10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936625">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Arial" pitchFamily="-108" charset="0"/>
                          <a:cs typeface="Arial" pitchFamily="-108" charset="0"/>
                        </a:rPr>
                        <a:t>Associated methods</a:t>
                      </a:r>
                      <a:endParaRPr kumimoji="0" lang="en-US" sz="1600" b="0" i="0" u="none" strike="noStrike" cap="none" normalizeH="0" baseline="0">
                        <a:ln>
                          <a:noFill/>
                        </a:ln>
                        <a:solidFill>
                          <a:schemeClr val="tx1"/>
                        </a:solidFill>
                        <a:effectLst/>
                        <a:latin typeface="Arial" pitchFamily="-10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Arial" pitchFamily="-108" charset="0"/>
                          <a:cs typeface="Arial" pitchFamily="-108" charset="0"/>
                        </a:rPr>
                        <a:t>Survey,</a:t>
                      </a:r>
                    </a:p>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Arial" pitchFamily="-108" charset="0"/>
                          <a:cs typeface="Arial" pitchFamily="-108" charset="0"/>
                        </a:rPr>
                        <a:t>Experiment</a:t>
                      </a:r>
                      <a:endParaRPr kumimoji="0" lang="en-US" sz="1600" b="0" i="0" u="none" strike="noStrike" cap="none" normalizeH="0" baseline="0">
                        <a:ln>
                          <a:noFill/>
                        </a:ln>
                        <a:solidFill>
                          <a:schemeClr val="tx1"/>
                        </a:solidFill>
                        <a:effectLst/>
                        <a:latin typeface="Arial" pitchFamily="-10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Arial" pitchFamily="-108" charset="0"/>
                          <a:cs typeface="Arial" pitchFamily="-108" charset="0"/>
                        </a:rPr>
                        <a:t>Direct observation,</a:t>
                      </a:r>
                    </a:p>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Arial" pitchFamily="-108" charset="0"/>
                          <a:cs typeface="Arial" pitchFamily="-108" charset="0"/>
                        </a:rPr>
                        <a:t>Interviews,</a:t>
                      </a:r>
                    </a:p>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Arial" pitchFamily="-108" charset="0"/>
                          <a:cs typeface="Arial" pitchFamily="-108" charset="0"/>
                        </a:rPr>
                        <a:t>Participant observation</a:t>
                      </a:r>
                      <a:endParaRPr kumimoji="0" lang="en-US" sz="1600" b="0" i="0" u="none" strike="noStrike" cap="none" normalizeH="0" baseline="0">
                        <a:ln>
                          <a:noFill/>
                        </a:ln>
                        <a:solidFill>
                          <a:schemeClr val="tx1"/>
                        </a:solidFill>
                        <a:effectLst/>
                        <a:latin typeface="Arial" pitchFamily="-10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579438">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Arial" pitchFamily="-108" charset="0"/>
                          <a:cs typeface="Arial" pitchFamily="-108" charset="0"/>
                        </a:rPr>
                        <a:t>Data type</a:t>
                      </a:r>
                      <a:endParaRPr kumimoji="0" lang="en-US" sz="1600" b="0" i="0" u="none" strike="noStrike" cap="none" normalizeH="0" baseline="0">
                        <a:ln>
                          <a:noFill/>
                        </a:ln>
                        <a:solidFill>
                          <a:schemeClr val="tx1"/>
                        </a:solidFill>
                        <a:effectLst/>
                        <a:latin typeface="Arial" pitchFamily="-10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Arial" pitchFamily="-108" charset="0"/>
                          <a:cs typeface="Arial" pitchFamily="-108" charset="0"/>
                        </a:rPr>
                        <a:t>Predominantly numbers</a:t>
                      </a:r>
                      <a:endParaRPr kumimoji="0" lang="en-US" sz="1600" b="0" i="0" u="none" strike="noStrike" cap="none" normalizeH="0" baseline="0">
                        <a:ln>
                          <a:noFill/>
                        </a:ln>
                        <a:solidFill>
                          <a:schemeClr val="tx1"/>
                        </a:solidFill>
                        <a:effectLst/>
                        <a:latin typeface="Arial" pitchFamily="-10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Arial" pitchFamily="-108" charset="0"/>
                          <a:cs typeface="Arial" pitchFamily="-108" charset="0"/>
                        </a:rPr>
                        <a:t>Predominantly words</a:t>
                      </a:r>
                      <a:endParaRPr kumimoji="0" lang="en-US" sz="1600" b="0" i="0" u="none" strike="noStrike" cap="none" normalizeH="0" baseline="0">
                        <a:ln>
                          <a:noFill/>
                        </a:ln>
                        <a:solidFill>
                          <a:schemeClr val="tx1"/>
                        </a:solidFill>
                        <a:effectLst/>
                        <a:latin typeface="Arial" pitchFamily="-10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581025">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Arial" pitchFamily="-108" charset="0"/>
                          <a:cs typeface="Arial" pitchFamily="-108" charset="0"/>
                        </a:rPr>
                        <a:t>Finding</a:t>
                      </a:r>
                      <a:endParaRPr kumimoji="0" lang="en-US" sz="1600" b="0" i="0" u="none" strike="noStrike" cap="none" normalizeH="0" baseline="0">
                        <a:ln>
                          <a:noFill/>
                        </a:ln>
                        <a:solidFill>
                          <a:schemeClr val="tx1"/>
                        </a:solidFill>
                        <a:effectLst/>
                        <a:latin typeface="Arial" pitchFamily="-10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Arial" pitchFamily="-108" charset="0"/>
                          <a:cs typeface="Arial" pitchFamily="-108" charset="0"/>
                        </a:rPr>
                        <a:t>Measure</a:t>
                      </a:r>
                      <a:endParaRPr kumimoji="0" lang="en-US" sz="1600" b="0" i="0" u="none" strike="noStrike" cap="none" normalizeH="0" baseline="0">
                        <a:ln>
                          <a:noFill/>
                        </a:ln>
                        <a:solidFill>
                          <a:schemeClr val="tx1"/>
                        </a:solidFill>
                        <a:effectLst/>
                        <a:latin typeface="Arial" pitchFamily="-10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US" sz="1600" b="0" i="0" u="none" strike="noStrike" cap="none" normalizeH="0" baseline="0">
                          <a:ln>
                            <a:noFill/>
                          </a:ln>
                          <a:solidFill>
                            <a:schemeClr val="tx1"/>
                          </a:solidFill>
                          <a:effectLst/>
                          <a:latin typeface="Arial" pitchFamily="-108" charset="0"/>
                          <a:ea typeface="Arial" pitchFamily="-108" charset="0"/>
                          <a:cs typeface="Arial" pitchFamily="-108" charset="0"/>
                        </a:rPr>
                        <a:t>Meaning</a:t>
                      </a:r>
                      <a:endParaRPr kumimoji="0" lang="en-US" sz="1600" b="0" i="0" u="none" strike="noStrike" cap="none" normalizeH="0" baseline="0">
                        <a:ln>
                          <a:noFill/>
                        </a:ln>
                        <a:solidFill>
                          <a:schemeClr val="tx1"/>
                        </a:solidFill>
                        <a:effectLst/>
                        <a:latin typeface="Arial" pitchFamily="-108"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
        <p:nvSpPr>
          <p:cNvPr id="11268" name="Text Box 4"/>
          <p:cNvSpPr txBox="1">
            <a:spLocks noChangeArrowheads="1"/>
          </p:cNvSpPr>
          <p:nvPr/>
        </p:nvSpPr>
        <p:spPr bwMode="auto">
          <a:xfrm>
            <a:off x="3189288" y="6569075"/>
            <a:ext cx="3081337" cy="274638"/>
          </a:xfrm>
          <a:prstGeom prst="rect">
            <a:avLst/>
          </a:prstGeom>
          <a:noFill/>
          <a:ln w="9525">
            <a:noFill/>
            <a:miter lim="800000"/>
            <a:headEnd/>
            <a:tailEnd/>
          </a:ln>
          <a:effectLst/>
        </p:spPr>
        <p:txBody>
          <a:bodyPr wrap="none">
            <a:prstTxWarp prst="textNoShape">
              <a:avLst/>
            </a:prstTxWarp>
            <a:spAutoFit/>
          </a:bodyPr>
          <a:lstStyle/>
          <a:p>
            <a:pPr eaLnBrk="0" hangingPunct="0"/>
            <a:r>
              <a:rPr lang="en-GB" sz="1200"/>
              <a:t>Adapted from Maylor and Blackmon (2005)</a:t>
            </a:r>
          </a:p>
        </p:txBody>
      </p:sp>
    </p:spTree>
  </p:cSld>
  <p:clrMapOvr>
    <a:masterClrMapping/>
  </p:clrMapOvr>
  <p:transition>
    <p:fade/>
  </p:transition>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685800" y="152400"/>
            <a:ext cx="8229600" cy="1143000"/>
          </a:xfrm>
        </p:spPr>
        <p:txBody>
          <a:bodyPr>
            <a:normAutofit fontScale="90000"/>
          </a:bodyPr>
          <a:lstStyle/>
          <a:p>
            <a:r>
              <a:rPr lang="en-GB" sz="4000" dirty="0">
                <a:latin typeface="+mn-lt"/>
              </a:rPr>
              <a:t>Why does the approach matter?</a:t>
            </a:r>
            <a:endParaRPr lang="en-US" sz="4000" dirty="0">
              <a:latin typeface="+mn-lt"/>
            </a:endParaRPr>
          </a:p>
        </p:txBody>
      </p:sp>
      <p:sp>
        <p:nvSpPr>
          <p:cNvPr id="12291" name="Rectangle 3"/>
          <p:cNvSpPr>
            <a:spLocks noGrp="1" noChangeArrowheads="1"/>
          </p:cNvSpPr>
          <p:nvPr>
            <p:ph idx="1"/>
          </p:nvPr>
        </p:nvSpPr>
        <p:spPr>
          <a:xfrm>
            <a:off x="609600" y="1676400"/>
            <a:ext cx="8534400" cy="4724400"/>
          </a:xfrm>
        </p:spPr>
        <p:txBody>
          <a:bodyPr>
            <a:normAutofit lnSpcReduction="10000"/>
          </a:bodyPr>
          <a:lstStyle/>
          <a:p>
            <a:pPr marL="381000" indent="-381000">
              <a:lnSpc>
                <a:spcPct val="120000"/>
              </a:lnSpc>
              <a:buFontTx/>
              <a:buNone/>
            </a:pPr>
            <a:r>
              <a:rPr lang="en-GB" sz="2800" b="1" dirty="0">
                <a:latin typeface="+mn-lt"/>
              </a:rPr>
              <a:t>	Whether you take a </a:t>
            </a:r>
            <a:r>
              <a:rPr lang="en-GB" sz="2800" b="1" dirty="0" smtClean="0">
                <a:latin typeface="+mn-lt"/>
              </a:rPr>
              <a:t>positivistic </a:t>
            </a:r>
            <a:r>
              <a:rPr lang="en-GB" sz="2800" b="1" dirty="0">
                <a:latin typeface="+mn-lt"/>
              </a:rPr>
              <a:t>or </a:t>
            </a:r>
            <a:r>
              <a:rPr lang="en-GB" sz="2800" b="1" dirty="0" smtClean="0">
                <a:latin typeface="+mn-lt"/>
              </a:rPr>
              <a:t>interpretive </a:t>
            </a:r>
            <a:r>
              <a:rPr lang="en-GB" sz="2800" b="1" dirty="0">
                <a:latin typeface="+mn-lt"/>
              </a:rPr>
              <a:t>approach will influence:</a:t>
            </a:r>
          </a:p>
          <a:p>
            <a:pPr marL="381000" indent="-381000">
              <a:lnSpc>
                <a:spcPct val="120000"/>
              </a:lnSpc>
              <a:buFontTx/>
              <a:buNone/>
            </a:pPr>
            <a:endParaRPr lang="en-GB" sz="2800" b="1" dirty="0">
              <a:latin typeface="+mn-lt"/>
            </a:endParaRPr>
          </a:p>
          <a:p>
            <a:pPr marL="381000" indent="-381000">
              <a:lnSpc>
                <a:spcPct val="120000"/>
              </a:lnSpc>
            </a:pPr>
            <a:r>
              <a:rPr lang="en-GB" sz="2800" dirty="0">
                <a:latin typeface="+mn-lt"/>
              </a:rPr>
              <a:t>What research questions you ask</a:t>
            </a:r>
          </a:p>
          <a:p>
            <a:pPr marL="381000" indent="-381000">
              <a:lnSpc>
                <a:spcPct val="120000"/>
              </a:lnSpc>
            </a:pPr>
            <a:r>
              <a:rPr lang="en-GB" sz="2800" dirty="0">
                <a:latin typeface="+mn-lt"/>
              </a:rPr>
              <a:t>What methods you use to collect your data</a:t>
            </a:r>
          </a:p>
          <a:p>
            <a:pPr marL="381000" indent="-381000">
              <a:lnSpc>
                <a:spcPct val="120000"/>
              </a:lnSpc>
            </a:pPr>
            <a:r>
              <a:rPr lang="en-GB" sz="2800" dirty="0">
                <a:latin typeface="+mn-lt"/>
              </a:rPr>
              <a:t>What type of data you collect</a:t>
            </a:r>
          </a:p>
          <a:p>
            <a:pPr marL="381000" indent="-381000">
              <a:lnSpc>
                <a:spcPct val="120000"/>
              </a:lnSpc>
            </a:pPr>
            <a:r>
              <a:rPr lang="en-GB" sz="2800" dirty="0">
                <a:latin typeface="+mn-lt"/>
              </a:rPr>
              <a:t>What techniques you use to analyse your data</a:t>
            </a:r>
            <a:endParaRPr lang="en-US" sz="2800" dirty="0">
              <a:latin typeface="+mn-lt"/>
            </a:endParaRPr>
          </a:p>
        </p:txBody>
      </p:sp>
      <p:sp>
        <p:nvSpPr>
          <p:cNvPr id="12292" name="Text Box 4"/>
          <p:cNvSpPr txBox="1">
            <a:spLocks noChangeArrowheads="1"/>
          </p:cNvSpPr>
          <p:nvPr/>
        </p:nvSpPr>
        <p:spPr bwMode="auto">
          <a:xfrm>
            <a:off x="3722688" y="6569075"/>
            <a:ext cx="2125662" cy="274638"/>
          </a:xfrm>
          <a:prstGeom prst="rect">
            <a:avLst/>
          </a:prstGeom>
          <a:noFill/>
          <a:ln w="9525">
            <a:noFill/>
            <a:miter lim="800000"/>
            <a:headEnd/>
            <a:tailEnd/>
          </a:ln>
          <a:effectLst/>
        </p:spPr>
        <p:txBody>
          <a:bodyPr wrap="none">
            <a:prstTxWarp prst="textNoShape">
              <a:avLst/>
            </a:prstTxWarp>
            <a:spAutoFit/>
          </a:bodyPr>
          <a:lstStyle/>
          <a:p>
            <a:pPr eaLnBrk="0" hangingPunct="0"/>
            <a:r>
              <a:rPr lang="en-GB" sz="1200"/>
              <a:t>Maylor and Blackmon (2005)</a:t>
            </a:r>
          </a:p>
        </p:txBody>
      </p:sp>
    </p:spTree>
  </p:cSld>
  <p:clrMapOvr>
    <a:masterClrMapping/>
  </p:clrMapOvr>
  <p:transition>
    <p:fade/>
  </p:transition>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dirty="0">
                <a:latin typeface="+mn-lt"/>
              </a:rPr>
              <a:t>Research approaches</a:t>
            </a:r>
            <a:endParaRPr lang="en-US" dirty="0">
              <a:latin typeface="+mn-lt"/>
            </a:endParaRPr>
          </a:p>
        </p:txBody>
      </p:sp>
      <p:sp>
        <p:nvSpPr>
          <p:cNvPr id="17411" name="Rectangle 3"/>
          <p:cNvSpPr>
            <a:spLocks noGrp="1" noChangeArrowheads="1"/>
          </p:cNvSpPr>
          <p:nvPr>
            <p:ph idx="1"/>
          </p:nvPr>
        </p:nvSpPr>
        <p:spPr/>
        <p:txBody>
          <a:bodyPr/>
          <a:lstStyle/>
          <a:p>
            <a:r>
              <a:rPr lang="en-GB" dirty="0">
                <a:latin typeface="+mn-lt"/>
              </a:rPr>
              <a:t>Two major types:</a:t>
            </a:r>
          </a:p>
          <a:p>
            <a:pPr lvl="1"/>
            <a:r>
              <a:rPr lang="en-GB" dirty="0">
                <a:latin typeface="+mn-lt"/>
              </a:rPr>
              <a:t>deductive research (linked to positivism)</a:t>
            </a:r>
          </a:p>
          <a:p>
            <a:pPr lvl="1"/>
            <a:r>
              <a:rPr lang="en-GB" dirty="0">
                <a:latin typeface="+mn-lt"/>
              </a:rPr>
              <a:t>Inductive research (linked to </a:t>
            </a:r>
            <a:r>
              <a:rPr lang="en-GB" dirty="0" err="1" smtClean="0">
                <a:latin typeface="+mn-lt"/>
              </a:rPr>
              <a:t>interpretivism</a:t>
            </a:r>
            <a:r>
              <a:rPr lang="en-GB" dirty="0" smtClean="0">
                <a:latin typeface="+mn-lt"/>
              </a:rPr>
              <a:t>)</a:t>
            </a:r>
            <a:endParaRPr lang="en-GB" dirty="0">
              <a:latin typeface="+mn-lt"/>
            </a:endParaRPr>
          </a:p>
          <a:p>
            <a:r>
              <a:rPr lang="en-GB" dirty="0">
                <a:latin typeface="+mn-lt"/>
              </a:rPr>
              <a:t>Relates to the extent to which you are clear about the ‘theory’ at the beginning of your research</a:t>
            </a:r>
            <a:endParaRPr lang="en-US" dirty="0">
              <a:latin typeface="+mn-lt"/>
            </a:endParaRP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latin typeface="+mn-lt"/>
            </a:endParaRP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57614149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218" name="Title 1"/>
          <p:cNvSpPr>
            <a:spLocks noGrp="1"/>
          </p:cNvSpPr>
          <p:nvPr>
            <p:ph type="title"/>
          </p:nvPr>
        </p:nvSpPr>
        <p:spPr>
          <a:xfrm>
            <a:off x="838200" y="1828800"/>
            <a:ext cx="7772400" cy="3429000"/>
          </a:xfrm>
        </p:spPr>
        <p:txBody>
          <a:bodyPr/>
          <a:lstStyle/>
          <a:p>
            <a:pPr eaLnBrk="1" hangingPunct="1"/>
            <a:r>
              <a:rPr lang="en-US" altLang="en-US" smtClean="0">
                <a:latin typeface="+mn-lt"/>
              </a:rPr>
              <a:t> </a:t>
            </a:r>
          </a:p>
        </p:txBody>
      </p:sp>
      <p:sp>
        <p:nvSpPr>
          <p:cNvPr id="3" name="Content Placeholder 2"/>
          <p:cNvSpPr>
            <a:spLocks noGrp="1"/>
          </p:cNvSpPr>
          <p:nvPr>
            <p:ph sz="quarter" idx="1"/>
          </p:nvPr>
        </p:nvSpPr>
        <p:spPr>
          <a:xfrm>
            <a:off x="762000" y="1905000"/>
            <a:ext cx="7772400" cy="2057400"/>
          </a:xfrm>
        </p:spPr>
        <p:txBody>
          <a:bodyPr>
            <a:normAutofit/>
          </a:bodyPr>
          <a:lstStyle/>
          <a:p>
            <a:pPr marL="274320" indent="-274320" eaLnBrk="1" fontAlgn="auto" hangingPunct="1">
              <a:spcBef>
                <a:spcPts val="580"/>
              </a:spcBef>
              <a:spcAft>
                <a:spcPts val="0"/>
              </a:spcAft>
              <a:buFont typeface="Wingdings 2"/>
              <a:buNone/>
              <a:defRPr/>
            </a:pPr>
            <a:r>
              <a:rPr lang="en-US" sz="4000" dirty="0" smtClean="0">
                <a:solidFill>
                  <a:schemeClr val="accent2"/>
                </a:solidFill>
                <a:latin typeface="+mn-lt"/>
              </a:rPr>
              <a:t>  </a:t>
            </a:r>
            <a:r>
              <a:rPr lang="en-US" sz="3600" dirty="0" smtClean="0">
                <a:solidFill>
                  <a:schemeClr val="tx2"/>
                </a:solidFill>
                <a:latin typeface="+mn-lt"/>
              </a:rPr>
              <a:t>A Definition of Mixed Methods Research </a:t>
            </a:r>
            <a:endParaRPr lang="en-US" sz="3600" dirty="0">
              <a:solidFill>
                <a:schemeClr val="tx2"/>
              </a:solidFill>
              <a:latin typeface="+mn-lt"/>
            </a:endParaRPr>
          </a:p>
        </p:txBody>
      </p:sp>
    </p:spTree>
    <p:extLst>
      <p:ext uri="{BB962C8B-B14F-4D97-AF65-F5344CB8AC3E}">
        <p14:creationId xmlns:p14="http://schemas.microsoft.com/office/powerpoint/2010/main" val="717097244"/>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242" name="Rectangle 2"/>
          <p:cNvSpPr>
            <a:spLocks noGrp="1"/>
          </p:cNvSpPr>
          <p:nvPr>
            <p:ph type="title"/>
          </p:nvPr>
        </p:nvSpPr>
        <p:spPr/>
        <p:txBody>
          <a:bodyPr>
            <a:normAutofit/>
          </a:bodyPr>
          <a:lstStyle/>
          <a:p>
            <a:r>
              <a:rPr lang="en-US" altLang="en-US" sz="3300" dirty="0" smtClean="0">
                <a:latin typeface="+mn-lt"/>
              </a:rPr>
              <a:t>two types of data</a:t>
            </a:r>
          </a:p>
        </p:txBody>
      </p:sp>
      <p:sp>
        <p:nvSpPr>
          <p:cNvPr id="10243" name="Rectangle 3"/>
          <p:cNvSpPr>
            <a:spLocks noGrp="1"/>
          </p:cNvSpPr>
          <p:nvPr>
            <p:ph sz="half" idx="1"/>
          </p:nvPr>
        </p:nvSpPr>
        <p:spPr/>
        <p:txBody>
          <a:bodyPr/>
          <a:lstStyle/>
          <a:p>
            <a:pPr algn="ctr">
              <a:lnSpc>
                <a:spcPct val="90000"/>
              </a:lnSpc>
              <a:buFont typeface="Wingdings 2" panose="05020102010507070707" pitchFamily="18" charset="2"/>
              <a:buNone/>
            </a:pPr>
            <a:r>
              <a:rPr lang="en-US" altLang="en-US" sz="2000" b="1" dirty="0" err="1" smtClean="0">
                <a:latin typeface="+mn-lt"/>
              </a:rPr>
              <a:t>QualitativeText</a:t>
            </a:r>
            <a:r>
              <a:rPr lang="en-US" altLang="en-US" sz="2000" b="1" dirty="0" smtClean="0">
                <a:latin typeface="+mn-lt"/>
              </a:rPr>
              <a:t> Data</a:t>
            </a:r>
            <a:endParaRPr lang="en-US" altLang="en-US" sz="2000" dirty="0" smtClean="0">
              <a:latin typeface="+mn-lt"/>
            </a:endParaRPr>
          </a:p>
          <a:p>
            <a:pPr>
              <a:lnSpc>
                <a:spcPct val="90000"/>
              </a:lnSpc>
            </a:pPr>
            <a:endParaRPr lang="en-US" altLang="en-US" sz="2000" dirty="0" smtClean="0">
              <a:solidFill>
                <a:schemeClr val="folHlink"/>
              </a:solidFill>
              <a:latin typeface="+mn-lt"/>
            </a:endParaRPr>
          </a:p>
          <a:p>
            <a:pPr>
              <a:lnSpc>
                <a:spcPct val="90000"/>
              </a:lnSpc>
            </a:pPr>
            <a:r>
              <a:rPr lang="en-US" altLang="en-US" sz="2000" dirty="0" smtClean="0">
                <a:latin typeface="+mn-lt"/>
              </a:rPr>
              <a:t>This is a sample of a text file of words that might be collected on interview transcripts, observation </a:t>
            </a:r>
            <a:r>
              <a:rPr lang="en-US" altLang="en-US" sz="2000" dirty="0" err="1" smtClean="0">
                <a:latin typeface="+mn-lt"/>
              </a:rPr>
              <a:t>fieldnotes</a:t>
            </a:r>
            <a:r>
              <a:rPr lang="en-US" altLang="en-US" sz="2000" dirty="0" smtClean="0">
                <a:latin typeface="+mn-lt"/>
              </a:rPr>
              <a:t>, or optically-scanned documents</a:t>
            </a:r>
          </a:p>
        </p:txBody>
      </p:sp>
      <p:sp>
        <p:nvSpPr>
          <p:cNvPr id="10244" name="Rectangle 4"/>
          <p:cNvSpPr>
            <a:spLocks noGrp="1"/>
          </p:cNvSpPr>
          <p:nvPr>
            <p:ph sz="half" idx="2"/>
          </p:nvPr>
        </p:nvSpPr>
        <p:spPr/>
        <p:txBody>
          <a:bodyPr/>
          <a:lstStyle/>
          <a:p>
            <a:pPr algn="ctr">
              <a:buFont typeface="Wingdings 2" panose="05020102010507070707" pitchFamily="18" charset="2"/>
              <a:buNone/>
            </a:pPr>
            <a:r>
              <a:rPr lang="en-US" altLang="en-US" sz="2000" b="1" dirty="0" smtClean="0">
                <a:latin typeface="+mn-lt"/>
              </a:rPr>
              <a:t>Quantitative Numeric Data</a:t>
            </a:r>
          </a:p>
          <a:p>
            <a:endParaRPr lang="en-US" altLang="en-US" sz="2000" dirty="0" smtClean="0">
              <a:solidFill>
                <a:schemeClr val="folHlink"/>
              </a:solidFill>
              <a:latin typeface="+mn-lt"/>
            </a:endParaRPr>
          </a:p>
          <a:p>
            <a:r>
              <a:rPr lang="en-US" altLang="en-US" sz="2000" dirty="0" smtClean="0">
                <a:latin typeface="+mn-lt"/>
              </a:rPr>
              <a:t>2 3 4 2 5 2 3 1 1 2 3 4 2 3 3 2 1 1 1 5 3 4 1 2 3 1 4 4 5 5 4 1 2 1 4 3 3 5 1 4 2 3 1 5 5 2 2 1 5 3 5 1 3 1 5 3 2 2 5 1 3 2 4 4 3 1 2 4 2 2 4 1 5 5 4 2 1 5</a:t>
            </a:r>
          </a:p>
        </p:txBody>
      </p:sp>
    </p:spTree>
    <p:extLst>
      <p:ext uri="{BB962C8B-B14F-4D97-AF65-F5344CB8AC3E}">
        <p14:creationId xmlns:p14="http://schemas.microsoft.com/office/powerpoint/2010/main" val="2205089274"/>
      </p:ext>
    </p:extLst>
  </p:cSld>
  <p:clrMapOvr>
    <a:masterClrMapping/>
  </p:clrMapOvr>
  <p:transition>
    <p:zoom/>
  </p:transition>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211970" name="Rectangle 2"/>
          <p:cNvSpPr>
            <a:spLocks noGrp="1" noChangeArrowheads="1"/>
          </p:cNvSpPr>
          <p:nvPr>
            <p:ph type="title"/>
          </p:nvPr>
        </p:nvSpPr>
        <p:spPr>
          <a:xfrm>
            <a:off x="679450" y="-523875"/>
            <a:ext cx="7793038" cy="1981200"/>
          </a:xfrm>
          <a:ln>
            <a:miter lim="800000"/>
            <a:headEnd/>
            <a:tailEnd/>
          </a:ln>
        </p:spPr>
        <p:txBody>
          <a:bodyPr/>
          <a:lstStyle/>
          <a:p>
            <a:pPr marL="53975" eaLnBrk="1" hangingPunct="1">
              <a:defRPr/>
            </a:pPr>
            <a:r>
              <a:rPr lang="en-US" sz="3600" dirty="0" smtClean="0">
                <a:latin typeface="+mn-lt"/>
                <a:cs typeface="Arial" charset="0"/>
              </a:rPr>
              <a:t>Framework for viewing perspectives on mixed methods</a:t>
            </a:r>
          </a:p>
        </p:txBody>
      </p:sp>
      <p:sp>
        <p:nvSpPr>
          <p:cNvPr id="211971" name="Text Box 3"/>
          <p:cNvSpPr txBox="1">
            <a:spLocks noChangeArrowheads="1"/>
          </p:cNvSpPr>
          <p:nvPr/>
        </p:nvSpPr>
        <p:spPr bwMode="auto">
          <a:xfrm>
            <a:off x="990600" y="1981200"/>
            <a:ext cx="283051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b="1">
                <a:latin typeface="Times New Roman" panose="02020603050405020304" pitchFamily="18" charset="0"/>
              </a:rPr>
              <a:t>Quantitative Data </a:t>
            </a:r>
            <a:endParaRPr lang="en-US" altLang="en-US">
              <a:latin typeface="Times New Roman" panose="02020603050405020304" pitchFamily="18" charset="0"/>
            </a:endParaRPr>
          </a:p>
        </p:txBody>
      </p:sp>
      <p:sp>
        <p:nvSpPr>
          <p:cNvPr id="211972" name="Text Box 4"/>
          <p:cNvSpPr txBox="1">
            <a:spLocks noChangeArrowheads="1"/>
          </p:cNvSpPr>
          <p:nvPr/>
        </p:nvSpPr>
        <p:spPr bwMode="auto">
          <a:xfrm>
            <a:off x="5486400" y="1981200"/>
            <a:ext cx="234156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b="1">
                <a:latin typeface="Times New Roman" panose="02020603050405020304" pitchFamily="18" charset="0"/>
              </a:rPr>
              <a:t>Qualitative Data</a:t>
            </a:r>
            <a:endParaRPr lang="en-US" altLang="en-US">
              <a:latin typeface="Times New Roman" panose="02020603050405020304" pitchFamily="18" charset="0"/>
            </a:endParaRPr>
          </a:p>
        </p:txBody>
      </p:sp>
      <p:sp>
        <p:nvSpPr>
          <p:cNvPr id="211973" name="Line 5"/>
          <p:cNvSpPr>
            <a:spLocks noChangeShapeType="1"/>
          </p:cNvSpPr>
          <p:nvPr/>
        </p:nvSpPr>
        <p:spPr bwMode="auto">
          <a:xfrm>
            <a:off x="4648200" y="2133600"/>
            <a:ext cx="0" cy="31242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cxnSp>
        <p:nvCxnSpPr>
          <p:cNvPr id="211974" name="AutoShape 6"/>
          <p:cNvCxnSpPr>
            <a:cxnSpLocks noChangeShapeType="1"/>
          </p:cNvCxnSpPr>
          <p:nvPr/>
        </p:nvCxnSpPr>
        <p:spPr bwMode="auto">
          <a:xfrm>
            <a:off x="4114800" y="4038600"/>
            <a:ext cx="1143000" cy="0"/>
          </a:xfrm>
          <a:prstGeom prst="straightConnector1">
            <a:avLst/>
          </a:prstGeom>
          <a:noFill/>
          <a:ln w="9525">
            <a:solidFill>
              <a:schemeClr val="tx1"/>
            </a:solidFill>
            <a:round/>
            <a:headEnd type="triangle" w="med" len="med"/>
            <a:tailEnd type="triangle" w="med" len="med"/>
          </a:ln>
          <a:extLst>
            <a:ext uri="{909E8E84-426E-40DD-AFC4-6F175D3DCCD1}">
              <a14:hiddenFill xmlns:a14="http://schemas.microsoft.com/office/drawing/2010/main">
                <a:noFill/>
              </a14:hiddenFill>
            </a:ext>
          </a:extLst>
        </p:spPr>
      </p:cxnSp>
      <p:sp>
        <p:nvSpPr>
          <p:cNvPr id="211975" name="Line 7"/>
          <p:cNvSpPr>
            <a:spLocks noChangeShapeType="1"/>
          </p:cNvSpPr>
          <p:nvPr/>
        </p:nvSpPr>
        <p:spPr bwMode="auto">
          <a:xfrm>
            <a:off x="2438400" y="2590800"/>
            <a:ext cx="0" cy="19050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11976" name="Line 8"/>
          <p:cNvSpPr>
            <a:spLocks noChangeShapeType="1"/>
          </p:cNvSpPr>
          <p:nvPr/>
        </p:nvSpPr>
        <p:spPr bwMode="auto">
          <a:xfrm>
            <a:off x="6858000" y="2590800"/>
            <a:ext cx="0" cy="19050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11977" name="Oval 9"/>
          <p:cNvSpPr>
            <a:spLocks noChangeArrowheads="1"/>
          </p:cNvSpPr>
          <p:nvPr/>
        </p:nvSpPr>
        <p:spPr bwMode="auto">
          <a:xfrm>
            <a:off x="3048000" y="3276600"/>
            <a:ext cx="3124200" cy="1524000"/>
          </a:xfrm>
          <a:prstGeom prst="ellipse">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GB" altLang="en-US">
              <a:latin typeface="Perpetua" panose="02020502060401020303" pitchFamily="18" charset="0"/>
            </a:endParaRPr>
          </a:p>
        </p:txBody>
      </p:sp>
      <p:sp>
        <p:nvSpPr>
          <p:cNvPr id="211978" name="Text Box 10"/>
          <p:cNvSpPr txBox="1">
            <a:spLocks noChangeArrowheads="1"/>
          </p:cNvSpPr>
          <p:nvPr/>
        </p:nvSpPr>
        <p:spPr bwMode="auto">
          <a:xfrm>
            <a:off x="5013325" y="4994275"/>
            <a:ext cx="18256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a:latin typeface="Times New Roman" panose="02020603050405020304" pitchFamily="18" charset="0"/>
              </a:rPr>
              <a:t>Methodology</a:t>
            </a:r>
          </a:p>
        </p:txBody>
      </p:sp>
      <p:sp>
        <p:nvSpPr>
          <p:cNvPr id="211979" name="Line 11"/>
          <p:cNvSpPr>
            <a:spLocks noChangeShapeType="1"/>
          </p:cNvSpPr>
          <p:nvPr/>
        </p:nvSpPr>
        <p:spPr bwMode="auto">
          <a:xfrm flipH="1" flipV="1">
            <a:off x="5105400" y="4419600"/>
            <a:ext cx="457200" cy="5334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11980" name="Text Box 12"/>
          <p:cNvSpPr txBox="1">
            <a:spLocks noChangeArrowheads="1"/>
          </p:cNvSpPr>
          <p:nvPr/>
        </p:nvSpPr>
        <p:spPr bwMode="auto">
          <a:xfrm>
            <a:off x="2133600" y="4724400"/>
            <a:ext cx="113188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a:latin typeface="Times New Roman" panose="02020603050405020304" pitchFamily="18" charset="0"/>
              </a:rPr>
              <a:t>Method</a:t>
            </a:r>
          </a:p>
        </p:txBody>
      </p:sp>
      <p:sp>
        <p:nvSpPr>
          <p:cNvPr id="211981" name="Line 13"/>
          <p:cNvSpPr>
            <a:spLocks noChangeShapeType="1"/>
          </p:cNvSpPr>
          <p:nvPr/>
        </p:nvSpPr>
        <p:spPr bwMode="auto">
          <a:xfrm flipV="1">
            <a:off x="3048000" y="4267200"/>
            <a:ext cx="762000" cy="304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11982" name="Text Box 14"/>
          <p:cNvSpPr txBox="1">
            <a:spLocks noChangeArrowheads="1"/>
          </p:cNvSpPr>
          <p:nvPr/>
        </p:nvSpPr>
        <p:spPr bwMode="auto">
          <a:xfrm>
            <a:off x="2955925" y="5299075"/>
            <a:ext cx="1587500"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a:latin typeface="Times New Roman" panose="02020603050405020304" pitchFamily="18" charset="0"/>
              </a:rPr>
              <a:t>Paradigm</a:t>
            </a:r>
          </a:p>
          <a:p>
            <a:r>
              <a:rPr lang="en-US" altLang="en-US">
                <a:latin typeface="Times New Roman" panose="02020603050405020304" pitchFamily="18" charset="0"/>
              </a:rPr>
              <a:t>Perspective</a:t>
            </a:r>
          </a:p>
        </p:txBody>
      </p:sp>
      <p:sp>
        <p:nvSpPr>
          <p:cNvPr id="211983" name="Line 15"/>
          <p:cNvSpPr>
            <a:spLocks noChangeShapeType="1"/>
          </p:cNvSpPr>
          <p:nvPr/>
        </p:nvSpPr>
        <p:spPr bwMode="auto">
          <a:xfrm flipV="1">
            <a:off x="4256087" y="4463143"/>
            <a:ext cx="381000" cy="685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11986" name="Text Box 18"/>
          <p:cNvSpPr txBox="1">
            <a:spLocks noChangeArrowheads="1"/>
          </p:cNvSpPr>
          <p:nvPr/>
        </p:nvSpPr>
        <p:spPr bwMode="auto">
          <a:xfrm>
            <a:off x="3581400" y="3429000"/>
            <a:ext cx="212248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a:latin typeface="Times New Roman" panose="02020603050405020304" pitchFamily="18" charset="0"/>
              </a:rPr>
              <a:t>Mixed Methods</a:t>
            </a:r>
          </a:p>
        </p:txBody>
      </p:sp>
    </p:spTree>
    <p:extLst>
      <p:ext uri="{BB962C8B-B14F-4D97-AF65-F5344CB8AC3E}">
        <p14:creationId xmlns:p14="http://schemas.microsoft.com/office/powerpoint/2010/main" val="88902541"/>
      </p:ext>
    </p:extLst>
  </p:cSld>
  <p:clrMapOvr>
    <a:masterClrMapping/>
  </p:clrMapOvr>
  <p:transition spd="med" advClick="0"/>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211970"/>
                                        </p:tgtEl>
                                        <p:attrNameLst>
                                          <p:attrName>style.visibility</p:attrName>
                                        </p:attrNameLst>
                                      </p:cBhvr>
                                      <p:to>
                                        <p:strVal val="visible"/>
                                      </p:to>
                                    </p:set>
                                    <p:animEffect transition="in" filter="fade">
                                      <p:cBhvr>
                                        <p:cTn id="7" dur="2000"/>
                                        <p:tgtEl>
                                          <p:spTgt spid="21197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11971"/>
                                        </p:tgtEl>
                                        <p:attrNameLst>
                                          <p:attrName>style.visibility</p:attrName>
                                        </p:attrNameLst>
                                      </p:cBhvr>
                                      <p:to>
                                        <p:strVal val="visible"/>
                                      </p:to>
                                    </p:set>
                                    <p:animEffect transition="in" filter="dissolve">
                                      <p:cBhvr>
                                        <p:cTn id="12" dur="500"/>
                                        <p:tgtEl>
                                          <p:spTgt spid="211971"/>
                                        </p:tgtEl>
                                      </p:cBhvr>
                                    </p:animEffect>
                                  </p:childTnLst>
                                </p:cTn>
                              </p:par>
                              <p:par>
                                <p:cTn id="13" presetID="9" presetClass="entr" presetSubtype="0" fill="hold" grpId="0" nodeType="withEffect">
                                  <p:stCondLst>
                                    <p:cond delay="0"/>
                                  </p:stCondLst>
                                  <p:childTnLst>
                                    <p:set>
                                      <p:cBhvr>
                                        <p:cTn id="14" dur="1" fill="hold">
                                          <p:stCondLst>
                                            <p:cond delay="0"/>
                                          </p:stCondLst>
                                        </p:cTn>
                                        <p:tgtEl>
                                          <p:spTgt spid="211975"/>
                                        </p:tgtEl>
                                        <p:attrNameLst>
                                          <p:attrName>style.visibility</p:attrName>
                                        </p:attrNameLst>
                                      </p:cBhvr>
                                      <p:to>
                                        <p:strVal val="visible"/>
                                      </p:to>
                                    </p:set>
                                    <p:animEffect transition="in" filter="dissolve">
                                      <p:cBhvr>
                                        <p:cTn id="15" dur="500"/>
                                        <p:tgtEl>
                                          <p:spTgt spid="211975"/>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9" presetClass="entr" presetSubtype="0" fill="hold" grpId="0" nodeType="clickEffect">
                                  <p:stCondLst>
                                    <p:cond delay="0"/>
                                  </p:stCondLst>
                                  <p:childTnLst>
                                    <p:set>
                                      <p:cBhvr>
                                        <p:cTn id="19" dur="1" fill="hold">
                                          <p:stCondLst>
                                            <p:cond delay="0"/>
                                          </p:stCondLst>
                                        </p:cTn>
                                        <p:tgtEl>
                                          <p:spTgt spid="211972"/>
                                        </p:tgtEl>
                                        <p:attrNameLst>
                                          <p:attrName>style.visibility</p:attrName>
                                        </p:attrNameLst>
                                      </p:cBhvr>
                                      <p:to>
                                        <p:strVal val="visible"/>
                                      </p:to>
                                    </p:set>
                                    <p:animEffect transition="in" filter="dissolve">
                                      <p:cBhvr>
                                        <p:cTn id="20" dur="500"/>
                                        <p:tgtEl>
                                          <p:spTgt spid="211972"/>
                                        </p:tgtEl>
                                      </p:cBhvr>
                                    </p:animEffect>
                                  </p:childTnLst>
                                </p:cTn>
                              </p:par>
                              <p:par>
                                <p:cTn id="21" presetID="9" presetClass="entr" presetSubtype="0" fill="hold" grpId="0" nodeType="withEffect">
                                  <p:stCondLst>
                                    <p:cond delay="0"/>
                                  </p:stCondLst>
                                  <p:childTnLst>
                                    <p:set>
                                      <p:cBhvr>
                                        <p:cTn id="22" dur="1" fill="hold">
                                          <p:stCondLst>
                                            <p:cond delay="0"/>
                                          </p:stCondLst>
                                        </p:cTn>
                                        <p:tgtEl>
                                          <p:spTgt spid="211976"/>
                                        </p:tgtEl>
                                        <p:attrNameLst>
                                          <p:attrName>style.visibility</p:attrName>
                                        </p:attrNameLst>
                                      </p:cBhvr>
                                      <p:to>
                                        <p:strVal val="visible"/>
                                      </p:to>
                                    </p:set>
                                    <p:animEffect transition="in" filter="dissolve">
                                      <p:cBhvr>
                                        <p:cTn id="23" dur="500"/>
                                        <p:tgtEl>
                                          <p:spTgt spid="211976"/>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9" presetClass="entr" presetSubtype="0" fill="hold" grpId="0" nodeType="clickEffect">
                                  <p:stCondLst>
                                    <p:cond delay="0"/>
                                  </p:stCondLst>
                                  <p:childTnLst>
                                    <p:set>
                                      <p:cBhvr>
                                        <p:cTn id="27" dur="1" fill="hold">
                                          <p:stCondLst>
                                            <p:cond delay="0"/>
                                          </p:stCondLst>
                                        </p:cTn>
                                        <p:tgtEl>
                                          <p:spTgt spid="211973"/>
                                        </p:tgtEl>
                                        <p:attrNameLst>
                                          <p:attrName>style.visibility</p:attrName>
                                        </p:attrNameLst>
                                      </p:cBhvr>
                                      <p:to>
                                        <p:strVal val="visible"/>
                                      </p:to>
                                    </p:set>
                                    <p:animEffect transition="in" filter="dissolve">
                                      <p:cBhvr>
                                        <p:cTn id="28" dur="500"/>
                                        <p:tgtEl>
                                          <p:spTgt spid="211973"/>
                                        </p:tgtEl>
                                      </p:cBhvr>
                                    </p:animEffect>
                                  </p:childTnLst>
                                </p:cTn>
                              </p:par>
                            </p:childTnLst>
                          </p:cTn>
                        </p:par>
                      </p:childTnLst>
                    </p:cTn>
                  </p:par>
                  <p:par>
                    <p:cTn id="29" fill="hold" nodeType="clickPar">
                      <p:stCondLst>
                        <p:cond delay="indefinite"/>
                      </p:stCondLst>
                      <p:childTnLst>
                        <p:par>
                          <p:cTn id="30" fill="hold" nodeType="withGroup">
                            <p:stCondLst>
                              <p:cond delay="0"/>
                            </p:stCondLst>
                            <p:childTnLst>
                              <p:par>
                                <p:cTn id="31" presetID="9" presetClass="entr" presetSubtype="0" fill="hold" nodeType="clickEffect">
                                  <p:stCondLst>
                                    <p:cond delay="0"/>
                                  </p:stCondLst>
                                  <p:childTnLst>
                                    <p:set>
                                      <p:cBhvr>
                                        <p:cTn id="32" dur="1" fill="hold">
                                          <p:stCondLst>
                                            <p:cond delay="0"/>
                                          </p:stCondLst>
                                        </p:cTn>
                                        <p:tgtEl>
                                          <p:spTgt spid="211974"/>
                                        </p:tgtEl>
                                        <p:attrNameLst>
                                          <p:attrName>style.visibility</p:attrName>
                                        </p:attrNameLst>
                                      </p:cBhvr>
                                      <p:to>
                                        <p:strVal val="visible"/>
                                      </p:to>
                                    </p:set>
                                    <p:animEffect transition="in" filter="dissolve">
                                      <p:cBhvr>
                                        <p:cTn id="33" dur="500"/>
                                        <p:tgtEl>
                                          <p:spTgt spid="211974"/>
                                        </p:tgtEl>
                                      </p:cBhvr>
                                    </p:animEffect>
                                  </p:childTnLst>
                                </p:cTn>
                              </p:par>
                            </p:childTnLst>
                          </p:cTn>
                        </p:par>
                      </p:childTnLst>
                    </p:cTn>
                  </p:par>
                  <p:par>
                    <p:cTn id="34" fill="hold" nodeType="clickPar">
                      <p:stCondLst>
                        <p:cond delay="indefinite"/>
                      </p:stCondLst>
                      <p:childTnLst>
                        <p:par>
                          <p:cTn id="35" fill="hold" nodeType="withGroup">
                            <p:stCondLst>
                              <p:cond delay="0"/>
                            </p:stCondLst>
                            <p:childTnLst>
                              <p:par>
                                <p:cTn id="36" presetID="9" presetClass="entr" presetSubtype="0" fill="hold" grpId="0" nodeType="clickEffect">
                                  <p:stCondLst>
                                    <p:cond delay="0"/>
                                  </p:stCondLst>
                                  <p:childTnLst>
                                    <p:set>
                                      <p:cBhvr>
                                        <p:cTn id="37" dur="1" fill="hold">
                                          <p:stCondLst>
                                            <p:cond delay="0"/>
                                          </p:stCondLst>
                                        </p:cTn>
                                        <p:tgtEl>
                                          <p:spTgt spid="211977"/>
                                        </p:tgtEl>
                                        <p:attrNameLst>
                                          <p:attrName>style.visibility</p:attrName>
                                        </p:attrNameLst>
                                      </p:cBhvr>
                                      <p:to>
                                        <p:strVal val="visible"/>
                                      </p:to>
                                    </p:set>
                                    <p:animEffect transition="in" filter="dissolve">
                                      <p:cBhvr>
                                        <p:cTn id="38" dur="500"/>
                                        <p:tgtEl>
                                          <p:spTgt spid="211977"/>
                                        </p:tgtEl>
                                      </p:cBhvr>
                                    </p:animEffect>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4" fill="hold" nodeType="clickEffect">
                                  <p:stCondLst>
                                    <p:cond delay="0"/>
                                  </p:stCondLst>
                                  <p:childTnLst>
                                    <p:set>
                                      <p:cBhvr>
                                        <p:cTn id="42" dur="1" fill="hold">
                                          <p:stCondLst>
                                            <p:cond delay="0"/>
                                          </p:stCondLst>
                                        </p:cTn>
                                        <p:tgtEl>
                                          <p:spTgt spid="211986">
                                            <p:txEl>
                                              <p:pRg st="0" end="0"/>
                                            </p:txEl>
                                          </p:spTgt>
                                        </p:tgtEl>
                                        <p:attrNameLst>
                                          <p:attrName>style.visibility</p:attrName>
                                        </p:attrNameLst>
                                      </p:cBhvr>
                                      <p:to>
                                        <p:strVal val="visible"/>
                                      </p:to>
                                    </p:set>
                                    <p:anim calcmode="lin" valueType="num">
                                      <p:cBhvr additive="base">
                                        <p:cTn id="43" dur="500" fill="hold"/>
                                        <p:tgtEl>
                                          <p:spTgt spid="211986">
                                            <p:txEl>
                                              <p:pRg st="0" end="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1198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211980"/>
                                        </p:tgtEl>
                                        <p:attrNameLst>
                                          <p:attrName>style.visibility</p:attrName>
                                        </p:attrNameLst>
                                      </p:cBhvr>
                                      <p:to>
                                        <p:strVal val="visible"/>
                                      </p:to>
                                    </p:set>
                                    <p:anim calcmode="lin" valueType="num">
                                      <p:cBhvr additive="base">
                                        <p:cTn id="49" dur="500" fill="hold"/>
                                        <p:tgtEl>
                                          <p:spTgt spid="211980"/>
                                        </p:tgtEl>
                                        <p:attrNameLst>
                                          <p:attrName>ppt_x</p:attrName>
                                        </p:attrNameLst>
                                      </p:cBhvr>
                                      <p:tavLst>
                                        <p:tav tm="0">
                                          <p:val>
                                            <p:strVal val="#ppt_x"/>
                                          </p:val>
                                        </p:tav>
                                        <p:tav tm="100000">
                                          <p:val>
                                            <p:strVal val="#ppt_x"/>
                                          </p:val>
                                        </p:tav>
                                      </p:tavLst>
                                    </p:anim>
                                    <p:anim calcmode="lin" valueType="num">
                                      <p:cBhvr additive="base">
                                        <p:cTn id="50" dur="500" fill="hold"/>
                                        <p:tgtEl>
                                          <p:spTgt spid="211980"/>
                                        </p:tgtEl>
                                        <p:attrNameLst>
                                          <p:attrName>ppt_y</p:attrName>
                                        </p:attrNameLst>
                                      </p:cBhvr>
                                      <p:tavLst>
                                        <p:tav tm="0">
                                          <p:val>
                                            <p:strVal val="1+#ppt_h/2"/>
                                          </p:val>
                                        </p:tav>
                                        <p:tav tm="100000">
                                          <p:val>
                                            <p:strVal val="#ppt_y"/>
                                          </p:val>
                                        </p:tav>
                                      </p:tavLst>
                                    </p:anim>
                                  </p:childTnLst>
                                </p:cTn>
                              </p:par>
                              <p:par>
                                <p:cTn id="51" presetID="2" presetClass="entr" presetSubtype="4" fill="hold" grpId="0" nodeType="withEffect">
                                  <p:stCondLst>
                                    <p:cond delay="0"/>
                                  </p:stCondLst>
                                  <p:childTnLst>
                                    <p:set>
                                      <p:cBhvr>
                                        <p:cTn id="52" dur="1" fill="hold">
                                          <p:stCondLst>
                                            <p:cond delay="0"/>
                                          </p:stCondLst>
                                        </p:cTn>
                                        <p:tgtEl>
                                          <p:spTgt spid="211981"/>
                                        </p:tgtEl>
                                        <p:attrNameLst>
                                          <p:attrName>style.visibility</p:attrName>
                                        </p:attrNameLst>
                                      </p:cBhvr>
                                      <p:to>
                                        <p:strVal val="visible"/>
                                      </p:to>
                                    </p:set>
                                    <p:anim calcmode="lin" valueType="num">
                                      <p:cBhvr additive="base">
                                        <p:cTn id="53" dur="500" fill="hold"/>
                                        <p:tgtEl>
                                          <p:spTgt spid="211981"/>
                                        </p:tgtEl>
                                        <p:attrNameLst>
                                          <p:attrName>ppt_x</p:attrName>
                                        </p:attrNameLst>
                                      </p:cBhvr>
                                      <p:tavLst>
                                        <p:tav tm="0">
                                          <p:val>
                                            <p:strVal val="#ppt_x"/>
                                          </p:val>
                                        </p:tav>
                                        <p:tav tm="100000">
                                          <p:val>
                                            <p:strVal val="#ppt_x"/>
                                          </p:val>
                                        </p:tav>
                                      </p:tavLst>
                                    </p:anim>
                                    <p:anim calcmode="lin" valueType="num">
                                      <p:cBhvr additive="base">
                                        <p:cTn id="54" dur="500" fill="hold"/>
                                        <p:tgtEl>
                                          <p:spTgt spid="211981"/>
                                        </p:tgtEl>
                                        <p:attrNameLst>
                                          <p:attrName>ppt_y</p:attrName>
                                        </p:attrNameLst>
                                      </p:cBhvr>
                                      <p:tavLst>
                                        <p:tav tm="0">
                                          <p:val>
                                            <p:strVal val="1+#ppt_h/2"/>
                                          </p:val>
                                        </p:tav>
                                        <p:tav tm="100000">
                                          <p:val>
                                            <p:strVal val="#ppt_y"/>
                                          </p:val>
                                        </p:tav>
                                      </p:tavLst>
                                    </p:anim>
                                  </p:childTnLst>
                                </p:cTn>
                              </p:par>
                            </p:childTnLst>
                          </p:cTn>
                        </p:par>
                      </p:childTnLst>
                    </p:cTn>
                  </p:par>
                  <p:par>
                    <p:cTn id="55" fill="hold" nodeType="clickPar">
                      <p:stCondLst>
                        <p:cond delay="indefinite"/>
                      </p:stCondLst>
                      <p:childTnLst>
                        <p:par>
                          <p:cTn id="56" fill="hold" nodeType="withGroup">
                            <p:stCondLst>
                              <p:cond delay="0"/>
                            </p:stCondLst>
                            <p:childTnLst>
                              <p:par>
                                <p:cTn id="57" presetID="2" presetClass="entr" presetSubtype="4" fill="hold" grpId="0" nodeType="clickEffect">
                                  <p:stCondLst>
                                    <p:cond delay="0"/>
                                  </p:stCondLst>
                                  <p:childTnLst>
                                    <p:set>
                                      <p:cBhvr>
                                        <p:cTn id="58" dur="1" fill="hold">
                                          <p:stCondLst>
                                            <p:cond delay="0"/>
                                          </p:stCondLst>
                                        </p:cTn>
                                        <p:tgtEl>
                                          <p:spTgt spid="211978"/>
                                        </p:tgtEl>
                                        <p:attrNameLst>
                                          <p:attrName>style.visibility</p:attrName>
                                        </p:attrNameLst>
                                      </p:cBhvr>
                                      <p:to>
                                        <p:strVal val="visible"/>
                                      </p:to>
                                    </p:set>
                                    <p:anim calcmode="lin" valueType="num">
                                      <p:cBhvr additive="base">
                                        <p:cTn id="59" dur="500" fill="hold"/>
                                        <p:tgtEl>
                                          <p:spTgt spid="211978"/>
                                        </p:tgtEl>
                                        <p:attrNameLst>
                                          <p:attrName>ppt_x</p:attrName>
                                        </p:attrNameLst>
                                      </p:cBhvr>
                                      <p:tavLst>
                                        <p:tav tm="0">
                                          <p:val>
                                            <p:strVal val="#ppt_x"/>
                                          </p:val>
                                        </p:tav>
                                        <p:tav tm="100000">
                                          <p:val>
                                            <p:strVal val="#ppt_x"/>
                                          </p:val>
                                        </p:tav>
                                      </p:tavLst>
                                    </p:anim>
                                    <p:anim calcmode="lin" valueType="num">
                                      <p:cBhvr additive="base">
                                        <p:cTn id="60" dur="500" fill="hold"/>
                                        <p:tgtEl>
                                          <p:spTgt spid="211978"/>
                                        </p:tgtEl>
                                        <p:attrNameLst>
                                          <p:attrName>ppt_y</p:attrName>
                                        </p:attrNameLst>
                                      </p:cBhvr>
                                      <p:tavLst>
                                        <p:tav tm="0">
                                          <p:val>
                                            <p:strVal val="1+#ppt_h/2"/>
                                          </p:val>
                                        </p:tav>
                                        <p:tav tm="100000">
                                          <p:val>
                                            <p:strVal val="#ppt_y"/>
                                          </p:val>
                                        </p:tav>
                                      </p:tavLst>
                                    </p:anim>
                                  </p:childTnLst>
                                </p:cTn>
                              </p:par>
                              <p:par>
                                <p:cTn id="61" presetID="2" presetClass="entr" presetSubtype="4" fill="hold" grpId="0" nodeType="withEffect">
                                  <p:stCondLst>
                                    <p:cond delay="0"/>
                                  </p:stCondLst>
                                  <p:childTnLst>
                                    <p:set>
                                      <p:cBhvr>
                                        <p:cTn id="62" dur="1" fill="hold">
                                          <p:stCondLst>
                                            <p:cond delay="0"/>
                                          </p:stCondLst>
                                        </p:cTn>
                                        <p:tgtEl>
                                          <p:spTgt spid="211979"/>
                                        </p:tgtEl>
                                        <p:attrNameLst>
                                          <p:attrName>style.visibility</p:attrName>
                                        </p:attrNameLst>
                                      </p:cBhvr>
                                      <p:to>
                                        <p:strVal val="visible"/>
                                      </p:to>
                                    </p:set>
                                    <p:anim calcmode="lin" valueType="num">
                                      <p:cBhvr additive="base">
                                        <p:cTn id="63" dur="500" fill="hold"/>
                                        <p:tgtEl>
                                          <p:spTgt spid="211979"/>
                                        </p:tgtEl>
                                        <p:attrNameLst>
                                          <p:attrName>ppt_x</p:attrName>
                                        </p:attrNameLst>
                                      </p:cBhvr>
                                      <p:tavLst>
                                        <p:tav tm="0">
                                          <p:val>
                                            <p:strVal val="#ppt_x"/>
                                          </p:val>
                                        </p:tav>
                                        <p:tav tm="100000">
                                          <p:val>
                                            <p:strVal val="#ppt_x"/>
                                          </p:val>
                                        </p:tav>
                                      </p:tavLst>
                                    </p:anim>
                                    <p:anim calcmode="lin" valueType="num">
                                      <p:cBhvr additive="base">
                                        <p:cTn id="64" dur="500" fill="hold"/>
                                        <p:tgtEl>
                                          <p:spTgt spid="211979"/>
                                        </p:tgtEl>
                                        <p:attrNameLst>
                                          <p:attrName>ppt_y</p:attrName>
                                        </p:attrNameLst>
                                      </p:cBhvr>
                                      <p:tavLst>
                                        <p:tav tm="0">
                                          <p:val>
                                            <p:strVal val="1+#ppt_h/2"/>
                                          </p:val>
                                        </p:tav>
                                        <p:tav tm="100000">
                                          <p:val>
                                            <p:strVal val="#ppt_y"/>
                                          </p:val>
                                        </p:tav>
                                      </p:tavLst>
                                    </p:anim>
                                  </p:childTnLst>
                                </p:cTn>
                              </p:par>
                            </p:childTnLst>
                          </p:cTn>
                        </p:par>
                      </p:childTnLst>
                    </p:cTn>
                  </p:par>
                  <p:par>
                    <p:cTn id="65" fill="hold" nodeType="clickPar">
                      <p:stCondLst>
                        <p:cond delay="indefinite"/>
                      </p:stCondLst>
                      <p:childTnLst>
                        <p:par>
                          <p:cTn id="66" fill="hold" nodeType="withGroup">
                            <p:stCondLst>
                              <p:cond delay="0"/>
                            </p:stCondLst>
                            <p:childTnLst>
                              <p:par>
                                <p:cTn id="67" presetID="2" presetClass="entr" presetSubtype="4" fill="hold" grpId="0" nodeType="clickEffect">
                                  <p:stCondLst>
                                    <p:cond delay="0"/>
                                  </p:stCondLst>
                                  <p:childTnLst>
                                    <p:set>
                                      <p:cBhvr>
                                        <p:cTn id="68" dur="1" fill="hold">
                                          <p:stCondLst>
                                            <p:cond delay="0"/>
                                          </p:stCondLst>
                                        </p:cTn>
                                        <p:tgtEl>
                                          <p:spTgt spid="211982"/>
                                        </p:tgtEl>
                                        <p:attrNameLst>
                                          <p:attrName>style.visibility</p:attrName>
                                        </p:attrNameLst>
                                      </p:cBhvr>
                                      <p:to>
                                        <p:strVal val="visible"/>
                                      </p:to>
                                    </p:set>
                                    <p:anim calcmode="lin" valueType="num">
                                      <p:cBhvr additive="base">
                                        <p:cTn id="69" dur="500" fill="hold"/>
                                        <p:tgtEl>
                                          <p:spTgt spid="211982"/>
                                        </p:tgtEl>
                                        <p:attrNameLst>
                                          <p:attrName>ppt_x</p:attrName>
                                        </p:attrNameLst>
                                      </p:cBhvr>
                                      <p:tavLst>
                                        <p:tav tm="0">
                                          <p:val>
                                            <p:strVal val="#ppt_x"/>
                                          </p:val>
                                        </p:tav>
                                        <p:tav tm="100000">
                                          <p:val>
                                            <p:strVal val="#ppt_x"/>
                                          </p:val>
                                        </p:tav>
                                      </p:tavLst>
                                    </p:anim>
                                    <p:anim calcmode="lin" valueType="num">
                                      <p:cBhvr additive="base">
                                        <p:cTn id="70" dur="500" fill="hold"/>
                                        <p:tgtEl>
                                          <p:spTgt spid="211982"/>
                                        </p:tgtEl>
                                        <p:attrNameLst>
                                          <p:attrName>ppt_y</p:attrName>
                                        </p:attrNameLst>
                                      </p:cBhvr>
                                      <p:tavLst>
                                        <p:tav tm="0">
                                          <p:val>
                                            <p:strVal val="1+#ppt_h/2"/>
                                          </p:val>
                                        </p:tav>
                                        <p:tav tm="100000">
                                          <p:val>
                                            <p:strVal val="#ppt_y"/>
                                          </p:val>
                                        </p:tav>
                                      </p:tavLst>
                                    </p:anim>
                                  </p:childTnLst>
                                </p:cTn>
                              </p:par>
                              <p:par>
                                <p:cTn id="71" presetID="2" presetClass="entr" presetSubtype="4" fill="hold" grpId="0" nodeType="withEffect">
                                  <p:stCondLst>
                                    <p:cond delay="0"/>
                                  </p:stCondLst>
                                  <p:childTnLst>
                                    <p:set>
                                      <p:cBhvr>
                                        <p:cTn id="72" dur="1" fill="hold">
                                          <p:stCondLst>
                                            <p:cond delay="0"/>
                                          </p:stCondLst>
                                        </p:cTn>
                                        <p:tgtEl>
                                          <p:spTgt spid="211983"/>
                                        </p:tgtEl>
                                        <p:attrNameLst>
                                          <p:attrName>style.visibility</p:attrName>
                                        </p:attrNameLst>
                                      </p:cBhvr>
                                      <p:to>
                                        <p:strVal val="visible"/>
                                      </p:to>
                                    </p:set>
                                    <p:anim calcmode="lin" valueType="num">
                                      <p:cBhvr additive="base">
                                        <p:cTn id="73" dur="500" fill="hold"/>
                                        <p:tgtEl>
                                          <p:spTgt spid="211983"/>
                                        </p:tgtEl>
                                        <p:attrNameLst>
                                          <p:attrName>ppt_x</p:attrName>
                                        </p:attrNameLst>
                                      </p:cBhvr>
                                      <p:tavLst>
                                        <p:tav tm="0">
                                          <p:val>
                                            <p:strVal val="#ppt_x"/>
                                          </p:val>
                                        </p:tav>
                                        <p:tav tm="100000">
                                          <p:val>
                                            <p:strVal val="#ppt_x"/>
                                          </p:val>
                                        </p:tav>
                                      </p:tavLst>
                                    </p:anim>
                                    <p:anim calcmode="lin" valueType="num">
                                      <p:cBhvr additive="base">
                                        <p:cTn id="74" dur="500" fill="hold"/>
                                        <p:tgtEl>
                                          <p:spTgt spid="21198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1971" grpId="0"/>
      <p:bldP spid="211972" grpId="0"/>
      <p:bldP spid="211973" grpId="0" animBg="1"/>
      <p:bldP spid="211975" grpId="0" animBg="1"/>
      <p:bldP spid="211976" grpId="0" animBg="1"/>
      <p:bldP spid="211977" grpId="0" animBg="1"/>
      <p:bldP spid="211978" grpId="0"/>
      <p:bldP spid="211979" grpId="0" animBg="1"/>
      <p:bldP spid="211980" grpId="0"/>
      <p:bldP spid="211981" grpId="0" animBg="1"/>
      <p:bldP spid="211982" grpId="0"/>
      <p:bldP spid="211983" grpId="0" animBg="1"/>
    </p:bldLst>
  </p:timing>
</p:sld>
</file>

<file path=ppt/slides/slide6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2290" name="Rectangle 2"/>
          <p:cNvSpPr>
            <a:spLocks noGrp="1"/>
          </p:cNvSpPr>
          <p:nvPr>
            <p:ph type="title"/>
          </p:nvPr>
        </p:nvSpPr>
        <p:spPr/>
        <p:txBody>
          <a:bodyPr>
            <a:normAutofit/>
          </a:bodyPr>
          <a:lstStyle/>
          <a:p>
            <a:r>
              <a:rPr lang="en-US" altLang="en-US" sz="3300" smtClean="0">
                <a:latin typeface="+mn-lt"/>
              </a:rPr>
              <a:t>A mixed methods researcher…</a:t>
            </a:r>
          </a:p>
        </p:txBody>
      </p:sp>
      <p:sp>
        <p:nvSpPr>
          <p:cNvPr id="12291" name="Rectangle 3"/>
          <p:cNvSpPr>
            <a:spLocks noGrp="1"/>
          </p:cNvSpPr>
          <p:nvPr>
            <p:ph idx="1"/>
          </p:nvPr>
        </p:nvSpPr>
        <p:spPr/>
        <p:txBody>
          <a:bodyPr/>
          <a:lstStyle/>
          <a:p>
            <a:pPr lvl="1"/>
            <a:r>
              <a:rPr lang="en-US" altLang="en-US" dirty="0" smtClean="0">
                <a:latin typeface="+mn-lt"/>
              </a:rPr>
              <a:t>Collects both quantitative and qualitative data</a:t>
            </a:r>
          </a:p>
          <a:p>
            <a:pPr lvl="1"/>
            <a:r>
              <a:rPr lang="en-US" altLang="en-US" dirty="0" smtClean="0">
                <a:latin typeface="+mn-lt"/>
              </a:rPr>
              <a:t>Either at the same time (concurrently) or one after the other (sequentially)</a:t>
            </a:r>
          </a:p>
          <a:p>
            <a:pPr lvl="1"/>
            <a:r>
              <a:rPr lang="en-US" altLang="en-US" dirty="0" smtClean="0">
                <a:latin typeface="+mn-lt"/>
              </a:rPr>
              <a:t>Emphasizes both equally or unequally</a:t>
            </a:r>
          </a:p>
          <a:p>
            <a:pPr lvl="1"/>
            <a:endParaRPr lang="en-US" altLang="en-US" dirty="0" smtClean="0">
              <a:latin typeface="+mn-lt"/>
            </a:endParaRPr>
          </a:p>
        </p:txBody>
      </p:sp>
    </p:spTree>
    <p:extLst>
      <p:ext uri="{BB962C8B-B14F-4D97-AF65-F5344CB8AC3E}">
        <p14:creationId xmlns:p14="http://schemas.microsoft.com/office/powerpoint/2010/main" val="2173452922"/>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315" name="Rectangle 2"/>
          <p:cNvSpPr>
            <a:spLocks noGrp="1" noChangeArrowheads="1"/>
          </p:cNvSpPr>
          <p:nvPr>
            <p:ph type="title"/>
          </p:nvPr>
        </p:nvSpPr>
        <p:spPr/>
        <p:txBody>
          <a:bodyPr/>
          <a:lstStyle/>
          <a:p>
            <a:pPr eaLnBrk="1" hangingPunct="1"/>
            <a:r>
              <a:rPr lang="en-US" altLang="en-US" sz="3600" smtClean="0">
                <a:latin typeface="+mn-lt"/>
              </a:rPr>
              <a:t>A definition</a:t>
            </a:r>
          </a:p>
        </p:txBody>
      </p:sp>
      <p:sp>
        <p:nvSpPr>
          <p:cNvPr id="13316" name="Rectangle 3"/>
          <p:cNvSpPr>
            <a:spLocks noGrp="1" noChangeArrowheads="1"/>
          </p:cNvSpPr>
          <p:nvPr>
            <p:ph idx="1"/>
          </p:nvPr>
        </p:nvSpPr>
        <p:spPr/>
        <p:txBody>
          <a:bodyPr/>
          <a:lstStyle/>
          <a:p>
            <a:r>
              <a:rPr lang="en-GB" altLang="en-US" dirty="0" smtClean="0">
                <a:latin typeface="+mn-lt"/>
              </a:rPr>
              <a:t>Mixed </a:t>
            </a:r>
            <a:r>
              <a:rPr lang="en-GB" altLang="en-US" dirty="0">
                <a:latin typeface="+mn-lt"/>
              </a:rPr>
              <a:t>methods research is both a method and methodology for conducting research that involves collecting, </a:t>
            </a:r>
            <a:r>
              <a:rPr lang="en-GB" altLang="en-US" dirty="0" err="1">
                <a:latin typeface="+mn-lt"/>
              </a:rPr>
              <a:t>analyzing</a:t>
            </a:r>
            <a:r>
              <a:rPr lang="en-GB" altLang="en-US" dirty="0">
                <a:latin typeface="+mn-lt"/>
              </a:rPr>
              <a:t>, and integrating quantitative and qualitative research in a single study or a longitudinal program of inquiry. </a:t>
            </a:r>
          </a:p>
          <a:p>
            <a:r>
              <a:rPr lang="en-GB" altLang="en-US" dirty="0" smtClean="0">
                <a:latin typeface="+mn-lt"/>
              </a:rPr>
              <a:t>The </a:t>
            </a:r>
            <a:r>
              <a:rPr lang="en-GB" altLang="en-US" dirty="0">
                <a:latin typeface="+mn-lt"/>
              </a:rPr>
              <a:t>purpose of this form of research is that both qualitative and quantitative research, in combination, provide a better understanding of a research problem or issue than either research approach alone. </a:t>
            </a:r>
            <a:endParaRPr lang="en-US" altLang="en-US" dirty="0" smtClean="0">
              <a:latin typeface="+mn-lt"/>
            </a:endParaRPr>
          </a:p>
        </p:txBody>
      </p:sp>
    </p:spTree>
    <p:extLst>
      <p:ext uri="{BB962C8B-B14F-4D97-AF65-F5344CB8AC3E}">
        <p14:creationId xmlns:p14="http://schemas.microsoft.com/office/powerpoint/2010/main" val="1766783694"/>
      </p:ext>
    </p:extLst>
  </p:cSld>
  <p:clrMapOvr>
    <a:masterClrMapping/>
  </p:clrMapOvr>
  <p:transition/>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4339" name="Rectangle 2"/>
          <p:cNvSpPr>
            <a:spLocks noGrp="1" noChangeArrowheads="1"/>
          </p:cNvSpPr>
          <p:nvPr>
            <p:ph type="title"/>
          </p:nvPr>
        </p:nvSpPr>
        <p:spPr>
          <a:xfrm>
            <a:off x="1331640" y="764373"/>
            <a:ext cx="7218000" cy="1293028"/>
          </a:xfrm>
        </p:spPr>
        <p:txBody>
          <a:bodyPr>
            <a:normAutofit fontScale="90000"/>
          </a:bodyPr>
          <a:lstStyle/>
          <a:p>
            <a:pPr eaLnBrk="1" hangingPunct="1"/>
            <a:r>
              <a:rPr lang="en-US" altLang="en-US" sz="3600" dirty="0" smtClean="0">
                <a:latin typeface="+mn-lt"/>
              </a:rPr>
              <a:t>Collecting both quantitative and qualitative data </a:t>
            </a:r>
          </a:p>
        </p:txBody>
      </p:sp>
      <p:sp>
        <p:nvSpPr>
          <p:cNvPr id="181251" name="Rectangle 3"/>
          <p:cNvSpPr>
            <a:spLocks noGrp="1" noChangeArrowheads="1"/>
          </p:cNvSpPr>
          <p:nvPr>
            <p:ph sz="half" idx="1"/>
          </p:nvPr>
        </p:nvSpPr>
        <p:spPr/>
        <p:txBody>
          <a:bodyPr/>
          <a:lstStyle/>
          <a:p>
            <a:pPr eaLnBrk="1" hangingPunct="1"/>
            <a:r>
              <a:rPr lang="en-US" altLang="en-US" b="1" dirty="0" smtClean="0">
                <a:latin typeface="+mn-lt"/>
              </a:rPr>
              <a:t>Quantitative data</a:t>
            </a:r>
          </a:p>
          <a:p>
            <a:pPr lvl="1" eaLnBrk="1" hangingPunct="1"/>
            <a:r>
              <a:rPr lang="en-US" altLang="en-US" sz="2900" dirty="0" smtClean="0">
                <a:latin typeface="+mn-lt"/>
              </a:rPr>
              <a:t>Questionnaires</a:t>
            </a:r>
          </a:p>
          <a:p>
            <a:pPr lvl="1" eaLnBrk="1" hangingPunct="1"/>
            <a:r>
              <a:rPr lang="en-US" altLang="en-US" sz="2900" dirty="0" smtClean="0">
                <a:latin typeface="+mn-lt"/>
              </a:rPr>
              <a:t>Checklists</a:t>
            </a:r>
          </a:p>
          <a:p>
            <a:pPr lvl="1" eaLnBrk="1" hangingPunct="1"/>
            <a:r>
              <a:rPr lang="en-US" altLang="en-US" sz="2900" dirty="0" smtClean="0">
                <a:latin typeface="+mn-lt"/>
              </a:rPr>
              <a:t>Records</a:t>
            </a:r>
          </a:p>
          <a:p>
            <a:pPr lvl="1" eaLnBrk="1" hangingPunct="1">
              <a:buFont typeface="Tahoma" panose="020B0604030504040204" pitchFamily="34" charset="0"/>
              <a:buNone/>
            </a:pPr>
            <a:endParaRPr lang="en-US" altLang="en-US" dirty="0" smtClean="0">
              <a:latin typeface="+mn-lt"/>
            </a:endParaRPr>
          </a:p>
          <a:p>
            <a:pPr eaLnBrk="1" hangingPunct="1">
              <a:buFontTx/>
              <a:buNone/>
            </a:pPr>
            <a:endParaRPr lang="en-US" altLang="en-US" dirty="0" smtClean="0">
              <a:latin typeface="+mn-lt"/>
            </a:endParaRPr>
          </a:p>
          <a:p>
            <a:pPr lvl="1" eaLnBrk="1" hangingPunct="1"/>
            <a:endParaRPr lang="en-US" altLang="en-US" sz="2200" dirty="0" smtClean="0">
              <a:latin typeface="+mn-lt"/>
            </a:endParaRPr>
          </a:p>
          <a:p>
            <a:pPr lvl="1" eaLnBrk="1" hangingPunct="1"/>
            <a:endParaRPr lang="en-US" altLang="en-US" sz="1600" dirty="0" smtClean="0">
              <a:latin typeface="+mn-lt"/>
            </a:endParaRPr>
          </a:p>
        </p:txBody>
      </p:sp>
      <p:sp>
        <p:nvSpPr>
          <p:cNvPr id="181252" name="Rectangle 4"/>
          <p:cNvSpPr>
            <a:spLocks noGrp="1" noChangeArrowheads="1"/>
          </p:cNvSpPr>
          <p:nvPr>
            <p:ph sz="half" idx="2"/>
          </p:nvPr>
        </p:nvSpPr>
        <p:spPr/>
        <p:txBody>
          <a:bodyPr/>
          <a:lstStyle/>
          <a:p>
            <a:pPr eaLnBrk="1" hangingPunct="1">
              <a:lnSpc>
                <a:spcPct val="80000"/>
              </a:lnSpc>
            </a:pPr>
            <a:r>
              <a:rPr lang="en-US" altLang="en-US" b="1" dirty="0" smtClean="0">
                <a:latin typeface="+mn-lt"/>
              </a:rPr>
              <a:t>Qualitative data</a:t>
            </a:r>
          </a:p>
          <a:p>
            <a:pPr lvl="1" eaLnBrk="1" hangingPunct="1">
              <a:lnSpc>
                <a:spcPct val="80000"/>
              </a:lnSpc>
            </a:pPr>
            <a:r>
              <a:rPr lang="en-US" altLang="en-US" sz="2900" dirty="0" smtClean="0">
                <a:latin typeface="+mn-lt"/>
              </a:rPr>
              <a:t>Interviews</a:t>
            </a:r>
          </a:p>
          <a:p>
            <a:pPr lvl="1" eaLnBrk="1" hangingPunct="1">
              <a:lnSpc>
                <a:spcPct val="80000"/>
              </a:lnSpc>
            </a:pPr>
            <a:r>
              <a:rPr lang="en-US" altLang="en-US" sz="2900" dirty="0" smtClean="0">
                <a:latin typeface="+mn-lt"/>
              </a:rPr>
              <a:t>Observations</a:t>
            </a:r>
          </a:p>
          <a:p>
            <a:pPr lvl="1" eaLnBrk="1" hangingPunct="1">
              <a:lnSpc>
                <a:spcPct val="80000"/>
              </a:lnSpc>
            </a:pPr>
            <a:r>
              <a:rPr lang="en-US" altLang="en-US" sz="2900" dirty="0" smtClean="0">
                <a:latin typeface="+mn-lt"/>
              </a:rPr>
              <a:t>Documents</a:t>
            </a:r>
          </a:p>
          <a:p>
            <a:pPr lvl="1" eaLnBrk="1" hangingPunct="1">
              <a:lnSpc>
                <a:spcPct val="80000"/>
              </a:lnSpc>
            </a:pPr>
            <a:r>
              <a:rPr lang="en-US" altLang="en-US" sz="2900" dirty="0" smtClean="0">
                <a:latin typeface="+mn-lt"/>
              </a:rPr>
              <a:t>Audio-visual materials</a:t>
            </a:r>
          </a:p>
          <a:p>
            <a:pPr lvl="1" eaLnBrk="1" hangingPunct="1">
              <a:lnSpc>
                <a:spcPct val="80000"/>
              </a:lnSpc>
              <a:buFont typeface="Tahoma" panose="020B0604030504040204" pitchFamily="34" charset="0"/>
              <a:buNone/>
            </a:pPr>
            <a:endParaRPr lang="en-US" altLang="en-US" sz="2900" dirty="0" smtClean="0">
              <a:latin typeface="+mn-lt"/>
            </a:endParaRPr>
          </a:p>
        </p:txBody>
      </p:sp>
    </p:spTree>
    <p:extLst>
      <p:ext uri="{BB962C8B-B14F-4D97-AF65-F5344CB8AC3E}">
        <p14:creationId xmlns:p14="http://schemas.microsoft.com/office/powerpoint/2010/main" val="2396121928"/>
      </p:ext>
    </p:extLst>
  </p:cSld>
  <p:clrMapOvr>
    <a:masterClrMapping/>
  </p:clrMapOvr>
  <p:transition advClick="0"/>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81251">
                                            <p:txEl>
                                              <p:pRg st="0" end="0"/>
                                            </p:txEl>
                                          </p:spTgt>
                                        </p:tgtEl>
                                        <p:attrNameLst>
                                          <p:attrName>style.visibility</p:attrName>
                                        </p:attrNameLst>
                                      </p:cBhvr>
                                      <p:to>
                                        <p:strVal val="visible"/>
                                      </p:to>
                                    </p:set>
                                    <p:anim calcmode="lin" valueType="num">
                                      <p:cBhvr additive="base">
                                        <p:cTn id="7" dur="500" fill="hold"/>
                                        <p:tgtEl>
                                          <p:spTgt spid="18125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8125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81251">
                                            <p:txEl>
                                              <p:pRg st="1" end="1"/>
                                            </p:txEl>
                                          </p:spTgt>
                                        </p:tgtEl>
                                        <p:attrNameLst>
                                          <p:attrName>style.visibility</p:attrName>
                                        </p:attrNameLst>
                                      </p:cBhvr>
                                      <p:to>
                                        <p:strVal val="visible"/>
                                      </p:to>
                                    </p:set>
                                    <p:anim calcmode="lin" valueType="num">
                                      <p:cBhvr additive="base">
                                        <p:cTn id="13" dur="500" fill="hold"/>
                                        <p:tgtEl>
                                          <p:spTgt spid="18125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81251">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181251">
                                            <p:txEl>
                                              <p:pRg st="2" end="2"/>
                                            </p:txEl>
                                          </p:spTgt>
                                        </p:tgtEl>
                                        <p:attrNameLst>
                                          <p:attrName>style.visibility</p:attrName>
                                        </p:attrNameLst>
                                      </p:cBhvr>
                                      <p:to>
                                        <p:strVal val="visible"/>
                                      </p:to>
                                    </p:set>
                                    <p:anim calcmode="lin" valueType="num">
                                      <p:cBhvr additive="base">
                                        <p:cTn id="17" dur="500" fill="hold"/>
                                        <p:tgtEl>
                                          <p:spTgt spid="181251">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81251">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181251">
                                            <p:txEl>
                                              <p:pRg st="3" end="3"/>
                                            </p:txEl>
                                          </p:spTgt>
                                        </p:tgtEl>
                                        <p:attrNameLst>
                                          <p:attrName>style.visibility</p:attrName>
                                        </p:attrNameLst>
                                      </p:cBhvr>
                                      <p:to>
                                        <p:strVal val="visible"/>
                                      </p:to>
                                    </p:set>
                                    <p:anim calcmode="lin" valueType="num">
                                      <p:cBhvr additive="base">
                                        <p:cTn id="21" dur="500" fill="hold"/>
                                        <p:tgtEl>
                                          <p:spTgt spid="181251">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18125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3" fill="hold" nodeType="clickPar">
                      <p:stCondLst>
                        <p:cond delay="indefinite"/>
                      </p:stCondLst>
                      <p:childTnLst>
                        <p:par>
                          <p:cTn id="24" fill="hold" nodeType="withGroup">
                            <p:stCondLst>
                              <p:cond delay="0"/>
                            </p:stCondLst>
                            <p:childTnLst>
                              <p:par>
                                <p:cTn id="25" presetID="2" presetClass="entr" presetSubtype="4" fill="hold" nodeType="clickEffect">
                                  <p:stCondLst>
                                    <p:cond delay="0"/>
                                  </p:stCondLst>
                                  <p:childTnLst>
                                    <p:set>
                                      <p:cBhvr>
                                        <p:cTn id="26" dur="1" fill="hold">
                                          <p:stCondLst>
                                            <p:cond delay="0"/>
                                          </p:stCondLst>
                                        </p:cTn>
                                        <p:tgtEl>
                                          <p:spTgt spid="181252">
                                            <p:txEl>
                                              <p:pRg st="0" end="0"/>
                                            </p:txEl>
                                          </p:spTgt>
                                        </p:tgtEl>
                                        <p:attrNameLst>
                                          <p:attrName>style.visibility</p:attrName>
                                        </p:attrNameLst>
                                      </p:cBhvr>
                                      <p:to>
                                        <p:strVal val="visible"/>
                                      </p:to>
                                    </p:set>
                                    <p:anim calcmode="lin" valueType="num">
                                      <p:cBhvr additive="base">
                                        <p:cTn id="27" dur="500" fill="hold"/>
                                        <p:tgtEl>
                                          <p:spTgt spid="181252">
                                            <p:txEl>
                                              <p:pRg st="0" end="0"/>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181252">
                                            <p:txEl>
                                              <p:pRg st="0" end="0"/>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181252">
                                            <p:txEl>
                                              <p:pRg st="1" end="1"/>
                                            </p:txEl>
                                          </p:spTgt>
                                        </p:tgtEl>
                                        <p:attrNameLst>
                                          <p:attrName>style.visibility</p:attrName>
                                        </p:attrNameLst>
                                      </p:cBhvr>
                                      <p:to>
                                        <p:strVal val="visible"/>
                                      </p:to>
                                    </p:set>
                                    <p:anim calcmode="lin" valueType="num">
                                      <p:cBhvr additive="base">
                                        <p:cTn id="31" dur="500" fill="hold"/>
                                        <p:tgtEl>
                                          <p:spTgt spid="181252">
                                            <p:txEl>
                                              <p:pRg st="1" end="1"/>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81252">
                                            <p:txEl>
                                              <p:pRg st="1" end="1"/>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181252">
                                            <p:txEl>
                                              <p:pRg st="2" end="2"/>
                                            </p:txEl>
                                          </p:spTgt>
                                        </p:tgtEl>
                                        <p:attrNameLst>
                                          <p:attrName>style.visibility</p:attrName>
                                        </p:attrNameLst>
                                      </p:cBhvr>
                                      <p:to>
                                        <p:strVal val="visible"/>
                                      </p:to>
                                    </p:set>
                                    <p:anim calcmode="lin" valueType="num">
                                      <p:cBhvr additive="base">
                                        <p:cTn id="35" dur="500" fill="hold"/>
                                        <p:tgtEl>
                                          <p:spTgt spid="181252">
                                            <p:txEl>
                                              <p:pRg st="2" end="2"/>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181252">
                                            <p:txEl>
                                              <p:pRg st="2" end="2"/>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181252">
                                            <p:txEl>
                                              <p:pRg st="3" end="3"/>
                                            </p:txEl>
                                          </p:spTgt>
                                        </p:tgtEl>
                                        <p:attrNameLst>
                                          <p:attrName>style.visibility</p:attrName>
                                        </p:attrNameLst>
                                      </p:cBhvr>
                                      <p:to>
                                        <p:strVal val="visible"/>
                                      </p:to>
                                    </p:set>
                                    <p:anim calcmode="lin" valueType="num">
                                      <p:cBhvr additive="base">
                                        <p:cTn id="39" dur="500" fill="hold"/>
                                        <p:tgtEl>
                                          <p:spTgt spid="181252">
                                            <p:txEl>
                                              <p:pRg st="3" end="3"/>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181252">
                                            <p:txEl>
                                              <p:pRg st="3" end="3"/>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181252">
                                            <p:txEl>
                                              <p:pRg st="4" end="4"/>
                                            </p:txEl>
                                          </p:spTgt>
                                        </p:tgtEl>
                                        <p:attrNameLst>
                                          <p:attrName>style.visibility</p:attrName>
                                        </p:attrNameLst>
                                      </p:cBhvr>
                                      <p:to>
                                        <p:strVal val="visible"/>
                                      </p:to>
                                    </p:set>
                                    <p:anim calcmode="lin" valueType="num">
                                      <p:cBhvr additive="base">
                                        <p:cTn id="43" dur="500" fill="hold"/>
                                        <p:tgtEl>
                                          <p:spTgt spid="181252">
                                            <p:txEl>
                                              <p:pRg st="4" end="4"/>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8125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363" name="Rectangle 2"/>
          <p:cNvSpPr>
            <a:spLocks noGrp="1" noChangeArrowheads="1"/>
          </p:cNvSpPr>
          <p:nvPr>
            <p:ph type="title"/>
          </p:nvPr>
        </p:nvSpPr>
        <p:spPr>
          <a:xfrm>
            <a:off x="836613" y="417513"/>
            <a:ext cx="7470775" cy="877887"/>
          </a:xfrm>
        </p:spPr>
        <p:txBody>
          <a:bodyPr>
            <a:normAutofit fontScale="90000"/>
          </a:bodyPr>
          <a:lstStyle/>
          <a:p>
            <a:pPr eaLnBrk="1" hangingPunct="1"/>
            <a:r>
              <a:rPr lang="en-US" altLang="en-US" sz="3600" smtClean="0">
                <a:latin typeface="+mn-lt"/>
              </a:rPr>
              <a:t>Quantitative and qualitative data analysis </a:t>
            </a:r>
          </a:p>
        </p:txBody>
      </p:sp>
      <p:sp>
        <p:nvSpPr>
          <p:cNvPr id="449539" name="Rectangle 3"/>
          <p:cNvSpPr>
            <a:spLocks noGrp="1" noChangeArrowheads="1"/>
          </p:cNvSpPr>
          <p:nvPr>
            <p:ph type="body" sz="half" idx="1"/>
          </p:nvPr>
        </p:nvSpPr>
        <p:spPr>
          <a:xfrm>
            <a:off x="4876800" y="2057400"/>
            <a:ext cx="3810000" cy="4114800"/>
          </a:xfrm>
        </p:spPr>
        <p:txBody>
          <a:bodyPr/>
          <a:lstStyle/>
          <a:p>
            <a:pPr eaLnBrk="1" hangingPunct="1"/>
            <a:r>
              <a:rPr lang="en-US" altLang="en-US" b="1" dirty="0" smtClean="0">
                <a:latin typeface="+mn-lt"/>
              </a:rPr>
              <a:t>Qualitative analysis</a:t>
            </a:r>
          </a:p>
          <a:p>
            <a:pPr lvl="1" eaLnBrk="1" hangingPunct="1"/>
            <a:r>
              <a:rPr lang="en-US" altLang="en-US" sz="2900" dirty="0" smtClean="0">
                <a:latin typeface="+mn-lt"/>
              </a:rPr>
              <a:t>Use text (and images)</a:t>
            </a:r>
          </a:p>
          <a:p>
            <a:pPr lvl="1" eaLnBrk="1" hangingPunct="1"/>
            <a:r>
              <a:rPr lang="en-US" altLang="en-US" sz="2900" dirty="0">
                <a:latin typeface="+mn-lt"/>
              </a:rPr>
              <a:t>C</a:t>
            </a:r>
            <a:r>
              <a:rPr lang="en-US" altLang="en-US" sz="2900" dirty="0" smtClean="0">
                <a:latin typeface="+mn-lt"/>
              </a:rPr>
              <a:t>oding</a:t>
            </a:r>
          </a:p>
          <a:p>
            <a:pPr lvl="1" eaLnBrk="1" hangingPunct="1"/>
            <a:r>
              <a:rPr lang="en-US" altLang="en-US" sz="2900" dirty="0" smtClean="0">
                <a:latin typeface="+mn-lt"/>
              </a:rPr>
              <a:t>For theme development</a:t>
            </a:r>
          </a:p>
          <a:p>
            <a:pPr lvl="1" eaLnBrk="1" hangingPunct="1"/>
            <a:r>
              <a:rPr lang="en-US" altLang="en-US" sz="2900" dirty="0" smtClean="0">
                <a:latin typeface="+mn-lt"/>
              </a:rPr>
              <a:t>For relating themes</a:t>
            </a:r>
          </a:p>
          <a:p>
            <a:pPr lvl="1" eaLnBrk="1" hangingPunct="1"/>
            <a:endParaRPr lang="en-US" altLang="en-US" sz="2900" dirty="0" smtClean="0">
              <a:latin typeface="+mn-lt"/>
            </a:endParaRPr>
          </a:p>
        </p:txBody>
      </p:sp>
      <p:sp>
        <p:nvSpPr>
          <p:cNvPr id="449540" name="Rectangle 4"/>
          <p:cNvSpPr>
            <a:spLocks noGrp="1" noChangeArrowheads="1"/>
          </p:cNvSpPr>
          <p:nvPr>
            <p:ph type="body" sz="half" idx="2"/>
          </p:nvPr>
        </p:nvSpPr>
        <p:spPr>
          <a:xfrm>
            <a:off x="762000" y="2057400"/>
            <a:ext cx="3962400" cy="4114800"/>
          </a:xfrm>
        </p:spPr>
        <p:txBody>
          <a:bodyPr/>
          <a:lstStyle/>
          <a:p>
            <a:pPr eaLnBrk="1" hangingPunct="1"/>
            <a:r>
              <a:rPr lang="en-US" altLang="en-US" b="1" dirty="0" smtClean="0">
                <a:latin typeface="+mn-lt"/>
              </a:rPr>
              <a:t>Quantitative analysis</a:t>
            </a:r>
          </a:p>
          <a:p>
            <a:pPr lvl="1" eaLnBrk="1" hangingPunct="1"/>
            <a:r>
              <a:rPr lang="en-US" altLang="en-US" sz="2900" dirty="0" smtClean="0">
                <a:latin typeface="+mn-lt"/>
              </a:rPr>
              <a:t>Use statistical tests/analysis</a:t>
            </a:r>
          </a:p>
          <a:p>
            <a:pPr lvl="1" eaLnBrk="1" hangingPunct="1"/>
            <a:r>
              <a:rPr lang="en-US" altLang="en-US" sz="2900" dirty="0" smtClean="0">
                <a:latin typeface="+mn-lt"/>
              </a:rPr>
              <a:t>For description</a:t>
            </a:r>
          </a:p>
          <a:p>
            <a:pPr lvl="1" eaLnBrk="1" hangingPunct="1"/>
            <a:r>
              <a:rPr lang="en-US" altLang="en-US" sz="2900" dirty="0" smtClean="0">
                <a:latin typeface="+mn-lt"/>
              </a:rPr>
              <a:t>For comparing groups</a:t>
            </a:r>
          </a:p>
          <a:p>
            <a:pPr lvl="1" eaLnBrk="1" hangingPunct="1"/>
            <a:r>
              <a:rPr lang="en-US" altLang="en-US" sz="2900" dirty="0" smtClean="0">
                <a:latin typeface="+mn-lt"/>
              </a:rPr>
              <a:t>For relating variables</a:t>
            </a:r>
          </a:p>
        </p:txBody>
      </p:sp>
    </p:spTree>
    <p:extLst>
      <p:ext uri="{BB962C8B-B14F-4D97-AF65-F5344CB8AC3E}">
        <p14:creationId xmlns:p14="http://schemas.microsoft.com/office/powerpoint/2010/main" val="1759908993"/>
      </p:ext>
    </p:extLst>
  </p:cSld>
  <p:clrMapOvr>
    <a:masterClrMapping/>
  </p:clrMapOvr>
  <p:transition advClick="0"/>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449540">
                                            <p:txEl>
                                              <p:pRg st="0" end="0"/>
                                            </p:txEl>
                                          </p:spTgt>
                                        </p:tgtEl>
                                        <p:attrNameLst>
                                          <p:attrName>style.visibility</p:attrName>
                                        </p:attrNameLst>
                                      </p:cBhvr>
                                      <p:to>
                                        <p:strVal val="visible"/>
                                      </p:to>
                                    </p:set>
                                    <p:anim calcmode="lin" valueType="num">
                                      <p:cBhvr additive="base">
                                        <p:cTn id="7" dur="500" fill="hold"/>
                                        <p:tgtEl>
                                          <p:spTgt spid="44954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49540">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49540">
                                            <p:txEl>
                                              <p:pRg st="1" end="1"/>
                                            </p:txEl>
                                          </p:spTgt>
                                        </p:tgtEl>
                                        <p:attrNameLst>
                                          <p:attrName>style.visibility</p:attrName>
                                        </p:attrNameLst>
                                      </p:cBhvr>
                                      <p:to>
                                        <p:strVal val="visible"/>
                                      </p:to>
                                    </p:set>
                                    <p:anim calcmode="lin" valueType="num">
                                      <p:cBhvr additive="base">
                                        <p:cTn id="11" dur="500" fill="hold"/>
                                        <p:tgtEl>
                                          <p:spTgt spid="449540">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49540">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449540">
                                            <p:txEl>
                                              <p:pRg st="2" end="2"/>
                                            </p:txEl>
                                          </p:spTgt>
                                        </p:tgtEl>
                                        <p:attrNameLst>
                                          <p:attrName>style.visibility</p:attrName>
                                        </p:attrNameLst>
                                      </p:cBhvr>
                                      <p:to>
                                        <p:strVal val="visible"/>
                                      </p:to>
                                    </p:set>
                                    <p:anim calcmode="lin" valueType="num">
                                      <p:cBhvr additive="base">
                                        <p:cTn id="15" dur="500" fill="hold"/>
                                        <p:tgtEl>
                                          <p:spTgt spid="449540">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449540">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449540">
                                            <p:txEl>
                                              <p:pRg st="3" end="3"/>
                                            </p:txEl>
                                          </p:spTgt>
                                        </p:tgtEl>
                                        <p:attrNameLst>
                                          <p:attrName>style.visibility</p:attrName>
                                        </p:attrNameLst>
                                      </p:cBhvr>
                                      <p:to>
                                        <p:strVal val="visible"/>
                                      </p:to>
                                    </p:set>
                                    <p:anim calcmode="lin" valueType="num">
                                      <p:cBhvr additive="base">
                                        <p:cTn id="19" dur="500" fill="hold"/>
                                        <p:tgtEl>
                                          <p:spTgt spid="449540">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49540">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449540">
                                            <p:txEl>
                                              <p:pRg st="4" end="4"/>
                                            </p:txEl>
                                          </p:spTgt>
                                        </p:tgtEl>
                                        <p:attrNameLst>
                                          <p:attrName>style.visibility</p:attrName>
                                        </p:attrNameLst>
                                      </p:cBhvr>
                                      <p:to>
                                        <p:strVal val="visible"/>
                                      </p:to>
                                    </p:set>
                                    <p:anim calcmode="lin" valueType="num">
                                      <p:cBhvr additive="base">
                                        <p:cTn id="23" dur="500" fill="hold"/>
                                        <p:tgtEl>
                                          <p:spTgt spid="449540">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49540">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4" fill="hold" nodeType="clickEffect">
                                  <p:stCondLst>
                                    <p:cond delay="0"/>
                                  </p:stCondLst>
                                  <p:childTnLst>
                                    <p:set>
                                      <p:cBhvr>
                                        <p:cTn id="28" dur="1" fill="hold">
                                          <p:stCondLst>
                                            <p:cond delay="0"/>
                                          </p:stCondLst>
                                        </p:cTn>
                                        <p:tgtEl>
                                          <p:spTgt spid="449539">
                                            <p:txEl>
                                              <p:pRg st="0" end="0"/>
                                            </p:txEl>
                                          </p:spTgt>
                                        </p:tgtEl>
                                        <p:attrNameLst>
                                          <p:attrName>style.visibility</p:attrName>
                                        </p:attrNameLst>
                                      </p:cBhvr>
                                      <p:to>
                                        <p:strVal val="visible"/>
                                      </p:to>
                                    </p:set>
                                    <p:anim calcmode="lin" valueType="num">
                                      <p:cBhvr additive="base">
                                        <p:cTn id="29" dur="500" fill="hold"/>
                                        <p:tgtEl>
                                          <p:spTgt spid="449539">
                                            <p:txEl>
                                              <p:pRg st="0" end="0"/>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449539">
                                            <p:txEl>
                                              <p:pRg st="0" end="0"/>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449539">
                                            <p:txEl>
                                              <p:pRg st="1" end="1"/>
                                            </p:txEl>
                                          </p:spTgt>
                                        </p:tgtEl>
                                        <p:attrNameLst>
                                          <p:attrName>style.visibility</p:attrName>
                                        </p:attrNameLst>
                                      </p:cBhvr>
                                      <p:to>
                                        <p:strVal val="visible"/>
                                      </p:to>
                                    </p:set>
                                    <p:anim calcmode="lin" valueType="num">
                                      <p:cBhvr additive="base">
                                        <p:cTn id="33" dur="500" fill="hold"/>
                                        <p:tgtEl>
                                          <p:spTgt spid="449539">
                                            <p:txEl>
                                              <p:pRg st="1" end="1"/>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449539">
                                            <p:txEl>
                                              <p:pRg st="1" end="1"/>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449539">
                                            <p:txEl>
                                              <p:pRg st="2" end="2"/>
                                            </p:txEl>
                                          </p:spTgt>
                                        </p:tgtEl>
                                        <p:attrNameLst>
                                          <p:attrName>style.visibility</p:attrName>
                                        </p:attrNameLst>
                                      </p:cBhvr>
                                      <p:to>
                                        <p:strVal val="visible"/>
                                      </p:to>
                                    </p:set>
                                    <p:anim calcmode="lin" valueType="num">
                                      <p:cBhvr additive="base">
                                        <p:cTn id="37" dur="500" fill="hold"/>
                                        <p:tgtEl>
                                          <p:spTgt spid="449539">
                                            <p:txEl>
                                              <p:pRg st="2" end="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49539">
                                            <p:txEl>
                                              <p:pRg st="2" end="2"/>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449539">
                                            <p:txEl>
                                              <p:pRg st="3" end="3"/>
                                            </p:txEl>
                                          </p:spTgt>
                                        </p:tgtEl>
                                        <p:attrNameLst>
                                          <p:attrName>style.visibility</p:attrName>
                                        </p:attrNameLst>
                                      </p:cBhvr>
                                      <p:to>
                                        <p:strVal val="visible"/>
                                      </p:to>
                                    </p:set>
                                    <p:anim calcmode="lin" valueType="num">
                                      <p:cBhvr additive="base">
                                        <p:cTn id="41" dur="500" fill="hold"/>
                                        <p:tgtEl>
                                          <p:spTgt spid="449539">
                                            <p:txEl>
                                              <p:pRg st="3" end="3"/>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449539">
                                            <p:txEl>
                                              <p:pRg st="3" end="3"/>
                                            </p:txEl>
                                          </p:spTgt>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449539">
                                            <p:txEl>
                                              <p:pRg st="4" end="4"/>
                                            </p:txEl>
                                          </p:spTgt>
                                        </p:tgtEl>
                                        <p:attrNameLst>
                                          <p:attrName>style.visibility</p:attrName>
                                        </p:attrNameLst>
                                      </p:cBhvr>
                                      <p:to>
                                        <p:strVal val="visible"/>
                                      </p:to>
                                    </p:set>
                                    <p:anim calcmode="lin" valueType="num">
                                      <p:cBhvr additive="base">
                                        <p:cTn id="45" dur="500" fill="hold"/>
                                        <p:tgtEl>
                                          <p:spTgt spid="449539">
                                            <p:txEl>
                                              <p:pRg st="4" end="4"/>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449539">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6387" name="Rectangle 2"/>
          <p:cNvSpPr>
            <a:spLocks noGrp="1" noChangeArrowheads="1"/>
          </p:cNvSpPr>
          <p:nvPr>
            <p:ph type="title"/>
          </p:nvPr>
        </p:nvSpPr>
        <p:spPr>
          <a:xfrm>
            <a:off x="457200" y="704850"/>
            <a:ext cx="8229600" cy="590550"/>
          </a:xfrm>
        </p:spPr>
        <p:txBody>
          <a:bodyPr/>
          <a:lstStyle/>
          <a:p>
            <a:pPr eaLnBrk="1" hangingPunct="1"/>
            <a:r>
              <a:rPr lang="en-US" altLang="en-US" sz="3600" smtClean="0">
                <a:latin typeface="+mn-lt"/>
              </a:rPr>
              <a:t>Mixing or linking the data</a:t>
            </a:r>
          </a:p>
        </p:txBody>
      </p:sp>
      <p:sp>
        <p:nvSpPr>
          <p:cNvPr id="16388" name="Rectangle 3"/>
          <p:cNvSpPr>
            <a:spLocks noGrp="1" noChangeArrowheads="1"/>
          </p:cNvSpPr>
          <p:nvPr>
            <p:ph type="body" idx="1"/>
          </p:nvPr>
        </p:nvSpPr>
        <p:spPr>
          <a:xfrm>
            <a:off x="1196975" y="1905000"/>
            <a:ext cx="6843713" cy="4114800"/>
          </a:xfrm>
        </p:spPr>
        <p:txBody>
          <a:bodyPr/>
          <a:lstStyle/>
          <a:p>
            <a:pPr eaLnBrk="1" hangingPunct="1">
              <a:buFontTx/>
              <a:buNone/>
            </a:pPr>
            <a:r>
              <a:rPr lang="en-US" altLang="en-US" sz="2400" b="1" smtClean="0">
                <a:latin typeface="+mn-lt"/>
              </a:rPr>
              <a:t>                        </a:t>
            </a:r>
          </a:p>
        </p:txBody>
      </p:sp>
      <p:sp>
        <p:nvSpPr>
          <p:cNvPr id="16389" name="Text Box 6"/>
          <p:cNvSpPr txBox="1">
            <a:spLocks noChangeArrowheads="1"/>
          </p:cNvSpPr>
          <p:nvPr/>
        </p:nvSpPr>
        <p:spPr bwMode="auto">
          <a:xfrm>
            <a:off x="3505200" y="2820988"/>
            <a:ext cx="13144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b="1">
                <a:latin typeface="Tahoma" panose="020B0604030504040204" pitchFamily="34" charset="0"/>
              </a:rPr>
              <a:t>Results</a:t>
            </a:r>
          </a:p>
        </p:txBody>
      </p:sp>
      <p:sp>
        <p:nvSpPr>
          <p:cNvPr id="16390" name="Text Box 9"/>
          <p:cNvSpPr txBox="1">
            <a:spLocks noChangeArrowheads="1"/>
          </p:cNvSpPr>
          <p:nvPr/>
        </p:nvSpPr>
        <p:spPr bwMode="auto">
          <a:xfrm>
            <a:off x="1584325" y="2089150"/>
            <a:ext cx="1841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GB" altLang="en-US">
              <a:latin typeface="Tahoma" panose="020B0604030504040204" pitchFamily="34" charset="0"/>
            </a:endParaRPr>
          </a:p>
        </p:txBody>
      </p:sp>
      <p:sp>
        <p:nvSpPr>
          <p:cNvPr id="16391" name="Text Box 10"/>
          <p:cNvSpPr txBox="1">
            <a:spLocks noChangeArrowheads="1"/>
          </p:cNvSpPr>
          <p:nvPr/>
        </p:nvSpPr>
        <p:spPr bwMode="auto">
          <a:xfrm>
            <a:off x="3167063" y="3657600"/>
            <a:ext cx="231933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b="1">
                <a:latin typeface="Tahoma" panose="020B0604030504040204" pitchFamily="34" charset="0"/>
              </a:rPr>
              <a:t>Connect data:</a:t>
            </a:r>
          </a:p>
        </p:txBody>
      </p:sp>
      <p:sp>
        <p:nvSpPr>
          <p:cNvPr id="16392" name="Rectangle 16"/>
          <p:cNvSpPr>
            <a:spLocks noChangeArrowheads="1"/>
          </p:cNvSpPr>
          <p:nvPr/>
        </p:nvSpPr>
        <p:spPr bwMode="auto">
          <a:xfrm>
            <a:off x="5486400" y="4343400"/>
            <a:ext cx="1143000" cy="457200"/>
          </a:xfrm>
          <a:prstGeom prst="rect">
            <a:avLst/>
          </a:prstGeom>
          <a:solidFill>
            <a:schemeClr val="accent1"/>
          </a:solidFill>
          <a:ln w="9525">
            <a:miter lim="800000"/>
            <a:headEnd/>
            <a:tailEnd/>
          </a:ln>
          <a:scene3d>
            <a:camera prst="legacyPerspectiveTopRight"/>
            <a:lightRig rig="legacyFlat3" dir="b"/>
          </a:scene3d>
          <a:sp3d extrusionH="887400" prstMaterial="legacyMatte">
            <a:bevelT w="13500" h="13500" prst="angle"/>
            <a:bevelB w="13500" h="13500" prst="angle"/>
            <a:extrusionClr>
              <a:schemeClr val="accent1"/>
            </a:extrusionClr>
            <a:contourClr>
              <a:schemeClr val="accent1"/>
            </a:contourClr>
          </a:sp3d>
        </p:spPr>
        <p:txBody>
          <a:bodyPr wrap="none" anchor="ctr">
            <a:flatTx/>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a:r>
              <a:rPr lang="en-US" altLang="en-US">
                <a:solidFill>
                  <a:srgbClr val="FFFF66"/>
                </a:solidFill>
                <a:latin typeface="Perpetua" panose="02020502060401020303" pitchFamily="18" charset="0"/>
              </a:rPr>
              <a:t>Results</a:t>
            </a:r>
          </a:p>
        </p:txBody>
      </p:sp>
      <p:sp>
        <p:nvSpPr>
          <p:cNvPr id="16393" name="Text Box 17"/>
          <p:cNvSpPr txBox="1">
            <a:spLocks noChangeArrowheads="1"/>
          </p:cNvSpPr>
          <p:nvPr/>
        </p:nvSpPr>
        <p:spPr bwMode="auto">
          <a:xfrm>
            <a:off x="2743200" y="1905000"/>
            <a:ext cx="3124200"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spcBef>
                <a:spcPct val="20000"/>
              </a:spcBef>
              <a:buClr>
                <a:schemeClr val="folHlink"/>
              </a:buClr>
              <a:buSzPct val="90000"/>
              <a:buFont typeface="Wingdings" panose="05000000000000000000" pitchFamily="2" charset="2"/>
              <a:buNone/>
            </a:pPr>
            <a:r>
              <a:rPr lang="en-US" altLang="en-US" sz="2800" b="1">
                <a:latin typeface="Tahoma" panose="020B0604030504040204" pitchFamily="34" charset="0"/>
              </a:rPr>
              <a:t>Converge data:</a:t>
            </a:r>
            <a:endParaRPr lang="en-US" altLang="en-US" sz="2800">
              <a:latin typeface="Tahoma" panose="020B0604030504040204" pitchFamily="34" charset="0"/>
            </a:endParaRPr>
          </a:p>
        </p:txBody>
      </p:sp>
      <p:sp>
        <p:nvSpPr>
          <p:cNvPr id="16394" name="AutoShape 18"/>
          <p:cNvSpPr>
            <a:spLocks noChangeArrowheads="1"/>
          </p:cNvSpPr>
          <p:nvPr/>
        </p:nvSpPr>
        <p:spPr bwMode="auto">
          <a:xfrm>
            <a:off x="2971800" y="2895600"/>
            <a:ext cx="609600" cy="304800"/>
          </a:xfrm>
          <a:prstGeom prst="rightArrow">
            <a:avLst>
              <a:gd name="adj1" fmla="val 50000"/>
              <a:gd name="adj2" fmla="val 50000"/>
            </a:avLst>
          </a:prstGeom>
          <a:solidFill>
            <a:schemeClr val="accent1"/>
          </a:solidFill>
          <a:ln w="9525">
            <a:miter lim="800000"/>
            <a:headEnd/>
            <a:tailEnd/>
          </a:ln>
          <a:scene3d>
            <a:camera prst="legacyPerspectiveBottom"/>
            <a:lightRig rig="legacyFlat3" dir="t"/>
          </a:scene3d>
          <a:sp3d extrusionH="887400" prstMaterial="legacyMatte">
            <a:bevelT w="13500" h="13500" prst="angle"/>
            <a:bevelB w="13500" h="13500" prst="angle"/>
            <a:extrusionClr>
              <a:schemeClr val="accent1"/>
            </a:extrusionClr>
            <a:contourClr>
              <a:schemeClr val="accent1"/>
            </a:contourClr>
          </a:sp3d>
        </p:spPr>
        <p:txBody>
          <a:bodyPr wrap="none" anchor="ctr">
            <a:flatTx/>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GB" altLang="en-US">
              <a:latin typeface="Perpetua" panose="02020502060401020303" pitchFamily="18" charset="0"/>
            </a:endParaRPr>
          </a:p>
        </p:txBody>
      </p:sp>
      <p:sp>
        <p:nvSpPr>
          <p:cNvPr id="16395" name="AutoShape 19"/>
          <p:cNvSpPr>
            <a:spLocks noChangeArrowheads="1"/>
          </p:cNvSpPr>
          <p:nvPr/>
        </p:nvSpPr>
        <p:spPr bwMode="auto">
          <a:xfrm rot="10800000">
            <a:off x="4800600" y="2895600"/>
            <a:ext cx="609600" cy="304800"/>
          </a:xfrm>
          <a:prstGeom prst="rightArrow">
            <a:avLst>
              <a:gd name="adj1" fmla="val 50000"/>
              <a:gd name="adj2" fmla="val 50000"/>
            </a:avLst>
          </a:prstGeom>
          <a:solidFill>
            <a:schemeClr val="accent1"/>
          </a:solidFill>
          <a:ln w="9525">
            <a:miter lim="800000"/>
            <a:headEnd/>
            <a:tailEnd/>
          </a:ln>
          <a:scene3d>
            <a:camera prst="legacyPerspectiveBottom"/>
            <a:lightRig rig="legacyFlat3" dir="t"/>
          </a:scene3d>
          <a:sp3d extrusionH="887400" prstMaterial="legacyMatte">
            <a:bevelT w="13500" h="13500" prst="angle"/>
            <a:bevelB w="13500" h="13500" prst="angle"/>
            <a:extrusionClr>
              <a:schemeClr val="accent1"/>
            </a:extrusionClr>
            <a:contourClr>
              <a:schemeClr val="accent1"/>
            </a:contourClr>
          </a:sp3d>
        </p:spPr>
        <p:txBody>
          <a:bodyPr wrap="none" anchor="ctr">
            <a:flatTx/>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GB" altLang="en-US">
              <a:latin typeface="Perpetua" panose="02020502060401020303" pitchFamily="18" charset="0"/>
            </a:endParaRPr>
          </a:p>
        </p:txBody>
      </p:sp>
      <p:sp>
        <p:nvSpPr>
          <p:cNvPr id="16396" name="AutoShape 20"/>
          <p:cNvSpPr>
            <a:spLocks noChangeArrowheads="1"/>
          </p:cNvSpPr>
          <p:nvPr/>
        </p:nvSpPr>
        <p:spPr bwMode="auto">
          <a:xfrm>
            <a:off x="2971800" y="4343400"/>
            <a:ext cx="533400" cy="304800"/>
          </a:xfrm>
          <a:prstGeom prst="rightArrow">
            <a:avLst>
              <a:gd name="adj1" fmla="val 50000"/>
              <a:gd name="adj2" fmla="val 43750"/>
            </a:avLst>
          </a:prstGeom>
          <a:solidFill>
            <a:schemeClr val="accent1"/>
          </a:solidFill>
          <a:ln w="9525">
            <a:miter lim="800000"/>
            <a:headEnd/>
            <a:tailEnd/>
          </a:ln>
          <a:scene3d>
            <a:camera prst="legacyPerspectiveBottom"/>
            <a:lightRig rig="legacyFlat3" dir="t"/>
          </a:scene3d>
          <a:sp3d extrusionH="887400" prstMaterial="legacyMatte">
            <a:bevelT w="13500" h="13500" prst="angle"/>
            <a:bevelB w="13500" h="13500" prst="angle"/>
            <a:extrusionClr>
              <a:schemeClr val="accent1"/>
            </a:extrusionClr>
            <a:contourClr>
              <a:schemeClr val="accent1"/>
            </a:contourClr>
          </a:sp3d>
        </p:spPr>
        <p:txBody>
          <a:bodyPr wrap="none" anchor="ctr">
            <a:flatTx/>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GB" altLang="en-US">
              <a:latin typeface="Perpetua" panose="02020502060401020303" pitchFamily="18" charset="0"/>
            </a:endParaRPr>
          </a:p>
        </p:txBody>
      </p:sp>
      <p:sp>
        <p:nvSpPr>
          <p:cNvPr id="16397" name="AutoShape 21"/>
          <p:cNvSpPr>
            <a:spLocks noChangeArrowheads="1"/>
          </p:cNvSpPr>
          <p:nvPr/>
        </p:nvSpPr>
        <p:spPr bwMode="auto">
          <a:xfrm>
            <a:off x="4800600" y="4343400"/>
            <a:ext cx="533400" cy="304800"/>
          </a:xfrm>
          <a:prstGeom prst="rightArrow">
            <a:avLst>
              <a:gd name="adj1" fmla="val 50000"/>
              <a:gd name="adj2" fmla="val 43750"/>
            </a:avLst>
          </a:prstGeom>
          <a:solidFill>
            <a:schemeClr val="accent1"/>
          </a:solidFill>
          <a:ln w="9525">
            <a:miter lim="800000"/>
            <a:headEnd/>
            <a:tailEnd/>
          </a:ln>
          <a:scene3d>
            <a:camera prst="legacyPerspectiveBottom"/>
            <a:lightRig rig="legacyFlat3" dir="t"/>
          </a:scene3d>
          <a:sp3d extrusionH="887400" prstMaterial="legacyMatte">
            <a:bevelT w="13500" h="13500" prst="angle"/>
            <a:bevelB w="13500" h="13500" prst="angle"/>
            <a:extrusionClr>
              <a:schemeClr val="accent1"/>
            </a:extrusionClr>
            <a:contourClr>
              <a:schemeClr val="accent1"/>
            </a:contourClr>
          </a:sp3d>
        </p:spPr>
        <p:txBody>
          <a:bodyPr wrap="none" anchor="ctr">
            <a:flatTx/>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GB" altLang="en-US">
              <a:latin typeface="Perpetua" panose="02020502060401020303" pitchFamily="18" charset="0"/>
            </a:endParaRPr>
          </a:p>
        </p:txBody>
      </p:sp>
      <p:sp>
        <p:nvSpPr>
          <p:cNvPr id="16398" name="Text Box 22"/>
          <p:cNvSpPr txBox="1">
            <a:spLocks noChangeArrowheads="1"/>
          </p:cNvSpPr>
          <p:nvPr/>
        </p:nvSpPr>
        <p:spPr bwMode="auto">
          <a:xfrm>
            <a:off x="2971800" y="5029200"/>
            <a:ext cx="270351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b="1">
                <a:latin typeface="Tahoma" panose="020B0604030504040204" pitchFamily="34" charset="0"/>
              </a:rPr>
              <a:t>Embed the data:</a:t>
            </a:r>
          </a:p>
        </p:txBody>
      </p:sp>
      <p:sp>
        <p:nvSpPr>
          <p:cNvPr id="16399" name="Text Box 24"/>
          <p:cNvSpPr txBox="1">
            <a:spLocks noChangeArrowheads="1"/>
          </p:cNvSpPr>
          <p:nvPr/>
        </p:nvSpPr>
        <p:spPr bwMode="auto">
          <a:xfrm>
            <a:off x="3108325" y="5543550"/>
            <a:ext cx="1466850" cy="427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a:latin typeface="Tahoma" panose="020B0604030504040204" pitchFamily="34" charset="0"/>
              </a:rPr>
              <a:t>Quan data</a:t>
            </a:r>
          </a:p>
        </p:txBody>
      </p:sp>
      <p:sp>
        <p:nvSpPr>
          <p:cNvPr id="16400" name="Text Box 25"/>
          <p:cNvSpPr txBox="1">
            <a:spLocks noChangeArrowheads="1"/>
          </p:cNvSpPr>
          <p:nvPr/>
        </p:nvSpPr>
        <p:spPr bwMode="auto">
          <a:xfrm>
            <a:off x="3717925" y="6000750"/>
            <a:ext cx="1374775" cy="427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a:latin typeface="Tahoma" panose="020B0604030504040204" pitchFamily="34" charset="0"/>
              </a:rPr>
              <a:t>Qual data</a:t>
            </a:r>
          </a:p>
        </p:txBody>
      </p:sp>
      <p:sp>
        <p:nvSpPr>
          <p:cNvPr id="16401" name="Rectangle 26"/>
          <p:cNvSpPr>
            <a:spLocks noChangeArrowheads="1"/>
          </p:cNvSpPr>
          <p:nvPr/>
        </p:nvSpPr>
        <p:spPr bwMode="auto">
          <a:xfrm>
            <a:off x="3657600" y="6019800"/>
            <a:ext cx="1447800" cy="38100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GB" altLang="en-US">
              <a:latin typeface="Perpetua" panose="02020502060401020303" pitchFamily="18" charset="0"/>
            </a:endParaRPr>
          </a:p>
        </p:txBody>
      </p:sp>
      <p:sp>
        <p:nvSpPr>
          <p:cNvPr id="16402" name="Rectangle 27"/>
          <p:cNvSpPr>
            <a:spLocks noChangeArrowheads="1"/>
          </p:cNvSpPr>
          <p:nvPr/>
        </p:nvSpPr>
        <p:spPr bwMode="auto">
          <a:xfrm>
            <a:off x="2743200" y="5562600"/>
            <a:ext cx="3048000" cy="1143000"/>
          </a:xfrm>
          <a:prstGeom prst="rect">
            <a:avLst/>
          </a:prstGeom>
          <a:noFill/>
          <a:ln w="38100">
            <a:solidFill>
              <a:schemeClr val="accent1"/>
            </a:solidFill>
            <a:miter lim="800000"/>
            <a:headEnd/>
            <a:tailEnd/>
          </a:ln>
          <a:scene3d>
            <a:camera prst="legacyPerspectiveTop"/>
            <a:lightRig rig="legacyFlat3" dir="b"/>
          </a:scene3d>
          <a:sp3d extrusionH="887400" prstMaterial="legacyMatte">
            <a:bevelT w="13500" h="13500" prst="angle"/>
            <a:bevelB w="13500" h="13500" prst="angle"/>
            <a:extrusionClr>
              <a:schemeClr val="accent1"/>
            </a:extrusionClr>
            <a:contourClr>
              <a:schemeClr val="accent1"/>
            </a:contourClr>
          </a:sp3d>
          <a:extLst>
            <a:ext uri="{909E8E84-426E-40DD-AFC4-6F175D3DCCD1}">
              <a14:hiddenFill xmlns:a14="http://schemas.microsoft.com/office/drawing/2010/main">
                <a:solidFill>
                  <a:srgbClr val="FFFFFF"/>
                </a:solidFill>
              </a14:hiddenFill>
            </a:ext>
          </a:extLst>
        </p:spPr>
        <p:txBody>
          <a:bodyPr wrap="none" anchor="ctr">
            <a:flatTx/>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GB" altLang="en-US">
              <a:latin typeface="Perpetua" panose="02020502060401020303" pitchFamily="18" charset="0"/>
            </a:endParaRPr>
          </a:p>
        </p:txBody>
      </p:sp>
      <p:sp>
        <p:nvSpPr>
          <p:cNvPr id="16403" name="Rectangle 7"/>
          <p:cNvSpPr>
            <a:spLocks noChangeArrowheads="1"/>
          </p:cNvSpPr>
          <p:nvPr/>
        </p:nvSpPr>
        <p:spPr bwMode="auto">
          <a:xfrm>
            <a:off x="1828800" y="2819400"/>
            <a:ext cx="914400" cy="533400"/>
          </a:xfrm>
          <a:prstGeom prst="rect">
            <a:avLst/>
          </a:prstGeom>
          <a:solidFill>
            <a:schemeClr val="accent1"/>
          </a:solidFill>
          <a:ln w="9525">
            <a:miter lim="800000"/>
            <a:headEnd/>
            <a:tailEnd/>
          </a:ln>
          <a:scene3d>
            <a:camera prst="legacyPerspectiveTopRight"/>
            <a:lightRig rig="legacyFlat3" dir="b"/>
          </a:scene3d>
          <a:sp3d extrusionH="887400" prstMaterial="legacyMatte">
            <a:bevelT w="13500" h="13500" prst="angle"/>
            <a:bevelB w="13500" h="13500" prst="angle"/>
            <a:extrusionClr>
              <a:schemeClr val="accent1"/>
            </a:extrusionClr>
            <a:contourClr>
              <a:schemeClr val="accent1"/>
            </a:contourClr>
          </a:sp3d>
        </p:spPr>
        <p:txBody>
          <a:bodyPr wrap="none" anchor="ctr">
            <a:flatTx/>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a:r>
              <a:rPr lang="en-US" altLang="en-US">
                <a:solidFill>
                  <a:srgbClr val="FFFF66"/>
                </a:solidFill>
                <a:latin typeface="Perpetua" panose="02020502060401020303" pitchFamily="18" charset="0"/>
              </a:rPr>
              <a:t>Qual</a:t>
            </a:r>
          </a:p>
        </p:txBody>
      </p:sp>
      <p:sp>
        <p:nvSpPr>
          <p:cNvPr id="16404" name="Rectangle 29"/>
          <p:cNvSpPr>
            <a:spLocks noChangeArrowheads="1"/>
          </p:cNvSpPr>
          <p:nvPr/>
        </p:nvSpPr>
        <p:spPr bwMode="auto">
          <a:xfrm>
            <a:off x="5486400" y="2819400"/>
            <a:ext cx="914400" cy="533400"/>
          </a:xfrm>
          <a:prstGeom prst="rect">
            <a:avLst/>
          </a:prstGeom>
          <a:solidFill>
            <a:schemeClr val="accent1"/>
          </a:solidFill>
          <a:ln w="9525">
            <a:miter lim="800000"/>
            <a:headEnd/>
            <a:tailEnd/>
          </a:ln>
          <a:scene3d>
            <a:camera prst="legacyPerspectiveTopRight"/>
            <a:lightRig rig="legacyFlat3" dir="b"/>
          </a:scene3d>
          <a:sp3d extrusionH="887400" prstMaterial="legacyMatte">
            <a:bevelT w="13500" h="13500" prst="angle"/>
            <a:bevelB w="13500" h="13500" prst="angle"/>
            <a:extrusionClr>
              <a:schemeClr val="accent1"/>
            </a:extrusionClr>
            <a:contourClr>
              <a:schemeClr val="accent1"/>
            </a:contourClr>
          </a:sp3d>
        </p:spPr>
        <p:txBody>
          <a:bodyPr wrap="none" anchor="ctr">
            <a:flatTx/>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a:r>
              <a:rPr lang="en-US" altLang="en-US">
                <a:solidFill>
                  <a:srgbClr val="FFFF66"/>
                </a:solidFill>
                <a:latin typeface="Perpetua" panose="02020502060401020303" pitchFamily="18" charset="0"/>
              </a:rPr>
              <a:t>Quan</a:t>
            </a:r>
          </a:p>
        </p:txBody>
      </p:sp>
      <p:sp>
        <p:nvSpPr>
          <p:cNvPr id="16405" name="Rectangle 30"/>
          <p:cNvSpPr>
            <a:spLocks noChangeArrowheads="1"/>
          </p:cNvSpPr>
          <p:nvPr/>
        </p:nvSpPr>
        <p:spPr bwMode="auto">
          <a:xfrm>
            <a:off x="1828800" y="4267200"/>
            <a:ext cx="914400" cy="533400"/>
          </a:xfrm>
          <a:prstGeom prst="rect">
            <a:avLst/>
          </a:prstGeom>
          <a:solidFill>
            <a:schemeClr val="accent1"/>
          </a:solidFill>
          <a:ln w="9525">
            <a:miter lim="800000"/>
            <a:headEnd/>
            <a:tailEnd/>
          </a:ln>
          <a:scene3d>
            <a:camera prst="legacyPerspectiveTopRight"/>
            <a:lightRig rig="legacyFlat3" dir="b"/>
          </a:scene3d>
          <a:sp3d extrusionH="887400" prstMaterial="legacyMatte">
            <a:bevelT w="13500" h="13500" prst="angle"/>
            <a:bevelB w="13500" h="13500" prst="angle"/>
            <a:extrusionClr>
              <a:schemeClr val="accent1"/>
            </a:extrusionClr>
            <a:contourClr>
              <a:schemeClr val="accent1"/>
            </a:contourClr>
          </a:sp3d>
        </p:spPr>
        <p:txBody>
          <a:bodyPr wrap="none" anchor="ctr">
            <a:flatTx/>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a:r>
              <a:rPr lang="en-US" altLang="en-US">
                <a:solidFill>
                  <a:srgbClr val="FFFF66"/>
                </a:solidFill>
                <a:latin typeface="Perpetua" panose="02020502060401020303" pitchFamily="18" charset="0"/>
              </a:rPr>
              <a:t>Qual</a:t>
            </a:r>
          </a:p>
        </p:txBody>
      </p:sp>
      <p:sp>
        <p:nvSpPr>
          <p:cNvPr id="16406" name="Rectangle 31"/>
          <p:cNvSpPr>
            <a:spLocks noChangeArrowheads="1"/>
          </p:cNvSpPr>
          <p:nvPr/>
        </p:nvSpPr>
        <p:spPr bwMode="auto">
          <a:xfrm>
            <a:off x="3657600" y="4267200"/>
            <a:ext cx="914400" cy="533400"/>
          </a:xfrm>
          <a:prstGeom prst="rect">
            <a:avLst/>
          </a:prstGeom>
          <a:solidFill>
            <a:schemeClr val="accent1"/>
          </a:solidFill>
          <a:ln w="9525">
            <a:miter lim="800000"/>
            <a:headEnd/>
            <a:tailEnd/>
          </a:ln>
          <a:scene3d>
            <a:camera prst="legacyPerspectiveTopRight"/>
            <a:lightRig rig="legacyFlat3" dir="b"/>
          </a:scene3d>
          <a:sp3d extrusionH="887400" prstMaterial="legacyMatte">
            <a:bevelT w="13500" h="13500" prst="angle"/>
            <a:bevelB w="13500" h="13500" prst="angle"/>
            <a:extrusionClr>
              <a:schemeClr val="accent1"/>
            </a:extrusionClr>
            <a:contourClr>
              <a:schemeClr val="accent1"/>
            </a:contourClr>
          </a:sp3d>
        </p:spPr>
        <p:txBody>
          <a:bodyPr wrap="none" anchor="ctr">
            <a:flatTx/>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a:r>
              <a:rPr lang="en-US" altLang="en-US">
                <a:solidFill>
                  <a:srgbClr val="FFFF66"/>
                </a:solidFill>
                <a:latin typeface="Perpetua" panose="02020502060401020303" pitchFamily="18" charset="0"/>
              </a:rPr>
              <a:t>Quan</a:t>
            </a:r>
          </a:p>
        </p:txBody>
      </p:sp>
    </p:spTree>
    <p:extLst>
      <p:ext uri="{BB962C8B-B14F-4D97-AF65-F5344CB8AC3E}">
        <p14:creationId xmlns:p14="http://schemas.microsoft.com/office/powerpoint/2010/main" val="814998769"/>
      </p:ext>
    </p:extLst>
  </p:cSld>
  <p:clrMapOvr>
    <a:masterClrMapping/>
  </p:clrMapOvr>
  <p:transition advClick="0"/>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7410" name="Title 1"/>
          <p:cNvSpPr>
            <a:spLocks noGrp="1"/>
          </p:cNvSpPr>
          <p:nvPr>
            <p:ph type="title"/>
          </p:nvPr>
        </p:nvSpPr>
        <p:spPr>
          <a:xfrm>
            <a:off x="457200" y="704850"/>
            <a:ext cx="8229600" cy="590550"/>
          </a:xfrm>
        </p:spPr>
        <p:txBody>
          <a:bodyPr>
            <a:normAutofit fontScale="90000"/>
          </a:bodyPr>
          <a:lstStyle/>
          <a:p>
            <a:pPr eaLnBrk="1" hangingPunct="1"/>
            <a:r>
              <a:rPr lang="en-US" altLang="en-US" sz="3600" smtClean="0">
                <a:latin typeface="+mn-lt"/>
              </a:rPr>
              <a:t>Typical situations in which mixed methods is used…</a:t>
            </a:r>
          </a:p>
        </p:txBody>
      </p:sp>
      <p:sp>
        <p:nvSpPr>
          <p:cNvPr id="17411" name="Content Placeholder 2"/>
          <p:cNvSpPr>
            <a:spLocks noGrp="1"/>
          </p:cNvSpPr>
          <p:nvPr>
            <p:ph sz="quarter" idx="1"/>
          </p:nvPr>
        </p:nvSpPr>
        <p:spPr/>
        <p:txBody>
          <a:bodyPr/>
          <a:lstStyle/>
          <a:p>
            <a:pPr eaLnBrk="1" hangingPunct="1"/>
            <a:r>
              <a:rPr lang="en-US" altLang="en-US" dirty="0" smtClean="0">
                <a:latin typeface="+mn-lt"/>
              </a:rPr>
              <a:t>To compare results from quantitative and qualitative research</a:t>
            </a:r>
          </a:p>
          <a:p>
            <a:pPr eaLnBrk="1" hangingPunct="1"/>
            <a:r>
              <a:rPr lang="en-US" altLang="en-US" dirty="0" smtClean="0">
                <a:latin typeface="+mn-lt"/>
              </a:rPr>
              <a:t> To use qualitative research to help explain quantitative findings</a:t>
            </a:r>
          </a:p>
          <a:p>
            <a:pPr eaLnBrk="1" hangingPunct="1"/>
            <a:r>
              <a:rPr lang="en-US" altLang="en-US" dirty="0" smtClean="0">
                <a:latin typeface="+mn-lt"/>
              </a:rPr>
              <a:t> To explore using qualitative research and then to generalize findings to a large population using quantitative research</a:t>
            </a:r>
          </a:p>
        </p:txBody>
      </p:sp>
    </p:spTree>
    <p:extLst>
      <p:ext uri="{BB962C8B-B14F-4D97-AF65-F5344CB8AC3E}">
        <p14:creationId xmlns:p14="http://schemas.microsoft.com/office/powerpoint/2010/main" val="3050744023"/>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r>
              <a:rPr lang="en-US" altLang="en-US" sz="2900" dirty="0" smtClean="0">
                <a:latin typeface="+mn-lt"/>
              </a:rPr>
              <a:t>What is the reason for using mixed methods?</a:t>
            </a:r>
          </a:p>
        </p:txBody>
      </p:sp>
      <p:sp>
        <p:nvSpPr>
          <p:cNvPr id="18435" name="Content Placeholder 2"/>
          <p:cNvSpPr>
            <a:spLocks noGrp="1"/>
          </p:cNvSpPr>
          <p:nvPr>
            <p:ph idx="1"/>
          </p:nvPr>
        </p:nvSpPr>
        <p:spPr/>
        <p:txBody>
          <a:bodyPr/>
          <a:lstStyle/>
          <a:p>
            <a:r>
              <a:rPr lang="en-US" altLang="en-US" sz="2000" dirty="0" smtClean="0">
                <a:latin typeface="+mn-lt"/>
              </a:rPr>
              <a:t>The insufficient argument – either quantitative or qualitative may be insufficient by itself</a:t>
            </a:r>
          </a:p>
          <a:p>
            <a:r>
              <a:rPr lang="en-US" altLang="en-US" sz="2000" dirty="0" smtClean="0">
                <a:latin typeface="+mn-lt"/>
              </a:rPr>
              <a:t>Multiple angles argument – quantitative and qualitative approaches provide different “pictures”</a:t>
            </a:r>
          </a:p>
          <a:p>
            <a:r>
              <a:rPr lang="en-US" altLang="en-US" sz="2000" dirty="0" smtClean="0">
                <a:latin typeface="+mn-lt"/>
              </a:rPr>
              <a:t>The more-evidence-the-better argument – combined quantitative and qualitative provides more evidence</a:t>
            </a:r>
          </a:p>
          <a:p>
            <a:r>
              <a:rPr lang="en-US" altLang="en-US" sz="2000" dirty="0" smtClean="0">
                <a:latin typeface="+mn-lt"/>
              </a:rPr>
              <a:t>Community of practice argument – mixed methods may be the preferred approach within a scholarly community</a:t>
            </a:r>
          </a:p>
          <a:p>
            <a:r>
              <a:rPr lang="en-US" altLang="en-US" sz="2000" dirty="0" smtClean="0">
                <a:latin typeface="+mn-lt"/>
              </a:rPr>
              <a:t>Eager-to-learn argument – it is the latest methodology</a:t>
            </a:r>
          </a:p>
          <a:p>
            <a:r>
              <a:rPr lang="en-US" altLang="en-US" sz="2000" dirty="0" smtClean="0">
                <a:latin typeface="+mn-lt"/>
              </a:rPr>
              <a:t>“Its intuitive” argument – it mirrors “real life”</a:t>
            </a:r>
          </a:p>
        </p:txBody>
      </p:sp>
    </p:spTree>
    <p:extLst>
      <p:ext uri="{BB962C8B-B14F-4D97-AF65-F5344CB8AC3E}">
        <p14:creationId xmlns:p14="http://schemas.microsoft.com/office/powerpoint/2010/main" val="1288346359"/>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146" name="Title 1"/>
          <p:cNvSpPr>
            <a:spLocks noGrp="1"/>
          </p:cNvSpPr>
          <p:nvPr>
            <p:ph type="title"/>
          </p:nvPr>
        </p:nvSpPr>
        <p:spPr>
          <a:xfrm>
            <a:off x="457200" y="704088"/>
            <a:ext cx="8305800" cy="515112"/>
          </a:xfrm>
          <a:ln>
            <a:miter lim="800000"/>
            <a:headEnd/>
            <a:tailEnd/>
          </a:ln>
        </p:spPr>
        <p:txBody>
          <a:bodyPr>
            <a:noAutofit/>
          </a:bodyPr>
          <a:lstStyle/>
          <a:p>
            <a:pPr eaLnBrk="1" fontAlgn="auto" hangingPunct="1">
              <a:spcAft>
                <a:spcPts val="0"/>
              </a:spcAft>
              <a:defRPr/>
            </a:pPr>
            <a:r>
              <a:rPr lang="en-US" sz="3600" dirty="0" smtClean="0">
                <a:latin typeface="+mn-lt"/>
              </a:rPr>
              <a:t>Preliminary considerations (before you begin to design)</a:t>
            </a:r>
          </a:p>
        </p:txBody>
      </p:sp>
      <p:sp>
        <p:nvSpPr>
          <p:cNvPr id="20484" name="TextBox 3"/>
          <p:cNvSpPr txBox="1">
            <a:spLocks noChangeArrowheads="1"/>
          </p:cNvSpPr>
          <p:nvPr/>
        </p:nvSpPr>
        <p:spPr bwMode="auto">
          <a:xfrm>
            <a:off x="838200" y="1981200"/>
            <a:ext cx="7152920" cy="304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buFont typeface="Arial" panose="020B0604020202020204" pitchFamily="34" charset="0"/>
              <a:buChar char="•"/>
            </a:pPr>
            <a:r>
              <a:rPr lang="en-US" altLang="en-US" dirty="0"/>
              <a:t>  Research problem</a:t>
            </a:r>
          </a:p>
          <a:p>
            <a:pPr lvl="1">
              <a:buFont typeface="Arial" panose="020B0604020202020204" pitchFamily="34" charset="0"/>
              <a:buChar char="•"/>
            </a:pPr>
            <a:r>
              <a:rPr lang="en-US" altLang="en-US" dirty="0"/>
              <a:t> Content – any topics</a:t>
            </a:r>
          </a:p>
          <a:p>
            <a:pPr lvl="1">
              <a:buFont typeface="Arial" panose="020B0604020202020204" pitchFamily="34" charset="0"/>
              <a:buChar char="•"/>
            </a:pPr>
            <a:r>
              <a:rPr lang="en-US" altLang="en-US" dirty="0"/>
              <a:t> Fit the problem to mixed methods (arguments)</a:t>
            </a:r>
          </a:p>
          <a:p>
            <a:pPr lvl="1"/>
            <a:endParaRPr lang="en-US" altLang="en-US" dirty="0"/>
          </a:p>
          <a:p>
            <a:pPr>
              <a:buFont typeface="Arial" panose="020B0604020202020204" pitchFamily="34" charset="0"/>
              <a:buChar char="•"/>
            </a:pPr>
            <a:r>
              <a:rPr lang="en-US" altLang="en-US" dirty="0"/>
              <a:t>Access to both qualitative and quantitative data</a:t>
            </a:r>
          </a:p>
          <a:p>
            <a:endParaRPr lang="en-US" altLang="en-US" dirty="0"/>
          </a:p>
          <a:p>
            <a:pPr>
              <a:buFont typeface="Arial" panose="020B0604020202020204" pitchFamily="34" charset="0"/>
              <a:buChar char="•"/>
            </a:pPr>
            <a:r>
              <a:rPr lang="en-US" altLang="en-US" dirty="0"/>
              <a:t>Background and resources</a:t>
            </a:r>
          </a:p>
          <a:p>
            <a:endParaRPr lang="en-US" altLang="en-US" dirty="0"/>
          </a:p>
        </p:txBody>
      </p:sp>
    </p:spTree>
    <p:extLst>
      <p:ext uri="{BB962C8B-B14F-4D97-AF65-F5344CB8AC3E}">
        <p14:creationId xmlns:p14="http://schemas.microsoft.com/office/powerpoint/2010/main" val="2224705183"/>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457200" y="704850"/>
            <a:ext cx="8229600" cy="514350"/>
          </a:xfrm>
        </p:spPr>
        <p:txBody>
          <a:bodyPr>
            <a:normAutofit fontScale="90000"/>
          </a:bodyPr>
          <a:lstStyle/>
          <a:p>
            <a:pPr eaLnBrk="1" hangingPunct="1"/>
            <a:r>
              <a:rPr lang="en-US" altLang="en-US" sz="3600" dirty="0" smtClean="0">
                <a:latin typeface="+mn-lt"/>
              </a:rPr>
              <a:t>Create a working title</a:t>
            </a:r>
          </a:p>
        </p:txBody>
      </p:sp>
      <p:sp>
        <p:nvSpPr>
          <p:cNvPr id="21507" name="Rectangle 3"/>
          <p:cNvSpPr>
            <a:spLocks noGrp="1" noChangeArrowheads="1"/>
          </p:cNvSpPr>
          <p:nvPr>
            <p:ph idx="1"/>
          </p:nvPr>
        </p:nvSpPr>
        <p:spPr/>
        <p:txBody>
          <a:bodyPr/>
          <a:lstStyle/>
          <a:p>
            <a:pPr eaLnBrk="1" hangingPunct="1"/>
            <a:r>
              <a:rPr lang="en-US" altLang="en-US" sz="2400" dirty="0" smtClean="0">
                <a:latin typeface="+mn-lt"/>
              </a:rPr>
              <a:t>Writing the title</a:t>
            </a:r>
          </a:p>
          <a:p>
            <a:pPr lvl="1" eaLnBrk="1" hangingPunct="1"/>
            <a:r>
              <a:rPr lang="en-US" altLang="en-US" dirty="0" smtClean="0">
                <a:latin typeface="+mn-lt"/>
              </a:rPr>
              <a:t>Include the words “Mixed methods”</a:t>
            </a:r>
          </a:p>
          <a:p>
            <a:pPr lvl="1" eaLnBrk="1" hangingPunct="1"/>
            <a:r>
              <a:rPr lang="en-US" altLang="en-US" dirty="0" smtClean="0">
                <a:latin typeface="+mn-lt"/>
              </a:rPr>
              <a:t>Neutral –neither </a:t>
            </a:r>
            <a:r>
              <a:rPr lang="en-US" altLang="en-US" dirty="0" err="1" smtClean="0">
                <a:latin typeface="+mn-lt"/>
              </a:rPr>
              <a:t>quan</a:t>
            </a:r>
            <a:r>
              <a:rPr lang="en-US" altLang="en-US" dirty="0" smtClean="0">
                <a:latin typeface="+mn-lt"/>
              </a:rPr>
              <a:t> or </a:t>
            </a:r>
            <a:r>
              <a:rPr lang="en-US" altLang="en-US" dirty="0" err="1" smtClean="0">
                <a:latin typeface="+mn-lt"/>
              </a:rPr>
              <a:t>qual</a:t>
            </a:r>
            <a:endParaRPr lang="en-US" altLang="en-US" dirty="0" smtClean="0">
              <a:latin typeface="+mn-lt"/>
            </a:endParaRPr>
          </a:p>
          <a:p>
            <a:pPr eaLnBrk="1" hangingPunct="1"/>
            <a:endParaRPr lang="en-US" altLang="en-US" sz="2000" dirty="0" smtClean="0">
              <a:latin typeface="+mn-lt"/>
            </a:endParaRPr>
          </a:p>
        </p:txBody>
      </p:sp>
    </p:spTree>
    <p:extLst>
      <p:ext uri="{BB962C8B-B14F-4D97-AF65-F5344CB8AC3E}">
        <p14:creationId xmlns:p14="http://schemas.microsoft.com/office/powerpoint/2010/main" val="2948469804"/>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2530" name="Title 1"/>
          <p:cNvSpPr>
            <a:spLocks noGrp="1"/>
          </p:cNvSpPr>
          <p:nvPr>
            <p:ph type="title"/>
          </p:nvPr>
        </p:nvSpPr>
        <p:spPr>
          <a:xfrm>
            <a:off x="457200" y="704850"/>
            <a:ext cx="8229600" cy="590550"/>
          </a:xfrm>
        </p:spPr>
        <p:txBody>
          <a:bodyPr>
            <a:normAutofit fontScale="90000"/>
          </a:bodyPr>
          <a:lstStyle/>
          <a:p>
            <a:pPr eaLnBrk="1" hangingPunct="1"/>
            <a:r>
              <a:rPr lang="en-US" altLang="en-US" sz="3600" smtClean="0">
                <a:latin typeface="+mn-lt"/>
              </a:rPr>
              <a:t>Pose the general question to be answered</a:t>
            </a:r>
          </a:p>
        </p:txBody>
      </p:sp>
      <p:sp>
        <p:nvSpPr>
          <p:cNvPr id="22531" name="Content Placeholder 2"/>
          <p:cNvSpPr>
            <a:spLocks noGrp="1"/>
          </p:cNvSpPr>
          <p:nvPr>
            <p:ph idx="1"/>
          </p:nvPr>
        </p:nvSpPr>
        <p:spPr>
          <a:xfrm>
            <a:off x="457200" y="1905000"/>
            <a:ext cx="8229600" cy="4389438"/>
          </a:xfrm>
        </p:spPr>
        <p:txBody>
          <a:bodyPr/>
          <a:lstStyle/>
          <a:p>
            <a:pPr eaLnBrk="1" hangingPunct="1"/>
            <a:r>
              <a:rPr lang="en-US" altLang="en-US" smtClean="0">
                <a:latin typeface="+mn-lt"/>
              </a:rPr>
              <a:t>Write it as a question</a:t>
            </a:r>
          </a:p>
          <a:p>
            <a:pPr eaLnBrk="1" hangingPunct="1"/>
            <a:r>
              <a:rPr lang="en-US" altLang="en-US" smtClean="0">
                <a:latin typeface="+mn-lt"/>
              </a:rPr>
              <a:t>Look to see how it is phrased</a:t>
            </a:r>
          </a:p>
          <a:p>
            <a:pPr eaLnBrk="1" hangingPunct="1"/>
            <a:r>
              <a:rPr lang="en-US" altLang="en-US" smtClean="0">
                <a:latin typeface="+mn-lt"/>
              </a:rPr>
              <a:t>Make sure that it is specific enough and focused (an answerable question)</a:t>
            </a:r>
          </a:p>
          <a:p>
            <a:pPr eaLnBrk="1" hangingPunct="1"/>
            <a:r>
              <a:rPr lang="en-US" altLang="en-US" smtClean="0">
                <a:latin typeface="+mn-lt"/>
              </a:rPr>
              <a:t>Ask yourself, “when I end the study, what question would like to have answered?”</a:t>
            </a:r>
          </a:p>
        </p:txBody>
      </p:sp>
    </p:spTree>
    <p:extLst>
      <p:ext uri="{BB962C8B-B14F-4D97-AF65-F5344CB8AC3E}">
        <p14:creationId xmlns:p14="http://schemas.microsoft.com/office/powerpoint/2010/main" val="3539844289"/>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4578" name="Title 1"/>
          <p:cNvSpPr>
            <a:spLocks noGrp="1"/>
          </p:cNvSpPr>
          <p:nvPr>
            <p:ph type="title"/>
          </p:nvPr>
        </p:nvSpPr>
        <p:spPr>
          <a:xfrm>
            <a:off x="457200" y="704850"/>
            <a:ext cx="8229600" cy="590550"/>
          </a:xfrm>
        </p:spPr>
        <p:txBody>
          <a:bodyPr>
            <a:normAutofit fontScale="90000"/>
          </a:bodyPr>
          <a:lstStyle/>
          <a:p>
            <a:pPr eaLnBrk="1" hangingPunct="1"/>
            <a:r>
              <a:rPr lang="en-US" altLang="en-US" sz="3600" smtClean="0">
                <a:latin typeface="+mn-lt"/>
              </a:rPr>
              <a:t>Activity – List your sources of data</a:t>
            </a:r>
          </a:p>
        </p:txBody>
      </p:sp>
      <p:sp>
        <p:nvSpPr>
          <p:cNvPr id="24579" name="Content Placeholder 6"/>
          <p:cNvSpPr>
            <a:spLocks noGrp="1"/>
          </p:cNvSpPr>
          <p:nvPr>
            <p:ph sz="half" idx="1"/>
          </p:nvPr>
        </p:nvSpPr>
        <p:spPr>
          <a:xfrm>
            <a:off x="457200" y="1920875"/>
            <a:ext cx="4038600" cy="4433888"/>
          </a:xfrm>
        </p:spPr>
        <p:txBody>
          <a:bodyPr/>
          <a:lstStyle/>
          <a:p>
            <a:pPr eaLnBrk="1" hangingPunct="1">
              <a:buFont typeface="Wingdings 2" panose="05020102010507070707" pitchFamily="18" charset="2"/>
              <a:buNone/>
            </a:pPr>
            <a:r>
              <a:rPr lang="en-US" altLang="en-US" smtClean="0">
                <a:latin typeface="+mn-lt"/>
              </a:rPr>
              <a:t>Quantitative Sources of Data	</a:t>
            </a:r>
          </a:p>
        </p:txBody>
      </p:sp>
      <p:sp>
        <p:nvSpPr>
          <p:cNvPr id="24580" name="Content Placeholder 7"/>
          <p:cNvSpPr>
            <a:spLocks noGrp="1"/>
          </p:cNvSpPr>
          <p:nvPr>
            <p:ph sz="half" idx="2"/>
          </p:nvPr>
        </p:nvSpPr>
        <p:spPr>
          <a:xfrm>
            <a:off x="4648200" y="1920875"/>
            <a:ext cx="4038600" cy="4433888"/>
          </a:xfrm>
        </p:spPr>
        <p:txBody>
          <a:bodyPr/>
          <a:lstStyle/>
          <a:p>
            <a:pPr eaLnBrk="1" hangingPunct="1">
              <a:buFont typeface="Wingdings 2" panose="05020102010507070707" pitchFamily="18" charset="2"/>
              <a:buNone/>
            </a:pPr>
            <a:r>
              <a:rPr lang="en-US" altLang="en-US" smtClean="0">
                <a:latin typeface="+mn-lt"/>
              </a:rPr>
              <a:t>Qualitative Sources of Data</a:t>
            </a:r>
          </a:p>
        </p:txBody>
      </p:sp>
      <p:cxnSp>
        <p:nvCxnSpPr>
          <p:cNvPr id="10" name="Straight Connector 9"/>
          <p:cNvCxnSpPr/>
          <p:nvPr/>
        </p:nvCxnSpPr>
        <p:spPr>
          <a:xfrm>
            <a:off x="609600" y="2895600"/>
            <a:ext cx="35052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a:off x="4724400" y="2895600"/>
            <a:ext cx="3505200" cy="1588"/>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2762727"/>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5842" name="Text Box 2"/>
          <p:cNvSpPr txBox="1">
            <a:spLocks noChangeArrowheads="1"/>
          </p:cNvSpPr>
          <p:nvPr/>
        </p:nvSpPr>
        <p:spPr bwMode="auto">
          <a:xfrm>
            <a:off x="487363" y="255588"/>
            <a:ext cx="2467342"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1200" b="1" dirty="0"/>
              <a:t>Phase I   Qualitative Research </a:t>
            </a:r>
          </a:p>
          <a:p>
            <a:endParaRPr lang="en-US" altLang="en-US" sz="1200" b="1" dirty="0"/>
          </a:p>
        </p:txBody>
      </p:sp>
      <p:sp>
        <p:nvSpPr>
          <p:cNvPr id="35843" name="Text Box 3"/>
          <p:cNvSpPr txBox="1">
            <a:spLocks noChangeArrowheads="1"/>
          </p:cNvSpPr>
          <p:nvPr/>
        </p:nvSpPr>
        <p:spPr bwMode="auto">
          <a:xfrm>
            <a:off x="1401763" y="598488"/>
            <a:ext cx="1965325"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1200" b="1"/>
              <a:t>Qualitative Data Collection</a:t>
            </a:r>
          </a:p>
        </p:txBody>
      </p:sp>
      <p:sp>
        <p:nvSpPr>
          <p:cNvPr id="35844" name="Text Box 4"/>
          <p:cNvSpPr txBox="1">
            <a:spLocks noChangeArrowheads="1"/>
          </p:cNvSpPr>
          <p:nvPr/>
        </p:nvSpPr>
        <p:spPr bwMode="auto">
          <a:xfrm>
            <a:off x="4800600" y="533400"/>
            <a:ext cx="1876425"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1200" b="1"/>
              <a:t>Unstructured Interviews -</a:t>
            </a:r>
          </a:p>
          <a:p>
            <a:r>
              <a:rPr lang="en-US" altLang="en-US" sz="1200" b="1"/>
              <a:t>50 participants </a:t>
            </a:r>
          </a:p>
          <a:p>
            <a:r>
              <a:rPr lang="en-US" altLang="en-US" sz="1200" b="1"/>
              <a:t>8 observations at the site</a:t>
            </a:r>
          </a:p>
          <a:p>
            <a:r>
              <a:rPr lang="en-US" altLang="en-US" sz="1200" b="1"/>
              <a:t>16 documents</a:t>
            </a:r>
          </a:p>
        </p:txBody>
      </p:sp>
      <p:sp>
        <p:nvSpPr>
          <p:cNvPr id="35845" name="Text Box 5"/>
          <p:cNvSpPr txBox="1">
            <a:spLocks noChangeArrowheads="1"/>
          </p:cNvSpPr>
          <p:nvPr/>
        </p:nvSpPr>
        <p:spPr bwMode="auto">
          <a:xfrm>
            <a:off x="1320800" y="1543050"/>
            <a:ext cx="1852613"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1200" b="1"/>
              <a:t>Qualitative Data Analysis</a:t>
            </a:r>
          </a:p>
        </p:txBody>
      </p:sp>
      <p:sp>
        <p:nvSpPr>
          <p:cNvPr id="35846" name="Text Box 6"/>
          <p:cNvSpPr txBox="1">
            <a:spLocks noChangeArrowheads="1"/>
          </p:cNvSpPr>
          <p:nvPr/>
        </p:nvSpPr>
        <p:spPr bwMode="auto">
          <a:xfrm>
            <a:off x="4800600" y="1600200"/>
            <a:ext cx="2519151"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1200" b="1" dirty="0"/>
              <a:t>Text Analysis:  Using </a:t>
            </a:r>
            <a:r>
              <a:rPr lang="en-US" altLang="en-US" sz="1200" b="1" dirty="0" smtClean="0"/>
              <a:t>Interviews</a:t>
            </a:r>
            <a:endParaRPr lang="en-US" altLang="en-US" sz="1200" b="1" dirty="0"/>
          </a:p>
        </p:txBody>
      </p:sp>
      <p:sp>
        <p:nvSpPr>
          <p:cNvPr id="35847" name="Text Box 7"/>
          <p:cNvSpPr txBox="1">
            <a:spLocks noChangeArrowheads="1"/>
          </p:cNvSpPr>
          <p:nvPr/>
        </p:nvSpPr>
        <p:spPr bwMode="auto">
          <a:xfrm>
            <a:off x="1503363" y="2255838"/>
            <a:ext cx="1519237"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1200" b="1"/>
              <a:t>Qualitative Findings</a:t>
            </a:r>
          </a:p>
        </p:txBody>
      </p:sp>
      <p:sp>
        <p:nvSpPr>
          <p:cNvPr id="35848" name="Text Box 8"/>
          <p:cNvSpPr txBox="1">
            <a:spLocks noChangeArrowheads="1"/>
          </p:cNvSpPr>
          <p:nvPr/>
        </p:nvSpPr>
        <p:spPr bwMode="auto">
          <a:xfrm>
            <a:off x="4876800" y="2133600"/>
            <a:ext cx="237648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1200" b="1" dirty="0"/>
              <a:t>Development of codes and themes</a:t>
            </a:r>
          </a:p>
          <a:p>
            <a:r>
              <a:rPr lang="en-US" altLang="en-US" sz="1200" b="1" dirty="0"/>
              <a:t>for each site</a:t>
            </a:r>
          </a:p>
        </p:txBody>
      </p:sp>
      <p:sp>
        <p:nvSpPr>
          <p:cNvPr id="35849" name="Line 9"/>
          <p:cNvSpPr>
            <a:spLocks noChangeShapeType="1"/>
          </p:cNvSpPr>
          <p:nvPr/>
        </p:nvSpPr>
        <p:spPr bwMode="auto">
          <a:xfrm>
            <a:off x="2438400" y="971550"/>
            <a:ext cx="0" cy="4572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35850" name="Rectangle 10"/>
          <p:cNvSpPr>
            <a:spLocks noChangeArrowheads="1"/>
          </p:cNvSpPr>
          <p:nvPr/>
        </p:nvSpPr>
        <p:spPr bwMode="auto">
          <a:xfrm>
            <a:off x="304800" y="171450"/>
            <a:ext cx="8331200" cy="240030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GB" altLang="en-US"/>
          </a:p>
        </p:txBody>
      </p:sp>
      <p:sp>
        <p:nvSpPr>
          <p:cNvPr id="35851" name="Text Box 11"/>
          <p:cNvSpPr txBox="1">
            <a:spLocks noChangeArrowheads="1"/>
          </p:cNvSpPr>
          <p:nvPr/>
        </p:nvSpPr>
        <p:spPr bwMode="auto">
          <a:xfrm>
            <a:off x="304800" y="3086100"/>
            <a:ext cx="2613216"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1200" b="1" dirty="0"/>
              <a:t>Phase II  Quantitative Research </a:t>
            </a:r>
          </a:p>
        </p:txBody>
      </p:sp>
      <p:sp>
        <p:nvSpPr>
          <p:cNvPr id="35852" name="Text Box 12"/>
          <p:cNvSpPr txBox="1">
            <a:spLocks noChangeArrowheads="1"/>
          </p:cNvSpPr>
          <p:nvPr/>
        </p:nvSpPr>
        <p:spPr bwMode="auto">
          <a:xfrm>
            <a:off x="914400" y="3429000"/>
            <a:ext cx="267335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1200" b="1"/>
              <a:t>Quantitative Instrument Development</a:t>
            </a:r>
          </a:p>
        </p:txBody>
      </p:sp>
      <p:sp>
        <p:nvSpPr>
          <p:cNvPr id="35853" name="Text Box 13"/>
          <p:cNvSpPr txBox="1">
            <a:spLocks noChangeArrowheads="1"/>
          </p:cNvSpPr>
          <p:nvPr/>
        </p:nvSpPr>
        <p:spPr bwMode="auto">
          <a:xfrm>
            <a:off x="1066800" y="3992563"/>
            <a:ext cx="3338513"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1200" b="1"/>
              <a:t>Quantitative Test of the Instrument</a:t>
            </a:r>
          </a:p>
        </p:txBody>
      </p:sp>
      <p:sp>
        <p:nvSpPr>
          <p:cNvPr id="35854" name="Text Box 14"/>
          <p:cNvSpPr txBox="1">
            <a:spLocks noChangeArrowheads="1"/>
          </p:cNvSpPr>
          <p:nvPr/>
        </p:nvSpPr>
        <p:spPr bwMode="auto">
          <a:xfrm>
            <a:off x="4800600" y="3200400"/>
            <a:ext cx="22574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1200" b="1"/>
              <a:t>Create approximately a 80-item</a:t>
            </a:r>
          </a:p>
          <a:p>
            <a:r>
              <a:rPr lang="en-US" altLang="en-US" sz="1200" b="1"/>
              <a:t>instrument plus demographics</a:t>
            </a:r>
          </a:p>
        </p:txBody>
      </p:sp>
      <p:sp>
        <p:nvSpPr>
          <p:cNvPr id="35855" name="Text Box 15"/>
          <p:cNvSpPr txBox="1">
            <a:spLocks noChangeArrowheads="1"/>
          </p:cNvSpPr>
          <p:nvPr/>
        </p:nvSpPr>
        <p:spPr bwMode="auto">
          <a:xfrm>
            <a:off x="4724400" y="3733800"/>
            <a:ext cx="3748088"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1200" b="1" dirty="0"/>
              <a:t>Administer survey to 500 individuals</a:t>
            </a:r>
          </a:p>
          <a:p>
            <a:endParaRPr lang="en-US" altLang="en-US" sz="1200" b="1" dirty="0"/>
          </a:p>
          <a:p>
            <a:r>
              <a:rPr lang="en-US" altLang="en-US" sz="1200" b="1" dirty="0" smtClean="0"/>
              <a:t>Conduct </a:t>
            </a:r>
            <a:r>
              <a:rPr lang="en-US" altLang="en-US" sz="1200" b="1" dirty="0"/>
              <a:t>reliability analysis for scales</a:t>
            </a:r>
          </a:p>
        </p:txBody>
      </p:sp>
      <p:sp>
        <p:nvSpPr>
          <p:cNvPr id="35856" name="Text Box 16"/>
          <p:cNvSpPr txBox="1">
            <a:spLocks noChangeArrowheads="1"/>
          </p:cNvSpPr>
          <p:nvPr/>
        </p:nvSpPr>
        <p:spPr bwMode="auto">
          <a:xfrm>
            <a:off x="1447800" y="4602163"/>
            <a:ext cx="1517650"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1200" b="1"/>
              <a:t>Quantitative Results</a:t>
            </a:r>
          </a:p>
        </p:txBody>
      </p:sp>
      <p:sp>
        <p:nvSpPr>
          <p:cNvPr id="35857" name="Text Box 17"/>
          <p:cNvSpPr txBox="1">
            <a:spLocks noChangeArrowheads="1"/>
          </p:cNvSpPr>
          <p:nvPr/>
        </p:nvSpPr>
        <p:spPr bwMode="auto">
          <a:xfrm>
            <a:off x="4724400" y="4724400"/>
            <a:ext cx="206851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1200" b="1"/>
              <a:t>Determine how groups differ</a:t>
            </a:r>
          </a:p>
          <a:p>
            <a:r>
              <a:rPr lang="en-US" altLang="en-US" sz="1200" b="1"/>
              <a:t>using ANOVA test</a:t>
            </a:r>
          </a:p>
        </p:txBody>
      </p:sp>
      <p:sp>
        <p:nvSpPr>
          <p:cNvPr id="35858" name="Line 18"/>
          <p:cNvSpPr>
            <a:spLocks noChangeShapeType="1"/>
          </p:cNvSpPr>
          <p:nvPr/>
        </p:nvSpPr>
        <p:spPr bwMode="auto">
          <a:xfrm>
            <a:off x="2438400" y="2590800"/>
            <a:ext cx="0" cy="3810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35859" name="Rectangle 19"/>
          <p:cNvSpPr>
            <a:spLocks noChangeArrowheads="1"/>
          </p:cNvSpPr>
          <p:nvPr/>
        </p:nvSpPr>
        <p:spPr bwMode="auto">
          <a:xfrm>
            <a:off x="304800" y="3048000"/>
            <a:ext cx="8305800" cy="232410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a:endParaRPr lang="en-GB" altLang="en-US" sz="1200" b="1"/>
          </a:p>
        </p:txBody>
      </p:sp>
      <p:sp>
        <p:nvSpPr>
          <p:cNvPr id="35860" name="Oval 20"/>
          <p:cNvSpPr>
            <a:spLocks noChangeArrowheads="1"/>
          </p:cNvSpPr>
          <p:nvPr/>
        </p:nvSpPr>
        <p:spPr bwMode="auto">
          <a:xfrm>
            <a:off x="1066800" y="571500"/>
            <a:ext cx="2743200" cy="342900"/>
          </a:xfrm>
          <a:prstGeom prst="ellipse">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GB" altLang="en-US"/>
          </a:p>
        </p:txBody>
      </p:sp>
      <p:sp>
        <p:nvSpPr>
          <p:cNvPr id="35861" name="Oval 21"/>
          <p:cNvSpPr>
            <a:spLocks noChangeArrowheads="1"/>
          </p:cNvSpPr>
          <p:nvPr/>
        </p:nvSpPr>
        <p:spPr bwMode="auto">
          <a:xfrm>
            <a:off x="1066800" y="1485900"/>
            <a:ext cx="2743200" cy="400050"/>
          </a:xfrm>
          <a:prstGeom prst="ellipse">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GB" altLang="en-US"/>
          </a:p>
        </p:txBody>
      </p:sp>
      <p:sp>
        <p:nvSpPr>
          <p:cNvPr id="35862" name="Rectangle 22"/>
          <p:cNvSpPr>
            <a:spLocks noChangeArrowheads="1"/>
          </p:cNvSpPr>
          <p:nvPr/>
        </p:nvSpPr>
        <p:spPr bwMode="auto">
          <a:xfrm>
            <a:off x="1371600" y="2228850"/>
            <a:ext cx="2133600" cy="2857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GB" altLang="en-US"/>
          </a:p>
        </p:txBody>
      </p:sp>
      <p:sp>
        <p:nvSpPr>
          <p:cNvPr id="35863" name="Line 23"/>
          <p:cNvSpPr>
            <a:spLocks noChangeShapeType="1"/>
          </p:cNvSpPr>
          <p:nvPr/>
        </p:nvSpPr>
        <p:spPr bwMode="auto">
          <a:xfrm>
            <a:off x="2438400" y="1905000"/>
            <a:ext cx="0" cy="2667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35864" name="Oval 24"/>
          <p:cNvSpPr>
            <a:spLocks noChangeArrowheads="1"/>
          </p:cNvSpPr>
          <p:nvPr/>
        </p:nvSpPr>
        <p:spPr bwMode="auto">
          <a:xfrm>
            <a:off x="533400" y="3390900"/>
            <a:ext cx="3860800" cy="342900"/>
          </a:xfrm>
          <a:prstGeom prst="ellipse">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GB" altLang="en-US"/>
          </a:p>
        </p:txBody>
      </p:sp>
      <p:sp>
        <p:nvSpPr>
          <p:cNvPr id="35865" name="Oval 25"/>
          <p:cNvSpPr>
            <a:spLocks noChangeArrowheads="1"/>
          </p:cNvSpPr>
          <p:nvPr/>
        </p:nvSpPr>
        <p:spPr bwMode="auto">
          <a:xfrm>
            <a:off x="685800" y="3992563"/>
            <a:ext cx="3556000" cy="342900"/>
          </a:xfrm>
          <a:prstGeom prst="ellipse">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GB" altLang="en-US"/>
          </a:p>
        </p:txBody>
      </p:sp>
      <p:sp>
        <p:nvSpPr>
          <p:cNvPr id="35866" name="Rectangle 26"/>
          <p:cNvSpPr>
            <a:spLocks noChangeArrowheads="1"/>
          </p:cNvSpPr>
          <p:nvPr/>
        </p:nvSpPr>
        <p:spPr bwMode="auto">
          <a:xfrm>
            <a:off x="1295400" y="4602163"/>
            <a:ext cx="2133600" cy="22860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GB" altLang="en-US"/>
          </a:p>
        </p:txBody>
      </p:sp>
      <p:sp>
        <p:nvSpPr>
          <p:cNvPr id="35867" name="Rectangle 27"/>
          <p:cNvSpPr>
            <a:spLocks noGrp="1" noChangeArrowheads="1"/>
          </p:cNvSpPr>
          <p:nvPr>
            <p:ph type="title" idx="4294967295"/>
          </p:nvPr>
        </p:nvSpPr>
        <p:spPr>
          <a:xfrm>
            <a:off x="179512" y="1298348"/>
            <a:ext cx="7543800" cy="1295400"/>
          </a:xfrm>
        </p:spPr>
        <p:txBody>
          <a:bodyPr/>
          <a:lstStyle/>
          <a:p>
            <a:pPr eaLnBrk="1" hangingPunct="1"/>
            <a:r>
              <a:rPr lang="en-US" altLang="en-US" dirty="0" smtClean="0">
                <a:latin typeface="+mn-lt"/>
              </a:rPr>
              <a:t> </a:t>
            </a:r>
          </a:p>
        </p:txBody>
      </p:sp>
      <p:sp>
        <p:nvSpPr>
          <p:cNvPr id="35868" name="Line 28"/>
          <p:cNvSpPr>
            <a:spLocks noChangeShapeType="1"/>
          </p:cNvSpPr>
          <p:nvPr/>
        </p:nvSpPr>
        <p:spPr bwMode="auto">
          <a:xfrm>
            <a:off x="2438400" y="4343400"/>
            <a:ext cx="0" cy="2587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5869" name="Line 29"/>
          <p:cNvSpPr>
            <a:spLocks noChangeShapeType="1"/>
          </p:cNvSpPr>
          <p:nvPr/>
        </p:nvSpPr>
        <p:spPr bwMode="auto">
          <a:xfrm>
            <a:off x="2438400" y="3733800"/>
            <a:ext cx="0" cy="2286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7678" name="Rectangle 30"/>
          <p:cNvSpPr>
            <a:spLocks noChangeArrowheads="1"/>
          </p:cNvSpPr>
          <p:nvPr/>
        </p:nvSpPr>
        <p:spPr bwMode="auto">
          <a:xfrm>
            <a:off x="609600" y="5897563"/>
            <a:ext cx="4163319" cy="646331"/>
          </a:xfrm>
          <a:prstGeom prst="rect">
            <a:avLst/>
          </a:prstGeom>
          <a:noFill/>
          <a:ln w="9525">
            <a:noFill/>
            <a:miter lim="800000"/>
            <a:headEnd/>
            <a:tailEnd/>
          </a:ln>
        </p:spPr>
        <p:txBody>
          <a:bodyPr wrap="none">
            <a:spAutoFit/>
          </a:bodyPr>
          <a:lstStyle/>
          <a:p>
            <a:pPr eaLnBrk="1" hangingPunct="1">
              <a:defRPr/>
            </a:pPr>
            <a:r>
              <a:rPr lang="en-US" sz="3600" b="1" dirty="0">
                <a:solidFill>
                  <a:srgbClr val="002060"/>
                </a:solidFill>
                <a:latin typeface="+mj-lt"/>
              </a:rPr>
              <a:t>S</a:t>
            </a:r>
            <a:r>
              <a:rPr lang="en-US" sz="3600" b="1" dirty="0" smtClean="0">
                <a:solidFill>
                  <a:srgbClr val="002060"/>
                </a:solidFill>
                <a:latin typeface="+mj-lt"/>
              </a:rPr>
              <a:t>equential </a:t>
            </a:r>
            <a:r>
              <a:rPr lang="en-US" sz="3600" b="1" dirty="0">
                <a:solidFill>
                  <a:srgbClr val="002060"/>
                </a:solidFill>
                <a:latin typeface="+mj-lt"/>
              </a:rPr>
              <a:t>design</a:t>
            </a:r>
          </a:p>
        </p:txBody>
      </p:sp>
    </p:spTree>
    <p:extLst>
      <p:ext uri="{BB962C8B-B14F-4D97-AF65-F5344CB8AC3E}">
        <p14:creationId xmlns:p14="http://schemas.microsoft.com/office/powerpoint/2010/main" val="3619696639"/>
      </p:ext>
    </p:extLst>
  </p:cSld>
  <p:clrMapOvr>
    <a:masterClrMapping/>
  </p:clrMapOvr>
  <p:transition/>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74679346"/>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259632" y="116632"/>
            <a:ext cx="6741367" cy="6741367"/>
          </a:xfrm>
          <a:prstGeom prst="rect">
            <a:avLst/>
          </a:prstGeom>
        </p:spPr>
      </p:pic>
    </p:spTree>
    <p:extLst>
      <p:ext uri="{BB962C8B-B14F-4D97-AF65-F5344CB8AC3E}">
        <p14:creationId xmlns:p14="http://schemas.microsoft.com/office/powerpoint/2010/main" val="1152572154"/>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srcRect l="8264" t="18151" r="71261" b="23050"/>
          <a:stretch/>
        </p:blipFill>
        <p:spPr>
          <a:xfrm>
            <a:off x="1187624" y="144328"/>
            <a:ext cx="7068786" cy="6525032"/>
          </a:xfrm>
          <a:prstGeom prst="rect">
            <a:avLst/>
          </a:prstGeom>
        </p:spPr>
      </p:pic>
    </p:spTree>
    <p:extLst>
      <p:ext uri="{BB962C8B-B14F-4D97-AF65-F5344CB8AC3E}">
        <p14:creationId xmlns:p14="http://schemas.microsoft.com/office/powerpoint/2010/main" val="2137123324"/>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13776" t="3452" r="64175" b="18150"/>
          <a:stretch/>
        </p:blipFill>
        <p:spPr>
          <a:xfrm>
            <a:off x="683568" y="-891480"/>
            <a:ext cx="7374114" cy="7749480"/>
          </a:xfrm>
          <a:prstGeom prst="rect">
            <a:avLst/>
          </a:prstGeom>
        </p:spPr>
      </p:pic>
    </p:spTree>
    <p:extLst>
      <p:ext uri="{BB962C8B-B14F-4D97-AF65-F5344CB8AC3E}">
        <p14:creationId xmlns:p14="http://schemas.microsoft.com/office/powerpoint/2010/main" val="1202317518"/>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 band played Waltzing Matilda</a:t>
            </a:r>
            <a:endParaRPr lang="en-GB" dirty="0"/>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www.youtube.com/watch?v=WG48Ftsr3OI</a:t>
            </a:r>
            <a:endParaRPr lang="en-GB" dirty="0" smtClean="0"/>
          </a:p>
          <a:p>
            <a:r>
              <a:rPr lang="en-GB" dirty="0" smtClean="0"/>
              <a:t>Eric Bogle</a:t>
            </a:r>
            <a:endParaRPr lang="en-GB" dirty="0"/>
          </a:p>
        </p:txBody>
      </p:sp>
    </p:spTree>
    <p:extLst>
      <p:ext uri="{BB962C8B-B14F-4D97-AF65-F5344CB8AC3E}">
        <p14:creationId xmlns:p14="http://schemas.microsoft.com/office/powerpoint/2010/main" val="2693104433"/>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Band Played Waltzing Matilda" </a:t>
            </a:r>
          </a:p>
        </p:txBody>
      </p:sp>
      <p:sp>
        <p:nvSpPr>
          <p:cNvPr id="3" name="Content Placeholder 2"/>
          <p:cNvSpPr>
            <a:spLocks noGrp="1"/>
          </p:cNvSpPr>
          <p:nvPr>
            <p:ph idx="1"/>
          </p:nvPr>
        </p:nvSpPr>
        <p:spPr/>
        <p:txBody>
          <a:bodyPr>
            <a:normAutofit fontScale="92500" lnSpcReduction="10000"/>
          </a:bodyPr>
          <a:lstStyle/>
          <a:p>
            <a:r>
              <a:rPr lang="en-GB" dirty="0" smtClean="0"/>
              <a:t>Song tells </a:t>
            </a:r>
            <a:r>
              <a:rPr lang="en-GB" dirty="0"/>
              <a:t>of the experiences of a happy-go-lucky, carefree Australian youth who, because of the needs of the First World War (</a:t>
            </a:r>
            <a:r>
              <a:rPr lang="en-GB" dirty="0" smtClean="0"/>
              <a:t>1914-1918) was plucked </a:t>
            </a:r>
            <a:r>
              <a:rPr lang="en-GB" dirty="0"/>
              <a:t>from the "dusty outback" of Australia to serve in the Dardanelles and so became part of the Gallipoli campaign. </a:t>
            </a:r>
            <a:endParaRPr lang="en-GB" dirty="0" smtClean="0"/>
          </a:p>
          <a:p>
            <a:r>
              <a:rPr lang="en-GB" dirty="0" smtClean="0"/>
              <a:t>While </a:t>
            </a:r>
            <a:r>
              <a:rPr lang="en-GB" dirty="0"/>
              <a:t>taking part in that campaign, </a:t>
            </a:r>
            <a:r>
              <a:rPr lang="en-GB" dirty="0" smtClean="0"/>
              <a:t>he is </a:t>
            </a:r>
            <a:r>
              <a:rPr lang="en-GB" dirty="0"/>
              <a:t>exposed to the harsh realities of </a:t>
            </a:r>
            <a:r>
              <a:rPr lang="en-GB" dirty="0" smtClean="0"/>
              <a:t>war </a:t>
            </a:r>
            <a:r>
              <a:rPr lang="en-GB" dirty="0"/>
              <a:t>and is permanently maimed by suffering the loss of a leg. </a:t>
            </a:r>
            <a:endParaRPr lang="en-GB" dirty="0" smtClean="0"/>
          </a:p>
          <a:p>
            <a:r>
              <a:rPr lang="en-GB" dirty="0"/>
              <a:t>H</a:t>
            </a:r>
            <a:r>
              <a:rPr lang="en-GB" dirty="0" smtClean="0"/>
              <a:t>e </a:t>
            </a:r>
            <a:r>
              <a:rPr lang="en-GB" dirty="0"/>
              <a:t>is "shipped" home to Australia to live a relatively unfulfilled life (as suggested by the words of the song). The song concludes with the (now) old man's questioning the utility (futility?) of war, reinforced yearly by poignant reference to the "victorious" ANZAC Day parades he witnesses each </a:t>
            </a:r>
            <a:r>
              <a:rPr lang="en-GB" dirty="0" smtClean="0"/>
              <a:t>26 April </a:t>
            </a:r>
            <a:r>
              <a:rPr lang="en-GB" dirty="0"/>
              <a:t>26th </a:t>
            </a:r>
            <a:r>
              <a:rPr lang="en-GB" dirty="0" smtClean="0"/>
              <a:t>- a </a:t>
            </a:r>
            <a:r>
              <a:rPr lang="en-GB" dirty="0"/>
              <a:t>public holiday in Australia and New Zealand.</a:t>
            </a:r>
          </a:p>
        </p:txBody>
      </p:sp>
    </p:spTree>
    <p:extLst>
      <p:ext uri="{BB962C8B-B14F-4D97-AF65-F5344CB8AC3E}">
        <p14:creationId xmlns:p14="http://schemas.microsoft.com/office/powerpoint/2010/main" val="1079197998"/>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Instructions</a:t>
            </a:r>
            <a:endParaRPr lang="en-GB" dirty="0"/>
          </a:p>
        </p:txBody>
      </p:sp>
      <p:sp>
        <p:nvSpPr>
          <p:cNvPr id="3" name="Content Placeholder 2"/>
          <p:cNvSpPr>
            <a:spLocks noGrp="1"/>
          </p:cNvSpPr>
          <p:nvPr>
            <p:ph idx="1"/>
          </p:nvPr>
        </p:nvSpPr>
        <p:spPr/>
        <p:txBody>
          <a:bodyPr/>
          <a:lstStyle/>
          <a:p>
            <a:r>
              <a:rPr lang="en-GB" dirty="0" smtClean="0"/>
              <a:t>In pairs consider the words of the song and discuss them between yourself.</a:t>
            </a:r>
          </a:p>
          <a:p>
            <a:r>
              <a:rPr lang="en-GB" dirty="0" smtClean="0"/>
              <a:t>Think critically</a:t>
            </a:r>
            <a:r>
              <a:rPr lang="en-GB" dirty="0"/>
              <a:t>. </a:t>
            </a:r>
            <a:endParaRPr lang="en-GB" dirty="0" smtClean="0"/>
          </a:p>
          <a:p>
            <a:r>
              <a:rPr lang="en-GB" dirty="0" smtClean="0"/>
              <a:t>In </a:t>
            </a:r>
            <a:r>
              <a:rPr lang="en-GB" dirty="0"/>
              <a:t>the early part of the last century Dewey (1933:9) defined the nature of critical reflection as an "active, persistent and careful consideration of any belief or supposed form of knowledge in the light of grounds that support it and the further conclusion to which it tends". </a:t>
            </a:r>
          </a:p>
        </p:txBody>
      </p:sp>
    </p:spTree>
    <p:extLst>
      <p:ext uri="{BB962C8B-B14F-4D97-AF65-F5344CB8AC3E}">
        <p14:creationId xmlns:p14="http://schemas.microsoft.com/office/powerpoint/2010/main" val="2697556608"/>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Next</a:t>
            </a:r>
            <a:endParaRPr lang="en-GB" dirty="0"/>
          </a:p>
        </p:txBody>
      </p:sp>
      <p:sp>
        <p:nvSpPr>
          <p:cNvPr id="3" name="Content Placeholder 2"/>
          <p:cNvSpPr>
            <a:spLocks noGrp="1"/>
          </p:cNvSpPr>
          <p:nvPr>
            <p:ph idx="1"/>
          </p:nvPr>
        </p:nvSpPr>
        <p:spPr/>
        <p:txBody>
          <a:bodyPr/>
          <a:lstStyle/>
          <a:p>
            <a:r>
              <a:rPr lang="en-GB" dirty="0"/>
              <a:t>S</a:t>
            </a:r>
            <a:r>
              <a:rPr lang="en-GB" dirty="0" smtClean="0"/>
              <a:t>tudent A to re-consider </a:t>
            </a:r>
            <a:r>
              <a:rPr lang="en-GB" dirty="0"/>
              <a:t>the words of the song to determine the number of occurrences that, in his/her judgement served primarily to </a:t>
            </a:r>
            <a:r>
              <a:rPr lang="en-GB" b="1" dirty="0">
                <a:solidFill>
                  <a:schemeClr val="accent5">
                    <a:lumMod val="60000"/>
                    <a:lumOff val="40000"/>
                  </a:schemeClr>
                </a:solidFill>
              </a:rPr>
              <a:t>convey description</a:t>
            </a:r>
            <a:r>
              <a:rPr lang="en-GB" dirty="0"/>
              <a:t>. </a:t>
            </a:r>
            <a:endParaRPr lang="en-GB" dirty="0" smtClean="0"/>
          </a:p>
          <a:p>
            <a:r>
              <a:rPr lang="en-GB" dirty="0" smtClean="0"/>
              <a:t>Student B within </a:t>
            </a:r>
            <a:r>
              <a:rPr lang="en-GB" dirty="0"/>
              <a:t>each pair </a:t>
            </a:r>
            <a:r>
              <a:rPr lang="en-GB" dirty="0" smtClean="0"/>
              <a:t>to consider </a:t>
            </a:r>
            <a:r>
              <a:rPr lang="en-GB" dirty="0"/>
              <a:t>the words of the song to determine the number of occurrences that, in his/her judgement served primarily to </a:t>
            </a:r>
            <a:r>
              <a:rPr lang="en-GB" b="1" dirty="0">
                <a:solidFill>
                  <a:schemeClr val="accent5">
                    <a:lumMod val="60000"/>
                    <a:lumOff val="40000"/>
                  </a:schemeClr>
                </a:solidFill>
              </a:rPr>
              <a:t>evoke emotion</a:t>
            </a:r>
            <a:r>
              <a:rPr lang="en-GB" dirty="0"/>
              <a:t>.</a:t>
            </a:r>
          </a:p>
        </p:txBody>
      </p:sp>
    </p:spTree>
    <p:extLst>
      <p:ext uri="{BB962C8B-B14F-4D97-AF65-F5344CB8AC3E}">
        <p14:creationId xmlns:p14="http://schemas.microsoft.com/office/powerpoint/2010/main" val="692661780"/>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outcomes</a:t>
            </a:r>
            <a:endParaRPr lang="en-GB" dirty="0"/>
          </a:p>
        </p:txBody>
      </p:sp>
      <p:sp>
        <p:nvSpPr>
          <p:cNvPr id="3" name="Content Placeholder 2"/>
          <p:cNvSpPr>
            <a:spLocks noGrp="1"/>
          </p:cNvSpPr>
          <p:nvPr>
            <p:ph idx="1"/>
          </p:nvPr>
        </p:nvSpPr>
        <p:spPr/>
        <p:txBody>
          <a:bodyPr>
            <a:normAutofit lnSpcReduction="10000"/>
          </a:bodyPr>
          <a:lstStyle/>
          <a:p>
            <a:r>
              <a:rPr lang="en-GB" dirty="0" smtClean="0"/>
              <a:t>Qualitative </a:t>
            </a:r>
            <a:r>
              <a:rPr lang="en-GB" dirty="0"/>
              <a:t>research </a:t>
            </a:r>
            <a:r>
              <a:rPr lang="en-GB" dirty="0" smtClean="0"/>
              <a:t>calls </a:t>
            </a:r>
            <a:r>
              <a:rPr lang="en-GB" dirty="0"/>
              <a:t>for an attempt to discover meaning (rather than fact</a:t>
            </a:r>
            <a:r>
              <a:rPr lang="en-GB" dirty="0" smtClean="0"/>
              <a:t>).</a:t>
            </a:r>
            <a:endParaRPr lang="en-GB" dirty="0"/>
          </a:p>
          <a:p>
            <a:r>
              <a:rPr lang="en-GB" dirty="0"/>
              <a:t>M</a:t>
            </a:r>
            <a:r>
              <a:rPr lang="en-GB" dirty="0" smtClean="0"/>
              <a:t>eaning </a:t>
            </a:r>
            <a:r>
              <a:rPr lang="en-GB" dirty="0"/>
              <a:t>is a function of perception and, if perceptions vary, it is likely that interpretations of meaning will also do so. </a:t>
            </a:r>
          </a:p>
          <a:p>
            <a:r>
              <a:rPr lang="en-GB" dirty="0" smtClean="0"/>
              <a:t>An </a:t>
            </a:r>
            <a:r>
              <a:rPr lang="en-GB" dirty="0"/>
              <a:t>element of subjectivity is therefore always likely to be present in several applications of qualitatively-based social science research</a:t>
            </a:r>
            <a:r>
              <a:rPr lang="en-GB" dirty="0" smtClean="0"/>
              <a:t>.</a:t>
            </a:r>
            <a:endParaRPr lang="en-GB" dirty="0"/>
          </a:p>
          <a:p>
            <a:r>
              <a:rPr lang="en-GB" dirty="0" smtClean="0"/>
              <a:t>The </a:t>
            </a:r>
            <a:r>
              <a:rPr lang="en-GB" dirty="0"/>
              <a:t>selection of (an) appropriate research method(s) within a given research situation can only be done in conjunction with a good understanding of the objective(s) of the research. </a:t>
            </a:r>
          </a:p>
          <a:p>
            <a:endParaRPr lang="en-GB" dirty="0"/>
          </a:p>
        </p:txBody>
      </p:sp>
    </p:spTree>
    <p:extLst>
      <p:ext uri="{BB962C8B-B14F-4D97-AF65-F5344CB8AC3E}">
        <p14:creationId xmlns:p14="http://schemas.microsoft.com/office/powerpoint/2010/main" val="3254864028"/>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7890" name="Title 1"/>
          <p:cNvSpPr>
            <a:spLocks noGrp="1"/>
          </p:cNvSpPr>
          <p:nvPr>
            <p:ph type="title"/>
          </p:nvPr>
        </p:nvSpPr>
        <p:spPr>
          <a:xfrm>
            <a:off x="457200" y="704850"/>
            <a:ext cx="8229600" cy="590550"/>
          </a:xfrm>
        </p:spPr>
        <p:txBody>
          <a:bodyPr/>
          <a:lstStyle/>
          <a:p>
            <a:pPr eaLnBrk="1" hangingPunct="1"/>
            <a:r>
              <a:rPr lang="en-US" altLang="en-US" sz="3600" smtClean="0">
                <a:latin typeface="+mn-lt"/>
              </a:rPr>
              <a:t>Mixing the quan and qual data</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316338193"/>
              </p:ext>
            </p:extLst>
          </p:nvPr>
        </p:nvGraphicFramePr>
        <p:xfrm>
          <a:off x="971600" y="1700809"/>
          <a:ext cx="7056783" cy="4392489"/>
        </p:xfrm>
        <a:graphic>
          <a:graphicData uri="http://schemas.openxmlformats.org/drawingml/2006/table">
            <a:tbl>
              <a:tblPr firstRow="1" bandRow="1">
                <a:tableStyleId>{5C22544A-7EE6-4342-B048-85BDC9FD1C3A}</a:tableStyleId>
              </a:tblPr>
              <a:tblGrid>
                <a:gridCol w="2352261"/>
                <a:gridCol w="2352261"/>
                <a:gridCol w="2352261"/>
              </a:tblGrid>
              <a:tr h="1359579">
                <a:tc>
                  <a:txBody>
                    <a:bodyPr/>
                    <a:lstStyle/>
                    <a:p>
                      <a:r>
                        <a:rPr lang="en-US" sz="1800" dirty="0" smtClean="0"/>
                        <a:t>Type</a:t>
                      </a:r>
                      <a:r>
                        <a:rPr lang="en-US" sz="1800" baseline="0" dirty="0" smtClean="0"/>
                        <a:t> of Design</a:t>
                      </a:r>
                      <a:endParaRPr lang="en-US" sz="1800" dirty="0"/>
                    </a:p>
                  </a:txBody>
                  <a:tcPr marT="45714" marB="45714"/>
                </a:tc>
                <a:tc>
                  <a:txBody>
                    <a:bodyPr/>
                    <a:lstStyle/>
                    <a:p>
                      <a:r>
                        <a:rPr lang="en-US" sz="1800" dirty="0" smtClean="0"/>
                        <a:t>Why Mixing Occurs</a:t>
                      </a:r>
                      <a:endParaRPr lang="en-US" sz="1800" dirty="0"/>
                    </a:p>
                  </a:txBody>
                  <a:tcPr marT="45714" marB="45714"/>
                </a:tc>
                <a:tc>
                  <a:txBody>
                    <a:bodyPr/>
                    <a:lstStyle/>
                    <a:p>
                      <a:r>
                        <a:rPr lang="en-US" sz="1800" dirty="0" smtClean="0"/>
                        <a:t>Where Mixing Occurs in Research Process</a:t>
                      </a:r>
                      <a:endParaRPr lang="en-US" sz="1800" dirty="0"/>
                    </a:p>
                  </a:txBody>
                  <a:tcPr marT="45714" marB="45714"/>
                </a:tc>
              </a:tr>
              <a:tr h="1673331">
                <a:tc>
                  <a:txBody>
                    <a:bodyPr/>
                    <a:lstStyle/>
                    <a:p>
                      <a:r>
                        <a:rPr lang="en-US" sz="1800" b="0" dirty="0" smtClean="0"/>
                        <a:t>Sequential</a:t>
                      </a:r>
                      <a:endParaRPr lang="en-US" sz="1800" b="0" dirty="0"/>
                    </a:p>
                  </a:txBody>
                  <a:tcPr marT="45714" marB="45714"/>
                </a:tc>
                <a:tc>
                  <a:txBody>
                    <a:bodyPr/>
                    <a:lstStyle/>
                    <a:p>
                      <a:r>
                        <a:rPr lang="en-US" sz="1800" b="0" dirty="0" smtClean="0"/>
                        <a:t>One</a:t>
                      </a:r>
                      <a:r>
                        <a:rPr lang="en-US" sz="1800" b="0" baseline="0" dirty="0" smtClean="0"/>
                        <a:t> phase builds on the other</a:t>
                      </a:r>
                      <a:endParaRPr lang="en-US" sz="1800" b="0" dirty="0"/>
                    </a:p>
                  </a:txBody>
                  <a:tcPr marT="45714" marB="45714"/>
                </a:tc>
                <a:tc>
                  <a:txBody>
                    <a:bodyPr/>
                    <a:lstStyle/>
                    <a:p>
                      <a:r>
                        <a:rPr lang="en-US" sz="1800" b="0" dirty="0" smtClean="0"/>
                        <a:t>Between data analysis</a:t>
                      </a:r>
                      <a:r>
                        <a:rPr lang="en-US" sz="1800" b="0" baseline="0" dirty="0" smtClean="0"/>
                        <a:t> (Phase 1) and data collection (Phase 2)</a:t>
                      </a:r>
                      <a:endParaRPr lang="en-US" sz="1800" b="0" dirty="0"/>
                    </a:p>
                  </a:txBody>
                  <a:tcPr marT="45714" marB="45714"/>
                </a:tc>
              </a:tr>
              <a:tr h="1359579">
                <a:tc>
                  <a:txBody>
                    <a:bodyPr/>
                    <a:lstStyle/>
                    <a:p>
                      <a:r>
                        <a:rPr lang="en-US" sz="1800" dirty="0" smtClean="0"/>
                        <a:t>Concurrent</a:t>
                      </a:r>
                      <a:endParaRPr lang="en-US" sz="1800" dirty="0"/>
                    </a:p>
                  </a:txBody>
                  <a:tcPr marT="45714" marB="45714"/>
                </a:tc>
                <a:tc>
                  <a:txBody>
                    <a:bodyPr/>
                    <a:lstStyle/>
                    <a:p>
                      <a:r>
                        <a:rPr lang="en-US" sz="1800" dirty="0" smtClean="0"/>
                        <a:t>Bring results together</a:t>
                      </a:r>
                      <a:endParaRPr lang="en-US" sz="1800" dirty="0"/>
                    </a:p>
                  </a:txBody>
                  <a:tcPr marT="45714" marB="45714"/>
                </a:tc>
                <a:tc>
                  <a:txBody>
                    <a:bodyPr/>
                    <a:lstStyle/>
                    <a:p>
                      <a:r>
                        <a:rPr lang="en-US" sz="1800" dirty="0" smtClean="0"/>
                        <a:t>After analysis of both quan and qual – typically</a:t>
                      </a:r>
                      <a:r>
                        <a:rPr lang="en-US" sz="1800" baseline="0" dirty="0" smtClean="0"/>
                        <a:t> in discussion</a:t>
                      </a:r>
                      <a:endParaRPr lang="en-US" sz="1800" dirty="0"/>
                    </a:p>
                  </a:txBody>
                  <a:tcPr marT="45714" marB="45714"/>
                </a:tc>
              </a:tr>
            </a:tbl>
          </a:graphicData>
        </a:graphic>
      </p:graphicFrame>
    </p:spTree>
    <p:extLst>
      <p:ext uri="{BB962C8B-B14F-4D97-AF65-F5344CB8AC3E}">
        <p14:creationId xmlns:p14="http://schemas.microsoft.com/office/powerpoint/2010/main" val="880757169"/>
      </p:ext>
    </p:extLst>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4034" name="Title 1"/>
          <p:cNvSpPr>
            <a:spLocks noGrp="1"/>
          </p:cNvSpPr>
          <p:nvPr>
            <p:ph type="title"/>
          </p:nvPr>
        </p:nvSpPr>
        <p:spPr/>
        <p:txBody>
          <a:bodyPr/>
          <a:lstStyle/>
          <a:p>
            <a:pPr eaLnBrk="1" hangingPunct="1"/>
            <a:r>
              <a:rPr lang="en-US" altLang="en-US" sz="3600" smtClean="0">
                <a:latin typeface="+mn-lt"/>
              </a:rPr>
              <a:t>Qualitative research questions</a:t>
            </a:r>
          </a:p>
        </p:txBody>
      </p:sp>
      <p:sp>
        <p:nvSpPr>
          <p:cNvPr id="44035" name="Content Placeholder 2"/>
          <p:cNvSpPr>
            <a:spLocks noGrp="1"/>
          </p:cNvSpPr>
          <p:nvPr>
            <p:ph idx="1"/>
          </p:nvPr>
        </p:nvSpPr>
        <p:spPr/>
        <p:txBody>
          <a:bodyPr/>
          <a:lstStyle/>
          <a:p>
            <a:pPr eaLnBrk="1" hangingPunct="1"/>
            <a:r>
              <a:rPr lang="en-US" altLang="en-US" dirty="0" smtClean="0">
                <a:latin typeface="+mn-lt"/>
              </a:rPr>
              <a:t>Qualitative central question</a:t>
            </a:r>
          </a:p>
          <a:p>
            <a:pPr lvl="1" eaLnBrk="1" hangingPunct="1"/>
            <a:r>
              <a:rPr lang="en-US" altLang="en-US" dirty="0" smtClean="0">
                <a:latin typeface="+mn-lt"/>
              </a:rPr>
              <a:t>Begin with “what” or “how”</a:t>
            </a:r>
          </a:p>
          <a:p>
            <a:pPr lvl="1" eaLnBrk="1" hangingPunct="1"/>
            <a:r>
              <a:rPr lang="en-US" altLang="en-US" dirty="0" smtClean="0">
                <a:latin typeface="+mn-lt"/>
              </a:rPr>
              <a:t>Focus on single phenomenon</a:t>
            </a:r>
          </a:p>
          <a:p>
            <a:pPr lvl="1" eaLnBrk="1" hangingPunct="1"/>
            <a:r>
              <a:rPr lang="en-US" altLang="en-US" dirty="0" smtClean="0">
                <a:latin typeface="+mn-lt"/>
              </a:rPr>
              <a:t>Use exploratory verbs (understand, explore)</a:t>
            </a:r>
          </a:p>
          <a:p>
            <a:pPr lvl="1" eaLnBrk="1" hangingPunct="1"/>
            <a:r>
              <a:rPr lang="en-US" altLang="en-US" dirty="0" smtClean="0">
                <a:latin typeface="+mn-lt"/>
              </a:rPr>
              <a:t>A general question (allowing participants’ perspectives to emerge)</a:t>
            </a:r>
          </a:p>
        </p:txBody>
      </p:sp>
    </p:spTree>
    <p:extLst>
      <p:ext uri="{BB962C8B-B14F-4D97-AF65-F5344CB8AC3E}">
        <p14:creationId xmlns:p14="http://schemas.microsoft.com/office/powerpoint/2010/main" val="2614794285"/>
      </p:ext>
    </p:extLst>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5058" name="Title 1"/>
          <p:cNvSpPr>
            <a:spLocks noGrp="1"/>
          </p:cNvSpPr>
          <p:nvPr>
            <p:ph type="title"/>
          </p:nvPr>
        </p:nvSpPr>
        <p:spPr/>
        <p:txBody>
          <a:bodyPr>
            <a:normAutofit/>
          </a:bodyPr>
          <a:lstStyle/>
          <a:p>
            <a:pPr eaLnBrk="1" hangingPunct="1"/>
            <a:r>
              <a:rPr lang="en-US" altLang="en-US" sz="3600" smtClean="0">
                <a:latin typeface="+mn-lt"/>
              </a:rPr>
              <a:t>Quantitative research questions</a:t>
            </a:r>
          </a:p>
        </p:txBody>
      </p:sp>
      <p:sp>
        <p:nvSpPr>
          <p:cNvPr id="45059" name="Content Placeholder 2"/>
          <p:cNvSpPr>
            <a:spLocks noGrp="1"/>
          </p:cNvSpPr>
          <p:nvPr>
            <p:ph idx="1"/>
          </p:nvPr>
        </p:nvSpPr>
        <p:spPr/>
        <p:txBody>
          <a:bodyPr/>
          <a:lstStyle/>
          <a:p>
            <a:pPr eaLnBrk="1" hangingPunct="1"/>
            <a:r>
              <a:rPr lang="en-US" altLang="en-US" dirty="0" smtClean="0">
                <a:latin typeface="+mn-lt"/>
              </a:rPr>
              <a:t>Can be hypotheses or questions</a:t>
            </a:r>
          </a:p>
          <a:p>
            <a:pPr eaLnBrk="1" hangingPunct="1"/>
            <a:r>
              <a:rPr lang="en-US" altLang="en-US" dirty="0" smtClean="0">
                <a:latin typeface="+mn-lt"/>
              </a:rPr>
              <a:t>State variables – independent, </a:t>
            </a:r>
            <a:r>
              <a:rPr lang="en-US" altLang="en-US" dirty="0" smtClean="0">
                <a:latin typeface="+mn-lt"/>
              </a:rPr>
              <a:t>dependent</a:t>
            </a:r>
          </a:p>
          <a:p>
            <a:pPr eaLnBrk="1" hangingPunct="1"/>
            <a:r>
              <a:rPr lang="en-US" altLang="en-US" dirty="0" smtClean="0">
                <a:latin typeface="+mn-lt"/>
              </a:rPr>
              <a:t>Develop from theory </a:t>
            </a:r>
          </a:p>
          <a:p>
            <a:r>
              <a:rPr lang="en-GB" altLang="en-US" dirty="0"/>
              <a:t>The aim is to determine what the relationship is between one thing (an independent variable) and another (dependent variable)</a:t>
            </a:r>
          </a:p>
          <a:p>
            <a:r>
              <a:rPr lang="en-GB" altLang="en-US" dirty="0"/>
              <a:t>The difference between groups with regard to a variable measure;  the degree to which a condition exists</a:t>
            </a:r>
          </a:p>
          <a:p>
            <a:pPr marL="0" indent="0" eaLnBrk="1" hangingPunct="1">
              <a:buNone/>
            </a:pPr>
            <a:endParaRPr lang="en-US" altLang="en-US" dirty="0" smtClean="0">
              <a:latin typeface="+mn-lt"/>
            </a:endParaRPr>
          </a:p>
        </p:txBody>
      </p:sp>
    </p:spTree>
    <p:extLst>
      <p:ext uri="{BB962C8B-B14F-4D97-AF65-F5344CB8AC3E}">
        <p14:creationId xmlns:p14="http://schemas.microsoft.com/office/powerpoint/2010/main" val="3861494570"/>
      </p:ext>
    </p:extLst>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lstStyle/>
          <a:p>
            <a:r>
              <a:rPr lang="en-GB" dirty="0"/>
              <a:t>The independent samples t-test </a:t>
            </a:r>
          </a:p>
          <a:p>
            <a:r>
              <a:rPr lang="en-GB" dirty="0"/>
              <a:t>Independent variable with two groups(gamblers and academics/counsellors) </a:t>
            </a:r>
          </a:p>
          <a:p>
            <a:pPr marL="0" indent="0">
              <a:buNone/>
            </a:pPr>
            <a:r>
              <a:rPr lang="en-GB" dirty="0"/>
              <a:t>and </a:t>
            </a:r>
          </a:p>
          <a:p>
            <a:r>
              <a:rPr lang="en-GB" dirty="0"/>
              <a:t>Dependent variable that is quantitative(RGFs</a:t>
            </a:r>
            <a:r>
              <a:rPr lang="en-GB" dirty="0" smtClean="0"/>
              <a:t>)</a:t>
            </a:r>
          </a:p>
          <a:p>
            <a:r>
              <a:rPr lang="en-GB" dirty="0"/>
              <a:t>What variables am I, the researcher, manipulating, or is responsible for a situation? How can this be measured? (independent variable)</a:t>
            </a:r>
          </a:p>
          <a:p>
            <a:r>
              <a:rPr lang="en-GB" dirty="0"/>
              <a:t>What results do I expect? How can this be measured? (dependent variable)</a:t>
            </a:r>
          </a:p>
          <a:p>
            <a:pPr marL="0" indent="0">
              <a:buNone/>
            </a:pPr>
            <a:endParaRPr lang="en-GB" dirty="0" smtClean="0"/>
          </a:p>
          <a:p>
            <a:pPr marL="0" indent="0">
              <a:buNone/>
            </a:pPr>
            <a:endParaRPr lang="en-GB" dirty="0"/>
          </a:p>
          <a:p>
            <a:endParaRPr lang="en-GB" dirty="0"/>
          </a:p>
        </p:txBody>
      </p:sp>
    </p:spTree>
    <p:extLst>
      <p:ext uri="{BB962C8B-B14F-4D97-AF65-F5344CB8AC3E}">
        <p14:creationId xmlns:p14="http://schemas.microsoft.com/office/powerpoint/2010/main" val="2835325193"/>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Descriptive research questions</a:t>
            </a:r>
            <a:endParaRPr lang="en-GB"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900329099"/>
              </p:ext>
            </p:extLst>
          </p:nvPr>
        </p:nvGraphicFramePr>
        <p:xfrm>
          <a:off x="593725" y="2193925"/>
          <a:ext cx="7956549" cy="3388360"/>
        </p:xfrm>
        <a:graphic>
          <a:graphicData uri="http://schemas.openxmlformats.org/drawingml/2006/table">
            <a:tbl>
              <a:tblPr firstRow="1" bandRow="1">
                <a:tableStyleId>{5C22544A-7EE6-4342-B048-85BDC9FD1C3A}</a:tableStyleId>
              </a:tblPr>
              <a:tblGrid>
                <a:gridCol w="2652183"/>
                <a:gridCol w="2652183"/>
                <a:gridCol w="2652183"/>
              </a:tblGrid>
              <a:tr h="370840">
                <a:tc>
                  <a:txBody>
                    <a:bodyPr/>
                    <a:lstStyle/>
                    <a:p>
                      <a:r>
                        <a:rPr lang="en-GB" dirty="0" smtClean="0"/>
                        <a:t>Question</a:t>
                      </a:r>
                      <a:endParaRPr lang="en-GB" dirty="0"/>
                    </a:p>
                  </a:txBody>
                  <a:tcPr/>
                </a:tc>
                <a:tc>
                  <a:txBody>
                    <a:bodyPr/>
                    <a:lstStyle/>
                    <a:p>
                      <a:r>
                        <a:rPr lang="en-GB" dirty="0" smtClean="0"/>
                        <a:t>Dependant Variable</a:t>
                      </a:r>
                      <a:endParaRPr lang="en-GB" dirty="0"/>
                    </a:p>
                  </a:txBody>
                  <a:tcPr/>
                </a:tc>
                <a:tc>
                  <a:txBody>
                    <a:bodyPr/>
                    <a:lstStyle/>
                    <a:p>
                      <a:r>
                        <a:rPr lang="en-GB" dirty="0" smtClean="0"/>
                        <a:t>Independent Variable</a:t>
                      </a:r>
                      <a:endParaRPr lang="en-GB" dirty="0"/>
                    </a:p>
                  </a:txBody>
                  <a:tcPr/>
                </a:tc>
              </a:tr>
              <a:tr h="370840">
                <a:tc>
                  <a:txBody>
                    <a:bodyPr/>
                    <a:lstStyle/>
                    <a:p>
                      <a:r>
                        <a:rPr lang="en-GB" dirty="0" smtClean="0"/>
                        <a:t>How often do you buy mobile apps for fitness purposes?</a:t>
                      </a:r>
                      <a:endParaRPr lang="en-GB" dirty="0"/>
                    </a:p>
                  </a:txBody>
                  <a:tcPr/>
                </a:tc>
                <a:tc>
                  <a:txBody>
                    <a:bodyPr/>
                    <a:lstStyle/>
                    <a:p>
                      <a:r>
                        <a:rPr lang="en-GB" dirty="0" smtClean="0"/>
                        <a:t>Number of mobile apps bought</a:t>
                      </a:r>
                      <a:endParaRPr lang="en-GB" dirty="0"/>
                    </a:p>
                  </a:txBody>
                  <a:tcPr/>
                </a:tc>
                <a:tc>
                  <a:txBody>
                    <a:bodyPr/>
                    <a:lstStyle/>
                    <a:p>
                      <a:r>
                        <a:rPr lang="en-GB" dirty="0" smtClean="0"/>
                        <a:t>Smartphone users</a:t>
                      </a:r>
                    </a:p>
                    <a:p>
                      <a:r>
                        <a:rPr lang="en-GB" dirty="0" smtClean="0"/>
                        <a:t>Fitness enthusiasts</a:t>
                      </a:r>
                      <a:endParaRPr lang="en-GB" dirty="0"/>
                    </a:p>
                  </a:txBody>
                  <a:tcPr/>
                </a:tc>
              </a:tr>
              <a:tr h="370840">
                <a:tc>
                  <a:txBody>
                    <a:bodyPr/>
                    <a:lstStyle/>
                    <a:p>
                      <a:r>
                        <a:rPr lang="en-GB" dirty="0" smtClean="0"/>
                        <a:t>How much would you be willing to pay for a men’s lifestyle magazine?</a:t>
                      </a:r>
                      <a:endParaRPr lang="en-GB" dirty="0"/>
                    </a:p>
                  </a:txBody>
                  <a:tcPr/>
                </a:tc>
                <a:tc>
                  <a:txBody>
                    <a:bodyPr/>
                    <a:lstStyle/>
                    <a:p>
                      <a:r>
                        <a:rPr lang="en-GB" dirty="0" smtClean="0"/>
                        <a:t>The cost respondents would be willing to pay for a men’s lifestyle magazine</a:t>
                      </a:r>
                      <a:endParaRPr lang="en-GB" dirty="0"/>
                    </a:p>
                  </a:txBody>
                  <a:tcPr/>
                </a:tc>
                <a:tc>
                  <a:txBody>
                    <a:bodyPr/>
                    <a:lstStyle/>
                    <a:p>
                      <a:r>
                        <a:rPr lang="en-GB" dirty="0" smtClean="0"/>
                        <a:t>Men aged 18-40</a:t>
                      </a:r>
                      <a:endParaRPr lang="en-GB" dirty="0"/>
                    </a:p>
                  </a:txBody>
                  <a:tcPr/>
                </a:tc>
              </a:tr>
              <a:tr h="370840">
                <a:tc>
                  <a:txBody>
                    <a:bodyPr/>
                    <a:lstStyle/>
                    <a:p>
                      <a:r>
                        <a:rPr lang="en-GB" dirty="0" smtClean="0"/>
                        <a:t>How regularly do you go abroad for a holiday?</a:t>
                      </a:r>
                      <a:endParaRPr lang="en-GB" dirty="0"/>
                    </a:p>
                  </a:txBody>
                  <a:tcPr/>
                </a:tc>
                <a:tc>
                  <a:txBody>
                    <a:bodyPr/>
                    <a:lstStyle/>
                    <a:p>
                      <a:r>
                        <a:rPr lang="en-GB" dirty="0" smtClean="0"/>
                        <a:t>Number of times respondents go on holiday abroad</a:t>
                      </a:r>
                      <a:endParaRPr lang="en-GB" dirty="0"/>
                    </a:p>
                  </a:txBody>
                  <a:tcPr/>
                </a:tc>
                <a:tc>
                  <a:txBody>
                    <a:bodyPr/>
                    <a:lstStyle/>
                    <a:p>
                      <a:r>
                        <a:rPr lang="en-GB" dirty="0" smtClean="0"/>
                        <a:t>Families &amp; adults aged 18-and-over</a:t>
                      </a:r>
                      <a:endParaRPr lang="en-GB" dirty="0"/>
                    </a:p>
                  </a:txBody>
                  <a:tcPr/>
                </a:tc>
              </a:tr>
            </a:tbl>
          </a:graphicData>
        </a:graphic>
      </p:graphicFrame>
    </p:spTree>
    <p:extLst>
      <p:ext uri="{BB962C8B-B14F-4D97-AF65-F5344CB8AC3E}">
        <p14:creationId xmlns:p14="http://schemas.microsoft.com/office/powerpoint/2010/main" val="226255060"/>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23728" y="0"/>
            <a:ext cx="6377940" cy="1293028"/>
          </a:xfrm>
        </p:spPr>
        <p:txBody>
          <a:bodyPr/>
          <a:lstStyle/>
          <a:p>
            <a:r>
              <a:rPr lang="en-GB" dirty="0" smtClean="0"/>
              <a:t>comparative research questions</a:t>
            </a:r>
            <a:endParaRPr lang="en-GB"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3813662597"/>
              </p:ext>
            </p:extLst>
          </p:nvPr>
        </p:nvGraphicFramePr>
        <p:xfrm>
          <a:off x="107504" y="1412776"/>
          <a:ext cx="8856984" cy="4933376"/>
        </p:xfrm>
        <a:graphic>
          <a:graphicData uri="http://schemas.openxmlformats.org/drawingml/2006/table">
            <a:tbl>
              <a:tblPr firstRow="1" bandRow="1">
                <a:tableStyleId>{5C22544A-7EE6-4342-B048-85BDC9FD1C3A}</a:tableStyleId>
              </a:tblPr>
              <a:tblGrid>
                <a:gridCol w="2952328"/>
                <a:gridCol w="2952328"/>
                <a:gridCol w="2952328"/>
              </a:tblGrid>
              <a:tr h="302059">
                <a:tc>
                  <a:txBody>
                    <a:bodyPr/>
                    <a:lstStyle/>
                    <a:p>
                      <a:r>
                        <a:rPr lang="en-GB" dirty="0" smtClean="0"/>
                        <a:t>Question</a:t>
                      </a:r>
                      <a:endParaRPr lang="en-GB" dirty="0"/>
                    </a:p>
                  </a:txBody>
                  <a:tcPr/>
                </a:tc>
                <a:tc>
                  <a:txBody>
                    <a:bodyPr/>
                    <a:lstStyle/>
                    <a:p>
                      <a:r>
                        <a:rPr lang="en-GB" dirty="0" smtClean="0"/>
                        <a:t>Dependant Variable</a:t>
                      </a:r>
                      <a:endParaRPr lang="en-GB" dirty="0"/>
                    </a:p>
                  </a:txBody>
                  <a:tcPr/>
                </a:tc>
                <a:tc>
                  <a:txBody>
                    <a:bodyPr/>
                    <a:lstStyle/>
                    <a:p>
                      <a:r>
                        <a:rPr lang="en-GB" dirty="0" smtClean="0"/>
                        <a:t>Independent Variable</a:t>
                      </a:r>
                      <a:endParaRPr lang="en-GB" dirty="0"/>
                    </a:p>
                  </a:txBody>
                  <a:tcPr/>
                </a:tc>
              </a:tr>
              <a:tr h="1191687">
                <a:tc>
                  <a:txBody>
                    <a:bodyPr/>
                    <a:lstStyle/>
                    <a:p>
                      <a:r>
                        <a:rPr lang="en-GB" dirty="0" smtClean="0"/>
                        <a:t>What is the difference in the daily lunch expense between men and women in London?</a:t>
                      </a:r>
                      <a:endParaRPr lang="en-GB" dirty="0"/>
                    </a:p>
                  </a:txBody>
                  <a:tcPr/>
                </a:tc>
                <a:tc>
                  <a:txBody>
                    <a:bodyPr/>
                    <a:lstStyle/>
                    <a:p>
                      <a:r>
                        <a:rPr lang="en-GB" dirty="0" smtClean="0"/>
                        <a:t>Daily amount spent</a:t>
                      </a:r>
                      <a:endParaRPr lang="en-GB" dirty="0"/>
                    </a:p>
                  </a:txBody>
                  <a:tcPr/>
                </a:tc>
                <a:tc>
                  <a:txBody>
                    <a:bodyPr/>
                    <a:lstStyle/>
                    <a:p>
                      <a:r>
                        <a:rPr lang="en-GB" dirty="0" smtClean="0"/>
                        <a:t>Men based in London</a:t>
                      </a:r>
                    </a:p>
                    <a:p>
                      <a:r>
                        <a:rPr lang="en-GB" dirty="0" smtClean="0"/>
                        <a:t>Women based in London</a:t>
                      </a:r>
                      <a:endParaRPr lang="en-GB" dirty="0"/>
                    </a:p>
                  </a:txBody>
                  <a:tcPr/>
                </a:tc>
              </a:tr>
              <a:tr h="1638569">
                <a:tc>
                  <a:txBody>
                    <a:bodyPr/>
                    <a:lstStyle/>
                    <a:p>
                      <a:r>
                        <a:rPr lang="en-GB" dirty="0" smtClean="0"/>
                        <a:t>What are the differences in attitudes towards online banking between Millennial adults and older people?</a:t>
                      </a:r>
                      <a:endParaRPr lang="en-GB" dirty="0"/>
                    </a:p>
                  </a:txBody>
                  <a:tcPr/>
                </a:tc>
                <a:tc>
                  <a:txBody>
                    <a:bodyPr/>
                    <a:lstStyle/>
                    <a:p>
                      <a:r>
                        <a:rPr lang="en-GB" dirty="0" smtClean="0"/>
                        <a:t>Attitudes towards online banking</a:t>
                      </a:r>
                      <a:endParaRPr lang="en-GB" dirty="0"/>
                    </a:p>
                  </a:txBody>
                  <a:tcPr/>
                </a:tc>
                <a:tc>
                  <a:txBody>
                    <a:bodyPr/>
                    <a:lstStyle/>
                    <a:p>
                      <a:r>
                        <a:rPr lang="en-GB" dirty="0" smtClean="0"/>
                        <a:t>Millennial adults</a:t>
                      </a:r>
                    </a:p>
                    <a:p>
                      <a:r>
                        <a:rPr lang="en-GB" dirty="0" smtClean="0"/>
                        <a:t>Adults born prior to 1982</a:t>
                      </a:r>
                      <a:endParaRPr lang="en-GB" dirty="0"/>
                    </a:p>
                  </a:txBody>
                  <a:tcPr/>
                </a:tc>
              </a:tr>
              <a:tr h="1415128">
                <a:tc>
                  <a:txBody>
                    <a:bodyPr/>
                    <a:lstStyle/>
                    <a:p>
                      <a:r>
                        <a:rPr lang="en-GB" dirty="0" smtClean="0"/>
                        <a:t>What is the difference in the number of landline telephone calls made between Millennial adults and older people?</a:t>
                      </a:r>
                      <a:endParaRPr lang="en-GB" dirty="0"/>
                    </a:p>
                  </a:txBody>
                  <a:tcPr/>
                </a:tc>
                <a:tc>
                  <a:txBody>
                    <a:bodyPr/>
                    <a:lstStyle/>
                    <a:p>
                      <a:r>
                        <a:rPr lang="en-GB" dirty="0" smtClean="0"/>
                        <a:t>Number of landline telephone calls made</a:t>
                      </a:r>
                      <a:endParaRPr lang="en-GB" dirty="0"/>
                    </a:p>
                  </a:txBody>
                  <a:tcPr/>
                </a:tc>
                <a:tc>
                  <a:txBody>
                    <a:bodyPr/>
                    <a:lstStyle/>
                    <a:p>
                      <a:r>
                        <a:rPr lang="en-GB" dirty="0" smtClean="0"/>
                        <a:t>Millennial adults</a:t>
                      </a:r>
                    </a:p>
                    <a:p>
                      <a:r>
                        <a:rPr lang="en-GB" dirty="0" smtClean="0"/>
                        <a:t>Adults born prior to 1982</a:t>
                      </a:r>
                    </a:p>
                  </a:txBody>
                  <a:tcPr/>
                </a:tc>
              </a:tr>
            </a:tbl>
          </a:graphicData>
        </a:graphic>
      </p:graphicFrame>
    </p:spTree>
    <p:extLst>
      <p:ext uri="{BB962C8B-B14F-4D97-AF65-F5344CB8AC3E}">
        <p14:creationId xmlns:p14="http://schemas.microsoft.com/office/powerpoint/2010/main" val="1239951042"/>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23728" y="0"/>
            <a:ext cx="6377940" cy="1293028"/>
          </a:xfrm>
        </p:spPr>
        <p:txBody>
          <a:bodyPr/>
          <a:lstStyle/>
          <a:p>
            <a:r>
              <a:rPr lang="en-GB" dirty="0" smtClean="0"/>
              <a:t>Relationship-based research questions</a:t>
            </a:r>
            <a:endParaRPr lang="en-GB"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3045591244"/>
              </p:ext>
            </p:extLst>
          </p:nvPr>
        </p:nvGraphicFramePr>
        <p:xfrm>
          <a:off x="107504" y="1412776"/>
          <a:ext cx="8856984" cy="4882497"/>
        </p:xfrm>
        <a:graphic>
          <a:graphicData uri="http://schemas.openxmlformats.org/drawingml/2006/table">
            <a:tbl>
              <a:tblPr firstRow="1" bandRow="1">
                <a:tableStyleId>{5C22544A-7EE6-4342-B048-85BDC9FD1C3A}</a:tableStyleId>
              </a:tblPr>
              <a:tblGrid>
                <a:gridCol w="2952328"/>
                <a:gridCol w="2952328"/>
                <a:gridCol w="2952328"/>
              </a:tblGrid>
              <a:tr h="302059">
                <a:tc>
                  <a:txBody>
                    <a:bodyPr/>
                    <a:lstStyle/>
                    <a:p>
                      <a:r>
                        <a:rPr lang="en-GB" dirty="0" smtClean="0"/>
                        <a:t>Question</a:t>
                      </a:r>
                      <a:endParaRPr lang="en-GB" dirty="0"/>
                    </a:p>
                  </a:txBody>
                  <a:tcPr/>
                </a:tc>
                <a:tc>
                  <a:txBody>
                    <a:bodyPr/>
                    <a:lstStyle/>
                    <a:p>
                      <a:r>
                        <a:rPr lang="en-GB" dirty="0" smtClean="0"/>
                        <a:t>Dependant Variable</a:t>
                      </a:r>
                      <a:endParaRPr lang="en-GB" dirty="0"/>
                    </a:p>
                  </a:txBody>
                  <a:tcPr/>
                </a:tc>
                <a:tc>
                  <a:txBody>
                    <a:bodyPr/>
                    <a:lstStyle/>
                    <a:p>
                      <a:r>
                        <a:rPr lang="en-GB" dirty="0" smtClean="0"/>
                        <a:t>Independent Variable</a:t>
                      </a:r>
                      <a:endParaRPr lang="en-GB" dirty="0"/>
                    </a:p>
                  </a:txBody>
                  <a:tcPr/>
                </a:tc>
              </a:tr>
              <a:tr h="1191687">
                <a:tc>
                  <a:txBody>
                    <a:bodyPr/>
                    <a:lstStyle/>
                    <a:p>
                      <a:r>
                        <a:rPr lang="en-GB" dirty="0" smtClean="0"/>
                        <a:t>What is the relationship between gender and degree exam results amongst undergraduate</a:t>
                      </a:r>
                    </a:p>
                    <a:p>
                      <a:r>
                        <a:rPr lang="en-GB" dirty="0" smtClean="0"/>
                        <a:t>students?</a:t>
                      </a:r>
                      <a:endParaRPr lang="en-GB" dirty="0"/>
                    </a:p>
                  </a:txBody>
                  <a:tcPr/>
                </a:tc>
                <a:tc>
                  <a:txBody>
                    <a:bodyPr/>
                    <a:lstStyle/>
                    <a:p>
                      <a:r>
                        <a:rPr lang="en-GB" dirty="0" smtClean="0"/>
                        <a:t>Gender</a:t>
                      </a:r>
                      <a:endParaRPr lang="en-GB" dirty="0"/>
                    </a:p>
                  </a:txBody>
                  <a:tcPr/>
                </a:tc>
                <a:tc>
                  <a:txBody>
                    <a:bodyPr/>
                    <a:lstStyle/>
                    <a:p>
                      <a:r>
                        <a:rPr lang="en-GB" dirty="0" smtClean="0"/>
                        <a:t>University students</a:t>
                      </a:r>
                      <a:endParaRPr lang="en-GB" dirty="0"/>
                    </a:p>
                  </a:txBody>
                  <a:tcPr/>
                </a:tc>
              </a:tr>
              <a:tr h="1638569">
                <a:tc>
                  <a:txBody>
                    <a:bodyPr/>
                    <a:lstStyle/>
                    <a:p>
                      <a:r>
                        <a:rPr lang="en-GB" dirty="0" smtClean="0"/>
                        <a:t>What is the relationship between disposable income and location amongst young adults?</a:t>
                      </a:r>
                      <a:endParaRPr lang="en-GB" dirty="0"/>
                    </a:p>
                  </a:txBody>
                  <a:tcPr/>
                </a:tc>
                <a:tc>
                  <a:txBody>
                    <a:bodyPr/>
                    <a:lstStyle/>
                    <a:p>
                      <a:r>
                        <a:rPr lang="en-GB" dirty="0" smtClean="0"/>
                        <a:t>Disposable income</a:t>
                      </a:r>
                      <a:endParaRPr lang="en-GB" dirty="0"/>
                    </a:p>
                  </a:txBody>
                  <a:tcPr/>
                </a:tc>
                <a:tc>
                  <a:txBody>
                    <a:bodyPr/>
                    <a:lstStyle/>
                    <a:p>
                      <a:r>
                        <a:rPr lang="en-GB" dirty="0" smtClean="0"/>
                        <a:t>Young adults (18-25)</a:t>
                      </a:r>
                    </a:p>
                  </a:txBody>
                  <a:tcPr/>
                </a:tc>
              </a:tr>
              <a:tr h="1415128">
                <a:tc>
                  <a:txBody>
                    <a:bodyPr/>
                    <a:lstStyle/>
                    <a:p>
                      <a:r>
                        <a:rPr lang="en-GB" dirty="0" smtClean="0"/>
                        <a:t>What is the relationship between job satisfaction and salary amongst London residents?</a:t>
                      </a:r>
                      <a:endParaRPr lang="en-GB" dirty="0"/>
                    </a:p>
                  </a:txBody>
                  <a:tcPr/>
                </a:tc>
                <a:tc>
                  <a:txBody>
                    <a:bodyPr/>
                    <a:lstStyle/>
                    <a:p>
                      <a:r>
                        <a:rPr lang="en-GB" dirty="0" smtClean="0"/>
                        <a:t>Salary</a:t>
                      </a:r>
                      <a:endParaRPr lang="en-GB" dirty="0"/>
                    </a:p>
                  </a:txBody>
                  <a:tcPr/>
                </a:tc>
                <a:tc>
                  <a:txBody>
                    <a:bodyPr/>
                    <a:lstStyle/>
                    <a:p>
                      <a:r>
                        <a:rPr lang="en-GB" dirty="0" smtClean="0"/>
                        <a:t>London residents</a:t>
                      </a:r>
                    </a:p>
                  </a:txBody>
                  <a:tcPr/>
                </a:tc>
              </a:tr>
            </a:tbl>
          </a:graphicData>
        </a:graphic>
      </p:graphicFrame>
    </p:spTree>
    <p:extLst>
      <p:ext uri="{BB962C8B-B14F-4D97-AF65-F5344CB8AC3E}">
        <p14:creationId xmlns:p14="http://schemas.microsoft.com/office/powerpoint/2010/main" val="455255079"/>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457200" y="704850"/>
            <a:ext cx="8229600" cy="590550"/>
          </a:xfrm>
        </p:spPr>
        <p:txBody>
          <a:bodyPr>
            <a:normAutofit fontScale="90000"/>
          </a:bodyPr>
          <a:lstStyle/>
          <a:p>
            <a:pPr eaLnBrk="1" hangingPunct="1"/>
            <a:r>
              <a:rPr lang="en-US" altLang="en-US" sz="3600" smtClean="0">
                <a:latin typeface="+mn-lt"/>
              </a:rPr>
              <a:t>Writing research questions/hypotheses in mixed methods research</a:t>
            </a:r>
          </a:p>
        </p:txBody>
      </p:sp>
      <p:sp>
        <p:nvSpPr>
          <p:cNvPr id="46083" name="Rectangle 3"/>
          <p:cNvSpPr>
            <a:spLocks noGrp="1" noChangeArrowheads="1"/>
          </p:cNvSpPr>
          <p:nvPr>
            <p:ph idx="1"/>
          </p:nvPr>
        </p:nvSpPr>
        <p:spPr/>
        <p:txBody>
          <a:bodyPr>
            <a:normAutofit/>
          </a:bodyPr>
          <a:lstStyle/>
          <a:p>
            <a:pPr eaLnBrk="1" hangingPunct="1"/>
            <a:r>
              <a:rPr lang="en-US" altLang="en-US" sz="2200" dirty="0" smtClean="0">
                <a:latin typeface="+mn-lt"/>
              </a:rPr>
              <a:t>Qualitative </a:t>
            </a:r>
            <a:r>
              <a:rPr lang="en-US" altLang="en-US" sz="2200" dirty="0" smtClean="0">
                <a:latin typeface="+mn-lt"/>
              </a:rPr>
              <a:t>research questions </a:t>
            </a:r>
            <a:endParaRPr lang="en-US" altLang="en-US" sz="2200" dirty="0" smtClean="0">
              <a:latin typeface="+mn-lt"/>
            </a:endParaRPr>
          </a:p>
          <a:p>
            <a:pPr lvl="1"/>
            <a:r>
              <a:rPr lang="en-US" altLang="en-US" dirty="0" smtClean="0"/>
              <a:t>How, what, discover, generate, explore, identify, </a:t>
            </a:r>
            <a:r>
              <a:rPr lang="en-US" altLang="en-US" dirty="0" err="1" smtClean="0"/>
              <a:t>analyse</a:t>
            </a:r>
            <a:endParaRPr lang="en-US" altLang="en-US" dirty="0" smtClean="0"/>
          </a:p>
          <a:p>
            <a:pPr lvl="1"/>
            <a:r>
              <a:rPr lang="en-US" altLang="en-US" dirty="0" smtClean="0"/>
              <a:t>(Note no why because this implies cause and effect)</a:t>
            </a:r>
          </a:p>
          <a:p>
            <a:pPr eaLnBrk="1" hangingPunct="1"/>
            <a:r>
              <a:rPr lang="en-US" altLang="en-US" dirty="0"/>
              <a:t>Q</a:t>
            </a:r>
            <a:r>
              <a:rPr lang="en-US" altLang="en-US" sz="2200" dirty="0" smtClean="0">
                <a:latin typeface="+mn-lt"/>
              </a:rPr>
              <a:t>uantitative </a:t>
            </a:r>
            <a:r>
              <a:rPr lang="en-US" altLang="en-US" sz="2200" dirty="0" smtClean="0">
                <a:latin typeface="+mn-lt"/>
              </a:rPr>
              <a:t>research </a:t>
            </a:r>
            <a:r>
              <a:rPr lang="en-US" altLang="en-US" sz="2200" dirty="0" smtClean="0">
                <a:latin typeface="+mn-lt"/>
              </a:rPr>
              <a:t>questions</a:t>
            </a:r>
          </a:p>
          <a:p>
            <a:pPr lvl="1"/>
            <a:r>
              <a:rPr lang="en-US" altLang="en-US" sz="2000" dirty="0" smtClean="0"/>
              <a:t>How much, how often, how, what, why </a:t>
            </a:r>
          </a:p>
          <a:p>
            <a:pPr lvl="1"/>
            <a:r>
              <a:rPr lang="en-US" altLang="en-US" dirty="0" smtClean="0">
                <a:latin typeface="+mn-lt"/>
              </a:rPr>
              <a:t>Variables – how often do people over the age of 40 visit nightclubs …</a:t>
            </a:r>
            <a:endParaRPr lang="en-US" altLang="en-US" sz="2200" dirty="0" smtClean="0">
              <a:latin typeface="+mn-lt"/>
            </a:endParaRPr>
          </a:p>
        </p:txBody>
      </p:sp>
    </p:spTree>
    <p:extLst>
      <p:ext uri="{BB962C8B-B14F-4D97-AF65-F5344CB8AC3E}">
        <p14:creationId xmlns:p14="http://schemas.microsoft.com/office/powerpoint/2010/main" val="2295520105"/>
      </p:ext>
    </p:extLst>
  </p:cSld>
  <p:clrMapOvr>
    <a:masterClrMapping/>
  </p:clrMapOvr>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mixed </a:t>
            </a:r>
            <a:r>
              <a:rPr lang="en-GB" dirty="0"/>
              <a:t>methods research question</a:t>
            </a:r>
            <a:br>
              <a:rPr lang="en-GB" dirty="0"/>
            </a:br>
            <a:endParaRPr lang="en-GB" dirty="0"/>
          </a:p>
        </p:txBody>
      </p:sp>
      <p:sp>
        <p:nvSpPr>
          <p:cNvPr id="3" name="Content Placeholder 2"/>
          <p:cNvSpPr>
            <a:spLocks noGrp="1"/>
          </p:cNvSpPr>
          <p:nvPr>
            <p:ph idx="1"/>
          </p:nvPr>
        </p:nvSpPr>
        <p:spPr/>
        <p:txBody>
          <a:bodyPr>
            <a:normAutofit/>
          </a:bodyPr>
          <a:lstStyle/>
          <a:p>
            <a:r>
              <a:rPr lang="en-GB" dirty="0"/>
              <a:t>Objective 1: to explore what ‘PGs’ say about their gambling life-stories</a:t>
            </a:r>
          </a:p>
          <a:p>
            <a:r>
              <a:rPr lang="en-GB" dirty="0" smtClean="0"/>
              <a:t>Objective </a:t>
            </a:r>
            <a:r>
              <a:rPr lang="en-GB" dirty="0"/>
              <a:t>2: to explore what ‘PGs’ consider might have prevented </a:t>
            </a:r>
            <a:r>
              <a:rPr lang="en-GB" dirty="0" smtClean="0"/>
              <a:t>them from </a:t>
            </a:r>
            <a:r>
              <a:rPr lang="en-GB" dirty="0"/>
              <a:t>experiencing ‘PG’</a:t>
            </a:r>
          </a:p>
          <a:p>
            <a:r>
              <a:rPr lang="en-GB" dirty="0" smtClean="0"/>
              <a:t>Objective </a:t>
            </a:r>
            <a:r>
              <a:rPr lang="en-GB" dirty="0"/>
              <a:t>3: to analyse the opinions of stakeholders towards the </a:t>
            </a:r>
            <a:r>
              <a:rPr lang="en-GB" dirty="0" smtClean="0"/>
              <a:t>efficacy of </a:t>
            </a:r>
            <a:r>
              <a:rPr lang="en-GB" dirty="0"/>
              <a:t>RGFs</a:t>
            </a:r>
            <a:endParaRPr lang="en-GB" dirty="0" smtClean="0"/>
          </a:p>
        </p:txBody>
      </p:sp>
    </p:spTree>
    <p:extLst>
      <p:ext uri="{BB962C8B-B14F-4D97-AF65-F5344CB8AC3E}">
        <p14:creationId xmlns:p14="http://schemas.microsoft.com/office/powerpoint/2010/main" val="1969307848"/>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7106" name="Rectangle 2"/>
          <p:cNvSpPr>
            <a:spLocks noGrp="1"/>
          </p:cNvSpPr>
          <p:nvPr>
            <p:ph type="title"/>
          </p:nvPr>
        </p:nvSpPr>
        <p:spPr/>
        <p:txBody>
          <a:bodyPr>
            <a:normAutofit/>
          </a:bodyPr>
          <a:lstStyle/>
          <a:p>
            <a:r>
              <a:rPr lang="en-US" altLang="en-US" sz="2900" dirty="0" smtClean="0">
                <a:latin typeface="+mn-lt"/>
              </a:rPr>
              <a:t>A new type of research question:  A mixed methods question</a:t>
            </a:r>
          </a:p>
        </p:txBody>
      </p:sp>
      <p:sp>
        <p:nvSpPr>
          <p:cNvPr id="47107" name="Rectangle 3"/>
          <p:cNvSpPr>
            <a:spLocks noGrp="1" noChangeArrowheads="1"/>
          </p:cNvSpPr>
          <p:nvPr>
            <p:ph idx="1"/>
          </p:nvPr>
        </p:nvSpPr>
        <p:spPr>
          <a:noFill/>
        </p:spPr>
        <p:txBody>
          <a:bodyPr>
            <a:normAutofit/>
          </a:bodyPr>
          <a:lstStyle/>
          <a:p>
            <a:pPr>
              <a:lnSpc>
                <a:spcPct val="80000"/>
              </a:lnSpc>
              <a:buFont typeface="Wingdings 2" panose="05020102010507070707" pitchFamily="18" charset="2"/>
              <a:buNone/>
            </a:pPr>
            <a:r>
              <a:rPr lang="en-US" altLang="en-US" sz="2000" dirty="0" smtClean="0">
                <a:latin typeface="+mn-lt"/>
              </a:rPr>
              <a:t>Three ways to write this question:</a:t>
            </a:r>
          </a:p>
          <a:p>
            <a:pPr>
              <a:lnSpc>
                <a:spcPct val="80000"/>
              </a:lnSpc>
              <a:buFont typeface="Wingdings 2" panose="05020102010507070707" pitchFamily="18" charset="2"/>
              <a:buNone/>
            </a:pPr>
            <a:endParaRPr lang="en-US" altLang="en-US" sz="2000" dirty="0" smtClean="0">
              <a:latin typeface="+mn-lt"/>
            </a:endParaRPr>
          </a:p>
          <a:p>
            <a:pPr>
              <a:lnSpc>
                <a:spcPct val="80000"/>
              </a:lnSpc>
              <a:buFont typeface="Wingdings 2" panose="05020102010507070707" pitchFamily="18" charset="2"/>
              <a:buNone/>
            </a:pPr>
            <a:r>
              <a:rPr lang="en-US" altLang="en-US" sz="2000" dirty="0" smtClean="0">
                <a:latin typeface="+mn-lt"/>
              </a:rPr>
              <a:t>	Methodologically-focused: </a:t>
            </a:r>
          </a:p>
          <a:p>
            <a:pPr lvl="1">
              <a:lnSpc>
                <a:spcPct val="80000"/>
              </a:lnSpc>
            </a:pPr>
            <a:r>
              <a:rPr lang="en-US" altLang="en-US" sz="2000" dirty="0" smtClean="0">
                <a:latin typeface="+mn-lt"/>
              </a:rPr>
              <a:t>To what extent do the qualitative results confirm the quantitative results? </a:t>
            </a:r>
          </a:p>
          <a:p>
            <a:pPr lvl="1">
              <a:lnSpc>
                <a:spcPct val="80000"/>
              </a:lnSpc>
              <a:buFont typeface="Wingdings 2" panose="05020102010507070707" pitchFamily="18" charset="2"/>
              <a:buNone/>
            </a:pPr>
            <a:endParaRPr lang="en-US" altLang="en-US" sz="2000" dirty="0" smtClean="0">
              <a:latin typeface="+mn-lt"/>
            </a:endParaRPr>
          </a:p>
          <a:p>
            <a:pPr lvl="1">
              <a:lnSpc>
                <a:spcPct val="80000"/>
              </a:lnSpc>
              <a:buFont typeface="Wingdings 2" panose="05020102010507070707" pitchFamily="18" charset="2"/>
              <a:buNone/>
            </a:pPr>
            <a:r>
              <a:rPr lang="en-US" altLang="en-US" sz="2000" dirty="0" smtClean="0">
                <a:latin typeface="+mn-lt"/>
              </a:rPr>
              <a:t>Content-focused:</a:t>
            </a:r>
          </a:p>
          <a:p>
            <a:pPr lvl="1">
              <a:lnSpc>
                <a:spcPct val="80000"/>
              </a:lnSpc>
            </a:pPr>
            <a:r>
              <a:rPr lang="en-US" altLang="en-US" sz="2000" dirty="0" smtClean="0">
                <a:latin typeface="+mn-lt"/>
              </a:rPr>
              <a:t>How do the interviews with sports </a:t>
            </a:r>
            <a:r>
              <a:rPr lang="en-US" altLang="en-US" sz="2000" dirty="0" err="1" smtClean="0">
                <a:latin typeface="+mn-lt"/>
              </a:rPr>
              <a:t>centre</a:t>
            </a:r>
            <a:r>
              <a:rPr lang="en-US" altLang="en-US" sz="2000" dirty="0" smtClean="0">
                <a:latin typeface="+mn-lt"/>
              </a:rPr>
              <a:t> staff support the quantitative results that their self-esteem changes during their early career? </a:t>
            </a:r>
          </a:p>
          <a:p>
            <a:pPr marL="914400" lvl="2" indent="0">
              <a:lnSpc>
                <a:spcPct val="80000"/>
              </a:lnSpc>
              <a:buNone/>
            </a:pPr>
            <a:endParaRPr lang="en-US" altLang="en-US" sz="2000" dirty="0" smtClean="0">
              <a:latin typeface="+mn-lt"/>
            </a:endParaRPr>
          </a:p>
          <a:p>
            <a:pPr lvl="2">
              <a:lnSpc>
                <a:spcPct val="80000"/>
              </a:lnSpc>
            </a:pPr>
            <a:endParaRPr lang="en-US" altLang="en-US" sz="2000" dirty="0" smtClean="0">
              <a:latin typeface="+mn-lt"/>
            </a:endParaRPr>
          </a:p>
          <a:p>
            <a:pPr lvl="2">
              <a:lnSpc>
                <a:spcPct val="80000"/>
              </a:lnSpc>
            </a:pPr>
            <a:endParaRPr lang="en-US" altLang="en-US" sz="1700" dirty="0" smtClean="0">
              <a:latin typeface="+mn-lt"/>
            </a:endParaRPr>
          </a:p>
          <a:p>
            <a:pPr lvl="1">
              <a:lnSpc>
                <a:spcPct val="80000"/>
              </a:lnSpc>
              <a:buFont typeface="Wingdings 2" panose="05020102010507070707" pitchFamily="18" charset="2"/>
              <a:buNone/>
            </a:pPr>
            <a:endParaRPr lang="en-US" altLang="en-US" sz="1600" dirty="0" smtClean="0">
              <a:latin typeface="+mn-lt"/>
            </a:endParaRPr>
          </a:p>
          <a:p>
            <a:pPr lvl="2">
              <a:lnSpc>
                <a:spcPct val="80000"/>
              </a:lnSpc>
            </a:pPr>
            <a:endParaRPr lang="en-US" altLang="en-US" sz="1700" dirty="0" smtClean="0">
              <a:latin typeface="+mn-lt"/>
            </a:endParaRPr>
          </a:p>
        </p:txBody>
      </p:sp>
    </p:spTree>
    <p:extLst>
      <p:ext uri="{BB962C8B-B14F-4D97-AF65-F5344CB8AC3E}">
        <p14:creationId xmlns:p14="http://schemas.microsoft.com/office/powerpoint/2010/main" val="701933878"/>
      </p:ext>
    </p:extLst>
  </p:cSld>
  <p:clrMapOvr>
    <a:masterClrMapping/>
  </p:clrMapOvr>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533400" y="381000"/>
            <a:ext cx="8229600" cy="838200"/>
          </a:xfrm>
        </p:spPr>
        <p:txBody>
          <a:bodyPr/>
          <a:lstStyle/>
          <a:p>
            <a:pPr eaLnBrk="1" hangingPunct="1"/>
            <a:r>
              <a:rPr lang="en-US" altLang="en-US" sz="3600" smtClean="0">
                <a:latin typeface="+mn-lt"/>
              </a:rPr>
              <a:t>Additional resources </a:t>
            </a:r>
          </a:p>
        </p:txBody>
      </p:sp>
      <p:sp>
        <p:nvSpPr>
          <p:cNvPr id="49155" name="Rectangle 3"/>
          <p:cNvSpPr>
            <a:spLocks noGrp="1" noChangeArrowheads="1"/>
          </p:cNvSpPr>
          <p:nvPr>
            <p:ph idx="1"/>
          </p:nvPr>
        </p:nvSpPr>
        <p:spPr>
          <a:xfrm>
            <a:off x="1066800" y="1524000"/>
            <a:ext cx="7391400" cy="4648200"/>
          </a:xfrm>
        </p:spPr>
        <p:txBody>
          <a:bodyPr>
            <a:normAutofit fontScale="92500" lnSpcReduction="20000"/>
          </a:bodyPr>
          <a:lstStyle/>
          <a:p>
            <a:pPr eaLnBrk="1" hangingPunct="1">
              <a:lnSpc>
                <a:spcPct val="70000"/>
              </a:lnSpc>
              <a:buSzPct val="75000"/>
              <a:buFontTx/>
              <a:buNone/>
            </a:pPr>
            <a:r>
              <a:rPr lang="en-US" altLang="en-US" sz="2000" u="sng" smtClean="0">
                <a:latin typeface="+mn-lt"/>
              </a:rPr>
              <a:t>Books</a:t>
            </a:r>
            <a:r>
              <a:rPr lang="en-US" altLang="en-US" sz="2000" smtClean="0">
                <a:latin typeface="+mn-lt"/>
              </a:rPr>
              <a:t>:</a:t>
            </a:r>
          </a:p>
          <a:p>
            <a:pPr eaLnBrk="1" hangingPunct="1">
              <a:lnSpc>
                <a:spcPct val="70000"/>
              </a:lnSpc>
              <a:buSzPct val="75000"/>
              <a:buFontTx/>
              <a:buNone/>
            </a:pPr>
            <a:endParaRPr lang="en-US" altLang="en-US" sz="2000" smtClean="0">
              <a:latin typeface="+mn-lt"/>
            </a:endParaRPr>
          </a:p>
          <a:p>
            <a:pPr eaLnBrk="1" hangingPunct="1">
              <a:lnSpc>
                <a:spcPct val="70000"/>
              </a:lnSpc>
              <a:buSzPct val="75000"/>
            </a:pPr>
            <a:r>
              <a:rPr lang="en-US" altLang="en-US" sz="2000" smtClean="0">
                <a:latin typeface="+mn-lt"/>
              </a:rPr>
              <a:t>Creswell, J. W., &amp; Plano Clark, V. L. (2007). </a:t>
            </a:r>
            <a:r>
              <a:rPr lang="en-US" altLang="en-US" sz="2000" i="1" smtClean="0">
                <a:latin typeface="+mn-lt"/>
              </a:rPr>
              <a:t>Designing and conducting mixed methods research. </a:t>
            </a:r>
            <a:r>
              <a:rPr lang="en-US" altLang="en-US" sz="2000" smtClean="0">
                <a:latin typeface="+mn-lt"/>
              </a:rPr>
              <a:t>Thousand Oaks, CA: Sage.</a:t>
            </a:r>
          </a:p>
          <a:p>
            <a:pPr eaLnBrk="1" hangingPunct="1">
              <a:lnSpc>
                <a:spcPct val="70000"/>
              </a:lnSpc>
              <a:buSzPct val="75000"/>
            </a:pPr>
            <a:r>
              <a:rPr lang="en-US" altLang="en-US" sz="2000" smtClean="0">
                <a:latin typeface="+mn-lt"/>
              </a:rPr>
              <a:t>Creswell, J. W. (2008).  </a:t>
            </a:r>
            <a:r>
              <a:rPr lang="en-US" altLang="en-US" sz="2000" i="1" smtClean="0">
                <a:latin typeface="+mn-lt"/>
              </a:rPr>
              <a:t>Research design: Qualitative, quantitative, and mixed methods approaches</a:t>
            </a:r>
            <a:r>
              <a:rPr lang="en-US" altLang="en-US" sz="2000" smtClean="0">
                <a:latin typeface="+mn-lt"/>
              </a:rPr>
              <a:t> (3</a:t>
            </a:r>
            <a:r>
              <a:rPr lang="en-US" altLang="en-US" sz="2000" baseline="30000" smtClean="0">
                <a:latin typeface="+mn-lt"/>
              </a:rPr>
              <a:t>rd</a:t>
            </a:r>
            <a:r>
              <a:rPr lang="en-US" altLang="en-US" sz="2000" smtClean="0">
                <a:latin typeface="+mn-lt"/>
              </a:rPr>
              <a:t> ed.). Thousand Oaks, CA: Sage Publications.</a:t>
            </a:r>
          </a:p>
          <a:p>
            <a:pPr eaLnBrk="1" hangingPunct="1">
              <a:lnSpc>
                <a:spcPct val="70000"/>
              </a:lnSpc>
              <a:buSzPct val="75000"/>
            </a:pPr>
            <a:r>
              <a:rPr lang="en-US" altLang="en-US" sz="2000" smtClean="0">
                <a:latin typeface="+mn-lt"/>
              </a:rPr>
              <a:t>Greene, J. C. (2007).  </a:t>
            </a:r>
            <a:r>
              <a:rPr lang="en-US" altLang="en-US" sz="2000" i="1" smtClean="0">
                <a:latin typeface="+mn-lt"/>
              </a:rPr>
              <a:t>Mixed methods in social inquiry. </a:t>
            </a:r>
            <a:r>
              <a:rPr lang="en-US" altLang="en-US" sz="2000" smtClean="0">
                <a:latin typeface="+mn-lt"/>
              </a:rPr>
              <a:t>San Francisco: Jossey-Bass. </a:t>
            </a:r>
          </a:p>
          <a:p>
            <a:pPr eaLnBrk="1" hangingPunct="1">
              <a:lnSpc>
                <a:spcPct val="70000"/>
              </a:lnSpc>
              <a:buSzPct val="75000"/>
            </a:pPr>
            <a:r>
              <a:rPr lang="en-US" altLang="en-US" sz="2000" smtClean="0">
                <a:latin typeface="+mn-lt"/>
              </a:rPr>
              <a:t>Mertens, D. M. (2005). </a:t>
            </a:r>
            <a:r>
              <a:rPr lang="en-US" altLang="en-US" sz="2000" i="1" smtClean="0">
                <a:latin typeface="+mn-lt"/>
              </a:rPr>
              <a:t>Research methods in education and psychology: Integrating diversity with quantitative and qualitative approaches </a:t>
            </a:r>
            <a:r>
              <a:rPr lang="en-US" altLang="en-US" sz="2000" smtClean="0">
                <a:latin typeface="+mn-lt"/>
              </a:rPr>
              <a:t>(2</a:t>
            </a:r>
            <a:r>
              <a:rPr lang="en-US" altLang="en-US" sz="2000" baseline="30000" smtClean="0">
                <a:latin typeface="+mn-lt"/>
              </a:rPr>
              <a:t>nd</a:t>
            </a:r>
            <a:r>
              <a:rPr lang="en-US" altLang="en-US" sz="2000" smtClean="0">
                <a:latin typeface="+mn-lt"/>
              </a:rPr>
              <a:t> ed.). Thousand Oaks, CA: Sage Publications.</a:t>
            </a:r>
          </a:p>
          <a:p>
            <a:pPr eaLnBrk="1" hangingPunct="1">
              <a:lnSpc>
                <a:spcPct val="70000"/>
              </a:lnSpc>
              <a:buSzPct val="75000"/>
            </a:pPr>
            <a:r>
              <a:rPr lang="en-US" altLang="en-US" sz="2000" smtClean="0">
                <a:latin typeface="+mn-lt"/>
              </a:rPr>
              <a:t>Plano Clark, V. L., &amp; Creswell, J. W. (2008).  </a:t>
            </a:r>
            <a:r>
              <a:rPr lang="en-US" altLang="en-US" sz="2000" i="1" smtClean="0">
                <a:latin typeface="+mn-lt"/>
              </a:rPr>
              <a:t>The mixed methods reader. </a:t>
            </a:r>
            <a:r>
              <a:rPr lang="en-US" altLang="en-US" sz="2000" smtClean="0">
                <a:latin typeface="+mn-lt"/>
              </a:rPr>
              <a:t>Thousand Oaks, CA: Sage.</a:t>
            </a:r>
          </a:p>
          <a:p>
            <a:pPr eaLnBrk="1" hangingPunct="1">
              <a:lnSpc>
                <a:spcPct val="70000"/>
              </a:lnSpc>
              <a:buSzPct val="75000"/>
            </a:pPr>
            <a:r>
              <a:rPr lang="en-US" altLang="en-US" sz="2000" smtClean="0">
                <a:latin typeface="+mn-lt"/>
              </a:rPr>
              <a:t>Tashakkori, A. &amp; Teddlie, C. (1998). </a:t>
            </a:r>
            <a:r>
              <a:rPr lang="en-US" altLang="en-US" sz="2000" i="1" smtClean="0">
                <a:latin typeface="+mn-lt"/>
              </a:rPr>
              <a:t>Mixed methodology: Combining qualitative and quantitative approaches</a:t>
            </a:r>
            <a:r>
              <a:rPr lang="en-US" altLang="en-US" sz="2000" smtClean="0">
                <a:latin typeface="+mn-lt"/>
              </a:rPr>
              <a:t>. Thousand Oaks, CA:  Sage Publications.</a:t>
            </a:r>
          </a:p>
          <a:p>
            <a:pPr eaLnBrk="1" hangingPunct="1">
              <a:lnSpc>
                <a:spcPct val="70000"/>
              </a:lnSpc>
              <a:buSzPct val="75000"/>
            </a:pPr>
            <a:r>
              <a:rPr lang="en-US" altLang="en-US" sz="2000" smtClean="0">
                <a:latin typeface="+mn-lt"/>
              </a:rPr>
              <a:t>Tashakkori, A. &amp; Teddlie, C. (Eds.) (2003).  </a:t>
            </a:r>
            <a:r>
              <a:rPr lang="en-US" altLang="en-US" sz="2000" i="1" smtClean="0">
                <a:latin typeface="+mn-lt"/>
              </a:rPr>
              <a:t>Handbook of mixed methods in social and behavioral research</a:t>
            </a:r>
            <a:r>
              <a:rPr lang="en-US" altLang="en-US" sz="2000" smtClean="0">
                <a:latin typeface="+mn-lt"/>
              </a:rPr>
              <a:t>. Thousand Oaks, CA:  Sage Publications.</a:t>
            </a:r>
          </a:p>
          <a:p>
            <a:pPr eaLnBrk="1" hangingPunct="1">
              <a:lnSpc>
                <a:spcPct val="70000"/>
              </a:lnSpc>
            </a:pPr>
            <a:endParaRPr lang="en-US" altLang="en-US" sz="2000" smtClean="0">
              <a:latin typeface="+mn-lt"/>
            </a:endParaRPr>
          </a:p>
        </p:txBody>
      </p:sp>
    </p:spTree>
    <p:extLst>
      <p:ext uri="{BB962C8B-B14F-4D97-AF65-F5344CB8AC3E}">
        <p14:creationId xmlns:p14="http://schemas.microsoft.com/office/powerpoint/2010/main" val="1565222132"/>
      </p:ext>
    </p:extLst>
  </p:cSld>
  <p:clrMapOvr>
    <a:masterClrMapping/>
  </p:clrMapOvr>
  <p:transition/>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a:xfrm>
            <a:off x="457200" y="704850"/>
            <a:ext cx="8229600" cy="590550"/>
          </a:xfrm>
        </p:spPr>
        <p:txBody>
          <a:bodyPr/>
          <a:lstStyle/>
          <a:p>
            <a:pPr eaLnBrk="1" hangingPunct="1"/>
            <a:r>
              <a:rPr lang="en-US" altLang="en-US" sz="3600" smtClean="0">
                <a:latin typeface="+mn-lt"/>
              </a:rPr>
              <a:t>Additional resources</a:t>
            </a:r>
          </a:p>
        </p:txBody>
      </p:sp>
      <p:sp>
        <p:nvSpPr>
          <p:cNvPr id="50179" name="Rectangle 3"/>
          <p:cNvSpPr>
            <a:spLocks noGrp="1" noChangeArrowheads="1"/>
          </p:cNvSpPr>
          <p:nvPr>
            <p:ph idx="1"/>
          </p:nvPr>
        </p:nvSpPr>
        <p:spPr>
          <a:xfrm>
            <a:off x="838200" y="1600200"/>
            <a:ext cx="7620000" cy="4648200"/>
          </a:xfrm>
        </p:spPr>
        <p:txBody>
          <a:bodyPr>
            <a:normAutofit fontScale="92500" lnSpcReduction="10000"/>
          </a:bodyPr>
          <a:lstStyle/>
          <a:p>
            <a:pPr eaLnBrk="1" hangingPunct="1">
              <a:lnSpc>
                <a:spcPct val="80000"/>
              </a:lnSpc>
              <a:buSzPct val="75000"/>
              <a:buFontTx/>
              <a:buNone/>
            </a:pPr>
            <a:r>
              <a:rPr lang="en-US" altLang="en-US" sz="1600" u="sng" smtClean="0">
                <a:latin typeface="+mn-lt"/>
              </a:rPr>
              <a:t>Articles and Chapters</a:t>
            </a:r>
            <a:r>
              <a:rPr lang="en-US" altLang="en-US" sz="1600" smtClean="0">
                <a:latin typeface="+mn-lt"/>
              </a:rPr>
              <a:t>:</a:t>
            </a:r>
          </a:p>
          <a:p>
            <a:pPr eaLnBrk="1" hangingPunct="1">
              <a:lnSpc>
                <a:spcPct val="80000"/>
              </a:lnSpc>
              <a:buSzPct val="75000"/>
            </a:pPr>
            <a:endParaRPr lang="en-US" altLang="en-US" sz="1600" smtClean="0">
              <a:latin typeface="+mn-lt"/>
            </a:endParaRPr>
          </a:p>
          <a:p>
            <a:pPr eaLnBrk="1" hangingPunct="1">
              <a:lnSpc>
                <a:spcPct val="80000"/>
              </a:lnSpc>
              <a:buSzPct val="75000"/>
            </a:pPr>
            <a:r>
              <a:rPr lang="en-US" altLang="en-US" sz="1600" smtClean="0">
                <a:latin typeface="+mn-lt"/>
              </a:rPr>
              <a:t>Caracelli, V. J., &amp; Greene, J. C. (1993). Data analysis strategies for mixed-method evaluation designs. </a:t>
            </a:r>
            <a:r>
              <a:rPr lang="en-US" altLang="en-US" sz="1600" i="1" smtClean="0">
                <a:latin typeface="+mn-lt"/>
              </a:rPr>
              <a:t>Educational Evaluation and Policy Analysis, 15 </a:t>
            </a:r>
            <a:r>
              <a:rPr lang="en-US" altLang="en-US" sz="1600" smtClean="0">
                <a:latin typeface="+mn-lt"/>
              </a:rPr>
              <a:t>(2), 195-207.</a:t>
            </a:r>
          </a:p>
          <a:p>
            <a:pPr eaLnBrk="1" hangingPunct="1">
              <a:lnSpc>
                <a:spcPct val="80000"/>
              </a:lnSpc>
              <a:buSzPct val="75000"/>
            </a:pPr>
            <a:r>
              <a:rPr lang="en-US" altLang="en-US" sz="1600" smtClean="0">
                <a:latin typeface="+mn-lt"/>
              </a:rPr>
              <a:t>Creswell, J. W., Plano Clark, V. L., Gutmann, M., &amp; Hanson, W. (2003). Advanced mixed methods research designs. In: A. Tashakkori &amp; C. Teddlie (Eds.), </a:t>
            </a:r>
            <a:r>
              <a:rPr lang="en-US" altLang="en-US" sz="1600" i="1" smtClean="0">
                <a:latin typeface="+mn-lt"/>
              </a:rPr>
              <a:t>Handbook of mixed methods in social and behavioral research</a:t>
            </a:r>
            <a:r>
              <a:rPr lang="en-US" altLang="en-US" sz="1600" smtClean="0">
                <a:latin typeface="+mn-lt"/>
              </a:rPr>
              <a:t> (pp. 209-240). Thousand Oaks, CA: Sage.</a:t>
            </a:r>
          </a:p>
          <a:p>
            <a:pPr eaLnBrk="1" hangingPunct="1">
              <a:lnSpc>
                <a:spcPct val="80000"/>
              </a:lnSpc>
              <a:buSzPct val="75000"/>
            </a:pPr>
            <a:r>
              <a:rPr lang="en-US" altLang="en-US" sz="1600" smtClean="0">
                <a:latin typeface="+mn-lt"/>
              </a:rPr>
              <a:t>Creswell, J. W., Plano Clark, V. L., &amp; Garrett, A. L. (2008).  Methodological issues in conducting mixed methods research.  In M.M. Bergman (Ed.),  </a:t>
            </a:r>
            <a:r>
              <a:rPr lang="en-US" altLang="en-US" sz="1600" i="1" smtClean="0">
                <a:latin typeface="+mn-lt"/>
              </a:rPr>
              <a:t>Advances in mixed methods research. </a:t>
            </a:r>
            <a:r>
              <a:rPr lang="en-US" altLang="en-US" sz="1600" smtClean="0">
                <a:latin typeface="+mn-lt"/>
              </a:rPr>
              <a:t>London:  Sage.</a:t>
            </a:r>
          </a:p>
          <a:p>
            <a:pPr eaLnBrk="1" hangingPunct="1">
              <a:lnSpc>
                <a:spcPct val="80000"/>
              </a:lnSpc>
              <a:buSzPct val="75000"/>
            </a:pPr>
            <a:r>
              <a:rPr lang="en-US" altLang="en-US" sz="1600" smtClean="0">
                <a:latin typeface="+mn-lt"/>
              </a:rPr>
              <a:t>Greene, J. C., Caracelli, V. J., &amp; Graham, W. F. (1989). Toward a conceptual framework for mixed-method evaluation designs. </a:t>
            </a:r>
            <a:r>
              <a:rPr lang="en-US" altLang="en-US" sz="1600" i="1" smtClean="0">
                <a:latin typeface="+mn-lt"/>
              </a:rPr>
              <a:t>Educational Evaluation and Policy Analysis, 11</a:t>
            </a:r>
            <a:r>
              <a:rPr lang="en-US" altLang="en-US" sz="1600" smtClean="0">
                <a:latin typeface="+mn-lt"/>
              </a:rPr>
              <a:t> (3), 255-274.</a:t>
            </a:r>
          </a:p>
          <a:p>
            <a:pPr eaLnBrk="1" hangingPunct="1">
              <a:lnSpc>
                <a:spcPct val="80000"/>
              </a:lnSpc>
              <a:buSzPct val="75000"/>
            </a:pPr>
            <a:r>
              <a:rPr lang="en-US" altLang="en-US" sz="1600" smtClean="0">
                <a:latin typeface="+mn-lt"/>
              </a:rPr>
              <a:t>Ivankova, N. V., Creswell, J. W., &amp; Stick, S. (2006).  Using mixed methods sequential explanatory design:  From theory to practice. </a:t>
            </a:r>
            <a:r>
              <a:rPr lang="en-US" altLang="en-US" sz="1600" i="1" smtClean="0">
                <a:latin typeface="+mn-lt"/>
              </a:rPr>
              <a:t>Field Methods, 18</a:t>
            </a:r>
            <a:r>
              <a:rPr lang="en-US" altLang="en-US" sz="1600" smtClean="0">
                <a:latin typeface="+mn-lt"/>
              </a:rPr>
              <a:t>(1), 3-20.</a:t>
            </a:r>
          </a:p>
          <a:p>
            <a:pPr eaLnBrk="1" hangingPunct="1">
              <a:lnSpc>
                <a:spcPct val="80000"/>
              </a:lnSpc>
              <a:buSzPct val="75000"/>
            </a:pPr>
            <a:r>
              <a:rPr lang="en-US" altLang="en-US" sz="1600" smtClean="0">
                <a:latin typeface="+mn-lt"/>
              </a:rPr>
              <a:t>Morgan, D. L. (2007).  Paradigms lost and pragmatism regained. </a:t>
            </a:r>
            <a:r>
              <a:rPr lang="en-US" altLang="en-US" sz="1600" i="1" smtClean="0">
                <a:latin typeface="+mn-lt"/>
              </a:rPr>
              <a:t>Journal of Mixed Methods Research, 1, </a:t>
            </a:r>
            <a:r>
              <a:rPr lang="en-US" altLang="en-US" sz="1600" smtClean="0">
                <a:latin typeface="+mn-lt"/>
              </a:rPr>
              <a:t>48-76.</a:t>
            </a:r>
          </a:p>
          <a:p>
            <a:pPr eaLnBrk="1" hangingPunct="1">
              <a:lnSpc>
                <a:spcPct val="80000"/>
              </a:lnSpc>
              <a:buSzPct val="75000"/>
            </a:pPr>
            <a:r>
              <a:rPr lang="en-US" altLang="en-US" sz="1600" smtClean="0">
                <a:latin typeface="+mn-lt"/>
              </a:rPr>
              <a:t>Morse, J. M. (1991). Approaches to qualitative-quantitative methodological triangulation. </a:t>
            </a:r>
            <a:r>
              <a:rPr lang="en-US" altLang="en-US" sz="1600" i="1" smtClean="0">
                <a:latin typeface="+mn-lt"/>
              </a:rPr>
              <a:t>Nursing Research</a:t>
            </a:r>
            <a:r>
              <a:rPr lang="en-US" altLang="en-US" sz="1600" smtClean="0">
                <a:latin typeface="+mn-lt"/>
              </a:rPr>
              <a:t>, 40, 120-123.</a:t>
            </a:r>
          </a:p>
        </p:txBody>
      </p:sp>
    </p:spTree>
    <p:extLst>
      <p:ext uri="{BB962C8B-B14F-4D97-AF65-F5344CB8AC3E}">
        <p14:creationId xmlns:p14="http://schemas.microsoft.com/office/powerpoint/2010/main" val="2426712300"/>
      </p:ext>
    </p:extLst>
  </p:cSld>
  <p:clrMapOvr>
    <a:masterClrMapping/>
  </p:clrMapOvr>
  <p:transition/>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a:latin typeface="+mn-lt"/>
              </a:rPr>
              <a:t>The deductive approach</a:t>
            </a:r>
            <a:endParaRPr lang="en-US">
              <a:latin typeface="+mn-lt"/>
            </a:endParaRPr>
          </a:p>
        </p:txBody>
      </p:sp>
      <p:sp>
        <p:nvSpPr>
          <p:cNvPr id="18435" name="Rectangle 3"/>
          <p:cNvSpPr>
            <a:spLocks noGrp="1" noChangeArrowheads="1"/>
          </p:cNvSpPr>
          <p:nvPr>
            <p:ph idx="1"/>
          </p:nvPr>
        </p:nvSpPr>
        <p:spPr/>
        <p:txBody>
          <a:bodyPr/>
          <a:lstStyle/>
          <a:p>
            <a:r>
              <a:rPr lang="en-GB" dirty="0">
                <a:latin typeface="+mn-lt"/>
              </a:rPr>
              <a:t>The deductive approach aims to </a:t>
            </a:r>
            <a:r>
              <a:rPr lang="en-GB" i="1" dirty="0">
                <a:latin typeface="+mn-lt"/>
              </a:rPr>
              <a:t>test</a:t>
            </a:r>
            <a:r>
              <a:rPr lang="en-GB" dirty="0">
                <a:latin typeface="+mn-lt"/>
              </a:rPr>
              <a:t> theory</a:t>
            </a:r>
          </a:p>
          <a:p>
            <a:r>
              <a:rPr lang="en-GB" dirty="0">
                <a:latin typeface="+mn-lt"/>
              </a:rPr>
              <a:t>This involves developing a theory and </a:t>
            </a:r>
            <a:r>
              <a:rPr lang="en-GB" dirty="0" smtClean="0">
                <a:latin typeface="+mn-lt"/>
              </a:rPr>
              <a:t>hypothesis/assumption </a:t>
            </a:r>
            <a:r>
              <a:rPr lang="en-GB" dirty="0">
                <a:latin typeface="+mn-lt"/>
              </a:rPr>
              <a:t>and designing a research strategy to test that hypothesis/assumption</a:t>
            </a:r>
          </a:p>
          <a:p>
            <a:r>
              <a:rPr lang="en-GB" dirty="0">
                <a:latin typeface="+mn-lt"/>
              </a:rPr>
              <a:t>The outcome will be a confirmation or modification of the theory </a:t>
            </a:r>
            <a:endParaRPr lang="en-US" dirty="0">
              <a:latin typeface="+mn-lt"/>
            </a:endParaRPr>
          </a:p>
        </p:txBody>
      </p:sp>
    </p:spTree>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GB">
                <a:latin typeface="+mn-lt"/>
              </a:rPr>
              <a:t>Deduction emphasises…</a:t>
            </a:r>
            <a:endParaRPr lang="en-US">
              <a:latin typeface="+mn-lt"/>
            </a:endParaRPr>
          </a:p>
        </p:txBody>
      </p:sp>
      <p:sp>
        <p:nvSpPr>
          <p:cNvPr id="20483" name="Rectangle 3"/>
          <p:cNvSpPr>
            <a:spLocks noGrp="1" noChangeArrowheads="1"/>
          </p:cNvSpPr>
          <p:nvPr>
            <p:ph idx="1"/>
          </p:nvPr>
        </p:nvSpPr>
        <p:spPr/>
        <p:txBody>
          <a:bodyPr>
            <a:normAutofit lnSpcReduction="10000"/>
          </a:bodyPr>
          <a:lstStyle/>
          <a:p>
            <a:r>
              <a:rPr lang="en-GB" sz="2800">
                <a:latin typeface="+mn-lt"/>
              </a:rPr>
              <a:t>Scientific principles</a:t>
            </a:r>
          </a:p>
          <a:p>
            <a:r>
              <a:rPr lang="en-GB" sz="2800">
                <a:latin typeface="+mn-lt"/>
              </a:rPr>
              <a:t>Moving from theory to data</a:t>
            </a:r>
          </a:p>
          <a:p>
            <a:r>
              <a:rPr lang="en-GB" sz="2800">
                <a:latin typeface="+mn-lt"/>
              </a:rPr>
              <a:t>The need to explain causal relationships between variables</a:t>
            </a:r>
          </a:p>
          <a:p>
            <a:r>
              <a:rPr lang="en-GB" sz="2800">
                <a:latin typeface="+mn-lt"/>
              </a:rPr>
              <a:t>The collection of quantitative data</a:t>
            </a:r>
          </a:p>
          <a:p>
            <a:r>
              <a:rPr lang="en-GB" sz="2800">
                <a:latin typeface="+mn-lt"/>
              </a:rPr>
              <a:t>A highly structured approach</a:t>
            </a:r>
          </a:p>
          <a:p>
            <a:r>
              <a:rPr lang="en-GB" sz="2800">
                <a:latin typeface="+mn-lt"/>
              </a:rPr>
              <a:t>Researcher independence of what is being researched</a:t>
            </a:r>
          </a:p>
          <a:p>
            <a:r>
              <a:rPr lang="en-GB" sz="2800">
                <a:latin typeface="+mn-lt"/>
              </a:rPr>
              <a:t>Large sample size to allow generalisations</a:t>
            </a:r>
            <a:endParaRPr lang="en-US" sz="2800">
              <a:latin typeface="+mn-lt"/>
            </a:endParaRPr>
          </a:p>
        </p:txBody>
      </p:sp>
    </p:spTree>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GB">
                <a:latin typeface="+mn-lt"/>
              </a:rPr>
              <a:t>The inductive approach</a:t>
            </a:r>
            <a:endParaRPr lang="en-US">
              <a:latin typeface="+mn-lt"/>
            </a:endParaRPr>
          </a:p>
        </p:txBody>
      </p:sp>
      <p:sp>
        <p:nvSpPr>
          <p:cNvPr id="19459" name="Rectangle 3"/>
          <p:cNvSpPr>
            <a:spLocks noGrp="1" noChangeArrowheads="1"/>
          </p:cNvSpPr>
          <p:nvPr>
            <p:ph idx="1"/>
          </p:nvPr>
        </p:nvSpPr>
        <p:spPr/>
        <p:txBody>
          <a:bodyPr/>
          <a:lstStyle/>
          <a:p>
            <a:r>
              <a:rPr lang="en-GB">
                <a:latin typeface="+mn-lt"/>
              </a:rPr>
              <a:t>The inductive approach aims to </a:t>
            </a:r>
            <a:r>
              <a:rPr lang="en-GB" i="1">
                <a:latin typeface="+mn-lt"/>
              </a:rPr>
              <a:t>build</a:t>
            </a:r>
            <a:r>
              <a:rPr lang="en-GB">
                <a:latin typeface="+mn-lt"/>
              </a:rPr>
              <a:t> theory</a:t>
            </a:r>
          </a:p>
          <a:p>
            <a:r>
              <a:rPr lang="en-GB">
                <a:latin typeface="+mn-lt"/>
              </a:rPr>
              <a:t>This involves collecting data, analysing it, then developing theory</a:t>
            </a:r>
          </a:p>
          <a:p>
            <a:r>
              <a:rPr lang="en-GB">
                <a:latin typeface="+mn-lt"/>
              </a:rPr>
              <a:t>The outcome will be to add to the body of knowledge in that area</a:t>
            </a:r>
            <a:endParaRPr lang="en-US">
              <a:latin typeface="+mn-lt"/>
            </a:endParaRPr>
          </a:p>
        </p:txBody>
      </p:sp>
    </p:spTree>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GB">
                <a:latin typeface="+mn-lt"/>
              </a:rPr>
              <a:t>Induction emphasises…</a:t>
            </a:r>
            <a:endParaRPr lang="en-US">
              <a:latin typeface="+mn-lt"/>
            </a:endParaRPr>
          </a:p>
        </p:txBody>
      </p:sp>
      <p:sp>
        <p:nvSpPr>
          <p:cNvPr id="21507" name="Rectangle 3"/>
          <p:cNvSpPr>
            <a:spLocks noGrp="1" noChangeArrowheads="1"/>
          </p:cNvSpPr>
          <p:nvPr>
            <p:ph idx="1"/>
          </p:nvPr>
        </p:nvSpPr>
        <p:spPr/>
        <p:txBody>
          <a:bodyPr>
            <a:normAutofit fontScale="92500"/>
          </a:bodyPr>
          <a:lstStyle/>
          <a:p>
            <a:r>
              <a:rPr lang="en-GB" sz="2800">
                <a:latin typeface="+mn-lt"/>
              </a:rPr>
              <a:t>Gaining an understanding of the meanings humans attach to events</a:t>
            </a:r>
          </a:p>
          <a:p>
            <a:r>
              <a:rPr lang="en-GB" sz="2800">
                <a:latin typeface="+mn-lt"/>
              </a:rPr>
              <a:t>A close understanding of the research context</a:t>
            </a:r>
          </a:p>
          <a:p>
            <a:r>
              <a:rPr lang="en-GB" sz="2800">
                <a:latin typeface="+mn-lt"/>
              </a:rPr>
              <a:t>The collection of qualitative data</a:t>
            </a:r>
          </a:p>
          <a:p>
            <a:r>
              <a:rPr lang="en-GB" sz="2800">
                <a:latin typeface="+mn-lt"/>
              </a:rPr>
              <a:t>A more flexible structure to permit changes of research emphasis as the research progresses</a:t>
            </a:r>
          </a:p>
          <a:p>
            <a:r>
              <a:rPr lang="en-GB" sz="2800">
                <a:latin typeface="+mn-lt"/>
              </a:rPr>
              <a:t>A realisation that the researcher is part of the research process </a:t>
            </a:r>
          </a:p>
          <a:p>
            <a:r>
              <a:rPr lang="en-GB" sz="2800">
                <a:latin typeface="+mn-lt"/>
              </a:rPr>
              <a:t>Less concern with the need to generalise</a:t>
            </a:r>
            <a:endParaRPr lang="en-US" sz="2800">
              <a:latin typeface="+mn-lt"/>
            </a:endParaRPr>
          </a:p>
        </p:txBody>
      </p:sp>
    </p:spTree>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GB">
                <a:latin typeface="+mn-lt"/>
              </a:rPr>
              <a:t>Which is best?</a:t>
            </a:r>
            <a:endParaRPr lang="en-US">
              <a:latin typeface="+mn-lt"/>
            </a:endParaRPr>
          </a:p>
        </p:txBody>
      </p:sp>
      <p:sp>
        <p:nvSpPr>
          <p:cNvPr id="23555" name="Rectangle 3"/>
          <p:cNvSpPr>
            <a:spLocks noGrp="1" noChangeArrowheads="1"/>
          </p:cNvSpPr>
          <p:nvPr>
            <p:ph idx="1"/>
          </p:nvPr>
        </p:nvSpPr>
        <p:spPr/>
        <p:txBody>
          <a:bodyPr>
            <a:normAutofit/>
          </a:bodyPr>
          <a:lstStyle/>
          <a:p>
            <a:r>
              <a:rPr lang="en-GB" dirty="0">
                <a:latin typeface="+mn-lt"/>
              </a:rPr>
              <a:t>Deduction:</a:t>
            </a:r>
          </a:p>
          <a:p>
            <a:pPr lvl="1"/>
            <a:r>
              <a:rPr lang="en-GB" dirty="0">
                <a:latin typeface="+mn-lt"/>
              </a:rPr>
              <a:t>Is suitable when your research topic has a wealth of literature from which you can define a theoretical framework and </a:t>
            </a:r>
            <a:r>
              <a:rPr lang="en-GB" dirty="0" smtClean="0">
                <a:latin typeface="+mn-lt"/>
              </a:rPr>
              <a:t>an hypothesis/assumption</a:t>
            </a:r>
            <a:endParaRPr lang="en-GB" dirty="0">
              <a:latin typeface="+mn-lt"/>
            </a:endParaRPr>
          </a:p>
          <a:p>
            <a:pPr lvl="1"/>
            <a:r>
              <a:rPr lang="en-GB" dirty="0">
                <a:latin typeface="+mn-lt"/>
              </a:rPr>
              <a:t>Is quicker, often based on ‘one take’</a:t>
            </a:r>
          </a:p>
          <a:p>
            <a:r>
              <a:rPr lang="en-GB" dirty="0">
                <a:latin typeface="+mn-lt"/>
              </a:rPr>
              <a:t>Induction:</a:t>
            </a:r>
          </a:p>
          <a:p>
            <a:pPr lvl="1"/>
            <a:r>
              <a:rPr lang="en-GB" dirty="0">
                <a:latin typeface="+mn-lt"/>
              </a:rPr>
              <a:t>Is suitable when the topic is new, has much debate and/or there is little existing literature</a:t>
            </a:r>
          </a:p>
          <a:p>
            <a:pPr lvl="1"/>
            <a:r>
              <a:rPr lang="en-GB" dirty="0">
                <a:latin typeface="+mn-lt"/>
              </a:rPr>
              <a:t>Takes longer to gather the data</a:t>
            </a:r>
            <a:endParaRPr lang="en-US" dirty="0">
              <a:latin typeface="+mn-lt"/>
            </a:endParaRPr>
          </a:p>
        </p:txBody>
      </p:sp>
    </p:spTree>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73410" name="Rectangle 2"/>
          <p:cNvSpPr>
            <a:spLocks noGrp="1" noChangeArrowheads="1"/>
          </p:cNvSpPr>
          <p:nvPr>
            <p:ph type="title"/>
          </p:nvPr>
        </p:nvSpPr>
        <p:spPr>
          <a:xfrm>
            <a:off x="642910" y="214290"/>
            <a:ext cx="7920065" cy="1143000"/>
          </a:xfrm>
        </p:spPr>
        <p:txBody>
          <a:bodyPr/>
          <a:lstStyle/>
          <a:p>
            <a:r>
              <a:rPr lang="en-GB" dirty="0">
                <a:latin typeface="+mn-lt"/>
              </a:rPr>
              <a:t>Research strategy</a:t>
            </a:r>
            <a:endParaRPr lang="en-US" dirty="0">
              <a:latin typeface="+mn-lt"/>
            </a:endParaRPr>
          </a:p>
        </p:txBody>
      </p:sp>
      <p:sp>
        <p:nvSpPr>
          <p:cNvPr id="273411" name="Rectangle 3"/>
          <p:cNvSpPr>
            <a:spLocks noGrp="1" noChangeArrowheads="1"/>
          </p:cNvSpPr>
          <p:nvPr>
            <p:ph idx="1"/>
          </p:nvPr>
        </p:nvSpPr>
        <p:spPr/>
        <p:txBody>
          <a:bodyPr>
            <a:normAutofit/>
          </a:bodyPr>
          <a:lstStyle/>
          <a:p>
            <a:pPr marL="533400" indent="-533400">
              <a:buFont typeface="Wingdings" pitchFamily="2" charset="2"/>
              <a:buNone/>
            </a:pPr>
            <a:r>
              <a:rPr lang="en-GB" sz="3200" dirty="0">
                <a:latin typeface="+mn-lt"/>
              </a:rPr>
              <a:t>    There are a number of alternative strategies or approaches available to the researcher, including:</a:t>
            </a:r>
          </a:p>
          <a:p>
            <a:pPr marL="853440" lvl="1" indent="-533400">
              <a:buFont typeface="Wingdings" pitchFamily="2" charset="2"/>
              <a:buAutoNum type="arabicPeriod"/>
            </a:pPr>
            <a:r>
              <a:rPr lang="en-GB" sz="3200" dirty="0">
                <a:latin typeface="+mn-lt"/>
              </a:rPr>
              <a:t>action research</a:t>
            </a:r>
          </a:p>
          <a:p>
            <a:pPr marL="853440" lvl="1" indent="-533400">
              <a:buFont typeface="Wingdings" pitchFamily="2" charset="2"/>
              <a:buAutoNum type="arabicPeriod"/>
            </a:pPr>
            <a:r>
              <a:rPr lang="en-GB" sz="3200" dirty="0">
                <a:latin typeface="+mn-lt"/>
              </a:rPr>
              <a:t>experiment</a:t>
            </a:r>
          </a:p>
          <a:p>
            <a:pPr marL="853440" lvl="1" indent="-533400">
              <a:buFont typeface="Wingdings" pitchFamily="2" charset="2"/>
              <a:buAutoNum type="arabicPeriod"/>
            </a:pPr>
            <a:r>
              <a:rPr lang="en-GB" sz="3200" dirty="0">
                <a:latin typeface="+mn-lt"/>
              </a:rPr>
              <a:t>survey</a:t>
            </a:r>
          </a:p>
          <a:p>
            <a:pPr marL="853440" lvl="1" indent="-533400">
              <a:buFont typeface="Wingdings" pitchFamily="2" charset="2"/>
              <a:buAutoNum type="arabicPeriod"/>
            </a:pPr>
            <a:r>
              <a:rPr lang="en-GB" sz="3200" dirty="0">
                <a:latin typeface="+mn-lt"/>
              </a:rPr>
              <a:t>case study</a:t>
            </a:r>
          </a:p>
          <a:p>
            <a:pPr marL="853440" lvl="1" indent="-533400">
              <a:buFont typeface="Wingdings" pitchFamily="2" charset="2"/>
              <a:buAutoNum type="arabicPeriod"/>
            </a:pPr>
            <a:r>
              <a:rPr lang="en-GB" sz="3200" dirty="0">
                <a:latin typeface="+mn-lt"/>
              </a:rPr>
              <a:t>document review/content analysis</a:t>
            </a:r>
            <a:endParaRPr lang="en-US" sz="3200" dirty="0">
              <a:latin typeface="+mn-lt"/>
            </a:endParaRPr>
          </a:p>
        </p:txBody>
      </p:sp>
    </p:spTree>
  </p:cSld>
  <p:clrMapOvr>
    <a:masterClrMapping/>
  </p:clrMapOvr>
  <p:transition/>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75458" name="Rectangle 2"/>
          <p:cNvSpPr>
            <a:spLocks noGrp="1" noChangeArrowheads="1"/>
          </p:cNvSpPr>
          <p:nvPr>
            <p:ph type="title"/>
          </p:nvPr>
        </p:nvSpPr>
        <p:spPr>
          <a:xfrm>
            <a:off x="500034" y="147638"/>
            <a:ext cx="8085166" cy="1143000"/>
          </a:xfrm>
        </p:spPr>
        <p:txBody>
          <a:bodyPr/>
          <a:lstStyle/>
          <a:p>
            <a:r>
              <a:rPr lang="en-GB" dirty="0">
                <a:latin typeface="+mn-lt"/>
              </a:rPr>
              <a:t>1. Action </a:t>
            </a:r>
            <a:r>
              <a:rPr lang="en-GB" dirty="0" smtClean="0">
                <a:latin typeface="+mn-lt"/>
              </a:rPr>
              <a:t>research</a:t>
            </a:r>
            <a:endParaRPr lang="en-US" dirty="0">
              <a:latin typeface="+mn-lt"/>
            </a:endParaRPr>
          </a:p>
        </p:txBody>
      </p:sp>
      <p:sp>
        <p:nvSpPr>
          <p:cNvPr id="275459" name="Rectangle 3"/>
          <p:cNvSpPr>
            <a:spLocks noGrp="1" noChangeArrowheads="1"/>
          </p:cNvSpPr>
          <p:nvPr>
            <p:ph idx="1"/>
          </p:nvPr>
        </p:nvSpPr>
        <p:spPr>
          <a:xfrm>
            <a:off x="500034" y="1565275"/>
            <a:ext cx="8466139" cy="4456013"/>
          </a:xfrm>
        </p:spPr>
        <p:txBody>
          <a:bodyPr>
            <a:noAutofit/>
          </a:bodyPr>
          <a:lstStyle/>
          <a:p>
            <a:pPr>
              <a:lnSpc>
                <a:spcPct val="90000"/>
              </a:lnSpc>
            </a:pPr>
            <a:r>
              <a:rPr lang="en-GB" sz="2800" dirty="0">
                <a:latin typeface="+mn-lt"/>
              </a:rPr>
              <a:t>Action research can take place when the researcher </a:t>
            </a:r>
            <a:r>
              <a:rPr lang="en-GB" sz="2800" u="sng" dirty="0">
                <a:latin typeface="+mn-lt"/>
              </a:rPr>
              <a:t>actively</a:t>
            </a:r>
            <a:r>
              <a:rPr lang="en-GB" sz="2800" dirty="0">
                <a:latin typeface="+mn-lt"/>
              </a:rPr>
              <a:t> promotes change (e.g. within an organisation).  It commonly involves:</a:t>
            </a:r>
          </a:p>
          <a:p>
            <a:pPr lvl="1">
              <a:lnSpc>
                <a:spcPct val="90000"/>
              </a:lnSpc>
            </a:pPr>
            <a:r>
              <a:rPr lang="en-GB" sz="2800" dirty="0">
                <a:latin typeface="+mn-lt"/>
              </a:rPr>
              <a:t>taking a static picture of a situation; </a:t>
            </a:r>
          </a:p>
          <a:p>
            <a:pPr lvl="1">
              <a:lnSpc>
                <a:spcPct val="90000"/>
              </a:lnSpc>
            </a:pPr>
            <a:r>
              <a:rPr lang="en-GB" sz="2800" dirty="0">
                <a:latin typeface="+mn-lt"/>
              </a:rPr>
              <a:t>making some change (e.g. the introduction of a new </a:t>
            </a:r>
            <a:r>
              <a:rPr lang="en-GB" sz="2800" dirty="0" smtClean="0">
                <a:latin typeface="+mn-lt"/>
              </a:rPr>
              <a:t>hotel reservations computer </a:t>
            </a:r>
            <a:r>
              <a:rPr lang="en-GB" sz="2800" dirty="0">
                <a:latin typeface="+mn-lt"/>
              </a:rPr>
              <a:t>system </a:t>
            </a:r>
            <a:r>
              <a:rPr lang="en-GB" sz="2800" dirty="0" smtClean="0">
                <a:latin typeface="+mn-lt"/>
              </a:rPr>
              <a:t>in </a:t>
            </a:r>
            <a:r>
              <a:rPr lang="en-GB" sz="2800" dirty="0">
                <a:latin typeface="+mn-lt"/>
              </a:rPr>
              <a:t>an organisation);</a:t>
            </a:r>
          </a:p>
          <a:p>
            <a:pPr lvl="1">
              <a:lnSpc>
                <a:spcPct val="90000"/>
              </a:lnSpc>
            </a:pPr>
            <a:r>
              <a:rPr lang="en-GB" sz="2800" dirty="0">
                <a:latin typeface="+mn-lt"/>
              </a:rPr>
              <a:t>taking and evaluating a second picture of the situation (monitoring the results of the change).</a:t>
            </a:r>
          </a:p>
          <a:p>
            <a:pPr>
              <a:lnSpc>
                <a:spcPct val="90000"/>
              </a:lnSpc>
              <a:buFont typeface="Wingdings" pitchFamily="2" charset="2"/>
              <a:buNone/>
            </a:pPr>
            <a:endParaRPr lang="en-GB" sz="2800" dirty="0">
              <a:latin typeface="+mn-lt"/>
            </a:endParaRPr>
          </a:p>
        </p:txBody>
      </p:sp>
    </p:spTree>
  </p:cSld>
  <p:clrMapOvr>
    <a:masterClrMapping/>
  </p:clrMapOvr>
  <p:transition/>
</p:sld>
</file>

<file path=ppt/slides/slide10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76482" name="Rectangle 2"/>
          <p:cNvSpPr>
            <a:spLocks noGrp="1" noChangeArrowheads="1"/>
          </p:cNvSpPr>
          <p:nvPr>
            <p:ph type="title"/>
          </p:nvPr>
        </p:nvSpPr>
        <p:spPr>
          <a:xfrm>
            <a:off x="571472" y="0"/>
            <a:ext cx="8112128" cy="1143000"/>
          </a:xfrm>
        </p:spPr>
        <p:txBody>
          <a:bodyPr>
            <a:noAutofit/>
          </a:bodyPr>
          <a:lstStyle/>
          <a:p>
            <a:r>
              <a:rPr lang="en-GB" dirty="0">
                <a:latin typeface="+mn-lt"/>
              </a:rPr>
              <a:t/>
            </a:r>
            <a:br>
              <a:rPr lang="en-GB" dirty="0">
                <a:latin typeface="+mn-lt"/>
              </a:rPr>
            </a:br>
            <a:r>
              <a:rPr lang="en-GB" dirty="0">
                <a:latin typeface="+mn-lt"/>
              </a:rPr>
              <a:t>2. </a:t>
            </a:r>
            <a:r>
              <a:rPr lang="en-GB" dirty="0" smtClean="0">
                <a:latin typeface="+mn-lt"/>
              </a:rPr>
              <a:t>Experiments</a:t>
            </a:r>
            <a:endParaRPr lang="en-US" dirty="0">
              <a:latin typeface="+mn-lt"/>
            </a:endParaRPr>
          </a:p>
        </p:txBody>
      </p:sp>
      <p:sp>
        <p:nvSpPr>
          <p:cNvPr id="276483" name="Rectangle 3"/>
          <p:cNvSpPr>
            <a:spLocks noGrp="1" noChangeArrowheads="1"/>
          </p:cNvSpPr>
          <p:nvPr>
            <p:ph idx="1"/>
          </p:nvPr>
        </p:nvSpPr>
        <p:spPr>
          <a:xfrm>
            <a:off x="500034" y="1509712"/>
            <a:ext cx="8459816" cy="5348288"/>
          </a:xfrm>
        </p:spPr>
        <p:txBody>
          <a:bodyPr>
            <a:normAutofit/>
          </a:bodyPr>
          <a:lstStyle/>
          <a:p>
            <a:pPr>
              <a:lnSpc>
                <a:spcPct val="90000"/>
              </a:lnSpc>
            </a:pPr>
            <a:r>
              <a:rPr lang="en-GB" sz="2800" dirty="0">
                <a:latin typeface="+mn-lt"/>
              </a:rPr>
              <a:t>Experimentation sets out to examine the relationship between two factors (or variables) by manipulating one whilst measuring changes in the other.  </a:t>
            </a:r>
          </a:p>
          <a:p>
            <a:pPr lvl="1">
              <a:lnSpc>
                <a:spcPct val="90000"/>
              </a:lnSpc>
            </a:pPr>
            <a:r>
              <a:rPr lang="en-GB" sz="2800" dirty="0">
                <a:latin typeface="+mn-lt"/>
              </a:rPr>
              <a:t>For instance, we may test out three different e-commerce website designs and measure the effect on usability. </a:t>
            </a:r>
          </a:p>
          <a:p>
            <a:pPr>
              <a:lnSpc>
                <a:spcPct val="90000"/>
              </a:lnSpc>
            </a:pPr>
            <a:r>
              <a:rPr lang="en-GB" sz="2800" dirty="0">
                <a:latin typeface="+mn-lt"/>
              </a:rPr>
              <a:t>Experiments are used to determine if a </a:t>
            </a:r>
            <a:r>
              <a:rPr lang="en-GB" sz="2800" i="1" dirty="0">
                <a:latin typeface="+mn-lt"/>
              </a:rPr>
              <a:t>causal</a:t>
            </a:r>
            <a:r>
              <a:rPr lang="en-GB" sz="2800" dirty="0">
                <a:latin typeface="+mn-lt"/>
              </a:rPr>
              <a:t> relationship exists - in other words, if the alteration of one variable ‘causes’ a change in another.</a:t>
            </a:r>
          </a:p>
          <a:p>
            <a:pPr>
              <a:lnSpc>
                <a:spcPct val="90000"/>
              </a:lnSpc>
              <a:buFont typeface="Wingdings" pitchFamily="2" charset="2"/>
              <a:buNone/>
            </a:pPr>
            <a:endParaRPr lang="en-GB" sz="2800" dirty="0">
              <a:latin typeface="+mn-lt"/>
            </a:endParaRPr>
          </a:p>
        </p:txBody>
      </p:sp>
    </p:spTree>
  </p:cSld>
  <p:clrMapOvr>
    <a:masterClrMapping/>
  </p:clrMapOvr>
  <p:transition/>
</p:sld>
</file>

<file path=ppt/slides/slide10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19490" name="Rectangle 2"/>
          <p:cNvSpPr>
            <a:spLocks noGrp="1" noChangeArrowheads="1"/>
          </p:cNvSpPr>
          <p:nvPr>
            <p:ph type="title"/>
          </p:nvPr>
        </p:nvSpPr>
        <p:spPr>
          <a:xfrm>
            <a:off x="571472" y="301625"/>
            <a:ext cx="8112153" cy="1143000"/>
          </a:xfrm>
        </p:spPr>
        <p:txBody>
          <a:bodyPr>
            <a:noAutofit/>
          </a:bodyPr>
          <a:lstStyle/>
          <a:p>
            <a:r>
              <a:rPr lang="en-GB" dirty="0">
                <a:latin typeface="+mn-lt"/>
              </a:rPr>
              <a:t/>
            </a:r>
            <a:br>
              <a:rPr lang="en-GB" dirty="0">
                <a:latin typeface="+mn-lt"/>
              </a:rPr>
            </a:br>
            <a:r>
              <a:rPr lang="en-GB" dirty="0">
                <a:latin typeface="+mn-lt"/>
              </a:rPr>
              <a:t>3. Surveys</a:t>
            </a:r>
            <a:br>
              <a:rPr lang="en-GB" dirty="0">
                <a:latin typeface="+mn-lt"/>
              </a:rPr>
            </a:br>
            <a:endParaRPr lang="en-US" dirty="0">
              <a:latin typeface="+mn-lt"/>
            </a:endParaRPr>
          </a:p>
        </p:txBody>
      </p:sp>
      <p:sp>
        <p:nvSpPr>
          <p:cNvPr id="319491" name="Rectangle 3"/>
          <p:cNvSpPr>
            <a:spLocks noGrp="1" noChangeArrowheads="1"/>
          </p:cNvSpPr>
          <p:nvPr>
            <p:ph idx="1"/>
          </p:nvPr>
        </p:nvSpPr>
        <p:spPr>
          <a:xfrm>
            <a:off x="500034" y="1554162"/>
            <a:ext cx="8448676" cy="5303838"/>
          </a:xfrm>
        </p:spPr>
        <p:txBody>
          <a:bodyPr>
            <a:normAutofit lnSpcReduction="10000"/>
          </a:bodyPr>
          <a:lstStyle/>
          <a:p>
            <a:pPr marL="0" indent="0">
              <a:buFont typeface="Wingdings" pitchFamily="2" charset="2"/>
              <a:buNone/>
            </a:pPr>
            <a:r>
              <a:rPr lang="en-GB" sz="2400" dirty="0" smtClean="0">
                <a:latin typeface="+mn-lt"/>
              </a:rPr>
              <a:t>‘…the collection of a large amount of data from a sizable population in a highly economical way’</a:t>
            </a:r>
          </a:p>
          <a:p>
            <a:pPr marL="0" indent="0">
              <a:buFont typeface="Wingdings" pitchFamily="2" charset="2"/>
              <a:buNone/>
            </a:pPr>
            <a:r>
              <a:rPr lang="en-GB" sz="2400" dirty="0" smtClean="0">
                <a:latin typeface="+mn-lt"/>
              </a:rPr>
              <a:t>			Saunders </a:t>
            </a:r>
            <a:r>
              <a:rPr lang="en-GB" sz="2400" i="1" dirty="0" smtClean="0">
                <a:latin typeface="+mn-lt"/>
              </a:rPr>
              <a:t>et al</a:t>
            </a:r>
            <a:r>
              <a:rPr lang="en-GB" sz="2400" dirty="0" smtClean="0">
                <a:latin typeface="+mn-lt"/>
              </a:rPr>
              <a:t> (2007)</a:t>
            </a:r>
          </a:p>
          <a:p>
            <a:pPr>
              <a:lnSpc>
                <a:spcPct val="90000"/>
              </a:lnSpc>
            </a:pPr>
            <a:r>
              <a:rPr lang="en-GB" sz="2400" dirty="0" smtClean="0">
                <a:latin typeface="+mn-lt"/>
              </a:rPr>
              <a:t>The </a:t>
            </a:r>
            <a:r>
              <a:rPr lang="en-GB" sz="2400" dirty="0">
                <a:latin typeface="+mn-lt"/>
              </a:rPr>
              <a:t>survey method of obtaining information is based on the questioning of respondents.</a:t>
            </a:r>
          </a:p>
          <a:p>
            <a:pPr>
              <a:lnSpc>
                <a:spcPct val="90000"/>
              </a:lnSpc>
            </a:pPr>
            <a:r>
              <a:rPr lang="en-GB" sz="2400" dirty="0" smtClean="0">
                <a:latin typeface="+mn-lt"/>
              </a:rPr>
              <a:t>Respondents </a:t>
            </a:r>
            <a:r>
              <a:rPr lang="en-GB" sz="2400" dirty="0">
                <a:latin typeface="+mn-lt"/>
              </a:rPr>
              <a:t>are asked a variety of questions regarding their computer use, behaviour, intentions, attitudes, demographic and lifestyle characteristics, etc.  </a:t>
            </a:r>
          </a:p>
          <a:p>
            <a:pPr>
              <a:lnSpc>
                <a:spcPct val="90000"/>
              </a:lnSpc>
            </a:pPr>
            <a:r>
              <a:rPr lang="en-GB" sz="2400" dirty="0" smtClean="0">
                <a:latin typeface="+mn-lt"/>
              </a:rPr>
              <a:t>These </a:t>
            </a:r>
            <a:r>
              <a:rPr lang="en-GB" sz="2400" dirty="0">
                <a:latin typeface="+mn-lt"/>
              </a:rPr>
              <a:t>questions may be asked verbally, in writing or via computer, and the responses may be obtained in any of these forms. </a:t>
            </a:r>
          </a:p>
          <a:p>
            <a:pPr>
              <a:lnSpc>
                <a:spcPct val="90000"/>
              </a:lnSpc>
            </a:pPr>
            <a:r>
              <a:rPr lang="en-GB" sz="2400" dirty="0" smtClean="0">
                <a:latin typeface="+mn-lt"/>
              </a:rPr>
              <a:t>However</a:t>
            </a:r>
            <a:r>
              <a:rPr lang="en-GB" sz="2400" dirty="0">
                <a:latin typeface="+mn-lt"/>
              </a:rPr>
              <a:t>, all involve designing an appropriate questionnaire/schedule of structured interview questions.</a:t>
            </a:r>
            <a:endParaRPr lang="en-US" sz="2400" dirty="0">
              <a:latin typeface="+mn-lt"/>
            </a:endParaRPr>
          </a:p>
        </p:txBody>
      </p:sp>
    </p:spTree>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25634" name="Rectangle 2"/>
          <p:cNvSpPr>
            <a:spLocks noGrp="1" noChangeArrowheads="1"/>
          </p:cNvSpPr>
          <p:nvPr>
            <p:ph type="title"/>
          </p:nvPr>
        </p:nvSpPr>
        <p:spPr/>
        <p:txBody>
          <a:bodyPr/>
          <a:lstStyle/>
          <a:p>
            <a:r>
              <a:rPr lang="en-GB">
                <a:latin typeface="+mn-lt"/>
              </a:rPr>
              <a:t>3. Surveys: characteristics</a:t>
            </a:r>
            <a:endParaRPr lang="en-US">
              <a:latin typeface="+mn-lt"/>
            </a:endParaRPr>
          </a:p>
        </p:txBody>
      </p:sp>
      <p:sp>
        <p:nvSpPr>
          <p:cNvPr id="325635" name="Rectangle 3"/>
          <p:cNvSpPr>
            <a:spLocks noGrp="1" noChangeArrowheads="1"/>
          </p:cNvSpPr>
          <p:nvPr>
            <p:ph idx="1"/>
          </p:nvPr>
        </p:nvSpPr>
        <p:spPr/>
        <p:txBody>
          <a:bodyPr>
            <a:normAutofit fontScale="92500" lnSpcReduction="20000"/>
          </a:bodyPr>
          <a:lstStyle/>
          <a:p>
            <a:r>
              <a:rPr lang="en-GB" sz="2700">
                <a:latin typeface="+mn-lt"/>
              </a:rPr>
              <a:t>Standardised questions</a:t>
            </a:r>
          </a:p>
          <a:p>
            <a:r>
              <a:rPr lang="en-GB" sz="2700">
                <a:latin typeface="+mn-lt"/>
              </a:rPr>
              <a:t>Mass audience (broad sweep rather than depth)</a:t>
            </a:r>
          </a:p>
          <a:p>
            <a:r>
              <a:rPr lang="en-GB" sz="2700">
                <a:latin typeface="+mn-lt"/>
              </a:rPr>
              <a:t>Usually cross-sectional (snapshot in time)</a:t>
            </a:r>
          </a:p>
          <a:p>
            <a:r>
              <a:rPr lang="en-GB" sz="2700">
                <a:latin typeface="+mn-lt"/>
              </a:rPr>
              <a:t>Large amounts of quantitative data </a:t>
            </a:r>
          </a:p>
          <a:p>
            <a:r>
              <a:rPr lang="en-GB" sz="2700">
                <a:latin typeface="+mn-lt"/>
              </a:rPr>
              <a:t>Economical and relatively quick</a:t>
            </a:r>
          </a:p>
          <a:p>
            <a:r>
              <a:rPr lang="en-GB" sz="2700">
                <a:latin typeface="+mn-lt"/>
              </a:rPr>
              <a:t>Tends to answer ‘what’ and ‘how’ questions</a:t>
            </a:r>
          </a:p>
          <a:p>
            <a:r>
              <a:rPr lang="en-GB" sz="2700">
                <a:latin typeface="+mn-lt"/>
              </a:rPr>
              <a:t>May generalise from sample to population</a:t>
            </a:r>
          </a:p>
          <a:p>
            <a:r>
              <a:rPr lang="en-GB" sz="2700">
                <a:latin typeface="+mn-lt"/>
              </a:rPr>
              <a:t>Statistical validity/significance requires a large sample</a:t>
            </a:r>
          </a:p>
          <a:p>
            <a:r>
              <a:rPr lang="en-GB" sz="2700">
                <a:latin typeface="+mn-lt"/>
              </a:rPr>
              <a:t>Linked to positivism</a:t>
            </a:r>
            <a:endParaRPr lang="en-US" sz="2700">
              <a:latin typeface="+mn-lt"/>
            </a:endParaRPr>
          </a:p>
        </p:txBody>
      </p:sp>
    </p:spTree>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22562" name="Rectangle 2"/>
          <p:cNvSpPr>
            <a:spLocks noGrp="1" noChangeArrowheads="1"/>
          </p:cNvSpPr>
          <p:nvPr>
            <p:ph type="title"/>
          </p:nvPr>
        </p:nvSpPr>
        <p:spPr>
          <a:xfrm>
            <a:off x="571473" y="158750"/>
            <a:ext cx="7793066" cy="1143000"/>
          </a:xfrm>
        </p:spPr>
        <p:txBody>
          <a:bodyPr/>
          <a:lstStyle/>
          <a:p>
            <a:r>
              <a:rPr lang="en-GB" dirty="0">
                <a:latin typeface="+mn-lt"/>
              </a:rPr>
              <a:t>4. Case studies</a:t>
            </a:r>
            <a:endParaRPr lang="en-US" dirty="0">
              <a:latin typeface="+mn-lt"/>
            </a:endParaRPr>
          </a:p>
        </p:txBody>
      </p:sp>
      <p:sp>
        <p:nvSpPr>
          <p:cNvPr id="322563" name="Rectangle 3"/>
          <p:cNvSpPr>
            <a:spLocks noGrp="1" noChangeArrowheads="1"/>
          </p:cNvSpPr>
          <p:nvPr>
            <p:ph idx="1"/>
          </p:nvPr>
        </p:nvSpPr>
        <p:spPr>
          <a:xfrm>
            <a:off x="500034" y="1555750"/>
            <a:ext cx="8496329" cy="5302250"/>
          </a:xfrm>
        </p:spPr>
        <p:txBody>
          <a:bodyPr>
            <a:normAutofit fontScale="92500" lnSpcReduction="20000"/>
          </a:bodyPr>
          <a:lstStyle/>
          <a:p>
            <a:r>
              <a:rPr lang="en-GB" sz="2800" dirty="0" smtClean="0">
                <a:latin typeface="+mn-lt"/>
              </a:rPr>
              <a:t>A </a:t>
            </a:r>
            <a:r>
              <a:rPr lang="en-GB" sz="2800" dirty="0">
                <a:latin typeface="+mn-lt"/>
              </a:rPr>
              <a:t>case study approach implies a single unit of analysis, such as a company or a group of workers, an event, a technology, a process or even an individual. </a:t>
            </a:r>
            <a:endParaRPr lang="en-GB" sz="2800" dirty="0" smtClean="0">
              <a:latin typeface="+mn-lt"/>
            </a:endParaRPr>
          </a:p>
          <a:p>
            <a:pPr>
              <a:lnSpc>
                <a:spcPct val="90000"/>
              </a:lnSpc>
            </a:pPr>
            <a:r>
              <a:rPr lang="en-GB" sz="2800" dirty="0" smtClean="0">
                <a:latin typeface="+mn-lt"/>
              </a:rPr>
              <a:t>A interpretive methodology to understand certain phenomena within a particular </a:t>
            </a:r>
            <a:r>
              <a:rPr lang="en-GB" sz="2800" u="sng" dirty="0" smtClean="0">
                <a:latin typeface="+mn-lt"/>
              </a:rPr>
              <a:t>context</a:t>
            </a:r>
            <a:r>
              <a:rPr lang="en-GB" sz="2800" dirty="0" smtClean="0">
                <a:latin typeface="+mn-lt"/>
              </a:rPr>
              <a:t>.</a:t>
            </a:r>
          </a:p>
          <a:p>
            <a:pPr>
              <a:lnSpc>
                <a:spcPct val="90000"/>
              </a:lnSpc>
            </a:pPr>
            <a:r>
              <a:rPr lang="en-GB" sz="2800" dirty="0" smtClean="0">
                <a:latin typeface="+mn-lt"/>
              </a:rPr>
              <a:t>Involves gathering detailed information, &amp; in-depth knowledge </a:t>
            </a:r>
          </a:p>
          <a:p>
            <a:pPr>
              <a:lnSpc>
                <a:spcPct val="90000"/>
              </a:lnSpc>
            </a:pPr>
            <a:r>
              <a:rPr lang="en-GB" sz="2800" dirty="0" smtClean="0">
                <a:latin typeface="+mn-lt"/>
              </a:rPr>
              <a:t>Uses multiple methods for collecting data which may be both qualitative and quantitative (e.g. interviews, questionnaires, documentary analysis).</a:t>
            </a:r>
          </a:p>
          <a:p>
            <a:pPr lvl="1"/>
            <a:r>
              <a:rPr lang="en-GB" sz="2500" dirty="0" smtClean="0">
                <a:latin typeface="+mn-lt"/>
              </a:rPr>
              <a:t>Low reliability (unlikely to be repeatable but might allow </a:t>
            </a:r>
            <a:r>
              <a:rPr lang="en-GB" sz="2500" i="1" dirty="0" smtClean="0">
                <a:latin typeface="+mn-lt"/>
              </a:rPr>
              <a:t>similar</a:t>
            </a:r>
            <a:r>
              <a:rPr lang="en-GB" sz="2500" dirty="0" smtClean="0">
                <a:latin typeface="+mn-lt"/>
              </a:rPr>
              <a:t> observations to be made).</a:t>
            </a:r>
          </a:p>
          <a:p>
            <a:pPr lvl="1"/>
            <a:r>
              <a:rPr lang="en-GB" sz="2500" dirty="0" smtClean="0">
                <a:latin typeface="+mn-lt"/>
              </a:rPr>
              <a:t>High validity (captures the essence of the phenomenon, data is rich in its explanation and analysis)</a:t>
            </a:r>
            <a:r>
              <a:rPr lang="en-US" sz="2500" dirty="0" smtClean="0">
                <a:latin typeface="+mn-lt"/>
              </a:rPr>
              <a:t> </a:t>
            </a:r>
          </a:p>
          <a:p>
            <a:pPr>
              <a:lnSpc>
                <a:spcPct val="90000"/>
              </a:lnSpc>
            </a:pPr>
            <a:endParaRPr lang="en-US" sz="2800" dirty="0" smtClean="0">
              <a:latin typeface="+mn-lt"/>
            </a:endParaRPr>
          </a:p>
          <a:p>
            <a:endParaRPr lang="en-GB" sz="2800" dirty="0" smtClean="0">
              <a:latin typeface="+mn-lt"/>
            </a:endParaRPr>
          </a:p>
          <a:p>
            <a:endParaRPr lang="en-GB" sz="2800" dirty="0">
              <a:latin typeface="+mn-lt"/>
            </a:endParaRPr>
          </a:p>
        </p:txBody>
      </p:sp>
    </p:spTree>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23586" name="Rectangle 2"/>
          <p:cNvSpPr>
            <a:spLocks noGrp="1" noChangeArrowheads="1"/>
          </p:cNvSpPr>
          <p:nvPr>
            <p:ph type="title"/>
          </p:nvPr>
        </p:nvSpPr>
        <p:spPr/>
        <p:txBody>
          <a:bodyPr/>
          <a:lstStyle/>
          <a:p>
            <a:r>
              <a:rPr lang="en-GB">
                <a:latin typeface="+mn-lt"/>
              </a:rPr>
              <a:t>4. Case study: examples</a:t>
            </a:r>
            <a:endParaRPr lang="en-US">
              <a:latin typeface="+mn-lt"/>
            </a:endParaRPr>
          </a:p>
        </p:txBody>
      </p:sp>
      <p:sp>
        <p:nvSpPr>
          <p:cNvPr id="323587" name="Rectangle 3"/>
          <p:cNvSpPr>
            <a:spLocks noGrp="1" noChangeArrowheads="1"/>
          </p:cNvSpPr>
          <p:nvPr>
            <p:ph idx="1"/>
          </p:nvPr>
        </p:nvSpPr>
        <p:spPr/>
        <p:txBody>
          <a:bodyPr>
            <a:normAutofit/>
          </a:bodyPr>
          <a:lstStyle/>
          <a:p>
            <a:r>
              <a:rPr lang="en-GB" dirty="0" smtClean="0">
                <a:latin typeface="+mn-lt"/>
              </a:rPr>
              <a:t>To evaluate </a:t>
            </a:r>
            <a:r>
              <a:rPr lang="en-GB" dirty="0">
                <a:latin typeface="+mn-lt"/>
              </a:rPr>
              <a:t>the development of </a:t>
            </a:r>
            <a:r>
              <a:rPr lang="en-GB" dirty="0" smtClean="0">
                <a:latin typeface="+mn-lt"/>
              </a:rPr>
              <a:t>a HRM strategy </a:t>
            </a:r>
            <a:r>
              <a:rPr lang="en-GB" dirty="0">
                <a:latin typeface="+mn-lt"/>
              </a:rPr>
              <a:t>within </a:t>
            </a:r>
            <a:r>
              <a:rPr lang="en-GB" dirty="0" smtClean="0">
                <a:latin typeface="+mn-lt"/>
              </a:rPr>
              <a:t>ABC organisation</a:t>
            </a:r>
          </a:p>
          <a:p>
            <a:r>
              <a:rPr lang="en-GB" dirty="0" smtClean="0">
                <a:latin typeface="+mn-lt"/>
              </a:rPr>
              <a:t>To analyse employee engagement at ABC company</a:t>
            </a:r>
            <a:endParaRPr lang="en-GB" dirty="0">
              <a:latin typeface="+mn-lt"/>
            </a:endParaRPr>
          </a:p>
          <a:p>
            <a:r>
              <a:rPr lang="en-GB" dirty="0" smtClean="0">
                <a:latin typeface="+mn-lt"/>
              </a:rPr>
              <a:t>To </a:t>
            </a:r>
            <a:r>
              <a:rPr lang="en-GB" dirty="0">
                <a:latin typeface="+mn-lt"/>
              </a:rPr>
              <a:t>evaluate the impact of e-CRM systems on customer loyalty in the airline </a:t>
            </a:r>
            <a:r>
              <a:rPr lang="en-GB" dirty="0" smtClean="0">
                <a:latin typeface="+mn-lt"/>
              </a:rPr>
              <a:t>industry</a:t>
            </a:r>
          </a:p>
          <a:p>
            <a:r>
              <a:rPr lang="en-GB" dirty="0" smtClean="0">
                <a:latin typeface="+mn-lt"/>
              </a:rPr>
              <a:t>Sports event tourism and impacts upon regional areas. Case study: Ryder Cup 2010, Wales.</a:t>
            </a:r>
            <a:endParaRPr lang="en-US" dirty="0" smtClean="0">
              <a:latin typeface="+mn-lt"/>
            </a:endParaRPr>
          </a:p>
          <a:p>
            <a:r>
              <a:rPr lang="en-GB" dirty="0" smtClean="0">
                <a:latin typeface="+mn-lt"/>
              </a:rPr>
              <a:t>Natural disasters and impacts upon tourism. Case study: Volcanic Ash Cloud 2010</a:t>
            </a:r>
          </a:p>
          <a:p>
            <a:pPr>
              <a:buFont typeface="Wingdings" pitchFamily="2" charset="2"/>
              <a:buNone/>
            </a:pPr>
            <a:endParaRPr lang="en-US" dirty="0">
              <a:latin typeface="+mn-lt"/>
            </a:endParaRPr>
          </a:p>
        </p:txBody>
      </p:sp>
    </p:spTree>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30754" name="Rectangle 2"/>
          <p:cNvSpPr>
            <a:spLocks noGrp="1" noChangeArrowheads="1"/>
          </p:cNvSpPr>
          <p:nvPr>
            <p:ph type="title"/>
          </p:nvPr>
        </p:nvSpPr>
        <p:spPr/>
        <p:txBody>
          <a:bodyPr>
            <a:normAutofit/>
          </a:bodyPr>
          <a:lstStyle/>
          <a:p>
            <a:r>
              <a:rPr lang="en-GB" sz="4000" dirty="0">
                <a:latin typeface="+mn-lt"/>
              </a:rPr>
              <a:t>5. Document review / content analysis</a:t>
            </a:r>
            <a:endParaRPr lang="en-US" sz="4000" dirty="0">
              <a:latin typeface="+mn-lt"/>
            </a:endParaRPr>
          </a:p>
        </p:txBody>
      </p:sp>
      <p:sp>
        <p:nvSpPr>
          <p:cNvPr id="330755" name="Rectangle 3"/>
          <p:cNvSpPr>
            <a:spLocks noGrp="1" noChangeArrowheads="1"/>
          </p:cNvSpPr>
          <p:nvPr>
            <p:ph idx="1"/>
          </p:nvPr>
        </p:nvSpPr>
        <p:spPr/>
        <p:txBody>
          <a:bodyPr>
            <a:normAutofit fontScale="92500" lnSpcReduction="20000"/>
          </a:bodyPr>
          <a:lstStyle/>
          <a:p>
            <a:pPr>
              <a:lnSpc>
                <a:spcPct val="80000"/>
              </a:lnSpc>
            </a:pPr>
            <a:r>
              <a:rPr lang="en-US" sz="2400" b="1" dirty="0">
                <a:latin typeface="+mn-lt"/>
              </a:rPr>
              <a:t>Content analysis</a:t>
            </a:r>
            <a:r>
              <a:rPr lang="en-US" sz="2400" dirty="0">
                <a:latin typeface="+mn-lt"/>
              </a:rPr>
              <a:t> (also called </a:t>
            </a:r>
            <a:r>
              <a:rPr lang="en-US" sz="2400" i="1" dirty="0">
                <a:latin typeface="+mn-lt"/>
              </a:rPr>
              <a:t>textual analysis</a:t>
            </a:r>
            <a:r>
              <a:rPr lang="en-US" sz="2400" dirty="0">
                <a:latin typeface="+mn-lt"/>
              </a:rPr>
              <a:t>) is a standard methodology on the subject of communication content</a:t>
            </a:r>
            <a:r>
              <a:rPr lang="en-US" sz="2400" dirty="0" smtClean="0">
                <a:latin typeface="+mn-lt"/>
              </a:rPr>
              <a:t>.</a:t>
            </a:r>
            <a:endParaRPr lang="en-US" sz="2400" dirty="0">
              <a:latin typeface="+mn-lt"/>
            </a:endParaRPr>
          </a:p>
          <a:p>
            <a:r>
              <a:rPr lang="en-US" sz="2400" dirty="0" err="1">
                <a:latin typeface="+mn-lt"/>
              </a:rPr>
              <a:t>Babbie</a:t>
            </a:r>
            <a:r>
              <a:rPr lang="en-US" sz="2400" dirty="0">
                <a:latin typeface="+mn-lt"/>
              </a:rPr>
              <a:t> (2007, p. 320) defines it as </a:t>
            </a:r>
            <a:r>
              <a:rPr lang="en-US" sz="2400" i="1" dirty="0">
                <a:latin typeface="+mn-lt"/>
              </a:rPr>
              <a:t>’the study of recorded human communications, such as books, web sites, paintings and laws</a:t>
            </a:r>
            <a:r>
              <a:rPr lang="en-US" sz="2400" dirty="0">
                <a:latin typeface="+mn-lt"/>
              </a:rPr>
              <a:t>’. </a:t>
            </a:r>
            <a:endParaRPr lang="en-US" sz="2400" dirty="0" smtClean="0">
              <a:latin typeface="+mn-lt"/>
            </a:endParaRPr>
          </a:p>
          <a:p>
            <a:r>
              <a:rPr lang="en-US" sz="2400" dirty="0" smtClean="0">
                <a:latin typeface="+mn-lt"/>
              </a:rPr>
              <a:t>Content analysis enables the researcher to evaluate large amounts of textual information and systematically identify its properties, e.g. the frequencies of most used keywords. </a:t>
            </a:r>
          </a:p>
          <a:p>
            <a:r>
              <a:rPr lang="en-US" sz="2400" dirty="0" smtClean="0">
                <a:latin typeface="+mn-lt"/>
              </a:rPr>
              <a:t>This textual information must be </a:t>
            </a:r>
            <a:r>
              <a:rPr lang="en-US" sz="2400" i="1" dirty="0" err="1" smtClean="0">
                <a:latin typeface="+mn-lt"/>
              </a:rPr>
              <a:t>categorised</a:t>
            </a:r>
            <a:r>
              <a:rPr lang="en-US" sz="2400" dirty="0" smtClean="0">
                <a:latin typeface="+mn-lt"/>
              </a:rPr>
              <a:t> according to a theoretical framework, which will inform the data analysis, providing at the end a meaningful reading of content under scrutiny. </a:t>
            </a:r>
          </a:p>
          <a:p>
            <a:pPr>
              <a:lnSpc>
                <a:spcPct val="80000"/>
              </a:lnSpc>
            </a:pPr>
            <a:endParaRPr lang="en-US" sz="2400" dirty="0">
              <a:latin typeface="+mn-lt"/>
            </a:endParaRPr>
          </a:p>
          <a:p>
            <a:pPr>
              <a:lnSpc>
                <a:spcPct val="80000"/>
              </a:lnSpc>
            </a:pPr>
            <a:endParaRPr lang="en-US" sz="2400" dirty="0">
              <a:latin typeface="+mn-lt"/>
            </a:endParaRPr>
          </a:p>
        </p:txBody>
      </p:sp>
    </p:spTree>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32802" name="Rectangle 2"/>
          <p:cNvSpPr>
            <a:spLocks noGrp="1" noChangeArrowheads="1"/>
          </p:cNvSpPr>
          <p:nvPr>
            <p:ph type="title"/>
          </p:nvPr>
        </p:nvSpPr>
        <p:spPr/>
        <p:txBody>
          <a:bodyPr>
            <a:noAutofit/>
          </a:bodyPr>
          <a:lstStyle/>
          <a:p>
            <a:r>
              <a:rPr lang="en-GB" sz="4000" dirty="0">
                <a:latin typeface="+mn-lt"/>
              </a:rPr>
              <a:t>5. Document review / content analysis</a:t>
            </a:r>
            <a:endParaRPr lang="en-US" sz="4000" dirty="0">
              <a:latin typeface="+mn-lt"/>
            </a:endParaRPr>
          </a:p>
        </p:txBody>
      </p:sp>
      <p:sp>
        <p:nvSpPr>
          <p:cNvPr id="332803" name="Rectangle 3"/>
          <p:cNvSpPr>
            <a:spLocks noGrp="1" noChangeArrowheads="1"/>
          </p:cNvSpPr>
          <p:nvPr>
            <p:ph idx="1"/>
          </p:nvPr>
        </p:nvSpPr>
        <p:spPr/>
        <p:txBody>
          <a:bodyPr>
            <a:noAutofit/>
          </a:bodyPr>
          <a:lstStyle/>
          <a:p>
            <a:pPr>
              <a:lnSpc>
                <a:spcPct val="80000"/>
              </a:lnSpc>
            </a:pPr>
            <a:r>
              <a:rPr lang="en-US" sz="2800" dirty="0">
                <a:latin typeface="+mn-lt"/>
              </a:rPr>
              <a:t>It is generally viewed as a positivist method. </a:t>
            </a:r>
          </a:p>
          <a:p>
            <a:pPr lvl="1">
              <a:lnSpc>
                <a:spcPct val="80000"/>
              </a:lnSpc>
            </a:pPr>
            <a:r>
              <a:rPr lang="en-US" sz="2400" i="1" dirty="0">
                <a:latin typeface="+mn-lt"/>
              </a:rPr>
              <a:t>Quantitative</a:t>
            </a:r>
            <a:r>
              <a:rPr lang="en-US" sz="2400" dirty="0">
                <a:latin typeface="+mn-lt"/>
              </a:rPr>
              <a:t> content analysis starts with word frequencies, space measurements (column centimeters/inches in the case of newspapers), time counts (for radio and television time) and keyword frequencies. </a:t>
            </a:r>
          </a:p>
          <a:p>
            <a:pPr lvl="1">
              <a:lnSpc>
                <a:spcPct val="80000"/>
              </a:lnSpc>
            </a:pPr>
            <a:r>
              <a:rPr lang="en-US" sz="2400" i="1" dirty="0">
                <a:latin typeface="+mn-lt"/>
              </a:rPr>
              <a:t>Qualitatively</a:t>
            </a:r>
            <a:r>
              <a:rPr lang="en-US" sz="2400" dirty="0">
                <a:latin typeface="+mn-lt"/>
              </a:rPr>
              <a:t>, content analysis can involve any kind of analysis where communication content (speech, written text, interviews, images ...) is categorized and classified. </a:t>
            </a:r>
          </a:p>
          <a:p>
            <a:pPr marL="0" indent="0">
              <a:lnSpc>
                <a:spcPct val="80000"/>
              </a:lnSpc>
              <a:buNone/>
            </a:pPr>
            <a:endParaRPr lang="en-US" sz="2800" dirty="0">
              <a:latin typeface="+mn-lt"/>
            </a:endParaRPr>
          </a:p>
        </p:txBody>
      </p:sp>
    </p:spTree>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mn-lt"/>
              </a:rPr>
              <a:t>CONTINUED</a:t>
            </a:r>
            <a:endParaRPr lang="en-GB" dirty="0">
              <a:latin typeface="+mn-lt"/>
            </a:endParaRPr>
          </a:p>
        </p:txBody>
      </p:sp>
      <p:sp>
        <p:nvSpPr>
          <p:cNvPr id="3" name="Content Placeholder 2"/>
          <p:cNvSpPr>
            <a:spLocks noGrp="1"/>
          </p:cNvSpPr>
          <p:nvPr>
            <p:ph idx="1"/>
          </p:nvPr>
        </p:nvSpPr>
        <p:spPr/>
        <p:txBody>
          <a:bodyPr/>
          <a:lstStyle/>
          <a:p>
            <a:r>
              <a:rPr lang="en-GB" dirty="0">
                <a:latin typeface="+mn-lt"/>
              </a:rPr>
              <a:t>While methods in quantitative content analysis in this way transform observations of found categories into quantitative statistical data, the qualitative content analysis focuses more on the intentionality and its implications. </a:t>
            </a:r>
          </a:p>
          <a:p>
            <a:endParaRPr lang="en-GB" dirty="0">
              <a:latin typeface="+mn-lt"/>
            </a:endParaRPr>
          </a:p>
        </p:txBody>
      </p:sp>
    </p:spTree>
    <p:extLst>
      <p:ext uri="{BB962C8B-B14F-4D97-AF65-F5344CB8AC3E}">
        <p14:creationId xmlns:p14="http://schemas.microsoft.com/office/powerpoint/2010/main" val="592125844"/>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33826" name="Rectangle 2"/>
          <p:cNvSpPr>
            <a:spLocks noGrp="1" noChangeArrowheads="1"/>
          </p:cNvSpPr>
          <p:nvPr>
            <p:ph type="title"/>
          </p:nvPr>
        </p:nvSpPr>
        <p:spPr/>
        <p:txBody>
          <a:bodyPr>
            <a:noAutofit/>
          </a:bodyPr>
          <a:lstStyle/>
          <a:p>
            <a:r>
              <a:rPr lang="en-GB" dirty="0">
                <a:latin typeface="+mn-lt"/>
              </a:rPr>
              <a:t>Using multiple data collection </a:t>
            </a:r>
            <a:r>
              <a:rPr lang="en-GB" sz="4000" dirty="0">
                <a:latin typeface="+mn-lt"/>
              </a:rPr>
              <a:t>methods</a:t>
            </a:r>
            <a:r>
              <a:rPr lang="en-GB" dirty="0">
                <a:latin typeface="+mn-lt"/>
              </a:rPr>
              <a:t> </a:t>
            </a:r>
            <a:endParaRPr lang="en-US" dirty="0">
              <a:latin typeface="+mn-lt"/>
            </a:endParaRPr>
          </a:p>
        </p:txBody>
      </p:sp>
      <p:sp>
        <p:nvSpPr>
          <p:cNvPr id="333827" name="Rectangle 3"/>
          <p:cNvSpPr>
            <a:spLocks noGrp="1" noChangeArrowheads="1"/>
          </p:cNvSpPr>
          <p:nvPr>
            <p:ph idx="1"/>
          </p:nvPr>
        </p:nvSpPr>
        <p:spPr/>
        <p:txBody>
          <a:bodyPr>
            <a:normAutofit fontScale="92500" lnSpcReduction="10000"/>
          </a:bodyPr>
          <a:lstStyle/>
          <a:p>
            <a:pPr marL="0" indent="0">
              <a:buNone/>
            </a:pPr>
            <a:r>
              <a:rPr lang="en-GB" sz="2600" dirty="0">
                <a:latin typeface="+mn-lt"/>
              </a:rPr>
              <a:t>Saunders et al (2007) contend that research strategies can be ‘mixed &amp; matched’, and it is beneficial to do so</a:t>
            </a:r>
            <a:r>
              <a:rPr lang="en-GB" sz="2600" dirty="0" smtClean="0">
                <a:latin typeface="+mn-lt"/>
              </a:rPr>
              <a:t>:</a:t>
            </a:r>
            <a:endParaRPr lang="en-GB" sz="2600" dirty="0">
              <a:latin typeface="+mn-lt"/>
            </a:endParaRPr>
          </a:p>
          <a:p>
            <a:pPr marL="533400" indent="-533400">
              <a:buFont typeface="Wingdings" pitchFamily="2" charset="2"/>
              <a:buAutoNum type="arabicPeriod"/>
            </a:pPr>
            <a:r>
              <a:rPr lang="en-GB" sz="2600" dirty="0">
                <a:latin typeface="+mn-lt"/>
              </a:rPr>
              <a:t>Different methods for different purposes (e.g. interviews to get a feel for the issues, then questionnaires to address the important issues – or vice versa)</a:t>
            </a:r>
          </a:p>
          <a:p>
            <a:pPr marL="533400" indent="-533400">
              <a:buFont typeface="Wingdings" pitchFamily="2" charset="2"/>
              <a:buAutoNum type="arabicPeriod"/>
            </a:pPr>
            <a:r>
              <a:rPr lang="en-GB" sz="2600" dirty="0">
                <a:latin typeface="+mn-lt"/>
              </a:rPr>
              <a:t>Enables triangulation to take place (the use of different data collection methods in a study to evaluate the extent to which findings are consistent, may be trusted and inferences made).</a:t>
            </a:r>
          </a:p>
        </p:txBody>
      </p:sp>
    </p:spTree>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36898" name="Rectangle 2"/>
          <p:cNvSpPr>
            <a:spLocks noGrp="1" noChangeArrowheads="1"/>
          </p:cNvSpPr>
          <p:nvPr>
            <p:ph type="title"/>
          </p:nvPr>
        </p:nvSpPr>
        <p:spPr/>
        <p:txBody>
          <a:bodyPr>
            <a:normAutofit fontScale="90000"/>
          </a:bodyPr>
          <a:lstStyle/>
          <a:p>
            <a:r>
              <a:rPr lang="en-GB" sz="3200">
                <a:latin typeface="+mn-lt"/>
              </a:rPr>
              <a:t>Time horizon: Longitudinal versus cross-sectional research</a:t>
            </a:r>
            <a:endParaRPr lang="en-US" sz="3200">
              <a:latin typeface="+mn-lt"/>
            </a:endParaRPr>
          </a:p>
        </p:txBody>
      </p:sp>
      <p:sp>
        <p:nvSpPr>
          <p:cNvPr id="336899" name="Rectangle 3"/>
          <p:cNvSpPr>
            <a:spLocks noGrp="1" noChangeArrowheads="1"/>
          </p:cNvSpPr>
          <p:nvPr>
            <p:ph idx="1"/>
          </p:nvPr>
        </p:nvSpPr>
        <p:spPr/>
        <p:txBody>
          <a:bodyPr/>
          <a:lstStyle/>
          <a:p>
            <a:r>
              <a:rPr lang="en-GB" i="1" dirty="0">
                <a:latin typeface="+mn-lt"/>
              </a:rPr>
              <a:t>Longitudinal</a:t>
            </a:r>
            <a:r>
              <a:rPr lang="en-GB" dirty="0">
                <a:latin typeface="+mn-lt"/>
              </a:rPr>
              <a:t> research extends over a substantial period of time and involves studying changes over time</a:t>
            </a:r>
            <a:r>
              <a:rPr lang="en-GB" dirty="0" smtClean="0">
                <a:latin typeface="+mn-lt"/>
              </a:rPr>
              <a:t>.</a:t>
            </a:r>
            <a:endParaRPr lang="en-GB" i="1" dirty="0">
              <a:latin typeface="+mn-lt"/>
            </a:endParaRPr>
          </a:p>
          <a:p>
            <a:r>
              <a:rPr lang="en-GB" i="1" dirty="0">
                <a:latin typeface="+mn-lt"/>
              </a:rPr>
              <a:t>Cross-sectional</a:t>
            </a:r>
            <a:r>
              <a:rPr lang="en-GB" dirty="0">
                <a:latin typeface="+mn-lt"/>
              </a:rPr>
              <a:t> research takes a 'snapshot' of a situation in time. </a:t>
            </a:r>
            <a:endParaRPr lang="en-GB" dirty="0" smtClean="0">
              <a:latin typeface="+mn-lt"/>
            </a:endParaRPr>
          </a:p>
          <a:p>
            <a:r>
              <a:rPr lang="en-GB" dirty="0" smtClean="0">
                <a:latin typeface="+mn-lt"/>
              </a:rPr>
              <a:t>You are likely to undertake cross-sectional research</a:t>
            </a:r>
            <a:endParaRPr lang="en-US" dirty="0">
              <a:latin typeface="+mn-lt"/>
            </a:endParaRPr>
          </a:p>
        </p:txBody>
      </p:sp>
    </p:spTree>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67266" name="Rectangle 2"/>
          <p:cNvSpPr>
            <a:spLocks noGrp="1" noChangeArrowheads="1"/>
          </p:cNvSpPr>
          <p:nvPr>
            <p:ph type="title"/>
          </p:nvPr>
        </p:nvSpPr>
        <p:spPr/>
        <p:txBody>
          <a:bodyPr/>
          <a:lstStyle/>
          <a:p>
            <a:r>
              <a:rPr lang="en-GB" altLang="zh-CN" sz="4100" dirty="0" smtClean="0">
                <a:latin typeface="+mn-lt"/>
                <a:ea typeface="宋体" charset="-122"/>
              </a:rPr>
              <a:t>Data collection - you </a:t>
            </a:r>
            <a:r>
              <a:rPr lang="en-GB" altLang="zh-CN" sz="4100" dirty="0">
                <a:latin typeface="+mn-lt"/>
                <a:ea typeface="宋体" charset="-122"/>
              </a:rPr>
              <a:t>might:</a:t>
            </a:r>
            <a:endParaRPr lang="en-US" sz="4100" b="1" dirty="0">
              <a:latin typeface="+mn-lt"/>
              <a:ea typeface="宋体" charset="-122"/>
            </a:endParaRPr>
          </a:p>
        </p:txBody>
      </p:sp>
      <p:sp>
        <p:nvSpPr>
          <p:cNvPr id="267267" name="Rectangle 3"/>
          <p:cNvSpPr>
            <a:spLocks noGrp="1" noChangeArrowheads="1"/>
          </p:cNvSpPr>
          <p:nvPr>
            <p:ph idx="1"/>
          </p:nvPr>
        </p:nvSpPr>
        <p:spPr/>
        <p:txBody>
          <a:bodyPr>
            <a:noAutofit/>
          </a:bodyPr>
          <a:lstStyle/>
          <a:p>
            <a:pPr>
              <a:lnSpc>
                <a:spcPct val="80000"/>
              </a:lnSpc>
            </a:pPr>
            <a:r>
              <a:rPr lang="en-GB" altLang="zh-CN" sz="2600" dirty="0">
                <a:latin typeface="+mn-lt"/>
                <a:ea typeface="宋体" charset="-122"/>
              </a:rPr>
              <a:t>Ask a group of </a:t>
            </a:r>
            <a:r>
              <a:rPr lang="en-GB" altLang="zh-CN" sz="2600" dirty="0" smtClean="0">
                <a:latin typeface="+mn-lt"/>
                <a:ea typeface="宋体" charset="-122"/>
              </a:rPr>
              <a:t>people to </a:t>
            </a:r>
            <a:r>
              <a:rPr lang="en-GB" altLang="zh-CN" sz="2600" dirty="0">
                <a:latin typeface="+mn-lt"/>
                <a:ea typeface="宋体" charset="-122"/>
              </a:rPr>
              <a:t>complete a </a:t>
            </a:r>
            <a:r>
              <a:rPr lang="en-GB" altLang="zh-CN" sz="2600" b="1" u="sng" dirty="0">
                <a:latin typeface="+mn-lt"/>
                <a:ea typeface="宋体" charset="-122"/>
              </a:rPr>
              <a:t>questionnaire</a:t>
            </a:r>
            <a:r>
              <a:rPr lang="en-GB" altLang="zh-CN" sz="2600" dirty="0">
                <a:latin typeface="+mn-lt"/>
                <a:ea typeface="宋体" charset="-122"/>
              </a:rPr>
              <a:t>. The completed </a:t>
            </a:r>
            <a:r>
              <a:rPr lang="en-GB" altLang="zh-CN" sz="2600" i="1" dirty="0">
                <a:latin typeface="+mn-lt"/>
                <a:ea typeface="宋体" charset="-122"/>
              </a:rPr>
              <a:t>questionnaires</a:t>
            </a:r>
            <a:r>
              <a:rPr lang="en-GB" altLang="zh-CN" sz="2600" dirty="0">
                <a:latin typeface="+mn-lt"/>
                <a:ea typeface="宋体" charset="-122"/>
              </a:rPr>
              <a:t> represent important data, which you will analyse to produce answers to your questions.</a:t>
            </a:r>
          </a:p>
          <a:p>
            <a:pPr>
              <a:lnSpc>
                <a:spcPct val="80000"/>
              </a:lnSpc>
            </a:pPr>
            <a:r>
              <a:rPr lang="en-GB" altLang="zh-CN" sz="2600" dirty="0" smtClean="0">
                <a:latin typeface="+mn-lt"/>
                <a:ea typeface="宋体" charset="-122"/>
              </a:rPr>
              <a:t>Conduct </a:t>
            </a:r>
            <a:r>
              <a:rPr lang="en-GB" altLang="zh-CN" sz="2600" b="1" u="sng" dirty="0">
                <a:latin typeface="+mn-lt"/>
                <a:ea typeface="宋体" charset="-122"/>
              </a:rPr>
              <a:t>interviews</a:t>
            </a:r>
            <a:r>
              <a:rPr lang="en-GB" altLang="zh-CN" sz="2600" dirty="0">
                <a:latin typeface="+mn-lt"/>
                <a:ea typeface="宋体" charset="-122"/>
              </a:rPr>
              <a:t> with </a:t>
            </a:r>
            <a:r>
              <a:rPr lang="en-GB" altLang="zh-CN" sz="2600" dirty="0" smtClean="0">
                <a:latin typeface="+mn-lt"/>
                <a:ea typeface="宋体" charset="-122"/>
              </a:rPr>
              <a:t>managers </a:t>
            </a:r>
            <a:r>
              <a:rPr lang="en-GB" altLang="zh-CN" sz="2600" dirty="0">
                <a:latin typeface="+mn-lt"/>
                <a:ea typeface="宋体" charset="-122"/>
              </a:rPr>
              <a:t>&amp; </a:t>
            </a:r>
            <a:r>
              <a:rPr lang="en-GB" altLang="zh-CN" sz="2600" i="1" dirty="0">
                <a:latin typeface="+mn-lt"/>
                <a:ea typeface="宋体" charset="-122"/>
              </a:rPr>
              <a:t>record</a:t>
            </a:r>
            <a:r>
              <a:rPr lang="en-GB" altLang="zh-CN" sz="2600" dirty="0">
                <a:latin typeface="+mn-lt"/>
                <a:ea typeface="宋体" charset="-122"/>
              </a:rPr>
              <a:t> these interviews</a:t>
            </a:r>
            <a:r>
              <a:rPr lang="en-US" altLang="zh-CN" sz="2600" dirty="0">
                <a:latin typeface="+mn-lt"/>
                <a:ea typeface="宋体" charset="-122"/>
              </a:rPr>
              <a:t>. The </a:t>
            </a:r>
            <a:r>
              <a:rPr lang="en-US" altLang="zh-CN" sz="2600" i="1" dirty="0">
                <a:latin typeface="+mn-lt"/>
                <a:ea typeface="宋体" charset="-122"/>
              </a:rPr>
              <a:t>tape recordings</a:t>
            </a:r>
            <a:r>
              <a:rPr lang="en-US" altLang="zh-CN" sz="2600" dirty="0">
                <a:latin typeface="+mn-lt"/>
                <a:ea typeface="宋体" charset="-122"/>
              </a:rPr>
              <a:t> and </a:t>
            </a:r>
            <a:r>
              <a:rPr lang="en-US" altLang="zh-CN" sz="2600" i="1" dirty="0">
                <a:latin typeface="+mn-lt"/>
                <a:ea typeface="宋体" charset="-122"/>
              </a:rPr>
              <a:t>written transcripts</a:t>
            </a:r>
            <a:r>
              <a:rPr lang="en-US" altLang="zh-CN" sz="2600" dirty="0">
                <a:latin typeface="+mn-lt"/>
                <a:ea typeface="宋体" charset="-122"/>
              </a:rPr>
              <a:t> you make from these tapes represent important data, which you will analyze to produce answers to your questions</a:t>
            </a:r>
            <a:r>
              <a:rPr lang="en-US" altLang="zh-CN" sz="2600" dirty="0" smtClean="0">
                <a:latin typeface="+mn-lt"/>
                <a:ea typeface="宋体" charset="-122"/>
              </a:rPr>
              <a:t>.</a:t>
            </a:r>
            <a:endParaRPr lang="en-US" altLang="zh-CN" sz="2600" dirty="0">
              <a:latin typeface="+mn-lt"/>
              <a:ea typeface="宋体" charset="-122"/>
            </a:endParaRPr>
          </a:p>
        </p:txBody>
      </p:sp>
    </p:spTree>
  </p:cSld>
  <p:clrMapOvr>
    <a:masterClrMapping/>
  </p:clrMapOvr>
  <p:transition/>
</p:sld>
</file>

<file path=ppt/slides/slide1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mn-lt"/>
              </a:rPr>
              <a:t>CONTINUED</a:t>
            </a:r>
            <a:endParaRPr lang="en-GB" dirty="0">
              <a:latin typeface="+mn-lt"/>
            </a:endParaRPr>
          </a:p>
        </p:txBody>
      </p:sp>
      <p:sp>
        <p:nvSpPr>
          <p:cNvPr id="3" name="Content Placeholder 2"/>
          <p:cNvSpPr>
            <a:spLocks noGrp="1"/>
          </p:cNvSpPr>
          <p:nvPr>
            <p:ph idx="1"/>
          </p:nvPr>
        </p:nvSpPr>
        <p:spPr/>
        <p:txBody>
          <a:bodyPr/>
          <a:lstStyle/>
          <a:p>
            <a:r>
              <a:rPr lang="en-GB" dirty="0">
                <a:latin typeface="+mn-lt"/>
              </a:rPr>
              <a:t>Observe managers making important business decisions or observe participants’ behaviour at a rugby match; maybe you can video tape the event (with their permission) then take notes based on the observation of these tapes. </a:t>
            </a:r>
          </a:p>
          <a:p>
            <a:r>
              <a:rPr lang="en-GB" dirty="0">
                <a:latin typeface="+mn-lt"/>
              </a:rPr>
              <a:t>You may access company websites (or other company documents for review) which contain important data, which you will </a:t>
            </a:r>
            <a:r>
              <a:rPr lang="en-GB" dirty="0" err="1">
                <a:latin typeface="+mn-lt"/>
              </a:rPr>
              <a:t>analyze</a:t>
            </a:r>
            <a:r>
              <a:rPr lang="en-GB" dirty="0">
                <a:latin typeface="+mn-lt"/>
              </a:rPr>
              <a:t> to produce answers to your questions. </a:t>
            </a:r>
          </a:p>
          <a:p>
            <a:endParaRPr lang="en-GB" dirty="0">
              <a:latin typeface="+mn-lt"/>
            </a:endParaRPr>
          </a:p>
        </p:txBody>
      </p:sp>
    </p:spTree>
    <p:extLst>
      <p:ext uri="{BB962C8B-B14F-4D97-AF65-F5344CB8AC3E}">
        <p14:creationId xmlns:p14="http://schemas.microsoft.com/office/powerpoint/2010/main" val="3562482793"/>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97986" name="Rectangle 2"/>
          <p:cNvSpPr>
            <a:spLocks noGrp="1" noChangeArrowheads="1"/>
          </p:cNvSpPr>
          <p:nvPr>
            <p:ph type="title"/>
          </p:nvPr>
        </p:nvSpPr>
        <p:spPr/>
        <p:txBody>
          <a:bodyPr/>
          <a:lstStyle/>
          <a:p>
            <a:r>
              <a:rPr lang="en-GB" dirty="0" smtClean="0">
                <a:latin typeface="+mn-lt"/>
              </a:rPr>
              <a:t>Questionnaires </a:t>
            </a:r>
            <a:r>
              <a:rPr lang="en-GB" sz="2400" dirty="0" smtClean="0">
                <a:latin typeface="+mn-lt"/>
              </a:rPr>
              <a:t>(positivistic)</a:t>
            </a:r>
            <a:endParaRPr lang="en-US" sz="2400" dirty="0">
              <a:latin typeface="+mn-lt"/>
            </a:endParaRPr>
          </a:p>
        </p:txBody>
      </p:sp>
      <p:sp>
        <p:nvSpPr>
          <p:cNvPr id="297987" name="Rectangle 3"/>
          <p:cNvSpPr>
            <a:spLocks noGrp="1" noChangeArrowheads="1"/>
          </p:cNvSpPr>
          <p:nvPr>
            <p:ph idx="1"/>
          </p:nvPr>
        </p:nvSpPr>
        <p:spPr/>
        <p:txBody>
          <a:bodyPr>
            <a:noAutofit/>
          </a:bodyPr>
          <a:lstStyle/>
          <a:p>
            <a:pPr>
              <a:lnSpc>
                <a:spcPct val="90000"/>
              </a:lnSpc>
              <a:buFont typeface="Wingdings" pitchFamily="2" charset="2"/>
              <a:buChar char="ü"/>
            </a:pPr>
            <a:r>
              <a:rPr lang="en-GB" sz="2400" dirty="0" smtClean="0">
                <a:latin typeface="+mn-lt"/>
              </a:rPr>
              <a:t>Efficient for a </a:t>
            </a:r>
            <a:r>
              <a:rPr lang="en-GB" sz="2400" i="1" dirty="0">
                <a:latin typeface="+mn-lt"/>
              </a:rPr>
              <a:t>large sample</a:t>
            </a:r>
            <a:r>
              <a:rPr lang="en-GB" sz="2400" dirty="0">
                <a:latin typeface="+mn-lt"/>
              </a:rPr>
              <a:t> of people (same set of questions).</a:t>
            </a:r>
          </a:p>
          <a:p>
            <a:pPr>
              <a:lnSpc>
                <a:spcPct val="90000"/>
              </a:lnSpc>
              <a:buFont typeface="Wingdings" pitchFamily="2" charset="2"/>
              <a:buChar char="ü"/>
            </a:pPr>
            <a:r>
              <a:rPr lang="en-GB" sz="2400" i="1" dirty="0" smtClean="0">
                <a:latin typeface="+mn-lt"/>
              </a:rPr>
              <a:t>Standardised</a:t>
            </a:r>
            <a:r>
              <a:rPr lang="en-GB" sz="2400" dirty="0" smtClean="0">
                <a:latin typeface="+mn-lt"/>
              </a:rPr>
              <a:t> questions</a:t>
            </a:r>
            <a:endParaRPr lang="en-GB" sz="2400" dirty="0">
              <a:latin typeface="+mn-lt"/>
            </a:endParaRPr>
          </a:p>
          <a:p>
            <a:pPr>
              <a:lnSpc>
                <a:spcPct val="90000"/>
              </a:lnSpc>
              <a:buFont typeface="Wingdings" pitchFamily="2" charset="2"/>
              <a:buChar char="ü"/>
            </a:pPr>
            <a:r>
              <a:rPr lang="en-GB" sz="2400" dirty="0" smtClean="0">
                <a:latin typeface="+mn-lt"/>
              </a:rPr>
              <a:t>Require </a:t>
            </a:r>
            <a:r>
              <a:rPr lang="en-GB" sz="2400" i="1" dirty="0">
                <a:latin typeface="+mn-lt"/>
              </a:rPr>
              <a:t>less skill</a:t>
            </a:r>
            <a:r>
              <a:rPr lang="en-GB" sz="2400" dirty="0">
                <a:latin typeface="+mn-lt"/>
              </a:rPr>
              <a:t> and sensitivity to administer than interviews.</a:t>
            </a:r>
          </a:p>
          <a:p>
            <a:pPr>
              <a:lnSpc>
                <a:spcPct val="90000"/>
              </a:lnSpc>
              <a:buFont typeface="Wingdings" pitchFamily="2" charset="2"/>
              <a:buChar char="ü"/>
            </a:pPr>
            <a:r>
              <a:rPr lang="en-GB" sz="2400" i="1" dirty="0" smtClean="0">
                <a:latin typeface="+mn-lt"/>
              </a:rPr>
              <a:t>Quantitative </a:t>
            </a:r>
            <a:r>
              <a:rPr lang="en-GB" sz="2400" dirty="0" smtClean="0">
                <a:latin typeface="+mn-lt"/>
              </a:rPr>
              <a:t>data, so </a:t>
            </a:r>
            <a:r>
              <a:rPr lang="en-GB" sz="2400" i="1" dirty="0" smtClean="0">
                <a:latin typeface="+mn-lt"/>
              </a:rPr>
              <a:t>easy </a:t>
            </a:r>
            <a:r>
              <a:rPr lang="en-GB" sz="2400" i="1" dirty="0">
                <a:latin typeface="+mn-lt"/>
              </a:rPr>
              <a:t>to </a:t>
            </a:r>
            <a:r>
              <a:rPr lang="en-GB" sz="2400" i="1" dirty="0" smtClean="0">
                <a:latin typeface="+mn-lt"/>
              </a:rPr>
              <a:t>analyse </a:t>
            </a:r>
            <a:endParaRPr lang="en-GB" sz="2400" dirty="0">
              <a:latin typeface="+mn-lt"/>
            </a:endParaRPr>
          </a:p>
          <a:p>
            <a:pPr>
              <a:lnSpc>
                <a:spcPct val="90000"/>
              </a:lnSpc>
              <a:buFont typeface="Wingdings" pitchFamily="2" charset="2"/>
              <a:buChar char="ü"/>
            </a:pPr>
            <a:r>
              <a:rPr lang="en-GB" sz="2400" dirty="0" smtClean="0">
                <a:latin typeface="+mn-lt"/>
              </a:rPr>
              <a:t>Reduce possibility </a:t>
            </a:r>
            <a:r>
              <a:rPr lang="en-GB" sz="2400" dirty="0">
                <a:latin typeface="+mn-lt"/>
              </a:rPr>
              <a:t>of </a:t>
            </a:r>
            <a:r>
              <a:rPr lang="en-GB" sz="2400" i="1" dirty="0" smtClean="0">
                <a:latin typeface="+mn-lt"/>
              </a:rPr>
              <a:t>bias</a:t>
            </a:r>
            <a:r>
              <a:rPr lang="en-GB" sz="2400" dirty="0">
                <a:latin typeface="+mn-lt"/>
              </a:rPr>
              <a:t>.</a:t>
            </a:r>
          </a:p>
          <a:p>
            <a:pPr>
              <a:lnSpc>
                <a:spcPct val="80000"/>
              </a:lnSpc>
              <a:buFont typeface="Wingdings" pitchFamily="2" charset="2"/>
              <a:buChar char="ü"/>
            </a:pPr>
            <a:r>
              <a:rPr lang="en-GB" sz="2400" i="1" dirty="0" smtClean="0">
                <a:latin typeface="+mn-lt"/>
              </a:rPr>
              <a:t>Cheap</a:t>
            </a:r>
            <a:r>
              <a:rPr lang="en-GB" sz="2400" dirty="0" smtClean="0">
                <a:latin typeface="+mn-lt"/>
              </a:rPr>
              <a:t> </a:t>
            </a:r>
            <a:r>
              <a:rPr lang="en-GB" sz="2400" dirty="0">
                <a:latin typeface="+mn-lt"/>
              </a:rPr>
              <a:t>to administer</a:t>
            </a:r>
            <a:r>
              <a:rPr lang="en-GB" sz="2400" dirty="0" smtClean="0">
                <a:latin typeface="+mn-lt"/>
              </a:rPr>
              <a:t>. </a:t>
            </a:r>
          </a:p>
          <a:p>
            <a:pPr marL="0" indent="0">
              <a:lnSpc>
                <a:spcPct val="80000"/>
              </a:lnSpc>
              <a:buSzPct val="80000"/>
              <a:buNone/>
            </a:pPr>
            <a:endParaRPr lang="en-GB" sz="2400" dirty="0" smtClean="0">
              <a:latin typeface="+mn-lt"/>
            </a:endParaRPr>
          </a:p>
        </p:txBody>
      </p:sp>
    </p:spTree>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mn-lt"/>
              </a:rPr>
              <a:t>CONTINUED</a:t>
            </a:r>
            <a:endParaRPr lang="en-GB" dirty="0">
              <a:latin typeface="+mn-lt"/>
            </a:endParaRPr>
          </a:p>
        </p:txBody>
      </p:sp>
      <p:sp>
        <p:nvSpPr>
          <p:cNvPr id="3" name="Content Placeholder 2"/>
          <p:cNvSpPr>
            <a:spLocks noGrp="1"/>
          </p:cNvSpPr>
          <p:nvPr>
            <p:ph idx="1"/>
          </p:nvPr>
        </p:nvSpPr>
        <p:spPr/>
        <p:txBody>
          <a:bodyPr/>
          <a:lstStyle/>
          <a:p>
            <a:pPr>
              <a:lnSpc>
                <a:spcPct val="80000"/>
              </a:lnSpc>
              <a:buSzPct val="80000"/>
              <a:buFont typeface="Wingdings 2" pitchFamily="18" charset="2"/>
              <a:buChar char=""/>
            </a:pPr>
            <a:r>
              <a:rPr lang="en-GB" sz="2000" dirty="0">
                <a:latin typeface="+mn-lt"/>
              </a:rPr>
              <a:t>Good </a:t>
            </a:r>
            <a:r>
              <a:rPr lang="en-GB" sz="2000" i="1" dirty="0">
                <a:latin typeface="+mn-lt"/>
              </a:rPr>
              <a:t>questionnaire design</a:t>
            </a:r>
            <a:r>
              <a:rPr lang="en-GB" sz="2000" dirty="0">
                <a:latin typeface="+mn-lt"/>
              </a:rPr>
              <a:t> is crucial to avoid ambiguity &amp; bias.</a:t>
            </a:r>
          </a:p>
          <a:p>
            <a:pPr>
              <a:lnSpc>
                <a:spcPct val="80000"/>
              </a:lnSpc>
              <a:buSzPct val="80000"/>
              <a:buFont typeface="Wingdings 2" pitchFamily="18" charset="2"/>
              <a:buChar char=""/>
            </a:pPr>
            <a:r>
              <a:rPr lang="en-GB" sz="2000" dirty="0">
                <a:latin typeface="+mn-lt"/>
              </a:rPr>
              <a:t>Development requires considerable </a:t>
            </a:r>
            <a:r>
              <a:rPr lang="en-GB" sz="2000" i="1" dirty="0">
                <a:latin typeface="+mn-lt"/>
              </a:rPr>
              <a:t>skill and time</a:t>
            </a:r>
            <a:r>
              <a:rPr lang="en-GB" sz="2000" dirty="0">
                <a:latin typeface="+mn-lt"/>
              </a:rPr>
              <a:t>.</a:t>
            </a:r>
          </a:p>
          <a:p>
            <a:pPr>
              <a:lnSpc>
                <a:spcPct val="80000"/>
              </a:lnSpc>
              <a:buSzPct val="80000"/>
              <a:buFont typeface="Wingdings 2" pitchFamily="18" charset="2"/>
              <a:buChar char=""/>
            </a:pPr>
            <a:r>
              <a:rPr lang="en-GB" sz="2000" dirty="0">
                <a:latin typeface="+mn-lt"/>
              </a:rPr>
              <a:t>Not suitable for large numbers of </a:t>
            </a:r>
            <a:r>
              <a:rPr lang="en-GB" sz="2000" i="1" dirty="0">
                <a:latin typeface="+mn-lt"/>
              </a:rPr>
              <a:t>open questions.</a:t>
            </a:r>
            <a:endParaRPr lang="en-GB" sz="2000" dirty="0">
              <a:latin typeface="+mn-lt"/>
            </a:endParaRPr>
          </a:p>
          <a:p>
            <a:pPr>
              <a:lnSpc>
                <a:spcPct val="80000"/>
              </a:lnSpc>
              <a:buSzPct val="80000"/>
              <a:buFont typeface="Wingdings 2" pitchFamily="18" charset="2"/>
              <a:buChar char=""/>
            </a:pPr>
            <a:r>
              <a:rPr lang="en-GB" sz="2000" dirty="0">
                <a:latin typeface="+mn-lt"/>
              </a:rPr>
              <a:t>It is not possible to ‘</a:t>
            </a:r>
            <a:r>
              <a:rPr lang="en-GB" sz="2000" i="1" dirty="0">
                <a:latin typeface="+mn-lt"/>
              </a:rPr>
              <a:t>probe’</a:t>
            </a:r>
            <a:r>
              <a:rPr lang="en-GB" sz="2000" dirty="0">
                <a:latin typeface="+mn-lt"/>
              </a:rPr>
              <a:t> interesting responses.</a:t>
            </a:r>
          </a:p>
          <a:p>
            <a:pPr>
              <a:lnSpc>
                <a:spcPct val="80000"/>
              </a:lnSpc>
              <a:buSzPct val="80000"/>
              <a:buFont typeface="Wingdings 2" pitchFamily="18" charset="2"/>
              <a:buChar char=""/>
            </a:pPr>
            <a:r>
              <a:rPr lang="en-GB" sz="2000" i="1" dirty="0">
                <a:latin typeface="+mn-lt"/>
              </a:rPr>
              <a:t>Response rates</a:t>
            </a:r>
            <a:r>
              <a:rPr lang="en-GB" sz="2000" dirty="0">
                <a:latin typeface="+mn-lt"/>
              </a:rPr>
              <a:t> can be low</a:t>
            </a:r>
            <a:endParaRPr lang="en-US" sz="2000" dirty="0">
              <a:latin typeface="+mn-lt"/>
            </a:endParaRPr>
          </a:p>
          <a:p>
            <a:endParaRPr lang="en-GB" sz="2000" u="sng" dirty="0">
              <a:latin typeface="+mn-lt"/>
            </a:endParaRPr>
          </a:p>
          <a:p>
            <a:endParaRPr lang="en-US" sz="2000" dirty="0">
              <a:latin typeface="+mn-lt"/>
            </a:endParaRPr>
          </a:p>
          <a:p>
            <a:endParaRPr lang="en-GB" dirty="0">
              <a:latin typeface="+mn-lt"/>
            </a:endParaRPr>
          </a:p>
        </p:txBody>
      </p:sp>
    </p:spTree>
    <p:extLst>
      <p:ext uri="{BB962C8B-B14F-4D97-AF65-F5344CB8AC3E}">
        <p14:creationId xmlns:p14="http://schemas.microsoft.com/office/powerpoint/2010/main" val="2133367950"/>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2082" name="Rectangle 2"/>
          <p:cNvSpPr>
            <a:spLocks noGrp="1" noChangeArrowheads="1"/>
          </p:cNvSpPr>
          <p:nvPr>
            <p:ph type="title"/>
          </p:nvPr>
        </p:nvSpPr>
        <p:spPr/>
        <p:txBody>
          <a:bodyPr>
            <a:normAutofit/>
          </a:bodyPr>
          <a:lstStyle/>
          <a:p>
            <a:r>
              <a:rPr lang="en-GB" dirty="0" smtClean="0">
                <a:latin typeface="+mn-lt"/>
              </a:rPr>
              <a:t>Interviews </a:t>
            </a:r>
            <a:r>
              <a:rPr lang="en-GB" sz="2400" dirty="0" smtClean="0">
                <a:latin typeface="+mn-lt"/>
              </a:rPr>
              <a:t>(interpretive)</a:t>
            </a:r>
            <a:endParaRPr lang="en-US" sz="2400" dirty="0">
              <a:latin typeface="+mn-lt"/>
            </a:endParaRPr>
          </a:p>
        </p:txBody>
      </p:sp>
      <p:sp>
        <p:nvSpPr>
          <p:cNvPr id="302083" name="Rectangle 3"/>
          <p:cNvSpPr>
            <a:spLocks noGrp="1" noChangeArrowheads="1"/>
          </p:cNvSpPr>
          <p:nvPr>
            <p:ph idx="1"/>
          </p:nvPr>
        </p:nvSpPr>
        <p:spPr/>
        <p:txBody>
          <a:bodyPr>
            <a:noAutofit/>
          </a:bodyPr>
          <a:lstStyle/>
          <a:p>
            <a:pPr>
              <a:lnSpc>
                <a:spcPct val="80000"/>
              </a:lnSpc>
              <a:buSzPct val="80000"/>
              <a:buFont typeface="Wingdings" pitchFamily="2" charset="2"/>
              <a:buChar char="ü"/>
            </a:pPr>
            <a:r>
              <a:rPr lang="en-GB" sz="2400" dirty="0">
                <a:latin typeface="+mn-lt"/>
              </a:rPr>
              <a:t>Suitable for </a:t>
            </a:r>
            <a:r>
              <a:rPr lang="en-GB" sz="2400" i="1" dirty="0">
                <a:latin typeface="+mn-lt"/>
              </a:rPr>
              <a:t>open-ended </a:t>
            </a:r>
            <a:r>
              <a:rPr lang="en-GB" sz="2400" i="1" dirty="0" smtClean="0">
                <a:latin typeface="+mn-lt"/>
              </a:rPr>
              <a:t>and/or complex questions</a:t>
            </a:r>
            <a:r>
              <a:rPr lang="en-GB" sz="2400" dirty="0" smtClean="0">
                <a:latin typeface="+mn-lt"/>
              </a:rPr>
              <a:t>.</a:t>
            </a:r>
          </a:p>
          <a:p>
            <a:pPr>
              <a:lnSpc>
                <a:spcPct val="80000"/>
              </a:lnSpc>
              <a:buSzPct val="80000"/>
              <a:buFont typeface="Wingdings" pitchFamily="2" charset="2"/>
              <a:buChar char="ü"/>
            </a:pPr>
            <a:r>
              <a:rPr lang="en-GB" sz="2400" dirty="0" smtClean="0">
                <a:latin typeface="+mn-lt"/>
              </a:rPr>
              <a:t>In depth, narrative, qualitative data.</a:t>
            </a:r>
            <a:endParaRPr lang="en-GB" sz="2400" dirty="0">
              <a:latin typeface="+mn-lt"/>
            </a:endParaRPr>
          </a:p>
          <a:p>
            <a:pPr>
              <a:lnSpc>
                <a:spcPct val="80000"/>
              </a:lnSpc>
              <a:buSzPct val="80000"/>
              <a:buFont typeface="Wingdings" pitchFamily="2" charset="2"/>
              <a:buChar char="ü"/>
            </a:pPr>
            <a:r>
              <a:rPr lang="en-GB" sz="2400" dirty="0" smtClean="0">
                <a:latin typeface="+mn-lt"/>
              </a:rPr>
              <a:t>Flexible – can insert new questions during the interview.</a:t>
            </a:r>
          </a:p>
          <a:p>
            <a:pPr>
              <a:lnSpc>
                <a:spcPct val="80000"/>
              </a:lnSpc>
              <a:buSzPct val="80000"/>
              <a:buFont typeface="Wingdings" pitchFamily="2" charset="2"/>
              <a:buChar char="ü"/>
            </a:pPr>
            <a:r>
              <a:rPr lang="en-GB" sz="2400" dirty="0" smtClean="0">
                <a:latin typeface="+mn-lt"/>
              </a:rPr>
              <a:t>Interviewer can create </a:t>
            </a:r>
            <a:r>
              <a:rPr lang="en-GB" sz="2400" i="1" dirty="0">
                <a:latin typeface="+mn-lt"/>
              </a:rPr>
              <a:t>rapport</a:t>
            </a:r>
            <a:r>
              <a:rPr lang="en-GB" sz="2400" dirty="0">
                <a:latin typeface="+mn-lt"/>
              </a:rPr>
              <a:t> with the </a:t>
            </a:r>
            <a:r>
              <a:rPr lang="en-GB" sz="2400" dirty="0" smtClean="0">
                <a:latin typeface="+mn-lt"/>
              </a:rPr>
              <a:t>interviewee.</a:t>
            </a:r>
            <a:endParaRPr lang="en-GB" sz="2400" dirty="0">
              <a:latin typeface="+mn-lt"/>
            </a:endParaRPr>
          </a:p>
          <a:p>
            <a:pPr>
              <a:lnSpc>
                <a:spcPct val="80000"/>
              </a:lnSpc>
              <a:buSzPct val="80000"/>
              <a:buFont typeface="Wingdings" pitchFamily="2" charset="2"/>
              <a:buChar char="ü"/>
            </a:pPr>
            <a:r>
              <a:rPr lang="en-GB" sz="2400" dirty="0" smtClean="0">
                <a:latin typeface="+mn-lt"/>
              </a:rPr>
              <a:t>‘</a:t>
            </a:r>
            <a:r>
              <a:rPr lang="en-GB" sz="2400" dirty="0">
                <a:latin typeface="+mn-lt"/>
              </a:rPr>
              <a:t>Unusual’ behaviour </a:t>
            </a:r>
            <a:r>
              <a:rPr lang="en-GB" sz="2400" dirty="0" smtClean="0">
                <a:latin typeface="+mn-lt"/>
              </a:rPr>
              <a:t>and s</a:t>
            </a:r>
            <a:r>
              <a:rPr lang="en-GB" sz="2400" i="1" dirty="0" smtClean="0">
                <a:latin typeface="+mn-lt"/>
              </a:rPr>
              <a:t>ensitive </a:t>
            </a:r>
            <a:r>
              <a:rPr lang="en-GB" sz="2400" i="1" dirty="0">
                <a:latin typeface="+mn-lt"/>
              </a:rPr>
              <a:t>topics</a:t>
            </a:r>
            <a:r>
              <a:rPr lang="en-GB" sz="2400" dirty="0">
                <a:latin typeface="+mn-lt"/>
              </a:rPr>
              <a:t> are more easily </a:t>
            </a:r>
            <a:r>
              <a:rPr lang="en-GB" sz="2400" dirty="0" smtClean="0">
                <a:latin typeface="+mn-lt"/>
              </a:rPr>
              <a:t>discussed</a:t>
            </a:r>
            <a:r>
              <a:rPr lang="en-GB" sz="2400" dirty="0">
                <a:latin typeface="+mn-lt"/>
              </a:rPr>
              <a:t>.</a:t>
            </a:r>
          </a:p>
          <a:p>
            <a:pPr>
              <a:lnSpc>
                <a:spcPct val="80000"/>
              </a:lnSpc>
              <a:buSzPct val="80000"/>
              <a:buFont typeface="Wingdings" pitchFamily="2" charset="2"/>
              <a:buChar char="ü"/>
            </a:pPr>
            <a:r>
              <a:rPr lang="en-GB" sz="2400" i="1" dirty="0" smtClean="0">
                <a:latin typeface="+mn-lt"/>
              </a:rPr>
              <a:t>Non-verbal </a:t>
            </a:r>
            <a:r>
              <a:rPr lang="en-GB" sz="2400" i="1" dirty="0">
                <a:latin typeface="+mn-lt"/>
              </a:rPr>
              <a:t>communication</a:t>
            </a:r>
            <a:r>
              <a:rPr lang="en-GB" sz="2400" dirty="0">
                <a:latin typeface="+mn-lt"/>
              </a:rPr>
              <a:t>  can be considered</a:t>
            </a:r>
            <a:r>
              <a:rPr lang="en-GB" sz="2400" dirty="0" smtClean="0">
                <a:latin typeface="+mn-lt"/>
              </a:rPr>
              <a:t>.</a:t>
            </a:r>
          </a:p>
          <a:p>
            <a:pPr>
              <a:lnSpc>
                <a:spcPct val="80000"/>
              </a:lnSpc>
            </a:pPr>
            <a:endParaRPr lang="en-GB" sz="2400" dirty="0" smtClean="0">
              <a:latin typeface="+mn-lt"/>
            </a:endParaRPr>
          </a:p>
        </p:txBody>
      </p:sp>
    </p:spTree>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mn-lt"/>
              </a:rPr>
              <a:t>CONTINUED</a:t>
            </a:r>
            <a:endParaRPr lang="en-GB" dirty="0">
              <a:latin typeface="+mn-lt"/>
            </a:endParaRPr>
          </a:p>
        </p:txBody>
      </p:sp>
      <p:sp>
        <p:nvSpPr>
          <p:cNvPr id="3" name="Content Placeholder 2"/>
          <p:cNvSpPr>
            <a:spLocks noGrp="1"/>
          </p:cNvSpPr>
          <p:nvPr>
            <p:ph idx="1"/>
          </p:nvPr>
        </p:nvSpPr>
        <p:spPr/>
        <p:txBody>
          <a:bodyPr/>
          <a:lstStyle/>
          <a:p>
            <a:pPr>
              <a:lnSpc>
                <a:spcPct val="80000"/>
              </a:lnSpc>
              <a:buSzPct val="80000"/>
              <a:buFont typeface="Wingdings 2" pitchFamily="18" charset="2"/>
              <a:buChar char=""/>
            </a:pPr>
            <a:r>
              <a:rPr lang="en-GB" sz="2000" dirty="0">
                <a:latin typeface="+mn-lt"/>
              </a:rPr>
              <a:t>Interviews are </a:t>
            </a:r>
            <a:r>
              <a:rPr lang="en-GB" sz="2000" i="1" dirty="0">
                <a:latin typeface="+mn-lt"/>
              </a:rPr>
              <a:t>time</a:t>
            </a:r>
            <a:r>
              <a:rPr lang="en-GB" sz="2000" dirty="0">
                <a:latin typeface="+mn-lt"/>
              </a:rPr>
              <a:t> consuming and more difficult to analyse.</a:t>
            </a:r>
          </a:p>
          <a:p>
            <a:pPr>
              <a:lnSpc>
                <a:spcPct val="80000"/>
              </a:lnSpc>
              <a:buSzPct val="80000"/>
              <a:buFont typeface="Wingdings 2" pitchFamily="18" charset="2"/>
              <a:buChar char=""/>
            </a:pPr>
            <a:r>
              <a:rPr lang="en-GB" sz="2000" dirty="0">
                <a:latin typeface="+mn-lt"/>
              </a:rPr>
              <a:t>The process is </a:t>
            </a:r>
            <a:r>
              <a:rPr lang="en-GB" sz="2000" i="1" dirty="0">
                <a:latin typeface="+mn-lt"/>
              </a:rPr>
              <a:t>expensive</a:t>
            </a:r>
            <a:r>
              <a:rPr lang="en-GB" sz="2000" dirty="0">
                <a:latin typeface="+mn-lt"/>
              </a:rPr>
              <a:t>.</a:t>
            </a:r>
          </a:p>
          <a:p>
            <a:pPr>
              <a:lnSpc>
                <a:spcPct val="80000"/>
              </a:lnSpc>
              <a:buSzPct val="80000"/>
              <a:buFont typeface="Wingdings 2" pitchFamily="18" charset="2"/>
              <a:buChar char=""/>
            </a:pPr>
            <a:r>
              <a:rPr lang="en-GB" sz="2000" dirty="0">
                <a:latin typeface="+mn-lt"/>
              </a:rPr>
              <a:t>Interviewees may give what they consider to be 'correct' or </a:t>
            </a:r>
            <a:r>
              <a:rPr lang="en-GB" sz="2000" i="1" dirty="0">
                <a:latin typeface="+mn-lt"/>
              </a:rPr>
              <a:t>'acceptable'</a:t>
            </a:r>
            <a:r>
              <a:rPr lang="en-GB" sz="2000" dirty="0">
                <a:latin typeface="+mn-lt"/>
              </a:rPr>
              <a:t> responses.</a:t>
            </a:r>
          </a:p>
          <a:p>
            <a:pPr>
              <a:lnSpc>
                <a:spcPct val="80000"/>
              </a:lnSpc>
              <a:buSzPct val="80000"/>
              <a:buFont typeface="Wingdings 2" pitchFamily="18" charset="2"/>
              <a:buChar char=""/>
            </a:pPr>
            <a:r>
              <a:rPr lang="en-GB" sz="2000" dirty="0">
                <a:latin typeface="+mn-lt"/>
              </a:rPr>
              <a:t>The interviewer's tone of voice, intonation and phrasing of questions may </a:t>
            </a:r>
            <a:r>
              <a:rPr lang="en-GB" sz="2000" i="1" dirty="0">
                <a:latin typeface="+mn-lt"/>
              </a:rPr>
              <a:t>bias</a:t>
            </a:r>
            <a:r>
              <a:rPr lang="en-GB" sz="2000" dirty="0">
                <a:latin typeface="+mn-lt"/>
              </a:rPr>
              <a:t> the questions and distort the findings.</a:t>
            </a:r>
            <a:endParaRPr lang="en-US" sz="2000" dirty="0">
              <a:latin typeface="+mn-lt"/>
            </a:endParaRPr>
          </a:p>
          <a:p>
            <a:pPr marL="0" indent="0">
              <a:lnSpc>
                <a:spcPct val="80000"/>
              </a:lnSpc>
              <a:buNone/>
            </a:pPr>
            <a:endParaRPr lang="en-US" sz="2000" dirty="0">
              <a:latin typeface="+mn-lt"/>
            </a:endParaRPr>
          </a:p>
        </p:txBody>
      </p:sp>
    </p:spTree>
    <p:extLst>
      <p:ext uri="{BB962C8B-B14F-4D97-AF65-F5344CB8AC3E}">
        <p14:creationId xmlns:p14="http://schemas.microsoft.com/office/powerpoint/2010/main" val="1907060919"/>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6178" name="Rectangle 2"/>
          <p:cNvSpPr>
            <a:spLocks noGrp="1" noChangeArrowheads="1"/>
          </p:cNvSpPr>
          <p:nvPr>
            <p:ph type="title"/>
          </p:nvPr>
        </p:nvSpPr>
        <p:spPr/>
        <p:txBody>
          <a:bodyPr>
            <a:normAutofit/>
          </a:bodyPr>
          <a:lstStyle/>
          <a:p>
            <a:r>
              <a:rPr lang="en-GB" dirty="0" smtClean="0">
                <a:latin typeface="+mn-lt"/>
              </a:rPr>
              <a:t>Observation</a:t>
            </a:r>
            <a:endParaRPr lang="en-US" dirty="0">
              <a:latin typeface="+mn-lt"/>
            </a:endParaRPr>
          </a:p>
        </p:txBody>
      </p:sp>
      <p:sp>
        <p:nvSpPr>
          <p:cNvPr id="306179" name="Rectangle 3"/>
          <p:cNvSpPr>
            <a:spLocks noGrp="1" noChangeArrowheads="1"/>
          </p:cNvSpPr>
          <p:nvPr>
            <p:ph idx="1"/>
          </p:nvPr>
        </p:nvSpPr>
        <p:spPr/>
        <p:txBody>
          <a:bodyPr>
            <a:noAutofit/>
          </a:bodyPr>
          <a:lstStyle/>
          <a:p>
            <a:pPr>
              <a:buSzPct val="80000"/>
              <a:buFont typeface="Wingdings" pitchFamily="2" charset="2"/>
              <a:buChar char="ü"/>
            </a:pPr>
            <a:r>
              <a:rPr lang="en-GB" sz="2800" dirty="0" smtClean="0">
                <a:latin typeface="+mn-lt"/>
              </a:rPr>
              <a:t>Monitor </a:t>
            </a:r>
            <a:r>
              <a:rPr lang="en-GB" sz="2800" dirty="0">
                <a:latin typeface="+mn-lt"/>
              </a:rPr>
              <a:t>what </a:t>
            </a:r>
            <a:r>
              <a:rPr lang="en-GB" sz="2800" i="1" dirty="0">
                <a:latin typeface="+mn-lt"/>
              </a:rPr>
              <a:t>actually</a:t>
            </a:r>
            <a:r>
              <a:rPr lang="en-GB" sz="2800" dirty="0">
                <a:latin typeface="+mn-lt"/>
              </a:rPr>
              <a:t> </a:t>
            </a:r>
            <a:r>
              <a:rPr lang="en-GB" sz="2800" dirty="0" smtClean="0">
                <a:latin typeface="+mn-lt"/>
              </a:rPr>
              <a:t>happens. </a:t>
            </a:r>
            <a:endParaRPr lang="en-GB" sz="2800" dirty="0">
              <a:latin typeface="+mn-lt"/>
            </a:endParaRPr>
          </a:p>
          <a:p>
            <a:pPr>
              <a:buSzPct val="80000"/>
              <a:buFont typeface="Wingdings" pitchFamily="2" charset="2"/>
              <a:buChar char="ü"/>
            </a:pPr>
            <a:r>
              <a:rPr lang="en-GB" sz="2800" dirty="0" smtClean="0">
                <a:latin typeface="+mn-lt"/>
              </a:rPr>
              <a:t>Less human interactivity: more objective, </a:t>
            </a:r>
            <a:r>
              <a:rPr lang="en-GB" sz="2800" dirty="0">
                <a:latin typeface="+mn-lt"/>
              </a:rPr>
              <a:t>less bias.</a:t>
            </a:r>
          </a:p>
          <a:p>
            <a:pPr>
              <a:buSzPct val="80000"/>
              <a:buFont typeface="Wingdings" pitchFamily="2" charset="2"/>
              <a:buChar char="ü"/>
            </a:pPr>
            <a:r>
              <a:rPr lang="en-GB" sz="2800" dirty="0" smtClean="0">
                <a:latin typeface="+mn-lt"/>
              </a:rPr>
              <a:t>Can </a:t>
            </a:r>
            <a:r>
              <a:rPr lang="en-GB" sz="2800" dirty="0">
                <a:latin typeface="+mn-lt"/>
              </a:rPr>
              <a:t>be more cost-effective and less </a:t>
            </a:r>
            <a:r>
              <a:rPr lang="en-GB" sz="2800" dirty="0" smtClean="0">
                <a:latin typeface="+mn-lt"/>
              </a:rPr>
              <a:t>intrusive</a:t>
            </a:r>
          </a:p>
          <a:p>
            <a:pPr>
              <a:lnSpc>
                <a:spcPct val="80000"/>
              </a:lnSpc>
            </a:pPr>
            <a:endParaRPr lang="en-GB" sz="2800" dirty="0" smtClean="0">
              <a:latin typeface="+mn-lt"/>
            </a:endParaRPr>
          </a:p>
          <a:p>
            <a:pPr marL="0" indent="0">
              <a:buNone/>
            </a:pPr>
            <a:endParaRPr lang="en-US" sz="2800" dirty="0">
              <a:latin typeface="+mn-lt"/>
            </a:endParaRPr>
          </a:p>
        </p:txBody>
      </p:sp>
    </p:spTree>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mn-lt"/>
              </a:rPr>
              <a:t>CONTINUED</a:t>
            </a:r>
            <a:endParaRPr lang="en-GB" dirty="0">
              <a:latin typeface="+mn-lt"/>
            </a:endParaRPr>
          </a:p>
        </p:txBody>
      </p:sp>
      <p:sp>
        <p:nvSpPr>
          <p:cNvPr id="3" name="Content Placeholder 2"/>
          <p:cNvSpPr>
            <a:spLocks noGrp="1"/>
          </p:cNvSpPr>
          <p:nvPr>
            <p:ph idx="1"/>
          </p:nvPr>
        </p:nvSpPr>
        <p:spPr/>
        <p:txBody>
          <a:bodyPr/>
          <a:lstStyle/>
          <a:p>
            <a:pPr>
              <a:lnSpc>
                <a:spcPct val="80000"/>
              </a:lnSpc>
              <a:buSzPct val="80000"/>
              <a:buFont typeface="Wingdings 2" pitchFamily="18" charset="2"/>
              <a:buChar char="O"/>
            </a:pPr>
            <a:r>
              <a:rPr lang="en-GB" sz="2400" dirty="0">
                <a:latin typeface="+mn-lt"/>
              </a:rPr>
              <a:t>Only behaviour is observed, not motives, attitudes or mental processes (how but not why of behaviour).</a:t>
            </a:r>
          </a:p>
          <a:p>
            <a:pPr>
              <a:lnSpc>
                <a:spcPct val="80000"/>
              </a:lnSpc>
              <a:buSzPct val="80000"/>
              <a:buFont typeface="Wingdings 2" pitchFamily="18" charset="2"/>
              <a:buChar char="O"/>
            </a:pPr>
            <a:r>
              <a:rPr lang="en-GB" sz="2400" dirty="0">
                <a:latin typeface="+mn-lt"/>
              </a:rPr>
              <a:t>People may </a:t>
            </a:r>
            <a:r>
              <a:rPr lang="en-GB" sz="2400" i="1" dirty="0">
                <a:latin typeface="+mn-lt"/>
              </a:rPr>
              <a:t>unwittingly</a:t>
            </a:r>
            <a:r>
              <a:rPr lang="en-GB" sz="2400" dirty="0">
                <a:latin typeface="+mn-lt"/>
              </a:rPr>
              <a:t> or </a:t>
            </a:r>
            <a:r>
              <a:rPr lang="en-GB" sz="2400" i="1" dirty="0">
                <a:latin typeface="+mn-lt"/>
              </a:rPr>
              <a:t>deliberately</a:t>
            </a:r>
            <a:r>
              <a:rPr lang="en-GB" sz="2400" dirty="0">
                <a:latin typeface="+mn-lt"/>
              </a:rPr>
              <a:t> behave differently when being observed. </a:t>
            </a:r>
          </a:p>
          <a:p>
            <a:pPr>
              <a:lnSpc>
                <a:spcPct val="80000"/>
              </a:lnSpc>
              <a:buSzPct val="80000"/>
              <a:buFont typeface="Wingdings 2" pitchFamily="18" charset="2"/>
              <a:buChar char="O"/>
            </a:pPr>
            <a:r>
              <a:rPr lang="en-GB" sz="2400" dirty="0">
                <a:latin typeface="+mn-lt"/>
              </a:rPr>
              <a:t>Can be time-consuming and labour intensive.</a:t>
            </a:r>
          </a:p>
          <a:p>
            <a:pPr>
              <a:lnSpc>
                <a:spcPct val="80000"/>
              </a:lnSpc>
              <a:buSzPct val="80000"/>
              <a:buFont typeface="Wingdings 2" pitchFamily="18" charset="2"/>
              <a:buChar char="O"/>
            </a:pPr>
            <a:r>
              <a:rPr lang="en-GB" sz="2400" dirty="0">
                <a:latin typeface="+mn-lt"/>
              </a:rPr>
              <a:t>Ethical considerations – invasion of privacy.</a:t>
            </a:r>
            <a:endParaRPr lang="en-US" sz="2400" dirty="0">
              <a:latin typeface="+mn-lt"/>
            </a:endParaRPr>
          </a:p>
          <a:p>
            <a:endParaRPr lang="en-GB" sz="2400" u="sng" dirty="0">
              <a:latin typeface="+mn-lt"/>
            </a:endParaRPr>
          </a:p>
          <a:p>
            <a:endParaRPr lang="en-GB" dirty="0">
              <a:latin typeface="+mn-lt"/>
            </a:endParaRPr>
          </a:p>
        </p:txBody>
      </p:sp>
    </p:spTree>
    <p:extLst>
      <p:ext uri="{BB962C8B-B14F-4D97-AF65-F5344CB8AC3E}">
        <p14:creationId xmlns:p14="http://schemas.microsoft.com/office/powerpoint/2010/main" val="2886763718"/>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95592" name="Text Box 8"/>
          <p:cNvSpPr txBox="1">
            <a:spLocks noChangeArrowheads="1"/>
          </p:cNvSpPr>
          <p:nvPr/>
        </p:nvSpPr>
        <p:spPr bwMode="auto">
          <a:xfrm>
            <a:off x="298450" y="5884863"/>
            <a:ext cx="8677275" cy="731837"/>
          </a:xfrm>
          <a:prstGeom prst="rect">
            <a:avLst/>
          </a:prstGeom>
          <a:noFill/>
          <a:ln w="9525">
            <a:noFill/>
            <a:miter lim="800000"/>
            <a:headEnd/>
            <a:tailEnd/>
          </a:ln>
          <a:effectLst/>
        </p:spPr>
        <p:txBody>
          <a:bodyPr>
            <a:spAutoFit/>
          </a:bodyPr>
          <a:lstStyle/>
          <a:p>
            <a:pPr>
              <a:spcBef>
                <a:spcPct val="50000"/>
              </a:spcBef>
            </a:pPr>
            <a:r>
              <a:rPr lang="en-US" sz="2400">
                <a:latin typeface="Arial" charset="0"/>
              </a:rPr>
              <a:t>Population, sample and individual cases </a:t>
            </a:r>
          </a:p>
          <a:p>
            <a:pPr>
              <a:spcBef>
                <a:spcPct val="50000"/>
              </a:spcBef>
            </a:pPr>
            <a:r>
              <a:rPr lang="en-GB" sz="1200"/>
              <a:t>Saunders, Lewis and Thornhill,</a:t>
            </a:r>
            <a:r>
              <a:rPr lang="en-US" sz="1200"/>
              <a:t> </a:t>
            </a:r>
            <a:r>
              <a:rPr lang="en-GB" sz="1200" i="1"/>
              <a:t>Research Methods in Business</a:t>
            </a:r>
            <a:r>
              <a:rPr lang="en-GB" sz="1200"/>
              <a:t>, 4th Edition</a:t>
            </a:r>
            <a:r>
              <a:rPr lang="en-GB" sz="1200" i="1"/>
              <a:t> </a:t>
            </a:r>
            <a:r>
              <a:rPr lang="en-GB" sz="1200"/>
              <a:t>© Pearson Education Limited 2007</a:t>
            </a:r>
            <a:endParaRPr lang="en-US" sz="1200"/>
          </a:p>
        </p:txBody>
      </p:sp>
      <p:pic>
        <p:nvPicPr>
          <p:cNvPr id="195607" name="Picture 23" descr="C07NF001"/>
          <p:cNvPicPr>
            <a:picLocks noChangeAspect="1" noChangeArrowheads="1"/>
          </p:cNvPicPr>
          <p:nvPr/>
        </p:nvPicPr>
        <p:blipFill>
          <a:blip r:embed="rId2"/>
          <a:srcRect/>
          <a:stretch>
            <a:fillRect/>
          </a:stretch>
        </p:blipFill>
        <p:spPr bwMode="auto">
          <a:xfrm>
            <a:off x="928662" y="1214422"/>
            <a:ext cx="6861195" cy="4463675"/>
          </a:xfrm>
          <a:prstGeom prst="rect">
            <a:avLst/>
          </a:prstGeom>
          <a:noFill/>
          <a:ln w="9525">
            <a:noFill/>
            <a:miter lim="800000"/>
            <a:headEnd/>
            <a:tailEnd/>
          </a:ln>
        </p:spPr>
      </p:pic>
      <p:sp>
        <p:nvSpPr>
          <p:cNvPr id="4" name="TextBox 3"/>
          <p:cNvSpPr txBox="1"/>
          <p:nvPr/>
        </p:nvSpPr>
        <p:spPr>
          <a:xfrm>
            <a:off x="571472" y="500042"/>
            <a:ext cx="7715304" cy="707886"/>
          </a:xfrm>
          <a:prstGeom prst="rect">
            <a:avLst/>
          </a:prstGeom>
          <a:noFill/>
        </p:spPr>
        <p:txBody>
          <a:bodyPr wrap="square" rtlCol="0">
            <a:spAutoFit/>
          </a:bodyPr>
          <a:lstStyle/>
          <a:p>
            <a:r>
              <a:rPr lang="en-GB" sz="4000" dirty="0" smtClean="0">
                <a:solidFill>
                  <a:schemeClr val="tx2"/>
                </a:solidFill>
                <a:latin typeface="Tw Cen MT" pitchFamily="34" charset="0"/>
              </a:rPr>
              <a:t>Who will you question/observe, etc?</a:t>
            </a:r>
            <a:endParaRPr lang="en-GB" sz="4000" dirty="0">
              <a:solidFill>
                <a:schemeClr val="tx2"/>
              </a:solidFill>
              <a:latin typeface="Tw Cen MT" pitchFamily="34" charset="0"/>
            </a:endParaRPr>
          </a:p>
        </p:txBody>
      </p:sp>
    </p:spTree>
  </p:cSld>
  <p:clrMapOvr>
    <a:masterClrMapping/>
  </p:clrMapOvr>
  <p:transition/>
</p:sld>
</file>

<file path=ppt/slides/slide1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72386" name="Rectangle 2"/>
          <p:cNvSpPr>
            <a:spLocks noGrp="1" noChangeArrowheads="1"/>
          </p:cNvSpPr>
          <p:nvPr>
            <p:ph type="title"/>
          </p:nvPr>
        </p:nvSpPr>
        <p:spPr/>
        <p:txBody>
          <a:bodyPr/>
          <a:lstStyle/>
          <a:p>
            <a:r>
              <a:rPr lang="en-GB" dirty="0">
                <a:latin typeface="+mn-lt"/>
              </a:rPr>
              <a:t>The rationale for sampling</a:t>
            </a:r>
            <a:endParaRPr lang="en-US" dirty="0">
              <a:latin typeface="+mn-lt"/>
            </a:endParaRPr>
          </a:p>
        </p:txBody>
      </p:sp>
      <p:sp>
        <p:nvSpPr>
          <p:cNvPr id="272387" name="Rectangle 3"/>
          <p:cNvSpPr>
            <a:spLocks noGrp="1" noChangeArrowheads="1"/>
          </p:cNvSpPr>
          <p:nvPr>
            <p:ph idx="1"/>
          </p:nvPr>
        </p:nvSpPr>
        <p:spPr>
          <a:xfrm>
            <a:off x="179512" y="2194560"/>
            <a:ext cx="8712968" cy="4069080"/>
          </a:xfrm>
        </p:spPr>
        <p:txBody>
          <a:bodyPr>
            <a:noAutofit/>
          </a:bodyPr>
          <a:lstStyle/>
          <a:p>
            <a:pPr>
              <a:lnSpc>
                <a:spcPct val="90000"/>
              </a:lnSpc>
            </a:pPr>
            <a:r>
              <a:rPr lang="en-GB" sz="2800" dirty="0">
                <a:latin typeface="+mn-lt"/>
              </a:rPr>
              <a:t>In most practical situations, a ‘population’ will be too large to carry out a complete survey and only a ‘sample’ will be examined.  </a:t>
            </a:r>
          </a:p>
          <a:p>
            <a:pPr marL="552450" indent="-552450"/>
            <a:r>
              <a:rPr lang="en-GB" sz="2800" dirty="0" smtClean="0">
                <a:latin typeface="+mn-lt"/>
              </a:rPr>
              <a:t>There are two basic types of sampling:</a:t>
            </a:r>
          </a:p>
          <a:p>
            <a:pPr marL="933450" lvl="1" indent="-476250">
              <a:buClr>
                <a:schemeClr val="tx2"/>
              </a:buClr>
              <a:buFont typeface="Wingdings" pitchFamily="2" charset="2"/>
              <a:buAutoNum type="arabicPeriod"/>
            </a:pPr>
            <a:r>
              <a:rPr lang="en-GB" sz="2800" i="1" dirty="0" smtClean="0">
                <a:latin typeface="+mn-lt"/>
              </a:rPr>
              <a:t>Probability (or random) samples</a:t>
            </a:r>
            <a:r>
              <a:rPr lang="en-GB" sz="2800" dirty="0" smtClean="0">
                <a:latin typeface="+mn-lt"/>
              </a:rPr>
              <a:t> – where individuals are drawn in some random fashion from among the population</a:t>
            </a:r>
          </a:p>
          <a:p>
            <a:pPr marL="933450" lvl="1" indent="-476250">
              <a:buClr>
                <a:schemeClr val="tx2"/>
              </a:buClr>
              <a:buFont typeface="Wingdings" pitchFamily="2" charset="2"/>
              <a:buAutoNum type="arabicPeriod"/>
            </a:pPr>
            <a:r>
              <a:rPr lang="en-GB" sz="2800" i="1" dirty="0" smtClean="0">
                <a:latin typeface="+mn-lt"/>
              </a:rPr>
              <a:t>Non-probability (or non-random) samples</a:t>
            </a:r>
            <a:r>
              <a:rPr lang="en-GB" sz="2800" dirty="0" smtClean="0">
                <a:latin typeface="+mn-lt"/>
              </a:rPr>
              <a:t> – where individuals are selected on the basis of one or more criteria determined by the researcher.</a:t>
            </a:r>
            <a:endParaRPr lang="en-US" sz="2800" dirty="0" smtClean="0">
              <a:latin typeface="+mn-lt"/>
            </a:endParaRPr>
          </a:p>
          <a:p>
            <a:pPr lvl="1">
              <a:lnSpc>
                <a:spcPct val="90000"/>
              </a:lnSpc>
            </a:pPr>
            <a:endParaRPr lang="en-GB" sz="2800" dirty="0">
              <a:latin typeface="+mn-lt"/>
            </a:endParaRPr>
          </a:p>
        </p:txBody>
      </p:sp>
    </p:spTree>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64194" name="Text Box 2"/>
          <p:cNvSpPr txBox="1">
            <a:spLocks noChangeArrowheads="1"/>
          </p:cNvSpPr>
          <p:nvPr/>
        </p:nvSpPr>
        <p:spPr bwMode="auto">
          <a:xfrm>
            <a:off x="452438" y="431800"/>
            <a:ext cx="8691562" cy="854075"/>
          </a:xfrm>
          <a:prstGeom prst="rect">
            <a:avLst/>
          </a:prstGeom>
          <a:noFill/>
          <a:ln w="9525">
            <a:noFill/>
            <a:miter lim="800000"/>
            <a:headEnd/>
            <a:tailEnd/>
          </a:ln>
          <a:effectLst/>
        </p:spPr>
        <p:txBody>
          <a:bodyPr>
            <a:spAutoFit/>
          </a:bodyPr>
          <a:lstStyle/>
          <a:p>
            <a:pPr>
              <a:spcBef>
                <a:spcPct val="50000"/>
              </a:spcBef>
            </a:pPr>
            <a:r>
              <a:rPr lang="en-US" sz="3200">
                <a:solidFill>
                  <a:schemeClr val="tx2"/>
                </a:solidFill>
                <a:latin typeface="Arial" charset="0"/>
              </a:rPr>
              <a:t>Sampling techniques </a:t>
            </a:r>
          </a:p>
          <a:p>
            <a:pPr>
              <a:spcBef>
                <a:spcPct val="50000"/>
              </a:spcBef>
            </a:pPr>
            <a:r>
              <a:rPr lang="en-GB" sz="1200"/>
              <a:t>Saunders, Lewis and Thornhill,</a:t>
            </a:r>
            <a:r>
              <a:rPr lang="en-US" sz="1200"/>
              <a:t> </a:t>
            </a:r>
            <a:r>
              <a:rPr lang="en-GB" sz="1200" i="1"/>
              <a:t>Research Methods in Business</a:t>
            </a:r>
            <a:r>
              <a:rPr lang="en-GB" sz="1200"/>
              <a:t>, 4th Edition</a:t>
            </a:r>
            <a:r>
              <a:rPr lang="en-GB" sz="1200" i="1"/>
              <a:t> </a:t>
            </a:r>
            <a:r>
              <a:rPr lang="en-GB" sz="1200"/>
              <a:t>© Pearson Education Limited 2007</a:t>
            </a:r>
            <a:endParaRPr lang="en-US" sz="1200"/>
          </a:p>
        </p:txBody>
      </p:sp>
      <p:pic>
        <p:nvPicPr>
          <p:cNvPr id="264195" name="Picture 3" descr="C07NF002"/>
          <p:cNvPicPr>
            <a:picLocks noChangeAspect="1" noChangeArrowheads="1"/>
          </p:cNvPicPr>
          <p:nvPr/>
        </p:nvPicPr>
        <p:blipFill>
          <a:blip r:embed="rId2"/>
          <a:srcRect/>
          <a:stretch>
            <a:fillRect/>
          </a:stretch>
        </p:blipFill>
        <p:spPr bwMode="auto">
          <a:xfrm>
            <a:off x="474663" y="1439863"/>
            <a:ext cx="8154987" cy="5162550"/>
          </a:xfrm>
          <a:prstGeom prst="rect">
            <a:avLst/>
          </a:prstGeom>
          <a:noFill/>
        </p:spPr>
      </p:pic>
    </p:spTree>
  </p:cSld>
  <p:clrMapOvr>
    <a:masterClrMapping/>
  </p:clrMapOvr>
  <p:transition/>
</p:sld>
</file>

<file path=ppt/slides/slide1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75458" name="Rectangle 2"/>
          <p:cNvSpPr>
            <a:spLocks noGrp="1" noChangeArrowheads="1"/>
          </p:cNvSpPr>
          <p:nvPr>
            <p:ph type="title"/>
          </p:nvPr>
        </p:nvSpPr>
        <p:spPr/>
        <p:txBody>
          <a:bodyPr/>
          <a:lstStyle/>
          <a:p>
            <a:r>
              <a:rPr lang="en-GB">
                <a:latin typeface="+mn-lt"/>
              </a:rPr>
              <a:t>1.</a:t>
            </a:r>
            <a:r>
              <a:rPr lang="en-GB" b="1">
                <a:latin typeface="+mn-lt"/>
              </a:rPr>
              <a:t>  </a:t>
            </a:r>
            <a:r>
              <a:rPr lang="en-GB">
                <a:latin typeface="+mn-lt"/>
              </a:rPr>
              <a:t>Probability (random) samples</a:t>
            </a:r>
            <a:endParaRPr lang="en-US">
              <a:latin typeface="+mn-lt"/>
            </a:endParaRPr>
          </a:p>
        </p:txBody>
      </p:sp>
      <p:sp>
        <p:nvSpPr>
          <p:cNvPr id="275459" name="Rectangle 3"/>
          <p:cNvSpPr>
            <a:spLocks noGrp="1" noChangeArrowheads="1"/>
          </p:cNvSpPr>
          <p:nvPr>
            <p:ph idx="1"/>
          </p:nvPr>
        </p:nvSpPr>
        <p:spPr>
          <a:xfrm>
            <a:off x="179512" y="2194560"/>
            <a:ext cx="8370128" cy="4069080"/>
          </a:xfrm>
        </p:spPr>
        <p:txBody>
          <a:bodyPr>
            <a:noAutofit/>
          </a:bodyPr>
          <a:lstStyle/>
          <a:p>
            <a:pPr>
              <a:lnSpc>
                <a:spcPct val="90000"/>
              </a:lnSpc>
            </a:pPr>
            <a:r>
              <a:rPr lang="en-GB" sz="3000" dirty="0">
                <a:latin typeface="+mn-lt"/>
              </a:rPr>
              <a:t>If random sampling is used then it is necessary to construct a </a:t>
            </a:r>
            <a:r>
              <a:rPr lang="en-GB" sz="3000" b="1" dirty="0">
                <a:latin typeface="+mn-lt"/>
              </a:rPr>
              <a:t>sampling frame</a:t>
            </a:r>
            <a:r>
              <a:rPr lang="en-GB" sz="3000" dirty="0">
                <a:latin typeface="+mn-lt"/>
              </a:rPr>
              <a:t>. </a:t>
            </a:r>
          </a:p>
          <a:p>
            <a:pPr>
              <a:lnSpc>
                <a:spcPct val="90000"/>
              </a:lnSpc>
            </a:pPr>
            <a:r>
              <a:rPr lang="en-GB" sz="3000" dirty="0">
                <a:latin typeface="+mn-lt"/>
              </a:rPr>
              <a:t>A sampling frame is simply a numbered list of all the items in the population</a:t>
            </a:r>
            <a:r>
              <a:rPr lang="en-GB" sz="3000" dirty="0" smtClean="0">
                <a:latin typeface="+mn-lt"/>
              </a:rPr>
              <a:t>. </a:t>
            </a:r>
            <a:endParaRPr lang="en-GB" sz="3000" dirty="0">
              <a:latin typeface="+mn-lt"/>
            </a:endParaRPr>
          </a:p>
          <a:p>
            <a:pPr>
              <a:lnSpc>
                <a:spcPct val="90000"/>
              </a:lnSpc>
            </a:pPr>
            <a:r>
              <a:rPr lang="en-GB" sz="3000" dirty="0">
                <a:latin typeface="+mn-lt"/>
              </a:rPr>
              <a:t>Once such a list has been made, it is easy to select a random sample, simply by generating a list of random numbers using random number tables or the computer equivalent, thus reducing the likelihood of bias.</a:t>
            </a:r>
            <a:endParaRPr lang="en-US" sz="3000" dirty="0">
              <a:latin typeface="+mn-lt"/>
            </a:endParaRPr>
          </a:p>
        </p:txBody>
      </p:sp>
    </p:spTree>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76482" name="Rectangle 2"/>
          <p:cNvSpPr>
            <a:spLocks noGrp="1" noChangeArrowheads="1"/>
          </p:cNvSpPr>
          <p:nvPr>
            <p:ph type="title"/>
          </p:nvPr>
        </p:nvSpPr>
        <p:spPr/>
        <p:txBody>
          <a:bodyPr>
            <a:normAutofit/>
          </a:bodyPr>
          <a:lstStyle/>
          <a:p>
            <a:r>
              <a:rPr lang="en-GB" dirty="0">
                <a:latin typeface="+mn-lt"/>
              </a:rPr>
              <a:t>A sampling frame </a:t>
            </a:r>
            <a:r>
              <a:rPr lang="en-GB" dirty="0" smtClean="0">
                <a:latin typeface="+mn-lt"/>
              </a:rPr>
              <a:t>characteristics</a:t>
            </a:r>
            <a:r>
              <a:rPr lang="en-GB" dirty="0">
                <a:latin typeface="+mn-lt"/>
              </a:rPr>
              <a:t>:</a:t>
            </a:r>
            <a:endParaRPr lang="en-US" i="1" dirty="0">
              <a:latin typeface="+mn-lt"/>
            </a:endParaRPr>
          </a:p>
        </p:txBody>
      </p:sp>
      <p:sp>
        <p:nvSpPr>
          <p:cNvPr id="276483" name="Rectangle 3"/>
          <p:cNvSpPr>
            <a:spLocks noGrp="1" noChangeArrowheads="1"/>
          </p:cNvSpPr>
          <p:nvPr>
            <p:ph idx="1"/>
          </p:nvPr>
        </p:nvSpPr>
        <p:spPr>
          <a:xfrm>
            <a:off x="179512" y="2204864"/>
            <a:ext cx="8905705" cy="4069080"/>
          </a:xfrm>
        </p:spPr>
        <p:txBody>
          <a:bodyPr>
            <a:noAutofit/>
          </a:bodyPr>
          <a:lstStyle/>
          <a:p>
            <a:pPr>
              <a:lnSpc>
                <a:spcPct val="80000"/>
              </a:lnSpc>
            </a:pPr>
            <a:r>
              <a:rPr lang="en-GB" sz="2800" i="1" dirty="0">
                <a:latin typeface="+mn-lt"/>
              </a:rPr>
              <a:t>Completeness</a:t>
            </a:r>
            <a:r>
              <a:rPr lang="en-GB" sz="2800" dirty="0">
                <a:latin typeface="+mn-lt"/>
              </a:rPr>
              <a:t>.  All members of the population should be included on the list.</a:t>
            </a:r>
          </a:p>
          <a:p>
            <a:pPr>
              <a:lnSpc>
                <a:spcPct val="80000"/>
              </a:lnSpc>
            </a:pPr>
            <a:r>
              <a:rPr lang="en-GB" sz="2800" i="1" dirty="0" smtClean="0">
                <a:latin typeface="+mn-lt"/>
              </a:rPr>
              <a:t>Accuracy</a:t>
            </a:r>
            <a:r>
              <a:rPr lang="en-GB" sz="2800" dirty="0">
                <a:latin typeface="+mn-lt"/>
              </a:rPr>
              <a:t>.  The information must be correct.</a:t>
            </a:r>
          </a:p>
          <a:p>
            <a:pPr>
              <a:lnSpc>
                <a:spcPct val="80000"/>
              </a:lnSpc>
            </a:pPr>
            <a:r>
              <a:rPr lang="en-GB" sz="2800" i="1" dirty="0" smtClean="0">
                <a:latin typeface="+mn-lt"/>
              </a:rPr>
              <a:t>Adequacy</a:t>
            </a:r>
            <a:r>
              <a:rPr lang="en-GB" sz="2800" dirty="0">
                <a:latin typeface="+mn-lt"/>
              </a:rPr>
              <a:t>. It must cover the entire population</a:t>
            </a:r>
          </a:p>
          <a:p>
            <a:pPr>
              <a:lnSpc>
                <a:spcPct val="80000"/>
              </a:lnSpc>
            </a:pPr>
            <a:r>
              <a:rPr lang="en-GB" sz="2800" i="1" dirty="0" smtClean="0">
                <a:latin typeface="+mn-lt"/>
              </a:rPr>
              <a:t>Up-to-date</a:t>
            </a:r>
            <a:r>
              <a:rPr lang="en-GB" sz="2800" dirty="0">
                <a:latin typeface="+mn-lt"/>
              </a:rPr>
              <a:t>.</a:t>
            </a:r>
          </a:p>
          <a:p>
            <a:pPr>
              <a:lnSpc>
                <a:spcPct val="80000"/>
              </a:lnSpc>
            </a:pPr>
            <a:r>
              <a:rPr lang="en-GB" sz="2800" i="1" dirty="0" smtClean="0">
                <a:latin typeface="+mn-lt"/>
              </a:rPr>
              <a:t>Convenience</a:t>
            </a:r>
            <a:r>
              <a:rPr lang="en-GB" sz="2800" dirty="0">
                <a:latin typeface="+mn-lt"/>
              </a:rPr>
              <a:t>.  The sampling frame should be readily accessible.</a:t>
            </a:r>
          </a:p>
          <a:p>
            <a:pPr>
              <a:lnSpc>
                <a:spcPct val="80000"/>
              </a:lnSpc>
            </a:pPr>
            <a:r>
              <a:rPr lang="en-GB" sz="2800" i="1" dirty="0" smtClean="0">
                <a:latin typeface="+mn-lt"/>
              </a:rPr>
              <a:t>Non-duplication</a:t>
            </a:r>
            <a:r>
              <a:rPr lang="en-GB" sz="2800" dirty="0">
                <a:latin typeface="+mn-lt"/>
              </a:rPr>
              <a:t>. Each population member should </a:t>
            </a:r>
            <a:r>
              <a:rPr lang="en-GB" sz="2800" dirty="0" smtClean="0">
                <a:latin typeface="+mn-lt"/>
              </a:rPr>
              <a:t>appear </a:t>
            </a:r>
            <a:r>
              <a:rPr lang="en-GB" sz="2800" dirty="0">
                <a:latin typeface="+mn-lt"/>
              </a:rPr>
              <a:t>on the list once only.</a:t>
            </a:r>
            <a:endParaRPr lang="en-US" sz="2800" dirty="0">
              <a:latin typeface="+mn-lt"/>
            </a:endParaRPr>
          </a:p>
        </p:txBody>
      </p:sp>
    </p:spTree>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78530" name="Rectangle 2"/>
          <p:cNvSpPr>
            <a:spLocks noGrp="1" noChangeArrowheads="1"/>
          </p:cNvSpPr>
          <p:nvPr>
            <p:ph type="title"/>
          </p:nvPr>
        </p:nvSpPr>
        <p:spPr/>
        <p:txBody>
          <a:bodyPr/>
          <a:lstStyle/>
          <a:p>
            <a:r>
              <a:rPr lang="en-GB" dirty="0">
                <a:latin typeface="+mn-lt"/>
              </a:rPr>
              <a:t>Simple random sampling</a:t>
            </a:r>
            <a:endParaRPr lang="en-US" dirty="0">
              <a:latin typeface="+mn-lt"/>
            </a:endParaRPr>
          </a:p>
        </p:txBody>
      </p:sp>
      <p:sp>
        <p:nvSpPr>
          <p:cNvPr id="278531" name="Rectangle 3"/>
          <p:cNvSpPr>
            <a:spLocks noGrp="1" noChangeArrowheads="1"/>
          </p:cNvSpPr>
          <p:nvPr>
            <p:ph idx="1"/>
          </p:nvPr>
        </p:nvSpPr>
        <p:spPr>
          <a:xfrm>
            <a:off x="251520" y="2194560"/>
            <a:ext cx="8640960" cy="4069080"/>
          </a:xfrm>
        </p:spPr>
        <p:txBody>
          <a:bodyPr>
            <a:noAutofit/>
          </a:bodyPr>
          <a:lstStyle/>
          <a:p>
            <a:pPr>
              <a:lnSpc>
                <a:spcPct val="80000"/>
              </a:lnSpc>
            </a:pPr>
            <a:r>
              <a:rPr lang="en-GB" sz="2400" dirty="0">
                <a:latin typeface="+mn-lt"/>
              </a:rPr>
              <a:t>Individuals are randomly drawn from the </a:t>
            </a:r>
            <a:r>
              <a:rPr lang="en-GB" sz="2400" dirty="0" smtClean="0">
                <a:latin typeface="+mn-lt"/>
              </a:rPr>
              <a:t>population. </a:t>
            </a:r>
            <a:endParaRPr lang="en-GB" sz="2400" dirty="0">
              <a:latin typeface="+mn-lt"/>
            </a:endParaRPr>
          </a:p>
          <a:p>
            <a:pPr>
              <a:lnSpc>
                <a:spcPct val="80000"/>
              </a:lnSpc>
            </a:pPr>
            <a:r>
              <a:rPr lang="en-GB" sz="2400" dirty="0">
                <a:latin typeface="+mn-lt"/>
              </a:rPr>
              <a:t> </a:t>
            </a:r>
            <a:r>
              <a:rPr lang="en-GB" sz="2400" dirty="0" smtClean="0">
                <a:latin typeface="+mn-lt"/>
              </a:rPr>
              <a:t>All </a:t>
            </a:r>
            <a:r>
              <a:rPr lang="en-GB" sz="2400" dirty="0">
                <a:latin typeface="+mn-lt"/>
              </a:rPr>
              <a:t>the members of the population have a known and equal chance of being included in the sample.  </a:t>
            </a:r>
          </a:p>
          <a:p>
            <a:pPr>
              <a:lnSpc>
                <a:spcPct val="80000"/>
              </a:lnSpc>
            </a:pPr>
            <a:r>
              <a:rPr lang="en-GB" sz="2400" dirty="0" smtClean="0">
                <a:latin typeface="+mn-lt"/>
              </a:rPr>
              <a:t>E.g., </a:t>
            </a:r>
            <a:r>
              <a:rPr lang="en-GB" sz="2400" dirty="0">
                <a:latin typeface="+mn-lt"/>
              </a:rPr>
              <a:t>if we were researching </a:t>
            </a:r>
            <a:r>
              <a:rPr lang="en-GB" sz="2400" dirty="0" smtClean="0">
                <a:latin typeface="+mn-lt"/>
              </a:rPr>
              <a:t>student </a:t>
            </a:r>
            <a:r>
              <a:rPr lang="en-GB" sz="2400" dirty="0">
                <a:latin typeface="+mn-lt"/>
              </a:rPr>
              <a:t>attitudes to a module, we could write all class members’ names (the population) onto individual slips of paper, place them in a </a:t>
            </a:r>
            <a:r>
              <a:rPr lang="en-GB" sz="2400" dirty="0" smtClean="0">
                <a:latin typeface="+mn-lt"/>
              </a:rPr>
              <a:t>box </a:t>
            </a:r>
            <a:r>
              <a:rPr lang="en-GB" sz="2400" dirty="0">
                <a:latin typeface="+mn-lt"/>
              </a:rPr>
              <a:t>and </a:t>
            </a:r>
            <a:r>
              <a:rPr lang="en-GB" sz="2400" dirty="0" smtClean="0">
                <a:latin typeface="+mn-lt"/>
              </a:rPr>
              <a:t>shake. </a:t>
            </a:r>
            <a:r>
              <a:rPr lang="en-GB" sz="2400" dirty="0">
                <a:latin typeface="+mn-lt"/>
              </a:rPr>
              <a:t>A blindfolded person drawing successive slips of paper from the box would be taking a random sample from the population. </a:t>
            </a:r>
          </a:p>
          <a:p>
            <a:pPr>
              <a:lnSpc>
                <a:spcPct val="80000"/>
              </a:lnSpc>
            </a:pPr>
            <a:r>
              <a:rPr lang="en-GB" sz="2400" dirty="0" smtClean="0">
                <a:latin typeface="+mn-lt"/>
              </a:rPr>
              <a:t>Works </a:t>
            </a:r>
            <a:r>
              <a:rPr lang="en-GB" sz="2400" dirty="0">
                <a:latin typeface="+mn-lt"/>
              </a:rPr>
              <a:t>well when dealing with relatively small populations. </a:t>
            </a:r>
          </a:p>
          <a:p>
            <a:pPr>
              <a:lnSpc>
                <a:spcPct val="80000"/>
              </a:lnSpc>
            </a:pPr>
            <a:r>
              <a:rPr lang="en-GB" sz="2400" dirty="0">
                <a:latin typeface="+mn-lt"/>
              </a:rPr>
              <a:t> </a:t>
            </a:r>
            <a:r>
              <a:rPr lang="en-GB" sz="2400" dirty="0" smtClean="0">
                <a:latin typeface="+mn-lt"/>
              </a:rPr>
              <a:t>Must </a:t>
            </a:r>
            <a:r>
              <a:rPr lang="en-GB" sz="2400" dirty="0">
                <a:latin typeface="+mn-lt"/>
              </a:rPr>
              <a:t>be able to obtain a list of all the people in a population (sampling frame).</a:t>
            </a:r>
            <a:endParaRPr lang="en-US" sz="2400" dirty="0">
              <a:latin typeface="+mn-lt"/>
            </a:endParaRPr>
          </a:p>
        </p:txBody>
      </p:sp>
    </p:spTree>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79554" name="Rectangle 2"/>
          <p:cNvSpPr>
            <a:spLocks noGrp="1" noChangeArrowheads="1"/>
          </p:cNvSpPr>
          <p:nvPr>
            <p:ph type="title"/>
          </p:nvPr>
        </p:nvSpPr>
        <p:spPr/>
        <p:txBody>
          <a:bodyPr/>
          <a:lstStyle/>
          <a:p>
            <a:r>
              <a:rPr lang="en-GB" b="1">
                <a:latin typeface="+mn-lt"/>
              </a:rPr>
              <a:t>Systematic sampling</a:t>
            </a:r>
            <a:endParaRPr lang="en-US">
              <a:latin typeface="+mn-lt"/>
            </a:endParaRPr>
          </a:p>
        </p:txBody>
      </p:sp>
      <p:sp>
        <p:nvSpPr>
          <p:cNvPr id="279555" name="Rectangle 3"/>
          <p:cNvSpPr>
            <a:spLocks noGrp="1" noChangeArrowheads="1"/>
          </p:cNvSpPr>
          <p:nvPr>
            <p:ph idx="1"/>
          </p:nvPr>
        </p:nvSpPr>
        <p:spPr/>
        <p:txBody>
          <a:bodyPr>
            <a:noAutofit/>
          </a:bodyPr>
          <a:lstStyle/>
          <a:p>
            <a:pPr>
              <a:lnSpc>
                <a:spcPct val="80000"/>
              </a:lnSpc>
            </a:pPr>
            <a:r>
              <a:rPr lang="en-GB" sz="2400" dirty="0">
                <a:latin typeface="+mn-lt"/>
              </a:rPr>
              <a:t>Provides a good approximation to random sampling.  </a:t>
            </a:r>
          </a:p>
          <a:p>
            <a:pPr>
              <a:lnSpc>
                <a:spcPct val="80000"/>
              </a:lnSpc>
            </a:pPr>
            <a:r>
              <a:rPr lang="en-GB" sz="2400" dirty="0" smtClean="0">
                <a:latin typeface="+mn-lt"/>
              </a:rPr>
              <a:t>It </a:t>
            </a:r>
            <a:r>
              <a:rPr lang="en-GB" sz="2400" dirty="0">
                <a:latin typeface="+mn-lt"/>
              </a:rPr>
              <a:t>works by selecting every </a:t>
            </a:r>
            <a:r>
              <a:rPr lang="en-GB" sz="2400" i="1" dirty="0">
                <a:latin typeface="+mn-lt"/>
              </a:rPr>
              <a:t>n</a:t>
            </a:r>
            <a:r>
              <a:rPr lang="en-GB" sz="2400" dirty="0">
                <a:latin typeface="+mn-lt"/>
              </a:rPr>
              <a:t>th item after a random start.  For example, if it was decided to select a sample of 20 from a population of 800, then every 40th (800 / 20) item after a random start in the first 40 should be selected. </a:t>
            </a:r>
          </a:p>
        </p:txBody>
      </p:sp>
    </p:spTree>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mn-lt"/>
              </a:rPr>
              <a:t>CONTINUED</a:t>
            </a:r>
            <a:endParaRPr lang="en-GB" dirty="0">
              <a:latin typeface="+mn-lt"/>
            </a:endParaRPr>
          </a:p>
        </p:txBody>
      </p:sp>
      <p:sp>
        <p:nvSpPr>
          <p:cNvPr id="3" name="Content Placeholder 2"/>
          <p:cNvSpPr>
            <a:spLocks noGrp="1"/>
          </p:cNvSpPr>
          <p:nvPr>
            <p:ph idx="1"/>
          </p:nvPr>
        </p:nvSpPr>
        <p:spPr/>
        <p:txBody>
          <a:bodyPr/>
          <a:lstStyle/>
          <a:p>
            <a:r>
              <a:rPr lang="en-GB" dirty="0">
                <a:latin typeface="+mn-lt"/>
              </a:rPr>
              <a:t> The starting point could be found using the lottery method or random number tables.  If, say, 23 was chosen as a starting point, then the sample would include the 23rd, 63rd, 103rd, 143rd … 783rd items. </a:t>
            </a:r>
          </a:p>
          <a:p>
            <a:r>
              <a:rPr lang="en-GB" dirty="0">
                <a:latin typeface="+mn-lt"/>
              </a:rPr>
              <a:t> The gap (40 in this case) is the sampling interval. </a:t>
            </a:r>
          </a:p>
          <a:p>
            <a:r>
              <a:rPr lang="en-GB" dirty="0">
                <a:latin typeface="+mn-lt"/>
              </a:rPr>
              <a:t> Care must be taken to ensure that there is no regular pattern to the population which, if it coincided with the sampling interval, might lead to a biased sample.  For example, if a list of married couples always shows the groom’s name first, then any even sampling interval will produce a string of all male or all female contacts.</a:t>
            </a:r>
          </a:p>
          <a:p>
            <a:endParaRPr lang="en-GB" dirty="0">
              <a:latin typeface="+mn-lt"/>
            </a:endParaRPr>
          </a:p>
        </p:txBody>
      </p:sp>
    </p:spTree>
    <p:extLst>
      <p:ext uri="{BB962C8B-B14F-4D97-AF65-F5344CB8AC3E}">
        <p14:creationId xmlns:p14="http://schemas.microsoft.com/office/powerpoint/2010/main" val="3065927794"/>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80578" name="Rectangle 2"/>
          <p:cNvSpPr>
            <a:spLocks noGrp="1" noChangeArrowheads="1"/>
          </p:cNvSpPr>
          <p:nvPr>
            <p:ph type="title"/>
          </p:nvPr>
        </p:nvSpPr>
        <p:spPr/>
        <p:txBody>
          <a:bodyPr/>
          <a:lstStyle/>
          <a:p>
            <a:r>
              <a:rPr lang="en-GB">
                <a:latin typeface="+mn-lt"/>
              </a:rPr>
              <a:t>Stratified sampling</a:t>
            </a:r>
            <a:endParaRPr lang="en-US">
              <a:latin typeface="+mn-lt"/>
            </a:endParaRPr>
          </a:p>
        </p:txBody>
      </p:sp>
      <p:sp>
        <p:nvSpPr>
          <p:cNvPr id="280579" name="Rectangle 3"/>
          <p:cNvSpPr>
            <a:spLocks noGrp="1" noChangeArrowheads="1"/>
          </p:cNvSpPr>
          <p:nvPr>
            <p:ph idx="1"/>
          </p:nvPr>
        </p:nvSpPr>
        <p:spPr/>
        <p:txBody>
          <a:bodyPr>
            <a:noAutofit/>
          </a:bodyPr>
          <a:lstStyle/>
          <a:p>
            <a:pPr>
              <a:lnSpc>
                <a:spcPct val="80000"/>
              </a:lnSpc>
            </a:pPr>
            <a:r>
              <a:rPr lang="en-GB" sz="2400" dirty="0">
                <a:latin typeface="+mn-lt"/>
              </a:rPr>
              <a:t>The population is divided into strata or categories, based on criteria, such as age, gender, occupation, etc. </a:t>
            </a:r>
          </a:p>
          <a:p>
            <a:pPr>
              <a:lnSpc>
                <a:spcPct val="80000"/>
              </a:lnSpc>
            </a:pPr>
            <a:r>
              <a:rPr lang="en-GB" sz="2400" dirty="0" smtClean="0">
                <a:latin typeface="+mn-lt"/>
              </a:rPr>
              <a:t>E.g</a:t>
            </a:r>
            <a:r>
              <a:rPr lang="en-GB" sz="2400" dirty="0">
                <a:latin typeface="+mn-lt"/>
              </a:rPr>
              <a:t>., in a random sample of all </a:t>
            </a:r>
            <a:r>
              <a:rPr lang="en-GB" sz="2400" dirty="0" smtClean="0">
                <a:latin typeface="+mn-lt"/>
              </a:rPr>
              <a:t>marketing professionals </a:t>
            </a:r>
            <a:r>
              <a:rPr lang="en-GB" sz="2400" dirty="0">
                <a:latin typeface="+mn-lt"/>
              </a:rPr>
              <a:t>in the UK, it is possible that the entire sample might consist </a:t>
            </a:r>
            <a:r>
              <a:rPr lang="en-GB" sz="2400" dirty="0" smtClean="0">
                <a:latin typeface="+mn-lt"/>
              </a:rPr>
              <a:t>of those who </a:t>
            </a:r>
            <a:r>
              <a:rPr lang="en-GB" sz="2400" dirty="0">
                <a:latin typeface="+mn-lt"/>
              </a:rPr>
              <a:t>work in commercial companies - omitting those who are lecturers, those in the public sector and those in </a:t>
            </a:r>
            <a:r>
              <a:rPr lang="en-GB" sz="2400" dirty="0" smtClean="0">
                <a:latin typeface="+mn-lt"/>
              </a:rPr>
              <a:t>marketing research </a:t>
            </a:r>
            <a:r>
              <a:rPr lang="en-GB" sz="2400" dirty="0">
                <a:latin typeface="+mn-lt"/>
              </a:rPr>
              <a:t>agencies.  </a:t>
            </a:r>
          </a:p>
        </p:txBody>
      </p:sp>
    </p:spTree>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mn-lt"/>
              </a:rPr>
              <a:t>CONTINUED</a:t>
            </a:r>
            <a:endParaRPr lang="en-GB" dirty="0">
              <a:latin typeface="+mn-lt"/>
            </a:endParaRPr>
          </a:p>
        </p:txBody>
      </p:sp>
      <p:sp>
        <p:nvSpPr>
          <p:cNvPr id="3" name="Content Placeholder 2"/>
          <p:cNvSpPr>
            <a:spLocks noGrp="1"/>
          </p:cNvSpPr>
          <p:nvPr>
            <p:ph idx="1"/>
          </p:nvPr>
        </p:nvSpPr>
        <p:spPr/>
        <p:txBody>
          <a:bodyPr>
            <a:normAutofit lnSpcReduction="10000"/>
          </a:bodyPr>
          <a:lstStyle/>
          <a:p>
            <a:r>
              <a:rPr lang="en-GB" dirty="0">
                <a:latin typeface="+mn-lt"/>
              </a:rPr>
              <a:t>Removes this possibility by taking random samples from each category, the number in each sample being proportional to the total number in each category. </a:t>
            </a:r>
          </a:p>
          <a:p>
            <a:r>
              <a:rPr lang="en-GB" dirty="0">
                <a:latin typeface="+mn-lt"/>
              </a:rPr>
              <a:t>If 59% of all marketing professionals work in commercial companies, 59% of the sample will be from this category. </a:t>
            </a:r>
          </a:p>
          <a:p>
            <a:r>
              <a:rPr lang="en-GB" dirty="0">
                <a:latin typeface="+mn-lt"/>
              </a:rPr>
              <a:t>If 3% of all marketing professionals are lecturers, then 3% of the sample will be lecturers, and so on.  </a:t>
            </a:r>
          </a:p>
          <a:p>
            <a:r>
              <a:rPr lang="en-GB" dirty="0">
                <a:latin typeface="+mn-lt"/>
              </a:rPr>
              <a:t>Ensures the sample is representative of the population, however, sampling frames do not always contain the information necessary to allow stratification to be applied.</a:t>
            </a:r>
          </a:p>
          <a:p>
            <a:endParaRPr lang="en-GB" dirty="0">
              <a:latin typeface="+mn-lt"/>
            </a:endParaRPr>
          </a:p>
        </p:txBody>
      </p:sp>
    </p:spTree>
    <p:extLst>
      <p:ext uri="{BB962C8B-B14F-4D97-AF65-F5344CB8AC3E}">
        <p14:creationId xmlns:p14="http://schemas.microsoft.com/office/powerpoint/2010/main" val="3206010390"/>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81602" name="Rectangle 2"/>
          <p:cNvSpPr>
            <a:spLocks noGrp="1" noChangeArrowheads="1"/>
          </p:cNvSpPr>
          <p:nvPr>
            <p:ph type="title"/>
          </p:nvPr>
        </p:nvSpPr>
        <p:spPr/>
        <p:txBody>
          <a:bodyPr/>
          <a:lstStyle/>
          <a:p>
            <a:r>
              <a:rPr lang="en-GB">
                <a:latin typeface="+mn-lt"/>
              </a:rPr>
              <a:t>Cluster sampling</a:t>
            </a:r>
            <a:endParaRPr lang="en-US">
              <a:latin typeface="+mn-lt"/>
            </a:endParaRPr>
          </a:p>
        </p:txBody>
      </p:sp>
      <p:sp>
        <p:nvSpPr>
          <p:cNvPr id="281603" name="Rectangle 3"/>
          <p:cNvSpPr>
            <a:spLocks noGrp="1" noChangeArrowheads="1"/>
          </p:cNvSpPr>
          <p:nvPr>
            <p:ph idx="1"/>
          </p:nvPr>
        </p:nvSpPr>
        <p:spPr/>
        <p:txBody>
          <a:bodyPr>
            <a:noAutofit/>
          </a:bodyPr>
          <a:lstStyle/>
          <a:p>
            <a:pPr>
              <a:lnSpc>
                <a:spcPct val="80000"/>
              </a:lnSpc>
              <a:buNone/>
            </a:pPr>
            <a:r>
              <a:rPr lang="en-GB" sz="2400" u="sng" dirty="0">
                <a:latin typeface="+mn-lt"/>
              </a:rPr>
              <a:t>Single-stage cluster</a:t>
            </a:r>
            <a:r>
              <a:rPr lang="en-GB" sz="2400" dirty="0">
                <a:latin typeface="+mn-lt"/>
              </a:rPr>
              <a:t> sampling: </a:t>
            </a:r>
          </a:p>
          <a:p>
            <a:pPr>
              <a:lnSpc>
                <a:spcPct val="80000"/>
              </a:lnSpc>
            </a:pPr>
            <a:r>
              <a:rPr lang="en-GB" sz="2400" dirty="0">
                <a:latin typeface="+mn-lt"/>
              </a:rPr>
              <a:t>involves selecting one subsection of the population as the sample, which is representative of the population.  </a:t>
            </a:r>
          </a:p>
          <a:p>
            <a:pPr>
              <a:lnSpc>
                <a:spcPct val="80000"/>
              </a:lnSpc>
            </a:pPr>
            <a:r>
              <a:rPr lang="en-GB" sz="2400" dirty="0">
                <a:latin typeface="+mn-lt"/>
              </a:rPr>
              <a:t>E.g. the staff of the </a:t>
            </a:r>
            <a:r>
              <a:rPr lang="en-GB" sz="2400" dirty="0" smtClean="0">
                <a:latin typeface="+mn-lt"/>
              </a:rPr>
              <a:t>HRM dept at </a:t>
            </a:r>
            <a:r>
              <a:rPr lang="en-GB" sz="2400" dirty="0">
                <a:latin typeface="+mn-lt"/>
              </a:rPr>
              <a:t>the Swansea Benefits Agency may be taken as a sample of all </a:t>
            </a:r>
            <a:r>
              <a:rPr lang="en-GB" sz="2400" dirty="0" smtClean="0">
                <a:latin typeface="+mn-lt"/>
              </a:rPr>
              <a:t>HRM dept Benefits </a:t>
            </a:r>
            <a:r>
              <a:rPr lang="en-GB" sz="2400" dirty="0">
                <a:latin typeface="+mn-lt"/>
              </a:rPr>
              <a:t>Agency staff in Wales and </a:t>
            </a:r>
            <a:r>
              <a:rPr lang="en-GB" sz="2400" i="1" dirty="0">
                <a:latin typeface="+mn-lt"/>
              </a:rPr>
              <a:t>all</a:t>
            </a:r>
            <a:r>
              <a:rPr lang="en-GB" sz="2400" dirty="0">
                <a:latin typeface="+mn-lt"/>
              </a:rPr>
              <a:t> staff interviewed. </a:t>
            </a:r>
          </a:p>
          <a:p>
            <a:pPr>
              <a:lnSpc>
                <a:spcPct val="80000"/>
              </a:lnSpc>
            </a:pPr>
            <a:r>
              <a:rPr lang="en-GB" sz="2400" dirty="0">
                <a:latin typeface="+mn-lt"/>
              </a:rPr>
              <a:t>However, care should be exercised as the sample may not be truly representative of the population</a:t>
            </a:r>
            <a:r>
              <a:rPr lang="en-GB" sz="2400" dirty="0" smtClean="0">
                <a:latin typeface="+mn-lt"/>
              </a:rPr>
              <a:t>.</a:t>
            </a:r>
            <a:endParaRPr lang="en-GB" sz="2400" dirty="0">
              <a:latin typeface="+mn-lt"/>
            </a:endParaRPr>
          </a:p>
        </p:txBody>
      </p:sp>
    </p:spTree>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mn-lt"/>
              </a:rPr>
              <a:t>CONTINUED</a:t>
            </a:r>
            <a:endParaRPr lang="en-GB" dirty="0">
              <a:latin typeface="+mn-lt"/>
            </a:endParaRPr>
          </a:p>
        </p:txBody>
      </p:sp>
      <p:sp>
        <p:nvSpPr>
          <p:cNvPr id="3" name="Content Placeholder 2"/>
          <p:cNvSpPr>
            <a:spLocks noGrp="1"/>
          </p:cNvSpPr>
          <p:nvPr>
            <p:ph idx="1"/>
          </p:nvPr>
        </p:nvSpPr>
        <p:spPr/>
        <p:txBody>
          <a:bodyPr/>
          <a:lstStyle/>
          <a:p>
            <a:pPr>
              <a:lnSpc>
                <a:spcPct val="80000"/>
              </a:lnSpc>
              <a:buFont typeface="Wingdings" pitchFamily="2" charset="2"/>
              <a:buNone/>
            </a:pPr>
            <a:r>
              <a:rPr lang="en-GB" sz="2000" dirty="0">
                <a:latin typeface="+mn-lt"/>
              </a:rPr>
              <a:t>In </a:t>
            </a:r>
            <a:r>
              <a:rPr lang="en-GB" sz="2000" u="sng" dirty="0">
                <a:latin typeface="+mn-lt"/>
              </a:rPr>
              <a:t>multi-stage cluster</a:t>
            </a:r>
            <a:r>
              <a:rPr lang="en-GB" sz="2000" dirty="0">
                <a:latin typeface="+mn-lt"/>
              </a:rPr>
              <a:t> sampling: </a:t>
            </a:r>
          </a:p>
          <a:p>
            <a:pPr>
              <a:lnSpc>
                <a:spcPct val="80000"/>
              </a:lnSpc>
            </a:pPr>
            <a:r>
              <a:rPr lang="en-GB" sz="2000" dirty="0">
                <a:latin typeface="+mn-lt"/>
              </a:rPr>
              <a:t>population is divided into large groups, usually on a geographic basis, &amp; a small sample of these groups is selected at random.  </a:t>
            </a:r>
          </a:p>
          <a:p>
            <a:pPr>
              <a:lnSpc>
                <a:spcPct val="80000"/>
              </a:lnSpc>
            </a:pPr>
            <a:r>
              <a:rPr lang="en-GB" sz="2000" dirty="0">
                <a:latin typeface="+mn-lt"/>
              </a:rPr>
              <a:t>Each of the groups selected is subdivided into smaller groups and again, a smaller number of these is selected at random.  </a:t>
            </a:r>
          </a:p>
          <a:p>
            <a:pPr>
              <a:lnSpc>
                <a:spcPct val="80000"/>
              </a:lnSpc>
            </a:pPr>
            <a:r>
              <a:rPr lang="en-GB" sz="2000" dirty="0">
                <a:latin typeface="+mn-lt"/>
              </a:rPr>
              <a:t>This process is repeated as necessary until a random sample of individuals in each of the smallest groups is taken.</a:t>
            </a:r>
            <a:endParaRPr lang="en-US" sz="2000" dirty="0">
              <a:latin typeface="+mn-lt"/>
            </a:endParaRPr>
          </a:p>
          <a:p>
            <a:pPr marL="0" indent="0">
              <a:buNone/>
            </a:pPr>
            <a:endParaRPr lang="en-GB" dirty="0">
              <a:latin typeface="+mn-lt"/>
            </a:endParaRPr>
          </a:p>
        </p:txBody>
      </p:sp>
    </p:spTree>
    <p:extLst>
      <p:ext uri="{BB962C8B-B14F-4D97-AF65-F5344CB8AC3E}">
        <p14:creationId xmlns:p14="http://schemas.microsoft.com/office/powerpoint/2010/main" val="3548848133"/>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65218" name="Text Box 1026"/>
          <p:cNvSpPr txBox="1">
            <a:spLocks noChangeArrowheads="1"/>
          </p:cNvSpPr>
          <p:nvPr/>
        </p:nvSpPr>
        <p:spPr bwMode="auto">
          <a:xfrm>
            <a:off x="609600" y="466725"/>
            <a:ext cx="8534400" cy="808038"/>
          </a:xfrm>
          <a:prstGeom prst="rect">
            <a:avLst/>
          </a:prstGeom>
          <a:noFill/>
          <a:ln w="9525">
            <a:noFill/>
            <a:miter lim="800000"/>
            <a:headEnd/>
            <a:tailEnd/>
          </a:ln>
          <a:effectLst/>
        </p:spPr>
        <p:txBody>
          <a:bodyPr>
            <a:spAutoFit/>
          </a:bodyPr>
          <a:lstStyle/>
          <a:p>
            <a:pPr>
              <a:spcBef>
                <a:spcPct val="50000"/>
              </a:spcBef>
            </a:pPr>
            <a:r>
              <a:rPr lang="en-US" sz="3200">
                <a:solidFill>
                  <a:schemeClr val="tx2"/>
                </a:solidFill>
                <a:latin typeface="Arial" charset="0"/>
              </a:rPr>
              <a:t>Selecting a probability sample </a:t>
            </a:r>
          </a:p>
          <a:p>
            <a:pPr>
              <a:spcBef>
                <a:spcPct val="50000"/>
              </a:spcBef>
            </a:pPr>
            <a:r>
              <a:rPr lang="en-GB" sz="1000"/>
              <a:t>Saunders, Lewis and Thornhill,</a:t>
            </a:r>
            <a:r>
              <a:rPr lang="en-US" sz="1000"/>
              <a:t> </a:t>
            </a:r>
            <a:r>
              <a:rPr lang="en-GB" sz="1000" i="1"/>
              <a:t>Research Methods in Business</a:t>
            </a:r>
            <a:r>
              <a:rPr lang="en-GB" sz="1000"/>
              <a:t>, 4th Edition</a:t>
            </a:r>
            <a:r>
              <a:rPr lang="en-GB" sz="1000" i="1"/>
              <a:t> </a:t>
            </a:r>
            <a:r>
              <a:rPr lang="en-GB" sz="1000"/>
              <a:t>© Pearson Education Limited 2007</a:t>
            </a:r>
            <a:endParaRPr lang="en-US" sz="1000">
              <a:latin typeface="Arial" charset="0"/>
            </a:endParaRPr>
          </a:p>
        </p:txBody>
      </p:sp>
      <p:pic>
        <p:nvPicPr>
          <p:cNvPr id="265219" name="Picture 1027" descr="C07NF003"/>
          <p:cNvPicPr>
            <a:picLocks noChangeAspect="1" noChangeArrowheads="1"/>
          </p:cNvPicPr>
          <p:nvPr/>
        </p:nvPicPr>
        <p:blipFill>
          <a:blip r:embed="rId2"/>
          <a:srcRect/>
          <a:stretch>
            <a:fillRect/>
          </a:stretch>
        </p:blipFill>
        <p:spPr bwMode="auto">
          <a:xfrm>
            <a:off x="3686175" y="1303338"/>
            <a:ext cx="4405313" cy="5378450"/>
          </a:xfrm>
          <a:prstGeom prst="rect">
            <a:avLst/>
          </a:prstGeom>
          <a:noFill/>
        </p:spPr>
      </p:pic>
      <p:sp>
        <p:nvSpPr>
          <p:cNvPr id="265221" name="Text Box 1029"/>
          <p:cNvSpPr txBox="1">
            <a:spLocks noChangeArrowheads="1"/>
          </p:cNvSpPr>
          <p:nvPr/>
        </p:nvSpPr>
        <p:spPr bwMode="auto">
          <a:xfrm>
            <a:off x="242888" y="5232400"/>
            <a:ext cx="2743200" cy="1603375"/>
          </a:xfrm>
          <a:prstGeom prst="rect">
            <a:avLst/>
          </a:prstGeom>
          <a:noFill/>
          <a:ln w="9525">
            <a:noFill/>
            <a:miter lim="800000"/>
            <a:headEnd/>
            <a:tailEnd/>
          </a:ln>
          <a:effectLst/>
        </p:spPr>
        <p:txBody>
          <a:bodyPr>
            <a:spAutoFit/>
          </a:bodyPr>
          <a:lstStyle/>
          <a:p>
            <a:pPr>
              <a:spcBef>
                <a:spcPct val="50000"/>
              </a:spcBef>
            </a:pPr>
            <a:r>
              <a:rPr lang="en-US"/>
              <a:t>Note that random sampling requires ideally a sample size of over a few hundred</a:t>
            </a:r>
          </a:p>
          <a:p>
            <a:pPr>
              <a:spcBef>
                <a:spcPct val="50000"/>
              </a:spcBef>
            </a:pPr>
            <a:endParaRPr lang="en-US"/>
          </a:p>
        </p:txBody>
      </p:sp>
    </p:spTree>
  </p:cSld>
  <p:clrMapOvr>
    <a:masterClrMapping/>
  </p:clrMapOvr>
  <p:transition/>
</p:sld>
</file>

<file path=ppt/slides/slide1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82626" name="Rectangle 2"/>
          <p:cNvSpPr>
            <a:spLocks noGrp="1" noChangeArrowheads="1"/>
          </p:cNvSpPr>
          <p:nvPr>
            <p:ph type="title"/>
          </p:nvPr>
        </p:nvSpPr>
        <p:spPr/>
        <p:txBody>
          <a:bodyPr/>
          <a:lstStyle/>
          <a:p>
            <a:r>
              <a:rPr lang="en-GB" dirty="0">
                <a:latin typeface="+mn-lt"/>
              </a:rPr>
              <a:t>Student activity </a:t>
            </a:r>
            <a:endParaRPr lang="en-US" dirty="0">
              <a:latin typeface="+mn-lt"/>
            </a:endParaRPr>
          </a:p>
        </p:txBody>
      </p:sp>
      <p:sp>
        <p:nvSpPr>
          <p:cNvPr id="282627" name="Rectangle 3"/>
          <p:cNvSpPr>
            <a:spLocks noGrp="1" noChangeArrowheads="1"/>
          </p:cNvSpPr>
          <p:nvPr>
            <p:ph idx="1"/>
          </p:nvPr>
        </p:nvSpPr>
        <p:spPr/>
        <p:txBody>
          <a:bodyPr>
            <a:normAutofit fontScale="92500" lnSpcReduction="10000"/>
          </a:bodyPr>
          <a:lstStyle/>
          <a:p>
            <a:pPr>
              <a:lnSpc>
                <a:spcPct val="90000"/>
              </a:lnSpc>
            </a:pPr>
            <a:r>
              <a:rPr lang="en-GB" sz="2400" dirty="0">
                <a:latin typeface="+mn-lt"/>
              </a:rPr>
              <a:t>A </a:t>
            </a:r>
            <a:r>
              <a:rPr lang="en-GB" sz="2400" dirty="0" smtClean="0">
                <a:latin typeface="+mn-lt"/>
              </a:rPr>
              <a:t>travel </a:t>
            </a:r>
            <a:r>
              <a:rPr lang="en-GB" sz="2400" dirty="0">
                <a:latin typeface="+mn-lt"/>
              </a:rPr>
              <a:t>company carries out a national survey of adults’ usage of </a:t>
            </a:r>
            <a:r>
              <a:rPr lang="en-GB" sz="2400" dirty="0" smtClean="0">
                <a:latin typeface="+mn-lt"/>
              </a:rPr>
              <a:t>online reservation systems.  </a:t>
            </a:r>
            <a:endParaRPr lang="en-GB" sz="2400" dirty="0">
              <a:latin typeface="+mn-lt"/>
            </a:endParaRPr>
          </a:p>
          <a:p>
            <a:pPr lvl="1">
              <a:lnSpc>
                <a:spcPct val="90000"/>
              </a:lnSpc>
            </a:pPr>
            <a:r>
              <a:rPr lang="en-GB" sz="2400" dirty="0">
                <a:latin typeface="+mn-lt"/>
              </a:rPr>
              <a:t>To reduce travelling costs, the country is first divided into constituencies.  A sample of 50 constituencies is then selected at random.  </a:t>
            </a:r>
          </a:p>
          <a:p>
            <a:pPr lvl="1">
              <a:lnSpc>
                <a:spcPct val="90000"/>
              </a:lnSpc>
            </a:pPr>
            <a:r>
              <a:rPr lang="en-GB" sz="2400" dirty="0">
                <a:latin typeface="+mn-lt"/>
              </a:rPr>
              <a:t>Within each of these constituencies, 5 polling districts are selected, again using random techniques.  </a:t>
            </a:r>
          </a:p>
          <a:p>
            <a:pPr lvl="1">
              <a:lnSpc>
                <a:spcPct val="90000"/>
              </a:lnSpc>
            </a:pPr>
            <a:r>
              <a:rPr lang="en-GB" sz="2400" dirty="0">
                <a:latin typeface="+mn-lt"/>
              </a:rPr>
              <a:t>Interviewers will visit a random selection of 30 people on the electoral register in each of the districts selected.  </a:t>
            </a:r>
          </a:p>
          <a:p>
            <a:pPr>
              <a:lnSpc>
                <a:spcPct val="90000"/>
              </a:lnSpc>
            </a:pPr>
            <a:endParaRPr lang="en-GB" sz="2400" dirty="0">
              <a:latin typeface="+mn-lt"/>
            </a:endParaRPr>
          </a:p>
          <a:p>
            <a:pPr>
              <a:lnSpc>
                <a:spcPct val="90000"/>
              </a:lnSpc>
            </a:pPr>
            <a:r>
              <a:rPr lang="en-GB" sz="2400" dirty="0">
                <a:latin typeface="+mn-lt"/>
              </a:rPr>
              <a:t>Which sampling method is the </a:t>
            </a:r>
            <a:r>
              <a:rPr lang="en-GB" sz="2400" dirty="0" smtClean="0">
                <a:latin typeface="+mn-lt"/>
              </a:rPr>
              <a:t>travel company </a:t>
            </a:r>
            <a:r>
              <a:rPr lang="en-GB" sz="2400" dirty="0">
                <a:latin typeface="+mn-lt"/>
              </a:rPr>
              <a:t>using?</a:t>
            </a:r>
            <a:endParaRPr lang="en-US" sz="2400" dirty="0">
              <a:latin typeface="+mn-lt"/>
            </a:endParaRPr>
          </a:p>
        </p:txBody>
      </p:sp>
    </p:spTree>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83650" name="Rectangle 2"/>
          <p:cNvSpPr>
            <a:spLocks noGrp="1" noChangeArrowheads="1"/>
          </p:cNvSpPr>
          <p:nvPr>
            <p:ph type="title"/>
          </p:nvPr>
        </p:nvSpPr>
        <p:spPr/>
        <p:txBody>
          <a:bodyPr>
            <a:normAutofit fontScale="90000"/>
          </a:bodyPr>
          <a:lstStyle/>
          <a:p>
            <a:r>
              <a:rPr lang="en-GB">
                <a:latin typeface="+mn-lt"/>
              </a:rPr>
              <a:t>2.  Non-probability (non-random) samples</a:t>
            </a:r>
            <a:endParaRPr lang="en-US">
              <a:latin typeface="+mn-lt"/>
            </a:endParaRPr>
          </a:p>
        </p:txBody>
      </p:sp>
      <p:sp>
        <p:nvSpPr>
          <p:cNvPr id="283651" name="Rectangle 3"/>
          <p:cNvSpPr>
            <a:spLocks noGrp="1" noChangeArrowheads="1"/>
          </p:cNvSpPr>
          <p:nvPr>
            <p:ph idx="1"/>
          </p:nvPr>
        </p:nvSpPr>
        <p:spPr/>
        <p:txBody>
          <a:bodyPr>
            <a:normAutofit/>
          </a:bodyPr>
          <a:lstStyle/>
          <a:p>
            <a:r>
              <a:rPr lang="en-GB">
                <a:latin typeface="+mn-lt"/>
              </a:rPr>
              <a:t>Non-random sampling is used when a sampling frame cannot be established.</a:t>
            </a:r>
          </a:p>
          <a:p>
            <a:endParaRPr lang="en-GB">
              <a:latin typeface="+mn-lt"/>
            </a:endParaRPr>
          </a:p>
          <a:p>
            <a:r>
              <a:rPr lang="en-GB">
                <a:latin typeface="+mn-lt"/>
              </a:rPr>
              <a:t>Non-random sampling techniques include:</a:t>
            </a:r>
          </a:p>
          <a:p>
            <a:pPr lvl="1"/>
            <a:r>
              <a:rPr lang="en-GB">
                <a:latin typeface="+mn-lt"/>
              </a:rPr>
              <a:t>Convenience</a:t>
            </a:r>
          </a:p>
          <a:p>
            <a:pPr lvl="1"/>
            <a:r>
              <a:rPr lang="en-GB">
                <a:latin typeface="+mn-lt"/>
              </a:rPr>
              <a:t>Judgement / purposive</a:t>
            </a:r>
          </a:p>
          <a:p>
            <a:pPr lvl="1"/>
            <a:r>
              <a:rPr lang="en-GB">
                <a:latin typeface="+mn-lt"/>
              </a:rPr>
              <a:t>Quota</a:t>
            </a:r>
          </a:p>
          <a:p>
            <a:pPr lvl="1"/>
            <a:r>
              <a:rPr lang="en-GB">
                <a:latin typeface="+mn-lt"/>
              </a:rPr>
              <a:t>Snowball</a:t>
            </a:r>
            <a:endParaRPr lang="en-US">
              <a:latin typeface="+mn-lt"/>
            </a:endParaRPr>
          </a:p>
        </p:txBody>
      </p:sp>
    </p:spTree>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84674" name="Rectangle 2"/>
          <p:cNvSpPr>
            <a:spLocks noGrp="1" noChangeArrowheads="1"/>
          </p:cNvSpPr>
          <p:nvPr>
            <p:ph type="title"/>
          </p:nvPr>
        </p:nvSpPr>
        <p:spPr/>
        <p:txBody>
          <a:bodyPr/>
          <a:lstStyle/>
          <a:p>
            <a:r>
              <a:rPr lang="en-GB">
                <a:latin typeface="+mn-lt"/>
              </a:rPr>
              <a:t>Convenience sampling</a:t>
            </a:r>
            <a:endParaRPr lang="en-US">
              <a:latin typeface="+mn-lt"/>
            </a:endParaRPr>
          </a:p>
        </p:txBody>
      </p:sp>
      <p:sp>
        <p:nvSpPr>
          <p:cNvPr id="284675" name="Rectangle 3"/>
          <p:cNvSpPr>
            <a:spLocks noGrp="1" noChangeArrowheads="1"/>
          </p:cNvSpPr>
          <p:nvPr>
            <p:ph idx="1"/>
          </p:nvPr>
        </p:nvSpPr>
        <p:spPr/>
        <p:txBody>
          <a:bodyPr>
            <a:normAutofit/>
          </a:bodyPr>
          <a:lstStyle/>
          <a:p>
            <a:pPr>
              <a:lnSpc>
                <a:spcPct val="80000"/>
              </a:lnSpc>
            </a:pPr>
            <a:r>
              <a:rPr lang="en-GB" sz="2500" dirty="0">
                <a:latin typeface="+mn-lt"/>
              </a:rPr>
              <a:t>The researcher chooses the most convenient population, which may be the researcher’s friends, work colleagues or simply people interviewed on the street.  </a:t>
            </a:r>
          </a:p>
          <a:p>
            <a:pPr>
              <a:lnSpc>
                <a:spcPct val="80000"/>
              </a:lnSpc>
            </a:pPr>
            <a:r>
              <a:rPr lang="en-GB" sz="2500" dirty="0">
                <a:latin typeface="+mn-lt"/>
              </a:rPr>
              <a:t>Convenience sampling is the least expensive and least time consuming of the sampling methods but has many potential sources of bias, including respondent bias.  </a:t>
            </a:r>
          </a:p>
          <a:p>
            <a:pPr>
              <a:lnSpc>
                <a:spcPct val="80000"/>
              </a:lnSpc>
            </a:pPr>
            <a:r>
              <a:rPr lang="en-GB" sz="2500" dirty="0">
                <a:latin typeface="+mn-lt"/>
              </a:rPr>
              <a:t>Convenience samples are not representative of any definable population and should not be used to generalise to a particular population.</a:t>
            </a:r>
            <a:endParaRPr lang="en-US" sz="2500" dirty="0">
              <a:latin typeface="+mn-lt"/>
            </a:endParaRPr>
          </a:p>
        </p:txBody>
      </p:sp>
    </p:spTree>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85698" name="Rectangle 2"/>
          <p:cNvSpPr>
            <a:spLocks noGrp="1" noChangeArrowheads="1"/>
          </p:cNvSpPr>
          <p:nvPr>
            <p:ph type="title"/>
          </p:nvPr>
        </p:nvSpPr>
        <p:spPr/>
        <p:txBody>
          <a:bodyPr/>
          <a:lstStyle/>
          <a:p>
            <a:r>
              <a:rPr lang="en-GB" b="1">
                <a:latin typeface="+mn-lt"/>
              </a:rPr>
              <a:t>Judgement / purposive sampling</a:t>
            </a:r>
            <a:endParaRPr lang="en-US" b="1">
              <a:latin typeface="+mn-lt"/>
            </a:endParaRPr>
          </a:p>
        </p:txBody>
      </p:sp>
      <p:sp>
        <p:nvSpPr>
          <p:cNvPr id="285699" name="Rectangle 3"/>
          <p:cNvSpPr>
            <a:spLocks noGrp="1" noChangeArrowheads="1"/>
          </p:cNvSpPr>
          <p:nvPr>
            <p:ph idx="1"/>
          </p:nvPr>
        </p:nvSpPr>
        <p:spPr/>
        <p:txBody>
          <a:bodyPr>
            <a:normAutofit lnSpcReduction="10000"/>
          </a:bodyPr>
          <a:lstStyle/>
          <a:p>
            <a:pPr>
              <a:lnSpc>
                <a:spcPct val="80000"/>
              </a:lnSpc>
            </a:pPr>
            <a:r>
              <a:rPr lang="en-GB" sz="2500" b="1">
                <a:latin typeface="+mn-lt"/>
              </a:rPr>
              <a:t>Judgement </a:t>
            </a:r>
            <a:r>
              <a:rPr lang="en-GB" sz="2500">
                <a:latin typeface="+mn-lt"/>
              </a:rPr>
              <a:t>sampling is a form of convenience sampling in which the researcher, exercising judgement or expertise, chooses the sample, believing the sample to be representative of the population (e.g. novice, intermediate and expert computer users). </a:t>
            </a:r>
          </a:p>
          <a:p>
            <a:pPr>
              <a:lnSpc>
                <a:spcPct val="80000"/>
              </a:lnSpc>
            </a:pPr>
            <a:endParaRPr lang="en-GB" sz="2500">
              <a:latin typeface="+mn-lt"/>
            </a:endParaRPr>
          </a:p>
          <a:p>
            <a:pPr>
              <a:lnSpc>
                <a:spcPct val="80000"/>
              </a:lnSpc>
            </a:pPr>
            <a:r>
              <a:rPr lang="en-GB" sz="2500">
                <a:latin typeface="+mn-lt"/>
              </a:rPr>
              <a:t>A </a:t>
            </a:r>
            <a:r>
              <a:rPr lang="en-GB" sz="2500" b="1">
                <a:latin typeface="+mn-lt"/>
              </a:rPr>
              <a:t>purposive</a:t>
            </a:r>
            <a:r>
              <a:rPr lang="en-GB" sz="2500">
                <a:latin typeface="+mn-lt"/>
              </a:rPr>
              <a:t> sample is where for example, the researcher decides to interview certain people within the firm because of their knowledge and position, even though they may not be representative of the population.  Such samples often yield qualitative data.</a:t>
            </a:r>
            <a:endParaRPr lang="en-US" sz="2500">
              <a:latin typeface="+mn-lt"/>
            </a:endParaRPr>
          </a:p>
        </p:txBody>
      </p:sp>
    </p:spTree>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86722" name="Rectangle 2"/>
          <p:cNvSpPr>
            <a:spLocks noGrp="1" noChangeArrowheads="1"/>
          </p:cNvSpPr>
          <p:nvPr>
            <p:ph type="title"/>
          </p:nvPr>
        </p:nvSpPr>
        <p:spPr/>
        <p:txBody>
          <a:bodyPr/>
          <a:lstStyle/>
          <a:p>
            <a:r>
              <a:rPr lang="en-GB">
                <a:latin typeface="+mn-lt"/>
              </a:rPr>
              <a:t>Quota sampling</a:t>
            </a:r>
            <a:endParaRPr lang="en-US">
              <a:latin typeface="+mn-lt"/>
            </a:endParaRPr>
          </a:p>
        </p:txBody>
      </p:sp>
      <p:sp>
        <p:nvSpPr>
          <p:cNvPr id="286723" name="Rectangle 3"/>
          <p:cNvSpPr>
            <a:spLocks noGrp="1" noChangeArrowheads="1"/>
          </p:cNvSpPr>
          <p:nvPr>
            <p:ph idx="1"/>
          </p:nvPr>
        </p:nvSpPr>
        <p:spPr/>
        <p:txBody>
          <a:bodyPr>
            <a:normAutofit fontScale="92500" lnSpcReduction="10000"/>
          </a:bodyPr>
          <a:lstStyle/>
          <a:p>
            <a:pPr>
              <a:lnSpc>
                <a:spcPct val="90000"/>
              </a:lnSpc>
            </a:pPr>
            <a:r>
              <a:rPr lang="en-GB" sz="2500" dirty="0">
                <a:latin typeface="+mn-lt"/>
              </a:rPr>
              <a:t>Used extensively in street interviewing.  </a:t>
            </a:r>
          </a:p>
          <a:p>
            <a:pPr>
              <a:lnSpc>
                <a:spcPct val="90000"/>
              </a:lnSpc>
            </a:pPr>
            <a:endParaRPr lang="en-GB" sz="2500" dirty="0">
              <a:latin typeface="+mn-lt"/>
            </a:endParaRPr>
          </a:p>
          <a:p>
            <a:pPr>
              <a:lnSpc>
                <a:spcPct val="90000"/>
              </a:lnSpc>
            </a:pPr>
            <a:r>
              <a:rPr lang="en-GB" sz="2500" dirty="0">
                <a:latin typeface="+mn-lt"/>
              </a:rPr>
              <a:t>It uses control characteristics, or quotas, of population elements such as age or gender, which are representative of the population.  </a:t>
            </a:r>
          </a:p>
          <a:p>
            <a:pPr>
              <a:lnSpc>
                <a:spcPct val="90000"/>
              </a:lnSpc>
            </a:pPr>
            <a:endParaRPr lang="en-GB" sz="2500" dirty="0">
              <a:latin typeface="+mn-lt"/>
            </a:endParaRPr>
          </a:p>
          <a:p>
            <a:pPr>
              <a:lnSpc>
                <a:spcPct val="90000"/>
              </a:lnSpc>
            </a:pPr>
            <a:r>
              <a:rPr lang="en-GB" sz="2500" dirty="0">
                <a:latin typeface="+mn-lt"/>
              </a:rPr>
              <a:t>For example, if you are surveying about a </a:t>
            </a:r>
            <a:r>
              <a:rPr lang="en-GB" sz="2500" dirty="0" smtClean="0">
                <a:latin typeface="+mn-lt"/>
              </a:rPr>
              <a:t>new product</a:t>
            </a:r>
            <a:r>
              <a:rPr lang="en-GB" sz="2500" dirty="0">
                <a:latin typeface="+mn-lt"/>
              </a:rPr>
              <a:t>, and you know 90% of </a:t>
            </a:r>
            <a:r>
              <a:rPr lang="en-GB" sz="2500" dirty="0" smtClean="0">
                <a:latin typeface="+mn-lt"/>
              </a:rPr>
              <a:t>consumers are </a:t>
            </a:r>
            <a:r>
              <a:rPr lang="en-GB" sz="2500" dirty="0">
                <a:latin typeface="+mn-lt"/>
              </a:rPr>
              <a:t>under 25, you may decide that 90% of your sample will be under 25. Respondents with these quota characteristics are selected on the basis of convenience or judgement.</a:t>
            </a:r>
            <a:endParaRPr lang="en-US" sz="2500" dirty="0">
              <a:latin typeface="+mn-lt"/>
            </a:endParaRPr>
          </a:p>
        </p:txBody>
      </p:sp>
    </p:spTree>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87749" name="Rectangle 5"/>
          <p:cNvSpPr>
            <a:spLocks noGrp="1" noChangeArrowheads="1"/>
          </p:cNvSpPr>
          <p:nvPr>
            <p:ph type="title"/>
          </p:nvPr>
        </p:nvSpPr>
        <p:spPr/>
        <p:txBody>
          <a:bodyPr/>
          <a:lstStyle/>
          <a:p>
            <a:r>
              <a:rPr lang="en-GB">
                <a:solidFill>
                  <a:schemeClr val="tx1"/>
                </a:solidFill>
                <a:latin typeface="+mn-lt"/>
              </a:rPr>
              <a:t>Student activity 3</a:t>
            </a:r>
            <a:endParaRPr lang="en-US">
              <a:solidFill>
                <a:schemeClr val="tx1"/>
              </a:solidFill>
              <a:latin typeface="+mn-lt"/>
            </a:endParaRPr>
          </a:p>
        </p:txBody>
      </p:sp>
      <p:graphicFrame>
        <p:nvGraphicFramePr>
          <p:cNvPr id="287748" name="Object 4"/>
          <p:cNvGraphicFramePr>
            <a:graphicFrameLocks noGrp="1" noChangeAspect="1"/>
          </p:cNvGraphicFramePr>
          <p:nvPr>
            <p:ph idx="1"/>
            <p:extLst>
              <p:ext uri="{D42A27DB-BD31-4B8C-83A1-F6EECF244321}">
                <p14:modId xmlns:p14="http://schemas.microsoft.com/office/powerpoint/2010/main" val="3980997087"/>
              </p:ext>
            </p:extLst>
          </p:nvPr>
        </p:nvGraphicFramePr>
        <p:xfrm>
          <a:off x="1979712" y="2996952"/>
          <a:ext cx="4918075" cy="4070350"/>
        </p:xfrm>
        <a:graphic>
          <a:graphicData uri="http://schemas.openxmlformats.org/presentationml/2006/ole">
            <mc:AlternateContent xmlns:mc="http://schemas.openxmlformats.org/markup-compatibility/2006">
              <mc:Choice xmlns:v="urn:schemas-microsoft-com:vml" Requires="v">
                <p:oleObj spid="_x0000_s1056" name="Document" r:id="rId3" imgW="6997700" imgH="5791200" progId="Word.Document.8">
                  <p:embed/>
                </p:oleObj>
              </mc:Choice>
              <mc:Fallback>
                <p:oleObj name="Document" r:id="rId3" imgW="6997700" imgH="5791200" progId="Word.Document.8">
                  <p:embed/>
                  <p:pic>
                    <p:nvPicPr>
                      <p:cNvPr id="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79712" y="2996952"/>
                        <a:ext cx="4918075" cy="407035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287751" name="Text Box 7"/>
          <p:cNvSpPr txBox="1">
            <a:spLocks noChangeArrowheads="1"/>
          </p:cNvSpPr>
          <p:nvPr/>
        </p:nvSpPr>
        <p:spPr bwMode="auto">
          <a:xfrm>
            <a:off x="838200" y="1748735"/>
            <a:ext cx="7578725" cy="1107996"/>
          </a:xfrm>
          <a:prstGeom prst="rect">
            <a:avLst/>
          </a:prstGeom>
          <a:noFill/>
          <a:ln w="9525">
            <a:noFill/>
            <a:miter lim="800000"/>
            <a:headEnd/>
            <a:tailEnd/>
          </a:ln>
          <a:effectLst/>
        </p:spPr>
        <p:txBody>
          <a:bodyPr>
            <a:spAutoFit/>
          </a:bodyPr>
          <a:lstStyle/>
          <a:p>
            <a:r>
              <a:rPr lang="en-GB" sz="2200" dirty="0"/>
              <a:t>The number of </a:t>
            </a:r>
            <a:r>
              <a:rPr lang="en-GB" sz="2200" dirty="0" smtClean="0"/>
              <a:t>marketing professionals </a:t>
            </a:r>
            <a:r>
              <a:rPr lang="en-GB" sz="2200" dirty="0"/>
              <a:t>and their gender in each type of work in a particular country are as follows.  </a:t>
            </a:r>
            <a:endParaRPr lang="en-US" sz="2200" dirty="0"/>
          </a:p>
        </p:txBody>
      </p:sp>
      <p:sp>
        <p:nvSpPr>
          <p:cNvPr id="287752" name="Text Box 8"/>
          <p:cNvSpPr txBox="1">
            <a:spLocks noChangeArrowheads="1"/>
          </p:cNvSpPr>
          <p:nvPr/>
        </p:nvSpPr>
        <p:spPr bwMode="auto">
          <a:xfrm>
            <a:off x="838200" y="4803775"/>
            <a:ext cx="7778750" cy="1600200"/>
          </a:xfrm>
          <a:prstGeom prst="rect">
            <a:avLst/>
          </a:prstGeom>
          <a:noFill/>
          <a:ln w="9525">
            <a:noFill/>
            <a:miter lim="800000"/>
            <a:headEnd/>
            <a:tailEnd/>
          </a:ln>
          <a:effectLst/>
        </p:spPr>
        <p:txBody>
          <a:bodyPr>
            <a:spAutoFit/>
          </a:bodyPr>
          <a:lstStyle/>
          <a:p>
            <a:r>
              <a:rPr lang="en-GB" sz="2200" dirty="0"/>
              <a:t>What would be the investigator’s quota, assuming that a sample of 200 is required from the total of 2,000 </a:t>
            </a:r>
            <a:r>
              <a:rPr lang="en-GB" sz="2200" dirty="0" smtClean="0"/>
              <a:t>marketing professionals</a:t>
            </a:r>
            <a:r>
              <a:rPr lang="en-GB" sz="2200" dirty="0"/>
              <a:t>?</a:t>
            </a:r>
            <a:endParaRPr lang="en-US" sz="2200" dirty="0"/>
          </a:p>
          <a:p>
            <a:pPr>
              <a:spcBef>
                <a:spcPct val="50000"/>
              </a:spcBef>
            </a:pPr>
            <a:endParaRPr lang="en-US" sz="2200" dirty="0"/>
          </a:p>
        </p:txBody>
      </p:sp>
    </p:spTree>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89794" name="Rectangle 2"/>
          <p:cNvSpPr>
            <a:spLocks noGrp="1" noChangeArrowheads="1"/>
          </p:cNvSpPr>
          <p:nvPr>
            <p:ph type="title"/>
          </p:nvPr>
        </p:nvSpPr>
        <p:spPr/>
        <p:txBody>
          <a:bodyPr/>
          <a:lstStyle/>
          <a:p>
            <a:r>
              <a:rPr lang="en-GB" b="1">
                <a:latin typeface="+mn-lt"/>
              </a:rPr>
              <a:t>Snowball sampling</a:t>
            </a:r>
            <a:endParaRPr lang="en-US" b="1">
              <a:latin typeface="+mn-lt"/>
            </a:endParaRPr>
          </a:p>
        </p:txBody>
      </p:sp>
      <p:sp>
        <p:nvSpPr>
          <p:cNvPr id="289795" name="Rectangle 3"/>
          <p:cNvSpPr>
            <a:spLocks noGrp="1" noChangeArrowheads="1"/>
          </p:cNvSpPr>
          <p:nvPr>
            <p:ph idx="1"/>
          </p:nvPr>
        </p:nvSpPr>
        <p:spPr/>
        <p:txBody>
          <a:bodyPr>
            <a:normAutofit/>
          </a:bodyPr>
          <a:lstStyle/>
          <a:p>
            <a:r>
              <a:rPr lang="en-GB" sz="2500" dirty="0">
                <a:latin typeface="+mn-lt"/>
              </a:rPr>
              <a:t>In snowball sampling, an initial group of respondents is selected, usually, but not always, at random.  </a:t>
            </a:r>
          </a:p>
          <a:p>
            <a:r>
              <a:rPr lang="en-GB" sz="2500" dirty="0">
                <a:latin typeface="+mn-lt"/>
              </a:rPr>
              <a:t>After being interviewed, these respondents are asked to identify others who belong to the target population of interest.  </a:t>
            </a:r>
          </a:p>
          <a:p>
            <a:r>
              <a:rPr lang="en-GB" sz="2500" dirty="0">
                <a:latin typeface="+mn-lt"/>
              </a:rPr>
              <a:t>Subsequent respondents are selected based on the referrals.</a:t>
            </a:r>
            <a:endParaRPr lang="en-US" sz="2500" dirty="0">
              <a:latin typeface="+mn-lt"/>
            </a:endParaRPr>
          </a:p>
        </p:txBody>
      </p:sp>
    </p:spTree>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63170" name="Text Box 2"/>
          <p:cNvSpPr txBox="1">
            <a:spLocks noChangeArrowheads="1"/>
          </p:cNvSpPr>
          <p:nvPr/>
        </p:nvSpPr>
        <p:spPr bwMode="auto">
          <a:xfrm>
            <a:off x="500063" y="153988"/>
            <a:ext cx="8643937" cy="854075"/>
          </a:xfrm>
          <a:prstGeom prst="rect">
            <a:avLst/>
          </a:prstGeom>
          <a:noFill/>
          <a:ln w="9525">
            <a:noFill/>
            <a:miter lim="800000"/>
            <a:headEnd/>
            <a:tailEnd/>
          </a:ln>
          <a:effectLst/>
        </p:spPr>
        <p:txBody>
          <a:bodyPr>
            <a:spAutoFit/>
          </a:bodyPr>
          <a:lstStyle/>
          <a:p>
            <a:pPr>
              <a:spcBef>
                <a:spcPct val="50000"/>
              </a:spcBef>
            </a:pPr>
            <a:r>
              <a:rPr lang="en-US" sz="3200">
                <a:solidFill>
                  <a:schemeClr val="tx2"/>
                </a:solidFill>
                <a:latin typeface="Arial" charset="0"/>
              </a:rPr>
              <a:t>Selecting a non-probability sampling technique </a:t>
            </a:r>
          </a:p>
          <a:p>
            <a:pPr>
              <a:spcBef>
                <a:spcPct val="50000"/>
              </a:spcBef>
            </a:pPr>
            <a:r>
              <a:rPr lang="en-GB" sz="1200"/>
              <a:t>Saunders, Lewis and Thornhill,</a:t>
            </a:r>
            <a:r>
              <a:rPr lang="en-US" sz="1200"/>
              <a:t> </a:t>
            </a:r>
            <a:r>
              <a:rPr lang="en-GB" sz="1200" i="1"/>
              <a:t>Research Methods in Business</a:t>
            </a:r>
            <a:r>
              <a:rPr lang="en-GB" sz="1200"/>
              <a:t>, 4th Edition</a:t>
            </a:r>
            <a:r>
              <a:rPr lang="en-GB" sz="1200" i="1"/>
              <a:t> </a:t>
            </a:r>
            <a:r>
              <a:rPr lang="en-GB" sz="1200"/>
              <a:t>© Pearson Education Limited 2007</a:t>
            </a:r>
            <a:endParaRPr lang="en-US" sz="1200"/>
          </a:p>
        </p:txBody>
      </p:sp>
      <p:pic>
        <p:nvPicPr>
          <p:cNvPr id="263172" name="Picture 4" descr="C07NF005"/>
          <p:cNvPicPr>
            <a:picLocks noChangeAspect="1" noChangeArrowheads="1"/>
          </p:cNvPicPr>
          <p:nvPr/>
        </p:nvPicPr>
        <p:blipFill>
          <a:blip r:embed="rId2"/>
          <a:srcRect/>
          <a:stretch>
            <a:fillRect/>
          </a:stretch>
        </p:blipFill>
        <p:spPr bwMode="auto">
          <a:xfrm>
            <a:off x="2401888" y="1411288"/>
            <a:ext cx="4297362" cy="5446712"/>
          </a:xfrm>
          <a:prstGeom prst="rect">
            <a:avLst/>
          </a:prstGeom>
          <a:noFill/>
          <a:ln w="9525">
            <a:noFill/>
            <a:miter lim="800000"/>
            <a:headEnd/>
            <a:tailEnd/>
          </a:ln>
        </p:spPr>
      </p:pic>
    </p:spTree>
  </p:cSld>
  <p:clrMapOvr>
    <a:masterClrMapping/>
  </p:clrMapOvr>
  <p:transition/>
</p:sld>
</file>

<file path=ppt/slides/slide1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90818" name="Rectangle 2"/>
          <p:cNvSpPr>
            <a:spLocks noGrp="1" noChangeArrowheads="1"/>
          </p:cNvSpPr>
          <p:nvPr>
            <p:ph type="title"/>
          </p:nvPr>
        </p:nvSpPr>
        <p:spPr/>
        <p:txBody>
          <a:bodyPr/>
          <a:lstStyle/>
          <a:p>
            <a:r>
              <a:rPr lang="en-GB">
                <a:latin typeface="+mn-lt"/>
              </a:rPr>
              <a:t>Avoiding bias</a:t>
            </a:r>
            <a:endParaRPr lang="en-US">
              <a:latin typeface="+mn-lt"/>
            </a:endParaRPr>
          </a:p>
        </p:txBody>
      </p:sp>
      <p:sp>
        <p:nvSpPr>
          <p:cNvPr id="290819" name="Rectangle 3"/>
          <p:cNvSpPr>
            <a:spLocks noGrp="1" noChangeArrowheads="1"/>
          </p:cNvSpPr>
          <p:nvPr>
            <p:ph idx="1"/>
          </p:nvPr>
        </p:nvSpPr>
        <p:spPr/>
        <p:txBody>
          <a:bodyPr>
            <a:noAutofit/>
          </a:bodyPr>
          <a:lstStyle/>
          <a:p>
            <a:pPr>
              <a:lnSpc>
                <a:spcPct val="80000"/>
              </a:lnSpc>
            </a:pPr>
            <a:r>
              <a:rPr lang="en-GB" sz="2400" dirty="0">
                <a:latin typeface="+mn-lt"/>
              </a:rPr>
              <a:t>If a sample is </a:t>
            </a:r>
            <a:r>
              <a:rPr lang="en-GB" sz="2400" dirty="0" smtClean="0">
                <a:latin typeface="+mn-lt"/>
              </a:rPr>
              <a:t>not </a:t>
            </a:r>
            <a:r>
              <a:rPr lang="en-GB" sz="2400" dirty="0">
                <a:latin typeface="+mn-lt"/>
              </a:rPr>
              <a:t>representative, then the results may be biased.  i.e. they will not represent responses in the wider population. </a:t>
            </a:r>
          </a:p>
          <a:p>
            <a:pPr>
              <a:lnSpc>
                <a:spcPct val="80000"/>
              </a:lnSpc>
            </a:pPr>
            <a:endParaRPr lang="en-GB" sz="2400" dirty="0">
              <a:latin typeface="+mn-lt"/>
            </a:endParaRPr>
          </a:p>
          <a:p>
            <a:pPr>
              <a:lnSpc>
                <a:spcPct val="80000"/>
              </a:lnSpc>
              <a:buFont typeface="Wingdings" pitchFamily="2" charset="2"/>
              <a:buNone/>
            </a:pPr>
            <a:r>
              <a:rPr lang="en-GB" sz="2400" dirty="0">
                <a:latin typeface="+mn-lt"/>
              </a:rPr>
              <a:t>There are three main sources of bias:</a:t>
            </a:r>
          </a:p>
          <a:p>
            <a:pPr>
              <a:lnSpc>
                <a:spcPct val="80000"/>
              </a:lnSpc>
              <a:buFont typeface="Wingdings" pitchFamily="2" charset="2"/>
              <a:buAutoNum type="arabicPeriod"/>
            </a:pPr>
            <a:r>
              <a:rPr lang="en-GB" sz="2400" i="1" dirty="0" smtClean="0">
                <a:latin typeface="+mn-lt"/>
              </a:rPr>
              <a:t>Incomplete </a:t>
            </a:r>
            <a:r>
              <a:rPr lang="en-GB" sz="2400" i="1" dirty="0">
                <a:latin typeface="+mn-lt"/>
              </a:rPr>
              <a:t>coverage, for example:</a:t>
            </a:r>
            <a:r>
              <a:rPr lang="en-GB" sz="2400" dirty="0">
                <a:latin typeface="+mn-lt"/>
              </a:rPr>
              <a:t> </a:t>
            </a:r>
          </a:p>
          <a:p>
            <a:pPr lvl="1">
              <a:lnSpc>
                <a:spcPct val="80000"/>
              </a:lnSpc>
            </a:pPr>
            <a:r>
              <a:rPr lang="en-GB" sz="2400" dirty="0">
                <a:latin typeface="+mn-lt"/>
              </a:rPr>
              <a:t>Sampling frame is incomplete</a:t>
            </a:r>
          </a:p>
          <a:p>
            <a:pPr lvl="1">
              <a:lnSpc>
                <a:spcPct val="80000"/>
              </a:lnSpc>
            </a:pPr>
            <a:r>
              <a:rPr lang="en-GB" sz="2400" dirty="0">
                <a:latin typeface="+mn-lt"/>
              </a:rPr>
              <a:t>Certain outlying </a:t>
            </a:r>
            <a:r>
              <a:rPr lang="en-GB" sz="2400" dirty="0" smtClean="0">
                <a:latin typeface="+mn-lt"/>
              </a:rPr>
              <a:t>geographical areas </a:t>
            </a:r>
            <a:r>
              <a:rPr lang="en-GB" sz="2400" dirty="0">
                <a:latin typeface="+mn-lt"/>
              </a:rPr>
              <a:t>are </a:t>
            </a:r>
            <a:r>
              <a:rPr lang="en-GB" sz="2400" dirty="0" smtClean="0">
                <a:latin typeface="+mn-lt"/>
              </a:rPr>
              <a:t>excluded</a:t>
            </a:r>
            <a:endParaRPr lang="en-GB" sz="2400" dirty="0">
              <a:latin typeface="+mn-lt"/>
            </a:endParaRPr>
          </a:p>
          <a:p>
            <a:pPr lvl="1">
              <a:lnSpc>
                <a:spcPct val="80000"/>
              </a:lnSpc>
            </a:pPr>
            <a:r>
              <a:rPr lang="en-GB" sz="2400" dirty="0">
                <a:latin typeface="+mn-lt"/>
              </a:rPr>
              <a:t>The survey method </a:t>
            </a:r>
            <a:r>
              <a:rPr lang="en-GB" sz="2400" dirty="0" smtClean="0">
                <a:latin typeface="+mn-lt"/>
              </a:rPr>
              <a:t>may </a:t>
            </a:r>
            <a:r>
              <a:rPr lang="en-GB" sz="2400" dirty="0">
                <a:latin typeface="+mn-lt"/>
              </a:rPr>
              <a:t>place constraints on those that can be sampled, i.e. a </a:t>
            </a:r>
            <a:r>
              <a:rPr lang="en-GB" sz="2400" dirty="0" smtClean="0">
                <a:latin typeface="+mn-lt"/>
              </a:rPr>
              <a:t>phone </a:t>
            </a:r>
            <a:r>
              <a:rPr lang="en-GB" sz="2400" dirty="0">
                <a:latin typeface="+mn-lt"/>
              </a:rPr>
              <a:t>survey requires ownership of a telephone</a:t>
            </a:r>
            <a:r>
              <a:rPr lang="en-GB" sz="2400" dirty="0" smtClean="0">
                <a:latin typeface="+mn-lt"/>
              </a:rPr>
              <a:t>!</a:t>
            </a:r>
            <a:endParaRPr lang="en-GB" sz="2400" i="1" dirty="0">
              <a:latin typeface="+mn-lt"/>
            </a:endParaRPr>
          </a:p>
        </p:txBody>
      </p:sp>
    </p:spTree>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mn-lt"/>
              </a:rPr>
              <a:t>CONTINUED</a:t>
            </a:r>
            <a:endParaRPr lang="en-GB" dirty="0">
              <a:latin typeface="+mn-lt"/>
            </a:endParaRPr>
          </a:p>
        </p:txBody>
      </p:sp>
      <p:sp>
        <p:nvSpPr>
          <p:cNvPr id="3" name="Content Placeholder 2"/>
          <p:cNvSpPr>
            <a:spLocks noGrp="1"/>
          </p:cNvSpPr>
          <p:nvPr>
            <p:ph idx="1"/>
          </p:nvPr>
        </p:nvSpPr>
        <p:spPr/>
        <p:txBody>
          <a:bodyPr/>
          <a:lstStyle/>
          <a:p>
            <a:pPr>
              <a:lnSpc>
                <a:spcPct val="80000"/>
              </a:lnSpc>
              <a:buFont typeface="Wingdings" pitchFamily="2" charset="2"/>
              <a:buAutoNum type="arabicPeriod" startAt="2"/>
            </a:pPr>
            <a:r>
              <a:rPr lang="en-GB" sz="2000" i="1" dirty="0">
                <a:latin typeface="+mn-lt"/>
              </a:rPr>
              <a:t>Non-response</a:t>
            </a:r>
            <a:r>
              <a:rPr lang="en-GB" sz="2000" dirty="0">
                <a:latin typeface="+mn-lt"/>
              </a:rPr>
              <a:t> – low response rates a problem in surveys.  </a:t>
            </a:r>
            <a:endParaRPr lang="en-GB" sz="2000" i="1" dirty="0">
              <a:latin typeface="+mn-lt"/>
            </a:endParaRPr>
          </a:p>
          <a:p>
            <a:pPr>
              <a:lnSpc>
                <a:spcPct val="80000"/>
              </a:lnSpc>
              <a:buFont typeface="Wingdings" pitchFamily="2" charset="2"/>
              <a:buAutoNum type="arabicPeriod" startAt="2"/>
            </a:pPr>
            <a:r>
              <a:rPr lang="en-GB" sz="2000" i="1" dirty="0">
                <a:latin typeface="+mn-lt"/>
              </a:rPr>
              <a:t>Overrepresentation</a:t>
            </a:r>
            <a:r>
              <a:rPr lang="en-GB" sz="2000" dirty="0">
                <a:latin typeface="+mn-lt"/>
              </a:rPr>
              <a:t> – some sampling methods deliberately over-represent certain groups (the non-probability sampling techniques). Allows detailed examination of a certain subgroup of the population, there is no way of knowing how else the group characteristics might affect the survey responses.</a:t>
            </a:r>
            <a:endParaRPr lang="en-US" sz="2000" dirty="0">
              <a:latin typeface="+mn-lt"/>
            </a:endParaRPr>
          </a:p>
          <a:p>
            <a:endParaRPr lang="en-GB" dirty="0">
              <a:latin typeface="+mn-lt"/>
            </a:endParaRPr>
          </a:p>
        </p:txBody>
      </p:sp>
    </p:spTree>
    <p:extLst>
      <p:ext uri="{BB962C8B-B14F-4D97-AF65-F5344CB8AC3E}">
        <p14:creationId xmlns:p14="http://schemas.microsoft.com/office/powerpoint/2010/main" val="3376118280"/>
      </p:ext>
    </p:extLst>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92866" name="Rectangle 2"/>
          <p:cNvSpPr>
            <a:spLocks noGrp="1" noChangeArrowheads="1"/>
          </p:cNvSpPr>
          <p:nvPr>
            <p:ph type="title"/>
          </p:nvPr>
        </p:nvSpPr>
        <p:spPr/>
        <p:txBody>
          <a:bodyPr/>
          <a:lstStyle/>
          <a:p>
            <a:r>
              <a:rPr lang="en-GB">
                <a:latin typeface="+mn-lt"/>
              </a:rPr>
              <a:t>Deciding the sample size</a:t>
            </a:r>
            <a:endParaRPr lang="en-US">
              <a:latin typeface="+mn-lt"/>
            </a:endParaRPr>
          </a:p>
        </p:txBody>
      </p:sp>
      <p:sp>
        <p:nvSpPr>
          <p:cNvPr id="292867" name="Rectangle 3"/>
          <p:cNvSpPr>
            <a:spLocks noGrp="1" noChangeArrowheads="1"/>
          </p:cNvSpPr>
          <p:nvPr>
            <p:ph idx="1"/>
          </p:nvPr>
        </p:nvSpPr>
        <p:spPr/>
        <p:txBody>
          <a:bodyPr>
            <a:normAutofit fontScale="92500"/>
          </a:bodyPr>
          <a:lstStyle/>
          <a:p>
            <a:pPr marL="363538" indent="-363538">
              <a:lnSpc>
                <a:spcPct val="80000"/>
              </a:lnSpc>
            </a:pPr>
            <a:r>
              <a:rPr lang="en-GB" sz="2400" dirty="0">
                <a:latin typeface="+mn-lt"/>
              </a:rPr>
              <a:t>There are many factors which affect the size of a sample (and hence reliability</a:t>
            </a:r>
            <a:r>
              <a:rPr lang="en-GB" sz="2400" dirty="0" smtClean="0">
                <a:latin typeface="+mn-lt"/>
              </a:rPr>
              <a:t>):</a:t>
            </a:r>
            <a:endParaRPr lang="en-GB" sz="2400" i="1" dirty="0">
              <a:latin typeface="+mn-lt"/>
            </a:endParaRPr>
          </a:p>
          <a:p>
            <a:pPr marL="804863" lvl="1" indent="-261938">
              <a:lnSpc>
                <a:spcPct val="80000"/>
              </a:lnSpc>
              <a:buClr>
                <a:schemeClr val="tx2"/>
              </a:buClr>
              <a:buFont typeface="Wingdings" pitchFamily="2" charset="2"/>
              <a:buAutoNum type="arabicPeriod"/>
            </a:pPr>
            <a:r>
              <a:rPr lang="en-GB" sz="2400" i="1" dirty="0">
                <a:latin typeface="+mn-lt"/>
              </a:rPr>
              <a:t>The research method used</a:t>
            </a:r>
            <a:r>
              <a:rPr lang="en-GB" sz="2400" dirty="0">
                <a:latin typeface="+mn-lt"/>
              </a:rPr>
              <a:t>.  Large sample sizes are easier to achieve with some methods (i.e. postal surveys; telephone surveys) than with others (e.g. depth interviews, observation).</a:t>
            </a:r>
          </a:p>
          <a:p>
            <a:pPr marL="804863" lvl="1" indent="-261938">
              <a:lnSpc>
                <a:spcPct val="80000"/>
              </a:lnSpc>
              <a:buClr>
                <a:schemeClr val="tx2"/>
              </a:buClr>
              <a:buFont typeface="Wingdings" pitchFamily="2" charset="2"/>
              <a:buAutoNum type="arabicPeriod"/>
            </a:pPr>
            <a:r>
              <a:rPr lang="en-GB" sz="2400" i="1" dirty="0" smtClean="0">
                <a:latin typeface="+mn-lt"/>
              </a:rPr>
              <a:t>Time </a:t>
            </a:r>
            <a:r>
              <a:rPr lang="en-GB" sz="2400" i="1" dirty="0">
                <a:latin typeface="+mn-lt"/>
              </a:rPr>
              <a:t>and resources may be limited</a:t>
            </a:r>
            <a:r>
              <a:rPr lang="en-GB" sz="2400" dirty="0">
                <a:latin typeface="+mn-lt"/>
              </a:rPr>
              <a:t>.  This will involve a trade off between sample size and the amount and accuracy of the information to be collected.</a:t>
            </a:r>
          </a:p>
          <a:p>
            <a:pPr marL="804863" lvl="1" indent="-261938">
              <a:lnSpc>
                <a:spcPct val="80000"/>
              </a:lnSpc>
              <a:buClr>
                <a:schemeClr val="tx2"/>
              </a:buClr>
              <a:buFont typeface="Wingdings" pitchFamily="2" charset="2"/>
              <a:buAutoNum type="arabicPeriod"/>
            </a:pPr>
            <a:r>
              <a:rPr lang="en-GB" sz="2400" i="1" dirty="0" smtClean="0">
                <a:latin typeface="+mn-lt"/>
              </a:rPr>
              <a:t>Statistical </a:t>
            </a:r>
            <a:r>
              <a:rPr lang="en-GB" sz="2400" i="1" dirty="0">
                <a:latin typeface="+mn-lt"/>
              </a:rPr>
              <a:t>precision required</a:t>
            </a:r>
            <a:r>
              <a:rPr lang="en-GB" sz="2400" dirty="0">
                <a:latin typeface="+mn-lt"/>
              </a:rPr>
              <a:t>.  The larger the sample size, the greater its reliability (that if the study were repeated, the results would be similar).  However, there is no point using large sample sizes when only a rough estimate of a population mean is required.</a:t>
            </a:r>
            <a:endParaRPr lang="en-US" sz="2400" dirty="0">
              <a:latin typeface="+mn-lt"/>
            </a:endParaRPr>
          </a:p>
        </p:txBody>
      </p:sp>
    </p:spTree>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68290" name="Rectangle 2"/>
          <p:cNvSpPr>
            <a:spLocks noGrp="1" noChangeArrowheads="1"/>
          </p:cNvSpPr>
          <p:nvPr>
            <p:ph type="title"/>
          </p:nvPr>
        </p:nvSpPr>
        <p:spPr/>
        <p:txBody>
          <a:bodyPr>
            <a:normAutofit/>
          </a:bodyPr>
          <a:lstStyle/>
          <a:p>
            <a:r>
              <a:rPr lang="en-GB">
                <a:latin typeface="+mn-lt"/>
              </a:rPr>
              <a:t>Gaining access to the data you need</a:t>
            </a:r>
            <a:endParaRPr lang="en-US">
              <a:latin typeface="+mn-lt"/>
            </a:endParaRPr>
          </a:p>
        </p:txBody>
      </p:sp>
      <p:sp>
        <p:nvSpPr>
          <p:cNvPr id="268291" name="Rectangle 3"/>
          <p:cNvSpPr>
            <a:spLocks noGrp="1" noChangeArrowheads="1"/>
          </p:cNvSpPr>
          <p:nvPr>
            <p:ph idx="1"/>
          </p:nvPr>
        </p:nvSpPr>
        <p:spPr/>
        <p:txBody>
          <a:bodyPr>
            <a:noAutofit/>
          </a:bodyPr>
          <a:lstStyle/>
          <a:p>
            <a:pPr>
              <a:lnSpc>
                <a:spcPct val="90000"/>
              </a:lnSpc>
            </a:pPr>
            <a:r>
              <a:rPr lang="en-US" altLang="zh-CN" sz="2600" dirty="0">
                <a:latin typeface="+mn-lt"/>
                <a:ea typeface="宋体" charset="-122"/>
              </a:rPr>
              <a:t>If the records/data you need are publicly available (i.e. in the public domain) then this is not a problem, provided you can locate them and they are not too expensive to acquire.</a:t>
            </a:r>
          </a:p>
          <a:p>
            <a:pPr>
              <a:lnSpc>
                <a:spcPct val="90000"/>
              </a:lnSpc>
              <a:buFont typeface="Wingdings" pitchFamily="2" charset="2"/>
              <a:buNone/>
            </a:pPr>
            <a:r>
              <a:rPr lang="en-US" altLang="zh-CN" sz="2600" dirty="0">
                <a:latin typeface="+mn-lt"/>
                <a:ea typeface="宋体" charset="-122"/>
              </a:rPr>
              <a:t> </a:t>
            </a:r>
          </a:p>
          <a:p>
            <a:pPr>
              <a:lnSpc>
                <a:spcPct val="90000"/>
              </a:lnSpc>
            </a:pPr>
            <a:r>
              <a:rPr lang="en-US" altLang="zh-CN" sz="2600" dirty="0">
                <a:latin typeface="+mn-lt"/>
                <a:ea typeface="宋体" charset="-122"/>
              </a:rPr>
              <a:t>If the records/data you need are not publicly available then you will have to discuss how you will gain access to them. </a:t>
            </a:r>
          </a:p>
          <a:p>
            <a:pPr>
              <a:lnSpc>
                <a:spcPct val="90000"/>
              </a:lnSpc>
            </a:pPr>
            <a:endParaRPr lang="en-US" altLang="zh-CN" sz="2600" dirty="0">
              <a:latin typeface="+mn-lt"/>
              <a:ea typeface="宋体" charset="-122"/>
            </a:endParaRPr>
          </a:p>
          <a:p>
            <a:pPr>
              <a:lnSpc>
                <a:spcPct val="90000"/>
              </a:lnSpc>
            </a:pPr>
            <a:r>
              <a:rPr lang="en-US" altLang="zh-CN" sz="2600" dirty="0">
                <a:latin typeface="+mn-lt"/>
                <a:ea typeface="宋体" charset="-122"/>
              </a:rPr>
              <a:t>Your ability to undertake your chosen research </a:t>
            </a:r>
            <a:r>
              <a:rPr lang="en-US" altLang="zh-CN" sz="2600" dirty="0" smtClean="0">
                <a:latin typeface="+mn-lt"/>
                <a:ea typeface="宋体" charset="-122"/>
              </a:rPr>
              <a:t>Dissertation </a:t>
            </a:r>
            <a:r>
              <a:rPr lang="en-US" altLang="zh-CN" sz="2600" dirty="0">
                <a:latin typeface="+mn-lt"/>
                <a:ea typeface="宋体" charset="-122"/>
              </a:rPr>
              <a:t>will be dependent upon you gaining access to the records/data you need to produce believable answers to your questions. </a:t>
            </a:r>
            <a:endParaRPr lang="en-US" sz="2600" dirty="0">
              <a:latin typeface="+mn-lt"/>
            </a:endParaRPr>
          </a:p>
        </p:txBody>
      </p:sp>
    </p:spTree>
  </p:cSld>
  <p:clrMapOvr>
    <a:masterClrMapping/>
  </p:clrMapOvr>
  <p:transition/>
</p:sld>
</file>

<file path=ppt/slides/slide14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GB">
                <a:latin typeface="+mn-lt"/>
              </a:rPr>
              <a:t>1. Reliability</a:t>
            </a:r>
            <a:endParaRPr lang="en-US">
              <a:latin typeface="+mn-lt"/>
            </a:endParaRPr>
          </a:p>
        </p:txBody>
      </p:sp>
      <p:sp>
        <p:nvSpPr>
          <p:cNvPr id="19459" name="Rectangle 3"/>
          <p:cNvSpPr>
            <a:spLocks noGrp="1" noChangeArrowheads="1"/>
          </p:cNvSpPr>
          <p:nvPr>
            <p:ph idx="1"/>
          </p:nvPr>
        </p:nvSpPr>
        <p:spPr>
          <a:xfrm>
            <a:off x="1370013" y="1827213"/>
            <a:ext cx="7313612" cy="4625975"/>
          </a:xfrm>
        </p:spPr>
        <p:txBody>
          <a:bodyPr/>
          <a:lstStyle/>
          <a:p>
            <a:pPr marL="0" indent="0">
              <a:buFont typeface="Wingdings" pitchFamily="2" charset="2"/>
              <a:buNone/>
            </a:pPr>
            <a:r>
              <a:rPr lang="en-GB" sz="2500">
                <a:latin typeface="+mn-lt"/>
              </a:rPr>
              <a:t>Reliability is concerned with the findings of the research.  If a research finding can be repeated (replicable), it is reliable.  </a:t>
            </a:r>
          </a:p>
          <a:p>
            <a:pPr marL="0" indent="0">
              <a:buFont typeface="Wingdings" pitchFamily="2" charset="2"/>
              <a:buNone/>
            </a:pPr>
            <a:endParaRPr lang="en-GB" sz="2500">
              <a:latin typeface="+mn-lt"/>
            </a:endParaRPr>
          </a:p>
          <a:p>
            <a:pPr marL="0" indent="0">
              <a:buFont typeface="Wingdings" pitchFamily="2" charset="2"/>
              <a:buNone/>
            </a:pPr>
            <a:r>
              <a:rPr lang="en-GB" sz="2500">
                <a:latin typeface="+mn-lt"/>
              </a:rPr>
              <a:t>Threats to reliability (</a:t>
            </a:r>
            <a:r>
              <a:rPr lang="en-GB" sz="2500" b="1" i="1">
                <a:latin typeface="+mn-lt"/>
              </a:rPr>
              <a:t>Robson, 1993</a:t>
            </a:r>
            <a:r>
              <a:rPr lang="en-GB" sz="2500">
                <a:latin typeface="+mn-lt"/>
              </a:rPr>
              <a:t>) include:</a:t>
            </a:r>
            <a:endParaRPr lang="en-GB" sz="2500" i="1">
              <a:latin typeface="+mn-lt"/>
            </a:endParaRPr>
          </a:p>
          <a:p>
            <a:pPr marL="804863" lvl="1" indent="-261938"/>
            <a:r>
              <a:rPr lang="en-GB" sz="2100" i="1">
                <a:latin typeface="+mn-lt"/>
              </a:rPr>
              <a:t>Subject (respondent) error</a:t>
            </a:r>
            <a:r>
              <a:rPr lang="en-GB" sz="2100">
                <a:latin typeface="+mn-lt"/>
              </a:rPr>
              <a:t> </a:t>
            </a:r>
            <a:endParaRPr lang="en-GB" sz="2100" i="1">
              <a:latin typeface="+mn-lt"/>
            </a:endParaRPr>
          </a:p>
          <a:p>
            <a:pPr marL="804863" lvl="1" indent="-261938"/>
            <a:r>
              <a:rPr lang="en-GB" sz="2100" i="1">
                <a:latin typeface="+mn-lt"/>
              </a:rPr>
              <a:t>Subject (respondent) bias </a:t>
            </a:r>
          </a:p>
          <a:p>
            <a:pPr marL="804863" lvl="1" indent="-261938"/>
            <a:r>
              <a:rPr lang="en-GB" sz="2100" i="1">
                <a:latin typeface="+mn-lt"/>
              </a:rPr>
              <a:t>Observer (interviewer) error</a:t>
            </a:r>
          </a:p>
          <a:p>
            <a:pPr marL="804863" lvl="1" indent="-261938"/>
            <a:r>
              <a:rPr lang="en-GB" sz="2100" i="1">
                <a:latin typeface="+mn-lt"/>
              </a:rPr>
              <a:t>Observer (interviewer) bias</a:t>
            </a:r>
            <a:endParaRPr lang="en-US" sz="2100" i="1">
              <a:latin typeface="+mn-lt"/>
            </a:endParaRPr>
          </a:p>
        </p:txBody>
      </p:sp>
    </p:spTree>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a:latin typeface="+mn-lt"/>
              </a:rPr>
              <a:t>2. Validity</a:t>
            </a:r>
            <a:endParaRPr lang="en-US">
              <a:latin typeface="+mn-lt"/>
            </a:endParaRPr>
          </a:p>
        </p:txBody>
      </p:sp>
      <p:sp>
        <p:nvSpPr>
          <p:cNvPr id="18435" name="Rectangle 3"/>
          <p:cNvSpPr>
            <a:spLocks noGrp="1" noChangeArrowheads="1"/>
          </p:cNvSpPr>
          <p:nvPr>
            <p:ph idx="1"/>
          </p:nvPr>
        </p:nvSpPr>
        <p:spPr/>
        <p:txBody>
          <a:bodyPr/>
          <a:lstStyle/>
          <a:p>
            <a:r>
              <a:rPr lang="en-GB">
                <a:latin typeface="+mn-lt"/>
              </a:rPr>
              <a:t>Validity is the extent to which the research findings accurately represent what is </a:t>
            </a:r>
            <a:r>
              <a:rPr lang="en-GB" i="1">
                <a:latin typeface="+mn-lt"/>
              </a:rPr>
              <a:t>really</a:t>
            </a:r>
            <a:r>
              <a:rPr lang="en-GB">
                <a:latin typeface="+mn-lt"/>
              </a:rPr>
              <a:t> happening in the situation.  Research errors can undermine validity</a:t>
            </a:r>
            <a:r>
              <a:rPr lang="en-GB" i="1">
                <a:latin typeface="+mn-lt"/>
              </a:rPr>
              <a:t>.</a:t>
            </a:r>
            <a:r>
              <a:rPr lang="en-GB">
                <a:latin typeface="+mn-lt"/>
              </a:rPr>
              <a:t> </a:t>
            </a:r>
          </a:p>
          <a:p>
            <a:pPr lvl="1"/>
            <a:r>
              <a:rPr lang="en-GB">
                <a:latin typeface="+mn-lt"/>
              </a:rPr>
              <a:t>Are you asking the right questions?</a:t>
            </a:r>
          </a:p>
          <a:p>
            <a:pPr lvl="1"/>
            <a:r>
              <a:rPr lang="en-GB">
                <a:latin typeface="+mn-lt"/>
              </a:rPr>
              <a:t>Are you asking the right people?</a:t>
            </a:r>
          </a:p>
          <a:p>
            <a:pPr lvl="1"/>
            <a:r>
              <a:rPr lang="en-GB">
                <a:latin typeface="+mn-lt"/>
              </a:rPr>
              <a:t>Are you measuring what you should be measuring?</a:t>
            </a:r>
            <a:endParaRPr lang="en-US">
              <a:latin typeface="+mn-lt"/>
            </a:endParaRPr>
          </a:p>
          <a:p>
            <a:endParaRPr lang="en-US">
              <a:latin typeface="+mn-lt"/>
            </a:endParaRPr>
          </a:p>
        </p:txBody>
      </p:sp>
    </p:spTree>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GB">
                <a:latin typeface="+mn-lt"/>
              </a:rPr>
              <a:t>3. Generalisability</a:t>
            </a:r>
            <a:endParaRPr lang="en-US">
              <a:latin typeface="+mn-lt"/>
            </a:endParaRPr>
          </a:p>
        </p:txBody>
      </p:sp>
      <p:sp>
        <p:nvSpPr>
          <p:cNvPr id="20483" name="Rectangle 3"/>
          <p:cNvSpPr>
            <a:spLocks noGrp="1" noChangeArrowheads="1"/>
          </p:cNvSpPr>
          <p:nvPr>
            <p:ph idx="1"/>
          </p:nvPr>
        </p:nvSpPr>
        <p:spPr/>
        <p:txBody>
          <a:bodyPr/>
          <a:lstStyle/>
          <a:p>
            <a:pPr marL="0" indent="0">
              <a:buFont typeface="Wingdings" pitchFamily="2" charset="2"/>
              <a:buNone/>
            </a:pPr>
            <a:r>
              <a:rPr lang="en-GB" sz="2500" dirty="0">
                <a:latin typeface="+mn-lt"/>
              </a:rPr>
              <a:t>Generalisability refers to the extent to which you can come to conclusions about one thing (often a population) based on information about another (often a sample).  </a:t>
            </a:r>
          </a:p>
          <a:p>
            <a:pPr marL="0" indent="0">
              <a:buFont typeface="Wingdings" pitchFamily="2" charset="2"/>
              <a:buNone/>
            </a:pPr>
            <a:r>
              <a:rPr lang="en-GB" sz="2500" dirty="0">
                <a:latin typeface="+mn-lt"/>
              </a:rPr>
              <a:t>Are your research results applicable in other settings/contexts?  This is a particular worry if you are conducting case study research - is your organisation markedly different in some way?</a:t>
            </a:r>
            <a:endParaRPr lang="en-US" sz="2500" dirty="0">
              <a:latin typeface="+mn-lt"/>
            </a:endParaRPr>
          </a:p>
        </p:txBody>
      </p:sp>
    </p:spTree>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mn-lt"/>
              </a:rPr>
              <a:t>triangulation</a:t>
            </a:r>
            <a:endParaRPr lang="en-GB" dirty="0">
              <a:latin typeface="+mn-lt"/>
            </a:endParaRPr>
          </a:p>
        </p:txBody>
      </p:sp>
      <p:sp>
        <p:nvSpPr>
          <p:cNvPr id="3" name="Content Placeholder 2"/>
          <p:cNvSpPr>
            <a:spLocks noGrp="1"/>
          </p:cNvSpPr>
          <p:nvPr>
            <p:ph idx="1"/>
          </p:nvPr>
        </p:nvSpPr>
        <p:spPr/>
        <p:txBody>
          <a:bodyPr>
            <a:normAutofit/>
          </a:bodyPr>
          <a:lstStyle/>
          <a:p>
            <a:r>
              <a:rPr lang="en-GB" dirty="0"/>
              <a:t>Triangulation means using more than one method to collect data on </a:t>
            </a:r>
            <a:r>
              <a:rPr lang="en-GB" dirty="0" smtClean="0"/>
              <a:t>the same </a:t>
            </a:r>
            <a:r>
              <a:rPr lang="en-GB" dirty="0"/>
              <a:t>topic. This is a way of assuring the validity of research </a:t>
            </a:r>
            <a:r>
              <a:rPr lang="en-GB" dirty="0" smtClean="0"/>
              <a:t>through the </a:t>
            </a:r>
            <a:r>
              <a:rPr lang="en-GB" dirty="0"/>
              <a:t>use of a variety of methods to collect data on the same topic, </a:t>
            </a:r>
            <a:r>
              <a:rPr lang="en-GB" dirty="0" smtClean="0"/>
              <a:t>which involves </a:t>
            </a:r>
            <a:r>
              <a:rPr lang="en-GB" dirty="0"/>
              <a:t>different types of samples as well as methods of data collection.</a:t>
            </a:r>
          </a:p>
          <a:p>
            <a:r>
              <a:rPr lang="en-GB" dirty="0"/>
              <a:t>However, the purpose of triangulation is not necessarily to </a:t>
            </a:r>
            <a:r>
              <a:rPr lang="en-GB" dirty="0" smtClean="0"/>
              <a:t>cross-validate data </a:t>
            </a:r>
            <a:r>
              <a:rPr lang="en-GB" dirty="0"/>
              <a:t>but rather to capture different dimensions of the same phenomenon.</a:t>
            </a:r>
          </a:p>
        </p:txBody>
      </p:sp>
    </p:spTree>
    <p:extLst>
      <p:ext uri="{BB962C8B-B14F-4D97-AF65-F5344CB8AC3E}">
        <p14:creationId xmlns:p14="http://schemas.microsoft.com/office/powerpoint/2010/main" val="1029316173"/>
      </p:ext>
    </p:extLst>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mn-lt"/>
              </a:rPr>
              <a:t>How will you analyse your data?</a:t>
            </a:r>
            <a:endParaRPr lang="en-GB" dirty="0">
              <a:latin typeface="+mn-lt"/>
            </a:endParaRPr>
          </a:p>
        </p:txBody>
      </p:sp>
      <p:sp>
        <p:nvSpPr>
          <p:cNvPr id="3" name="Content Placeholder 2"/>
          <p:cNvSpPr>
            <a:spLocks noGrp="1"/>
          </p:cNvSpPr>
          <p:nvPr>
            <p:ph idx="1"/>
          </p:nvPr>
        </p:nvSpPr>
        <p:spPr/>
        <p:txBody>
          <a:bodyPr>
            <a:normAutofit/>
          </a:bodyPr>
          <a:lstStyle/>
          <a:p>
            <a:pPr>
              <a:buNone/>
            </a:pPr>
            <a:r>
              <a:rPr lang="en-GB" dirty="0" smtClean="0">
                <a:latin typeface="+mn-lt"/>
              </a:rPr>
              <a:t>For example:</a:t>
            </a:r>
          </a:p>
          <a:p>
            <a:r>
              <a:rPr lang="en-GB" dirty="0" smtClean="0">
                <a:latin typeface="+mn-lt"/>
              </a:rPr>
              <a:t>Manual tallies/spreadsheet analysis/SPSS</a:t>
            </a:r>
          </a:p>
          <a:p>
            <a:r>
              <a:rPr lang="en-GB" dirty="0" smtClean="0">
                <a:latin typeface="+mn-lt"/>
              </a:rPr>
              <a:t>Typed up transcripts of interviewee responses </a:t>
            </a:r>
          </a:p>
          <a:p>
            <a:r>
              <a:rPr lang="en-GB" dirty="0" smtClean="0">
                <a:latin typeface="+mn-lt"/>
              </a:rPr>
              <a:t>Data matrix</a:t>
            </a:r>
          </a:p>
          <a:p>
            <a:endParaRPr lang="en-GB" dirty="0" smtClean="0">
              <a:latin typeface="+mn-lt"/>
            </a:endParaRPr>
          </a:p>
          <a:p>
            <a:r>
              <a:rPr lang="en-GB" dirty="0" smtClean="0">
                <a:latin typeface="+mn-lt"/>
              </a:rPr>
              <a:t>Will you use any statistical tests (e.g. mean, median mode, chi square, etc.)?</a:t>
            </a:r>
          </a:p>
          <a:p>
            <a:r>
              <a:rPr lang="en-GB" dirty="0" smtClean="0">
                <a:latin typeface="+mn-lt"/>
              </a:rPr>
              <a:t>Cross tabulations?</a:t>
            </a:r>
          </a:p>
          <a:p>
            <a:r>
              <a:rPr lang="en-GB" dirty="0" smtClean="0">
                <a:latin typeface="+mn-lt"/>
              </a:rPr>
              <a:t>Graphs/charts/tables for presentation?</a:t>
            </a:r>
            <a:endParaRPr lang="en-GB" dirty="0">
              <a:latin typeface="+mn-lt"/>
            </a:endParaRPr>
          </a:p>
        </p:txBody>
      </p:sp>
    </p:spTree>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r>
              <a:rPr lang="en-GB" b="1" dirty="0" smtClean="0">
                <a:latin typeface="+mn-lt"/>
              </a:rPr>
              <a:t>Research methods tips</a:t>
            </a:r>
            <a:endParaRPr lang="en-US" b="1" dirty="0">
              <a:latin typeface="+mn-lt"/>
            </a:endParaRPr>
          </a:p>
        </p:txBody>
      </p:sp>
      <p:sp>
        <p:nvSpPr>
          <p:cNvPr id="47107" name="Rectangle 3"/>
          <p:cNvSpPr>
            <a:spLocks noGrp="1" noChangeArrowheads="1"/>
          </p:cNvSpPr>
          <p:nvPr>
            <p:ph idx="1"/>
          </p:nvPr>
        </p:nvSpPr>
        <p:spPr>
          <a:xfrm>
            <a:off x="428596" y="1700807"/>
            <a:ext cx="8536017" cy="4608513"/>
          </a:xfrm>
        </p:spPr>
        <p:txBody>
          <a:bodyPr>
            <a:noAutofit/>
          </a:bodyPr>
          <a:lstStyle/>
          <a:p>
            <a:pPr marL="552450" indent="-552450">
              <a:lnSpc>
                <a:spcPct val="80000"/>
              </a:lnSpc>
            </a:pPr>
            <a:r>
              <a:rPr lang="en-GB" sz="2800" dirty="0">
                <a:latin typeface="+mn-lt"/>
              </a:rPr>
              <a:t>Don’t just describe the theory, but state </a:t>
            </a:r>
            <a:r>
              <a:rPr lang="en-GB" sz="2800" u="sng" dirty="0">
                <a:latin typeface="+mn-lt"/>
              </a:rPr>
              <a:t>which</a:t>
            </a:r>
            <a:r>
              <a:rPr lang="en-GB" sz="2800" dirty="0">
                <a:latin typeface="+mn-lt"/>
              </a:rPr>
              <a:t> methods you have selected and analyse </a:t>
            </a:r>
            <a:r>
              <a:rPr lang="en-GB" sz="2800" b="1" dirty="0">
                <a:latin typeface="+mn-lt"/>
              </a:rPr>
              <a:t>WHY</a:t>
            </a:r>
            <a:r>
              <a:rPr lang="en-GB" sz="2800" dirty="0">
                <a:latin typeface="+mn-lt"/>
              </a:rPr>
              <a:t> (because it best helps you achieve the objectives of your study).  </a:t>
            </a:r>
          </a:p>
          <a:p>
            <a:pPr marL="552450" indent="-552450">
              <a:lnSpc>
                <a:spcPct val="80000"/>
              </a:lnSpc>
            </a:pPr>
            <a:endParaRPr lang="en-GB" sz="2800" dirty="0" smtClean="0">
              <a:latin typeface="+mn-lt"/>
            </a:endParaRPr>
          </a:p>
          <a:p>
            <a:pPr marL="552450" indent="-552450">
              <a:lnSpc>
                <a:spcPct val="80000"/>
              </a:lnSpc>
            </a:pPr>
            <a:r>
              <a:rPr lang="en-GB" sz="2800" dirty="0" smtClean="0">
                <a:latin typeface="+mn-lt"/>
              </a:rPr>
              <a:t>You </a:t>
            </a:r>
            <a:r>
              <a:rPr lang="en-GB" sz="2800" dirty="0">
                <a:latin typeface="+mn-lt"/>
              </a:rPr>
              <a:t>must JUSTIFY your research design choices within the context of </a:t>
            </a:r>
            <a:r>
              <a:rPr lang="en-GB" sz="2800" i="1" dirty="0">
                <a:latin typeface="+mn-lt"/>
              </a:rPr>
              <a:t>your</a:t>
            </a:r>
            <a:r>
              <a:rPr lang="en-GB" sz="2800" dirty="0">
                <a:latin typeface="+mn-lt"/>
              </a:rPr>
              <a:t> research </a:t>
            </a:r>
            <a:r>
              <a:rPr lang="en-GB" sz="2800" dirty="0" smtClean="0">
                <a:latin typeface="+mn-lt"/>
              </a:rPr>
              <a:t>(integrate </a:t>
            </a:r>
            <a:r>
              <a:rPr lang="en-GB" sz="2800" dirty="0">
                <a:latin typeface="+mn-lt"/>
              </a:rPr>
              <a:t>theory with practice): </a:t>
            </a:r>
          </a:p>
          <a:p>
            <a:pPr marL="933450" lvl="1" indent="-476250">
              <a:lnSpc>
                <a:spcPct val="80000"/>
              </a:lnSpc>
            </a:pPr>
            <a:r>
              <a:rPr lang="en-GB" sz="2800" dirty="0">
                <a:latin typeface="+mn-lt"/>
              </a:rPr>
              <a:t>Start by saying which methods your study will use, </a:t>
            </a:r>
          </a:p>
          <a:p>
            <a:pPr marL="933450" lvl="1" indent="-476250">
              <a:lnSpc>
                <a:spcPct val="80000"/>
              </a:lnSpc>
            </a:pPr>
            <a:r>
              <a:rPr lang="en-GB" sz="2800" dirty="0">
                <a:latin typeface="+mn-lt"/>
              </a:rPr>
              <a:t>then use the ‘academic theory’ to validate/back up your </a:t>
            </a:r>
            <a:r>
              <a:rPr lang="en-GB" sz="2800" dirty="0" smtClean="0">
                <a:latin typeface="+mn-lt"/>
              </a:rPr>
              <a:t>choices </a:t>
            </a:r>
            <a:endParaRPr lang="en-GB" sz="2800" dirty="0">
              <a:latin typeface="+mn-lt"/>
            </a:endParaRPr>
          </a:p>
          <a:p>
            <a:pPr marL="552450" indent="-552450">
              <a:lnSpc>
                <a:spcPct val="80000"/>
              </a:lnSpc>
            </a:pPr>
            <a:endParaRPr lang="en-US" sz="2800" dirty="0">
              <a:latin typeface="+mn-lt"/>
            </a:endParaRPr>
          </a:p>
        </p:txBody>
      </p:sp>
    </p:spTree>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r>
              <a:rPr lang="en-GB" b="1" dirty="0" smtClean="0">
                <a:latin typeface="+mn-lt"/>
              </a:rPr>
              <a:t>Research methods tips</a:t>
            </a:r>
            <a:endParaRPr lang="en-US" b="1" dirty="0">
              <a:latin typeface="+mn-lt"/>
            </a:endParaRPr>
          </a:p>
        </p:txBody>
      </p:sp>
      <p:sp>
        <p:nvSpPr>
          <p:cNvPr id="47107" name="Rectangle 3"/>
          <p:cNvSpPr>
            <a:spLocks noGrp="1" noChangeArrowheads="1"/>
          </p:cNvSpPr>
          <p:nvPr>
            <p:ph idx="1"/>
          </p:nvPr>
        </p:nvSpPr>
        <p:spPr/>
        <p:txBody>
          <a:bodyPr>
            <a:noAutofit/>
          </a:bodyPr>
          <a:lstStyle/>
          <a:p>
            <a:pPr marL="0" indent="0">
              <a:lnSpc>
                <a:spcPct val="80000"/>
              </a:lnSpc>
              <a:buNone/>
            </a:pPr>
            <a:r>
              <a:rPr lang="en-GB" sz="2800" dirty="0" smtClean="0">
                <a:latin typeface="+mn-lt"/>
              </a:rPr>
              <a:t>Give benefits and limitations of your chosen strategies – pros and cons.  </a:t>
            </a:r>
          </a:p>
          <a:p>
            <a:pPr marL="0" indent="0">
              <a:lnSpc>
                <a:spcPct val="80000"/>
              </a:lnSpc>
              <a:buNone/>
            </a:pPr>
            <a:r>
              <a:rPr lang="en-GB" sz="2800" dirty="0" smtClean="0">
                <a:latin typeface="+mn-lt"/>
              </a:rPr>
              <a:t>Make </a:t>
            </a:r>
            <a:r>
              <a:rPr lang="en-GB" sz="2800" dirty="0">
                <a:latin typeface="+mn-lt"/>
              </a:rPr>
              <a:t>reference to respected authors to substantiate your decisions. For example:</a:t>
            </a:r>
          </a:p>
          <a:p>
            <a:pPr marL="933450" lvl="1" indent="-476250">
              <a:lnSpc>
                <a:spcPct val="80000"/>
              </a:lnSpc>
            </a:pPr>
            <a:r>
              <a:rPr lang="en-GB" sz="2800" i="1" dirty="0">
                <a:latin typeface="+mn-lt"/>
              </a:rPr>
              <a:t>This study </a:t>
            </a:r>
            <a:r>
              <a:rPr lang="en-GB" sz="2800" i="1" dirty="0" smtClean="0">
                <a:latin typeface="+mn-lt"/>
              </a:rPr>
              <a:t>uses </a:t>
            </a:r>
            <a:r>
              <a:rPr lang="en-GB" sz="2800" i="1" dirty="0">
                <a:latin typeface="+mn-lt"/>
              </a:rPr>
              <a:t>interviews to gather the data relating to objective </a:t>
            </a:r>
            <a:r>
              <a:rPr lang="en-GB" sz="2800" i="1" dirty="0" smtClean="0">
                <a:latin typeface="+mn-lt"/>
              </a:rPr>
              <a:t>1 </a:t>
            </a:r>
            <a:r>
              <a:rPr lang="en-GB" sz="2800" i="1" dirty="0">
                <a:latin typeface="+mn-lt"/>
              </a:rPr>
              <a:t>because as Saunders et al </a:t>
            </a:r>
            <a:r>
              <a:rPr lang="en-GB" sz="2800" i="1" dirty="0" smtClean="0">
                <a:latin typeface="+mn-lt"/>
              </a:rPr>
              <a:t>[2007] </a:t>
            </a:r>
            <a:r>
              <a:rPr lang="en-GB" sz="2800" i="1" dirty="0">
                <a:latin typeface="+mn-lt"/>
              </a:rPr>
              <a:t>suggest, the interviewer can probe interesting responses.  However, it is recognised that interviews are time-consuming </a:t>
            </a:r>
            <a:r>
              <a:rPr lang="en-GB" sz="2800" i="1" dirty="0" smtClean="0">
                <a:latin typeface="+mn-lt"/>
              </a:rPr>
              <a:t>[Collis and Hussey, 2008].</a:t>
            </a:r>
            <a:endParaRPr lang="en-GB" sz="2800" dirty="0">
              <a:latin typeface="+mn-lt"/>
            </a:endParaRPr>
          </a:p>
          <a:p>
            <a:pPr marL="552450" indent="-552450">
              <a:lnSpc>
                <a:spcPct val="80000"/>
              </a:lnSpc>
            </a:pPr>
            <a:endParaRPr lang="en-US" sz="2800" dirty="0">
              <a:latin typeface="+mn-lt"/>
            </a:endParaRPr>
          </a:p>
        </p:txBody>
      </p:sp>
    </p:spTree>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r>
              <a:rPr lang="en-GB" b="1" dirty="0" smtClean="0">
                <a:latin typeface="+mn-lt"/>
              </a:rPr>
              <a:t>Research methods – ethical risk </a:t>
            </a:r>
            <a:endParaRPr lang="en-US" b="1" dirty="0">
              <a:latin typeface="+mn-lt"/>
            </a:endParaRPr>
          </a:p>
        </p:txBody>
      </p:sp>
      <p:sp>
        <p:nvSpPr>
          <p:cNvPr id="34819" name="Rectangle 3"/>
          <p:cNvSpPr>
            <a:spLocks noGrp="1" noChangeArrowheads="1"/>
          </p:cNvSpPr>
          <p:nvPr>
            <p:ph idx="1"/>
          </p:nvPr>
        </p:nvSpPr>
        <p:spPr/>
        <p:txBody>
          <a:bodyPr>
            <a:normAutofit/>
          </a:bodyPr>
          <a:lstStyle/>
          <a:p>
            <a:pPr>
              <a:lnSpc>
                <a:spcPct val="90000"/>
              </a:lnSpc>
            </a:pPr>
            <a:r>
              <a:rPr lang="en-GB" dirty="0" smtClean="0">
                <a:latin typeface="+mn-lt"/>
              </a:rPr>
              <a:t>Have you considered all the ethical implications of your research?</a:t>
            </a:r>
            <a:endParaRPr lang="en-US" dirty="0" smtClean="0">
              <a:latin typeface="+mn-lt"/>
            </a:endParaRPr>
          </a:p>
          <a:p>
            <a:pPr>
              <a:lnSpc>
                <a:spcPct val="90000"/>
              </a:lnSpc>
            </a:pPr>
            <a:r>
              <a:rPr lang="en-GB" dirty="0" smtClean="0">
                <a:latin typeface="+mn-lt"/>
              </a:rPr>
              <a:t>Identify </a:t>
            </a:r>
            <a:r>
              <a:rPr lang="en-GB" dirty="0">
                <a:latin typeface="+mn-lt"/>
              </a:rPr>
              <a:t>risks/limitations/ethical/legal issues and ways that you might deal with those risks</a:t>
            </a:r>
            <a:r>
              <a:rPr lang="en-GB" dirty="0" smtClean="0">
                <a:latin typeface="+mn-lt"/>
              </a:rPr>
              <a:t>.</a:t>
            </a:r>
          </a:p>
          <a:p>
            <a:pPr>
              <a:lnSpc>
                <a:spcPct val="90000"/>
              </a:lnSpc>
            </a:pPr>
            <a:r>
              <a:rPr lang="en-GB" dirty="0" smtClean="0">
                <a:latin typeface="+mn-lt"/>
              </a:rPr>
              <a:t>You must also complete and append an SMU ‘Ethics Approval Form’ (not part of the word count)</a:t>
            </a:r>
            <a:endParaRPr lang="en-GB" dirty="0">
              <a:latin typeface="+mn-lt"/>
            </a:endParaRPr>
          </a:p>
          <a:p>
            <a:pPr>
              <a:lnSpc>
                <a:spcPct val="90000"/>
              </a:lnSpc>
            </a:pPr>
            <a:endParaRPr lang="en-GB" dirty="0">
              <a:latin typeface="+mn-lt"/>
            </a:endParaRPr>
          </a:p>
        </p:txBody>
      </p:sp>
    </p:spTree>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a:latin typeface="+mn-lt"/>
              </a:rPr>
              <a:t>References</a:t>
            </a:r>
            <a:endParaRPr lang="en-US">
              <a:latin typeface="+mn-lt"/>
            </a:endParaRPr>
          </a:p>
        </p:txBody>
      </p:sp>
      <p:sp>
        <p:nvSpPr>
          <p:cNvPr id="9219" name="Rectangle 3"/>
          <p:cNvSpPr>
            <a:spLocks noGrp="1" noChangeArrowheads="1"/>
          </p:cNvSpPr>
          <p:nvPr>
            <p:ph idx="1"/>
          </p:nvPr>
        </p:nvSpPr>
        <p:spPr>
          <a:xfrm>
            <a:off x="395536" y="1628775"/>
            <a:ext cx="8569077" cy="5113338"/>
          </a:xfrm>
        </p:spPr>
        <p:txBody>
          <a:bodyPr>
            <a:normAutofit fontScale="92500" lnSpcReduction="10000"/>
          </a:bodyPr>
          <a:lstStyle/>
          <a:p>
            <a:pPr>
              <a:lnSpc>
                <a:spcPct val="80000"/>
              </a:lnSpc>
            </a:pPr>
            <a:r>
              <a:rPr lang="en-GB" sz="2000" dirty="0" err="1" smtClean="0">
                <a:latin typeface="+mn-lt"/>
              </a:rPr>
              <a:t>Babbie</a:t>
            </a:r>
            <a:r>
              <a:rPr lang="en-GB" sz="2000" dirty="0" smtClean="0">
                <a:latin typeface="+mn-lt"/>
              </a:rPr>
              <a:t>,</a:t>
            </a:r>
            <a:r>
              <a:rPr lang="en-US" sz="2000" dirty="0" smtClean="0">
                <a:latin typeface="+mn-lt"/>
              </a:rPr>
              <a:t> E. </a:t>
            </a:r>
            <a:r>
              <a:rPr lang="en-US" sz="2000" i="1" dirty="0" smtClean="0">
                <a:latin typeface="+mn-lt"/>
              </a:rPr>
              <a:t>The Practice of Social Research</a:t>
            </a:r>
            <a:r>
              <a:rPr lang="en-US" sz="2000" dirty="0" smtClean="0">
                <a:latin typeface="+mn-lt"/>
              </a:rPr>
              <a:t>, 11th edition, Thomson Learning: Wadsworth </a:t>
            </a:r>
          </a:p>
          <a:p>
            <a:pPr>
              <a:lnSpc>
                <a:spcPct val="80000"/>
              </a:lnSpc>
            </a:pPr>
            <a:r>
              <a:rPr lang="en-GB" sz="2000" dirty="0" smtClean="0">
                <a:latin typeface="+mn-lt"/>
              </a:rPr>
              <a:t>Collis</a:t>
            </a:r>
            <a:r>
              <a:rPr lang="en-GB" sz="2000" dirty="0">
                <a:latin typeface="+mn-lt"/>
              </a:rPr>
              <a:t>, J. and Hussey, R. (2003) </a:t>
            </a:r>
            <a:r>
              <a:rPr lang="en-GB" sz="2000" i="1" dirty="0">
                <a:latin typeface="+mn-lt"/>
              </a:rPr>
              <a:t>Business Research: a Practical Guide for Undergraduate and Postgraduate Students</a:t>
            </a:r>
            <a:r>
              <a:rPr lang="en-GB" sz="2000" dirty="0">
                <a:latin typeface="+mn-lt"/>
              </a:rPr>
              <a:t>, 2nd Ed., Macmillan: Basingstoke</a:t>
            </a:r>
          </a:p>
          <a:p>
            <a:pPr>
              <a:lnSpc>
                <a:spcPct val="80000"/>
              </a:lnSpc>
            </a:pPr>
            <a:r>
              <a:rPr lang="en-GB" sz="2000" dirty="0">
                <a:latin typeface="+mn-lt"/>
              </a:rPr>
              <a:t>Hussey, J. and Hussey, R. (1997) </a:t>
            </a:r>
            <a:r>
              <a:rPr lang="en-GB" sz="2000" i="1" dirty="0">
                <a:latin typeface="+mn-lt"/>
              </a:rPr>
              <a:t>Business Research: a Practical Guide for Undergraduate and Postgraduate Students</a:t>
            </a:r>
            <a:r>
              <a:rPr lang="en-GB" sz="2000" dirty="0">
                <a:latin typeface="+mn-lt"/>
              </a:rPr>
              <a:t>, Macmillan: Basingstoke</a:t>
            </a:r>
          </a:p>
          <a:p>
            <a:pPr>
              <a:lnSpc>
                <a:spcPct val="80000"/>
              </a:lnSpc>
            </a:pPr>
            <a:r>
              <a:rPr lang="en-GB" sz="2000" dirty="0" err="1">
                <a:latin typeface="+mn-lt"/>
              </a:rPr>
              <a:t>Jankowicz</a:t>
            </a:r>
            <a:r>
              <a:rPr lang="en-GB" sz="2000" dirty="0">
                <a:latin typeface="+mn-lt"/>
              </a:rPr>
              <a:t>, A.D. (1995) </a:t>
            </a:r>
            <a:r>
              <a:rPr lang="en-GB" sz="2000" i="1" dirty="0">
                <a:latin typeface="+mn-lt"/>
              </a:rPr>
              <a:t>Business Research Projects for Students</a:t>
            </a:r>
            <a:r>
              <a:rPr lang="en-GB" sz="2000" dirty="0">
                <a:latin typeface="+mn-lt"/>
              </a:rPr>
              <a:t>, 2nd Edition, Chapman &amp; Hall: London</a:t>
            </a:r>
          </a:p>
          <a:p>
            <a:pPr>
              <a:lnSpc>
                <a:spcPct val="80000"/>
              </a:lnSpc>
            </a:pPr>
            <a:r>
              <a:rPr lang="en-GB" sz="2000" dirty="0" err="1">
                <a:latin typeface="+mn-lt"/>
              </a:rPr>
              <a:t>Leedy</a:t>
            </a:r>
            <a:r>
              <a:rPr lang="en-GB" sz="2000" dirty="0">
                <a:latin typeface="+mn-lt"/>
              </a:rPr>
              <a:t>, P.D. (1989) Practical Research – Planning and Design, Macmillan: New York.  In</a:t>
            </a:r>
            <a:r>
              <a:rPr lang="en-GB" sz="2000" i="1" dirty="0">
                <a:latin typeface="+mn-lt"/>
              </a:rPr>
              <a:t> </a:t>
            </a:r>
            <a:r>
              <a:rPr lang="en-GB" sz="2000" dirty="0" err="1">
                <a:latin typeface="+mn-lt"/>
              </a:rPr>
              <a:t>Remenyi</a:t>
            </a:r>
            <a:r>
              <a:rPr lang="en-GB" sz="2000" dirty="0">
                <a:latin typeface="+mn-lt"/>
              </a:rPr>
              <a:t>, D., Williams, B., Money, A. and Swartz, E. (1998),</a:t>
            </a:r>
            <a:r>
              <a:rPr lang="en-GB" sz="2000" b="1" dirty="0">
                <a:latin typeface="+mn-lt"/>
              </a:rPr>
              <a:t> </a:t>
            </a:r>
            <a:r>
              <a:rPr lang="en-GB" sz="2000" i="1" dirty="0">
                <a:latin typeface="+mn-lt"/>
              </a:rPr>
              <a:t>Doing Research in Business and Management: an Introduction to Process and Method</a:t>
            </a:r>
            <a:r>
              <a:rPr lang="en-GB" sz="2000" u="sng" dirty="0">
                <a:latin typeface="+mn-lt"/>
              </a:rPr>
              <a:t>,</a:t>
            </a:r>
            <a:r>
              <a:rPr lang="en-GB" sz="2000" dirty="0">
                <a:latin typeface="+mn-lt"/>
              </a:rPr>
              <a:t> Sage: London, p. 28</a:t>
            </a:r>
          </a:p>
          <a:p>
            <a:pPr>
              <a:lnSpc>
                <a:spcPct val="80000"/>
              </a:lnSpc>
            </a:pPr>
            <a:r>
              <a:rPr lang="en-GB" sz="2000" dirty="0">
                <a:latin typeface="+mn-lt"/>
              </a:rPr>
              <a:t>Robson, C. (1993)</a:t>
            </a:r>
            <a:r>
              <a:rPr lang="en-GB" sz="2000" b="1" dirty="0">
                <a:latin typeface="+mn-lt"/>
              </a:rPr>
              <a:t> </a:t>
            </a:r>
            <a:r>
              <a:rPr lang="en-GB" sz="2000" dirty="0">
                <a:latin typeface="+mn-lt"/>
              </a:rPr>
              <a:t>Real World Research, Blackwell: Oxford. In Saunders, M., Lewis, P. and </a:t>
            </a:r>
            <a:r>
              <a:rPr lang="en-GB" sz="2000" dirty="0" err="1">
                <a:latin typeface="+mn-lt"/>
              </a:rPr>
              <a:t>Thornhill</a:t>
            </a:r>
            <a:r>
              <a:rPr lang="en-GB" sz="2000" dirty="0">
                <a:latin typeface="+mn-lt"/>
              </a:rPr>
              <a:t>, A.  (2000)</a:t>
            </a:r>
            <a:r>
              <a:rPr lang="en-GB" sz="2000" b="1" dirty="0">
                <a:latin typeface="+mn-lt"/>
              </a:rPr>
              <a:t> </a:t>
            </a:r>
            <a:r>
              <a:rPr lang="en-GB" sz="2000" i="1" dirty="0">
                <a:latin typeface="+mn-lt"/>
              </a:rPr>
              <a:t>Research Methods for Business Students</a:t>
            </a:r>
            <a:r>
              <a:rPr lang="en-GB" sz="2000" dirty="0">
                <a:latin typeface="+mn-lt"/>
              </a:rPr>
              <a:t>, 2nd Edition, Financial Times/Prentice Hall: Harlow</a:t>
            </a:r>
          </a:p>
          <a:p>
            <a:pPr>
              <a:lnSpc>
                <a:spcPct val="80000"/>
              </a:lnSpc>
            </a:pPr>
            <a:r>
              <a:rPr lang="en-GB" sz="2000" dirty="0">
                <a:latin typeface="+mn-lt"/>
              </a:rPr>
              <a:t>Saunders, M., Lewis, P. and </a:t>
            </a:r>
            <a:r>
              <a:rPr lang="en-GB" sz="2000" dirty="0" err="1">
                <a:latin typeface="+mn-lt"/>
              </a:rPr>
              <a:t>Thornhill</a:t>
            </a:r>
            <a:r>
              <a:rPr lang="en-GB" sz="2000" dirty="0">
                <a:latin typeface="+mn-lt"/>
              </a:rPr>
              <a:t>, A.  (2007) </a:t>
            </a:r>
            <a:r>
              <a:rPr lang="en-GB" sz="2000" i="1" dirty="0">
                <a:latin typeface="+mn-lt"/>
              </a:rPr>
              <a:t>Research Methods for Business Students</a:t>
            </a:r>
            <a:r>
              <a:rPr lang="en-GB" sz="2000" dirty="0">
                <a:latin typeface="+mn-lt"/>
              </a:rPr>
              <a:t>, 4th  Edition, Financial Times/Prentice Hall: Harlow</a:t>
            </a:r>
            <a:endParaRPr lang="en-US" sz="2000" dirty="0">
              <a:latin typeface="+mn-lt"/>
            </a:endParaRPr>
          </a:p>
        </p:txBody>
      </p:sp>
    </p:spTree>
  </p:cSld>
  <p:clrMapOvr>
    <a:masterClrMapping/>
  </p:clrMapOvr>
</p:sld>
</file>

<file path=ppt/theme/theme1.xml><?xml version="1.0" encoding="utf-8"?>
<a:theme xmlns:a="http://schemas.openxmlformats.org/drawingml/2006/main" name="Vapor Trail">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FE1EB5C7-81A8-4CBA-AE6E-B3BF73DC3895}"/>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Vapor Trail</Template>
  <TotalTime>8640</TotalTime>
  <Words>8869</Words>
  <Application>Microsoft Office PowerPoint</Application>
  <PresentationFormat>On-screen Show (4:3)</PresentationFormat>
  <Paragraphs>929</Paragraphs>
  <Slides>151</Slides>
  <Notes>42</Notes>
  <HiddenSlides>0</HiddenSlides>
  <MMClips>0</MMClips>
  <ScaleCrop>false</ScaleCrop>
  <HeadingPairs>
    <vt:vector size="8" baseType="variant">
      <vt:variant>
        <vt:lpstr>Fonts Used</vt:lpstr>
      </vt:variant>
      <vt:variant>
        <vt:i4>12</vt:i4>
      </vt:variant>
      <vt:variant>
        <vt:lpstr>Theme</vt:lpstr>
      </vt:variant>
      <vt:variant>
        <vt:i4>1</vt:i4>
      </vt:variant>
      <vt:variant>
        <vt:lpstr>Embedded OLE Servers</vt:lpstr>
      </vt:variant>
      <vt:variant>
        <vt:i4>1</vt:i4>
      </vt:variant>
      <vt:variant>
        <vt:lpstr>Slide Titles</vt:lpstr>
      </vt:variant>
      <vt:variant>
        <vt:i4>151</vt:i4>
      </vt:variant>
    </vt:vector>
  </HeadingPairs>
  <TitlesOfParts>
    <vt:vector size="165" baseType="lpstr">
      <vt:lpstr>ＭＳ Ｐゴシック</vt:lpstr>
      <vt:lpstr>宋体</vt:lpstr>
      <vt:lpstr>Arial</vt:lpstr>
      <vt:lpstr>Calibri</vt:lpstr>
      <vt:lpstr>Century Gothic</vt:lpstr>
      <vt:lpstr>Perpetua</vt:lpstr>
      <vt:lpstr>Tahoma</vt:lpstr>
      <vt:lpstr>Times New Roman</vt:lpstr>
      <vt:lpstr>Tw Cen MT</vt:lpstr>
      <vt:lpstr>Verdana</vt:lpstr>
      <vt:lpstr>Wingdings</vt:lpstr>
      <vt:lpstr>Wingdings 2</vt:lpstr>
      <vt:lpstr>Vapor Trail</vt:lpstr>
      <vt:lpstr>Document</vt:lpstr>
      <vt:lpstr>The dissertation: Research methods</vt:lpstr>
      <vt:lpstr>Where are we in the Dissertation process?</vt:lpstr>
      <vt:lpstr>Sequence of a structured thesis</vt:lpstr>
      <vt:lpstr>Research onion</vt:lpstr>
      <vt:lpstr>PowerPoint Presentation</vt:lpstr>
      <vt:lpstr>Link</vt:lpstr>
      <vt:lpstr>PowerPoint Presentation</vt:lpstr>
      <vt:lpstr>PowerPoint Presentation</vt:lpstr>
      <vt:lpstr>PowerPoint Presentation</vt:lpstr>
      <vt:lpstr>PowerPoint Presentation</vt:lpstr>
      <vt:lpstr>Today</vt:lpstr>
      <vt:lpstr>PowerPoint Presentation</vt:lpstr>
      <vt:lpstr>Student activity – questions…</vt:lpstr>
      <vt:lpstr>What is research?</vt:lpstr>
      <vt:lpstr>Method - Methodology</vt:lpstr>
      <vt:lpstr>Continued</vt:lpstr>
      <vt:lpstr>Continued</vt:lpstr>
      <vt:lpstr>Continued</vt:lpstr>
      <vt:lpstr>Continued</vt:lpstr>
      <vt:lpstr>Continued</vt:lpstr>
      <vt:lpstr>Mini conclusion</vt:lpstr>
      <vt:lpstr>When you write your Chapter 3</vt:lpstr>
      <vt:lpstr>avoid</vt:lpstr>
      <vt:lpstr>Terms And Phrases To Avoid </vt:lpstr>
      <vt:lpstr>continued</vt:lpstr>
      <vt:lpstr>continued</vt:lpstr>
      <vt:lpstr>continued</vt:lpstr>
      <vt:lpstr>continued</vt:lpstr>
      <vt:lpstr>continued</vt:lpstr>
      <vt:lpstr>try to avoid</vt:lpstr>
      <vt:lpstr>Continued</vt:lpstr>
      <vt:lpstr>Must be included in Chapter 3</vt:lpstr>
      <vt:lpstr>continued</vt:lpstr>
      <vt:lpstr>PowerPoint Presentation</vt:lpstr>
      <vt:lpstr>So research has a purpose…</vt:lpstr>
      <vt:lpstr>Continued</vt:lpstr>
      <vt:lpstr>CONTINUED</vt:lpstr>
      <vt:lpstr>primary and secondary research</vt:lpstr>
      <vt:lpstr>Qualitative and   quantitative</vt:lpstr>
      <vt:lpstr>Research methods</vt:lpstr>
      <vt:lpstr>PowerPoint Presentation</vt:lpstr>
      <vt:lpstr>Tool</vt:lpstr>
      <vt:lpstr>Research methods:</vt:lpstr>
      <vt:lpstr>Research philosophy, asks the question ‘how do we know what we know?</vt:lpstr>
      <vt:lpstr>Interpretivism</vt:lpstr>
      <vt:lpstr>Features of the main research paradigms  (Collis and Hussey, 2003, p.55)</vt:lpstr>
      <vt:lpstr>Methodology</vt:lpstr>
      <vt:lpstr>The Philosophical Position….</vt:lpstr>
      <vt:lpstr>The ‘scientific’ method</vt:lpstr>
      <vt:lpstr>The Positivistic approach</vt:lpstr>
      <vt:lpstr>Interpretive approach</vt:lpstr>
      <vt:lpstr>Interpretive approach</vt:lpstr>
      <vt:lpstr>Comparing approaches</vt:lpstr>
      <vt:lpstr>Why does the approach matter?</vt:lpstr>
      <vt:lpstr>Research approaches</vt:lpstr>
      <vt:lpstr>PowerPoint Presentation</vt:lpstr>
      <vt:lpstr> </vt:lpstr>
      <vt:lpstr>two types of data</vt:lpstr>
      <vt:lpstr>Framework for viewing perspectives on mixed methods</vt:lpstr>
      <vt:lpstr>A mixed methods researcher…</vt:lpstr>
      <vt:lpstr>A definition</vt:lpstr>
      <vt:lpstr>Collecting both quantitative and qualitative data </vt:lpstr>
      <vt:lpstr>Quantitative and qualitative data analysis </vt:lpstr>
      <vt:lpstr>Mixing or linking the data</vt:lpstr>
      <vt:lpstr>Typical situations in which mixed methods is used…</vt:lpstr>
      <vt:lpstr>What is the reason for using mixed methods?</vt:lpstr>
      <vt:lpstr>Preliminary considerations (before you begin to design)</vt:lpstr>
      <vt:lpstr>Create a working title</vt:lpstr>
      <vt:lpstr>Pose the general question to be answered</vt:lpstr>
      <vt:lpstr>Activity – List your sources of data</vt:lpstr>
      <vt:lpstr> </vt:lpstr>
      <vt:lpstr>PowerPoint Presentation</vt:lpstr>
      <vt:lpstr>PowerPoint Presentation</vt:lpstr>
      <vt:lpstr>PowerPoint Presentation</vt:lpstr>
      <vt:lpstr>PowerPoint Presentation</vt:lpstr>
      <vt:lpstr>The band played Waltzing Matilda</vt:lpstr>
      <vt:lpstr>"The Band Played Waltzing Matilda" </vt:lpstr>
      <vt:lpstr>Instructions</vt:lpstr>
      <vt:lpstr>Next</vt:lpstr>
      <vt:lpstr>Exercise outcomes</vt:lpstr>
      <vt:lpstr>Mixing the quan and qual data</vt:lpstr>
      <vt:lpstr>Qualitative research questions</vt:lpstr>
      <vt:lpstr>Quantitative research questions</vt:lpstr>
      <vt:lpstr>continued</vt:lpstr>
      <vt:lpstr>Descriptive research questions</vt:lpstr>
      <vt:lpstr>comparative research questions</vt:lpstr>
      <vt:lpstr>Relationship-based research questions</vt:lpstr>
      <vt:lpstr>Writing research questions/hypotheses in mixed methods research</vt:lpstr>
      <vt:lpstr>mixed methods research question </vt:lpstr>
      <vt:lpstr>A new type of research question:  A mixed methods question</vt:lpstr>
      <vt:lpstr>Additional resources </vt:lpstr>
      <vt:lpstr>Additional resources</vt:lpstr>
      <vt:lpstr>The deductive approach</vt:lpstr>
      <vt:lpstr>Deduction emphasises…</vt:lpstr>
      <vt:lpstr>The inductive approach</vt:lpstr>
      <vt:lpstr>Induction emphasises…</vt:lpstr>
      <vt:lpstr>Which is best?</vt:lpstr>
      <vt:lpstr>Research strategy</vt:lpstr>
      <vt:lpstr>1. Action research</vt:lpstr>
      <vt:lpstr> 2. Experiments</vt:lpstr>
      <vt:lpstr> 3. Surveys </vt:lpstr>
      <vt:lpstr>3. Surveys: characteristics</vt:lpstr>
      <vt:lpstr>4. Case studies</vt:lpstr>
      <vt:lpstr>4. Case study: examples</vt:lpstr>
      <vt:lpstr>5. Document review / content analysis</vt:lpstr>
      <vt:lpstr>5. Document review / content analysis</vt:lpstr>
      <vt:lpstr>CONTINUED</vt:lpstr>
      <vt:lpstr>Using multiple data collection methods </vt:lpstr>
      <vt:lpstr>Time horizon: Longitudinal versus cross-sectional research</vt:lpstr>
      <vt:lpstr>Data collection - you might:</vt:lpstr>
      <vt:lpstr>CONTINUED</vt:lpstr>
      <vt:lpstr>Questionnaires (positivistic)</vt:lpstr>
      <vt:lpstr>CONTINUED</vt:lpstr>
      <vt:lpstr>Interviews (interpretive)</vt:lpstr>
      <vt:lpstr>CONTINUED</vt:lpstr>
      <vt:lpstr>Observation</vt:lpstr>
      <vt:lpstr>CONTINUED</vt:lpstr>
      <vt:lpstr>PowerPoint Presentation</vt:lpstr>
      <vt:lpstr>The rationale for sampling</vt:lpstr>
      <vt:lpstr>PowerPoint Presentation</vt:lpstr>
      <vt:lpstr>1.  Probability (random) samples</vt:lpstr>
      <vt:lpstr>A sampling frame characteristics:</vt:lpstr>
      <vt:lpstr>Simple random sampling</vt:lpstr>
      <vt:lpstr>Systematic sampling</vt:lpstr>
      <vt:lpstr>CONTINUED</vt:lpstr>
      <vt:lpstr>Stratified sampling</vt:lpstr>
      <vt:lpstr>CONTINUED</vt:lpstr>
      <vt:lpstr>Cluster sampling</vt:lpstr>
      <vt:lpstr>CONTINUED</vt:lpstr>
      <vt:lpstr>PowerPoint Presentation</vt:lpstr>
      <vt:lpstr>Student activity </vt:lpstr>
      <vt:lpstr>2.  Non-probability (non-random) samples</vt:lpstr>
      <vt:lpstr>Convenience sampling</vt:lpstr>
      <vt:lpstr>Judgement / purposive sampling</vt:lpstr>
      <vt:lpstr>Quota sampling</vt:lpstr>
      <vt:lpstr>Student activity 3</vt:lpstr>
      <vt:lpstr>Snowball sampling</vt:lpstr>
      <vt:lpstr>PowerPoint Presentation</vt:lpstr>
      <vt:lpstr>Avoiding bias</vt:lpstr>
      <vt:lpstr>CONTINUED</vt:lpstr>
      <vt:lpstr>Deciding the sample size</vt:lpstr>
      <vt:lpstr>Gaining access to the data you need</vt:lpstr>
      <vt:lpstr>1. Reliability</vt:lpstr>
      <vt:lpstr>2. Validity</vt:lpstr>
      <vt:lpstr>3. Generalisability</vt:lpstr>
      <vt:lpstr>triangulation</vt:lpstr>
      <vt:lpstr>How will you analyse your data?</vt:lpstr>
      <vt:lpstr>Research methods tips</vt:lpstr>
      <vt:lpstr>Research methods tips</vt:lpstr>
      <vt:lpstr>Research methods – ethical risk </vt:lpstr>
      <vt:lpstr>References</vt:lpstr>
    </vt:vector>
  </TitlesOfParts>
  <Company>SIHE(FADE)</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Research Methodology</dc:title>
  <dc:creator>Karen Jones</dc:creator>
  <cp:lastModifiedBy>Caroline Jawad</cp:lastModifiedBy>
  <cp:revision>75</cp:revision>
  <cp:lastPrinted>2017-11-03T09:15:49Z</cp:lastPrinted>
  <dcterms:created xsi:type="dcterms:W3CDTF">2014-01-08T19:55:07Z</dcterms:created>
  <dcterms:modified xsi:type="dcterms:W3CDTF">2017-11-03T09:28:37Z</dcterms:modified>
</cp:coreProperties>
</file>