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56" r:id="rId2"/>
    <p:sldId id="257" r:id="rId3"/>
    <p:sldId id="259" r:id="rId4"/>
    <p:sldId id="261" r:id="rId5"/>
    <p:sldId id="258" r:id="rId6"/>
    <p:sldId id="260"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FFF3"/>
    <a:srgbClr val="D7FFED"/>
    <a:srgbClr val="D2FFE5"/>
    <a:srgbClr val="BBFFD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D3AAC2-2E05-FF4A-A8AB-DBD4546FDD5A}" v="8" dt="2025-09-08T19:25:31.8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276"/>
    <p:restoredTop sz="94652"/>
  </p:normalViewPr>
  <p:slideViewPr>
    <p:cSldViewPr snapToGrid="0">
      <p:cViewPr>
        <p:scale>
          <a:sx n="101" d="100"/>
          <a:sy n="101" d="100"/>
        </p:scale>
        <p:origin x="144"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79EB50-92E3-134D-8609-1A8C1C0876FB}" type="datetimeFigureOut">
              <a:rPr lang="en-GB" smtClean="0"/>
              <a:t>25/08/2025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3A0DA3-AFE0-F146-987A-1FBA9B947315}" type="slidenum">
              <a:rPr lang="en-GB" smtClean="0"/>
              <a:t>‹#›</a:t>
            </a:fld>
            <a:endParaRPr lang="en-GB" dirty="0"/>
          </a:p>
        </p:txBody>
      </p:sp>
    </p:spTree>
    <p:extLst>
      <p:ext uri="{BB962C8B-B14F-4D97-AF65-F5344CB8AC3E}">
        <p14:creationId xmlns:p14="http://schemas.microsoft.com/office/powerpoint/2010/main" val="1839343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3A0DA3-AFE0-F146-987A-1FBA9B947315}" type="slidenum">
              <a:rPr lang="en-GB" smtClean="0"/>
              <a:t>1</a:t>
            </a:fld>
            <a:endParaRPr lang="en-GB" dirty="0"/>
          </a:p>
        </p:txBody>
      </p:sp>
    </p:spTree>
    <p:extLst>
      <p:ext uri="{BB962C8B-B14F-4D97-AF65-F5344CB8AC3E}">
        <p14:creationId xmlns:p14="http://schemas.microsoft.com/office/powerpoint/2010/main" val="383772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3A0DA3-AFE0-F146-987A-1FBA9B947315}" type="slidenum">
              <a:rPr lang="en-GB" smtClean="0"/>
              <a:t>3</a:t>
            </a:fld>
            <a:endParaRPr lang="en-GB" dirty="0"/>
          </a:p>
        </p:txBody>
      </p:sp>
    </p:spTree>
    <p:extLst>
      <p:ext uri="{BB962C8B-B14F-4D97-AF65-F5344CB8AC3E}">
        <p14:creationId xmlns:p14="http://schemas.microsoft.com/office/powerpoint/2010/main" val="3545847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C68AB-B5D5-2231-4B1D-65B80C2D48A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4643E69-60A2-F33A-8515-012BD5A7D3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5ED0DE3-B101-C29D-91A4-EFBB94AF5697}"/>
              </a:ext>
            </a:extLst>
          </p:cNvPr>
          <p:cNvSpPr>
            <a:spLocks noGrp="1"/>
          </p:cNvSpPr>
          <p:nvPr>
            <p:ph type="dt" sz="half" idx="10"/>
          </p:nvPr>
        </p:nvSpPr>
        <p:spPr/>
        <p:txBody>
          <a:bodyPr/>
          <a:lstStyle/>
          <a:p>
            <a:fld id="{99546FEA-7265-044E-9D21-112D7FB77E61}" type="datetimeFigureOut">
              <a:rPr lang="en-GB" smtClean="0"/>
              <a:t>25/08/2025</a:t>
            </a:fld>
            <a:endParaRPr lang="en-GB" dirty="0"/>
          </a:p>
        </p:txBody>
      </p:sp>
      <p:sp>
        <p:nvSpPr>
          <p:cNvPr id="5" name="Footer Placeholder 4">
            <a:extLst>
              <a:ext uri="{FF2B5EF4-FFF2-40B4-BE49-F238E27FC236}">
                <a16:creationId xmlns:a16="http://schemas.microsoft.com/office/drawing/2014/main" id="{6887B197-0880-D4ED-E1D4-C14A8F9D0DB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20EDD48-2A28-32B0-4A7B-86B3F149A3EF}"/>
              </a:ext>
            </a:extLst>
          </p:cNvPr>
          <p:cNvSpPr>
            <a:spLocks noGrp="1"/>
          </p:cNvSpPr>
          <p:nvPr>
            <p:ph type="sldNum" sz="quarter" idx="12"/>
          </p:nvPr>
        </p:nvSpPr>
        <p:spPr/>
        <p:txBody>
          <a:bodyPr/>
          <a:lstStyle/>
          <a:p>
            <a:fld id="{4D5FB82A-995A-B840-9EAE-04D02444B04E}" type="slidenum">
              <a:rPr lang="en-GB" smtClean="0"/>
              <a:t>‹#›</a:t>
            </a:fld>
            <a:endParaRPr lang="en-GB" dirty="0"/>
          </a:p>
        </p:txBody>
      </p:sp>
    </p:spTree>
    <p:extLst>
      <p:ext uri="{BB962C8B-B14F-4D97-AF65-F5344CB8AC3E}">
        <p14:creationId xmlns:p14="http://schemas.microsoft.com/office/powerpoint/2010/main" val="358793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DA0CF-C3E8-FB36-2CB8-958C8F46FEC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694C93A-808E-9FAF-B703-F54B10EDFD1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5089B2F-9F1E-488B-C3B8-35F0B8A081F7}"/>
              </a:ext>
            </a:extLst>
          </p:cNvPr>
          <p:cNvSpPr>
            <a:spLocks noGrp="1"/>
          </p:cNvSpPr>
          <p:nvPr>
            <p:ph type="dt" sz="half" idx="10"/>
          </p:nvPr>
        </p:nvSpPr>
        <p:spPr/>
        <p:txBody>
          <a:bodyPr/>
          <a:lstStyle/>
          <a:p>
            <a:fld id="{99546FEA-7265-044E-9D21-112D7FB77E61}" type="datetimeFigureOut">
              <a:rPr lang="en-GB" smtClean="0"/>
              <a:t>25/08/2025</a:t>
            </a:fld>
            <a:endParaRPr lang="en-GB" dirty="0"/>
          </a:p>
        </p:txBody>
      </p:sp>
      <p:sp>
        <p:nvSpPr>
          <p:cNvPr id="5" name="Footer Placeholder 4">
            <a:extLst>
              <a:ext uri="{FF2B5EF4-FFF2-40B4-BE49-F238E27FC236}">
                <a16:creationId xmlns:a16="http://schemas.microsoft.com/office/drawing/2014/main" id="{C997366B-8B70-C3DE-3096-E407E3B540D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14B3B9B-27BB-8210-934B-6FA4BFFD7C8E}"/>
              </a:ext>
            </a:extLst>
          </p:cNvPr>
          <p:cNvSpPr>
            <a:spLocks noGrp="1"/>
          </p:cNvSpPr>
          <p:nvPr>
            <p:ph type="sldNum" sz="quarter" idx="12"/>
          </p:nvPr>
        </p:nvSpPr>
        <p:spPr/>
        <p:txBody>
          <a:bodyPr/>
          <a:lstStyle/>
          <a:p>
            <a:fld id="{4D5FB82A-995A-B840-9EAE-04D02444B04E}" type="slidenum">
              <a:rPr lang="en-GB" smtClean="0"/>
              <a:t>‹#›</a:t>
            </a:fld>
            <a:endParaRPr lang="en-GB" dirty="0"/>
          </a:p>
        </p:txBody>
      </p:sp>
    </p:spTree>
    <p:extLst>
      <p:ext uri="{BB962C8B-B14F-4D97-AF65-F5344CB8AC3E}">
        <p14:creationId xmlns:p14="http://schemas.microsoft.com/office/powerpoint/2010/main" val="1048286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B531C-9B90-6FD9-302D-36B67672ED0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4F4E9B2-AB21-BBE9-8F32-BB923F6A0C0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49A39EF-ECCB-A66E-B21C-D232049E487C}"/>
              </a:ext>
            </a:extLst>
          </p:cNvPr>
          <p:cNvSpPr>
            <a:spLocks noGrp="1"/>
          </p:cNvSpPr>
          <p:nvPr>
            <p:ph type="dt" sz="half" idx="10"/>
          </p:nvPr>
        </p:nvSpPr>
        <p:spPr/>
        <p:txBody>
          <a:bodyPr/>
          <a:lstStyle/>
          <a:p>
            <a:fld id="{99546FEA-7265-044E-9D21-112D7FB77E61}" type="datetimeFigureOut">
              <a:rPr lang="en-GB" smtClean="0"/>
              <a:t>25/08/2025</a:t>
            </a:fld>
            <a:endParaRPr lang="en-GB" dirty="0"/>
          </a:p>
        </p:txBody>
      </p:sp>
      <p:sp>
        <p:nvSpPr>
          <p:cNvPr id="5" name="Footer Placeholder 4">
            <a:extLst>
              <a:ext uri="{FF2B5EF4-FFF2-40B4-BE49-F238E27FC236}">
                <a16:creationId xmlns:a16="http://schemas.microsoft.com/office/drawing/2014/main" id="{E7AC37E2-0EA9-6ADD-2AD2-50DB93DEA1C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37C6A69-C812-9AF6-EA92-CE8972A8B02E}"/>
              </a:ext>
            </a:extLst>
          </p:cNvPr>
          <p:cNvSpPr>
            <a:spLocks noGrp="1"/>
          </p:cNvSpPr>
          <p:nvPr>
            <p:ph type="sldNum" sz="quarter" idx="12"/>
          </p:nvPr>
        </p:nvSpPr>
        <p:spPr/>
        <p:txBody>
          <a:bodyPr/>
          <a:lstStyle/>
          <a:p>
            <a:fld id="{4D5FB82A-995A-B840-9EAE-04D02444B04E}" type="slidenum">
              <a:rPr lang="en-GB" smtClean="0"/>
              <a:t>‹#›</a:t>
            </a:fld>
            <a:endParaRPr lang="en-GB" dirty="0"/>
          </a:p>
        </p:txBody>
      </p:sp>
    </p:spTree>
    <p:extLst>
      <p:ext uri="{BB962C8B-B14F-4D97-AF65-F5344CB8AC3E}">
        <p14:creationId xmlns:p14="http://schemas.microsoft.com/office/powerpoint/2010/main" val="173409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63F96-4F4B-8AB9-D2BD-39E19E06030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BED5EC7-D878-8E56-DB2E-93408B8A232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2878F72-3C09-2A7A-7846-B5654E3DE9B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9EA18A4-CB33-F318-303B-3617F8C1BF86}"/>
              </a:ext>
            </a:extLst>
          </p:cNvPr>
          <p:cNvSpPr>
            <a:spLocks noGrp="1"/>
          </p:cNvSpPr>
          <p:nvPr>
            <p:ph type="dt" sz="half" idx="10"/>
          </p:nvPr>
        </p:nvSpPr>
        <p:spPr/>
        <p:txBody>
          <a:bodyPr/>
          <a:lstStyle/>
          <a:p>
            <a:fld id="{99546FEA-7265-044E-9D21-112D7FB77E61}" type="datetimeFigureOut">
              <a:rPr lang="en-GB" smtClean="0"/>
              <a:t>25/08/2025</a:t>
            </a:fld>
            <a:endParaRPr lang="en-GB" dirty="0"/>
          </a:p>
        </p:txBody>
      </p:sp>
      <p:sp>
        <p:nvSpPr>
          <p:cNvPr id="6" name="Footer Placeholder 5">
            <a:extLst>
              <a:ext uri="{FF2B5EF4-FFF2-40B4-BE49-F238E27FC236}">
                <a16:creationId xmlns:a16="http://schemas.microsoft.com/office/drawing/2014/main" id="{AEF2C3FA-7001-DFAC-2D80-1EBB5B7CC22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110DCE6-B54B-B835-697F-553C32A7E52A}"/>
              </a:ext>
            </a:extLst>
          </p:cNvPr>
          <p:cNvSpPr>
            <a:spLocks noGrp="1"/>
          </p:cNvSpPr>
          <p:nvPr>
            <p:ph type="sldNum" sz="quarter" idx="12"/>
          </p:nvPr>
        </p:nvSpPr>
        <p:spPr/>
        <p:txBody>
          <a:bodyPr/>
          <a:lstStyle/>
          <a:p>
            <a:fld id="{4D5FB82A-995A-B840-9EAE-04D02444B04E}" type="slidenum">
              <a:rPr lang="en-GB" smtClean="0"/>
              <a:t>‹#›</a:t>
            </a:fld>
            <a:endParaRPr lang="en-GB" dirty="0"/>
          </a:p>
        </p:txBody>
      </p:sp>
    </p:spTree>
    <p:extLst>
      <p:ext uri="{BB962C8B-B14F-4D97-AF65-F5344CB8AC3E}">
        <p14:creationId xmlns:p14="http://schemas.microsoft.com/office/powerpoint/2010/main" val="2779195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A700C-5AC3-73EB-CB6F-15BBCDAB7B9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41F045B-CE8D-E755-AB45-790F872DDB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709CF67-ED8D-190B-D621-6CA56E6AAC7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BE43542-AD96-94C3-5B12-A8B43962BC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43ABA30-8992-68AC-4C22-EEEF32F8523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8FD6C05-7081-B06D-FB73-3557ED2FDAE2}"/>
              </a:ext>
            </a:extLst>
          </p:cNvPr>
          <p:cNvSpPr>
            <a:spLocks noGrp="1"/>
          </p:cNvSpPr>
          <p:nvPr>
            <p:ph type="dt" sz="half" idx="10"/>
          </p:nvPr>
        </p:nvSpPr>
        <p:spPr/>
        <p:txBody>
          <a:bodyPr/>
          <a:lstStyle/>
          <a:p>
            <a:fld id="{99546FEA-7265-044E-9D21-112D7FB77E61}" type="datetimeFigureOut">
              <a:rPr lang="en-GB" smtClean="0"/>
              <a:t>25/08/2025</a:t>
            </a:fld>
            <a:endParaRPr lang="en-GB" dirty="0"/>
          </a:p>
        </p:txBody>
      </p:sp>
      <p:sp>
        <p:nvSpPr>
          <p:cNvPr id="8" name="Footer Placeholder 7">
            <a:extLst>
              <a:ext uri="{FF2B5EF4-FFF2-40B4-BE49-F238E27FC236}">
                <a16:creationId xmlns:a16="http://schemas.microsoft.com/office/drawing/2014/main" id="{1F06F465-0DA7-51F2-BF3F-622A413474A3}"/>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6C150B5-92EB-69D6-9893-927C3F72D03C}"/>
              </a:ext>
            </a:extLst>
          </p:cNvPr>
          <p:cNvSpPr>
            <a:spLocks noGrp="1"/>
          </p:cNvSpPr>
          <p:nvPr>
            <p:ph type="sldNum" sz="quarter" idx="12"/>
          </p:nvPr>
        </p:nvSpPr>
        <p:spPr/>
        <p:txBody>
          <a:bodyPr/>
          <a:lstStyle/>
          <a:p>
            <a:fld id="{4D5FB82A-995A-B840-9EAE-04D02444B04E}" type="slidenum">
              <a:rPr lang="en-GB" smtClean="0"/>
              <a:t>‹#›</a:t>
            </a:fld>
            <a:endParaRPr lang="en-GB" dirty="0"/>
          </a:p>
        </p:txBody>
      </p:sp>
    </p:spTree>
    <p:extLst>
      <p:ext uri="{BB962C8B-B14F-4D97-AF65-F5344CB8AC3E}">
        <p14:creationId xmlns:p14="http://schemas.microsoft.com/office/powerpoint/2010/main" val="18078534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1C8B4-D8E3-079E-DCAC-194DE2F6106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39389F2-062F-58D3-DE44-4FEC41BAC9A3}"/>
              </a:ext>
            </a:extLst>
          </p:cNvPr>
          <p:cNvSpPr>
            <a:spLocks noGrp="1"/>
          </p:cNvSpPr>
          <p:nvPr>
            <p:ph type="dt" sz="half" idx="10"/>
          </p:nvPr>
        </p:nvSpPr>
        <p:spPr/>
        <p:txBody>
          <a:bodyPr/>
          <a:lstStyle/>
          <a:p>
            <a:fld id="{99546FEA-7265-044E-9D21-112D7FB77E61}" type="datetimeFigureOut">
              <a:rPr lang="en-GB" smtClean="0"/>
              <a:t>25/08/2025</a:t>
            </a:fld>
            <a:endParaRPr lang="en-GB" dirty="0"/>
          </a:p>
        </p:txBody>
      </p:sp>
      <p:sp>
        <p:nvSpPr>
          <p:cNvPr id="4" name="Footer Placeholder 3">
            <a:extLst>
              <a:ext uri="{FF2B5EF4-FFF2-40B4-BE49-F238E27FC236}">
                <a16:creationId xmlns:a16="http://schemas.microsoft.com/office/drawing/2014/main" id="{4D55684A-3CA1-A536-5DC8-1CA432380C1B}"/>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B59B3CA5-4C05-F27E-5232-FC989F445F32}"/>
              </a:ext>
            </a:extLst>
          </p:cNvPr>
          <p:cNvSpPr>
            <a:spLocks noGrp="1"/>
          </p:cNvSpPr>
          <p:nvPr>
            <p:ph type="sldNum" sz="quarter" idx="12"/>
          </p:nvPr>
        </p:nvSpPr>
        <p:spPr/>
        <p:txBody>
          <a:bodyPr/>
          <a:lstStyle/>
          <a:p>
            <a:fld id="{4D5FB82A-995A-B840-9EAE-04D02444B04E}" type="slidenum">
              <a:rPr lang="en-GB" smtClean="0"/>
              <a:t>‹#›</a:t>
            </a:fld>
            <a:endParaRPr lang="en-GB" dirty="0"/>
          </a:p>
        </p:txBody>
      </p:sp>
    </p:spTree>
    <p:extLst>
      <p:ext uri="{BB962C8B-B14F-4D97-AF65-F5344CB8AC3E}">
        <p14:creationId xmlns:p14="http://schemas.microsoft.com/office/powerpoint/2010/main" val="4038273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0BC3B8-FEA7-8D6C-CE08-FD58E431D7B2}"/>
              </a:ext>
            </a:extLst>
          </p:cNvPr>
          <p:cNvSpPr>
            <a:spLocks noGrp="1"/>
          </p:cNvSpPr>
          <p:nvPr>
            <p:ph type="dt" sz="half" idx="10"/>
          </p:nvPr>
        </p:nvSpPr>
        <p:spPr/>
        <p:txBody>
          <a:bodyPr/>
          <a:lstStyle/>
          <a:p>
            <a:fld id="{99546FEA-7265-044E-9D21-112D7FB77E61}" type="datetimeFigureOut">
              <a:rPr lang="en-GB" smtClean="0"/>
              <a:t>25/08/2025</a:t>
            </a:fld>
            <a:endParaRPr lang="en-GB" dirty="0"/>
          </a:p>
        </p:txBody>
      </p:sp>
      <p:sp>
        <p:nvSpPr>
          <p:cNvPr id="3" name="Footer Placeholder 2">
            <a:extLst>
              <a:ext uri="{FF2B5EF4-FFF2-40B4-BE49-F238E27FC236}">
                <a16:creationId xmlns:a16="http://schemas.microsoft.com/office/drawing/2014/main" id="{4308EF81-FC60-3FD7-DDDD-81A99F6CEFF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6682045-3517-89FB-29C1-BBA7E7F52139}"/>
              </a:ext>
            </a:extLst>
          </p:cNvPr>
          <p:cNvSpPr>
            <a:spLocks noGrp="1"/>
          </p:cNvSpPr>
          <p:nvPr>
            <p:ph type="sldNum" sz="quarter" idx="12"/>
          </p:nvPr>
        </p:nvSpPr>
        <p:spPr/>
        <p:txBody>
          <a:bodyPr/>
          <a:lstStyle/>
          <a:p>
            <a:fld id="{4D5FB82A-995A-B840-9EAE-04D02444B04E}" type="slidenum">
              <a:rPr lang="en-GB" smtClean="0"/>
              <a:t>‹#›</a:t>
            </a:fld>
            <a:endParaRPr lang="en-GB" dirty="0"/>
          </a:p>
        </p:txBody>
      </p:sp>
    </p:spTree>
    <p:extLst>
      <p:ext uri="{BB962C8B-B14F-4D97-AF65-F5344CB8AC3E}">
        <p14:creationId xmlns:p14="http://schemas.microsoft.com/office/powerpoint/2010/main" val="4166967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23436-D0F4-703C-0D02-A389E0E4123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265959A-3B2A-897F-BACC-EBDAEA1A35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4FE2A61-4524-4C8B-960F-93D899346C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6F1ED78-B188-849D-D942-37D1690B76A9}"/>
              </a:ext>
            </a:extLst>
          </p:cNvPr>
          <p:cNvSpPr>
            <a:spLocks noGrp="1"/>
          </p:cNvSpPr>
          <p:nvPr>
            <p:ph type="dt" sz="half" idx="10"/>
          </p:nvPr>
        </p:nvSpPr>
        <p:spPr/>
        <p:txBody>
          <a:bodyPr/>
          <a:lstStyle/>
          <a:p>
            <a:fld id="{99546FEA-7265-044E-9D21-112D7FB77E61}" type="datetimeFigureOut">
              <a:rPr lang="en-GB" smtClean="0"/>
              <a:t>25/08/2025</a:t>
            </a:fld>
            <a:endParaRPr lang="en-GB" dirty="0"/>
          </a:p>
        </p:txBody>
      </p:sp>
      <p:sp>
        <p:nvSpPr>
          <p:cNvPr id="6" name="Footer Placeholder 5">
            <a:extLst>
              <a:ext uri="{FF2B5EF4-FFF2-40B4-BE49-F238E27FC236}">
                <a16:creationId xmlns:a16="http://schemas.microsoft.com/office/drawing/2014/main" id="{7F0B6A69-48F3-3061-98D8-5B7922E19B8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2C3032D-D80C-6032-C1DB-E4E0647B01C7}"/>
              </a:ext>
            </a:extLst>
          </p:cNvPr>
          <p:cNvSpPr>
            <a:spLocks noGrp="1"/>
          </p:cNvSpPr>
          <p:nvPr>
            <p:ph type="sldNum" sz="quarter" idx="12"/>
          </p:nvPr>
        </p:nvSpPr>
        <p:spPr/>
        <p:txBody>
          <a:bodyPr/>
          <a:lstStyle/>
          <a:p>
            <a:fld id="{4D5FB82A-995A-B840-9EAE-04D02444B04E}" type="slidenum">
              <a:rPr lang="en-GB" smtClean="0"/>
              <a:t>‹#›</a:t>
            </a:fld>
            <a:endParaRPr lang="en-GB" dirty="0"/>
          </a:p>
        </p:txBody>
      </p:sp>
    </p:spTree>
    <p:extLst>
      <p:ext uri="{BB962C8B-B14F-4D97-AF65-F5344CB8AC3E}">
        <p14:creationId xmlns:p14="http://schemas.microsoft.com/office/powerpoint/2010/main" val="1054434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5AC92-601A-138C-168A-578B6DDA115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E8A5BDC-3F66-E7F6-4137-C983B7C477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1C3EB412-2B72-D1E9-B61D-FA6197BEAC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1EAC64B-9F7C-DD32-401D-64F39977D774}"/>
              </a:ext>
            </a:extLst>
          </p:cNvPr>
          <p:cNvSpPr>
            <a:spLocks noGrp="1"/>
          </p:cNvSpPr>
          <p:nvPr>
            <p:ph type="dt" sz="half" idx="10"/>
          </p:nvPr>
        </p:nvSpPr>
        <p:spPr/>
        <p:txBody>
          <a:bodyPr/>
          <a:lstStyle/>
          <a:p>
            <a:fld id="{99546FEA-7265-044E-9D21-112D7FB77E61}" type="datetimeFigureOut">
              <a:rPr lang="en-GB" smtClean="0"/>
              <a:t>25/08/2025</a:t>
            </a:fld>
            <a:endParaRPr lang="en-GB" dirty="0"/>
          </a:p>
        </p:txBody>
      </p:sp>
      <p:sp>
        <p:nvSpPr>
          <p:cNvPr id="6" name="Footer Placeholder 5">
            <a:extLst>
              <a:ext uri="{FF2B5EF4-FFF2-40B4-BE49-F238E27FC236}">
                <a16:creationId xmlns:a16="http://schemas.microsoft.com/office/drawing/2014/main" id="{332D707E-2D8C-2B2B-21B0-25D67DAD108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A6B8F92-3AF6-554F-1C16-80D54AE088CB}"/>
              </a:ext>
            </a:extLst>
          </p:cNvPr>
          <p:cNvSpPr>
            <a:spLocks noGrp="1"/>
          </p:cNvSpPr>
          <p:nvPr>
            <p:ph type="sldNum" sz="quarter" idx="12"/>
          </p:nvPr>
        </p:nvSpPr>
        <p:spPr/>
        <p:txBody>
          <a:bodyPr/>
          <a:lstStyle/>
          <a:p>
            <a:fld id="{4D5FB82A-995A-B840-9EAE-04D02444B04E}" type="slidenum">
              <a:rPr lang="en-GB" smtClean="0"/>
              <a:t>‹#›</a:t>
            </a:fld>
            <a:endParaRPr lang="en-GB" dirty="0"/>
          </a:p>
        </p:txBody>
      </p:sp>
    </p:spTree>
    <p:extLst>
      <p:ext uri="{BB962C8B-B14F-4D97-AF65-F5344CB8AC3E}">
        <p14:creationId xmlns:p14="http://schemas.microsoft.com/office/powerpoint/2010/main" val="893862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03281-3287-D524-2D26-11B72227CB6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CF2080C-46DC-E61D-C5C0-D8D285117B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3B077D1-2E33-7CFA-2AE3-955EDD505780}"/>
              </a:ext>
            </a:extLst>
          </p:cNvPr>
          <p:cNvSpPr>
            <a:spLocks noGrp="1"/>
          </p:cNvSpPr>
          <p:nvPr>
            <p:ph type="dt" sz="half" idx="10"/>
          </p:nvPr>
        </p:nvSpPr>
        <p:spPr/>
        <p:txBody>
          <a:bodyPr/>
          <a:lstStyle/>
          <a:p>
            <a:fld id="{99546FEA-7265-044E-9D21-112D7FB77E61}" type="datetimeFigureOut">
              <a:rPr lang="en-GB" smtClean="0"/>
              <a:t>25/08/2025</a:t>
            </a:fld>
            <a:endParaRPr lang="en-GB" dirty="0"/>
          </a:p>
        </p:txBody>
      </p:sp>
      <p:sp>
        <p:nvSpPr>
          <p:cNvPr id="5" name="Footer Placeholder 4">
            <a:extLst>
              <a:ext uri="{FF2B5EF4-FFF2-40B4-BE49-F238E27FC236}">
                <a16:creationId xmlns:a16="http://schemas.microsoft.com/office/drawing/2014/main" id="{A6662B4E-5924-71EB-C27B-A704C9280A3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0FD74C4-D874-E9C4-B9E7-5AA23BDC53DB}"/>
              </a:ext>
            </a:extLst>
          </p:cNvPr>
          <p:cNvSpPr>
            <a:spLocks noGrp="1"/>
          </p:cNvSpPr>
          <p:nvPr>
            <p:ph type="sldNum" sz="quarter" idx="12"/>
          </p:nvPr>
        </p:nvSpPr>
        <p:spPr/>
        <p:txBody>
          <a:bodyPr/>
          <a:lstStyle/>
          <a:p>
            <a:fld id="{4D5FB82A-995A-B840-9EAE-04D02444B04E}" type="slidenum">
              <a:rPr lang="en-GB" smtClean="0"/>
              <a:t>‹#›</a:t>
            </a:fld>
            <a:endParaRPr lang="en-GB" dirty="0"/>
          </a:p>
        </p:txBody>
      </p:sp>
    </p:spTree>
    <p:extLst>
      <p:ext uri="{BB962C8B-B14F-4D97-AF65-F5344CB8AC3E}">
        <p14:creationId xmlns:p14="http://schemas.microsoft.com/office/powerpoint/2010/main" val="2645120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24F240-EF38-CC46-C217-F29E4C5F6D4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A86CEC8-3BC0-3A7F-049B-7B56A2D4450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484C119-8C23-7295-2146-19366B4BA7CE}"/>
              </a:ext>
            </a:extLst>
          </p:cNvPr>
          <p:cNvSpPr>
            <a:spLocks noGrp="1"/>
          </p:cNvSpPr>
          <p:nvPr>
            <p:ph type="dt" sz="half" idx="10"/>
          </p:nvPr>
        </p:nvSpPr>
        <p:spPr/>
        <p:txBody>
          <a:bodyPr/>
          <a:lstStyle/>
          <a:p>
            <a:fld id="{99546FEA-7265-044E-9D21-112D7FB77E61}" type="datetimeFigureOut">
              <a:rPr lang="en-GB" smtClean="0"/>
              <a:t>25/08/2025</a:t>
            </a:fld>
            <a:endParaRPr lang="en-GB" dirty="0"/>
          </a:p>
        </p:txBody>
      </p:sp>
      <p:sp>
        <p:nvSpPr>
          <p:cNvPr id="5" name="Footer Placeholder 4">
            <a:extLst>
              <a:ext uri="{FF2B5EF4-FFF2-40B4-BE49-F238E27FC236}">
                <a16:creationId xmlns:a16="http://schemas.microsoft.com/office/drawing/2014/main" id="{EA10054A-0759-D8CE-3743-94B324B94F1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52869AD-C31E-74BB-CBF4-65046A746D97}"/>
              </a:ext>
            </a:extLst>
          </p:cNvPr>
          <p:cNvSpPr>
            <a:spLocks noGrp="1"/>
          </p:cNvSpPr>
          <p:nvPr>
            <p:ph type="sldNum" sz="quarter" idx="12"/>
          </p:nvPr>
        </p:nvSpPr>
        <p:spPr/>
        <p:txBody>
          <a:bodyPr/>
          <a:lstStyle/>
          <a:p>
            <a:fld id="{4D5FB82A-995A-B840-9EAE-04D02444B04E}" type="slidenum">
              <a:rPr lang="en-GB" smtClean="0"/>
              <a:t>‹#›</a:t>
            </a:fld>
            <a:endParaRPr lang="en-GB" dirty="0"/>
          </a:p>
        </p:txBody>
      </p:sp>
    </p:spTree>
    <p:extLst>
      <p:ext uri="{BB962C8B-B14F-4D97-AF65-F5344CB8AC3E}">
        <p14:creationId xmlns:p14="http://schemas.microsoft.com/office/powerpoint/2010/main" val="2466298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7919FA-220E-BD52-0253-CC848314F4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388D715-91A7-DEE3-A277-6BE8651BDBE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60EBA34-5679-50A3-3B0B-FA93A26A42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9546FEA-7265-044E-9D21-112D7FB77E61}" type="datetimeFigureOut">
              <a:rPr lang="en-GB" smtClean="0"/>
              <a:t>25/08/2025</a:t>
            </a:fld>
            <a:endParaRPr lang="en-GB" dirty="0"/>
          </a:p>
        </p:txBody>
      </p:sp>
      <p:sp>
        <p:nvSpPr>
          <p:cNvPr id="5" name="Footer Placeholder 4">
            <a:extLst>
              <a:ext uri="{FF2B5EF4-FFF2-40B4-BE49-F238E27FC236}">
                <a16:creationId xmlns:a16="http://schemas.microsoft.com/office/drawing/2014/main" id="{6757EC15-911F-9A1D-7E1D-DD5DB4C9F8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AE051E0A-A000-515D-B9E3-66015AD434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D5FB82A-995A-B840-9EAE-04D02444B04E}" type="slidenum">
              <a:rPr lang="en-GB" smtClean="0"/>
              <a:t>‹#›</a:t>
            </a:fld>
            <a:endParaRPr lang="en-GB" dirty="0"/>
          </a:p>
        </p:txBody>
      </p:sp>
    </p:spTree>
    <p:extLst>
      <p:ext uri="{BB962C8B-B14F-4D97-AF65-F5344CB8AC3E}">
        <p14:creationId xmlns:p14="http://schemas.microsoft.com/office/powerpoint/2010/main" val="27895921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achology.com/psychology/valuable-lessons-from-the-life-and-works-of-alfred-adler/#:~:text=Adler%20introduced%20the%20notion%20of,%2C%20behaviors%2C%20and%20coping%20mechanisms" TargetMode="External"/><Relationship Id="rId3" Type="http://schemas.openxmlformats.org/officeDocument/2006/relationships/hyperlink" Target="https://academic.oup.com/phe/article/16/3/210/7232444" TargetMode="External"/><Relationship Id="rId7" Type="http://schemas.openxmlformats.org/officeDocument/2006/relationships/hyperlink" Target="https://www.gov.uk/government/publications/promoting-children-and-young-peoples-emotional-health-and-wellbeing" TargetMode="External"/><Relationship Id="rId2" Type="http://schemas.openxmlformats.org/officeDocument/2006/relationships/hyperlink" Target="https://www.gov.uk/government/publications/relationships-education-relationships-and-sex-education-rse-and-health-education/physical-health-and-mental-wellbeing-primary-and-secondary" TargetMode="External"/><Relationship Id="rId1" Type="http://schemas.openxmlformats.org/officeDocument/2006/relationships/slideLayout" Target="../slideLayouts/slideLayout2.xml"/><Relationship Id="rId6" Type="http://schemas.openxmlformats.org/officeDocument/2006/relationships/hyperlink" Target="https://www.childrenssociety.org.uk/what-we-do/our-work/ending-child-poverty/effects-of-living-in-poverty" TargetMode="External"/><Relationship Id="rId5" Type="http://schemas.openxmlformats.org/officeDocument/2006/relationships/hyperlink" Target="https://assets.publishing.service.gov.uk/media/5a7acd89ed915d71db8b2946/Child-Wellbeing-Brief.pdf" TargetMode="External"/><Relationship Id="rId4" Type="http://schemas.openxmlformats.org/officeDocument/2006/relationships/hyperlink" Target="https://www.unicef.org/parenting/child-care/how-to-recognize-signs-of-distress"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www.gov.uk/government/publications/health-matters-obesity-and-the-food-environment" TargetMode="External"/><Relationship Id="rId3" Type="http://schemas.openxmlformats.org/officeDocument/2006/relationships/hyperlink" Target="https://www.cdc.gov/chronic-disease/data-research/facts-stats/index.html" TargetMode="External"/><Relationship Id="rId7" Type="http://schemas.openxmlformats.org/officeDocument/2006/relationships/hyperlink" Target="https://doi.org/10.1016/j.smrv.2017.10.007" TargetMode="External"/><Relationship Id="rId2" Type="http://schemas.openxmlformats.org/officeDocument/2006/relationships/hyperlink" Target="https://doi.org/10.1002/cphy.c110025" TargetMode="External"/><Relationship Id="rId1" Type="http://schemas.openxmlformats.org/officeDocument/2006/relationships/slideLayout" Target="../slideLayouts/slideLayout2.xml"/><Relationship Id="rId6" Type="http://schemas.openxmlformats.org/officeDocument/2006/relationships/hyperlink" Target="https://www.who.int/publications/i/item/9789241599979" TargetMode="External"/><Relationship Id="rId5" Type="http://schemas.openxmlformats.org/officeDocument/2006/relationships/hyperlink" Target="https://apps.who.int/iris/bitstream/handle/10665/64546/WHO_HPR_HEP_98.1.pdf?sequence=1" TargetMode="External"/><Relationship Id="rId10" Type="http://schemas.openxmlformats.org/officeDocument/2006/relationships/hyperlink" Target="https://www.rctcbc.gov.uk/EN/Resident/SportsandLeisure/SportRCT/SportRCT.aspx" TargetMode="External"/><Relationship Id="rId4" Type="http://schemas.openxmlformats.org/officeDocument/2006/relationships/hyperlink" Target="https://doi.org/10.1177/1559827619849032" TargetMode="External"/><Relationship Id="rId9" Type="http://schemas.openxmlformats.org/officeDocument/2006/relationships/hyperlink" Target="https://d2s.wales/"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apps.who.int/iris/bitstream/handle/10665/64546/WHO_HPR_HEP_98.1.pdf?sequence=1" TargetMode="External"/><Relationship Id="rId2" Type="http://schemas.openxmlformats.org/officeDocument/2006/relationships/hyperlink" Target="https://doi.org/10.1186/s12889-016-4856-6" TargetMode="External"/><Relationship Id="rId1" Type="http://schemas.openxmlformats.org/officeDocument/2006/relationships/slideLayout" Target="../slideLayouts/slideLayout2.xml"/><Relationship Id="rId6" Type="http://schemas.openxmlformats.org/officeDocument/2006/relationships/hyperlink" Target="https://doi.org/10.1177/1559827619849032" TargetMode="External"/><Relationship Id="rId5" Type="http://schemas.openxmlformats.org/officeDocument/2006/relationships/hyperlink" Target="https://www.who.int/publications/i/item/9789241550536" TargetMode="External"/><Relationship Id="rId4" Type="http://schemas.openxmlformats.org/officeDocument/2006/relationships/hyperlink" Target="https://www.who.int/publications/i/item/978924159997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7134933-AF7E-2ABB-D446-D7561FA652DB}"/>
              </a:ext>
            </a:extLst>
          </p:cNvPr>
          <p:cNvSpPr txBox="1"/>
          <p:nvPr/>
        </p:nvSpPr>
        <p:spPr>
          <a:xfrm>
            <a:off x="3795306" y="63072"/>
            <a:ext cx="4601388" cy="523220"/>
          </a:xfrm>
          <a:prstGeom prst="rect">
            <a:avLst/>
          </a:prstGeom>
          <a:noFill/>
        </p:spPr>
        <p:txBody>
          <a:bodyPr wrap="none" rtlCol="0">
            <a:spAutoFit/>
          </a:bodyPr>
          <a:lstStyle/>
          <a:p>
            <a:r>
              <a:rPr lang="en-GB" sz="2800" dirty="0"/>
              <a:t>Health, Wellbeing &amp; Lifestyle</a:t>
            </a:r>
          </a:p>
        </p:txBody>
      </p:sp>
      <p:sp>
        <p:nvSpPr>
          <p:cNvPr id="6" name="Rounded Rectangle 5">
            <a:extLst>
              <a:ext uri="{FF2B5EF4-FFF2-40B4-BE49-F238E27FC236}">
                <a16:creationId xmlns:a16="http://schemas.microsoft.com/office/drawing/2014/main" id="{8FE6C1DC-CF14-7F0D-ED60-DFDD1D839334}"/>
              </a:ext>
            </a:extLst>
          </p:cNvPr>
          <p:cNvSpPr/>
          <p:nvPr/>
        </p:nvSpPr>
        <p:spPr>
          <a:xfrm>
            <a:off x="193637" y="645459"/>
            <a:ext cx="3238052" cy="2269864"/>
          </a:xfrm>
          <a:prstGeom prst="roundRect">
            <a:avLst/>
          </a:prstGeom>
          <a:solidFill>
            <a:srgbClr val="E8FFF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06100889-334D-6071-D6F5-C4215E563FC2}"/>
              </a:ext>
            </a:extLst>
          </p:cNvPr>
          <p:cNvSpPr txBox="1"/>
          <p:nvPr/>
        </p:nvSpPr>
        <p:spPr>
          <a:xfrm>
            <a:off x="322729" y="645459"/>
            <a:ext cx="2043953" cy="276999"/>
          </a:xfrm>
          <a:prstGeom prst="rect">
            <a:avLst/>
          </a:prstGeom>
          <a:noFill/>
        </p:spPr>
        <p:txBody>
          <a:bodyPr wrap="square" rtlCol="0">
            <a:spAutoFit/>
          </a:bodyPr>
          <a:lstStyle/>
          <a:p>
            <a:r>
              <a:rPr lang="en-GB" sz="1200" b="1" u="sng" dirty="0"/>
              <a:t>Introduction-</a:t>
            </a:r>
          </a:p>
        </p:txBody>
      </p:sp>
      <p:sp>
        <p:nvSpPr>
          <p:cNvPr id="8" name="Rounded Rectangle 7">
            <a:extLst>
              <a:ext uri="{FF2B5EF4-FFF2-40B4-BE49-F238E27FC236}">
                <a16:creationId xmlns:a16="http://schemas.microsoft.com/office/drawing/2014/main" id="{A06B23DF-3513-1970-4FE0-5E88CC0D7693}"/>
              </a:ext>
            </a:extLst>
          </p:cNvPr>
          <p:cNvSpPr/>
          <p:nvPr/>
        </p:nvSpPr>
        <p:spPr>
          <a:xfrm>
            <a:off x="3636084" y="645459"/>
            <a:ext cx="8444753" cy="2269864"/>
          </a:xfrm>
          <a:prstGeom prst="roundRect">
            <a:avLst/>
          </a:prstGeom>
          <a:solidFill>
            <a:srgbClr val="E8FFF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p>
          <a:p>
            <a:pPr algn="ctr"/>
            <a:endParaRPr lang="en-GB" b="1" dirty="0"/>
          </a:p>
        </p:txBody>
      </p:sp>
      <p:sp>
        <p:nvSpPr>
          <p:cNvPr id="9" name="TextBox 8">
            <a:extLst>
              <a:ext uri="{FF2B5EF4-FFF2-40B4-BE49-F238E27FC236}">
                <a16:creationId xmlns:a16="http://schemas.microsoft.com/office/drawing/2014/main" id="{B8495D3B-2601-DF14-066C-1BE3E7CAC563}"/>
              </a:ext>
            </a:extLst>
          </p:cNvPr>
          <p:cNvSpPr txBox="1"/>
          <p:nvPr/>
        </p:nvSpPr>
        <p:spPr>
          <a:xfrm>
            <a:off x="3795306" y="585097"/>
            <a:ext cx="2904565" cy="307777"/>
          </a:xfrm>
          <a:prstGeom prst="rect">
            <a:avLst/>
          </a:prstGeom>
          <a:noFill/>
        </p:spPr>
        <p:txBody>
          <a:bodyPr wrap="square" rtlCol="0">
            <a:spAutoFit/>
          </a:bodyPr>
          <a:lstStyle/>
          <a:p>
            <a:r>
              <a:rPr lang="en-GB" sz="1400" dirty="0"/>
              <a:t> </a:t>
            </a:r>
            <a:r>
              <a:rPr lang="en-GB" sz="1400" b="1" u="sng" dirty="0"/>
              <a:t>Concepts:</a:t>
            </a:r>
          </a:p>
        </p:txBody>
      </p:sp>
      <p:sp>
        <p:nvSpPr>
          <p:cNvPr id="10" name="TextBox 9">
            <a:extLst>
              <a:ext uri="{FF2B5EF4-FFF2-40B4-BE49-F238E27FC236}">
                <a16:creationId xmlns:a16="http://schemas.microsoft.com/office/drawing/2014/main" id="{A33B8F32-28CD-0386-815C-3C95A7661E57}"/>
              </a:ext>
            </a:extLst>
          </p:cNvPr>
          <p:cNvSpPr txBox="1"/>
          <p:nvPr/>
        </p:nvSpPr>
        <p:spPr>
          <a:xfrm>
            <a:off x="322729" y="922458"/>
            <a:ext cx="2936838" cy="1938992"/>
          </a:xfrm>
          <a:prstGeom prst="rect">
            <a:avLst/>
          </a:prstGeom>
          <a:noFill/>
        </p:spPr>
        <p:txBody>
          <a:bodyPr wrap="square" rtlCol="0">
            <a:spAutoFit/>
          </a:bodyPr>
          <a:lstStyle/>
          <a:p>
            <a:r>
              <a:rPr lang="en-GB" sz="1200" dirty="0"/>
              <a:t>This poster will go into depth around the topics of health, well being and lifestyles covering what they mean and why they are so important in early years. This poster will explain models and theories and how they link into early years practice. This poster will discuss the role </a:t>
            </a:r>
            <a:r>
              <a:rPr lang="en-GB" sz="1200" dirty="0" err="1"/>
              <a:t>practioner's</a:t>
            </a:r>
            <a:r>
              <a:rPr lang="en-GB" sz="1200" dirty="0"/>
              <a:t> have in supporting children with their health and wellbeing to help with their overall development.</a:t>
            </a:r>
          </a:p>
        </p:txBody>
      </p:sp>
      <p:sp>
        <p:nvSpPr>
          <p:cNvPr id="19" name="Rounded Rectangle 18">
            <a:extLst>
              <a:ext uri="{FF2B5EF4-FFF2-40B4-BE49-F238E27FC236}">
                <a16:creationId xmlns:a16="http://schemas.microsoft.com/office/drawing/2014/main" id="{B8CE9532-8E1E-4544-8665-521E6C59FCEF}"/>
              </a:ext>
            </a:extLst>
          </p:cNvPr>
          <p:cNvSpPr/>
          <p:nvPr/>
        </p:nvSpPr>
        <p:spPr>
          <a:xfrm>
            <a:off x="193637" y="3053822"/>
            <a:ext cx="11887199" cy="3741106"/>
          </a:xfrm>
          <a:prstGeom prst="roundRect">
            <a:avLst/>
          </a:prstGeom>
          <a:solidFill>
            <a:srgbClr val="E8FFF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p>
          <a:p>
            <a:pPr algn="ctr"/>
            <a:endParaRPr lang="en-GB" b="1" dirty="0"/>
          </a:p>
        </p:txBody>
      </p:sp>
      <p:sp>
        <p:nvSpPr>
          <p:cNvPr id="20" name="TextBox 19">
            <a:extLst>
              <a:ext uri="{FF2B5EF4-FFF2-40B4-BE49-F238E27FC236}">
                <a16:creationId xmlns:a16="http://schemas.microsoft.com/office/drawing/2014/main" id="{3C3C04CF-533A-F4A0-F2EC-4A408DE774B8}"/>
              </a:ext>
            </a:extLst>
          </p:cNvPr>
          <p:cNvSpPr txBox="1"/>
          <p:nvPr/>
        </p:nvSpPr>
        <p:spPr>
          <a:xfrm>
            <a:off x="3718557" y="792016"/>
            <a:ext cx="8362279" cy="2677656"/>
          </a:xfrm>
          <a:prstGeom prst="rect">
            <a:avLst/>
          </a:prstGeom>
          <a:noFill/>
        </p:spPr>
        <p:txBody>
          <a:bodyPr wrap="square" rtlCol="0">
            <a:spAutoFit/>
          </a:bodyPr>
          <a:lstStyle/>
          <a:p>
            <a:r>
              <a:rPr lang="en-GB" sz="1200" dirty="0"/>
              <a:t>Research by  WHO (2012) shows that there is a clear link between health well being and lifestyle, They state that wellbeing consists of two parts, subjective which is how someone feels about their life, and objective which is their life circumstance’s such as their own personal health, education, work and environment . Health is seen as a major factor with both physical and mental health affecting one’s wellbeing. Gov (2025) states that both physical health and wellbeing are very much interlinked and emphasises that is is extremely important for children to understand that good physical health shapes a good mental well being and vice versa.</a:t>
            </a:r>
          </a:p>
          <a:p>
            <a:r>
              <a:rPr lang="en-GB" sz="1200" b="1" u="sng" dirty="0"/>
              <a:t>Health:</a:t>
            </a:r>
            <a:endParaRPr lang="en-GB" sz="1200" dirty="0"/>
          </a:p>
          <a:p>
            <a:r>
              <a:rPr lang="en-GB" sz="1200" dirty="0"/>
              <a:t>WHO (1946) state that health is more than being free from a disease .Health is a combination of physical, mental and social well being. Meaning that for a person to be healthy doesn’t just consist of being free from illness but also to feel fit and well within themselves, their mind and within day to day life. Good health helps people to cope with challenges as well as building positive relationships.</a:t>
            </a:r>
          </a:p>
          <a:p>
            <a:endParaRPr lang="en-GB" sz="1200" dirty="0"/>
          </a:p>
          <a:p>
            <a:endParaRPr lang="en-GB" sz="1200" dirty="0"/>
          </a:p>
          <a:p>
            <a:endParaRPr lang="en-GB" sz="1200" dirty="0">
              <a:highlight>
                <a:srgbClr val="FFFF00"/>
              </a:highlight>
            </a:endParaRPr>
          </a:p>
        </p:txBody>
      </p:sp>
      <p:sp>
        <p:nvSpPr>
          <p:cNvPr id="21" name="TextBox 20">
            <a:extLst>
              <a:ext uri="{FF2B5EF4-FFF2-40B4-BE49-F238E27FC236}">
                <a16:creationId xmlns:a16="http://schemas.microsoft.com/office/drawing/2014/main" id="{064587F8-20E2-882C-E0FE-94C8C2AC045D}"/>
              </a:ext>
            </a:extLst>
          </p:cNvPr>
          <p:cNvSpPr txBox="1"/>
          <p:nvPr/>
        </p:nvSpPr>
        <p:spPr>
          <a:xfrm>
            <a:off x="322729" y="3285006"/>
            <a:ext cx="11758107" cy="2308324"/>
          </a:xfrm>
          <a:prstGeom prst="rect">
            <a:avLst/>
          </a:prstGeom>
          <a:noFill/>
        </p:spPr>
        <p:txBody>
          <a:bodyPr wrap="square" rtlCol="0">
            <a:spAutoFit/>
          </a:bodyPr>
          <a:lstStyle/>
          <a:p>
            <a:r>
              <a:rPr lang="en-GB" sz="1100" dirty="0"/>
              <a:t>(Schramme,2023) , health is more than just being clear from disease. It also depends on having the resources and conditions needed to stay well. Someone living in poverty might not be sick, but they may still lack what is needed to maintain good/best health possible.</a:t>
            </a:r>
          </a:p>
          <a:p>
            <a:r>
              <a:rPr lang="en-GB" sz="1100" dirty="0"/>
              <a:t>Health can therefore be seen in different ways,  People can be healthier or less healthy than others. While having perfect health might mean having a very low chance of getting ill, people that doesn’t reach that level does not mean someone is unhealthy , it simply means they are less healthy than those in the best condition.</a:t>
            </a:r>
          </a:p>
          <a:p>
            <a:r>
              <a:rPr lang="en-GB" sz="1100" dirty="0"/>
              <a:t>(Child poverty action group,2025) states that one of the biggest factors to a child’s  health, well being and lifestyle is down to the life they are born into, for example a child experiencing poverty can mean these children are already at an unfair advantage as they are more likely to have poor mental health and are at higher risk of psychological distress. Due to taking on adult  responsibility’s and having to grow up faster than the average child to help their parents during day to day  responsibilities.( UNICEF, No date)</a:t>
            </a:r>
          </a:p>
          <a:p>
            <a:r>
              <a:rPr lang="en-GB" sz="1100" dirty="0"/>
              <a:t>State that it is extremely common that during uncertain times in a child’s life children observe the peers around them ,most commonly the adults they look up to. Children will copy how their peers navigate their own behaviours and  emotions in order to help them to navigate their own. The Marmot review (2010) agrees and states that People with more money, education, and better living conditions are generally healthier and live longer, Although those with fewer opportunities often face worse health. Education is one clear example: people with university degrees tend to live healthier, longer lives than those without. This matters for children because the conditions their parents live in  such as income, education, and work directly shape their own health, well-being, and chances to succeed as they grow up.</a:t>
            </a:r>
          </a:p>
          <a:p>
            <a:endParaRPr lang="en-GB" sz="1200" dirty="0"/>
          </a:p>
        </p:txBody>
      </p:sp>
      <p:sp>
        <p:nvSpPr>
          <p:cNvPr id="22" name="TextBox 21">
            <a:extLst>
              <a:ext uri="{FF2B5EF4-FFF2-40B4-BE49-F238E27FC236}">
                <a16:creationId xmlns:a16="http://schemas.microsoft.com/office/drawing/2014/main" id="{16A091A6-5C73-957B-0B10-81F580857F6B}"/>
              </a:ext>
            </a:extLst>
          </p:cNvPr>
          <p:cNvSpPr txBox="1"/>
          <p:nvPr/>
        </p:nvSpPr>
        <p:spPr>
          <a:xfrm>
            <a:off x="322729" y="5408664"/>
            <a:ext cx="11355394" cy="1277273"/>
          </a:xfrm>
          <a:prstGeom prst="rect">
            <a:avLst/>
          </a:prstGeom>
          <a:noFill/>
        </p:spPr>
        <p:txBody>
          <a:bodyPr wrap="square" rtlCol="0">
            <a:spAutoFit/>
          </a:bodyPr>
          <a:lstStyle/>
          <a:p>
            <a:r>
              <a:rPr lang="en-GB" sz="1100" b="1" u="sng" dirty="0"/>
              <a:t>Wellbeing:</a:t>
            </a:r>
            <a:endParaRPr lang="en-GB" sz="1100" dirty="0">
              <a:highlight>
                <a:srgbClr val="FFFF00"/>
              </a:highlight>
            </a:endParaRPr>
          </a:p>
          <a:p>
            <a:r>
              <a:rPr lang="en-GB" sz="1100" dirty="0"/>
              <a:t>Loughborough University (No Date) sees well being is seen as ones overall quality of life. Well being is a big topic and doesn’t just mean being healthy like most will think. Well being also means feeling satisfied and happy during everyday life. Peoples well being improves when people put in hard work in order to achieve personal goals, well being also includes feeling happy within their own community as well as building connections and relationships within them. Ones income, education and health affect peoples views on life and effects their level of happiness. Department of Health (no date) agrees and sees wellbeing as more than just not being unwell. It is about how people feel about themselves and their lives as a whole. It can be seen in things like feeling happy, finding purpose in daily life, and being satisfied with what you do. Physical and mental health both affect well-being, and at the same time, well-being can influence how people deal with health problems. This shows that well-being is linked to many different parts of life. </a:t>
            </a:r>
            <a:endParaRPr lang="en-GB" sz="1100" dirty="0">
              <a:highlight>
                <a:srgbClr val="FFFF00"/>
              </a:highlight>
            </a:endParaRPr>
          </a:p>
        </p:txBody>
      </p:sp>
      <p:sp>
        <p:nvSpPr>
          <p:cNvPr id="25" name="Rectangle 2">
            <a:extLst>
              <a:ext uri="{FF2B5EF4-FFF2-40B4-BE49-F238E27FC236}">
                <a16:creationId xmlns:a16="http://schemas.microsoft.com/office/drawing/2014/main" id="{EA47AF20-FFFD-D320-18DF-6CD29AADD75A}"/>
              </a:ext>
            </a:extLst>
          </p:cNvPr>
          <p:cNvSpPr>
            <a:spLocks noChangeArrowheads="1"/>
          </p:cNvSpPr>
          <p:nvPr/>
        </p:nvSpPr>
        <p:spPr bwMode="auto">
          <a:xfrm>
            <a:off x="0" y="-508731"/>
            <a:ext cx="942887" cy="1169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dirty="0">
              <a:latin typeface="Arial" panose="020B0604020202020204" pitchFamily="34" charset="0"/>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Times New Roman" panose="02020603050405020304" pitchFamily="18" charset="0"/>
              </a:rPr>
              <a:t>2418867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Times New Roman" panose="02020603050405020304" pitchFamily="18" charset="0"/>
              </a:rPr>
              <a:t>ECEY5009</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a:ln>
                  <a:noFill/>
                </a:ln>
                <a:solidFill>
                  <a:schemeClr val="tx1"/>
                </a:solidFill>
                <a:effectLst/>
                <a:latin typeface="Arial" panose="020B0604020202020204" pitchFamily="34" charset="0"/>
              </a:rPr>
              <a:t> </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23447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B9EBF9C3-2CC5-9D9B-BF15-2A82C16C318F}"/>
              </a:ext>
            </a:extLst>
          </p:cNvPr>
          <p:cNvSpPr/>
          <p:nvPr/>
        </p:nvSpPr>
        <p:spPr>
          <a:xfrm>
            <a:off x="170989" y="188259"/>
            <a:ext cx="11836527" cy="2478741"/>
          </a:xfrm>
          <a:prstGeom prst="roundRect">
            <a:avLst/>
          </a:prstGeom>
          <a:solidFill>
            <a:srgbClr val="E8FFF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ounded Rectangle 5">
            <a:extLst>
              <a:ext uri="{FF2B5EF4-FFF2-40B4-BE49-F238E27FC236}">
                <a16:creationId xmlns:a16="http://schemas.microsoft.com/office/drawing/2014/main" id="{CB15473D-27D7-254B-2448-A9D024FF6130}"/>
              </a:ext>
            </a:extLst>
          </p:cNvPr>
          <p:cNvSpPr/>
          <p:nvPr/>
        </p:nvSpPr>
        <p:spPr>
          <a:xfrm>
            <a:off x="170988" y="2829189"/>
            <a:ext cx="12021012" cy="3840552"/>
          </a:xfrm>
          <a:prstGeom prst="roundRect">
            <a:avLst/>
          </a:prstGeom>
          <a:solidFill>
            <a:srgbClr val="E8FFF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DB53AE86-EA42-73E3-E817-3B6844212147}"/>
              </a:ext>
            </a:extLst>
          </p:cNvPr>
          <p:cNvSpPr txBox="1"/>
          <p:nvPr/>
        </p:nvSpPr>
        <p:spPr>
          <a:xfrm>
            <a:off x="396966" y="2841889"/>
            <a:ext cx="7733654" cy="553998"/>
          </a:xfrm>
          <a:prstGeom prst="rect">
            <a:avLst/>
          </a:prstGeom>
          <a:noFill/>
        </p:spPr>
        <p:txBody>
          <a:bodyPr wrap="square" rtlCol="0">
            <a:spAutoFit/>
          </a:bodyPr>
          <a:lstStyle/>
          <a:p>
            <a:r>
              <a:rPr lang="en-GB" sz="1200" b="1" u="sng" dirty="0"/>
              <a:t>Lifestyle:</a:t>
            </a:r>
            <a:endParaRPr lang="en-GB" sz="1200" dirty="0">
              <a:highlight>
                <a:srgbClr val="FFFF00"/>
              </a:highlight>
            </a:endParaRPr>
          </a:p>
          <a:p>
            <a:endParaRPr lang="en-GB" dirty="0"/>
          </a:p>
        </p:txBody>
      </p:sp>
      <p:sp>
        <p:nvSpPr>
          <p:cNvPr id="9" name="TextBox 8">
            <a:extLst>
              <a:ext uri="{FF2B5EF4-FFF2-40B4-BE49-F238E27FC236}">
                <a16:creationId xmlns:a16="http://schemas.microsoft.com/office/drawing/2014/main" id="{E8F0381D-206E-EF7A-4106-BE1DBFE4D89A}"/>
              </a:ext>
            </a:extLst>
          </p:cNvPr>
          <p:cNvSpPr txBox="1"/>
          <p:nvPr/>
        </p:nvSpPr>
        <p:spPr>
          <a:xfrm>
            <a:off x="396966" y="188259"/>
            <a:ext cx="1890793" cy="276999"/>
          </a:xfrm>
          <a:prstGeom prst="rect">
            <a:avLst/>
          </a:prstGeom>
          <a:noFill/>
        </p:spPr>
        <p:txBody>
          <a:bodyPr wrap="square" rtlCol="0">
            <a:spAutoFit/>
          </a:bodyPr>
          <a:lstStyle/>
          <a:p>
            <a:r>
              <a:rPr lang="en-GB" sz="1200" b="1" u="sng" dirty="0"/>
              <a:t>Wellbeing-</a:t>
            </a:r>
          </a:p>
        </p:txBody>
      </p:sp>
      <p:sp>
        <p:nvSpPr>
          <p:cNvPr id="10" name="TextBox 9">
            <a:extLst>
              <a:ext uri="{FF2B5EF4-FFF2-40B4-BE49-F238E27FC236}">
                <a16:creationId xmlns:a16="http://schemas.microsoft.com/office/drawing/2014/main" id="{9E19788A-A57B-E284-DC4E-EFD7A94C295D}"/>
              </a:ext>
            </a:extLst>
          </p:cNvPr>
          <p:cNvSpPr txBox="1"/>
          <p:nvPr/>
        </p:nvSpPr>
        <p:spPr>
          <a:xfrm>
            <a:off x="396966" y="398278"/>
            <a:ext cx="11226763" cy="2123658"/>
          </a:xfrm>
          <a:prstGeom prst="rect">
            <a:avLst/>
          </a:prstGeom>
          <a:noFill/>
        </p:spPr>
        <p:txBody>
          <a:bodyPr wrap="square" rtlCol="0">
            <a:spAutoFit/>
          </a:bodyPr>
          <a:lstStyle/>
          <a:p>
            <a:r>
              <a:rPr lang="en-GB" sz="1200" dirty="0"/>
              <a:t>Jordan, A &amp; Reese  (2020) Conducted a research project into children's views on well being and what children think this is. Their studies found that the children's perspective of wellbeing was the importance of feeling safe and cared  for , The children described that feeling safe was one of the biggest elements to their happiness. Having a safe space too meet up with friends would bring comfort for all involved. Many children expressed that their local areas lacked in providing safe spaces for children to hang out. The study states that one child stated “There needs to be somewhere to relax and be able to unwind”. This is also very important for children living in poverty as Young people from disadvantaged backgrounds often face barriers that others their age do not. They might need to work part-time while studying, have less learning resources available, or miss out on social opportunities like school trips because of financial difficulties. These challenges can leave them feeling left behind and unequal compared to their peers. As a result, they may feel less confident about achieving their goals and believe they must work much harder than others to succeed. The Children's Society (No date). Promoting the wellbeing of babies, children, and young people is an important part of giving them the best start in life. Focusing on wellbeing helps to keep them safe, supports their learning and development, and builds the foundations they need for the future. When children feel secure and supported, they are more likely to grow up healthy, confident, and able to reach their potential. This also increases their chances of having positive outcomes later in life, such as good physical and mental health, better education, and stronger relationships as adults (Public Health England, 2021).</a:t>
            </a:r>
          </a:p>
        </p:txBody>
      </p:sp>
      <p:sp>
        <p:nvSpPr>
          <p:cNvPr id="12" name="TextBox 11">
            <a:extLst>
              <a:ext uri="{FF2B5EF4-FFF2-40B4-BE49-F238E27FC236}">
                <a16:creationId xmlns:a16="http://schemas.microsoft.com/office/drawing/2014/main" id="{66F80A88-5F8D-FBD5-1F6B-6FB8256FD6F8}"/>
              </a:ext>
            </a:extLst>
          </p:cNvPr>
          <p:cNvSpPr txBox="1"/>
          <p:nvPr/>
        </p:nvSpPr>
        <p:spPr>
          <a:xfrm>
            <a:off x="290725" y="3096721"/>
            <a:ext cx="11610550" cy="3816429"/>
          </a:xfrm>
          <a:prstGeom prst="rect">
            <a:avLst/>
          </a:prstGeom>
          <a:noFill/>
        </p:spPr>
        <p:txBody>
          <a:bodyPr wrap="square" rtlCol="0">
            <a:spAutoFit/>
          </a:bodyPr>
          <a:lstStyle/>
          <a:p>
            <a:r>
              <a:rPr lang="en-GB" sz="1400" dirty="0"/>
              <a:t>Adler, A (No date) perception of lifestyle is a way that a person perceives and navigates the world around them . Adler strongly believes that early childhood experiences massively shape a child's lifestyle as well as shaping children's attitudes. Behaviours and the way that they cope with situations within their lives. Lifestyle is the way a person lives each day, including their habits, routines, and choices. It covers things like what people eat, how active they are, how much rest they get, and even how they spend free time or interact with others. The World Health Organization (WHO, 1998) explains lifestyle as a way of living that is shaped not only by personal decisions but also by culture, society, and environment. This shows that lifestyle is more than just what an individual does it is also influenced by family, friends, and the wider community.</a:t>
            </a:r>
          </a:p>
          <a:p>
            <a:r>
              <a:rPr lang="en-GB" sz="1400" dirty="0"/>
              <a:t>Lifestyle is important because it strongly affects health and well-being. Research shows that healthy habits, such as exercising regularly, eating a balanced diet, and avoiding smoking or heavy drinking, reduce the risk of illnesses like heart disease, diabetes, and some cancers (Booth, Roberts and Laye, 2012; WHO, 2010). A healthy lifestyle improves not only physical health but also mental health, energy, and quality of life (</a:t>
            </a:r>
            <a:r>
              <a:rPr lang="en-GB" sz="1400" dirty="0" err="1"/>
              <a:t>Rippe</a:t>
            </a:r>
            <a:r>
              <a:rPr lang="en-GB" sz="1400" dirty="0"/>
              <a:t>, 2019). On the other hand, unhealthy choices can cause long-term problems and increase pressure on healthcare systems.</a:t>
            </a:r>
          </a:p>
          <a:p>
            <a:r>
              <a:rPr lang="en-GB" sz="1400" dirty="0"/>
              <a:t>Many organisations and researchers agree that lifestyle is one of the main factors that shape health outcomes. The World Health Organization (2010) emphasises that lifestyle-related behaviours are leading causes of preventable disease worldwide. In the United States, the </a:t>
            </a:r>
            <a:r>
              <a:rPr lang="en-GB" sz="1400" dirty="0" err="1"/>
              <a:t>Centers</a:t>
            </a:r>
            <a:r>
              <a:rPr lang="en-GB" sz="1400" dirty="0"/>
              <a:t> for Disease Control and Prevention (CDC, 2022) report that chronic conditions such as heart disease, cancer, and diabetes are often linked to lifestyle risks including poor diet, lack of exercise, and smoking. Researchers such as </a:t>
            </a:r>
            <a:r>
              <a:rPr lang="en-GB" sz="1400" dirty="0" err="1"/>
              <a:t>Rippe</a:t>
            </a:r>
            <a:r>
              <a:rPr lang="en-GB" sz="1400" dirty="0"/>
              <a:t> (2019) and Booth, Roberts and Laye (2012) also argue that even small lifestyle changes can make a big difference to long-term health. This highlights that lifestyle is not only a personal matter but also an important issue for society as a whole.</a:t>
            </a:r>
          </a:p>
          <a:p>
            <a:endParaRPr lang="en-GB" dirty="0"/>
          </a:p>
        </p:txBody>
      </p:sp>
    </p:spTree>
    <p:extLst>
      <p:ext uri="{BB962C8B-B14F-4D97-AF65-F5344CB8AC3E}">
        <p14:creationId xmlns:p14="http://schemas.microsoft.com/office/powerpoint/2010/main" val="821640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EF4BEB0E-A181-3E6A-AC6B-24AA86E1A017}"/>
              </a:ext>
            </a:extLst>
          </p:cNvPr>
          <p:cNvSpPr/>
          <p:nvPr/>
        </p:nvSpPr>
        <p:spPr>
          <a:xfrm>
            <a:off x="118184" y="124758"/>
            <a:ext cx="11972216" cy="2783541"/>
          </a:xfrm>
          <a:prstGeom prst="roundRect">
            <a:avLst/>
          </a:prstGeom>
          <a:solidFill>
            <a:srgbClr val="E8FFF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p>
          <a:p>
            <a:pPr algn="ctr"/>
            <a:endParaRPr lang="en-GB" b="1" dirty="0"/>
          </a:p>
        </p:txBody>
      </p:sp>
      <p:sp>
        <p:nvSpPr>
          <p:cNvPr id="5" name="Rounded Rectangle 4">
            <a:extLst>
              <a:ext uri="{FF2B5EF4-FFF2-40B4-BE49-F238E27FC236}">
                <a16:creationId xmlns:a16="http://schemas.microsoft.com/office/drawing/2014/main" id="{D95236F8-E421-6D2C-DDDB-D3C41C3DC87C}"/>
              </a:ext>
            </a:extLst>
          </p:cNvPr>
          <p:cNvSpPr/>
          <p:nvPr/>
        </p:nvSpPr>
        <p:spPr>
          <a:xfrm>
            <a:off x="25344" y="3048057"/>
            <a:ext cx="6189476" cy="3685242"/>
          </a:xfrm>
          <a:prstGeom prst="roundRect">
            <a:avLst/>
          </a:prstGeom>
          <a:solidFill>
            <a:srgbClr val="E8FFF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p:txBody>
      </p:sp>
      <p:sp>
        <p:nvSpPr>
          <p:cNvPr id="8" name="TextBox 7">
            <a:extLst>
              <a:ext uri="{FF2B5EF4-FFF2-40B4-BE49-F238E27FC236}">
                <a16:creationId xmlns:a16="http://schemas.microsoft.com/office/drawing/2014/main" id="{7DF94251-32C3-397F-D690-8B1C29EE79F0}"/>
              </a:ext>
            </a:extLst>
          </p:cNvPr>
          <p:cNvSpPr txBox="1"/>
          <p:nvPr/>
        </p:nvSpPr>
        <p:spPr>
          <a:xfrm>
            <a:off x="4286878" y="80763"/>
            <a:ext cx="4959457" cy="369332"/>
          </a:xfrm>
          <a:prstGeom prst="rect">
            <a:avLst/>
          </a:prstGeom>
          <a:noFill/>
        </p:spPr>
        <p:txBody>
          <a:bodyPr wrap="square" rtlCol="0">
            <a:spAutoFit/>
          </a:bodyPr>
          <a:lstStyle/>
          <a:p>
            <a:r>
              <a:rPr lang="en-GB" b="1" u="sng" dirty="0"/>
              <a:t>Application to early years practice</a:t>
            </a:r>
          </a:p>
        </p:txBody>
      </p:sp>
      <p:sp>
        <p:nvSpPr>
          <p:cNvPr id="9" name="TextBox 8">
            <a:extLst>
              <a:ext uri="{FF2B5EF4-FFF2-40B4-BE49-F238E27FC236}">
                <a16:creationId xmlns:a16="http://schemas.microsoft.com/office/drawing/2014/main" id="{085E0CB7-9132-67D4-D8E3-0BFEE2DD74E0}"/>
              </a:ext>
            </a:extLst>
          </p:cNvPr>
          <p:cNvSpPr txBox="1"/>
          <p:nvPr/>
        </p:nvSpPr>
        <p:spPr>
          <a:xfrm>
            <a:off x="229379" y="362367"/>
            <a:ext cx="11644712" cy="2677656"/>
          </a:xfrm>
          <a:prstGeom prst="rect">
            <a:avLst/>
          </a:prstGeom>
          <a:noFill/>
        </p:spPr>
        <p:txBody>
          <a:bodyPr wrap="square" rtlCol="0">
            <a:spAutoFit/>
          </a:bodyPr>
          <a:lstStyle/>
          <a:p>
            <a:r>
              <a:rPr lang="en-GB" sz="1400" dirty="0"/>
              <a:t>Health, wellbeing, and lifestyle are central to early years practice because the experiences children have in their first years of life strongly influence their development, learning, and long-term outcomes. The World Health Organization (WHO, 1998) defines health as a state of complete physical, mental, and social wellbeing, not just the absence of disease. For children in early years settings, this means ensuring they grow up in an environment that supports not only their physical needs, but also their emotional, social, and cognitive development. Early years practitioners play a key role in shaping positive lifestyle habits and promoting wellbeing through everyday routines and interactions.</a:t>
            </a:r>
          </a:p>
          <a:p>
            <a:endParaRPr lang="en-GB" sz="1400" dirty="0"/>
          </a:p>
          <a:p>
            <a:r>
              <a:rPr lang="en-GB" sz="1400" dirty="0"/>
              <a:t>One important way health is supported in early years is through nutrition. A balanced diet gives children the energy and nutrients they need for growth, brain development, and learning. Poor diet in the early years can lead to problems such as obesity, dental decay, and difficulties with concentration (Public Health England, 2017). Practitioners can encourage healthy eating by providing balanced meals and snacks, involving children in food choices, and creating a positive atmosphere at mealtimes. They can also work with parents to share advice on healthy food options, making sure good nutrition continues at home.</a:t>
            </a:r>
          </a:p>
          <a:p>
            <a:endParaRPr lang="en-GB" sz="1400" dirty="0"/>
          </a:p>
        </p:txBody>
      </p:sp>
      <p:sp>
        <p:nvSpPr>
          <p:cNvPr id="11" name="TextBox 10">
            <a:extLst>
              <a:ext uri="{FF2B5EF4-FFF2-40B4-BE49-F238E27FC236}">
                <a16:creationId xmlns:a16="http://schemas.microsoft.com/office/drawing/2014/main" id="{C7556CE6-AF9D-D49D-A877-A1399CAE771F}"/>
              </a:ext>
            </a:extLst>
          </p:cNvPr>
          <p:cNvSpPr txBox="1"/>
          <p:nvPr/>
        </p:nvSpPr>
        <p:spPr>
          <a:xfrm>
            <a:off x="153705" y="3179781"/>
            <a:ext cx="6077892" cy="3693319"/>
          </a:xfrm>
          <a:prstGeom prst="rect">
            <a:avLst/>
          </a:prstGeom>
          <a:noFill/>
        </p:spPr>
        <p:txBody>
          <a:bodyPr wrap="square" rtlCol="0">
            <a:spAutoFit/>
          </a:bodyPr>
          <a:lstStyle/>
          <a:p>
            <a:r>
              <a:rPr lang="en-GB" sz="1200" dirty="0">
                <a:solidFill>
                  <a:schemeClr val="tx1"/>
                </a:solidFill>
              </a:rPr>
              <a:t>Dental health is a key part of overall wellbeing, and in Wales this is supported through the Design to Smile programme, which provides supervised toothbrushing and oral health education in nurseries and schools (Public Health Wales, 2023). This programme is especially important as dental decay remains one of the most common health issues in young children. By adding toothbrushing into daily routines, practitioners help children ensure good oral hygiene habits early in life, preventing pain and promoting confidence.</a:t>
            </a:r>
          </a:p>
          <a:p>
            <a:endParaRPr lang="en-GB" sz="1200" dirty="0">
              <a:solidFill>
                <a:schemeClr val="tx1"/>
              </a:solidFill>
            </a:endParaRPr>
          </a:p>
          <a:p>
            <a:r>
              <a:rPr lang="en-GB" sz="1200" dirty="0">
                <a:solidFill>
                  <a:schemeClr val="tx1"/>
                </a:solidFill>
              </a:rPr>
              <a:t>Physical activity is another vital part of lifestyle in the early years. According to the World Health Organization (2019), young children should engage in at least 180 minutes of physical activity each day, with some of this being energetic play. Movement supports not only physical health, such as strong bones and muscles, but also improves emotional wellbeing, social skills, and learning (Tremblay et al., 2016). Practitioners can provide opportunities for active play, both indoors and outdoors, through games, climbing, running, and dancing. Local initiatives such as RCT Sports in Rhondda Cynon Taf offer programmes and activities that encourage children to stay active from a young age, helping families and practitioners provide opportunities for fitness and fun (RCT Council, 2024). Encouraging children to enjoy movement early helps establish habits that reduce the risk of health problems later in life (Booth, Roberts and Laye, 2012).</a:t>
            </a:r>
          </a:p>
          <a:p>
            <a:endParaRPr lang="en-GB" dirty="0"/>
          </a:p>
        </p:txBody>
      </p:sp>
      <p:sp>
        <p:nvSpPr>
          <p:cNvPr id="13" name="Rounded Rectangle 12">
            <a:extLst>
              <a:ext uri="{FF2B5EF4-FFF2-40B4-BE49-F238E27FC236}">
                <a16:creationId xmlns:a16="http://schemas.microsoft.com/office/drawing/2014/main" id="{A7EE9A6C-7B3E-A4E7-D222-817C922D12F0}"/>
              </a:ext>
            </a:extLst>
          </p:cNvPr>
          <p:cNvSpPr/>
          <p:nvPr/>
        </p:nvSpPr>
        <p:spPr>
          <a:xfrm>
            <a:off x="6326015" y="2951628"/>
            <a:ext cx="5840641" cy="3877985"/>
          </a:xfrm>
          <a:prstGeom prst="roundRect">
            <a:avLst/>
          </a:prstGeom>
          <a:solidFill>
            <a:srgbClr val="E8FFF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p:txBody>
      </p:sp>
      <p:sp>
        <p:nvSpPr>
          <p:cNvPr id="14" name="TextBox 13">
            <a:extLst>
              <a:ext uri="{FF2B5EF4-FFF2-40B4-BE49-F238E27FC236}">
                <a16:creationId xmlns:a16="http://schemas.microsoft.com/office/drawing/2014/main" id="{5F41DCC6-A3D1-6A1E-9F4D-41387DC2BF65}"/>
              </a:ext>
            </a:extLst>
          </p:cNvPr>
          <p:cNvSpPr txBox="1"/>
          <p:nvPr/>
        </p:nvSpPr>
        <p:spPr>
          <a:xfrm>
            <a:off x="6472490" y="3040023"/>
            <a:ext cx="5719510" cy="4247317"/>
          </a:xfrm>
          <a:prstGeom prst="rect">
            <a:avLst/>
          </a:prstGeom>
          <a:noFill/>
        </p:spPr>
        <p:txBody>
          <a:bodyPr wrap="square" rtlCol="0">
            <a:spAutoFit/>
          </a:bodyPr>
          <a:lstStyle/>
          <a:p>
            <a:r>
              <a:rPr lang="en-GB" sz="1400" dirty="0"/>
              <a:t>Emotional and mental wellbeing are equally important. Children who feel safe, valued, and supported are more likely to develop positive self-esteem, resilience, and good relationships. The Early Years Foundation Stage (EYFS, 2021) framework highlights the importance of promoting personal, social, and emotional development as a core area of practice. Practitioners can support wellbeing by building strong relationships with children, responding to their needs, and creating inclusive and nurturing environments. Positive interactions, such as listening carefully and showing empathy, help children feel secure and able to express their feelings.</a:t>
            </a:r>
          </a:p>
          <a:p>
            <a:r>
              <a:rPr lang="en-GB" sz="1400" dirty="0"/>
              <a:t>Lifestyle factors also affect sleep and rest, which are crucial for young children’s growth and learning. Research shows that children who do not get enough sleep may experience difficulties with attention, memory, and behaviour (Mindell and Williamson, 2018). Early years practitioners can support healthy sleep routines by ensuring rest times are calm and consistent, and by working in partnership with parents to promote regular bedtime routines at home.</a:t>
            </a:r>
          </a:p>
          <a:p>
            <a:endParaRPr lang="en-GB" sz="1400" dirty="0"/>
          </a:p>
          <a:p>
            <a:endParaRPr lang="en-GB" dirty="0"/>
          </a:p>
        </p:txBody>
      </p:sp>
    </p:spTree>
    <p:extLst>
      <p:ext uri="{BB962C8B-B14F-4D97-AF65-F5344CB8AC3E}">
        <p14:creationId xmlns:p14="http://schemas.microsoft.com/office/powerpoint/2010/main" val="31753558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DB73BAF9-480B-72EE-953B-58472D539E49}"/>
              </a:ext>
            </a:extLst>
          </p:cNvPr>
          <p:cNvSpPr/>
          <p:nvPr/>
        </p:nvSpPr>
        <p:spPr>
          <a:xfrm>
            <a:off x="118184" y="4091552"/>
            <a:ext cx="11939497" cy="2657187"/>
          </a:xfrm>
          <a:prstGeom prst="roundRect">
            <a:avLst/>
          </a:prstGeom>
          <a:solidFill>
            <a:srgbClr val="E8FFF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p>
          <a:p>
            <a:pPr algn="ctr"/>
            <a:endParaRPr lang="en-GB" b="1" dirty="0"/>
          </a:p>
        </p:txBody>
      </p:sp>
      <p:sp>
        <p:nvSpPr>
          <p:cNvPr id="7" name="TextBox 6">
            <a:extLst>
              <a:ext uri="{FF2B5EF4-FFF2-40B4-BE49-F238E27FC236}">
                <a16:creationId xmlns:a16="http://schemas.microsoft.com/office/drawing/2014/main" id="{66C8F746-0B30-20D8-AC48-D2E207C2DFF3}"/>
              </a:ext>
            </a:extLst>
          </p:cNvPr>
          <p:cNvSpPr txBox="1"/>
          <p:nvPr/>
        </p:nvSpPr>
        <p:spPr>
          <a:xfrm>
            <a:off x="306092" y="4296760"/>
            <a:ext cx="11069664" cy="2246769"/>
          </a:xfrm>
          <a:prstGeom prst="rect">
            <a:avLst/>
          </a:prstGeom>
          <a:noFill/>
        </p:spPr>
        <p:txBody>
          <a:bodyPr wrap="square">
            <a:spAutoFit/>
          </a:bodyPr>
          <a:lstStyle/>
          <a:p>
            <a:r>
              <a:rPr lang="en-GB" sz="1400" dirty="0"/>
              <a:t>In this poster, the main elements and concepts relating to wellbeing, health, and lifestyle have been unpacked in detail  and carefully analysed. To support these ideas, evidence has been drawn from a range of peer reviewed articles, ensuring the discussion is all reliable research. Wellbeing can be understood as a child’s own perception of their health, both physically and emotionally, and it highlights the importance of how children view themselves in relation to their overall quality of life. Healthcare practitioners play a vital role in supporting and nurturing this sense of wellbeing by providing guidance, resources, and care tailored to each child’s needs.</a:t>
            </a:r>
          </a:p>
          <a:p>
            <a:endParaRPr lang="en-GB" sz="1400" dirty="0"/>
          </a:p>
          <a:p>
            <a:r>
              <a:rPr lang="en-GB" sz="1400" dirty="0"/>
              <a:t>When looking at lifestyle,. Parental involvement is a key factor, as the home environment often sets the foundation for routines around nutrition, physical activity, and emotional support. Schools also contribute significantly by promoting healthy behaviours, offering education around wellbeing, and creating a supportive environment for children to thrive. Nutrition itself is another core aspect, as it directly affects growth, development, and energy levels, and has a strong link to both short-term and long-term health.</a:t>
            </a:r>
          </a:p>
        </p:txBody>
      </p:sp>
      <p:sp>
        <p:nvSpPr>
          <p:cNvPr id="9" name="TextBox 8">
            <a:extLst>
              <a:ext uri="{FF2B5EF4-FFF2-40B4-BE49-F238E27FC236}">
                <a16:creationId xmlns:a16="http://schemas.microsoft.com/office/drawing/2014/main" id="{31D299C9-A99E-682F-70AF-D0977D1BA01F}"/>
              </a:ext>
            </a:extLst>
          </p:cNvPr>
          <p:cNvSpPr txBox="1"/>
          <p:nvPr/>
        </p:nvSpPr>
        <p:spPr>
          <a:xfrm>
            <a:off x="306092" y="4091550"/>
            <a:ext cx="6098582" cy="307777"/>
          </a:xfrm>
          <a:prstGeom prst="rect">
            <a:avLst/>
          </a:prstGeom>
          <a:noFill/>
        </p:spPr>
        <p:txBody>
          <a:bodyPr wrap="square">
            <a:spAutoFit/>
          </a:bodyPr>
          <a:lstStyle/>
          <a:p>
            <a:r>
              <a:rPr lang="en-GB" sz="1400" b="1" u="sng" dirty="0"/>
              <a:t>Conclusion:</a:t>
            </a:r>
          </a:p>
        </p:txBody>
      </p:sp>
      <p:sp>
        <p:nvSpPr>
          <p:cNvPr id="12" name="Rounded Rectangle 11">
            <a:extLst>
              <a:ext uri="{FF2B5EF4-FFF2-40B4-BE49-F238E27FC236}">
                <a16:creationId xmlns:a16="http://schemas.microsoft.com/office/drawing/2014/main" id="{670C9C19-6A6F-26BA-C024-34497459C635}"/>
              </a:ext>
            </a:extLst>
          </p:cNvPr>
          <p:cNvSpPr/>
          <p:nvPr/>
        </p:nvSpPr>
        <p:spPr>
          <a:xfrm>
            <a:off x="126251" y="57328"/>
            <a:ext cx="11939497" cy="3853064"/>
          </a:xfrm>
          <a:prstGeom prst="roundRect">
            <a:avLst/>
          </a:prstGeom>
          <a:solidFill>
            <a:srgbClr val="E8FFF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p>
          <a:p>
            <a:pPr algn="ctr"/>
            <a:endParaRPr lang="en-GB" b="1" dirty="0"/>
          </a:p>
        </p:txBody>
      </p:sp>
      <p:sp>
        <p:nvSpPr>
          <p:cNvPr id="15" name="TextBox 14">
            <a:extLst>
              <a:ext uri="{FF2B5EF4-FFF2-40B4-BE49-F238E27FC236}">
                <a16:creationId xmlns:a16="http://schemas.microsoft.com/office/drawing/2014/main" id="{49818F71-D3C9-9E11-ACF9-EAB5BFAD1419}"/>
              </a:ext>
            </a:extLst>
          </p:cNvPr>
          <p:cNvSpPr txBox="1"/>
          <p:nvPr/>
        </p:nvSpPr>
        <p:spPr>
          <a:xfrm>
            <a:off x="315945" y="278629"/>
            <a:ext cx="11543973" cy="3631763"/>
          </a:xfrm>
          <a:prstGeom prst="rect">
            <a:avLst/>
          </a:prstGeom>
          <a:noFill/>
        </p:spPr>
        <p:txBody>
          <a:bodyPr wrap="square" rtlCol="0">
            <a:spAutoFit/>
          </a:bodyPr>
          <a:lstStyle/>
          <a:p>
            <a:r>
              <a:rPr lang="en-GB" sz="1400" dirty="0"/>
              <a:t>Another important application of lifestyle in early years practice is role modelling. Children learn by observing the adults around them. If practitioners demonstrate positive behaviours, such as healthy eating, handwashing, or staying active, children are more likely to copy these habits (</a:t>
            </a:r>
            <a:r>
              <a:rPr lang="en-GB" sz="1400" dirty="0" err="1"/>
              <a:t>Rippe</a:t>
            </a:r>
            <a:r>
              <a:rPr lang="en-GB" sz="1400" dirty="0"/>
              <a:t>, 2019). Practitioners therefore have a responsibility to be mindful of the behaviours they model and to encourage children in developing lifelong healthy routines.</a:t>
            </a:r>
          </a:p>
          <a:p>
            <a:endParaRPr lang="en-GB" sz="1400" dirty="0"/>
          </a:p>
          <a:p>
            <a:r>
              <a:rPr lang="en-GB" sz="1400" dirty="0"/>
              <a:t>Finally, health and wellbeing in early years practice also involve working in partnership with families and communities. Parents are children’s first educators, and collaboration between practitioners and families ensures consistency in promoting healthy lifestyles. For example, practitioners may share guidance on nutrition, physical activity, or sleep, and signpost families to health services when needed (CDC, 2022). This joined-up approach ensures that children receive the support they need both inside and outside the early years setting.</a:t>
            </a:r>
          </a:p>
          <a:p>
            <a:endParaRPr lang="en-GB" sz="1400" dirty="0"/>
          </a:p>
          <a:p>
            <a:r>
              <a:rPr lang="en-GB" sz="1400" dirty="0"/>
              <a:t>In conclusion, health, wellbeing, and lifestyle are closely linked and form a foundation for children’s growth and learning. Early years practitioners have a vital role in promoting healthy habits through nutrition, physical activity, emotional support, and role modelling. Programmes such as Design to Smile and RCT Sports show how local and national initiatives can support practitioners and families in encouraging lifelong healthy habits. By embedding these aspects into daily practice and working in partnership with families, practitioners can help children develop the foundations for a healthy lifestyle that will benefit them throughout their lives.</a:t>
            </a:r>
          </a:p>
          <a:p>
            <a:endParaRPr lang="en-GB" dirty="0"/>
          </a:p>
        </p:txBody>
      </p:sp>
    </p:spTree>
    <p:extLst>
      <p:ext uri="{BB962C8B-B14F-4D97-AF65-F5344CB8AC3E}">
        <p14:creationId xmlns:p14="http://schemas.microsoft.com/office/powerpoint/2010/main" val="16917066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3FB7B5A-5CD3-9519-A01B-7E4C3565046A}"/>
              </a:ext>
            </a:extLst>
          </p:cNvPr>
          <p:cNvSpPr txBox="1"/>
          <p:nvPr/>
        </p:nvSpPr>
        <p:spPr>
          <a:xfrm>
            <a:off x="85163" y="107576"/>
            <a:ext cx="1706044" cy="369332"/>
          </a:xfrm>
          <a:prstGeom prst="rect">
            <a:avLst/>
          </a:prstGeom>
          <a:noFill/>
        </p:spPr>
        <p:txBody>
          <a:bodyPr wrap="none" rtlCol="0">
            <a:spAutoFit/>
          </a:bodyPr>
          <a:lstStyle/>
          <a:p>
            <a:r>
              <a:rPr lang="en-GB" b="1" u="sng" dirty="0"/>
              <a:t>Reference list:</a:t>
            </a:r>
          </a:p>
        </p:txBody>
      </p:sp>
      <p:sp>
        <p:nvSpPr>
          <p:cNvPr id="7" name="TextBox 6">
            <a:extLst>
              <a:ext uri="{FF2B5EF4-FFF2-40B4-BE49-F238E27FC236}">
                <a16:creationId xmlns:a16="http://schemas.microsoft.com/office/drawing/2014/main" id="{C73DC8CB-7A3D-7193-223C-8B50C85B64B1}"/>
              </a:ext>
            </a:extLst>
          </p:cNvPr>
          <p:cNvSpPr txBox="1"/>
          <p:nvPr/>
        </p:nvSpPr>
        <p:spPr>
          <a:xfrm>
            <a:off x="85164" y="476908"/>
            <a:ext cx="11789336" cy="523220"/>
          </a:xfrm>
          <a:prstGeom prst="rect">
            <a:avLst/>
          </a:prstGeom>
          <a:noFill/>
        </p:spPr>
        <p:txBody>
          <a:bodyPr wrap="square" rtlCol="0">
            <a:spAutoFit/>
          </a:bodyPr>
          <a:lstStyle/>
          <a:p>
            <a:r>
              <a:rPr lang="en-GB" sz="1400" dirty="0"/>
              <a:t>Measurement of and target-setting for well-being: an imitative by the WHO regional Office for Europe, report of the second meeting of the expert group, Paris, France 25-26 June 2012 (forthcoming)</a:t>
            </a:r>
          </a:p>
        </p:txBody>
      </p:sp>
      <p:sp>
        <p:nvSpPr>
          <p:cNvPr id="8" name="TextBox 7">
            <a:extLst>
              <a:ext uri="{FF2B5EF4-FFF2-40B4-BE49-F238E27FC236}">
                <a16:creationId xmlns:a16="http://schemas.microsoft.com/office/drawing/2014/main" id="{83133498-AEF8-4DB6-B54E-BA768B4AD931}"/>
              </a:ext>
            </a:extLst>
          </p:cNvPr>
          <p:cNvSpPr txBox="1"/>
          <p:nvPr/>
        </p:nvSpPr>
        <p:spPr>
          <a:xfrm>
            <a:off x="85165" y="1095075"/>
            <a:ext cx="12106835" cy="800219"/>
          </a:xfrm>
          <a:prstGeom prst="rect">
            <a:avLst/>
          </a:prstGeom>
          <a:noFill/>
        </p:spPr>
        <p:txBody>
          <a:bodyPr wrap="square" rtlCol="0">
            <a:spAutoFit/>
          </a:bodyPr>
          <a:lstStyle/>
          <a:p>
            <a:r>
              <a:rPr lang="en-GB" sz="1400" dirty="0"/>
              <a:t>Gov (2025) </a:t>
            </a:r>
            <a:r>
              <a:rPr lang="en-GB" sz="1400" i="1" dirty="0"/>
              <a:t>Physical health and mental wellbeing (Primary and secondary) </a:t>
            </a:r>
            <a:r>
              <a:rPr lang="en-GB" sz="1400" dirty="0"/>
              <a:t>Available at: </a:t>
            </a:r>
            <a:r>
              <a:rPr lang="en-GB" sz="1400" dirty="0">
                <a:hlinkClick r:id="rId2"/>
              </a:rPr>
              <a:t>https://www.gov.uk/government/publications/relationships-education-relationships-and-sex-education-rse-and-health-education/physical-health-and-mental-wellbeing-primary-and-secondary</a:t>
            </a:r>
            <a:r>
              <a:rPr lang="en-GB" sz="1400" dirty="0"/>
              <a:t> (Accessed:05/09/25)</a:t>
            </a:r>
            <a:endParaRPr lang="en-GB" sz="1400" i="1" dirty="0"/>
          </a:p>
          <a:p>
            <a:endParaRPr lang="en-GB" dirty="0"/>
          </a:p>
        </p:txBody>
      </p:sp>
      <p:sp>
        <p:nvSpPr>
          <p:cNvPr id="9" name="TextBox 8">
            <a:extLst>
              <a:ext uri="{FF2B5EF4-FFF2-40B4-BE49-F238E27FC236}">
                <a16:creationId xmlns:a16="http://schemas.microsoft.com/office/drawing/2014/main" id="{53D8FF86-E256-0684-1BB6-022630BCDFA0}"/>
              </a:ext>
            </a:extLst>
          </p:cNvPr>
          <p:cNvSpPr txBox="1"/>
          <p:nvPr/>
        </p:nvSpPr>
        <p:spPr>
          <a:xfrm>
            <a:off x="85163" y="1778693"/>
            <a:ext cx="12021672" cy="523220"/>
          </a:xfrm>
          <a:prstGeom prst="rect">
            <a:avLst/>
          </a:prstGeom>
          <a:noFill/>
        </p:spPr>
        <p:txBody>
          <a:bodyPr wrap="square" rtlCol="0">
            <a:spAutoFit/>
          </a:bodyPr>
          <a:lstStyle/>
          <a:p>
            <a:r>
              <a:rPr lang="en-GB" sz="1400" dirty="0"/>
              <a:t>Schrammel (2023) ‘</a:t>
            </a:r>
            <a:r>
              <a:rPr lang="en-GB" sz="1400" i="1" dirty="0"/>
              <a:t>Health as Complete Well-Being: The WHO Definition and Beyond’ , </a:t>
            </a:r>
            <a:r>
              <a:rPr lang="en-GB" sz="1400" dirty="0"/>
              <a:t>Available at: </a:t>
            </a:r>
            <a:r>
              <a:rPr lang="en-GB" sz="1400" b="0" dirty="0">
                <a:solidFill>
                  <a:srgbClr val="F26C19"/>
                </a:solidFill>
                <a:effectLst/>
                <a:hlinkClick r:id="rId3"/>
              </a:rPr>
              <a:t>https://academic.oup.com/phe/article/16/3/210/7232444</a:t>
            </a:r>
            <a:r>
              <a:rPr lang="en-GB" sz="1400" dirty="0">
                <a:solidFill>
                  <a:srgbClr val="F26C19"/>
                </a:solidFill>
              </a:rPr>
              <a:t>.</a:t>
            </a:r>
            <a:r>
              <a:rPr lang="en-GB" sz="1400" i="1" dirty="0"/>
              <a:t> (Accessed:05/09/25)</a:t>
            </a:r>
            <a:endParaRPr lang="en-GB" sz="2000" i="1" dirty="0"/>
          </a:p>
        </p:txBody>
      </p:sp>
      <p:sp>
        <p:nvSpPr>
          <p:cNvPr id="10" name="TextBox 9">
            <a:extLst>
              <a:ext uri="{FF2B5EF4-FFF2-40B4-BE49-F238E27FC236}">
                <a16:creationId xmlns:a16="http://schemas.microsoft.com/office/drawing/2014/main" id="{014AEAAB-154D-6580-229F-233E93EAB8E0}"/>
              </a:ext>
            </a:extLst>
          </p:cNvPr>
          <p:cNvSpPr txBox="1"/>
          <p:nvPr/>
        </p:nvSpPr>
        <p:spPr>
          <a:xfrm>
            <a:off x="85163" y="2427762"/>
            <a:ext cx="11789336" cy="800219"/>
          </a:xfrm>
          <a:prstGeom prst="rect">
            <a:avLst/>
          </a:prstGeom>
          <a:noFill/>
        </p:spPr>
        <p:txBody>
          <a:bodyPr wrap="square" rtlCol="0">
            <a:spAutoFit/>
          </a:bodyPr>
          <a:lstStyle/>
          <a:p>
            <a:r>
              <a:rPr lang="en-GB" sz="1400" dirty="0"/>
              <a:t>UNICEF,(No date) </a:t>
            </a:r>
            <a:r>
              <a:rPr lang="en-GB" sz="1400" i="1" dirty="0"/>
              <a:t>How to recognize signs of distress in children. Available at: </a:t>
            </a:r>
            <a:r>
              <a:rPr lang="en-GB" sz="1400" i="1" dirty="0">
                <a:hlinkClick r:id="rId4"/>
              </a:rPr>
              <a:t>https://www.unicef.org/parenting/child-care/how-to-recognize-signs-of-distress</a:t>
            </a:r>
            <a:r>
              <a:rPr lang="en-GB" sz="1400" i="1" dirty="0"/>
              <a:t> (Accessed:05/09/25)</a:t>
            </a:r>
          </a:p>
          <a:p>
            <a:endParaRPr lang="en-GB" dirty="0"/>
          </a:p>
        </p:txBody>
      </p:sp>
      <p:sp>
        <p:nvSpPr>
          <p:cNvPr id="11" name="TextBox 10">
            <a:extLst>
              <a:ext uri="{FF2B5EF4-FFF2-40B4-BE49-F238E27FC236}">
                <a16:creationId xmlns:a16="http://schemas.microsoft.com/office/drawing/2014/main" id="{9035C3FB-5B1F-DDE6-D5FD-2C2057D1655C}"/>
              </a:ext>
            </a:extLst>
          </p:cNvPr>
          <p:cNvSpPr txBox="1"/>
          <p:nvPr/>
        </p:nvSpPr>
        <p:spPr>
          <a:xfrm>
            <a:off x="85163" y="3061295"/>
            <a:ext cx="11213101" cy="492443"/>
          </a:xfrm>
          <a:prstGeom prst="rect">
            <a:avLst/>
          </a:prstGeom>
          <a:noFill/>
        </p:spPr>
        <p:txBody>
          <a:bodyPr wrap="square" rtlCol="0">
            <a:spAutoFit/>
          </a:bodyPr>
          <a:lstStyle/>
          <a:p>
            <a:r>
              <a:rPr lang="en-GB" sz="1400" dirty="0"/>
              <a:t>The Marmot review (2010)  </a:t>
            </a:r>
            <a:r>
              <a:rPr lang="en-GB" sz="1400" i="1" dirty="0"/>
              <a:t>Fair Society, Healthy lives .</a:t>
            </a:r>
          </a:p>
          <a:p>
            <a:r>
              <a:rPr lang="en-GB" sz="1200" i="1" dirty="0"/>
              <a:t> </a:t>
            </a:r>
          </a:p>
        </p:txBody>
      </p:sp>
      <p:sp>
        <p:nvSpPr>
          <p:cNvPr id="13" name="TextBox 12">
            <a:extLst>
              <a:ext uri="{FF2B5EF4-FFF2-40B4-BE49-F238E27FC236}">
                <a16:creationId xmlns:a16="http://schemas.microsoft.com/office/drawing/2014/main" id="{93B6AF53-BCA9-B752-D9A1-9A0C1050B64D}"/>
              </a:ext>
            </a:extLst>
          </p:cNvPr>
          <p:cNvSpPr txBox="1"/>
          <p:nvPr/>
        </p:nvSpPr>
        <p:spPr>
          <a:xfrm>
            <a:off x="85163" y="3429000"/>
            <a:ext cx="12150671" cy="523220"/>
          </a:xfrm>
          <a:prstGeom prst="rect">
            <a:avLst/>
          </a:prstGeom>
          <a:noFill/>
        </p:spPr>
        <p:txBody>
          <a:bodyPr wrap="square" rtlCol="0">
            <a:spAutoFit/>
          </a:bodyPr>
          <a:lstStyle/>
          <a:p>
            <a:r>
              <a:rPr lang="en-GB" sz="1400" dirty="0"/>
              <a:t>Loughborough University (No date) </a:t>
            </a:r>
            <a:r>
              <a:rPr lang="en-GB" sz="1400" i="1" dirty="0"/>
              <a:t>Childhood Wellbeing: A brief overview.</a:t>
            </a:r>
            <a:r>
              <a:rPr lang="en-GB" sz="1400" dirty="0"/>
              <a:t> Available at: </a:t>
            </a:r>
            <a:r>
              <a:rPr lang="en-GB" sz="1400" dirty="0">
                <a:hlinkClick r:id="rId5"/>
              </a:rPr>
              <a:t>https://assets.publishing.service.gov.uk/media/5a7acd89ed915d71db8b2946/Child-Wellbeing-Brief.pdf</a:t>
            </a:r>
            <a:r>
              <a:rPr lang="en-GB" sz="1400" dirty="0"/>
              <a:t> (Accessed;05/09/25)</a:t>
            </a:r>
            <a:endParaRPr lang="en-GB" sz="1400" i="1" dirty="0"/>
          </a:p>
        </p:txBody>
      </p:sp>
      <p:sp>
        <p:nvSpPr>
          <p:cNvPr id="14" name="TextBox 13">
            <a:extLst>
              <a:ext uri="{FF2B5EF4-FFF2-40B4-BE49-F238E27FC236}">
                <a16:creationId xmlns:a16="http://schemas.microsoft.com/office/drawing/2014/main" id="{A832B20A-5DE9-3458-9695-CBAFF0B3C13A}"/>
              </a:ext>
            </a:extLst>
          </p:cNvPr>
          <p:cNvSpPr txBox="1"/>
          <p:nvPr/>
        </p:nvSpPr>
        <p:spPr>
          <a:xfrm>
            <a:off x="85163" y="4093458"/>
            <a:ext cx="10169547" cy="523220"/>
          </a:xfrm>
          <a:prstGeom prst="rect">
            <a:avLst/>
          </a:prstGeom>
          <a:noFill/>
        </p:spPr>
        <p:txBody>
          <a:bodyPr wrap="square" rtlCol="0">
            <a:spAutoFit/>
          </a:bodyPr>
          <a:lstStyle/>
          <a:p>
            <a:r>
              <a:rPr lang="en-GB" sz="1400" dirty="0"/>
              <a:t>The Children's Society (No date) </a:t>
            </a:r>
            <a:r>
              <a:rPr lang="en-GB" sz="1400" i="1" u="none" strike="noStrike" dirty="0">
                <a:solidFill>
                  <a:srgbClr val="000000"/>
                </a:solidFill>
                <a:effectLst/>
                <a:latin typeface="Benton Sans"/>
              </a:rPr>
              <a:t>What are the effects of child poverty?. </a:t>
            </a:r>
            <a:r>
              <a:rPr lang="en-GB" sz="1400" u="none" strike="noStrike" dirty="0">
                <a:solidFill>
                  <a:srgbClr val="000000"/>
                </a:solidFill>
                <a:effectLst/>
                <a:latin typeface="Benton Sans"/>
              </a:rPr>
              <a:t>Available at: </a:t>
            </a:r>
            <a:r>
              <a:rPr lang="en-GB" sz="1400" u="none" strike="noStrike" dirty="0">
                <a:solidFill>
                  <a:srgbClr val="000000"/>
                </a:solidFill>
                <a:effectLst/>
                <a:latin typeface="Benton Sans"/>
                <a:hlinkClick r:id="rId6"/>
              </a:rPr>
              <a:t>https://www.childrenssociety.org.uk/what-we-do/our-work/ending-child-poverty/effects-of-living-in-poverty</a:t>
            </a:r>
            <a:r>
              <a:rPr lang="en-GB" sz="1400" u="none" strike="noStrike" dirty="0">
                <a:solidFill>
                  <a:srgbClr val="000000"/>
                </a:solidFill>
                <a:effectLst/>
                <a:latin typeface="Benton Sans"/>
              </a:rPr>
              <a:t>  (Accessed:05/09/25)</a:t>
            </a:r>
            <a:endParaRPr lang="en-GB" sz="1400" dirty="0"/>
          </a:p>
        </p:txBody>
      </p:sp>
      <p:sp>
        <p:nvSpPr>
          <p:cNvPr id="15" name="TextBox 14">
            <a:extLst>
              <a:ext uri="{FF2B5EF4-FFF2-40B4-BE49-F238E27FC236}">
                <a16:creationId xmlns:a16="http://schemas.microsoft.com/office/drawing/2014/main" id="{722DF550-AB2C-80FF-8763-BC237BE57427}"/>
              </a:ext>
            </a:extLst>
          </p:cNvPr>
          <p:cNvSpPr txBox="1"/>
          <p:nvPr/>
        </p:nvSpPr>
        <p:spPr>
          <a:xfrm>
            <a:off x="85163" y="4779667"/>
            <a:ext cx="9357946" cy="307777"/>
          </a:xfrm>
          <a:prstGeom prst="rect">
            <a:avLst/>
          </a:prstGeom>
          <a:noFill/>
        </p:spPr>
        <p:txBody>
          <a:bodyPr wrap="none" rtlCol="0">
            <a:spAutoFit/>
          </a:bodyPr>
          <a:lstStyle/>
          <a:p>
            <a:r>
              <a:rPr lang="en-GB" sz="1400" b="0" i="0" u="none" strike="noStrike" dirty="0">
                <a:solidFill>
                  <a:srgbClr val="000000"/>
                </a:solidFill>
                <a:effectLst/>
                <a:latin typeface="NSPCC-Regular"/>
              </a:rPr>
              <a:t>Public Health England (2021) </a:t>
            </a:r>
            <a:r>
              <a:rPr lang="en-GB" sz="1400" b="0" i="0" u="sng" dirty="0">
                <a:solidFill>
                  <a:srgbClr val="075470"/>
                </a:solidFill>
                <a:effectLst/>
                <a:latin typeface="NSPCC-Regular"/>
                <a:hlinkClick r:id="rId7" tooltip="Promoting children and young people’s emotional health and wellbeing"/>
              </a:rPr>
              <a:t>Promoting children and young people’s emotional health and wellbeing</a:t>
            </a:r>
            <a:r>
              <a:rPr lang="en-GB" sz="1400" b="0" i="0" u="none" strike="noStrike" dirty="0">
                <a:solidFill>
                  <a:srgbClr val="000000"/>
                </a:solidFill>
                <a:effectLst/>
                <a:latin typeface="NSPCC-Regular"/>
              </a:rPr>
              <a:t>. [Accessed 09/06/2021].</a:t>
            </a:r>
            <a:endParaRPr lang="en-GB" sz="1400" dirty="0"/>
          </a:p>
        </p:txBody>
      </p:sp>
      <p:sp>
        <p:nvSpPr>
          <p:cNvPr id="17" name="TextBox 16">
            <a:extLst>
              <a:ext uri="{FF2B5EF4-FFF2-40B4-BE49-F238E27FC236}">
                <a16:creationId xmlns:a16="http://schemas.microsoft.com/office/drawing/2014/main" id="{0C34E658-2916-D9A0-3BE1-7806D274BEE1}"/>
              </a:ext>
            </a:extLst>
          </p:cNvPr>
          <p:cNvSpPr txBox="1"/>
          <p:nvPr/>
        </p:nvSpPr>
        <p:spPr>
          <a:xfrm>
            <a:off x="85163" y="5250433"/>
            <a:ext cx="12328979" cy="954107"/>
          </a:xfrm>
          <a:prstGeom prst="rect">
            <a:avLst/>
          </a:prstGeom>
          <a:noFill/>
        </p:spPr>
        <p:txBody>
          <a:bodyPr wrap="square" rtlCol="0">
            <a:spAutoFit/>
          </a:bodyPr>
          <a:lstStyle/>
          <a:p>
            <a:r>
              <a:rPr lang="en-GB" sz="1400" dirty="0" err="1"/>
              <a:t>Adler,A</a:t>
            </a:r>
            <a:r>
              <a:rPr lang="en-GB" sz="1400" dirty="0"/>
              <a:t> (No date) </a:t>
            </a:r>
            <a:r>
              <a:rPr lang="en-GB" sz="1400" i="1" dirty="0"/>
              <a:t>“Transformative Insights: Valuable Lessons from the Life and Works of Alfred Adler” </a:t>
            </a:r>
            <a:r>
              <a:rPr lang="en-GB" sz="1400" dirty="0"/>
              <a:t> Available at: </a:t>
            </a:r>
            <a:r>
              <a:rPr lang="en-GB" sz="1400" dirty="0">
                <a:hlinkClick r:id="rId8"/>
              </a:rPr>
              <a:t>https://achology.com/psychology/valuable-lessons-from-the-life-and-works-of-alfred-adler/#:~:text=Adler%20introduced%20the%20notion%20of,%2C%20behaviors%2C%20and%20coping%20mechanisms</a:t>
            </a:r>
            <a:r>
              <a:rPr lang="en-GB" sz="1400" dirty="0"/>
              <a:t>. </a:t>
            </a:r>
          </a:p>
          <a:p>
            <a:r>
              <a:rPr lang="en-GB" sz="1400" dirty="0"/>
              <a:t>(Accessed: 08/09/25)</a:t>
            </a:r>
          </a:p>
        </p:txBody>
      </p:sp>
    </p:spTree>
    <p:extLst>
      <p:ext uri="{BB962C8B-B14F-4D97-AF65-F5344CB8AC3E}">
        <p14:creationId xmlns:p14="http://schemas.microsoft.com/office/powerpoint/2010/main" val="1456150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B65ECF0-EA8E-7DBF-BB0B-65D1780F7A64}"/>
              </a:ext>
            </a:extLst>
          </p:cNvPr>
          <p:cNvSpPr txBox="1"/>
          <p:nvPr/>
        </p:nvSpPr>
        <p:spPr>
          <a:xfrm>
            <a:off x="0" y="173179"/>
            <a:ext cx="11918197" cy="3108543"/>
          </a:xfrm>
          <a:prstGeom prst="rect">
            <a:avLst/>
          </a:prstGeom>
          <a:noFill/>
        </p:spPr>
        <p:txBody>
          <a:bodyPr wrap="square">
            <a:spAutoFit/>
          </a:bodyPr>
          <a:lstStyle/>
          <a:p>
            <a:r>
              <a:rPr lang="en-GB" sz="1400" dirty="0"/>
              <a:t>Booth, F.W., Roberts, C.K. and Laye, M.J. (2012) ‘Lack of exercise is a major cause of chronic diseases’, Comprehensive Physiology, 2(2), pp. 1143–1211. Available at: </a:t>
            </a:r>
            <a:r>
              <a:rPr lang="en-GB" sz="1400" dirty="0">
                <a:hlinkClick r:id="rId2"/>
              </a:rPr>
              <a:t>https://doi.org/10.1002/cphy.c110025</a:t>
            </a:r>
            <a:r>
              <a:rPr lang="en-GB" sz="1400" dirty="0"/>
              <a:t> </a:t>
            </a:r>
          </a:p>
          <a:p>
            <a:endParaRPr lang="en-GB" sz="1400" dirty="0"/>
          </a:p>
          <a:p>
            <a:r>
              <a:rPr lang="en-GB" sz="1400" dirty="0" err="1"/>
              <a:t>Centers</a:t>
            </a:r>
            <a:r>
              <a:rPr lang="en-GB" sz="1400" dirty="0"/>
              <a:t> for Disease Control and Prevention (CDC) (2022) Chronic disease facts. Available at: </a:t>
            </a:r>
            <a:r>
              <a:rPr lang="en-GB" sz="1400" dirty="0">
                <a:hlinkClick r:id="rId3"/>
              </a:rPr>
              <a:t>https://www.cdc.gov/chronic-disease/data-research/facts-stats/index.html</a:t>
            </a:r>
            <a:r>
              <a:rPr lang="en-GB" sz="1400" dirty="0"/>
              <a:t> (Accessed: 8 September 2025).</a:t>
            </a:r>
          </a:p>
          <a:p>
            <a:endParaRPr lang="en-GB" sz="1400" dirty="0"/>
          </a:p>
          <a:p>
            <a:r>
              <a:rPr lang="en-GB" sz="1400" dirty="0" err="1"/>
              <a:t>Rippe</a:t>
            </a:r>
            <a:r>
              <a:rPr lang="en-GB" sz="1400" dirty="0"/>
              <a:t>, J.M. (2019) ‘Lifestyle medicine: The health promoting power of daily habits and practices’, American Journal of Lifestyle Medicine, 13(5), pp. 472–477. Available at: </a:t>
            </a:r>
            <a:r>
              <a:rPr lang="en-GB" sz="1400" dirty="0">
                <a:hlinkClick r:id="rId4"/>
              </a:rPr>
              <a:t>https://doi.org/10.1177/1559827619849032</a:t>
            </a:r>
            <a:r>
              <a:rPr lang="en-GB" sz="1400" dirty="0"/>
              <a:t> </a:t>
            </a:r>
          </a:p>
          <a:p>
            <a:endParaRPr lang="en-GB" sz="1400" dirty="0"/>
          </a:p>
          <a:p>
            <a:r>
              <a:rPr lang="en-GB" sz="1400" dirty="0"/>
              <a:t>World Health Organization (WHO) (1998) Health promotion glossary. Available at: </a:t>
            </a:r>
            <a:r>
              <a:rPr lang="en-GB" sz="1400" dirty="0">
                <a:hlinkClick r:id="rId5"/>
              </a:rPr>
              <a:t>https://apps.who.int/iris/bitstream/handle/10665/64546/WHO_HPR_HEP_98.1.pdf?sequence=1</a:t>
            </a:r>
            <a:r>
              <a:rPr lang="en-GB" sz="1400" dirty="0"/>
              <a:t>  (Accessed: 8 September 2025).</a:t>
            </a:r>
          </a:p>
          <a:p>
            <a:endParaRPr lang="en-GB" sz="1400" dirty="0"/>
          </a:p>
          <a:p>
            <a:r>
              <a:rPr lang="en-GB" sz="1400" dirty="0"/>
              <a:t>World Health Organization (WHO) (2010) Global recommendations on physical activity for health. Available at: </a:t>
            </a:r>
            <a:r>
              <a:rPr lang="en-GB" sz="1400" dirty="0">
                <a:hlinkClick r:id="rId6"/>
              </a:rPr>
              <a:t>https://www.who.int/publications/i/item/9789241599979</a:t>
            </a:r>
            <a:r>
              <a:rPr lang="en-GB" sz="1400" dirty="0"/>
              <a:t>  (Accessed: 8 September 2025).</a:t>
            </a:r>
          </a:p>
        </p:txBody>
      </p:sp>
      <p:sp>
        <p:nvSpPr>
          <p:cNvPr id="6" name="TextBox 5">
            <a:extLst>
              <a:ext uri="{FF2B5EF4-FFF2-40B4-BE49-F238E27FC236}">
                <a16:creationId xmlns:a16="http://schemas.microsoft.com/office/drawing/2014/main" id="{D3884302-E48D-AB12-5340-DDEA2647A7DD}"/>
              </a:ext>
            </a:extLst>
          </p:cNvPr>
          <p:cNvSpPr txBox="1"/>
          <p:nvPr/>
        </p:nvSpPr>
        <p:spPr>
          <a:xfrm>
            <a:off x="0" y="3281722"/>
            <a:ext cx="11918197" cy="3970318"/>
          </a:xfrm>
          <a:prstGeom prst="rect">
            <a:avLst/>
          </a:prstGeom>
          <a:noFill/>
        </p:spPr>
        <p:txBody>
          <a:bodyPr wrap="square" rtlCol="0">
            <a:spAutoFit/>
          </a:bodyPr>
          <a:lstStyle/>
          <a:p>
            <a:r>
              <a:rPr lang="en-GB" sz="1400" dirty="0"/>
              <a:t>Booth, F.W., Roberts, C.K. and Laye, M.J. (2012) ‘Lack of exercise is a major cause of chronic diseases’, Comprehensive Physiology, 2(2), pp. 1143–1211. Available at: </a:t>
            </a:r>
            <a:r>
              <a:rPr lang="en-GB" sz="1400" dirty="0">
                <a:hlinkClick r:id="rId2"/>
              </a:rPr>
              <a:t>https://doi.org/10.1002/cphy.c110025</a:t>
            </a:r>
            <a:r>
              <a:rPr lang="en-GB" sz="1400" dirty="0"/>
              <a:t> </a:t>
            </a:r>
          </a:p>
          <a:p>
            <a:endParaRPr lang="en-GB" sz="1400" dirty="0"/>
          </a:p>
          <a:p>
            <a:r>
              <a:rPr lang="en-GB" sz="1400" dirty="0" err="1"/>
              <a:t>Centers</a:t>
            </a:r>
            <a:r>
              <a:rPr lang="en-GB" sz="1400" dirty="0"/>
              <a:t> for Disease Control and Prevention (CDC) (2022) Chronic disease facts. Available at: </a:t>
            </a:r>
            <a:r>
              <a:rPr lang="en-GB" sz="1400" dirty="0">
                <a:hlinkClick r:id="rId3"/>
              </a:rPr>
              <a:t>https://www.cdc.gov/chronic-disease/data-research/facts-stats/index.html</a:t>
            </a:r>
            <a:r>
              <a:rPr lang="en-GB" sz="1400" dirty="0"/>
              <a:t>  (Accessed: 8 September 2025).</a:t>
            </a:r>
          </a:p>
          <a:p>
            <a:endParaRPr lang="en-GB" sz="1400" dirty="0"/>
          </a:p>
          <a:p>
            <a:r>
              <a:rPr lang="en-GB" sz="1400" dirty="0"/>
              <a:t>Mindell, J.A. and Williamson, A.A. (2018) ‘Benefits of a bedtime routine in young children: Sleep, development, and beyond’, Sleep Medicine Reviews, 40, pp. 93–108. Available at: </a:t>
            </a:r>
            <a:r>
              <a:rPr lang="en-GB" sz="1400" dirty="0">
                <a:hlinkClick r:id="rId7"/>
              </a:rPr>
              <a:t>https://doi.org/10.1016/j.smrv.2017.10.007</a:t>
            </a:r>
            <a:r>
              <a:rPr lang="en-GB" sz="1400" dirty="0"/>
              <a:t> </a:t>
            </a:r>
          </a:p>
          <a:p>
            <a:endParaRPr lang="en-GB" sz="1400" dirty="0"/>
          </a:p>
          <a:p>
            <a:r>
              <a:rPr lang="en-GB" sz="1400" dirty="0"/>
              <a:t>Public Health England (2017) Health matters: Obesity and the food environment. Available at: </a:t>
            </a:r>
            <a:r>
              <a:rPr lang="en-GB" sz="1400" dirty="0">
                <a:hlinkClick r:id="rId8"/>
              </a:rPr>
              <a:t>https://www.gov.uk/government/publications/health-matters-obesity-and-the-food-environment</a:t>
            </a:r>
            <a:r>
              <a:rPr lang="en-GB" sz="1400" dirty="0"/>
              <a:t>  (Accessed: 8 September 2025).</a:t>
            </a:r>
          </a:p>
          <a:p>
            <a:endParaRPr lang="en-GB" sz="1400" dirty="0"/>
          </a:p>
          <a:p>
            <a:r>
              <a:rPr lang="en-GB" sz="1400" dirty="0"/>
              <a:t>Public Health Wales (2023) Designed to Smile: Improving children’s oral health in Wales. Available at: </a:t>
            </a:r>
            <a:r>
              <a:rPr lang="en-GB" sz="1400" dirty="0">
                <a:hlinkClick r:id="rId9"/>
              </a:rPr>
              <a:t>https://d2s.wales/</a:t>
            </a:r>
            <a:r>
              <a:rPr lang="en-GB" sz="1400" dirty="0"/>
              <a:t>  (Accessed: 8 September 2025).</a:t>
            </a:r>
          </a:p>
          <a:p>
            <a:endParaRPr lang="en-GB" sz="1400" dirty="0"/>
          </a:p>
          <a:p>
            <a:r>
              <a:rPr lang="en-GB" sz="1400" dirty="0"/>
              <a:t>RCT Council (2024) Sport RCT: Community sport and physical activity. Available at: </a:t>
            </a:r>
            <a:r>
              <a:rPr lang="en-GB" sz="1400" dirty="0">
                <a:hlinkClick r:id="rId10"/>
              </a:rPr>
              <a:t>https://www.rctcbc.gov.uk/EN/Resident/SportsandLeisure/SportRCT/SportRCT.aspx</a:t>
            </a:r>
            <a:r>
              <a:rPr lang="en-GB" sz="1400" dirty="0"/>
              <a:t>  (Accessed: 8 September 2025).</a:t>
            </a:r>
          </a:p>
          <a:p>
            <a:r>
              <a:rPr lang="en-GB" sz="1400" dirty="0"/>
              <a:t> </a:t>
            </a:r>
          </a:p>
          <a:p>
            <a:endParaRPr lang="en-GB" sz="1400" dirty="0"/>
          </a:p>
        </p:txBody>
      </p:sp>
    </p:spTree>
    <p:extLst>
      <p:ext uri="{BB962C8B-B14F-4D97-AF65-F5344CB8AC3E}">
        <p14:creationId xmlns:p14="http://schemas.microsoft.com/office/powerpoint/2010/main" val="2740519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864AD62-1278-D185-70CA-F386E3BE205F}"/>
              </a:ext>
            </a:extLst>
          </p:cNvPr>
          <p:cNvSpPr txBox="1"/>
          <p:nvPr/>
        </p:nvSpPr>
        <p:spPr>
          <a:xfrm>
            <a:off x="0" y="105013"/>
            <a:ext cx="11639227" cy="3323987"/>
          </a:xfrm>
          <a:prstGeom prst="rect">
            <a:avLst/>
          </a:prstGeom>
          <a:noFill/>
        </p:spPr>
        <p:txBody>
          <a:bodyPr wrap="square">
            <a:spAutoFit/>
          </a:bodyPr>
          <a:lstStyle/>
          <a:p>
            <a:r>
              <a:rPr lang="en-GB" sz="1400" dirty="0"/>
              <a:t>Tremblay, M.S., Chaput, J.P., Adamo, K.B. et al. (2016) ‘Canadian 24-hour movement guidelines for the early years (0–4 years)’, BMC Public Health, 16(</a:t>
            </a:r>
            <a:r>
              <a:rPr lang="en-GB" sz="1400" dirty="0" err="1"/>
              <a:t>Suppl</a:t>
            </a:r>
            <a:r>
              <a:rPr lang="en-GB" sz="1400" dirty="0"/>
              <a:t> 3), p. 874. Available at: </a:t>
            </a:r>
            <a:r>
              <a:rPr lang="en-GB" sz="1400" dirty="0">
                <a:hlinkClick r:id="rId2"/>
              </a:rPr>
              <a:t>https://doi.org/10.1186/s12889-016-4856-6</a:t>
            </a:r>
            <a:r>
              <a:rPr lang="en-GB" sz="1400" dirty="0"/>
              <a:t> </a:t>
            </a:r>
          </a:p>
          <a:p>
            <a:endParaRPr lang="en-GB" sz="1400" dirty="0"/>
          </a:p>
          <a:p>
            <a:r>
              <a:rPr lang="en-GB" sz="1400" dirty="0"/>
              <a:t>World Health Organization (WHO) (1998) Health promotion glossary. Available at: </a:t>
            </a:r>
            <a:r>
              <a:rPr lang="en-GB" sz="1400" dirty="0">
                <a:hlinkClick r:id="rId3"/>
              </a:rPr>
              <a:t>https://apps.who.int/iris/bitstream/handle/10665/64546/WHO_HPR_HEP_98.1.pdf?sequence=1</a:t>
            </a:r>
            <a:r>
              <a:rPr lang="en-GB" sz="1400" dirty="0"/>
              <a:t>  (Accessed: 8 September 2025).</a:t>
            </a:r>
          </a:p>
          <a:p>
            <a:endParaRPr lang="en-GB" sz="1400" dirty="0"/>
          </a:p>
          <a:p>
            <a:r>
              <a:rPr lang="en-GB" sz="1400" dirty="0"/>
              <a:t>World Health Organization (WHO) (2010) Global recommendations on physical activity for health. Available at: </a:t>
            </a:r>
            <a:r>
              <a:rPr lang="en-GB" sz="1400" dirty="0">
                <a:hlinkClick r:id="rId4"/>
              </a:rPr>
              <a:t>https://www.who.int/publications/i/item/9789241599979</a:t>
            </a:r>
            <a:r>
              <a:rPr lang="en-GB" sz="1400" dirty="0"/>
              <a:t>  (Accessed: 8 September 2025).</a:t>
            </a:r>
          </a:p>
          <a:p>
            <a:endParaRPr lang="en-GB" sz="1400" dirty="0"/>
          </a:p>
          <a:p>
            <a:r>
              <a:rPr lang="en-GB" sz="1400" dirty="0"/>
              <a:t>World Health Organization (WHO) (2019) Guidelines on physical activity, sedentary behaviour and sleep for children under 5 years of age. Available at: </a:t>
            </a:r>
            <a:r>
              <a:rPr lang="en-GB" sz="1400" dirty="0">
                <a:hlinkClick r:id="rId5"/>
              </a:rPr>
              <a:t>https://www.who.int/publications/i/item/9789241550536</a:t>
            </a:r>
            <a:r>
              <a:rPr lang="en-GB" sz="1400" dirty="0"/>
              <a:t>  (Accessed: 8 September 2025).</a:t>
            </a:r>
          </a:p>
          <a:p>
            <a:r>
              <a:rPr lang="en-GB" sz="1400" dirty="0"/>
              <a:t> </a:t>
            </a:r>
          </a:p>
          <a:p>
            <a:r>
              <a:rPr lang="en-GB" sz="1400" dirty="0" err="1"/>
              <a:t>Rippe</a:t>
            </a:r>
            <a:r>
              <a:rPr lang="en-GB" sz="1400" dirty="0"/>
              <a:t>, J.M. (2019) ‘Lifestyle medicine: The health promoting power of daily habits and practices’, American Journal of Lifestyle Medicine, 13(5), pp. 472–477. Available at: </a:t>
            </a:r>
            <a:r>
              <a:rPr lang="en-GB" sz="1400" dirty="0">
                <a:hlinkClick r:id="rId6"/>
              </a:rPr>
              <a:t>https://doi.org/10.1177/1559827619849032</a:t>
            </a:r>
            <a:r>
              <a:rPr lang="en-GB" sz="1400" dirty="0"/>
              <a:t> </a:t>
            </a:r>
          </a:p>
          <a:p>
            <a:endParaRPr lang="en-GB" sz="1400" dirty="0"/>
          </a:p>
        </p:txBody>
      </p:sp>
    </p:spTree>
    <p:extLst>
      <p:ext uri="{BB962C8B-B14F-4D97-AF65-F5344CB8AC3E}">
        <p14:creationId xmlns:p14="http://schemas.microsoft.com/office/powerpoint/2010/main" val="26184536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20443</TotalTime>
  <Words>3819</Words>
  <Application>Microsoft Macintosh PowerPoint</Application>
  <PresentationFormat>Widescreen</PresentationFormat>
  <Paragraphs>88</Paragraphs>
  <Slides>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Aptos</vt:lpstr>
      <vt:lpstr>Aptos Display</vt:lpstr>
      <vt:lpstr>Arial</vt:lpstr>
      <vt:lpstr>Benton Sans</vt:lpstr>
      <vt:lpstr>NSPCC-Regular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Molly Neal (2418867)</dc:creator>
  <cp:lastModifiedBy>Molly Neal (2418867)</cp:lastModifiedBy>
  <cp:revision>6</cp:revision>
  <dcterms:created xsi:type="dcterms:W3CDTF">2025-08-25T14:42:16Z</dcterms:created>
  <dcterms:modified xsi:type="dcterms:W3CDTF">2025-09-08T19:26:00Z</dcterms:modified>
</cp:coreProperties>
</file>