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2.xml" ContentType="application/inkml+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5"/>
  </p:notesMasterIdLst>
  <p:sldIdLst>
    <p:sldId id="256" r:id="rId2"/>
    <p:sldId id="257" r:id="rId3"/>
    <p:sldId id="258" r:id="rId4"/>
    <p:sldId id="261" r:id="rId5"/>
    <p:sldId id="259" r:id="rId6"/>
    <p:sldId id="262" r:id="rId7"/>
    <p:sldId id="263" r:id="rId8"/>
    <p:sldId id="264" r:id="rId9"/>
    <p:sldId id="265" r:id="rId10"/>
    <p:sldId id="260"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7D24A3-246E-4AD7-A2D4-2A180942C512}" v="101" dt="2024-12-08T23:35:30.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562" autoAdjust="0"/>
  </p:normalViewPr>
  <p:slideViewPr>
    <p:cSldViewPr snapToGrid="0">
      <p:cViewPr varScale="1">
        <p:scale>
          <a:sx n="57" d="100"/>
          <a:sy n="57" d="100"/>
        </p:scale>
        <p:origin x="165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2-08T15:33:24.148"/>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3F231A-91E7-49D4-8F63-C096D5C86999}" type="datetimeFigureOut">
              <a:rPr lang="en-GB" smtClean="0"/>
              <a:t>08/12/2024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1D93B-E0AF-4CB6-B7F5-783FD0FAA78D}" type="slidenum">
              <a:rPr lang="en-GB" smtClean="0"/>
              <a:t>‹#›</a:t>
            </a:fld>
            <a:endParaRPr lang="en-GB"/>
          </a:p>
        </p:txBody>
      </p:sp>
    </p:spTree>
    <p:extLst>
      <p:ext uri="{BB962C8B-B14F-4D97-AF65-F5344CB8AC3E}">
        <p14:creationId xmlns:p14="http://schemas.microsoft.com/office/powerpoint/2010/main" val="988651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there. Thank you for being here today and for this opportunity.</a:t>
            </a:r>
          </a:p>
          <a:p>
            <a:r>
              <a:rPr lang="en-GB" dirty="0"/>
              <a:t>My name is Charlie Hughes and today I’ll be doing a presentation on ‘Collaboration in Action: The Critical Role of Teamwork in Achieving Success in UK Policing’</a:t>
            </a:r>
          </a:p>
        </p:txBody>
      </p:sp>
      <p:sp>
        <p:nvSpPr>
          <p:cNvPr id="4" name="Slide Number Placeholder 3"/>
          <p:cNvSpPr>
            <a:spLocks noGrp="1"/>
          </p:cNvSpPr>
          <p:nvPr>
            <p:ph type="sldNum" sz="quarter" idx="5"/>
          </p:nvPr>
        </p:nvSpPr>
        <p:spPr/>
        <p:txBody>
          <a:bodyPr/>
          <a:lstStyle/>
          <a:p>
            <a:fld id="{D791D93B-E0AF-4CB6-B7F5-783FD0FAA78D}" type="slidenum">
              <a:rPr lang="en-GB" smtClean="0"/>
              <a:t>1</a:t>
            </a:fld>
            <a:endParaRPr lang="en-GB"/>
          </a:p>
        </p:txBody>
      </p:sp>
    </p:spTree>
    <p:extLst>
      <p:ext uri="{BB962C8B-B14F-4D97-AF65-F5344CB8AC3E}">
        <p14:creationId xmlns:p14="http://schemas.microsoft.com/office/powerpoint/2010/main" val="2985287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teamwork mean to policing in the UK? How important is it?</a:t>
            </a:r>
          </a:p>
          <a:p>
            <a:r>
              <a:rPr lang="en-GB" dirty="0"/>
              <a:t>Teamwork, as highlighted by the College of Policing [CoP] (2024) is the cornerstone of policing. It is one of the six competencies demonstrated in the competency and values framework (CVF).</a:t>
            </a:r>
          </a:p>
          <a:p>
            <a:r>
              <a:rPr lang="en-GB" dirty="0"/>
              <a:t>Teamwork is constant throughout a career as a police officer. Being able to work effectively with others is paramount to an officer's ability to do their job efficiently and will be necessary daily. It demands that not only the individual work well with the different divisions in a constabulary, such as dispatch and helicopters. But also, between different constabularies themselves and various agencies such as emergency services, teachers etc. (Wood et al., 2024)</a:t>
            </a:r>
          </a:p>
          <a:p>
            <a:r>
              <a:rPr lang="en-GB" dirty="0"/>
              <a:t>At its core, policing is dependent on strong teamwork to increase public safety, uphold community trust and for an efficient crime response </a:t>
            </a:r>
            <a:r>
              <a:rPr lang="en-US" dirty="0"/>
              <a:t>(Government Events, 2024).</a:t>
            </a:r>
            <a:endParaRPr lang="en-GB" dirty="0"/>
          </a:p>
          <a:p>
            <a:endParaRPr lang="en-GB" dirty="0"/>
          </a:p>
        </p:txBody>
      </p:sp>
      <p:sp>
        <p:nvSpPr>
          <p:cNvPr id="4" name="Slide Number Placeholder 3"/>
          <p:cNvSpPr>
            <a:spLocks noGrp="1"/>
          </p:cNvSpPr>
          <p:nvPr>
            <p:ph type="sldNum" sz="quarter" idx="5"/>
          </p:nvPr>
        </p:nvSpPr>
        <p:spPr/>
        <p:txBody>
          <a:bodyPr/>
          <a:lstStyle/>
          <a:p>
            <a:fld id="{D791D93B-E0AF-4CB6-B7F5-783FD0FAA78D}" type="slidenum">
              <a:rPr lang="en-GB" smtClean="0"/>
              <a:t>2</a:t>
            </a:fld>
            <a:endParaRPr lang="en-GB"/>
          </a:p>
        </p:txBody>
      </p:sp>
    </p:spTree>
    <p:extLst>
      <p:ext uri="{BB962C8B-B14F-4D97-AF65-F5344CB8AC3E}">
        <p14:creationId xmlns:p14="http://schemas.microsoft.com/office/powerpoint/2010/main" val="353198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I'll discuss what the fundamental principles are for teamwork and collaboration. First developed by Bruce Tuckman (1965) he establishes four principles for developing good teamwork.</a:t>
            </a:r>
          </a:p>
          <a:p>
            <a:r>
              <a:rPr lang="en-GB" dirty="0"/>
              <a:t>First is ‘Trust and Mutual Respect’. This vital for fostering confidence and support within teams.</a:t>
            </a:r>
          </a:p>
          <a:p>
            <a:r>
              <a:rPr lang="en-GB" dirty="0"/>
              <a:t>Secondly there is a need for ‘Clear Communication’ as this will </a:t>
            </a:r>
            <a:r>
              <a:rPr lang="en-GB"/>
              <a:t>reduce misunderstandings </a:t>
            </a:r>
            <a:r>
              <a:rPr lang="en-GB" dirty="0"/>
              <a:t>and ensures coordinated efforts.</a:t>
            </a:r>
          </a:p>
          <a:p>
            <a:r>
              <a:rPr lang="en-GB" dirty="0"/>
              <a:t>Thirdly, ‘Shared Goals and Accountability’. These unify teams through a common mission that they undertake together.</a:t>
            </a:r>
          </a:p>
          <a:p>
            <a:r>
              <a:rPr lang="en-GB" dirty="0"/>
              <a:t>And finally, there is ‘Interdependence’. Recognising each officer’s contributions to team success is vital to build stronger team bonds as they will feel like they are making an impact to help their team.</a:t>
            </a:r>
          </a:p>
        </p:txBody>
      </p:sp>
      <p:sp>
        <p:nvSpPr>
          <p:cNvPr id="4" name="Slide Number Placeholder 3"/>
          <p:cNvSpPr>
            <a:spLocks noGrp="1"/>
          </p:cNvSpPr>
          <p:nvPr>
            <p:ph type="sldNum" sz="quarter" idx="5"/>
          </p:nvPr>
        </p:nvSpPr>
        <p:spPr/>
        <p:txBody>
          <a:bodyPr/>
          <a:lstStyle/>
          <a:p>
            <a:fld id="{D791D93B-E0AF-4CB6-B7F5-783FD0FAA78D}" type="slidenum">
              <a:rPr lang="en-GB" smtClean="0"/>
              <a:t>3</a:t>
            </a:fld>
            <a:endParaRPr lang="en-GB"/>
          </a:p>
        </p:txBody>
      </p:sp>
    </p:spTree>
    <p:extLst>
      <p:ext uri="{BB962C8B-B14F-4D97-AF65-F5344CB8AC3E}">
        <p14:creationId xmlns:p14="http://schemas.microsoft.com/office/powerpoint/2010/main" val="3968564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look at what some of the challenges for teamwork in Policing are.</a:t>
            </a:r>
          </a:p>
          <a:p>
            <a:r>
              <a:rPr lang="en-GB" dirty="0"/>
              <a:t>Hierarchy can play both a positive and negative role in teamwork depending on how it is structured. If it is poorly set up it can inhibit open communication and collaboration due to a strict chain-of-command system put in place (CoP, 2023).</a:t>
            </a:r>
          </a:p>
          <a:p>
            <a:r>
              <a:rPr lang="en-GB" dirty="0"/>
              <a:t>Another factor are high-stress situations which are incredibly common in policing. These can devastate team cohesion and lead to burnout. As shown through the Police Federation (2024), 69% of officers reported high levels of fatigue and of that percentage, 28.9% reported very high levels of fatigue.</a:t>
            </a:r>
          </a:p>
          <a:p>
            <a:r>
              <a:rPr lang="en-GB" dirty="0"/>
              <a:t>Moreover, limitations in police budgets will restrict team resources and training opportunities for PCs. In turn, this will lead to there being less officers available to meet the demands of the public while also being of poorer quality (Ayad, 2023).</a:t>
            </a:r>
          </a:p>
        </p:txBody>
      </p:sp>
      <p:sp>
        <p:nvSpPr>
          <p:cNvPr id="4" name="Slide Number Placeholder 3"/>
          <p:cNvSpPr>
            <a:spLocks noGrp="1"/>
          </p:cNvSpPr>
          <p:nvPr>
            <p:ph type="sldNum" sz="quarter" idx="5"/>
          </p:nvPr>
        </p:nvSpPr>
        <p:spPr/>
        <p:txBody>
          <a:bodyPr/>
          <a:lstStyle/>
          <a:p>
            <a:fld id="{D791D93B-E0AF-4CB6-B7F5-783FD0FAA78D}" type="slidenum">
              <a:rPr lang="en-GB" smtClean="0"/>
              <a:t>4</a:t>
            </a:fld>
            <a:endParaRPr lang="en-GB"/>
          </a:p>
        </p:txBody>
      </p:sp>
    </p:spTree>
    <p:extLst>
      <p:ext uri="{BB962C8B-B14F-4D97-AF65-F5344CB8AC3E}">
        <p14:creationId xmlns:p14="http://schemas.microsoft.com/office/powerpoint/2010/main" val="320821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will look at a case study.</a:t>
            </a:r>
          </a:p>
          <a:p>
            <a:r>
              <a:rPr lang="en-GB" dirty="0"/>
              <a:t>In 2017 a suicide bomber detonated an improvised explosive device after a concert in Manchester. This abhorrent act killed 22 innocent people, many of whom were children. It also injured over 100 people either through the blast itself or the chaos that ensued. </a:t>
            </a:r>
          </a:p>
          <a:p>
            <a:r>
              <a:rPr lang="en-GB" dirty="0"/>
              <a:t>Collaboration between Greater Manchester Police (GMP), emergency services and the military ensured that a rapid an effective response was enacted through a unified command structure with clear roles and responsibilities laid out for all agencies involved.</a:t>
            </a:r>
          </a:p>
          <a:p>
            <a:r>
              <a:rPr lang="en-GB" dirty="0"/>
              <a:t>Consistent and effective briefings ensured that all agencies involved had up-to-date situational awareness and using pre-established contingency plans enabled vital deployment of available resources.</a:t>
            </a:r>
          </a:p>
          <a:p>
            <a:r>
              <a:rPr lang="en-GB" dirty="0"/>
              <a:t>This enabled an efficient evacuation of civilians and medical treatment for casualties. Additionally, a rapid investigation was initiated, which in turn led to actionable intelligence.</a:t>
            </a:r>
          </a:p>
          <a:p>
            <a:r>
              <a:rPr lang="en-GB" dirty="0"/>
              <a:t>This report highlights the power of effective inter-agency teamwork and preparedness when dealing with high-pressure scenarios.</a:t>
            </a:r>
          </a:p>
          <a:p>
            <a:r>
              <a:rPr lang="en-GB" dirty="0"/>
              <a:t>This event was the most devastating attack on British soil since the 7/7 bombings. It is something that no individual could ever realistically prepare for. But through strong and effective teamwork between police departments and other agencies, it enabled Manchester police to respond to this horrific situation the best that they could after this horrific attack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791D93B-E0AF-4CB6-B7F5-783FD0FAA78D}" type="slidenum">
              <a:rPr lang="en-GB" smtClean="0"/>
              <a:t>5</a:t>
            </a:fld>
            <a:endParaRPr lang="en-GB"/>
          </a:p>
        </p:txBody>
      </p:sp>
    </p:spTree>
    <p:extLst>
      <p:ext uri="{BB962C8B-B14F-4D97-AF65-F5344CB8AC3E}">
        <p14:creationId xmlns:p14="http://schemas.microsoft.com/office/powerpoint/2010/main" val="1346271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case study we’ll look at is for Counter-Terrorism operations in the UK. Following the 2017 attack the home office published their Counter-terrorism strategy, also known as ‘CONTEST’ in 2023</a:t>
            </a:r>
          </a:p>
          <a:p>
            <a:r>
              <a:rPr lang="en-GB" dirty="0"/>
              <a:t>Current counter-terrorism operations rely on multi-force coordination and intelligence sharing across the entirety of the UK and beyond. This is achieved through the Counter-terrorist police force and agencies such as MI5, MI6 and GCHQ.</a:t>
            </a:r>
          </a:p>
          <a:p>
            <a:r>
              <a:rPr lang="en-GB" dirty="0"/>
              <a:t>They face many challenges with the most limiting one being jurisdictional boundaries and that ensuring there is a secure information flow between all agencies involved.</a:t>
            </a:r>
          </a:p>
          <a:p>
            <a:r>
              <a:rPr lang="en-GB" dirty="0"/>
              <a:t>This collaboration emphasises the imperative need for effective inter-departmental teamwork under incredibly high stress, complex and ever evolving circumstances.</a:t>
            </a:r>
          </a:p>
          <a:p>
            <a:r>
              <a:rPr lang="en-GB" dirty="0"/>
              <a:t>Currently, the counter-terrorism police force state the national threat level is ‘Substantial’ (Counter-Terrorism Policing, 2024) This demonstrates the imperative need for all involved agencies to collaborate effectively as at any moment another horrific attack could be carried out. The hope is that through effective teamwork and intelligence sharing, that these attacks can be prevented before they ever get put into motion.</a:t>
            </a:r>
          </a:p>
          <a:p>
            <a:endParaRPr lang="en-GB" dirty="0"/>
          </a:p>
        </p:txBody>
      </p:sp>
      <p:sp>
        <p:nvSpPr>
          <p:cNvPr id="4" name="Slide Number Placeholder 3"/>
          <p:cNvSpPr>
            <a:spLocks noGrp="1"/>
          </p:cNvSpPr>
          <p:nvPr>
            <p:ph type="sldNum" sz="quarter" idx="5"/>
          </p:nvPr>
        </p:nvSpPr>
        <p:spPr/>
        <p:txBody>
          <a:bodyPr/>
          <a:lstStyle/>
          <a:p>
            <a:fld id="{D791D93B-E0AF-4CB6-B7F5-783FD0FAA78D}" type="slidenum">
              <a:rPr lang="en-GB" smtClean="0"/>
              <a:t>6</a:t>
            </a:fld>
            <a:endParaRPr lang="en-GB"/>
          </a:p>
        </p:txBody>
      </p:sp>
    </p:spTree>
    <p:extLst>
      <p:ext uri="{BB962C8B-B14F-4D97-AF65-F5344CB8AC3E}">
        <p14:creationId xmlns:p14="http://schemas.microsoft.com/office/powerpoint/2010/main" val="1534381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benefits of effective teamwork with UK police?</a:t>
            </a:r>
          </a:p>
          <a:p>
            <a:r>
              <a:rPr lang="en-GB" dirty="0"/>
              <a:t>Firstly, well coordinated teams that have clearly defined role allocations can respond more swiftly and make better decisions while in critical situations. This will reduce delays in operations themselves and overall enhance the departments efficiency.</a:t>
            </a:r>
          </a:p>
          <a:p>
            <a:r>
              <a:rPr lang="en-GB" dirty="0"/>
              <a:t>Additionally, effective teamwork will minimise the risks for both officers and civilians. This is achieved through promoting situational awareness and mutual support during high-stakes scenarios.</a:t>
            </a:r>
          </a:p>
          <a:p>
            <a:r>
              <a:rPr lang="en-GB" dirty="0"/>
              <a:t>Moreover, collaborative environments within police departments will enable officers to share amongst themselves the best practises to follow and aid in developing innovative solutions to a wide range of complex challenges. (Home Office, 2024).</a:t>
            </a:r>
          </a:p>
          <a:p>
            <a:r>
              <a:rPr lang="en-GB" dirty="0"/>
              <a:t>Finally, by promoting professional teamwork in constabularies, it will foster trust and reliability between the police and the public. This will reflect positively on law enforcement as an institution (Farrell, 2022) This is vital, as for the police to effectively enforce the law is wholly dependent of the concept of ‘Policing by Consent’.</a:t>
            </a:r>
          </a:p>
        </p:txBody>
      </p:sp>
      <p:sp>
        <p:nvSpPr>
          <p:cNvPr id="4" name="Slide Number Placeholder 3"/>
          <p:cNvSpPr>
            <a:spLocks noGrp="1"/>
          </p:cNvSpPr>
          <p:nvPr>
            <p:ph type="sldNum" sz="quarter" idx="5"/>
          </p:nvPr>
        </p:nvSpPr>
        <p:spPr/>
        <p:txBody>
          <a:bodyPr/>
          <a:lstStyle/>
          <a:p>
            <a:fld id="{D791D93B-E0AF-4CB6-B7F5-783FD0FAA78D}" type="slidenum">
              <a:rPr lang="en-GB" smtClean="0"/>
              <a:t>7</a:t>
            </a:fld>
            <a:endParaRPr lang="en-GB"/>
          </a:p>
        </p:txBody>
      </p:sp>
    </p:spTree>
    <p:extLst>
      <p:ext uri="{BB962C8B-B14F-4D97-AF65-F5344CB8AC3E}">
        <p14:creationId xmlns:p14="http://schemas.microsoft.com/office/powerpoint/2010/main" val="137376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the police overcome challenges within teamworking? </a:t>
            </a:r>
          </a:p>
          <a:p>
            <a:r>
              <a:rPr lang="en-GB" dirty="0"/>
              <a:t>The most effective way is through better training and development. Since 2018, police training in England and Wales has undergone a massive redesign trough the introduction of higher education-based learning with an emphasis on communication, cooperation and conflict resolution (MacDonald, 2024).</a:t>
            </a:r>
          </a:p>
          <a:p>
            <a:r>
              <a:rPr lang="en-GB" dirty="0"/>
              <a:t>Additionally, great steps have been taken in recent years to reduce the stigma associated with mental health problems while on the police force. This has been achieved using programmes such as the ‘Trauma Risk Management’ (</a:t>
            </a:r>
            <a:r>
              <a:rPr lang="en-GB" dirty="0" err="1"/>
              <a:t>TRiM</a:t>
            </a:r>
            <a:r>
              <a:rPr lang="en-GB" dirty="0"/>
              <a:t>) and ‘Critical Incident Stress Debriefing’ (CISD) (Mind, 2022). The implementation of these programs is hoping to help reduce officer burnout and improve mental wellbeing.</a:t>
            </a:r>
          </a:p>
          <a:p>
            <a:r>
              <a:rPr lang="en-GB" dirty="0"/>
              <a:t>Finally, leadership standards play a vital role in fostering effective teamwork. Any constabulary that has poor teamwork is usually reflective of a top-down issue. Through the development of leadership standards it ensures that all PCs have a leader they can look up to. In turn setting the defining standard for positive teamwork within that constabulary. (CoP, 2023).</a:t>
            </a:r>
          </a:p>
        </p:txBody>
      </p:sp>
      <p:sp>
        <p:nvSpPr>
          <p:cNvPr id="4" name="Slide Number Placeholder 3"/>
          <p:cNvSpPr>
            <a:spLocks noGrp="1"/>
          </p:cNvSpPr>
          <p:nvPr>
            <p:ph type="sldNum" sz="quarter" idx="5"/>
          </p:nvPr>
        </p:nvSpPr>
        <p:spPr/>
        <p:txBody>
          <a:bodyPr/>
          <a:lstStyle/>
          <a:p>
            <a:fld id="{D791D93B-E0AF-4CB6-B7F5-783FD0FAA78D}" type="slidenum">
              <a:rPr lang="en-GB" smtClean="0"/>
              <a:t>8</a:t>
            </a:fld>
            <a:endParaRPr lang="en-GB"/>
          </a:p>
        </p:txBody>
      </p:sp>
    </p:spTree>
    <p:extLst>
      <p:ext uri="{BB962C8B-B14F-4D97-AF65-F5344CB8AC3E}">
        <p14:creationId xmlns:p14="http://schemas.microsoft.com/office/powerpoint/2010/main" val="458806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conclusion, teamwork is an integral element of policing in the UK, serving as the foundation for effective law enforcement, community trust and public safety. From daily operations to high-pressure scenarios such as counter-terrorism efforts or major incidents, such as the Manchester bombing, strong collaboration ensures cohesive decision-making, efficient resource allocation and most importantly, swift responses.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However, challenges such as high-stress environments and resource constraints highlight the need for continuous improvement in fostering teamwork. Strategies such as mental health support, enhanced training and good leadership development are vital in overcoming these obstacles and ensuring that police forces remain adaptable and resilient.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Ultimately, effective teamwork not only enhances operational efficiency but also strengthens public confidence in policing. By upholding these vital principles of trust, clear communication, interdependence and shared goals, UK police forces can continue to respond to these complex challenges and uphold the values of policing by consent.</a:t>
            </a:r>
          </a:p>
        </p:txBody>
      </p:sp>
      <p:sp>
        <p:nvSpPr>
          <p:cNvPr id="4" name="Slide Number Placeholder 3"/>
          <p:cNvSpPr>
            <a:spLocks noGrp="1"/>
          </p:cNvSpPr>
          <p:nvPr>
            <p:ph type="sldNum" sz="quarter" idx="5"/>
          </p:nvPr>
        </p:nvSpPr>
        <p:spPr/>
        <p:txBody>
          <a:bodyPr/>
          <a:lstStyle/>
          <a:p>
            <a:fld id="{D791D93B-E0AF-4CB6-B7F5-783FD0FAA78D}" type="slidenum">
              <a:rPr lang="en-GB" smtClean="0"/>
              <a:t>9</a:t>
            </a:fld>
            <a:endParaRPr lang="en-GB"/>
          </a:p>
        </p:txBody>
      </p:sp>
    </p:spTree>
    <p:extLst>
      <p:ext uri="{BB962C8B-B14F-4D97-AF65-F5344CB8AC3E}">
        <p14:creationId xmlns:p14="http://schemas.microsoft.com/office/powerpoint/2010/main" val="1493686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1D93B-E0AF-4CB6-B7F5-783FD0FAA78D}" type="slidenum">
              <a:rPr lang="en-GB" smtClean="0"/>
              <a:t>10</a:t>
            </a:fld>
            <a:endParaRPr lang="en-GB"/>
          </a:p>
        </p:txBody>
      </p:sp>
    </p:spTree>
    <p:extLst>
      <p:ext uri="{BB962C8B-B14F-4D97-AF65-F5344CB8AC3E}">
        <p14:creationId xmlns:p14="http://schemas.microsoft.com/office/powerpoint/2010/main" val="2975779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8, 2024</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400024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8, 2024</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661141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8, 2024</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6629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8, 2024</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554251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8, 2024</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2444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8, 2024</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04101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8, 2024</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848457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8, 2024</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83417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8, 2024</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57821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8, 2024</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83463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8, 2024</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9370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8, 2024</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80367901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5" r:id="rId6"/>
    <p:sldLayoutId id="2147483716" r:id="rId7"/>
    <p:sldLayoutId id="2147483717" r:id="rId8"/>
    <p:sldLayoutId id="2147483718" r:id="rId9"/>
    <p:sldLayoutId id="2147483719" r:id="rId10"/>
    <p:sldLayoutId id="2147483720"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2.png"/><Relationship Id="rId4" Type="http://schemas.openxmlformats.org/officeDocument/2006/relationships/customXml" Target="../ink/ink2.xml"/></Relationships>
</file>

<file path=ppt/slides/_rels/slide10.xml.rels><?xml version="1.0" encoding="UTF-8" standalone="yes"?>
<Relationships xmlns="http://schemas.openxmlformats.org/package/2006/relationships"><Relationship Id="rId8" Type="http://schemas.openxmlformats.org/officeDocument/2006/relationships/hyperlink" Target="https://careersinblue.co.uk/partnership-working-why-is-this-important/" TargetMode="External"/><Relationship Id="rId3" Type="http://schemas.openxmlformats.org/officeDocument/2006/relationships/hyperlink" Target="https://www.unison.org.uk/news/press-release/2023/06/police-forces-in-england-and-wales-could-face-a-combined-budget-shortfall-of-more-than-700m-by-2026-warns-unison/" TargetMode="External"/><Relationship Id="rId7" Type="http://schemas.openxmlformats.org/officeDocument/2006/relationships/hyperlink" Target="https://www.counterterrorism.police.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college.police.uk/career-learning/competency-and-values-framework/we-collaborate" TargetMode="External"/><Relationship Id="rId5" Type="http://schemas.openxmlformats.org/officeDocument/2006/relationships/hyperlink" Target="https://www.college.police.uk/career-learning/leadership/leadership-standards" TargetMode="External"/><Relationship Id="rId4" Type="http://schemas.openxmlformats.org/officeDocument/2006/relationships/hyperlink" Target="https://assets.college.police.uk/s3fs-public/2023-06/A-commitment-to-change-the-future-of-police-leadership.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counter-terrorism-strategy-contest-2023/counter-terrorism-strategy-contest-2023-accessible" TargetMode="External"/><Relationship Id="rId2" Type="http://schemas.openxmlformats.org/officeDocument/2006/relationships/hyperlink" Target="https://www.governmentevents.co.uk/ge-insights/the-importance-of-police-community-relationships-strategies/" TargetMode="External"/><Relationship Id="rId1" Type="http://schemas.openxmlformats.org/officeDocument/2006/relationships/slideLayout" Target="../slideLayouts/slideLayout2.xml"/><Relationship Id="rId5" Type="http://schemas.openxmlformats.org/officeDocument/2006/relationships/hyperlink" Target="https://policinginsight.com/feature/opinion/how-can-training-have-a-positive-impact-on-public-trust-and-confidence-in-police/" TargetMode="External"/><Relationship Id="rId4" Type="http://schemas.openxmlformats.org/officeDocument/2006/relationships/hyperlink" Target="https://www.gov.uk/government/publications/policing-productivity-review-government-response/improving-police-productivity-a-response-to-the-recommendations-of-the-policing-productivity-review-accessibl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olfed.org/news/latest-news/2024/challenges-faced-by-police-demand-urgent-attention-and-reform/" TargetMode="External"/><Relationship Id="rId2" Type="http://schemas.openxmlformats.org/officeDocument/2006/relationships/hyperlink" Target="https://www.mind.org.uk/news-campaigns/campaigns/blue-light-programme/blue-light-information/coping-with-what-you-experience-in-the-police/#where-to-get-support" TargetMode="External"/><Relationship Id="rId1" Type="http://schemas.openxmlformats.org/officeDocument/2006/relationships/slideLayout" Target="../slideLayouts/slideLayout2.xml"/><Relationship Id="rId4" Type="http://schemas.openxmlformats.org/officeDocument/2006/relationships/hyperlink" Target="https://policesuccess.co.uk/rank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CE6AE-8AD4-8C1B-D2F5-127261D83CAA}"/>
              </a:ext>
            </a:extLst>
          </p:cNvPr>
          <p:cNvSpPr>
            <a:spLocks noGrp="1"/>
          </p:cNvSpPr>
          <p:nvPr>
            <p:ph type="ctrTitle"/>
          </p:nvPr>
        </p:nvSpPr>
        <p:spPr>
          <a:xfrm>
            <a:off x="1191126" y="979714"/>
            <a:ext cx="5320206" cy="2807540"/>
          </a:xfrm>
        </p:spPr>
        <p:txBody>
          <a:bodyPr>
            <a:normAutofit/>
          </a:bodyPr>
          <a:lstStyle/>
          <a:p>
            <a:pPr>
              <a:lnSpc>
                <a:spcPct val="100000"/>
              </a:lnSpc>
            </a:pPr>
            <a:r>
              <a:rPr lang="en-GB" dirty="0"/>
              <a:t>Collaboration in Action: The Critical Role of Teamwork in Achieving Success in UK Policing</a:t>
            </a:r>
          </a:p>
        </p:txBody>
      </p:sp>
      <p:sp>
        <p:nvSpPr>
          <p:cNvPr id="3" name="Subtitle 2">
            <a:extLst>
              <a:ext uri="{FF2B5EF4-FFF2-40B4-BE49-F238E27FC236}">
                <a16:creationId xmlns:a16="http://schemas.microsoft.com/office/drawing/2014/main" id="{7E2006F4-4E3B-0E31-488F-17F6271CF44C}"/>
              </a:ext>
            </a:extLst>
          </p:cNvPr>
          <p:cNvSpPr>
            <a:spLocks noGrp="1"/>
          </p:cNvSpPr>
          <p:nvPr>
            <p:ph type="subTitle" idx="1"/>
          </p:nvPr>
        </p:nvSpPr>
        <p:spPr>
          <a:xfrm>
            <a:off x="1311731" y="4112623"/>
            <a:ext cx="5078996" cy="1594839"/>
          </a:xfrm>
        </p:spPr>
        <p:txBody>
          <a:bodyPr>
            <a:normAutofit/>
          </a:bodyPr>
          <a:lstStyle/>
          <a:p>
            <a:r>
              <a:rPr lang="en-GB" dirty="0"/>
              <a:t>BMPL4014</a:t>
            </a:r>
          </a:p>
          <a:p>
            <a:r>
              <a:rPr lang="en-GB" dirty="0"/>
              <a:t>Charlie Hughes</a:t>
            </a:r>
          </a:p>
          <a:p>
            <a:r>
              <a:rPr lang="en-GB" dirty="0"/>
              <a:t>2400697</a:t>
            </a:r>
          </a:p>
        </p:txBody>
      </p:sp>
      <p:pic>
        <p:nvPicPr>
          <p:cNvPr id="4" name="Picture 3" descr="A colorful lines in a dark background&#10;&#10;Description automatically generated with medium confidence">
            <a:extLst>
              <a:ext uri="{FF2B5EF4-FFF2-40B4-BE49-F238E27FC236}">
                <a16:creationId xmlns:a16="http://schemas.microsoft.com/office/drawing/2014/main" id="{490F4FE4-84A0-80C9-7F0F-6C9F8322AE6C}"/>
              </a:ext>
            </a:extLst>
          </p:cNvPr>
          <p:cNvPicPr>
            <a:picLocks noChangeAspect="1"/>
          </p:cNvPicPr>
          <p:nvPr/>
        </p:nvPicPr>
        <p:blipFill>
          <a:blip r:embed="rId3"/>
          <a:srcRect l="30291" r="23239"/>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419208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7231D3-BC8F-CAEA-2EBD-BC25DEAA904B}"/>
              </a:ext>
            </a:extLst>
          </p:cNvPr>
          <p:cNvSpPr>
            <a:spLocks noGrp="1"/>
          </p:cNvSpPr>
          <p:nvPr>
            <p:ph type="title"/>
          </p:nvPr>
        </p:nvSpPr>
        <p:spPr>
          <a:xfrm>
            <a:off x="1050879" y="609601"/>
            <a:ext cx="9810604" cy="1216024"/>
          </a:xfrm>
        </p:spPr>
        <p:txBody>
          <a:bodyPr>
            <a:normAutofit/>
          </a:bodyPr>
          <a:lstStyle/>
          <a:p>
            <a:r>
              <a:rPr lang="en-GB" dirty="0"/>
              <a:t>Introduction to teamwork in </a:t>
            </a:r>
            <a:r>
              <a:rPr lang="en-GB" dirty="0" err="1"/>
              <a:t>uk</a:t>
            </a:r>
            <a:r>
              <a:rPr lang="en-GB" dirty="0"/>
              <a:t> policing.</a:t>
            </a:r>
          </a:p>
        </p:txBody>
      </p:sp>
      <p:sp>
        <p:nvSpPr>
          <p:cNvPr id="19" name="Content Placeholder 8">
            <a:extLst>
              <a:ext uri="{FF2B5EF4-FFF2-40B4-BE49-F238E27FC236}">
                <a16:creationId xmlns:a16="http://schemas.microsoft.com/office/drawing/2014/main" id="{3B7C349F-8B62-E83C-F858-77C0620BC4E3}"/>
              </a:ext>
            </a:extLst>
          </p:cNvPr>
          <p:cNvSpPr>
            <a:spLocks noGrp="1"/>
          </p:cNvSpPr>
          <p:nvPr>
            <p:ph idx="1"/>
          </p:nvPr>
        </p:nvSpPr>
        <p:spPr>
          <a:xfrm>
            <a:off x="1050879" y="2296161"/>
            <a:ext cx="4788505" cy="3846012"/>
          </a:xfrm>
        </p:spPr>
        <p:txBody>
          <a:bodyPr>
            <a:normAutofit/>
          </a:bodyPr>
          <a:lstStyle/>
          <a:p>
            <a:r>
              <a:rPr lang="en-US" dirty="0"/>
              <a:t>Corner stone of effective Policing (College of Policing [CoP], 2024).</a:t>
            </a:r>
          </a:p>
          <a:p>
            <a:pPr marL="0" indent="0">
              <a:buNone/>
            </a:pPr>
            <a:endParaRPr lang="en-US" dirty="0"/>
          </a:p>
          <a:p>
            <a:r>
              <a:rPr lang="en-US" dirty="0"/>
              <a:t>Teamwork is constant (Wood </a:t>
            </a:r>
            <a:r>
              <a:rPr lang="en-US" i="1" dirty="0"/>
              <a:t>et al</a:t>
            </a:r>
            <a:r>
              <a:rPr lang="en-US" dirty="0"/>
              <a:t>., 2024).</a:t>
            </a:r>
          </a:p>
          <a:p>
            <a:endParaRPr lang="en-US" dirty="0"/>
          </a:p>
          <a:p>
            <a:r>
              <a:rPr lang="en-US" dirty="0"/>
              <a:t>Policing relies on teamwork (Government Events, 2024).</a:t>
            </a:r>
          </a:p>
        </p:txBody>
      </p:sp>
      <p:pic>
        <p:nvPicPr>
          <p:cNvPr id="5" name="Content Placeholder 4" descr="A pair of police officers in matching yellow jackets&#10;&#10;Description automatically generated">
            <a:extLst>
              <a:ext uri="{FF2B5EF4-FFF2-40B4-BE49-F238E27FC236}">
                <a16:creationId xmlns:a16="http://schemas.microsoft.com/office/drawing/2014/main" id="{6BC9D648-6F43-0892-AD36-30CE52ED33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0426" y="2303014"/>
            <a:ext cx="4788505" cy="3196327"/>
          </a:xfrm>
          <a:prstGeom prst="rect">
            <a:avLst/>
          </a:prstGeom>
        </p:spPr>
      </p:pic>
      <p:sp>
        <p:nvSpPr>
          <p:cNvPr id="16" name="Freeform: Shape 15">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0365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xEl>
                                              <p:pRg st="0" end="0"/>
                                            </p:txEl>
                                          </p:spTgt>
                                        </p:tgtEl>
                                        <p:attrNameLst>
                                          <p:attrName>style.visibility</p:attrName>
                                        </p:attrNameLst>
                                      </p:cBhvr>
                                      <p:to>
                                        <p:strVal val="visible"/>
                                      </p:to>
                                    </p:set>
                                    <p:animEffect transition="in" filter="fade">
                                      <p:cBhvr>
                                        <p:cTn id="17" dur="500"/>
                                        <p:tgtEl>
                                          <p:spTgt spid="1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txEl>
                                              <p:pRg st="2" end="2"/>
                                            </p:txEl>
                                          </p:spTgt>
                                        </p:tgtEl>
                                        <p:attrNameLst>
                                          <p:attrName>style.visibility</p:attrName>
                                        </p:attrNameLst>
                                      </p:cBhvr>
                                      <p:to>
                                        <p:strVal val="visible"/>
                                      </p:to>
                                    </p:set>
                                    <p:animEffect transition="in" filter="fade">
                                      <p:cBhvr>
                                        <p:cTn id="22" dur="500"/>
                                        <p:tgtEl>
                                          <p:spTgt spid="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fade">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9A8D6-8B6B-7CCE-D41D-3B9E7032FCC3}"/>
              </a:ext>
            </a:extLst>
          </p:cNvPr>
          <p:cNvSpPr>
            <a:spLocks noGrp="1"/>
          </p:cNvSpPr>
          <p:nvPr>
            <p:ph type="title"/>
          </p:nvPr>
        </p:nvSpPr>
        <p:spPr>
          <a:xfrm>
            <a:off x="4683761" y="609601"/>
            <a:ext cx="6177722" cy="1216024"/>
          </a:xfrm>
        </p:spPr>
        <p:txBody>
          <a:bodyPr>
            <a:normAutofit/>
          </a:bodyPr>
          <a:lstStyle/>
          <a:p>
            <a:pPr>
              <a:lnSpc>
                <a:spcPct val="100000"/>
              </a:lnSpc>
            </a:pPr>
            <a:r>
              <a:rPr lang="en-GB" sz="2400" dirty="0"/>
              <a:t>Fundamental Principles of teamwork and collaboration.</a:t>
            </a:r>
          </a:p>
        </p:txBody>
      </p:sp>
      <p:sp>
        <p:nvSpPr>
          <p:cNvPr id="14" name="Freeform: Shape 13">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diagram of a diagram&#10;&#10;Description automatically generated">
            <a:extLst>
              <a:ext uri="{FF2B5EF4-FFF2-40B4-BE49-F238E27FC236}">
                <a16:creationId xmlns:a16="http://schemas.microsoft.com/office/drawing/2014/main" id="{81789CB4-C127-8D21-5023-C40F5B790F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900" y="1720081"/>
            <a:ext cx="3391756" cy="3821697"/>
          </a:xfrm>
          <a:prstGeom prst="rect">
            <a:avLst/>
          </a:prstGeom>
        </p:spPr>
      </p:pic>
      <p:sp>
        <p:nvSpPr>
          <p:cNvPr id="9" name="Content Placeholder 8">
            <a:extLst>
              <a:ext uri="{FF2B5EF4-FFF2-40B4-BE49-F238E27FC236}">
                <a16:creationId xmlns:a16="http://schemas.microsoft.com/office/drawing/2014/main" id="{62A7B785-C01A-3AAF-35B8-3789226477E7}"/>
              </a:ext>
            </a:extLst>
          </p:cNvPr>
          <p:cNvSpPr>
            <a:spLocks noGrp="1"/>
          </p:cNvSpPr>
          <p:nvPr>
            <p:ph idx="1"/>
          </p:nvPr>
        </p:nvSpPr>
        <p:spPr>
          <a:xfrm>
            <a:off x="4683761" y="2225039"/>
            <a:ext cx="6177722" cy="4029337"/>
          </a:xfrm>
        </p:spPr>
        <p:txBody>
          <a:bodyPr>
            <a:normAutofit/>
          </a:bodyPr>
          <a:lstStyle/>
          <a:p>
            <a:r>
              <a:rPr lang="en-US" dirty="0"/>
              <a:t>Trust &amp; Mutual Respect.</a:t>
            </a:r>
          </a:p>
          <a:p>
            <a:endParaRPr lang="en-US" dirty="0"/>
          </a:p>
          <a:p>
            <a:r>
              <a:rPr lang="en-US" dirty="0"/>
              <a:t>Clear Communication.</a:t>
            </a:r>
          </a:p>
          <a:p>
            <a:endParaRPr lang="en-US" dirty="0"/>
          </a:p>
          <a:p>
            <a:r>
              <a:rPr lang="en-US" dirty="0"/>
              <a:t>Shared Goals &amp; Accountability.</a:t>
            </a:r>
          </a:p>
          <a:p>
            <a:endParaRPr lang="en-US" dirty="0"/>
          </a:p>
          <a:p>
            <a:r>
              <a:rPr lang="en-US" dirty="0"/>
              <a:t>Interdependence.</a:t>
            </a:r>
          </a:p>
          <a:p>
            <a:endParaRPr lang="en-US" dirty="0"/>
          </a:p>
          <a:p>
            <a:pPr marL="0" indent="0" algn="r">
              <a:buNone/>
            </a:pPr>
            <a:r>
              <a:rPr lang="en-US" dirty="0"/>
              <a:t>(Tuckman, 1965).</a:t>
            </a:r>
          </a:p>
        </p:txBody>
      </p:sp>
      <p:sp>
        <p:nvSpPr>
          <p:cNvPr id="16" name="Freeform: Shape 15">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022D2AD-1F65-C1BE-4B5A-34AB6634588E}"/>
              </a:ext>
            </a:extLst>
          </p:cNvPr>
          <p:cNvSpPr txBox="1"/>
          <p:nvPr/>
        </p:nvSpPr>
        <p:spPr>
          <a:xfrm>
            <a:off x="429813" y="5602638"/>
            <a:ext cx="4253948" cy="338554"/>
          </a:xfrm>
          <a:prstGeom prst="rect">
            <a:avLst/>
          </a:prstGeom>
          <a:noFill/>
        </p:spPr>
        <p:txBody>
          <a:bodyPr wrap="square" rtlCol="0">
            <a:spAutoFit/>
          </a:bodyPr>
          <a:lstStyle/>
          <a:p>
            <a:r>
              <a:rPr lang="en-GB" sz="1600" dirty="0"/>
              <a:t>(Revolution Learning and Development, 2022).</a:t>
            </a:r>
          </a:p>
        </p:txBody>
      </p:sp>
    </p:spTree>
    <p:extLst>
      <p:ext uri="{BB962C8B-B14F-4D97-AF65-F5344CB8AC3E}">
        <p14:creationId xmlns:p14="http://schemas.microsoft.com/office/powerpoint/2010/main" val="2333231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500"/>
                                        <p:tgtEl>
                                          <p:spTgt spid="9">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xEl>
                                              <p:pRg st="4" end="4"/>
                                            </p:txEl>
                                          </p:spTgt>
                                        </p:tgtEl>
                                        <p:attrNameLst>
                                          <p:attrName>style.visibility</p:attrName>
                                        </p:attrNameLst>
                                      </p:cBhvr>
                                      <p:to>
                                        <p:strVal val="visible"/>
                                      </p:to>
                                    </p:set>
                                    <p:animEffect transition="in" filter="fade">
                                      <p:cBhvr>
                                        <p:cTn id="30" dur="500"/>
                                        <p:tgtEl>
                                          <p:spTgt spid="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
                                            <p:txEl>
                                              <p:pRg st="6" end="6"/>
                                            </p:txEl>
                                          </p:spTgt>
                                        </p:tgtEl>
                                        <p:attrNameLst>
                                          <p:attrName>style.visibility</p:attrName>
                                        </p:attrNameLst>
                                      </p:cBhvr>
                                      <p:to>
                                        <p:strVal val="visible"/>
                                      </p:to>
                                    </p:set>
                                    <p:animEffect transition="in" filter="fade">
                                      <p:cBhvr>
                                        <p:cTn id="35" dur="500"/>
                                        <p:tgtEl>
                                          <p:spTgt spid="9">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xEl>
                                              <p:pRg st="8" end="8"/>
                                            </p:txEl>
                                          </p:spTgt>
                                        </p:tgtEl>
                                        <p:attrNameLst>
                                          <p:attrName>style.visibility</p:attrName>
                                        </p:attrNameLst>
                                      </p:cBhvr>
                                      <p:to>
                                        <p:strVal val="visible"/>
                                      </p:to>
                                    </p:set>
                                    <p:animEffect transition="in" filter="fade">
                                      <p:cBhvr>
                                        <p:cTn id="40"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CE8BBC4-555B-4EEA-8B5C-5B44656F9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DBAFE-5C39-371F-7BE4-8C5904D6752A}"/>
              </a:ext>
            </a:extLst>
          </p:cNvPr>
          <p:cNvSpPr>
            <a:spLocks noGrp="1"/>
          </p:cNvSpPr>
          <p:nvPr>
            <p:ph type="title"/>
          </p:nvPr>
        </p:nvSpPr>
        <p:spPr>
          <a:xfrm>
            <a:off x="723901" y="603622"/>
            <a:ext cx="5004776" cy="2413425"/>
          </a:xfrm>
        </p:spPr>
        <p:txBody>
          <a:bodyPr>
            <a:normAutofit/>
          </a:bodyPr>
          <a:lstStyle/>
          <a:p>
            <a:pPr algn="ctr"/>
            <a:r>
              <a:rPr lang="en-GB" dirty="0"/>
              <a:t>Challenges of teamwork in policing.</a:t>
            </a:r>
          </a:p>
        </p:txBody>
      </p:sp>
      <p:sp>
        <p:nvSpPr>
          <p:cNvPr id="23" name="Freeform: Shape 22">
            <a:extLst>
              <a:ext uri="{FF2B5EF4-FFF2-40B4-BE49-F238E27FC236}">
                <a16:creationId xmlns:a16="http://schemas.microsoft.com/office/drawing/2014/main" id="{44704DC3-DE99-4AC8-9945-00EF66E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1447" y="0"/>
            <a:ext cx="6200553" cy="6858000"/>
          </a:xfrm>
          <a:custGeom>
            <a:avLst/>
            <a:gdLst>
              <a:gd name="connsiteX0" fmla="*/ 509785 w 6292079"/>
              <a:gd name="connsiteY0" fmla="*/ 0 h 6858000"/>
              <a:gd name="connsiteX1" fmla="*/ 4089208 w 6292079"/>
              <a:gd name="connsiteY1" fmla="*/ 0 h 6858000"/>
              <a:gd name="connsiteX2" fmla="*/ 4500513 w 6292079"/>
              <a:gd name="connsiteY2" fmla="*/ 0 h 6858000"/>
              <a:gd name="connsiteX3" fmla="*/ 4642260 w 6292079"/>
              <a:gd name="connsiteY3" fmla="*/ 0 h 6858000"/>
              <a:gd name="connsiteX4" fmla="*/ 6127274 w 6292079"/>
              <a:gd name="connsiteY4" fmla="*/ 0 h 6858000"/>
              <a:gd name="connsiteX5" fmla="*/ 6292079 w 6292079"/>
              <a:gd name="connsiteY5" fmla="*/ 0 h 6858000"/>
              <a:gd name="connsiteX6" fmla="*/ 6292079 w 6292079"/>
              <a:gd name="connsiteY6" fmla="*/ 6858000 h 6858000"/>
              <a:gd name="connsiteX7" fmla="*/ 6127274 w 6292079"/>
              <a:gd name="connsiteY7" fmla="*/ 6858000 h 6858000"/>
              <a:gd name="connsiteX8" fmla="*/ 4642260 w 6292079"/>
              <a:gd name="connsiteY8" fmla="*/ 6858000 h 6858000"/>
              <a:gd name="connsiteX9" fmla="*/ 4500513 w 6292079"/>
              <a:gd name="connsiteY9" fmla="*/ 6858000 h 6858000"/>
              <a:gd name="connsiteX10" fmla="*/ 4089208 w 6292079"/>
              <a:gd name="connsiteY10" fmla="*/ 6858000 h 6858000"/>
              <a:gd name="connsiteX11" fmla="*/ 435967 w 6292079"/>
              <a:gd name="connsiteY11" fmla="*/ 6858000 h 6858000"/>
              <a:gd name="connsiteX12" fmla="*/ 439099 w 6292079"/>
              <a:gd name="connsiteY12" fmla="*/ 6835478 h 6858000"/>
              <a:gd name="connsiteX13" fmla="*/ 443695 w 6292079"/>
              <a:gd name="connsiteY13" fmla="*/ 6725985 h 6858000"/>
              <a:gd name="connsiteX14" fmla="*/ 428041 w 6292079"/>
              <a:gd name="connsiteY14" fmla="*/ 6661430 h 6858000"/>
              <a:gd name="connsiteX15" fmla="*/ 376884 w 6292079"/>
              <a:gd name="connsiteY15" fmla="*/ 6504597 h 6858000"/>
              <a:gd name="connsiteX16" fmla="*/ 269239 w 6292079"/>
              <a:gd name="connsiteY16" fmla="*/ 6290076 h 6858000"/>
              <a:gd name="connsiteX17" fmla="*/ 219811 w 6292079"/>
              <a:gd name="connsiteY17" fmla="*/ 6127001 h 6858000"/>
              <a:gd name="connsiteX18" fmla="*/ 205094 w 6292079"/>
              <a:gd name="connsiteY18" fmla="*/ 6073766 h 6858000"/>
              <a:gd name="connsiteX19" fmla="*/ 150183 w 6292079"/>
              <a:gd name="connsiteY19" fmla="*/ 6014538 h 6858000"/>
              <a:gd name="connsiteX20" fmla="*/ 117093 w 6292079"/>
              <a:gd name="connsiteY20" fmla="*/ 5729681 h 6858000"/>
              <a:gd name="connsiteX21" fmla="*/ 46363 w 6292079"/>
              <a:gd name="connsiteY21" fmla="*/ 5613732 h 6858000"/>
              <a:gd name="connsiteX22" fmla="*/ 29717 w 6292079"/>
              <a:gd name="connsiteY22" fmla="*/ 5572630 h 6858000"/>
              <a:gd name="connsiteX23" fmla="*/ 32614 w 6292079"/>
              <a:gd name="connsiteY23" fmla="*/ 5564839 h 6858000"/>
              <a:gd name="connsiteX24" fmla="*/ 34209 w 6292079"/>
              <a:gd name="connsiteY24" fmla="*/ 5564057 h 6858000"/>
              <a:gd name="connsiteX25" fmla="*/ 17311 w 6292079"/>
              <a:gd name="connsiteY25" fmla="*/ 5442591 h 6858000"/>
              <a:gd name="connsiteX26" fmla="*/ 16750 w 6292079"/>
              <a:gd name="connsiteY26" fmla="*/ 5415829 h 6858000"/>
              <a:gd name="connsiteX27" fmla="*/ 18217 w 6292079"/>
              <a:gd name="connsiteY27" fmla="*/ 5412980 h 6858000"/>
              <a:gd name="connsiteX28" fmla="*/ 12055 w 6292079"/>
              <a:gd name="connsiteY28" fmla="*/ 5390064 h 6858000"/>
              <a:gd name="connsiteX29" fmla="*/ 0 w 6292079"/>
              <a:gd name="connsiteY29" fmla="*/ 5369830 h 6858000"/>
              <a:gd name="connsiteX30" fmla="*/ 32211 w 6292079"/>
              <a:gd name="connsiteY30" fmla="*/ 5145466 h 6858000"/>
              <a:gd name="connsiteX31" fmla="*/ 40891 w 6292079"/>
              <a:gd name="connsiteY31" fmla="*/ 4778922 h 6858000"/>
              <a:gd name="connsiteX32" fmla="*/ 16777 w 6292079"/>
              <a:gd name="connsiteY32" fmla="*/ 4554239 h 6858000"/>
              <a:gd name="connsiteX33" fmla="*/ 25115 w 6292079"/>
              <a:gd name="connsiteY33" fmla="*/ 4402702 h 6858000"/>
              <a:gd name="connsiteX34" fmla="*/ 8134 w 6292079"/>
              <a:gd name="connsiteY34" fmla="*/ 4331397 h 6858000"/>
              <a:gd name="connsiteX35" fmla="*/ 21852 w 6292079"/>
              <a:gd name="connsiteY35" fmla="*/ 4299998 h 6858000"/>
              <a:gd name="connsiteX36" fmla="*/ 24178 w 6292079"/>
              <a:gd name="connsiteY36" fmla="*/ 4280659 h 6858000"/>
              <a:gd name="connsiteX37" fmla="*/ 33357 w 6292079"/>
              <a:gd name="connsiteY37" fmla="*/ 4276475 h 6858000"/>
              <a:gd name="connsiteX38" fmla="*/ 42965 w 6292079"/>
              <a:gd name="connsiteY38" fmla="*/ 4248279 h 6858000"/>
              <a:gd name="connsiteX39" fmla="*/ 44865 w 6292079"/>
              <a:gd name="connsiteY39" fmla="*/ 4212329 h 6858000"/>
              <a:gd name="connsiteX40" fmla="*/ 44366 w 6292079"/>
              <a:gd name="connsiteY40" fmla="*/ 4040266 h 6858000"/>
              <a:gd name="connsiteX41" fmla="*/ 49504 w 6292079"/>
              <a:gd name="connsiteY41" fmla="*/ 3938016 h 6858000"/>
              <a:gd name="connsiteX42" fmla="*/ 59997 w 6292079"/>
              <a:gd name="connsiteY42" fmla="*/ 3900263 h 6858000"/>
              <a:gd name="connsiteX43" fmla="*/ 68907 w 6292079"/>
              <a:gd name="connsiteY43" fmla="*/ 3846813 h 6858000"/>
              <a:gd name="connsiteX44" fmla="*/ 75836 w 6292079"/>
              <a:gd name="connsiteY44" fmla="*/ 3715292 h 6858000"/>
              <a:gd name="connsiteX45" fmla="*/ 86775 w 6292079"/>
              <a:gd name="connsiteY45" fmla="*/ 3529044 h 6858000"/>
              <a:gd name="connsiteX46" fmla="*/ 93628 w 6292079"/>
              <a:gd name="connsiteY46" fmla="*/ 3521593 h 6858000"/>
              <a:gd name="connsiteX47" fmla="*/ 95551 w 6292079"/>
              <a:gd name="connsiteY47" fmla="*/ 3456775 h 6858000"/>
              <a:gd name="connsiteX48" fmla="*/ 58296 w 6292079"/>
              <a:gd name="connsiteY48" fmla="*/ 3224475 h 6858000"/>
              <a:gd name="connsiteX49" fmla="*/ 63270 w 6292079"/>
              <a:gd name="connsiteY49" fmla="*/ 3097947 h 6858000"/>
              <a:gd name="connsiteX50" fmla="*/ 72130 w 6292079"/>
              <a:gd name="connsiteY50" fmla="*/ 3053885 h 6858000"/>
              <a:gd name="connsiteX51" fmla="*/ 86532 w 6292079"/>
              <a:gd name="connsiteY51" fmla="*/ 2980007 h 6858000"/>
              <a:gd name="connsiteX52" fmla="*/ 111003 w 6292079"/>
              <a:gd name="connsiteY52" fmla="*/ 2914025 h 6858000"/>
              <a:gd name="connsiteX53" fmla="*/ 98482 w 6292079"/>
              <a:gd name="connsiteY53" fmla="*/ 2847042 h 6858000"/>
              <a:gd name="connsiteX54" fmla="*/ 97880 w 6292079"/>
              <a:gd name="connsiteY54" fmla="*/ 2789385 h 6858000"/>
              <a:gd name="connsiteX55" fmla="*/ 104654 w 6292079"/>
              <a:gd name="connsiteY55" fmla="*/ 2785130 h 6858000"/>
              <a:gd name="connsiteX56" fmla="*/ 105266 w 6292079"/>
              <a:gd name="connsiteY56" fmla="*/ 2777753 h 6858000"/>
              <a:gd name="connsiteX57" fmla="*/ 167835 w 6292079"/>
              <a:gd name="connsiteY57" fmla="*/ 2669363 h 6858000"/>
              <a:gd name="connsiteX58" fmla="*/ 202206 w 6292079"/>
              <a:gd name="connsiteY58" fmla="*/ 2562841 h 6858000"/>
              <a:gd name="connsiteX59" fmla="*/ 213902 w 6292079"/>
              <a:gd name="connsiteY59" fmla="*/ 2508449 h 6858000"/>
              <a:gd name="connsiteX60" fmla="*/ 233809 w 6292079"/>
              <a:gd name="connsiteY60" fmla="*/ 2449158 h 6858000"/>
              <a:gd name="connsiteX61" fmla="*/ 237400 w 6292079"/>
              <a:gd name="connsiteY61" fmla="*/ 2386081 h 6858000"/>
              <a:gd name="connsiteX62" fmla="*/ 235660 w 6292079"/>
              <a:gd name="connsiteY62" fmla="*/ 2226872 h 6858000"/>
              <a:gd name="connsiteX63" fmla="*/ 250116 w 6292079"/>
              <a:gd name="connsiteY63" fmla="*/ 2186312 h 6858000"/>
              <a:gd name="connsiteX64" fmla="*/ 285163 w 6292079"/>
              <a:gd name="connsiteY64" fmla="*/ 2054201 h 6858000"/>
              <a:gd name="connsiteX65" fmla="*/ 297869 w 6292079"/>
              <a:gd name="connsiteY65" fmla="*/ 2009411 h 6858000"/>
              <a:gd name="connsiteX66" fmla="*/ 339406 w 6292079"/>
              <a:gd name="connsiteY66" fmla="*/ 1985345 h 6858000"/>
              <a:gd name="connsiteX67" fmla="*/ 380873 w 6292079"/>
              <a:gd name="connsiteY67" fmla="*/ 1908912 h 6858000"/>
              <a:gd name="connsiteX68" fmla="*/ 399636 w 6292079"/>
              <a:gd name="connsiteY68" fmla="*/ 1815242 h 6858000"/>
              <a:gd name="connsiteX69" fmla="*/ 374372 w 6292079"/>
              <a:gd name="connsiteY69" fmla="*/ 1616165 h 6858000"/>
              <a:gd name="connsiteX70" fmla="*/ 392730 w 6292079"/>
              <a:gd name="connsiteY70" fmla="*/ 1566131 h 6858000"/>
              <a:gd name="connsiteX71" fmla="*/ 372639 w 6292079"/>
              <a:gd name="connsiteY71" fmla="*/ 1478507 h 6858000"/>
              <a:gd name="connsiteX72" fmla="*/ 401555 w 6292079"/>
              <a:gd name="connsiteY72" fmla="*/ 1428806 h 6858000"/>
              <a:gd name="connsiteX73" fmla="*/ 410243 w 6292079"/>
              <a:gd name="connsiteY73" fmla="*/ 1415134 h 6858000"/>
              <a:gd name="connsiteX74" fmla="*/ 411524 w 6292079"/>
              <a:gd name="connsiteY74" fmla="*/ 1406469 h 6858000"/>
              <a:gd name="connsiteX75" fmla="*/ 408887 w 6292079"/>
              <a:gd name="connsiteY75" fmla="*/ 1392331 h 6858000"/>
              <a:gd name="connsiteX76" fmla="*/ 414309 w 6292079"/>
              <a:gd name="connsiteY76" fmla="*/ 1387628 h 6858000"/>
              <a:gd name="connsiteX77" fmla="*/ 415362 w 6292079"/>
              <a:gd name="connsiteY77" fmla="*/ 1380497 h 6858000"/>
              <a:gd name="connsiteX78" fmla="*/ 421850 w 6292079"/>
              <a:gd name="connsiteY78" fmla="*/ 1331725 h 6858000"/>
              <a:gd name="connsiteX79" fmla="*/ 417310 w 6292079"/>
              <a:gd name="connsiteY79" fmla="*/ 1256042 h 6858000"/>
              <a:gd name="connsiteX80" fmla="*/ 415023 w 6292079"/>
              <a:gd name="connsiteY80" fmla="*/ 1150134 h 6858000"/>
              <a:gd name="connsiteX81" fmla="*/ 406174 w 6292079"/>
              <a:gd name="connsiteY81" fmla="*/ 1005645 h 6858000"/>
              <a:gd name="connsiteX82" fmla="*/ 431864 w 6292079"/>
              <a:gd name="connsiteY82" fmla="*/ 899691 h 6858000"/>
              <a:gd name="connsiteX83" fmla="*/ 462617 w 6292079"/>
              <a:gd name="connsiteY83" fmla="*/ 689088 h 6858000"/>
              <a:gd name="connsiteX84" fmla="*/ 510810 w 6292079"/>
              <a:gd name="connsiteY84" fmla="*/ 526328 h 6858000"/>
              <a:gd name="connsiteX85" fmla="*/ 542477 w 6292079"/>
              <a:gd name="connsiteY85" fmla="*/ 433873 h 6858000"/>
              <a:gd name="connsiteX86" fmla="*/ 549936 w 6292079"/>
              <a:gd name="connsiteY86" fmla="*/ 301688 h 6858000"/>
              <a:gd name="connsiteX87" fmla="*/ 554757 w 6292079"/>
              <a:gd name="connsiteY87" fmla="*/ 279945 h 6858000"/>
              <a:gd name="connsiteX88" fmla="*/ 550124 w 6292079"/>
              <a:gd name="connsiteY88" fmla="*/ 248508 h 6858000"/>
              <a:gd name="connsiteX89" fmla="*/ 530424 w 6292079"/>
              <a:gd name="connsiteY89" fmla="*/ 122373 h 6858000"/>
              <a:gd name="connsiteX90" fmla="*/ 504802 w 6292079"/>
              <a:gd name="connsiteY90" fmla="*/ 218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292079" h="6858000">
                <a:moveTo>
                  <a:pt x="509785" y="0"/>
                </a:moveTo>
                <a:lnTo>
                  <a:pt x="4089208" y="0"/>
                </a:lnTo>
                <a:lnTo>
                  <a:pt x="4500513" y="0"/>
                </a:lnTo>
                <a:lnTo>
                  <a:pt x="4642260" y="0"/>
                </a:lnTo>
                <a:lnTo>
                  <a:pt x="6127274" y="0"/>
                </a:lnTo>
                <a:lnTo>
                  <a:pt x="6292079" y="0"/>
                </a:lnTo>
                <a:lnTo>
                  <a:pt x="6292079" y="6858000"/>
                </a:lnTo>
                <a:lnTo>
                  <a:pt x="6127274" y="6858000"/>
                </a:lnTo>
                <a:lnTo>
                  <a:pt x="4642260" y="6858000"/>
                </a:lnTo>
                <a:lnTo>
                  <a:pt x="4500513" y="6858000"/>
                </a:lnTo>
                <a:lnTo>
                  <a:pt x="4089208" y="6858000"/>
                </a:lnTo>
                <a:lnTo>
                  <a:pt x="435967" y="6858000"/>
                </a:lnTo>
                <a:lnTo>
                  <a:pt x="439099" y="6835478"/>
                </a:lnTo>
                <a:cubicBezTo>
                  <a:pt x="443053" y="6807961"/>
                  <a:pt x="446597" y="6775838"/>
                  <a:pt x="443695" y="6725985"/>
                </a:cubicBezTo>
                <a:cubicBezTo>
                  <a:pt x="406361" y="6709462"/>
                  <a:pt x="444551" y="6685701"/>
                  <a:pt x="428041" y="6661430"/>
                </a:cubicBezTo>
                <a:cubicBezTo>
                  <a:pt x="415709" y="6603739"/>
                  <a:pt x="402107" y="6561674"/>
                  <a:pt x="376884" y="6504597"/>
                </a:cubicBezTo>
                <a:cubicBezTo>
                  <a:pt x="304684" y="6477597"/>
                  <a:pt x="338577" y="6353549"/>
                  <a:pt x="269239" y="6290076"/>
                </a:cubicBezTo>
                <a:cubicBezTo>
                  <a:pt x="241348" y="6225029"/>
                  <a:pt x="266460" y="6201087"/>
                  <a:pt x="219811" y="6127001"/>
                </a:cubicBezTo>
                <a:cubicBezTo>
                  <a:pt x="241964" y="6106503"/>
                  <a:pt x="210775" y="6088480"/>
                  <a:pt x="205094" y="6073766"/>
                </a:cubicBezTo>
                <a:cubicBezTo>
                  <a:pt x="195202" y="6057134"/>
                  <a:pt x="163788" y="6050649"/>
                  <a:pt x="150183" y="6014538"/>
                </a:cubicBezTo>
                <a:cubicBezTo>
                  <a:pt x="131236" y="5955076"/>
                  <a:pt x="160082" y="5847195"/>
                  <a:pt x="117093" y="5729681"/>
                </a:cubicBezTo>
                <a:cubicBezTo>
                  <a:pt x="106713" y="5695413"/>
                  <a:pt x="63130" y="5649897"/>
                  <a:pt x="46363" y="5613732"/>
                </a:cubicBezTo>
                <a:lnTo>
                  <a:pt x="29717" y="5572630"/>
                </a:lnTo>
                <a:lnTo>
                  <a:pt x="32614" y="5564839"/>
                </a:lnTo>
                <a:lnTo>
                  <a:pt x="34209" y="5564057"/>
                </a:lnTo>
                <a:lnTo>
                  <a:pt x="17311" y="5442591"/>
                </a:lnTo>
                <a:cubicBezTo>
                  <a:pt x="14639" y="5436675"/>
                  <a:pt x="13713" y="5428633"/>
                  <a:pt x="16750" y="5415829"/>
                </a:cubicBezTo>
                <a:lnTo>
                  <a:pt x="18217" y="5412980"/>
                </a:lnTo>
                <a:lnTo>
                  <a:pt x="12055" y="5390064"/>
                </a:lnTo>
                <a:cubicBezTo>
                  <a:pt x="9079" y="5382538"/>
                  <a:pt x="5182" y="5375682"/>
                  <a:pt x="0" y="5369830"/>
                </a:cubicBezTo>
                <a:cubicBezTo>
                  <a:pt x="31894" y="5299689"/>
                  <a:pt x="23872" y="5225525"/>
                  <a:pt x="32211" y="5145466"/>
                </a:cubicBezTo>
                <a:cubicBezTo>
                  <a:pt x="34746" y="5048037"/>
                  <a:pt x="41698" y="4890019"/>
                  <a:pt x="40891" y="4778922"/>
                </a:cubicBezTo>
                <a:cubicBezTo>
                  <a:pt x="9869" y="4689468"/>
                  <a:pt x="28501" y="4651846"/>
                  <a:pt x="16777" y="4554239"/>
                </a:cubicBezTo>
                <a:cubicBezTo>
                  <a:pt x="56871" y="4507954"/>
                  <a:pt x="15779" y="4455514"/>
                  <a:pt x="25115" y="4402702"/>
                </a:cubicBezTo>
                <a:cubicBezTo>
                  <a:pt x="-10420" y="4412229"/>
                  <a:pt x="47425" y="4340221"/>
                  <a:pt x="8134" y="4331397"/>
                </a:cubicBezTo>
                <a:lnTo>
                  <a:pt x="21852" y="4299998"/>
                </a:lnTo>
                <a:lnTo>
                  <a:pt x="24178" y="4280659"/>
                </a:lnTo>
                <a:lnTo>
                  <a:pt x="33357" y="4276475"/>
                </a:lnTo>
                <a:lnTo>
                  <a:pt x="42965" y="4248279"/>
                </a:lnTo>
                <a:cubicBezTo>
                  <a:pt x="45246" y="4237522"/>
                  <a:pt x="46159" y="4225720"/>
                  <a:pt x="44865" y="4212329"/>
                </a:cubicBezTo>
                <a:cubicBezTo>
                  <a:pt x="25826" y="4166207"/>
                  <a:pt x="69917" y="4097341"/>
                  <a:pt x="44366" y="4040266"/>
                </a:cubicBezTo>
                <a:cubicBezTo>
                  <a:pt x="38101" y="4019019"/>
                  <a:pt x="37876" y="3951695"/>
                  <a:pt x="49504" y="3938016"/>
                </a:cubicBezTo>
                <a:cubicBezTo>
                  <a:pt x="51863" y="3923784"/>
                  <a:pt x="47442" y="3907760"/>
                  <a:pt x="59997" y="3900263"/>
                </a:cubicBezTo>
                <a:cubicBezTo>
                  <a:pt x="75066" y="3888337"/>
                  <a:pt x="50846" y="3841280"/>
                  <a:pt x="68907" y="3846813"/>
                </a:cubicBezTo>
                <a:cubicBezTo>
                  <a:pt x="52296" y="3813347"/>
                  <a:pt x="68378" y="3745138"/>
                  <a:pt x="75836" y="3715292"/>
                </a:cubicBezTo>
                <a:cubicBezTo>
                  <a:pt x="78813" y="3662330"/>
                  <a:pt x="86378" y="3567665"/>
                  <a:pt x="86775" y="3529044"/>
                </a:cubicBezTo>
                <a:cubicBezTo>
                  <a:pt x="89267" y="3527082"/>
                  <a:pt x="91576" y="3524572"/>
                  <a:pt x="93628" y="3521593"/>
                </a:cubicBezTo>
                <a:cubicBezTo>
                  <a:pt x="105546" y="3504295"/>
                  <a:pt x="106408" y="3475272"/>
                  <a:pt x="95551" y="3456775"/>
                </a:cubicBezTo>
                <a:cubicBezTo>
                  <a:pt x="61828" y="3371150"/>
                  <a:pt x="64401" y="3295875"/>
                  <a:pt x="58296" y="3224475"/>
                </a:cubicBezTo>
                <a:cubicBezTo>
                  <a:pt x="55319" y="3144058"/>
                  <a:pt x="94983" y="3200876"/>
                  <a:pt x="63270" y="3097947"/>
                </a:cubicBezTo>
                <a:cubicBezTo>
                  <a:pt x="77539" y="3088512"/>
                  <a:pt x="78452" y="3075895"/>
                  <a:pt x="72130" y="3053885"/>
                </a:cubicBezTo>
                <a:cubicBezTo>
                  <a:pt x="71735" y="3014911"/>
                  <a:pt x="107041" y="3021320"/>
                  <a:pt x="86532" y="2980007"/>
                </a:cubicBezTo>
                <a:lnTo>
                  <a:pt x="111003" y="2914025"/>
                </a:lnTo>
                <a:cubicBezTo>
                  <a:pt x="105238" y="2917158"/>
                  <a:pt x="98864" y="2862805"/>
                  <a:pt x="98482" y="2847042"/>
                </a:cubicBezTo>
                <a:cubicBezTo>
                  <a:pt x="100672" y="2813890"/>
                  <a:pt x="74268" y="2807204"/>
                  <a:pt x="97880" y="2789385"/>
                </a:cubicBezTo>
                <a:lnTo>
                  <a:pt x="104654" y="2785130"/>
                </a:lnTo>
                <a:cubicBezTo>
                  <a:pt x="104858" y="2782671"/>
                  <a:pt x="105062" y="2780212"/>
                  <a:pt x="105266" y="2777753"/>
                </a:cubicBezTo>
                <a:cubicBezTo>
                  <a:pt x="106158" y="2754272"/>
                  <a:pt x="151678" y="2705182"/>
                  <a:pt x="167835" y="2669363"/>
                </a:cubicBezTo>
                <a:lnTo>
                  <a:pt x="202206" y="2562841"/>
                </a:lnTo>
                <a:lnTo>
                  <a:pt x="213902" y="2508449"/>
                </a:lnTo>
                <a:lnTo>
                  <a:pt x="233809" y="2449158"/>
                </a:lnTo>
                <a:cubicBezTo>
                  <a:pt x="251664" y="2436763"/>
                  <a:pt x="229153" y="2410096"/>
                  <a:pt x="237400" y="2386081"/>
                </a:cubicBezTo>
                <a:cubicBezTo>
                  <a:pt x="227267" y="2347359"/>
                  <a:pt x="241573" y="2261841"/>
                  <a:pt x="235660" y="2226872"/>
                </a:cubicBezTo>
                <a:cubicBezTo>
                  <a:pt x="251820" y="2220679"/>
                  <a:pt x="261258" y="2210661"/>
                  <a:pt x="250116" y="2186312"/>
                </a:cubicBezTo>
                <a:lnTo>
                  <a:pt x="285163" y="2054201"/>
                </a:lnTo>
                <a:cubicBezTo>
                  <a:pt x="307497" y="2045213"/>
                  <a:pt x="272623" y="2017046"/>
                  <a:pt x="297869" y="2009411"/>
                </a:cubicBezTo>
                <a:cubicBezTo>
                  <a:pt x="320898" y="2035913"/>
                  <a:pt x="315992" y="1967554"/>
                  <a:pt x="339406" y="1985345"/>
                </a:cubicBezTo>
                <a:cubicBezTo>
                  <a:pt x="353240" y="1968595"/>
                  <a:pt x="370836" y="1937261"/>
                  <a:pt x="380873" y="1908912"/>
                </a:cubicBezTo>
                <a:cubicBezTo>
                  <a:pt x="350104" y="1811824"/>
                  <a:pt x="395613" y="1878362"/>
                  <a:pt x="399636" y="1815242"/>
                </a:cubicBezTo>
                <a:cubicBezTo>
                  <a:pt x="398754" y="1757178"/>
                  <a:pt x="409420" y="1701224"/>
                  <a:pt x="374372" y="1616165"/>
                </a:cubicBezTo>
                <a:cubicBezTo>
                  <a:pt x="373220" y="1574646"/>
                  <a:pt x="393018" y="1589074"/>
                  <a:pt x="392730" y="1566131"/>
                </a:cubicBezTo>
                <a:cubicBezTo>
                  <a:pt x="365412" y="1510101"/>
                  <a:pt x="394197" y="1511406"/>
                  <a:pt x="372639" y="1478507"/>
                </a:cubicBezTo>
                <a:cubicBezTo>
                  <a:pt x="377761" y="1454951"/>
                  <a:pt x="391457" y="1440777"/>
                  <a:pt x="401555" y="1428806"/>
                </a:cubicBezTo>
                <a:lnTo>
                  <a:pt x="410243" y="1415134"/>
                </a:lnTo>
                <a:lnTo>
                  <a:pt x="411524" y="1406469"/>
                </a:lnTo>
                <a:lnTo>
                  <a:pt x="408887" y="1392331"/>
                </a:lnTo>
                <a:lnTo>
                  <a:pt x="414309" y="1387628"/>
                </a:lnTo>
                <a:lnTo>
                  <a:pt x="415362" y="1380497"/>
                </a:lnTo>
                <a:cubicBezTo>
                  <a:pt x="418872" y="1361702"/>
                  <a:pt x="422095" y="1344022"/>
                  <a:pt x="421850" y="1331725"/>
                </a:cubicBezTo>
                <a:cubicBezTo>
                  <a:pt x="433626" y="1321844"/>
                  <a:pt x="424854" y="1278095"/>
                  <a:pt x="417310" y="1256042"/>
                </a:cubicBezTo>
                <a:cubicBezTo>
                  <a:pt x="413501" y="1216720"/>
                  <a:pt x="436826" y="1191313"/>
                  <a:pt x="415023" y="1150134"/>
                </a:cubicBezTo>
                <a:cubicBezTo>
                  <a:pt x="409434" y="1105134"/>
                  <a:pt x="413370" y="1057259"/>
                  <a:pt x="406174" y="1005645"/>
                </a:cubicBezTo>
                <a:cubicBezTo>
                  <a:pt x="395775" y="973629"/>
                  <a:pt x="433727" y="963997"/>
                  <a:pt x="431864" y="899691"/>
                </a:cubicBezTo>
                <a:cubicBezTo>
                  <a:pt x="435076" y="846170"/>
                  <a:pt x="459107" y="752452"/>
                  <a:pt x="462617" y="689088"/>
                </a:cubicBezTo>
                <a:cubicBezTo>
                  <a:pt x="447384" y="623113"/>
                  <a:pt x="508572" y="589979"/>
                  <a:pt x="510810" y="526328"/>
                </a:cubicBezTo>
                <a:cubicBezTo>
                  <a:pt x="481634" y="460515"/>
                  <a:pt x="546528" y="487988"/>
                  <a:pt x="542477" y="433873"/>
                </a:cubicBezTo>
                <a:cubicBezTo>
                  <a:pt x="514702" y="343844"/>
                  <a:pt x="563781" y="437996"/>
                  <a:pt x="549936" y="301688"/>
                </a:cubicBezTo>
                <a:cubicBezTo>
                  <a:pt x="545577" y="293639"/>
                  <a:pt x="549120" y="277645"/>
                  <a:pt x="554757" y="279945"/>
                </a:cubicBezTo>
                <a:cubicBezTo>
                  <a:pt x="552714" y="271180"/>
                  <a:pt x="541267" y="249562"/>
                  <a:pt x="550124" y="248508"/>
                </a:cubicBezTo>
                <a:cubicBezTo>
                  <a:pt x="549604" y="205525"/>
                  <a:pt x="542818" y="162084"/>
                  <a:pt x="530424" y="122373"/>
                </a:cubicBezTo>
                <a:cubicBezTo>
                  <a:pt x="542727" y="41074"/>
                  <a:pt x="502709" y="81459"/>
                  <a:pt x="504802" y="21894"/>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Content Placeholder 8">
            <a:extLst>
              <a:ext uri="{FF2B5EF4-FFF2-40B4-BE49-F238E27FC236}">
                <a16:creationId xmlns:a16="http://schemas.microsoft.com/office/drawing/2014/main" id="{64BB3A32-BDA6-9EA0-EA19-C6E5A88770D4}"/>
              </a:ext>
            </a:extLst>
          </p:cNvPr>
          <p:cNvSpPr>
            <a:spLocks noGrp="1"/>
          </p:cNvSpPr>
          <p:nvPr>
            <p:ph idx="1"/>
          </p:nvPr>
        </p:nvSpPr>
        <p:spPr>
          <a:xfrm>
            <a:off x="7113769" y="603623"/>
            <a:ext cx="4266089" cy="5650754"/>
          </a:xfrm>
        </p:spPr>
        <p:txBody>
          <a:bodyPr anchor="ctr">
            <a:normAutofit/>
          </a:bodyPr>
          <a:lstStyle/>
          <a:p>
            <a:pPr marL="0" indent="0">
              <a:buNone/>
            </a:pPr>
            <a:endParaRPr lang="en-US" dirty="0"/>
          </a:p>
          <a:p>
            <a:pPr marL="0" indent="0">
              <a:buNone/>
            </a:pPr>
            <a:endParaRPr lang="en-US" dirty="0"/>
          </a:p>
          <a:p>
            <a:r>
              <a:rPr lang="en-US" dirty="0"/>
              <a:t>Hierarchy and Rank Structure (CoP, 2023).</a:t>
            </a:r>
          </a:p>
          <a:p>
            <a:endParaRPr lang="en-US" dirty="0"/>
          </a:p>
          <a:p>
            <a:r>
              <a:rPr lang="en-US" dirty="0"/>
              <a:t>High-Stress Situations.</a:t>
            </a:r>
          </a:p>
          <a:p>
            <a:pPr marL="0" indent="0">
              <a:buNone/>
            </a:pPr>
            <a:r>
              <a:rPr lang="en-US" dirty="0"/>
              <a:t>69% PC reported high levels of fatigue, 28.9% of those reported very high fatigue(Police Federation, 2024).</a:t>
            </a:r>
          </a:p>
          <a:p>
            <a:pPr marL="0" indent="0">
              <a:buNone/>
            </a:pPr>
            <a:endParaRPr lang="en-US" dirty="0"/>
          </a:p>
          <a:p>
            <a:r>
              <a:rPr lang="en-US"/>
              <a:t>Resource Constraints.</a:t>
            </a:r>
            <a:endParaRPr lang="en-US" dirty="0"/>
          </a:p>
          <a:p>
            <a:pPr marL="0" indent="0">
              <a:buNone/>
            </a:pPr>
            <a:r>
              <a:rPr lang="en-US" dirty="0"/>
              <a:t>Budget shortfall of £721m by 2026 (Ayad, 2023).</a:t>
            </a:r>
          </a:p>
          <a:p>
            <a:pPr marL="0" indent="0">
              <a:buNone/>
            </a:pPr>
            <a:endParaRPr lang="en-US" dirty="0"/>
          </a:p>
          <a:p>
            <a:endParaRPr lang="en-US" dirty="0"/>
          </a:p>
          <a:p>
            <a:endParaRPr lang="en-US" dirty="0"/>
          </a:p>
          <a:p>
            <a:endParaRPr lang="en-US" dirty="0"/>
          </a:p>
        </p:txBody>
      </p:sp>
      <p:pic>
        <p:nvPicPr>
          <p:cNvPr id="5" name="Content Placeholder 4" descr="Several black military insignia&#10;&#10;Description automatically generated">
            <a:extLst>
              <a:ext uri="{FF2B5EF4-FFF2-40B4-BE49-F238E27FC236}">
                <a16:creationId xmlns:a16="http://schemas.microsoft.com/office/drawing/2014/main" id="{A1A208C3-A828-CEAC-F163-82AE17802EEF}"/>
              </a:ext>
            </a:extLst>
          </p:cNvPr>
          <p:cNvPicPr>
            <a:picLocks noChangeAspect="1"/>
          </p:cNvPicPr>
          <p:nvPr/>
        </p:nvPicPr>
        <p:blipFill>
          <a:blip r:embed="rId3">
            <a:extLst>
              <a:ext uri="{28A0092B-C50C-407E-A947-70E740481C1C}">
                <a14:useLocalDpi xmlns:a14="http://schemas.microsoft.com/office/drawing/2010/main" val="0"/>
              </a:ext>
            </a:extLst>
          </a:blip>
          <a:srcRect l="4998" r="4779" b="-1"/>
          <a:stretch/>
        </p:blipFill>
        <p:spPr>
          <a:xfrm>
            <a:off x="1233720" y="3499707"/>
            <a:ext cx="3919549" cy="2204748"/>
          </a:xfrm>
          <a:prstGeom prst="rect">
            <a:avLst/>
          </a:prstGeom>
        </p:spPr>
      </p:pic>
      <p:sp>
        <p:nvSpPr>
          <p:cNvPr id="6" name="TextBox 5">
            <a:extLst>
              <a:ext uri="{FF2B5EF4-FFF2-40B4-BE49-F238E27FC236}">
                <a16:creationId xmlns:a16="http://schemas.microsoft.com/office/drawing/2014/main" id="{85F04B29-7DE6-C102-BC89-275B6D9991D5}"/>
              </a:ext>
            </a:extLst>
          </p:cNvPr>
          <p:cNvSpPr txBox="1"/>
          <p:nvPr/>
        </p:nvSpPr>
        <p:spPr>
          <a:xfrm>
            <a:off x="2139724" y="5817783"/>
            <a:ext cx="3013545" cy="369332"/>
          </a:xfrm>
          <a:prstGeom prst="rect">
            <a:avLst/>
          </a:prstGeom>
          <a:noFill/>
        </p:spPr>
        <p:txBody>
          <a:bodyPr wrap="square" rtlCol="0">
            <a:spAutoFit/>
          </a:bodyPr>
          <a:lstStyle/>
          <a:p>
            <a:r>
              <a:rPr lang="en-GB" dirty="0"/>
              <a:t>(Police Success, 2024)</a:t>
            </a:r>
          </a:p>
        </p:txBody>
      </p:sp>
    </p:spTree>
    <p:extLst>
      <p:ext uri="{BB962C8B-B14F-4D97-AF65-F5344CB8AC3E}">
        <p14:creationId xmlns:p14="http://schemas.microsoft.com/office/powerpoint/2010/main" val="156899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xEl>
                                              <p:pRg st="2" end="2"/>
                                            </p:txEl>
                                          </p:spTgt>
                                        </p:tgtEl>
                                        <p:attrNameLst>
                                          <p:attrName>style.visibility</p:attrName>
                                        </p:attrNameLst>
                                      </p:cBhvr>
                                      <p:to>
                                        <p:strVal val="visible"/>
                                      </p:to>
                                    </p:set>
                                    <p:animEffect transition="in" filter="fade">
                                      <p:cBhvr>
                                        <p:cTn id="20" dur="500"/>
                                        <p:tgtEl>
                                          <p:spTgt spid="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Effect transition="in" filter="fade">
                                      <p:cBhvr>
                                        <p:cTn id="25" dur="500"/>
                                        <p:tgtEl>
                                          <p:spTgt spid="9">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xEl>
                                              <p:pRg st="5" end="5"/>
                                            </p:txEl>
                                          </p:spTgt>
                                        </p:tgtEl>
                                        <p:attrNameLst>
                                          <p:attrName>style.visibility</p:attrName>
                                        </p:attrNameLst>
                                      </p:cBhvr>
                                      <p:to>
                                        <p:strVal val="visible"/>
                                      </p:to>
                                    </p:set>
                                    <p:animEffect transition="in" filter="fade">
                                      <p:cBhvr>
                                        <p:cTn id="30" dur="500"/>
                                        <p:tgtEl>
                                          <p:spTgt spid="9">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animEffect transition="in" filter="fade">
                                      <p:cBhvr>
                                        <p:cTn id="35" dur="500"/>
                                        <p:tgtEl>
                                          <p:spTgt spid="9">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xEl>
                                              <p:pRg st="8" end="8"/>
                                            </p:txEl>
                                          </p:spTgt>
                                        </p:tgtEl>
                                        <p:attrNameLst>
                                          <p:attrName>style.visibility</p:attrName>
                                        </p:attrNameLst>
                                      </p:cBhvr>
                                      <p:to>
                                        <p:strVal val="visible"/>
                                      </p:to>
                                    </p:set>
                                    <p:animEffect transition="in" filter="fade">
                                      <p:cBhvr>
                                        <p:cTn id="40"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36F49-5D8E-F62C-8AC5-EC397AEEECF0}"/>
              </a:ext>
            </a:extLst>
          </p:cNvPr>
          <p:cNvSpPr>
            <a:spLocks noGrp="1"/>
          </p:cNvSpPr>
          <p:nvPr>
            <p:ph type="title"/>
          </p:nvPr>
        </p:nvSpPr>
        <p:spPr>
          <a:xfrm>
            <a:off x="5177859" y="603623"/>
            <a:ext cx="5683623" cy="1216024"/>
          </a:xfrm>
        </p:spPr>
        <p:txBody>
          <a:bodyPr>
            <a:normAutofit/>
          </a:bodyPr>
          <a:lstStyle/>
          <a:p>
            <a:r>
              <a:rPr lang="en-GB" sz="2000" dirty="0"/>
              <a:t>Case Study 1:Successful Teamwork in UK Crisis Situations.</a:t>
            </a:r>
          </a:p>
        </p:txBody>
      </p:sp>
      <p:pic>
        <p:nvPicPr>
          <p:cNvPr id="5" name="Content Placeholder 4" descr="Police car on the street">
            <a:extLst>
              <a:ext uri="{FF2B5EF4-FFF2-40B4-BE49-F238E27FC236}">
                <a16:creationId xmlns:a16="http://schemas.microsoft.com/office/drawing/2014/main" id="{ACE147CE-BF53-C480-34DF-E60C3B0C53BE}"/>
              </a:ext>
            </a:extLst>
          </p:cNvPr>
          <p:cNvPicPr>
            <a:picLocks noChangeAspect="1"/>
          </p:cNvPicPr>
          <p:nvPr/>
        </p:nvPicPr>
        <p:blipFill>
          <a:blip r:embed="rId3">
            <a:extLst>
              <a:ext uri="{28A0092B-C50C-407E-A947-70E740481C1C}">
                <a14:useLocalDpi xmlns:a14="http://schemas.microsoft.com/office/drawing/2010/main" val="0"/>
              </a:ext>
            </a:extLst>
          </a:blip>
          <a:srcRect l="17097" r="38270"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9" name="Content Placeholder 8">
            <a:extLst>
              <a:ext uri="{FF2B5EF4-FFF2-40B4-BE49-F238E27FC236}">
                <a16:creationId xmlns:a16="http://schemas.microsoft.com/office/drawing/2014/main" id="{8725C350-024F-47CC-6317-312CCF49FE30}"/>
              </a:ext>
            </a:extLst>
          </p:cNvPr>
          <p:cNvSpPr>
            <a:spLocks noGrp="1"/>
          </p:cNvSpPr>
          <p:nvPr>
            <p:ph idx="1"/>
          </p:nvPr>
        </p:nvSpPr>
        <p:spPr>
          <a:xfrm>
            <a:off x="5177859" y="2147356"/>
            <a:ext cx="5683624" cy="4107021"/>
          </a:xfrm>
        </p:spPr>
        <p:txBody>
          <a:bodyPr>
            <a:normAutofit fontScale="92500" lnSpcReduction="20000"/>
          </a:bodyPr>
          <a:lstStyle/>
          <a:p>
            <a:pPr marL="0" indent="0">
              <a:buNone/>
            </a:pPr>
            <a:r>
              <a:rPr lang="en-US" dirty="0"/>
              <a:t>Manchester Bombing 2017.</a:t>
            </a:r>
          </a:p>
          <a:p>
            <a:pPr marL="0" indent="0">
              <a:buNone/>
            </a:pPr>
            <a:endParaRPr lang="en-US" dirty="0"/>
          </a:p>
          <a:p>
            <a:r>
              <a:rPr lang="en-US" dirty="0"/>
              <a:t>Co-ordinated response.</a:t>
            </a:r>
          </a:p>
          <a:p>
            <a:endParaRPr lang="en-US" dirty="0"/>
          </a:p>
          <a:p>
            <a:r>
              <a:rPr lang="en-US" dirty="0"/>
              <a:t>Operational Strategies.</a:t>
            </a:r>
          </a:p>
          <a:p>
            <a:endParaRPr lang="en-US" dirty="0"/>
          </a:p>
          <a:p>
            <a:r>
              <a:rPr lang="en-US" dirty="0"/>
              <a:t>Outcome.</a:t>
            </a:r>
          </a:p>
          <a:p>
            <a:endParaRPr lang="en-US" dirty="0"/>
          </a:p>
          <a:p>
            <a:r>
              <a:rPr lang="en-US" dirty="0"/>
              <a:t>Key Takeaway.</a:t>
            </a:r>
          </a:p>
          <a:p>
            <a:endParaRPr lang="en-US" dirty="0"/>
          </a:p>
          <a:p>
            <a:pPr marL="0" indent="0" algn="r">
              <a:buNone/>
            </a:pPr>
            <a:r>
              <a:rPr lang="en-US" dirty="0"/>
              <a:t>(Kerslake, 2018).</a:t>
            </a:r>
          </a:p>
          <a:p>
            <a:endParaRPr lang="en-US" dirty="0"/>
          </a:p>
          <a:p>
            <a:pPr marL="0" indent="0">
              <a:buNone/>
            </a:pPr>
            <a:endParaRPr lang="en-US" dirty="0"/>
          </a:p>
        </p:txBody>
      </p:sp>
    </p:spTree>
    <p:extLst>
      <p:ext uri="{BB962C8B-B14F-4D97-AF65-F5344CB8AC3E}">
        <p14:creationId xmlns:p14="http://schemas.microsoft.com/office/powerpoint/2010/main" val="799163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Effect transition="in" filter="fade">
                                      <p:cBhvr>
                                        <p:cTn id="27" dur="500"/>
                                        <p:tgtEl>
                                          <p:spTgt spid="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8" end="8"/>
                                            </p:txEl>
                                          </p:spTgt>
                                        </p:tgtEl>
                                        <p:attrNameLst>
                                          <p:attrName>style.visibility</p:attrName>
                                        </p:attrNameLst>
                                      </p:cBhvr>
                                      <p:to>
                                        <p:strVal val="visible"/>
                                      </p:to>
                                    </p:set>
                                    <p:animEffect transition="in" filter="fade">
                                      <p:cBhvr>
                                        <p:cTn id="32" dur="500"/>
                                        <p:tgtEl>
                                          <p:spTgt spid="9">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10" end="10"/>
                                            </p:txEl>
                                          </p:spTgt>
                                        </p:tgtEl>
                                        <p:attrNameLst>
                                          <p:attrName>style.visibility</p:attrName>
                                        </p:attrNameLst>
                                      </p:cBhvr>
                                      <p:to>
                                        <p:strVal val="visible"/>
                                      </p:to>
                                    </p:set>
                                    <p:animEffect transition="in" filter="fade">
                                      <p:cBhvr>
                                        <p:cTn id="37" dur="500"/>
                                        <p:tgtEl>
                                          <p:spTgt spid="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E315F-B70C-A83C-355D-71D70347E95B}"/>
              </a:ext>
            </a:extLst>
          </p:cNvPr>
          <p:cNvSpPr>
            <a:spLocks noGrp="1"/>
          </p:cNvSpPr>
          <p:nvPr>
            <p:ph type="title"/>
          </p:nvPr>
        </p:nvSpPr>
        <p:spPr>
          <a:xfrm>
            <a:off x="1050879" y="609601"/>
            <a:ext cx="4476464" cy="1216024"/>
          </a:xfrm>
        </p:spPr>
        <p:txBody>
          <a:bodyPr>
            <a:normAutofit/>
          </a:bodyPr>
          <a:lstStyle/>
          <a:p>
            <a:pPr>
              <a:lnSpc>
                <a:spcPct val="100000"/>
              </a:lnSpc>
            </a:pPr>
            <a:r>
              <a:rPr lang="en-GB" sz="1800" dirty="0"/>
              <a:t>Case Study 2: Challenges in collaborative Policing.</a:t>
            </a:r>
          </a:p>
        </p:txBody>
      </p:sp>
      <p:sp>
        <p:nvSpPr>
          <p:cNvPr id="9" name="Content Placeholder 8">
            <a:extLst>
              <a:ext uri="{FF2B5EF4-FFF2-40B4-BE49-F238E27FC236}">
                <a16:creationId xmlns:a16="http://schemas.microsoft.com/office/drawing/2014/main" id="{63B916EA-89BA-8713-38CD-C2A7568255A3}"/>
              </a:ext>
            </a:extLst>
          </p:cNvPr>
          <p:cNvSpPr>
            <a:spLocks noGrp="1"/>
          </p:cNvSpPr>
          <p:nvPr>
            <p:ph idx="1"/>
          </p:nvPr>
        </p:nvSpPr>
        <p:spPr>
          <a:xfrm>
            <a:off x="1050879" y="2163685"/>
            <a:ext cx="3875963" cy="4107020"/>
          </a:xfrm>
        </p:spPr>
        <p:txBody>
          <a:bodyPr>
            <a:normAutofit/>
          </a:bodyPr>
          <a:lstStyle/>
          <a:p>
            <a:pPr marL="0" indent="0">
              <a:lnSpc>
                <a:spcPct val="90000"/>
              </a:lnSpc>
              <a:buNone/>
            </a:pPr>
            <a:r>
              <a:rPr lang="en-US" dirty="0"/>
              <a:t>UK’s Counter-Terrorism Collaboration.</a:t>
            </a:r>
          </a:p>
          <a:p>
            <a:pPr>
              <a:lnSpc>
                <a:spcPct val="90000"/>
              </a:lnSpc>
            </a:pPr>
            <a:r>
              <a:rPr lang="en-US" dirty="0"/>
              <a:t>Rely on multi-force coordination.</a:t>
            </a:r>
          </a:p>
          <a:p>
            <a:pPr>
              <a:lnSpc>
                <a:spcPct val="90000"/>
              </a:lnSpc>
            </a:pPr>
            <a:r>
              <a:rPr lang="en-US" dirty="0"/>
              <a:t>Jurisdictional boundaries.</a:t>
            </a:r>
          </a:p>
          <a:p>
            <a:pPr>
              <a:lnSpc>
                <a:spcPct val="90000"/>
              </a:lnSpc>
            </a:pPr>
            <a:r>
              <a:rPr lang="en-US" dirty="0"/>
              <a:t>Need for effective inter-department teamwork (Home Office, 2023).</a:t>
            </a:r>
          </a:p>
          <a:p>
            <a:pPr>
              <a:lnSpc>
                <a:spcPct val="90000"/>
              </a:lnSpc>
            </a:pPr>
            <a:endParaRPr lang="en-US" dirty="0"/>
          </a:p>
          <a:p>
            <a:pPr marL="0" indent="0">
              <a:lnSpc>
                <a:spcPct val="90000"/>
              </a:lnSpc>
              <a:buNone/>
            </a:pPr>
            <a:r>
              <a:rPr lang="en-US" dirty="0"/>
              <a:t>Current National Threat Level: SUBSTANTIAL</a:t>
            </a:r>
            <a:r>
              <a:rPr lang="en-GB" b="0" i="0" dirty="0">
                <a:effectLst/>
              </a:rPr>
              <a:t>(Counter Terrorism Policing, 2024)</a:t>
            </a:r>
            <a:endParaRPr lang="en-US" dirty="0"/>
          </a:p>
          <a:p>
            <a:pPr marL="0" indent="0">
              <a:lnSpc>
                <a:spcPct val="90000"/>
              </a:lnSpc>
              <a:buNone/>
            </a:pPr>
            <a:endParaRPr lang="en-US" dirty="0"/>
          </a:p>
          <a:p>
            <a:pPr>
              <a:lnSpc>
                <a:spcPct val="90000"/>
              </a:lnSpc>
            </a:pPr>
            <a:endParaRPr lang="en-US" dirty="0"/>
          </a:p>
          <a:p>
            <a:pPr marL="0" indent="0">
              <a:lnSpc>
                <a:spcPct val="90000"/>
              </a:lnSpc>
              <a:buNone/>
            </a:pPr>
            <a:endParaRPr lang="en-US" dirty="0"/>
          </a:p>
          <a:p>
            <a:pPr>
              <a:lnSpc>
                <a:spcPct val="90000"/>
              </a:lnSpc>
            </a:pPr>
            <a:endParaRPr lang="en-US" dirty="0"/>
          </a:p>
          <a:p>
            <a:pPr marL="0" indent="0">
              <a:lnSpc>
                <a:spcPct val="90000"/>
              </a:lnSpc>
              <a:buNone/>
            </a:pPr>
            <a:endParaRPr lang="en-US" dirty="0"/>
          </a:p>
          <a:p>
            <a:pPr marL="0" indent="0">
              <a:lnSpc>
                <a:spcPct val="90000"/>
              </a:lnSpc>
              <a:buNone/>
            </a:pPr>
            <a:endParaRPr lang="en-US" dirty="0"/>
          </a:p>
        </p:txBody>
      </p:sp>
      <p:pic>
        <p:nvPicPr>
          <p:cNvPr id="5" name="Content Placeholder 4" descr="A group of people holding guns&#10;&#10;Description automatically generated">
            <a:extLst>
              <a:ext uri="{FF2B5EF4-FFF2-40B4-BE49-F238E27FC236}">
                <a16:creationId xmlns:a16="http://schemas.microsoft.com/office/drawing/2014/main" id="{1371321C-742E-0A8F-A86E-E2B9C4EC2B3D}"/>
              </a:ext>
            </a:extLst>
          </p:cNvPr>
          <p:cNvPicPr>
            <a:picLocks noChangeAspect="1"/>
          </p:cNvPicPr>
          <p:nvPr/>
        </p:nvPicPr>
        <p:blipFill>
          <a:blip r:embed="rId3">
            <a:extLst>
              <a:ext uri="{28A0092B-C50C-407E-A947-70E740481C1C}">
                <a14:useLocalDpi xmlns:a14="http://schemas.microsoft.com/office/drawing/2010/main" val="0"/>
              </a:ext>
            </a:extLst>
          </a:blip>
          <a:srcRect r="32557"/>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711786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445794-BC83-F234-F6ED-CBD2B9FBF46E}"/>
              </a:ext>
            </a:extLst>
          </p:cNvPr>
          <p:cNvSpPr>
            <a:spLocks noGrp="1"/>
          </p:cNvSpPr>
          <p:nvPr>
            <p:ph type="title"/>
          </p:nvPr>
        </p:nvSpPr>
        <p:spPr>
          <a:xfrm>
            <a:off x="1050879" y="609601"/>
            <a:ext cx="9810604" cy="1216024"/>
          </a:xfrm>
        </p:spPr>
        <p:txBody>
          <a:bodyPr>
            <a:normAutofit/>
          </a:bodyPr>
          <a:lstStyle/>
          <a:p>
            <a:r>
              <a:rPr lang="en-GB" dirty="0"/>
              <a:t>Benefits of Effective teamwork</a:t>
            </a:r>
          </a:p>
        </p:txBody>
      </p:sp>
      <p:sp>
        <p:nvSpPr>
          <p:cNvPr id="9" name="Content Placeholder 8">
            <a:extLst>
              <a:ext uri="{FF2B5EF4-FFF2-40B4-BE49-F238E27FC236}">
                <a16:creationId xmlns:a16="http://schemas.microsoft.com/office/drawing/2014/main" id="{0C3DB699-DDC0-63F8-EF33-842BAA18C750}"/>
              </a:ext>
            </a:extLst>
          </p:cNvPr>
          <p:cNvSpPr>
            <a:spLocks noGrp="1"/>
          </p:cNvSpPr>
          <p:nvPr>
            <p:ph idx="1"/>
          </p:nvPr>
        </p:nvSpPr>
        <p:spPr>
          <a:xfrm>
            <a:off x="1050879" y="2296161"/>
            <a:ext cx="4788505" cy="3846012"/>
          </a:xfrm>
        </p:spPr>
        <p:txBody>
          <a:bodyPr>
            <a:normAutofit/>
          </a:bodyPr>
          <a:lstStyle/>
          <a:p>
            <a:r>
              <a:rPr lang="en-US" dirty="0"/>
              <a:t>Enhanced Efficiency</a:t>
            </a:r>
          </a:p>
          <a:p>
            <a:endParaRPr lang="en-US" dirty="0"/>
          </a:p>
          <a:p>
            <a:r>
              <a:rPr lang="en-US" dirty="0"/>
              <a:t>Increased Safety</a:t>
            </a:r>
          </a:p>
          <a:p>
            <a:endParaRPr lang="en-US" dirty="0"/>
          </a:p>
          <a:p>
            <a:r>
              <a:rPr lang="en-US" dirty="0"/>
              <a:t>Innovation &amp; Knowledge Sharing </a:t>
            </a:r>
          </a:p>
          <a:p>
            <a:pPr marL="0" indent="0" algn="r">
              <a:buNone/>
            </a:pPr>
            <a:r>
              <a:rPr lang="en-US" dirty="0"/>
              <a:t>(Home Office, 2024)</a:t>
            </a:r>
          </a:p>
          <a:p>
            <a:r>
              <a:rPr lang="en-US" dirty="0"/>
              <a:t>Improve Public Confidence</a:t>
            </a:r>
          </a:p>
          <a:p>
            <a:pPr marL="0" indent="0" algn="r">
              <a:buNone/>
            </a:pPr>
            <a:r>
              <a:rPr lang="en-US" dirty="0"/>
              <a:t>(Farrell, 2022)</a:t>
            </a:r>
          </a:p>
          <a:p>
            <a:pPr marL="0" indent="0" algn="r">
              <a:buNone/>
            </a:pPr>
            <a:endParaRPr lang="en-US" dirty="0"/>
          </a:p>
        </p:txBody>
      </p:sp>
      <p:pic>
        <p:nvPicPr>
          <p:cNvPr id="5" name="Content Placeholder 4" descr="A group of hands holding puzzle pieces&#10;&#10;Description automatically generated">
            <a:extLst>
              <a:ext uri="{FF2B5EF4-FFF2-40B4-BE49-F238E27FC236}">
                <a16:creationId xmlns:a16="http://schemas.microsoft.com/office/drawing/2014/main" id="{1BAE3BD8-774F-D494-B74B-A8D5CB3458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0426" y="2309000"/>
            <a:ext cx="4788505" cy="3184355"/>
          </a:xfrm>
          <a:prstGeom prst="rect">
            <a:avLst/>
          </a:prstGeom>
        </p:spPr>
      </p:pic>
      <p:sp>
        <p:nvSpPr>
          <p:cNvPr id="16" name="Freeform: Shape 15">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5615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Effect transition="in" filter="fade">
                                      <p:cBhvr>
                                        <p:cTn id="42"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8FC61-E9AE-4498-7180-4CC21E7A9956}"/>
              </a:ext>
            </a:extLst>
          </p:cNvPr>
          <p:cNvSpPr>
            <a:spLocks noGrp="1"/>
          </p:cNvSpPr>
          <p:nvPr>
            <p:ph type="title"/>
          </p:nvPr>
        </p:nvSpPr>
        <p:spPr>
          <a:xfrm>
            <a:off x="5177859" y="609601"/>
            <a:ext cx="5683623" cy="1216024"/>
          </a:xfrm>
        </p:spPr>
        <p:txBody>
          <a:bodyPr>
            <a:normAutofit/>
          </a:bodyPr>
          <a:lstStyle/>
          <a:p>
            <a:pPr>
              <a:lnSpc>
                <a:spcPct val="100000"/>
              </a:lnSpc>
            </a:pPr>
            <a:r>
              <a:rPr lang="en-GB" sz="2400" dirty="0"/>
              <a:t>Overcoming teamwork challenges</a:t>
            </a:r>
          </a:p>
        </p:txBody>
      </p:sp>
      <p:pic>
        <p:nvPicPr>
          <p:cNvPr id="5" name="Content Placeholder 4" descr="A person standing on a ladder&#10;&#10;Description automatically generated">
            <a:extLst>
              <a:ext uri="{FF2B5EF4-FFF2-40B4-BE49-F238E27FC236}">
                <a16:creationId xmlns:a16="http://schemas.microsoft.com/office/drawing/2014/main" id="{BE208629-EBF4-76F0-40ED-2E5CE3686C15}"/>
              </a:ext>
            </a:extLst>
          </p:cNvPr>
          <p:cNvPicPr>
            <a:picLocks noChangeAspect="1"/>
          </p:cNvPicPr>
          <p:nvPr/>
        </p:nvPicPr>
        <p:blipFill>
          <a:blip r:embed="rId3">
            <a:extLst>
              <a:ext uri="{28A0092B-C50C-407E-A947-70E740481C1C}">
                <a14:useLocalDpi xmlns:a14="http://schemas.microsoft.com/office/drawing/2010/main" val="0"/>
              </a:ext>
            </a:extLst>
          </a:blip>
          <a:srcRect l="40846" r="14520"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9" name="Content Placeholder 8">
            <a:extLst>
              <a:ext uri="{FF2B5EF4-FFF2-40B4-BE49-F238E27FC236}">
                <a16:creationId xmlns:a16="http://schemas.microsoft.com/office/drawing/2014/main" id="{019EA381-78E0-345C-BC56-AC59971FBB0F}"/>
              </a:ext>
            </a:extLst>
          </p:cNvPr>
          <p:cNvSpPr>
            <a:spLocks noGrp="1"/>
          </p:cNvSpPr>
          <p:nvPr>
            <p:ph idx="1"/>
          </p:nvPr>
        </p:nvSpPr>
        <p:spPr>
          <a:xfrm>
            <a:off x="5177858" y="2849044"/>
            <a:ext cx="5683624" cy="4107021"/>
          </a:xfrm>
        </p:spPr>
        <p:txBody>
          <a:bodyPr>
            <a:normAutofit/>
          </a:bodyPr>
          <a:lstStyle/>
          <a:p>
            <a:r>
              <a:rPr lang="en-US" dirty="0"/>
              <a:t>Training &amp; Development (MacDonald, 2024).</a:t>
            </a:r>
          </a:p>
          <a:p>
            <a:endParaRPr lang="en-US" dirty="0"/>
          </a:p>
          <a:p>
            <a:r>
              <a:rPr lang="en-US" dirty="0"/>
              <a:t>Stress Management Programs (Mind, 2022).</a:t>
            </a:r>
          </a:p>
          <a:p>
            <a:endParaRPr lang="en-US" dirty="0"/>
          </a:p>
          <a:p>
            <a:r>
              <a:rPr lang="en-US" dirty="0"/>
              <a:t>Leadership Support (CoP, 2023)</a:t>
            </a:r>
          </a:p>
        </p:txBody>
      </p:sp>
    </p:spTree>
    <p:extLst>
      <p:ext uri="{BB962C8B-B14F-4D97-AF65-F5344CB8AC3E}">
        <p14:creationId xmlns:p14="http://schemas.microsoft.com/office/powerpoint/2010/main" val="309363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5" name="Content Placeholder 4" descr="A close up of a police vest&#10;&#10;Description automatically generated">
            <a:extLst>
              <a:ext uri="{FF2B5EF4-FFF2-40B4-BE49-F238E27FC236}">
                <a16:creationId xmlns:a16="http://schemas.microsoft.com/office/drawing/2014/main" id="{AD34682F-8BE7-B530-C985-BE0F90942221}"/>
              </a:ext>
            </a:extLst>
          </p:cNvPr>
          <p:cNvPicPr>
            <a:picLocks noGrp="1" noChangeAspect="1"/>
          </p:cNvPicPr>
          <p:nvPr>
            <p:ph idx="1"/>
          </p:nvPr>
        </p:nvPicPr>
        <p:blipFill>
          <a:blip r:embed="rId6">
            <a:extLst>
              <a:ext uri="{28A0092B-C50C-407E-A947-70E740481C1C}">
                <a14:useLocalDpi xmlns:a14="http://schemas.microsoft.com/office/drawing/2010/main" val="0"/>
              </a:ext>
            </a:extLst>
          </a:blip>
          <a:srcRect t="12516" b="8536"/>
          <a:stretch/>
        </p:blipFill>
        <p:spPr>
          <a:xfrm>
            <a:off x="-2" y="10"/>
            <a:ext cx="12191999" cy="6857989"/>
          </a:xfrm>
          <a:prstGeom prst="rect">
            <a:avLst/>
          </a:prstGeom>
        </p:spPr>
      </p:pic>
      <p:sp useBgFill="1">
        <p:nvSpPr>
          <p:cNvPr id="16" name="Freeform: Shape 15">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5685B1B-30DF-6CE2-6800-01A2132CD796}"/>
              </a:ext>
            </a:extLst>
          </p:cNvPr>
          <p:cNvSpPr>
            <a:spLocks noGrp="1"/>
          </p:cNvSpPr>
          <p:nvPr>
            <p:ph type="title"/>
          </p:nvPr>
        </p:nvSpPr>
        <p:spPr>
          <a:xfrm>
            <a:off x="723900" y="5430741"/>
            <a:ext cx="10750253" cy="632588"/>
          </a:xfrm>
        </p:spPr>
        <p:txBody>
          <a:bodyPr vert="horz" lIns="91440" tIns="45720" rIns="91440" bIns="45720" rtlCol="0" anchor="b">
            <a:normAutofit/>
          </a:bodyPr>
          <a:lstStyle/>
          <a:p>
            <a:pPr algn="ctr"/>
            <a:r>
              <a:rPr lang="en-US" dirty="0"/>
              <a:t>Conclusion</a:t>
            </a:r>
          </a:p>
        </p:txBody>
      </p:sp>
    </p:spTree>
    <p:extLst>
      <p:ext uri="{BB962C8B-B14F-4D97-AF65-F5344CB8AC3E}">
        <p14:creationId xmlns:p14="http://schemas.microsoft.com/office/powerpoint/2010/main" val="2493262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60735-FB2D-C2A1-6808-89ADC3ACE3EF}"/>
              </a:ext>
            </a:extLst>
          </p:cNvPr>
          <p:cNvSpPr>
            <a:spLocks noGrp="1"/>
          </p:cNvSpPr>
          <p:nvPr>
            <p:ph type="title"/>
          </p:nvPr>
        </p:nvSpPr>
        <p:spPr>
          <a:xfrm>
            <a:off x="1050879" y="426044"/>
            <a:ext cx="9810604" cy="1216024"/>
          </a:xfrm>
        </p:spPr>
        <p:txBody>
          <a:bodyPr/>
          <a:lstStyle/>
          <a:p>
            <a:r>
              <a:rPr lang="en-GB" dirty="0"/>
              <a:t>References</a:t>
            </a:r>
          </a:p>
        </p:txBody>
      </p:sp>
      <p:sp>
        <p:nvSpPr>
          <p:cNvPr id="3" name="Content Placeholder 2">
            <a:extLst>
              <a:ext uri="{FF2B5EF4-FFF2-40B4-BE49-F238E27FC236}">
                <a16:creationId xmlns:a16="http://schemas.microsoft.com/office/drawing/2014/main" id="{42B5E9FA-599C-3FAA-970E-1473805F1723}"/>
              </a:ext>
            </a:extLst>
          </p:cNvPr>
          <p:cNvSpPr>
            <a:spLocks noGrp="1"/>
          </p:cNvSpPr>
          <p:nvPr>
            <p:ph idx="1"/>
          </p:nvPr>
        </p:nvSpPr>
        <p:spPr/>
        <p:txBody>
          <a:bodyPr>
            <a:normAutofit fontScale="70000" lnSpcReduction="20000"/>
          </a:bodyPr>
          <a:lstStyle/>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Ayad, F. (2023). </a:t>
            </a:r>
            <a:r>
              <a:rPr lang="en-GB" sz="1800" i="1" dirty="0">
                <a:solidFill>
                  <a:srgbClr val="000000"/>
                </a:solidFill>
                <a:effectLst/>
                <a:ea typeface="Times New Roman" panose="02020603050405020304" pitchFamily="18" charset="0"/>
                <a:cs typeface="Calibri" panose="020F0502020204030204" pitchFamily="34" charset="0"/>
              </a:rPr>
              <a:t>Police forces in England and Wales could face a £700m budget shortfall, warns UNISON | News, Press release | News</a:t>
            </a:r>
            <a:r>
              <a:rPr lang="en-GB" sz="1800" dirty="0">
                <a:solidFill>
                  <a:srgbClr val="000000"/>
                </a:solidFill>
                <a:effectLst/>
                <a:ea typeface="Times New Roman" panose="02020603050405020304" pitchFamily="18" charset="0"/>
                <a:cs typeface="Calibri" panose="020F0502020204030204" pitchFamily="34" charset="0"/>
              </a:rPr>
              <a:t>. [online] UNISON National. Available at: </a:t>
            </a:r>
            <a:r>
              <a:rPr lang="en-GB" sz="1800" u="sng" dirty="0">
                <a:solidFill>
                  <a:srgbClr val="000000"/>
                </a:solidFill>
                <a:effectLst/>
                <a:ea typeface="Times New Roman" panose="02020603050405020304" pitchFamily="18" charset="0"/>
                <a:cs typeface="Calibri" panose="020F0502020204030204" pitchFamily="34" charset="0"/>
                <a:hlinkClick r:id="rId3"/>
              </a:rPr>
              <a:t>https://www.unison.org.uk/news/press-release/2023/06/police-forces-in-england-and-wales-could-face-a-combined-budget-shortfall-of-more-than-700m-by-2026-warns-unison/</a:t>
            </a:r>
            <a:r>
              <a:rPr lang="en-GB" sz="1800" dirty="0">
                <a:solidFill>
                  <a:srgbClr val="000000"/>
                </a:solidFill>
                <a:effectLst/>
                <a:ea typeface="Times New Roman" panose="02020603050405020304" pitchFamily="18" charset="0"/>
                <a:cs typeface="Calibri" panose="020F0502020204030204" pitchFamily="34" charset="0"/>
              </a:rPr>
              <a:t> (Accessed: 25/11/24).</a:t>
            </a:r>
            <a:endParaRPr lang="en-GB" sz="18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ea typeface="Aptos" panose="020B0004020202020204" pitchFamily="34" charset="0"/>
                <a:cs typeface="Times New Roman" panose="02020603050405020304" pitchFamily="18" charset="0"/>
              </a:rPr>
              <a:t>College of Policing (2023). </a:t>
            </a:r>
            <a:r>
              <a:rPr lang="en-GB" sz="1800" i="1" kern="100" dirty="0">
                <a:effectLst/>
                <a:ea typeface="Aptos" panose="020B0004020202020204" pitchFamily="34" charset="0"/>
                <a:cs typeface="Times New Roman" panose="02020603050405020304" pitchFamily="18" charset="0"/>
              </a:rPr>
              <a:t>A commitment to change The future of police leadership</a:t>
            </a:r>
            <a:r>
              <a:rPr lang="en-GB" sz="1800" kern="100" dirty="0">
                <a:effectLst/>
                <a:ea typeface="Aptos" panose="020B0004020202020204" pitchFamily="34" charset="0"/>
                <a:cs typeface="Times New Roman" panose="02020603050405020304" pitchFamily="18" charset="0"/>
              </a:rPr>
              <a:t>. [online]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4"/>
              </a:rPr>
              <a:t>https://assets.college.police.uk/s3fs-public/2023-06/A-commitment-to-change-the-future-of-police-leadership.pdf</a:t>
            </a:r>
            <a:r>
              <a:rPr lang="en-GB" sz="1800" kern="100" dirty="0">
                <a:effectLst/>
                <a:ea typeface="Aptos" panose="020B0004020202020204" pitchFamily="34" charset="0"/>
                <a:cs typeface="Times New Roman" panose="02020603050405020304" pitchFamily="18" charset="0"/>
              </a:rPr>
              <a:t> (Accessed: 24/11/24).</a:t>
            </a:r>
          </a:p>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College of Policing (2023). </a:t>
            </a:r>
            <a:r>
              <a:rPr lang="en-GB" sz="1800" i="1" dirty="0">
                <a:solidFill>
                  <a:srgbClr val="000000"/>
                </a:solidFill>
                <a:effectLst/>
                <a:ea typeface="Times New Roman" panose="02020603050405020304" pitchFamily="18" charset="0"/>
                <a:cs typeface="Calibri" panose="020F0502020204030204" pitchFamily="34" charset="0"/>
              </a:rPr>
              <a:t>Leadership standards</a:t>
            </a:r>
            <a:r>
              <a:rPr lang="en-GB" sz="1800" dirty="0">
                <a:solidFill>
                  <a:srgbClr val="000000"/>
                </a:solidFill>
                <a:effectLst/>
                <a:ea typeface="Times New Roman" panose="02020603050405020304" pitchFamily="18" charset="0"/>
                <a:cs typeface="Calibri" panose="020F0502020204030204" pitchFamily="34" charset="0"/>
              </a:rPr>
              <a:t>. [online] College of Policing. Available at: </a:t>
            </a:r>
            <a:r>
              <a:rPr lang="en-GB" sz="1800" u="sng" dirty="0">
                <a:solidFill>
                  <a:srgbClr val="000000"/>
                </a:solidFill>
                <a:effectLst/>
                <a:ea typeface="Times New Roman" panose="02020603050405020304" pitchFamily="18" charset="0"/>
                <a:cs typeface="Calibri" panose="020F0502020204030204" pitchFamily="34" charset="0"/>
                <a:hlinkClick r:id="rId5"/>
              </a:rPr>
              <a:t>https://www.college.police.uk/career-learning/leadership/leadership-standards</a:t>
            </a:r>
            <a:r>
              <a:rPr lang="en-GB" sz="1800" dirty="0">
                <a:solidFill>
                  <a:srgbClr val="000000"/>
                </a:solidFill>
                <a:effectLst/>
                <a:ea typeface="Times New Roman" panose="02020603050405020304" pitchFamily="18" charset="0"/>
                <a:cs typeface="Calibri" panose="020F0502020204030204" pitchFamily="34" charset="0"/>
              </a:rPr>
              <a:t> (Accessed: 28/11/24).</a:t>
            </a:r>
            <a:endParaRPr lang="en-GB" sz="18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ea typeface="Aptos" panose="020B0004020202020204" pitchFamily="34" charset="0"/>
                <a:cs typeface="Times New Roman" panose="02020603050405020304" pitchFamily="18" charset="0"/>
              </a:rPr>
              <a:t>College of Policing [CoP] (2024). </a:t>
            </a:r>
            <a:r>
              <a:rPr lang="en-GB" sz="1800" i="1" kern="100" dirty="0">
                <a:effectLst/>
                <a:ea typeface="Aptos" panose="020B0004020202020204" pitchFamily="34" charset="0"/>
                <a:cs typeface="Times New Roman" panose="02020603050405020304" pitchFamily="18" charset="0"/>
              </a:rPr>
              <a:t>We collaborate – CVF competency | College of Policing</a:t>
            </a:r>
            <a:r>
              <a:rPr lang="en-GB" sz="1800" kern="100" dirty="0">
                <a:effectLst/>
                <a:ea typeface="Aptos" panose="020B0004020202020204" pitchFamily="34" charset="0"/>
                <a:cs typeface="Times New Roman" panose="02020603050405020304" pitchFamily="18" charset="0"/>
              </a:rPr>
              <a:t>. [online]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6"/>
              </a:rPr>
              <a:t>https://www.college.police.uk/career-learning/competency-and-values-framework/we-collaborate</a:t>
            </a:r>
            <a:r>
              <a:rPr lang="en-GB" sz="1800" kern="100" dirty="0">
                <a:effectLst/>
                <a:ea typeface="Aptos" panose="020B0004020202020204" pitchFamily="34" charset="0"/>
                <a:cs typeface="Times New Roman" panose="02020603050405020304" pitchFamily="18" charset="0"/>
              </a:rPr>
              <a:t> (Accessed: 27/11/24).</a:t>
            </a:r>
          </a:p>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Counter Terrorism Policing. (2024). </a:t>
            </a:r>
            <a:r>
              <a:rPr lang="en-GB" sz="1800" i="1" dirty="0">
                <a:solidFill>
                  <a:srgbClr val="000000"/>
                </a:solidFill>
                <a:effectLst/>
                <a:ea typeface="Times New Roman" panose="02020603050405020304" pitchFamily="18" charset="0"/>
                <a:cs typeface="Calibri" panose="020F0502020204030204" pitchFamily="34" charset="0"/>
              </a:rPr>
              <a:t>Counter Terrorism Policing UK</a:t>
            </a:r>
            <a:r>
              <a:rPr lang="en-GB" sz="1800" dirty="0">
                <a:solidFill>
                  <a:srgbClr val="000000"/>
                </a:solidFill>
                <a:effectLst/>
                <a:ea typeface="Times New Roman" panose="02020603050405020304" pitchFamily="18" charset="0"/>
                <a:cs typeface="Calibri" panose="020F0502020204030204" pitchFamily="34" charset="0"/>
              </a:rPr>
              <a:t>. [online] Available at: </a:t>
            </a:r>
            <a:r>
              <a:rPr lang="en-GB" sz="1800" u="sng" dirty="0">
                <a:solidFill>
                  <a:srgbClr val="000000"/>
                </a:solidFill>
                <a:effectLst/>
                <a:ea typeface="Times New Roman" panose="02020603050405020304" pitchFamily="18" charset="0"/>
                <a:cs typeface="Calibri" panose="020F0502020204030204" pitchFamily="34" charset="0"/>
                <a:hlinkClick r:id="rId7"/>
              </a:rPr>
              <a:t>https://www.counterterrorism.police.uk</a:t>
            </a:r>
            <a:r>
              <a:rPr lang="en-GB" sz="1800" dirty="0">
                <a:solidFill>
                  <a:srgbClr val="000000"/>
                </a:solidFill>
                <a:effectLst/>
                <a:ea typeface="Times New Roman" panose="02020603050405020304" pitchFamily="18" charset="0"/>
                <a:cs typeface="Calibri" panose="020F0502020204030204" pitchFamily="34" charset="0"/>
              </a:rPr>
              <a:t> (Accessed: 27/11/24).</a:t>
            </a:r>
            <a:endParaRPr lang="en-GB" sz="1800" dirty="0">
              <a:effectLst/>
              <a:ea typeface="Times New Roman" panose="02020603050405020304" pitchFamily="18" charset="0"/>
              <a:cs typeface="Times New Roman" panose="02020603050405020304" pitchFamily="18" charset="0"/>
            </a:endParaRPr>
          </a:p>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Farrell, C. (2022). </a:t>
            </a:r>
            <a:r>
              <a:rPr lang="en-GB" sz="1800" i="1" dirty="0">
                <a:solidFill>
                  <a:srgbClr val="000000"/>
                </a:solidFill>
                <a:effectLst/>
                <a:ea typeface="Times New Roman" panose="02020603050405020304" pitchFamily="18" charset="0"/>
                <a:cs typeface="Calibri" panose="020F0502020204030204" pitchFamily="34" charset="0"/>
              </a:rPr>
              <a:t>Partnership Working – Why is this important</a:t>
            </a:r>
            <a:r>
              <a:rPr lang="en-GB" sz="1800" dirty="0">
                <a:solidFill>
                  <a:srgbClr val="000000"/>
                </a:solidFill>
                <a:effectLst/>
                <a:ea typeface="Times New Roman" panose="02020603050405020304" pitchFamily="18" charset="0"/>
                <a:cs typeface="Calibri" panose="020F0502020204030204" pitchFamily="34" charset="0"/>
              </a:rPr>
              <a:t>. [online] Careers in Blue. Available at: </a:t>
            </a:r>
            <a:r>
              <a:rPr lang="en-GB" sz="1800" u="sng" dirty="0">
                <a:solidFill>
                  <a:srgbClr val="000000"/>
                </a:solidFill>
                <a:effectLst/>
                <a:ea typeface="Times New Roman" panose="02020603050405020304" pitchFamily="18" charset="0"/>
                <a:cs typeface="Calibri" panose="020F0502020204030204" pitchFamily="34" charset="0"/>
                <a:hlinkClick r:id="rId8"/>
              </a:rPr>
              <a:t>https://careersinblue.co.uk/partnership-working-why-is-this-important/</a:t>
            </a:r>
            <a:r>
              <a:rPr lang="en-GB" sz="1800" dirty="0">
                <a:solidFill>
                  <a:srgbClr val="000000"/>
                </a:solidFill>
                <a:effectLst/>
                <a:ea typeface="Times New Roman" panose="02020603050405020304" pitchFamily="18" charset="0"/>
                <a:cs typeface="Calibri" panose="020F0502020204030204" pitchFamily="34" charset="0"/>
              </a:rPr>
              <a:t> (Accessed: 28/11/24).</a:t>
            </a:r>
            <a:endParaRPr lang="en-GB" sz="1800" dirty="0">
              <a:effectLst/>
              <a:ea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925636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3FB2-0DD4-6CD5-0C5B-3FCAA0FA647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AF198DA-ACBF-F0DF-3DB3-430DCB207850}"/>
              </a:ext>
            </a:extLst>
          </p:cNvPr>
          <p:cNvSpPr>
            <a:spLocks noGrp="1"/>
          </p:cNvSpPr>
          <p:nvPr>
            <p:ph idx="1"/>
          </p:nvPr>
        </p:nvSpPr>
        <p:spPr/>
        <p:txBody>
          <a:bodyPr>
            <a:normAutofit fontScale="85000" lnSpcReduction="10000"/>
          </a:bodyPr>
          <a:lstStyle/>
          <a:p>
            <a:pPr marL="342900" indent="-342900">
              <a:lnSpc>
                <a:spcPts val="1800"/>
              </a:lnSpc>
              <a:tabLst>
                <a:tab pos="457200" algn="l"/>
              </a:tabLst>
            </a:pPr>
            <a:r>
              <a:rPr lang="en-GB" sz="1800" kern="100" dirty="0">
                <a:effectLst/>
                <a:ea typeface="Aptos" panose="020B0004020202020204" pitchFamily="34" charset="0"/>
                <a:cs typeface="Times New Roman" panose="02020603050405020304" pitchFamily="18" charset="0"/>
              </a:rPr>
              <a:t>Government Events (2024). </a:t>
            </a:r>
            <a:r>
              <a:rPr lang="en-GB" sz="1800" i="1" kern="100" dirty="0">
                <a:effectLst/>
                <a:ea typeface="Aptos" panose="020B0004020202020204" pitchFamily="34" charset="0"/>
                <a:cs typeface="Times New Roman" panose="02020603050405020304" pitchFamily="18" charset="0"/>
              </a:rPr>
              <a:t>Police-Community Relationships: Importance &amp; Strategies • Government Events</a:t>
            </a:r>
            <a:r>
              <a:rPr lang="en-GB" sz="1800" kern="100" dirty="0">
                <a:effectLst/>
                <a:ea typeface="Aptos" panose="020B0004020202020204" pitchFamily="34" charset="0"/>
                <a:cs typeface="Times New Roman" panose="02020603050405020304" pitchFamily="18" charset="0"/>
              </a:rPr>
              <a:t>. [online] Government Events.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2"/>
              </a:rPr>
              <a:t>https://www.governmentevents.co.uk/ge-insights/the-importance-of-police-community-relationships-strategies/</a:t>
            </a:r>
            <a:r>
              <a:rPr lang="en-GB" sz="1800" kern="100" dirty="0">
                <a:effectLst/>
                <a:ea typeface="Aptos" panose="020B0004020202020204" pitchFamily="34" charset="0"/>
                <a:cs typeface="Times New Roman" panose="02020603050405020304" pitchFamily="18" charset="0"/>
              </a:rPr>
              <a:t> (Accessed: 24/11/24).</a:t>
            </a:r>
            <a:endParaRPr lang="en-GB" sz="1800" dirty="0">
              <a:solidFill>
                <a:srgbClr val="000000"/>
              </a:solidFill>
              <a:effectLst/>
              <a:ea typeface="Times New Roman" panose="02020603050405020304" pitchFamily="18" charset="0"/>
              <a:cs typeface="Calibri" panose="020F0502020204030204" pitchFamily="34" charset="0"/>
            </a:endParaRPr>
          </a:p>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Home Office (2023). </a:t>
            </a:r>
            <a:r>
              <a:rPr lang="en-GB" sz="1800" i="1" dirty="0">
                <a:solidFill>
                  <a:srgbClr val="000000"/>
                </a:solidFill>
                <a:effectLst/>
                <a:ea typeface="Times New Roman" panose="02020603050405020304" pitchFamily="18" charset="0"/>
                <a:cs typeface="Calibri" panose="020F0502020204030204" pitchFamily="34" charset="0"/>
              </a:rPr>
              <a:t>Counter-terrorism strategy (CONTEST) 2023 (accessible)</a:t>
            </a:r>
            <a:r>
              <a:rPr lang="en-GB" sz="1800" dirty="0">
                <a:solidFill>
                  <a:srgbClr val="000000"/>
                </a:solidFill>
                <a:effectLst/>
                <a:ea typeface="Times New Roman" panose="02020603050405020304" pitchFamily="18" charset="0"/>
                <a:cs typeface="Calibri" panose="020F0502020204030204" pitchFamily="34" charset="0"/>
              </a:rPr>
              <a:t>. [online] GOV.UK. Available at: </a:t>
            </a:r>
            <a:r>
              <a:rPr lang="en-GB" sz="1800" u="sng" dirty="0">
                <a:solidFill>
                  <a:srgbClr val="000000"/>
                </a:solidFill>
                <a:effectLst/>
                <a:ea typeface="Times New Roman" panose="02020603050405020304" pitchFamily="18" charset="0"/>
                <a:cs typeface="Calibri" panose="020F0502020204030204" pitchFamily="34" charset="0"/>
                <a:hlinkClick r:id="rId3"/>
              </a:rPr>
              <a:t>https://www.gov.uk/government/publications/counter-terrorism-strategy-contest-2023/counter-terrorism-strategy-contest-2023-accessible</a:t>
            </a:r>
            <a:r>
              <a:rPr lang="en-GB" sz="1800" dirty="0">
                <a:solidFill>
                  <a:srgbClr val="000000"/>
                </a:solidFill>
                <a:effectLst/>
                <a:ea typeface="Times New Roman" panose="02020603050405020304" pitchFamily="18" charset="0"/>
                <a:cs typeface="Calibri" panose="020F0502020204030204" pitchFamily="34" charset="0"/>
              </a:rPr>
              <a:t> (Accessed: 27/11/24).</a:t>
            </a:r>
            <a:endParaRPr lang="en-GB" sz="1800" dirty="0">
              <a:effectLst/>
              <a:ea typeface="Times New Roman" panose="02020603050405020304" pitchFamily="18" charset="0"/>
              <a:cs typeface="Times New Roman" panose="02020603050405020304" pitchFamily="18" charset="0"/>
            </a:endParaRPr>
          </a:p>
          <a:p>
            <a:pPr marL="342900" lvl="0" indent="-342900">
              <a:lnSpc>
                <a:spcPts val="1800"/>
              </a:lnSpc>
              <a:buFont typeface="Arial" panose="020B0604020202020204" pitchFamily="34" charset="0"/>
              <a:buChar char="•"/>
              <a:tabLst>
                <a:tab pos="457200" algn="l"/>
              </a:tabLst>
            </a:pPr>
            <a:r>
              <a:rPr lang="en-GB" sz="1800" dirty="0">
                <a:solidFill>
                  <a:srgbClr val="000000"/>
                </a:solidFill>
                <a:effectLst/>
                <a:ea typeface="Times New Roman" panose="02020603050405020304" pitchFamily="18" charset="0"/>
                <a:cs typeface="Calibri" panose="020F0502020204030204" pitchFamily="34" charset="0"/>
              </a:rPr>
              <a:t>Home Office (2024). </a:t>
            </a:r>
            <a:r>
              <a:rPr lang="en-GB" sz="1800" i="1" dirty="0">
                <a:solidFill>
                  <a:srgbClr val="000000"/>
                </a:solidFill>
                <a:effectLst/>
                <a:ea typeface="Times New Roman" panose="02020603050405020304" pitchFamily="18" charset="0"/>
                <a:cs typeface="Calibri" panose="020F0502020204030204" pitchFamily="34" charset="0"/>
              </a:rPr>
              <a:t>Improving police productivity: a response to the recommendations of the Policing Productivity Review (accessible)</a:t>
            </a:r>
            <a:r>
              <a:rPr lang="en-GB" sz="1800" dirty="0">
                <a:solidFill>
                  <a:srgbClr val="000000"/>
                </a:solidFill>
                <a:effectLst/>
                <a:ea typeface="Times New Roman" panose="02020603050405020304" pitchFamily="18" charset="0"/>
                <a:cs typeface="Calibri" panose="020F0502020204030204" pitchFamily="34" charset="0"/>
              </a:rPr>
              <a:t>. [online] Available at: </a:t>
            </a:r>
            <a:r>
              <a:rPr lang="en-GB" sz="1800" u="sng" dirty="0">
                <a:solidFill>
                  <a:srgbClr val="000000"/>
                </a:solidFill>
                <a:effectLst/>
                <a:ea typeface="Times New Roman" panose="02020603050405020304" pitchFamily="18" charset="0"/>
                <a:cs typeface="Calibri" panose="020F0502020204030204" pitchFamily="34" charset="0"/>
                <a:hlinkClick r:id="rId4"/>
              </a:rPr>
              <a:t>https://www.gov.uk/government/publications/policing-productivity-review-government-response/improving-police-productivity-a-response-to-the-recommendations-of-the-policing-productivity-review-accessible</a:t>
            </a:r>
            <a:r>
              <a:rPr lang="en-GB" sz="1800" dirty="0">
                <a:solidFill>
                  <a:srgbClr val="000000"/>
                </a:solidFill>
                <a:effectLst/>
                <a:ea typeface="Times New Roman" panose="02020603050405020304" pitchFamily="18" charset="0"/>
                <a:cs typeface="Calibri" panose="020F0502020204030204" pitchFamily="34" charset="0"/>
              </a:rPr>
              <a:t> (Accessed: 27/11/24).</a:t>
            </a:r>
            <a:endParaRPr lang="en-GB" sz="1800" dirty="0">
              <a:effectLst/>
              <a:ea typeface="Times New Roman" panose="02020603050405020304" pitchFamily="18"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00" dirty="0">
                <a:effectLst/>
                <a:ea typeface="Aptos" panose="020B0004020202020204" pitchFamily="34" charset="0"/>
                <a:cs typeface="Times New Roman" panose="02020603050405020304" pitchFamily="18" charset="0"/>
              </a:rPr>
              <a:t>Kerslake, B. (2018) </a:t>
            </a:r>
            <a:r>
              <a:rPr lang="en-GB" sz="1800" i="1" kern="100" dirty="0">
                <a:effectLst/>
                <a:ea typeface="Aptos" panose="020B0004020202020204" pitchFamily="34" charset="0"/>
                <a:cs typeface="Times New Roman" panose="02020603050405020304" pitchFamily="18" charset="0"/>
              </a:rPr>
              <a:t>The Kerslake report: an independent review into the Manchester Arena attack</a:t>
            </a:r>
            <a:r>
              <a:rPr lang="en-GB" sz="1800" kern="100" dirty="0">
                <a:effectLst/>
                <a:ea typeface="Aptos" panose="020B0004020202020204" pitchFamily="34" charset="0"/>
                <a:cs typeface="Times New Roman" panose="02020603050405020304" pitchFamily="18" charset="0"/>
              </a:rPr>
              <a:t>. Manchester: Greater Manchester Combined Authority.</a:t>
            </a:r>
          </a:p>
          <a:p>
            <a:pPr marL="342900" indent="-342900">
              <a:lnSpc>
                <a:spcPct val="115000"/>
              </a:lnSpc>
              <a:spcAft>
                <a:spcPts val="800"/>
              </a:spcAft>
              <a:tabLst>
                <a:tab pos="457200" algn="l"/>
              </a:tabLst>
            </a:pPr>
            <a:r>
              <a:rPr lang="en-GB" sz="1800" dirty="0">
                <a:solidFill>
                  <a:srgbClr val="000000"/>
                </a:solidFill>
                <a:ea typeface="Times New Roman" panose="02020603050405020304" pitchFamily="18" charset="0"/>
                <a:cs typeface="Calibri" panose="020F0502020204030204" pitchFamily="34" charset="0"/>
              </a:rPr>
              <a:t>MacDonald, F</a:t>
            </a:r>
            <a:r>
              <a:rPr lang="en-GB" sz="1800" dirty="0">
                <a:solidFill>
                  <a:srgbClr val="000000"/>
                </a:solidFill>
                <a:effectLst/>
                <a:ea typeface="Times New Roman" panose="02020603050405020304" pitchFamily="18" charset="0"/>
                <a:cs typeface="Calibri" panose="020F0502020204030204" pitchFamily="34" charset="0"/>
              </a:rPr>
              <a:t>. (2024). </a:t>
            </a:r>
            <a:r>
              <a:rPr lang="en-GB" sz="1800" i="1" dirty="0">
                <a:solidFill>
                  <a:srgbClr val="000000"/>
                </a:solidFill>
                <a:effectLst/>
                <a:ea typeface="Times New Roman" panose="02020603050405020304" pitchFamily="18" charset="0"/>
                <a:cs typeface="Calibri" panose="020F0502020204030204" pitchFamily="34" charset="0"/>
              </a:rPr>
              <a:t>How can training have a positive impact on public trust and confidence in police?</a:t>
            </a:r>
            <a:r>
              <a:rPr lang="en-GB" sz="1800" dirty="0">
                <a:solidFill>
                  <a:srgbClr val="000000"/>
                </a:solidFill>
                <a:effectLst/>
                <a:ea typeface="Times New Roman" panose="02020603050405020304" pitchFamily="18" charset="0"/>
                <a:cs typeface="Calibri" panose="020F0502020204030204" pitchFamily="34" charset="0"/>
              </a:rPr>
              <a:t> [online] Available at: </a:t>
            </a:r>
            <a:r>
              <a:rPr lang="en-GB" sz="1800" u="sng" dirty="0">
                <a:solidFill>
                  <a:srgbClr val="000000"/>
                </a:solidFill>
                <a:effectLst/>
                <a:ea typeface="Times New Roman" panose="02020603050405020304" pitchFamily="18" charset="0"/>
                <a:cs typeface="Calibri" panose="020F0502020204030204" pitchFamily="34" charset="0"/>
                <a:hlinkClick r:id="rId5"/>
              </a:rPr>
              <a:t>https://policinginsight.com/feature/opinion/how-can-training-have-a-positive-impact-on-public-trust-and-confidence-in-police/</a:t>
            </a:r>
            <a:r>
              <a:rPr lang="en-GB" sz="1800" dirty="0">
                <a:solidFill>
                  <a:srgbClr val="000000"/>
                </a:solidFill>
                <a:effectLst/>
                <a:ea typeface="Times New Roman" panose="02020603050405020304" pitchFamily="18" charset="0"/>
                <a:cs typeface="Calibri" panose="020F0502020204030204" pitchFamily="34" charset="0"/>
              </a:rPr>
              <a:t>  (Accessed 28/11/24). </a:t>
            </a:r>
            <a:endParaRPr lang="en-GB" sz="18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91016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ABF7-3DC5-0992-72A4-236712FFAD1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9E74AC-1B6F-5829-9F3C-A093CB3D5A2F}"/>
              </a:ext>
            </a:extLst>
          </p:cNvPr>
          <p:cNvSpPr>
            <a:spLocks noGrp="1"/>
          </p:cNvSpPr>
          <p:nvPr>
            <p:ph idx="1"/>
          </p:nvPr>
        </p:nvSpPr>
        <p:spPr/>
        <p:txBody>
          <a:bodyPr>
            <a:normAutofit fontScale="85000" lnSpcReduction="20000"/>
          </a:bodyPr>
          <a:lstStyle/>
          <a:p>
            <a:pPr marL="342900" indent="-342900">
              <a:lnSpc>
                <a:spcPct val="115000"/>
              </a:lnSpc>
              <a:spcAft>
                <a:spcPts val="800"/>
              </a:spcAft>
              <a:tabLst>
                <a:tab pos="457200" algn="l"/>
              </a:tabLst>
            </a:pPr>
            <a:r>
              <a:rPr lang="en-GB" sz="2000" dirty="0">
                <a:solidFill>
                  <a:srgbClr val="000000"/>
                </a:solidFill>
                <a:effectLst/>
                <a:ea typeface="Times New Roman" panose="02020603050405020304" pitchFamily="18" charset="0"/>
                <a:cs typeface="Times New Roman" panose="02020603050405020304" pitchFamily="18" charset="0"/>
              </a:rPr>
              <a:t>Mind (2022). </a:t>
            </a:r>
            <a:r>
              <a:rPr lang="en-GB" sz="2000" i="1" dirty="0">
                <a:solidFill>
                  <a:srgbClr val="000000"/>
                </a:solidFill>
                <a:effectLst/>
                <a:ea typeface="Times New Roman" panose="02020603050405020304" pitchFamily="18" charset="0"/>
                <a:cs typeface="Times New Roman" panose="02020603050405020304" pitchFamily="18" charset="0"/>
              </a:rPr>
              <a:t>Coping with what you experience in the police</a:t>
            </a:r>
            <a:r>
              <a:rPr lang="en-GB" sz="2000" dirty="0">
                <a:solidFill>
                  <a:srgbClr val="000000"/>
                </a:solidFill>
                <a:effectLst/>
                <a:ea typeface="Times New Roman" panose="02020603050405020304" pitchFamily="18" charset="0"/>
                <a:cs typeface="Times New Roman" panose="02020603050405020304" pitchFamily="18" charset="0"/>
              </a:rPr>
              <a:t>. [online] Available at: </a:t>
            </a:r>
            <a:r>
              <a:rPr lang="en-GB" sz="2000" u="sng" dirty="0">
                <a:solidFill>
                  <a:srgbClr val="000000"/>
                </a:solidFill>
                <a:effectLst/>
                <a:ea typeface="Times New Roman" panose="02020603050405020304" pitchFamily="18" charset="0"/>
                <a:cs typeface="Times New Roman" panose="02020603050405020304" pitchFamily="18" charset="0"/>
                <a:hlinkClick r:id="rId2"/>
              </a:rPr>
              <a:t>https://www.mind.org.uk/news-campaigns/campaigns/blue-light-programme/blue-light-information/coping-with-what-you-experience-in-the-police/#where-to-get-support</a:t>
            </a:r>
            <a:r>
              <a:rPr lang="en-GB" sz="2000" dirty="0">
                <a:solidFill>
                  <a:srgbClr val="000000"/>
                </a:solidFill>
                <a:effectLst/>
                <a:ea typeface="Times New Roman" panose="02020603050405020304" pitchFamily="18" charset="0"/>
                <a:cs typeface="Times New Roman" panose="02020603050405020304" pitchFamily="18" charset="0"/>
              </a:rPr>
              <a:t> (Accessed: 28/11/24).</a:t>
            </a:r>
            <a:endParaRPr lang="en-GB" sz="2000" kern="100" dirty="0">
              <a:effectLst/>
              <a:ea typeface="Aptos" panose="020B0004020202020204" pitchFamily="34" charset="0"/>
              <a:cs typeface="Times New Roman" panose="02020603050405020304" pitchFamily="18" charset="0"/>
            </a:endParaRPr>
          </a:p>
          <a:p>
            <a:pPr marL="342900" indent="-342900">
              <a:lnSpc>
                <a:spcPct val="115000"/>
              </a:lnSpc>
              <a:spcAft>
                <a:spcPts val="800"/>
              </a:spcAft>
              <a:tabLst>
                <a:tab pos="457200" algn="l"/>
              </a:tabLst>
            </a:pPr>
            <a:r>
              <a:rPr lang="en-GB" sz="2000" kern="100" dirty="0">
                <a:effectLst/>
                <a:ea typeface="Aptos" panose="020B0004020202020204" pitchFamily="34" charset="0"/>
                <a:cs typeface="Times New Roman" panose="02020603050405020304" pitchFamily="18" charset="0"/>
              </a:rPr>
              <a:t>Police Federation (2024). </a:t>
            </a:r>
            <a:r>
              <a:rPr lang="en-GB" sz="2000" i="1" kern="100" dirty="0">
                <a:effectLst/>
                <a:ea typeface="Aptos" panose="020B0004020202020204" pitchFamily="34" charset="0"/>
                <a:cs typeface="Times New Roman" panose="02020603050405020304" pitchFamily="18" charset="0"/>
              </a:rPr>
              <a:t>Challenges faced by police demand urgent attention and reform</a:t>
            </a:r>
            <a:r>
              <a:rPr lang="en-GB" sz="2000" kern="100" dirty="0">
                <a:effectLst/>
                <a:ea typeface="Aptos" panose="020B0004020202020204" pitchFamily="34" charset="0"/>
                <a:cs typeface="Times New Roman" panose="02020603050405020304" pitchFamily="18" charset="0"/>
              </a:rPr>
              <a:t>. [online] www.polfed.org. Available at: </a:t>
            </a:r>
            <a:r>
              <a:rPr lang="en-GB" sz="2000" u="sng" kern="100" dirty="0">
                <a:solidFill>
                  <a:srgbClr val="467886"/>
                </a:solidFill>
                <a:effectLst/>
                <a:ea typeface="Aptos" panose="020B0004020202020204" pitchFamily="34" charset="0"/>
                <a:cs typeface="Times New Roman" panose="02020603050405020304" pitchFamily="18" charset="0"/>
                <a:hlinkClick r:id="rId3"/>
              </a:rPr>
              <a:t>https://www.polfed.org/news/latest-news/2024/challenges-faced-by-police-demand-urgent-attention-and-reform/</a:t>
            </a:r>
            <a:r>
              <a:rPr lang="en-GB" sz="2000" kern="100" dirty="0">
                <a:effectLst/>
                <a:ea typeface="Aptos" panose="020B0004020202020204" pitchFamily="34" charset="0"/>
                <a:cs typeface="Times New Roman" panose="02020603050405020304" pitchFamily="18" charset="0"/>
              </a:rPr>
              <a:t> (Accessed: 24/11/24).</a:t>
            </a:r>
            <a:endParaRPr lang="en-GB" sz="2000" dirty="0">
              <a:solidFill>
                <a:srgbClr val="000000"/>
              </a:solidFill>
              <a:effectLst/>
              <a:ea typeface="Times New Roman" panose="02020603050405020304" pitchFamily="18" charset="0"/>
              <a:cs typeface="Calibri" panose="020F050202020403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Police Success (2024). </a:t>
            </a:r>
            <a:r>
              <a:rPr lang="en-GB" sz="2000" i="1" kern="100" dirty="0">
                <a:effectLst/>
                <a:ea typeface="Aptos" panose="020B0004020202020204" pitchFamily="34" charset="0"/>
                <a:cs typeface="Times New Roman" panose="02020603050405020304" pitchFamily="18" charset="0"/>
              </a:rPr>
              <a:t>UK Policing Ranks from PC to Chief Constable</a:t>
            </a:r>
            <a:r>
              <a:rPr lang="en-GB" sz="2000" kern="100" dirty="0">
                <a:effectLst/>
                <a:ea typeface="Aptos" panose="020B0004020202020204" pitchFamily="34" charset="0"/>
                <a:cs typeface="Times New Roman" panose="02020603050405020304" pitchFamily="18" charset="0"/>
              </a:rPr>
              <a:t>. [online] Police Success. Available at: </a:t>
            </a:r>
            <a:r>
              <a:rPr lang="en-GB" sz="2000" u="sng" kern="100" dirty="0">
                <a:solidFill>
                  <a:srgbClr val="467886"/>
                </a:solidFill>
                <a:effectLst/>
                <a:ea typeface="Aptos" panose="020B0004020202020204" pitchFamily="34" charset="0"/>
                <a:cs typeface="Times New Roman" panose="02020603050405020304" pitchFamily="18" charset="0"/>
                <a:hlinkClick r:id="rId4"/>
              </a:rPr>
              <a:t>https://policesuccess.co.uk/ranks.html</a:t>
            </a:r>
            <a:r>
              <a:rPr lang="en-GB" sz="2000" kern="100" dirty="0">
                <a:effectLst/>
                <a:ea typeface="Aptos" panose="020B0004020202020204" pitchFamily="34" charset="0"/>
                <a:cs typeface="Times New Roman" panose="02020603050405020304" pitchFamily="18" charset="0"/>
              </a:rPr>
              <a:t> (Accessed: 24/11/24).</a:t>
            </a:r>
          </a:p>
          <a:p>
            <a:pPr marL="342900" lvl="0" indent="-342900">
              <a:lnSpc>
                <a:spcPct val="115000"/>
              </a:lnSpc>
              <a:spcAft>
                <a:spcPts val="800"/>
              </a:spcAft>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Tuckman, B.W. (1965) 'Developmental sequence in small groups', </a:t>
            </a:r>
            <a:r>
              <a:rPr lang="en-GB" sz="2000" i="1" kern="100" dirty="0">
                <a:effectLst/>
                <a:ea typeface="Aptos" panose="020B0004020202020204" pitchFamily="34" charset="0"/>
                <a:cs typeface="Times New Roman" panose="02020603050405020304" pitchFamily="18" charset="0"/>
              </a:rPr>
              <a:t>Psychological Bulletin</a:t>
            </a:r>
            <a:r>
              <a:rPr lang="en-GB" sz="2000" kern="100" dirty="0">
                <a:effectLst/>
                <a:ea typeface="Aptos" panose="020B0004020202020204" pitchFamily="34" charset="0"/>
                <a:cs typeface="Times New Roman" panose="02020603050405020304" pitchFamily="18" charset="0"/>
              </a:rPr>
              <a:t>, 63(6), pp. 384–399.</a:t>
            </a:r>
          </a:p>
          <a:p>
            <a:pPr marL="342900" lvl="0" indent="-342900">
              <a:lnSpc>
                <a:spcPct val="115000"/>
              </a:lnSpc>
              <a:spcAft>
                <a:spcPts val="800"/>
              </a:spcAft>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Wood, D. et al. (2024) Blackstone’s handbook for Policing Students 2024. Oxford University Press, USA.</a:t>
            </a:r>
          </a:p>
          <a:p>
            <a:endParaRPr lang="en-GB" dirty="0"/>
          </a:p>
        </p:txBody>
      </p:sp>
    </p:spTree>
    <p:extLst>
      <p:ext uri="{BB962C8B-B14F-4D97-AF65-F5344CB8AC3E}">
        <p14:creationId xmlns:p14="http://schemas.microsoft.com/office/powerpoint/2010/main" val="3110672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69923-96F9-DDAC-19AE-E191D5A80635}"/>
              </a:ext>
            </a:extLst>
          </p:cNvPr>
          <p:cNvSpPr>
            <a:spLocks noGrp="1"/>
          </p:cNvSpPr>
          <p:nvPr>
            <p:ph type="title"/>
          </p:nvPr>
        </p:nvSpPr>
        <p:spPr/>
        <p:txBody>
          <a:bodyPr/>
          <a:lstStyle/>
          <a:p>
            <a:r>
              <a:rPr lang="en-GB" dirty="0"/>
              <a:t>Research Timeline</a:t>
            </a:r>
          </a:p>
        </p:txBody>
      </p:sp>
      <p:sp>
        <p:nvSpPr>
          <p:cNvPr id="3" name="Content Placeholder 2">
            <a:extLst>
              <a:ext uri="{FF2B5EF4-FFF2-40B4-BE49-F238E27FC236}">
                <a16:creationId xmlns:a16="http://schemas.microsoft.com/office/drawing/2014/main" id="{0314AE9F-793F-0503-4024-C5D7B986DE38}"/>
              </a:ext>
            </a:extLst>
          </p:cNvPr>
          <p:cNvSpPr>
            <a:spLocks noGrp="1"/>
          </p:cNvSpPr>
          <p:nvPr>
            <p:ph idx="1"/>
          </p:nvPr>
        </p:nvSpPr>
        <p:spPr/>
        <p:txBody>
          <a:bodyPr>
            <a:normAutofit fontScale="92500" lnSpcReduction="10000"/>
          </a:bodyPr>
          <a:lstStyle/>
          <a:p>
            <a:r>
              <a:rPr lang="en-GB" dirty="0"/>
              <a:t>15/11/24 – Background Reading: First looked a Blackstone's Policing students handbook 2024 on teamwork. From there I researched theories such as Tuckman (1965).</a:t>
            </a:r>
          </a:p>
          <a:p>
            <a:r>
              <a:rPr lang="en-GB" dirty="0"/>
              <a:t>18/11/24 – Planning: Through my research I aggregated sources from the College of Policing, Policing Insight and various other books and websites to find the best ones related to teamwork, the benefits of and the challenges. I also researched into situations where teamwork has been vital to police during crisis events.</a:t>
            </a:r>
          </a:p>
          <a:p>
            <a:r>
              <a:rPr lang="en-GB" dirty="0"/>
              <a:t>23/11/24 – Structure: Using the assignment brief and looking at the sources I used I created a storyboard to help lay out my ideas in a way that was coherent and flowed.</a:t>
            </a:r>
          </a:p>
          <a:p>
            <a:r>
              <a:rPr lang="en-GB" dirty="0"/>
              <a:t>24/11/24 – Wider Reading: I used a wide range of additional sources through combing through the CoP, Policing Insight and generally researching into various government websites.</a:t>
            </a:r>
          </a:p>
          <a:p>
            <a:r>
              <a:rPr lang="en-GB" dirty="0"/>
              <a:t>05/12/24 – Reflection: The biggest hurdles I had was finding sources specifically relevant to the ideas I had in my brain and learning the presentation off by heart. In the future I will ensure I allocate more time for myself to fluently learn my presentation.</a:t>
            </a:r>
          </a:p>
          <a:p>
            <a:endParaRPr lang="en-GB" dirty="0"/>
          </a:p>
        </p:txBody>
      </p:sp>
    </p:spTree>
    <p:extLst>
      <p:ext uri="{BB962C8B-B14F-4D97-AF65-F5344CB8AC3E}">
        <p14:creationId xmlns:p14="http://schemas.microsoft.com/office/powerpoint/2010/main" val="2351390894"/>
      </p:ext>
    </p:extLst>
  </p:cSld>
  <p:clrMapOvr>
    <a:masterClrMapping/>
  </p:clrMapOvr>
</p:sld>
</file>

<file path=ppt/theme/theme1.xml><?xml version="1.0" encoding="utf-8"?>
<a:theme xmlns:a="http://schemas.openxmlformats.org/drawingml/2006/main" name="ArchiveVTI">
  <a:themeElements>
    <a:clrScheme name="AnalogousFromDarkSeedLeftStep">
      <a:dk1>
        <a:srgbClr val="000000"/>
      </a:dk1>
      <a:lt1>
        <a:srgbClr val="FFFFFF"/>
      </a:lt1>
      <a:dk2>
        <a:srgbClr val="311B25"/>
      </a:dk2>
      <a:lt2>
        <a:srgbClr val="F0F3F3"/>
      </a:lt2>
      <a:accent1>
        <a:srgbClr val="C34D4F"/>
      </a:accent1>
      <a:accent2>
        <a:srgbClr val="B13B6F"/>
      </a:accent2>
      <a:accent3>
        <a:srgbClr val="C34DB2"/>
      </a:accent3>
      <a:accent4>
        <a:srgbClr val="913BB1"/>
      </a:accent4>
      <a:accent5>
        <a:srgbClr val="724DC3"/>
      </a:accent5>
      <a:accent6>
        <a:srgbClr val="3B47B1"/>
      </a:accent6>
      <a:hlink>
        <a:srgbClr val="8951C5"/>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3088</TotalTime>
  <Words>2592</Words>
  <Application>Microsoft Office PowerPoint</Application>
  <PresentationFormat>Widescreen</PresentationFormat>
  <Paragraphs>148</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Bembo</vt:lpstr>
      <vt:lpstr>Times New Roman</vt:lpstr>
      <vt:lpstr>ArchiveVTI</vt:lpstr>
      <vt:lpstr>Collaboration in Action: The Critical Role of Teamwork in Achieving Success in UK Policing</vt:lpstr>
      <vt:lpstr>Introduction to teamwork in uk policing.</vt:lpstr>
      <vt:lpstr>Fundamental Principles of teamwork and collaboration.</vt:lpstr>
      <vt:lpstr>Challenges of teamwork in policing.</vt:lpstr>
      <vt:lpstr>Case Study 1:Successful Teamwork in UK Crisis Situations.</vt:lpstr>
      <vt:lpstr>Case Study 2: Challenges in collaborative Policing.</vt:lpstr>
      <vt:lpstr>Benefits of Effective teamwork</vt:lpstr>
      <vt:lpstr>Overcoming teamwork challenges</vt:lpstr>
      <vt:lpstr>Conclusion</vt:lpstr>
      <vt:lpstr>References</vt:lpstr>
      <vt:lpstr>references</vt:lpstr>
      <vt:lpstr>references</vt:lpstr>
      <vt:lpstr>Research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2</cp:revision>
  <dcterms:created xsi:type="dcterms:W3CDTF">2024-12-06T14:18:51Z</dcterms:created>
  <dcterms:modified xsi:type="dcterms:W3CDTF">2024-12-08T23:42:07Z</dcterms:modified>
</cp:coreProperties>
</file>