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7" r:id="rId2"/>
    <p:sldId id="258" r:id="rId3"/>
    <p:sldId id="259" r:id="rId4"/>
    <p:sldId id="266" r:id="rId5"/>
    <p:sldId id="260" r:id="rId6"/>
    <p:sldId id="261" r:id="rId7"/>
    <p:sldId id="262" r:id="rId8"/>
    <p:sldId id="265" r:id="rId9"/>
    <p:sldId id="281" r:id="rId10"/>
    <p:sldId id="268" r:id="rId11"/>
    <p:sldId id="270" r:id="rId12"/>
    <p:sldId id="271" r:id="rId13"/>
    <p:sldId id="276" r:id="rId14"/>
    <p:sldId id="273" r:id="rId15"/>
    <p:sldId id="278" r:id="rId16"/>
    <p:sldId id="283" r:id="rId17"/>
    <p:sldId id="279" r:id="rId18"/>
    <p:sldId id="280" r:id="rId19"/>
    <p:sldId id="274" r:id="rId20"/>
    <p:sldId id="284" r:id="rId21"/>
    <p:sldId id="285" r:id="rId22"/>
    <p:sldId id="275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4" autoAdjust="0"/>
    <p:restoredTop sz="94660"/>
  </p:normalViewPr>
  <p:slideViewPr>
    <p:cSldViewPr snapToGrid="0">
      <p:cViewPr>
        <p:scale>
          <a:sx n="90" d="100"/>
          <a:sy n="90" d="100"/>
        </p:scale>
        <p:origin x="-42" y="-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561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94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977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859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316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99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872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950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764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432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31580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466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1139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1488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6057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664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0C6271-88BF-4813-BDD6-5A2CCC0C36E7}" type="datetimeFigureOut">
              <a:rPr lang="en-GB" smtClean="0"/>
              <a:t>09/01/2021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A924677-D319-42F6-8B81-7F3DC8968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453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ggeduniversity.co.uk/2012/08/08/history-ragged-schools-2/" TargetMode="External"/><Relationship Id="rId3" Type="http://schemas.openxmlformats.org/officeDocument/2006/relationships/hyperlink" Target="https://www.express.co.uk/expressyourself/190435/The-Girl-Guides-who-won-the-war" TargetMode="External"/><Relationship Id="rId7" Type="http://schemas.openxmlformats.org/officeDocument/2006/relationships/hyperlink" Target="https://www.foodstoragemoms.com/great-depression-meals/" TargetMode="External"/><Relationship Id="rId2" Type="http://schemas.openxmlformats.org/officeDocument/2006/relationships/hyperlink" Target="https://www.bestmoviesbyfarr.com/articles/movies-from-the-great-depression/2015/0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hristianitytoday.com/history/2008/august/when-did-sunday-schools-start.html" TargetMode="External"/><Relationship Id="rId11" Type="http://schemas.openxmlformats.org/officeDocument/2006/relationships/hyperlink" Target="https://infed.org/mobi/the-albemarle-report-and-the-development-of-youth-work-in-england-and-wales/#cite" TargetMode="External"/><Relationship Id="rId5" Type="http://schemas.openxmlformats.org/officeDocument/2006/relationships/hyperlink" Target="https://www.iwm.org.uk/collections/item/object/205211413" TargetMode="External"/><Relationship Id="rId10" Type="http://schemas.openxmlformats.org/officeDocument/2006/relationships/hyperlink" Target="http://www.infed.org/mobi/what-is-youth-work-exploring-the-history-theory-and-practice-of-work-with-young-people" TargetMode="External"/><Relationship Id="rId4" Type="http://schemas.openxmlformats.org/officeDocument/2006/relationships/hyperlink" Target="https://www.oldsodbury-pri.s-gloucs.sch.uk/about-us/history-about-our-school" TargetMode="External"/><Relationship Id="rId9" Type="http://schemas.openxmlformats.org/officeDocument/2006/relationships/hyperlink" Target="http://www.infed.org/youthwork/b-yw.htm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orldwar2.org.uk/children-in-world-war-2" TargetMode="External"/><Relationship Id="rId3" Type="http://schemas.openxmlformats.org/officeDocument/2006/relationships/hyperlink" Target="https://www.girlsbrigadeirl.ie/history/" TargetMode="External"/><Relationship Id="rId7" Type="http://schemas.openxmlformats.org/officeDocument/2006/relationships/hyperlink" Target="https://www.historic-uk.com/CultureUK/The-1960s-The-Decade-that-Shook-Britain/" TargetMode="External"/><Relationship Id="rId2" Type="http://schemas.openxmlformats.org/officeDocument/2006/relationships/hyperlink" Target="https://spartacus-educational.com/2WWevacuation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mca.net/history/1870-1890s.html" TargetMode="External"/><Relationship Id="rId5" Type="http://schemas.openxmlformats.org/officeDocument/2006/relationships/hyperlink" Target="http://josephs-militaria-and-homefront-collection.co.uk/PAGE106.HTML" TargetMode="External"/><Relationship Id="rId4" Type="http://schemas.openxmlformats.org/officeDocument/2006/relationships/hyperlink" Target="https://www.theguardian.com/society/2018/feb/21/how-to-deal-with-teddy-boys-and-girls-archive-1961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858257B-CBF8-4B10-BF5C-3ACE3CBF3489}"/>
              </a:ext>
            </a:extLst>
          </p:cNvPr>
          <p:cNvSpPr txBox="1"/>
          <p:nvPr/>
        </p:nvSpPr>
        <p:spPr>
          <a:xfrm>
            <a:off x="1683025" y="3700800"/>
            <a:ext cx="808382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the key historical milestones in the development of youth work.  Prepare a seminar which focuses on a decade of your choice.  Illustrate how the events in that decade impacted upon young people, their lives, their communities, and on youth work practice.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C3350D-D067-4632-9640-7564A5D04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217"/>
            <a:ext cx="4444369" cy="7498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A753B5-15F0-41BE-85F5-EA3B4A3BB19B}"/>
              </a:ext>
            </a:extLst>
          </p:cNvPr>
          <p:cNvSpPr txBox="1"/>
          <p:nvPr/>
        </p:nvSpPr>
        <p:spPr>
          <a:xfrm>
            <a:off x="9581322" y="592217"/>
            <a:ext cx="17860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13/1/2021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169982-E4AF-4B6F-9E98-47A1C024474E}"/>
              </a:ext>
            </a:extLst>
          </p:cNvPr>
          <p:cNvSpPr txBox="1"/>
          <p:nvPr/>
        </p:nvSpPr>
        <p:spPr>
          <a:xfrm>
            <a:off x="1180842" y="1817352"/>
            <a:ext cx="908819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Professional Practice: </a:t>
            </a:r>
          </a:p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Principles and Contexts of Work with Young People </a:t>
            </a:r>
          </a:p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(ECYW4002)</a:t>
            </a:r>
          </a:p>
        </p:txBody>
      </p:sp>
    </p:spTree>
    <p:extLst>
      <p:ext uri="{BB962C8B-B14F-4D97-AF65-F5344CB8AC3E}">
        <p14:creationId xmlns:p14="http://schemas.microsoft.com/office/powerpoint/2010/main" val="2102127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B602031-6478-4501-BCF5-AAA3F318B584}"/>
              </a:ext>
            </a:extLst>
          </p:cNvPr>
          <p:cNvSpPr txBox="1"/>
          <p:nvPr/>
        </p:nvSpPr>
        <p:spPr>
          <a:xfrm>
            <a:off x="1075083" y="1666321"/>
            <a:ext cx="779459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key historical milestones in the development of youth work.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Focusing on a decade which I feel has significant importance in the development of youth work.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Illustrate how the events in that decade impacted upon young people.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D8D0F9-AE21-4DF0-8D30-8347472AD9FC}"/>
              </a:ext>
            </a:extLst>
          </p:cNvPr>
          <p:cNvSpPr txBox="1"/>
          <p:nvPr/>
        </p:nvSpPr>
        <p:spPr>
          <a:xfrm>
            <a:off x="611504" y="1129028"/>
            <a:ext cx="779459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During this presentation we will discuss</a:t>
            </a:r>
          </a:p>
        </p:txBody>
      </p:sp>
    </p:spTree>
    <p:extLst>
      <p:ext uri="{BB962C8B-B14F-4D97-AF65-F5344CB8AC3E}">
        <p14:creationId xmlns:p14="http://schemas.microsoft.com/office/powerpoint/2010/main" val="718773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3BC90A-6EAB-4C32-850D-FFF3CB693D38}"/>
              </a:ext>
            </a:extLst>
          </p:cNvPr>
          <p:cNvSpPr txBox="1"/>
          <p:nvPr/>
        </p:nvSpPr>
        <p:spPr>
          <a:xfrm>
            <a:off x="754380" y="891540"/>
            <a:ext cx="9070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Why do we need to know the history of youth work?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1721FD-C90B-4D16-AEBC-9377473A73AD}"/>
              </a:ext>
            </a:extLst>
          </p:cNvPr>
          <p:cNvSpPr txBox="1"/>
          <p:nvPr/>
        </p:nvSpPr>
        <p:spPr>
          <a:xfrm>
            <a:off x="754380" y="1750517"/>
            <a:ext cx="89154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Understand current polices and what previous polices helped shape them.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Learn from the mistakes of the past.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 what went well and how we can do similar work in the future.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5450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2597EFA-C351-4F48-A7D7-0BC21748B02A}"/>
              </a:ext>
            </a:extLst>
          </p:cNvPr>
          <p:cNvSpPr txBox="1"/>
          <p:nvPr/>
        </p:nvSpPr>
        <p:spPr>
          <a:xfrm>
            <a:off x="1282165" y="2827421"/>
            <a:ext cx="6930189" cy="1203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Brief overview of youth work’s history </a:t>
            </a:r>
          </a:p>
        </p:txBody>
      </p:sp>
    </p:spTree>
    <p:extLst>
      <p:ext uri="{BB962C8B-B14F-4D97-AF65-F5344CB8AC3E}">
        <p14:creationId xmlns:p14="http://schemas.microsoft.com/office/powerpoint/2010/main" val="857259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A59B79-5EE5-454D-ADE8-4E1FB3562A8C}"/>
              </a:ext>
            </a:extLst>
          </p:cNvPr>
          <p:cNvSpPr txBox="1"/>
          <p:nvPr/>
        </p:nvSpPr>
        <p:spPr>
          <a:xfrm>
            <a:off x="132541" y="224901"/>
            <a:ext cx="5144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Church schools 18</a:t>
            </a:r>
            <a:r>
              <a:rPr lang="en-GB" sz="2400" b="1" u="sng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 Century (1700-1800</a:t>
            </a:r>
            <a:r>
              <a:rPr lang="en-GB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7AB59C-0562-430A-B990-EB0C3C887F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41" y="1026885"/>
            <a:ext cx="5677709" cy="38431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2F10186-931E-40B7-A7FC-22832C6850D3}"/>
              </a:ext>
            </a:extLst>
          </p:cNvPr>
          <p:cNvSpPr txBox="1"/>
          <p:nvPr/>
        </p:nvSpPr>
        <p:spPr>
          <a:xfrm>
            <a:off x="590152" y="4933334"/>
            <a:ext cx="5004532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Images sourced from Old Sodbury Church Of England Primary School (2019). </a:t>
            </a:r>
          </a:p>
          <a:p>
            <a:endParaRPr lang="en-GB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24FE14-845E-48A4-96D0-03206B663137}"/>
              </a:ext>
            </a:extLst>
          </p:cNvPr>
          <p:cNvSpPr txBox="1"/>
          <p:nvPr/>
        </p:nvSpPr>
        <p:spPr>
          <a:xfrm>
            <a:off x="5419226" y="878108"/>
            <a:ext cx="638175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Ragged school movement early 19th Century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C06985E-A55C-4D4A-AAFE-B248D0BBD1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0249" y="1713612"/>
            <a:ext cx="6381751" cy="384312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9B394ED-9F3D-445B-A019-CD832ADFD509}"/>
              </a:ext>
            </a:extLst>
          </p:cNvPr>
          <p:cNvSpPr txBox="1"/>
          <p:nvPr/>
        </p:nvSpPr>
        <p:spPr>
          <a:xfrm>
            <a:off x="6672666" y="5718282"/>
            <a:ext cx="47934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A74D92-B33B-4988-A080-DE48420F214B}"/>
              </a:ext>
            </a:extLst>
          </p:cNvPr>
          <p:cNvSpPr txBox="1"/>
          <p:nvPr/>
        </p:nvSpPr>
        <p:spPr>
          <a:xfrm>
            <a:off x="7606814" y="5610560"/>
            <a:ext cx="349833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Images sourced from Ragged University (2018). </a:t>
            </a:r>
          </a:p>
        </p:txBody>
      </p:sp>
    </p:spTree>
    <p:extLst>
      <p:ext uri="{BB962C8B-B14F-4D97-AF65-F5344CB8AC3E}">
        <p14:creationId xmlns:p14="http://schemas.microsoft.com/office/powerpoint/2010/main" val="52046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BAF3ACC-3927-4DCE-A5C6-612CF75DC8F0}"/>
              </a:ext>
            </a:extLst>
          </p:cNvPr>
          <p:cNvSpPr txBox="1"/>
          <p:nvPr/>
        </p:nvSpPr>
        <p:spPr>
          <a:xfrm flipH="1">
            <a:off x="6405471" y="823311"/>
            <a:ext cx="47003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Uniformed organisations 1883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26A1E2-776B-4FC7-B84B-47A49CE49A79}"/>
              </a:ext>
            </a:extLst>
          </p:cNvPr>
          <p:cNvSpPr txBox="1"/>
          <p:nvPr/>
        </p:nvSpPr>
        <p:spPr>
          <a:xfrm>
            <a:off x="1755507" y="470206"/>
            <a:ext cx="20859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YMCA 1844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3629C2D-CC58-4100-B6A2-D7DE9CBB73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7238" y="1487303"/>
            <a:ext cx="5873044" cy="454738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7E84615-53D0-43E7-8806-9BE67837692F}"/>
              </a:ext>
            </a:extLst>
          </p:cNvPr>
          <p:cNvSpPr txBox="1"/>
          <p:nvPr/>
        </p:nvSpPr>
        <p:spPr>
          <a:xfrm>
            <a:off x="6929740" y="6098516"/>
            <a:ext cx="46205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Image sourced from The Girls Brigade website (2019).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7CB9AE0-FC67-4BF5-84A7-979D99DC1E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796" y="1002513"/>
            <a:ext cx="5740967" cy="465320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BECDFD8-1411-47CF-84C6-DEAF716302C7}"/>
              </a:ext>
            </a:extLst>
          </p:cNvPr>
          <p:cNvSpPr txBox="1"/>
          <p:nvPr/>
        </p:nvSpPr>
        <p:spPr>
          <a:xfrm>
            <a:off x="1230506" y="5524914"/>
            <a:ext cx="332974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Imaged sourced from The YMCA (2021).</a:t>
            </a:r>
          </a:p>
        </p:txBody>
      </p:sp>
    </p:spTree>
    <p:extLst>
      <p:ext uri="{BB962C8B-B14F-4D97-AF65-F5344CB8AC3E}">
        <p14:creationId xmlns:p14="http://schemas.microsoft.com/office/powerpoint/2010/main" val="2640435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6E8F83A-52C2-4AA1-819E-4DF016976D80}"/>
              </a:ext>
            </a:extLst>
          </p:cNvPr>
          <p:cNvSpPr txBox="1"/>
          <p:nvPr/>
        </p:nvSpPr>
        <p:spPr>
          <a:xfrm>
            <a:off x="437538" y="991350"/>
            <a:ext cx="672796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Local authorities had to provide a youth service with adequate facilities for young people in their leisure hours, However, the word adequate meant there wasn’t any stability between local authorities. (Smith, 2013).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A3B156-4FE3-400A-9049-D965B6A437A2}"/>
              </a:ext>
            </a:extLst>
          </p:cNvPr>
          <p:cNvSpPr txBox="1"/>
          <p:nvPr/>
        </p:nvSpPr>
        <p:spPr>
          <a:xfrm>
            <a:off x="570893" y="260763"/>
            <a:ext cx="2978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1944 education Act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8149FA6-387B-4357-A4DC-9343A59C0F38}"/>
              </a:ext>
            </a:extLst>
          </p:cNvPr>
          <p:cNvSpPr txBox="1"/>
          <p:nvPr/>
        </p:nvSpPr>
        <p:spPr>
          <a:xfrm>
            <a:off x="570893" y="2963614"/>
            <a:ext cx="42883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1945-1960 fall of youth work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08958C6-4223-43A7-A16D-F6CBBE8DF7A2}"/>
              </a:ext>
            </a:extLst>
          </p:cNvPr>
          <p:cNvSpPr txBox="1"/>
          <p:nvPr/>
        </p:nvSpPr>
        <p:spPr>
          <a:xfrm>
            <a:off x="437538" y="3706047"/>
            <a:ext cx="714270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Post war economic effects meant that Youth work became abandoned. Government and Local authorities prioritised rebuilding housing and cut all unnecessary expenditure (Smith, 2002).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42306BA-C458-4CCE-AC7F-F2259FCE3B14}"/>
              </a:ext>
            </a:extLst>
          </p:cNvPr>
          <p:cNvSpPr txBox="1"/>
          <p:nvPr/>
        </p:nvSpPr>
        <p:spPr>
          <a:xfrm>
            <a:off x="8162601" y="4180884"/>
            <a:ext cx="376030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Imperial war museums (2017).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71287E-874B-4138-A186-8C6DF5BEF5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2503" y="991350"/>
            <a:ext cx="4691575" cy="312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668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0E65689-324B-41DA-A765-8E13DA7B18B3}"/>
              </a:ext>
            </a:extLst>
          </p:cNvPr>
          <p:cNvSpPr txBox="1"/>
          <p:nvPr/>
        </p:nvSpPr>
        <p:spPr>
          <a:xfrm>
            <a:off x="391320" y="346510"/>
            <a:ext cx="45560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Albemarle report published in 1960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D266AD-BE49-49D3-B4AE-D9E6ADEBFC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9849" y="76981"/>
            <a:ext cx="4304149" cy="25788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F8F8CAE-A297-445C-9038-01C950166C4B}"/>
              </a:ext>
            </a:extLst>
          </p:cNvPr>
          <p:cNvSpPr txBox="1"/>
          <p:nvPr/>
        </p:nvSpPr>
        <p:spPr>
          <a:xfrm>
            <a:off x="8588407" y="2670978"/>
            <a:ext cx="347559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Imaged sourced from The Guardian (1961).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161A99-5B3C-4DC1-9211-1C89B1D55C1D}"/>
              </a:ext>
            </a:extLst>
          </p:cNvPr>
          <p:cNvSpPr txBox="1"/>
          <p:nvPr/>
        </p:nvSpPr>
        <p:spPr>
          <a:xfrm>
            <a:off x="391320" y="858566"/>
            <a:ext cx="678671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Resulted from a public and government unease regarding juvenile delinquency “Teddy Boys” (Smith and Doyle, 2002).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97788D-F195-453F-892E-242907A07A63}"/>
              </a:ext>
            </a:extLst>
          </p:cNvPr>
          <p:cNvSpPr txBox="1"/>
          <p:nvPr/>
        </p:nvSpPr>
        <p:spPr>
          <a:xfrm>
            <a:off x="391320" y="1986175"/>
            <a:ext cx="653526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report resulted in an increase in paid staff, increase in purpose-built centres and substantial budget increase. However due to no intervention by central Government, there was uncoordinated growth and rushed training of staff (Smith and Doyle, 2002).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7C5474-3DFD-45BC-8398-A602C28AC562}"/>
              </a:ext>
            </a:extLst>
          </p:cNvPr>
          <p:cNvSpPr txBox="1"/>
          <p:nvPr/>
        </p:nvSpPr>
        <p:spPr>
          <a:xfrm>
            <a:off x="280035" y="4155646"/>
            <a:ext cx="4198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1964-1970 A changing time</a:t>
            </a:r>
            <a:r>
              <a:rPr lang="en-GB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BEBC376-6995-409C-9589-C2F9D96BD5EF}"/>
              </a:ext>
            </a:extLst>
          </p:cNvPr>
          <p:cNvSpPr txBox="1"/>
          <p:nvPr/>
        </p:nvSpPr>
        <p:spPr>
          <a:xfrm>
            <a:off x="314192" y="4805361"/>
            <a:ext cx="712093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Throughout the 1960’s there was a new approach in music, art, fashion, and literature, which resulted in the change of youth culture. However, the youth service struggled to respond to the changing times (Smith, 2013).</a:t>
            </a:r>
          </a:p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A292BA3-D443-4850-9B35-7A10F74D46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2238" y="3127000"/>
            <a:ext cx="4061760" cy="251895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0F430B0-860B-4930-96B7-35DC4044F3A0}"/>
              </a:ext>
            </a:extLst>
          </p:cNvPr>
          <p:cNvSpPr txBox="1"/>
          <p:nvPr/>
        </p:nvSpPr>
        <p:spPr>
          <a:xfrm>
            <a:off x="8588407" y="5709562"/>
            <a:ext cx="341798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Imaged sourced from Historic UK (Watson, 2016).</a:t>
            </a:r>
          </a:p>
        </p:txBody>
      </p:sp>
    </p:spTree>
    <p:extLst>
      <p:ext uri="{BB962C8B-B14F-4D97-AF65-F5344CB8AC3E}">
        <p14:creationId xmlns:p14="http://schemas.microsoft.com/office/powerpoint/2010/main" val="2180207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91567F1-91E0-40A4-8368-EDC9EED30B5D}"/>
              </a:ext>
            </a:extLst>
          </p:cNvPr>
          <p:cNvSpPr txBox="1"/>
          <p:nvPr/>
        </p:nvSpPr>
        <p:spPr>
          <a:xfrm>
            <a:off x="982980" y="2751505"/>
            <a:ext cx="818959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 of documentations and polices regarding youth work and young people  </a:t>
            </a:r>
          </a:p>
        </p:txBody>
      </p:sp>
    </p:spTree>
    <p:extLst>
      <p:ext uri="{BB962C8B-B14F-4D97-AF65-F5344CB8AC3E}">
        <p14:creationId xmlns:p14="http://schemas.microsoft.com/office/powerpoint/2010/main" val="3276822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BBAE17A-3DED-4EF5-9398-3BCA878AC931}"/>
              </a:ext>
            </a:extLst>
          </p:cNvPr>
          <p:cNvSpPr txBox="1"/>
          <p:nvPr/>
        </p:nvSpPr>
        <p:spPr>
          <a:xfrm>
            <a:off x="340691" y="858642"/>
            <a:ext cx="5105399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The Occupational and Functional mapping of youth work 1997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people’s personal and spiritual growth,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people and youth worker relationships,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Need for young people to be involved in decision making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different between youth work and formal education (Smith, 2013).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C032C8-DD99-4E21-9EF4-E560B71721A5}"/>
              </a:ext>
            </a:extLst>
          </p:cNvPr>
          <p:cNvSpPr txBox="1"/>
          <p:nvPr/>
        </p:nvSpPr>
        <p:spPr>
          <a:xfrm>
            <a:off x="6745911" y="599476"/>
            <a:ext cx="4357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Extending Entitlement Policy 2002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EA27B60-8848-4600-9FE8-9E323319C0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8631" y="1103360"/>
            <a:ext cx="2371842" cy="336624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4B62FF-15BA-4BA4-955A-DDACA2B2394D}"/>
              </a:ext>
            </a:extLst>
          </p:cNvPr>
          <p:cNvSpPr txBox="1"/>
          <p:nvPr/>
        </p:nvSpPr>
        <p:spPr>
          <a:xfrm>
            <a:off x="7118782" y="4470988"/>
            <a:ext cx="401447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Imaged sourced from Welsh Assembly Government (2002).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5153AA-7C39-458C-A778-71D7CD790525}"/>
              </a:ext>
            </a:extLst>
          </p:cNvPr>
          <p:cNvSpPr txBox="1"/>
          <p:nvPr/>
        </p:nvSpPr>
        <p:spPr>
          <a:xfrm>
            <a:off x="6745911" y="4984932"/>
            <a:ext cx="476021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document focused on young people aged 14-19, and the importance of multiagency work (WAG, 2002). </a:t>
            </a:r>
          </a:p>
        </p:txBody>
      </p:sp>
    </p:spTree>
    <p:extLst>
      <p:ext uri="{BB962C8B-B14F-4D97-AF65-F5344CB8AC3E}">
        <p14:creationId xmlns:p14="http://schemas.microsoft.com/office/powerpoint/2010/main" val="325428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6BAE1FB5-A0D5-4F0A-98F8-C0AA739869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491" t="18910" r="37339" b="11809"/>
          <a:stretch/>
        </p:blipFill>
        <p:spPr>
          <a:xfrm>
            <a:off x="2531273" y="1174813"/>
            <a:ext cx="2371842" cy="340023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2BE57C4-6B9A-48F8-96D2-F57A8F893A91}"/>
              </a:ext>
            </a:extLst>
          </p:cNvPr>
          <p:cNvSpPr txBox="1"/>
          <p:nvPr/>
        </p:nvSpPr>
        <p:spPr>
          <a:xfrm>
            <a:off x="340404" y="5117590"/>
            <a:ext cx="611505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Youth work should focus on young people aged 11-25, through non-formal education driven by young people. </a:t>
            </a:r>
          </a:p>
          <a:p>
            <a:r>
              <a:rPr lang="en-GB" dirty="0"/>
              <a:t>Youth work should focus on 3 main outcomes for young people, Active participation, Wider skills and emotional well-being. (WAG, 2007).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D91410D-8338-4DE0-B93E-45CADE310AC9}"/>
              </a:ext>
            </a:extLst>
          </p:cNvPr>
          <p:cNvSpPr txBox="1"/>
          <p:nvPr/>
        </p:nvSpPr>
        <p:spPr>
          <a:xfrm>
            <a:off x="449943" y="308802"/>
            <a:ext cx="6115051" cy="11618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300" b="1" u="sng" dirty="0">
                <a:latin typeface="Arial" panose="020B0604020202020204" pitchFamily="34" charset="0"/>
                <a:cs typeface="Arial" panose="020B0604020202020204" pitchFamily="34" charset="0"/>
              </a:rPr>
              <a:t>National Youth Service Strategy for Wales, Young People, Youth Work, Youth Service, 2007.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74D67FF-5D68-48A0-AF4C-ED16F62363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113" t="15466" r="35403" b="6646"/>
          <a:stretch/>
        </p:blipFill>
        <p:spPr>
          <a:xfrm>
            <a:off x="7901911" y="1359687"/>
            <a:ext cx="1936955" cy="278245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2B0783-6241-4468-937D-6FF286F05D53}"/>
              </a:ext>
            </a:extLst>
          </p:cNvPr>
          <p:cNvSpPr txBox="1"/>
          <p:nvPr/>
        </p:nvSpPr>
        <p:spPr>
          <a:xfrm>
            <a:off x="6729412" y="308802"/>
            <a:ext cx="462915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Youth Work in Wales: </a:t>
            </a:r>
          </a:p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Principles and Purposes 2018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CC8AD9-DBD4-42D1-BA47-C743492BBE5C}"/>
              </a:ext>
            </a:extLst>
          </p:cNvPr>
          <p:cNvSpPr txBox="1"/>
          <p:nvPr/>
        </p:nvSpPr>
        <p:spPr>
          <a:xfrm>
            <a:off x="7001337" y="4984823"/>
            <a:ext cx="481012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Set out 5 pillars of youth work as well as the key principles for youth work practice in wales (Youth Work in Wales Review Group, 2018).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132F83C-9C80-4823-8554-4272973533A2}"/>
              </a:ext>
            </a:extLst>
          </p:cNvPr>
          <p:cNvSpPr txBox="1"/>
          <p:nvPr/>
        </p:nvSpPr>
        <p:spPr>
          <a:xfrm>
            <a:off x="1992990" y="4537989"/>
            <a:ext cx="410301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Imaged sourced from Welsh Assembly Government (2007).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267F9AE-F019-4933-8CDC-C37C250EB33A}"/>
              </a:ext>
            </a:extLst>
          </p:cNvPr>
          <p:cNvSpPr txBox="1"/>
          <p:nvPr/>
        </p:nvSpPr>
        <p:spPr>
          <a:xfrm>
            <a:off x="6848474" y="4276379"/>
            <a:ext cx="439102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Youth Work in Wales Review Group (2018).</a:t>
            </a:r>
          </a:p>
        </p:txBody>
      </p:sp>
    </p:spTree>
    <p:extLst>
      <p:ext uri="{BB962C8B-B14F-4D97-AF65-F5344CB8AC3E}">
        <p14:creationId xmlns:p14="http://schemas.microsoft.com/office/powerpoint/2010/main" val="2438172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A0853CD-0855-40CA-8B95-B1B327E9D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4413" y="1730276"/>
            <a:ext cx="3281363" cy="179743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69EC3EA-7C5E-4EE6-9662-1609B27B97BC}"/>
              </a:ext>
            </a:extLst>
          </p:cNvPr>
          <p:cNvSpPr txBox="1"/>
          <p:nvPr/>
        </p:nvSpPr>
        <p:spPr>
          <a:xfrm>
            <a:off x="563880" y="270608"/>
            <a:ext cx="508635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2019 Youth Work</a:t>
            </a:r>
          </a:p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 National Occupational Standards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B03651F-3970-42F4-AAE2-7FD31FECB82D}"/>
              </a:ext>
            </a:extLst>
          </p:cNvPr>
          <p:cNvSpPr txBox="1"/>
          <p:nvPr/>
        </p:nvSpPr>
        <p:spPr>
          <a:xfrm>
            <a:off x="335234" y="4459716"/>
            <a:ext cx="537972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Holistic development of young people, recognising that personal, social, and educational development also includes, physical, political, and spiritual development (CLD Standards Council Scotland, 2019).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D61BAD8-8052-4799-8E7E-815A9BEE8435}"/>
              </a:ext>
            </a:extLst>
          </p:cNvPr>
          <p:cNvSpPr txBox="1"/>
          <p:nvPr/>
        </p:nvSpPr>
        <p:spPr>
          <a:xfrm>
            <a:off x="10232352" y="2413549"/>
            <a:ext cx="195964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Welsh Government (2019).</a:t>
            </a:r>
            <a:endParaRPr lang="en-GB" sz="11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4E2E769-4524-49EC-B58F-43857E429DF1}"/>
              </a:ext>
            </a:extLst>
          </p:cNvPr>
          <p:cNvSpPr txBox="1"/>
          <p:nvPr/>
        </p:nvSpPr>
        <p:spPr>
          <a:xfrm>
            <a:off x="6659880" y="270607"/>
            <a:ext cx="51256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Youth Work Strategy for Wales 2019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DD02750-080F-48DA-9281-70EA418261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081" t="13531" r="36129" b="13960"/>
          <a:stretch/>
        </p:blipFill>
        <p:spPr>
          <a:xfrm>
            <a:off x="7923095" y="960631"/>
            <a:ext cx="2294413" cy="3248813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1E667FF-3CAB-4023-9219-3D08ADCF6D15}"/>
              </a:ext>
            </a:extLst>
          </p:cNvPr>
          <p:cNvSpPr txBox="1"/>
          <p:nvPr/>
        </p:nvSpPr>
        <p:spPr>
          <a:xfrm>
            <a:off x="6011469" y="4209444"/>
            <a:ext cx="577405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Strategy focuses 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role of open access youth work provision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Promotes connection between youth work and formal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Identifies the need to improve relationships between statutory and voluntary youth work organisations (WG, 2019).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41FDB7D-9CEA-4767-8DE6-5887CAC1A3D9}"/>
              </a:ext>
            </a:extLst>
          </p:cNvPr>
          <p:cNvSpPr txBox="1"/>
          <p:nvPr/>
        </p:nvSpPr>
        <p:spPr>
          <a:xfrm>
            <a:off x="928261" y="3732103"/>
            <a:ext cx="435758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CLD Standards Council Scotland (2019).</a:t>
            </a:r>
          </a:p>
        </p:txBody>
      </p:sp>
    </p:spTree>
    <p:extLst>
      <p:ext uri="{BB962C8B-B14F-4D97-AF65-F5344CB8AC3E}">
        <p14:creationId xmlns:p14="http://schemas.microsoft.com/office/powerpoint/2010/main" val="13886373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8E8F7E-2119-48BE-BBDB-F609EE0A948F}"/>
              </a:ext>
            </a:extLst>
          </p:cNvPr>
          <p:cNvSpPr txBox="1"/>
          <p:nvPr/>
        </p:nvSpPr>
        <p:spPr>
          <a:xfrm>
            <a:off x="2994660" y="2625328"/>
            <a:ext cx="50481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Youth work in 1935-1945 </a:t>
            </a:r>
          </a:p>
        </p:txBody>
      </p:sp>
    </p:spTree>
    <p:extLst>
      <p:ext uri="{BB962C8B-B14F-4D97-AF65-F5344CB8AC3E}">
        <p14:creationId xmlns:p14="http://schemas.microsoft.com/office/powerpoint/2010/main" val="2492291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8E19C2-682F-499F-A594-4210BFFAA38B}"/>
              </a:ext>
            </a:extLst>
          </p:cNvPr>
          <p:cNvSpPr txBox="1"/>
          <p:nvPr/>
        </p:nvSpPr>
        <p:spPr>
          <a:xfrm>
            <a:off x="548640" y="11333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8F94B3-F27C-40FE-A1FD-9805CACE4B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094" y="199585"/>
            <a:ext cx="5592226" cy="35577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BA35C86-D166-438A-A585-02AF25C8B3D8}"/>
              </a:ext>
            </a:extLst>
          </p:cNvPr>
          <p:cNvSpPr txBox="1"/>
          <p:nvPr/>
        </p:nvSpPr>
        <p:spPr>
          <a:xfrm>
            <a:off x="1043940" y="3859963"/>
            <a:ext cx="373005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Imaged sourced from Food storage moms (Loosli, 2019)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C9D18D-CF6E-40C2-AB70-D064DF6E92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9320" y="1254295"/>
            <a:ext cx="5990083" cy="44626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B029673-1BA7-4753-A9EC-B0D5B20C8446}"/>
              </a:ext>
            </a:extLst>
          </p:cNvPr>
          <p:cNvSpPr txBox="1"/>
          <p:nvPr/>
        </p:nvSpPr>
        <p:spPr>
          <a:xfrm>
            <a:off x="6987967" y="5837846"/>
            <a:ext cx="441769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Best Movies by Farr (Farr, 2015).</a:t>
            </a:r>
          </a:p>
        </p:txBody>
      </p:sp>
    </p:spTree>
    <p:extLst>
      <p:ext uri="{BB962C8B-B14F-4D97-AF65-F5344CB8AC3E}">
        <p14:creationId xmlns:p14="http://schemas.microsoft.com/office/powerpoint/2010/main" val="428572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B0B4453-08BE-41AA-969E-FFFB54B82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387"/>
            <a:ext cx="6489078" cy="45034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FF0CD6D-A47E-4DD5-83FB-FC49F90F1FB1}"/>
              </a:ext>
            </a:extLst>
          </p:cNvPr>
          <p:cNvSpPr txBox="1"/>
          <p:nvPr/>
        </p:nvSpPr>
        <p:spPr>
          <a:xfrm>
            <a:off x="1065846" y="4847480"/>
            <a:ext cx="378904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Spartacus educational.(2018).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550E3A-DCED-4F33-9CB3-4801D1B3FA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7391" y="136409"/>
            <a:ext cx="5654609" cy="46593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27567A5-030A-4A1A-B98C-2A5765C53A2C}"/>
              </a:ext>
            </a:extLst>
          </p:cNvPr>
          <p:cNvSpPr txBox="1"/>
          <p:nvPr/>
        </p:nvSpPr>
        <p:spPr>
          <a:xfrm>
            <a:off x="8126730" y="4908320"/>
            <a:ext cx="34671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World war 2 website (2013). </a:t>
            </a:r>
          </a:p>
        </p:txBody>
      </p:sp>
    </p:spTree>
    <p:extLst>
      <p:ext uri="{BB962C8B-B14F-4D97-AF65-F5344CB8AC3E}">
        <p14:creationId xmlns:p14="http://schemas.microsoft.com/office/powerpoint/2010/main" val="23217478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02128AB-4F74-4713-828E-C9076C8017ED}"/>
              </a:ext>
            </a:extLst>
          </p:cNvPr>
          <p:cNvSpPr txBox="1"/>
          <p:nvPr/>
        </p:nvSpPr>
        <p:spPr>
          <a:xfrm>
            <a:off x="912495" y="2782669"/>
            <a:ext cx="611505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focused on;</a:t>
            </a:r>
          </a:p>
          <a:p>
            <a:endParaRPr lang="en-GB" sz="2000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social and physical development of boys and girls between the ages of 14 and 20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Board of Education shall undertake a direct responsibility for youth welfare.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is a call for the close association of local education authorities and voluntary bodies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CF1303-80FD-43A7-BCEA-50973E5EC48F}"/>
              </a:ext>
            </a:extLst>
          </p:cNvPr>
          <p:cNvSpPr txBox="1"/>
          <p:nvPr/>
        </p:nvSpPr>
        <p:spPr>
          <a:xfrm>
            <a:off x="1114425" y="827306"/>
            <a:ext cx="61150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Circular 1486, In the Service of Youth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75EDE3-3382-448F-BFB0-646E9A7C1928}"/>
              </a:ext>
            </a:extLst>
          </p:cNvPr>
          <p:cNvSpPr txBox="1"/>
          <p:nvPr/>
        </p:nvSpPr>
        <p:spPr>
          <a:xfrm>
            <a:off x="1114425" y="1520741"/>
            <a:ext cx="61150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Beginnings of an organized service to deal with the situations arising in wartime Britain</a:t>
            </a:r>
          </a:p>
        </p:txBody>
      </p:sp>
    </p:spTree>
    <p:extLst>
      <p:ext uri="{BB962C8B-B14F-4D97-AF65-F5344CB8AC3E}">
        <p14:creationId xmlns:p14="http://schemas.microsoft.com/office/powerpoint/2010/main" val="3103048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7ABBB93-F33D-4D12-8229-A10D122D5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39" y="1127730"/>
            <a:ext cx="6177147" cy="38124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BA47E7C-B11E-41D5-A8D5-AF57C46F6478}"/>
              </a:ext>
            </a:extLst>
          </p:cNvPr>
          <p:cNvSpPr txBox="1"/>
          <p:nvPr/>
        </p:nvSpPr>
        <p:spPr>
          <a:xfrm>
            <a:off x="1179762" y="4989033"/>
            <a:ext cx="322078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The Home Guard (2014).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A269DB-1A1B-44C1-B777-863A0C1E7B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021" y="1127730"/>
            <a:ext cx="5851206" cy="43767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0ADA70A-3AA2-4219-85D1-ED7ABD169EE0}"/>
              </a:ext>
            </a:extLst>
          </p:cNvPr>
          <p:cNvSpPr txBox="1"/>
          <p:nvPr/>
        </p:nvSpPr>
        <p:spPr>
          <a:xfrm>
            <a:off x="7794404" y="5599465"/>
            <a:ext cx="384514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Express Online (Heathcote, 2010)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A4C7E3-1E63-4D2F-B42C-EC1A351BCD25}"/>
              </a:ext>
            </a:extLst>
          </p:cNvPr>
          <p:cNvSpPr txBox="1"/>
          <p:nvPr/>
        </p:nvSpPr>
        <p:spPr>
          <a:xfrm>
            <a:off x="2377440" y="617220"/>
            <a:ext cx="6601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Young people given war-time responsibility </a:t>
            </a:r>
          </a:p>
        </p:txBody>
      </p:sp>
    </p:spTree>
    <p:extLst>
      <p:ext uri="{BB962C8B-B14F-4D97-AF65-F5344CB8AC3E}">
        <p14:creationId xmlns:p14="http://schemas.microsoft.com/office/powerpoint/2010/main" val="29254692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EC6EE5-696C-4107-A83E-30000146F4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0" t="6188" r="3297" b="3278"/>
          <a:stretch/>
        </p:blipFill>
        <p:spPr>
          <a:xfrm>
            <a:off x="70300" y="288962"/>
            <a:ext cx="6216107" cy="46253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7A427D-B9F2-44EB-9B48-4F3E64D4BEB5}"/>
              </a:ext>
            </a:extLst>
          </p:cNvPr>
          <p:cNvSpPr txBox="1"/>
          <p:nvPr/>
        </p:nvSpPr>
        <p:spPr>
          <a:xfrm>
            <a:off x="886301" y="5082628"/>
            <a:ext cx="418099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Christian Today Online (Larsen, 2008).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88C179-3FA2-4DC4-B3A0-4F8E47ECE8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7560" y="288962"/>
            <a:ext cx="5751195" cy="511683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4F329F2-D434-4F4C-BA11-797446F117C8}"/>
              </a:ext>
            </a:extLst>
          </p:cNvPr>
          <p:cNvSpPr txBox="1"/>
          <p:nvPr/>
        </p:nvSpPr>
        <p:spPr>
          <a:xfrm>
            <a:off x="7858125" y="5539859"/>
            <a:ext cx="3457575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 sourced from World war 2 website (2013). </a:t>
            </a:r>
          </a:p>
        </p:txBody>
      </p:sp>
    </p:spTree>
    <p:extLst>
      <p:ext uri="{BB962C8B-B14F-4D97-AF65-F5344CB8AC3E}">
        <p14:creationId xmlns:p14="http://schemas.microsoft.com/office/powerpoint/2010/main" val="31810678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21A89A-AE49-4C5E-819B-6B65B056E46C}"/>
              </a:ext>
            </a:extLst>
          </p:cNvPr>
          <p:cNvSpPr txBox="1"/>
          <p:nvPr/>
        </p:nvSpPr>
        <p:spPr>
          <a:xfrm>
            <a:off x="1051560" y="960120"/>
            <a:ext cx="44598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Why I chose this decade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D8D76A-AA33-4EF6-9B73-1117D9E37746}"/>
              </a:ext>
            </a:extLst>
          </p:cNvPr>
          <p:cNvSpPr txBox="1"/>
          <p:nvPr/>
        </p:nvSpPr>
        <p:spPr>
          <a:xfrm>
            <a:off x="949128" y="2321004"/>
            <a:ext cx="8954695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Shows young people in a positive light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Shows how resilient young people can be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Shows community's coming together to support young people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Shows need based youth work.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22759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C675580-583B-4E3E-BCD0-0740A4470950}"/>
              </a:ext>
            </a:extLst>
          </p:cNvPr>
          <p:cNvSpPr txBox="1"/>
          <p:nvPr/>
        </p:nvSpPr>
        <p:spPr>
          <a:xfrm>
            <a:off x="209550" y="861715"/>
            <a:ext cx="9925049" cy="5751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CLD Standards Council Scotland. (2019) 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National Occupational Standards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Glasgow: CLD Standards Council Scotland.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Farr, J. (2015)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MOVIES GOT US THROUGH THE GREAT DEPRESSION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Best Movies by Farr. Image. Available from: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https://www.bestmoviesbyfarr.com/articles/movies-from-the-great-depression/2015/06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Jones, I. (2008)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Culture in Modern Britain, c.1920–c.1970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Hampshire, UK: Palgrave Macmillan.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Heathcote, C. (2010)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Girl Guides who won the war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Express. Online. Image. Available from: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https://www.express.co.uk/expressyourself/190435/The-Girl-Guides-who-won-the-war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Old Sodbury Church of England Primary School. (2019)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History about our school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Image. Available from: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https://www.oldsodbury-pri.s-gloucs.sch.uk/about-us/history-about-our-school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Imperial war museums. (2017)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POST WAR PLANNING AND RECONSTRUCTION IN BRITAIN: THE CONSTRUCTION OF TEMPORARY HOUSING.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Our Collections. Image. Available from: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https://www.iwm.org.uk/collections/item/object/205211413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Larsen, T. (2008)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When did Sunday Schools start?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Christian Today. Online. Image. Available from: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https://www.christianitytoday.com/history/2008/august/when-did-sunday-schools-start.html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Loosli, L. (2019)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Great Depression Meals-How to Eat For Less Money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Food storage moms. Image. Available from: 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https://www.foodstoragemoms.com/great-depression-meals/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Ragged University. (2018)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Education History: A Brief History of Ragged Schools.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Image. Available from: </a:t>
            </a:r>
            <a:r>
              <a:rPr lang="en-GB" sz="1200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https://www.raggeduniversity.co.uk/2012/08/08/history-ragged-schools-2/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[Accessed on 8/1/2021].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Smith, M. (2002)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– an introduction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[Online]. Available from: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http://www.infed.org/youthwork/b-yw.htm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5/1/2021].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Smith, M. K. (2013)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youth work?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Exploring the history, theory and practice of youth work, The encyclopaedia of pedagogy and informal education. Available from: 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www.infed.org/mobi/what-is-youth-work-exploring-the-history-theory-and-practice-of-work-with-young-people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on 5/1/2020].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Smith, M. K. and Doyle M. E. (2002).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Albemarle Report and the development of youth work in England and Wales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The encyclopaedia of pedagogy and informal education. Available from: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https://infed.org/mobi/the-albemarle-report-and-the-development-of-youth-work-in-england-and-wales/#cite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5/1/2020].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988A56-E627-4FEE-839A-BE70C9A93972}"/>
              </a:ext>
            </a:extLst>
          </p:cNvPr>
          <p:cNvSpPr txBox="1"/>
          <p:nvPr/>
        </p:nvSpPr>
        <p:spPr>
          <a:xfrm>
            <a:off x="1771650" y="400050"/>
            <a:ext cx="2204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3335905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05997C5-F4A0-4292-A8B0-AD8218AD4C21}"/>
              </a:ext>
            </a:extLst>
          </p:cNvPr>
          <p:cNvSpPr txBox="1"/>
          <p:nvPr/>
        </p:nvSpPr>
        <p:spPr>
          <a:xfrm>
            <a:off x="266700" y="1037512"/>
            <a:ext cx="9772650" cy="45584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Spartacus educational. (2018)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Evacuation in the Second World War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Image. Available from: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https://spartacus-educational.com/2WWevacuation.htm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Girls Brigade. (2019)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History.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Image. Available from: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https://www.girlsbrigadeirl.ie/history/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Guardian. (1961).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to deal with Teddy boys and girls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Online. Available from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https://www.theguardian.com/society/2018/feb/21/how-to-deal-with-teddy-boys-and-girls-archive-1961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</a:t>
            </a:r>
          </a:p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Home Guard. (2014)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HOME GUARD UNIFORMS AND EQUIPMENT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Image. Available from: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http://josephs-militaria-and-homefront-collection.co.uk/PAGE106.HTML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YMCA. (2021)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HISTORY - 1870 TO 1890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Image, Available from: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https://www.ymca.net/history/1870-1890s.html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 Accessed on 8/1/2021].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Watson, K. (2016)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1960s The Decade that Shook Britain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Historic UK. Image. Available from: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https://www.historic-uk.com/CultureUK/The-1960s-The-Decade-that-Shook-Britain/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Assembly Government, (2002)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Extending Entitlement: Supporting Young People in Wales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Cardiff: National Assembly for Wales.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Assembly Government, (2007)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Young People, Youth Work, Youth Service: National Youth Service Strategy for Wales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Cardiff: Welsh Assembly Government.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Government, (2019)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Strategy for Wales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Cardiff: Welsh Government.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war 2. (2013)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Children in World War 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Image. Available from: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https://worldwar2.org.uk/children-in-world-war-2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on 8/1/2021].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in Wales Review Group. (2018)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in Wales: Principles and Purposes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Cardiff: Youth Work in Wales Review Group</a:t>
            </a:r>
          </a:p>
        </p:txBody>
      </p:sp>
    </p:spTree>
    <p:extLst>
      <p:ext uri="{BB962C8B-B14F-4D97-AF65-F5344CB8AC3E}">
        <p14:creationId xmlns:p14="http://schemas.microsoft.com/office/powerpoint/2010/main" val="41315665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12937DC-5555-457D-B9D7-A59A016B02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940" y="2095299"/>
            <a:ext cx="5060119" cy="231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96632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1068</TotalTime>
  <Words>1786</Words>
  <Application>Microsoft Office PowerPoint</Application>
  <PresentationFormat>Widescreen</PresentationFormat>
  <Paragraphs>118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Symbol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vickie lovell</dc:creator>
  <cp:lastModifiedBy>vickie lovell</cp:lastModifiedBy>
  <cp:revision>76</cp:revision>
  <dcterms:created xsi:type="dcterms:W3CDTF">2021-01-05T11:52:01Z</dcterms:created>
  <dcterms:modified xsi:type="dcterms:W3CDTF">2021-01-09T20:38:11Z</dcterms:modified>
</cp:coreProperties>
</file>