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80" r:id="rId1"/>
  </p:sldMasterIdLst>
  <p:notesMasterIdLst>
    <p:notesMasterId r:id="rId27"/>
  </p:notesMasterIdLst>
  <p:sldIdLst>
    <p:sldId id="279" r:id="rId2"/>
    <p:sldId id="256" r:id="rId3"/>
    <p:sldId id="257" r:id="rId4"/>
    <p:sldId id="258" r:id="rId5"/>
    <p:sldId id="259" r:id="rId6"/>
    <p:sldId id="280" r:id="rId7"/>
    <p:sldId id="275" r:id="rId8"/>
    <p:sldId id="276" r:id="rId9"/>
    <p:sldId id="278" r:id="rId10"/>
    <p:sldId id="277" r:id="rId11"/>
    <p:sldId id="261" r:id="rId12"/>
    <p:sldId id="262" r:id="rId13"/>
    <p:sldId id="263" r:id="rId14"/>
    <p:sldId id="264" r:id="rId15"/>
    <p:sldId id="265" r:id="rId16"/>
    <p:sldId id="266" r:id="rId17"/>
    <p:sldId id="267" r:id="rId18"/>
    <p:sldId id="268" r:id="rId19"/>
    <p:sldId id="269" r:id="rId20"/>
    <p:sldId id="271" r:id="rId21"/>
    <p:sldId id="260" r:id="rId22"/>
    <p:sldId id="272" r:id="rId23"/>
    <p:sldId id="270" r:id="rId24"/>
    <p:sldId id="273" r:id="rId25"/>
    <p:sldId id="274" r:id="rId26"/>
  </p:sldIdLst>
  <p:sldSz cx="9144000" cy="5143500" type="screen16x9"/>
  <p:notesSz cx="51435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756"/>
    <p:restoredTop sz="94610"/>
  </p:normalViewPr>
  <p:slideViewPr>
    <p:cSldViewPr snapToGrid="0" snapToObjects="1">
      <p:cViewPr>
        <p:scale>
          <a:sx n="174" d="100"/>
          <a:sy n="174" d="100"/>
        </p:scale>
        <p:origin x="-248" y="9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6680386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905AFD3-F13F-C207-FF64-CCFDC8367A5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A6EAF47-B481-C1AB-F117-F94083D51A6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5235D4C-ED3C-73BE-A5A1-2283F28AE71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40BA802-31E9-320A-B1EF-B14A2CF0CF9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277769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005387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55650" y="0"/>
            <a:ext cx="5950761" cy="51435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6706411" y="0"/>
            <a:ext cx="20574" cy="51435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58856" y="2571749"/>
            <a:ext cx="4138550" cy="1701419"/>
          </a:xfrm>
        </p:spPr>
        <p:txBody>
          <a:bodyPr anchor="t">
            <a:normAutofit/>
          </a:bodyPr>
          <a:lstStyle>
            <a:lvl1pPr algn="r">
              <a:defRPr sz="45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079206" y="1701590"/>
            <a:ext cx="4018200" cy="870160"/>
          </a:xfrm>
        </p:spPr>
        <p:txBody>
          <a:bodyPr tIns="0" anchor="b">
            <a:normAutofit/>
          </a:bodyPr>
          <a:lstStyle>
            <a:lvl1pPr marL="0" indent="0" algn="r">
              <a:buNone/>
              <a:defRPr sz="1350" b="0">
                <a:solidFill>
                  <a:schemeClr val="tx1"/>
                </a:solidFill>
              </a:defRPr>
            </a:lvl1pPr>
            <a:lvl2pPr marL="342900" indent="0" algn="ctr">
              <a:buNone/>
              <a:defRPr sz="135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12/18/25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Ins="45720"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643462" y="2447139"/>
            <a:ext cx="3117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8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80075870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/>
          <p:cNvSpPr/>
          <p:nvPr/>
        </p:nvSpPr>
        <p:spPr>
          <a:xfrm>
            <a:off x="753359" y="0"/>
            <a:ext cx="7779237" cy="51435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8532996" y="0"/>
            <a:ext cx="20574" cy="51435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12/18/25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1646207" y="480919"/>
            <a:ext cx="311727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35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75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0168359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/>
          <p:cNvSpPr/>
          <p:nvPr/>
        </p:nvSpPr>
        <p:spPr>
          <a:xfrm>
            <a:off x="753359" y="0"/>
            <a:ext cx="7779237" cy="51435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5" name="Rectangle 24"/>
          <p:cNvSpPr/>
          <p:nvPr/>
        </p:nvSpPr>
        <p:spPr>
          <a:xfrm>
            <a:off x="8532996" y="0"/>
            <a:ext cx="20574" cy="51435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TextBox 10"/>
          <p:cNvSpPr txBox="1"/>
          <p:nvPr/>
        </p:nvSpPr>
        <p:spPr>
          <a:xfrm>
            <a:off x="1643882" y="2221939"/>
            <a:ext cx="311727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35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75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57405" y="2360440"/>
            <a:ext cx="5967420" cy="1068560"/>
          </a:xfrm>
        </p:spPr>
        <p:txBody>
          <a:bodyPr anchor="t">
            <a:normAutofit/>
          </a:bodyPr>
          <a:lstStyle>
            <a:lvl1pPr algn="r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80477" y="1701590"/>
            <a:ext cx="5843948" cy="658851"/>
          </a:xfrm>
        </p:spPr>
        <p:txBody>
          <a:bodyPr tIns="0" anchor="b">
            <a:normAutofit/>
          </a:bodyPr>
          <a:lstStyle>
            <a:lvl1pPr marL="0" indent="0" algn="r">
              <a:buNone/>
              <a:defRPr sz="1350">
                <a:solidFill>
                  <a:schemeClr val="tx1"/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12/18/25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6891888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753359" y="0"/>
            <a:ext cx="7779237" cy="51435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7" name="Rectangle 26"/>
          <p:cNvSpPr/>
          <p:nvPr/>
        </p:nvSpPr>
        <p:spPr>
          <a:xfrm>
            <a:off x="8532996" y="0"/>
            <a:ext cx="20574" cy="51435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57405" y="604363"/>
            <a:ext cx="5963238" cy="81127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54031" y="1539087"/>
            <a:ext cx="2918970" cy="299837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99977" y="1539086"/>
            <a:ext cx="2920667" cy="29983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12/18/25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1647129" y="480917"/>
            <a:ext cx="311727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35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75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60819031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/>
          <p:cNvSpPr/>
          <p:nvPr/>
        </p:nvSpPr>
        <p:spPr>
          <a:xfrm>
            <a:off x="753359" y="0"/>
            <a:ext cx="7779237" cy="51435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1" name="Rectangle 20"/>
          <p:cNvSpPr/>
          <p:nvPr/>
        </p:nvSpPr>
        <p:spPr>
          <a:xfrm>
            <a:off x="8532996" y="0"/>
            <a:ext cx="20574" cy="51435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TextBox 11"/>
          <p:cNvSpPr txBox="1"/>
          <p:nvPr/>
        </p:nvSpPr>
        <p:spPr>
          <a:xfrm>
            <a:off x="1645238" y="477318"/>
            <a:ext cx="311727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35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75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57405" y="604364"/>
            <a:ext cx="5967420" cy="808761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56964" y="1539086"/>
            <a:ext cx="2922350" cy="535364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1650" b="0" cap="none" baseline="0">
                <a:solidFill>
                  <a:schemeClr val="accent6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956964" y="2138498"/>
            <a:ext cx="2920217" cy="230357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9975" y="1539086"/>
            <a:ext cx="2924849" cy="535364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1650" b="0" cap="none" baseline="0">
                <a:solidFill>
                  <a:schemeClr val="accent6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999976" y="2138498"/>
            <a:ext cx="2924849" cy="230357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12/18/25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0020344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753359" y="0"/>
            <a:ext cx="7779237" cy="51435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" name="Rectangle 13"/>
          <p:cNvSpPr/>
          <p:nvPr/>
        </p:nvSpPr>
        <p:spPr>
          <a:xfrm>
            <a:off x="8532996" y="0"/>
            <a:ext cx="20574" cy="51435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12/18/25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TextBox 7"/>
          <p:cNvSpPr txBox="1"/>
          <p:nvPr/>
        </p:nvSpPr>
        <p:spPr>
          <a:xfrm>
            <a:off x="1647129" y="480919"/>
            <a:ext cx="311727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35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75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70969496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753359" y="0"/>
            <a:ext cx="7779237" cy="51435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8532996" y="0"/>
            <a:ext cx="20574" cy="51435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12/18/25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696934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/>
          <p:cNvSpPr/>
          <p:nvPr/>
        </p:nvSpPr>
        <p:spPr>
          <a:xfrm>
            <a:off x="753359" y="0"/>
            <a:ext cx="7779237" cy="51435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6" name="Rectangle 25"/>
          <p:cNvSpPr/>
          <p:nvPr/>
        </p:nvSpPr>
        <p:spPr>
          <a:xfrm>
            <a:off x="8532996" y="0"/>
            <a:ext cx="20574" cy="51435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TextBox 9"/>
          <p:cNvSpPr txBox="1"/>
          <p:nvPr/>
        </p:nvSpPr>
        <p:spPr>
          <a:xfrm>
            <a:off x="1165616" y="845662"/>
            <a:ext cx="311727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35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75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7743" y="961839"/>
            <a:ext cx="1998271" cy="1427431"/>
          </a:xfrm>
        </p:spPr>
        <p:txBody>
          <a:bodyPr anchor="b">
            <a:normAutofit/>
          </a:bodyPr>
          <a:lstStyle>
            <a:lvl1pPr algn="l">
              <a:defRPr sz="1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40115" y="604363"/>
            <a:ext cx="4084709" cy="3933095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7742" y="2389616"/>
            <a:ext cx="1998271" cy="1789798"/>
          </a:xfrm>
        </p:spPr>
        <p:txBody>
          <a:bodyPr/>
          <a:lstStyle>
            <a:lvl1pPr marL="0" indent="0" algn="l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12/18/25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4909168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/>
          <p:nvPr/>
        </p:nvSpPr>
        <p:spPr>
          <a:xfrm>
            <a:off x="753359" y="0"/>
            <a:ext cx="7779237" cy="51435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0" name="Rectangle 19"/>
          <p:cNvSpPr/>
          <p:nvPr/>
        </p:nvSpPr>
        <p:spPr>
          <a:xfrm>
            <a:off x="8532996" y="0"/>
            <a:ext cx="20574" cy="51435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060296" y="2422"/>
            <a:ext cx="3472301" cy="5143500"/>
          </a:xfrm>
          <a:solidFill>
            <a:schemeClr val="tx1">
              <a:alpha val="10000"/>
            </a:schemeClr>
          </a:solidFill>
          <a:ln w="9525" cap="sq">
            <a:noFill/>
            <a:miter lim="800000"/>
          </a:ln>
          <a:effectLst/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21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1166015" y="845662"/>
            <a:ext cx="311727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35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75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8430" y="961839"/>
            <a:ext cx="2978240" cy="1425355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7741" y="2387196"/>
            <a:ext cx="2978906" cy="1789796"/>
          </a:xfrm>
        </p:spPr>
        <p:txBody>
          <a:bodyPr>
            <a:normAutofit/>
          </a:bodyPr>
          <a:lstStyle>
            <a:lvl1pPr marL="0" indent="0" algn="l">
              <a:buNone/>
              <a:defRPr sz="15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12/18/25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3914277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753359" y="0"/>
            <a:ext cx="7779237" cy="51435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8532996" y="0"/>
            <a:ext cx="20574" cy="51435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extBox 8"/>
          <p:cNvSpPr txBox="1"/>
          <p:nvPr/>
        </p:nvSpPr>
        <p:spPr>
          <a:xfrm>
            <a:off x="1645677" y="480919"/>
            <a:ext cx="311727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35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75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58857" y="606042"/>
            <a:ext cx="5965568" cy="807922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12/18/25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7968261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/>
        </p:nvSpPr>
        <p:spPr>
          <a:xfrm>
            <a:off x="753359" y="0"/>
            <a:ext cx="7779237" cy="51435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" name="Rectangle 15"/>
          <p:cNvSpPr/>
          <p:nvPr/>
        </p:nvSpPr>
        <p:spPr>
          <a:xfrm>
            <a:off x="8532996" y="0"/>
            <a:ext cx="20574" cy="51435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extBox 8"/>
          <p:cNvSpPr txBox="1"/>
          <p:nvPr/>
        </p:nvSpPr>
        <p:spPr>
          <a:xfrm rot="5400000">
            <a:off x="7752856" y="300504"/>
            <a:ext cx="311727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35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75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929536" y="604363"/>
            <a:ext cx="994889" cy="3933095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56564" y="727807"/>
            <a:ext cx="4850177" cy="3809651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12/18/25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1138917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940490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3846" y="1578901"/>
            <a:ext cx="7020154" cy="3564599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42400" cy="514350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0" y="0"/>
            <a:ext cx="723131" cy="51435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58857" y="606042"/>
            <a:ext cx="5968748" cy="80792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80199" y="1539087"/>
            <a:ext cx="5847405" cy="299837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-607549" y="3952953"/>
            <a:ext cx="1997047" cy="137160"/>
          </a:xfrm>
          <a:prstGeom prst="rect">
            <a:avLst/>
          </a:prstGeom>
        </p:spPr>
        <p:txBody>
          <a:bodyPr vert="horz" lIns="91440" tIns="18288" rIns="91440" bIns="45720" rtlCol="0" anchor="t"/>
          <a:lstStyle>
            <a:lvl1pPr algn="r">
              <a:defRPr sz="6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C764DE79-268F-4C1A-8933-263129D2AF90}" type="datetimeFigureOut">
              <a:rPr lang="en-US" smtClean="0"/>
              <a:t>12/18/25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-1677848" y="2745858"/>
            <a:ext cx="4414014" cy="134382"/>
          </a:xfrm>
          <a:prstGeom prst="rect">
            <a:avLst/>
          </a:prstGeom>
        </p:spPr>
        <p:txBody>
          <a:bodyPr vert="horz" lIns="91440" tIns="45720" rIns="91440" bIns="18288" rtlCol="0" anchor="b"/>
          <a:lstStyle>
            <a:lvl1pPr algn="r">
              <a:defRPr sz="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8806" y="123445"/>
            <a:ext cx="477545" cy="242138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3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57" name="Rectangle 56"/>
          <p:cNvSpPr/>
          <p:nvPr/>
        </p:nvSpPr>
        <p:spPr>
          <a:xfrm>
            <a:off x="721532" y="0"/>
            <a:ext cx="34289" cy="51435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13482904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  <p:sldLayoutId id="2147483792" r:id="rId12"/>
  </p:sldLayoutIdLst>
  <p:hf sldNum="0" hdr="0" ftr="0" dt="0"/>
  <p:txStyles>
    <p:titleStyle>
      <a:lvl1pPr algn="r" defTabSz="685800" rtl="0" eaLnBrk="1" latinLnBrk="0" hangingPunct="1">
        <a:lnSpc>
          <a:spcPct val="90000"/>
        </a:lnSpc>
        <a:spcBef>
          <a:spcPct val="0"/>
        </a:spcBef>
        <a:buNone/>
        <a:defRPr sz="2550" b="0" i="0" kern="1200" cap="none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58366" indent="-258366" algn="l" defTabSz="685800" rtl="0" eaLnBrk="1" latinLnBrk="0" hangingPunct="1">
        <a:lnSpc>
          <a:spcPct val="120000"/>
        </a:lnSpc>
        <a:spcBef>
          <a:spcPts val="750"/>
        </a:spcBef>
        <a:spcAft>
          <a:spcPts val="45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5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96504" indent="-253604" algn="l" defTabSz="685800" rtl="0" eaLnBrk="1" latinLnBrk="0" hangingPunct="1">
        <a:lnSpc>
          <a:spcPct val="120000"/>
        </a:lnSpc>
        <a:spcBef>
          <a:spcPts val="375"/>
        </a:spcBef>
        <a:spcAft>
          <a:spcPts val="45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35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944166" indent="-258366" algn="l" defTabSz="685800" rtl="0" eaLnBrk="1" latinLnBrk="0" hangingPunct="1">
        <a:lnSpc>
          <a:spcPct val="120000"/>
        </a:lnSpc>
        <a:spcBef>
          <a:spcPts val="375"/>
        </a:spcBef>
        <a:spcAft>
          <a:spcPts val="45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282304" indent="-253604" algn="l" defTabSz="685800" rtl="0" eaLnBrk="1" latinLnBrk="0" hangingPunct="1">
        <a:lnSpc>
          <a:spcPct val="120000"/>
        </a:lnSpc>
        <a:spcBef>
          <a:spcPts val="375"/>
        </a:spcBef>
        <a:spcAft>
          <a:spcPts val="45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05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1629966" indent="-258366" algn="l" defTabSz="685800" rtl="0" eaLnBrk="1" latinLnBrk="0" hangingPunct="1">
        <a:lnSpc>
          <a:spcPct val="120000"/>
        </a:lnSpc>
        <a:spcBef>
          <a:spcPts val="375"/>
        </a:spcBef>
        <a:spcAft>
          <a:spcPts val="45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9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1981962" indent="-253746" algn="l" defTabSz="685800" rtl="0" eaLnBrk="1" latinLnBrk="0" hangingPunct="1">
        <a:lnSpc>
          <a:spcPct val="120000"/>
        </a:lnSpc>
        <a:spcBef>
          <a:spcPts val="375"/>
        </a:spcBef>
        <a:spcAft>
          <a:spcPts val="45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9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331720" indent="-253746" algn="l" defTabSz="685800" rtl="0" eaLnBrk="1" latinLnBrk="0" hangingPunct="1">
        <a:lnSpc>
          <a:spcPct val="120000"/>
        </a:lnSpc>
        <a:spcBef>
          <a:spcPts val="375"/>
        </a:spcBef>
        <a:spcAft>
          <a:spcPts val="45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9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2681478" indent="-253746" algn="l" defTabSz="685800" rtl="0" eaLnBrk="1" latinLnBrk="0" hangingPunct="1">
        <a:lnSpc>
          <a:spcPct val="120000"/>
        </a:lnSpc>
        <a:spcBef>
          <a:spcPts val="375"/>
        </a:spcBef>
        <a:spcAft>
          <a:spcPts val="45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9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031236" indent="-253746" algn="l" defTabSz="685800" rtl="0" eaLnBrk="1" latinLnBrk="0" hangingPunct="1">
        <a:lnSpc>
          <a:spcPct val="120000"/>
        </a:lnSpc>
        <a:spcBef>
          <a:spcPts val="375"/>
        </a:spcBef>
        <a:spcAft>
          <a:spcPts val="45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9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and white background with text&#10;&#10;AI-generated content may be incorrect.">
            <a:extLst>
              <a:ext uri="{FF2B5EF4-FFF2-40B4-BE49-F238E27FC236}">
                <a16:creationId xmlns:a16="http://schemas.microsoft.com/office/drawing/2014/main" id="{697A00A6-4713-F31D-C5BC-CEE690FD5AB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4630"/>
            <a:ext cx="9144000" cy="516330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0953558B-FF8B-9983-04FF-627437A92B23}"/>
              </a:ext>
            </a:extLst>
          </p:cNvPr>
          <p:cNvSpPr/>
          <p:nvPr/>
        </p:nvSpPr>
        <p:spPr>
          <a:xfrm>
            <a:off x="1367943" y="2896819"/>
            <a:ext cx="2904134" cy="980237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br>
              <a:rPr lang="en-US" dirty="0"/>
            </a:br>
            <a:r>
              <a:rPr lang="en-US" dirty="0"/>
              <a:t>Shihab Sahoriar </a:t>
            </a:r>
            <a:br>
              <a:rPr lang="en-US" dirty="0"/>
            </a:br>
            <a:r>
              <a:rPr lang="en-US" dirty="0"/>
              <a:t>2433851</a:t>
            </a:r>
            <a:br>
              <a:rPr lang="en-US" dirty="0"/>
            </a:br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E9D08DE-94FB-DA47-6603-38989CEC2D50}"/>
              </a:ext>
            </a:extLst>
          </p:cNvPr>
          <p:cNvSpPr/>
          <p:nvPr/>
        </p:nvSpPr>
        <p:spPr>
          <a:xfrm>
            <a:off x="4864610" y="2896819"/>
            <a:ext cx="2904135" cy="980237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/>
              <a:t>Instructor </a:t>
            </a:r>
            <a:br>
              <a:rPr lang="en-US" dirty="0"/>
            </a:br>
            <a:r>
              <a:rPr lang="en-US" dirty="0"/>
              <a:t>DR. Mohamed Ghanem 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F71B339-52AA-67B4-1B17-9F8B1BDBBA4C}"/>
              </a:ext>
            </a:extLst>
          </p:cNvPr>
          <p:cNvSpPr/>
          <p:nvPr/>
        </p:nvSpPr>
        <p:spPr>
          <a:xfrm>
            <a:off x="2487168" y="4023360"/>
            <a:ext cx="4418381" cy="70957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/>
              <a:t>University of Wales Trinity Saint David – London campus 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977374D-35D2-BAB6-52C1-28569EE462F9}"/>
              </a:ext>
            </a:extLst>
          </p:cNvPr>
          <p:cNvSpPr/>
          <p:nvPr/>
        </p:nvSpPr>
        <p:spPr>
          <a:xfrm>
            <a:off x="987552" y="1331366"/>
            <a:ext cx="7029907" cy="1240384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3000" dirty="0"/>
              <a:t>MSc Cybersecurity and Digital forensics </a:t>
            </a:r>
          </a:p>
        </p:txBody>
      </p:sp>
    </p:spTree>
    <p:extLst>
      <p:ext uri="{BB962C8B-B14F-4D97-AF65-F5344CB8AC3E}">
        <p14:creationId xmlns:p14="http://schemas.microsoft.com/office/powerpoint/2010/main" val="321574930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2061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74642" y="1577429"/>
            <a:ext cx="7794715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5400"/>
              </a:lnSpc>
              <a:buNone/>
            </a:pPr>
            <a:r>
              <a:rPr lang="en-US" sz="4500" b="1" dirty="0">
                <a:solidFill>
                  <a:srgbClr val="38BD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Quantum Tech Investigation</a:t>
            </a:r>
            <a:endParaRPr lang="en-US" sz="4500" dirty="0"/>
          </a:p>
        </p:txBody>
      </p:sp>
      <p:sp>
        <p:nvSpPr>
          <p:cNvPr id="3" name="Text 1"/>
          <p:cNvSpPr/>
          <p:nvPr/>
        </p:nvSpPr>
        <p:spPr>
          <a:xfrm>
            <a:off x="1984110" y="2415629"/>
            <a:ext cx="5175781" cy="3199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2520"/>
              </a:lnSpc>
              <a:buNone/>
            </a:pPr>
            <a:r>
              <a:rPr lang="en-US" sz="1800" dirty="0">
                <a:solidFill>
                  <a:srgbClr val="CBD5E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Corporate Espionage &amp; IP Theft Forensic Analysis</a:t>
            </a:r>
            <a:endParaRPr lang="en-US" sz="1800" dirty="0"/>
          </a:p>
        </p:txBody>
      </p:sp>
      <p:sp>
        <p:nvSpPr>
          <p:cNvPr id="4" name="Text 2"/>
          <p:cNvSpPr/>
          <p:nvPr/>
        </p:nvSpPr>
        <p:spPr>
          <a:xfrm>
            <a:off x="2755126" y="3040410"/>
            <a:ext cx="3633749" cy="1866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470"/>
              </a:lnSpc>
              <a:buNone/>
            </a:pPr>
            <a:r>
              <a:rPr lang="en-US" sz="1050">
                <a:solidFill>
                  <a:srgbClr val="94A3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Case ID: QT-AI-2025 | Digital Forensics Investigation Report</a:t>
            </a:r>
            <a:endParaRPr lang="en-US" sz="1050" dirty="0"/>
          </a:p>
        </p:txBody>
      </p:sp>
      <p:sp>
        <p:nvSpPr>
          <p:cNvPr id="5" name="Text 3"/>
          <p:cNvSpPr/>
          <p:nvPr/>
        </p:nvSpPr>
        <p:spPr>
          <a:xfrm>
            <a:off x="2826626" y="3379440"/>
            <a:ext cx="3490749" cy="1866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470"/>
              </a:lnSpc>
              <a:buNone/>
            </a:pPr>
            <a:r>
              <a:rPr lang="en-US" sz="1050">
                <a:solidFill>
                  <a:srgbClr val="94A3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Investigator: Shihab Sahoriar (2433851) | December 2025</a:t>
            </a:r>
            <a:endParaRPr lang="en-US" sz="105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F172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0" y="609600"/>
            <a:ext cx="8083296" cy="4114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3240"/>
              </a:lnSpc>
              <a:buNone/>
            </a:pPr>
            <a:r>
              <a:rPr lang="en-US" sz="2700" b="1" dirty="0">
                <a:solidFill>
                  <a:srgbClr val="38BD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Executive Summary</a:t>
            </a:r>
            <a:endParaRPr lang="en-US" sz="2700" dirty="0"/>
          </a:p>
        </p:txBody>
      </p:sp>
      <p:sp>
        <p:nvSpPr>
          <p:cNvPr id="3" name="Text 1"/>
          <p:cNvSpPr/>
          <p:nvPr/>
        </p:nvSpPr>
        <p:spPr>
          <a:xfrm>
            <a:off x="914400" y="1249635"/>
            <a:ext cx="7620000" cy="15772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ts val="2430"/>
              </a:lnSpc>
              <a:buSzPct val="100000"/>
              <a:buChar char="•"/>
            </a:pPr>
            <a:r>
              <a:rPr lang="en-US" sz="1350" b="1" dirty="0">
                <a:solidFill>
                  <a:srgbClr val="38BD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Crime:</a:t>
            </a:r>
            <a:r>
              <a:rPr lang="en-US" sz="1350" dirty="0">
                <a:solidFill>
                  <a:srgbClr val="CBD5E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Corporate espionage and IP theft</a:t>
            </a:r>
            <a:endParaRPr lang="en-US" sz="1350" dirty="0"/>
          </a:p>
          <a:p>
            <a:pPr marL="342900" indent="-342900">
              <a:lnSpc>
                <a:spcPts val="2430"/>
              </a:lnSpc>
              <a:buSzPct val="100000"/>
              <a:buChar char="•"/>
            </a:pPr>
            <a:r>
              <a:rPr lang="en-US" sz="1350" b="1" dirty="0">
                <a:solidFill>
                  <a:srgbClr val="38BD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Target:</a:t>
            </a:r>
            <a:r>
              <a:rPr lang="en-US" sz="1350" dirty="0">
                <a:solidFill>
                  <a:srgbClr val="CBD5E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AI chip design patent (QT-AI-2025)</a:t>
            </a:r>
            <a:endParaRPr lang="en-US" sz="1350" dirty="0"/>
          </a:p>
          <a:p>
            <a:pPr marL="342900" indent="-342900">
              <a:lnSpc>
                <a:spcPts val="2430"/>
              </a:lnSpc>
              <a:buSzPct val="100000"/>
              <a:buChar char="•"/>
            </a:pPr>
            <a:r>
              <a:rPr lang="en-US" sz="1350" b="1" dirty="0">
                <a:solidFill>
                  <a:srgbClr val="38BD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Primary Suspect:</a:t>
            </a:r>
            <a:r>
              <a:rPr lang="en-US" sz="1350" dirty="0">
                <a:solidFill>
                  <a:srgbClr val="CBD5E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Emma – Senior Engineer</a:t>
            </a:r>
            <a:endParaRPr lang="en-US" sz="1350" dirty="0"/>
          </a:p>
          <a:p>
            <a:pPr marL="342900" indent="-342900">
              <a:lnSpc>
                <a:spcPts val="2430"/>
              </a:lnSpc>
              <a:buSzPct val="100000"/>
              <a:buChar char="•"/>
            </a:pPr>
            <a:r>
              <a:rPr lang="en-US" sz="1350" b="1" dirty="0">
                <a:solidFill>
                  <a:srgbClr val="38BD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Outcome:</a:t>
            </a:r>
            <a:r>
              <a:rPr lang="en-US" sz="1350" dirty="0">
                <a:solidFill>
                  <a:srgbClr val="CBD5E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Overwhelming evidence of conspiracy and intent to sell</a:t>
            </a:r>
            <a:endParaRPr lang="en-US" sz="13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F172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0" y="609600"/>
            <a:ext cx="8083296" cy="4114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3240"/>
              </a:lnSpc>
              <a:buNone/>
            </a:pPr>
            <a:r>
              <a:rPr lang="en-US" sz="2700" b="1" dirty="0">
                <a:solidFill>
                  <a:srgbClr val="38BD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Case Overview</a:t>
            </a:r>
            <a:endParaRPr lang="en-US" sz="2700" dirty="0"/>
          </a:p>
        </p:txBody>
      </p:sp>
      <p:sp>
        <p:nvSpPr>
          <p:cNvPr id="3" name="Text 1"/>
          <p:cNvSpPr/>
          <p:nvPr/>
        </p:nvSpPr>
        <p:spPr>
          <a:xfrm>
            <a:off x="914400" y="1249635"/>
            <a:ext cx="7620000" cy="2000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ts val="2430"/>
              </a:lnSpc>
              <a:buSzPct val="100000"/>
              <a:buChar char="•"/>
            </a:pPr>
            <a:r>
              <a:rPr lang="en-US" sz="1350" b="1" dirty="0">
                <a:solidFill>
                  <a:srgbClr val="CBD5E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Perpetrator:</a:t>
            </a:r>
            <a:r>
              <a:rPr lang="en-US" sz="1350" dirty="0">
                <a:solidFill>
                  <a:srgbClr val="CBD5E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Emma (Senior Engineer at Quantum Tech)</a:t>
            </a:r>
            <a:endParaRPr lang="en-US" sz="1350" dirty="0"/>
          </a:p>
          <a:p>
            <a:pPr marL="342900" indent="-342900">
              <a:lnSpc>
                <a:spcPts val="2430"/>
              </a:lnSpc>
              <a:buSzPct val="100000"/>
              <a:buChar char="•"/>
            </a:pPr>
            <a:r>
              <a:rPr lang="en-US" sz="1350" b="1" dirty="0">
                <a:solidFill>
                  <a:srgbClr val="CBD5E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Intermediary:</a:t>
            </a:r>
            <a:r>
              <a:rPr lang="en-US" sz="1350" dirty="0">
                <a:solidFill>
                  <a:srgbClr val="CBD5E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Joe (Facilitator of patent sale)</a:t>
            </a:r>
            <a:endParaRPr lang="en-US" sz="1350" dirty="0"/>
          </a:p>
          <a:p>
            <a:pPr marL="342900" indent="-342900">
              <a:lnSpc>
                <a:spcPts val="2430"/>
              </a:lnSpc>
              <a:buSzPct val="100000"/>
              <a:buChar char="•"/>
            </a:pPr>
            <a:r>
              <a:rPr lang="en-US" sz="1350" b="1" dirty="0">
                <a:solidFill>
                  <a:srgbClr val="CBD5E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Buyer:</a:t>
            </a:r>
            <a:r>
              <a:rPr lang="en-US" sz="1350" dirty="0">
                <a:solidFill>
                  <a:srgbClr val="CBD5E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Norman (NexGen Circuits representative)</a:t>
            </a:r>
            <a:endParaRPr lang="en-US" sz="1350" dirty="0"/>
          </a:p>
          <a:p>
            <a:pPr marL="342900" indent="-342900">
              <a:lnSpc>
                <a:spcPts val="2430"/>
              </a:lnSpc>
              <a:buSzPct val="100000"/>
              <a:buChar char="•"/>
            </a:pPr>
            <a:r>
              <a:rPr lang="en-US" sz="1350" b="1" dirty="0">
                <a:solidFill>
                  <a:srgbClr val="CBD5E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Incident:</a:t>
            </a:r>
            <a:r>
              <a:rPr lang="en-US" sz="1350" dirty="0">
                <a:solidFill>
                  <a:srgbClr val="CBD5E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Unauthorized access to proprietary patent database</a:t>
            </a:r>
            <a:endParaRPr lang="en-US" sz="1350" dirty="0"/>
          </a:p>
          <a:p>
            <a:pPr marL="342900" indent="-342900">
              <a:lnSpc>
                <a:spcPts val="2430"/>
              </a:lnSpc>
              <a:buSzPct val="100000"/>
              <a:buChar char="•"/>
            </a:pPr>
            <a:r>
              <a:rPr lang="en-US" sz="1350" b="1" dirty="0">
                <a:solidFill>
                  <a:srgbClr val="CBD5E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Status:</a:t>
            </a:r>
            <a:r>
              <a:rPr lang="en-US" sz="1350" dirty="0">
                <a:solidFill>
                  <a:srgbClr val="CBD5E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Evidence of conspiracy and intent confirmed</a:t>
            </a:r>
            <a:endParaRPr lang="en-US" sz="135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F172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0" y="1249635"/>
            <a:ext cx="7924800" cy="2476351"/>
          </a:xfrm>
          <a:prstGeom prst="rect">
            <a:avLst/>
          </a:prstGeom>
          <a:solidFill>
            <a:srgbClr val="1E293B"/>
          </a:solidFill>
          <a:ln/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3" name="Text 1"/>
          <p:cNvSpPr/>
          <p:nvPr/>
        </p:nvSpPr>
        <p:spPr>
          <a:xfrm>
            <a:off x="609600" y="609600"/>
            <a:ext cx="8083296" cy="4114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3240"/>
              </a:lnSpc>
              <a:buNone/>
            </a:pPr>
            <a:r>
              <a:rPr lang="en-US" sz="2700" b="1" dirty="0">
                <a:solidFill>
                  <a:srgbClr val="38BD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Evidence Inventory</a:t>
            </a:r>
            <a:endParaRPr lang="en-US" sz="2700" dirty="0"/>
          </a:p>
        </p:txBody>
      </p:sp>
      <p:sp>
        <p:nvSpPr>
          <p:cNvPr id="4" name="Text 2"/>
          <p:cNvSpPr/>
          <p:nvPr/>
        </p:nvSpPr>
        <p:spPr>
          <a:xfrm>
            <a:off x="914400" y="1554435"/>
            <a:ext cx="7461504" cy="2742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160"/>
              </a:lnSpc>
              <a:buNone/>
            </a:pPr>
            <a:r>
              <a:rPr lang="en-US" sz="1800" b="1" dirty="0">
                <a:solidFill>
                  <a:srgbClr val="38BD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Devices Examined</a:t>
            </a:r>
            <a:endParaRPr lang="en-US" sz="1800" dirty="0"/>
          </a:p>
        </p:txBody>
      </p:sp>
      <p:sp>
        <p:nvSpPr>
          <p:cNvPr id="5" name="Text 3"/>
          <p:cNvSpPr/>
          <p:nvPr/>
        </p:nvSpPr>
        <p:spPr>
          <a:xfrm>
            <a:off x="1219200" y="1981126"/>
            <a:ext cx="7010400" cy="14400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ts val="2160"/>
              </a:lnSpc>
              <a:buSzPct val="100000"/>
              <a:buChar char="•"/>
            </a:pPr>
            <a:r>
              <a:rPr lang="en-US" sz="1200" dirty="0">
                <a:solidFill>
                  <a:srgbClr val="CBD5E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Emma's Huawei Smartphone – Contains stolen patent files</a:t>
            </a:r>
            <a:endParaRPr lang="en-US" sz="1200" dirty="0"/>
          </a:p>
          <a:p>
            <a:pPr marL="342900" indent="-342900">
              <a:lnSpc>
                <a:spcPts val="2160"/>
              </a:lnSpc>
              <a:buSzPct val="100000"/>
              <a:buChar char="•"/>
            </a:pPr>
            <a:r>
              <a:rPr lang="en-US" sz="1200" dirty="0">
                <a:solidFill>
                  <a:srgbClr val="CBD5E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Joe's Samsung GSM-SM-A137F-GalaxyA13 – Communications between suspects</a:t>
            </a:r>
            <a:endParaRPr lang="en-US" sz="1200" dirty="0"/>
          </a:p>
          <a:p>
            <a:pPr marL="342900" indent="-342900">
              <a:lnSpc>
                <a:spcPts val="2160"/>
              </a:lnSpc>
              <a:buSzPct val="100000"/>
              <a:buChar char="•"/>
            </a:pPr>
            <a:r>
              <a:rPr lang="en-US" sz="1200" dirty="0">
                <a:solidFill>
                  <a:srgbClr val="CBD5E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Norman's Smartphone – Buyer coordination evidence</a:t>
            </a:r>
            <a:endParaRPr lang="en-US" sz="1200" dirty="0"/>
          </a:p>
          <a:p>
            <a:pPr marL="342900" indent="-342900">
              <a:lnSpc>
                <a:spcPts val="2160"/>
              </a:lnSpc>
              <a:buSzPct val="100000"/>
              <a:buChar char="•"/>
            </a:pPr>
            <a:r>
              <a:rPr lang="en-US" sz="1200" dirty="0">
                <a:solidFill>
                  <a:srgbClr val="CBD5E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USB Flash Drive (Emma's) – Copied patent specifications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F172A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2CF1D26-E62D-72E4-CD89-0D1EFD0E33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>
            <a:extLst>
              <a:ext uri="{FF2B5EF4-FFF2-40B4-BE49-F238E27FC236}">
                <a16:creationId xmlns:a16="http://schemas.microsoft.com/office/drawing/2014/main" id="{6352D1A7-8A67-BACB-ADEC-5CC357FF1B03}"/>
              </a:ext>
            </a:extLst>
          </p:cNvPr>
          <p:cNvSpPr/>
          <p:nvPr/>
        </p:nvSpPr>
        <p:spPr>
          <a:xfrm>
            <a:off x="609600" y="1249635"/>
            <a:ext cx="7924800" cy="2476351"/>
          </a:xfrm>
          <a:prstGeom prst="rect">
            <a:avLst/>
          </a:prstGeom>
          <a:solidFill>
            <a:srgbClr val="1E293B"/>
          </a:solidFill>
          <a:ln/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3" name="Text 1">
            <a:extLst>
              <a:ext uri="{FF2B5EF4-FFF2-40B4-BE49-F238E27FC236}">
                <a16:creationId xmlns:a16="http://schemas.microsoft.com/office/drawing/2014/main" id="{BDC85391-F6CA-AAD8-B918-E0AF1F084E8E}"/>
              </a:ext>
            </a:extLst>
          </p:cNvPr>
          <p:cNvSpPr/>
          <p:nvPr/>
        </p:nvSpPr>
        <p:spPr>
          <a:xfrm>
            <a:off x="609600" y="609600"/>
            <a:ext cx="8083296" cy="4114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3240"/>
              </a:lnSpc>
              <a:buNone/>
            </a:pPr>
            <a:r>
              <a:rPr lang="en-US" sz="2700" b="1" dirty="0">
                <a:solidFill>
                  <a:srgbClr val="38BD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Evidence Collection Method</a:t>
            </a:r>
            <a:endParaRPr lang="en-US" sz="2700" dirty="0"/>
          </a:p>
        </p:txBody>
      </p:sp>
      <p:sp>
        <p:nvSpPr>
          <p:cNvPr id="4" name="Text 2">
            <a:extLst>
              <a:ext uri="{FF2B5EF4-FFF2-40B4-BE49-F238E27FC236}">
                <a16:creationId xmlns:a16="http://schemas.microsoft.com/office/drawing/2014/main" id="{25B67736-87C9-1BBD-73AD-F3431BDFCC7F}"/>
              </a:ext>
            </a:extLst>
          </p:cNvPr>
          <p:cNvSpPr/>
          <p:nvPr/>
        </p:nvSpPr>
        <p:spPr>
          <a:xfrm>
            <a:off x="914400" y="1554435"/>
            <a:ext cx="7461504" cy="2742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160"/>
              </a:lnSpc>
              <a:buNone/>
            </a:pPr>
            <a:endParaRPr lang="en-US" sz="1800" dirty="0"/>
          </a:p>
        </p:txBody>
      </p:sp>
      <p:sp>
        <p:nvSpPr>
          <p:cNvPr id="5" name="Text 3">
            <a:extLst>
              <a:ext uri="{FF2B5EF4-FFF2-40B4-BE49-F238E27FC236}">
                <a16:creationId xmlns:a16="http://schemas.microsoft.com/office/drawing/2014/main" id="{E72032C5-16DF-D98F-7C7F-6803B94559E4}"/>
              </a:ext>
            </a:extLst>
          </p:cNvPr>
          <p:cNvSpPr/>
          <p:nvPr/>
        </p:nvSpPr>
        <p:spPr>
          <a:xfrm>
            <a:off x="1219200" y="1981126"/>
            <a:ext cx="7010400" cy="14400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ts val="2160"/>
              </a:lnSpc>
              <a:buSzPct val="100000"/>
              <a:buChar char="•"/>
            </a:pPr>
            <a:r>
              <a:rPr lang="en-US" sz="1200" dirty="0"/>
              <a:t>Mobile devices acquired using Cellebrite UFED and FTK Imager</a:t>
            </a:r>
          </a:p>
          <a:p>
            <a:pPr marL="342900" indent="-342900">
              <a:lnSpc>
                <a:spcPts val="2160"/>
              </a:lnSpc>
              <a:buSzPct val="100000"/>
              <a:buChar char="•"/>
            </a:pPr>
            <a:r>
              <a:rPr lang="en-US" sz="1200" dirty="0"/>
              <a:t>Hash Verification</a:t>
            </a:r>
          </a:p>
          <a:p>
            <a:pPr marL="342900" indent="-342900">
              <a:lnSpc>
                <a:spcPts val="2160"/>
              </a:lnSpc>
              <a:buSzPct val="100000"/>
              <a:buChar char="•"/>
            </a:pPr>
            <a:r>
              <a:rPr lang="en-US" sz="1200" dirty="0"/>
              <a:t>Write blocker used while collecting data</a:t>
            </a:r>
          </a:p>
        </p:txBody>
      </p:sp>
    </p:spTree>
    <p:extLst>
      <p:ext uri="{BB962C8B-B14F-4D97-AF65-F5344CB8AC3E}">
        <p14:creationId xmlns:p14="http://schemas.microsoft.com/office/powerpoint/2010/main" val="27552076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group of chat boxes&#10;&#10;AI-generated content may be incorrect.">
            <a:extLst>
              <a:ext uri="{FF2B5EF4-FFF2-40B4-BE49-F238E27FC236}">
                <a16:creationId xmlns:a16="http://schemas.microsoft.com/office/drawing/2014/main" id="{0AE382E4-EF0A-5018-10C1-E327ADDC40B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14802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shot of a chat&#10;&#10;AI-generated content may be incorrect.">
            <a:extLst>
              <a:ext uri="{FF2B5EF4-FFF2-40B4-BE49-F238E27FC236}">
                <a16:creationId xmlns:a16="http://schemas.microsoft.com/office/drawing/2014/main" id="{A5873C17-E950-9678-14F2-78D4B978637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49429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shot of a chat&#10;&#10;AI-generated content may be incorrect.">
            <a:extLst>
              <a:ext uri="{FF2B5EF4-FFF2-40B4-BE49-F238E27FC236}">
                <a16:creationId xmlns:a16="http://schemas.microsoft.com/office/drawing/2014/main" id="{5FCC4F4D-042B-9302-68F0-BC2D9DDBF54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888068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 shot of a computer&#10;&#10;AI-generated content may be incorrect.">
            <a:extLst>
              <a:ext uri="{FF2B5EF4-FFF2-40B4-BE49-F238E27FC236}">
                <a16:creationId xmlns:a16="http://schemas.microsoft.com/office/drawing/2014/main" id="{E47C38FB-78F4-2CFB-6B02-60E8AB61238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" y="1391"/>
            <a:ext cx="4336026" cy="2437696"/>
          </a:xfrm>
          <a:prstGeom prst="rect">
            <a:avLst/>
          </a:prstGeom>
        </p:spPr>
      </p:pic>
      <p:pic>
        <p:nvPicPr>
          <p:cNvPr id="5" name="Picture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5DB9F663-3AC5-C373-EAA5-FC8D9116E78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6027" y="0"/>
            <a:ext cx="4807972" cy="2437696"/>
          </a:xfrm>
          <a:prstGeom prst="rect">
            <a:avLst/>
          </a:prstGeom>
        </p:spPr>
      </p:pic>
      <p:pic>
        <p:nvPicPr>
          <p:cNvPr id="7" name="Picture 6" descr="A screenshot of a chat&#10;&#10;AI-generated content may be incorrect.">
            <a:extLst>
              <a:ext uri="{FF2B5EF4-FFF2-40B4-BE49-F238E27FC236}">
                <a16:creationId xmlns:a16="http://schemas.microsoft.com/office/drawing/2014/main" id="{EA7C8139-A8A2-E9F9-A6E4-6F6B5C8CF7B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36027" y="2439087"/>
            <a:ext cx="4841161" cy="2704413"/>
          </a:xfrm>
          <a:prstGeom prst="rect">
            <a:avLst/>
          </a:prstGeom>
        </p:spPr>
      </p:pic>
      <p:pic>
        <p:nvPicPr>
          <p:cNvPr id="9" name="Picture 8" descr="A hand holding a piece of paper&#10;&#10;AI-generated content may be incorrect.">
            <a:extLst>
              <a:ext uri="{FF2B5EF4-FFF2-40B4-BE49-F238E27FC236}">
                <a16:creationId xmlns:a16="http://schemas.microsoft.com/office/drawing/2014/main" id="{3F8F8F27-3C0B-5347-5C3B-9976061EE2B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2437697"/>
            <a:ext cx="4336027" cy="27058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90447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F172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0" y="609600"/>
            <a:ext cx="8083296" cy="4114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3240"/>
              </a:lnSpc>
              <a:buNone/>
            </a:pPr>
            <a:r>
              <a:rPr lang="en-US" sz="2700" b="1" dirty="0">
                <a:solidFill>
                  <a:srgbClr val="38BD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Forensic Tools &amp; Methodology</a:t>
            </a:r>
            <a:endParaRPr lang="en-US" sz="2700" dirty="0"/>
          </a:p>
        </p:txBody>
      </p:sp>
      <p:sp>
        <p:nvSpPr>
          <p:cNvPr id="3" name="Text 1"/>
          <p:cNvSpPr/>
          <p:nvPr/>
        </p:nvSpPr>
        <p:spPr>
          <a:xfrm>
            <a:off x="914400" y="1249635"/>
            <a:ext cx="7620000" cy="14400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ts val="2160"/>
              </a:lnSpc>
              <a:buSzPct val="100000"/>
              <a:buChar char="•"/>
            </a:pPr>
            <a:r>
              <a:rPr lang="en-US" sz="1200" b="1" dirty="0">
                <a:solidFill>
                  <a:srgbClr val="38BD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Cellebrite Physical Analyzer</a:t>
            </a:r>
            <a:r>
              <a:rPr lang="en-US" sz="1200" dirty="0">
                <a:solidFill>
                  <a:srgbClr val="CBD5E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– Mobile device forensics &amp; communications</a:t>
            </a:r>
            <a:endParaRPr lang="en-US" sz="1200" dirty="0"/>
          </a:p>
          <a:p>
            <a:pPr marL="342900" indent="-342900">
              <a:lnSpc>
                <a:spcPts val="2160"/>
              </a:lnSpc>
              <a:buSzPct val="100000"/>
              <a:buChar char="•"/>
            </a:pPr>
            <a:r>
              <a:rPr lang="en-US" sz="1200" b="1" dirty="0">
                <a:solidFill>
                  <a:srgbClr val="38BD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Autopsy/Sleuth Kit</a:t>
            </a:r>
            <a:r>
              <a:rPr lang="en-US" sz="1200" dirty="0">
                <a:solidFill>
                  <a:srgbClr val="CBD5E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– File system analysis &amp; data recovery</a:t>
            </a:r>
            <a:endParaRPr lang="en-US" sz="1200" dirty="0"/>
          </a:p>
          <a:p>
            <a:pPr marL="342900" indent="-342900">
              <a:lnSpc>
                <a:spcPts val="2160"/>
              </a:lnSpc>
              <a:buSzPct val="100000"/>
              <a:buChar char="•"/>
            </a:pPr>
            <a:r>
              <a:rPr lang="en-US" sz="1200" b="1" dirty="0">
                <a:solidFill>
                  <a:srgbClr val="38BD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FTK Imager</a:t>
            </a:r>
            <a:r>
              <a:rPr lang="en-US" sz="1200" dirty="0">
                <a:solidFill>
                  <a:srgbClr val="CBD5E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– Forensic image acquisition &amp; verification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F172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0" y="1249635"/>
            <a:ext cx="7924800" cy="1499592"/>
          </a:xfrm>
          <a:prstGeom prst="rect">
            <a:avLst/>
          </a:prstGeom>
          <a:solidFill>
            <a:srgbClr val="1E293B"/>
          </a:solidFill>
          <a:ln/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3" name="Text 1"/>
          <p:cNvSpPr/>
          <p:nvPr/>
        </p:nvSpPr>
        <p:spPr>
          <a:xfrm>
            <a:off x="609600" y="609600"/>
            <a:ext cx="8083296" cy="4114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3240"/>
              </a:lnSpc>
              <a:buNone/>
            </a:pPr>
            <a:r>
              <a:rPr lang="en-US" sz="2700" b="1" dirty="0">
                <a:solidFill>
                  <a:srgbClr val="38BD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Communication Analysis</a:t>
            </a:r>
            <a:endParaRPr lang="en-US" sz="2700" dirty="0"/>
          </a:p>
        </p:txBody>
      </p:sp>
      <p:sp>
        <p:nvSpPr>
          <p:cNvPr id="4" name="Text 2"/>
          <p:cNvSpPr/>
          <p:nvPr/>
        </p:nvSpPr>
        <p:spPr>
          <a:xfrm>
            <a:off x="914400" y="1554435"/>
            <a:ext cx="7461504" cy="2742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160"/>
              </a:lnSpc>
              <a:buNone/>
            </a:pPr>
            <a:r>
              <a:rPr lang="en-US" sz="1800" b="1" dirty="0">
                <a:solidFill>
                  <a:srgbClr val="38BD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WhatsApp Evidence - Emma to Joe</a:t>
            </a:r>
            <a:endParaRPr lang="en-US" sz="1800" dirty="0"/>
          </a:p>
        </p:txBody>
      </p:sp>
      <p:sp>
        <p:nvSpPr>
          <p:cNvPr id="5" name="Text 3"/>
          <p:cNvSpPr/>
          <p:nvPr/>
        </p:nvSpPr>
        <p:spPr>
          <a:xfrm>
            <a:off x="914400" y="1981126"/>
            <a:ext cx="7315200" cy="4633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824"/>
              </a:lnSpc>
              <a:buNone/>
            </a:pPr>
            <a:r>
              <a:rPr lang="en-US" sz="1140" b="1" dirty="0">
                <a:solidFill>
                  <a:srgbClr val="CBD5E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Key Messages:</a:t>
            </a:r>
            <a:r>
              <a:rPr lang="en-US" sz="1140" dirty="0">
                <a:solidFill>
                  <a:srgbClr val="CBD5E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Discussion of "valuable information" and patents • References to AI-based Neuro product • Coordination of meetings in Glasgow and Manchester • Financial arrangements for transfer</a:t>
            </a:r>
            <a:endParaRPr lang="en-US" sz="114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F172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0" y="609600"/>
            <a:ext cx="8083296" cy="4114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3240"/>
              </a:lnSpc>
              <a:buNone/>
            </a:pPr>
            <a:r>
              <a:rPr lang="en-US" sz="2700" b="1" dirty="0">
                <a:solidFill>
                  <a:srgbClr val="38BD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Chronological Timeline</a:t>
            </a:r>
            <a:endParaRPr lang="en-US" sz="2700" dirty="0"/>
          </a:p>
        </p:txBody>
      </p:sp>
      <p:sp>
        <p:nvSpPr>
          <p:cNvPr id="3" name="Text 1"/>
          <p:cNvSpPr/>
          <p:nvPr/>
        </p:nvSpPr>
        <p:spPr>
          <a:xfrm>
            <a:off x="609600" y="1173435"/>
            <a:ext cx="971550" cy="19198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512"/>
              </a:lnSpc>
              <a:buNone/>
            </a:pPr>
            <a:r>
              <a:rPr lang="en-US" sz="1080" b="1" dirty="0">
                <a:solidFill>
                  <a:srgbClr val="38BD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21/08/24</a:t>
            </a:r>
            <a:endParaRPr lang="en-US" sz="1080" dirty="0"/>
          </a:p>
        </p:txBody>
      </p:sp>
      <p:sp>
        <p:nvSpPr>
          <p:cNvPr id="4" name="Text 2"/>
          <p:cNvSpPr/>
          <p:nvPr/>
        </p:nvSpPr>
        <p:spPr>
          <a:xfrm>
            <a:off x="1714500" y="1173435"/>
            <a:ext cx="6956298" cy="19198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512"/>
              </a:lnSpc>
              <a:buNone/>
            </a:pPr>
            <a:r>
              <a:rPr lang="en-US" sz="1080" dirty="0">
                <a:solidFill>
                  <a:srgbClr val="CBD5E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Emma accesses AI patent information</a:t>
            </a:r>
            <a:endParaRPr lang="en-US" sz="1080" dirty="0"/>
          </a:p>
        </p:txBody>
      </p:sp>
      <p:sp>
        <p:nvSpPr>
          <p:cNvPr id="5" name="Text 3"/>
          <p:cNvSpPr/>
          <p:nvPr/>
        </p:nvSpPr>
        <p:spPr>
          <a:xfrm>
            <a:off x="609600" y="1603549"/>
            <a:ext cx="971550" cy="19198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512"/>
              </a:lnSpc>
              <a:buNone/>
            </a:pPr>
            <a:r>
              <a:rPr lang="en-US" sz="1080" b="1" dirty="0">
                <a:solidFill>
                  <a:srgbClr val="38BD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21/08/24</a:t>
            </a:r>
            <a:endParaRPr lang="en-US" sz="1080" dirty="0"/>
          </a:p>
        </p:txBody>
      </p:sp>
      <p:sp>
        <p:nvSpPr>
          <p:cNvPr id="6" name="Text 4"/>
          <p:cNvSpPr/>
          <p:nvPr/>
        </p:nvSpPr>
        <p:spPr>
          <a:xfrm>
            <a:off x="1714500" y="1603549"/>
            <a:ext cx="6956298" cy="19198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512"/>
              </a:lnSpc>
              <a:buNone/>
            </a:pPr>
            <a:r>
              <a:rPr lang="en-US" sz="1080" dirty="0">
                <a:solidFill>
                  <a:srgbClr val="CBD5E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Emma contacts Joe about "valuable information"</a:t>
            </a:r>
            <a:endParaRPr lang="en-US" sz="1080" dirty="0"/>
          </a:p>
        </p:txBody>
      </p:sp>
      <p:sp>
        <p:nvSpPr>
          <p:cNvPr id="7" name="Text 5"/>
          <p:cNvSpPr/>
          <p:nvPr/>
        </p:nvSpPr>
        <p:spPr>
          <a:xfrm>
            <a:off x="609600" y="2033662"/>
            <a:ext cx="971550" cy="19198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512"/>
              </a:lnSpc>
              <a:buNone/>
            </a:pPr>
            <a:endParaRPr lang="en-US" sz="1080" dirty="0"/>
          </a:p>
        </p:txBody>
      </p:sp>
      <p:sp>
        <p:nvSpPr>
          <p:cNvPr id="8" name="Text 6"/>
          <p:cNvSpPr/>
          <p:nvPr/>
        </p:nvSpPr>
        <p:spPr>
          <a:xfrm>
            <a:off x="1714500" y="2033662"/>
            <a:ext cx="6956298" cy="19198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512"/>
              </a:lnSpc>
              <a:buNone/>
            </a:pPr>
            <a:endParaRPr lang="en-US" sz="1080" dirty="0"/>
          </a:p>
        </p:txBody>
      </p:sp>
      <p:sp>
        <p:nvSpPr>
          <p:cNvPr id="9" name="Text 7"/>
          <p:cNvSpPr/>
          <p:nvPr/>
        </p:nvSpPr>
        <p:spPr>
          <a:xfrm>
            <a:off x="609600" y="2083385"/>
            <a:ext cx="971550" cy="19198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512"/>
              </a:lnSpc>
              <a:buNone/>
            </a:pPr>
            <a:r>
              <a:rPr lang="en-US" sz="1080" b="1" dirty="0">
                <a:solidFill>
                  <a:srgbClr val="38BD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22/08/24</a:t>
            </a:r>
            <a:endParaRPr lang="en-US" sz="1080" dirty="0"/>
          </a:p>
        </p:txBody>
      </p:sp>
      <p:sp>
        <p:nvSpPr>
          <p:cNvPr id="10" name="Text 8"/>
          <p:cNvSpPr/>
          <p:nvPr/>
        </p:nvSpPr>
        <p:spPr>
          <a:xfrm>
            <a:off x="1714500" y="2083385"/>
            <a:ext cx="6956298" cy="19198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512"/>
              </a:lnSpc>
              <a:buNone/>
            </a:pPr>
            <a:r>
              <a:rPr lang="en-US" sz="1080" dirty="0">
                <a:solidFill>
                  <a:srgbClr val="CBD5E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Location sharing with Joe via Google Maps</a:t>
            </a:r>
            <a:endParaRPr lang="en-US" sz="1080" dirty="0"/>
          </a:p>
        </p:txBody>
      </p:sp>
      <p:sp>
        <p:nvSpPr>
          <p:cNvPr id="11" name="Text 9"/>
          <p:cNvSpPr/>
          <p:nvPr/>
        </p:nvSpPr>
        <p:spPr>
          <a:xfrm>
            <a:off x="609600" y="2506185"/>
            <a:ext cx="971550" cy="19198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512"/>
              </a:lnSpc>
              <a:buNone/>
            </a:pPr>
            <a:r>
              <a:rPr lang="en-US" sz="1080" b="1" dirty="0">
                <a:solidFill>
                  <a:srgbClr val="38BD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14/10/24</a:t>
            </a:r>
            <a:endParaRPr lang="en-US" sz="1080" dirty="0"/>
          </a:p>
        </p:txBody>
      </p:sp>
      <p:sp>
        <p:nvSpPr>
          <p:cNvPr id="12" name="Text 10"/>
          <p:cNvSpPr/>
          <p:nvPr/>
        </p:nvSpPr>
        <p:spPr>
          <a:xfrm>
            <a:off x="1714500" y="2506185"/>
            <a:ext cx="6956298" cy="19198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512"/>
              </a:lnSpc>
              <a:buNone/>
            </a:pPr>
            <a:r>
              <a:rPr lang="en-US" sz="1080" dirty="0">
                <a:solidFill>
                  <a:srgbClr val="CBD5E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Emma messages Joe: "Nothing went as expected"</a:t>
            </a:r>
            <a:endParaRPr lang="en-US" sz="108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F172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0" y="1249635"/>
            <a:ext cx="7924800" cy="2268364"/>
          </a:xfrm>
          <a:prstGeom prst="rect">
            <a:avLst/>
          </a:prstGeom>
          <a:solidFill>
            <a:srgbClr val="1E293B"/>
          </a:solidFill>
          <a:ln/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3" name="Text 1"/>
          <p:cNvSpPr/>
          <p:nvPr/>
        </p:nvSpPr>
        <p:spPr>
          <a:xfrm>
            <a:off x="609600" y="609600"/>
            <a:ext cx="8083296" cy="4114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3240"/>
              </a:lnSpc>
              <a:buNone/>
            </a:pPr>
            <a:r>
              <a:rPr lang="en-US" sz="2700" b="1" dirty="0">
                <a:solidFill>
                  <a:srgbClr val="38BD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File Metadata Analysis</a:t>
            </a:r>
            <a:endParaRPr lang="en-US" sz="2700" dirty="0"/>
          </a:p>
        </p:txBody>
      </p:sp>
      <p:sp>
        <p:nvSpPr>
          <p:cNvPr id="4" name="Text 2"/>
          <p:cNvSpPr/>
          <p:nvPr/>
        </p:nvSpPr>
        <p:spPr>
          <a:xfrm>
            <a:off x="914400" y="1554435"/>
            <a:ext cx="7461504" cy="2027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596"/>
              </a:lnSpc>
              <a:buNone/>
            </a:pPr>
            <a:r>
              <a:rPr lang="en-US" sz="1140" dirty="0">
                <a:solidFill>
                  <a:srgbClr val="CBD5E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Stolen Patent Files on USB:</a:t>
            </a:r>
            <a:endParaRPr lang="en-US" sz="1140" dirty="0"/>
          </a:p>
        </p:txBody>
      </p:sp>
      <p:sp>
        <p:nvSpPr>
          <p:cNvPr id="5" name="Text 3"/>
          <p:cNvSpPr/>
          <p:nvPr/>
        </p:nvSpPr>
        <p:spPr>
          <a:xfrm>
            <a:off x="1143000" y="1909539"/>
            <a:ext cx="7086600" cy="9485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ts val="1890"/>
              </a:lnSpc>
              <a:buSzPct val="100000"/>
              <a:buChar char="•"/>
            </a:pPr>
            <a:r>
              <a:rPr lang="en-US" sz="1050" dirty="0">
                <a:solidFill>
                  <a:srgbClr val="CBD5E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QT-AI-2025-Design-Specs.pdf – Copied 20/08/2024</a:t>
            </a:r>
            <a:endParaRPr lang="en-US" sz="1050" dirty="0"/>
          </a:p>
          <a:p>
            <a:pPr marL="342900" indent="-342900">
              <a:lnSpc>
                <a:spcPts val="1890"/>
              </a:lnSpc>
              <a:buSzPct val="100000"/>
              <a:buChar char="•"/>
            </a:pPr>
            <a:r>
              <a:rPr lang="en-US" sz="1050" dirty="0">
                <a:solidFill>
                  <a:srgbClr val="CBD5E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AI-Chip-Architecture.cad – Copied 20/08/2024</a:t>
            </a:r>
            <a:endParaRPr lang="en-US" sz="1050" dirty="0"/>
          </a:p>
          <a:p>
            <a:pPr marL="342900" indent="-342900">
              <a:lnSpc>
                <a:spcPts val="1890"/>
              </a:lnSpc>
              <a:buSzPct val="100000"/>
              <a:buChar char="•"/>
            </a:pPr>
            <a:r>
              <a:rPr lang="en-US" sz="1050" dirty="0">
                <a:solidFill>
                  <a:srgbClr val="CBD5E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Patent-Blueprint-v3.pdf – Copied 20/08/2024</a:t>
            </a:r>
            <a:endParaRPr lang="en-US" sz="1050" dirty="0"/>
          </a:p>
        </p:txBody>
      </p:sp>
      <p:sp>
        <p:nvSpPr>
          <p:cNvPr id="6" name="Text 4"/>
          <p:cNvSpPr/>
          <p:nvPr/>
        </p:nvSpPr>
        <p:spPr>
          <a:xfrm>
            <a:off x="914400" y="3010495"/>
            <a:ext cx="7461504" cy="2027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596"/>
              </a:lnSpc>
              <a:buNone/>
            </a:pPr>
            <a:r>
              <a:rPr lang="en-US" sz="1140" b="1" dirty="0">
                <a:solidFill>
                  <a:srgbClr val="38BD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All files copied same date, correlating with communication timeline</a:t>
            </a:r>
            <a:endParaRPr lang="en-US" sz="114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F172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0" y="1249635"/>
            <a:ext cx="7924800" cy="2864941"/>
          </a:xfrm>
          <a:prstGeom prst="rect">
            <a:avLst/>
          </a:prstGeom>
          <a:solidFill>
            <a:srgbClr val="1E293B"/>
          </a:solidFill>
          <a:ln/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3" name="Text 1"/>
          <p:cNvSpPr/>
          <p:nvPr/>
        </p:nvSpPr>
        <p:spPr>
          <a:xfrm>
            <a:off x="609600" y="609600"/>
            <a:ext cx="8083296" cy="4114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3240"/>
              </a:lnSpc>
              <a:buNone/>
            </a:pPr>
            <a:r>
              <a:rPr lang="en-US" sz="2700" b="1" dirty="0">
                <a:solidFill>
                  <a:srgbClr val="38BD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Suspect Profile: Emma</a:t>
            </a:r>
            <a:endParaRPr lang="en-US" sz="2700" dirty="0"/>
          </a:p>
        </p:txBody>
      </p:sp>
      <p:sp>
        <p:nvSpPr>
          <p:cNvPr id="4" name="Text 2"/>
          <p:cNvSpPr/>
          <p:nvPr/>
        </p:nvSpPr>
        <p:spPr>
          <a:xfrm>
            <a:off x="914400" y="1554435"/>
            <a:ext cx="7461504" cy="2742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160"/>
              </a:lnSpc>
              <a:buNone/>
            </a:pPr>
            <a:r>
              <a:rPr lang="en-US" sz="1800" b="1" dirty="0">
                <a:solidFill>
                  <a:srgbClr val="38BD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PRIMARY PERPETRATOR</a:t>
            </a:r>
            <a:endParaRPr lang="en-US" sz="1800" dirty="0"/>
          </a:p>
        </p:txBody>
      </p:sp>
      <p:sp>
        <p:nvSpPr>
          <p:cNvPr id="5" name="Text 3"/>
          <p:cNvSpPr/>
          <p:nvPr/>
        </p:nvSpPr>
        <p:spPr>
          <a:xfrm>
            <a:off x="1219200" y="1981126"/>
            <a:ext cx="7010400" cy="18286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ts val="2160"/>
              </a:lnSpc>
              <a:buSzPct val="100000"/>
              <a:buChar char="•"/>
            </a:pPr>
            <a:r>
              <a:rPr lang="en-US" sz="1200" dirty="0">
                <a:solidFill>
                  <a:srgbClr val="CBD5E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Owner of stolen patent files on USB drive</a:t>
            </a:r>
            <a:endParaRPr lang="en-US" sz="1200" dirty="0"/>
          </a:p>
          <a:p>
            <a:pPr marL="342900" indent="-342900">
              <a:lnSpc>
                <a:spcPts val="2160"/>
              </a:lnSpc>
              <a:buSzPct val="100000"/>
              <a:buChar char="•"/>
            </a:pPr>
            <a:r>
              <a:rPr lang="en-US" sz="1200" dirty="0">
                <a:solidFill>
                  <a:srgbClr val="CBD5E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Initiated contact with intermediary Joe</a:t>
            </a:r>
            <a:endParaRPr lang="en-US" sz="1200" dirty="0"/>
          </a:p>
          <a:p>
            <a:pPr marL="342900" indent="-342900">
              <a:lnSpc>
                <a:spcPts val="2160"/>
              </a:lnSpc>
              <a:buSzPct val="100000"/>
              <a:buChar char="•"/>
            </a:pPr>
            <a:r>
              <a:rPr lang="en-US" sz="1200" dirty="0">
                <a:solidFill>
                  <a:srgbClr val="CBD5E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Accessed and downloaded proprietary specifications</a:t>
            </a:r>
            <a:endParaRPr lang="en-US" sz="1200" dirty="0"/>
          </a:p>
          <a:p>
            <a:pPr marL="342900" indent="-342900">
              <a:lnSpc>
                <a:spcPts val="2160"/>
              </a:lnSpc>
              <a:buSzPct val="100000"/>
              <a:buChar char="•"/>
            </a:pPr>
            <a:r>
              <a:rPr lang="en-US" sz="1200" dirty="0">
                <a:solidFill>
                  <a:srgbClr val="CBD5E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Actively coordinated meetings to facilitate sale</a:t>
            </a:r>
            <a:endParaRPr lang="en-US" sz="1200" dirty="0"/>
          </a:p>
          <a:p>
            <a:pPr marL="342900" indent="-342900">
              <a:lnSpc>
                <a:spcPts val="2160"/>
              </a:lnSpc>
              <a:buSzPct val="100000"/>
              <a:buChar char="•"/>
            </a:pPr>
            <a:r>
              <a:rPr lang="en-US" sz="1200" b="1" dirty="0">
                <a:solidFill>
                  <a:srgbClr val="FF6B6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Motive:</a:t>
            </a:r>
            <a:r>
              <a:rPr lang="en-US" sz="1200" dirty="0">
                <a:solidFill>
                  <a:srgbClr val="CBD5E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Financial gain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F172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0" y="1249635"/>
            <a:ext cx="7924800" cy="2864941"/>
          </a:xfrm>
          <a:prstGeom prst="rect">
            <a:avLst/>
          </a:prstGeom>
          <a:solidFill>
            <a:srgbClr val="1E293B"/>
          </a:solidFill>
          <a:ln/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3" name="Text 1"/>
          <p:cNvSpPr/>
          <p:nvPr/>
        </p:nvSpPr>
        <p:spPr>
          <a:xfrm>
            <a:off x="609600" y="609600"/>
            <a:ext cx="8083296" cy="4114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3240"/>
              </a:lnSpc>
              <a:buNone/>
            </a:pPr>
            <a:r>
              <a:rPr lang="en-US" sz="2700" b="1" dirty="0">
                <a:solidFill>
                  <a:srgbClr val="38BD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Suspect Profile: Joe</a:t>
            </a:r>
            <a:endParaRPr lang="en-US" sz="2700" dirty="0"/>
          </a:p>
        </p:txBody>
      </p:sp>
      <p:sp>
        <p:nvSpPr>
          <p:cNvPr id="4" name="Text 2"/>
          <p:cNvSpPr/>
          <p:nvPr/>
        </p:nvSpPr>
        <p:spPr>
          <a:xfrm>
            <a:off x="914400" y="1554435"/>
            <a:ext cx="7461504" cy="2742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160"/>
              </a:lnSpc>
              <a:buNone/>
            </a:pPr>
            <a:r>
              <a:rPr lang="en-US" sz="1800" b="1" dirty="0">
                <a:solidFill>
                  <a:srgbClr val="38BD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INTERMEDIARY &amp; ACCOMPLICE</a:t>
            </a:r>
            <a:endParaRPr lang="en-US" sz="1800" dirty="0"/>
          </a:p>
        </p:txBody>
      </p:sp>
      <p:sp>
        <p:nvSpPr>
          <p:cNvPr id="5" name="Text 3"/>
          <p:cNvSpPr/>
          <p:nvPr/>
        </p:nvSpPr>
        <p:spPr>
          <a:xfrm>
            <a:off x="1219200" y="1981126"/>
            <a:ext cx="7010400" cy="18286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ts val="2160"/>
              </a:lnSpc>
              <a:buSzPct val="100000"/>
              <a:buChar char="•"/>
            </a:pPr>
            <a:r>
              <a:rPr lang="en-US" sz="1200" dirty="0">
                <a:solidFill>
                  <a:srgbClr val="CBD5E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Received information about stolen patents</a:t>
            </a:r>
            <a:endParaRPr lang="en-US" sz="1200" dirty="0"/>
          </a:p>
          <a:p>
            <a:pPr marL="342900" indent="-342900">
              <a:lnSpc>
                <a:spcPts val="2160"/>
              </a:lnSpc>
              <a:buSzPct val="100000"/>
              <a:buChar char="•"/>
            </a:pPr>
            <a:r>
              <a:rPr lang="en-US" sz="1200" dirty="0">
                <a:solidFill>
                  <a:srgbClr val="CBD5E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Connected Emma with buyer (Norman)</a:t>
            </a:r>
            <a:endParaRPr lang="en-US" sz="1200" dirty="0"/>
          </a:p>
          <a:p>
            <a:pPr marL="342900" indent="-342900">
              <a:lnSpc>
                <a:spcPts val="2160"/>
              </a:lnSpc>
              <a:buSzPct val="100000"/>
              <a:buChar char="•"/>
            </a:pPr>
            <a:r>
              <a:rPr lang="en-US" sz="1200" dirty="0">
                <a:solidFill>
                  <a:srgbClr val="CBD5E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Coordinated meeting logistics and locations</a:t>
            </a:r>
            <a:endParaRPr lang="en-US" sz="1200" dirty="0"/>
          </a:p>
          <a:p>
            <a:pPr marL="342900" indent="-342900">
              <a:lnSpc>
                <a:spcPts val="2160"/>
              </a:lnSpc>
              <a:buSzPct val="100000"/>
              <a:buChar char="•"/>
            </a:pPr>
            <a:r>
              <a:rPr lang="en-US" sz="1200" dirty="0">
                <a:solidFill>
                  <a:srgbClr val="CBD5E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Discussed payment arrangements</a:t>
            </a:r>
            <a:endParaRPr lang="en-US" sz="1200" dirty="0"/>
          </a:p>
          <a:p>
            <a:pPr marL="342900" indent="-342900">
              <a:lnSpc>
                <a:spcPts val="2160"/>
              </a:lnSpc>
              <a:buSzPct val="100000"/>
              <a:buChar char="•"/>
            </a:pPr>
            <a:r>
              <a:rPr lang="en-US" sz="1200" b="1" dirty="0">
                <a:solidFill>
                  <a:srgbClr val="FF6B6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Motive:</a:t>
            </a:r>
            <a:r>
              <a:rPr lang="en-US" sz="1200" dirty="0">
                <a:solidFill>
                  <a:srgbClr val="CBD5E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Commission/profit from sale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F172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0" y="1249635"/>
            <a:ext cx="7924800" cy="2864941"/>
          </a:xfrm>
          <a:prstGeom prst="rect">
            <a:avLst/>
          </a:prstGeom>
          <a:solidFill>
            <a:srgbClr val="1E293B"/>
          </a:solidFill>
          <a:ln/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3" name="Text 1"/>
          <p:cNvSpPr/>
          <p:nvPr/>
        </p:nvSpPr>
        <p:spPr>
          <a:xfrm>
            <a:off x="609600" y="609600"/>
            <a:ext cx="8083296" cy="4114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3240"/>
              </a:lnSpc>
              <a:buNone/>
            </a:pPr>
            <a:r>
              <a:rPr lang="en-US" sz="2700" b="1" dirty="0">
                <a:solidFill>
                  <a:srgbClr val="38BD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Suspect Profile: Norman</a:t>
            </a:r>
            <a:endParaRPr lang="en-US" sz="2700" dirty="0"/>
          </a:p>
        </p:txBody>
      </p:sp>
      <p:sp>
        <p:nvSpPr>
          <p:cNvPr id="4" name="Text 2"/>
          <p:cNvSpPr/>
          <p:nvPr/>
        </p:nvSpPr>
        <p:spPr>
          <a:xfrm>
            <a:off x="914400" y="1554435"/>
            <a:ext cx="7461504" cy="2742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160"/>
              </a:lnSpc>
              <a:buNone/>
            </a:pPr>
            <a:r>
              <a:rPr lang="en-US" sz="1800" b="1" dirty="0">
                <a:solidFill>
                  <a:srgbClr val="38BD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BUYER &amp; CONSPIRATOR</a:t>
            </a:r>
            <a:endParaRPr lang="en-US" sz="1800" dirty="0"/>
          </a:p>
        </p:txBody>
      </p:sp>
      <p:sp>
        <p:nvSpPr>
          <p:cNvPr id="5" name="Text 3"/>
          <p:cNvSpPr/>
          <p:nvPr/>
        </p:nvSpPr>
        <p:spPr>
          <a:xfrm>
            <a:off x="1219200" y="1981126"/>
            <a:ext cx="7010400" cy="18286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ts val="2160"/>
              </a:lnSpc>
              <a:buSzPct val="100000"/>
              <a:buChar char="•"/>
            </a:pPr>
            <a:r>
              <a:rPr lang="en-US" sz="1200" dirty="0">
                <a:solidFill>
                  <a:srgbClr val="CBD5E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Representative of competitor NexGen Circuits</a:t>
            </a:r>
            <a:endParaRPr lang="en-US" sz="1200" dirty="0"/>
          </a:p>
          <a:p>
            <a:pPr marL="342900" indent="-342900">
              <a:lnSpc>
                <a:spcPts val="2160"/>
              </a:lnSpc>
              <a:buSzPct val="100000"/>
              <a:buChar char="•"/>
            </a:pPr>
            <a:r>
              <a:rPr lang="en-US" sz="1200" dirty="0">
                <a:solidFill>
                  <a:srgbClr val="CBD5E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Expressed interest in proprietary technology</a:t>
            </a:r>
            <a:endParaRPr lang="en-US" sz="1200" dirty="0"/>
          </a:p>
          <a:p>
            <a:pPr marL="342900" indent="-342900">
              <a:lnSpc>
                <a:spcPts val="2160"/>
              </a:lnSpc>
              <a:buSzPct val="100000"/>
              <a:buChar char="•"/>
            </a:pPr>
            <a:r>
              <a:rPr lang="en-US" sz="1200" dirty="0">
                <a:solidFill>
                  <a:srgbClr val="CBD5E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Participated in meetings with Joe and Emma</a:t>
            </a:r>
            <a:endParaRPr lang="en-US" sz="1200" dirty="0"/>
          </a:p>
          <a:p>
            <a:pPr marL="342900" indent="-342900">
              <a:lnSpc>
                <a:spcPts val="2160"/>
              </a:lnSpc>
              <a:buSzPct val="100000"/>
              <a:buChar char="•"/>
            </a:pPr>
            <a:r>
              <a:rPr lang="en-US" sz="1200" dirty="0">
                <a:solidFill>
                  <a:srgbClr val="CBD5E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Discussed payment terms and acquisition</a:t>
            </a:r>
            <a:endParaRPr lang="en-US" sz="1200" dirty="0"/>
          </a:p>
          <a:p>
            <a:pPr marL="342900" indent="-342900">
              <a:lnSpc>
                <a:spcPts val="2160"/>
              </a:lnSpc>
              <a:buSzPct val="100000"/>
              <a:buChar char="•"/>
            </a:pPr>
            <a:r>
              <a:rPr lang="en-US" sz="1200" b="1" dirty="0">
                <a:solidFill>
                  <a:srgbClr val="FF6B6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Motive:</a:t>
            </a:r>
            <a:r>
              <a:rPr lang="en-US" sz="1200" dirty="0">
                <a:solidFill>
                  <a:srgbClr val="CBD5E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Corporate espionage &amp; competitive advantage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F172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0" y="609600"/>
            <a:ext cx="8083296" cy="4114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3240"/>
              </a:lnSpc>
              <a:buNone/>
            </a:pPr>
            <a:r>
              <a:rPr lang="en-US" sz="2700" b="1" dirty="0">
                <a:solidFill>
                  <a:srgbClr val="38BD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Forensic Findings Summary</a:t>
            </a:r>
            <a:endParaRPr lang="en-US" sz="2700" dirty="0"/>
          </a:p>
        </p:txBody>
      </p:sp>
      <p:sp>
        <p:nvSpPr>
          <p:cNvPr id="3" name="Text 1"/>
          <p:cNvSpPr/>
          <p:nvPr/>
        </p:nvSpPr>
        <p:spPr>
          <a:xfrm>
            <a:off x="914400" y="1249635"/>
            <a:ext cx="7620000" cy="2000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ts val="2430"/>
              </a:lnSpc>
              <a:buSzPct val="100000"/>
              <a:buChar char="•"/>
            </a:pPr>
            <a:r>
              <a:rPr lang="en-US" sz="1350" dirty="0">
                <a:solidFill>
                  <a:srgbClr val="CBD5E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WhatsApp communications prove coordination between suspects</a:t>
            </a:r>
            <a:endParaRPr lang="en-US" sz="1350" dirty="0"/>
          </a:p>
          <a:p>
            <a:pPr marL="342900" indent="-342900">
              <a:lnSpc>
                <a:spcPts val="2430"/>
              </a:lnSpc>
              <a:buSzPct val="100000"/>
              <a:buChar char="•"/>
            </a:pPr>
            <a:r>
              <a:rPr lang="en-US" sz="1350" dirty="0">
                <a:solidFill>
                  <a:srgbClr val="CBD5E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File metadata confirms theft date and timing</a:t>
            </a:r>
            <a:endParaRPr lang="en-US" sz="1350" dirty="0"/>
          </a:p>
          <a:p>
            <a:pPr marL="342900" indent="-342900">
              <a:lnSpc>
                <a:spcPts val="2430"/>
              </a:lnSpc>
              <a:buSzPct val="100000"/>
              <a:buChar char="•"/>
            </a:pPr>
            <a:r>
              <a:rPr lang="en-US" sz="1350" dirty="0">
                <a:solidFill>
                  <a:srgbClr val="CBD5E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Call logs corroborate messaging evidence</a:t>
            </a:r>
            <a:endParaRPr lang="en-US" sz="1350" dirty="0"/>
          </a:p>
          <a:p>
            <a:pPr marL="342900" indent="-342900">
              <a:lnSpc>
                <a:spcPts val="2430"/>
              </a:lnSpc>
              <a:buSzPct val="100000"/>
              <a:buChar char="•"/>
            </a:pPr>
            <a:r>
              <a:rPr lang="en-US" sz="1350" dirty="0">
                <a:solidFill>
                  <a:srgbClr val="CBD5E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Location data shows meeting coordination</a:t>
            </a:r>
            <a:endParaRPr lang="en-US" sz="1350" dirty="0"/>
          </a:p>
          <a:p>
            <a:pPr marL="342900" indent="-342900">
              <a:lnSpc>
                <a:spcPts val="2430"/>
              </a:lnSpc>
              <a:buSzPct val="100000"/>
              <a:buChar char="•"/>
            </a:pPr>
            <a:r>
              <a:rPr lang="en-US" sz="1350" dirty="0">
                <a:solidFill>
                  <a:srgbClr val="CBD5E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 evidence of legitimate business activity</a:t>
            </a:r>
            <a:endParaRPr lang="en-US" sz="135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F172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0" y="609600"/>
            <a:ext cx="8083296" cy="4114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3240"/>
              </a:lnSpc>
              <a:buNone/>
            </a:pPr>
            <a:r>
              <a:rPr lang="en-US" sz="2700" b="1" dirty="0">
                <a:solidFill>
                  <a:srgbClr val="38BD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Legal Implications</a:t>
            </a:r>
            <a:endParaRPr lang="en-US" sz="2700" dirty="0"/>
          </a:p>
        </p:txBody>
      </p:sp>
      <p:sp>
        <p:nvSpPr>
          <p:cNvPr id="3" name="Text 1"/>
          <p:cNvSpPr/>
          <p:nvPr/>
        </p:nvSpPr>
        <p:spPr>
          <a:xfrm>
            <a:off x="914400" y="1249635"/>
            <a:ext cx="7620000" cy="15772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ts val="2430"/>
              </a:lnSpc>
              <a:buSzPct val="100000"/>
              <a:buChar char="•"/>
            </a:pPr>
            <a:r>
              <a:rPr lang="en-US" sz="1350" b="1" dirty="0">
                <a:solidFill>
                  <a:srgbClr val="38BD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Corporate Espionage</a:t>
            </a:r>
            <a:r>
              <a:rPr lang="en-US" sz="1350" dirty="0">
                <a:solidFill>
                  <a:srgbClr val="CBD5E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– Deliberate theft of trade secrets</a:t>
            </a:r>
            <a:endParaRPr lang="en-US" sz="1350" dirty="0"/>
          </a:p>
          <a:p>
            <a:pPr marL="342900" indent="-342900">
              <a:lnSpc>
                <a:spcPts val="2430"/>
              </a:lnSpc>
              <a:buSzPct val="100000"/>
              <a:buChar char="•"/>
            </a:pPr>
            <a:r>
              <a:rPr lang="en-US" sz="1350" b="1" dirty="0">
                <a:solidFill>
                  <a:srgbClr val="38BD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IP Theft</a:t>
            </a:r>
            <a:r>
              <a:rPr lang="en-US" sz="1350" dirty="0">
                <a:solidFill>
                  <a:srgbClr val="CBD5E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– Unauthorized copying of patented designs</a:t>
            </a:r>
            <a:endParaRPr lang="en-US" sz="1350" dirty="0"/>
          </a:p>
          <a:p>
            <a:pPr marL="342900" indent="-342900">
              <a:lnSpc>
                <a:spcPts val="2430"/>
              </a:lnSpc>
              <a:buSzPct val="100000"/>
              <a:buChar char="•"/>
            </a:pPr>
            <a:r>
              <a:rPr lang="en-US" sz="1350" b="1" dirty="0">
                <a:solidFill>
                  <a:srgbClr val="38BD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Conspiracy</a:t>
            </a:r>
            <a:r>
              <a:rPr lang="en-US" sz="1350" dirty="0">
                <a:solidFill>
                  <a:srgbClr val="CBD5E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– Multiple parties coordinating illegal activity</a:t>
            </a:r>
            <a:endParaRPr lang="en-US" sz="1350" dirty="0"/>
          </a:p>
          <a:p>
            <a:pPr marL="342900" indent="-342900">
              <a:lnSpc>
                <a:spcPts val="2430"/>
              </a:lnSpc>
              <a:buSzPct val="100000"/>
              <a:buChar char="•"/>
            </a:pPr>
            <a:r>
              <a:rPr lang="en-US" sz="1350" b="1" dirty="0">
                <a:solidFill>
                  <a:srgbClr val="38BD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Computer Fraud</a:t>
            </a:r>
            <a:r>
              <a:rPr lang="en-US" sz="1350" dirty="0">
                <a:solidFill>
                  <a:srgbClr val="CBD5E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– Unauthorized data exfiltration</a:t>
            </a:r>
            <a:endParaRPr lang="en-US" sz="135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F172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0" y="1173435"/>
            <a:ext cx="7924800" cy="2445841"/>
          </a:xfrm>
          <a:prstGeom prst="rect">
            <a:avLst/>
          </a:prstGeom>
          <a:solidFill>
            <a:srgbClr val="1E293B"/>
          </a:solidFill>
          <a:ln/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3" name="Text 1"/>
          <p:cNvSpPr/>
          <p:nvPr/>
        </p:nvSpPr>
        <p:spPr>
          <a:xfrm>
            <a:off x="609600" y="609600"/>
            <a:ext cx="8083296" cy="4114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3240"/>
              </a:lnSpc>
              <a:buNone/>
            </a:pPr>
            <a:r>
              <a:rPr lang="en-US" sz="2700" b="1" dirty="0">
                <a:solidFill>
                  <a:srgbClr val="38BD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Recommendations</a:t>
            </a:r>
            <a:endParaRPr lang="en-US" sz="2700" dirty="0"/>
          </a:p>
        </p:txBody>
      </p:sp>
      <p:sp>
        <p:nvSpPr>
          <p:cNvPr id="4" name="Text 2"/>
          <p:cNvSpPr/>
          <p:nvPr/>
        </p:nvSpPr>
        <p:spPr>
          <a:xfrm>
            <a:off x="914400" y="1478235"/>
            <a:ext cx="7461504" cy="2742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160"/>
              </a:lnSpc>
              <a:buNone/>
            </a:pPr>
            <a:r>
              <a:rPr lang="en-US" sz="1800" b="1" dirty="0">
                <a:solidFill>
                  <a:srgbClr val="38BD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For Quantum Tech:</a:t>
            </a:r>
            <a:endParaRPr lang="en-US" sz="1800" dirty="0"/>
          </a:p>
        </p:txBody>
      </p:sp>
      <p:sp>
        <p:nvSpPr>
          <p:cNvPr id="5" name="Text 3"/>
          <p:cNvSpPr/>
          <p:nvPr/>
        </p:nvSpPr>
        <p:spPr>
          <a:xfrm>
            <a:off x="1219200" y="1874416"/>
            <a:ext cx="7010400" cy="14400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ts val="2160"/>
              </a:lnSpc>
              <a:buSzPct val="100000"/>
              <a:buChar char="•"/>
            </a:pPr>
            <a:r>
              <a:rPr lang="en-US" sz="1200" dirty="0">
                <a:solidFill>
                  <a:srgbClr val="CBD5E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Immediate termination of Emma's employment</a:t>
            </a:r>
            <a:endParaRPr lang="en-US" sz="1200" dirty="0"/>
          </a:p>
          <a:p>
            <a:pPr marL="342900" indent="-342900">
              <a:lnSpc>
                <a:spcPts val="2160"/>
              </a:lnSpc>
              <a:buSzPct val="100000"/>
              <a:buChar char="•"/>
            </a:pPr>
            <a:r>
              <a:rPr lang="en-US" sz="1200" dirty="0">
                <a:solidFill>
                  <a:srgbClr val="CBD5E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Implement stricter IP access controls</a:t>
            </a:r>
            <a:endParaRPr lang="en-US" sz="1200" dirty="0"/>
          </a:p>
          <a:p>
            <a:pPr marL="342900" indent="-342900">
              <a:lnSpc>
                <a:spcPts val="2160"/>
              </a:lnSpc>
              <a:buSzPct val="100000"/>
              <a:buChar char="•"/>
            </a:pPr>
            <a:r>
              <a:rPr lang="en-US" sz="1200" dirty="0">
                <a:solidFill>
                  <a:srgbClr val="CBD5E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Enhanced monitoring of sensitive documents</a:t>
            </a:r>
            <a:endParaRPr lang="en-US" sz="1200" dirty="0"/>
          </a:p>
          <a:p>
            <a:pPr marL="342900" indent="-342900">
              <a:lnSpc>
                <a:spcPts val="2160"/>
              </a:lnSpc>
              <a:buSzPct val="100000"/>
              <a:buChar char="•"/>
            </a:pPr>
            <a:r>
              <a:rPr lang="en-US" sz="1200" dirty="0">
                <a:solidFill>
                  <a:srgbClr val="CBD5E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Deploy Data Loss Prevention (DLP) systems</a:t>
            </a:r>
            <a:endParaRPr lang="en-US" sz="1200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0" y="609600"/>
            <a:ext cx="8083296" cy="4114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3240"/>
              </a:lnSpc>
              <a:buNone/>
            </a:pPr>
            <a:r>
              <a:rPr lang="en-US" sz="2700" b="1" dirty="0">
                <a:solidFill>
                  <a:srgbClr val="38BD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Chain of Custody &amp; Integrity</a:t>
            </a:r>
            <a:endParaRPr lang="en-US" sz="2700" dirty="0"/>
          </a:p>
        </p:txBody>
      </p:sp>
      <p:sp>
        <p:nvSpPr>
          <p:cNvPr id="3" name="Text 1"/>
          <p:cNvSpPr/>
          <p:nvPr/>
        </p:nvSpPr>
        <p:spPr>
          <a:xfrm>
            <a:off x="914400" y="1249635"/>
            <a:ext cx="7620000" cy="24230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ts val="2430"/>
              </a:lnSpc>
              <a:buSzPct val="100000"/>
              <a:buChar char="•"/>
            </a:pPr>
            <a:r>
              <a:rPr lang="en-US" sz="1350" dirty="0">
                <a:solidFill>
                  <a:srgbClr val="CBD5E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All devices seized under legal protocols</a:t>
            </a:r>
            <a:endParaRPr lang="en-US" sz="1350" dirty="0"/>
          </a:p>
          <a:p>
            <a:pPr marL="342900" indent="-342900">
              <a:lnSpc>
                <a:spcPts val="2430"/>
              </a:lnSpc>
              <a:buSzPct val="100000"/>
              <a:buChar char="•"/>
            </a:pPr>
            <a:r>
              <a:rPr lang="en-US" sz="1350" dirty="0">
                <a:solidFill>
                  <a:srgbClr val="CBD5E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Write-blockers used to prevent data modification</a:t>
            </a:r>
            <a:endParaRPr lang="en-US" sz="1350" dirty="0"/>
          </a:p>
          <a:p>
            <a:pPr marL="342900" indent="-342900">
              <a:lnSpc>
                <a:spcPts val="2430"/>
              </a:lnSpc>
              <a:buSzPct val="100000"/>
              <a:buChar char="•"/>
            </a:pPr>
            <a:r>
              <a:rPr lang="en-US" sz="1350" dirty="0">
                <a:solidFill>
                  <a:srgbClr val="CBD5E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MD5/SHA-1 hash verification performed</a:t>
            </a:r>
            <a:endParaRPr lang="en-US" sz="1350" dirty="0"/>
          </a:p>
          <a:p>
            <a:pPr marL="342900" indent="-342900">
              <a:lnSpc>
                <a:spcPts val="2430"/>
              </a:lnSpc>
              <a:buSzPct val="100000"/>
              <a:buChar char="•"/>
            </a:pPr>
            <a:r>
              <a:rPr lang="en-US" sz="1350" dirty="0">
                <a:solidFill>
                  <a:srgbClr val="CBD5E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 tampering detected during examination</a:t>
            </a:r>
            <a:endParaRPr lang="en-US" sz="1350" dirty="0"/>
          </a:p>
          <a:p>
            <a:pPr marL="342900" indent="-342900">
              <a:lnSpc>
                <a:spcPts val="2430"/>
              </a:lnSpc>
              <a:buSzPct val="100000"/>
              <a:buChar char="•"/>
            </a:pPr>
            <a:r>
              <a:rPr lang="en-US" sz="1350" dirty="0">
                <a:solidFill>
                  <a:srgbClr val="CBD5E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Evidence stored with restricted access</a:t>
            </a:r>
            <a:endParaRPr lang="en-US" sz="1350" dirty="0"/>
          </a:p>
          <a:p>
            <a:pPr marL="342900" indent="-342900">
              <a:lnSpc>
                <a:spcPts val="2430"/>
              </a:lnSpc>
              <a:buSzPct val="100000"/>
              <a:buChar char="•"/>
            </a:pPr>
            <a:r>
              <a:rPr lang="en-US" sz="1350" b="1" dirty="0">
                <a:solidFill>
                  <a:srgbClr val="38BD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Status: Admissible in legal proceedings</a:t>
            </a:r>
            <a:endParaRPr lang="en-US" sz="1350" dirty="0"/>
          </a:p>
        </p:txBody>
      </p:sp>
    </p:spTree>
    <p:extLst>
      <p:ext uri="{BB962C8B-B14F-4D97-AF65-F5344CB8AC3E}">
        <p14:creationId xmlns:p14="http://schemas.microsoft.com/office/powerpoint/2010/main" val="54991514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F172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0" y="1249635"/>
            <a:ext cx="7924800" cy="3036466"/>
          </a:xfrm>
          <a:prstGeom prst="rect">
            <a:avLst/>
          </a:prstGeom>
          <a:solidFill>
            <a:srgbClr val="1E293B"/>
          </a:solidFill>
          <a:ln/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3" name="Text 1"/>
          <p:cNvSpPr/>
          <p:nvPr/>
        </p:nvSpPr>
        <p:spPr>
          <a:xfrm>
            <a:off x="609600" y="609600"/>
            <a:ext cx="8083296" cy="4114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3240"/>
              </a:lnSpc>
              <a:buNone/>
            </a:pPr>
            <a:r>
              <a:rPr lang="en-US" sz="2700" b="1" dirty="0">
                <a:solidFill>
                  <a:srgbClr val="38BD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Evidence Admissibility</a:t>
            </a:r>
            <a:endParaRPr lang="en-US" sz="2700" dirty="0"/>
          </a:p>
        </p:txBody>
      </p:sp>
      <p:sp>
        <p:nvSpPr>
          <p:cNvPr id="4" name="Text 2"/>
          <p:cNvSpPr/>
          <p:nvPr/>
        </p:nvSpPr>
        <p:spPr>
          <a:xfrm>
            <a:off x="914400" y="1554435"/>
            <a:ext cx="7461504" cy="2742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160"/>
              </a:lnSpc>
              <a:buNone/>
            </a:pPr>
            <a:r>
              <a:rPr lang="en-US" sz="1800" b="1" dirty="0">
                <a:solidFill>
                  <a:srgbClr val="38BD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All evidence meets legal standards:</a:t>
            </a:r>
            <a:endParaRPr lang="en-US" sz="1800" dirty="0"/>
          </a:p>
        </p:txBody>
      </p:sp>
      <p:sp>
        <p:nvSpPr>
          <p:cNvPr id="5" name="Text 3"/>
          <p:cNvSpPr/>
          <p:nvPr/>
        </p:nvSpPr>
        <p:spPr>
          <a:xfrm>
            <a:off x="1219200" y="1981126"/>
            <a:ext cx="7010400" cy="2000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ts val="2430"/>
              </a:lnSpc>
              <a:buSzPct val="100000"/>
              <a:buChar char="•"/>
            </a:pPr>
            <a:r>
              <a:rPr lang="en-US" sz="1350" dirty="0">
                <a:solidFill>
                  <a:srgbClr val="CBD5E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✓ Proper chain of custody documentation</a:t>
            </a:r>
            <a:endParaRPr lang="en-US" sz="1350" dirty="0"/>
          </a:p>
          <a:p>
            <a:pPr marL="342900" indent="-342900">
              <a:lnSpc>
                <a:spcPts val="2430"/>
              </a:lnSpc>
              <a:buSzPct val="100000"/>
              <a:buChar char="•"/>
            </a:pPr>
            <a:r>
              <a:rPr lang="en-US" sz="1350" dirty="0">
                <a:solidFill>
                  <a:srgbClr val="CBD5E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✓ Forensic best practices followed</a:t>
            </a:r>
            <a:endParaRPr lang="en-US" sz="1350" dirty="0"/>
          </a:p>
          <a:p>
            <a:pPr marL="342900" indent="-342900">
              <a:lnSpc>
                <a:spcPts val="2430"/>
              </a:lnSpc>
              <a:buSzPct val="100000"/>
              <a:buChar char="•"/>
            </a:pPr>
            <a:r>
              <a:rPr lang="en-US" sz="1350" dirty="0">
                <a:solidFill>
                  <a:srgbClr val="CBD5E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✓ Legal seizure protocols adherent</a:t>
            </a:r>
            <a:endParaRPr lang="en-US" sz="1350" dirty="0"/>
          </a:p>
          <a:p>
            <a:pPr marL="342900" indent="-342900">
              <a:lnSpc>
                <a:spcPts val="2430"/>
              </a:lnSpc>
              <a:buSzPct val="100000"/>
              <a:buChar char="•"/>
            </a:pPr>
            <a:r>
              <a:rPr lang="en-US" sz="1350" dirty="0">
                <a:solidFill>
                  <a:srgbClr val="CBD5E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✓ No tampering detected</a:t>
            </a:r>
            <a:endParaRPr lang="en-US" sz="1350" dirty="0"/>
          </a:p>
          <a:p>
            <a:pPr marL="342900" indent="-342900">
              <a:lnSpc>
                <a:spcPts val="2430"/>
              </a:lnSpc>
              <a:buSzPct val="100000"/>
              <a:buChar char="•"/>
            </a:pPr>
            <a:r>
              <a:rPr lang="en-US" sz="1350" dirty="0">
                <a:solidFill>
                  <a:srgbClr val="CBD5E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✓ </a:t>
            </a:r>
            <a:r>
              <a:rPr lang="en-US" sz="1350" b="1" dirty="0">
                <a:solidFill>
                  <a:srgbClr val="38BD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ADMISSIBLE FOR PROSECUTION</a:t>
            </a:r>
            <a:endParaRPr lang="en-US" sz="1350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F172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0" y="1249635"/>
            <a:ext cx="7924800" cy="2016175"/>
          </a:xfrm>
          <a:prstGeom prst="rect">
            <a:avLst/>
          </a:prstGeom>
          <a:solidFill>
            <a:srgbClr val="1E293B"/>
          </a:solidFill>
          <a:ln/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3" name="Text 1"/>
          <p:cNvSpPr/>
          <p:nvPr/>
        </p:nvSpPr>
        <p:spPr>
          <a:xfrm>
            <a:off x="609600" y="609600"/>
            <a:ext cx="8083296" cy="4114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3240"/>
              </a:lnSpc>
              <a:buNone/>
            </a:pPr>
            <a:r>
              <a:rPr lang="en-US" sz="2700" b="1" dirty="0">
                <a:solidFill>
                  <a:srgbClr val="38BD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Technical Challenges &amp; Solutions</a:t>
            </a:r>
            <a:endParaRPr lang="en-US" sz="2700" dirty="0"/>
          </a:p>
        </p:txBody>
      </p:sp>
      <p:sp>
        <p:nvSpPr>
          <p:cNvPr id="4" name="Text 2"/>
          <p:cNvSpPr/>
          <p:nvPr/>
        </p:nvSpPr>
        <p:spPr>
          <a:xfrm>
            <a:off x="914400" y="1554435"/>
            <a:ext cx="7461504" cy="2027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596"/>
              </a:lnSpc>
              <a:buNone/>
            </a:pPr>
            <a:r>
              <a:rPr lang="en-US" sz="1140" dirty="0">
                <a:solidFill>
                  <a:srgbClr val="CBD5E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Challenges Encountered:</a:t>
            </a:r>
            <a:endParaRPr lang="en-US" sz="1140" dirty="0"/>
          </a:p>
        </p:txBody>
      </p:sp>
      <p:sp>
        <p:nvSpPr>
          <p:cNvPr id="5" name="Text 3"/>
          <p:cNvSpPr/>
          <p:nvPr/>
        </p:nvSpPr>
        <p:spPr>
          <a:xfrm>
            <a:off x="1219200" y="1909539"/>
            <a:ext cx="7010400" cy="10514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ts val="2160"/>
              </a:lnSpc>
              <a:buSzPct val="100000"/>
              <a:buChar char="•"/>
            </a:pPr>
            <a:r>
              <a:rPr lang="en-US" sz="1200" dirty="0">
                <a:solidFill>
                  <a:srgbClr val="CBD5E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Deleted messages recovered from device cache</a:t>
            </a:r>
            <a:endParaRPr lang="en-US" sz="1200" dirty="0"/>
          </a:p>
          <a:p>
            <a:pPr marL="342900" indent="-342900">
              <a:lnSpc>
                <a:spcPts val="2160"/>
              </a:lnSpc>
              <a:buSzPct val="100000"/>
              <a:buChar char="•"/>
            </a:pPr>
            <a:r>
              <a:rPr lang="en-US" sz="1200" dirty="0">
                <a:solidFill>
                  <a:srgbClr val="CBD5E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End-to-end encryption resolved via metadata analysis</a:t>
            </a:r>
            <a:endParaRPr lang="en-US" sz="1200" dirty="0"/>
          </a:p>
          <a:p>
            <a:pPr marL="342900" indent="-342900">
              <a:lnSpc>
                <a:spcPts val="2160"/>
              </a:lnSpc>
              <a:buSzPct val="100000"/>
              <a:buChar char="•"/>
            </a:pPr>
            <a:r>
              <a:rPr lang="en-US" sz="1200" dirty="0">
                <a:solidFill>
                  <a:srgbClr val="CBD5E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Database forensics used for message recovery</a:t>
            </a:r>
            <a:endParaRPr lang="en-US" sz="1200" dirty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F172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0" y="609600"/>
            <a:ext cx="8083296" cy="4114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3240"/>
              </a:lnSpc>
              <a:buNone/>
            </a:pPr>
            <a:r>
              <a:rPr lang="en-US" sz="2700" b="1" dirty="0">
                <a:solidFill>
                  <a:srgbClr val="38BD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IEEE References</a:t>
            </a:r>
            <a:endParaRPr lang="en-US" sz="2700" dirty="0"/>
          </a:p>
        </p:txBody>
      </p:sp>
      <p:sp>
        <p:nvSpPr>
          <p:cNvPr id="3" name="Text 1"/>
          <p:cNvSpPr/>
          <p:nvPr/>
        </p:nvSpPr>
        <p:spPr>
          <a:xfrm>
            <a:off x="609600" y="1249635"/>
            <a:ext cx="8083296" cy="1813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28"/>
              </a:lnSpc>
              <a:buNone/>
            </a:pPr>
            <a:r>
              <a:rPr lang="en-US" sz="1020" dirty="0">
                <a:solidFill>
                  <a:srgbClr val="CBD5E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[1] Cellebrite, "Physical Analyzer for Mobile Device Forensics," 2024. [Online]. Available: https://www.cellebrite.com</a:t>
            </a:r>
            <a:endParaRPr lang="en-US" sz="1020" dirty="0"/>
          </a:p>
        </p:txBody>
      </p:sp>
      <p:sp>
        <p:nvSpPr>
          <p:cNvPr id="4" name="Text 2"/>
          <p:cNvSpPr/>
          <p:nvPr/>
        </p:nvSpPr>
        <p:spPr>
          <a:xfrm>
            <a:off x="609600" y="1552873"/>
            <a:ext cx="8083296" cy="1813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28"/>
              </a:lnSpc>
              <a:buNone/>
            </a:pPr>
            <a:r>
              <a:rPr lang="en-US" sz="1020" dirty="0">
                <a:solidFill>
                  <a:srgbClr val="CBD5E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[2] SANS Institute, "Mobile Device Forensics," 2023. [Online]. Available: https://www.sans.org</a:t>
            </a:r>
            <a:endParaRPr lang="en-US" sz="1020" dirty="0"/>
          </a:p>
        </p:txBody>
      </p:sp>
      <p:sp>
        <p:nvSpPr>
          <p:cNvPr id="5" name="Text 3"/>
          <p:cNvSpPr/>
          <p:nvPr/>
        </p:nvSpPr>
        <p:spPr>
          <a:xfrm>
            <a:off x="609600" y="1856110"/>
            <a:ext cx="8083296" cy="1813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28"/>
              </a:lnSpc>
              <a:buNone/>
            </a:pPr>
            <a:r>
              <a:rPr lang="en-US" sz="1020" dirty="0">
                <a:solidFill>
                  <a:srgbClr val="CBD5E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[3] Sleuth Kit, "Autopsy Forensic Platform," 2024. [Online]. Available: https://www.sleuthkit.org</a:t>
            </a:r>
            <a:endParaRPr lang="en-US" sz="1020" dirty="0"/>
          </a:p>
        </p:txBody>
      </p:sp>
      <p:sp>
        <p:nvSpPr>
          <p:cNvPr id="6" name="Text 4"/>
          <p:cNvSpPr/>
          <p:nvPr/>
        </p:nvSpPr>
        <p:spPr>
          <a:xfrm>
            <a:off x="609600" y="2159347"/>
            <a:ext cx="8083296" cy="1813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28"/>
              </a:lnSpc>
              <a:buNone/>
            </a:pPr>
            <a:r>
              <a:rPr lang="en-US" sz="1020" dirty="0">
                <a:solidFill>
                  <a:srgbClr val="CBD5E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[4] FBI, "Digital Evidence Standards and Guidelines," 2023. [Online]. Available: https://www.fbi.gov</a:t>
            </a:r>
            <a:endParaRPr lang="en-US" sz="1020" dirty="0"/>
          </a:p>
        </p:txBody>
      </p:sp>
      <p:sp>
        <p:nvSpPr>
          <p:cNvPr id="7" name="Text 5"/>
          <p:cNvSpPr/>
          <p:nvPr/>
        </p:nvSpPr>
        <p:spPr>
          <a:xfrm>
            <a:off x="609600" y="2462585"/>
            <a:ext cx="8083296" cy="1813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28"/>
              </a:lnSpc>
              <a:buNone/>
            </a:pPr>
            <a:r>
              <a:rPr lang="en-US" sz="1020" dirty="0">
                <a:solidFill>
                  <a:srgbClr val="CBD5E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[5] NIST, "Guide to Integrating Forensic Techniques into Incident Response," Spec. Pub. 800-86, 2023.</a:t>
            </a:r>
            <a:endParaRPr lang="en-US" sz="1020" dirty="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" name="Picture 37">
            <a:extLst>
              <a:ext uri="{FF2B5EF4-FFF2-40B4-BE49-F238E27FC236}">
                <a16:creationId xmlns:a16="http://schemas.microsoft.com/office/drawing/2014/main" id="{3DBBA26C-89C3-411F-9753-606A413F89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3845" y="1578901"/>
            <a:ext cx="7020154" cy="3564599"/>
          </a:xfrm>
          <a:prstGeom prst="rect">
            <a:avLst/>
          </a:prstGeom>
        </p:spPr>
      </p:pic>
      <p:pic>
        <p:nvPicPr>
          <p:cNvPr id="39" name="Picture 38">
            <a:extLst>
              <a:ext uri="{FF2B5EF4-FFF2-40B4-BE49-F238E27FC236}">
                <a16:creationId xmlns:a16="http://schemas.microsoft.com/office/drawing/2014/main" id="{EEAD2215-6311-4D1C-B6B5-F57CB6BFCB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2400" cy="5143500"/>
          </a:xfrm>
          <a:prstGeom prst="rect">
            <a:avLst/>
          </a:prstGeom>
        </p:spPr>
      </p:pic>
      <p:sp>
        <p:nvSpPr>
          <p:cNvPr id="40" name="Rectangle 39">
            <a:extLst>
              <a:ext uri="{FF2B5EF4-FFF2-40B4-BE49-F238E27FC236}">
                <a16:creationId xmlns:a16="http://schemas.microsoft.com/office/drawing/2014/main" id="{7BA5DE79-30D1-4A10-8DB9-0A6E523A97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23130" cy="51435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9ABD0D63-D23F-4AE7-8270-4185EF9C1C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1531" y="0"/>
            <a:ext cx="34289" cy="51435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72168E9E-94E9-4BE3-B88C-C8A4681177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649" y="0"/>
            <a:ext cx="5950761" cy="51435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12107AC1-AA0D-4097-B03D-FD3C632AB8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06410" y="0"/>
            <a:ext cx="20574" cy="51435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7C8D231A-EC46-4736-B00F-76D307082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43461" y="2447139"/>
            <a:ext cx="311727" cy="3462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24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24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 useBgFill="1">
        <p:nvSpPr>
          <p:cNvPr id="45" name="Rectangle 44">
            <a:extLst>
              <a:ext uri="{FF2B5EF4-FFF2-40B4-BE49-F238E27FC236}">
                <a16:creationId xmlns:a16="http://schemas.microsoft.com/office/drawing/2014/main" id="{92806DFD-E192-42CC-B190-3C4C95B8FF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2400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 0"/>
          <p:cNvSpPr/>
          <p:nvPr/>
        </p:nvSpPr>
        <p:spPr>
          <a:xfrm>
            <a:off x="4244772" y="1461788"/>
            <a:ext cx="4233081" cy="304247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000">
                <a:latin typeface="+mj-lt"/>
                <a:ea typeface="+mj-ea"/>
                <a:cs typeface="+mj-cs"/>
              </a:rPr>
              <a:t>Thank You</a:t>
            </a:r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5DA7D8ED-4DB6-46C0-AE81-24DA0AAF9A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21532" cy="51435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E5C12349-62E6-4BD7-9794-8785CD02DF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1532" y="0"/>
            <a:ext cx="2767590" cy="51435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980617" y="1461788"/>
            <a:ext cx="2252063" cy="2219924"/>
          </a:xfrm>
          <a:prstGeom prst="rect">
            <a:avLst/>
          </a:prstGeom>
        </p:spPr>
        <p:txBody>
          <a:bodyPr vert="horz" lIns="91440" tIns="0" rIns="91440" bIns="45720" rtlCol="0" anchor="ctr">
            <a:normAutofit/>
          </a:bodyPr>
          <a:lstStyle/>
          <a:p>
            <a:pPr algn="ctr" defTabSz="914400">
              <a:lnSpc>
                <a:spcPct val="120000"/>
              </a:lnSpc>
              <a:spcBef>
                <a:spcPts val="1000"/>
              </a:spcBef>
              <a:spcAft>
                <a:spcPts val="600"/>
              </a:spcAft>
              <a:buClr>
                <a:schemeClr val="accent6"/>
              </a:buClr>
              <a:buSzPct val="90000"/>
            </a:pPr>
            <a:r>
              <a:rPr lang="en-US" sz="2100"/>
              <a:t>Quantum Tech Investigation Analysis</a:t>
            </a:r>
          </a:p>
        </p:txBody>
      </p:sp>
      <p:sp>
        <p:nvSpPr>
          <p:cNvPr id="48" name="Right Triangle 47">
            <a:extLst>
              <a:ext uri="{FF2B5EF4-FFF2-40B4-BE49-F238E27FC236}">
                <a16:creationId xmlns:a16="http://schemas.microsoft.com/office/drawing/2014/main" id="{CDD5A4AA-8515-49AE-8C6C-9CF6E14C98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573873" y="1461788"/>
            <a:ext cx="179902" cy="179902"/>
          </a:xfrm>
          <a:prstGeom prst="rtTriangle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2"/>
          <p:cNvSpPr/>
          <p:nvPr/>
        </p:nvSpPr>
        <p:spPr>
          <a:xfrm>
            <a:off x="3004465" y="3009900"/>
            <a:ext cx="3135070" cy="1866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470"/>
              </a:lnSpc>
              <a:spcAft>
                <a:spcPts val="600"/>
              </a:spcAft>
              <a:buNone/>
            </a:pPr>
            <a:r>
              <a:rPr lang="en-US" sz="1050">
                <a:solidFill>
                  <a:srgbClr val="94A3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Case ID: QT-AI-2025 | Investigator: Shihab Sahoriar</a:t>
            </a:r>
            <a:endParaRPr lang="en-US" sz="1050"/>
          </a:p>
        </p:txBody>
      </p:sp>
      <p:sp>
        <p:nvSpPr>
          <p:cNvPr id="5" name="Text 3"/>
          <p:cNvSpPr/>
          <p:nvPr/>
        </p:nvSpPr>
        <p:spPr>
          <a:xfrm>
            <a:off x="3445534" y="3348930"/>
            <a:ext cx="2252857" cy="1866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470"/>
              </a:lnSpc>
              <a:spcAft>
                <a:spcPts val="600"/>
              </a:spcAft>
              <a:buNone/>
            </a:pPr>
            <a:r>
              <a:rPr lang="en-US" sz="1050">
                <a:solidFill>
                  <a:srgbClr val="94A3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Digital Forensics Investigation Report</a:t>
            </a:r>
            <a:endParaRPr lang="en-US" sz="105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adison">
  <a:themeElements>
    <a:clrScheme name="Madison">
      <a:dk1>
        <a:sysClr val="windowText" lastClr="000000"/>
      </a:dk1>
      <a:lt1>
        <a:sysClr val="window" lastClr="FFFFFF"/>
      </a:lt1>
      <a:dk2>
        <a:srgbClr val="1F2D29"/>
      </a:dk2>
      <a:lt2>
        <a:srgbClr val="C5FAEB"/>
      </a:lt2>
      <a:accent1>
        <a:srgbClr val="A1D68B"/>
      </a:accent1>
      <a:accent2>
        <a:srgbClr val="5EC795"/>
      </a:accent2>
      <a:accent3>
        <a:srgbClr val="4DADCF"/>
      </a:accent3>
      <a:accent4>
        <a:srgbClr val="CDB756"/>
      </a:accent4>
      <a:accent5>
        <a:srgbClr val="E29C36"/>
      </a:accent5>
      <a:accent6>
        <a:srgbClr val="8EC0C1"/>
      </a:accent6>
      <a:hlink>
        <a:srgbClr val="6D9D9B"/>
      </a:hlink>
      <a:folHlink>
        <a:srgbClr val="6D8583"/>
      </a:folHlink>
    </a:clrScheme>
    <a:fontScheme name="Madison">
      <a:majorFont>
        <a:latin typeface="Arial" panose="020B06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dison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alpha val="88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dison" id="{025CB5FB-2DD3-45EE-B6F0-CC461540EB19}" vid="{6AC10936-2DFC-4054-9ADF-B5E2C5F8619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Madison</Template>
  <TotalTime>201</TotalTime>
  <Words>792</Words>
  <Application>Microsoft Macintosh PowerPoint</Application>
  <PresentationFormat>On-screen Show (16:9)</PresentationFormat>
  <Paragraphs>139</Paragraphs>
  <Slides>25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0" baseType="lpstr">
      <vt:lpstr>Arial</vt:lpstr>
      <vt:lpstr>MS Shell Dlg 2</vt:lpstr>
      <vt:lpstr>Wingdings</vt:lpstr>
      <vt:lpstr>Wingdings 3</vt:lpstr>
      <vt:lpstr>Madison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Perplexity AI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Converted Presentation</dc:title>
  <dc:subject>PptxGenJS Presentation</dc:subject>
  <dc:creator>Perplexity</dc:creator>
  <cp:lastModifiedBy>Shihab Sahoriar (2433851)</cp:lastModifiedBy>
  <cp:revision>5</cp:revision>
  <dcterms:created xsi:type="dcterms:W3CDTF">2025-12-18T07:16:05Z</dcterms:created>
  <dcterms:modified xsi:type="dcterms:W3CDTF">2025-12-18T10:37:28Z</dcterms:modified>
</cp:coreProperties>
</file>