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72" r:id="rId5"/>
    <p:sldId id="256" r:id="rId6"/>
    <p:sldId id="257" r:id="rId7"/>
    <p:sldId id="262" r:id="rId8"/>
    <p:sldId id="258" r:id="rId9"/>
    <p:sldId id="259" r:id="rId10"/>
    <p:sldId id="260" r:id="rId11"/>
    <p:sldId id="261" r:id="rId12"/>
    <p:sldId id="263" r:id="rId13"/>
    <p:sldId id="264" r:id="rId14"/>
    <p:sldId id="265" r:id="rId15"/>
    <p:sldId id="266" r:id="rId16"/>
    <p:sldId id="267" r:id="rId17"/>
    <p:sldId id="268" r:id="rId18"/>
    <p:sldId id="269" r:id="rId19"/>
    <p:sldId id="270"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1BFD3E-46D8-423E-B66C-FA6DB8EDB576}"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54FC9842-23F5-4A56-A12C-2A6D10445CCA}" type="pres">
      <dgm:prSet presAssocID="{7D1BFD3E-46D8-423E-B66C-FA6DB8EDB576}" presName="linear" presStyleCnt="0">
        <dgm:presLayoutVars>
          <dgm:dir/>
          <dgm:animLvl val="lvl"/>
          <dgm:resizeHandles val="exact"/>
        </dgm:presLayoutVars>
      </dgm:prSet>
      <dgm:spPr/>
    </dgm:pt>
  </dgm:ptLst>
  <dgm:cxnLst>
    <dgm:cxn modelId="{C18AA4FA-677E-43A3-9699-278D671326A2}" type="presOf" srcId="{7D1BFD3E-46D8-423E-B66C-FA6DB8EDB576}" destId="{54FC9842-23F5-4A56-A12C-2A6D10445CCA}" srcOrd="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444011-DEF6-478F-A25A-C9BD9E955847}"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5D1D656E-E94D-48E8-B94C-9C8F7B6296D6}">
      <dgm:prSet/>
      <dgm:spPr/>
      <dgm:t>
        <a:bodyPr/>
        <a:lstStyle/>
        <a:p>
          <a:r>
            <a:rPr lang="en-GB"/>
            <a:t>Patient: John Smith</a:t>
          </a:r>
          <a:endParaRPr lang="en-US"/>
        </a:p>
      </dgm:t>
    </dgm:pt>
    <dgm:pt modelId="{C1617B3C-F1C0-4B50-82A0-5876EF7BC574}" type="parTrans" cxnId="{BA0E0668-BD19-49A9-B1A7-5AC72C60202E}">
      <dgm:prSet/>
      <dgm:spPr/>
      <dgm:t>
        <a:bodyPr/>
        <a:lstStyle/>
        <a:p>
          <a:endParaRPr lang="en-US"/>
        </a:p>
      </dgm:t>
    </dgm:pt>
    <dgm:pt modelId="{B3DBA5FA-8BB5-4644-9DB1-AB17878AA1BC}" type="sibTrans" cxnId="{BA0E0668-BD19-49A9-B1A7-5AC72C60202E}">
      <dgm:prSet/>
      <dgm:spPr/>
      <dgm:t>
        <a:bodyPr/>
        <a:lstStyle/>
        <a:p>
          <a:endParaRPr lang="en-US"/>
        </a:p>
      </dgm:t>
    </dgm:pt>
    <dgm:pt modelId="{07389FD7-791A-40E5-9795-3B1FC5E27AFB}">
      <dgm:prSet/>
      <dgm:spPr/>
      <dgm:t>
        <a:bodyPr/>
        <a:lstStyle/>
        <a:p>
          <a:r>
            <a:rPr lang="en-GB"/>
            <a:t>Demographic Information</a:t>
          </a:r>
          <a:endParaRPr lang="en-US"/>
        </a:p>
      </dgm:t>
    </dgm:pt>
    <dgm:pt modelId="{0B075DA3-F9F5-4A27-B7C2-94E2A2A31007}" type="parTrans" cxnId="{1E2712D0-503C-45E1-9549-F923D51C9248}">
      <dgm:prSet/>
      <dgm:spPr/>
      <dgm:t>
        <a:bodyPr/>
        <a:lstStyle/>
        <a:p>
          <a:endParaRPr lang="en-US"/>
        </a:p>
      </dgm:t>
    </dgm:pt>
    <dgm:pt modelId="{F0667565-854E-48BD-B396-742569C8121C}" type="sibTrans" cxnId="{1E2712D0-503C-45E1-9549-F923D51C9248}">
      <dgm:prSet/>
      <dgm:spPr/>
      <dgm:t>
        <a:bodyPr/>
        <a:lstStyle/>
        <a:p>
          <a:endParaRPr lang="en-US"/>
        </a:p>
      </dgm:t>
    </dgm:pt>
    <dgm:pt modelId="{31FC4548-7275-4405-85FF-4D6A7F0028BA}">
      <dgm:prSet/>
      <dgm:spPr/>
      <dgm:t>
        <a:bodyPr/>
        <a:lstStyle/>
        <a:p>
          <a:r>
            <a:rPr lang="en-GB"/>
            <a:t>Age: 55</a:t>
          </a:r>
          <a:endParaRPr lang="en-US"/>
        </a:p>
      </dgm:t>
    </dgm:pt>
    <dgm:pt modelId="{B6B458EF-274B-4786-A9F9-806B37B7582E}" type="parTrans" cxnId="{EE67B82B-D2DF-4368-AF4E-EAF2987E9698}">
      <dgm:prSet/>
      <dgm:spPr/>
      <dgm:t>
        <a:bodyPr/>
        <a:lstStyle/>
        <a:p>
          <a:endParaRPr lang="en-US"/>
        </a:p>
      </dgm:t>
    </dgm:pt>
    <dgm:pt modelId="{5606B2B0-19F0-4DC2-9AE3-31F7188D18DB}" type="sibTrans" cxnId="{EE67B82B-D2DF-4368-AF4E-EAF2987E9698}">
      <dgm:prSet/>
      <dgm:spPr/>
      <dgm:t>
        <a:bodyPr/>
        <a:lstStyle/>
        <a:p>
          <a:endParaRPr lang="en-US"/>
        </a:p>
      </dgm:t>
    </dgm:pt>
    <dgm:pt modelId="{410802C2-EC16-49CA-8F2E-A0566A79E42E}">
      <dgm:prSet/>
      <dgm:spPr/>
      <dgm:t>
        <a:bodyPr/>
        <a:lstStyle/>
        <a:p>
          <a:r>
            <a:rPr lang="en-GB"/>
            <a:t>Gender: Male</a:t>
          </a:r>
          <a:endParaRPr lang="en-US"/>
        </a:p>
      </dgm:t>
    </dgm:pt>
    <dgm:pt modelId="{D626E99D-10A4-4DC4-AFB2-B976E10969B2}" type="parTrans" cxnId="{5AD345FE-5E49-4062-B8BB-B194D37685F4}">
      <dgm:prSet/>
      <dgm:spPr/>
      <dgm:t>
        <a:bodyPr/>
        <a:lstStyle/>
        <a:p>
          <a:endParaRPr lang="en-US"/>
        </a:p>
      </dgm:t>
    </dgm:pt>
    <dgm:pt modelId="{BBD4B475-CF4F-4297-9903-BF43DC6A7DA2}" type="sibTrans" cxnId="{5AD345FE-5E49-4062-B8BB-B194D37685F4}">
      <dgm:prSet/>
      <dgm:spPr/>
      <dgm:t>
        <a:bodyPr/>
        <a:lstStyle/>
        <a:p>
          <a:endParaRPr lang="en-US"/>
        </a:p>
      </dgm:t>
    </dgm:pt>
    <dgm:pt modelId="{CCF6C192-997A-4EE9-99C1-6D8131130EEC}">
      <dgm:prSet/>
      <dgm:spPr/>
      <dgm:t>
        <a:bodyPr/>
        <a:lstStyle/>
        <a:p>
          <a:r>
            <a:rPr lang="en-GB"/>
            <a:t>Occupation: Taxi driver</a:t>
          </a:r>
          <a:endParaRPr lang="en-US"/>
        </a:p>
      </dgm:t>
    </dgm:pt>
    <dgm:pt modelId="{E9FF7EB1-9C9A-45E9-BAF7-D58083CAA9DC}" type="parTrans" cxnId="{B9CF9EE6-F6A6-48A5-9D02-14C8E18AFFDD}">
      <dgm:prSet/>
      <dgm:spPr/>
      <dgm:t>
        <a:bodyPr/>
        <a:lstStyle/>
        <a:p>
          <a:endParaRPr lang="en-US"/>
        </a:p>
      </dgm:t>
    </dgm:pt>
    <dgm:pt modelId="{27598C33-30FC-4316-9EC7-7B51ABFA07B8}" type="sibTrans" cxnId="{B9CF9EE6-F6A6-48A5-9D02-14C8E18AFFDD}">
      <dgm:prSet/>
      <dgm:spPr/>
      <dgm:t>
        <a:bodyPr/>
        <a:lstStyle/>
        <a:p>
          <a:endParaRPr lang="en-US"/>
        </a:p>
      </dgm:t>
    </dgm:pt>
    <dgm:pt modelId="{94F35759-D098-46DD-91F4-AB84AFEEC1C1}">
      <dgm:prSet/>
      <dgm:spPr/>
      <dgm:t>
        <a:bodyPr/>
        <a:lstStyle/>
        <a:p>
          <a:r>
            <a:rPr lang="en-GB"/>
            <a:t>Lives in: Birmingham</a:t>
          </a:r>
          <a:endParaRPr lang="en-US"/>
        </a:p>
      </dgm:t>
    </dgm:pt>
    <dgm:pt modelId="{EDA7168A-7FB8-46A8-B199-E08189CF2FC8}" type="parTrans" cxnId="{10BD4E4A-108B-4838-9FA6-0652B2A1EABC}">
      <dgm:prSet/>
      <dgm:spPr/>
      <dgm:t>
        <a:bodyPr/>
        <a:lstStyle/>
        <a:p>
          <a:endParaRPr lang="en-US"/>
        </a:p>
      </dgm:t>
    </dgm:pt>
    <dgm:pt modelId="{A786AFD2-42D0-45FE-BC38-1C5066558B0F}" type="sibTrans" cxnId="{10BD4E4A-108B-4838-9FA6-0652B2A1EABC}">
      <dgm:prSet/>
      <dgm:spPr/>
      <dgm:t>
        <a:bodyPr/>
        <a:lstStyle/>
        <a:p>
          <a:endParaRPr lang="en-US"/>
        </a:p>
      </dgm:t>
    </dgm:pt>
    <dgm:pt modelId="{524B7F5A-AA75-4195-8C50-7329E794C9B8}">
      <dgm:prSet/>
      <dgm:spPr/>
      <dgm:t>
        <a:bodyPr/>
        <a:lstStyle/>
        <a:p>
          <a:r>
            <a:rPr lang="en-GB"/>
            <a:t>Recently diagnosed with Type 2 Diabetes</a:t>
          </a:r>
          <a:endParaRPr lang="en-US"/>
        </a:p>
      </dgm:t>
    </dgm:pt>
    <dgm:pt modelId="{9057E451-DE1C-4113-9D1B-A4C0AB3839E5}" type="parTrans" cxnId="{02D3D394-89EE-46C7-8C2D-312A6210075B}">
      <dgm:prSet/>
      <dgm:spPr/>
      <dgm:t>
        <a:bodyPr/>
        <a:lstStyle/>
        <a:p>
          <a:endParaRPr lang="en-US"/>
        </a:p>
      </dgm:t>
    </dgm:pt>
    <dgm:pt modelId="{2D68EBF3-3297-4795-BBC0-DA94BD9B5CAD}" type="sibTrans" cxnId="{02D3D394-89EE-46C7-8C2D-312A6210075B}">
      <dgm:prSet/>
      <dgm:spPr/>
      <dgm:t>
        <a:bodyPr/>
        <a:lstStyle/>
        <a:p>
          <a:endParaRPr lang="en-US"/>
        </a:p>
      </dgm:t>
    </dgm:pt>
    <dgm:pt modelId="{046B8D95-7743-490A-83FB-36B65D23C66E}" type="pres">
      <dgm:prSet presAssocID="{48444011-DEF6-478F-A25A-C9BD9E955847}" presName="vert0" presStyleCnt="0">
        <dgm:presLayoutVars>
          <dgm:dir/>
          <dgm:animOne val="branch"/>
          <dgm:animLvl val="lvl"/>
        </dgm:presLayoutVars>
      </dgm:prSet>
      <dgm:spPr/>
    </dgm:pt>
    <dgm:pt modelId="{6E6B4985-6F4A-4F0E-8556-4ECEBD09F38E}" type="pres">
      <dgm:prSet presAssocID="{5D1D656E-E94D-48E8-B94C-9C8F7B6296D6}" presName="thickLine" presStyleLbl="alignNode1" presStyleIdx="0" presStyleCnt="7"/>
      <dgm:spPr/>
    </dgm:pt>
    <dgm:pt modelId="{5FC26308-8A25-4143-A178-59954AD98F68}" type="pres">
      <dgm:prSet presAssocID="{5D1D656E-E94D-48E8-B94C-9C8F7B6296D6}" presName="horz1" presStyleCnt="0"/>
      <dgm:spPr/>
    </dgm:pt>
    <dgm:pt modelId="{590AA9A3-E166-448D-BDF9-E1ABD52900A3}" type="pres">
      <dgm:prSet presAssocID="{5D1D656E-E94D-48E8-B94C-9C8F7B6296D6}" presName="tx1" presStyleLbl="revTx" presStyleIdx="0" presStyleCnt="7"/>
      <dgm:spPr/>
    </dgm:pt>
    <dgm:pt modelId="{59F72266-9CC9-4D89-BB31-4DF879A9D595}" type="pres">
      <dgm:prSet presAssocID="{5D1D656E-E94D-48E8-B94C-9C8F7B6296D6}" presName="vert1" presStyleCnt="0"/>
      <dgm:spPr/>
    </dgm:pt>
    <dgm:pt modelId="{C35781E1-A596-4378-810C-383D2C2EB2CD}" type="pres">
      <dgm:prSet presAssocID="{07389FD7-791A-40E5-9795-3B1FC5E27AFB}" presName="thickLine" presStyleLbl="alignNode1" presStyleIdx="1" presStyleCnt="7"/>
      <dgm:spPr/>
    </dgm:pt>
    <dgm:pt modelId="{E0157537-92D8-4ADC-8FCC-6E932D4A005F}" type="pres">
      <dgm:prSet presAssocID="{07389FD7-791A-40E5-9795-3B1FC5E27AFB}" presName="horz1" presStyleCnt="0"/>
      <dgm:spPr/>
    </dgm:pt>
    <dgm:pt modelId="{8D23D7E6-FA9E-4CE8-A4B9-C03F5ED32CB7}" type="pres">
      <dgm:prSet presAssocID="{07389FD7-791A-40E5-9795-3B1FC5E27AFB}" presName="tx1" presStyleLbl="revTx" presStyleIdx="1" presStyleCnt="7"/>
      <dgm:spPr/>
    </dgm:pt>
    <dgm:pt modelId="{3AA32E96-8E89-4D54-83DF-50E545652710}" type="pres">
      <dgm:prSet presAssocID="{07389FD7-791A-40E5-9795-3B1FC5E27AFB}" presName="vert1" presStyleCnt="0"/>
      <dgm:spPr/>
    </dgm:pt>
    <dgm:pt modelId="{B636C240-1E51-47E2-BB48-AC655EC99807}" type="pres">
      <dgm:prSet presAssocID="{31FC4548-7275-4405-85FF-4D6A7F0028BA}" presName="thickLine" presStyleLbl="alignNode1" presStyleIdx="2" presStyleCnt="7"/>
      <dgm:spPr/>
    </dgm:pt>
    <dgm:pt modelId="{EF830E18-EA05-4FA0-8672-1D24A4BEC776}" type="pres">
      <dgm:prSet presAssocID="{31FC4548-7275-4405-85FF-4D6A7F0028BA}" presName="horz1" presStyleCnt="0"/>
      <dgm:spPr/>
    </dgm:pt>
    <dgm:pt modelId="{9222979D-F384-40CD-AB21-0F7FEE8AED81}" type="pres">
      <dgm:prSet presAssocID="{31FC4548-7275-4405-85FF-4D6A7F0028BA}" presName="tx1" presStyleLbl="revTx" presStyleIdx="2" presStyleCnt="7"/>
      <dgm:spPr/>
    </dgm:pt>
    <dgm:pt modelId="{6F234CEC-B47B-4E5D-AB01-5F514512B67A}" type="pres">
      <dgm:prSet presAssocID="{31FC4548-7275-4405-85FF-4D6A7F0028BA}" presName="vert1" presStyleCnt="0"/>
      <dgm:spPr/>
    </dgm:pt>
    <dgm:pt modelId="{10C5FB8A-B211-488A-A79E-2BC974C67F60}" type="pres">
      <dgm:prSet presAssocID="{410802C2-EC16-49CA-8F2E-A0566A79E42E}" presName="thickLine" presStyleLbl="alignNode1" presStyleIdx="3" presStyleCnt="7"/>
      <dgm:spPr/>
    </dgm:pt>
    <dgm:pt modelId="{1E0A2D3E-A597-4ED9-B37C-AA36581FC9BF}" type="pres">
      <dgm:prSet presAssocID="{410802C2-EC16-49CA-8F2E-A0566A79E42E}" presName="horz1" presStyleCnt="0"/>
      <dgm:spPr/>
    </dgm:pt>
    <dgm:pt modelId="{7808A00D-62D6-4714-9E8F-B7074EE1B51D}" type="pres">
      <dgm:prSet presAssocID="{410802C2-EC16-49CA-8F2E-A0566A79E42E}" presName="tx1" presStyleLbl="revTx" presStyleIdx="3" presStyleCnt="7"/>
      <dgm:spPr/>
    </dgm:pt>
    <dgm:pt modelId="{C87360BD-478B-427A-92F9-BB9BE82B732A}" type="pres">
      <dgm:prSet presAssocID="{410802C2-EC16-49CA-8F2E-A0566A79E42E}" presName="vert1" presStyleCnt="0"/>
      <dgm:spPr/>
    </dgm:pt>
    <dgm:pt modelId="{3264892B-9ABB-4DD0-A8C2-9105125A3249}" type="pres">
      <dgm:prSet presAssocID="{CCF6C192-997A-4EE9-99C1-6D8131130EEC}" presName="thickLine" presStyleLbl="alignNode1" presStyleIdx="4" presStyleCnt="7"/>
      <dgm:spPr/>
    </dgm:pt>
    <dgm:pt modelId="{49C912EE-129A-4A72-8AF2-BEAA46701F83}" type="pres">
      <dgm:prSet presAssocID="{CCF6C192-997A-4EE9-99C1-6D8131130EEC}" presName="horz1" presStyleCnt="0"/>
      <dgm:spPr/>
    </dgm:pt>
    <dgm:pt modelId="{B8FDA4B8-1F05-4535-B3E9-DDAE0C545786}" type="pres">
      <dgm:prSet presAssocID="{CCF6C192-997A-4EE9-99C1-6D8131130EEC}" presName="tx1" presStyleLbl="revTx" presStyleIdx="4" presStyleCnt="7"/>
      <dgm:spPr/>
    </dgm:pt>
    <dgm:pt modelId="{4C40B045-9194-4757-8E47-D3F57203A46C}" type="pres">
      <dgm:prSet presAssocID="{CCF6C192-997A-4EE9-99C1-6D8131130EEC}" presName="vert1" presStyleCnt="0"/>
      <dgm:spPr/>
    </dgm:pt>
    <dgm:pt modelId="{B00F653F-5EB4-4916-8463-68EF27AEE08D}" type="pres">
      <dgm:prSet presAssocID="{94F35759-D098-46DD-91F4-AB84AFEEC1C1}" presName="thickLine" presStyleLbl="alignNode1" presStyleIdx="5" presStyleCnt="7"/>
      <dgm:spPr/>
    </dgm:pt>
    <dgm:pt modelId="{700B27D2-6EAF-4814-98AE-F78696349805}" type="pres">
      <dgm:prSet presAssocID="{94F35759-D098-46DD-91F4-AB84AFEEC1C1}" presName="horz1" presStyleCnt="0"/>
      <dgm:spPr/>
    </dgm:pt>
    <dgm:pt modelId="{E7914114-2E43-48D0-8558-FB16619E9340}" type="pres">
      <dgm:prSet presAssocID="{94F35759-D098-46DD-91F4-AB84AFEEC1C1}" presName="tx1" presStyleLbl="revTx" presStyleIdx="5" presStyleCnt="7"/>
      <dgm:spPr/>
    </dgm:pt>
    <dgm:pt modelId="{D41ED114-B802-4AAC-976C-06E2B282C353}" type="pres">
      <dgm:prSet presAssocID="{94F35759-D098-46DD-91F4-AB84AFEEC1C1}" presName="vert1" presStyleCnt="0"/>
      <dgm:spPr/>
    </dgm:pt>
    <dgm:pt modelId="{E38F3F4A-CF1B-4219-BF33-EA22BFF681B8}" type="pres">
      <dgm:prSet presAssocID="{524B7F5A-AA75-4195-8C50-7329E794C9B8}" presName="thickLine" presStyleLbl="alignNode1" presStyleIdx="6" presStyleCnt="7"/>
      <dgm:spPr/>
    </dgm:pt>
    <dgm:pt modelId="{A6BF6B7E-FBFE-4AF1-B1BC-07CAC7C681DB}" type="pres">
      <dgm:prSet presAssocID="{524B7F5A-AA75-4195-8C50-7329E794C9B8}" presName="horz1" presStyleCnt="0"/>
      <dgm:spPr/>
    </dgm:pt>
    <dgm:pt modelId="{EE3B8424-A4C6-4C1C-8C00-DC9392BAC7BE}" type="pres">
      <dgm:prSet presAssocID="{524B7F5A-AA75-4195-8C50-7329E794C9B8}" presName="tx1" presStyleLbl="revTx" presStyleIdx="6" presStyleCnt="7"/>
      <dgm:spPr/>
    </dgm:pt>
    <dgm:pt modelId="{A2136B18-524D-4185-9B79-8795FD3D17D7}" type="pres">
      <dgm:prSet presAssocID="{524B7F5A-AA75-4195-8C50-7329E794C9B8}" presName="vert1" presStyleCnt="0"/>
      <dgm:spPr/>
    </dgm:pt>
  </dgm:ptLst>
  <dgm:cxnLst>
    <dgm:cxn modelId="{8935E912-27AD-42E0-AFF6-A8CB9DB2DA1D}" type="presOf" srcId="{524B7F5A-AA75-4195-8C50-7329E794C9B8}" destId="{EE3B8424-A4C6-4C1C-8C00-DC9392BAC7BE}" srcOrd="0" destOrd="0" presId="urn:microsoft.com/office/officeart/2008/layout/LinedList"/>
    <dgm:cxn modelId="{EE67B82B-D2DF-4368-AF4E-EAF2987E9698}" srcId="{48444011-DEF6-478F-A25A-C9BD9E955847}" destId="{31FC4548-7275-4405-85FF-4D6A7F0028BA}" srcOrd="2" destOrd="0" parTransId="{B6B458EF-274B-4786-A9F9-806B37B7582E}" sibTransId="{5606B2B0-19F0-4DC2-9AE3-31F7188D18DB}"/>
    <dgm:cxn modelId="{24494A31-C326-4062-8D22-99345ED84C1C}" type="presOf" srcId="{CCF6C192-997A-4EE9-99C1-6D8131130EEC}" destId="{B8FDA4B8-1F05-4535-B3E9-DDAE0C545786}" srcOrd="0" destOrd="0" presId="urn:microsoft.com/office/officeart/2008/layout/LinedList"/>
    <dgm:cxn modelId="{A0A00267-A901-4053-B47A-3919DD9BDA43}" type="presOf" srcId="{5D1D656E-E94D-48E8-B94C-9C8F7B6296D6}" destId="{590AA9A3-E166-448D-BDF9-E1ABD52900A3}" srcOrd="0" destOrd="0" presId="urn:microsoft.com/office/officeart/2008/layout/LinedList"/>
    <dgm:cxn modelId="{BA0E0668-BD19-49A9-B1A7-5AC72C60202E}" srcId="{48444011-DEF6-478F-A25A-C9BD9E955847}" destId="{5D1D656E-E94D-48E8-B94C-9C8F7B6296D6}" srcOrd="0" destOrd="0" parTransId="{C1617B3C-F1C0-4B50-82A0-5876EF7BC574}" sibTransId="{B3DBA5FA-8BB5-4644-9DB1-AB17878AA1BC}"/>
    <dgm:cxn modelId="{10BD4E4A-108B-4838-9FA6-0652B2A1EABC}" srcId="{48444011-DEF6-478F-A25A-C9BD9E955847}" destId="{94F35759-D098-46DD-91F4-AB84AFEEC1C1}" srcOrd="5" destOrd="0" parTransId="{EDA7168A-7FB8-46A8-B199-E08189CF2FC8}" sibTransId="{A786AFD2-42D0-45FE-BC38-1C5066558B0F}"/>
    <dgm:cxn modelId="{7E5A9693-5AA6-41DF-B021-AF77E55B67BA}" type="presOf" srcId="{410802C2-EC16-49CA-8F2E-A0566A79E42E}" destId="{7808A00D-62D6-4714-9E8F-B7074EE1B51D}" srcOrd="0" destOrd="0" presId="urn:microsoft.com/office/officeart/2008/layout/LinedList"/>
    <dgm:cxn modelId="{02D3D394-89EE-46C7-8C2D-312A6210075B}" srcId="{48444011-DEF6-478F-A25A-C9BD9E955847}" destId="{524B7F5A-AA75-4195-8C50-7329E794C9B8}" srcOrd="6" destOrd="0" parTransId="{9057E451-DE1C-4113-9D1B-A4C0AB3839E5}" sibTransId="{2D68EBF3-3297-4795-BBC0-DA94BD9B5CAD}"/>
    <dgm:cxn modelId="{936736B8-0B2A-484B-9C7B-F1C41FAEA63D}" type="presOf" srcId="{07389FD7-791A-40E5-9795-3B1FC5E27AFB}" destId="{8D23D7E6-FA9E-4CE8-A4B9-C03F5ED32CB7}" srcOrd="0" destOrd="0" presId="urn:microsoft.com/office/officeart/2008/layout/LinedList"/>
    <dgm:cxn modelId="{1E2712D0-503C-45E1-9549-F923D51C9248}" srcId="{48444011-DEF6-478F-A25A-C9BD9E955847}" destId="{07389FD7-791A-40E5-9795-3B1FC5E27AFB}" srcOrd="1" destOrd="0" parTransId="{0B075DA3-F9F5-4A27-B7C2-94E2A2A31007}" sibTransId="{F0667565-854E-48BD-B396-742569C8121C}"/>
    <dgm:cxn modelId="{229C37D0-D354-4772-95A4-15407536B17C}" type="presOf" srcId="{94F35759-D098-46DD-91F4-AB84AFEEC1C1}" destId="{E7914114-2E43-48D0-8558-FB16619E9340}" srcOrd="0" destOrd="0" presId="urn:microsoft.com/office/officeart/2008/layout/LinedList"/>
    <dgm:cxn modelId="{4A116EDA-F040-4C3E-87B6-CBE350120407}" type="presOf" srcId="{48444011-DEF6-478F-A25A-C9BD9E955847}" destId="{046B8D95-7743-490A-83FB-36B65D23C66E}" srcOrd="0" destOrd="0" presId="urn:microsoft.com/office/officeart/2008/layout/LinedList"/>
    <dgm:cxn modelId="{B9CF9EE6-F6A6-48A5-9D02-14C8E18AFFDD}" srcId="{48444011-DEF6-478F-A25A-C9BD9E955847}" destId="{CCF6C192-997A-4EE9-99C1-6D8131130EEC}" srcOrd="4" destOrd="0" parTransId="{E9FF7EB1-9C9A-45E9-BAF7-D58083CAA9DC}" sibTransId="{27598C33-30FC-4316-9EC7-7B51ABFA07B8}"/>
    <dgm:cxn modelId="{F2704DFB-3186-4FBD-B3E4-0247A4CBDDB9}" type="presOf" srcId="{31FC4548-7275-4405-85FF-4D6A7F0028BA}" destId="{9222979D-F384-40CD-AB21-0F7FEE8AED81}" srcOrd="0" destOrd="0" presId="urn:microsoft.com/office/officeart/2008/layout/LinedList"/>
    <dgm:cxn modelId="{5AD345FE-5E49-4062-B8BB-B194D37685F4}" srcId="{48444011-DEF6-478F-A25A-C9BD9E955847}" destId="{410802C2-EC16-49CA-8F2E-A0566A79E42E}" srcOrd="3" destOrd="0" parTransId="{D626E99D-10A4-4DC4-AFB2-B976E10969B2}" sibTransId="{BBD4B475-CF4F-4297-9903-BF43DC6A7DA2}"/>
    <dgm:cxn modelId="{68BA60EC-6F83-4FFC-B4AE-FAA695B6F190}" type="presParOf" srcId="{046B8D95-7743-490A-83FB-36B65D23C66E}" destId="{6E6B4985-6F4A-4F0E-8556-4ECEBD09F38E}" srcOrd="0" destOrd="0" presId="urn:microsoft.com/office/officeart/2008/layout/LinedList"/>
    <dgm:cxn modelId="{B1AA004D-68E8-40E0-A967-4658F3DCE0AC}" type="presParOf" srcId="{046B8D95-7743-490A-83FB-36B65D23C66E}" destId="{5FC26308-8A25-4143-A178-59954AD98F68}" srcOrd="1" destOrd="0" presId="urn:microsoft.com/office/officeart/2008/layout/LinedList"/>
    <dgm:cxn modelId="{87B5ECCD-0A21-40D2-9D08-0E431643F368}" type="presParOf" srcId="{5FC26308-8A25-4143-A178-59954AD98F68}" destId="{590AA9A3-E166-448D-BDF9-E1ABD52900A3}" srcOrd="0" destOrd="0" presId="urn:microsoft.com/office/officeart/2008/layout/LinedList"/>
    <dgm:cxn modelId="{1F12333F-04EF-446D-91EA-6138F25027FF}" type="presParOf" srcId="{5FC26308-8A25-4143-A178-59954AD98F68}" destId="{59F72266-9CC9-4D89-BB31-4DF879A9D595}" srcOrd="1" destOrd="0" presId="urn:microsoft.com/office/officeart/2008/layout/LinedList"/>
    <dgm:cxn modelId="{37371F6B-4873-4300-8C04-A72172EEF5BF}" type="presParOf" srcId="{046B8D95-7743-490A-83FB-36B65D23C66E}" destId="{C35781E1-A596-4378-810C-383D2C2EB2CD}" srcOrd="2" destOrd="0" presId="urn:microsoft.com/office/officeart/2008/layout/LinedList"/>
    <dgm:cxn modelId="{ACCCEAA8-96E5-458F-8C2E-864AD3D2820A}" type="presParOf" srcId="{046B8D95-7743-490A-83FB-36B65D23C66E}" destId="{E0157537-92D8-4ADC-8FCC-6E932D4A005F}" srcOrd="3" destOrd="0" presId="urn:microsoft.com/office/officeart/2008/layout/LinedList"/>
    <dgm:cxn modelId="{0E5B40F0-A8D3-4645-9312-E7EB9CFC2808}" type="presParOf" srcId="{E0157537-92D8-4ADC-8FCC-6E932D4A005F}" destId="{8D23D7E6-FA9E-4CE8-A4B9-C03F5ED32CB7}" srcOrd="0" destOrd="0" presId="urn:microsoft.com/office/officeart/2008/layout/LinedList"/>
    <dgm:cxn modelId="{72C18A5B-D223-4DFD-A8BD-0A157D5111DD}" type="presParOf" srcId="{E0157537-92D8-4ADC-8FCC-6E932D4A005F}" destId="{3AA32E96-8E89-4D54-83DF-50E545652710}" srcOrd="1" destOrd="0" presId="urn:microsoft.com/office/officeart/2008/layout/LinedList"/>
    <dgm:cxn modelId="{FA7C2EFF-659B-46EC-82E7-6E408D9CEBA3}" type="presParOf" srcId="{046B8D95-7743-490A-83FB-36B65D23C66E}" destId="{B636C240-1E51-47E2-BB48-AC655EC99807}" srcOrd="4" destOrd="0" presId="urn:microsoft.com/office/officeart/2008/layout/LinedList"/>
    <dgm:cxn modelId="{B0DF44C6-7A3C-43E1-A7A2-C632665E837B}" type="presParOf" srcId="{046B8D95-7743-490A-83FB-36B65D23C66E}" destId="{EF830E18-EA05-4FA0-8672-1D24A4BEC776}" srcOrd="5" destOrd="0" presId="urn:microsoft.com/office/officeart/2008/layout/LinedList"/>
    <dgm:cxn modelId="{F1D46B7C-5CD2-45D4-A266-C00E0E498FAF}" type="presParOf" srcId="{EF830E18-EA05-4FA0-8672-1D24A4BEC776}" destId="{9222979D-F384-40CD-AB21-0F7FEE8AED81}" srcOrd="0" destOrd="0" presId="urn:microsoft.com/office/officeart/2008/layout/LinedList"/>
    <dgm:cxn modelId="{88CD6177-A0EA-421A-BDBB-0E1F481BA542}" type="presParOf" srcId="{EF830E18-EA05-4FA0-8672-1D24A4BEC776}" destId="{6F234CEC-B47B-4E5D-AB01-5F514512B67A}" srcOrd="1" destOrd="0" presId="urn:microsoft.com/office/officeart/2008/layout/LinedList"/>
    <dgm:cxn modelId="{E0E776F5-4893-4C0C-899C-55796DA70559}" type="presParOf" srcId="{046B8D95-7743-490A-83FB-36B65D23C66E}" destId="{10C5FB8A-B211-488A-A79E-2BC974C67F60}" srcOrd="6" destOrd="0" presId="urn:microsoft.com/office/officeart/2008/layout/LinedList"/>
    <dgm:cxn modelId="{DC0A5C56-1D57-4BF0-A310-AF554C961A15}" type="presParOf" srcId="{046B8D95-7743-490A-83FB-36B65D23C66E}" destId="{1E0A2D3E-A597-4ED9-B37C-AA36581FC9BF}" srcOrd="7" destOrd="0" presId="urn:microsoft.com/office/officeart/2008/layout/LinedList"/>
    <dgm:cxn modelId="{A77857FC-4316-4916-A678-1FE81012466F}" type="presParOf" srcId="{1E0A2D3E-A597-4ED9-B37C-AA36581FC9BF}" destId="{7808A00D-62D6-4714-9E8F-B7074EE1B51D}" srcOrd="0" destOrd="0" presId="urn:microsoft.com/office/officeart/2008/layout/LinedList"/>
    <dgm:cxn modelId="{A2662F18-FDA4-42DD-AEA3-222C0F4B665A}" type="presParOf" srcId="{1E0A2D3E-A597-4ED9-B37C-AA36581FC9BF}" destId="{C87360BD-478B-427A-92F9-BB9BE82B732A}" srcOrd="1" destOrd="0" presId="urn:microsoft.com/office/officeart/2008/layout/LinedList"/>
    <dgm:cxn modelId="{B96C8C4D-1525-4602-A653-5D78A17FF8F8}" type="presParOf" srcId="{046B8D95-7743-490A-83FB-36B65D23C66E}" destId="{3264892B-9ABB-4DD0-A8C2-9105125A3249}" srcOrd="8" destOrd="0" presId="urn:microsoft.com/office/officeart/2008/layout/LinedList"/>
    <dgm:cxn modelId="{2B1437A2-FA9D-4C22-987A-2E28D8C1E7F6}" type="presParOf" srcId="{046B8D95-7743-490A-83FB-36B65D23C66E}" destId="{49C912EE-129A-4A72-8AF2-BEAA46701F83}" srcOrd="9" destOrd="0" presId="urn:microsoft.com/office/officeart/2008/layout/LinedList"/>
    <dgm:cxn modelId="{F8DB0A20-CD1E-442C-AD7A-9979CA60E4C8}" type="presParOf" srcId="{49C912EE-129A-4A72-8AF2-BEAA46701F83}" destId="{B8FDA4B8-1F05-4535-B3E9-DDAE0C545786}" srcOrd="0" destOrd="0" presId="urn:microsoft.com/office/officeart/2008/layout/LinedList"/>
    <dgm:cxn modelId="{91C448CE-E7E9-4C44-87CB-3C1DC7533242}" type="presParOf" srcId="{49C912EE-129A-4A72-8AF2-BEAA46701F83}" destId="{4C40B045-9194-4757-8E47-D3F57203A46C}" srcOrd="1" destOrd="0" presId="urn:microsoft.com/office/officeart/2008/layout/LinedList"/>
    <dgm:cxn modelId="{DB68F82A-31CB-4967-9AA9-B641FA341B56}" type="presParOf" srcId="{046B8D95-7743-490A-83FB-36B65D23C66E}" destId="{B00F653F-5EB4-4916-8463-68EF27AEE08D}" srcOrd="10" destOrd="0" presId="urn:microsoft.com/office/officeart/2008/layout/LinedList"/>
    <dgm:cxn modelId="{6837C2C3-3EF0-484B-93A8-98E00F0306EF}" type="presParOf" srcId="{046B8D95-7743-490A-83FB-36B65D23C66E}" destId="{700B27D2-6EAF-4814-98AE-F78696349805}" srcOrd="11" destOrd="0" presId="urn:microsoft.com/office/officeart/2008/layout/LinedList"/>
    <dgm:cxn modelId="{34F02E58-C704-4EAB-8328-D9287461E75F}" type="presParOf" srcId="{700B27D2-6EAF-4814-98AE-F78696349805}" destId="{E7914114-2E43-48D0-8558-FB16619E9340}" srcOrd="0" destOrd="0" presId="urn:microsoft.com/office/officeart/2008/layout/LinedList"/>
    <dgm:cxn modelId="{ED441646-28FD-468D-92BD-A0B2A42322CC}" type="presParOf" srcId="{700B27D2-6EAF-4814-98AE-F78696349805}" destId="{D41ED114-B802-4AAC-976C-06E2B282C353}" srcOrd="1" destOrd="0" presId="urn:microsoft.com/office/officeart/2008/layout/LinedList"/>
    <dgm:cxn modelId="{056A3B44-CCBF-4B14-B664-E6C882646CF0}" type="presParOf" srcId="{046B8D95-7743-490A-83FB-36B65D23C66E}" destId="{E38F3F4A-CF1B-4219-BF33-EA22BFF681B8}" srcOrd="12" destOrd="0" presId="urn:microsoft.com/office/officeart/2008/layout/LinedList"/>
    <dgm:cxn modelId="{5EA35725-6502-4F4B-AD43-6DCB13915F0F}" type="presParOf" srcId="{046B8D95-7743-490A-83FB-36B65D23C66E}" destId="{A6BF6B7E-FBFE-4AF1-B1BC-07CAC7C681DB}" srcOrd="13" destOrd="0" presId="urn:microsoft.com/office/officeart/2008/layout/LinedList"/>
    <dgm:cxn modelId="{8CC8B624-A3A5-44DF-8399-ED7F2AC1C2EB}" type="presParOf" srcId="{A6BF6B7E-FBFE-4AF1-B1BC-07CAC7C681DB}" destId="{EE3B8424-A4C6-4C1C-8C00-DC9392BAC7BE}" srcOrd="0" destOrd="0" presId="urn:microsoft.com/office/officeart/2008/layout/LinedList"/>
    <dgm:cxn modelId="{3BB0430C-B9E2-43E0-B6E9-58B1D57C252D}" type="presParOf" srcId="{A6BF6B7E-FBFE-4AF1-B1BC-07CAC7C681DB}" destId="{A2136B18-524D-4185-9B79-8795FD3D17D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FF29A7-FD22-4D1D-854D-6547D36F6E7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D3D105E-7679-4671-8EEF-AE8A2AE6976B}">
      <dgm:prSet/>
      <dgm:spPr/>
      <dgm:t>
        <a:bodyPr/>
        <a:lstStyle/>
        <a:p>
          <a:r>
            <a:rPr lang="en-GB"/>
            <a:t>Sedentary lifestyle</a:t>
          </a:r>
          <a:endParaRPr lang="en-US"/>
        </a:p>
      </dgm:t>
    </dgm:pt>
    <dgm:pt modelId="{A5302C77-6ABF-42C7-94A1-5146E4181293}" type="parTrans" cxnId="{CBB95558-2ADB-495D-8127-E50D1DD99B6A}">
      <dgm:prSet/>
      <dgm:spPr/>
      <dgm:t>
        <a:bodyPr/>
        <a:lstStyle/>
        <a:p>
          <a:endParaRPr lang="en-US"/>
        </a:p>
      </dgm:t>
    </dgm:pt>
    <dgm:pt modelId="{E7233E6E-2795-4C3C-AE37-CC36B0292853}" type="sibTrans" cxnId="{CBB95558-2ADB-495D-8127-E50D1DD99B6A}">
      <dgm:prSet/>
      <dgm:spPr/>
      <dgm:t>
        <a:bodyPr/>
        <a:lstStyle/>
        <a:p>
          <a:endParaRPr lang="en-US"/>
        </a:p>
      </dgm:t>
    </dgm:pt>
    <dgm:pt modelId="{FD2F186C-0C61-498E-B51D-E3B630C8E0FF}">
      <dgm:prSet/>
      <dgm:spPr/>
      <dgm:t>
        <a:bodyPr/>
        <a:lstStyle/>
        <a:p>
          <a:r>
            <a:rPr lang="en-GB"/>
            <a:t>Poor diet (high sugar and processed foods)</a:t>
          </a:r>
          <a:endParaRPr lang="en-US"/>
        </a:p>
      </dgm:t>
    </dgm:pt>
    <dgm:pt modelId="{3DA7CDE6-4073-4C27-8FA5-E5B1F088D9B9}" type="parTrans" cxnId="{EAF95A65-62FE-4600-A0EB-BE2FDA19AD17}">
      <dgm:prSet/>
      <dgm:spPr/>
      <dgm:t>
        <a:bodyPr/>
        <a:lstStyle/>
        <a:p>
          <a:endParaRPr lang="en-US"/>
        </a:p>
      </dgm:t>
    </dgm:pt>
    <dgm:pt modelId="{EA14E7AA-A7DA-4EC1-84CE-D4E29F92203E}" type="sibTrans" cxnId="{EAF95A65-62FE-4600-A0EB-BE2FDA19AD17}">
      <dgm:prSet/>
      <dgm:spPr/>
      <dgm:t>
        <a:bodyPr/>
        <a:lstStyle/>
        <a:p>
          <a:endParaRPr lang="en-US"/>
        </a:p>
      </dgm:t>
    </dgm:pt>
    <dgm:pt modelId="{27B513D9-36BE-4D07-873D-44C0F1411E94}">
      <dgm:prSet/>
      <dgm:spPr/>
      <dgm:t>
        <a:bodyPr/>
        <a:lstStyle/>
        <a:p>
          <a:r>
            <a:rPr lang="en-GB"/>
            <a:t>Overweight (BMI 31)</a:t>
          </a:r>
          <a:endParaRPr lang="en-US"/>
        </a:p>
      </dgm:t>
    </dgm:pt>
    <dgm:pt modelId="{C408DDAB-0A69-41C5-A2D0-276EEC979882}" type="parTrans" cxnId="{260FD3F0-63C5-48BC-A5BD-3504DEF5F2BE}">
      <dgm:prSet/>
      <dgm:spPr/>
      <dgm:t>
        <a:bodyPr/>
        <a:lstStyle/>
        <a:p>
          <a:endParaRPr lang="en-US"/>
        </a:p>
      </dgm:t>
    </dgm:pt>
    <dgm:pt modelId="{3EB450B8-914A-4D2A-9852-3512C3381DFF}" type="sibTrans" cxnId="{260FD3F0-63C5-48BC-A5BD-3504DEF5F2BE}">
      <dgm:prSet/>
      <dgm:spPr/>
      <dgm:t>
        <a:bodyPr/>
        <a:lstStyle/>
        <a:p>
          <a:endParaRPr lang="en-US"/>
        </a:p>
      </dgm:t>
    </dgm:pt>
    <dgm:pt modelId="{698219E4-5E48-4757-A84E-E7A4586EDDCD}">
      <dgm:prSet/>
      <dgm:spPr/>
      <dgm:t>
        <a:bodyPr/>
        <a:lstStyle/>
        <a:p>
          <a:r>
            <a:rPr lang="en-GB"/>
            <a:t>Family history of diabetes</a:t>
          </a:r>
          <a:endParaRPr lang="en-US"/>
        </a:p>
      </dgm:t>
    </dgm:pt>
    <dgm:pt modelId="{EE74BD9F-F998-4A2A-9CFB-7EBEFC9D8324}" type="parTrans" cxnId="{573CCA8E-D445-4F58-9396-9091B0DCFD58}">
      <dgm:prSet/>
      <dgm:spPr/>
      <dgm:t>
        <a:bodyPr/>
        <a:lstStyle/>
        <a:p>
          <a:endParaRPr lang="en-US"/>
        </a:p>
      </dgm:t>
    </dgm:pt>
    <dgm:pt modelId="{D6E1B464-793A-4485-9BF2-CFB7200AA2F9}" type="sibTrans" cxnId="{573CCA8E-D445-4F58-9396-9091B0DCFD58}">
      <dgm:prSet/>
      <dgm:spPr/>
      <dgm:t>
        <a:bodyPr/>
        <a:lstStyle/>
        <a:p>
          <a:endParaRPr lang="en-US"/>
        </a:p>
      </dgm:t>
    </dgm:pt>
    <dgm:pt modelId="{BD910B9B-7EA7-4122-9028-0931DB4226D3}">
      <dgm:prSet/>
      <dgm:spPr/>
      <dgm:t>
        <a:bodyPr/>
        <a:lstStyle/>
        <a:p>
          <a:r>
            <a:rPr lang="en-GB"/>
            <a:t>Smoking</a:t>
          </a:r>
          <a:endParaRPr lang="en-US"/>
        </a:p>
      </dgm:t>
    </dgm:pt>
    <dgm:pt modelId="{2FDF1221-60BC-46C7-A26E-9760E15A60E7}" type="parTrans" cxnId="{9FFACC14-6D2B-4638-880D-47BC162A77E2}">
      <dgm:prSet/>
      <dgm:spPr/>
      <dgm:t>
        <a:bodyPr/>
        <a:lstStyle/>
        <a:p>
          <a:endParaRPr lang="en-US"/>
        </a:p>
      </dgm:t>
    </dgm:pt>
    <dgm:pt modelId="{4386B6F0-EDE7-416A-923D-92979BE150A7}" type="sibTrans" cxnId="{9FFACC14-6D2B-4638-880D-47BC162A77E2}">
      <dgm:prSet/>
      <dgm:spPr/>
      <dgm:t>
        <a:bodyPr/>
        <a:lstStyle/>
        <a:p>
          <a:endParaRPr lang="en-US"/>
        </a:p>
      </dgm:t>
    </dgm:pt>
    <dgm:pt modelId="{F683362F-F589-483A-BA3F-7AE229CB84AF}" type="pres">
      <dgm:prSet presAssocID="{34FF29A7-FD22-4D1D-854D-6547D36F6E77}" presName="vert0" presStyleCnt="0">
        <dgm:presLayoutVars>
          <dgm:dir/>
          <dgm:animOne val="branch"/>
          <dgm:animLvl val="lvl"/>
        </dgm:presLayoutVars>
      </dgm:prSet>
      <dgm:spPr/>
    </dgm:pt>
    <dgm:pt modelId="{D35FF112-CC62-42A0-A60C-59CC71E4A115}" type="pres">
      <dgm:prSet presAssocID="{9D3D105E-7679-4671-8EEF-AE8A2AE6976B}" presName="thickLine" presStyleLbl="alignNode1" presStyleIdx="0" presStyleCnt="5"/>
      <dgm:spPr/>
    </dgm:pt>
    <dgm:pt modelId="{4906DCAE-C55D-48C0-8EDE-7498DA66C816}" type="pres">
      <dgm:prSet presAssocID="{9D3D105E-7679-4671-8EEF-AE8A2AE6976B}" presName="horz1" presStyleCnt="0"/>
      <dgm:spPr/>
    </dgm:pt>
    <dgm:pt modelId="{C902A3E4-CD8D-4055-9977-D15AC15DCD9A}" type="pres">
      <dgm:prSet presAssocID="{9D3D105E-7679-4671-8EEF-AE8A2AE6976B}" presName="tx1" presStyleLbl="revTx" presStyleIdx="0" presStyleCnt="5"/>
      <dgm:spPr/>
    </dgm:pt>
    <dgm:pt modelId="{C30E5C61-AD9C-4373-8600-FED527EABB9E}" type="pres">
      <dgm:prSet presAssocID="{9D3D105E-7679-4671-8EEF-AE8A2AE6976B}" presName="vert1" presStyleCnt="0"/>
      <dgm:spPr/>
    </dgm:pt>
    <dgm:pt modelId="{C22544F9-4E80-41ED-8D0D-8A4FEBC12197}" type="pres">
      <dgm:prSet presAssocID="{FD2F186C-0C61-498E-B51D-E3B630C8E0FF}" presName="thickLine" presStyleLbl="alignNode1" presStyleIdx="1" presStyleCnt="5"/>
      <dgm:spPr/>
    </dgm:pt>
    <dgm:pt modelId="{9652FBA0-9039-4FAC-A2B0-13C9C38EDD79}" type="pres">
      <dgm:prSet presAssocID="{FD2F186C-0C61-498E-B51D-E3B630C8E0FF}" presName="horz1" presStyleCnt="0"/>
      <dgm:spPr/>
    </dgm:pt>
    <dgm:pt modelId="{1E084A6B-D091-4CB6-B08E-5B42DE13521A}" type="pres">
      <dgm:prSet presAssocID="{FD2F186C-0C61-498E-B51D-E3B630C8E0FF}" presName="tx1" presStyleLbl="revTx" presStyleIdx="1" presStyleCnt="5"/>
      <dgm:spPr/>
    </dgm:pt>
    <dgm:pt modelId="{7734A926-3F54-450F-A856-166EBF63E6C9}" type="pres">
      <dgm:prSet presAssocID="{FD2F186C-0C61-498E-B51D-E3B630C8E0FF}" presName="vert1" presStyleCnt="0"/>
      <dgm:spPr/>
    </dgm:pt>
    <dgm:pt modelId="{CB3F0C55-CBEC-4C80-A8ED-EF4142891FB7}" type="pres">
      <dgm:prSet presAssocID="{27B513D9-36BE-4D07-873D-44C0F1411E94}" presName="thickLine" presStyleLbl="alignNode1" presStyleIdx="2" presStyleCnt="5"/>
      <dgm:spPr/>
    </dgm:pt>
    <dgm:pt modelId="{B5AB2666-75A4-422E-895B-B77E8A22E278}" type="pres">
      <dgm:prSet presAssocID="{27B513D9-36BE-4D07-873D-44C0F1411E94}" presName="horz1" presStyleCnt="0"/>
      <dgm:spPr/>
    </dgm:pt>
    <dgm:pt modelId="{8EC74C25-DC45-4EC0-AD46-C49B3B4B62DF}" type="pres">
      <dgm:prSet presAssocID="{27B513D9-36BE-4D07-873D-44C0F1411E94}" presName="tx1" presStyleLbl="revTx" presStyleIdx="2" presStyleCnt="5"/>
      <dgm:spPr/>
    </dgm:pt>
    <dgm:pt modelId="{169D47CE-DF75-4B20-974B-E6F08DC6E1FB}" type="pres">
      <dgm:prSet presAssocID="{27B513D9-36BE-4D07-873D-44C0F1411E94}" presName="vert1" presStyleCnt="0"/>
      <dgm:spPr/>
    </dgm:pt>
    <dgm:pt modelId="{5D48FFB1-D8BC-4449-9426-E3EBCFBBD1D3}" type="pres">
      <dgm:prSet presAssocID="{698219E4-5E48-4757-A84E-E7A4586EDDCD}" presName="thickLine" presStyleLbl="alignNode1" presStyleIdx="3" presStyleCnt="5"/>
      <dgm:spPr/>
    </dgm:pt>
    <dgm:pt modelId="{5F9A86E3-A6C8-4398-895C-0545D253BAC3}" type="pres">
      <dgm:prSet presAssocID="{698219E4-5E48-4757-A84E-E7A4586EDDCD}" presName="horz1" presStyleCnt="0"/>
      <dgm:spPr/>
    </dgm:pt>
    <dgm:pt modelId="{D656A0F2-CE20-498A-93E8-C51DEAA852AE}" type="pres">
      <dgm:prSet presAssocID="{698219E4-5E48-4757-A84E-E7A4586EDDCD}" presName="tx1" presStyleLbl="revTx" presStyleIdx="3" presStyleCnt="5"/>
      <dgm:spPr/>
    </dgm:pt>
    <dgm:pt modelId="{275399B6-42B6-4E0D-8B56-02E292A2A6A8}" type="pres">
      <dgm:prSet presAssocID="{698219E4-5E48-4757-A84E-E7A4586EDDCD}" presName="vert1" presStyleCnt="0"/>
      <dgm:spPr/>
    </dgm:pt>
    <dgm:pt modelId="{ACA0C35C-AE64-4DF3-B8BB-503684987AA2}" type="pres">
      <dgm:prSet presAssocID="{BD910B9B-7EA7-4122-9028-0931DB4226D3}" presName="thickLine" presStyleLbl="alignNode1" presStyleIdx="4" presStyleCnt="5"/>
      <dgm:spPr/>
    </dgm:pt>
    <dgm:pt modelId="{90F6C10C-4DC8-40A1-BE78-88C111319B1D}" type="pres">
      <dgm:prSet presAssocID="{BD910B9B-7EA7-4122-9028-0931DB4226D3}" presName="horz1" presStyleCnt="0"/>
      <dgm:spPr/>
    </dgm:pt>
    <dgm:pt modelId="{0E5C5D7A-2273-40D2-86DB-D364807753CD}" type="pres">
      <dgm:prSet presAssocID="{BD910B9B-7EA7-4122-9028-0931DB4226D3}" presName="tx1" presStyleLbl="revTx" presStyleIdx="4" presStyleCnt="5"/>
      <dgm:spPr/>
    </dgm:pt>
    <dgm:pt modelId="{6B4EAC1F-6BCD-45F9-B033-C1FB928AFD61}" type="pres">
      <dgm:prSet presAssocID="{BD910B9B-7EA7-4122-9028-0931DB4226D3}" presName="vert1" presStyleCnt="0"/>
      <dgm:spPr/>
    </dgm:pt>
  </dgm:ptLst>
  <dgm:cxnLst>
    <dgm:cxn modelId="{F4255F04-5F2A-4270-8743-22C8B6F99AAA}" type="presOf" srcId="{9D3D105E-7679-4671-8EEF-AE8A2AE6976B}" destId="{C902A3E4-CD8D-4055-9977-D15AC15DCD9A}" srcOrd="0" destOrd="0" presId="urn:microsoft.com/office/officeart/2008/layout/LinedList"/>
    <dgm:cxn modelId="{A765EC11-5865-4914-9959-2CFE60B21112}" type="presOf" srcId="{34FF29A7-FD22-4D1D-854D-6547D36F6E77}" destId="{F683362F-F589-483A-BA3F-7AE229CB84AF}" srcOrd="0" destOrd="0" presId="urn:microsoft.com/office/officeart/2008/layout/LinedList"/>
    <dgm:cxn modelId="{9FFACC14-6D2B-4638-880D-47BC162A77E2}" srcId="{34FF29A7-FD22-4D1D-854D-6547D36F6E77}" destId="{BD910B9B-7EA7-4122-9028-0931DB4226D3}" srcOrd="4" destOrd="0" parTransId="{2FDF1221-60BC-46C7-A26E-9760E15A60E7}" sibTransId="{4386B6F0-EDE7-416A-923D-92979BE150A7}"/>
    <dgm:cxn modelId="{DFD9CC40-395C-4CDA-A81A-9CDC26D3D44A}" type="presOf" srcId="{BD910B9B-7EA7-4122-9028-0931DB4226D3}" destId="{0E5C5D7A-2273-40D2-86DB-D364807753CD}" srcOrd="0" destOrd="0" presId="urn:microsoft.com/office/officeart/2008/layout/LinedList"/>
    <dgm:cxn modelId="{588BC664-5C24-4BAC-B386-709A4CAC1CE6}" type="presOf" srcId="{27B513D9-36BE-4D07-873D-44C0F1411E94}" destId="{8EC74C25-DC45-4EC0-AD46-C49B3B4B62DF}" srcOrd="0" destOrd="0" presId="urn:microsoft.com/office/officeart/2008/layout/LinedList"/>
    <dgm:cxn modelId="{EAF95A65-62FE-4600-A0EB-BE2FDA19AD17}" srcId="{34FF29A7-FD22-4D1D-854D-6547D36F6E77}" destId="{FD2F186C-0C61-498E-B51D-E3B630C8E0FF}" srcOrd="1" destOrd="0" parTransId="{3DA7CDE6-4073-4C27-8FA5-E5B1F088D9B9}" sibTransId="{EA14E7AA-A7DA-4EC1-84CE-D4E29F92203E}"/>
    <dgm:cxn modelId="{CBB95558-2ADB-495D-8127-E50D1DD99B6A}" srcId="{34FF29A7-FD22-4D1D-854D-6547D36F6E77}" destId="{9D3D105E-7679-4671-8EEF-AE8A2AE6976B}" srcOrd="0" destOrd="0" parTransId="{A5302C77-6ABF-42C7-94A1-5146E4181293}" sibTransId="{E7233E6E-2795-4C3C-AE37-CC36B0292853}"/>
    <dgm:cxn modelId="{573CCA8E-D445-4F58-9396-9091B0DCFD58}" srcId="{34FF29A7-FD22-4D1D-854D-6547D36F6E77}" destId="{698219E4-5E48-4757-A84E-E7A4586EDDCD}" srcOrd="3" destOrd="0" parTransId="{EE74BD9F-F998-4A2A-9CFB-7EBEFC9D8324}" sibTransId="{D6E1B464-793A-4485-9BF2-CFB7200AA2F9}"/>
    <dgm:cxn modelId="{2003FABD-E4D4-4B8D-A64E-E3179C5B0D6A}" type="presOf" srcId="{FD2F186C-0C61-498E-B51D-E3B630C8E0FF}" destId="{1E084A6B-D091-4CB6-B08E-5B42DE13521A}" srcOrd="0" destOrd="0" presId="urn:microsoft.com/office/officeart/2008/layout/LinedList"/>
    <dgm:cxn modelId="{26A8ABC9-59BF-4295-8188-0F3195344E71}" type="presOf" srcId="{698219E4-5E48-4757-A84E-E7A4586EDDCD}" destId="{D656A0F2-CE20-498A-93E8-C51DEAA852AE}" srcOrd="0" destOrd="0" presId="urn:microsoft.com/office/officeart/2008/layout/LinedList"/>
    <dgm:cxn modelId="{260FD3F0-63C5-48BC-A5BD-3504DEF5F2BE}" srcId="{34FF29A7-FD22-4D1D-854D-6547D36F6E77}" destId="{27B513D9-36BE-4D07-873D-44C0F1411E94}" srcOrd="2" destOrd="0" parTransId="{C408DDAB-0A69-41C5-A2D0-276EEC979882}" sibTransId="{3EB450B8-914A-4D2A-9852-3512C3381DFF}"/>
    <dgm:cxn modelId="{D30E9416-26AD-41F5-8D00-9B9B5B4900E7}" type="presParOf" srcId="{F683362F-F589-483A-BA3F-7AE229CB84AF}" destId="{D35FF112-CC62-42A0-A60C-59CC71E4A115}" srcOrd="0" destOrd="0" presId="urn:microsoft.com/office/officeart/2008/layout/LinedList"/>
    <dgm:cxn modelId="{FF1B51E1-BCBC-41DB-9B17-EFD9331AD59A}" type="presParOf" srcId="{F683362F-F589-483A-BA3F-7AE229CB84AF}" destId="{4906DCAE-C55D-48C0-8EDE-7498DA66C816}" srcOrd="1" destOrd="0" presId="urn:microsoft.com/office/officeart/2008/layout/LinedList"/>
    <dgm:cxn modelId="{4019BEB2-FDBD-41B3-8BDA-6B899621E488}" type="presParOf" srcId="{4906DCAE-C55D-48C0-8EDE-7498DA66C816}" destId="{C902A3E4-CD8D-4055-9977-D15AC15DCD9A}" srcOrd="0" destOrd="0" presId="urn:microsoft.com/office/officeart/2008/layout/LinedList"/>
    <dgm:cxn modelId="{FCA720F0-5318-44F1-8CE2-D6B0C0A3B1FD}" type="presParOf" srcId="{4906DCAE-C55D-48C0-8EDE-7498DA66C816}" destId="{C30E5C61-AD9C-4373-8600-FED527EABB9E}" srcOrd="1" destOrd="0" presId="urn:microsoft.com/office/officeart/2008/layout/LinedList"/>
    <dgm:cxn modelId="{3ADF5ABC-7E34-4952-82FC-153934D6DCF1}" type="presParOf" srcId="{F683362F-F589-483A-BA3F-7AE229CB84AF}" destId="{C22544F9-4E80-41ED-8D0D-8A4FEBC12197}" srcOrd="2" destOrd="0" presId="urn:microsoft.com/office/officeart/2008/layout/LinedList"/>
    <dgm:cxn modelId="{13C79393-C24C-465F-9707-DB6140B327D3}" type="presParOf" srcId="{F683362F-F589-483A-BA3F-7AE229CB84AF}" destId="{9652FBA0-9039-4FAC-A2B0-13C9C38EDD79}" srcOrd="3" destOrd="0" presId="urn:microsoft.com/office/officeart/2008/layout/LinedList"/>
    <dgm:cxn modelId="{09AC67EA-15F9-451D-8425-B2DFE4E21893}" type="presParOf" srcId="{9652FBA0-9039-4FAC-A2B0-13C9C38EDD79}" destId="{1E084A6B-D091-4CB6-B08E-5B42DE13521A}" srcOrd="0" destOrd="0" presId="urn:microsoft.com/office/officeart/2008/layout/LinedList"/>
    <dgm:cxn modelId="{8D68A882-4FC7-4C8B-AD06-893FCBCF3CB7}" type="presParOf" srcId="{9652FBA0-9039-4FAC-A2B0-13C9C38EDD79}" destId="{7734A926-3F54-450F-A856-166EBF63E6C9}" srcOrd="1" destOrd="0" presId="urn:microsoft.com/office/officeart/2008/layout/LinedList"/>
    <dgm:cxn modelId="{A27E0BCB-7340-4AC3-AA88-B9C830AC31D3}" type="presParOf" srcId="{F683362F-F589-483A-BA3F-7AE229CB84AF}" destId="{CB3F0C55-CBEC-4C80-A8ED-EF4142891FB7}" srcOrd="4" destOrd="0" presId="urn:microsoft.com/office/officeart/2008/layout/LinedList"/>
    <dgm:cxn modelId="{53DA213C-AC29-4481-89B0-DDCFE134DB73}" type="presParOf" srcId="{F683362F-F589-483A-BA3F-7AE229CB84AF}" destId="{B5AB2666-75A4-422E-895B-B77E8A22E278}" srcOrd="5" destOrd="0" presId="urn:microsoft.com/office/officeart/2008/layout/LinedList"/>
    <dgm:cxn modelId="{88A66570-4FED-414A-B4C1-3DE56793FFAD}" type="presParOf" srcId="{B5AB2666-75A4-422E-895B-B77E8A22E278}" destId="{8EC74C25-DC45-4EC0-AD46-C49B3B4B62DF}" srcOrd="0" destOrd="0" presId="urn:microsoft.com/office/officeart/2008/layout/LinedList"/>
    <dgm:cxn modelId="{F8B03B5B-6BE7-4488-A2D2-75BE415F0057}" type="presParOf" srcId="{B5AB2666-75A4-422E-895B-B77E8A22E278}" destId="{169D47CE-DF75-4B20-974B-E6F08DC6E1FB}" srcOrd="1" destOrd="0" presId="urn:microsoft.com/office/officeart/2008/layout/LinedList"/>
    <dgm:cxn modelId="{1F494B69-4E5E-422F-8181-D6F5C76D55D6}" type="presParOf" srcId="{F683362F-F589-483A-BA3F-7AE229CB84AF}" destId="{5D48FFB1-D8BC-4449-9426-E3EBCFBBD1D3}" srcOrd="6" destOrd="0" presId="urn:microsoft.com/office/officeart/2008/layout/LinedList"/>
    <dgm:cxn modelId="{B23D2689-9F95-4D79-B034-B3A5523E9892}" type="presParOf" srcId="{F683362F-F589-483A-BA3F-7AE229CB84AF}" destId="{5F9A86E3-A6C8-4398-895C-0545D253BAC3}" srcOrd="7" destOrd="0" presId="urn:microsoft.com/office/officeart/2008/layout/LinedList"/>
    <dgm:cxn modelId="{CEC3C3E4-C38E-456A-958D-E9223FC87B8D}" type="presParOf" srcId="{5F9A86E3-A6C8-4398-895C-0545D253BAC3}" destId="{D656A0F2-CE20-498A-93E8-C51DEAA852AE}" srcOrd="0" destOrd="0" presId="urn:microsoft.com/office/officeart/2008/layout/LinedList"/>
    <dgm:cxn modelId="{0370F5F3-844B-464E-991A-CB2F3F189A80}" type="presParOf" srcId="{5F9A86E3-A6C8-4398-895C-0545D253BAC3}" destId="{275399B6-42B6-4E0D-8B56-02E292A2A6A8}" srcOrd="1" destOrd="0" presId="urn:microsoft.com/office/officeart/2008/layout/LinedList"/>
    <dgm:cxn modelId="{D6FB26F2-D6A8-4C9D-AA3A-4EF199A33B81}" type="presParOf" srcId="{F683362F-F589-483A-BA3F-7AE229CB84AF}" destId="{ACA0C35C-AE64-4DF3-B8BB-503684987AA2}" srcOrd="8" destOrd="0" presId="urn:microsoft.com/office/officeart/2008/layout/LinedList"/>
    <dgm:cxn modelId="{CE30CF0D-8894-4FAD-B824-717A52B04EF0}" type="presParOf" srcId="{F683362F-F589-483A-BA3F-7AE229CB84AF}" destId="{90F6C10C-4DC8-40A1-BE78-88C111319B1D}" srcOrd="9" destOrd="0" presId="urn:microsoft.com/office/officeart/2008/layout/LinedList"/>
    <dgm:cxn modelId="{0714E4D1-AF31-4D93-83E8-B1B6DFD9D4E9}" type="presParOf" srcId="{90F6C10C-4DC8-40A1-BE78-88C111319B1D}" destId="{0E5C5D7A-2273-40D2-86DB-D364807753CD}" srcOrd="0" destOrd="0" presId="urn:microsoft.com/office/officeart/2008/layout/LinedList"/>
    <dgm:cxn modelId="{CAA9E17A-54C5-4FBA-B049-F33A803D1F49}" type="presParOf" srcId="{90F6C10C-4DC8-40A1-BE78-88C111319B1D}" destId="{6B4EAC1F-6BCD-45F9-B033-C1FB928AFD6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B3B1E1-7E96-4952-804B-16DA778C0DF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375ABA3-3D30-4150-96B8-E4F3F8C41533}">
      <dgm:prSet/>
      <dgm:spPr/>
      <dgm:t>
        <a:bodyPr/>
        <a:lstStyle/>
        <a:p>
          <a:r>
            <a:rPr lang="en-GB"/>
            <a:t>Cardiovascular disease</a:t>
          </a:r>
          <a:endParaRPr lang="en-US"/>
        </a:p>
      </dgm:t>
    </dgm:pt>
    <dgm:pt modelId="{452E8B46-E794-4D29-91A4-1F7A3FE3EB5C}" type="parTrans" cxnId="{F9225C1A-BC87-45F0-A84B-11D532C9C7C1}">
      <dgm:prSet/>
      <dgm:spPr/>
      <dgm:t>
        <a:bodyPr/>
        <a:lstStyle/>
        <a:p>
          <a:endParaRPr lang="en-US"/>
        </a:p>
      </dgm:t>
    </dgm:pt>
    <dgm:pt modelId="{9641E882-CBAC-40B4-A918-EB489DEA802F}" type="sibTrans" cxnId="{F9225C1A-BC87-45F0-A84B-11D532C9C7C1}">
      <dgm:prSet/>
      <dgm:spPr/>
      <dgm:t>
        <a:bodyPr/>
        <a:lstStyle/>
        <a:p>
          <a:endParaRPr lang="en-US"/>
        </a:p>
      </dgm:t>
    </dgm:pt>
    <dgm:pt modelId="{B889C96B-179E-4E2D-9A8F-BBABB4480CE7}">
      <dgm:prSet/>
      <dgm:spPr/>
      <dgm:t>
        <a:bodyPr/>
        <a:lstStyle/>
        <a:p>
          <a:r>
            <a:rPr lang="en-GB"/>
            <a:t>Kidney damage</a:t>
          </a:r>
          <a:endParaRPr lang="en-US"/>
        </a:p>
      </dgm:t>
    </dgm:pt>
    <dgm:pt modelId="{371D8546-8E0D-43EA-9B2F-4CC36CD621CE}" type="parTrans" cxnId="{F0F5BAB2-A3F2-4B4E-BAF2-9C854E71F7B1}">
      <dgm:prSet/>
      <dgm:spPr/>
      <dgm:t>
        <a:bodyPr/>
        <a:lstStyle/>
        <a:p>
          <a:endParaRPr lang="en-US"/>
        </a:p>
      </dgm:t>
    </dgm:pt>
    <dgm:pt modelId="{0D76039E-4FE1-457F-8A8A-3D89F888554A}" type="sibTrans" cxnId="{F0F5BAB2-A3F2-4B4E-BAF2-9C854E71F7B1}">
      <dgm:prSet/>
      <dgm:spPr/>
      <dgm:t>
        <a:bodyPr/>
        <a:lstStyle/>
        <a:p>
          <a:endParaRPr lang="en-US"/>
        </a:p>
      </dgm:t>
    </dgm:pt>
    <dgm:pt modelId="{7F607801-3974-4536-9B16-5CCE939867C7}">
      <dgm:prSet/>
      <dgm:spPr/>
      <dgm:t>
        <a:bodyPr/>
        <a:lstStyle/>
        <a:p>
          <a:r>
            <a:rPr lang="en-GB"/>
            <a:t>Nerve damage</a:t>
          </a:r>
          <a:endParaRPr lang="en-US"/>
        </a:p>
      </dgm:t>
    </dgm:pt>
    <dgm:pt modelId="{76389A08-81AA-4857-ADF4-F6028A27EB91}" type="parTrans" cxnId="{0A04AB87-15C8-4E17-B1E0-F900D0A0B738}">
      <dgm:prSet/>
      <dgm:spPr/>
      <dgm:t>
        <a:bodyPr/>
        <a:lstStyle/>
        <a:p>
          <a:endParaRPr lang="en-US"/>
        </a:p>
      </dgm:t>
    </dgm:pt>
    <dgm:pt modelId="{E68712B0-7A55-44E8-86F2-0C1C07BB4A69}" type="sibTrans" cxnId="{0A04AB87-15C8-4E17-B1E0-F900D0A0B738}">
      <dgm:prSet/>
      <dgm:spPr/>
      <dgm:t>
        <a:bodyPr/>
        <a:lstStyle/>
        <a:p>
          <a:endParaRPr lang="en-US"/>
        </a:p>
      </dgm:t>
    </dgm:pt>
    <dgm:pt modelId="{188CA7C6-EF4D-4050-985C-4D2886D77C00}">
      <dgm:prSet/>
      <dgm:spPr/>
      <dgm:t>
        <a:bodyPr/>
        <a:lstStyle/>
        <a:p>
          <a:r>
            <a:rPr lang="en-GB"/>
            <a:t>Vision problems</a:t>
          </a:r>
          <a:endParaRPr lang="en-US"/>
        </a:p>
      </dgm:t>
    </dgm:pt>
    <dgm:pt modelId="{618B3C8B-9B2B-47DF-A4F0-1894EFD72284}" type="parTrans" cxnId="{F767F514-660F-4B5E-B987-57CE1441088A}">
      <dgm:prSet/>
      <dgm:spPr/>
      <dgm:t>
        <a:bodyPr/>
        <a:lstStyle/>
        <a:p>
          <a:endParaRPr lang="en-US"/>
        </a:p>
      </dgm:t>
    </dgm:pt>
    <dgm:pt modelId="{F091CB7E-5A49-45E3-807E-620EBC8D2670}" type="sibTrans" cxnId="{F767F514-660F-4B5E-B987-57CE1441088A}">
      <dgm:prSet/>
      <dgm:spPr/>
      <dgm:t>
        <a:bodyPr/>
        <a:lstStyle/>
        <a:p>
          <a:endParaRPr lang="en-US"/>
        </a:p>
      </dgm:t>
    </dgm:pt>
    <dgm:pt modelId="{DA9B2B57-6C53-4736-B3D2-EF2A3F28F9BC}">
      <dgm:prSet/>
      <dgm:spPr/>
      <dgm:t>
        <a:bodyPr/>
        <a:lstStyle/>
        <a:p>
          <a:r>
            <a:rPr lang="en-GB"/>
            <a:t>Foot ulcers</a:t>
          </a:r>
          <a:endParaRPr lang="en-US"/>
        </a:p>
      </dgm:t>
    </dgm:pt>
    <dgm:pt modelId="{9056CA17-D20D-4215-9635-BBFAC75FD855}" type="parTrans" cxnId="{F3881923-2966-47F4-91DE-40F073AB336F}">
      <dgm:prSet/>
      <dgm:spPr/>
      <dgm:t>
        <a:bodyPr/>
        <a:lstStyle/>
        <a:p>
          <a:endParaRPr lang="en-US"/>
        </a:p>
      </dgm:t>
    </dgm:pt>
    <dgm:pt modelId="{1E62ACD5-C6A0-4619-A907-45E2BF0AF24F}" type="sibTrans" cxnId="{F3881923-2966-47F4-91DE-40F073AB336F}">
      <dgm:prSet/>
      <dgm:spPr/>
      <dgm:t>
        <a:bodyPr/>
        <a:lstStyle/>
        <a:p>
          <a:endParaRPr lang="en-US"/>
        </a:p>
      </dgm:t>
    </dgm:pt>
    <dgm:pt modelId="{2396B146-F122-4983-8C48-87629FADF48D}" type="pres">
      <dgm:prSet presAssocID="{5EB3B1E1-7E96-4952-804B-16DA778C0DFF}" presName="linear" presStyleCnt="0">
        <dgm:presLayoutVars>
          <dgm:animLvl val="lvl"/>
          <dgm:resizeHandles val="exact"/>
        </dgm:presLayoutVars>
      </dgm:prSet>
      <dgm:spPr/>
    </dgm:pt>
    <dgm:pt modelId="{0E9A2BC7-8B69-4A07-B675-D699477D198E}" type="pres">
      <dgm:prSet presAssocID="{3375ABA3-3D30-4150-96B8-E4F3F8C41533}" presName="parentText" presStyleLbl="node1" presStyleIdx="0" presStyleCnt="5">
        <dgm:presLayoutVars>
          <dgm:chMax val="0"/>
          <dgm:bulletEnabled val="1"/>
        </dgm:presLayoutVars>
      </dgm:prSet>
      <dgm:spPr/>
    </dgm:pt>
    <dgm:pt modelId="{77517AE4-22A3-46E0-BE4E-E84F0F6D0834}" type="pres">
      <dgm:prSet presAssocID="{9641E882-CBAC-40B4-A918-EB489DEA802F}" presName="spacer" presStyleCnt="0"/>
      <dgm:spPr/>
    </dgm:pt>
    <dgm:pt modelId="{A4C31C03-42D2-4468-8BC8-293186116D45}" type="pres">
      <dgm:prSet presAssocID="{B889C96B-179E-4E2D-9A8F-BBABB4480CE7}" presName="parentText" presStyleLbl="node1" presStyleIdx="1" presStyleCnt="5">
        <dgm:presLayoutVars>
          <dgm:chMax val="0"/>
          <dgm:bulletEnabled val="1"/>
        </dgm:presLayoutVars>
      </dgm:prSet>
      <dgm:spPr/>
    </dgm:pt>
    <dgm:pt modelId="{CB344408-7264-4199-B849-ADB185D3959B}" type="pres">
      <dgm:prSet presAssocID="{0D76039E-4FE1-457F-8A8A-3D89F888554A}" presName="spacer" presStyleCnt="0"/>
      <dgm:spPr/>
    </dgm:pt>
    <dgm:pt modelId="{D1302EA6-E979-4426-A248-3A91829398D1}" type="pres">
      <dgm:prSet presAssocID="{7F607801-3974-4536-9B16-5CCE939867C7}" presName="parentText" presStyleLbl="node1" presStyleIdx="2" presStyleCnt="5">
        <dgm:presLayoutVars>
          <dgm:chMax val="0"/>
          <dgm:bulletEnabled val="1"/>
        </dgm:presLayoutVars>
      </dgm:prSet>
      <dgm:spPr/>
    </dgm:pt>
    <dgm:pt modelId="{6810D7A7-4E9F-461E-9A99-A52B51C95F89}" type="pres">
      <dgm:prSet presAssocID="{E68712B0-7A55-44E8-86F2-0C1C07BB4A69}" presName="spacer" presStyleCnt="0"/>
      <dgm:spPr/>
    </dgm:pt>
    <dgm:pt modelId="{7171131B-8AA9-4541-99F0-F85CA1C9C815}" type="pres">
      <dgm:prSet presAssocID="{188CA7C6-EF4D-4050-985C-4D2886D77C00}" presName="parentText" presStyleLbl="node1" presStyleIdx="3" presStyleCnt="5">
        <dgm:presLayoutVars>
          <dgm:chMax val="0"/>
          <dgm:bulletEnabled val="1"/>
        </dgm:presLayoutVars>
      </dgm:prSet>
      <dgm:spPr/>
    </dgm:pt>
    <dgm:pt modelId="{35911399-6801-4AEB-96FF-CAA160F4B520}" type="pres">
      <dgm:prSet presAssocID="{F091CB7E-5A49-45E3-807E-620EBC8D2670}" presName="spacer" presStyleCnt="0"/>
      <dgm:spPr/>
    </dgm:pt>
    <dgm:pt modelId="{E4966BEB-14B6-45D9-B8E4-A4962F6C6553}" type="pres">
      <dgm:prSet presAssocID="{DA9B2B57-6C53-4736-B3D2-EF2A3F28F9BC}" presName="parentText" presStyleLbl="node1" presStyleIdx="4" presStyleCnt="5">
        <dgm:presLayoutVars>
          <dgm:chMax val="0"/>
          <dgm:bulletEnabled val="1"/>
        </dgm:presLayoutVars>
      </dgm:prSet>
      <dgm:spPr/>
    </dgm:pt>
  </dgm:ptLst>
  <dgm:cxnLst>
    <dgm:cxn modelId="{F767F514-660F-4B5E-B987-57CE1441088A}" srcId="{5EB3B1E1-7E96-4952-804B-16DA778C0DFF}" destId="{188CA7C6-EF4D-4050-985C-4D2886D77C00}" srcOrd="3" destOrd="0" parTransId="{618B3C8B-9B2B-47DF-A4F0-1894EFD72284}" sibTransId="{F091CB7E-5A49-45E3-807E-620EBC8D2670}"/>
    <dgm:cxn modelId="{F9225C1A-BC87-45F0-A84B-11D532C9C7C1}" srcId="{5EB3B1E1-7E96-4952-804B-16DA778C0DFF}" destId="{3375ABA3-3D30-4150-96B8-E4F3F8C41533}" srcOrd="0" destOrd="0" parTransId="{452E8B46-E794-4D29-91A4-1F7A3FE3EB5C}" sibTransId="{9641E882-CBAC-40B4-A918-EB489DEA802F}"/>
    <dgm:cxn modelId="{F3881923-2966-47F4-91DE-40F073AB336F}" srcId="{5EB3B1E1-7E96-4952-804B-16DA778C0DFF}" destId="{DA9B2B57-6C53-4736-B3D2-EF2A3F28F9BC}" srcOrd="4" destOrd="0" parTransId="{9056CA17-D20D-4215-9635-BBFAC75FD855}" sibTransId="{1E62ACD5-C6A0-4619-A907-45E2BF0AF24F}"/>
    <dgm:cxn modelId="{71C1AB24-7F75-4DF9-84DD-707017A29F13}" type="presOf" srcId="{3375ABA3-3D30-4150-96B8-E4F3F8C41533}" destId="{0E9A2BC7-8B69-4A07-B675-D699477D198E}" srcOrd="0" destOrd="0" presId="urn:microsoft.com/office/officeart/2005/8/layout/vList2"/>
    <dgm:cxn modelId="{B7FAED61-AF50-4DDE-B318-335A37B3162D}" type="presOf" srcId="{5EB3B1E1-7E96-4952-804B-16DA778C0DFF}" destId="{2396B146-F122-4983-8C48-87629FADF48D}" srcOrd="0" destOrd="0" presId="urn:microsoft.com/office/officeart/2005/8/layout/vList2"/>
    <dgm:cxn modelId="{C933534F-E63B-412A-ABFC-3EF8F56E731E}" type="presOf" srcId="{DA9B2B57-6C53-4736-B3D2-EF2A3F28F9BC}" destId="{E4966BEB-14B6-45D9-B8E4-A4962F6C6553}" srcOrd="0" destOrd="0" presId="urn:microsoft.com/office/officeart/2005/8/layout/vList2"/>
    <dgm:cxn modelId="{0A04AB87-15C8-4E17-B1E0-F900D0A0B738}" srcId="{5EB3B1E1-7E96-4952-804B-16DA778C0DFF}" destId="{7F607801-3974-4536-9B16-5CCE939867C7}" srcOrd="2" destOrd="0" parTransId="{76389A08-81AA-4857-ADF4-F6028A27EB91}" sibTransId="{E68712B0-7A55-44E8-86F2-0C1C07BB4A69}"/>
    <dgm:cxn modelId="{70152589-6B89-4BA1-9AFA-C9BE13488D1E}" type="presOf" srcId="{188CA7C6-EF4D-4050-985C-4D2886D77C00}" destId="{7171131B-8AA9-4541-99F0-F85CA1C9C815}" srcOrd="0" destOrd="0" presId="urn:microsoft.com/office/officeart/2005/8/layout/vList2"/>
    <dgm:cxn modelId="{BD3A139D-AB3B-436D-9908-E25DD7780A3F}" type="presOf" srcId="{B889C96B-179E-4E2D-9A8F-BBABB4480CE7}" destId="{A4C31C03-42D2-4468-8BC8-293186116D45}" srcOrd="0" destOrd="0" presId="urn:microsoft.com/office/officeart/2005/8/layout/vList2"/>
    <dgm:cxn modelId="{0CDBEAAA-D744-4409-AACC-0F62A0D36126}" type="presOf" srcId="{7F607801-3974-4536-9B16-5CCE939867C7}" destId="{D1302EA6-E979-4426-A248-3A91829398D1}" srcOrd="0" destOrd="0" presId="urn:microsoft.com/office/officeart/2005/8/layout/vList2"/>
    <dgm:cxn modelId="{F0F5BAB2-A3F2-4B4E-BAF2-9C854E71F7B1}" srcId="{5EB3B1E1-7E96-4952-804B-16DA778C0DFF}" destId="{B889C96B-179E-4E2D-9A8F-BBABB4480CE7}" srcOrd="1" destOrd="0" parTransId="{371D8546-8E0D-43EA-9B2F-4CC36CD621CE}" sibTransId="{0D76039E-4FE1-457F-8A8A-3D89F888554A}"/>
    <dgm:cxn modelId="{1040F13D-A036-4738-853B-983B4F05EA18}" type="presParOf" srcId="{2396B146-F122-4983-8C48-87629FADF48D}" destId="{0E9A2BC7-8B69-4A07-B675-D699477D198E}" srcOrd="0" destOrd="0" presId="urn:microsoft.com/office/officeart/2005/8/layout/vList2"/>
    <dgm:cxn modelId="{F388241F-70F8-46DB-85A9-3BD03407CE7D}" type="presParOf" srcId="{2396B146-F122-4983-8C48-87629FADF48D}" destId="{77517AE4-22A3-46E0-BE4E-E84F0F6D0834}" srcOrd="1" destOrd="0" presId="urn:microsoft.com/office/officeart/2005/8/layout/vList2"/>
    <dgm:cxn modelId="{E63A2BEA-E868-4F36-8E04-7B3B24A212DC}" type="presParOf" srcId="{2396B146-F122-4983-8C48-87629FADF48D}" destId="{A4C31C03-42D2-4468-8BC8-293186116D45}" srcOrd="2" destOrd="0" presId="urn:microsoft.com/office/officeart/2005/8/layout/vList2"/>
    <dgm:cxn modelId="{0D80815D-5473-4540-BFC2-D6F10299CB5C}" type="presParOf" srcId="{2396B146-F122-4983-8C48-87629FADF48D}" destId="{CB344408-7264-4199-B849-ADB185D3959B}" srcOrd="3" destOrd="0" presId="urn:microsoft.com/office/officeart/2005/8/layout/vList2"/>
    <dgm:cxn modelId="{2B3719B3-525E-4094-8454-8C9DF41162D2}" type="presParOf" srcId="{2396B146-F122-4983-8C48-87629FADF48D}" destId="{D1302EA6-E979-4426-A248-3A91829398D1}" srcOrd="4" destOrd="0" presId="urn:microsoft.com/office/officeart/2005/8/layout/vList2"/>
    <dgm:cxn modelId="{C64A8535-400C-4FAF-B857-CFD6CDC3624B}" type="presParOf" srcId="{2396B146-F122-4983-8C48-87629FADF48D}" destId="{6810D7A7-4E9F-461E-9A99-A52B51C95F89}" srcOrd="5" destOrd="0" presId="urn:microsoft.com/office/officeart/2005/8/layout/vList2"/>
    <dgm:cxn modelId="{1D0889D8-008F-4760-A839-316372C1919A}" type="presParOf" srcId="{2396B146-F122-4983-8C48-87629FADF48D}" destId="{7171131B-8AA9-4541-99F0-F85CA1C9C815}" srcOrd="6" destOrd="0" presId="urn:microsoft.com/office/officeart/2005/8/layout/vList2"/>
    <dgm:cxn modelId="{715C4993-8197-44DE-9FEE-184BEE38F4DC}" type="presParOf" srcId="{2396B146-F122-4983-8C48-87629FADF48D}" destId="{35911399-6801-4AEB-96FF-CAA160F4B520}" srcOrd="7" destOrd="0" presId="urn:microsoft.com/office/officeart/2005/8/layout/vList2"/>
    <dgm:cxn modelId="{8B01893B-27BB-4ADE-99FB-CB8250A6AEDD}" type="presParOf" srcId="{2396B146-F122-4983-8C48-87629FADF48D}" destId="{E4966BEB-14B6-45D9-B8E4-A4962F6C6553}"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D6A51C-A21E-4D8F-90B1-92E78B202BD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9C772A3-AB40-484C-B18A-F5BFA74FB9B7}">
      <dgm:prSet/>
      <dgm:spPr/>
      <dgm:t>
        <a:bodyPr/>
        <a:lstStyle/>
        <a:p>
          <a:r>
            <a:rPr lang="en-GB"/>
            <a:t>Balanced diet (low sugar, high fibre)</a:t>
          </a:r>
          <a:endParaRPr lang="en-US"/>
        </a:p>
      </dgm:t>
    </dgm:pt>
    <dgm:pt modelId="{02A94E98-A662-4E18-ADF2-6C7C2B9CB479}" type="parTrans" cxnId="{3DF44DD7-2AA7-49BB-85A8-58CD34EA3332}">
      <dgm:prSet/>
      <dgm:spPr/>
      <dgm:t>
        <a:bodyPr/>
        <a:lstStyle/>
        <a:p>
          <a:endParaRPr lang="en-US"/>
        </a:p>
      </dgm:t>
    </dgm:pt>
    <dgm:pt modelId="{2C43D4E8-FD0E-41B2-BC5E-46079986B067}" type="sibTrans" cxnId="{3DF44DD7-2AA7-49BB-85A8-58CD34EA3332}">
      <dgm:prSet/>
      <dgm:spPr/>
      <dgm:t>
        <a:bodyPr/>
        <a:lstStyle/>
        <a:p>
          <a:endParaRPr lang="en-US"/>
        </a:p>
      </dgm:t>
    </dgm:pt>
    <dgm:pt modelId="{AD2761B2-3F7D-4D7C-8FEB-7EC7787D233F}">
      <dgm:prSet/>
      <dgm:spPr/>
      <dgm:t>
        <a:bodyPr/>
        <a:lstStyle/>
        <a:p>
          <a:r>
            <a:rPr lang="en-GB"/>
            <a:t>Regular physical activity (30 minutes daily)</a:t>
          </a:r>
          <a:endParaRPr lang="en-US"/>
        </a:p>
      </dgm:t>
    </dgm:pt>
    <dgm:pt modelId="{FFBC0FEA-5D5C-419A-A60F-A2BC94BE3614}" type="parTrans" cxnId="{9FB7B85D-D058-4AA8-835E-1112509495AB}">
      <dgm:prSet/>
      <dgm:spPr/>
      <dgm:t>
        <a:bodyPr/>
        <a:lstStyle/>
        <a:p>
          <a:endParaRPr lang="en-US"/>
        </a:p>
      </dgm:t>
    </dgm:pt>
    <dgm:pt modelId="{CF79B4B4-E1B8-479F-BDCB-43246CF2D0F2}" type="sibTrans" cxnId="{9FB7B85D-D058-4AA8-835E-1112509495AB}">
      <dgm:prSet/>
      <dgm:spPr/>
      <dgm:t>
        <a:bodyPr/>
        <a:lstStyle/>
        <a:p>
          <a:endParaRPr lang="en-US"/>
        </a:p>
      </dgm:t>
    </dgm:pt>
    <dgm:pt modelId="{9A2C41AC-3135-4DBA-91B4-D7D074B9C79C}">
      <dgm:prSet/>
      <dgm:spPr/>
      <dgm:t>
        <a:bodyPr/>
        <a:lstStyle/>
        <a:p>
          <a:r>
            <a:rPr lang="en-GB"/>
            <a:t>Weight management</a:t>
          </a:r>
          <a:endParaRPr lang="en-US"/>
        </a:p>
      </dgm:t>
    </dgm:pt>
    <dgm:pt modelId="{5AC04C31-24A9-4C3B-9CF6-1810196349B1}" type="parTrans" cxnId="{59ABDD06-3AD3-4FE3-A430-19BBD9C82F9F}">
      <dgm:prSet/>
      <dgm:spPr/>
      <dgm:t>
        <a:bodyPr/>
        <a:lstStyle/>
        <a:p>
          <a:endParaRPr lang="en-US"/>
        </a:p>
      </dgm:t>
    </dgm:pt>
    <dgm:pt modelId="{59421713-CC0F-475D-A81A-7063BAD14D5C}" type="sibTrans" cxnId="{59ABDD06-3AD3-4FE3-A430-19BBD9C82F9F}">
      <dgm:prSet/>
      <dgm:spPr/>
      <dgm:t>
        <a:bodyPr/>
        <a:lstStyle/>
        <a:p>
          <a:endParaRPr lang="en-US"/>
        </a:p>
      </dgm:t>
    </dgm:pt>
    <dgm:pt modelId="{B1DF7AC1-9F4D-4D74-B5A0-DC0C140BDB4F}">
      <dgm:prSet/>
      <dgm:spPr/>
      <dgm:t>
        <a:bodyPr/>
        <a:lstStyle/>
        <a:p>
          <a:r>
            <a:rPr lang="en-GB"/>
            <a:t>Smoking cessation support</a:t>
          </a:r>
          <a:endParaRPr lang="en-US"/>
        </a:p>
      </dgm:t>
    </dgm:pt>
    <dgm:pt modelId="{0FA45F3F-61DB-4CDB-A061-43FAC6FE569C}" type="parTrans" cxnId="{C631A038-E7D1-41EA-82CB-6CC7B45DFD3D}">
      <dgm:prSet/>
      <dgm:spPr/>
      <dgm:t>
        <a:bodyPr/>
        <a:lstStyle/>
        <a:p>
          <a:endParaRPr lang="en-US"/>
        </a:p>
      </dgm:t>
    </dgm:pt>
    <dgm:pt modelId="{AF446059-3E92-4E9C-B4E5-F1FA254D5016}" type="sibTrans" cxnId="{C631A038-E7D1-41EA-82CB-6CC7B45DFD3D}">
      <dgm:prSet/>
      <dgm:spPr/>
      <dgm:t>
        <a:bodyPr/>
        <a:lstStyle/>
        <a:p>
          <a:endParaRPr lang="en-US"/>
        </a:p>
      </dgm:t>
    </dgm:pt>
    <dgm:pt modelId="{F778C51D-A168-4ABF-BC75-C76EF288C354}">
      <dgm:prSet/>
      <dgm:spPr/>
      <dgm:t>
        <a:bodyPr/>
        <a:lstStyle/>
        <a:p>
          <a:r>
            <a:rPr lang="en-GB"/>
            <a:t>Medication adherence</a:t>
          </a:r>
          <a:endParaRPr lang="en-US"/>
        </a:p>
      </dgm:t>
    </dgm:pt>
    <dgm:pt modelId="{29A4BD77-7086-4D3B-9D24-A33E9075ECA3}" type="parTrans" cxnId="{338E7531-FD8F-44C2-923B-984C80CCB91F}">
      <dgm:prSet/>
      <dgm:spPr/>
      <dgm:t>
        <a:bodyPr/>
        <a:lstStyle/>
        <a:p>
          <a:endParaRPr lang="en-US"/>
        </a:p>
      </dgm:t>
    </dgm:pt>
    <dgm:pt modelId="{AFF9BC4D-6400-4305-B5AC-3D4307579172}" type="sibTrans" cxnId="{338E7531-FD8F-44C2-923B-984C80CCB91F}">
      <dgm:prSet/>
      <dgm:spPr/>
      <dgm:t>
        <a:bodyPr/>
        <a:lstStyle/>
        <a:p>
          <a:endParaRPr lang="en-US"/>
        </a:p>
      </dgm:t>
    </dgm:pt>
    <dgm:pt modelId="{B14F7198-8A20-4E09-B78A-CC96EB2BF67F}" type="pres">
      <dgm:prSet presAssocID="{5BD6A51C-A21E-4D8F-90B1-92E78B202BD5}" presName="linear" presStyleCnt="0">
        <dgm:presLayoutVars>
          <dgm:animLvl val="lvl"/>
          <dgm:resizeHandles val="exact"/>
        </dgm:presLayoutVars>
      </dgm:prSet>
      <dgm:spPr/>
    </dgm:pt>
    <dgm:pt modelId="{F9653F46-2523-4CCD-A14B-A8F5FBB41D76}" type="pres">
      <dgm:prSet presAssocID="{E9C772A3-AB40-484C-B18A-F5BFA74FB9B7}" presName="parentText" presStyleLbl="node1" presStyleIdx="0" presStyleCnt="5">
        <dgm:presLayoutVars>
          <dgm:chMax val="0"/>
          <dgm:bulletEnabled val="1"/>
        </dgm:presLayoutVars>
      </dgm:prSet>
      <dgm:spPr/>
    </dgm:pt>
    <dgm:pt modelId="{BDB6B871-BF13-4522-AF75-092F545BD193}" type="pres">
      <dgm:prSet presAssocID="{2C43D4E8-FD0E-41B2-BC5E-46079986B067}" presName="spacer" presStyleCnt="0"/>
      <dgm:spPr/>
    </dgm:pt>
    <dgm:pt modelId="{AFFF69BC-EDC9-4857-8342-398DAF1C069C}" type="pres">
      <dgm:prSet presAssocID="{AD2761B2-3F7D-4D7C-8FEB-7EC7787D233F}" presName="parentText" presStyleLbl="node1" presStyleIdx="1" presStyleCnt="5">
        <dgm:presLayoutVars>
          <dgm:chMax val="0"/>
          <dgm:bulletEnabled val="1"/>
        </dgm:presLayoutVars>
      </dgm:prSet>
      <dgm:spPr/>
    </dgm:pt>
    <dgm:pt modelId="{E39CCC54-9EE2-4426-BFC9-C2CA83B39467}" type="pres">
      <dgm:prSet presAssocID="{CF79B4B4-E1B8-479F-BDCB-43246CF2D0F2}" presName="spacer" presStyleCnt="0"/>
      <dgm:spPr/>
    </dgm:pt>
    <dgm:pt modelId="{6D61B459-4634-463D-8332-FD8B93F32461}" type="pres">
      <dgm:prSet presAssocID="{9A2C41AC-3135-4DBA-91B4-D7D074B9C79C}" presName="parentText" presStyleLbl="node1" presStyleIdx="2" presStyleCnt="5">
        <dgm:presLayoutVars>
          <dgm:chMax val="0"/>
          <dgm:bulletEnabled val="1"/>
        </dgm:presLayoutVars>
      </dgm:prSet>
      <dgm:spPr/>
    </dgm:pt>
    <dgm:pt modelId="{1DFB0AE9-1C19-40CA-B5B2-563361DDA129}" type="pres">
      <dgm:prSet presAssocID="{59421713-CC0F-475D-A81A-7063BAD14D5C}" presName="spacer" presStyleCnt="0"/>
      <dgm:spPr/>
    </dgm:pt>
    <dgm:pt modelId="{E7F57C7D-6D34-41D0-907A-1B5E055042D9}" type="pres">
      <dgm:prSet presAssocID="{B1DF7AC1-9F4D-4D74-B5A0-DC0C140BDB4F}" presName="parentText" presStyleLbl="node1" presStyleIdx="3" presStyleCnt="5">
        <dgm:presLayoutVars>
          <dgm:chMax val="0"/>
          <dgm:bulletEnabled val="1"/>
        </dgm:presLayoutVars>
      </dgm:prSet>
      <dgm:spPr/>
    </dgm:pt>
    <dgm:pt modelId="{3473225F-D17B-4626-A3E7-927FB743F441}" type="pres">
      <dgm:prSet presAssocID="{AF446059-3E92-4E9C-B4E5-F1FA254D5016}" presName="spacer" presStyleCnt="0"/>
      <dgm:spPr/>
    </dgm:pt>
    <dgm:pt modelId="{BFEE0852-5CDC-46BF-BD57-3A37A392388B}" type="pres">
      <dgm:prSet presAssocID="{F778C51D-A168-4ABF-BC75-C76EF288C354}" presName="parentText" presStyleLbl="node1" presStyleIdx="4" presStyleCnt="5">
        <dgm:presLayoutVars>
          <dgm:chMax val="0"/>
          <dgm:bulletEnabled val="1"/>
        </dgm:presLayoutVars>
      </dgm:prSet>
      <dgm:spPr/>
    </dgm:pt>
  </dgm:ptLst>
  <dgm:cxnLst>
    <dgm:cxn modelId="{59ABDD06-3AD3-4FE3-A430-19BBD9C82F9F}" srcId="{5BD6A51C-A21E-4D8F-90B1-92E78B202BD5}" destId="{9A2C41AC-3135-4DBA-91B4-D7D074B9C79C}" srcOrd="2" destOrd="0" parTransId="{5AC04C31-24A9-4C3B-9CF6-1810196349B1}" sibTransId="{59421713-CC0F-475D-A81A-7063BAD14D5C}"/>
    <dgm:cxn modelId="{338E7531-FD8F-44C2-923B-984C80CCB91F}" srcId="{5BD6A51C-A21E-4D8F-90B1-92E78B202BD5}" destId="{F778C51D-A168-4ABF-BC75-C76EF288C354}" srcOrd="4" destOrd="0" parTransId="{29A4BD77-7086-4D3B-9D24-A33E9075ECA3}" sibTransId="{AFF9BC4D-6400-4305-B5AC-3D4307579172}"/>
    <dgm:cxn modelId="{C631A038-E7D1-41EA-82CB-6CC7B45DFD3D}" srcId="{5BD6A51C-A21E-4D8F-90B1-92E78B202BD5}" destId="{B1DF7AC1-9F4D-4D74-B5A0-DC0C140BDB4F}" srcOrd="3" destOrd="0" parTransId="{0FA45F3F-61DB-4CDB-A061-43FAC6FE569C}" sibTransId="{AF446059-3E92-4E9C-B4E5-F1FA254D5016}"/>
    <dgm:cxn modelId="{9FB7B85D-D058-4AA8-835E-1112509495AB}" srcId="{5BD6A51C-A21E-4D8F-90B1-92E78B202BD5}" destId="{AD2761B2-3F7D-4D7C-8FEB-7EC7787D233F}" srcOrd="1" destOrd="0" parTransId="{FFBC0FEA-5D5C-419A-A60F-A2BC94BE3614}" sibTransId="{CF79B4B4-E1B8-479F-BDCB-43246CF2D0F2}"/>
    <dgm:cxn modelId="{2E97DF4B-0BA4-4996-A1E9-33FA48DC44F0}" type="presOf" srcId="{B1DF7AC1-9F4D-4D74-B5A0-DC0C140BDB4F}" destId="{E7F57C7D-6D34-41D0-907A-1B5E055042D9}" srcOrd="0" destOrd="0" presId="urn:microsoft.com/office/officeart/2005/8/layout/vList2"/>
    <dgm:cxn modelId="{93CF8859-8F50-4DCF-8DB5-1417ABD97E8C}" type="presOf" srcId="{E9C772A3-AB40-484C-B18A-F5BFA74FB9B7}" destId="{F9653F46-2523-4CCD-A14B-A8F5FBB41D76}" srcOrd="0" destOrd="0" presId="urn:microsoft.com/office/officeart/2005/8/layout/vList2"/>
    <dgm:cxn modelId="{9EFF5091-031B-4342-9F55-D3ED0C836044}" type="presOf" srcId="{AD2761B2-3F7D-4D7C-8FEB-7EC7787D233F}" destId="{AFFF69BC-EDC9-4857-8342-398DAF1C069C}" srcOrd="0" destOrd="0" presId="urn:microsoft.com/office/officeart/2005/8/layout/vList2"/>
    <dgm:cxn modelId="{8D4DA7D0-DFAF-45C6-A905-6E210C1A8D76}" type="presOf" srcId="{F778C51D-A168-4ABF-BC75-C76EF288C354}" destId="{BFEE0852-5CDC-46BF-BD57-3A37A392388B}" srcOrd="0" destOrd="0" presId="urn:microsoft.com/office/officeart/2005/8/layout/vList2"/>
    <dgm:cxn modelId="{3DF44DD7-2AA7-49BB-85A8-58CD34EA3332}" srcId="{5BD6A51C-A21E-4D8F-90B1-92E78B202BD5}" destId="{E9C772A3-AB40-484C-B18A-F5BFA74FB9B7}" srcOrd="0" destOrd="0" parTransId="{02A94E98-A662-4E18-ADF2-6C7C2B9CB479}" sibTransId="{2C43D4E8-FD0E-41B2-BC5E-46079986B067}"/>
    <dgm:cxn modelId="{C0C858D9-C5D9-4F24-8FD8-48FA4B81DA94}" type="presOf" srcId="{5BD6A51C-A21E-4D8F-90B1-92E78B202BD5}" destId="{B14F7198-8A20-4E09-B78A-CC96EB2BF67F}" srcOrd="0" destOrd="0" presId="urn:microsoft.com/office/officeart/2005/8/layout/vList2"/>
    <dgm:cxn modelId="{AB6155EB-F144-439A-AD75-2B9EBA71068F}" type="presOf" srcId="{9A2C41AC-3135-4DBA-91B4-D7D074B9C79C}" destId="{6D61B459-4634-463D-8332-FD8B93F32461}" srcOrd="0" destOrd="0" presId="urn:microsoft.com/office/officeart/2005/8/layout/vList2"/>
    <dgm:cxn modelId="{D29B22E8-CC49-40C0-B6AF-E4813F019BFF}" type="presParOf" srcId="{B14F7198-8A20-4E09-B78A-CC96EB2BF67F}" destId="{F9653F46-2523-4CCD-A14B-A8F5FBB41D76}" srcOrd="0" destOrd="0" presId="urn:microsoft.com/office/officeart/2005/8/layout/vList2"/>
    <dgm:cxn modelId="{6B191E90-78CA-4157-B176-534A14DB53B9}" type="presParOf" srcId="{B14F7198-8A20-4E09-B78A-CC96EB2BF67F}" destId="{BDB6B871-BF13-4522-AF75-092F545BD193}" srcOrd="1" destOrd="0" presId="urn:microsoft.com/office/officeart/2005/8/layout/vList2"/>
    <dgm:cxn modelId="{1FFE5527-95D0-43DA-B695-3D15AF1C6D67}" type="presParOf" srcId="{B14F7198-8A20-4E09-B78A-CC96EB2BF67F}" destId="{AFFF69BC-EDC9-4857-8342-398DAF1C069C}" srcOrd="2" destOrd="0" presId="urn:microsoft.com/office/officeart/2005/8/layout/vList2"/>
    <dgm:cxn modelId="{3877C532-EE37-4F28-A130-16FE0D14523E}" type="presParOf" srcId="{B14F7198-8A20-4E09-B78A-CC96EB2BF67F}" destId="{E39CCC54-9EE2-4426-BFC9-C2CA83B39467}" srcOrd="3" destOrd="0" presId="urn:microsoft.com/office/officeart/2005/8/layout/vList2"/>
    <dgm:cxn modelId="{32B7BDD3-9E92-4827-9183-843D8BDAEF95}" type="presParOf" srcId="{B14F7198-8A20-4E09-B78A-CC96EB2BF67F}" destId="{6D61B459-4634-463D-8332-FD8B93F32461}" srcOrd="4" destOrd="0" presId="urn:microsoft.com/office/officeart/2005/8/layout/vList2"/>
    <dgm:cxn modelId="{A64A55D7-357E-43FF-B9CC-270007A92BF4}" type="presParOf" srcId="{B14F7198-8A20-4E09-B78A-CC96EB2BF67F}" destId="{1DFB0AE9-1C19-40CA-B5B2-563361DDA129}" srcOrd="5" destOrd="0" presId="urn:microsoft.com/office/officeart/2005/8/layout/vList2"/>
    <dgm:cxn modelId="{6D976328-BCB8-4D6E-991E-518AE78AE87B}" type="presParOf" srcId="{B14F7198-8A20-4E09-B78A-CC96EB2BF67F}" destId="{E7F57C7D-6D34-41D0-907A-1B5E055042D9}" srcOrd="6" destOrd="0" presId="urn:microsoft.com/office/officeart/2005/8/layout/vList2"/>
    <dgm:cxn modelId="{8DFFFFE3-A281-41AB-8365-F027E5A612DB}" type="presParOf" srcId="{B14F7198-8A20-4E09-B78A-CC96EB2BF67F}" destId="{3473225F-D17B-4626-A3E7-927FB743F441}" srcOrd="7" destOrd="0" presId="urn:microsoft.com/office/officeart/2005/8/layout/vList2"/>
    <dgm:cxn modelId="{52A59933-23C5-4A23-8EA7-A922C027B254}" type="presParOf" srcId="{B14F7198-8A20-4E09-B78A-CC96EB2BF67F}" destId="{BFEE0852-5CDC-46BF-BD57-3A37A392388B}"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AB1BC-E677-490D-9307-3C9586F6A5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689AA5-7647-45E2-9689-774B19438D1D}">
      <dgm:prSet/>
      <dgm:spPr/>
      <dgm:t>
        <a:bodyPr/>
        <a:lstStyle/>
        <a:p>
          <a:r>
            <a:rPr lang="en-GB"/>
            <a:t>Regular blood glucose monitoring</a:t>
          </a:r>
          <a:endParaRPr lang="en-US"/>
        </a:p>
      </dgm:t>
    </dgm:pt>
    <dgm:pt modelId="{86A85F26-4012-4DC1-8CB8-B71CDA7A8CF4}" type="parTrans" cxnId="{243D768E-4D28-423B-89FE-D8DDC2AA3349}">
      <dgm:prSet/>
      <dgm:spPr/>
      <dgm:t>
        <a:bodyPr/>
        <a:lstStyle/>
        <a:p>
          <a:endParaRPr lang="en-US"/>
        </a:p>
      </dgm:t>
    </dgm:pt>
    <dgm:pt modelId="{E7F9A867-630B-4852-9E31-E0877EC499D3}" type="sibTrans" cxnId="{243D768E-4D28-423B-89FE-D8DDC2AA3349}">
      <dgm:prSet/>
      <dgm:spPr/>
      <dgm:t>
        <a:bodyPr/>
        <a:lstStyle/>
        <a:p>
          <a:endParaRPr lang="en-US"/>
        </a:p>
      </dgm:t>
    </dgm:pt>
    <dgm:pt modelId="{AEA6F45D-BF14-4D8E-AFAE-F021462A0394}">
      <dgm:prSet/>
      <dgm:spPr/>
      <dgm:t>
        <a:bodyPr/>
        <a:lstStyle/>
        <a:p>
          <a:r>
            <a:rPr lang="en-GB"/>
            <a:t>HbA1c testing every 3–6 months</a:t>
          </a:r>
          <a:endParaRPr lang="en-US"/>
        </a:p>
      </dgm:t>
    </dgm:pt>
    <dgm:pt modelId="{124A58FE-BFDC-454A-A40B-C30D0298B92F}" type="parTrans" cxnId="{5671FD92-5760-4448-B129-733B6977AC34}">
      <dgm:prSet/>
      <dgm:spPr/>
      <dgm:t>
        <a:bodyPr/>
        <a:lstStyle/>
        <a:p>
          <a:endParaRPr lang="en-US"/>
        </a:p>
      </dgm:t>
    </dgm:pt>
    <dgm:pt modelId="{46BAF0A5-1E74-4E3C-970E-7B5ECBF19B84}" type="sibTrans" cxnId="{5671FD92-5760-4448-B129-733B6977AC34}">
      <dgm:prSet/>
      <dgm:spPr/>
      <dgm:t>
        <a:bodyPr/>
        <a:lstStyle/>
        <a:p>
          <a:endParaRPr lang="en-US"/>
        </a:p>
      </dgm:t>
    </dgm:pt>
    <dgm:pt modelId="{6B4ADD1A-BB46-4D11-AE03-C65C1E4DCED8}">
      <dgm:prSet/>
      <dgm:spPr/>
      <dgm:t>
        <a:bodyPr/>
        <a:lstStyle/>
        <a:p>
          <a:r>
            <a:rPr lang="en-GB"/>
            <a:t>Blood pressure monitoring</a:t>
          </a:r>
          <a:endParaRPr lang="en-US"/>
        </a:p>
      </dgm:t>
    </dgm:pt>
    <dgm:pt modelId="{A9364AAB-55EE-4F6B-98EF-04A4C7F0E6C5}" type="parTrans" cxnId="{6CDC447C-C470-4B9F-A9E4-087311F8C570}">
      <dgm:prSet/>
      <dgm:spPr/>
      <dgm:t>
        <a:bodyPr/>
        <a:lstStyle/>
        <a:p>
          <a:endParaRPr lang="en-US"/>
        </a:p>
      </dgm:t>
    </dgm:pt>
    <dgm:pt modelId="{0EA0EAE7-825C-44C1-ADD5-B46EE805A946}" type="sibTrans" cxnId="{6CDC447C-C470-4B9F-A9E4-087311F8C570}">
      <dgm:prSet/>
      <dgm:spPr/>
      <dgm:t>
        <a:bodyPr/>
        <a:lstStyle/>
        <a:p>
          <a:endParaRPr lang="en-US"/>
        </a:p>
      </dgm:t>
    </dgm:pt>
    <dgm:pt modelId="{0F0B6C43-DBB9-45F2-BFAC-D6EF61A0884A}">
      <dgm:prSet/>
      <dgm:spPr/>
      <dgm:t>
        <a:bodyPr/>
        <a:lstStyle/>
        <a:p>
          <a:r>
            <a:rPr lang="en-GB"/>
            <a:t>Annual foot checks</a:t>
          </a:r>
          <a:endParaRPr lang="en-US"/>
        </a:p>
      </dgm:t>
    </dgm:pt>
    <dgm:pt modelId="{69DA5F9D-9952-426B-A591-7C4AAF66BB51}" type="parTrans" cxnId="{1C303BA8-7E7C-47C6-B330-80D3228309ED}">
      <dgm:prSet/>
      <dgm:spPr/>
      <dgm:t>
        <a:bodyPr/>
        <a:lstStyle/>
        <a:p>
          <a:endParaRPr lang="en-US"/>
        </a:p>
      </dgm:t>
    </dgm:pt>
    <dgm:pt modelId="{1FC9B8D0-633A-4BC4-90E6-13F77E52BDB0}" type="sibTrans" cxnId="{1C303BA8-7E7C-47C6-B330-80D3228309ED}">
      <dgm:prSet/>
      <dgm:spPr/>
      <dgm:t>
        <a:bodyPr/>
        <a:lstStyle/>
        <a:p>
          <a:endParaRPr lang="en-US"/>
        </a:p>
      </dgm:t>
    </dgm:pt>
    <dgm:pt modelId="{AA259583-7A49-4B99-BAE2-7322CF3DA9C6}">
      <dgm:prSet/>
      <dgm:spPr/>
      <dgm:t>
        <a:bodyPr/>
        <a:lstStyle/>
        <a:p>
          <a:r>
            <a:rPr lang="en-GB"/>
            <a:t>Regular GP and diabetes nurse appointments</a:t>
          </a:r>
          <a:endParaRPr lang="en-US"/>
        </a:p>
      </dgm:t>
    </dgm:pt>
    <dgm:pt modelId="{AEC115C4-F398-431B-B529-C99C595A2DF8}" type="parTrans" cxnId="{B62EB675-8E0D-4006-9A85-22F5D807CD8E}">
      <dgm:prSet/>
      <dgm:spPr/>
      <dgm:t>
        <a:bodyPr/>
        <a:lstStyle/>
        <a:p>
          <a:endParaRPr lang="en-US"/>
        </a:p>
      </dgm:t>
    </dgm:pt>
    <dgm:pt modelId="{3F220290-4663-4ED9-91ED-0A8460EB0AC1}" type="sibTrans" cxnId="{B62EB675-8E0D-4006-9A85-22F5D807CD8E}">
      <dgm:prSet/>
      <dgm:spPr/>
      <dgm:t>
        <a:bodyPr/>
        <a:lstStyle/>
        <a:p>
          <a:endParaRPr lang="en-US"/>
        </a:p>
      </dgm:t>
    </dgm:pt>
    <dgm:pt modelId="{83921745-507E-4439-81BA-B4B559020928}" type="pres">
      <dgm:prSet presAssocID="{C56AB1BC-E677-490D-9307-3C9586F6A56C}" presName="root" presStyleCnt="0">
        <dgm:presLayoutVars>
          <dgm:dir/>
          <dgm:resizeHandles val="exact"/>
        </dgm:presLayoutVars>
      </dgm:prSet>
      <dgm:spPr/>
    </dgm:pt>
    <dgm:pt modelId="{B46AFE7D-3C7D-4462-AC8B-55356B61C754}" type="pres">
      <dgm:prSet presAssocID="{9F689AA5-7647-45E2-9689-774B19438D1D}" presName="compNode" presStyleCnt="0"/>
      <dgm:spPr/>
    </dgm:pt>
    <dgm:pt modelId="{AFFD18B6-C9D7-4E18-9D2A-BB6FE0F599AC}" type="pres">
      <dgm:prSet presAssocID="{9F689AA5-7647-45E2-9689-774B19438D1D}" presName="bgRect" presStyleLbl="bgShp" presStyleIdx="0" presStyleCnt="5"/>
      <dgm:spPr/>
    </dgm:pt>
    <dgm:pt modelId="{87E23F28-C01A-457B-B9A7-11BFD9850090}" type="pres">
      <dgm:prSet presAssocID="{9F689AA5-7647-45E2-9689-774B19438D1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179427D5-976A-4D90-8884-C4CE9AD6D0CD}" type="pres">
      <dgm:prSet presAssocID="{9F689AA5-7647-45E2-9689-774B19438D1D}" presName="spaceRect" presStyleCnt="0"/>
      <dgm:spPr/>
    </dgm:pt>
    <dgm:pt modelId="{B9C12E0D-8ACB-4A0F-B212-E60A93955165}" type="pres">
      <dgm:prSet presAssocID="{9F689AA5-7647-45E2-9689-774B19438D1D}" presName="parTx" presStyleLbl="revTx" presStyleIdx="0" presStyleCnt="5">
        <dgm:presLayoutVars>
          <dgm:chMax val="0"/>
          <dgm:chPref val="0"/>
        </dgm:presLayoutVars>
      </dgm:prSet>
      <dgm:spPr/>
    </dgm:pt>
    <dgm:pt modelId="{4739F411-5402-4F70-A7D5-E0B4161E84A0}" type="pres">
      <dgm:prSet presAssocID="{E7F9A867-630B-4852-9E31-E0877EC499D3}" presName="sibTrans" presStyleCnt="0"/>
      <dgm:spPr/>
    </dgm:pt>
    <dgm:pt modelId="{596D5385-9144-41CA-9687-CED076932D79}" type="pres">
      <dgm:prSet presAssocID="{AEA6F45D-BF14-4D8E-AFAE-F021462A0394}" presName="compNode" presStyleCnt="0"/>
      <dgm:spPr/>
    </dgm:pt>
    <dgm:pt modelId="{9F3DE06C-DFE3-4818-ABEE-30328F579A29}" type="pres">
      <dgm:prSet presAssocID="{AEA6F45D-BF14-4D8E-AFAE-F021462A0394}" presName="bgRect" presStyleLbl="bgShp" presStyleIdx="1" presStyleCnt="5"/>
      <dgm:spPr/>
    </dgm:pt>
    <dgm:pt modelId="{5DE50F42-7044-449F-A29C-F30C0C686B1C}" type="pres">
      <dgm:prSet presAssocID="{AEA6F45D-BF14-4D8E-AFAE-F021462A03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41488A0B-6B0C-470B-ACB8-97110B8B4FF8}" type="pres">
      <dgm:prSet presAssocID="{AEA6F45D-BF14-4D8E-AFAE-F021462A0394}" presName="spaceRect" presStyleCnt="0"/>
      <dgm:spPr/>
    </dgm:pt>
    <dgm:pt modelId="{CA07F025-4DCF-48A1-8C1F-D77298E47088}" type="pres">
      <dgm:prSet presAssocID="{AEA6F45D-BF14-4D8E-AFAE-F021462A0394}" presName="parTx" presStyleLbl="revTx" presStyleIdx="1" presStyleCnt="5">
        <dgm:presLayoutVars>
          <dgm:chMax val="0"/>
          <dgm:chPref val="0"/>
        </dgm:presLayoutVars>
      </dgm:prSet>
      <dgm:spPr/>
    </dgm:pt>
    <dgm:pt modelId="{C1316C92-AA9C-41AE-9E29-D1F3CCA1DC5A}" type="pres">
      <dgm:prSet presAssocID="{46BAF0A5-1E74-4E3C-970E-7B5ECBF19B84}" presName="sibTrans" presStyleCnt="0"/>
      <dgm:spPr/>
    </dgm:pt>
    <dgm:pt modelId="{0D16BAD2-CAC5-45C1-BADD-271BC02BA53D}" type="pres">
      <dgm:prSet presAssocID="{6B4ADD1A-BB46-4D11-AE03-C65C1E4DCED8}" presName="compNode" presStyleCnt="0"/>
      <dgm:spPr/>
    </dgm:pt>
    <dgm:pt modelId="{49967AFF-7658-4E70-9435-EB98AE48A723}" type="pres">
      <dgm:prSet presAssocID="{6B4ADD1A-BB46-4D11-AE03-C65C1E4DCED8}" presName="bgRect" presStyleLbl="bgShp" presStyleIdx="2" presStyleCnt="5"/>
      <dgm:spPr/>
    </dgm:pt>
    <dgm:pt modelId="{E45904F6-C838-4C9B-B659-F2475D0C3FE4}" type="pres">
      <dgm:prSet presAssocID="{6B4ADD1A-BB46-4D11-AE03-C65C1E4DCED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beat"/>
        </a:ext>
      </dgm:extLst>
    </dgm:pt>
    <dgm:pt modelId="{3B1F2364-9A9C-45F9-9445-249B8463E6E4}" type="pres">
      <dgm:prSet presAssocID="{6B4ADD1A-BB46-4D11-AE03-C65C1E4DCED8}" presName="spaceRect" presStyleCnt="0"/>
      <dgm:spPr/>
    </dgm:pt>
    <dgm:pt modelId="{6AB58EF1-3D46-42BA-9992-21195C20D518}" type="pres">
      <dgm:prSet presAssocID="{6B4ADD1A-BB46-4D11-AE03-C65C1E4DCED8}" presName="parTx" presStyleLbl="revTx" presStyleIdx="2" presStyleCnt="5">
        <dgm:presLayoutVars>
          <dgm:chMax val="0"/>
          <dgm:chPref val="0"/>
        </dgm:presLayoutVars>
      </dgm:prSet>
      <dgm:spPr/>
    </dgm:pt>
    <dgm:pt modelId="{903FCEEE-1004-48EF-988D-9DA148456B2C}" type="pres">
      <dgm:prSet presAssocID="{0EA0EAE7-825C-44C1-ADD5-B46EE805A946}" presName="sibTrans" presStyleCnt="0"/>
      <dgm:spPr/>
    </dgm:pt>
    <dgm:pt modelId="{CE597FD3-A042-4E93-9FCA-6CA97114694E}" type="pres">
      <dgm:prSet presAssocID="{0F0B6C43-DBB9-45F2-BFAC-D6EF61A0884A}" presName="compNode" presStyleCnt="0"/>
      <dgm:spPr/>
    </dgm:pt>
    <dgm:pt modelId="{0E920923-ACD9-4D6B-8623-5C43EA35B80B}" type="pres">
      <dgm:prSet presAssocID="{0F0B6C43-DBB9-45F2-BFAC-D6EF61A0884A}" presName="bgRect" presStyleLbl="bgShp" presStyleIdx="3" presStyleCnt="5"/>
      <dgm:spPr/>
    </dgm:pt>
    <dgm:pt modelId="{86ABAC80-1613-4245-9903-F4EB5AB7189B}" type="pres">
      <dgm:prSet presAssocID="{0F0B6C43-DBB9-45F2-BFAC-D6EF61A0884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45772535-F40F-4403-B7F0-18FCF8B9C11B}" type="pres">
      <dgm:prSet presAssocID="{0F0B6C43-DBB9-45F2-BFAC-D6EF61A0884A}" presName="spaceRect" presStyleCnt="0"/>
      <dgm:spPr/>
    </dgm:pt>
    <dgm:pt modelId="{320E8B6C-E5A9-459A-8CE9-4B203B06D567}" type="pres">
      <dgm:prSet presAssocID="{0F0B6C43-DBB9-45F2-BFAC-D6EF61A0884A}" presName="parTx" presStyleLbl="revTx" presStyleIdx="3" presStyleCnt="5">
        <dgm:presLayoutVars>
          <dgm:chMax val="0"/>
          <dgm:chPref val="0"/>
        </dgm:presLayoutVars>
      </dgm:prSet>
      <dgm:spPr/>
    </dgm:pt>
    <dgm:pt modelId="{3BDCAFFC-2B1B-4622-BB76-478D1F433042}" type="pres">
      <dgm:prSet presAssocID="{1FC9B8D0-633A-4BC4-90E6-13F77E52BDB0}" presName="sibTrans" presStyleCnt="0"/>
      <dgm:spPr/>
    </dgm:pt>
    <dgm:pt modelId="{82CCCF4B-EC11-402E-9F9C-D94BD3BB78ED}" type="pres">
      <dgm:prSet presAssocID="{AA259583-7A49-4B99-BAE2-7322CF3DA9C6}" presName="compNode" presStyleCnt="0"/>
      <dgm:spPr/>
    </dgm:pt>
    <dgm:pt modelId="{64FAF29E-1E7B-4819-BF30-D3DE6D8878D0}" type="pres">
      <dgm:prSet presAssocID="{AA259583-7A49-4B99-BAE2-7322CF3DA9C6}" presName="bgRect" presStyleLbl="bgShp" presStyleIdx="4" presStyleCnt="5"/>
      <dgm:spPr/>
    </dgm:pt>
    <dgm:pt modelId="{AC4E5D87-11CF-45E3-81BF-0407F2DA1856}" type="pres">
      <dgm:prSet presAssocID="{AA259583-7A49-4B99-BAE2-7322CF3DA9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5247C084-E581-4379-A3CB-A5FBAEA8C28E}" type="pres">
      <dgm:prSet presAssocID="{AA259583-7A49-4B99-BAE2-7322CF3DA9C6}" presName="spaceRect" presStyleCnt="0"/>
      <dgm:spPr/>
    </dgm:pt>
    <dgm:pt modelId="{1CE77263-00D7-46BE-A7D7-0DBCE3647886}" type="pres">
      <dgm:prSet presAssocID="{AA259583-7A49-4B99-BAE2-7322CF3DA9C6}" presName="parTx" presStyleLbl="revTx" presStyleIdx="4" presStyleCnt="5">
        <dgm:presLayoutVars>
          <dgm:chMax val="0"/>
          <dgm:chPref val="0"/>
        </dgm:presLayoutVars>
      </dgm:prSet>
      <dgm:spPr/>
    </dgm:pt>
  </dgm:ptLst>
  <dgm:cxnLst>
    <dgm:cxn modelId="{663C0E41-389B-40FA-B52D-4F9C45F7CFE0}" type="presOf" srcId="{6B4ADD1A-BB46-4D11-AE03-C65C1E4DCED8}" destId="{6AB58EF1-3D46-42BA-9992-21195C20D518}" srcOrd="0" destOrd="0" presId="urn:microsoft.com/office/officeart/2018/2/layout/IconVerticalSolidList"/>
    <dgm:cxn modelId="{B62EB675-8E0D-4006-9A85-22F5D807CD8E}" srcId="{C56AB1BC-E677-490D-9307-3C9586F6A56C}" destId="{AA259583-7A49-4B99-BAE2-7322CF3DA9C6}" srcOrd="4" destOrd="0" parTransId="{AEC115C4-F398-431B-B529-C99C595A2DF8}" sibTransId="{3F220290-4663-4ED9-91ED-0A8460EB0AC1}"/>
    <dgm:cxn modelId="{6CDC447C-C470-4B9F-A9E4-087311F8C570}" srcId="{C56AB1BC-E677-490D-9307-3C9586F6A56C}" destId="{6B4ADD1A-BB46-4D11-AE03-C65C1E4DCED8}" srcOrd="2" destOrd="0" parTransId="{A9364AAB-55EE-4F6B-98EF-04A4C7F0E6C5}" sibTransId="{0EA0EAE7-825C-44C1-ADD5-B46EE805A946}"/>
    <dgm:cxn modelId="{243D768E-4D28-423B-89FE-D8DDC2AA3349}" srcId="{C56AB1BC-E677-490D-9307-3C9586F6A56C}" destId="{9F689AA5-7647-45E2-9689-774B19438D1D}" srcOrd="0" destOrd="0" parTransId="{86A85F26-4012-4DC1-8CB8-B71CDA7A8CF4}" sibTransId="{E7F9A867-630B-4852-9E31-E0877EC499D3}"/>
    <dgm:cxn modelId="{5671FD92-5760-4448-B129-733B6977AC34}" srcId="{C56AB1BC-E677-490D-9307-3C9586F6A56C}" destId="{AEA6F45D-BF14-4D8E-AFAE-F021462A0394}" srcOrd="1" destOrd="0" parTransId="{124A58FE-BFDC-454A-A40B-C30D0298B92F}" sibTransId="{46BAF0A5-1E74-4E3C-970E-7B5ECBF19B84}"/>
    <dgm:cxn modelId="{1C303BA8-7E7C-47C6-B330-80D3228309ED}" srcId="{C56AB1BC-E677-490D-9307-3C9586F6A56C}" destId="{0F0B6C43-DBB9-45F2-BFAC-D6EF61A0884A}" srcOrd="3" destOrd="0" parTransId="{69DA5F9D-9952-426B-A591-7C4AAF66BB51}" sibTransId="{1FC9B8D0-633A-4BC4-90E6-13F77E52BDB0}"/>
    <dgm:cxn modelId="{E53AD1AF-A4D0-44FA-B2CD-2479A608EC3E}" type="presOf" srcId="{9F689AA5-7647-45E2-9689-774B19438D1D}" destId="{B9C12E0D-8ACB-4A0F-B212-E60A93955165}" srcOrd="0" destOrd="0" presId="urn:microsoft.com/office/officeart/2018/2/layout/IconVerticalSolidList"/>
    <dgm:cxn modelId="{606815CA-E821-4AFA-B91D-2312F7465DA6}" type="presOf" srcId="{0F0B6C43-DBB9-45F2-BFAC-D6EF61A0884A}" destId="{320E8B6C-E5A9-459A-8CE9-4B203B06D567}" srcOrd="0" destOrd="0" presId="urn:microsoft.com/office/officeart/2018/2/layout/IconVerticalSolidList"/>
    <dgm:cxn modelId="{A560F6DF-FE86-41E0-8FE2-AAE2845C65E4}" type="presOf" srcId="{AA259583-7A49-4B99-BAE2-7322CF3DA9C6}" destId="{1CE77263-00D7-46BE-A7D7-0DBCE3647886}" srcOrd="0" destOrd="0" presId="urn:microsoft.com/office/officeart/2018/2/layout/IconVerticalSolidList"/>
    <dgm:cxn modelId="{6BD25BF2-A79D-4ACF-B3ED-28B9F6D46EC9}" type="presOf" srcId="{AEA6F45D-BF14-4D8E-AFAE-F021462A0394}" destId="{CA07F025-4DCF-48A1-8C1F-D77298E47088}" srcOrd="0" destOrd="0" presId="urn:microsoft.com/office/officeart/2018/2/layout/IconVerticalSolidList"/>
    <dgm:cxn modelId="{8D1BD2F7-BE99-472D-AF90-E3F96E5ED91C}" type="presOf" srcId="{C56AB1BC-E677-490D-9307-3C9586F6A56C}" destId="{83921745-507E-4439-81BA-B4B559020928}" srcOrd="0" destOrd="0" presId="urn:microsoft.com/office/officeart/2018/2/layout/IconVerticalSolidList"/>
    <dgm:cxn modelId="{E59EA962-E7A3-4853-9100-1EE100C0D706}" type="presParOf" srcId="{83921745-507E-4439-81BA-B4B559020928}" destId="{B46AFE7D-3C7D-4462-AC8B-55356B61C754}" srcOrd="0" destOrd="0" presId="urn:microsoft.com/office/officeart/2018/2/layout/IconVerticalSolidList"/>
    <dgm:cxn modelId="{DA85A3AE-9162-40FF-B5F0-6F7500E53B34}" type="presParOf" srcId="{B46AFE7D-3C7D-4462-AC8B-55356B61C754}" destId="{AFFD18B6-C9D7-4E18-9D2A-BB6FE0F599AC}" srcOrd="0" destOrd="0" presId="urn:microsoft.com/office/officeart/2018/2/layout/IconVerticalSolidList"/>
    <dgm:cxn modelId="{58AD4FFA-55E3-4590-9C10-89211EA87571}" type="presParOf" srcId="{B46AFE7D-3C7D-4462-AC8B-55356B61C754}" destId="{87E23F28-C01A-457B-B9A7-11BFD9850090}" srcOrd="1" destOrd="0" presId="urn:microsoft.com/office/officeart/2018/2/layout/IconVerticalSolidList"/>
    <dgm:cxn modelId="{C7050160-79F8-4124-A684-BEEEFEDFCCF3}" type="presParOf" srcId="{B46AFE7D-3C7D-4462-AC8B-55356B61C754}" destId="{179427D5-976A-4D90-8884-C4CE9AD6D0CD}" srcOrd="2" destOrd="0" presId="urn:microsoft.com/office/officeart/2018/2/layout/IconVerticalSolidList"/>
    <dgm:cxn modelId="{30E79F5C-4716-4BA4-A93E-F63AF1E1822D}" type="presParOf" srcId="{B46AFE7D-3C7D-4462-AC8B-55356B61C754}" destId="{B9C12E0D-8ACB-4A0F-B212-E60A93955165}" srcOrd="3" destOrd="0" presId="urn:microsoft.com/office/officeart/2018/2/layout/IconVerticalSolidList"/>
    <dgm:cxn modelId="{230655D5-7C47-44AE-AC19-BADE3ED23F49}" type="presParOf" srcId="{83921745-507E-4439-81BA-B4B559020928}" destId="{4739F411-5402-4F70-A7D5-E0B4161E84A0}" srcOrd="1" destOrd="0" presId="urn:microsoft.com/office/officeart/2018/2/layout/IconVerticalSolidList"/>
    <dgm:cxn modelId="{522EFF5F-740E-4F0F-97AD-7E70ADE757D2}" type="presParOf" srcId="{83921745-507E-4439-81BA-B4B559020928}" destId="{596D5385-9144-41CA-9687-CED076932D79}" srcOrd="2" destOrd="0" presId="urn:microsoft.com/office/officeart/2018/2/layout/IconVerticalSolidList"/>
    <dgm:cxn modelId="{74980842-8761-46F5-87A7-6D9317787AA0}" type="presParOf" srcId="{596D5385-9144-41CA-9687-CED076932D79}" destId="{9F3DE06C-DFE3-4818-ABEE-30328F579A29}" srcOrd="0" destOrd="0" presId="urn:microsoft.com/office/officeart/2018/2/layout/IconVerticalSolidList"/>
    <dgm:cxn modelId="{8C0716FF-5F43-497E-98D0-7EFDAD696A7A}" type="presParOf" srcId="{596D5385-9144-41CA-9687-CED076932D79}" destId="{5DE50F42-7044-449F-A29C-F30C0C686B1C}" srcOrd="1" destOrd="0" presId="urn:microsoft.com/office/officeart/2018/2/layout/IconVerticalSolidList"/>
    <dgm:cxn modelId="{68B4CD87-A57B-4766-BC10-25CB7D9CEE93}" type="presParOf" srcId="{596D5385-9144-41CA-9687-CED076932D79}" destId="{41488A0B-6B0C-470B-ACB8-97110B8B4FF8}" srcOrd="2" destOrd="0" presId="urn:microsoft.com/office/officeart/2018/2/layout/IconVerticalSolidList"/>
    <dgm:cxn modelId="{0BC4C043-770B-4980-8EE3-861C2A55D58A}" type="presParOf" srcId="{596D5385-9144-41CA-9687-CED076932D79}" destId="{CA07F025-4DCF-48A1-8C1F-D77298E47088}" srcOrd="3" destOrd="0" presId="urn:microsoft.com/office/officeart/2018/2/layout/IconVerticalSolidList"/>
    <dgm:cxn modelId="{5DA83F07-C1EE-4DC2-86D1-64EE689F1273}" type="presParOf" srcId="{83921745-507E-4439-81BA-B4B559020928}" destId="{C1316C92-AA9C-41AE-9E29-D1F3CCA1DC5A}" srcOrd="3" destOrd="0" presId="urn:microsoft.com/office/officeart/2018/2/layout/IconVerticalSolidList"/>
    <dgm:cxn modelId="{1D111B1B-8E67-4EBB-A282-E4FCDA41BCB3}" type="presParOf" srcId="{83921745-507E-4439-81BA-B4B559020928}" destId="{0D16BAD2-CAC5-45C1-BADD-271BC02BA53D}" srcOrd="4" destOrd="0" presId="urn:microsoft.com/office/officeart/2018/2/layout/IconVerticalSolidList"/>
    <dgm:cxn modelId="{A9967880-C784-4834-A884-60D016C92273}" type="presParOf" srcId="{0D16BAD2-CAC5-45C1-BADD-271BC02BA53D}" destId="{49967AFF-7658-4E70-9435-EB98AE48A723}" srcOrd="0" destOrd="0" presId="urn:microsoft.com/office/officeart/2018/2/layout/IconVerticalSolidList"/>
    <dgm:cxn modelId="{34008BBA-066E-4389-9F39-AE2AC5A47851}" type="presParOf" srcId="{0D16BAD2-CAC5-45C1-BADD-271BC02BA53D}" destId="{E45904F6-C838-4C9B-B659-F2475D0C3FE4}" srcOrd="1" destOrd="0" presId="urn:microsoft.com/office/officeart/2018/2/layout/IconVerticalSolidList"/>
    <dgm:cxn modelId="{9562DF0E-0BC9-48F6-B831-B9EE68789FB5}" type="presParOf" srcId="{0D16BAD2-CAC5-45C1-BADD-271BC02BA53D}" destId="{3B1F2364-9A9C-45F9-9445-249B8463E6E4}" srcOrd="2" destOrd="0" presId="urn:microsoft.com/office/officeart/2018/2/layout/IconVerticalSolidList"/>
    <dgm:cxn modelId="{C8AFFC00-0D50-4D38-843C-2270309F0441}" type="presParOf" srcId="{0D16BAD2-CAC5-45C1-BADD-271BC02BA53D}" destId="{6AB58EF1-3D46-42BA-9992-21195C20D518}" srcOrd="3" destOrd="0" presId="urn:microsoft.com/office/officeart/2018/2/layout/IconVerticalSolidList"/>
    <dgm:cxn modelId="{26A642ED-89D7-4AA3-82AA-2EEB0293D0A2}" type="presParOf" srcId="{83921745-507E-4439-81BA-B4B559020928}" destId="{903FCEEE-1004-48EF-988D-9DA148456B2C}" srcOrd="5" destOrd="0" presId="urn:microsoft.com/office/officeart/2018/2/layout/IconVerticalSolidList"/>
    <dgm:cxn modelId="{D4D25321-B17E-48A8-918D-A3C7E8A3977B}" type="presParOf" srcId="{83921745-507E-4439-81BA-B4B559020928}" destId="{CE597FD3-A042-4E93-9FCA-6CA97114694E}" srcOrd="6" destOrd="0" presId="urn:microsoft.com/office/officeart/2018/2/layout/IconVerticalSolidList"/>
    <dgm:cxn modelId="{33067491-DAB3-4DFE-B4CC-290BD8A3A664}" type="presParOf" srcId="{CE597FD3-A042-4E93-9FCA-6CA97114694E}" destId="{0E920923-ACD9-4D6B-8623-5C43EA35B80B}" srcOrd="0" destOrd="0" presId="urn:microsoft.com/office/officeart/2018/2/layout/IconVerticalSolidList"/>
    <dgm:cxn modelId="{6C2D91FD-09F5-4492-B921-6F195076738F}" type="presParOf" srcId="{CE597FD3-A042-4E93-9FCA-6CA97114694E}" destId="{86ABAC80-1613-4245-9903-F4EB5AB7189B}" srcOrd="1" destOrd="0" presId="urn:microsoft.com/office/officeart/2018/2/layout/IconVerticalSolidList"/>
    <dgm:cxn modelId="{E6EC036D-E4E8-4EFD-8EAD-204264FD3B26}" type="presParOf" srcId="{CE597FD3-A042-4E93-9FCA-6CA97114694E}" destId="{45772535-F40F-4403-B7F0-18FCF8B9C11B}" srcOrd="2" destOrd="0" presId="urn:microsoft.com/office/officeart/2018/2/layout/IconVerticalSolidList"/>
    <dgm:cxn modelId="{FE88D7B3-5E0E-4B7F-89DA-B1FCA0D45147}" type="presParOf" srcId="{CE597FD3-A042-4E93-9FCA-6CA97114694E}" destId="{320E8B6C-E5A9-459A-8CE9-4B203B06D567}" srcOrd="3" destOrd="0" presId="urn:microsoft.com/office/officeart/2018/2/layout/IconVerticalSolidList"/>
    <dgm:cxn modelId="{E5217D6C-D179-41AD-843E-E6C29E2A39A7}" type="presParOf" srcId="{83921745-507E-4439-81BA-B4B559020928}" destId="{3BDCAFFC-2B1B-4622-BB76-478D1F433042}" srcOrd="7" destOrd="0" presId="urn:microsoft.com/office/officeart/2018/2/layout/IconVerticalSolidList"/>
    <dgm:cxn modelId="{D3228634-7396-4DFD-AF75-22BB7A2ED731}" type="presParOf" srcId="{83921745-507E-4439-81BA-B4B559020928}" destId="{82CCCF4B-EC11-402E-9F9C-D94BD3BB78ED}" srcOrd="8" destOrd="0" presId="urn:microsoft.com/office/officeart/2018/2/layout/IconVerticalSolidList"/>
    <dgm:cxn modelId="{1187E8BE-5C81-4DB1-8B84-E7B5DD8C99D2}" type="presParOf" srcId="{82CCCF4B-EC11-402E-9F9C-D94BD3BB78ED}" destId="{64FAF29E-1E7B-4819-BF30-D3DE6D8878D0}" srcOrd="0" destOrd="0" presId="urn:microsoft.com/office/officeart/2018/2/layout/IconVerticalSolidList"/>
    <dgm:cxn modelId="{2F3786CA-ED4A-4A2E-89E7-F8020F320D2D}" type="presParOf" srcId="{82CCCF4B-EC11-402E-9F9C-D94BD3BB78ED}" destId="{AC4E5D87-11CF-45E3-81BF-0407F2DA1856}" srcOrd="1" destOrd="0" presId="urn:microsoft.com/office/officeart/2018/2/layout/IconVerticalSolidList"/>
    <dgm:cxn modelId="{CCA42744-CD10-4903-A61D-5CC9D36673CD}" type="presParOf" srcId="{82CCCF4B-EC11-402E-9F9C-D94BD3BB78ED}" destId="{5247C084-E581-4379-A3CB-A5FBAEA8C28E}" srcOrd="2" destOrd="0" presId="urn:microsoft.com/office/officeart/2018/2/layout/IconVerticalSolidList"/>
    <dgm:cxn modelId="{86736373-0560-4652-8A34-5BA975E7AEE6}" type="presParOf" srcId="{82CCCF4B-EC11-402E-9F9C-D94BD3BB78ED}" destId="{1CE77263-00D7-46BE-A7D7-0DBCE364788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446E0C-7987-429B-AE3A-4D648525029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673F12F-2084-4995-B41B-90058B8F14AA}">
      <dgm:prSet/>
      <dgm:spPr/>
      <dgm:t>
        <a:bodyPr/>
        <a:lstStyle/>
        <a:p>
          <a:r>
            <a:rPr lang="en-GB"/>
            <a:t>Person-centred care</a:t>
          </a:r>
          <a:endParaRPr lang="en-US"/>
        </a:p>
      </dgm:t>
    </dgm:pt>
    <dgm:pt modelId="{D2D15F60-7F5A-4716-A297-4E609735D668}" type="parTrans" cxnId="{48DD23F1-5442-43D5-9F19-399222F25544}">
      <dgm:prSet/>
      <dgm:spPr/>
      <dgm:t>
        <a:bodyPr/>
        <a:lstStyle/>
        <a:p>
          <a:endParaRPr lang="en-US"/>
        </a:p>
      </dgm:t>
    </dgm:pt>
    <dgm:pt modelId="{B57C289E-31C3-4A47-BA0E-A66A96908970}" type="sibTrans" cxnId="{48DD23F1-5442-43D5-9F19-399222F25544}">
      <dgm:prSet/>
      <dgm:spPr/>
      <dgm:t>
        <a:bodyPr/>
        <a:lstStyle/>
        <a:p>
          <a:endParaRPr lang="en-US"/>
        </a:p>
      </dgm:t>
    </dgm:pt>
    <dgm:pt modelId="{3584D256-F75D-427D-821D-AFD2133E69FB}">
      <dgm:prSet/>
      <dgm:spPr/>
      <dgm:t>
        <a:bodyPr/>
        <a:lstStyle/>
        <a:p>
          <a:r>
            <a:rPr lang="en-GB"/>
            <a:t>Respect patient autonomy</a:t>
          </a:r>
          <a:endParaRPr lang="en-US"/>
        </a:p>
      </dgm:t>
    </dgm:pt>
    <dgm:pt modelId="{C8D940A1-BEA4-457C-8F52-40DEEC2FF3DE}" type="parTrans" cxnId="{C538B883-FEC8-4440-BE64-9A5A97D202DC}">
      <dgm:prSet/>
      <dgm:spPr/>
      <dgm:t>
        <a:bodyPr/>
        <a:lstStyle/>
        <a:p>
          <a:endParaRPr lang="en-US"/>
        </a:p>
      </dgm:t>
    </dgm:pt>
    <dgm:pt modelId="{24BC617F-3CAD-4332-A563-983D97F83535}" type="sibTrans" cxnId="{C538B883-FEC8-4440-BE64-9A5A97D202DC}">
      <dgm:prSet/>
      <dgm:spPr/>
      <dgm:t>
        <a:bodyPr/>
        <a:lstStyle/>
        <a:p>
          <a:endParaRPr lang="en-US"/>
        </a:p>
      </dgm:t>
    </dgm:pt>
    <dgm:pt modelId="{4D02B80A-DBE2-40A1-B729-0A9FE3D974FE}">
      <dgm:prSet/>
      <dgm:spPr/>
      <dgm:t>
        <a:bodyPr/>
        <a:lstStyle/>
        <a:p>
          <a:r>
            <a:rPr lang="en-GB"/>
            <a:t>Clear communication about treatment</a:t>
          </a:r>
          <a:endParaRPr lang="en-US"/>
        </a:p>
      </dgm:t>
    </dgm:pt>
    <dgm:pt modelId="{3F81C524-44BB-4118-97C7-A76AB43A7D0A}" type="parTrans" cxnId="{7B64547D-922D-4A6E-910A-8D0DB065DB79}">
      <dgm:prSet/>
      <dgm:spPr/>
      <dgm:t>
        <a:bodyPr/>
        <a:lstStyle/>
        <a:p>
          <a:endParaRPr lang="en-US"/>
        </a:p>
      </dgm:t>
    </dgm:pt>
    <dgm:pt modelId="{9DD42695-1C52-4FAC-B097-E81E7FC1A85B}" type="sibTrans" cxnId="{7B64547D-922D-4A6E-910A-8D0DB065DB79}">
      <dgm:prSet/>
      <dgm:spPr/>
      <dgm:t>
        <a:bodyPr/>
        <a:lstStyle/>
        <a:p>
          <a:endParaRPr lang="en-US"/>
        </a:p>
      </dgm:t>
    </dgm:pt>
    <dgm:pt modelId="{531D609B-5965-4EA6-906C-A81B8B4EC5D5}">
      <dgm:prSet/>
      <dgm:spPr/>
      <dgm:t>
        <a:bodyPr/>
        <a:lstStyle/>
        <a:p>
          <a:r>
            <a:rPr lang="en-GB"/>
            <a:t>Confidentiality of medical information</a:t>
          </a:r>
          <a:endParaRPr lang="en-US"/>
        </a:p>
      </dgm:t>
    </dgm:pt>
    <dgm:pt modelId="{47A798EB-37A8-4E66-9288-C2D222E0FB6D}" type="parTrans" cxnId="{FDB8CE4E-0B2A-4BAE-BFD9-4782AE2F8BBC}">
      <dgm:prSet/>
      <dgm:spPr/>
      <dgm:t>
        <a:bodyPr/>
        <a:lstStyle/>
        <a:p>
          <a:endParaRPr lang="en-US"/>
        </a:p>
      </dgm:t>
    </dgm:pt>
    <dgm:pt modelId="{3EAFBB59-22FD-42DD-8262-4AFD000560F8}" type="sibTrans" cxnId="{FDB8CE4E-0B2A-4BAE-BFD9-4782AE2F8BBC}">
      <dgm:prSet/>
      <dgm:spPr/>
      <dgm:t>
        <a:bodyPr/>
        <a:lstStyle/>
        <a:p>
          <a:endParaRPr lang="en-US"/>
        </a:p>
      </dgm:t>
    </dgm:pt>
    <dgm:pt modelId="{285C80F9-CEA6-4B51-B311-6E3B7B993BFA}">
      <dgm:prSet/>
      <dgm:spPr/>
      <dgm:t>
        <a:bodyPr/>
        <a:lstStyle/>
        <a:p>
          <a:r>
            <a:rPr lang="en-GB"/>
            <a:t>Cultural and lifestyle considerations</a:t>
          </a:r>
          <a:endParaRPr lang="en-US"/>
        </a:p>
      </dgm:t>
    </dgm:pt>
    <dgm:pt modelId="{B7C4296D-3C9F-4E2B-B9C0-4A803A49F9E8}" type="parTrans" cxnId="{43AD9F56-5A77-4157-A27A-AEDFC308BF43}">
      <dgm:prSet/>
      <dgm:spPr/>
      <dgm:t>
        <a:bodyPr/>
        <a:lstStyle/>
        <a:p>
          <a:endParaRPr lang="en-US"/>
        </a:p>
      </dgm:t>
    </dgm:pt>
    <dgm:pt modelId="{73B0F9FD-725D-4F74-A009-C3F21C7E982F}" type="sibTrans" cxnId="{43AD9F56-5A77-4157-A27A-AEDFC308BF43}">
      <dgm:prSet/>
      <dgm:spPr/>
      <dgm:t>
        <a:bodyPr/>
        <a:lstStyle/>
        <a:p>
          <a:endParaRPr lang="en-US"/>
        </a:p>
      </dgm:t>
    </dgm:pt>
    <dgm:pt modelId="{9DAA9D30-3E68-49AC-8007-23D85B9500E2}" type="pres">
      <dgm:prSet presAssocID="{96446E0C-7987-429B-AE3A-4D648525029B}" presName="vert0" presStyleCnt="0">
        <dgm:presLayoutVars>
          <dgm:dir/>
          <dgm:animOne val="branch"/>
          <dgm:animLvl val="lvl"/>
        </dgm:presLayoutVars>
      </dgm:prSet>
      <dgm:spPr/>
    </dgm:pt>
    <dgm:pt modelId="{CA64D3D8-4F71-43EB-90AE-685D110DA4A6}" type="pres">
      <dgm:prSet presAssocID="{7673F12F-2084-4995-B41B-90058B8F14AA}" presName="thickLine" presStyleLbl="alignNode1" presStyleIdx="0" presStyleCnt="5"/>
      <dgm:spPr/>
    </dgm:pt>
    <dgm:pt modelId="{03270FC1-3032-42FF-93F7-4A6E0C07384E}" type="pres">
      <dgm:prSet presAssocID="{7673F12F-2084-4995-B41B-90058B8F14AA}" presName="horz1" presStyleCnt="0"/>
      <dgm:spPr/>
    </dgm:pt>
    <dgm:pt modelId="{B2D61D5A-94B3-43DF-8470-B07B60F8ED9E}" type="pres">
      <dgm:prSet presAssocID="{7673F12F-2084-4995-B41B-90058B8F14AA}" presName="tx1" presStyleLbl="revTx" presStyleIdx="0" presStyleCnt="5"/>
      <dgm:spPr/>
    </dgm:pt>
    <dgm:pt modelId="{6C206B97-1B1C-4051-BD98-B69B729341B3}" type="pres">
      <dgm:prSet presAssocID="{7673F12F-2084-4995-B41B-90058B8F14AA}" presName="vert1" presStyleCnt="0"/>
      <dgm:spPr/>
    </dgm:pt>
    <dgm:pt modelId="{26B969C5-BD21-48DC-A990-330E01283D3E}" type="pres">
      <dgm:prSet presAssocID="{3584D256-F75D-427D-821D-AFD2133E69FB}" presName="thickLine" presStyleLbl="alignNode1" presStyleIdx="1" presStyleCnt="5"/>
      <dgm:spPr/>
    </dgm:pt>
    <dgm:pt modelId="{CE8CC408-0259-41B0-AF88-04DB1812EB0E}" type="pres">
      <dgm:prSet presAssocID="{3584D256-F75D-427D-821D-AFD2133E69FB}" presName="horz1" presStyleCnt="0"/>
      <dgm:spPr/>
    </dgm:pt>
    <dgm:pt modelId="{EB23AB2B-57A5-4D65-ABF9-0011A375EA2E}" type="pres">
      <dgm:prSet presAssocID="{3584D256-F75D-427D-821D-AFD2133E69FB}" presName="tx1" presStyleLbl="revTx" presStyleIdx="1" presStyleCnt="5"/>
      <dgm:spPr/>
    </dgm:pt>
    <dgm:pt modelId="{1C8177CE-6899-4FA0-9780-BF969992B870}" type="pres">
      <dgm:prSet presAssocID="{3584D256-F75D-427D-821D-AFD2133E69FB}" presName="vert1" presStyleCnt="0"/>
      <dgm:spPr/>
    </dgm:pt>
    <dgm:pt modelId="{0CE863E5-0297-4971-8F6D-DED098B41A15}" type="pres">
      <dgm:prSet presAssocID="{4D02B80A-DBE2-40A1-B729-0A9FE3D974FE}" presName="thickLine" presStyleLbl="alignNode1" presStyleIdx="2" presStyleCnt="5"/>
      <dgm:spPr/>
    </dgm:pt>
    <dgm:pt modelId="{C1403F08-2905-4269-BD25-9066A6F4A163}" type="pres">
      <dgm:prSet presAssocID="{4D02B80A-DBE2-40A1-B729-0A9FE3D974FE}" presName="horz1" presStyleCnt="0"/>
      <dgm:spPr/>
    </dgm:pt>
    <dgm:pt modelId="{4037E1F1-8600-452A-BEBF-D0B97AC6CEAF}" type="pres">
      <dgm:prSet presAssocID="{4D02B80A-DBE2-40A1-B729-0A9FE3D974FE}" presName="tx1" presStyleLbl="revTx" presStyleIdx="2" presStyleCnt="5"/>
      <dgm:spPr/>
    </dgm:pt>
    <dgm:pt modelId="{36B35925-3B54-4C34-85A5-B43F9DD55B1A}" type="pres">
      <dgm:prSet presAssocID="{4D02B80A-DBE2-40A1-B729-0A9FE3D974FE}" presName="vert1" presStyleCnt="0"/>
      <dgm:spPr/>
    </dgm:pt>
    <dgm:pt modelId="{F2421FB2-37A9-421B-A40D-84131969CDC0}" type="pres">
      <dgm:prSet presAssocID="{531D609B-5965-4EA6-906C-A81B8B4EC5D5}" presName="thickLine" presStyleLbl="alignNode1" presStyleIdx="3" presStyleCnt="5"/>
      <dgm:spPr/>
    </dgm:pt>
    <dgm:pt modelId="{3EB7A43C-ABA7-44B2-8E7D-75C489895DE5}" type="pres">
      <dgm:prSet presAssocID="{531D609B-5965-4EA6-906C-A81B8B4EC5D5}" presName="horz1" presStyleCnt="0"/>
      <dgm:spPr/>
    </dgm:pt>
    <dgm:pt modelId="{46AAFF5A-9B42-4CFC-9347-25A149B56570}" type="pres">
      <dgm:prSet presAssocID="{531D609B-5965-4EA6-906C-A81B8B4EC5D5}" presName="tx1" presStyleLbl="revTx" presStyleIdx="3" presStyleCnt="5"/>
      <dgm:spPr/>
    </dgm:pt>
    <dgm:pt modelId="{E29C8543-80F6-426E-9D8A-77FC208172AE}" type="pres">
      <dgm:prSet presAssocID="{531D609B-5965-4EA6-906C-A81B8B4EC5D5}" presName="vert1" presStyleCnt="0"/>
      <dgm:spPr/>
    </dgm:pt>
    <dgm:pt modelId="{98F48398-8023-40C2-A3EC-E321E788ADCF}" type="pres">
      <dgm:prSet presAssocID="{285C80F9-CEA6-4B51-B311-6E3B7B993BFA}" presName="thickLine" presStyleLbl="alignNode1" presStyleIdx="4" presStyleCnt="5"/>
      <dgm:spPr/>
    </dgm:pt>
    <dgm:pt modelId="{3FF15A88-C09E-4E0E-B8A6-EEE75E1F53BA}" type="pres">
      <dgm:prSet presAssocID="{285C80F9-CEA6-4B51-B311-6E3B7B993BFA}" presName="horz1" presStyleCnt="0"/>
      <dgm:spPr/>
    </dgm:pt>
    <dgm:pt modelId="{7C391C6D-0F3E-41C9-8E47-3A1D56A9B6E0}" type="pres">
      <dgm:prSet presAssocID="{285C80F9-CEA6-4B51-B311-6E3B7B993BFA}" presName="tx1" presStyleLbl="revTx" presStyleIdx="4" presStyleCnt="5"/>
      <dgm:spPr/>
    </dgm:pt>
    <dgm:pt modelId="{BC94FA22-04DC-443B-8336-FE9B87192CE7}" type="pres">
      <dgm:prSet presAssocID="{285C80F9-CEA6-4B51-B311-6E3B7B993BFA}" presName="vert1" presStyleCnt="0"/>
      <dgm:spPr/>
    </dgm:pt>
  </dgm:ptLst>
  <dgm:cxnLst>
    <dgm:cxn modelId="{15203163-541C-4720-91D7-DAF4ADF69714}" type="presOf" srcId="{96446E0C-7987-429B-AE3A-4D648525029B}" destId="{9DAA9D30-3E68-49AC-8007-23D85B9500E2}" srcOrd="0" destOrd="0" presId="urn:microsoft.com/office/officeart/2008/layout/LinedList"/>
    <dgm:cxn modelId="{7E654367-51B2-402F-958C-60811B3DE20C}" type="presOf" srcId="{531D609B-5965-4EA6-906C-A81B8B4EC5D5}" destId="{46AAFF5A-9B42-4CFC-9347-25A149B56570}" srcOrd="0" destOrd="0" presId="urn:microsoft.com/office/officeart/2008/layout/LinedList"/>
    <dgm:cxn modelId="{FDB8CE4E-0B2A-4BAE-BFD9-4782AE2F8BBC}" srcId="{96446E0C-7987-429B-AE3A-4D648525029B}" destId="{531D609B-5965-4EA6-906C-A81B8B4EC5D5}" srcOrd="3" destOrd="0" parTransId="{47A798EB-37A8-4E66-9288-C2D222E0FB6D}" sibTransId="{3EAFBB59-22FD-42DD-8262-4AFD000560F8}"/>
    <dgm:cxn modelId="{43AD9F56-5A77-4157-A27A-AEDFC308BF43}" srcId="{96446E0C-7987-429B-AE3A-4D648525029B}" destId="{285C80F9-CEA6-4B51-B311-6E3B7B993BFA}" srcOrd="4" destOrd="0" parTransId="{B7C4296D-3C9F-4E2B-B9C0-4A803A49F9E8}" sibTransId="{73B0F9FD-725D-4F74-A009-C3F21C7E982F}"/>
    <dgm:cxn modelId="{0D98227A-EF47-4EC9-813F-21C9F3DA0DC8}" type="presOf" srcId="{285C80F9-CEA6-4B51-B311-6E3B7B993BFA}" destId="{7C391C6D-0F3E-41C9-8E47-3A1D56A9B6E0}" srcOrd="0" destOrd="0" presId="urn:microsoft.com/office/officeart/2008/layout/LinedList"/>
    <dgm:cxn modelId="{7B64547D-922D-4A6E-910A-8D0DB065DB79}" srcId="{96446E0C-7987-429B-AE3A-4D648525029B}" destId="{4D02B80A-DBE2-40A1-B729-0A9FE3D974FE}" srcOrd="2" destOrd="0" parTransId="{3F81C524-44BB-4118-97C7-A76AB43A7D0A}" sibTransId="{9DD42695-1C52-4FAC-B097-E81E7FC1A85B}"/>
    <dgm:cxn modelId="{C538B883-FEC8-4440-BE64-9A5A97D202DC}" srcId="{96446E0C-7987-429B-AE3A-4D648525029B}" destId="{3584D256-F75D-427D-821D-AFD2133E69FB}" srcOrd="1" destOrd="0" parTransId="{C8D940A1-BEA4-457C-8F52-40DEEC2FF3DE}" sibTransId="{24BC617F-3CAD-4332-A563-983D97F83535}"/>
    <dgm:cxn modelId="{22F554A7-B571-4B29-A9C9-AA33F9F8F349}" type="presOf" srcId="{3584D256-F75D-427D-821D-AFD2133E69FB}" destId="{EB23AB2B-57A5-4D65-ABF9-0011A375EA2E}" srcOrd="0" destOrd="0" presId="urn:microsoft.com/office/officeart/2008/layout/LinedList"/>
    <dgm:cxn modelId="{56975BD9-58CD-4308-BFF2-938E6AAA712B}" type="presOf" srcId="{7673F12F-2084-4995-B41B-90058B8F14AA}" destId="{B2D61D5A-94B3-43DF-8470-B07B60F8ED9E}" srcOrd="0" destOrd="0" presId="urn:microsoft.com/office/officeart/2008/layout/LinedList"/>
    <dgm:cxn modelId="{9458FDEA-1635-4850-9A76-75BE7FE8AA7E}" type="presOf" srcId="{4D02B80A-DBE2-40A1-B729-0A9FE3D974FE}" destId="{4037E1F1-8600-452A-BEBF-D0B97AC6CEAF}" srcOrd="0" destOrd="0" presId="urn:microsoft.com/office/officeart/2008/layout/LinedList"/>
    <dgm:cxn modelId="{48DD23F1-5442-43D5-9F19-399222F25544}" srcId="{96446E0C-7987-429B-AE3A-4D648525029B}" destId="{7673F12F-2084-4995-B41B-90058B8F14AA}" srcOrd="0" destOrd="0" parTransId="{D2D15F60-7F5A-4716-A297-4E609735D668}" sibTransId="{B57C289E-31C3-4A47-BA0E-A66A96908970}"/>
    <dgm:cxn modelId="{81071E3A-9B96-4A6E-B566-1F4F2EA59303}" type="presParOf" srcId="{9DAA9D30-3E68-49AC-8007-23D85B9500E2}" destId="{CA64D3D8-4F71-43EB-90AE-685D110DA4A6}" srcOrd="0" destOrd="0" presId="urn:microsoft.com/office/officeart/2008/layout/LinedList"/>
    <dgm:cxn modelId="{D5B42B5A-CD75-4447-ADE3-6F9375F40C91}" type="presParOf" srcId="{9DAA9D30-3E68-49AC-8007-23D85B9500E2}" destId="{03270FC1-3032-42FF-93F7-4A6E0C07384E}" srcOrd="1" destOrd="0" presId="urn:microsoft.com/office/officeart/2008/layout/LinedList"/>
    <dgm:cxn modelId="{89898A89-AF48-4279-BDC2-CB83882A7BA8}" type="presParOf" srcId="{03270FC1-3032-42FF-93F7-4A6E0C07384E}" destId="{B2D61D5A-94B3-43DF-8470-B07B60F8ED9E}" srcOrd="0" destOrd="0" presId="urn:microsoft.com/office/officeart/2008/layout/LinedList"/>
    <dgm:cxn modelId="{73489475-1A8A-48F9-9CB9-79B05779E15B}" type="presParOf" srcId="{03270FC1-3032-42FF-93F7-4A6E0C07384E}" destId="{6C206B97-1B1C-4051-BD98-B69B729341B3}" srcOrd="1" destOrd="0" presId="urn:microsoft.com/office/officeart/2008/layout/LinedList"/>
    <dgm:cxn modelId="{63BFB2C1-AF83-4244-95F4-7EAE8A555971}" type="presParOf" srcId="{9DAA9D30-3E68-49AC-8007-23D85B9500E2}" destId="{26B969C5-BD21-48DC-A990-330E01283D3E}" srcOrd="2" destOrd="0" presId="urn:microsoft.com/office/officeart/2008/layout/LinedList"/>
    <dgm:cxn modelId="{538173CC-1A03-4B52-B05A-879930281F45}" type="presParOf" srcId="{9DAA9D30-3E68-49AC-8007-23D85B9500E2}" destId="{CE8CC408-0259-41B0-AF88-04DB1812EB0E}" srcOrd="3" destOrd="0" presId="urn:microsoft.com/office/officeart/2008/layout/LinedList"/>
    <dgm:cxn modelId="{2D9B6FC9-81E0-4158-AE0B-B9B435879D3D}" type="presParOf" srcId="{CE8CC408-0259-41B0-AF88-04DB1812EB0E}" destId="{EB23AB2B-57A5-4D65-ABF9-0011A375EA2E}" srcOrd="0" destOrd="0" presId="urn:microsoft.com/office/officeart/2008/layout/LinedList"/>
    <dgm:cxn modelId="{A6ACD09B-F386-4B78-A0ED-9BCC74FED3C3}" type="presParOf" srcId="{CE8CC408-0259-41B0-AF88-04DB1812EB0E}" destId="{1C8177CE-6899-4FA0-9780-BF969992B870}" srcOrd="1" destOrd="0" presId="urn:microsoft.com/office/officeart/2008/layout/LinedList"/>
    <dgm:cxn modelId="{54296791-7E60-4D71-8B24-12EC603F38AB}" type="presParOf" srcId="{9DAA9D30-3E68-49AC-8007-23D85B9500E2}" destId="{0CE863E5-0297-4971-8F6D-DED098B41A15}" srcOrd="4" destOrd="0" presId="urn:microsoft.com/office/officeart/2008/layout/LinedList"/>
    <dgm:cxn modelId="{4A33FC59-90DF-49E4-BDD1-7056A0439785}" type="presParOf" srcId="{9DAA9D30-3E68-49AC-8007-23D85B9500E2}" destId="{C1403F08-2905-4269-BD25-9066A6F4A163}" srcOrd="5" destOrd="0" presId="urn:microsoft.com/office/officeart/2008/layout/LinedList"/>
    <dgm:cxn modelId="{ECC08BD8-5B90-42BB-A716-0E42B69E8A52}" type="presParOf" srcId="{C1403F08-2905-4269-BD25-9066A6F4A163}" destId="{4037E1F1-8600-452A-BEBF-D0B97AC6CEAF}" srcOrd="0" destOrd="0" presId="urn:microsoft.com/office/officeart/2008/layout/LinedList"/>
    <dgm:cxn modelId="{39C29D50-8F05-4CE6-8AE6-3F0D7CFC8863}" type="presParOf" srcId="{C1403F08-2905-4269-BD25-9066A6F4A163}" destId="{36B35925-3B54-4C34-85A5-B43F9DD55B1A}" srcOrd="1" destOrd="0" presId="urn:microsoft.com/office/officeart/2008/layout/LinedList"/>
    <dgm:cxn modelId="{FD0B97E3-B2E6-4519-A2ED-7DAEDF5625F3}" type="presParOf" srcId="{9DAA9D30-3E68-49AC-8007-23D85B9500E2}" destId="{F2421FB2-37A9-421B-A40D-84131969CDC0}" srcOrd="6" destOrd="0" presId="urn:microsoft.com/office/officeart/2008/layout/LinedList"/>
    <dgm:cxn modelId="{C25281C0-8E46-40A5-87BE-847EE5C56A81}" type="presParOf" srcId="{9DAA9D30-3E68-49AC-8007-23D85B9500E2}" destId="{3EB7A43C-ABA7-44B2-8E7D-75C489895DE5}" srcOrd="7" destOrd="0" presId="urn:microsoft.com/office/officeart/2008/layout/LinedList"/>
    <dgm:cxn modelId="{C7BCBB0A-922D-4226-B3BF-650487E83B02}" type="presParOf" srcId="{3EB7A43C-ABA7-44B2-8E7D-75C489895DE5}" destId="{46AAFF5A-9B42-4CFC-9347-25A149B56570}" srcOrd="0" destOrd="0" presId="urn:microsoft.com/office/officeart/2008/layout/LinedList"/>
    <dgm:cxn modelId="{29FD771B-577B-4087-AF1A-EBF3BFA31D45}" type="presParOf" srcId="{3EB7A43C-ABA7-44B2-8E7D-75C489895DE5}" destId="{E29C8543-80F6-426E-9D8A-77FC208172AE}" srcOrd="1" destOrd="0" presId="urn:microsoft.com/office/officeart/2008/layout/LinedList"/>
    <dgm:cxn modelId="{B676D095-5CA5-4055-AA67-7F3C2C4379D2}" type="presParOf" srcId="{9DAA9D30-3E68-49AC-8007-23D85B9500E2}" destId="{98F48398-8023-40C2-A3EC-E321E788ADCF}" srcOrd="8" destOrd="0" presId="urn:microsoft.com/office/officeart/2008/layout/LinedList"/>
    <dgm:cxn modelId="{038D7B7A-48A3-4CF6-95FC-44A35416E73D}" type="presParOf" srcId="{9DAA9D30-3E68-49AC-8007-23D85B9500E2}" destId="{3FF15A88-C09E-4E0E-B8A6-EEE75E1F53BA}" srcOrd="9" destOrd="0" presId="urn:microsoft.com/office/officeart/2008/layout/LinedList"/>
    <dgm:cxn modelId="{A6D82CE7-F425-4CCC-AB79-DACD5C08AF0C}" type="presParOf" srcId="{3FF15A88-C09E-4E0E-B8A6-EEE75E1F53BA}" destId="{7C391C6D-0F3E-41C9-8E47-3A1D56A9B6E0}" srcOrd="0" destOrd="0" presId="urn:microsoft.com/office/officeart/2008/layout/LinedList"/>
    <dgm:cxn modelId="{9551D008-9B0D-4293-B640-E4A9C37DFD02}" type="presParOf" srcId="{3FF15A88-C09E-4E0E-B8A6-EEE75E1F53BA}" destId="{BC94FA22-04DC-443B-8336-FE9B87192CE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B4985-6F4A-4F0E-8556-4ECEBD09F38E}">
      <dsp:nvSpPr>
        <dsp:cNvPr id="0" name=""/>
        <dsp:cNvSpPr/>
      </dsp:nvSpPr>
      <dsp:spPr>
        <a:xfrm>
          <a:off x="0" y="307"/>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90AA9A3-E166-448D-BDF9-E1ABD52900A3}">
      <dsp:nvSpPr>
        <dsp:cNvPr id="0" name=""/>
        <dsp:cNvSpPr/>
      </dsp:nvSpPr>
      <dsp:spPr>
        <a:xfrm>
          <a:off x="0" y="307"/>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Patient: John Smith</a:t>
          </a:r>
          <a:endParaRPr lang="en-US" sz="1600" kern="1200"/>
        </a:p>
      </dsp:txBody>
      <dsp:txXfrm>
        <a:off x="0" y="307"/>
        <a:ext cx="6714744" cy="359341"/>
      </dsp:txXfrm>
    </dsp:sp>
    <dsp:sp modelId="{C35781E1-A596-4378-810C-383D2C2EB2CD}">
      <dsp:nvSpPr>
        <dsp:cNvPr id="0" name=""/>
        <dsp:cNvSpPr/>
      </dsp:nvSpPr>
      <dsp:spPr>
        <a:xfrm>
          <a:off x="0" y="359648"/>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D23D7E6-FA9E-4CE8-A4B9-C03F5ED32CB7}">
      <dsp:nvSpPr>
        <dsp:cNvPr id="0" name=""/>
        <dsp:cNvSpPr/>
      </dsp:nvSpPr>
      <dsp:spPr>
        <a:xfrm>
          <a:off x="0" y="359648"/>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Demographic Information</a:t>
          </a:r>
          <a:endParaRPr lang="en-US" sz="1600" kern="1200"/>
        </a:p>
      </dsp:txBody>
      <dsp:txXfrm>
        <a:off x="0" y="359648"/>
        <a:ext cx="6714744" cy="359341"/>
      </dsp:txXfrm>
    </dsp:sp>
    <dsp:sp modelId="{B636C240-1E51-47E2-BB48-AC655EC99807}">
      <dsp:nvSpPr>
        <dsp:cNvPr id="0" name=""/>
        <dsp:cNvSpPr/>
      </dsp:nvSpPr>
      <dsp:spPr>
        <a:xfrm>
          <a:off x="0" y="718989"/>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222979D-F384-40CD-AB21-0F7FEE8AED81}">
      <dsp:nvSpPr>
        <dsp:cNvPr id="0" name=""/>
        <dsp:cNvSpPr/>
      </dsp:nvSpPr>
      <dsp:spPr>
        <a:xfrm>
          <a:off x="0" y="718989"/>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Age: 55</a:t>
          </a:r>
          <a:endParaRPr lang="en-US" sz="1600" kern="1200"/>
        </a:p>
      </dsp:txBody>
      <dsp:txXfrm>
        <a:off x="0" y="718989"/>
        <a:ext cx="6714744" cy="359341"/>
      </dsp:txXfrm>
    </dsp:sp>
    <dsp:sp modelId="{10C5FB8A-B211-488A-A79E-2BC974C67F60}">
      <dsp:nvSpPr>
        <dsp:cNvPr id="0" name=""/>
        <dsp:cNvSpPr/>
      </dsp:nvSpPr>
      <dsp:spPr>
        <a:xfrm>
          <a:off x="0" y="1078330"/>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808A00D-62D6-4714-9E8F-B7074EE1B51D}">
      <dsp:nvSpPr>
        <dsp:cNvPr id="0" name=""/>
        <dsp:cNvSpPr/>
      </dsp:nvSpPr>
      <dsp:spPr>
        <a:xfrm>
          <a:off x="0" y="1078330"/>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Gender: Male</a:t>
          </a:r>
          <a:endParaRPr lang="en-US" sz="1600" kern="1200"/>
        </a:p>
      </dsp:txBody>
      <dsp:txXfrm>
        <a:off x="0" y="1078330"/>
        <a:ext cx="6714744" cy="359341"/>
      </dsp:txXfrm>
    </dsp:sp>
    <dsp:sp modelId="{3264892B-9ABB-4DD0-A8C2-9105125A3249}">
      <dsp:nvSpPr>
        <dsp:cNvPr id="0" name=""/>
        <dsp:cNvSpPr/>
      </dsp:nvSpPr>
      <dsp:spPr>
        <a:xfrm>
          <a:off x="0" y="143767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8FDA4B8-1F05-4535-B3E9-DDAE0C545786}">
      <dsp:nvSpPr>
        <dsp:cNvPr id="0" name=""/>
        <dsp:cNvSpPr/>
      </dsp:nvSpPr>
      <dsp:spPr>
        <a:xfrm>
          <a:off x="0" y="1437672"/>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Occupation: Taxi driver</a:t>
          </a:r>
          <a:endParaRPr lang="en-US" sz="1600" kern="1200"/>
        </a:p>
      </dsp:txBody>
      <dsp:txXfrm>
        <a:off x="0" y="1437672"/>
        <a:ext cx="6714744" cy="359341"/>
      </dsp:txXfrm>
    </dsp:sp>
    <dsp:sp modelId="{B00F653F-5EB4-4916-8463-68EF27AEE08D}">
      <dsp:nvSpPr>
        <dsp:cNvPr id="0" name=""/>
        <dsp:cNvSpPr/>
      </dsp:nvSpPr>
      <dsp:spPr>
        <a:xfrm>
          <a:off x="0" y="1797013"/>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914114-2E43-48D0-8558-FB16619E9340}">
      <dsp:nvSpPr>
        <dsp:cNvPr id="0" name=""/>
        <dsp:cNvSpPr/>
      </dsp:nvSpPr>
      <dsp:spPr>
        <a:xfrm>
          <a:off x="0" y="1797013"/>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Lives in: Birmingham</a:t>
          </a:r>
          <a:endParaRPr lang="en-US" sz="1600" kern="1200"/>
        </a:p>
      </dsp:txBody>
      <dsp:txXfrm>
        <a:off x="0" y="1797013"/>
        <a:ext cx="6714744" cy="359341"/>
      </dsp:txXfrm>
    </dsp:sp>
    <dsp:sp modelId="{E38F3F4A-CF1B-4219-BF33-EA22BFF681B8}">
      <dsp:nvSpPr>
        <dsp:cNvPr id="0" name=""/>
        <dsp:cNvSpPr/>
      </dsp:nvSpPr>
      <dsp:spPr>
        <a:xfrm>
          <a:off x="0" y="2156354"/>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E3B8424-A4C6-4C1C-8C00-DC9392BAC7BE}">
      <dsp:nvSpPr>
        <dsp:cNvPr id="0" name=""/>
        <dsp:cNvSpPr/>
      </dsp:nvSpPr>
      <dsp:spPr>
        <a:xfrm>
          <a:off x="0" y="2156354"/>
          <a:ext cx="6714744" cy="359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Recently diagnosed with Type 2 Diabetes</a:t>
          </a:r>
          <a:endParaRPr lang="en-US" sz="1600" kern="1200"/>
        </a:p>
      </dsp:txBody>
      <dsp:txXfrm>
        <a:off x="0" y="2156354"/>
        <a:ext cx="6714744" cy="3593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FF112-CC62-42A0-A60C-59CC71E4A115}">
      <dsp:nvSpPr>
        <dsp:cNvPr id="0" name=""/>
        <dsp:cNvSpPr/>
      </dsp:nvSpPr>
      <dsp:spPr>
        <a:xfrm>
          <a:off x="0" y="314"/>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2A3E4-CD8D-4055-9977-D15AC15DCD9A}">
      <dsp:nvSpPr>
        <dsp:cNvPr id="0" name=""/>
        <dsp:cNvSpPr/>
      </dsp:nvSpPr>
      <dsp:spPr>
        <a:xfrm>
          <a:off x="0" y="314"/>
          <a:ext cx="6714744" cy="514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Sedentary lifestyle</a:t>
          </a:r>
          <a:endParaRPr lang="en-US" sz="2300" kern="1200"/>
        </a:p>
      </dsp:txBody>
      <dsp:txXfrm>
        <a:off x="0" y="314"/>
        <a:ext cx="6714744" cy="514888"/>
      </dsp:txXfrm>
    </dsp:sp>
    <dsp:sp modelId="{C22544F9-4E80-41ED-8D0D-8A4FEBC12197}">
      <dsp:nvSpPr>
        <dsp:cNvPr id="0" name=""/>
        <dsp:cNvSpPr/>
      </dsp:nvSpPr>
      <dsp:spPr>
        <a:xfrm>
          <a:off x="0" y="515203"/>
          <a:ext cx="671474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084A6B-D091-4CB6-B08E-5B42DE13521A}">
      <dsp:nvSpPr>
        <dsp:cNvPr id="0" name=""/>
        <dsp:cNvSpPr/>
      </dsp:nvSpPr>
      <dsp:spPr>
        <a:xfrm>
          <a:off x="0" y="515203"/>
          <a:ext cx="6714744" cy="514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Poor diet (high sugar and processed foods)</a:t>
          </a:r>
          <a:endParaRPr lang="en-US" sz="2300" kern="1200"/>
        </a:p>
      </dsp:txBody>
      <dsp:txXfrm>
        <a:off x="0" y="515203"/>
        <a:ext cx="6714744" cy="514888"/>
      </dsp:txXfrm>
    </dsp:sp>
    <dsp:sp modelId="{CB3F0C55-CBEC-4C80-A8ED-EF4142891FB7}">
      <dsp:nvSpPr>
        <dsp:cNvPr id="0" name=""/>
        <dsp:cNvSpPr/>
      </dsp:nvSpPr>
      <dsp:spPr>
        <a:xfrm>
          <a:off x="0" y="1030092"/>
          <a:ext cx="671474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C74C25-DC45-4EC0-AD46-C49B3B4B62DF}">
      <dsp:nvSpPr>
        <dsp:cNvPr id="0" name=""/>
        <dsp:cNvSpPr/>
      </dsp:nvSpPr>
      <dsp:spPr>
        <a:xfrm>
          <a:off x="0" y="1030092"/>
          <a:ext cx="6714744" cy="514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Overweight (BMI 31)</a:t>
          </a:r>
          <a:endParaRPr lang="en-US" sz="2300" kern="1200"/>
        </a:p>
      </dsp:txBody>
      <dsp:txXfrm>
        <a:off x="0" y="1030092"/>
        <a:ext cx="6714744" cy="514888"/>
      </dsp:txXfrm>
    </dsp:sp>
    <dsp:sp modelId="{5D48FFB1-D8BC-4449-9426-E3EBCFBBD1D3}">
      <dsp:nvSpPr>
        <dsp:cNvPr id="0" name=""/>
        <dsp:cNvSpPr/>
      </dsp:nvSpPr>
      <dsp:spPr>
        <a:xfrm>
          <a:off x="0" y="1544980"/>
          <a:ext cx="671474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56A0F2-CE20-498A-93E8-C51DEAA852AE}">
      <dsp:nvSpPr>
        <dsp:cNvPr id="0" name=""/>
        <dsp:cNvSpPr/>
      </dsp:nvSpPr>
      <dsp:spPr>
        <a:xfrm>
          <a:off x="0" y="1544980"/>
          <a:ext cx="6714744" cy="514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Family history of diabetes</a:t>
          </a:r>
          <a:endParaRPr lang="en-US" sz="2300" kern="1200"/>
        </a:p>
      </dsp:txBody>
      <dsp:txXfrm>
        <a:off x="0" y="1544980"/>
        <a:ext cx="6714744" cy="514888"/>
      </dsp:txXfrm>
    </dsp:sp>
    <dsp:sp modelId="{ACA0C35C-AE64-4DF3-B8BB-503684987AA2}">
      <dsp:nvSpPr>
        <dsp:cNvPr id="0" name=""/>
        <dsp:cNvSpPr/>
      </dsp:nvSpPr>
      <dsp:spPr>
        <a:xfrm>
          <a:off x="0" y="2059869"/>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5C5D7A-2273-40D2-86DB-D364807753CD}">
      <dsp:nvSpPr>
        <dsp:cNvPr id="0" name=""/>
        <dsp:cNvSpPr/>
      </dsp:nvSpPr>
      <dsp:spPr>
        <a:xfrm>
          <a:off x="0" y="2059869"/>
          <a:ext cx="6714744" cy="514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Smoking</a:t>
          </a:r>
          <a:endParaRPr lang="en-US" sz="2300" kern="1200"/>
        </a:p>
      </dsp:txBody>
      <dsp:txXfrm>
        <a:off x="0" y="2059869"/>
        <a:ext cx="6714744" cy="514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A2BC7-8B69-4A07-B675-D699477D198E}">
      <dsp:nvSpPr>
        <dsp:cNvPr id="0" name=""/>
        <dsp:cNvSpPr/>
      </dsp:nvSpPr>
      <dsp:spPr>
        <a:xfrm>
          <a:off x="0" y="37081"/>
          <a:ext cx="6798539" cy="3931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Cardiovascular disease</a:t>
          </a:r>
          <a:endParaRPr lang="en-US" sz="1600" kern="1200"/>
        </a:p>
      </dsp:txBody>
      <dsp:txXfrm>
        <a:off x="19191" y="56272"/>
        <a:ext cx="6760157" cy="354738"/>
      </dsp:txXfrm>
    </dsp:sp>
    <dsp:sp modelId="{A4C31C03-42D2-4468-8BC8-293186116D45}">
      <dsp:nvSpPr>
        <dsp:cNvPr id="0" name=""/>
        <dsp:cNvSpPr/>
      </dsp:nvSpPr>
      <dsp:spPr>
        <a:xfrm>
          <a:off x="0" y="476281"/>
          <a:ext cx="6798539" cy="39312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Kidney damage</a:t>
          </a:r>
          <a:endParaRPr lang="en-US" sz="1600" kern="1200"/>
        </a:p>
      </dsp:txBody>
      <dsp:txXfrm>
        <a:off x="19191" y="495472"/>
        <a:ext cx="6760157" cy="354738"/>
      </dsp:txXfrm>
    </dsp:sp>
    <dsp:sp modelId="{D1302EA6-E979-4426-A248-3A91829398D1}">
      <dsp:nvSpPr>
        <dsp:cNvPr id="0" name=""/>
        <dsp:cNvSpPr/>
      </dsp:nvSpPr>
      <dsp:spPr>
        <a:xfrm>
          <a:off x="0" y="915482"/>
          <a:ext cx="6798539" cy="3931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Nerve damage</a:t>
          </a:r>
          <a:endParaRPr lang="en-US" sz="1600" kern="1200"/>
        </a:p>
      </dsp:txBody>
      <dsp:txXfrm>
        <a:off x="19191" y="934673"/>
        <a:ext cx="6760157" cy="354738"/>
      </dsp:txXfrm>
    </dsp:sp>
    <dsp:sp modelId="{7171131B-8AA9-4541-99F0-F85CA1C9C815}">
      <dsp:nvSpPr>
        <dsp:cNvPr id="0" name=""/>
        <dsp:cNvSpPr/>
      </dsp:nvSpPr>
      <dsp:spPr>
        <a:xfrm>
          <a:off x="0" y="1354682"/>
          <a:ext cx="6798539" cy="39312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Vision problems</a:t>
          </a:r>
          <a:endParaRPr lang="en-US" sz="1600" kern="1200"/>
        </a:p>
      </dsp:txBody>
      <dsp:txXfrm>
        <a:off x="19191" y="1373873"/>
        <a:ext cx="6760157" cy="354738"/>
      </dsp:txXfrm>
    </dsp:sp>
    <dsp:sp modelId="{E4966BEB-14B6-45D9-B8E4-A4962F6C6553}">
      <dsp:nvSpPr>
        <dsp:cNvPr id="0" name=""/>
        <dsp:cNvSpPr/>
      </dsp:nvSpPr>
      <dsp:spPr>
        <a:xfrm>
          <a:off x="0" y="1793882"/>
          <a:ext cx="6798539" cy="3931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Foot ulcers</a:t>
          </a:r>
          <a:endParaRPr lang="en-US" sz="1600" kern="1200"/>
        </a:p>
      </dsp:txBody>
      <dsp:txXfrm>
        <a:off x="19191" y="1813073"/>
        <a:ext cx="6760157" cy="3547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53F46-2523-4CCD-A14B-A8F5FBB41D76}">
      <dsp:nvSpPr>
        <dsp:cNvPr id="0" name=""/>
        <dsp:cNvSpPr/>
      </dsp:nvSpPr>
      <dsp:spPr>
        <a:xfrm>
          <a:off x="0" y="358944"/>
          <a:ext cx="6666833" cy="66338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Balanced diet (low sugar, high fibre)</a:t>
          </a:r>
          <a:endParaRPr lang="en-US" sz="2700" kern="1200"/>
        </a:p>
      </dsp:txBody>
      <dsp:txXfrm>
        <a:off x="32384" y="391328"/>
        <a:ext cx="6602065" cy="598621"/>
      </dsp:txXfrm>
    </dsp:sp>
    <dsp:sp modelId="{AFFF69BC-EDC9-4857-8342-398DAF1C069C}">
      <dsp:nvSpPr>
        <dsp:cNvPr id="0" name=""/>
        <dsp:cNvSpPr/>
      </dsp:nvSpPr>
      <dsp:spPr>
        <a:xfrm>
          <a:off x="0" y="1100094"/>
          <a:ext cx="6666833" cy="663389"/>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Regular physical activity (30 minutes daily)</a:t>
          </a:r>
          <a:endParaRPr lang="en-US" sz="2700" kern="1200"/>
        </a:p>
      </dsp:txBody>
      <dsp:txXfrm>
        <a:off x="32384" y="1132478"/>
        <a:ext cx="6602065" cy="598621"/>
      </dsp:txXfrm>
    </dsp:sp>
    <dsp:sp modelId="{6D61B459-4634-463D-8332-FD8B93F32461}">
      <dsp:nvSpPr>
        <dsp:cNvPr id="0" name=""/>
        <dsp:cNvSpPr/>
      </dsp:nvSpPr>
      <dsp:spPr>
        <a:xfrm>
          <a:off x="0" y="1841244"/>
          <a:ext cx="6666833" cy="66338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Weight management</a:t>
          </a:r>
          <a:endParaRPr lang="en-US" sz="2700" kern="1200"/>
        </a:p>
      </dsp:txBody>
      <dsp:txXfrm>
        <a:off x="32384" y="1873628"/>
        <a:ext cx="6602065" cy="598621"/>
      </dsp:txXfrm>
    </dsp:sp>
    <dsp:sp modelId="{E7F57C7D-6D34-41D0-907A-1B5E055042D9}">
      <dsp:nvSpPr>
        <dsp:cNvPr id="0" name=""/>
        <dsp:cNvSpPr/>
      </dsp:nvSpPr>
      <dsp:spPr>
        <a:xfrm>
          <a:off x="0" y="2582394"/>
          <a:ext cx="6666833" cy="663389"/>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Smoking cessation support</a:t>
          </a:r>
          <a:endParaRPr lang="en-US" sz="2700" kern="1200"/>
        </a:p>
      </dsp:txBody>
      <dsp:txXfrm>
        <a:off x="32384" y="2614778"/>
        <a:ext cx="6602065" cy="598621"/>
      </dsp:txXfrm>
    </dsp:sp>
    <dsp:sp modelId="{BFEE0852-5CDC-46BF-BD57-3A37A392388B}">
      <dsp:nvSpPr>
        <dsp:cNvPr id="0" name=""/>
        <dsp:cNvSpPr/>
      </dsp:nvSpPr>
      <dsp:spPr>
        <a:xfrm>
          <a:off x="0" y="3323544"/>
          <a:ext cx="6666833" cy="66338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Medication adherence</a:t>
          </a:r>
          <a:endParaRPr lang="en-US" sz="2700" kern="1200"/>
        </a:p>
      </dsp:txBody>
      <dsp:txXfrm>
        <a:off x="32384" y="3355928"/>
        <a:ext cx="6602065" cy="5986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D18B6-C9D7-4E18-9D2A-BB6FE0F599AC}">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23F28-C01A-457B-B9A7-11BFD985009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12E0D-8ACB-4A0F-B212-E60A93955165}">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Regular blood glucose monitoring</a:t>
          </a:r>
          <a:endParaRPr lang="en-US" sz="1900" kern="1200"/>
        </a:p>
      </dsp:txBody>
      <dsp:txXfrm>
        <a:off x="1074268" y="4366"/>
        <a:ext cx="5170996" cy="930102"/>
      </dsp:txXfrm>
    </dsp:sp>
    <dsp:sp modelId="{9F3DE06C-DFE3-4818-ABEE-30328F579A29}">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50F42-7044-449F-A29C-F30C0C686B1C}">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07F025-4DCF-48A1-8C1F-D77298E47088}">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HbA1c testing every 3–6 months</a:t>
          </a:r>
          <a:endParaRPr lang="en-US" sz="1900" kern="1200"/>
        </a:p>
      </dsp:txBody>
      <dsp:txXfrm>
        <a:off x="1074268" y="1166994"/>
        <a:ext cx="5170996" cy="930102"/>
      </dsp:txXfrm>
    </dsp:sp>
    <dsp:sp modelId="{49967AFF-7658-4E70-9435-EB98AE48A723}">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5904F6-C838-4C9B-B659-F2475D0C3FE4}">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58EF1-3D46-42BA-9992-21195C20D518}">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Blood pressure monitoring</a:t>
          </a:r>
          <a:endParaRPr lang="en-US" sz="1900" kern="1200"/>
        </a:p>
      </dsp:txBody>
      <dsp:txXfrm>
        <a:off x="1074268" y="2329622"/>
        <a:ext cx="5170996" cy="930102"/>
      </dsp:txXfrm>
    </dsp:sp>
    <dsp:sp modelId="{0E920923-ACD9-4D6B-8623-5C43EA35B80B}">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BAC80-1613-4245-9903-F4EB5AB7189B}">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0E8B6C-E5A9-459A-8CE9-4B203B06D567}">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Annual foot checks</a:t>
          </a:r>
          <a:endParaRPr lang="en-US" sz="1900" kern="1200"/>
        </a:p>
      </dsp:txBody>
      <dsp:txXfrm>
        <a:off x="1074268" y="3492250"/>
        <a:ext cx="5170996" cy="930102"/>
      </dsp:txXfrm>
    </dsp:sp>
    <dsp:sp modelId="{64FAF29E-1E7B-4819-BF30-D3DE6D8878D0}">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4E5D87-11CF-45E3-81BF-0407F2DA1856}">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77263-00D7-46BE-A7D7-0DBCE3647886}">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Regular GP and diabetes nurse appointments</a:t>
          </a:r>
          <a:endParaRPr lang="en-US" sz="1900" kern="1200"/>
        </a:p>
      </dsp:txBody>
      <dsp:txXfrm>
        <a:off x="1074268" y="4654878"/>
        <a:ext cx="5170996" cy="930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4D3D8-4F71-43EB-90AE-685D110DA4A6}">
      <dsp:nvSpPr>
        <dsp:cNvPr id="0" name=""/>
        <dsp:cNvSpPr/>
      </dsp:nvSpPr>
      <dsp:spPr>
        <a:xfrm>
          <a:off x="0" y="28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61D5A-94B3-43DF-8470-B07B60F8ED9E}">
      <dsp:nvSpPr>
        <dsp:cNvPr id="0" name=""/>
        <dsp:cNvSpPr/>
      </dsp:nvSpPr>
      <dsp:spPr>
        <a:xfrm>
          <a:off x="0" y="285"/>
          <a:ext cx="6900512" cy="468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Person-centred care</a:t>
          </a:r>
          <a:endParaRPr lang="en-US" sz="2100" kern="1200"/>
        </a:p>
      </dsp:txBody>
      <dsp:txXfrm>
        <a:off x="0" y="285"/>
        <a:ext cx="6900512" cy="468325"/>
      </dsp:txXfrm>
    </dsp:sp>
    <dsp:sp modelId="{26B969C5-BD21-48DC-A990-330E01283D3E}">
      <dsp:nvSpPr>
        <dsp:cNvPr id="0" name=""/>
        <dsp:cNvSpPr/>
      </dsp:nvSpPr>
      <dsp:spPr>
        <a:xfrm>
          <a:off x="0" y="468611"/>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23AB2B-57A5-4D65-ABF9-0011A375EA2E}">
      <dsp:nvSpPr>
        <dsp:cNvPr id="0" name=""/>
        <dsp:cNvSpPr/>
      </dsp:nvSpPr>
      <dsp:spPr>
        <a:xfrm>
          <a:off x="0" y="468611"/>
          <a:ext cx="6900512" cy="468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Respect patient autonomy</a:t>
          </a:r>
          <a:endParaRPr lang="en-US" sz="2100" kern="1200"/>
        </a:p>
      </dsp:txBody>
      <dsp:txXfrm>
        <a:off x="0" y="468611"/>
        <a:ext cx="6900512" cy="468325"/>
      </dsp:txXfrm>
    </dsp:sp>
    <dsp:sp modelId="{0CE863E5-0297-4971-8F6D-DED098B41A15}">
      <dsp:nvSpPr>
        <dsp:cNvPr id="0" name=""/>
        <dsp:cNvSpPr/>
      </dsp:nvSpPr>
      <dsp:spPr>
        <a:xfrm>
          <a:off x="0" y="936937"/>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7E1F1-8600-452A-BEBF-D0B97AC6CEAF}">
      <dsp:nvSpPr>
        <dsp:cNvPr id="0" name=""/>
        <dsp:cNvSpPr/>
      </dsp:nvSpPr>
      <dsp:spPr>
        <a:xfrm>
          <a:off x="0" y="936937"/>
          <a:ext cx="6900512" cy="468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Clear communication about treatment</a:t>
          </a:r>
          <a:endParaRPr lang="en-US" sz="2100" kern="1200"/>
        </a:p>
      </dsp:txBody>
      <dsp:txXfrm>
        <a:off x="0" y="936937"/>
        <a:ext cx="6900512" cy="468325"/>
      </dsp:txXfrm>
    </dsp:sp>
    <dsp:sp modelId="{F2421FB2-37A9-421B-A40D-84131969CDC0}">
      <dsp:nvSpPr>
        <dsp:cNvPr id="0" name=""/>
        <dsp:cNvSpPr/>
      </dsp:nvSpPr>
      <dsp:spPr>
        <a:xfrm>
          <a:off x="0" y="1405263"/>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AAFF5A-9B42-4CFC-9347-25A149B56570}">
      <dsp:nvSpPr>
        <dsp:cNvPr id="0" name=""/>
        <dsp:cNvSpPr/>
      </dsp:nvSpPr>
      <dsp:spPr>
        <a:xfrm>
          <a:off x="0" y="1405263"/>
          <a:ext cx="6900512" cy="468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Confidentiality of medical information</a:t>
          </a:r>
          <a:endParaRPr lang="en-US" sz="2100" kern="1200"/>
        </a:p>
      </dsp:txBody>
      <dsp:txXfrm>
        <a:off x="0" y="1405263"/>
        <a:ext cx="6900512" cy="468325"/>
      </dsp:txXfrm>
    </dsp:sp>
    <dsp:sp modelId="{98F48398-8023-40C2-A3EC-E321E788ADCF}">
      <dsp:nvSpPr>
        <dsp:cNvPr id="0" name=""/>
        <dsp:cNvSpPr/>
      </dsp:nvSpPr>
      <dsp:spPr>
        <a:xfrm>
          <a:off x="0" y="187358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91C6D-0F3E-41C9-8E47-3A1D56A9B6E0}">
      <dsp:nvSpPr>
        <dsp:cNvPr id="0" name=""/>
        <dsp:cNvSpPr/>
      </dsp:nvSpPr>
      <dsp:spPr>
        <a:xfrm>
          <a:off x="0" y="1873589"/>
          <a:ext cx="6900512" cy="468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Cultural and lifestyle considerations</a:t>
          </a:r>
          <a:endParaRPr lang="en-US" sz="2100" kern="1200"/>
        </a:p>
      </dsp:txBody>
      <dsp:txXfrm>
        <a:off x="0" y="1873589"/>
        <a:ext cx="6900512" cy="46832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86ED1-12AB-4E5A-89DF-FA22226F45AD}"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355BE-8E93-4068-89C2-10106F65CA87}" type="slidenum">
              <a:rPr lang="en-GB" smtClean="0"/>
              <a:t>‹#›</a:t>
            </a:fld>
            <a:endParaRPr lang="en-GB"/>
          </a:p>
        </p:txBody>
      </p:sp>
    </p:spTree>
    <p:extLst>
      <p:ext uri="{BB962C8B-B14F-4D97-AF65-F5344CB8AC3E}">
        <p14:creationId xmlns:p14="http://schemas.microsoft.com/office/powerpoint/2010/main" val="2820593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This presentation will cover a care plan for a fictional patient diagnosed with Type 2 Diabetes. Type 2 diabetes is a common long-term health condition in the United Kingdom. It is a significant public health issue due to the number of people affected and the complications that can arise if it is not managed well.  </a:t>
            </a:r>
          </a:p>
          <a:p>
            <a:r>
              <a:rPr lang="en-GB" sz="1200" kern="1200">
                <a:solidFill>
                  <a:schemeClr val="tx1"/>
                </a:solidFill>
                <a:effectLst/>
                <a:latin typeface="+mn-lt"/>
                <a:ea typeface="+mn-ea"/>
                <a:cs typeface="+mn-cs"/>
              </a:rPr>
              <a:t>I will start by explaining the anatomy and physiology involved in regulating blood glucose, focusing on the endocrine system and the role of the pancreas. Then, I will describe how type 2 diabetes disrupts the body’s normal functions.  </a:t>
            </a:r>
          </a:p>
          <a:p>
            <a:r>
              <a:rPr lang="en-GB" sz="1200" kern="1200">
                <a:solidFill>
                  <a:schemeClr val="tx1"/>
                </a:solidFill>
                <a:effectLst/>
                <a:latin typeface="+mn-lt"/>
                <a:ea typeface="+mn-ea"/>
                <a:cs typeface="+mn-cs"/>
              </a:rPr>
              <a:t>Next, I will introduce a fictional patient and highlight the key lifestyle and demographic risk factors that may have led to this condition. Finally, I will present a care plan that includes suggestions for daily routines, monitoring, communication strategies, and ethical considerations.  </a:t>
            </a:r>
          </a:p>
          <a:p>
            <a:r>
              <a:rPr lang="en-GB" sz="1200" kern="1200">
                <a:solidFill>
                  <a:schemeClr val="tx1"/>
                </a:solidFill>
                <a:effectLst/>
                <a:latin typeface="+mn-lt"/>
                <a:ea typeface="+mn-ea"/>
                <a:cs typeface="+mn-cs"/>
              </a:rPr>
              <a:t>These suggestions will be based on guidance from the National Health Service and the National Institute for Health and Care Excellence, which offer evidence-based standards for diabetes treatment and management in the UK.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3</a:t>
            </a:fld>
            <a:endParaRPr lang="en-GB"/>
          </a:p>
        </p:txBody>
      </p:sp>
    </p:spTree>
    <p:extLst>
      <p:ext uri="{BB962C8B-B14F-4D97-AF65-F5344CB8AC3E}">
        <p14:creationId xmlns:p14="http://schemas.microsoft.com/office/powerpoint/2010/main" val="3845432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fictional patient in this care plan is John Smith, a 55-year-old male living in Birmingham. He works as a taxi driver, which requires him to spend long hours sitting and driving.  </a:t>
            </a:r>
          </a:p>
          <a:p>
            <a:r>
              <a:rPr lang="en-GB" sz="1200" kern="1200">
                <a:solidFill>
                  <a:schemeClr val="tx1"/>
                </a:solidFill>
                <a:effectLst/>
                <a:latin typeface="+mn-lt"/>
                <a:ea typeface="+mn-ea"/>
                <a:cs typeface="+mn-cs"/>
              </a:rPr>
              <a:t>Due to his job, John has limited chances for physical activity during the day. He was recently diagnosed with type 2 diabetes after experiencing symptoms like fatigue and increased thirst. A routine blood test confirmed that his blood glucose levels were higher than normal.  </a:t>
            </a:r>
          </a:p>
          <a:p>
            <a:r>
              <a:rPr lang="en-GB" sz="1200" kern="1200">
                <a:solidFill>
                  <a:schemeClr val="tx1"/>
                </a:solidFill>
                <a:effectLst/>
                <a:latin typeface="+mn-lt"/>
                <a:ea typeface="+mn-ea"/>
                <a:cs typeface="+mn-cs"/>
              </a:rPr>
              <a:t>John lives with his partner and has access to local healthcare services through his GP. His diagnosis means he will now need ongoing monitoring, lifestyle adjustments, and possibly medication to manage his condition effectively.  </a:t>
            </a:r>
          </a:p>
          <a:p>
            <a:r>
              <a:rPr lang="en-GB" sz="1200" kern="120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4</a:t>
            </a:fld>
            <a:endParaRPr lang="en-GB"/>
          </a:p>
        </p:txBody>
      </p:sp>
    </p:spTree>
    <p:extLst>
      <p:ext uri="{BB962C8B-B14F-4D97-AF65-F5344CB8AC3E}">
        <p14:creationId xmlns:p14="http://schemas.microsoft.com/office/powerpoint/2010/main" val="2451939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Type 2 diabetes is a long-term metabolic condition that affects how the body controls blood glucose, or blood sugar levels. Glucose is the primary source of energy for the body and comes mainly from the food we consume, especially carbohydrates.  </a:t>
            </a:r>
          </a:p>
          <a:p>
            <a:r>
              <a:rPr lang="en-GB" sz="1200" kern="1200">
                <a:solidFill>
                  <a:schemeClr val="tx1"/>
                </a:solidFill>
                <a:effectLst/>
                <a:latin typeface="+mn-lt"/>
                <a:ea typeface="+mn-ea"/>
                <a:cs typeface="+mn-cs"/>
              </a:rPr>
              <a:t>Normally, the body regulates blood glucose levels with a hormone called insulin. The pancreas produces insulin, allowing glucose to move from the bloodstream into the body’s cells so it can be used for energy or stored for later.  </a:t>
            </a:r>
          </a:p>
          <a:p>
            <a:r>
              <a:rPr lang="en-GB" sz="1200" kern="1200">
                <a:solidFill>
                  <a:schemeClr val="tx1"/>
                </a:solidFill>
                <a:effectLst/>
                <a:latin typeface="+mn-lt"/>
                <a:ea typeface="+mn-ea"/>
                <a:cs typeface="+mn-cs"/>
              </a:rPr>
              <a:t>In type 2 diabetes, this process fails. The body may become resistant to insulin, meaning the cells do not respond effectively, or the pancreas may not produce enough insulin to keep blood glucose levels normal.  </a:t>
            </a:r>
          </a:p>
          <a:p>
            <a:r>
              <a:rPr lang="en-GB" sz="1200" kern="1200">
                <a:solidFill>
                  <a:schemeClr val="tx1"/>
                </a:solidFill>
                <a:effectLst/>
                <a:latin typeface="+mn-lt"/>
                <a:ea typeface="+mn-ea"/>
                <a:cs typeface="+mn-cs"/>
              </a:rPr>
              <a:t>As a result, glucose accumulates in the bloodstream instead of being used by the body’s cells. Over time, high blood glucose levels can harm blood vessels and organs. If unmanaged, type 2 diabetes can lead to complications like heart disease, kidney disease, nerve damage, and vision problems.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5</a:t>
            </a:fld>
            <a:endParaRPr lang="en-GB"/>
          </a:p>
        </p:txBody>
      </p:sp>
    </p:spTree>
    <p:extLst>
      <p:ext uri="{BB962C8B-B14F-4D97-AF65-F5344CB8AC3E}">
        <p14:creationId xmlns:p14="http://schemas.microsoft.com/office/powerpoint/2010/main" val="4250732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endocrine system is a network of glands and organs that produce hormones, which are chemical messengers regulating many crucial body functions. These functions include growth, metabolism, reproduction, mood, and energy balance.  </a:t>
            </a:r>
          </a:p>
          <a:p>
            <a:r>
              <a:rPr lang="en-GB" sz="1200" kern="1200">
                <a:solidFill>
                  <a:schemeClr val="tx1"/>
                </a:solidFill>
                <a:effectLst/>
                <a:latin typeface="+mn-lt"/>
                <a:ea typeface="+mn-ea"/>
                <a:cs typeface="+mn-cs"/>
              </a:rPr>
              <a:t>The pancreas is one of the key organs involved in regulating blood glucose. It produces insulin, which plays an essential role in maintaining normal blood sugar levels by allowing glucose to enter body cells.  </a:t>
            </a:r>
          </a:p>
          <a:p>
            <a:r>
              <a:rPr lang="en-GB" sz="1200" kern="1200">
                <a:solidFill>
                  <a:schemeClr val="tx1"/>
                </a:solidFill>
                <a:effectLst/>
                <a:latin typeface="+mn-lt"/>
                <a:ea typeface="+mn-ea"/>
                <a:cs typeface="+mn-cs"/>
              </a:rPr>
              <a:t>However, the pancreas does not act alone. Other organs, such as the liver, also help regulate blood glucose levels. The liver stores excess glucose as glycogen and releases it when needed. Muscles and fat tissue store glucose and use it during physical activity.  </a:t>
            </a:r>
          </a:p>
          <a:p>
            <a:r>
              <a:rPr lang="en-GB" sz="1200" kern="1200">
                <a:solidFill>
                  <a:schemeClr val="tx1"/>
                </a:solidFill>
                <a:effectLst/>
                <a:latin typeface="+mn-lt"/>
                <a:ea typeface="+mn-ea"/>
                <a:cs typeface="+mn-cs"/>
              </a:rPr>
              <a:t>Together, these organs help maintain a stable balance of glucose in the bloodstream. When this balance is disturbed, conditions like diabetes can develop.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6</a:t>
            </a:fld>
            <a:endParaRPr lang="en-GB"/>
          </a:p>
        </p:txBody>
      </p:sp>
    </p:spTree>
    <p:extLst>
      <p:ext uri="{BB962C8B-B14F-4D97-AF65-F5344CB8AC3E}">
        <p14:creationId xmlns:p14="http://schemas.microsoft.com/office/powerpoint/2010/main" val="2403108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pancreas is a gland located in the upper abdomen, behind the stomach. It has both digestive and endocrine functions.  </a:t>
            </a:r>
          </a:p>
          <a:p>
            <a:r>
              <a:rPr lang="en-GB" sz="1200" kern="1200">
                <a:solidFill>
                  <a:schemeClr val="tx1"/>
                </a:solidFill>
                <a:effectLst/>
                <a:latin typeface="+mn-lt"/>
                <a:ea typeface="+mn-ea"/>
                <a:cs typeface="+mn-cs"/>
              </a:rPr>
              <a:t>One of its vital roles related to diabetes is producing hormones that regulate blood sugar levels. Inside the pancreas are small clusters of specialized cells called the Islets of Langerhans. These clusters contain different types of cells that produce hormones.  </a:t>
            </a:r>
          </a:p>
          <a:p>
            <a:r>
              <a:rPr lang="en-GB" sz="1200" kern="1200">
                <a:solidFill>
                  <a:schemeClr val="tx1"/>
                </a:solidFill>
                <a:effectLst/>
                <a:latin typeface="+mn-lt"/>
                <a:ea typeface="+mn-ea"/>
                <a:cs typeface="+mn-cs"/>
              </a:rPr>
              <a:t>Beta cells within the islets produce insulin. When blood glucose levels rise after eating, the pancreas detects this increase and releases insulin into the bloodstream.  </a:t>
            </a:r>
          </a:p>
          <a:p>
            <a:r>
              <a:rPr lang="en-GB" sz="1200" kern="1200">
                <a:solidFill>
                  <a:schemeClr val="tx1"/>
                </a:solidFill>
                <a:effectLst/>
                <a:latin typeface="+mn-lt"/>
                <a:ea typeface="+mn-ea"/>
                <a:cs typeface="+mn-cs"/>
              </a:rPr>
              <a:t>Insulin signals the body’s cells to absorb glucose from the blood and use it for energy. This process helps lower blood sugar levels back to a normal range.  </a:t>
            </a:r>
          </a:p>
          <a:p>
            <a:r>
              <a:rPr lang="en-GB" sz="1200" kern="1200">
                <a:solidFill>
                  <a:schemeClr val="tx1"/>
                </a:solidFill>
                <a:effectLst/>
                <a:latin typeface="+mn-lt"/>
                <a:ea typeface="+mn-ea"/>
                <a:cs typeface="+mn-cs"/>
              </a:rPr>
              <a:t>Without enough insulin production or proper insulin function, this regulatory process cannot work effectively.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7</a:t>
            </a:fld>
            <a:endParaRPr lang="en-GB"/>
          </a:p>
        </p:txBody>
      </p:sp>
    </p:spTree>
    <p:extLst>
      <p:ext uri="{BB962C8B-B14F-4D97-AF65-F5344CB8AC3E}">
        <p14:creationId xmlns:p14="http://schemas.microsoft.com/office/powerpoint/2010/main" val="2791771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In type 2 diabetes, the typical blood glucose regulation process is disrupted. Insulin resistance is a primary problem, meaning the body’s cells do not respond correctly to insulin.  </a:t>
            </a:r>
          </a:p>
          <a:p>
            <a:r>
              <a:rPr lang="en-GB" sz="1200" kern="1200">
                <a:solidFill>
                  <a:schemeClr val="tx1"/>
                </a:solidFill>
                <a:effectLst/>
                <a:latin typeface="+mn-lt"/>
                <a:ea typeface="+mn-ea"/>
                <a:cs typeface="+mn-cs"/>
              </a:rPr>
              <a:t>Because the cells do not respond, glucose cannot easily enter them and stays in the bloodstream. This causes blood glucose levels to rise above normal.  </a:t>
            </a:r>
          </a:p>
          <a:p>
            <a:r>
              <a:rPr lang="en-GB" sz="1200" kern="1200">
                <a:solidFill>
                  <a:schemeClr val="tx1"/>
                </a:solidFill>
                <a:effectLst/>
                <a:latin typeface="+mn-lt"/>
                <a:ea typeface="+mn-ea"/>
                <a:cs typeface="+mn-cs"/>
              </a:rPr>
              <a:t>To compensate, the pancreas initially produces more insulin in an effort to overcome this resistance. However, over time, the beta cells in the pancreas may become overworked and lose their ability to produce enough insulin.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As a result, blood glucose levels remain consistently high. Persistently high blood sugar can damage blood vessels and nerves, causing long-term complications if diabetes is not managed properly.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8</a:t>
            </a:fld>
            <a:endParaRPr lang="en-GB"/>
          </a:p>
        </p:txBody>
      </p:sp>
    </p:spTree>
    <p:extLst>
      <p:ext uri="{BB962C8B-B14F-4D97-AF65-F5344CB8AC3E}">
        <p14:creationId xmlns:p14="http://schemas.microsoft.com/office/powerpoint/2010/main" val="2660440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Several lifestyle and demographic factors may have contributed to John developing type 2 diabetes.  </a:t>
            </a:r>
          </a:p>
          <a:p>
            <a:r>
              <a:rPr lang="en-GB" sz="1200" kern="1200">
                <a:solidFill>
                  <a:schemeClr val="tx1"/>
                </a:solidFill>
                <a:effectLst/>
                <a:latin typeface="+mn-lt"/>
                <a:ea typeface="+mn-ea"/>
                <a:cs typeface="+mn-cs"/>
              </a:rPr>
              <a:t>Firstly, as a taxi driver, John spends long periods sitting, leading to a sedentary lifestyle. Lack of physical activity is a significant risk factor for diabetes because regular exercise helps the body use insulin more effectively.  </a:t>
            </a:r>
          </a:p>
          <a:p>
            <a:r>
              <a:rPr lang="en-GB" sz="1200" kern="1200">
                <a:solidFill>
                  <a:schemeClr val="tx1"/>
                </a:solidFill>
                <a:effectLst/>
                <a:latin typeface="+mn-lt"/>
                <a:ea typeface="+mn-ea"/>
                <a:cs typeface="+mn-cs"/>
              </a:rPr>
              <a:t>Secondly, John’s diet includes a high intake of processed foods and sugary drinks. Diets high in refined carbohydrates and sugars can lead to weight gain and higher blood glucose levels.  </a:t>
            </a:r>
          </a:p>
          <a:p>
            <a:r>
              <a:rPr lang="en-GB" sz="1200" kern="1200">
                <a:solidFill>
                  <a:schemeClr val="tx1"/>
                </a:solidFill>
                <a:effectLst/>
                <a:latin typeface="+mn-lt"/>
                <a:ea typeface="+mn-ea"/>
                <a:cs typeface="+mn-cs"/>
              </a:rPr>
              <a:t>John is also overweight, with a body mass index of 31, placing him in the obese category. Excess body fat, especially around the abdomen, increases insulin resistance.  </a:t>
            </a:r>
          </a:p>
          <a:p>
            <a:r>
              <a:rPr lang="en-GB" sz="1200" kern="1200">
                <a:solidFill>
                  <a:schemeClr val="tx1"/>
                </a:solidFill>
                <a:effectLst/>
                <a:latin typeface="+mn-lt"/>
                <a:ea typeface="+mn-ea"/>
                <a:cs typeface="+mn-cs"/>
              </a:rPr>
              <a:t>Additionally, John has a family history of diabetes, which raises his genetic risk of developing the condition.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9</a:t>
            </a:fld>
            <a:endParaRPr lang="en-GB"/>
          </a:p>
        </p:txBody>
      </p:sp>
    </p:spTree>
    <p:extLst>
      <p:ext uri="{BB962C8B-B14F-4D97-AF65-F5344CB8AC3E}">
        <p14:creationId xmlns:p14="http://schemas.microsoft.com/office/powerpoint/2010/main" val="3620814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If type 2 diabetes is not managed properly, it can result in several serious health complications over time.  </a:t>
            </a:r>
          </a:p>
          <a:p>
            <a:r>
              <a:rPr lang="en-GB" sz="1200" kern="1200">
                <a:solidFill>
                  <a:schemeClr val="tx1"/>
                </a:solidFill>
                <a:effectLst/>
                <a:latin typeface="+mn-lt"/>
                <a:ea typeface="+mn-ea"/>
                <a:cs typeface="+mn-cs"/>
              </a:rPr>
              <a:t>One major complication is cardiovascular disease, including heart attacks and strokes. High blood glucose levels can damage blood vessels and increase the risk of these conditions.  </a:t>
            </a:r>
          </a:p>
          <a:p>
            <a:r>
              <a:rPr lang="en-GB" sz="1200" kern="1200">
                <a:solidFill>
                  <a:schemeClr val="tx1"/>
                </a:solidFill>
                <a:effectLst/>
                <a:latin typeface="+mn-lt"/>
                <a:ea typeface="+mn-ea"/>
                <a:cs typeface="+mn-cs"/>
              </a:rPr>
              <a:t>Diabetes can also harm the kidneys, potentially leading to kidney disease or kidney failure, as the small blood vessels in the kidneys become damaged over time.  </a:t>
            </a:r>
          </a:p>
          <a:p>
            <a:r>
              <a:rPr lang="en-GB" sz="1200" kern="1200">
                <a:solidFill>
                  <a:schemeClr val="tx1"/>
                </a:solidFill>
                <a:effectLst/>
                <a:latin typeface="+mn-lt"/>
                <a:ea typeface="+mn-ea"/>
                <a:cs typeface="+mn-cs"/>
              </a:rPr>
              <a:t>Nerve damage, or diabetic neuropathy, is another common complication. This can cause numbness, tingling, or pain, particularly in the hands and feet.  </a:t>
            </a:r>
          </a:p>
          <a:p>
            <a:r>
              <a:rPr lang="en-GB" sz="1200" kern="1200">
                <a:solidFill>
                  <a:schemeClr val="tx1"/>
                </a:solidFill>
                <a:effectLst/>
                <a:latin typeface="+mn-lt"/>
                <a:ea typeface="+mn-ea"/>
                <a:cs typeface="+mn-cs"/>
              </a:rPr>
              <a:t>Vision problems may also arise due to damage to the blood vessels in the eyes. In severe cases, this can lead to diabetic retinopathy and vision loss.  </a:t>
            </a:r>
          </a:p>
          <a:p>
            <a:r>
              <a:rPr lang="en-GB" sz="1200" kern="1200">
                <a:solidFill>
                  <a:schemeClr val="tx1"/>
                </a:solidFill>
                <a:effectLst/>
                <a:latin typeface="+mn-lt"/>
                <a:ea typeface="+mn-ea"/>
                <a:cs typeface="+mn-cs"/>
              </a:rPr>
              <a:t>Foot ulcers are also a concern, as reduced circulation and nerve damage can make it harder to detect and heal injuries.  </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10</a:t>
            </a:fld>
            <a:endParaRPr lang="en-GB"/>
          </a:p>
        </p:txBody>
      </p:sp>
    </p:spTree>
    <p:extLst>
      <p:ext uri="{BB962C8B-B14F-4D97-AF65-F5344CB8AC3E}">
        <p14:creationId xmlns:p14="http://schemas.microsoft.com/office/powerpoint/2010/main" val="4054060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Managing type 2 diabetes requires a mix of lifestyle changes, monitoring, and medication when needed.  </a:t>
            </a:r>
          </a:p>
          <a:p>
            <a:r>
              <a:rPr lang="en-GB" sz="1200" kern="1200">
                <a:solidFill>
                  <a:schemeClr val="tx1"/>
                </a:solidFill>
                <a:effectLst/>
                <a:latin typeface="+mn-lt"/>
                <a:ea typeface="+mn-ea"/>
                <a:cs typeface="+mn-cs"/>
              </a:rPr>
              <a:t>A critical part of John’s care plan is improving his diet. He should strive for a balanced diet with whole grains, vegetables, lean proteins, and high-fibre foods while cutting back on sugary drinks and highly processed foods.  </a:t>
            </a:r>
          </a:p>
          <a:p>
            <a:r>
              <a:rPr lang="en-GB" sz="1200" kern="1200">
                <a:solidFill>
                  <a:schemeClr val="tx1"/>
                </a:solidFill>
                <a:effectLst/>
                <a:latin typeface="+mn-lt"/>
                <a:ea typeface="+mn-ea"/>
                <a:cs typeface="+mn-cs"/>
              </a:rPr>
              <a:t>Regular physical activity is also vital. The NHS recommends at least 150 minutes of moderate exercise each week, which could involve walking, cycling, or swimming.  </a:t>
            </a:r>
          </a:p>
          <a:p>
            <a:r>
              <a:rPr lang="en-GB" sz="1200" kern="1200">
                <a:solidFill>
                  <a:schemeClr val="tx1"/>
                </a:solidFill>
                <a:effectLst/>
                <a:latin typeface="+mn-lt"/>
                <a:ea typeface="+mn-ea"/>
                <a:cs typeface="+mn-cs"/>
              </a:rPr>
              <a:t>Weight management is another key goal. Losing even a small amount of weight can significantly improve insulin sensitivity.  </a:t>
            </a:r>
          </a:p>
          <a:p>
            <a:r>
              <a:rPr lang="en-GB" sz="1200" kern="1200">
                <a:solidFill>
                  <a:schemeClr val="tx1"/>
                </a:solidFill>
                <a:effectLst/>
                <a:latin typeface="+mn-lt"/>
                <a:ea typeface="+mn-ea"/>
                <a:cs typeface="+mn-cs"/>
              </a:rPr>
              <a:t>Support for quitting smoking may also be recommended, as smoking raises the risk of cardiovascular complications in people with diabetes.  </a:t>
            </a:r>
          </a:p>
          <a:p>
            <a:r>
              <a:rPr lang="en-GB" sz="1200" kern="1200">
                <a:solidFill>
                  <a:schemeClr val="tx1"/>
                </a:solidFill>
                <a:effectLst/>
                <a:latin typeface="+mn-lt"/>
                <a:ea typeface="+mn-ea"/>
                <a:cs typeface="+mn-cs"/>
              </a:rPr>
              <a:t>If medication is prescribed, such as Metformin, it is important for John to take it regularly as directed by his healthcare provider.</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11</a:t>
            </a:fld>
            <a:endParaRPr lang="en-GB"/>
          </a:p>
        </p:txBody>
      </p:sp>
    </p:spTree>
    <p:extLst>
      <p:ext uri="{BB962C8B-B14F-4D97-AF65-F5344CB8AC3E}">
        <p14:creationId xmlns:p14="http://schemas.microsoft.com/office/powerpoint/2010/main" val="1128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Regular monitoring is vital for managing diabetes. John will need to check his blood glucose levels frequently using a glucose meter. This helps him and his healthcare team see how his body reacts to food, exercise, and medication. He will also need regular HbA1c tests to measure average blood glucose levels over the previous two to three months. These tests typically happen every three to six months. Monitoring blood pressure is important too since people with diabetes are at a higher risk of heart disease. Additionally, John should go for annual foot exams and eye screenings to catch any early signs of complications. Regular visits with his GP or a diabetes nurse will let them review and adjust his care plan if needed.</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12</a:t>
            </a:fld>
            <a:endParaRPr lang="en-GB"/>
          </a:p>
        </p:txBody>
      </p:sp>
    </p:spTree>
    <p:extLst>
      <p:ext uri="{BB962C8B-B14F-4D97-AF65-F5344CB8AC3E}">
        <p14:creationId xmlns:p14="http://schemas.microsoft.com/office/powerpoint/2010/main" val="2970114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Good communication between healthcare professionals and patients is key to managing diabetes well. Healthcare providers should make sure that John understands his condition, treatment options, and the importance of lifestyle changes. Information should be given clearly and simply so he can grasp it easily. A person-</a:t>
            </a:r>
            <a:r>
              <a:rPr lang="en-GB" sz="1200" kern="1200" err="1">
                <a:solidFill>
                  <a:schemeClr val="tx1"/>
                </a:solidFill>
                <a:effectLst/>
                <a:latin typeface="+mn-lt"/>
                <a:ea typeface="+mn-ea"/>
                <a:cs typeface="+mn-cs"/>
              </a:rPr>
              <a:t>centered</a:t>
            </a:r>
            <a:r>
              <a:rPr lang="en-GB" sz="1200" kern="1200">
                <a:solidFill>
                  <a:schemeClr val="tx1"/>
                </a:solidFill>
                <a:effectLst/>
                <a:latin typeface="+mn-lt"/>
                <a:ea typeface="+mn-ea"/>
                <a:cs typeface="+mn-cs"/>
              </a:rPr>
              <a:t> approach to care is important, meaning John should be involved in decisions about his treatment and care plan. This increases his engagement and encourages better self-management of his condition. Ethical considerations are also crucial in healthcare. Professionals must protect patient confidentiality and ensure that John's personal and medical information stays private. They also need to respect his autonomy, meaning he has the right to make informed choices about his own care.</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13</a:t>
            </a:fld>
            <a:endParaRPr lang="en-GB"/>
          </a:p>
        </p:txBody>
      </p:sp>
    </p:spTree>
    <p:extLst>
      <p:ext uri="{BB962C8B-B14F-4D97-AF65-F5344CB8AC3E}">
        <p14:creationId xmlns:p14="http://schemas.microsoft.com/office/powerpoint/2010/main" val="926086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 summary, type 2 diabetes is a serious but manageable long-term health condition that affects how the body controls blood glucose levels. Understanding the endocrine system and the pancreas helps clarify how the condition develops and why blood sugar levels rise. Through early diagnosis, lifestyle changes, regular monitoring, and proper treatment, individuals with diabetes can manage their condition effectively and lower the risk of complications. By following guidelines from the NHS and NICE, healthcare professionals can develop care plans that help patients like John maintain their health and improve their quality of life.</a:t>
            </a:r>
          </a:p>
          <a:p>
            <a:endParaRPr lang="en-GB"/>
          </a:p>
        </p:txBody>
      </p:sp>
      <p:sp>
        <p:nvSpPr>
          <p:cNvPr id="4" name="Slide Number Placeholder 3"/>
          <p:cNvSpPr>
            <a:spLocks noGrp="1"/>
          </p:cNvSpPr>
          <p:nvPr>
            <p:ph type="sldNum" sz="quarter" idx="5"/>
          </p:nvPr>
        </p:nvSpPr>
        <p:spPr/>
        <p:txBody>
          <a:bodyPr/>
          <a:lstStyle/>
          <a:p>
            <a:fld id="{88D355BE-8E93-4068-89C2-10106F65CA87}" type="slidenum">
              <a:rPr lang="en-GB" smtClean="0"/>
              <a:t>14</a:t>
            </a:fld>
            <a:endParaRPr lang="en-GB"/>
          </a:p>
        </p:txBody>
      </p:sp>
    </p:spTree>
    <p:extLst>
      <p:ext uri="{BB962C8B-B14F-4D97-AF65-F5344CB8AC3E}">
        <p14:creationId xmlns:p14="http://schemas.microsoft.com/office/powerpoint/2010/main" val="2176065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FFEA7-2C6A-7758-BB11-331A13603B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DB57B1-3353-025A-9486-5C4629AEA6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59E3573-391F-D39B-BFB1-E82D1951CF4E}"/>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5A8FBCCB-0B59-E57D-6C87-11BDEDABE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914E87-6D25-7EED-5992-38A925C3A219}"/>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313749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5846B-F1E5-581F-CA9B-2F1DA7906F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96FD47-F9E2-D644-7B7B-D790FFB8BC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9E3093-681B-9D02-1B5A-84A3723708AD}"/>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079D516F-081B-15EC-FFA0-01C36930C4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12DBA-68E6-30AB-67B9-237DA0B2EB15}"/>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4158591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E74D1-2211-2527-760B-33BFEA036E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80000A5-A349-D60C-EBB6-9B7658216B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7BE887-192C-FD87-6CE5-C51D713030B7}"/>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E95E33E6-5937-21D0-04B5-D0BD19B0B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48CEB2-F385-B263-319B-9AC15E6E65EE}"/>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846775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7DE7F-7D82-3DFD-2137-43CFD3238C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AFD4FA-368C-F940-B67F-25E40E28C2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182B99D-FF48-525D-C0C3-9D28D2BA6B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581C37F-CF48-298B-36C2-34D7B51FECCE}"/>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6" name="Footer Placeholder 5">
            <a:extLst>
              <a:ext uri="{FF2B5EF4-FFF2-40B4-BE49-F238E27FC236}">
                <a16:creationId xmlns:a16="http://schemas.microsoft.com/office/drawing/2014/main" id="{2B7D6D22-666A-B315-6560-C9244274B5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58EF41-AE33-B5B1-B558-B5050B7377DD}"/>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1740925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3F7E-BEEB-B037-024E-CD38451244A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28962C7-04E0-389C-E668-71A4885EE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B69058-7AEA-97AF-1EA5-CF5DF32C0C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17A2860-0206-1C71-C29A-0398943CFC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E95485F-9A79-AE21-D3A0-38EF2D0F85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D2633D-B736-9FC2-2638-61B4E0FD63BE}"/>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8" name="Footer Placeholder 7">
            <a:extLst>
              <a:ext uri="{FF2B5EF4-FFF2-40B4-BE49-F238E27FC236}">
                <a16:creationId xmlns:a16="http://schemas.microsoft.com/office/drawing/2014/main" id="{093826FF-738E-1392-662E-3CA0BF4CA0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022C7D-C075-4D1E-D863-7CEF2D941B78}"/>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1203130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E0E4C-0694-5B2A-642B-01F4C39F21D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6E7FD06-9AC6-FD87-829A-C724E354A753}"/>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4" name="Footer Placeholder 3">
            <a:extLst>
              <a:ext uri="{FF2B5EF4-FFF2-40B4-BE49-F238E27FC236}">
                <a16:creationId xmlns:a16="http://schemas.microsoft.com/office/drawing/2014/main" id="{086DD340-F174-445F-A201-CA83EA9256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8F8A24-424A-4C12-B574-9CE1B612C51F}"/>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4115753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32C81-61DD-0F9D-8C4D-AA644FF3F616}"/>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3" name="Footer Placeholder 2">
            <a:extLst>
              <a:ext uri="{FF2B5EF4-FFF2-40B4-BE49-F238E27FC236}">
                <a16:creationId xmlns:a16="http://schemas.microsoft.com/office/drawing/2014/main" id="{9CCA1813-AD33-4C7D-020E-4D2010E32E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80CEBD-DEC2-3729-13B5-E1806E1C6AFF}"/>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103772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FC9CB-DB85-5829-A17C-5435505929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7B9D63E-9CFF-2805-7DAE-13E4F28C02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B5E94CD-FE1B-8C9E-CED5-1E7B662FB2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E6F944-F9D9-FF26-54FC-C5F484C7CAE3}"/>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6" name="Footer Placeholder 5">
            <a:extLst>
              <a:ext uri="{FF2B5EF4-FFF2-40B4-BE49-F238E27FC236}">
                <a16:creationId xmlns:a16="http://schemas.microsoft.com/office/drawing/2014/main" id="{4E77B758-E6CC-9BD8-BB0A-6ED21772DB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16DFE0-6404-083D-51CF-4E42FB56AE42}"/>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205436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6DF1-EE67-F224-D84C-51DAF23D7C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4D40F0-F1EB-8B2B-1899-7C2F6E1947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3380A8-52EE-7C40-C742-4EEE97C8BD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0AB018-4207-A5BA-CE95-4D3FF3B17121}"/>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6" name="Footer Placeholder 5">
            <a:extLst>
              <a:ext uri="{FF2B5EF4-FFF2-40B4-BE49-F238E27FC236}">
                <a16:creationId xmlns:a16="http://schemas.microsoft.com/office/drawing/2014/main" id="{EF247F40-F795-FA72-6799-B60382C2F8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C68C1D-0906-B28D-E341-2D835862F1FA}"/>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1295350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F7D2-AAB5-B8D5-81C6-FC04BA92F0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83F7E8-A848-0736-FDBF-C79CEE40B3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E14A27-5225-1E8B-947A-A6F3A80E1913}"/>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1ED9D435-C0A5-DCB1-382A-BDFAC9280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8E63B-542F-464A-8453-B7FA2B88E43A}"/>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2850882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21FFD4-AB72-E284-5865-B98C47DE5FA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9D5BA61-3E53-5FA4-F7FC-DF1D330D213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58CC9B-4909-16DD-F8C8-71ED3AA1A773}"/>
              </a:ext>
            </a:extLst>
          </p:cNvPr>
          <p:cNvSpPr>
            <a:spLocks noGrp="1"/>
          </p:cNvSpPr>
          <p:nvPr>
            <p:ph type="dt" sz="half" idx="10"/>
          </p:nvPr>
        </p:nvSpPr>
        <p:spPr/>
        <p:txBody>
          <a:body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D1F91DEC-3285-461E-7B0E-BA9585F09B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DB921C-B607-CC89-FEDA-BD02E1B29D8F}"/>
              </a:ext>
            </a:extLst>
          </p:cNvPr>
          <p:cNvSpPr>
            <a:spLocks noGrp="1"/>
          </p:cNvSpPr>
          <p:nvPr>
            <p:ph type="sldNum" sz="quarter" idx="12"/>
          </p:nvPr>
        </p:nvSpPr>
        <p:spPr/>
        <p:txBody>
          <a:bodyPr/>
          <a:lstStyle/>
          <a:p>
            <a:fld id="{02FCBD90-2B38-4611-AFAD-AEF2F92898D9}" type="slidenum">
              <a:rPr lang="en-GB" smtClean="0"/>
              <a:t>‹#›</a:t>
            </a:fld>
            <a:endParaRPr lang="en-GB"/>
          </a:p>
        </p:txBody>
      </p:sp>
    </p:spTree>
    <p:extLst>
      <p:ext uri="{BB962C8B-B14F-4D97-AF65-F5344CB8AC3E}">
        <p14:creationId xmlns:p14="http://schemas.microsoft.com/office/powerpoint/2010/main" val="1885674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D50E88-5F05-5474-CD2C-9D96462F1F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7FAA56F-7BE8-1D58-63E3-92C31ACE75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404E31-DC60-D9A8-E2B3-AAE3EBA25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C6EF49-4137-471C-BFA5-9AE22A8DA485}" type="datetimeFigureOut">
              <a:rPr lang="en-GB" smtClean="0"/>
              <a:t>22/03/2026</a:t>
            </a:fld>
            <a:endParaRPr lang="en-GB"/>
          </a:p>
        </p:txBody>
      </p:sp>
      <p:sp>
        <p:nvSpPr>
          <p:cNvPr id="5" name="Footer Placeholder 4">
            <a:extLst>
              <a:ext uri="{FF2B5EF4-FFF2-40B4-BE49-F238E27FC236}">
                <a16:creationId xmlns:a16="http://schemas.microsoft.com/office/drawing/2014/main" id="{36755C1B-B2E3-2025-2CF0-D13BDBFA26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E70BB0-0961-BA79-3D42-851E819E64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2FCBD90-2B38-4611-AFAD-AEF2F92898D9}" type="slidenum">
              <a:rPr lang="en-GB" smtClean="0"/>
              <a:t>‹#›</a:t>
            </a:fld>
            <a:endParaRPr lang="en-GB"/>
          </a:p>
        </p:txBody>
      </p:sp>
    </p:spTree>
    <p:extLst>
      <p:ext uri="{BB962C8B-B14F-4D97-AF65-F5344CB8AC3E}">
        <p14:creationId xmlns:p14="http://schemas.microsoft.com/office/powerpoint/2010/main" val="25744009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4.jpeg"/><Relationship Id="rId10" Type="http://schemas.microsoft.com/office/2007/relationships/diagramDrawing" Target="../diagrams/drawing2.xml"/><Relationship Id="rId4" Type="http://schemas.openxmlformats.org/officeDocument/2006/relationships/notesSlide" Target="../notesSlides/notesSlide2.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image" Target="../media/image9.jpeg"/><Relationship Id="rId10" Type="http://schemas.microsoft.com/office/2007/relationships/diagramDrawing" Target="../diagrams/drawing3.xml"/><Relationship Id="rId4" Type="http://schemas.openxmlformats.org/officeDocument/2006/relationships/notesSlide" Target="../notesSlides/notesSlide7.xml"/><Relationship Id="rId9" Type="http://schemas.openxmlformats.org/officeDocument/2006/relationships/diagramColors" Target="../diagrams/colors3.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4.xml"/><Relationship Id="rId11" Type="http://schemas.openxmlformats.org/officeDocument/2006/relationships/image" Target="../media/image1.png"/><Relationship Id="rId5" Type="http://schemas.openxmlformats.org/officeDocument/2006/relationships/image" Target="../media/image10.jpeg"/><Relationship Id="rId10" Type="http://schemas.microsoft.com/office/2007/relationships/diagramDrawing" Target="../diagrams/drawing4.xml"/><Relationship Id="rId4" Type="http://schemas.openxmlformats.org/officeDocument/2006/relationships/notesSlide" Target="../notesSlides/notesSlide8.xml"/><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21.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A5116B-DDBC-04E6-8804-AB30850F7DC1}"/>
              </a:ext>
            </a:extLst>
          </p:cNvPr>
          <p:cNvSpPr>
            <a:spLocks noGrp="1"/>
          </p:cNvSpPr>
          <p:nvPr>
            <p:ph idx="1"/>
          </p:nvPr>
        </p:nvSpPr>
        <p:spPr>
          <a:xfrm>
            <a:off x="838200" y="1825625"/>
            <a:ext cx="10515600" cy="3099666"/>
          </a:xfrm>
        </p:spPr>
        <p:txBody>
          <a:bodyPr/>
          <a:lstStyle/>
          <a:p>
            <a:r>
              <a:rPr lang="en-US" dirty="0"/>
              <a:t>SHAZIA BI</a:t>
            </a:r>
          </a:p>
          <a:p>
            <a:r>
              <a:rPr lang="en-US" dirty="0"/>
              <a:t>Student No 2320823</a:t>
            </a:r>
          </a:p>
          <a:p>
            <a:r>
              <a:rPr lang="en-US" dirty="0"/>
              <a:t>Introduction to Physiology</a:t>
            </a:r>
          </a:p>
          <a:p>
            <a:r>
              <a:rPr lang="en-US" dirty="0"/>
              <a:t>BMHP5023</a:t>
            </a:r>
            <a:endParaRPr lang="en-GB" dirty="0"/>
          </a:p>
        </p:txBody>
      </p:sp>
      <p:pic>
        <p:nvPicPr>
          <p:cNvPr id="21" name="Audio 20">
            <a:hlinkClick r:id="" action="ppaction://media"/>
            <a:extLst>
              <a:ext uri="{FF2B5EF4-FFF2-40B4-BE49-F238E27FC236}">
                <a16:creationId xmlns:a16="http://schemas.microsoft.com/office/drawing/2014/main" id="{8B604D17-78C9-428A-AB08-D6612E5A3E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119778"/>
      </p:ext>
    </p:extLst>
  </p:cSld>
  <p:clrMapOvr>
    <a:masterClrMapping/>
  </p:clrMapOvr>
  <mc:AlternateContent xmlns:mc="http://schemas.openxmlformats.org/markup-compatibility/2006">
    <mc:Choice xmlns:p14="http://schemas.microsoft.com/office/powerpoint/2010/main" Requires="p14">
      <p:transition spd="slow" p14:dur="2000" advTm="21241"/>
    </mc:Choice>
    <mc:Fallback>
      <p:transition spd="slow" advTm="21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327A5-5A16-E760-6581-316544ECC896}"/>
              </a:ext>
            </a:extLst>
          </p:cNvPr>
          <p:cNvSpPr>
            <a:spLocks noGrp="1"/>
          </p:cNvSpPr>
          <p:nvPr>
            <p:ph type="ctrTitle"/>
          </p:nvPr>
        </p:nvSpPr>
        <p:spPr>
          <a:xfrm>
            <a:off x="6600082" y="2589085"/>
            <a:ext cx="4805996" cy="1297115"/>
          </a:xfrm>
        </p:spPr>
        <p:txBody>
          <a:bodyPr anchor="t">
            <a:normAutofit/>
          </a:bodyPr>
          <a:lstStyle/>
          <a:p>
            <a:pPr algn="l"/>
            <a:r>
              <a:rPr lang="en-GB" sz="2800" b="1">
                <a:solidFill>
                  <a:schemeClr val="tx2"/>
                </a:solidFill>
              </a:rPr>
              <a:t>Care Plan for a Patient with Type 2 Diabetes</a:t>
            </a:r>
            <a:br>
              <a:rPr lang="en-GB" sz="2800" b="1">
                <a:solidFill>
                  <a:schemeClr val="tx2"/>
                </a:solidFill>
              </a:rPr>
            </a:br>
            <a:endParaRPr lang="en-GB" sz="2800">
              <a:solidFill>
                <a:schemeClr val="tx2"/>
              </a:solidFill>
            </a:endParaRPr>
          </a:p>
        </p:txBody>
      </p:sp>
      <p:pic>
        <p:nvPicPr>
          <p:cNvPr id="7" name="Graphic 6" descr="Needle">
            <a:extLst>
              <a:ext uri="{FF2B5EF4-FFF2-40B4-BE49-F238E27FC236}">
                <a16:creationId xmlns:a16="http://schemas.microsoft.com/office/drawing/2014/main" id="{AAF01683-BE8C-5B0C-27ED-D8119C6CC0A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ubtitle 4">
            <a:extLst>
              <a:ext uri="{FF2B5EF4-FFF2-40B4-BE49-F238E27FC236}">
                <a16:creationId xmlns:a16="http://schemas.microsoft.com/office/drawing/2014/main" id="{8C79631D-353F-D964-CC5B-0274C2277354}"/>
              </a:ext>
            </a:extLst>
          </p:cNvPr>
          <p:cNvSpPr>
            <a:spLocks noGrp="1"/>
          </p:cNvSpPr>
          <p:nvPr>
            <p:ph type="subTitle" idx="1"/>
          </p:nvPr>
        </p:nvSpPr>
        <p:spPr>
          <a:xfrm flipH="1">
            <a:off x="1444337" y="3602038"/>
            <a:ext cx="79664" cy="45719"/>
          </a:xfrm>
        </p:spPr>
        <p:txBody>
          <a:bodyPr>
            <a:normAutofit fontScale="25000" lnSpcReduction="20000"/>
          </a:bodyPr>
          <a:lstStyle/>
          <a:p>
            <a:endParaRPr lang="en-GB" dirty="0"/>
          </a:p>
        </p:txBody>
      </p:sp>
      <p:pic>
        <p:nvPicPr>
          <p:cNvPr id="23" name="Audio 22">
            <a:hlinkClick r:id="" action="ppaction://media"/>
            <a:extLst>
              <a:ext uri="{FF2B5EF4-FFF2-40B4-BE49-F238E27FC236}">
                <a16:creationId xmlns:a16="http://schemas.microsoft.com/office/drawing/2014/main" id="{5D6B82DB-43B5-384E-9DE2-DE4BD19763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8808726"/>
      </p:ext>
    </p:extLst>
  </p:cSld>
  <p:clrMapOvr>
    <a:masterClrMapping/>
  </p:clrMapOvr>
  <mc:AlternateContent xmlns:mc="http://schemas.openxmlformats.org/markup-compatibility/2006">
    <mc:Choice xmlns:p14="http://schemas.microsoft.com/office/powerpoint/2010/main" Requires="p14">
      <p:transition spd="slow" p14:dur="2000" advTm="4730"/>
    </mc:Choice>
    <mc:Fallback>
      <p:transition spd="slow" advTm="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nodeType="withEffect">
                                  <p:stCondLst>
                                    <p:cond delay="500"/>
                                  </p:stCondLst>
                                  <p:iterate>
                                    <p:tmPct val="10000"/>
                                  </p:iterate>
                                  <p:childTnLst>
                                    <p:set>
                                      <p:cBhvr>
                                        <p:cTn id="11" dur="1" fill="hold">
                                          <p:stCondLst>
                                            <p:cond delay="0"/>
                                          </p:stCondLst>
                                        </p:cTn>
                                        <p:tgtEl>
                                          <p:spTgt spid="7"/>
                                        </p:tgtEl>
                                        <p:attrNameLst>
                                          <p:attrName>style.visibility</p:attrName>
                                        </p:attrNameLst>
                                      </p:cBhvr>
                                      <p:to>
                                        <p:strVal val="visible"/>
                                      </p:to>
                                    </p:set>
                                    <p:animEffect transition="in" filter="fade">
                                      <p:cBhvr>
                                        <p:cTn id="12"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2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C8381-935F-C23D-818B-9A053AD0512C}"/>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Understanding Body Functioning and Evidence-Based Care</a:t>
            </a:r>
          </a:p>
        </p:txBody>
      </p:sp>
      <p:graphicFrame>
        <p:nvGraphicFramePr>
          <p:cNvPr id="5" name="Content Placeholder 2">
            <a:extLst>
              <a:ext uri="{FF2B5EF4-FFF2-40B4-BE49-F238E27FC236}">
                <a16:creationId xmlns:a16="http://schemas.microsoft.com/office/drawing/2014/main" id="{14A73FCF-F6D7-524D-363B-C9329001AD03}"/>
              </a:ext>
            </a:extLst>
          </p:cNvPr>
          <p:cNvGraphicFramePr>
            <a:graphicFrameLocks noGrp="1"/>
          </p:cNvGraphicFramePr>
          <p:nvPr>
            <p:ph idx="1"/>
            <p:extLst>
              <p:ext uri="{D42A27DB-BD31-4B8C-83A1-F6EECF244321}">
                <p14:modId xmlns:p14="http://schemas.microsoft.com/office/powerpoint/2010/main" val="44499672"/>
              </p:ext>
            </p:extLst>
          </p:nvPr>
        </p:nvGraphicFramePr>
        <p:xfrm>
          <a:off x="4905052" y="750440"/>
          <a:ext cx="6666833" cy="29118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AFEBA687-984D-7825-3699-86CDFD600232}"/>
              </a:ext>
            </a:extLst>
          </p:cNvPr>
          <p:cNvSpPr txBox="1"/>
          <p:nvPr/>
        </p:nvSpPr>
        <p:spPr>
          <a:xfrm>
            <a:off x="4768191" y="1264019"/>
            <a:ext cx="6172790" cy="3148747"/>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Type 2 diabetes is a long-term condition that affects how the body controls blood sugar levels. It is one of the most common chronic conditions in the UK and can cause serious problems if not managed well.</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This presentation covers the anatomy and physiology involved, how the condition impacts the body, and how a care plan based on NHS and NICE guidelines can help patients living with the disease (NHS, 2023; NICE, 2022).</a:t>
            </a:r>
          </a:p>
        </p:txBody>
      </p:sp>
      <p:sp>
        <p:nvSpPr>
          <p:cNvPr id="6" name="Title 1">
            <a:extLst>
              <a:ext uri="{FF2B5EF4-FFF2-40B4-BE49-F238E27FC236}">
                <a16:creationId xmlns:a16="http://schemas.microsoft.com/office/drawing/2014/main" id="{222F7572-3E1B-8201-E122-C312865DB6C0}"/>
              </a:ext>
            </a:extLst>
          </p:cNvPr>
          <p:cNvSpPr>
            <a:spLocks noGrp="1"/>
          </p:cNvSpPr>
          <p:nvPr/>
        </p:nvSpPr>
        <p:spPr>
          <a:xfrm>
            <a:off x="4905042" y="101882"/>
            <a:ext cx="4805996" cy="1297115"/>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GB" sz="1400" dirty="0">
                <a:solidFill>
                  <a:schemeClr val="tx2"/>
                </a:solidFill>
              </a:rPr>
            </a:br>
            <a:endParaRPr lang="en-GB" sz="1400" dirty="0">
              <a:solidFill>
                <a:schemeClr val="tx2"/>
              </a:solidFill>
            </a:endParaRPr>
          </a:p>
        </p:txBody>
      </p:sp>
      <p:pic>
        <p:nvPicPr>
          <p:cNvPr id="22" name="Audio 21">
            <a:hlinkClick r:id="" action="ppaction://media"/>
            <a:extLst>
              <a:ext uri="{FF2B5EF4-FFF2-40B4-BE49-F238E27FC236}">
                <a16:creationId xmlns:a16="http://schemas.microsoft.com/office/drawing/2014/main" id="{BCF32699-4899-84A9-1236-B84854D3B4A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5297123"/>
      </p:ext>
    </p:extLst>
  </p:cSld>
  <p:clrMapOvr>
    <a:masterClrMapping/>
  </p:clrMapOvr>
  <mc:AlternateContent xmlns:mc="http://schemas.openxmlformats.org/markup-compatibility/2006">
    <mc:Choice xmlns:p14="http://schemas.microsoft.com/office/powerpoint/2010/main" Requires="p14">
      <p:transition spd="slow" p14:dur="2000" advTm="105707"/>
    </mc:Choice>
    <mc:Fallback>
      <p:transition spd="slow" advTm="105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10874-F879-3F1B-B0DD-8958E2B7877D}"/>
              </a:ext>
            </a:extLst>
          </p:cNvPr>
          <p:cNvSpPr>
            <a:spLocks noGrp="1"/>
          </p:cNvSpPr>
          <p:nvPr>
            <p:ph type="title"/>
          </p:nvPr>
        </p:nvSpPr>
        <p:spPr>
          <a:xfrm>
            <a:off x="838200" y="365125"/>
            <a:ext cx="10515600" cy="1306443"/>
          </a:xfrm>
        </p:spPr>
        <p:txBody>
          <a:bodyPr>
            <a:normAutofit/>
          </a:bodyPr>
          <a:lstStyle/>
          <a:p>
            <a:r>
              <a:rPr lang="en-GB" sz="4000" b="1"/>
              <a:t>Fictional Patient Profile</a:t>
            </a:r>
            <a:br>
              <a:rPr lang="en-GB" sz="4000" b="1"/>
            </a:br>
            <a:endParaRPr lang="en-GB" sz="4000"/>
          </a:p>
        </p:txBody>
      </p:sp>
      <p:pic>
        <p:nvPicPr>
          <p:cNvPr id="6" name="Picture 5">
            <a:extLst>
              <a:ext uri="{FF2B5EF4-FFF2-40B4-BE49-F238E27FC236}">
                <a16:creationId xmlns:a16="http://schemas.microsoft.com/office/drawing/2014/main" id="{3A52D8DE-5688-FF69-F3A8-A0BA450455D3}"/>
              </a:ext>
            </a:extLst>
          </p:cNvPr>
          <p:cNvPicPr>
            <a:picLocks noChangeAspect="1"/>
          </p:cNvPicPr>
          <p:nvPr/>
        </p:nvPicPr>
        <p:blipFill>
          <a:blip r:embed="rId5"/>
          <a:srcRect l="23841" r="22075" b="-2"/>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399A4DE4-1A9D-AC8C-528C-2034E4687667}"/>
              </a:ext>
            </a:extLst>
          </p:cNvPr>
          <p:cNvGraphicFramePr>
            <a:graphicFrameLocks noGrp="1"/>
          </p:cNvGraphicFramePr>
          <p:nvPr>
            <p:ph idx="1"/>
            <p:extLst>
              <p:ext uri="{D42A27DB-BD31-4B8C-83A1-F6EECF244321}">
                <p14:modId xmlns:p14="http://schemas.microsoft.com/office/powerpoint/2010/main" val="418847985"/>
              </p:ext>
            </p:extLst>
          </p:nvPr>
        </p:nvGraphicFramePr>
        <p:xfrm>
          <a:off x="855449" y="1544267"/>
          <a:ext cx="6714744" cy="251600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F70DC37C-7D27-0F63-D5F0-9ED5ADCDDC74}"/>
              </a:ext>
            </a:extLst>
          </p:cNvPr>
          <p:cNvSpPr txBox="1"/>
          <p:nvPr/>
        </p:nvSpPr>
        <p:spPr>
          <a:xfrm>
            <a:off x="838199" y="4203310"/>
            <a:ext cx="6731993" cy="2511650"/>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John Smith is a 55-year-old taxi driver in Birmingham who has recently been diagnosed with type 2 diabetes. His job requires long periods of sitting and little physical activity.</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After a medical check and blood tests, he was advised to start making lifestyle changes and to monitor his condition regularly (NHS, 2023).</a:t>
            </a:r>
          </a:p>
        </p:txBody>
      </p:sp>
      <p:pic>
        <p:nvPicPr>
          <p:cNvPr id="15" name="Audio 14">
            <a:hlinkClick r:id="" action="ppaction://media"/>
            <a:extLst>
              <a:ext uri="{FF2B5EF4-FFF2-40B4-BE49-F238E27FC236}">
                <a16:creationId xmlns:a16="http://schemas.microsoft.com/office/drawing/2014/main" id="{B982EFE0-68FB-7296-813B-B2ED0FD92D3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1708497"/>
      </p:ext>
    </p:extLst>
  </p:cSld>
  <p:clrMapOvr>
    <a:masterClrMapping/>
  </p:clrMapOvr>
  <mc:AlternateContent xmlns:mc="http://schemas.openxmlformats.org/markup-compatibility/2006">
    <mc:Choice xmlns:p14="http://schemas.microsoft.com/office/powerpoint/2010/main" Requires="p14">
      <p:transition spd="slow" p14:dur="2000" advTm="35136"/>
    </mc:Choice>
    <mc:Fallback>
      <p:transition spd="slow" advTm="35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E86BAA-F572-8C28-A13A-5925D1510A2B}"/>
              </a:ext>
            </a:extLst>
          </p:cNvPr>
          <p:cNvSpPr>
            <a:spLocks noGrp="1"/>
          </p:cNvSpPr>
          <p:nvPr>
            <p:ph type="title"/>
          </p:nvPr>
        </p:nvSpPr>
        <p:spPr>
          <a:xfrm>
            <a:off x="4553733" y="548464"/>
            <a:ext cx="6798541" cy="1675623"/>
          </a:xfrm>
        </p:spPr>
        <p:txBody>
          <a:bodyPr anchor="b">
            <a:normAutofit/>
          </a:bodyPr>
          <a:lstStyle/>
          <a:p>
            <a:r>
              <a:rPr lang="en-GB" sz="3700" b="1"/>
              <a:t>Overview of Type 2 Diabetes</a:t>
            </a:r>
            <a:br>
              <a:rPr lang="en-GB" sz="3700" b="1"/>
            </a:br>
            <a:br>
              <a:rPr lang="en-GB" sz="3700"/>
            </a:br>
            <a:endParaRPr lang="en-GB" sz="3700"/>
          </a:p>
        </p:txBody>
      </p:sp>
      <p:pic>
        <p:nvPicPr>
          <p:cNvPr id="5" name="Picture 4" descr="Assorted pills and capsules">
            <a:extLst>
              <a:ext uri="{FF2B5EF4-FFF2-40B4-BE49-F238E27FC236}">
                <a16:creationId xmlns:a16="http://schemas.microsoft.com/office/drawing/2014/main" id="{D07F57EC-3AD1-D08D-2694-8AEDB30037D5}"/>
              </a:ext>
            </a:extLst>
          </p:cNvPr>
          <p:cNvPicPr>
            <a:picLocks noChangeAspect="1"/>
          </p:cNvPicPr>
          <p:nvPr/>
        </p:nvPicPr>
        <p:blipFill>
          <a:blip r:embed="rId5"/>
          <a:srcRect l="19550" r="39604"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D7FA6EA-ECDC-0719-4232-1A83547CE91E}"/>
              </a:ext>
            </a:extLst>
          </p:cNvPr>
          <p:cNvSpPr>
            <a:spLocks noGrp="1"/>
          </p:cNvSpPr>
          <p:nvPr>
            <p:ph idx="1"/>
          </p:nvPr>
        </p:nvSpPr>
        <p:spPr>
          <a:xfrm>
            <a:off x="4553734" y="1535815"/>
            <a:ext cx="6798539" cy="2274186"/>
          </a:xfrm>
        </p:spPr>
        <p:txBody>
          <a:bodyPr>
            <a:normAutofit fontScale="92500" lnSpcReduction="20000"/>
          </a:bodyPr>
          <a:lstStyle/>
          <a:p>
            <a:r>
              <a:rPr lang="en-GB" sz="2000">
                <a:effectLst/>
              </a:rPr>
              <a:t>Chronic metabolic condition</a:t>
            </a:r>
          </a:p>
          <a:p>
            <a:r>
              <a:rPr lang="en-GB" sz="2000">
                <a:effectLst/>
              </a:rPr>
              <a:t>Affects how the body regulates blood glucose</a:t>
            </a:r>
          </a:p>
          <a:p>
            <a:r>
              <a:rPr lang="en-GB" sz="2000">
                <a:effectLst/>
              </a:rPr>
              <a:t>Caused by insulin resistance or reduced insulin production</a:t>
            </a:r>
          </a:p>
          <a:p>
            <a:r>
              <a:rPr lang="en-GB" sz="2000">
                <a:effectLst/>
              </a:rPr>
              <a:t>One of the most common long-term conditions in the UK</a:t>
            </a:r>
          </a:p>
          <a:p>
            <a:r>
              <a:rPr lang="en-GB" sz="2000">
                <a:effectLst/>
              </a:rPr>
              <a:t>Can lead to serious complications if not managed</a:t>
            </a:r>
          </a:p>
          <a:p>
            <a:pPr marL="0" indent="0">
              <a:buNone/>
            </a:pPr>
            <a:br>
              <a:rPr lang="en-GB" sz="2000"/>
            </a:br>
            <a:endParaRPr lang="en-GB" sz="2000"/>
          </a:p>
        </p:txBody>
      </p:sp>
      <p:sp>
        <p:nvSpPr>
          <p:cNvPr id="6" name="TextBox 5">
            <a:extLst>
              <a:ext uri="{FF2B5EF4-FFF2-40B4-BE49-F238E27FC236}">
                <a16:creationId xmlns:a16="http://schemas.microsoft.com/office/drawing/2014/main" id="{AB4F92B8-4080-5019-5B5A-77C1C27E7967}"/>
              </a:ext>
            </a:extLst>
          </p:cNvPr>
          <p:cNvSpPr txBox="1"/>
          <p:nvPr/>
        </p:nvSpPr>
        <p:spPr>
          <a:xfrm>
            <a:off x="4903527" y="3990617"/>
            <a:ext cx="6098952" cy="3251339"/>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Type 2 diabetes happens when the body cannot properly manage blood sugar due to insulin resistance or lower insulin production. Insulin usually allows sugar to move from the bloodstream into cells to provide energy.</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When this process fails, sugar builds up in the blood, raising the risk of problems like heart disease, kidney disease, and nerve damage (NHS, 2023; Diabetes UK, 2023).</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p:txBody>
      </p:sp>
      <p:pic>
        <p:nvPicPr>
          <p:cNvPr id="13" name="Audio 12">
            <a:hlinkClick r:id="" action="ppaction://media"/>
            <a:extLst>
              <a:ext uri="{FF2B5EF4-FFF2-40B4-BE49-F238E27FC236}">
                <a16:creationId xmlns:a16="http://schemas.microsoft.com/office/drawing/2014/main" id="{96D947EF-BD21-5057-498B-200B53869F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8394292"/>
      </p:ext>
    </p:extLst>
  </p:cSld>
  <p:clrMapOvr>
    <a:masterClrMapping/>
  </p:clrMapOvr>
  <mc:AlternateContent xmlns:mc="http://schemas.openxmlformats.org/markup-compatibility/2006">
    <mc:Choice xmlns:p14="http://schemas.microsoft.com/office/powerpoint/2010/main" Requires="p14">
      <p:transition spd="slow" p14:dur="2000" advTm="86105"/>
    </mc:Choice>
    <mc:Fallback>
      <p:transition spd="slow" advTm="86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C1496-61CB-1B84-2865-B0B53563ED62}"/>
              </a:ext>
            </a:extLst>
          </p:cNvPr>
          <p:cNvSpPr>
            <a:spLocks noGrp="1"/>
          </p:cNvSpPr>
          <p:nvPr>
            <p:ph type="title"/>
          </p:nvPr>
        </p:nvSpPr>
        <p:spPr>
          <a:xfrm>
            <a:off x="4553733" y="548464"/>
            <a:ext cx="6798541" cy="1675623"/>
          </a:xfrm>
        </p:spPr>
        <p:txBody>
          <a:bodyPr anchor="b">
            <a:normAutofit/>
          </a:bodyPr>
          <a:lstStyle/>
          <a:p>
            <a:r>
              <a:rPr lang="en-GB" sz="3700" b="1"/>
              <a:t>Relevant Body System: Endocrine System</a:t>
            </a:r>
            <a:br>
              <a:rPr lang="en-GB" sz="3700"/>
            </a:br>
            <a:endParaRPr lang="en-GB" sz="3700"/>
          </a:p>
        </p:txBody>
      </p:sp>
      <p:pic>
        <p:nvPicPr>
          <p:cNvPr id="5" name="Picture 4" descr="Close up view of platelets in the blood">
            <a:extLst>
              <a:ext uri="{FF2B5EF4-FFF2-40B4-BE49-F238E27FC236}">
                <a16:creationId xmlns:a16="http://schemas.microsoft.com/office/drawing/2014/main" id="{2EAFEBA8-8F65-FBF4-8F92-F57FB6D40EFE}"/>
              </a:ext>
            </a:extLst>
          </p:cNvPr>
          <p:cNvPicPr>
            <a:picLocks noChangeAspect="1"/>
          </p:cNvPicPr>
          <p:nvPr/>
        </p:nvPicPr>
        <p:blipFill>
          <a:blip r:embed="rId5"/>
          <a:srcRect l="31657" r="33923"/>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1B319D06-2835-E639-9C61-EFC547BD5970}"/>
              </a:ext>
            </a:extLst>
          </p:cNvPr>
          <p:cNvSpPr>
            <a:spLocks noGrp="1"/>
          </p:cNvSpPr>
          <p:nvPr>
            <p:ph idx="1"/>
          </p:nvPr>
        </p:nvSpPr>
        <p:spPr>
          <a:xfrm>
            <a:off x="4910971" y="1693309"/>
            <a:ext cx="6798539" cy="2755712"/>
          </a:xfrm>
        </p:spPr>
        <p:txBody>
          <a:bodyPr>
            <a:normAutofit lnSpcReduction="10000"/>
          </a:bodyPr>
          <a:lstStyle/>
          <a:p>
            <a:r>
              <a:rPr lang="en-GB" sz="2000"/>
              <a:t>The endocrine system regulates hormones</a:t>
            </a:r>
          </a:p>
          <a:p>
            <a:r>
              <a:rPr lang="en-GB" sz="2000"/>
              <a:t>Important organs involved:</a:t>
            </a:r>
          </a:p>
          <a:p>
            <a:pPr lvl="1"/>
            <a:r>
              <a:rPr lang="en-GB" sz="2000"/>
              <a:t>Pancreas</a:t>
            </a:r>
          </a:p>
          <a:p>
            <a:pPr lvl="1"/>
            <a:r>
              <a:rPr lang="en-GB" sz="2000"/>
              <a:t>Liver</a:t>
            </a:r>
          </a:p>
          <a:p>
            <a:pPr lvl="1"/>
            <a:r>
              <a:rPr lang="en-GB" sz="2000"/>
              <a:t>Muscles</a:t>
            </a:r>
          </a:p>
          <a:p>
            <a:pPr lvl="1"/>
            <a:r>
              <a:rPr lang="en-GB" sz="2000"/>
              <a:t>Fat tissue</a:t>
            </a:r>
          </a:p>
          <a:p>
            <a:r>
              <a:rPr lang="en-GB" sz="2000"/>
              <a:t>Insulin is the key hormone involved in blood glucose control</a:t>
            </a:r>
          </a:p>
          <a:p>
            <a:endParaRPr lang="en-GB" sz="2000"/>
          </a:p>
        </p:txBody>
      </p:sp>
      <p:sp>
        <p:nvSpPr>
          <p:cNvPr id="6" name="TextBox 5">
            <a:extLst>
              <a:ext uri="{FF2B5EF4-FFF2-40B4-BE49-F238E27FC236}">
                <a16:creationId xmlns:a16="http://schemas.microsoft.com/office/drawing/2014/main" id="{67941DB8-DA5F-8B44-4619-D6CC7EE5E0F3}"/>
              </a:ext>
            </a:extLst>
          </p:cNvPr>
          <p:cNvSpPr txBox="1"/>
          <p:nvPr/>
        </p:nvSpPr>
        <p:spPr>
          <a:xfrm>
            <a:off x="4903526" y="4446067"/>
            <a:ext cx="6098952" cy="2511650"/>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The endocrine system produces hormones that control key body functions, including metabolism and energy balance.</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The pancreas releases insulin to manage blood sugar levels. The liver, muscles, and fat tissues either store or release sugar based on the body’s energy needs (CDC, 2023; WHO, 2023).</a:t>
            </a:r>
          </a:p>
        </p:txBody>
      </p:sp>
      <p:pic>
        <p:nvPicPr>
          <p:cNvPr id="8" name="Audio 7">
            <a:hlinkClick r:id="" action="ppaction://media"/>
            <a:extLst>
              <a:ext uri="{FF2B5EF4-FFF2-40B4-BE49-F238E27FC236}">
                <a16:creationId xmlns:a16="http://schemas.microsoft.com/office/drawing/2014/main" id="{AB4C33E4-5C70-98EA-27C8-B660CC0984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9231229"/>
      </p:ext>
    </p:extLst>
  </p:cSld>
  <p:clrMapOvr>
    <a:masterClrMapping/>
  </p:clrMapOvr>
  <mc:AlternateContent xmlns:mc="http://schemas.openxmlformats.org/markup-compatibility/2006">
    <mc:Choice xmlns:p14="http://schemas.microsoft.com/office/powerpoint/2010/main" Requires="p14">
      <p:transition spd="slow" p14:dur="2000" advTm="98913"/>
    </mc:Choice>
    <mc:Fallback>
      <p:transition spd="slow" advTm="98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88669-D150-8162-EC15-6FD52E501621}"/>
              </a:ext>
            </a:extLst>
          </p:cNvPr>
          <p:cNvSpPr>
            <a:spLocks noGrp="1"/>
          </p:cNvSpPr>
          <p:nvPr>
            <p:ph type="title"/>
          </p:nvPr>
        </p:nvSpPr>
        <p:spPr>
          <a:xfrm>
            <a:off x="4553732" y="-837812"/>
            <a:ext cx="6798541" cy="1675623"/>
          </a:xfrm>
        </p:spPr>
        <p:txBody>
          <a:bodyPr anchor="b">
            <a:normAutofit/>
          </a:bodyPr>
          <a:lstStyle/>
          <a:p>
            <a:r>
              <a:rPr lang="en-GB" sz="4000" b="1"/>
              <a:t>Anatomy of the Pancreas</a:t>
            </a:r>
            <a:endParaRPr lang="en-GB" sz="4000"/>
          </a:p>
        </p:txBody>
      </p:sp>
      <p:pic>
        <p:nvPicPr>
          <p:cNvPr id="5" name="Picture 4" descr="Microscopic view of a suspended bubble-like material with water in it">
            <a:extLst>
              <a:ext uri="{FF2B5EF4-FFF2-40B4-BE49-F238E27FC236}">
                <a16:creationId xmlns:a16="http://schemas.microsoft.com/office/drawing/2014/main" id="{C99DB993-9F33-16D5-9344-FB9417C2D867}"/>
              </a:ext>
            </a:extLst>
          </p:cNvPr>
          <p:cNvPicPr>
            <a:picLocks noChangeAspect="1"/>
          </p:cNvPicPr>
          <p:nvPr/>
        </p:nvPicPr>
        <p:blipFill>
          <a:blip r:embed="rId5"/>
          <a:srcRect l="51103" r="8051"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A7A63-3107-AFA1-A54F-35FF17D133E9}"/>
              </a:ext>
            </a:extLst>
          </p:cNvPr>
          <p:cNvSpPr>
            <a:spLocks noGrp="1"/>
          </p:cNvSpPr>
          <p:nvPr>
            <p:ph idx="1"/>
          </p:nvPr>
        </p:nvSpPr>
        <p:spPr>
          <a:xfrm>
            <a:off x="4553732" y="837812"/>
            <a:ext cx="6798539" cy="2351956"/>
          </a:xfrm>
        </p:spPr>
        <p:txBody>
          <a:bodyPr>
            <a:normAutofit fontScale="92500" lnSpcReduction="20000"/>
          </a:bodyPr>
          <a:lstStyle/>
          <a:p>
            <a:pPr marL="0" indent="0">
              <a:buNone/>
            </a:pPr>
            <a:endParaRPr lang="en-GB" sz="2000"/>
          </a:p>
          <a:p>
            <a:r>
              <a:rPr lang="en-GB" sz="2000">
                <a:effectLst/>
              </a:rPr>
              <a:t>Located behind the stomach</a:t>
            </a:r>
          </a:p>
          <a:p>
            <a:r>
              <a:rPr lang="en-GB" sz="2000">
                <a:effectLst/>
              </a:rPr>
              <a:t>Contains clusters of cells called Islets of Langerhans</a:t>
            </a:r>
          </a:p>
          <a:p>
            <a:r>
              <a:rPr lang="en-GB" sz="2000">
                <a:effectLst/>
              </a:rPr>
              <a:t>Beta cells produce insulin</a:t>
            </a:r>
          </a:p>
          <a:p>
            <a:r>
              <a:rPr lang="en-GB" sz="2000">
                <a:effectLst/>
              </a:rPr>
              <a:t>Insulin lowers blood glucose levels</a:t>
            </a:r>
          </a:p>
          <a:p>
            <a:pPr marL="0" indent="0">
              <a:buNone/>
            </a:pPr>
            <a:br>
              <a:rPr lang="en-GB" sz="2000"/>
            </a:br>
            <a:endParaRPr lang="en-GB" sz="2000"/>
          </a:p>
        </p:txBody>
      </p:sp>
      <p:sp>
        <p:nvSpPr>
          <p:cNvPr id="6" name="TextBox 5">
            <a:extLst>
              <a:ext uri="{FF2B5EF4-FFF2-40B4-BE49-F238E27FC236}">
                <a16:creationId xmlns:a16="http://schemas.microsoft.com/office/drawing/2014/main" id="{9BEA0672-7229-7A8C-D4F5-DBC06143FB3F}"/>
              </a:ext>
            </a:extLst>
          </p:cNvPr>
          <p:cNvSpPr txBox="1"/>
          <p:nvPr/>
        </p:nvSpPr>
        <p:spPr>
          <a:xfrm>
            <a:off x="4553730" y="3189768"/>
            <a:ext cx="6448747" cy="2932791"/>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The pancreas is located behind the stomach and plays an important role in controlling blood sugar levels. It contains clusters of cells known as the Islets of </a:t>
            </a:r>
            <a:r>
              <a:rPr lang="en-GB" sz="1800" kern="100" err="1">
                <a:effectLst/>
                <a:latin typeface="Aptos" panose="020B0004020202020204" pitchFamily="34" charset="0"/>
                <a:ea typeface="Times New Roman" panose="02020603050405020304" pitchFamily="18" charset="0"/>
                <a:cs typeface="Times New Roman" panose="02020603050405020304" pitchFamily="18" charset="0"/>
              </a:rPr>
              <a:t>Langerhans</a:t>
            </a:r>
            <a:r>
              <a:rPr lang="en-GB" sz="1800" kern="100">
                <a:effectLst/>
                <a:latin typeface="Aptos" panose="020B0004020202020204" pitchFamily="34" charset="0"/>
                <a:ea typeface="Times New Roman" panose="02020603050405020304" pitchFamily="18" charset="0"/>
                <a:cs typeface="Times New Roman" panose="02020603050405020304" pitchFamily="18" charset="0"/>
              </a:rPr>
              <a:t>.</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Beta cells within these clusters make insulin, which allows sugar to enter body cells and helps keep blood sugar levels normal (CDC, 2023).</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p:txBody>
      </p:sp>
      <p:pic>
        <p:nvPicPr>
          <p:cNvPr id="8" name="Audio 7">
            <a:hlinkClick r:id="" action="ppaction://media"/>
            <a:extLst>
              <a:ext uri="{FF2B5EF4-FFF2-40B4-BE49-F238E27FC236}">
                <a16:creationId xmlns:a16="http://schemas.microsoft.com/office/drawing/2014/main" id="{934E1812-DBCE-E6B4-3E91-1750107C1F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8357922"/>
      </p:ext>
    </p:extLst>
  </p:cSld>
  <p:clrMapOvr>
    <a:masterClrMapping/>
  </p:clrMapOvr>
  <mc:AlternateContent xmlns:mc="http://schemas.openxmlformats.org/markup-compatibility/2006">
    <mc:Choice xmlns:p14="http://schemas.microsoft.com/office/powerpoint/2010/main" Requires="p14">
      <p:transition spd="slow" p14:dur="2000" advTm="40471"/>
    </mc:Choice>
    <mc:Fallback>
      <p:transition spd="slow" advTm="40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4C02B-2D83-1094-BE58-E6A751AF9F8F}"/>
              </a:ext>
            </a:extLst>
          </p:cNvPr>
          <p:cNvSpPr>
            <a:spLocks noGrp="1"/>
          </p:cNvSpPr>
          <p:nvPr>
            <p:ph type="title"/>
          </p:nvPr>
        </p:nvSpPr>
        <p:spPr>
          <a:xfrm>
            <a:off x="4692172" y="658367"/>
            <a:ext cx="6894576" cy="1783080"/>
          </a:xfrm>
        </p:spPr>
        <p:txBody>
          <a:bodyPr anchor="b">
            <a:normAutofit/>
          </a:bodyPr>
          <a:lstStyle/>
          <a:p>
            <a:r>
              <a:rPr lang="en-GB" sz="3000" b="1"/>
              <a:t>How Type 2 Diabetes Affects the Body</a:t>
            </a:r>
            <a:br>
              <a:rPr lang="en-GB" sz="3000" b="1"/>
            </a:br>
            <a:br>
              <a:rPr lang="en-GB" sz="3000"/>
            </a:br>
            <a:endParaRPr lang="en-GB" sz="3000"/>
          </a:p>
        </p:txBody>
      </p:sp>
      <p:pic>
        <p:nvPicPr>
          <p:cNvPr id="5" name="Picture 4" descr="Red blood cells suspended in mid-air">
            <a:extLst>
              <a:ext uri="{FF2B5EF4-FFF2-40B4-BE49-F238E27FC236}">
                <a16:creationId xmlns:a16="http://schemas.microsoft.com/office/drawing/2014/main" id="{9AA203A1-36E2-561F-4349-28D884EED358}"/>
              </a:ext>
            </a:extLst>
          </p:cNvPr>
          <p:cNvPicPr>
            <a:picLocks noChangeAspect="1"/>
          </p:cNvPicPr>
          <p:nvPr/>
        </p:nvPicPr>
        <p:blipFill>
          <a:blip r:embed="rId5"/>
          <a:srcRect l="26948" r="36120"/>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8A17A-4799-E12E-635F-8A16F4586667}"/>
              </a:ext>
            </a:extLst>
          </p:cNvPr>
          <p:cNvSpPr>
            <a:spLocks noGrp="1"/>
          </p:cNvSpPr>
          <p:nvPr>
            <p:ph idx="1"/>
          </p:nvPr>
        </p:nvSpPr>
        <p:spPr>
          <a:xfrm>
            <a:off x="4654296" y="2441448"/>
            <a:ext cx="6894576" cy="2176273"/>
          </a:xfrm>
        </p:spPr>
        <p:txBody>
          <a:bodyPr>
            <a:normAutofit/>
          </a:bodyPr>
          <a:lstStyle/>
          <a:p>
            <a:r>
              <a:rPr lang="en-GB" sz="2200">
                <a:effectLst/>
              </a:rPr>
              <a:t>Cells become resistant to insulin</a:t>
            </a:r>
          </a:p>
          <a:p>
            <a:r>
              <a:rPr lang="en-GB" sz="2200">
                <a:effectLst/>
              </a:rPr>
              <a:t>Glucose remains in the bloodstream</a:t>
            </a:r>
          </a:p>
          <a:p>
            <a:r>
              <a:rPr lang="en-GB" sz="2200">
                <a:effectLst/>
              </a:rPr>
              <a:t>Pancreas works harder to produce insulin</a:t>
            </a:r>
          </a:p>
          <a:p>
            <a:r>
              <a:rPr lang="en-GB" sz="2200">
                <a:effectLst/>
              </a:rPr>
              <a:t>Over time insulin production decreases</a:t>
            </a:r>
          </a:p>
          <a:p>
            <a:r>
              <a:rPr lang="en-GB" sz="2200">
                <a:effectLst/>
              </a:rPr>
              <a:t>Leads to chronic high blood sugar</a:t>
            </a:r>
          </a:p>
          <a:p>
            <a:pPr marL="0" indent="0">
              <a:buNone/>
            </a:pPr>
            <a:endParaRPr lang="en-GB" sz="2200"/>
          </a:p>
        </p:txBody>
      </p:sp>
      <p:sp>
        <p:nvSpPr>
          <p:cNvPr id="6" name="TextBox 5">
            <a:extLst>
              <a:ext uri="{FF2B5EF4-FFF2-40B4-BE49-F238E27FC236}">
                <a16:creationId xmlns:a16="http://schemas.microsoft.com/office/drawing/2014/main" id="{21B69DA8-822F-0E23-0782-6D9DB5CC4911}"/>
              </a:ext>
            </a:extLst>
          </p:cNvPr>
          <p:cNvSpPr txBox="1"/>
          <p:nvPr/>
        </p:nvSpPr>
        <p:spPr>
          <a:xfrm>
            <a:off x="4276450" y="4617721"/>
            <a:ext cx="7650267" cy="2614242"/>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In type 2 diabetes, body cells become resistant to insulin, which stops sugar from entering cells effectively. This leads to sugar staying in the bloodstream.</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Over time, the pancreas may find it hard to produce enough insulin, resulting in persistently high blood sugar levels (WHO, 2023; NHS, 2023).</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p:txBody>
      </p:sp>
      <p:pic>
        <p:nvPicPr>
          <p:cNvPr id="8" name="Audio 7">
            <a:hlinkClick r:id="" action="ppaction://media"/>
            <a:extLst>
              <a:ext uri="{FF2B5EF4-FFF2-40B4-BE49-F238E27FC236}">
                <a16:creationId xmlns:a16="http://schemas.microsoft.com/office/drawing/2014/main" id="{F6079795-CBDA-F8CA-CC51-01E0723F02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0314478"/>
      </p:ext>
    </p:extLst>
  </p:cSld>
  <p:clrMapOvr>
    <a:masterClrMapping/>
  </p:clrMapOvr>
  <mc:AlternateContent xmlns:mc="http://schemas.openxmlformats.org/markup-compatibility/2006">
    <mc:Choice xmlns:p14="http://schemas.microsoft.com/office/powerpoint/2010/main" Requires="p14">
      <p:transition spd="slow" p14:dur="2000" advTm="123158"/>
    </mc:Choice>
    <mc:Fallback>
      <p:transition spd="slow" advTm="123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69E38-CB84-D882-155F-33268EC8C433}"/>
              </a:ext>
            </a:extLst>
          </p:cNvPr>
          <p:cNvSpPr>
            <a:spLocks noGrp="1"/>
          </p:cNvSpPr>
          <p:nvPr>
            <p:ph type="title"/>
          </p:nvPr>
        </p:nvSpPr>
        <p:spPr>
          <a:xfrm>
            <a:off x="838200" y="365125"/>
            <a:ext cx="10515600" cy="1306443"/>
          </a:xfrm>
        </p:spPr>
        <p:txBody>
          <a:bodyPr>
            <a:normAutofit/>
          </a:bodyPr>
          <a:lstStyle/>
          <a:p>
            <a:r>
              <a:rPr lang="en-GB" sz="4000" b="1"/>
              <a:t>Lifestyle Risk Factors</a:t>
            </a:r>
            <a:br>
              <a:rPr lang="en-GB" sz="4000" b="1"/>
            </a:br>
            <a:endParaRPr lang="en-GB" sz="4000"/>
          </a:p>
        </p:txBody>
      </p:sp>
      <p:pic>
        <p:nvPicPr>
          <p:cNvPr id="6" name="Picture 5">
            <a:extLst>
              <a:ext uri="{FF2B5EF4-FFF2-40B4-BE49-F238E27FC236}">
                <a16:creationId xmlns:a16="http://schemas.microsoft.com/office/drawing/2014/main" id="{D5449192-AF93-FB85-EAF9-40CAAED68443}"/>
              </a:ext>
            </a:extLst>
          </p:cNvPr>
          <p:cNvPicPr>
            <a:picLocks noChangeAspect="1"/>
          </p:cNvPicPr>
          <p:nvPr/>
        </p:nvPicPr>
        <p:blipFill>
          <a:blip r:embed="rId5"/>
          <a:srcRect l="28803" r="11847" b="-1"/>
          <a:stretch>
            <a:fillRect/>
          </a:stretch>
        </p:blipFill>
        <p:spPr>
          <a:xfrm>
            <a:off x="7989293" y="1324844"/>
            <a:ext cx="3423093" cy="4804246"/>
          </a:xfrm>
          <a:prstGeom prst="rect">
            <a:avLst/>
          </a:prstGeom>
        </p:spPr>
      </p:pic>
      <p:graphicFrame>
        <p:nvGraphicFramePr>
          <p:cNvPr id="5" name="Content Placeholder 2">
            <a:extLst>
              <a:ext uri="{FF2B5EF4-FFF2-40B4-BE49-F238E27FC236}">
                <a16:creationId xmlns:a16="http://schemas.microsoft.com/office/drawing/2014/main" id="{C909F2FC-9488-489B-46EE-03535A4B43CB}"/>
              </a:ext>
            </a:extLst>
          </p:cNvPr>
          <p:cNvGraphicFramePr>
            <a:graphicFrameLocks noGrp="1"/>
          </p:cNvGraphicFramePr>
          <p:nvPr>
            <p:ph idx="1"/>
            <p:extLst>
              <p:ext uri="{D42A27DB-BD31-4B8C-83A1-F6EECF244321}">
                <p14:modId xmlns:p14="http://schemas.microsoft.com/office/powerpoint/2010/main" val="1696649250"/>
              </p:ext>
            </p:extLst>
          </p:nvPr>
        </p:nvGraphicFramePr>
        <p:xfrm>
          <a:off x="779614" y="1324844"/>
          <a:ext cx="6714744" cy="257507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D4807DCE-A501-1B75-915A-E3B7CF4101A5}"/>
              </a:ext>
            </a:extLst>
          </p:cNvPr>
          <p:cNvSpPr txBox="1"/>
          <p:nvPr/>
        </p:nvSpPr>
        <p:spPr>
          <a:xfrm>
            <a:off x="779614" y="3981225"/>
            <a:ext cx="6714744" cy="2511650"/>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Several factors raise the risk of developing type 2 diabetes, including not getting enough exercise, eating poorly, and being overweight.</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John’s sedentary job, high consumption of processed foods, and family history of diabetes increase his chances of developing the condition (Diabetes UK, 2023; WHO, 2023).</a:t>
            </a:r>
          </a:p>
        </p:txBody>
      </p:sp>
      <p:pic>
        <p:nvPicPr>
          <p:cNvPr id="7" name="Audio 6">
            <a:hlinkClick r:id="" action="ppaction://media"/>
            <a:extLst>
              <a:ext uri="{FF2B5EF4-FFF2-40B4-BE49-F238E27FC236}">
                <a16:creationId xmlns:a16="http://schemas.microsoft.com/office/drawing/2014/main" id="{539AB169-0B47-509C-3E1D-75F8C4F873D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345402"/>
      </p:ext>
    </p:extLst>
  </p:cSld>
  <p:clrMapOvr>
    <a:masterClrMapping/>
  </p:clrMapOvr>
  <mc:AlternateContent xmlns:mc="http://schemas.openxmlformats.org/markup-compatibility/2006">
    <mc:Choice xmlns:p14="http://schemas.microsoft.com/office/powerpoint/2010/main" Requires="p14">
      <p:transition spd="slow" p14:dur="2000" advTm="159152"/>
    </mc:Choice>
    <mc:Fallback>
      <p:transition spd="slow" advTm="159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45446-F253-3137-537C-A78F2084C6F1}"/>
              </a:ext>
            </a:extLst>
          </p:cNvPr>
          <p:cNvSpPr>
            <a:spLocks noGrp="1"/>
          </p:cNvSpPr>
          <p:nvPr>
            <p:ph type="title"/>
          </p:nvPr>
        </p:nvSpPr>
        <p:spPr>
          <a:xfrm>
            <a:off x="4553733" y="548464"/>
            <a:ext cx="6798541" cy="1675623"/>
          </a:xfrm>
        </p:spPr>
        <p:txBody>
          <a:bodyPr anchor="b">
            <a:normAutofit/>
          </a:bodyPr>
          <a:lstStyle/>
          <a:p>
            <a:r>
              <a:rPr lang="en-GB" sz="4000" b="1"/>
              <a:t>Possible Complications</a:t>
            </a:r>
            <a:br>
              <a:rPr lang="en-GB" sz="4000" b="1"/>
            </a:br>
            <a:endParaRPr lang="en-GB" sz="4000"/>
          </a:p>
        </p:txBody>
      </p:sp>
      <p:pic>
        <p:nvPicPr>
          <p:cNvPr id="6" name="Picture 5">
            <a:extLst>
              <a:ext uri="{FF2B5EF4-FFF2-40B4-BE49-F238E27FC236}">
                <a16:creationId xmlns:a16="http://schemas.microsoft.com/office/drawing/2014/main" id="{E9E61888-0BE5-5001-D125-1B5880B123E4}"/>
              </a:ext>
            </a:extLst>
          </p:cNvPr>
          <p:cNvPicPr>
            <a:picLocks noChangeAspect="1"/>
          </p:cNvPicPr>
          <p:nvPr/>
        </p:nvPicPr>
        <p:blipFill>
          <a:blip r:embed="rId5"/>
          <a:srcRect l="30513" r="28641"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558867B6-2D6F-D012-0F88-88A1941213E7}"/>
              </a:ext>
            </a:extLst>
          </p:cNvPr>
          <p:cNvGraphicFramePr>
            <a:graphicFrameLocks noGrp="1"/>
          </p:cNvGraphicFramePr>
          <p:nvPr>
            <p:ph idx="1"/>
            <p:extLst>
              <p:ext uri="{D42A27DB-BD31-4B8C-83A1-F6EECF244321}">
                <p14:modId xmlns:p14="http://schemas.microsoft.com/office/powerpoint/2010/main" val="2861109737"/>
              </p:ext>
            </p:extLst>
          </p:nvPr>
        </p:nvGraphicFramePr>
        <p:xfrm>
          <a:off x="4553733" y="1660509"/>
          <a:ext cx="6798539" cy="222408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1F5811A2-4ED4-9DBF-BCB3-F05ACAD9C84A}"/>
              </a:ext>
            </a:extLst>
          </p:cNvPr>
          <p:cNvSpPr txBox="1"/>
          <p:nvPr/>
        </p:nvSpPr>
        <p:spPr>
          <a:xfrm>
            <a:off x="4553733" y="4367757"/>
            <a:ext cx="6098952" cy="2193101"/>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Poorly managed diabetes can lead to long-term problems like heart disease, kidney damage, nerve damage, and vision issues.</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High blood sugar levels can harm blood vessels, increasing the risk of heart attack and stroke (BHF, 2023; WHO, 2023).</a:t>
            </a:r>
          </a:p>
        </p:txBody>
      </p:sp>
      <p:pic>
        <p:nvPicPr>
          <p:cNvPr id="7" name="Audio 6">
            <a:hlinkClick r:id="" action="ppaction://media"/>
            <a:extLst>
              <a:ext uri="{FF2B5EF4-FFF2-40B4-BE49-F238E27FC236}">
                <a16:creationId xmlns:a16="http://schemas.microsoft.com/office/drawing/2014/main" id="{753B005C-CBFC-708D-21BB-E30B833B1FD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9712841"/>
      </p:ext>
    </p:extLst>
  </p:cSld>
  <p:clrMapOvr>
    <a:masterClrMapping/>
  </p:clrMapOvr>
  <mc:AlternateContent xmlns:mc="http://schemas.openxmlformats.org/markup-compatibility/2006">
    <mc:Choice xmlns:p14="http://schemas.microsoft.com/office/powerpoint/2010/main" Requires="p14">
      <p:transition spd="slow" p14:dur="2000" advTm="101288"/>
    </mc:Choice>
    <mc:Fallback>
      <p:transition spd="slow" advTm="101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3405A-F3C2-FA0B-BCBB-3E0327B05B2D}"/>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Care Plan: Daily Care Routine</a:t>
            </a:r>
            <a:br>
              <a:rPr lang="en-GB" sz="4000" b="1">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56010C35-7132-A926-5832-8B747FEA6FD5}"/>
              </a:ext>
            </a:extLst>
          </p:cNvPr>
          <p:cNvGraphicFramePr>
            <a:graphicFrameLocks noGrp="1"/>
          </p:cNvGraphicFramePr>
          <p:nvPr>
            <p:ph idx="1"/>
            <p:extLst>
              <p:ext uri="{D42A27DB-BD31-4B8C-83A1-F6EECF244321}">
                <p14:modId xmlns:p14="http://schemas.microsoft.com/office/powerpoint/2010/main" val="2485443123"/>
              </p:ext>
            </p:extLst>
          </p:nvPr>
        </p:nvGraphicFramePr>
        <p:xfrm>
          <a:off x="4624302" y="-265763"/>
          <a:ext cx="6666833" cy="43458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1EC805FE-118A-5FE4-3A4A-CC6F5D7518A1}"/>
              </a:ext>
            </a:extLst>
          </p:cNvPr>
          <p:cNvSpPr txBox="1"/>
          <p:nvPr/>
        </p:nvSpPr>
        <p:spPr>
          <a:xfrm>
            <a:off x="4624292" y="4080115"/>
            <a:ext cx="6172790" cy="2511650"/>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Managing type 2 diabetes involves lifestyle changes and medication if needed.</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A balanced diet, regular physical activity, and weight management can help control blood sugar levels. Medication like metformin may also be prescribed when necessary (NICE, 2022; NHS, 2023).</a:t>
            </a:r>
          </a:p>
        </p:txBody>
      </p:sp>
      <p:pic>
        <p:nvPicPr>
          <p:cNvPr id="6" name="Audio 5">
            <a:hlinkClick r:id="" action="ppaction://media"/>
            <a:extLst>
              <a:ext uri="{FF2B5EF4-FFF2-40B4-BE49-F238E27FC236}">
                <a16:creationId xmlns:a16="http://schemas.microsoft.com/office/drawing/2014/main" id="{1966A050-7329-FADE-7B9D-85F83555445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3418283"/>
      </p:ext>
    </p:extLst>
  </p:cSld>
  <p:clrMapOvr>
    <a:masterClrMapping/>
  </p:clrMapOvr>
  <mc:AlternateContent xmlns:mc="http://schemas.openxmlformats.org/markup-compatibility/2006">
    <mc:Choice xmlns:p14="http://schemas.microsoft.com/office/powerpoint/2010/main" Requires="p14">
      <p:transition spd="slow" p14:dur="2000" advTm="84012"/>
    </mc:Choice>
    <mc:Fallback>
      <p:transition spd="slow" advTm="84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A7CEA59-32C0-C7E8-F1B7-B3A7D3F66E67}"/>
              </a:ext>
            </a:extLst>
          </p:cNvPr>
          <p:cNvGraphicFramePr>
            <a:graphicFrameLocks noGrp="1"/>
          </p:cNvGraphicFramePr>
          <p:nvPr>
            <p:ph idx="1"/>
            <p:extLst>
              <p:ext uri="{D42A27DB-BD31-4B8C-83A1-F6EECF244321}">
                <p14:modId xmlns:p14="http://schemas.microsoft.com/office/powerpoint/2010/main" val="361562246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itle 6">
            <a:extLst>
              <a:ext uri="{FF2B5EF4-FFF2-40B4-BE49-F238E27FC236}">
                <a16:creationId xmlns:a16="http://schemas.microsoft.com/office/drawing/2014/main" id="{00F8656C-0E67-0005-5BA2-A5BBFDD1A218}"/>
              </a:ext>
            </a:extLst>
          </p:cNvPr>
          <p:cNvSpPr>
            <a:spLocks noGrp="1"/>
          </p:cNvSpPr>
          <p:nvPr>
            <p:ph type="title"/>
          </p:nvPr>
        </p:nvSpPr>
        <p:spPr>
          <a:xfrm>
            <a:off x="838200" y="365125"/>
            <a:ext cx="10515600" cy="766989"/>
          </a:xfrm>
        </p:spPr>
        <p:txBody>
          <a:bodyPr/>
          <a:lstStyle/>
          <a:p>
            <a:r>
              <a:rPr lang="en-GB"/>
              <a:t>Monitoring and care planning</a:t>
            </a:r>
            <a:endParaRPr lang="en-US"/>
          </a:p>
        </p:txBody>
      </p:sp>
      <p:sp>
        <p:nvSpPr>
          <p:cNvPr id="6" name="TextBox 5">
            <a:extLst>
              <a:ext uri="{FF2B5EF4-FFF2-40B4-BE49-F238E27FC236}">
                <a16:creationId xmlns:a16="http://schemas.microsoft.com/office/drawing/2014/main" id="{BB15B4D9-F4D5-38F9-E9F2-820E3273C1B4}"/>
              </a:ext>
            </a:extLst>
          </p:cNvPr>
          <p:cNvSpPr txBox="1"/>
          <p:nvPr/>
        </p:nvSpPr>
        <p:spPr>
          <a:xfrm>
            <a:off x="472691" y="1519794"/>
            <a:ext cx="4255362" cy="3569888"/>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Regular monitoring is key to managing diabetes effectively. Blood sugar tests and HbA1c tests track blood sugar levels over time.</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Routine health checks, such as foot exams, blood pressure checks, and eye screenings, help find complications early (NICE, 2022; NHS, 2023).</a:t>
            </a:r>
          </a:p>
        </p:txBody>
      </p:sp>
      <p:pic>
        <p:nvPicPr>
          <p:cNvPr id="3" name="Audio 2">
            <a:hlinkClick r:id="" action="ppaction://media"/>
            <a:extLst>
              <a:ext uri="{FF2B5EF4-FFF2-40B4-BE49-F238E27FC236}">
                <a16:creationId xmlns:a16="http://schemas.microsoft.com/office/drawing/2014/main" id="{3C6A5004-2364-B842-6466-5139EA33E69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6351877"/>
      </p:ext>
    </p:extLst>
  </p:cSld>
  <p:clrMapOvr>
    <a:masterClrMapping/>
  </p:clrMapOvr>
  <mc:AlternateContent xmlns:mc="http://schemas.openxmlformats.org/markup-compatibility/2006">
    <mc:Choice xmlns:p14="http://schemas.microsoft.com/office/powerpoint/2010/main" Requires="p14">
      <p:transition spd="slow" p14:dur="2000" advTm="35420"/>
    </mc:Choice>
    <mc:Fallback>
      <p:transition spd="slow" advTm="35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2962E-85C1-0492-3E4B-346D3EBF0A65}"/>
              </a:ext>
            </a:extLst>
          </p:cNvPr>
          <p:cNvSpPr>
            <a:spLocks noGrp="1"/>
          </p:cNvSpPr>
          <p:nvPr>
            <p:ph type="title"/>
          </p:nvPr>
        </p:nvSpPr>
        <p:spPr>
          <a:xfrm>
            <a:off x="635000" y="640823"/>
            <a:ext cx="3418659" cy="5583148"/>
          </a:xfrm>
        </p:spPr>
        <p:txBody>
          <a:bodyPr anchor="ctr">
            <a:normAutofit/>
          </a:bodyPr>
          <a:lstStyle/>
          <a:p>
            <a:r>
              <a:rPr lang="en-GB" sz="3400" b="1"/>
              <a:t>Communication and Ethical Considerations</a:t>
            </a:r>
            <a:br>
              <a:rPr lang="en-GB" sz="3400" b="1"/>
            </a:br>
            <a:endParaRPr lang="en-GB" sz="3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63C016-6ECF-F880-EE30-A6DBB7960B8F}"/>
              </a:ext>
            </a:extLst>
          </p:cNvPr>
          <p:cNvGraphicFramePr>
            <a:graphicFrameLocks noGrp="1"/>
          </p:cNvGraphicFramePr>
          <p:nvPr>
            <p:ph idx="1"/>
            <p:extLst>
              <p:ext uri="{D42A27DB-BD31-4B8C-83A1-F6EECF244321}">
                <p14:modId xmlns:p14="http://schemas.microsoft.com/office/powerpoint/2010/main" val="2765915447"/>
              </p:ext>
            </p:extLst>
          </p:nvPr>
        </p:nvGraphicFramePr>
        <p:xfrm>
          <a:off x="4648018" y="640822"/>
          <a:ext cx="6900512" cy="2342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21B13FEF-C19B-EB64-277A-DF47BDCC6D72}"/>
              </a:ext>
            </a:extLst>
          </p:cNvPr>
          <p:cNvSpPr txBox="1"/>
          <p:nvPr/>
        </p:nvSpPr>
        <p:spPr>
          <a:xfrm>
            <a:off x="4648018" y="3244172"/>
            <a:ext cx="6098952" cy="1754326"/>
          </a:xfrm>
          <a:prstGeom prst="rect">
            <a:avLst/>
          </a:prstGeom>
          <a:noFill/>
        </p:spPr>
        <p:txBody>
          <a:bodyPr wrap="square">
            <a:spAutoFit/>
          </a:bodyPr>
          <a:lstStyle/>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Healthcare professionals should give clear information and involve patients in decisions about their care.</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Patient-centred care, respect for patient choices, and confidentiality are important ethical principles when managing long-term conditions (NICE, 2022).</a:t>
            </a:r>
          </a:p>
        </p:txBody>
      </p:sp>
      <p:pic>
        <p:nvPicPr>
          <p:cNvPr id="6" name="Audio 5">
            <a:hlinkClick r:id="" action="ppaction://media"/>
            <a:extLst>
              <a:ext uri="{FF2B5EF4-FFF2-40B4-BE49-F238E27FC236}">
                <a16:creationId xmlns:a16="http://schemas.microsoft.com/office/drawing/2014/main" id="{52628D83-6B1A-4473-7DC0-3702A5879E7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4581201"/>
      </p:ext>
    </p:extLst>
  </p:cSld>
  <p:clrMapOvr>
    <a:masterClrMapping/>
  </p:clrMapOvr>
  <mc:AlternateContent xmlns:mc="http://schemas.openxmlformats.org/markup-compatibility/2006">
    <mc:Choice xmlns:p14="http://schemas.microsoft.com/office/powerpoint/2010/main" Requires="p14">
      <p:transition spd="slow" p14:dur="2000" advTm="32818"/>
    </mc:Choice>
    <mc:Fallback>
      <p:transition spd="slow" advTm="32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87EB4069-1582-14A8-87C3-03241AD33EA7}"/>
              </a:ext>
            </a:extLst>
          </p:cNvPr>
          <p:cNvPicPr>
            <a:picLocks noChangeAspect="1"/>
          </p:cNvPicPr>
          <p:nvPr/>
        </p:nvPicPr>
        <p:blipFill>
          <a:blip r:embed="rId5"/>
          <a:srcRect l="16892"/>
          <a:stretch>
            <a:fillRect/>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AAB9D-B2BE-3AB6-A6E6-46BF6881647D}"/>
              </a:ext>
            </a:extLst>
          </p:cNvPr>
          <p:cNvSpPr>
            <a:spLocks noGrp="1"/>
          </p:cNvSpPr>
          <p:nvPr>
            <p:ph type="title"/>
          </p:nvPr>
        </p:nvSpPr>
        <p:spPr>
          <a:xfrm>
            <a:off x="8370470" y="1161288"/>
            <a:ext cx="3438144" cy="45720"/>
          </a:xfrm>
        </p:spPr>
        <p:txBody>
          <a:bodyPr anchor="b">
            <a:normAutofit fontScale="90000"/>
          </a:bodyPr>
          <a:lstStyle/>
          <a:p>
            <a:r>
              <a:rPr lang="en-GB" sz="2800" b="1"/>
              <a:t>Conclusion</a:t>
            </a:r>
            <a:br>
              <a:rPr lang="en-GB" sz="2800" b="1"/>
            </a:br>
            <a:endParaRPr lang="en-GB"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B92D3B4-F550-E77D-0AF8-5676B1B3DA91}"/>
              </a:ext>
            </a:extLst>
          </p:cNvPr>
          <p:cNvSpPr>
            <a:spLocks noGrp="1"/>
          </p:cNvSpPr>
          <p:nvPr>
            <p:ph idx="1"/>
          </p:nvPr>
        </p:nvSpPr>
        <p:spPr>
          <a:xfrm>
            <a:off x="8369708" y="1434954"/>
            <a:ext cx="3438906" cy="2301752"/>
          </a:xfrm>
        </p:spPr>
        <p:txBody>
          <a:bodyPr anchor="t">
            <a:normAutofit lnSpcReduction="10000"/>
          </a:bodyPr>
          <a:lstStyle/>
          <a:p>
            <a:r>
              <a:rPr lang="en-GB" sz="1700">
                <a:effectLst/>
              </a:rPr>
              <a:t>Type 2 diabetes affects insulin regulation</a:t>
            </a:r>
          </a:p>
          <a:p>
            <a:r>
              <a:rPr lang="en-GB" sz="1700">
                <a:effectLst/>
              </a:rPr>
              <a:t>Lifestyle factors play a major role</a:t>
            </a:r>
          </a:p>
          <a:p>
            <a:r>
              <a:rPr lang="en-GB" sz="1700">
                <a:effectLst/>
              </a:rPr>
              <a:t>Effective care planning can prevent complications</a:t>
            </a:r>
          </a:p>
          <a:p>
            <a:r>
              <a:rPr lang="en-GB" sz="1700">
                <a:effectLst/>
              </a:rPr>
              <a:t>Monitoring and patient education are essential</a:t>
            </a:r>
          </a:p>
          <a:p>
            <a:pPr marL="0" indent="0">
              <a:buNone/>
            </a:pPr>
            <a:endParaRPr lang="en-GB" sz="1700"/>
          </a:p>
        </p:txBody>
      </p:sp>
      <p:sp>
        <p:nvSpPr>
          <p:cNvPr id="6" name="TextBox 5">
            <a:extLst>
              <a:ext uri="{FF2B5EF4-FFF2-40B4-BE49-F238E27FC236}">
                <a16:creationId xmlns:a16="http://schemas.microsoft.com/office/drawing/2014/main" id="{D4958C2A-8439-CABB-1FEF-C5724F1715F0}"/>
              </a:ext>
            </a:extLst>
          </p:cNvPr>
          <p:cNvSpPr txBox="1"/>
          <p:nvPr/>
        </p:nvSpPr>
        <p:spPr>
          <a:xfrm>
            <a:off x="5818372" y="4041528"/>
            <a:ext cx="5990242" cy="2511650"/>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Type 2 diabetes affects the body’s ability to control blood sugar levels. Understanding how insulin and the pancreas work helps explain how the condition develops.</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a:effectLst/>
                <a:latin typeface="Aptos" panose="020B0004020202020204" pitchFamily="34" charset="0"/>
                <a:ea typeface="Times New Roman" panose="02020603050405020304" pitchFamily="18" charset="0"/>
                <a:cs typeface="Times New Roman" panose="02020603050405020304" pitchFamily="18" charset="0"/>
              </a:rPr>
              <a:t>With lifestyle changes, regular monitoring, and evidence-based care, patients can manage their condition and lower their risk of complications (NHS, 2023; NICE, 2022).</a:t>
            </a:r>
          </a:p>
        </p:txBody>
      </p:sp>
      <p:pic>
        <p:nvPicPr>
          <p:cNvPr id="7" name="Audio 6">
            <a:hlinkClick r:id="" action="ppaction://media"/>
            <a:extLst>
              <a:ext uri="{FF2B5EF4-FFF2-40B4-BE49-F238E27FC236}">
                <a16:creationId xmlns:a16="http://schemas.microsoft.com/office/drawing/2014/main" id="{EEAFBFFC-EB7F-0908-2274-28EE884C80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6457984"/>
      </p:ext>
    </p:extLst>
  </p:cSld>
  <p:clrMapOvr>
    <a:masterClrMapping/>
  </p:clrMapOvr>
  <mc:AlternateContent xmlns:mc="http://schemas.openxmlformats.org/markup-compatibility/2006">
    <mc:Choice xmlns:p14="http://schemas.microsoft.com/office/powerpoint/2010/main" Requires="p14">
      <p:transition spd="slow" p14:dur="2000" advTm="46632"/>
    </mc:Choice>
    <mc:Fallback>
      <p:transition spd="slow" advTm="46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6001-1EA0-F9C2-28AF-DA6D93D65B32}"/>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A984F12C-9064-D785-C464-FBE868B4AD70}"/>
              </a:ext>
            </a:extLst>
          </p:cNvPr>
          <p:cNvSpPr>
            <a:spLocks noGrp="1"/>
          </p:cNvSpPr>
          <p:nvPr>
            <p:ph idx="1"/>
          </p:nvPr>
        </p:nvSpPr>
        <p:spPr/>
        <p:txBody>
          <a:bodyPr>
            <a:normAutofit fontScale="77500" lnSpcReduction="20000"/>
          </a:bodyPr>
          <a:lstStyle/>
          <a:p>
            <a:pPr marL="0" indent="0">
              <a:buNone/>
            </a:pPr>
            <a:r>
              <a:rPr lang="en-GB" dirty="0"/>
              <a:t>National Health Service (2023) Type 2 diabetes. Available at:</a:t>
            </a:r>
          </a:p>
          <a:p>
            <a:pPr marL="0" indent="0">
              <a:buNone/>
            </a:pPr>
            <a:r>
              <a:rPr lang="en-GB" dirty="0"/>
              <a:t>https://www.nhs.uk/conditions/type-2-diabetes/</a:t>
            </a:r>
          </a:p>
          <a:p>
            <a:pPr marL="0" indent="0">
              <a:buNone/>
            </a:pPr>
            <a:r>
              <a:rPr lang="en-GB" dirty="0"/>
              <a:t>(Accessed: 7 March 2026).</a:t>
            </a:r>
          </a:p>
          <a:p>
            <a:pPr marL="0" indent="0">
              <a:buNone/>
            </a:pPr>
            <a:endParaRPr lang="en-GB" dirty="0"/>
          </a:p>
          <a:p>
            <a:pPr marL="0" indent="0">
              <a:buNone/>
            </a:pPr>
            <a:r>
              <a:rPr lang="en-GB" dirty="0"/>
              <a:t>National Institute for Health and Care Excellence (2022) Type 2 diabetes in adults: management (NG28). Available at:</a:t>
            </a:r>
          </a:p>
          <a:p>
            <a:pPr marL="0" indent="0">
              <a:buNone/>
            </a:pPr>
            <a:r>
              <a:rPr lang="en-GB" dirty="0"/>
              <a:t>https://www.nice.org.uk/guidance/ng28</a:t>
            </a:r>
          </a:p>
          <a:p>
            <a:pPr marL="0" indent="0">
              <a:buNone/>
            </a:pPr>
            <a:r>
              <a:rPr lang="en-GB" dirty="0"/>
              <a:t>(Accessed: 10 March 2026).</a:t>
            </a:r>
            <a:br>
              <a:rPr lang="en-GB" dirty="0"/>
            </a:br>
            <a:endParaRPr lang="en-GB" dirty="0"/>
          </a:p>
          <a:p>
            <a:pPr marL="0" indent="0">
              <a:buNone/>
            </a:pPr>
            <a:r>
              <a:rPr lang="en-GB" dirty="0"/>
              <a:t>Diabetes UK (2023) What is Type 2 diabetes? Available at:</a:t>
            </a:r>
          </a:p>
          <a:p>
            <a:pPr marL="0" indent="0">
              <a:buNone/>
            </a:pPr>
            <a:r>
              <a:rPr lang="en-GB" dirty="0"/>
              <a:t>https://www.diabetes.org.uk/diabetes-the-basics/type-2-diabetes</a:t>
            </a:r>
          </a:p>
          <a:p>
            <a:pPr marL="0" indent="0">
              <a:buNone/>
            </a:pPr>
            <a:r>
              <a:rPr lang="en-GB" dirty="0"/>
              <a:t>(Accessed: 1 March 2026).</a:t>
            </a:r>
            <a:br>
              <a:rPr lang="en-GB" dirty="0"/>
            </a:br>
            <a:endParaRPr lang="en-GB" dirty="0"/>
          </a:p>
        </p:txBody>
      </p:sp>
    </p:spTree>
    <p:extLst>
      <p:ext uri="{BB962C8B-B14F-4D97-AF65-F5344CB8AC3E}">
        <p14:creationId xmlns:p14="http://schemas.microsoft.com/office/powerpoint/2010/main" val="249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FE189-FC54-DBE5-207B-2F12938FD053}"/>
              </a:ext>
            </a:extLst>
          </p:cNvPr>
          <p:cNvSpPr>
            <a:spLocks noGrp="1"/>
          </p:cNvSpPr>
          <p:nvPr>
            <p:ph type="title"/>
          </p:nvPr>
        </p:nvSpPr>
        <p:spPr/>
        <p:txBody>
          <a:bodyPr/>
          <a:lstStyle/>
          <a:p>
            <a:r>
              <a:rPr lang="en-GB"/>
              <a:t>References Continued </a:t>
            </a:r>
            <a:endParaRPr lang="en-US"/>
          </a:p>
        </p:txBody>
      </p:sp>
      <p:sp>
        <p:nvSpPr>
          <p:cNvPr id="3" name="Content Placeholder 2">
            <a:extLst>
              <a:ext uri="{FF2B5EF4-FFF2-40B4-BE49-F238E27FC236}">
                <a16:creationId xmlns:a16="http://schemas.microsoft.com/office/drawing/2014/main" id="{14D22724-896B-234E-DB57-73E99091BDE2}"/>
              </a:ext>
            </a:extLst>
          </p:cNvPr>
          <p:cNvSpPr>
            <a:spLocks noGrp="1"/>
          </p:cNvSpPr>
          <p:nvPr>
            <p:ph idx="1"/>
          </p:nvPr>
        </p:nvSpPr>
        <p:spPr/>
        <p:txBody>
          <a:bodyPr>
            <a:normAutofit fontScale="77500" lnSpcReduction="20000"/>
          </a:bodyPr>
          <a:lstStyle/>
          <a:p>
            <a:pPr marL="0" indent="0">
              <a:buNone/>
            </a:pPr>
            <a:r>
              <a:rPr lang="en-GB"/>
              <a:t>World Health </a:t>
            </a:r>
            <a:r>
              <a:rPr lang="en-GB" err="1"/>
              <a:t>Organization</a:t>
            </a:r>
            <a:r>
              <a:rPr lang="en-GB"/>
              <a:t> (2023) Diabetes. Available at:</a:t>
            </a:r>
          </a:p>
          <a:p>
            <a:pPr marL="0" indent="0">
              <a:buNone/>
            </a:pPr>
            <a:r>
              <a:rPr lang="en-GB"/>
              <a:t>https://www.who.int/news-room/fact-sheets/detail/diabetes</a:t>
            </a:r>
          </a:p>
          <a:p>
            <a:pPr marL="0" indent="0">
              <a:buNone/>
            </a:pPr>
            <a:r>
              <a:rPr lang="en-GB"/>
              <a:t>(Accessed: 24 February 2026).</a:t>
            </a:r>
          </a:p>
          <a:p>
            <a:pPr marL="0" indent="0">
              <a:buNone/>
            </a:pPr>
            <a:endParaRPr lang="en-GB"/>
          </a:p>
          <a:p>
            <a:pPr marL="0" indent="0">
              <a:buNone/>
            </a:pPr>
            <a:r>
              <a:rPr lang="en-GB"/>
              <a:t>British Heart Foundation (2023) Diabetes and cardiovascular disease. Available at:</a:t>
            </a:r>
          </a:p>
          <a:p>
            <a:pPr marL="0" indent="0">
              <a:buNone/>
            </a:pPr>
            <a:r>
              <a:rPr lang="en-GB"/>
              <a:t>https://</a:t>
            </a:r>
            <a:r>
              <a:rPr lang="en-GB" err="1"/>
              <a:t>www.bhf.org.uk</a:t>
            </a:r>
            <a:endParaRPr lang="en-GB"/>
          </a:p>
          <a:p>
            <a:pPr marL="0" indent="0">
              <a:buNone/>
            </a:pPr>
            <a:r>
              <a:rPr lang="en-GB"/>
              <a:t>(Accessed: 3 March 2026).</a:t>
            </a:r>
          </a:p>
          <a:p>
            <a:pPr marL="0" indent="0">
              <a:buNone/>
            </a:pPr>
            <a:br>
              <a:rPr lang="en-GB"/>
            </a:br>
            <a:endParaRPr lang="en-GB"/>
          </a:p>
          <a:p>
            <a:pPr marL="0" indent="0">
              <a:buNone/>
            </a:pPr>
            <a:r>
              <a:rPr lang="en-GB" err="1"/>
              <a:t>Centers</a:t>
            </a:r>
            <a:r>
              <a:rPr lang="en-GB"/>
              <a:t> for Disease Control and Prevention (2023) Type 2 Diabetes. Available at:</a:t>
            </a:r>
          </a:p>
          <a:p>
            <a:pPr marL="0" indent="0">
              <a:buNone/>
            </a:pPr>
            <a:r>
              <a:rPr lang="en-GB"/>
              <a:t>https://www.cdc.gov/diabetes/basics/type2.html</a:t>
            </a:r>
          </a:p>
          <a:p>
            <a:pPr marL="0" indent="0">
              <a:buNone/>
            </a:pPr>
            <a:r>
              <a:rPr lang="en-GB"/>
              <a:t>(Accessed: 20 February 2026).</a:t>
            </a:r>
          </a:p>
          <a:p>
            <a:endParaRPr lang="en-US"/>
          </a:p>
        </p:txBody>
      </p:sp>
    </p:spTree>
    <p:extLst>
      <p:ext uri="{BB962C8B-B14F-4D97-AF65-F5344CB8AC3E}">
        <p14:creationId xmlns:p14="http://schemas.microsoft.com/office/powerpoint/2010/main" val="1200104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1F22F-B4B5-2C9B-B442-063CCBDA35C8}"/>
              </a:ext>
            </a:extLst>
          </p:cNvPr>
          <p:cNvSpPr>
            <a:spLocks noGrp="1"/>
          </p:cNvSpPr>
          <p:nvPr>
            <p:ph type="title"/>
          </p:nvPr>
        </p:nvSpPr>
        <p:spPr/>
        <p:txBody>
          <a:bodyPr/>
          <a:lstStyle/>
          <a:p>
            <a:r>
              <a:rPr lang="en-US" dirty="0"/>
              <a:t>References continued</a:t>
            </a:r>
          </a:p>
        </p:txBody>
      </p:sp>
      <p:sp>
        <p:nvSpPr>
          <p:cNvPr id="3" name="Content Placeholder 2">
            <a:extLst>
              <a:ext uri="{FF2B5EF4-FFF2-40B4-BE49-F238E27FC236}">
                <a16:creationId xmlns:a16="http://schemas.microsoft.com/office/drawing/2014/main" id="{74802400-95DD-449F-E6C9-403B83073598}"/>
              </a:ext>
            </a:extLst>
          </p:cNvPr>
          <p:cNvSpPr>
            <a:spLocks noGrp="1"/>
          </p:cNvSpPr>
          <p:nvPr>
            <p:ph idx="1"/>
          </p:nvPr>
        </p:nvSpPr>
        <p:spPr/>
        <p:txBody>
          <a:bodyPr>
            <a:normAutofit/>
          </a:bodyPr>
          <a:lstStyle/>
          <a:p>
            <a:r>
              <a:rPr lang="en-GB" dirty="0"/>
              <a:t>International Diabetes Federation (2023) IDF Diabetes Atlas. Available at:</a:t>
            </a:r>
          </a:p>
          <a:p>
            <a:r>
              <a:rPr lang="en-GB" dirty="0"/>
              <a:t>https://</a:t>
            </a:r>
            <a:r>
              <a:rPr lang="en-GB" dirty="0" err="1"/>
              <a:t>diabetesatlas.org</a:t>
            </a:r>
            <a:endParaRPr lang="en-GB" dirty="0"/>
          </a:p>
          <a:p>
            <a:r>
              <a:rPr lang="en-GB" dirty="0"/>
              <a:t>(Accessed: 10 March 2026).</a:t>
            </a:r>
          </a:p>
          <a:p>
            <a:endParaRPr lang="en-GB" dirty="0"/>
          </a:p>
          <a:p>
            <a:r>
              <a:rPr lang="en-GB" dirty="0"/>
              <a:t>National Institute of Diabetes and Digestive and Kidney Diseases (2023) Insulin resistance and </a:t>
            </a:r>
            <a:r>
              <a:rPr lang="en-GB" dirty="0" err="1"/>
              <a:t>prediabetes</a:t>
            </a:r>
            <a:r>
              <a:rPr lang="en-GB" dirty="0"/>
              <a:t>. Available at:</a:t>
            </a:r>
          </a:p>
          <a:p>
            <a:r>
              <a:rPr lang="en-GB" dirty="0"/>
              <a:t>https://</a:t>
            </a:r>
            <a:r>
              <a:rPr lang="en-GB" dirty="0" err="1"/>
              <a:t>www.niddk.nih.gov</a:t>
            </a:r>
            <a:r>
              <a:rPr lang="en-GB" dirty="0"/>
              <a:t>/health-information/diabetes</a:t>
            </a:r>
          </a:p>
          <a:p>
            <a:r>
              <a:rPr lang="en-GB" dirty="0"/>
              <a:t>(Accessed: 10 March 2026).</a:t>
            </a:r>
          </a:p>
          <a:p>
            <a:endParaRPr lang="en-US" dirty="0"/>
          </a:p>
        </p:txBody>
      </p:sp>
    </p:spTree>
    <p:extLst>
      <p:ext uri="{BB962C8B-B14F-4D97-AF65-F5344CB8AC3E}">
        <p14:creationId xmlns:p14="http://schemas.microsoft.com/office/powerpoint/2010/main" val="2113869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5de7ea-e719-4298-b1bd-bddf65bb415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BC8E9F4E77FDA49917080B3C4AF9E8E" ma:contentTypeVersion="5" ma:contentTypeDescription="Create a new document." ma:contentTypeScope="" ma:versionID="c2082495532c0677c418ed406757d41f">
  <xsd:schema xmlns:xsd="http://www.w3.org/2001/XMLSchema" xmlns:xs="http://www.w3.org/2001/XMLSchema" xmlns:p="http://schemas.microsoft.com/office/2006/metadata/properties" xmlns:ns3="ed5de7ea-e719-4298-b1bd-bddf65bb415f" targetNamespace="http://schemas.microsoft.com/office/2006/metadata/properties" ma:root="true" ma:fieldsID="46ede5071861c183d0077d1d18110688" ns3:_="">
    <xsd:import namespace="ed5de7ea-e719-4298-b1bd-bddf65bb415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5de7ea-e719-4298-b1bd-bddf65bb415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4C181B-E896-462C-8F5F-C9AAF40AA10E}">
  <ds:schemaRefs>
    <ds:schemaRef ds:uri="http://schemas.microsoft.com/office/2006/metadata/properties"/>
    <ds:schemaRef ds:uri="http://www.w3.org/2000/xmlns/"/>
    <ds:schemaRef ds:uri="ed5de7ea-e719-4298-b1bd-bddf65bb415f"/>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3B8C4750-E248-46A9-9E25-3F8C5C8B47FF}">
  <ds:schemaRefs>
    <ds:schemaRef ds:uri="http://schemas.microsoft.com/sharepoint/v3/contenttype/forms"/>
  </ds:schemaRefs>
</ds:datastoreItem>
</file>

<file path=customXml/itemProps3.xml><?xml version="1.0" encoding="utf-8"?>
<ds:datastoreItem xmlns:ds="http://schemas.openxmlformats.org/officeDocument/2006/customXml" ds:itemID="{49AFBCF6-F1B3-41C1-99E3-A04165FD2F95}">
  <ds:schemaRefs>
    <ds:schemaRef ds:uri="http://schemas.microsoft.com/office/2006/metadata/contentType"/>
    <ds:schemaRef ds:uri="http://schemas.microsoft.com/office/2006/metadata/properties/metaAttributes"/>
    <ds:schemaRef ds:uri="http://www.w3.org/2000/xmlns/"/>
    <ds:schemaRef ds:uri="http://www.w3.org/2001/XMLSchema"/>
    <ds:schemaRef ds:uri="ed5de7ea-e719-4298-b1bd-bddf65bb415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160</TotalTime>
  <Words>3069</Words>
  <Application>Microsoft Office PowerPoint</Application>
  <PresentationFormat>Widescreen</PresentationFormat>
  <Paragraphs>206</Paragraphs>
  <Slides>17</Slides>
  <Notes>12</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PowerPoint Presentation</vt:lpstr>
      <vt:lpstr>Care Plan for a Patient with Type 2 Diabetes </vt:lpstr>
      <vt:lpstr>Understanding Body Functioning and Evidence-Based Care</vt:lpstr>
      <vt:lpstr>Fictional Patient Profile </vt:lpstr>
      <vt:lpstr>Overview of Type 2 Diabetes  </vt:lpstr>
      <vt:lpstr>Relevant Body System: Endocrine System </vt:lpstr>
      <vt:lpstr>Anatomy of the Pancreas</vt:lpstr>
      <vt:lpstr>How Type 2 Diabetes Affects the Body  </vt:lpstr>
      <vt:lpstr>Lifestyle Risk Factors </vt:lpstr>
      <vt:lpstr>Possible Complications </vt:lpstr>
      <vt:lpstr>Care Plan: Daily Care Routine </vt:lpstr>
      <vt:lpstr>Monitoring and care planning</vt:lpstr>
      <vt:lpstr>Communication and Ethical Considerations </vt:lpstr>
      <vt:lpstr>Conclusion </vt:lpstr>
      <vt:lpstr>References</vt:lpstr>
      <vt:lpstr>References Continued </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 </dc:title>
  <dc:creator>Manavjot Uppal</dc:creator>
  <cp:lastModifiedBy>Shazia Bi (2320823)</cp:lastModifiedBy>
  <cp:revision>5</cp:revision>
  <dcterms:created xsi:type="dcterms:W3CDTF">2026-03-10T18:28:51Z</dcterms:created>
  <dcterms:modified xsi:type="dcterms:W3CDTF">2026-03-22T18:07:32Z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0x010100BBC8E9F4E77FDA49917080B3C4AF9E8E</vt:lpwstr>
  </property>
</Properties>
</file>