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0.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1.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6" r:id="rId10"/>
    <p:sldMasterId id="2147483750" r:id="rId11"/>
    <p:sldMasterId id="2147483764" r:id="rId12"/>
  </p:sldMasterIdLst>
  <p:notesMasterIdLst>
    <p:notesMasterId r:id="rId79"/>
  </p:notesMasterIdLst>
  <p:sldIdLst>
    <p:sldId id="260" r:id="rId13"/>
    <p:sldId id="273" r:id="rId14"/>
    <p:sldId id="315" r:id="rId15"/>
    <p:sldId id="496" r:id="rId16"/>
    <p:sldId id="339" r:id="rId17"/>
    <p:sldId id="450" r:id="rId18"/>
    <p:sldId id="374" r:id="rId19"/>
    <p:sldId id="461" r:id="rId20"/>
    <p:sldId id="462" r:id="rId21"/>
    <p:sldId id="404" r:id="rId22"/>
    <p:sldId id="402" r:id="rId23"/>
    <p:sldId id="403" r:id="rId24"/>
    <p:sldId id="406" r:id="rId25"/>
    <p:sldId id="495" r:id="rId26"/>
    <p:sldId id="463" r:id="rId27"/>
    <p:sldId id="299" r:id="rId28"/>
    <p:sldId id="284" r:id="rId29"/>
    <p:sldId id="483" r:id="rId30"/>
    <p:sldId id="472" r:id="rId31"/>
    <p:sldId id="292" r:id="rId32"/>
    <p:sldId id="481" r:id="rId33"/>
    <p:sldId id="281" r:id="rId34"/>
    <p:sldId id="497" r:id="rId35"/>
    <p:sldId id="498" r:id="rId36"/>
    <p:sldId id="287" r:id="rId37"/>
    <p:sldId id="500" r:id="rId38"/>
    <p:sldId id="457" r:id="rId39"/>
    <p:sldId id="1102" r:id="rId40"/>
    <p:sldId id="1103" r:id="rId41"/>
    <p:sldId id="1104" r:id="rId42"/>
    <p:sldId id="458" r:id="rId43"/>
    <p:sldId id="1105" r:id="rId44"/>
    <p:sldId id="455" r:id="rId45"/>
    <p:sldId id="507" r:id="rId46"/>
    <p:sldId id="313" r:id="rId47"/>
    <p:sldId id="1106" r:id="rId48"/>
    <p:sldId id="1115" r:id="rId49"/>
    <p:sldId id="508" r:id="rId50"/>
    <p:sldId id="1116" r:id="rId51"/>
    <p:sldId id="509" r:id="rId52"/>
    <p:sldId id="485" r:id="rId53"/>
    <p:sldId id="1109" r:id="rId54"/>
    <p:sldId id="1117" r:id="rId55"/>
    <p:sldId id="1118" r:id="rId56"/>
    <p:sldId id="412" r:id="rId57"/>
    <p:sldId id="279" r:id="rId58"/>
    <p:sldId id="342" r:id="rId59"/>
    <p:sldId id="275" r:id="rId60"/>
    <p:sldId id="1110" r:id="rId61"/>
    <p:sldId id="322" r:id="rId62"/>
    <p:sldId id="356" r:id="rId63"/>
    <p:sldId id="357" r:id="rId64"/>
    <p:sldId id="1111" r:id="rId65"/>
    <p:sldId id="333" r:id="rId66"/>
    <p:sldId id="338" r:id="rId67"/>
    <p:sldId id="470" r:id="rId68"/>
    <p:sldId id="286" r:id="rId69"/>
    <p:sldId id="290" r:id="rId70"/>
    <p:sldId id="1119" r:id="rId71"/>
    <p:sldId id="289" r:id="rId72"/>
    <p:sldId id="1113" r:id="rId73"/>
    <p:sldId id="258" r:id="rId74"/>
    <p:sldId id="499" r:id="rId75"/>
    <p:sldId id="471" r:id="rId76"/>
    <p:sldId id="473" r:id="rId77"/>
    <p:sldId id="320"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20C1ED-67C0-4902-AA6B-9141DB651A3A}" v="4" dt="2024-04-29T07:41:36.7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88235" autoAdjust="0"/>
  </p:normalViewPr>
  <p:slideViewPr>
    <p:cSldViewPr snapToGrid="0">
      <p:cViewPr varScale="1">
        <p:scale>
          <a:sx n="96" d="100"/>
          <a:sy n="96" d="100"/>
        </p:scale>
        <p:origin x="4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84" Type="http://schemas.microsoft.com/office/2016/11/relationships/changesInfo" Target="changesInfos/changesInfo1.xml"/><Relationship Id="rId16" Type="http://schemas.openxmlformats.org/officeDocument/2006/relationships/slide" Target="slides/slide4.xml"/><Relationship Id="rId11" Type="http://schemas.openxmlformats.org/officeDocument/2006/relationships/slideMaster" Target="slideMasters/slideMaster11.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notesMaster" Target="notesMasters/notesMaster1.xml"/><Relationship Id="rId5" Type="http://schemas.openxmlformats.org/officeDocument/2006/relationships/slideMaster" Target="slideMasters/slideMaster5.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slide" Target="slides/slide65.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slide" Target="slides/slide63.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10.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slide" Target="slides/slide66.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7" Type="http://schemas.openxmlformats.org/officeDocument/2006/relationships/slideMaster" Target="slideMasters/slideMaster7.xml"/><Relationship Id="rId71" Type="http://schemas.openxmlformats.org/officeDocument/2006/relationships/slide" Target="slides/slide59.xml"/><Relationship Id="rId2" Type="http://schemas.openxmlformats.org/officeDocument/2006/relationships/slideMaster" Target="slideMasters/slideMaster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 Id="rId61" Type="http://schemas.openxmlformats.org/officeDocument/2006/relationships/slide" Target="slides/slide49.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EA20C1ED-67C0-4902-AA6B-9141DB651A3A}"/>
    <pc:docChg chg="custSel addSld delSld modSld">
      <pc:chgData name="Christopher Wilkin" userId="10363294-769d-46d1-9962-1839b2820248" providerId="ADAL" clId="{EA20C1ED-67C0-4902-AA6B-9141DB651A3A}" dt="2024-04-29T07:41:51.315" v="6" actId="47"/>
      <pc:docMkLst>
        <pc:docMk/>
      </pc:docMkLst>
      <pc:sldChg chg="modSp add mod">
        <pc:chgData name="Christopher Wilkin" userId="10363294-769d-46d1-9962-1839b2820248" providerId="ADAL" clId="{EA20C1ED-67C0-4902-AA6B-9141DB651A3A}" dt="2024-04-29T07:41:37.896" v="5" actId="27636"/>
        <pc:sldMkLst>
          <pc:docMk/>
          <pc:sldMk cId="3306550297" sldId="258"/>
        </pc:sldMkLst>
        <pc:spChg chg="mod">
          <ac:chgData name="Christopher Wilkin" userId="10363294-769d-46d1-9962-1839b2820248" providerId="ADAL" clId="{EA20C1ED-67C0-4902-AA6B-9141DB651A3A}" dt="2024-04-29T07:41:37.896" v="5" actId="27636"/>
          <ac:spMkLst>
            <pc:docMk/>
            <pc:sldMk cId="3306550297" sldId="258"/>
            <ac:spMk id="3" creationId="{00000000-0000-0000-0000-000000000000}"/>
          </ac:spMkLst>
        </pc:spChg>
      </pc:sldChg>
      <pc:sldChg chg="add">
        <pc:chgData name="Christopher Wilkin" userId="10363294-769d-46d1-9962-1839b2820248" providerId="ADAL" clId="{EA20C1ED-67C0-4902-AA6B-9141DB651A3A}" dt="2024-04-29T07:41:36.789" v="3"/>
        <pc:sldMkLst>
          <pc:docMk/>
          <pc:sldMk cId="3377036249" sldId="275"/>
        </pc:sldMkLst>
      </pc:sldChg>
      <pc:sldChg chg="add">
        <pc:chgData name="Christopher Wilkin" userId="10363294-769d-46d1-9962-1839b2820248" providerId="ADAL" clId="{EA20C1ED-67C0-4902-AA6B-9141DB651A3A}" dt="2024-04-29T07:41:36.789" v="3"/>
        <pc:sldMkLst>
          <pc:docMk/>
          <pc:sldMk cId="1584800478" sldId="279"/>
        </pc:sldMkLst>
      </pc:sldChg>
      <pc:sldChg chg="add">
        <pc:chgData name="Christopher Wilkin" userId="10363294-769d-46d1-9962-1839b2820248" providerId="ADAL" clId="{EA20C1ED-67C0-4902-AA6B-9141DB651A3A}" dt="2024-04-29T07:41:36.789" v="3"/>
        <pc:sldMkLst>
          <pc:docMk/>
          <pc:sldMk cId="2554563217" sldId="286"/>
        </pc:sldMkLst>
      </pc:sldChg>
      <pc:sldChg chg="add">
        <pc:chgData name="Christopher Wilkin" userId="10363294-769d-46d1-9962-1839b2820248" providerId="ADAL" clId="{EA20C1ED-67C0-4902-AA6B-9141DB651A3A}" dt="2024-04-29T07:41:36.789" v="3"/>
        <pc:sldMkLst>
          <pc:docMk/>
          <pc:sldMk cId="1489466057" sldId="289"/>
        </pc:sldMkLst>
      </pc:sldChg>
      <pc:sldChg chg="add">
        <pc:chgData name="Christopher Wilkin" userId="10363294-769d-46d1-9962-1839b2820248" providerId="ADAL" clId="{EA20C1ED-67C0-4902-AA6B-9141DB651A3A}" dt="2024-04-29T07:41:36.789" v="3"/>
        <pc:sldMkLst>
          <pc:docMk/>
          <pc:sldMk cId="2530789605" sldId="290"/>
        </pc:sldMkLst>
      </pc:sldChg>
      <pc:sldChg chg="add">
        <pc:chgData name="Christopher Wilkin" userId="10363294-769d-46d1-9962-1839b2820248" providerId="ADAL" clId="{EA20C1ED-67C0-4902-AA6B-9141DB651A3A}" dt="2024-04-29T07:41:36.789" v="3"/>
        <pc:sldMkLst>
          <pc:docMk/>
          <pc:sldMk cId="3140043855" sldId="313"/>
        </pc:sldMkLst>
      </pc:sldChg>
      <pc:sldChg chg="add">
        <pc:chgData name="Christopher Wilkin" userId="10363294-769d-46d1-9962-1839b2820248" providerId="ADAL" clId="{EA20C1ED-67C0-4902-AA6B-9141DB651A3A}" dt="2024-04-29T07:41:36.789" v="3"/>
        <pc:sldMkLst>
          <pc:docMk/>
          <pc:sldMk cId="3853314016" sldId="322"/>
        </pc:sldMkLst>
      </pc:sldChg>
      <pc:sldChg chg="add">
        <pc:chgData name="Christopher Wilkin" userId="10363294-769d-46d1-9962-1839b2820248" providerId="ADAL" clId="{EA20C1ED-67C0-4902-AA6B-9141DB651A3A}" dt="2024-04-29T07:41:36.789" v="3"/>
        <pc:sldMkLst>
          <pc:docMk/>
          <pc:sldMk cId="4060045374" sldId="333"/>
        </pc:sldMkLst>
      </pc:sldChg>
      <pc:sldChg chg="add">
        <pc:chgData name="Christopher Wilkin" userId="10363294-769d-46d1-9962-1839b2820248" providerId="ADAL" clId="{EA20C1ED-67C0-4902-AA6B-9141DB651A3A}" dt="2024-04-29T07:41:36.789" v="3"/>
        <pc:sldMkLst>
          <pc:docMk/>
          <pc:sldMk cId="3770420377" sldId="338"/>
        </pc:sldMkLst>
      </pc:sldChg>
      <pc:sldChg chg="add">
        <pc:chgData name="Christopher Wilkin" userId="10363294-769d-46d1-9962-1839b2820248" providerId="ADAL" clId="{EA20C1ED-67C0-4902-AA6B-9141DB651A3A}" dt="2024-04-29T07:41:36.789" v="3"/>
        <pc:sldMkLst>
          <pc:docMk/>
          <pc:sldMk cId="1971785350" sldId="342"/>
        </pc:sldMkLst>
      </pc:sldChg>
      <pc:sldChg chg="add">
        <pc:chgData name="Christopher Wilkin" userId="10363294-769d-46d1-9962-1839b2820248" providerId="ADAL" clId="{EA20C1ED-67C0-4902-AA6B-9141DB651A3A}" dt="2024-04-29T07:41:36.789" v="3"/>
        <pc:sldMkLst>
          <pc:docMk/>
          <pc:sldMk cId="2524107000" sldId="356"/>
        </pc:sldMkLst>
      </pc:sldChg>
      <pc:sldChg chg="add">
        <pc:chgData name="Christopher Wilkin" userId="10363294-769d-46d1-9962-1839b2820248" providerId="ADAL" clId="{EA20C1ED-67C0-4902-AA6B-9141DB651A3A}" dt="2024-04-29T07:41:36.789" v="3"/>
        <pc:sldMkLst>
          <pc:docMk/>
          <pc:sldMk cId="1837498237" sldId="357"/>
        </pc:sldMkLst>
      </pc:sldChg>
      <pc:sldChg chg="add">
        <pc:chgData name="Christopher Wilkin" userId="10363294-769d-46d1-9962-1839b2820248" providerId="ADAL" clId="{EA20C1ED-67C0-4902-AA6B-9141DB651A3A}" dt="2024-04-29T07:41:36.789" v="3"/>
        <pc:sldMkLst>
          <pc:docMk/>
          <pc:sldMk cId="3285505900" sldId="412"/>
        </pc:sldMkLst>
      </pc:sldChg>
      <pc:sldChg chg="add del">
        <pc:chgData name="Christopher Wilkin" userId="10363294-769d-46d1-9962-1839b2820248" providerId="ADAL" clId="{EA20C1ED-67C0-4902-AA6B-9141DB651A3A}" dt="2024-04-29T07:41:51.315" v="6" actId="47"/>
        <pc:sldMkLst>
          <pc:docMk/>
          <pc:sldMk cId="3052137808" sldId="445"/>
        </pc:sldMkLst>
      </pc:sldChg>
      <pc:sldChg chg="add">
        <pc:chgData name="Christopher Wilkin" userId="10363294-769d-46d1-9962-1839b2820248" providerId="ADAL" clId="{EA20C1ED-67C0-4902-AA6B-9141DB651A3A}" dt="2024-04-29T07:41:36.789" v="3"/>
        <pc:sldMkLst>
          <pc:docMk/>
          <pc:sldMk cId="2256614609" sldId="455"/>
        </pc:sldMkLst>
      </pc:sldChg>
      <pc:sldChg chg="add">
        <pc:chgData name="Christopher Wilkin" userId="10363294-769d-46d1-9962-1839b2820248" providerId="ADAL" clId="{EA20C1ED-67C0-4902-AA6B-9141DB651A3A}" dt="2024-04-29T07:41:36.789" v="3"/>
        <pc:sldMkLst>
          <pc:docMk/>
          <pc:sldMk cId="2754725690" sldId="457"/>
        </pc:sldMkLst>
      </pc:sldChg>
      <pc:sldChg chg="modSp add mod">
        <pc:chgData name="Christopher Wilkin" userId="10363294-769d-46d1-9962-1839b2820248" providerId="ADAL" clId="{EA20C1ED-67C0-4902-AA6B-9141DB651A3A}" dt="2024-04-29T07:41:37.566" v="4" actId="27636"/>
        <pc:sldMkLst>
          <pc:docMk/>
          <pc:sldMk cId="1811335962" sldId="458"/>
        </pc:sldMkLst>
        <pc:spChg chg="mod">
          <ac:chgData name="Christopher Wilkin" userId="10363294-769d-46d1-9962-1839b2820248" providerId="ADAL" clId="{EA20C1ED-67C0-4902-AA6B-9141DB651A3A}" dt="2024-04-29T07:41:37.566" v="4" actId="27636"/>
          <ac:spMkLst>
            <pc:docMk/>
            <pc:sldMk cId="1811335962" sldId="458"/>
            <ac:spMk id="2" creationId="{E4CB9A20-8A28-4E62-B23B-124999EEE594}"/>
          </ac:spMkLst>
        </pc:spChg>
      </pc:sldChg>
      <pc:sldChg chg="add">
        <pc:chgData name="Christopher Wilkin" userId="10363294-769d-46d1-9962-1839b2820248" providerId="ADAL" clId="{EA20C1ED-67C0-4902-AA6B-9141DB651A3A}" dt="2024-04-29T07:41:36.789" v="3"/>
        <pc:sldMkLst>
          <pc:docMk/>
          <pc:sldMk cId="1169775374" sldId="470"/>
        </pc:sldMkLst>
      </pc:sldChg>
      <pc:sldChg chg="modSp">
        <pc:chgData name="Christopher Wilkin" userId="10363294-769d-46d1-9962-1839b2820248" providerId="ADAL" clId="{EA20C1ED-67C0-4902-AA6B-9141DB651A3A}" dt="2024-04-29T07:30:55.083" v="1" actId="1076"/>
        <pc:sldMkLst>
          <pc:docMk/>
          <pc:sldMk cId="2037496043" sldId="483"/>
        </pc:sldMkLst>
        <pc:picChg chg="mod">
          <ac:chgData name="Christopher Wilkin" userId="10363294-769d-46d1-9962-1839b2820248" providerId="ADAL" clId="{EA20C1ED-67C0-4902-AA6B-9141DB651A3A}" dt="2024-04-29T07:30:55.083" v="1" actId="1076"/>
          <ac:picMkLst>
            <pc:docMk/>
            <pc:sldMk cId="2037496043" sldId="483"/>
            <ac:picMk id="1026" creationId="{6F10D7AD-08B4-35B1-AA64-7D97A267C07D}"/>
          </ac:picMkLst>
        </pc:picChg>
      </pc:sldChg>
      <pc:sldChg chg="add">
        <pc:chgData name="Christopher Wilkin" userId="10363294-769d-46d1-9962-1839b2820248" providerId="ADAL" clId="{EA20C1ED-67C0-4902-AA6B-9141DB651A3A}" dt="2024-04-29T07:41:36.789" v="3"/>
        <pc:sldMkLst>
          <pc:docMk/>
          <pc:sldMk cId="1683266022" sldId="485"/>
        </pc:sldMkLst>
      </pc:sldChg>
      <pc:sldChg chg="add">
        <pc:chgData name="Christopher Wilkin" userId="10363294-769d-46d1-9962-1839b2820248" providerId="ADAL" clId="{EA20C1ED-67C0-4902-AA6B-9141DB651A3A}" dt="2024-04-29T07:41:36.789" v="3"/>
        <pc:sldMkLst>
          <pc:docMk/>
          <pc:sldMk cId="571065496" sldId="500"/>
        </pc:sldMkLst>
      </pc:sldChg>
      <pc:sldChg chg="add">
        <pc:chgData name="Christopher Wilkin" userId="10363294-769d-46d1-9962-1839b2820248" providerId="ADAL" clId="{EA20C1ED-67C0-4902-AA6B-9141DB651A3A}" dt="2024-04-29T07:41:36.789" v="3"/>
        <pc:sldMkLst>
          <pc:docMk/>
          <pc:sldMk cId="4117135892" sldId="507"/>
        </pc:sldMkLst>
      </pc:sldChg>
      <pc:sldChg chg="add">
        <pc:chgData name="Christopher Wilkin" userId="10363294-769d-46d1-9962-1839b2820248" providerId="ADAL" clId="{EA20C1ED-67C0-4902-AA6B-9141DB651A3A}" dt="2024-04-29T07:41:36.789" v="3"/>
        <pc:sldMkLst>
          <pc:docMk/>
          <pc:sldMk cId="4262762058" sldId="508"/>
        </pc:sldMkLst>
      </pc:sldChg>
      <pc:sldChg chg="add">
        <pc:chgData name="Christopher Wilkin" userId="10363294-769d-46d1-9962-1839b2820248" providerId="ADAL" clId="{EA20C1ED-67C0-4902-AA6B-9141DB651A3A}" dt="2024-04-29T07:41:36.789" v="3"/>
        <pc:sldMkLst>
          <pc:docMk/>
          <pc:sldMk cId="1671628992" sldId="509"/>
        </pc:sldMkLst>
      </pc:sldChg>
      <pc:sldChg chg="add">
        <pc:chgData name="Christopher Wilkin" userId="10363294-769d-46d1-9962-1839b2820248" providerId="ADAL" clId="{EA20C1ED-67C0-4902-AA6B-9141DB651A3A}" dt="2024-04-29T07:41:36.789" v="3"/>
        <pc:sldMkLst>
          <pc:docMk/>
          <pc:sldMk cId="2349778361" sldId="1102"/>
        </pc:sldMkLst>
      </pc:sldChg>
      <pc:sldChg chg="add">
        <pc:chgData name="Christopher Wilkin" userId="10363294-769d-46d1-9962-1839b2820248" providerId="ADAL" clId="{EA20C1ED-67C0-4902-AA6B-9141DB651A3A}" dt="2024-04-29T07:41:36.789" v="3"/>
        <pc:sldMkLst>
          <pc:docMk/>
          <pc:sldMk cId="3535783903" sldId="1103"/>
        </pc:sldMkLst>
      </pc:sldChg>
      <pc:sldChg chg="add">
        <pc:chgData name="Christopher Wilkin" userId="10363294-769d-46d1-9962-1839b2820248" providerId="ADAL" clId="{EA20C1ED-67C0-4902-AA6B-9141DB651A3A}" dt="2024-04-29T07:41:36.789" v="3"/>
        <pc:sldMkLst>
          <pc:docMk/>
          <pc:sldMk cId="2498069244" sldId="1104"/>
        </pc:sldMkLst>
      </pc:sldChg>
      <pc:sldChg chg="add">
        <pc:chgData name="Christopher Wilkin" userId="10363294-769d-46d1-9962-1839b2820248" providerId="ADAL" clId="{EA20C1ED-67C0-4902-AA6B-9141DB651A3A}" dt="2024-04-29T07:41:36.789" v="3"/>
        <pc:sldMkLst>
          <pc:docMk/>
          <pc:sldMk cId="3697135037" sldId="1105"/>
        </pc:sldMkLst>
      </pc:sldChg>
      <pc:sldChg chg="add">
        <pc:chgData name="Christopher Wilkin" userId="10363294-769d-46d1-9962-1839b2820248" providerId="ADAL" clId="{EA20C1ED-67C0-4902-AA6B-9141DB651A3A}" dt="2024-04-29T07:41:36.789" v="3"/>
        <pc:sldMkLst>
          <pc:docMk/>
          <pc:sldMk cId="4037582303" sldId="1106"/>
        </pc:sldMkLst>
      </pc:sldChg>
      <pc:sldChg chg="add">
        <pc:chgData name="Christopher Wilkin" userId="10363294-769d-46d1-9962-1839b2820248" providerId="ADAL" clId="{EA20C1ED-67C0-4902-AA6B-9141DB651A3A}" dt="2024-04-29T07:41:36.789" v="3"/>
        <pc:sldMkLst>
          <pc:docMk/>
          <pc:sldMk cId="2917460328" sldId="1109"/>
        </pc:sldMkLst>
      </pc:sldChg>
      <pc:sldChg chg="add">
        <pc:chgData name="Christopher Wilkin" userId="10363294-769d-46d1-9962-1839b2820248" providerId="ADAL" clId="{EA20C1ED-67C0-4902-AA6B-9141DB651A3A}" dt="2024-04-29T07:41:36.789" v="3"/>
        <pc:sldMkLst>
          <pc:docMk/>
          <pc:sldMk cId="3253190501" sldId="1110"/>
        </pc:sldMkLst>
      </pc:sldChg>
      <pc:sldChg chg="add">
        <pc:chgData name="Christopher Wilkin" userId="10363294-769d-46d1-9962-1839b2820248" providerId="ADAL" clId="{EA20C1ED-67C0-4902-AA6B-9141DB651A3A}" dt="2024-04-29T07:41:36.789" v="3"/>
        <pc:sldMkLst>
          <pc:docMk/>
          <pc:sldMk cId="1846171105" sldId="1111"/>
        </pc:sldMkLst>
      </pc:sldChg>
      <pc:sldChg chg="add">
        <pc:chgData name="Christopher Wilkin" userId="10363294-769d-46d1-9962-1839b2820248" providerId="ADAL" clId="{EA20C1ED-67C0-4902-AA6B-9141DB651A3A}" dt="2024-04-29T07:41:36.789" v="3"/>
        <pc:sldMkLst>
          <pc:docMk/>
          <pc:sldMk cId="1271981677" sldId="1113"/>
        </pc:sldMkLst>
      </pc:sldChg>
      <pc:sldChg chg="add">
        <pc:chgData name="Christopher Wilkin" userId="10363294-769d-46d1-9962-1839b2820248" providerId="ADAL" clId="{EA20C1ED-67C0-4902-AA6B-9141DB651A3A}" dt="2024-04-29T07:41:36.789" v="3"/>
        <pc:sldMkLst>
          <pc:docMk/>
          <pc:sldMk cId="2095754116" sldId="1115"/>
        </pc:sldMkLst>
      </pc:sldChg>
      <pc:sldChg chg="add">
        <pc:chgData name="Christopher Wilkin" userId="10363294-769d-46d1-9962-1839b2820248" providerId="ADAL" clId="{EA20C1ED-67C0-4902-AA6B-9141DB651A3A}" dt="2024-04-29T07:41:36.789" v="3"/>
        <pc:sldMkLst>
          <pc:docMk/>
          <pc:sldMk cId="2350954196" sldId="1116"/>
        </pc:sldMkLst>
      </pc:sldChg>
      <pc:sldChg chg="add">
        <pc:chgData name="Christopher Wilkin" userId="10363294-769d-46d1-9962-1839b2820248" providerId="ADAL" clId="{EA20C1ED-67C0-4902-AA6B-9141DB651A3A}" dt="2024-04-29T07:41:36.789" v="3"/>
        <pc:sldMkLst>
          <pc:docMk/>
          <pc:sldMk cId="3430269784" sldId="1117"/>
        </pc:sldMkLst>
      </pc:sldChg>
      <pc:sldChg chg="add">
        <pc:chgData name="Christopher Wilkin" userId="10363294-769d-46d1-9962-1839b2820248" providerId="ADAL" clId="{EA20C1ED-67C0-4902-AA6B-9141DB651A3A}" dt="2024-04-29T07:41:36.789" v="3"/>
        <pc:sldMkLst>
          <pc:docMk/>
          <pc:sldMk cId="392159678" sldId="1118"/>
        </pc:sldMkLst>
      </pc:sldChg>
      <pc:sldChg chg="add">
        <pc:chgData name="Christopher Wilkin" userId="10363294-769d-46d1-9962-1839b2820248" providerId="ADAL" clId="{EA20C1ED-67C0-4902-AA6B-9141DB651A3A}" dt="2024-04-29T07:41:36.789" v="3"/>
        <pc:sldMkLst>
          <pc:docMk/>
          <pc:sldMk cId="2826271711" sldId="1119"/>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image" Target="../media/image50.png"/></Relationships>
</file>

<file path=ppt/diagrams/_rels/data4.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ata7.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png"/></Relationships>
</file>

<file path=ppt/diagrams/_rels/data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4" Type="http://schemas.openxmlformats.org/officeDocument/2006/relationships/image" Target="../media/image10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image" Target="../media/image5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99.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4" Type="http://schemas.openxmlformats.org/officeDocument/2006/relationships/image" Target="../media/image10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dirty="0"/>
            <a:t>The final element of a SWOT analysis are Threats –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endParaRPr lang="en-GB" dirty="0"/>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85B78B-D810-4DD1-8DCB-45BFBDBF9C0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2865D1E-FA7C-43A3-B5F4-D9CC0C028B2A}">
      <dgm:prSet phldrT="[Text]" custT="1"/>
      <dgm:spPr/>
      <dgm:t>
        <a:bodyPr/>
        <a:lstStyle/>
        <a:p>
          <a:r>
            <a:rPr lang="en-US" sz="2800" dirty="0"/>
            <a:t>Low</a:t>
          </a:r>
          <a:r>
            <a:rPr lang="en-US" sz="3900" dirty="0"/>
            <a:t> </a:t>
          </a:r>
        </a:p>
      </dgm:t>
    </dgm:pt>
    <dgm:pt modelId="{434BE6BD-4E40-4AB3-A17E-4F4B125DD376}" type="parTrans" cxnId="{2FDDC259-0B37-41A2-A024-235E0C6F0E23}">
      <dgm:prSet/>
      <dgm:spPr/>
      <dgm:t>
        <a:bodyPr/>
        <a:lstStyle/>
        <a:p>
          <a:endParaRPr lang="en-US"/>
        </a:p>
      </dgm:t>
    </dgm:pt>
    <dgm:pt modelId="{DE0CDE46-9BFA-4D6B-A201-C0E723277DE4}" type="sibTrans" cxnId="{2FDDC259-0B37-41A2-A024-235E0C6F0E23}">
      <dgm:prSet/>
      <dgm:spPr/>
      <dgm:t>
        <a:bodyPr/>
        <a:lstStyle/>
        <a:p>
          <a:endParaRPr lang="en-US"/>
        </a:p>
      </dgm:t>
    </dgm:pt>
    <dgm:pt modelId="{808970B9-2798-4D27-A243-4170468E4FCA}">
      <dgm:prSet phldrT="[Text]"/>
      <dgm:spPr/>
      <dgm:t>
        <a:bodyPr/>
        <a:lstStyle/>
        <a:p>
          <a:r>
            <a:rPr lang="en-US" dirty="0"/>
            <a:t>Systems do most of the work, customers turn up and pay</a:t>
          </a:r>
        </a:p>
      </dgm:t>
    </dgm:pt>
    <dgm:pt modelId="{9295B23E-678E-4C1D-BF71-AE8A9CA55F1C}" type="parTrans" cxnId="{60444CC3-83D3-4D4F-AEF4-329F97CB597C}">
      <dgm:prSet/>
      <dgm:spPr/>
      <dgm:t>
        <a:bodyPr/>
        <a:lstStyle/>
        <a:p>
          <a:endParaRPr lang="en-US"/>
        </a:p>
      </dgm:t>
    </dgm:pt>
    <dgm:pt modelId="{5086F019-47CF-4383-A6F2-BA0EB984F4BE}" type="sibTrans" cxnId="{60444CC3-83D3-4D4F-AEF4-329F97CB597C}">
      <dgm:prSet/>
      <dgm:spPr/>
      <dgm:t>
        <a:bodyPr/>
        <a:lstStyle/>
        <a:p>
          <a:endParaRPr lang="en-US"/>
        </a:p>
      </dgm:t>
    </dgm:pt>
    <dgm:pt modelId="{8AA4561E-A6FD-4CCF-BE36-DBED66900176}">
      <dgm:prSet phldrT="[Text]" custT="1"/>
      <dgm:spPr/>
      <dgm:t>
        <a:bodyPr/>
        <a:lstStyle/>
        <a:p>
          <a:r>
            <a:rPr lang="en-US" sz="2800" dirty="0"/>
            <a:t>Medium</a:t>
          </a:r>
        </a:p>
      </dgm:t>
    </dgm:pt>
    <dgm:pt modelId="{83FEE767-49DE-4604-BEAD-D889B388C2A8}" type="parTrans" cxnId="{C095A77A-A0F8-41DB-9C49-A71A9AC60FE5}">
      <dgm:prSet/>
      <dgm:spPr/>
      <dgm:t>
        <a:bodyPr/>
        <a:lstStyle/>
        <a:p>
          <a:endParaRPr lang="en-US"/>
        </a:p>
      </dgm:t>
    </dgm:pt>
    <dgm:pt modelId="{90FE2885-6FEB-4A33-9E65-CA128121D9BD}" type="sibTrans" cxnId="{C095A77A-A0F8-41DB-9C49-A71A9AC60FE5}">
      <dgm:prSet/>
      <dgm:spPr/>
      <dgm:t>
        <a:bodyPr/>
        <a:lstStyle/>
        <a:p>
          <a:endParaRPr lang="en-US"/>
        </a:p>
      </dgm:t>
    </dgm:pt>
    <dgm:pt modelId="{AF5666D8-2D4C-4196-9FDD-61E9231021AC}">
      <dgm:prSet phldrT="[Text]"/>
      <dgm:spPr/>
      <dgm:t>
        <a:bodyPr/>
        <a:lstStyle/>
        <a:p>
          <a:r>
            <a:rPr lang="en-US" dirty="0"/>
            <a:t>Customers must give input (personal information, being present etc.)</a:t>
          </a:r>
        </a:p>
      </dgm:t>
    </dgm:pt>
    <dgm:pt modelId="{929EBAEB-EB7C-4DB2-AA55-A5D7D1FEC7E0}" type="parTrans" cxnId="{F5474A6D-9BE2-4346-B922-1E7BFA5193E8}">
      <dgm:prSet/>
      <dgm:spPr/>
      <dgm:t>
        <a:bodyPr/>
        <a:lstStyle/>
        <a:p>
          <a:endParaRPr lang="en-US"/>
        </a:p>
      </dgm:t>
    </dgm:pt>
    <dgm:pt modelId="{24914094-5F15-4D5E-A0FE-5203934DC107}" type="sibTrans" cxnId="{F5474A6D-9BE2-4346-B922-1E7BFA5193E8}">
      <dgm:prSet/>
      <dgm:spPr/>
      <dgm:t>
        <a:bodyPr/>
        <a:lstStyle/>
        <a:p>
          <a:endParaRPr lang="en-US"/>
        </a:p>
      </dgm:t>
    </dgm:pt>
    <dgm:pt modelId="{7C4B1D7A-7F7E-4E08-8790-FD89F096CB2A}">
      <dgm:prSet phldrT="[Text]"/>
      <dgm:spPr/>
      <dgm:t>
        <a:bodyPr/>
        <a:lstStyle/>
        <a:p>
          <a:r>
            <a:rPr lang="en-US" dirty="0"/>
            <a:t>Outputs are usually customized to a degree</a:t>
          </a:r>
        </a:p>
      </dgm:t>
    </dgm:pt>
    <dgm:pt modelId="{93F42585-7833-413E-8C8B-F679FBDECCB1}" type="parTrans" cxnId="{A47456D7-A41E-4384-85B9-F367A4DCAB1F}">
      <dgm:prSet/>
      <dgm:spPr/>
      <dgm:t>
        <a:bodyPr/>
        <a:lstStyle/>
        <a:p>
          <a:endParaRPr lang="en-US"/>
        </a:p>
      </dgm:t>
    </dgm:pt>
    <dgm:pt modelId="{A2D29530-8A69-4150-B62E-92602FE0EB4A}" type="sibTrans" cxnId="{A47456D7-A41E-4384-85B9-F367A4DCAB1F}">
      <dgm:prSet/>
      <dgm:spPr/>
      <dgm:t>
        <a:bodyPr/>
        <a:lstStyle/>
        <a:p>
          <a:endParaRPr lang="en-US"/>
        </a:p>
      </dgm:t>
    </dgm:pt>
    <dgm:pt modelId="{D9B964B8-A7DD-4ECD-BE26-AEA9E9F246B9}">
      <dgm:prSet phldrT="[Text]" custT="1"/>
      <dgm:spPr/>
      <dgm:t>
        <a:bodyPr/>
        <a:lstStyle/>
        <a:p>
          <a:r>
            <a:rPr lang="en-US" sz="2800" dirty="0"/>
            <a:t>High</a:t>
          </a:r>
        </a:p>
      </dgm:t>
    </dgm:pt>
    <dgm:pt modelId="{65F3B297-A1EC-4F4E-85F4-8E13F13E2E27}" type="parTrans" cxnId="{FE7AD071-7774-4B9F-9352-B95D98C39C82}">
      <dgm:prSet/>
      <dgm:spPr/>
      <dgm:t>
        <a:bodyPr/>
        <a:lstStyle/>
        <a:p>
          <a:endParaRPr lang="en-US"/>
        </a:p>
      </dgm:t>
    </dgm:pt>
    <dgm:pt modelId="{0EBCFB98-CAE1-4A85-BBF7-F10CF7CAE491}" type="sibTrans" cxnId="{FE7AD071-7774-4B9F-9352-B95D98C39C82}">
      <dgm:prSet/>
      <dgm:spPr/>
      <dgm:t>
        <a:bodyPr/>
        <a:lstStyle/>
        <a:p>
          <a:endParaRPr lang="en-US"/>
        </a:p>
      </dgm:t>
    </dgm:pt>
    <dgm:pt modelId="{0B975C9F-E549-47C0-AAE4-E3990DF3C2F5}">
      <dgm:prSet phldrT="[Text]"/>
      <dgm:spPr/>
      <dgm:t>
        <a:bodyPr/>
        <a:lstStyle/>
        <a:p>
          <a:r>
            <a:rPr lang="en-US" dirty="0"/>
            <a:t>Service is highly customized </a:t>
          </a:r>
        </a:p>
      </dgm:t>
    </dgm:pt>
    <dgm:pt modelId="{47ADDFC8-2464-4CBA-80EB-33D06C7BFDDC}" type="parTrans" cxnId="{F1C38961-F651-4348-9C17-34A4475004B6}">
      <dgm:prSet/>
      <dgm:spPr/>
      <dgm:t>
        <a:bodyPr/>
        <a:lstStyle/>
        <a:p>
          <a:endParaRPr lang="en-US"/>
        </a:p>
      </dgm:t>
    </dgm:pt>
    <dgm:pt modelId="{8B13B350-D9D4-4F72-BB57-35294AF675C9}" type="sibTrans" cxnId="{F1C38961-F651-4348-9C17-34A4475004B6}">
      <dgm:prSet/>
      <dgm:spPr/>
      <dgm:t>
        <a:bodyPr/>
        <a:lstStyle/>
        <a:p>
          <a:endParaRPr lang="en-US"/>
        </a:p>
      </dgm:t>
    </dgm:pt>
    <dgm:pt modelId="{D26A5B20-1A92-4FCD-8775-E4066128907B}">
      <dgm:prSet phldrT="[Text]"/>
      <dgm:spPr/>
      <dgm:t>
        <a:bodyPr/>
        <a:lstStyle/>
        <a:p>
          <a:r>
            <a:rPr lang="en-US" dirty="0"/>
            <a:t>Output cannot be properly given without actively working with the customer</a:t>
          </a:r>
        </a:p>
      </dgm:t>
    </dgm:pt>
    <dgm:pt modelId="{53D59DFA-8662-48AE-8773-00B01C259535}" type="parTrans" cxnId="{F0C11F6E-F33B-4206-AC69-5A14320A3087}">
      <dgm:prSet/>
      <dgm:spPr/>
      <dgm:t>
        <a:bodyPr/>
        <a:lstStyle/>
        <a:p>
          <a:endParaRPr lang="en-US"/>
        </a:p>
      </dgm:t>
    </dgm:pt>
    <dgm:pt modelId="{A9454298-A01A-4712-8E4F-7A0DCF4BF456}" type="sibTrans" cxnId="{F0C11F6E-F33B-4206-AC69-5A14320A3087}">
      <dgm:prSet/>
      <dgm:spPr/>
      <dgm:t>
        <a:bodyPr/>
        <a:lstStyle/>
        <a:p>
          <a:endParaRPr lang="en-US"/>
        </a:p>
      </dgm:t>
    </dgm:pt>
    <dgm:pt modelId="{DE206F2C-D4D9-449C-9F5A-DBB9716A665C}">
      <dgm:prSet phldrT="[Text]"/>
      <dgm:spPr/>
      <dgm:t>
        <a:bodyPr/>
        <a:lstStyle/>
        <a:p>
          <a:r>
            <a:rPr lang="en-US" dirty="0"/>
            <a:t>Outputs are highly standardised</a:t>
          </a:r>
        </a:p>
      </dgm:t>
    </dgm:pt>
    <dgm:pt modelId="{FBD5B029-D778-4B19-BACA-3B46B7F45004}" type="parTrans" cxnId="{7239B99F-2C99-4F93-B977-55E5241EE150}">
      <dgm:prSet/>
      <dgm:spPr/>
      <dgm:t>
        <a:bodyPr/>
        <a:lstStyle/>
        <a:p>
          <a:endParaRPr lang="en-US"/>
        </a:p>
      </dgm:t>
    </dgm:pt>
    <dgm:pt modelId="{63126F2B-B8A9-4132-BA35-5E3945497FA1}" type="sibTrans" cxnId="{7239B99F-2C99-4F93-B977-55E5241EE150}">
      <dgm:prSet/>
      <dgm:spPr/>
      <dgm:t>
        <a:bodyPr/>
        <a:lstStyle/>
        <a:p>
          <a:endParaRPr lang="en-US"/>
        </a:p>
      </dgm:t>
    </dgm:pt>
    <dgm:pt modelId="{7BD6687A-CF96-482E-B406-905BB04ECFC7}" type="pres">
      <dgm:prSet presAssocID="{8885B78B-D810-4DD1-8DCB-45BFBDBF9C05}" presName="Name0" presStyleCnt="0">
        <dgm:presLayoutVars>
          <dgm:dir/>
          <dgm:animLvl val="lvl"/>
          <dgm:resizeHandles val="exact"/>
        </dgm:presLayoutVars>
      </dgm:prSet>
      <dgm:spPr/>
    </dgm:pt>
    <dgm:pt modelId="{FEF2A984-F6E9-4A29-B686-A40DFBD2DC79}" type="pres">
      <dgm:prSet presAssocID="{82865D1E-FA7C-43A3-B5F4-D9CC0C028B2A}" presName="composite" presStyleCnt="0"/>
      <dgm:spPr/>
    </dgm:pt>
    <dgm:pt modelId="{A234D600-5C97-42E1-B4DC-EAA4A1BAA0D1}" type="pres">
      <dgm:prSet presAssocID="{82865D1E-FA7C-43A3-B5F4-D9CC0C028B2A}" presName="parTx" presStyleLbl="alignNode1" presStyleIdx="0" presStyleCnt="3">
        <dgm:presLayoutVars>
          <dgm:chMax val="0"/>
          <dgm:chPref val="0"/>
          <dgm:bulletEnabled val="1"/>
        </dgm:presLayoutVars>
      </dgm:prSet>
      <dgm:spPr/>
    </dgm:pt>
    <dgm:pt modelId="{D960A624-B5B4-4B2A-B71D-82849091AA56}" type="pres">
      <dgm:prSet presAssocID="{82865D1E-FA7C-43A3-B5F4-D9CC0C028B2A}" presName="desTx" presStyleLbl="alignAccFollowNode1" presStyleIdx="0" presStyleCnt="3">
        <dgm:presLayoutVars>
          <dgm:bulletEnabled val="1"/>
        </dgm:presLayoutVars>
      </dgm:prSet>
      <dgm:spPr/>
    </dgm:pt>
    <dgm:pt modelId="{DECD7972-7936-4D1D-AE2D-6E10118D41AD}" type="pres">
      <dgm:prSet presAssocID="{DE0CDE46-9BFA-4D6B-A201-C0E723277DE4}" presName="space" presStyleCnt="0"/>
      <dgm:spPr/>
    </dgm:pt>
    <dgm:pt modelId="{0B744938-AF21-44C9-84A6-7EC189D314F6}" type="pres">
      <dgm:prSet presAssocID="{8AA4561E-A6FD-4CCF-BE36-DBED66900176}" presName="composite" presStyleCnt="0"/>
      <dgm:spPr/>
    </dgm:pt>
    <dgm:pt modelId="{7CB28CAE-83DA-4C55-9C49-2C9DA16B7907}" type="pres">
      <dgm:prSet presAssocID="{8AA4561E-A6FD-4CCF-BE36-DBED66900176}" presName="parTx" presStyleLbl="alignNode1" presStyleIdx="1" presStyleCnt="3">
        <dgm:presLayoutVars>
          <dgm:chMax val="0"/>
          <dgm:chPref val="0"/>
          <dgm:bulletEnabled val="1"/>
        </dgm:presLayoutVars>
      </dgm:prSet>
      <dgm:spPr/>
    </dgm:pt>
    <dgm:pt modelId="{275687D1-9543-4D37-9D4F-C2FCBF82F337}" type="pres">
      <dgm:prSet presAssocID="{8AA4561E-A6FD-4CCF-BE36-DBED66900176}" presName="desTx" presStyleLbl="alignAccFollowNode1" presStyleIdx="1" presStyleCnt="3">
        <dgm:presLayoutVars>
          <dgm:bulletEnabled val="1"/>
        </dgm:presLayoutVars>
      </dgm:prSet>
      <dgm:spPr/>
    </dgm:pt>
    <dgm:pt modelId="{9D0D43E5-AAD6-4C28-B06A-0EEDB5D93E70}" type="pres">
      <dgm:prSet presAssocID="{90FE2885-6FEB-4A33-9E65-CA128121D9BD}" presName="space" presStyleCnt="0"/>
      <dgm:spPr/>
    </dgm:pt>
    <dgm:pt modelId="{AF2062BD-631A-4B1D-AD44-F126023B6974}" type="pres">
      <dgm:prSet presAssocID="{D9B964B8-A7DD-4ECD-BE26-AEA9E9F246B9}" presName="composite" presStyleCnt="0"/>
      <dgm:spPr/>
    </dgm:pt>
    <dgm:pt modelId="{35E03C21-70C3-4837-B9C5-E8D5164DF78E}" type="pres">
      <dgm:prSet presAssocID="{D9B964B8-A7DD-4ECD-BE26-AEA9E9F246B9}" presName="parTx" presStyleLbl="alignNode1" presStyleIdx="2" presStyleCnt="3">
        <dgm:presLayoutVars>
          <dgm:chMax val="0"/>
          <dgm:chPref val="0"/>
          <dgm:bulletEnabled val="1"/>
        </dgm:presLayoutVars>
      </dgm:prSet>
      <dgm:spPr/>
    </dgm:pt>
    <dgm:pt modelId="{19422709-FE15-4008-B780-A5139DB6BFE1}" type="pres">
      <dgm:prSet presAssocID="{D9B964B8-A7DD-4ECD-BE26-AEA9E9F246B9}" presName="desTx" presStyleLbl="alignAccFollowNode1" presStyleIdx="2" presStyleCnt="3">
        <dgm:presLayoutVars>
          <dgm:bulletEnabled val="1"/>
        </dgm:presLayoutVars>
      </dgm:prSet>
      <dgm:spPr/>
    </dgm:pt>
  </dgm:ptLst>
  <dgm:cxnLst>
    <dgm:cxn modelId="{DAF5D300-AC2E-4863-9440-6A33FC77AD82}" type="presOf" srcId="{0B975C9F-E549-47C0-AAE4-E3990DF3C2F5}" destId="{19422709-FE15-4008-B780-A5139DB6BFE1}" srcOrd="0" destOrd="0" presId="urn:microsoft.com/office/officeart/2005/8/layout/hList1"/>
    <dgm:cxn modelId="{F312EE0C-DBF5-4CF7-B12F-98B51BF30395}" type="presOf" srcId="{808970B9-2798-4D27-A243-4170468E4FCA}" destId="{D960A624-B5B4-4B2A-B71D-82849091AA56}" srcOrd="0" destOrd="0" presId="urn:microsoft.com/office/officeart/2005/8/layout/hList1"/>
    <dgm:cxn modelId="{52A8D30F-94BA-4196-8935-F96459A99C69}" type="presOf" srcId="{D26A5B20-1A92-4FCD-8775-E4066128907B}" destId="{19422709-FE15-4008-B780-A5139DB6BFE1}" srcOrd="0" destOrd="1" presId="urn:microsoft.com/office/officeart/2005/8/layout/hList1"/>
    <dgm:cxn modelId="{F1C38961-F651-4348-9C17-34A4475004B6}" srcId="{D9B964B8-A7DD-4ECD-BE26-AEA9E9F246B9}" destId="{0B975C9F-E549-47C0-AAE4-E3990DF3C2F5}" srcOrd="0" destOrd="0" parTransId="{47ADDFC8-2464-4CBA-80EB-33D06C7BFDDC}" sibTransId="{8B13B350-D9D4-4F72-BB57-35294AF675C9}"/>
    <dgm:cxn modelId="{320A9A64-6547-4E34-A64D-E18091CFDED1}" type="presOf" srcId="{82865D1E-FA7C-43A3-B5F4-D9CC0C028B2A}" destId="{A234D600-5C97-42E1-B4DC-EAA4A1BAA0D1}" srcOrd="0" destOrd="0" presId="urn:microsoft.com/office/officeart/2005/8/layout/hList1"/>
    <dgm:cxn modelId="{F5474A6D-9BE2-4346-B922-1E7BFA5193E8}" srcId="{8AA4561E-A6FD-4CCF-BE36-DBED66900176}" destId="{AF5666D8-2D4C-4196-9FDD-61E9231021AC}" srcOrd="0" destOrd="0" parTransId="{929EBAEB-EB7C-4DB2-AA55-A5D7D1FEC7E0}" sibTransId="{24914094-5F15-4D5E-A0FE-5203934DC107}"/>
    <dgm:cxn modelId="{F0C11F6E-F33B-4206-AC69-5A14320A3087}" srcId="{D9B964B8-A7DD-4ECD-BE26-AEA9E9F246B9}" destId="{D26A5B20-1A92-4FCD-8775-E4066128907B}" srcOrd="1" destOrd="0" parTransId="{53D59DFA-8662-48AE-8773-00B01C259535}" sibTransId="{A9454298-A01A-4712-8E4F-7A0DCF4BF456}"/>
    <dgm:cxn modelId="{FE7AD071-7774-4B9F-9352-B95D98C39C82}" srcId="{8885B78B-D810-4DD1-8DCB-45BFBDBF9C05}" destId="{D9B964B8-A7DD-4ECD-BE26-AEA9E9F246B9}" srcOrd="2" destOrd="0" parTransId="{65F3B297-A1EC-4F4E-85F4-8E13F13E2E27}" sibTransId="{0EBCFB98-CAE1-4A85-BBF7-F10CF7CAE491}"/>
    <dgm:cxn modelId="{AA252D53-AC67-4721-A1CB-F03AB5D42FA5}" type="presOf" srcId="{7C4B1D7A-7F7E-4E08-8790-FD89F096CB2A}" destId="{275687D1-9543-4D37-9D4F-C2FCBF82F337}" srcOrd="0" destOrd="1" presId="urn:microsoft.com/office/officeart/2005/8/layout/hList1"/>
    <dgm:cxn modelId="{2FDDC259-0B37-41A2-A024-235E0C6F0E23}" srcId="{8885B78B-D810-4DD1-8DCB-45BFBDBF9C05}" destId="{82865D1E-FA7C-43A3-B5F4-D9CC0C028B2A}" srcOrd="0" destOrd="0" parTransId="{434BE6BD-4E40-4AB3-A17E-4F4B125DD376}" sibTransId="{DE0CDE46-9BFA-4D6B-A201-C0E723277DE4}"/>
    <dgm:cxn modelId="{C095A77A-A0F8-41DB-9C49-A71A9AC60FE5}" srcId="{8885B78B-D810-4DD1-8DCB-45BFBDBF9C05}" destId="{8AA4561E-A6FD-4CCF-BE36-DBED66900176}" srcOrd="1" destOrd="0" parTransId="{83FEE767-49DE-4604-BEAD-D889B388C2A8}" sibTransId="{90FE2885-6FEB-4A33-9E65-CA128121D9BD}"/>
    <dgm:cxn modelId="{7239B99F-2C99-4F93-B977-55E5241EE150}" srcId="{82865D1E-FA7C-43A3-B5F4-D9CC0C028B2A}" destId="{DE206F2C-D4D9-449C-9F5A-DBB9716A665C}" srcOrd="1" destOrd="0" parTransId="{FBD5B029-D778-4B19-BACA-3B46B7F45004}" sibTransId="{63126F2B-B8A9-4132-BA35-5E3945497FA1}"/>
    <dgm:cxn modelId="{885856AA-E868-49CB-B5D2-2F7B9650EDB4}" type="presOf" srcId="{D9B964B8-A7DD-4ECD-BE26-AEA9E9F246B9}" destId="{35E03C21-70C3-4837-B9C5-E8D5164DF78E}" srcOrd="0" destOrd="0" presId="urn:microsoft.com/office/officeart/2005/8/layout/hList1"/>
    <dgm:cxn modelId="{60444CC3-83D3-4D4F-AEF4-329F97CB597C}" srcId="{82865D1E-FA7C-43A3-B5F4-D9CC0C028B2A}" destId="{808970B9-2798-4D27-A243-4170468E4FCA}" srcOrd="0" destOrd="0" parTransId="{9295B23E-678E-4C1D-BF71-AE8A9CA55F1C}" sibTransId="{5086F019-47CF-4383-A6F2-BA0EB984F4BE}"/>
    <dgm:cxn modelId="{981BEAC9-E865-44D5-8EA9-D9B2696E43FF}" type="presOf" srcId="{DE206F2C-D4D9-449C-9F5A-DBB9716A665C}" destId="{D960A624-B5B4-4B2A-B71D-82849091AA56}" srcOrd="0" destOrd="1" presId="urn:microsoft.com/office/officeart/2005/8/layout/hList1"/>
    <dgm:cxn modelId="{4BBB2CD7-BFB9-499C-8C75-19A9AC298D3F}" type="presOf" srcId="{8885B78B-D810-4DD1-8DCB-45BFBDBF9C05}" destId="{7BD6687A-CF96-482E-B406-905BB04ECFC7}" srcOrd="0" destOrd="0" presId="urn:microsoft.com/office/officeart/2005/8/layout/hList1"/>
    <dgm:cxn modelId="{A47456D7-A41E-4384-85B9-F367A4DCAB1F}" srcId="{8AA4561E-A6FD-4CCF-BE36-DBED66900176}" destId="{7C4B1D7A-7F7E-4E08-8790-FD89F096CB2A}" srcOrd="1" destOrd="0" parTransId="{93F42585-7833-413E-8C8B-F679FBDECCB1}" sibTransId="{A2D29530-8A69-4150-B62E-92602FE0EB4A}"/>
    <dgm:cxn modelId="{6FA880DC-A7AC-4E9F-89C0-CF36F833C9A5}" type="presOf" srcId="{AF5666D8-2D4C-4196-9FDD-61E9231021AC}" destId="{275687D1-9543-4D37-9D4F-C2FCBF82F337}" srcOrd="0" destOrd="0" presId="urn:microsoft.com/office/officeart/2005/8/layout/hList1"/>
    <dgm:cxn modelId="{772CF9EB-F05D-425D-8FE3-61BDC940151B}" type="presOf" srcId="{8AA4561E-A6FD-4CCF-BE36-DBED66900176}" destId="{7CB28CAE-83DA-4C55-9C49-2C9DA16B7907}" srcOrd="0" destOrd="0" presId="urn:microsoft.com/office/officeart/2005/8/layout/hList1"/>
    <dgm:cxn modelId="{E0524AD7-A414-467F-9876-86AADDA012EA}" type="presParOf" srcId="{7BD6687A-CF96-482E-B406-905BB04ECFC7}" destId="{FEF2A984-F6E9-4A29-B686-A40DFBD2DC79}" srcOrd="0" destOrd="0" presId="urn:microsoft.com/office/officeart/2005/8/layout/hList1"/>
    <dgm:cxn modelId="{B4EE813B-BCC4-4F8C-9CF9-68061714E7FD}" type="presParOf" srcId="{FEF2A984-F6E9-4A29-B686-A40DFBD2DC79}" destId="{A234D600-5C97-42E1-B4DC-EAA4A1BAA0D1}" srcOrd="0" destOrd="0" presId="urn:microsoft.com/office/officeart/2005/8/layout/hList1"/>
    <dgm:cxn modelId="{8C52810A-7695-433F-88AE-5A621D4F5FDE}" type="presParOf" srcId="{FEF2A984-F6E9-4A29-B686-A40DFBD2DC79}" destId="{D960A624-B5B4-4B2A-B71D-82849091AA56}" srcOrd="1" destOrd="0" presId="urn:microsoft.com/office/officeart/2005/8/layout/hList1"/>
    <dgm:cxn modelId="{1B97639A-DBB0-435D-9F54-F38D1B9E535A}" type="presParOf" srcId="{7BD6687A-CF96-482E-B406-905BB04ECFC7}" destId="{DECD7972-7936-4D1D-AE2D-6E10118D41AD}" srcOrd="1" destOrd="0" presId="urn:microsoft.com/office/officeart/2005/8/layout/hList1"/>
    <dgm:cxn modelId="{5E84A865-1ABA-449A-8EDF-6A862C25CDF9}" type="presParOf" srcId="{7BD6687A-CF96-482E-B406-905BB04ECFC7}" destId="{0B744938-AF21-44C9-84A6-7EC189D314F6}" srcOrd="2" destOrd="0" presId="urn:microsoft.com/office/officeart/2005/8/layout/hList1"/>
    <dgm:cxn modelId="{F1DADE44-364C-4436-93B5-86DB73E28F75}" type="presParOf" srcId="{0B744938-AF21-44C9-84A6-7EC189D314F6}" destId="{7CB28CAE-83DA-4C55-9C49-2C9DA16B7907}" srcOrd="0" destOrd="0" presId="urn:microsoft.com/office/officeart/2005/8/layout/hList1"/>
    <dgm:cxn modelId="{EEE1A878-46EA-4F7C-B874-43F3301608B5}" type="presParOf" srcId="{0B744938-AF21-44C9-84A6-7EC189D314F6}" destId="{275687D1-9543-4D37-9D4F-C2FCBF82F337}" srcOrd="1" destOrd="0" presId="urn:microsoft.com/office/officeart/2005/8/layout/hList1"/>
    <dgm:cxn modelId="{ED186A98-FE12-438E-B6DE-25B2D9D97725}" type="presParOf" srcId="{7BD6687A-CF96-482E-B406-905BB04ECFC7}" destId="{9D0D43E5-AAD6-4C28-B06A-0EEDB5D93E70}" srcOrd="3" destOrd="0" presId="urn:microsoft.com/office/officeart/2005/8/layout/hList1"/>
    <dgm:cxn modelId="{2766839F-DFCC-4DDE-9332-13C960A73DD7}" type="presParOf" srcId="{7BD6687A-CF96-482E-B406-905BB04ECFC7}" destId="{AF2062BD-631A-4B1D-AD44-F126023B6974}" srcOrd="4" destOrd="0" presId="urn:microsoft.com/office/officeart/2005/8/layout/hList1"/>
    <dgm:cxn modelId="{F04C8D42-12A9-4CD9-8578-504992114561}" type="presParOf" srcId="{AF2062BD-631A-4B1D-AD44-F126023B6974}" destId="{35E03C21-70C3-4837-B9C5-E8D5164DF78E}" srcOrd="0" destOrd="0" presId="urn:microsoft.com/office/officeart/2005/8/layout/hList1"/>
    <dgm:cxn modelId="{19C99D4B-1129-47EF-81CB-35D8240F66E2}" type="presParOf" srcId="{AF2062BD-631A-4B1D-AD44-F126023B6974}" destId="{19422709-FE15-4008-B780-A5139DB6B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5271CF-72CC-4A47-87A3-6F75310A88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287C84-F843-45EE-A434-E158589479C9}">
      <dgm:prSet/>
      <dgm:spPr/>
      <dgm:t>
        <a:bodyPr/>
        <a:lstStyle/>
        <a:p>
          <a:r>
            <a:rPr lang="en-US" dirty="0" err="1"/>
            <a:t>Servicescapes</a:t>
          </a:r>
          <a:r>
            <a:rPr lang="en-US" dirty="0"/>
            <a:t> relate to the customer’s physical surroundings, and the other experiential parts of the service process. </a:t>
          </a:r>
        </a:p>
      </dgm:t>
    </dgm:pt>
    <dgm:pt modelId="{BD862141-AFA1-408B-93E4-E7967AFD746E}" type="parTrans" cxnId="{5379DE9B-061C-4F67-9A08-43D53B773CBB}">
      <dgm:prSet/>
      <dgm:spPr/>
      <dgm:t>
        <a:bodyPr/>
        <a:lstStyle/>
        <a:p>
          <a:endParaRPr lang="en-US"/>
        </a:p>
      </dgm:t>
    </dgm:pt>
    <dgm:pt modelId="{5EAFDBE3-D3B8-4D14-8168-71EA92268BA9}" type="sibTrans" cxnId="{5379DE9B-061C-4F67-9A08-43D53B773CBB}">
      <dgm:prSet/>
      <dgm:spPr/>
      <dgm:t>
        <a:bodyPr/>
        <a:lstStyle/>
        <a:p>
          <a:endParaRPr lang="en-US"/>
        </a:p>
      </dgm:t>
    </dgm:pt>
    <dgm:pt modelId="{42D6AD5F-0F1C-4F76-A00F-1971F9425FE4}">
      <dgm:prSet/>
      <dgm:spPr/>
      <dgm:t>
        <a:bodyPr/>
        <a:lstStyle/>
        <a:p>
          <a:r>
            <a:rPr lang="en-US"/>
            <a:t>They can have a huge influence on the consumer’s perception of the service. </a:t>
          </a:r>
        </a:p>
      </dgm:t>
    </dgm:pt>
    <dgm:pt modelId="{F6100E32-E3FC-4C3A-B77B-295734BC2E53}" type="parTrans" cxnId="{DA72546A-741E-4B66-9513-A97DCDD4427E}">
      <dgm:prSet/>
      <dgm:spPr/>
      <dgm:t>
        <a:bodyPr/>
        <a:lstStyle/>
        <a:p>
          <a:endParaRPr lang="en-US"/>
        </a:p>
      </dgm:t>
    </dgm:pt>
    <dgm:pt modelId="{3EA9086E-3E57-4E24-B231-B4BEC82304E9}" type="sibTrans" cxnId="{DA72546A-741E-4B66-9513-A97DCDD4427E}">
      <dgm:prSet/>
      <dgm:spPr/>
      <dgm:t>
        <a:bodyPr/>
        <a:lstStyle/>
        <a:p>
          <a:endParaRPr lang="en-US"/>
        </a:p>
      </dgm:t>
    </dgm:pt>
    <dgm:pt modelId="{89DAF11E-CD09-4C5F-8292-84A98EEB0B65}">
      <dgm:prSet/>
      <dgm:spPr/>
      <dgm:t>
        <a:bodyPr/>
        <a:lstStyle/>
        <a:p>
          <a:r>
            <a:rPr lang="en-US"/>
            <a:t>The theory is about managing the physical evidence part of a service, and also helps explain consumer behaviour in a service setting. </a:t>
          </a:r>
        </a:p>
      </dgm:t>
    </dgm:pt>
    <dgm:pt modelId="{76E85139-3467-4685-A599-8B18A99080F8}" type="parTrans" cxnId="{E9984C3A-FE80-4ACF-A384-F44397501DE6}">
      <dgm:prSet/>
      <dgm:spPr/>
      <dgm:t>
        <a:bodyPr/>
        <a:lstStyle/>
        <a:p>
          <a:endParaRPr lang="en-US"/>
        </a:p>
      </dgm:t>
    </dgm:pt>
    <dgm:pt modelId="{76D5AF9E-CBF4-475E-AB13-91147C4EAA08}" type="sibTrans" cxnId="{E9984C3A-FE80-4ACF-A384-F44397501DE6}">
      <dgm:prSet/>
      <dgm:spPr/>
      <dgm:t>
        <a:bodyPr/>
        <a:lstStyle/>
        <a:p>
          <a:endParaRPr lang="en-US"/>
        </a:p>
      </dgm:t>
    </dgm:pt>
    <dgm:pt modelId="{AB04FEB2-04A9-4558-A6E4-16288499B0CC}" type="pres">
      <dgm:prSet presAssocID="{185271CF-72CC-4A47-87A3-6F75310A888A}" presName="root" presStyleCnt="0">
        <dgm:presLayoutVars>
          <dgm:dir/>
          <dgm:resizeHandles val="exact"/>
        </dgm:presLayoutVars>
      </dgm:prSet>
      <dgm:spPr/>
    </dgm:pt>
    <dgm:pt modelId="{87341F70-85A8-4C3C-AD8B-0A57E84B9209}" type="pres">
      <dgm:prSet presAssocID="{F7287C84-F843-45EE-A434-E158589479C9}" presName="compNode" presStyleCnt="0"/>
      <dgm:spPr/>
    </dgm:pt>
    <dgm:pt modelId="{F83CF56D-3ADB-46F5-8687-21B2F4221178}" type="pres">
      <dgm:prSet presAssocID="{F7287C84-F843-45EE-A434-E158589479C9}" presName="bgRect" presStyleLbl="bgShp" presStyleIdx="0" presStyleCnt="3"/>
      <dgm:spPr/>
    </dgm:pt>
    <dgm:pt modelId="{D8DF0CBF-3F1F-4D93-908D-CA77441734A2}" type="pres">
      <dgm:prSet presAssocID="{F7287C84-F843-45EE-A434-E158589479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3A56ECD-10A8-4416-BDC6-4524CF9FEEAD}" type="pres">
      <dgm:prSet presAssocID="{F7287C84-F843-45EE-A434-E158589479C9}" presName="spaceRect" presStyleCnt="0"/>
      <dgm:spPr/>
    </dgm:pt>
    <dgm:pt modelId="{30ADE7B5-818E-4481-A4A1-5EA167003D2D}" type="pres">
      <dgm:prSet presAssocID="{F7287C84-F843-45EE-A434-E158589479C9}" presName="parTx" presStyleLbl="revTx" presStyleIdx="0" presStyleCnt="3">
        <dgm:presLayoutVars>
          <dgm:chMax val="0"/>
          <dgm:chPref val="0"/>
        </dgm:presLayoutVars>
      </dgm:prSet>
      <dgm:spPr/>
    </dgm:pt>
    <dgm:pt modelId="{C78D7BF6-18D1-4342-BCA1-1E5F42620315}" type="pres">
      <dgm:prSet presAssocID="{5EAFDBE3-D3B8-4D14-8168-71EA92268BA9}" presName="sibTrans" presStyleCnt="0"/>
      <dgm:spPr/>
    </dgm:pt>
    <dgm:pt modelId="{93B470E4-C05A-428F-A263-994E12E9BE13}" type="pres">
      <dgm:prSet presAssocID="{42D6AD5F-0F1C-4F76-A00F-1971F9425FE4}" presName="compNode" presStyleCnt="0"/>
      <dgm:spPr/>
    </dgm:pt>
    <dgm:pt modelId="{4A5CB91B-ED09-47CC-824E-A6E586E1FCCE}" type="pres">
      <dgm:prSet presAssocID="{42D6AD5F-0F1C-4F76-A00F-1971F9425FE4}" presName="bgRect" presStyleLbl="bgShp" presStyleIdx="1" presStyleCnt="3"/>
      <dgm:spPr/>
    </dgm:pt>
    <dgm:pt modelId="{5A8990F1-49AA-407A-A66D-AECF0B60AD6F}" type="pres">
      <dgm:prSet presAssocID="{42D6AD5F-0F1C-4F76-A00F-1971F9425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F8FBB68E-A040-4CBC-9779-03E03C43C7F9}" type="pres">
      <dgm:prSet presAssocID="{42D6AD5F-0F1C-4F76-A00F-1971F9425FE4}" presName="spaceRect" presStyleCnt="0"/>
      <dgm:spPr/>
    </dgm:pt>
    <dgm:pt modelId="{2FA2B25F-7706-4138-8733-287037F0E72D}" type="pres">
      <dgm:prSet presAssocID="{42D6AD5F-0F1C-4F76-A00F-1971F9425FE4}" presName="parTx" presStyleLbl="revTx" presStyleIdx="1" presStyleCnt="3">
        <dgm:presLayoutVars>
          <dgm:chMax val="0"/>
          <dgm:chPref val="0"/>
        </dgm:presLayoutVars>
      </dgm:prSet>
      <dgm:spPr/>
    </dgm:pt>
    <dgm:pt modelId="{962BA65E-59AC-48CA-BF6F-FC0185674B3E}" type="pres">
      <dgm:prSet presAssocID="{3EA9086E-3E57-4E24-B231-B4BEC82304E9}" presName="sibTrans" presStyleCnt="0"/>
      <dgm:spPr/>
    </dgm:pt>
    <dgm:pt modelId="{68DCCCEC-C15E-47E1-B0E7-189F8C3A46BC}" type="pres">
      <dgm:prSet presAssocID="{89DAF11E-CD09-4C5F-8292-84A98EEB0B65}" presName="compNode" presStyleCnt="0"/>
      <dgm:spPr/>
    </dgm:pt>
    <dgm:pt modelId="{3587374A-6E8C-402D-8D3A-A1B1DC81957A}" type="pres">
      <dgm:prSet presAssocID="{89DAF11E-CD09-4C5F-8292-84A98EEB0B65}" presName="bgRect" presStyleLbl="bgShp" presStyleIdx="2" presStyleCnt="3"/>
      <dgm:spPr/>
    </dgm:pt>
    <dgm:pt modelId="{94967B81-F2E4-48C0-A360-94043A5BA895}" type="pres">
      <dgm:prSet presAssocID="{89DAF11E-CD09-4C5F-8292-84A98EEB0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DF5360F-1E0C-4232-A8DB-367E095B4691}" type="pres">
      <dgm:prSet presAssocID="{89DAF11E-CD09-4C5F-8292-84A98EEB0B65}" presName="spaceRect" presStyleCnt="0"/>
      <dgm:spPr/>
    </dgm:pt>
    <dgm:pt modelId="{488F9D8E-54D0-4158-AA7B-8DF116D43184}" type="pres">
      <dgm:prSet presAssocID="{89DAF11E-CD09-4C5F-8292-84A98EEB0B65}" presName="parTx" presStyleLbl="revTx" presStyleIdx="2" presStyleCnt="3">
        <dgm:presLayoutVars>
          <dgm:chMax val="0"/>
          <dgm:chPref val="0"/>
        </dgm:presLayoutVars>
      </dgm:prSet>
      <dgm:spPr/>
    </dgm:pt>
  </dgm:ptLst>
  <dgm:cxnLst>
    <dgm:cxn modelId="{AB0F7203-8B3A-4532-B683-91DD37BE4AD5}" type="presOf" srcId="{42D6AD5F-0F1C-4F76-A00F-1971F9425FE4}" destId="{2FA2B25F-7706-4138-8733-287037F0E72D}" srcOrd="0" destOrd="0" presId="urn:microsoft.com/office/officeart/2018/2/layout/IconVerticalSolidList"/>
    <dgm:cxn modelId="{26227906-74BB-483C-9CFF-4E3A3286D28E}" type="presOf" srcId="{185271CF-72CC-4A47-87A3-6F75310A888A}" destId="{AB04FEB2-04A9-4558-A6E4-16288499B0CC}" srcOrd="0" destOrd="0" presId="urn:microsoft.com/office/officeart/2018/2/layout/IconVerticalSolidList"/>
    <dgm:cxn modelId="{0907F432-3527-4E9D-8076-A692B2F86A16}" type="presOf" srcId="{89DAF11E-CD09-4C5F-8292-84A98EEB0B65}" destId="{488F9D8E-54D0-4158-AA7B-8DF116D43184}" srcOrd="0" destOrd="0" presId="urn:microsoft.com/office/officeart/2018/2/layout/IconVerticalSolidList"/>
    <dgm:cxn modelId="{E9984C3A-FE80-4ACF-A384-F44397501DE6}" srcId="{185271CF-72CC-4A47-87A3-6F75310A888A}" destId="{89DAF11E-CD09-4C5F-8292-84A98EEB0B65}" srcOrd="2" destOrd="0" parTransId="{76E85139-3467-4685-A599-8B18A99080F8}" sibTransId="{76D5AF9E-CBF4-475E-AB13-91147C4EAA08}"/>
    <dgm:cxn modelId="{EB2C695C-FE01-422E-932D-C9F17CF2E61D}" type="presOf" srcId="{F7287C84-F843-45EE-A434-E158589479C9}" destId="{30ADE7B5-818E-4481-A4A1-5EA167003D2D}" srcOrd="0" destOrd="0" presId="urn:microsoft.com/office/officeart/2018/2/layout/IconVerticalSolidList"/>
    <dgm:cxn modelId="{DA72546A-741E-4B66-9513-A97DCDD4427E}" srcId="{185271CF-72CC-4A47-87A3-6F75310A888A}" destId="{42D6AD5F-0F1C-4F76-A00F-1971F9425FE4}" srcOrd="1" destOrd="0" parTransId="{F6100E32-E3FC-4C3A-B77B-295734BC2E53}" sibTransId="{3EA9086E-3E57-4E24-B231-B4BEC82304E9}"/>
    <dgm:cxn modelId="{5379DE9B-061C-4F67-9A08-43D53B773CBB}" srcId="{185271CF-72CC-4A47-87A3-6F75310A888A}" destId="{F7287C84-F843-45EE-A434-E158589479C9}" srcOrd="0" destOrd="0" parTransId="{BD862141-AFA1-408B-93E4-E7967AFD746E}" sibTransId="{5EAFDBE3-D3B8-4D14-8168-71EA92268BA9}"/>
    <dgm:cxn modelId="{0ED7E1F2-9A1B-4DCA-A649-B294EC0BB3A7}" type="presParOf" srcId="{AB04FEB2-04A9-4558-A6E4-16288499B0CC}" destId="{87341F70-85A8-4C3C-AD8B-0A57E84B9209}" srcOrd="0" destOrd="0" presId="urn:microsoft.com/office/officeart/2018/2/layout/IconVerticalSolidList"/>
    <dgm:cxn modelId="{9CE32268-4795-4EB6-9AD9-F2A17473331D}" type="presParOf" srcId="{87341F70-85A8-4C3C-AD8B-0A57E84B9209}" destId="{F83CF56D-3ADB-46F5-8687-21B2F4221178}" srcOrd="0" destOrd="0" presId="urn:microsoft.com/office/officeart/2018/2/layout/IconVerticalSolidList"/>
    <dgm:cxn modelId="{F5DCEC70-9E2F-4857-AF17-8F3B606041D9}" type="presParOf" srcId="{87341F70-85A8-4C3C-AD8B-0A57E84B9209}" destId="{D8DF0CBF-3F1F-4D93-908D-CA77441734A2}" srcOrd="1" destOrd="0" presId="urn:microsoft.com/office/officeart/2018/2/layout/IconVerticalSolidList"/>
    <dgm:cxn modelId="{36AF51E4-F5B9-4B37-AF99-43BD91C23525}" type="presParOf" srcId="{87341F70-85A8-4C3C-AD8B-0A57E84B9209}" destId="{13A56ECD-10A8-4416-BDC6-4524CF9FEEAD}" srcOrd="2" destOrd="0" presId="urn:microsoft.com/office/officeart/2018/2/layout/IconVerticalSolidList"/>
    <dgm:cxn modelId="{2F7199F3-4F49-443F-BE04-A3E7DF7BAAF4}" type="presParOf" srcId="{87341F70-85A8-4C3C-AD8B-0A57E84B9209}" destId="{30ADE7B5-818E-4481-A4A1-5EA167003D2D}" srcOrd="3" destOrd="0" presId="urn:microsoft.com/office/officeart/2018/2/layout/IconVerticalSolidList"/>
    <dgm:cxn modelId="{CBC15209-14EA-4788-BABF-FA623C257CA3}" type="presParOf" srcId="{AB04FEB2-04A9-4558-A6E4-16288499B0CC}" destId="{C78D7BF6-18D1-4342-BCA1-1E5F42620315}" srcOrd="1" destOrd="0" presId="urn:microsoft.com/office/officeart/2018/2/layout/IconVerticalSolidList"/>
    <dgm:cxn modelId="{DA3343C3-5234-460B-8273-C1B74C6CE3C6}" type="presParOf" srcId="{AB04FEB2-04A9-4558-A6E4-16288499B0CC}" destId="{93B470E4-C05A-428F-A263-994E12E9BE13}" srcOrd="2" destOrd="0" presId="urn:microsoft.com/office/officeart/2018/2/layout/IconVerticalSolidList"/>
    <dgm:cxn modelId="{B1D047A9-EFD6-4076-BD41-1F9C0925CB91}" type="presParOf" srcId="{93B470E4-C05A-428F-A263-994E12E9BE13}" destId="{4A5CB91B-ED09-47CC-824E-A6E586E1FCCE}" srcOrd="0" destOrd="0" presId="urn:microsoft.com/office/officeart/2018/2/layout/IconVerticalSolidList"/>
    <dgm:cxn modelId="{3420ECE1-5D78-42D8-AE0E-61E98D5367DE}" type="presParOf" srcId="{93B470E4-C05A-428F-A263-994E12E9BE13}" destId="{5A8990F1-49AA-407A-A66D-AECF0B60AD6F}" srcOrd="1" destOrd="0" presId="urn:microsoft.com/office/officeart/2018/2/layout/IconVerticalSolidList"/>
    <dgm:cxn modelId="{89F94D46-061B-4AB4-81E9-383A7121CD29}" type="presParOf" srcId="{93B470E4-C05A-428F-A263-994E12E9BE13}" destId="{F8FBB68E-A040-4CBC-9779-03E03C43C7F9}" srcOrd="2" destOrd="0" presId="urn:microsoft.com/office/officeart/2018/2/layout/IconVerticalSolidList"/>
    <dgm:cxn modelId="{9509CAB6-1AFE-458D-85FA-5A61CC737F9C}" type="presParOf" srcId="{93B470E4-C05A-428F-A263-994E12E9BE13}" destId="{2FA2B25F-7706-4138-8733-287037F0E72D}" srcOrd="3" destOrd="0" presId="urn:microsoft.com/office/officeart/2018/2/layout/IconVerticalSolidList"/>
    <dgm:cxn modelId="{59A1DAC7-7644-48C7-AF06-5D122FEFA61A}" type="presParOf" srcId="{AB04FEB2-04A9-4558-A6E4-16288499B0CC}" destId="{962BA65E-59AC-48CA-BF6F-FC0185674B3E}" srcOrd="3" destOrd="0" presId="urn:microsoft.com/office/officeart/2018/2/layout/IconVerticalSolidList"/>
    <dgm:cxn modelId="{635E3EE4-E25E-4C18-B54E-8A63392F6A0E}" type="presParOf" srcId="{AB04FEB2-04A9-4558-A6E4-16288499B0CC}" destId="{68DCCCEC-C15E-47E1-B0E7-189F8C3A46BC}" srcOrd="4" destOrd="0" presId="urn:microsoft.com/office/officeart/2018/2/layout/IconVerticalSolidList"/>
    <dgm:cxn modelId="{F1D39950-A03B-4AC0-86A2-726E65ED2916}" type="presParOf" srcId="{68DCCCEC-C15E-47E1-B0E7-189F8C3A46BC}" destId="{3587374A-6E8C-402D-8D3A-A1B1DC81957A}" srcOrd="0" destOrd="0" presId="urn:microsoft.com/office/officeart/2018/2/layout/IconVerticalSolidList"/>
    <dgm:cxn modelId="{28ED5D28-0AB6-440C-B53A-221F2CCB969C}" type="presParOf" srcId="{68DCCCEC-C15E-47E1-B0E7-189F8C3A46BC}" destId="{94967B81-F2E4-48C0-A360-94043A5BA895}" srcOrd="1" destOrd="0" presId="urn:microsoft.com/office/officeart/2018/2/layout/IconVerticalSolidList"/>
    <dgm:cxn modelId="{32E56C47-8998-4ED5-89C4-75B807053B70}" type="presParOf" srcId="{68DCCCEC-C15E-47E1-B0E7-189F8C3A46BC}" destId="{8DF5360F-1E0C-4232-A8DB-367E095B4691}" srcOrd="2" destOrd="0" presId="urn:microsoft.com/office/officeart/2018/2/layout/IconVerticalSolidList"/>
    <dgm:cxn modelId="{3DDFE4AA-B8B0-48D6-8F64-9B6510DE5951}" type="presParOf" srcId="{68DCCCEC-C15E-47E1-B0E7-189F8C3A46BC}" destId="{488F9D8E-54D0-4158-AA7B-8DF116D4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33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33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The final element of a SWOT analysis are Threats – everything that poses a RISK to either your company itself or its likelihood of success or growth.</a:t>
          </a:r>
          <a:endParaRPr lang="en-US" sz="900" kern="1200" dirty="0"/>
        </a:p>
      </dsp:txBody>
      <dsp:txXfrm>
        <a:off x="0" y="337"/>
        <a:ext cx="3599228" cy="553194"/>
      </dsp:txXfrm>
    </dsp:sp>
    <dsp:sp modelId="{AEF33ADF-D3A6-44B8-9E54-3B4296F5DD24}">
      <dsp:nvSpPr>
        <dsp:cNvPr id="0" name=""/>
        <dsp:cNvSpPr/>
      </dsp:nvSpPr>
      <dsp:spPr>
        <a:xfrm>
          <a:off x="0" y="553532"/>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553532"/>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This could include things like emerging competitors, changes in regulatory law, financial risks, and virtually everything else that could potentially jeopardize the future of your company or project.</a:t>
          </a:r>
          <a:endParaRPr lang="en-US" sz="900" kern="1200" dirty="0"/>
        </a:p>
      </dsp:txBody>
      <dsp:txXfrm>
        <a:off x="0" y="553532"/>
        <a:ext cx="3599228" cy="553194"/>
      </dsp:txXfrm>
    </dsp:sp>
    <dsp:sp modelId="{092EDD6B-9621-4BEF-99CE-18BF43B0190E}">
      <dsp:nvSpPr>
        <dsp:cNvPr id="0" name=""/>
        <dsp:cNvSpPr/>
      </dsp:nvSpPr>
      <dsp:spPr>
        <a:xfrm>
          <a:off x="0" y="110672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10672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NEGATIVE Press.</a:t>
          </a:r>
        </a:p>
        <a:p>
          <a:pPr marL="0" lvl="0" indent="0" algn="l" defTabSz="400050">
            <a:lnSpc>
              <a:spcPct val="90000"/>
            </a:lnSpc>
            <a:spcBef>
              <a:spcPct val="0"/>
            </a:spcBef>
            <a:spcAft>
              <a:spcPct val="35000"/>
            </a:spcAft>
            <a:buNone/>
          </a:pPr>
          <a:endParaRPr lang="en-GB" sz="900" kern="1200" dirty="0"/>
        </a:p>
        <a:p>
          <a:pPr marL="0" lvl="0" indent="0" algn="l" defTabSz="400050">
            <a:lnSpc>
              <a:spcPct val="90000"/>
            </a:lnSpc>
            <a:spcBef>
              <a:spcPct val="0"/>
            </a:spcBef>
            <a:spcAft>
              <a:spcPct val="35000"/>
            </a:spcAft>
            <a:buNone/>
          </a:pPr>
          <a:r>
            <a:rPr lang="en-GB" sz="900" kern="1200" dirty="0"/>
            <a:t>New or strengthening rivals/competition</a:t>
          </a:r>
          <a:endParaRPr lang="en-US" sz="900" kern="1200" dirty="0"/>
        </a:p>
      </dsp:txBody>
      <dsp:txXfrm>
        <a:off x="0" y="1106727"/>
        <a:ext cx="3599228" cy="553194"/>
      </dsp:txXfrm>
    </dsp:sp>
    <dsp:sp modelId="{9BEDCD4B-5E34-4430-90BC-EFF5A38902EB}">
      <dsp:nvSpPr>
        <dsp:cNvPr id="0" name=""/>
        <dsp:cNvSpPr/>
      </dsp:nvSpPr>
      <dsp:spPr>
        <a:xfrm>
          <a:off x="0" y="165992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1659921"/>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Changing CUSTOMER Attitudes towards your company.</a:t>
          </a:r>
          <a:endParaRPr lang="en-US" sz="900" kern="1200"/>
        </a:p>
      </dsp:txBody>
      <dsp:txXfrm>
        <a:off x="0" y="1659921"/>
        <a:ext cx="3599228" cy="553194"/>
      </dsp:txXfrm>
    </dsp:sp>
    <dsp:sp modelId="{619AA726-5DB9-44AB-A9DA-2F55936671A0}">
      <dsp:nvSpPr>
        <dsp:cNvPr id="0" name=""/>
        <dsp:cNvSpPr/>
      </dsp:nvSpPr>
      <dsp:spPr>
        <a:xfrm>
          <a:off x="0" y="2213116"/>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213116"/>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Geopolitical events, Ukraine, Economy, Strikes, NHS, Food banks, </a:t>
          </a:r>
        </a:p>
      </dsp:txBody>
      <dsp:txXfrm>
        <a:off x="0" y="2213116"/>
        <a:ext cx="3599228" cy="553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2237" y="4536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Before sales</a:t>
          </a:r>
        </a:p>
      </dsp:txBody>
      <dsp:txXfrm>
        <a:off x="2237" y="45360"/>
        <a:ext cx="1144274" cy="601425"/>
      </dsp:txXfrm>
    </dsp:sp>
    <dsp:sp modelId="{C1749B54-1F63-4F50-B9F4-D962499518EB}">
      <dsp:nvSpPr>
        <dsp:cNvPr id="0" name=""/>
        <dsp:cNvSpPr/>
      </dsp:nvSpPr>
      <dsp:spPr>
        <a:xfrm>
          <a:off x="1146511" y="4536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466908" y="4536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Information delivery</a:t>
          </a:r>
        </a:p>
      </dsp:txBody>
      <dsp:txXfrm>
        <a:off x="1466908" y="45360"/>
        <a:ext cx="3112426" cy="601425"/>
      </dsp:txXfrm>
    </dsp:sp>
    <dsp:sp modelId="{EB574DDB-75D9-4847-BBBB-745875A80929}">
      <dsp:nvSpPr>
        <dsp:cNvPr id="0" name=""/>
        <dsp:cNvSpPr/>
      </dsp:nvSpPr>
      <dsp:spPr>
        <a:xfrm>
          <a:off x="2237" y="711585"/>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During sales</a:t>
          </a:r>
        </a:p>
      </dsp:txBody>
      <dsp:txXfrm>
        <a:off x="2237" y="711585"/>
        <a:ext cx="1144274" cy="601425"/>
      </dsp:txXfrm>
    </dsp:sp>
    <dsp:sp modelId="{7AC90197-6A88-4EB6-A932-482921E172C4}">
      <dsp:nvSpPr>
        <dsp:cNvPr id="0" name=""/>
        <dsp:cNvSpPr/>
      </dsp:nvSpPr>
      <dsp:spPr>
        <a:xfrm>
          <a:off x="1146511" y="711585"/>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466908" y="711585"/>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Education and information</a:t>
          </a:r>
        </a:p>
      </dsp:txBody>
      <dsp:txXfrm>
        <a:off x="1466908" y="711585"/>
        <a:ext cx="3112426" cy="601425"/>
      </dsp:txXfrm>
    </dsp:sp>
    <dsp:sp modelId="{B94B0B26-7D99-4E64-AB65-F0A15050D46F}">
      <dsp:nvSpPr>
        <dsp:cNvPr id="0" name=""/>
        <dsp:cNvSpPr/>
      </dsp:nvSpPr>
      <dsp:spPr>
        <a:xfrm>
          <a:off x="2237" y="137781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t>After sales </a:t>
          </a:r>
        </a:p>
      </dsp:txBody>
      <dsp:txXfrm>
        <a:off x="2237" y="1377810"/>
        <a:ext cx="1144274" cy="601425"/>
      </dsp:txXfrm>
    </dsp:sp>
    <dsp:sp modelId="{02DF27EA-C220-49F0-8D89-37F8B87D7568}">
      <dsp:nvSpPr>
        <dsp:cNvPr id="0" name=""/>
        <dsp:cNvSpPr/>
      </dsp:nvSpPr>
      <dsp:spPr>
        <a:xfrm>
          <a:off x="1146511" y="137781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466908" y="137781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Issue resolution</a:t>
          </a:r>
        </a:p>
      </dsp:txBody>
      <dsp:txXfrm>
        <a:off x="1466908" y="1377810"/>
        <a:ext cx="3112426" cy="6014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4D600-5C97-42E1-B4DC-EAA4A1BAA0D1}">
      <dsp:nvSpPr>
        <dsp:cNvPr id="0" name=""/>
        <dsp:cNvSpPr/>
      </dsp:nvSpPr>
      <dsp:spPr>
        <a:xfrm>
          <a:off x="2357"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Low</a:t>
          </a:r>
          <a:r>
            <a:rPr lang="en-US" sz="3900" kern="1200" dirty="0"/>
            <a:t> </a:t>
          </a:r>
        </a:p>
      </dsp:txBody>
      <dsp:txXfrm>
        <a:off x="2357" y="131068"/>
        <a:ext cx="2298501" cy="779825"/>
      </dsp:txXfrm>
    </dsp:sp>
    <dsp:sp modelId="{D960A624-B5B4-4B2A-B71D-82849091AA56}">
      <dsp:nvSpPr>
        <dsp:cNvPr id="0" name=""/>
        <dsp:cNvSpPr/>
      </dsp:nvSpPr>
      <dsp:spPr>
        <a:xfrm>
          <a:off x="2357"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Systems do most of the work, customers turn up and pay</a:t>
          </a:r>
        </a:p>
        <a:p>
          <a:pPr marL="171450" lvl="1" indent="-171450" algn="l" defTabSz="844550">
            <a:lnSpc>
              <a:spcPct val="90000"/>
            </a:lnSpc>
            <a:spcBef>
              <a:spcPct val="0"/>
            </a:spcBef>
            <a:spcAft>
              <a:spcPct val="15000"/>
            </a:spcAft>
            <a:buChar char="•"/>
          </a:pPr>
          <a:r>
            <a:rPr lang="en-US" sz="1900" kern="1200" dirty="0"/>
            <a:t>Outputs are highly standardised</a:t>
          </a:r>
        </a:p>
      </dsp:txBody>
      <dsp:txXfrm>
        <a:off x="2357" y="910893"/>
        <a:ext cx="2298501" cy="2472472"/>
      </dsp:txXfrm>
    </dsp:sp>
    <dsp:sp modelId="{7CB28CAE-83DA-4C55-9C49-2C9DA16B7907}">
      <dsp:nvSpPr>
        <dsp:cNvPr id="0" name=""/>
        <dsp:cNvSpPr/>
      </dsp:nvSpPr>
      <dsp:spPr>
        <a:xfrm>
          <a:off x="2622649"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Medium</a:t>
          </a:r>
        </a:p>
      </dsp:txBody>
      <dsp:txXfrm>
        <a:off x="2622649" y="131068"/>
        <a:ext cx="2298501" cy="779825"/>
      </dsp:txXfrm>
    </dsp:sp>
    <dsp:sp modelId="{275687D1-9543-4D37-9D4F-C2FCBF82F337}">
      <dsp:nvSpPr>
        <dsp:cNvPr id="0" name=""/>
        <dsp:cNvSpPr/>
      </dsp:nvSpPr>
      <dsp:spPr>
        <a:xfrm>
          <a:off x="2622649"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Customers must give input (personal information, being present etc.)</a:t>
          </a:r>
        </a:p>
        <a:p>
          <a:pPr marL="171450" lvl="1" indent="-171450" algn="l" defTabSz="844550">
            <a:lnSpc>
              <a:spcPct val="90000"/>
            </a:lnSpc>
            <a:spcBef>
              <a:spcPct val="0"/>
            </a:spcBef>
            <a:spcAft>
              <a:spcPct val="15000"/>
            </a:spcAft>
            <a:buChar char="•"/>
          </a:pPr>
          <a:r>
            <a:rPr lang="en-US" sz="1900" kern="1200" dirty="0"/>
            <a:t>Outputs are usually customized to a degree</a:t>
          </a:r>
        </a:p>
      </dsp:txBody>
      <dsp:txXfrm>
        <a:off x="2622649" y="910893"/>
        <a:ext cx="2298501" cy="2472472"/>
      </dsp:txXfrm>
    </dsp:sp>
    <dsp:sp modelId="{35E03C21-70C3-4837-B9C5-E8D5164DF78E}">
      <dsp:nvSpPr>
        <dsp:cNvPr id="0" name=""/>
        <dsp:cNvSpPr/>
      </dsp:nvSpPr>
      <dsp:spPr>
        <a:xfrm>
          <a:off x="5242941" y="131068"/>
          <a:ext cx="2298501" cy="7798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High</a:t>
          </a:r>
        </a:p>
      </dsp:txBody>
      <dsp:txXfrm>
        <a:off x="5242941" y="131068"/>
        <a:ext cx="2298501" cy="779825"/>
      </dsp:txXfrm>
    </dsp:sp>
    <dsp:sp modelId="{19422709-FE15-4008-B780-A5139DB6BFE1}">
      <dsp:nvSpPr>
        <dsp:cNvPr id="0" name=""/>
        <dsp:cNvSpPr/>
      </dsp:nvSpPr>
      <dsp:spPr>
        <a:xfrm>
          <a:off x="5242941" y="910893"/>
          <a:ext cx="2298501" cy="24724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Service is highly customized </a:t>
          </a:r>
        </a:p>
        <a:p>
          <a:pPr marL="171450" lvl="1" indent="-171450" algn="l" defTabSz="844550">
            <a:lnSpc>
              <a:spcPct val="90000"/>
            </a:lnSpc>
            <a:spcBef>
              <a:spcPct val="0"/>
            </a:spcBef>
            <a:spcAft>
              <a:spcPct val="15000"/>
            </a:spcAft>
            <a:buChar char="•"/>
          </a:pPr>
          <a:r>
            <a:rPr lang="en-US" sz="1900" kern="1200" dirty="0"/>
            <a:t>Output cannot be properly given without actively working with the customer</a:t>
          </a:r>
        </a:p>
      </dsp:txBody>
      <dsp:txXfrm>
        <a:off x="5242941" y="910893"/>
        <a:ext cx="2298501" cy="24724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448"/>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222194" y="168717"/>
          <a:ext cx="403990" cy="40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848380" y="3448"/>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Contact with staff, uniforms</a:t>
          </a:r>
        </a:p>
      </dsp:txBody>
      <dsp:txXfrm>
        <a:off x="848380" y="3448"/>
        <a:ext cx="4036822" cy="734528"/>
      </dsp:txXfrm>
    </dsp:sp>
    <dsp:sp modelId="{51C74D95-F3BD-46CB-BF31-11D145EF7918}">
      <dsp:nvSpPr>
        <dsp:cNvPr id="0" name=""/>
        <dsp:cNvSpPr/>
      </dsp:nvSpPr>
      <dsp:spPr>
        <a:xfrm>
          <a:off x="0" y="921609"/>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222194" y="1086878"/>
          <a:ext cx="403990" cy="40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848380" y="921609"/>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Buildings, logos, even colour schemes inside</a:t>
          </a:r>
        </a:p>
      </dsp:txBody>
      <dsp:txXfrm>
        <a:off x="848380" y="921609"/>
        <a:ext cx="4036822" cy="734528"/>
      </dsp:txXfrm>
    </dsp:sp>
    <dsp:sp modelId="{4940A3D1-A610-45D9-B822-1AAFFACDA70F}">
      <dsp:nvSpPr>
        <dsp:cNvPr id="0" name=""/>
        <dsp:cNvSpPr/>
      </dsp:nvSpPr>
      <dsp:spPr>
        <a:xfrm>
          <a:off x="0" y="1839770"/>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222194" y="2005039"/>
          <a:ext cx="403990" cy="40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848380" y="1839770"/>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Product packaging, receipts</a:t>
          </a:r>
        </a:p>
      </dsp:txBody>
      <dsp:txXfrm>
        <a:off x="848380" y="1839770"/>
        <a:ext cx="4036822" cy="734528"/>
      </dsp:txXfrm>
    </dsp:sp>
    <dsp:sp modelId="{7495E1CC-8DA6-4FC2-86B2-BFB68F0D5213}">
      <dsp:nvSpPr>
        <dsp:cNvPr id="0" name=""/>
        <dsp:cNvSpPr/>
      </dsp:nvSpPr>
      <dsp:spPr>
        <a:xfrm>
          <a:off x="0" y="2757931"/>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222194" y="2923200"/>
          <a:ext cx="403990" cy="40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848380" y="2757931"/>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Websites and other digital content such as emails</a:t>
          </a:r>
        </a:p>
      </dsp:txBody>
      <dsp:txXfrm>
        <a:off x="848380" y="2757931"/>
        <a:ext cx="4036822" cy="734528"/>
      </dsp:txXfrm>
    </dsp:sp>
    <dsp:sp modelId="{30F52B61-4885-4BAD-BD86-AE1AC9A70168}">
      <dsp:nvSpPr>
        <dsp:cNvPr id="0" name=""/>
        <dsp:cNvSpPr/>
      </dsp:nvSpPr>
      <dsp:spPr>
        <a:xfrm>
          <a:off x="0" y="3676092"/>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222194" y="3841361"/>
          <a:ext cx="403990" cy="403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848380" y="3676092"/>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Things given to a consumer which prove they are entitled to something e.g. a table number</a:t>
          </a:r>
        </a:p>
      </dsp:txBody>
      <dsp:txXfrm>
        <a:off x="848380" y="3676092"/>
        <a:ext cx="4036822" cy="7345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CF56D-3ADB-46F5-8687-21B2F4221178}">
      <dsp:nvSpPr>
        <dsp:cNvPr id="0" name=""/>
        <dsp:cNvSpPr/>
      </dsp:nvSpPr>
      <dsp:spPr>
        <a:xfrm>
          <a:off x="0" y="553"/>
          <a:ext cx="10506456" cy="12955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F0CBF-3F1F-4D93-908D-CA77441734A2}">
      <dsp:nvSpPr>
        <dsp:cNvPr id="0" name=""/>
        <dsp:cNvSpPr/>
      </dsp:nvSpPr>
      <dsp:spPr>
        <a:xfrm>
          <a:off x="391894" y="292045"/>
          <a:ext cx="712535" cy="712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DE7B5-818E-4481-A4A1-5EA167003D2D}">
      <dsp:nvSpPr>
        <dsp:cNvPr id="0" name=""/>
        <dsp:cNvSpPr/>
      </dsp:nvSpPr>
      <dsp:spPr>
        <a:xfrm>
          <a:off x="1496324" y="553"/>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dirty="0" err="1"/>
            <a:t>Servicescapes</a:t>
          </a:r>
          <a:r>
            <a:rPr lang="en-US" sz="2400" kern="1200" dirty="0"/>
            <a:t> relate to the customer’s physical surroundings, and the other experiential parts of the service process. </a:t>
          </a:r>
        </a:p>
      </dsp:txBody>
      <dsp:txXfrm>
        <a:off x="1496324" y="553"/>
        <a:ext cx="9010131" cy="1295519"/>
      </dsp:txXfrm>
    </dsp:sp>
    <dsp:sp modelId="{4A5CB91B-ED09-47CC-824E-A6E586E1FCCE}">
      <dsp:nvSpPr>
        <dsp:cNvPr id="0" name=""/>
        <dsp:cNvSpPr/>
      </dsp:nvSpPr>
      <dsp:spPr>
        <a:xfrm>
          <a:off x="0" y="1619952"/>
          <a:ext cx="10506456" cy="12955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990F1-49AA-407A-A66D-AECF0B60AD6F}">
      <dsp:nvSpPr>
        <dsp:cNvPr id="0" name=""/>
        <dsp:cNvSpPr/>
      </dsp:nvSpPr>
      <dsp:spPr>
        <a:xfrm>
          <a:off x="391894" y="1911444"/>
          <a:ext cx="712535" cy="712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2B25F-7706-4138-8733-287037F0E72D}">
      <dsp:nvSpPr>
        <dsp:cNvPr id="0" name=""/>
        <dsp:cNvSpPr/>
      </dsp:nvSpPr>
      <dsp:spPr>
        <a:xfrm>
          <a:off x="1496324" y="1619952"/>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a:t>They can have a huge influence on the consumer’s perception of the service. </a:t>
          </a:r>
        </a:p>
      </dsp:txBody>
      <dsp:txXfrm>
        <a:off x="1496324" y="1619952"/>
        <a:ext cx="9010131" cy="1295519"/>
      </dsp:txXfrm>
    </dsp:sp>
    <dsp:sp modelId="{3587374A-6E8C-402D-8D3A-A1B1DC81957A}">
      <dsp:nvSpPr>
        <dsp:cNvPr id="0" name=""/>
        <dsp:cNvSpPr/>
      </dsp:nvSpPr>
      <dsp:spPr>
        <a:xfrm>
          <a:off x="0" y="3239351"/>
          <a:ext cx="10506456" cy="12955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67B81-F2E4-48C0-A360-94043A5BA895}">
      <dsp:nvSpPr>
        <dsp:cNvPr id="0" name=""/>
        <dsp:cNvSpPr/>
      </dsp:nvSpPr>
      <dsp:spPr>
        <a:xfrm>
          <a:off x="391894" y="3530843"/>
          <a:ext cx="712535" cy="712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F9D8E-54D0-4158-AA7B-8DF116D43184}">
      <dsp:nvSpPr>
        <dsp:cNvPr id="0" name=""/>
        <dsp:cNvSpPr/>
      </dsp:nvSpPr>
      <dsp:spPr>
        <a:xfrm>
          <a:off x="1496324" y="3239351"/>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a:t>The theory is about managing the physical evidence part of a service, and also helps explain consumer behaviour in a service setting. </a:t>
          </a:r>
        </a:p>
      </dsp:txBody>
      <dsp:txXfrm>
        <a:off x="1496324" y="3239351"/>
        <a:ext cx="9010131" cy="12955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21/04/2024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ym typeface="Arial" charset="0"/>
              </a:rPr>
              <a:t>1,Richard Cantillon  1755 -</a:t>
            </a:r>
            <a:r>
              <a:rPr lang="en-GB" sz="1200" i="1" kern="0" dirty="0" err="1">
                <a:sym typeface="Arial" charset="0"/>
              </a:rPr>
              <a:t>Essai</a:t>
            </a:r>
            <a:r>
              <a:rPr lang="en-GB" sz="1200" i="1" kern="0" dirty="0">
                <a:sym typeface="Arial" charset="0"/>
              </a:rPr>
              <a:t> sur la nature du commerce </a:t>
            </a:r>
            <a:r>
              <a:rPr lang="en-GB" sz="1200" i="1" kern="0" dirty="0" err="1">
                <a:sym typeface="Arial" charset="0"/>
              </a:rPr>
              <a:t>en</a:t>
            </a:r>
            <a:r>
              <a:rPr lang="en-GB" sz="1200" i="1" kern="0" dirty="0">
                <a:sym typeface="Arial" charset="0"/>
              </a:rPr>
              <a:t> </a:t>
            </a:r>
            <a:r>
              <a:rPr lang="en-GB" sz="1200" i="1" kern="0" dirty="0" err="1">
                <a:sym typeface="Arial" charset="0"/>
              </a:rPr>
              <a:t>général</a:t>
            </a:r>
            <a:r>
              <a:rPr lang="en-GB" sz="1200" kern="0" dirty="0">
                <a:sym typeface="Arial" charset="0"/>
              </a:rPr>
              <a:t>’.</a:t>
            </a:r>
          </a:p>
          <a:p>
            <a:endParaRPr lang="en-GB" dirty="0"/>
          </a:p>
          <a:p>
            <a:endParaRPr lang="en-GB" dirty="0"/>
          </a:p>
          <a:p>
            <a:r>
              <a:rPr lang="en-US" sz="1200" b="0" u="none" dirty="0">
                <a:solidFill>
                  <a:srgbClr val="7030A0"/>
                </a:solidFill>
                <a:ea typeface="+mn-ea"/>
              </a:rPr>
              <a:t>2,Locus of control </a:t>
            </a:r>
            <a:r>
              <a:rPr lang="en-GB" sz="1200" b="0" u="none" dirty="0">
                <a:solidFill>
                  <a:srgbClr val="7030A0"/>
                </a:solidFill>
                <a:ea typeface="+mn-ea"/>
              </a:rPr>
              <a:t>,</a:t>
            </a:r>
            <a:r>
              <a:rPr lang="en-US" sz="1200" b="0" u="none" dirty="0">
                <a:solidFill>
                  <a:srgbClr val="7030A0"/>
                </a:solidFill>
                <a:ea typeface="+mn-ea"/>
              </a:rPr>
              <a:t>Propensity to take Risk</a:t>
            </a:r>
            <a:r>
              <a:rPr lang="en-GB" sz="1200" b="0" u="none" dirty="0">
                <a:solidFill>
                  <a:srgbClr val="7030A0"/>
                </a:solidFill>
                <a:ea typeface="+mn-ea"/>
              </a:rPr>
              <a:t>, </a:t>
            </a:r>
            <a:r>
              <a:rPr lang="en-US" sz="1200" b="0" u="none" dirty="0">
                <a:solidFill>
                  <a:srgbClr val="7030A0"/>
                </a:solidFill>
                <a:ea typeface="+mn-ea"/>
              </a:rPr>
              <a:t>Need for Achievement</a:t>
            </a:r>
            <a:r>
              <a:rPr lang="en-GB" sz="1200" b="0" u="none" dirty="0">
                <a:solidFill>
                  <a:srgbClr val="7030A0"/>
                </a:solidFill>
                <a:ea typeface="+mn-ea"/>
              </a:rPr>
              <a:t>, </a:t>
            </a:r>
            <a:r>
              <a:rPr lang="en-US" sz="1200" b="0" u="none" dirty="0">
                <a:solidFill>
                  <a:srgbClr val="7030A0"/>
                </a:solidFill>
                <a:ea typeface="+mn-ea"/>
              </a:rPr>
              <a:t>Self Confidence, </a:t>
            </a:r>
            <a:r>
              <a:rPr lang="en-US" sz="1200" b="0" u="none" dirty="0">
                <a:solidFill>
                  <a:srgbClr val="7030A0"/>
                </a:solidFill>
                <a:latin typeface="Constantia" charset="0"/>
              </a:rPr>
              <a:t>Creativity, </a:t>
            </a:r>
            <a:r>
              <a:rPr lang="en-US" sz="1200" b="0" u="none" dirty="0">
                <a:solidFill>
                  <a:srgbClr val="7030A0"/>
                </a:solidFill>
                <a:ea typeface="+mn-ea"/>
              </a:rPr>
              <a:t>Good Leadership, Proactive Tendencies, </a:t>
            </a:r>
            <a:r>
              <a:rPr lang="en-US" sz="1200" b="0" u="none" dirty="0">
                <a:solidFill>
                  <a:srgbClr val="7030A0"/>
                </a:solidFill>
                <a:latin typeface="Constantia" charset="0"/>
              </a:rPr>
              <a:t>Tenacity</a:t>
            </a:r>
            <a:r>
              <a:rPr lang="en-US" sz="1200" b="0" u="none" dirty="0">
                <a:solidFill>
                  <a:srgbClr val="7030A0"/>
                </a:solidFill>
                <a:latin typeface="Constantia" charset="0"/>
                <a:ea typeface="+mn-ea"/>
              </a:rPr>
              <a:t>, </a:t>
            </a:r>
            <a:r>
              <a:rPr lang="en-US" sz="1200" b="0" u="none" dirty="0">
                <a:solidFill>
                  <a:srgbClr val="7030A0"/>
                </a:solidFill>
                <a:latin typeface="Constantia" charset="0"/>
              </a:rPr>
              <a:t>Need for Autonomy.</a:t>
            </a:r>
            <a:endParaRPr lang="en-US" sz="1200" b="0" u="none" dirty="0">
              <a:solidFill>
                <a:srgbClr val="7030A0"/>
              </a:solidFill>
              <a:ea typeface="+mn-ea"/>
            </a:endParaRPr>
          </a:p>
          <a:p>
            <a:endParaRPr lang="en-US" sz="1200" b="1" u="sng" dirty="0">
              <a:solidFill>
                <a:srgbClr val="7030A0"/>
              </a:solidFill>
              <a:latin typeface="Constantia" charset="0"/>
              <a:ea typeface="+mn-ea"/>
            </a:endParaRPr>
          </a:p>
          <a:p>
            <a:pPr>
              <a:lnSpc>
                <a:spcPct val="80000"/>
              </a:lnSpc>
              <a:spcAft>
                <a:spcPct val="20000"/>
              </a:spcAft>
            </a:pPr>
            <a:r>
              <a:rPr lang="en-GB" dirty="0"/>
              <a:t>3, Need for personal control, Unwillingness or inability to delegate, Distrust of subordinates, Need for applause &amp; recognition</a:t>
            </a:r>
            <a:endParaRPr lang="en-US" dirty="0"/>
          </a:p>
          <a:p>
            <a:endParaRPr lang="en-GB" sz="1200" b="1" u="sng" dirty="0">
              <a:solidFill>
                <a:srgbClr val="7030A0"/>
              </a:solidFill>
              <a:ea typeface="+mn-e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127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665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 action="ppaction://noaction"/>
              </a:rPr>
              <a:t>, </a:t>
            </a:r>
          </a:p>
          <a:p>
            <a:endParaRPr lang="en-GB" dirty="0">
              <a:hlinkClick r:id="" action="ppaction://noaction"/>
            </a:endParaRPr>
          </a:p>
          <a:p>
            <a:r>
              <a:rPr lang="en-GB" dirty="0">
                <a:hlinkClick r:id="" action="ppaction://noaction"/>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026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18</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910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20</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21</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26</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b="1" dirty="0"/>
          </a:p>
        </p:txBody>
      </p:sp>
      <p:sp>
        <p:nvSpPr>
          <p:cNvPr id="4" name="Slide Number Placeholder 3"/>
          <p:cNvSpPr>
            <a:spLocks noGrp="1"/>
          </p:cNvSpPr>
          <p:nvPr>
            <p:ph type="sldNum" sz="quarter" idx="5"/>
          </p:nvPr>
        </p:nvSpPr>
        <p:spPr/>
        <p:txBody>
          <a:bodyPr/>
          <a:lstStyle/>
          <a:p>
            <a:fld id="{F198CD88-6CC6-4FCE-AAD4-3DFA75E26F71}" type="slidenum">
              <a:rPr lang="en-GB" smtClean="0"/>
              <a:t>27</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why you like and dislike</a:t>
            </a:r>
            <a:r>
              <a:rPr lang="en-GB" baseline="0" dirty="0"/>
              <a:t> certain people?  </a:t>
            </a:r>
          </a:p>
          <a:p>
            <a:r>
              <a:rPr lang="en-GB" baseline="0" dirty="0"/>
              <a:t>(Two children with different personalities)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1E8D91-6ED7-4ADA-8802-44C159F0EBF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03861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Actual Self </a:t>
            </a:r>
            <a:r>
              <a:rPr lang="en-GB" dirty="0"/>
              <a:t>image is defined by how we actually see ourselves impartially. </a:t>
            </a:r>
          </a:p>
          <a:p>
            <a:endParaRPr lang="en-GB" dirty="0"/>
          </a:p>
          <a:p>
            <a:r>
              <a:rPr lang="en-GB" b="1" dirty="0"/>
              <a:t>The Social Self </a:t>
            </a:r>
            <a:r>
              <a:rPr lang="en-GB" dirty="0"/>
              <a:t>defines how consumers are seen by others, </a:t>
            </a:r>
          </a:p>
          <a:p>
            <a:endParaRPr lang="en-GB" dirty="0"/>
          </a:p>
          <a:p>
            <a:r>
              <a:rPr lang="en-GB" dirty="0"/>
              <a:t>An </a:t>
            </a:r>
            <a:r>
              <a:rPr lang="en-GB" b="1" dirty="0"/>
              <a:t>Ideal Self </a:t>
            </a:r>
            <a:r>
              <a:rPr lang="en-GB" dirty="0"/>
              <a:t>are aims that a consumer tries to adhere to or even flaunt the best version of themselves. </a:t>
            </a:r>
          </a:p>
          <a:p>
            <a:endParaRPr lang="en-GB" dirty="0"/>
          </a:p>
          <a:p>
            <a:r>
              <a:rPr lang="en-GB" dirty="0"/>
              <a:t> </a:t>
            </a:r>
            <a:r>
              <a:rPr lang="en-GB" b="1" dirty="0"/>
              <a:t>looking-glass self ‘how we want others to see us’ </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29</a:t>
            </a:fld>
            <a:endParaRPr lang="en-GB"/>
          </a:p>
        </p:txBody>
      </p:sp>
    </p:spTree>
    <p:extLst>
      <p:ext uri="{BB962C8B-B14F-4D97-AF65-F5344CB8AC3E}">
        <p14:creationId xmlns:p14="http://schemas.microsoft.com/office/powerpoint/2010/main" val="37006594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C2D30"/>
                </a:solidFill>
                <a:effectLst/>
                <a:latin typeface="Proxima Nova Regular"/>
              </a:rPr>
              <a:t>You may be thinking, “Wow, that’s sad!” But hold on a second. </a:t>
            </a:r>
          </a:p>
          <a:p>
            <a:pPr algn="l"/>
            <a:r>
              <a:rPr lang="en-GB" b="0" i="0" dirty="0">
                <a:solidFill>
                  <a:srgbClr val="2C2D30"/>
                </a:solidFill>
                <a:effectLst/>
                <a:latin typeface="Proxima Nova Regular"/>
              </a:rPr>
              <a:t>Choosing what fits, rather than what doesn't, could have important benefits for people with low self-esteem. Just think back to a time when you felt rejected, didn’t get the girl or guy you wanted, didn’t ace the job interview.</a:t>
            </a:r>
          </a:p>
          <a:p>
            <a:pPr algn="l"/>
            <a:r>
              <a:rPr lang="en-GB" b="0" i="0" dirty="0">
                <a:solidFill>
                  <a:srgbClr val="2C2D30"/>
                </a:solidFill>
                <a:effectLst/>
                <a:latin typeface="Proxima Nova Regular"/>
              </a:rPr>
              <a:t>When you’re feeling lesser than other people, it can feel weirdly comforting to eat junk while wearing your favourite t-shirt and </a:t>
            </a:r>
            <a:r>
              <a:rPr lang="en-GB" b="0" i="0" dirty="0" err="1">
                <a:solidFill>
                  <a:srgbClr val="2C2D30"/>
                </a:solidFill>
                <a:effectLst/>
                <a:latin typeface="Proxima Nova Regular"/>
              </a:rPr>
              <a:t>comfy’s</a:t>
            </a:r>
            <a:r>
              <a:rPr lang="en-GB" b="0" i="0" dirty="0">
                <a:solidFill>
                  <a:srgbClr val="2C2D30"/>
                </a:solidFill>
                <a:effectLst/>
                <a:latin typeface="Proxima Nova Regular"/>
              </a:rPr>
              <a:t>. Indeed, inferior product represent safety and low risk decisions</a:t>
            </a:r>
          </a:p>
          <a:p>
            <a:pPr algn="l"/>
            <a:r>
              <a:rPr lang="en-GB" b="0" i="0" dirty="0">
                <a:solidFill>
                  <a:srgbClr val="2C2D30"/>
                </a:solidFill>
                <a:effectLst/>
                <a:latin typeface="Proxima Nova Regular"/>
              </a:rPr>
              <a:t> on the </a:t>
            </a:r>
            <a:r>
              <a:rPr lang="en-GB" b="0" i="0" dirty="0" err="1">
                <a:solidFill>
                  <a:srgbClr val="2C2D30"/>
                </a:solidFill>
                <a:effectLst/>
                <a:latin typeface="Proxima Nova Regular"/>
              </a:rPr>
              <a:t>otherside</a:t>
            </a:r>
            <a:r>
              <a:rPr lang="en-GB" b="0" i="0" dirty="0">
                <a:solidFill>
                  <a:srgbClr val="2C2D30"/>
                </a:solidFill>
                <a:effectLst/>
                <a:latin typeface="Proxima Nova Regular"/>
              </a:rPr>
              <a:t> of the coin it could feel threatening to get dressed up for a fancy meal because it feels phony to present such an unrealistically positive image to the world. </a:t>
            </a:r>
          </a:p>
          <a:p>
            <a:pPr algn="l"/>
            <a:r>
              <a:rPr lang="en-GB" b="0" i="0" dirty="0" err="1">
                <a:solidFill>
                  <a:srgbClr val="2C2D30"/>
                </a:solidFill>
                <a:effectLst/>
                <a:latin typeface="Proxima Nova Regular"/>
              </a:rPr>
              <a:t>Signaling</a:t>
            </a:r>
            <a:r>
              <a:rPr lang="en-GB" b="0" i="0" dirty="0">
                <a:solidFill>
                  <a:srgbClr val="2C2D30"/>
                </a:solidFill>
                <a:effectLst/>
                <a:latin typeface="Proxima Nova Regular"/>
              </a:rPr>
              <a:t> to others that one is confident and competent, while feeling inferior inside, may even put some people at risk for damaging their self-views even further.</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3031296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Product or service? </a:t>
            </a:r>
          </a:p>
        </p:txBody>
      </p:sp>
      <p:sp>
        <p:nvSpPr>
          <p:cNvPr id="4" name="Slide Number Placeholder 3"/>
          <p:cNvSpPr>
            <a:spLocks noGrp="1"/>
          </p:cNvSpPr>
          <p:nvPr>
            <p:ph type="sldNum" sz="quarter" idx="5"/>
          </p:nvPr>
        </p:nvSpPr>
        <p:spPr/>
        <p:txBody>
          <a:bodyPr/>
          <a:lstStyle/>
          <a:p>
            <a:fld id="{F198CD88-6CC6-4FCE-AAD4-3DFA75E26F71}" type="slidenum">
              <a:rPr lang="en-GB" smtClean="0"/>
              <a:t>31</a:t>
            </a:fld>
            <a:endParaRPr lang="en-GB"/>
          </a:p>
        </p:txBody>
      </p:sp>
    </p:spTree>
    <p:extLst>
      <p:ext uri="{BB962C8B-B14F-4D97-AF65-F5344CB8AC3E}">
        <p14:creationId xmlns:p14="http://schemas.microsoft.com/office/powerpoint/2010/main" val="27080259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altLang="en-US" sz="1200" b="1" dirty="0"/>
              <a:t>Intangibility</a:t>
            </a:r>
            <a:r>
              <a:rPr lang="en-US" altLang="en-US" sz="1200" dirty="0"/>
              <a:t> - Services may be higher risk purchases because the customer can’t fully experience them before they’re bought. The risk associated with intangibility means that customers are less likely to try new services, or switch brands. </a:t>
            </a:r>
          </a:p>
          <a:p>
            <a:endParaRPr lang="en-US" altLang="en-US" sz="1200" dirty="0"/>
          </a:p>
          <a:p>
            <a:pPr marL="0" indent="0">
              <a:buNone/>
            </a:pPr>
            <a:r>
              <a:rPr lang="en-US" altLang="en-US" sz="1200" dirty="0"/>
              <a:t>Perceived risk can be reduced by making a service more tangible. Ways to do this include:</a:t>
            </a:r>
          </a:p>
          <a:p>
            <a:r>
              <a:rPr lang="en-US" altLang="en-US" sz="1200" dirty="0"/>
              <a:t>Create strong brand image </a:t>
            </a:r>
          </a:p>
          <a:p>
            <a:r>
              <a:rPr lang="en-US" altLang="en-US" sz="1200" dirty="0"/>
              <a:t>Give good customer service whenever dealing with customers</a:t>
            </a:r>
          </a:p>
          <a:p>
            <a:r>
              <a:rPr lang="en-US" altLang="en-US" sz="1200" dirty="0"/>
              <a:t>Engage in post-purchase communication</a:t>
            </a:r>
          </a:p>
          <a:p>
            <a:pPr marL="0" indent="0">
              <a:buNone/>
            </a:pPr>
            <a:endParaRPr lang="en-GB" sz="1200" dirty="0"/>
          </a:p>
          <a:p>
            <a:pPr marL="0" indent="0">
              <a:buNone/>
            </a:pPr>
            <a:r>
              <a:rPr lang="en-GB" sz="1200" b="1" dirty="0" err="1"/>
              <a:t>Inseperability</a:t>
            </a:r>
            <a:r>
              <a:rPr lang="en-GB" sz="1200" dirty="0"/>
              <a:t> - Services can’t come without service providers </a:t>
            </a:r>
            <a:r>
              <a:rPr lang="en-GB" sz="1200" i="1" dirty="0"/>
              <a:t>(you can’t have car insurance without being a customer of a car insurance company). </a:t>
            </a:r>
            <a:r>
              <a:rPr lang="en-GB" sz="1200" dirty="0"/>
              <a:t>Inseparability is sometimes called simultaneity, because the service is produced at the same time it is consumed.</a:t>
            </a:r>
          </a:p>
          <a:p>
            <a:endParaRPr lang="en-GB" sz="1200" dirty="0"/>
          </a:p>
          <a:p>
            <a:pPr marL="0" indent="0">
              <a:buNone/>
            </a:pPr>
            <a:r>
              <a:rPr lang="en-GB" sz="1200" u="sng" dirty="0"/>
              <a:t>Ways to manage inseparability include:</a:t>
            </a:r>
          </a:p>
          <a:p>
            <a:r>
              <a:rPr lang="en-GB" sz="1200" dirty="0"/>
              <a:t> Managing customer expectations of the service.</a:t>
            </a:r>
          </a:p>
          <a:p>
            <a:r>
              <a:rPr lang="en-GB" sz="1200" dirty="0"/>
              <a:t> Creating a “service blueprint” for staff which sets out the levels of quality expected. </a:t>
            </a:r>
          </a:p>
          <a:p>
            <a:endParaRPr lang="en-GB" sz="1200" dirty="0"/>
          </a:p>
          <a:p>
            <a:pPr marL="0" indent="0">
              <a:buNone/>
            </a:pPr>
            <a:r>
              <a:rPr lang="en-US" sz="1200" b="1" dirty="0">
                <a:solidFill>
                  <a:srgbClr val="000000"/>
                </a:solidFill>
              </a:rPr>
              <a:t>Perishability </a:t>
            </a:r>
            <a:r>
              <a:rPr lang="en-US" sz="1200" dirty="0">
                <a:solidFill>
                  <a:srgbClr val="000000"/>
                </a:solidFill>
              </a:rPr>
              <a:t>- Services have perishability – they cannot be owned or stored for later use or sale. They only exist at the time they are made and consumed </a:t>
            </a:r>
            <a:r>
              <a:rPr lang="en-US" sz="1200" i="1" dirty="0">
                <a:solidFill>
                  <a:srgbClr val="000000"/>
                </a:solidFill>
              </a:rPr>
              <a:t>(car insurance isn’t needed until you drive the car. Netflix isn’t streaming if you aren’t on the page). </a:t>
            </a:r>
          </a:p>
          <a:p>
            <a:pPr marL="0" indent="0">
              <a:buNone/>
            </a:pPr>
            <a:endParaRPr lang="en-US" sz="1200" dirty="0">
              <a:solidFill>
                <a:srgbClr val="000000"/>
              </a:solidFill>
            </a:endParaRPr>
          </a:p>
          <a:p>
            <a:pPr marL="0" indent="0">
              <a:buNone/>
            </a:pPr>
            <a:r>
              <a:rPr lang="en-US" sz="1200" dirty="0">
                <a:solidFill>
                  <a:srgbClr val="000000"/>
                </a:solidFill>
              </a:rPr>
              <a:t>Perishability is the main source of supply and demand problems that service businesses face. Capacity and demand management are important when trying to deal with the perishability of services.</a:t>
            </a:r>
          </a:p>
          <a:p>
            <a:endParaRPr lang="en-GB" sz="1200" dirty="0"/>
          </a:p>
          <a:p>
            <a:r>
              <a:rPr lang="en-US" sz="1200" b="1" dirty="0">
                <a:solidFill>
                  <a:srgbClr val="FFFFFF"/>
                </a:solidFill>
              </a:rPr>
              <a:t>Variability</a:t>
            </a:r>
            <a:r>
              <a:rPr lang="en-US" sz="1200" dirty="0">
                <a:solidFill>
                  <a:srgbClr val="FFFFFF"/>
                </a:solidFill>
              </a:rPr>
              <a:t> - Unlike products, </a:t>
            </a:r>
            <a:r>
              <a:rPr lang="en-US" sz="1200" dirty="0" err="1">
                <a:solidFill>
                  <a:srgbClr val="FFFFFF"/>
                </a:solidFill>
              </a:rPr>
              <a:t>standardising</a:t>
            </a:r>
            <a:r>
              <a:rPr lang="en-US" sz="1200" dirty="0">
                <a:solidFill>
                  <a:srgbClr val="FFFFFF"/>
                </a:solidFill>
              </a:rPr>
              <a:t> the quality of a service can be difficult. Services are run by people and there is always room for human error and technological issues – this creates variability. (Who, When, Where, How?) </a:t>
            </a:r>
          </a:p>
          <a:p>
            <a:endParaRPr lang="en-US" sz="1200" dirty="0">
              <a:solidFill>
                <a:srgbClr val="FFFFFF"/>
              </a:solidFill>
            </a:endParaRPr>
          </a:p>
          <a:p>
            <a:pPr marL="0" indent="0">
              <a:buNone/>
            </a:pPr>
            <a:r>
              <a:rPr lang="en-US" sz="1200" b="1" dirty="0"/>
              <a:t>Not Owned </a:t>
            </a:r>
            <a:r>
              <a:rPr lang="en-US" sz="1200" dirty="0"/>
              <a:t>- It’s difficult for consumers to own a service, but people enjoy ownership of products. For example, they could be more inclined to want to buy and collect DVDs rather than have a Netflix subscription. </a:t>
            </a:r>
          </a:p>
          <a:p>
            <a:pPr marL="0" indent="0">
              <a:buNone/>
            </a:pPr>
            <a:endParaRPr lang="en-US" sz="1200" dirty="0"/>
          </a:p>
          <a:p>
            <a:pPr marL="0" indent="0">
              <a:buNone/>
            </a:pPr>
            <a:r>
              <a:rPr lang="en-US" sz="1200" dirty="0"/>
              <a:t>How marketers deal with non-ownership:</a:t>
            </a:r>
          </a:p>
          <a:p>
            <a:r>
              <a:rPr lang="en-GB" sz="1200" dirty="0"/>
              <a:t>Emphasise the ease of renting rather than owning (e.g., a house)</a:t>
            </a:r>
            <a:endParaRPr lang="en-US" sz="1200" dirty="0"/>
          </a:p>
          <a:p>
            <a:r>
              <a:rPr lang="en-US" sz="1200" dirty="0"/>
              <a:t>Price attractively</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33</a:t>
            </a:fld>
            <a:endParaRPr lang="en-GB"/>
          </a:p>
        </p:txBody>
      </p:sp>
    </p:spTree>
    <p:extLst>
      <p:ext uri="{BB962C8B-B14F-4D97-AF65-F5344CB8AC3E}">
        <p14:creationId xmlns:p14="http://schemas.microsoft.com/office/powerpoint/2010/main" val="3940658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solidFill>
                  <a:srgbClr val="000000"/>
                </a:solidFill>
              </a:rPr>
              <a:t>profits and revenues</a:t>
            </a:r>
          </a:p>
          <a:p>
            <a:pPr lvl="1"/>
            <a:r>
              <a:rPr lang="en-GB" dirty="0">
                <a:solidFill>
                  <a:srgbClr val="000000"/>
                </a:solidFill>
              </a:rPr>
              <a:t>maximise sales </a:t>
            </a:r>
            <a:r>
              <a:rPr lang="en-GB" u="sng" dirty="0">
                <a:solidFill>
                  <a:srgbClr val="000000"/>
                </a:solidFill>
              </a:rPr>
              <a:t>revenues </a:t>
            </a:r>
            <a:r>
              <a:rPr lang="en-GB" dirty="0">
                <a:solidFill>
                  <a:srgbClr val="000000"/>
                </a:solidFill>
              </a:rPr>
              <a:t>rather than volumes</a:t>
            </a:r>
          </a:p>
          <a:p>
            <a:r>
              <a:rPr lang="en-GB" sz="2400" dirty="0">
                <a:solidFill>
                  <a:srgbClr val="000000"/>
                </a:solidFill>
              </a:rPr>
              <a:t>market share</a:t>
            </a:r>
          </a:p>
          <a:p>
            <a:pPr lvl="1"/>
            <a:r>
              <a:rPr lang="en-GB" dirty="0">
                <a:solidFill>
                  <a:srgbClr val="000000"/>
                </a:solidFill>
              </a:rPr>
              <a:t>a low price can buy market share</a:t>
            </a:r>
          </a:p>
          <a:p>
            <a:r>
              <a:rPr lang="en-GB" sz="2400" dirty="0">
                <a:solidFill>
                  <a:srgbClr val="000000"/>
                </a:solidFill>
              </a:rPr>
              <a:t>survival</a:t>
            </a:r>
          </a:p>
          <a:p>
            <a:pPr lvl="1"/>
            <a:r>
              <a:rPr lang="en-GB" dirty="0">
                <a:solidFill>
                  <a:srgbClr val="000000"/>
                </a:solidFill>
              </a:rPr>
              <a:t>but set prices too low and the firm will not survive</a:t>
            </a:r>
          </a:p>
          <a:p>
            <a:r>
              <a:rPr lang="en-GB" sz="2400" dirty="0">
                <a:solidFill>
                  <a:srgbClr val="000000"/>
                </a:solidFill>
              </a:rPr>
              <a:t>image</a:t>
            </a:r>
          </a:p>
          <a:p>
            <a:pPr lvl="1"/>
            <a:r>
              <a:rPr lang="en-GB" dirty="0">
                <a:solidFill>
                  <a:srgbClr val="000000"/>
                </a:solidFill>
              </a:rPr>
              <a:t>price can affect image</a:t>
            </a:r>
          </a:p>
          <a:p>
            <a:pPr lvl="1"/>
            <a:endParaRPr lang="en-GB" dirty="0">
              <a:solidFill>
                <a:srgbClr val="000000"/>
              </a:solidFill>
            </a:endParaRPr>
          </a:p>
          <a:p>
            <a:pPr lvl="1"/>
            <a:r>
              <a:rPr lang="en-GB" dirty="0">
                <a:solidFill>
                  <a:srgbClr val="000000"/>
                </a:solidFill>
              </a:rPr>
              <a:t>Many things can affect price! (pricing strategy)</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34</a:t>
            </a:fld>
            <a:endParaRPr lang="en-GB"/>
          </a:p>
        </p:txBody>
      </p:sp>
    </p:spTree>
    <p:extLst>
      <p:ext uri="{BB962C8B-B14F-4D97-AF65-F5344CB8AC3E}">
        <p14:creationId xmlns:p14="http://schemas.microsoft.com/office/powerpoint/2010/main" val="2057146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The internet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changing</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pricing</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forever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Prices</a:t>
            </a:r>
            <a:r>
              <a:rPr lang="fr-FR" sz="1200" kern="1200" dirty="0">
                <a:solidFill>
                  <a:schemeClr val="tx1"/>
                </a:solidFill>
                <a:effectLst/>
                <a:latin typeface="+mn-lt"/>
                <a:ea typeface="+mn-ea"/>
                <a:cs typeface="+mn-cs"/>
              </a:rPr>
              <a:t> are </a:t>
            </a:r>
            <a:r>
              <a:rPr lang="fr-FR" sz="1200" kern="1200" dirty="0" err="1">
                <a:solidFill>
                  <a:schemeClr val="tx1"/>
                </a:solidFill>
                <a:effectLst/>
                <a:latin typeface="+mn-lt"/>
                <a:ea typeface="+mn-ea"/>
                <a:cs typeface="+mn-cs"/>
              </a:rPr>
              <a:t>under</a:t>
            </a:r>
            <a:r>
              <a:rPr lang="fr-FR" sz="1200" kern="1200" dirty="0">
                <a:solidFill>
                  <a:schemeClr val="tx1"/>
                </a:solidFill>
                <a:effectLst/>
                <a:latin typeface="+mn-lt"/>
                <a:ea typeface="+mn-ea"/>
                <a:cs typeface="+mn-cs"/>
              </a:rPr>
              <a:t> pressure. Pricing structures and options are </a:t>
            </a:r>
            <a:r>
              <a:rPr lang="fr-FR" sz="1200" kern="1200" dirty="0" err="1">
                <a:solidFill>
                  <a:schemeClr val="tx1"/>
                </a:solidFill>
                <a:effectLst/>
                <a:latin typeface="+mn-lt"/>
                <a:ea typeface="+mn-ea"/>
                <a:cs typeface="+mn-cs"/>
              </a:rPr>
              <a:t>becoming</a:t>
            </a:r>
            <a:r>
              <a:rPr lang="fr-FR" sz="1200" kern="1200" dirty="0">
                <a:solidFill>
                  <a:schemeClr val="tx1"/>
                </a:solidFill>
                <a:effectLst/>
                <a:latin typeface="+mn-lt"/>
                <a:ea typeface="+mn-ea"/>
                <a:cs typeface="+mn-cs"/>
              </a:rPr>
              <a:t> more </a:t>
            </a:r>
            <a:r>
              <a:rPr lang="fr-FR" sz="1200" kern="1200" dirty="0" err="1">
                <a:solidFill>
                  <a:schemeClr val="tx1"/>
                </a:solidFill>
                <a:effectLst/>
                <a:latin typeface="+mn-lt"/>
                <a:ea typeface="+mn-ea"/>
                <a:cs typeface="+mn-cs"/>
              </a:rPr>
              <a:t>complex</a:t>
            </a:r>
            <a:r>
              <a:rPr lang="fr-FR" sz="1200" kern="1200" dirty="0">
                <a:solidFill>
                  <a:schemeClr val="tx1"/>
                </a:solidFill>
                <a:effectLst/>
                <a:latin typeface="+mn-lt"/>
                <a:ea typeface="+mn-ea"/>
                <a:cs typeface="+mn-cs"/>
              </a:rPr>
              <a:t>. It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crucial to </a:t>
            </a:r>
            <a:r>
              <a:rPr lang="fr-FR" sz="1200" kern="1200" dirty="0" err="1">
                <a:solidFill>
                  <a:schemeClr val="tx1"/>
                </a:solidFill>
                <a:effectLst/>
                <a:latin typeface="+mn-lt"/>
                <a:ea typeface="+mn-ea"/>
                <a:cs typeface="+mn-cs"/>
              </a:rPr>
              <a:t>get</a:t>
            </a:r>
            <a:r>
              <a:rPr lang="fr-FR" sz="1200" kern="1200" dirty="0">
                <a:solidFill>
                  <a:schemeClr val="tx1"/>
                </a:solidFill>
                <a:effectLst/>
                <a:latin typeface="+mn-lt"/>
                <a:ea typeface="+mn-ea"/>
                <a:cs typeface="+mn-cs"/>
              </a:rPr>
              <a:t> the </a:t>
            </a:r>
            <a:r>
              <a:rPr lang="fr-FR" sz="1200" kern="1200" dirty="0" err="1">
                <a:solidFill>
                  <a:schemeClr val="tx1"/>
                </a:solidFill>
                <a:effectLst/>
                <a:latin typeface="+mn-lt"/>
                <a:ea typeface="+mn-ea"/>
                <a:cs typeface="+mn-cs"/>
              </a:rPr>
              <a:t>pricing</a:t>
            </a:r>
            <a:r>
              <a:rPr lang="fr-FR" sz="1200" kern="1200" dirty="0">
                <a:solidFill>
                  <a:schemeClr val="tx1"/>
                </a:solidFill>
                <a:effectLst/>
                <a:latin typeface="+mn-lt"/>
                <a:ea typeface="+mn-ea"/>
                <a:cs typeface="+mn-cs"/>
              </a:rPr>
              <a:t> right in the short, medium and long </a:t>
            </a:r>
            <a:r>
              <a:rPr lang="fr-FR" sz="1200" kern="1200" dirty="0" err="1">
                <a:solidFill>
                  <a:schemeClr val="tx1"/>
                </a:solidFill>
                <a:effectLst/>
                <a:latin typeface="+mn-lt"/>
                <a:ea typeface="+mn-ea"/>
                <a:cs typeface="+mn-cs"/>
              </a:rPr>
              <a:t>term</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review</a:t>
            </a:r>
            <a:r>
              <a:rPr lang="fr-FR" sz="1200" kern="1200" dirty="0">
                <a:solidFill>
                  <a:schemeClr val="tx1"/>
                </a:solidFill>
                <a:effectLst/>
                <a:latin typeface="+mn-lt"/>
                <a:ea typeface="+mn-ea"/>
                <a:cs typeface="+mn-cs"/>
              </a:rPr>
              <a:t> new </a:t>
            </a:r>
            <a:r>
              <a:rPr lang="fr-FR" sz="1200" kern="1200" dirty="0" err="1">
                <a:solidFill>
                  <a:schemeClr val="tx1"/>
                </a:solidFill>
                <a:effectLst/>
                <a:latin typeface="+mn-lt"/>
                <a:ea typeface="+mn-ea"/>
                <a:cs typeface="+mn-cs"/>
              </a:rPr>
              <a:t>price</a:t>
            </a:r>
            <a:r>
              <a:rPr lang="fr-FR" sz="1200" kern="1200" dirty="0">
                <a:solidFill>
                  <a:schemeClr val="tx1"/>
                </a:solidFill>
                <a:effectLst/>
                <a:latin typeface="+mn-lt"/>
                <a:ea typeface="+mn-ea"/>
                <a:cs typeface="+mn-cs"/>
              </a:rPr>
              <a:t> structures in </a:t>
            </a:r>
            <a:r>
              <a:rPr lang="fr-FR" sz="1200" kern="1200" dirty="0" err="1">
                <a:solidFill>
                  <a:schemeClr val="tx1"/>
                </a:solidFill>
                <a:effectLst/>
                <a:latin typeface="+mn-lt"/>
                <a:ea typeface="+mn-ea"/>
                <a:cs typeface="+mn-cs"/>
              </a:rPr>
              <a:t>your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markets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driven</a:t>
            </a:r>
            <a:r>
              <a:rPr lang="fr-FR" sz="1200" kern="1200" dirty="0">
                <a:solidFill>
                  <a:schemeClr val="tx1"/>
                </a:solidFill>
                <a:effectLst/>
                <a:latin typeface="+mn-lt"/>
                <a:ea typeface="+mn-ea"/>
                <a:cs typeface="+mn-cs"/>
              </a:rPr>
              <a:t> by </a:t>
            </a:r>
            <a:r>
              <a:rPr lang="fr-FR" sz="1200" kern="1200" dirty="0" err="1">
                <a:solidFill>
                  <a:schemeClr val="tx1"/>
                </a:solidFill>
                <a:effectLst/>
                <a:latin typeface="+mn-lt"/>
                <a:ea typeface="+mn-ea"/>
                <a:cs typeface="+mn-cs"/>
              </a:rPr>
              <a:t>customers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looking</a:t>
            </a:r>
            <a:r>
              <a:rPr lang="fr-FR" sz="1200" kern="1200" dirty="0">
                <a:solidFill>
                  <a:schemeClr val="tx1"/>
                </a:solidFill>
                <a:effectLst/>
                <a:latin typeface="+mn-lt"/>
                <a:ea typeface="+mn-ea"/>
                <a:cs typeface="+mn-cs"/>
              </a:rPr>
              <a:t> for </a:t>
            </a:r>
            <a:r>
              <a:rPr lang="fr-FR" sz="1200" kern="1200" dirty="0" err="1">
                <a:solidFill>
                  <a:schemeClr val="tx1"/>
                </a:solidFill>
                <a:effectLst/>
                <a:latin typeface="+mn-lt"/>
                <a:ea typeface="+mn-ea"/>
                <a:cs typeface="+mn-cs"/>
              </a:rPr>
              <a:t>lower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prices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available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through</a:t>
            </a:r>
            <a:r>
              <a:rPr lang="fr-FR" sz="1200" kern="1200" dirty="0">
                <a:solidFill>
                  <a:schemeClr val="tx1"/>
                </a:solidFill>
                <a:effectLst/>
                <a:latin typeface="+mn-lt"/>
                <a:ea typeface="+mn-ea"/>
                <a:cs typeface="+mn-cs"/>
              </a:rPr>
              <a:t> a range of online </a:t>
            </a:r>
            <a:r>
              <a:rPr lang="fr-FR" sz="1200" kern="1200" dirty="0" err="1">
                <a:solidFill>
                  <a:schemeClr val="tx1"/>
                </a:solidFill>
                <a:effectLst/>
                <a:latin typeface="+mn-lt"/>
                <a:ea typeface="+mn-ea"/>
                <a:cs typeface="+mn-cs"/>
              </a:rPr>
              <a:t>tools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including</a:t>
            </a:r>
            <a:r>
              <a:rPr lang="fr-FR" sz="1200" kern="1200" dirty="0">
                <a:solidFill>
                  <a:schemeClr val="tx1"/>
                </a:solidFill>
                <a:effectLst/>
                <a:latin typeface="+mn-lt"/>
                <a:ea typeface="+mn-ea"/>
                <a:cs typeface="+mn-cs"/>
              </a:rPr>
              <a:t> reverse </a:t>
            </a:r>
            <a:r>
              <a:rPr lang="fr-FR" sz="1200" kern="1200" dirty="0" err="1">
                <a:solidFill>
                  <a:schemeClr val="tx1"/>
                </a:solidFill>
                <a:effectLst/>
                <a:latin typeface="+mn-lt"/>
                <a:ea typeface="+mn-ea"/>
                <a:cs typeface="+mn-cs"/>
              </a:rPr>
              <a:t>auctions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customer</a:t>
            </a:r>
            <a:r>
              <a:rPr lang="fr-FR" sz="1200" kern="1200" dirty="0">
                <a:solidFill>
                  <a:schemeClr val="tx1"/>
                </a:solidFill>
                <a:effectLst/>
                <a:latin typeface="+mn-lt"/>
                <a:ea typeface="+mn-ea"/>
                <a:cs typeface="+mn-cs"/>
              </a:rPr>
              <a:t> unions, </a:t>
            </a:r>
            <a:r>
              <a:rPr lang="fr-FR" sz="1200" kern="1200" dirty="0" err="1">
                <a:solidFill>
                  <a:schemeClr val="tx1"/>
                </a:solidFill>
                <a:effectLst/>
                <a:latin typeface="+mn-lt"/>
                <a:ea typeface="+mn-ea"/>
                <a:cs typeface="+mn-cs"/>
              </a:rPr>
              <a:t>commoditization</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intermediaries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infomediaries</a:t>
            </a:r>
            <a:r>
              <a:rPr lang="fr-FR" sz="1200" kern="1200" dirty="0">
                <a:solidFill>
                  <a:schemeClr val="tx1"/>
                </a:solidFill>
                <a:effectLst/>
                <a:latin typeface="+mn-lt"/>
                <a:ea typeface="+mn-ea"/>
                <a:cs typeface="+mn-cs"/>
              </a:rPr>
              <a:t> and shopping bots. </a:t>
            </a:r>
            <a:endParaRPr lang="fr-FR" dirty="0"/>
          </a:p>
          <a:p>
            <a:endParaRPr lang="en-IE" dirty="0"/>
          </a:p>
          <a:p>
            <a:r>
              <a:rPr lang="en-IE" dirty="0"/>
              <a:t>More— </a:t>
            </a:r>
            <a:r>
              <a:rPr lang="en-IE"/>
              <a:t>tv entertainment - </a:t>
            </a:r>
            <a:endParaRPr lang="en-IE" dirty="0"/>
          </a:p>
          <a:p>
            <a:endParaRPr lang="en-IE" dirty="0"/>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pPr/>
              <a:t>36</a:t>
            </a:fld>
            <a:endParaRPr lang="en-IE"/>
          </a:p>
        </p:txBody>
      </p:sp>
    </p:spTree>
    <p:extLst>
      <p:ext uri="{BB962C8B-B14F-4D97-AF65-F5344CB8AC3E}">
        <p14:creationId xmlns:p14="http://schemas.microsoft.com/office/powerpoint/2010/main" val="2569942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3243747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a:solidFill>
                  <a:schemeClr val="tx1"/>
                </a:solidFill>
                <a:effectLst/>
                <a:latin typeface="+mn-lt"/>
                <a:ea typeface="+mn-ea"/>
                <a:cs typeface="+mn-cs"/>
              </a:rPr>
              <a:t>Distribution, or place,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crucial to the </a:t>
            </a:r>
            <a:r>
              <a:rPr lang="fr-FR" sz="1200" kern="1200" err="1">
                <a:solidFill>
                  <a:schemeClr val="tx1"/>
                </a:solidFill>
                <a:effectLst/>
                <a:latin typeface="+mn-lt"/>
                <a:ea typeface="+mn-ea"/>
                <a:cs typeface="+mn-cs"/>
              </a:rPr>
              <a:t>success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any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enterprise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assuming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organization</a:t>
            </a:r>
            <a:r>
              <a:rPr lang="fr-FR" sz="1200" kern="1200">
                <a:solidFill>
                  <a:schemeClr val="tx1"/>
                </a:solidFill>
                <a:effectLst/>
                <a:latin typeface="+mn-lt"/>
                <a:ea typeface="+mn-ea"/>
                <a:cs typeface="+mn-cs"/>
              </a:rPr>
              <a:t> has a </a:t>
            </a:r>
            <a:r>
              <a:rPr lang="fr-FR" sz="1200" kern="1200" err="1">
                <a:solidFill>
                  <a:schemeClr val="tx1"/>
                </a:solidFill>
                <a:effectLst/>
                <a:latin typeface="+mn-lt"/>
                <a:ea typeface="+mn-ea"/>
                <a:cs typeface="+mn-cs"/>
              </a:rPr>
              <a:t>reasonable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product</a:t>
            </a:r>
            <a:r>
              <a:rPr lang="fr-FR" sz="1200" kern="1200">
                <a:solidFill>
                  <a:schemeClr val="tx1"/>
                </a:solidFill>
                <a:effectLst/>
                <a:latin typeface="+mn-lt"/>
                <a:ea typeface="+mn-ea"/>
                <a:cs typeface="+mn-cs"/>
              </a:rPr>
              <a:t> or service, online or of </a:t>
            </a:r>
            <a:r>
              <a:rPr lang="fr-FR" sz="1200" kern="1200" err="1">
                <a:solidFill>
                  <a:schemeClr val="tx1"/>
                </a:solidFill>
                <a:effectLst/>
                <a:latin typeface="+mn-lt"/>
                <a:ea typeface="+mn-ea"/>
                <a:cs typeface="+mn-cs"/>
              </a:rPr>
              <a:t>ine</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principle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same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increase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representation</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widely</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readily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available</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target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Marketers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today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need</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think</a:t>
            </a:r>
            <a:r>
              <a:rPr lang="fr-FR" sz="1200" kern="1200">
                <a:solidFill>
                  <a:schemeClr val="tx1"/>
                </a:solidFill>
                <a:effectLst/>
                <a:latin typeface="+mn-lt"/>
                <a:ea typeface="+mn-ea"/>
                <a:cs typeface="+mn-cs"/>
              </a:rPr>
              <a:t> of multi-</a:t>
            </a:r>
            <a:r>
              <a:rPr lang="fr-FR" sz="1200" kern="1200" err="1">
                <a:solidFill>
                  <a:schemeClr val="tx1"/>
                </a:solidFill>
                <a:effectLst/>
                <a:latin typeface="+mn-lt"/>
                <a:ea typeface="+mn-ea"/>
                <a:cs typeface="+mn-cs"/>
              </a:rPr>
              <a:t>channels</a:t>
            </a:r>
            <a:r>
              <a:rPr lang="fr-FR" sz="1200" kern="1200">
                <a:solidFill>
                  <a:schemeClr val="tx1"/>
                </a:solidFill>
                <a:effectLst/>
                <a:latin typeface="+mn-lt"/>
                <a:ea typeface="+mn-ea"/>
                <a:cs typeface="+mn-cs"/>
              </a:rPr>
              <a:t> for distribution to </a:t>
            </a:r>
            <a:r>
              <a:rPr lang="fr-FR" sz="1200" kern="1200" err="1">
                <a:solidFill>
                  <a:schemeClr val="tx1"/>
                </a:solidFill>
                <a:effectLst/>
                <a:latin typeface="+mn-lt"/>
                <a:ea typeface="+mn-ea"/>
                <a:cs typeface="+mn-cs"/>
              </a:rPr>
              <a:t>ensure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their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products</a:t>
            </a:r>
            <a:r>
              <a:rPr lang="fr-FR" sz="1200" kern="1200">
                <a:solidFill>
                  <a:schemeClr val="tx1"/>
                </a:solidFill>
                <a:effectLst/>
                <a:latin typeface="+mn-lt"/>
                <a:ea typeface="+mn-ea"/>
                <a:cs typeface="+mn-cs"/>
              </a:rPr>
              <a:t> and services </a:t>
            </a:r>
            <a:r>
              <a:rPr lang="fr-FR" sz="1200" kern="1200" err="1">
                <a:solidFill>
                  <a:schemeClr val="tx1"/>
                </a:solidFill>
                <a:effectLst/>
                <a:latin typeface="+mn-lt"/>
                <a:ea typeface="+mn-ea"/>
                <a:cs typeface="+mn-cs"/>
              </a:rPr>
              <a:t>easily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available</a:t>
            </a:r>
            <a:r>
              <a:rPr lang="fr-FR" sz="1200" kern="1200">
                <a:solidFill>
                  <a:schemeClr val="tx1"/>
                </a:solidFill>
                <a:effectLst/>
                <a:latin typeface="+mn-lt"/>
                <a:ea typeface="+mn-ea"/>
                <a:cs typeface="+mn-cs"/>
              </a:rPr>
              <a:t> to as </a:t>
            </a:r>
            <a:r>
              <a:rPr lang="fr-FR" sz="1200" kern="1200" err="1">
                <a:solidFill>
                  <a:schemeClr val="tx1"/>
                </a:solidFill>
                <a:effectLst/>
                <a:latin typeface="+mn-lt"/>
                <a:ea typeface="+mn-ea"/>
                <a:cs typeface="+mn-cs"/>
              </a:rPr>
              <a:t>many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ideal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as possible.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pPr/>
              <a:t>39</a:t>
            </a:fld>
            <a:endParaRPr lang="en-IE"/>
          </a:p>
        </p:txBody>
      </p:sp>
    </p:spTree>
    <p:extLst>
      <p:ext uri="{BB962C8B-B14F-4D97-AF65-F5344CB8AC3E}">
        <p14:creationId xmlns:p14="http://schemas.microsoft.com/office/powerpoint/2010/main" val="33602438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p:txBody>
      </p:sp>
      <p:sp>
        <p:nvSpPr>
          <p:cNvPr id="4" name="Slide Number Placeholder 3"/>
          <p:cNvSpPr>
            <a:spLocks noGrp="1"/>
          </p:cNvSpPr>
          <p:nvPr>
            <p:ph type="sldNum" sz="quarter" idx="5"/>
          </p:nvPr>
        </p:nvSpPr>
        <p:spPr/>
        <p:txBody>
          <a:bodyPr/>
          <a:lstStyle/>
          <a:p>
            <a:fld id="{AC058A7A-2F28-4122-82DE-A9C27F33DB3C}" type="slidenum">
              <a:rPr lang="en-GB" smtClean="0"/>
              <a:t>41</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43</a:t>
            </a:fld>
            <a:endParaRPr lang="en-GB"/>
          </a:p>
        </p:txBody>
      </p:sp>
    </p:spTree>
    <p:extLst>
      <p:ext uri="{BB962C8B-B14F-4D97-AF65-F5344CB8AC3E}">
        <p14:creationId xmlns:p14="http://schemas.microsoft.com/office/powerpoint/2010/main" val="4870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45</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50</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refences that you see here is where we get the information from that has been used in the presentation. These books are available in the </a:t>
            </a:r>
            <a:r>
              <a:rPr lang="en-GB" dirty="0" err="1"/>
              <a:t>uni</a:t>
            </a:r>
            <a:r>
              <a:rPr lang="en-GB" dirty="0"/>
              <a:t> library ma y are e books so when you go into the moodle page and into your marketing essential module you will see the Leganto reading lists if you </a:t>
            </a:r>
            <a:r>
              <a:rPr lang="en-GB" dirty="0" err="1"/>
              <a:t>loh</a:t>
            </a:r>
            <a:r>
              <a:rPr lang="en-GB" dirty="0"/>
              <a:t>=g in here you will have access to all the reading materials you will need for this module. </a:t>
            </a:r>
          </a:p>
          <a:p>
            <a:r>
              <a:rPr lang="en-GB" dirty="0"/>
              <a:t>And as part of your academic writing you must get used to reading academic work become familiar with what it looks like, how it sounds and how it is written down using Harvard refencing. </a:t>
            </a:r>
          </a:p>
          <a:p>
            <a:r>
              <a:rPr lang="en-GB" dirty="0" err="1"/>
              <a:t>Guiadance</a:t>
            </a:r>
            <a:r>
              <a:rPr lang="en-GB" dirty="0"/>
              <a:t> can be found on Moodle (module information folder)</a:t>
            </a:r>
          </a:p>
          <a:p>
            <a:r>
              <a:rPr lang="en-GB" dirty="0"/>
              <a:t>Cite them right….</a:t>
            </a:r>
            <a:r>
              <a:rPr lang="en-GB" dirty="0">
                <a:hlinkClick r:id="rId3"/>
              </a:rPr>
              <a:t> Cite Them Right - Home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58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4/21/2024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3016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44365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8529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329242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36851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83670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8524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605338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5375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482567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63877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029524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40063754"/>
      </p:ext>
    </p:extLst>
  </p:cSld>
  <p:clrMapOvr>
    <a:masterClrMapping/>
  </p:clrMapOvr>
  <p:transition>
    <p:dissolv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317026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5520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611725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931545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03149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6955518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322573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9936689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426170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483308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09520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049685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0605105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08385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3396725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1880644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9660692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606283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455633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4/21/2024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767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6" Type="http://schemas.openxmlformats.org/officeDocument/2006/relationships/image" Target="../media/image9.jpg"/><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theme" Target="../theme/theme10.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5" Type="http://schemas.openxmlformats.org/officeDocument/2006/relationships/image" Target="../media/image9.jpg"/><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83.xml"/><Relationship Id="rId7" Type="http://schemas.openxmlformats.org/officeDocument/2006/relationships/theme" Target="../theme/theme1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5" Type="http://schemas.openxmlformats.org/officeDocument/2006/relationships/slideLayout" Target="../slideLayouts/slideLayout85.xml"/><Relationship Id="rId4" Type="http://schemas.openxmlformats.org/officeDocument/2006/relationships/slideLayout" Target="../slideLayouts/slideLayout8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1560872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7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21/04/2024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4723103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14362308"/>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9" r:id="rId4"/>
    <p:sldLayoutId id="2147483770" r:id="rId5"/>
    <p:sldLayoutId id="214748377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54.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0.pn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9.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9.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1.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6.png"/><Relationship Id="rId2" Type="http://schemas.openxmlformats.org/officeDocument/2006/relationships/diagramData" Target="../diagrams/data1.xml"/><Relationship Id="rId1" Type="http://schemas.openxmlformats.org/officeDocument/2006/relationships/slideLayout" Target="../slideLayouts/slideLayout6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4.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png"/><Relationship Id="rId1" Type="http://schemas.openxmlformats.org/officeDocument/2006/relationships/slideLayout" Target="../slideLayouts/slideLayout71.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9.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9.xml"/></Relationships>
</file>

<file path=ppt/slides/_rels/slide18.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0.xml"/><Relationship Id="rId1" Type="http://schemas.openxmlformats.org/officeDocument/2006/relationships/slideLayout" Target="../slideLayouts/slideLayout69.xml"/><Relationship Id="rId5" Type="http://schemas.openxmlformats.org/officeDocument/2006/relationships/hyperlink" Target="https://www.similarweb.com/" TargetMode="External"/><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65.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55.xml"/><Relationship Id="rId4" Type="http://schemas.openxmlformats.org/officeDocument/2006/relationships/image" Target="../media/image38.jpe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5.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55.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5.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45.png"/><Relationship Id="rId7" Type="http://schemas.openxmlformats.org/officeDocument/2006/relationships/image" Target="../media/image49.png"/><Relationship Id="rId12"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57.xml"/><Relationship Id="rId6" Type="http://schemas.openxmlformats.org/officeDocument/2006/relationships/image" Target="../media/image48.jpeg"/><Relationship Id="rId11" Type="http://schemas.openxmlformats.org/officeDocument/2006/relationships/diagramColors" Target="../diagrams/colors3.xml"/><Relationship Id="rId5" Type="http://schemas.openxmlformats.org/officeDocument/2006/relationships/image" Target="../media/image47.jpeg"/><Relationship Id="rId10" Type="http://schemas.openxmlformats.org/officeDocument/2006/relationships/diagramQuickStyle" Target="../diagrams/quickStyle3.xml"/><Relationship Id="rId4" Type="http://schemas.openxmlformats.org/officeDocument/2006/relationships/image" Target="../media/image46.png"/><Relationship Id="rId9"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5.xml"/><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5.xml"/></Relationships>
</file>

<file path=ppt/slides/_rels/slide2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55.xm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8.xml"/><Relationship Id="rId1" Type="http://schemas.openxmlformats.org/officeDocument/2006/relationships/slideLayout" Target="../slideLayouts/slideLayout55.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9.xml"/><Relationship Id="rId1" Type="http://schemas.openxmlformats.org/officeDocument/2006/relationships/slideLayout" Target="../slideLayouts/slideLayout55.xml"/><Relationship Id="rId5" Type="http://schemas.openxmlformats.org/officeDocument/2006/relationships/image" Target="../media/image57.png"/><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5.xml"/></Relationships>
</file>

<file path=ppt/slides/_rels/slide3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0.xml"/><Relationship Id="rId1" Type="http://schemas.openxmlformats.org/officeDocument/2006/relationships/slideLayout" Target="../slideLayouts/slideLayout55.xml"/><Relationship Id="rId4" Type="http://schemas.openxmlformats.org/officeDocument/2006/relationships/image" Target="../media/image60.png"/></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1.xml"/><Relationship Id="rId1" Type="http://schemas.openxmlformats.org/officeDocument/2006/relationships/slideLayout" Target="../slideLayouts/slideLayout55.xml"/><Relationship Id="rId4" Type="http://schemas.openxmlformats.org/officeDocument/2006/relationships/image" Target="../media/image62.png"/></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3.jpeg"/><Relationship Id="rId1" Type="http://schemas.openxmlformats.org/officeDocument/2006/relationships/slideLayout" Target="../slideLayouts/slideLayout55.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2.xml"/><Relationship Id="rId1" Type="http://schemas.openxmlformats.org/officeDocument/2006/relationships/slideLayout" Target="../slideLayouts/slideLayout60.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65.xml"/></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4.xml"/><Relationship Id="rId1" Type="http://schemas.openxmlformats.org/officeDocument/2006/relationships/slideLayout" Target="../slideLayouts/slideLayout55.xml"/><Relationship Id="rId4" Type="http://schemas.openxmlformats.org/officeDocument/2006/relationships/image" Target="../media/image66.png"/></Relationships>
</file>

<file path=ppt/slides/_rels/slide39.xml.rels><?xml version="1.0" encoding="UTF-8" standalone="yes"?>
<Relationships xmlns="http://schemas.openxmlformats.org/package/2006/relationships"><Relationship Id="rId3" Type="http://schemas.openxmlformats.org/officeDocument/2006/relationships/hyperlink" Target="https://www.lifewire.com/web-browser-cookies-3483129" TargetMode="External"/><Relationship Id="rId2" Type="http://schemas.openxmlformats.org/officeDocument/2006/relationships/notesSlide" Target="../notesSlides/notesSlide25.xml"/><Relationship Id="rId1" Type="http://schemas.openxmlformats.org/officeDocument/2006/relationships/slideLayout" Target="../slideLayouts/slideLayout60.xml"/></Relationships>
</file>

<file path=ppt/slides/_rels/slide4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5.xml"/></Relationships>
</file>

<file path=ppt/slides/_rels/slide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55.xml"/><Relationship Id="rId4" Type="http://schemas.openxmlformats.org/officeDocument/2006/relationships/image" Target="../media/image14.png"/></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5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5.xml"/><Relationship Id="rId1" Type="http://schemas.openxmlformats.org/officeDocument/2006/relationships/video" Target="https://www.youtube.com/embed/yBSImJJS1vw?feature=oembed" TargetMode="External"/><Relationship Id="rId4" Type="http://schemas.openxmlformats.org/officeDocument/2006/relationships/image" Target="../media/image70.jpeg"/></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55.xml"/></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8.xml"/><Relationship Id="rId1" Type="http://schemas.openxmlformats.org/officeDocument/2006/relationships/slideLayout" Target="../slideLayouts/slideLayout57.xml"/><Relationship Id="rId4" Type="http://schemas.openxmlformats.org/officeDocument/2006/relationships/image" Target="../media/image73.png"/></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7.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55.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5.jpeg"/><Relationship Id="rId1" Type="http://schemas.openxmlformats.org/officeDocument/2006/relationships/slideLayout" Target="../slideLayouts/slideLayout55.xml"/></Relationships>
</file>

<file path=ppt/slides/_rels/slide49.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57.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65.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87.png"/><Relationship Id="rId2" Type="http://schemas.openxmlformats.org/officeDocument/2006/relationships/diagramData" Target="../diagrams/data5.xml"/><Relationship Id="rId1" Type="http://schemas.openxmlformats.org/officeDocument/2006/relationships/slideLayout" Target="../slideLayouts/slideLayout5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2.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55.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4.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55.xml"/></Relationships>
</file>

<file path=ppt/slides/_rels/slide55.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5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4.png"/><Relationship Id="rId2" Type="http://schemas.openxmlformats.org/officeDocument/2006/relationships/diagramData" Target="../diagrams/data7.xml"/><Relationship Id="rId1" Type="http://schemas.openxmlformats.org/officeDocument/2006/relationships/slideLayout" Target="../slideLayouts/slideLayout5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55.xml"/></Relationships>
</file>

<file path=ppt/slides/_rels/slide5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2.jpeg"/><Relationship Id="rId1" Type="http://schemas.openxmlformats.org/officeDocument/2006/relationships/slideLayout" Target="../slideLayouts/slideLayout5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55.xml"/></Relationships>
</file>

<file path=ppt/slides/_rels/slide62.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67.xml"/></Relationships>
</file>

<file path=ppt/slides/_rels/slide63.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56.xml"/></Relationships>
</file>

<file path=ppt/slides/_rels/slide64.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56.xml"/></Relationships>
</file>

<file path=ppt/slides/_rels/slide6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jpeg"/><Relationship Id="rId1" Type="http://schemas.openxmlformats.org/officeDocument/2006/relationships/slideLayout" Target="../slideLayouts/slideLayout65.xml"/><Relationship Id="rId4" Type="http://schemas.openxmlformats.org/officeDocument/2006/relationships/image" Target="../media/image116.jpeg"/></Relationships>
</file>

<file path=ppt/slides/_rels/slide66.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hyperlink" Target="https://www-citethemrightonline-com.ezproxy.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ook the best restaurants in Europe | TheFork">
            <a:extLst>
              <a:ext uri="{FF2B5EF4-FFF2-40B4-BE49-F238E27FC236}">
                <a16:creationId xmlns:a16="http://schemas.microsoft.com/office/drawing/2014/main" id="{4E271889-881D-B5DB-9C0A-807D28FACA15}"/>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14524" y="52816"/>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6E66B9-5E97-9ABB-EF4B-9D37D0CF9BE5}"/>
              </a:ext>
            </a:extLst>
          </p:cNvPr>
          <p:cNvSpPr txBox="1"/>
          <p:nvPr/>
        </p:nvSpPr>
        <p:spPr>
          <a:xfrm>
            <a:off x="823676" y="908901"/>
            <a:ext cx="10515600" cy="3970901"/>
          </a:xfrm>
          <a:prstGeom prst="rect">
            <a:avLst/>
          </a:prstGeom>
        </p:spPr>
        <p:txBody>
          <a:bodyPr vert="horz" lIns="91440" tIns="45720" rIns="91440" bIns="45720" rtlCol="0" anchor="ctr">
            <a:normAutofit/>
          </a:bodyPr>
          <a:lstStyle/>
          <a:p>
            <a:pPr fontAlgn="auto">
              <a:lnSpc>
                <a:spcPct val="90000"/>
              </a:lnSpc>
              <a:spcBef>
                <a:spcPct val="0"/>
              </a:spcBef>
              <a:spcAft>
                <a:spcPts val="600"/>
              </a:spcAft>
              <a:defRPr/>
            </a:pPr>
            <a:r>
              <a:rPr lang="en-US" sz="4400" b="1" dirty="0">
                <a:solidFill>
                  <a:srgbClr val="FFFFFF"/>
                </a:solidFill>
                <a:latin typeface="+mj-lt"/>
                <a:ea typeface="+mj-ea"/>
                <a:cs typeface="+mj-cs"/>
              </a:rPr>
              <a:t>International Gastronomy Management</a:t>
            </a:r>
          </a:p>
          <a:p>
            <a:pPr fontAlgn="auto">
              <a:lnSpc>
                <a:spcPct val="90000"/>
              </a:lnSpc>
              <a:spcBef>
                <a:spcPct val="0"/>
              </a:spcBef>
              <a:spcAft>
                <a:spcPts val="600"/>
              </a:spcAft>
              <a:defRPr/>
            </a:pPr>
            <a:endParaRPr lang="en-US" sz="4400" b="1" dirty="0">
              <a:solidFill>
                <a:srgbClr val="FFFFFF"/>
              </a:solidFill>
              <a:latin typeface="+mj-lt"/>
              <a:ea typeface="+mj-ea"/>
              <a:cs typeface="+mj-cs"/>
            </a:endParaRPr>
          </a:p>
          <a:p>
            <a:pPr fontAlgn="auto">
              <a:lnSpc>
                <a:spcPct val="90000"/>
              </a:lnSpc>
              <a:spcBef>
                <a:spcPct val="0"/>
              </a:spcBef>
              <a:spcAft>
                <a:spcPts val="600"/>
              </a:spcAft>
              <a:defRPr/>
            </a:pPr>
            <a:r>
              <a:rPr lang="en-GB" sz="4400" dirty="0"/>
              <a:t>Marketing and promoting restaurant facilities</a:t>
            </a:r>
          </a:p>
          <a:p>
            <a:pPr fontAlgn="auto">
              <a:lnSpc>
                <a:spcPct val="90000"/>
              </a:lnSpc>
              <a:spcBef>
                <a:spcPct val="0"/>
              </a:spcBef>
              <a:spcAft>
                <a:spcPts val="600"/>
              </a:spcAft>
              <a:defRPr/>
            </a:pPr>
            <a:r>
              <a:rPr lang="en-US" b="1" dirty="0">
                <a:solidFill>
                  <a:srgbClr val="FFFFFF"/>
                </a:solidFill>
                <a:latin typeface="+mj-lt"/>
                <a:ea typeface="+mj-ea"/>
                <a:cs typeface="+mj-cs"/>
              </a:rPr>
              <a:t>BMGM6002 </a:t>
            </a:r>
            <a:r>
              <a:rPr lang="en-GB" dirty="0"/>
              <a:t> </a:t>
            </a: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R="0" lvl="0" fontAlgn="auto">
              <a:lnSpc>
                <a:spcPct val="90000"/>
              </a:lnSpc>
              <a:spcBef>
                <a:spcPts val="1000"/>
              </a:spcBef>
              <a:spcAft>
                <a:spcPts val="0"/>
              </a:spcAft>
              <a:buClrTx/>
              <a:buSzTx/>
              <a:tabLst/>
              <a:defRPr/>
            </a:pPr>
            <a:endParaRPr kumimoji="0" lang="en-US" b="0" i="0" u="none" strike="noStrike" cap="none" spc="0" normalizeH="0" baseline="0" noProof="0" dirty="0">
              <a:ln>
                <a:noFill/>
              </a:ln>
              <a:solidFill>
                <a:srgbClr val="FFFFFF"/>
              </a:solidFill>
              <a:effectLst/>
              <a:uLnTx/>
              <a:uFillTx/>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a:r>
              <a:rPr lang="en-US" sz="3000" dirty="0">
                <a:solidFill>
                  <a:srgbClr val="FFFFFF"/>
                </a:solidFill>
              </a:rPr>
              <a:t>Introduction to SOSTAC marketing planning framework</a:t>
            </a:r>
          </a:p>
          <a:p>
            <a:pPr marL="0"/>
            <a:endParaRPr lang="en-US" sz="3000" dirty="0">
              <a:solidFill>
                <a:srgbClr val="FFFFFF"/>
              </a:solidFill>
            </a:endParaRPr>
          </a:p>
          <a:p>
            <a:pPr marL="0"/>
            <a:r>
              <a:rPr lang="en-US" sz="3000" dirty="0">
                <a:solidFill>
                  <a:srgbClr val="FFFFFF"/>
                </a:solidFill>
              </a:rPr>
              <a:t>Introduction to the 5 ‘C’s</a:t>
            </a:r>
          </a:p>
          <a:p>
            <a:pPr marL="0"/>
            <a:endParaRPr lang="en-US" sz="3000" dirty="0">
              <a:solidFill>
                <a:srgbClr val="FFFFFF"/>
              </a:solidFill>
            </a:endParaRPr>
          </a:p>
          <a:p>
            <a:pPr marL="0"/>
            <a:r>
              <a:rPr lang="en-US" sz="3000" dirty="0">
                <a:solidFill>
                  <a:srgbClr val="FFFFFF"/>
                </a:solidFill>
              </a:rPr>
              <a:t>Company &amp; Customers</a:t>
            </a:r>
          </a:p>
          <a:p>
            <a:pPr marL="0"/>
            <a:endParaRPr lang="en-US" sz="3000" dirty="0">
              <a:solidFill>
                <a:srgbClr val="FFFFFF"/>
              </a:solidFill>
            </a:endParaRPr>
          </a:p>
          <a:p>
            <a:pPr marL="0"/>
            <a:endParaRPr lang="en-US" sz="3000" dirty="0">
              <a:solidFill>
                <a:srgbClr val="FFFFFF"/>
              </a:solidFill>
            </a:endParaRPr>
          </a:p>
          <a:p>
            <a:pPr marL="0"/>
            <a:endParaRPr lang="en-US" sz="3000" dirty="0">
              <a:solidFill>
                <a:srgbClr val="FFFFFF"/>
              </a:solidFill>
            </a:endParaRP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32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159032" y="396733"/>
            <a:ext cx="4620506" cy="1025451"/>
            <a:chOff x="5986852" y="389099"/>
            <a:chExt cx="4620506" cy="102545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We discussed the origin of brands, where does the word Brand come from?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206776" y="1887240"/>
            <a:ext cx="4047092" cy="1025451"/>
            <a:chOff x="7117700" y="1728826"/>
            <a:chExt cx="4047092" cy="1025451"/>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introduced the concept of value? What is value?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4090786" y="3792101"/>
            <a:ext cx="3782611" cy="1898975"/>
            <a:chOff x="3547993" y="3681257"/>
            <a:chExt cx="3782611" cy="1898975"/>
          </a:xfrm>
        </p:grpSpPr>
        <p:sp>
          <p:nvSpPr>
            <p:cNvPr id="21" name="TextBox 20">
              <a:extLst>
                <a:ext uri="{FF2B5EF4-FFF2-40B4-BE49-F238E27FC236}">
                  <a16:creationId xmlns:a16="http://schemas.microsoft.com/office/drawing/2014/main" id="{1E704EF5-3CDA-5859-F4BA-6A79F2C925CD}"/>
                </a:ext>
              </a:extLst>
            </p:cNvPr>
            <p:cNvSpPr txBox="1"/>
            <p:nvPr/>
          </p:nvSpPr>
          <p:spPr>
            <a:xfrm>
              <a:off x="3547993" y="4102904"/>
              <a:ext cx="3269886"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discussed ethics and contemporary examples of ethics in marketing? Provide an example of a contemporary ethical issue in marketing?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5153" y="3681257"/>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Picture 2" descr="See the source image">
            <a:extLst>
              <a:ext uri="{FF2B5EF4-FFF2-40B4-BE49-F238E27FC236}">
                <a16:creationId xmlns:a16="http://schemas.microsoft.com/office/drawing/2014/main" id="{DABB050D-BD1A-7CF7-0086-D270797881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0717" y="895936"/>
            <a:ext cx="1802906" cy="119962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95D15E4-06B8-32E5-BC41-983993C2F92F}"/>
              </a:ext>
            </a:extLst>
          </p:cNvPr>
          <p:cNvPicPr>
            <a:picLocks noChangeAspect="1"/>
          </p:cNvPicPr>
          <p:nvPr/>
        </p:nvPicPr>
        <p:blipFill>
          <a:blip r:embed="rId6"/>
          <a:stretch>
            <a:fillRect/>
          </a:stretch>
        </p:blipFill>
        <p:spPr>
          <a:xfrm>
            <a:off x="7511952" y="2733988"/>
            <a:ext cx="3989539" cy="946297"/>
          </a:xfrm>
          <a:prstGeom prst="rect">
            <a:avLst/>
          </a:prstGeom>
        </p:spPr>
      </p:pic>
      <p:pic>
        <p:nvPicPr>
          <p:cNvPr id="33" name="Picture 32">
            <a:extLst>
              <a:ext uri="{FF2B5EF4-FFF2-40B4-BE49-F238E27FC236}">
                <a16:creationId xmlns:a16="http://schemas.microsoft.com/office/drawing/2014/main" id="{6199E0F8-A3CA-F8FF-85C4-9C7C064EC13D}"/>
              </a:ext>
            </a:extLst>
          </p:cNvPr>
          <p:cNvPicPr>
            <a:picLocks noChangeAspect="1"/>
          </p:cNvPicPr>
          <p:nvPr/>
        </p:nvPicPr>
        <p:blipFill>
          <a:blip r:embed="rId7"/>
          <a:stretch>
            <a:fillRect/>
          </a:stretch>
        </p:blipFill>
        <p:spPr>
          <a:xfrm>
            <a:off x="4264613" y="2983456"/>
            <a:ext cx="2652321" cy="13486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obile device with apps">
            <a:extLst>
              <a:ext uri="{FF2B5EF4-FFF2-40B4-BE49-F238E27FC236}">
                <a16:creationId xmlns:a16="http://schemas.microsoft.com/office/drawing/2014/main" id="{87DC802A-4539-34E9-404E-677D2CC0EA31}"/>
              </a:ext>
            </a:extLst>
          </p:cNvPr>
          <p:cNvPicPr>
            <a:picLocks noChangeAspect="1"/>
          </p:cNvPicPr>
          <p:nvPr/>
        </p:nvPicPr>
        <p:blipFill rotWithShape="1">
          <a:blip r:embed="rId3"/>
          <a:srcRect l="23610" r="529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99747" y="2021001"/>
            <a:ext cx="5791477" cy="3204134"/>
          </a:xfrm>
        </p:spPr>
        <p:txBody>
          <a:bodyPr vert="horz" lIns="91440" tIns="45720" rIns="91440" bIns="45720" rtlCol="0" anchor="b">
            <a:normAutofit fontScale="90000"/>
          </a:bodyPr>
          <a:lstStyle/>
          <a:p>
            <a:pPr>
              <a:spcAft>
                <a:spcPts val="1000"/>
              </a:spcAft>
            </a:pPr>
            <a:r>
              <a:rPr lang="en-US" sz="1800" dirty="0">
                <a:latin typeface="+mj-lt"/>
                <a:cs typeface="+mj-cs"/>
              </a:rPr>
              <a:t>Assessment -1</a:t>
            </a:r>
            <a:br>
              <a:rPr lang="en-US" sz="1800" dirty="0">
                <a:latin typeface="+mj-lt"/>
                <a:cs typeface="+mj-cs"/>
              </a:rPr>
            </a:br>
            <a:r>
              <a:rPr lang="en-US" sz="1800" dirty="0">
                <a:latin typeface="+mj-lt"/>
                <a:cs typeface="+mj-cs"/>
              </a:rPr>
              <a:t>Due:7</a:t>
            </a:r>
            <a:r>
              <a:rPr lang="en-US" sz="1800" baseline="30000" dirty="0">
                <a:latin typeface="+mj-lt"/>
                <a:cs typeface="+mj-cs"/>
              </a:rPr>
              <a:t>th </a:t>
            </a:r>
            <a:r>
              <a:rPr lang="en-US" sz="1800" dirty="0">
                <a:latin typeface="+mj-lt"/>
                <a:cs typeface="+mj-cs"/>
              </a:rPr>
              <a:t>June 23;59</a:t>
            </a:r>
            <a:br>
              <a:rPr lang="en-US" sz="1800" dirty="0">
                <a:latin typeface="+mj-lt"/>
                <a:cs typeface="+mj-cs"/>
              </a:rPr>
            </a:br>
            <a:r>
              <a:rPr lang="en-US" sz="1800" dirty="0">
                <a:latin typeface="+mj-lt"/>
                <a:cs typeface="+mj-cs"/>
              </a:rPr>
              <a:t>A </a:t>
            </a:r>
            <a:r>
              <a:rPr lang="en-US" sz="1800" u="sng" dirty="0">
                <a:latin typeface="+mj-lt"/>
                <a:cs typeface="+mj-cs"/>
              </a:rPr>
              <a:t>marketing plan </a:t>
            </a:r>
            <a:r>
              <a:rPr lang="en-US" sz="1800" dirty="0">
                <a:latin typeface="+mj-lt"/>
                <a:cs typeface="+mj-cs"/>
              </a:rPr>
              <a:t>of 4000 words -/+ 10%</a:t>
            </a:r>
            <a:br>
              <a:rPr lang="en-US" sz="1800" dirty="0">
                <a:latin typeface="+mj-lt"/>
                <a:cs typeface="+mj-cs"/>
              </a:rPr>
            </a:br>
            <a:br>
              <a:rPr lang="en-US" sz="1800" dirty="0">
                <a:latin typeface="+mj-lt"/>
                <a:cs typeface="+mj-cs"/>
              </a:rPr>
            </a:br>
            <a:br>
              <a:rPr lang="en-US" sz="1800" dirty="0">
                <a:latin typeface="+mj-lt"/>
                <a:cs typeface="+mj-cs"/>
              </a:rPr>
            </a:br>
            <a:br>
              <a:rPr lang="en-US" sz="1800" dirty="0">
                <a:latin typeface="+mj-lt"/>
                <a:cs typeface="+mj-cs"/>
              </a:rPr>
            </a:br>
            <a:r>
              <a:rPr lang="en-US" sz="1800" dirty="0">
                <a:latin typeface="+mj-lt"/>
                <a:cs typeface="+mj-cs"/>
              </a:rPr>
              <a:t>MARKETING PLAN</a:t>
            </a:r>
            <a:br>
              <a:rPr lang="en-US" sz="1800" dirty="0">
                <a:latin typeface="+mj-lt"/>
                <a:cs typeface="+mj-cs"/>
              </a:rPr>
            </a:br>
            <a:br>
              <a:rPr lang="en-US" sz="1800" dirty="0">
                <a:latin typeface="+mj-lt"/>
                <a:cs typeface="+mj-cs"/>
              </a:rPr>
            </a:br>
            <a:r>
              <a:rPr lang="en-GB" sz="1800" dirty="0">
                <a:latin typeface="+mj-lt"/>
                <a:cs typeface="+mj-cs"/>
              </a:rPr>
              <a:t>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a:t>
            </a:r>
            <a:br>
              <a:rPr lang="en-US" sz="1200" dirty="0">
                <a:latin typeface="+mj-lt"/>
                <a:cs typeface="+mj-cs"/>
              </a:rPr>
            </a:br>
            <a:br>
              <a:rPr lang="en-US" sz="1200" dirty="0">
                <a:effectLst/>
                <a:latin typeface="+mj-lt"/>
                <a:cs typeface="+mj-cs"/>
              </a:rPr>
            </a:br>
            <a:br>
              <a:rPr lang="en-US" sz="1200" dirty="0">
                <a:latin typeface="+mj-lt"/>
                <a:cs typeface="+mj-cs"/>
              </a:rPr>
            </a:br>
            <a:br>
              <a:rPr lang="en-US" sz="1200" dirty="0">
                <a:latin typeface="+mj-lt"/>
                <a:cs typeface="+mj-cs"/>
              </a:rPr>
            </a:br>
            <a:endParaRPr lang="en-US" sz="1200" dirty="0">
              <a:latin typeface="+mj-lt"/>
              <a:cs typeface="+mj-cs"/>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623D24-555D-73B5-068B-F95BD3CE1818}"/>
              </a:ext>
            </a:extLst>
          </p:cNvPr>
          <p:cNvPicPr>
            <a:picLocks noChangeAspect="1"/>
          </p:cNvPicPr>
          <p:nvPr/>
        </p:nvPicPr>
        <p:blipFill>
          <a:blip r:embed="rId3"/>
          <a:stretch>
            <a:fillRect/>
          </a:stretch>
        </p:blipFill>
        <p:spPr>
          <a:xfrm>
            <a:off x="14514" y="5814221"/>
            <a:ext cx="12192000" cy="1058283"/>
          </a:xfrm>
          <a:prstGeom prst="rect">
            <a:avLst/>
          </a:prstGeom>
        </p:spPr>
      </p:pic>
      <p:pic>
        <p:nvPicPr>
          <p:cNvPr id="2050" name="Picture 2" descr="Pick a Card, Any Card - Simple Stories">
            <a:extLst>
              <a:ext uri="{FF2B5EF4-FFF2-40B4-BE49-F238E27FC236}">
                <a16:creationId xmlns:a16="http://schemas.microsoft.com/office/drawing/2014/main" id="{5493CABF-3EA0-492C-9913-650AFC71A1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3225" y="218660"/>
            <a:ext cx="4330976" cy="577463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5328B916-8434-595A-4B1E-14C2970B8D5A}"/>
              </a:ext>
            </a:extLst>
          </p:cNvPr>
          <p:cNvSpPr>
            <a:spLocks noGrp="1"/>
          </p:cNvSpPr>
          <p:nvPr>
            <p:ph type="title"/>
          </p:nvPr>
        </p:nvSpPr>
        <p:spPr>
          <a:xfrm>
            <a:off x="647286" y="504508"/>
            <a:ext cx="4391024" cy="1323439"/>
          </a:xfrm>
        </p:spPr>
        <p:txBody>
          <a:bodyPr vert="horz" lIns="91440" tIns="45720" rIns="91440" bIns="45720" rtlCol="0" anchor="t">
            <a:normAutofit/>
          </a:bodyPr>
          <a:lstStyle/>
          <a:p>
            <a:r>
              <a:rPr lang="en-US" sz="4000" kern="1200" dirty="0">
                <a:latin typeface="+mj-lt"/>
                <a:ea typeface="+mj-ea"/>
                <a:cs typeface="+mj-cs"/>
              </a:rPr>
              <a:t>Let’s do some marketing</a:t>
            </a:r>
          </a:p>
        </p:txBody>
      </p:sp>
    </p:spTree>
    <p:extLst>
      <p:ext uri="{BB962C8B-B14F-4D97-AF65-F5344CB8AC3E}">
        <p14:creationId xmlns:p14="http://schemas.microsoft.com/office/powerpoint/2010/main" val="16166271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5" name="Rectangle 5144">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761995" y="307447"/>
            <a:ext cx="10693884" cy="1109932"/>
          </a:xfrm>
        </p:spPr>
        <p:txBody>
          <a:bodyPr>
            <a:normAutofit/>
          </a:bodyPr>
          <a:lstStyle/>
          <a:p>
            <a:r>
              <a:rPr lang="en-GB" altLang="en-US" sz="400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761995" y="1673207"/>
            <a:ext cx="5742195" cy="3775494"/>
          </a:xfrm>
          <a:prstGeom prst="rect">
            <a:avLst/>
          </a:prstGeom>
        </p:spPr>
      </p:pic>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528565"/>
            <a:ext cx="4265370" cy="3902635"/>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408991"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fontScale="90000"/>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8" y="2152482"/>
            <a:ext cx="4994088" cy="4351338"/>
          </a:xfrm>
        </p:spPr>
        <p:txBody>
          <a:bodyPr/>
          <a:lstStyle/>
          <a:p>
            <a:pPr marL="0" indent="0">
              <a:buNone/>
            </a:pPr>
            <a:r>
              <a:rPr lang="en-GB" sz="2000" dirty="0">
                <a:solidFill>
                  <a:srgbClr val="000000"/>
                </a:solidFill>
              </a:rPr>
              <a:t>What do we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What are our current goals?</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10077820" y="4199943"/>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895637" y="212537"/>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8093157" y="420226"/>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629449" y="1005157"/>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7221353" y="100515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63791" y="158616"/>
            <a:ext cx="4572000" cy="523220"/>
          </a:xfrm>
          <a:prstGeom prst="rect">
            <a:avLst/>
          </a:prstGeom>
          <a:noFill/>
        </p:spPr>
        <p:txBody>
          <a:bodyPr wrap="square">
            <a:spAutoFit/>
          </a:bodyPr>
          <a:lstStyle/>
          <a:p>
            <a:pPr defTabSz="457200"/>
            <a:r>
              <a:rPr lang="en-GB" sz="2800" dirty="0">
                <a:solidFill>
                  <a:prstClr val="black"/>
                </a:solidFill>
                <a:latin typeface="Calibri" panose="020F0502020204030204"/>
              </a:rPr>
              <a:t>SWOT</a:t>
            </a:r>
            <a:r>
              <a:rPr lang="en-GB" dirty="0">
                <a:solidFill>
                  <a:prstClr val="black"/>
                </a:solidFill>
                <a:latin typeface="Calibri" panose="020F0502020204030204"/>
              </a:rPr>
              <a:t> ( Micro analysis )</a:t>
            </a:r>
          </a:p>
        </p:txBody>
      </p:sp>
      <p:sp>
        <p:nvSpPr>
          <p:cNvPr id="4" name="TextBox 3">
            <a:extLst>
              <a:ext uri="{FF2B5EF4-FFF2-40B4-BE49-F238E27FC236}">
                <a16:creationId xmlns:a16="http://schemas.microsoft.com/office/drawing/2014/main" id="{C2E358D1-8E05-2A83-E5BE-E678DB311B1C}"/>
              </a:ext>
            </a:extLst>
          </p:cNvPr>
          <p:cNvSpPr txBox="1"/>
          <p:nvPr/>
        </p:nvSpPr>
        <p:spPr>
          <a:xfrm>
            <a:off x="2515579" y="5001993"/>
            <a:ext cx="8067582"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Think of your placement and tell me something ‘specific’ </a:t>
            </a:r>
          </a:p>
          <a:p>
            <a:pPr defTabSz="457200"/>
            <a:r>
              <a:rPr lang="en-GB" dirty="0">
                <a:solidFill>
                  <a:prstClr val="black"/>
                </a:solidFill>
                <a:latin typeface="Abadi" panose="020B0604020202020204" pitchFamily="34" charset="0"/>
              </a:rPr>
              <a:t>that you feel they do better than anyone else and how you can prove it (evidence)?    (10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252449" y="-42094"/>
            <a:ext cx="4094129" cy="1325563"/>
          </a:xfrm>
        </p:spPr>
        <p:txBody>
          <a:bodyPr>
            <a:normAutofit/>
          </a:bodyPr>
          <a:lstStyle/>
          <a:p>
            <a:r>
              <a:rPr lang="en-GB" b="1" dirty="0"/>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951637012"/>
              </p:ext>
            </p:extLst>
          </p:nvPr>
        </p:nvGraphicFramePr>
        <p:xfrm>
          <a:off x="6499367" y="402027"/>
          <a:ext cx="4543279" cy="4544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252449" y="1025420"/>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29C955CE-327A-8669-9570-683FF4BD1BC2}"/>
              </a:ext>
            </a:extLst>
          </p:cNvPr>
          <p:cNvSpPr txBox="1"/>
          <p:nvPr/>
        </p:nvSpPr>
        <p:spPr>
          <a:xfrm>
            <a:off x="1773975" y="4946559"/>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what are their weakness (these can be hard to find as companies don’t like to advertise their weaknesses, a good place to look is reviews sites! Trip advisor, amazon product reviews, you tube/social media etc..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6856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1752972" y="341754"/>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6886121" y="1196753"/>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2135560" y="4437112"/>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post in the </a:t>
            </a:r>
            <a:r>
              <a:rPr lang="en-GB" dirty="0" err="1">
                <a:solidFill>
                  <a:prstClr val="black"/>
                </a:solidFill>
                <a:latin typeface="Abadi" panose="020B0604020202020204" pitchFamily="34" charset="0"/>
              </a:rPr>
              <a:t>chatbox</a:t>
            </a:r>
            <a:r>
              <a:rPr lang="en-GB" dirty="0">
                <a:solidFill>
                  <a:prstClr val="black"/>
                </a:solidFill>
                <a:latin typeface="Abadi" panose="020B0604020202020204" pitchFamily="34" charset="0"/>
              </a:rPr>
              <a:t> with a short explanation of what the link says and explain what the opportunity is.  (10 mins)</a:t>
            </a:r>
          </a:p>
        </p:txBody>
      </p:sp>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solidFill>
                  <a:prstClr val="black"/>
                </a:solidFill>
                <a:latin typeface="Calibri" panose="020F0502020204030204"/>
              </a:rPr>
              <a:t>TOWS </a:t>
            </a:r>
          </a:p>
          <a:p>
            <a:pPr marL="0" indent="0">
              <a:lnSpc>
                <a:spcPct val="120000"/>
              </a:lnSpc>
              <a:buNone/>
            </a:pPr>
            <a:r>
              <a:rPr lang="en-GB" sz="1200" b="1" dirty="0">
                <a:solidFill>
                  <a:prstClr val="black"/>
                </a:solidFill>
                <a:latin typeface="Calibri" panose="020F0502020204030204"/>
              </a:rPr>
              <a:t>Exploring strategy </a:t>
            </a:r>
          </a:p>
          <a:p>
            <a:pPr marL="0" indent="0">
              <a:lnSpc>
                <a:spcPct val="120000"/>
              </a:lnSpc>
              <a:buNone/>
            </a:pPr>
            <a:r>
              <a:rPr lang="en-GB" sz="1200" b="1" dirty="0">
                <a:solidFill>
                  <a:prstClr val="black"/>
                </a:solidFill>
                <a:latin typeface="Calibri" panose="020F0502020204030204"/>
              </a:rPr>
              <a:t>Whittington, Etal</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63978" y="-11781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974686028"/>
              </p:ext>
            </p:extLst>
          </p:nvPr>
        </p:nvGraphicFramePr>
        <p:xfrm>
          <a:off x="452282" y="742596"/>
          <a:ext cx="3599228" cy="276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847021" y="5079949"/>
            <a:ext cx="4927878"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 threat </a:t>
            </a:r>
            <a:r>
              <a:rPr lang="en-GB" b="1" dirty="0">
                <a:solidFill>
                  <a:prstClr val="black"/>
                </a:solidFill>
                <a:latin typeface="Abadi" panose="020B0604020202020204" pitchFamily="34" charset="0"/>
              </a:rPr>
              <a:t>(This time I want you to find something using the Library!) </a:t>
            </a:r>
            <a:r>
              <a:rPr lang="en-GB" dirty="0">
                <a:solidFill>
                  <a:prstClr val="black"/>
                </a:solidFill>
                <a:latin typeface="Abadi" panose="020B0604020202020204" pitchFamily="34" charset="0"/>
              </a:rPr>
              <a:t>Find an academic report which you think shows a Threat (20 mins)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8"/>
          <a:stretch>
            <a:fillRect/>
          </a:stretch>
        </p:blipFill>
        <p:spPr>
          <a:xfrm>
            <a:off x="4351734" y="1977903"/>
            <a:ext cx="1919990" cy="3062683"/>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a:off x="3270304" y="3932920"/>
            <a:ext cx="108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1220600" y="3548608"/>
            <a:ext cx="2246503" cy="1200329"/>
          </a:xfrm>
          <a:prstGeom prst="rect">
            <a:avLst/>
          </a:prstGeom>
          <a:noFill/>
        </p:spPr>
        <p:txBody>
          <a:bodyPr wrap="square" rtlCol="0">
            <a:spAutoFit/>
          </a:bodyPr>
          <a:lstStyle/>
          <a:p>
            <a:pPr defTabSz="457200"/>
            <a:r>
              <a:rPr lang="en-GB" dirty="0">
                <a:solidFill>
                  <a:prstClr val="black"/>
                </a:solidFill>
                <a:latin typeface="Calibri" panose="020F0502020204030204"/>
              </a:rPr>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768549" y="4870578"/>
            <a:ext cx="5423452" cy="646331"/>
          </a:xfrm>
          <a:prstGeom prst="rect">
            <a:avLst/>
          </a:prstGeom>
          <a:noFill/>
        </p:spPr>
        <p:txBody>
          <a:bodyPr wrap="square" rtlCol="0">
            <a:spAutoFit/>
          </a:bodyPr>
          <a:lstStyle/>
          <a:p>
            <a:pPr defTabSz="457200"/>
            <a:r>
              <a:rPr lang="en-GB" dirty="0">
                <a:solidFill>
                  <a:prstClr val="black"/>
                </a:solidFill>
                <a:latin typeface="Calibri" panose="020F0502020204030204"/>
              </a:rPr>
              <a:t>If ‘threat to’ does not bring anything useful try other search terms </a:t>
            </a:r>
            <a:r>
              <a:rPr lang="en-GB" dirty="0" err="1">
                <a:solidFill>
                  <a:prstClr val="black"/>
                </a:solidFill>
                <a:latin typeface="Calibri" panose="020F0502020204030204"/>
              </a:rPr>
              <a:t>e.g</a:t>
            </a:r>
            <a:r>
              <a:rPr lang="en-GB" dirty="0">
                <a:solidFill>
                  <a:prstClr val="black"/>
                </a:solidFill>
                <a:latin typeface="Calibri" panose="020F0502020204030204"/>
              </a:rPr>
              <a:t> brand name, or industry news/threats.</a:t>
            </a:r>
          </a:p>
        </p:txBody>
      </p:sp>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9"/>
          <a:stretch>
            <a:fillRect/>
          </a:stretch>
        </p:blipFill>
        <p:spPr>
          <a:xfrm>
            <a:off x="7148929" y="129712"/>
            <a:ext cx="4619225" cy="4619225"/>
          </a:xfrm>
          <a:prstGeom prst="rect">
            <a:avLst/>
          </a:prstGeom>
        </p:spPr>
      </p:pic>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prstClr val="black"/>
                </a:solidFill>
                <a:latin typeface="Calibri Light" panose="020F0302020204030204"/>
              </a:rPr>
              <a:t>15 mins</a:t>
            </a:r>
            <a:br>
              <a:rPr lang="en-GB" dirty="0">
                <a:solidFill>
                  <a:prstClr val="black"/>
                </a:solidFill>
                <a:latin typeface="Calibri Light" panose="020F0302020204030204"/>
              </a:rPr>
            </a:br>
            <a:endParaRPr lang="en-GB" dirty="0">
              <a:solidFill>
                <a:prstClr val="black"/>
              </a:solidFill>
              <a:latin typeface="Calibri Light" panose="020F0302020204030204"/>
            </a:endParaRPr>
          </a:p>
        </p:txBody>
      </p:sp>
    </p:spTree>
    <p:extLst>
      <p:ext uri="{BB962C8B-B14F-4D97-AF65-F5344CB8AC3E}">
        <p14:creationId xmlns:p14="http://schemas.microsoft.com/office/powerpoint/2010/main" val="222857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8112332" y="16851"/>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066881" y="1370099"/>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10204864" y="116255"/>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410399" y="116255"/>
            <a:ext cx="4946792" cy="3869940"/>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10399" y="3894755"/>
            <a:ext cx="5054115" cy="182143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0" y="30554"/>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2564892" cy="1463040"/>
          </a:xfrm>
        </p:spPr>
        <p:txBody>
          <a:bodyPr vert="horz" lIns="68580" tIns="34290" rIns="68580" bIns="34290" rtlCol="0" anchor="ctr">
            <a:normAutofit/>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13423" y="3572581"/>
            <a:ext cx="4304209" cy="1463040"/>
          </a:xfrm>
        </p:spPr>
        <p:txBody>
          <a:bodyPr vert="horz" lIns="68580" tIns="34290" rIns="68580" bIns="34290" rtlCol="0" anchor="ctr">
            <a:normAutofit/>
          </a:bodyPr>
          <a:lstStyle/>
          <a:p>
            <a:r>
              <a:rPr lang="en-US" dirty="0"/>
              <a:t>Let’s </a:t>
            </a:r>
            <a:r>
              <a:rPr lang="en-GB" dirty="0"/>
              <a:t>analyse</a:t>
            </a:r>
            <a:r>
              <a:rPr lang="en-US"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2342968"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5192" y="233298"/>
            <a:ext cx="3379900" cy="29951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5D0E04-09B6-FDB7-6AD8-C0D67AE88EBA}"/>
              </a:ext>
            </a:extLst>
          </p:cNvPr>
          <p:cNvSpPr txBox="1"/>
          <p:nvPr/>
        </p:nvSpPr>
        <p:spPr>
          <a:xfrm>
            <a:off x="5218043" y="585059"/>
            <a:ext cx="6639339" cy="369332"/>
          </a:xfrm>
          <a:prstGeom prst="rect">
            <a:avLst/>
          </a:prstGeom>
          <a:noFill/>
        </p:spPr>
        <p:txBody>
          <a:bodyPr wrap="square">
            <a:spAutoFit/>
          </a:bodyPr>
          <a:lstStyle/>
          <a:p>
            <a:r>
              <a:rPr lang="en-GB" dirty="0">
                <a:hlinkClick r:id="rId5"/>
              </a:rPr>
              <a:t>Website Traffic - Check and </a:t>
            </a:r>
            <a:r>
              <a:rPr lang="en-GB" dirty="0" err="1">
                <a:hlinkClick r:id="rId5"/>
              </a:rPr>
              <a:t>Analyze</a:t>
            </a:r>
            <a:r>
              <a:rPr lang="en-GB" dirty="0">
                <a:hlinkClick r:id="rId5"/>
              </a:rPr>
              <a:t> Any Website | </a:t>
            </a:r>
            <a:r>
              <a:rPr lang="en-GB" dirty="0" err="1">
                <a:hlinkClick r:id="rId5"/>
              </a:rPr>
              <a:t>Similarweb</a:t>
            </a:r>
            <a:endParaRPr lang="en-GB" dirty="0"/>
          </a:p>
        </p:txBody>
      </p:sp>
      <p:sp>
        <p:nvSpPr>
          <p:cNvPr id="7" name="TextBox 6">
            <a:extLst>
              <a:ext uri="{FF2B5EF4-FFF2-40B4-BE49-F238E27FC236}">
                <a16:creationId xmlns:a16="http://schemas.microsoft.com/office/drawing/2014/main" id="{C88E0463-7FFF-AE5C-451D-B647C3634723}"/>
              </a:ext>
            </a:extLst>
          </p:cNvPr>
          <p:cNvSpPr txBox="1"/>
          <p:nvPr/>
        </p:nvSpPr>
        <p:spPr>
          <a:xfrm>
            <a:off x="4987254" y="1582340"/>
            <a:ext cx="6870128" cy="397031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Use the Canteen/Library computers or your laptops to create a </a:t>
            </a:r>
            <a:r>
              <a:rPr lang="en-GB" dirty="0" err="1">
                <a:solidFill>
                  <a:prstClr val="black"/>
                </a:solidFill>
                <a:latin typeface="Abadi" panose="020B0604020202020204" pitchFamily="34" charset="0"/>
              </a:rPr>
              <a:t>similarweb</a:t>
            </a:r>
            <a:r>
              <a:rPr lang="en-GB" dirty="0">
                <a:solidFill>
                  <a:prstClr val="black"/>
                </a:solidFill>
                <a:latin typeface="Abadi" panose="020B0604020202020204" pitchFamily="34" charset="0"/>
              </a:rPr>
              <a:t> account, (its free and you can use your student account)</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Analyse websites of 3 different restaurant brands find out about their traffic and potential customers, come back with the following info –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Top 3 countries they receive traffic from? </a:t>
            </a:r>
          </a:p>
          <a:p>
            <a:pPr defTabSz="457200"/>
            <a:r>
              <a:rPr lang="en-GB" dirty="0">
                <a:solidFill>
                  <a:prstClr val="black"/>
                </a:solidFill>
                <a:latin typeface="Abadi" panose="020B0604020202020204" pitchFamily="34" charset="0"/>
              </a:rPr>
              <a:t>The most and least popular ages ranges?</a:t>
            </a:r>
          </a:p>
          <a:p>
            <a:pPr defTabSz="457200"/>
            <a:r>
              <a:rPr lang="en-GB" dirty="0">
                <a:solidFill>
                  <a:prstClr val="black"/>
                </a:solidFill>
                <a:latin typeface="Abadi" panose="020B0604020202020204" pitchFamily="34" charset="0"/>
              </a:rPr>
              <a:t>Browsing habit information?</a:t>
            </a:r>
          </a:p>
          <a:p>
            <a:pPr defTabSz="457200"/>
            <a:r>
              <a:rPr lang="en-GB" dirty="0">
                <a:solidFill>
                  <a:prstClr val="black"/>
                </a:solidFill>
                <a:latin typeface="Abadi" panose="020B0604020202020204" pitchFamily="34" charset="0"/>
              </a:rPr>
              <a:t>What social media sites are driving the most/least traffic?</a:t>
            </a:r>
          </a:p>
          <a:p>
            <a:pPr defTabSz="457200"/>
            <a:r>
              <a:rPr lang="en-GB" dirty="0">
                <a:solidFill>
                  <a:prstClr val="black"/>
                </a:solidFill>
                <a:latin typeface="Abadi" panose="020B0604020202020204" pitchFamily="34" charset="0"/>
              </a:rPr>
              <a:t>What else do their customers search for?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1 hour</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30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30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2152650" y="585217"/>
            <a:ext cx="7886700" cy="1325563"/>
          </a:xfrm>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478522" y="753810"/>
            <a:ext cx="5528026" cy="4523868"/>
          </a:xfrm>
        </p:spPr>
        <p:txBody>
          <a:bodyPr anchor="ctr">
            <a:normAutofit/>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pPr marL="0" indent="0">
              <a:buNone/>
            </a:pPr>
            <a:r>
              <a:rPr lang="en-GB" sz="1600" dirty="0"/>
              <a:t>There will typically be several profiles that fit a given brand</a:t>
            </a:r>
          </a:p>
          <a:p>
            <a:endParaRPr lang="en-GB" sz="1600" dirty="0"/>
          </a:p>
          <a:p>
            <a:pPr marL="0" indent="0">
              <a:buNone/>
            </a:pPr>
            <a:r>
              <a:rPr lang="en-GB" sz="1600" dirty="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7035398" y="44673"/>
            <a:ext cx="4150601" cy="3248121"/>
          </a:xfrm>
          <a:prstGeom prst="rect">
            <a:avLst/>
          </a:prstGeom>
        </p:spPr>
      </p:pic>
      <p:pic>
        <p:nvPicPr>
          <p:cNvPr id="3074" name="Picture 2" descr="Customer Profile Template to Reach Your Target Audience">
            <a:extLst>
              <a:ext uri="{FF2B5EF4-FFF2-40B4-BE49-F238E27FC236}">
                <a16:creationId xmlns:a16="http://schemas.microsoft.com/office/drawing/2014/main" id="{0FF0D3A0-B80B-763E-1676-9D7E8BCCD8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5" t="19064" r="3925" b="24169"/>
          <a:stretch/>
        </p:blipFill>
        <p:spPr bwMode="auto">
          <a:xfrm>
            <a:off x="6082366" y="3015744"/>
            <a:ext cx="6056664" cy="25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875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r>
              <a:rPr lang="en-US" sz="4500" dirty="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1524010" y="439147"/>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51451" y="35625"/>
            <a:ext cx="7729890" cy="994172"/>
          </a:xfrm>
        </p:spPr>
        <p:txBody>
          <a:bodyPr>
            <a:normAutofit/>
          </a:bodyPr>
          <a:lstStyle/>
          <a:p>
            <a:r>
              <a:rPr lang="en-GB" sz="3000"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6207" y="1127888"/>
            <a:ext cx="4384591" cy="4010641"/>
          </a:xfrm>
        </p:spPr>
        <p:txBody>
          <a:bodyPr>
            <a:normAutofit/>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702382" y="1268078"/>
            <a:ext cx="5933411" cy="2941670"/>
          </a:xfrm>
          <a:prstGeom prst="rect">
            <a:avLst/>
          </a:prstGeom>
        </p:spPr>
      </p:pic>
      <p:sp>
        <p:nvSpPr>
          <p:cNvPr id="5" name="TextBox 4">
            <a:extLst>
              <a:ext uri="{FF2B5EF4-FFF2-40B4-BE49-F238E27FC236}">
                <a16:creationId xmlns:a16="http://schemas.microsoft.com/office/drawing/2014/main" id="{DC4812BA-35EF-85C5-D81B-0FB53EDA57C4}"/>
              </a:ext>
            </a:extLst>
          </p:cNvPr>
          <p:cNvSpPr txBox="1"/>
          <p:nvPr/>
        </p:nvSpPr>
        <p:spPr>
          <a:xfrm>
            <a:off x="1480446" y="4815363"/>
            <a:ext cx="4221936"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Name an event where you might use this strategy? </a:t>
            </a:r>
          </a:p>
        </p:txBody>
      </p:sp>
    </p:spTree>
    <p:extLst>
      <p:ext uri="{BB962C8B-B14F-4D97-AF65-F5344CB8AC3E}">
        <p14:creationId xmlns:p14="http://schemas.microsoft.com/office/powerpoint/2010/main" val="305893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42424" y="170953"/>
            <a:ext cx="7626096" cy="1179576"/>
          </a:xfrm>
        </p:spPr>
        <p:txBody>
          <a:bodyPr>
            <a:normAutofit/>
          </a:bodyPr>
          <a:lstStyle/>
          <a:p>
            <a:r>
              <a:rPr lang="en-GB" sz="35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56084" y="589588"/>
            <a:ext cx="4895016" cy="4071863"/>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Similar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02020" y="1126302"/>
            <a:ext cx="5493980" cy="4502766"/>
          </a:xfrm>
          <a:prstGeom prst="rect">
            <a:avLst/>
          </a:prstGeom>
        </p:spPr>
      </p:pic>
      <p:sp>
        <p:nvSpPr>
          <p:cNvPr id="4" name="TextBox 3">
            <a:extLst>
              <a:ext uri="{FF2B5EF4-FFF2-40B4-BE49-F238E27FC236}">
                <a16:creationId xmlns:a16="http://schemas.microsoft.com/office/drawing/2014/main" id="{198CA27E-627C-0554-0C24-03969E9AA7F5}"/>
              </a:ext>
            </a:extLst>
          </p:cNvPr>
          <p:cNvSpPr txBox="1"/>
          <p:nvPr/>
        </p:nvSpPr>
        <p:spPr>
          <a:xfrm>
            <a:off x="7016542" y="4547007"/>
            <a:ext cx="4221936" cy="369332"/>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How might this be used in Events?</a:t>
            </a:r>
          </a:p>
        </p:txBody>
      </p:sp>
    </p:spTree>
    <p:extLst>
      <p:ext uri="{BB962C8B-B14F-4D97-AF65-F5344CB8AC3E}">
        <p14:creationId xmlns:p14="http://schemas.microsoft.com/office/powerpoint/2010/main" val="3889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74153" y="206099"/>
            <a:ext cx="4059307" cy="1938076"/>
          </a:xfrm>
        </p:spPr>
        <p:txBody>
          <a:bodyPr>
            <a:normAutofit/>
          </a:bodyPr>
          <a:lstStyle/>
          <a:p>
            <a:r>
              <a:rPr lang="en-GB" dirty="0"/>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8479" y="1847181"/>
            <a:ext cx="5348693" cy="3694373"/>
          </a:xfrm>
        </p:spPr>
        <p:txBody>
          <a:bodyPr>
            <a:normAutofit/>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6653351"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6514829" y="3694368"/>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06961" y="3183410"/>
            <a:ext cx="2468166" cy="2452687"/>
          </a:xfrm>
        </p:spPr>
        <p:txBody>
          <a:bodyPr anchor="ctr">
            <a:normAutofit/>
          </a:bodyPr>
          <a:lstStyle/>
          <a:p>
            <a:r>
              <a:rPr lang="en-GB" sz="3100" dirty="0"/>
              <a:t>Customised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950404" y="3196049"/>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1712854" y="118662"/>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859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460924" y="654595"/>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385484" y="1941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sp>
        <p:nvSpPr>
          <p:cNvPr id="3" name="TextBox 2">
            <a:extLst>
              <a:ext uri="{FF2B5EF4-FFF2-40B4-BE49-F238E27FC236}">
                <a16:creationId xmlns:a16="http://schemas.microsoft.com/office/drawing/2014/main" id="{B2BC6A5A-E315-3520-AD82-B89CBB7D2CA8}"/>
              </a:ext>
            </a:extLst>
          </p:cNvPr>
          <p:cNvSpPr txBox="1"/>
          <p:nvPr/>
        </p:nvSpPr>
        <p:spPr>
          <a:xfrm>
            <a:off x="3956102" y="3454709"/>
            <a:ext cx="1800978" cy="369332"/>
          </a:xfrm>
          <a:prstGeom prst="rect">
            <a:avLst/>
          </a:prstGeom>
          <a:noFill/>
        </p:spPr>
        <p:txBody>
          <a:bodyPr wrap="square">
            <a:spAutoFit/>
          </a:bodyPr>
          <a:lstStyle/>
          <a:p>
            <a:r>
              <a:rPr lang="en-GB" dirty="0"/>
              <a:t>(McCarthy, 1960) </a:t>
            </a:r>
          </a:p>
        </p:txBody>
      </p:sp>
      <p:pic>
        <p:nvPicPr>
          <p:cNvPr id="10" name="Picture 9" descr="Qr code&#10;&#10;Description automatically generated">
            <a:extLst>
              <a:ext uri="{FF2B5EF4-FFF2-40B4-BE49-F238E27FC236}">
                <a16:creationId xmlns:a16="http://schemas.microsoft.com/office/drawing/2014/main" id="{D7059462-F064-C060-EC5E-197E87827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3410" y="21477"/>
            <a:ext cx="5311991" cy="5311991"/>
          </a:xfrm>
          <a:prstGeom prst="rect">
            <a:avLst/>
          </a:prstGeom>
        </p:spPr>
      </p:pic>
      <p:sp>
        <p:nvSpPr>
          <p:cNvPr id="12" name="TextBox 11">
            <a:extLst>
              <a:ext uri="{FF2B5EF4-FFF2-40B4-BE49-F238E27FC236}">
                <a16:creationId xmlns:a16="http://schemas.microsoft.com/office/drawing/2014/main" id="{4AAE6381-AC98-9541-8EE9-AFFC42A5653A}"/>
              </a:ext>
            </a:extLst>
          </p:cNvPr>
          <p:cNvSpPr txBox="1"/>
          <p:nvPr/>
        </p:nvSpPr>
        <p:spPr>
          <a:xfrm>
            <a:off x="7356132" y="5504641"/>
            <a:ext cx="4322331"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dirty="0"/>
              <a:t>Scan the QR code and scroll through answer the quiz at the end (15 mins) </a:t>
            </a:r>
          </a:p>
          <a:p>
            <a:pPr defTabSz="457200">
              <a:defRPr/>
            </a:pPr>
            <a:endParaRPr lang="en-GB" kern="0" dirty="0">
              <a:solidFill>
                <a:prstClr val="black"/>
              </a:solidFill>
              <a:latin typeface="Abadi" panose="020B0604020202020204" pitchFamily="34" charset="0"/>
            </a:endParaRP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9282" y="794321"/>
            <a:ext cx="2116717" cy="2669490"/>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3927132" y="5504641"/>
            <a:ext cx="6858000" cy="1655762"/>
          </a:xfrm>
          <a:prstGeom prst="rect">
            <a:avLst/>
          </a:prstGeom>
        </p:spPr>
        <p:txBody>
          <a:bodyPr vert="horz" lIns="91440" tIns="45720" rIns="91440" bIns="45720" rtlCol="0" anchor="t">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800" dirty="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261" r="10951"/>
          <a:stretch/>
        </p:blipFill>
        <p:spPr bwMode="auto">
          <a:xfrm>
            <a:off x="4092211"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9896"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6CCDA0FB-68BF-CB17-2AE1-3655BBF600FD}"/>
              </a:ext>
            </a:extLst>
          </p:cNvPr>
          <p:cNvGraphicFramePr/>
          <p:nvPr/>
        </p:nvGraphicFramePr>
        <p:xfrm>
          <a:off x="261535" y="3429000"/>
          <a:ext cx="3456384" cy="2774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106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Graphic spid="11"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28803" y="159958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464520" y="189561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785001" y="222674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267727" y="4814938"/>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18560" y="255300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11244" y="3006037"/>
            <a:ext cx="1378634" cy="507831"/>
          </a:xfrm>
          <a:prstGeom prst="rect">
            <a:avLst/>
          </a:prstGeom>
          <a:noFill/>
        </p:spPr>
        <p:txBody>
          <a:bodyPr wrap="square" rtlCol="0">
            <a:spAutoFit/>
          </a:bodyPr>
          <a:lstStyle/>
          <a:p>
            <a:pPr algn="ctr" defTabSz="457200"/>
            <a:r>
              <a:rPr lang="en-GB" sz="1350" b="1" dirty="0">
                <a:solidFill>
                  <a:prstClr val="white"/>
                </a:solidFill>
                <a:latin typeface="Calibri" panose="020F0502020204030204"/>
              </a:rPr>
              <a:t>Core benefit /</a:t>
            </a:r>
          </a:p>
          <a:p>
            <a:pPr algn="ctr" defTabSz="457200"/>
            <a:r>
              <a:rPr lang="en-GB" sz="1350" b="1" dirty="0">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24029" y="1672747"/>
            <a:ext cx="1520771"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Basic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quality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design features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identity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packaging</a:t>
            </a:r>
            <a:endParaRPr lang="en-GB" sz="1350" dirty="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659597" y="2411222"/>
            <a:ext cx="2287758"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additional products </a:t>
            </a:r>
            <a:endParaRPr lang="en-GB" sz="1350" dirty="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01767" y="3722224"/>
            <a:ext cx="1491176" cy="923330"/>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image</a:t>
            </a:r>
            <a:endParaRPr lang="en-GB" sz="1350" dirty="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589878" y="274386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30994" y="347438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30995" y="427007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732808" y="2618324"/>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dirty="0">
                <a:solidFill>
                  <a:srgbClr val="000000"/>
                </a:solidFill>
              </a:rPr>
              <a:t>Core product:</a:t>
            </a:r>
            <a:r>
              <a:rPr lang="en-GB" sz="1350" dirty="0">
                <a:solidFill>
                  <a:srgbClr val="000000"/>
                </a:solidFill>
              </a:rPr>
              <a:t> coffee </a:t>
            </a:r>
          </a:p>
          <a:p>
            <a:pPr marL="0" indent="0">
              <a:buFont typeface="Arial" panose="020B0604020202020204" pitchFamily="34" charse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Font typeface="Arial" panose="020B0604020202020204" pitchFamily="34" charse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9888484" y="273343"/>
            <a:ext cx="2125478" cy="227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725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90" y="-179222"/>
            <a:ext cx="10515600" cy="1325563"/>
          </a:xfrm>
        </p:spPr>
        <p:txBody>
          <a:bodyPr>
            <a:normAutofit/>
          </a:bodyPr>
          <a:lstStyle/>
          <a:p>
            <a:pPr algn="ctr"/>
            <a:r>
              <a:rPr lang="en-GB" sz="4000" b="1" dirty="0"/>
              <a:t>Relationships with products…</a:t>
            </a:r>
          </a:p>
        </p:txBody>
      </p:sp>
      <p:sp>
        <p:nvSpPr>
          <p:cNvPr id="3" name="Content Placeholder 2"/>
          <p:cNvSpPr>
            <a:spLocks noGrp="1"/>
          </p:cNvSpPr>
          <p:nvPr>
            <p:ph idx="1"/>
          </p:nvPr>
        </p:nvSpPr>
        <p:spPr>
          <a:xfrm>
            <a:off x="350319" y="1420661"/>
            <a:ext cx="11247443" cy="3263504"/>
          </a:xfrm>
        </p:spPr>
        <p:txBody>
          <a:bodyPr>
            <a:noAutofit/>
          </a:bodyPr>
          <a:lstStyle/>
          <a:p>
            <a:r>
              <a:rPr lang="en-GB" sz="2400" b="1" dirty="0"/>
              <a:t>Self-concept attachments</a:t>
            </a:r>
            <a:r>
              <a:rPr lang="en-GB" sz="2400" dirty="0"/>
              <a:t>: The product helps establish the user’s identity.  (For example, do you feel more like yourself in Ralph Lauren or Diesel clothing?)</a:t>
            </a:r>
          </a:p>
          <a:p>
            <a:r>
              <a:rPr lang="en-GB" sz="2400" b="1" dirty="0"/>
              <a:t>Nostalgic attachments</a:t>
            </a:r>
            <a:r>
              <a:rPr lang="en-GB" sz="2400" dirty="0"/>
              <a:t>: The product serves as a link with a past self.  (Does eating the inside of a Cadbury Crème Egg remind you of childhood?)</a:t>
            </a:r>
          </a:p>
          <a:p>
            <a:r>
              <a:rPr lang="en-GB" sz="2400" b="1" dirty="0"/>
              <a:t>Interdependence</a:t>
            </a:r>
            <a:r>
              <a:rPr lang="en-GB" sz="2400" dirty="0"/>
              <a:t>:  The product is a part of the user’s daily routine.  (Could you get through the day without a Starbucks or </a:t>
            </a:r>
            <a:r>
              <a:rPr lang="en-GB" sz="2400" dirty="0" err="1"/>
              <a:t>Caffe</a:t>
            </a:r>
            <a:r>
              <a:rPr lang="en-GB" sz="2400" dirty="0"/>
              <a:t> Nero Coffee?)</a:t>
            </a:r>
          </a:p>
          <a:p>
            <a:r>
              <a:rPr lang="en-GB" sz="2400" b="1" dirty="0"/>
              <a:t>Love</a:t>
            </a:r>
            <a:r>
              <a:rPr lang="en-GB" sz="2400" dirty="0"/>
              <a:t>: The product elicits emotional bonds of warmth, passion or other strong emotion. (Ever been to a match between Arsenal and Manchester United?)</a:t>
            </a:r>
          </a:p>
        </p:txBody>
      </p:sp>
      <p:sp>
        <p:nvSpPr>
          <p:cNvPr id="5" name="TextBox 4"/>
          <p:cNvSpPr txBox="1"/>
          <p:nvPr/>
        </p:nvSpPr>
        <p:spPr>
          <a:xfrm>
            <a:off x="7608168" y="6165304"/>
            <a:ext cx="2566852" cy="300082"/>
          </a:xfrm>
          <a:prstGeom prst="rect">
            <a:avLst/>
          </a:prstGeom>
          <a:noFill/>
        </p:spPr>
        <p:txBody>
          <a:bodyPr wrap="square" rtlCol="0">
            <a:spAutoFit/>
          </a:bodyPr>
          <a:lstStyle/>
          <a:p>
            <a:pPr algn="r" defTabSz="685800"/>
            <a:r>
              <a:rPr lang="en-GB" sz="1350" dirty="0">
                <a:solidFill>
                  <a:prstClr val="black"/>
                </a:solidFill>
                <a:latin typeface="Calibri" panose="020F0502020204030204"/>
              </a:rPr>
              <a:t>(Solomon et al, 2013)</a:t>
            </a:r>
          </a:p>
        </p:txBody>
      </p:sp>
    </p:spTree>
    <p:extLst>
      <p:ext uri="{BB962C8B-B14F-4D97-AF65-F5344CB8AC3E}">
        <p14:creationId xmlns:p14="http://schemas.microsoft.com/office/powerpoint/2010/main" val="2349778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34328" y="346368"/>
            <a:ext cx="10674098" cy="458390"/>
          </a:xfrm>
        </p:spPr>
        <p:txBody>
          <a:bodyPr>
            <a:normAutofit fontScale="90000"/>
          </a:bodyPr>
          <a:lstStyle/>
          <a:p>
            <a:r>
              <a:rPr lang="en-GB" altLang="en-US" dirty="0"/>
              <a:t>Who are you? : The concept of self.</a:t>
            </a:r>
          </a:p>
        </p:txBody>
      </p:sp>
      <p:sp>
        <p:nvSpPr>
          <p:cNvPr id="3" name="TextBox 2">
            <a:extLst>
              <a:ext uri="{FF2B5EF4-FFF2-40B4-BE49-F238E27FC236}">
                <a16:creationId xmlns:a16="http://schemas.microsoft.com/office/drawing/2014/main" id="{1D16DC4E-1688-4ED5-7DF4-22774C7CDF8A}"/>
              </a:ext>
            </a:extLst>
          </p:cNvPr>
          <p:cNvSpPr txBox="1"/>
          <p:nvPr/>
        </p:nvSpPr>
        <p:spPr>
          <a:xfrm>
            <a:off x="213105" y="1984910"/>
            <a:ext cx="9297352" cy="1477328"/>
          </a:xfrm>
          <a:prstGeom prst="rect">
            <a:avLst/>
          </a:prstGeom>
          <a:noFill/>
        </p:spPr>
        <p:txBody>
          <a:bodyPr wrap="square">
            <a:spAutoFit/>
          </a:bodyPr>
          <a:lstStyle/>
          <a:p>
            <a:r>
              <a:rPr lang="en-GB" dirty="0"/>
              <a:t>"The self-concept is a general term used to refer to how someone thinks about, evaluates or perceives themselves. To be aware of oneself is to have a concept of oneself. " (McLeod, 2008)</a:t>
            </a:r>
          </a:p>
          <a:p>
            <a:endParaRPr lang="en-GB" dirty="0"/>
          </a:p>
          <a:p>
            <a:r>
              <a:rPr lang="en-GB" dirty="0"/>
              <a:t>A consumers personality influences the way they respond to marketing stimuli, however efforts to make the applicable have been met with mixed results as we will explore… </a:t>
            </a:r>
          </a:p>
        </p:txBody>
      </p:sp>
      <p:pic>
        <p:nvPicPr>
          <p:cNvPr id="1026" name="Picture 2" descr="21,230 Child Thinking Illustrations &amp; Clip Art - iStock | Young child  thinking, Child thinking looking up, Child thinking classroom">
            <a:extLst>
              <a:ext uri="{FF2B5EF4-FFF2-40B4-BE49-F238E27FC236}">
                <a16:creationId xmlns:a16="http://schemas.microsoft.com/office/drawing/2014/main" id="{39C59273-E62F-92ED-0C2B-44D0B051D3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43"/>
          <a:stretch/>
        </p:blipFill>
        <p:spPr bwMode="auto">
          <a:xfrm>
            <a:off x="9597029" y="2954840"/>
            <a:ext cx="2381866" cy="269652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7434E91-86FE-8268-6C4C-DF190E68155A}"/>
              </a:ext>
            </a:extLst>
          </p:cNvPr>
          <p:cNvSpPr txBox="1"/>
          <p:nvPr/>
        </p:nvSpPr>
        <p:spPr>
          <a:xfrm>
            <a:off x="299677" y="862908"/>
            <a:ext cx="10674098" cy="646331"/>
          </a:xfrm>
          <a:prstGeom prst="rect">
            <a:avLst/>
          </a:prstGeom>
          <a:noFill/>
        </p:spPr>
        <p:txBody>
          <a:bodyPr wrap="square">
            <a:spAutoFit/>
          </a:bodyPr>
          <a:lstStyle/>
          <a:p>
            <a:r>
              <a:rPr lang="en-GB" dirty="0"/>
              <a:t>"The person's ideas and feelings about themselves, including their attributes and who and what the self is" (Sethna and Blythe, 2019).</a:t>
            </a:r>
          </a:p>
        </p:txBody>
      </p:sp>
      <p:sp>
        <p:nvSpPr>
          <p:cNvPr id="15" name="TextBox 14">
            <a:extLst>
              <a:ext uri="{FF2B5EF4-FFF2-40B4-BE49-F238E27FC236}">
                <a16:creationId xmlns:a16="http://schemas.microsoft.com/office/drawing/2014/main" id="{E06030BA-F359-83D1-3BB1-FDF2E8521599}"/>
              </a:ext>
            </a:extLst>
          </p:cNvPr>
          <p:cNvSpPr txBox="1"/>
          <p:nvPr/>
        </p:nvSpPr>
        <p:spPr>
          <a:xfrm>
            <a:off x="213105" y="3760929"/>
            <a:ext cx="9297352" cy="1477328"/>
          </a:xfrm>
          <a:prstGeom prst="rect">
            <a:avLst/>
          </a:prstGeom>
          <a:noFill/>
        </p:spPr>
        <p:txBody>
          <a:bodyPr wrap="square">
            <a:spAutoFit/>
          </a:bodyPr>
          <a:lstStyle/>
          <a:p>
            <a:r>
              <a:rPr lang="en-GB" b="0" i="0" dirty="0">
                <a:solidFill>
                  <a:srgbClr val="1F1F1F"/>
                </a:solidFill>
                <a:effectLst/>
              </a:rPr>
              <a:t>Brand identity and self-concept are linked: In psychology, ‘identity’ is also referred to as ‘self-concept’. </a:t>
            </a:r>
          </a:p>
          <a:p>
            <a:r>
              <a:rPr lang="en-GB" b="0" i="0" dirty="0">
                <a:solidFill>
                  <a:srgbClr val="1F1F1F"/>
                </a:solidFill>
                <a:effectLst/>
              </a:rPr>
              <a:t>A person’s self-concept refers to her/his perceptions about who s/he is (attributes, self-worth, etc.) and who s/he wishes to become.</a:t>
            </a:r>
          </a:p>
          <a:p>
            <a:r>
              <a:rPr lang="en-GB" dirty="0">
                <a:solidFill>
                  <a:srgbClr val="1F1F1F"/>
                </a:solidFill>
              </a:rPr>
              <a:t>We become what we purchase and the brands we engage with communicate this.</a:t>
            </a:r>
            <a:endParaRPr lang="en-GB" dirty="0"/>
          </a:p>
        </p:txBody>
      </p:sp>
      <p:sp>
        <p:nvSpPr>
          <p:cNvPr id="4" name="TextBox 3">
            <a:extLst>
              <a:ext uri="{FF2B5EF4-FFF2-40B4-BE49-F238E27FC236}">
                <a16:creationId xmlns:a16="http://schemas.microsoft.com/office/drawing/2014/main" id="{899A1E35-89F9-F504-58AB-7AECE2AF0ED6}"/>
              </a:ext>
            </a:extLst>
          </p:cNvPr>
          <p:cNvSpPr txBox="1"/>
          <p:nvPr/>
        </p:nvSpPr>
        <p:spPr>
          <a:xfrm>
            <a:off x="8117742" y="4672785"/>
            <a:ext cx="1704684" cy="369332"/>
          </a:xfrm>
          <a:prstGeom prst="rect">
            <a:avLst/>
          </a:prstGeom>
          <a:noFill/>
        </p:spPr>
        <p:txBody>
          <a:bodyPr wrap="square">
            <a:spAutoFit/>
          </a:bodyPr>
          <a:lstStyle/>
          <a:p>
            <a:r>
              <a:rPr lang="en-GB" b="1" dirty="0"/>
              <a:t>The Actual Self </a:t>
            </a:r>
            <a:endParaRPr lang="en-GB" dirty="0"/>
          </a:p>
        </p:txBody>
      </p:sp>
      <p:sp>
        <p:nvSpPr>
          <p:cNvPr id="6" name="TextBox 5">
            <a:extLst>
              <a:ext uri="{FF2B5EF4-FFF2-40B4-BE49-F238E27FC236}">
                <a16:creationId xmlns:a16="http://schemas.microsoft.com/office/drawing/2014/main" id="{4172ACF0-61A6-16DE-12B4-25E0D8EA7BE9}"/>
              </a:ext>
            </a:extLst>
          </p:cNvPr>
          <p:cNvSpPr txBox="1"/>
          <p:nvPr/>
        </p:nvSpPr>
        <p:spPr>
          <a:xfrm>
            <a:off x="8163839" y="4989957"/>
            <a:ext cx="1612490" cy="369332"/>
          </a:xfrm>
          <a:prstGeom prst="rect">
            <a:avLst/>
          </a:prstGeom>
          <a:noFill/>
        </p:spPr>
        <p:txBody>
          <a:bodyPr wrap="square">
            <a:spAutoFit/>
          </a:bodyPr>
          <a:lstStyle/>
          <a:p>
            <a:r>
              <a:rPr lang="en-GB" b="1" dirty="0"/>
              <a:t>The Social Self </a:t>
            </a:r>
            <a:endParaRPr lang="en-GB" dirty="0"/>
          </a:p>
        </p:txBody>
      </p:sp>
      <p:sp>
        <p:nvSpPr>
          <p:cNvPr id="8" name="TextBox 7">
            <a:extLst>
              <a:ext uri="{FF2B5EF4-FFF2-40B4-BE49-F238E27FC236}">
                <a16:creationId xmlns:a16="http://schemas.microsoft.com/office/drawing/2014/main" id="{F6DBCEFD-987A-FFD3-20EA-0927965FBDD9}"/>
              </a:ext>
            </a:extLst>
          </p:cNvPr>
          <p:cNvSpPr txBox="1"/>
          <p:nvPr/>
        </p:nvSpPr>
        <p:spPr>
          <a:xfrm>
            <a:off x="8439142" y="5229740"/>
            <a:ext cx="1061884" cy="369332"/>
          </a:xfrm>
          <a:prstGeom prst="rect">
            <a:avLst/>
          </a:prstGeom>
          <a:noFill/>
        </p:spPr>
        <p:txBody>
          <a:bodyPr wrap="square">
            <a:spAutoFit/>
          </a:bodyPr>
          <a:lstStyle/>
          <a:p>
            <a:r>
              <a:rPr lang="en-GB" b="1" dirty="0"/>
              <a:t>Ideal Self </a:t>
            </a:r>
            <a:endParaRPr lang="en-GB" dirty="0"/>
          </a:p>
        </p:txBody>
      </p:sp>
      <p:sp>
        <p:nvSpPr>
          <p:cNvPr id="11" name="TextBox 10">
            <a:extLst>
              <a:ext uri="{FF2B5EF4-FFF2-40B4-BE49-F238E27FC236}">
                <a16:creationId xmlns:a16="http://schemas.microsoft.com/office/drawing/2014/main" id="{589EDC84-A0FB-296B-5845-2368429437AA}"/>
              </a:ext>
            </a:extLst>
          </p:cNvPr>
          <p:cNvSpPr txBox="1"/>
          <p:nvPr/>
        </p:nvSpPr>
        <p:spPr>
          <a:xfrm>
            <a:off x="8065516" y="5427654"/>
            <a:ext cx="1809135" cy="369332"/>
          </a:xfrm>
          <a:prstGeom prst="rect">
            <a:avLst/>
          </a:prstGeom>
          <a:noFill/>
        </p:spPr>
        <p:txBody>
          <a:bodyPr wrap="square">
            <a:spAutoFit/>
          </a:bodyPr>
          <a:lstStyle/>
          <a:p>
            <a:r>
              <a:rPr lang="en-GB" b="1" dirty="0"/>
              <a:t>looking-glass self </a:t>
            </a:r>
            <a:endParaRPr lang="en-GB" dirty="0"/>
          </a:p>
        </p:txBody>
      </p:sp>
    </p:spTree>
    <p:extLst>
      <p:ext uri="{BB962C8B-B14F-4D97-AF65-F5344CB8AC3E}">
        <p14:creationId xmlns:p14="http://schemas.microsoft.com/office/powerpoint/2010/main" val="3535783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6363-8C69-3A4E-F2BF-0F50AAA9632A}"/>
              </a:ext>
            </a:extLst>
          </p:cNvPr>
          <p:cNvSpPr>
            <a:spLocks noGrp="1"/>
          </p:cNvSpPr>
          <p:nvPr>
            <p:ph type="title"/>
          </p:nvPr>
        </p:nvSpPr>
        <p:spPr>
          <a:xfrm>
            <a:off x="308782" y="-63556"/>
            <a:ext cx="10515600" cy="1325563"/>
          </a:xfrm>
        </p:spPr>
        <p:txBody>
          <a:bodyPr/>
          <a:lstStyle/>
          <a:p>
            <a:r>
              <a:rPr lang="en-GB" dirty="0"/>
              <a:t>Self esteem.</a:t>
            </a:r>
          </a:p>
        </p:txBody>
      </p:sp>
      <p:sp>
        <p:nvSpPr>
          <p:cNvPr id="3" name="Content Placeholder 2">
            <a:extLst>
              <a:ext uri="{FF2B5EF4-FFF2-40B4-BE49-F238E27FC236}">
                <a16:creationId xmlns:a16="http://schemas.microsoft.com/office/drawing/2014/main" id="{8595BA59-6484-FDCB-502E-FA77A3D7C757}"/>
              </a:ext>
            </a:extLst>
          </p:cNvPr>
          <p:cNvSpPr>
            <a:spLocks noGrp="1"/>
          </p:cNvSpPr>
          <p:nvPr>
            <p:ph idx="1"/>
          </p:nvPr>
        </p:nvSpPr>
        <p:spPr>
          <a:xfrm>
            <a:off x="256309" y="995186"/>
            <a:ext cx="7682345" cy="4351338"/>
          </a:xfrm>
        </p:spPr>
        <p:txBody>
          <a:bodyPr/>
          <a:lstStyle/>
          <a:p>
            <a:pPr marL="0" indent="0">
              <a:buNone/>
            </a:pPr>
            <a:r>
              <a:rPr lang="en-GB" sz="1600" dirty="0">
                <a:latin typeface="Arial" panose="020B0604020202020204" pitchFamily="34" charset="0"/>
                <a:cs typeface="Arial" panose="020B0604020202020204" pitchFamily="34" charset="0"/>
              </a:rPr>
              <a:t>The positivity of a persons self concept.</a:t>
            </a:r>
          </a:p>
          <a:p>
            <a:pPr marL="0" indent="0">
              <a:buNone/>
            </a:pPr>
            <a:r>
              <a:rPr lang="en-GB" sz="1600" dirty="0">
                <a:latin typeface="Arial" panose="020B0604020202020204" pitchFamily="34" charset="0"/>
                <a:cs typeface="Arial" panose="020B0604020202020204" pitchFamily="34" charset="0"/>
              </a:rPr>
              <a:t>Often those with a low self esteem will expect themselves to not perform well when comparing themselves to others and will try to avoid embarrassment failure and rejection.</a:t>
            </a:r>
          </a:p>
          <a:p>
            <a:pPr marL="0" indent="0">
              <a:buNone/>
            </a:pPr>
            <a:r>
              <a:rPr lang="en-GB" sz="1600" dirty="0">
                <a:latin typeface="Arial" panose="020B0604020202020204" pitchFamily="34" charset="0"/>
                <a:cs typeface="Arial" panose="020B0604020202020204" pitchFamily="34" charset="0"/>
              </a:rPr>
              <a:t>In a recent study by Stubby  found </a:t>
            </a:r>
            <a:r>
              <a:rPr lang="en-GB" sz="1600" b="0" i="0" dirty="0">
                <a:effectLst/>
                <a:latin typeface="Arial" panose="020B0604020202020204" pitchFamily="34" charset="0"/>
                <a:cs typeface="Arial" panose="020B0604020202020204" pitchFamily="34" charset="0"/>
              </a:rPr>
              <a:t>those who hold pessimistic self-views, choose inferior products. For instance, people with low self-esteem preferred cheap vodka in a plastic bottle over premium vodka, and they were more willing to visit a dingy restaurant when it was framed as uncool rather than the cool place to be.</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Individuals who feel powerful often spend more on them self's “I'm worth it!” in contrast those who feel powerless tend to spend more on others than themselves..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study goes on to describe how people with low self-esteem pick inferior products because those products resonate with how they feel about themselves. They identify with low-tier brands because those brands match their pessimistic self-views. They eat stale popcorn because they think it is good enough for them. They consume within their league rather than outside of their league.</a:t>
            </a:r>
          </a:p>
        </p:txBody>
      </p:sp>
      <p:sp>
        <p:nvSpPr>
          <p:cNvPr id="5" name="TextBox 4">
            <a:extLst>
              <a:ext uri="{FF2B5EF4-FFF2-40B4-BE49-F238E27FC236}">
                <a16:creationId xmlns:a16="http://schemas.microsoft.com/office/drawing/2014/main" id="{770456D7-6DC9-9F86-5D9C-7B814A723D92}"/>
              </a:ext>
            </a:extLst>
          </p:cNvPr>
          <p:cNvSpPr txBox="1"/>
          <p:nvPr/>
        </p:nvSpPr>
        <p:spPr>
          <a:xfrm>
            <a:off x="5706668" y="5135962"/>
            <a:ext cx="6098874"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Stuppy</a:t>
            </a:r>
            <a:r>
              <a:rPr lang="en-GB" sz="1800" dirty="0">
                <a:latin typeface="Arial" panose="020B0604020202020204" pitchFamily="34" charset="0"/>
                <a:cs typeface="Arial" panose="020B0604020202020204" pitchFamily="34" charset="0"/>
              </a:rPr>
              <a:t> et al., 2019)</a:t>
            </a:r>
            <a:endParaRPr lang="en-GB" dirty="0"/>
          </a:p>
        </p:txBody>
      </p:sp>
      <p:pic>
        <p:nvPicPr>
          <p:cNvPr id="1026" name="Picture 2" descr="494 Superman Cape Stock Photos, Pictures &amp; Royalty-Free Images - iStock | Superman  cape vector, Boy superman cape">
            <a:extLst>
              <a:ext uri="{FF2B5EF4-FFF2-40B4-BE49-F238E27FC236}">
                <a16:creationId xmlns:a16="http://schemas.microsoft.com/office/drawing/2014/main" id="{56FA089D-7C4A-3E7F-10AC-09CCDEA8C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654" y="47759"/>
            <a:ext cx="1860796" cy="18948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9F21F5C-755F-384F-EBFD-C5E54D96DB29}"/>
              </a:ext>
            </a:extLst>
          </p:cNvPr>
          <p:cNvPicPr>
            <a:picLocks noChangeAspect="1"/>
          </p:cNvPicPr>
          <p:nvPr/>
        </p:nvPicPr>
        <p:blipFill>
          <a:blip r:embed="rId4"/>
          <a:stretch>
            <a:fillRect/>
          </a:stretch>
        </p:blipFill>
        <p:spPr>
          <a:xfrm>
            <a:off x="7938654" y="1667027"/>
            <a:ext cx="3997037" cy="3997037"/>
          </a:xfrm>
          <a:prstGeom prst="rect">
            <a:avLst/>
          </a:prstGeom>
        </p:spPr>
      </p:pic>
    </p:spTree>
    <p:extLst>
      <p:ext uri="{BB962C8B-B14F-4D97-AF65-F5344CB8AC3E}">
        <p14:creationId xmlns:p14="http://schemas.microsoft.com/office/powerpoint/2010/main" val="2498069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vironmental charity to receive Starbucks 5p cup charge in UK rollout | UK  Fundraising">
            <a:extLst>
              <a:ext uri="{FF2B5EF4-FFF2-40B4-BE49-F238E27FC236}">
                <a16:creationId xmlns:a16="http://schemas.microsoft.com/office/drawing/2014/main" id="{739643FE-ABDD-48E7-89FC-46B0C8FDAEDE}"/>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7763363" y="220458"/>
            <a:ext cx="3223493" cy="34573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359785" y="113462"/>
            <a:ext cx="3602727" cy="983748"/>
          </a:xfrm>
        </p:spPr>
        <p:txBody>
          <a:bodyPr>
            <a:normAutofit fontScale="90000"/>
          </a:bodyPr>
          <a:lstStyle/>
          <a:p>
            <a:r>
              <a:rPr lang="en-GB" dirty="0">
                <a:solidFill>
                  <a:srgbClr val="000000"/>
                </a:solidFill>
              </a:rPr>
              <a:t>Starbucks coffee</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432410" y="1097210"/>
            <a:ext cx="6351848" cy="2452235"/>
          </a:xfrm>
        </p:spPr>
        <p:txBody>
          <a:bodyPr anchor="ctr">
            <a:noAutofit/>
          </a:bodyPr>
          <a:lstStyle/>
          <a:p>
            <a:pPr marL="0" indent="0">
              <a:buNone/>
            </a:pPr>
            <a:r>
              <a:rPr lang="en-GB" sz="1350" b="1" dirty="0">
                <a:solidFill>
                  <a:srgbClr val="000000"/>
                </a:solidFill>
              </a:rPr>
              <a:t>Core product:</a:t>
            </a:r>
            <a:r>
              <a:rPr lang="en-GB" sz="1350" dirty="0">
                <a:solidFill>
                  <a:srgbClr val="000000"/>
                </a:solidFill>
              </a:rPr>
              <a:t> coffee </a:t>
            </a:r>
          </a:p>
          <a:p>
            <a:pPr marL="0" inden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grpSp>
        <p:nvGrpSpPr>
          <p:cNvPr id="4" name="Group 3">
            <a:extLst>
              <a:ext uri="{FF2B5EF4-FFF2-40B4-BE49-F238E27FC236}">
                <a16:creationId xmlns:a16="http://schemas.microsoft.com/office/drawing/2014/main" id="{86576C96-1A34-8361-87B0-853B411C460F}"/>
              </a:ext>
            </a:extLst>
          </p:cNvPr>
          <p:cNvGrpSpPr/>
          <p:nvPr/>
        </p:nvGrpSpPr>
        <p:grpSpPr>
          <a:xfrm>
            <a:off x="480412" y="3595992"/>
            <a:ext cx="3511707" cy="1204652"/>
            <a:chOff x="6781292" y="1809052"/>
            <a:chExt cx="2465002" cy="1025451"/>
          </a:xfrm>
        </p:grpSpPr>
        <p:sp>
          <p:nvSpPr>
            <p:cNvPr id="5" name="TextBox 4">
              <a:extLst>
                <a:ext uri="{FF2B5EF4-FFF2-40B4-BE49-F238E27FC236}">
                  <a16:creationId xmlns:a16="http://schemas.microsoft.com/office/drawing/2014/main" id="{E7C25AE9-0F7A-B498-32AE-C0192AF6D5B6}"/>
                </a:ext>
              </a:extLst>
            </p:cNvPr>
            <p:cNvSpPr txBox="1"/>
            <p:nvPr/>
          </p:nvSpPr>
          <p:spPr>
            <a:xfrm>
              <a:off x="6781292" y="1809052"/>
              <a:ext cx="2105960" cy="78597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Is an event a product?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How about a tourist destination? </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p:txBody>
        </p:sp>
        <p:pic>
          <p:nvPicPr>
            <p:cNvPr id="6" name="Picture 2" descr="Amazon.co.uk: Question of the Day : Alexa Skills">
              <a:extLst>
                <a:ext uri="{FF2B5EF4-FFF2-40B4-BE49-F238E27FC236}">
                  <a16:creationId xmlns:a16="http://schemas.microsoft.com/office/drawing/2014/main" id="{A3C44D11-06A7-35CE-8C82-B1DB0F13E6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0843" y="180905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Group 6">
            <a:extLst>
              <a:ext uri="{FF2B5EF4-FFF2-40B4-BE49-F238E27FC236}">
                <a16:creationId xmlns:a16="http://schemas.microsoft.com/office/drawing/2014/main" id="{A80A4140-85E9-F652-E62C-FCAFD66842B5}"/>
              </a:ext>
            </a:extLst>
          </p:cNvPr>
          <p:cNvGrpSpPr/>
          <p:nvPr/>
        </p:nvGrpSpPr>
        <p:grpSpPr>
          <a:xfrm>
            <a:off x="2976517" y="5120512"/>
            <a:ext cx="4047092" cy="1025451"/>
            <a:chOff x="7117700" y="1728826"/>
            <a:chExt cx="4047092" cy="1025451"/>
          </a:xfrm>
        </p:grpSpPr>
        <p:sp>
          <p:nvSpPr>
            <p:cNvPr id="8" name="TextBox 7">
              <a:extLst>
                <a:ext uri="{FF2B5EF4-FFF2-40B4-BE49-F238E27FC236}">
                  <a16:creationId xmlns:a16="http://schemas.microsoft.com/office/drawing/2014/main" id="{5A69EB67-A990-C16A-23C9-EB0E029FF413}"/>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Lets look at the components of the arena event. </a:t>
              </a:r>
            </a:p>
          </p:txBody>
        </p:sp>
        <p:pic>
          <p:nvPicPr>
            <p:cNvPr id="9" name="Picture 2" descr="Amazon.co.uk: Question of the Day : Alexa Skills">
              <a:extLst>
                <a:ext uri="{FF2B5EF4-FFF2-40B4-BE49-F238E27FC236}">
                  <a16:creationId xmlns:a16="http://schemas.microsoft.com/office/drawing/2014/main" id="{E3A4EBFE-C8A5-223C-3C24-2C4851F7AD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2" name="Picture 21">
            <a:extLst>
              <a:ext uri="{FF2B5EF4-FFF2-40B4-BE49-F238E27FC236}">
                <a16:creationId xmlns:a16="http://schemas.microsoft.com/office/drawing/2014/main" id="{B12D0389-3EFB-AF69-3409-2A54A44A8711}"/>
              </a:ext>
            </a:extLst>
          </p:cNvPr>
          <p:cNvPicPr>
            <a:picLocks noChangeAspect="1"/>
          </p:cNvPicPr>
          <p:nvPr/>
        </p:nvPicPr>
        <p:blipFill>
          <a:blip r:embed="rId5"/>
          <a:stretch>
            <a:fillRect/>
          </a:stretch>
        </p:blipFill>
        <p:spPr>
          <a:xfrm>
            <a:off x="7269171" y="3807682"/>
            <a:ext cx="4783190" cy="1985924"/>
          </a:xfrm>
          <a:prstGeom prst="rect">
            <a:avLst/>
          </a:prstGeom>
        </p:spPr>
      </p:pic>
    </p:spTree>
    <p:extLst>
      <p:ext uri="{BB962C8B-B14F-4D97-AF65-F5344CB8AC3E}">
        <p14:creationId xmlns:p14="http://schemas.microsoft.com/office/powerpoint/2010/main" val="181133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7039-8A3A-4D4F-9417-EBC27C14339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err="1">
                <a:solidFill>
                  <a:srgbClr val="FFFFFF"/>
                </a:solidFill>
                <a:latin typeface="+mj-lt"/>
                <a:ea typeface="+mj-ea"/>
                <a:cs typeface="+mj-cs"/>
              </a:rPr>
              <a:t>Shostack’s</a:t>
            </a:r>
            <a:r>
              <a:rPr lang="en-US" sz="2600" kern="1200" dirty="0">
                <a:solidFill>
                  <a:srgbClr val="FFFFFF"/>
                </a:solidFill>
                <a:latin typeface="+mj-lt"/>
                <a:ea typeface="+mj-ea"/>
                <a:cs typeface="+mj-cs"/>
              </a:rPr>
              <a:t> spectrum </a:t>
            </a:r>
            <a:r>
              <a:rPr lang="en-US" sz="1600" kern="1200">
                <a:solidFill>
                  <a:srgbClr val="FFFFFF"/>
                </a:solidFill>
                <a:latin typeface="+mj-lt"/>
                <a:ea typeface="+mj-ea"/>
                <a:cs typeface="+mj-cs"/>
              </a:rPr>
              <a:t>(1977)</a:t>
            </a:r>
            <a:endParaRPr lang="en-US" sz="26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16CB6C31-473B-4777-A69C-175732927770}"/>
              </a:ext>
            </a:extLst>
          </p:cNvPr>
          <p:cNvPicPr>
            <a:picLocks noChangeAspect="1"/>
          </p:cNvPicPr>
          <p:nvPr/>
        </p:nvPicPr>
        <p:blipFill>
          <a:blip r:embed="rId2"/>
          <a:stretch>
            <a:fillRect/>
          </a:stretch>
        </p:blipFill>
        <p:spPr>
          <a:xfrm>
            <a:off x="3693950" y="690044"/>
            <a:ext cx="8077199" cy="4887975"/>
          </a:xfrm>
          <a:prstGeom prst="rect">
            <a:avLst/>
          </a:prstGeom>
        </p:spPr>
      </p:pic>
    </p:spTree>
    <p:extLst>
      <p:ext uri="{BB962C8B-B14F-4D97-AF65-F5344CB8AC3E}">
        <p14:creationId xmlns:p14="http://schemas.microsoft.com/office/powerpoint/2010/main" val="3697135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Girls, Women, Students, Friends, Talking">
            <a:extLst>
              <a:ext uri="{FF2B5EF4-FFF2-40B4-BE49-F238E27FC236}">
                <a16:creationId xmlns:a16="http://schemas.microsoft.com/office/drawing/2014/main" id="{A9CF3035-EF0B-43D0-BEA3-AE8A1428188D}"/>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3677" b="12053"/>
          <a:stretch/>
        </p:blipFill>
        <p:spPr bwMode="auto">
          <a:xfrm>
            <a:off x="0" y="0"/>
            <a:ext cx="6350000" cy="57810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806440" y="126164"/>
            <a:ext cx="6858000" cy="823796"/>
          </a:xfrm>
        </p:spPr>
        <p:txBody>
          <a:bodyPr vert="horz" lIns="68580" tIns="34290" rIns="68580" bIns="34290" rtlCol="0">
            <a:normAutofit/>
          </a:bodyPr>
          <a:lstStyle/>
          <a:p>
            <a:pPr marL="0" indent="0" algn="ctr">
              <a:buNone/>
            </a:pPr>
            <a:r>
              <a:rPr lang="en-US" sz="1800" dirty="0"/>
              <a:t>What do you think are the main things </a:t>
            </a:r>
          </a:p>
          <a:p>
            <a:pPr marL="0" indent="0" algn="ctr">
              <a:buNone/>
            </a:pPr>
            <a:r>
              <a:rPr lang="en-US" sz="1800" dirty="0"/>
              <a:t>that make a product different from a service?</a:t>
            </a:r>
          </a:p>
        </p:txBody>
      </p:sp>
      <p:pic>
        <p:nvPicPr>
          <p:cNvPr id="8" name="Picture 7">
            <a:extLst>
              <a:ext uri="{FF2B5EF4-FFF2-40B4-BE49-F238E27FC236}">
                <a16:creationId xmlns:a16="http://schemas.microsoft.com/office/drawing/2014/main" id="{2FF2F80D-F925-5784-C67E-DB0F431E3DCD}"/>
              </a:ext>
            </a:extLst>
          </p:cNvPr>
          <p:cNvPicPr>
            <a:picLocks noChangeAspect="1"/>
          </p:cNvPicPr>
          <p:nvPr/>
        </p:nvPicPr>
        <p:blipFill>
          <a:blip r:embed="rId4"/>
          <a:stretch>
            <a:fillRect/>
          </a:stretch>
        </p:blipFill>
        <p:spPr>
          <a:xfrm>
            <a:off x="6350000" y="1811236"/>
            <a:ext cx="5459330" cy="2675908"/>
          </a:xfrm>
          <a:prstGeom prst="rect">
            <a:avLst/>
          </a:prstGeom>
        </p:spPr>
      </p:pic>
    </p:spTree>
    <p:extLst>
      <p:ext uri="{BB962C8B-B14F-4D97-AF65-F5344CB8AC3E}">
        <p14:creationId xmlns:p14="http://schemas.microsoft.com/office/powerpoint/2010/main" val="225661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3"/>
          <a:stretch>
            <a:fillRect/>
          </a:stretch>
        </p:blipFill>
        <p:spPr>
          <a:xfrm>
            <a:off x="301152" y="1715240"/>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191344" y="-90867"/>
            <a:ext cx="5904656" cy="2070074"/>
          </a:xfrm>
        </p:spPr>
        <p:txBody>
          <a:bodyPr>
            <a:normAutofit/>
          </a:bodyPr>
          <a:lstStyle/>
          <a:p>
            <a:r>
              <a:rPr lang="en-US" dirty="0"/>
              <a:t>The Psychology of Price:</a:t>
            </a:r>
            <a:br>
              <a:rPr lang="en-US" dirty="0"/>
            </a:br>
            <a:br>
              <a:rPr lang="en-US" dirty="0"/>
            </a:br>
            <a:r>
              <a:rPr lang="en-US" sz="1500" dirty="0">
                <a:solidFill>
                  <a:srgbClr val="FFFFFF"/>
                </a:solidFill>
              </a:rPr>
              <a:t>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24602" y="1740372"/>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37402" y="1094041"/>
            <a:ext cx="4026716" cy="646331"/>
          </a:xfrm>
          <a:prstGeom prst="rect">
            <a:avLst/>
          </a:prstGeom>
          <a:noFill/>
        </p:spPr>
        <p:txBody>
          <a:bodyPr wrap="square">
            <a:spAutoFit/>
          </a:bodyPr>
          <a:lstStyle/>
          <a:p>
            <a:pPr defTabSz="457200"/>
            <a:r>
              <a:rPr lang="en-US" dirty="0">
                <a:solidFill>
                  <a:prstClr val="black"/>
                </a:solidFill>
                <a:latin typeface="Calibri" panose="020F0502020204030204"/>
              </a:rPr>
              <a:t>3 key factors affect consumer’s price sensitivity (Blythe, 2014)</a:t>
            </a:r>
            <a:endParaRPr lang="en-GB" dirty="0">
              <a:solidFill>
                <a:prstClr val="black"/>
              </a:solidFill>
              <a:latin typeface="Calibri" panose="020F0502020204030204"/>
            </a:endParaRPr>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4"/>
          <a:stretch>
            <a:fillRect/>
          </a:stretch>
        </p:blipFill>
        <p:spPr>
          <a:xfrm>
            <a:off x="297509" y="2285174"/>
            <a:ext cx="4094169" cy="1685834"/>
          </a:xfrm>
          <a:prstGeom prst="rect">
            <a:avLst/>
          </a:prstGeom>
        </p:spPr>
      </p:pic>
      <p:sp>
        <p:nvSpPr>
          <p:cNvPr id="4" name="Rectangle 3">
            <a:extLst>
              <a:ext uri="{FF2B5EF4-FFF2-40B4-BE49-F238E27FC236}">
                <a16:creationId xmlns:a16="http://schemas.microsoft.com/office/drawing/2014/main" id="{CBA2138E-BB88-6CCD-2C3A-BCA5D5591B7E}"/>
              </a:ext>
            </a:extLst>
          </p:cNvPr>
          <p:cNvSpPr txBox="1">
            <a:spLocks noChangeArrowheads="1"/>
          </p:cNvSpPr>
          <p:nvPr/>
        </p:nvSpPr>
        <p:spPr>
          <a:xfrm>
            <a:off x="8816965" y="1979207"/>
            <a:ext cx="3442328" cy="349048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b="1" dirty="0"/>
              <a:t>Psychological pricing: </a:t>
            </a:r>
            <a:r>
              <a:rPr lang="en-GB" sz="1500" dirty="0"/>
              <a:t>is £9.99 cheaper than £10?</a:t>
            </a:r>
            <a:endParaRPr lang="en-GB" sz="1500" dirty="0">
              <a:cs typeface="Calibri"/>
            </a:endParaRPr>
          </a:p>
          <a:p>
            <a:pPr lvl="1"/>
            <a:endParaRPr lang="en-GB" sz="1500" dirty="0">
              <a:cs typeface="Calibri"/>
            </a:endParaRPr>
          </a:p>
          <a:p>
            <a:pPr marL="0" indent="0">
              <a:buFont typeface="Arial" panose="020B0604020202020204" pitchFamily="34" charset="0"/>
              <a:buNone/>
            </a:pPr>
            <a:r>
              <a:rPr lang="en-GB" sz="1500" b="1" dirty="0"/>
              <a:t>Loss leaders: </a:t>
            </a:r>
            <a:r>
              <a:rPr lang="en-GB" sz="1500" dirty="0"/>
              <a:t>a bargain draws customers in</a:t>
            </a:r>
            <a:endParaRPr lang="en-GB" sz="1500" dirty="0">
              <a:cs typeface="Calibri"/>
            </a:endParaRPr>
          </a:p>
          <a:p>
            <a:pPr lvl="1"/>
            <a:endParaRPr lang="en-GB" sz="1500" dirty="0">
              <a:cs typeface="Calibri"/>
            </a:endParaRPr>
          </a:p>
          <a:p>
            <a:pPr marL="0" indent="0">
              <a:buFont typeface="Arial" panose="020B0604020202020204" pitchFamily="34" charset="0"/>
              <a:buNone/>
            </a:pPr>
            <a:r>
              <a:rPr lang="en-GB" sz="1500" b="1" dirty="0"/>
              <a:t>Promotional pricing and discounts: </a:t>
            </a:r>
            <a:r>
              <a:rPr lang="en-GB" sz="1500" dirty="0"/>
              <a:t>sales promotion</a:t>
            </a:r>
            <a:endParaRPr lang="en-GB" sz="1500" b="1" dirty="0">
              <a:cs typeface="Calibri"/>
            </a:endParaRPr>
          </a:p>
          <a:p>
            <a:pPr marL="0" indent="0">
              <a:buFont typeface="Arial" panose="020B0604020202020204" pitchFamily="34" charset="0"/>
              <a:buNone/>
            </a:pPr>
            <a:endParaRPr lang="en-GB" sz="1500" b="1" dirty="0"/>
          </a:p>
        </p:txBody>
      </p:sp>
    </p:spTree>
    <p:extLst>
      <p:ext uri="{BB962C8B-B14F-4D97-AF65-F5344CB8AC3E}">
        <p14:creationId xmlns:p14="http://schemas.microsoft.com/office/powerpoint/2010/main" val="41171358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46D1F-A259-4E6D-B027-A9F878376509}"/>
              </a:ext>
            </a:extLst>
          </p:cNvPr>
          <p:cNvSpPr>
            <a:spLocks noGrp="1"/>
          </p:cNvSpPr>
          <p:nvPr>
            <p:ph type="title"/>
          </p:nvPr>
        </p:nvSpPr>
        <p:spPr>
          <a:xfrm>
            <a:off x="7987019" y="1133435"/>
            <a:ext cx="3693704" cy="2134553"/>
          </a:xfrm>
        </p:spPr>
        <p:txBody>
          <a:bodyPr vert="horz" lIns="68580" tIns="34290" rIns="68580" bIns="34290" rtlCol="0" anchor="ctr">
            <a:normAutofit/>
          </a:bodyPr>
          <a:lstStyle/>
          <a:p>
            <a:r>
              <a:rPr lang="en-US" sz="2400" dirty="0"/>
              <a:t>Market based and non-market based pricing</a:t>
            </a:r>
          </a:p>
        </p:txBody>
      </p:sp>
      <p:sp>
        <p:nvSpPr>
          <p:cNvPr id="3" name="Content Placeholder 2">
            <a:extLst>
              <a:ext uri="{FF2B5EF4-FFF2-40B4-BE49-F238E27FC236}">
                <a16:creationId xmlns:a16="http://schemas.microsoft.com/office/drawing/2014/main" id="{3E999262-CBF9-4C70-A2D0-7FF5B63705B4}"/>
              </a:ext>
            </a:extLst>
          </p:cNvPr>
          <p:cNvSpPr>
            <a:spLocks noGrp="1"/>
          </p:cNvSpPr>
          <p:nvPr>
            <p:ph idx="1"/>
          </p:nvPr>
        </p:nvSpPr>
        <p:spPr>
          <a:xfrm>
            <a:off x="7987019" y="2702332"/>
            <a:ext cx="2348213" cy="1131311"/>
          </a:xfrm>
        </p:spPr>
        <p:txBody>
          <a:bodyPr vert="horz" lIns="68580" tIns="34290" rIns="68580" bIns="34290" rtlCol="0">
            <a:normAutofit/>
          </a:bodyPr>
          <a:lstStyle/>
          <a:p>
            <a:pPr marL="0" indent="0">
              <a:buNone/>
            </a:pPr>
            <a:r>
              <a:rPr lang="en-US" sz="1350" dirty="0"/>
              <a:t>There are two main categories of pricing, each with their own approaches (Blythe, 2014). </a:t>
            </a:r>
          </a:p>
        </p:txBody>
      </p:sp>
      <p:pic>
        <p:nvPicPr>
          <p:cNvPr id="14" name="Picture 2" descr="C:\Users\William\AppData\Local\Temp\WLMDSS.tmp\WLM12E.tmp\Blythe_3e_Figure 14.7.jpg">
            <a:extLst>
              <a:ext uri="{FF2B5EF4-FFF2-40B4-BE49-F238E27FC236}">
                <a16:creationId xmlns:a16="http://schemas.microsoft.com/office/drawing/2014/main" id="{C17098D0-F221-4D1D-B0F4-38AC4B088B0D}"/>
              </a:ext>
            </a:extLst>
          </p:cNvPr>
          <p:cNvPicPr>
            <a:picLocks noChangeAspect="1" noChangeArrowheads="1"/>
          </p:cNvPicPr>
          <p:nvPr/>
        </p:nvPicPr>
        <p:blipFill rotWithShape="1">
          <a:blip r:embed="rId2" cstate="print"/>
          <a:srcRect b="9186"/>
          <a:stretch/>
        </p:blipFill>
        <p:spPr bwMode="auto">
          <a:xfrm>
            <a:off x="311463" y="934064"/>
            <a:ext cx="7424328" cy="4254865"/>
          </a:xfrm>
          <a:prstGeom prst="rect">
            <a:avLst/>
          </a:prstGeom>
          <a:noFill/>
        </p:spPr>
      </p:pic>
      <p:grpSp>
        <p:nvGrpSpPr>
          <p:cNvPr id="4" name="Group 3">
            <a:extLst>
              <a:ext uri="{FF2B5EF4-FFF2-40B4-BE49-F238E27FC236}">
                <a16:creationId xmlns:a16="http://schemas.microsoft.com/office/drawing/2014/main" id="{C57EDD06-5FAF-4AA7-906C-C621E7542BA5}"/>
              </a:ext>
            </a:extLst>
          </p:cNvPr>
          <p:cNvGrpSpPr/>
          <p:nvPr/>
        </p:nvGrpSpPr>
        <p:grpSpPr>
          <a:xfrm>
            <a:off x="8068391" y="3968511"/>
            <a:ext cx="4047092" cy="1025451"/>
            <a:chOff x="7117700" y="1728826"/>
            <a:chExt cx="4047092" cy="1025451"/>
          </a:xfrm>
        </p:grpSpPr>
        <p:sp>
          <p:nvSpPr>
            <p:cNvPr id="5" name="TextBox 4">
              <a:extLst>
                <a:ext uri="{FF2B5EF4-FFF2-40B4-BE49-F238E27FC236}">
                  <a16:creationId xmlns:a16="http://schemas.microsoft.com/office/drawing/2014/main" id="{09A7FCBC-EA59-C3EB-427A-A80A947D4CC9}"/>
                </a:ext>
              </a:extLst>
            </p:cNvPr>
            <p:cNvSpPr txBox="1"/>
            <p:nvPr/>
          </p:nvSpPr>
          <p:spPr>
            <a:xfrm>
              <a:off x="7117700" y="1809052"/>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Which do you feel is used in tourism?</a:t>
              </a:r>
            </a:p>
          </p:txBody>
        </p:sp>
        <p:pic>
          <p:nvPicPr>
            <p:cNvPr id="6" name="Picture 2" descr="Amazon.co.uk: Question of the Day : Alexa Skills">
              <a:extLst>
                <a:ext uri="{FF2B5EF4-FFF2-40B4-BE49-F238E27FC236}">
                  <a16:creationId xmlns:a16="http://schemas.microsoft.com/office/drawing/2014/main" id="{FC4345B2-5708-E7D6-DB85-17D6842A5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14004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527539" y="-35046"/>
            <a:ext cx="8337629"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Price</a:t>
            </a:r>
          </a:p>
        </p:txBody>
      </p:sp>
      <p:sp>
        <p:nvSpPr>
          <p:cNvPr id="4" name="ZoneTexte 3"/>
          <p:cNvSpPr txBox="1"/>
          <p:nvPr/>
        </p:nvSpPr>
        <p:spPr>
          <a:xfrm>
            <a:off x="1530429" y="32028"/>
            <a:ext cx="8252580" cy="523220"/>
          </a:xfrm>
          <a:prstGeom prst="rect">
            <a:avLst/>
          </a:prstGeom>
          <a:noFill/>
        </p:spPr>
        <p:txBody>
          <a:bodyPr wrap="none" rtlCol="0">
            <a:spAutoFit/>
          </a:bodyPr>
          <a:lstStyle/>
          <a:p>
            <a:r>
              <a:rPr lang="en-IE" sz="2800" dirty="0">
                <a:latin typeface="Bell Gothic Std Light" charset="0"/>
                <a:ea typeface="Bell Gothic Std Light" charset="0"/>
                <a:cs typeface="Bell Gothic Std Light" charset="0"/>
              </a:rPr>
              <a:t>New </a:t>
            </a:r>
            <a:r>
              <a:rPr lang="en-IE" sz="2800" b="1" dirty="0">
                <a:latin typeface="Bell Gothic Std Light" charset="0"/>
                <a:ea typeface="Bell Gothic Std Light" charset="0"/>
                <a:cs typeface="Bell Gothic Std Light" charset="0"/>
              </a:rPr>
              <a:t>buying processes </a:t>
            </a:r>
            <a:r>
              <a:rPr lang="en-IE" sz="2800" dirty="0">
                <a:latin typeface="Bell Gothic Std Light" charset="0"/>
                <a:ea typeface="Bell Gothic Std Light" charset="0"/>
                <a:cs typeface="Bell Gothic Std Light" charset="0"/>
              </a:rPr>
              <a:t>require </a:t>
            </a:r>
            <a:r>
              <a:rPr lang="en-IE" sz="2800" b="1" dirty="0">
                <a:latin typeface="Bell Gothic Std Light" charset="0"/>
                <a:ea typeface="Bell Gothic Std Light" charset="0"/>
                <a:cs typeface="Bell Gothic Std Light" charset="0"/>
              </a:rPr>
              <a:t>new pricing approaches</a:t>
            </a:r>
          </a:p>
        </p:txBody>
      </p:sp>
      <p:sp>
        <p:nvSpPr>
          <p:cNvPr id="5" name="ZoneTexte 4"/>
          <p:cNvSpPr txBox="1"/>
          <p:nvPr/>
        </p:nvSpPr>
        <p:spPr>
          <a:xfrm>
            <a:off x="0" y="786476"/>
            <a:ext cx="3229795" cy="1938992"/>
          </a:xfrm>
          <a:prstGeom prst="rect">
            <a:avLst/>
          </a:prstGeom>
          <a:noFill/>
        </p:spPr>
        <p:txBody>
          <a:bodyPr wrap="non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Subscription</a:t>
            </a:r>
          </a:p>
          <a:p>
            <a:pPr marL="285750" indent="-285750">
              <a:buFont typeface="Arial" charset="0"/>
              <a:buChar char="•"/>
            </a:pPr>
            <a:r>
              <a:rPr lang="en-IE" sz="2400" dirty="0">
                <a:latin typeface="Bell Gothic Std Light" charset="0"/>
                <a:ea typeface="Bell Gothic Std Light" charset="0"/>
                <a:cs typeface="Bell Gothic Std Light" charset="0"/>
              </a:rPr>
              <a:t>Pay Per View</a:t>
            </a:r>
          </a:p>
          <a:p>
            <a:pPr marL="285750" indent="-285750">
              <a:buFont typeface="Arial" charset="0"/>
              <a:buChar char="•"/>
            </a:pPr>
            <a:r>
              <a:rPr lang="en-IE" sz="2400" dirty="0">
                <a:latin typeface="Bell Gothic Std Light" charset="0"/>
                <a:ea typeface="Bell Gothic Std Light" charset="0"/>
                <a:cs typeface="Bell Gothic Std Light" charset="0"/>
              </a:rPr>
              <a:t>Bundling</a:t>
            </a:r>
          </a:p>
          <a:p>
            <a:pPr marL="285750" indent="-285750">
              <a:buFont typeface="Arial" charset="0"/>
              <a:buChar char="•"/>
            </a:pPr>
            <a:r>
              <a:rPr lang="en-IE" sz="2400" dirty="0">
                <a:latin typeface="Bell Gothic Std Light" charset="0"/>
                <a:ea typeface="Bell Gothic Std Light" charset="0"/>
                <a:cs typeface="Bell Gothic Std Light" charset="0"/>
              </a:rPr>
              <a:t>Ad-supported content</a:t>
            </a:r>
          </a:p>
          <a:p>
            <a:pPr marL="285750" indent="-285750">
              <a:buFont typeface="Arial" charset="0"/>
              <a:buChar char="•"/>
            </a:pPr>
            <a:r>
              <a:rPr lang="en-IE" sz="2400" dirty="0">
                <a:latin typeface="Bell Gothic Std Light" charset="0"/>
                <a:ea typeface="Bell Gothic Std Light" charset="0"/>
                <a:cs typeface="Bell Gothic Std Light" charset="0"/>
              </a:rPr>
              <a:t>Pre-order</a:t>
            </a:r>
          </a:p>
        </p:txBody>
      </p:sp>
      <p:cxnSp>
        <p:nvCxnSpPr>
          <p:cNvPr id="15" name="Connecteur droit 14"/>
          <p:cNvCxnSpPr/>
          <p:nvPr/>
        </p:nvCxnSpPr>
        <p:spPr>
          <a:xfrm>
            <a:off x="4670638" y="1393805"/>
            <a:ext cx="6093" cy="4315327"/>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7" name="ZoneTexte 16"/>
          <p:cNvSpPr txBox="1"/>
          <p:nvPr/>
        </p:nvSpPr>
        <p:spPr>
          <a:xfrm>
            <a:off x="-25240" y="2609039"/>
            <a:ext cx="4541998" cy="3046988"/>
          </a:xfrm>
          <a:prstGeom prst="rect">
            <a:avLst/>
          </a:prstGeom>
          <a:noFill/>
        </p:spPr>
        <p:txBody>
          <a:bodyPr wrap="squar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Basic price</a:t>
            </a:r>
          </a:p>
          <a:p>
            <a:pPr marL="285750" indent="-285750">
              <a:buFont typeface="Arial" charset="0"/>
              <a:buChar char="•"/>
            </a:pPr>
            <a:r>
              <a:rPr lang="en-IE" sz="2400" dirty="0">
                <a:latin typeface="Bell Gothic Std Light" charset="0"/>
                <a:ea typeface="Bell Gothic Std Light" charset="0"/>
                <a:cs typeface="Bell Gothic Std Light" charset="0"/>
              </a:rPr>
              <a:t>Discounts</a:t>
            </a:r>
          </a:p>
          <a:p>
            <a:pPr marL="285750" indent="-285750">
              <a:buFont typeface="Arial" charset="0"/>
              <a:buChar char="•"/>
            </a:pPr>
            <a:r>
              <a:rPr lang="en-IE" sz="2400" dirty="0">
                <a:latin typeface="Bell Gothic Std Light" charset="0"/>
                <a:ea typeface="Bell Gothic Std Light" charset="0"/>
                <a:cs typeface="Bell Gothic Std Light" charset="0"/>
              </a:rPr>
              <a:t>Add-ons and extra products and services</a:t>
            </a:r>
          </a:p>
          <a:p>
            <a:pPr marL="285750" indent="-285750">
              <a:buFont typeface="Arial" charset="0"/>
              <a:buChar char="•"/>
            </a:pPr>
            <a:r>
              <a:rPr lang="en-IE" sz="2400" dirty="0">
                <a:latin typeface="Bell Gothic Std Light" charset="0"/>
                <a:ea typeface="Bell Gothic Std Light" charset="0"/>
                <a:cs typeface="Bell Gothic Std Light" charset="0"/>
              </a:rPr>
              <a:t>Guarantees and warranties</a:t>
            </a:r>
          </a:p>
          <a:p>
            <a:pPr marL="285750" indent="-285750">
              <a:buFont typeface="Arial" charset="0"/>
              <a:buChar char="•"/>
            </a:pPr>
            <a:r>
              <a:rPr lang="en-IE" sz="2400" dirty="0">
                <a:latin typeface="Bell Gothic Std Light" charset="0"/>
                <a:ea typeface="Bell Gothic Std Light" charset="0"/>
                <a:cs typeface="Bell Gothic Std Light" charset="0"/>
              </a:rPr>
              <a:t>Refund and return policies</a:t>
            </a:r>
          </a:p>
          <a:p>
            <a:pPr marL="285750" indent="-285750">
              <a:buFont typeface="Arial" charset="0"/>
              <a:buChar char="•"/>
            </a:pPr>
            <a:r>
              <a:rPr lang="en-IE" sz="2400" dirty="0">
                <a:latin typeface="Bell Gothic Std Light" charset="0"/>
                <a:ea typeface="Bell Gothic Std Light" charset="0"/>
                <a:cs typeface="Bell Gothic Std Light" charset="0"/>
              </a:rPr>
              <a:t>Order cancellation terms</a:t>
            </a:r>
          </a:p>
          <a:p>
            <a:pPr marL="285750" indent="-285750">
              <a:buFont typeface="Arial" charset="0"/>
              <a:buChar char="•"/>
            </a:pPr>
            <a:r>
              <a:rPr lang="en-IE" sz="2400" dirty="0">
                <a:latin typeface="Bell Gothic Std Light" charset="0"/>
                <a:ea typeface="Bell Gothic Std Light" charset="0"/>
                <a:cs typeface="Bell Gothic Std Light" charset="0"/>
              </a:rPr>
              <a:t>Revoke action buttons</a:t>
            </a:r>
          </a:p>
        </p:txBody>
      </p:sp>
      <p:sp>
        <p:nvSpPr>
          <p:cNvPr id="20" name="ZoneTexte 19"/>
          <p:cNvSpPr txBox="1"/>
          <p:nvPr/>
        </p:nvSpPr>
        <p:spPr>
          <a:xfrm>
            <a:off x="7101610" y="1480814"/>
            <a:ext cx="184731" cy="369332"/>
          </a:xfrm>
          <a:prstGeom prst="rect">
            <a:avLst/>
          </a:prstGeom>
          <a:noFill/>
        </p:spPr>
        <p:txBody>
          <a:bodyPr wrap="none" rtlCol="0">
            <a:spAutoFit/>
          </a:bodyPr>
          <a:lstStyle/>
          <a:p>
            <a:endParaRPr lang="en-IE">
              <a:latin typeface="Avenir Next" charset="0"/>
              <a:ea typeface="Avenir Next" charset="0"/>
              <a:cs typeface="Avenir Next" charset="0"/>
            </a:endParaRPr>
          </a:p>
        </p:txBody>
      </p:sp>
      <p:pic>
        <p:nvPicPr>
          <p:cNvPr id="1026" name="Picture 2">
            <a:extLst>
              <a:ext uri="{FF2B5EF4-FFF2-40B4-BE49-F238E27FC236}">
                <a16:creationId xmlns:a16="http://schemas.microsoft.com/office/drawing/2014/main" id="{0AE715DB-6093-D4AC-1558-2406E165F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7118" y="1393805"/>
            <a:ext cx="6361895" cy="3104113"/>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8B8D0C23-9D65-9117-AABD-0A3591D8E0EC}"/>
              </a:ext>
            </a:extLst>
          </p:cNvPr>
          <p:cNvGrpSpPr/>
          <p:nvPr/>
        </p:nvGrpSpPr>
        <p:grpSpPr>
          <a:xfrm>
            <a:off x="6593553" y="4823917"/>
            <a:ext cx="4047092" cy="1025451"/>
            <a:chOff x="7117700" y="1728826"/>
            <a:chExt cx="4047092" cy="1025451"/>
          </a:xfrm>
        </p:grpSpPr>
        <p:sp>
          <p:nvSpPr>
            <p:cNvPr id="9" name="TextBox 8">
              <a:extLst>
                <a:ext uri="{FF2B5EF4-FFF2-40B4-BE49-F238E27FC236}">
                  <a16:creationId xmlns:a16="http://schemas.microsoft.com/office/drawing/2014/main" id="{3645800A-8F45-26D9-04EC-4CA37BE21D76}"/>
                </a:ext>
              </a:extLst>
            </p:cNvPr>
            <p:cNvSpPr txBox="1"/>
            <p:nvPr/>
          </p:nvSpPr>
          <p:spPr>
            <a:xfrm>
              <a:off x="7117700" y="180905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Are the cost of events and tourism increasing or decreasing? </a:t>
              </a:r>
            </a:p>
          </p:txBody>
        </p:sp>
        <p:pic>
          <p:nvPicPr>
            <p:cNvPr id="10" name="Picture 2" descr="Amazon.co.uk: Question of the Day : Alexa Skills">
              <a:extLst>
                <a:ext uri="{FF2B5EF4-FFF2-40B4-BE49-F238E27FC236}">
                  <a16:creationId xmlns:a16="http://schemas.microsoft.com/office/drawing/2014/main" id="{E49BC0A1-3C05-629D-C5A6-154024D270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03758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754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5226" y="0"/>
            <a:ext cx="8354891" cy="5803568"/>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3412666" y="-90363"/>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dirty="0"/>
            </a:br>
            <a:endParaRPr lang="en-US" sz="2900" dirty="0">
              <a:solidFill>
                <a:schemeClr val="bg1"/>
              </a:solidFill>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4172511" y="1144184"/>
            <a:ext cx="7828755" cy="3537871"/>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10504073" y="4274781"/>
            <a:ext cx="792088"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627620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u numéro de diapositive 1"/>
          <p:cNvSpPr>
            <a:spLocks noGrp="1"/>
          </p:cNvSpPr>
          <p:nvPr>
            <p:ph type="sldNum" sz="quarter" idx="12"/>
          </p:nvPr>
        </p:nvSpPr>
        <p:spPr>
          <a:xfrm>
            <a:off x="8399584" y="5934324"/>
            <a:ext cx="2743200" cy="365125"/>
          </a:xfrm>
        </p:spPr>
        <p:txBody>
          <a:bodyPr/>
          <a:lstStyle/>
          <a:p>
            <a:fld id="{CA474A6A-D2DE-E348-BD5B-9CFD0E02C68D}" type="slidenum">
              <a:rPr lang="en-IE" smtClean="0">
                <a:latin typeface="Avenir Next" charset="0"/>
                <a:ea typeface="Avenir Next" charset="0"/>
                <a:cs typeface="Avenir Next" charset="0"/>
              </a:rPr>
              <a:pPr/>
              <a:t>39</a:t>
            </a:fld>
            <a:endParaRPr lang="en-IE">
              <a:latin typeface="Avenir Next" charset="0"/>
              <a:ea typeface="Avenir Next" charset="0"/>
              <a:cs typeface="Avenir Next" charset="0"/>
            </a:endParaRPr>
          </a:p>
        </p:txBody>
      </p:sp>
      <p:sp>
        <p:nvSpPr>
          <p:cNvPr id="3" name="ZoneTexte 2"/>
          <p:cNvSpPr txBox="1"/>
          <p:nvPr/>
        </p:nvSpPr>
        <p:spPr>
          <a:xfrm>
            <a:off x="459570" y="95983"/>
            <a:ext cx="8337629"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Place</a:t>
            </a:r>
          </a:p>
        </p:txBody>
      </p:sp>
      <p:sp>
        <p:nvSpPr>
          <p:cNvPr id="9" name="ZoneTexte 8"/>
          <p:cNvSpPr txBox="1"/>
          <p:nvPr/>
        </p:nvSpPr>
        <p:spPr>
          <a:xfrm>
            <a:off x="755168" y="1436303"/>
            <a:ext cx="901209"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Place</a:t>
            </a:r>
          </a:p>
        </p:txBody>
      </p:sp>
      <p:sp>
        <p:nvSpPr>
          <p:cNvPr id="12" name="Ellipse 11"/>
          <p:cNvSpPr/>
          <p:nvPr/>
        </p:nvSpPr>
        <p:spPr>
          <a:xfrm>
            <a:off x="1638665" y="873054"/>
            <a:ext cx="1742191" cy="1588168"/>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latin typeface="Avenir Next" charset="0"/>
              <a:ea typeface="Avenir Next" charset="0"/>
              <a:cs typeface="Avenir Next" charset="0"/>
            </a:endParaRPr>
          </a:p>
        </p:txBody>
      </p:sp>
      <p:sp>
        <p:nvSpPr>
          <p:cNvPr id="13" name="Ellipse 12"/>
          <p:cNvSpPr/>
          <p:nvPr/>
        </p:nvSpPr>
        <p:spPr>
          <a:xfrm>
            <a:off x="459570" y="873054"/>
            <a:ext cx="1742191" cy="1588168"/>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latin typeface="Avenir Next" charset="0"/>
              <a:ea typeface="Avenir Next" charset="0"/>
              <a:cs typeface="Avenir Next" charset="0"/>
            </a:endParaRPr>
          </a:p>
        </p:txBody>
      </p:sp>
      <p:sp>
        <p:nvSpPr>
          <p:cNvPr id="14" name="ZoneTexte 13"/>
          <p:cNvSpPr txBox="1"/>
          <p:nvPr/>
        </p:nvSpPr>
        <p:spPr>
          <a:xfrm>
            <a:off x="1733368" y="1436303"/>
            <a:ext cx="1537600"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Promotion</a:t>
            </a:r>
          </a:p>
        </p:txBody>
      </p:sp>
      <p:sp>
        <p:nvSpPr>
          <p:cNvPr id="15" name="ZoneTexte 14"/>
          <p:cNvSpPr txBox="1"/>
          <p:nvPr/>
        </p:nvSpPr>
        <p:spPr>
          <a:xfrm>
            <a:off x="3537266" y="950544"/>
            <a:ext cx="7796464" cy="830997"/>
          </a:xfrm>
          <a:prstGeom prst="rect">
            <a:avLst/>
          </a:prstGeom>
          <a:noFill/>
        </p:spPr>
        <p:txBody>
          <a:bodyPr wrap="square" rtlCol="0">
            <a:spAutoFit/>
          </a:bodyPr>
          <a:lstStyle/>
          <a:p>
            <a:r>
              <a:rPr lang="en-IE" sz="2400" dirty="0">
                <a:latin typeface="Bell Gothic Std Light" charset="0"/>
                <a:ea typeface="Bell Gothic Std Light" charset="0"/>
                <a:cs typeface="Bell Gothic Std Light" charset="0"/>
              </a:rPr>
              <a:t>Organizations that extend their presence online with links from other sites (Juice)</a:t>
            </a:r>
          </a:p>
        </p:txBody>
      </p:sp>
      <p:sp>
        <p:nvSpPr>
          <p:cNvPr id="17" name="ZoneTexte 16"/>
          <p:cNvSpPr txBox="1"/>
          <p:nvPr/>
        </p:nvSpPr>
        <p:spPr>
          <a:xfrm>
            <a:off x="3520345" y="1882088"/>
            <a:ext cx="6457217" cy="461665"/>
          </a:xfrm>
          <a:prstGeom prst="rect">
            <a:avLst/>
          </a:prstGeom>
          <a:noFill/>
        </p:spPr>
        <p:txBody>
          <a:bodyPr wrap="none" rtlCol="0">
            <a:spAutoFit/>
          </a:bodyPr>
          <a:lstStyle/>
          <a:p>
            <a:r>
              <a:rPr lang="en-IE" sz="2400" b="1" dirty="0">
                <a:latin typeface="Bell Gothic Std Light" charset="0"/>
                <a:ea typeface="Bell Gothic Std Light" charset="0"/>
                <a:cs typeface="Bell Gothic Std Light" charset="0"/>
              </a:rPr>
              <a:t>Ads (promotion) follow customers online (place)</a:t>
            </a:r>
          </a:p>
        </p:txBody>
      </p:sp>
      <p:cxnSp>
        <p:nvCxnSpPr>
          <p:cNvPr id="19" name="Connecteur en angle 18"/>
          <p:cNvCxnSpPr/>
          <p:nvPr/>
        </p:nvCxnSpPr>
        <p:spPr>
          <a:xfrm>
            <a:off x="1282551" y="2644109"/>
            <a:ext cx="2217821" cy="288758"/>
          </a:xfrm>
          <a:prstGeom prst="bentConnector3">
            <a:avLst>
              <a:gd name="adj1" fmla="val 1537"/>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4" name="ZoneTexte 23"/>
          <p:cNvSpPr txBox="1"/>
          <p:nvPr/>
        </p:nvSpPr>
        <p:spPr>
          <a:xfrm>
            <a:off x="3520345" y="2343753"/>
            <a:ext cx="8105275" cy="707886"/>
          </a:xfrm>
          <a:prstGeom prst="rect">
            <a:avLst/>
          </a:prstGeom>
          <a:noFill/>
        </p:spPr>
        <p:txBody>
          <a:bodyPr wrap="square" rtlCol="0">
            <a:spAutoFit/>
          </a:bodyPr>
          <a:lstStyle/>
          <a:p>
            <a:r>
              <a:rPr lang="en-IE" sz="2000" dirty="0">
                <a:latin typeface="Bell Gothic Std Light" charset="0"/>
                <a:ea typeface="Bell Gothic Std Light" charset="0"/>
                <a:cs typeface="Bell Gothic Std Light" charset="0"/>
              </a:rPr>
              <a:t>Placing ads in front of people who have already expressed an interest in your business </a:t>
            </a:r>
          </a:p>
        </p:txBody>
      </p:sp>
      <p:sp>
        <p:nvSpPr>
          <p:cNvPr id="5" name="TextBox 4">
            <a:extLst>
              <a:ext uri="{FF2B5EF4-FFF2-40B4-BE49-F238E27FC236}">
                <a16:creationId xmlns:a16="http://schemas.microsoft.com/office/drawing/2014/main" id="{3843BF71-8A73-873D-5A9B-23985FB523C4}"/>
              </a:ext>
            </a:extLst>
          </p:cNvPr>
          <p:cNvSpPr txBox="1"/>
          <p:nvPr/>
        </p:nvSpPr>
        <p:spPr>
          <a:xfrm>
            <a:off x="459570" y="3152000"/>
            <a:ext cx="5341145" cy="2585323"/>
          </a:xfrm>
          <a:prstGeom prst="rect">
            <a:avLst/>
          </a:prstGeom>
          <a:noFill/>
        </p:spPr>
        <p:txBody>
          <a:bodyPr wrap="square">
            <a:spAutoFit/>
          </a:bodyPr>
          <a:lstStyle/>
          <a:p>
            <a:pPr algn="l"/>
            <a:r>
              <a:rPr lang="en-GB" b="0" i="0" dirty="0">
                <a:solidFill>
                  <a:srgbClr val="000000"/>
                </a:solidFill>
                <a:effectLst/>
                <a:latin typeface="Bell Gothic Std Light"/>
              </a:rPr>
              <a:t>Here's a scenario: You just performed a search on Google, took a few minutes to sift through the results, and then decided to visit Facebook. Lo and behold, within just a few seconds, what you just searched for on Google is now displaying as an ad on your Facebook feed!</a:t>
            </a:r>
          </a:p>
          <a:p>
            <a:pPr algn="l"/>
            <a:r>
              <a:rPr lang="en-GB" b="0" i="0" dirty="0">
                <a:solidFill>
                  <a:srgbClr val="000000"/>
                </a:solidFill>
                <a:effectLst/>
                <a:latin typeface="Bell Gothic Std Light"/>
              </a:rPr>
              <a:t>How is this possible? Is someone following you, logging your searches, and then retargeting you on a completely different website? </a:t>
            </a:r>
          </a:p>
        </p:txBody>
      </p:sp>
      <p:sp>
        <p:nvSpPr>
          <p:cNvPr id="7" name="TextBox 6">
            <a:extLst>
              <a:ext uri="{FF2B5EF4-FFF2-40B4-BE49-F238E27FC236}">
                <a16:creationId xmlns:a16="http://schemas.microsoft.com/office/drawing/2014/main" id="{AD2F4F67-8FE7-38F1-9ABD-7C50A7D7EBC0}"/>
              </a:ext>
            </a:extLst>
          </p:cNvPr>
          <p:cNvSpPr txBox="1"/>
          <p:nvPr/>
        </p:nvSpPr>
        <p:spPr>
          <a:xfrm>
            <a:off x="6391287" y="3152000"/>
            <a:ext cx="5466216" cy="2031325"/>
          </a:xfrm>
          <a:prstGeom prst="rect">
            <a:avLst/>
          </a:prstGeom>
          <a:noFill/>
        </p:spPr>
        <p:txBody>
          <a:bodyPr wrap="square">
            <a:spAutoFit/>
          </a:bodyPr>
          <a:lstStyle/>
          <a:p>
            <a:r>
              <a:rPr lang="en-GB" b="0" i="0" dirty="0">
                <a:solidFill>
                  <a:srgbClr val="000000"/>
                </a:solidFill>
                <a:effectLst/>
                <a:latin typeface="Bell Gothic Std Light"/>
              </a:rPr>
              <a:t>Basically, the website where you're shopping implements a bit of code called a </a:t>
            </a:r>
            <a:r>
              <a:rPr lang="en-GB" b="0" i="0" u="sng" dirty="0">
                <a:solidFill>
                  <a:srgbClr val="501445"/>
                </a:solidFill>
                <a:effectLst/>
                <a:latin typeface="Bell Gothic Std Light"/>
                <a:hlinkClick r:id="rId3"/>
              </a:rPr>
              <a:t>cookie</a:t>
            </a:r>
            <a:r>
              <a:rPr lang="en-GB" b="0" i="0" dirty="0">
                <a:solidFill>
                  <a:srgbClr val="000000"/>
                </a:solidFill>
                <a:effectLst/>
                <a:latin typeface="Bell Gothic Std Light"/>
              </a:rPr>
              <a:t>, which enables the site to track your browsing habits, see what you're looking at, and follow you to another site, where the ad showing what you just looked at shows up.</a:t>
            </a:r>
          </a:p>
          <a:p>
            <a:endParaRPr lang="en-GB" dirty="0">
              <a:solidFill>
                <a:srgbClr val="000000"/>
              </a:solidFill>
              <a:latin typeface="Bell Gothic Std Light"/>
            </a:endParaRPr>
          </a:p>
          <a:p>
            <a:r>
              <a:rPr lang="en-GB" dirty="0">
                <a:solidFill>
                  <a:srgbClr val="000000"/>
                </a:solidFill>
                <a:latin typeface="Bell Gothic Std Light"/>
              </a:rPr>
              <a:t>Remember </a:t>
            </a:r>
            <a:r>
              <a:rPr lang="en-GB" dirty="0" err="1">
                <a:solidFill>
                  <a:srgbClr val="000000"/>
                </a:solidFill>
                <a:latin typeface="Bell Gothic Std Light"/>
              </a:rPr>
              <a:t>Similarweb</a:t>
            </a:r>
            <a:r>
              <a:rPr lang="en-GB" dirty="0">
                <a:solidFill>
                  <a:srgbClr val="000000"/>
                </a:solidFill>
                <a:latin typeface="Bell Gothic Std Light"/>
              </a:rPr>
              <a:t>?</a:t>
            </a:r>
            <a:endParaRPr lang="en-GB" dirty="0">
              <a:latin typeface="Bell Gothic Std Light"/>
            </a:endParaRPr>
          </a:p>
        </p:txBody>
      </p:sp>
    </p:spTree>
    <p:extLst>
      <p:ext uri="{BB962C8B-B14F-4D97-AF65-F5344CB8AC3E}">
        <p14:creationId xmlns:p14="http://schemas.microsoft.com/office/powerpoint/2010/main" val="235095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4" grpId="0"/>
      <p:bldP spid="5" grpId="0"/>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olourful carved figures of humans">
            <a:extLst>
              <a:ext uri="{FF2B5EF4-FFF2-40B4-BE49-F238E27FC236}">
                <a16:creationId xmlns:a16="http://schemas.microsoft.com/office/drawing/2014/main" id="{AD77BC99-0B28-82CE-11AD-AC67146ADD62}"/>
              </a:ext>
            </a:extLst>
          </p:cNvPr>
          <p:cNvPicPr>
            <a:picLocks noChangeAspect="1"/>
          </p:cNvPicPr>
          <p:nvPr/>
        </p:nvPicPr>
        <p:blipFill rotWithShape="1">
          <a:blip r:embed="rId2">
            <a:alphaModFix/>
          </a:blip>
          <a:srcRect l="2908" r="2095" b="-10"/>
          <a:stretch/>
        </p:blipFill>
        <p:spPr>
          <a:xfrm>
            <a:off x="0" y="-15121"/>
            <a:ext cx="7777316" cy="5832991"/>
          </a:xfrm>
          <a:prstGeom prst="rect">
            <a:avLst/>
          </a:prstGeom>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152650" y="1671569"/>
            <a:ext cx="3116869" cy="4072044"/>
          </a:xfrm>
        </p:spPr>
        <p:txBody>
          <a:bodyPr vert="horz" lIns="91440" tIns="45720" rIns="91440" bIns="45720" rtlCol="0" anchor="t">
            <a:normAutofit/>
          </a:bodyPr>
          <a:lstStyle/>
          <a:p>
            <a:r>
              <a:rPr lang="en-US" dirty="0">
                <a:solidFill>
                  <a:srgbClr val="7030A0"/>
                </a:solidFill>
              </a:rPr>
              <a:t>Objectives of promotion:</a:t>
            </a:r>
          </a:p>
        </p:txBody>
      </p:sp>
      <p:sp>
        <p:nvSpPr>
          <p:cNvPr id="6" name="TextBox 5">
            <a:extLst>
              <a:ext uri="{FF2B5EF4-FFF2-40B4-BE49-F238E27FC236}">
                <a16:creationId xmlns:a16="http://schemas.microsoft.com/office/drawing/2014/main" id="{C5D8618F-F8A5-41AF-8384-824E18E8B5EF}"/>
              </a:ext>
            </a:extLst>
          </p:cNvPr>
          <p:cNvSpPr txBox="1"/>
          <p:nvPr/>
        </p:nvSpPr>
        <p:spPr>
          <a:xfrm>
            <a:off x="6515125" y="549632"/>
            <a:ext cx="5410297" cy="4703483"/>
          </a:xfrm>
          <a:prstGeom prst="rect">
            <a:avLst/>
          </a:prstGeom>
          <a:solidFill>
            <a:schemeClr val="tx1">
              <a:lumMod val="50000"/>
              <a:lumOff val="50000"/>
            </a:schemeClr>
          </a:solidFill>
        </p:spPr>
        <p:txBody>
          <a:bodyPr vert="horz" lIns="91440" tIns="45720" rIns="91440" bIns="45720" rtlCol="0">
            <a:normAutofit/>
          </a:bodyPr>
          <a:lstStyle/>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Change consumer psychology:</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differentiate, reinforce, inform, persuade DRIP (Fill, 2011) </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change/reinforce attitudes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get into purchase consideration set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create brand awareness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build brand image</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re-position the brand</a:t>
            </a:r>
          </a:p>
          <a:p>
            <a:pPr marL="257175" indent="-228600">
              <a:lnSpc>
                <a:spcPct val="90000"/>
              </a:lnSpc>
              <a:spcAft>
                <a:spcPts val="450"/>
              </a:spcAft>
              <a:buFont typeface="Arial" panose="020B0604020202020204" pitchFamily="34" charset="0"/>
              <a:buChar char="•"/>
            </a:pPr>
            <a:endParaRPr lang="en-US" sz="1600" dirty="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Change consumer purchasing </a:t>
            </a:r>
            <a:r>
              <a:rPr lang="en-US" sz="1600" b="1" dirty="0" err="1">
                <a:solidFill>
                  <a:srgbClr val="FFFFFF"/>
                </a:solidFill>
                <a:latin typeface="Calibri" panose="020F0502020204030204"/>
              </a:rPr>
              <a:t>behaviour</a:t>
            </a:r>
            <a:r>
              <a:rPr lang="en-US" sz="1600" b="1" dirty="0">
                <a:solidFill>
                  <a:srgbClr val="FFFFFF"/>
                </a:solidFill>
                <a:latin typeface="Calibri" panose="020F0502020204030204"/>
              </a:rPr>
              <a: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stimulate trial </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regain lost customers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increase usage</a:t>
            </a:r>
          </a:p>
          <a:p>
            <a:pPr marL="257175" indent="-228600">
              <a:lnSpc>
                <a:spcPct val="90000"/>
              </a:lnSpc>
              <a:spcAft>
                <a:spcPts val="450"/>
              </a:spcAft>
              <a:buFont typeface="Arial" panose="020B0604020202020204" pitchFamily="34" charset="0"/>
              <a:buChar char="•"/>
            </a:pPr>
            <a:endParaRPr lang="en-US" sz="1600" dirty="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600" b="1" dirty="0">
                <a:solidFill>
                  <a:srgbClr val="FFFFFF"/>
                </a:solidFill>
                <a:latin typeface="Calibri" panose="020F0502020204030204"/>
              </a:rPr>
              <a:t>Other objectives:</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break into new market</a:t>
            </a:r>
          </a:p>
          <a:p>
            <a:pPr marL="257175" indent="-228600">
              <a:lnSpc>
                <a:spcPct val="90000"/>
              </a:lnSpc>
              <a:spcAft>
                <a:spcPts val="450"/>
              </a:spcAft>
              <a:buFont typeface="Arial" panose="020B0604020202020204" pitchFamily="34" charset="0"/>
              <a:buChar char="•"/>
            </a:pPr>
            <a:r>
              <a:rPr lang="en-US" sz="1600" dirty="0">
                <a:solidFill>
                  <a:srgbClr val="FFFFFF"/>
                </a:solidFill>
                <a:latin typeface="Calibri" panose="020F0502020204030204"/>
              </a:rPr>
              <a:t>obtain information about consumers</a:t>
            </a:r>
          </a:p>
        </p:txBody>
      </p:sp>
    </p:spTree>
    <p:extLst>
      <p:ext uri="{BB962C8B-B14F-4D97-AF65-F5344CB8AC3E}">
        <p14:creationId xmlns:p14="http://schemas.microsoft.com/office/powerpoint/2010/main" val="16716289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115455" y="-110670"/>
            <a:ext cx="3159843" cy="1066593"/>
          </a:xfrm>
        </p:spPr>
        <p:txBody>
          <a:bodyPr>
            <a:normAutofit/>
          </a:bodyPr>
          <a:lstStyle/>
          <a:p>
            <a:r>
              <a:rPr lang="en-GB" sz="2400" b="1" dirty="0"/>
              <a:t>Communication Mix</a:t>
            </a:r>
            <a:br>
              <a:rPr lang="en-GB" sz="2400" b="1" dirty="0"/>
            </a:br>
            <a:r>
              <a:rPr lang="en-GB" sz="2400" b="1" dirty="0"/>
              <a:t> ( PROMOTIONAL Mix )</a:t>
            </a:r>
          </a:p>
        </p:txBody>
      </p:sp>
      <p:pic>
        <p:nvPicPr>
          <p:cNvPr id="4" name="Picture 3">
            <a:extLst>
              <a:ext uri="{FF2B5EF4-FFF2-40B4-BE49-F238E27FC236}">
                <a16:creationId xmlns:a16="http://schemas.microsoft.com/office/drawing/2014/main" id="{D7922D70-FE0B-48E2-A12C-ECE08AC3B3D0}"/>
              </a:ext>
            </a:extLst>
          </p:cNvPr>
          <p:cNvPicPr>
            <a:picLocks noChangeAspect="1"/>
          </p:cNvPicPr>
          <p:nvPr/>
        </p:nvPicPr>
        <p:blipFill>
          <a:blip r:embed="rId3"/>
          <a:stretch>
            <a:fillRect/>
          </a:stretch>
        </p:blipFill>
        <p:spPr>
          <a:xfrm>
            <a:off x="5671819" y="1363446"/>
            <a:ext cx="5935178" cy="4169461"/>
          </a:xfrm>
          <a:prstGeom prst="rect">
            <a:avLst/>
          </a:prstGeom>
          <a:effectLst/>
        </p:spPr>
      </p:pic>
      <p:grpSp>
        <p:nvGrpSpPr>
          <p:cNvPr id="5" name="Group 4">
            <a:extLst>
              <a:ext uri="{FF2B5EF4-FFF2-40B4-BE49-F238E27FC236}">
                <a16:creationId xmlns:a16="http://schemas.microsoft.com/office/drawing/2014/main" id="{03EE42CD-F45C-6C56-61B6-06AE3A01DFD2}"/>
              </a:ext>
            </a:extLst>
          </p:cNvPr>
          <p:cNvGrpSpPr/>
          <p:nvPr/>
        </p:nvGrpSpPr>
        <p:grpSpPr>
          <a:xfrm>
            <a:off x="7275873" y="17033"/>
            <a:ext cx="3775973" cy="1185182"/>
            <a:chOff x="6167045" y="1706230"/>
            <a:chExt cx="3766470" cy="755827"/>
          </a:xfrm>
        </p:grpSpPr>
        <p:sp>
          <p:nvSpPr>
            <p:cNvPr id="6" name="TextBox 5">
              <a:extLst>
                <a:ext uri="{FF2B5EF4-FFF2-40B4-BE49-F238E27FC236}">
                  <a16:creationId xmlns:a16="http://schemas.microsoft.com/office/drawing/2014/main" id="{C56DD1F3-A7B7-F9FA-6CF7-5A353B9AA83C}"/>
                </a:ext>
              </a:extLst>
            </p:cNvPr>
            <p:cNvSpPr txBox="1"/>
            <p:nvPr/>
          </p:nvSpPr>
          <p:spPr>
            <a:xfrm>
              <a:off x="6167045" y="1809052"/>
              <a:ext cx="2720207" cy="550184"/>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Which would you recommend for the arena event?</a:t>
              </a:r>
            </a:p>
          </p:txBody>
        </p:sp>
        <p:pic>
          <p:nvPicPr>
            <p:cNvPr id="7" name="Picture 2" descr="Amazon.co.uk: Question of the Day : Alexa Skills">
              <a:extLst>
                <a:ext uri="{FF2B5EF4-FFF2-40B4-BE49-F238E27FC236}">
                  <a16:creationId xmlns:a16="http://schemas.microsoft.com/office/drawing/2014/main" id="{A55FC804-B957-28B2-8B3A-575B48AF91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Content Placeholder 2">
            <a:extLst>
              <a:ext uri="{FF2B5EF4-FFF2-40B4-BE49-F238E27FC236}">
                <a16:creationId xmlns:a16="http://schemas.microsoft.com/office/drawing/2014/main" id="{BA05F311-056A-6CCD-92E9-6E69AC23E825}"/>
              </a:ext>
            </a:extLst>
          </p:cNvPr>
          <p:cNvSpPr>
            <a:spLocks noGrp="1"/>
          </p:cNvSpPr>
          <p:nvPr>
            <p:ph idx="1"/>
          </p:nvPr>
        </p:nvSpPr>
        <p:spPr>
          <a:xfrm>
            <a:off x="207346" y="1633125"/>
            <a:ext cx="534788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spTree>
    <p:extLst>
      <p:ext uri="{BB962C8B-B14F-4D97-AF65-F5344CB8AC3E}">
        <p14:creationId xmlns:p14="http://schemas.microsoft.com/office/powerpoint/2010/main" val="1683266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1086465" y="1099662"/>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5814120" y="274639"/>
            <a:ext cx="4853880" cy="5314603"/>
          </a:xfrm>
        </p:spPr>
        <p:txBody>
          <a:bodyPr>
            <a:normAutofit lnSpcReduction="10000"/>
          </a:bodyPr>
          <a:lstStyle/>
          <a:p>
            <a:pPr marL="0" indent="0">
              <a:buNone/>
            </a:pPr>
            <a:r>
              <a:rPr lang="en-GB" sz="1600" dirty="0"/>
              <a:t>If you think of your marketing plan, and the message that you would want to communicate to current and future guests, how many different channels could we use to share that message?</a:t>
            </a:r>
          </a:p>
          <a:p>
            <a:pPr marL="0" indent="0">
              <a:buNone/>
            </a:pPr>
            <a:r>
              <a:rPr lang="en-US" sz="1600" b="1" i="1" dirty="0">
                <a:solidFill>
                  <a:schemeClr val="tx2"/>
                </a:solidFill>
              </a:rPr>
              <a:t>Word of mouth</a:t>
            </a:r>
          </a:p>
          <a:p>
            <a:pPr marL="0" indent="0">
              <a:buNone/>
            </a:pPr>
            <a:r>
              <a:rPr lang="en-US" sz="1600" b="1" i="1" dirty="0">
                <a:solidFill>
                  <a:schemeClr val="tx2"/>
                </a:solidFill>
              </a:rPr>
              <a:t>TV</a:t>
            </a:r>
          </a:p>
          <a:p>
            <a:pPr marL="0" indent="0">
              <a:buNone/>
            </a:pPr>
            <a:r>
              <a:rPr lang="en-US" sz="1600" b="1" i="1" dirty="0">
                <a:solidFill>
                  <a:schemeClr val="tx2"/>
                </a:solidFill>
              </a:rPr>
              <a:t>Newspaper/Magazine</a:t>
            </a:r>
          </a:p>
          <a:p>
            <a:pPr marL="0" indent="0">
              <a:buNone/>
            </a:pPr>
            <a:r>
              <a:rPr lang="en-US" sz="1600" b="1" i="1" dirty="0">
                <a:solidFill>
                  <a:schemeClr val="tx2"/>
                </a:solidFill>
              </a:rPr>
              <a:t>Radio</a:t>
            </a:r>
          </a:p>
          <a:p>
            <a:pPr marL="0" indent="0">
              <a:buNone/>
            </a:pPr>
            <a:r>
              <a:rPr lang="en-US" sz="1600" b="1" i="1" dirty="0">
                <a:solidFill>
                  <a:schemeClr val="tx2"/>
                </a:solidFill>
              </a:rPr>
              <a:t>Signage</a:t>
            </a:r>
          </a:p>
          <a:p>
            <a:pPr marL="0" indent="0">
              <a:buNone/>
            </a:pPr>
            <a:r>
              <a:rPr lang="en-US" sz="1600" b="1" i="1" dirty="0">
                <a:solidFill>
                  <a:schemeClr val="tx2"/>
                </a:solidFill>
              </a:rPr>
              <a:t>Internet</a:t>
            </a:r>
          </a:p>
          <a:p>
            <a:pPr marL="0" indent="0">
              <a:buNone/>
            </a:pPr>
            <a:r>
              <a:rPr lang="en-US" sz="1600" b="1" i="1" dirty="0">
                <a:solidFill>
                  <a:schemeClr val="tx2"/>
                </a:solidFill>
              </a:rPr>
              <a:t>Direct mail</a:t>
            </a:r>
          </a:p>
          <a:p>
            <a:pPr marL="0" indent="0">
              <a:buNone/>
            </a:pPr>
            <a:r>
              <a:rPr lang="en-US" sz="1600" b="1" i="1" dirty="0">
                <a:solidFill>
                  <a:schemeClr val="tx2"/>
                </a:solidFill>
              </a:rPr>
              <a:t>Telephone.</a:t>
            </a:r>
          </a:p>
          <a:p>
            <a:pPr marL="0" indent="0">
              <a:buNone/>
            </a:pPr>
            <a:r>
              <a:rPr lang="en-US" sz="1300" dirty="0"/>
              <a:t>What vehicles could we use?</a:t>
            </a:r>
          </a:p>
          <a:p>
            <a:pPr marL="0" indent="0">
              <a:buNone/>
            </a:pPr>
            <a:r>
              <a:rPr lang="en-US" sz="1600" b="1" i="1" dirty="0">
                <a:solidFill>
                  <a:schemeClr val="tx2"/>
                </a:solidFill>
              </a:rPr>
              <a:t>TV</a:t>
            </a:r>
          </a:p>
          <a:p>
            <a:pPr marL="0" indent="0">
              <a:buNone/>
            </a:pPr>
            <a:r>
              <a:rPr lang="en-US" sz="1600" b="1" i="1" dirty="0">
                <a:solidFill>
                  <a:schemeClr val="tx2"/>
                </a:solidFill>
              </a:rPr>
              <a:t>Radio</a:t>
            </a:r>
          </a:p>
          <a:p>
            <a:pPr marL="0" indent="0">
              <a:buNone/>
            </a:pPr>
            <a:r>
              <a:rPr lang="en-US" sz="1600" b="1" dirty="0">
                <a:solidFill>
                  <a:schemeClr val="tx2"/>
                </a:solidFill>
              </a:rPr>
              <a:t>Social Media </a:t>
            </a:r>
          </a:p>
          <a:p>
            <a:pPr marL="0" indent="0">
              <a:buNone/>
            </a:pPr>
            <a:r>
              <a:rPr lang="en-US" sz="1600" dirty="0"/>
              <a:t>and like other media there are many combinations that could be used within one channel.</a:t>
            </a:r>
            <a:endParaRPr lang="en-GB" sz="16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752965" y="2242662"/>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010A-0202-2F0B-0FFD-50DBF873DE42}"/>
              </a:ext>
            </a:extLst>
          </p:cNvPr>
          <p:cNvSpPr>
            <a:spLocks noGrp="1"/>
          </p:cNvSpPr>
          <p:nvPr>
            <p:ph type="title"/>
          </p:nvPr>
        </p:nvSpPr>
        <p:spPr>
          <a:xfrm>
            <a:off x="1703512" y="18256"/>
            <a:ext cx="8712968" cy="1325563"/>
          </a:xfrm>
        </p:spPr>
        <p:txBody>
          <a:bodyPr/>
          <a:lstStyle/>
          <a:p>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C4250383-9169-BA4A-BDEE-201ED2032374}"/>
              </a:ext>
            </a:extLst>
          </p:cNvPr>
          <p:cNvPicPr>
            <a:picLocks noGrp="1" noRot="1" noChangeAspect="1"/>
          </p:cNvPicPr>
          <p:nvPr>
            <p:ph idx="1"/>
            <a:videoFile r:link="rId1"/>
          </p:nvPr>
        </p:nvPicPr>
        <p:blipFill>
          <a:blip r:embed="rId4"/>
          <a:stretch>
            <a:fillRect/>
          </a:stretch>
        </p:blipFill>
        <p:spPr>
          <a:xfrm>
            <a:off x="2423592" y="1315237"/>
            <a:ext cx="7700962" cy="4351338"/>
          </a:xfrm>
          <a:prstGeom prst="rect">
            <a:avLst/>
          </a:prstGeom>
        </p:spPr>
      </p:pic>
    </p:spTree>
    <p:extLst>
      <p:ext uri="{BB962C8B-B14F-4D97-AF65-F5344CB8AC3E}">
        <p14:creationId xmlns:p14="http://schemas.microsoft.com/office/powerpoint/2010/main" val="34302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3F26D-A044-4994-87F4-324250A0CC1D}"/>
              </a:ext>
            </a:extLst>
          </p:cNvPr>
          <p:cNvSpPr>
            <a:spLocks noGrp="1"/>
          </p:cNvSpPr>
          <p:nvPr>
            <p:ph type="title"/>
          </p:nvPr>
        </p:nvSpPr>
        <p:spPr>
          <a:xfrm>
            <a:off x="88490" y="-1083760"/>
            <a:ext cx="2620772" cy="3697685"/>
          </a:xfrm>
        </p:spPr>
        <p:txBody>
          <a:bodyPr>
            <a:normAutofit/>
          </a:bodyPr>
          <a:lstStyle/>
          <a:p>
            <a:pPr algn="ctr"/>
            <a:r>
              <a:rPr lang="en-US" dirty="0">
                <a:solidFill>
                  <a:schemeClr val="accent1"/>
                </a:solidFill>
              </a:rPr>
              <a:t>DRIP</a:t>
            </a:r>
            <a:br>
              <a:rPr lang="en-US" dirty="0">
                <a:solidFill>
                  <a:schemeClr val="accent1"/>
                </a:solidFill>
              </a:rPr>
            </a:br>
            <a:r>
              <a:rPr lang="en-US" sz="1500" dirty="0"/>
              <a:t>There are four different objectives for marketing communications (Fill, 2011):</a:t>
            </a:r>
            <a:endParaRPr lang="en-US" sz="1500" dirty="0">
              <a:solidFill>
                <a:schemeClr val="accent1"/>
              </a:solidFill>
            </a:endParaRPr>
          </a:p>
        </p:txBody>
      </p:sp>
      <p:sp>
        <p:nvSpPr>
          <p:cNvPr id="22" name="Content Placeholder 2">
            <a:extLst>
              <a:ext uri="{FF2B5EF4-FFF2-40B4-BE49-F238E27FC236}">
                <a16:creationId xmlns:a16="http://schemas.microsoft.com/office/drawing/2014/main" id="{9617F6BD-0325-4DE9-85C8-F398CC663A61}"/>
              </a:ext>
            </a:extLst>
          </p:cNvPr>
          <p:cNvSpPr>
            <a:spLocks noGrp="1"/>
          </p:cNvSpPr>
          <p:nvPr>
            <p:ph idx="1"/>
          </p:nvPr>
        </p:nvSpPr>
        <p:spPr>
          <a:xfrm>
            <a:off x="222442" y="1256318"/>
            <a:ext cx="4783327" cy="4163291"/>
          </a:xfrm>
        </p:spPr>
        <p:txBody>
          <a:bodyPr anchor="ctr">
            <a:normAutofit/>
          </a:bodyPr>
          <a:lstStyle/>
          <a:p>
            <a:pPr marL="0" indent="0">
              <a:buNone/>
            </a:pPr>
            <a:endParaRPr lang="en-US" sz="1350" dirty="0"/>
          </a:p>
          <a:p>
            <a:pPr marL="0" indent="0">
              <a:buNone/>
            </a:pPr>
            <a:r>
              <a:rPr lang="en-GB" sz="1350" b="1" dirty="0"/>
              <a:t>Differentiate:</a:t>
            </a:r>
            <a:r>
              <a:rPr lang="en-GB" sz="1350" dirty="0"/>
              <a:t> Positions the product/service attractively. </a:t>
            </a:r>
            <a:r>
              <a:rPr lang="en-US" sz="1350" dirty="0"/>
              <a:t>May explain a USP or competitive advantage(s).</a:t>
            </a:r>
            <a:r>
              <a:rPr lang="en-GB" sz="1350" dirty="0"/>
              <a:t> May highlight </a:t>
            </a:r>
            <a:r>
              <a:rPr lang="en-US" sz="1350" dirty="0"/>
              <a:t>how the </a:t>
            </a:r>
            <a:r>
              <a:rPr lang="en-GB" sz="1350" dirty="0"/>
              <a:t>organisation</a:t>
            </a:r>
            <a:r>
              <a:rPr lang="en-US" sz="1350" dirty="0"/>
              <a:t> is positioned differently to other similar competitors. </a:t>
            </a:r>
          </a:p>
          <a:p>
            <a:pPr marL="0" indent="0">
              <a:buNone/>
            </a:pPr>
            <a:endParaRPr lang="en-US" sz="1350" b="1" dirty="0"/>
          </a:p>
          <a:p>
            <a:pPr marL="0" indent="0">
              <a:buNone/>
            </a:pPr>
            <a:r>
              <a:rPr lang="en-US" sz="1350" b="1" dirty="0"/>
              <a:t>Reinforce:</a:t>
            </a:r>
            <a:r>
              <a:rPr lang="en-US" sz="1350" dirty="0"/>
              <a:t> Highlights and </a:t>
            </a:r>
            <a:r>
              <a:rPr lang="en-GB" sz="1350" dirty="0"/>
              <a:t>emphasises</a:t>
            </a:r>
            <a:r>
              <a:rPr lang="en-US" sz="1350" dirty="0"/>
              <a:t> a key message about the </a:t>
            </a:r>
            <a:r>
              <a:rPr lang="en-US" sz="1350" dirty="0" err="1"/>
              <a:t>organisation</a:t>
            </a:r>
            <a:r>
              <a:rPr lang="en-US" sz="1350" dirty="0"/>
              <a:t> that will be attractive to consumers.</a:t>
            </a:r>
          </a:p>
          <a:p>
            <a:pPr marL="0" indent="0">
              <a:buNone/>
            </a:pPr>
            <a:endParaRPr lang="en-US" sz="1350" b="1" dirty="0"/>
          </a:p>
          <a:p>
            <a:pPr marL="0" indent="0">
              <a:buNone/>
            </a:pPr>
            <a:r>
              <a:rPr lang="en-US" sz="1350" b="1" dirty="0"/>
              <a:t>Inform:</a:t>
            </a:r>
            <a:r>
              <a:rPr lang="en-US" sz="1350" dirty="0"/>
              <a:t> Makes consumers aware of the </a:t>
            </a:r>
            <a:r>
              <a:rPr lang="en-US" sz="1350" dirty="0" err="1"/>
              <a:t>organisation</a:t>
            </a:r>
            <a:r>
              <a:rPr lang="en-US" sz="1350" dirty="0"/>
              <a:t> and its offerings. May be used for new product/service offerings, but unlikely to be relevant existing customers otherwise.</a:t>
            </a:r>
          </a:p>
          <a:p>
            <a:pPr marL="0" indent="0">
              <a:buNone/>
            </a:pPr>
            <a:endParaRPr lang="en-US" sz="1350" dirty="0"/>
          </a:p>
          <a:p>
            <a:pPr marL="0" indent="0">
              <a:buNone/>
            </a:pPr>
            <a:r>
              <a:rPr lang="en-US" sz="1350" b="1" dirty="0"/>
              <a:t>Persuade:</a:t>
            </a:r>
            <a:r>
              <a:rPr lang="en-US" sz="1350" dirty="0"/>
              <a:t> Persuades the consumer to start or continue a relationship with the </a:t>
            </a:r>
            <a:r>
              <a:rPr lang="en-US" sz="1350" dirty="0" err="1"/>
              <a:t>organisation</a:t>
            </a:r>
            <a:r>
              <a:rPr lang="en-US" sz="1350" dirty="0"/>
              <a:t>. Likely to highlight benefits of the product / service / relationship. </a:t>
            </a:r>
          </a:p>
        </p:txBody>
      </p:sp>
      <p:pic>
        <p:nvPicPr>
          <p:cNvPr id="3" name="Picture 2">
            <a:extLst>
              <a:ext uri="{FF2B5EF4-FFF2-40B4-BE49-F238E27FC236}">
                <a16:creationId xmlns:a16="http://schemas.microsoft.com/office/drawing/2014/main" id="{4AC57CA9-8EB2-70AD-E4BC-A9DDCE63C668}"/>
              </a:ext>
            </a:extLst>
          </p:cNvPr>
          <p:cNvPicPr>
            <a:picLocks noChangeAspect="1"/>
          </p:cNvPicPr>
          <p:nvPr/>
        </p:nvPicPr>
        <p:blipFill rotWithShape="1">
          <a:blip r:embed="rId2"/>
          <a:srcRect l="827" r="-1" b="-1"/>
          <a:stretch/>
        </p:blipFill>
        <p:spPr>
          <a:xfrm>
            <a:off x="5240614" y="1891546"/>
            <a:ext cx="6862896" cy="2473955"/>
          </a:xfrm>
          <a:prstGeom prst="rect">
            <a:avLst/>
          </a:prstGeom>
        </p:spPr>
      </p:pic>
    </p:spTree>
    <p:extLst>
      <p:ext uri="{BB962C8B-B14F-4D97-AF65-F5344CB8AC3E}">
        <p14:creationId xmlns:p14="http://schemas.microsoft.com/office/powerpoint/2010/main" val="3921596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6096000" y="460064"/>
            <a:ext cx="4991980" cy="5265174"/>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6318" y="148566"/>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idx="1"/>
          </p:nvPr>
        </p:nvSpPr>
        <p:spPr>
          <a:xfrm>
            <a:off x="234408" y="1489022"/>
            <a:ext cx="3413359" cy="3207258"/>
          </a:xfrm>
        </p:spPr>
        <p:txBody>
          <a:bodyPr vert="horz" lIns="91440" tIns="45720" rIns="91440" bIns="45720" rtlCol="0" anchor="t">
            <a:normAutofit/>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1524000" y="6014466"/>
            <a:ext cx="9180512" cy="843534"/>
          </a:xfrm>
          <a:prstGeom prst="rect">
            <a:avLst/>
          </a:prstGeom>
        </p:spPr>
      </p:pic>
    </p:spTree>
    <p:extLst>
      <p:ext uri="{BB962C8B-B14F-4D97-AF65-F5344CB8AC3E}">
        <p14:creationId xmlns:p14="http://schemas.microsoft.com/office/powerpoint/2010/main" val="328550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2" y="21021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280106" y="0"/>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graphicFrame>
        <p:nvGraphicFramePr>
          <p:cNvPr id="4" name="Content Placeholder 3">
            <a:extLst>
              <a:ext uri="{FF2B5EF4-FFF2-40B4-BE49-F238E27FC236}">
                <a16:creationId xmlns:a16="http://schemas.microsoft.com/office/drawing/2014/main" id="{68EB6FD2-52DF-B4C3-DB09-02563BF04B32}"/>
              </a:ext>
            </a:extLst>
          </p:cNvPr>
          <p:cNvGraphicFramePr>
            <a:graphicFrameLocks/>
          </p:cNvGraphicFramePr>
          <p:nvPr/>
        </p:nvGraphicFramePr>
        <p:xfrm>
          <a:off x="2152650" y="2672336"/>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800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3D3305-B0D4-4A00-B728-532C6C0B8440}"/>
              </a:ext>
            </a:extLst>
          </p:cNvPr>
          <p:cNvSpPr>
            <a:spLocks noGrp="1"/>
          </p:cNvSpPr>
          <p:nvPr>
            <p:ph idx="1"/>
          </p:nvPr>
        </p:nvSpPr>
        <p:spPr>
          <a:xfrm>
            <a:off x="348501" y="474946"/>
            <a:ext cx="3897297" cy="3887044"/>
          </a:xfrm>
        </p:spPr>
        <p:txBody>
          <a:bodyPr>
            <a:normAutofit lnSpcReduction="10000"/>
          </a:bodyPr>
          <a:lstStyle/>
          <a:p>
            <a:pPr marL="0" indent="0" fontAlgn="base">
              <a:buNone/>
            </a:pPr>
            <a:endParaRPr lang="en-US" sz="2000" dirty="0"/>
          </a:p>
          <a:p>
            <a:pPr marL="0" indent="0" fontAlgn="base">
              <a:buNone/>
            </a:pPr>
            <a:r>
              <a:rPr lang="en-US" sz="2000" dirty="0"/>
              <a:t>Marketing has three main types:</a:t>
            </a:r>
          </a:p>
          <a:p>
            <a:pPr fontAlgn="base"/>
            <a:r>
              <a:rPr lang="en-US" sz="2000" dirty="0"/>
              <a:t>Interactive</a:t>
            </a:r>
          </a:p>
          <a:p>
            <a:pPr fontAlgn="base"/>
            <a:r>
              <a:rPr lang="en-US" sz="2000" dirty="0"/>
              <a:t>External</a:t>
            </a:r>
          </a:p>
          <a:p>
            <a:pPr fontAlgn="base"/>
            <a:r>
              <a:rPr lang="en-US" sz="2000" dirty="0"/>
              <a:t>Internal</a:t>
            </a:r>
          </a:p>
          <a:p>
            <a:pPr fontAlgn="base"/>
            <a:endParaRPr lang="en-US" sz="2000" dirty="0"/>
          </a:p>
          <a:p>
            <a:pPr marL="0" indent="0" fontAlgn="base">
              <a:buNone/>
            </a:pPr>
            <a:r>
              <a:rPr lang="en-US" sz="2000" i="1" dirty="0"/>
              <a:t>“Marketing by a firm to train and effectively motivate its customer contact employees and all the supporting service people to work as a team to provide customer satisfaction”</a:t>
            </a:r>
            <a:r>
              <a:rPr lang="en-US" sz="2000" dirty="0"/>
              <a:t> </a:t>
            </a:r>
            <a:r>
              <a:rPr lang="en-US" sz="1700" dirty="0"/>
              <a:t>(Kotler et al., 2007)</a:t>
            </a:r>
            <a:endParaRPr lang="en-US" sz="2000" dirty="0"/>
          </a:p>
          <a:p>
            <a:pPr fontAlgn="base"/>
            <a:endParaRPr lang="en-US" sz="2000" dirty="0"/>
          </a:p>
          <a:p>
            <a:endParaRPr lang="en-GB" sz="2000" dirty="0"/>
          </a:p>
        </p:txBody>
      </p:sp>
      <p:pic>
        <p:nvPicPr>
          <p:cNvPr id="4098" name="Picture 2">
            <a:extLst>
              <a:ext uri="{FF2B5EF4-FFF2-40B4-BE49-F238E27FC236}">
                <a16:creationId xmlns:a16="http://schemas.microsoft.com/office/drawing/2014/main" id="{131EFB78-2C34-48E1-B74D-FAE3205F61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7763" y="1317726"/>
            <a:ext cx="6250769" cy="4061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7853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Sparkler, Fireworks, Hand, Fourth Of July, Holiday">
            <a:extLst>
              <a:ext uri="{FF2B5EF4-FFF2-40B4-BE49-F238E27FC236}">
                <a16:creationId xmlns:a16="http://schemas.microsoft.com/office/drawing/2014/main" id="{6399F5E0-E25D-4038-BF15-E1ACF010AB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3" r="6780" b="2"/>
          <a:stretch/>
        </p:blipFill>
        <p:spPr bwMode="auto">
          <a:xfrm>
            <a:off x="4476307" y="0"/>
            <a:ext cx="7715693" cy="5658438"/>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A60FD98B-0907-623B-F14F-6807C8254723}"/>
              </a:ext>
            </a:extLst>
          </p:cNvPr>
          <p:cNvGrpSpPr/>
          <p:nvPr/>
        </p:nvGrpSpPr>
        <p:grpSpPr>
          <a:xfrm>
            <a:off x="294971" y="2595296"/>
            <a:ext cx="3775973" cy="1361561"/>
            <a:chOff x="6167045" y="1706230"/>
            <a:chExt cx="3766470" cy="868309"/>
          </a:xfrm>
        </p:grpSpPr>
        <p:sp>
          <p:nvSpPr>
            <p:cNvPr id="5" name="TextBox 4">
              <a:extLst>
                <a:ext uri="{FF2B5EF4-FFF2-40B4-BE49-F238E27FC236}">
                  <a16:creationId xmlns:a16="http://schemas.microsoft.com/office/drawing/2014/main" id="{648865D4-41BF-B0B9-056A-0BF7C5567744}"/>
                </a:ext>
              </a:extLst>
            </p:cNvPr>
            <p:cNvSpPr txBox="1"/>
            <p:nvPr/>
          </p:nvSpPr>
          <p:spPr>
            <a:xfrm>
              <a:off x="6167045" y="1809052"/>
              <a:ext cx="2720207" cy="76548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US" sz="1800" dirty="0">
                  <a:solidFill>
                    <a:srgbClr val="000000"/>
                  </a:solidFill>
                </a:rPr>
                <a:t>Should employees be rewarded simply for doing the job they are employed to do?</a:t>
              </a:r>
            </a:p>
          </p:txBody>
        </p:sp>
        <p:pic>
          <p:nvPicPr>
            <p:cNvPr id="6" name="Picture 2" descr="Amazon.co.uk: Question of the Day : Alexa Skills">
              <a:extLst>
                <a:ext uri="{FF2B5EF4-FFF2-40B4-BE49-F238E27FC236}">
                  <a16:creationId xmlns:a16="http://schemas.microsoft.com/office/drawing/2014/main" id="{562FD50B-7D84-CFD6-D81B-B19DF22E9D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770362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613" y="-135056"/>
            <a:ext cx="10515600" cy="1325563"/>
          </a:xfrm>
        </p:spPr>
        <p:txBody>
          <a:bodyPr vert="horz" lIns="91440" tIns="45720" rIns="91440" bIns="45720" rtlCol="0" anchor="ctr">
            <a:normAutofit/>
          </a:bodyPr>
          <a:lstStyle/>
          <a:p>
            <a:r>
              <a:rPr lang="en-US" kern="1200" dirty="0"/>
              <a:t>How customers respond to service failures:</a:t>
            </a:r>
          </a:p>
        </p:txBody>
      </p:sp>
      <p:pic>
        <p:nvPicPr>
          <p:cNvPr id="3" name="Picture 2"/>
          <p:cNvPicPr>
            <a:picLocks noChangeAspect="1"/>
          </p:cNvPicPr>
          <p:nvPr/>
        </p:nvPicPr>
        <p:blipFill>
          <a:blip r:embed="rId2"/>
          <a:stretch>
            <a:fillRect/>
          </a:stretch>
        </p:blipFill>
        <p:spPr>
          <a:xfrm>
            <a:off x="1682267" y="816078"/>
            <a:ext cx="8208986" cy="4802254"/>
          </a:xfrm>
          <a:prstGeom prst="rect">
            <a:avLst/>
          </a:prstGeom>
          <a:noFill/>
        </p:spPr>
      </p:pic>
    </p:spTree>
    <p:extLst>
      <p:ext uri="{BB962C8B-B14F-4D97-AF65-F5344CB8AC3E}">
        <p14:creationId xmlns:p14="http://schemas.microsoft.com/office/powerpoint/2010/main" val="3253190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a:xfrm>
            <a:off x="179798" y="-322101"/>
            <a:ext cx="10515600" cy="1325563"/>
          </a:xfrm>
        </p:spPr>
        <p:txBody>
          <a:bodyPr/>
          <a:lstStyle/>
          <a:p>
            <a:r>
              <a:rPr lang="en-GB" dirty="0"/>
              <a:t>Process</a:t>
            </a:r>
          </a:p>
        </p:txBody>
      </p:sp>
      <p:grpSp>
        <p:nvGrpSpPr>
          <p:cNvPr id="3" name="Group 2">
            <a:extLst>
              <a:ext uri="{FF2B5EF4-FFF2-40B4-BE49-F238E27FC236}">
                <a16:creationId xmlns:a16="http://schemas.microsoft.com/office/drawing/2014/main" id="{1CA862AE-7D35-7F71-E5CB-17AD71F66409}"/>
              </a:ext>
            </a:extLst>
          </p:cNvPr>
          <p:cNvGrpSpPr/>
          <p:nvPr/>
        </p:nvGrpSpPr>
        <p:grpSpPr>
          <a:xfrm>
            <a:off x="6311374" y="1903650"/>
            <a:ext cx="4589362" cy="2565594"/>
            <a:chOff x="6311374" y="1903650"/>
            <a:chExt cx="3546570" cy="2048919"/>
          </a:xfrm>
        </p:grpSpPr>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4" y="2335699"/>
            <a:ext cx="3540550" cy="1616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4" y="1903650"/>
              <a:ext cx="2412940" cy="32703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gr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179798" y="755857"/>
            <a:ext cx="5794282" cy="4492846"/>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Processes need to be:</a:t>
            </a:r>
          </a:p>
          <a:p>
            <a:r>
              <a:rPr lang="en-GB" sz="2000" dirty="0"/>
              <a:t>Consistent </a:t>
            </a:r>
            <a:r>
              <a:rPr lang="en-GB" sz="2000" i="1" dirty="0"/>
              <a:t>(people need to know what to expect)</a:t>
            </a:r>
          </a:p>
          <a:p>
            <a:r>
              <a:rPr lang="en-GB" sz="2000" dirty="0"/>
              <a:t>Easy to navigate </a:t>
            </a:r>
            <a:r>
              <a:rPr lang="en-GB" sz="2000" i="1" dirty="0"/>
              <a:t>(confusing processes are bad for employees or customers)</a:t>
            </a:r>
          </a:p>
          <a:p>
            <a:pPr marL="0" indent="0">
              <a:buNone/>
            </a:pPr>
            <a:endParaRPr lang="en-US" sz="2000" dirty="0"/>
          </a:p>
          <a:p>
            <a:pPr marL="0" indent="0">
              <a:buNone/>
            </a:pPr>
            <a:r>
              <a:rPr lang="en-US" sz="2000" dirty="0"/>
              <a:t>Processes differ for each </a:t>
            </a:r>
            <a:r>
              <a:rPr lang="en-GB" sz="2000" dirty="0"/>
              <a:t>organisation</a:t>
            </a:r>
            <a:r>
              <a:rPr lang="en-US" sz="2000" dirty="0"/>
              <a:t>, but all need improvement following:</a:t>
            </a:r>
          </a:p>
          <a:p>
            <a:r>
              <a:rPr lang="en-GB" sz="2000" dirty="0"/>
              <a:t>New product or service offerings </a:t>
            </a:r>
            <a:r>
              <a:rPr lang="en-GB" sz="2000" i="1" dirty="0"/>
              <a:t>(from the organisation, or competitors)</a:t>
            </a:r>
          </a:p>
          <a:p>
            <a:r>
              <a:rPr lang="en-GB" sz="2000" dirty="0"/>
              <a:t>Changes in customers’ needs</a:t>
            </a:r>
          </a:p>
          <a:p>
            <a:r>
              <a:rPr lang="en-GB" sz="2000" dirty="0"/>
              <a:t>New technology </a:t>
            </a:r>
          </a:p>
          <a:p>
            <a:r>
              <a:rPr lang="en-GB" sz="2000" dirty="0"/>
              <a:t>New processes in other parts of the chain</a:t>
            </a:r>
            <a:endParaRPr lang="en-US" sz="2000" dirty="0"/>
          </a:p>
        </p:txBody>
      </p:sp>
      <p:sp>
        <p:nvSpPr>
          <p:cNvPr id="8" name="TextBox 7">
            <a:extLst>
              <a:ext uri="{FF2B5EF4-FFF2-40B4-BE49-F238E27FC236}">
                <a16:creationId xmlns:a16="http://schemas.microsoft.com/office/drawing/2014/main" id="{A6C636D5-E790-ED63-9707-13C8BF12B928}"/>
              </a:ext>
            </a:extLst>
          </p:cNvPr>
          <p:cNvSpPr txBox="1"/>
          <p:nvPr/>
        </p:nvSpPr>
        <p:spPr>
          <a:xfrm>
            <a:off x="9485892" y="4455825"/>
            <a:ext cx="4589362" cy="369332"/>
          </a:xfrm>
          <a:prstGeom prst="rect">
            <a:avLst/>
          </a:prstGeom>
          <a:noFill/>
        </p:spPr>
        <p:txBody>
          <a:bodyPr wrap="square">
            <a:spAutoFit/>
          </a:bodyPr>
          <a:lstStyle/>
          <a:p>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oman, Shopping, Lifestyle, Beautiful, Adult, Bags">
            <a:extLst>
              <a:ext uri="{FF2B5EF4-FFF2-40B4-BE49-F238E27FC236}">
                <a16:creationId xmlns:a16="http://schemas.microsoft.com/office/drawing/2014/main" id="{8FF455DE-EB63-42AD-9DFB-E0877EC820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983" b="2"/>
          <a:stretch/>
        </p:blipFill>
        <p:spPr bwMode="auto">
          <a:xfrm>
            <a:off x="4358320" y="152969"/>
            <a:ext cx="7715693" cy="56584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804484" y="2546823"/>
            <a:ext cx="3948269" cy="2383844"/>
          </a:xfrm>
        </p:spPr>
        <p:txBody>
          <a:bodyPr vert="horz" lIns="91440" tIns="45720" rIns="91440" bIns="45720" rtlCol="0" anchor="t">
            <a:normAutofit/>
          </a:bodyPr>
          <a:lstStyle/>
          <a:p>
            <a:r>
              <a:rPr lang="en-US">
                <a:solidFill>
                  <a:srgbClr val="000000"/>
                </a:solidFill>
              </a:rPr>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117987" y="2776100"/>
            <a:ext cx="3745947" cy="1061105"/>
          </a:xfrm>
        </p:spPr>
        <p:txBody>
          <a:bodyPr vert="horz" lIns="91440" tIns="45720" rIns="91440" bIns="45720" rtlCol="0" anchor="b">
            <a:normAutofit/>
          </a:bodyPr>
          <a:lstStyle/>
          <a:p>
            <a:pPr marL="0" indent="0">
              <a:buNone/>
            </a:pPr>
            <a:r>
              <a:rPr lang="en-US" sz="1800" dirty="0">
                <a:solidFill>
                  <a:srgbClr val="000000"/>
                </a:solidFill>
              </a:rPr>
              <a:t>What processes are involved for customers if they want to attend the arena event??</a:t>
            </a:r>
          </a:p>
        </p:txBody>
      </p:sp>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57" y="93191"/>
            <a:ext cx="4804064" cy="1596350"/>
          </a:xfrm>
        </p:spPr>
        <p:txBody>
          <a:bodyPr>
            <a:normAutofit/>
          </a:bodyPr>
          <a:lstStyle/>
          <a:p>
            <a:r>
              <a:rPr lang="en-GB" sz="3600" dirty="0"/>
              <a:t>Customer participation in the process:</a:t>
            </a:r>
          </a:p>
        </p:txBody>
      </p:sp>
      <p:sp>
        <p:nvSpPr>
          <p:cNvPr id="4" name="Content Placeholder 3"/>
          <p:cNvSpPr>
            <a:spLocks noGrp="1"/>
          </p:cNvSpPr>
          <p:nvPr>
            <p:ph idx="1"/>
          </p:nvPr>
        </p:nvSpPr>
        <p:spPr>
          <a:xfrm>
            <a:off x="5072612" y="467006"/>
            <a:ext cx="6855228" cy="1710207"/>
          </a:xfrm>
        </p:spPr>
        <p:txBody>
          <a:bodyPr anchor="ctr">
            <a:normAutofit fontScale="92500"/>
          </a:bodyPr>
          <a:lstStyle/>
          <a:p>
            <a:pPr marL="0" indent="0">
              <a:buNone/>
            </a:pPr>
            <a:r>
              <a:rPr lang="en-GB" sz="2000" dirty="0"/>
              <a:t>All services are co-produced in some way. Depending on the nature of the service, the customer will have varying levels of participation.</a:t>
            </a:r>
          </a:p>
          <a:p>
            <a:pPr marL="0" indent="0">
              <a:buNone/>
            </a:pPr>
            <a:endParaRPr lang="en-GB" sz="2000" dirty="0"/>
          </a:p>
          <a:p>
            <a:pPr marL="0" indent="0">
              <a:buNone/>
            </a:pPr>
            <a:r>
              <a:rPr lang="en-GB" sz="2000" b="1" dirty="0"/>
              <a:t>Question:</a:t>
            </a:r>
            <a:r>
              <a:rPr lang="en-GB" sz="2000" dirty="0"/>
              <a:t> what level of participation is required from the customer attending the event? </a:t>
            </a:r>
          </a:p>
        </p:txBody>
      </p:sp>
      <p:graphicFrame>
        <p:nvGraphicFramePr>
          <p:cNvPr id="12" name="Diagram 11">
            <a:extLst>
              <a:ext uri="{FF2B5EF4-FFF2-40B4-BE49-F238E27FC236}">
                <a16:creationId xmlns:a16="http://schemas.microsoft.com/office/drawing/2014/main" id="{EF2009AE-F109-4231-B144-C84852EC90D2}"/>
              </a:ext>
            </a:extLst>
          </p:cNvPr>
          <p:cNvGraphicFramePr/>
          <p:nvPr/>
        </p:nvGraphicFramePr>
        <p:xfrm>
          <a:off x="2324099" y="2288965"/>
          <a:ext cx="7543801" cy="3514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1711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457200"/>
            <a:ext cx="10579398" cy="1299411"/>
          </a:xfrm>
        </p:spPr>
        <p:txBody>
          <a:bodyPr>
            <a:normAutofit/>
          </a:bodyPr>
          <a:lstStyle/>
          <a:p>
            <a:r>
              <a:rPr lang="en-GB" dirty="0"/>
              <a:t>What is service blueprinting</a:t>
            </a:r>
            <a:r>
              <a:rPr lang="en-GB" dirty="0">
                <a:solidFill>
                  <a:srgbClr val="FFFFFF"/>
                </a:solidFill>
              </a:rPr>
              <a:t>?</a:t>
            </a:r>
          </a:p>
        </p:txBody>
      </p:sp>
      <p:pic>
        <p:nvPicPr>
          <p:cNvPr id="6" name="Picture 5"/>
          <p:cNvPicPr>
            <a:picLocks noChangeAspect="1"/>
          </p:cNvPicPr>
          <p:nvPr/>
        </p:nvPicPr>
        <p:blipFill>
          <a:blip r:embed="rId2"/>
          <a:stretch>
            <a:fillRect/>
          </a:stretch>
        </p:blipFill>
        <p:spPr>
          <a:xfrm>
            <a:off x="598194" y="2457414"/>
            <a:ext cx="4954693" cy="2286781"/>
          </a:xfrm>
          <a:prstGeom prst="rect">
            <a:avLst/>
          </a:prstGeom>
        </p:spPr>
      </p:pic>
      <p:sp>
        <p:nvSpPr>
          <p:cNvPr id="4" name="Content Placeholder 3"/>
          <p:cNvSpPr>
            <a:spLocks noGrp="1"/>
          </p:cNvSpPr>
          <p:nvPr>
            <p:ph idx="1"/>
          </p:nvPr>
        </p:nvSpPr>
        <p:spPr>
          <a:xfrm>
            <a:off x="6354870" y="2139162"/>
            <a:ext cx="5029200" cy="3227626"/>
          </a:xfrm>
        </p:spPr>
        <p:txBody>
          <a:bodyPr anchor="ctr">
            <a:noAutofit/>
          </a:bodyPr>
          <a:lstStyle/>
          <a:p>
            <a:pPr marL="0" indent="0">
              <a:buNone/>
            </a:pPr>
            <a:r>
              <a:rPr lang="en-GB" sz="2000" dirty="0">
                <a:solidFill>
                  <a:srgbClr val="000000"/>
                </a:solidFill>
              </a:rPr>
              <a:t>Service blueprinting is used to </a:t>
            </a:r>
            <a:r>
              <a:rPr lang="en-GB" sz="1400" dirty="0" err="1"/>
              <a:t>Shostack</a:t>
            </a:r>
            <a:r>
              <a:rPr lang="en-GB" sz="1400" dirty="0"/>
              <a:t> (1992)</a:t>
            </a:r>
            <a:r>
              <a:rPr lang="en-GB" sz="2000" dirty="0">
                <a:solidFill>
                  <a:srgbClr val="000000"/>
                </a:solidFill>
              </a:rPr>
              <a:t>:</a:t>
            </a:r>
          </a:p>
          <a:p>
            <a:pPr marL="0" indent="0">
              <a:buNone/>
            </a:pPr>
            <a:endParaRPr lang="en-GB" sz="2000" dirty="0">
              <a:solidFill>
                <a:srgbClr val="000000"/>
              </a:solidFill>
            </a:endParaRPr>
          </a:p>
          <a:p>
            <a:r>
              <a:rPr lang="en-GB" sz="2000" dirty="0">
                <a:solidFill>
                  <a:srgbClr val="000000"/>
                </a:solidFill>
              </a:rPr>
              <a:t> Develop new services</a:t>
            </a:r>
          </a:p>
          <a:p>
            <a:r>
              <a:rPr lang="en-GB" sz="2000" dirty="0">
                <a:solidFill>
                  <a:srgbClr val="000000"/>
                </a:solidFill>
              </a:rPr>
              <a:t> Improve existing services </a:t>
            </a:r>
          </a:p>
          <a:p>
            <a:pPr marL="0" indent="0">
              <a:buNone/>
            </a:pPr>
            <a:endParaRPr lang="en-GB" sz="2000" dirty="0">
              <a:solidFill>
                <a:srgbClr val="000000"/>
              </a:solidFill>
            </a:endParaRPr>
          </a:p>
        </p:txBody>
      </p:sp>
    </p:spTree>
    <p:extLst>
      <p:ext uri="{BB962C8B-B14F-4D97-AF65-F5344CB8AC3E}">
        <p14:creationId xmlns:p14="http://schemas.microsoft.com/office/powerpoint/2010/main" val="40600453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F4B1-7FE0-4590-8E54-18E513219866}"/>
              </a:ext>
            </a:extLst>
          </p:cNvPr>
          <p:cNvSpPr>
            <a:spLocks noGrp="1"/>
          </p:cNvSpPr>
          <p:nvPr>
            <p:ph type="title"/>
          </p:nvPr>
        </p:nvSpPr>
        <p:spPr>
          <a:xfrm>
            <a:off x="9133157" y="922856"/>
            <a:ext cx="3361677" cy="3273552"/>
          </a:xfrm>
        </p:spPr>
        <p:txBody>
          <a:bodyPr vert="horz" lIns="91440" tIns="45720" rIns="91440" bIns="45720" rtlCol="0" anchor="ctr">
            <a:normAutofit/>
          </a:bodyPr>
          <a:lstStyle/>
          <a:p>
            <a:r>
              <a:rPr lang="en-US" sz="5000" dirty="0"/>
              <a:t>How it works</a:t>
            </a:r>
          </a:p>
        </p:txBody>
      </p:sp>
      <p:sp>
        <p:nvSpPr>
          <p:cNvPr id="3" name="Content Placeholder 2">
            <a:extLst>
              <a:ext uri="{FF2B5EF4-FFF2-40B4-BE49-F238E27FC236}">
                <a16:creationId xmlns:a16="http://schemas.microsoft.com/office/drawing/2014/main" id="{1B20796A-E83C-4932-AF85-025F0F9B6E79}"/>
              </a:ext>
            </a:extLst>
          </p:cNvPr>
          <p:cNvSpPr>
            <a:spLocks noGrp="1"/>
          </p:cNvSpPr>
          <p:nvPr>
            <p:ph idx="1"/>
          </p:nvPr>
        </p:nvSpPr>
        <p:spPr>
          <a:xfrm>
            <a:off x="9133157" y="3570295"/>
            <a:ext cx="1830086" cy="1022860"/>
          </a:xfrm>
        </p:spPr>
        <p:txBody>
          <a:bodyPr vert="horz" lIns="91440" tIns="45720" rIns="91440" bIns="45720" rtlCol="0" anchor="ctr">
            <a:normAutofit fontScale="92500"/>
          </a:bodyPr>
          <a:lstStyle/>
          <a:p>
            <a:pPr marL="0" indent="0">
              <a:buNone/>
            </a:pPr>
            <a:r>
              <a:rPr lang="en-US" sz="1900" dirty="0"/>
              <a:t>This basic map demonstrates key considerations.</a:t>
            </a:r>
          </a:p>
        </p:txBody>
      </p:sp>
      <p:pic>
        <p:nvPicPr>
          <p:cNvPr id="5" name="Picture 4" descr="zei71425_0806">
            <a:extLst>
              <a:ext uri="{FF2B5EF4-FFF2-40B4-BE49-F238E27FC236}">
                <a16:creationId xmlns:a16="http://schemas.microsoft.com/office/drawing/2014/main" id="{142247A5-33C1-4EA0-8D20-F15C04F71C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299"/>
          <a:stretch/>
        </p:blipFill>
        <p:spPr bwMode="auto">
          <a:xfrm>
            <a:off x="250035" y="155447"/>
            <a:ext cx="7782920" cy="5563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4203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06011" y="996820"/>
            <a:ext cx="2562119" cy="3596556"/>
          </a:xfrm>
        </p:spPr>
        <p:txBody>
          <a:bodyPr>
            <a:normAutofit/>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nvPr>
        </p:nvGraphicFramePr>
        <p:xfrm>
          <a:off x="4043210" y="777823"/>
          <a:ext cx="4885203" cy="4414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E48B21DA-4372-60F4-9813-F494FEEA54C3}"/>
              </a:ext>
            </a:extLst>
          </p:cNvPr>
          <p:cNvGrpSpPr/>
          <p:nvPr/>
        </p:nvGrpSpPr>
        <p:grpSpPr>
          <a:xfrm>
            <a:off x="8485241" y="5287123"/>
            <a:ext cx="3775973" cy="1185182"/>
            <a:chOff x="6167045" y="1706230"/>
            <a:chExt cx="3766470" cy="755827"/>
          </a:xfrm>
        </p:grpSpPr>
        <p:sp>
          <p:nvSpPr>
            <p:cNvPr id="4" name="TextBox 3">
              <a:extLst>
                <a:ext uri="{FF2B5EF4-FFF2-40B4-BE49-F238E27FC236}">
                  <a16:creationId xmlns:a16="http://schemas.microsoft.com/office/drawing/2014/main" id="{5A9EEE49-EB43-DB50-381D-2B9EA9582BF8}"/>
                </a:ext>
              </a:extLst>
            </p:cNvPr>
            <p:cNvSpPr txBox="1"/>
            <p:nvPr/>
          </p:nvSpPr>
          <p:spPr>
            <a:xfrm>
              <a:off x="6167045" y="1809052"/>
              <a:ext cx="2720207" cy="41218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evidence will exist from the arena event?</a:t>
              </a:r>
            </a:p>
          </p:txBody>
        </p:sp>
        <p:pic>
          <p:nvPicPr>
            <p:cNvPr id="5" name="Picture 2" descr="Amazon.co.uk: Question of the Day : Alexa Skills">
              <a:extLst>
                <a:ext uri="{FF2B5EF4-FFF2-40B4-BE49-F238E27FC236}">
                  <a16:creationId xmlns:a16="http://schemas.microsoft.com/office/drawing/2014/main" id="{0B94AB38-5C13-F163-0FC2-E979EF02AE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16977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4129" y="0"/>
            <a:ext cx="3505495" cy="1622321"/>
          </a:xfrm>
        </p:spPr>
        <p:txBody>
          <a:bodyPr>
            <a:normAutofit/>
          </a:bodyPr>
          <a:lstStyle/>
          <a:p>
            <a:r>
              <a:rPr lang="en-GB" dirty="0"/>
              <a:t>The flower of service</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44131" y="1809134"/>
            <a:ext cx="3505494" cy="3785419"/>
          </a:xfrm>
        </p:spPr>
        <p:txBody>
          <a:bodyPr>
            <a:normAutofit/>
          </a:bodyPr>
          <a:lstStyle/>
          <a:p>
            <a:pPr marL="0" indent="0">
              <a:buNone/>
            </a:pPr>
            <a:endParaRPr lang="en-GB" sz="2000" dirty="0"/>
          </a:p>
          <a:p>
            <a:pPr marL="0" indent="0">
              <a:buNone/>
            </a:pPr>
            <a:r>
              <a:rPr lang="en-GB" sz="2000" dirty="0"/>
              <a:t>This model explains that there are two types of service:</a:t>
            </a:r>
          </a:p>
          <a:p>
            <a:r>
              <a:rPr lang="en-GB" sz="2000" dirty="0"/>
              <a:t>Facilitating service</a:t>
            </a:r>
          </a:p>
          <a:p>
            <a:r>
              <a:rPr lang="en-GB" sz="2000" dirty="0"/>
              <a:t>Supplementary service</a:t>
            </a:r>
          </a:p>
          <a:p>
            <a:pPr marL="0" indent="0">
              <a:buNone/>
            </a:pPr>
            <a:endParaRPr lang="en-GB" sz="2000" dirty="0"/>
          </a:p>
          <a:p>
            <a:pPr marL="0" indent="0">
              <a:buNone/>
            </a:pPr>
            <a:r>
              <a:rPr lang="en-GB" sz="2000" dirty="0"/>
              <a:t>Competitive advantage comes from the supplementary parts and includes things like quality, ease of use, and the value given to the consumer.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pic>
        <p:nvPicPr>
          <p:cNvPr id="5122" name="Picture 2" descr="Image result for the flower of service&quot;">
            <a:extLst>
              <a:ext uri="{FF2B5EF4-FFF2-40B4-BE49-F238E27FC236}">
                <a16:creationId xmlns:a16="http://schemas.microsoft.com/office/drawing/2014/main" id="{826D7298-E453-4B90-BF56-82A931FCA1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5632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D88C-8100-4EE5-927F-FFCF72163FB1}"/>
              </a:ext>
            </a:extLst>
          </p:cNvPr>
          <p:cNvSpPr>
            <a:spLocks noGrp="1"/>
          </p:cNvSpPr>
          <p:nvPr>
            <p:ph type="title"/>
          </p:nvPr>
        </p:nvSpPr>
        <p:spPr>
          <a:xfrm>
            <a:off x="-2565712" y="4198092"/>
            <a:ext cx="3885141" cy="1526741"/>
          </a:xfrm>
        </p:spPr>
        <p:txBody>
          <a:bodyPr>
            <a:normAutofit/>
          </a:bodyPr>
          <a:lstStyle/>
          <a:p>
            <a:pPr algn="r"/>
            <a:r>
              <a:rPr lang="en-US" sz="3000" dirty="0"/>
              <a:t>Task:</a:t>
            </a:r>
          </a:p>
        </p:txBody>
      </p:sp>
      <p:pic>
        <p:nvPicPr>
          <p:cNvPr id="6146" name="Picture 2" descr="Startup, Start-Up, People, Silicon Valley, Teamwork">
            <a:extLst>
              <a:ext uri="{FF2B5EF4-FFF2-40B4-BE49-F238E27FC236}">
                <a16:creationId xmlns:a16="http://schemas.microsoft.com/office/drawing/2014/main" id="{4B60C1B4-56F9-4A62-A2E9-FE3E0D97F8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55" b="-2"/>
          <a:stretch/>
        </p:blipFill>
        <p:spPr bwMode="auto">
          <a:xfrm>
            <a:off x="393308" y="352931"/>
            <a:ext cx="5559480" cy="374904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he flower of service&quot;">
            <a:extLst>
              <a:ext uri="{FF2B5EF4-FFF2-40B4-BE49-F238E27FC236}">
                <a16:creationId xmlns:a16="http://schemas.microsoft.com/office/drawing/2014/main" id="{34E6EF8C-065C-48E0-8625-25121F0D14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35" r="-4" b="6045"/>
          <a:stretch/>
        </p:blipFill>
        <p:spPr bwMode="auto">
          <a:xfrm>
            <a:off x="6251736" y="357012"/>
            <a:ext cx="5940264" cy="40148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D99890-A76A-4F8E-A27E-3C4DEB338347}"/>
              </a:ext>
            </a:extLst>
          </p:cNvPr>
          <p:cNvSpPr>
            <a:spLocks noGrp="1"/>
          </p:cNvSpPr>
          <p:nvPr>
            <p:ph idx="1"/>
          </p:nvPr>
        </p:nvSpPr>
        <p:spPr>
          <a:xfrm>
            <a:off x="1165019" y="4238001"/>
            <a:ext cx="6609921" cy="1526741"/>
          </a:xfrm>
        </p:spPr>
        <p:txBody>
          <a:bodyPr anchor="ctr">
            <a:normAutofit/>
          </a:bodyPr>
          <a:lstStyle/>
          <a:p>
            <a:r>
              <a:rPr lang="en-US" sz="1500" dirty="0" err="1"/>
              <a:t>Prioritise</a:t>
            </a:r>
            <a:r>
              <a:rPr lang="en-US" sz="1500" dirty="0"/>
              <a:t> each part of the flower of service for the arena event</a:t>
            </a:r>
          </a:p>
          <a:p>
            <a:r>
              <a:rPr lang="en-US" sz="1500" dirty="0"/>
              <a:t>Why have you put them in that order?</a:t>
            </a:r>
          </a:p>
          <a:p>
            <a:r>
              <a:rPr lang="en-US" sz="1500" dirty="0"/>
              <a:t>What physical evidence can be provided at each stage of the flower of service? </a:t>
            </a:r>
          </a:p>
          <a:p>
            <a:r>
              <a:rPr lang="en-US" sz="1500" dirty="0"/>
              <a:t>Which types of physical evidence are the most important to the consumer?</a:t>
            </a:r>
          </a:p>
        </p:txBody>
      </p:sp>
    </p:spTree>
    <p:extLst>
      <p:ext uri="{BB962C8B-B14F-4D97-AF65-F5344CB8AC3E}">
        <p14:creationId xmlns:p14="http://schemas.microsoft.com/office/powerpoint/2010/main" val="25307896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976122" y="738378"/>
            <a:ext cx="3602736" cy="4526280"/>
          </a:xfrm>
        </p:spPr>
        <p:txBody>
          <a:bodyPr>
            <a:normAutofit/>
          </a:bodyPr>
          <a:lstStyle/>
          <a:p>
            <a:r>
              <a:rPr lang="en-GB" sz="4000" dirty="0" err="1"/>
              <a:t>Servicescapes</a:t>
            </a:r>
            <a:endParaRPr lang="en-GB" sz="4000" dirty="0"/>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16929" y="624078"/>
            <a:ext cx="5916603" cy="4992624"/>
          </a:xfrm>
        </p:spPr>
        <p:txBody>
          <a:bodyPr anchor="ctr">
            <a:normAutofit/>
          </a:bodyPr>
          <a:lstStyle/>
          <a:p>
            <a:pPr marL="0" indent="0" fontAlgn="base">
              <a:buNone/>
            </a:pPr>
            <a:r>
              <a:rPr lang="en-US" sz="2000" dirty="0"/>
              <a:t> </a:t>
            </a:r>
          </a:p>
          <a:p>
            <a:pPr marL="0" indent="0" fontAlgn="base">
              <a:buNone/>
            </a:pPr>
            <a:r>
              <a:rPr lang="en-US" sz="2000" dirty="0" err="1"/>
              <a:t>Servicescapes</a:t>
            </a:r>
            <a:r>
              <a:rPr lang="en-US" sz="2000" dirty="0"/>
              <a:t> play the same role as product packaging for a tangible good. Booms and Bitner (1981, p.36) describe </a:t>
            </a:r>
            <a:r>
              <a:rPr lang="en-US" sz="2000" dirty="0" err="1"/>
              <a:t>servicescapes</a:t>
            </a:r>
            <a:r>
              <a:rPr lang="en-US" sz="2000" dirty="0"/>
              <a:t> as:</a:t>
            </a:r>
          </a:p>
          <a:p>
            <a:pPr marL="0" indent="0" fontAlgn="base">
              <a:buNone/>
            </a:pPr>
            <a:endParaRPr lang="en-US" sz="2000" dirty="0"/>
          </a:p>
          <a:p>
            <a:pPr marL="0" indent="0" fontAlgn="base">
              <a:buNone/>
            </a:pPr>
            <a:r>
              <a:rPr lang="en-US" sz="2000" i="1" dirty="0"/>
              <a:t>“the environment in which the service is assembled and in which seller and customer interact, combined with tangible commodities that facilitate the performance or communicate the service.”</a:t>
            </a:r>
          </a:p>
        </p:txBody>
      </p:sp>
    </p:spTree>
    <p:extLst>
      <p:ext uri="{BB962C8B-B14F-4D97-AF65-F5344CB8AC3E}">
        <p14:creationId xmlns:p14="http://schemas.microsoft.com/office/powerpoint/2010/main" val="28262717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841248" y="334644"/>
            <a:ext cx="10509504" cy="1076914"/>
          </a:xfrm>
        </p:spPr>
        <p:txBody>
          <a:bodyPr anchor="ctr">
            <a:normAutofit/>
          </a:bodyPr>
          <a:lstStyle/>
          <a:p>
            <a:r>
              <a:rPr lang="en-GB" sz="4000"/>
              <a:t>Servicescapes</a:t>
            </a:r>
          </a:p>
        </p:txBody>
      </p:sp>
      <p:graphicFrame>
        <p:nvGraphicFramePr>
          <p:cNvPr id="30" name="Content Placeholder 2">
            <a:extLst>
              <a:ext uri="{FF2B5EF4-FFF2-40B4-BE49-F238E27FC236}">
                <a16:creationId xmlns:a16="http://schemas.microsoft.com/office/drawing/2014/main" id="{51EA259C-4365-4F42-98EE-AD320C37CB5D}"/>
              </a:ext>
            </a:extLst>
          </p:cNvPr>
          <p:cNvGraphicFramePr>
            <a:graphicFrameLocks noGrp="1"/>
          </p:cNvGraphicFramePr>
          <p:nvPr>
            <p:ph idx="1"/>
          </p:nvPr>
        </p:nvGraphicFramePr>
        <p:xfrm>
          <a:off x="946354" y="1161288"/>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94660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039184" y="73196"/>
            <a:ext cx="11210925" cy="744836"/>
          </a:xfrm>
        </p:spPr>
        <p:txBody>
          <a:bodyPr vert="horz" lIns="91440" tIns="45720" rIns="91440" bIns="45720" rtlCol="0" anchor="ctr">
            <a:normAutofit/>
          </a:bodyPr>
          <a:lstStyle/>
          <a:p>
            <a:pPr algn="ctr"/>
            <a:r>
              <a:rPr lang="en-US" sz="3200" kern="1200" dirty="0">
                <a:latin typeface="+mj-lt"/>
                <a:ea typeface="+mj-ea"/>
                <a:cs typeface="+mj-cs"/>
              </a:rPr>
              <a:t>A model of </a:t>
            </a:r>
            <a:r>
              <a:rPr lang="en-US" sz="3200" kern="1200" dirty="0" err="1">
                <a:latin typeface="+mj-lt"/>
                <a:ea typeface="+mj-ea"/>
                <a:cs typeface="+mj-cs"/>
              </a:rPr>
              <a:t>servicescapes</a:t>
            </a:r>
            <a:r>
              <a:rPr lang="en-US" sz="3200" kern="1200" dirty="0">
                <a:latin typeface="+mj-lt"/>
                <a:ea typeface="+mj-ea"/>
                <a:cs typeface="+mj-cs"/>
              </a:rPr>
              <a:t> </a:t>
            </a:r>
            <a:r>
              <a:rPr lang="en-US" sz="2000" kern="1200" dirty="0">
                <a:latin typeface="+mj-lt"/>
                <a:ea typeface="+mj-ea"/>
                <a:cs typeface="+mj-cs"/>
              </a:rPr>
              <a:t>(Bitner, 1992)</a:t>
            </a:r>
            <a:endParaRPr lang="en-US" sz="3200" kern="1200" dirty="0">
              <a:latin typeface="+mj-lt"/>
              <a:ea typeface="+mj-ea"/>
              <a:cs typeface="+mj-cs"/>
            </a:endParaRPr>
          </a:p>
        </p:txBody>
      </p:sp>
      <p:pic>
        <p:nvPicPr>
          <p:cNvPr id="6" name="Picture 5">
            <a:extLst>
              <a:ext uri="{FF2B5EF4-FFF2-40B4-BE49-F238E27FC236}">
                <a16:creationId xmlns:a16="http://schemas.microsoft.com/office/drawing/2014/main" id="{614CD1C1-9D70-46D2-AF59-E7E7ACFCF1EC}"/>
              </a:ext>
            </a:extLst>
          </p:cNvPr>
          <p:cNvPicPr>
            <a:picLocks noChangeAspect="1"/>
          </p:cNvPicPr>
          <p:nvPr/>
        </p:nvPicPr>
        <p:blipFill rotWithShape="1">
          <a:blip r:embed="rId2"/>
          <a:srcRect b="1287"/>
          <a:stretch/>
        </p:blipFill>
        <p:spPr>
          <a:xfrm>
            <a:off x="1745307" y="1260177"/>
            <a:ext cx="8701385" cy="4337646"/>
          </a:xfrm>
          <a:prstGeom prst="rect">
            <a:avLst/>
          </a:prstGeom>
        </p:spPr>
      </p:pic>
    </p:spTree>
    <p:extLst>
      <p:ext uri="{BB962C8B-B14F-4D97-AF65-F5344CB8AC3E}">
        <p14:creationId xmlns:p14="http://schemas.microsoft.com/office/powerpoint/2010/main" val="12719816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4" y="-165815"/>
            <a:ext cx="10515600" cy="1325563"/>
          </a:xfrm>
        </p:spPr>
        <p:txBody>
          <a:bodyPr/>
          <a:lstStyle/>
          <a:p>
            <a:r>
              <a:rPr lang="en-GB" dirty="0"/>
              <a:t>Attention to detail</a:t>
            </a:r>
          </a:p>
        </p:txBody>
      </p:sp>
      <p:sp>
        <p:nvSpPr>
          <p:cNvPr id="3" name="Content Placeholder 2"/>
          <p:cNvSpPr>
            <a:spLocks noGrp="1"/>
          </p:cNvSpPr>
          <p:nvPr>
            <p:ph sz="quarter" idx="13"/>
          </p:nvPr>
        </p:nvSpPr>
        <p:spPr>
          <a:xfrm>
            <a:off x="764458" y="1502957"/>
            <a:ext cx="1850923" cy="3311189"/>
          </a:xfrm>
        </p:spPr>
        <p:txBody>
          <a:bodyPr>
            <a:normAutofit fontScale="92500" lnSpcReduction="20000"/>
          </a:bodyPr>
          <a:lstStyle/>
          <a:p>
            <a:r>
              <a:rPr lang="en-GB" dirty="0"/>
              <a:t>Layout</a:t>
            </a:r>
          </a:p>
          <a:p>
            <a:r>
              <a:rPr lang="en-GB" dirty="0"/>
              <a:t>Image</a:t>
            </a:r>
          </a:p>
          <a:p>
            <a:r>
              <a:rPr lang="en-GB" dirty="0"/>
              <a:t>theming</a:t>
            </a:r>
          </a:p>
          <a:p>
            <a:r>
              <a:rPr lang="en-GB" dirty="0"/>
              <a:t>Colours</a:t>
            </a:r>
          </a:p>
          <a:p>
            <a:r>
              <a:rPr lang="en-GB" dirty="0"/>
              <a:t>Av</a:t>
            </a:r>
          </a:p>
          <a:p>
            <a:r>
              <a:rPr lang="en-GB" dirty="0" err="1"/>
              <a:t>Ligthing</a:t>
            </a:r>
            <a:endParaRPr lang="en-GB" dirty="0"/>
          </a:p>
          <a:p>
            <a:r>
              <a:rPr lang="en-GB" dirty="0"/>
              <a:t>Music</a:t>
            </a:r>
          </a:p>
          <a:p>
            <a:r>
              <a:rPr lang="en-GB" dirty="0"/>
              <a:t>flexibility</a:t>
            </a:r>
          </a:p>
          <a:p>
            <a:endParaRPr lang="en-GB" dirty="0"/>
          </a:p>
        </p:txBody>
      </p:sp>
      <p:pic>
        <p:nvPicPr>
          <p:cNvPr id="2050" name="Picture 2" descr="Event Planning Guide - Event Design and Event Layouts - BE Furniture Sales">
            <a:extLst>
              <a:ext uri="{FF2B5EF4-FFF2-40B4-BE49-F238E27FC236}">
                <a16:creationId xmlns:a16="http://schemas.microsoft.com/office/drawing/2014/main" id="{381FCFE9-77BA-193C-2A46-228C14244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271" y="467469"/>
            <a:ext cx="6801465" cy="5101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5502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8" name="Rectangle 15377">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084819" y="4350472"/>
            <a:ext cx="10908792" cy="1203960"/>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0080" y="5554432"/>
            <a:ext cx="10908792" cy="548640"/>
          </a:xfrm>
        </p:spPr>
        <p:txBody>
          <a:bodyPr vert="horz" lIns="91440" tIns="45720" rIns="91440" bIns="45720" rtlCol="0" anchor="ctr">
            <a:normAutofit fontScale="25000" lnSpcReduction="20000"/>
          </a:bodyPr>
          <a:lstStyle/>
          <a:p>
            <a:pPr algn="ctr"/>
            <a:r>
              <a:rPr lang="en-US" sz="9600" kern="1200" dirty="0">
                <a:solidFill>
                  <a:schemeClr val="tx1"/>
                </a:solidFill>
                <a:latin typeface="+mn-lt"/>
                <a:ea typeface="+mn-ea"/>
                <a:cs typeface="+mn-cs"/>
              </a:rPr>
              <a:t>Situational analysis</a:t>
            </a:r>
          </a:p>
          <a:p>
            <a:pPr algn="ctr"/>
            <a:r>
              <a:rPr lang="en-US" sz="9600" kern="1200" dirty="0">
                <a:solidFill>
                  <a:schemeClr val="tx1"/>
                </a:solidFill>
                <a:latin typeface="+mn-lt"/>
                <a:ea typeface="+mn-ea"/>
                <a:cs typeface="+mn-cs"/>
              </a:rPr>
              <a:t>Competitors and collaborators</a:t>
            </a:r>
          </a:p>
          <a:p>
            <a:pPr algn="ctr"/>
            <a:r>
              <a:rPr lang="en-US" sz="96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5380"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8680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3630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28867" y="662782"/>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References</a:t>
            </a:r>
          </a:p>
        </p:txBody>
      </p:sp>
      <p:sp>
        <p:nvSpPr>
          <p:cNvPr id="4" name="Content Placeholder 2">
            <a:extLst>
              <a:ext uri="{FF2B5EF4-FFF2-40B4-BE49-F238E27FC236}">
                <a16:creationId xmlns:a16="http://schemas.microsoft.com/office/drawing/2014/main" id="{0CFDC49F-138F-4343-82AF-312E78BC6295}"/>
              </a:ext>
            </a:extLst>
          </p:cNvPr>
          <p:cNvSpPr>
            <a:spLocks noGrp="1"/>
          </p:cNvSpPr>
          <p:nvPr>
            <p:ph idx="1"/>
          </p:nvPr>
        </p:nvSpPr>
        <p:spPr>
          <a:xfrm>
            <a:off x="1628868" y="1225119"/>
            <a:ext cx="6145013" cy="5215010"/>
          </a:xfrm>
        </p:spPr>
        <p:txBody>
          <a:bodyPr>
            <a:noAutofit/>
          </a:bodyPr>
          <a:lstStyle/>
          <a:p>
            <a:pPr marL="0" indent="0">
              <a:buNone/>
            </a:pPr>
            <a:r>
              <a:rPr lang="en-GB" sz="1800" b="0" i="0" dirty="0">
                <a:solidFill>
                  <a:srgbClr val="000000"/>
                </a:solidFill>
                <a:effectLst/>
                <a:latin typeface="Open Sans" panose="020B0606030504020204" pitchFamily="34" charset="0"/>
              </a:rPr>
              <a:t>Bowie, D. (2017) </a:t>
            </a:r>
            <a:r>
              <a:rPr lang="en-GB" sz="1800" b="0" i="1" dirty="0">
                <a:solidFill>
                  <a:srgbClr val="000000"/>
                </a:solidFill>
                <a:effectLst/>
                <a:latin typeface="Open Sans" panose="020B0606030504020204" pitchFamily="34" charset="0"/>
              </a:rPr>
              <a:t>Hospitality marketing</a:t>
            </a:r>
            <a:r>
              <a:rPr lang="en-GB" sz="1800" b="0" i="0" dirty="0">
                <a:solidFill>
                  <a:srgbClr val="000000"/>
                </a:solidFill>
                <a:effectLst/>
                <a:latin typeface="Open Sans" panose="020B0606030504020204" pitchFamily="34" charset="0"/>
              </a:rPr>
              <a:t>. 3rd ed. London: Routledge.</a:t>
            </a:r>
          </a:p>
          <a:p>
            <a:pPr marL="0" indent="0">
              <a:buNone/>
            </a:pPr>
            <a:r>
              <a:rPr lang="en-GB" sz="1800" b="0" i="0" dirty="0">
                <a:solidFill>
                  <a:srgbClr val="000000"/>
                </a:solidFill>
                <a:effectLst/>
                <a:latin typeface="Open Sans" panose="020B0606030504020204" pitchFamily="34" charset="0"/>
              </a:rPr>
              <a:t>Brassington, F. and Pettitt, S. (2006) </a:t>
            </a:r>
            <a:r>
              <a:rPr lang="en-GB" sz="1800" b="0" i="1" dirty="0">
                <a:solidFill>
                  <a:srgbClr val="000000"/>
                </a:solidFill>
                <a:effectLst/>
                <a:latin typeface="Open Sans" panose="020B0606030504020204" pitchFamily="34" charset="0"/>
              </a:rPr>
              <a:t>Principles of marketing</a:t>
            </a:r>
            <a:r>
              <a:rPr lang="en-GB" sz="1800" b="0" i="0" dirty="0">
                <a:solidFill>
                  <a:srgbClr val="000000"/>
                </a:solidFill>
                <a:effectLst/>
                <a:latin typeface="Open Sans" panose="020B0606030504020204" pitchFamily="34" charset="0"/>
              </a:rPr>
              <a:t>. 4th ed. Harlow: Financial Times Prentice Hall. </a:t>
            </a:r>
          </a:p>
          <a:p>
            <a:pPr marL="0" indent="0">
              <a:buNone/>
            </a:pPr>
            <a:r>
              <a:rPr lang="en-GB" sz="1800" b="0" i="0" dirty="0" err="1">
                <a:solidFill>
                  <a:srgbClr val="000000"/>
                </a:solidFill>
                <a:effectLst/>
                <a:latin typeface="Open Sans" panose="020B0606030504020204" pitchFamily="34" charset="0"/>
              </a:rPr>
              <a:t>Ghauri</a:t>
            </a:r>
            <a:r>
              <a:rPr lang="en-GB" sz="1800" b="0" i="0" dirty="0">
                <a:solidFill>
                  <a:srgbClr val="000000"/>
                </a:solidFill>
                <a:effectLst/>
                <a:latin typeface="Open Sans" panose="020B0606030504020204" pitchFamily="34" charset="0"/>
              </a:rPr>
              <a:t>, P. and </a:t>
            </a:r>
            <a:r>
              <a:rPr lang="en-GB" sz="1800" b="0" i="0" dirty="0" err="1">
                <a:solidFill>
                  <a:srgbClr val="000000"/>
                </a:solidFill>
                <a:effectLst/>
                <a:latin typeface="Open Sans" panose="020B0606030504020204" pitchFamily="34" charset="0"/>
              </a:rPr>
              <a:t>Cateora</a:t>
            </a:r>
            <a:r>
              <a:rPr lang="en-GB" sz="1800" b="0" i="0" dirty="0">
                <a:solidFill>
                  <a:srgbClr val="000000"/>
                </a:solidFill>
                <a:effectLst/>
                <a:latin typeface="Open Sans" panose="020B0606030504020204" pitchFamily="34" charset="0"/>
              </a:rPr>
              <a:t>, P. (2014) </a:t>
            </a:r>
            <a:r>
              <a:rPr lang="en-GB" sz="1800" b="0" i="1" dirty="0">
                <a:solidFill>
                  <a:srgbClr val="000000"/>
                </a:solidFill>
                <a:effectLst/>
                <a:latin typeface="Open Sans" panose="020B0606030504020204" pitchFamily="34" charset="0"/>
              </a:rPr>
              <a:t>International marketing</a:t>
            </a:r>
            <a:r>
              <a:rPr lang="en-GB" sz="1800" b="0" i="0" dirty="0">
                <a:solidFill>
                  <a:srgbClr val="000000"/>
                </a:solidFill>
                <a:effectLst/>
                <a:latin typeface="Open Sans" panose="020B0606030504020204" pitchFamily="34" charset="0"/>
              </a:rPr>
              <a:t>. 4th ed. London: McGraw Hall. </a:t>
            </a:r>
          </a:p>
          <a:p>
            <a:pPr marL="0" indent="0">
              <a:buNone/>
            </a:pPr>
            <a:r>
              <a:rPr lang="en-GB" sz="1800" b="0" i="0" dirty="0">
                <a:solidFill>
                  <a:srgbClr val="000000"/>
                </a:solidFill>
                <a:effectLst/>
                <a:latin typeface="Open Sans" panose="020B0606030504020204" pitchFamily="34" charset="0"/>
              </a:rPr>
              <a:t>Kotler, P. and Armstrong, G. (2013) Principles of marketing. 6th ed. London: Pearson.</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Jenkins, M. and McDonald, M. (2022) Market Segmentation; Organizational archetypes and Research Agendas, European Journal of Marketing, 31(1).</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Piercy, N. and Morgan, N. (1993) Strategic and operational market segmentation: a managerial analysis, Journal of Strategic Marketing, 1(2).</a:t>
            </a:r>
          </a:p>
          <a:p>
            <a:pPr marL="0" indent="0">
              <a:buNone/>
            </a:pPr>
            <a:endParaRPr lang="en-GB" sz="1800" dirty="0"/>
          </a:p>
          <a:p>
            <a:pPr marL="0" indent="0">
              <a:buNone/>
            </a:pPr>
            <a:endParaRPr lang="en-GB" sz="1800" dirty="0"/>
          </a:p>
        </p:txBody>
      </p:sp>
      <p:sp>
        <p:nvSpPr>
          <p:cNvPr id="5" name="TextBox 4">
            <a:extLst>
              <a:ext uri="{FF2B5EF4-FFF2-40B4-BE49-F238E27FC236}">
                <a16:creationId xmlns:a16="http://schemas.microsoft.com/office/drawing/2014/main" id="{92B9333B-2B71-30CD-3A1B-E94BBED567E4}"/>
              </a:ext>
            </a:extLst>
          </p:cNvPr>
          <p:cNvSpPr txBox="1"/>
          <p:nvPr/>
        </p:nvSpPr>
        <p:spPr>
          <a:xfrm>
            <a:off x="8677002" y="5205304"/>
            <a:ext cx="3451737" cy="369332"/>
          </a:xfrm>
          <a:prstGeom prst="rect">
            <a:avLst/>
          </a:prstGeom>
          <a:noFill/>
        </p:spPr>
        <p:txBody>
          <a:bodyPr wrap="square">
            <a:spAutoFit/>
          </a:bodyPr>
          <a:lstStyle/>
          <a:p>
            <a:r>
              <a:rPr lang="en-GB" dirty="0">
                <a:hlinkClick r:id="rId3"/>
              </a:rPr>
              <a:t>Database Search (uwtsd.ac.uk)</a:t>
            </a:r>
            <a:endParaRPr lang="en-GB" dirty="0"/>
          </a:p>
        </p:txBody>
      </p:sp>
      <p:sp>
        <p:nvSpPr>
          <p:cNvPr id="7" name="TextBox 6">
            <a:extLst>
              <a:ext uri="{FF2B5EF4-FFF2-40B4-BE49-F238E27FC236}">
                <a16:creationId xmlns:a16="http://schemas.microsoft.com/office/drawing/2014/main" id="{23596499-6C47-310E-D49C-38DB328A53C9}"/>
              </a:ext>
            </a:extLst>
          </p:cNvPr>
          <p:cNvSpPr txBox="1"/>
          <p:nvPr/>
        </p:nvSpPr>
        <p:spPr>
          <a:xfrm>
            <a:off x="8146520" y="5574636"/>
            <a:ext cx="6096946" cy="369332"/>
          </a:xfrm>
          <a:prstGeom prst="rect">
            <a:avLst/>
          </a:prstGeom>
          <a:noFill/>
        </p:spPr>
        <p:txBody>
          <a:bodyPr wrap="square">
            <a:spAutoFit/>
          </a:bodyPr>
          <a:lstStyle/>
          <a:p>
            <a:r>
              <a:rPr lang="en-GB" dirty="0">
                <a:hlinkClick r:id="rId4"/>
              </a:rPr>
              <a:t>Cite Them Right - Home (uwtsd.ac.uk)</a:t>
            </a:r>
            <a:endParaRPr lang="en-GB" dirty="0"/>
          </a:p>
        </p:txBody>
      </p:sp>
    </p:spTree>
    <p:extLst>
      <p:ext uri="{BB962C8B-B14F-4D97-AF65-F5344CB8AC3E}">
        <p14:creationId xmlns:p14="http://schemas.microsoft.com/office/powerpoint/2010/main" val="11668244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2.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10D170F-B20A-4844-9C88-E4B63F6D23B0}">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6083</Words>
  <Application>Microsoft Office PowerPoint</Application>
  <PresentationFormat>Widescreen</PresentationFormat>
  <Paragraphs>558</Paragraphs>
  <Slides>66</Slides>
  <Notes>30</Notes>
  <HiddenSlides>0</HiddenSlides>
  <MMClips>1</MMClips>
  <ScaleCrop>false</ScaleCrop>
  <HeadingPairs>
    <vt:vector size="6" baseType="variant">
      <vt:variant>
        <vt:lpstr>Fonts Used</vt:lpstr>
      </vt:variant>
      <vt:variant>
        <vt:i4>11</vt:i4>
      </vt:variant>
      <vt:variant>
        <vt:lpstr>Theme</vt:lpstr>
      </vt:variant>
      <vt:variant>
        <vt:i4>12</vt:i4>
      </vt:variant>
      <vt:variant>
        <vt:lpstr>Slide Titles</vt:lpstr>
      </vt:variant>
      <vt:variant>
        <vt:i4>66</vt:i4>
      </vt:variant>
    </vt:vector>
  </HeadingPairs>
  <TitlesOfParts>
    <vt:vector size="89" baseType="lpstr">
      <vt:lpstr>Avenir Next</vt:lpstr>
      <vt:lpstr>Bell Gothic Std Light</vt:lpstr>
      <vt:lpstr>Proxima Nova Regular</vt:lpstr>
      <vt:lpstr>Abadi</vt:lpstr>
      <vt:lpstr>Arial</vt:lpstr>
      <vt:lpstr>Calibri</vt:lpstr>
      <vt:lpstr>Calibri Light</vt:lpstr>
      <vt:lpstr>Constantia</vt:lpstr>
      <vt:lpstr>Helvetica</vt:lpstr>
      <vt:lpstr>Open Sans</vt:lpstr>
      <vt:lpstr>Trebuchet MS</vt:lpstr>
      <vt:lpstr>Title Slide 1</vt:lpstr>
      <vt:lpstr>Text 1</vt:lpstr>
      <vt:lpstr>Title Slide 3</vt:lpstr>
      <vt:lpstr>Sub Title 2</vt:lpstr>
      <vt:lpstr>Sub Title 1</vt:lpstr>
      <vt:lpstr>Text Break Info Slide 2</vt:lpstr>
      <vt:lpstr>Text Break / Info Slide 1</vt:lpstr>
      <vt:lpstr>Text 2</vt:lpstr>
      <vt:lpstr>1_Text 1</vt:lpstr>
      <vt:lpstr>Office Theme</vt:lpstr>
      <vt:lpstr>IHM PPT Template_</vt:lpstr>
      <vt:lpstr>3_Sub Title 1</vt:lpstr>
      <vt:lpstr>PowerPoint Presentation</vt:lpstr>
      <vt:lpstr>Aims for today</vt:lpstr>
      <vt:lpstr>Recap</vt:lpstr>
      <vt:lpstr>Assessment -1 Due:7th June 23;59 A marketing plan of 4000 words -/+ 10%    MARKETING PLAN  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    </vt:lpstr>
      <vt:lpstr>Let’s do some marketing</vt:lpstr>
      <vt:lpstr>The SOSTAC Planning System</vt:lpstr>
      <vt:lpstr>Situation Analysis</vt:lpstr>
      <vt:lpstr>Situational analysis 5 ‘C’s</vt:lpstr>
      <vt:lpstr>Company Internal analysis </vt:lpstr>
      <vt:lpstr> Strengths</vt:lpstr>
      <vt:lpstr>Weaknesses</vt:lpstr>
      <vt:lpstr>Opportunities</vt:lpstr>
      <vt:lpstr>Threats</vt:lpstr>
      <vt:lpstr>PowerPoint Presentation</vt:lpstr>
      <vt:lpstr>Customers </vt:lpstr>
      <vt:lpstr>Market segments:</vt:lpstr>
      <vt:lpstr>Segmentation variables</vt:lpstr>
      <vt:lpstr>Let’s analyse a website and see what we can find!</vt:lpstr>
      <vt:lpstr>  We are going to take a 30 min break…  See you soon!</vt:lpstr>
      <vt:lpstr>Customer profiles</vt:lpstr>
      <vt:lpstr>Targeting</vt:lpstr>
      <vt:lpstr>Undifferentiated targeting</vt:lpstr>
      <vt:lpstr>Differentiated targeting</vt:lpstr>
      <vt:lpstr>Concentrated targeting</vt:lpstr>
      <vt:lpstr>Customised targeting</vt:lpstr>
      <vt:lpstr>PowerPoint Presentation</vt:lpstr>
      <vt:lpstr>What makes a product?</vt:lpstr>
      <vt:lpstr>Relationships with products…</vt:lpstr>
      <vt:lpstr>Who are you? : The concept of self.</vt:lpstr>
      <vt:lpstr>Self esteem.</vt:lpstr>
      <vt:lpstr>Starbucks coffee</vt:lpstr>
      <vt:lpstr>Shostack’s spectrum (1977)</vt:lpstr>
      <vt:lpstr>PowerPoint Presentation</vt:lpstr>
      <vt:lpstr>The Psychology of Price:  consumer’s price sensitivity (Blythe, 2014)</vt:lpstr>
      <vt:lpstr>Market based and non-market based pricing</vt:lpstr>
      <vt:lpstr>PowerPoint Presentation</vt:lpstr>
      <vt:lpstr>  We are going to take a 15 min break…  See you soon!</vt:lpstr>
      <vt:lpstr>Place </vt:lpstr>
      <vt:lpstr>PowerPoint Presentation</vt:lpstr>
      <vt:lpstr>Objectives of promotion:</vt:lpstr>
      <vt:lpstr>Communication Mix  ( PROMOTIONAL Mix )</vt:lpstr>
      <vt:lpstr>Channels &amp; Vehicles</vt:lpstr>
      <vt:lpstr>Marketing Channels: Explained in 10 minutes</vt:lpstr>
      <vt:lpstr>DRIP There are four different objectives for marketing communications (Fill, 2011):</vt:lpstr>
      <vt:lpstr>Communications Mix  (Online)  </vt:lpstr>
      <vt:lpstr>People:</vt:lpstr>
      <vt:lpstr>PowerPoint Presentation</vt:lpstr>
      <vt:lpstr>PowerPoint Presentation</vt:lpstr>
      <vt:lpstr>How customers respond to service failures:</vt:lpstr>
      <vt:lpstr>  We are going to take a 15 min break…  See you soon!</vt:lpstr>
      <vt:lpstr>Process</vt:lpstr>
      <vt:lpstr>Question</vt:lpstr>
      <vt:lpstr>Customer participation in the process:</vt:lpstr>
      <vt:lpstr>What is service blueprinting?</vt:lpstr>
      <vt:lpstr>How it works</vt:lpstr>
      <vt:lpstr>Physical evidence/ environment  Almost all services will leave physical evidence that a transaction has taken place, even if the bulk of what the consumer is paying for is intangible. Examples include:</vt:lpstr>
      <vt:lpstr>The flower of service</vt:lpstr>
      <vt:lpstr>Task:</vt:lpstr>
      <vt:lpstr>Servicescapes</vt:lpstr>
      <vt:lpstr>Servicescapes</vt:lpstr>
      <vt:lpstr>A model of servicescapes (Bitner, 1992)</vt:lpstr>
      <vt:lpstr>Attention to detail</vt:lpstr>
      <vt:lpstr>Any Questions?</vt:lpstr>
      <vt:lpstr>Next Week!</vt:lpstr>
      <vt:lpstr>I look forward to seeing you next week.  If you have any questions in the meantime, please send an email from your student account  C.wilkin@UWTSD.AC.UK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9</cp:revision>
  <dcterms:created xsi:type="dcterms:W3CDTF">2022-09-15T13:13:50Z</dcterms:created>
  <dcterms:modified xsi:type="dcterms:W3CDTF">2024-04-29T07:41:56Z</dcterms:modified>
</cp:coreProperties>
</file>