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autoCompressPictures="0">
  <p:sldMasterIdLst>
    <p:sldMasterId id="2147483648" r:id="rId4"/>
  </p:sldMasterIdLst>
  <p:notesMasterIdLst>
    <p:notesMasterId r:id="rId22"/>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14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1pPr>
            <a:lvl2pPr marR="0" lvl="1"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2pPr>
            <a:lvl3pPr marR="0" lvl="2"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3pPr>
            <a:lvl4pPr marR="0" lvl="3"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4pPr>
            <a:lvl5pPr marR="0" lvl="4"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5pPr>
            <a:lvl6pPr marR="0" lvl="5"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6pPr>
            <a:lvl7pPr marR="0" lvl="6"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7pPr>
            <a:lvl8pPr marR="0" lvl="7"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8pPr>
            <a:lvl9pPr marR="0" lvl="8"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1pPr>
            <a:lvl2pPr marR="0" lvl="1"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2pPr>
            <a:lvl3pPr marR="0" lvl="2"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3pPr>
            <a:lvl4pPr marR="0" lvl="3"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4pPr>
            <a:lvl5pPr marR="0" lvl="4"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5pPr>
            <a:lvl6pPr marR="0" lvl="5"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6pPr>
            <a:lvl7pPr marR="0" lvl="6"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7pPr>
            <a:lvl8pPr marR="0" lvl="7"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8pPr>
            <a:lvl9pPr marR="0" lvl="8"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1pPr>
            <a:lvl2pPr marL="914400" marR="0" lvl="1"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2pPr>
            <a:lvl3pPr marL="1371600" marR="0" lvl="2"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3pPr>
            <a:lvl4pPr marL="1828800" marR="0" lvl="3"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4pPr>
            <a:lvl5pPr marL="2286000" marR="0" lvl="4"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5pPr>
            <a:lvl6pPr marL="2743200" marR="0" lvl="5"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6pPr>
            <a:lvl7pPr marL="3200400" marR="0" lvl="6"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7pPr>
            <a:lvl8pPr marL="3657600" marR="0" lvl="7"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8pPr>
            <a:lvl9pPr marL="4114800" marR="0" lvl="8" indent="-22860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1pPr>
            <a:lvl2pPr marR="0" lvl="1"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2pPr>
            <a:lvl3pPr marR="0" lvl="2"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3pPr>
            <a:lvl4pPr marR="0" lvl="3"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4pPr>
            <a:lvl5pPr marR="0" lvl="4"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5pPr>
            <a:lvl6pPr marR="0" lvl="5"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6pPr>
            <a:lvl7pPr marR="0" lvl="6"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7pPr>
            <a:lvl8pPr marR="0" lvl="7"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8pPr>
            <a:lvl9pPr marR="0" lvl="8" algn="l" rtl="0">
              <a:spcBef>
                <a:spcPts val="0"/>
              </a:spcBef>
              <a:spcAft>
                <a:spcPts val="0"/>
              </a:spcAft>
              <a:buSzPts val="1400"/>
              <a:buNone/>
              <a:defRPr sz="1800" b="0" i="0" u="none" strike="noStrike" cap="none">
                <a:solidFill>
                  <a:schemeClr val="dk1"/>
                </a:solidFill>
                <a:latin typeface="Calibri" panose="020F0502020204030204"/>
                <a:ea typeface="Calibri" panose="020F0502020204030204"/>
                <a:cs typeface="Calibri" panose="020F0502020204030204"/>
                <a:sym typeface="Calibri" panose="020F0502020204030204"/>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panose="020F0502020204030204"/>
                <a:ea typeface="Calibri" panose="020F0502020204030204"/>
                <a:cs typeface="Calibri" panose="020F0502020204030204"/>
                <a:sym typeface="Calibri" panose="020F0502020204030204"/>
              </a:rPr>
              <a:t>‹#›</a:t>
            </a:fld>
            <a:endParaRPr sz="1200" b="0" i="0" u="none" strike="noStrike" cap="none">
              <a:solidFill>
                <a:schemeClr val="dk1"/>
              </a:solidFill>
              <a:latin typeface="Calibri" panose="020F0502020204030204"/>
              <a:ea typeface="Calibri" panose="020F0502020204030204"/>
              <a:cs typeface="Calibri" panose="020F0502020204030204"/>
              <a:sym typeface="Calibri" panose="020F0502020204030204"/>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7" name="Google Shape;11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dirty="0"/>
              <a:t>COPD causes progressive airflow congestion that is irreversible in the globe and has significant implications for respiratory functions. It is classified in the group of chronic respiratory diseases, which affects populations. In this presentation, an imaginary patient and a proposed evidence-based plan of care are introduced.</a:t>
            </a:r>
          </a:p>
          <a:p>
            <a:pPr marL="0" lvl="0" indent="0" algn="l" rtl="0">
              <a:spcBef>
                <a:spcPts val="0"/>
              </a:spcBef>
              <a:spcAft>
                <a:spcPts val="0"/>
              </a:spcAft>
              <a:buNone/>
            </a:pPr>
            <a:br>
              <a:rPr lang="en-US" dirty="0"/>
            </a:br>
            <a:endParaRPr lang="en-US" dirty="0"/>
          </a:p>
        </p:txBody>
      </p:sp>
      <p:sp>
        <p:nvSpPr>
          <p:cNvPr id="118" name="Google Shape;11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 name="Google Shape;13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a:t>The respiratory system facilitates the exchange of gases between air and blood, which helps in the necessary metabolism of the cells. It comprises upper passages and lower airways. The most important structures are the trachea, bronchi, bronchioles, alveoli, and lungs of the thorax. Ventilation is ensured through airway patency and elastic recoil.</a:t>
            </a:r>
          </a:p>
          <a:p>
            <a:pPr marL="0" lvl="0" indent="0" algn="l" rtl="0">
              <a:spcBef>
                <a:spcPts val="0"/>
              </a:spcBef>
              <a:spcAft>
                <a:spcPts val="0"/>
              </a:spcAft>
              <a:buNone/>
            </a:pPr>
            <a:br>
              <a:rPr lang="en-US"/>
            </a:br>
            <a:endParaRPr lang="en-US"/>
          </a:p>
        </p:txBody>
      </p:sp>
      <p:sp>
        <p:nvSpPr>
          <p:cNvPr id="133" name="Google Shape;133;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bronchial acts as the conduit of the inhaled air that reaches deep into the pulmonary areas, further divided into smaller bronchioles. The airflow is directed to the peripheral alveolar sacs by bronchioles. Alveoli offer large amounts of diffusion surfaces. Alveoli are covered by dense networks of capillaries that ensure the smooth, constant supply of oxygen.</a:t>
            </a:r>
          </a:p>
        </p:txBody>
      </p:sp>
      <p:sp>
        <p:nvSpPr>
          <p:cNvPr id="146" name="Google Shape;146;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a:t>The process of inspiration is a shortening of the diaphragm and the elevation of the ribs due to the activity of the intercostal muscles, increasing thoracic volume. Oxygen diffusion into the bloodstream of the lungs occurs through the alveolar walls. Carbon dioxide as an expiratory gas, is transferred out of the blood to the alveoli. These coordinated functions maintain the ventilation and normal gas in the blood.</a:t>
            </a:r>
          </a:p>
          <a:p>
            <a:pPr marL="0" lvl="0" indent="0" algn="l" rtl="0">
              <a:spcBef>
                <a:spcPts val="0"/>
              </a:spcBef>
              <a:spcAft>
                <a:spcPts val="0"/>
              </a:spcAft>
              <a:buNone/>
            </a:pPr>
            <a:br>
              <a:rPr lang="en-US"/>
            </a:br>
            <a:endParaRPr lang="en-US"/>
          </a:p>
        </p:txBody>
      </p:sp>
      <p:sp>
        <p:nvSpPr>
          <p:cNvPr id="159" name="Google Shape;159;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a:t>In COPD, these inflammations of the airways cause constrictions of the passages and blockage of expiratory air. Excessive production of mucus hypersecretes and blocks the bronchi and smaller airways. Breathing is made more difficult because of the reduced bronchioles. Damage to the alveolar walls decreases the surface area and the elasticity of recoil, which restricts the effective exchange of gases.</a:t>
            </a:r>
          </a:p>
          <a:p>
            <a:pPr marL="0" lvl="0" indent="0" algn="l" rtl="0">
              <a:spcBef>
                <a:spcPts val="0"/>
              </a:spcBef>
              <a:spcAft>
                <a:spcPts val="0"/>
              </a:spcAft>
              <a:buNone/>
            </a:pPr>
            <a:br>
              <a:rPr lang="en-US"/>
            </a:br>
            <a:endParaRPr lang="en-US"/>
          </a:p>
        </p:txBody>
      </p:sp>
      <p:sp>
        <p:nvSpPr>
          <p:cNvPr id="172" name="Google Shape;17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a:t>Disrupted gas exchange reduces the level of arterial oxygen in the entire circulation of the body, causing breathlessness and fatigue. Limited daily activity is caused by decreased exercise tolerance. There is a high risk of infection extending recovery times. The deterioration of functions leads to decreased independence and adverse changes in the overall quality of life.</a:t>
            </a:r>
          </a:p>
          <a:p>
            <a:pPr marL="0" lvl="0" indent="0" algn="l" rtl="0">
              <a:spcBef>
                <a:spcPts val="0"/>
              </a:spcBef>
              <a:spcAft>
                <a:spcPts val="0"/>
              </a:spcAft>
              <a:buNone/>
            </a:pPr>
            <a:br>
              <a:rPr lang="en-US"/>
            </a:br>
            <a:endParaRPr lang="en-US"/>
          </a:p>
        </p:txBody>
      </p:sp>
      <p:sp>
        <p:nvSpPr>
          <p:cNvPr id="186" name="Google Shape;186;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a:t>Mr. A is a sixty-five-year-old male patient identified with moderate chronic obstructive pulmonary disease. He resides with his wife and is informally supported. He is a retired factory man who has had substantial industrial exposure.</a:t>
            </a:r>
          </a:p>
          <a:p>
            <a:pPr marL="0" lvl="0" indent="0" algn="l" rtl="0">
              <a:spcBef>
                <a:spcPts val="0"/>
              </a:spcBef>
              <a:spcAft>
                <a:spcPts val="0"/>
              </a:spcAft>
              <a:buNone/>
            </a:pPr>
            <a:br>
              <a:rPr lang="en-US"/>
            </a:br>
            <a:endParaRPr lang="en-US"/>
          </a:p>
        </p:txBody>
      </p:sp>
      <p:sp>
        <p:nvSpPr>
          <p:cNvPr id="198" name="Google Shape;19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Google Shape;209;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a:t>He had a history of smoking cigarettes over a period of about forty years and exposure to occupational dust. He has a sedentary lifestyle and has a body mass index of 29. In the past year, he had two clinically significant exacerbations.</a:t>
            </a:r>
          </a:p>
          <a:p>
            <a:pPr marL="0" lvl="0" indent="0" algn="l" rtl="0">
              <a:spcBef>
                <a:spcPts val="0"/>
              </a:spcBef>
              <a:spcAft>
                <a:spcPts val="0"/>
              </a:spcAft>
              <a:buNone/>
            </a:pPr>
            <a:br>
              <a:rPr lang="en-US"/>
            </a:br>
            <a:endParaRPr lang="en-US"/>
          </a:p>
        </p:txBody>
      </p:sp>
      <p:sp>
        <p:nvSpPr>
          <p:cNvPr id="210" name="Google Shape;210;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spirometry shows lower FEV1 and FVC ratios, which indicate airflow obstruction. Oxygen saturation is at an average of 91%, which shows mild resting hypoxaemia. Overweight status is confirmed by body mass index. The history of exacerbation informs treatment change, the rate of monitoring, and future prevention measures.</a:t>
            </a:r>
          </a:p>
        </p:txBody>
      </p:sp>
      <p:sp>
        <p:nvSpPr>
          <p:cNvPr id="220" name="Google Shape;220;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buildup of mucus makes the clearance of the airway ineffective in Mr Brown, which limits the flow of oxygen. This causes breathlessness, which further results in anxiety. Smoking and past infections can increase the risk of flare-ups, and quitting smoking will reduce the progression of the disease. </a:t>
            </a:r>
          </a:p>
          <a:p>
            <a:pPr marL="0" lvl="0" indent="0" algn="l" rtl="0">
              <a:spcBef>
                <a:spcPts val="0"/>
              </a:spcBef>
              <a:spcAft>
                <a:spcPts val="0"/>
              </a:spcAft>
              <a:buNone/>
            </a:pPr>
            <a:endParaRPr lang="en-US"/>
          </a:p>
        </p:txBody>
      </p:sp>
      <p:sp>
        <p:nvSpPr>
          <p:cNvPr id="232" name="Google Shape;23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11</a:t>
            </a:fld>
            <a:endParaRPr 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aim of the care plan is to improve breathing and gas exchange through various treatments. Flare-ups will be reduced through vaccination. Tolerance for exercise will be built through the rehab for the pulmonary system. Education related to self-management will empower the individual. These steps will help in the improvement of the quality of life of an individual with COPD. </a:t>
            </a:r>
          </a:p>
          <a:p>
            <a:pPr marL="0" lvl="0" indent="0" algn="l" rtl="0">
              <a:spcBef>
                <a:spcPts val="0"/>
              </a:spcBef>
              <a:spcAft>
                <a:spcPts val="0"/>
              </a:spcAft>
              <a:buNone/>
            </a:pPr>
            <a:endParaRPr lang="en-US"/>
          </a:p>
        </p:txBody>
      </p:sp>
      <p:sp>
        <p:nvSpPr>
          <p:cNvPr id="252" name="Google Shape;25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12</a:t>
            </a:fld>
            <a:endParaRPr 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2" name="Google Shape;272;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13</a:t>
            </a:fld>
            <a:endParaRPr 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8" name="Google Shape;298;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Pulmonary rehabilitation can be done through exercise and providing education related to the function of the lungs. Cessation of smoking can be helpful in preventing COPD from progressing. Breathing exercises can be helpful while dealing with breathlessness. Nutritional support can help in maintaining weight and energy. Various vaccinations can be helpful as protection against infections. </a:t>
            </a:r>
          </a:p>
          <a:p>
            <a:pPr marL="0" lvl="0" indent="0" algn="l" rtl="0">
              <a:spcBef>
                <a:spcPts val="0"/>
              </a:spcBef>
              <a:spcAft>
                <a:spcPts val="0"/>
              </a:spcAft>
              <a:buNone/>
            </a:pPr>
            <a:endParaRPr lang="en-US"/>
          </a:p>
        </p:txBody>
      </p:sp>
      <p:sp>
        <p:nvSpPr>
          <p:cNvPr id="299" name="Google Shape;299;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14</a:t>
            </a:fld>
            <a:endParaRPr 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Regular spirometry and checks of oxygen saturation can be done to track the functioning of the lungs. There should also be regular tracking of breathlessness and triggers. There should be clinical checks performed on a regular basis. Physiotherapists and dieticians can also help in the improvement of health. Personalised care can be enhanced through shared decision-making. </a:t>
            </a:r>
          </a:p>
        </p:txBody>
      </p:sp>
      <p:sp>
        <p:nvSpPr>
          <p:cNvPr id="319" name="Google Shape;319;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15</a:t>
            </a:fld>
            <a:endParaRPr 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Ethical practices should involve gaining consent from Mr Brown, who is informed about the procedure. The data related to the health of the patient should be protected. The patient's autonomy should be respected, and the patient should be involved in the process of making decisions. Care should be provided according to the needs of the patient. </a:t>
            </a:r>
          </a:p>
          <a:p>
            <a:pPr marL="0" lvl="0" indent="0" algn="l" rtl="0">
              <a:spcBef>
                <a:spcPts val="0"/>
              </a:spcBef>
              <a:spcAft>
                <a:spcPts val="0"/>
              </a:spcAft>
              <a:buNone/>
            </a:pPr>
            <a:endParaRPr lang="en-US"/>
          </a:p>
        </p:txBody>
      </p:sp>
      <p:sp>
        <p:nvSpPr>
          <p:cNvPr id="332" name="Google Shape;332;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16</a:t>
            </a:fld>
            <a:endParaRPr 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5" name="Google Shape;35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19"/>
          <p:cNvSpPr/>
          <p:nvPr/>
        </p:nvSpPr>
        <p:spPr>
          <a:xfrm>
            <a:off x="558209" y="0"/>
            <a:ext cx="11167447" cy="2018806"/>
          </a:xfrm>
          <a:prstGeom prst="rect">
            <a:avLst/>
          </a:prstGeom>
          <a:solidFill>
            <a:schemeClr val="lt1"/>
          </a:solidFill>
          <a:ln w="9525"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 name="Google Shape;17;p19"/>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8" name="Google Shape;18;p19"/>
          <p:cNvSpPr/>
          <p:nvPr/>
        </p:nvSpPr>
        <p:spPr>
          <a:xfrm>
            <a:off x="498834" y="787352"/>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9" name="Google Shape;19;p19"/>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Arial" panose="020B0604020202020204"/>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19"/>
          <p:cNvSpPr txBox="1">
            <a:spLocks noGrp="1"/>
          </p:cNvSpPr>
          <p:nvPr>
            <p:ph type="body" idx="1"/>
          </p:nvPr>
        </p:nvSpPr>
        <p:spPr>
          <a:xfrm>
            <a:off x="1115568" y="2478024"/>
            <a:ext cx="10168128" cy="3694176"/>
          </a:xfrm>
          <a:prstGeom prst="rect">
            <a:avLst/>
          </a:prstGeom>
          <a:noFill/>
          <a:ln>
            <a:noFill/>
          </a:ln>
        </p:spPr>
        <p:txBody>
          <a:bodyPr spcFirstLastPara="1" wrap="square" lIns="91425" tIns="45700" rIns="91425" bIns="45700" anchor="t" anchorCtr="0">
            <a:normAutofit/>
          </a:bodyPr>
          <a:lstStyle>
            <a:lvl1pPr marL="457200" lvl="0" indent="-342900" algn="l">
              <a:lnSpc>
                <a:spcPct val="110000"/>
              </a:lnSpc>
              <a:spcBef>
                <a:spcPts val="1000"/>
              </a:spcBef>
              <a:spcAft>
                <a:spcPts val="0"/>
              </a:spcAft>
              <a:buClr>
                <a:schemeClr val="dk1"/>
              </a:buClr>
              <a:buSzPts val="1800"/>
              <a:buChar char="•"/>
              <a:defRPr/>
            </a:lvl1pPr>
            <a:lvl2pPr marL="914400" lvl="1" indent="-342900" algn="l">
              <a:lnSpc>
                <a:spcPct val="110000"/>
              </a:lnSpc>
              <a:spcBef>
                <a:spcPts val="500"/>
              </a:spcBef>
              <a:spcAft>
                <a:spcPts val="0"/>
              </a:spcAft>
              <a:buClr>
                <a:schemeClr val="dk1"/>
              </a:buClr>
              <a:buSzPts val="1800"/>
              <a:buChar char="•"/>
              <a:defRPr/>
            </a:lvl2pPr>
            <a:lvl3pPr marL="1371600" lvl="2" indent="-342900" algn="l">
              <a:lnSpc>
                <a:spcPct val="110000"/>
              </a:lnSpc>
              <a:spcBef>
                <a:spcPts val="500"/>
              </a:spcBef>
              <a:spcAft>
                <a:spcPts val="0"/>
              </a:spcAft>
              <a:buClr>
                <a:schemeClr val="dk1"/>
              </a:buClr>
              <a:buSzPts val="1800"/>
              <a:buChar char="•"/>
              <a:defRPr/>
            </a:lvl3pPr>
            <a:lvl4pPr marL="1828800" lvl="3" indent="-342900" algn="l">
              <a:lnSpc>
                <a:spcPct val="110000"/>
              </a:lnSpc>
              <a:spcBef>
                <a:spcPts val="500"/>
              </a:spcBef>
              <a:spcAft>
                <a:spcPts val="0"/>
              </a:spcAft>
              <a:buClr>
                <a:schemeClr val="dk1"/>
              </a:buClr>
              <a:buSzPts val="1800"/>
              <a:buChar char="•"/>
              <a:defRPr/>
            </a:lvl4pPr>
            <a:lvl5pPr marL="2286000" lvl="4" indent="-342900" algn="l">
              <a:lnSpc>
                <a:spcPct val="11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 name="Google Shape;21;p19"/>
          <p:cNvSpPr txBox="1">
            <a:spLocks noGrp="1"/>
          </p:cNvSpPr>
          <p:nvPr>
            <p:ph type="dt" idx="10"/>
          </p:nvPr>
        </p:nvSpPr>
        <p:spPr>
          <a:xfrm>
            <a:off x="1115568"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9"/>
          <p:cNvSpPr txBox="1">
            <a:spLocks noGrp="1"/>
          </p:cNvSpPr>
          <p:nvPr>
            <p:ph type="sldNum" idx="12"/>
          </p:nvPr>
        </p:nvSpPr>
        <p:spPr>
          <a:xfrm>
            <a:off x="8540496"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4"/>
        <p:cNvGrpSpPr/>
        <p:nvPr/>
      </p:nvGrpSpPr>
      <p:grpSpPr>
        <a:xfrm>
          <a:off x="0" y="0"/>
          <a:ext cx="0" cy="0"/>
          <a:chOff x="0" y="0"/>
          <a:chExt cx="0" cy="0"/>
        </a:xfrm>
      </p:grpSpPr>
      <p:sp>
        <p:nvSpPr>
          <p:cNvPr id="25" name="Google Shape;25;p20"/>
          <p:cNvSpPr txBox="1">
            <a:spLocks noGrp="1"/>
          </p:cNvSpPr>
          <p:nvPr>
            <p:ph type="ctrTitle"/>
          </p:nvPr>
        </p:nvSpPr>
        <p:spPr>
          <a:xfrm>
            <a:off x="576072" y="1124712"/>
            <a:ext cx="11036808" cy="31729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8000"/>
              <a:buFont typeface="Arial" panose="020B0604020202020204"/>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20"/>
          <p:cNvSpPr txBox="1">
            <a:spLocks noGrp="1"/>
          </p:cNvSpPr>
          <p:nvPr>
            <p:ph type="subTitle" idx="1"/>
          </p:nvPr>
        </p:nvSpPr>
        <p:spPr>
          <a:xfrm>
            <a:off x="576072" y="4727448"/>
            <a:ext cx="11036808" cy="1481328"/>
          </a:xfrm>
          <a:prstGeom prst="rect">
            <a:avLst/>
          </a:prstGeom>
          <a:noFill/>
          <a:ln>
            <a:noFill/>
          </a:ln>
        </p:spPr>
        <p:txBody>
          <a:bodyPr spcFirstLastPara="1" wrap="square" lIns="91425" tIns="45700" rIns="91425" bIns="45700" anchor="t" anchorCtr="0">
            <a:normAutofit/>
          </a:bodyPr>
          <a:lstStyle>
            <a:lvl1pPr lvl="0" algn="l">
              <a:lnSpc>
                <a:spcPct val="110000"/>
              </a:lnSpc>
              <a:spcBef>
                <a:spcPts val="1000"/>
              </a:spcBef>
              <a:spcAft>
                <a:spcPts val="0"/>
              </a:spcAft>
              <a:buClr>
                <a:schemeClr val="dk1"/>
              </a:buClr>
              <a:buSzPts val="2800"/>
              <a:buNone/>
              <a:defRPr sz="2800"/>
            </a:lvl1pPr>
            <a:lvl2pPr lvl="1" algn="ctr">
              <a:lnSpc>
                <a:spcPct val="110000"/>
              </a:lnSpc>
              <a:spcBef>
                <a:spcPts val="500"/>
              </a:spcBef>
              <a:spcAft>
                <a:spcPts val="0"/>
              </a:spcAft>
              <a:buClr>
                <a:schemeClr val="dk1"/>
              </a:buClr>
              <a:buSzPts val="2000"/>
              <a:buNone/>
              <a:defRPr sz="2000"/>
            </a:lvl2pPr>
            <a:lvl3pPr lvl="2" algn="ctr">
              <a:lnSpc>
                <a:spcPct val="110000"/>
              </a:lnSpc>
              <a:spcBef>
                <a:spcPts val="500"/>
              </a:spcBef>
              <a:spcAft>
                <a:spcPts val="0"/>
              </a:spcAft>
              <a:buClr>
                <a:schemeClr val="dk1"/>
              </a:buClr>
              <a:buSzPts val="1800"/>
              <a:buNone/>
              <a:defRPr sz="1800"/>
            </a:lvl3pPr>
            <a:lvl4pPr lvl="3" algn="ctr">
              <a:lnSpc>
                <a:spcPct val="110000"/>
              </a:lnSpc>
              <a:spcBef>
                <a:spcPts val="500"/>
              </a:spcBef>
              <a:spcAft>
                <a:spcPts val="0"/>
              </a:spcAft>
              <a:buClr>
                <a:schemeClr val="dk1"/>
              </a:buClr>
              <a:buSzPts val="1600"/>
              <a:buNone/>
              <a:defRPr sz="1600"/>
            </a:lvl4pPr>
            <a:lvl5pPr lvl="4" algn="ctr">
              <a:lnSpc>
                <a:spcPct val="11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7" name="Google Shape;27;p20"/>
          <p:cNvSpPr txBox="1">
            <a:spLocks noGrp="1"/>
          </p:cNvSpPr>
          <p:nvPr>
            <p:ph type="dt" idx="10"/>
          </p:nvPr>
        </p:nvSpPr>
        <p:spPr>
          <a:xfrm>
            <a:off x="576072"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20"/>
          <p:cNvSpPr txBox="1">
            <a:spLocks noGrp="1"/>
          </p:cNvSpPr>
          <p:nvPr>
            <p:ph type="sldNum" idx="12"/>
          </p:nvPr>
        </p:nvSpPr>
        <p:spPr>
          <a:xfrm>
            <a:off x="886968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
        <p:nvSpPr>
          <p:cNvPr id="30" name="Google Shape;30;p20"/>
          <p:cNvSpPr/>
          <p:nvPr/>
        </p:nvSpPr>
        <p:spPr>
          <a:xfrm rot="5400000">
            <a:off x="857544" y="346791"/>
            <a:ext cx="146304"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1" name="Google Shape;31;p20"/>
          <p:cNvSpPr/>
          <p:nvPr/>
        </p:nvSpPr>
        <p:spPr>
          <a:xfrm rot="10800000" flipH="1">
            <a:off x="578652" y="4501201"/>
            <a:ext cx="11034696" cy="18288"/>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21"/>
          <p:cNvSpPr/>
          <p:nvPr/>
        </p:nvSpPr>
        <p:spPr>
          <a:xfrm>
            <a:off x="558210" y="4981421"/>
            <a:ext cx="11134956" cy="822960"/>
          </a:xfrm>
          <a:prstGeom prst="rect">
            <a:avLst/>
          </a:prstGeom>
          <a:solidFill>
            <a:schemeClr val="lt1"/>
          </a:solidFill>
          <a:ln w="12700"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4" name="Google Shape;34;p21"/>
          <p:cNvSpPr/>
          <p:nvPr/>
        </p:nvSpPr>
        <p:spPr>
          <a:xfrm>
            <a:off x="498834" y="5118581"/>
            <a:ext cx="146304" cy="5486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5" name="Google Shape;35;p21"/>
          <p:cNvSpPr txBox="1">
            <a:spLocks noGrp="1"/>
          </p:cNvSpPr>
          <p:nvPr>
            <p:ph type="title"/>
          </p:nvPr>
        </p:nvSpPr>
        <p:spPr>
          <a:xfrm>
            <a:off x="557784" y="640080"/>
            <a:ext cx="10890504" cy="4114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600"/>
              <a:buFont typeface="Arial" panose="020B0604020202020204"/>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21"/>
          <p:cNvSpPr txBox="1">
            <a:spLocks noGrp="1"/>
          </p:cNvSpPr>
          <p:nvPr>
            <p:ph type="body" idx="1"/>
          </p:nvPr>
        </p:nvSpPr>
        <p:spPr>
          <a:xfrm>
            <a:off x="841248" y="5102352"/>
            <a:ext cx="10607040" cy="585216"/>
          </a:xfrm>
          <a:prstGeom prst="rect">
            <a:avLst/>
          </a:prstGeom>
          <a:noFill/>
          <a:ln>
            <a:noFill/>
          </a:ln>
        </p:spPr>
        <p:txBody>
          <a:bodyPr spcFirstLastPara="1" wrap="square" lIns="91425" tIns="45700" rIns="91425" bIns="45700" anchor="ctr" anchorCtr="0">
            <a:normAutofit/>
          </a:bodyPr>
          <a:lstStyle>
            <a:lvl1pPr marL="457200" lvl="0" indent="-228600" algn="l">
              <a:lnSpc>
                <a:spcPct val="110000"/>
              </a:lnSpc>
              <a:spcBef>
                <a:spcPts val="1000"/>
              </a:spcBef>
              <a:spcAft>
                <a:spcPts val="0"/>
              </a:spcAft>
              <a:buClr>
                <a:schemeClr val="dk1"/>
              </a:buClr>
              <a:buSzPts val="2000"/>
              <a:buNone/>
              <a:defRPr sz="2000">
                <a:solidFill>
                  <a:schemeClr val="dk1"/>
                </a:solidFill>
              </a:defRPr>
            </a:lvl1pPr>
            <a:lvl2pPr marL="914400" lvl="1" indent="-228600" algn="l">
              <a:lnSpc>
                <a:spcPct val="110000"/>
              </a:lnSpc>
              <a:spcBef>
                <a:spcPts val="500"/>
              </a:spcBef>
              <a:spcAft>
                <a:spcPts val="0"/>
              </a:spcAft>
              <a:buClr>
                <a:srgbClr val="888888"/>
              </a:buClr>
              <a:buSzPts val="2000"/>
              <a:buNone/>
              <a:defRPr sz="2000">
                <a:solidFill>
                  <a:srgbClr val="888888"/>
                </a:solidFill>
              </a:defRPr>
            </a:lvl2pPr>
            <a:lvl3pPr marL="1371600" lvl="2" indent="-228600" algn="l">
              <a:lnSpc>
                <a:spcPct val="110000"/>
              </a:lnSpc>
              <a:spcBef>
                <a:spcPts val="500"/>
              </a:spcBef>
              <a:spcAft>
                <a:spcPts val="0"/>
              </a:spcAft>
              <a:buClr>
                <a:srgbClr val="888888"/>
              </a:buClr>
              <a:buSzPts val="1800"/>
              <a:buNone/>
              <a:defRPr sz="1800">
                <a:solidFill>
                  <a:srgbClr val="888888"/>
                </a:solidFill>
              </a:defRPr>
            </a:lvl3pPr>
            <a:lvl4pPr marL="1828800" lvl="3" indent="-228600" algn="l">
              <a:lnSpc>
                <a:spcPct val="110000"/>
              </a:lnSpc>
              <a:spcBef>
                <a:spcPts val="500"/>
              </a:spcBef>
              <a:spcAft>
                <a:spcPts val="0"/>
              </a:spcAft>
              <a:buClr>
                <a:srgbClr val="888888"/>
              </a:buClr>
              <a:buSzPts val="1600"/>
              <a:buNone/>
              <a:defRPr sz="1600">
                <a:solidFill>
                  <a:srgbClr val="888888"/>
                </a:solidFill>
              </a:defRPr>
            </a:lvl4pPr>
            <a:lvl5pPr marL="2286000" lvl="4" indent="-228600" algn="l">
              <a:lnSpc>
                <a:spcPct val="11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0"/>
        <p:cNvGrpSpPr/>
        <p:nvPr/>
      </p:nvGrpSpPr>
      <p:grpSpPr>
        <a:xfrm>
          <a:off x="0" y="0"/>
          <a:ext cx="0" cy="0"/>
          <a:chOff x="0" y="0"/>
          <a:chExt cx="0" cy="0"/>
        </a:xfrm>
      </p:grpSpPr>
      <p:sp>
        <p:nvSpPr>
          <p:cNvPr id="41" name="Google Shape;41;p22"/>
          <p:cNvSpPr/>
          <p:nvPr/>
        </p:nvSpPr>
        <p:spPr>
          <a:xfrm>
            <a:off x="558209" y="0"/>
            <a:ext cx="11167447" cy="2018806"/>
          </a:xfrm>
          <a:prstGeom prst="rect">
            <a:avLst/>
          </a:prstGeom>
          <a:solidFill>
            <a:schemeClr val="lt1"/>
          </a:solidFill>
          <a:ln w="9525"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2" name="Google Shape;42;p22"/>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3" name="Google Shape;43;p22"/>
          <p:cNvSpPr/>
          <p:nvPr/>
        </p:nvSpPr>
        <p:spPr>
          <a:xfrm>
            <a:off x="498834" y="787352"/>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44" name="Google Shape;44;p22"/>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Arial" panose="020B0604020202020204"/>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22"/>
          <p:cNvSpPr txBox="1">
            <a:spLocks noGrp="1"/>
          </p:cNvSpPr>
          <p:nvPr>
            <p:ph type="body" idx="1"/>
          </p:nvPr>
        </p:nvSpPr>
        <p:spPr>
          <a:xfrm>
            <a:off x="1115568" y="2478024"/>
            <a:ext cx="4937760" cy="3694176"/>
          </a:xfrm>
          <a:prstGeom prst="rect">
            <a:avLst/>
          </a:prstGeom>
          <a:noFill/>
          <a:ln>
            <a:noFill/>
          </a:ln>
        </p:spPr>
        <p:txBody>
          <a:bodyPr spcFirstLastPara="1" wrap="square" lIns="91425" tIns="45700" rIns="91425" bIns="45700" anchor="t" anchorCtr="0">
            <a:normAutofit/>
          </a:bodyPr>
          <a:lstStyle>
            <a:lvl1pPr marL="457200" lvl="0" indent="-342900" algn="l">
              <a:lnSpc>
                <a:spcPct val="110000"/>
              </a:lnSpc>
              <a:spcBef>
                <a:spcPts val="1000"/>
              </a:spcBef>
              <a:spcAft>
                <a:spcPts val="0"/>
              </a:spcAft>
              <a:buClr>
                <a:schemeClr val="dk1"/>
              </a:buClr>
              <a:buSzPts val="1800"/>
              <a:buChar char="•"/>
              <a:defRPr/>
            </a:lvl1pPr>
            <a:lvl2pPr marL="914400" lvl="1" indent="-342900" algn="l">
              <a:lnSpc>
                <a:spcPct val="110000"/>
              </a:lnSpc>
              <a:spcBef>
                <a:spcPts val="500"/>
              </a:spcBef>
              <a:spcAft>
                <a:spcPts val="0"/>
              </a:spcAft>
              <a:buClr>
                <a:schemeClr val="dk1"/>
              </a:buClr>
              <a:buSzPts val="1800"/>
              <a:buChar char="•"/>
              <a:defRPr/>
            </a:lvl2pPr>
            <a:lvl3pPr marL="1371600" lvl="2" indent="-342900" algn="l">
              <a:lnSpc>
                <a:spcPct val="110000"/>
              </a:lnSpc>
              <a:spcBef>
                <a:spcPts val="500"/>
              </a:spcBef>
              <a:spcAft>
                <a:spcPts val="0"/>
              </a:spcAft>
              <a:buClr>
                <a:schemeClr val="dk1"/>
              </a:buClr>
              <a:buSzPts val="1800"/>
              <a:buChar char="•"/>
              <a:defRPr/>
            </a:lvl3pPr>
            <a:lvl4pPr marL="1828800" lvl="3" indent="-342900" algn="l">
              <a:lnSpc>
                <a:spcPct val="110000"/>
              </a:lnSpc>
              <a:spcBef>
                <a:spcPts val="500"/>
              </a:spcBef>
              <a:spcAft>
                <a:spcPts val="0"/>
              </a:spcAft>
              <a:buClr>
                <a:schemeClr val="dk1"/>
              </a:buClr>
              <a:buSzPts val="1800"/>
              <a:buChar char="•"/>
              <a:defRPr/>
            </a:lvl4pPr>
            <a:lvl5pPr marL="2286000" lvl="4" indent="-342900" algn="l">
              <a:lnSpc>
                <a:spcPct val="11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2"/>
          <p:cNvSpPr txBox="1">
            <a:spLocks noGrp="1"/>
          </p:cNvSpPr>
          <p:nvPr>
            <p:ph type="body" idx="2"/>
          </p:nvPr>
        </p:nvSpPr>
        <p:spPr>
          <a:xfrm>
            <a:off x="6345936" y="2478024"/>
            <a:ext cx="4937760" cy="3694176"/>
          </a:xfrm>
          <a:prstGeom prst="rect">
            <a:avLst/>
          </a:prstGeom>
          <a:noFill/>
          <a:ln>
            <a:noFill/>
          </a:ln>
        </p:spPr>
        <p:txBody>
          <a:bodyPr spcFirstLastPara="1" wrap="square" lIns="91425" tIns="45700" rIns="91425" bIns="45700" anchor="t" anchorCtr="0">
            <a:normAutofit/>
          </a:bodyPr>
          <a:lstStyle>
            <a:lvl1pPr marL="457200" lvl="0" indent="-342900" algn="l">
              <a:lnSpc>
                <a:spcPct val="110000"/>
              </a:lnSpc>
              <a:spcBef>
                <a:spcPts val="1000"/>
              </a:spcBef>
              <a:spcAft>
                <a:spcPts val="0"/>
              </a:spcAft>
              <a:buClr>
                <a:schemeClr val="dk1"/>
              </a:buClr>
              <a:buSzPts val="1800"/>
              <a:buChar char="•"/>
              <a:defRPr/>
            </a:lvl1pPr>
            <a:lvl2pPr marL="914400" lvl="1" indent="-342900" algn="l">
              <a:lnSpc>
                <a:spcPct val="110000"/>
              </a:lnSpc>
              <a:spcBef>
                <a:spcPts val="500"/>
              </a:spcBef>
              <a:spcAft>
                <a:spcPts val="0"/>
              </a:spcAft>
              <a:buClr>
                <a:schemeClr val="dk1"/>
              </a:buClr>
              <a:buSzPts val="1800"/>
              <a:buChar char="•"/>
              <a:defRPr/>
            </a:lvl2pPr>
            <a:lvl3pPr marL="1371600" lvl="2" indent="-342900" algn="l">
              <a:lnSpc>
                <a:spcPct val="110000"/>
              </a:lnSpc>
              <a:spcBef>
                <a:spcPts val="500"/>
              </a:spcBef>
              <a:spcAft>
                <a:spcPts val="0"/>
              </a:spcAft>
              <a:buClr>
                <a:schemeClr val="dk1"/>
              </a:buClr>
              <a:buSzPts val="1800"/>
              <a:buChar char="•"/>
              <a:defRPr/>
            </a:lvl3pPr>
            <a:lvl4pPr marL="1828800" lvl="3" indent="-342900" algn="l">
              <a:lnSpc>
                <a:spcPct val="110000"/>
              </a:lnSpc>
              <a:spcBef>
                <a:spcPts val="500"/>
              </a:spcBef>
              <a:spcAft>
                <a:spcPts val="0"/>
              </a:spcAft>
              <a:buClr>
                <a:schemeClr val="dk1"/>
              </a:buClr>
              <a:buSzPts val="1800"/>
              <a:buChar char="•"/>
              <a:defRPr/>
            </a:lvl4pPr>
            <a:lvl5pPr marL="2286000" lvl="4" indent="-342900" algn="l">
              <a:lnSpc>
                <a:spcPct val="11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22"/>
          <p:cNvSpPr txBox="1">
            <a:spLocks noGrp="1"/>
          </p:cNvSpPr>
          <p:nvPr>
            <p:ph type="dt" idx="10"/>
          </p:nvPr>
        </p:nvSpPr>
        <p:spPr>
          <a:xfrm>
            <a:off x="1115568"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2"/>
          <p:cNvSpPr txBox="1">
            <a:spLocks noGrp="1"/>
          </p:cNvSpPr>
          <p:nvPr>
            <p:ph type="sldNum" idx="12"/>
          </p:nvPr>
        </p:nvSpPr>
        <p:spPr>
          <a:xfrm>
            <a:off x="8540496"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23"/>
          <p:cNvSpPr/>
          <p:nvPr/>
        </p:nvSpPr>
        <p:spPr>
          <a:xfrm>
            <a:off x="558209" y="0"/>
            <a:ext cx="11167447" cy="2018806"/>
          </a:xfrm>
          <a:prstGeom prst="rect">
            <a:avLst/>
          </a:prstGeom>
          <a:solidFill>
            <a:schemeClr val="lt1"/>
          </a:solidFill>
          <a:ln w="9525"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2" name="Google Shape;52;p23"/>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3" name="Google Shape;53;p23"/>
          <p:cNvSpPr/>
          <p:nvPr/>
        </p:nvSpPr>
        <p:spPr>
          <a:xfrm>
            <a:off x="498834" y="787352"/>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54" name="Google Shape;54;p23"/>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Arial" panose="020B0604020202020204"/>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3"/>
          <p:cNvSpPr txBox="1">
            <a:spLocks noGrp="1"/>
          </p:cNvSpPr>
          <p:nvPr>
            <p:ph type="body" idx="1"/>
          </p:nvPr>
        </p:nvSpPr>
        <p:spPr>
          <a:xfrm>
            <a:off x="1115568" y="2372650"/>
            <a:ext cx="493776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1000"/>
              </a:spcBef>
              <a:spcAft>
                <a:spcPts val="0"/>
              </a:spcAft>
              <a:buClr>
                <a:schemeClr val="dk1"/>
              </a:buClr>
              <a:buSzPts val="2400"/>
              <a:buNone/>
              <a:defRPr sz="2400" b="1" cap="none"/>
            </a:lvl1pPr>
            <a:lvl2pPr marL="914400" lvl="1" indent="-228600" algn="l">
              <a:lnSpc>
                <a:spcPct val="110000"/>
              </a:lnSpc>
              <a:spcBef>
                <a:spcPts val="500"/>
              </a:spcBef>
              <a:spcAft>
                <a:spcPts val="0"/>
              </a:spcAft>
              <a:buClr>
                <a:schemeClr val="dk1"/>
              </a:buClr>
              <a:buSzPts val="2000"/>
              <a:buNone/>
              <a:defRPr sz="2000" b="1"/>
            </a:lvl2pPr>
            <a:lvl3pPr marL="1371600" lvl="2" indent="-228600" algn="l">
              <a:lnSpc>
                <a:spcPct val="110000"/>
              </a:lnSpc>
              <a:spcBef>
                <a:spcPts val="500"/>
              </a:spcBef>
              <a:spcAft>
                <a:spcPts val="0"/>
              </a:spcAft>
              <a:buClr>
                <a:schemeClr val="dk1"/>
              </a:buClr>
              <a:buSzPts val="1800"/>
              <a:buNone/>
              <a:defRPr sz="1800" b="1"/>
            </a:lvl3pPr>
            <a:lvl4pPr marL="1828800" lvl="3" indent="-228600" algn="l">
              <a:lnSpc>
                <a:spcPct val="110000"/>
              </a:lnSpc>
              <a:spcBef>
                <a:spcPts val="500"/>
              </a:spcBef>
              <a:spcAft>
                <a:spcPts val="0"/>
              </a:spcAft>
              <a:buClr>
                <a:schemeClr val="dk1"/>
              </a:buClr>
              <a:buSzPts val="1600"/>
              <a:buNone/>
              <a:defRPr sz="1600" b="1"/>
            </a:lvl4pPr>
            <a:lvl5pPr marL="2286000" lvl="4" indent="-228600" algn="l">
              <a:lnSpc>
                <a:spcPct val="11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6" name="Google Shape;56;p23"/>
          <p:cNvSpPr txBox="1">
            <a:spLocks noGrp="1"/>
          </p:cNvSpPr>
          <p:nvPr>
            <p:ph type="body" idx="2"/>
          </p:nvPr>
        </p:nvSpPr>
        <p:spPr>
          <a:xfrm>
            <a:off x="1115568" y="3203688"/>
            <a:ext cx="4937760" cy="2968512"/>
          </a:xfrm>
          <a:prstGeom prst="rect">
            <a:avLst/>
          </a:prstGeom>
          <a:noFill/>
          <a:ln>
            <a:noFill/>
          </a:ln>
        </p:spPr>
        <p:txBody>
          <a:bodyPr spcFirstLastPara="1" wrap="square" lIns="91425" tIns="45700" rIns="91425" bIns="45700" anchor="t" anchorCtr="0">
            <a:normAutofit/>
          </a:bodyPr>
          <a:lstStyle>
            <a:lvl1pPr marL="457200" lvl="0" indent="-381000" algn="l">
              <a:lnSpc>
                <a:spcPct val="110000"/>
              </a:lnSpc>
              <a:spcBef>
                <a:spcPts val="1000"/>
              </a:spcBef>
              <a:spcAft>
                <a:spcPts val="0"/>
              </a:spcAft>
              <a:buClr>
                <a:schemeClr val="dk1"/>
              </a:buClr>
              <a:buSzPts val="2400"/>
              <a:buChar char="•"/>
              <a:defRPr sz="2400"/>
            </a:lvl1pPr>
            <a:lvl2pPr marL="914400" lvl="1" indent="-355600" algn="l">
              <a:lnSpc>
                <a:spcPct val="110000"/>
              </a:lnSpc>
              <a:spcBef>
                <a:spcPts val="500"/>
              </a:spcBef>
              <a:spcAft>
                <a:spcPts val="0"/>
              </a:spcAft>
              <a:buClr>
                <a:schemeClr val="dk1"/>
              </a:buClr>
              <a:buSzPts val="2000"/>
              <a:buChar char="•"/>
              <a:defRPr sz="2000"/>
            </a:lvl2pPr>
            <a:lvl3pPr marL="1371600" lvl="2" indent="-342900" algn="l">
              <a:lnSpc>
                <a:spcPct val="110000"/>
              </a:lnSpc>
              <a:spcBef>
                <a:spcPts val="500"/>
              </a:spcBef>
              <a:spcAft>
                <a:spcPts val="0"/>
              </a:spcAft>
              <a:buClr>
                <a:schemeClr val="dk1"/>
              </a:buClr>
              <a:buSzPts val="1800"/>
              <a:buChar char="•"/>
              <a:defRPr sz="1800"/>
            </a:lvl3pPr>
            <a:lvl4pPr marL="1828800" lvl="3" indent="-342900" algn="l">
              <a:lnSpc>
                <a:spcPct val="110000"/>
              </a:lnSpc>
              <a:spcBef>
                <a:spcPts val="500"/>
              </a:spcBef>
              <a:spcAft>
                <a:spcPts val="0"/>
              </a:spcAft>
              <a:buClr>
                <a:schemeClr val="dk1"/>
              </a:buClr>
              <a:buSzPts val="1800"/>
              <a:buChar char="•"/>
              <a:defRPr/>
            </a:lvl4pPr>
            <a:lvl5pPr marL="2286000" lvl="4" indent="-342900" algn="l">
              <a:lnSpc>
                <a:spcPct val="11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p23"/>
          <p:cNvSpPr txBox="1">
            <a:spLocks noGrp="1"/>
          </p:cNvSpPr>
          <p:nvPr>
            <p:ph type="body" idx="3"/>
          </p:nvPr>
        </p:nvSpPr>
        <p:spPr>
          <a:xfrm>
            <a:off x="6345936" y="2372650"/>
            <a:ext cx="493776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110000"/>
              </a:lnSpc>
              <a:spcBef>
                <a:spcPts val="1000"/>
              </a:spcBef>
              <a:spcAft>
                <a:spcPts val="0"/>
              </a:spcAft>
              <a:buClr>
                <a:schemeClr val="dk1"/>
              </a:buClr>
              <a:buSzPts val="2400"/>
              <a:buNone/>
              <a:defRPr sz="2400" b="1" cap="none"/>
            </a:lvl1pPr>
            <a:lvl2pPr marL="914400" lvl="1" indent="-228600" algn="l">
              <a:lnSpc>
                <a:spcPct val="110000"/>
              </a:lnSpc>
              <a:spcBef>
                <a:spcPts val="500"/>
              </a:spcBef>
              <a:spcAft>
                <a:spcPts val="0"/>
              </a:spcAft>
              <a:buClr>
                <a:schemeClr val="dk1"/>
              </a:buClr>
              <a:buSzPts val="2000"/>
              <a:buNone/>
              <a:defRPr sz="2000" b="1"/>
            </a:lvl2pPr>
            <a:lvl3pPr marL="1371600" lvl="2" indent="-228600" algn="l">
              <a:lnSpc>
                <a:spcPct val="110000"/>
              </a:lnSpc>
              <a:spcBef>
                <a:spcPts val="500"/>
              </a:spcBef>
              <a:spcAft>
                <a:spcPts val="0"/>
              </a:spcAft>
              <a:buClr>
                <a:schemeClr val="dk1"/>
              </a:buClr>
              <a:buSzPts val="1800"/>
              <a:buNone/>
              <a:defRPr sz="1800" b="1"/>
            </a:lvl3pPr>
            <a:lvl4pPr marL="1828800" lvl="3" indent="-228600" algn="l">
              <a:lnSpc>
                <a:spcPct val="110000"/>
              </a:lnSpc>
              <a:spcBef>
                <a:spcPts val="500"/>
              </a:spcBef>
              <a:spcAft>
                <a:spcPts val="0"/>
              </a:spcAft>
              <a:buClr>
                <a:schemeClr val="dk1"/>
              </a:buClr>
              <a:buSzPts val="1600"/>
              <a:buNone/>
              <a:defRPr sz="1600" b="1"/>
            </a:lvl4pPr>
            <a:lvl5pPr marL="2286000" lvl="4" indent="-228600" algn="l">
              <a:lnSpc>
                <a:spcPct val="11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8" name="Google Shape;58;p23"/>
          <p:cNvSpPr txBox="1">
            <a:spLocks noGrp="1"/>
          </p:cNvSpPr>
          <p:nvPr>
            <p:ph type="body" idx="4"/>
          </p:nvPr>
        </p:nvSpPr>
        <p:spPr>
          <a:xfrm>
            <a:off x="6345936" y="3203687"/>
            <a:ext cx="4937760" cy="2968511"/>
          </a:xfrm>
          <a:prstGeom prst="rect">
            <a:avLst/>
          </a:prstGeom>
          <a:noFill/>
          <a:ln>
            <a:noFill/>
          </a:ln>
        </p:spPr>
        <p:txBody>
          <a:bodyPr spcFirstLastPara="1" wrap="square" lIns="91425" tIns="45700" rIns="91425" bIns="45700" anchor="t" anchorCtr="0">
            <a:normAutofit/>
          </a:bodyPr>
          <a:lstStyle>
            <a:lvl1pPr marL="457200" lvl="0" indent="-381000" algn="l">
              <a:lnSpc>
                <a:spcPct val="110000"/>
              </a:lnSpc>
              <a:spcBef>
                <a:spcPts val="1000"/>
              </a:spcBef>
              <a:spcAft>
                <a:spcPts val="0"/>
              </a:spcAft>
              <a:buClr>
                <a:schemeClr val="dk1"/>
              </a:buClr>
              <a:buSzPts val="2400"/>
              <a:buChar char="•"/>
              <a:defRPr sz="2400"/>
            </a:lvl1pPr>
            <a:lvl2pPr marL="914400" lvl="1" indent="-355600" algn="l">
              <a:lnSpc>
                <a:spcPct val="110000"/>
              </a:lnSpc>
              <a:spcBef>
                <a:spcPts val="500"/>
              </a:spcBef>
              <a:spcAft>
                <a:spcPts val="0"/>
              </a:spcAft>
              <a:buClr>
                <a:schemeClr val="dk1"/>
              </a:buClr>
              <a:buSzPts val="2000"/>
              <a:buChar char="•"/>
              <a:defRPr sz="2000"/>
            </a:lvl2pPr>
            <a:lvl3pPr marL="1371600" lvl="2" indent="-342900" algn="l">
              <a:lnSpc>
                <a:spcPct val="110000"/>
              </a:lnSpc>
              <a:spcBef>
                <a:spcPts val="500"/>
              </a:spcBef>
              <a:spcAft>
                <a:spcPts val="0"/>
              </a:spcAft>
              <a:buClr>
                <a:schemeClr val="dk1"/>
              </a:buClr>
              <a:buSzPts val="1800"/>
              <a:buChar char="•"/>
              <a:defRPr sz="1800"/>
            </a:lvl3pPr>
            <a:lvl4pPr marL="1828800" lvl="3" indent="-342900" algn="l">
              <a:lnSpc>
                <a:spcPct val="110000"/>
              </a:lnSpc>
              <a:spcBef>
                <a:spcPts val="500"/>
              </a:spcBef>
              <a:spcAft>
                <a:spcPts val="0"/>
              </a:spcAft>
              <a:buClr>
                <a:schemeClr val="dk1"/>
              </a:buClr>
              <a:buSzPts val="1800"/>
              <a:buChar char="•"/>
              <a:defRPr/>
            </a:lvl4pPr>
            <a:lvl5pPr marL="2286000" lvl="4" indent="-342900" algn="l">
              <a:lnSpc>
                <a:spcPct val="11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23"/>
          <p:cNvSpPr txBox="1">
            <a:spLocks noGrp="1"/>
          </p:cNvSpPr>
          <p:nvPr>
            <p:ph type="dt" idx="10"/>
          </p:nvPr>
        </p:nvSpPr>
        <p:spPr>
          <a:xfrm>
            <a:off x="1115568"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3"/>
          <p:cNvSpPr txBox="1">
            <a:spLocks noGrp="1"/>
          </p:cNvSpPr>
          <p:nvPr>
            <p:ph type="sldNum" idx="12"/>
          </p:nvPr>
        </p:nvSpPr>
        <p:spPr>
          <a:xfrm>
            <a:off x="8540496"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2"/>
        <p:cNvGrpSpPr/>
        <p:nvPr/>
      </p:nvGrpSpPr>
      <p:grpSpPr>
        <a:xfrm>
          <a:off x="0" y="0"/>
          <a:ext cx="0" cy="0"/>
          <a:chOff x="0" y="0"/>
          <a:chExt cx="0" cy="0"/>
        </a:xfrm>
      </p:grpSpPr>
      <p:sp>
        <p:nvSpPr>
          <p:cNvPr id="63" name="Google Shape;63;p24"/>
          <p:cNvSpPr/>
          <p:nvPr/>
        </p:nvSpPr>
        <p:spPr>
          <a:xfrm>
            <a:off x="665853" y="1533525"/>
            <a:ext cx="10917063" cy="3790950"/>
          </a:xfrm>
          <a:prstGeom prst="rect">
            <a:avLst/>
          </a:prstGeom>
          <a:solidFill>
            <a:schemeClr val="lt1"/>
          </a:solidFill>
          <a:ln w="12700"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64" name="Google Shape;64;p24"/>
          <p:cNvSpPr/>
          <p:nvPr/>
        </p:nvSpPr>
        <p:spPr>
          <a:xfrm>
            <a:off x="609084" y="2971798"/>
            <a:ext cx="128016" cy="914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65" name="Google Shape;65;p24"/>
          <p:cNvSpPr txBox="1">
            <a:spLocks noGrp="1"/>
          </p:cNvSpPr>
          <p:nvPr>
            <p:ph type="title"/>
          </p:nvPr>
        </p:nvSpPr>
        <p:spPr>
          <a:xfrm>
            <a:off x="1078992" y="1938528"/>
            <a:ext cx="10177272" cy="299008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5400"/>
              <a:buFont typeface="Arial" panose="020B0604020202020204"/>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9"/>
        <p:cNvGrpSpPr/>
        <p:nvPr/>
      </p:nvGrpSpPr>
      <p:grpSpPr>
        <a:xfrm>
          <a:off x="0" y="0"/>
          <a:ext cx="0" cy="0"/>
          <a:chOff x="0" y="0"/>
          <a:chExt cx="0" cy="0"/>
        </a:xfrm>
      </p:grpSpPr>
      <p:sp>
        <p:nvSpPr>
          <p:cNvPr id="70" name="Google Shape;70;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3"/>
        <p:cNvGrpSpPr/>
        <p:nvPr/>
      </p:nvGrpSpPr>
      <p:grpSpPr>
        <a:xfrm>
          <a:off x="0" y="0"/>
          <a:ext cx="0" cy="0"/>
          <a:chOff x="0" y="0"/>
          <a:chExt cx="0" cy="0"/>
        </a:xfrm>
      </p:grpSpPr>
      <p:sp>
        <p:nvSpPr>
          <p:cNvPr id="74" name="Google Shape;74;p26"/>
          <p:cNvSpPr/>
          <p:nvPr/>
        </p:nvSpPr>
        <p:spPr>
          <a:xfrm>
            <a:off x="558210" y="1162033"/>
            <a:ext cx="3740740" cy="4643344"/>
          </a:xfrm>
          <a:prstGeom prst="rect">
            <a:avLst/>
          </a:prstGeom>
          <a:solidFill>
            <a:schemeClr val="lt1"/>
          </a:solidFill>
          <a:ln w="12700"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5" name="Google Shape;75;p26"/>
          <p:cNvSpPr/>
          <p:nvPr/>
        </p:nvSpPr>
        <p:spPr>
          <a:xfrm>
            <a:off x="498834" y="1618375"/>
            <a:ext cx="146304" cy="82296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76" name="Google Shape;76;p26"/>
          <p:cNvSpPr txBox="1">
            <a:spLocks noGrp="1"/>
          </p:cNvSpPr>
          <p:nvPr>
            <p:ph type="title"/>
          </p:nvPr>
        </p:nvSpPr>
        <p:spPr>
          <a:xfrm>
            <a:off x="868680" y="1709928"/>
            <a:ext cx="3099816" cy="1709928"/>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3400"/>
              <a:buFont typeface="Arial" panose="020B0604020202020204"/>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26"/>
          <p:cNvSpPr txBox="1">
            <a:spLocks noGrp="1"/>
          </p:cNvSpPr>
          <p:nvPr>
            <p:ph type="body" idx="1"/>
          </p:nvPr>
        </p:nvSpPr>
        <p:spPr>
          <a:xfrm>
            <a:off x="4965192" y="1709928"/>
            <a:ext cx="6729984" cy="4096512"/>
          </a:xfrm>
          <a:prstGeom prst="rect">
            <a:avLst/>
          </a:prstGeom>
          <a:noFill/>
          <a:ln>
            <a:noFill/>
          </a:ln>
        </p:spPr>
        <p:txBody>
          <a:bodyPr spcFirstLastPara="1" wrap="square" lIns="91425" tIns="45700" rIns="91425" bIns="45700" anchor="t" anchorCtr="0">
            <a:normAutofit/>
          </a:bodyPr>
          <a:lstStyle>
            <a:lvl1pPr marL="457200" lvl="0" indent="-406400" algn="l">
              <a:lnSpc>
                <a:spcPct val="110000"/>
              </a:lnSpc>
              <a:spcBef>
                <a:spcPts val="1000"/>
              </a:spcBef>
              <a:spcAft>
                <a:spcPts val="0"/>
              </a:spcAft>
              <a:buClr>
                <a:schemeClr val="dk1"/>
              </a:buClr>
              <a:buSzPts val="2800"/>
              <a:buChar char="•"/>
              <a:defRPr sz="2800"/>
            </a:lvl1pPr>
            <a:lvl2pPr marL="914400" lvl="1" indent="-381000" algn="l">
              <a:lnSpc>
                <a:spcPct val="110000"/>
              </a:lnSpc>
              <a:spcBef>
                <a:spcPts val="500"/>
              </a:spcBef>
              <a:spcAft>
                <a:spcPts val="0"/>
              </a:spcAft>
              <a:buClr>
                <a:schemeClr val="dk1"/>
              </a:buClr>
              <a:buSzPts val="2400"/>
              <a:buChar char="•"/>
              <a:defRPr sz="2400"/>
            </a:lvl2pPr>
            <a:lvl3pPr marL="1371600" lvl="2" indent="-355600" algn="l">
              <a:lnSpc>
                <a:spcPct val="110000"/>
              </a:lnSpc>
              <a:spcBef>
                <a:spcPts val="500"/>
              </a:spcBef>
              <a:spcAft>
                <a:spcPts val="0"/>
              </a:spcAft>
              <a:buClr>
                <a:schemeClr val="dk1"/>
              </a:buClr>
              <a:buSzPts val="2000"/>
              <a:buChar char="•"/>
              <a:defRPr sz="2000"/>
            </a:lvl3pPr>
            <a:lvl4pPr marL="1828800" lvl="3" indent="-355600" algn="l">
              <a:lnSpc>
                <a:spcPct val="110000"/>
              </a:lnSpc>
              <a:spcBef>
                <a:spcPts val="500"/>
              </a:spcBef>
              <a:spcAft>
                <a:spcPts val="0"/>
              </a:spcAft>
              <a:buClr>
                <a:schemeClr val="dk1"/>
              </a:buClr>
              <a:buSzPts val="2000"/>
              <a:buChar char="•"/>
              <a:defRPr sz="2000"/>
            </a:lvl4pPr>
            <a:lvl5pPr marL="2286000" lvl="4" indent="-355600" algn="l">
              <a:lnSpc>
                <a:spcPct val="11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8" name="Google Shape;78;p26"/>
          <p:cNvSpPr txBox="1">
            <a:spLocks noGrp="1"/>
          </p:cNvSpPr>
          <p:nvPr>
            <p:ph type="body" idx="2"/>
          </p:nvPr>
        </p:nvSpPr>
        <p:spPr>
          <a:xfrm>
            <a:off x="868680" y="3429000"/>
            <a:ext cx="3099816" cy="2066544"/>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Clr>
                <a:schemeClr val="dk1"/>
              </a:buClr>
              <a:buSzPts val="1800"/>
              <a:buNone/>
              <a:defRPr sz="1800"/>
            </a:lvl1pPr>
            <a:lvl2pPr marL="914400" lvl="1" indent="-228600" algn="l">
              <a:lnSpc>
                <a:spcPct val="110000"/>
              </a:lnSpc>
              <a:spcBef>
                <a:spcPts val="500"/>
              </a:spcBef>
              <a:spcAft>
                <a:spcPts val="0"/>
              </a:spcAft>
              <a:buClr>
                <a:schemeClr val="dk1"/>
              </a:buClr>
              <a:buSzPts val="1400"/>
              <a:buNone/>
              <a:defRPr sz="1400"/>
            </a:lvl2pPr>
            <a:lvl3pPr marL="1371600" lvl="2" indent="-228600" algn="l">
              <a:lnSpc>
                <a:spcPct val="110000"/>
              </a:lnSpc>
              <a:spcBef>
                <a:spcPts val="500"/>
              </a:spcBef>
              <a:spcAft>
                <a:spcPts val="0"/>
              </a:spcAft>
              <a:buClr>
                <a:schemeClr val="dk1"/>
              </a:buClr>
              <a:buSzPts val="1200"/>
              <a:buNone/>
              <a:defRPr sz="1200"/>
            </a:lvl3pPr>
            <a:lvl4pPr marL="1828800" lvl="3" indent="-228600" algn="l">
              <a:lnSpc>
                <a:spcPct val="110000"/>
              </a:lnSpc>
              <a:spcBef>
                <a:spcPts val="500"/>
              </a:spcBef>
              <a:spcAft>
                <a:spcPts val="0"/>
              </a:spcAft>
              <a:buClr>
                <a:schemeClr val="dk1"/>
              </a:buClr>
              <a:buSzPts val="1000"/>
              <a:buNone/>
              <a:defRPr sz="1000"/>
            </a:lvl4pPr>
            <a:lvl5pPr marL="2286000" lvl="4" indent="-228600" algn="l">
              <a:lnSpc>
                <a:spcPct val="11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26"/>
          <p:cNvSpPr txBox="1">
            <a:spLocks noGrp="1"/>
          </p:cNvSpPr>
          <p:nvPr>
            <p:ph type="dt" idx="10"/>
          </p:nvPr>
        </p:nvSpPr>
        <p:spPr>
          <a:xfrm>
            <a:off x="86868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2"/>
        <p:cNvGrpSpPr/>
        <p:nvPr/>
      </p:nvGrpSpPr>
      <p:grpSpPr>
        <a:xfrm>
          <a:off x="0" y="0"/>
          <a:ext cx="0" cy="0"/>
          <a:chOff x="0" y="0"/>
          <a:chExt cx="0" cy="0"/>
        </a:xfrm>
      </p:grpSpPr>
      <p:sp>
        <p:nvSpPr>
          <p:cNvPr id="83" name="Google Shape;83;p27"/>
          <p:cNvSpPr/>
          <p:nvPr/>
        </p:nvSpPr>
        <p:spPr>
          <a:xfrm>
            <a:off x="558210" y="1162033"/>
            <a:ext cx="3740740" cy="4643344"/>
          </a:xfrm>
          <a:prstGeom prst="rect">
            <a:avLst/>
          </a:prstGeom>
          <a:solidFill>
            <a:schemeClr val="lt1"/>
          </a:solidFill>
          <a:ln w="12700"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4" name="Google Shape;84;p27"/>
          <p:cNvSpPr/>
          <p:nvPr/>
        </p:nvSpPr>
        <p:spPr>
          <a:xfrm>
            <a:off x="498834" y="1618375"/>
            <a:ext cx="146304" cy="82296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85" name="Google Shape;85;p27"/>
          <p:cNvSpPr txBox="1">
            <a:spLocks noGrp="1"/>
          </p:cNvSpPr>
          <p:nvPr>
            <p:ph type="title"/>
          </p:nvPr>
        </p:nvSpPr>
        <p:spPr>
          <a:xfrm>
            <a:off x="868680" y="1709928"/>
            <a:ext cx="3099816" cy="1709928"/>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3400"/>
              <a:buFont typeface="Arial" panose="020B0604020202020204"/>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27"/>
          <p:cNvSpPr>
            <a:spLocks noGrp="1"/>
          </p:cNvSpPr>
          <p:nvPr>
            <p:ph type="pic" idx="2"/>
          </p:nvPr>
        </p:nvSpPr>
        <p:spPr>
          <a:xfrm>
            <a:off x="4965192" y="1161288"/>
            <a:ext cx="6729984" cy="4645152"/>
          </a:xfrm>
          <a:prstGeom prst="rect">
            <a:avLst/>
          </a:prstGeom>
          <a:noFill/>
          <a:ln>
            <a:noFill/>
          </a:ln>
        </p:spPr>
      </p:sp>
      <p:sp>
        <p:nvSpPr>
          <p:cNvPr id="87" name="Google Shape;87;p27"/>
          <p:cNvSpPr txBox="1">
            <a:spLocks noGrp="1"/>
          </p:cNvSpPr>
          <p:nvPr>
            <p:ph type="body" idx="1"/>
          </p:nvPr>
        </p:nvSpPr>
        <p:spPr>
          <a:xfrm>
            <a:off x="868680" y="3438144"/>
            <a:ext cx="3099816" cy="2057400"/>
          </a:xfrm>
          <a:prstGeom prst="rect">
            <a:avLst/>
          </a:prstGeom>
          <a:noFill/>
          <a:ln>
            <a:noFill/>
          </a:ln>
        </p:spPr>
        <p:txBody>
          <a:bodyPr spcFirstLastPara="1" wrap="square" lIns="91425" tIns="45700" rIns="91425" bIns="45700" anchor="t" anchorCtr="0">
            <a:normAutofit/>
          </a:bodyPr>
          <a:lstStyle>
            <a:lvl1pPr marL="457200" lvl="0" indent="-228600" algn="l">
              <a:lnSpc>
                <a:spcPct val="110000"/>
              </a:lnSpc>
              <a:spcBef>
                <a:spcPts val="1000"/>
              </a:spcBef>
              <a:spcAft>
                <a:spcPts val="0"/>
              </a:spcAft>
              <a:buClr>
                <a:schemeClr val="dk1"/>
              </a:buClr>
              <a:buSzPts val="1800"/>
              <a:buNone/>
              <a:defRPr sz="1800"/>
            </a:lvl1pPr>
            <a:lvl2pPr marL="914400" lvl="1" indent="-228600" algn="l">
              <a:lnSpc>
                <a:spcPct val="110000"/>
              </a:lnSpc>
              <a:spcBef>
                <a:spcPts val="500"/>
              </a:spcBef>
              <a:spcAft>
                <a:spcPts val="0"/>
              </a:spcAft>
              <a:buClr>
                <a:schemeClr val="dk1"/>
              </a:buClr>
              <a:buSzPts val="1400"/>
              <a:buNone/>
              <a:defRPr sz="1400"/>
            </a:lvl2pPr>
            <a:lvl3pPr marL="1371600" lvl="2" indent="-228600" algn="l">
              <a:lnSpc>
                <a:spcPct val="110000"/>
              </a:lnSpc>
              <a:spcBef>
                <a:spcPts val="500"/>
              </a:spcBef>
              <a:spcAft>
                <a:spcPts val="0"/>
              </a:spcAft>
              <a:buClr>
                <a:schemeClr val="dk1"/>
              </a:buClr>
              <a:buSzPts val="1200"/>
              <a:buNone/>
              <a:defRPr sz="1200"/>
            </a:lvl3pPr>
            <a:lvl4pPr marL="1828800" lvl="3" indent="-228600" algn="l">
              <a:lnSpc>
                <a:spcPct val="110000"/>
              </a:lnSpc>
              <a:spcBef>
                <a:spcPts val="500"/>
              </a:spcBef>
              <a:spcAft>
                <a:spcPts val="0"/>
              </a:spcAft>
              <a:buClr>
                <a:schemeClr val="dk1"/>
              </a:buClr>
              <a:buSzPts val="1000"/>
              <a:buNone/>
              <a:defRPr sz="1000"/>
            </a:lvl4pPr>
            <a:lvl5pPr marL="2286000" lvl="4" indent="-228600" algn="l">
              <a:lnSpc>
                <a:spcPct val="11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8" name="Google Shape;88;p27"/>
          <p:cNvSpPr txBox="1">
            <a:spLocks noGrp="1"/>
          </p:cNvSpPr>
          <p:nvPr>
            <p:ph type="dt" idx="10"/>
          </p:nvPr>
        </p:nvSpPr>
        <p:spPr>
          <a:xfrm>
            <a:off x="86868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1"/>
        <p:cNvGrpSpPr/>
        <p:nvPr/>
      </p:nvGrpSpPr>
      <p:grpSpPr>
        <a:xfrm>
          <a:off x="0" y="0"/>
          <a:ext cx="0" cy="0"/>
          <a:chOff x="0" y="0"/>
          <a:chExt cx="0" cy="0"/>
        </a:xfrm>
      </p:grpSpPr>
      <p:sp>
        <p:nvSpPr>
          <p:cNvPr id="92" name="Google Shape;92;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2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110000"/>
              </a:lnSpc>
              <a:spcBef>
                <a:spcPts val="1000"/>
              </a:spcBef>
              <a:spcAft>
                <a:spcPts val="0"/>
              </a:spcAft>
              <a:buClr>
                <a:schemeClr val="dk1"/>
              </a:buClr>
              <a:buSzPts val="1800"/>
              <a:buChar char="•"/>
              <a:defRPr/>
            </a:lvl1pPr>
            <a:lvl2pPr marL="914400" lvl="1" indent="-342900" algn="l">
              <a:lnSpc>
                <a:spcPct val="110000"/>
              </a:lnSpc>
              <a:spcBef>
                <a:spcPts val="500"/>
              </a:spcBef>
              <a:spcAft>
                <a:spcPts val="0"/>
              </a:spcAft>
              <a:buClr>
                <a:schemeClr val="dk1"/>
              </a:buClr>
              <a:buSzPts val="1800"/>
              <a:buChar char="•"/>
              <a:defRPr/>
            </a:lvl2pPr>
            <a:lvl3pPr marL="1371600" lvl="2" indent="-342900" algn="l">
              <a:lnSpc>
                <a:spcPct val="110000"/>
              </a:lnSpc>
              <a:spcBef>
                <a:spcPts val="500"/>
              </a:spcBef>
              <a:spcAft>
                <a:spcPts val="0"/>
              </a:spcAft>
              <a:buClr>
                <a:schemeClr val="dk1"/>
              </a:buClr>
              <a:buSzPts val="1800"/>
              <a:buChar char="•"/>
              <a:defRPr/>
            </a:lvl3pPr>
            <a:lvl4pPr marL="1828800" lvl="3" indent="-342900" algn="l">
              <a:lnSpc>
                <a:spcPct val="110000"/>
              </a:lnSpc>
              <a:spcBef>
                <a:spcPts val="500"/>
              </a:spcBef>
              <a:spcAft>
                <a:spcPts val="0"/>
              </a:spcAft>
              <a:buClr>
                <a:schemeClr val="dk1"/>
              </a:buClr>
              <a:buSzPts val="1800"/>
              <a:buChar char="•"/>
              <a:defRPr/>
            </a:lvl4pPr>
            <a:lvl5pPr marL="2286000" lvl="4" indent="-342900" algn="l">
              <a:lnSpc>
                <a:spcPct val="11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7"/>
        <p:cNvGrpSpPr/>
        <p:nvPr/>
      </p:nvGrpSpPr>
      <p:grpSpPr>
        <a:xfrm>
          <a:off x="0" y="0"/>
          <a:ext cx="0" cy="0"/>
          <a:chOff x="0" y="0"/>
          <a:chExt cx="0" cy="0"/>
        </a:xfrm>
      </p:grpSpPr>
      <p:sp>
        <p:nvSpPr>
          <p:cNvPr id="98" name="Google Shape;98;p2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2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110000"/>
              </a:lnSpc>
              <a:spcBef>
                <a:spcPts val="1000"/>
              </a:spcBef>
              <a:spcAft>
                <a:spcPts val="0"/>
              </a:spcAft>
              <a:buClr>
                <a:schemeClr val="dk1"/>
              </a:buClr>
              <a:buSzPts val="1800"/>
              <a:buChar char="•"/>
              <a:defRPr/>
            </a:lvl1pPr>
            <a:lvl2pPr marL="914400" lvl="1" indent="-342900" algn="l">
              <a:lnSpc>
                <a:spcPct val="110000"/>
              </a:lnSpc>
              <a:spcBef>
                <a:spcPts val="500"/>
              </a:spcBef>
              <a:spcAft>
                <a:spcPts val="0"/>
              </a:spcAft>
              <a:buClr>
                <a:schemeClr val="dk1"/>
              </a:buClr>
              <a:buSzPts val="1800"/>
              <a:buChar char="•"/>
              <a:defRPr/>
            </a:lvl2pPr>
            <a:lvl3pPr marL="1371600" lvl="2" indent="-342900" algn="l">
              <a:lnSpc>
                <a:spcPct val="110000"/>
              </a:lnSpc>
              <a:spcBef>
                <a:spcPts val="500"/>
              </a:spcBef>
              <a:spcAft>
                <a:spcPts val="0"/>
              </a:spcAft>
              <a:buClr>
                <a:schemeClr val="dk1"/>
              </a:buClr>
              <a:buSzPts val="1800"/>
              <a:buChar char="•"/>
              <a:defRPr/>
            </a:lvl3pPr>
            <a:lvl4pPr marL="1828800" lvl="3" indent="-342900" algn="l">
              <a:lnSpc>
                <a:spcPct val="110000"/>
              </a:lnSpc>
              <a:spcBef>
                <a:spcPts val="500"/>
              </a:spcBef>
              <a:spcAft>
                <a:spcPts val="0"/>
              </a:spcAft>
              <a:buClr>
                <a:schemeClr val="dk1"/>
              </a:buClr>
              <a:buSzPts val="1800"/>
              <a:buChar char="•"/>
              <a:defRPr/>
            </a:lvl4pPr>
            <a:lvl5pPr marL="2286000" lvl="4" indent="-342900" algn="l">
              <a:lnSpc>
                <a:spcPct val="11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000"/>
              <a:buFont typeface="Arial" panose="020B0604020202020204"/>
              <a:buNone/>
              <a:defRPr sz="4000" b="1"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381000" algn="l" rtl="0">
              <a:lnSpc>
                <a:spcPct val="110000"/>
              </a:lnSpc>
              <a:spcBef>
                <a:spcPts val="1000"/>
              </a:spcBef>
              <a:spcAft>
                <a:spcPts val="0"/>
              </a:spcAft>
              <a:buClr>
                <a:schemeClr val="dk1"/>
              </a:buClr>
              <a:buSzPts val="2400"/>
              <a:buFont typeface="Arial" panose="020B0604020202020204"/>
              <a:buChar char="•"/>
              <a:defRPr sz="24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marL="914400" marR="0" lvl="1" indent="-355600" algn="l" rtl="0">
              <a:lnSpc>
                <a:spcPct val="110000"/>
              </a:lnSpc>
              <a:spcBef>
                <a:spcPts val="500"/>
              </a:spcBef>
              <a:spcAft>
                <a:spcPts val="0"/>
              </a:spcAft>
              <a:buClr>
                <a:schemeClr val="dk1"/>
              </a:buClr>
              <a:buSzPts val="2000"/>
              <a:buFont typeface="Arial" panose="020B0604020202020204"/>
              <a:buChar char="•"/>
              <a:defRPr sz="20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42900" algn="l" rtl="0">
              <a:lnSpc>
                <a:spcPct val="110000"/>
              </a:lnSpc>
              <a:spcBef>
                <a:spcPts val="5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30200" algn="l" rtl="0">
              <a:lnSpc>
                <a:spcPct val="110000"/>
              </a:lnSpc>
              <a:spcBef>
                <a:spcPts val="500"/>
              </a:spcBef>
              <a:spcAft>
                <a:spcPts val="0"/>
              </a:spcAft>
              <a:buClr>
                <a:schemeClr val="dk1"/>
              </a:buClr>
              <a:buSzPts val="1600"/>
              <a:buFont typeface="Arial" panose="020B0604020202020204"/>
              <a:buChar char="•"/>
              <a:defRPr sz="16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30200" algn="l" rtl="0">
              <a:lnSpc>
                <a:spcPct val="110000"/>
              </a:lnSpc>
              <a:spcBef>
                <a:spcPts val="500"/>
              </a:spcBef>
              <a:spcAft>
                <a:spcPts val="0"/>
              </a:spcAft>
              <a:buClr>
                <a:schemeClr val="dk1"/>
              </a:buClr>
              <a:buSzPts val="1600"/>
              <a:buFont typeface="Arial" panose="020B0604020202020204"/>
              <a:buChar char="•"/>
              <a:defRPr sz="16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42900" algn="l" rtl="0">
              <a:lnSpc>
                <a:spcPct val="90000"/>
              </a:lnSpc>
              <a:spcBef>
                <a:spcPts val="5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42900" algn="l" rtl="0">
              <a:lnSpc>
                <a:spcPct val="90000"/>
              </a:lnSpc>
              <a:spcBef>
                <a:spcPts val="5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42900" algn="l" rtl="0">
              <a:lnSpc>
                <a:spcPct val="90000"/>
              </a:lnSpc>
              <a:spcBef>
                <a:spcPts val="5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42900" algn="l" rtl="0">
              <a:lnSpc>
                <a:spcPct val="90000"/>
              </a:lnSpc>
              <a:spcBef>
                <a:spcPts val="5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a:endParaRPr/>
          </a:p>
        </p:txBody>
      </p:sp>
      <p:sp>
        <p:nvSpPr>
          <p:cNvPr id="12" name="Google Shape;1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a:endParaRPr/>
          </a:p>
        </p:txBody>
      </p:sp>
      <p:sp>
        <p:nvSpPr>
          <p:cNvPr id="13" name="Google Shape;1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400"/>
              <a:buNone/>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a:endParaRPr/>
          </a:p>
        </p:txBody>
      </p:sp>
      <p:sp>
        <p:nvSpPr>
          <p:cNvPr id="14" name="Google Shape;1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L="0" marR="0" lvl="1"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2pPr>
            <a:lvl3pPr marL="0" marR="0" lvl="2"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3pPr>
            <a:lvl4pPr marL="0" marR="0" lvl="3"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4pPr>
            <a:lvl5pPr marL="0" marR="0" lvl="4"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5pPr>
            <a:lvl6pPr marL="0" marR="0" lvl="5"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6pPr>
            <a:lvl7pPr marL="0" marR="0" lvl="6"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7pPr>
            <a:lvl8pPr marL="0" marR="0" lvl="7"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8pPr>
            <a:lvl9pPr marL="0" marR="0" lvl="8" indent="0" algn="r" rtl="0">
              <a:spcBef>
                <a:spcPts val="0"/>
              </a:spcBef>
              <a:buNone/>
              <a:defRPr sz="1200" b="0" i="0" u="none" strike="noStrike" cap="none">
                <a:solidFill>
                  <a:srgbClr val="888888"/>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US"/>
              <a:t>‹#›</a:t>
            </a:fld>
            <a:endParaRPr lang="en-US"/>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8.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9.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medicalnewstoday.com/articles/copd-spirometry" TargetMode="External"/><Relationship Id="rId5" Type="http://schemas.openxmlformats.org/officeDocument/2006/relationships/image" Target="../media/image10.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1.xml"/><Relationship Id="rId7" Type="http://schemas.openxmlformats.org/officeDocument/2006/relationships/image" Target="../media/image13.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13.xml"/><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15.jpe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2.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hyperlink" Target="https://www.nurse.com/clinical-guides/chronic-obstructive-pulmonary-disease-copd/" TargetMode="External"/><Relationship Id="rId13" Type="http://schemas.openxmlformats.org/officeDocument/2006/relationships/hyperlink" Target="https://rehabindia.org/blog/the-role-of-physiotherapy-in-relieving-chronic-pain-and-improving-mobility/" TargetMode="External"/><Relationship Id="rId18" Type="http://schemas.openxmlformats.org/officeDocument/2006/relationships/hyperlink" Target="https://www.england.nhs.uk/ourwork/prevention/secondary-prevention/respiratory-high-impact-interventions/" TargetMode="External"/><Relationship Id="rId3" Type="http://schemas.openxmlformats.org/officeDocument/2006/relationships/slideLayout" Target="../slideLayouts/slideLayout1.xml"/><Relationship Id="rId21" Type="http://schemas.openxmlformats.org/officeDocument/2006/relationships/hyperlink" Target="https://doi.org/10.3390/ph14100979" TargetMode="External"/><Relationship Id="rId7" Type="http://schemas.openxmlformats.org/officeDocument/2006/relationships/hyperlink" Target="https://my.clevelandclinic.org/health/body/21205-respiratory-system" TargetMode="External"/><Relationship Id="rId12" Type="http://schemas.openxmlformats.org/officeDocument/2006/relationships/hyperlink" Target="https://www.medicalnewstoday.com/articles/copd-spirometry" TargetMode="External"/><Relationship Id="rId17" Type="http://schemas.openxmlformats.org/officeDocument/2006/relationships/hyperlink" Target="http://www.england.nhs.uk" TargetMode="External"/><Relationship Id="rId2" Type="http://schemas.openxmlformats.org/officeDocument/2006/relationships/audio" Target="../media/media17.m4a"/><Relationship Id="rId16" Type="http://schemas.openxmlformats.org/officeDocument/2006/relationships/hyperlink" Target="https://www.nhlbi.nih.gov/health/lungs/respiratory-system" TargetMode="External"/><Relationship Id="rId20" Type="http://schemas.openxmlformats.org/officeDocument/2006/relationships/hyperlink" Target="https://doi.org/10.3389/fphys.2022.838414" TargetMode="External"/><Relationship Id="rId1" Type="http://schemas.microsoft.com/office/2007/relationships/media" Target="../media/media17.m4a"/><Relationship Id="rId6" Type="http://schemas.openxmlformats.org/officeDocument/2006/relationships/hyperlink" Target="https://www.nursetogether.com/impaired-gas-exchange-nursing-diagnosis-care-plan/" TargetMode="External"/><Relationship Id="rId11" Type="http://schemas.openxmlformats.org/officeDocument/2006/relationships/hyperlink" Target="http://www.medicalnewstoday.com" TargetMode="External"/><Relationship Id="rId5" Type="http://schemas.openxmlformats.org/officeDocument/2006/relationships/hyperlink" Target="https://doi.org/10.1164/rccm.202310-1773oc" TargetMode="External"/><Relationship Id="rId15" Type="http://schemas.openxmlformats.org/officeDocument/2006/relationships/hyperlink" Target="http://www.nhlbi.nih.gov" TargetMode="External"/><Relationship Id="rId23" Type="http://schemas.openxmlformats.org/officeDocument/2006/relationships/image" Target="../media/image2.png"/><Relationship Id="rId10" Type="http://schemas.openxmlformats.org/officeDocument/2006/relationships/hyperlink" Target="https://www.hcpc-uk.org/standards/meeting-our-standards/confidentiality/guidance-on-confidentiality/consent-and-confidentiality/" TargetMode="External"/><Relationship Id="rId19" Type="http://schemas.openxmlformats.org/officeDocument/2006/relationships/hyperlink" Target="https://nurseslab.in/nursing-notes/disease/copd/" TargetMode="External"/><Relationship Id="rId4" Type="http://schemas.openxmlformats.org/officeDocument/2006/relationships/notesSlide" Target="../notesSlides/notesSlide17.xml"/><Relationship Id="rId9" Type="http://schemas.openxmlformats.org/officeDocument/2006/relationships/hyperlink" Target="https://fiveable.me/anatomy-physiology/unit-22/3-process-breathing/study-guide/oe2Sz6Yq9gIM9Ca3" TargetMode="External"/><Relationship Id="rId14" Type="http://schemas.openxmlformats.org/officeDocument/2006/relationships/hyperlink" Target="https://training.seer.cancer.gov/anatomy/respiratory/passages/bronchi.html" TargetMode="External"/><Relationship Id="rId22" Type="http://schemas.openxmlformats.org/officeDocument/2006/relationships/hyperlink" Target="https://www.iatrox.com/guidelines/cop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6"/>
        <p:cNvGrpSpPr/>
        <p:nvPr/>
      </p:nvGrpSpPr>
      <p:grpSpPr>
        <a:xfrm>
          <a:off x="0" y="0"/>
          <a:ext cx="0" cy="0"/>
          <a:chOff x="0" y="0"/>
          <a:chExt cx="0" cy="0"/>
        </a:xfrm>
      </p:grpSpPr>
      <p:sp>
        <p:nvSpPr>
          <p:cNvPr id="107" name="Google Shape;107;p1"/>
          <p:cNvSpPr/>
          <p:nvPr/>
        </p:nvSpPr>
        <p:spPr>
          <a:xfrm rot="5400000">
            <a:off x="857544" y="346791"/>
            <a:ext cx="146304"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08" name="Google Shape;108;p1"/>
          <p:cNvSpPr/>
          <p:nvPr/>
        </p:nvSpPr>
        <p:spPr>
          <a:xfrm rot="10800000" flipH="1">
            <a:off x="578652" y="4501201"/>
            <a:ext cx="11034696" cy="18288"/>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09" name="Google Shape;109;p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pic>
        <p:nvPicPr>
          <p:cNvPr id="110" name="Google Shape;110;p1" descr="A diagram of human lungs&#10;&#10;AI-generated content may be incorrect."/>
          <p:cNvPicPr preferRelativeResize="0"/>
          <p:nvPr/>
        </p:nvPicPr>
        <p:blipFill rotWithShape="1">
          <a:blip r:embed="rId5"/>
          <a:srcRect l="16188" r="11367" b="1"/>
          <a:stretch>
            <a:fillRect/>
          </a:stretch>
        </p:blipFill>
        <p:spPr>
          <a:xfrm>
            <a:off x="20" y="10"/>
            <a:ext cx="12191980" cy="6857990"/>
          </a:xfrm>
          <a:prstGeom prst="rect">
            <a:avLst/>
          </a:prstGeom>
          <a:noFill/>
          <a:ln>
            <a:noFill/>
          </a:ln>
        </p:spPr>
      </p:pic>
      <p:sp>
        <p:nvSpPr>
          <p:cNvPr id="111" name="Google Shape;111;p1"/>
          <p:cNvSpPr/>
          <p:nvPr/>
        </p:nvSpPr>
        <p:spPr>
          <a:xfrm>
            <a:off x="3" y="0"/>
            <a:ext cx="9339206" cy="6858000"/>
          </a:xfrm>
          <a:prstGeom prst="rect">
            <a:avLst/>
          </a:prstGeom>
          <a:gradFill>
            <a:gsLst>
              <a:gs pos="0">
                <a:srgbClr val="000000">
                  <a:alpha val="0"/>
                </a:srgbClr>
              </a:gs>
              <a:gs pos="33000">
                <a:srgbClr val="000000">
                  <a:alpha val="20000"/>
                </a:srgbClr>
              </a:gs>
              <a:gs pos="58000">
                <a:srgbClr val="000000">
                  <a:alpha val="30196"/>
                </a:srgbClr>
              </a:gs>
              <a:gs pos="100000">
                <a:srgbClr val="000000">
                  <a:alpha val="30196"/>
                </a:srgbClr>
              </a:gs>
            </a:gsLst>
            <a:lin ang="10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112" name="Google Shape;112;p1"/>
          <p:cNvSpPr txBox="1">
            <a:spLocks noGrp="1"/>
          </p:cNvSpPr>
          <p:nvPr>
            <p:ph type="title"/>
          </p:nvPr>
        </p:nvSpPr>
        <p:spPr>
          <a:xfrm>
            <a:off x="-183166" y="1776"/>
            <a:ext cx="6533477" cy="5938368"/>
          </a:xfrm>
          <a:prstGeom prst="rect">
            <a:avLst/>
          </a:prstGeom>
          <a:noFill/>
          <a:ln>
            <a:noFill/>
          </a:ln>
        </p:spPr>
        <p:txBody>
          <a:bodyPr spcFirstLastPara="1" wrap="square" lIns="91425" tIns="45700" rIns="91425" bIns="45700" anchor="b" anchorCtr="0">
            <a:normAutofit/>
          </a:bodyPr>
          <a:lstStyle/>
          <a:p>
            <a:pPr marL="0" lvl="0" indent="0" algn="ctr" rtl="0">
              <a:lnSpc>
                <a:spcPct val="100000"/>
              </a:lnSpc>
              <a:spcBef>
                <a:spcPts val="0"/>
              </a:spcBef>
              <a:spcAft>
                <a:spcPts val="0"/>
              </a:spcAft>
              <a:buClr>
                <a:schemeClr val="lt1"/>
              </a:buClr>
              <a:buSzPts val="5400"/>
              <a:buFont typeface="Times New Roman" panose="02020603050405020304"/>
              <a:buNone/>
            </a:pPr>
            <a:r>
              <a:rPr lang="en-US" sz="5400" dirty="0">
                <a:solidFill>
                  <a:schemeClr val="lt1"/>
                </a:solidFill>
                <a:latin typeface="Times New Roman" panose="02020603050405020304"/>
                <a:ea typeface="Times New Roman" panose="02020603050405020304"/>
                <a:cs typeface="Times New Roman" panose="02020603050405020304"/>
                <a:sym typeface="Times New Roman" panose="02020603050405020304"/>
              </a:rPr>
              <a:t>Care Planning for Chronic Obstructive Pulmonary Disease</a:t>
            </a:r>
            <a:br>
              <a:rPr lang="en-US" sz="4400" dirty="0">
                <a:solidFill>
                  <a:schemeClr val="lt1"/>
                </a:solidFill>
                <a:latin typeface="Times New Roman" panose="02020603050405020304"/>
                <a:ea typeface="Times New Roman" panose="02020603050405020304"/>
                <a:cs typeface="Times New Roman" panose="02020603050405020304"/>
                <a:sym typeface="Times New Roman" panose="02020603050405020304"/>
              </a:rPr>
            </a:br>
            <a:r>
              <a:rPr lang="en-US" sz="2000" dirty="0">
                <a:solidFill>
                  <a:schemeClr val="lt1"/>
                </a:solidFill>
                <a:latin typeface="Times New Roman" panose="02020603050405020304"/>
                <a:ea typeface="Times New Roman" panose="02020603050405020304"/>
                <a:cs typeface="Times New Roman" panose="02020603050405020304"/>
                <a:sym typeface="Times New Roman" panose="02020603050405020304"/>
              </a:rPr>
              <a:t>Student Name: Liliana Tofan</a:t>
            </a:r>
            <a:br>
              <a:rPr lang="en-US" sz="2000" dirty="0">
                <a:latin typeface="Times New Roman" panose="02020603050405020304"/>
                <a:ea typeface="Times New Roman" panose="02020603050405020304"/>
                <a:cs typeface="Times New Roman" panose="02020603050405020304"/>
                <a:sym typeface="Times New Roman" panose="02020603050405020304"/>
              </a:rPr>
            </a:br>
            <a:r>
              <a:rPr lang="en-US" sz="2000" dirty="0">
                <a:solidFill>
                  <a:schemeClr val="lt1"/>
                </a:solidFill>
                <a:latin typeface="Times New Roman" panose="02020603050405020304"/>
                <a:ea typeface="Times New Roman" panose="02020603050405020304"/>
                <a:cs typeface="Times New Roman" panose="02020603050405020304"/>
                <a:sym typeface="Times New Roman" panose="02020603050405020304"/>
              </a:rPr>
              <a:t>Student ID: 2008331</a:t>
            </a:r>
            <a:br>
              <a:rPr lang="en-US" sz="4400" dirty="0">
                <a:latin typeface="Times New Roman" panose="02020603050405020304"/>
                <a:ea typeface="Times New Roman" panose="02020603050405020304"/>
                <a:cs typeface="Times New Roman" panose="02020603050405020304"/>
                <a:sym typeface="Times New Roman" panose="02020603050405020304"/>
              </a:rPr>
            </a:br>
            <a:endParaRPr sz="4400" dirty="0">
              <a:solidFill>
                <a:schemeClr val="lt1"/>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113" name="Google Shape;113;p1"/>
          <p:cNvSpPr/>
          <p:nvPr/>
        </p:nvSpPr>
        <p:spPr>
          <a:xfrm rot="5400000">
            <a:off x="759921" y="346791"/>
            <a:ext cx="146304"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14" name="Google Shape;114;p1"/>
          <p:cNvSpPr/>
          <p:nvPr/>
        </p:nvSpPr>
        <p:spPr>
          <a:xfrm>
            <a:off x="481029" y="4546920"/>
            <a:ext cx="3977640" cy="1828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pic>
        <p:nvPicPr>
          <p:cNvPr id="38" name="Audio 37">
            <a:hlinkClick r:id="" action="ppaction://media"/>
            <a:extLst>
              <a:ext uri="{FF2B5EF4-FFF2-40B4-BE49-F238E27FC236}">
                <a16:creationId xmlns:a16="http://schemas.microsoft.com/office/drawing/2014/main" id="{FCFA7C58-6FA2-0E75-AF17-E9C684B1D24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7756"/>
    </mc:Choice>
    <mc:Fallback>
      <p:transition spd="slow" advTm="17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9"/>
        <p:cNvGrpSpPr/>
        <p:nvPr/>
      </p:nvGrpSpPr>
      <p:grpSpPr>
        <a:xfrm>
          <a:off x="0" y="0"/>
          <a:ext cx="0" cy="0"/>
          <a:chOff x="0" y="0"/>
          <a:chExt cx="0" cy="0"/>
        </a:xfrm>
      </p:grpSpPr>
      <p:sp>
        <p:nvSpPr>
          <p:cNvPr id="120" name="Google Shape;120;p2"/>
          <p:cNvSpPr/>
          <p:nvPr/>
        </p:nvSpPr>
        <p:spPr>
          <a:xfrm>
            <a:off x="558209" y="0"/>
            <a:ext cx="11167447" cy="2018806"/>
          </a:xfrm>
          <a:prstGeom prst="rect">
            <a:avLst/>
          </a:prstGeom>
          <a:solidFill>
            <a:schemeClr val="lt1"/>
          </a:solidFill>
          <a:ln w="9525"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21" name="Google Shape;121;p2"/>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22" name="Google Shape;122;p2"/>
          <p:cNvSpPr/>
          <p:nvPr/>
        </p:nvSpPr>
        <p:spPr>
          <a:xfrm>
            <a:off x="498834" y="787352"/>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23" name="Google Shape;123;p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124" name="Google Shape;124;p2"/>
          <p:cNvSpPr txBox="1">
            <a:spLocks noGrp="1"/>
          </p:cNvSpPr>
          <p:nvPr>
            <p:ph type="ctrTitle"/>
          </p:nvPr>
        </p:nvSpPr>
        <p:spPr>
          <a:xfrm>
            <a:off x="411480" y="991443"/>
            <a:ext cx="4443154" cy="108781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Introduction</a:t>
            </a:r>
          </a:p>
        </p:txBody>
      </p:sp>
      <p:sp>
        <p:nvSpPr>
          <p:cNvPr id="125" name="Google Shape;125;p2"/>
          <p:cNvSpPr/>
          <p:nvPr/>
        </p:nvSpPr>
        <p:spPr>
          <a:xfrm rot="5400000">
            <a:off x="649223" y="387939"/>
            <a:ext cx="73152" cy="5486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26" name="Google Shape;126;p2"/>
          <p:cNvSpPr/>
          <p:nvPr/>
        </p:nvSpPr>
        <p:spPr>
          <a:xfrm>
            <a:off x="411480" y="2285541"/>
            <a:ext cx="4389120" cy="18288"/>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27" name="Google Shape;127;p2"/>
          <p:cNvSpPr txBox="1">
            <a:spLocks noGrp="1"/>
          </p:cNvSpPr>
          <p:nvPr>
            <p:ph type="subTitle" idx="1"/>
          </p:nvPr>
        </p:nvSpPr>
        <p:spPr>
          <a:xfrm>
            <a:off x="411480" y="2684095"/>
            <a:ext cx="4443154" cy="3492868"/>
          </a:xfrm>
          <a:prstGeom prst="rect">
            <a:avLst/>
          </a:prstGeom>
          <a:noFill/>
          <a:ln>
            <a:noFill/>
          </a:ln>
        </p:spPr>
        <p:txBody>
          <a:bodyPr spcFirstLastPara="1" wrap="square" lIns="91425" tIns="45700" rIns="91425" bIns="45700" anchor="t" anchorCtr="0">
            <a:noAutofit/>
          </a:bodyPr>
          <a:lstStyle/>
          <a:p>
            <a:pPr marL="285750" lvl="0" indent="-228600" algn="just" rtl="0">
              <a:lnSpc>
                <a:spcPct val="100000"/>
              </a:lnSpc>
              <a:spcBef>
                <a:spcPts val="0"/>
              </a:spcBef>
              <a:spcAft>
                <a:spcPts val="0"/>
              </a:spcAft>
              <a:buClr>
                <a:schemeClr val="dk1"/>
              </a:buClr>
              <a:buSzPts val="1800"/>
              <a:buFont typeface="Arial" panose="020B0604020202020204"/>
              <a:buChar char="•"/>
            </a:pPr>
            <a:r>
              <a:rPr lang="en-US" sz="1800">
                <a:latin typeface="Arial" panose="020B0604020202020204" pitchFamily="34" charset="0"/>
                <a:ea typeface="Times New Roman" panose="02020603050405020304"/>
                <a:cs typeface="Arial" panose="020B0604020202020204" pitchFamily="34" charset="0"/>
                <a:sym typeface="Times New Roman" panose="02020603050405020304"/>
              </a:rPr>
              <a:t>The reasons behind chronic obstructive pulmonary disease comprise relentless progressive airflow constriction in the world (Agarwal et al., 2023).</a:t>
            </a:r>
            <a:endParaRPr sz="1800">
              <a:latin typeface="Arial" panose="020B0604020202020204" pitchFamily="34" charset="0"/>
              <a:cs typeface="Arial" panose="020B0604020202020204" pitchFamily="34" charset="0"/>
            </a:endParaRPr>
          </a:p>
          <a:p>
            <a:pPr marL="285750" lvl="0" indent="-228600" algn="just" rtl="0">
              <a:lnSpc>
                <a:spcPct val="100000"/>
              </a:lnSpc>
              <a:spcBef>
                <a:spcPts val="1000"/>
              </a:spcBef>
              <a:spcAft>
                <a:spcPts val="0"/>
              </a:spcAft>
              <a:buClr>
                <a:schemeClr val="dk1"/>
              </a:buClr>
              <a:buSzPts val="1800"/>
              <a:buFont typeface="Arial" panose="020B0604020202020204"/>
              <a:buChar char="•"/>
            </a:pPr>
            <a:r>
              <a:rPr lang="en-US" sz="1800">
                <a:latin typeface="Arial" panose="020B0604020202020204" pitchFamily="34" charset="0"/>
                <a:ea typeface="Times New Roman" panose="02020603050405020304"/>
                <a:cs typeface="Arial" panose="020B0604020202020204" pitchFamily="34" charset="0"/>
                <a:sym typeface="Times New Roman" panose="02020603050405020304"/>
              </a:rPr>
              <a:t>It is classified as one of the chronic respiratory diseases, which affects populations.</a:t>
            </a:r>
          </a:p>
          <a:p>
            <a:pPr marL="285750" lvl="0" indent="-228600" algn="just" rtl="0">
              <a:lnSpc>
                <a:spcPct val="100000"/>
              </a:lnSpc>
              <a:spcBef>
                <a:spcPts val="1000"/>
              </a:spcBef>
              <a:spcAft>
                <a:spcPts val="0"/>
              </a:spcAft>
              <a:buClr>
                <a:schemeClr val="dk1"/>
              </a:buClr>
              <a:buSzPts val="1800"/>
              <a:buFont typeface="Arial" panose="020B0604020202020204"/>
              <a:buChar char="•"/>
            </a:pPr>
            <a:r>
              <a:rPr lang="en-US" sz="1800">
                <a:latin typeface="Arial" panose="020B0604020202020204" pitchFamily="34" charset="0"/>
                <a:ea typeface="Times New Roman" panose="02020603050405020304"/>
                <a:cs typeface="Arial" panose="020B0604020202020204" pitchFamily="34" charset="0"/>
                <a:sym typeface="Times New Roman" panose="02020603050405020304"/>
              </a:rPr>
              <a:t>This presentation displays a fictional patient and a recommended plan of care.</a:t>
            </a:r>
          </a:p>
          <a:p>
            <a:pPr marL="285750" lvl="0" indent="-228600" algn="just" rtl="0">
              <a:lnSpc>
                <a:spcPct val="100000"/>
              </a:lnSpc>
              <a:spcBef>
                <a:spcPts val="1000"/>
              </a:spcBef>
              <a:spcAft>
                <a:spcPts val="0"/>
              </a:spcAft>
              <a:buClr>
                <a:schemeClr val="dk1"/>
              </a:buClr>
              <a:buSzPts val="1800"/>
              <a:buFont typeface="Arial" panose="020B0604020202020204"/>
              <a:buChar char="•"/>
            </a:pPr>
            <a:r>
              <a:rPr lang="en-US" sz="1800">
                <a:latin typeface="Arial" panose="020B0604020202020204" pitchFamily="34" charset="0"/>
                <a:ea typeface="Times New Roman" panose="02020603050405020304"/>
                <a:cs typeface="Arial" panose="020B0604020202020204" pitchFamily="34" charset="0"/>
                <a:sym typeface="Times New Roman" panose="02020603050405020304"/>
              </a:rPr>
              <a:t>The objective is to give a guideline care plan for COPD.</a:t>
            </a:r>
          </a:p>
          <a:p>
            <a:pPr marL="285750" lvl="0" indent="-114300" algn="just" rtl="0">
              <a:lnSpc>
                <a:spcPct val="100000"/>
              </a:lnSpc>
              <a:spcBef>
                <a:spcPts val="1000"/>
              </a:spcBef>
              <a:spcAft>
                <a:spcPts val="0"/>
              </a:spcAft>
              <a:buClr>
                <a:schemeClr val="dk1"/>
              </a:buClr>
              <a:buSzPts val="1800"/>
              <a:buFont typeface="Arial" panose="020B0604020202020204"/>
              <a:buNone/>
            </a:pPr>
            <a:endParaRPr sz="1800">
              <a:latin typeface="Arial" panose="020B0604020202020204" pitchFamily="34" charset="0"/>
              <a:ea typeface="Times New Roman" panose="02020603050405020304"/>
              <a:cs typeface="Arial" panose="020B0604020202020204" pitchFamily="34" charset="0"/>
              <a:sym typeface="Times New Roman" panose="02020603050405020304"/>
            </a:endParaRPr>
          </a:p>
        </p:txBody>
      </p:sp>
      <p:pic>
        <p:nvPicPr>
          <p:cNvPr id="128" name="Google Shape;128;p2" descr="Chronic Obstructive Pulmonary Disease (COPD) - Nurseslab"/>
          <p:cNvPicPr preferRelativeResize="0"/>
          <p:nvPr/>
        </p:nvPicPr>
        <p:blipFill rotWithShape="1">
          <a:blip r:embed="rId5"/>
          <a:srcRect t="53" b="5802"/>
          <a:stretch>
            <a:fillRect/>
          </a:stretch>
        </p:blipFill>
        <p:spPr>
          <a:xfrm>
            <a:off x="5124858" y="1496306"/>
            <a:ext cx="6962340" cy="4407227"/>
          </a:xfrm>
          <a:prstGeom prst="rect">
            <a:avLst/>
          </a:prstGeom>
          <a:noFill/>
          <a:ln>
            <a:noFill/>
          </a:ln>
        </p:spPr>
      </p:pic>
      <p:sp>
        <p:nvSpPr>
          <p:cNvPr id="129" name="Google Shape;129;p2"/>
          <p:cNvSpPr txBox="1"/>
          <p:nvPr/>
        </p:nvSpPr>
        <p:spPr>
          <a:xfrm>
            <a:off x="6986456" y="6048395"/>
            <a:ext cx="3920256"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COPD</a:t>
            </a:r>
            <a:endParaRPr sz="1800" b="1" i="0" u="none" strike="noStrike" cap="none">
              <a:solidFill>
                <a:schemeClr val="dk1"/>
              </a:solidFill>
              <a:latin typeface="Arial" panose="020B0604020202020204"/>
              <a:ea typeface="Arial" panose="020B0604020202020204"/>
              <a:cs typeface="Arial" panose="020B0604020202020204"/>
              <a:sym typeface="Arial" panose="020B0604020202020204"/>
            </a:endParaRPr>
          </a:p>
          <a:p>
            <a:pPr marL="0" marR="0" lvl="0" indent="0" algn="ctr" rtl="0">
              <a:spcBef>
                <a:spcPts val="0"/>
              </a:spcBef>
              <a:spcAft>
                <a:spcPts val="0"/>
              </a:spcAft>
              <a:buNone/>
            </a:pPr>
            <a:r>
              <a:rPr lang="en-US" sz="1200" b="0" i="1"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(Source: Nurseslab, 2025)</a:t>
            </a:r>
          </a:p>
        </p:txBody>
      </p:sp>
      <p:pic>
        <p:nvPicPr>
          <p:cNvPr id="33" name="Audio 32">
            <a:hlinkClick r:id="" action="ppaction://media"/>
            <a:extLst>
              <a:ext uri="{FF2B5EF4-FFF2-40B4-BE49-F238E27FC236}">
                <a16:creationId xmlns:a16="http://schemas.microsoft.com/office/drawing/2014/main" id="{9F76FF21-FAC1-A0B0-3C7B-036B238E667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0521"/>
    </mc:Choice>
    <mc:Fallback>
      <p:transition spd="slow" advTm="305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4"/>
        <p:cNvGrpSpPr/>
        <p:nvPr/>
      </p:nvGrpSpPr>
      <p:grpSpPr>
        <a:xfrm>
          <a:off x="0" y="0"/>
          <a:ext cx="0" cy="0"/>
          <a:chOff x="0" y="0"/>
          <a:chExt cx="0" cy="0"/>
        </a:xfrm>
      </p:grpSpPr>
      <p:sp>
        <p:nvSpPr>
          <p:cNvPr id="135" name="Google Shape;135;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136" name="Google Shape;136;p3"/>
          <p:cNvSpPr/>
          <p:nvPr/>
        </p:nvSpPr>
        <p:spPr>
          <a:xfrm>
            <a:off x="558209" y="0"/>
            <a:ext cx="11167447" cy="2018806"/>
          </a:xfrm>
          <a:prstGeom prst="rect">
            <a:avLst/>
          </a:prstGeom>
          <a:solidFill>
            <a:schemeClr val="lt1"/>
          </a:solidFill>
          <a:ln w="12700"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37" name="Google Shape;137;p3"/>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38" name="Google Shape;138;p3"/>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Respiratory System Overview</a:t>
            </a:r>
            <a:endParaRPr sz="3600">
              <a:latin typeface="Times New Roman" panose="02020603050405020304"/>
              <a:ea typeface="Times New Roman" panose="02020603050405020304"/>
              <a:cs typeface="Times New Roman" panose="02020603050405020304"/>
              <a:sym typeface="Times New Roman" panose="02020603050405020304"/>
            </a:endParaRPr>
          </a:p>
          <a:p>
            <a:pPr marL="0" lvl="0" indent="0" algn="ctr" rtl="0">
              <a:lnSpc>
                <a:spcPct val="90000"/>
              </a:lnSpc>
              <a:spcBef>
                <a:spcPts val="0"/>
              </a:spcBef>
              <a:spcAft>
                <a:spcPts val="0"/>
              </a:spcAft>
              <a:buClr>
                <a:schemeClr val="dk1"/>
              </a:buClr>
              <a:buSzPts val="3600"/>
              <a:buFont typeface="Arial" panose="020B0604020202020204"/>
              <a:buNone/>
            </a:pPr>
            <a:endParaRPr sz="3600">
              <a:latin typeface="Times New Roman" panose="02020603050405020304"/>
              <a:ea typeface="Times New Roman" panose="02020603050405020304"/>
              <a:cs typeface="Times New Roman" panose="02020603050405020304"/>
              <a:sym typeface="Times New Roman" panose="02020603050405020304"/>
            </a:endParaRPr>
          </a:p>
        </p:txBody>
      </p:sp>
      <p:sp>
        <p:nvSpPr>
          <p:cNvPr id="139" name="Google Shape;139;p3"/>
          <p:cNvSpPr/>
          <p:nvPr/>
        </p:nvSpPr>
        <p:spPr>
          <a:xfrm>
            <a:off x="498834" y="770799"/>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40" name="Google Shape;140;p3"/>
          <p:cNvSpPr txBox="1">
            <a:spLocks noGrp="1"/>
          </p:cNvSpPr>
          <p:nvPr>
            <p:ph type="body" idx="1"/>
          </p:nvPr>
        </p:nvSpPr>
        <p:spPr>
          <a:xfrm>
            <a:off x="6963218" y="2478024"/>
            <a:ext cx="4309273" cy="3694176"/>
          </a:xfrm>
          <a:prstGeom prst="rect">
            <a:avLst/>
          </a:prstGeom>
          <a:noFill/>
          <a:ln>
            <a:noFill/>
          </a:ln>
        </p:spPr>
        <p:txBody>
          <a:bodyPr spcFirstLastPara="1" wrap="square" lIns="91425" tIns="45700" rIns="91425" bIns="45700" anchor="ctr" anchorCtr="0">
            <a:noAutofit/>
          </a:bodyPr>
          <a:lstStyle/>
          <a:p>
            <a:pPr marL="228600" lvl="0" indent="-228600" algn="just" rtl="0">
              <a:lnSpc>
                <a:spcPct val="100000"/>
              </a:lnSpc>
              <a:spcBef>
                <a:spcPts val="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respiratory system allows the exchange of gases between the bloodstream and the air.</a:t>
            </a:r>
            <a:endParaRPr sz="1800"/>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It comprises superior passages and lower airways that assist in breathing (Cleveland Clinic, 2024).</a:t>
            </a:r>
            <a:endParaRPr sz="1800"/>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trachea, bronchi, bronchioles, alveoli, and lungs are some of the important structures of the thoracic region.</a:t>
            </a:r>
            <a:endParaRPr sz="1800"/>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ventilation mechanics are ensured overall due to airway patency and elastic recoil.</a:t>
            </a:r>
            <a:endParaRPr sz="1800"/>
          </a:p>
          <a:p>
            <a:pPr marL="228600" lvl="0" indent="-114300" algn="just" rtl="0">
              <a:lnSpc>
                <a:spcPct val="100000"/>
              </a:lnSpc>
              <a:spcBef>
                <a:spcPts val="1000"/>
              </a:spcBef>
              <a:spcAft>
                <a:spcPts val="0"/>
              </a:spcAft>
              <a:buClr>
                <a:schemeClr val="dk1"/>
              </a:buClr>
              <a:buSzPts val="1800"/>
              <a:buNone/>
            </a:pPr>
            <a:endParaRPr sz="1800"/>
          </a:p>
        </p:txBody>
      </p:sp>
      <p:pic>
        <p:nvPicPr>
          <p:cNvPr id="141" name="Google Shape;141;p3" descr="A diagram of human anatomy&#10;&#10;AI-generated content may be incorrect."/>
          <p:cNvPicPr preferRelativeResize="0"/>
          <p:nvPr/>
        </p:nvPicPr>
        <p:blipFill rotWithShape="1">
          <a:blip r:embed="rId5"/>
          <a:srcRect/>
          <a:stretch>
            <a:fillRect/>
          </a:stretch>
        </p:blipFill>
        <p:spPr>
          <a:xfrm>
            <a:off x="889747" y="2305330"/>
            <a:ext cx="5851711" cy="3872192"/>
          </a:xfrm>
          <a:prstGeom prst="rect">
            <a:avLst/>
          </a:prstGeom>
          <a:noFill/>
          <a:ln>
            <a:noFill/>
          </a:ln>
        </p:spPr>
      </p:pic>
      <p:sp>
        <p:nvSpPr>
          <p:cNvPr id="142" name="Google Shape;142;p3"/>
          <p:cNvSpPr txBox="1"/>
          <p:nvPr/>
        </p:nvSpPr>
        <p:spPr>
          <a:xfrm>
            <a:off x="1360703" y="6179967"/>
            <a:ext cx="450829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Respiratory System</a:t>
            </a:r>
            <a:endParaRPr sz="1800" b="0" i="0" u="none" strike="noStrike" cap="none">
              <a:solidFill>
                <a:schemeClr val="dk1"/>
              </a:solidFill>
              <a:latin typeface="Arial" panose="020B0604020202020204"/>
              <a:ea typeface="Arial" panose="020B0604020202020204"/>
              <a:cs typeface="Arial" panose="020B0604020202020204"/>
              <a:sym typeface="Arial" panose="020B0604020202020204"/>
            </a:endParaRPr>
          </a:p>
          <a:p>
            <a:pPr marL="0" marR="0" lvl="0" indent="0" algn="ctr" rtl="0">
              <a:spcBef>
                <a:spcPts val="0"/>
              </a:spcBef>
              <a:spcAft>
                <a:spcPts val="0"/>
              </a:spcAft>
              <a:buNone/>
            </a:pPr>
            <a:r>
              <a:rPr lang="en-US" sz="1200" b="0" i="1"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(Source: nhlbi, 2022)</a:t>
            </a:r>
          </a:p>
        </p:txBody>
      </p:sp>
      <p:pic>
        <p:nvPicPr>
          <p:cNvPr id="16" name="Audio 15">
            <a:hlinkClick r:id="" action="ppaction://media"/>
            <a:extLst>
              <a:ext uri="{FF2B5EF4-FFF2-40B4-BE49-F238E27FC236}">
                <a16:creationId xmlns:a16="http://schemas.microsoft.com/office/drawing/2014/main" id="{5CA3EDA1-A76D-AF99-F1CD-00C17E2FA31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7604"/>
    </mc:Choice>
    <mc:Fallback>
      <p:transition spd="slow" advTm="376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7"/>
        <p:cNvGrpSpPr/>
        <p:nvPr/>
      </p:nvGrpSpPr>
      <p:grpSpPr>
        <a:xfrm>
          <a:off x="0" y="0"/>
          <a:ext cx="0" cy="0"/>
          <a:chOff x="0" y="0"/>
          <a:chExt cx="0" cy="0"/>
        </a:xfrm>
      </p:grpSpPr>
      <p:sp>
        <p:nvSpPr>
          <p:cNvPr id="148" name="Google Shape;148;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149" name="Google Shape;149;p4"/>
          <p:cNvSpPr/>
          <p:nvPr/>
        </p:nvSpPr>
        <p:spPr>
          <a:xfrm>
            <a:off x="409575" y="633619"/>
            <a:ext cx="4279383" cy="5495925"/>
          </a:xfrm>
          <a:prstGeom prst="rect">
            <a:avLst/>
          </a:prstGeom>
          <a:solidFill>
            <a:schemeClr val="lt1"/>
          </a:solidFill>
          <a:ln w="9525"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50" name="Google Shape;150;p4"/>
          <p:cNvSpPr txBox="1">
            <a:spLocks noGrp="1"/>
          </p:cNvSpPr>
          <p:nvPr>
            <p:ph type="title"/>
          </p:nvPr>
        </p:nvSpPr>
        <p:spPr>
          <a:xfrm>
            <a:off x="841247" y="978619"/>
            <a:ext cx="3410712" cy="1106424"/>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Lung Anatomy</a:t>
            </a:r>
            <a:endParaRPr sz="3600">
              <a:latin typeface="Times New Roman" panose="02020603050405020304"/>
              <a:ea typeface="Times New Roman" panose="02020603050405020304"/>
              <a:cs typeface="Times New Roman" panose="02020603050405020304"/>
              <a:sym typeface="Times New Roman" panose="02020603050405020304"/>
            </a:endParaRPr>
          </a:p>
        </p:txBody>
      </p:sp>
      <p:sp>
        <p:nvSpPr>
          <p:cNvPr id="151" name="Google Shape;151;p4"/>
          <p:cNvSpPr/>
          <p:nvPr/>
        </p:nvSpPr>
        <p:spPr>
          <a:xfrm>
            <a:off x="345567" y="1171300"/>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52" name="Google Shape;152;p4"/>
          <p:cNvSpPr/>
          <p:nvPr/>
        </p:nvSpPr>
        <p:spPr>
          <a:xfrm>
            <a:off x="877459" y="2093976"/>
            <a:ext cx="3328416" cy="9144"/>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53" name="Google Shape;153;p4"/>
          <p:cNvSpPr txBox="1">
            <a:spLocks noGrp="1"/>
          </p:cNvSpPr>
          <p:nvPr>
            <p:ph type="body" idx="1"/>
          </p:nvPr>
        </p:nvSpPr>
        <p:spPr>
          <a:xfrm>
            <a:off x="505072" y="2252870"/>
            <a:ext cx="3737190" cy="3560251"/>
          </a:xfrm>
          <a:prstGeom prst="rect">
            <a:avLst/>
          </a:prstGeom>
          <a:noFill/>
          <a:ln>
            <a:noFill/>
          </a:ln>
        </p:spPr>
        <p:txBody>
          <a:bodyPr spcFirstLastPara="1" wrap="square" lIns="91425" tIns="45700" rIns="91425" bIns="45700" anchor="t" anchorCtr="0">
            <a:noAutofit/>
          </a:bodyPr>
          <a:lstStyle/>
          <a:p>
            <a:pPr marL="228600" lvl="0" indent="-228600" algn="just" rtl="0">
              <a:lnSpc>
                <a:spcPct val="100000"/>
              </a:lnSpc>
              <a:spcBef>
                <a:spcPts val="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bronchial tree conducts inhaled air deeply into pulmonary regions.</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Bronchioles repeatedly branch distributing airflow toward peripheral alveolar sacs areas.</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Alveoli provide extensive surfaces allowing rapid diffusion of respiratory gases.</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Dense capillary networks surround alveoli enabling continuous oxygen uptake efficiently.</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114300" algn="just" rtl="0">
              <a:lnSpc>
                <a:spcPct val="100000"/>
              </a:lnSpc>
              <a:spcBef>
                <a:spcPts val="1000"/>
              </a:spcBef>
              <a:spcAft>
                <a:spcPts val="0"/>
              </a:spcAft>
              <a:buClr>
                <a:schemeClr val="dk1"/>
              </a:buClr>
              <a:buSzPts val="1800"/>
              <a:buNone/>
            </a:pPr>
            <a:endParaRPr sz="1800">
              <a:latin typeface="Times New Roman" panose="02020603050405020304"/>
              <a:ea typeface="Times New Roman" panose="02020603050405020304"/>
              <a:cs typeface="Times New Roman" panose="02020603050405020304"/>
              <a:sym typeface="Times New Roman" panose="02020603050405020304"/>
            </a:endParaRPr>
          </a:p>
        </p:txBody>
      </p:sp>
      <p:pic>
        <p:nvPicPr>
          <p:cNvPr id="154" name="Google Shape;154;p4" descr="Bronchi, Bronchial Tree, &amp; Lungs | SEER Training"/>
          <p:cNvPicPr preferRelativeResize="0"/>
          <p:nvPr/>
        </p:nvPicPr>
        <p:blipFill rotWithShape="1">
          <a:blip r:embed="rId5"/>
          <a:srcRect/>
          <a:stretch>
            <a:fillRect/>
          </a:stretch>
        </p:blipFill>
        <p:spPr>
          <a:xfrm>
            <a:off x="5385547" y="978533"/>
            <a:ext cx="6306669" cy="5136256"/>
          </a:xfrm>
          <a:prstGeom prst="rect">
            <a:avLst/>
          </a:prstGeom>
          <a:noFill/>
          <a:ln>
            <a:noFill/>
          </a:ln>
        </p:spPr>
      </p:pic>
      <p:sp>
        <p:nvSpPr>
          <p:cNvPr id="155" name="Google Shape;155;p4"/>
          <p:cNvSpPr txBox="1"/>
          <p:nvPr/>
        </p:nvSpPr>
        <p:spPr>
          <a:xfrm>
            <a:off x="6860448" y="6216406"/>
            <a:ext cx="3528230"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Lung Anatomy</a:t>
            </a:r>
            <a:endParaRPr sz="1800" b="1" i="0" u="none" strike="noStrike" cap="none">
              <a:solidFill>
                <a:schemeClr val="dk1"/>
              </a:solidFill>
              <a:latin typeface="Arial" panose="020B0604020202020204"/>
              <a:ea typeface="Arial" panose="020B0604020202020204"/>
              <a:cs typeface="Arial" panose="020B0604020202020204"/>
              <a:sym typeface="Arial" panose="020B0604020202020204"/>
            </a:endParaRPr>
          </a:p>
          <a:p>
            <a:pPr marL="0" marR="0" lvl="0" indent="0" algn="ctr" rtl="0">
              <a:spcBef>
                <a:spcPts val="0"/>
              </a:spcBef>
              <a:spcAft>
                <a:spcPts val="0"/>
              </a:spcAft>
              <a:buNone/>
            </a:pPr>
            <a:r>
              <a:rPr lang="en-US" sz="1200" b="0" i="1"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(Source: National Cancer Institute, 2019)</a:t>
            </a:r>
          </a:p>
        </p:txBody>
      </p:sp>
      <p:pic>
        <p:nvPicPr>
          <p:cNvPr id="16" name="Audio 15">
            <a:hlinkClick r:id="" action="ppaction://media"/>
            <a:extLst>
              <a:ext uri="{FF2B5EF4-FFF2-40B4-BE49-F238E27FC236}">
                <a16:creationId xmlns:a16="http://schemas.microsoft.com/office/drawing/2014/main" id="{2C0C7A7F-B2CF-D668-0CE1-B8B3FAF9CE4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1172"/>
    </mc:Choice>
    <mc:Fallback>
      <p:transition spd="slow" advTm="411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0"/>
        <p:cNvGrpSpPr/>
        <p:nvPr/>
      </p:nvGrpSpPr>
      <p:grpSpPr>
        <a:xfrm>
          <a:off x="0" y="0"/>
          <a:ext cx="0" cy="0"/>
          <a:chOff x="0" y="0"/>
          <a:chExt cx="0" cy="0"/>
        </a:xfrm>
      </p:grpSpPr>
      <p:sp>
        <p:nvSpPr>
          <p:cNvPr id="161" name="Google Shape;161;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162" name="Google Shape;162;p5"/>
          <p:cNvSpPr/>
          <p:nvPr/>
        </p:nvSpPr>
        <p:spPr>
          <a:xfrm>
            <a:off x="409575" y="633619"/>
            <a:ext cx="4279383" cy="5495925"/>
          </a:xfrm>
          <a:prstGeom prst="rect">
            <a:avLst/>
          </a:prstGeom>
          <a:solidFill>
            <a:schemeClr val="lt1"/>
          </a:solidFill>
          <a:ln w="9525"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3" name="Google Shape;163;p5"/>
          <p:cNvSpPr txBox="1">
            <a:spLocks noGrp="1"/>
          </p:cNvSpPr>
          <p:nvPr>
            <p:ph type="title"/>
          </p:nvPr>
        </p:nvSpPr>
        <p:spPr>
          <a:xfrm>
            <a:off x="415425" y="1023441"/>
            <a:ext cx="4251152" cy="106160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Normal Physiology of Breathing</a:t>
            </a:r>
            <a:endParaRPr sz="3600">
              <a:latin typeface="Times New Roman" panose="02020603050405020304"/>
              <a:ea typeface="Times New Roman" panose="02020603050405020304"/>
              <a:cs typeface="Times New Roman" panose="02020603050405020304"/>
              <a:sym typeface="Times New Roman" panose="02020603050405020304"/>
            </a:endParaRPr>
          </a:p>
          <a:p>
            <a:pPr marL="0" lvl="0" indent="0" algn="ctr" rtl="0">
              <a:lnSpc>
                <a:spcPct val="100000"/>
              </a:lnSpc>
              <a:spcBef>
                <a:spcPts val="0"/>
              </a:spcBef>
              <a:spcAft>
                <a:spcPts val="0"/>
              </a:spcAft>
              <a:buClr>
                <a:schemeClr val="dk1"/>
              </a:buClr>
              <a:buSzPts val="3600"/>
              <a:buFont typeface="Arial" panose="020B0604020202020204"/>
              <a:buNone/>
            </a:pPr>
            <a:endParaRPr sz="3600">
              <a:latin typeface="Times New Roman" panose="02020603050405020304"/>
              <a:ea typeface="Times New Roman" panose="02020603050405020304"/>
              <a:cs typeface="Times New Roman" panose="02020603050405020304"/>
              <a:sym typeface="Times New Roman" panose="02020603050405020304"/>
            </a:endParaRPr>
          </a:p>
        </p:txBody>
      </p:sp>
      <p:sp>
        <p:nvSpPr>
          <p:cNvPr id="164" name="Google Shape;164;p5"/>
          <p:cNvSpPr/>
          <p:nvPr/>
        </p:nvSpPr>
        <p:spPr>
          <a:xfrm>
            <a:off x="345567" y="1171300"/>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5" name="Google Shape;165;p5"/>
          <p:cNvSpPr/>
          <p:nvPr/>
        </p:nvSpPr>
        <p:spPr>
          <a:xfrm>
            <a:off x="877459" y="2093976"/>
            <a:ext cx="3328416" cy="9144"/>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66" name="Google Shape;166;p5"/>
          <p:cNvSpPr txBox="1">
            <a:spLocks noGrp="1"/>
          </p:cNvSpPr>
          <p:nvPr>
            <p:ph type="body" idx="1"/>
          </p:nvPr>
        </p:nvSpPr>
        <p:spPr>
          <a:xfrm>
            <a:off x="426631" y="2095988"/>
            <a:ext cx="4241453" cy="3627486"/>
          </a:xfrm>
          <a:prstGeom prst="rect">
            <a:avLst/>
          </a:prstGeom>
          <a:noFill/>
          <a:ln>
            <a:noFill/>
          </a:ln>
        </p:spPr>
        <p:txBody>
          <a:bodyPr spcFirstLastPara="1" wrap="square" lIns="91425" tIns="45700" rIns="91425" bIns="45700" anchor="t" anchorCtr="0">
            <a:noAutofit/>
          </a:bodyPr>
          <a:lstStyle/>
          <a:p>
            <a:pPr marL="228600" lvl="0" indent="-228600" algn="just" rtl="0">
              <a:lnSpc>
                <a:spcPct val="100000"/>
              </a:lnSpc>
              <a:spcBef>
                <a:spcPts val="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During inspiration, the diaphragm contracts and enhances thoracic volume to facilitate the passage of air.</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Intercostal muscles draw up the ribs, which help in the expansion of the chest during ventilation cycles (Patel et al., 2022).</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Oxygen diffuses through the membranes of the alveoli into the system of the pulmonary circulation.</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During the process of breathing, carbon dioxide is transported out of the blood into the alveoli.</a:t>
            </a:r>
            <a:endParaRPr sz="1800">
              <a:latin typeface="Times New Roman" panose="02020603050405020304"/>
              <a:ea typeface="Times New Roman" panose="02020603050405020304"/>
              <a:cs typeface="Times New Roman" panose="02020603050405020304"/>
              <a:sym typeface="Times New Roman" panose="02020603050405020304"/>
            </a:endParaRPr>
          </a:p>
          <a:p>
            <a:pPr marL="228600" lvl="0" indent="-114300" algn="just" rtl="0">
              <a:lnSpc>
                <a:spcPct val="100000"/>
              </a:lnSpc>
              <a:spcBef>
                <a:spcPts val="1000"/>
              </a:spcBef>
              <a:spcAft>
                <a:spcPts val="0"/>
              </a:spcAft>
              <a:buClr>
                <a:schemeClr val="dk1"/>
              </a:buClr>
              <a:buSzPts val="1800"/>
              <a:buNone/>
            </a:pPr>
            <a:endParaRPr sz="1800">
              <a:latin typeface="Times New Roman" panose="02020603050405020304"/>
              <a:ea typeface="Times New Roman" panose="02020603050405020304"/>
              <a:cs typeface="Times New Roman" panose="02020603050405020304"/>
              <a:sym typeface="Times New Roman" panose="02020603050405020304"/>
            </a:endParaRPr>
          </a:p>
        </p:txBody>
      </p:sp>
      <p:pic>
        <p:nvPicPr>
          <p:cNvPr id="167" name="Google Shape;167;p5" descr="The Process of Breathing | Anatomy and Physiology I Class..."/>
          <p:cNvPicPr preferRelativeResize="0"/>
          <p:nvPr/>
        </p:nvPicPr>
        <p:blipFill rotWithShape="1">
          <a:blip r:embed="rId5"/>
          <a:srcRect/>
          <a:stretch>
            <a:fillRect/>
          </a:stretch>
        </p:blipFill>
        <p:spPr>
          <a:xfrm>
            <a:off x="5120640" y="1023854"/>
            <a:ext cx="6656832" cy="4709708"/>
          </a:xfrm>
          <a:prstGeom prst="rect">
            <a:avLst/>
          </a:prstGeom>
          <a:noFill/>
          <a:ln>
            <a:noFill/>
          </a:ln>
        </p:spPr>
      </p:pic>
      <p:sp>
        <p:nvSpPr>
          <p:cNvPr id="168" name="Google Shape;168;p5"/>
          <p:cNvSpPr txBox="1"/>
          <p:nvPr/>
        </p:nvSpPr>
        <p:spPr>
          <a:xfrm>
            <a:off x="5401235" y="5894294"/>
            <a:ext cx="6096000"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Physiology of Breathing</a:t>
            </a:r>
            <a:endParaRPr sz="1200" b="0"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0" marR="0" lvl="0" indent="0" algn="ctr" rtl="0">
              <a:spcBef>
                <a:spcPts val="0"/>
              </a:spcBef>
              <a:spcAft>
                <a:spcPts val="0"/>
              </a:spcAft>
              <a:buNone/>
            </a:pPr>
            <a:r>
              <a:rPr lang="en-US" sz="1200" b="0"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(Source: Fiveable, 2025)</a:t>
            </a:r>
            <a:endParaRPr sz="1200" b="0" i="1"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0" marR="0" lvl="0" indent="0" algn="ctr" rtl="0">
              <a:spcBef>
                <a:spcPts val="0"/>
              </a:spcBef>
              <a:spcAft>
                <a:spcPts val="0"/>
              </a:spcAft>
              <a:buNone/>
            </a:pPr>
            <a:endParaRPr sz="1200" b="0"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p:txBody>
      </p:sp>
      <p:pic>
        <p:nvPicPr>
          <p:cNvPr id="17" name="Audio 16">
            <a:hlinkClick r:id="" action="ppaction://media"/>
            <a:extLst>
              <a:ext uri="{FF2B5EF4-FFF2-40B4-BE49-F238E27FC236}">
                <a16:creationId xmlns:a16="http://schemas.microsoft.com/office/drawing/2014/main" id="{8578C953-D782-80F1-6411-34AF393DEB2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8369"/>
    </mc:Choice>
    <mc:Fallback>
      <p:transition spd="slow" advTm="483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3"/>
        <p:cNvGrpSpPr/>
        <p:nvPr/>
      </p:nvGrpSpPr>
      <p:grpSpPr>
        <a:xfrm>
          <a:off x="0" y="0"/>
          <a:ext cx="0" cy="0"/>
          <a:chOff x="0" y="0"/>
          <a:chExt cx="0" cy="0"/>
        </a:xfrm>
      </p:grpSpPr>
      <p:sp>
        <p:nvSpPr>
          <p:cNvPr id="174" name="Google Shape;174;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175" name="Google Shape;175;p6"/>
          <p:cNvSpPr/>
          <p:nvPr/>
        </p:nvSpPr>
        <p:spPr>
          <a:xfrm>
            <a:off x="-1" y="0"/>
            <a:ext cx="4455673" cy="6858000"/>
          </a:xfrm>
          <a:custGeom>
            <a:avLst/>
            <a:gdLst/>
            <a:ahLst/>
            <a:cxnLst/>
            <a:rect l="l" t="t" r="r" b="b"/>
            <a:pathLst>
              <a:path w="4455673" h="6858000" extrusionOk="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solidFill>
            <a:schemeClr val="lt1"/>
          </a:solidFill>
          <a:ln w="9525" cap="flat" cmpd="sng">
            <a:solidFill>
              <a:srgbClr val="E8E8E8"/>
            </a:solidFill>
            <a:prstDash val="solid"/>
            <a:miter lim="800000"/>
            <a:headEnd type="none" w="sm" len="sm"/>
            <a:tailEnd type="none" w="sm" len="sm"/>
          </a:ln>
          <a:effectLst>
            <a:outerShdw blurRad="50800" dist="38100" algn="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6" name="Google Shape;176;p6"/>
          <p:cNvSpPr/>
          <p:nvPr/>
        </p:nvSpPr>
        <p:spPr>
          <a:xfrm>
            <a:off x="0" y="0"/>
            <a:ext cx="4446529" cy="6858000"/>
          </a:xfrm>
          <a:custGeom>
            <a:avLst/>
            <a:gdLst/>
            <a:ahLst/>
            <a:cxnLst/>
            <a:rect l="l" t="t" r="r" b="b"/>
            <a:pathLst>
              <a:path w="4446529" h="6858000" extrusionOk="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7" name="Google Shape;177;p6"/>
          <p:cNvSpPr txBox="1">
            <a:spLocks noGrp="1"/>
          </p:cNvSpPr>
          <p:nvPr>
            <p:ph type="title"/>
          </p:nvPr>
        </p:nvSpPr>
        <p:spPr>
          <a:xfrm>
            <a:off x="-211612" y="511346"/>
            <a:ext cx="4289791" cy="2402182"/>
          </a:xfrm>
          <a:prstGeom prst="rect">
            <a:avLst/>
          </a:prstGeom>
          <a:noFill/>
          <a:ln>
            <a:noFill/>
          </a:ln>
        </p:spPr>
        <p:txBody>
          <a:bodyPr spcFirstLastPara="1" wrap="square" lIns="91425" tIns="45700" rIns="91425" bIns="45700" anchor="b" anchorCtr="0">
            <a:normAutofit/>
          </a:bodyPr>
          <a:lstStyle/>
          <a:p>
            <a:pPr marL="0" lvl="0" indent="0" algn="ctr" rtl="0">
              <a:lnSpc>
                <a:spcPct val="10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 Pathophysiology of COPD</a:t>
            </a:r>
            <a:endParaRPr sz="3600">
              <a:latin typeface="Times New Roman" panose="02020603050405020304"/>
              <a:ea typeface="Times New Roman" panose="02020603050405020304"/>
              <a:cs typeface="Times New Roman" panose="02020603050405020304"/>
              <a:sym typeface="Times New Roman" panose="02020603050405020304"/>
            </a:endParaRPr>
          </a:p>
          <a:p>
            <a:pPr marL="0" lvl="0" indent="0" algn="ctr" rtl="0">
              <a:lnSpc>
                <a:spcPct val="100000"/>
              </a:lnSpc>
              <a:spcBef>
                <a:spcPts val="0"/>
              </a:spcBef>
              <a:spcAft>
                <a:spcPts val="0"/>
              </a:spcAft>
              <a:buClr>
                <a:schemeClr val="dk1"/>
              </a:buClr>
              <a:buSzPts val="3600"/>
              <a:buFont typeface="Arial" panose="020B0604020202020204"/>
              <a:buNone/>
            </a:pPr>
            <a:endParaRPr sz="3600">
              <a:latin typeface="Times New Roman" panose="02020603050405020304"/>
              <a:ea typeface="Times New Roman" panose="02020603050405020304"/>
              <a:cs typeface="Times New Roman" panose="02020603050405020304"/>
              <a:sym typeface="Times New Roman" panose="02020603050405020304"/>
            </a:endParaRPr>
          </a:p>
        </p:txBody>
      </p:sp>
      <p:sp>
        <p:nvSpPr>
          <p:cNvPr id="178" name="Google Shape;178;p6"/>
          <p:cNvSpPr/>
          <p:nvPr/>
        </p:nvSpPr>
        <p:spPr>
          <a:xfrm rot="5400000">
            <a:off x="662559" y="605790"/>
            <a:ext cx="73152" cy="5486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79" name="Google Shape;179;p6"/>
          <p:cNvSpPr/>
          <p:nvPr/>
        </p:nvSpPr>
        <p:spPr>
          <a:xfrm>
            <a:off x="428244" y="2443480"/>
            <a:ext cx="3337560" cy="18288"/>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80" name="Google Shape;180;p6"/>
          <p:cNvSpPr txBox="1">
            <a:spLocks noGrp="1"/>
          </p:cNvSpPr>
          <p:nvPr>
            <p:ph type="body" idx="1"/>
          </p:nvPr>
        </p:nvSpPr>
        <p:spPr>
          <a:xfrm>
            <a:off x="46124" y="2460319"/>
            <a:ext cx="3763877" cy="3207258"/>
          </a:xfrm>
          <a:prstGeom prst="rect">
            <a:avLst/>
          </a:prstGeom>
          <a:noFill/>
          <a:ln>
            <a:noFill/>
          </a:ln>
        </p:spPr>
        <p:txBody>
          <a:bodyPr spcFirstLastPara="1" wrap="square" lIns="91425" tIns="45700" rIns="91425" bIns="45700" anchor="t" anchorCtr="0">
            <a:noAutofit/>
          </a:bodyPr>
          <a:lstStyle/>
          <a:p>
            <a:pPr marL="228600" lvl="0" indent="-228600" algn="just" rtl="0">
              <a:lnSpc>
                <a:spcPct val="100000"/>
              </a:lnSpc>
              <a:spcBef>
                <a:spcPts val="0"/>
              </a:spcBef>
              <a:spcAft>
                <a:spcPts val="0"/>
              </a:spcAft>
              <a:buClr>
                <a:schemeClr val="dk1"/>
              </a:buClr>
              <a:buSzPts val="1600"/>
              <a:buChar char="•"/>
            </a:pPr>
            <a:r>
              <a:rPr lang="en-US" sz="1600">
                <a:latin typeface="Times New Roman" panose="02020603050405020304"/>
                <a:ea typeface="Times New Roman" panose="02020603050405020304"/>
                <a:cs typeface="Times New Roman" panose="02020603050405020304"/>
                <a:sym typeface="Times New Roman" panose="02020603050405020304"/>
              </a:rPr>
              <a:t>Prolonged airway inflammation constricts the airways, severely hindering the passage of expiratory air.</a:t>
            </a:r>
          </a:p>
          <a:p>
            <a:pPr marL="228600" lvl="0" indent="-228600" algn="just" rtl="0">
              <a:lnSpc>
                <a:spcPct val="100000"/>
              </a:lnSpc>
              <a:spcBef>
                <a:spcPts val="1000"/>
              </a:spcBef>
              <a:spcAft>
                <a:spcPts val="0"/>
              </a:spcAft>
              <a:buClr>
                <a:schemeClr val="dk1"/>
              </a:buClr>
              <a:buSzPts val="1600"/>
              <a:buChar char="•"/>
            </a:pPr>
            <a:r>
              <a:rPr lang="en-US" sz="1600">
                <a:latin typeface="Times New Roman" panose="02020603050405020304"/>
                <a:ea typeface="Times New Roman" panose="02020603050405020304"/>
                <a:cs typeface="Times New Roman" panose="02020603050405020304"/>
                <a:sym typeface="Times New Roman" panose="02020603050405020304"/>
              </a:rPr>
              <a:t>Hypersecretion of the excess mucus blocks the bronchi and the smaller passages of conducting airways (Widysanto and Mathew, 2025).</a:t>
            </a:r>
          </a:p>
          <a:p>
            <a:pPr marL="228600" lvl="0" indent="-228600" algn="just" rtl="0">
              <a:lnSpc>
                <a:spcPct val="100000"/>
              </a:lnSpc>
              <a:spcBef>
                <a:spcPts val="1000"/>
              </a:spcBef>
              <a:spcAft>
                <a:spcPts val="0"/>
              </a:spcAft>
              <a:buClr>
                <a:schemeClr val="dk1"/>
              </a:buClr>
              <a:buSzPts val="1600"/>
              <a:buChar char="•"/>
            </a:pPr>
            <a:r>
              <a:rPr lang="en-US" sz="1600">
                <a:latin typeface="Times New Roman" panose="02020603050405020304"/>
                <a:ea typeface="Times New Roman" panose="02020603050405020304"/>
                <a:cs typeface="Times New Roman" panose="02020603050405020304"/>
                <a:sym typeface="Times New Roman" panose="02020603050405020304"/>
              </a:rPr>
              <a:t>Smaller bronchioles decrease the airflow and make breathing significantly more difficult every day.</a:t>
            </a:r>
          </a:p>
          <a:p>
            <a:pPr marL="228600" lvl="0" indent="-228600" algn="just" rtl="0">
              <a:lnSpc>
                <a:spcPct val="100000"/>
              </a:lnSpc>
              <a:spcBef>
                <a:spcPts val="1000"/>
              </a:spcBef>
              <a:spcAft>
                <a:spcPts val="0"/>
              </a:spcAft>
              <a:buClr>
                <a:schemeClr val="dk1"/>
              </a:buClr>
              <a:buSzPts val="1600"/>
              <a:buChar char="•"/>
            </a:pPr>
            <a:r>
              <a:rPr lang="en-US" sz="1600">
                <a:latin typeface="Times New Roman" panose="02020603050405020304"/>
                <a:ea typeface="Times New Roman" panose="02020603050405020304"/>
                <a:cs typeface="Times New Roman" panose="02020603050405020304"/>
                <a:sym typeface="Times New Roman" panose="02020603050405020304"/>
              </a:rPr>
              <a:t>The destruction of the alveolar walls decreases the surface area and the elastic ability to recoil.</a:t>
            </a:r>
          </a:p>
          <a:p>
            <a:pPr marL="228600" lvl="0" indent="-127000" algn="just" rtl="0">
              <a:lnSpc>
                <a:spcPct val="100000"/>
              </a:lnSpc>
              <a:spcBef>
                <a:spcPts val="1000"/>
              </a:spcBef>
              <a:spcAft>
                <a:spcPts val="0"/>
              </a:spcAft>
              <a:buClr>
                <a:schemeClr val="dk1"/>
              </a:buClr>
              <a:buSzPts val="1600"/>
              <a:buNone/>
            </a:pPr>
            <a:endParaRPr sz="1600">
              <a:latin typeface="Times New Roman" panose="02020603050405020304"/>
              <a:ea typeface="Times New Roman" panose="02020603050405020304"/>
              <a:cs typeface="Times New Roman" panose="02020603050405020304"/>
              <a:sym typeface="Times New Roman" panose="02020603050405020304"/>
            </a:endParaRPr>
          </a:p>
        </p:txBody>
      </p:sp>
      <p:pic>
        <p:nvPicPr>
          <p:cNvPr id="181" name="Google Shape;181;p6" descr="A diagram of a lung&#10;&#10;AI-generated content may be incorrect."/>
          <p:cNvPicPr preferRelativeResize="0"/>
          <p:nvPr/>
        </p:nvPicPr>
        <p:blipFill rotWithShape="1">
          <a:blip r:embed="rId5"/>
          <a:srcRect/>
          <a:stretch>
            <a:fillRect/>
          </a:stretch>
        </p:blipFill>
        <p:spPr>
          <a:xfrm>
            <a:off x="4898967" y="1259947"/>
            <a:ext cx="6921940" cy="4671464"/>
          </a:xfrm>
          <a:prstGeom prst="rect">
            <a:avLst/>
          </a:prstGeom>
          <a:noFill/>
          <a:ln>
            <a:noFill/>
          </a:ln>
        </p:spPr>
      </p:pic>
      <p:sp>
        <p:nvSpPr>
          <p:cNvPr id="182" name="Google Shape;182;p6"/>
          <p:cNvSpPr txBox="1"/>
          <p:nvPr/>
        </p:nvSpPr>
        <p:spPr>
          <a:xfrm>
            <a:off x="7126941" y="5939118"/>
            <a:ext cx="2577353"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Pathophysiology of COPD</a:t>
            </a:r>
            <a:endParaRPr sz="1200" b="0" i="0" u="none" strike="noStrike" cap="none">
              <a:solidFill>
                <a:schemeClr val="dk1"/>
              </a:solidFill>
              <a:latin typeface="Arial" panose="020B0604020202020204"/>
              <a:ea typeface="Arial" panose="020B0604020202020204"/>
              <a:cs typeface="Arial" panose="020B0604020202020204"/>
              <a:sym typeface="Arial" panose="020B0604020202020204"/>
            </a:endParaRPr>
          </a:p>
          <a:p>
            <a:pPr marL="0" marR="0" lvl="0" indent="0" algn="ctr" rtl="0">
              <a:spcBef>
                <a:spcPts val="0"/>
              </a:spcBef>
              <a:spcAft>
                <a:spcPts val="0"/>
              </a:spcAft>
              <a:buNone/>
            </a:pPr>
            <a:r>
              <a:rPr lang="en-US" sz="1200" b="0"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(Source: Rodrigues et al., 2021)</a:t>
            </a:r>
            <a:endParaRPr sz="1200" b="0" i="1"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0" marR="0" lvl="0" indent="0" algn="ctr" rtl="0">
              <a:spcBef>
                <a:spcPts val="0"/>
              </a:spcBef>
              <a:spcAft>
                <a:spcPts val="0"/>
              </a:spcAft>
              <a:buNone/>
            </a:pPr>
            <a:endParaRPr sz="1200" b="0" i="0" u="none" strike="noStrike" cap="none">
              <a:solidFill>
                <a:schemeClr val="dk1"/>
              </a:solidFill>
              <a:latin typeface="Arial" panose="020B0604020202020204"/>
              <a:ea typeface="Arial" panose="020B0604020202020204"/>
              <a:cs typeface="Arial" panose="020B0604020202020204"/>
              <a:sym typeface="Arial" panose="020B0604020202020204"/>
            </a:endParaRPr>
          </a:p>
        </p:txBody>
      </p:sp>
      <p:pic>
        <p:nvPicPr>
          <p:cNvPr id="12" name="Audio 11">
            <a:hlinkClick r:id="" action="ppaction://media"/>
            <a:extLst>
              <a:ext uri="{FF2B5EF4-FFF2-40B4-BE49-F238E27FC236}">
                <a16:creationId xmlns:a16="http://schemas.microsoft.com/office/drawing/2014/main" id="{32C9F2B6-A18A-4B21-4D5A-097A3EA70E7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4652"/>
    </mc:Choice>
    <mc:Fallback>
      <p:transition spd="slow" advTm="446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7"/>
        <p:cNvGrpSpPr/>
        <p:nvPr/>
      </p:nvGrpSpPr>
      <p:grpSpPr>
        <a:xfrm>
          <a:off x="0" y="0"/>
          <a:ext cx="0" cy="0"/>
          <a:chOff x="0" y="0"/>
          <a:chExt cx="0" cy="0"/>
        </a:xfrm>
      </p:grpSpPr>
      <p:sp>
        <p:nvSpPr>
          <p:cNvPr id="188" name="Google Shape;188;p7"/>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pic>
        <p:nvPicPr>
          <p:cNvPr id="189" name="Google Shape;189;p7" descr="COPD Has Lead To Breathlessness And Loneliness|PatientsEngage"/>
          <p:cNvPicPr preferRelativeResize="0"/>
          <p:nvPr/>
        </p:nvPicPr>
        <p:blipFill rotWithShape="1">
          <a:blip r:embed="rId5"/>
          <a:srcRect l="11689" r="3938" b="-1"/>
          <a:stretch>
            <a:fillRect/>
          </a:stretch>
        </p:blipFill>
        <p:spPr>
          <a:xfrm>
            <a:off x="20" y="10"/>
            <a:ext cx="8668492" cy="6857990"/>
          </a:xfrm>
          <a:prstGeom prst="rect">
            <a:avLst/>
          </a:prstGeom>
          <a:noFill/>
          <a:ln>
            <a:noFill/>
          </a:ln>
        </p:spPr>
      </p:pic>
      <p:sp>
        <p:nvSpPr>
          <p:cNvPr id="190" name="Google Shape;190;p7"/>
          <p:cNvSpPr/>
          <p:nvPr/>
        </p:nvSpPr>
        <p:spPr>
          <a:xfrm flipH="1">
            <a:off x="2435399" y="0"/>
            <a:ext cx="9756601" cy="6858000"/>
          </a:xfrm>
          <a:prstGeom prst="rect">
            <a:avLst/>
          </a:prstGeom>
          <a:gradFill>
            <a:gsLst>
              <a:gs pos="0">
                <a:srgbClr val="FFFFFF">
                  <a:alpha val="0"/>
                </a:srgbClr>
              </a:gs>
              <a:gs pos="19000">
                <a:srgbClr val="FFFFFF">
                  <a:alpha val="40000"/>
                </a:srgbClr>
              </a:gs>
              <a:gs pos="35000">
                <a:srgbClr val="FFFFFF">
                  <a:alpha val="76078"/>
                </a:srgbClr>
              </a:gs>
              <a:gs pos="53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191" name="Google Shape;191;p7"/>
          <p:cNvSpPr txBox="1">
            <a:spLocks noGrp="1"/>
          </p:cNvSpPr>
          <p:nvPr>
            <p:ph type="title"/>
          </p:nvPr>
        </p:nvSpPr>
        <p:spPr>
          <a:xfrm>
            <a:off x="7507618" y="1710376"/>
            <a:ext cx="4681996" cy="1124712"/>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 Functional Impact of COPD</a:t>
            </a:r>
            <a:endParaRPr sz="3600">
              <a:latin typeface="Times New Roman" panose="02020603050405020304"/>
              <a:ea typeface="Times New Roman" panose="02020603050405020304"/>
              <a:cs typeface="Times New Roman" panose="02020603050405020304"/>
              <a:sym typeface="Times New Roman" panose="02020603050405020304"/>
            </a:endParaRPr>
          </a:p>
          <a:p>
            <a:pPr marL="0" lvl="0" indent="0" algn="ctr" rtl="0">
              <a:lnSpc>
                <a:spcPct val="100000"/>
              </a:lnSpc>
              <a:spcBef>
                <a:spcPts val="0"/>
              </a:spcBef>
              <a:spcAft>
                <a:spcPts val="0"/>
              </a:spcAft>
              <a:buClr>
                <a:schemeClr val="dk1"/>
              </a:buClr>
              <a:buSzPts val="3600"/>
              <a:buFont typeface="Arial" panose="020B0604020202020204"/>
              <a:buNone/>
            </a:pPr>
            <a:endParaRPr sz="3600">
              <a:latin typeface="Times New Roman" panose="02020603050405020304"/>
              <a:ea typeface="Times New Roman" panose="02020603050405020304"/>
              <a:cs typeface="Times New Roman" panose="02020603050405020304"/>
              <a:sym typeface="Times New Roman" panose="02020603050405020304"/>
            </a:endParaRPr>
          </a:p>
        </p:txBody>
      </p:sp>
      <p:sp>
        <p:nvSpPr>
          <p:cNvPr id="192" name="Google Shape;192;p7"/>
          <p:cNvSpPr/>
          <p:nvPr/>
        </p:nvSpPr>
        <p:spPr>
          <a:xfrm rot="5400000">
            <a:off x="8687333" y="605790"/>
            <a:ext cx="73152" cy="5486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93" name="Google Shape;193;p7"/>
          <p:cNvSpPr/>
          <p:nvPr/>
        </p:nvSpPr>
        <p:spPr>
          <a:xfrm>
            <a:off x="8453018" y="2443480"/>
            <a:ext cx="3218688" cy="9144"/>
          </a:xfrm>
          <a:prstGeom prst="rect">
            <a:avLst/>
          </a:prstGeom>
          <a:solidFill>
            <a:srgbClr val="C8C8C8"/>
          </a:solidFill>
          <a:ln w="9525" cap="flat" cmpd="sng">
            <a:solidFill>
              <a:srgbClr val="C8C8C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194" name="Google Shape;194;p7"/>
          <p:cNvSpPr txBox="1">
            <a:spLocks noGrp="1"/>
          </p:cNvSpPr>
          <p:nvPr>
            <p:ph type="body" idx="1"/>
          </p:nvPr>
        </p:nvSpPr>
        <p:spPr>
          <a:xfrm>
            <a:off x="7317118" y="2718054"/>
            <a:ext cx="4492258" cy="3207258"/>
          </a:xfrm>
          <a:prstGeom prst="rect">
            <a:avLst/>
          </a:prstGeom>
          <a:noFill/>
          <a:ln>
            <a:noFill/>
          </a:ln>
        </p:spPr>
        <p:txBody>
          <a:bodyPr spcFirstLastPara="1" wrap="square" lIns="91425" tIns="45700" rIns="91425" bIns="45700" anchor="t" anchorCtr="0">
            <a:noAutofit/>
          </a:bodyPr>
          <a:lstStyle/>
          <a:p>
            <a:pPr marL="228600" lvl="0" indent="-228600" algn="just" rtl="0">
              <a:lnSpc>
                <a:spcPct val="100000"/>
              </a:lnSpc>
              <a:spcBef>
                <a:spcPts val="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An exchange impairment reduces the oxygen levels in the arteries during systemic circulation.</a:t>
            </a: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patients complain of breathlessness and fatigue with lower exercise tolerance levels (Caruso, 2025).</a:t>
            </a: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Weakened immunity exposes the body to infections, and recovery time is very high.</a:t>
            </a: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everyday life is restricted and becomes less independent and of a higher quality of life.</a:t>
            </a:r>
          </a:p>
          <a:p>
            <a:pPr marL="228600" lvl="0" indent="-114300" algn="just" rtl="0">
              <a:lnSpc>
                <a:spcPct val="100000"/>
              </a:lnSpc>
              <a:spcBef>
                <a:spcPts val="1000"/>
              </a:spcBef>
              <a:spcAft>
                <a:spcPts val="0"/>
              </a:spcAft>
              <a:buClr>
                <a:schemeClr val="dk1"/>
              </a:buClr>
              <a:buSzPts val="1800"/>
              <a:buNone/>
            </a:pPr>
            <a:endParaRPr sz="1800">
              <a:latin typeface="Times New Roman" panose="02020603050405020304"/>
              <a:ea typeface="Times New Roman" panose="02020603050405020304"/>
              <a:cs typeface="Times New Roman" panose="02020603050405020304"/>
              <a:sym typeface="Times New Roman" panose="02020603050405020304"/>
            </a:endParaRPr>
          </a:p>
        </p:txBody>
      </p:sp>
      <p:pic>
        <p:nvPicPr>
          <p:cNvPr id="12" name="Audio 11">
            <a:hlinkClick r:id="" action="ppaction://media"/>
            <a:extLst>
              <a:ext uri="{FF2B5EF4-FFF2-40B4-BE49-F238E27FC236}">
                <a16:creationId xmlns:a16="http://schemas.microsoft.com/office/drawing/2014/main" id="{0D8598EC-48DD-FD85-29ED-F4C1C955B64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1546"/>
    </mc:Choice>
    <mc:Fallback>
      <p:transition spd="slow" advTm="415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9"/>
        <p:cNvGrpSpPr/>
        <p:nvPr/>
      </p:nvGrpSpPr>
      <p:grpSpPr>
        <a:xfrm>
          <a:off x="0" y="0"/>
          <a:ext cx="0" cy="0"/>
          <a:chOff x="0" y="0"/>
          <a:chExt cx="0" cy="0"/>
        </a:xfrm>
      </p:grpSpPr>
      <p:sp>
        <p:nvSpPr>
          <p:cNvPr id="200" name="Google Shape;200;p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pic>
        <p:nvPicPr>
          <p:cNvPr id="201" name="Google Shape;201;p8" descr="COPD Care for the Elderly | Symptoms, Diagnosis, Treatment"/>
          <p:cNvPicPr preferRelativeResize="0"/>
          <p:nvPr/>
        </p:nvPicPr>
        <p:blipFill rotWithShape="1">
          <a:blip r:embed="rId5"/>
          <a:srcRect l="11816" r="21816"/>
          <a:stretch>
            <a:fillRect/>
          </a:stretch>
        </p:blipFill>
        <p:spPr>
          <a:xfrm>
            <a:off x="3522468" y="10"/>
            <a:ext cx="8669532" cy="6857990"/>
          </a:xfrm>
          <a:prstGeom prst="rect">
            <a:avLst/>
          </a:prstGeom>
          <a:noFill/>
          <a:ln>
            <a:noFill/>
          </a:ln>
        </p:spPr>
      </p:pic>
      <p:sp>
        <p:nvSpPr>
          <p:cNvPr id="202" name="Google Shape;202;p8"/>
          <p:cNvSpPr/>
          <p:nvPr/>
        </p:nvSpPr>
        <p:spPr>
          <a:xfrm>
            <a:off x="2" y="0"/>
            <a:ext cx="9756601" cy="6858000"/>
          </a:xfrm>
          <a:prstGeom prst="rect">
            <a:avLst/>
          </a:prstGeom>
          <a:gradFill>
            <a:gsLst>
              <a:gs pos="0">
                <a:srgbClr val="000000">
                  <a:alpha val="0"/>
                </a:srgbClr>
              </a:gs>
              <a:gs pos="19000">
                <a:srgbClr val="000000">
                  <a:alpha val="38039"/>
                </a:srgbClr>
              </a:gs>
              <a:gs pos="35000">
                <a:srgbClr val="000000">
                  <a:alpha val="78039"/>
                </a:srgbClr>
              </a:gs>
              <a:gs pos="58000">
                <a:schemeClr val="dk1"/>
              </a:gs>
              <a:gs pos="100000">
                <a:schemeClr val="dk1"/>
              </a:gs>
            </a:gsLst>
            <a:lin ang="10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203" name="Google Shape;203;p8"/>
          <p:cNvSpPr txBox="1">
            <a:spLocks noGrp="1"/>
          </p:cNvSpPr>
          <p:nvPr>
            <p:ph type="title"/>
          </p:nvPr>
        </p:nvSpPr>
        <p:spPr>
          <a:xfrm>
            <a:off x="371094" y="1161288"/>
            <a:ext cx="3438144" cy="1124712"/>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100000"/>
              </a:lnSpc>
              <a:spcBef>
                <a:spcPts val="0"/>
              </a:spcBef>
              <a:spcAft>
                <a:spcPts val="0"/>
              </a:spcAft>
              <a:buClr>
                <a:schemeClr val="lt1"/>
              </a:buClr>
              <a:buSzPct val="100000"/>
              <a:buFont typeface="Times New Roman" panose="02020603050405020304"/>
              <a:buNone/>
            </a:pPr>
            <a:r>
              <a:rPr lang="en-US" sz="3600">
                <a:solidFill>
                  <a:schemeClr val="lt1"/>
                </a:solidFill>
                <a:latin typeface="Times New Roman" panose="02020603050405020304"/>
                <a:ea typeface="Times New Roman" panose="02020603050405020304"/>
                <a:cs typeface="Times New Roman" panose="02020603050405020304"/>
                <a:sym typeface="Times New Roman" panose="02020603050405020304"/>
              </a:rPr>
              <a:t>Fictional Patient Profile</a:t>
            </a:r>
            <a:endParaRPr sz="3600">
              <a:solidFill>
                <a:schemeClr val="lt1"/>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204" name="Google Shape;204;p8"/>
          <p:cNvSpPr/>
          <p:nvPr/>
        </p:nvSpPr>
        <p:spPr>
          <a:xfrm rot="5400000">
            <a:off x="662559" y="605790"/>
            <a:ext cx="73152" cy="5486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5" name="Google Shape;205;p8"/>
          <p:cNvSpPr/>
          <p:nvPr/>
        </p:nvSpPr>
        <p:spPr>
          <a:xfrm>
            <a:off x="428244" y="2443480"/>
            <a:ext cx="3300984" cy="1828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06" name="Google Shape;206;p8"/>
          <p:cNvSpPr txBox="1">
            <a:spLocks noGrp="1"/>
          </p:cNvSpPr>
          <p:nvPr>
            <p:ph type="body" idx="1"/>
          </p:nvPr>
        </p:nvSpPr>
        <p:spPr>
          <a:xfrm>
            <a:off x="415917" y="2718054"/>
            <a:ext cx="4133671" cy="3207258"/>
          </a:xfrm>
          <a:prstGeom prst="rect">
            <a:avLst/>
          </a:prstGeom>
          <a:noFill/>
          <a:ln>
            <a:noFill/>
          </a:ln>
        </p:spPr>
        <p:txBody>
          <a:bodyPr spcFirstLastPara="1" wrap="square" lIns="91425" tIns="45700" rIns="91425" bIns="45700" anchor="t" anchorCtr="0">
            <a:noAutofit/>
          </a:bodyPr>
          <a:lstStyle/>
          <a:p>
            <a:pPr marL="228600" lvl="0" indent="-228600" algn="just" rtl="0">
              <a:lnSpc>
                <a:spcPct val="100000"/>
              </a:lnSpc>
              <a:spcBef>
                <a:spcPts val="0"/>
              </a:spcBef>
              <a:spcAft>
                <a:spcPts val="0"/>
              </a:spcAft>
              <a:buClr>
                <a:schemeClr val="lt1"/>
              </a:buClr>
              <a:buSzPts val="1800"/>
              <a:buChar char="•"/>
            </a:pPr>
            <a:r>
              <a:rPr lang="en-US" sz="1800">
                <a:solidFill>
                  <a:schemeClr val="lt1"/>
                </a:solidFill>
                <a:latin typeface="Times New Roman" panose="02020603050405020304"/>
                <a:ea typeface="Times New Roman" panose="02020603050405020304"/>
                <a:cs typeface="Times New Roman" panose="02020603050405020304"/>
                <a:sym typeface="Times New Roman" panose="02020603050405020304"/>
              </a:rPr>
              <a:t>Mr. A is a sixty-five-year-old male.</a:t>
            </a:r>
          </a:p>
          <a:p>
            <a:pPr marL="228600" lvl="0" indent="-228600" algn="just" rtl="0">
              <a:lnSpc>
                <a:spcPct val="100000"/>
              </a:lnSpc>
              <a:spcBef>
                <a:spcPts val="1000"/>
              </a:spcBef>
              <a:spcAft>
                <a:spcPts val="0"/>
              </a:spcAft>
              <a:buClr>
                <a:schemeClr val="lt1"/>
              </a:buClr>
              <a:buSzPts val="1800"/>
              <a:buChar char="•"/>
            </a:pPr>
            <a:r>
              <a:rPr lang="en-US" sz="1800">
                <a:solidFill>
                  <a:schemeClr val="lt1"/>
                </a:solidFill>
                <a:latin typeface="Times New Roman" panose="02020603050405020304"/>
                <a:ea typeface="Times New Roman" panose="02020603050405020304"/>
                <a:cs typeface="Times New Roman" panose="02020603050405020304"/>
                <a:sym typeface="Times New Roman" panose="02020603050405020304"/>
              </a:rPr>
              <a:t>He lives with his wife and is often provided with informal domestic help.</a:t>
            </a:r>
          </a:p>
          <a:p>
            <a:pPr marL="228600" lvl="0" indent="-228600" algn="just" rtl="0">
              <a:lnSpc>
                <a:spcPct val="100000"/>
              </a:lnSpc>
              <a:spcBef>
                <a:spcPts val="1000"/>
              </a:spcBef>
              <a:spcAft>
                <a:spcPts val="0"/>
              </a:spcAft>
              <a:buClr>
                <a:schemeClr val="lt1"/>
              </a:buClr>
              <a:buSzPts val="1800"/>
              <a:buChar char="•"/>
            </a:pPr>
            <a:r>
              <a:rPr lang="en-US" sz="1800">
                <a:solidFill>
                  <a:schemeClr val="lt1"/>
                </a:solidFill>
                <a:latin typeface="Times New Roman" panose="02020603050405020304"/>
                <a:ea typeface="Times New Roman" panose="02020603050405020304"/>
                <a:cs typeface="Times New Roman" panose="02020603050405020304"/>
                <a:sym typeface="Times New Roman" panose="02020603050405020304"/>
              </a:rPr>
              <a:t>He is a retired factory worker and has had extensive exposure to industries.</a:t>
            </a:r>
          </a:p>
          <a:p>
            <a:pPr marL="228600" lvl="0" indent="-228600" algn="just" rtl="0">
              <a:lnSpc>
                <a:spcPct val="100000"/>
              </a:lnSpc>
              <a:spcBef>
                <a:spcPts val="1000"/>
              </a:spcBef>
              <a:spcAft>
                <a:spcPts val="0"/>
              </a:spcAft>
              <a:buClr>
                <a:schemeClr val="lt1"/>
              </a:buClr>
              <a:buSzPts val="1800"/>
              <a:buChar char="•"/>
            </a:pPr>
            <a:r>
              <a:rPr lang="en-US" sz="1800">
                <a:solidFill>
                  <a:schemeClr val="lt1"/>
                </a:solidFill>
                <a:latin typeface="Times New Roman" panose="02020603050405020304"/>
                <a:ea typeface="Times New Roman" panose="02020603050405020304"/>
                <a:cs typeface="Times New Roman" panose="02020603050405020304"/>
                <a:sym typeface="Times New Roman" panose="02020603050405020304"/>
              </a:rPr>
              <a:t>His chronic obstructive pulmonary disease is moderate and was clinically diagnosed recently.</a:t>
            </a:r>
          </a:p>
          <a:p>
            <a:pPr marL="228600" lvl="0" indent="-114300" algn="just" rtl="0">
              <a:lnSpc>
                <a:spcPct val="100000"/>
              </a:lnSpc>
              <a:spcBef>
                <a:spcPts val="1000"/>
              </a:spcBef>
              <a:spcAft>
                <a:spcPts val="0"/>
              </a:spcAft>
              <a:buClr>
                <a:schemeClr val="dk1"/>
              </a:buClr>
              <a:buSzPts val="1800"/>
              <a:buNone/>
            </a:pPr>
            <a:endParaRPr sz="1800">
              <a:solidFill>
                <a:schemeClr val="lt1"/>
              </a:solidFill>
              <a:latin typeface="Times New Roman" panose="02020603050405020304"/>
              <a:ea typeface="Times New Roman" panose="02020603050405020304"/>
              <a:cs typeface="Times New Roman" panose="02020603050405020304"/>
              <a:sym typeface="Times New Roman" panose="02020603050405020304"/>
            </a:endParaRPr>
          </a:p>
        </p:txBody>
      </p:sp>
      <p:pic>
        <p:nvPicPr>
          <p:cNvPr id="12" name="Audio 11">
            <a:hlinkClick r:id="" action="ppaction://media"/>
            <a:extLst>
              <a:ext uri="{FF2B5EF4-FFF2-40B4-BE49-F238E27FC236}">
                <a16:creationId xmlns:a16="http://schemas.microsoft.com/office/drawing/2014/main" id="{601DE18D-642B-BFAC-58DF-DBC090AD354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25327"/>
    </mc:Choice>
    <mc:Fallback>
      <p:transition spd="slow" advTm="25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1"/>
        <p:cNvGrpSpPr/>
        <p:nvPr/>
      </p:nvGrpSpPr>
      <p:grpSpPr>
        <a:xfrm>
          <a:off x="0" y="0"/>
          <a:ext cx="0" cy="0"/>
          <a:chOff x="0" y="0"/>
          <a:chExt cx="0" cy="0"/>
        </a:xfrm>
      </p:grpSpPr>
      <p:sp>
        <p:nvSpPr>
          <p:cNvPr id="212" name="Google Shape;212;p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213" name="Google Shape;213;p9"/>
          <p:cNvSpPr/>
          <p:nvPr/>
        </p:nvSpPr>
        <p:spPr>
          <a:xfrm>
            <a:off x="558209" y="684398"/>
            <a:ext cx="11167447" cy="5206040"/>
          </a:xfrm>
          <a:prstGeom prst="rect">
            <a:avLst/>
          </a:prstGeom>
          <a:solidFill>
            <a:schemeClr val="lt1"/>
          </a:solidFill>
          <a:ln w="12700"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4" name="Google Shape;214;p9"/>
          <p:cNvSpPr txBox="1">
            <a:spLocks noGrp="1"/>
          </p:cNvSpPr>
          <p:nvPr>
            <p:ph type="title"/>
          </p:nvPr>
        </p:nvSpPr>
        <p:spPr>
          <a:xfrm>
            <a:off x="1115568" y="1408153"/>
            <a:ext cx="10168128" cy="1315035"/>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Lifestyle and Risk Factors</a:t>
            </a:r>
            <a:endParaRPr sz="3600"/>
          </a:p>
          <a:p>
            <a:pPr marL="0" lvl="0" indent="0" algn="ctr" rtl="0">
              <a:lnSpc>
                <a:spcPct val="90000"/>
              </a:lnSpc>
              <a:spcBef>
                <a:spcPts val="0"/>
              </a:spcBef>
              <a:spcAft>
                <a:spcPts val="0"/>
              </a:spcAft>
              <a:buClr>
                <a:schemeClr val="dk1"/>
              </a:buClr>
              <a:buSzPts val="3600"/>
              <a:buFont typeface="Arial" panose="020B0604020202020204"/>
              <a:buNone/>
            </a:pPr>
            <a:endParaRPr sz="3600"/>
          </a:p>
        </p:txBody>
      </p:sp>
      <p:sp>
        <p:nvSpPr>
          <p:cNvPr id="215" name="Google Shape;215;p9"/>
          <p:cNvSpPr/>
          <p:nvPr/>
        </p:nvSpPr>
        <p:spPr>
          <a:xfrm>
            <a:off x="498834" y="1713627"/>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16" name="Google Shape;216;p9"/>
          <p:cNvSpPr txBox="1">
            <a:spLocks noGrp="1"/>
          </p:cNvSpPr>
          <p:nvPr>
            <p:ph type="body" idx="1"/>
          </p:nvPr>
        </p:nvSpPr>
        <p:spPr>
          <a:xfrm>
            <a:off x="1115568" y="2962656"/>
            <a:ext cx="10168128" cy="2624328"/>
          </a:xfrm>
          <a:prstGeom prst="rect">
            <a:avLst/>
          </a:prstGeom>
          <a:noFill/>
          <a:ln>
            <a:noFill/>
          </a:ln>
        </p:spPr>
        <p:txBody>
          <a:bodyPr spcFirstLastPara="1" wrap="square" lIns="91425" tIns="45700" rIns="91425" bIns="45700" anchor="t" anchorCtr="0">
            <a:normAutofit/>
          </a:bodyPr>
          <a:lstStyle/>
          <a:p>
            <a:pPr marL="228600" lvl="0" indent="-228600" algn="just" rtl="0">
              <a:lnSpc>
                <a:spcPct val="100000"/>
              </a:lnSpc>
              <a:spcBef>
                <a:spcPts val="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He smoked cigarettes for nearly forty years continuously.</a:t>
            </a:r>
            <a:endParaRPr sz="1800"/>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An occupational exposure to dust and a sedentary lifestyle contributed to the slow aggravation of airway inflammation.</a:t>
            </a:r>
            <a:endParaRPr sz="1800"/>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His BMI was 29, which showed that he was overweight.</a:t>
            </a:r>
            <a:endParaRPr sz="1800"/>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In the last year, he had had two clinically significant exacerbations.</a:t>
            </a:r>
            <a:endParaRPr sz="1800"/>
          </a:p>
          <a:p>
            <a:pPr marL="228600" lvl="0" indent="-114300" algn="just" rtl="0">
              <a:lnSpc>
                <a:spcPct val="100000"/>
              </a:lnSpc>
              <a:spcBef>
                <a:spcPts val="1000"/>
              </a:spcBef>
              <a:spcAft>
                <a:spcPts val="0"/>
              </a:spcAft>
              <a:buClr>
                <a:schemeClr val="dk1"/>
              </a:buClr>
              <a:buSzPts val="1800"/>
              <a:buNone/>
            </a:pPr>
            <a:endParaRPr sz="1800"/>
          </a:p>
        </p:txBody>
      </p:sp>
      <p:pic>
        <p:nvPicPr>
          <p:cNvPr id="12" name="Audio 11">
            <a:hlinkClick r:id="" action="ppaction://media"/>
            <a:extLst>
              <a:ext uri="{FF2B5EF4-FFF2-40B4-BE49-F238E27FC236}">
                <a16:creationId xmlns:a16="http://schemas.microsoft.com/office/drawing/2014/main" id="{8026CF0B-6BB5-E6A6-7C04-C89E10302CF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27790"/>
    </mc:Choice>
    <mc:Fallback>
      <p:transition spd="slow" advTm="27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1"/>
        <p:cNvGrpSpPr/>
        <p:nvPr/>
      </p:nvGrpSpPr>
      <p:grpSpPr>
        <a:xfrm>
          <a:off x="0" y="0"/>
          <a:ext cx="0" cy="0"/>
          <a:chOff x="0" y="0"/>
          <a:chExt cx="0" cy="0"/>
        </a:xfrm>
      </p:grpSpPr>
      <p:sp>
        <p:nvSpPr>
          <p:cNvPr id="222" name="Google Shape;222;p1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223" name="Google Shape;223;p10"/>
          <p:cNvSpPr txBox="1">
            <a:spLocks noGrp="1"/>
          </p:cNvSpPr>
          <p:nvPr>
            <p:ph type="title"/>
          </p:nvPr>
        </p:nvSpPr>
        <p:spPr>
          <a:xfrm>
            <a:off x="7277976" y="1294329"/>
            <a:ext cx="4314645" cy="126895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Times New Roman" panose="02020603050405020304"/>
              <a:buNone/>
            </a:pPr>
            <a:r>
              <a:rPr lang="en-US" sz="3600">
                <a:latin typeface="Times New Roman" panose="02020603050405020304"/>
                <a:ea typeface="Times New Roman" panose="02020603050405020304"/>
                <a:cs typeface="Times New Roman" panose="02020603050405020304"/>
                <a:sym typeface="Times New Roman" panose="02020603050405020304"/>
              </a:rPr>
              <a:t>Routine Health Data in Care Planning</a:t>
            </a:r>
          </a:p>
          <a:p>
            <a:pPr marL="0" lvl="0" indent="0" algn="ctr" rtl="0">
              <a:lnSpc>
                <a:spcPct val="90000"/>
              </a:lnSpc>
              <a:spcBef>
                <a:spcPts val="0"/>
              </a:spcBef>
              <a:spcAft>
                <a:spcPts val="0"/>
              </a:spcAft>
              <a:buClr>
                <a:schemeClr val="dk1"/>
              </a:buClr>
              <a:buSzPts val="3600"/>
              <a:buFont typeface="Arial" panose="020B0604020202020204"/>
              <a:buNone/>
            </a:pPr>
            <a:endParaRPr sz="3600">
              <a:latin typeface="Times New Roman" panose="02020603050405020304"/>
              <a:ea typeface="Times New Roman" panose="02020603050405020304"/>
              <a:cs typeface="Times New Roman" panose="02020603050405020304"/>
              <a:sym typeface="Times New Roman" panose="02020603050405020304"/>
            </a:endParaRPr>
          </a:p>
        </p:txBody>
      </p:sp>
      <p:pic>
        <p:nvPicPr>
          <p:cNvPr id="224" name="Google Shape;224;p10" descr="COPD spirometry: What it is and how it works"/>
          <p:cNvPicPr preferRelativeResize="0"/>
          <p:nvPr/>
        </p:nvPicPr>
        <p:blipFill rotWithShape="1">
          <a:blip r:embed="rId5"/>
          <a:srcRect l="16335" r="10203"/>
          <a:stretch>
            <a:fillRect/>
          </a:stretch>
        </p:blipFill>
        <p:spPr>
          <a:xfrm>
            <a:off x="20" y="10"/>
            <a:ext cx="6717436" cy="6420961"/>
          </a:xfrm>
          <a:custGeom>
            <a:avLst/>
            <a:gdLst/>
            <a:ahLst/>
            <a:cxnLst/>
            <a:rect l="l" t="t" r="r" b="b"/>
            <a:pathLst>
              <a:path w="6717456" h="6858000" extrusionOk="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noFill/>
          <a:ln>
            <a:noFill/>
          </a:ln>
          <a:effectLst>
            <a:outerShdw blurRad="50800" dist="38100" algn="l" rotWithShape="0">
              <a:srgbClr val="D8D8D8">
                <a:alpha val="30196"/>
              </a:srgbClr>
            </a:outerShdw>
          </a:effectLst>
        </p:spPr>
      </p:pic>
      <p:sp>
        <p:nvSpPr>
          <p:cNvPr id="225" name="Google Shape;225;p10"/>
          <p:cNvSpPr/>
          <p:nvPr/>
        </p:nvSpPr>
        <p:spPr>
          <a:xfrm rot="5400000">
            <a:off x="7589864" y="387939"/>
            <a:ext cx="73152" cy="5486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26" name="Google Shape;226;p10"/>
          <p:cNvSpPr/>
          <p:nvPr/>
        </p:nvSpPr>
        <p:spPr>
          <a:xfrm>
            <a:off x="7331572" y="2240371"/>
            <a:ext cx="4206240" cy="18288"/>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27" name="Google Shape;227;p10"/>
          <p:cNvSpPr txBox="1">
            <a:spLocks noGrp="1"/>
          </p:cNvSpPr>
          <p:nvPr>
            <p:ph type="body" idx="1"/>
          </p:nvPr>
        </p:nvSpPr>
        <p:spPr>
          <a:xfrm>
            <a:off x="7255563" y="2557587"/>
            <a:ext cx="4314645" cy="3717317"/>
          </a:xfrm>
          <a:prstGeom prst="rect">
            <a:avLst/>
          </a:prstGeom>
          <a:noFill/>
          <a:ln>
            <a:noFill/>
          </a:ln>
        </p:spPr>
        <p:txBody>
          <a:bodyPr spcFirstLastPara="1" wrap="square" lIns="91425" tIns="45700" rIns="91425" bIns="45700" anchor="t" anchorCtr="0">
            <a:noAutofit/>
          </a:bodyPr>
          <a:lstStyle/>
          <a:p>
            <a:pPr marL="228600" lvl="0" indent="-228600" algn="just" rtl="0">
              <a:lnSpc>
                <a:spcPct val="100000"/>
              </a:lnSpc>
              <a:spcBef>
                <a:spcPts val="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Spirometry shows low FEV1 to FVC ratios that are evidence of airflow obstruction (Backman et al., 2024).</a:t>
            </a: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oxygen saturation levels are averaged at 91%, indicating resting hypoxaemia.</a:t>
            </a: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The status of overweight that affects levels of breathlessness is confirmed by body mass index.</a:t>
            </a:r>
          </a:p>
          <a:p>
            <a:pPr marL="228600" lvl="0" indent="-228600" algn="just" rtl="0">
              <a:lnSpc>
                <a:spcPct val="100000"/>
              </a:lnSpc>
              <a:spcBef>
                <a:spcPts val="1000"/>
              </a:spcBef>
              <a:spcAft>
                <a:spcPts val="0"/>
              </a:spcAft>
              <a:buClr>
                <a:schemeClr val="dk1"/>
              </a:buClr>
              <a:buSzPts val="1800"/>
              <a:buChar char="•"/>
            </a:pPr>
            <a:r>
              <a:rPr lang="en-US" sz="1800">
                <a:latin typeface="Times New Roman" panose="02020603050405020304"/>
                <a:ea typeface="Times New Roman" panose="02020603050405020304"/>
                <a:cs typeface="Times New Roman" panose="02020603050405020304"/>
                <a:sym typeface="Times New Roman" panose="02020603050405020304"/>
              </a:rPr>
              <a:t>Past exacerbation history assists in modulating the treatment that is being followed to observe frequency and prevention in the future.</a:t>
            </a:r>
          </a:p>
          <a:p>
            <a:pPr marL="228600" lvl="0" indent="-114300" algn="just" rtl="0">
              <a:lnSpc>
                <a:spcPct val="100000"/>
              </a:lnSpc>
              <a:spcBef>
                <a:spcPts val="1000"/>
              </a:spcBef>
              <a:spcAft>
                <a:spcPts val="0"/>
              </a:spcAft>
              <a:buClr>
                <a:schemeClr val="dk1"/>
              </a:buClr>
              <a:buSzPts val="1800"/>
              <a:buNone/>
            </a:pPr>
            <a:endParaRPr sz="1800">
              <a:latin typeface="Times New Roman" panose="02020603050405020304"/>
              <a:ea typeface="Times New Roman" panose="02020603050405020304"/>
              <a:cs typeface="Times New Roman" panose="02020603050405020304"/>
              <a:sym typeface="Times New Roman" panose="02020603050405020304"/>
            </a:endParaRPr>
          </a:p>
        </p:txBody>
      </p:sp>
      <p:sp>
        <p:nvSpPr>
          <p:cNvPr id="228" name="Google Shape;228;p10"/>
          <p:cNvSpPr txBox="1"/>
          <p:nvPr/>
        </p:nvSpPr>
        <p:spPr>
          <a:xfrm>
            <a:off x="1506534" y="6420778"/>
            <a:ext cx="369624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i="0" u="sng"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hlinkClick r:id="rId6"/>
              </a:rPr>
              <a:t>COPD spirometry</a:t>
            </a:r>
            <a:endParaRPr sz="1200" b="1" i="0"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a:p>
            <a:pPr marL="0" marR="0" lvl="0" indent="0" algn="ctr" rtl="0">
              <a:spcBef>
                <a:spcPts val="0"/>
              </a:spcBef>
              <a:spcAft>
                <a:spcPts val="0"/>
              </a:spcAft>
              <a:buNone/>
            </a:pPr>
            <a:r>
              <a:rPr lang="en-US" sz="1200" b="0" i="1" u="none" strike="noStrike" cap="none">
                <a:solidFill>
                  <a:schemeClr val="dk1"/>
                </a:solidFill>
                <a:latin typeface="Times New Roman" panose="02020603050405020304"/>
                <a:ea typeface="Times New Roman" panose="02020603050405020304"/>
                <a:cs typeface="Times New Roman" panose="02020603050405020304"/>
                <a:sym typeface="Times New Roman" panose="02020603050405020304"/>
              </a:rPr>
              <a:t>(Source: MedicalNews Today, 2021)</a:t>
            </a:r>
          </a:p>
          <a:p>
            <a:pPr marL="0" marR="0" lvl="0" indent="0" algn="l" rtl="0">
              <a:spcBef>
                <a:spcPts val="0"/>
              </a:spcBef>
              <a:spcAft>
                <a:spcPts val="0"/>
              </a:spcAft>
              <a:buNone/>
            </a:pPr>
            <a:endParaRPr sz="1200" i="1">
              <a:solidFill>
                <a:schemeClr val="dk1"/>
              </a:solidFill>
              <a:latin typeface="Arial" panose="020B0604020202020204"/>
              <a:ea typeface="Arial" panose="020B0604020202020204"/>
              <a:cs typeface="Arial" panose="020B0604020202020204"/>
              <a:sym typeface="Arial" panose="020B0604020202020204"/>
            </a:endParaRPr>
          </a:p>
        </p:txBody>
      </p:sp>
      <p:pic>
        <p:nvPicPr>
          <p:cNvPr id="12" name="Audio 11">
            <a:hlinkClick r:id="" action="ppaction://media"/>
            <a:extLst>
              <a:ext uri="{FF2B5EF4-FFF2-40B4-BE49-F238E27FC236}">
                <a16:creationId xmlns:a16="http://schemas.microsoft.com/office/drawing/2014/main" id="{C4026068-7F93-A696-197C-F75CFD79A00B}"/>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2094"/>
    </mc:Choice>
    <mc:Fallback>
      <p:transition spd="slow" advTm="420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3"/>
        <p:cNvGrpSpPr/>
        <p:nvPr/>
      </p:nvGrpSpPr>
      <p:grpSpPr>
        <a:xfrm>
          <a:off x="0" y="0"/>
          <a:ext cx="0" cy="0"/>
          <a:chOff x="0" y="0"/>
          <a:chExt cx="0" cy="0"/>
        </a:xfrm>
      </p:grpSpPr>
      <p:sp>
        <p:nvSpPr>
          <p:cNvPr id="234" name="Google Shape;234;p1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35" name="Google Shape;235;p11"/>
          <p:cNvSpPr txBox="1">
            <a:spLocks noGrp="1"/>
          </p:cNvSpPr>
          <p:nvPr>
            <p:ph type="title"/>
          </p:nvPr>
        </p:nvSpPr>
        <p:spPr>
          <a:xfrm>
            <a:off x="841248" y="334644"/>
            <a:ext cx="10509504" cy="1076914"/>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Times New Roman" panose="02020603050405020304"/>
              <a:buNone/>
            </a:pPr>
            <a:r>
              <a:rPr lang="en-US">
                <a:latin typeface="Times New Roman" panose="02020603050405020304"/>
                <a:ea typeface="Times New Roman" panose="02020603050405020304"/>
                <a:cs typeface="Times New Roman" panose="02020603050405020304"/>
                <a:sym typeface="Times New Roman" panose="02020603050405020304"/>
              </a:rPr>
              <a:t>Identified Care Needs</a:t>
            </a:r>
          </a:p>
        </p:txBody>
      </p:sp>
      <p:sp>
        <p:nvSpPr>
          <p:cNvPr id="236" name="Google Shape;236;p11"/>
          <p:cNvSpPr/>
          <p:nvPr/>
        </p:nvSpPr>
        <p:spPr>
          <a:xfrm>
            <a:off x="842772" y="0"/>
            <a:ext cx="10506456" cy="19138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37" name="Google Shape;237;p11"/>
          <p:cNvSpPr/>
          <p:nvPr/>
        </p:nvSpPr>
        <p:spPr>
          <a:xfrm>
            <a:off x="841248" y="1512994"/>
            <a:ext cx="10506456" cy="18288"/>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238" name="Google Shape;238;p11"/>
          <p:cNvGrpSpPr/>
          <p:nvPr/>
        </p:nvGrpSpPr>
        <p:grpSpPr>
          <a:xfrm>
            <a:off x="838200" y="1870948"/>
            <a:ext cx="10506455" cy="4268247"/>
            <a:chOff x="0" y="133588"/>
            <a:chExt cx="10506455" cy="4268247"/>
          </a:xfrm>
        </p:grpSpPr>
        <p:sp>
          <p:nvSpPr>
            <p:cNvPr id="239" name="Google Shape;239;p11"/>
            <p:cNvSpPr/>
            <p:nvPr/>
          </p:nvSpPr>
          <p:spPr>
            <a:xfrm>
              <a:off x="0" y="133588"/>
              <a:ext cx="3283267" cy="1969960"/>
            </a:xfrm>
            <a:prstGeom prst="rect">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11"/>
            <p:cNvSpPr txBox="1"/>
            <p:nvPr/>
          </p:nvSpPr>
          <p:spPr>
            <a:xfrm>
              <a:off x="0" y="133588"/>
              <a:ext cx="3283267" cy="1969960"/>
            </a:xfrm>
            <a:prstGeom prst="rect">
              <a:avLst/>
            </a:prstGeom>
            <a:noFill/>
            <a:ln>
              <a:noFill/>
            </a:ln>
          </p:spPr>
          <p:txBody>
            <a:bodyPr spcFirstLastPara="1" wrap="square" lIns="95250" tIns="95250" rIns="95250" bIns="95250" anchor="ctr" anchorCtr="0">
              <a:noAutofit/>
            </a:bodyPr>
            <a:lstStyle/>
            <a:p>
              <a:pPr marL="0" marR="0" lvl="0" indent="0" algn="ctr" rtl="0">
                <a:lnSpc>
                  <a:spcPct val="90000"/>
                </a:lnSpc>
                <a:spcBef>
                  <a:spcPts val="0"/>
                </a:spcBef>
                <a:spcAft>
                  <a:spcPts val="0"/>
                </a:spcAft>
                <a:buClr>
                  <a:schemeClr val="lt1"/>
                </a:buClr>
                <a:buSzPts val="2500"/>
                <a:buFont typeface="Arial" panose="020B0604020202020204"/>
                <a:buNone/>
              </a:pPr>
              <a:r>
                <a:rPr lang="en-US" sz="2500">
                  <a:solidFill>
                    <a:schemeClr val="lt1"/>
                  </a:solidFill>
                  <a:latin typeface="Arial" panose="020B0604020202020204"/>
                  <a:ea typeface="Arial" panose="020B0604020202020204"/>
                  <a:cs typeface="Arial" panose="020B0604020202020204"/>
                  <a:sym typeface="Arial" panose="020B0604020202020204"/>
                </a:rPr>
                <a:t>Mucus has blocked the airways and has made clearance difficult (Dietrich, 2023).</a:t>
              </a:r>
            </a:p>
          </p:txBody>
        </p:sp>
        <p:sp>
          <p:nvSpPr>
            <p:cNvPr id="241" name="Google Shape;241;p11"/>
            <p:cNvSpPr/>
            <p:nvPr/>
          </p:nvSpPr>
          <p:spPr>
            <a:xfrm>
              <a:off x="3611594" y="133588"/>
              <a:ext cx="3283267" cy="1969960"/>
            </a:xfrm>
            <a:prstGeom prst="rect">
              <a:avLst/>
            </a:prstGeom>
            <a:solidFill>
              <a:srgbClr val="06963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txBox="1"/>
            <p:nvPr/>
          </p:nvSpPr>
          <p:spPr>
            <a:xfrm>
              <a:off x="3611594" y="133588"/>
              <a:ext cx="3283267" cy="1969960"/>
            </a:xfrm>
            <a:prstGeom prst="rect">
              <a:avLst/>
            </a:prstGeom>
            <a:noFill/>
            <a:ln>
              <a:noFill/>
            </a:ln>
          </p:spPr>
          <p:txBody>
            <a:bodyPr spcFirstLastPara="1" wrap="square" lIns="95250" tIns="95250" rIns="95250" bIns="95250" anchor="ctr" anchorCtr="0">
              <a:noAutofit/>
            </a:bodyPr>
            <a:lstStyle/>
            <a:p>
              <a:pPr marL="0" marR="0" lvl="0" indent="0" algn="ctr" rtl="0">
                <a:lnSpc>
                  <a:spcPct val="90000"/>
                </a:lnSpc>
                <a:spcBef>
                  <a:spcPts val="0"/>
                </a:spcBef>
                <a:spcAft>
                  <a:spcPts val="0"/>
                </a:spcAft>
                <a:buClr>
                  <a:schemeClr val="lt1"/>
                </a:buClr>
                <a:buSzPts val="2500"/>
                <a:buFont typeface="Arial" panose="020B0604020202020204"/>
                <a:buNone/>
              </a:pPr>
              <a:r>
                <a:rPr lang="en-US" sz="2500">
                  <a:solidFill>
                    <a:schemeClr val="lt1"/>
                  </a:solidFill>
                  <a:latin typeface="Arial" panose="020B0604020202020204"/>
                  <a:ea typeface="Arial" panose="020B0604020202020204"/>
                  <a:cs typeface="Arial" panose="020B0604020202020204"/>
                  <a:sym typeface="Arial" panose="020B0604020202020204"/>
                </a:rPr>
                <a:t>There is shortness of breath, which is limiting physical activity.</a:t>
              </a:r>
            </a:p>
          </p:txBody>
        </p:sp>
        <p:sp>
          <p:nvSpPr>
            <p:cNvPr id="243" name="Google Shape;243;p11"/>
            <p:cNvSpPr/>
            <p:nvPr/>
          </p:nvSpPr>
          <p:spPr>
            <a:xfrm>
              <a:off x="7223188" y="133588"/>
              <a:ext cx="3283267" cy="1969960"/>
            </a:xfrm>
            <a:prstGeom prst="rect">
              <a:avLst/>
            </a:prstGeom>
            <a:solidFill>
              <a:srgbClr val="E6452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11"/>
            <p:cNvSpPr txBox="1"/>
            <p:nvPr/>
          </p:nvSpPr>
          <p:spPr>
            <a:xfrm>
              <a:off x="7223188" y="133588"/>
              <a:ext cx="3283267" cy="1969960"/>
            </a:xfrm>
            <a:prstGeom prst="rect">
              <a:avLst/>
            </a:prstGeom>
            <a:noFill/>
            <a:ln>
              <a:noFill/>
            </a:ln>
          </p:spPr>
          <p:txBody>
            <a:bodyPr spcFirstLastPara="1" wrap="square" lIns="95250" tIns="95250" rIns="95250" bIns="95250" anchor="ctr" anchorCtr="0">
              <a:noAutofit/>
            </a:bodyPr>
            <a:lstStyle/>
            <a:p>
              <a:pPr marL="0" marR="0" lvl="0" indent="0" algn="ctr" rtl="0">
                <a:lnSpc>
                  <a:spcPct val="90000"/>
                </a:lnSpc>
                <a:spcBef>
                  <a:spcPts val="0"/>
                </a:spcBef>
                <a:spcAft>
                  <a:spcPts val="0"/>
                </a:spcAft>
                <a:buClr>
                  <a:schemeClr val="lt1"/>
                </a:buClr>
                <a:buSzPts val="2500"/>
                <a:buFont typeface="Arial" panose="020B0604020202020204"/>
                <a:buNone/>
              </a:pPr>
              <a:r>
                <a:rPr lang="en-US" sz="2500">
                  <a:solidFill>
                    <a:schemeClr val="lt1"/>
                  </a:solidFill>
                  <a:latin typeface="Arial" panose="020B0604020202020204"/>
                  <a:ea typeface="Arial" panose="020B0604020202020204"/>
                  <a:cs typeface="Arial" panose="020B0604020202020204"/>
                  <a:sym typeface="Arial" panose="020B0604020202020204"/>
                </a:rPr>
                <a:t>Breathlessness causes anxiety and makes breathing difficult.</a:t>
              </a:r>
            </a:p>
          </p:txBody>
        </p:sp>
        <p:sp>
          <p:nvSpPr>
            <p:cNvPr id="245" name="Google Shape;245;p11"/>
            <p:cNvSpPr/>
            <p:nvPr/>
          </p:nvSpPr>
          <p:spPr>
            <a:xfrm>
              <a:off x="1805797" y="2431875"/>
              <a:ext cx="3283267" cy="1969960"/>
            </a:xfrm>
            <a:prstGeom prst="rect">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txBox="1"/>
            <p:nvPr/>
          </p:nvSpPr>
          <p:spPr>
            <a:xfrm>
              <a:off x="1805797" y="2431875"/>
              <a:ext cx="3283267" cy="1969960"/>
            </a:xfrm>
            <a:prstGeom prst="rect">
              <a:avLst/>
            </a:prstGeom>
            <a:noFill/>
            <a:ln>
              <a:noFill/>
            </a:ln>
          </p:spPr>
          <p:txBody>
            <a:bodyPr spcFirstLastPara="1" wrap="square" lIns="95250" tIns="95250" rIns="95250" bIns="95250" anchor="ctr" anchorCtr="0">
              <a:noAutofit/>
            </a:bodyPr>
            <a:lstStyle/>
            <a:p>
              <a:pPr marL="0" marR="0" lvl="0" indent="0" algn="ctr" rtl="0">
                <a:lnSpc>
                  <a:spcPct val="90000"/>
                </a:lnSpc>
                <a:spcBef>
                  <a:spcPts val="0"/>
                </a:spcBef>
                <a:spcAft>
                  <a:spcPts val="0"/>
                </a:spcAft>
                <a:buClr>
                  <a:schemeClr val="lt1"/>
                </a:buClr>
                <a:buSzPts val="2500"/>
                <a:buFont typeface="Arial" panose="020B0604020202020204"/>
                <a:buNone/>
              </a:pPr>
              <a:r>
                <a:rPr lang="en-US" sz="2500">
                  <a:solidFill>
                    <a:schemeClr val="lt1"/>
                  </a:solidFill>
                  <a:latin typeface="Arial" panose="020B0604020202020204"/>
                  <a:ea typeface="Arial" panose="020B0604020202020204"/>
                  <a:cs typeface="Arial" panose="020B0604020202020204"/>
                  <a:sym typeface="Arial" panose="020B0604020202020204"/>
                </a:rPr>
                <a:t>Flare-ups can be triggered by smoking or infections.</a:t>
              </a:r>
            </a:p>
          </p:txBody>
        </p:sp>
        <p:sp>
          <p:nvSpPr>
            <p:cNvPr id="247" name="Google Shape;247;p11"/>
            <p:cNvSpPr/>
            <p:nvPr/>
          </p:nvSpPr>
          <p:spPr>
            <a:xfrm>
              <a:off x="5417391" y="2431875"/>
              <a:ext cx="3283267" cy="1969960"/>
            </a:xfrm>
            <a:prstGeom prst="rect">
              <a:avLst/>
            </a:prstGeom>
            <a:solidFill>
              <a:srgbClr val="824E8C"/>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txBox="1"/>
            <p:nvPr/>
          </p:nvSpPr>
          <p:spPr>
            <a:xfrm>
              <a:off x="5417391" y="2431875"/>
              <a:ext cx="3283267" cy="1969960"/>
            </a:xfrm>
            <a:prstGeom prst="rect">
              <a:avLst/>
            </a:prstGeom>
            <a:noFill/>
            <a:ln>
              <a:noFill/>
            </a:ln>
          </p:spPr>
          <p:txBody>
            <a:bodyPr spcFirstLastPara="1" wrap="square" lIns="95250" tIns="95250" rIns="95250" bIns="95250" anchor="ctr" anchorCtr="0">
              <a:noAutofit/>
            </a:bodyPr>
            <a:lstStyle/>
            <a:p>
              <a:pPr marL="0" marR="0" lvl="0" indent="0" algn="ctr" rtl="0">
                <a:lnSpc>
                  <a:spcPct val="90000"/>
                </a:lnSpc>
                <a:spcBef>
                  <a:spcPts val="0"/>
                </a:spcBef>
                <a:spcAft>
                  <a:spcPts val="0"/>
                </a:spcAft>
                <a:buClr>
                  <a:schemeClr val="lt1"/>
                </a:buClr>
                <a:buSzPts val="2500"/>
                <a:buFont typeface="Arial" panose="020B0604020202020204"/>
                <a:buNone/>
              </a:pPr>
              <a:r>
                <a:rPr lang="en-US" sz="2500">
                  <a:solidFill>
                    <a:schemeClr val="lt1"/>
                  </a:solidFill>
                  <a:latin typeface="Arial" panose="020B0604020202020204"/>
                  <a:ea typeface="Arial" panose="020B0604020202020204"/>
                  <a:cs typeface="Arial" panose="020B0604020202020204"/>
                  <a:sym typeface="Arial" panose="020B0604020202020204"/>
                </a:rPr>
                <a:t>Quitting smoking will prevent the disease from progressing. </a:t>
              </a:r>
            </a:p>
          </p:txBody>
        </p:sp>
      </p:grpSp>
      <p:pic>
        <p:nvPicPr>
          <p:cNvPr id="12" name="Audio 11">
            <a:hlinkClick r:id="" action="ppaction://media"/>
            <a:extLst>
              <a:ext uri="{FF2B5EF4-FFF2-40B4-BE49-F238E27FC236}">
                <a16:creationId xmlns:a16="http://schemas.microsoft.com/office/drawing/2014/main" id="{22E91AE9-30C6-D8F3-E651-9C5332F538D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6740"/>
    </mc:Choice>
    <mc:Fallback>
      <p:transition spd="slow" advTm="36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3"/>
        <p:cNvGrpSpPr/>
        <p:nvPr/>
      </p:nvGrpSpPr>
      <p:grpSpPr>
        <a:xfrm>
          <a:off x="0" y="0"/>
          <a:ext cx="0" cy="0"/>
          <a:chOff x="0" y="0"/>
          <a:chExt cx="0" cy="0"/>
        </a:xfrm>
      </p:grpSpPr>
      <p:sp>
        <p:nvSpPr>
          <p:cNvPr id="254" name="Google Shape;254;p1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55" name="Google Shape;255;p12"/>
          <p:cNvSpPr/>
          <p:nvPr/>
        </p:nvSpPr>
        <p:spPr>
          <a:xfrm>
            <a:off x="-1" y="0"/>
            <a:ext cx="4818889" cy="6858000"/>
          </a:xfrm>
          <a:custGeom>
            <a:avLst/>
            <a:gdLst/>
            <a:ahLst/>
            <a:cxnLst/>
            <a:rect l="l" t="t" r="r" b="b"/>
            <a:pathLst>
              <a:path w="4818889" h="6858000" extrusionOk="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solidFill>
            <a:schemeClr val="lt1"/>
          </a:solidFill>
          <a:ln w="9525" cap="flat" cmpd="sng">
            <a:solidFill>
              <a:srgbClr val="E8E8E8"/>
            </a:solidFill>
            <a:prstDash val="solid"/>
            <a:miter lim="800000"/>
            <a:headEnd type="none" w="sm" len="sm"/>
            <a:tailEnd type="none" w="sm" len="sm"/>
          </a:ln>
          <a:effectLst>
            <a:outerShdw blurRad="50800" dist="38100" algn="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56" name="Google Shape;256;p12"/>
          <p:cNvSpPr/>
          <p:nvPr/>
        </p:nvSpPr>
        <p:spPr>
          <a:xfrm>
            <a:off x="1" y="0"/>
            <a:ext cx="4811477" cy="6858000"/>
          </a:xfrm>
          <a:custGeom>
            <a:avLst/>
            <a:gdLst/>
            <a:ahLst/>
            <a:cxnLst/>
            <a:rect l="l" t="t" r="r" b="b"/>
            <a:pathLst>
              <a:path w="4811477" h="6858000" extrusionOk="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57" name="Google Shape;257;p12"/>
          <p:cNvSpPr txBox="1">
            <a:spLocks noGrp="1"/>
          </p:cNvSpPr>
          <p:nvPr>
            <p:ph type="title"/>
          </p:nvPr>
        </p:nvSpPr>
        <p:spPr>
          <a:xfrm>
            <a:off x="621792" y="1161288"/>
            <a:ext cx="3602736" cy="452628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Times New Roman" panose="02020603050405020304"/>
              <a:buNone/>
            </a:pPr>
            <a:r>
              <a:rPr lang="en-US">
                <a:latin typeface="Times New Roman" panose="02020603050405020304"/>
                <a:ea typeface="Times New Roman" panose="02020603050405020304"/>
                <a:cs typeface="Times New Roman" panose="02020603050405020304"/>
                <a:sym typeface="Times New Roman" panose="02020603050405020304"/>
              </a:rPr>
              <a:t>Overall Aims of the Care Plan</a:t>
            </a:r>
          </a:p>
        </p:txBody>
      </p:sp>
      <p:sp>
        <p:nvSpPr>
          <p:cNvPr id="258" name="Google Shape;258;p12"/>
          <p:cNvSpPr/>
          <p:nvPr/>
        </p:nvSpPr>
        <p:spPr>
          <a:xfrm>
            <a:off x="0" y="3081528"/>
            <a:ext cx="128016"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259" name="Google Shape;259;p12"/>
          <p:cNvGrpSpPr/>
          <p:nvPr/>
        </p:nvGrpSpPr>
        <p:grpSpPr>
          <a:xfrm>
            <a:off x="5728715" y="676656"/>
            <a:ext cx="5513832" cy="5513832"/>
            <a:chOff x="425195" y="0"/>
            <a:chExt cx="5513832" cy="5513832"/>
          </a:xfrm>
        </p:grpSpPr>
        <p:sp>
          <p:nvSpPr>
            <p:cNvPr id="260" name="Google Shape;260;p12"/>
            <p:cNvSpPr/>
            <p:nvPr/>
          </p:nvSpPr>
          <p:spPr>
            <a:xfrm>
              <a:off x="425195" y="0"/>
              <a:ext cx="5513832" cy="5513832"/>
            </a:xfrm>
            <a:prstGeom prst="diamond">
              <a:avLst/>
            </a:prstGeom>
            <a:solidFill>
              <a:srgbClr val="FBE1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2"/>
            <p:cNvSpPr/>
            <p:nvPr/>
          </p:nvSpPr>
          <p:spPr>
            <a:xfrm>
              <a:off x="949010" y="523814"/>
              <a:ext cx="2150394" cy="2150394"/>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2"/>
            <p:cNvSpPr txBox="1"/>
            <p:nvPr/>
          </p:nvSpPr>
          <p:spPr>
            <a:xfrm>
              <a:off x="1053984" y="628788"/>
              <a:ext cx="1940446" cy="194044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Arial" panose="020B0604020202020204"/>
                <a:buNone/>
              </a:pPr>
              <a:r>
                <a:rPr lang="en-US" sz="1800">
                  <a:solidFill>
                    <a:schemeClr val="lt1"/>
                  </a:solidFill>
                  <a:latin typeface="Arial" panose="020B0604020202020204"/>
                  <a:ea typeface="Arial" panose="020B0604020202020204"/>
                  <a:cs typeface="Arial" panose="020B0604020202020204"/>
                  <a:sym typeface="Arial" panose="020B0604020202020204"/>
                </a:rPr>
                <a:t>Improvement of breathing and gas exchange in the lungs through treatment.</a:t>
              </a:r>
            </a:p>
          </p:txBody>
        </p:sp>
        <p:sp>
          <p:nvSpPr>
            <p:cNvPr id="263" name="Google Shape;263;p12"/>
            <p:cNvSpPr/>
            <p:nvPr/>
          </p:nvSpPr>
          <p:spPr>
            <a:xfrm>
              <a:off x="3264819" y="523814"/>
              <a:ext cx="2150394" cy="2150394"/>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12"/>
            <p:cNvSpPr txBox="1"/>
            <p:nvPr/>
          </p:nvSpPr>
          <p:spPr>
            <a:xfrm>
              <a:off x="3369793" y="628788"/>
              <a:ext cx="1940446" cy="194044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Arial" panose="020B0604020202020204"/>
                <a:buNone/>
              </a:pPr>
              <a:r>
                <a:rPr lang="en-US" sz="1800">
                  <a:solidFill>
                    <a:schemeClr val="lt1"/>
                  </a:solidFill>
                  <a:latin typeface="Arial" panose="020B0604020202020204"/>
                  <a:ea typeface="Arial" panose="020B0604020202020204"/>
                  <a:cs typeface="Arial" panose="020B0604020202020204"/>
                  <a:sym typeface="Arial" panose="020B0604020202020204"/>
                </a:rPr>
                <a:t>Reduction of flare-ups with vaccines.</a:t>
              </a:r>
            </a:p>
          </p:txBody>
        </p:sp>
        <p:sp>
          <p:nvSpPr>
            <p:cNvPr id="265" name="Google Shape;265;p12"/>
            <p:cNvSpPr/>
            <p:nvPr/>
          </p:nvSpPr>
          <p:spPr>
            <a:xfrm>
              <a:off x="949010" y="2839623"/>
              <a:ext cx="2150394" cy="2150394"/>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2"/>
            <p:cNvSpPr txBox="1"/>
            <p:nvPr/>
          </p:nvSpPr>
          <p:spPr>
            <a:xfrm>
              <a:off x="1053984" y="2944597"/>
              <a:ext cx="1940446" cy="194044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Arial" panose="020B0604020202020204"/>
                <a:buNone/>
              </a:pPr>
              <a:r>
                <a:rPr lang="en-US" sz="1800">
                  <a:solidFill>
                    <a:schemeClr val="lt1"/>
                  </a:solidFill>
                  <a:latin typeface="Arial" panose="020B0604020202020204"/>
                  <a:ea typeface="Arial" panose="020B0604020202020204"/>
                  <a:cs typeface="Arial" panose="020B0604020202020204"/>
                  <a:sym typeface="Arial" panose="020B0604020202020204"/>
                </a:rPr>
                <a:t>Pulmonary rehab to build tolerance for exercise (NHS England, 2024).</a:t>
              </a:r>
            </a:p>
          </p:txBody>
        </p:sp>
        <p:sp>
          <p:nvSpPr>
            <p:cNvPr id="267" name="Google Shape;267;p12"/>
            <p:cNvSpPr/>
            <p:nvPr/>
          </p:nvSpPr>
          <p:spPr>
            <a:xfrm>
              <a:off x="3264819" y="2839623"/>
              <a:ext cx="2150394" cy="2150394"/>
            </a:xfrm>
            <a:prstGeom prst="roundRect">
              <a:avLst>
                <a:gd name="adj" fmla="val 16667"/>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12"/>
            <p:cNvSpPr txBox="1"/>
            <p:nvPr/>
          </p:nvSpPr>
          <p:spPr>
            <a:xfrm>
              <a:off x="3369793" y="2944597"/>
              <a:ext cx="1940446" cy="1940446"/>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Arial" panose="020B0604020202020204"/>
                <a:buNone/>
              </a:pPr>
              <a:r>
                <a:rPr lang="en-US" sz="1800">
                  <a:solidFill>
                    <a:schemeClr val="lt1"/>
                  </a:solidFill>
                  <a:latin typeface="Arial" panose="020B0604020202020204"/>
                  <a:ea typeface="Arial" panose="020B0604020202020204"/>
                  <a:cs typeface="Arial" panose="020B0604020202020204"/>
                  <a:sym typeface="Arial" panose="020B0604020202020204"/>
                </a:rPr>
                <a:t>Self-management and personal plans for empowerment of the individual.</a:t>
              </a:r>
            </a:p>
          </p:txBody>
        </p:sp>
      </p:grpSp>
      <p:pic>
        <p:nvPicPr>
          <p:cNvPr id="12" name="Audio 11">
            <a:hlinkClick r:id="" action="ppaction://media"/>
            <a:extLst>
              <a:ext uri="{FF2B5EF4-FFF2-40B4-BE49-F238E27FC236}">
                <a16:creationId xmlns:a16="http://schemas.microsoft.com/office/drawing/2014/main" id="{1E117AD6-0B28-9566-D7F1-FA9687C1465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5286"/>
    </mc:Choice>
    <mc:Fallback>
      <p:transition spd="slow" advTm="452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3"/>
        <p:cNvGrpSpPr/>
        <p:nvPr/>
      </p:nvGrpSpPr>
      <p:grpSpPr>
        <a:xfrm>
          <a:off x="0" y="0"/>
          <a:ext cx="0" cy="0"/>
          <a:chOff x="0" y="0"/>
          <a:chExt cx="0" cy="0"/>
        </a:xfrm>
      </p:grpSpPr>
      <p:sp>
        <p:nvSpPr>
          <p:cNvPr id="274" name="Google Shape;274;p13"/>
          <p:cNvSpPr/>
          <p:nvPr/>
        </p:nvSpPr>
        <p:spPr>
          <a:xfrm>
            <a:off x="0" y="0"/>
            <a:ext cx="1219200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75" name="Google Shape;275;p13"/>
          <p:cNvSpPr/>
          <p:nvPr/>
        </p:nvSpPr>
        <p:spPr>
          <a:xfrm>
            <a:off x="-1" y="0"/>
            <a:ext cx="4818889" cy="6858000"/>
          </a:xfrm>
          <a:custGeom>
            <a:avLst/>
            <a:gdLst/>
            <a:ahLst/>
            <a:cxnLst/>
            <a:rect l="l" t="t" r="r" b="b"/>
            <a:pathLst>
              <a:path w="4818889" h="6858000" extrusionOk="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solidFill>
            <a:schemeClr val="lt1"/>
          </a:solidFill>
          <a:ln w="9525" cap="flat" cmpd="sng">
            <a:solidFill>
              <a:srgbClr val="E8E8E8"/>
            </a:solidFill>
            <a:prstDash val="solid"/>
            <a:miter lim="800000"/>
            <a:headEnd type="none" w="sm" len="sm"/>
            <a:tailEnd type="none" w="sm" len="sm"/>
          </a:ln>
          <a:effectLst>
            <a:outerShdw blurRad="50800" dist="38100" algn="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76" name="Google Shape;276;p13"/>
          <p:cNvSpPr/>
          <p:nvPr/>
        </p:nvSpPr>
        <p:spPr>
          <a:xfrm>
            <a:off x="1" y="0"/>
            <a:ext cx="4811477" cy="6858000"/>
          </a:xfrm>
          <a:custGeom>
            <a:avLst/>
            <a:gdLst/>
            <a:ahLst/>
            <a:cxnLst/>
            <a:rect l="l" t="t" r="r" b="b"/>
            <a:pathLst>
              <a:path w="4811477" h="6858000" extrusionOk="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77" name="Google Shape;277;p13"/>
          <p:cNvSpPr txBox="1">
            <a:spLocks noGrp="1"/>
          </p:cNvSpPr>
          <p:nvPr>
            <p:ph type="title"/>
          </p:nvPr>
        </p:nvSpPr>
        <p:spPr>
          <a:xfrm>
            <a:off x="621792" y="1161288"/>
            <a:ext cx="3602736" cy="452628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Times New Roman" panose="02020603050405020304"/>
              <a:buNone/>
            </a:pPr>
            <a:r>
              <a:rPr lang="en-US">
                <a:latin typeface="Times New Roman" panose="02020603050405020304"/>
                <a:ea typeface="Times New Roman" panose="02020603050405020304"/>
                <a:cs typeface="Times New Roman" panose="02020603050405020304"/>
                <a:sym typeface="Times New Roman" panose="02020603050405020304"/>
              </a:rPr>
              <a:t>Medical Management</a:t>
            </a:r>
          </a:p>
        </p:txBody>
      </p:sp>
      <p:sp>
        <p:nvSpPr>
          <p:cNvPr id="278" name="Google Shape;278;p13"/>
          <p:cNvSpPr/>
          <p:nvPr/>
        </p:nvSpPr>
        <p:spPr>
          <a:xfrm>
            <a:off x="0" y="3102049"/>
            <a:ext cx="128016" cy="65390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279" name="Google Shape;279;p13"/>
          <p:cNvGrpSpPr/>
          <p:nvPr/>
        </p:nvGrpSpPr>
        <p:grpSpPr>
          <a:xfrm>
            <a:off x="5434149" y="934760"/>
            <a:ext cx="5916603" cy="4988479"/>
            <a:chOff x="0" y="2072"/>
            <a:chExt cx="5916603" cy="4988479"/>
          </a:xfrm>
        </p:grpSpPr>
        <p:sp>
          <p:nvSpPr>
            <p:cNvPr id="280" name="Google Shape;280;p13"/>
            <p:cNvSpPr/>
            <p:nvPr/>
          </p:nvSpPr>
          <p:spPr>
            <a:xfrm>
              <a:off x="0" y="2072"/>
              <a:ext cx="5916603" cy="1050206"/>
            </a:xfrm>
            <a:prstGeom prst="roundRect">
              <a:avLst>
                <a:gd name="adj" fmla="val 10000"/>
              </a:avLst>
            </a:prstGeom>
            <a:solidFill>
              <a:srgbClr val="FBE1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13"/>
            <p:cNvSpPr/>
            <p:nvPr/>
          </p:nvSpPr>
          <p:spPr>
            <a:xfrm>
              <a:off x="317687" y="238368"/>
              <a:ext cx="577613" cy="577613"/>
            </a:xfrm>
            <a:prstGeom prst="rect">
              <a:avLst/>
            </a:prstGeom>
            <a:blipFill rotWithShape="1">
              <a:blip r:embed="rId5"/>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13"/>
            <p:cNvSpPr/>
            <p:nvPr/>
          </p:nvSpPr>
          <p:spPr>
            <a:xfrm>
              <a:off x="1212988" y="2072"/>
              <a:ext cx="4703614" cy="1050206"/>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13"/>
            <p:cNvSpPr txBox="1"/>
            <p:nvPr/>
          </p:nvSpPr>
          <p:spPr>
            <a:xfrm>
              <a:off x="1212988" y="2072"/>
              <a:ext cx="4703614" cy="1050206"/>
            </a:xfrm>
            <a:prstGeom prst="rect">
              <a:avLst/>
            </a:prstGeom>
            <a:noFill/>
            <a:ln>
              <a:noFill/>
            </a:ln>
          </p:spPr>
          <p:txBody>
            <a:bodyPr spcFirstLastPara="1" wrap="square" lIns="111125" tIns="111125" rIns="111125" bIns="111125" anchor="ctr" anchorCtr="0">
              <a:noAutofit/>
            </a:bodyPr>
            <a:lstStyle/>
            <a:p>
              <a:pPr marL="0" marR="0" lvl="0" indent="0" algn="l" rtl="0">
                <a:lnSpc>
                  <a:spcPct val="100000"/>
                </a:lnSpc>
                <a:spcBef>
                  <a:spcPts val="0"/>
                </a:spcBef>
                <a:spcAft>
                  <a:spcPts val="0"/>
                </a:spcAft>
                <a:buClr>
                  <a:schemeClr val="dk1"/>
                </a:buClr>
                <a:buSzPts val="1700"/>
                <a:buFont typeface="Arial" panose="020B0604020202020204"/>
                <a:buNone/>
              </a:pPr>
              <a:r>
                <a:rPr lang="en-US" sz="1700">
                  <a:solidFill>
                    <a:schemeClr val="dk1"/>
                  </a:solidFill>
                  <a:latin typeface="Arial" panose="020B0604020202020204"/>
                  <a:ea typeface="Arial" panose="020B0604020202020204"/>
                  <a:cs typeface="Arial" panose="020B0604020202020204"/>
                  <a:sym typeface="Arial" panose="020B0604020202020204"/>
                </a:rPr>
                <a:t>Bronchodilator inhalers can open up airways and help with breathing (Tytler, 2026).</a:t>
              </a:r>
            </a:p>
          </p:txBody>
        </p:sp>
        <p:sp>
          <p:nvSpPr>
            <p:cNvPr id="284" name="Google Shape;284;p13"/>
            <p:cNvSpPr/>
            <p:nvPr/>
          </p:nvSpPr>
          <p:spPr>
            <a:xfrm>
              <a:off x="0" y="1314829"/>
              <a:ext cx="5916603" cy="1050206"/>
            </a:xfrm>
            <a:prstGeom prst="roundRect">
              <a:avLst>
                <a:gd name="adj" fmla="val 10000"/>
              </a:avLst>
            </a:prstGeom>
            <a:solidFill>
              <a:srgbClr val="FBE1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13"/>
            <p:cNvSpPr/>
            <p:nvPr/>
          </p:nvSpPr>
          <p:spPr>
            <a:xfrm>
              <a:off x="317687" y="1551126"/>
              <a:ext cx="577613" cy="577613"/>
            </a:xfrm>
            <a:prstGeom prst="rect">
              <a:avLst/>
            </a:prstGeom>
            <a:blipFill rotWithShape="1">
              <a:blip r:embed="rId6"/>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13"/>
            <p:cNvSpPr/>
            <p:nvPr/>
          </p:nvSpPr>
          <p:spPr>
            <a:xfrm>
              <a:off x="1212988" y="1314829"/>
              <a:ext cx="4703614" cy="1050206"/>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13"/>
            <p:cNvSpPr txBox="1"/>
            <p:nvPr/>
          </p:nvSpPr>
          <p:spPr>
            <a:xfrm>
              <a:off x="1212988" y="1314829"/>
              <a:ext cx="4703614" cy="1050206"/>
            </a:xfrm>
            <a:prstGeom prst="rect">
              <a:avLst/>
            </a:prstGeom>
            <a:noFill/>
            <a:ln>
              <a:noFill/>
            </a:ln>
          </p:spPr>
          <p:txBody>
            <a:bodyPr spcFirstLastPara="1" wrap="square" lIns="111125" tIns="111125" rIns="111125" bIns="111125" anchor="ctr" anchorCtr="0">
              <a:noAutofit/>
            </a:bodyPr>
            <a:lstStyle/>
            <a:p>
              <a:pPr marL="0" marR="0" lvl="0" indent="0" algn="l" rtl="0">
                <a:lnSpc>
                  <a:spcPct val="100000"/>
                </a:lnSpc>
                <a:spcBef>
                  <a:spcPts val="0"/>
                </a:spcBef>
                <a:spcAft>
                  <a:spcPts val="0"/>
                </a:spcAft>
                <a:buClr>
                  <a:schemeClr val="dk1"/>
                </a:buClr>
                <a:buSzPts val="1700"/>
                <a:buFont typeface="Arial" panose="020B0604020202020204"/>
                <a:buNone/>
              </a:pPr>
              <a:r>
                <a:rPr lang="en-US" sz="1700">
                  <a:solidFill>
                    <a:schemeClr val="dk1"/>
                  </a:solidFill>
                  <a:latin typeface="Arial" panose="020B0604020202020204"/>
                  <a:ea typeface="Arial" panose="020B0604020202020204"/>
                  <a:cs typeface="Arial" panose="020B0604020202020204"/>
                  <a:sym typeface="Arial" panose="020B0604020202020204"/>
                </a:rPr>
                <a:t>Corticosteroids are added to bronchodilators in case of exacerbations.</a:t>
              </a:r>
            </a:p>
          </p:txBody>
        </p:sp>
        <p:sp>
          <p:nvSpPr>
            <p:cNvPr id="288" name="Google Shape;288;p13"/>
            <p:cNvSpPr/>
            <p:nvPr/>
          </p:nvSpPr>
          <p:spPr>
            <a:xfrm>
              <a:off x="0" y="2627587"/>
              <a:ext cx="5916603" cy="1050206"/>
            </a:xfrm>
            <a:prstGeom prst="roundRect">
              <a:avLst>
                <a:gd name="adj" fmla="val 10000"/>
              </a:avLst>
            </a:prstGeom>
            <a:solidFill>
              <a:srgbClr val="FBE1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13"/>
            <p:cNvSpPr/>
            <p:nvPr/>
          </p:nvSpPr>
          <p:spPr>
            <a:xfrm>
              <a:off x="317687" y="2863884"/>
              <a:ext cx="577613" cy="577613"/>
            </a:xfrm>
            <a:prstGeom prst="rect">
              <a:avLst/>
            </a:prstGeom>
            <a:blipFill rotWithShape="1">
              <a:blip r:embed="rId7"/>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13"/>
            <p:cNvSpPr/>
            <p:nvPr/>
          </p:nvSpPr>
          <p:spPr>
            <a:xfrm>
              <a:off x="1212988" y="2627587"/>
              <a:ext cx="4703614" cy="1050206"/>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13"/>
            <p:cNvSpPr txBox="1"/>
            <p:nvPr/>
          </p:nvSpPr>
          <p:spPr>
            <a:xfrm>
              <a:off x="1212988" y="2627587"/>
              <a:ext cx="4703614" cy="1050206"/>
            </a:xfrm>
            <a:prstGeom prst="rect">
              <a:avLst/>
            </a:prstGeom>
            <a:noFill/>
            <a:ln>
              <a:noFill/>
            </a:ln>
          </p:spPr>
          <p:txBody>
            <a:bodyPr spcFirstLastPara="1" wrap="square" lIns="111125" tIns="111125" rIns="111125" bIns="111125" anchor="ctr" anchorCtr="0">
              <a:noAutofit/>
            </a:bodyPr>
            <a:lstStyle/>
            <a:p>
              <a:pPr marL="0" marR="0" lvl="0" indent="0" algn="l" rtl="0">
                <a:lnSpc>
                  <a:spcPct val="100000"/>
                </a:lnSpc>
                <a:spcBef>
                  <a:spcPts val="0"/>
                </a:spcBef>
                <a:spcAft>
                  <a:spcPts val="0"/>
                </a:spcAft>
                <a:buClr>
                  <a:schemeClr val="dk1"/>
                </a:buClr>
                <a:buSzPts val="1700"/>
                <a:buFont typeface="Arial" panose="020B0604020202020204"/>
                <a:buNone/>
              </a:pPr>
              <a:r>
                <a:rPr lang="en-US" sz="1700">
                  <a:solidFill>
                    <a:schemeClr val="dk1"/>
                  </a:solidFill>
                  <a:latin typeface="Arial" panose="020B0604020202020204"/>
                  <a:ea typeface="Arial" panose="020B0604020202020204"/>
                  <a:cs typeface="Arial" panose="020B0604020202020204"/>
                  <a:sym typeface="Arial" panose="020B0604020202020204"/>
                </a:rPr>
                <a:t>Proper training related to the usage of an inhaler can ensure effectiveness. </a:t>
              </a:r>
            </a:p>
          </p:txBody>
        </p:sp>
        <p:sp>
          <p:nvSpPr>
            <p:cNvPr id="292" name="Google Shape;292;p13"/>
            <p:cNvSpPr/>
            <p:nvPr/>
          </p:nvSpPr>
          <p:spPr>
            <a:xfrm>
              <a:off x="0" y="3940345"/>
              <a:ext cx="5916603" cy="1050206"/>
            </a:xfrm>
            <a:prstGeom prst="roundRect">
              <a:avLst>
                <a:gd name="adj" fmla="val 10000"/>
              </a:avLst>
            </a:prstGeom>
            <a:solidFill>
              <a:srgbClr val="FBE1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13"/>
            <p:cNvSpPr/>
            <p:nvPr/>
          </p:nvSpPr>
          <p:spPr>
            <a:xfrm>
              <a:off x="317687" y="4176642"/>
              <a:ext cx="577613" cy="577613"/>
            </a:xfrm>
            <a:prstGeom prst="rect">
              <a:avLst/>
            </a:prstGeom>
            <a:blipFill rotWithShape="1">
              <a:blip r:embed="rId8"/>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13"/>
            <p:cNvSpPr/>
            <p:nvPr/>
          </p:nvSpPr>
          <p:spPr>
            <a:xfrm>
              <a:off x="1212988" y="3940345"/>
              <a:ext cx="4703614" cy="1050206"/>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13"/>
            <p:cNvSpPr txBox="1"/>
            <p:nvPr/>
          </p:nvSpPr>
          <p:spPr>
            <a:xfrm>
              <a:off x="1212988" y="3940345"/>
              <a:ext cx="4703614" cy="1050206"/>
            </a:xfrm>
            <a:prstGeom prst="rect">
              <a:avLst/>
            </a:prstGeom>
            <a:noFill/>
            <a:ln>
              <a:noFill/>
            </a:ln>
          </p:spPr>
          <p:txBody>
            <a:bodyPr spcFirstLastPara="1" wrap="square" lIns="111125" tIns="111125" rIns="111125" bIns="111125" anchor="ctr" anchorCtr="0">
              <a:noAutofit/>
            </a:bodyPr>
            <a:lstStyle/>
            <a:p>
              <a:pPr marL="0" marR="0" lvl="0" indent="0" algn="l" rtl="0">
                <a:lnSpc>
                  <a:spcPct val="100000"/>
                </a:lnSpc>
                <a:spcBef>
                  <a:spcPts val="0"/>
                </a:spcBef>
                <a:spcAft>
                  <a:spcPts val="0"/>
                </a:spcAft>
                <a:buClr>
                  <a:schemeClr val="dk1"/>
                </a:buClr>
                <a:buSzPts val="1700"/>
                <a:buFont typeface="Arial" panose="020B0604020202020204"/>
                <a:buNone/>
              </a:pPr>
              <a:r>
                <a:rPr lang="en-US" sz="1700">
                  <a:solidFill>
                    <a:schemeClr val="dk1"/>
                  </a:solidFill>
                  <a:latin typeface="Arial" panose="020B0604020202020204"/>
                  <a:ea typeface="Arial" panose="020B0604020202020204"/>
                  <a:cs typeface="Arial" panose="020B0604020202020204"/>
                  <a:sym typeface="Arial" panose="020B0604020202020204"/>
                </a:rPr>
                <a:t>Regular reviews related to medication check use and barriers. </a:t>
              </a:r>
            </a:p>
          </p:txBody>
        </p:sp>
      </p:grpSp>
      <p:pic>
        <p:nvPicPr>
          <p:cNvPr id="14" name="Audio 13">
            <a:hlinkClick r:id="" action="ppaction://media"/>
            <a:extLst>
              <a:ext uri="{FF2B5EF4-FFF2-40B4-BE49-F238E27FC236}">
                <a16:creationId xmlns:a16="http://schemas.microsoft.com/office/drawing/2014/main" id="{4F95035F-1654-A017-C2E4-CF6736D0C689}"/>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9371"/>
    </mc:Choice>
    <mc:Fallback>
      <p:transition spd="slow" advTm="493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0"/>
        <p:cNvGrpSpPr/>
        <p:nvPr/>
      </p:nvGrpSpPr>
      <p:grpSpPr>
        <a:xfrm>
          <a:off x="0" y="0"/>
          <a:ext cx="0" cy="0"/>
          <a:chOff x="0" y="0"/>
          <a:chExt cx="0" cy="0"/>
        </a:xfrm>
      </p:grpSpPr>
      <p:sp>
        <p:nvSpPr>
          <p:cNvPr id="301" name="Google Shape;301;p1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302" name="Google Shape;302;p14"/>
          <p:cNvSpPr txBox="1">
            <a:spLocks noGrp="1"/>
          </p:cNvSpPr>
          <p:nvPr>
            <p:ph type="title"/>
          </p:nvPr>
        </p:nvSpPr>
        <p:spPr>
          <a:xfrm>
            <a:off x="659234" y="957447"/>
            <a:ext cx="3383280" cy="494310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400"/>
              <a:buFont typeface="Times New Roman" panose="02020603050405020304"/>
              <a:buNone/>
            </a:pPr>
            <a:r>
              <a:rPr lang="en-US" sz="3400">
                <a:latin typeface="Times New Roman" panose="02020603050405020304"/>
                <a:ea typeface="Times New Roman" panose="02020603050405020304"/>
                <a:cs typeface="Times New Roman" panose="02020603050405020304"/>
                <a:sym typeface="Times New Roman" panose="02020603050405020304"/>
              </a:rPr>
              <a:t>Non-Pharmacological Care</a:t>
            </a:r>
            <a:endParaRPr sz="3400"/>
          </a:p>
        </p:txBody>
      </p:sp>
      <p:sp>
        <p:nvSpPr>
          <p:cNvPr id="303" name="Google Shape;303;p14"/>
          <p:cNvSpPr/>
          <p:nvPr/>
        </p:nvSpPr>
        <p:spPr>
          <a:xfrm rot="5400000">
            <a:off x="938126" y="346791"/>
            <a:ext cx="146304"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04" name="Google Shape;304;p14"/>
          <p:cNvSpPr/>
          <p:nvPr/>
        </p:nvSpPr>
        <p:spPr>
          <a:xfrm>
            <a:off x="659234" y="6163056"/>
            <a:ext cx="3383280" cy="18288"/>
          </a:xfrm>
          <a:prstGeom prst="rect">
            <a:avLst/>
          </a:prstGeom>
          <a:solidFill>
            <a:srgbClr val="C8C8C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305" name="Google Shape;305;p14"/>
          <p:cNvGrpSpPr/>
          <p:nvPr/>
        </p:nvGrpSpPr>
        <p:grpSpPr>
          <a:xfrm>
            <a:off x="4553712" y="670959"/>
            <a:ext cx="6812280" cy="5442929"/>
            <a:chOff x="0" y="49167"/>
            <a:chExt cx="6812280" cy="5442929"/>
          </a:xfrm>
        </p:grpSpPr>
        <p:sp>
          <p:nvSpPr>
            <p:cNvPr id="306" name="Google Shape;306;p14"/>
            <p:cNvSpPr/>
            <p:nvPr/>
          </p:nvSpPr>
          <p:spPr>
            <a:xfrm>
              <a:off x="0" y="49167"/>
              <a:ext cx="6812280" cy="1044809"/>
            </a:xfrm>
            <a:prstGeom prst="roundRect">
              <a:avLst>
                <a:gd name="adj" fmla="val 16667"/>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14"/>
            <p:cNvSpPr txBox="1"/>
            <p:nvPr/>
          </p:nvSpPr>
          <p:spPr>
            <a:xfrm>
              <a:off x="51003" y="100170"/>
              <a:ext cx="6710274" cy="94280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Arial" panose="020B0604020202020204"/>
                <a:buNone/>
              </a:pPr>
              <a:r>
                <a:rPr lang="en-US" sz="1900">
                  <a:solidFill>
                    <a:schemeClr val="lt1"/>
                  </a:solidFill>
                  <a:latin typeface="Arial" panose="020B0604020202020204"/>
                  <a:ea typeface="Arial" panose="020B0604020202020204"/>
                  <a:cs typeface="Arial" panose="020B0604020202020204"/>
                  <a:sym typeface="Arial" panose="020B0604020202020204"/>
                </a:rPr>
                <a:t>Pulmonary rehab will be done through exercise and education to improve the function of the lungs (NHS England, 2024).</a:t>
              </a:r>
            </a:p>
          </p:txBody>
        </p:sp>
        <p:sp>
          <p:nvSpPr>
            <p:cNvPr id="308" name="Google Shape;308;p14"/>
            <p:cNvSpPr/>
            <p:nvPr/>
          </p:nvSpPr>
          <p:spPr>
            <a:xfrm>
              <a:off x="0" y="1148697"/>
              <a:ext cx="6812280" cy="1044809"/>
            </a:xfrm>
            <a:prstGeom prst="roundRect">
              <a:avLst>
                <a:gd name="adj" fmla="val 16667"/>
              </a:avLst>
            </a:prstGeom>
            <a:solidFill>
              <a:srgbClr val="01A58E"/>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14"/>
            <p:cNvSpPr txBox="1"/>
            <p:nvPr/>
          </p:nvSpPr>
          <p:spPr>
            <a:xfrm>
              <a:off x="51003" y="1199700"/>
              <a:ext cx="6710274" cy="94280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Arial" panose="020B0604020202020204"/>
                <a:buNone/>
              </a:pPr>
              <a:r>
                <a:rPr lang="en-US" sz="1900">
                  <a:solidFill>
                    <a:schemeClr val="lt1"/>
                  </a:solidFill>
                  <a:latin typeface="Arial" panose="020B0604020202020204"/>
                  <a:ea typeface="Arial" panose="020B0604020202020204"/>
                  <a:cs typeface="Arial" panose="020B0604020202020204"/>
                  <a:sym typeface="Arial" panose="020B0604020202020204"/>
                </a:rPr>
                <a:t>Referral for cessation of smoking can prevent COPD from progressing. </a:t>
              </a:r>
            </a:p>
          </p:txBody>
        </p:sp>
        <p:sp>
          <p:nvSpPr>
            <p:cNvPr id="310" name="Google Shape;310;p14"/>
            <p:cNvSpPr/>
            <p:nvPr/>
          </p:nvSpPr>
          <p:spPr>
            <a:xfrm>
              <a:off x="0" y="2248227"/>
              <a:ext cx="6812280" cy="1044809"/>
            </a:xfrm>
            <a:prstGeom prst="roundRect">
              <a:avLst>
                <a:gd name="adj" fmla="val 16667"/>
              </a:avLst>
            </a:prstGeom>
            <a:solidFill>
              <a:srgbClr val="03A06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14"/>
            <p:cNvSpPr txBox="1"/>
            <p:nvPr/>
          </p:nvSpPr>
          <p:spPr>
            <a:xfrm>
              <a:off x="51003" y="2299230"/>
              <a:ext cx="6710274" cy="94280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Arial" panose="020B0604020202020204"/>
                <a:buNone/>
              </a:pPr>
              <a:r>
                <a:rPr lang="en-US" sz="1900">
                  <a:solidFill>
                    <a:schemeClr val="lt1"/>
                  </a:solidFill>
                  <a:latin typeface="Arial" panose="020B0604020202020204"/>
                  <a:ea typeface="Arial" panose="020B0604020202020204"/>
                  <a:cs typeface="Arial" panose="020B0604020202020204"/>
                  <a:sym typeface="Arial" panose="020B0604020202020204"/>
                </a:rPr>
                <a:t>Breathlessness can be managed through breathing exercises.</a:t>
              </a:r>
            </a:p>
          </p:txBody>
        </p:sp>
        <p:sp>
          <p:nvSpPr>
            <p:cNvPr id="312" name="Google Shape;312;p14"/>
            <p:cNvSpPr/>
            <p:nvPr/>
          </p:nvSpPr>
          <p:spPr>
            <a:xfrm>
              <a:off x="0" y="3347757"/>
              <a:ext cx="6812280" cy="1044809"/>
            </a:xfrm>
            <a:prstGeom prst="roundRect">
              <a:avLst>
                <a:gd name="adj" fmla="val 16667"/>
              </a:avLst>
            </a:prstGeom>
            <a:solidFill>
              <a:srgbClr val="069A5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14"/>
            <p:cNvSpPr txBox="1"/>
            <p:nvPr/>
          </p:nvSpPr>
          <p:spPr>
            <a:xfrm>
              <a:off x="51003" y="3398760"/>
              <a:ext cx="6710274" cy="94280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Arial" panose="020B0604020202020204"/>
                <a:buNone/>
              </a:pPr>
              <a:r>
                <a:rPr lang="en-US" sz="1900">
                  <a:solidFill>
                    <a:schemeClr val="lt1"/>
                  </a:solidFill>
                  <a:latin typeface="Arial" panose="020B0604020202020204"/>
                  <a:ea typeface="Arial" panose="020B0604020202020204"/>
                  <a:cs typeface="Arial" panose="020B0604020202020204"/>
                  <a:sym typeface="Arial" panose="020B0604020202020204"/>
                </a:rPr>
                <a:t>Energy and weight can be maintained through nutritional support.</a:t>
              </a:r>
            </a:p>
          </p:txBody>
        </p:sp>
        <p:sp>
          <p:nvSpPr>
            <p:cNvPr id="314" name="Google Shape;314;p14"/>
            <p:cNvSpPr/>
            <p:nvPr/>
          </p:nvSpPr>
          <p:spPr>
            <a:xfrm>
              <a:off x="0" y="4447287"/>
              <a:ext cx="6812280" cy="1044809"/>
            </a:xfrm>
            <a:prstGeom prst="roundRect">
              <a:avLst>
                <a:gd name="adj" fmla="val 16667"/>
              </a:avLst>
            </a:prstGeom>
            <a:solidFill>
              <a:srgbClr val="08953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4"/>
            <p:cNvSpPr txBox="1"/>
            <p:nvPr/>
          </p:nvSpPr>
          <p:spPr>
            <a:xfrm>
              <a:off x="51003" y="4498290"/>
              <a:ext cx="6710274" cy="942803"/>
            </a:xfrm>
            <a:prstGeom prst="rect">
              <a:avLst/>
            </a:prstGeom>
            <a:noFill/>
            <a:ln>
              <a:noFill/>
            </a:ln>
          </p:spPr>
          <p:txBody>
            <a:bodyPr spcFirstLastPara="1" wrap="square" lIns="72375" tIns="72375" rIns="72375" bIns="72375" anchor="ctr" anchorCtr="0">
              <a:noAutofit/>
            </a:bodyPr>
            <a:lstStyle/>
            <a:p>
              <a:pPr marL="0" marR="0" lvl="0" indent="0" algn="l" rtl="0">
                <a:lnSpc>
                  <a:spcPct val="90000"/>
                </a:lnSpc>
                <a:spcBef>
                  <a:spcPts val="0"/>
                </a:spcBef>
                <a:spcAft>
                  <a:spcPts val="0"/>
                </a:spcAft>
                <a:buClr>
                  <a:schemeClr val="lt1"/>
                </a:buClr>
                <a:buSzPts val="1900"/>
                <a:buFont typeface="Arial" panose="020B0604020202020204"/>
                <a:buNone/>
              </a:pPr>
              <a:r>
                <a:rPr lang="en-US" sz="1900">
                  <a:solidFill>
                    <a:schemeClr val="lt1"/>
                  </a:solidFill>
                  <a:latin typeface="Arial" panose="020B0604020202020204"/>
                  <a:ea typeface="Arial" panose="020B0604020202020204"/>
                  <a:cs typeface="Arial" panose="020B0604020202020204"/>
                  <a:sym typeface="Arial" panose="020B0604020202020204"/>
                </a:rPr>
                <a:t>Influenza and pneumococcal vaccinations provide protection against infections. </a:t>
              </a:r>
            </a:p>
          </p:txBody>
        </p:sp>
      </p:grpSp>
      <p:pic>
        <p:nvPicPr>
          <p:cNvPr id="10" name="Audio 9">
            <a:hlinkClick r:id="" action="ppaction://media"/>
            <a:extLst>
              <a:ext uri="{FF2B5EF4-FFF2-40B4-BE49-F238E27FC236}">
                <a16:creationId xmlns:a16="http://schemas.microsoft.com/office/drawing/2014/main" id="{B50E2F22-3693-B243-277C-E82846E0A57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50300"/>
    </mc:Choice>
    <mc:Fallback>
      <p:transition spd="slow" advTm="50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0"/>
        <p:cNvGrpSpPr/>
        <p:nvPr/>
      </p:nvGrpSpPr>
      <p:grpSpPr>
        <a:xfrm>
          <a:off x="0" y="0"/>
          <a:ext cx="0" cy="0"/>
          <a:chOff x="0" y="0"/>
          <a:chExt cx="0" cy="0"/>
        </a:xfrm>
      </p:grpSpPr>
      <p:sp>
        <p:nvSpPr>
          <p:cNvPr id="321" name="Google Shape;321;p1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pic>
        <p:nvPicPr>
          <p:cNvPr id="322" name="Google Shape;322;p15" descr="A person in a blue uniform stretching a person&amp;#39;s leg&#10;&#10;AI-generated content may be incorrect."/>
          <p:cNvPicPr preferRelativeResize="0"/>
          <p:nvPr/>
        </p:nvPicPr>
        <p:blipFill rotWithShape="1">
          <a:blip r:embed="rId5"/>
          <a:srcRect l="531" r="15085" b="-1"/>
          <a:stretch>
            <a:fillRect/>
          </a:stretch>
        </p:blipFill>
        <p:spPr>
          <a:xfrm>
            <a:off x="3522468" y="10"/>
            <a:ext cx="8669532" cy="6857990"/>
          </a:xfrm>
          <a:prstGeom prst="rect">
            <a:avLst/>
          </a:prstGeom>
          <a:noFill/>
          <a:ln>
            <a:noFill/>
          </a:ln>
        </p:spPr>
      </p:pic>
      <p:sp>
        <p:nvSpPr>
          <p:cNvPr id="323" name="Google Shape;323;p15"/>
          <p:cNvSpPr/>
          <p:nvPr/>
        </p:nvSpPr>
        <p:spPr>
          <a:xfrm>
            <a:off x="2" y="0"/>
            <a:ext cx="9756601" cy="6858000"/>
          </a:xfrm>
          <a:prstGeom prst="rect">
            <a:avLst/>
          </a:prstGeom>
          <a:gradFill>
            <a:gsLst>
              <a:gs pos="0">
                <a:srgbClr val="000000">
                  <a:alpha val="0"/>
                </a:srgbClr>
              </a:gs>
              <a:gs pos="19000">
                <a:srgbClr val="000000">
                  <a:alpha val="38039"/>
                </a:srgbClr>
              </a:gs>
              <a:gs pos="35000">
                <a:srgbClr val="000000">
                  <a:alpha val="78039"/>
                </a:srgbClr>
              </a:gs>
              <a:gs pos="58000">
                <a:schemeClr val="dk1"/>
              </a:gs>
              <a:gs pos="100000">
                <a:schemeClr val="dk1"/>
              </a:gs>
            </a:gsLst>
            <a:lin ang="10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324" name="Google Shape;324;p15"/>
          <p:cNvSpPr txBox="1">
            <a:spLocks noGrp="1"/>
          </p:cNvSpPr>
          <p:nvPr>
            <p:ph type="title"/>
          </p:nvPr>
        </p:nvSpPr>
        <p:spPr>
          <a:xfrm>
            <a:off x="400030" y="1392781"/>
            <a:ext cx="3360981" cy="893219"/>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lt1"/>
              </a:buClr>
              <a:buSzPct val="100000"/>
              <a:buFont typeface="Arial" panose="020B0604020202020204"/>
              <a:buNone/>
            </a:pPr>
            <a:r>
              <a:rPr lang="en-US" sz="2400">
                <a:solidFill>
                  <a:schemeClr val="lt1"/>
                </a:solidFill>
              </a:rPr>
              <a:t>Monitoring, Communication &amp; MDT</a:t>
            </a:r>
            <a:endParaRPr sz="2400">
              <a:solidFill>
                <a:schemeClr val="lt1"/>
              </a:solidFill>
            </a:endParaRPr>
          </a:p>
          <a:p>
            <a:pPr marL="0" lvl="0" indent="0" algn="l" rtl="0">
              <a:lnSpc>
                <a:spcPct val="90000"/>
              </a:lnSpc>
              <a:spcBef>
                <a:spcPts val="0"/>
              </a:spcBef>
              <a:spcAft>
                <a:spcPts val="0"/>
              </a:spcAft>
              <a:buClr>
                <a:schemeClr val="dk1"/>
              </a:buClr>
              <a:buSzPct val="100000"/>
              <a:buFont typeface="Arial" panose="020B0604020202020204"/>
              <a:buNone/>
            </a:pPr>
            <a:endParaRPr sz="2400">
              <a:solidFill>
                <a:schemeClr val="lt1"/>
              </a:solidFill>
            </a:endParaRPr>
          </a:p>
        </p:txBody>
      </p:sp>
      <p:sp>
        <p:nvSpPr>
          <p:cNvPr id="325" name="Google Shape;325;p15"/>
          <p:cNvSpPr/>
          <p:nvPr/>
        </p:nvSpPr>
        <p:spPr>
          <a:xfrm rot="5400000">
            <a:off x="662559" y="605790"/>
            <a:ext cx="73152" cy="5486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26" name="Google Shape;326;p15"/>
          <p:cNvSpPr/>
          <p:nvPr/>
        </p:nvSpPr>
        <p:spPr>
          <a:xfrm>
            <a:off x="428244" y="2443480"/>
            <a:ext cx="3300984" cy="1828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27" name="Google Shape;327;p15"/>
          <p:cNvSpPr txBox="1">
            <a:spLocks noGrp="1"/>
          </p:cNvSpPr>
          <p:nvPr>
            <p:ph type="body" idx="1"/>
          </p:nvPr>
        </p:nvSpPr>
        <p:spPr>
          <a:xfrm>
            <a:off x="371094" y="2718054"/>
            <a:ext cx="3438906" cy="3207258"/>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lt1"/>
              </a:buClr>
              <a:buSzPts val="1300"/>
              <a:buChar char="•"/>
            </a:pPr>
            <a:r>
              <a:rPr lang="en-US" sz="1300">
                <a:solidFill>
                  <a:schemeClr val="lt1"/>
                </a:solidFill>
              </a:rPr>
              <a:t>Function of the lung and levels of oxygen can be tracked by spirometry and SpO₂ checks.</a:t>
            </a:r>
            <a:endParaRPr sz="1300">
              <a:solidFill>
                <a:schemeClr val="lt1"/>
              </a:solidFill>
            </a:endParaRPr>
          </a:p>
          <a:p>
            <a:pPr marL="228600" lvl="0" indent="-228600" algn="l" rtl="0">
              <a:lnSpc>
                <a:spcPct val="100000"/>
              </a:lnSpc>
              <a:spcBef>
                <a:spcPts val="1000"/>
              </a:spcBef>
              <a:spcAft>
                <a:spcPts val="0"/>
              </a:spcAft>
              <a:buClr>
                <a:schemeClr val="lt1"/>
              </a:buClr>
              <a:buSzPts val="1300"/>
              <a:buChar char="•"/>
            </a:pPr>
            <a:r>
              <a:rPr lang="en-US" sz="1300">
                <a:solidFill>
                  <a:schemeClr val="lt1"/>
                </a:solidFill>
              </a:rPr>
              <a:t>Breathlessness and triggers should be tracked regularly. </a:t>
            </a:r>
            <a:endParaRPr sz="1300">
              <a:solidFill>
                <a:schemeClr val="lt1"/>
              </a:solidFill>
            </a:endParaRPr>
          </a:p>
          <a:p>
            <a:pPr marL="228600" lvl="0" indent="-228600" algn="l" rtl="0">
              <a:lnSpc>
                <a:spcPct val="100000"/>
              </a:lnSpc>
              <a:spcBef>
                <a:spcPts val="1000"/>
              </a:spcBef>
              <a:spcAft>
                <a:spcPts val="0"/>
              </a:spcAft>
              <a:buClr>
                <a:schemeClr val="lt1"/>
              </a:buClr>
              <a:buSzPts val="1300"/>
              <a:buChar char="•"/>
            </a:pPr>
            <a:r>
              <a:rPr lang="en-US" sz="1300">
                <a:solidFill>
                  <a:schemeClr val="lt1"/>
                </a:solidFill>
              </a:rPr>
              <a:t>Clinical checks should be scheduled on a regular basis.</a:t>
            </a:r>
            <a:endParaRPr sz="1300">
              <a:solidFill>
                <a:schemeClr val="lt1"/>
              </a:solidFill>
            </a:endParaRPr>
          </a:p>
          <a:p>
            <a:pPr marL="228600" lvl="0" indent="-228600" algn="l" rtl="0">
              <a:lnSpc>
                <a:spcPct val="100000"/>
              </a:lnSpc>
              <a:spcBef>
                <a:spcPts val="1000"/>
              </a:spcBef>
              <a:spcAft>
                <a:spcPts val="0"/>
              </a:spcAft>
              <a:buClr>
                <a:schemeClr val="lt1"/>
              </a:buClr>
              <a:buSzPts val="1300"/>
              <a:buChar char="•"/>
            </a:pPr>
            <a:r>
              <a:rPr lang="en-US" sz="1300">
                <a:solidFill>
                  <a:schemeClr val="lt1"/>
                </a:solidFill>
              </a:rPr>
              <a:t>Physiotherapy and input from a dietician can improve health and mobility.</a:t>
            </a:r>
            <a:endParaRPr sz="1300">
              <a:solidFill>
                <a:schemeClr val="lt1"/>
              </a:solidFill>
            </a:endParaRPr>
          </a:p>
          <a:p>
            <a:pPr marL="228600" lvl="0" indent="-228600" algn="l" rtl="0">
              <a:lnSpc>
                <a:spcPct val="100000"/>
              </a:lnSpc>
              <a:spcBef>
                <a:spcPts val="1000"/>
              </a:spcBef>
              <a:spcAft>
                <a:spcPts val="0"/>
              </a:spcAft>
              <a:buClr>
                <a:schemeClr val="lt1"/>
              </a:buClr>
              <a:buSzPts val="1300"/>
              <a:buChar char="•"/>
            </a:pPr>
            <a:r>
              <a:rPr lang="en-US" sz="1300">
                <a:solidFill>
                  <a:schemeClr val="lt1"/>
                </a:solidFill>
              </a:rPr>
              <a:t>Shared decision-making can improve personalised care (Barradell </a:t>
            </a:r>
            <a:r>
              <a:rPr lang="en-US" sz="1300" i="1">
                <a:solidFill>
                  <a:schemeClr val="lt1"/>
                </a:solidFill>
              </a:rPr>
              <a:t>et al.</a:t>
            </a:r>
            <a:r>
              <a:rPr lang="en-US" sz="1300">
                <a:solidFill>
                  <a:schemeClr val="lt1"/>
                </a:solidFill>
              </a:rPr>
              <a:t>, 2023).</a:t>
            </a:r>
            <a:endParaRPr sz="1300">
              <a:solidFill>
                <a:schemeClr val="lt1"/>
              </a:solidFill>
            </a:endParaRPr>
          </a:p>
          <a:p>
            <a:pPr marL="228600" lvl="0" indent="-146050" algn="l" rtl="0">
              <a:lnSpc>
                <a:spcPct val="100000"/>
              </a:lnSpc>
              <a:spcBef>
                <a:spcPts val="1000"/>
              </a:spcBef>
              <a:spcAft>
                <a:spcPts val="0"/>
              </a:spcAft>
              <a:buClr>
                <a:schemeClr val="dk1"/>
              </a:buClr>
              <a:buSzPts val="1300"/>
              <a:buNone/>
            </a:pPr>
            <a:endParaRPr sz="1300">
              <a:solidFill>
                <a:schemeClr val="lt1"/>
              </a:solidFill>
            </a:endParaRPr>
          </a:p>
        </p:txBody>
      </p:sp>
      <p:sp>
        <p:nvSpPr>
          <p:cNvPr id="328" name="Google Shape;328;p15"/>
          <p:cNvSpPr txBox="1"/>
          <p:nvPr/>
        </p:nvSpPr>
        <p:spPr>
          <a:xfrm>
            <a:off x="9480520" y="6455438"/>
            <a:ext cx="259085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a:solidFill>
                  <a:schemeClr val="dk1"/>
                </a:solidFill>
                <a:latin typeface="Arial" panose="020B0604020202020204"/>
                <a:ea typeface="Arial" panose="020B0604020202020204"/>
                <a:cs typeface="Arial" panose="020B0604020202020204"/>
                <a:sym typeface="Arial" panose="020B0604020202020204"/>
              </a:rPr>
              <a:t>(Source: MRC, 2024)</a:t>
            </a:r>
          </a:p>
        </p:txBody>
      </p:sp>
      <p:pic>
        <p:nvPicPr>
          <p:cNvPr id="10" name="Audio 9">
            <a:hlinkClick r:id="" action="ppaction://media"/>
            <a:extLst>
              <a:ext uri="{FF2B5EF4-FFF2-40B4-BE49-F238E27FC236}">
                <a16:creationId xmlns:a16="http://schemas.microsoft.com/office/drawing/2014/main" id="{132859D5-229C-C75E-6E27-84D5B5EF1BF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8688"/>
    </mc:Choice>
    <mc:Fallback>
      <p:transition spd="slow" advTm="48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33"/>
        <p:cNvGrpSpPr/>
        <p:nvPr/>
      </p:nvGrpSpPr>
      <p:grpSpPr>
        <a:xfrm>
          <a:off x="0" y="0"/>
          <a:ext cx="0" cy="0"/>
          <a:chOff x="0" y="0"/>
          <a:chExt cx="0" cy="0"/>
        </a:xfrm>
      </p:grpSpPr>
      <p:sp>
        <p:nvSpPr>
          <p:cNvPr id="334" name="Google Shape;334;p1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335" name="Google Shape;335;p16"/>
          <p:cNvSpPr/>
          <p:nvPr/>
        </p:nvSpPr>
        <p:spPr>
          <a:xfrm>
            <a:off x="558210" y="1162033"/>
            <a:ext cx="3740740" cy="4643344"/>
          </a:xfrm>
          <a:prstGeom prst="rect">
            <a:avLst/>
          </a:prstGeom>
          <a:solidFill>
            <a:schemeClr val="lt1"/>
          </a:solidFill>
          <a:ln w="12700" cap="flat" cmpd="sng">
            <a:solidFill>
              <a:srgbClr val="E8E8E8"/>
            </a:solidFill>
            <a:prstDash val="solid"/>
            <a:miter lim="800000"/>
            <a:headEnd type="none" w="sm" len="sm"/>
            <a:tailEnd type="none" w="sm" len="sm"/>
          </a:ln>
          <a:effectLst>
            <a:outerShdw blurRad="50800" dist="38100" dir="2700000" algn="t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336" name="Google Shape;336;p16"/>
          <p:cNvSpPr txBox="1">
            <a:spLocks noGrp="1"/>
          </p:cNvSpPr>
          <p:nvPr>
            <p:ph type="title"/>
          </p:nvPr>
        </p:nvSpPr>
        <p:spPr>
          <a:xfrm>
            <a:off x="868680" y="1719072"/>
            <a:ext cx="3103427" cy="352044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300"/>
              <a:buFont typeface="Times New Roman" panose="02020603050405020304"/>
              <a:buNone/>
            </a:pPr>
            <a:r>
              <a:rPr lang="en-US" sz="3300">
                <a:latin typeface="Times New Roman" panose="02020603050405020304"/>
                <a:ea typeface="Times New Roman" panose="02020603050405020304"/>
                <a:cs typeface="Times New Roman" panose="02020603050405020304"/>
                <a:sym typeface="Times New Roman" panose="02020603050405020304"/>
              </a:rPr>
              <a:t>Ethical Considerations &amp; Conclusion</a:t>
            </a:r>
            <a:endParaRPr sz="3300"/>
          </a:p>
        </p:txBody>
      </p:sp>
      <p:sp>
        <p:nvSpPr>
          <p:cNvPr id="337" name="Google Shape;337;p16"/>
          <p:cNvSpPr/>
          <p:nvPr/>
        </p:nvSpPr>
        <p:spPr>
          <a:xfrm>
            <a:off x="498834" y="1618375"/>
            <a:ext cx="146304" cy="82296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panose="020B0604020202020204"/>
              <a:buNone/>
            </a:pPr>
            <a:endParaRPr sz="1800" b="0" i="0" u="none" strike="noStrike" cap="none">
              <a:solidFill>
                <a:srgbClr val="FFFFFF"/>
              </a:solidFill>
              <a:latin typeface="Calibri" panose="020F0502020204030204"/>
              <a:ea typeface="Calibri" panose="020F0502020204030204"/>
              <a:cs typeface="Calibri" panose="020F0502020204030204"/>
              <a:sym typeface="Calibri" panose="020F0502020204030204"/>
            </a:endParaRPr>
          </a:p>
        </p:txBody>
      </p:sp>
      <p:grpSp>
        <p:nvGrpSpPr>
          <p:cNvPr id="338" name="Google Shape;338;p16"/>
          <p:cNvGrpSpPr/>
          <p:nvPr/>
        </p:nvGrpSpPr>
        <p:grpSpPr>
          <a:xfrm>
            <a:off x="4728808" y="1107331"/>
            <a:ext cx="6965006" cy="4643337"/>
            <a:chOff x="1360" y="467251"/>
            <a:chExt cx="6965006" cy="4643337"/>
          </a:xfrm>
        </p:grpSpPr>
        <p:sp>
          <p:nvSpPr>
            <p:cNvPr id="339" name="Google Shape;339;p16"/>
            <p:cNvSpPr/>
            <p:nvPr/>
          </p:nvSpPr>
          <p:spPr>
            <a:xfrm>
              <a:off x="1360" y="467251"/>
              <a:ext cx="2902085" cy="1741251"/>
            </a:xfrm>
            <a:prstGeom prst="roundRect">
              <a:avLst>
                <a:gd name="adj" fmla="val 10000"/>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16"/>
            <p:cNvSpPr txBox="1"/>
            <p:nvPr/>
          </p:nvSpPr>
          <p:spPr>
            <a:xfrm>
              <a:off x="52360" y="518251"/>
              <a:ext cx="2800085" cy="1639251"/>
            </a:xfrm>
            <a:prstGeom prst="rect">
              <a:avLst/>
            </a:prstGeom>
            <a:noFill/>
            <a:ln>
              <a:noFill/>
            </a:ln>
          </p:spPr>
          <p:txBody>
            <a:bodyPr spcFirstLastPara="1" wrap="square" lIns="80000" tIns="80000" rIns="80000" bIns="80000" anchor="ctr" anchorCtr="0">
              <a:noAutofit/>
            </a:bodyPr>
            <a:lstStyle/>
            <a:p>
              <a:pPr marL="0" marR="0" lvl="0" indent="0" algn="ctr" rtl="0">
                <a:lnSpc>
                  <a:spcPct val="90000"/>
                </a:lnSpc>
                <a:spcBef>
                  <a:spcPts val="0"/>
                </a:spcBef>
                <a:spcAft>
                  <a:spcPts val="0"/>
                </a:spcAft>
                <a:buClr>
                  <a:schemeClr val="lt1"/>
                </a:buClr>
                <a:buSzPts val="2100"/>
                <a:buFont typeface="Arial" panose="020B0604020202020204"/>
                <a:buNone/>
              </a:pPr>
              <a:r>
                <a:rPr lang="en-US" sz="2100">
                  <a:solidFill>
                    <a:schemeClr val="lt1"/>
                  </a:solidFill>
                  <a:latin typeface="Arial" panose="020B0604020202020204"/>
                  <a:ea typeface="Arial" panose="020B0604020202020204"/>
                  <a:cs typeface="Arial" panose="020B0604020202020204"/>
                  <a:sym typeface="Arial" panose="020B0604020202020204"/>
                </a:rPr>
                <a:t>Mr Brown should provide consent after being informed of the care decisions.</a:t>
              </a:r>
            </a:p>
          </p:txBody>
        </p:sp>
        <p:sp>
          <p:nvSpPr>
            <p:cNvPr id="341" name="Google Shape;341;p16"/>
            <p:cNvSpPr/>
            <p:nvPr/>
          </p:nvSpPr>
          <p:spPr>
            <a:xfrm>
              <a:off x="3158830" y="978018"/>
              <a:ext cx="615242" cy="719717"/>
            </a:xfrm>
            <a:prstGeom prst="rightArrow">
              <a:avLst>
                <a:gd name="adj1" fmla="val 60000"/>
                <a:gd name="adj2"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16"/>
            <p:cNvSpPr txBox="1"/>
            <p:nvPr/>
          </p:nvSpPr>
          <p:spPr>
            <a:xfrm>
              <a:off x="3158830" y="1121961"/>
              <a:ext cx="430669" cy="43183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700"/>
                <a:buFont typeface="Arial" panose="020B0604020202020204"/>
                <a:buNone/>
              </a:pPr>
              <a:endParaRPr sz="1700">
                <a:solidFill>
                  <a:schemeClr val="lt1"/>
                </a:solidFill>
                <a:latin typeface="Arial" panose="020B0604020202020204"/>
                <a:ea typeface="Arial" panose="020B0604020202020204"/>
                <a:cs typeface="Arial" panose="020B0604020202020204"/>
                <a:sym typeface="Arial" panose="020B0604020202020204"/>
              </a:endParaRPr>
            </a:p>
          </p:txBody>
        </p:sp>
        <p:sp>
          <p:nvSpPr>
            <p:cNvPr id="343" name="Google Shape;343;p16"/>
            <p:cNvSpPr/>
            <p:nvPr/>
          </p:nvSpPr>
          <p:spPr>
            <a:xfrm>
              <a:off x="4064281" y="467251"/>
              <a:ext cx="2902085" cy="1741251"/>
            </a:xfrm>
            <a:prstGeom prst="roundRect">
              <a:avLst>
                <a:gd name="adj" fmla="val 10000"/>
              </a:avLst>
            </a:prstGeom>
            <a:solidFill>
              <a:srgbClr val="06963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16"/>
            <p:cNvSpPr txBox="1"/>
            <p:nvPr/>
          </p:nvSpPr>
          <p:spPr>
            <a:xfrm>
              <a:off x="4115281" y="518251"/>
              <a:ext cx="2800085" cy="1639251"/>
            </a:xfrm>
            <a:prstGeom prst="rect">
              <a:avLst/>
            </a:prstGeom>
            <a:noFill/>
            <a:ln>
              <a:noFill/>
            </a:ln>
          </p:spPr>
          <p:txBody>
            <a:bodyPr spcFirstLastPara="1" wrap="square" lIns="80000" tIns="80000" rIns="80000" bIns="80000" anchor="ctr" anchorCtr="0">
              <a:noAutofit/>
            </a:bodyPr>
            <a:lstStyle/>
            <a:p>
              <a:pPr marL="0" marR="0" lvl="0" indent="0" algn="ctr" rtl="0">
                <a:lnSpc>
                  <a:spcPct val="90000"/>
                </a:lnSpc>
                <a:spcBef>
                  <a:spcPts val="0"/>
                </a:spcBef>
                <a:spcAft>
                  <a:spcPts val="0"/>
                </a:spcAft>
                <a:buClr>
                  <a:schemeClr val="lt1"/>
                </a:buClr>
                <a:buSzPts val="2100"/>
                <a:buFont typeface="Arial" panose="020B0604020202020204"/>
                <a:buNone/>
              </a:pPr>
              <a:r>
                <a:rPr lang="en-US" sz="2100">
                  <a:solidFill>
                    <a:schemeClr val="lt1"/>
                  </a:solidFill>
                  <a:latin typeface="Arial" panose="020B0604020202020204"/>
                  <a:ea typeface="Arial" panose="020B0604020202020204"/>
                  <a:cs typeface="Arial" panose="020B0604020202020204"/>
                  <a:sym typeface="Arial" panose="020B0604020202020204"/>
                </a:rPr>
                <a:t>The personal health data should be protected (HCPC, 2024).</a:t>
              </a:r>
            </a:p>
          </p:txBody>
        </p:sp>
        <p:sp>
          <p:nvSpPr>
            <p:cNvPr id="345" name="Google Shape;345;p16"/>
            <p:cNvSpPr/>
            <p:nvPr/>
          </p:nvSpPr>
          <p:spPr>
            <a:xfrm rot="5400000">
              <a:off x="5207703" y="2411648"/>
              <a:ext cx="615242" cy="719717"/>
            </a:xfrm>
            <a:prstGeom prst="rightArrow">
              <a:avLst>
                <a:gd name="adj1" fmla="val 60000"/>
                <a:gd name="adj2" fmla="val 50000"/>
              </a:avLst>
            </a:prstGeom>
            <a:solidFill>
              <a:srgbClr val="0696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16"/>
            <p:cNvSpPr txBox="1"/>
            <p:nvPr/>
          </p:nvSpPr>
          <p:spPr>
            <a:xfrm>
              <a:off x="5299409" y="2463886"/>
              <a:ext cx="431831" cy="430669"/>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700"/>
                <a:buFont typeface="Arial" panose="020B0604020202020204"/>
                <a:buNone/>
              </a:pPr>
              <a:endParaRPr sz="1700">
                <a:solidFill>
                  <a:schemeClr val="lt1"/>
                </a:solidFill>
                <a:latin typeface="Arial" panose="020B0604020202020204"/>
                <a:ea typeface="Arial" panose="020B0604020202020204"/>
                <a:cs typeface="Arial" panose="020B0604020202020204"/>
                <a:sym typeface="Arial" panose="020B0604020202020204"/>
              </a:endParaRPr>
            </a:p>
          </p:txBody>
        </p:sp>
        <p:sp>
          <p:nvSpPr>
            <p:cNvPr id="347" name="Google Shape;347;p16"/>
            <p:cNvSpPr/>
            <p:nvPr/>
          </p:nvSpPr>
          <p:spPr>
            <a:xfrm>
              <a:off x="4064281" y="3369337"/>
              <a:ext cx="2902085" cy="1741251"/>
            </a:xfrm>
            <a:prstGeom prst="roundRect">
              <a:avLst>
                <a:gd name="adj" fmla="val 10000"/>
              </a:avLst>
            </a:prstGeom>
            <a:solidFill>
              <a:srgbClr val="E6452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16"/>
            <p:cNvSpPr txBox="1"/>
            <p:nvPr/>
          </p:nvSpPr>
          <p:spPr>
            <a:xfrm>
              <a:off x="4115281" y="3420337"/>
              <a:ext cx="2800085" cy="1639251"/>
            </a:xfrm>
            <a:prstGeom prst="rect">
              <a:avLst/>
            </a:prstGeom>
            <a:noFill/>
            <a:ln>
              <a:noFill/>
            </a:ln>
          </p:spPr>
          <p:txBody>
            <a:bodyPr spcFirstLastPara="1" wrap="square" lIns="80000" tIns="80000" rIns="80000" bIns="80000" anchor="ctr" anchorCtr="0">
              <a:noAutofit/>
            </a:bodyPr>
            <a:lstStyle/>
            <a:p>
              <a:pPr marL="0" marR="0" lvl="0" indent="0" algn="ctr" rtl="0">
                <a:lnSpc>
                  <a:spcPct val="90000"/>
                </a:lnSpc>
                <a:spcBef>
                  <a:spcPts val="0"/>
                </a:spcBef>
                <a:spcAft>
                  <a:spcPts val="0"/>
                </a:spcAft>
                <a:buClr>
                  <a:schemeClr val="lt1"/>
                </a:buClr>
                <a:buSzPts val="2100"/>
                <a:buFont typeface="Arial" panose="020B0604020202020204"/>
                <a:buNone/>
              </a:pPr>
              <a:r>
                <a:rPr lang="en-US" sz="2100">
                  <a:solidFill>
                    <a:schemeClr val="lt1"/>
                  </a:solidFill>
                  <a:latin typeface="Arial" panose="020B0604020202020204"/>
                  <a:ea typeface="Arial" panose="020B0604020202020204"/>
                  <a:cs typeface="Arial" panose="020B0604020202020204"/>
                  <a:sym typeface="Arial" panose="020B0604020202020204"/>
                </a:rPr>
                <a:t>Respecting the patient's autonomy and involving him in the decision-making process.</a:t>
              </a:r>
            </a:p>
          </p:txBody>
        </p:sp>
        <p:sp>
          <p:nvSpPr>
            <p:cNvPr id="349" name="Google Shape;349;p16"/>
            <p:cNvSpPr/>
            <p:nvPr/>
          </p:nvSpPr>
          <p:spPr>
            <a:xfrm rot="10800000">
              <a:off x="3193655" y="3880104"/>
              <a:ext cx="615242" cy="719717"/>
            </a:xfrm>
            <a:prstGeom prst="rightArrow">
              <a:avLst>
                <a:gd name="adj1" fmla="val 60000"/>
                <a:gd name="adj2" fmla="val 50000"/>
              </a:avLst>
            </a:prstGeom>
            <a:solidFill>
              <a:srgbClr val="E645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16"/>
            <p:cNvSpPr txBox="1"/>
            <p:nvPr/>
          </p:nvSpPr>
          <p:spPr>
            <a:xfrm>
              <a:off x="3378228" y="4024047"/>
              <a:ext cx="430669" cy="43183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700"/>
                <a:buFont typeface="Arial" panose="020B0604020202020204"/>
                <a:buNone/>
              </a:pPr>
              <a:endParaRPr sz="1700">
                <a:solidFill>
                  <a:schemeClr val="lt1"/>
                </a:solidFill>
                <a:latin typeface="Arial" panose="020B0604020202020204"/>
                <a:ea typeface="Arial" panose="020B0604020202020204"/>
                <a:cs typeface="Arial" panose="020B0604020202020204"/>
                <a:sym typeface="Arial" panose="020B0604020202020204"/>
              </a:endParaRPr>
            </a:p>
          </p:txBody>
        </p:sp>
        <p:sp>
          <p:nvSpPr>
            <p:cNvPr id="351" name="Google Shape;351;p16"/>
            <p:cNvSpPr/>
            <p:nvPr/>
          </p:nvSpPr>
          <p:spPr>
            <a:xfrm>
              <a:off x="1360" y="3369337"/>
              <a:ext cx="2902085" cy="1741251"/>
            </a:xfrm>
            <a:prstGeom prst="roundRect">
              <a:avLst>
                <a:gd name="adj" fmla="val 10000"/>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16"/>
            <p:cNvSpPr txBox="1"/>
            <p:nvPr/>
          </p:nvSpPr>
          <p:spPr>
            <a:xfrm>
              <a:off x="52360" y="3420337"/>
              <a:ext cx="2800085" cy="1639251"/>
            </a:xfrm>
            <a:prstGeom prst="rect">
              <a:avLst/>
            </a:prstGeom>
            <a:noFill/>
            <a:ln>
              <a:noFill/>
            </a:ln>
          </p:spPr>
          <p:txBody>
            <a:bodyPr spcFirstLastPara="1" wrap="square" lIns="80000" tIns="80000" rIns="80000" bIns="80000" anchor="ctr" anchorCtr="0">
              <a:noAutofit/>
            </a:bodyPr>
            <a:lstStyle/>
            <a:p>
              <a:pPr marL="0" marR="0" lvl="0" indent="0" algn="ctr" rtl="0">
                <a:lnSpc>
                  <a:spcPct val="90000"/>
                </a:lnSpc>
                <a:spcBef>
                  <a:spcPts val="0"/>
                </a:spcBef>
                <a:spcAft>
                  <a:spcPts val="0"/>
                </a:spcAft>
                <a:buClr>
                  <a:schemeClr val="lt1"/>
                </a:buClr>
                <a:buSzPts val="2100"/>
                <a:buFont typeface="Arial" panose="020B0604020202020204"/>
                <a:buNone/>
              </a:pPr>
              <a:r>
                <a:rPr lang="en-US" sz="2100">
                  <a:solidFill>
                    <a:schemeClr val="lt1"/>
                  </a:solidFill>
                  <a:latin typeface="Arial" panose="020B0604020202020204"/>
                  <a:ea typeface="Arial" panose="020B0604020202020204"/>
                  <a:cs typeface="Arial" panose="020B0604020202020204"/>
                  <a:sym typeface="Arial" panose="020B0604020202020204"/>
                </a:rPr>
                <a:t>Provide care specific to the personal needs of the individual.</a:t>
              </a:r>
            </a:p>
          </p:txBody>
        </p:sp>
      </p:grpSp>
      <p:pic>
        <p:nvPicPr>
          <p:cNvPr id="12" name="Audio 11">
            <a:hlinkClick r:id="" action="ppaction://media"/>
            <a:extLst>
              <a:ext uri="{FF2B5EF4-FFF2-40B4-BE49-F238E27FC236}">
                <a16:creationId xmlns:a16="http://schemas.microsoft.com/office/drawing/2014/main" id="{602954C5-83A0-A0AD-65B9-22FC829DE8F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5016"/>
    </mc:Choice>
    <mc:Fallback>
      <p:transition spd="slow" advTm="450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17"/>
          <p:cNvSpPr txBox="1">
            <a:spLocks noGrp="1"/>
          </p:cNvSpPr>
          <p:nvPr>
            <p:ph type="title"/>
          </p:nvPr>
        </p:nvSpPr>
        <p:spPr>
          <a:xfrm>
            <a:off x="527188" y="-290525"/>
            <a:ext cx="10168128" cy="117957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2000"/>
              <a:buFont typeface="Times New Roman" panose="02020603050405020304"/>
              <a:buNone/>
            </a:pPr>
            <a:r>
              <a:rPr lang="en-US" sz="2000">
                <a:latin typeface="Times New Roman" panose="02020603050405020304"/>
                <a:ea typeface="Times New Roman" panose="02020603050405020304"/>
                <a:cs typeface="Times New Roman" panose="02020603050405020304"/>
                <a:sym typeface="Times New Roman" panose="02020603050405020304"/>
              </a:rPr>
              <a:t>Reference </a:t>
            </a:r>
          </a:p>
        </p:txBody>
      </p:sp>
      <p:sp>
        <p:nvSpPr>
          <p:cNvPr id="358" name="Google Shape;358;p17"/>
          <p:cNvSpPr txBox="1">
            <a:spLocks noGrp="1"/>
          </p:cNvSpPr>
          <p:nvPr>
            <p:ph type="body" idx="1"/>
          </p:nvPr>
        </p:nvSpPr>
        <p:spPr>
          <a:xfrm>
            <a:off x="527188" y="587492"/>
            <a:ext cx="11373824" cy="6095922"/>
          </a:xfrm>
          <a:prstGeom prst="rect">
            <a:avLst/>
          </a:prstGeom>
          <a:noFill/>
          <a:ln>
            <a:noFill/>
          </a:ln>
        </p:spPr>
        <p:txBody>
          <a:bodyPr spcFirstLastPara="1" wrap="square" lIns="91425" tIns="45700" rIns="91425" bIns="45700" anchor="t" anchorCtr="0">
            <a:noAutofit/>
          </a:bodyPr>
          <a:lstStyle/>
          <a:p>
            <a:pPr marL="228600" lvl="0" indent="-228600" algn="l" rtl="0">
              <a:lnSpc>
                <a:spcPct val="110000"/>
              </a:lnSpc>
              <a:spcBef>
                <a:spcPts val="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Agarwal, A.K., Raja, A. and Brown, B.D. (2023) </a:t>
            </a:r>
            <a:r>
              <a:rPr lang="en-US" sz="900" i="1">
                <a:latin typeface="Times New Roman" panose="02020603050405020304"/>
                <a:ea typeface="Times New Roman" panose="02020603050405020304"/>
                <a:cs typeface="Times New Roman" panose="02020603050405020304"/>
                <a:sym typeface="Times New Roman" panose="02020603050405020304"/>
              </a:rPr>
              <a:t>Chronic obstructive pulmonary disease (COPD), National Library of Medicine</a:t>
            </a:r>
            <a:r>
              <a:rPr lang="en-US" sz="900">
                <a:latin typeface="Times New Roman" panose="02020603050405020304"/>
                <a:ea typeface="Times New Roman" panose="02020603050405020304"/>
                <a:cs typeface="Times New Roman" panose="02020603050405020304"/>
                <a:sym typeface="Times New Roman" panose="02020603050405020304"/>
              </a:rPr>
              <a:t>. Treasure Island (FL): StatPearls Publishing. </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Amador, C., Varacallo, M. and Weber, C. (2023) </a:t>
            </a:r>
            <a:r>
              <a:rPr lang="en-US" sz="900" i="1">
                <a:latin typeface="Times New Roman" panose="02020603050405020304"/>
                <a:ea typeface="Times New Roman" panose="02020603050405020304"/>
                <a:cs typeface="Times New Roman" panose="02020603050405020304"/>
                <a:sym typeface="Times New Roman" panose="02020603050405020304"/>
              </a:rPr>
              <a:t>Anatomy, Thorax, Bronchial, PubMed</a:t>
            </a:r>
            <a:r>
              <a:rPr lang="en-US" sz="900">
                <a:latin typeface="Times New Roman" panose="02020603050405020304"/>
                <a:ea typeface="Times New Roman" panose="02020603050405020304"/>
                <a:cs typeface="Times New Roman" panose="02020603050405020304"/>
                <a:sym typeface="Times New Roman" panose="02020603050405020304"/>
              </a:rPr>
              <a:t>. Treasure Island (FL): StatPearls Publishing. </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Backman, H., Lowie, Mannino, D.M. and Magnus Ekström (2024) ‘Severity of Airflow Obstruction Based on FEV1/FVC Versus FEV1 Percent Predicted in the General U.S. Population’, </a:t>
            </a:r>
            <a:r>
              <a:rPr lang="en-US" sz="900" i="1">
                <a:latin typeface="Times New Roman" panose="02020603050405020304"/>
                <a:ea typeface="Times New Roman" panose="02020603050405020304"/>
                <a:cs typeface="Times New Roman" panose="02020603050405020304"/>
                <a:sym typeface="Times New Roman" panose="02020603050405020304"/>
              </a:rPr>
              <a:t>American Journal of Respiratory and Critical Care Medicine</a:t>
            </a:r>
            <a:r>
              <a:rPr lang="en-US" sz="900">
                <a:latin typeface="Times New Roman" panose="02020603050405020304"/>
                <a:ea typeface="Times New Roman" panose="02020603050405020304"/>
                <a:cs typeface="Times New Roman" panose="02020603050405020304"/>
                <a:sym typeface="Times New Roman" panose="02020603050405020304"/>
              </a:rPr>
              <a:t> [Preprint].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5"/>
              </a:rPr>
              <a:t>https://doi.org/10.1164/rccm.202310-1773oc</a:t>
            </a:r>
            <a:r>
              <a:rPr lang="en-US" sz="900">
                <a:latin typeface="Times New Roman" panose="02020603050405020304"/>
                <a:ea typeface="Times New Roman" panose="02020603050405020304"/>
                <a:cs typeface="Times New Roman" panose="02020603050405020304"/>
                <a:sym typeface="Times New Roman" panose="02020603050405020304"/>
              </a:rPr>
              <a:t>.</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Barradell, A. </a:t>
            </a:r>
            <a:r>
              <a:rPr lang="en-US" sz="900" i="1">
                <a:latin typeface="Times New Roman" panose="02020603050405020304"/>
                <a:ea typeface="Times New Roman" panose="02020603050405020304"/>
                <a:cs typeface="Times New Roman" panose="02020603050405020304"/>
                <a:sym typeface="Times New Roman" panose="02020603050405020304"/>
              </a:rPr>
              <a:t>et al.</a:t>
            </a:r>
            <a:r>
              <a:rPr lang="en-US" sz="900">
                <a:latin typeface="Times New Roman" panose="02020603050405020304"/>
                <a:ea typeface="Times New Roman" panose="02020603050405020304"/>
                <a:cs typeface="Times New Roman" panose="02020603050405020304"/>
                <a:sym typeface="Times New Roman" panose="02020603050405020304"/>
              </a:rPr>
              <a:t> (2023) ‘Systematic review of shared decision-making interventions for people living with chronic respiratory diseases’, </a:t>
            </a:r>
            <a:r>
              <a:rPr lang="en-US" sz="900" i="1">
                <a:latin typeface="Times New Roman" panose="02020603050405020304"/>
                <a:ea typeface="Times New Roman" panose="02020603050405020304"/>
                <a:cs typeface="Times New Roman" panose="02020603050405020304"/>
                <a:sym typeface="Times New Roman" panose="02020603050405020304"/>
              </a:rPr>
              <a:t>BMJ Journals</a:t>
            </a:r>
            <a:r>
              <a:rPr lang="en-US" sz="900">
                <a:latin typeface="Times New Roman" panose="02020603050405020304"/>
                <a:ea typeface="Times New Roman" panose="02020603050405020304"/>
                <a:cs typeface="Times New Roman" panose="02020603050405020304"/>
                <a:sym typeface="Times New Roman" panose="02020603050405020304"/>
              </a:rPr>
              <a:t>, 13(5).</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Caruso, S. (2025) </a:t>
            </a:r>
            <a:r>
              <a:rPr lang="en-US" sz="900" i="1">
                <a:latin typeface="Times New Roman" panose="02020603050405020304"/>
                <a:ea typeface="Times New Roman" panose="02020603050405020304"/>
                <a:cs typeface="Times New Roman" panose="02020603050405020304"/>
                <a:sym typeface="Times New Roman" panose="02020603050405020304"/>
              </a:rPr>
              <a:t>Impaired gas exchange nursing diagnosis &amp; care plan, NurseTogether. </a:t>
            </a:r>
            <a:r>
              <a:rPr lang="en-US" sz="900">
                <a:latin typeface="Times New Roman" panose="02020603050405020304"/>
                <a:ea typeface="Times New Roman" panose="02020603050405020304"/>
                <a:cs typeface="Times New Roman" panose="02020603050405020304"/>
                <a:sym typeface="Times New Roman" panose="02020603050405020304"/>
              </a:rPr>
              <a:t>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6"/>
              </a:rPr>
              <a:t>https://www.nursetogether.com/impaired-gas-exchange-nursing-diagnosis-care-plan/</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Cleveland Clinic (2024) </a:t>
            </a:r>
            <a:r>
              <a:rPr lang="en-US" sz="900" i="1">
                <a:latin typeface="Times New Roman" panose="02020603050405020304"/>
                <a:ea typeface="Times New Roman" panose="02020603050405020304"/>
                <a:cs typeface="Times New Roman" panose="02020603050405020304"/>
                <a:sym typeface="Times New Roman" panose="02020603050405020304"/>
              </a:rPr>
              <a:t>Respiratory System: Functions, Facts, Organs &amp; Anatomy, Cleveland Clinic. Cleveland Clinic.</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7"/>
              </a:rPr>
              <a:t>https://my.clevelandclinic.org/health/body/21205-respiratory-system</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Dietrich, A. (2023) </a:t>
            </a:r>
            <a:r>
              <a:rPr lang="en-US" sz="900" i="1">
                <a:latin typeface="Times New Roman" panose="02020603050405020304"/>
                <a:ea typeface="Times New Roman" panose="02020603050405020304"/>
                <a:cs typeface="Times New Roman" panose="02020603050405020304"/>
                <a:sym typeface="Times New Roman" panose="02020603050405020304"/>
              </a:rPr>
              <a:t>COPD Nursing Care Plan</a:t>
            </a:r>
            <a:r>
              <a:rPr lang="en-US" sz="900">
                <a:latin typeface="Times New Roman" panose="02020603050405020304"/>
                <a:ea typeface="Times New Roman" panose="02020603050405020304"/>
                <a:cs typeface="Times New Roman" panose="02020603050405020304"/>
                <a:sym typeface="Times New Roman" panose="02020603050405020304"/>
              </a:rPr>
              <a:t>, </a:t>
            </a:r>
            <a:r>
              <a:rPr lang="en-US" sz="900" i="1">
                <a:latin typeface="Times New Roman" panose="02020603050405020304"/>
                <a:ea typeface="Times New Roman" panose="02020603050405020304"/>
                <a:cs typeface="Times New Roman" panose="02020603050405020304"/>
                <a:sym typeface="Times New Roman" panose="02020603050405020304"/>
              </a:rPr>
              <a:t>Nurse.com</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8"/>
              </a:rPr>
              <a:t>https://www.nurse.com/clinical-guides/chronic-obstructive-pulmonary-disease-copd/</a:t>
            </a:r>
            <a:r>
              <a:rPr lang="en-US" sz="900">
                <a:latin typeface="Times New Roman" panose="02020603050405020304"/>
                <a:ea typeface="Times New Roman" panose="02020603050405020304"/>
                <a:cs typeface="Times New Roman" panose="02020603050405020304"/>
                <a:sym typeface="Times New Roman" panose="02020603050405020304"/>
              </a:rPr>
              <a:t> (Accessed: 19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Fiveable (2025) </a:t>
            </a:r>
            <a:r>
              <a:rPr lang="en-US" sz="900" i="1">
                <a:latin typeface="Times New Roman" panose="02020603050405020304"/>
                <a:ea typeface="Times New Roman" panose="02020603050405020304"/>
                <a:cs typeface="Times New Roman" panose="02020603050405020304"/>
                <a:sym typeface="Times New Roman" panose="02020603050405020304"/>
              </a:rPr>
              <a:t>The Process of Breathing | Anatomy and Physiology I Class Notes | Fiveable, Fiveable.</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9"/>
              </a:rPr>
              <a:t>https://fiveable.me/anatomy-physiology/unit-22/3-process-breathing/study-guide/oe2Sz6Yq9gIM9Ca3</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HCPC (2024) </a:t>
            </a:r>
            <a:r>
              <a:rPr lang="en-US" sz="900" i="1">
                <a:latin typeface="Times New Roman" panose="02020603050405020304"/>
                <a:ea typeface="Times New Roman" panose="02020603050405020304"/>
                <a:cs typeface="Times New Roman" panose="02020603050405020304"/>
                <a:sym typeface="Times New Roman" panose="02020603050405020304"/>
              </a:rPr>
              <a:t>Consent and confidentiality</a:t>
            </a:r>
            <a:r>
              <a:rPr lang="en-US" sz="900">
                <a:latin typeface="Times New Roman" panose="02020603050405020304"/>
                <a:ea typeface="Times New Roman" panose="02020603050405020304"/>
                <a:cs typeface="Times New Roman" panose="02020603050405020304"/>
                <a:sym typeface="Times New Roman" panose="02020603050405020304"/>
              </a:rPr>
              <a:t>, </a:t>
            </a:r>
            <a:r>
              <a:rPr lang="en-US" sz="900" i="1">
                <a:latin typeface="Times New Roman" panose="02020603050405020304"/>
                <a:ea typeface="Times New Roman" panose="02020603050405020304"/>
                <a:cs typeface="Times New Roman" panose="02020603050405020304"/>
                <a:sym typeface="Times New Roman" panose="02020603050405020304"/>
              </a:rPr>
              <a:t>HCPC</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0"/>
              </a:rPr>
              <a:t>https://www.hcpc-uk.org/standards/meeting-our-standards/confidentiality/guidance-on-confidentiality/consent-and-confidentiality/</a:t>
            </a:r>
            <a:r>
              <a:rPr lang="en-US" sz="900">
                <a:latin typeface="Times New Roman" panose="02020603050405020304"/>
                <a:ea typeface="Times New Roman" panose="02020603050405020304"/>
                <a:cs typeface="Times New Roman" panose="02020603050405020304"/>
                <a:sym typeface="Times New Roman" panose="02020603050405020304"/>
              </a:rPr>
              <a:t> (Accessed: 18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MedicalNews Today (2021) </a:t>
            </a:r>
            <a:r>
              <a:rPr lang="en-US" sz="900" i="1">
                <a:latin typeface="Times New Roman" panose="02020603050405020304"/>
                <a:ea typeface="Times New Roman" panose="02020603050405020304"/>
                <a:cs typeface="Times New Roman" panose="02020603050405020304"/>
                <a:sym typeface="Times New Roman" panose="02020603050405020304"/>
              </a:rPr>
              <a:t>COPD spirometry: What it is and how it works, </a:t>
            </a:r>
            <a:r>
              <a:rPr lang="en-US" sz="900" i="1"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1"/>
              </a:rPr>
              <a:t>www.medicalnewstoday.com</a:t>
            </a:r>
            <a:r>
              <a:rPr lang="en-US" sz="900" i="1">
                <a:latin typeface="Times New Roman" panose="02020603050405020304"/>
                <a:ea typeface="Times New Roman" panose="02020603050405020304"/>
                <a:cs typeface="Times New Roman" panose="02020603050405020304"/>
                <a:sym typeface="Times New Roman" panose="02020603050405020304"/>
              </a:rPr>
              <a:t>.</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2"/>
              </a:rPr>
              <a:t>https://www.medicalnewstoday.com/articles/copd-spirometry</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MRC (2024) </a:t>
            </a:r>
            <a:r>
              <a:rPr lang="en-US" sz="900" i="1">
                <a:latin typeface="Times New Roman" panose="02020603050405020304"/>
                <a:ea typeface="Times New Roman" panose="02020603050405020304"/>
                <a:cs typeface="Times New Roman" panose="02020603050405020304"/>
                <a:sym typeface="Times New Roman" panose="02020603050405020304"/>
              </a:rPr>
              <a:t>The Role of Physiotherapy in Relieving Chronic Pain and Improving Mobility - rehabe india</a:t>
            </a:r>
            <a:r>
              <a:rPr lang="en-US" sz="900">
                <a:latin typeface="Times New Roman" panose="02020603050405020304"/>
                <a:ea typeface="Times New Roman" panose="02020603050405020304"/>
                <a:cs typeface="Times New Roman" panose="02020603050405020304"/>
                <a:sym typeface="Times New Roman" panose="02020603050405020304"/>
              </a:rPr>
              <a:t>, </a:t>
            </a:r>
            <a:r>
              <a:rPr lang="en-US" sz="900" i="1">
                <a:latin typeface="Times New Roman" panose="02020603050405020304"/>
                <a:ea typeface="Times New Roman" panose="02020603050405020304"/>
                <a:cs typeface="Times New Roman" panose="02020603050405020304"/>
                <a:sym typeface="Times New Roman" panose="02020603050405020304"/>
              </a:rPr>
              <a:t>Mrc</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3"/>
              </a:rPr>
              <a:t>https://rehabindia.org/blog/the-role-of-physiotherapy-in-relieving-chronic-pain-and-improving-mobility/</a:t>
            </a:r>
            <a:r>
              <a:rPr lang="en-US" sz="900">
                <a:latin typeface="Times New Roman" panose="02020603050405020304"/>
                <a:ea typeface="Times New Roman" panose="02020603050405020304"/>
                <a:cs typeface="Times New Roman" panose="02020603050405020304"/>
                <a:sym typeface="Times New Roman" panose="02020603050405020304"/>
              </a:rPr>
              <a:t> (Accessed: 19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National Cancer Institute (2019) </a:t>
            </a:r>
            <a:r>
              <a:rPr lang="en-US" sz="900" i="1">
                <a:latin typeface="Times New Roman" panose="02020603050405020304"/>
                <a:ea typeface="Times New Roman" panose="02020603050405020304"/>
                <a:cs typeface="Times New Roman" panose="02020603050405020304"/>
                <a:sym typeface="Times New Roman" panose="02020603050405020304"/>
              </a:rPr>
              <a:t>Bronchi, Bronchial Tree, &amp; Lungs | SEER Training, National Cancer Institute.</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4"/>
              </a:rPr>
              <a:t>https://training.seer.cancer.gov/anatomy/respiratory/passages/bronchi.html</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nhlbi (2022) </a:t>
            </a:r>
            <a:r>
              <a:rPr lang="en-US" sz="900" i="1">
                <a:latin typeface="Times New Roman" panose="02020603050405020304"/>
                <a:ea typeface="Times New Roman" panose="02020603050405020304"/>
                <a:cs typeface="Times New Roman" panose="02020603050405020304"/>
                <a:sym typeface="Times New Roman" panose="02020603050405020304"/>
              </a:rPr>
              <a:t>How the Lungs Work - The Respiratory System , </a:t>
            </a:r>
            <a:r>
              <a:rPr lang="en-US" sz="900" i="1"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5"/>
              </a:rPr>
              <a:t>www.nhlbi.nih.gov</a:t>
            </a:r>
            <a:r>
              <a:rPr lang="en-US" sz="900" i="1">
                <a:latin typeface="Times New Roman" panose="02020603050405020304"/>
                <a:ea typeface="Times New Roman" panose="02020603050405020304"/>
                <a:cs typeface="Times New Roman" panose="02020603050405020304"/>
                <a:sym typeface="Times New Roman" panose="02020603050405020304"/>
              </a:rPr>
              <a:t>. National Heart, Lung, and Blood Institute.</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6"/>
              </a:rPr>
              <a:t>https://www.nhlbi.nih.gov/health/lungs/respiratory-system</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NHS England (2024) </a:t>
            </a:r>
            <a:r>
              <a:rPr lang="en-US" sz="900" i="1">
                <a:latin typeface="Times New Roman" panose="02020603050405020304"/>
                <a:ea typeface="Times New Roman" panose="02020603050405020304"/>
                <a:cs typeface="Times New Roman" panose="02020603050405020304"/>
                <a:sym typeface="Times New Roman" panose="02020603050405020304"/>
              </a:rPr>
              <a:t>NHS England» Respiratory high impact interventions</a:t>
            </a:r>
            <a:r>
              <a:rPr lang="en-US" sz="900">
                <a:latin typeface="Times New Roman" panose="02020603050405020304"/>
                <a:ea typeface="Times New Roman" panose="02020603050405020304"/>
                <a:cs typeface="Times New Roman" panose="02020603050405020304"/>
                <a:sym typeface="Times New Roman" panose="02020603050405020304"/>
              </a:rPr>
              <a:t>, </a:t>
            </a:r>
            <a:r>
              <a:rPr lang="en-US" sz="900" i="1"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7"/>
              </a:rPr>
              <a:t>www.england.nhs.uk</a:t>
            </a:r>
            <a:r>
              <a:rPr lang="en-US" sz="900">
                <a:latin typeface="Times New Roman" panose="02020603050405020304"/>
                <a:ea typeface="Times New Roman" panose="02020603050405020304"/>
                <a:cs typeface="Times New Roman" panose="02020603050405020304"/>
                <a:sym typeface="Times New Roman" panose="02020603050405020304"/>
              </a:rPr>
              <a:t>.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8"/>
              </a:rPr>
              <a:t>https://www.england.nhs.uk/ourwork/prevention/secondary-prevention/respiratory-high-impact-interventions/</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Nurseslab (2025) </a:t>
            </a:r>
            <a:r>
              <a:rPr lang="en-US" sz="900" i="1">
                <a:latin typeface="Times New Roman" panose="02020603050405020304"/>
                <a:ea typeface="Times New Roman" panose="02020603050405020304"/>
                <a:cs typeface="Times New Roman" panose="02020603050405020304"/>
                <a:sym typeface="Times New Roman" panose="02020603050405020304"/>
              </a:rPr>
              <a:t>Chronic Obstructive Pulmonary Disease (COPD) - Nurseslab, Nurseslab. </a:t>
            </a:r>
            <a:r>
              <a:rPr lang="en-US" sz="900">
                <a:latin typeface="Times New Roman" panose="02020603050405020304"/>
                <a:ea typeface="Times New Roman" panose="02020603050405020304"/>
                <a:cs typeface="Times New Roman" panose="02020603050405020304"/>
                <a:sym typeface="Times New Roman" panose="02020603050405020304"/>
              </a:rPr>
              <a:t>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19"/>
              </a:rPr>
              <a:t>https://nurseslab.in/nursing-notes/disease/copd/</a:t>
            </a:r>
            <a:r>
              <a:rPr lang="en-US" sz="900">
                <a:latin typeface="Times New Roman" panose="02020603050405020304"/>
                <a:ea typeface="Times New Roman" panose="02020603050405020304"/>
                <a:cs typeface="Times New Roman" panose="02020603050405020304"/>
                <a:sym typeface="Times New Roman" panose="02020603050405020304"/>
              </a:rPr>
              <a:t> (Accessed: 21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Patel, N., Chong, K. and Baydur, A. (2022) ‘Methods and Applications in Respiratory Physiology: Respiratory Mechanics, Drive and Muscle Function in Neuromuscular and Chest Wall Disorders’, </a:t>
            </a:r>
            <a:r>
              <a:rPr lang="en-US" sz="900" i="1">
                <a:latin typeface="Times New Roman" panose="02020603050405020304"/>
                <a:ea typeface="Times New Roman" panose="02020603050405020304"/>
                <a:cs typeface="Times New Roman" panose="02020603050405020304"/>
                <a:sym typeface="Times New Roman" panose="02020603050405020304"/>
              </a:rPr>
              <a:t>Frontiers in Physiology,</a:t>
            </a:r>
            <a:r>
              <a:rPr lang="en-US" sz="900">
                <a:latin typeface="Times New Roman" panose="02020603050405020304"/>
                <a:ea typeface="Times New Roman" panose="02020603050405020304"/>
                <a:cs typeface="Times New Roman" panose="02020603050405020304"/>
                <a:sym typeface="Times New Roman" panose="02020603050405020304"/>
              </a:rPr>
              <a:t> 13, pp. 1–17.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20"/>
              </a:rPr>
              <a:t>https://doi.org/10.3389/fphys.2022.838414</a:t>
            </a:r>
            <a:r>
              <a:rPr lang="en-US" sz="900">
                <a:latin typeface="Times New Roman" panose="02020603050405020304"/>
                <a:ea typeface="Times New Roman" panose="02020603050405020304"/>
                <a:cs typeface="Times New Roman" panose="02020603050405020304"/>
                <a:sym typeface="Times New Roman" panose="02020603050405020304"/>
              </a:rPr>
              <a:t>.</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Rodrigues, S. de O., Cunha, C.M.C. da, Soares, G.M.V., Silva, P.L., Silva, A.R. and Gonçalves-de-Albuquerque, C.F. (2021) ‘Mechanisms, pathophysiology and currently proposed treatments of chronic obstructive pulmonary disease’, </a:t>
            </a:r>
            <a:r>
              <a:rPr lang="en-US" sz="900" i="1">
                <a:latin typeface="Times New Roman" panose="02020603050405020304"/>
                <a:ea typeface="Times New Roman" panose="02020603050405020304"/>
                <a:cs typeface="Times New Roman" panose="02020603050405020304"/>
                <a:sym typeface="Times New Roman" panose="02020603050405020304"/>
              </a:rPr>
              <a:t>Pharmaceuticals,</a:t>
            </a:r>
            <a:r>
              <a:rPr lang="en-US" sz="900">
                <a:latin typeface="Times New Roman" panose="02020603050405020304"/>
                <a:ea typeface="Times New Roman" panose="02020603050405020304"/>
                <a:cs typeface="Times New Roman" panose="02020603050405020304"/>
                <a:sym typeface="Times New Roman" panose="02020603050405020304"/>
              </a:rPr>
              <a:t> 14(10), p. 979.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21"/>
              </a:rPr>
              <a:t>https://doi.org/10.3390/ph14100979</a:t>
            </a:r>
            <a:r>
              <a:rPr lang="en-US" sz="900">
                <a:latin typeface="Times New Roman" panose="02020603050405020304"/>
                <a:ea typeface="Times New Roman" panose="02020603050405020304"/>
                <a:cs typeface="Times New Roman" panose="02020603050405020304"/>
                <a:sym typeface="Times New Roman" panose="02020603050405020304"/>
              </a:rPr>
              <a:t>.</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Tytler, K. (2026) </a:t>
            </a:r>
            <a:r>
              <a:rPr lang="en-US" sz="900" i="1">
                <a:latin typeface="Times New Roman" panose="02020603050405020304"/>
                <a:ea typeface="Times New Roman" panose="02020603050405020304"/>
                <a:cs typeface="Times New Roman" panose="02020603050405020304"/>
                <a:sym typeface="Times New Roman" panose="02020603050405020304"/>
              </a:rPr>
              <a:t>Latest NICE COPD Guidance Summary (2026) | iatroX</a:t>
            </a:r>
            <a:r>
              <a:rPr lang="en-US" sz="900">
                <a:latin typeface="Times New Roman" panose="02020603050405020304"/>
                <a:ea typeface="Times New Roman" panose="02020603050405020304"/>
                <a:cs typeface="Times New Roman" panose="02020603050405020304"/>
                <a:sym typeface="Times New Roman" panose="02020603050405020304"/>
              </a:rPr>
              <a:t>, </a:t>
            </a:r>
            <a:r>
              <a:rPr lang="en-US" sz="900" i="1">
                <a:latin typeface="Times New Roman" panose="02020603050405020304"/>
                <a:ea typeface="Times New Roman" panose="02020603050405020304"/>
                <a:cs typeface="Times New Roman" panose="02020603050405020304"/>
                <a:sym typeface="Times New Roman" panose="02020603050405020304"/>
              </a:rPr>
              <a:t>iatroX Guidelines</a:t>
            </a:r>
            <a:r>
              <a:rPr lang="en-US" sz="900">
                <a:latin typeface="Times New Roman" panose="02020603050405020304"/>
                <a:ea typeface="Times New Roman" panose="02020603050405020304"/>
                <a:cs typeface="Times New Roman" panose="02020603050405020304"/>
                <a:sym typeface="Times New Roman" panose="02020603050405020304"/>
              </a:rPr>
              <a:t>. iatroX. Available at: </a:t>
            </a:r>
            <a:r>
              <a:rPr lang="en-US" sz="900" u="sng">
                <a:solidFill>
                  <a:schemeClr val="hlink"/>
                </a:solidFill>
                <a:latin typeface="Times New Roman" panose="02020603050405020304"/>
                <a:ea typeface="Times New Roman" panose="02020603050405020304"/>
                <a:cs typeface="Times New Roman" panose="02020603050405020304"/>
                <a:sym typeface="Times New Roman" panose="02020603050405020304"/>
                <a:hlinkClick r:id="rId22"/>
              </a:rPr>
              <a:t>https://www.iatrox.com/guidelines/copd</a:t>
            </a:r>
            <a:r>
              <a:rPr lang="en-US" sz="900">
                <a:latin typeface="Times New Roman" panose="02020603050405020304"/>
                <a:ea typeface="Times New Roman" panose="02020603050405020304"/>
                <a:cs typeface="Times New Roman" panose="02020603050405020304"/>
                <a:sym typeface="Times New Roman" panose="02020603050405020304"/>
              </a:rPr>
              <a:t> (Accessed: 20 February 2026).</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228600" algn="l" rtl="0">
              <a:lnSpc>
                <a:spcPct val="110000"/>
              </a:lnSpc>
              <a:spcBef>
                <a:spcPts val="1000"/>
              </a:spcBef>
              <a:spcAft>
                <a:spcPts val="0"/>
              </a:spcAft>
              <a:buClr>
                <a:schemeClr val="dk1"/>
              </a:buClr>
              <a:buSzPts val="900"/>
              <a:buChar char="•"/>
            </a:pPr>
            <a:r>
              <a:rPr lang="en-US" sz="900">
                <a:latin typeface="Times New Roman" panose="02020603050405020304"/>
                <a:ea typeface="Times New Roman" panose="02020603050405020304"/>
                <a:cs typeface="Times New Roman" panose="02020603050405020304"/>
                <a:sym typeface="Times New Roman" panose="02020603050405020304"/>
              </a:rPr>
              <a:t>Widysanto, A. and Mathew, G. (2025) </a:t>
            </a:r>
            <a:r>
              <a:rPr lang="en-US" sz="900" i="1">
                <a:latin typeface="Times New Roman" panose="02020603050405020304"/>
                <a:ea typeface="Times New Roman" panose="02020603050405020304"/>
                <a:cs typeface="Times New Roman" panose="02020603050405020304"/>
                <a:sym typeface="Times New Roman" panose="02020603050405020304"/>
              </a:rPr>
              <a:t>Chronic bronchitis, National Library of Medicine. </a:t>
            </a:r>
            <a:r>
              <a:rPr lang="en-US" sz="900">
                <a:latin typeface="Times New Roman" panose="02020603050405020304"/>
                <a:ea typeface="Times New Roman" panose="02020603050405020304"/>
                <a:cs typeface="Times New Roman" panose="02020603050405020304"/>
                <a:sym typeface="Times New Roman" panose="02020603050405020304"/>
              </a:rPr>
              <a:t>StatPearls Publishing. </a:t>
            </a:r>
            <a:endParaRPr sz="900">
              <a:latin typeface="Times New Roman" panose="02020603050405020304"/>
              <a:ea typeface="Times New Roman" panose="02020603050405020304"/>
              <a:cs typeface="Times New Roman" panose="02020603050405020304"/>
              <a:sym typeface="Times New Roman" panose="02020603050405020304"/>
            </a:endParaRPr>
          </a:p>
          <a:p>
            <a:pPr marL="228600" lvl="0" indent="-76200" algn="l" rtl="0">
              <a:lnSpc>
                <a:spcPct val="110000"/>
              </a:lnSpc>
              <a:spcBef>
                <a:spcPts val="1000"/>
              </a:spcBef>
              <a:spcAft>
                <a:spcPts val="0"/>
              </a:spcAft>
              <a:buClr>
                <a:schemeClr val="dk1"/>
              </a:buClr>
              <a:buSzPts val="2400"/>
              <a:buNone/>
            </a:pPr>
            <a:endParaRPr sz="900">
              <a:latin typeface="Times New Roman" panose="02020603050405020304"/>
              <a:ea typeface="Times New Roman" panose="02020603050405020304"/>
              <a:cs typeface="Times New Roman" panose="02020603050405020304"/>
              <a:sym typeface="Times New Roman" panose="02020603050405020304"/>
            </a:endParaRPr>
          </a:p>
        </p:txBody>
      </p:sp>
      <p:pic>
        <p:nvPicPr>
          <p:cNvPr id="9" name="Audio 8">
            <a:hlinkClick r:id="" action="ppaction://media"/>
            <a:extLst>
              <a:ext uri="{FF2B5EF4-FFF2-40B4-BE49-F238E27FC236}">
                <a16:creationId xmlns:a16="http://schemas.microsoft.com/office/drawing/2014/main" id="{01331B5F-37ED-74FE-A7A2-871C683A995C}"/>
              </a:ext>
            </a:extLst>
          </p:cNvPr>
          <p:cNvPicPr>
            <a:picLocks noChangeAspect="1"/>
          </p:cNvPicPr>
          <p:nvPr>
            <a:audioFile r:link="rId2"/>
            <p:extLst>
              <p:ext uri="{DAA4B4D4-6D71-4841-9C94-3DE7FCFB9230}">
                <p14:media xmlns:p14="http://schemas.microsoft.com/office/powerpoint/2010/main" r:embed="rId1"/>
              </p:ext>
            </p:extLst>
          </p:nvPr>
        </p:nvPicPr>
        <p:blipFill>
          <a:blip r:embed="rId23"/>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0453"/>
    </mc:Choice>
    <mc:Fallback>
      <p:transition spd="slow" advTm="10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AccentBoxVTI">
  <a:themeElements>
    <a:clrScheme name="AccentBoxVTI">
      <a:dk1>
        <a:srgbClr val="000000"/>
      </a:dk1>
      <a:lt1>
        <a:srgbClr val="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6" ma:contentTypeDescription="Create a new document." ma:contentTypeScope="" ma:versionID="60855c32a431a570e7a43ff313091cb3">
  <xsd:schema xmlns:xsd="http://www.w3.org/2001/XMLSchema" xmlns:xs="http://www.w3.org/2001/XMLSchema" xmlns:p="http://schemas.microsoft.com/office/2006/metadata/properties" xmlns:ns3="ccfc14db-0f45-423b-b2f5-752f8f8a0ada" targetNamespace="http://schemas.microsoft.com/office/2006/metadata/properties" ma:root="true" ma:fieldsID="a83619120d04e5c14f13cfd51104bcf5" ns3:_="">
    <xsd:import namespace="ccfc14db-0f45-423b-b2f5-752f8f8a0ada"/>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ccfc14db-0f45-423b-b2f5-752f8f8a0ada" xsi:nil="true"/>
  </documentManagement>
</p:properties>
</file>

<file path=customXml/itemProps1.xml><?xml version="1.0" encoding="utf-8"?>
<ds:datastoreItem xmlns:ds="http://schemas.openxmlformats.org/officeDocument/2006/customXml" ds:itemID="{5C1A2B93-58BE-46E6-B9CF-3152D6B780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fc14db-0f45-423b-b2f5-752f8f8a0a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41A205B-FF9D-4D87-89A9-B2E601BE1F00}">
  <ds:schemaRefs>
    <ds:schemaRef ds:uri="http://schemas.microsoft.com/sharepoint/v3/contenttype/forms"/>
  </ds:schemaRefs>
</ds:datastoreItem>
</file>

<file path=customXml/itemProps3.xml><?xml version="1.0" encoding="utf-8"?>
<ds:datastoreItem xmlns:ds="http://schemas.openxmlformats.org/officeDocument/2006/customXml" ds:itemID="{84583AF4-9844-44F5-8187-B97BE46347DC}">
  <ds:schemaRefs>
    <ds:schemaRef ds:uri="http://purl.org/dc/elements/1.1/"/>
    <ds:schemaRef ds:uri="http://www.w3.org/XML/1998/namespace"/>
    <ds:schemaRef ds:uri="http://purl.org/dc/dcmitype/"/>
    <ds:schemaRef ds:uri="http://purl.org/dc/terms/"/>
    <ds:schemaRef ds:uri="ccfc14db-0f45-423b-b2f5-752f8f8a0ada"/>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2702</Words>
  <Application>Microsoft Office PowerPoint</Application>
  <PresentationFormat>Widescreen</PresentationFormat>
  <Paragraphs>148</Paragraphs>
  <Slides>17</Slides>
  <Notes>17</Notes>
  <HiddenSlides>0</HiddenSlides>
  <MMClips>17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Times New Roman</vt:lpstr>
      <vt:lpstr>AccentBoxVTI</vt:lpstr>
      <vt:lpstr>Care Planning for Chronic Obstructive Pulmonary Disease Student Name: Liliana Tofan Student ID: 2008331 </vt:lpstr>
      <vt:lpstr>Introduction</vt:lpstr>
      <vt:lpstr>Respiratory System Overview </vt:lpstr>
      <vt:lpstr>Lung Anatomy</vt:lpstr>
      <vt:lpstr>Normal Physiology of Breathing </vt:lpstr>
      <vt:lpstr> Pathophysiology of COPD </vt:lpstr>
      <vt:lpstr> Functional Impact of COPD </vt:lpstr>
      <vt:lpstr>Fictional Patient Profile</vt:lpstr>
      <vt:lpstr>Lifestyle and Risk Factors </vt:lpstr>
      <vt:lpstr>Routine Health Data in Care Planning </vt:lpstr>
      <vt:lpstr>Identified Care Needs</vt:lpstr>
      <vt:lpstr>Overall Aims of the Care Plan</vt:lpstr>
      <vt:lpstr>Medical Management</vt:lpstr>
      <vt:lpstr>Non-Pharmacological Care</vt:lpstr>
      <vt:lpstr>Monitoring, Communication &amp; MDT </vt:lpstr>
      <vt:lpstr>Ethical Considerations &amp; Conclusion</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 Planning for Chronic Obstructive Pulmonary Disease Student Name: Lili Student ID:</dc:title>
  <dc:creator/>
  <cp:lastModifiedBy/>
  <cp:revision>2</cp:revision>
  <dcterms:created xsi:type="dcterms:W3CDTF">2026-02-23T14:56:00Z</dcterms:created>
  <dcterms:modified xsi:type="dcterms:W3CDTF">2026-03-21T18:51:10Z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E339708B6B3B4200ABCA554BDB20AD99_12</vt:lpwstr>
  </property>
  <property fmtid="{D5CDD505-2E9C-101B-9397-08002B2CF9AE}" pid="3" name="KSOProductBuildVer">
    <vt:lpwstr>2057-12.2.0.23196</vt:lpwstr>
  </property>
  <property fmtid="{D5CDD505-2E9C-101B-9397-08002B2CF9AE}" pid="4" name="ContentTypeId">
    <vt:lpwstr>0x0101007810DDF4EC27A54C9626255B384F637A</vt:lpwstr>
  </property>
</Properties>
</file>