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4" r:id="rId2"/>
    <p:sldId id="256" r:id="rId3"/>
    <p:sldId id="257" r:id="rId4"/>
    <p:sldId id="259" r:id="rId5"/>
    <p:sldId id="260" r:id="rId6"/>
    <p:sldId id="258" r:id="rId7"/>
    <p:sldId id="277" r:id="rId8"/>
    <p:sldId id="274" r:id="rId9"/>
    <p:sldId id="275" r:id="rId10"/>
    <p:sldId id="262" r:id="rId11"/>
    <p:sldId id="272" r:id="rId12"/>
    <p:sldId id="278" r:id="rId13"/>
    <p:sldId id="279" r:id="rId14"/>
    <p:sldId id="273" r:id="rId15"/>
    <p:sldId id="265" r:id="rId16"/>
    <p:sldId id="266" r:id="rId17"/>
    <p:sldId id="267" r:id="rId18"/>
    <p:sldId id="268" r:id="rId19"/>
    <p:sldId id="269" r:id="rId20"/>
    <p:sldId id="270" r:id="rId21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3D23FED-1A71-462C-9CBD-D67044956413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7918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2EEA459C-DF79-44F3-B943-B863F7929F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387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DA709A6D-E1AA-4F95-883F-694F8723DF79}" type="datetimeFigureOut">
              <a:rPr lang="en-GB" smtClean="0"/>
              <a:t>21/12/2018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0BB134BB-18EE-40D7-A35D-BC3B2D7884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180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6D58CF-32EB-4CCB-BAFE-B135C8E487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20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6D58CF-32EB-4CCB-BAFE-B135C8E4873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1577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6D58CF-32EB-4CCB-BAFE-B135C8E4873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949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12/21/2018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rTdM707BBI&amp;list=PLS_VOF2UN3BGy5QiuqKSe3ll5I-xR75SE&amp;index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ikihow.com/Make-a-Balloon-Car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VrfcTPSzyo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ikihow.com/Make-a-Rubber-Band-Car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stt.org.uk/resources/curriculum-materials/assessment" TargetMode="External"/><Relationship Id="rId2" Type="http://schemas.openxmlformats.org/officeDocument/2006/relationships/hyperlink" Target="https://www.youtube.com/watch?v=1GPKGalhS3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mHCYq0SsrjU&amp;list=PLS_VOF2UN3BGy5QiuqKSe3ll5I-xR75SE&amp;index=10" TargetMode="External"/><Relationship Id="rId4" Type="http://schemas.openxmlformats.org/officeDocument/2006/relationships/hyperlink" Target="https://www.youtube.com/watch?v=0k6QG-IsQTE&amp;index=5&amp;list=PLS_VOF2UN3BGy5QiuqKSe3ll5I-xR75SE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eativitycultureeducation.org/wp-content/uploads/learning-creative-approaches-that-raise-standards-250.pdf" TargetMode="External"/><Relationship Id="rId2" Type="http://schemas.openxmlformats.org/officeDocument/2006/relationships/hyperlink" Target="https://www.ase.org.uk/journals/school-science-review/2009/3/332/1957/SSR332Mar2009p9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quiringminds.org.uk/pdfs/Enquiring_Minds_guide.pdf" TargetMode="External"/><Relationship Id="rId4" Type="http://schemas.openxmlformats.org/officeDocument/2006/relationships/hyperlink" Target="http://www.educationscotland.gov.uk/resources/w/genericresource_tcm4872101.asp?strReferringChannel=learningandteaching&amp;strReferringPageID=tcm:4-612195-64&amp;class=l3+d137245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bc.co.uk/terrificscientific" TargetMode="External"/><Relationship Id="rId3" Type="http://schemas.openxmlformats.org/officeDocument/2006/relationships/hyperlink" Target="https://hwb.wales.gov.uk/search?query=Gwyddoniaeth" TargetMode="External"/><Relationship Id="rId7" Type="http://schemas.openxmlformats.org/officeDocument/2006/relationships/hyperlink" Target="http://www.saps.org.uk/" TargetMode="External"/><Relationship Id="rId2" Type="http://schemas.openxmlformats.org/officeDocument/2006/relationships/hyperlink" Target="https://www.data.org.uk/for-education/prima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amilton-trust.org.uk/" TargetMode="External"/><Relationship Id="rId5" Type="http://schemas.openxmlformats.org/officeDocument/2006/relationships/hyperlink" Target="https://www.tes.com/primary-teaching-resources/" TargetMode="External"/><Relationship Id="rId4" Type="http://schemas.openxmlformats.org/officeDocument/2006/relationships/hyperlink" Target="https://www.tes.com/member/Teachers%20TV" TargetMode="External"/><Relationship Id="rId9" Type="http://schemas.openxmlformats.org/officeDocument/2006/relationships/hyperlink" Target="http://www.stem.org.uk/audience/primary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pstt.org.uk/" TargetMode="External"/><Relationship Id="rId3" Type="http://schemas.openxmlformats.org/officeDocument/2006/relationships/hyperlink" Target="http://www.nuffieldfoundation.org/primary-science-and-space" TargetMode="External"/><Relationship Id="rId7" Type="http://schemas.openxmlformats.org/officeDocument/2006/relationships/hyperlink" Target="https://pstt.org.uk/resources/curriculum-material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choolscience.co.uk/primary/resources" TargetMode="External"/><Relationship Id="rId5" Type="http://schemas.openxmlformats.org/officeDocument/2006/relationships/hyperlink" Target="https://www.stem.org.uk/elibrary/resource/35440" TargetMode="External"/><Relationship Id="rId10" Type="http://schemas.openxmlformats.org/officeDocument/2006/relationships/hyperlink" Target="http://www.ase.org.uk/journals/primary-science/issue-contents/" TargetMode="External"/><Relationship Id="rId4" Type="http://schemas.openxmlformats.org/officeDocument/2006/relationships/hyperlink" Target="https://www.stem.org.uk/primary-science" TargetMode="External"/><Relationship Id="rId9" Type="http://schemas.openxmlformats.org/officeDocument/2006/relationships/hyperlink" Target="https://wellcome.ac.uk/what-we-do/our-work/transforming-primary-science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324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4324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324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4324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ynradd</a:t>
            </a:r>
            <a:endParaRPr lang="en-GB" sz="4324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Dr.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Ceri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Lewis</a:t>
            </a: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Iwan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Ellis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Williams</a:t>
            </a: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Mathew Jones</a:t>
            </a:r>
          </a:p>
          <a:p>
            <a:pPr marL="0" indent="0" algn="ctr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Tom Cox</a:t>
            </a:r>
          </a:p>
          <a:p>
            <a:pPr marL="0" indent="0" algn="ctr">
              <a:buNone/>
            </a:pP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 smtClean="0"/>
              <a:t>Gwyddoniaeth</a:t>
            </a:r>
            <a:r>
              <a:rPr lang="en-GB" sz="2800" dirty="0" smtClean="0"/>
              <a:t> a </a:t>
            </a:r>
            <a:r>
              <a:rPr lang="en-GB" sz="2800" dirty="0" err="1" smtClean="0"/>
              <a:t>Thechnoleg</a:t>
            </a:r>
            <a:r>
              <a:rPr lang="en-GB" sz="2800" dirty="0" smtClean="0"/>
              <a:t> /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err="1" smtClean="0"/>
              <a:t>Darlith</a:t>
            </a:r>
            <a:r>
              <a:rPr lang="en-GB" sz="2800" dirty="0" smtClean="0"/>
              <a:t> 5</a:t>
            </a:r>
            <a:r>
              <a:rPr lang="en-GB" sz="2800" dirty="0" smtClean="0"/>
              <a:t>: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52046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Adolygu</a:t>
            </a:r>
            <a:r>
              <a:rPr lang="en-GB" dirty="0" smtClean="0"/>
              <a:t>: DYSGU GWEITHREDOL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dirty="0" err="1"/>
              <a:t>Gweithgareddau</a:t>
            </a:r>
            <a:r>
              <a:rPr lang="en-GB" b="1" dirty="0"/>
              <a:t> a </a:t>
            </a:r>
            <a:r>
              <a:rPr lang="en-GB" b="1" dirty="0" err="1"/>
              <a:t>strategaethau</a:t>
            </a:r>
            <a:r>
              <a:rPr lang="en-GB" b="1" dirty="0"/>
              <a:t>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annog</a:t>
            </a:r>
            <a:r>
              <a:rPr lang="en-GB" b="1" dirty="0"/>
              <a:t> </a:t>
            </a:r>
            <a:r>
              <a:rPr lang="en-GB" b="1" dirty="0" err="1"/>
              <a:t>dysgwyr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drafod</a:t>
            </a:r>
            <a:r>
              <a:rPr lang="en-GB" b="1" dirty="0"/>
              <a:t> </a:t>
            </a:r>
            <a:r>
              <a:rPr lang="en-GB" b="1" dirty="0" err="1"/>
              <a:t>tystiolaeth</a:t>
            </a:r>
            <a:r>
              <a:rPr lang="en-GB" b="1" dirty="0"/>
              <a:t>, </a:t>
            </a:r>
            <a:r>
              <a:rPr lang="en-GB" b="1" dirty="0" err="1"/>
              <a:t>gwneud</a:t>
            </a:r>
            <a:r>
              <a:rPr lang="en-GB" b="1" dirty="0"/>
              <a:t> </a:t>
            </a:r>
            <a:r>
              <a:rPr lang="en-GB" b="1" dirty="0" err="1"/>
              <a:t>penderfyniadau</a:t>
            </a:r>
            <a:r>
              <a:rPr lang="en-GB" b="1" dirty="0"/>
              <a:t>, </a:t>
            </a:r>
            <a:r>
              <a:rPr lang="en-GB" b="1" dirty="0" err="1"/>
              <a:t>datrys</a:t>
            </a:r>
            <a:r>
              <a:rPr lang="en-GB" b="1" dirty="0"/>
              <a:t> </a:t>
            </a:r>
            <a:r>
              <a:rPr lang="en-GB" b="1" dirty="0" err="1"/>
              <a:t>problemau</a:t>
            </a:r>
            <a:r>
              <a:rPr lang="en-GB" b="1" dirty="0"/>
              <a:t> a </a:t>
            </a:r>
            <a:r>
              <a:rPr lang="en-GB" b="1" dirty="0" err="1"/>
              <a:t>gweithio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annibynnol</a:t>
            </a:r>
            <a:r>
              <a:rPr lang="en-GB" b="1" dirty="0"/>
              <a:t> ac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grwpiau</a:t>
            </a:r>
            <a:r>
              <a:rPr lang="en-GB" b="1" dirty="0"/>
              <a:t> a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trwy</a:t>
            </a:r>
            <a:r>
              <a:rPr lang="en-GB" b="1" dirty="0"/>
              <a:t> </a:t>
            </a:r>
            <a:r>
              <a:rPr lang="en-GB" b="1" dirty="0" err="1" smtClean="0"/>
              <a:t>gyfathrebu</a:t>
            </a:r>
            <a:r>
              <a:rPr lang="en-GB" b="1" dirty="0" smtClean="0"/>
              <a:t> </a:t>
            </a:r>
            <a:r>
              <a:rPr lang="en-GB" b="1" dirty="0" err="1"/>
              <a:t>gyda’i</a:t>
            </a:r>
            <a:r>
              <a:rPr lang="en-GB" b="1" dirty="0"/>
              <a:t> </a:t>
            </a:r>
            <a:r>
              <a:rPr lang="en-GB" b="1" dirty="0" err="1"/>
              <a:t>gilydd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seiliedig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egwyddorion</a:t>
            </a:r>
            <a:r>
              <a:rPr lang="en-GB" dirty="0" smtClean="0"/>
              <a:t> “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”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fynegi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cychwynnol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hunan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a </a:t>
            </a:r>
            <a:r>
              <a:rPr lang="en-GB" dirty="0" err="1"/>
              <a:t>hunan</a:t>
            </a:r>
            <a:r>
              <a:rPr lang="en-GB" dirty="0"/>
              <a:t> </a:t>
            </a:r>
            <a:r>
              <a:rPr lang="en-GB" dirty="0" err="1"/>
              <a:t>asesiad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gydweithio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penagored</a:t>
            </a: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annog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99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 a </a:t>
            </a: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gweithredol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r>
              <a:rPr lang="en-GB" sz="4000" dirty="0" smtClean="0"/>
              <a:t>“Bright Ideas”; “</a:t>
            </a:r>
            <a:r>
              <a:rPr lang="en-GB" sz="4000" dirty="0" err="1" smtClean="0"/>
              <a:t>Think,Talk,Do</a:t>
            </a:r>
            <a:r>
              <a:rPr lang="en-GB" sz="4000" dirty="0" smtClean="0"/>
              <a:t> Science”; “I can explain”; “Future Learn/ </a:t>
            </a:r>
            <a:r>
              <a:rPr lang="en-GB" sz="4000" dirty="0" err="1" smtClean="0"/>
              <a:t>Explorify</a:t>
            </a:r>
            <a:r>
              <a:rPr lang="en-GB" sz="4000" dirty="0" smtClean="0"/>
              <a:t>”; TAPS Wales; </a:t>
            </a:r>
            <a:r>
              <a:rPr lang="en-GB" sz="4000" dirty="0" err="1" smtClean="0"/>
              <a:t>Dyfodol</a:t>
            </a:r>
            <a:r>
              <a:rPr lang="en-GB" sz="4000" dirty="0" smtClean="0"/>
              <a:t> </a:t>
            </a:r>
            <a:r>
              <a:rPr lang="en-GB" sz="4000" dirty="0" err="1" smtClean="0"/>
              <a:t>Llwyddiannus</a:t>
            </a:r>
            <a:r>
              <a:rPr lang="en-GB" sz="4000" dirty="0" smtClean="0"/>
              <a:t>.</a:t>
            </a:r>
            <a:endParaRPr lang="en-GB" sz="4000" dirty="0" smtClean="0"/>
          </a:p>
          <a:p>
            <a:pPr marL="0" indent="0">
              <a:buNone/>
            </a:pPr>
            <a:endParaRPr lang="en-GB" sz="4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 smtClean="0"/>
              <a:t> </a:t>
            </a:r>
            <a:r>
              <a:rPr lang="en-GB" sz="4000" dirty="0" err="1" smtClean="0"/>
              <a:t>Arsylwi</a:t>
            </a:r>
            <a:r>
              <a:rPr lang="en-GB" sz="4000" dirty="0" smtClean="0"/>
              <a:t> </a:t>
            </a:r>
            <a:r>
              <a:rPr lang="en-GB" sz="4000" dirty="0" err="1" smtClean="0"/>
              <a:t>dros</a:t>
            </a:r>
            <a:r>
              <a:rPr lang="en-GB" sz="4000" dirty="0" smtClean="0"/>
              <a:t> </a:t>
            </a:r>
            <a:r>
              <a:rPr lang="en-GB" sz="4000" dirty="0" err="1" smtClean="0"/>
              <a:t>gyfnod</a:t>
            </a:r>
            <a:r>
              <a:rPr lang="en-GB" sz="4000" dirty="0" smtClean="0"/>
              <a:t> o </a:t>
            </a:r>
            <a:r>
              <a:rPr lang="en-GB" sz="4000" dirty="0" err="1" smtClean="0"/>
              <a:t>amser</a:t>
            </a:r>
            <a:r>
              <a:rPr lang="en-GB" sz="4000" dirty="0" smtClean="0"/>
              <a:t>?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</a:t>
            </a:r>
            <a:r>
              <a:rPr lang="en-GB" sz="4000" dirty="0" err="1" smtClean="0"/>
              <a:t>Dosbarthu</a:t>
            </a:r>
            <a:r>
              <a:rPr lang="en-GB" sz="4000" dirty="0" smtClean="0"/>
              <a:t> ac </a:t>
            </a:r>
            <a:r>
              <a:rPr lang="en-GB" sz="4000" dirty="0" err="1" smtClean="0"/>
              <a:t>Adnabod</a:t>
            </a:r>
            <a:r>
              <a:rPr lang="en-GB" sz="4000" dirty="0" smtClean="0"/>
              <a:t>?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</a:t>
            </a:r>
            <a:r>
              <a:rPr lang="en-GB" sz="4000" dirty="0" err="1" smtClean="0"/>
              <a:t>Chwilio</a:t>
            </a:r>
            <a:r>
              <a:rPr lang="en-GB" sz="4000" dirty="0" smtClean="0"/>
              <a:t> am </a:t>
            </a:r>
            <a:r>
              <a:rPr lang="en-GB" sz="4000" dirty="0" err="1" smtClean="0"/>
              <a:t>Batrymau</a:t>
            </a:r>
            <a:r>
              <a:rPr lang="en-GB" sz="4000" dirty="0"/>
              <a:t>?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</a:t>
            </a:r>
            <a:r>
              <a:rPr lang="en-GB" sz="4000" dirty="0" err="1" smtClean="0"/>
              <a:t>Ymchwil</a:t>
            </a:r>
            <a:r>
              <a:rPr lang="en-GB" sz="4000" dirty="0" smtClean="0"/>
              <a:t>?</a:t>
            </a:r>
            <a:endParaRPr lang="en-GB" sz="4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 </a:t>
            </a:r>
            <a:r>
              <a:rPr lang="en-GB" sz="4000" dirty="0" err="1" smtClean="0"/>
              <a:t>Profi</a:t>
            </a:r>
            <a:r>
              <a:rPr lang="en-GB" sz="4000" dirty="0" smtClean="0"/>
              <a:t> </a:t>
            </a:r>
            <a:r>
              <a:rPr lang="en-GB" sz="4000" dirty="0" err="1" smtClean="0"/>
              <a:t>Teg</a:t>
            </a:r>
            <a:r>
              <a:rPr lang="en-GB" sz="4000" dirty="0" smtClean="0"/>
              <a:t>?</a:t>
            </a:r>
            <a:endParaRPr lang="en-GB" sz="40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 err="1" smtClean="0">
                <a:solidFill>
                  <a:schemeClr val="tx1"/>
                </a:solidFill>
              </a:rPr>
              <a:t>Gwneud</a:t>
            </a:r>
            <a:r>
              <a:rPr lang="en-GB" sz="4000" dirty="0" smtClean="0">
                <a:solidFill>
                  <a:schemeClr val="tx1"/>
                </a:solidFill>
              </a:rPr>
              <a:t> </a:t>
            </a:r>
            <a:r>
              <a:rPr lang="en-GB" sz="4000" dirty="0" err="1" smtClean="0">
                <a:solidFill>
                  <a:schemeClr val="tx1"/>
                </a:solidFill>
              </a:rPr>
              <a:t>pethau</a:t>
            </a:r>
            <a:r>
              <a:rPr lang="en-GB" sz="4000" dirty="0">
                <a:solidFill>
                  <a:schemeClr val="tx1"/>
                </a:solidFill>
              </a:rPr>
              <a:t>?</a:t>
            </a:r>
            <a:endParaRPr lang="en-GB" sz="40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4000" dirty="0" smtClean="0"/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59523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6685" y="624110"/>
            <a:ext cx="9677928" cy="1280890"/>
          </a:xfrm>
        </p:spPr>
        <p:txBody>
          <a:bodyPr>
            <a:normAutofit/>
          </a:bodyPr>
          <a:lstStyle/>
          <a:p>
            <a:r>
              <a:rPr lang="en-GB" b="1" dirty="0" err="1" smtClean="0">
                <a:solidFill>
                  <a:schemeClr val="tx1"/>
                </a:solidFill>
              </a:rPr>
              <a:t>Cynllunio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 smtClean="0">
                <a:solidFill>
                  <a:schemeClr val="tx1"/>
                </a:solidFill>
              </a:rPr>
              <a:t>i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 smtClean="0">
                <a:solidFill>
                  <a:schemeClr val="tx1"/>
                </a:solidFill>
              </a:rPr>
              <a:t>annog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 smtClean="0">
                <a:solidFill>
                  <a:schemeClr val="tx1"/>
                </a:solidFill>
              </a:rPr>
              <a:t>annibyniaeth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smtClean="0">
                <a:solidFill>
                  <a:schemeClr val="tx1"/>
                </a:solidFill>
              </a:rPr>
              <a:t>ac </a:t>
            </a:r>
            <a:r>
              <a:rPr lang="en-GB" b="1" dirty="0" err="1" smtClean="0">
                <a:solidFill>
                  <a:schemeClr val="tx1"/>
                </a:solidFill>
              </a:rPr>
              <a:t>ymgorffori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 smtClean="0">
                <a:solidFill>
                  <a:schemeClr val="tx1"/>
                </a:solidFill>
              </a:rPr>
              <a:t>cyfleoedd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 smtClean="0">
                <a:solidFill>
                  <a:schemeClr val="tx1"/>
                </a:solidFill>
              </a:rPr>
              <a:t>dysgu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en-GB" b="1" dirty="0" err="1" smtClean="0">
                <a:solidFill>
                  <a:schemeClr val="tx1"/>
                </a:solidFill>
              </a:rPr>
              <a:t>gweithredol</a:t>
            </a:r>
            <a:r>
              <a:rPr lang="en-GB" b="1" dirty="0" smtClean="0">
                <a:solidFill>
                  <a:schemeClr val="tx1"/>
                </a:solidFill>
              </a:rPr>
              <a:t> i: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1336895"/>
              </p:ext>
            </p:extLst>
          </p:nvPr>
        </p:nvGraphicFramePr>
        <p:xfrm>
          <a:off x="1789907" y="2133600"/>
          <a:ext cx="9751483" cy="4010878"/>
        </p:xfrm>
        <a:graphic>
          <a:graphicData uri="http://schemas.openxmlformats.org/drawingml/2006/table">
            <a:tbl>
              <a:tblPr/>
              <a:tblGrid>
                <a:gridCol w="3693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582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726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L="121920" marR="121920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archwilio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datganiad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problem,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syniad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peth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byw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ddigwyddiad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fel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pwynt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cychwyn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ymchwiliad</a:t>
                      </a:r>
                      <a:r>
                        <a:rPr kumimoji="0" lang="en-GB" alt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 </a:t>
                      </a:r>
                      <a:endParaRPr kumimoji="0" lang="en-US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L="121920" marR="121920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0837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Casglu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L="121920" marR="121920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arsylwi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dros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amser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batrymau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adnabod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dosbarthu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drwy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ddefnyddio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ffynonellau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eilaidd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prawf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teg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ac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cofnodi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dadansoddi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canfyddiadau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L="121920" marR="121920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5234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boddhaol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ＭＳ Ｐゴシック" pitchFamily="34" charset="-128"/>
                      </a:endParaRPr>
                    </a:p>
                  </a:txBody>
                  <a:tcPr marL="121920" marR="121920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defRPr sz="25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1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5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60000"/>
                        <a:buFont typeface="Wingdings" pitchFamily="2" charset="2"/>
                        <a:defRPr sz="1700">
                          <a:solidFill>
                            <a:schemeClr val="tx1"/>
                          </a:solidFill>
                          <a:latin typeface="Verdana" pitchFamily="34" charset="0"/>
                          <a:ea typeface="ＭＳ Ｐゴシック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Plant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datrys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problem,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ateb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cwestiwn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datblygu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esboniad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gwneud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a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gwerthuso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arteffact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system,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darparu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tystiolaeth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gyfiawnhau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pam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fod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y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canlyniad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addas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,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neu’n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codi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mwy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o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gwestiynau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ymchwilio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 </a:t>
                      </a:r>
                      <a:r>
                        <a:rPr kumimoji="0" lang="en-GB" alt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iddynt</a:t>
                      </a:r>
                      <a:r>
                        <a:rPr kumimoji="0" lang="en-GB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ＭＳ Ｐゴシック" pitchFamily="34" charset="-128"/>
                        </a:rPr>
                        <a:t>.</a:t>
                      </a:r>
                      <a:endParaRPr kumimoji="0" lang="en-US" alt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ＭＳ Ｐゴシック" pitchFamily="34" charset="-128"/>
                      </a:endParaRPr>
                    </a:p>
                  </a:txBody>
                  <a:tcPr marL="121920" marR="121920" marT="45723" marB="4572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764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TAPS: </a:t>
            </a:r>
            <a:r>
              <a:rPr lang="en-GB" dirty="0" smtClean="0"/>
              <a:t>GWYDDONIAETH A THECHNOLEG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Crynodeb</a:t>
            </a:r>
            <a:r>
              <a:rPr lang="en-GB" dirty="0" smtClean="0"/>
              <a:t> </a:t>
            </a:r>
            <a:r>
              <a:rPr lang="en-GB" dirty="0" err="1" smtClean="0"/>
              <a:t>fidio</a:t>
            </a:r>
            <a:r>
              <a:rPr lang="en-GB" dirty="0" smtClean="0"/>
              <a:t> </a:t>
            </a:r>
            <a:r>
              <a:rPr lang="en-GB" dirty="0" smtClean="0"/>
              <a:t>(</a:t>
            </a:r>
            <a:r>
              <a:rPr lang="en-GB" dirty="0" smtClean="0"/>
              <a:t>5 </a:t>
            </a:r>
            <a:r>
              <a:rPr lang="en-GB" dirty="0" err="1" smtClean="0"/>
              <a:t>munud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048000" y="3105835"/>
            <a:ext cx="6096000" cy="264687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>
                <a:hlinkClick r:id="rId2"/>
              </a:rPr>
              <a:t>https://</a:t>
            </a:r>
            <a:r>
              <a:rPr lang="en-GB" sz="2800" dirty="0" smtClean="0">
                <a:hlinkClick r:id="rId2"/>
              </a:rPr>
              <a:t>www.youtube.com/watch?v=qrTdM707BBI&amp;list=PLS_VOF2UN3BGy5QiuqKSe3ll5I-xR75SE&amp;index=1</a:t>
            </a:r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08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63969" y="624110"/>
            <a:ext cx="9640643" cy="128089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Blwyddyn</a:t>
            </a:r>
            <a:r>
              <a:rPr lang="en-GB" dirty="0" smtClean="0"/>
              <a:t> 5 Cadoxton </a:t>
            </a:r>
            <a:r>
              <a:rPr lang="en-GB" dirty="0" err="1" smtClean="0"/>
              <a:t>gyda</a:t>
            </a:r>
            <a:r>
              <a:rPr lang="en-GB" dirty="0" smtClean="0"/>
              <a:t> Miss </a:t>
            </a:r>
            <a:r>
              <a:rPr lang="en-GB" dirty="0" smtClean="0"/>
              <a:t>Whitaker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gêm</a:t>
            </a:r>
            <a:r>
              <a:rPr lang="en-GB" dirty="0" smtClean="0"/>
              <a:t> </a:t>
            </a:r>
            <a:r>
              <a:rPr lang="en-GB" dirty="0" err="1" smtClean="0"/>
              <a:t>seinydd</a:t>
            </a:r>
            <a:r>
              <a:rPr lang="en-GB" dirty="0" smtClean="0"/>
              <a:t> (buzzer) </a:t>
            </a:r>
            <a:r>
              <a:rPr lang="en-GB" dirty="0" err="1" smtClean="0"/>
              <a:t>coeden</a:t>
            </a:r>
            <a:r>
              <a:rPr lang="en-GB" dirty="0" smtClean="0"/>
              <a:t> </a:t>
            </a:r>
            <a:r>
              <a:rPr lang="en-GB" dirty="0" err="1" smtClean="0"/>
              <a:t>Nadolig</a:t>
            </a:r>
            <a:endParaRPr lang="en-GB" dirty="0"/>
          </a:p>
        </p:txBody>
      </p:sp>
      <p:pic>
        <p:nvPicPr>
          <p:cNvPr id="1026" name="Picture 2" descr="https://attachment.outlook.office.net/owa/C.J.Lewis@uwtsd.ac.uk/service.svc/s/GetFileAttachment?id=AAMkADY4NTA4MWRiLWJiNDAtNDJlNS04NWFlLTE0YWY3OGZiNjczMABGAAAAAADIi3HlY2uiTLEIFZcMp5YJBwBkIR47%2F%2FMJR5SiwlkTRlvrAAAAAAEMAABkIR47%2F%2FMJR5SiwlkTRlvrAAP2NzkNAAABEgAQAESYRWJjS4ZAoYt1XeVj9XQ%3D&amp;X-OWA-CANARY=AULH3JJ0eEye2zXenH84GFDPZHLUZNYYZJ8eLnca2SGPuvfNznNdCstSfeV1vTWBCuvHm6Q_47Q.&amp;token=eyJhbGciOiJSUzI1NiIsImtpZCI6IjA2MDBGOUY2NzQ2MjA3MzdFNzM0MDRFMjg3QzQ1QTgxOENCN0NFQjgiLCJ4NXQiOiJCZ0Q1OW5SaUJ6Zm5OQVRpaDhSYWdZeTN6cmciLCJ0eXAiOiJKV1QifQ.eyJ2ZXIiOiJFeGNoYW5nZS5DYWxsYmFjay5WMSIsImFwcGN0eHNlbmRlciI6Ik93YURvd25sb2FkQDRlMGYxMWY5LTA0NmUtNDUwNS05Y2I4LWRiMjE1MjMxMWUyMSIsImFwcGN0eCI6IntcIm1zZXhjaHByb3RcIjpcIm93YVwiLFwicHJpbWFyeXNpZFwiOlwiUy0xLTUtMjEtMTgwMDQ5MTYxLTM5OTY2MDU2NjctNDAzNzQyMDI0MS0xMTU3MzM3NlwiLFwicHVpZFwiOlwiMTE1Mzc2NTkzMTg4MDMxMDE1MVwiLFwib2lkXCI6XCJlNjY2NzE4MS00YjRhLTQzNWUtYTE5ZS1mYzcxOGRlZWI5NGJcIixcInNjb3BlXCI6XCJPd2FEb3dubG9hZFwifSIsIm5iZiI6MTU0NTEyOTI5MCwiZXhwIjoxNTQ1MTI5ODkwLCJpc3MiOiIwMDAwMDAwMi0wMDAwLTBmZjEtY2UwMC0wMDAwMDAwMDAwMDBANGUwZjExZjktMDQ2ZS00NTA1LTljYjgtZGIyMTUyMzExZTIxIiwiYXVkIjoiMDAwMDAwMDItMDAwMC0wZmYxLWNlMDAtMDAwMDAwMDAwMDAwL2F0dGFjaG1lbnQub3V0bG9vay5vZmZpY2UubmV0QDRlMGYxMWY5LTA0NmUtNDUwNS05Y2I4LWRiMjE1MjMxMWUyMSJ9.YjB7Ba2Vo85YDbqHmszZx2lDdPRikFuFbW8z8SNKgr89Fv_pcrSC1SnV5g254ZX6QnEjC9uJCcSMLYh7wstXzDqC-b7PNQlg2kYCaIWErc0lS-ILEGGZ2EBUxDwx-vSzIWmoNS4ofnInhWu9QyZ-J8b3gPoxSRXTFIS5vrhYgTwMnjTGEcitMCkEw14LGK5qieWzx7mDY6D4eWoM8_nGxpmePLhsWTPw2ONWoWr1_9uSkadOYPVgsXdyxsW60v_7X1FQleurQ7JrBRcI6JpcYbfxwiB4wQwfchvJKOR-dNjIC40xg6tZBry3NZeHTwNaz_VbWgLGPrMqNzMTgg9qhw&amp;owa=outlook.office365.com&amp;isImagePreview=Tru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378" y="1991667"/>
            <a:ext cx="7491601" cy="4319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24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Y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presennol</a:t>
            </a:r>
            <a:r>
              <a:rPr lang="en-US" dirty="0" smtClean="0"/>
              <a:t> / </a:t>
            </a:r>
            <a:br>
              <a:rPr lang="en-US" dirty="0" smtClean="0"/>
            </a:br>
            <a:r>
              <a:rPr lang="en-US" dirty="0" smtClean="0"/>
              <a:t>The current curriculum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US" b="1" dirty="0" err="1" smtClean="0"/>
              <a:t>Sgiliau</a:t>
            </a:r>
            <a:r>
              <a:rPr lang="en-US" b="1" dirty="0" smtClean="0"/>
              <a:t> </a:t>
            </a:r>
            <a:r>
              <a:rPr lang="en-US" b="1" dirty="0" err="1" smtClean="0"/>
              <a:t>ar</a:t>
            </a:r>
            <a:r>
              <a:rPr lang="en-US" b="1" dirty="0" smtClean="0"/>
              <a:t> draws</a:t>
            </a:r>
          </a:p>
          <a:p>
            <a:r>
              <a:rPr lang="en-US" b="1" dirty="0" err="1" smtClean="0"/>
              <a:t>Meddwl</a:t>
            </a:r>
            <a:endParaRPr lang="en-US" b="1" dirty="0" smtClean="0"/>
          </a:p>
          <a:p>
            <a:r>
              <a:rPr lang="en-US" b="1" dirty="0" err="1" smtClean="0"/>
              <a:t>Cyfathrebu</a:t>
            </a:r>
            <a:endParaRPr lang="en-US" b="1" dirty="0" smtClean="0"/>
          </a:p>
          <a:p>
            <a:r>
              <a:rPr lang="en-US" b="1" dirty="0" err="1" smtClean="0"/>
              <a:t>TGCh</a:t>
            </a:r>
            <a:endParaRPr lang="en-US" b="1" dirty="0" smtClean="0"/>
          </a:p>
          <a:p>
            <a:r>
              <a:rPr lang="en-US" b="1" dirty="0" err="1" smtClean="0"/>
              <a:t>Rhif</a:t>
            </a:r>
            <a:endParaRPr lang="en-US" b="1" dirty="0" smtClean="0"/>
          </a:p>
          <a:p>
            <a:r>
              <a:rPr lang="en-US" b="1" dirty="0" smtClean="0"/>
              <a:t>Y </a:t>
            </a:r>
            <a:r>
              <a:rPr lang="en-US" b="1" dirty="0" err="1" smtClean="0"/>
              <a:t>Cwricwlwm</a:t>
            </a:r>
            <a:r>
              <a:rPr lang="en-US" b="1" dirty="0" smtClean="0"/>
              <a:t> </a:t>
            </a:r>
            <a:r>
              <a:rPr lang="en-US" b="1" dirty="0" err="1" smtClean="0"/>
              <a:t>Cymraeg</a:t>
            </a:r>
            <a:endParaRPr lang="en-US" b="1" dirty="0" smtClean="0"/>
          </a:p>
          <a:p>
            <a:r>
              <a:rPr lang="en-US" b="1" dirty="0" err="1" smtClean="0"/>
              <a:t>Personol</a:t>
            </a:r>
            <a:r>
              <a:rPr lang="en-US" b="1" dirty="0" smtClean="0"/>
              <a:t> a </a:t>
            </a:r>
            <a:r>
              <a:rPr lang="en-US" b="1" dirty="0" err="1" smtClean="0"/>
              <a:t>Chymdeithasol</a:t>
            </a:r>
            <a:endParaRPr lang="en-US" b="1" dirty="0" smtClean="0"/>
          </a:p>
          <a:p>
            <a:r>
              <a:rPr lang="en-US" b="1" dirty="0" err="1" smtClean="0"/>
              <a:t>Gyrfaoedd</a:t>
            </a:r>
            <a:r>
              <a:rPr lang="en-US" b="1" dirty="0" smtClean="0"/>
              <a:t> a </a:t>
            </a:r>
            <a:r>
              <a:rPr lang="en-US" b="1" dirty="0" err="1" smtClean="0"/>
              <a:t>byd</a:t>
            </a:r>
            <a:r>
              <a:rPr lang="en-US" b="1" dirty="0" smtClean="0"/>
              <a:t> </a:t>
            </a:r>
            <a:r>
              <a:rPr lang="en-US" b="1" dirty="0" err="1" smtClean="0"/>
              <a:t>gwaith</a:t>
            </a:r>
            <a:endParaRPr lang="en-US" b="1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b="1" dirty="0" smtClean="0"/>
              <a:t>Skills across</a:t>
            </a:r>
          </a:p>
          <a:p>
            <a:r>
              <a:rPr lang="en-US" b="1" dirty="0" smtClean="0"/>
              <a:t>Thinking</a:t>
            </a:r>
          </a:p>
          <a:p>
            <a:r>
              <a:rPr lang="en-US" b="1" dirty="0" smtClean="0"/>
              <a:t>Communication</a:t>
            </a:r>
          </a:p>
          <a:p>
            <a:r>
              <a:rPr lang="en-US" b="1" dirty="0" smtClean="0"/>
              <a:t>ICT</a:t>
            </a:r>
          </a:p>
          <a:p>
            <a:r>
              <a:rPr lang="en-US" b="1" dirty="0" smtClean="0"/>
              <a:t>Number</a:t>
            </a:r>
          </a:p>
          <a:p>
            <a:r>
              <a:rPr lang="en-US" b="1" dirty="0" smtClean="0"/>
              <a:t>Y </a:t>
            </a:r>
            <a:r>
              <a:rPr lang="en-US" b="1" dirty="0" err="1" smtClean="0"/>
              <a:t>Cwricwlwm</a:t>
            </a:r>
            <a:r>
              <a:rPr lang="en-US" b="1" dirty="0" smtClean="0"/>
              <a:t> </a:t>
            </a:r>
            <a:r>
              <a:rPr lang="en-US" b="1" dirty="0" err="1" smtClean="0"/>
              <a:t>Cymraeg</a:t>
            </a:r>
            <a:endParaRPr lang="en-US" b="1" dirty="0" smtClean="0"/>
          </a:p>
          <a:p>
            <a:r>
              <a:rPr lang="en-US" b="1" dirty="0" smtClean="0"/>
              <a:t>Personal and Social</a:t>
            </a:r>
          </a:p>
          <a:p>
            <a:r>
              <a:rPr lang="en-US" b="1" dirty="0" smtClean="0"/>
              <a:t>Careers + work (sec)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5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DTEvaltool.png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t="-30195" b="-30195"/>
          <a:stretch>
            <a:fillRect/>
          </a:stretch>
        </p:blipFill>
        <p:spPr>
          <a:xfrm>
            <a:off x="1902279" y="-163286"/>
            <a:ext cx="8645978" cy="6498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47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b="1" dirty="0" err="1" smtClean="0"/>
              <a:t>Dylunio</a:t>
            </a:r>
            <a:r>
              <a:rPr lang="en-US" b="1" dirty="0" smtClean="0"/>
              <a:t> </a:t>
            </a:r>
            <a:r>
              <a:rPr lang="en-US" b="1" dirty="0"/>
              <a:t>a </a:t>
            </a:r>
            <a:r>
              <a:rPr lang="en-US" b="1" dirty="0" err="1"/>
              <a:t>gwneud</a:t>
            </a:r>
            <a:endParaRPr lang="en-US" b="1" dirty="0"/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US" b="1" dirty="0"/>
              <a:t>Designing and making</a:t>
            </a:r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FontTx/>
              <a:buChar char="-"/>
            </a:pPr>
            <a:r>
              <a:rPr lang="en-US" b="1" dirty="0" err="1" smtClean="0"/>
              <a:t>Datblygu</a:t>
            </a:r>
            <a:r>
              <a:rPr lang="en-US" b="1" dirty="0" smtClean="0"/>
              <a:t> </a:t>
            </a:r>
            <a:r>
              <a:rPr lang="en-US" b="1" dirty="0" err="1" smtClean="0"/>
              <a:t>gallu</a:t>
            </a:r>
            <a:r>
              <a:rPr lang="en-US" b="1" dirty="0" smtClean="0"/>
              <a:t> </a:t>
            </a:r>
            <a:r>
              <a:rPr lang="en-US" b="1" dirty="0" err="1" smtClean="0"/>
              <a:t>TGCh</a:t>
            </a:r>
            <a:endParaRPr lang="en-US" b="1" dirty="0" smtClean="0"/>
          </a:p>
          <a:p>
            <a:pPr>
              <a:buFontTx/>
              <a:buChar char="-"/>
            </a:pPr>
            <a:r>
              <a:rPr lang="en-US" b="1" dirty="0" err="1" smtClean="0"/>
              <a:t>Bwyd</a:t>
            </a:r>
            <a:endParaRPr lang="en-US" b="1" dirty="0" smtClean="0"/>
          </a:p>
          <a:p>
            <a:pPr>
              <a:buFontTx/>
              <a:buChar char="-"/>
            </a:pPr>
            <a:r>
              <a:rPr lang="en-US" b="1" i="1" dirty="0" err="1" smtClean="0"/>
              <a:t>Defnyddiau</a:t>
            </a:r>
            <a:r>
              <a:rPr lang="en-US" b="1" i="1" dirty="0" smtClean="0"/>
              <a:t> </a:t>
            </a:r>
            <a:r>
              <a:rPr lang="en-US" b="1" i="1" dirty="0" err="1" smtClean="0"/>
              <a:t>hyblyg</a:t>
            </a:r>
            <a:r>
              <a:rPr lang="en-US" b="1" i="1" dirty="0" smtClean="0"/>
              <a:t> ac </a:t>
            </a:r>
            <a:r>
              <a:rPr lang="en-US" b="1" i="1" dirty="0" err="1" smtClean="0"/>
              <a:t>anhyblyg</a:t>
            </a:r>
            <a:endParaRPr lang="en-US" b="1" i="1" dirty="0" smtClean="0"/>
          </a:p>
          <a:p>
            <a:pPr>
              <a:buFontTx/>
              <a:buChar char="-"/>
            </a:pPr>
            <a:r>
              <a:rPr lang="en-US" b="1" i="1" dirty="0" err="1" smtClean="0"/>
              <a:t>Systemau</a:t>
            </a:r>
            <a:r>
              <a:rPr lang="en-US" b="1" i="1" dirty="0" smtClean="0"/>
              <a:t> a </a:t>
            </a:r>
            <a:r>
              <a:rPr lang="en-US" b="1" i="1" dirty="0" err="1" smtClean="0"/>
              <a:t>rheoli</a:t>
            </a:r>
            <a:endParaRPr lang="en-US" b="1" i="1" dirty="0" smtClean="0"/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 dirty="0" smtClean="0"/>
          </a:p>
          <a:p>
            <a:pPr>
              <a:buFontTx/>
              <a:buChar char="-"/>
            </a:pPr>
            <a:r>
              <a:rPr lang="en-US" b="1" dirty="0" smtClean="0"/>
              <a:t>Developing ICT capability</a:t>
            </a:r>
          </a:p>
          <a:p>
            <a:pPr>
              <a:buFontTx/>
              <a:buChar char="-"/>
            </a:pPr>
            <a:r>
              <a:rPr lang="en-US" b="1" dirty="0" smtClean="0"/>
              <a:t>Food</a:t>
            </a:r>
          </a:p>
          <a:p>
            <a:pPr>
              <a:buFontTx/>
              <a:buChar char="-"/>
            </a:pPr>
            <a:r>
              <a:rPr lang="en-US" b="1" i="1" dirty="0" smtClean="0"/>
              <a:t>Rigid and flexible materials</a:t>
            </a:r>
          </a:p>
          <a:p>
            <a:pPr>
              <a:buFontTx/>
              <a:buChar char="-"/>
            </a:pPr>
            <a:r>
              <a:rPr lang="en-US" b="1" i="1" dirty="0" smtClean="0"/>
              <a:t>Systems and control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22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Dod</a:t>
            </a:r>
            <a:r>
              <a:rPr lang="en-GB" dirty="0" smtClean="0"/>
              <a:t> â </a:t>
            </a:r>
            <a:r>
              <a:rPr lang="en-GB" dirty="0" err="1" smtClean="0"/>
              <a:t>gwyddoniaeth</a:t>
            </a:r>
            <a:r>
              <a:rPr lang="en-GB" dirty="0" smtClean="0"/>
              <a:t> a </a:t>
            </a:r>
            <a:r>
              <a:rPr lang="en-GB" dirty="0" err="1" smtClean="0"/>
              <a:t>thechnoleg</a:t>
            </a:r>
            <a:r>
              <a:rPr lang="en-GB" dirty="0" smtClean="0"/>
              <a:t> at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>: </a:t>
            </a:r>
            <a:r>
              <a:rPr lang="en-GB" dirty="0" err="1" smtClean="0"/>
              <a:t>Ceir</a:t>
            </a:r>
            <a:r>
              <a:rPr lang="en-GB" dirty="0" smtClean="0"/>
              <a:t> “Whoosh”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600" b="1" dirty="0" err="1" smtClean="0">
                <a:solidFill>
                  <a:schemeClr val="tx1"/>
                </a:solidFill>
              </a:rPr>
              <a:t>Meddyliwch</a:t>
            </a:r>
            <a:r>
              <a:rPr lang="en-GB" sz="3600" b="1" dirty="0" smtClean="0">
                <a:solidFill>
                  <a:schemeClr val="tx1"/>
                </a:solidFill>
              </a:rPr>
              <a:t> am </a:t>
            </a:r>
            <a:r>
              <a:rPr lang="en-GB" sz="3600" b="1" dirty="0" err="1" smtClean="0">
                <a:solidFill>
                  <a:schemeClr val="tx1"/>
                </a:solidFill>
              </a:rPr>
              <a:t>nodweddion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dysgu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gweithredol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wrth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i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smtClean="0">
                <a:solidFill>
                  <a:schemeClr val="tx1"/>
                </a:solidFill>
              </a:rPr>
              <a:t>chi </a:t>
            </a:r>
            <a:r>
              <a:rPr lang="en-GB" sz="3600" b="1" dirty="0" err="1" smtClean="0">
                <a:solidFill>
                  <a:schemeClr val="tx1"/>
                </a:solidFill>
              </a:rPr>
              <a:t>gydweithio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i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wneud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eich</a:t>
            </a:r>
            <a:r>
              <a:rPr lang="en-GB" sz="3600" b="1" dirty="0" smtClean="0">
                <a:solidFill>
                  <a:schemeClr val="tx1"/>
                </a:solidFill>
              </a:rPr>
              <a:t> model: </a:t>
            </a:r>
            <a:endParaRPr lang="en-GB" sz="36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3600" b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 smtClean="0">
                <a:solidFill>
                  <a:schemeClr val="tx1"/>
                </a:solidFill>
              </a:rPr>
              <a:t> “</a:t>
            </a:r>
            <a:r>
              <a:rPr lang="en-GB" sz="3600" b="1" dirty="0" err="1" smtClean="0">
                <a:solidFill>
                  <a:schemeClr val="tx1"/>
                </a:solidFill>
              </a:rPr>
              <a:t>ases</a:t>
            </a:r>
            <a:r>
              <a:rPr lang="en-GB" sz="3600" b="1" dirty="0" err="1" smtClean="0">
                <a:solidFill>
                  <a:schemeClr val="tx1"/>
                </a:solidFill>
              </a:rPr>
              <a:t>u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ar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gyfer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dysgu</a:t>
            </a:r>
            <a:r>
              <a:rPr lang="en-GB" sz="3600" b="1" dirty="0" smtClean="0">
                <a:solidFill>
                  <a:schemeClr val="tx1"/>
                </a:solidFill>
              </a:rPr>
              <a:t>”?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Annog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mynegi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syniadau</a:t>
            </a:r>
            <a:r>
              <a:rPr lang="en-GB" sz="3600" b="1" dirty="0" smtClean="0">
                <a:solidFill>
                  <a:schemeClr val="tx1"/>
                </a:solidFill>
              </a:rPr>
              <a:t>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Annog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</a:t>
            </a:r>
            <a:r>
              <a:rPr lang="en-GB" sz="3600" b="1" dirty="0" err="1" smtClean="0">
                <a:solidFill>
                  <a:schemeClr val="tx1"/>
                </a:solidFill>
              </a:rPr>
              <a:t>sesu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>
                <a:solidFill>
                  <a:schemeClr val="tx1"/>
                </a:solidFill>
              </a:rPr>
              <a:t>cyfoedion</a:t>
            </a:r>
            <a:r>
              <a:rPr lang="en-GB" sz="3600" b="1" dirty="0">
                <a:solidFill>
                  <a:schemeClr val="tx1"/>
                </a:solidFill>
              </a:rPr>
              <a:t> a </a:t>
            </a:r>
            <a:r>
              <a:rPr lang="en-GB" sz="3600" b="1" dirty="0" err="1">
                <a:solidFill>
                  <a:schemeClr val="tx1"/>
                </a:solidFill>
              </a:rPr>
              <a:t>hunan</a:t>
            </a: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asesiad</a:t>
            </a:r>
            <a:r>
              <a:rPr lang="en-GB" sz="3600" b="1" dirty="0" smtClean="0">
                <a:solidFill>
                  <a:schemeClr val="tx1"/>
                </a:solidFill>
              </a:rPr>
              <a:t>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Annog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dysgu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cydweithredol</a:t>
            </a:r>
            <a:r>
              <a:rPr lang="en-GB" sz="3600" b="1" dirty="0" smtClean="0">
                <a:solidFill>
                  <a:schemeClr val="tx1"/>
                </a:solidFill>
              </a:rPr>
              <a:t>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Annog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cwestiynau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agored</a:t>
            </a:r>
            <a:r>
              <a:rPr lang="en-GB" sz="3600" b="1" dirty="0" smtClean="0">
                <a:solidFill>
                  <a:schemeClr val="tx1"/>
                </a:solidFill>
              </a:rPr>
              <a:t>?</a:t>
            </a:r>
            <a:endParaRPr lang="en-GB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1" dirty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Annog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dysgu</a:t>
            </a:r>
            <a:r>
              <a:rPr lang="en-GB" sz="3600" b="1" dirty="0" smtClean="0">
                <a:solidFill>
                  <a:schemeClr val="tx1"/>
                </a:solidFill>
              </a:rPr>
              <a:t> </a:t>
            </a:r>
            <a:r>
              <a:rPr lang="en-GB" sz="3600" b="1" dirty="0" err="1" smtClean="0">
                <a:solidFill>
                  <a:schemeClr val="tx1"/>
                </a:solidFill>
              </a:rPr>
              <a:t>personol</a:t>
            </a:r>
            <a:r>
              <a:rPr lang="en-GB" sz="3600" b="1" dirty="0" smtClean="0">
                <a:solidFill>
                  <a:schemeClr val="tx1"/>
                </a:solidFill>
              </a:rPr>
              <a:t>?</a:t>
            </a:r>
            <a:endParaRPr lang="en-GB" sz="36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83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/>
              <a:t>Whoosh</a:t>
            </a:r>
            <a:br>
              <a:rPr lang="en-GB" sz="3100" dirty="0" smtClean="0"/>
            </a:br>
            <a:r>
              <a:rPr lang="en-GB" sz="3100" dirty="0">
                <a:hlinkClick r:id="rId2"/>
              </a:rPr>
              <a:t>https://www.wikihow.com/Make-a-Balloon-Car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b="1" dirty="0" err="1"/>
              <a:t>Gellir</a:t>
            </a:r>
            <a:r>
              <a:rPr lang="en-GB" sz="2400" b="1" dirty="0"/>
              <a:t> </a:t>
            </a:r>
            <a:r>
              <a:rPr lang="en-GB" sz="2400" b="1" dirty="0" err="1"/>
              <a:t>defnyddio’r</a:t>
            </a:r>
            <a:r>
              <a:rPr lang="en-GB" sz="2400" b="1" dirty="0"/>
              <a:t> </a:t>
            </a:r>
            <a:r>
              <a:rPr lang="en-GB" sz="2400" b="1" dirty="0" err="1"/>
              <a:t>gweithgarwch</a:t>
            </a:r>
            <a:r>
              <a:rPr lang="en-GB" sz="2400" b="1" dirty="0"/>
              <a:t> </a:t>
            </a:r>
            <a:r>
              <a:rPr lang="en-GB" sz="2400" b="1" dirty="0" err="1"/>
              <a:t>hwn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gynorthwyo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 am </a:t>
            </a:r>
            <a:r>
              <a:rPr lang="en-GB" sz="2400" b="1" dirty="0" err="1"/>
              <a:t>sut</a:t>
            </a:r>
            <a:r>
              <a:rPr lang="en-GB" sz="2400" b="1" dirty="0"/>
              <a:t> y </a:t>
            </a:r>
            <a:r>
              <a:rPr lang="en-GB" sz="2400" b="1" dirty="0" err="1"/>
              <a:t>gellir</a:t>
            </a:r>
            <a:r>
              <a:rPr lang="en-GB" sz="2400" b="1" dirty="0"/>
              <a:t> </a:t>
            </a:r>
            <a:r>
              <a:rPr lang="en-GB" sz="2400" b="1" dirty="0" err="1"/>
              <a:t>defnyddio</a:t>
            </a:r>
            <a:r>
              <a:rPr lang="en-GB" sz="2400" b="1" dirty="0"/>
              <a:t> </a:t>
            </a:r>
            <a:r>
              <a:rPr lang="en-GB" sz="2400" b="1" dirty="0" err="1"/>
              <a:t>ynni</a:t>
            </a:r>
            <a:r>
              <a:rPr lang="en-GB" sz="2400" b="1" dirty="0"/>
              <a:t> </a:t>
            </a:r>
            <a:r>
              <a:rPr lang="en-GB" sz="2400" b="1" dirty="0" err="1"/>
              <a:t>gwynt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wthio</a:t>
            </a:r>
            <a:r>
              <a:rPr lang="en-GB" sz="2400" b="1" dirty="0"/>
              <a:t> </a:t>
            </a:r>
            <a:r>
              <a:rPr lang="en-GB" sz="2400" b="1" dirty="0" err="1"/>
              <a:t>ymlaen</a:t>
            </a:r>
            <a:r>
              <a:rPr lang="en-GB" sz="2400" b="1" dirty="0"/>
              <a:t> (propel) </a:t>
            </a:r>
            <a:r>
              <a:rPr lang="en-GB" sz="2400" b="1" dirty="0" err="1"/>
              <a:t>gwrthrych</a:t>
            </a:r>
            <a:r>
              <a:rPr lang="en-GB" sz="2400" b="1" dirty="0"/>
              <a:t>,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ogystal</a:t>
            </a:r>
            <a:r>
              <a:rPr lang="en-GB" sz="2400" b="1" dirty="0"/>
              <a:t> ag </a:t>
            </a:r>
            <a:r>
              <a:rPr lang="en-GB" sz="2400" b="1" dirty="0" err="1"/>
              <a:t>egwyddorion</a:t>
            </a:r>
            <a:r>
              <a:rPr lang="en-GB" sz="2400" b="1" dirty="0"/>
              <a:t> </a:t>
            </a:r>
            <a:r>
              <a:rPr lang="en-GB" sz="2400" b="1" dirty="0" err="1"/>
              <a:t>eraill</a:t>
            </a:r>
            <a:r>
              <a:rPr lang="en-GB" sz="2400" b="1" dirty="0"/>
              <a:t> </a:t>
            </a:r>
            <a:r>
              <a:rPr lang="en-GB" sz="2400" b="1" dirty="0" err="1"/>
              <a:t>mewn</a:t>
            </a:r>
            <a:r>
              <a:rPr lang="en-GB" sz="2400" b="1" dirty="0"/>
              <a:t> </a:t>
            </a:r>
            <a:r>
              <a:rPr lang="en-GB" sz="2400" b="1" dirty="0" err="1"/>
              <a:t>ffiseg</a:t>
            </a:r>
            <a:r>
              <a:rPr lang="en-GB" sz="2400" b="1" dirty="0"/>
              <a:t> </a:t>
            </a:r>
            <a:r>
              <a:rPr lang="en-GB" sz="2400" b="1" dirty="0" err="1"/>
              <a:t>fel</a:t>
            </a:r>
            <a:r>
              <a:rPr lang="en-GB" sz="2400" b="1" dirty="0"/>
              <a:t> </a:t>
            </a:r>
            <a:r>
              <a:rPr lang="en-GB" sz="2400" b="1" dirty="0" err="1"/>
              <a:t>momentwm</a:t>
            </a:r>
            <a:r>
              <a:rPr lang="en-GB" sz="2400" b="1" dirty="0"/>
              <a:t>, </a:t>
            </a:r>
            <a:r>
              <a:rPr lang="en-GB" sz="2400" b="1" dirty="0" err="1"/>
              <a:t>grym</a:t>
            </a:r>
            <a:r>
              <a:rPr lang="en-GB" sz="2400" b="1" dirty="0"/>
              <a:t>, </a:t>
            </a:r>
            <a:r>
              <a:rPr lang="en-GB" sz="2400" b="1" dirty="0" err="1"/>
              <a:t>ffrithiant</a:t>
            </a:r>
            <a:r>
              <a:rPr lang="en-GB" sz="2400" b="1" dirty="0"/>
              <a:t> a </a:t>
            </a:r>
            <a:r>
              <a:rPr lang="en-GB" sz="2400" b="1" dirty="0" err="1"/>
              <a:t>chyflymder</a:t>
            </a:r>
            <a:r>
              <a:rPr lang="en-GB" sz="2400" b="1" dirty="0"/>
              <a:t>.  Mae </a:t>
            </a:r>
            <a:r>
              <a:rPr lang="en-GB" sz="2400" b="1" dirty="0" err="1"/>
              <a:t>hefyd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wers</a:t>
            </a:r>
            <a:r>
              <a:rPr lang="en-GB" sz="2400" b="1" dirty="0"/>
              <a:t> </a:t>
            </a:r>
            <a:r>
              <a:rPr lang="en-GB" sz="2400" b="1" dirty="0" err="1"/>
              <a:t>dda</a:t>
            </a:r>
            <a:r>
              <a:rPr lang="en-GB" sz="2400" b="1" dirty="0"/>
              <a:t> </a:t>
            </a:r>
            <a:r>
              <a:rPr lang="en-GB" sz="2400" b="1" dirty="0" err="1"/>
              <a:t>mewn</a:t>
            </a:r>
            <a:r>
              <a:rPr lang="en-GB" sz="2400" b="1" dirty="0"/>
              <a:t> ail-</a:t>
            </a:r>
            <a:r>
              <a:rPr lang="en-GB" sz="2400" b="1" dirty="0" err="1"/>
              <a:t>gylchu</a:t>
            </a:r>
            <a:r>
              <a:rPr lang="en-GB" sz="2400" b="1" dirty="0"/>
              <a:t> a </a:t>
            </a:r>
            <a:r>
              <a:rPr lang="en-GB" sz="2400" b="1" dirty="0" err="1"/>
              <a:t>sut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roi</a:t>
            </a:r>
            <a:r>
              <a:rPr lang="en-GB" sz="2400" b="1" dirty="0"/>
              <a:t> </a:t>
            </a:r>
            <a:r>
              <a:rPr lang="en-GB" sz="2400" b="1" dirty="0" err="1"/>
              <a:t>pwrpas</a:t>
            </a:r>
            <a:r>
              <a:rPr lang="en-GB" sz="2400" b="1" dirty="0"/>
              <a:t> </a:t>
            </a:r>
            <a:r>
              <a:rPr lang="en-GB" sz="2400" b="1" dirty="0" err="1"/>
              <a:t>arall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eitemau</a:t>
            </a:r>
            <a:r>
              <a:rPr lang="en-GB" sz="2400" b="1" dirty="0"/>
              <a:t> </a:t>
            </a:r>
            <a:r>
              <a:rPr lang="en-GB" sz="2400" b="1" dirty="0" err="1"/>
              <a:t>wast</a:t>
            </a:r>
            <a:r>
              <a:rPr lang="en-GB" sz="2400" b="1" dirty="0"/>
              <a:t> </a:t>
            </a:r>
            <a:r>
              <a:rPr lang="en-GB" sz="2400" b="1" dirty="0" err="1"/>
              <a:t>megis</a:t>
            </a:r>
            <a:r>
              <a:rPr lang="en-GB" sz="2400" b="1" dirty="0"/>
              <a:t> </a:t>
            </a:r>
            <a:r>
              <a:rPr lang="en-GB" sz="2400" b="1" dirty="0" err="1"/>
              <a:t>teganau</a:t>
            </a:r>
            <a:r>
              <a:rPr lang="en-GB" sz="2400" b="1" dirty="0"/>
              <a:t> </a:t>
            </a:r>
            <a:r>
              <a:rPr lang="en-GB" sz="2400" b="1" dirty="0" err="1"/>
              <a:t>hwyl</a:t>
            </a:r>
            <a:r>
              <a:rPr lang="en-GB" sz="2400" b="1" dirty="0"/>
              <a:t>.  </a:t>
            </a:r>
            <a:r>
              <a:rPr lang="en-GB" sz="2400" b="1" dirty="0" err="1"/>
              <a:t>Ychydig</a:t>
            </a:r>
            <a:r>
              <a:rPr lang="en-GB" sz="2400" b="1" dirty="0"/>
              <a:t> o </a:t>
            </a:r>
            <a:r>
              <a:rPr lang="en-GB" sz="2400" b="1" dirty="0" err="1"/>
              <a:t>ddeunyddiau</a:t>
            </a:r>
            <a:r>
              <a:rPr lang="en-GB" sz="2400" b="1" dirty="0"/>
              <a:t> </a:t>
            </a:r>
            <a:r>
              <a:rPr lang="en-GB" sz="2400" b="1" dirty="0" err="1"/>
              <a:t>syml</a:t>
            </a:r>
            <a:r>
              <a:rPr lang="en-GB" sz="2400" b="1" dirty="0"/>
              <a:t> </a:t>
            </a:r>
            <a:r>
              <a:rPr lang="en-GB" sz="2400" b="1" dirty="0" err="1"/>
              <a:t>yn</a:t>
            </a:r>
            <a:r>
              <a:rPr lang="en-GB" sz="2400" b="1" dirty="0"/>
              <a:t> </a:t>
            </a:r>
            <a:r>
              <a:rPr lang="en-GB" sz="2400" b="1" dirty="0" err="1"/>
              <a:t>unig</a:t>
            </a:r>
            <a:r>
              <a:rPr lang="en-GB" sz="2400" b="1" dirty="0"/>
              <a:t> </a:t>
            </a:r>
            <a:r>
              <a:rPr lang="en-GB" sz="2400" b="1" dirty="0" err="1"/>
              <a:t>fydd</a:t>
            </a:r>
            <a:r>
              <a:rPr lang="en-GB" sz="2400" b="1" dirty="0"/>
              <a:t> </a:t>
            </a:r>
            <a:r>
              <a:rPr lang="en-GB" sz="2400" b="1" dirty="0" err="1"/>
              <a:t>eu</a:t>
            </a:r>
            <a:r>
              <a:rPr lang="en-GB" sz="2400" b="1" dirty="0"/>
              <a:t> </a:t>
            </a:r>
            <a:r>
              <a:rPr lang="en-GB" sz="2400" b="1" dirty="0" err="1"/>
              <a:t>hangen</a:t>
            </a:r>
            <a:r>
              <a:rPr lang="en-GB" sz="2400" b="1" dirty="0"/>
              <a:t> </a:t>
            </a:r>
            <a:r>
              <a:rPr lang="en-GB" sz="2400" b="1" dirty="0" err="1"/>
              <a:t>arnoch</a:t>
            </a:r>
            <a:r>
              <a:rPr lang="en-GB" sz="2400" b="1" dirty="0"/>
              <a:t>: </a:t>
            </a:r>
            <a:r>
              <a:rPr lang="en-GB" sz="2400" b="1" dirty="0" err="1"/>
              <a:t>rhyw</a:t>
            </a:r>
            <a:r>
              <a:rPr lang="en-GB" sz="2400" b="1" dirty="0"/>
              <a:t> </a:t>
            </a:r>
            <a:r>
              <a:rPr lang="en-GB" sz="2400" b="1" dirty="0" err="1"/>
              <a:t>fath</a:t>
            </a:r>
            <a:r>
              <a:rPr lang="en-GB" sz="2400" b="1" dirty="0"/>
              <a:t> o </a:t>
            </a:r>
            <a:r>
              <a:rPr lang="en-GB" sz="2400" b="1" dirty="0" err="1"/>
              <a:t>sylfaen</a:t>
            </a:r>
            <a:r>
              <a:rPr lang="en-GB" sz="2400" b="1" dirty="0"/>
              <a:t>, </a:t>
            </a:r>
            <a:r>
              <a:rPr lang="en-GB" sz="2400" b="1" dirty="0" err="1"/>
              <a:t>gwelltynnau</a:t>
            </a:r>
            <a:r>
              <a:rPr lang="en-GB" sz="2400" b="1" dirty="0"/>
              <a:t> (straws), </a:t>
            </a:r>
            <a:r>
              <a:rPr lang="en-GB" sz="2400" b="1" dirty="0" err="1"/>
              <a:t>sgiwerau</a:t>
            </a:r>
            <a:r>
              <a:rPr lang="en-GB" sz="2400" b="1" dirty="0"/>
              <a:t> (skewers), </a:t>
            </a:r>
            <a:r>
              <a:rPr lang="en-GB" sz="2400" b="1" dirty="0" err="1"/>
              <a:t>tâp</a:t>
            </a:r>
            <a:r>
              <a:rPr lang="en-GB" sz="2400" b="1" dirty="0"/>
              <a:t> a </a:t>
            </a:r>
            <a:r>
              <a:rPr lang="en-GB" sz="2400" b="1" dirty="0" err="1"/>
              <a:t>balwn</a:t>
            </a:r>
            <a:r>
              <a:rPr lang="en-GB" sz="2400" b="1" dirty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428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Gwneud</a:t>
            </a:r>
            <a:r>
              <a:rPr lang="en-GB" dirty="0" smtClean="0"/>
              <a:t> a </a:t>
            </a:r>
            <a:r>
              <a:rPr lang="en-GB" dirty="0" err="1" smtClean="0"/>
              <a:t>phrofi</a:t>
            </a:r>
            <a:r>
              <a:rPr lang="en-GB" dirty="0" smtClean="0"/>
              <a:t>: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Pa </a:t>
            </a:r>
            <a:r>
              <a:rPr lang="en-GB" sz="3200" b="1" dirty="0" err="1" smtClean="0"/>
              <a:t>gwestiynau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allwch</a:t>
            </a:r>
            <a:r>
              <a:rPr lang="en-GB" sz="3200" b="1" dirty="0" smtClean="0"/>
              <a:t> chi </a:t>
            </a:r>
            <a:r>
              <a:rPr lang="en-GB" sz="3200" b="1" dirty="0" err="1" smtClean="0"/>
              <a:t>nawr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eu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harchwilio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fel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ffocws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gyfer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ymholiadau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Prawf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Teg</a:t>
            </a:r>
            <a:r>
              <a:rPr lang="en-GB" sz="3200" b="1" dirty="0" smtClean="0"/>
              <a:t>?</a:t>
            </a:r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b="1" dirty="0" err="1" smtClean="0"/>
              <a:t>Cynllunio</a:t>
            </a:r>
            <a:r>
              <a:rPr lang="en-GB" sz="3200" b="1" dirty="0" smtClean="0"/>
              <a:t>, </a:t>
            </a:r>
            <a:r>
              <a:rPr lang="en-GB" sz="3200" b="1" dirty="0" err="1" smtClean="0"/>
              <a:t>datblygu</a:t>
            </a:r>
            <a:r>
              <a:rPr lang="en-GB" sz="3200" b="1" dirty="0" smtClean="0"/>
              <a:t>, </a:t>
            </a:r>
            <a:r>
              <a:rPr lang="en-GB" sz="3200" b="1" dirty="0" err="1" smtClean="0"/>
              <a:t>adlewyrchu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eich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dewis</a:t>
            </a:r>
            <a:r>
              <a:rPr lang="en-GB" sz="3200" b="1" dirty="0" smtClean="0"/>
              <a:t> o </a:t>
            </a:r>
            <a:r>
              <a:rPr lang="en-GB" sz="3200" b="1" dirty="0" err="1" smtClean="0"/>
              <a:t>ymoliad</a:t>
            </a:r>
            <a:r>
              <a:rPr lang="en-GB" sz="3200" b="1" dirty="0" smtClean="0"/>
              <a:t> 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208722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Gwneud</a:t>
            </a:r>
            <a:r>
              <a:rPr lang="en-GB" dirty="0" smtClean="0"/>
              <a:t> “Scribble Bot”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www.youtube.com/watch?v=IVrfcTPSzyo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88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4454" y="545733"/>
            <a:ext cx="9567541" cy="1280890"/>
          </a:xfrm>
        </p:spPr>
        <p:txBody>
          <a:bodyPr>
            <a:normAutofit fontScale="90000"/>
          </a:bodyPr>
          <a:lstStyle/>
          <a:p>
            <a:r>
              <a:rPr lang="en-GB" sz="3100" dirty="0" err="1" smtClean="0"/>
              <a:t>Gweler</a:t>
            </a:r>
            <a:r>
              <a:rPr lang="en-GB" sz="3100" dirty="0" smtClean="0"/>
              <a:t> </a:t>
            </a:r>
            <a:r>
              <a:rPr lang="en-GB" sz="3100" dirty="0" err="1" smtClean="0"/>
              <a:t>hefyd</a:t>
            </a:r>
            <a:r>
              <a:rPr lang="en-GB" sz="3100" dirty="0" smtClean="0"/>
              <a:t> “Twang Car”</a:t>
            </a:r>
            <a:r>
              <a:rPr lang="en-GB" sz="3100" dirty="0" smtClean="0"/>
              <a:t/>
            </a:r>
            <a:br>
              <a:rPr lang="en-GB" sz="3100" dirty="0" smtClean="0"/>
            </a:br>
            <a:r>
              <a:rPr lang="en-GB" sz="3100" dirty="0">
                <a:hlinkClick r:id="rId2"/>
              </a:rPr>
              <a:t>https://www.wikihow.com/Make-a-Rubber-Band-Car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GB" sz="3200" b="1" dirty="0" err="1"/>
              <a:t>Gellir</a:t>
            </a:r>
            <a:r>
              <a:rPr lang="en-GB" sz="3200" b="1" dirty="0"/>
              <a:t> </a:t>
            </a:r>
            <a:r>
              <a:rPr lang="en-GB" sz="3200" b="1" dirty="0" err="1"/>
              <a:t>defnyddio’r</a:t>
            </a:r>
            <a:r>
              <a:rPr lang="en-GB" sz="3200" b="1" dirty="0"/>
              <a:t> </a:t>
            </a:r>
            <a:r>
              <a:rPr lang="en-GB" sz="3200" b="1" dirty="0" err="1"/>
              <a:t>gweithgarwch</a:t>
            </a:r>
            <a:r>
              <a:rPr lang="en-GB" sz="3200" b="1" dirty="0"/>
              <a:t> </a:t>
            </a:r>
            <a:r>
              <a:rPr lang="en-GB" sz="3200" b="1" dirty="0" err="1"/>
              <a:t>hwn</a:t>
            </a:r>
            <a:r>
              <a:rPr lang="en-GB" sz="3200" b="1" dirty="0"/>
              <a:t> </a:t>
            </a:r>
            <a:r>
              <a:rPr lang="en-GB" sz="3200" b="1" dirty="0" err="1"/>
              <a:t>i</a:t>
            </a:r>
            <a:r>
              <a:rPr lang="en-GB" sz="3200" b="1" dirty="0"/>
              <a:t> </a:t>
            </a:r>
            <a:r>
              <a:rPr lang="en-GB" sz="3200" b="1" dirty="0" err="1"/>
              <a:t>ddysgu</a:t>
            </a:r>
            <a:r>
              <a:rPr lang="en-GB" sz="3200" b="1" dirty="0"/>
              <a:t> am </a:t>
            </a:r>
            <a:r>
              <a:rPr lang="en-GB" sz="3200" b="1" dirty="0" err="1"/>
              <a:t>symud</a:t>
            </a:r>
            <a:r>
              <a:rPr lang="en-GB" sz="3200" b="1" dirty="0"/>
              <a:t> (motion), </a:t>
            </a:r>
            <a:r>
              <a:rPr lang="en-GB" sz="3200" b="1" dirty="0" err="1"/>
              <a:t>gwthiad</a:t>
            </a:r>
            <a:r>
              <a:rPr lang="en-GB" sz="3200" b="1" dirty="0"/>
              <a:t> (propulsion) ac </a:t>
            </a:r>
            <a:r>
              <a:rPr lang="en-GB" sz="3200" b="1" dirty="0" err="1"/>
              <a:t>ynni</a:t>
            </a:r>
            <a:r>
              <a:rPr lang="en-GB" sz="3200" b="1" dirty="0"/>
              <a:t>. </a:t>
            </a:r>
            <a:r>
              <a:rPr lang="en-GB" sz="3200" b="1" dirty="0" err="1"/>
              <a:t>Unwaith</a:t>
            </a:r>
            <a:r>
              <a:rPr lang="en-GB" sz="3200" b="1" dirty="0"/>
              <a:t> y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gennych</a:t>
            </a:r>
            <a:r>
              <a:rPr lang="en-GB" sz="3200" b="1" dirty="0"/>
              <a:t> y </a:t>
            </a:r>
            <a:r>
              <a:rPr lang="en-GB" sz="3200" b="1" dirty="0" err="1"/>
              <a:t>wybodaeth</a:t>
            </a:r>
            <a:r>
              <a:rPr lang="en-GB" sz="3200" b="1" dirty="0"/>
              <a:t> </a:t>
            </a:r>
            <a:r>
              <a:rPr lang="en-GB" sz="3200" b="1" dirty="0" err="1"/>
              <a:t>sylfaenol</a:t>
            </a:r>
            <a:r>
              <a:rPr lang="en-GB" sz="3200" b="1" dirty="0"/>
              <a:t> am </a:t>
            </a:r>
            <a:r>
              <a:rPr lang="en-GB" sz="3200" b="1" dirty="0" err="1"/>
              <a:t>adeiladu</a:t>
            </a:r>
            <a:r>
              <a:rPr lang="en-GB" sz="3200" b="1" dirty="0"/>
              <a:t> car band </a:t>
            </a:r>
            <a:r>
              <a:rPr lang="en-GB" sz="3200" b="1" dirty="0" err="1"/>
              <a:t>elastig</a:t>
            </a:r>
            <a:r>
              <a:rPr lang="en-GB" sz="3200" b="1" dirty="0"/>
              <a:t>, </a:t>
            </a:r>
            <a:r>
              <a:rPr lang="en-GB" sz="3200" b="1" dirty="0" err="1"/>
              <a:t>gallwch</a:t>
            </a:r>
            <a:r>
              <a:rPr lang="en-GB" sz="3200" b="1" dirty="0"/>
              <a:t> </a:t>
            </a:r>
            <a:r>
              <a:rPr lang="en-GB" sz="3200" b="1" dirty="0" err="1"/>
              <a:t>arbrofi</a:t>
            </a:r>
            <a:r>
              <a:rPr lang="en-GB" sz="3200" b="1" dirty="0"/>
              <a:t> </a:t>
            </a:r>
            <a:r>
              <a:rPr lang="en-GB" sz="3200" b="1" dirty="0" err="1"/>
              <a:t>gyda’ch</a:t>
            </a:r>
            <a:r>
              <a:rPr lang="en-GB" sz="3200" b="1" dirty="0"/>
              <a:t> </a:t>
            </a:r>
            <a:r>
              <a:rPr lang="en-GB" sz="3200" b="1" dirty="0" err="1"/>
              <a:t>cynllun</a:t>
            </a:r>
            <a:r>
              <a:rPr lang="en-GB" sz="3200" b="1" dirty="0"/>
              <a:t> </a:t>
            </a:r>
            <a:r>
              <a:rPr lang="en-GB" sz="3200" b="1" dirty="0" err="1"/>
              <a:t>a’ch</a:t>
            </a:r>
            <a:r>
              <a:rPr lang="en-GB" sz="3200" b="1" dirty="0"/>
              <a:t> </a:t>
            </a:r>
            <a:r>
              <a:rPr lang="en-GB" sz="3200" b="1" dirty="0" err="1"/>
              <a:t>adeiladwaith</a:t>
            </a:r>
            <a:r>
              <a:rPr lang="en-GB" sz="3200" b="1" dirty="0"/>
              <a:t> </a:t>
            </a:r>
            <a:r>
              <a:rPr lang="en-GB" sz="3200" b="1" dirty="0" err="1"/>
              <a:t>eich</a:t>
            </a:r>
            <a:r>
              <a:rPr lang="en-GB" sz="3200" b="1" dirty="0"/>
              <a:t> </a:t>
            </a:r>
            <a:r>
              <a:rPr lang="en-GB" sz="3200" b="1" dirty="0" err="1"/>
              <a:t>hun</a:t>
            </a:r>
            <a:r>
              <a:rPr lang="en-GB" sz="3200" b="1" dirty="0"/>
              <a:t> </a:t>
            </a:r>
            <a:r>
              <a:rPr lang="en-GB" sz="3200" b="1" dirty="0" err="1"/>
              <a:t>i</a:t>
            </a:r>
            <a:r>
              <a:rPr lang="en-GB" sz="3200" b="1" dirty="0"/>
              <a:t> </a:t>
            </a:r>
            <a:r>
              <a:rPr lang="en-GB" sz="3200" b="1" dirty="0" err="1"/>
              <a:t>ddarganfod</a:t>
            </a:r>
            <a:r>
              <a:rPr lang="en-GB" sz="3200" b="1" dirty="0"/>
              <a:t> pa un </a:t>
            </a:r>
            <a:r>
              <a:rPr lang="en-GB" sz="3200" b="1" dirty="0" err="1"/>
              <a:t>sydd</a:t>
            </a:r>
            <a:r>
              <a:rPr lang="en-GB" sz="3200" b="1" dirty="0"/>
              <a:t> </a:t>
            </a:r>
            <a:r>
              <a:rPr lang="en-GB" sz="3200" b="1" dirty="0" err="1"/>
              <a:t>orau</a:t>
            </a:r>
            <a:r>
              <a:rPr lang="en-GB" sz="3200" b="1" dirty="0"/>
              <a:t>. </a:t>
            </a:r>
            <a:endParaRPr lang="en-GB" sz="3200" dirty="0"/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88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Teachers Assessing in Primary Science </a:t>
            </a:r>
            <a:r>
              <a:rPr lang="en-US" dirty="0" smtClean="0"/>
              <a:t>(</a:t>
            </a:r>
            <a:r>
              <a:rPr lang="en-GB" dirty="0" smtClean="0"/>
              <a:t>TAPS</a:t>
            </a:r>
            <a:r>
              <a:rPr lang="en-GB" dirty="0" smtClean="0"/>
              <a:t>) </a:t>
            </a:r>
            <a:r>
              <a:rPr lang="en-GB" dirty="0" err="1" smtClean="0"/>
              <a:t>Cymru</a:t>
            </a:r>
            <a:r>
              <a:rPr lang="en-GB" dirty="0" smtClean="0"/>
              <a:t> – </a:t>
            </a:r>
            <a:r>
              <a:rPr lang="en-GB" dirty="0" err="1" smtClean="0"/>
              <a:t>ar</a:t>
            </a:r>
            <a:r>
              <a:rPr lang="en-GB" dirty="0" smtClean="0"/>
              <a:t> Moodle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Esboniad</a:t>
            </a:r>
            <a:r>
              <a:rPr lang="en-GB" dirty="0" smtClean="0"/>
              <a:t> o TAPS</a:t>
            </a:r>
            <a:r>
              <a:rPr lang="en-GB" dirty="0" smtClean="0"/>
              <a:t>: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www.youtube.com/watch?v=1GPKGalhS3U</a:t>
            </a:r>
            <a:endParaRPr lang="en-GB" dirty="0" smtClean="0"/>
          </a:p>
          <a:p>
            <a:r>
              <a:rPr lang="en-GB" dirty="0" err="1" smtClean="0"/>
              <a:t>Cefndir</a:t>
            </a:r>
            <a:r>
              <a:rPr lang="en-GB" dirty="0" smtClean="0"/>
              <a:t> ac </a:t>
            </a:r>
            <a:r>
              <a:rPr lang="en-GB" dirty="0" err="1" smtClean="0"/>
              <a:t>adnoddau</a:t>
            </a:r>
            <a:r>
              <a:rPr lang="en-GB" dirty="0" smtClean="0"/>
              <a:t> Primary </a:t>
            </a:r>
            <a:r>
              <a:rPr lang="en-GB" dirty="0" smtClean="0"/>
              <a:t>Science Teacher Trust </a:t>
            </a:r>
            <a:r>
              <a:rPr lang="en-GB" dirty="0" smtClean="0"/>
              <a:t>TAPS:</a:t>
            </a:r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pstt.org.uk/resources/curriculum-materials/assessment</a:t>
            </a:r>
            <a:endParaRPr lang="en-GB" dirty="0" smtClean="0"/>
          </a:p>
          <a:p>
            <a:r>
              <a:rPr lang="en-GB" dirty="0" smtClean="0"/>
              <a:t>“Pupil voice wall”:</a:t>
            </a:r>
          </a:p>
          <a:p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www.youtube.com/watch?v=0k6QG-IsQTE&amp;index=5&amp;list=PLS_VOF2UN3BGy5QiuqKSe3ll5I-xR75SE</a:t>
            </a:r>
            <a:endParaRPr lang="en-GB" dirty="0" smtClean="0"/>
          </a:p>
          <a:p>
            <a:r>
              <a:rPr lang="en-GB" dirty="0" err="1" smtClean="0"/>
              <a:t>Fidio</a:t>
            </a:r>
            <a:r>
              <a:rPr lang="en-GB" dirty="0" smtClean="0"/>
              <a:t>: </a:t>
            </a:r>
            <a:r>
              <a:rPr lang="en-GB" dirty="0" err="1" smtClean="0"/>
              <a:t>esbonio</a:t>
            </a:r>
            <a:r>
              <a:rPr lang="en-GB" dirty="0" smtClean="0"/>
              <a:t> </a:t>
            </a:r>
            <a:r>
              <a:rPr lang="en-GB" dirty="0" smtClean="0"/>
              <a:t>TAPS:</a:t>
            </a:r>
            <a:endParaRPr lang="en-GB" dirty="0" smtClean="0"/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www.youtube.com/watch?v=mHCYq0SsrjU&amp;list=PLS_VOF2UN3BGy5QiuqKSe3ll5I-xR75SE&amp;index=10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25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Davies, D. (2011) </a:t>
            </a:r>
            <a:r>
              <a:rPr lang="en-GB" i="1" dirty="0" smtClean="0"/>
              <a:t>Teaching Science Creatively</a:t>
            </a:r>
            <a:r>
              <a:rPr lang="en-GB" dirty="0" smtClean="0"/>
              <a:t>. Abingdon. Routledge.</a:t>
            </a:r>
          </a:p>
          <a:p>
            <a:r>
              <a:rPr lang="en-GB" dirty="0" smtClean="0"/>
              <a:t>Cross, A. and Board, J. (2014) Creative ways to teach primary science. Maidenhead, McGraw and Hill.</a:t>
            </a:r>
          </a:p>
          <a:p>
            <a:r>
              <a:rPr lang="en-GB" dirty="0" err="1" smtClean="0"/>
              <a:t>Longshaw</a:t>
            </a:r>
            <a:r>
              <a:rPr lang="en-GB" dirty="0" smtClean="0"/>
              <a:t>, S. (2009) </a:t>
            </a:r>
            <a:r>
              <a:rPr lang="en-GB" i="1" dirty="0" smtClean="0"/>
              <a:t>Creativity in Science Teaching</a:t>
            </a:r>
            <a:r>
              <a:rPr lang="en-GB" dirty="0" smtClean="0"/>
              <a:t>,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: </a:t>
            </a:r>
            <a:r>
              <a:rPr lang="en-GB" u="sng" dirty="0" smtClean="0">
                <a:hlinkClick r:id="rId2"/>
              </a:rPr>
              <a:t>https</a:t>
            </a:r>
            <a:r>
              <a:rPr lang="en-GB" u="sng" dirty="0" smtClean="0">
                <a:hlinkClick r:id="rId2"/>
              </a:rPr>
              <a:t>://www.ase.org.uk/journals/school-science-review/2009/3/332/1957/SSR332Mar2009p91.pdf</a:t>
            </a:r>
            <a:endParaRPr lang="en-GB" dirty="0" smtClean="0"/>
          </a:p>
          <a:p>
            <a:r>
              <a:rPr lang="en-GB" dirty="0" smtClean="0"/>
              <a:t>OFSTED (2010) Learning creative approaches that raise standards,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:  </a:t>
            </a:r>
            <a:r>
              <a:rPr lang="en-GB" u="sng" dirty="0" smtClean="0">
                <a:hlinkClick r:id="rId3"/>
              </a:rPr>
              <a:t>http://www.creativitycultureeducation.org/wp-content/uploads/learning-creative-approaches-that-raise-standards-250.pdf</a:t>
            </a:r>
            <a:endParaRPr lang="en-GB" dirty="0" smtClean="0"/>
          </a:p>
          <a:p>
            <a:r>
              <a:rPr lang="en-GB" dirty="0" smtClean="0"/>
              <a:t>Education Scotland (2015) </a:t>
            </a:r>
            <a:r>
              <a:rPr lang="en-GB" i="1" dirty="0" smtClean="0"/>
              <a:t>What are creativity skills?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:  </a:t>
            </a:r>
            <a:r>
              <a:rPr lang="en-GB" u="sng" dirty="0" smtClean="0">
                <a:hlinkClick r:id="rId4"/>
              </a:rPr>
              <a:t>http://www.educationscotland.gov.uk/resources/w/genericresource_tcm4872101.asp?strReferringChannel=learningandteaching&amp;strReferringPageID=tcm:4-612195-64&amp;class=l3+d137245</a:t>
            </a:r>
            <a:endParaRPr lang="en-GB" u="sng" dirty="0" smtClean="0"/>
          </a:p>
          <a:p>
            <a:r>
              <a:rPr lang="en-GB" dirty="0"/>
              <a:t>Future Lab (2007) </a:t>
            </a:r>
            <a:r>
              <a:rPr lang="en-GB" i="1" dirty="0"/>
              <a:t>Enquiring Minds Guide</a:t>
            </a:r>
            <a:r>
              <a:rPr lang="en-GB" dirty="0"/>
              <a:t>,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:  </a:t>
            </a:r>
            <a:r>
              <a:rPr lang="en-GB" u="sng" dirty="0">
                <a:hlinkClick r:id="rId5"/>
              </a:rPr>
              <a:t>http://enquiringminds.org.uk/pdfs/Enquiring_Minds_guide.pdf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6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>
                <a:hlinkClick r:id="rId2"/>
              </a:rPr>
              <a:t>https://www.data.org.uk/for-education/primary</a:t>
            </a:r>
            <a:r>
              <a:rPr lang="en-US" dirty="0" smtClean="0">
                <a:hlinkClick r:id="rId2"/>
              </a:rPr>
              <a:t>/#</a:t>
            </a:r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://hwb.wales.gov.uk/search?query=Gwyddoniaeth</a:t>
            </a:r>
            <a:r>
              <a:rPr lang="en-GB" dirty="0"/>
              <a:t>+</a:t>
            </a:r>
          </a:p>
          <a:p>
            <a:r>
              <a:rPr lang="en-GB" dirty="0"/>
              <a:t>TES Teacher’s TV:</a:t>
            </a:r>
          </a:p>
          <a:p>
            <a:r>
              <a:rPr lang="en-GB" dirty="0">
                <a:hlinkClick r:id="rId4"/>
              </a:rPr>
              <a:t>https://www.tes.com/member/Teachers%20TV</a:t>
            </a:r>
            <a:endParaRPr lang="en-GB" dirty="0"/>
          </a:p>
          <a:p>
            <a:r>
              <a:rPr lang="en-GB" dirty="0">
                <a:hlinkClick r:id="rId5"/>
              </a:rPr>
              <a:t>https://www.tes.com/primary-teaching-resources/</a:t>
            </a:r>
            <a:endParaRPr lang="en-GB" dirty="0"/>
          </a:p>
          <a:p>
            <a:r>
              <a:rPr lang="en-US" b="1" dirty="0"/>
              <a:t>The Primary Science Teaching Trust (PSTT)</a:t>
            </a:r>
            <a:endParaRPr lang="en-GB" dirty="0">
              <a:hlinkClick r:id=""/>
            </a:endParaRPr>
          </a:p>
          <a:p>
            <a:r>
              <a:rPr lang="en-GB" dirty="0">
                <a:hlinkClick r:id=""/>
              </a:rPr>
              <a:t>http://www.pstt.org.uk/</a:t>
            </a:r>
            <a:endParaRPr lang="en-GB" dirty="0"/>
          </a:p>
          <a:p>
            <a:r>
              <a:rPr lang="en-GB" b="1" dirty="0"/>
              <a:t>Hamilton Trust</a:t>
            </a:r>
          </a:p>
          <a:p>
            <a:r>
              <a:rPr lang="en-GB" dirty="0">
                <a:hlinkClick r:id="rId6"/>
              </a:rPr>
              <a:t>https://www.hamilton-trust.org.uk/</a:t>
            </a:r>
            <a:endParaRPr lang="en-GB" dirty="0"/>
          </a:p>
          <a:p>
            <a:r>
              <a:rPr lang="en-GB" b="1" dirty="0" smtClean="0"/>
              <a:t>Science </a:t>
            </a:r>
            <a:r>
              <a:rPr lang="en-GB" b="1" dirty="0"/>
              <a:t>and plants for schools</a:t>
            </a:r>
          </a:p>
          <a:p>
            <a:r>
              <a:rPr lang="en-GB" dirty="0">
                <a:hlinkClick r:id="rId7"/>
              </a:rPr>
              <a:t>http://www.saps.org.uk</a:t>
            </a:r>
            <a:r>
              <a:rPr lang="en-GB" dirty="0" smtClean="0">
                <a:hlinkClick r:id="rId7"/>
              </a:rPr>
              <a:t>/</a:t>
            </a:r>
            <a:endParaRPr lang="en-GB" dirty="0" smtClean="0"/>
          </a:p>
          <a:p>
            <a:r>
              <a:rPr lang="en-GB" u="sng" dirty="0">
                <a:hlinkClick r:id="rId8"/>
              </a:rPr>
              <a:t>http://</a:t>
            </a:r>
            <a:r>
              <a:rPr lang="en-GB" u="sng" dirty="0" smtClean="0">
                <a:hlinkClick r:id="rId8"/>
              </a:rPr>
              <a:t>www.bbc.co.uk/terrificscientific</a:t>
            </a:r>
            <a:endParaRPr lang="en-GB" u="sng" dirty="0" smtClean="0"/>
          </a:p>
          <a:p>
            <a:r>
              <a:rPr lang="en-US" dirty="0" smtClean="0">
                <a:hlinkClick r:id="rId9"/>
              </a:rPr>
              <a:t>www.stem.org.uk/audience/primary</a:t>
            </a:r>
            <a:endParaRPr lang="en-US" dirty="0" smtClean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18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cyfeiriol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sz="5400" dirty="0" smtClean="0"/>
              <a:t>POB ERTHYGL AR  </a:t>
            </a:r>
            <a:r>
              <a:rPr lang="en-GB" sz="5400" dirty="0" smtClean="0"/>
              <a:t>MOODLE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134245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solidFill>
                  <a:schemeClr val="tx1"/>
                </a:solidFill>
              </a:rPr>
              <a:t>Gwefannau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u="sng" dirty="0">
                <a:hlinkClick r:id="rId3"/>
              </a:rPr>
              <a:t>http://</a:t>
            </a:r>
            <a:r>
              <a:rPr lang="en-GB" u="sng" dirty="0" smtClean="0">
                <a:hlinkClick r:id="rId3"/>
              </a:rPr>
              <a:t>www.nuffieldfoundation.org/primary-science-and-space</a:t>
            </a:r>
            <a:endParaRPr lang="en-GB" dirty="0"/>
          </a:p>
          <a:p>
            <a:r>
              <a:rPr lang="en-GB" u="sng" dirty="0">
                <a:hlinkClick r:id="rId4"/>
              </a:rPr>
              <a:t>https://</a:t>
            </a:r>
            <a:r>
              <a:rPr lang="en-GB" u="sng" dirty="0" smtClean="0">
                <a:hlinkClick r:id="rId4"/>
              </a:rPr>
              <a:t>www.stem.org.uk/primary-science</a:t>
            </a:r>
            <a:endParaRPr lang="en-GB" dirty="0"/>
          </a:p>
          <a:p>
            <a:r>
              <a:rPr lang="en-GB" u="sng" dirty="0">
                <a:hlinkClick r:id="rId5"/>
              </a:rPr>
              <a:t>https://</a:t>
            </a:r>
            <a:r>
              <a:rPr lang="en-GB" u="sng" dirty="0" smtClean="0">
                <a:hlinkClick r:id="rId5"/>
              </a:rPr>
              <a:t>www.stem.org.uk/elibrary/resource/35440</a:t>
            </a:r>
            <a:endParaRPr lang="en-GB" dirty="0"/>
          </a:p>
          <a:p>
            <a:r>
              <a:rPr lang="en-GB" u="sng" dirty="0">
                <a:hlinkClick r:id="rId6"/>
              </a:rPr>
              <a:t>http://</a:t>
            </a:r>
            <a:r>
              <a:rPr lang="en-GB" u="sng" dirty="0" smtClean="0">
                <a:hlinkClick r:id="rId6"/>
              </a:rPr>
              <a:t>www.schoolscience.co.uk/primary/resources</a:t>
            </a:r>
            <a:endParaRPr lang="en-GB" dirty="0"/>
          </a:p>
          <a:p>
            <a:r>
              <a:rPr lang="en-GB" u="sng" dirty="0">
                <a:hlinkClick r:id="rId7"/>
              </a:rPr>
              <a:t>https://</a:t>
            </a:r>
            <a:r>
              <a:rPr lang="en-GB" u="sng" dirty="0" smtClean="0">
                <a:hlinkClick r:id="rId7"/>
              </a:rPr>
              <a:t>pstt.org.uk/resources/curriculum-materials</a:t>
            </a:r>
            <a:endParaRPr lang="en-GB" dirty="0"/>
          </a:p>
          <a:p>
            <a:r>
              <a:rPr lang="en-GB" u="sng" dirty="0">
                <a:hlinkClick r:id="rId8"/>
              </a:rPr>
              <a:t>https://pstt.org.uk</a:t>
            </a:r>
            <a:r>
              <a:rPr lang="en-GB" u="sng" dirty="0" smtClean="0">
                <a:hlinkClick r:id="rId8"/>
              </a:rPr>
              <a:t>/</a:t>
            </a:r>
            <a:endParaRPr lang="en-GB" u="sng" dirty="0" smtClean="0"/>
          </a:p>
          <a:p>
            <a:r>
              <a:rPr lang="en-GB" dirty="0">
                <a:hlinkClick r:id="rId9"/>
              </a:rPr>
              <a:t>https://</a:t>
            </a:r>
            <a:r>
              <a:rPr lang="en-GB" dirty="0" smtClean="0">
                <a:hlinkClick r:id="rId9"/>
              </a:rPr>
              <a:t>wellcome.ac.uk/what-we-do/our-work/transforming-primary-science</a:t>
            </a:r>
            <a:endParaRPr lang="en-GB" dirty="0" smtClean="0"/>
          </a:p>
          <a:p>
            <a:r>
              <a:rPr lang="en-GB" dirty="0" smtClean="0"/>
              <a:t>ARCHIF PRIMARY SCIENCE:</a:t>
            </a:r>
            <a:endParaRPr lang="en-GB" dirty="0"/>
          </a:p>
          <a:p>
            <a:r>
              <a:rPr lang="en-GB" u="sng" dirty="0">
                <a:hlinkClick r:id="rId10"/>
              </a:rPr>
              <a:t>http://www.ase.org.uk/journals/primary-science/issue-contents</a:t>
            </a:r>
            <a:r>
              <a:rPr lang="en-GB" u="sng" dirty="0" smtClean="0">
                <a:hlinkClick r:id="rId10"/>
              </a:rPr>
              <a:t>/</a:t>
            </a:r>
            <a:endParaRPr lang="en-GB" u="sng" dirty="0" smtClean="0"/>
          </a:p>
          <a:p>
            <a:endParaRPr lang="en-GB" u="sng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48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u="sng" dirty="0" err="1" smtClean="0">
                <a:solidFill>
                  <a:schemeClr val="tx1"/>
                </a:solidFill>
              </a:rPr>
              <a:t>Detholiad</a:t>
            </a:r>
            <a:r>
              <a:rPr lang="en-GB" sz="3200" u="sng" dirty="0" smtClean="0">
                <a:solidFill>
                  <a:schemeClr val="tx1"/>
                </a:solidFill>
              </a:rPr>
              <a:t> o WERS LYFRAU: </a:t>
            </a:r>
            <a:endParaRPr lang="en-GB" sz="3200" u="sng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Allen, M. (2016) </a:t>
            </a:r>
            <a:r>
              <a:rPr lang="en-GB" i="1" dirty="0" smtClean="0">
                <a:solidFill>
                  <a:schemeClr val="tx1"/>
                </a:solidFill>
              </a:rPr>
              <a:t>The Best Ways to Teach Primary Science, Research into Practice. </a:t>
            </a:r>
            <a:r>
              <a:rPr lang="en-GB" dirty="0" smtClean="0">
                <a:solidFill>
                  <a:schemeClr val="tx1"/>
                </a:solidFill>
              </a:rPr>
              <a:t>London: Open University Press.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chemeClr val="tx1"/>
                </a:solidFill>
              </a:rPr>
              <a:t>Anon. (2007) </a:t>
            </a:r>
            <a:r>
              <a:rPr lang="en-GB" b="1" i="1" dirty="0" smtClean="0">
                <a:solidFill>
                  <a:schemeClr val="tx1"/>
                </a:solidFill>
              </a:rPr>
              <a:t>Scientific Enquiry Materials. </a:t>
            </a:r>
            <a:r>
              <a:rPr lang="en-GB" b="1" dirty="0" smtClean="0">
                <a:solidFill>
                  <a:schemeClr val="tx1"/>
                </a:solidFill>
              </a:rPr>
              <a:t>CRIPSAT. Cardiff. Zenith Media.</a:t>
            </a:r>
          </a:p>
          <a:p>
            <a:pPr marL="0" indent="0">
              <a:buNone/>
            </a:pPr>
            <a:r>
              <a:rPr lang="en-GB" dirty="0" err="1" smtClean="0">
                <a:solidFill>
                  <a:schemeClr val="tx1"/>
                </a:solidFill>
              </a:rPr>
              <a:t>Harlen</a:t>
            </a:r>
            <a:r>
              <a:rPr lang="en-GB" dirty="0" smtClean="0">
                <a:solidFill>
                  <a:schemeClr val="tx1"/>
                </a:solidFill>
              </a:rPr>
              <a:t>, W. &amp; </a:t>
            </a:r>
            <a:r>
              <a:rPr lang="en-GB" dirty="0" err="1" smtClean="0">
                <a:solidFill>
                  <a:schemeClr val="tx1"/>
                </a:solidFill>
              </a:rPr>
              <a:t>Qualter</a:t>
            </a:r>
            <a:r>
              <a:rPr lang="en-GB" dirty="0" smtClean="0">
                <a:solidFill>
                  <a:schemeClr val="tx1"/>
                </a:solidFill>
              </a:rPr>
              <a:t>, A. (2014) </a:t>
            </a:r>
            <a:r>
              <a:rPr lang="en-GB" i="1" dirty="0" smtClean="0">
                <a:solidFill>
                  <a:schemeClr val="tx1"/>
                </a:solidFill>
              </a:rPr>
              <a:t>The Teaching of Science in Primary School (6</a:t>
            </a:r>
            <a:r>
              <a:rPr lang="en-GB" i="1" baseline="30000" dirty="0" smtClean="0">
                <a:solidFill>
                  <a:schemeClr val="tx1"/>
                </a:solidFill>
              </a:rPr>
              <a:t>th</a:t>
            </a:r>
            <a:r>
              <a:rPr lang="en-GB" i="1" dirty="0" smtClean="0">
                <a:solidFill>
                  <a:schemeClr val="tx1"/>
                </a:solidFill>
              </a:rPr>
              <a:t> </a:t>
            </a:r>
            <a:r>
              <a:rPr lang="en-GB" i="1" dirty="0">
                <a:solidFill>
                  <a:schemeClr val="tx1"/>
                </a:solidFill>
              </a:rPr>
              <a:t>E</a:t>
            </a:r>
            <a:r>
              <a:rPr lang="en-GB" i="1" dirty="0" smtClean="0">
                <a:solidFill>
                  <a:schemeClr val="tx1"/>
                </a:solidFill>
              </a:rPr>
              <a:t>d). </a:t>
            </a:r>
            <a:r>
              <a:rPr lang="en-GB" dirty="0" smtClean="0">
                <a:solidFill>
                  <a:schemeClr val="tx1"/>
                </a:solidFill>
              </a:rPr>
              <a:t>Oxon: David Fulton.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Loxley, P. et al.(2014) </a:t>
            </a:r>
            <a:r>
              <a:rPr lang="en-GB" i="1" dirty="0" smtClean="0">
                <a:solidFill>
                  <a:schemeClr val="tx1"/>
                </a:solidFill>
              </a:rPr>
              <a:t>Teaching Primary Science, promoting enjoyment and developing understanding (2</a:t>
            </a:r>
            <a:r>
              <a:rPr lang="en-GB" i="1" baseline="30000" dirty="0" smtClean="0">
                <a:solidFill>
                  <a:schemeClr val="tx1"/>
                </a:solidFill>
              </a:rPr>
              <a:t>nd</a:t>
            </a:r>
            <a:r>
              <a:rPr lang="en-GB" i="1" dirty="0" smtClean="0">
                <a:solidFill>
                  <a:schemeClr val="tx1"/>
                </a:solidFill>
              </a:rPr>
              <a:t> Ed)</a:t>
            </a:r>
            <a:r>
              <a:rPr lang="en-GB" dirty="0" smtClean="0">
                <a:solidFill>
                  <a:schemeClr val="tx1"/>
                </a:solidFill>
              </a:rPr>
              <a:t>. </a:t>
            </a:r>
          </a:p>
          <a:p>
            <a:pPr marL="0" indent="0">
              <a:buNone/>
            </a:pPr>
            <a:r>
              <a:rPr lang="en-GB" b="1" dirty="0" err="1" smtClean="0">
                <a:solidFill>
                  <a:schemeClr val="tx1"/>
                </a:solidFill>
              </a:rPr>
              <a:t>Lakin</a:t>
            </a:r>
            <a:r>
              <a:rPr lang="en-GB" b="1" dirty="0" smtClean="0">
                <a:solidFill>
                  <a:schemeClr val="tx1"/>
                </a:solidFill>
              </a:rPr>
              <a:t>, L. (2013) </a:t>
            </a:r>
            <a:r>
              <a:rPr lang="en-GB" b="1" i="1" dirty="0" smtClean="0">
                <a:solidFill>
                  <a:schemeClr val="tx1"/>
                </a:solidFill>
              </a:rPr>
              <a:t>Developing Independent Learning in Science</a:t>
            </a:r>
            <a:r>
              <a:rPr lang="en-GB" b="1" dirty="0" smtClean="0">
                <a:solidFill>
                  <a:schemeClr val="tx1"/>
                </a:solidFill>
              </a:rPr>
              <a:t>. Maidenhead: OU Press.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Russell, T. &amp; </a:t>
            </a:r>
            <a:r>
              <a:rPr lang="en-GB" dirty="0" err="1" smtClean="0">
                <a:solidFill>
                  <a:schemeClr val="tx1"/>
                </a:solidFill>
              </a:rPr>
              <a:t>McGuigan</a:t>
            </a:r>
            <a:r>
              <a:rPr lang="en-GB" dirty="0" smtClean="0">
                <a:solidFill>
                  <a:schemeClr val="tx1"/>
                </a:solidFill>
              </a:rPr>
              <a:t>, L. (2016) </a:t>
            </a:r>
            <a:r>
              <a:rPr lang="en-GB" i="1" dirty="0" smtClean="0">
                <a:solidFill>
                  <a:schemeClr val="tx1"/>
                </a:solidFill>
              </a:rPr>
              <a:t>Exploring Science with Young Children. </a:t>
            </a:r>
            <a:r>
              <a:rPr lang="en-GB" dirty="0" smtClean="0">
                <a:solidFill>
                  <a:schemeClr val="tx1"/>
                </a:solidFill>
              </a:rPr>
              <a:t>London: Sage.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Turner, J. et al. (2011) </a:t>
            </a:r>
            <a:r>
              <a:rPr lang="en-GB" b="1" i="1" dirty="0" smtClean="0">
                <a:solidFill>
                  <a:schemeClr val="tx1"/>
                </a:solidFill>
              </a:rPr>
              <a:t>It’s </a:t>
            </a:r>
            <a:r>
              <a:rPr lang="en-GB" b="1" i="1" dirty="0">
                <a:solidFill>
                  <a:schemeClr val="tx1"/>
                </a:solidFill>
              </a:rPr>
              <a:t>not fair or is it</a:t>
            </a:r>
            <a:r>
              <a:rPr lang="en-GB" b="1" i="1" dirty="0" smtClean="0">
                <a:solidFill>
                  <a:schemeClr val="tx1"/>
                </a:solidFill>
              </a:rPr>
              <a:t>?. </a:t>
            </a:r>
            <a:r>
              <a:rPr lang="en-GB" b="1" dirty="0" err="1" smtClean="0">
                <a:solidFill>
                  <a:schemeClr val="tx1"/>
                </a:solidFill>
              </a:rPr>
              <a:t>Sandbach</a:t>
            </a:r>
            <a:r>
              <a:rPr lang="en-GB" b="1" dirty="0" smtClean="0">
                <a:solidFill>
                  <a:schemeClr val="tx1"/>
                </a:solidFill>
              </a:rPr>
              <a:t>: </a:t>
            </a:r>
            <a:r>
              <a:rPr lang="en-GB" b="1" dirty="0">
                <a:solidFill>
                  <a:schemeClr val="tx1"/>
                </a:solidFill>
              </a:rPr>
              <a:t>MHE.</a:t>
            </a: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31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339</TotalTime>
  <Words>1016</Words>
  <Application>Microsoft Office PowerPoint</Application>
  <PresentationFormat>Widescreen</PresentationFormat>
  <Paragraphs>146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ＭＳ Ｐゴシック</vt:lpstr>
      <vt:lpstr>Arial</vt:lpstr>
      <vt:lpstr>Calibri</vt:lpstr>
      <vt:lpstr>Century Gothic</vt:lpstr>
      <vt:lpstr>Verdana</vt:lpstr>
      <vt:lpstr>Wingdings</vt:lpstr>
      <vt:lpstr>Wingdings 3</vt:lpstr>
      <vt:lpstr>Wisp</vt:lpstr>
      <vt:lpstr>Gwyddoniaeth a Thechnoleg / Darlith 5:</vt:lpstr>
      <vt:lpstr>Adolygu: DYSGU GWEITHREDOL </vt:lpstr>
      <vt:lpstr>Annog annibyniaeth y disgyblion a deilliannau dysgu gweithredol</vt:lpstr>
      <vt:lpstr>Cynllunio i annog annibyniaeth ac ymgorffori cyfleoedd dysgu gweithredol i: </vt:lpstr>
      <vt:lpstr>TAPS: GWYDDONIAETH A THECHNOLEG</vt:lpstr>
      <vt:lpstr>Blwyddyn 5 Cadoxton gyda Miss Whitaker yn gwneud gêm seinydd (buzzer) coeden Nadolig</vt:lpstr>
      <vt:lpstr>Y cwricwlwm presennol /  The current curriculum</vt:lpstr>
      <vt:lpstr>PowerPoint Presentation</vt:lpstr>
      <vt:lpstr>PowerPoint Presentation</vt:lpstr>
      <vt:lpstr>Dod â gwyddoniaeth a thechnoleg at ei gilydd yn ymarferol: Ceir “Whoosh”</vt:lpstr>
      <vt:lpstr>Whoosh https://www.wikihow.com/Make-a-Balloon-Car </vt:lpstr>
      <vt:lpstr>Gwneud a phrofi: </vt:lpstr>
      <vt:lpstr> Gwneud “Scribble Bot”</vt:lpstr>
      <vt:lpstr>Gweler hefyd “Twang Car” https://www.wikihow.com/Make-a-Rubber-Band-Car </vt:lpstr>
      <vt:lpstr>Teachers Assessing in Primary Science (TAPS) Cymru – ar Moodle</vt:lpstr>
      <vt:lpstr> Ymchwil pellach:</vt:lpstr>
      <vt:lpstr>Ymchwil pellach</vt:lpstr>
      <vt:lpstr>Darllen cyfeiriol </vt:lpstr>
      <vt:lpstr>Gwefannau</vt:lpstr>
      <vt:lpstr>Detholiad o WERS LYFRAU: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ACTIVE LEARNING</dc:title>
  <dc:creator>Ceri Lewis</dc:creator>
  <cp:lastModifiedBy>Ruth Thomas</cp:lastModifiedBy>
  <cp:revision>21</cp:revision>
  <cp:lastPrinted>2018-12-21T12:44:57Z</cp:lastPrinted>
  <dcterms:created xsi:type="dcterms:W3CDTF">2018-12-18T09:50:28Z</dcterms:created>
  <dcterms:modified xsi:type="dcterms:W3CDTF">2018-12-21T15:01:21Z</dcterms:modified>
</cp:coreProperties>
</file>