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81" r:id="rId3"/>
    <p:sldId id="260" r:id="rId4"/>
    <p:sldId id="258" r:id="rId5"/>
    <p:sldId id="262" r:id="rId6"/>
    <p:sldId id="261" r:id="rId7"/>
    <p:sldId id="259" r:id="rId8"/>
    <p:sldId id="277" r:id="rId9"/>
    <p:sldId id="273" r:id="rId10"/>
    <p:sldId id="274" r:id="rId11"/>
    <p:sldId id="275" r:id="rId12"/>
    <p:sldId id="276" r:id="rId13"/>
    <p:sldId id="278" r:id="rId14"/>
    <p:sldId id="279" r:id="rId15"/>
    <p:sldId id="267" r:id="rId16"/>
    <p:sldId id="268" r:id="rId17"/>
    <p:sldId id="269" r:id="rId18"/>
    <p:sldId id="270" r:id="rId19"/>
    <p:sldId id="271" r:id="rId20"/>
    <p:sldId id="264" r:id="rId21"/>
    <p:sldId id="266" r:id="rId22"/>
    <p:sldId id="265" r:id="rId23"/>
    <p:sldId id="257"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3" d="100"/>
          <a:sy n="103" d="100"/>
        </p:scale>
        <p:origin x="-204" y="-9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1D8BD707-D9CF-40AE-B4C6-C98DA3205C09}" type="datetimeFigureOut">
              <a:rPr lang="en-US" smtClean="0"/>
              <a:pPr/>
              <a:t>3/6/2015</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3/6/2015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3/6/2015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3/6/2015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1D8BD707-D9CF-40AE-B4C6-C98DA3205C09}" type="datetimeFigureOut">
              <a:rPr lang="en-US" smtClean="0"/>
              <a:pPr/>
              <a:t>3/6/2015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1D8BD707-D9CF-40AE-B4C6-C98DA3205C09}" type="datetimeFigureOut">
              <a:rPr lang="en-US" smtClean="0"/>
              <a:pPr/>
              <a:t>3/6/2015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3/6/2015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3/6/2015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3/6/2015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077200" y="6356350"/>
            <a:ext cx="609600" cy="365125"/>
          </a:xfrm>
        </p:spPr>
        <p:txBody>
          <a:bodyPr/>
          <a:lstStyle/>
          <a:p>
            <a:fld id="{B6F15528-21DE-4FAA-801E-634DDDAF4B2B}" type="slidenum">
              <a:rPr lang="en-US" smtClean="0"/>
              <a:pPr/>
              <a:t>‹#›</a:t>
            </a:fld>
            <a:endParaRPr lang="en-US"/>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3/6/2015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3/6/2015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1D8BD707-D9CF-40AE-B4C6-C98DA3205C09}" type="datetimeFigureOut">
              <a:rPr lang="en-US" smtClean="0"/>
              <a:pPr/>
              <a:t>3/6/2015</a:t>
            </a:fld>
            <a:endParaRPr lang="en-US"/>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B6F15528-21DE-4FAA-801E-634DDDAF4B2B}" type="slidenum">
              <a:rPr lang="en-US" smtClean="0"/>
              <a:pPr/>
              <a:t>‹#›</a:t>
            </a:fld>
            <a:endParaRPr lang="en-US"/>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924800" cy="1470025"/>
          </a:xfrm>
        </p:spPr>
        <p:txBody>
          <a:bodyPr>
            <a:normAutofit/>
          </a:bodyPr>
          <a:lstStyle/>
          <a:p>
            <a:r>
              <a:rPr lang="en-GB" dirty="0"/>
              <a:t>8</a:t>
            </a:r>
            <a:r>
              <a:rPr lang="en-GB" dirty="0" smtClean="0"/>
              <a:t>. The Dao </a:t>
            </a:r>
            <a:r>
              <a:rPr lang="en-GB" dirty="0" err="1" smtClean="0"/>
              <a:t>Ziran</a:t>
            </a:r>
            <a:endParaRPr lang="en-GB" dirty="0"/>
          </a:p>
        </p:txBody>
      </p:sp>
      <p:sp>
        <p:nvSpPr>
          <p:cNvPr id="3" name="Subtitle 2"/>
          <p:cNvSpPr>
            <a:spLocks noGrp="1"/>
          </p:cNvSpPr>
          <p:nvPr>
            <p:ph type="subTitle" idx="1"/>
          </p:nvPr>
        </p:nvSpPr>
        <p:spPr>
          <a:xfrm>
            <a:off x="1371600" y="3886200"/>
            <a:ext cx="6705600" cy="1752600"/>
          </a:xfrm>
        </p:spPr>
        <p:txBody>
          <a:bodyPr/>
          <a:lstStyle/>
          <a:p>
            <a:r>
              <a:rPr lang="en-GB" dirty="0" smtClean="0"/>
              <a:t>Principle of Unification with the Nature</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Meaning of </a:t>
            </a:r>
            <a:r>
              <a:rPr lang="en-GB" dirty="0" err="1" smtClean="0"/>
              <a:t>Ziran</a:t>
            </a:r>
            <a:endParaRPr lang="en-GB" dirty="0"/>
          </a:p>
        </p:txBody>
      </p:sp>
      <p:sp>
        <p:nvSpPr>
          <p:cNvPr id="3" name="Content Placeholder 2"/>
          <p:cNvSpPr>
            <a:spLocks noGrp="1"/>
          </p:cNvSpPr>
          <p:nvPr>
            <p:ph idx="1"/>
          </p:nvPr>
        </p:nvSpPr>
        <p:spPr>
          <a:xfrm>
            <a:off x="457200" y="1935480"/>
            <a:ext cx="8229600" cy="4617720"/>
          </a:xfrm>
        </p:spPr>
        <p:txBody>
          <a:bodyPr>
            <a:normAutofit lnSpcReduction="10000"/>
          </a:bodyPr>
          <a:lstStyle/>
          <a:p>
            <a:r>
              <a:rPr lang="en-GB" b="1" dirty="0" err="1" smtClean="0"/>
              <a:t>Ziran</a:t>
            </a:r>
            <a:r>
              <a:rPr lang="en-GB" dirty="0" smtClean="0"/>
              <a:t> </a:t>
            </a:r>
            <a:r>
              <a:rPr lang="en-GB" dirty="0" err="1" smtClean="0"/>
              <a:t>自然</a:t>
            </a:r>
            <a:r>
              <a:rPr lang="en-GB" dirty="0" smtClean="0"/>
              <a:t> is a key concept in Daoism to mean "self so; so of itself" and translated as ‘naturalness; spontaneity.’ </a:t>
            </a:r>
          </a:p>
          <a:p>
            <a:endParaRPr lang="en-GB" dirty="0" smtClean="0"/>
          </a:p>
          <a:p>
            <a:r>
              <a:rPr lang="en-GB" dirty="0" smtClean="0"/>
              <a:t>Generally</a:t>
            </a:r>
            <a:r>
              <a:rPr lang="en-GB" dirty="0" smtClean="0"/>
              <a:t>, </a:t>
            </a:r>
            <a:r>
              <a:rPr lang="en-GB" dirty="0" err="1" smtClean="0"/>
              <a:t>Ziran</a:t>
            </a:r>
            <a:r>
              <a:rPr lang="en-GB" dirty="0" smtClean="0"/>
              <a:t> is interpreted as a spontaneous state of ‘as-it-is’ without any unnatural influence, usually is tied to the practice of non-action or effortless action. </a:t>
            </a:r>
          </a:p>
          <a:p>
            <a:endParaRPr lang="en-GB" dirty="0" smtClean="0"/>
          </a:p>
          <a:p>
            <a:r>
              <a:rPr lang="en-GB" dirty="0" err="1" smtClean="0"/>
              <a:t>Ziran</a:t>
            </a:r>
            <a:r>
              <a:rPr lang="en-GB" dirty="0" smtClean="0"/>
              <a:t> </a:t>
            </a:r>
            <a:r>
              <a:rPr lang="en-GB" dirty="0" smtClean="0"/>
              <a:t>can be interpreted by following terms: Spontaneity; Originality ; Genuineness ; Authenticity ; Simplicity </a:t>
            </a:r>
            <a:endParaRPr lang="en-GB" dirty="0"/>
          </a:p>
        </p:txBody>
      </p:sp>
    </p:spTree>
    <p:extLst>
      <p:ext uri="{BB962C8B-B14F-4D97-AF65-F5344CB8AC3E}">
        <p14:creationId xmlns:p14="http://schemas.microsoft.com/office/powerpoint/2010/main" val="27563314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591312"/>
          </a:xfrm>
        </p:spPr>
        <p:txBody>
          <a:bodyPr>
            <a:normAutofit fontScale="90000"/>
          </a:bodyPr>
          <a:lstStyle/>
          <a:p>
            <a:r>
              <a:rPr lang="en-GB" dirty="0" smtClean="0"/>
              <a:t>The Characteristic of the Nature</a:t>
            </a:r>
            <a:endParaRPr lang="en-GB" dirty="0"/>
          </a:p>
        </p:txBody>
      </p:sp>
      <p:sp>
        <p:nvSpPr>
          <p:cNvPr id="3" name="Content Placeholder 2"/>
          <p:cNvSpPr>
            <a:spLocks noGrp="1"/>
          </p:cNvSpPr>
          <p:nvPr>
            <p:ph idx="1"/>
          </p:nvPr>
        </p:nvSpPr>
        <p:spPr>
          <a:xfrm>
            <a:off x="1066800" y="1371600"/>
            <a:ext cx="7498080" cy="4953000"/>
          </a:xfrm>
        </p:spPr>
        <p:txBody>
          <a:bodyPr>
            <a:normAutofit fontScale="70000" lnSpcReduction="20000"/>
          </a:bodyPr>
          <a:lstStyle/>
          <a:p>
            <a:r>
              <a:rPr lang="zh-CN" altLang="en-US" dirty="0" smtClean="0"/>
              <a:t>清静无为，无为而无不为</a:t>
            </a:r>
            <a:r>
              <a:rPr lang="en-GB" altLang="zh-CN" dirty="0" smtClean="0"/>
              <a:t>:</a:t>
            </a:r>
            <a:r>
              <a:rPr lang="zh-CN" altLang="en-US" dirty="0" smtClean="0"/>
              <a:t> </a:t>
            </a:r>
            <a:endParaRPr lang="en-GB" altLang="zh-CN" dirty="0" smtClean="0"/>
          </a:p>
          <a:p>
            <a:r>
              <a:rPr lang="en-GB" altLang="zh-CN" dirty="0" smtClean="0"/>
              <a:t>Tranquil and effortless action, </a:t>
            </a:r>
          </a:p>
          <a:p>
            <a:r>
              <a:rPr lang="en-GB" altLang="zh-CN" dirty="0" smtClean="0"/>
              <a:t>T</a:t>
            </a:r>
            <a:r>
              <a:rPr lang="en-GB" altLang="zh-CN" dirty="0" smtClean="0"/>
              <a:t>here </a:t>
            </a:r>
            <a:r>
              <a:rPr lang="en-GB" altLang="zh-CN" dirty="0" smtClean="0"/>
              <a:t>is nothing cannot be done </a:t>
            </a:r>
            <a:r>
              <a:rPr lang="en-GB" altLang="zh-CN" dirty="0" smtClean="0"/>
              <a:t>by </a:t>
            </a:r>
            <a:r>
              <a:rPr lang="en-GB" altLang="zh-CN" dirty="0" smtClean="0"/>
              <a:t>effortless action</a:t>
            </a:r>
            <a:endParaRPr lang="en-US" altLang="zh-CN" dirty="0" smtClean="0"/>
          </a:p>
          <a:p>
            <a:r>
              <a:rPr lang="zh-CN" altLang="en-US" dirty="0" smtClean="0"/>
              <a:t>和谐有序，秩序井然</a:t>
            </a:r>
            <a:r>
              <a:rPr lang="en-GB" altLang="zh-CN" dirty="0" smtClean="0"/>
              <a:t>: </a:t>
            </a:r>
          </a:p>
          <a:p>
            <a:r>
              <a:rPr lang="en-GB" altLang="zh-CN" dirty="0" smtClean="0"/>
              <a:t>Harmony and </a:t>
            </a:r>
            <a:r>
              <a:rPr lang="en-GB" altLang="zh-CN" dirty="0" smtClean="0"/>
              <a:t>order; Ordered harmoniously  </a:t>
            </a:r>
            <a:endParaRPr lang="en-US" altLang="zh-CN" dirty="0" smtClean="0"/>
          </a:p>
          <a:p>
            <a:r>
              <a:rPr lang="zh-CN" altLang="en-US" dirty="0" smtClean="0"/>
              <a:t>见素抱朴，无往不胜</a:t>
            </a:r>
            <a:r>
              <a:rPr lang="en-GB" altLang="zh-CN" dirty="0" smtClean="0"/>
              <a:t>: </a:t>
            </a:r>
            <a:r>
              <a:rPr lang="en-GB" altLang="zh-CN" dirty="0" smtClean="0"/>
              <a:t>to manifest</a:t>
            </a:r>
            <a:r>
              <a:rPr lang="en-GB" altLang="zh-CN" dirty="0" smtClean="0"/>
              <a:t> plainness and embrace </a:t>
            </a:r>
            <a:r>
              <a:rPr lang="en-GB" altLang="zh-CN" dirty="0"/>
              <a:t>s</a:t>
            </a:r>
            <a:r>
              <a:rPr lang="en-GB" altLang="zh-CN" dirty="0" smtClean="0"/>
              <a:t>implicity can win any battle </a:t>
            </a:r>
            <a:endParaRPr lang="en-US" altLang="zh-CN" dirty="0" smtClean="0"/>
          </a:p>
          <a:p>
            <a:r>
              <a:rPr lang="zh-CN" altLang="en-US" dirty="0" smtClean="0"/>
              <a:t>生生不息，永不殆尽</a:t>
            </a:r>
            <a:r>
              <a:rPr lang="en-GB" altLang="zh-CN" dirty="0" smtClean="0"/>
              <a:t>: </a:t>
            </a:r>
            <a:r>
              <a:rPr lang="en-GB" altLang="zh-CN" dirty="0" smtClean="0"/>
              <a:t>continue renewal with never stop of Creation </a:t>
            </a:r>
            <a:endParaRPr lang="en-US" altLang="zh-CN" dirty="0" smtClean="0"/>
          </a:p>
          <a:p>
            <a:r>
              <a:rPr lang="zh-CN" altLang="en-US" dirty="0" smtClean="0"/>
              <a:t>公正无私，生养万物 </a:t>
            </a:r>
            <a:endParaRPr lang="en-GB" altLang="zh-CN" dirty="0" smtClean="0"/>
          </a:p>
          <a:p>
            <a:r>
              <a:rPr lang="en-GB" altLang="zh-CN" dirty="0" smtClean="0"/>
              <a:t>Upright and Selflessness </a:t>
            </a:r>
            <a:r>
              <a:rPr lang="en-GB" altLang="zh-CN" dirty="0" smtClean="0"/>
              <a:t> to generate </a:t>
            </a:r>
            <a:r>
              <a:rPr lang="en-GB" altLang="zh-CN" dirty="0" smtClean="0"/>
              <a:t>and </a:t>
            </a:r>
            <a:r>
              <a:rPr lang="en-GB" altLang="zh-CN" dirty="0" smtClean="0"/>
              <a:t>nourish </a:t>
            </a:r>
            <a:r>
              <a:rPr lang="en-GB" altLang="zh-CN" dirty="0" smtClean="0"/>
              <a:t>all beings</a:t>
            </a:r>
            <a:endParaRPr lang="en-US" altLang="zh-CN" dirty="0" smtClean="0"/>
          </a:p>
          <a:p>
            <a:r>
              <a:rPr lang="zh-CN" altLang="en-US" dirty="0" smtClean="0"/>
              <a:t>自然而然，尽性显功</a:t>
            </a:r>
            <a:r>
              <a:rPr lang="en-GB" altLang="zh-CN" dirty="0" smtClean="0"/>
              <a:t>: </a:t>
            </a:r>
            <a:r>
              <a:rPr lang="en-GB" altLang="zh-CN" dirty="0" smtClean="0"/>
              <a:t> full </a:t>
            </a:r>
            <a:r>
              <a:rPr lang="en-GB" altLang="zh-CN" dirty="0" smtClean="0"/>
              <a:t>potentiality and great achievement can be manifested and gained through </a:t>
            </a:r>
            <a:r>
              <a:rPr lang="en-GB" altLang="zh-CN" dirty="0" smtClean="0"/>
              <a:t>effortlessly Spontaneity</a:t>
            </a:r>
            <a:endParaRPr lang="en-GB" altLang="zh-CN" dirty="0" smtClean="0"/>
          </a:p>
          <a:p>
            <a:r>
              <a:rPr lang="zh-CN" altLang="en-US" dirty="0" smtClean="0"/>
              <a:t>成就万物而不与万物争功</a:t>
            </a:r>
            <a:r>
              <a:rPr lang="en-US" altLang="zh-CN" dirty="0" smtClean="0"/>
              <a:t>: Support things to be completed </a:t>
            </a:r>
            <a:r>
              <a:rPr lang="en-US" altLang="zh-CN" dirty="0" smtClean="0"/>
              <a:t>themselves with no intension to claim recognition </a:t>
            </a:r>
            <a:r>
              <a:rPr lang="en-US" altLang="zh-CN" dirty="0" smtClean="0"/>
              <a:t>of </a:t>
            </a:r>
            <a:r>
              <a:rPr lang="en-US" altLang="zh-CN" dirty="0" smtClean="0"/>
              <a:t>its contribution</a:t>
            </a:r>
            <a:r>
              <a:rPr lang="en-GB" altLang="zh-CN" dirty="0" smtClean="0"/>
              <a:t> </a:t>
            </a:r>
            <a:endParaRPr lang="en-GB" altLang="zh-CN" dirty="0" smtClean="0"/>
          </a:p>
          <a:p>
            <a:endParaRPr lang="en-GB" altLang="zh-CN" dirty="0" smtClean="0"/>
          </a:p>
          <a:p>
            <a:r>
              <a:rPr lang="en-US" altLang="zh-CN" dirty="0" smtClean="0"/>
              <a:t>《</a:t>
            </a:r>
            <a:r>
              <a:rPr lang="zh-CN" altLang="en-US" dirty="0" smtClean="0"/>
              <a:t>通玄真经</a:t>
            </a:r>
            <a:r>
              <a:rPr lang="en-US" altLang="zh-CN" dirty="0" smtClean="0"/>
              <a:t>》</a:t>
            </a:r>
            <a:r>
              <a:rPr lang="zh-CN" altLang="en-US" dirty="0" smtClean="0"/>
              <a:t>：守</a:t>
            </a:r>
            <a:r>
              <a:rPr lang="zh-CN" altLang="en-US" dirty="0" smtClean="0"/>
              <a:t>虚 </a:t>
            </a:r>
            <a:r>
              <a:rPr lang="en-GB" altLang="zh-CN" dirty="0" smtClean="0"/>
              <a:t>adhere to empty</a:t>
            </a:r>
            <a:r>
              <a:rPr lang="zh-CN" altLang="en-US" dirty="0" smtClean="0"/>
              <a:t>，守</a:t>
            </a:r>
            <a:r>
              <a:rPr lang="zh-CN" altLang="en-US" dirty="0" smtClean="0"/>
              <a:t>无</a:t>
            </a:r>
            <a:r>
              <a:rPr lang="en-GB" altLang="zh-CN" dirty="0" smtClean="0"/>
              <a:t>guard none-being</a:t>
            </a:r>
            <a:r>
              <a:rPr lang="zh-CN" altLang="en-US" dirty="0" smtClean="0"/>
              <a:t>，</a:t>
            </a:r>
            <a:r>
              <a:rPr lang="zh-CN" altLang="en-US" dirty="0" smtClean="0"/>
              <a:t>守</a:t>
            </a:r>
            <a:r>
              <a:rPr lang="zh-CN" altLang="en-US" dirty="0" smtClean="0"/>
              <a:t>平 </a:t>
            </a:r>
            <a:r>
              <a:rPr lang="en-GB" altLang="zh-CN" dirty="0" smtClean="0"/>
              <a:t>defend peaceful state</a:t>
            </a:r>
            <a:r>
              <a:rPr lang="zh-CN" altLang="en-US" dirty="0" smtClean="0"/>
              <a:t>，</a:t>
            </a:r>
            <a:r>
              <a:rPr lang="zh-CN" altLang="en-US" dirty="0" smtClean="0"/>
              <a:t>守</a:t>
            </a:r>
            <a:r>
              <a:rPr lang="zh-CN" altLang="en-US" dirty="0" smtClean="0"/>
              <a:t>易</a:t>
            </a:r>
            <a:r>
              <a:rPr lang="en-GB" altLang="zh-CN" dirty="0" smtClean="0"/>
              <a:t>stick to change/simplicity</a:t>
            </a:r>
            <a:r>
              <a:rPr lang="zh-CN" altLang="en-US" dirty="0" smtClean="0"/>
              <a:t>，守</a:t>
            </a:r>
            <a:r>
              <a:rPr lang="zh-CN" altLang="en-US" dirty="0" smtClean="0"/>
              <a:t>清</a:t>
            </a:r>
            <a:r>
              <a:rPr lang="en-GB" altLang="zh-CN" dirty="0" smtClean="0"/>
              <a:t>keep purity</a:t>
            </a:r>
            <a:r>
              <a:rPr lang="zh-CN" altLang="en-US" dirty="0" smtClean="0"/>
              <a:t>，</a:t>
            </a:r>
            <a:r>
              <a:rPr lang="zh-CN" altLang="en-US" dirty="0" smtClean="0"/>
              <a:t>守</a:t>
            </a:r>
            <a:r>
              <a:rPr lang="zh-CN" altLang="en-US" dirty="0" smtClean="0"/>
              <a:t>真</a:t>
            </a:r>
            <a:r>
              <a:rPr lang="en-GB" altLang="zh-CN" dirty="0" smtClean="0"/>
              <a:t>maintain genuine</a:t>
            </a:r>
            <a:r>
              <a:rPr lang="zh-CN" altLang="en-US" dirty="0" smtClean="0"/>
              <a:t>，守</a:t>
            </a:r>
            <a:r>
              <a:rPr lang="zh-CN" altLang="en-US" dirty="0" smtClean="0"/>
              <a:t>静</a:t>
            </a:r>
            <a:r>
              <a:rPr lang="en-GB" altLang="zh-CN" dirty="0" smtClean="0"/>
              <a:t>hold tranquil ness, </a:t>
            </a:r>
            <a:r>
              <a:rPr lang="zh-CN" altLang="en-US" dirty="0" smtClean="0"/>
              <a:t>守法 </a:t>
            </a:r>
            <a:r>
              <a:rPr lang="en-GB" altLang="zh-CN" dirty="0" smtClean="0"/>
              <a:t>abide order/law</a:t>
            </a:r>
            <a:r>
              <a:rPr lang="zh-CN" altLang="en-US" dirty="0" smtClean="0"/>
              <a:t>，守</a:t>
            </a:r>
            <a:r>
              <a:rPr lang="zh-CN" altLang="en-US" dirty="0" smtClean="0"/>
              <a:t>弱 </a:t>
            </a:r>
            <a:r>
              <a:rPr lang="en-GB" altLang="zh-CN" dirty="0" smtClean="0"/>
              <a:t>stand on </a:t>
            </a:r>
            <a:r>
              <a:rPr lang="en-GB" altLang="zh-CN" dirty="0" err="1" smtClean="0"/>
              <a:t>sofeness</a:t>
            </a:r>
            <a:endParaRPr lang="en-GB" dirty="0" smtClean="0"/>
          </a:p>
          <a:p>
            <a:endParaRPr lang="en-US" altLang="zh-CN" dirty="0" smtClean="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743712"/>
          </a:xfrm>
        </p:spPr>
        <p:txBody>
          <a:bodyPr>
            <a:normAutofit/>
          </a:bodyPr>
          <a:lstStyle/>
          <a:p>
            <a:r>
              <a:rPr lang="en-GB" sz="3600" dirty="0" smtClean="0"/>
              <a:t>Principle of Following the Way of Nature</a:t>
            </a:r>
            <a:endParaRPr lang="en-GB" sz="3600" dirty="0"/>
          </a:p>
        </p:txBody>
      </p:sp>
      <p:sp>
        <p:nvSpPr>
          <p:cNvPr id="3" name="Content Placeholder 2"/>
          <p:cNvSpPr>
            <a:spLocks noGrp="1"/>
          </p:cNvSpPr>
          <p:nvPr>
            <p:ph idx="1"/>
          </p:nvPr>
        </p:nvSpPr>
        <p:spPr/>
        <p:txBody>
          <a:bodyPr>
            <a:normAutofit/>
          </a:bodyPr>
          <a:lstStyle/>
          <a:p>
            <a:r>
              <a:rPr lang="en-GB" altLang="zh-CN" dirty="0" smtClean="0"/>
              <a:t>Dao De Jing (chapter 25) :  Humans follow the principle of Earth, Earth the Heaven, Heaven the Dao, Dao the nature. </a:t>
            </a:r>
            <a:r>
              <a:rPr lang="zh-CN" altLang="en-US" dirty="0" smtClean="0"/>
              <a:t>人法地，地法天，天法道，道法自然。</a:t>
            </a:r>
            <a:endParaRPr lang="en-US" altLang="zh-CN" dirty="0" smtClean="0"/>
          </a:p>
          <a:p>
            <a:endParaRPr lang="en-US" altLang="zh-CN" dirty="0" smtClean="0"/>
          </a:p>
          <a:p>
            <a:r>
              <a:rPr lang="en-US" altLang="zh-CN" dirty="0" err="1" smtClean="0"/>
              <a:t>Zhuangzi</a:t>
            </a:r>
            <a:r>
              <a:rPr lang="en-US" altLang="zh-CN" dirty="0" smtClean="0"/>
              <a:t> (working everything out evenly):</a:t>
            </a:r>
          </a:p>
          <a:p>
            <a:r>
              <a:rPr lang="en-US" altLang="zh-CN" dirty="0" smtClean="0"/>
              <a:t>Through the Tao they are all seen as one, regardless of their completeness or difference, by those who are capable of such extended vision. 《</a:t>
            </a:r>
            <a:r>
              <a:rPr lang="zh-CN" altLang="en-US" dirty="0" smtClean="0"/>
              <a:t>庄子</a:t>
            </a:r>
            <a:r>
              <a:rPr lang="en-US" altLang="zh-CN" dirty="0" smtClean="0"/>
              <a:t>•</a:t>
            </a:r>
            <a:r>
              <a:rPr lang="zh-CN" altLang="en-US" dirty="0" smtClean="0"/>
              <a:t>齐物论</a:t>
            </a:r>
            <a:r>
              <a:rPr lang="en-US" altLang="zh-CN" dirty="0" smtClean="0"/>
              <a:t>》</a:t>
            </a:r>
            <a:r>
              <a:rPr lang="zh-CN" altLang="en-US" dirty="0" smtClean="0"/>
              <a:t>：天地与我并生， 而万物与我为一。</a:t>
            </a:r>
            <a:endParaRPr lang="en-US" altLang="zh-CN" dirty="0" smtClean="0"/>
          </a:p>
          <a:p>
            <a:endParaRPr lang="en-US" altLang="zh-CN" dirty="0" smtClean="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dirty="0" smtClean="0"/>
              <a:t>清静无为 </a:t>
            </a:r>
            <a:r>
              <a:rPr lang="en-US" altLang="zh-CN" dirty="0" smtClean="0"/>
              <a:t>(</a:t>
            </a:r>
            <a:r>
              <a:rPr lang="zh-CN" altLang="en-US" dirty="0" smtClean="0"/>
              <a:t>庄子</a:t>
            </a:r>
            <a:r>
              <a:rPr lang="en-US" altLang="zh-CN" dirty="0" smtClean="0"/>
              <a:t>)</a:t>
            </a:r>
            <a:endParaRPr lang="en-GB" dirty="0"/>
          </a:p>
        </p:txBody>
      </p:sp>
      <p:sp>
        <p:nvSpPr>
          <p:cNvPr id="3" name="Content Placeholder 2"/>
          <p:cNvSpPr>
            <a:spLocks noGrp="1"/>
          </p:cNvSpPr>
          <p:nvPr>
            <p:ph idx="1"/>
          </p:nvPr>
        </p:nvSpPr>
        <p:spPr/>
        <p:txBody>
          <a:bodyPr/>
          <a:lstStyle/>
          <a:p>
            <a:r>
              <a:rPr lang="zh-CN" altLang="en-US" dirty="0" smtClean="0"/>
              <a:t>圣人者</a:t>
            </a:r>
            <a:r>
              <a:rPr lang="en-US" altLang="zh-CN" dirty="0" smtClean="0"/>
              <a:t>,</a:t>
            </a:r>
            <a:r>
              <a:rPr lang="zh-CN" altLang="en-US" dirty="0" smtClean="0"/>
              <a:t>原天地之美而达万物之理</a:t>
            </a:r>
            <a:r>
              <a:rPr lang="en-US" altLang="zh-CN" dirty="0" smtClean="0"/>
              <a:t>. </a:t>
            </a:r>
            <a:r>
              <a:rPr lang="zh-CN" altLang="en-US" dirty="0" smtClean="0"/>
              <a:t>是故至人无为</a:t>
            </a:r>
            <a:r>
              <a:rPr lang="en-US" altLang="zh-CN" dirty="0" smtClean="0"/>
              <a:t>, </a:t>
            </a:r>
            <a:r>
              <a:rPr lang="zh-CN" altLang="en-US" dirty="0" smtClean="0"/>
              <a:t>大圣不作</a:t>
            </a:r>
            <a:r>
              <a:rPr lang="en-US" altLang="zh-CN" dirty="0" smtClean="0"/>
              <a:t>,</a:t>
            </a:r>
            <a:r>
              <a:rPr lang="zh-CN" altLang="en-US" dirty="0" smtClean="0"/>
              <a:t>观于天地之谓也</a:t>
            </a:r>
            <a:r>
              <a:rPr lang="en-US" altLang="zh-CN" dirty="0" smtClean="0"/>
              <a:t>. </a:t>
            </a:r>
          </a:p>
          <a:p>
            <a:endParaRPr lang="en-US" dirty="0" smtClean="0"/>
          </a:p>
          <a:p>
            <a:r>
              <a:rPr lang="zh-CN" altLang="en-US" dirty="0" smtClean="0"/>
              <a:t>圣人之生也天行</a:t>
            </a:r>
            <a:r>
              <a:rPr lang="en-US" altLang="zh-CN" dirty="0" smtClean="0"/>
              <a:t>, </a:t>
            </a:r>
            <a:r>
              <a:rPr lang="zh-CN" altLang="en-US" dirty="0" smtClean="0"/>
              <a:t>其死也物化</a:t>
            </a:r>
            <a:r>
              <a:rPr lang="en-US" altLang="zh-CN" dirty="0" smtClean="0"/>
              <a:t>; </a:t>
            </a:r>
            <a:r>
              <a:rPr lang="zh-CN" altLang="en-US" dirty="0" smtClean="0"/>
              <a:t>静而与阴同德</a:t>
            </a:r>
            <a:r>
              <a:rPr lang="en-US" altLang="zh-CN" dirty="0" smtClean="0"/>
              <a:t>, </a:t>
            </a:r>
            <a:r>
              <a:rPr lang="zh-CN" altLang="en-US" dirty="0" smtClean="0"/>
              <a:t>动而与阳同波</a:t>
            </a:r>
            <a:r>
              <a:rPr lang="en-US" altLang="zh-CN" dirty="0" smtClean="0"/>
              <a:t>;</a:t>
            </a:r>
            <a:r>
              <a:rPr lang="zh-CN" altLang="en-US" dirty="0" smtClean="0"/>
              <a:t>不为福先</a:t>
            </a:r>
            <a:r>
              <a:rPr lang="en-US" altLang="zh-CN" dirty="0" smtClean="0"/>
              <a:t>, </a:t>
            </a:r>
            <a:r>
              <a:rPr lang="zh-CN" altLang="en-US" dirty="0" smtClean="0"/>
              <a:t>不为祸始</a:t>
            </a:r>
            <a:r>
              <a:rPr lang="en-US" altLang="zh-CN" dirty="0" smtClean="0"/>
              <a:t>; </a:t>
            </a:r>
            <a:r>
              <a:rPr lang="zh-CN" altLang="en-US" dirty="0" smtClean="0"/>
              <a:t>感而后应</a:t>
            </a:r>
            <a:r>
              <a:rPr lang="en-US" altLang="zh-CN" dirty="0" smtClean="0"/>
              <a:t>, </a:t>
            </a:r>
            <a:r>
              <a:rPr lang="zh-CN" altLang="en-US" dirty="0" smtClean="0"/>
              <a:t>迫而后动</a:t>
            </a:r>
            <a:r>
              <a:rPr lang="en-US" altLang="zh-CN" dirty="0" smtClean="0"/>
              <a:t>, </a:t>
            </a:r>
            <a:r>
              <a:rPr lang="zh-CN" altLang="en-US" dirty="0" smtClean="0"/>
              <a:t>不得已而后起</a:t>
            </a:r>
            <a:r>
              <a:rPr lang="en-US" altLang="zh-CN" dirty="0" smtClean="0"/>
              <a:t>. </a:t>
            </a:r>
            <a:r>
              <a:rPr lang="zh-CN" altLang="en-US" dirty="0" smtClean="0"/>
              <a:t>去知与故</a:t>
            </a:r>
            <a:r>
              <a:rPr lang="en-US" altLang="zh-CN" dirty="0" smtClean="0"/>
              <a:t>, </a:t>
            </a:r>
            <a:r>
              <a:rPr lang="zh-CN" altLang="en-US" dirty="0" smtClean="0"/>
              <a:t>循天之理</a:t>
            </a:r>
            <a:r>
              <a:rPr lang="en-US" altLang="zh-CN" dirty="0" smtClean="0"/>
              <a:t>. </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667512"/>
          </a:xfrm>
        </p:spPr>
        <p:txBody>
          <a:bodyPr>
            <a:normAutofit fontScale="90000"/>
          </a:bodyPr>
          <a:lstStyle/>
          <a:p>
            <a:r>
              <a:rPr lang="zh-CN" altLang="en-US" dirty="0" smtClean="0"/>
              <a:t>清静无为，无为而无不为（老子）</a:t>
            </a:r>
            <a:endParaRPr lang="en-GB" dirty="0"/>
          </a:p>
        </p:txBody>
      </p:sp>
      <p:sp>
        <p:nvSpPr>
          <p:cNvPr id="3" name="Content Placeholder 2"/>
          <p:cNvSpPr>
            <a:spLocks noGrp="1"/>
          </p:cNvSpPr>
          <p:nvPr>
            <p:ph idx="1"/>
          </p:nvPr>
        </p:nvSpPr>
        <p:spPr>
          <a:xfrm>
            <a:off x="228600" y="1447800"/>
            <a:ext cx="8705088" cy="5181600"/>
          </a:xfrm>
        </p:spPr>
        <p:txBody>
          <a:bodyPr>
            <a:normAutofit fontScale="77500" lnSpcReduction="20000"/>
          </a:bodyPr>
          <a:lstStyle/>
          <a:p>
            <a:r>
              <a:rPr lang="zh-CN" altLang="en-US" dirty="0" smtClean="0"/>
              <a:t>道之尊</a:t>
            </a:r>
            <a:r>
              <a:rPr lang="en-US" altLang="zh-CN" dirty="0" smtClean="0"/>
              <a:t>, </a:t>
            </a:r>
            <a:r>
              <a:rPr lang="zh-CN" altLang="en-US" dirty="0" smtClean="0"/>
              <a:t>德之贵</a:t>
            </a:r>
            <a:r>
              <a:rPr lang="en-US" altLang="zh-CN" dirty="0" smtClean="0"/>
              <a:t>, </a:t>
            </a:r>
            <a:r>
              <a:rPr lang="zh-CN" altLang="en-US" dirty="0" smtClean="0"/>
              <a:t>夫莫之命而常自然。</a:t>
            </a:r>
            <a:endParaRPr lang="en-US" altLang="zh-CN" dirty="0" smtClean="0"/>
          </a:p>
          <a:p>
            <a:endParaRPr lang="en-US" altLang="zh-CN" dirty="0" smtClean="0"/>
          </a:p>
          <a:p>
            <a:r>
              <a:rPr lang="zh-CN" altLang="en-US" dirty="0" smtClean="0"/>
              <a:t>生之蓄之，生而不有，为而不恃，长而不宰，是为玄德。</a:t>
            </a:r>
            <a:endParaRPr lang="en-US" altLang="zh-CN" dirty="0" smtClean="0"/>
          </a:p>
          <a:p>
            <a:r>
              <a:rPr lang="en-GB" altLang="zh-CN" dirty="0" smtClean="0"/>
              <a:t>Generating and nourishing, generating and not possessing, being effective and not retaining, increasing and not dominating: this is the Virtue of Dao. </a:t>
            </a:r>
            <a:endParaRPr lang="en-US" altLang="zh-CN" dirty="0" smtClean="0"/>
          </a:p>
          <a:p>
            <a:r>
              <a:rPr lang="zh-CN" altLang="en-US" dirty="0" smtClean="0"/>
              <a:t>功成事遂，百姓皆谓我自然。</a:t>
            </a:r>
            <a:endParaRPr lang="en-US" altLang="zh-CN" dirty="0" smtClean="0"/>
          </a:p>
          <a:p>
            <a:r>
              <a:rPr lang="en-US" altLang="zh-CN" dirty="0" smtClean="0"/>
              <a:t>If a wholly Great One rules, the people hardly know that he is exists,…the work done, business takes its course, all people think: we are free</a:t>
            </a:r>
          </a:p>
          <a:p>
            <a:r>
              <a:rPr lang="zh-CN" altLang="en-US" dirty="0" smtClean="0"/>
              <a:t>圣人处无为之事，行不言之教。生而不有，为而不恃</a:t>
            </a:r>
            <a:endParaRPr lang="en-US" altLang="zh-CN" dirty="0" smtClean="0"/>
          </a:p>
          <a:p>
            <a:r>
              <a:rPr lang="en-US" dirty="0" smtClean="0"/>
              <a:t>The sage dwells in effectiveness without action, he practice teaching without talking. </a:t>
            </a:r>
            <a:r>
              <a:rPr lang="en-GB" dirty="0" smtClean="0"/>
              <a:t> He generates and yet possesses nothing,; he is effective and keeps nothing. </a:t>
            </a:r>
            <a:endParaRPr lang="en-US" dirty="0" smtClean="0"/>
          </a:p>
          <a:p>
            <a:r>
              <a:rPr lang="zh-CN" altLang="en-US" dirty="0" smtClean="0"/>
              <a:t>是以圣人无为故无败，无执故无失。</a:t>
            </a:r>
            <a:endParaRPr lang="en-GB" altLang="zh-CN" dirty="0" smtClean="0"/>
          </a:p>
          <a:p>
            <a:r>
              <a:rPr lang="en-GB" dirty="0" smtClean="0"/>
              <a:t>Because of none-action, the sage never fails his mission; because of no grasp he never lost.</a:t>
            </a:r>
          </a:p>
          <a:p>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667512"/>
          </a:xfrm>
        </p:spPr>
        <p:txBody>
          <a:bodyPr>
            <a:normAutofit/>
          </a:bodyPr>
          <a:lstStyle/>
          <a:p>
            <a:r>
              <a:rPr lang="zh-CN" altLang="en-US" sz="3200" dirty="0" smtClean="0"/>
              <a:t>和顺自然</a:t>
            </a:r>
            <a:r>
              <a:rPr lang="en-GB" altLang="zh-CN" sz="3200" dirty="0" smtClean="0"/>
              <a:t>Harmoniously follow with the nature </a:t>
            </a:r>
            <a:endParaRPr lang="en-GB" sz="3200" dirty="0"/>
          </a:p>
        </p:txBody>
      </p:sp>
      <p:sp>
        <p:nvSpPr>
          <p:cNvPr id="3" name="Content Placeholder 2"/>
          <p:cNvSpPr>
            <a:spLocks noGrp="1"/>
          </p:cNvSpPr>
          <p:nvPr>
            <p:ph idx="1"/>
          </p:nvPr>
        </p:nvSpPr>
        <p:spPr>
          <a:xfrm>
            <a:off x="457200" y="1447800"/>
            <a:ext cx="8476488" cy="5181600"/>
          </a:xfrm>
        </p:spPr>
        <p:txBody>
          <a:bodyPr>
            <a:normAutofit/>
          </a:bodyPr>
          <a:lstStyle/>
          <a:p>
            <a:r>
              <a:rPr lang="en-US" altLang="zh-CN" dirty="0" smtClean="0"/>
              <a:t>《</a:t>
            </a:r>
            <a:r>
              <a:rPr lang="zh-CN" altLang="en-US" dirty="0" smtClean="0"/>
              <a:t>周易</a:t>
            </a:r>
            <a:r>
              <a:rPr lang="en-US" altLang="zh-CN" dirty="0" smtClean="0"/>
              <a:t>》</a:t>
            </a:r>
            <a:r>
              <a:rPr lang="zh-CN" altLang="en-US" dirty="0" smtClean="0"/>
              <a:t>：是故天生神物，圣人则之；天地变化，圣人效之。</a:t>
            </a:r>
            <a:r>
              <a:rPr lang="en-GB" altLang="zh-CN" dirty="0" smtClean="0"/>
              <a:t>Thus, the sage chose the principle of the Divine which was produced by the Heaven; and followed principle of the Change which is essential nature of the Heaven and Earth (Universe, Nature) </a:t>
            </a:r>
            <a:endParaRPr lang="en-US" altLang="zh-CN" dirty="0" smtClean="0"/>
          </a:p>
          <a:p>
            <a:endParaRPr lang="en-GB" altLang="zh-CN" dirty="0" smtClean="0"/>
          </a:p>
          <a:p>
            <a:r>
              <a:rPr lang="zh-CN" altLang="en-US" dirty="0" smtClean="0"/>
              <a:t>夫</a:t>
            </a:r>
            <a:r>
              <a:rPr lang="zh-CN" altLang="en-US" dirty="0" smtClean="0"/>
              <a:t>大人者，与天地合其德，与日月和其明，与四时合其序。</a:t>
            </a:r>
            <a:r>
              <a:rPr lang="en-GB" altLang="zh-CN" dirty="0" smtClean="0"/>
              <a:t>As a great man, one will Identify one’s virtue with that of the Heave and Earth; identify one’s brightness with that of the Sun and Moon; follow the order of the Four Seasons.</a:t>
            </a:r>
            <a:endParaRPr lang="en-US" altLang="zh-CN" dirty="0" smtClean="0"/>
          </a:p>
          <a:p>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19912"/>
          </a:xfrm>
        </p:spPr>
        <p:txBody>
          <a:bodyPr>
            <a:normAutofit/>
          </a:bodyPr>
          <a:lstStyle/>
          <a:p>
            <a:r>
              <a:rPr lang="en-US" sz="3600" b="1" dirty="0" err="1" smtClean="0"/>
              <a:t>Daoist</a:t>
            </a:r>
            <a:r>
              <a:rPr lang="en-US" sz="3600" b="1" dirty="0" smtClean="0"/>
              <a:t> principles of </a:t>
            </a:r>
            <a:r>
              <a:rPr lang="en-US" sz="3600" b="1" i="1" dirty="0" err="1" smtClean="0"/>
              <a:t>wuwei</a:t>
            </a:r>
            <a:r>
              <a:rPr lang="en-US" sz="3600" b="1" dirty="0" smtClean="0"/>
              <a:t> and </a:t>
            </a:r>
            <a:r>
              <a:rPr lang="en-US" sz="3600" b="1" i="1" dirty="0" err="1" smtClean="0"/>
              <a:t>ziran</a:t>
            </a:r>
            <a:endParaRPr lang="en-GB" sz="3600" b="1" dirty="0"/>
          </a:p>
        </p:txBody>
      </p:sp>
      <p:sp>
        <p:nvSpPr>
          <p:cNvPr id="3" name="Content Placeholder 2"/>
          <p:cNvSpPr>
            <a:spLocks noGrp="1"/>
          </p:cNvSpPr>
          <p:nvPr>
            <p:ph idx="1"/>
          </p:nvPr>
        </p:nvSpPr>
        <p:spPr/>
        <p:txBody>
          <a:bodyPr>
            <a:normAutofit lnSpcReduction="10000"/>
          </a:bodyPr>
          <a:lstStyle/>
          <a:p>
            <a:r>
              <a:rPr lang="en-US" dirty="0" smtClean="0"/>
              <a:t>Lai sees  them as complementary processes. </a:t>
            </a:r>
          </a:p>
          <a:p>
            <a:r>
              <a:rPr lang="en-US" i="1" dirty="0" err="1" smtClean="0"/>
              <a:t>Ziran</a:t>
            </a:r>
            <a:r>
              <a:rPr lang="en-US" dirty="0" smtClean="0"/>
              <a:t> accounts for the spontaneity of action by individuals as determined by their particular nature and </a:t>
            </a:r>
            <a:r>
              <a:rPr lang="en-US" dirty="0" smtClean="0"/>
              <a:t>desires (inherit nature of being); </a:t>
            </a:r>
            <a:endParaRPr lang="en-US" dirty="0" smtClean="0"/>
          </a:p>
          <a:p>
            <a:r>
              <a:rPr lang="en-US" dirty="0" smtClean="0"/>
              <a:t>while </a:t>
            </a:r>
            <a:r>
              <a:rPr lang="en-US" i="1" dirty="0" err="1" smtClean="0"/>
              <a:t>wuwei</a:t>
            </a:r>
            <a:r>
              <a:rPr lang="en-US" dirty="0" smtClean="0"/>
              <a:t> limits these natural impulses within the bounds of ‘non-intrusive action‘ or ‘non-interfering action’, as Lai translates </a:t>
            </a:r>
            <a:r>
              <a:rPr lang="en-US" dirty="0" smtClean="0"/>
              <a:t>it (type of action). </a:t>
            </a:r>
            <a:endParaRPr lang="en-US" dirty="0" smtClean="0"/>
          </a:p>
          <a:p>
            <a:r>
              <a:rPr lang="en-US" dirty="0" smtClean="0"/>
              <a:t>Dao and </a:t>
            </a:r>
            <a:r>
              <a:rPr lang="en-US" i="1" dirty="0" smtClean="0"/>
              <a:t>de</a:t>
            </a:r>
            <a:r>
              <a:rPr lang="en-US" dirty="0" smtClean="0"/>
              <a:t> work together as a unified system where the interests and flourishing of inherently interconnected component parts, is self-regulated by the checks and balances of </a:t>
            </a:r>
            <a:r>
              <a:rPr lang="en-US" i="1" dirty="0" err="1" smtClean="0"/>
              <a:t>ziran</a:t>
            </a:r>
            <a:r>
              <a:rPr lang="en-US" dirty="0" smtClean="0"/>
              <a:t> and </a:t>
            </a:r>
            <a:r>
              <a:rPr lang="en-US" i="1" dirty="0" err="1" smtClean="0"/>
              <a:t>wuwei</a:t>
            </a:r>
            <a:r>
              <a:rPr lang="en-US" dirty="0" smtClean="0"/>
              <a:t>. </a:t>
            </a:r>
            <a:endParaRPr lang="en-GB" dirty="0" smtClean="0"/>
          </a:p>
          <a:p>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591312"/>
          </a:xfrm>
        </p:spPr>
        <p:txBody>
          <a:bodyPr>
            <a:normAutofit/>
          </a:bodyPr>
          <a:lstStyle/>
          <a:p>
            <a:r>
              <a:rPr lang="en-GB" sz="3200" dirty="0" smtClean="0"/>
              <a:t>Relationship between </a:t>
            </a:r>
            <a:r>
              <a:rPr lang="en-GB" sz="3200" dirty="0" err="1" smtClean="0"/>
              <a:t>Daoist</a:t>
            </a:r>
            <a:r>
              <a:rPr lang="en-GB" sz="3200" dirty="0" smtClean="0"/>
              <a:t> religion and Daoism</a:t>
            </a:r>
            <a:endParaRPr lang="en-GB" sz="3200" dirty="0"/>
          </a:p>
        </p:txBody>
      </p:sp>
      <p:sp>
        <p:nvSpPr>
          <p:cNvPr id="3" name="Content Placeholder 2"/>
          <p:cNvSpPr>
            <a:spLocks noGrp="1"/>
          </p:cNvSpPr>
          <p:nvPr>
            <p:ph idx="1"/>
          </p:nvPr>
        </p:nvSpPr>
        <p:spPr>
          <a:xfrm>
            <a:off x="457200" y="1600200"/>
            <a:ext cx="8458200" cy="5105400"/>
          </a:xfrm>
        </p:spPr>
        <p:txBody>
          <a:bodyPr>
            <a:normAutofit fontScale="92500" lnSpcReduction="10000"/>
          </a:bodyPr>
          <a:lstStyle/>
          <a:p>
            <a:r>
              <a:rPr lang="en-US" dirty="0" smtClean="0"/>
              <a:t>Jordan Paper (2001: 17) is deeply critical of what she sees as the inappropriate use </a:t>
            </a:r>
            <a:r>
              <a:rPr lang="en-US" dirty="0" err="1" smtClean="0"/>
              <a:t>Daoist</a:t>
            </a:r>
            <a:r>
              <a:rPr lang="en-US" dirty="0" smtClean="0"/>
              <a:t> religious texts by Western thinkers who on the one hand dismiss the </a:t>
            </a:r>
            <a:r>
              <a:rPr lang="en-US" dirty="0" err="1" smtClean="0"/>
              <a:t>Daoist</a:t>
            </a:r>
            <a:r>
              <a:rPr lang="en-US" dirty="0" smtClean="0"/>
              <a:t> religion as superstitious nonsense, while on the other hand </a:t>
            </a:r>
            <a:r>
              <a:rPr lang="en-US" dirty="0" err="1" smtClean="0"/>
              <a:t>romanticising</a:t>
            </a:r>
            <a:r>
              <a:rPr lang="en-US" dirty="0" smtClean="0"/>
              <a:t> these texts as expressing a relationship with nature which the West has lost. </a:t>
            </a:r>
          </a:p>
          <a:p>
            <a:endParaRPr lang="en-US" dirty="0" smtClean="0"/>
          </a:p>
          <a:p>
            <a:r>
              <a:rPr lang="en-US" dirty="0" smtClean="0"/>
              <a:t>She </a:t>
            </a:r>
            <a:r>
              <a:rPr lang="en-US" dirty="0" smtClean="0"/>
              <a:t>argues skeptically that if any environmental message is to be found in Daoism, it comes from a lifestyle linked to specific ritual practices indigenous to parts of China and Taiwan that venerate the earth as the dispenser of food and bounty and keep at bay the destructive forces of nature where the earth becomes the grim reaper that causes death through starvation.</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a:t>
            </a:r>
            <a:r>
              <a:rPr lang="en-US" dirty="0" err="1" smtClean="0"/>
              <a:t>ommon</a:t>
            </a:r>
            <a:r>
              <a:rPr lang="en-US" dirty="0" smtClean="0"/>
              <a:t> denominator</a:t>
            </a:r>
            <a:endParaRPr lang="en-GB" dirty="0"/>
          </a:p>
        </p:txBody>
      </p:sp>
      <p:sp>
        <p:nvSpPr>
          <p:cNvPr id="3" name="Content Placeholder 2"/>
          <p:cNvSpPr>
            <a:spLocks noGrp="1"/>
          </p:cNvSpPr>
          <p:nvPr>
            <p:ph idx="1"/>
          </p:nvPr>
        </p:nvSpPr>
        <p:spPr/>
        <p:txBody>
          <a:bodyPr/>
          <a:lstStyle/>
          <a:p>
            <a:r>
              <a:rPr lang="en-US" dirty="0" smtClean="0"/>
              <a:t>A common denominator  that is generally </a:t>
            </a:r>
            <a:r>
              <a:rPr lang="en-US" dirty="0" err="1" smtClean="0"/>
              <a:t>favoured</a:t>
            </a:r>
            <a:r>
              <a:rPr lang="en-US" dirty="0" smtClean="0"/>
              <a:t> by all those concerned about diminishing biodiversity, global </a:t>
            </a:r>
            <a:r>
              <a:rPr lang="en-US" dirty="0" smtClean="0"/>
              <a:t>warming, </a:t>
            </a:r>
            <a:r>
              <a:rPr lang="en-US" dirty="0" smtClean="0"/>
              <a:t>and other examples of a deteriorating natural environment is the idea that </a:t>
            </a:r>
          </a:p>
          <a:p>
            <a:r>
              <a:rPr lang="en-US" dirty="0" smtClean="0"/>
              <a:t>Nature </a:t>
            </a:r>
            <a:r>
              <a:rPr lang="en-US" dirty="0" smtClean="0"/>
              <a:t>constitutes a </a:t>
            </a:r>
            <a:r>
              <a:rPr lang="en-US" dirty="0" err="1" smtClean="0"/>
              <a:t>biocentric</a:t>
            </a:r>
            <a:r>
              <a:rPr lang="en-US" dirty="0" smtClean="0"/>
              <a:t> universe that is essentially </a:t>
            </a:r>
            <a:r>
              <a:rPr lang="en-US" i="1" dirty="0" smtClean="0"/>
              <a:t>holistic</a:t>
            </a:r>
            <a:r>
              <a:rPr lang="en-US" dirty="0" smtClean="0"/>
              <a:t>, allowing all entities within its scope intrinsic value.</a:t>
            </a:r>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591312"/>
          </a:xfrm>
        </p:spPr>
        <p:txBody>
          <a:bodyPr>
            <a:normAutofit fontScale="90000"/>
          </a:bodyPr>
          <a:lstStyle/>
          <a:p>
            <a:r>
              <a:rPr lang="en-US" sz="3600" b="1" dirty="0"/>
              <a:t>S</a:t>
            </a:r>
            <a:r>
              <a:rPr lang="en-US" sz="3600" b="1" dirty="0" smtClean="0"/>
              <a:t>keptical </a:t>
            </a:r>
            <a:r>
              <a:rPr lang="en-US" sz="3600" b="1" dirty="0" smtClean="0"/>
              <a:t>attitude towards holistic theories</a:t>
            </a:r>
            <a:endParaRPr lang="en-GB" sz="3600" b="1" dirty="0"/>
          </a:p>
        </p:txBody>
      </p:sp>
      <p:sp>
        <p:nvSpPr>
          <p:cNvPr id="3" name="Content Placeholder 2"/>
          <p:cNvSpPr>
            <a:spLocks noGrp="1"/>
          </p:cNvSpPr>
          <p:nvPr>
            <p:ph idx="1"/>
          </p:nvPr>
        </p:nvSpPr>
        <p:spPr>
          <a:xfrm>
            <a:off x="304800" y="1524000"/>
            <a:ext cx="8763000" cy="5105400"/>
          </a:xfrm>
        </p:spPr>
        <p:txBody>
          <a:bodyPr>
            <a:normAutofit fontScale="32500" lnSpcReduction="20000"/>
          </a:bodyPr>
          <a:lstStyle/>
          <a:p>
            <a:r>
              <a:rPr lang="en-US" sz="6200" dirty="0" smtClean="0"/>
              <a:t>Holistic theories assigns to ‘soft’ ecology, rather than the sharp edge of science. </a:t>
            </a:r>
            <a:r>
              <a:rPr lang="en-US" sz="6200" dirty="0" smtClean="0"/>
              <a:t>The </a:t>
            </a:r>
            <a:r>
              <a:rPr lang="en-US" sz="6200" dirty="0" smtClean="0"/>
              <a:t>problem lies with identifying what exactly constitutes the ‘whole’ to which holism refers. </a:t>
            </a:r>
          </a:p>
          <a:p>
            <a:endParaRPr lang="en-US" sz="6200" dirty="0" smtClean="0"/>
          </a:p>
          <a:p>
            <a:r>
              <a:rPr lang="en-US" sz="6200" dirty="0" smtClean="0"/>
              <a:t>‘</a:t>
            </a:r>
            <a:r>
              <a:rPr lang="en-US" sz="6200" dirty="0" smtClean="0"/>
              <a:t>Purely </a:t>
            </a:r>
            <a:r>
              <a:rPr lang="en-US" sz="6200" b="1" dirty="0" smtClean="0"/>
              <a:t>scientific versions of holism </a:t>
            </a:r>
            <a:r>
              <a:rPr lang="en-US" sz="6200" dirty="0" smtClean="0"/>
              <a:t>are problematic because there are communities of different species, as well as interactions and interdependencies among the </a:t>
            </a:r>
            <a:r>
              <a:rPr lang="en-US" sz="6200" dirty="0" smtClean="0"/>
              <a:t>biotic </a:t>
            </a:r>
            <a:r>
              <a:rPr lang="en-US" sz="6200" dirty="0" smtClean="0"/>
              <a:t>and biotic elements of the environment. As a result there is no precise empirically confirmed ecological whole.’ (</a:t>
            </a:r>
            <a:r>
              <a:rPr lang="en-US" sz="6200" dirty="0" err="1" smtClean="0"/>
              <a:t>Shader-Frechette</a:t>
            </a:r>
            <a:r>
              <a:rPr lang="en-US" sz="6200" dirty="0" smtClean="0"/>
              <a:t> ,2003: 308).</a:t>
            </a:r>
          </a:p>
          <a:p>
            <a:endParaRPr lang="en-US" sz="6200" dirty="0" smtClean="0"/>
          </a:p>
          <a:p>
            <a:r>
              <a:rPr lang="en-US" sz="6200" b="1" dirty="0" smtClean="0"/>
              <a:t>The </a:t>
            </a:r>
            <a:r>
              <a:rPr lang="en-US" sz="6200" b="1" dirty="0" smtClean="0"/>
              <a:t>problem for science </a:t>
            </a:r>
            <a:r>
              <a:rPr lang="en-US" sz="6200" dirty="0" smtClean="0"/>
              <a:t>is there is no evident ‘whole’ large enough to encompass the kind of metaphysical concept that environmental ethics posits with regard to holism. what appeared to be the overarching totality that encompasses many component parts becomes itself a specific particular part of an ever more elusive concept.</a:t>
            </a:r>
            <a:endParaRPr lang="en-GB" sz="6200" dirty="0" smtClean="0"/>
          </a:p>
          <a:p>
            <a:endParaRPr lang="en-US" sz="6200" dirty="0" smtClean="0"/>
          </a:p>
          <a:p>
            <a:r>
              <a:rPr lang="en-US" sz="6200" dirty="0" smtClean="0"/>
              <a:t> </a:t>
            </a:r>
            <a:r>
              <a:rPr lang="en-US" sz="6200" dirty="0" err="1" smtClean="0"/>
              <a:t>Shrader-Frechette</a:t>
            </a:r>
            <a:r>
              <a:rPr lang="en-US" sz="6200" dirty="0" smtClean="0"/>
              <a:t>, ‘Ecologists cannot optimize the well-being of all these different wholes (having different spatial and temporal scales) at the same time</a:t>
            </a:r>
            <a:r>
              <a:rPr lang="en-US" sz="5000" dirty="0" smtClean="0"/>
              <a:t>.’ (2003: 309) </a:t>
            </a:r>
            <a:endParaRPr lang="en-US" sz="5000" dirty="0" smtClean="0"/>
          </a:p>
          <a:p>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19912"/>
          </a:xfrm>
        </p:spPr>
        <p:txBody>
          <a:bodyPr>
            <a:normAutofit/>
          </a:bodyPr>
          <a:lstStyle/>
          <a:p>
            <a:r>
              <a:rPr lang="en-GB" dirty="0" err="1" smtClean="0"/>
              <a:t>Daoist</a:t>
            </a:r>
            <a:r>
              <a:rPr lang="en-GB" dirty="0" smtClean="0"/>
              <a:t> Viewpoints on Holism</a:t>
            </a:r>
            <a:endParaRPr lang="en-GB" dirty="0"/>
          </a:p>
        </p:txBody>
      </p:sp>
      <p:sp>
        <p:nvSpPr>
          <p:cNvPr id="3" name="Content Placeholder 2"/>
          <p:cNvSpPr>
            <a:spLocks noGrp="1"/>
          </p:cNvSpPr>
          <p:nvPr>
            <p:ph idx="1"/>
          </p:nvPr>
        </p:nvSpPr>
        <p:spPr/>
        <p:txBody>
          <a:bodyPr>
            <a:normAutofit fontScale="92500"/>
          </a:bodyPr>
          <a:lstStyle/>
          <a:p>
            <a:r>
              <a:rPr lang="en-US" dirty="0" smtClean="0"/>
              <a:t>The redefining </a:t>
            </a:r>
            <a:r>
              <a:rPr lang="en-US" dirty="0"/>
              <a:t>holism in terms of the totality/particularity dynamic </a:t>
            </a:r>
            <a:r>
              <a:rPr lang="en-US" dirty="0" smtClean="0"/>
              <a:t>in </a:t>
            </a:r>
            <a:r>
              <a:rPr lang="en-US" dirty="0" err="1" smtClean="0"/>
              <a:t>Dr</a:t>
            </a:r>
            <a:r>
              <a:rPr lang="en-US" dirty="0" smtClean="0"/>
              <a:t> </a:t>
            </a:r>
            <a:r>
              <a:rPr lang="en-US" dirty="0" err="1" smtClean="0"/>
              <a:t>Karyn</a:t>
            </a:r>
            <a:r>
              <a:rPr lang="en-US" dirty="0" smtClean="0"/>
              <a:t> </a:t>
            </a:r>
            <a:r>
              <a:rPr lang="en-US" dirty="0" smtClean="0"/>
              <a:t>Lai’s  </a:t>
            </a:r>
            <a:r>
              <a:rPr lang="en-US" dirty="0" smtClean="0"/>
              <a:t>‘Conceptual Foundations for Environmental Ethics: a </a:t>
            </a:r>
            <a:r>
              <a:rPr lang="en-US" dirty="0" err="1" smtClean="0"/>
              <a:t>Daoist</a:t>
            </a:r>
            <a:r>
              <a:rPr lang="en-US" dirty="0" smtClean="0"/>
              <a:t> Perspective</a:t>
            </a:r>
            <a:r>
              <a:rPr lang="en-US" dirty="0" smtClean="0"/>
              <a:t>’. </a:t>
            </a:r>
            <a:r>
              <a:rPr lang="en-US" dirty="0" smtClean="0"/>
              <a:t>(Lai 2003)</a:t>
            </a:r>
            <a:endParaRPr lang="en-GB" dirty="0" smtClean="0"/>
          </a:p>
          <a:p>
            <a:endParaRPr lang="en-US" dirty="0" smtClean="0"/>
          </a:p>
          <a:p>
            <a:r>
              <a:rPr lang="en-US" dirty="0" smtClean="0"/>
              <a:t>In </a:t>
            </a:r>
            <a:r>
              <a:rPr lang="en-US" i="1" dirty="0" smtClean="0"/>
              <a:t>Nature </a:t>
            </a:r>
            <a:r>
              <a:rPr lang="en-US" i="1" dirty="0" smtClean="0"/>
              <a:t>in Asian Traditions of </a:t>
            </a:r>
            <a:r>
              <a:rPr lang="en-US" i="1" dirty="0" smtClean="0"/>
              <a:t>Thought,</a:t>
            </a:r>
            <a:r>
              <a:rPr lang="en-US" dirty="0" smtClean="0"/>
              <a:t> </a:t>
            </a:r>
            <a:r>
              <a:rPr lang="en-US" dirty="0"/>
              <a:t>Roger T. Ames</a:t>
            </a:r>
            <a:r>
              <a:rPr lang="en-US" i="1" dirty="0" smtClean="0"/>
              <a:t> </a:t>
            </a:r>
            <a:r>
              <a:rPr lang="en-US" dirty="0" smtClean="0"/>
              <a:t>presents </a:t>
            </a:r>
            <a:r>
              <a:rPr lang="en-US" dirty="0" smtClean="0"/>
              <a:t>a detailed philosophical account of relationship between </a:t>
            </a:r>
            <a:r>
              <a:rPr lang="en-US" i="1" dirty="0" smtClean="0"/>
              <a:t>field</a:t>
            </a:r>
            <a:r>
              <a:rPr lang="en-US" dirty="0" smtClean="0"/>
              <a:t> and </a:t>
            </a:r>
            <a:r>
              <a:rPr lang="en-US" i="1" dirty="0" smtClean="0"/>
              <a:t>focus</a:t>
            </a:r>
            <a:r>
              <a:rPr lang="en-US" dirty="0" smtClean="0"/>
              <a:t> in the context of the Dao and </a:t>
            </a:r>
            <a:r>
              <a:rPr lang="en-US" i="1" dirty="0" smtClean="0"/>
              <a:t>de</a:t>
            </a:r>
            <a:r>
              <a:rPr lang="en-US" dirty="0" smtClean="0"/>
              <a:t>, arguing for the ultimately self-creating nature of the </a:t>
            </a:r>
            <a:r>
              <a:rPr lang="en-US" dirty="0" err="1" smtClean="0"/>
              <a:t>Daoist</a:t>
            </a:r>
            <a:r>
              <a:rPr lang="en-US" dirty="0" smtClean="0"/>
              <a:t> universe, and illustrating how this aesthetic interpretation has much to offer environmental ethics (2004).</a:t>
            </a:r>
            <a:endParaRPr lang="en-GB" dirty="0" smtClean="0"/>
          </a:p>
          <a:p>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667512"/>
          </a:xfrm>
        </p:spPr>
        <p:txBody>
          <a:bodyPr>
            <a:normAutofit/>
          </a:bodyPr>
          <a:lstStyle/>
          <a:p>
            <a:r>
              <a:rPr lang="en-GB" sz="2400" b="1" dirty="0" smtClean="0"/>
              <a:t>A </a:t>
            </a:r>
            <a:r>
              <a:rPr lang="en-GB" sz="2400" b="1" dirty="0" err="1" smtClean="0"/>
              <a:t>Daoist</a:t>
            </a:r>
            <a:r>
              <a:rPr lang="en-GB" sz="2400" b="1" dirty="0" smtClean="0"/>
              <a:t> solution on the problem </a:t>
            </a:r>
            <a:r>
              <a:rPr lang="en-GB" sz="2400" b="1" dirty="0" smtClean="0"/>
              <a:t>of the environmental holism</a:t>
            </a:r>
            <a:endParaRPr lang="en-GB" sz="2400" b="1" dirty="0"/>
          </a:p>
        </p:txBody>
      </p:sp>
      <p:sp>
        <p:nvSpPr>
          <p:cNvPr id="3" name="Content Placeholder 2"/>
          <p:cNvSpPr>
            <a:spLocks noGrp="1"/>
          </p:cNvSpPr>
          <p:nvPr>
            <p:ph idx="1"/>
          </p:nvPr>
        </p:nvSpPr>
        <p:spPr>
          <a:xfrm>
            <a:off x="0" y="1676400"/>
            <a:ext cx="8686800" cy="4648200"/>
          </a:xfrm>
        </p:spPr>
        <p:txBody>
          <a:bodyPr>
            <a:normAutofit fontScale="85000" lnSpcReduction="10000"/>
          </a:bodyPr>
          <a:lstStyle/>
          <a:p>
            <a:r>
              <a:rPr lang="en-US" dirty="0" smtClean="0"/>
              <a:t>The environmental holism provides a necessary antidote to the anthropocentrically biased mainstream thinking that has been responsible for the environmental crisis. </a:t>
            </a:r>
            <a:r>
              <a:rPr lang="en-US" dirty="0" smtClean="0"/>
              <a:t>However</a:t>
            </a:r>
            <a:r>
              <a:rPr lang="en-US" dirty="0" smtClean="0"/>
              <a:t>, it is vulnerable to attack by the argument that the </a:t>
            </a:r>
            <a:r>
              <a:rPr lang="en-US" b="1" dirty="0" smtClean="0"/>
              <a:t>cohesiveness of the whole may be undermined by its reduction to individual parts</a:t>
            </a:r>
            <a:r>
              <a:rPr lang="en-US" dirty="0" smtClean="0"/>
              <a:t>, and conversely, that the autonomy of the individual will necessarily be sacrificed to the needs of the whole.</a:t>
            </a:r>
          </a:p>
          <a:p>
            <a:endParaRPr lang="en-US" dirty="0" smtClean="0"/>
          </a:p>
          <a:p>
            <a:r>
              <a:rPr lang="en-US" dirty="0" smtClean="0"/>
              <a:t>Lai </a:t>
            </a:r>
            <a:r>
              <a:rPr lang="en-US" dirty="0" smtClean="0"/>
              <a:t>claims the Dao/</a:t>
            </a:r>
            <a:r>
              <a:rPr lang="en-US" i="1" dirty="0" smtClean="0"/>
              <a:t>de</a:t>
            </a:r>
            <a:r>
              <a:rPr lang="en-US" dirty="0" smtClean="0"/>
              <a:t> paradigm derived from the </a:t>
            </a:r>
            <a:r>
              <a:rPr lang="en-US" i="1" dirty="0" err="1" smtClean="0"/>
              <a:t>Daode</a:t>
            </a:r>
            <a:r>
              <a:rPr lang="en-US" i="1" dirty="0" smtClean="0"/>
              <a:t> </a:t>
            </a:r>
            <a:r>
              <a:rPr lang="en-US" i="1" dirty="0" err="1" smtClean="0"/>
              <a:t>jing</a:t>
            </a:r>
            <a:r>
              <a:rPr lang="en-US" dirty="0" smtClean="0"/>
              <a:t> provides a model of holism that avoids this kind of </a:t>
            </a:r>
            <a:r>
              <a:rPr lang="en-US" dirty="0" smtClean="0"/>
              <a:t>reductionism. </a:t>
            </a:r>
            <a:endParaRPr lang="en-US" dirty="0" smtClean="0"/>
          </a:p>
          <a:p>
            <a:r>
              <a:rPr lang="en-US" dirty="0" smtClean="0"/>
              <a:t>Thus the important point for Lai, is that the individual is not an intrinsically isolated and separable part of the whole, but one which by its very nature fosters mutual support of others, and so ensures the collective cohesion of the whole.</a:t>
            </a:r>
            <a:endParaRPr lang="en-GB" dirty="0" smtClean="0"/>
          </a:p>
          <a:p>
            <a:endParaRPr lang="en-US" dirty="0" smtClean="0"/>
          </a:p>
          <a:p>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591312"/>
          </a:xfrm>
        </p:spPr>
        <p:txBody>
          <a:bodyPr>
            <a:normAutofit/>
          </a:bodyPr>
          <a:lstStyle/>
          <a:p>
            <a:r>
              <a:rPr lang="en-US" sz="2800" dirty="0" smtClean="0"/>
              <a:t>A </a:t>
            </a:r>
            <a:r>
              <a:rPr lang="en-US" sz="2800" dirty="0" err="1" smtClean="0"/>
              <a:t>Daoist</a:t>
            </a:r>
            <a:r>
              <a:rPr lang="en-US" sz="2800" dirty="0" smtClean="0"/>
              <a:t> solution on Problems of Holism provided by Lai</a:t>
            </a:r>
            <a:endParaRPr lang="en-GB" sz="2800" dirty="0"/>
          </a:p>
        </p:txBody>
      </p:sp>
      <p:sp>
        <p:nvSpPr>
          <p:cNvPr id="3" name="Content Placeholder 2"/>
          <p:cNvSpPr>
            <a:spLocks noGrp="1"/>
          </p:cNvSpPr>
          <p:nvPr>
            <p:ph idx="1"/>
          </p:nvPr>
        </p:nvSpPr>
        <p:spPr>
          <a:xfrm>
            <a:off x="457200" y="1600200"/>
            <a:ext cx="8534400" cy="5105400"/>
          </a:xfrm>
        </p:spPr>
        <p:txBody>
          <a:bodyPr>
            <a:normAutofit fontScale="85000" lnSpcReduction="10000"/>
          </a:bodyPr>
          <a:lstStyle/>
          <a:p>
            <a:r>
              <a:rPr lang="en-US" dirty="0" smtClean="0"/>
              <a:t>According to Lai, the Dao is the </a:t>
            </a:r>
            <a:r>
              <a:rPr lang="en-US" b="1" dirty="0" smtClean="0"/>
              <a:t>totality element </a:t>
            </a:r>
            <a:r>
              <a:rPr lang="en-US" dirty="0" smtClean="0"/>
              <a:t>of the model, within which </a:t>
            </a:r>
            <a:r>
              <a:rPr lang="en-US" b="1" i="1" dirty="0" smtClean="0"/>
              <a:t>de</a:t>
            </a:r>
            <a:r>
              <a:rPr lang="en-US" dirty="0" smtClean="0"/>
              <a:t>, or </a:t>
            </a:r>
            <a:r>
              <a:rPr lang="en-US" b="1" dirty="0" smtClean="0"/>
              <a:t>the particular individuals </a:t>
            </a:r>
            <a:r>
              <a:rPr lang="en-US" dirty="0" smtClean="0"/>
              <a:t>that constitute the totality, can become fully </a:t>
            </a:r>
            <a:r>
              <a:rPr lang="en-US" dirty="0" err="1" smtClean="0"/>
              <a:t>realised</a:t>
            </a:r>
            <a:r>
              <a:rPr lang="en-US" dirty="0" smtClean="0"/>
              <a:t> in their own right.  </a:t>
            </a:r>
            <a:endParaRPr lang="en-US" dirty="0" smtClean="0"/>
          </a:p>
          <a:p>
            <a:endParaRPr lang="en-US" dirty="0" smtClean="0"/>
          </a:p>
          <a:p>
            <a:r>
              <a:rPr lang="en-US" dirty="0" smtClean="0"/>
              <a:t>She </a:t>
            </a:r>
            <a:r>
              <a:rPr lang="en-US" dirty="0" err="1" smtClean="0"/>
              <a:t>characterises</a:t>
            </a:r>
            <a:r>
              <a:rPr lang="en-US" dirty="0" smtClean="0"/>
              <a:t> the Dao firstly as the ontological ground of being for a vast number of </a:t>
            </a:r>
            <a:r>
              <a:rPr lang="en-US" dirty="0" err="1" smtClean="0"/>
              <a:t>specialised</a:t>
            </a:r>
            <a:r>
              <a:rPr lang="en-US" dirty="0" smtClean="0"/>
              <a:t> entities whose existence arises and is sustained by the Dao; </a:t>
            </a:r>
            <a:endParaRPr lang="en-US" dirty="0" smtClean="0"/>
          </a:p>
          <a:p>
            <a:r>
              <a:rPr lang="en-US" dirty="0" smtClean="0"/>
              <a:t>and </a:t>
            </a:r>
            <a:r>
              <a:rPr lang="en-US" dirty="0" smtClean="0"/>
              <a:t>secondly as a </a:t>
            </a:r>
            <a:r>
              <a:rPr lang="en-US" i="1" dirty="0" smtClean="0"/>
              <a:t>metaphysical</a:t>
            </a:r>
            <a:r>
              <a:rPr lang="en-US" dirty="0" smtClean="0"/>
              <a:t> principle, which forms an ideally inclusive, essentially </a:t>
            </a:r>
            <a:r>
              <a:rPr lang="en-US" i="1" dirty="0" smtClean="0"/>
              <a:t>beneficial</a:t>
            </a:r>
            <a:r>
              <a:rPr lang="en-US" dirty="0" smtClean="0"/>
              <a:t> substratum where all individuals of different kinds can flourish. </a:t>
            </a:r>
            <a:endParaRPr lang="en-US" dirty="0" smtClean="0"/>
          </a:p>
          <a:p>
            <a:endParaRPr lang="en-US" dirty="0" smtClean="0"/>
          </a:p>
          <a:p>
            <a:r>
              <a:rPr lang="en-US" dirty="0" smtClean="0"/>
              <a:t>Her </a:t>
            </a:r>
            <a:r>
              <a:rPr lang="en-US" dirty="0" smtClean="0"/>
              <a:t>analysis of different translations of </a:t>
            </a:r>
            <a:r>
              <a:rPr lang="en-US" i="1" dirty="0" smtClean="0"/>
              <a:t>de</a:t>
            </a:r>
            <a:r>
              <a:rPr lang="en-US" dirty="0" smtClean="0"/>
              <a:t> seem to lead the concept away from ideas of moral rectitude to the more convincing interpretation of </a:t>
            </a:r>
            <a:r>
              <a:rPr lang="en-US" i="1" dirty="0" smtClean="0"/>
              <a:t>de</a:t>
            </a:r>
            <a:r>
              <a:rPr lang="en-US" dirty="0" smtClean="0"/>
              <a:t> as the essential power that enables the individual to be itself.</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667512"/>
          </a:xfrm>
        </p:spPr>
        <p:txBody>
          <a:bodyPr>
            <a:normAutofit/>
          </a:bodyPr>
          <a:lstStyle/>
          <a:p>
            <a:r>
              <a:rPr lang="en-US" sz="2000" b="1" dirty="0" smtClean="0"/>
              <a:t>C</a:t>
            </a:r>
            <a:r>
              <a:rPr lang="en-US" sz="2000" b="1" dirty="0" smtClean="0"/>
              <a:t>ontrast </a:t>
            </a:r>
            <a:r>
              <a:rPr lang="en-US" sz="2000" b="1" dirty="0" smtClean="0"/>
              <a:t>between Western and Chinese </a:t>
            </a:r>
            <a:r>
              <a:rPr lang="en-US" sz="2000" b="1" dirty="0" smtClean="0"/>
              <a:t>Conceptualizations </a:t>
            </a:r>
            <a:r>
              <a:rPr lang="en-US" sz="2000" b="1" dirty="0" smtClean="0"/>
              <a:t>of </a:t>
            </a:r>
            <a:r>
              <a:rPr lang="en-US" sz="2000" b="1" dirty="0" smtClean="0"/>
              <a:t>Nature</a:t>
            </a:r>
            <a:endParaRPr lang="en-GB" sz="2000" b="1" dirty="0"/>
          </a:p>
        </p:txBody>
      </p:sp>
      <p:sp>
        <p:nvSpPr>
          <p:cNvPr id="3" name="Content Placeholder 2"/>
          <p:cNvSpPr>
            <a:spLocks noGrp="1"/>
          </p:cNvSpPr>
          <p:nvPr>
            <p:ph idx="1"/>
          </p:nvPr>
        </p:nvSpPr>
        <p:spPr>
          <a:xfrm>
            <a:off x="457200" y="1752600"/>
            <a:ext cx="8229600" cy="4953000"/>
          </a:xfrm>
        </p:spPr>
        <p:txBody>
          <a:bodyPr>
            <a:normAutofit fontScale="85000" lnSpcReduction="10000"/>
          </a:bodyPr>
          <a:lstStyle/>
          <a:p>
            <a:r>
              <a:rPr lang="en-US" dirty="0" smtClean="0"/>
              <a:t>Ames (1989: 119) who argues that the dearth of Chinese creation mythology indicates a fundamentally different approach to the idea of nature in Chinese thinking. </a:t>
            </a:r>
          </a:p>
          <a:p>
            <a:endParaRPr lang="en-US" dirty="0" smtClean="0"/>
          </a:p>
          <a:p>
            <a:r>
              <a:rPr lang="en-US" dirty="0" smtClean="0"/>
              <a:t>The Chinese see nature as being in a constant state of transformation driven by the engine of the Dao, with its rhythmical cycling from creation to destruction, there is none of the dualism which Western thinking imposes upon nature. </a:t>
            </a:r>
          </a:p>
          <a:p>
            <a:endParaRPr lang="en-US" dirty="0" smtClean="0"/>
          </a:p>
          <a:p>
            <a:r>
              <a:rPr lang="en-US" dirty="0" smtClean="0"/>
              <a:t>In the Western mode of thinking, by contrast, the world is already separate from the cosmic forces that created it: God created the world from nothing; or to give an example from a more scientific context, the physical laws of nature provide a theoretical principle which accounts for the actual world of nature as we experience it.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19912"/>
          </a:xfrm>
        </p:spPr>
        <p:txBody>
          <a:bodyPr>
            <a:normAutofit/>
          </a:bodyPr>
          <a:lstStyle/>
          <a:p>
            <a:r>
              <a:rPr lang="en-US" sz="2000" b="1" dirty="0" smtClean="0"/>
              <a:t>C</a:t>
            </a:r>
            <a:r>
              <a:rPr lang="en-US" sz="2000" b="1" dirty="0" smtClean="0"/>
              <a:t>ontrast </a:t>
            </a:r>
            <a:r>
              <a:rPr lang="en-US" sz="2000" b="1" dirty="0" smtClean="0"/>
              <a:t>between Western and Chinese conceptualizations of </a:t>
            </a:r>
            <a:r>
              <a:rPr lang="en-US" sz="2000" b="1" dirty="0" smtClean="0"/>
              <a:t>Nature (2)</a:t>
            </a:r>
            <a:endParaRPr lang="en-GB" sz="2000" b="1" dirty="0"/>
          </a:p>
        </p:txBody>
      </p:sp>
      <p:sp>
        <p:nvSpPr>
          <p:cNvPr id="3" name="Content Placeholder 2"/>
          <p:cNvSpPr>
            <a:spLocks noGrp="1"/>
          </p:cNvSpPr>
          <p:nvPr>
            <p:ph idx="1"/>
          </p:nvPr>
        </p:nvSpPr>
        <p:spPr/>
        <p:txBody>
          <a:bodyPr>
            <a:normAutofit fontScale="92500" lnSpcReduction="10000"/>
          </a:bodyPr>
          <a:lstStyle/>
          <a:p>
            <a:r>
              <a:rPr lang="en-US" dirty="0" err="1" smtClean="0"/>
              <a:t>Girardot</a:t>
            </a:r>
            <a:r>
              <a:rPr lang="en-US" dirty="0" smtClean="0"/>
              <a:t> describes the alternative offered by </a:t>
            </a:r>
            <a:r>
              <a:rPr lang="en-US" dirty="0" err="1" smtClean="0"/>
              <a:t>Daoist</a:t>
            </a:r>
            <a:r>
              <a:rPr lang="en-US" dirty="0" smtClean="0"/>
              <a:t> thinking, asserting that: ‘The universe is a single, vital organism, not created according to some fixed principle, but spontaneously generating itself from the primal, empty-potency lodged within all organic forms of life’ (2001: </a:t>
            </a:r>
            <a:r>
              <a:rPr lang="en-US" i="1" dirty="0" smtClean="0"/>
              <a:t>xlviii</a:t>
            </a:r>
            <a:r>
              <a:rPr lang="en-US" dirty="0" smtClean="0"/>
              <a:t>). </a:t>
            </a:r>
            <a:endParaRPr lang="en-GB" dirty="0" smtClean="0"/>
          </a:p>
          <a:p>
            <a:endParaRPr lang="en-US" dirty="0" smtClean="0"/>
          </a:p>
          <a:p>
            <a:r>
              <a:rPr lang="en-US" dirty="0" smtClean="0"/>
              <a:t>In the Western context, then, there exists a dualism which separates nature from its source of origin; whereas in Chinese thinking, there is a seamless continuity between an ever self-creating world of nature, populated by ‘ten thousand things’ and their death and return to the Dao</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667512"/>
          </a:xfrm>
        </p:spPr>
        <p:txBody>
          <a:bodyPr>
            <a:normAutofit/>
          </a:bodyPr>
          <a:lstStyle/>
          <a:p>
            <a:r>
              <a:rPr lang="en-GB" sz="2800" b="1" dirty="0" smtClean="0"/>
              <a:t>Dualism in the relationship between human and nature </a:t>
            </a:r>
            <a:endParaRPr lang="en-GB" sz="2800" b="1" dirty="0"/>
          </a:p>
        </p:txBody>
      </p:sp>
      <p:sp>
        <p:nvSpPr>
          <p:cNvPr id="3" name="Content Placeholder 2"/>
          <p:cNvSpPr>
            <a:spLocks noGrp="1"/>
          </p:cNvSpPr>
          <p:nvPr>
            <p:ph idx="1"/>
          </p:nvPr>
        </p:nvSpPr>
        <p:spPr>
          <a:xfrm>
            <a:off x="457200" y="1752600"/>
            <a:ext cx="8382000" cy="4953000"/>
          </a:xfrm>
        </p:spPr>
        <p:txBody>
          <a:bodyPr>
            <a:normAutofit fontScale="92500" lnSpcReduction="20000"/>
          </a:bodyPr>
          <a:lstStyle/>
          <a:p>
            <a:r>
              <a:rPr lang="en-US" dirty="0" smtClean="0"/>
              <a:t>In </a:t>
            </a:r>
            <a:r>
              <a:rPr lang="en-US" dirty="0" smtClean="0"/>
              <a:t>the Western, largely Judeo-Christian tradition, the human relationship with nature is problematic, </a:t>
            </a:r>
            <a:r>
              <a:rPr lang="en-US" dirty="0" smtClean="0"/>
              <a:t>as </a:t>
            </a:r>
            <a:r>
              <a:rPr lang="en-US" dirty="0" smtClean="0"/>
              <a:t>the human race sees itself as being outside of nature, banished from the Garden of Eden, but granted Divine authority to act as overlords of a natural world whose diverse species are theirs to name and command. </a:t>
            </a:r>
            <a:endParaRPr lang="en-US" dirty="0" smtClean="0"/>
          </a:p>
          <a:p>
            <a:endParaRPr lang="en-US" dirty="0"/>
          </a:p>
          <a:p>
            <a:r>
              <a:rPr lang="en-US" dirty="0" smtClean="0"/>
              <a:t>By </a:t>
            </a:r>
            <a:r>
              <a:rPr lang="en-US" dirty="0" smtClean="0"/>
              <a:t>contrast, Daoism sees human beings as only one of the many manifestations of the Dao, with no naturally inherited rights of authority over the world. </a:t>
            </a:r>
            <a:endParaRPr lang="en-US" dirty="0" smtClean="0"/>
          </a:p>
          <a:p>
            <a:endParaRPr lang="en-US" dirty="0"/>
          </a:p>
          <a:p>
            <a:r>
              <a:rPr lang="en-US" dirty="0" smtClean="0"/>
              <a:t>Many </a:t>
            </a:r>
            <a:r>
              <a:rPr lang="en-US" dirty="0" smtClean="0"/>
              <a:t>environmentalists of different persuasions turn to </a:t>
            </a:r>
            <a:r>
              <a:rPr lang="en-US" dirty="0" err="1" smtClean="0"/>
              <a:t>Daoist</a:t>
            </a:r>
            <a:r>
              <a:rPr lang="en-US" dirty="0" smtClean="0"/>
              <a:t> texts to support the proposition that humans are inherently part of the natural world (</a:t>
            </a:r>
            <a:r>
              <a:rPr lang="en-US" dirty="0" err="1" smtClean="0"/>
              <a:t>Birdwhistell</a:t>
            </a:r>
            <a:r>
              <a:rPr lang="en-US" dirty="0" smtClean="0"/>
              <a:t> 2001: 24).</a:t>
            </a:r>
            <a:endParaRPr lang="en-GB" dirty="0" smtClean="0"/>
          </a:p>
          <a:p>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667512"/>
          </a:xfrm>
        </p:spPr>
        <p:txBody>
          <a:bodyPr>
            <a:normAutofit/>
          </a:bodyPr>
          <a:lstStyle/>
          <a:p>
            <a:r>
              <a:rPr lang="en-US" sz="2000" dirty="0" smtClean="0"/>
              <a:t>T</a:t>
            </a:r>
            <a:r>
              <a:rPr lang="en-US" sz="2000" dirty="0" smtClean="0"/>
              <a:t>ension </a:t>
            </a:r>
            <a:r>
              <a:rPr lang="en-US" sz="2000" dirty="0" smtClean="0"/>
              <a:t>between </a:t>
            </a:r>
            <a:r>
              <a:rPr lang="en-US" sz="2000" dirty="0" smtClean="0"/>
              <a:t>Anthropocentric </a:t>
            </a:r>
            <a:r>
              <a:rPr lang="en-US" sz="2000" dirty="0" smtClean="0"/>
              <a:t>and </a:t>
            </a:r>
            <a:r>
              <a:rPr lang="en-US" sz="2000" dirty="0" err="1" smtClean="0"/>
              <a:t>Biocentric</a:t>
            </a:r>
            <a:r>
              <a:rPr lang="en-US" sz="2000" dirty="0" smtClean="0"/>
              <a:t> Viewpoints(O’Neil </a:t>
            </a:r>
            <a:r>
              <a:rPr lang="en-US" sz="2000" dirty="0" smtClean="0"/>
              <a:t>2001:164</a:t>
            </a:r>
            <a:r>
              <a:rPr lang="en-US" sz="2000" dirty="0" smtClean="0"/>
              <a:t>)</a:t>
            </a:r>
            <a:endParaRPr lang="en-GB" sz="2000" dirty="0"/>
          </a:p>
        </p:txBody>
      </p:sp>
      <p:sp>
        <p:nvSpPr>
          <p:cNvPr id="3" name="Content Placeholder 2"/>
          <p:cNvSpPr>
            <a:spLocks noGrp="1"/>
          </p:cNvSpPr>
          <p:nvPr>
            <p:ph idx="1"/>
          </p:nvPr>
        </p:nvSpPr>
        <p:spPr>
          <a:xfrm>
            <a:off x="152400" y="1600200"/>
            <a:ext cx="8839200" cy="5105400"/>
          </a:xfrm>
        </p:spPr>
        <p:txBody>
          <a:bodyPr>
            <a:normAutofit fontScale="85000" lnSpcReduction="20000"/>
          </a:bodyPr>
          <a:lstStyle/>
          <a:p>
            <a:r>
              <a:rPr lang="en-US" dirty="0" smtClean="0"/>
              <a:t>The anthropocentric view sees that </a:t>
            </a:r>
            <a:r>
              <a:rPr lang="en-US" b="1" dirty="0" smtClean="0"/>
              <a:t>human beings stand apart from nature</a:t>
            </a:r>
            <a:r>
              <a:rPr lang="en-US" dirty="0" smtClean="0"/>
              <a:t> and claim to have natural rights and authority over it. Nature is seen as subject to human concerns. Other species, natural habitats and resources are seen as having only </a:t>
            </a:r>
            <a:r>
              <a:rPr lang="en-US" b="1" dirty="0" smtClean="0"/>
              <a:t>instrumental value </a:t>
            </a:r>
            <a:r>
              <a:rPr lang="en-US" dirty="0" smtClean="0"/>
              <a:t>in relation to human beings. They acquire meaning only as a means to specifically human ends.</a:t>
            </a:r>
          </a:p>
          <a:p>
            <a:endParaRPr lang="en-US" dirty="0" smtClean="0"/>
          </a:p>
          <a:p>
            <a:r>
              <a:rPr lang="en-US" dirty="0" smtClean="0"/>
              <a:t>The </a:t>
            </a:r>
            <a:r>
              <a:rPr lang="en-US" dirty="0" smtClean="0"/>
              <a:t>anthropocentric point of view rarely accords moral standing or </a:t>
            </a:r>
            <a:r>
              <a:rPr lang="en-US" b="1" dirty="0" smtClean="0"/>
              <a:t>intrinsic value to other entities</a:t>
            </a:r>
            <a:r>
              <a:rPr lang="en-US" dirty="0" smtClean="0"/>
              <a:t>, as they are not seen as </a:t>
            </a:r>
            <a:r>
              <a:rPr lang="en-US" b="1" dirty="0" smtClean="0"/>
              <a:t>agents in their own right</a:t>
            </a:r>
            <a:r>
              <a:rPr lang="en-US" dirty="0" smtClean="0"/>
              <a:t>, and can therefore only be accorded instrumental value. </a:t>
            </a:r>
          </a:p>
          <a:p>
            <a:endParaRPr lang="en-US" dirty="0" smtClean="0"/>
          </a:p>
          <a:p>
            <a:r>
              <a:rPr lang="en-US" dirty="0" smtClean="0"/>
              <a:t>Proponents </a:t>
            </a:r>
            <a:r>
              <a:rPr lang="en-US" dirty="0" smtClean="0"/>
              <a:t>of environmental ethics have sought to undermine this position by claiming that </a:t>
            </a:r>
            <a:r>
              <a:rPr lang="en-US" dirty="0" err="1" smtClean="0"/>
              <a:t>Daoist</a:t>
            </a:r>
            <a:r>
              <a:rPr lang="en-US" dirty="0" smtClean="0"/>
              <a:t> texts speak of a world where human beings are not at the centre, and human concerns have no special standing in the overall Cosmos.</a:t>
            </a:r>
            <a:endParaRPr lang="en-GB" dirty="0" smtClean="0"/>
          </a:p>
          <a:p>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400" dirty="0" smtClean="0"/>
              <a:t>the perceived loss of a spiritual framework in the West that in previous less secular times helped to unite the human and natural worlds (Tucker and Grim 2001). </a:t>
            </a:r>
            <a:endParaRPr lang="en-GB" sz="2400" dirty="0"/>
          </a:p>
        </p:txBody>
      </p:sp>
      <p:sp>
        <p:nvSpPr>
          <p:cNvPr id="3" name="Content Placeholder 2"/>
          <p:cNvSpPr>
            <a:spLocks noGrp="1"/>
          </p:cNvSpPr>
          <p:nvPr>
            <p:ph idx="1"/>
          </p:nvPr>
        </p:nvSpPr>
        <p:spPr/>
        <p:txBody>
          <a:bodyPr>
            <a:normAutofit fontScale="92500" lnSpcReduction="20000"/>
          </a:bodyPr>
          <a:lstStyle/>
          <a:p>
            <a:r>
              <a:rPr lang="en-US" dirty="0" smtClean="0"/>
              <a:t>With Christian belief in decline and the disappearance of land based models of living, nature has become </a:t>
            </a:r>
            <a:r>
              <a:rPr lang="en-US" dirty="0" err="1" smtClean="0"/>
              <a:t>desacralized</a:t>
            </a:r>
            <a:r>
              <a:rPr lang="en-US" dirty="0" smtClean="0"/>
              <a:t>, and is increasingly regarded as having no intrinsic value. </a:t>
            </a:r>
            <a:r>
              <a:rPr lang="en-US" b="1" dirty="0" smtClean="0"/>
              <a:t>Human society </a:t>
            </a:r>
            <a:r>
              <a:rPr lang="en-US" dirty="0" smtClean="0"/>
              <a:t>therefore </a:t>
            </a:r>
            <a:r>
              <a:rPr lang="en-US" b="1" dirty="0" smtClean="0"/>
              <a:t>lacks the spiritual tools </a:t>
            </a:r>
            <a:r>
              <a:rPr lang="en-US" dirty="0" smtClean="0"/>
              <a:t>with which to connect to the natural world. </a:t>
            </a:r>
          </a:p>
          <a:p>
            <a:endParaRPr lang="en-US" dirty="0" smtClean="0"/>
          </a:p>
          <a:p>
            <a:r>
              <a:rPr lang="en-US" dirty="0" err="1" smtClean="0"/>
              <a:t>Daoist</a:t>
            </a:r>
            <a:r>
              <a:rPr lang="en-US" dirty="0" smtClean="0"/>
              <a:t> texts can be readily reaped for content in order to </a:t>
            </a:r>
            <a:r>
              <a:rPr lang="en-US" b="1" dirty="0" smtClean="0"/>
              <a:t>fill this Western spiritual void</a:t>
            </a:r>
            <a:r>
              <a:rPr lang="en-US" dirty="0" smtClean="0"/>
              <a:t>. </a:t>
            </a:r>
            <a:r>
              <a:rPr lang="en-US" dirty="0" err="1" smtClean="0"/>
              <a:t>Girardot</a:t>
            </a:r>
            <a:r>
              <a:rPr lang="en-US" dirty="0" smtClean="0"/>
              <a:t> (2001) points out that in so far as Daoism’s ecological/theoretical framework supports self-cultivation practices that lead to personal transformation and transcendence it does so at a cosmic level, where </a:t>
            </a:r>
            <a:r>
              <a:rPr lang="en-US" b="1" dirty="0" smtClean="0"/>
              <a:t>the individual becomes one with the Dao and therefore with nature itself</a:t>
            </a:r>
            <a:r>
              <a:rPr lang="en-US" dirty="0" smtClean="0"/>
              <a:t>.</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t>Can Daoism act as a </a:t>
            </a:r>
            <a:r>
              <a:rPr lang="en-US" sz="2400" dirty="0" smtClean="0"/>
              <a:t>significant </a:t>
            </a:r>
            <a:r>
              <a:rPr lang="en-US" sz="2400" dirty="0"/>
              <a:t>theoretical resource for the Green movement and environmental </a:t>
            </a:r>
            <a:r>
              <a:rPr lang="en-US" sz="2400" dirty="0" smtClean="0"/>
              <a:t>ethics? </a:t>
            </a:r>
            <a:endParaRPr lang="en-GB" sz="2400" dirty="0"/>
          </a:p>
        </p:txBody>
      </p:sp>
      <p:sp>
        <p:nvSpPr>
          <p:cNvPr id="3" name="Content Placeholder 2"/>
          <p:cNvSpPr>
            <a:spLocks noGrp="1"/>
          </p:cNvSpPr>
          <p:nvPr>
            <p:ph idx="1"/>
          </p:nvPr>
        </p:nvSpPr>
        <p:spPr>
          <a:xfrm>
            <a:off x="457200" y="1935480"/>
            <a:ext cx="8382000" cy="4693920"/>
          </a:xfrm>
        </p:spPr>
        <p:txBody>
          <a:bodyPr/>
          <a:lstStyle/>
          <a:p>
            <a:r>
              <a:rPr lang="en-US" dirty="0" smtClean="0"/>
              <a:t>The publication in 2001 of </a:t>
            </a:r>
            <a:r>
              <a:rPr lang="en-US" i="1" dirty="0" smtClean="0"/>
              <a:t>Daoism and Ecology: Ways Within a Cosmic Landscape</a:t>
            </a:r>
            <a:r>
              <a:rPr lang="en-US" dirty="0" smtClean="0"/>
              <a:t>, </a:t>
            </a:r>
            <a:endParaRPr lang="en-US" dirty="0" smtClean="0"/>
          </a:p>
          <a:p>
            <a:r>
              <a:rPr lang="en-US" dirty="0" smtClean="0"/>
              <a:t>the </a:t>
            </a:r>
            <a:r>
              <a:rPr lang="en-US" dirty="0" smtClean="0"/>
              <a:t>landmark compilation of articles and discussions that contributed to the conference of the same name held two years previously, </a:t>
            </a:r>
            <a:endParaRPr lang="en-US" dirty="0" smtClean="0"/>
          </a:p>
          <a:p>
            <a:r>
              <a:rPr lang="en-US" dirty="0" smtClean="0"/>
              <a:t>confirms </a:t>
            </a:r>
            <a:r>
              <a:rPr lang="en-US" dirty="0" smtClean="0"/>
              <a:t>the importance of Asian philosophies, and in particular of Daoism, as a significant theoretical resource for the Green movement and environmental ethics (</a:t>
            </a:r>
            <a:r>
              <a:rPr lang="en-US" dirty="0" err="1" smtClean="0"/>
              <a:t>Girardot</a:t>
            </a:r>
            <a:r>
              <a:rPr lang="en-US" dirty="0" smtClean="0"/>
              <a:t> 2001). </a:t>
            </a:r>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743712"/>
          </a:xfrm>
        </p:spPr>
        <p:txBody>
          <a:bodyPr>
            <a:normAutofit/>
          </a:bodyPr>
          <a:lstStyle/>
          <a:p>
            <a:r>
              <a:rPr lang="en-GB" sz="2800" b="1" dirty="0" smtClean="0"/>
              <a:t>Why Eco-Daoism Appeals to the Green Movement?</a:t>
            </a:r>
            <a:endParaRPr lang="en-GB" sz="2800" b="1" dirty="0"/>
          </a:p>
        </p:txBody>
      </p:sp>
      <p:sp>
        <p:nvSpPr>
          <p:cNvPr id="3" name="Content Placeholder 2"/>
          <p:cNvSpPr>
            <a:spLocks noGrp="1"/>
          </p:cNvSpPr>
          <p:nvPr>
            <p:ph idx="1"/>
          </p:nvPr>
        </p:nvSpPr>
        <p:spPr>
          <a:xfrm>
            <a:off x="76200" y="1752600"/>
            <a:ext cx="8915400" cy="4800600"/>
          </a:xfrm>
        </p:spPr>
        <p:txBody>
          <a:bodyPr>
            <a:normAutofit fontScale="85000" lnSpcReduction="10000"/>
          </a:bodyPr>
          <a:lstStyle/>
          <a:p>
            <a:r>
              <a:rPr lang="en-US" dirty="0" smtClean="0"/>
              <a:t>A further reason why ‘Eco-Daoism’ appeals to some in the Green movement is that at first sight it appears to speak the soft language of living at one with nature, of seeing human beings as only one among the ‘myriad things’ that inhabit the planet</a:t>
            </a:r>
            <a:r>
              <a:rPr lang="en-US" dirty="0" smtClean="0"/>
              <a:t>, whispering </a:t>
            </a:r>
            <a:r>
              <a:rPr lang="en-US" dirty="0" smtClean="0"/>
              <a:t>of a potentially holistic Cosmos whose harmonious rhythms are disturbed only by the wrongful actions of humankind. </a:t>
            </a:r>
            <a:endParaRPr lang="en-US" dirty="0" smtClean="0"/>
          </a:p>
          <a:p>
            <a:endParaRPr lang="en-US" dirty="0"/>
          </a:p>
          <a:p>
            <a:r>
              <a:rPr lang="en-US" dirty="0" smtClean="0"/>
              <a:t>It </a:t>
            </a:r>
            <a:r>
              <a:rPr lang="en-US" dirty="0" smtClean="0"/>
              <a:t>is this idea of the environment as an interrelated entity – of a world that maintains its homeostatic balance of diverse species of flora and fauna, each adapted to its specific habitat and co-existing harmoniously, (an idea that is taken to its ultimate conclusion in Gaia theory, where the Earth is considered to be a living organism), that appears so attractive, especially when contrasted with the stark evidence for an increasingly damaged natural environment. </a:t>
            </a:r>
            <a:endParaRPr lang="en-US" dirty="0" smtClean="0"/>
          </a:p>
          <a:p>
            <a:endParaRPr lang="en-US" dirty="0"/>
          </a:p>
          <a:p>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667512"/>
          </a:xfrm>
        </p:spPr>
        <p:txBody>
          <a:bodyPr>
            <a:normAutofit/>
          </a:bodyPr>
          <a:lstStyle/>
          <a:p>
            <a:r>
              <a:rPr lang="en-GB" sz="2400" b="1" dirty="0"/>
              <a:t>Why Eco-Daoism Appeals to the Green Movement</a:t>
            </a:r>
            <a:r>
              <a:rPr lang="en-GB" sz="2400" b="1" dirty="0" smtClean="0"/>
              <a:t>? (2)</a:t>
            </a:r>
            <a:endParaRPr lang="en-GB" sz="2400" dirty="0"/>
          </a:p>
        </p:txBody>
      </p:sp>
      <p:sp>
        <p:nvSpPr>
          <p:cNvPr id="3" name="Content Placeholder 2"/>
          <p:cNvSpPr>
            <a:spLocks noGrp="1"/>
          </p:cNvSpPr>
          <p:nvPr>
            <p:ph idx="1"/>
          </p:nvPr>
        </p:nvSpPr>
        <p:spPr>
          <a:xfrm>
            <a:off x="457200" y="1676400"/>
            <a:ext cx="8382000" cy="4953000"/>
          </a:xfrm>
        </p:spPr>
        <p:txBody>
          <a:bodyPr>
            <a:normAutofit fontScale="77500" lnSpcReduction="20000"/>
          </a:bodyPr>
          <a:lstStyle/>
          <a:p>
            <a:r>
              <a:rPr lang="en-US" dirty="0"/>
              <a:t>Both proponents of deep ecology and eco-feminists, as well as more general environmental thinkers are at least united on one principle, however diverse the specific interpretations of it: </a:t>
            </a:r>
            <a:r>
              <a:rPr lang="en-US" b="1" dirty="0"/>
              <a:t>the model of a holistic world provides the platform</a:t>
            </a:r>
            <a:r>
              <a:rPr lang="en-US" dirty="0"/>
              <a:t> for a theoretical, ethical and practical approach for defining the human relationship with the environment. </a:t>
            </a:r>
          </a:p>
          <a:p>
            <a:endParaRPr lang="en-US" dirty="0"/>
          </a:p>
          <a:p>
            <a:r>
              <a:rPr lang="en-US" dirty="0"/>
              <a:t>Moreover, it provides fuel for the criticism of what they see as the wrong-headed exploitation of nature by a technologically imprinted society which fails to see the impact of piecemeal actions on the whole.</a:t>
            </a:r>
            <a:endParaRPr lang="en-GB" dirty="0"/>
          </a:p>
          <a:p>
            <a:endParaRPr lang="en-US" dirty="0" smtClean="0"/>
          </a:p>
          <a:p>
            <a:r>
              <a:rPr lang="en-US" dirty="0" smtClean="0"/>
              <a:t>Perhaps </a:t>
            </a:r>
            <a:r>
              <a:rPr lang="en-US" dirty="0" smtClean="0"/>
              <a:t>it is because </a:t>
            </a:r>
            <a:r>
              <a:rPr lang="en-US" b="1" dirty="0" smtClean="0"/>
              <a:t>environmental degradation</a:t>
            </a:r>
            <a:r>
              <a:rPr lang="en-US" dirty="0" smtClean="0"/>
              <a:t> is seen to be a </a:t>
            </a:r>
            <a:r>
              <a:rPr lang="en-US" i="1" dirty="0" smtClean="0"/>
              <a:t>Western</a:t>
            </a:r>
            <a:r>
              <a:rPr lang="en-US" dirty="0" smtClean="0"/>
              <a:t> problem, and certainly one whose roots lie in the rise of Western </a:t>
            </a:r>
            <a:r>
              <a:rPr lang="en-US" dirty="0" err="1" smtClean="0"/>
              <a:t>industrialisation</a:t>
            </a:r>
            <a:r>
              <a:rPr lang="en-US" dirty="0" smtClean="0"/>
              <a:t> and the capitalist economic system, </a:t>
            </a:r>
            <a:endParaRPr lang="en-US" dirty="0" smtClean="0"/>
          </a:p>
          <a:p>
            <a:r>
              <a:rPr lang="en-US" dirty="0" smtClean="0"/>
              <a:t>that </a:t>
            </a:r>
            <a:r>
              <a:rPr lang="en-US" dirty="0" smtClean="0"/>
              <a:t>the whole system of thinking and values underpinning Western culture has become suspect in the eyes of ecologists, environmental thinkers and activists, leading them to explore alternative outlooks and philosophies contained in these ancient Chinese texts. </a:t>
            </a:r>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a:t>
            </a:r>
            <a:r>
              <a:rPr lang="en-GB" dirty="0" err="1" smtClean="0"/>
              <a:t>ziran</a:t>
            </a:r>
            <a:endParaRPr lang="en-GB" dirty="0"/>
          </a:p>
        </p:txBody>
      </p:sp>
      <p:sp>
        <p:nvSpPr>
          <p:cNvPr id="3" name="Content Placeholder 2"/>
          <p:cNvSpPr>
            <a:spLocks noGrp="1"/>
          </p:cNvSpPr>
          <p:nvPr>
            <p:ph idx="1"/>
          </p:nvPr>
        </p:nvSpPr>
        <p:spPr/>
        <p:txBody>
          <a:bodyPr>
            <a:normAutofit fontScale="92500" lnSpcReduction="20000"/>
          </a:bodyPr>
          <a:lstStyle/>
          <a:p>
            <a:r>
              <a:rPr lang="zh-CN" altLang="en-US" dirty="0" smtClean="0"/>
              <a:t>太上下知有之，其次亲之</a:t>
            </a:r>
            <a:r>
              <a:rPr lang="en-US" altLang="zh-CN" dirty="0" smtClean="0"/>
              <a:t>/</a:t>
            </a:r>
            <a:r>
              <a:rPr lang="zh-CN" altLang="en-US" dirty="0" smtClean="0"/>
              <a:t>誉之，其次畏之，其次侮之。 有不足焉，有不信焉，犹兮其贵言。功成事遂，百姓皆谓我自然。</a:t>
            </a:r>
            <a:endParaRPr lang="en-US" altLang="zh-CN" dirty="0" smtClean="0"/>
          </a:p>
          <a:p>
            <a:r>
              <a:rPr lang="zh-CN" altLang="en-US" dirty="0" smtClean="0"/>
              <a:t>道常无名（</a:t>
            </a:r>
            <a:r>
              <a:rPr lang="en-US" altLang="zh-CN" dirty="0" smtClean="0"/>
              <a:t>32</a:t>
            </a:r>
            <a:r>
              <a:rPr lang="zh-CN" altLang="en-US" dirty="0" smtClean="0"/>
              <a:t>章）</a:t>
            </a:r>
            <a:endParaRPr lang="en-US" altLang="zh-CN" dirty="0" smtClean="0"/>
          </a:p>
          <a:p>
            <a:r>
              <a:rPr lang="zh-CN" altLang="en-US" dirty="0" smtClean="0"/>
              <a:t>大道泛兮，其可左右。万物恃之而生而不辞，功成不名有，爱养万物而不为主，常无欲可名于小，万物归焉而不为主。（</a:t>
            </a:r>
            <a:r>
              <a:rPr lang="en-US" altLang="zh-CN" dirty="0" smtClean="0"/>
              <a:t>34</a:t>
            </a:r>
            <a:r>
              <a:rPr lang="zh-CN" altLang="en-US" dirty="0" smtClean="0"/>
              <a:t>章）</a:t>
            </a:r>
            <a:endParaRPr lang="en-US" altLang="zh-CN" dirty="0" smtClean="0"/>
          </a:p>
          <a:p>
            <a:r>
              <a:rPr lang="zh-CN" altLang="en-US" dirty="0" smtClean="0"/>
              <a:t>道常无为，。。。万物将自化；。。。不欲以静，天下将自定（</a:t>
            </a:r>
            <a:r>
              <a:rPr lang="en-US" altLang="zh-CN" dirty="0" smtClean="0"/>
              <a:t>37</a:t>
            </a:r>
            <a:r>
              <a:rPr lang="zh-CN" altLang="en-US" dirty="0" smtClean="0"/>
              <a:t>章）</a:t>
            </a:r>
            <a:endParaRPr lang="en-US" altLang="zh-CN" dirty="0" smtClean="0"/>
          </a:p>
          <a:p>
            <a:r>
              <a:rPr lang="zh-CN" altLang="en-US" dirty="0" smtClean="0"/>
              <a:t>我无为而民自化，我好静而民自正， 我无事而民自富 ，我无欲而民自朴 （</a:t>
            </a:r>
            <a:r>
              <a:rPr lang="en-US" altLang="zh-CN" dirty="0" smtClean="0"/>
              <a:t>57</a:t>
            </a:r>
            <a:r>
              <a:rPr lang="zh-CN" altLang="en-US" dirty="0" smtClean="0"/>
              <a:t>章）</a:t>
            </a:r>
            <a:endParaRPr lang="en-US" altLang="zh-CN" dirty="0" smtClean="0"/>
          </a:p>
          <a:p>
            <a:r>
              <a:rPr lang="zh-CN" altLang="en-US" dirty="0" smtClean="0"/>
              <a:t>天之道利而不害，圣人之道为而不争</a:t>
            </a: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551</TotalTime>
  <Words>2970</Words>
  <Application>Microsoft Office PowerPoint</Application>
  <PresentationFormat>On-screen Show (4:3)</PresentationFormat>
  <Paragraphs>130</Paragraphs>
  <Slides>23</Slides>
  <Notes>0</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Flow</vt:lpstr>
      <vt:lpstr>8. The Dao Ziran</vt:lpstr>
      <vt:lpstr>Meaning of Ziran</vt:lpstr>
      <vt:lpstr>The Characteristic of the Nature</vt:lpstr>
      <vt:lpstr>Principle of Following the Way of Nature</vt:lpstr>
      <vt:lpstr>清静无为 (庄子)</vt:lpstr>
      <vt:lpstr>清静无为，无为而无不为（老子）</vt:lpstr>
      <vt:lpstr>和顺自然Harmoniously follow with the nature </vt:lpstr>
      <vt:lpstr>Daoist principles of wuwei and ziran</vt:lpstr>
      <vt:lpstr>Relationship between Daoist religion and Daoism</vt:lpstr>
      <vt:lpstr>The common denominator</vt:lpstr>
      <vt:lpstr>Skeptical attitude towards holistic theories</vt:lpstr>
      <vt:lpstr>Daoist Viewpoints on Holism</vt:lpstr>
      <vt:lpstr>A Daoist solution on the problem of the environmental holism</vt:lpstr>
      <vt:lpstr>A Daoist solution on Problems of Holism provided by Lai</vt:lpstr>
      <vt:lpstr>Contrast between Western and Chinese Conceptualizations of Nature</vt:lpstr>
      <vt:lpstr>Contrast between Western and Chinese conceptualizations of Nature (2)</vt:lpstr>
      <vt:lpstr>Dualism in the relationship between human and nature </vt:lpstr>
      <vt:lpstr>Tension between Anthropocentric and Biocentric Viewpoints(O’Neil 2001:164)</vt:lpstr>
      <vt:lpstr>the perceived loss of a spiritual framework in the West that in previous less secular times helped to unite the human and natural worlds (Tucker and Grim 2001). </vt:lpstr>
      <vt:lpstr>Can Daoism act as a significant theoretical resource for the Green movement and environmental ethics? </vt:lpstr>
      <vt:lpstr>Why Eco-Daoism Appeals to the Green Movement?</vt:lpstr>
      <vt:lpstr>Why Eco-Daoism Appeals to the Green Movement? (2)</vt:lpstr>
      <vt:lpstr>What is ziran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7. Terminology of Ziran</dc:title>
  <dc:creator>Yanxia Zhao</dc:creator>
  <cp:lastModifiedBy>UCS</cp:lastModifiedBy>
  <cp:revision>22</cp:revision>
  <dcterms:created xsi:type="dcterms:W3CDTF">2006-08-16T00:00:00Z</dcterms:created>
  <dcterms:modified xsi:type="dcterms:W3CDTF">2015-03-06T09:51:48Z</dcterms:modified>
</cp:coreProperties>
</file>