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48" r:id="rId5"/>
  </p:sldMasterIdLst>
  <p:notesMasterIdLst>
    <p:notesMasterId r:id="rId38"/>
  </p:notesMasterIdLst>
  <p:handoutMasterIdLst>
    <p:handoutMasterId r:id="rId39"/>
  </p:handoutMasterIdLst>
  <p:sldIdLst>
    <p:sldId id="256" r:id="rId6"/>
    <p:sldId id="257" r:id="rId7"/>
    <p:sldId id="258" r:id="rId8"/>
    <p:sldId id="267" r:id="rId9"/>
    <p:sldId id="268" r:id="rId10"/>
    <p:sldId id="269" r:id="rId11"/>
    <p:sldId id="270" r:id="rId12"/>
    <p:sldId id="295" r:id="rId13"/>
    <p:sldId id="276" r:id="rId14"/>
    <p:sldId id="278" r:id="rId15"/>
    <p:sldId id="279" r:id="rId16"/>
    <p:sldId id="280" r:id="rId17"/>
    <p:sldId id="281" r:id="rId18"/>
    <p:sldId id="283" r:id="rId19"/>
    <p:sldId id="284" r:id="rId20"/>
    <p:sldId id="285" r:id="rId21"/>
    <p:sldId id="286" r:id="rId22"/>
    <p:sldId id="288" r:id="rId23"/>
    <p:sldId id="287" r:id="rId24"/>
    <p:sldId id="297" r:id="rId25"/>
    <p:sldId id="294" r:id="rId26"/>
    <p:sldId id="289" r:id="rId27"/>
    <p:sldId id="296" r:id="rId28"/>
    <p:sldId id="298" r:id="rId29"/>
    <p:sldId id="290" r:id="rId30"/>
    <p:sldId id="291" r:id="rId31"/>
    <p:sldId id="293" r:id="rId32"/>
    <p:sldId id="292" r:id="rId33"/>
    <p:sldId id="271" r:id="rId34"/>
    <p:sldId id="264" r:id="rId35"/>
    <p:sldId id="266" r:id="rId36"/>
    <p:sldId id="277" r:id="rId3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A9151AF-9A15-47D2-A874-BEB2A13FAFE3}">
          <p14:sldIdLst>
            <p14:sldId id="256"/>
            <p14:sldId id="257"/>
            <p14:sldId id="258"/>
            <p14:sldId id="267"/>
            <p14:sldId id="268"/>
            <p14:sldId id="269"/>
            <p14:sldId id="270"/>
            <p14:sldId id="295"/>
            <p14:sldId id="276"/>
            <p14:sldId id="278"/>
            <p14:sldId id="279"/>
            <p14:sldId id="280"/>
            <p14:sldId id="281"/>
            <p14:sldId id="283"/>
            <p14:sldId id="284"/>
          </p14:sldIdLst>
        </p14:section>
        <p14:section name="Political factors" id="{B67E26E8-7ABC-481C-BC34-D9495B8EA44D}">
          <p14:sldIdLst>
            <p14:sldId id="285"/>
            <p14:sldId id="286"/>
            <p14:sldId id="288"/>
            <p14:sldId id="287"/>
            <p14:sldId id="297"/>
          </p14:sldIdLst>
        </p14:section>
        <p14:section name="Economical Factors" id="{EA880249-4D6B-49E0-972E-F888AAF1D50E}">
          <p14:sldIdLst>
            <p14:sldId id="294"/>
          </p14:sldIdLst>
        </p14:section>
        <p14:section name="Social Factors" id="{34CAA724-1329-40EF-A59B-E5673E387BFC}">
          <p14:sldIdLst>
            <p14:sldId id="289"/>
            <p14:sldId id="296"/>
            <p14:sldId id="298"/>
          </p14:sldIdLst>
        </p14:section>
        <p14:section name="Technologycal Factors" id="{FBB9F837-F1B0-4DC4-9D1B-8D42164ADEB2}">
          <p14:sldIdLst>
            <p14:sldId id="290"/>
          </p14:sldIdLst>
        </p14:section>
        <p14:section name="Environmental Factors" id="{00B8CB86-2446-4B33-9E08-48A09BAA0343}">
          <p14:sldIdLst>
            <p14:sldId id="291"/>
            <p14:sldId id="293"/>
          </p14:sldIdLst>
        </p14:section>
        <p14:section name="Legal Factors" id="{4B53E409-7CCA-42F8-8C55-6AC923937C86}">
          <p14:sldIdLst>
            <p14:sldId id="292"/>
            <p14:sldId id="271"/>
            <p14:sldId id="264"/>
            <p14:sldId id="266"/>
            <p14:sldId id="27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45E6C70-9746-8A08-7D0D-C2D2D5ABA7B3}" name="Aleksandra Milenova" initials="AM" userId="5f062fe541f213db"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71D46"/>
    <a:srgbClr val="525252"/>
    <a:srgbClr val="4D1434"/>
    <a:srgbClr val="929BA3"/>
    <a:srgbClr val="98A1A8"/>
    <a:srgbClr val="8183A6"/>
    <a:srgbClr val="8587A8"/>
    <a:srgbClr val="8770A8"/>
    <a:srgbClr val="E7D2D5"/>
    <a:srgbClr val="8973AA"/>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05A733-6EA2-4B56-8CA9-D38A48E5297C}" v="2526" dt="2022-07-16T05:04:09.1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2" autoAdjust="0"/>
    <p:restoredTop sz="94660"/>
  </p:normalViewPr>
  <p:slideViewPr>
    <p:cSldViewPr snapToGrid="0">
      <p:cViewPr>
        <p:scale>
          <a:sx n="70" d="100"/>
          <a:sy n="70" d="100"/>
        </p:scale>
        <p:origin x="738" y="-48"/>
      </p:cViewPr>
      <p:guideLst/>
    </p:cSldViewPr>
  </p:slideViewPr>
  <p:notesTextViewPr>
    <p:cViewPr>
      <p:scale>
        <a:sx n="1" d="1"/>
        <a:sy n="1" d="1"/>
      </p:scale>
      <p:origin x="0" y="0"/>
    </p:cViewPr>
  </p:notesTextViewPr>
  <p:notesViewPr>
    <p:cSldViewPr snapToGrid="0">
      <p:cViewPr varScale="1">
        <p:scale>
          <a:sx n="89" d="100"/>
          <a:sy n="89" d="100"/>
        </p:scale>
        <p:origin x="37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handoutMaster" Target="handoutMasters/handout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E07C0F-8E9C-482B-903F-14AEE70D4F39}" type="doc">
      <dgm:prSet loTypeId="urn:microsoft.com/office/officeart/2005/8/layout/radial6" loCatId="cycle" qsTypeId="urn:microsoft.com/office/officeart/2005/8/quickstyle/simple4" qsCatId="simple" csTypeId="urn:microsoft.com/office/officeart/2005/8/colors/colorful3" csCatId="colorful" phldr="1"/>
      <dgm:spPr/>
      <dgm:t>
        <a:bodyPr/>
        <a:lstStyle/>
        <a:p>
          <a:endParaRPr lang="en-GB"/>
        </a:p>
      </dgm:t>
    </dgm:pt>
    <dgm:pt modelId="{EB938B16-ECD6-4708-B3C4-A4A62B45FDE4}">
      <dgm:prSet phldrT="[Text]" custT="1"/>
      <dgm:spPr/>
      <dgm:t>
        <a:bodyPr/>
        <a:lstStyle/>
        <a:p>
          <a:r>
            <a:rPr lang="en-GB" sz="2000" dirty="0">
              <a:latin typeface="Arial" panose="020B0604020202020204" pitchFamily="34" charset="0"/>
              <a:cs typeface="Arial" panose="020B0604020202020204" pitchFamily="34" charset="0"/>
            </a:rPr>
            <a:t>PESTEL</a:t>
          </a:r>
        </a:p>
      </dgm:t>
    </dgm:pt>
    <dgm:pt modelId="{E6C42B7D-3B11-4715-9D04-942E87037634}" type="parTrans" cxnId="{7D95630F-B120-40FA-AAC3-9E95DFBDE209}">
      <dgm:prSet/>
      <dgm:spPr/>
      <dgm:t>
        <a:bodyPr/>
        <a:lstStyle/>
        <a:p>
          <a:endParaRPr lang="en-GB" sz="1600">
            <a:latin typeface="Arial" panose="020B0604020202020204" pitchFamily="34" charset="0"/>
            <a:cs typeface="Arial" panose="020B0604020202020204" pitchFamily="34" charset="0"/>
          </a:endParaRPr>
        </a:p>
      </dgm:t>
    </dgm:pt>
    <dgm:pt modelId="{4BCAEC50-F5E8-4377-8679-E6F01A452A06}" type="sibTrans" cxnId="{7D95630F-B120-40FA-AAC3-9E95DFBDE209}">
      <dgm:prSet/>
      <dgm:spPr/>
      <dgm:t>
        <a:bodyPr/>
        <a:lstStyle/>
        <a:p>
          <a:endParaRPr lang="en-GB" sz="1600">
            <a:latin typeface="Arial" panose="020B0604020202020204" pitchFamily="34" charset="0"/>
            <a:cs typeface="Arial" panose="020B0604020202020204" pitchFamily="34" charset="0"/>
          </a:endParaRPr>
        </a:p>
      </dgm:t>
    </dgm:pt>
    <dgm:pt modelId="{262388CC-30EC-4D5C-93A3-D65BF089837E}">
      <dgm:prSet phldrT="[Text]" custT="1"/>
      <dgm:spPr/>
      <dgm:t>
        <a:bodyPr/>
        <a:lstStyle/>
        <a:p>
          <a:r>
            <a:rPr lang="en-GB" sz="1600" dirty="0">
              <a:latin typeface="Arial" panose="020B0604020202020204" pitchFamily="34" charset="0"/>
              <a:cs typeface="Arial" panose="020B0604020202020204" pitchFamily="34" charset="0"/>
            </a:rPr>
            <a:t>Political</a:t>
          </a:r>
        </a:p>
      </dgm:t>
    </dgm:pt>
    <dgm:pt modelId="{6D184643-FE65-4E02-A0C3-C4239F2C1279}" type="parTrans" cxnId="{4FB323BC-1525-459E-BEFE-565F1436B569}">
      <dgm:prSet/>
      <dgm:spPr/>
      <dgm:t>
        <a:bodyPr/>
        <a:lstStyle/>
        <a:p>
          <a:endParaRPr lang="en-GB" sz="1600">
            <a:latin typeface="Arial" panose="020B0604020202020204" pitchFamily="34" charset="0"/>
            <a:cs typeface="Arial" panose="020B0604020202020204" pitchFamily="34" charset="0"/>
          </a:endParaRPr>
        </a:p>
      </dgm:t>
    </dgm:pt>
    <dgm:pt modelId="{D8EDF2CC-1BC9-46F6-A973-E10DF6B20E44}" type="sibTrans" cxnId="{4FB323BC-1525-459E-BEFE-565F1436B569}">
      <dgm:prSet/>
      <dgm:spPr/>
      <dgm:t>
        <a:bodyPr/>
        <a:lstStyle/>
        <a:p>
          <a:endParaRPr lang="en-GB" sz="1600">
            <a:latin typeface="Arial" panose="020B0604020202020204" pitchFamily="34" charset="0"/>
            <a:cs typeface="Arial" panose="020B0604020202020204" pitchFamily="34" charset="0"/>
          </a:endParaRPr>
        </a:p>
      </dgm:t>
    </dgm:pt>
    <dgm:pt modelId="{1E21F300-536C-4AEE-AF85-F8EF99760974}">
      <dgm:prSet phldrT="[Text]" custT="1"/>
      <dgm:spPr/>
      <dgm:t>
        <a:bodyPr/>
        <a:lstStyle/>
        <a:p>
          <a:r>
            <a:rPr lang="en-GB" sz="1600" dirty="0">
              <a:latin typeface="Arial" panose="020B0604020202020204" pitchFamily="34" charset="0"/>
              <a:cs typeface="Arial" panose="020B0604020202020204" pitchFamily="34" charset="0"/>
            </a:rPr>
            <a:t>Economical</a:t>
          </a:r>
        </a:p>
      </dgm:t>
    </dgm:pt>
    <dgm:pt modelId="{7A4BA7AE-42AF-4C45-BDC1-11EA07282A66}" type="parTrans" cxnId="{FF0D73A3-A612-4DAF-A823-88152B5E7453}">
      <dgm:prSet/>
      <dgm:spPr/>
      <dgm:t>
        <a:bodyPr/>
        <a:lstStyle/>
        <a:p>
          <a:endParaRPr lang="en-GB" sz="1600">
            <a:latin typeface="Arial" panose="020B0604020202020204" pitchFamily="34" charset="0"/>
            <a:cs typeface="Arial" panose="020B0604020202020204" pitchFamily="34" charset="0"/>
          </a:endParaRPr>
        </a:p>
      </dgm:t>
    </dgm:pt>
    <dgm:pt modelId="{9D32D845-E0EC-4997-9B14-CB1C2587E6D8}" type="sibTrans" cxnId="{FF0D73A3-A612-4DAF-A823-88152B5E7453}">
      <dgm:prSet/>
      <dgm:spPr/>
      <dgm:t>
        <a:bodyPr/>
        <a:lstStyle/>
        <a:p>
          <a:endParaRPr lang="en-GB" sz="1600">
            <a:latin typeface="Arial" panose="020B0604020202020204" pitchFamily="34" charset="0"/>
            <a:cs typeface="Arial" panose="020B0604020202020204" pitchFamily="34" charset="0"/>
          </a:endParaRPr>
        </a:p>
      </dgm:t>
    </dgm:pt>
    <dgm:pt modelId="{F9D85F87-CCC1-4E79-837B-58BF4A2C6C74}">
      <dgm:prSet phldrT="[Text]" custT="1"/>
      <dgm:spPr/>
      <dgm:t>
        <a:bodyPr/>
        <a:lstStyle/>
        <a:p>
          <a:r>
            <a:rPr lang="en-GB" sz="1600" dirty="0">
              <a:latin typeface="Arial" panose="020B0604020202020204" pitchFamily="34" charset="0"/>
              <a:cs typeface="Arial" panose="020B0604020202020204" pitchFamily="34" charset="0"/>
            </a:rPr>
            <a:t>Social</a:t>
          </a:r>
        </a:p>
      </dgm:t>
    </dgm:pt>
    <dgm:pt modelId="{4E66B3CB-7FC1-49B3-B44F-E9D2218D9267}" type="parTrans" cxnId="{513164CD-02E0-4B54-8AA1-6E4E13E68533}">
      <dgm:prSet/>
      <dgm:spPr/>
      <dgm:t>
        <a:bodyPr/>
        <a:lstStyle/>
        <a:p>
          <a:endParaRPr lang="en-GB" sz="1600">
            <a:latin typeface="Arial" panose="020B0604020202020204" pitchFamily="34" charset="0"/>
            <a:cs typeface="Arial" panose="020B0604020202020204" pitchFamily="34" charset="0"/>
          </a:endParaRPr>
        </a:p>
      </dgm:t>
    </dgm:pt>
    <dgm:pt modelId="{300C1805-3D61-4EF4-AAC7-B29CCBF618E0}" type="sibTrans" cxnId="{513164CD-02E0-4B54-8AA1-6E4E13E68533}">
      <dgm:prSet/>
      <dgm:spPr/>
      <dgm:t>
        <a:bodyPr/>
        <a:lstStyle/>
        <a:p>
          <a:endParaRPr lang="en-GB" sz="1600">
            <a:latin typeface="Arial" panose="020B0604020202020204" pitchFamily="34" charset="0"/>
            <a:cs typeface="Arial" panose="020B0604020202020204" pitchFamily="34" charset="0"/>
          </a:endParaRPr>
        </a:p>
      </dgm:t>
    </dgm:pt>
    <dgm:pt modelId="{E123C2E0-7C36-4051-9AAB-1140BF1F5467}">
      <dgm:prSet phldrT="[Text]" custT="1"/>
      <dgm:spPr/>
      <dgm:t>
        <a:bodyPr/>
        <a:lstStyle/>
        <a:p>
          <a:r>
            <a:rPr lang="en-GB" sz="1600" dirty="0">
              <a:latin typeface="Arial" panose="020B0604020202020204" pitchFamily="34" charset="0"/>
              <a:cs typeface="Arial" panose="020B0604020202020204" pitchFamily="34" charset="0"/>
            </a:rPr>
            <a:t>Technological</a:t>
          </a:r>
        </a:p>
      </dgm:t>
    </dgm:pt>
    <dgm:pt modelId="{C70D48C9-DFD1-4366-9754-C929DB249C42}" type="parTrans" cxnId="{DB8A289B-9FA3-4E21-A2D7-8CB9AB8F5679}">
      <dgm:prSet/>
      <dgm:spPr/>
      <dgm:t>
        <a:bodyPr/>
        <a:lstStyle/>
        <a:p>
          <a:endParaRPr lang="en-GB" sz="1600">
            <a:latin typeface="Arial" panose="020B0604020202020204" pitchFamily="34" charset="0"/>
            <a:cs typeface="Arial" panose="020B0604020202020204" pitchFamily="34" charset="0"/>
          </a:endParaRPr>
        </a:p>
      </dgm:t>
    </dgm:pt>
    <dgm:pt modelId="{D98FC86C-4F43-46F5-91F6-E70F252297C8}" type="sibTrans" cxnId="{DB8A289B-9FA3-4E21-A2D7-8CB9AB8F5679}">
      <dgm:prSet/>
      <dgm:spPr/>
      <dgm:t>
        <a:bodyPr/>
        <a:lstStyle/>
        <a:p>
          <a:endParaRPr lang="en-GB" sz="1600">
            <a:latin typeface="Arial" panose="020B0604020202020204" pitchFamily="34" charset="0"/>
            <a:cs typeface="Arial" panose="020B0604020202020204" pitchFamily="34" charset="0"/>
          </a:endParaRPr>
        </a:p>
      </dgm:t>
    </dgm:pt>
    <dgm:pt modelId="{E529E2D5-AAC3-4892-9D01-C155EA78D5B2}">
      <dgm:prSet phldrT="[Text]" custT="1"/>
      <dgm:spPr/>
      <dgm:t>
        <a:bodyPr/>
        <a:lstStyle/>
        <a:p>
          <a:r>
            <a:rPr lang="en-GB" sz="1600" dirty="0">
              <a:latin typeface="Arial" panose="020B0604020202020204" pitchFamily="34" charset="0"/>
              <a:cs typeface="Arial" panose="020B0604020202020204" pitchFamily="34" charset="0"/>
            </a:rPr>
            <a:t>Environmental</a:t>
          </a:r>
        </a:p>
      </dgm:t>
    </dgm:pt>
    <dgm:pt modelId="{ED6C4CBF-3D52-4F5C-BB45-A2F690D40C94}" type="parTrans" cxnId="{50581397-08FF-4BB8-BB1D-3759526FE6DA}">
      <dgm:prSet/>
      <dgm:spPr/>
      <dgm:t>
        <a:bodyPr/>
        <a:lstStyle/>
        <a:p>
          <a:endParaRPr lang="en-GB" sz="1600">
            <a:latin typeface="Arial" panose="020B0604020202020204" pitchFamily="34" charset="0"/>
            <a:cs typeface="Arial" panose="020B0604020202020204" pitchFamily="34" charset="0"/>
          </a:endParaRPr>
        </a:p>
      </dgm:t>
    </dgm:pt>
    <dgm:pt modelId="{5EF8CD2B-15E7-4DA0-9BCC-AF30A289F80A}" type="sibTrans" cxnId="{50581397-08FF-4BB8-BB1D-3759526FE6DA}">
      <dgm:prSet/>
      <dgm:spPr/>
      <dgm:t>
        <a:bodyPr/>
        <a:lstStyle/>
        <a:p>
          <a:endParaRPr lang="en-GB" sz="1600">
            <a:latin typeface="Arial" panose="020B0604020202020204" pitchFamily="34" charset="0"/>
            <a:cs typeface="Arial" panose="020B0604020202020204" pitchFamily="34" charset="0"/>
          </a:endParaRPr>
        </a:p>
      </dgm:t>
    </dgm:pt>
    <dgm:pt modelId="{C9780107-6BB6-4AFC-9B9F-4C37284E4EC4}">
      <dgm:prSet phldrT="[Text]" custT="1"/>
      <dgm:spPr/>
      <dgm:t>
        <a:bodyPr/>
        <a:lstStyle/>
        <a:p>
          <a:r>
            <a:rPr lang="en-GB" sz="1600" dirty="0">
              <a:latin typeface="Arial" panose="020B0604020202020204" pitchFamily="34" charset="0"/>
              <a:cs typeface="Arial" panose="020B0604020202020204" pitchFamily="34" charset="0"/>
            </a:rPr>
            <a:t>Legal</a:t>
          </a:r>
        </a:p>
      </dgm:t>
    </dgm:pt>
    <dgm:pt modelId="{6B5D6B2A-FFAF-4692-A7C9-E2AA5D373895}" type="parTrans" cxnId="{84AC39EF-3D86-4C96-88D0-4544FE99B49D}">
      <dgm:prSet/>
      <dgm:spPr/>
      <dgm:t>
        <a:bodyPr/>
        <a:lstStyle/>
        <a:p>
          <a:endParaRPr lang="en-GB" sz="1600">
            <a:latin typeface="Arial" panose="020B0604020202020204" pitchFamily="34" charset="0"/>
            <a:cs typeface="Arial" panose="020B0604020202020204" pitchFamily="34" charset="0"/>
          </a:endParaRPr>
        </a:p>
      </dgm:t>
    </dgm:pt>
    <dgm:pt modelId="{D95DD0B1-74CB-4C53-9D64-BE8B22D4C98F}" type="sibTrans" cxnId="{84AC39EF-3D86-4C96-88D0-4544FE99B49D}">
      <dgm:prSet/>
      <dgm:spPr/>
      <dgm:t>
        <a:bodyPr/>
        <a:lstStyle/>
        <a:p>
          <a:endParaRPr lang="en-GB" sz="1600">
            <a:latin typeface="Arial" panose="020B0604020202020204" pitchFamily="34" charset="0"/>
            <a:cs typeface="Arial" panose="020B0604020202020204" pitchFamily="34" charset="0"/>
          </a:endParaRPr>
        </a:p>
      </dgm:t>
    </dgm:pt>
    <dgm:pt modelId="{5DDC5204-F616-4C3C-84C4-AF9FFC6339C0}" type="pres">
      <dgm:prSet presAssocID="{20E07C0F-8E9C-482B-903F-14AEE70D4F39}" presName="Name0" presStyleCnt="0">
        <dgm:presLayoutVars>
          <dgm:chMax val="1"/>
          <dgm:dir/>
          <dgm:animLvl val="ctr"/>
          <dgm:resizeHandles val="exact"/>
        </dgm:presLayoutVars>
      </dgm:prSet>
      <dgm:spPr/>
    </dgm:pt>
    <dgm:pt modelId="{14C2A9AB-DC6F-472F-ACFA-883807FB1214}" type="pres">
      <dgm:prSet presAssocID="{EB938B16-ECD6-4708-B3C4-A4A62B45FDE4}" presName="centerShape" presStyleLbl="node0" presStyleIdx="0" presStyleCnt="1"/>
      <dgm:spPr/>
    </dgm:pt>
    <dgm:pt modelId="{5FEF8EE9-2573-4F32-B60F-A0F347D54ACF}" type="pres">
      <dgm:prSet presAssocID="{262388CC-30EC-4D5C-93A3-D65BF089837E}" presName="node" presStyleLbl="node1" presStyleIdx="0" presStyleCnt="6">
        <dgm:presLayoutVars>
          <dgm:bulletEnabled val="1"/>
        </dgm:presLayoutVars>
      </dgm:prSet>
      <dgm:spPr/>
    </dgm:pt>
    <dgm:pt modelId="{41BFB576-A199-44C8-AB99-B68F58CCD471}" type="pres">
      <dgm:prSet presAssocID="{262388CC-30EC-4D5C-93A3-D65BF089837E}" presName="dummy" presStyleCnt="0"/>
      <dgm:spPr/>
    </dgm:pt>
    <dgm:pt modelId="{F5E5EFF9-7C89-4F2B-8205-BBD03B36B4CD}" type="pres">
      <dgm:prSet presAssocID="{D8EDF2CC-1BC9-46F6-A973-E10DF6B20E44}" presName="sibTrans" presStyleLbl="sibTrans2D1" presStyleIdx="0" presStyleCnt="6"/>
      <dgm:spPr/>
    </dgm:pt>
    <dgm:pt modelId="{96AE5833-FD8A-4A75-BF00-A43C5FF48A3E}" type="pres">
      <dgm:prSet presAssocID="{1E21F300-536C-4AEE-AF85-F8EF99760974}" presName="node" presStyleLbl="node1" presStyleIdx="1" presStyleCnt="6">
        <dgm:presLayoutVars>
          <dgm:bulletEnabled val="1"/>
        </dgm:presLayoutVars>
      </dgm:prSet>
      <dgm:spPr/>
    </dgm:pt>
    <dgm:pt modelId="{32ADD6FA-1D2C-420A-8A4D-3820289CF797}" type="pres">
      <dgm:prSet presAssocID="{1E21F300-536C-4AEE-AF85-F8EF99760974}" presName="dummy" presStyleCnt="0"/>
      <dgm:spPr/>
    </dgm:pt>
    <dgm:pt modelId="{F3B0A45C-B9DC-422C-AA68-9C54422D69CE}" type="pres">
      <dgm:prSet presAssocID="{9D32D845-E0EC-4997-9B14-CB1C2587E6D8}" presName="sibTrans" presStyleLbl="sibTrans2D1" presStyleIdx="1" presStyleCnt="6"/>
      <dgm:spPr/>
    </dgm:pt>
    <dgm:pt modelId="{E8E3596C-0985-4FF6-804E-9B20AD68E57D}" type="pres">
      <dgm:prSet presAssocID="{F9D85F87-CCC1-4E79-837B-58BF4A2C6C74}" presName="node" presStyleLbl="node1" presStyleIdx="2" presStyleCnt="6">
        <dgm:presLayoutVars>
          <dgm:bulletEnabled val="1"/>
        </dgm:presLayoutVars>
      </dgm:prSet>
      <dgm:spPr/>
    </dgm:pt>
    <dgm:pt modelId="{FAB08A9F-6E4F-4A5F-A8D2-8F63B361085C}" type="pres">
      <dgm:prSet presAssocID="{F9D85F87-CCC1-4E79-837B-58BF4A2C6C74}" presName="dummy" presStyleCnt="0"/>
      <dgm:spPr/>
    </dgm:pt>
    <dgm:pt modelId="{F1069007-E15A-49DB-9641-D36C3212CB4E}" type="pres">
      <dgm:prSet presAssocID="{300C1805-3D61-4EF4-AAC7-B29CCBF618E0}" presName="sibTrans" presStyleLbl="sibTrans2D1" presStyleIdx="2" presStyleCnt="6"/>
      <dgm:spPr/>
    </dgm:pt>
    <dgm:pt modelId="{E9D49E82-9006-4A7C-A1A2-8E8D76671C1D}" type="pres">
      <dgm:prSet presAssocID="{E123C2E0-7C36-4051-9AAB-1140BF1F5467}" presName="node" presStyleLbl="node1" presStyleIdx="3" presStyleCnt="6">
        <dgm:presLayoutVars>
          <dgm:bulletEnabled val="1"/>
        </dgm:presLayoutVars>
      </dgm:prSet>
      <dgm:spPr/>
    </dgm:pt>
    <dgm:pt modelId="{4A0867D4-0804-4CE7-9542-0E5614DFF1C2}" type="pres">
      <dgm:prSet presAssocID="{E123C2E0-7C36-4051-9AAB-1140BF1F5467}" presName="dummy" presStyleCnt="0"/>
      <dgm:spPr/>
    </dgm:pt>
    <dgm:pt modelId="{CDC6B538-2D70-4F5C-888B-AC799B50FB17}" type="pres">
      <dgm:prSet presAssocID="{D98FC86C-4F43-46F5-91F6-E70F252297C8}" presName="sibTrans" presStyleLbl="sibTrans2D1" presStyleIdx="3" presStyleCnt="6"/>
      <dgm:spPr/>
    </dgm:pt>
    <dgm:pt modelId="{0FF6B26A-2CBC-4CC2-BFE9-4D8BD7DB8BC2}" type="pres">
      <dgm:prSet presAssocID="{E529E2D5-AAC3-4892-9D01-C155EA78D5B2}" presName="node" presStyleLbl="node1" presStyleIdx="4" presStyleCnt="6">
        <dgm:presLayoutVars>
          <dgm:bulletEnabled val="1"/>
        </dgm:presLayoutVars>
      </dgm:prSet>
      <dgm:spPr/>
    </dgm:pt>
    <dgm:pt modelId="{4D1B502C-0FAB-4FAA-8BEF-05E054AC7A86}" type="pres">
      <dgm:prSet presAssocID="{E529E2D5-AAC3-4892-9D01-C155EA78D5B2}" presName="dummy" presStyleCnt="0"/>
      <dgm:spPr/>
    </dgm:pt>
    <dgm:pt modelId="{F6F0A230-144E-45B6-AA59-5D6C8B2AEB4E}" type="pres">
      <dgm:prSet presAssocID="{5EF8CD2B-15E7-4DA0-9BCC-AF30A289F80A}" presName="sibTrans" presStyleLbl="sibTrans2D1" presStyleIdx="4" presStyleCnt="6"/>
      <dgm:spPr/>
    </dgm:pt>
    <dgm:pt modelId="{EEA4C06C-EA5B-472A-86EB-5766991E1703}" type="pres">
      <dgm:prSet presAssocID="{C9780107-6BB6-4AFC-9B9F-4C37284E4EC4}" presName="node" presStyleLbl="node1" presStyleIdx="5" presStyleCnt="6">
        <dgm:presLayoutVars>
          <dgm:bulletEnabled val="1"/>
        </dgm:presLayoutVars>
      </dgm:prSet>
      <dgm:spPr/>
    </dgm:pt>
    <dgm:pt modelId="{9E6BA3F0-A8F7-4724-82A1-26CD950A6082}" type="pres">
      <dgm:prSet presAssocID="{C9780107-6BB6-4AFC-9B9F-4C37284E4EC4}" presName="dummy" presStyleCnt="0"/>
      <dgm:spPr/>
    </dgm:pt>
    <dgm:pt modelId="{45C50D6A-4D6F-4DAE-A1ED-6E277DF7DDDA}" type="pres">
      <dgm:prSet presAssocID="{D95DD0B1-74CB-4C53-9D64-BE8B22D4C98F}" presName="sibTrans" presStyleLbl="sibTrans2D1" presStyleIdx="5" presStyleCnt="6"/>
      <dgm:spPr/>
    </dgm:pt>
  </dgm:ptLst>
  <dgm:cxnLst>
    <dgm:cxn modelId="{7D95630F-B120-40FA-AAC3-9E95DFBDE209}" srcId="{20E07C0F-8E9C-482B-903F-14AEE70D4F39}" destId="{EB938B16-ECD6-4708-B3C4-A4A62B45FDE4}" srcOrd="0" destOrd="0" parTransId="{E6C42B7D-3B11-4715-9D04-942E87037634}" sibTransId="{4BCAEC50-F5E8-4377-8679-E6F01A452A06}"/>
    <dgm:cxn modelId="{C7649F1C-2147-4314-A079-63F3136F7FD3}" type="presOf" srcId="{D98FC86C-4F43-46F5-91F6-E70F252297C8}" destId="{CDC6B538-2D70-4F5C-888B-AC799B50FB17}" srcOrd="0" destOrd="0" presId="urn:microsoft.com/office/officeart/2005/8/layout/radial6"/>
    <dgm:cxn modelId="{E33AB822-DFF7-4F80-8684-AEDFB5C746EC}" type="presOf" srcId="{1E21F300-536C-4AEE-AF85-F8EF99760974}" destId="{96AE5833-FD8A-4A75-BF00-A43C5FF48A3E}" srcOrd="0" destOrd="0" presId="urn:microsoft.com/office/officeart/2005/8/layout/radial6"/>
    <dgm:cxn modelId="{179F1830-0D0F-43A6-BE94-50599A1AFE6B}" type="presOf" srcId="{E529E2D5-AAC3-4892-9D01-C155EA78D5B2}" destId="{0FF6B26A-2CBC-4CC2-BFE9-4D8BD7DB8BC2}" srcOrd="0" destOrd="0" presId="urn:microsoft.com/office/officeart/2005/8/layout/radial6"/>
    <dgm:cxn modelId="{E5829740-5C8E-4B74-ADC8-C80C18E09862}" type="presOf" srcId="{20E07C0F-8E9C-482B-903F-14AEE70D4F39}" destId="{5DDC5204-F616-4C3C-84C4-AF9FFC6339C0}" srcOrd="0" destOrd="0" presId="urn:microsoft.com/office/officeart/2005/8/layout/radial6"/>
    <dgm:cxn modelId="{3F2D3B5F-936F-4435-904D-C51C6CE6F8A0}" type="presOf" srcId="{D95DD0B1-74CB-4C53-9D64-BE8B22D4C98F}" destId="{45C50D6A-4D6F-4DAE-A1ED-6E277DF7DDDA}" srcOrd="0" destOrd="0" presId="urn:microsoft.com/office/officeart/2005/8/layout/radial6"/>
    <dgm:cxn modelId="{C9478141-573D-40C9-BB2B-0FD15C60E5DF}" type="presOf" srcId="{9D32D845-E0EC-4997-9B14-CB1C2587E6D8}" destId="{F3B0A45C-B9DC-422C-AA68-9C54422D69CE}" srcOrd="0" destOrd="0" presId="urn:microsoft.com/office/officeart/2005/8/layout/radial6"/>
    <dgm:cxn modelId="{85272968-3888-4EB8-A9FB-EC8B15149ACF}" type="presOf" srcId="{262388CC-30EC-4D5C-93A3-D65BF089837E}" destId="{5FEF8EE9-2573-4F32-B60F-A0F347D54ACF}" srcOrd="0" destOrd="0" presId="urn:microsoft.com/office/officeart/2005/8/layout/radial6"/>
    <dgm:cxn modelId="{FB9F9B75-5291-49EF-AEE7-F24F26E04309}" type="presOf" srcId="{F9D85F87-CCC1-4E79-837B-58BF4A2C6C74}" destId="{E8E3596C-0985-4FF6-804E-9B20AD68E57D}" srcOrd="0" destOrd="0" presId="urn:microsoft.com/office/officeart/2005/8/layout/radial6"/>
    <dgm:cxn modelId="{50581397-08FF-4BB8-BB1D-3759526FE6DA}" srcId="{EB938B16-ECD6-4708-B3C4-A4A62B45FDE4}" destId="{E529E2D5-AAC3-4892-9D01-C155EA78D5B2}" srcOrd="4" destOrd="0" parTransId="{ED6C4CBF-3D52-4F5C-BB45-A2F690D40C94}" sibTransId="{5EF8CD2B-15E7-4DA0-9BCC-AF30A289F80A}"/>
    <dgm:cxn modelId="{DB8A289B-9FA3-4E21-A2D7-8CB9AB8F5679}" srcId="{EB938B16-ECD6-4708-B3C4-A4A62B45FDE4}" destId="{E123C2E0-7C36-4051-9AAB-1140BF1F5467}" srcOrd="3" destOrd="0" parTransId="{C70D48C9-DFD1-4366-9754-C929DB249C42}" sibTransId="{D98FC86C-4F43-46F5-91F6-E70F252297C8}"/>
    <dgm:cxn modelId="{FF0D73A3-A612-4DAF-A823-88152B5E7453}" srcId="{EB938B16-ECD6-4708-B3C4-A4A62B45FDE4}" destId="{1E21F300-536C-4AEE-AF85-F8EF99760974}" srcOrd="1" destOrd="0" parTransId="{7A4BA7AE-42AF-4C45-BDC1-11EA07282A66}" sibTransId="{9D32D845-E0EC-4997-9B14-CB1C2587E6D8}"/>
    <dgm:cxn modelId="{640630A4-2C61-4BBA-9927-FD25A87D93AB}" type="presOf" srcId="{5EF8CD2B-15E7-4DA0-9BCC-AF30A289F80A}" destId="{F6F0A230-144E-45B6-AA59-5D6C8B2AEB4E}" srcOrd="0" destOrd="0" presId="urn:microsoft.com/office/officeart/2005/8/layout/radial6"/>
    <dgm:cxn modelId="{494797A5-4DC3-4BC7-8058-C4F5EB460486}" type="presOf" srcId="{E123C2E0-7C36-4051-9AAB-1140BF1F5467}" destId="{E9D49E82-9006-4A7C-A1A2-8E8D76671C1D}" srcOrd="0" destOrd="0" presId="urn:microsoft.com/office/officeart/2005/8/layout/radial6"/>
    <dgm:cxn modelId="{9DF0ECB6-3C1D-49A5-8B2C-32D3FA1C3360}" type="presOf" srcId="{EB938B16-ECD6-4708-B3C4-A4A62B45FDE4}" destId="{14C2A9AB-DC6F-472F-ACFA-883807FB1214}" srcOrd="0" destOrd="0" presId="urn:microsoft.com/office/officeart/2005/8/layout/radial6"/>
    <dgm:cxn modelId="{4FB323BC-1525-459E-BEFE-565F1436B569}" srcId="{EB938B16-ECD6-4708-B3C4-A4A62B45FDE4}" destId="{262388CC-30EC-4D5C-93A3-D65BF089837E}" srcOrd="0" destOrd="0" parTransId="{6D184643-FE65-4E02-A0C3-C4239F2C1279}" sibTransId="{D8EDF2CC-1BC9-46F6-A973-E10DF6B20E44}"/>
    <dgm:cxn modelId="{513164CD-02E0-4B54-8AA1-6E4E13E68533}" srcId="{EB938B16-ECD6-4708-B3C4-A4A62B45FDE4}" destId="{F9D85F87-CCC1-4E79-837B-58BF4A2C6C74}" srcOrd="2" destOrd="0" parTransId="{4E66B3CB-7FC1-49B3-B44F-E9D2218D9267}" sibTransId="{300C1805-3D61-4EF4-AAC7-B29CCBF618E0}"/>
    <dgm:cxn modelId="{EBB56DCD-DFB6-4AD6-A6AE-F36A4288AAC2}" type="presOf" srcId="{C9780107-6BB6-4AFC-9B9F-4C37284E4EC4}" destId="{EEA4C06C-EA5B-472A-86EB-5766991E1703}" srcOrd="0" destOrd="0" presId="urn:microsoft.com/office/officeart/2005/8/layout/radial6"/>
    <dgm:cxn modelId="{73EAFFE4-E2FA-444E-A295-7D19DAB20365}" type="presOf" srcId="{300C1805-3D61-4EF4-AAC7-B29CCBF618E0}" destId="{F1069007-E15A-49DB-9641-D36C3212CB4E}" srcOrd="0" destOrd="0" presId="urn:microsoft.com/office/officeart/2005/8/layout/radial6"/>
    <dgm:cxn modelId="{84AC39EF-3D86-4C96-88D0-4544FE99B49D}" srcId="{EB938B16-ECD6-4708-B3C4-A4A62B45FDE4}" destId="{C9780107-6BB6-4AFC-9B9F-4C37284E4EC4}" srcOrd="5" destOrd="0" parTransId="{6B5D6B2A-FFAF-4692-A7C9-E2AA5D373895}" sibTransId="{D95DD0B1-74CB-4C53-9D64-BE8B22D4C98F}"/>
    <dgm:cxn modelId="{19B897F6-F76A-48D1-B2B2-9F1774283D08}" type="presOf" srcId="{D8EDF2CC-1BC9-46F6-A973-E10DF6B20E44}" destId="{F5E5EFF9-7C89-4F2B-8205-BBD03B36B4CD}" srcOrd="0" destOrd="0" presId="urn:microsoft.com/office/officeart/2005/8/layout/radial6"/>
    <dgm:cxn modelId="{9274928E-9954-4A54-B13F-A645EAD3AFDE}" type="presParOf" srcId="{5DDC5204-F616-4C3C-84C4-AF9FFC6339C0}" destId="{14C2A9AB-DC6F-472F-ACFA-883807FB1214}" srcOrd="0" destOrd="0" presId="urn:microsoft.com/office/officeart/2005/8/layout/radial6"/>
    <dgm:cxn modelId="{13120F7D-021A-416A-AF66-D036D360ADF5}" type="presParOf" srcId="{5DDC5204-F616-4C3C-84C4-AF9FFC6339C0}" destId="{5FEF8EE9-2573-4F32-B60F-A0F347D54ACF}" srcOrd="1" destOrd="0" presId="urn:microsoft.com/office/officeart/2005/8/layout/radial6"/>
    <dgm:cxn modelId="{8240D02E-E06B-4344-8273-F3C61D302534}" type="presParOf" srcId="{5DDC5204-F616-4C3C-84C4-AF9FFC6339C0}" destId="{41BFB576-A199-44C8-AB99-B68F58CCD471}" srcOrd="2" destOrd="0" presId="urn:microsoft.com/office/officeart/2005/8/layout/radial6"/>
    <dgm:cxn modelId="{9BB5E03B-4B4F-44EB-BAB3-F455438E0BC7}" type="presParOf" srcId="{5DDC5204-F616-4C3C-84C4-AF9FFC6339C0}" destId="{F5E5EFF9-7C89-4F2B-8205-BBD03B36B4CD}" srcOrd="3" destOrd="0" presId="urn:microsoft.com/office/officeart/2005/8/layout/radial6"/>
    <dgm:cxn modelId="{E8F24EF8-1F22-4C84-B16F-69E9CA709F45}" type="presParOf" srcId="{5DDC5204-F616-4C3C-84C4-AF9FFC6339C0}" destId="{96AE5833-FD8A-4A75-BF00-A43C5FF48A3E}" srcOrd="4" destOrd="0" presId="urn:microsoft.com/office/officeart/2005/8/layout/radial6"/>
    <dgm:cxn modelId="{049D9902-515E-4341-9C1E-698F134E951B}" type="presParOf" srcId="{5DDC5204-F616-4C3C-84C4-AF9FFC6339C0}" destId="{32ADD6FA-1D2C-420A-8A4D-3820289CF797}" srcOrd="5" destOrd="0" presId="urn:microsoft.com/office/officeart/2005/8/layout/radial6"/>
    <dgm:cxn modelId="{3F586808-2F4C-4E2C-9869-C5F68324EA2C}" type="presParOf" srcId="{5DDC5204-F616-4C3C-84C4-AF9FFC6339C0}" destId="{F3B0A45C-B9DC-422C-AA68-9C54422D69CE}" srcOrd="6" destOrd="0" presId="urn:microsoft.com/office/officeart/2005/8/layout/radial6"/>
    <dgm:cxn modelId="{341308B0-1D17-4561-A2AD-6E8CC9EC5E79}" type="presParOf" srcId="{5DDC5204-F616-4C3C-84C4-AF9FFC6339C0}" destId="{E8E3596C-0985-4FF6-804E-9B20AD68E57D}" srcOrd="7" destOrd="0" presId="urn:microsoft.com/office/officeart/2005/8/layout/radial6"/>
    <dgm:cxn modelId="{AB58D156-A35B-4A27-B5DE-05144F552194}" type="presParOf" srcId="{5DDC5204-F616-4C3C-84C4-AF9FFC6339C0}" destId="{FAB08A9F-6E4F-4A5F-A8D2-8F63B361085C}" srcOrd="8" destOrd="0" presId="urn:microsoft.com/office/officeart/2005/8/layout/radial6"/>
    <dgm:cxn modelId="{A6738B2B-6B9B-4F2B-8719-AB2EA8CC3668}" type="presParOf" srcId="{5DDC5204-F616-4C3C-84C4-AF9FFC6339C0}" destId="{F1069007-E15A-49DB-9641-D36C3212CB4E}" srcOrd="9" destOrd="0" presId="urn:microsoft.com/office/officeart/2005/8/layout/radial6"/>
    <dgm:cxn modelId="{33FCE18C-4858-4849-B00C-06675FEC1B8D}" type="presParOf" srcId="{5DDC5204-F616-4C3C-84C4-AF9FFC6339C0}" destId="{E9D49E82-9006-4A7C-A1A2-8E8D76671C1D}" srcOrd="10" destOrd="0" presId="urn:microsoft.com/office/officeart/2005/8/layout/radial6"/>
    <dgm:cxn modelId="{800A54EC-B2DB-40E8-A294-975E925F4552}" type="presParOf" srcId="{5DDC5204-F616-4C3C-84C4-AF9FFC6339C0}" destId="{4A0867D4-0804-4CE7-9542-0E5614DFF1C2}" srcOrd="11" destOrd="0" presId="urn:microsoft.com/office/officeart/2005/8/layout/radial6"/>
    <dgm:cxn modelId="{7D0640E7-C28F-4CA1-96B2-61715B77EEE3}" type="presParOf" srcId="{5DDC5204-F616-4C3C-84C4-AF9FFC6339C0}" destId="{CDC6B538-2D70-4F5C-888B-AC799B50FB17}" srcOrd="12" destOrd="0" presId="urn:microsoft.com/office/officeart/2005/8/layout/radial6"/>
    <dgm:cxn modelId="{F55C66B4-6318-41D2-933E-B30E9DE9B73B}" type="presParOf" srcId="{5DDC5204-F616-4C3C-84C4-AF9FFC6339C0}" destId="{0FF6B26A-2CBC-4CC2-BFE9-4D8BD7DB8BC2}" srcOrd="13" destOrd="0" presId="urn:microsoft.com/office/officeart/2005/8/layout/radial6"/>
    <dgm:cxn modelId="{DAB3F5DA-4A8C-46CE-8A68-4E1CA7EB55B4}" type="presParOf" srcId="{5DDC5204-F616-4C3C-84C4-AF9FFC6339C0}" destId="{4D1B502C-0FAB-4FAA-8BEF-05E054AC7A86}" srcOrd="14" destOrd="0" presId="urn:microsoft.com/office/officeart/2005/8/layout/radial6"/>
    <dgm:cxn modelId="{6ADF2B6C-E79B-42A8-8810-4843A19A4756}" type="presParOf" srcId="{5DDC5204-F616-4C3C-84C4-AF9FFC6339C0}" destId="{F6F0A230-144E-45B6-AA59-5D6C8B2AEB4E}" srcOrd="15" destOrd="0" presId="urn:microsoft.com/office/officeart/2005/8/layout/radial6"/>
    <dgm:cxn modelId="{63B2DEB2-45D4-4735-B0D6-FBE4ACC544BA}" type="presParOf" srcId="{5DDC5204-F616-4C3C-84C4-AF9FFC6339C0}" destId="{EEA4C06C-EA5B-472A-86EB-5766991E1703}" srcOrd="16" destOrd="0" presId="urn:microsoft.com/office/officeart/2005/8/layout/radial6"/>
    <dgm:cxn modelId="{CF735E01-78DE-436C-AB7E-ED312ADAA861}" type="presParOf" srcId="{5DDC5204-F616-4C3C-84C4-AF9FFC6339C0}" destId="{9E6BA3F0-A8F7-4724-82A1-26CD950A6082}" srcOrd="17" destOrd="0" presId="urn:microsoft.com/office/officeart/2005/8/layout/radial6"/>
    <dgm:cxn modelId="{9E5E90BF-808D-40A9-AC0A-4A269371A038}" type="presParOf" srcId="{5DDC5204-F616-4C3C-84C4-AF9FFC6339C0}" destId="{45C50D6A-4D6F-4DAE-A1ED-6E277DF7DDDA}" srcOrd="18"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C62122-221C-4738-9245-61BC8D249EF8}" type="doc">
      <dgm:prSet loTypeId="urn:microsoft.com/office/officeart/2005/8/layout/pList2" loCatId="list" qsTypeId="urn:microsoft.com/office/officeart/2005/8/quickstyle/simple4" qsCatId="simple" csTypeId="urn:microsoft.com/office/officeart/2005/8/colors/colorful3" csCatId="colorful" phldr="1"/>
      <dgm:spPr/>
      <dgm:t>
        <a:bodyPr/>
        <a:lstStyle/>
        <a:p>
          <a:endParaRPr lang="en-GB"/>
        </a:p>
      </dgm:t>
    </dgm:pt>
    <dgm:pt modelId="{AA44D020-0B82-463B-9B13-7E0BEFAEFBF3}">
      <dgm:prSet phldrT="[Text]" custT="1"/>
      <dgm:spPr/>
      <dgm:t>
        <a:bodyPr/>
        <a:lstStyle/>
        <a:p>
          <a:pPr algn="just">
            <a:lnSpc>
              <a:spcPct val="150000"/>
            </a:lnSpc>
            <a:buClrTx/>
            <a:buSzTx/>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These factors are all about how and to what degree a government intervenes in the economy or a certain industry.</a:t>
          </a:r>
        </a:p>
      </dgm:t>
    </dgm:pt>
    <dgm:pt modelId="{D5BD0EBF-A690-4F7C-A49B-DC0002A42FB9}" type="parTrans" cxnId="{581506EC-4071-4537-A6A1-99217CC290A5}">
      <dgm:prSet/>
      <dgm:spPr/>
      <dgm:t>
        <a:bodyPr/>
        <a:lstStyle/>
        <a:p>
          <a:endParaRPr lang="en-GB"/>
        </a:p>
      </dgm:t>
    </dgm:pt>
    <dgm:pt modelId="{45DDC1FB-4CBD-4F26-9DD5-609A59288827}" type="sibTrans" cxnId="{581506EC-4071-4537-A6A1-99217CC290A5}">
      <dgm:prSet/>
      <dgm:spPr/>
      <dgm:t>
        <a:bodyPr/>
        <a:lstStyle/>
        <a:p>
          <a:endParaRPr lang="en-GB"/>
        </a:p>
      </dgm:t>
    </dgm:pt>
    <dgm:pt modelId="{A4E8273D-62A8-463E-BB2A-AFB13CAA25D4}">
      <dgm:prSet phldrT="[Text]" custT="1"/>
      <dgm:spPr/>
      <dgm:t>
        <a:bodyPr/>
        <a:lstStyle/>
        <a:p>
          <a:pPr algn="just">
            <a:lnSpc>
              <a:spcPct val="100000"/>
            </a:lnSpc>
            <a:buClrTx/>
            <a:buSzTx/>
            <a:buFont typeface="Arial" panose="020B0604020202020204" pitchFamily="34" charset="0"/>
            <a:buChar char="•"/>
          </a:pPr>
          <a:r>
            <a:rPr lang="en-GB" sz="1200" dirty="0">
              <a:solidFill>
                <a:schemeClr val="tx1"/>
              </a:solidFill>
              <a:latin typeface="Arial" panose="020B0604020202020204" pitchFamily="34" charset="0"/>
              <a:cs typeface="Arial" panose="020B0604020202020204" pitchFamily="34" charset="0"/>
            </a:rPr>
            <a:t>Economic factors are determinants of a certain economy’s performance. Factors that impact their products and services’ price, and also demand and supply models.</a:t>
          </a:r>
        </a:p>
      </dgm:t>
    </dgm:pt>
    <dgm:pt modelId="{9625FA6C-82CF-4BDF-BE6F-3F12D0F4DFEB}" type="parTrans" cxnId="{89299F73-C0B7-489D-A143-4EF1B5AE624D}">
      <dgm:prSet/>
      <dgm:spPr/>
      <dgm:t>
        <a:bodyPr/>
        <a:lstStyle/>
        <a:p>
          <a:endParaRPr lang="en-GB"/>
        </a:p>
      </dgm:t>
    </dgm:pt>
    <dgm:pt modelId="{26547101-8559-4BFB-AC0D-6B9807074AA8}" type="sibTrans" cxnId="{89299F73-C0B7-489D-A143-4EF1B5AE624D}">
      <dgm:prSet/>
      <dgm:spPr/>
      <dgm:t>
        <a:bodyPr/>
        <a:lstStyle/>
        <a:p>
          <a:endParaRPr lang="en-GB"/>
        </a:p>
      </dgm:t>
    </dgm:pt>
    <dgm:pt modelId="{E04A4033-CC33-43B9-9B49-FDAC2DEED57C}">
      <dgm:prSet phldrT="[Text]" custT="1"/>
      <dgm:spPr/>
      <dgm:t>
        <a:bodyPr/>
        <a:lstStyle/>
        <a:p>
          <a:pPr algn="just">
            <a:lnSpc>
              <a:spcPct val="100000"/>
            </a:lnSpc>
          </a:pPr>
          <a:r>
            <a:rPr lang="en-GB" sz="1200" dirty="0">
              <a:solidFill>
                <a:schemeClr val="tx1"/>
              </a:solidFill>
              <a:latin typeface="Arial" panose="020B0604020202020204" pitchFamily="34" charset="0"/>
              <a:cs typeface="Arial" panose="020B0604020202020204" pitchFamily="34" charset="0"/>
            </a:rPr>
            <a:t>This dimension of the general environment represents the demographic characteristics, norms, customs and values of the population within which the organization operates.</a:t>
          </a:r>
        </a:p>
      </dgm:t>
    </dgm:pt>
    <dgm:pt modelId="{C55140C0-283E-44D5-B79C-0F7A1BFD1C72}" type="parTrans" cxnId="{1CE03C68-934D-4CCB-9F49-92B612E52019}">
      <dgm:prSet/>
      <dgm:spPr/>
      <dgm:t>
        <a:bodyPr/>
        <a:lstStyle/>
        <a:p>
          <a:endParaRPr lang="en-GB"/>
        </a:p>
      </dgm:t>
    </dgm:pt>
    <dgm:pt modelId="{190CA1B6-2D9C-46EB-B29E-ED42CE4D368E}" type="sibTrans" cxnId="{1CE03C68-934D-4CCB-9F49-92B612E52019}">
      <dgm:prSet/>
      <dgm:spPr/>
      <dgm:t>
        <a:bodyPr/>
        <a:lstStyle/>
        <a:p>
          <a:endParaRPr lang="en-GB"/>
        </a:p>
      </dgm:t>
    </dgm:pt>
    <dgm:pt modelId="{3C4FC05B-B18F-407B-ACB2-81AEA88D1ECC}">
      <dgm:prSet custT="1"/>
      <dgm:spPr/>
      <dgm:t>
        <a:bodyPr/>
        <a:lstStyle/>
        <a:p>
          <a:pPr algn="just">
            <a:lnSpc>
              <a:spcPct val="150000"/>
            </a:lnSpc>
          </a:pPr>
          <a:r>
            <a:rPr lang="es-ES" sz="1200" dirty="0">
              <a:solidFill>
                <a:schemeClr val="tx1"/>
              </a:solidFill>
              <a:latin typeface="Arial" panose="020B0604020202020204" pitchFamily="34" charset="0"/>
              <a:cs typeface="Arial" panose="020B0604020202020204" pitchFamily="34" charset="0"/>
            </a:rPr>
            <a:t>This factors are all about the legal aspects that affect the organisation </a:t>
          </a:r>
          <a:r>
            <a:rPr lang="en-GB" sz="1200" b="0" i="0" dirty="0">
              <a:solidFill>
                <a:schemeClr val="tx1"/>
              </a:solidFill>
              <a:latin typeface="Arial" panose="020B0604020202020204" pitchFamily="34" charset="0"/>
              <a:cs typeface="Arial" panose="020B0604020202020204" pitchFamily="34" charset="0"/>
            </a:rPr>
            <a:t>(Farooq, 2022)</a:t>
          </a:r>
          <a:r>
            <a:rPr lang="es-ES" sz="1200" dirty="0">
              <a:solidFill>
                <a:schemeClr val="tx1"/>
              </a:solidFill>
              <a:latin typeface="Arial" panose="020B0604020202020204" pitchFamily="34" charset="0"/>
              <a:cs typeface="Arial" panose="020B0604020202020204" pitchFamily="34" charset="0"/>
            </a:rPr>
            <a:t>.</a:t>
          </a:r>
        </a:p>
      </dgm:t>
    </dgm:pt>
    <dgm:pt modelId="{5F1873DA-B3A8-4015-B9C2-716AEF3D7BEF}" type="parTrans" cxnId="{B89AB9BA-73D0-4DDF-BADF-9F04E02264AB}">
      <dgm:prSet/>
      <dgm:spPr/>
      <dgm:t>
        <a:bodyPr/>
        <a:lstStyle/>
        <a:p>
          <a:endParaRPr lang="en-GB"/>
        </a:p>
      </dgm:t>
    </dgm:pt>
    <dgm:pt modelId="{0A76D30B-6F60-4CA2-89DD-A4ACCF42F4AA}" type="sibTrans" cxnId="{B89AB9BA-73D0-4DDF-BADF-9F04E02264AB}">
      <dgm:prSet/>
      <dgm:spPr/>
      <dgm:t>
        <a:bodyPr/>
        <a:lstStyle/>
        <a:p>
          <a:endParaRPr lang="en-GB"/>
        </a:p>
      </dgm:t>
    </dgm:pt>
    <dgm:pt modelId="{9BE7D30D-E3CB-4549-AE22-8765681EA03D}">
      <dgm:prSet custT="1"/>
      <dgm:spPr/>
      <dgm:t>
        <a:bodyPr/>
        <a:lstStyle/>
        <a:p>
          <a:pPr algn="just">
            <a:lnSpc>
              <a:spcPct val="150000"/>
            </a:lnSpc>
          </a:pPr>
          <a:r>
            <a:rPr lang="es-ES" sz="1200" dirty="0">
              <a:solidFill>
                <a:schemeClr val="tx1"/>
              </a:solidFill>
              <a:latin typeface="Arial" panose="020B0604020202020204" pitchFamily="34" charset="0"/>
              <a:cs typeface="Arial" panose="020B0604020202020204" pitchFamily="34" charset="0"/>
            </a:rPr>
            <a:t>This factors pertain to innovations in thechnology that may affect the operations of the industry and the market favorably or unfavorably.</a:t>
          </a:r>
        </a:p>
      </dgm:t>
    </dgm:pt>
    <dgm:pt modelId="{3220A9E0-EF9B-4E6B-9294-D4AAD93553E7}" type="parTrans" cxnId="{8C8BB72A-3963-4DC6-A222-11A9247ED874}">
      <dgm:prSet/>
      <dgm:spPr/>
      <dgm:t>
        <a:bodyPr/>
        <a:lstStyle/>
        <a:p>
          <a:endParaRPr lang="en-GB"/>
        </a:p>
      </dgm:t>
    </dgm:pt>
    <dgm:pt modelId="{0170A512-3DAE-47D3-AE63-92134ED9F632}" type="sibTrans" cxnId="{8C8BB72A-3963-4DC6-A222-11A9247ED874}">
      <dgm:prSet/>
      <dgm:spPr/>
      <dgm:t>
        <a:bodyPr/>
        <a:lstStyle/>
        <a:p>
          <a:endParaRPr lang="en-GB"/>
        </a:p>
      </dgm:t>
    </dgm:pt>
    <dgm:pt modelId="{39BB7C7A-A47B-4A39-AC18-A9794C1C5CC5}">
      <dgm:prSet custT="1"/>
      <dgm:spPr/>
      <dgm:t>
        <a:bodyPr/>
        <a:lstStyle/>
        <a:p>
          <a:pPr algn="just">
            <a:lnSpc>
              <a:spcPct val="100000"/>
            </a:lnSpc>
          </a:pPr>
          <a:r>
            <a:rPr lang="es-ES" sz="1200" dirty="0">
              <a:solidFill>
                <a:schemeClr val="tx1"/>
              </a:solidFill>
              <a:latin typeface="Arial" panose="020B0604020202020204" pitchFamily="34" charset="0"/>
              <a:cs typeface="Arial" panose="020B0604020202020204" pitchFamily="34" charset="0"/>
            </a:rPr>
            <a:t>The environmental factors can be explaned as everything wether internal or external that suround the and impact growth, operations, and survival of an organisation </a:t>
          </a:r>
          <a:r>
            <a:rPr lang="en-GB" sz="1200" b="0" i="0" dirty="0">
              <a:solidFill>
                <a:schemeClr val="tx1"/>
              </a:solidFill>
              <a:latin typeface="Arial" panose="020B0604020202020204" pitchFamily="34" charset="0"/>
              <a:cs typeface="Arial" panose="020B0604020202020204" pitchFamily="34" charset="0"/>
            </a:rPr>
            <a:t>(Farooq, 2022)</a:t>
          </a:r>
          <a:endParaRPr lang="es-ES" sz="1200" dirty="0">
            <a:solidFill>
              <a:schemeClr val="tx1"/>
            </a:solidFill>
            <a:latin typeface="Arial" panose="020B0604020202020204" pitchFamily="34" charset="0"/>
            <a:cs typeface="Arial" panose="020B0604020202020204" pitchFamily="34" charset="0"/>
          </a:endParaRPr>
        </a:p>
      </dgm:t>
    </dgm:pt>
    <dgm:pt modelId="{7C656A31-04E0-4F8D-9D9F-06D4F4F2CC8D}" type="parTrans" cxnId="{E9E636EC-C91F-4DB2-9F05-6EC934846711}">
      <dgm:prSet/>
      <dgm:spPr/>
      <dgm:t>
        <a:bodyPr/>
        <a:lstStyle/>
        <a:p>
          <a:endParaRPr lang="en-GB"/>
        </a:p>
      </dgm:t>
    </dgm:pt>
    <dgm:pt modelId="{4D4260EB-6F84-41B3-AF77-8CBCC6AF0007}" type="sibTrans" cxnId="{E9E636EC-C91F-4DB2-9F05-6EC934846711}">
      <dgm:prSet/>
      <dgm:spPr/>
      <dgm:t>
        <a:bodyPr/>
        <a:lstStyle/>
        <a:p>
          <a:endParaRPr lang="en-GB"/>
        </a:p>
      </dgm:t>
    </dgm:pt>
    <dgm:pt modelId="{82EB245E-1334-425D-AC8F-FABECC2824AB}" type="pres">
      <dgm:prSet presAssocID="{C3C62122-221C-4738-9245-61BC8D249EF8}" presName="Name0" presStyleCnt="0">
        <dgm:presLayoutVars>
          <dgm:dir/>
          <dgm:resizeHandles val="exact"/>
        </dgm:presLayoutVars>
      </dgm:prSet>
      <dgm:spPr/>
    </dgm:pt>
    <dgm:pt modelId="{32F84364-3B17-4C31-A0E9-EA6C69AEB059}" type="pres">
      <dgm:prSet presAssocID="{C3C62122-221C-4738-9245-61BC8D249EF8}" presName="bkgdShp" presStyleLbl="alignAccFollowNode1" presStyleIdx="0" presStyleCnt="1"/>
      <dgm:spPr/>
    </dgm:pt>
    <dgm:pt modelId="{F439C1AD-86E9-4332-A93D-1651AC6C111F}" type="pres">
      <dgm:prSet presAssocID="{C3C62122-221C-4738-9245-61BC8D249EF8}" presName="linComp" presStyleCnt="0"/>
      <dgm:spPr/>
    </dgm:pt>
    <dgm:pt modelId="{B7836689-4D09-41BD-BB2E-701E0525C33D}" type="pres">
      <dgm:prSet presAssocID="{AA44D020-0B82-463B-9B13-7E0BEFAEFBF3}" presName="compNode" presStyleCnt="0"/>
      <dgm:spPr/>
    </dgm:pt>
    <dgm:pt modelId="{74CBC60D-8FDE-44F9-94F5-91FE7711BF21}" type="pres">
      <dgm:prSet presAssocID="{AA44D020-0B82-463B-9B13-7E0BEFAEFBF3}" presName="node" presStyleLbl="node1" presStyleIdx="0" presStyleCnt="6" custLinFactNeighborX="-814" custLinFactNeighborY="0">
        <dgm:presLayoutVars>
          <dgm:bulletEnabled val="1"/>
        </dgm:presLayoutVars>
      </dgm:prSet>
      <dgm:spPr/>
    </dgm:pt>
    <dgm:pt modelId="{23F12852-EF26-42B8-92D5-A9420AD14CCA}" type="pres">
      <dgm:prSet presAssocID="{AA44D020-0B82-463B-9B13-7E0BEFAEFBF3}" presName="invisiNode" presStyleLbl="node1" presStyleIdx="0" presStyleCnt="6"/>
      <dgm:spPr/>
    </dgm:pt>
    <dgm:pt modelId="{1214C723-CD02-4CE8-8B1C-7F3554AC491C}" type="pres">
      <dgm:prSet presAssocID="{AA44D020-0B82-463B-9B13-7E0BEFAEFBF3}" presName="imagNode" presStyleLbl="fgImgPlace1" presStyleIdx="0" presStyleCnt="6"/>
      <dgm:spPr/>
    </dgm:pt>
    <dgm:pt modelId="{8481E38A-C1C6-4E17-B74D-A6C4E98AC7FD}" type="pres">
      <dgm:prSet presAssocID="{45DDC1FB-4CBD-4F26-9DD5-609A59288827}" presName="sibTrans" presStyleLbl="sibTrans2D1" presStyleIdx="0" presStyleCnt="0"/>
      <dgm:spPr/>
    </dgm:pt>
    <dgm:pt modelId="{D3D37FB8-1F0C-43F0-9FF4-068B0E5F2AD1}" type="pres">
      <dgm:prSet presAssocID="{A4E8273D-62A8-463E-BB2A-AFB13CAA25D4}" presName="compNode" presStyleCnt="0"/>
      <dgm:spPr/>
    </dgm:pt>
    <dgm:pt modelId="{C67A1B7E-B78A-4B50-8739-31611139A56C}" type="pres">
      <dgm:prSet presAssocID="{A4E8273D-62A8-463E-BB2A-AFB13CAA25D4}" presName="node" presStyleLbl="node1" presStyleIdx="1" presStyleCnt="6">
        <dgm:presLayoutVars>
          <dgm:bulletEnabled val="1"/>
        </dgm:presLayoutVars>
      </dgm:prSet>
      <dgm:spPr/>
    </dgm:pt>
    <dgm:pt modelId="{3AC12062-2182-4EAD-A67F-EF3AEE809E89}" type="pres">
      <dgm:prSet presAssocID="{A4E8273D-62A8-463E-BB2A-AFB13CAA25D4}" presName="invisiNode" presStyleLbl="node1" presStyleIdx="1" presStyleCnt="6"/>
      <dgm:spPr/>
    </dgm:pt>
    <dgm:pt modelId="{C06179E7-8353-4226-8442-1F441C601E6D}" type="pres">
      <dgm:prSet presAssocID="{A4E8273D-62A8-463E-BB2A-AFB13CAA25D4}" presName="imagNode" presStyleLbl="fgImgPlace1" presStyleIdx="1" presStyleCnt="6"/>
      <dgm:spPr/>
    </dgm:pt>
    <dgm:pt modelId="{256D6220-34D5-40BD-B28E-7FF363916056}" type="pres">
      <dgm:prSet presAssocID="{26547101-8559-4BFB-AC0D-6B9807074AA8}" presName="sibTrans" presStyleLbl="sibTrans2D1" presStyleIdx="0" presStyleCnt="0"/>
      <dgm:spPr/>
    </dgm:pt>
    <dgm:pt modelId="{708238D5-B18F-4887-86F0-1902C274F17A}" type="pres">
      <dgm:prSet presAssocID="{E04A4033-CC33-43B9-9B49-FDAC2DEED57C}" presName="compNode" presStyleCnt="0"/>
      <dgm:spPr/>
    </dgm:pt>
    <dgm:pt modelId="{D6AB86BE-168F-4C65-977F-CEAE5BC1AA1B}" type="pres">
      <dgm:prSet presAssocID="{E04A4033-CC33-43B9-9B49-FDAC2DEED57C}" presName="node" presStyleLbl="node1" presStyleIdx="2" presStyleCnt="6">
        <dgm:presLayoutVars>
          <dgm:bulletEnabled val="1"/>
        </dgm:presLayoutVars>
      </dgm:prSet>
      <dgm:spPr/>
    </dgm:pt>
    <dgm:pt modelId="{AF7FF029-9A3C-4B8E-8090-F89309063A09}" type="pres">
      <dgm:prSet presAssocID="{E04A4033-CC33-43B9-9B49-FDAC2DEED57C}" presName="invisiNode" presStyleLbl="node1" presStyleIdx="2" presStyleCnt="6"/>
      <dgm:spPr/>
    </dgm:pt>
    <dgm:pt modelId="{BE731BF8-3763-4C85-A217-E6E42A04E54A}" type="pres">
      <dgm:prSet presAssocID="{E04A4033-CC33-43B9-9B49-FDAC2DEED57C}" presName="imagNode" presStyleLbl="fgImgPlace1" presStyleIdx="2" presStyleCnt="6"/>
      <dgm:spPr/>
    </dgm:pt>
    <dgm:pt modelId="{1F095409-386F-4F4A-B6A0-8CE6B748EC6F}" type="pres">
      <dgm:prSet presAssocID="{190CA1B6-2D9C-46EB-B29E-ED42CE4D368E}" presName="sibTrans" presStyleLbl="sibTrans2D1" presStyleIdx="0" presStyleCnt="0"/>
      <dgm:spPr/>
    </dgm:pt>
    <dgm:pt modelId="{2FFF7BD7-C417-4A60-B908-9E5F9B923B22}" type="pres">
      <dgm:prSet presAssocID="{9BE7D30D-E3CB-4549-AE22-8765681EA03D}" presName="compNode" presStyleCnt="0"/>
      <dgm:spPr/>
    </dgm:pt>
    <dgm:pt modelId="{1268640B-7B88-40A2-9A9A-5C92229B5A74}" type="pres">
      <dgm:prSet presAssocID="{9BE7D30D-E3CB-4549-AE22-8765681EA03D}" presName="node" presStyleLbl="node1" presStyleIdx="3" presStyleCnt="6">
        <dgm:presLayoutVars>
          <dgm:bulletEnabled val="1"/>
        </dgm:presLayoutVars>
      </dgm:prSet>
      <dgm:spPr/>
    </dgm:pt>
    <dgm:pt modelId="{E2E315EB-CB79-4E38-9EE8-B91FFF0393F7}" type="pres">
      <dgm:prSet presAssocID="{9BE7D30D-E3CB-4549-AE22-8765681EA03D}" presName="invisiNode" presStyleLbl="node1" presStyleIdx="3" presStyleCnt="6"/>
      <dgm:spPr/>
    </dgm:pt>
    <dgm:pt modelId="{6F0349C4-15B8-4017-9241-DAF0B80A6E6D}" type="pres">
      <dgm:prSet presAssocID="{9BE7D30D-E3CB-4549-AE22-8765681EA03D}" presName="imagNode" presStyleLbl="fgImgPlace1" presStyleIdx="3" presStyleCnt="6"/>
      <dgm:spPr/>
    </dgm:pt>
    <dgm:pt modelId="{B60F69E4-6E5B-4A63-A940-59AFF6192B40}" type="pres">
      <dgm:prSet presAssocID="{0170A512-3DAE-47D3-AE63-92134ED9F632}" presName="sibTrans" presStyleLbl="sibTrans2D1" presStyleIdx="0" presStyleCnt="0"/>
      <dgm:spPr/>
    </dgm:pt>
    <dgm:pt modelId="{0278123F-47D0-4CF7-87EE-D591512FA88D}" type="pres">
      <dgm:prSet presAssocID="{39BB7C7A-A47B-4A39-AC18-A9794C1C5CC5}" presName="compNode" presStyleCnt="0"/>
      <dgm:spPr/>
    </dgm:pt>
    <dgm:pt modelId="{D919248C-E812-47C6-B5C3-B97F809F007B}" type="pres">
      <dgm:prSet presAssocID="{39BB7C7A-A47B-4A39-AC18-A9794C1C5CC5}" presName="node" presStyleLbl="node1" presStyleIdx="4" presStyleCnt="6">
        <dgm:presLayoutVars>
          <dgm:bulletEnabled val="1"/>
        </dgm:presLayoutVars>
      </dgm:prSet>
      <dgm:spPr/>
    </dgm:pt>
    <dgm:pt modelId="{91BCECD6-8D68-4D57-997B-CF5437457292}" type="pres">
      <dgm:prSet presAssocID="{39BB7C7A-A47B-4A39-AC18-A9794C1C5CC5}" presName="invisiNode" presStyleLbl="node1" presStyleIdx="4" presStyleCnt="6"/>
      <dgm:spPr/>
    </dgm:pt>
    <dgm:pt modelId="{645FE8CC-65E4-46D5-B0E9-B1F244E47115}" type="pres">
      <dgm:prSet presAssocID="{39BB7C7A-A47B-4A39-AC18-A9794C1C5CC5}" presName="imagNode" presStyleLbl="fgImgPlace1" presStyleIdx="4" presStyleCnt="6"/>
      <dgm:spPr/>
    </dgm:pt>
    <dgm:pt modelId="{EB4A2A25-C6EA-4A10-853B-C4B719C3FF99}" type="pres">
      <dgm:prSet presAssocID="{4D4260EB-6F84-41B3-AF77-8CBCC6AF0007}" presName="sibTrans" presStyleLbl="sibTrans2D1" presStyleIdx="0" presStyleCnt="0"/>
      <dgm:spPr/>
    </dgm:pt>
    <dgm:pt modelId="{65611721-8E34-4966-A06C-81822C8A098A}" type="pres">
      <dgm:prSet presAssocID="{3C4FC05B-B18F-407B-ACB2-81AEA88D1ECC}" presName="compNode" presStyleCnt="0"/>
      <dgm:spPr/>
    </dgm:pt>
    <dgm:pt modelId="{EE79E3E6-4FFA-47E3-A75F-2862BAF93E31}" type="pres">
      <dgm:prSet presAssocID="{3C4FC05B-B18F-407B-ACB2-81AEA88D1ECC}" presName="node" presStyleLbl="node1" presStyleIdx="5" presStyleCnt="6">
        <dgm:presLayoutVars>
          <dgm:bulletEnabled val="1"/>
        </dgm:presLayoutVars>
      </dgm:prSet>
      <dgm:spPr/>
    </dgm:pt>
    <dgm:pt modelId="{55D64D7F-F0F0-4F95-B1C3-5B90257BB040}" type="pres">
      <dgm:prSet presAssocID="{3C4FC05B-B18F-407B-ACB2-81AEA88D1ECC}" presName="invisiNode" presStyleLbl="node1" presStyleIdx="5" presStyleCnt="6"/>
      <dgm:spPr/>
    </dgm:pt>
    <dgm:pt modelId="{EE55EF74-5E7E-4994-BCA1-2EAE49CA6EE3}" type="pres">
      <dgm:prSet presAssocID="{3C4FC05B-B18F-407B-ACB2-81AEA88D1ECC}" presName="imagNode" presStyleLbl="fgImgPlace1" presStyleIdx="5" presStyleCnt="6"/>
      <dgm:spPr/>
    </dgm:pt>
  </dgm:ptLst>
  <dgm:cxnLst>
    <dgm:cxn modelId="{40E4E500-D4BD-4EE1-896C-23F9D3F5E4D6}" type="presOf" srcId="{3C4FC05B-B18F-407B-ACB2-81AEA88D1ECC}" destId="{EE79E3E6-4FFA-47E3-A75F-2862BAF93E31}" srcOrd="0" destOrd="0" presId="urn:microsoft.com/office/officeart/2005/8/layout/pList2"/>
    <dgm:cxn modelId="{60357A14-6B8A-4EF5-B8FF-A175BC465786}" type="presOf" srcId="{E04A4033-CC33-43B9-9B49-FDAC2DEED57C}" destId="{D6AB86BE-168F-4C65-977F-CEAE5BC1AA1B}" srcOrd="0" destOrd="0" presId="urn:microsoft.com/office/officeart/2005/8/layout/pList2"/>
    <dgm:cxn modelId="{07F5E815-27A7-434D-B1CB-74CBAEB929A2}" type="presOf" srcId="{9BE7D30D-E3CB-4549-AE22-8765681EA03D}" destId="{1268640B-7B88-40A2-9A9A-5C92229B5A74}" srcOrd="0" destOrd="0" presId="urn:microsoft.com/office/officeart/2005/8/layout/pList2"/>
    <dgm:cxn modelId="{CCE27120-B98C-43DE-80D0-EF9CC850B0DD}" type="presOf" srcId="{C3C62122-221C-4738-9245-61BC8D249EF8}" destId="{82EB245E-1334-425D-AC8F-FABECC2824AB}" srcOrd="0" destOrd="0" presId="urn:microsoft.com/office/officeart/2005/8/layout/pList2"/>
    <dgm:cxn modelId="{8C8BB72A-3963-4DC6-A222-11A9247ED874}" srcId="{C3C62122-221C-4738-9245-61BC8D249EF8}" destId="{9BE7D30D-E3CB-4549-AE22-8765681EA03D}" srcOrd="3" destOrd="0" parTransId="{3220A9E0-EF9B-4E6B-9294-D4AAD93553E7}" sibTransId="{0170A512-3DAE-47D3-AE63-92134ED9F632}"/>
    <dgm:cxn modelId="{2143252B-FB93-4BD8-A59A-B2119178B3C6}" type="presOf" srcId="{190CA1B6-2D9C-46EB-B29E-ED42CE4D368E}" destId="{1F095409-386F-4F4A-B6A0-8CE6B748EC6F}" srcOrd="0" destOrd="0" presId="urn:microsoft.com/office/officeart/2005/8/layout/pList2"/>
    <dgm:cxn modelId="{4F9E8A32-3934-4FF3-8139-402751F4A20C}" type="presOf" srcId="{45DDC1FB-4CBD-4F26-9DD5-609A59288827}" destId="{8481E38A-C1C6-4E17-B74D-A6C4E98AC7FD}" srcOrd="0" destOrd="0" presId="urn:microsoft.com/office/officeart/2005/8/layout/pList2"/>
    <dgm:cxn modelId="{48CAD75E-95E5-4985-9CA9-34ED633BBBB7}" type="presOf" srcId="{4D4260EB-6F84-41B3-AF77-8CBCC6AF0007}" destId="{EB4A2A25-C6EA-4A10-853B-C4B719C3FF99}" srcOrd="0" destOrd="0" presId="urn:microsoft.com/office/officeart/2005/8/layout/pList2"/>
    <dgm:cxn modelId="{39F8DF62-9E7F-41E6-8B2A-E2513FB1A7B5}" type="presOf" srcId="{A4E8273D-62A8-463E-BB2A-AFB13CAA25D4}" destId="{C67A1B7E-B78A-4B50-8739-31611139A56C}" srcOrd="0" destOrd="0" presId="urn:microsoft.com/office/officeart/2005/8/layout/pList2"/>
    <dgm:cxn modelId="{1CE03C68-934D-4CCB-9F49-92B612E52019}" srcId="{C3C62122-221C-4738-9245-61BC8D249EF8}" destId="{E04A4033-CC33-43B9-9B49-FDAC2DEED57C}" srcOrd="2" destOrd="0" parTransId="{C55140C0-283E-44D5-B79C-0F7A1BFD1C72}" sibTransId="{190CA1B6-2D9C-46EB-B29E-ED42CE4D368E}"/>
    <dgm:cxn modelId="{89299F73-C0B7-489D-A143-4EF1B5AE624D}" srcId="{C3C62122-221C-4738-9245-61BC8D249EF8}" destId="{A4E8273D-62A8-463E-BB2A-AFB13CAA25D4}" srcOrd="1" destOrd="0" parTransId="{9625FA6C-82CF-4BDF-BE6F-3F12D0F4DFEB}" sibTransId="{26547101-8559-4BFB-AC0D-6B9807074AA8}"/>
    <dgm:cxn modelId="{9DFC4790-8152-48C6-A134-F849E2EC748E}" type="presOf" srcId="{26547101-8559-4BFB-AC0D-6B9807074AA8}" destId="{256D6220-34D5-40BD-B28E-7FF363916056}" srcOrd="0" destOrd="0" presId="urn:microsoft.com/office/officeart/2005/8/layout/pList2"/>
    <dgm:cxn modelId="{204A179A-5E66-42A9-A19D-11C4D5D02B53}" type="presOf" srcId="{0170A512-3DAE-47D3-AE63-92134ED9F632}" destId="{B60F69E4-6E5B-4A63-A940-59AFF6192B40}" srcOrd="0" destOrd="0" presId="urn:microsoft.com/office/officeart/2005/8/layout/pList2"/>
    <dgm:cxn modelId="{028E76A3-02F8-4D63-9C47-022A1387479C}" type="presOf" srcId="{AA44D020-0B82-463B-9B13-7E0BEFAEFBF3}" destId="{74CBC60D-8FDE-44F9-94F5-91FE7711BF21}" srcOrd="0" destOrd="0" presId="urn:microsoft.com/office/officeart/2005/8/layout/pList2"/>
    <dgm:cxn modelId="{B89AB9BA-73D0-4DDF-BADF-9F04E02264AB}" srcId="{C3C62122-221C-4738-9245-61BC8D249EF8}" destId="{3C4FC05B-B18F-407B-ACB2-81AEA88D1ECC}" srcOrd="5" destOrd="0" parTransId="{5F1873DA-B3A8-4015-B9C2-716AEF3D7BEF}" sibTransId="{0A76D30B-6F60-4CA2-89DD-A4ACCF42F4AA}"/>
    <dgm:cxn modelId="{D03427E1-5BDE-47EE-A496-37D8AEB30D92}" type="presOf" srcId="{39BB7C7A-A47B-4A39-AC18-A9794C1C5CC5}" destId="{D919248C-E812-47C6-B5C3-B97F809F007B}" srcOrd="0" destOrd="0" presId="urn:microsoft.com/office/officeart/2005/8/layout/pList2"/>
    <dgm:cxn modelId="{581506EC-4071-4537-A6A1-99217CC290A5}" srcId="{C3C62122-221C-4738-9245-61BC8D249EF8}" destId="{AA44D020-0B82-463B-9B13-7E0BEFAEFBF3}" srcOrd="0" destOrd="0" parTransId="{D5BD0EBF-A690-4F7C-A49B-DC0002A42FB9}" sibTransId="{45DDC1FB-4CBD-4F26-9DD5-609A59288827}"/>
    <dgm:cxn modelId="{E9E636EC-C91F-4DB2-9F05-6EC934846711}" srcId="{C3C62122-221C-4738-9245-61BC8D249EF8}" destId="{39BB7C7A-A47B-4A39-AC18-A9794C1C5CC5}" srcOrd="4" destOrd="0" parTransId="{7C656A31-04E0-4F8D-9D9F-06D4F4F2CC8D}" sibTransId="{4D4260EB-6F84-41B3-AF77-8CBCC6AF0007}"/>
    <dgm:cxn modelId="{57AB8565-CF95-438D-B495-C548346AEE8A}" type="presParOf" srcId="{82EB245E-1334-425D-AC8F-FABECC2824AB}" destId="{32F84364-3B17-4C31-A0E9-EA6C69AEB059}" srcOrd="0" destOrd="0" presId="urn:microsoft.com/office/officeart/2005/8/layout/pList2"/>
    <dgm:cxn modelId="{FC2B3A6E-9FCF-4BE0-AE24-C328BEF39B2D}" type="presParOf" srcId="{82EB245E-1334-425D-AC8F-FABECC2824AB}" destId="{F439C1AD-86E9-4332-A93D-1651AC6C111F}" srcOrd="1" destOrd="0" presId="urn:microsoft.com/office/officeart/2005/8/layout/pList2"/>
    <dgm:cxn modelId="{9CC14D42-86CB-4297-99B2-65E7E5BA9F95}" type="presParOf" srcId="{F439C1AD-86E9-4332-A93D-1651AC6C111F}" destId="{B7836689-4D09-41BD-BB2E-701E0525C33D}" srcOrd="0" destOrd="0" presId="urn:microsoft.com/office/officeart/2005/8/layout/pList2"/>
    <dgm:cxn modelId="{8E34F379-62ED-4A55-B0A3-9DE9E5D14381}" type="presParOf" srcId="{B7836689-4D09-41BD-BB2E-701E0525C33D}" destId="{74CBC60D-8FDE-44F9-94F5-91FE7711BF21}" srcOrd="0" destOrd="0" presId="urn:microsoft.com/office/officeart/2005/8/layout/pList2"/>
    <dgm:cxn modelId="{1679A90D-6BFB-4C24-8DFB-4E0B1048745E}" type="presParOf" srcId="{B7836689-4D09-41BD-BB2E-701E0525C33D}" destId="{23F12852-EF26-42B8-92D5-A9420AD14CCA}" srcOrd="1" destOrd="0" presId="urn:microsoft.com/office/officeart/2005/8/layout/pList2"/>
    <dgm:cxn modelId="{DD124AE7-E950-4B94-936E-0635641A4818}" type="presParOf" srcId="{B7836689-4D09-41BD-BB2E-701E0525C33D}" destId="{1214C723-CD02-4CE8-8B1C-7F3554AC491C}" srcOrd="2" destOrd="0" presId="urn:microsoft.com/office/officeart/2005/8/layout/pList2"/>
    <dgm:cxn modelId="{50589013-7042-4249-A714-17CB3132DCE4}" type="presParOf" srcId="{F439C1AD-86E9-4332-A93D-1651AC6C111F}" destId="{8481E38A-C1C6-4E17-B74D-A6C4E98AC7FD}" srcOrd="1" destOrd="0" presId="urn:microsoft.com/office/officeart/2005/8/layout/pList2"/>
    <dgm:cxn modelId="{F3C59986-9395-4E7F-BAC5-948B913B7565}" type="presParOf" srcId="{F439C1AD-86E9-4332-A93D-1651AC6C111F}" destId="{D3D37FB8-1F0C-43F0-9FF4-068B0E5F2AD1}" srcOrd="2" destOrd="0" presId="urn:microsoft.com/office/officeart/2005/8/layout/pList2"/>
    <dgm:cxn modelId="{CEDBC4A5-CC94-4833-A7EE-70BE6B6CFADE}" type="presParOf" srcId="{D3D37FB8-1F0C-43F0-9FF4-068B0E5F2AD1}" destId="{C67A1B7E-B78A-4B50-8739-31611139A56C}" srcOrd="0" destOrd="0" presId="urn:microsoft.com/office/officeart/2005/8/layout/pList2"/>
    <dgm:cxn modelId="{A3BC5D09-E713-4040-9E99-96339C9C3724}" type="presParOf" srcId="{D3D37FB8-1F0C-43F0-9FF4-068B0E5F2AD1}" destId="{3AC12062-2182-4EAD-A67F-EF3AEE809E89}" srcOrd="1" destOrd="0" presId="urn:microsoft.com/office/officeart/2005/8/layout/pList2"/>
    <dgm:cxn modelId="{47FC09B3-6810-4E16-B5E4-10204BB1EC2E}" type="presParOf" srcId="{D3D37FB8-1F0C-43F0-9FF4-068B0E5F2AD1}" destId="{C06179E7-8353-4226-8442-1F441C601E6D}" srcOrd="2" destOrd="0" presId="urn:microsoft.com/office/officeart/2005/8/layout/pList2"/>
    <dgm:cxn modelId="{F200C3F5-D23C-4C8C-9F2F-CECA422F2D3D}" type="presParOf" srcId="{F439C1AD-86E9-4332-A93D-1651AC6C111F}" destId="{256D6220-34D5-40BD-B28E-7FF363916056}" srcOrd="3" destOrd="0" presId="urn:microsoft.com/office/officeart/2005/8/layout/pList2"/>
    <dgm:cxn modelId="{963BFAA4-4929-4B15-AF4E-F65773B1784D}" type="presParOf" srcId="{F439C1AD-86E9-4332-A93D-1651AC6C111F}" destId="{708238D5-B18F-4887-86F0-1902C274F17A}" srcOrd="4" destOrd="0" presId="urn:microsoft.com/office/officeart/2005/8/layout/pList2"/>
    <dgm:cxn modelId="{B8E45C78-5E23-472E-A5ED-A013C2AB0421}" type="presParOf" srcId="{708238D5-B18F-4887-86F0-1902C274F17A}" destId="{D6AB86BE-168F-4C65-977F-CEAE5BC1AA1B}" srcOrd="0" destOrd="0" presId="urn:microsoft.com/office/officeart/2005/8/layout/pList2"/>
    <dgm:cxn modelId="{76E9E907-F07F-4AB8-B7F8-D616D1E7EF53}" type="presParOf" srcId="{708238D5-B18F-4887-86F0-1902C274F17A}" destId="{AF7FF029-9A3C-4B8E-8090-F89309063A09}" srcOrd="1" destOrd="0" presId="urn:microsoft.com/office/officeart/2005/8/layout/pList2"/>
    <dgm:cxn modelId="{0ED79349-AF10-4D11-BE18-92F321F79337}" type="presParOf" srcId="{708238D5-B18F-4887-86F0-1902C274F17A}" destId="{BE731BF8-3763-4C85-A217-E6E42A04E54A}" srcOrd="2" destOrd="0" presId="urn:microsoft.com/office/officeart/2005/8/layout/pList2"/>
    <dgm:cxn modelId="{D50B810B-60D0-4832-AAA1-0F4F2DAA30C0}" type="presParOf" srcId="{F439C1AD-86E9-4332-A93D-1651AC6C111F}" destId="{1F095409-386F-4F4A-B6A0-8CE6B748EC6F}" srcOrd="5" destOrd="0" presId="urn:microsoft.com/office/officeart/2005/8/layout/pList2"/>
    <dgm:cxn modelId="{ED838BA8-633B-4DF0-9875-119BEC3C6490}" type="presParOf" srcId="{F439C1AD-86E9-4332-A93D-1651AC6C111F}" destId="{2FFF7BD7-C417-4A60-B908-9E5F9B923B22}" srcOrd="6" destOrd="0" presId="urn:microsoft.com/office/officeart/2005/8/layout/pList2"/>
    <dgm:cxn modelId="{92772793-CB87-410C-97FC-4A4404040CE0}" type="presParOf" srcId="{2FFF7BD7-C417-4A60-B908-9E5F9B923B22}" destId="{1268640B-7B88-40A2-9A9A-5C92229B5A74}" srcOrd="0" destOrd="0" presId="urn:microsoft.com/office/officeart/2005/8/layout/pList2"/>
    <dgm:cxn modelId="{B0FB8113-A73E-41C2-A890-148F0F790D03}" type="presParOf" srcId="{2FFF7BD7-C417-4A60-B908-9E5F9B923B22}" destId="{E2E315EB-CB79-4E38-9EE8-B91FFF0393F7}" srcOrd="1" destOrd="0" presId="urn:microsoft.com/office/officeart/2005/8/layout/pList2"/>
    <dgm:cxn modelId="{BD4817BB-EECC-46D1-B482-70BF1543F988}" type="presParOf" srcId="{2FFF7BD7-C417-4A60-B908-9E5F9B923B22}" destId="{6F0349C4-15B8-4017-9241-DAF0B80A6E6D}" srcOrd="2" destOrd="0" presId="urn:microsoft.com/office/officeart/2005/8/layout/pList2"/>
    <dgm:cxn modelId="{F70D2ED5-90A8-4454-BAA5-DB4806885CED}" type="presParOf" srcId="{F439C1AD-86E9-4332-A93D-1651AC6C111F}" destId="{B60F69E4-6E5B-4A63-A940-59AFF6192B40}" srcOrd="7" destOrd="0" presId="urn:microsoft.com/office/officeart/2005/8/layout/pList2"/>
    <dgm:cxn modelId="{A4928E85-ADD6-4D25-B5A4-772A42D7DDD7}" type="presParOf" srcId="{F439C1AD-86E9-4332-A93D-1651AC6C111F}" destId="{0278123F-47D0-4CF7-87EE-D591512FA88D}" srcOrd="8" destOrd="0" presId="urn:microsoft.com/office/officeart/2005/8/layout/pList2"/>
    <dgm:cxn modelId="{125110C0-F2ED-4744-91F3-F90AB896F795}" type="presParOf" srcId="{0278123F-47D0-4CF7-87EE-D591512FA88D}" destId="{D919248C-E812-47C6-B5C3-B97F809F007B}" srcOrd="0" destOrd="0" presId="urn:microsoft.com/office/officeart/2005/8/layout/pList2"/>
    <dgm:cxn modelId="{90018180-667F-44E8-A8C8-F97F67B17A00}" type="presParOf" srcId="{0278123F-47D0-4CF7-87EE-D591512FA88D}" destId="{91BCECD6-8D68-4D57-997B-CF5437457292}" srcOrd="1" destOrd="0" presId="urn:microsoft.com/office/officeart/2005/8/layout/pList2"/>
    <dgm:cxn modelId="{6E4A5119-757F-4292-8885-DD97C0D849DF}" type="presParOf" srcId="{0278123F-47D0-4CF7-87EE-D591512FA88D}" destId="{645FE8CC-65E4-46D5-B0E9-B1F244E47115}" srcOrd="2" destOrd="0" presId="urn:microsoft.com/office/officeart/2005/8/layout/pList2"/>
    <dgm:cxn modelId="{FD6BC2FE-43F8-4500-9301-C16EF3CB238A}" type="presParOf" srcId="{F439C1AD-86E9-4332-A93D-1651AC6C111F}" destId="{EB4A2A25-C6EA-4A10-853B-C4B719C3FF99}" srcOrd="9" destOrd="0" presId="urn:microsoft.com/office/officeart/2005/8/layout/pList2"/>
    <dgm:cxn modelId="{5F4A1C0E-9A81-4A33-B5A3-E118A9B1319C}" type="presParOf" srcId="{F439C1AD-86E9-4332-A93D-1651AC6C111F}" destId="{65611721-8E34-4966-A06C-81822C8A098A}" srcOrd="10" destOrd="0" presId="urn:microsoft.com/office/officeart/2005/8/layout/pList2"/>
    <dgm:cxn modelId="{D8F0AE3C-6AB6-4CDD-8FFD-D18296691FB7}" type="presParOf" srcId="{65611721-8E34-4966-A06C-81822C8A098A}" destId="{EE79E3E6-4FFA-47E3-A75F-2862BAF93E31}" srcOrd="0" destOrd="0" presId="urn:microsoft.com/office/officeart/2005/8/layout/pList2"/>
    <dgm:cxn modelId="{8A0410E3-E516-4844-AABD-7FB606C64BC1}" type="presParOf" srcId="{65611721-8E34-4966-A06C-81822C8A098A}" destId="{55D64D7F-F0F0-4F95-B1C3-5B90257BB040}" srcOrd="1" destOrd="0" presId="urn:microsoft.com/office/officeart/2005/8/layout/pList2"/>
    <dgm:cxn modelId="{EB551ABF-621F-4389-9431-1C55DB4A16F8}" type="presParOf" srcId="{65611721-8E34-4966-A06C-81822C8A098A}" destId="{EE55EF74-5E7E-4994-BCA1-2EAE49CA6EE3}"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50D6A-4D6F-4DAE-A1ED-6E277DF7DDDA}">
      <dsp:nvSpPr>
        <dsp:cNvPr id="0" name=""/>
        <dsp:cNvSpPr/>
      </dsp:nvSpPr>
      <dsp:spPr>
        <a:xfrm>
          <a:off x="1862875" y="616432"/>
          <a:ext cx="4216189" cy="4216189"/>
        </a:xfrm>
        <a:prstGeom prst="blockArc">
          <a:avLst>
            <a:gd name="adj1" fmla="val 12600000"/>
            <a:gd name="adj2" fmla="val 16200000"/>
            <a:gd name="adj3" fmla="val 4524"/>
          </a:avLst>
        </a:prstGeom>
        <a:gradFill rotWithShape="0">
          <a:gsLst>
            <a:gs pos="0">
              <a:schemeClr val="accent3">
                <a:hueOff val="-8402582"/>
                <a:satOff val="-47330"/>
                <a:lumOff val="17451"/>
                <a:alphaOff val="0"/>
                <a:tint val="98000"/>
                <a:lumMod val="110000"/>
              </a:schemeClr>
            </a:gs>
            <a:gs pos="84000">
              <a:schemeClr val="accent3">
                <a:hueOff val="-8402582"/>
                <a:satOff val="-47330"/>
                <a:lumOff val="1745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 modelId="{F6F0A230-144E-45B6-AA59-5D6C8B2AEB4E}">
      <dsp:nvSpPr>
        <dsp:cNvPr id="0" name=""/>
        <dsp:cNvSpPr/>
      </dsp:nvSpPr>
      <dsp:spPr>
        <a:xfrm>
          <a:off x="1862875" y="616432"/>
          <a:ext cx="4216189" cy="4216189"/>
        </a:xfrm>
        <a:prstGeom prst="blockArc">
          <a:avLst>
            <a:gd name="adj1" fmla="val 9000000"/>
            <a:gd name="adj2" fmla="val 12600000"/>
            <a:gd name="adj3" fmla="val 4524"/>
          </a:avLst>
        </a:prstGeom>
        <a:gradFill rotWithShape="0">
          <a:gsLst>
            <a:gs pos="0">
              <a:schemeClr val="accent3">
                <a:hueOff val="-6722065"/>
                <a:satOff val="-37864"/>
                <a:lumOff val="13961"/>
                <a:alphaOff val="0"/>
                <a:tint val="98000"/>
                <a:lumMod val="110000"/>
              </a:schemeClr>
            </a:gs>
            <a:gs pos="84000">
              <a:schemeClr val="accent3">
                <a:hueOff val="-6722065"/>
                <a:satOff val="-37864"/>
                <a:lumOff val="1396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 modelId="{CDC6B538-2D70-4F5C-888B-AC799B50FB17}">
      <dsp:nvSpPr>
        <dsp:cNvPr id="0" name=""/>
        <dsp:cNvSpPr/>
      </dsp:nvSpPr>
      <dsp:spPr>
        <a:xfrm>
          <a:off x="1862875" y="616432"/>
          <a:ext cx="4216189" cy="4216189"/>
        </a:xfrm>
        <a:prstGeom prst="blockArc">
          <a:avLst>
            <a:gd name="adj1" fmla="val 5400000"/>
            <a:gd name="adj2" fmla="val 9000000"/>
            <a:gd name="adj3" fmla="val 4524"/>
          </a:avLst>
        </a:prstGeom>
        <a:gradFill rotWithShape="0">
          <a:gsLst>
            <a:gs pos="0">
              <a:schemeClr val="accent3">
                <a:hueOff val="-5041549"/>
                <a:satOff val="-28398"/>
                <a:lumOff val="10471"/>
                <a:alphaOff val="0"/>
                <a:tint val="98000"/>
                <a:lumMod val="110000"/>
              </a:schemeClr>
            </a:gs>
            <a:gs pos="84000">
              <a:schemeClr val="accent3">
                <a:hueOff val="-5041549"/>
                <a:satOff val="-28398"/>
                <a:lumOff val="1047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 modelId="{F1069007-E15A-49DB-9641-D36C3212CB4E}">
      <dsp:nvSpPr>
        <dsp:cNvPr id="0" name=""/>
        <dsp:cNvSpPr/>
      </dsp:nvSpPr>
      <dsp:spPr>
        <a:xfrm>
          <a:off x="1862875" y="616432"/>
          <a:ext cx="4216189" cy="4216189"/>
        </a:xfrm>
        <a:prstGeom prst="blockArc">
          <a:avLst>
            <a:gd name="adj1" fmla="val 1800000"/>
            <a:gd name="adj2" fmla="val 5400000"/>
            <a:gd name="adj3" fmla="val 4524"/>
          </a:avLst>
        </a:prstGeom>
        <a:gradFill rotWithShape="0">
          <a:gsLst>
            <a:gs pos="0">
              <a:schemeClr val="accent3">
                <a:hueOff val="-3361033"/>
                <a:satOff val="-18932"/>
                <a:lumOff val="6980"/>
                <a:alphaOff val="0"/>
                <a:tint val="98000"/>
                <a:lumMod val="110000"/>
              </a:schemeClr>
            </a:gs>
            <a:gs pos="84000">
              <a:schemeClr val="accent3">
                <a:hueOff val="-3361033"/>
                <a:satOff val="-18932"/>
                <a:lumOff val="698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 modelId="{F3B0A45C-B9DC-422C-AA68-9C54422D69CE}">
      <dsp:nvSpPr>
        <dsp:cNvPr id="0" name=""/>
        <dsp:cNvSpPr/>
      </dsp:nvSpPr>
      <dsp:spPr>
        <a:xfrm>
          <a:off x="1862875" y="616432"/>
          <a:ext cx="4216189" cy="4216189"/>
        </a:xfrm>
        <a:prstGeom prst="blockArc">
          <a:avLst>
            <a:gd name="adj1" fmla="val 19800000"/>
            <a:gd name="adj2" fmla="val 1800000"/>
            <a:gd name="adj3" fmla="val 4524"/>
          </a:avLst>
        </a:prstGeom>
        <a:gradFill rotWithShape="0">
          <a:gsLst>
            <a:gs pos="0">
              <a:schemeClr val="accent3">
                <a:hueOff val="-1680516"/>
                <a:satOff val="-9466"/>
                <a:lumOff val="3490"/>
                <a:alphaOff val="0"/>
                <a:tint val="98000"/>
                <a:lumMod val="110000"/>
              </a:schemeClr>
            </a:gs>
            <a:gs pos="84000">
              <a:schemeClr val="accent3">
                <a:hueOff val="-1680516"/>
                <a:satOff val="-9466"/>
                <a:lumOff val="349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 modelId="{F5E5EFF9-7C89-4F2B-8205-BBD03B36B4CD}">
      <dsp:nvSpPr>
        <dsp:cNvPr id="0" name=""/>
        <dsp:cNvSpPr/>
      </dsp:nvSpPr>
      <dsp:spPr>
        <a:xfrm>
          <a:off x="1862875" y="616432"/>
          <a:ext cx="4216189" cy="4216189"/>
        </a:xfrm>
        <a:prstGeom prst="blockArc">
          <a:avLst>
            <a:gd name="adj1" fmla="val 16200000"/>
            <a:gd name="adj2" fmla="val 19800000"/>
            <a:gd name="adj3" fmla="val 4524"/>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 modelId="{14C2A9AB-DC6F-472F-ACFA-883807FB1214}">
      <dsp:nvSpPr>
        <dsp:cNvPr id="0" name=""/>
        <dsp:cNvSpPr/>
      </dsp:nvSpPr>
      <dsp:spPr>
        <a:xfrm>
          <a:off x="3024762" y="1778319"/>
          <a:ext cx="1892415" cy="1892415"/>
        </a:xfrm>
        <a:prstGeom prst="ellips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PESTEL</a:t>
          </a:r>
        </a:p>
      </dsp:txBody>
      <dsp:txXfrm>
        <a:off x="3301900" y="2055457"/>
        <a:ext cx="1338139" cy="1338139"/>
      </dsp:txXfrm>
    </dsp:sp>
    <dsp:sp modelId="{5FEF8EE9-2573-4F32-B60F-A0F347D54ACF}">
      <dsp:nvSpPr>
        <dsp:cNvPr id="0" name=""/>
        <dsp:cNvSpPr/>
      </dsp:nvSpPr>
      <dsp:spPr>
        <a:xfrm>
          <a:off x="3308624" y="1775"/>
          <a:ext cx="1324690" cy="1324690"/>
        </a:xfrm>
        <a:prstGeom prst="ellipse">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Political</a:t>
          </a:r>
        </a:p>
      </dsp:txBody>
      <dsp:txXfrm>
        <a:off x="3502620" y="195771"/>
        <a:ext cx="936698" cy="936698"/>
      </dsp:txXfrm>
    </dsp:sp>
    <dsp:sp modelId="{96AE5833-FD8A-4A75-BF00-A43C5FF48A3E}">
      <dsp:nvSpPr>
        <dsp:cNvPr id="0" name=""/>
        <dsp:cNvSpPr/>
      </dsp:nvSpPr>
      <dsp:spPr>
        <a:xfrm>
          <a:off x="5092988" y="1031978"/>
          <a:ext cx="1324690" cy="1324690"/>
        </a:xfrm>
        <a:prstGeom prst="ellipse">
          <a:avLst/>
        </a:prstGeom>
        <a:gradFill rotWithShape="0">
          <a:gsLst>
            <a:gs pos="0">
              <a:schemeClr val="accent3">
                <a:hueOff val="-1680516"/>
                <a:satOff val="-9466"/>
                <a:lumOff val="3490"/>
                <a:alphaOff val="0"/>
                <a:tint val="98000"/>
                <a:lumMod val="110000"/>
              </a:schemeClr>
            </a:gs>
            <a:gs pos="84000">
              <a:schemeClr val="accent3">
                <a:hueOff val="-1680516"/>
                <a:satOff val="-9466"/>
                <a:lumOff val="349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Economical</a:t>
          </a:r>
        </a:p>
      </dsp:txBody>
      <dsp:txXfrm>
        <a:off x="5286984" y="1225974"/>
        <a:ext cx="936698" cy="936698"/>
      </dsp:txXfrm>
    </dsp:sp>
    <dsp:sp modelId="{E8E3596C-0985-4FF6-804E-9B20AD68E57D}">
      <dsp:nvSpPr>
        <dsp:cNvPr id="0" name=""/>
        <dsp:cNvSpPr/>
      </dsp:nvSpPr>
      <dsp:spPr>
        <a:xfrm>
          <a:off x="5092988" y="3092384"/>
          <a:ext cx="1324690" cy="1324690"/>
        </a:xfrm>
        <a:prstGeom prst="ellipse">
          <a:avLst/>
        </a:prstGeom>
        <a:gradFill rotWithShape="0">
          <a:gsLst>
            <a:gs pos="0">
              <a:schemeClr val="accent3">
                <a:hueOff val="-3361033"/>
                <a:satOff val="-18932"/>
                <a:lumOff val="6980"/>
                <a:alphaOff val="0"/>
                <a:tint val="98000"/>
                <a:lumMod val="110000"/>
              </a:schemeClr>
            </a:gs>
            <a:gs pos="84000">
              <a:schemeClr val="accent3">
                <a:hueOff val="-3361033"/>
                <a:satOff val="-18932"/>
                <a:lumOff val="698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Social</a:t>
          </a:r>
        </a:p>
      </dsp:txBody>
      <dsp:txXfrm>
        <a:off x="5286984" y="3286380"/>
        <a:ext cx="936698" cy="936698"/>
      </dsp:txXfrm>
    </dsp:sp>
    <dsp:sp modelId="{E9D49E82-9006-4A7C-A1A2-8E8D76671C1D}">
      <dsp:nvSpPr>
        <dsp:cNvPr id="0" name=""/>
        <dsp:cNvSpPr/>
      </dsp:nvSpPr>
      <dsp:spPr>
        <a:xfrm>
          <a:off x="3308624" y="4122587"/>
          <a:ext cx="1324690" cy="1324690"/>
        </a:xfrm>
        <a:prstGeom prst="ellipse">
          <a:avLst/>
        </a:prstGeom>
        <a:gradFill rotWithShape="0">
          <a:gsLst>
            <a:gs pos="0">
              <a:schemeClr val="accent3">
                <a:hueOff val="-5041549"/>
                <a:satOff val="-28398"/>
                <a:lumOff val="10471"/>
                <a:alphaOff val="0"/>
                <a:tint val="98000"/>
                <a:lumMod val="110000"/>
              </a:schemeClr>
            </a:gs>
            <a:gs pos="84000">
              <a:schemeClr val="accent3">
                <a:hueOff val="-5041549"/>
                <a:satOff val="-28398"/>
                <a:lumOff val="1047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Technological</a:t>
          </a:r>
        </a:p>
      </dsp:txBody>
      <dsp:txXfrm>
        <a:off x="3502620" y="4316583"/>
        <a:ext cx="936698" cy="936698"/>
      </dsp:txXfrm>
    </dsp:sp>
    <dsp:sp modelId="{0FF6B26A-2CBC-4CC2-BFE9-4D8BD7DB8BC2}">
      <dsp:nvSpPr>
        <dsp:cNvPr id="0" name=""/>
        <dsp:cNvSpPr/>
      </dsp:nvSpPr>
      <dsp:spPr>
        <a:xfrm>
          <a:off x="1524260" y="3092384"/>
          <a:ext cx="1324690" cy="1324690"/>
        </a:xfrm>
        <a:prstGeom prst="ellipse">
          <a:avLst/>
        </a:prstGeom>
        <a:gradFill rotWithShape="0">
          <a:gsLst>
            <a:gs pos="0">
              <a:schemeClr val="accent3">
                <a:hueOff val="-6722065"/>
                <a:satOff val="-37864"/>
                <a:lumOff val="13961"/>
                <a:alphaOff val="0"/>
                <a:tint val="98000"/>
                <a:lumMod val="110000"/>
              </a:schemeClr>
            </a:gs>
            <a:gs pos="84000">
              <a:schemeClr val="accent3">
                <a:hueOff val="-6722065"/>
                <a:satOff val="-37864"/>
                <a:lumOff val="1396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Environmental</a:t>
          </a:r>
        </a:p>
      </dsp:txBody>
      <dsp:txXfrm>
        <a:off x="1718256" y="3286380"/>
        <a:ext cx="936698" cy="936698"/>
      </dsp:txXfrm>
    </dsp:sp>
    <dsp:sp modelId="{EEA4C06C-EA5B-472A-86EB-5766991E1703}">
      <dsp:nvSpPr>
        <dsp:cNvPr id="0" name=""/>
        <dsp:cNvSpPr/>
      </dsp:nvSpPr>
      <dsp:spPr>
        <a:xfrm>
          <a:off x="1524260" y="1031978"/>
          <a:ext cx="1324690" cy="1324690"/>
        </a:xfrm>
        <a:prstGeom prst="ellipse">
          <a:avLst/>
        </a:prstGeom>
        <a:gradFill rotWithShape="0">
          <a:gsLst>
            <a:gs pos="0">
              <a:schemeClr val="accent3">
                <a:hueOff val="-8402582"/>
                <a:satOff val="-47330"/>
                <a:lumOff val="17451"/>
                <a:alphaOff val="0"/>
                <a:tint val="98000"/>
                <a:lumMod val="110000"/>
              </a:schemeClr>
            </a:gs>
            <a:gs pos="84000">
              <a:schemeClr val="accent3">
                <a:hueOff val="-8402582"/>
                <a:satOff val="-47330"/>
                <a:lumOff val="1745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Legal</a:t>
          </a:r>
        </a:p>
      </dsp:txBody>
      <dsp:txXfrm>
        <a:off x="1718256" y="1225974"/>
        <a:ext cx="936698" cy="9366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84364-3B17-4C31-A0E9-EA6C69AEB059}">
      <dsp:nvSpPr>
        <dsp:cNvPr id="0" name=""/>
        <dsp:cNvSpPr/>
      </dsp:nvSpPr>
      <dsp:spPr>
        <a:xfrm>
          <a:off x="0" y="0"/>
          <a:ext cx="11029616" cy="1980628"/>
        </a:xfrm>
        <a:prstGeom prst="roundRect">
          <a:avLst>
            <a:gd name="adj" fmla="val 10000"/>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1214C723-CD02-4CE8-8B1C-7F3554AC491C}">
      <dsp:nvSpPr>
        <dsp:cNvPr id="0" name=""/>
        <dsp:cNvSpPr/>
      </dsp:nvSpPr>
      <dsp:spPr>
        <a:xfrm>
          <a:off x="332154" y="264083"/>
          <a:ext cx="1594662" cy="1452460"/>
        </a:xfrm>
        <a:prstGeom prst="roundRect">
          <a:avLst>
            <a:gd name="adj" fmla="val 10000"/>
          </a:avLst>
        </a:prstGeom>
        <a:solidFill>
          <a:schemeClr val="accent3">
            <a:tint val="50000"/>
            <a:hueOff val="0"/>
            <a:satOff val="0"/>
            <a:lumOff val="0"/>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74CBC60D-8FDE-44F9-94F5-91FE7711BF21}">
      <dsp:nvSpPr>
        <dsp:cNvPr id="0" name=""/>
        <dsp:cNvSpPr/>
      </dsp:nvSpPr>
      <dsp:spPr>
        <a:xfrm rot="10800000">
          <a:off x="319173" y="1980628"/>
          <a:ext cx="1594662" cy="2420767"/>
        </a:xfrm>
        <a:prstGeom prst="round2SameRect">
          <a:avLst>
            <a:gd name="adj1" fmla="val 10500"/>
            <a:gd name="adj2" fmla="val 0"/>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t" anchorCtr="0">
          <a:noAutofit/>
        </a:bodyPr>
        <a:lstStyle/>
        <a:p>
          <a:pPr marL="0" lvl="0" indent="0" algn="just" defTabSz="533400">
            <a:lnSpc>
              <a:spcPct val="150000"/>
            </a:lnSpc>
            <a:spcBef>
              <a:spcPct val="0"/>
            </a:spcBef>
            <a:spcAft>
              <a:spcPct val="35000"/>
            </a:spcAft>
            <a:buClrTx/>
            <a:buSzTx/>
            <a:buFont typeface="Arial" panose="020B0604020202020204" pitchFamily="34" charset="0"/>
            <a:buNone/>
          </a:pPr>
          <a:r>
            <a:rPr lang="en-GB" sz="1200" kern="1200" dirty="0">
              <a:solidFill>
                <a:schemeClr val="tx1"/>
              </a:solidFill>
              <a:latin typeface="Arial" panose="020B0604020202020204" pitchFamily="34" charset="0"/>
              <a:cs typeface="Arial" panose="020B0604020202020204" pitchFamily="34" charset="0"/>
            </a:rPr>
            <a:t>These factors are all about how and to what degree a government intervenes in the economy or a certain industry.</a:t>
          </a:r>
        </a:p>
      </dsp:txBody>
      <dsp:txXfrm rot="10800000">
        <a:off x="368214" y="1980628"/>
        <a:ext cx="1496580" cy="2371726"/>
      </dsp:txXfrm>
    </dsp:sp>
    <dsp:sp modelId="{C06179E7-8353-4226-8442-1F441C601E6D}">
      <dsp:nvSpPr>
        <dsp:cNvPr id="0" name=""/>
        <dsp:cNvSpPr/>
      </dsp:nvSpPr>
      <dsp:spPr>
        <a:xfrm>
          <a:off x="2086283" y="264083"/>
          <a:ext cx="1594662" cy="1452460"/>
        </a:xfrm>
        <a:prstGeom prst="roundRect">
          <a:avLst>
            <a:gd name="adj" fmla="val 10000"/>
          </a:avLst>
        </a:prstGeom>
        <a:solidFill>
          <a:schemeClr val="accent3">
            <a:tint val="50000"/>
            <a:hueOff val="-1738424"/>
            <a:satOff val="-4818"/>
            <a:lumOff val="665"/>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C67A1B7E-B78A-4B50-8739-31611139A56C}">
      <dsp:nvSpPr>
        <dsp:cNvPr id="0" name=""/>
        <dsp:cNvSpPr/>
      </dsp:nvSpPr>
      <dsp:spPr>
        <a:xfrm rot="10800000">
          <a:off x="2086283" y="1980628"/>
          <a:ext cx="1594662" cy="2420767"/>
        </a:xfrm>
        <a:prstGeom prst="round2SameRect">
          <a:avLst>
            <a:gd name="adj1" fmla="val 10500"/>
            <a:gd name="adj2" fmla="val 0"/>
          </a:avLst>
        </a:prstGeom>
        <a:gradFill rotWithShape="0">
          <a:gsLst>
            <a:gs pos="0">
              <a:schemeClr val="accent3">
                <a:hueOff val="-1680516"/>
                <a:satOff val="-9466"/>
                <a:lumOff val="3490"/>
                <a:alphaOff val="0"/>
                <a:tint val="98000"/>
                <a:lumMod val="110000"/>
              </a:schemeClr>
            </a:gs>
            <a:gs pos="84000">
              <a:schemeClr val="accent3">
                <a:hueOff val="-1680516"/>
                <a:satOff val="-9466"/>
                <a:lumOff val="349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t" anchorCtr="0">
          <a:noAutofit/>
        </a:bodyPr>
        <a:lstStyle/>
        <a:p>
          <a:pPr marL="0" lvl="0" indent="0" algn="just" defTabSz="533400">
            <a:lnSpc>
              <a:spcPct val="100000"/>
            </a:lnSpc>
            <a:spcBef>
              <a:spcPct val="0"/>
            </a:spcBef>
            <a:spcAft>
              <a:spcPct val="35000"/>
            </a:spcAft>
            <a:buClrTx/>
            <a:buSzTx/>
            <a:buFont typeface="Arial" panose="020B0604020202020204" pitchFamily="34" charset="0"/>
            <a:buNone/>
          </a:pPr>
          <a:r>
            <a:rPr lang="en-GB" sz="1200" kern="1200" dirty="0">
              <a:solidFill>
                <a:schemeClr val="tx1"/>
              </a:solidFill>
              <a:latin typeface="Arial" panose="020B0604020202020204" pitchFamily="34" charset="0"/>
              <a:cs typeface="Arial" panose="020B0604020202020204" pitchFamily="34" charset="0"/>
            </a:rPr>
            <a:t>Economic factors are determinants of a certain economy’s performance. Factors that impact their products and services’ price, and also demand and supply models.</a:t>
          </a:r>
        </a:p>
      </dsp:txBody>
      <dsp:txXfrm rot="10800000">
        <a:off x="2135324" y="1980628"/>
        <a:ext cx="1496580" cy="2371726"/>
      </dsp:txXfrm>
    </dsp:sp>
    <dsp:sp modelId="{BE731BF8-3763-4C85-A217-E6E42A04E54A}">
      <dsp:nvSpPr>
        <dsp:cNvPr id="0" name=""/>
        <dsp:cNvSpPr/>
      </dsp:nvSpPr>
      <dsp:spPr>
        <a:xfrm>
          <a:off x="3840412" y="264083"/>
          <a:ext cx="1594662" cy="1452460"/>
        </a:xfrm>
        <a:prstGeom prst="roundRect">
          <a:avLst>
            <a:gd name="adj" fmla="val 10000"/>
          </a:avLst>
        </a:prstGeom>
        <a:solidFill>
          <a:schemeClr val="accent3">
            <a:tint val="50000"/>
            <a:hueOff val="-3476847"/>
            <a:satOff val="-9637"/>
            <a:lumOff val="1330"/>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D6AB86BE-168F-4C65-977F-CEAE5BC1AA1B}">
      <dsp:nvSpPr>
        <dsp:cNvPr id="0" name=""/>
        <dsp:cNvSpPr/>
      </dsp:nvSpPr>
      <dsp:spPr>
        <a:xfrm rot="10800000">
          <a:off x="3840412" y="1980628"/>
          <a:ext cx="1594662" cy="2420767"/>
        </a:xfrm>
        <a:prstGeom prst="round2SameRect">
          <a:avLst>
            <a:gd name="adj1" fmla="val 10500"/>
            <a:gd name="adj2" fmla="val 0"/>
          </a:avLst>
        </a:prstGeom>
        <a:gradFill rotWithShape="0">
          <a:gsLst>
            <a:gs pos="0">
              <a:schemeClr val="accent3">
                <a:hueOff val="-3361033"/>
                <a:satOff val="-18932"/>
                <a:lumOff val="6980"/>
                <a:alphaOff val="0"/>
                <a:tint val="98000"/>
                <a:lumMod val="110000"/>
              </a:schemeClr>
            </a:gs>
            <a:gs pos="84000">
              <a:schemeClr val="accent3">
                <a:hueOff val="-3361033"/>
                <a:satOff val="-18932"/>
                <a:lumOff val="698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t" anchorCtr="0">
          <a:noAutofit/>
        </a:bodyPr>
        <a:lstStyle/>
        <a:p>
          <a:pPr marL="0" lvl="0" indent="0" algn="just" defTabSz="533400">
            <a:lnSpc>
              <a:spcPct val="10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This dimension of the general environment represents the demographic characteristics, norms, customs and values of the population within which the organization operates.</a:t>
          </a:r>
        </a:p>
      </dsp:txBody>
      <dsp:txXfrm rot="10800000">
        <a:off x="3889453" y="1980628"/>
        <a:ext cx="1496580" cy="2371726"/>
      </dsp:txXfrm>
    </dsp:sp>
    <dsp:sp modelId="{6F0349C4-15B8-4017-9241-DAF0B80A6E6D}">
      <dsp:nvSpPr>
        <dsp:cNvPr id="0" name=""/>
        <dsp:cNvSpPr/>
      </dsp:nvSpPr>
      <dsp:spPr>
        <a:xfrm>
          <a:off x="5594541" y="264083"/>
          <a:ext cx="1594662" cy="1452460"/>
        </a:xfrm>
        <a:prstGeom prst="roundRect">
          <a:avLst>
            <a:gd name="adj" fmla="val 10000"/>
          </a:avLst>
        </a:prstGeom>
        <a:solidFill>
          <a:schemeClr val="accent3">
            <a:tint val="50000"/>
            <a:hueOff val="-5215271"/>
            <a:satOff val="-14455"/>
            <a:lumOff val="1995"/>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1268640B-7B88-40A2-9A9A-5C92229B5A74}">
      <dsp:nvSpPr>
        <dsp:cNvPr id="0" name=""/>
        <dsp:cNvSpPr/>
      </dsp:nvSpPr>
      <dsp:spPr>
        <a:xfrm rot="10800000">
          <a:off x="5594541" y="1980628"/>
          <a:ext cx="1594662" cy="2420767"/>
        </a:xfrm>
        <a:prstGeom prst="round2SameRect">
          <a:avLst>
            <a:gd name="adj1" fmla="val 10500"/>
            <a:gd name="adj2" fmla="val 0"/>
          </a:avLst>
        </a:prstGeom>
        <a:gradFill rotWithShape="0">
          <a:gsLst>
            <a:gs pos="0">
              <a:schemeClr val="accent3">
                <a:hueOff val="-5041549"/>
                <a:satOff val="-28398"/>
                <a:lumOff val="10471"/>
                <a:alphaOff val="0"/>
                <a:tint val="98000"/>
                <a:lumMod val="110000"/>
              </a:schemeClr>
            </a:gs>
            <a:gs pos="84000">
              <a:schemeClr val="accent3">
                <a:hueOff val="-5041549"/>
                <a:satOff val="-28398"/>
                <a:lumOff val="1047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t" anchorCtr="0">
          <a:noAutofit/>
        </a:bodyPr>
        <a:lstStyle/>
        <a:p>
          <a:pPr marL="0" lvl="0" indent="0" algn="just" defTabSz="533400">
            <a:lnSpc>
              <a:spcPct val="150000"/>
            </a:lnSpc>
            <a:spcBef>
              <a:spcPct val="0"/>
            </a:spcBef>
            <a:spcAft>
              <a:spcPct val="35000"/>
            </a:spcAft>
            <a:buNone/>
          </a:pPr>
          <a:r>
            <a:rPr lang="es-ES" sz="1200" kern="1200" dirty="0">
              <a:solidFill>
                <a:schemeClr val="tx1"/>
              </a:solidFill>
              <a:latin typeface="Arial" panose="020B0604020202020204" pitchFamily="34" charset="0"/>
              <a:cs typeface="Arial" panose="020B0604020202020204" pitchFamily="34" charset="0"/>
            </a:rPr>
            <a:t>This factors pertain to innovations in thechnology that may affect the operations of the industry and the market favorably or unfavorably.</a:t>
          </a:r>
        </a:p>
      </dsp:txBody>
      <dsp:txXfrm rot="10800000">
        <a:off x="5643582" y="1980628"/>
        <a:ext cx="1496580" cy="2371726"/>
      </dsp:txXfrm>
    </dsp:sp>
    <dsp:sp modelId="{645FE8CC-65E4-46D5-B0E9-B1F244E47115}">
      <dsp:nvSpPr>
        <dsp:cNvPr id="0" name=""/>
        <dsp:cNvSpPr/>
      </dsp:nvSpPr>
      <dsp:spPr>
        <a:xfrm>
          <a:off x="7348670" y="264083"/>
          <a:ext cx="1594662" cy="1452460"/>
        </a:xfrm>
        <a:prstGeom prst="roundRect">
          <a:avLst>
            <a:gd name="adj" fmla="val 10000"/>
          </a:avLst>
        </a:prstGeom>
        <a:solidFill>
          <a:schemeClr val="accent3">
            <a:tint val="50000"/>
            <a:hueOff val="-6953695"/>
            <a:satOff val="-19274"/>
            <a:lumOff val="2660"/>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D919248C-E812-47C6-B5C3-B97F809F007B}">
      <dsp:nvSpPr>
        <dsp:cNvPr id="0" name=""/>
        <dsp:cNvSpPr/>
      </dsp:nvSpPr>
      <dsp:spPr>
        <a:xfrm rot="10800000">
          <a:off x="7348670" y="1980628"/>
          <a:ext cx="1594662" cy="2420767"/>
        </a:xfrm>
        <a:prstGeom prst="round2SameRect">
          <a:avLst>
            <a:gd name="adj1" fmla="val 10500"/>
            <a:gd name="adj2" fmla="val 0"/>
          </a:avLst>
        </a:prstGeom>
        <a:gradFill rotWithShape="0">
          <a:gsLst>
            <a:gs pos="0">
              <a:schemeClr val="accent3">
                <a:hueOff val="-6722065"/>
                <a:satOff val="-37864"/>
                <a:lumOff val="13961"/>
                <a:alphaOff val="0"/>
                <a:tint val="98000"/>
                <a:lumMod val="110000"/>
              </a:schemeClr>
            </a:gs>
            <a:gs pos="84000">
              <a:schemeClr val="accent3">
                <a:hueOff val="-6722065"/>
                <a:satOff val="-37864"/>
                <a:lumOff val="1396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t" anchorCtr="0">
          <a:noAutofit/>
        </a:bodyPr>
        <a:lstStyle/>
        <a:p>
          <a:pPr marL="0" lvl="0" indent="0" algn="just" defTabSz="533400">
            <a:lnSpc>
              <a:spcPct val="100000"/>
            </a:lnSpc>
            <a:spcBef>
              <a:spcPct val="0"/>
            </a:spcBef>
            <a:spcAft>
              <a:spcPct val="35000"/>
            </a:spcAft>
            <a:buNone/>
          </a:pPr>
          <a:r>
            <a:rPr lang="es-ES" sz="1200" kern="1200" dirty="0">
              <a:solidFill>
                <a:schemeClr val="tx1"/>
              </a:solidFill>
              <a:latin typeface="Arial" panose="020B0604020202020204" pitchFamily="34" charset="0"/>
              <a:cs typeface="Arial" panose="020B0604020202020204" pitchFamily="34" charset="0"/>
            </a:rPr>
            <a:t>The environmental factors can be explaned as everything wether internal or external that suround the and impact growth, operations, and survival of an organisation </a:t>
          </a:r>
          <a:r>
            <a:rPr lang="en-GB" sz="1200" b="0" i="0" kern="1200" dirty="0">
              <a:solidFill>
                <a:schemeClr val="tx1"/>
              </a:solidFill>
              <a:latin typeface="Arial" panose="020B0604020202020204" pitchFamily="34" charset="0"/>
              <a:cs typeface="Arial" panose="020B0604020202020204" pitchFamily="34" charset="0"/>
            </a:rPr>
            <a:t>(Farooq, 2022)</a:t>
          </a:r>
          <a:endParaRPr lang="es-ES" sz="1200" kern="1200" dirty="0">
            <a:solidFill>
              <a:schemeClr val="tx1"/>
            </a:solidFill>
            <a:latin typeface="Arial" panose="020B0604020202020204" pitchFamily="34" charset="0"/>
            <a:cs typeface="Arial" panose="020B0604020202020204" pitchFamily="34" charset="0"/>
          </a:endParaRPr>
        </a:p>
      </dsp:txBody>
      <dsp:txXfrm rot="10800000">
        <a:off x="7397711" y="1980628"/>
        <a:ext cx="1496580" cy="2371726"/>
      </dsp:txXfrm>
    </dsp:sp>
    <dsp:sp modelId="{EE55EF74-5E7E-4994-BCA1-2EAE49CA6EE3}">
      <dsp:nvSpPr>
        <dsp:cNvPr id="0" name=""/>
        <dsp:cNvSpPr/>
      </dsp:nvSpPr>
      <dsp:spPr>
        <a:xfrm>
          <a:off x="9102799" y="264083"/>
          <a:ext cx="1594662" cy="1452460"/>
        </a:xfrm>
        <a:prstGeom prst="roundRect">
          <a:avLst>
            <a:gd name="adj" fmla="val 10000"/>
          </a:avLst>
        </a:prstGeom>
        <a:solidFill>
          <a:schemeClr val="accent3">
            <a:tint val="50000"/>
            <a:hueOff val="-8692118"/>
            <a:satOff val="-24092"/>
            <a:lumOff val="3325"/>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EE79E3E6-4FFA-47E3-A75F-2862BAF93E31}">
      <dsp:nvSpPr>
        <dsp:cNvPr id="0" name=""/>
        <dsp:cNvSpPr/>
      </dsp:nvSpPr>
      <dsp:spPr>
        <a:xfrm rot="10800000">
          <a:off x="9102799" y="1980628"/>
          <a:ext cx="1594662" cy="2420767"/>
        </a:xfrm>
        <a:prstGeom prst="round2SameRect">
          <a:avLst>
            <a:gd name="adj1" fmla="val 10500"/>
            <a:gd name="adj2" fmla="val 0"/>
          </a:avLst>
        </a:prstGeom>
        <a:gradFill rotWithShape="0">
          <a:gsLst>
            <a:gs pos="0">
              <a:schemeClr val="accent3">
                <a:hueOff val="-8402582"/>
                <a:satOff val="-47330"/>
                <a:lumOff val="17451"/>
                <a:alphaOff val="0"/>
                <a:tint val="98000"/>
                <a:lumMod val="110000"/>
              </a:schemeClr>
            </a:gs>
            <a:gs pos="84000">
              <a:schemeClr val="accent3">
                <a:hueOff val="-8402582"/>
                <a:satOff val="-47330"/>
                <a:lumOff val="1745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t" anchorCtr="0">
          <a:noAutofit/>
        </a:bodyPr>
        <a:lstStyle/>
        <a:p>
          <a:pPr marL="0" lvl="0" indent="0" algn="just" defTabSz="533400">
            <a:lnSpc>
              <a:spcPct val="150000"/>
            </a:lnSpc>
            <a:spcBef>
              <a:spcPct val="0"/>
            </a:spcBef>
            <a:spcAft>
              <a:spcPct val="35000"/>
            </a:spcAft>
            <a:buNone/>
          </a:pPr>
          <a:r>
            <a:rPr lang="es-ES" sz="1200" kern="1200" dirty="0">
              <a:solidFill>
                <a:schemeClr val="tx1"/>
              </a:solidFill>
              <a:latin typeface="Arial" panose="020B0604020202020204" pitchFamily="34" charset="0"/>
              <a:cs typeface="Arial" panose="020B0604020202020204" pitchFamily="34" charset="0"/>
            </a:rPr>
            <a:t>This factors are all about the legal aspects that affect the organisation </a:t>
          </a:r>
          <a:r>
            <a:rPr lang="en-GB" sz="1200" b="0" i="0" kern="1200" dirty="0">
              <a:solidFill>
                <a:schemeClr val="tx1"/>
              </a:solidFill>
              <a:latin typeface="Arial" panose="020B0604020202020204" pitchFamily="34" charset="0"/>
              <a:cs typeface="Arial" panose="020B0604020202020204" pitchFamily="34" charset="0"/>
            </a:rPr>
            <a:t>(Farooq, 2022)</a:t>
          </a:r>
          <a:r>
            <a:rPr lang="es-ES" sz="1200" kern="1200" dirty="0">
              <a:solidFill>
                <a:schemeClr val="tx1"/>
              </a:solidFill>
              <a:latin typeface="Arial" panose="020B0604020202020204" pitchFamily="34" charset="0"/>
              <a:cs typeface="Arial" panose="020B0604020202020204" pitchFamily="34" charset="0"/>
            </a:rPr>
            <a:t>.</a:t>
          </a:r>
        </a:p>
      </dsp:txBody>
      <dsp:txXfrm rot="10800000">
        <a:off x="9151840" y="1980628"/>
        <a:ext cx="1496580" cy="2371726"/>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BDC8D5-9F2E-4D75-BAEE-90A72223126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C57A6F2-2E55-423C-935C-925413569C7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36E9299-4E8A-4BB2-9AA7-863DADCC4931}" type="datetime1">
              <a:rPr lang="en-GB" smtClean="0"/>
              <a:t>13/07/2022</a:t>
            </a:fld>
            <a:endParaRPr lang="en-GB"/>
          </a:p>
        </p:txBody>
      </p:sp>
      <p:sp>
        <p:nvSpPr>
          <p:cNvPr id="4" name="Footer Placeholder 3">
            <a:extLst>
              <a:ext uri="{FF2B5EF4-FFF2-40B4-BE49-F238E27FC236}">
                <a16:creationId xmlns:a16="http://schemas.microsoft.com/office/drawing/2014/main" id="{FD3ABEBD-355E-4010-8101-DFA2D9F9056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ADE3BFC-BA40-4B4D-9A7D-25A56E2F483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034A419-76DC-4350-B872-894E435241AB}" type="slidenum">
              <a:rPr lang="en-GB" smtClean="0"/>
              <a:t>‹#›</a:t>
            </a:fld>
            <a:endParaRPr lang="en-GB"/>
          </a:p>
        </p:txBody>
      </p:sp>
    </p:spTree>
    <p:extLst>
      <p:ext uri="{BB962C8B-B14F-4D97-AF65-F5344CB8AC3E}">
        <p14:creationId xmlns:p14="http://schemas.microsoft.com/office/powerpoint/2010/main" val="49958199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1ED0794-9995-430A-B305-37B685009D0F}" type="datetime1">
              <a:rPr lang="en-GB" noProof="0" smtClean="0"/>
              <a:t>13/07/2022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2E1C88-3939-4832-BAAB-091D6FA96EB5}" type="slidenum">
              <a:rPr lang="en-GB" noProof="0" smtClean="0"/>
              <a:t>‹#›</a:t>
            </a:fld>
            <a:endParaRPr lang="en-GB" noProof="0"/>
          </a:p>
        </p:txBody>
      </p:sp>
    </p:spTree>
    <p:extLst>
      <p:ext uri="{BB962C8B-B14F-4D97-AF65-F5344CB8AC3E}">
        <p14:creationId xmlns:p14="http://schemas.microsoft.com/office/powerpoint/2010/main" val="131050048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Delete this slide when you’ve finished preparing the other slides.</a:t>
            </a:r>
          </a:p>
        </p:txBody>
      </p:sp>
      <p:sp>
        <p:nvSpPr>
          <p:cNvPr id="4" name="Slide Number Placeholder 3"/>
          <p:cNvSpPr>
            <a:spLocks noGrp="1"/>
          </p:cNvSpPr>
          <p:nvPr>
            <p:ph type="sldNum" sz="quarter" idx="10"/>
          </p:nvPr>
        </p:nvSpPr>
        <p:spPr/>
        <p:txBody>
          <a:bodyPr rtlCol="0"/>
          <a:lstStyle/>
          <a:p>
            <a:pPr rtl="0"/>
            <a:fld id="{012E1C88-3939-4832-BAAB-091D6FA96EB5}" type="slidenum">
              <a:rPr lang="en-GB" smtClean="0"/>
              <a:t>1</a:t>
            </a:fld>
            <a:endParaRPr lang="en-GB"/>
          </a:p>
        </p:txBody>
      </p:sp>
    </p:spTree>
    <p:extLst>
      <p:ext uri="{BB962C8B-B14F-4D97-AF65-F5344CB8AC3E}">
        <p14:creationId xmlns:p14="http://schemas.microsoft.com/office/powerpoint/2010/main" val="4925981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12E1C88-3939-4832-BAAB-091D6FA96EB5}" type="slidenum">
              <a:rPr lang="en-GB" smtClean="0"/>
              <a:t>2</a:t>
            </a:fld>
            <a:endParaRPr lang="en-GB"/>
          </a:p>
        </p:txBody>
      </p:sp>
    </p:spTree>
    <p:extLst>
      <p:ext uri="{BB962C8B-B14F-4D97-AF65-F5344CB8AC3E}">
        <p14:creationId xmlns:p14="http://schemas.microsoft.com/office/powerpoint/2010/main" val="4052285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12E1C88-3939-4832-BAAB-091D6FA96EB5}" type="slidenum">
              <a:rPr lang="en-GB" smtClean="0"/>
              <a:t>3</a:t>
            </a:fld>
            <a:endParaRPr lang="en-GB"/>
          </a:p>
        </p:txBody>
      </p:sp>
    </p:spTree>
    <p:extLst>
      <p:ext uri="{BB962C8B-B14F-4D97-AF65-F5344CB8AC3E}">
        <p14:creationId xmlns:p14="http://schemas.microsoft.com/office/powerpoint/2010/main" val="4031010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12E1C88-3939-4832-BAAB-091D6FA96EB5}" type="slidenum">
              <a:rPr lang="en-GB" smtClean="0"/>
              <a:t>30</a:t>
            </a:fld>
            <a:endParaRPr lang="en-GB"/>
          </a:p>
        </p:txBody>
      </p:sp>
    </p:spTree>
    <p:extLst>
      <p:ext uri="{BB962C8B-B14F-4D97-AF65-F5344CB8AC3E}">
        <p14:creationId xmlns:p14="http://schemas.microsoft.com/office/powerpoint/2010/main" val="4230752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12E1C88-3939-4832-BAAB-091D6FA96EB5}" type="slidenum">
              <a:rPr lang="en-GB" smtClean="0"/>
              <a:t>31</a:t>
            </a:fld>
            <a:endParaRPr lang="en-GB"/>
          </a:p>
        </p:txBody>
      </p:sp>
    </p:spTree>
    <p:extLst>
      <p:ext uri="{BB962C8B-B14F-4D97-AF65-F5344CB8AC3E}">
        <p14:creationId xmlns:p14="http://schemas.microsoft.com/office/powerpoint/2010/main" val="2356341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464567" y="3085765"/>
            <a:ext cx="11262866" cy="3304800"/>
          </a:xfrm>
          <a:prstGeom prst="rect">
            <a:avLst/>
          </a:prstGeom>
          <a:gradFill flip="none" rotWithShape="1">
            <a:gsLst>
              <a:gs pos="100000">
                <a:schemeClr val="accent2"/>
              </a:gs>
              <a:gs pos="58000">
                <a:schemeClr val="accent2">
                  <a:lumMod val="7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99226" y="1020431"/>
            <a:ext cx="10993549" cy="1475013"/>
          </a:xfrm>
          <a:effectLst/>
        </p:spPr>
        <p:txBody>
          <a:bodyPr rtlCol="0" anchor="ctr" anchorCtr="0">
            <a:normAutofit/>
          </a:bodyPr>
          <a:lstStyle>
            <a:lvl1pPr algn="ctr">
              <a:defRPr sz="54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ctr">
              <a:buNone/>
              <a:defRPr sz="20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a:xfrm>
            <a:off x="7605951" y="5956137"/>
            <a:ext cx="2844800" cy="365125"/>
          </a:xfrm>
        </p:spPr>
        <p:txBody>
          <a:bodyPr rtlCol="0"/>
          <a:lstStyle>
            <a:lvl1pPr>
              <a:defRPr>
                <a:solidFill>
                  <a:schemeClr val="bg1"/>
                </a:solidFill>
              </a:defRPr>
            </a:lvl1pPr>
          </a:lstStyle>
          <a:p>
            <a:pPr rtl="0"/>
            <a:r>
              <a:rPr lang="en-US" noProof="0"/>
              <a:t>26/07/2022 </a:t>
            </a:r>
            <a:endParaRPr lang="en-GB" noProof="0"/>
          </a:p>
        </p:txBody>
      </p:sp>
      <p:sp>
        <p:nvSpPr>
          <p:cNvPr id="5" name="Footer Placeholder 4"/>
          <p:cNvSpPr>
            <a:spLocks noGrp="1"/>
          </p:cNvSpPr>
          <p:nvPr>
            <p:ph type="ftr" sz="quarter" idx="11"/>
          </p:nvPr>
        </p:nvSpPr>
        <p:spPr>
          <a:xfrm>
            <a:off x="581192" y="5951811"/>
            <a:ext cx="6917210" cy="365125"/>
          </a:xfrm>
        </p:spPr>
        <p:txBody>
          <a:bodyPr rtlCol="0"/>
          <a:lstStyle>
            <a:lvl1pPr>
              <a:defRPr>
                <a:solidFill>
                  <a:schemeClr val="bg1"/>
                </a:solidFill>
              </a:defRPr>
            </a:lvl1pPr>
          </a:lstStyle>
          <a:p>
            <a:pPr rtl="0"/>
            <a:r>
              <a:rPr lang="en-GB" noProof="0"/>
              <a:t>ADD A FOOTER</a:t>
            </a:r>
          </a:p>
        </p:txBody>
      </p:sp>
      <p:sp>
        <p:nvSpPr>
          <p:cNvPr id="6" name="Slide Number Placeholder 5"/>
          <p:cNvSpPr>
            <a:spLocks noGrp="1"/>
          </p:cNvSpPr>
          <p:nvPr>
            <p:ph type="sldNum" sz="quarter" idx="12"/>
          </p:nvPr>
        </p:nvSpPr>
        <p:spPr>
          <a:xfrm>
            <a:off x="10558300" y="5956137"/>
            <a:ext cx="1016440" cy="365125"/>
          </a:xfrm>
        </p:spPr>
        <p:txBody>
          <a:bodyPr rtlCol="0"/>
          <a:lstStyle>
            <a:lvl1pPr>
              <a:defRPr>
                <a:solidFill>
                  <a:schemeClr val="bg1"/>
                </a:solidFill>
              </a:defRPr>
            </a:lvl1pPr>
          </a:lstStyle>
          <a:p>
            <a:pPr rtl="0"/>
            <a:fld id="{C5C3056E-1632-4A65-A24F-3F10A1450A6E}" type="slidenum">
              <a:rPr lang="en-GB" noProof="0" smtClean="0"/>
              <a:pPr/>
              <a:t>‹#›</a:t>
            </a:fld>
            <a:endParaRPr lang="en-GB" noProof="0"/>
          </a:p>
        </p:txBody>
      </p:sp>
    </p:spTree>
    <p:extLst>
      <p:ext uri="{BB962C8B-B14F-4D97-AF65-F5344CB8AC3E}">
        <p14:creationId xmlns:p14="http://schemas.microsoft.com/office/powerpoint/2010/main" val="2168848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C994CB-2BC6-164B-80D4-304B4CB6D8C3}"/>
              </a:ext>
            </a:extLst>
          </p:cNvPr>
          <p:cNvSpPr>
            <a:spLocks noChangeAspect="1"/>
          </p:cNvSpPr>
          <p:nvPr userDrawn="1"/>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4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hasCustomPrompt="1"/>
          </p:nvPr>
        </p:nvSpPr>
        <p:spPr>
          <a:xfrm>
            <a:off x="581192" y="2180496"/>
            <a:ext cx="11029615" cy="367830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r>
              <a:rPr lang="en-US" noProof="0"/>
              <a:t>26/07/2022 </a:t>
            </a:r>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a:xfrm>
            <a:off x="10558300" y="5956137"/>
            <a:ext cx="1052508" cy="365125"/>
          </a:xfrm>
        </p:spPr>
        <p:txBody>
          <a:bodyPr rtlCol="0"/>
          <a:lstStyle/>
          <a:p>
            <a:pPr rtl="0"/>
            <a:fld id="{C5C3056E-1632-4A65-A24F-3F10A1450A6E}" type="slidenum">
              <a:rPr lang="en-GB" noProof="0" smtClean="0"/>
              <a:t>‹#›</a:t>
            </a:fld>
            <a:endParaRPr lang="en-GB" noProof="0"/>
          </a:p>
        </p:txBody>
      </p:sp>
      <p:sp>
        <p:nvSpPr>
          <p:cNvPr id="9" name="Title 1">
            <a:extLst>
              <a:ext uri="{FF2B5EF4-FFF2-40B4-BE49-F238E27FC236}">
                <a16:creationId xmlns:a16="http://schemas.microsoft.com/office/drawing/2014/main" id="{B5BE0FDB-DB48-E242-8A1F-5B06F79B404A}"/>
              </a:ext>
            </a:extLst>
          </p:cNvPr>
          <p:cNvSpPr>
            <a:spLocks noGrp="1"/>
          </p:cNvSpPr>
          <p:nvPr>
            <p:ph type="title"/>
          </p:nvPr>
        </p:nvSpPr>
        <p:spPr>
          <a:xfrm>
            <a:off x="581193" y="729658"/>
            <a:ext cx="11029616" cy="988332"/>
          </a:xfrm>
        </p:spPr>
        <p:txBody>
          <a:bodyPr rtlCol="0" anchor="ctr" anchorCtr="0">
            <a:normAutofit/>
          </a:bodyPr>
          <a:lstStyle>
            <a:lvl1pPr algn="ctr">
              <a:defRPr sz="4000"/>
            </a:lvl1pPr>
          </a:lstStyle>
          <a:p>
            <a:pPr rtl="0"/>
            <a:r>
              <a:rPr lang="en-GB" noProof="0"/>
              <a:t>Click to edit Master title style</a:t>
            </a:r>
          </a:p>
        </p:txBody>
      </p:sp>
    </p:spTree>
    <p:extLst>
      <p:ext uri="{BB962C8B-B14F-4D97-AF65-F5344CB8AC3E}">
        <p14:creationId xmlns:p14="http://schemas.microsoft.com/office/powerpoint/2010/main" val="2546653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mage and caption">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5655714" cy="5244392"/>
          </a:xfrm>
          <a:prstGeom prst="rect">
            <a:avLst/>
          </a:prstGeom>
          <a:gradFill flip="none" rotWithShape="1">
            <a:gsLst>
              <a:gs pos="100000">
                <a:schemeClr val="accent2"/>
              </a:gs>
              <a:gs pos="65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295292" y="773724"/>
            <a:ext cx="5315516" cy="4958862"/>
          </a:xfrm>
        </p:spPr>
        <p:txBody>
          <a:bodyPr rtlCol="0" anchor="ctr" anchorCtr="0"/>
          <a:lstStyle>
            <a:lvl1pPr>
              <a:defRPr>
                <a:solidFill>
                  <a:schemeClr val="accent1"/>
                </a:solidFill>
              </a:defRPr>
            </a:lvl1pPr>
          </a:lstStyle>
          <a:p>
            <a:pPr rtl="0"/>
            <a:r>
              <a:rPr lang="en-GB" noProof="0"/>
              <a:t>Click to edit Master title style</a:t>
            </a:r>
          </a:p>
        </p:txBody>
      </p:sp>
      <p:sp>
        <p:nvSpPr>
          <p:cNvPr id="3" name="Content Placeholder 2"/>
          <p:cNvSpPr>
            <a:spLocks noGrp="1"/>
          </p:cNvSpPr>
          <p:nvPr>
            <p:ph idx="1" hasCustomPrompt="1"/>
          </p:nvPr>
        </p:nvSpPr>
        <p:spPr>
          <a:xfrm>
            <a:off x="581192" y="773724"/>
            <a:ext cx="5388785" cy="4958862"/>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r>
              <a:rPr lang="en-US" noProof="0"/>
              <a:t>26/07/2022 </a:t>
            </a:r>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a:xfrm>
            <a:off x="10558300" y="5956137"/>
            <a:ext cx="1052508" cy="365125"/>
          </a:xfrm>
        </p:spPr>
        <p:txBody>
          <a:bodyPr rtlCol="0"/>
          <a:lstStyle/>
          <a:p>
            <a:pPr rtl="0"/>
            <a:fld id="{C5C3056E-1632-4A65-A24F-3F10A1450A6E}" type="slidenum">
              <a:rPr lang="en-GB" noProof="0" smtClean="0"/>
              <a:t>‹#›</a:t>
            </a:fld>
            <a:endParaRPr lang="en-GB" noProof="0"/>
          </a:p>
        </p:txBody>
      </p:sp>
    </p:spTree>
    <p:extLst>
      <p:ext uri="{BB962C8B-B14F-4D97-AF65-F5344CB8AC3E}">
        <p14:creationId xmlns:p14="http://schemas.microsoft.com/office/powerpoint/2010/main" val="637820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bwMode="white">
          <a:xfrm>
            <a:off x="447817" y="5141974"/>
            <a:ext cx="11290860" cy="1258827"/>
          </a:xfrm>
          <a:prstGeom prst="rect">
            <a:avLst/>
          </a:prstGeom>
          <a:gradFill flip="none" rotWithShape="1">
            <a:gsLst>
              <a:gs pos="100000">
                <a:srgbClr val="903163"/>
              </a:gs>
              <a:gs pos="60000">
                <a:schemeClr val="accent1">
                  <a:lumMod val="95000"/>
                  <a:lumOff val="5000"/>
                </a:schemeClr>
              </a:gs>
              <a:gs pos="100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lvl1pPr>
              <a:defRPr>
                <a:solidFill>
                  <a:schemeClr val="bg1"/>
                </a:solidFill>
              </a:defRPr>
            </a:lvl1pPr>
          </a:lstStyle>
          <a:p>
            <a:pPr rtl="0"/>
            <a:r>
              <a:rPr lang="en-US" noProof="0"/>
              <a:t>26/07/2022 </a:t>
            </a:r>
            <a:endParaRPr lang="en-GB" noProof="0"/>
          </a:p>
        </p:txBody>
      </p:sp>
      <p:sp>
        <p:nvSpPr>
          <p:cNvPr id="5" name="Footer Placeholder 4"/>
          <p:cNvSpPr>
            <a:spLocks noGrp="1"/>
          </p:cNvSpPr>
          <p:nvPr>
            <p:ph type="ftr" sz="quarter" idx="11"/>
          </p:nvPr>
        </p:nvSpPr>
        <p:spPr/>
        <p:txBody>
          <a:bodyPr rtlCol="0"/>
          <a:lstStyle>
            <a:lvl1pPr>
              <a:defRPr>
                <a:solidFill>
                  <a:schemeClr val="bg1"/>
                </a:solidFill>
              </a:defRPr>
            </a:lvl1pPr>
          </a:lstStyle>
          <a:p>
            <a:pPr rtl="0"/>
            <a:r>
              <a:rPr lang="en-GB" noProof="0"/>
              <a:t>ADD A FOOTER</a:t>
            </a:r>
          </a:p>
        </p:txBody>
      </p:sp>
      <p:sp>
        <p:nvSpPr>
          <p:cNvPr id="6" name="Slide Number Placeholder 5"/>
          <p:cNvSpPr>
            <a:spLocks noGrp="1"/>
          </p:cNvSpPr>
          <p:nvPr>
            <p:ph type="sldNum" sz="quarter" idx="12"/>
          </p:nvPr>
        </p:nvSpPr>
        <p:spPr/>
        <p:txBody>
          <a:bodyPr rtlCol="0"/>
          <a:lstStyle>
            <a:lvl1pPr>
              <a:defRPr>
                <a:solidFill>
                  <a:schemeClr val="bg1"/>
                </a:solidFill>
              </a:defRPr>
            </a:lvl1pPr>
          </a:lstStyle>
          <a:p>
            <a:pPr rtl="0"/>
            <a:fld id="{C5C3056E-1632-4A65-A24F-3F10A1450A6E}" type="slidenum">
              <a:rPr lang="en-GB" noProof="0" smtClean="0"/>
              <a:pPr/>
              <a:t>‹#›</a:t>
            </a:fld>
            <a:endParaRPr lang="en-GB" noProof="0"/>
          </a:p>
        </p:txBody>
      </p:sp>
    </p:spTree>
    <p:extLst>
      <p:ext uri="{BB962C8B-B14F-4D97-AF65-F5344CB8AC3E}">
        <p14:creationId xmlns:p14="http://schemas.microsoft.com/office/powerpoint/2010/main" val="249244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rtlCol="0" anchor="ctr" anchorCtr="0">
            <a:normAutofit/>
          </a:bodyPr>
          <a:lstStyle>
            <a:lvl1pPr algn="ctr">
              <a:defRPr sz="4000"/>
            </a:lvl1pPr>
          </a:lstStyle>
          <a:p>
            <a:pPr rtl="0"/>
            <a:r>
              <a:rPr lang="en-GB" noProof="0"/>
              <a:t>Click to edit Master title style</a:t>
            </a:r>
          </a:p>
        </p:txBody>
      </p:sp>
      <p:sp>
        <p:nvSpPr>
          <p:cNvPr id="3" name="Content Placeholder 2"/>
          <p:cNvSpPr>
            <a:spLocks noGrp="1"/>
          </p:cNvSpPr>
          <p:nvPr>
            <p:ph sz="half" idx="1" hasCustomPrompt="1"/>
          </p:nvPr>
        </p:nvSpPr>
        <p:spPr>
          <a:xfrm>
            <a:off x="581193" y="2228003"/>
            <a:ext cx="5422390"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188417" y="2228003"/>
            <a:ext cx="5422392"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r>
              <a:rPr lang="en-US" noProof="0"/>
              <a:t>26/07/2022 </a:t>
            </a:r>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C5C3056E-1632-4A65-A24F-3F10A1450A6E}" type="slidenum">
              <a:rPr lang="en-GB" noProof="0" smtClean="0"/>
              <a:t>‹#›</a:t>
            </a:fld>
            <a:endParaRPr lang="en-GB" noProof="0"/>
          </a:p>
        </p:txBody>
      </p:sp>
    </p:spTree>
    <p:extLst>
      <p:ext uri="{BB962C8B-B14F-4D97-AF65-F5344CB8AC3E}">
        <p14:creationId xmlns:p14="http://schemas.microsoft.com/office/powerpoint/2010/main" val="4236966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3 Column">
    <p:spTree>
      <p:nvGrpSpPr>
        <p:cNvPr id="1" name=""/>
        <p:cNvGrpSpPr/>
        <p:nvPr/>
      </p:nvGrpSpPr>
      <p:grpSpPr>
        <a:xfrm>
          <a:off x="0" y="0"/>
          <a:ext cx="0" cy="0"/>
          <a:chOff x="0" y="0"/>
          <a:chExt cx="0" cy="0"/>
        </a:xfrm>
      </p:grpSpPr>
      <p:sp>
        <p:nvSpPr>
          <p:cNvPr id="11" name="Rectangle 10"/>
          <p:cNvSpPr>
            <a:spLocks noChangeAspect="1"/>
          </p:cNvSpPr>
          <p:nvPr/>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rtlCol="0" anchor="ctr" anchorCtr="0">
            <a:normAutofit/>
          </a:bodyPr>
          <a:lstStyle>
            <a:lvl1pPr algn="ctr">
              <a:defRPr sz="4000"/>
            </a:lvl1pPr>
          </a:lstStyle>
          <a:p>
            <a:pPr rtl="0"/>
            <a:r>
              <a:rPr lang="en-GB" noProof="0"/>
              <a:t>Click to edit Master title style</a:t>
            </a:r>
          </a:p>
        </p:txBody>
      </p:sp>
      <p:sp>
        <p:nvSpPr>
          <p:cNvPr id="3" name="Text Placeholder 2"/>
          <p:cNvSpPr>
            <a:spLocks noGrp="1"/>
          </p:cNvSpPr>
          <p:nvPr>
            <p:ph type="body" idx="1" hasCustomPrompt="1"/>
          </p:nvPr>
        </p:nvSpPr>
        <p:spPr>
          <a:xfrm>
            <a:off x="677396" y="2023139"/>
            <a:ext cx="3198328" cy="536005"/>
          </a:xfrm>
        </p:spPr>
        <p:txBody>
          <a:bodyPr rtlCol="0" anchor="ctr" anchorCtr="0">
            <a:noAutofit/>
          </a:bodyPr>
          <a:lstStyle>
            <a:lvl1pPr marL="0" indent="0" algn="ctr">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581194" y="2714624"/>
            <a:ext cx="3378403" cy="3194051"/>
          </a:xfrm>
        </p:spPr>
        <p:txBody>
          <a:bodyPr rtlCol="0"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lvl1pPr>
              <a:defRPr>
                <a:solidFill>
                  <a:srgbClr val="903163"/>
                </a:solidFill>
              </a:defRPr>
            </a:lvl1pPr>
          </a:lstStyle>
          <a:p>
            <a:pPr rtl="0"/>
            <a:r>
              <a:rPr lang="en-US" noProof="0"/>
              <a:t>26/07/2022 </a:t>
            </a:r>
            <a:endParaRPr lang="en-GB" noProof="0"/>
          </a:p>
        </p:txBody>
      </p:sp>
      <p:sp>
        <p:nvSpPr>
          <p:cNvPr id="8" name="Footer Placeholder 7"/>
          <p:cNvSpPr>
            <a:spLocks noGrp="1"/>
          </p:cNvSpPr>
          <p:nvPr>
            <p:ph type="ftr" sz="quarter" idx="11"/>
          </p:nvPr>
        </p:nvSpPr>
        <p:spPr>
          <a:xfrm>
            <a:off x="581192" y="5951811"/>
            <a:ext cx="6917210" cy="365125"/>
          </a:xfrm>
        </p:spPr>
        <p:txBody>
          <a:bodyPr rtlCol="0"/>
          <a:lstStyle>
            <a:lvl1pPr>
              <a:defRPr>
                <a:solidFill>
                  <a:srgbClr val="903163"/>
                </a:solidFill>
              </a:defRPr>
            </a:lvl1pPr>
          </a:lstStyle>
          <a:p>
            <a:pPr rtl="0"/>
            <a:r>
              <a:rPr lang="en-GB" noProof="0"/>
              <a:t>ADD A FOOTER</a:t>
            </a:r>
          </a:p>
        </p:txBody>
      </p:sp>
      <p:sp>
        <p:nvSpPr>
          <p:cNvPr id="23" name="Content Placeholder 3">
            <a:extLst>
              <a:ext uri="{FF2B5EF4-FFF2-40B4-BE49-F238E27FC236}">
                <a16:creationId xmlns:a16="http://schemas.microsoft.com/office/drawing/2014/main" id="{6D289ABA-BA71-41AF-AA30-58CB8F426F6C}"/>
              </a:ext>
            </a:extLst>
          </p:cNvPr>
          <p:cNvSpPr>
            <a:spLocks noGrp="1"/>
          </p:cNvSpPr>
          <p:nvPr>
            <p:ph sz="half" idx="15" hasCustomPrompt="1"/>
          </p:nvPr>
        </p:nvSpPr>
        <p:spPr>
          <a:xfrm>
            <a:off x="8145430" y="2714624"/>
            <a:ext cx="3378403" cy="3194051"/>
          </a:xfrm>
        </p:spPr>
        <p:txBody>
          <a:bodyPr rtlCol="0"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Slide Number Placeholder 8"/>
          <p:cNvSpPr>
            <a:spLocks noGrp="1"/>
          </p:cNvSpPr>
          <p:nvPr>
            <p:ph type="sldNum" sz="quarter" idx="12"/>
          </p:nvPr>
        </p:nvSpPr>
        <p:spPr/>
        <p:txBody>
          <a:bodyPr rtlCol="0"/>
          <a:lstStyle>
            <a:lvl1pPr>
              <a:defRPr>
                <a:solidFill>
                  <a:srgbClr val="903163"/>
                </a:solidFill>
              </a:defRPr>
            </a:lvl1pPr>
          </a:lstStyle>
          <a:p>
            <a:pPr rtl="0"/>
            <a:fld id="{C5C3056E-1632-4A65-A24F-3F10A1450A6E}" type="slidenum">
              <a:rPr lang="en-GB" noProof="0" smtClean="0"/>
              <a:pPr/>
              <a:t>‹#›</a:t>
            </a:fld>
            <a:endParaRPr lang="en-GB" noProof="0"/>
          </a:p>
        </p:txBody>
      </p:sp>
      <p:sp>
        <p:nvSpPr>
          <p:cNvPr id="22" name="Content Placeholder 3">
            <a:extLst>
              <a:ext uri="{FF2B5EF4-FFF2-40B4-BE49-F238E27FC236}">
                <a16:creationId xmlns:a16="http://schemas.microsoft.com/office/drawing/2014/main" id="{C06DFC81-3912-4844-B25C-E1D7CBCD80A0}"/>
              </a:ext>
            </a:extLst>
          </p:cNvPr>
          <p:cNvSpPr>
            <a:spLocks noGrp="1"/>
          </p:cNvSpPr>
          <p:nvPr>
            <p:ph sz="half" idx="14" hasCustomPrompt="1"/>
          </p:nvPr>
        </p:nvSpPr>
        <p:spPr>
          <a:xfrm>
            <a:off x="4400414" y="2714624"/>
            <a:ext cx="3378403" cy="3194051"/>
          </a:xfrm>
        </p:spPr>
        <p:txBody>
          <a:bodyPr rtlCol="0"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4" name="Text Placeholder 2">
            <a:extLst>
              <a:ext uri="{FF2B5EF4-FFF2-40B4-BE49-F238E27FC236}">
                <a16:creationId xmlns:a16="http://schemas.microsoft.com/office/drawing/2014/main" id="{11556C46-FD2A-4916-B30C-DB066CAEA471}"/>
              </a:ext>
            </a:extLst>
          </p:cNvPr>
          <p:cNvSpPr>
            <a:spLocks noGrp="1"/>
          </p:cNvSpPr>
          <p:nvPr>
            <p:ph type="body" idx="16" hasCustomPrompt="1"/>
          </p:nvPr>
        </p:nvSpPr>
        <p:spPr>
          <a:xfrm>
            <a:off x="8241852" y="2023139"/>
            <a:ext cx="3198328" cy="536005"/>
          </a:xfrm>
        </p:spPr>
        <p:txBody>
          <a:bodyPr rtlCol="0" anchor="ctr" anchorCtr="0">
            <a:noAutofit/>
          </a:bodyPr>
          <a:lstStyle>
            <a:lvl1pPr marL="0" indent="0" algn="ctr">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cxnSp>
        <p:nvCxnSpPr>
          <p:cNvPr id="19" name="Straight Connector 18">
            <a:extLst>
              <a:ext uri="{FF2B5EF4-FFF2-40B4-BE49-F238E27FC236}">
                <a16:creationId xmlns:a16="http://schemas.microsoft.com/office/drawing/2014/main" id="{E2328988-0888-4C1A-8F73-17D455B6F882}"/>
              </a:ext>
              <a:ext uri="{C183D7F6-B498-43B3-948B-1728B52AA6E4}">
                <adec:decorative xmlns:adec="http://schemas.microsoft.com/office/drawing/2017/decorative" val="1"/>
              </a:ext>
            </a:extLst>
          </p:cNvPr>
          <p:cNvCxnSpPr>
            <a:cxnSpLocks/>
          </p:cNvCxnSpPr>
          <p:nvPr userDrawn="1"/>
        </p:nvCxnSpPr>
        <p:spPr>
          <a:xfrm>
            <a:off x="4180115" y="2714625"/>
            <a:ext cx="0" cy="3194051"/>
          </a:xfrm>
          <a:prstGeom prst="line">
            <a:avLst/>
          </a:prstGeom>
          <a:ln>
            <a:solidFill>
              <a:schemeClr val="accent1"/>
            </a:solidFill>
          </a:ln>
        </p:spPr>
        <p:style>
          <a:lnRef idx="2">
            <a:schemeClr val="accent4"/>
          </a:lnRef>
          <a:fillRef idx="0">
            <a:schemeClr val="accent4"/>
          </a:fillRef>
          <a:effectRef idx="1">
            <a:schemeClr val="accent4"/>
          </a:effectRef>
          <a:fontRef idx="minor">
            <a:schemeClr val="tx1"/>
          </a:fontRef>
        </p:style>
      </p:cxnSp>
      <p:cxnSp>
        <p:nvCxnSpPr>
          <p:cNvPr id="20" name="Straight Connector 19">
            <a:extLst>
              <a:ext uri="{FF2B5EF4-FFF2-40B4-BE49-F238E27FC236}">
                <a16:creationId xmlns:a16="http://schemas.microsoft.com/office/drawing/2014/main" id="{D81892BA-72AB-4029-BF58-4D6F90C43628}"/>
              </a:ext>
              <a:ext uri="{C183D7F6-B498-43B3-948B-1728B52AA6E4}">
                <adec:decorative xmlns:adec="http://schemas.microsoft.com/office/drawing/2017/decorative" val="1"/>
              </a:ext>
            </a:extLst>
          </p:cNvPr>
          <p:cNvCxnSpPr>
            <a:cxnSpLocks/>
          </p:cNvCxnSpPr>
          <p:nvPr userDrawn="1"/>
        </p:nvCxnSpPr>
        <p:spPr>
          <a:xfrm>
            <a:off x="7962123" y="2714625"/>
            <a:ext cx="0" cy="3194051"/>
          </a:xfrm>
          <a:prstGeom prst="line">
            <a:avLst/>
          </a:prstGeom>
          <a:ln>
            <a:solidFill>
              <a:schemeClr val="accent1"/>
            </a:solidFill>
          </a:ln>
        </p:spPr>
        <p:style>
          <a:lnRef idx="2">
            <a:schemeClr val="accent4"/>
          </a:lnRef>
          <a:fillRef idx="0">
            <a:schemeClr val="accent4"/>
          </a:fillRef>
          <a:effectRef idx="1">
            <a:schemeClr val="accent4"/>
          </a:effectRef>
          <a:fontRef idx="minor">
            <a:schemeClr val="tx1"/>
          </a:fontRef>
        </p:style>
      </p:cxnSp>
      <p:sp>
        <p:nvSpPr>
          <p:cNvPr id="21" name="Text Placeholder 2">
            <a:extLst>
              <a:ext uri="{FF2B5EF4-FFF2-40B4-BE49-F238E27FC236}">
                <a16:creationId xmlns:a16="http://schemas.microsoft.com/office/drawing/2014/main" id="{8E232301-6803-418F-8637-ABBAC64416DA}"/>
              </a:ext>
            </a:extLst>
          </p:cNvPr>
          <p:cNvSpPr>
            <a:spLocks noGrp="1"/>
          </p:cNvSpPr>
          <p:nvPr>
            <p:ph type="body" idx="13" hasCustomPrompt="1"/>
          </p:nvPr>
        </p:nvSpPr>
        <p:spPr>
          <a:xfrm>
            <a:off x="4496836" y="2023139"/>
            <a:ext cx="3198328" cy="536005"/>
          </a:xfrm>
        </p:spPr>
        <p:txBody>
          <a:bodyPr rtlCol="0" anchor="ctr" anchorCtr="0">
            <a:noAutofit/>
          </a:bodyPr>
          <a:lstStyle>
            <a:lvl1pPr marL="0" indent="0" algn="ctr">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Tree>
    <p:extLst>
      <p:ext uri="{BB962C8B-B14F-4D97-AF65-F5344CB8AC3E}">
        <p14:creationId xmlns:p14="http://schemas.microsoft.com/office/powerpoint/2010/main" val="571190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rtlCol="0" anchor="ctr" anchorCtr="0">
            <a:normAutofit/>
          </a:bodyPr>
          <a:lstStyle>
            <a:lvl1pPr algn="ctr">
              <a:defRPr sz="4000"/>
            </a:lvl1pPr>
          </a:lstStyle>
          <a:p>
            <a:pPr rtl="0"/>
            <a:r>
              <a:rPr lang="en-GB" noProof="0"/>
              <a:t>Click to edit Master title style</a:t>
            </a:r>
          </a:p>
        </p:txBody>
      </p:sp>
      <p:sp>
        <p:nvSpPr>
          <p:cNvPr id="3" name="Text Placeholder 2"/>
          <p:cNvSpPr>
            <a:spLocks noGrp="1"/>
          </p:cNvSpPr>
          <p:nvPr>
            <p:ph type="body" idx="1" hasCustomPrompt="1"/>
          </p:nvPr>
        </p:nvSpPr>
        <p:spPr>
          <a:xfrm>
            <a:off x="581193" y="2250892"/>
            <a:ext cx="5393102" cy="536005"/>
          </a:xfrm>
        </p:spPr>
        <p:txBody>
          <a:bodyPr rtlCol="0" anchor="b">
            <a:noAutofit/>
          </a:bodyPr>
          <a:lstStyle>
            <a:lvl1pPr marL="0" indent="0">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581194" y="2926052"/>
            <a:ext cx="5393100" cy="2934999"/>
          </a:xfrm>
        </p:spPr>
        <p:txBody>
          <a:bodyPr rtlCol="0"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17707" y="2250892"/>
            <a:ext cx="5393102" cy="553373"/>
          </a:xfrm>
        </p:spPr>
        <p:txBody>
          <a:bodyPr rtlCol="0" anchor="b">
            <a:noAutofit/>
          </a:bodyPr>
          <a:lstStyle>
            <a:lvl1pPr marL="0" indent="0">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17709" y="2926052"/>
            <a:ext cx="5393100" cy="2934999"/>
          </a:xfrm>
        </p:spPr>
        <p:txBody>
          <a:bodyPr rtlCol="0"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lvl1pPr>
              <a:defRPr>
                <a:solidFill>
                  <a:srgbClr val="903163"/>
                </a:solidFill>
              </a:defRPr>
            </a:lvl1pPr>
          </a:lstStyle>
          <a:p>
            <a:pPr rtl="0"/>
            <a:r>
              <a:rPr lang="en-US" noProof="0"/>
              <a:t>26/07/2022 </a:t>
            </a:r>
            <a:endParaRPr lang="en-GB" noProof="0"/>
          </a:p>
        </p:txBody>
      </p:sp>
      <p:sp>
        <p:nvSpPr>
          <p:cNvPr id="8" name="Footer Placeholder 7"/>
          <p:cNvSpPr>
            <a:spLocks noGrp="1"/>
          </p:cNvSpPr>
          <p:nvPr>
            <p:ph type="ftr" sz="quarter" idx="11"/>
          </p:nvPr>
        </p:nvSpPr>
        <p:spPr/>
        <p:txBody>
          <a:bodyPr rtlCol="0"/>
          <a:lstStyle>
            <a:lvl1pPr>
              <a:defRPr>
                <a:solidFill>
                  <a:srgbClr val="903163"/>
                </a:solidFill>
              </a:defRPr>
            </a:lvl1pPr>
          </a:lstStyle>
          <a:p>
            <a:pPr rtl="0"/>
            <a:r>
              <a:rPr lang="en-GB" noProof="0"/>
              <a:t>ADD A FOOTER</a:t>
            </a:r>
          </a:p>
        </p:txBody>
      </p:sp>
      <p:sp>
        <p:nvSpPr>
          <p:cNvPr id="9" name="Slide Number Placeholder 8"/>
          <p:cNvSpPr>
            <a:spLocks noGrp="1"/>
          </p:cNvSpPr>
          <p:nvPr>
            <p:ph type="sldNum" sz="quarter" idx="12"/>
          </p:nvPr>
        </p:nvSpPr>
        <p:spPr/>
        <p:txBody>
          <a:bodyPr rtlCol="0"/>
          <a:lstStyle>
            <a:lvl1pPr>
              <a:defRPr>
                <a:solidFill>
                  <a:srgbClr val="903163"/>
                </a:solidFill>
              </a:defRPr>
            </a:lvl1pPr>
          </a:lstStyle>
          <a:p>
            <a:pPr rtl="0"/>
            <a:fld id="{C5C3056E-1632-4A65-A24F-3F10A1450A6E}" type="slidenum">
              <a:rPr lang="en-GB" noProof="0" smtClean="0"/>
              <a:pPr/>
              <a:t>‹#›</a:t>
            </a:fld>
            <a:endParaRPr lang="en-GB" noProof="0"/>
          </a:p>
        </p:txBody>
      </p:sp>
    </p:spTree>
    <p:extLst>
      <p:ext uri="{BB962C8B-B14F-4D97-AF65-F5344CB8AC3E}">
        <p14:creationId xmlns:p14="http://schemas.microsoft.com/office/powerpoint/2010/main" val="2416690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p:cNvSpPr>
            <a:spLocks noChangeAspect="1"/>
          </p:cNvSpPr>
          <p:nvPr/>
        </p:nvSpPr>
        <p:spPr bwMode="white">
          <a:xfrm>
            <a:off x="440683"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Date Placeholder 2"/>
          <p:cNvSpPr>
            <a:spLocks noGrp="1"/>
          </p:cNvSpPr>
          <p:nvPr>
            <p:ph type="dt" sz="half" idx="10"/>
          </p:nvPr>
        </p:nvSpPr>
        <p:spPr/>
        <p:txBody>
          <a:bodyPr rtlCol="0"/>
          <a:lstStyle/>
          <a:p>
            <a:pPr rtl="0"/>
            <a:r>
              <a:rPr lang="en-US" noProof="0"/>
              <a:t>26/07/2022 </a:t>
            </a:r>
            <a:endParaRPr lang="en-GB" noProof="0"/>
          </a:p>
        </p:txBody>
      </p:sp>
      <p:sp>
        <p:nvSpPr>
          <p:cNvPr id="4" name="Footer Placeholder 3"/>
          <p:cNvSpPr>
            <a:spLocks noGrp="1"/>
          </p:cNvSpPr>
          <p:nvPr>
            <p:ph type="ftr" sz="quarter" idx="11"/>
          </p:nvPr>
        </p:nvSpPr>
        <p:spPr/>
        <p:txBody>
          <a:bodyPr rtlCol="0"/>
          <a:lstStyle/>
          <a:p>
            <a:pPr rtl="0"/>
            <a:r>
              <a:rPr lang="en-GB" noProof="0"/>
              <a:t>ADD A FOOTER</a:t>
            </a:r>
          </a:p>
        </p:txBody>
      </p:sp>
      <p:sp>
        <p:nvSpPr>
          <p:cNvPr id="5" name="Slide Number Placeholder 4"/>
          <p:cNvSpPr>
            <a:spLocks noGrp="1"/>
          </p:cNvSpPr>
          <p:nvPr>
            <p:ph type="sldNum" sz="quarter" idx="12"/>
          </p:nvPr>
        </p:nvSpPr>
        <p:spPr/>
        <p:txBody>
          <a:bodyPr rtlCol="0"/>
          <a:lstStyle/>
          <a:p>
            <a:pPr rtl="0"/>
            <a:fld id="{C5C3056E-1632-4A65-A24F-3F10A1450A6E}" type="slidenum">
              <a:rPr lang="en-GB" noProof="0" smtClean="0"/>
              <a:t>‹#›</a:t>
            </a:fld>
            <a:endParaRPr lang="en-GB" noProof="0"/>
          </a:p>
        </p:txBody>
      </p:sp>
      <p:sp>
        <p:nvSpPr>
          <p:cNvPr id="9" name="Title 1">
            <a:extLst>
              <a:ext uri="{FF2B5EF4-FFF2-40B4-BE49-F238E27FC236}">
                <a16:creationId xmlns:a16="http://schemas.microsoft.com/office/drawing/2014/main" id="{5CEC16FA-81A4-6F41-9FCE-6262A4533E5C}"/>
              </a:ext>
            </a:extLst>
          </p:cNvPr>
          <p:cNvSpPr>
            <a:spLocks noGrp="1"/>
          </p:cNvSpPr>
          <p:nvPr>
            <p:ph type="title"/>
          </p:nvPr>
        </p:nvSpPr>
        <p:spPr>
          <a:xfrm>
            <a:off x="581193" y="729658"/>
            <a:ext cx="11029616" cy="988332"/>
          </a:xfrm>
        </p:spPr>
        <p:txBody>
          <a:bodyPr rtlCol="0" anchor="ctr" anchorCtr="0">
            <a:normAutofit/>
          </a:bodyPr>
          <a:lstStyle>
            <a:lvl1pPr algn="ctr">
              <a:defRPr sz="4000"/>
            </a:lvl1pPr>
          </a:lstStyle>
          <a:p>
            <a:pPr rtl="0"/>
            <a:r>
              <a:rPr lang="en-GB" noProof="0"/>
              <a:t>Click to edit Master title style</a:t>
            </a:r>
          </a:p>
        </p:txBody>
      </p:sp>
    </p:spTree>
    <p:extLst>
      <p:ext uri="{BB962C8B-B14F-4D97-AF65-F5344CB8AC3E}">
        <p14:creationId xmlns:p14="http://schemas.microsoft.com/office/powerpoint/2010/main" val="1545445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lvl1pPr>
              <a:defRPr>
                <a:solidFill>
                  <a:srgbClr val="903163"/>
                </a:solidFill>
              </a:defRPr>
            </a:lvl1pPr>
          </a:lstStyle>
          <a:p>
            <a:pPr rtl="0"/>
            <a:r>
              <a:rPr lang="en-US" noProof="0"/>
              <a:t>26/07/2022 </a:t>
            </a:r>
            <a:endParaRPr lang="en-GB" noProof="0"/>
          </a:p>
        </p:txBody>
      </p:sp>
      <p:sp>
        <p:nvSpPr>
          <p:cNvPr id="3" name="Footer Placeholder 2"/>
          <p:cNvSpPr>
            <a:spLocks noGrp="1"/>
          </p:cNvSpPr>
          <p:nvPr>
            <p:ph type="ftr" sz="quarter" idx="11"/>
          </p:nvPr>
        </p:nvSpPr>
        <p:spPr/>
        <p:txBody>
          <a:bodyPr rtlCol="0"/>
          <a:lstStyle>
            <a:lvl1pPr>
              <a:defRPr>
                <a:solidFill>
                  <a:srgbClr val="903163"/>
                </a:solidFill>
              </a:defRPr>
            </a:lvl1pPr>
          </a:lstStyle>
          <a:p>
            <a:pPr rtl="0"/>
            <a:r>
              <a:rPr lang="en-GB" noProof="0"/>
              <a:t>ADD A FOOTER</a:t>
            </a:r>
          </a:p>
        </p:txBody>
      </p:sp>
      <p:sp>
        <p:nvSpPr>
          <p:cNvPr id="4" name="Slide Number Placeholder 3"/>
          <p:cNvSpPr>
            <a:spLocks noGrp="1"/>
          </p:cNvSpPr>
          <p:nvPr>
            <p:ph type="sldNum" sz="quarter" idx="12"/>
          </p:nvPr>
        </p:nvSpPr>
        <p:spPr/>
        <p:txBody>
          <a:bodyPr rtlCol="0"/>
          <a:lstStyle>
            <a:lvl1pPr>
              <a:defRPr>
                <a:solidFill>
                  <a:srgbClr val="903163"/>
                </a:solidFill>
              </a:defRPr>
            </a:lvl1pPr>
          </a:lstStyle>
          <a:p>
            <a:pPr rtl="0"/>
            <a:fld id="{C5C3056E-1632-4A65-A24F-3F10A1450A6E}" type="slidenum">
              <a:rPr lang="en-GB" noProof="0" smtClean="0"/>
              <a:pPr/>
              <a:t>‹#›</a:t>
            </a:fld>
            <a:endParaRPr lang="en-GB" noProof="0"/>
          </a:p>
        </p:txBody>
      </p:sp>
      <p:sp>
        <p:nvSpPr>
          <p:cNvPr id="5" name="Title 4">
            <a:extLst>
              <a:ext uri="{FF2B5EF4-FFF2-40B4-BE49-F238E27FC236}">
                <a16:creationId xmlns:a16="http://schemas.microsoft.com/office/drawing/2014/main" id="{DFBB0525-CFF9-4A39-B5EA-579253994F60}"/>
              </a:ext>
            </a:extLst>
          </p:cNvPr>
          <p:cNvSpPr>
            <a:spLocks noGrp="1"/>
          </p:cNvSpPr>
          <p:nvPr>
            <p:ph type="title"/>
          </p:nvPr>
        </p:nvSpPr>
        <p:spPr/>
        <p:txBody>
          <a:bodyPr rtlCol="0"/>
          <a:lstStyle>
            <a:lvl1pPr>
              <a:defRPr>
                <a:solidFill>
                  <a:schemeClr val="tx1"/>
                </a:solidFill>
              </a:defRPr>
            </a:lvl1pPr>
          </a:lstStyle>
          <a:p>
            <a:pPr rtl="0"/>
            <a:r>
              <a:rPr lang="en-GB" noProof="0"/>
              <a:t>Click to edit Master title style</a:t>
            </a:r>
          </a:p>
        </p:txBody>
      </p:sp>
    </p:spTree>
    <p:extLst>
      <p:ext uri="{BB962C8B-B14F-4D97-AF65-F5344CB8AC3E}">
        <p14:creationId xmlns:p14="http://schemas.microsoft.com/office/powerpoint/2010/main" val="785869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bwMode="white">
          <a:xfrm>
            <a:off x="447817" y="5141973"/>
            <a:ext cx="11298200" cy="1274702"/>
          </a:xfrm>
          <a:prstGeom prst="rect">
            <a:avLst/>
          </a:prstGeom>
          <a:gradFill flip="none" rotWithShape="1">
            <a:gsLst>
              <a:gs pos="100000">
                <a:schemeClr val="accent2"/>
              </a:gs>
              <a:gs pos="59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rtlCol="0" anchor="ctr"/>
          <a:lstStyle>
            <a:lvl1pPr algn="l">
              <a:defRPr sz="2000" b="0">
                <a:solidFill>
                  <a:schemeClr val="bg1"/>
                </a:solidFill>
              </a:defRPr>
            </a:lvl1pPr>
          </a:lstStyle>
          <a:p>
            <a:pPr rtl="0"/>
            <a:r>
              <a:rPr lang="en-GB" noProof="0"/>
              <a:t>Click to edit Master title style</a:t>
            </a:r>
          </a:p>
        </p:txBody>
      </p:sp>
      <p:sp>
        <p:nvSpPr>
          <p:cNvPr id="3" name="Content Placeholder 2"/>
          <p:cNvSpPr>
            <a:spLocks noGrp="1"/>
          </p:cNvSpPr>
          <p:nvPr>
            <p:ph idx="1" hasCustomPrompt="1"/>
          </p:nvPr>
        </p:nvSpPr>
        <p:spPr>
          <a:xfrm>
            <a:off x="447816" y="601200"/>
            <a:ext cx="11292840" cy="4204800"/>
          </a:xfrm>
        </p:spPr>
        <p:txBody>
          <a:bodyPr rtlCol="0" anchor="t" anchorCtr="0">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lvl1pPr>
              <a:defRPr>
                <a:solidFill>
                  <a:schemeClr val="bg1"/>
                </a:solidFill>
              </a:defRPr>
            </a:lvl1pPr>
          </a:lstStyle>
          <a:p>
            <a:pPr rtl="0"/>
            <a:r>
              <a:rPr lang="en-US" noProof="0"/>
              <a:t>26/07/2022 </a:t>
            </a:r>
            <a:endParaRPr lang="en-GB" noProof="0"/>
          </a:p>
        </p:txBody>
      </p:sp>
      <p:sp>
        <p:nvSpPr>
          <p:cNvPr id="6" name="Footer Placeholder 5"/>
          <p:cNvSpPr>
            <a:spLocks noGrp="1"/>
          </p:cNvSpPr>
          <p:nvPr>
            <p:ph type="ftr" sz="quarter" idx="11"/>
          </p:nvPr>
        </p:nvSpPr>
        <p:spPr/>
        <p:txBody>
          <a:bodyPr rtlCol="0"/>
          <a:lstStyle>
            <a:lvl1pPr>
              <a:defRPr>
                <a:solidFill>
                  <a:schemeClr val="bg1"/>
                </a:solidFill>
              </a:defRPr>
            </a:lvl1pPr>
          </a:lstStyle>
          <a:p>
            <a:pPr rtl="0"/>
            <a:r>
              <a:rPr lang="en-GB" noProof="0"/>
              <a:t>ADD A FOOTER</a:t>
            </a:r>
          </a:p>
        </p:txBody>
      </p:sp>
      <p:sp>
        <p:nvSpPr>
          <p:cNvPr id="7" name="Slide Number Placeholder 6"/>
          <p:cNvSpPr>
            <a:spLocks noGrp="1"/>
          </p:cNvSpPr>
          <p:nvPr>
            <p:ph type="sldNum" sz="quarter" idx="12"/>
          </p:nvPr>
        </p:nvSpPr>
        <p:spPr/>
        <p:txBody>
          <a:bodyPr rtlCol="0"/>
          <a:lstStyle>
            <a:lvl1pPr>
              <a:defRPr>
                <a:solidFill>
                  <a:schemeClr val="bg1"/>
                </a:solidFill>
              </a:defRPr>
            </a:lvl1pPr>
          </a:lstStyle>
          <a:p>
            <a:pPr rtl="0"/>
            <a:fld id="{C5C3056E-1632-4A65-A24F-3F10A1450A6E}" type="slidenum">
              <a:rPr lang="en-GB" noProof="0" smtClean="0"/>
              <a:pPr/>
              <a:t>‹#›</a:t>
            </a:fld>
            <a:endParaRPr lang="en-GB" noProof="0"/>
          </a:p>
        </p:txBody>
      </p:sp>
    </p:spTree>
    <p:extLst>
      <p:ext uri="{BB962C8B-B14F-4D97-AF65-F5344CB8AC3E}">
        <p14:creationId xmlns:p14="http://schemas.microsoft.com/office/powerpoint/2010/main" val="1416972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hasCustomPrompt="1"/>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r>
              <a:rPr lang="en-US" noProof="0"/>
              <a:t>26/07/2022 </a:t>
            </a:r>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C5C3056E-1632-4A65-A24F-3F10A1450A6E}" type="slidenum">
              <a:rPr lang="en-GB" noProof="0" smtClean="0"/>
              <a:t>‹#›</a:t>
            </a:fld>
            <a:endParaRPr lang="en-GB" noProof="0"/>
          </a:p>
        </p:txBody>
      </p:sp>
    </p:spTree>
    <p:extLst>
      <p:ext uri="{BB962C8B-B14F-4D97-AF65-F5344CB8AC3E}">
        <p14:creationId xmlns:p14="http://schemas.microsoft.com/office/powerpoint/2010/main" val="669210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r>
              <a:rPr lang="en-US"/>
              <a:t>26/07/2022 </a:t>
            </a:r>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8387012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26/07/2022 </a:t>
            </a:r>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6210648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26/07/2022 </a:t>
            </a:r>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3659230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t>26/07/2022 </a:t>
            </a:r>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27499106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t>26/07/2022 </a:t>
            </a:r>
          </a:p>
        </p:txBody>
      </p:sp>
      <p:sp>
        <p:nvSpPr>
          <p:cNvPr id="8" name="Footer Placeholder 7"/>
          <p:cNvSpPr>
            <a:spLocks noGrp="1"/>
          </p:cNvSpPr>
          <p:nvPr>
            <p:ph type="ftr" sz="quarter" idx="11"/>
          </p:nvPr>
        </p:nvSpPr>
        <p:spPr/>
        <p:txBody>
          <a:bodyPr/>
          <a:lstStyle/>
          <a:p>
            <a:r>
              <a:rPr lang="en-US"/>
              <a:t>ADD A FOOTER</a:t>
            </a:r>
          </a:p>
        </p:txBody>
      </p:sp>
      <p:sp>
        <p:nvSpPr>
          <p:cNvPr id="9" name="Slide Number Placeholder 8"/>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816524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10464" y="73152"/>
            <a:ext cx="8835136" cy="917448"/>
          </a:xfrm>
        </p:spPr>
        <p:txBody>
          <a:bodyPr>
            <a:normAutofit/>
          </a:bodyPr>
          <a:lstStyle>
            <a:lvl1pPr algn="l">
              <a:defRPr sz="4000" b="1"/>
            </a:lvl1pPr>
          </a:lstStyle>
          <a:p>
            <a:r>
              <a:rPr lang="en-US"/>
              <a:t>Click to edit Master title style</a:t>
            </a:r>
          </a:p>
        </p:txBody>
      </p:sp>
      <p:sp>
        <p:nvSpPr>
          <p:cNvPr id="3" name="Date Placeholder 2"/>
          <p:cNvSpPr>
            <a:spLocks noGrp="1"/>
          </p:cNvSpPr>
          <p:nvPr>
            <p:ph type="dt" sz="half" idx="10"/>
          </p:nvPr>
        </p:nvSpPr>
        <p:spPr/>
        <p:txBody>
          <a:bodyPr/>
          <a:lstStyle/>
          <a:p>
            <a:r>
              <a:rPr lang="en-US"/>
              <a:t>26/07/2022 </a:t>
            </a:r>
          </a:p>
        </p:txBody>
      </p:sp>
      <p:sp>
        <p:nvSpPr>
          <p:cNvPr id="4" name="Footer Placeholder 3"/>
          <p:cNvSpPr>
            <a:spLocks noGrp="1"/>
          </p:cNvSpPr>
          <p:nvPr>
            <p:ph type="ftr" sz="quarter" idx="11"/>
          </p:nvPr>
        </p:nvSpPr>
        <p:spPr/>
        <p:txBody>
          <a:bodyPr/>
          <a:lstStyle/>
          <a:p>
            <a:r>
              <a:rPr lang="en-US"/>
              <a:t>ADD A FOOTER</a:t>
            </a:r>
          </a:p>
        </p:txBody>
      </p:sp>
      <p:sp>
        <p:nvSpPr>
          <p:cNvPr id="5" name="Slide Number Placeholder 4"/>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26742179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26/07/2022 </a:t>
            </a:r>
          </a:p>
        </p:txBody>
      </p:sp>
      <p:sp>
        <p:nvSpPr>
          <p:cNvPr id="3" name="Footer Placeholder 2"/>
          <p:cNvSpPr>
            <a:spLocks noGrp="1"/>
          </p:cNvSpPr>
          <p:nvPr>
            <p:ph type="ftr" sz="quarter" idx="11"/>
          </p:nvPr>
        </p:nvSpPr>
        <p:spPr/>
        <p:txBody>
          <a:bodyPr/>
          <a:lstStyle/>
          <a:p>
            <a:r>
              <a:rPr lang="en-US"/>
              <a:t>ADD A FOOTER</a:t>
            </a:r>
          </a:p>
        </p:txBody>
      </p:sp>
      <p:sp>
        <p:nvSpPr>
          <p:cNvPr id="4" name="Slide Number Placeholder 3"/>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32073162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26/07/2022 </a:t>
            </a:r>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27805024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26/07/2022 </a:t>
            </a:r>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6091478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26/07/2022 </a:t>
            </a:r>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10989672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26/07/2022 </a:t>
            </a:r>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6EA08B42-939E-488E-BA8E-51C7FB45C652}" type="slidenum">
              <a:rPr lang="en-US" smtClean="0"/>
              <a:t>‹#›</a:t>
            </a:fld>
            <a:endParaRPr lang="en-US"/>
          </a:p>
        </p:txBody>
      </p:sp>
    </p:spTree>
    <p:extLst>
      <p:ext uri="{BB962C8B-B14F-4D97-AF65-F5344CB8AC3E}">
        <p14:creationId xmlns:p14="http://schemas.microsoft.com/office/powerpoint/2010/main" val="1405351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gradFill flip="none" rotWithShape="1">
          <a:gsLst>
            <a:gs pos="0">
              <a:schemeClr val="bg1">
                <a:tint val="90000"/>
                <a:lumMod val="110000"/>
              </a:schemeClr>
            </a:gs>
            <a:gs pos="100000">
              <a:schemeClr val="accent4">
                <a:lumMod val="60000"/>
                <a:lumOff val="40000"/>
              </a:schemeClr>
            </a:gs>
          </a:gsLst>
          <a:path path="circle">
            <a:fillToRect l="50000" t="50000" r="100000" b="10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t" anchorCtr="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pPr rtl="0"/>
            <a:r>
              <a:rPr lang="en-US" noProof="0"/>
              <a:t>26/07/2022 </a:t>
            </a:r>
            <a:endParaRPr lang="en-GB" noProof="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pPr rtl="0"/>
            <a:r>
              <a:rPr lang="en-GB" noProof="0"/>
              <a:t>ADD A FOOTER</a:t>
            </a:r>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pPr rtl="0"/>
            <a:fld id="{C5C3056E-1632-4A65-A24F-3F10A1450A6E}" type="slidenum">
              <a:rPr lang="en-GB" noProof="0" smtClean="0"/>
              <a:t>‹#›</a:t>
            </a:fld>
            <a:endParaRPr lang="en-GB" noProof="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707312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72" r:id="rId3"/>
    <p:sldLayoutId id="2147483663" r:id="rId4"/>
    <p:sldLayoutId id="2147483664" r:id="rId5"/>
    <p:sldLayoutId id="2147483665" r:id="rId6"/>
    <p:sldLayoutId id="2147483673" r:id="rId7"/>
    <p:sldLayoutId id="2147483666" r:id="rId8"/>
    <p:sldLayoutId id="2147483667" r:id="rId9"/>
    <p:sldLayoutId id="2147483668" r:id="rId10"/>
    <p:sldLayoutId id="2147483669" r:id="rId11"/>
  </p:sldLayoutIdLst>
  <p:hf hdr="0" ftr="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chemeClr val="bg1">
                <a:lumMod val="75000"/>
              </a:schemeClr>
            </a:gs>
            <a:gs pos="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26/07/2022 </a:t>
            </a: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ADD A FOOTER</a:t>
            </a: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A08B42-939E-488E-BA8E-51C7FB45C652}" type="slidenum">
              <a:rPr lang="en-US" smtClean="0"/>
              <a:t>‹#›</a:t>
            </a:fld>
            <a:endParaRPr lang="en-US"/>
          </a:p>
        </p:txBody>
      </p:sp>
    </p:spTree>
    <p:extLst>
      <p:ext uri="{BB962C8B-B14F-4D97-AF65-F5344CB8AC3E}">
        <p14:creationId xmlns:p14="http://schemas.microsoft.com/office/powerpoint/2010/main" val="35503712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maskedheroes.org.za/healthcare-workers/"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1"/>
            </a:gs>
            <a:gs pos="100000">
              <a:schemeClr val="accent4">
                <a:lumMod val="60000"/>
                <a:lumOff val="40000"/>
              </a:schemeClr>
            </a:gs>
          </a:gsLst>
          <a:path path="circle">
            <a:fillToRect l="50000" t="50000" r="100000" b="10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EA0F-FD88-464F-99D9-0E151D11E785}"/>
              </a:ext>
            </a:extLst>
          </p:cNvPr>
          <p:cNvSpPr>
            <a:spLocks noGrp="1"/>
          </p:cNvSpPr>
          <p:nvPr>
            <p:ph type="ctrTitle"/>
          </p:nvPr>
        </p:nvSpPr>
        <p:spPr>
          <a:xfrm>
            <a:off x="447675" y="965199"/>
            <a:ext cx="11243732" cy="1750010"/>
          </a:xfrm>
        </p:spPr>
        <p:txBody>
          <a:bodyPr rtlCol="0" anchor="ctr">
            <a:normAutofit/>
          </a:bodyPr>
          <a:lstStyle/>
          <a:p>
            <a:pPr algn="ctr" rtl="0"/>
            <a:r>
              <a:rPr lang="en-GB" sz="4000" dirty="0"/>
              <a:t>Addressing the problem of staff shortage in Proper care, the </a:t>
            </a:r>
            <a:r>
              <a:rPr lang="en-GB" sz="4000" dirty="0" err="1"/>
              <a:t>uk</a:t>
            </a: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932A20C-8823-4E5C-BF21-C75BA56E76DE}"/>
              </a:ext>
            </a:extLst>
          </p:cNvPr>
          <p:cNvSpPr>
            <a:spLocks noGrp="1"/>
          </p:cNvSpPr>
          <p:nvPr>
            <p:ph type="subTitle" idx="1"/>
          </p:nvPr>
        </p:nvSpPr>
        <p:spPr bwMode="black">
          <a:xfrm>
            <a:off x="742950" y="3314700"/>
            <a:ext cx="10805583" cy="2800349"/>
          </a:xfrm>
        </p:spPr>
        <p:txBody>
          <a:bodyPr rtlCol="0" anchor="ctr">
            <a:normAutofit/>
          </a:bodyPr>
          <a:lstStyle/>
          <a:p>
            <a:pPr algn="r" rtl="0">
              <a:lnSpc>
                <a:spcPct val="90000"/>
              </a:lnSpc>
            </a:pPr>
            <a:r>
              <a:rPr lang="en-GB" sz="2000" dirty="0">
                <a:solidFill>
                  <a:schemeClr val="tx1"/>
                </a:solidFill>
                <a:latin typeface="Arial" panose="020B0604020202020204" pitchFamily="34" charset="0"/>
                <a:cs typeface="Arial" panose="020B0604020202020204" pitchFamily="34" charset="0"/>
              </a:rPr>
              <a:t>Presenter: Aleksandra Milenova (2120210)</a:t>
            </a:r>
          </a:p>
          <a:p>
            <a:pPr algn="r" rtl="0">
              <a:lnSpc>
                <a:spcPct val="90000"/>
              </a:lnSpc>
            </a:pPr>
            <a:r>
              <a:rPr lang="en-GB" sz="2000" dirty="0">
                <a:solidFill>
                  <a:schemeClr val="tx1"/>
                </a:solidFill>
                <a:latin typeface="Arial" panose="020B0604020202020204" pitchFamily="34" charset="0"/>
                <a:cs typeface="Arial" panose="020B0604020202020204" pitchFamily="34" charset="0"/>
              </a:rPr>
              <a:t>Lecturer Name: </a:t>
            </a:r>
            <a:r>
              <a:rPr lang="en-GB" sz="2000" dirty="0" err="1">
                <a:solidFill>
                  <a:schemeClr val="tx1"/>
                </a:solidFill>
                <a:latin typeface="Arial" panose="020B0604020202020204" pitchFamily="34" charset="0"/>
                <a:cs typeface="Arial" panose="020B0604020202020204" pitchFamily="34" charset="0"/>
              </a:rPr>
              <a:t>Chijoke</a:t>
            </a:r>
            <a:r>
              <a:rPr lang="en-GB" sz="2000" dirty="0">
                <a:solidFill>
                  <a:schemeClr val="tx1"/>
                </a:solidFill>
                <a:latin typeface="Arial" panose="020B0604020202020204" pitchFamily="34" charset="0"/>
                <a:cs typeface="Arial" panose="020B0604020202020204" pitchFamily="34" charset="0"/>
              </a:rPr>
              <a:t> Uba</a:t>
            </a:r>
          </a:p>
          <a:p>
            <a:pPr algn="r" rtl="0">
              <a:lnSpc>
                <a:spcPct val="90000"/>
              </a:lnSpc>
            </a:pPr>
            <a:r>
              <a:rPr lang="en-GB" sz="2000" dirty="0">
                <a:solidFill>
                  <a:schemeClr val="tx1"/>
                </a:solidFill>
                <a:latin typeface="Arial" panose="020B0604020202020204" pitchFamily="34" charset="0"/>
                <a:cs typeface="Arial" panose="020B0604020202020204" pitchFamily="34" charset="0"/>
              </a:rPr>
              <a:t>Module: Problem Solving and Decision Making (BMSW4004_BIRM) </a:t>
            </a:r>
          </a:p>
          <a:p>
            <a:pPr algn="r" rtl="0">
              <a:lnSpc>
                <a:spcPct val="90000"/>
              </a:lnSpc>
            </a:pPr>
            <a:r>
              <a:rPr lang="en-GB" sz="2000" dirty="0">
                <a:solidFill>
                  <a:schemeClr val="tx1"/>
                </a:solidFill>
                <a:latin typeface="Arial" panose="020B0604020202020204" pitchFamily="34" charset="0"/>
                <a:cs typeface="Arial" panose="020B0604020202020204" pitchFamily="34" charset="0"/>
              </a:rPr>
              <a:t>University of Wales Trinity Saint David</a:t>
            </a:r>
            <a:endParaRPr lang="en-US" dirty="0">
              <a:solidFill>
                <a:schemeClr val="tx1"/>
              </a:solidFill>
              <a:latin typeface="Arial" panose="020B0604020202020204" pitchFamily="34" charset="0"/>
              <a:cs typeface="Arial" panose="020B0604020202020204" pitchFamily="34" charset="0"/>
            </a:endParaRPr>
          </a:p>
          <a:p>
            <a:pPr algn="l" rtl="0">
              <a:spcAft>
                <a:spcPts val="3000"/>
              </a:spcAft>
            </a:pPr>
            <a:endParaRPr lang="en-GB" sz="2000" cap="none" dirty="0">
              <a:solidFill>
                <a:schemeClr val="tx1"/>
              </a:solidFill>
              <a:latin typeface="Arial" panose="020B0604020202020204" pitchFamily="34" charset="0"/>
              <a:cs typeface="Arial" panose="020B0604020202020204" pitchFamily="34" charset="0"/>
            </a:endParaRPr>
          </a:p>
        </p:txBody>
      </p:sp>
      <p:sp>
        <p:nvSpPr>
          <p:cNvPr id="6" name="Date Placeholder 5">
            <a:extLst>
              <a:ext uri="{FF2B5EF4-FFF2-40B4-BE49-F238E27FC236}">
                <a16:creationId xmlns:a16="http://schemas.microsoft.com/office/drawing/2014/main" id="{FB4B36BA-2172-ABF8-0CEF-F5D931D3935C}"/>
              </a:ext>
            </a:extLst>
          </p:cNvPr>
          <p:cNvSpPr>
            <a:spLocks noGrp="1"/>
          </p:cNvSpPr>
          <p:nvPr>
            <p:ph type="dt" sz="half" idx="10"/>
          </p:nvPr>
        </p:nvSpPr>
        <p:spPr/>
        <p:txBody>
          <a:bodyPr/>
          <a:lstStyle/>
          <a:p>
            <a:pPr rtl="0"/>
            <a:r>
              <a:rPr lang="en-US" noProof="0"/>
              <a:t>26/07/2022 </a:t>
            </a:r>
            <a:endParaRPr lang="en-GB" noProof="0"/>
          </a:p>
        </p:txBody>
      </p:sp>
      <p:sp>
        <p:nvSpPr>
          <p:cNvPr id="7" name="Slide Number Placeholder 6">
            <a:extLst>
              <a:ext uri="{FF2B5EF4-FFF2-40B4-BE49-F238E27FC236}">
                <a16:creationId xmlns:a16="http://schemas.microsoft.com/office/drawing/2014/main" id="{53D09D35-13A6-D870-037A-167C3839856E}"/>
              </a:ext>
            </a:extLst>
          </p:cNvPr>
          <p:cNvSpPr>
            <a:spLocks noGrp="1"/>
          </p:cNvSpPr>
          <p:nvPr>
            <p:ph type="sldNum" sz="quarter" idx="12"/>
          </p:nvPr>
        </p:nvSpPr>
        <p:spPr/>
        <p:txBody>
          <a:bodyPr/>
          <a:lstStyle/>
          <a:p>
            <a:pPr rtl="0"/>
            <a:fld id="{C5C3056E-1632-4A65-A24F-3F10A1450A6E}" type="slidenum">
              <a:rPr lang="en-GB" noProof="0" smtClean="0"/>
              <a:pPr rtl="0"/>
              <a:t>1</a:t>
            </a:fld>
            <a:endParaRPr lang="en-GB" noProof="0"/>
          </a:p>
        </p:txBody>
      </p:sp>
    </p:spTree>
    <p:extLst>
      <p:ext uri="{BB962C8B-B14F-4D97-AF65-F5344CB8AC3E}">
        <p14:creationId xmlns:p14="http://schemas.microsoft.com/office/powerpoint/2010/main" val="18060378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D3F4F91-88D2-E2F9-4862-B0B0A034D0C7}"/>
              </a:ext>
            </a:extLst>
          </p:cNvPr>
          <p:cNvSpPr>
            <a:spLocks noGrp="1"/>
          </p:cNvSpPr>
          <p:nvPr>
            <p:ph idx="1"/>
          </p:nvPr>
        </p:nvSpPr>
        <p:spPr>
          <a:xfrm>
            <a:off x="4929188" y="2180496"/>
            <a:ext cx="6681620" cy="4370429"/>
          </a:xfrm>
        </p:spPr>
        <p:txBody>
          <a:bodyPr>
            <a:noAutofit/>
          </a:bodyPr>
          <a:lstStyle/>
          <a:p>
            <a:pPr marL="0" indent="0" algn="just">
              <a:lnSpc>
                <a:spcPct val="150000"/>
              </a:lnSpc>
              <a:buNone/>
            </a:pPr>
            <a:r>
              <a:rPr lang="en-US" sz="1600" dirty="0">
                <a:solidFill>
                  <a:schemeClr val="accent1">
                    <a:lumMod val="90000"/>
                    <a:lumOff val="10000"/>
                  </a:schemeClr>
                </a:solidFill>
                <a:latin typeface="Arial" panose="020B0604020202020204" pitchFamily="34" charset="0"/>
                <a:cs typeface="Arial" panose="020B0604020202020204" pitchFamily="34" charset="0"/>
              </a:rPr>
              <a:t>Shortages in the workforce are policy contingent and they vary in different healthcare systems. Common criteria to describe the financial and demand pressure that health systems experiencing are ‘hard to fill vacancies’ or tends in ‘volume of current vacant posts. It has been recently reported the shortage of NHS staff and their mental health community providers. The number of open vacancies is growing every year. In some areas is crucial. The same issue is relying on different social care departments. This staff shortage is mostly ignored through the years. The staff members are not enough to cover every shift and give good patient care. Workforce are currently a threat the Proper Care face. This problem has already big impact on the service quality, care quality, patient, staff, and partners. </a:t>
            </a:r>
          </a:p>
          <a:p>
            <a:pPr marL="0" indent="0" algn="just">
              <a:lnSpc>
                <a:spcPct val="150000"/>
              </a:lnSpc>
              <a:buNone/>
            </a:pPr>
            <a:endParaRPr lang="en-GB" sz="1600" dirty="0">
              <a:solidFill>
                <a:schemeClr val="accent1">
                  <a:lumMod val="90000"/>
                  <a:lumOff val="10000"/>
                </a:schemeClr>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1CF94250-8D97-401F-A36C-5B5DB39DDD59}"/>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overview</a:t>
            </a:r>
          </a:p>
        </p:txBody>
      </p:sp>
      <p:pic>
        <p:nvPicPr>
          <p:cNvPr id="12" name="Picture 11" descr="A picture containing text&#10;&#10;Description automatically generated">
            <a:extLst>
              <a:ext uri="{FF2B5EF4-FFF2-40B4-BE49-F238E27FC236}">
                <a16:creationId xmlns:a16="http://schemas.microsoft.com/office/drawing/2014/main" id="{F3FA9556-099A-4E91-E689-AC01F4D790D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81192" y="2180496"/>
            <a:ext cx="4005096" cy="330590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4" name="Date Placeholder 13">
            <a:extLst>
              <a:ext uri="{FF2B5EF4-FFF2-40B4-BE49-F238E27FC236}">
                <a16:creationId xmlns:a16="http://schemas.microsoft.com/office/drawing/2014/main" id="{911C935C-D18E-BA7B-2B85-73A24B0ED678}"/>
              </a:ext>
            </a:extLst>
          </p:cNvPr>
          <p:cNvSpPr>
            <a:spLocks noGrp="1"/>
          </p:cNvSpPr>
          <p:nvPr>
            <p:ph type="dt" sz="half" idx="10"/>
          </p:nvPr>
        </p:nvSpPr>
        <p:spPr/>
        <p:txBody>
          <a:bodyPr/>
          <a:lstStyle/>
          <a:p>
            <a:pPr rtl="0"/>
            <a:r>
              <a:rPr lang="en-US" noProof="0"/>
              <a:t>26/07/2022 </a:t>
            </a:r>
            <a:endParaRPr lang="en-GB" noProof="0"/>
          </a:p>
        </p:txBody>
      </p:sp>
      <p:sp>
        <p:nvSpPr>
          <p:cNvPr id="15" name="Slide Number Placeholder 14">
            <a:extLst>
              <a:ext uri="{FF2B5EF4-FFF2-40B4-BE49-F238E27FC236}">
                <a16:creationId xmlns:a16="http://schemas.microsoft.com/office/drawing/2014/main" id="{62AFFB38-B236-1E5D-8017-BF0E2D6F47AE}"/>
              </a:ext>
            </a:extLst>
          </p:cNvPr>
          <p:cNvSpPr>
            <a:spLocks noGrp="1"/>
          </p:cNvSpPr>
          <p:nvPr>
            <p:ph type="sldNum" sz="quarter" idx="12"/>
          </p:nvPr>
        </p:nvSpPr>
        <p:spPr/>
        <p:txBody>
          <a:bodyPr/>
          <a:lstStyle/>
          <a:p>
            <a:pPr rtl="0"/>
            <a:fld id="{C5C3056E-1632-4A65-A24F-3F10A1450A6E}" type="slidenum">
              <a:rPr lang="en-GB" noProof="0" smtClean="0"/>
              <a:t>2</a:t>
            </a:fld>
            <a:endParaRPr lang="en-GB" noProof="0"/>
          </a:p>
        </p:txBody>
      </p:sp>
    </p:spTree>
    <p:extLst>
      <p:ext uri="{BB962C8B-B14F-4D97-AF65-F5344CB8AC3E}">
        <p14:creationId xmlns:p14="http://schemas.microsoft.com/office/powerpoint/2010/main" val="2394075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64E5939-0D51-D0DE-1EFD-AE2D830865C7}"/>
              </a:ext>
            </a:extLst>
          </p:cNvPr>
          <p:cNvSpPr>
            <a:spLocks noGrp="1"/>
          </p:cNvSpPr>
          <p:nvPr>
            <p:ph idx="4294967295"/>
          </p:nvPr>
        </p:nvSpPr>
        <p:spPr>
          <a:xfrm>
            <a:off x="511886" y="793587"/>
            <a:ext cx="11168227" cy="4470400"/>
          </a:xfrm>
        </p:spPr>
        <p:txBody>
          <a:bodyPr>
            <a:normAutofit/>
          </a:bodyPr>
          <a:lstStyle/>
          <a:p>
            <a:pPr marL="0" indent="0" algn="just">
              <a:lnSpc>
                <a:spcPct val="150000"/>
              </a:lnSpc>
              <a:buNone/>
            </a:pPr>
            <a:r>
              <a:rPr lang="en-GB" sz="1600" dirty="0">
                <a:solidFill>
                  <a:schemeClr val="accent1">
                    <a:lumMod val="90000"/>
                    <a:lumOff val="10000"/>
                  </a:schemeClr>
                </a:solidFill>
                <a:latin typeface="Arial" panose="020B0604020202020204" pitchFamily="34" charset="0"/>
                <a:cs typeface="Arial" panose="020B0604020202020204" pitchFamily="34" charset="0"/>
              </a:rPr>
              <a:t>Without staff hospitals and other social care departments can fall apart. To this moment the working conditions become more tougher. This directly impact the shifts, and the overtimes become mandatory. These causes the hospitals’ staff a lot of pressure and stress. The service and care quality to that moment are very poor, some of the patients need more care and attention which is not provided (Nursing Shortage, 2003). Many nurses report that the salary they receive does not reflect on their education, experience, nor on their skills (</a:t>
            </a:r>
            <a:r>
              <a:rPr lang="en-GB" sz="1600" dirty="0" err="1">
                <a:solidFill>
                  <a:schemeClr val="accent1">
                    <a:lumMod val="90000"/>
                    <a:lumOff val="10000"/>
                  </a:schemeClr>
                </a:solidFill>
                <a:latin typeface="Arial" panose="020B0604020202020204" pitchFamily="34" charset="0"/>
                <a:cs typeface="Arial" panose="020B0604020202020204" pitchFamily="34" charset="0"/>
              </a:rPr>
              <a:t>Mee</a:t>
            </a:r>
            <a:r>
              <a:rPr lang="en-GB" sz="1600" dirty="0">
                <a:solidFill>
                  <a:schemeClr val="accent1">
                    <a:lumMod val="90000"/>
                    <a:lumOff val="10000"/>
                  </a:schemeClr>
                </a:solidFill>
                <a:latin typeface="Arial" panose="020B0604020202020204" pitchFamily="34" charset="0"/>
                <a:cs typeface="Arial" panose="020B0604020202020204" pitchFamily="34" charset="0"/>
              </a:rPr>
              <a:t> and Carey. 2001). </a:t>
            </a:r>
          </a:p>
          <a:p>
            <a:pPr marL="0" indent="0" algn="just">
              <a:lnSpc>
                <a:spcPct val="150000"/>
              </a:lnSpc>
              <a:buNone/>
            </a:pPr>
            <a:r>
              <a:rPr lang="en-GB" sz="1600" dirty="0">
                <a:solidFill>
                  <a:schemeClr val="tx1"/>
                </a:solidFill>
                <a:latin typeface="Arial" panose="020B0604020202020204" pitchFamily="34" charset="0"/>
                <a:cs typeface="Arial" panose="020B0604020202020204" pitchFamily="34" charset="0"/>
              </a:rPr>
              <a:t>	</a:t>
            </a:r>
            <a:r>
              <a:rPr lang="en-GB" sz="1600" dirty="0">
                <a:solidFill>
                  <a:schemeClr val="accent1">
                    <a:lumMod val="90000"/>
                    <a:lumOff val="10000"/>
                  </a:schemeClr>
                </a:solidFill>
                <a:latin typeface="Arial" panose="020B0604020202020204" pitchFamily="34" charset="0"/>
                <a:cs typeface="Arial" panose="020B0604020202020204" pitchFamily="34" charset="0"/>
              </a:rPr>
              <a:t>Also the number of total open vacancies are arising through the years. The provided information in Table 1 from ‘NHS Vacancy Statistics England April 2015 – March 2022’ in which is calculated the opened full-time equivalent (FTE) vacancies, providing better and detailed understanding, categorised by aggregate national, regional and sector levels, calculated at the end of respective quarter.</a:t>
            </a:r>
          </a:p>
          <a:p>
            <a:pPr marL="0" indent="0" algn="just">
              <a:lnSpc>
                <a:spcPct val="150000"/>
              </a:lnSpc>
              <a:buNone/>
            </a:pPr>
            <a:endParaRPr lang="en-GB" sz="1600" dirty="0">
              <a:solidFill>
                <a:schemeClr val="tx1"/>
              </a:solidFill>
              <a:latin typeface="Arial" panose="020B0604020202020204" pitchFamily="34" charset="0"/>
              <a:cs typeface="Arial" panose="020B0604020202020204" pitchFamily="34" charset="0"/>
            </a:endParaRPr>
          </a:p>
        </p:txBody>
      </p:sp>
      <p:sp>
        <p:nvSpPr>
          <p:cNvPr id="10" name="Date Placeholder 9">
            <a:extLst>
              <a:ext uri="{FF2B5EF4-FFF2-40B4-BE49-F238E27FC236}">
                <a16:creationId xmlns:a16="http://schemas.microsoft.com/office/drawing/2014/main" id="{6429A345-29C4-BA34-C397-A51C8669EA26}"/>
              </a:ext>
            </a:extLst>
          </p:cNvPr>
          <p:cNvSpPr>
            <a:spLocks noGrp="1"/>
          </p:cNvSpPr>
          <p:nvPr>
            <p:ph type="dt" sz="half" idx="10"/>
          </p:nvPr>
        </p:nvSpPr>
        <p:spPr/>
        <p:txBody>
          <a:bodyPr/>
          <a:lstStyle/>
          <a:p>
            <a:pPr rtl="0"/>
            <a:r>
              <a:rPr lang="en-US" noProof="0"/>
              <a:t>26/07/2022 </a:t>
            </a:r>
            <a:endParaRPr lang="en-GB" noProof="0"/>
          </a:p>
        </p:txBody>
      </p:sp>
      <p:sp>
        <p:nvSpPr>
          <p:cNvPr id="11" name="Slide Number Placeholder 10">
            <a:extLst>
              <a:ext uri="{FF2B5EF4-FFF2-40B4-BE49-F238E27FC236}">
                <a16:creationId xmlns:a16="http://schemas.microsoft.com/office/drawing/2014/main" id="{ED6202CE-578F-A2EE-EE82-FCD4B7C9A339}"/>
              </a:ext>
            </a:extLst>
          </p:cNvPr>
          <p:cNvSpPr>
            <a:spLocks noGrp="1"/>
          </p:cNvSpPr>
          <p:nvPr>
            <p:ph type="sldNum" sz="quarter" idx="12"/>
          </p:nvPr>
        </p:nvSpPr>
        <p:spPr/>
        <p:txBody>
          <a:bodyPr/>
          <a:lstStyle/>
          <a:p>
            <a:pPr rtl="0"/>
            <a:fld id="{C5C3056E-1632-4A65-A24F-3F10A1450A6E}" type="slidenum">
              <a:rPr lang="en-GB" noProof="0" smtClean="0"/>
              <a:pPr rtl="0"/>
              <a:t>3</a:t>
            </a:fld>
            <a:endParaRPr lang="en-GB" noProof="0"/>
          </a:p>
        </p:txBody>
      </p:sp>
    </p:spTree>
    <p:extLst>
      <p:ext uri="{BB962C8B-B14F-4D97-AF65-F5344CB8AC3E}">
        <p14:creationId xmlns:p14="http://schemas.microsoft.com/office/powerpoint/2010/main" val="1098036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D506A3-9723-8F30-3A60-C057C28CF4E2}"/>
              </a:ext>
            </a:extLst>
          </p:cNvPr>
          <p:cNvSpPr txBox="1"/>
          <p:nvPr/>
        </p:nvSpPr>
        <p:spPr>
          <a:xfrm>
            <a:off x="636586" y="557213"/>
            <a:ext cx="10915650" cy="584775"/>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Total number of open FTE vacancies sorted by aggregate national, regional and sector level calculated at the end of respective quarter</a:t>
            </a:r>
          </a:p>
        </p:txBody>
      </p:sp>
      <p:grpSp>
        <p:nvGrpSpPr>
          <p:cNvPr id="9" name="Group 8">
            <a:extLst>
              <a:ext uri="{FF2B5EF4-FFF2-40B4-BE49-F238E27FC236}">
                <a16:creationId xmlns:a16="http://schemas.microsoft.com/office/drawing/2014/main" id="{6B0F71DF-B4FD-3E27-C0C6-B8137AC35C59}"/>
              </a:ext>
            </a:extLst>
          </p:cNvPr>
          <p:cNvGrpSpPr/>
          <p:nvPr/>
        </p:nvGrpSpPr>
        <p:grpSpPr>
          <a:xfrm>
            <a:off x="210952" y="1196543"/>
            <a:ext cx="11770095" cy="5161963"/>
            <a:chOff x="210952" y="1196543"/>
            <a:chExt cx="11770095" cy="5161963"/>
          </a:xfrm>
        </p:grpSpPr>
        <p:pic>
          <p:nvPicPr>
            <p:cNvPr id="3" name="Picture 2">
              <a:extLst>
                <a:ext uri="{FF2B5EF4-FFF2-40B4-BE49-F238E27FC236}">
                  <a16:creationId xmlns:a16="http://schemas.microsoft.com/office/drawing/2014/main" id="{85397969-8E1E-110D-61CE-52560988A37C}"/>
                </a:ext>
              </a:extLst>
            </p:cNvPr>
            <p:cNvPicPr>
              <a:picLocks noChangeAspect="1"/>
            </p:cNvPicPr>
            <p:nvPr/>
          </p:nvPicPr>
          <p:blipFill>
            <a:blip r:embed="rId2"/>
            <a:stretch>
              <a:fillRect/>
            </a:stretch>
          </p:blipFill>
          <p:spPr>
            <a:xfrm>
              <a:off x="210952" y="1196543"/>
              <a:ext cx="11770095" cy="4847070"/>
            </a:xfrm>
            <a:prstGeom prst="rect">
              <a:avLst/>
            </a:prstGeom>
          </p:spPr>
        </p:pic>
        <p:sp>
          <p:nvSpPr>
            <p:cNvPr id="8" name="TextBox 7">
              <a:extLst>
                <a:ext uri="{FF2B5EF4-FFF2-40B4-BE49-F238E27FC236}">
                  <a16:creationId xmlns:a16="http://schemas.microsoft.com/office/drawing/2014/main" id="{52E839F3-E01E-3877-09C5-A56311D46A0D}"/>
                </a:ext>
              </a:extLst>
            </p:cNvPr>
            <p:cNvSpPr txBox="1"/>
            <p:nvPr/>
          </p:nvSpPr>
          <p:spPr>
            <a:xfrm>
              <a:off x="420914" y="6043612"/>
              <a:ext cx="10780486" cy="314894"/>
            </a:xfrm>
            <a:prstGeom prst="rect">
              <a:avLst/>
            </a:prstGeom>
            <a:noFill/>
          </p:spPr>
          <p:txBody>
            <a:bodyPr wrap="square">
              <a:spAutoFit/>
            </a:bodyPr>
            <a:lstStyle/>
            <a:p>
              <a:pPr algn="just">
                <a:lnSpc>
                  <a:spcPct val="150000"/>
                </a:lnSpc>
              </a:pPr>
              <a:r>
                <a:rPr lang="en-US" sz="1100" b="0" i="0" dirty="0">
                  <a:solidFill>
                    <a:srgbClr val="000000"/>
                  </a:solidFill>
                  <a:effectLst/>
                  <a:latin typeface="Arial" panose="020B0604020202020204" pitchFamily="34" charset="0"/>
                  <a:cs typeface="Arial" panose="020B0604020202020204" pitchFamily="34" charset="0"/>
                </a:rPr>
                <a:t>Table 1: (NHS Vacancy Statistics England April 2015 – March 2022 Experimental Statistics - NHS Digital, 2022)</a:t>
              </a:r>
              <a:endParaRPr lang="en-GB" sz="1100" dirty="0">
                <a:latin typeface="Arial" panose="020B0604020202020204" pitchFamily="34" charset="0"/>
                <a:cs typeface="Arial" panose="020B0604020202020204" pitchFamily="34" charset="0"/>
              </a:endParaRPr>
            </a:p>
          </p:txBody>
        </p:sp>
      </p:grpSp>
      <p:sp>
        <p:nvSpPr>
          <p:cNvPr id="11" name="Date Placeholder 10">
            <a:extLst>
              <a:ext uri="{FF2B5EF4-FFF2-40B4-BE49-F238E27FC236}">
                <a16:creationId xmlns:a16="http://schemas.microsoft.com/office/drawing/2014/main" id="{E57D5C95-28AD-994E-97F5-447A09E83598}"/>
              </a:ext>
            </a:extLst>
          </p:cNvPr>
          <p:cNvSpPr>
            <a:spLocks noGrp="1"/>
          </p:cNvSpPr>
          <p:nvPr>
            <p:ph type="dt" sz="half" idx="10"/>
          </p:nvPr>
        </p:nvSpPr>
        <p:spPr/>
        <p:txBody>
          <a:bodyPr/>
          <a:lstStyle/>
          <a:p>
            <a:pPr rtl="0"/>
            <a:r>
              <a:rPr lang="en-US" noProof="0"/>
              <a:t>26/07/2022 </a:t>
            </a:r>
            <a:endParaRPr lang="en-GB" noProof="0"/>
          </a:p>
        </p:txBody>
      </p:sp>
      <p:sp>
        <p:nvSpPr>
          <p:cNvPr id="12" name="Slide Number Placeholder 11">
            <a:extLst>
              <a:ext uri="{FF2B5EF4-FFF2-40B4-BE49-F238E27FC236}">
                <a16:creationId xmlns:a16="http://schemas.microsoft.com/office/drawing/2014/main" id="{B32A3074-030D-7321-8C80-9389DDCCFC08}"/>
              </a:ext>
            </a:extLst>
          </p:cNvPr>
          <p:cNvSpPr>
            <a:spLocks noGrp="1"/>
          </p:cNvSpPr>
          <p:nvPr>
            <p:ph type="sldNum" sz="quarter" idx="12"/>
          </p:nvPr>
        </p:nvSpPr>
        <p:spPr/>
        <p:txBody>
          <a:bodyPr/>
          <a:lstStyle/>
          <a:p>
            <a:pPr rtl="0"/>
            <a:fld id="{C5C3056E-1632-4A65-A24F-3F10A1450A6E}" type="slidenum">
              <a:rPr lang="en-GB" noProof="0" smtClean="0"/>
              <a:pPr rtl="0"/>
              <a:t>4</a:t>
            </a:fld>
            <a:endParaRPr lang="en-GB" noProof="0"/>
          </a:p>
        </p:txBody>
      </p:sp>
    </p:spTree>
    <p:extLst>
      <p:ext uri="{BB962C8B-B14F-4D97-AF65-F5344CB8AC3E}">
        <p14:creationId xmlns:p14="http://schemas.microsoft.com/office/powerpoint/2010/main" val="2627357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472BFB2-47EF-8433-AA35-DB8E0AB01E39}"/>
              </a:ext>
            </a:extLst>
          </p:cNvPr>
          <p:cNvSpPr/>
          <p:nvPr/>
        </p:nvSpPr>
        <p:spPr>
          <a:xfrm>
            <a:off x="450056" y="897284"/>
            <a:ext cx="7508082" cy="3803303"/>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43B4A653-4292-6197-A488-EC8FD0F8A231}"/>
              </a:ext>
            </a:extLst>
          </p:cNvPr>
          <p:cNvSpPr txBox="1"/>
          <p:nvPr/>
        </p:nvSpPr>
        <p:spPr>
          <a:xfrm>
            <a:off x="8155630" y="897284"/>
            <a:ext cx="3883869" cy="3739998"/>
          </a:xfrm>
          <a:prstGeom prst="rect">
            <a:avLst/>
          </a:prstGeom>
          <a:noFill/>
        </p:spPr>
        <p:txBody>
          <a:bodyPr wrap="square" rtlCol="0">
            <a:spAutoFit/>
          </a:bodyPr>
          <a:lstStyle/>
          <a:p>
            <a:pPr algn="just">
              <a:lnSpc>
                <a:spcPct val="150000"/>
              </a:lnSpc>
            </a:pPr>
            <a:r>
              <a:rPr lang="en-GB" sz="1600" dirty="0">
                <a:solidFill>
                  <a:schemeClr val="accent1">
                    <a:lumMod val="90000"/>
                    <a:lumOff val="10000"/>
                  </a:schemeClr>
                </a:solidFill>
                <a:latin typeface="Arial" panose="020B0604020202020204" pitchFamily="34" charset="0"/>
                <a:cs typeface="Arial" panose="020B0604020202020204" pitchFamily="34" charset="0"/>
              </a:rPr>
              <a:t>Figure 1 represent the Ups and Downs of the total open vacancies for every quarter of the year staring from 2018 – 2022 shown in Table 1. The downs shows here are what is training to be reached in this case. The ups in this chart represent high amount of open full-time equivalent (FTE) vacancies in all regions and sectors shown in the previous Table 1 .  </a:t>
            </a:r>
          </a:p>
        </p:txBody>
      </p:sp>
      <p:grpSp>
        <p:nvGrpSpPr>
          <p:cNvPr id="14" name="Group 13">
            <a:extLst>
              <a:ext uri="{FF2B5EF4-FFF2-40B4-BE49-F238E27FC236}">
                <a16:creationId xmlns:a16="http://schemas.microsoft.com/office/drawing/2014/main" id="{E277C2E2-D474-591F-2C67-D24E238F1ED5}"/>
              </a:ext>
            </a:extLst>
          </p:cNvPr>
          <p:cNvGrpSpPr/>
          <p:nvPr/>
        </p:nvGrpSpPr>
        <p:grpSpPr>
          <a:xfrm>
            <a:off x="647548" y="998735"/>
            <a:ext cx="7113097" cy="4132739"/>
            <a:chOff x="647548" y="998735"/>
            <a:chExt cx="7113097" cy="4132739"/>
          </a:xfrm>
        </p:grpSpPr>
        <p:pic>
          <p:nvPicPr>
            <p:cNvPr id="5" name="Picture 4">
              <a:extLst>
                <a:ext uri="{FF2B5EF4-FFF2-40B4-BE49-F238E27FC236}">
                  <a16:creationId xmlns:a16="http://schemas.microsoft.com/office/drawing/2014/main" id="{50068837-2D83-2BD8-540C-3FB06ADCA64C}"/>
                </a:ext>
              </a:extLst>
            </p:cNvPr>
            <p:cNvPicPr>
              <a:picLocks noChangeAspect="1"/>
            </p:cNvPicPr>
            <p:nvPr/>
          </p:nvPicPr>
          <p:blipFill>
            <a:blip r:embed="rId2"/>
            <a:stretch>
              <a:fillRect/>
            </a:stretch>
          </p:blipFill>
          <p:spPr>
            <a:xfrm>
              <a:off x="647548" y="998735"/>
              <a:ext cx="7113097" cy="3600400"/>
            </a:xfrm>
            <a:prstGeom prst="rect">
              <a:avLst/>
            </a:prstGeom>
          </p:spPr>
        </p:pic>
        <p:sp>
          <p:nvSpPr>
            <p:cNvPr id="13" name="TextBox 12">
              <a:extLst>
                <a:ext uri="{FF2B5EF4-FFF2-40B4-BE49-F238E27FC236}">
                  <a16:creationId xmlns:a16="http://schemas.microsoft.com/office/drawing/2014/main" id="{5C9BFFB5-4006-339C-8BB0-3375BC6D2942}"/>
                </a:ext>
              </a:extLst>
            </p:cNvPr>
            <p:cNvSpPr txBox="1"/>
            <p:nvPr/>
          </p:nvSpPr>
          <p:spPr>
            <a:xfrm>
              <a:off x="885825" y="4700587"/>
              <a:ext cx="5786438" cy="430887"/>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Figure 1: Ups and Downs of the total open vacancies for every quarter of the year staring from 2018 – 2022 </a:t>
              </a:r>
            </a:p>
          </p:txBody>
        </p:sp>
      </p:grpSp>
      <p:sp>
        <p:nvSpPr>
          <p:cNvPr id="15" name="Date Placeholder 14">
            <a:extLst>
              <a:ext uri="{FF2B5EF4-FFF2-40B4-BE49-F238E27FC236}">
                <a16:creationId xmlns:a16="http://schemas.microsoft.com/office/drawing/2014/main" id="{5FF003DE-8A08-E484-AB82-A9C0ABAF3C0E}"/>
              </a:ext>
            </a:extLst>
          </p:cNvPr>
          <p:cNvSpPr>
            <a:spLocks noGrp="1"/>
          </p:cNvSpPr>
          <p:nvPr>
            <p:ph type="dt" sz="half" idx="10"/>
          </p:nvPr>
        </p:nvSpPr>
        <p:spPr/>
        <p:txBody>
          <a:bodyPr/>
          <a:lstStyle/>
          <a:p>
            <a:pPr rtl="0"/>
            <a:r>
              <a:rPr lang="en-US" noProof="0"/>
              <a:t>26/07/2022 </a:t>
            </a:r>
            <a:endParaRPr lang="en-GB" noProof="0"/>
          </a:p>
        </p:txBody>
      </p:sp>
      <p:sp>
        <p:nvSpPr>
          <p:cNvPr id="16" name="Slide Number Placeholder 15">
            <a:extLst>
              <a:ext uri="{FF2B5EF4-FFF2-40B4-BE49-F238E27FC236}">
                <a16:creationId xmlns:a16="http://schemas.microsoft.com/office/drawing/2014/main" id="{F2035DE0-9683-23B2-7D26-68BFE91A5A2B}"/>
              </a:ext>
            </a:extLst>
          </p:cNvPr>
          <p:cNvSpPr>
            <a:spLocks noGrp="1"/>
          </p:cNvSpPr>
          <p:nvPr>
            <p:ph type="sldNum" sz="quarter" idx="12"/>
          </p:nvPr>
        </p:nvSpPr>
        <p:spPr/>
        <p:txBody>
          <a:bodyPr/>
          <a:lstStyle/>
          <a:p>
            <a:pPr rtl="0"/>
            <a:fld id="{C5C3056E-1632-4A65-A24F-3F10A1450A6E}" type="slidenum">
              <a:rPr lang="en-GB" noProof="0" smtClean="0"/>
              <a:pPr rtl="0"/>
              <a:t>5</a:t>
            </a:fld>
            <a:endParaRPr lang="en-GB" noProof="0"/>
          </a:p>
        </p:txBody>
      </p:sp>
    </p:spTree>
    <p:extLst>
      <p:ext uri="{BB962C8B-B14F-4D97-AF65-F5344CB8AC3E}">
        <p14:creationId xmlns:p14="http://schemas.microsoft.com/office/powerpoint/2010/main" val="537259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2ED980-4FDB-1BA2-4C49-BDEF77E550EE}"/>
              </a:ext>
            </a:extLst>
          </p:cNvPr>
          <p:cNvSpPr txBox="1"/>
          <p:nvPr/>
        </p:nvSpPr>
        <p:spPr>
          <a:xfrm>
            <a:off x="636586" y="557213"/>
            <a:ext cx="10915650" cy="830997"/>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Nursing open FTE vacancies sorted by aggregate national, regional and sector level calculated at the end of respective quarter</a:t>
            </a:r>
          </a:p>
          <a:p>
            <a:endParaRPr lang="en-GB" sz="1600" b="1" dirty="0">
              <a:latin typeface="Arial" panose="020B060402020202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id="{283C1354-F40F-8495-81FE-38AF36CAF168}"/>
              </a:ext>
            </a:extLst>
          </p:cNvPr>
          <p:cNvGrpSpPr/>
          <p:nvPr/>
        </p:nvGrpSpPr>
        <p:grpSpPr>
          <a:xfrm>
            <a:off x="215766" y="1197322"/>
            <a:ext cx="11760467" cy="5095192"/>
            <a:chOff x="215766" y="1197322"/>
            <a:chExt cx="11760467" cy="5095192"/>
          </a:xfrm>
        </p:grpSpPr>
        <p:pic>
          <p:nvPicPr>
            <p:cNvPr id="3" name="Picture 2">
              <a:extLst>
                <a:ext uri="{FF2B5EF4-FFF2-40B4-BE49-F238E27FC236}">
                  <a16:creationId xmlns:a16="http://schemas.microsoft.com/office/drawing/2014/main" id="{00935658-8E22-A2AB-BA85-CF100FB5DB42}"/>
                </a:ext>
              </a:extLst>
            </p:cNvPr>
            <p:cNvPicPr>
              <a:picLocks noChangeAspect="1"/>
            </p:cNvPicPr>
            <p:nvPr/>
          </p:nvPicPr>
          <p:blipFill>
            <a:blip r:embed="rId2"/>
            <a:stretch>
              <a:fillRect/>
            </a:stretch>
          </p:blipFill>
          <p:spPr>
            <a:xfrm>
              <a:off x="215766" y="1197322"/>
              <a:ext cx="11760467" cy="4860579"/>
            </a:xfrm>
            <a:prstGeom prst="rect">
              <a:avLst/>
            </a:prstGeom>
          </p:spPr>
        </p:pic>
        <p:sp>
          <p:nvSpPr>
            <p:cNvPr id="8" name="TextBox 7">
              <a:extLst>
                <a:ext uri="{FF2B5EF4-FFF2-40B4-BE49-F238E27FC236}">
                  <a16:creationId xmlns:a16="http://schemas.microsoft.com/office/drawing/2014/main" id="{9C26298B-91AD-8A00-E9C2-A36A3BBCC402}"/>
                </a:ext>
              </a:extLst>
            </p:cNvPr>
            <p:cNvSpPr txBox="1"/>
            <p:nvPr/>
          </p:nvSpPr>
          <p:spPr>
            <a:xfrm>
              <a:off x="404812" y="5977620"/>
              <a:ext cx="10796588" cy="314894"/>
            </a:xfrm>
            <a:prstGeom prst="rect">
              <a:avLst/>
            </a:prstGeom>
            <a:noFill/>
          </p:spPr>
          <p:txBody>
            <a:bodyPr wrap="square">
              <a:spAutoFit/>
            </a:bodyPr>
            <a:lstStyle/>
            <a:p>
              <a:pPr algn="just">
                <a:lnSpc>
                  <a:spcPct val="150000"/>
                </a:lnSpc>
              </a:pPr>
              <a:r>
                <a:rPr lang="en-US" sz="1100" b="0" i="0" dirty="0">
                  <a:solidFill>
                    <a:srgbClr val="000000"/>
                  </a:solidFill>
                  <a:effectLst/>
                  <a:latin typeface="Arial" panose="020B0604020202020204" pitchFamily="34" charset="0"/>
                  <a:cs typeface="Arial" panose="020B0604020202020204" pitchFamily="34" charset="0"/>
                </a:rPr>
                <a:t>Table 2: (NHS Vacancy Statistics England April 2015 – March 2022 Experimental Statistics - NHS Digital, 2022)</a:t>
              </a:r>
              <a:endParaRPr lang="en-GB" sz="1100" dirty="0">
                <a:latin typeface="Arial" panose="020B0604020202020204" pitchFamily="34" charset="0"/>
                <a:cs typeface="Arial" panose="020B0604020202020204" pitchFamily="34" charset="0"/>
              </a:endParaRPr>
            </a:p>
          </p:txBody>
        </p:sp>
      </p:grpSp>
      <p:sp>
        <p:nvSpPr>
          <p:cNvPr id="11" name="Date Placeholder 10">
            <a:extLst>
              <a:ext uri="{FF2B5EF4-FFF2-40B4-BE49-F238E27FC236}">
                <a16:creationId xmlns:a16="http://schemas.microsoft.com/office/drawing/2014/main" id="{59640528-41DF-6105-8747-AAFE80587ECE}"/>
              </a:ext>
            </a:extLst>
          </p:cNvPr>
          <p:cNvSpPr>
            <a:spLocks noGrp="1"/>
          </p:cNvSpPr>
          <p:nvPr>
            <p:ph type="dt" sz="half" idx="10"/>
          </p:nvPr>
        </p:nvSpPr>
        <p:spPr/>
        <p:txBody>
          <a:bodyPr/>
          <a:lstStyle/>
          <a:p>
            <a:pPr rtl="0"/>
            <a:r>
              <a:rPr lang="en-US" noProof="0"/>
              <a:t>26/07/2022 </a:t>
            </a:r>
            <a:endParaRPr lang="en-GB" noProof="0"/>
          </a:p>
        </p:txBody>
      </p:sp>
      <p:sp>
        <p:nvSpPr>
          <p:cNvPr id="12" name="Slide Number Placeholder 11">
            <a:extLst>
              <a:ext uri="{FF2B5EF4-FFF2-40B4-BE49-F238E27FC236}">
                <a16:creationId xmlns:a16="http://schemas.microsoft.com/office/drawing/2014/main" id="{2C3DAD44-37D1-7E67-A317-E4C91FBF19C3}"/>
              </a:ext>
            </a:extLst>
          </p:cNvPr>
          <p:cNvSpPr>
            <a:spLocks noGrp="1"/>
          </p:cNvSpPr>
          <p:nvPr>
            <p:ph type="sldNum" sz="quarter" idx="12"/>
          </p:nvPr>
        </p:nvSpPr>
        <p:spPr/>
        <p:txBody>
          <a:bodyPr/>
          <a:lstStyle/>
          <a:p>
            <a:pPr rtl="0"/>
            <a:fld id="{C5C3056E-1632-4A65-A24F-3F10A1450A6E}" type="slidenum">
              <a:rPr lang="en-GB" noProof="0" smtClean="0"/>
              <a:pPr rtl="0"/>
              <a:t>6</a:t>
            </a:fld>
            <a:endParaRPr lang="en-GB" noProof="0"/>
          </a:p>
        </p:txBody>
      </p:sp>
    </p:spTree>
    <p:extLst>
      <p:ext uri="{BB962C8B-B14F-4D97-AF65-F5344CB8AC3E}">
        <p14:creationId xmlns:p14="http://schemas.microsoft.com/office/powerpoint/2010/main" val="3072092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FB85C6B-C1A4-D986-A098-A8E533FEF399}"/>
              </a:ext>
            </a:extLst>
          </p:cNvPr>
          <p:cNvSpPr/>
          <p:nvPr/>
        </p:nvSpPr>
        <p:spPr>
          <a:xfrm>
            <a:off x="450056" y="897284"/>
            <a:ext cx="7508082" cy="3803303"/>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CDFD311A-F0B1-0E79-D825-4B9DCF148A06}"/>
              </a:ext>
            </a:extLst>
          </p:cNvPr>
          <p:cNvSpPr txBox="1"/>
          <p:nvPr/>
        </p:nvSpPr>
        <p:spPr>
          <a:xfrm>
            <a:off x="8134066" y="873458"/>
            <a:ext cx="3883764" cy="1917166"/>
          </a:xfrm>
          <a:prstGeom prst="rect">
            <a:avLst/>
          </a:prstGeom>
          <a:noFill/>
        </p:spPr>
        <p:txBody>
          <a:bodyPr wrap="square" rtlCol="0">
            <a:spAutoFit/>
          </a:bodyPr>
          <a:lstStyle/>
          <a:p>
            <a:pPr algn="just">
              <a:lnSpc>
                <a:spcPct val="150000"/>
              </a:lnSpc>
            </a:pPr>
            <a:r>
              <a:rPr lang="en-US" sz="1600" dirty="0">
                <a:solidFill>
                  <a:schemeClr val="accent1">
                    <a:lumMod val="90000"/>
                    <a:lumOff val="10000"/>
                  </a:schemeClr>
                </a:solidFill>
                <a:latin typeface="Arial" panose="020B0604020202020204" pitchFamily="34" charset="0"/>
                <a:cs typeface="Arial" panose="020B0604020202020204" pitchFamily="34" charset="0"/>
              </a:rPr>
              <a:t>Figure 2 represents the n</a:t>
            </a:r>
            <a:r>
              <a:rPr lang="en-US" sz="1600" dirty="0">
                <a:solidFill>
                  <a:schemeClr val="accent1">
                    <a:lumMod val="90000"/>
                    <a:lumOff val="10000"/>
                  </a:schemeClr>
                </a:solidFill>
                <a:effectLst/>
                <a:latin typeface="Arial" panose="020B0604020202020204" pitchFamily="34" charset="0"/>
                <a:cs typeface="Arial" panose="020B0604020202020204" pitchFamily="34" charset="0"/>
              </a:rPr>
              <a:t>umber of Hospitals and Community Health Service (HCHS) nurses and health visitors leaving the workforce from 2018/19 to 2021/22</a:t>
            </a:r>
            <a:endParaRPr lang="en-GB" sz="1600" dirty="0">
              <a:solidFill>
                <a:schemeClr val="accent1">
                  <a:lumMod val="90000"/>
                  <a:lumOff val="10000"/>
                </a:schemeClr>
              </a:solidFill>
              <a:latin typeface="Arial" panose="020B0604020202020204" pitchFamily="34" charset="0"/>
              <a:cs typeface="Arial" panose="020B0604020202020204" pitchFamily="34" charset="0"/>
            </a:endParaRPr>
          </a:p>
        </p:txBody>
      </p:sp>
      <p:grpSp>
        <p:nvGrpSpPr>
          <p:cNvPr id="13" name="Group 12">
            <a:extLst>
              <a:ext uri="{FF2B5EF4-FFF2-40B4-BE49-F238E27FC236}">
                <a16:creationId xmlns:a16="http://schemas.microsoft.com/office/drawing/2014/main" id="{9DEFBFC9-39BC-5044-4DC9-550443548904}"/>
              </a:ext>
            </a:extLst>
          </p:cNvPr>
          <p:cNvGrpSpPr/>
          <p:nvPr/>
        </p:nvGrpSpPr>
        <p:grpSpPr>
          <a:xfrm>
            <a:off x="572993" y="987312"/>
            <a:ext cx="7262208" cy="4074898"/>
            <a:chOff x="572993" y="987312"/>
            <a:chExt cx="7262208" cy="4074898"/>
          </a:xfrm>
        </p:grpSpPr>
        <p:pic>
          <p:nvPicPr>
            <p:cNvPr id="4" name="Picture 3">
              <a:extLst>
                <a:ext uri="{FF2B5EF4-FFF2-40B4-BE49-F238E27FC236}">
                  <a16:creationId xmlns:a16="http://schemas.microsoft.com/office/drawing/2014/main" id="{42BF7AB8-33C1-CF01-67A3-9394FC9B9A22}"/>
                </a:ext>
              </a:extLst>
            </p:cNvPr>
            <p:cNvPicPr>
              <a:picLocks noChangeAspect="1"/>
            </p:cNvPicPr>
            <p:nvPr/>
          </p:nvPicPr>
          <p:blipFill>
            <a:blip r:embed="rId2"/>
            <a:stretch>
              <a:fillRect/>
            </a:stretch>
          </p:blipFill>
          <p:spPr>
            <a:xfrm>
              <a:off x="572993" y="987312"/>
              <a:ext cx="7262208" cy="3623245"/>
            </a:xfrm>
            <a:prstGeom prst="rect">
              <a:avLst/>
            </a:prstGeom>
          </p:spPr>
        </p:pic>
        <p:sp>
          <p:nvSpPr>
            <p:cNvPr id="12" name="TextBox 11">
              <a:extLst>
                <a:ext uri="{FF2B5EF4-FFF2-40B4-BE49-F238E27FC236}">
                  <a16:creationId xmlns:a16="http://schemas.microsoft.com/office/drawing/2014/main" id="{988757C4-5831-453B-77FC-209818551EFC}"/>
                </a:ext>
              </a:extLst>
            </p:cNvPr>
            <p:cNvSpPr txBox="1"/>
            <p:nvPr/>
          </p:nvSpPr>
          <p:spPr>
            <a:xfrm>
              <a:off x="572993" y="4800600"/>
              <a:ext cx="726220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Figure 2:</a:t>
              </a:r>
              <a:r>
                <a:rPr lang="en-US" sz="1100" dirty="0">
                  <a:effectLst/>
                  <a:latin typeface="Arial" panose="020B0604020202020204" pitchFamily="34" charset="0"/>
                  <a:cs typeface="Arial" panose="020B0604020202020204" pitchFamily="34" charset="0"/>
                </a:rPr>
                <a:t> Ups and Downs total open nursing vacancies from 2018/19 to 2021/22</a:t>
              </a:r>
              <a:r>
                <a:rPr lang="en-GB" sz="1100" dirty="0">
                  <a:latin typeface="Arial" panose="020B0604020202020204" pitchFamily="34" charset="0"/>
                  <a:cs typeface="Arial" panose="020B0604020202020204" pitchFamily="34" charset="0"/>
                </a:rPr>
                <a:t> </a:t>
              </a:r>
            </a:p>
          </p:txBody>
        </p:sp>
      </p:grpSp>
      <p:sp>
        <p:nvSpPr>
          <p:cNvPr id="14" name="Date Placeholder 13">
            <a:extLst>
              <a:ext uri="{FF2B5EF4-FFF2-40B4-BE49-F238E27FC236}">
                <a16:creationId xmlns:a16="http://schemas.microsoft.com/office/drawing/2014/main" id="{EBD57BD5-0813-AD7F-9578-6397CF8AF523}"/>
              </a:ext>
            </a:extLst>
          </p:cNvPr>
          <p:cNvSpPr>
            <a:spLocks noGrp="1"/>
          </p:cNvSpPr>
          <p:nvPr>
            <p:ph type="dt" sz="half" idx="10"/>
          </p:nvPr>
        </p:nvSpPr>
        <p:spPr/>
        <p:txBody>
          <a:bodyPr/>
          <a:lstStyle/>
          <a:p>
            <a:pPr rtl="0"/>
            <a:r>
              <a:rPr lang="en-US" noProof="0"/>
              <a:t>26/07/2022 </a:t>
            </a:r>
            <a:endParaRPr lang="en-GB" noProof="0"/>
          </a:p>
        </p:txBody>
      </p:sp>
      <p:sp>
        <p:nvSpPr>
          <p:cNvPr id="15" name="Slide Number Placeholder 14">
            <a:extLst>
              <a:ext uri="{FF2B5EF4-FFF2-40B4-BE49-F238E27FC236}">
                <a16:creationId xmlns:a16="http://schemas.microsoft.com/office/drawing/2014/main" id="{90F7CE42-ECF7-79D4-0886-696566DA9599}"/>
              </a:ext>
            </a:extLst>
          </p:cNvPr>
          <p:cNvSpPr>
            <a:spLocks noGrp="1"/>
          </p:cNvSpPr>
          <p:nvPr>
            <p:ph type="sldNum" sz="quarter" idx="12"/>
          </p:nvPr>
        </p:nvSpPr>
        <p:spPr/>
        <p:txBody>
          <a:bodyPr/>
          <a:lstStyle/>
          <a:p>
            <a:pPr rtl="0"/>
            <a:fld id="{C5C3056E-1632-4A65-A24F-3F10A1450A6E}" type="slidenum">
              <a:rPr lang="en-GB" noProof="0" smtClean="0"/>
              <a:pPr rtl="0"/>
              <a:t>7</a:t>
            </a:fld>
            <a:endParaRPr lang="en-GB" noProof="0"/>
          </a:p>
        </p:txBody>
      </p:sp>
    </p:spTree>
    <p:extLst>
      <p:ext uri="{BB962C8B-B14F-4D97-AF65-F5344CB8AC3E}">
        <p14:creationId xmlns:p14="http://schemas.microsoft.com/office/powerpoint/2010/main" val="2828820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CC710A3-2197-0C5A-A687-1A71AC74DAD8}"/>
              </a:ext>
            </a:extLst>
          </p:cNvPr>
          <p:cNvSpPr txBox="1"/>
          <p:nvPr/>
        </p:nvSpPr>
        <p:spPr>
          <a:xfrm>
            <a:off x="450376" y="1119970"/>
            <a:ext cx="4449170" cy="4115166"/>
          </a:xfrm>
          <a:prstGeom prst="rect">
            <a:avLst/>
          </a:prstGeom>
          <a:noFill/>
        </p:spPr>
        <p:txBody>
          <a:bodyPr wrap="square">
            <a:spAutoFit/>
          </a:bodyPr>
          <a:lstStyle/>
          <a:p>
            <a:pPr algn="just">
              <a:lnSpc>
                <a:spcPct val="150000"/>
              </a:lnSpc>
            </a:pPr>
            <a:r>
              <a:rPr lang="en-GB" sz="1600" dirty="0">
                <a:solidFill>
                  <a:schemeClr val="accent1">
                    <a:lumMod val="90000"/>
                    <a:lumOff val="10000"/>
                  </a:schemeClr>
                </a:solidFill>
                <a:latin typeface="Arial" panose="020B0604020202020204" pitchFamily="34" charset="0"/>
                <a:cs typeface="Arial" panose="020B0604020202020204" pitchFamily="34" charset="0"/>
              </a:rPr>
              <a:t>The factors mentioned in the overview section were only few, to identify all of the factors that impact the organisation and result negative outcome is used the PESTEL analysis. The PESTEL analysis is an important tool which helps an organisation to evaluate the macro-external factors which can influence it. It is also an abbreviation which stends for: Political, Economical, Social, Technological, Environmental, and Legal factors </a:t>
            </a:r>
            <a:r>
              <a:rPr lang="en-GB" sz="1600" b="0" i="0" dirty="0">
                <a:solidFill>
                  <a:schemeClr val="accent1">
                    <a:lumMod val="90000"/>
                    <a:lumOff val="10000"/>
                  </a:schemeClr>
                </a:solidFill>
                <a:effectLst/>
                <a:latin typeface="Arial" panose="020B0604020202020204" pitchFamily="34" charset="0"/>
                <a:cs typeface="Arial" panose="020B0604020202020204" pitchFamily="34" charset="0"/>
              </a:rPr>
              <a:t>(</a:t>
            </a:r>
            <a:r>
              <a:rPr lang="en-GB" sz="1600" b="0" i="0" dirty="0" err="1">
                <a:solidFill>
                  <a:schemeClr val="accent1">
                    <a:lumMod val="90000"/>
                    <a:lumOff val="10000"/>
                  </a:schemeClr>
                </a:solidFill>
                <a:effectLst/>
                <a:latin typeface="Arial" panose="020B0604020202020204" pitchFamily="34" charset="0"/>
                <a:cs typeface="Arial" panose="020B0604020202020204" pitchFamily="34" charset="0"/>
              </a:rPr>
              <a:t>Peterdy</a:t>
            </a:r>
            <a:r>
              <a:rPr lang="en-GB" sz="1600" b="0" i="0" dirty="0">
                <a:solidFill>
                  <a:schemeClr val="accent1">
                    <a:lumMod val="90000"/>
                    <a:lumOff val="10000"/>
                  </a:schemeClr>
                </a:solidFill>
                <a:effectLst/>
                <a:latin typeface="Arial" panose="020B0604020202020204" pitchFamily="34" charset="0"/>
                <a:cs typeface="Arial" panose="020B0604020202020204" pitchFamily="34" charset="0"/>
              </a:rPr>
              <a:t>, 2022) shown in Figure 3</a:t>
            </a:r>
            <a:r>
              <a:rPr lang="en-GB" sz="1600" dirty="0">
                <a:solidFill>
                  <a:schemeClr val="accent1">
                    <a:lumMod val="90000"/>
                    <a:lumOff val="10000"/>
                  </a:schemeClr>
                </a:solidFill>
                <a:latin typeface="Arial" panose="020B0604020202020204" pitchFamily="34" charset="0"/>
                <a:cs typeface="Arial" panose="020B0604020202020204" pitchFamily="34" charset="0"/>
              </a:rPr>
              <a:t>. </a:t>
            </a:r>
            <a:endParaRPr lang="en-GB" sz="1600" dirty="0">
              <a:solidFill>
                <a:schemeClr val="accent1">
                  <a:lumMod val="90000"/>
                  <a:lumOff val="10000"/>
                </a:schemeClr>
              </a:solidFill>
            </a:endParaRPr>
          </a:p>
        </p:txBody>
      </p:sp>
      <p:grpSp>
        <p:nvGrpSpPr>
          <p:cNvPr id="9" name="Group 8">
            <a:extLst>
              <a:ext uri="{FF2B5EF4-FFF2-40B4-BE49-F238E27FC236}">
                <a16:creationId xmlns:a16="http://schemas.microsoft.com/office/drawing/2014/main" id="{82BCB9C1-9591-684A-BADD-B7B29EC6424A}"/>
              </a:ext>
            </a:extLst>
          </p:cNvPr>
          <p:cNvGrpSpPr/>
          <p:nvPr/>
        </p:nvGrpSpPr>
        <p:grpSpPr>
          <a:xfrm>
            <a:off x="4504818" y="704473"/>
            <a:ext cx="7941940" cy="5800527"/>
            <a:chOff x="4504818" y="704473"/>
            <a:chExt cx="7941940" cy="5800527"/>
          </a:xfrm>
        </p:grpSpPr>
        <p:graphicFrame>
          <p:nvGraphicFramePr>
            <p:cNvPr id="7" name="Diagram 6">
              <a:extLst>
                <a:ext uri="{FF2B5EF4-FFF2-40B4-BE49-F238E27FC236}">
                  <a16:creationId xmlns:a16="http://schemas.microsoft.com/office/drawing/2014/main" id="{E0E7323C-A761-1F15-CEF4-09F8806CA5E5}"/>
                </a:ext>
              </a:extLst>
            </p:cNvPr>
            <p:cNvGraphicFramePr/>
            <p:nvPr>
              <p:extLst>
                <p:ext uri="{D42A27DB-BD31-4B8C-83A1-F6EECF244321}">
                  <p14:modId xmlns:p14="http://schemas.microsoft.com/office/powerpoint/2010/main" val="1542905851"/>
                </p:ext>
              </p:extLst>
            </p:nvPr>
          </p:nvGraphicFramePr>
          <p:xfrm>
            <a:off x="4504818" y="704473"/>
            <a:ext cx="7941940" cy="5449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75923D20-35D4-A525-461C-1788E4DE0182}"/>
                </a:ext>
              </a:extLst>
            </p:cNvPr>
            <p:cNvSpPr txBox="1"/>
            <p:nvPr/>
          </p:nvSpPr>
          <p:spPr>
            <a:xfrm>
              <a:off x="4599296" y="6243390"/>
              <a:ext cx="7424382"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Figure 3: PESTEL analysis.</a:t>
              </a:r>
            </a:p>
          </p:txBody>
        </p:sp>
      </p:grpSp>
      <p:sp>
        <p:nvSpPr>
          <p:cNvPr id="10" name="Date Placeholder 9">
            <a:extLst>
              <a:ext uri="{FF2B5EF4-FFF2-40B4-BE49-F238E27FC236}">
                <a16:creationId xmlns:a16="http://schemas.microsoft.com/office/drawing/2014/main" id="{1C11819A-9116-44CE-D42B-6D47CE8B1C8B}"/>
              </a:ext>
            </a:extLst>
          </p:cNvPr>
          <p:cNvSpPr>
            <a:spLocks noGrp="1"/>
          </p:cNvSpPr>
          <p:nvPr>
            <p:ph type="dt" sz="half" idx="10"/>
          </p:nvPr>
        </p:nvSpPr>
        <p:spPr/>
        <p:txBody>
          <a:bodyPr/>
          <a:lstStyle/>
          <a:p>
            <a:pPr rtl="0"/>
            <a:r>
              <a:rPr lang="en-US" noProof="0"/>
              <a:t>26/07/2022 </a:t>
            </a:r>
            <a:endParaRPr lang="en-GB" noProof="0"/>
          </a:p>
        </p:txBody>
      </p:sp>
      <p:sp>
        <p:nvSpPr>
          <p:cNvPr id="11" name="Slide Number Placeholder 10">
            <a:extLst>
              <a:ext uri="{FF2B5EF4-FFF2-40B4-BE49-F238E27FC236}">
                <a16:creationId xmlns:a16="http://schemas.microsoft.com/office/drawing/2014/main" id="{073797F6-C163-17AF-2329-E4917C643C10}"/>
              </a:ext>
            </a:extLst>
          </p:cNvPr>
          <p:cNvSpPr>
            <a:spLocks noGrp="1"/>
          </p:cNvSpPr>
          <p:nvPr>
            <p:ph type="sldNum" sz="quarter" idx="12"/>
          </p:nvPr>
        </p:nvSpPr>
        <p:spPr/>
        <p:txBody>
          <a:bodyPr/>
          <a:lstStyle/>
          <a:p>
            <a:pPr rtl="0"/>
            <a:fld id="{C5C3056E-1632-4A65-A24F-3F10A1450A6E}" type="slidenum">
              <a:rPr lang="en-GB" noProof="0" smtClean="0"/>
              <a:pPr rtl="0"/>
              <a:t>8</a:t>
            </a:fld>
            <a:endParaRPr lang="en-GB" noProof="0"/>
          </a:p>
        </p:txBody>
      </p:sp>
    </p:spTree>
    <p:extLst>
      <p:ext uri="{BB962C8B-B14F-4D97-AF65-F5344CB8AC3E}">
        <p14:creationId xmlns:p14="http://schemas.microsoft.com/office/powerpoint/2010/main" val="3466110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C1CEAD7-CEBA-8AA0-9BCA-DC167D686F2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PESTEL</a:t>
            </a:r>
          </a:p>
        </p:txBody>
      </p:sp>
      <p:grpSp>
        <p:nvGrpSpPr>
          <p:cNvPr id="15" name="Group 14">
            <a:extLst>
              <a:ext uri="{FF2B5EF4-FFF2-40B4-BE49-F238E27FC236}">
                <a16:creationId xmlns:a16="http://schemas.microsoft.com/office/drawing/2014/main" id="{972C1AF3-EC93-D429-CE61-6243AF43E4BF}"/>
              </a:ext>
            </a:extLst>
          </p:cNvPr>
          <p:cNvGrpSpPr/>
          <p:nvPr/>
        </p:nvGrpSpPr>
        <p:grpSpPr>
          <a:xfrm>
            <a:off x="574567" y="2021743"/>
            <a:ext cx="11029616" cy="4401396"/>
            <a:chOff x="581191" y="2000250"/>
            <a:chExt cx="11177421" cy="4401396"/>
          </a:xfrm>
        </p:grpSpPr>
        <p:graphicFrame>
          <p:nvGraphicFramePr>
            <p:cNvPr id="7" name="Diagram 6">
              <a:extLst>
                <a:ext uri="{FF2B5EF4-FFF2-40B4-BE49-F238E27FC236}">
                  <a16:creationId xmlns:a16="http://schemas.microsoft.com/office/drawing/2014/main" id="{C781C813-9635-71D7-0C35-5B4CB2748D2E}"/>
                </a:ext>
              </a:extLst>
            </p:cNvPr>
            <p:cNvGraphicFramePr/>
            <p:nvPr>
              <p:extLst>
                <p:ext uri="{D42A27DB-BD31-4B8C-83A1-F6EECF244321}">
                  <p14:modId xmlns:p14="http://schemas.microsoft.com/office/powerpoint/2010/main" val="2863740028"/>
                </p:ext>
              </p:extLst>
            </p:nvPr>
          </p:nvGraphicFramePr>
          <p:xfrm>
            <a:off x="581191" y="2000250"/>
            <a:ext cx="11177421" cy="44013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a:extLst>
                <a:ext uri="{FF2B5EF4-FFF2-40B4-BE49-F238E27FC236}">
                  <a16:creationId xmlns:a16="http://schemas.microsoft.com/office/drawing/2014/main" id="{D631C757-5433-0115-FA12-6F3AC239A5A5}"/>
                </a:ext>
              </a:extLst>
            </p:cNvPr>
            <p:cNvSpPr/>
            <p:nvPr/>
          </p:nvSpPr>
          <p:spPr>
            <a:xfrm>
              <a:off x="904637" y="2505670"/>
              <a:ext cx="1624251" cy="923330"/>
            </a:xfrm>
            <a:prstGeom prst="rect">
              <a:avLst/>
            </a:prstGeom>
            <a:solidFill>
              <a:srgbClr val="AC3C51"/>
            </a:solidFill>
            <a:ln>
              <a:solidFill>
                <a:srgbClr val="AE3E53"/>
              </a:solidFill>
            </a:ln>
          </p:spPr>
          <p:style>
            <a:lnRef idx="3">
              <a:schemeClr val="lt1"/>
            </a:lnRef>
            <a:fillRef idx="1">
              <a:schemeClr val="accent3"/>
            </a:fillRef>
            <a:effectRef idx="1">
              <a:schemeClr val="accent3"/>
            </a:effectRef>
            <a:fontRef idx="minor">
              <a:schemeClr val="lt1"/>
            </a:fontRef>
          </p:style>
          <p:txBody>
            <a:bodyPr wrap="square" lIns="91440" tIns="45720" rIns="91440" bIns="45720">
              <a:spAutoFit/>
            </a:bodyPr>
            <a:lstStyle/>
            <a:p>
              <a:pPr algn="ctr"/>
              <a:r>
                <a:rPr lang="en-GB" sz="5400" dirty="0">
                  <a:ln w="0"/>
                  <a:solidFill>
                    <a:schemeClr val="accent1"/>
                  </a:solidFill>
                  <a:effectLst>
                    <a:outerShdw blurRad="38100" dist="25400" dir="5400000" algn="ctr" rotWithShape="0">
                      <a:srgbClr val="6E747A">
                        <a:alpha val="43000"/>
                      </a:srgbClr>
                    </a:outerShdw>
                  </a:effectLst>
                </a:rPr>
                <a:t>P</a:t>
              </a:r>
              <a:endParaRPr lang="en-GB" sz="5400" b="0" cap="none" spc="0" dirty="0">
                <a:ln w="0"/>
                <a:solidFill>
                  <a:schemeClr val="accent1"/>
                </a:solidFill>
                <a:effectLst>
                  <a:outerShdw blurRad="38100" dist="25400" dir="5400000" algn="ctr" rotWithShape="0">
                    <a:srgbClr val="6E747A">
                      <a:alpha val="43000"/>
                    </a:srgbClr>
                  </a:outerShdw>
                </a:effectLst>
              </a:endParaRPr>
            </a:p>
          </p:txBody>
        </p:sp>
        <p:sp>
          <p:nvSpPr>
            <p:cNvPr id="10" name="Rectangle 9">
              <a:extLst>
                <a:ext uri="{FF2B5EF4-FFF2-40B4-BE49-F238E27FC236}">
                  <a16:creationId xmlns:a16="http://schemas.microsoft.com/office/drawing/2014/main" id="{6B05CD50-279B-83CC-E6C4-3F080B24FA6F}"/>
                </a:ext>
              </a:extLst>
            </p:cNvPr>
            <p:cNvSpPr/>
            <p:nvPr/>
          </p:nvSpPr>
          <p:spPr>
            <a:xfrm>
              <a:off x="2666999" y="2505670"/>
              <a:ext cx="1624251" cy="923330"/>
            </a:xfrm>
            <a:prstGeom prst="rect">
              <a:avLst/>
            </a:prstGeom>
            <a:solidFill>
              <a:srgbClr val="AE4F8D"/>
            </a:solidFill>
            <a:ln>
              <a:solidFill>
                <a:srgbClr val="AE4F8D"/>
              </a:solidFill>
            </a:ln>
          </p:spPr>
          <p:style>
            <a:lnRef idx="3">
              <a:schemeClr val="lt1"/>
            </a:lnRef>
            <a:fillRef idx="1">
              <a:schemeClr val="accent2"/>
            </a:fillRef>
            <a:effectRef idx="1">
              <a:schemeClr val="accent2"/>
            </a:effectRef>
            <a:fontRef idx="minor">
              <a:schemeClr val="lt1"/>
            </a:fontRef>
          </p:style>
          <p:txBody>
            <a:bodyPr wrap="square" lIns="91440" tIns="45720" rIns="91440" bIns="45720">
              <a:spAutoFit/>
            </a:bodyPr>
            <a:lstStyle/>
            <a:p>
              <a:pPr algn="ctr"/>
              <a:r>
                <a:rPr lang="en-GB" sz="5400" dirty="0">
                  <a:ln w="0"/>
                  <a:solidFill>
                    <a:schemeClr val="accent1"/>
                  </a:solidFill>
                  <a:effectLst>
                    <a:outerShdw blurRad="38100" dist="25400" dir="5400000" algn="ctr" rotWithShape="0">
                      <a:srgbClr val="6E747A">
                        <a:alpha val="43000"/>
                      </a:srgbClr>
                    </a:outerShdw>
                  </a:effectLst>
                </a:rPr>
                <a:t>E</a:t>
              </a:r>
              <a:endParaRPr lang="en-GB" sz="5400" b="0" cap="none" spc="0" dirty="0">
                <a:ln w="0"/>
                <a:solidFill>
                  <a:schemeClr val="accent1"/>
                </a:solidFill>
                <a:effectLst>
                  <a:outerShdw blurRad="38100" dist="25400" dir="5400000" algn="ctr" rotWithShape="0">
                    <a:srgbClr val="6E747A">
                      <a:alpha val="43000"/>
                    </a:srgbClr>
                  </a:outerShdw>
                </a:effectLst>
              </a:endParaRPr>
            </a:p>
          </p:txBody>
        </p:sp>
        <p:sp>
          <p:nvSpPr>
            <p:cNvPr id="11" name="Rectangle 10">
              <a:extLst>
                <a:ext uri="{FF2B5EF4-FFF2-40B4-BE49-F238E27FC236}">
                  <a16:creationId xmlns:a16="http://schemas.microsoft.com/office/drawing/2014/main" id="{72FA88F6-7424-1C71-50CA-79B719FC3AE5}"/>
                </a:ext>
              </a:extLst>
            </p:cNvPr>
            <p:cNvSpPr/>
            <p:nvPr/>
          </p:nvSpPr>
          <p:spPr>
            <a:xfrm>
              <a:off x="6234111" y="2505670"/>
              <a:ext cx="1624251" cy="923330"/>
            </a:xfrm>
            <a:prstGeom prst="rect">
              <a:avLst/>
            </a:prstGeom>
            <a:solidFill>
              <a:srgbClr val="8770A8"/>
            </a:solidFill>
            <a:ln>
              <a:solidFill>
                <a:srgbClr val="8973AA"/>
              </a:solidFill>
            </a:ln>
          </p:spPr>
          <p:style>
            <a:lnRef idx="3">
              <a:schemeClr val="lt1"/>
            </a:lnRef>
            <a:fillRef idx="1">
              <a:schemeClr val="accent2"/>
            </a:fillRef>
            <a:effectRef idx="1">
              <a:schemeClr val="accent2"/>
            </a:effectRef>
            <a:fontRef idx="minor">
              <a:schemeClr val="lt1"/>
            </a:fontRef>
          </p:style>
          <p:txBody>
            <a:bodyPr wrap="square" lIns="91440" tIns="45720" rIns="91440" bIns="45720">
              <a:spAutoFit/>
            </a:bodyPr>
            <a:lstStyle/>
            <a:p>
              <a:pPr algn="ctr"/>
              <a:r>
                <a:rPr lang="en-GB" sz="5400" b="0" cap="none" spc="0" dirty="0">
                  <a:ln w="0"/>
                  <a:solidFill>
                    <a:schemeClr val="accent1"/>
                  </a:solidFill>
                  <a:effectLst>
                    <a:outerShdw blurRad="38100" dist="25400" dir="5400000" algn="ctr" rotWithShape="0">
                      <a:srgbClr val="6E747A">
                        <a:alpha val="43000"/>
                      </a:srgbClr>
                    </a:outerShdw>
                  </a:effectLst>
                </a:rPr>
                <a:t>T</a:t>
              </a:r>
            </a:p>
          </p:txBody>
        </p:sp>
        <p:sp>
          <p:nvSpPr>
            <p:cNvPr id="12" name="Rectangle 11">
              <a:extLst>
                <a:ext uri="{FF2B5EF4-FFF2-40B4-BE49-F238E27FC236}">
                  <a16:creationId xmlns:a16="http://schemas.microsoft.com/office/drawing/2014/main" id="{CEF37A80-EA19-8702-9F3C-4DB2BC036051}"/>
                </a:ext>
              </a:extLst>
            </p:cNvPr>
            <p:cNvSpPr/>
            <p:nvPr/>
          </p:nvSpPr>
          <p:spPr>
            <a:xfrm>
              <a:off x="8038861" y="2505670"/>
              <a:ext cx="1624251" cy="923330"/>
            </a:xfrm>
            <a:prstGeom prst="rect">
              <a:avLst/>
            </a:prstGeom>
            <a:solidFill>
              <a:srgbClr val="8183A6"/>
            </a:solidFill>
            <a:ln>
              <a:solidFill>
                <a:srgbClr val="8587A8"/>
              </a:solidFill>
            </a:ln>
          </p:spPr>
          <p:style>
            <a:lnRef idx="3">
              <a:schemeClr val="lt1"/>
            </a:lnRef>
            <a:fillRef idx="1">
              <a:schemeClr val="accent2"/>
            </a:fillRef>
            <a:effectRef idx="1">
              <a:schemeClr val="accent2"/>
            </a:effectRef>
            <a:fontRef idx="minor">
              <a:schemeClr val="lt1"/>
            </a:fontRef>
          </p:style>
          <p:txBody>
            <a:bodyPr wrap="square" lIns="91440" tIns="45720" rIns="91440" bIns="45720">
              <a:spAutoFit/>
            </a:bodyPr>
            <a:lstStyle/>
            <a:p>
              <a:pPr algn="ctr"/>
              <a:r>
                <a:rPr lang="en-GB" sz="5400" b="0" cap="none" spc="0" dirty="0">
                  <a:ln w="0"/>
                  <a:solidFill>
                    <a:schemeClr val="accent1"/>
                  </a:solidFill>
                  <a:effectLst>
                    <a:outerShdw blurRad="38100" dist="25400" dir="5400000" algn="ctr" rotWithShape="0">
                      <a:srgbClr val="6E747A">
                        <a:alpha val="43000"/>
                      </a:srgbClr>
                    </a:outerShdw>
                  </a:effectLst>
                </a:rPr>
                <a:t>E</a:t>
              </a:r>
            </a:p>
          </p:txBody>
        </p:sp>
        <p:sp>
          <p:nvSpPr>
            <p:cNvPr id="13" name="Rectangle 12">
              <a:extLst>
                <a:ext uri="{FF2B5EF4-FFF2-40B4-BE49-F238E27FC236}">
                  <a16:creationId xmlns:a16="http://schemas.microsoft.com/office/drawing/2014/main" id="{15C5942E-071A-FBA1-8FEA-91F118CE538F}"/>
                </a:ext>
              </a:extLst>
            </p:cNvPr>
            <p:cNvSpPr/>
            <p:nvPr/>
          </p:nvSpPr>
          <p:spPr>
            <a:xfrm>
              <a:off x="9773400" y="2505670"/>
              <a:ext cx="1624251" cy="923330"/>
            </a:xfrm>
            <a:prstGeom prst="rect">
              <a:avLst/>
            </a:prstGeom>
            <a:solidFill>
              <a:srgbClr val="929BA3"/>
            </a:solidFill>
            <a:ln>
              <a:solidFill>
                <a:srgbClr val="98A1A8"/>
              </a:solidFill>
            </a:ln>
          </p:spPr>
          <p:style>
            <a:lnRef idx="3">
              <a:schemeClr val="lt1"/>
            </a:lnRef>
            <a:fillRef idx="1">
              <a:schemeClr val="accent2"/>
            </a:fillRef>
            <a:effectRef idx="1">
              <a:schemeClr val="accent2"/>
            </a:effectRef>
            <a:fontRef idx="minor">
              <a:schemeClr val="lt1"/>
            </a:fontRef>
          </p:style>
          <p:txBody>
            <a:bodyPr wrap="square" lIns="91440" tIns="45720" rIns="91440" bIns="45720">
              <a:spAutoFit/>
            </a:bodyPr>
            <a:lstStyle/>
            <a:p>
              <a:pPr algn="ctr"/>
              <a:r>
                <a:rPr lang="en-GB" sz="5400" b="0" cap="none" spc="0" dirty="0">
                  <a:ln w="0"/>
                  <a:solidFill>
                    <a:schemeClr val="accent1"/>
                  </a:solidFill>
                  <a:effectLst>
                    <a:outerShdw blurRad="38100" dist="25400" dir="5400000" algn="ctr" rotWithShape="0">
                      <a:srgbClr val="6E747A">
                        <a:alpha val="43000"/>
                      </a:srgbClr>
                    </a:outerShdw>
                  </a:effectLst>
                </a:rPr>
                <a:t>L</a:t>
              </a:r>
            </a:p>
          </p:txBody>
        </p:sp>
        <p:sp>
          <p:nvSpPr>
            <p:cNvPr id="14" name="Rectangle 13">
              <a:extLst>
                <a:ext uri="{FF2B5EF4-FFF2-40B4-BE49-F238E27FC236}">
                  <a16:creationId xmlns:a16="http://schemas.microsoft.com/office/drawing/2014/main" id="{E35ADCCD-C8E2-FECA-B137-B4FC9C8C33E2}"/>
                </a:ext>
              </a:extLst>
            </p:cNvPr>
            <p:cNvSpPr/>
            <p:nvPr/>
          </p:nvSpPr>
          <p:spPr>
            <a:xfrm>
              <a:off x="4471749" y="2505670"/>
              <a:ext cx="1624251" cy="923330"/>
            </a:xfrm>
            <a:prstGeom prst="rect">
              <a:avLst/>
            </a:prstGeom>
            <a:solidFill>
              <a:srgbClr val="9E5CA8"/>
            </a:solidFill>
            <a:ln>
              <a:solidFill>
                <a:srgbClr val="9B58A5"/>
              </a:solidFill>
            </a:ln>
          </p:spPr>
          <p:style>
            <a:lnRef idx="3">
              <a:schemeClr val="lt1"/>
            </a:lnRef>
            <a:fillRef idx="1">
              <a:schemeClr val="accent2"/>
            </a:fillRef>
            <a:effectRef idx="1">
              <a:schemeClr val="accent2"/>
            </a:effectRef>
            <a:fontRef idx="minor">
              <a:schemeClr val="lt1"/>
            </a:fontRef>
          </p:style>
          <p:txBody>
            <a:bodyPr wrap="square" lIns="91440" tIns="45720" rIns="91440" bIns="45720">
              <a:spAutoFit/>
            </a:bodyPr>
            <a:lstStyle/>
            <a:p>
              <a:pPr algn="ctr"/>
              <a:r>
                <a:rPr lang="en-GB" sz="5400" b="0" cap="none" spc="0" dirty="0">
                  <a:ln w="0"/>
                  <a:solidFill>
                    <a:schemeClr val="accent1"/>
                  </a:solidFill>
                  <a:effectLst>
                    <a:outerShdw blurRad="38100" dist="25400" dir="5400000" algn="ctr" rotWithShape="0">
                      <a:srgbClr val="6E747A">
                        <a:alpha val="43000"/>
                      </a:srgbClr>
                    </a:outerShdw>
                  </a:effectLst>
                </a:rPr>
                <a:t>S</a:t>
              </a:r>
            </a:p>
          </p:txBody>
        </p:sp>
      </p:grpSp>
      <p:sp>
        <p:nvSpPr>
          <p:cNvPr id="16" name="Date Placeholder 15">
            <a:extLst>
              <a:ext uri="{FF2B5EF4-FFF2-40B4-BE49-F238E27FC236}">
                <a16:creationId xmlns:a16="http://schemas.microsoft.com/office/drawing/2014/main" id="{1E803730-6B69-3498-2C71-CEEDB59123D7}"/>
              </a:ext>
            </a:extLst>
          </p:cNvPr>
          <p:cNvSpPr>
            <a:spLocks noGrp="1"/>
          </p:cNvSpPr>
          <p:nvPr>
            <p:ph type="dt" sz="half" idx="10"/>
          </p:nvPr>
        </p:nvSpPr>
        <p:spPr/>
        <p:txBody>
          <a:bodyPr/>
          <a:lstStyle/>
          <a:p>
            <a:pPr rtl="0"/>
            <a:r>
              <a:rPr lang="en-US" noProof="0"/>
              <a:t>26/07/2022 </a:t>
            </a:r>
            <a:endParaRPr lang="en-GB" noProof="0"/>
          </a:p>
        </p:txBody>
      </p:sp>
      <p:sp>
        <p:nvSpPr>
          <p:cNvPr id="17" name="Slide Number Placeholder 16">
            <a:extLst>
              <a:ext uri="{FF2B5EF4-FFF2-40B4-BE49-F238E27FC236}">
                <a16:creationId xmlns:a16="http://schemas.microsoft.com/office/drawing/2014/main" id="{2E324C97-3822-7FA0-9AD7-3A03F5A05E0E}"/>
              </a:ext>
            </a:extLst>
          </p:cNvPr>
          <p:cNvSpPr>
            <a:spLocks noGrp="1"/>
          </p:cNvSpPr>
          <p:nvPr>
            <p:ph type="sldNum" sz="quarter" idx="12"/>
          </p:nvPr>
        </p:nvSpPr>
        <p:spPr/>
        <p:txBody>
          <a:bodyPr/>
          <a:lstStyle/>
          <a:p>
            <a:pPr rtl="0"/>
            <a:fld id="{C5C3056E-1632-4A65-A24F-3F10A1450A6E}" type="slidenum">
              <a:rPr lang="en-GB" noProof="0" smtClean="0"/>
              <a:t>9</a:t>
            </a:fld>
            <a:endParaRPr lang="en-GB" noProof="0"/>
          </a:p>
        </p:txBody>
      </p:sp>
    </p:spTree>
    <p:extLst>
      <p:ext uri="{BB962C8B-B14F-4D97-AF65-F5344CB8AC3E}">
        <p14:creationId xmlns:p14="http://schemas.microsoft.com/office/powerpoint/2010/main" val="4159600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E51DD0-910E-2E69-722D-18BCFC033876}"/>
              </a:ext>
            </a:extLst>
          </p:cNvPr>
          <p:cNvSpPr/>
          <p:nvPr/>
        </p:nvSpPr>
        <p:spPr>
          <a:xfrm>
            <a:off x="4014788" y="1785938"/>
            <a:ext cx="4452937" cy="3643312"/>
          </a:xfrm>
          <a:prstGeom prst="rect">
            <a:avLst/>
          </a:prstGeom>
          <a:solidFill>
            <a:schemeClr val="accent2">
              <a:tint val="66000"/>
              <a:satMod val="160000"/>
            </a:schemeClr>
          </a:solidFill>
          <a:ln>
            <a:noFill/>
          </a:ln>
          <a:effectLst>
            <a:reflection blurRad="6350" stA="50000" endA="300" endPos="55000" dir="5400000" sy="-100000" algn="bl" rotWithShape="0"/>
          </a:effectLst>
        </p:spPr>
        <p:style>
          <a:lnRef idx="2">
            <a:schemeClr val="accent2">
              <a:shade val="50000"/>
            </a:schemeClr>
          </a:lnRef>
          <a:fillRef idx="1">
            <a:schemeClr val="accent2"/>
          </a:fillRef>
          <a:effectRef idx="0">
            <a:schemeClr val="accent2"/>
          </a:effectRef>
          <a:fontRef idx="minor">
            <a:schemeClr val="lt1"/>
          </a:fontRef>
        </p:style>
        <p:txBody>
          <a:bodyPr rtlCol="0" anchor="t"/>
          <a:lstStyle/>
          <a:p>
            <a:endParaRPr lang="en-GB" sz="1200" dirty="0">
              <a:ln w="0"/>
              <a:solidFill>
                <a:schemeClr val="tx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EE9CD7AC-F76D-0D1A-3E8D-5A98BDE09D5E}"/>
              </a:ext>
            </a:extLst>
          </p:cNvPr>
          <p:cNvSpPr/>
          <p:nvPr/>
        </p:nvSpPr>
        <p:spPr>
          <a:xfrm>
            <a:off x="300038" y="1428750"/>
            <a:ext cx="3957637" cy="4357688"/>
          </a:xfrm>
          <a:prstGeom prst="rect">
            <a:avLst/>
          </a:prstGeom>
          <a:ln>
            <a:noFill/>
          </a:ln>
          <a:effectLst>
            <a:outerShdw blurRad="63500" sx="102000" sy="102000" algn="ctr" rotWithShape="0">
              <a:prstClr val="black">
                <a:alpha val="40000"/>
              </a:prstClr>
            </a:outerShdw>
            <a:reflection blurRad="6350" stA="52000" endA="300" endPos="35000" dir="5400000" sy="-100000" algn="bl" rotWithShape="0"/>
          </a:effectLst>
          <a:scene3d>
            <a:camera prst="perspectiveRight"/>
            <a:lightRig rig="threePt" dir="t"/>
          </a:scene3d>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POLITICAL</a:t>
            </a:r>
          </a:p>
        </p:txBody>
      </p:sp>
      <p:sp>
        <p:nvSpPr>
          <p:cNvPr id="12" name="TextBox 11">
            <a:extLst>
              <a:ext uri="{FF2B5EF4-FFF2-40B4-BE49-F238E27FC236}">
                <a16:creationId xmlns:a16="http://schemas.microsoft.com/office/drawing/2014/main" id="{D7CB949B-E9C4-8625-BAE9-91A4E8FB3D80}"/>
              </a:ext>
            </a:extLst>
          </p:cNvPr>
          <p:cNvSpPr txBox="1"/>
          <p:nvPr/>
        </p:nvSpPr>
        <p:spPr>
          <a:xfrm>
            <a:off x="4117181" y="1764304"/>
            <a:ext cx="4241007" cy="3662541"/>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Tax and legislation changes</a:t>
            </a:r>
          </a:p>
          <a:p>
            <a:pPr marL="171450" indent="-1714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Constantly changing political environment</a:t>
            </a:r>
          </a:p>
          <a:p>
            <a:pPr marL="171450" indent="-1714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Government policies</a:t>
            </a:r>
          </a:p>
          <a:p>
            <a:pPr marL="171450" indent="-1714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Global trade agreements and restrictions</a:t>
            </a:r>
          </a:p>
          <a:p>
            <a:pPr marL="171450" indent="-1714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Political stability </a:t>
            </a:r>
          </a:p>
          <a:p>
            <a:pPr marL="171450" indent="-1714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Education and training funding</a:t>
            </a:r>
          </a:p>
          <a:p>
            <a:pPr marL="171450" marR="0" lvl="0" indent="-1714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600" dirty="0">
                <a:solidFill>
                  <a:schemeClr val="tx1"/>
                </a:solidFill>
                <a:latin typeface="Arial" panose="020B0604020202020204" pitchFamily="34" charset="0"/>
                <a:cs typeface="Arial" panose="020B0604020202020204" pitchFamily="34" charset="0"/>
              </a:rPr>
              <a:t>Additional risks in the short and medium term </a:t>
            </a:r>
            <a:r>
              <a:rPr lang="en-GB" sz="1600" dirty="0">
                <a:solidFill>
                  <a:schemeClr val="tx1"/>
                </a:solidFill>
                <a:effectLst/>
                <a:latin typeface="Arial" panose="020B0604020202020204" pitchFamily="34" charset="0"/>
                <a:cs typeface="Arial" panose="020B0604020202020204" pitchFamily="34" charset="0"/>
              </a:rPr>
              <a:t>policies</a:t>
            </a:r>
          </a:p>
          <a:p>
            <a:pPr marL="171450" marR="0" lvl="0" indent="-1714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600" dirty="0">
                <a:latin typeface="Arial" panose="020B0604020202020204" pitchFamily="34" charset="0"/>
                <a:cs typeface="Arial" panose="020B0604020202020204" pitchFamily="34" charset="0"/>
              </a:rPr>
              <a:t>Brexit legislation</a:t>
            </a:r>
            <a:endParaRPr lang="en-GB" sz="1600" dirty="0">
              <a:solidFill>
                <a:schemeClr val="tx1"/>
              </a:solidFill>
              <a:effectLst/>
              <a:latin typeface="Arial" panose="020B0604020202020204" pitchFamily="34" charset="0"/>
              <a:cs typeface="Arial" panose="020B0604020202020204" pitchFamily="34" charset="0"/>
            </a:endParaRPr>
          </a:p>
          <a:p>
            <a:endParaRPr lang="en-GB" sz="1600" dirty="0"/>
          </a:p>
        </p:txBody>
      </p:sp>
      <p:sp>
        <p:nvSpPr>
          <p:cNvPr id="13" name="Date Placeholder 12">
            <a:extLst>
              <a:ext uri="{FF2B5EF4-FFF2-40B4-BE49-F238E27FC236}">
                <a16:creationId xmlns:a16="http://schemas.microsoft.com/office/drawing/2014/main" id="{D9CA44F9-312D-4C31-0BEA-CBC23BFB52C2}"/>
              </a:ext>
            </a:extLst>
          </p:cNvPr>
          <p:cNvSpPr>
            <a:spLocks noGrp="1"/>
          </p:cNvSpPr>
          <p:nvPr>
            <p:ph type="dt" sz="half" idx="10"/>
          </p:nvPr>
        </p:nvSpPr>
        <p:spPr/>
        <p:txBody>
          <a:bodyPr/>
          <a:lstStyle/>
          <a:p>
            <a:pPr rtl="0"/>
            <a:r>
              <a:rPr lang="en-US" noProof="0"/>
              <a:t>26/07/2022 </a:t>
            </a:r>
            <a:endParaRPr lang="en-GB" noProof="0"/>
          </a:p>
        </p:txBody>
      </p:sp>
      <p:sp>
        <p:nvSpPr>
          <p:cNvPr id="14" name="Slide Number Placeholder 13">
            <a:extLst>
              <a:ext uri="{FF2B5EF4-FFF2-40B4-BE49-F238E27FC236}">
                <a16:creationId xmlns:a16="http://schemas.microsoft.com/office/drawing/2014/main" id="{61686482-51FC-B860-5867-8115312E69BF}"/>
              </a:ext>
            </a:extLst>
          </p:cNvPr>
          <p:cNvSpPr>
            <a:spLocks noGrp="1"/>
          </p:cNvSpPr>
          <p:nvPr>
            <p:ph type="sldNum" sz="quarter" idx="12"/>
          </p:nvPr>
        </p:nvSpPr>
        <p:spPr/>
        <p:txBody>
          <a:bodyPr/>
          <a:lstStyle/>
          <a:p>
            <a:pPr rtl="0"/>
            <a:fld id="{C5C3056E-1632-4A65-A24F-3F10A1450A6E}" type="slidenum">
              <a:rPr lang="en-GB" noProof="0" smtClean="0"/>
              <a:pPr rtl="0"/>
              <a:t>10</a:t>
            </a:fld>
            <a:endParaRPr lang="en-GB" noProof="0"/>
          </a:p>
        </p:txBody>
      </p:sp>
    </p:spTree>
    <p:extLst>
      <p:ext uri="{BB962C8B-B14F-4D97-AF65-F5344CB8AC3E}">
        <p14:creationId xmlns:p14="http://schemas.microsoft.com/office/powerpoint/2010/main" val="1685368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3E20E74-B071-B1A6-B6B9-B9EB4822D598}"/>
              </a:ext>
            </a:extLst>
          </p:cNvPr>
          <p:cNvSpPr/>
          <p:nvPr/>
        </p:nvSpPr>
        <p:spPr>
          <a:xfrm>
            <a:off x="4029075" y="1785938"/>
            <a:ext cx="4452937" cy="3643312"/>
          </a:xfrm>
          <a:prstGeom prst="rect">
            <a:avLst/>
          </a:prstGeom>
          <a:solidFill>
            <a:schemeClr val="accent2">
              <a:tint val="66000"/>
              <a:satMod val="160000"/>
            </a:schemeClr>
          </a:solidFill>
          <a:ln>
            <a:noFill/>
          </a:ln>
          <a:effectLst>
            <a:reflection blurRad="6350" stA="50000" endA="300" endPos="55000" dir="5400000" sy="-100000" algn="bl" rotWithShape="0"/>
          </a:effectLst>
        </p:spPr>
        <p:style>
          <a:lnRef idx="2">
            <a:schemeClr val="accent2">
              <a:shade val="50000"/>
            </a:schemeClr>
          </a:lnRef>
          <a:fillRef idx="1">
            <a:schemeClr val="accent2"/>
          </a:fillRef>
          <a:effectRef idx="0">
            <a:schemeClr val="accent2"/>
          </a:effectRef>
          <a:fontRef idx="minor">
            <a:schemeClr val="lt1"/>
          </a:fontRef>
        </p:style>
        <p:txBody>
          <a:bodyPr rtlCol="0" anchor="t"/>
          <a:lstStyle/>
          <a:p>
            <a:pPr marL="285750" indent="-2857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Exchange rate</a:t>
            </a:r>
          </a:p>
          <a:p>
            <a:pPr marL="285750" indent="-2857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Interest rate</a:t>
            </a:r>
          </a:p>
          <a:p>
            <a:pPr marL="285750" indent="-2857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Inflation</a:t>
            </a:r>
          </a:p>
          <a:p>
            <a:pPr marL="285750" indent="-2857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Unemployment rate</a:t>
            </a:r>
          </a:p>
          <a:p>
            <a:endParaRPr lang="en-GB" sz="1200" dirty="0">
              <a:ln w="0"/>
              <a:solidFill>
                <a:schemeClr val="tx1"/>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96FD292E-75EC-CEC8-B084-AE6B2811D4E2}"/>
              </a:ext>
            </a:extLst>
          </p:cNvPr>
          <p:cNvSpPr/>
          <p:nvPr/>
        </p:nvSpPr>
        <p:spPr>
          <a:xfrm>
            <a:off x="300038" y="1428750"/>
            <a:ext cx="3957637" cy="4357688"/>
          </a:xfrm>
          <a:prstGeom prst="rect">
            <a:avLst/>
          </a:prstGeom>
          <a:ln>
            <a:noFill/>
          </a:ln>
          <a:effectLst>
            <a:outerShdw blurRad="63500" sx="102000" sy="102000" algn="ctr" rotWithShape="0">
              <a:prstClr val="black">
                <a:alpha val="40000"/>
              </a:prstClr>
            </a:outerShdw>
            <a:reflection blurRad="6350" stA="52000" endA="300" endPos="35000" dir="5400000" sy="-100000" algn="bl" rotWithShape="0"/>
          </a:effectLst>
          <a:scene3d>
            <a:camera prst="perspectiveRight"/>
            <a:lightRig rig="threePt" dir="t"/>
          </a:scene3d>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ECONOMICAL</a:t>
            </a:r>
          </a:p>
        </p:txBody>
      </p:sp>
      <p:sp>
        <p:nvSpPr>
          <p:cNvPr id="7" name="Date Placeholder 6">
            <a:extLst>
              <a:ext uri="{FF2B5EF4-FFF2-40B4-BE49-F238E27FC236}">
                <a16:creationId xmlns:a16="http://schemas.microsoft.com/office/drawing/2014/main" id="{602046BC-9A86-7485-0681-C622DF2CFF12}"/>
              </a:ext>
            </a:extLst>
          </p:cNvPr>
          <p:cNvSpPr>
            <a:spLocks noGrp="1"/>
          </p:cNvSpPr>
          <p:nvPr>
            <p:ph type="dt" sz="half" idx="10"/>
          </p:nvPr>
        </p:nvSpPr>
        <p:spPr/>
        <p:txBody>
          <a:bodyPr/>
          <a:lstStyle/>
          <a:p>
            <a:pPr rtl="0"/>
            <a:r>
              <a:rPr lang="en-US" noProof="0"/>
              <a:t>26/07/2022 </a:t>
            </a:r>
            <a:endParaRPr lang="en-GB" noProof="0"/>
          </a:p>
        </p:txBody>
      </p:sp>
      <p:sp>
        <p:nvSpPr>
          <p:cNvPr id="8" name="Slide Number Placeholder 7">
            <a:extLst>
              <a:ext uri="{FF2B5EF4-FFF2-40B4-BE49-F238E27FC236}">
                <a16:creationId xmlns:a16="http://schemas.microsoft.com/office/drawing/2014/main" id="{805E7D9A-498B-38BD-619D-176C8B5CD91F}"/>
              </a:ext>
            </a:extLst>
          </p:cNvPr>
          <p:cNvSpPr>
            <a:spLocks noGrp="1"/>
          </p:cNvSpPr>
          <p:nvPr>
            <p:ph type="sldNum" sz="quarter" idx="12"/>
          </p:nvPr>
        </p:nvSpPr>
        <p:spPr/>
        <p:txBody>
          <a:bodyPr/>
          <a:lstStyle/>
          <a:p>
            <a:pPr rtl="0"/>
            <a:fld id="{C5C3056E-1632-4A65-A24F-3F10A1450A6E}" type="slidenum">
              <a:rPr lang="en-GB" noProof="0" smtClean="0"/>
              <a:pPr rtl="0"/>
              <a:t>11</a:t>
            </a:fld>
            <a:endParaRPr lang="en-GB" noProof="0"/>
          </a:p>
        </p:txBody>
      </p:sp>
    </p:spTree>
    <p:extLst>
      <p:ext uri="{BB962C8B-B14F-4D97-AF65-F5344CB8AC3E}">
        <p14:creationId xmlns:p14="http://schemas.microsoft.com/office/powerpoint/2010/main" val="3933354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C2DE3D9-34F7-1DA2-CE51-276D003D658F}"/>
              </a:ext>
            </a:extLst>
          </p:cNvPr>
          <p:cNvSpPr/>
          <p:nvPr/>
        </p:nvSpPr>
        <p:spPr>
          <a:xfrm>
            <a:off x="4029075" y="1785938"/>
            <a:ext cx="4452937" cy="3643312"/>
          </a:xfrm>
          <a:prstGeom prst="rect">
            <a:avLst/>
          </a:prstGeom>
          <a:solidFill>
            <a:schemeClr val="accent2">
              <a:tint val="66000"/>
              <a:satMod val="160000"/>
            </a:schemeClr>
          </a:solidFill>
          <a:ln>
            <a:noFill/>
          </a:ln>
          <a:effectLst>
            <a:reflection blurRad="6350" stA="50000" endA="300" endPos="55000" dir="5400000" sy="-100000" algn="bl" rotWithShape="0"/>
          </a:effectLst>
        </p:spPr>
        <p:style>
          <a:lnRef idx="2">
            <a:schemeClr val="accent2">
              <a:shade val="50000"/>
            </a:schemeClr>
          </a:lnRef>
          <a:fillRef idx="1">
            <a:schemeClr val="accent2"/>
          </a:fillRef>
          <a:effectRef idx="0">
            <a:schemeClr val="accent2"/>
          </a:effectRef>
          <a:fontRef idx="minor">
            <a:schemeClr val="lt1"/>
          </a:fontRef>
        </p:style>
        <p:txBody>
          <a:bodyPr rtlCol="0" anchor="t"/>
          <a:lstStyle/>
          <a:p>
            <a:pPr marL="285750" indent="-285750">
              <a:lnSpc>
                <a:spcPct val="15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ACF6870-C131-E7AB-AC66-B5AC7BFFA965}"/>
              </a:ext>
            </a:extLst>
          </p:cNvPr>
          <p:cNvSpPr/>
          <p:nvPr/>
        </p:nvSpPr>
        <p:spPr>
          <a:xfrm>
            <a:off x="300038" y="1428750"/>
            <a:ext cx="3957637" cy="4357688"/>
          </a:xfrm>
          <a:prstGeom prst="rect">
            <a:avLst/>
          </a:prstGeom>
          <a:ln>
            <a:noFill/>
          </a:ln>
          <a:effectLst>
            <a:outerShdw blurRad="63500" sx="102000" sy="102000" algn="ctr" rotWithShape="0">
              <a:prstClr val="black">
                <a:alpha val="40000"/>
              </a:prstClr>
            </a:outerShdw>
            <a:reflection blurRad="6350" stA="52000" endA="300" endPos="35000" dir="5400000" sy="-100000" algn="bl" rotWithShape="0"/>
          </a:effectLst>
          <a:scene3d>
            <a:camera prst="perspectiveRight"/>
            <a:lightRig rig="threePt" dir="t"/>
          </a:scene3d>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SOCIAL</a:t>
            </a:r>
          </a:p>
        </p:txBody>
      </p:sp>
      <p:sp>
        <p:nvSpPr>
          <p:cNvPr id="7" name="TextBox 6">
            <a:extLst>
              <a:ext uri="{FF2B5EF4-FFF2-40B4-BE49-F238E27FC236}">
                <a16:creationId xmlns:a16="http://schemas.microsoft.com/office/drawing/2014/main" id="{59902C0A-6647-6856-D75E-369329FE5FE7}"/>
              </a:ext>
            </a:extLst>
          </p:cNvPr>
          <p:cNvSpPr txBox="1"/>
          <p:nvPr/>
        </p:nvSpPr>
        <p:spPr>
          <a:xfrm>
            <a:off x="4140992" y="1785938"/>
            <a:ext cx="4341019" cy="403187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High patient expectations</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Lifestyle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Emphasis on safety</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Health consciousness</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Average disposable income level</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Population grow rate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Education level</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Attitudes toward work, career, leisure, and retirement</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Work-life balance</a:t>
            </a:r>
          </a:p>
          <a:p>
            <a:endParaRPr lang="en-GB" sz="1600" dirty="0"/>
          </a:p>
        </p:txBody>
      </p:sp>
      <p:sp>
        <p:nvSpPr>
          <p:cNvPr id="8" name="Date Placeholder 7">
            <a:extLst>
              <a:ext uri="{FF2B5EF4-FFF2-40B4-BE49-F238E27FC236}">
                <a16:creationId xmlns:a16="http://schemas.microsoft.com/office/drawing/2014/main" id="{EAE412C1-647F-9BD8-D802-17AB700069CB}"/>
              </a:ext>
            </a:extLst>
          </p:cNvPr>
          <p:cNvSpPr>
            <a:spLocks noGrp="1"/>
          </p:cNvSpPr>
          <p:nvPr>
            <p:ph type="dt" sz="half" idx="10"/>
          </p:nvPr>
        </p:nvSpPr>
        <p:spPr/>
        <p:txBody>
          <a:bodyPr/>
          <a:lstStyle/>
          <a:p>
            <a:pPr rtl="0"/>
            <a:r>
              <a:rPr lang="en-US" noProof="0"/>
              <a:t>26/07/2022 </a:t>
            </a:r>
            <a:endParaRPr lang="en-GB" noProof="0"/>
          </a:p>
        </p:txBody>
      </p:sp>
      <p:sp>
        <p:nvSpPr>
          <p:cNvPr id="9" name="Slide Number Placeholder 8">
            <a:extLst>
              <a:ext uri="{FF2B5EF4-FFF2-40B4-BE49-F238E27FC236}">
                <a16:creationId xmlns:a16="http://schemas.microsoft.com/office/drawing/2014/main" id="{5B8626E1-5C2B-6ABC-1D0F-AB83FE243EA9}"/>
              </a:ext>
            </a:extLst>
          </p:cNvPr>
          <p:cNvSpPr>
            <a:spLocks noGrp="1"/>
          </p:cNvSpPr>
          <p:nvPr>
            <p:ph type="sldNum" sz="quarter" idx="12"/>
          </p:nvPr>
        </p:nvSpPr>
        <p:spPr/>
        <p:txBody>
          <a:bodyPr/>
          <a:lstStyle/>
          <a:p>
            <a:pPr rtl="0"/>
            <a:fld id="{C5C3056E-1632-4A65-A24F-3F10A1450A6E}" type="slidenum">
              <a:rPr lang="en-GB" noProof="0" smtClean="0"/>
              <a:pPr rtl="0"/>
              <a:t>12</a:t>
            </a:fld>
            <a:endParaRPr lang="en-GB" noProof="0"/>
          </a:p>
        </p:txBody>
      </p:sp>
    </p:spTree>
    <p:extLst>
      <p:ext uri="{BB962C8B-B14F-4D97-AF65-F5344CB8AC3E}">
        <p14:creationId xmlns:p14="http://schemas.microsoft.com/office/powerpoint/2010/main" val="2766367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A48A4E-1311-05F1-2D7F-32886B15151E}"/>
              </a:ext>
            </a:extLst>
          </p:cNvPr>
          <p:cNvSpPr/>
          <p:nvPr/>
        </p:nvSpPr>
        <p:spPr>
          <a:xfrm>
            <a:off x="4029075" y="1785938"/>
            <a:ext cx="4452937" cy="3643312"/>
          </a:xfrm>
          <a:prstGeom prst="rect">
            <a:avLst/>
          </a:prstGeom>
          <a:solidFill>
            <a:schemeClr val="accent2">
              <a:tint val="66000"/>
              <a:satMod val="160000"/>
            </a:schemeClr>
          </a:solidFill>
          <a:ln>
            <a:noFill/>
          </a:ln>
          <a:effectLst>
            <a:reflection blurRad="6350" stA="50000" endA="300" endPos="55000" dir="5400000" sy="-100000" algn="bl" rotWithShape="0"/>
          </a:effectLst>
        </p:spPr>
        <p:style>
          <a:lnRef idx="2">
            <a:schemeClr val="accent2">
              <a:shade val="50000"/>
            </a:schemeClr>
          </a:lnRef>
          <a:fillRef idx="1">
            <a:schemeClr val="accent2"/>
          </a:fillRef>
          <a:effectRef idx="0">
            <a:schemeClr val="accent2"/>
          </a:effectRef>
          <a:fontRef idx="minor">
            <a:schemeClr val="lt1"/>
          </a:fontRef>
        </p:style>
        <p:txBody>
          <a:bodyPr rtlCol="0" anchor="t"/>
          <a:lstStyle/>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600" b="0" i="0" kern="1200" dirty="0">
                <a:solidFill>
                  <a:schemeClr val="dk1"/>
                </a:solidFill>
                <a:effectLst/>
                <a:latin typeface="Arial" panose="020B0604020202020204" pitchFamily="34" charset="0"/>
                <a:ea typeface="+mn-ea"/>
                <a:cs typeface="Arial" panose="020B0604020202020204" pitchFamily="34" charset="0"/>
              </a:rPr>
              <a:t>Improved healthcare</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600" b="0" i="0" kern="1200" dirty="0">
                <a:solidFill>
                  <a:schemeClr val="dk1"/>
                </a:solidFill>
                <a:effectLst/>
                <a:latin typeface="Arial" panose="020B0604020202020204" pitchFamily="34" charset="0"/>
                <a:ea typeface="+mn-ea"/>
                <a:cs typeface="Arial" panose="020B0604020202020204" pitchFamily="34" charset="0"/>
              </a:rPr>
              <a:t>Automation </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600" b="0" i="0" kern="1200" dirty="0">
                <a:solidFill>
                  <a:schemeClr val="dk1"/>
                </a:solidFill>
                <a:effectLst/>
                <a:latin typeface="Arial" panose="020B0604020202020204" pitchFamily="34" charset="0"/>
                <a:ea typeface="+mn-ea"/>
                <a:cs typeface="Arial" panose="020B0604020202020204" pitchFamily="34" charset="0"/>
              </a:rPr>
              <a:t>Computer calculation speed/power</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600" b="0" i="0" kern="1200" dirty="0">
                <a:solidFill>
                  <a:schemeClr val="dk1"/>
                </a:solidFill>
                <a:effectLst/>
                <a:latin typeface="Arial" panose="020B0604020202020204" pitchFamily="34" charset="0"/>
                <a:ea typeface="+mn-ea"/>
                <a:cs typeface="Arial" panose="020B0604020202020204" pitchFamily="34" charset="0"/>
              </a:rPr>
              <a:t>Security in cryptography</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600" b="0" i="0" kern="1200" dirty="0">
                <a:solidFill>
                  <a:schemeClr val="dk1"/>
                </a:solidFill>
                <a:effectLst/>
                <a:latin typeface="Arial" panose="020B0604020202020204" pitchFamily="34" charset="0"/>
                <a:ea typeface="+mn-ea"/>
                <a:cs typeface="Arial" panose="020B0604020202020204" pitchFamily="34" charset="0"/>
              </a:rPr>
              <a:t>Internet connectivity</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600" b="0" i="0" kern="1200" dirty="0">
                <a:solidFill>
                  <a:schemeClr val="dk1"/>
                </a:solidFill>
                <a:effectLst/>
                <a:latin typeface="Arial" panose="020B0604020202020204" pitchFamily="34" charset="0"/>
                <a:ea typeface="+mn-ea"/>
                <a:cs typeface="Arial" panose="020B0604020202020204" pitchFamily="34" charset="0"/>
              </a:rPr>
              <a:t>Innovation</a:t>
            </a:r>
          </a:p>
        </p:txBody>
      </p:sp>
      <p:sp>
        <p:nvSpPr>
          <p:cNvPr id="8" name="Rectangle 7">
            <a:extLst>
              <a:ext uri="{FF2B5EF4-FFF2-40B4-BE49-F238E27FC236}">
                <a16:creationId xmlns:a16="http://schemas.microsoft.com/office/drawing/2014/main" id="{1FFFEAFE-9A16-EE35-6370-A4F69221E945}"/>
              </a:ext>
            </a:extLst>
          </p:cNvPr>
          <p:cNvSpPr/>
          <p:nvPr/>
        </p:nvSpPr>
        <p:spPr>
          <a:xfrm>
            <a:off x="300038" y="1428750"/>
            <a:ext cx="3957637" cy="4357688"/>
          </a:xfrm>
          <a:prstGeom prst="rect">
            <a:avLst/>
          </a:prstGeom>
          <a:ln>
            <a:noFill/>
          </a:ln>
          <a:effectLst>
            <a:outerShdw blurRad="63500" sx="102000" sy="102000" algn="ctr" rotWithShape="0">
              <a:prstClr val="black">
                <a:alpha val="40000"/>
              </a:prstClr>
            </a:outerShdw>
            <a:reflection blurRad="6350" stA="52000" endA="300" endPos="35000" dir="5400000" sy="-100000" algn="bl" rotWithShape="0"/>
          </a:effectLst>
          <a:scene3d>
            <a:camera prst="perspectiveRight"/>
            <a:lightRig rig="threePt" dir="t"/>
          </a:scene3d>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TECHNOLOGICAL</a:t>
            </a:r>
          </a:p>
        </p:txBody>
      </p:sp>
      <p:sp>
        <p:nvSpPr>
          <p:cNvPr id="9" name="Date Placeholder 8">
            <a:extLst>
              <a:ext uri="{FF2B5EF4-FFF2-40B4-BE49-F238E27FC236}">
                <a16:creationId xmlns:a16="http://schemas.microsoft.com/office/drawing/2014/main" id="{90D890EE-63A0-CE57-3393-244B7CB9C9BB}"/>
              </a:ext>
            </a:extLst>
          </p:cNvPr>
          <p:cNvSpPr>
            <a:spLocks noGrp="1"/>
          </p:cNvSpPr>
          <p:nvPr>
            <p:ph type="dt" sz="half" idx="10"/>
          </p:nvPr>
        </p:nvSpPr>
        <p:spPr/>
        <p:txBody>
          <a:bodyPr/>
          <a:lstStyle/>
          <a:p>
            <a:pPr rtl="0"/>
            <a:r>
              <a:rPr lang="en-US" noProof="0"/>
              <a:t>26/07/2022 </a:t>
            </a:r>
            <a:endParaRPr lang="en-GB" noProof="0"/>
          </a:p>
        </p:txBody>
      </p:sp>
      <p:sp>
        <p:nvSpPr>
          <p:cNvPr id="10" name="Slide Number Placeholder 9">
            <a:extLst>
              <a:ext uri="{FF2B5EF4-FFF2-40B4-BE49-F238E27FC236}">
                <a16:creationId xmlns:a16="http://schemas.microsoft.com/office/drawing/2014/main" id="{444A8E0E-8015-E97E-C005-3E84E06E1D69}"/>
              </a:ext>
            </a:extLst>
          </p:cNvPr>
          <p:cNvSpPr>
            <a:spLocks noGrp="1"/>
          </p:cNvSpPr>
          <p:nvPr>
            <p:ph type="sldNum" sz="quarter" idx="12"/>
          </p:nvPr>
        </p:nvSpPr>
        <p:spPr/>
        <p:txBody>
          <a:bodyPr/>
          <a:lstStyle/>
          <a:p>
            <a:pPr rtl="0"/>
            <a:fld id="{C5C3056E-1632-4A65-A24F-3F10A1450A6E}" type="slidenum">
              <a:rPr lang="en-GB" noProof="0" smtClean="0"/>
              <a:pPr rtl="0"/>
              <a:t>13</a:t>
            </a:fld>
            <a:endParaRPr lang="en-GB" noProof="0"/>
          </a:p>
        </p:txBody>
      </p:sp>
    </p:spTree>
    <p:extLst>
      <p:ext uri="{BB962C8B-B14F-4D97-AF65-F5344CB8AC3E}">
        <p14:creationId xmlns:p14="http://schemas.microsoft.com/office/powerpoint/2010/main" val="141833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A48A4E-1311-05F1-2D7F-32886B15151E}"/>
              </a:ext>
            </a:extLst>
          </p:cNvPr>
          <p:cNvSpPr/>
          <p:nvPr/>
        </p:nvSpPr>
        <p:spPr>
          <a:xfrm>
            <a:off x="4029075" y="1785938"/>
            <a:ext cx="4452937" cy="3643312"/>
          </a:xfrm>
          <a:prstGeom prst="rect">
            <a:avLst/>
          </a:prstGeom>
          <a:solidFill>
            <a:schemeClr val="accent2">
              <a:tint val="66000"/>
              <a:satMod val="160000"/>
            </a:schemeClr>
          </a:solidFill>
          <a:ln>
            <a:noFill/>
          </a:ln>
          <a:effectLst>
            <a:reflection blurRad="6350" stA="50000" endA="300" endPos="55000" dir="5400000" sy="-100000" algn="bl" rotWithShape="0"/>
          </a:effectLst>
        </p:spPr>
        <p:style>
          <a:lnRef idx="2">
            <a:schemeClr val="accent2">
              <a:shade val="50000"/>
            </a:schemeClr>
          </a:lnRef>
          <a:fillRef idx="1">
            <a:schemeClr val="accent2"/>
          </a:fillRef>
          <a:effectRef idx="0">
            <a:schemeClr val="accent2"/>
          </a:effectRef>
          <a:fontRef idx="minor">
            <a:schemeClr val="lt1"/>
          </a:fontRef>
        </p:style>
        <p:txBody>
          <a:bodyPr rtlCol="0" anchor="t"/>
          <a:lstStyle/>
          <a:p>
            <a:pPr marL="285750" indent="-2857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Future pandemics </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Environmental restrictions imposed by in-country government</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Green environment</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Psychically toxic environmental</a:t>
            </a:r>
          </a:p>
          <a:p>
            <a:pPr>
              <a:lnSpc>
                <a:spcPct val="150000"/>
              </a:lnSpc>
            </a:pPr>
            <a:endParaRPr lang="en-US" sz="1600" dirty="0">
              <a:solidFill>
                <a:schemeClr val="tx1"/>
              </a:solidFill>
              <a:latin typeface="Arial" panose="020B0604020202020204" pitchFamily="34" charset="0"/>
              <a:cs typeface="Arial" panose="020B0604020202020204" pitchFamily="34" charset="0"/>
            </a:endParaRPr>
          </a:p>
          <a:p>
            <a:pPr marR="0" lvl="0" algn="l" defTabSz="457200" rtl="0" eaLnBrk="1" fontAlgn="auto" latinLnBrk="0" hangingPunct="1">
              <a:lnSpc>
                <a:spcPct val="150000"/>
              </a:lnSpc>
              <a:spcBef>
                <a:spcPts val="0"/>
              </a:spcBef>
              <a:spcAft>
                <a:spcPts val="0"/>
              </a:spcAft>
              <a:buClrTx/>
              <a:buSzTx/>
              <a:tabLst/>
              <a:defRPr/>
            </a:pPr>
            <a:endParaRPr lang="en-GB" sz="1600" b="0" i="0" kern="1200" dirty="0">
              <a:solidFill>
                <a:schemeClr val="dk1"/>
              </a:solidFill>
              <a:effectLst/>
              <a:latin typeface="Arial" panose="020B0604020202020204" pitchFamily="34" charset="0"/>
              <a:ea typeface="+mn-ea"/>
              <a:cs typeface="Arial" panose="020B0604020202020204" pitchFamily="34" charset="0"/>
            </a:endParaRPr>
          </a:p>
        </p:txBody>
      </p:sp>
      <p:sp>
        <p:nvSpPr>
          <p:cNvPr id="8" name="Rectangle 7">
            <a:extLst>
              <a:ext uri="{FF2B5EF4-FFF2-40B4-BE49-F238E27FC236}">
                <a16:creationId xmlns:a16="http://schemas.microsoft.com/office/drawing/2014/main" id="{1FFFEAFE-9A16-EE35-6370-A4F69221E945}"/>
              </a:ext>
            </a:extLst>
          </p:cNvPr>
          <p:cNvSpPr/>
          <p:nvPr/>
        </p:nvSpPr>
        <p:spPr>
          <a:xfrm>
            <a:off x="300038" y="1428750"/>
            <a:ext cx="3957637" cy="4357688"/>
          </a:xfrm>
          <a:prstGeom prst="rect">
            <a:avLst/>
          </a:prstGeom>
          <a:ln>
            <a:noFill/>
          </a:ln>
          <a:effectLst>
            <a:outerShdw blurRad="63500" sx="102000" sy="102000" algn="ctr" rotWithShape="0">
              <a:prstClr val="black">
                <a:alpha val="40000"/>
              </a:prstClr>
            </a:outerShdw>
            <a:reflection blurRad="6350" stA="52000" endA="300" endPos="35000" dir="5400000" sy="-100000" algn="bl" rotWithShape="0"/>
          </a:effectLst>
          <a:scene3d>
            <a:camera prst="perspectiveRight"/>
            <a:lightRig rig="threePt" dir="t"/>
          </a:scene3d>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ENVIRONMENTAL</a:t>
            </a:r>
          </a:p>
        </p:txBody>
      </p:sp>
      <p:sp>
        <p:nvSpPr>
          <p:cNvPr id="4" name="Date Placeholder 3">
            <a:extLst>
              <a:ext uri="{FF2B5EF4-FFF2-40B4-BE49-F238E27FC236}">
                <a16:creationId xmlns:a16="http://schemas.microsoft.com/office/drawing/2014/main" id="{E48AA36A-EDDF-3418-0EFB-7B1218E913DA}"/>
              </a:ext>
            </a:extLst>
          </p:cNvPr>
          <p:cNvSpPr>
            <a:spLocks noGrp="1"/>
          </p:cNvSpPr>
          <p:nvPr>
            <p:ph type="dt" sz="half" idx="10"/>
          </p:nvPr>
        </p:nvSpPr>
        <p:spPr/>
        <p:txBody>
          <a:bodyPr/>
          <a:lstStyle/>
          <a:p>
            <a:pPr rtl="0"/>
            <a:r>
              <a:rPr lang="en-US" noProof="0"/>
              <a:t>26/07/2022 </a:t>
            </a:r>
            <a:endParaRPr lang="en-GB" noProof="0"/>
          </a:p>
        </p:txBody>
      </p:sp>
      <p:sp>
        <p:nvSpPr>
          <p:cNvPr id="5" name="Slide Number Placeholder 4">
            <a:extLst>
              <a:ext uri="{FF2B5EF4-FFF2-40B4-BE49-F238E27FC236}">
                <a16:creationId xmlns:a16="http://schemas.microsoft.com/office/drawing/2014/main" id="{2E561367-0178-1109-1AEE-827121BB31BA}"/>
              </a:ext>
            </a:extLst>
          </p:cNvPr>
          <p:cNvSpPr>
            <a:spLocks noGrp="1"/>
          </p:cNvSpPr>
          <p:nvPr>
            <p:ph type="sldNum" sz="quarter" idx="12"/>
          </p:nvPr>
        </p:nvSpPr>
        <p:spPr/>
        <p:txBody>
          <a:bodyPr/>
          <a:lstStyle/>
          <a:p>
            <a:pPr rtl="0"/>
            <a:fld id="{C5C3056E-1632-4A65-A24F-3F10A1450A6E}" type="slidenum">
              <a:rPr lang="en-GB" noProof="0" smtClean="0"/>
              <a:pPr rtl="0"/>
              <a:t>14</a:t>
            </a:fld>
            <a:endParaRPr lang="en-GB" noProof="0"/>
          </a:p>
        </p:txBody>
      </p:sp>
    </p:spTree>
    <p:extLst>
      <p:ext uri="{BB962C8B-B14F-4D97-AF65-F5344CB8AC3E}">
        <p14:creationId xmlns:p14="http://schemas.microsoft.com/office/powerpoint/2010/main" val="177176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A48A4E-1311-05F1-2D7F-32886B15151E}"/>
              </a:ext>
            </a:extLst>
          </p:cNvPr>
          <p:cNvSpPr/>
          <p:nvPr/>
        </p:nvSpPr>
        <p:spPr>
          <a:xfrm>
            <a:off x="4029075" y="1785938"/>
            <a:ext cx="4452937" cy="3643312"/>
          </a:xfrm>
          <a:prstGeom prst="rect">
            <a:avLst/>
          </a:prstGeom>
          <a:solidFill>
            <a:schemeClr val="accent2">
              <a:tint val="66000"/>
              <a:satMod val="160000"/>
            </a:schemeClr>
          </a:solidFill>
          <a:ln>
            <a:noFill/>
          </a:ln>
          <a:effectLst>
            <a:reflection blurRad="6350" stA="50000" endA="300" endPos="55000" dir="5400000" sy="-100000" algn="bl" rotWithShape="0"/>
          </a:effectLst>
        </p:spPr>
        <p:style>
          <a:lnRef idx="2">
            <a:schemeClr val="accent2">
              <a:shade val="50000"/>
            </a:schemeClr>
          </a:lnRef>
          <a:fillRef idx="1">
            <a:schemeClr val="accent2"/>
          </a:fillRef>
          <a:effectRef idx="0">
            <a:schemeClr val="accent2"/>
          </a:effectRef>
          <a:fontRef idx="minor">
            <a:schemeClr val="lt1"/>
          </a:fontRef>
        </p:style>
        <p:txBody>
          <a:bodyPr rtlCol="0" anchor="t"/>
          <a:lstStyle/>
          <a:p>
            <a:pPr marL="285750" indent="-2857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Litigation cost</a:t>
            </a:r>
          </a:p>
          <a:p>
            <a:pPr marL="285750" indent="-2857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Employment law</a:t>
            </a:r>
          </a:p>
          <a:p>
            <a:pPr marL="285750" indent="-2857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Common Law</a:t>
            </a:r>
          </a:p>
          <a:p>
            <a:pPr marL="285750" indent="-2857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Health and safety regulations</a:t>
            </a:r>
          </a:p>
          <a:p>
            <a:pPr marL="285750" indent="-285750">
              <a:lnSpc>
                <a:spcPct val="150000"/>
              </a:lnSpc>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Discrimination Law </a:t>
            </a:r>
          </a:p>
        </p:txBody>
      </p:sp>
      <p:sp>
        <p:nvSpPr>
          <p:cNvPr id="8" name="Rectangle 7">
            <a:extLst>
              <a:ext uri="{FF2B5EF4-FFF2-40B4-BE49-F238E27FC236}">
                <a16:creationId xmlns:a16="http://schemas.microsoft.com/office/drawing/2014/main" id="{1FFFEAFE-9A16-EE35-6370-A4F69221E945}"/>
              </a:ext>
            </a:extLst>
          </p:cNvPr>
          <p:cNvSpPr/>
          <p:nvPr/>
        </p:nvSpPr>
        <p:spPr>
          <a:xfrm>
            <a:off x="300038" y="1428750"/>
            <a:ext cx="3957637" cy="4357688"/>
          </a:xfrm>
          <a:prstGeom prst="rect">
            <a:avLst/>
          </a:prstGeom>
          <a:ln>
            <a:noFill/>
          </a:ln>
          <a:effectLst>
            <a:outerShdw blurRad="63500" sx="102000" sy="102000" algn="ctr" rotWithShape="0">
              <a:prstClr val="black">
                <a:alpha val="40000"/>
              </a:prstClr>
            </a:outerShdw>
            <a:reflection blurRad="6350" stA="52000" endA="300" endPos="35000" dir="5400000" sy="-100000" algn="bl" rotWithShape="0"/>
          </a:effectLst>
          <a:scene3d>
            <a:camera prst="perspectiveRight"/>
            <a:lightRig rig="threePt" dir="t"/>
          </a:scene3d>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LEGAL</a:t>
            </a:r>
          </a:p>
        </p:txBody>
      </p:sp>
      <p:sp>
        <p:nvSpPr>
          <p:cNvPr id="4" name="Date Placeholder 3">
            <a:extLst>
              <a:ext uri="{FF2B5EF4-FFF2-40B4-BE49-F238E27FC236}">
                <a16:creationId xmlns:a16="http://schemas.microsoft.com/office/drawing/2014/main" id="{4AA1A06B-0E5E-0026-1273-2D85A70FCED2}"/>
              </a:ext>
            </a:extLst>
          </p:cNvPr>
          <p:cNvSpPr>
            <a:spLocks noGrp="1"/>
          </p:cNvSpPr>
          <p:nvPr>
            <p:ph type="dt" sz="half" idx="10"/>
          </p:nvPr>
        </p:nvSpPr>
        <p:spPr/>
        <p:txBody>
          <a:bodyPr/>
          <a:lstStyle/>
          <a:p>
            <a:pPr rtl="0"/>
            <a:r>
              <a:rPr lang="en-US" noProof="0"/>
              <a:t>26/07/2022 </a:t>
            </a:r>
            <a:endParaRPr lang="en-GB" noProof="0"/>
          </a:p>
        </p:txBody>
      </p:sp>
      <p:sp>
        <p:nvSpPr>
          <p:cNvPr id="5" name="Slide Number Placeholder 4">
            <a:extLst>
              <a:ext uri="{FF2B5EF4-FFF2-40B4-BE49-F238E27FC236}">
                <a16:creationId xmlns:a16="http://schemas.microsoft.com/office/drawing/2014/main" id="{7211A228-880E-37B2-748C-7D53706E8990}"/>
              </a:ext>
            </a:extLst>
          </p:cNvPr>
          <p:cNvSpPr>
            <a:spLocks noGrp="1"/>
          </p:cNvSpPr>
          <p:nvPr>
            <p:ph type="sldNum" sz="quarter" idx="12"/>
          </p:nvPr>
        </p:nvSpPr>
        <p:spPr/>
        <p:txBody>
          <a:bodyPr/>
          <a:lstStyle/>
          <a:p>
            <a:pPr rtl="0"/>
            <a:fld id="{C5C3056E-1632-4A65-A24F-3F10A1450A6E}" type="slidenum">
              <a:rPr lang="en-GB" noProof="0" smtClean="0"/>
              <a:pPr rtl="0"/>
              <a:t>15</a:t>
            </a:fld>
            <a:endParaRPr lang="en-GB" noProof="0"/>
          </a:p>
        </p:txBody>
      </p:sp>
    </p:spTree>
    <p:extLst>
      <p:ext uri="{BB962C8B-B14F-4D97-AF65-F5344CB8AC3E}">
        <p14:creationId xmlns:p14="http://schemas.microsoft.com/office/powerpoint/2010/main" val="1890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FEE23-2C85-A9AE-05AF-03B832EE45D4}"/>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evidence</a:t>
            </a:r>
          </a:p>
        </p:txBody>
      </p:sp>
      <p:sp>
        <p:nvSpPr>
          <p:cNvPr id="3" name="Subtitle 2">
            <a:extLst>
              <a:ext uri="{FF2B5EF4-FFF2-40B4-BE49-F238E27FC236}">
                <a16:creationId xmlns:a16="http://schemas.microsoft.com/office/drawing/2014/main" id="{DF79B137-CECD-E3F0-6A78-30845DF8E257}"/>
              </a:ext>
            </a:extLst>
          </p:cNvPr>
          <p:cNvSpPr>
            <a:spLocks noGrp="1"/>
          </p:cNvSpPr>
          <p:nvPr>
            <p:ph type="subTitle" idx="1"/>
          </p:nvPr>
        </p:nvSpPr>
        <p:spPr/>
        <p:txBody>
          <a:bodyPr/>
          <a:lstStyle/>
          <a:p>
            <a:r>
              <a:rPr lang="en-GB" dirty="0">
                <a:latin typeface="Arial" panose="020B0604020202020204" pitchFamily="34" charset="0"/>
                <a:cs typeface="Arial" panose="020B0604020202020204" pitchFamily="34" charset="0"/>
              </a:rPr>
              <a:t>To support some of the most important factors </a:t>
            </a:r>
          </a:p>
        </p:txBody>
      </p:sp>
      <p:sp>
        <p:nvSpPr>
          <p:cNvPr id="6" name="Date Placeholder 5">
            <a:extLst>
              <a:ext uri="{FF2B5EF4-FFF2-40B4-BE49-F238E27FC236}">
                <a16:creationId xmlns:a16="http://schemas.microsoft.com/office/drawing/2014/main" id="{11304408-5D63-A61E-05B5-58DCC3EE17E9}"/>
              </a:ext>
            </a:extLst>
          </p:cNvPr>
          <p:cNvSpPr>
            <a:spLocks noGrp="1"/>
          </p:cNvSpPr>
          <p:nvPr>
            <p:ph type="dt" sz="half" idx="10"/>
          </p:nvPr>
        </p:nvSpPr>
        <p:spPr/>
        <p:txBody>
          <a:bodyPr/>
          <a:lstStyle/>
          <a:p>
            <a:pPr rtl="0"/>
            <a:r>
              <a:rPr lang="en-US" noProof="0"/>
              <a:t>26/07/2022 </a:t>
            </a:r>
            <a:endParaRPr lang="en-GB" noProof="0"/>
          </a:p>
        </p:txBody>
      </p:sp>
      <p:sp>
        <p:nvSpPr>
          <p:cNvPr id="7" name="Slide Number Placeholder 6">
            <a:extLst>
              <a:ext uri="{FF2B5EF4-FFF2-40B4-BE49-F238E27FC236}">
                <a16:creationId xmlns:a16="http://schemas.microsoft.com/office/drawing/2014/main" id="{CE4D22D9-8D21-014E-8AAA-95FE26CBC23B}"/>
              </a:ext>
            </a:extLst>
          </p:cNvPr>
          <p:cNvSpPr>
            <a:spLocks noGrp="1"/>
          </p:cNvSpPr>
          <p:nvPr>
            <p:ph type="sldNum" sz="quarter" idx="12"/>
          </p:nvPr>
        </p:nvSpPr>
        <p:spPr/>
        <p:txBody>
          <a:bodyPr/>
          <a:lstStyle/>
          <a:p>
            <a:pPr rtl="0"/>
            <a:fld id="{C5C3056E-1632-4A65-A24F-3F10A1450A6E}" type="slidenum">
              <a:rPr lang="en-GB" noProof="0" smtClean="0"/>
              <a:pPr rtl="0"/>
              <a:t>16</a:t>
            </a:fld>
            <a:endParaRPr lang="en-GB" noProof="0"/>
          </a:p>
        </p:txBody>
      </p:sp>
    </p:spTree>
    <p:extLst>
      <p:ext uri="{BB962C8B-B14F-4D97-AF65-F5344CB8AC3E}">
        <p14:creationId xmlns:p14="http://schemas.microsoft.com/office/powerpoint/2010/main" val="1987776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C59054-1C55-44C2-B536-55C6BC3682E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Political factors</a:t>
            </a:r>
          </a:p>
        </p:txBody>
      </p:sp>
      <p:sp>
        <p:nvSpPr>
          <p:cNvPr id="6" name="Content Placeholder 5">
            <a:extLst>
              <a:ext uri="{FF2B5EF4-FFF2-40B4-BE49-F238E27FC236}">
                <a16:creationId xmlns:a16="http://schemas.microsoft.com/office/drawing/2014/main" id="{0873F0F0-DBE1-7302-5404-2A8B71EE6F62}"/>
              </a:ext>
            </a:extLst>
          </p:cNvPr>
          <p:cNvSpPr>
            <a:spLocks noGrp="1"/>
          </p:cNvSpPr>
          <p:nvPr>
            <p:ph sz="half" idx="2"/>
          </p:nvPr>
        </p:nvSpPr>
        <p:spPr>
          <a:xfrm>
            <a:off x="581025" y="2628789"/>
            <a:ext cx="5393100" cy="2934999"/>
          </a:xfrm>
        </p:spPr>
        <p:txBody>
          <a:bodyPr>
            <a:normAutofit/>
          </a:bodyPr>
          <a:lstStyle/>
          <a:p>
            <a:pPr marL="0" indent="0" algn="just">
              <a:lnSpc>
                <a:spcPct val="150000"/>
              </a:lnSpc>
              <a:buNone/>
            </a:pPr>
            <a:r>
              <a:rPr lang="en-GB" sz="1600" dirty="0">
                <a:solidFill>
                  <a:schemeClr val="tx1"/>
                </a:solidFill>
                <a:latin typeface="Arial" panose="020B0604020202020204" pitchFamily="34" charset="0"/>
                <a:cs typeface="Arial" panose="020B0604020202020204" pitchFamily="34" charset="0"/>
              </a:rPr>
              <a:t>As known the European Union (EU) has been providing the UK with net inflow of nurses through the years. After the UK officially exit the EU the total percent of foreign workforce drop down to 5.4% EU trainees </a:t>
            </a:r>
            <a:r>
              <a:rPr lang="en-GB" sz="1600" b="0" i="0" dirty="0">
                <a:solidFill>
                  <a:schemeClr val="tx1"/>
                </a:solidFill>
                <a:effectLst/>
                <a:latin typeface="Arial" panose="020B0604020202020204" pitchFamily="34" charset="0"/>
                <a:cs typeface="Arial" panose="020B0604020202020204" pitchFamily="34" charset="0"/>
              </a:rPr>
              <a:t>(Baker, 2021). The net inflow has turned into net outflow, leaving a lot of NHS roles open. </a:t>
            </a:r>
            <a:endParaRPr lang="en-GB" sz="1600" dirty="0">
              <a:solidFill>
                <a:schemeClr val="tx1"/>
              </a:solidFill>
              <a:latin typeface="Arial" panose="020B0604020202020204" pitchFamily="34" charset="0"/>
              <a:cs typeface="Arial" panose="020B0604020202020204" pitchFamily="34" charset="0"/>
            </a:endParaRPr>
          </a:p>
          <a:p>
            <a:pPr marL="0" indent="0">
              <a:buNone/>
            </a:pPr>
            <a:endParaRPr lang="en-GB" dirty="0"/>
          </a:p>
        </p:txBody>
      </p:sp>
      <p:sp>
        <p:nvSpPr>
          <p:cNvPr id="7" name="Text Placeholder 6">
            <a:extLst>
              <a:ext uri="{FF2B5EF4-FFF2-40B4-BE49-F238E27FC236}">
                <a16:creationId xmlns:a16="http://schemas.microsoft.com/office/drawing/2014/main" id="{E7F2E152-76E2-D534-3F97-0EEECDE0FB8F}"/>
              </a:ext>
            </a:extLst>
          </p:cNvPr>
          <p:cNvSpPr>
            <a:spLocks noGrp="1"/>
          </p:cNvSpPr>
          <p:nvPr>
            <p:ph type="body" sz="quarter" idx="3"/>
          </p:nvPr>
        </p:nvSpPr>
        <p:spPr>
          <a:xfrm>
            <a:off x="6217708" y="2049611"/>
            <a:ext cx="5393102" cy="553373"/>
          </a:xfrm>
        </p:spPr>
        <p:txBody>
          <a:bodyPr/>
          <a:lstStyle/>
          <a:p>
            <a:r>
              <a:rPr lang="en-GB" sz="1800" dirty="0">
                <a:solidFill>
                  <a:schemeClr val="accent1">
                    <a:lumMod val="90000"/>
                    <a:lumOff val="10000"/>
                  </a:schemeClr>
                </a:solidFill>
                <a:latin typeface="Arial" panose="020B0604020202020204" pitchFamily="34" charset="0"/>
                <a:cs typeface="Arial" panose="020B0604020202020204" pitchFamily="34" charset="0"/>
              </a:rPr>
              <a:t>The results from Nursing and Midwifery Council survey 2022</a:t>
            </a:r>
          </a:p>
        </p:txBody>
      </p:sp>
      <p:sp>
        <p:nvSpPr>
          <p:cNvPr id="8" name="Content Placeholder 7">
            <a:extLst>
              <a:ext uri="{FF2B5EF4-FFF2-40B4-BE49-F238E27FC236}">
                <a16:creationId xmlns:a16="http://schemas.microsoft.com/office/drawing/2014/main" id="{92514635-E040-3D94-BD5B-36CDB366BCE1}"/>
              </a:ext>
            </a:extLst>
          </p:cNvPr>
          <p:cNvSpPr>
            <a:spLocks noGrp="1"/>
          </p:cNvSpPr>
          <p:nvPr>
            <p:ph sz="quarter" idx="4"/>
          </p:nvPr>
        </p:nvSpPr>
        <p:spPr>
          <a:xfrm>
            <a:off x="6217708" y="2628788"/>
            <a:ext cx="5874208" cy="4070135"/>
          </a:xfrm>
        </p:spPr>
        <p:txBody>
          <a:bodyPr>
            <a:noAutofit/>
          </a:bodyPr>
          <a:lstStyle/>
          <a:p>
            <a:pPr marL="0" indent="0" algn="just">
              <a:lnSpc>
                <a:spcPct val="150000"/>
              </a:lnSpc>
              <a:buNone/>
            </a:pPr>
            <a:r>
              <a:rPr lang="en-GB" sz="1600" dirty="0">
                <a:solidFill>
                  <a:schemeClr val="accent1">
                    <a:lumMod val="90000"/>
                    <a:lumOff val="10000"/>
                  </a:schemeClr>
                </a:solidFill>
                <a:latin typeface="Arial" panose="020B0604020202020204" pitchFamily="34" charset="0"/>
                <a:cs typeface="Arial" panose="020B0604020202020204" pitchFamily="34" charset="0"/>
              </a:rPr>
              <a:t>Nursing and Midwifery Council conducted a survey called ‘Leavers’ survey 2022’. They have been running it from 2017 to answer the most important question ‘Why people leaving the NMS register?’. In 2021 the total annual leavers were 22,549 nurses. This year in 2022 they ask 21,035people to participate, unfortunately only 6,458 agree to be part of the survey. They found that the fifth most common reason for leaving the register was ‘Leaving the UK’ with 12% </a:t>
            </a:r>
            <a:r>
              <a:rPr lang="en-US" sz="1600" b="0" i="0" dirty="0">
                <a:solidFill>
                  <a:schemeClr val="accent1">
                    <a:lumMod val="90000"/>
                    <a:lumOff val="10000"/>
                  </a:schemeClr>
                </a:solidFill>
                <a:effectLst/>
                <a:latin typeface="Arial" panose="020B0604020202020204" pitchFamily="34" charset="0"/>
                <a:cs typeface="Arial" panose="020B0604020202020204" pitchFamily="34" charset="0"/>
              </a:rPr>
              <a:t>(Nursing and Midwifery Council, 2022)</a:t>
            </a:r>
            <a:r>
              <a:rPr lang="en-GB" sz="1600" dirty="0">
                <a:solidFill>
                  <a:schemeClr val="accent1">
                    <a:lumMod val="90000"/>
                    <a:lumOff val="10000"/>
                  </a:schemeClr>
                </a:solidFill>
                <a:latin typeface="Arial" panose="020B0604020202020204" pitchFamily="34" charset="0"/>
                <a:cs typeface="Arial" panose="020B0604020202020204" pitchFamily="34" charset="0"/>
              </a:rPr>
              <a:t>. The most common answers for leaving this year are </a:t>
            </a:r>
            <a:r>
              <a:rPr lang="en-US" sz="1600" dirty="0">
                <a:solidFill>
                  <a:schemeClr val="accent1">
                    <a:lumMod val="90000"/>
                    <a:lumOff val="10000"/>
                  </a:schemeClr>
                </a:solidFill>
                <a:latin typeface="Arial" panose="020B0604020202020204" pitchFamily="34" charset="0"/>
                <a:cs typeface="Arial" panose="020B0604020202020204" pitchFamily="34" charset="0"/>
              </a:rPr>
              <a:t>retirement (42.9 percent), personal circumstances (21.7 percent), and too much pressure (18.3 percent). </a:t>
            </a:r>
            <a:endParaRPr lang="en-GB" sz="1600" dirty="0">
              <a:solidFill>
                <a:schemeClr val="accent1">
                  <a:lumMod val="90000"/>
                  <a:lumOff val="10000"/>
                </a:schemeClr>
              </a:solidFill>
              <a:latin typeface="Arial" panose="020B0604020202020204" pitchFamily="34" charset="0"/>
              <a:cs typeface="Arial" panose="020B0604020202020204" pitchFamily="34" charset="0"/>
            </a:endParaRPr>
          </a:p>
          <a:p>
            <a:pPr marL="0" indent="0" algn="just">
              <a:lnSpc>
                <a:spcPct val="150000"/>
              </a:lnSpc>
              <a:buNone/>
            </a:pPr>
            <a:endParaRPr lang="en-GB" sz="1600" dirty="0">
              <a:solidFill>
                <a:schemeClr val="accent1">
                  <a:lumMod val="90000"/>
                  <a:lumOff val="10000"/>
                </a:schemeClr>
              </a:solidFill>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3926844F-5630-8D2C-7660-6704B7A18F30}"/>
              </a:ext>
            </a:extLst>
          </p:cNvPr>
          <p:cNvSpPr txBox="1">
            <a:spLocks noGrp="1"/>
          </p:cNvSpPr>
          <p:nvPr>
            <p:ph type="body" idx="1"/>
          </p:nvPr>
        </p:nvSpPr>
        <p:spPr>
          <a:xfrm>
            <a:off x="581025" y="2141631"/>
            <a:ext cx="5392738" cy="369332"/>
          </a:xfrm>
          <a:prstGeom prst="rect">
            <a:avLst/>
          </a:prstGeom>
          <a:noFill/>
        </p:spPr>
        <p:txBody>
          <a:bodyPr wrap="square">
            <a:spAutoFit/>
          </a:bodyPr>
          <a:lstStyle/>
          <a:p>
            <a:r>
              <a:rPr lang="en-GB" sz="1800" dirty="0">
                <a:solidFill>
                  <a:schemeClr val="accent1">
                    <a:lumMod val="90000"/>
                    <a:lumOff val="10000"/>
                  </a:schemeClr>
                </a:solidFill>
                <a:latin typeface="Arial" panose="020B0604020202020204" pitchFamily="34" charset="0"/>
                <a:cs typeface="Arial" panose="020B0604020202020204" pitchFamily="34" charset="0"/>
              </a:rPr>
              <a:t>FOREING WORKFORCE EFFECTED BY BREXIT</a:t>
            </a:r>
            <a:endParaRPr lang="en-GB" sz="1800" dirty="0">
              <a:solidFill>
                <a:schemeClr val="accent1">
                  <a:lumMod val="90000"/>
                  <a:lumOff val="10000"/>
                </a:schemeClr>
              </a:solidFill>
            </a:endParaRPr>
          </a:p>
        </p:txBody>
      </p:sp>
      <p:sp>
        <p:nvSpPr>
          <p:cNvPr id="10" name="Content Placeholder 5">
            <a:extLst>
              <a:ext uri="{FF2B5EF4-FFF2-40B4-BE49-F238E27FC236}">
                <a16:creationId xmlns:a16="http://schemas.microsoft.com/office/drawing/2014/main" id="{759B59AA-2E24-845E-1710-1E98FF56E58C}"/>
              </a:ext>
            </a:extLst>
          </p:cNvPr>
          <p:cNvSpPr txBox="1">
            <a:spLocks/>
          </p:cNvSpPr>
          <p:nvPr/>
        </p:nvSpPr>
        <p:spPr>
          <a:xfrm>
            <a:off x="581025" y="2627966"/>
            <a:ext cx="5393100" cy="2934999"/>
          </a:xfrm>
          <a:prstGeom prst="rect">
            <a:avLst/>
          </a:prstGeom>
        </p:spPr>
        <p:txBody>
          <a:bodyPr vert="horz" lIns="91440" tIns="45720" rIns="91440" bIns="45720" rtlCol="0" anchor="t" anchorCtr="0">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accent1"/>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accent1"/>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accent1"/>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accent1"/>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accent1"/>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just">
              <a:lnSpc>
                <a:spcPct val="150000"/>
              </a:lnSpc>
              <a:buFont typeface="Wingdings 2" panose="05020102010507070707" pitchFamily="18" charset="2"/>
              <a:buNone/>
            </a:pPr>
            <a:r>
              <a:rPr lang="en-GB" sz="1600" dirty="0">
                <a:solidFill>
                  <a:schemeClr val="accent1">
                    <a:lumMod val="90000"/>
                    <a:lumOff val="10000"/>
                  </a:schemeClr>
                </a:solidFill>
                <a:latin typeface="Arial" panose="020B0604020202020204" pitchFamily="34" charset="0"/>
                <a:cs typeface="Arial" panose="020B0604020202020204" pitchFamily="34" charset="0"/>
              </a:rPr>
              <a:t>As known the European Union (EU) has been providing the UK with net inflow of nurses through the years. After the UK officially exit the EU the total percent of foreign workforce drop down to 5.4% EU trainees (Baker, 2021). The net inflow has turned into net outflow, leaving a lot of NHS roles open. </a:t>
            </a:r>
          </a:p>
          <a:p>
            <a:pPr marL="0" indent="0">
              <a:buFont typeface="Wingdings 2" panose="05020102010507070707" pitchFamily="18" charset="2"/>
              <a:buNone/>
            </a:pPr>
            <a:endParaRPr lang="en-GB" dirty="0">
              <a:solidFill>
                <a:schemeClr val="accent1">
                  <a:lumMod val="90000"/>
                  <a:lumOff val="10000"/>
                </a:schemeClr>
              </a:solidFill>
            </a:endParaRPr>
          </a:p>
        </p:txBody>
      </p:sp>
      <p:sp>
        <p:nvSpPr>
          <p:cNvPr id="12" name="Date Placeholder 11">
            <a:extLst>
              <a:ext uri="{FF2B5EF4-FFF2-40B4-BE49-F238E27FC236}">
                <a16:creationId xmlns:a16="http://schemas.microsoft.com/office/drawing/2014/main" id="{2233C6F9-BF27-C0BE-3CEC-59AC93BCDE24}"/>
              </a:ext>
            </a:extLst>
          </p:cNvPr>
          <p:cNvSpPr>
            <a:spLocks noGrp="1"/>
          </p:cNvSpPr>
          <p:nvPr>
            <p:ph type="dt" sz="half" idx="10"/>
          </p:nvPr>
        </p:nvSpPr>
        <p:spPr/>
        <p:txBody>
          <a:bodyPr/>
          <a:lstStyle/>
          <a:p>
            <a:pPr rtl="0"/>
            <a:r>
              <a:rPr lang="en-US" noProof="0"/>
              <a:t>26/07/2022 </a:t>
            </a:r>
            <a:endParaRPr lang="en-GB" noProof="0"/>
          </a:p>
        </p:txBody>
      </p:sp>
      <p:sp>
        <p:nvSpPr>
          <p:cNvPr id="13" name="Slide Number Placeholder 12">
            <a:extLst>
              <a:ext uri="{FF2B5EF4-FFF2-40B4-BE49-F238E27FC236}">
                <a16:creationId xmlns:a16="http://schemas.microsoft.com/office/drawing/2014/main" id="{71450017-68B2-B2AD-9935-63B736102870}"/>
              </a:ext>
            </a:extLst>
          </p:cNvPr>
          <p:cNvSpPr>
            <a:spLocks noGrp="1"/>
          </p:cNvSpPr>
          <p:nvPr>
            <p:ph type="sldNum" sz="quarter" idx="12"/>
          </p:nvPr>
        </p:nvSpPr>
        <p:spPr/>
        <p:txBody>
          <a:bodyPr/>
          <a:lstStyle/>
          <a:p>
            <a:pPr rtl="0"/>
            <a:fld id="{C5C3056E-1632-4A65-A24F-3F10A1450A6E}" type="slidenum">
              <a:rPr lang="en-GB" noProof="0" smtClean="0"/>
              <a:pPr rtl="0"/>
              <a:t>17</a:t>
            </a:fld>
            <a:endParaRPr lang="en-GB" noProof="0"/>
          </a:p>
        </p:txBody>
      </p:sp>
    </p:spTree>
    <p:extLst>
      <p:ext uri="{BB962C8B-B14F-4D97-AF65-F5344CB8AC3E}">
        <p14:creationId xmlns:p14="http://schemas.microsoft.com/office/powerpoint/2010/main" val="3133097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2754AC6-D08C-C810-1856-F5929A0783A9}"/>
              </a:ext>
            </a:extLst>
          </p:cNvPr>
          <p:cNvSpPr>
            <a:spLocks noGrp="1"/>
          </p:cNvSpPr>
          <p:nvPr>
            <p:ph type="dt" sz="half" idx="10"/>
          </p:nvPr>
        </p:nvSpPr>
        <p:spPr/>
        <p:txBody>
          <a:bodyPr/>
          <a:lstStyle/>
          <a:p>
            <a:pPr rtl="0"/>
            <a:r>
              <a:rPr lang="en-US" noProof="0"/>
              <a:t>26/07/2022 </a:t>
            </a:r>
            <a:endParaRPr lang="en-GB" noProof="0"/>
          </a:p>
        </p:txBody>
      </p:sp>
      <p:sp>
        <p:nvSpPr>
          <p:cNvPr id="4" name="Slide Number Placeholder 3">
            <a:extLst>
              <a:ext uri="{FF2B5EF4-FFF2-40B4-BE49-F238E27FC236}">
                <a16:creationId xmlns:a16="http://schemas.microsoft.com/office/drawing/2014/main" id="{0E7E84AD-7852-6CFA-BD16-66B58A9543DA}"/>
              </a:ext>
            </a:extLst>
          </p:cNvPr>
          <p:cNvSpPr>
            <a:spLocks noGrp="1"/>
          </p:cNvSpPr>
          <p:nvPr>
            <p:ph type="sldNum" sz="quarter" idx="12"/>
          </p:nvPr>
        </p:nvSpPr>
        <p:spPr/>
        <p:txBody>
          <a:bodyPr/>
          <a:lstStyle/>
          <a:p>
            <a:pPr rtl="0"/>
            <a:fld id="{C5C3056E-1632-4A65-A24F-3F10A1450A6E}" type="slidenum">
              <a:rPr lang="en-GB" noProof="0" smtClean="0"/>
              <a:t>18</a:t>
            </a:fld>
            <a:endParaRPr lang="en-GB" noProof="0"/>
          </a:p>
        </p:txBody>
      </p:sp>
      <p:graphicFrame>
        <p:nvGraphicFramePr>
          <p:cNvPr id="10" name="Table 10">
            <a:extLst>
              <a:ext uri="{FF2B5EF4-FFF2-40B4-BE49-F238E27FC236}">
                <a16:creationId xmlns:a16="http://schemas.microsoft.com/office/drawing/2014/main" id="{1E16A0F1-FC7A-0C56-101F-F830E5F78521}"/>
              </a:ext>
            </a:extLst>
          </p:cNvPr>
          <p:cNvGraphicFramePr>
            <a:graphicFrameLocks noGrp="1"/>
          </p:cNvGraphicFramePr>
          <p:nvPr>
            <p:extLst>
              <p:ext uri="{D42A27DB-BD31-4B8C-83A1-F6EECF244321}">
                <p14:modId xmlns:p14="http://schemas.microsoft.com/office/powerpoint/2010/main" val="2075582993"/>
              </p:ext>
            </p:extLst>
          </p:nvPr>
        </p:nvGraphicFramePr>
        <p:xfrm>
          <a:off x="0" y="0"/>
          <a:ext cx="12192000" cy="679704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163329618"/>
                    </a:ext>
                  </a:extLst>
                </a:gridCol>
                <a:gridCol w="4064000">
                  <a:extLst>
                    <a:ext uri="{9D8B030D-6E8A-4147-A177-3AD203B41FA5}">
                      <a16:colId xmlns:a16="http://schemas.microsoft.com/office/drawing/2014/main" val="3641999805"/>
                    </a:ext>
                  </a:extLst>
                </a:gridCol>
                <a:gridCol w="4064000">
                  <a:extLst>
                    <a:ext uri="{9D8B030D-6E8A-4147-A177-3AD203B41FA5}">
                      <a16:colId xmlns:a16="http://schemas.microsoft.com/office/drawing/2014/main" val="634102928"/>
                    </a:ext>
                  </a:extLst>
                </a:gridCol>
              </a:tblGrid>
              <a:tr h="274320">
                <a:tc>
                  <a:txBody>
                    <a:bodyPr/>
                    <a:lstStyle/>
                    <a:p>
                      <a:pPr algn="l">
                        <a:lnSpc>
                          <a:spcPct val="100000"/>
                        </a:lnSpc>
                      </a:pPr>
                      <a:r>
                        <a:rPr lang="en-GB" sz="1000" dirty="0">
                          <a:latin typeface="Arial" panose="020B0604020202020204" pitchFamily="34" charset="0"/>
                          <a:cs typeface="Arial" panose="020B0604020202020204" pitchFamily="34" charset="0"/>
                        </a:rPr>
                        <a:t>Reason</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Number of respondents citing this as one of their top three reasons for leaving</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Percentage of respondents citing this as one of their top three reasons for leaving</a:t>
                      </a:r>
                    </a:p>
                  </a:txBody>
                  <a:tcPr/>
                </a:tc>
                <a:extLst>
                  <a:ext uri="{0D108BD9-81ED-4DB2-BD59-A6C34878D82A}">
                    <a16:rowId xmlns:a16="http://schemas.microsoft.com/office/drawing/2014/main" val="1514754253"/>
                  </a:ext>
                </a:extLst>
              </a:tr>
              <a:tr h="274320">
                <a:tc>
                  <a:txBody>
                    <a:bodyPr/>
                    <a:lstStyle/>
                    <a:p>
                      <a:pPr algn="l">
                        <a:lnSpc>
                          <a:spcPct val="100000"/>
                        </a:lnSpc>
                      </a:pPr>
                      <a:r>
                        <a:rPr lang="en-GB" sz="1000" dirty="0">
                          <a:latin typeface="Arial" panose="020B0604020202020204" pitchFamily="34" charset="0"/>
                          <a:cs typeface="Arial" panose="020B0604020202020204" pitchFamily="34" charset="0"/>
                        </a:rPr>
                        <a:t>I have retired</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2,771</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42.9%</a:t>
                      </a:r>
                    </a:p>
                  </a:txBody>
                  <a:tcPr/>
                </a:tc>
                <a:extLst>
                  <a:ext uri="{0D108BD9-81ED-4DB2-BD59-A6C34878D82A}">
                    <a16:rowId xmlns:a16="http://schemas.microsoft.com/office/drawing/2014/main" val="3827065597"/>
                  </a:ext>
                </a:extLst>
              </a:tr>
              <a:tr h="274320">
                <a:tc>
                  <a:txBody>
                    <a:bodyPr/>
                    <a:lstStyle/>
                    <a:p>
                      <a:pPr algn="l">
                        <a:lnSpc>
                          <a:spcPct val="100000"/>
                        </a:lnSpc>
                      </a:pPr>
                      <a:r>
                        <a:rPr lang="en-GB" sz="1000" dirty="0">
                          <a:latin typeface="Arial" panose="020B0604020202020204" pitchFamily="34" charset="0"/>
                          <a:cs typeface="Arial" panose="020B0604020202020204" pitchFamily="34" charset="0"/>
                        </a:rPr>
                        <a:t>My personal circumstances changed</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1,406</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21.7%</a:t>
                      </a:r>
                    </a:p>
                  </a:txBody>
                  <a:tcPr/>
                </a:tc>
                <a:extLst>
                  <a:ext uri="{0D108BD9-81ED-4DB2-BD59-A6C34878D82A}">
                    <a16:rowId xmlns:a16="http://schemas.microsoft.com/office/drawing/2014/main" val="918075913"/>
                  </a:ext>
                </a:extLst>
              </a:tr>
              <a:tr h="274320">
                <a:tc>
                  <a:txBody>
                    <a:bodyPr/>
                    <a:lstStyle/>
                    <a:p>
                      <a:pPr algn="l">
                        <a:lnSpc>
                          <a:spcPct val="100000"/>
                        </a:lnSpc>
                      </a:pPr>
                      <a:r>
                        <a:rPr lang="en-GB" sz="1000" dirty="0">
                          <a:latin typeface="Arial" panose="020B0604020202020204" pitchFamily="34" charset="0"/>
                          <a:cs typeface="Arial" panose="020B0604020202020204" pitchFamily="34" charset="0"/>
                        </a:rPr>
                        <a:t>Too much pressure (stressful, poor mental health)</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1,186</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18.3%</a:t>
                      </a:r>
                    </a:p>
                  </a:txBody>
                  <a:tcPr/>
                </a:tc>
                <a:extLst>
                  <a:ext uri="{0D108BD9-81ED-4DB2-BD59-A6C34878D82A}">
                    <a16:rowId xmlns:a16="http://schemas.microsoft.com/office/drawing/2014/main" val="2776715348"/>
                  </a:ext>
                </a:extLst>
              </a:tr>
              <a:tr h="274320">
                <a:tc>
                  <a:txBody>
                    <a:bodyPr/>
                    <a:lstStyle/>
                    <a:p>
                      <a:pPr algn="l">
                        <a:lnSpc>
                          <a:spcPct val="100000"/>
                        </a:lnSpc>
                      </a:pPr>
                      <a:r>
                        <a:rPr lang="en-GB" sz="1000" dirty="0">
                          <a:latin typeface="Arial" panose="020B0604020202020204" pitchFamily="34" charset="0"/>
                          <a:cs typeface="Arial" panose="020B0604020202020204" pitchFamily="34" charset="0"/>
                        </a:rPr>
                        <a:t>The workplace culture was having a negative effect on me</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844</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13.0%</a:t>
                      </a:r>
                    </a:p>
                  </a:txBody>
                  <a:tcPr/>
                </a:tc>
                <a:extLst>
                  <a:ext uri="{0D108BD9-81ED-4DB2-BD59-A6C34878D82A}">
                    <a16:rowId xmlns:a16="http://schemas.microsoft.com/office/drawing/2014/main" val="775583887"/>
                  </a:ext>
                </a:extLst>
              </a:tr>
              <a:tr h="274320">
                <a:tc>
                  <a:txBody>
                    <a:bodyPr/>
                    <a:lstStyle/>
                    <a:p>
                      <a:pPr algn="l">
                        <a:lnSpc>
                          <a:spcPct val="100000"/>
                        </a:lnSpc>
                      </a:pPr>
                      <a:r>
                        <a:rPr lang="en-GB" sz="1000" dirty="0">
                          <a:latin typeface="Arial" panose="020B0604020202020204" pitchFamily="34" charset="0"/>
                          <a:cs typeface="Arial" panose="020B0604020202020204" pitchFamily="34" charset="0"/>
                        </a:rPr>
                        <a:t>I am leaving or have left the UK</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778</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12.0%</a:t>
                      </a:r>
                    </a:p>
                  </a:txBody>
                  <a:tcPr/>
                </a:tc>
                <a:extLst>
                  <a:ext uri="{0D108BD9-81ED-4DB2-BD59-A6C34878D82A}">
                    <a16:rowId xmlns:a16="http://schemas.microsoft.com/office/drawing/2014/main" val="2586684019"/>
                  </a:ext>
                </a:extLst>
              </a:tr>
              <a:tr h="274320">
                <a:tc>
                  <a:txBody>
                    <a:bodyPr/>
                    <a:lstStyle/>
                    <a:p>
                      <a:pPr algn="l">
                        <a:lnSpc>
                          <a:spcPct val="100000"/>
                        </a:lnSpc>
                      </a:pPr>
                      <a:r>
                        <a:rPr lang="en-GB" sz="1000" dirty="0">
                          <a:latin typeface="Arial" panose="020B0604020202020204" pitchFamily="34" charset="0"/>
                          <a:cs typeface="Arial" panose="020B0604020202020204" pitchFamily="34" charset="0"/>
                        </a:rPr>
                        <a:t>The Covid-19 pandemic influenced my decision to leave</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765</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11.8%</a:t>
                      </a:r>
                    </a:p>
                  </a:txBody>
                  <a:tcPr/>
                </a:tc>
                <a:extLst>
                  <a:ext uri="{0D108BD9-81ED-4DB2-BD59-A6C34878D82A}">
                    <a16:rowId xmlns:a16="http://schemas.microsoft.com/office/drawing/2014/main" val="2431552605"/>
                  </a:ext>
                </a:extLst>
              </a:tr>
              <a:tr h="274320">
                <a:tc>
                  <a:txBody>
                    <a:bodyPr/>
                    <a:lstStyle/>
                    <a:p>
                      <a:pPr algn="l">
                        <a:lnSpc>
                          <a:spcPct val="100000"/>
                        </a:lnSpc>
                      </a:pPr>
                      <a:r>
                        <a:rPr lang="en-GB" sz="1000"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rPr>
                        <a:t>I was concerned about not being able to meet the revalidation requirements</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644</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9.9%</a:t>
                      </a:r>
                    </a:p>
                  </a:txBody>
                  <a:tcPr/>
                </a:tc>
                <a:extLst>
                  <a:ext uri="{0D108BD9-81ED-4DB2-BD59-A6C34878D82A}">
                    <a16:rowId xmlns:a16="http://schemas.microsoft.com/office/drawing/2014/main" val="2815475951"/>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I was disillusioned by the quality of the care provided to patients</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525</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8.1%</a:t>
                      </a:r>
                    </a:p>
                  </a:txBody>
                  <a:tcPr/>
                </a:tc>
                <a:extLst>
                  <a:ext uri="{0D108BD9-81ED-4DB2-BD59-A6C34878D82A}">
                    <a16:rowId xmlns:a16="http://schemas.microsoft.com/office/drawing/2014/main" val="2945534007"/>
                  </a:ext>
                </a:extLst>
              </a:tr>
              <a:tr h="274320">
                <a:tc>
                  <a:txBody>
                    <a:bodyPr/>
                    <a:lstStyle/>
                    <a:p>
                      <a:pPr algn="l">
                        <a:lnSpc>
                          <a:spcPct val="100000"/>
                        </a:lnSpc>
                      </a:pPr>
                      <a:r>
                        <a:rPr lang="en-GB" sz="1000" dirty="0">
                          <a:latin typeface="Arial" panose="020B0604020202020204" pitchFamily="34" charset="0"/>
                          <a:cs typeface="Arial" panose="020B0604020202020204" pitchFamily="34" charset="0"/>
                        </a:rPr>
                        <a:t>Staffing levels</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412</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6.3%</a:t>
                      </a:r>
                    </a:p>
                  </a:txBody>
                  <a:tcPr/>
                </a:tc>
                <a:extLst>
                  <a:ext uri="{0D108BD9-81ED-4DB2-BD59-A6C34878D82A}">
                    <a16:rowId xmlns:a16="http://schemas.microsoft.com/office/drawing/2014/main" val="4079823816"/>
                  </a:ext>
                </a:extLst>
              </a:tr>
              <a:tr h="274320">
                <a:tc>
                  <a:txBody>
                    <a:bodyPr/>
                    <a:lstStyle/>
                    <a:p>
                      <a:pPr algn="l">
                        <a:lnSpc>
                          <a:spcPct val="100000"/>
                        </a:lnSpc>
                      </a:pPr>
                      <a:r>
                        <a:rPr lang="en-GB" sz="1000" dirty="0">
                          <a:latin typeface="Arial" panose="020B0604020202020204" pitchFamily="34" charset="0"/>
                          <a:cs typeface="Arial" panose="020B0604020202020204" pitchFamily="34" charset="0"/>
                        </a:rPr>
                        <a:t>Other</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352</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5.4%</a:t>
                      </a:r>
                    </a:p>
                  </a:txBody>
                  <a:tcPr/>
                </a:tc>
                <a:extLst>
                  <a:ext uri="{0D108BD9-81ED-4DB2-BD59-A6C34878D82A}">
                    <a16:rowId xmlns:a16="http://schemas.microsoft.com/office/drawing/2014/main" val="48318921"/>
                  </a:ext>
                </a:extLst>
              </a:tr>
              <a:tr h="274320">
                <a:tc>
                  <a:txBody>
                    <a:bodyPr/>
                    <a:lstStyle/>
                    <a:p>
                      <a:pPr algn="l">
                        <a:lnSpc>
                          <a:spcPct val="100000"/>
                        </a:lnSpc>
                      </a:pPr>
                      <a:r>
                        <a:rPr lang="en-GB" sz="1000" dirty="0">
                          <a:latin typeface="Arial" panose="020B0604020202020204" pitchFamily="34" charset="0"/>
                          <a:cs typeface="Arial" panose="020B0604020202020204" pitchFamily="34" charset="0"/>
                        </a:rPr>
                        <a:t>Poor pay and benefits</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278</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4.3%</a:t>
                      </a:r>
                    </a:p>
                  </a:txBody>
                  <a:tcPr/>
                </a:tc>
                <a:extLst>
                  <a:ext uri="{0D108BD9-81ED-4DB2-BD59-A6C34878D82A}">
                    <a16:rowId xmlns:a16="http://schemas.microsoft.com/office/drawing/2014/main" val="439451085"/>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I was concerned about my workload</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277</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4.2%</a:t>
                      </a:r>
                    </a:p>
                  </a:txBody>
                  <a:tcPr/>
                </a:tc>
                <a:extLst>
                  <a:ext uri="{0D108BD9-81ED-4DB2-BD59-A6C34878D82A}">
                    <a16:rowId xmlns:a16="http://schemas.microsoft.com/office/drawing/2014/main" val="61171414"/>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Brexit has encouraged me to consider working outside the UK</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270</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4.1%</a:t>
                      </a:r>
                    </a:p>
                  </a:txBody>
                  <a:tcPr/>
                </a:tc>
                <a:extLst>
                  <a:ext uri="{0D108BD9-81ED-4DB2-BD59-A6C34878D82A}">
                    <a16:rowId xmlns:a16="http://schemas.microsoft.com/office/drawing/2014/main" val="1715645634"/>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I no longer work in health and care</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192</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2.9%</a:t>
                      </a:r>
                    </a:p>
                  </a:txBody>
                  <a:tcPr/>
                </a:tc>
                <a:extLst>
                  <a:ext uri="{0D108BD9-81ED-4DB2-BD59-A6C34878D82A}">
                    <a16:rowId xmlns:a16="http://schemas.microsoft.com/office/drawing/2014/main" val="3431019065"/>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I still work in healthcare, but my role no longer requires NMC registration</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189</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2.9%</a:t>
                      </a:r>
                    </a:p>
                  </a:txBody>
                  <a:tcPr/>
                </a:tc>
                <a:extLst>
                  <a:ext uri="{0D108BD9-81ED-4DB2-BD59-A6C34878D82A}">
                    <a16:rowId xmlns:a16="http://schemas.microsoft.com/office/drawing/2014/main" val="1292272181"/>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Flexible working was not available</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128</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1.9%</a:t>
                      </a:r>
                    </a:p>
                  </a:txBody>
                  <a:tcPr/>
                </a:tc>
                <a:extLst>
                  <a:ext uri="{0D108BD9-81ED-4DB2-BD59-A6C34878D82A}">
                    <a16:rowId xmlns:a16="http://schemas.microsoft.com/office/drawing/2014/main" val="1412132250"/>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I have not had sufficient opportunity to do continuous professional development</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124</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1.9%</a:t>
                      </a:r>
                    </a:p>
                  </a:txBody>
                  <a:tcPr/>
                </a:tc>
                <a:extLst>
                  <a:ext uri="{0D108BD9-81ED-4DB2-BD59-A6C34878D82A}">
                    <a16:rowId xmlns:a16="http://schemas.microsoft.com/office/drawing/2014/main" val="3009289371"/>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The work is physically challenging</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108</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1.6%</a:t>
                      </a:r>
                    </a:p>
                  </a:txBody>
                  <a:tcPr/>
                </a:tc>
                <a:extLst>
                  <a:ext uri="{0D108BD9-81ED-4DB2-BD59-A6C34878D82A}">
                    <a16:rowId xmlns:a16="http://schemas.microsoft.com/office/drawing/2014/main" val="1047795154"/>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Being a nurse or midwife is not what I expected when I trained</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51</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0.7%</a:t>
                      </a:r>
                    </a:p>
                  </a:txBody>
                  <a:tcPr/>
                </a:tc>
                <a:extLst>
                  <a:ext uri="{0D108BD9-81ED-4DB2-BD59-A6C34878D82A}">
                    <a16:rowId xmlns:a16="http://schemas.microsoft.com/office/drawing/2014/main" val="3523783933"/>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I have returned to education</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35</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0.5%</a:t>
                      </a:r>
                    </a:p>
                  </a:txBody>
                  <a:tcPr/>
                </a:tc>
                <a:extLst>
                  <a:ext uri="{0D108BD9-81ED-4DB2-BD59-A6C34878D82A}">
                    <a16:rowId xmlns:a16="http://schemas.microsoft.com/office/drawing/2014/main" val="2925225719"/>
                  </a:ext>
                </a:extLst>
              </a:tr>
              <a:tr h="274320">
                <a:tc>
                  <a:txBody>
                    <a:bodyPr/>
                    <a:lstStyle/>
                    <a:p>
                      <a:pPr algn="l">
                        <a:lnSpc>
                          <a:spcPct val="100000"/>
                        </a:lnSpc>
                      </a:pPr>
                      <a:r>
                        <a:rPr lang="en-US" sz="1000" dirty="0">
                          <a:latin typeface="Arial" panose="020B0604020202020204" pitchFamily="34" charset="0"/>
                          <a:cs typeface="Arial" panose="020B0604020202020204" pitchFamily="34" charset="0"/>
                        </a:rPr>
                        <a:t>I had difficulty in finding suitable employment</a:t>
                      </a:r>
                      <a:endParaRPr lang="en-GB" sz="1000" dirty="0">
                        <a:latin typeface="Arial" panose="020B0604020202020204" pitchFamily="34" charset="0"/>
                        <a:cs typeface="Arial" panose="020B0604020202020204" pitchFamily="34" charset="0"/>
                      </a:endParaRP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30</a:t>
                      </a:r>
                    </a:p>
                  </a:txBody>
                  <a:tcPr/>
                </a:tc>
                <a:tc>
                  <a:txBody>
                    <a:bodyPr/>
                    <a:lstStyle/>
                    <a:p>
                      <a:pPr algn="l">
                        <a:lnSpc>
                          <a:spcPct val="100000"/>
                        </a:lnSpc>
                      </a:pPr>
                      <a:r>
                        <a:rPr lang="en-GB" sz="1000" dirty="0">
                          <a:latin typeface="Arial" panose="020B0604020202020204" pitchFamily="34" charset="0"/>
                          <a:cs typeface="Arial" panose="020B0604020202020204" pitchFamily="34" charset="0"/>
                        </a:rPr>
                        <a:t>0.4%</a:t>
                      </a:r>
                    </a:p>
                  </a:txBody>
                  <a:tcPr/>
                </a:tc>
                <a:extLst>
                  <a:ext uri="{0D108BD9-81ED-4DB2-BD59-A6C34878D82A}">
                    <a16:rowId xmlns:a16="http://schemas.microsoft.com/office/drawing/2014/main" val="3631702000"/>
                  </a:ext>
                </a:extLst>
              </a:tr>
              <a:tr h="274320">
                <a:tc>
                  <a:txBody>
                    <a:bodyPr/>
                    <a:lstStyle/>
                    <a:p>
                      <a:pPr algn="l">
                        <a:lnSpc>
                          <a:spcPct val="100000"/>
                        </a:lnSpc>
                      </a:pPr>
                      <a:r>
                        <a:rPr lang="en-GB" sz="1000" b="1" dirty="0">
                          <a:latin typeface="Arial" panose="020B0604020202020204" pitchFamily="34" charset="0"/>
                          <a:cs typeface="Arial" panose="020B0604020202020204" pitchFamily="34" charset="0"/>
                        </a:rPr>
                        <a:t>Total respondents</a:t>
                      </a:r>
                    </a:p>
                  </a:txBody>
                  <a:tcPr/>
                </a:tc>
                <a:tc>
                  <a:txBody>
                    <a:bodyPr/>
                    <a:lstStyle/>
                    <a:p>
                      <a:pPr algn="l">
                        <a:lnSpc>
                          <a:spcPct val="100000"/>
                        </a:lnSpc>
                      </a:pPr>
                      <a:r>
                        <a:rPr lang="en-GB" sz="1000" b="1" dirty="0">
                          <a:latin typeface="Arial" panose="020B0604020202020204" pitchFamily="34" charset="0"/>
                          <a:cs typeface="Arial" panose="020B0604020202020204" pitchFamily="34" charset="0"/>
                        </a:rPr>
                        <a:t>6,458</a:t>
                      </a:r>
                    </a:p>
                  </a:txBody>
                  <a:tcPr/>
                </a:tc>
                <a:tc>
                  <a:txBody>
                    <a:bodyPr/>
                    <a:lstStyle/>
                    <a:p>
                      <a:pPr algn="l">
                        <a:lnSpc>
                          <a:spcPct val="100000"/>
                        </a:lnSpc>
                      </a:pPr>
                      <a:endParaRPr lang="en-GB" sz="1000" dirty="0">
                        <a:latin typeface="Arial" panose="020B0604020202020204" pitchFamily="34" charset="0"/>
                        <a:cs typeface="Arial" panose="020B0604020202020204" pitchFamily="34" charset="0"/>
                      </a:endParaRPr>
                    </a:p>
                  </a:txBody>
                  <a:tcPr>
                    <a:solidFill>
                      <a:srgbClr val="4D1434"/>
                    </a:solidFill>
                  </a:tcPr>
                </a:tc>
                <a:extLst>
                  <a:ext uri="{0D108BD9-81ED-4DB2-BD59-A6C34878D82A}">
                    <a16:rowId xmlns:a16="http://schemas.microsoft.com/office/drawing/2014/main" val="3410235912"/>
                  </a:ext>
                </a:extLst>
              </a:tr>
            </a:tbl>
          </a:graphicData>
        </a:graphic>
      </p:graphicFrame>
    </p:spTree>
    <p:extLst>
      <p:ext uri="{BB962C8B-B14F-4D97-AF65-F5344CB8AC3E}">
        <p14:creationId xmlns:p14="http://schemas.microsoft.com/office/powerpoint/2010/main" val="23958577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2D598710-B850-9FA1-F363-4C290D5C2207}"/>
              </a:ext>
            </a:extLst>
          </p:cNvPr>
          <p:cNvSpPr/>
          <p:nvPr/>
        </p:nvSpPr>
        <p:spPr>
          <a:xfrm>
            <a:off x="223186" y="2492094"/>
            <a:ext cx="6131165" cy="3785876"/>
          </a:xfrm>
          <a:prstGeom prst="rect">
            <a:avLst/>
          </a:prstGeom>
          <a:solidFill>
            <a:schemeClr val="bg1">
              <a:lumMod val="95000"/>
            </a:schemeClr>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Title 8">
            <a:extLst>
              <a:ext uri="{FF2B5EF4-FFF2-40B4-BE49-F238E27FC236}">
                <a16:creationId xmlns:a16="http://schemas.microsoft.com/office/drawing/2014/main" id="{F6DD7E5F-1907-77D2-E6CE-7A51C939947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Political factors</a:t>
            </a:r>
          </a:p>
        </p:txBody>
      </p:sp>
      <p:sp>
        <p:nvSpPr>
          <p:cNvPr id="17" name="Text Placeholder 16">
            <a:extLst>
              <a:ext uri="{FF2B5EF4-FFF2-40B4-BE49-F238E27FC236}">
                <a16:creationId xmlns:a16="http://schemas.microsoft.com/office/drawing/2014/main" id="{4CC7E33E-4F1F-07E3-6726-60C1BA1431BC}"/>
              </a:ext>
            </a:extLst>
          </p:cNvPr>
          <p:cNvSpPr>
            <a:spLocks noGrp="1"/>
          </p:cNvSpPr>
          <p:nvPr>
            <p:ph type="body" sz="quarter" idx="4294967295"/>
          </p:nvPr>
        </p:nvSpPr>
        <p:spPr>
          <a:xfrm>
            <a:off x="659825" y="1938055"/>
            <a:ext cx="11029950" cy="554038"/>
          </a:xfrm>
        </p:spPr>
        <p:txBody>
          <a:bodyPr>
            <a:normAutofit/>
          </a:bodyPr>
          <a:lstStyle/>
          <a:p>
            <a:pPr marL="0" indent="0">
              <a:buNone/>
            </a:pPr>
            <a:r>
              <a:rPr lang="en-GB" sz="2200" dirty="0">
                <a:solidFill>
                  <a:schemeClr val="accent1">
                    <a:lumMod val="90000"/>
                    <a:lumOff val="10000"/>
                  </a:schemeClr>
                </a:solidFill>
                <a:latin typeface="Arial" panose="020B0604020202020204" pitchFamily="34" charset="0"/>
                <a:cs typeface="Arial" panose="020B0604020202020204" pitchFamily="34" charset="0"/>
              </a:rPr>
              <a:t>Education and training funding </a:t>
            </a:r>
          </a:p>
        </p:txBody>
      </p:sp>
      <p:sp>
        <p:nvSpPr>
          <p:cNvPr id="18" name="Content Placeholder 17">
            <a:extLst>
              <a:ext uri="{FF2B5EF4-FFF2-40B4-BE49-F238E27FC236}">
                <a16:creationId xmlns:a16="http://schemas.microsoft.com/office/drawing/2014/main" id="{5E036D50-5157-8612-09E9-5EAC60F1314D}"/>
              </a:ext>
            </a:extLst>
          </p:cNvPr>
          <p:cNvSpPr>
            <a:spLocks noGrp="1"/>
          </p:cNvSpPr>
          <p:nvPr>
            <p:ph idx="4294967295"/>
          </p:nvPr>
        </p:nvSpPr>
        <p:spPr>
          <a:xfrm>
            <a:off x="6736852" y="2038616"/>
            <a:ext cx="5389562" cy="4959350"/>
          </a:xfrm>
        </p:spPr>
        <p:txBody>
          <a:bodyPr>
            <a:normAutofit/>
          </a:bodyPr>
          <a:lstStyle/>
          <a:p>
            <a:pPr marL="0" indent="0" algn="just">
              <a:lnSpc>
                <a:spcPct val="150000"/>
              </a:lnSpc>
              <a:buNone/>
            </a:pPr>
            <a:r>
              <a:rPr lang="en-US" sz="1600" dirty="0">
                <a:solidFill>
                  <a:schemeClr val="accent1">
                    <a:lumMod val="90000"/>
                    <a:lumOff val="10000"/>
                  </a:schemeClr>
                </a:solidFill>
                <a:latin typeface="Arial" panose="020B0604020202020204" pitchFamily="34" charset="0"/>
                <a:cs typeface="Arial" panose="020B0604020202020204" pitchFamily="34" charset="0"/>
              </a:rPr>
              <a:t>The data illustrated in Figure 4 as a pipeline is presenting the undergraduate nurses training for student started in 2014. The student qualified can join the NHS at the earliest 2017. It is showing that the numbers of undergraduate applicants aren't accepted and placed in the training which means they are near 35,610 over 57,420 applicants </a:t>
            </a:r>
            <a:r>
              <a:rPr lang="en-GB" sz="1600" b="0" i="0" dirty="0">
                <a:solidFill>
                  <a:schemeClr val="accent1">
                    <a:lumMod val="90000"/>
                    <a:lumOff val="10000"/>
                  </a:schemeClr>
                </a:solidFill>
                <a:effectLst/>
                <a:latin typeface="Arial" panose="020B0604020202020204" pitchFamily="34" charset="0"/>
                <a:cs typeface="Arial" panose="020B0604020202020204" pitchFamily="34" charset="0"/>
              </a:rPr>
              <a:t>(The Health Foundation, 2019)</a:t>
            </a:r>
            <a:endParaRPr lang="en-US" sz="1600" dirty="0">
              <a:solidFill>
                <a:schemeClr val="accent1">
                  <a:lumMod val="90000"/>
                  <a:lumOff val="10000"/>
                </a:schemeClr>
              </a:solidFill>
              <a:latin typeface="Arial" panose="020B0604020202020204" pitchFamily="34" charset="0"/>
              <a:cs typeface="Arial" panose="020B0604020202020204" pitchFamily="34" charset="0"/>
            </a:endParaRPr>
          </a:p>
          <a:p>
            <a:pPr marL="0" indent="0" algn="just">
              <a:lnSpc>
                <a:spcPct val="150000"/>
              </a:lnSpc>
              <a:buNone/>
            </a:pPr>
            <a:endParaRPr lang="en-GB" sz="1600" dirty="0">
              <a:solidFill>
                <a:schemeClr val="accent1">
                  <a:lumMod val="90000"/>
                  <a:lumOff val="10000"/>
                </a:schemeClr>
              </a:solidFill>
              <a:latin typeface="Arial" panose="020B0604020202020204" pitchFamily="34" charset="0"/>
              <a:cs typeface="Arial" panose="020B0604020202020204" pitchFamily="34" charset="0"/>
            </a:endParaRPr>
          </a:p>
        </p:txBody>
      </p:sp>
      <p:grpSp>
        <p:nvGrpSpPr>
          <p:cNvPr id="68" name="Group 67">
            <a:extLst>
              <a:ext uri="{FF2B5EF4-FFF2-40B4-BE49-F238E27FC236}">
                <a16:creationId xmlns:a16="http://schemas.microsoft.com/office/drawing/2014/main" id="{5E734CC2-8FF1-BB7D-EC94-1B902AD06151}"/>
              </a:ext>
            </a:extLst>
          </p:cNvPr>
          <p:cNvGrpSpPr/>
          <p:nvPr/>
        </p:nvGrpSpPr>
        <p:grpSpPr>
          <a:xfrm>
            <a:off x="163161" y="2598137"/>
            <a:ext cx="6196747" cy="3952396"/>
            <a:chOff x="163161" y="2598137"/>
            <a:chExt cx="6196747" cy="3952396"/>
          </a:xfrm>
        </p:grpSpPr>
        <p:grpSp>
          <p:nvGrpSpPr>
            <p:cNvPr id="19" name="Group 18">
              <a:extLst>
                <a:ext uri="{FF2B5EF4-FFF2-40B4-BE49-F238E27FC236}">
                  <a16:creationId xmlns:a16="http://schemas.microsoft.com/office/drawing/2014/main" id="{4EE9F608-1EEB-CDB6-614D-EED51241785B}"/>
                </a:ext>
              </a:extLst>
            </p:cNvPr>
            <p:cNvGrpSpPr/>
            <p:nvPr/>
          </p:nvGrpSpPr>
          <p:grpSpPr>
            <a:xfrm>
              <a:off x="376528" y="2598137"/>
              <a:ext cx="5983380" cy="3530205"/>
              <a:chOff x="0" y="0"/>
              <a:chExt cx="4885110" cy="2795571"/>
            </a:xfrm>
          </p:grpSpPr>
          <p:sp>
            <p:nvSpPr>
              <p:cNvPr id="20" name="Rectangle 19">
                <a:extLst>
                  <a:ext uri="{FF2B5EF4-FFF2-40B4-BE49-F238E27FC236}">
                    <a16:creationId xmlns:a16="http://schemas.microsoft.com/office/drawing/2014/main" id="{F1E88C81-094B-B59F-B1E8-BCF8E334950A}"/>
                  </a:ext>
                </a:extLst>
              </p:cNvPr>
              <p:cNvSpPr/>
              <p:nvPr/>
            </p:nvSpPr>
            <p:spPr>
              <a:xfrm>
                <a:off x="120635" y="96975"/>
                <a:ext cx="822700"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00A773"/>
                    </a:solidFill>
                    <a:effectLst/>
                    <a:latin typeface="Arial" panose="020B0604020202020204" pitchFamily="34" charset="0"/>
                    <a:ea typeface="Arial" panose="020B0604020202020204" pitchFamily="34" charset="0"/>
                  </a:rPr>
                  <a:t>Applicants: 57,420</a:t>
                </a:r>
                <a:endParaRPr lang="en-GB" sz="950">
                  <a:solidFill>
                    <a:srgbClr val="342E2B"/>
                  </a:solidFill>
                  <a:effectLst/>
                  <a:latin typeface="Arial" panose="020B0604020202020204" pitchFamily="34" charset="0"/>
                  <a:ea typeface="Arial" panose="020B0604020202020204" pitchFamily="34" charset="0"/>
                </a:endParaRPr>
              </a:p>
            </p:txBody>
          </p:sp>
          <p:sp>
            <p:nvSpPr>
              <p:cNvPr id="21" name="Rectangle 20">
                <a:extLst>
                  <a:ext uri="{FF2B5EF4-FFF2-40B4-BE49-F238E27FC236}">
                    <a16:creationId xmlns:a16="http://schemas.microsoft.com/office/drawing/2014/main" id="{184CA72B-3DE5-27E5-2796-F25FB642A0C1}"/>
                  </a:ext>
                </a:extLst>
              </p:cNvPr>
              <p:cNvSpPr/>
              <p:nvPr/>
            </p:nvSpPr>
            <p:spPr>
              <a:xfrm>
                <a:off x="582504" y="326389"/>
                <a:ext cx="956116"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61B88F"/>
                    </a:solidFill>
                    <a:effectLst/>
                    <a:latin typeface="Arial" panose="020B0604020202020204" pitchFamily="34" charset="0"/>
                    <a:ea typeface="Arial" panose="020B0604020202020204" pitchFamily="34" charset="0"/>
                  </a:rPr>
                  <a:t>Not accepted: 35,610</a:t>
                </a:r>
                <a:endParaRPr lang="en-GB" sz="950">
                  <a:solidFill>
                    <a:srgbClr val="342E2B"/>
                  </a:solidFill>
                  <a:effectLst/>
                  <a:latin typeface="Arial" panose="020B0604020202020204" pitchFamily="34" charset="0"/>
                  <a:ea typeface="Arial" panose="020B0604020202020204" pitchFamily="34" charset="0"/>
                </a:endParaRPr>
              </a:p>
            </p:txBody>
          </p:sp>
          <p:sp>
            <p:nvSpPr>
              <p:cNvPr id="22" name="Rectangle 21">
                <a:extLst>
                  <a:ext uri="{FF2B5EF4-FFF2-40B4-BE49-F238E27FC236}">
                    <a16:creationId xmlns:a16="http://schemas.microsoft.com/office/drawing/2014/main" id="{8F4D7BB3-E721-F9C0-17ED-6F8304C9BF46}"/>
                  </a:ext>
                </a:extLst>
              </p:cNvPr>
              <p:cNvSpPr/>
              <p:nvPr/>
            </p:nvSpPr>
            <p:spPr>
              <a:xfrm>
                <a:off x="582504" y="415424"/>
                <a:ext cx="259530"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61B88F"/>
                    </a:solidFill>
                    <a:effectLst/>
                    <a:latin typeface="Arial" panose="020B0604020202020204" pitchFamily="34" charset="0"/>
                    <a:ea typeface="Arial" panose="020B0604020202020204" pitchFamily="34" charset="0"/>
                  </a:rPr>
                  <a:t>(62%)</a:t>
                </a:r>
                <a:endParaRPr lang="en-GB" sz="950">
                  <a:solidFill>
                    <a:srgbClr val="342E2B"/>
                  </a:solidFill>
                  <a:effectLst/>
                  <a:latin typeface="Arial" panose="020B0604020202020204" pitchFamily="34" charset="0"/>
                  <a:ea typeface="Arial" panose="020B0604020202020204" pitchFamily="34" charset="0"/>
                </a:endParaRPr>
              </a:p>
            </p:txBody>
          </p:sp>
          <p:sp>
            <p:nvSpPr>
              <p:cNvPr id="23" name="Rectangle 22">
                <a:extLst>
                  <a:ext uri="{FF2B5EF4-FFF2-40B4-BE49-F238E27FC236}">
                    <a16:creationId xmlns:a16="http://schemas.microsoft.com/office/drawing/2014/main" id="{4A74EAA5-C546-5AC8-A769-E22D974B89DA}"/>
                  </a:ext>
                </a:extLst>
              </p:cNvPr>
              <p:cNvSpPr/>
              <p:nvPr/>
            </p:nvSpPr>
            <p:spPr>
              <a:xfrm>
                <a:off x="1946894" y="637715"/>
                <a:ext cx="371039"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94CAAB"/>
                    </a:solidFill>
                    <a:effectLst/>
                    <a:latin typeface="Arial" panose="020B0604020202020204" pitchFamily="34" charset="0"/>
                    <a:ea typeface="Arial" panose="020B0604020202020204" pitchFamily="34" charset="0"/>
                  </a:rPr>
                  <a:t>Training </a:t>
                </a:r>
                <a:endParaRPr lang="en-GB" sz="950">
                  <a:solidFill>
                    <a:srgbClr val="342E2B"/>
                  </a:solidFill>
                  <a:effectLst/>
                  <a:latin typeface="Arial" panose="020B0604020202020204" pitchFamily="34" charset="0"/>
                  <a:ea typeface="Arial" panose="020B0604020202020204" pitchFamily="34" charset="0"/>
                </a:endParaRPr>
              </a:p>
            </p:txBody>
          </p:sp>
          <p:sp>
            <p:nvSpPr>
              <p:cNvPr id="24" name="Rectangle 23">
                <a:extLst>
                  <a:ext uri="{FF2B5EF4-FFF2-40B4-BE49-F238E27FC236}">
                    <a16:creationId xmlns:a16="http://schemas.microsoft.com/office/drawing/2014/main" id="{59E894CB-F015-143E-982C-5E02A21F9A87}"/>
                  </a:ext>
                </a:extLst>
              </p:cNvPr>
              <p:cNvSpPr/>
              <p:nvPr/>
            </p:nvSpPr>
            <p:spPr>
              <a:xfrm>
                <a:off x="1946894" y="726751"/>
                <a:ext cx="923157"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94CAAB"/>
                    </a:solidFill>
                    <a:effectLst/>
                    <a:latin typeface="Arial" panose="020B0604020202020204" pitchFamily="34" charset="0"/>
                    <a:ea typeface="Arial" panose="020B0604020202020204" pitchFamily="34" charset="0"/>
                  </a:rPr>
                  <a:t>attrition: 4,140 (19%)</a:t>
                </a:r>
                <a:endParaRPr lang="en-GB" sz="950">
                  <a:solidFill>
                    <a:srgbClr val="342E2B"/>
                  </a:solidFill>
                  <a:effectLst/>
                  <a:latin typeface="Arial" panose="020B0604020202020204" pitchFamily="34" charset="0"/>
                  <a:ea typeface="Arial" panose="020B0604020202020204" pitchFamily="34" charset="0"/>
                </a:endParaRPr>
              </a:p>
            </p:txBody>
          </p:sp>
          <p:sp>
            <p:nvSpPr>
              <p:cNvPr id="25" name="Rectangle 24">
                <a:extLst>
                  <a:ext uri="{FF2B5EF4-FFF2-40B4-BE49-F238E27FC236}">
                    <a16:creationId xmlns:a16="http://schemas.microsoft.com/office/drawing/2014/main" id="{D0BD29BE-41FD-D5ED-EA9C-E450D70378BA}"/>
                  </a:ext>
                </a:extLst>
              </p:cNvPr>
              <p:cNvSpPr/>
              <p:nvPr/>
            </p:nvSpPr>
            <p:spPr>
              <a:xfrm>
                <a:off x="3592189" y="353248"/>
                <a:ext cx="445938"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6A8084"/>
                    </a:solidFill>
                    <a:effectLst/>
                    <a:latin typeface="Arial" panose="020B0604020202020204" pitchFamily="34" charset="0"/>
                    <a:ea typeface="Arial" panose="020B0604020202020204" pitchFamily="34" charset="0"/>
                  </a:rPr>
                  <a:t>Join NHS </a:t>
                </a:r>
                <a:endParaRPr lang="en-GB" sz="950">
                  <a:solidFill>
                    <a:srgbClr val="342E2B"/>
                  </a:solidFill>
                  <a:effectLst/>
                  <a:latin typeface="Arial" panose="020B0604020202020204" pitchFamily="34" charset="0"/>
                  <a:ea typeface="Arial" panose="020B0604020202020204" pitchFamily="34" charset="0"/>
                </a:endParaRPr>
              </a:p>
            </p:txBody>
          </p:sp>
          <p:sp>
            <p:nvSpPr>
              <p:cNvPr id="26" name="Rectangle 25">
                <a:extLst>
                  <a:ext uri="{FF2B5EF4-FFF2-40B4-BE49-F238E27FC236}">
                    <a16:creationId xmlns:a16="http://schemas.microsoft.com/office/drawing/2014/main" id="{FCAA2C7B-A0E8-AD2E-EF0B-CE9DF6C02E4B}"/>
                  </a:ext>
                </a:extLst>
              </p:cNvPr>
              <p:cNvSpPr/>
              <p:nvPr/>
            </p:nvSpPr>
            <p:spPr>
              <a:xfrm>
                <a:off x="3592189" y="442283"/>
                <a:ext cx="892171" cy="114962"/>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6A8084"/>
                    </a:solidFill>
                    <a:effectLst/>
                    <a:latin typeface="Arial" panose="020B0604020202020204" pitchFamily="34" charset="0"/>
                    <a:ea typeface="Arial" panose="020B0604020202020204" pitchFamily="34" charset="0"/>
                  </a:rPr>
                  <a:t>trusts: 14,310 (81%)</a:t>
                </a:r>
                <a:endParaRPr lang="en-GB" sz="950">
                  <a:solidFill>
                    <a:srgbClr val="342E2B"/>
                  </a:solidFill>
                  <a:effectLst/>
                  <a:latin typeface="Arial" panose="020B0604020202020204" pitchFamily="34" charset="0"/>
                  <a:ea typeface="Arial" panose="020B0604020202020204" pitchFamily="34" charset="0"/>
                </a:endParaRPr>
              </a:p>
            </p:txBody>
          </p:sp>
          <p:sp>
            <p:nvSpPr>
              <p:cNvPr id="27" name="Rectangle 26">
                <a:extLst>
                  <a:ext uri="{FF2B5EF4-FFF2-40B4-BE49-F238E27FC236}">
                    <a16:creationId xmlns:a16="http://schemas.microsoft.com/office/drawing/2014/main" id="{1E281CFE-CB0D-1E73-124B-9C10D09BBF66}"/>
                  </a:ext>
                </a:extLst>
              </p:cNvPr>
              <p:cNvSpPr/>
              <p:nvPr/>
            </p:nvSpPr>
            <p:spPr>
              <a:xfrm>
                <a:off x="3908961" y="0"/>
                <a:ext cx="890198"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97A2A6"/>
                    </a:solidFill>
                    <a:effectLst/>
                    <a:latin typeface="Arial" panose="020B0604020202020204" pitchFamily="34" charset="0"/>
                    <a:ea typeface="Arial" panose="020B0604020202020204" pitchFamily="34" charset="0"/>
                  </a:rPr>
                  <a:t>Full-time equivalent </a:t>
                </a:r>
                <a:endParaRPr lang="en-GB" sz="950">
                  <a:solidFill>
                    <a:srgbClr val="342E2B"/>
                  </a:solidFill>
                  <a:effectLst/>
                  <a:latin typeface="Arial" panose="020B0604020202020204" pitchFamily="34" charset="0"/>
                  <a:ea typeface="Arial" panose="020B0604020202020204" pitchFamily="34" charset="0"/>
                </a:endParaRPr>
              </a:p>
            </p:txBody>
          </p:sp>
          <p:sp>
            <p:nvSpPr>
              <p:cNvPr id="28" name="Rectangle 27">
                <a:extLst>
                  <a:ext uri="{FF2B5EF4-FFF2-40B4-BE49-F238E27FC236}">
                    <a16:creationId xmlns:a16="http://schemas.microsoft.com/office/drawing/2014/main" id="{0BC1C365-EC6E-7D37-12B3-ECA703EE75DB}"/>
                  </a:ext>
                </a:extLst>
              </p:cNvPr>
              <p:cNvSpPr/>
              <p:nvPr/>
            </p:nvSpPr>
            <p:spPr>
              <a:xfrm>
                <a:off x="3908961" y="89036"/>
                <a:ext cx="976149"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97A2A6"/>
                    </a:solidFill>
                    <a:effectLst/>
                    <a:latin typeface="Arial" panose="020B0604020202020204" pitchFamily="34" charset="0"/>
                    <a:ea typeface="Arial" panose="020B0604020202020204" pitchFamily="34" charset="0"/>
                  </a:rPr>
                  <a:t>starters: 12,450 (87%)</a:t>
                </a:r>
                <a:endParaRPr lang="en-GB" sz="950">
                  <a:solidFill>
                    <a:srgbClr val="342E2B"/>
                  </a:solidFill>
                  <a:effectLst/>
                  <a:latin typeface="Arial" panose="020B0604020202020204" pitchFamily="34" charset="0"/>
                  <a:ea typeface="Arial" panose="020B0604020202020204" pitchFamily="34" charset="0"/>
                </a:endParaRPr>
              </a:p>
            </p:txBody>
          </p:sp>
          <p:sp>
            <p:nvSpPr>
              <p:cNvPr id="29" name="Rectangle 28">
                <a:extLst>
                  <a:ext uri="{FF2B5EF4-FFF2-40B4-BE49-F238E27FC236}">
                    <a16:creationId xmlns:a16="http://schemas.microsoft.com/office/drawing/2014/main" id="{1C877E0B-7E93-F388-878E-A3BAE8DF265F}"/>
                  </a:ext>
                </a:extLst>
              </p:cNvPr>
              <p:cNvSpPr/>
              <p:nvPr/>
            </p:nvSpPr>
            <p:spPr>
              <a:xfrm>
                <a:off x="3984938" y="1555296"/>
                <a:ext cx="895635"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45686D"/>
                    </a:solidFill>
                    <a:effectLst/>
                    <a:latin typeface="Arial" panose="020B0604020202020204" pitchFamily="34" charset="0"/>
                    <a:ea typeface="Arial" panose="020B0604020202020204" pitchFamily="34" charset="0"/>
                  </a:rPr>
                  <a:t>Enter primary, other </a:t>
                </a:r>
                <a:endParaRPr lang="en-GB" sz="950">
                  <a:solidFill>
                    <a:srgbClr val="342E2B"/>
                  </a:solidFill>
                  <a:effectLst/>
                  <a:latin typeface="Arial" panose="020B0604020202020204" pitchFamily="34" charset="0"/>
                  <a:ea typeface="Arial" panose="020B0604020202020204" pitchFamily="34" charset="0"/>
                </a:endParaRPr>
              </a:p>
            </p:txBody>
          </p:sp>
          <p:sp>
            <p:nvSpPr>
              <p:cNvPr id="30" name="Rectangle 29">
                <a:extLst>
                  <a:ext uri="{FF2B5EF4-FFF2-40B4-BE49-F238E27FC236}">
                    <a16:creationId xmlns:a16="http://schemas.microsoft.com/office/drawing/2014/main" id="{DF0ACFDE-20C9-9806-EBE0-92CC74121B54}"/>
                  </a:ext>
                </a:extLst>
              </p:cNvPr>
              <p:cNvSpPr/>
              <p:nvPr/>
            </p:nvSpPr>
            <p:spPr>
              <a:xfrm>
                <a:off x="3984938" y="1644331"/>
                <a:ext cx="890099"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45686D"/>
                    </a:solidFill>
                    <a:effectLst/>
                    <a:latin typeface="Arial" panose="020B0604020202020204" pitchFamily="34" charset="0"/>
                    <a:ea typeface="Arial" panose="020B0604020202020204" pitchFamily="34" charset="0"/>
                  </a:rPr>
                  <a:t>health or residential </a:t>
                </a:r>
                <a:endParaRPr lang="en-GB" sz="950">
                  <a:solidFill>
                    <a:srgbClr val="342E2B"/>
                  </a:solidFill>
                  <a:effectLst/>
                  <a:latin typeface="Arial" panose="020B0604020202020204" pitchFamily="34" charset="0"/>
                  <a:ea typeface="Arial" panose="020B0604020202020204" pitchFamily="34" charset="0"/>
                </a:endParaRPr>
              </a:p>
            </p:txBody>
          </p:sp>
          <p:sp>
            <p:nvSpPr>
              <p:cNvPr id="31" name="Rectangle 30">
                <a:extLst>
                  <a:ext uri="{FF2B5EF4-FFF2-40B4-BE49-F238E27FC236}">
                    <a16:creationId xmlns:a16="http://schemas.microsoft.com/office/drawing/2014/main" id="{9DDDA538-AE10-23AE-566B-4D542795D945}"/>
                  </a:ext>
                </a:extLst>
              </p:cNvPr>
              <p:cNvSpPr/>
              <p:nvPr/>
            </p:nvSpPr>
            <p:spPr>
              <a:xfrm>
                <a:off x="3984938" y="1733367"/>
                <a:ext cx="844598"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45686D"/>
                    </a:solidFill>
                    <a:effectLst/>
                    <a:latin typeface="Arial" panose="020B0604020202020204" pitchFamily="34" charset="0"/>
                    <a:ea typeface="Arial" panose="020B0604020202020204" pitchFamily="34" charset="0"/>
                  </a:rPr>
                  <a:t>care setting: 2,470 </a:t>
                </a:r>
                <a:endParaRPr lang="en-GB" sz="950">
                  <a:solidFill>
                    <a:srgbClr val="342E2B"/>
                  </a:solidFill>
                  <a:effectLst/>
                  <a:latin typeface="Arial" panose="020B0604020202020204" pitchFamily="34" charset="0"/>
                  <a:ea typeface="Arial" panose="020B0604020202020204" pitchFamily="34" charset="0"/>
                </a:endParaRPr>
              </a:p>
            </p:txBody>
          </p:sp>
          <p:sp>
            <p:nvSpPr>
              <p:cNvPr id="32" name="Rectangle 31">
                <a:extLst>
                  <a:ext uri="{FF2B5EF4-FFF2-40B4-BE49-F238E27FC236}">
                    <a16:creationId xmlns:a16="http://schemas.microsoft.com/office/drawing/2014/main" id="{C242A799-6BB0-F8B9-61CF-01CBFF957DB5}"/>
                  </a:ext>
                </a:extLst>
              </p:cNvPr>
              <p:cNvSpPr/>
              <p:nvPr/>
            </p:nvSpPr>
            <p:spPr>
              <a:xfrm>
                <a:off x="3984938" y="1822402"/>
                <a:ext cx="259530"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45686D"/>
                    </a:solidFill>
                    <a:effectLst/>
                    <a:latin typeface="Arial" panose="020B0604020202020204" pitchFamily="34" charset="0"/>
                    <a:ea typeface="Arial" panose="020B0604020202020204" pitchFamily="34" charset="0"/>
                  </a:rPr>
                  <a:t>(14%)</a:t>
                </a:r>
                <a:endParaRPr lang="en-GB" sz="950">
                  <a:solidFill>
                    <a:srgbClr val="342E2B"/>
                  </a:solidFill>
                  <a:effectLst/>
                  <a:latin typeface="Arial" panose="020B0604020202020204" pitchFamily="34" charset="0"/>
                  <a:ea typeface="Arial" panose="020B0604020202020204" pitchFamily="34" charset="0"/>
                </a:endParaRPr>
              </a:p>
            </p:txBody>
          </p:sp>
          <p:sp>
            <p:nvSpPr>
              <p:cNvPr id="33" name="Rectangle 32">
                <a:extLst>
                  <a:ext uri="{FF2B5EF4-FFF2-40B4-BE49-F238E27FC236}">
                    <a16:creationId xmlns:a16="http://schemas.microsoft.com/office/drawing/2014/main" id="{4377E3E7-5B55-B443-E8AE-82FDCB0FB77A}"/>
                  </a:ext>
                </a:extLst>
              </p:cNvPr>
              <p:cNvSpPr/>
              <p:nvPr/>
            </p:nvSpPr>
            <p:spPr>
              <a:xfrm>
                <a:off x="3984938" y="2032005"/>
                <a:ext cx="760433"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45686D"/>
                    </a:solidFill>
                    <a:effectLst/>
                    <a:latin typeface="Arial" panose="020B0604020202020204" pitchFamily="34" charset="0"/>
                    <a:ea typeface="Arial" panose="020B0604020202020204" pitchFamily="34" charset="0"/>
                  </a:rPr>
                  <a:t>Enter non-health </a:t>
                </a:r>
                <a:endParaRPr lang="en-GB" sz="950">
                  <a:solidFill>
                    <a:srgbClr val="342E2B"/>
                  </a:solidFill>
                  <a:effectLst/>
                  <a:latin typeface="Arial" panose="020B0604020202020204" pitchFamily="34" charset="0"/>
                  <a:ea typeface="Arial" panose="020B0604020202020204" pitchFamily="34" charset="0"/>
                </a:endParaRPr>
              </a:p>
            </p:txBody>
          </p:sp>
          <p:sp>
            <p:nvSpPr>
              <p:cNvPr id="34" name="Rectangle 33">
                <a:extLst>
                  <a:ext uri="{FF2B5EF4-FFF2-40B4-BE49-F238E27FC236}">
                    <a16:creationId xmlns:a16="http://schemas.microsoft.com/office/drawing/2014/main" id="{AE8AE257-89A7-8806-2FF9-D72A308BF191}"/>
                  </a:ext>
                </a:extLst>
              </p:cNvPr>
              <p:cNvSpPr/>
              <p:nvPr/>
            </p:nvSpPr>
            <p:spPr>
              <a:xfrm>
                <a:off x="3984938" y="2121040"/>
                <a:ext cx="667081"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45686D"/>
                    </a:solidFill>
                    <a:effectLst/>
                    <a:latin typeface="Arial" panose="020B0604020202020204" pitchFamily="34" charset="0"/>
                    <a:ea typeface="Arial" panose="020B0604020202020204" pitchFamily="34" charset="0"/>
                  </a:rPr>
                  <a:t>work: 890 (5%)</a:t>
                </a:r>
                <a:endParaRPr lang="en-GB" sz="950">
                  <a:solidFill>
                    <a:srgbClr val="342E2B"/>
                  </a:solidFill>
                  <a:effectLst/>
                  <a:latin typeface="Arial" panose="020B0604020202020204" pitchFamily="34" charset="0"/>
                  <a:ea typeface="Arial" panose="020B0604020202020204" pitchFamily="34" charset="0"/>
                </a:endParaRPr>
              </a:p>
            </p:txBody>
          </p:sp>
          <p:sp>
            <p:nvSpPr>
              <p:cNvPr id="35" name="Rectangle 34">
                <a:extLst>
                  <a:ext uri="{FF2B5EF4-FFF2-40B4-BE49-F238E27FC236}">
                    <a16:creationId xmlns:a16="http://schemas.microsoft.com/office/drawing/2014/main" id="{8DFC923C-AA84-34BA-5035-4F90F55664BC}"/>
                  </a:ext>
                </a:extLst>
              </p:cNvPr>
              <p:cNvSpPr/>
              <p:nvPr/>
            </p:nvSpPr>
            <p:spPr>
              <a:xfrm>
                <a:off x="800671" y="1496087"/>
                <a:ext cx="330777"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7DC19D"/>
                    </a:solidFill>
                    <a:effectLst/>
                    <a:latin typeface="Arial" panose="020B0604020202020204" pitchFamily="34" charset="0"/>
                    <a:ea typeface="Arial" panose="020B0604020202020204" pitchFamily="34" charset="0"/>
                  </a:rPr>
                  <a:t>Placed </a:t>
                </a:r>
                <a:endParaRPr lang="en-GB" sz="950">
                  <a:solidFill>
                    <a:srgbClr val="342E2B"/>
                  </a:solidFill>
                  <a:effectLst/>
                  <a:latin typeface="Arial" panose="020B0604020202020204" pitchFamily="34" charset="0"/>
                  <a:ea typeface="Arial" panose="020B0604020202020204" pitchFamily="34" charset="0"/>
                </a:endParaRPr>
              </a:p>
            </p:txBody>
          </p:sp>
          <p:sp>
            <p:nvSpPr>
              <p:cNvPr id="36" name="Rectangle 35">
                <a:extLst>
                  <a:ext uri="{FF2B5EF4-FFF2-40B4-BE49-F238E27FC236}">
                    <a16:creationId xmlns:a16="http://schemas.microsoft.com/office/drawing/2014/main" id="{F6668854-7FB7-D536-26B5-A3B031B2653A}"/>
                  </a:ext>
                </a:extLst>
              </p:cNvPr>
              <p:cNvSpPr/>
              <p:nvPr/>
            </p:nvSpPr>
            <p:spPr>
              <a:xfrm>
                <a:off x="800671" y="1585123"/>
                <a:ext cx="486199"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7DC19D"/>
                    </a:solidFill>
                    <a:effectLst/>
                    <a:latin typeface="Arial" panose="020B0604020202020204" pitchFamily="34" charset="0"/>
                    <a:ea typeface="Arial" panose="020B0604020202020204" pitchFamily="34" charset="0"/>
                  </a:rPr>
                  <a:t>in training: </a:t>
                </a:r>
                <a:endParaRPr lang="en-GB" sz="950">
                  <a:solidFill>
                    <a:srgbClr val="342E2B"/>
                  </a:solidFill>
                  <a:effectLst/>
                  <a:latin typeface="Arial" panose="020B0604020202020204" pitchFamily="34" charset="0"/>
                  <a:ea typeface="Arial" panose="020B0604020202020204" pitchFamily="34" charset="0"/>
                </a:endParaRPr>
              </a:p>
            </p:txBody>
          </p:sp>
          <p:sp>
            <p:nvSpPr>
              <p:cNvPr id="37" name="Rectangle 36">
                <a:extLst>
                  <a:ext uri="{FF2B5EF4-FFF2-40B4-BE49-F238E27FC236}">
                    <a16:creationId xmlns:a16="http://schemas.microsoft.com/office/drawing/2014/main" id="{9AA6C181-5B82-0350-B045-8F0219F45A1A}"/>
                  </a:ext>
                </a:extLst>
              </p:cNvPr>
              <p:cNvSpPr/>
              <p:nvPr/>
            </p:nvSpPr>
            <p:spPr>
              <a:xfrm>
                <a:off x="1224107" y="1674158"/>
                <a:ext cx="25558"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7DC19D"/>
                    </a:solidFill>
                    <a:effectLst/>
                    <a:latin typeface="Arial" panose="020B0604020202020204" pitchFamily="34" charset="0"/>
                    <a:ea typeface="Arial" panose="020B0604020202020204" pitchFamily="34" charset="0"/>
                  </a:rPr>
                  <a:t>)</a:t>
                </a:r>
                <a:endParaRPr lang="en-GB" sz="950">
                  <a:solidFill>
                    <a:srgbClr val="342E2B"/>
                  </a:solidFill>
                  <a:effectLst/>
                  <a:latin typeface="Arial" panose="020B0604020202020204" pitchFamily="34" charset="0"/>
                  <a:ea typeface="Arial" panose="020B0604020202020204" pitchFamily="34" charset="0"/>
                </a:endParaRPr>
              </a:p>
            </p:txBody>
          </p:sp>
          <p:sp>
            <p:nvSpPr>
              <p:cNvPr id="38" name="Rectangle 37">
                <a:extLst>
                  <a:ext uri="{FF2B5EF4-FFF2-40B4-BE49-F238E27FC236}">
                    <a16:creationId xmlns:a16="http://schemas.microsoft.com/office/drawing/2014/main" id="{C8B4EA7B-5D51-BD7E-BE81-6E927E40B5C1}"/>
                  </a:ext>
                </a:extLst>
              </p:cNvPr>
              <p:cNvSpPr/>
              <p:nvPr/>
            </p:nvSpPr>
            <p:spPr>
              <a:xfrm>
                <a:off x="800671" y="1674158"/>
                <a:ext cx="109733"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7DC19D"/>
                    </a:solidFill>
                    <a:effectLst/>
                    <a:latin typeface="Arial" panose="020B0604020202020204" pitchFamily="34" charset="0"/>
                    <a:ea typeface="Arial" panose="020B0604020202020204" pitchFamily="34" charset="0"/>
                  </a:rPr>
                  <a:t>21</a:t>
                </a:r>
                <a:endParaRPr lang="en-GB" sz="950">
                  <a:solidFill>
                    <a:srgbClr val="342E2B"/>
                  </a:solidFill>
                  <a:effectLst/>
                  <a:latin typeface="Arial" panose="020B0604020202020204" pitchFamily="34" charset="0"/>
                  <a:ea typeface="Arial" panose="020B0604020202020204" pitchFamily="34" charset="0"/>
                </a:endParaRPr>
              </a:p>
            </p:txBody>
          </p:sp>
          <p:sp>
            <p:nvSpPr>
              <p:cNvPr id="39" name="Rectangle 38">
                <a:extLst>
                  <a:ext uri="{FF2B5EF4-FFF2-40B4-BE49-F238E27FC236}">
                    <a16:creationId xmlns:a16="http://schemas.microsoft.com/office/drawing/2014/main" id="{1E829131-2535-283F-5914-3EA9B4426ED6}"/>
                  </a:ext>
                </a:extLst>
              </p:cNvPr>
              <p:cNvSpPr/>
              <p:nvPr/>
            </p:nvSpPr>
            <p:spPr>
              <a:xfrm>
                <a:off x="883177" y="1674158"/>
                <a:ext cx="453437"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7DC19D"/>
                    </a:solidFill>
                    <a:effectLst/>
                    <a:latin typeface="Arial" panose="020B0604020202020204" pitchFamily="34" charset="0"/>
                    <a:ea typeface="Arial" panose="020B0604020202020204" pitchFamily="34" charset="0"/>
                  </a:rPr>
                  <a:t>,810 (38%</a:t>
                </a:r>
                <a:endParaRPr lang="en-GB" sz="950">
                  <a:solidFill>
                    <a:srgbClr val="342E2B"/>
                  </a:solidFill>
                  <a:effectLst/>
                  <a:latin typeface="Arial" panose="020B0604020202020204" pitchFamily="34" charset="0"/>
                  <a:ea typeface="Arial" panose="020B0604020202020204" pitchFamily="34" charset="0"/>
                </a:endParaRPr>
              </a:p>
            </p:txBody>
          </p:sp>
          <p:sp>
            <p:nvSpPr>
              <p:cNvPr id="40" name="Shape 789">
                <a:extLst>
                  <a:ext uri="{FF2B5EF4-FFF2-40B4-BE49-F238E27FC236}">
                    <a16:creationId xmlns:a16="http://schemas.microsoft.com/office/drawing/2014/main" id="{AF15CFED-3550-A1E2-928C-636CF4FD9ED1}"/>
                  </a:ext>
                </a:extLst>
              </p:cNvPr>
              <p:cNvSpPr/>
              <p:nvPr/>
            </p:nvSpPr>
            <p:spPr>
              <a:xfrm>
                <a:off x="27014" y="590588"/>
                <a:ext cx="555460" cy="1371156"/>
              </a:xfrm>
              <a:custGeom>
                <a:avLst/>
                <a:gdLst/>
                <a:ahLst/>
                <a:cxnLst/>
                <a:rect l="0" t="0" r="0" b="0"/>
                <a:pathLst>
                  <a:path w="555460" h="1371156">
                    <a:moveTo>
                      <a:pt x="555460" y="0"/>
                    </a:moveTo>
                    <a:lnTo>
                      <a:pt x="555460" y="1341996"/>
                    </a:lnTo>
                    <a:cubicBezTo>
                      <a:pt x="500736" y="1341996"/>
                      <a:pt x="465379" y="1342492"/>
                      <a:pt x="443382" y="1343013"/>
                    </a:cubicBezTo>
                    <a:cubicBezTo>
                      <a:pt x="322986" y="1366813"/>
                      <a:pt x="201981" y="1371156"/>
                      <a:pt x="0" y="1371156"/>
                    </a:cubicBezTo>
                    <a:lnTo>
                      <a:pt x="0" y="29147"/>
                    </a:lnTo>
                    <a:cubicBezTo>
                      <a:pt x="54724" y="29147"/>
                      <a:pt x="90094" y="28652"/>
                      <a:pt x="112065" y="28131"/>
                    </a:cubicBezTo>
                    <a:cubicBezTo>
                      <a:pt x="232474" y="4331"/>
                      <a:pt x="353467" y="0"/>
                      <a:pt x="555460" y="0"/>
                    </a:cubicBezTo>
                    <a:close/>
                  </a:path>
                </a:pathLst>
              </a:custGeom>
              <a:ln w="0" cap="flat">
                <a:miter lim="127000"/>
              </a:ln>
            </p:spPr>
            <p:style>
              <a:lnRef idx="0">
                <a:srgbClr val="000000">
                  <a:alpha val="0"/>
                </a:srgbClr>
              </a:lnRef>
              <a:fillRef idx="1">
                <a:srgbClr val="CEE5D6"/>
              </a:fillRef>
              <a:effectRef idx="0">
                <a:scrgbClr r="0" g="0" b="0"/>
              </a:effectRef>
              <a:fontRef idx="none"/>
            </p:style>
            <p:txBody>
              <a:bodyPr/>
              <a:lstStyle/>
              <a:p>
                <a:endParaRPr lang="en-GB"/>
              </a:p>
            </p:txBody>
          </p:sp>
          <p:sp>
            <p:nvSpPr>
              <p:cNvPr id="41" name="Shape 790">
                <a:extLst>
                  <a:ext uri="{FF2B5EF4-FFF2-40B4-BE49-F238E27FC236}">
                    <a16:creationId xmlns:a16="http://schemas.microsoft.com/office/drawing/2014/main" id="{2FC36387-AB96-112C-71E5-8B3592FE085B}"/>
                  </a:ext>
                </a:extLst>
              </p:cNvPr>
              <p:cNvSpPr/>
              <p:nvPr/>
            </p:nvSpPr>
            <p:spPr>
              <a:xfrm>
                <a:off x="27013" y="1961740"/>
                <a:ext cx="944677" cy="833831"/>
              </a:xfrm>
              <a:custGeom>
                <a:avLst/>
                <a:gdLst/>
                <a:ahLst/>
                <a:cxnLst/>
                <a:rect l="0" t="0" r="0" b="0"/>
                <a:pathLst>
                  <a:path w="944677" h="833831">
                    <a:moveTo>
                      <a:pt x="0" y="0"/>
                    </a:moveTo>
                    <a:cubicBezTo>
                      <a:pt x="395795" y="0"/>
                      <a:pt x="447853" y="3175"/>
                      <a:pt x="508140" y="6845"/>
                    </a:cubicBezTo>
                    <a:cubicBezTo>
                      <a:pt x="542265" y="8928"/>
                      <a:pt x="584734" y="11519"/>
                      <a:pt x="944677" y="11519"/>
                    </a:cubicBezTo>
                    <a:lnTo>
                      <a:pt x="944677" y="833831"/>
                    </a:lnTo>
                    <a:cubicBezTo>
                      <a:pt x="548881" y="833831"/>
                      <a:pt x="496824" y="830656"/>
                      <a:pt x="436537" y="826986"/>
                    </a:cubicBezTo>
                    <a:cubicBezTo>
                      <a:pt x="402412" y="824903"/>
                      <a:pt x="359956" y="822313"/>
                      <a:pt x="0" y="822313"/>
                    </a:cubicBezTo>
                    <a:lnTo>
                      <a:pt x="0" y="0"/>
                    </a:lnTo>
                    <a:close/>
                  </a:path>
                </a:pathLst>
              </a:custGeom>
              <a:ln w="0" cap="flat">
                <a:miter lim="127000"/>
              </a:ln>
            </p:spPr>
            <p:style>
              <a:lnRef idx="0">
                <a:srgbClr val="000000">
                  <a:alpha val="0"/>
                </a:srgbClr>
              </a:lnRef>
              <a:fillRef idx="1">
                <a:srgbClr val="DAEBE0"/>
              </a:fillRef>
              <a:effectRef idx="0">
                <a:scrgbClr r="0" g="0" b="0"/>
              </a:effectRef>
              <a:fontRef idx="none"/>
            </p:style>
            <p:txBody>
              <a:bodyPr/>
              <a:lstStyle/>
              <a:p>
                <a:endParaRPr lang="en-GB"/>
              </a:p>
            </p:txBody>
          </p:sp>
          <p:sp>
            <p:nvSpPr>
              <p:cNvPr id="42" name="Shape 791">
                <a:extLst>
                  <a:ext uri="{FF2B5EF4-FFF2-40B4-BE49-F238E27FC236}">
                    <a16:creationId xmlns:a16="http://schemas.microsoft.com/office/drawing/2014/main" id="{09B4F348-B93D-2BB4-9B22-25FC210FD612}"/>
                  </a:ext>
                </a:extLst>
              </p:cNvPr>
              <p:cNvSpPr/>
              <p:nvPr/>
            </p:nvSpPr>
            <p:spPr>
              <a:xfrm>
                <a:off x="998724" y="1099436"/>
                <a:ext cx="2260994" cy="1695653"/>
              </a:xfrm>
              <a:custGeom>
                <a:avLst/>
                <a:gdLst/>
                <a:ahLst/>
                <a:cxnLst/>
                <a:rect l="0" t="0" r="0" b="0"/>
                <a:pathLst>
                  <a:path w="2260994" h="1695653">
                    <a:moveTo>
                      <a:pt x="2260994" y="0"/>
                    </a:moveTo>
                    <a:lnTo>
                      <a:pt x="2260994" y="665911"/>
                    </a:lnTo>
                    <a:cubicBezTo>
                      <a:pt x="2085035" y="665911"/>
                      <a:pt x="1769948" y="678281"/>
                      <a:pt x="1636573" y="761111"/>
                    </a:cubicBezTo>
                    <a:cubicBezTo>
                      <a:pt x="1581722" y="795172"/>
                      <a:pt x="1556766" y="843407"/>
                      <a:pt x="1504455" y="962558"/>
                    </a:cubicBezTo>
                    <a:cubicBezTo>
                      <a:pt x="1439456" y="1110552"/>
                      <a:pt x="1350429" y="1313269"/>
                      <a:pt x="1099592" y="1469060"/>
                    </a:cubicBezTo>
                    <a:cubicBezTo>
                      <a:pt x="850659" y="1623644"/>
                      <a:pt x="501256" y="1695653"/>
                      <a:pt x="0" y="1695653"/>
                    </a:cubicBezTo>
                    <a:lnTo>
                      <a:pt x="0" y="1029741"/>
                    </a:lnTo>
                    <a:cubicBezTo>
                      <a:pt x="175946" y="1029741"/>
                      <a:pt x="491058" y="1017371"/>
                      <a:pt x="624408" y="934542"/>
                    </a:cubicBezTo>
                    <a:cubicBezTo>
                      <a:pt x="679272" y="900481"/>
                      <a:pt x="704215" y="852233"/>
                      <a:pt x="756539" y="733095"/>
                    </a:cubicBezTo>
                    <a:cubicBezTo>
                      <a:pt x="821525" y="585102"/>
                      <a:pt x="910552" y="382384"/>
                      <a:pt x="1161415" y="226593"/>
                    </a:cubicBezTo>
                    <a:cubicBezTo>
                      <a:pt x="1410322" y="71996"/>
                      <a:pt x="1759737" y="0"/>
                      <a:pt x="2260994" y="0"/>
                    </a:cubicBezTo>
                    <a:close/>
                  </a:path>
                </a:pathLst>
              </a:custGeom>
              <a:ln w="0" cap="flat">
                <a:miter lim="127000"/>
              </a:ln>
            </p:spPr>
            <p:style>
              <a:lnRef idx="0">
                <a:srgbClr val="000000">
                  <a:alpha val="0"/>
                </a:srgbClr>
              </a:lnRef>
              <a:fillRef idx="1">
                <a:srgbClr val="E4F0E8"/>
              </a:fillRef>
              <a:effectRef idx="0">
                <a:scrgbClr r="0" g="0" b="0"/>
              </a:effectRef>
              <a:fontRef idx="none"/>
            </p:style>
            <p:txBody>
              <a:bodyPr/>
              <a:lstStyle/>
              <a:p>
                <a:endParaRPr lang="en-GB"/>
              </a:p>
            </p:txBody>
          </p:sp>
          <p:sp>
            <p:nvSpPr>
              <p:cNvPr id="43" name="Shape 792">
                <a:extLst>
                  <a:ext uri="{FF2B5EF4-FFF2-40B4-BE49-F238E27FC236}">
                    <a16:creationId xmlns:a16="http://schemas.microsoft.com/office/drawing/2014/main" id="{221D4E2D-ABBD-5992-8251-2C1B2B2CE380}"/>
                  </a:ext>
                </a:extLst>
              </p:cNvPr>
              <p:cNvSpPr/>
              <p:nvPr/>
            </p:nvSpPr>
            <p:spPr>
              <a:xfrm>
                <a:off x="3272757" y="619582"/>
                <a:ext cx="669925" cy="1019022"/>
              </a:xfrm>
              <a:custGeom>
                <a:avLst/>
                <a:gdLst/>
                <a:ahLst/>
                <a:cxnLst/>
                <a:rect l="0" t="0" r="0" b="0"/>
                <a:pathLst>
                  <a:path w="669925" h="1019022">
                    <a:moveTo>
                      <a:pt x="655942" y="0"/>
                    </a:moveTo>
                    <a:lnTo>
                      <a:pt x="655942" y="520268"/>
                    </a:lnTo>
                    <a:cubicBezTo>
                      <a:pt x="662064" y="514909"/>
                      <a:pt x="667118" y="509257"/>
                      <a:pt x="669925" y="504139"/>
                    </a:cubicBezTo>
                    <a:cubicBezTo>
                      <a:pt x="664324" y="514312"/>
                      <a:pt x="655625" y="546849"/>
                      <a:pt x="649834" y="568389"/>
                    </a:cubicBezTo>
                    <a:cubicBezTo>
                      <a:pt x="629234" y="645414"/>
                      <a:pt x="601002" y="750888"/>
                      <a:pt x="508203" y="845439"/>
                    </a:cubicBezTo>
                    <a:cubicBezTo>
                      <a:pt x="449606" y="905129"/>
                      <a:pt x="375095" y="950214"/>
                      <a:pt x="286779" y="979462"/>
                    </a:cubicBezTo>
                    <a:cubicBezTo>
                      <a:pt x="206362" y="1006081"/>
                      <a:pt x="117132" y="1019022"/>
                      <a:pt x="13983" y="1019022"/>
                    </a:cubicBezTo>
                    <a:lnTo>
                      <a:pt x="13983" y="498742"/>
                    </a:lnTo>
                    <a:cubicBezTo>
                      <a:pt x="7861" y="504113"/>
                      <a:pt x="2820" y="509765"/>
                      <a:pt x="0" y="514858"/>
                    </a:cubicBezTo>
                    <a:cubicBezTo>
                      <a:pt x="5601" y="504698"/>
                      <a:pt x="14313" y="472160"/>
                      <a:pt x="20079" y="450621"/>
                    </a:cubicBezTo>
                    <a:cubicBezTo>
                      <a:pt x="40691" y="373608"/>
                      <a:pt x="68936" y="268122"/>
                      <a:pt x="161735" y="173583"/>
                    </a:cubicBezTo>
                    <a:cubicBezTo>
                      <a:pt x="220307" y="113893"/>
                      <a:pt x="294818" y="68796"/>
                      <a:pt x="383159" y="39560"/>
                    </a:cubicBezTo>
                    <a:cubicBezTo>
                      <a:pt x="463576" y="12941"/>
                      <a:pt x="552806" y="0"/>
                      <a:pt x="655942" y="0"/>
                    </a:cubicBezTo>
                    <a:close/>
                  </a:path>
                </a:pathLst>
              </a:custGeom>
              <a:ln w="0" cap="flat">
                <a:miter lim="127000"/>
              </a:ln>
            </p:spPr>
            <p:style>
              <a:lnRef idx="0">
                <a:srgbClr val="000000">
                  <a:alpha val="0"/>
                </a:srgbClr>
              </a:lnRef>
              <a:fillRef idx="1">
                <a:srgbClr val="CFD2D4"/>
              </a:fillRef>
              <a:effectRef idx="0">
                <a:scrgbClr r="0" g="0" b="0"/>
              </a:effectRef>
              <a:fontRef idx="none"/>
            </p:style>
            <p:txBody>
              <a:bodyPr/>
              <a:lstStyle/>
              <a:p>
                <a:endParaRPr lang="en-GB"/>
              </a:p>
            </p:txBody>
          </p:sp>
          <p:sp>
            <p:nvSpPr>
              <p:cNvPr id="44" name="Shape 45771">
                <a:extLst>
                  <a:ext uri="{FF2B5EF4-FFF2-40B4-BE49-F238E27FC236}">
                    <a16:creationId xmlns:a16="http://schemas.microsoft.com/office/drawing/2014/main" id="{3EC8FDC9-95B9-C196-D829-12962E577BE8}"/>
                  </a:ext>
                </a:extLst>
              </p:cNvPr>
              <p:cNvSpPr/>
              <p:nvPr/>
            </p:nvSpPr>
            <p:spPr>
              <a:xfrm>
                <a:off x="3955733" y="619656"/>
                <a:ext cx="793305" cy="469189"/>
              </a:xfrm>
              <a:custGeom>
                <a:avLst/>
                <a:gdLst/>
                <a:ahLst/>
                <a:cxnLst/>
                <a:rect l="0" t="0" r="0" b="0"/>
                <a:pathLst>
                  <a:path w="793305" h="469189">
                    <a:moveTo>
                      <a:pt x="0" y="0"/>
                    </a:moveTo>
                    <a:lnTo>
                      <a:pt x="793305" y="0"/>
                    </a:lnTo>
                    <a:lnTo>
                      <a:pt x="793305" y="469189"/>
                    </a:lnTo>
                    <a:lnTo>
                      <a:pt x="0" y="469189"/>
                    </a:lnTo>
                    <a:lnTo>
                      <a:pt x="0" y="0"/>
                    </a:lnTo>
                  </a:path>
                </a:pathLst>
              </a:custGeom>
              <a:ln w="0" cap="flat">
                <a:miter lim="127000"/>
              </a:ln>
            </p:spPr>
            <p:style>
              <a:lnRef idx="0">
                <a:srgbClr val="000000">
                  <a:alpha val="0"/>
                </a:srgbClr>
              </a:lnRef>
              <a:fillRef idx="1">
                <a:srgbClr val="E2E3E6"/>
              </a:fillRef>
              <a:effectRef idx="0">
                <a:scrgbClr r="0" g="0" b="0"/>
              </a:effectRef>
              <a:fontRef idx="none"/>
            </p:style>
            <p:txBody>
              <a:bodyPr/>
              <a:lstStyle/>
              <a:p>
                <a:endParaRPr lang="en-GB"/>
              </a:p>
            </p:txBody>
          </p:sp>
          <p:sp>
            <p:nvSpPr>
              <p:cNvPr id="45" name="Shape 794">
                <a:extLst>
                  <a:ext uri="{FF2B5EF4-FFF2-40B4-BE49-F238E27FC236}">
                    <a16:creationId xmlns:a16="http://schemas.microsoft.com/office/drawing/2014/main" id="{677E9E63-D897-C475-01CD-CB61B4CA9829}"/>
                  </a:ext>
                </a:extLst>
              </p:cNvPr>
              <p:cNvSpPr/>
              <p:nvPr/>
            </p:nvSpPr>
            <p:spPr>
              <a:xfrm>
                <a:off x="998724" y="922416"/>
                <a:ext cx="1304163" cy="1206550"/>
              </a:xfrm>
              <a:custGeom>
                <a:avLst/>
                <a:gdLst/>
                <a:ahLst/>
                <a:cxnLst/>
                <a:rect l="0" t="0" r="0" b="0"/>
                <a:pathLst>
                  <a:path w="1304163" h="1206550">
                    <a:moveTo>
                      <a:pt x="1304163" y="0"/>
                    </a:moveTo>
                    <a:lnTo>
                      <a:pt x="1304163" y="156032"/>
                    </a:lnTo>
                    <a:cubicBezTo>
                      <a:pt x="1098448" y="156032"/>
                      <a:pt x="964057" y="198399"/>
                      <a:pt x="881215" y="289395"/>
                    </a:cubicBezTo>
                    <a:cubicBezTo>
                      <a:pt x="804367" y="373811"/>
                      <a:pt x="774789" y="492963"/>
                      <a:pt x="743458" y="619137"/>
                    </a:cubicBezTo>
                    <a:cubicBezTo>
                      <a:pt x="709295" y="756755"/>
                      <a:pt x="673951" y="899083"/>
                      <a:pt x="571475" y="1011644"/>
                    </a:cubicBezTo>
                    <a:cubicBezTo>
                      <a:pt x="452069" y="1142796"/>
                      <a:pt x="265138" y="1206550"/>
                      <a:pt x="0" y="1206550"/>
                    </a:cubicBezTo>
                    <a:lnTo>
                      <a:pt x="0" y="1050531"/>
                    </a:lnTo>
                    <a:cubicBezTo>
                      <a:pt x="205702" y="1050531"/>
                      <a:pt x="340081" y="1008138"/>
                      <a:pt x="422935" y="917168"/>
                    </a:cubicBezTo>
                    <a:cubicBezTo>
                      <a:pt x="499783" y="832738"/>
                      <a:pt x="529361" y="713587"/>
                      <a:pt x="560692" y="587425"/>
                    </a:cubicBezTo>
                    <a:cubicBezTo>
                      <a:pt x="594868" y="449796"/>
                      <a:pt x="630199" y="307479"/>
                      <a:pt x="732676" y="194919"/>
                    </a:cubicBezTo>
                    <a:cubicBezTo>
                      <a:pt x="852081" y="63753"/>
                      <a:pt x="1039025" y="0"/>
                      <a:pt x="1304163" y="0"/>
                    </a:cubicBezTo>
                    <a:close/>
                  </a:path>
                </a:pathLst>
              </a:custGeom>
              <a:ln w="0" cap="flat">
                <a:miter lim="127000"/>
              </a:ln>
            </p:spPr>
            <p:style>
              <a:lnRef idx="0">
                <a:srgbClr val="000000">
                  <a:alpha val="0"/>
                </a:srgbClr>
              </a:lnRef>
              <a:fillRef idx="1">
                <a:srgbClr val="DAEBE0"/>
              </a:fillRef>
              <a:effectRef idx="0">
                <a:scrgbClr r="0" g="0" b="0"/>
              </a:effectRef>
              <a:fontRef idx="none"/>
            </p:style>
            <p:txBody>
              <a:bodyPr/>
              <a:lstStyle/>
              <a:p>
                <a:endParaRPr lang="en-GB"/>
              </a:p>
            </p:txBody>
          </p:sp>
          <p:sp>
            <p:nvSpPr>
              <p:cNvPr id="46" name="Shape 795">
                <a:extLst>
                  <a:ext uri="{FF2B5EF4-FFF2-40B4-BE49-F238E27FC236}">
                    <a16:creationId xmlns:a16="http://schemas.microsoft.com/office/drawing/2014/main" id="{BB323BF5-80CC-66FF-ABA8-889D2B29EC67}"/>
                  </a:ext>
                </a:extLst>
              </p:cNvPr>
              <p:cNvSpPr/>
              <p:nvPr/>
            </p:nvSpPr>
            <p:spPr>
              <a:xfrm>
                <a:off x="3286750" y="1568724"/>
                <a:ext cx="633831" cy="326606"/>
              </a:xfrm>
              <a:custGeom>
                <a:avLst/>
                <a:gdLst/>
                <a:ahLst/>
                <a:cxnLst/>
                <a:rect l="0" t="0" r="0" b="0"/>
                <a:pathLst>
                  <a:path w="633831" h="326606">
                    <a:moveTo>
                      <a:pt x="0" y="0"/>
                    </a:moveTo>
                    <a:cubicBezTo>
                      <a:pt x="125857" y="0"/>
                      <a:pt x="211772" y="13715"/>
                      <a:pt x="270358" y="43129"/>
                    </a:cubicBezTo>
                    <a:cubicBezTo>
                      <a:pt x="328828" y="72479"/>
                      <a:pt x="350367" y="112154"/>
                      <a:pt x="367703" y="144031"/>
                    </a:cubicBezTo>
                    <a:cubicBezTo>
                      <a:pt x="381927" y="170231"/>
                      <a:pt x="392201" y="189166"/>
                      <a:pt x="420903" y="203568"/>
                    </a:cubicBezTo>
                    <a:cubicBezTo>
                      <a:pt x="460286" y="223342"/>
                      <a:pt x="531939" y="233375"/>
                      <a:pt x="633831" y="233375"/>
                    </a:cubicBezTo>
                    <a:lnTo>
                      <a:pt x="633831" y="326606"/>
                    </a:lnTo>
                    <a:cubicBezTo>
                      <a:pt x="507974" y="326606"/>
                      <a:pt x="422072" y="312915"/>
                      <a:pt x="363461" y="283489"/>
                    </a:cubicBezTo>
                    <a:cubicBezTo>
                      <a:pt x="304990" y="254127"/>
                      <a:pt x="283451" y="214452"/>
                      <a:pt x="266141" y="182587"/>
                    </a:cubicBezTo>
                    <a:cubicBezTo>
                      <a:pt x="251904" y="156375"/>
                      <a:pt x="241617" y="137452"/>
                      <a:pt x="212941" y="123037"/>
                    </a:cubicBezTo>
                    <a:cubicBezTo>
                      <a:pt x="173533" y="103263"/>
                      <a:pt x="101892" y="93231"/>
                      <a:pt x="0" y="93231"/>
                    </a:cubicBezTo>
                    <a:lnTo>
                      <a:pt x="0" y="0"/>
                    </a:lnTo>
                    <a:close/>
                  </a:path>
                </a:pathLst>
              </a:custGeom>
              <a:ln w="0" cap="flat">
                <a:miter lim="127000"/>
              </a:ln>
            </p:spPr>
            <p:style>
              <a:lnRef idx="0">
                <a:srgbClr val="000000">
                  <a:alpha val="0"/>
                </a:srgbClr>
              </a:lnRef>
              <a:fillRef idx="1">
                <a:srgbClr val="CFD2D4"/>
              </a:fillRef>
              <a:effectRef idx="0">
                <a:scrgbClr r="0" g="0" b="0"/>
              </a:effectRef>
              <a:fontRef idx="none"/>
            </p:style>
            <p:txBody>
              <a:bodyPr/>
              <a:lstStyle/>
              <a:p>
                <a:endParaRPr lang="en-GB"/>
              </a:p>
            </p:txBody>
          </p:sp>
          <p:sp>
            <p:nvSpPr>
              <p:cNvPr id="47" name="Shape 796">
                <a:extLst>
                  <a:ext uri="{FF2B5EF4-FFF2-40B4-BE49-F238E27FC236}">
                    <a16:creationId xmlns:a16="http://schemas.microsoft.com/office/drawing/2014/main" id="{3F53C7F6-89F1-023C-92D2-A529EBE65EDD}"/>
                  </a:ext>
                </a:extLst>
              </p:cNvPr>
              <p:cNvSpPr/>
              <p:nvPr/>
            </p:nvSpPr>
            <p:spPr>
              <a:xfrm>
                <a:off x="3286742" y="1732030"/>
                <a:ext cx="636550" cy="361556"/>
              </a:xfrm>
              <a:custGeom>
                <a:avLst/>
                <a:gdLst/>
                <a:ahLst/>
                <a:cxnLst/>
                <a:rect l="0" t="0" r="0" b="0"/>
                <a:pathLst>
                  <a:path w="636550" h="361556">
                    <a:moveTo>
                      <a:pt x="0" y="0"/>
                    </a:moveTo>
                    <a:cubicBezTo>
                      <a:pt x="120764" y="0"/>
                      <a:pt x="201956" y="17538"/>
                      <a:pt x="255499" y="55207"/>
                    </a:cubicBezTo>
                    <a:cubicBezTo>
                      <a:pt x="303632" y="89053"/>
                      <a:pt x="320713" y="133070"/>
                      <a:pt x="337223" y="175654"/>
                    </a:cubicBezTo>
                    <a:cubicBezTo>
                      <a:pt x="352679" y="215506"/>
                      <a:pt x="367284" y="253174"/>
                      <a:pt x="406692" y="280886"/>
                    </a:cubicBezTo>
                    <a:cubicBezTo>
                      <a:pt x="452031" y="312763"/>
                      <a:pt x="527215" y="328270"/>
                      <a:pt x="636550" y="328270"/>
                    </a:cubicBezTo>
                    <a:lnTo>
                      <a:pt x="636550" y="361556"/>
                    </a:lnTo>
                    <a:cubicBezTo>
                      <a:pt x="515785" y="361556"/>
                      <a:pt x="434594" y="344018"/>
                      <a:pt x="381051" y="306350"/>
                    </a:cubicBezTo>
                    <a:cubicBezTo>
                      <a:pt x="332918" y="272517"/>
                      <a:pt x="315837" y="228498"/>
                      <a:pt x="299326" y="185903"/>
                    </a:cubicBezTo>
                    <a:cubicBezTo>
                      <a:pt x="283858" y="146038"/>
                      <a:pt x="269253" y="108382"/>
                      <a:pt x="229857" y="80683"/>
                    </a:cubicBezTo>
                    <a:cubicBezTo>
                      <a:pt x="184519" y="48793"/>
                      <a:pt x="109334" y="33286"/>
                      <a:pt x="0" y="33286"/>
                    </a:cubicBezTo>
                    <a:lnTo>
                      <a:pt x="0" y="0"/>
                    </a:lnTo>
                    <a:close/>
                  </a:path>
                </a:pathLst>
              </a:custGeom>
              <a:ln w="0" cap="flat">
                <a:miter lim="127000"/>
              </a:ln>
            </p:spPr>
            <p:style>
              <a:lnRef idx="0">
                <a:srgbClr val="000000">
                  <a:alpha val="0"/>
                </a:srgbClr>
              </a:lnRef>
              <a:fillRef idx="1">
                <a:srgbClr val="CFD2D4"/>
              </a:fillRef>
              <a:effectRef idx="0">
                <a:scrgbClr r="0" g="0" b="0"/>
              </a:effectRef>
              <a:fontRef idx="none"/>
            </p:style>
            <p:txBody>
              <a:bodyPr/>
              <a:lstStyle/>
              <a:p>
                <a:endParaRPr lang="en-GB"/>
              </a:p>
            </p:txBody>
          </p:sp>
          <p:sp>
            <p:nvSpPr>
              <p:cNvPr id="48" name="Shape 45772">
                <a:extLst>
                  <a:ext uri="{FF2B5EF4-FFF2-40B4-BE49-F238E27FC236}">
                    <a16:creationId xmlns:a16="http://schemas.microsoft.com/office/drawing/2014/main" id="{7F0B7304-3544-FAD8-7F48-DE8B5E96B11B}"/>
                  </a:ext>
                </a:extLst>
              </p:cNvPr>
              <p:cNvSpPr/>
              <p:nvPr/>
            </p:nvSpPr>
            <p:spPr>
              <a:xfrm>
                <a:off x="0" y="619619"/>
                <a:ext cx="64199" cy="2164334"/>
              </a:xfrm>
              <a:custGeom>
                <a:avLst/>
                <a:gdLst/>
                <a:ahLst/>
                <a:cxnLst/>
                <a:rect l="0" t="0" r="0" b="0"/>
                <a:pathLst>
                  <a:path w="64199" h="2164334">
                    <a:moveTo>
                      <a:pt x="0" y="0"/>
                    </a:moveTo>
                    <a:lnTo>
                      <a:pt x="64199" y="0"/>
                    </a:lnTo>
                    <a:lnTo>
                      <a:pt x="64199" y="2164334"/>
                    </a:lnTo>
                    <a:lnTo>
                      <a:pt x="0" y="2164334"/>
                    </a:lnTo>
                    <a:lnTo>
                      <a:pt x="0" y="0"/>
                    </a:lnTo>
                  </a:path>
                </a:pathLst>
              </a:custGeom>
              <a:ln w="0" cap="flat">
                <a:miter lim="127000"/>
              </a:ln>
            </p:spPr>
            <p:style>
              <a:lnRef idx="0">
                <a:srgbClr val="000000">
                  <a:alpha val="0"/>
                </a:srgbClr>
              </a:lnRef>
              <a:fillRef idx="1">
                <a:srgbClr val="00A773"/>
              </a:fillRef>
              <a:effectRef idx="0">
                <a:scrgbClr r="0" g="0" b="0"/>
              </a:effectRef>
              <a:fontRef idx="none"/>
            </p:style>
            <p:txBody>
              <a:bodyPr/>
              <a:lstStyle/>
              <a:p>
                <a:endParaRPr lang="en-GB"/>
              </a:p>
            </p:txBody>
          </p:sp>
          <p:sp>
            <p:nvSpPr>
              <p:cNvPr id="49" name="Shape 45773">
                <a:extLst>
                  <a:ext uri="{FF2B5EF4-FFF2-40B4-BE49-F238E27FC236}">
                    <a16:creationId xmlns:a16="http://schemas.microsoft.com/office/drawing/2014/main" id="{42A5A955-C10D-C612-CEBF-DB7F1CFBF696}"/>
                  </a:ext>
                </a:extLst>
              </p:cNvPr>
              <p:cNvSpPr/>
              <p:nvPr/>
            </p:nvSpPr>
            <p:spPr>
              <a:xfrm>
                <a:off x="2302879" y="922539"/>
                <a:ext cx="31788" cy="156096"/>
              </a:xfrm>
              <a:custGeom>
                <a:avLst/>
                <a:gdLst/>
                <a:ahLst/>
                <a:cxnLst/>
                <a:rect l="0" t="0" r="0" b="0"/>
                <a:pathLst>
                  <a:path w="31788" h="156096">
                    <a:moveTo>
                      <a:pt x="0" y="0"/>
                    </a:moveTo>
                    <a:lnTo>
                      <a:pt x="31788" y="0"/>
                    </a:lnTo>
                    <a:lnTo>
                      <a:pt x="31788" y="156096"/>
                    </a:lnTo>
                    <a:lnTo>
                      <a:pt x="0" y="156096"/>
                    </a:lnTo>
                    <a:lnTo>
                      <a:pt x="0" y="0"/>
                    </a:lnTo>
                  </a:path>
                </a:pathLst>
              </a:custGeom>
              <a:ln w="0" cap="flat">
                <a:miter lim="127000"/>
              </a:ln>
            </p:spPr>
            <p:style>
              <a:lnRef idx="0">
                <a:srgbClr val="000000">
                  <a:alpha val="0"/>
                </a:srgbClr>
              </a:lnRef>
              <a:fillRef idx="1">
                <a:srgbClr val="BCDCC8"/>
              </a:fillRef>
              <a:effectRef idx="0">
                <a:scrgbClr r="0" g="0" b="0"/>
              </a:effectRef>
              <a:fontRef idx="none"/>
            </p:style>
            <p:txBody>
              <a:bodyPr/>
              <a:lstStyle/>
              <a:p>
                <a:endParaRPr lang="en-GB"/>
              </a:p>
            </p:txBody>
          </p:sp>
          <p:sp>
            <p:nvSpPr>
              <p:cNvPr id="50" name="Shape 45774">
                <a:extLst>
                  <a:ext uri="{FF2B5EF4-FFF2-40B4-BE49-F238E27FC236}">
                    <a16:creationId xmlns:a16="http://schemas.microsoft.com/office/drawing/2014/main" id="{E0786630-CCA6-26F7-A34C-6448E555E0CD}"/>
                  </a:ext>
                </a:extLst>
              </p:cNvPr>
              <p:cNvSpPr/>
              <p:nvPr/>
            </p:nvSpPr>
            <p:spPr>
              <a:xfrm>
                <a:off x="582473" y="590371"/>
                <a:ext cx="48158" cy="1341971"/>
              </a:xfrm>
              <a:custGeom>
                <a:avLst/>
                <a:gdLst/>
                <a:ahLst/>
                <a:cxnLst/>
                <a:rect l="0" t="0" r="0" b="0"/>
                <a:pathLst>
                  <a:path w="48158" h="1341971">
                    <a:moveTo>
                      <a:pt x="0" y="0"/>
                    </a:moveTo>
                    <a:lnTo>
                      <a:pt x="48158" y="0"/>
                    </a:lnTo>
                    <a:lnTo>
                      <a:pt x="48158" y="1341971"/>
                    </a:lnTo>
                    <a:lnTo>
                      <a:pt x="0" y="1341971"/>
                    </a:lnTo>
                    <a:lnTo>
                      <a:pt x="0" y="0"/>
                    </a:lnTo>
                  </a:path>
                </a:pathLst>
              </a:custGeom>
              <a:ln w="0" cap="flat">
                <a:miter lim="127000"/>
              </a:ln>
            </p:spPr>
            <p:style>
              <a:lnRef idx="0">
                <a:srgbClr val="000000">
                  <a:alpha val="0"/>
                </a:srgbClr>
              </a:lnRef>
              <a:fillRef idx="1">
                <a:srgbClr val="7DC19D"/>
              </a:fillRef>
              <a:effectRef idx="0">
                <a:scrgbClr r="0" g="0" b="0"/>
              </a:effectRef>
              <a:fontRef idx="none"/>
            </p:style>
            <p:txBody>
              <a:bodyPr/>
              <a:lstStyle/>
              <a:p>
                <a:endParaRPr lang="en-GB"/>
              </a:p>
            </p:txBody>
          </p:sp>
          <p:sp>
            <p:nvSpPr>
              <p:cNvPr id="51" name="Shape 45775">
                <a:extLst>
                  <a:ext uri="{FF2B5EF4-FFF2-40B4-BE49-F238E27FC236}">
                    <a16:creationId xmlns:a16="http://schemas.microsoft.com/office/drawing/2014/main" id="{F1407934-EA18-92F1-829D-AFB176F6645B}"/>
                  </a:ext>
                </a:extLst>
              </p:cNvPr>
              <p:cNvSpPr/>
              <p:nvPr/>
            </p:nvSpPr>
            <p:spPr>
              <a:xfrm>
                <a:off x="971690" y="1973058"/>
                <a:ext cx="56655" cy="822364"/>
              </a:xfrm>
              <a:custGeom>
                <a:avLst/>
                <a:gdLst/>
                <a:ahLst/>
                <a:cxnLst/>
                <a:rect l="0" t="0" r="0" b="0"/>
                <a:pathLst>
                  <a:path w="56655" h="822364">
                    <a:moveTo>
                      <a:pt x="0" y="0"/>
                    </a:moveTo>
                    <a:lnTo>
                      <a:pt x="56655" y="0"/>
                    </a:lnTo>
                    <a:lnTo>
                      <a:pt x="56655" y="822364"/>
                    </a:lnTo>
                    <a:lnTo>
                      <a:pt x="0" y="822364"/>
                    </a:lnTo>
                    <a:lnTo>
                      <a:pt x="0" y="0"/>
                    </a:lnTo>
                  </a:path>
                </a:pathLst>
              </a:custGeom>
              <a:ln w="0" cap="flat">
                <a:miter lim="127000"/>
              </a:ln>
            </p:spPr>
            <p:style>
              <a:lnRef idx="0">
                <a:srgbClr val="000000">
                  <a:alpha val="0"/>
                </a:srgbClr>
              </a:lnRef>
              <a:fillRef idx="1">
                <a:srgbClr val="9ECFB3"/>
              </a:fillRef>
              <a:effectRef idx="0">
                <a:scrgbClr r="0" g="0" b="0"/>
              </a:effectRef>
              <a:fontRef idx="none"/>
            </p:style>
            <p:txBody>
              <a:bodyPr/>
              <a:lstStyle/>
              <a:p>
                <a:endParaRPr lang="en-GB"/>
              </a:p>
            </p:txBody>
          </p:sp>
          <p:sp>
            <p:nvSpPr>
              <p:cNvPr id="52" name="Shape 45776">
                <a:extLst>
                  <a:ext uri="{FF2B5EF4-FFF2-40B4-BE49-F238E27FC236}">
                    <a16:creationId xmlns:a16="http://schemas.microsoft.com/office/drawing/2014/main" id="{5906F66A-28C7-94A1-5290-F7927C4A670B}"/>
                  </a:ext>
                </a:extLst>
              </p:cNvPr>
              <p:cNvSpPr/>
              <p:nvPr/>
            </p:nvSpPr>
            <p:spPr>
              <a:xfrm>
                <a:off x="3259722" y="1099298"/>
                <a:ext cx="53835" cy="666026"/>
              </a:xfrm>
              <a:custGeom>
                <a:avLst/>
                <a:gdLst/>
                <a:ahLst/>
                <a:cxnLst/>
                <a:rect l="0" t="0" r="0" b="0"/>
                <a:pathLst>
                  <a:path w="53835" h="666026">
                    <a:moveTo>
                      <a:pt x="0" y="0"/>
                    </a:moveTo>
                    <a:lnTo>
                      <a:pt x="53835" y="0"/>
                    </a:lnTo>
                    <a:lnTo>
                      <a:pt x="53835" y="666026"/>
                    </a:lnTo>
                    <a:lnTo>
                      <a:pt x="0" y="666026"/>
                    </a:lnTo>
                    <a:lnTo>
                      <a:pt x="0" y="0"/>
                    </a:lnTo>
                  </a:path>
                </a:pathLst>
              </a:custGeom>
              <a:ln w="0" cap="flat">
                <a:miter lim="127000"/>
              </a:ln>
            </p:spPr>
            <p:style>
              <a:lnRef idx="0">
                <a:srgbClr val="000000">
                  <a:alpha val="0"/>
                </a:srgbClr>
              </a:lnRef>
              <a:fillRef idx="1">
                <a:srgbClr val="45686D"/>
              </a:fillRef>
              <a:effectRef idx="0">
                <a:scrgbClr r="0" g="0" b="0"/>
              </a:effectRef>
              <a:fontRef idx="none"/>
            </p:style>
            <p:txBody>
              <a:bodyPr/>
              <a:lstStyle/>
              <a:p>
                <a:endParaRPr lang="en-GB"/>
              </a:p>
            </p:txBody>
          </p:sp>
          <p:sp>
            <p:nvSpPr>
              <p:cNvPr id="53" name="Shape 45777">
                <a:extLst>
                  <a:ext uri="{FF2B5EF4-FFF2-40B4-BE49-F238E27FC236}">
                    <a16:creationId xmlns:a16="http://schemas.microsoft.com/office/drawing/2014/main" id="{3A31FF48-31BB-36EB-A4BC-0BEA22C7E920}"/>
                  </a:ext>
                </a:extLst>
              </p:cNvPr>
              <p:cNvSpPr/>
              <p:nvPr/>
            </p:nvSpPr>
            <p:spPr>
              <a:xfrm>
                <a:off x="3928694" y="619759"/>
                <a:ext cx="56185" cy="539496"/>
              </a:xfrm>
              <a:custGeom>
                <a:avLst/>
                <a:gdLst/>
                <a:ahLst/>
                <a:cxnLst/>
                <a:rect l="0" t="0" r="0" b="0"/>
                <a:pathLst>
                  <a:path w="56185" h="539496">
                    <a:moveTo>
                      <a:pt x="0" y="0"/>
                    </a:moveTo>
                    <a:lnTo>
                      <a:pt x="56185" y="0"/>
                    </a:lnTo>
                    <a:lnTo>
                      <a:pt x="56185" y="539496"/>
                    </a:lnTo>
                    <a:lnTo>
                      <a:pt x="0" y="539496"/>
                    </a:lnTo>
                    <a:lnTo>
                      <a:pt x="0" y="0"/>
                    </a:lnTo>
                  </a:path>
                </a:pathLst>
              </a:custGeom>
              <a:ln w="0" cap="flat">
                <a:miter lim="127000"/>
              </a:ln>
            </p:spPr>
            <p:style>
              <a:lnRef idx="0">
                <a:srgbClr val="000000">
                  <a:alpha val="0"/>
                </a:srgbClr>
              </a:lnRef>
              <a:fillRef idx="1">
                <a:srgbClr val="7C8D91"/>
              </a:fillRef>
              <a:effectRef idx="0">
                <a:scrgbClr r="0" g="0" b="0"/>
              </a:effectRef>
              <a:fontRef idx="none"/>
            </p:style>
            <p:txBody>
              <a:bodyPr/>
              <a:lstStyle/>
              <a:p>
                <a:endParaRPr lang="en-GB"/>
              </a:p>
            </p:txBody>
          </p:sp>
          <p:sp>
            <p:nvSpPr>
              <p:cNvPr id="54" name="Shape 45778">
                <a:extLst>
                  <a:ext uri="{FF2B5EF4-FFF2-40B4-BE49-F238E27FC236}">
                    <a16:creationId xmlns:a16="http://schemas.microsoft.com/office/drawing/2014/main" id="{3E9483DF-C673-6198-4E4A-3481633E82F9}"/>
                  </a:ext>
                </a:extLst>
              </p:cNvPr>
              <p:cNvSpPr/>
              <p:nvPr/>
            </p:nvSpPr>
            <p:spPr>
              <a:xfrm>
                <a:off x="4688180" y="619759"/>
                <a:ext cx="62535" cy="469226"/>
              </a:xfrm>
              <a:custGeom>
                <a:avLst/>
                <a:gdLst/>
                <a:ahLst/>
                <a:cxnLst/>
                <a:rect l="0" t="0" r="0" b="0"/>
                <a:pathLst>
                  <a:path w="62535" h="469226">
                    <a:moveTo>
                      <a:pt x="0" y="0"/>
                    </a:moveTo>
                    <a:lnTo>
                      <a:pt x="62535" y="0"/>
                    </a:lnTo>
                    <a:lnTo>
                      <a:pt x="62535" y="469226"/>
                    </a:lnTo>
                    <a:lnTo>
                      <a:pt x="0" y="469226"/>
                    </a:lnTo>
                    <a:lnTo>
                      <a:pt x="0" y="0"/>
                    </a:lnTo>
                  </a:path>
                </a:pathLst>
              </a:custGeom>
              <a:ln w="0" cap="flat">
                <a:miter lim="127000"/>
              </a:ln>
            </p:spPr>
            <p:style>
              <a:lnRef idx="0">
                <a:srgbClr val="000000">
                  <a:alpha val="0"/>
                </a:srgbClr>
              </a:lnRef>
              <a:fillRef idx="1">
                <a:srgbClr val="B3BABD"/>
              </a:fillRef>
              <a:effectRef idx="0">
                <a:scrgbClr r="0" g="0" b="0"/>
              </a:effectRef>
              <a:fontRef idx="none"/>
            </p:style>
            <p:txBody>
              <a:bodyPr/>
              <a:lstStyle/>
              <a:p>
                <a:endParaRPr lang="en-GB"/>
              </a:p>
            </p:txBody>
          </p:sp>
          <p:sp>
            <p:nvSpPr>
              <p:cNvPr id="55" name="Shape 45779">
                <a:extLst>
                  <a:ext uri="{FF2B5EF4-FFF2-40B4-BE49-F238E27FC236}">
                    <a16:creationId xmlns:a16="http://schemas.microsoft.com/office/drawing/2014/main" id="{9A063060-029B-3EB7-7054-BDC174D991BC}"/>
                  </a:ext>
                </a:extLst>
              </p:cNvPr>
              <p:cNvSpPr/>
              <p:nvPr/>
            </p:nvSpPr>
            <p:spPr>
              <a:xfrm>
                <a:off x="3920579" y="1801913"/>
                <a:ext cx="27025" cy="93294"/>
              </a:xfrm>
              <a:custGeom>
                <a:avLst/>
                <a:gdLst/>
                <a:ahLst/>
                <a:cxnLst/>
                <a:rect l="0" t="0" r="0" b="0"/>
                <a:pathLst>
                  <a:path w="27025" h="93294">
                    <a:moveTo>
                      <a:pt x="0" y="0"/>
                    </a:moveTo>
                    <a:lnTo>
                      <a:pt x="27025" y="0"/>
                    </a:lnTo>
                    <a:lnTo>
                      <a:pt x="27025" y="93294"/>
                    </a:lnTo>
                    <a:lnTo>
                      <a:pt x="0" y="93294"/>
                    </a:lnTo>
                    <a:lnTo>
                      <a:pt x="0" y="0"/>
                    </a:lnTo>
                  </a:path>
                </a:pathLst>
              </a:custGeom>
              <a:ln w="0" cap="flat">
                <a:miter lim="127000"/>
              </a:ln>
            </p:spPr>
            <p:style>
              <a:lnRef idx="0">
                <a:srgbClr val="000000">
                  <a:alpha val="0"/>
                </a:srgbClr>
              </a:lnRef>
              <a:fillRef idx="1">
                <a:srgbClr val="45686D"/>
              </a:fillRef>
              <a:effectRef idx="0">
                <a:scrgbClr r="0" g="0" b="0"/>
              </a:effectRef>
              <a:fontRef idx="none"/>
            </p:style>
            <p:txBody>
              <a:bodyPr/>
              <a:lstStyle/>
              <a:p>
                <a:endParaRPr lang="en-GB"/>
              </a:p>
            </p:txBody>
          </p:sp>
          <p:sp>
            <p:nvSpPr>
              <p:cNvPr id="56" name="Shape 45780">
                <a:extLst>
                  <a:ext uri="{FF2B5EF4-FFF2-40B4-BE49-F238E27FC236}">
                    <a16:creationId xmlns:a16="http://schemas.microsoft.com/office/drawing/2014/main" id="{76B2EE88-DA0D-03E4-0B69-E2EDF1D66EDA}"/>
                  </a:ext>
                </a:extLst>
              </p:cNvPr>
              <p:cNvSpPr/>
              <p:nvPr/>
            </p:nvSpPr>
            <p:spPr>
              <a:xfrm>
                <a:off x="3923297" y="2060103"/>
                <a:ext cx="14338" cy="33198"/>
              </a:xfrm>
              <a:custGeom>
                <a:avLst/>
                <a:gdLst/>
                <a:ahLst/>
                <a:cxnLst/>
                <a:rect l="0" t="0" r="0" b="0"/>
                <a:pathLst>
                  <a:path w="14338" h="33198">
                    <a:moveTo>
                      <a:pt x="0" y="0"/>
                    </a:moveTo>
                    <a:lnTo>
                      <a:pt x="14338" y="0"/>
                    </a:lnTo>
                    <a:lnTo>
                      <a:pt x="14338" y="33198"/>
                    </a:lnTo>
                    <a:lnTo>
                      <a:pt x="0" y="33198"/>
                    </a:lnTo>
                    <a:lnTo>
                      <a:pt x="0" y="0"/>
                    </a:lnTo>
                  </a:path>
                </a:pathLst>
              </a:custGeom>
              <a:ln w="0" cap="flat">
                <a:miter lim="127000"/>
              </a:ln>
            </p:spPr>
            <p:style>
              <a:lnRef idx="0">
                <a:srgbClr val="000000">
                  <a:alpha val="0"/>
                </a:srgbClr>
              </a:lnRef>
              <a:fillRef idx="1">
                <a:srgbClr val="45686D"/>
              </a:fillRef>
              <a:effectRef idx="0">
                <a:scrgbClr r="0" g="0" b="0"/>
              </a:effectRef>
              <a:fontRef idx="none"/>
            </p:style>
            <p:txBody>
              <a:bodyPr/>
              <a:lstStyle/>
              <a:p>
                <a:endParaRPr lang="en-GB"/>
              </a:p>
            </p:txBody>
          </p:sp>
          <p:sp>
            <p:nvSpPr>
              <p:cNvPr id="57" name="Shape 806">
                <a:extLst>
                  <a:ext uri="{FF2B5EF4-FFF2-40B4-BE49-F238E27FC236}">
                    <a16:creationId xmlns:a16="http://schemas.microsoft.com/office/drawing/2014/main" id="{AC985EFA-446C-6E90-54BF-E75332F4A5C4}"/>
                  </a:ext>
                </a:extLst>
              </p:cNvPr>
              <p:cNvSpPr/>
              <p:nvPr/>
            </p:nvSpPr>
            <p:spPr>
              <a:xfrm>
                <a:off x="27014" y="196786"/>
                <a:ext cx="0" cy="422948"/>
              </a:xfrm>
              <a:custGeom>
                <a:avLst/>
                <a:gdLst/>
                <a:ahLst/>
                <a:cxnLst/>
                <a:rect l="0" t="0" r="0" b="0"/>
                <a:pathLst>
                  <a:path h="422948">
                    <a:moveTo>
                      <a:pt x="0" y="422948"/>
                    </a:moveTo>
                    <a:lnTo>
                      <a:pt x="0" y="0"/>
                    </a:lnTo>
                  </a:path>
                </a:pathLst>
              </a:custGeom>
              <a:ln w="6337" cap="flat">
                <a:miter lim="127000"/>
              </a:ln>
            </p:spPr>
            <p:style>
              <a:lnRef idx="1">
                <a:srgbClr val="00A773"/>
              </a:lnRef>
              <a:fillRef idx="0">
                <a:srgbClr val="000000">
                  <a:alpha val="0"/>
                </a:srgbClr>
              </a:fillRef>
              <a:effectRef idx="0">
                <a:scrgbClr r="0" g="0" b="0"/>
              </a:effectRef>
              <a:fontRef idx="none"/>
            </p:style>
            <p:txBody>
              <a:bodyPr/>
              <a:lstStyle/>
              <a:p>
                <a:endParaRPr lang="en-GB"/>
              </a:p>
            </p:txBody>
          </p:sp>
          <p:sp>
            <p:nvSpPr>
              <p:cNvPr id="58" name="Shape 807">
                <a:extLst>
                  <a:ext uri="{FF2B5EF4-FFF2-40B4-BE49-F238E27FC236}">
                    <a16:creationId xmlns:a16="http://schemas.microsoft.com/office/drawing/2014/main" id="{25B2CF70-5B3D-1255-2961-886CA4B3B46F}"/>
                  </a:ext>
                </a:extLst>
              </p:cNvPr>
              <p:cNvSpPr/>
              <p:nvPr/>
            </p:nvSpPr>
            <p:spPr>
              <a:xfrm>
                <a:off x="606548" y="516208"/>
                <a:ext cx="0" cy="562432"/>
              </a:xfrm>
              <a:custGeom>
                <a:avLst/>
                <a:gdLst/>
                <a:ahLst/>
                <a:cxnLst/>
                <a:rect l="0" t="0" r="0" b="0"/>
                <a:pathLst>
                  <a:path h="562432">
                    <a:moveTo>
                      <a:pt x="0" y="562432"/>
                    </a:moveTo>
                    <a:lnTo>
                      <a:pt x="0" y="0"/>
                    </a:lnTo>
                  </a:path>
                </a:pathLst>
              </a:custGeom>
              <a:ln w="6337" cap="flat">
                <a:miter lim="127000"/>
              </a:ln>
            </p:spPr>
            <p:style>
              <a:lnRef idx="1">
                <a:srgbClr val="7DC19D"/>
              </a:lnRef>
              <a:fillRef idx="0">
                <a:srgbClr val="000000">
                  <a:alpha val="0"/>
                </a:srgbClr>
              </a:fillRef>
              <a:effectRef idx="0">
                <a:scrgbClr r="0" g="0" b="0"/>
              </a:effectRef>
              <a:fontRef idx="none"/>
            </p:style>
            <p:txBody>
              <a:bodyPr/>
              <a:lstStyle/>
              <a:p>
                <a:endParaRPr lang="en-GB"/>
              </a:p>
            </p:txBody>
          </p:sp>
          <p:sp>
            <p:nvSpPr>
              <p:cNvPr id="59" name="Shape 808">
                <a:extLst>
                  <a:ext uri="{FF2B5EF4-FFF2-40B4-BE49-F238E27FC236}">
                    <a16:creationId xmlns:a16="http://schemas.microsoft.com/office/drawing/2014/main" id="{EB11B521-5F30-E6CD-7DBD-7FF79B9AAE6E}"/>
                  </a:ext>
                </a:extLst>
              </p:cNvPr>
              <p:cNvSpPr/>
              <p:nvPr/>
            </p:nvSpPr>
            <p:spPr>
              <a:xfrm>
                <a:off x="1000012" y="1780566"/>
                <a:ext cx="0" cy="562445"/>
              </a:xfrm>
              <a:custGeom>
                <a:avLst/>
                <a:gdLst/>
                <a:ahLst/>
                <a:cxnLst/>
                <a:rect l="0" t="0" r="0" b="0"/>
                <a:pathLst>
                  <a:path h="562445">
                    <a:moveTo>
                      <a:pt x="0" y="562445"/>
                    </a:moveTo>
                    <a:lnTo>
                      <a:pt x="0" y="0"/>
                    </a:lnTo>
                  </a:path>
                </a:pathLst>
              </a:custGeom>
              <a:ln w="6337" cap="flat">
                <a:miter lim="127000"/>
              </a:ln>
            </p:spPr>
            <p:style>
              <a:lnRef idx="1">
                <a:srgbClr val="9ECFB3"/>
              </a:lnRef>
              <a:fillRef idx="0">
                <a:srgbClr val="000000">
                  <a:alpha val="0"/>
                </a:srgbClr>
              </a:fillRef>
              <a:effectRef idx="0">
                <a:scrgbClr r="0" g="0" b="0"/>
              </a:effectRef>
              <a:fontRef idx="none"/>
            </p:style>
            <p:txBody>
              <a:bodyPr/>
              <a:lstStyle/>
              <a:p>
                <a:endParaRPr lang="en-GB"/>
              </a:p>
            </p:txBody>
          </p:sp>
          <p:sp>
            <p:nvSpPr>
              <p:cNvPr id="60" name="Shape 809">
                <a:extLst>
                  <a:ext uri="{FF2B5EF4-FFF2-40B4-BE49-F238E27FC236}">
                    <a16:creationId xmlns:a16="http://schemas.microsoft.com/office/drawing/2014/main" id="{CDB84A13-C58F-F9E8-FA95-EA1DD6B26769}"/>
                  </a:ext>
                </a:extLst>
              </p:cNvPr>
              <p:cNvSpPr/>
              <p:nvPr/>
            </p:nvSpPr>
            <p:spPr>
              <a:xfrm>
                <a:off x="2318773" y="837334"/>
                <a:ext cx="0" cy="197079"/>
              </a:xfrm>
              <a:custGeom>
                <a:avLst/>
                <a:gdLst/>
                <a:ahLst/>
                <a:cxnLst/>
                <a:rect l="0" t="0" r="0" b="0"/>
                <a:pathLst>
                  <a:path h="197079">
                    <a:moveTo>
                      <a:pt x="0" y="197079"/>
                    </a:moveTo>
                    <a:lnTo>
                      <a:pt x="0" y="0"/>
                    </a:lnTo>
                  </a:path>
                </a:pathLst>
              </a:custGeom>
              <a:ln w="6337" cap="flat">
                <a:miter lim="127000"/>
              </a:ln>
            </p:spPr>
            <p:style>
              <a:lnRef idx="1">
                <a:srgbClr val="BCDCC8"/>
              </a:lnRef>
              <a:fillRef idx="0">
                <a:srgbClr val="000000">
                  <a:alpha val="0"/>
                </a:srgbClr>
              </a:fillRef>
              <a:effectRef idx="0">
                <a:scrgbClr r="0" g="0" b="0"/>
              </a:effectRef>
              <a:fontRef idx="none"/>
            </p:style>
            <p:txBody>
              <a:bodyPr/>
              <a:lstStyle/>
              <a:p>
                <a:endParaRPr lang="en-GB"/>
              </a:p>
            </p:txBody>
          </p:sp>
          <p:sp>
            <p:nvSpPr>
              <p:cNvPr id="61" name="Shape 810">
                <a:extLst>
                  <a:ext uri="{FF2B5EF4-FFF2-40B4-BE49-F238E27FC236}">
                    <a16:creationId xmlns:a16="http://schemas.microsoft.com/office/drawing/2014/main" id="{87C94082-9AEC-1163-4C70-30A404F471F8}"/>
                  </a:ext>
                </a:extLst>
              </p:cNvPr>
              <p:cNvSpPr/>
              <p:nvPr/>
            </p:nvSpPr>
            <p:spPr>
              <a:xfrm>
                <a:off x="3286643" y="1005757"/>
                <a:ext cx="0" cy="197079"/>
              </a:xfrm>
              <a:custGeom>
                <a:avLst/>
                <a:gdLst/>
                <a:ahLst/>
                <a:cxnLst/>
                <a:rect l="0" t="0" r="0" b="0"/>
                <a:pathLst>
                  <a:path h="197079">
                    <a:moveTo>
                      <a:pt x="0" y="197079"/>
                    </a:moveTo>
                    <a:lnTo>
                      <a:pt x="0" y="0"/>
                    </a:lnTo>
                  </a:path>
                </a:pathLst>
              </a:custGeom>
              <a:ln w="6337" cap="flat">
                <a:miter lim="127000"/>
              </a:ln>
            </p:spPr>
            <p:style>
              <a:lnRef idx="1">
                <a:srgbClr val="45686D"/>
              </a:lnRef>
              <a:fillRef idx="0">
                <a:srgbClr val="000000">
                  <a:alpha val="0"/>
                </a:srgbClr>
              </a:fillRef>
              <a:effectRef idx="0">
                <a:scrgbClr r="0" g="0" b="0"/>
              </a:effectRef>
              <a:fontRef idx="none"/>
            </p:style>
            <p:txBody>
              <a:bodyPr/>
              <a:lstStyle/>
              <a:p>
                <a:endParaRPr lang="en-GB"/>
              </a:p>
            </p:txBody>
          </p:sp>
          <p:sp>
            <p:nvSpPr>
              <p:cNvPr id="62" name="Shape 811">
                <a:extLst>
                  <a:ext uri="{FF2B5EF4-FFF2-40B4-BE49-F238E27FC236}">
                    <a16:creationId xmlns:a16="http://schemas.microsoft.com/office/drawing/2014/main" id="{0CC75B16-8964-5CB5-D956-6AFB898B782B}"/>
                  </a:ext>
                </a:extLst>
              </p:cNvPr>
              <p:cNvSpPr/>
              <p:nvPr/>
            </p:nvSpPr>
            <p:spPr>
              <a:xfrm>
                <a:off x="3956790" y="542694"/>
                <a:ext cx="0" cy="197091"/>
              </a:xfrm>
              <a:custGeom>
                <a:avLst/>
                <a:gdLst/>
                <a:ahLst/>
                <a:cxnLst/>
                <a:rect l="0" t="0" r="0" b="0"/>
                <a:pathLst>
                  <a:path h="197091">
                    <a:moveTo>
                      <a:pt x="0" y="197091"/>
                    </a:moveTo>
                    <a:lnTo>
                      <a:pt x="0" y="0"/>
                    </a:lnTo>
                  </a:path>
                </a:pathLst>
              </a:custGeom>
              <a:ln w="6337" cap="flat">
                <a:miter lim="127000"/>
              </a:ln>
            </p:spPr>
            <p:style>
              <a:lnRef idx="1">
                <a:srgbClr val="7C8D91"/>
              </a:lnRef>
              <a:fillRef idx="0">
                <a:srgbClr val="000000">
                  <a:alpha val="0"/>
                </a:srgbClr>
              </a:fillRef>
              <a:effectRef idx="0">
                <a:scrgbClr r="0" g="0" b="0"/>
              </a:effectRef>
              <a:fontRef idx="none"/>
            </p:style>
            <p:txBody>
              <a:bodyPr/>
              <a:lstStyle/>
              <a:p>
                <a:endParaRPr lang="en-GB"/>
              </a:p>
            </p:txBody>
          </p:sp>
          <p:sp>
            <p:nvSpPr>
              <p:cNvPr id="63" name="Shape 812">
                <a:extLst>
                  <a:ext uri="{FF2B5EF4-FFF2-40B4-BE49-F238E27FC236}">
                    <a16:creationId xmlns:a16="http://schemas.microsoft.com/office/drawing/2014/main" id="{3FB74588-5717-F8FD-17A4-8E0AAAC9D689}"/>
                  </a:ext>
                </a:extLst>
              </p:cNvPr>
              <p:cNvSpPr/>
              <p:nvPr/>
            </p:nvSpPr>
            <p:spPr>
              <a:xfrm>
                <a:off x="4719436" y="197533"/>
                <a:ext cx="0" cy="542252"/>
              </a:xfrm>
              <a:custGeom>
                <a:avLst/>
                <a:gdLst/>
                <a:ahLst/>
                <a:cxnLst/>
                <a:rect l="0" t="0" r="0" b="0"/>
                <a:pathLst>
                  <a:path h="542252">
                    <a:moveTo>
                      <a:pt x="0" y="542252"/>
                    </a:moveTo>
                    <a:lnTo>
                      <a:pt x="0" y="0"/>
                    </a:lnTo>
                  </a:path>
                </a:pathLst>
              </a:custGeom>
              <a:ln w="6337" cap="flat">
                <a:miter lim="127000"/>
              </a:ln>
            </p:spPr>
            <p:style>
              <a:lnRef idx="1">
                <a:srgbClr val="B3BABD"/>
              </a:lnRef>
              <a:fillRef idx="0">
                <a:srgbClr val="000000">
                  <a:alpha val="0"/>
                </a:srgbClr>
              </a:fillRef>
              <a:effectRef idx="0">
                <a:scrgbClr r="0" g="0" b="0"/>
              </a:effectRef>
              <a:fontRef idx="none"/>
            </p:style>
            <p:txBody>
              <a:bodyPr/>
              <a:lstStyle/>
              <a:p>
                <a:endParaRPr lang="en-GB"/>
              </a:p>
            </p:txBody>
          </p:sp>
          <p:sp>
            <p:nvSpPr>
              <p:cNvPr id="64" name="Rectangle 63">
                <a:extLst>
                  <a:ext uri="{FF2B5EF4-FFF2-40B4-BE49-F238E27FC236}">
                    <a16:creationId xmlns:a16="http://schemas.microsoft.com/office/drawing/2014/main" id="{F6D5D523-4009-5FAC-46A5-497B1975C925}"/>
                  </a:ext>
                </a:extLst>
              </p:cNvPr>
              <p:cNvSpPr/>
              <p:nvPr/>
            </p:nvSpPr>
            <p:spPr>
              <a:xfrm>
                <a:off x="3030491" y="820089"/>
                <a:ext cx="773360"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45686D"/>
                    </a:solidFill>
                    <a:effectLst/>
                    <a:latin typeface="Arial" panose="020B0604020202020204" pitchFamily="34" charset="0"/>
                    <a:ea typeface="Arial" panose="020B0604020202020204" pitchFamily="34" charset="0"/>
                  </a:rPr>
                  <a:t>Qualified: 17,670 </a:t>
                </a:r>
                <a:endParaRPr lang="en-GB" sz="950">
                  <a:solidFill>
                    <a:srgbClr val="342E2B"/>
                  </a:solidFill>
                  <a:effectLst/>
                  <a:latin typeface="Arial" panose="020B0604020202020204" pitchFamily="34" charset="0"/>
                  <a:ea typeface="Arial" panose="020B0604020202020204" pitchFamily="34" charset="0"/>
                </a:endParaRPr>
              </a:p>
            </p:txBody>
          </p:sp>
          <p:sp>
            <p:nvSpPr>
              <p:cNvPr id="65" name="Rectangle 64">
                <a:extLst>
                  <a:ext uri="{FF2B5EF4-FFF2-40B4-BE49-F238E27FC236}">
                    <a16:creationId xmlns:a16="http://schemas.microsoft.com/office/drawing/2014/main" id="{34DB4CC8-6630-169A-4394-74DFEA47E5DA}"/>
                  </a:ext>
                </a:extLst>
              </p:cNvPr>
              <p:cNvSpPr/>
              <p:nvPr/>
            </p:nvSpPr>
            <p:spPr>
              <a:xfrm>
                <a:off x="3030491" y="909124"/>
                <a:ext cx="259530" cy="114963"/>
              </a:xfrm>
              <a:prstGeom prst="rect">
                <a:avLst/>
              </a:prstGeom>
              <a:ln>
                <a:noFill/>
              </a:ln>
            </p:spPr>
            <p:txBody>
              <a:bodyPr vert="horz" lIns="0" tIns="0" rIns="0" bIns="0" rtlCol="0">
                <a:noAutofit/>
              </a:bodyPr>
              <a:lstStyle/>
              <a:p>
                <a:pPr marL="6350" marR="102870" indent="-6350">
                  <a:lnSpc>
                    <a:spcPct val="107000"/>
                  </a:lnSpc>
                  <a:spcAft>
                    <a:spcPts val="800"/>
                  </a:spcAft>
                </a:pPr>
                <a:r>
                  <a:rPr lang="en-GB" sz="600">
                    <a:solidFill>
                      <a:srgbClr val="45686D"/>
                    </a:solidFill>
                    <a:effectLst/>
                    <a:latin typeface="Arial" panose="020B0604020202020204" pitchFamily="34" charset="0"/>
                    <a:ea typeface="Arial" panose="020B0604020202020204" pitchFamily="34" charset="0"/>
                  </a:rPr>
                  <a:t>(81%)</a:t>
                </a:r>
                <a:endParaRPr lang="en-GB" sz="950">
                  <a:solidFill>
                    <a:srgbClr val="342E2B"/>
                  </a:solidFill>
                  <a:effectLst/>
                  <a:latin typeface="Arial" panose="020B0604020202020204" pitchFamily="34" charset="0"/>
                  <a:ea typeface="Arial" panose="020B0604020202020204" pitchFamily="34" charset="0"/>
                </a:endParaRPr>
              </a:p>
            </p:txBody>
          </p:sp>
        </p:grpSp>
        <p:sp>
          <p:nvSpPr>
            <p:cNvPr id="67" name="TextBox 66">
              <a:extLst>
                <a:ext uri="{FF2B5EF4-FFF2-40B4-BE49-F238E27FC236}">
                  <a16:creationId xmlns:a16="http://schemas.microsoft.com/office/drawing/2014/main" id="{2A79092E-F7A6-77D0-735D-1183B2798739}"/>
                </a:ext>
              </a:extLst>
            </p:cNvPr>
            <p:cNvSpPr txBox="1"/>
            <p:nvPr/>
          </p:nvSpPr>
          <p:spPr>
            <a:xfrm>
              <a:off x="163161" y="6288923"/>
              <a:ext cx="5109923" cy="261610"/>
            </a:xfrm>
            <a:prstGeom prst="rect">
              <a:avLst/>
            </a:prstGeom>
            <a:noFill/>
          </p:spPr>
          <p:txBody>
            <a:bodyPr wrap="square" rtlCol="0">
              <a:spAutoFit/>
            </a:bodyPr>
            <a:lstStyle/>
            <a:p>
              <a:r>
                <a:rPr lang="en-US" sz="1100" b="0" i="0" dirty="0">
                  <a:solidFill>
                    <a:srgbClr val="000000"/>
                  </a:solidFill>
                  <a:effectLst/>
                  <a:latin typeface="Arial" panose="020B0604020202020204" pitchFamily="34" charset="0"/>
                  <a:cs typeface="Arial" panose="020B0604020202020204" pitchFamily="34" charset="0"/>
                </a:rPr>
                <a:t>Figure 4: (The Health Foundation, 2019)</a:t>
              </a:r>
              <a:endParaRPr lang="en-GB" sz="1100" dirty="0"/>
            </a:p>
          </p:txBody>
        </p:sp>
      </p:grpSp>
      <p:sp>
        <p:nvSpPr>
          <p:cNvPr id="69" name="Date Placeholder 68">
            <a:extLst>
              <a:ext uri="{FF2B5EF4-FFF2-40B4-BE49-F238E27FC236}">
                <a16:creationId xmlns:a16="http://schemas.microsoft.com/office/drawing/2014/main" id="{85C13243-E531-A038-DC5E-CA2D8FB34273}"/>
              </a:ext>
            </a:extLst>
          </p:cNvPr>
          <p:cNvSpPr>
            <a:spLocks noGrp="1"/>
          </p:cNvSpPr>
          <p:nvPr>
            <p:ph type="dt" sz="half" idx="10"/>
          </p:nvPr>
        </p:nvSpPr>
        <p:spPr/>
        <p:txBody>
          <a:bodyPr/>
          <a:lstStyle/>
          <a:p>
            <a:pPr rtl="0"/>
            <a:r>
              <a:rPr lang="en-US" noProof="0"/>
              <a:t>26/07/2022 </a:t>
            </a:r>
            <a:endParaRPr lang="en-GB" noProof="0"/>
          </a:p>
        </p:txBody>
      </p:sp>
      <p:sp>
        <p:nvSpPr>
          <p:cNvPr id="70" name="Slide Number Placeholder 69">
            <a:extLst>
              <a:ext uri="{FF2B5EF4-FFF2-40B4-BE49-F238E27FC236}">
                <a16:creationId xmlns:a16="http://schemas.microsoft.com/office/drawing/2014/main" id="{D8AF355C-86D7-90F3-AF8D-9CB3BE9753B7}"/>
              </a:ext>
            </a:extLst>
          </p:cNvPr>
          <p:cNvSpPr>
            <a:spLocks noGrp="1"/>
          </p:cNvSpPr>
          <p:nvPr>
            <p:ph type="sldNum" sz="quarter" idx="12"/>
          </p:nvPr>
        </p:nvSpPr>
        <p:spPr/>
        <p:txBody>
          <a:bodyPr/>
          <a:lstStyle/>
          <a:p>
            <a:pPr rtl="0"/>
            <a:fld id="{C5C3056E-1632-4A65-A24F-3F10A1450A6E}" type="slidenum">
              <a:rPr lang="en-GB" noProof="0" smtClean="0"/>
              <a:t>19</a:t>
            </a:fld>
            <a:endParaRPr lang="en-GB" noProof="0"/>
          </a:p>
        </p:txBody>
      </p:sp>
    </p:spTree>
    <p:extLst>
      <p:ext uri="{BB962C8B-B14F-4D97-AF65-F5344CB8AC3E}">
        <p14:creationId xmlns:p14="http://schemas.microsoft.com/office/powerpoint/2010/main" val="1681432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2D91F-E4F9-2B7E-DBFD-7649A146DBC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Political factors</a:t>
            </a:r>
          </a:p>
        </p:txBody>
      </p:sp>
      <p:sp>
        <p:nvSpPr>
          <p:cNvPr id="5" name="Text Placeholder 4">
            <a:extLst>
              <a:ext uri="{FF2B5EF4-FFF2-40B4-BE49-F238E27FC236}">
                <a16:creationId xmlns:a16="http://schemas.microsoft.com/office/drawing/2014/main" id="{E419D12E-F3F3-86A9-5B94-D89C693E013E}"/>
              </a:ext>
            </a:extLst>
          </p:cNvPr>
          <p:cNvSpPr>
            <a:spLocks noGrp="1"/>
          </p:cNvSpPr>
          <p:nvPr>
            <p:ph type="body" sz="quarter" idx="3"/>
          </p:nvPr>
        </p:nvSpPr>
        <p:spPr>
          <a:xfrm>
            <a:off x="581193" y="2250892"/>
            <a:ext cx="11029616" cy="553373"/>
          </a:xfrm>
        </p:spPr>
        <p:txBody>
          <a:bodyPr/>
          <a:lstStyle/>
          <a:p>
            <a:r>
              <a:rPr lang="en-GB" dirty="0">
                <a:latin typeface="Arial" panose="020B0604020202020204" pitchFamily="34" charset="0"/>
                <a:cs typeface="Arial" panose="020B0604020202020204" pitchFamily="34" charset="0"/>
              </a:rPr>
              <a:t>Pension scheme as a barrier to the retention</a:t>
            </a:r>
          </a:p>
        </p:txBody>
      </p:sp>
      <p:sp>
        <p:nvSpPr>
          <p:cNvPr id="6" name="Content Placeholder 5">
            <a:extLst>
              <a:ext uri="{FF2B5EF4-FFF2-40B4-BE49-F238E27FC236}">
                <a16:creationId xmlns:a16="http://schemas.microsoft.com/office/drawing/2014/main" id="{6529189F-A35E-9C8A-1920-75DDC4C8466D}"/>
              </a:ext>
            </a:extLst>
          </p:cNvPr>
          <p:cNvSpPr>
            <a:spLocks noGrp="1"/>
          </p:cNvSpPr>
          <p:nvPr>
            <p:ph sz="quarter" idx="4"/>
          </p:nvPr>
        </p:nvSpPr>
        <p:spPr>
          <a:xfrm>
            <a:off x="581193" y="2926052"/>
            <a:ext cx="11029616" cy="2934999"/>
          </a:xfrm>
        </p:spPr>
        <p:txBody>
          <a:bodyPr>
            <a:normAutofit/>
          </a:bodyPr>
          <a:lstStyle/>
          <a:p>
            <a:pPr marL="0" indent="0" algn="just">
              <a:lnSpc>
                <a:spcPct val="150000"/>
              </a:lnSpc>
              <a:buNone/>
            </a:pPr>
            <a:r>
              <a:rPr lang="en-GB" sz="1600" dirty="0">
                <a:latin typeface="Arial" panose="020B0604020202020204" pitchFamily="34" charset="0"/>
                <a:cs typeface="Arial" panose="020B0604020202020204" pitchFamily="34" charset="0"/>
              </a:rPr>
              <a:t>The NHS pension scheme was cited as a barrier to the retention. Many experienced workers cited that they have been impacted by the wider pension policy. They suggest for more flexibilities.</a:t>
            </a:r>
          </a:p>
        </p:txBody>
      </p:sp>
      <p:sp>
        <p:nvSpPr>
          <p:cNvPr id="9" name="Date Placeholder 8">
            <a:extLst>
              <a:ext uri="{FF2B5EF4-FFF2-40B4-BE49-F238E27FC236}">
                <a16:creationId xmlns:a16="http://schemas.microsoft.com/office/drawing/2014/main" id="{AF8FD8AE-350F-A416-AF27-909BE9C4C902}"/>
              </a:ext>
            </a:extLst>
          </p:cNvPr>
          <p:cNvSpPr>
            <a:spLocks noGrp="1"/>
          </p:cNvSpPr>
          <p:nvPr>
            <p:ph type="dt" sz="half" idx="10"/>
          </p:nvPr>
        </p:nvSpPr>
        <p:spPr/>
        <p:txBody>
          <a:bodyPr/>
          <a:lstStyle/>
          <a:p>
            <a:pPr rtl="0"/>
            <a:r>
              <a:rPr lang="en-US" noProof="0"/>
              <a:t>26/07/2022 </a:t>
            </a:r>
            <a:endParaRPr lang="en-GB" noProof="0"/>
          </a:p>
        </p:txBody>
      </p:sp>
      <p:sp>
        <p:nvSpPr>
          <p:cNvPr id="10" name="Slide Number Placeholder 9">
            <a:extLst>
              <a:ext uri="{FF2B5EF4-FFF2-40B4-BE49-F238E27FC236}">
                <a16:creationId xmlns:a16="http://schemas.microsoft.com/office/drawing/2014/main" id="{1963320F-6A45-EBCD-56B1-C86E55DC6A50}"/>
              </a:ext>
            </a:extLst>
          </p:cNvPr>
          <p:cNvSpPr>
            <a:spLocks noGrp="1"/>
          </p:cNvSpPr>
          <p:nvPr>
            <p:ph type="sldNum" sz="quarter" idx="12"/>
          </p:nvPr>
        </p:nvSpPr>
        <p:spPr/>
        <p:txBody>
          <a:bodyPr/>
          <a:lstStyle/>
          <a:p>
            <a:pPr rtl="0"/>
            <a:fld id="{C5C3056E-1632-4A65-A24F-3F10A1450A6E}" type="slidenum">
              <a:rPr lang="en-GB" noProof="0" smtClean="0"/>
              <a:pPr rtl="0"/>
              <a:t>20</a:t>
            </a:fld>
            <a:endParaRPr lang="en-GB" noProof="0"/>
          </a:p>
        </p:txBody>
      </p:sp>
    </p:spTree>
    <p:extLst>
      <p:ext uri="{BB962C8B-B14F-4D97-AF65-F5344CB8AC3E}">
        <p14:creationId xmlns:p14="http://schemas.microsoft.com/office/powerpoint/2010/main" val="4199209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3FD0E0C-0188-087D-25CF-3CB3552ABB2C}"/>
              </a:ext>
            </a:extLst>
          </p:cNvPr>
          <p:cNvSpPr>
            <a:spLocks noGrp="1"/>
          </p:cNvSpPr>
          <p:nvPr>
            <p:ph idx="1"/>
          </p:nvPr>
        </p:nvSpPr>
        <p:spPr>
          <a:xfrm>
            <a:off x="581192" y="2336653"/>
            <a:ext cx="4700671" cy="3522146"/>
          </a:xfrm>
        </p:spPr>
        <p:txBody>
          <a:bodyPr>
            <a:normAutofit/>
          </a:bodyPr>
          <a:lstStyle/>
          <a:p>
            <a:pPr marL="0" indent="0" algn="just">
              <a:lnSpc>
                <a:spcPct val="150000"/>
              </a:lnSpc>
              <a:buNone/>
            </a:pPr>
            <a:r>
              <a:rPr lang="en-GB" sz="1600" dirty="0">
                <a:solidFill>
                  <a:schemeClr val="accent1">
                    <a:lumMod val="90000"/>
                    <a:lumOff val="10000"/>
                  </a:schemeClr>
                </a:solidFill>
                <a:latin typeface="Arial" panose="020B0604020202020204" pitchFamily="34" charset="0"/>
                <a:cs typeface="Arial" panose="020B0604020202020204" pitchFamily="34" charset="0"/>
              </a:rPr>
              <a:t>This reason for leaving was cited by 137 out of 6,458 people that toked part in ‘Leavers’ survey’ (2022). The participant also stated that the pay they receive in the UK does not reflect on the high stress environment they deal with in their workplace. Also was mentioned that Australia provides significantly better working conditions and salary. </a:t>
            </a:r>
            <a:r>
              <a:rPr lang="en-US" sz="1600" dirty="0">
                <a:solidFill>
                  <a:schemeClr val="accent1">
                    <a:lumMod val="90000"/>
                    <a:lumOff val="10000"/>
                  </a:schemeClr>
                </a:solidFill>
                <a:latin typeface="Arial" panose="020B0604020202020204" pitchFamily="34" charset="0"/>
                <a:cs typeface="Arial" panose="020B0604020202020204" pitchFamily="34" charset="0"/>
              </a:rPr>
              <a:t>Share of NHS revenue spent on staff from 2013 to 2021 shown in Figure 5.</a:t>
            </a:r>
            <a:endParaRPr lang="en-GB" sz="1600" dirty="0">
              <a:solidFill>
                <a:schemeClr val="accent1">
                  <a:lumMod val="90000"/>
                  <a:lumOff val="10000"/>
                </a:schemeClr>
              </a:solidFill>
              <a:latin typeface="Arial" panose="020B0604020202020204" pitchFamily="34" charset="0"/>
              <a:cs typeface="Arial" panose="020B0604020202020204" pitchFamily="34" charset="0"/>
            </a:endParaRPr>
          </a:p>
          <a:p>
            <a:pPr marL="0" indent="0" algn="just">
              <a:lnSpc>
                <a:spcPct val="150000"/>
              </a:lnSpc>
              <a:buNone/>
            </a:pPr>
            <a:endParaRPr lang="en-GB" sz="1600" dirty="0">
              <a:solidFill>
                <a:schemeClr val="accent1">
                  <a:lumMod val="90000"/>
                  <a:lumOff val="10000"/>
                </a:schemeClr>
              </a:solidFill>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D8F274B7-9417-6F76-F21F-354DE307F0F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Economical factors</a:t>
            </a:r>
          </a:p>
        </p:txBody>
      </p:sp>
      <p:sp>
        <p:nvSpPr>
          <p:cNvPr id="6" name="TextBox 5">
            <a:extLst>
              <a:ext uri="{FF2B5EF4-FFF2-40B4-BE49-F238E27FC236}">
                <a16:creationId xmlns:a16="http://schemas.microsoft.com/office/drawing/2014/main" id="{5A2F21BD-6B4E-3D39-DCAA-B76D6A46ED39}"/>
              </a:ext>
            </a:extLst>
          </p:cNvPr>
          <p:cNvSpPr txBox="1"/>
          <p:nvPr/>
        </p:nvSpPr>
        <p:spPr>
          <a:xfrm>
            <a:off x="581192" y="1840832"/>
            <a:ext cx="10620208"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Poor pay and benefits as a reason for leaving</a:t>
            </a:r>
          </a:p>
        </p:txBody>
      </p:sp>
      <p:grpSp>
        <p:nvGrpSpPr>
          <p:cNvPr id="7" name="Group 6">
            <a:extLst>
              <a:ext uri="{FF2B5EF4-FFF2-40B4-BE49-F238E27FC236}">
                <a16:creationId xmlns:a16="http://schemas.microsoft.com/office/drawing/2014/main" id="{6C5C444E-6322-F63A-B18A-0B6D7EFB420F}"/>
              </a:ext>
            </a:extLst>
          </p:cNvPr>
          <p:cNvGrpSpPr/>
          <p:nvPr/>
        </p:nvGrpSpPr>
        <p:grpSpPr>
          <a:xfrm>
            <a:off x="5281863" y="2168841"/>
            <a:ext cx="6910137" cy="4080654"/>
            <a:chOff x="581189" y="1993060"/>
            <a:chExt cx="11029622" cy="4403749"/>
          </a:xfrm>
        </p:grpSpPr>
        <p:pic>
          <p:nvPicPr>
            <p:cNvPr id="8" name="Picture 7">
              <a:extLst>
                <a:ext uri="{FF2B5EF4-FFF2-40B4-BE49-F238E27FC236}">
                  <a16:creationId xmlns:a16="http://schemas.microsoft.com/office/drawing/2014/main" id="{2436E8A1-4C25-E538-2375-E33834E4B782}"/>
                </a:ext>
              </a:extLst>
            </p:cNvPr>
            <p:cNvPicPr>
              <a:picLocks noChangeAspect="1"/>
            </p:cNvPicPr>
            <p:nvPr/>
          </p:nvPicPr>
          <p:blipFill>
            <a:blip r:embed="rId2"/>
            <a:stretch>
              <a:fillRect/>
            </a:stretch>
          </p:blipFill>
          <p:spPr>
            <a:xfrm>
              <a:off x="581195" y="1993060"/>
              <a:ext cx="11029616" cy="4145639"/>
            </a:xfrm>
            <a:prstGeom prst="rect">
              <a:avLst/>
            </a:prstGeom>
          </p:spPr>
        </p:pic>
        <p:sp>
          <p:nvSpPr>
            <p:cNvPr id="9" name="TextBox 8">
              <a:extLst>
                <a:ext uri="{FF2B5EF4-FFF2-40B4-BE49-F238E27FC236}">
                  <a16:creationId xmlns:a16="http://schemas.microsoft.com/office/drawing/2014/main" id="{48D00ACC-2A2C-52F4-8D61-654CB1237390}"/>
                </a:ext>
              </a:extLst>
            </p:cNvPr>
            <p:cNvSpPr txBox="1"/>
            <p:nvPr/>
          </p:nvSpPr>
          <p:spPr>
            <a:xfrm>
              <a:off x="581189" y="6056983"/>
              <a:ext cx="10780487" cy="339826"/>
            </a:xfrm>
            <a:prstGeom prst="rect">
              <a:avLst/>
            </a:prstGeom>
            <a:noFill/>
          </p:spPr>
          <p:txBody>
            <a:bodyPr wrap="square">
              <a:spAutoFit/>
            </a:bodyPr>
            <a:lstStyle/>
            <a:p>
              <a:pPr algn="just">
                <a:lnSpc>
                  <a:spcPct val="150000"/>
                </a:lnSpc>
              </a:pPr>
              <a:r>
                <a:rPr lang="en-GB" sz="1100" dirty="0">
                  <a:latin typeface="Arial" panose="020B0604020202020204" pitchFamily="34" charset="0"/>
                  <a:cs typeface="Arial" panose="020B0604020202020204" pitchFamily="34" charset="0"/>
                </a:rPr>
                <a:t>Figure 5:</a:t>
              </a:r>
              <a:r>
                <a:rPr lang="en-GB" sz="1100" b="0" i="0" dirty="0">
                  <a:solidFill>
                    <a:srgbClr val="000000"/>
                  </a:solidFill>
                  <a:effectLst/>
                  <a:latin typeface="Arial" panose="020B0604020202020204" pitchFamily="34" charset="0"/>
                  <a:cs typeface="Arial" panose="020B0604020202020204" pitchFamily="34" charset="0"/>
                </a:rPr>
                <a:t>(</a:t>
              </a:r>
              <a:r>
                <a:rPr lang="en-GB" sz="1100" b="0" i="0" dirty="0" err="1">
                  <a:solidFill>
                    <a:srgbClr val="000000"/>
                  </a:solidFill>
                  <a:effectLst/>
                  <a:latin typeface="Arial" panose="020B0604020202020204" pitchFamily="34" charset="0"/>
                  <a:cs typeface="Arial" panose="020B0604020202020204" pitchFamily="34" charset="0"/>
                </a:rPr>
                <a:t>Michas</a:t>
              </a:r>
              <a:r>
                <a:rPr lang="en-GB" sz="1100" b="0" i="0" dirty="0">
                  <a:solidFill>
                    <a:srgbClr val="000000"/>
                  </a:solidFill>
                  <a:effectLst/>
                  <a:latin typeface="Arial" panose="020B0604020202020204" pitchFamily="34" charset="0"/>
                  <a:cs typeface="Arial" panose="020B0604020202020204" pitchFamily="34" charset="0"/>
                </a:rPr>
                <a:t>, 2022)</a:t>
              </a:r>
              <a:r>
                <a:rPr lang="en-GB" sz="1100" dirty="0">
                  <a:latin typeface="Arial" panose="020B0604020202020204" pitchFamily="34" charset="0"/>
                  <a:cs typeface="Arial" panose="020B0604020202020204" pitchFamily="34" charset="0"/>
                </a:rPr>
                <a:t> </a:t>
              </a:r>
            </a:p>
          </p:txBody>
        </p:sp>
      </p:grpSp>
      <p:sp>
        <p:nvSpPr>
          <p:cNvPr id="10" name="Date Placeholder 9">
            <a:extLst>
              <a:ext uri="{FF2B5EF4-FFF2-40B4-BE49-F238E27FC236}">
                <a16:creationId xmlns:a16="http://schemas.microsoft.com/office/drawing/2014/main" id="{9908902C-A1C7-AC82-BE91-D5EF6B4D49F3}"/>
              </a:ext>
            </a:extLst>
          </p:cNvPr>
          <p:cNvSpPr>
            <a:spLocks noGrp="1"/>
          </p:cNvSpPr>
          <p:nvPr>
            <p:ph type="dt" sz="half" idx="10"/>
          </p:nvPr>
        </p:nvSpPr>
        <p:spPr/>
        <p:txBody>
          <a:bodyPr/>
          <a:lstStyle/>
          <a:p>
            <a:pPr rtl="0"/>
            <a:r>
              <a:rPr lang="en-US" noProof="0"/>
              <a:t>26/07/2022 </a:t>
            </a:r>
            <a:endParaRPr lang="en-GB" noProof="0"/>
          </a:p>
        </p:txBody>
      </p:sp>
      <p:sp>
        <p:nvSpPr>
          <p:cNvPr id="11" name="Slide Number Placeholder 10">
            <a:extLst>
              <a:ext uri="{FF2B5EF4-FFF2-40B4-BE49-F238E27FC236}">
                <a16:creationId xmlns:a16="http://schemas.microsoft.com/office/drawing/2014/main" id="{2F4E3BD5-8E05-50AD-8D93-1EA53204A851}"/>
              </a:ext>
            </a:extLst>
          </p:cNvPr>
          <p:cNvSpPr>
            <a:spLocks noGrp="1"/>
          </p:cNvSpPr>
          <p:nvPr>
            <p:ph type="sldNum" sz="quarter" idx="12"/>
          </p:nvPr>
        </p:nvSpPr>
        <p:spPr/>
        <p:txBody>
          <a:bodyPr/>
          <a:lstStyle/>
          <a:p>
            <a:pPr rtl="0"/>
            <a:fld id="{C5C3056E-1632-4A65-A24F-3F10A1450A6E}" type="slidenum">
              <a:rPr lang="en-GB" noProof="0" smtClean="0"/>
              <a:t>21</a:t>
            </a:fld>
            <a:endParaRPr lang="en-GB" noProof="0"/>
          </a:p>
        </p:txBody>
      </p:sp>
    </p:spTree>
    <p:extLst>
      <p:ext uri="{BB962C8B-B14F-4D97-AF65-F5344CB8AC3E}">
        <p14:creationId xmlns:p14="http://schemas.microsoft.com/office/powerpoint/2010/main" val="16385654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FC518-F96E-2E5B-E72C-CACB3E1A8291}"/>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Social factors</a:t>
            </a:r>
          </a:p>
        </p:txBody>
      </p:sp>
      <p:sp>
        <p:nvSpPr>
          <p:cNvPr id="7" name="Text Placeholder 6">
            <a:extLst>
              <a:ext uri="{FF2B5EF4-FFF2-40B4-BE49-F238E27FC236}">
                <a16:creationId xmlns:a16="http://schemas.microsoft.com/office/drawing/2014/main" id="{EF8CEBD7-E6EA-7D62-F864-5939237D696F}"/>
              </a:ext>
            </a:extLst>
          </p:cNvPr>
          <p:cNvSpPr>
            <a:spLocks noGrp="1"/>
          </p:cNvSpPr>
          <p:nvPr>
            <p:ph type="body" sz="quarter" idx="3"/>
          </p:nvPr>
        </p:nvSpPr>
        <p:spPr>
          <a:xfrm>
            <a:off x="581193" y="1987269"/>
            <a:ext cx="11029616" cy="553373"/>
          </a:xfrm>
        </p:spPr>
        <p:txBody>
          <a:bodyPr/>
          <a:lstStyle/>
          <a:p>
            <a:r>
              <a:rPr lang="en-GB" dirty="0">
                <a:latin typeface="Arial" panose="020B0604020202020204" pitchFamily="34" charset="0"/>
                <a:cs typeface="Arial" panose="020B0604020202020204" pitchFamily="34" charset="0"/>
              </a:rPr>
              <a:t>Emphasis on safety</a:t>
            </a:r>
          </a:p>
        </p:txBody>
      </p:sp>
      <p:sp>
        <p:nvSpPr>
          <p:cNvPr id="8" name="Content Placeholder 7">
            <a:extLst>
              <a:ext uri="{FF2B5EF4-FFF2-40B4-BE49-F238E27FC236}">
                <a16:creationId xmlns:a16="http://schemas.microsoft.com/office/drawing/2014/main" id="{B6E70EA9-9269-EE0C-FAF8-17EDAB758C37}"/>
              </a:ext>
            </a:extLst>
          </p:cNvPr>
          <p:cNvSpPr>
            <a:spLocks noGrp="1"/>
          </p:cNvSpPr>
          <p:nvPr>
            <p:ph sz="quarter" idx="4"/>
          </p:nvPr>
        </p:nvSpPr>
        <p:spPr>
          <a:xfrm>
            <a:off x="581193" y="2540642"/>
            <a:ext cx="11029616" cy="2934999"/>
          </a:xfrm>
        </p:spPr>
        <p:txBody>
          <a:bodyPr>
            <a:normAutofit/>
          </a:bodyPr>
          <a:lstStyle/>
          <a:p>
            <a:pPr marL="0" indent="0" algn="just">
              <a:lnSpc>
                <a:spcPct val="150000"/>
              </a:lnSpc>
              <a:buNone/>
            </a:pPr>
            <a:r>
              <a:rPr lang="en-GB" sz="1600" dirty="0">
                <a:latin typeface="Arial" panose="020B0604020202020204" pitchFamily="34" charset="0"/>
                <a:cs typeface="Arial" panose="020B0604020202020204" pitchFamily="34" charset="0"/>
              </a:rPr>
              <a:t>Many people report and give recommendations for better and safer environment. One of their reasons for leaving is the lack of safe ratio from staff to patients and people using their services. Poor management from the leading team on other side lack of driven to change and take responsibilities to find a solution to the problem. Due to the lack of staff, the remained staff in the workplace stated, they did not receive the support needed. They were experiencing overworking, unreasonably long shifts which caused them too much pressure to handle such pressure was cited from 58 respondents that toked part in Leavers’ survey 2022. </a:t>
            </a:r>
          </a:p>
        </p:txBody>
      </p:sp>
      <p:sp>
        <p:nvSpPr>
          <p:cNvPr id="9" name="Date Placeholder 8">
            <a:extLst>
              <a:ext uri="{FF2B5EF4-FFF2-40B4-BE49-F238E27FC236}">
                <a16:creationId xmlns:a16="http://schemas.microsoft.com/office/drawing/2014/main" id="{CD802768-5BE5-6623-66B4-1DF2AD0464FE}"/>
              </a:ext>
            </a:extLst>
          </p:cNvPr>
          <p:cNvSpPr>
            <a:spLocks noGrp="1"/>
          </p:cNvSpPr>
          <p:nvPr>
            <p:ph type="dt" sz="half" idx="10"/>
          </p:nvPr>
        </p:nvSpPr>
        <p:spPr/>
        <p:txBody>
          <a:bodyPr/>
          <a:lstStyle/>
          <a:p>
            <a:pPr rtl="0"/>
            <a:r>
              <a:rPr lang="en-US" noProof="0"/>
              <a:t>26/07/2022 </a:t>
            </a:r>
            <a:endParaRPr lang="en-GB" noProof="0"/>
          </a:p>
        </p:txBody>
      </p:sp>
      <p:sp>
        <p:nvSpPr>
          <p:cNvPr id="10" name="Slide Number Placeholder 9">
            <a:extLst>
              <a:ext uri="{FF2B5EF4-FFF2-40B4-BE49-F238E27FC236}">
                <a16:creationId xmlns:a16="http://schemas.microsoft.com/office/drawing/2014/main" id="{98BC8AB6-FD04-A33B-6D9C-F10C30480D9F}"/>
              </a:ext>
            </a:extLst>
          </p:cNvPr>
          <p:cNvSpPr>
            <a:spLocks noGrp="1"/>
          </p:cNvSpPr>
          <p:nvPr>
            <p:ph type="sldNum" sz="quarter" idx="12"/>
          </p:nvPr>
        </p:nvSpPr>
        <p:spPr/>
        <p:txBody>
          <a:bodyPr/>
          <a:lstStyle/>
          <a:p>
            <a:pPr rtl="0"/>
            <a:fld id="{C5C3056E-1632-4A65-A24F-3F10A1450A6E}" type="slidenum">
              <a:rPr lang="en-GB" noProof="0" smtClean="0"/>
              <a:pPr rtl="0"/>
              <a:t>22</a:t>
            </a:fld>
            <a:endParaRPr lang="en-GB" noProof="0"/>
          </a:p>
        </p:txBody>
      </p:sp>
    </p:spTree>
    <p:extLst>
      <p:ext uri="{BB962C8B-B14F-4D97-AF65-F5344CB8AC3E}">
        <p14:creationId xmlns:p14="http://schemas.microsoft.com/office/powerpoint/2010/main" val="1063821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A50E-9426-DAD1-5DB4-30D12EFAC5A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Social factors</a:t>
            </a:r>
          </a:p>
        </p:txBody>
      </p:sp>
      <p:sp>
        <p:nvSpPr>
          <p:cNvPr id="5" name="Text Placeholder 4">
            <a:extLst>
              <a:ext uri="{FF2B5EF4-FFF2-40B4-BE49-F238E27FC236}">
                <a16:creationId xmlns:a16="http://schemas.microsoft.com/office/drawing/2014/main" id="{9F7A6EAC-6E5C-D8C0-4064-4BC5B5095255}"/>
              </a:ext>
            </a:extLst>
          </p:cNvPr>
          <p:cNvSpPr>
            <a:spLocks noGrp="1"/>
          </p:cNvSpPr>
          <p:nvPr>
            <p:ph type="body" sz="quarter" idx="3"/>
          </p:nvPr>
        </p:nvSpPr>
        <p:spPr>
          <a:xfrm>
            <a:off x="581193" y="2250892"/>
            <a:ext cx="11029616" cy="553373"/>
          </a:xfrm>
        </p:spPr>
        <p:txBody>
          <a:bodyPr/>
          <a:lstStyle/>
          <a:p>
            <a:pPr algn="just"/>
            <a:r>
              <a:rPr lang="en-GB" sz="1800" dirty="0">
                <a:latin typeface="Arial" panose="020B0604020202020204" pitchFamily="34" charset="0"/>
                <a:cs typeface="Arial" panose="020B0604020202020204" pitchFamily="34" charset="0"/>
              </a:rPr>
              <a:t>Unappreciation and unsupportive team as a reason for leaving </a:t>
            </a:r>
          </a:p>
        </p:txBody>
      </p:sp>
      <p:sp>
        <p:nvSpPr>
          <p:cNvPr id="6" name="Content Placeholder 5">
            <a:extLst>
              <a:ext uri="{FF2B5EF4-FFF2-40B4-BE49-F238E27FC236}">
                <a16:creationId xmlns:a16="http://schemas.microsoft.com/office/drawing/2014/main" id="{7F8FF20B-0455-AE42-192B-5AF3BB0C4C18}"/>
              </a:ext>
            </a:extLst>
          </p:cNvPr>
          <p:cNvSpPr>
            <a:spLocks noGrp="1"/>
          </p:cNvSpPr>
          <p:nvPr>
            <p:ph sz="quarter" idx="4"/>
          </p:nvPr>
        </p:nvSpPr>
        <p:spPr>
          <a:xfrm>
            <a:off x="581193" y="2926052"/>
            <a:ext cx="11029616" cy="2934999"/>
          </a:xfrm>
        </p:spPr>
        <p:txBody>
          <a:bodyPr>
            <a:normAutofit/>
          </a:bodyPr>
          <a:lstStyle/>
          <a:p>
            <a:pPr marL="0" indent="0" algn="just">
              <a:lnSpc>
                <a:spcPct val="150000"/>
              </a:lnSpc>
              <a:buNone/>
            </a:pPr>
            <a:r>
              <a:rPr lang="en-GB" sz="1600" dirty="0">
                <a:latin typeface="Arial" panose="020B0604020202020204" pitchFamily="34" charset="0"/>
                <a:cs typeface="Arial" panose="020B0604020202020204" pitchFamily="34" charset="0"/>
              </a:rPr>
              <a:t>Many individuals that worked and partnered with NHS commented that were feeling unsupported, devalued and unappreciated from their managers, co-workers or the government. This working condition were reported from different workplaces and positions as hospitals, general practice surgeries, by remotely workers and managerial positions.</a:t>
            </a:r>
          </a:p>
        </p:txBody>
      </p:sp>
      <p:sp>
        <p:nvSpPr>
          <p:cNvPr id="9" name="Date Placeholder 8">
            <a:extLst>
              <a:ext uri="{FF2B5EF4-FFF2-40B4-BE49-F238E27FC236}">
                <a16:creationId xmlns:a16="http://schemas.microsoft.com/office/drawing/2014/main" id="{EBFFE581-2489-EF87-29EA-27C2ACD8A13B}"/>
              </a:ext>
            </a:extLst>
          </p:cNvPr>
          <p:cNvSpPr>
            <a:spLocks noGrp="1"/>
          </p:cNvSpPr>
          <p:nvPr>
            <p:ph type="dt" sz="half" idx="10"/>
          </p:nvPr>
        </p:nvSpPr>
        <p:spPr/>
        <p:txBody>
          <a:bodyPr/>
          <a:lstStyle/>
          <a:p>
            <a:pPr rtl="0"/>
            <a:r>
              <a:rPr lang="en-US" noProof="0"/>
              <a:t>26/07/2022 </a:t>
            </a:r>
            <a:endParaRPr lang="en-GB" noProof="0"/>
          </a:p>
        </p:txBody>
      </p:sp>
      <p:sp>
        <p:nvSpPr>
          <p:cNvPr id="10" name="Slide Number Placeholder 9">
            <a:extLst>
              <a:ext uri="{FF2B5EF4-FFF2-40B4-BE49-F238E27FC236}">
                <a16:creationId xmlns:a16="http://schemas.microsoft.com/office/drawing/2014/main" id="{967DE8CC-C35B-A14E-ED5A-0E56FDE26E61}"/>
              </a:ext>
            </a:extLst>
          </p:cNvPr>
          <p:cNvSpPr>
            <a:spLocks noGrp="1"/>
          </p:cNvSpPr>
          <p:nvPr>
            <p:ph type="sldNum" sz="quarter" idx="12"/>
          </p:nvPr>
        </p:nvSpPr>
        <p:spPr/>
        <p:txBody>
          <a:bodyPr/>
          <a:lstStyle/>
          <a:p>
            <a:pPr rtl="0"/>
            <a:fld id="{C5C3056E-1632-4A65-A24F-3F10A1450A6E}" type="slidenum">
              <a:rPr lang="en-GB" noProof="0" smtClean="0"/>
              <a:pPr rtl="0"/>
              <a:t>23</a:t>
            </a:fld>
            <a:endParaRPr lang="en-GB" noProof="0"/>
          </a:p>
        </p:txBody>
      </p:sp>
    </p:spTree>
    <p:extLst>
      <p:ext uri="{BB962C8B-B14F-4D97-AF65-F5344CB8AC3E}">
        <p14:creationId xmlns:p14="http://schemas.microsoft.com/office/powerpoint/2010/main" val="30824704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E4E35-E5CA-FEE9-889E-B2F4245219C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Social factors</a:t>
            </a:r>
          </a:p>
        </p:txBody>
      </p:sp>
      <p:sp>
        <p:nvSpPr>
          <p:cNvPr id="5" name="Text Placeholder 4">
            <a:extLst>
              <a:ext uri="{FF2B5EF4-FFF2-40B4-BE49-F238E27FC236}">
                <a16:creationId xmlns:a16="http://schemas.microsoft.com/office/drawing/2014/main" id="{B148C0AA-7DC7-B0A6-9D9E-2D840D7CC754}"/>
              </a:ext>
            </a:extLst>
          </p:cNvPr>
          <p:cNvSpPr>
            <a:spLocks noGrp="1"/>
          </p:cNvSpPr>
          <p:nvPr>
            <p:ph type="body" sz="quarter" idx="3"/>
          </p:nvPr>
        </p:nvSpPr>
        <p:spPr>
          <a:xfrm>
            <a:off x="581193" y="2250892"/>
            <a:ext cx="11029616" cy="553373"/>
          </a:xfrm>
        </p:spPr>
        <p:txBody>
          <a:bodyPr/>
          <a:lstStyle/>
          <a:p>
            <a:r>
              <a:rPr lang="en-GB" dirty="0">
                <a:latin typeface="Arial" panose="020B0604020202020204" pitchFamily="34" charset="0"/>
                <a:cs typeface="Arial" panose="020B0604020202020204" pitchFamily="34" charset="0"/>
              </a:rPr>
              <a:t>Lack of opportunities and career development</a:t>
            </a:r>
          </a:p>
        </p:txBody>
      </p:sp>
      <p:sp>
        <p:nvSpPr>
          <p:cNvPr id="6" name="Content Placeholder 5">
            <a:extLst>
              <a:ext uri="{FF2B5EF4-FFF2-40B4-BE49-F238E27FC236}">
                <a16:creationId xmlns:a16="http://schemas.microsoft.com/office/drawing/2014/main" id="{CEA65DD9-5A38-C9AF-01E6-8AB943DEC6A0}"/>
              </a:ext>
            </a:extLst>
          </p:cNvPr>
          <p:cNvSpPr>
            <a:spLocks noGrp="1"/>
          </p:cNvSpPr>
          <p:nvPr>
            <p:ph sz="quarter" idx="4"/>
          </p:nvPr>
        </p:nvSpPr>
        <p:spPr>
          <a:xfrm>
            <a:off x="581193" y="2926052"/>
            <a:ext cx="11029616" cy="2934999"/>
          </a:xfrm>
        </p:spPr>
        <p:txBody>
          <a:bodyPr>
            <a:normAutofit/>
          </a:bodyPr>
          <a:lstStyle/>
          <a:p>
            <a:pPr marL="0" indent="0" algn="just">
              <a:lnSpc>
                <a:spcPct val="150000"/>
              </a:lnSpc>
              <a:buNone/>
            </a:pPr>
            <a:r>
              <a:rPr lang="en-GB" sz="1600" dirty="0">
                <a:latin typeface="Arial" panose="020B0604020202020204" pitchFamily="34" charset="0"/>
                <a:cs typeface="Arial" panose="020B0604020202020204" pitchFamily="34" charset="0"/>
              </a:rPr>
              <a:t>People reporting that NHS does not provide and invest in their career development, this send negative outcome which results in losing staff and fail to attract skilled professionals which also is one of the reasons some employees are leaving the NHS workforce.</a:t>
            </a:r>
          </a:p>
        </p:txBody>
      </p:sp>
      <p:sp>
        <p:nvSpPr>
          <p:cNvPr id="9" name="Date Placeholder 8">
            <a:extLst>
              <a:ext uri="{FF2B5EF4-FFF2-40B4-BE49-F238E27FC236}">
                <a16:creationId xmlns:a16="http://schemas.microsoft.com/office/drawing/2014/main" id="{FA49677C-EAA9-A8B2-6490-5B9891720602}"/>
              </a:ext>
            </a:extLst>
          </p:cNvPr>
          <p:cNvSpPr>
            <a:spLocks noGrp="1"/>
          </p:cNvSpPr>
          <p:nvPr>
            <p:ph type="dt" sz="half" idx="10"/>
          </p:nvPr>
        </p:nvSpPr>
        <p:spPr/>
        <p:txBody>
          <a:bodyPr/>
          <a:lstStyle/>
          <a:p>
            <a:pPr rtl="0"/>
            <a:r>
              <a:rPr lang="en-US" noProof="0"/>
              <a:t>26/07/2022 </a:t>
            </a:r>
            <a:endParaRPr lang="en-GB" noProof="0"/>
          </a:p>
        </p:txBody>
      </p:sp>
      <p:sp>
        <p:nvSpPr>
          <p:cNvPr id="10" name="Slide Number Placeholder 9">
            <a:extLst>
              <a:ext uri="{FF2B5EF4-FFF2-40B4-BE49-F238E27FC236}">
                <a16:creationId xmlns:a16="http://schemas.microsoft.com/office/drawing/2014/main" id="{DBD3E141-32E7-D5EB-1CBA-7AB482FF84DA}"/>
              </a:ext>
            </a:extLst>
          </p:cNvPr>
          <p:cNvSpPr>
            <a:spLocks noGrp="1"/>
          </p:cNvSpPr>
          <p:nvPr>
            <p:ph type="sldNum" sz="quarter" idx="12"/>
          </p:nvPr>
        </p:nvSpPr>
        <p:spPr/>
        <p:txBody>
          <a:bodyPr/>
          <a:lstStyle/>
          <a:p>
            <a:pPr rtl="0"/>
            <a:fld id="{C5C3056E-1632-4A65-A24F-3F10A1450A6E}" type="slidenum">
              <a:rPr lang="en-GB" noProof="0" smtClean="0"/>
              <a:pPr rtl="0"/>
              <a:t>24</a:t>
            </a:fld>
            <a:endParaRPr lang="en-GB" noProof="0"/>
          </a:p>
        </p:txBody>
      </p:sp>
    </p:spTree>
    <p:extLst>
      <p:ext uri="{BB962C8B-B14F-4D97-AF65-F5344CB8AC3E}">
        <p14:creationId xmlns:p14="http://schemas.microsoft.com/office/powerpoint/2010/main" val="402858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83DAB1-419A-CD17-B17A-B5A29012960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Technological factors</a:t>
            </a:r>
          </a:p>
        </p:txBody>
      </p:sp>
      <p:sp>
        <p:nvSpPr>
          <p:cNvPr id="5" name="TextBox 4">
            <a:extLst>
              <a:ext uri="{FF2B5EF4-FFF2-40B4-BE49-F238E27FC236}">
                <a16:creationId xmlns:a16="http://schemas.microsoft.com/office/drawing/2014/main" id="{7F4BD5C5-927C-0D8F-E5A5-6945BB7614CF}"/>
              </a:ext>
            </a:extLst>
          </p:cNvPr>
          <p:cNvSpPr txBox="1"/>
          <p:nvPr/>
        </p:nvSpPr>
        <p:spPr>
          <a:xfrm>
            <a:off x="581191" y="2129051"/>
            <a:ext cx="11029618" cy="1524007"/>
          </a:xfrm>
          <a:prstGeom prst="rect">
            <a:avLst/>
          </a:prstGeom>
          <a:noFill/>
        </p:spPr>
        <p:txBody>
          <a:bodyPr wrap="square" rtlCol="0">
            <a:spAutoFit/>
          </a:bodyPr>
          <a:lstStyle/>
          <a:p>
            <a:pPr algn="just">
              <a:lnSpc>
                <a:spcPct val="150000"/>
              </a:lnSpc>
            </a:pPr>
            <a:r>
              <a:rPr lang="en-GB" sz="1600" dirty="0">
                <a:solidFill>
                  <a:schemeClr val="accent1">
                    <a:lumMod val="90000"/>
                    <a:lumOff val="10000"/>
                  </a:schemeClr>
                </a:solidFill>
                <a:latin typeface="Arial" panose="020B0604020202020204" pitchFamily="34" charset="0"/>
                <a:cs typeface="Arial" panose="020B0604020202020204" pitchFamily="34" charset="0"/>
              </a:rPr>
              <a:t>Innovation in the internal environmental should be considered. The investments in new equipment, the automation in the organisation will help by unloading the staff with the unskilled work that ca be done fully by machines. Therefore they can focus on more important tasks. There are some comments from patients and people used the services and reporting the slow organized appointment and files caused due to computer calculation, speed and power. </a:t>
            </a:r>
          </a:p>
        </p:txBody>
      </p:sp>
      <p:sp>
        <p:nvSpPr>
          <p:cNvPr id="6" name="Date Placeholder 5">
            <a:extLst>
              <a:ext uri="{FF2B5EF4-FFF2-40B4-BE49-F238E27FC236}">
                <a16:creationId xmlns:a16="http://schemas.microsoft.com/office/drawing/2014/main" id="{1E3F9111-C382-76C0-0E16-B55225EFC100}"/>
              </a:ext>
            </a:extLst>
          </p:cNvPr>
          <p:cNvSpPr>
            <a:spLocks noGrp="1"/>
          </p:cNvSpPr>
          <p:nvPr>
            <p:ph type="dt" sz="half" idx="10"/>
          </p:nvPr>
        </p:nvSpPr>
        <p:spPr/>
        <p:txBody>
          <a:bodyPr/>
          <a:lstStyle/>
          <a:p>
            <a:pPr rtl="0"/>
            <a:r>
              <a:rPr lang="en-US" noProof="0"/>
              <a:t>26/07/2022 </a:t>
            </a:r>
            <a:endParaRPr lang="en-GB" noProof="0"/>
          </a:p>
        </p:txBody>
      </p:sp>
      <p:sp>
        <p:nvSpPr>
          <p:cNvPr id="7" name="Slide Number Placeholder 6">
            <a:extLst>
              <a:ext uri="{FF2B5EF4-FFF2-40B4-BE49-F238E27FC236}">
                <a16:creationId xmlns:a16="http://schemas.microsoft.com/office/drawing/2014/main" id="{312C05E5-207E-278B-2B30-7D6BE8E56D73}"/>
              </a:ext>
            </a:extLst>
          </p:cNvPr>
          <p:cNvSpPr>
            <a:spLocks noGrp="1"/>
          </p:cNvSpPr>
          <p:nvPr>
            <p:ph type="sldNum" sz="quarter" idx="12"/>
          </p:nvPr>
        </p:nvSpPr>
        <p:spPr/>
        <p:txBody>
          <a:bodyPr/>
          <a:lstStyle/>
          <a:p>
            <a:pPr rtl="0"/>
            <a:fld id="{C5C3056E-1632-4A65-A24F-3F10A1450A6E}" type="slidenum">
              <a:rPr lang="en-GB" noProof="0" smtClean="0"/>
              <a:t>25</a:t>
            </a:fld>
            <a:endParaRPr lang="en-GB" noProof="0"/>
          </a:p>
        </p:txBody>
      </p:sp>
    </p:spTree>
    <p:extLst>
      <p:ext uri="{BB962C8B-B14F-4D97-AF65-F5344CB8AC3E}">
        <p14:creationId xmlns:p14="http://schemas.microsoft.com/office/powerpoint/2010/main" val="3000109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BC4B5B8-B022-4F5F-47F3-CCA211499B4C}"/>
              </a:ext>
            </a:extLst>
          </p:cNvPr>
          <p:cNvSpPr>
            <a:spLocks noGrp="1"/>
          </p:cNvSpPr>
          <p:nvPr>
            <p:ph idx="1"/>
          </p:nvPr>
        </p:nvSpPr>
        <p:spPr>
          <a:xfrm>
            <a:off x="641445" y="2347415"/>
            <a:ext cx="10969362" cy="3511384"/>
          </a:xfrm>
        </p:spPr>
        <p:txBody>
          <a:bodyPr>
            <a:normAutofit/>
          </a:bodyPr>
          <a:lstStyle/>
          <a:p>
            <a:pPr marL="0" indent="0" algn="just">
              <a:lnSpc>
                <a:spcPct val="150000"/>
              </a:lnSpc>
              <a:buNone/>
            </a:pPr>
            <a:r>
              <a:rPr lang="en-GB" sz="1600" dirty="0">
                <a:solidFill>
                  <a:schemeClr val="accent1">
                    <a:lumMod val="90000"/>
                    <a:lumOff val="10000"/>
                  </a:schemeClr>
                </a:solidFill>
                <a:latin typeface="Arial" panose="020B0604020202020204" pitchFamily="34" charset="0"/>
                <a:cs typeface="Arial" panose="020B0604020202020204" pitchFamily="34" charset="0"/>
              </a:rPr>
              <a:t>One of the most frequently selected option to the survey ‘Leavers’ survey’ (2022) was ‘</a:t>
            </a:r>
            <a:r>
              <a:rPr lang="en-US" sz="1600" dirty="0">
                <a:solidFill>
                  <a:schemeClr val="accent1">
                    <a:lumMod val="90000"/>
                    <a:lumOff val="10000"/>
                  </a:schemeClr>
                </a:solidFill>
                <a:latin typeface="Arial" panose="020B0604020202020204" pitchFamily="34" charset="0"/>
                <a:cs typeface="Arial" panose="020B0604020202020204" pitchFamily="34" charset="0"/>
              </a:rPr>
              <a:t>The Covid-19 pandemic influenced my decision to leave.’ with 765 out of 6,458 people. Most of them were from abroad and during the pandemic wanted to join their relatives. Other stated, the responsibilities they caried have increase</a:t>
            </a:r>
            <a:r>
              <a:rPr lang="en-GB" sz="1600" dirty="0">
                <a:solidFill>
                  <a:schemeClr val="accent1">
                    <a:lumMod val="90000"/>
                    <a:lumOff val="10000"/>
                  </a:schemeClr>
                </a:solidFill>
              </a:rPr>
              <a:t> </a:t>
            </a:r>
            <a:r>
              <a:rPr lang="en-US" sz="1600" dirty="0">
                <a:solidFill>
                  <a:schemeClr val="accent1">
                    <a:lumMod val="90000"/>
                    <a:lumOff val="10000"/>
                  </a:schemeClr>
                </a:solidFill>
                <a:latin typeface="Arial" panose="020B0604020202020204" pitchFamily="34" charset="0"/>
                <a:cs typeface="Arial" panose="020B0604020202020204" pitchFamily="34" charset="0"/>
              </a:rPr>
              <a:t>during that time </a:t>
            </a:r>
            <a:r>
              <a:rPr lang="en-GB" sz="1600" dirty="0">
                <a:solidFill>
                  <a:schemeClr val="accent1">
                    <a:lumMod val="90000"/>
                    <a:lumOff val="10000"/>
                  </a:schemeClr>
                </a:solidFill>
                <a:latin typeface="Arial" panose="020B0604020202020204" pitchFamily="34" charset="0"/>
                <a:cs typeface="Arial" panose="020B0604020202020204" pitchFamily="34" charset="0"/>
              </a:rPr>
              <a:t>(109; 4.6%)</a:t>
            </a:r>
            <a:r>
              <a:rPr lang="en-US" sz="1600" dirty="0">
                <a:solidFill>
                  <a:schemeClr val="accent1">
                    <a:lumMod val="90000"/>
                    <a:lumOff val="10000"/>
                  </a:schemeClr>
                </a:solidFill>
                <a:latin typeface="Arial" panose="020B0604020202020204" pitchFamily="34" charset="0"/>
                <a:cs typeface="Arial" panose="020B0604020202020204" pitchFamily="34" charset="0"/>
              </a:rPr>
              <a:t> and pressure caused by the Covid-19 vaccine mandate </a:t>
            </a:r>
            <a:r>
              <a:rPr lang="en-GB" sz="1600" dirty="0">
                <a:solidFill>
                  <a:schemeClr val="accent1">
                    <a:lumMod val="90000"/>
                    <a:lumOff val="10000"/>
                  </a:schemeClr>
                </a:solidFill>
                <a:latin typeface="Arial" panose="020B0604020202020204" pitchFamily="34" charset="0"/>
                <a:cs typeface="Arial" panose="020B0604020202020204" pitchFamily="34" charset="0"/>
              </a:rPr>
              <a:t>(29; 1.2%)</a:t>
            </a:r>
            <a:r>
              <a:rPr lang="en-US" sz="1600" dirty="0">
                <a:solidFill>
                  <a:schemeClr val="accent1">
                    <a:lumMod val="90000"/>
                    <a:lumOff val="10000"/>
                  </a:schemeClr>
                </a:solidFill>
                <a:latin typeface="Arial" panose="020B0604020202020204" pitchFamily="34" charset="0"/>
                <a:cs typeface="Arial" panose="020B0604020202020204" pitchFamily="34" charset="0"/>
              </a:rPr>
              <a:t>. Many reported that they were worrying about their own health and safety caused by the lack of adequate PPE equipment. During that time and staff shortage, the remaining personnel had to constantly change their work environment and duties due to moving between different hospitals.</a:t>
            </a:r>
            <a:endParaRPr lang="en-GB" sz="1600" dirty="0">
              <a:solidFill>
                <a:schemeClr val="accent1">
                  <a:lumMod val="90000"/>
                  <a:lumOff val="10000"/>
                </a:schemeClr>
              </a:solidFill>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123DF4A3-9DE0-9445-BB2C-B0EFDDDA6573}"/>
              </a:ext>
            </a:extLst>
          </p:cNvPr>
          <p:cNvSpPr>
            <a:spLocks noGrp="1"/>
          </p:cNvSpPr>
          <p:nvPr>
            <p:ph type="title"/>
          </p:nvPr>
        </p:nvSpPr>
        <p:spPr>
          <a:xfrm>
            <a:off x="581192" y="813034"/>
            <a:ext cx="11029616" cy="988332"/>
          </a:xfrm>
        </p:spPr>
        <p:txBody>
          <a:bodyPr/>
          <a:lstStyle/>
          <a:p>
            <a:r>
              <a:rPr lang="en-GB" dirty="0">
                <a:latin typeface="Arial" panose="020B0604020202020204" pitchFamily="34" charset="0"/>
                <a:cs typeface="Arial" panose="020B0604020202020204" pitchFamily="34" charset="0"/>
              </a:rPr>
              <a:t>Environmental factors</a:t>
            </a:r>
          </a:p>
        </p:txBody>
      </p:sp>
      <p:sp>
        <p:nvSpPr>
          <p:cNvPr id="6" name="TextBox 5">
            <a:extLst>
              <a:ext uri="{FF2B5EF4-FFF2-40B4-BE49-F238E27FC236}">
                <a16:creationId xmlns:a16="http://schemas.microsoft.com/office/drawing/2014/main" id="{BAF311CF-B4CA-198A-12FE-40626D81FB19}"/>
              </a:ext>
            </a:extLst>
          </p:cNvPr>
          <p:cNvSpPr txBox="1"/>
          <p:nvPr/>
        </p:nvSpPr>
        <p:spPr>
          <a:xfrm>
            <a:off x="581192" y="1876926"/>
            <a:ext cx="10295355"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Covid-19 as a reason for leaving</a:t>
            </a:r>
          </a:p>
        </p:txBody>
      </p:sp>
      <p:sp>
        <p:nvSpPr>
          <p:cNvPr id="7" name="Date Placeholder 6">
            <a:extLst>
              <a:ext uri="{FF2B5EF4-FFF2-40B4-BE49-F238E27FC236}">
                <a16:creationId xmlns:a16="http://schemas.microsoft.com/office/drawing/2014/main" id="{1CF864AE-2E69-9A0A-909C-C30F345C1977}"/>
              </a:ext>
            </a:extLst>
          </p:cNvPr>
          <p:cNvSpPr>
            <a:spLocks noGrp="1"/>
          </p:cNvSpPr>
          <p:nvPr>
            <p:ph type="dt" sz="half" idx="10"/>
          </p:nvPr>
        </p:nvSpPr>
        <p:spPr/>
        <p:txBody>
          <a:bodyPr/>
          <a:lstStyle/>
          <a:p>
            <a:pPr rtl="0"/>
            <a:r>
              <a:rPr lang="en-US" noProof="0"/>
              <a:t>26/07/2022 </a:t>
            </a:r>
            <a:endParaRPr lang="en-GB" noProof="0"/>
          </a:p>
        </p:txBody>
      </p:sp>
      <p:sp>
        <p:nvSpPr>
          <p:cNvPr id="8" name="Slide Number Placeholder 7">
            <a:extLst>
              <a:ext uri="{FF2B5EF4-FFF2-40B4-BE49-F238E27FC236}">
                <a16:creationId xmlns:a16="http://schemas.microsoft.com/office/drawing/2014/main" id="{53AE82BA-B2BD-73F0-ECB1-5AF89F2D8160}"/>
              </a:ext>
            </a:extLst>
          </p:cNvPr>
          <p:cNvSpPr>
            <a:spLocks noGrp="1"/>
          </p:cNvSpPr>
          <p:nvPr>
            <p:ph type="sldNum" sz="quarter" idx="12"/>
          </p:nvPr>
        </p:nvSpPr>
        <p:spPr/>
        <p:txBody>
          <a:bodyPr/>
          <a:lstStyle/>
          <a:p>
            <a:pPr rtl="0"/>
            <a:fld id="{C5C3056E-1632-4A65-A24F-3F10A1450A6E}" type="slidenum">
              <a:rPr lang="en-GB" noProof="0" smtClean="0"/>
              <a:t>26</a:t>
            </a:fld>
            <a:endParaRPr lang="en-GB" noProof="0"/>
          </a:p>
        </p:txBody>
      </p:sp>
    </p:spTree>
    <p:extLst>
      <p:ext uri="{BB962C8B-B14F-4D97-AF65-F5344CB8AC3E}">
        <p14:creationId xmlns:p14="http://schemas.microsoft.com/office/powerpoint/2010/main" val="7888063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3DF4A3-9DE0-9445-BB2C-B0EFDDDA657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Environmental factors</a:t>
            </a:r>
          </a:p>
        </p:txBody>
      </p:sp>
      <p:pic>
        <p:nvPicPr>
          <p:cNvPr id="7" name="Picture 6">
            <a:extLst>
              <a:ext uri="{FF2B5EF4-FFF2-40B4-BE49-F238E27FC236}">
                <a16:creationId xmlns:a16="http://schemas.microsoft.com/office/drawing/2014/main" id="{EEAEF4BD-0EE9-D4B0-4DEB-440C5FCC8573}"/>
              </a:ext>
            </a:extLst>
          </p:cNvPr>
          <p:cNvPicPr>
            <a:picLocks noChangeAspect="1"/>
          </p:cNvPicPr>
          <p:nvPr/>
        </p:nvPicPr>
        <p:blipFill>
          <a:blip r:embed="rId2"/>
          <a:stretch>
            <a:fillRect/>
          </a:stretch>
        </p:blipFill>
        <p:spPr>
          <a:xfrm>
            <a:off x="273889" y="2138145"/>
            <a:ext cx="9047502" cy="3334608"/>
          </a:xfrm>
          <a:prstGeom prst="rect">
            <a:avLst/>
          </a:prstGeom>
        </p:spPr>
      </p:pic>
      <p:sp>
        <p:nvSpPr>
          <p:cNvPr id="8" name="TextBox 7">
            <a:extLst>
              <a:ext uri="{FF2B5EF4-FFF2-40B4-BE49-F238E27FC236}">
                <a16:creationId xmlns:a16="http://schemas.microsoft.com/office/drawing/2014/main" id="{2DCD3378-25AC-3918-DAE1-5139DEF6817C}"/>
              </a:ext>
            </a:extLst>
          </p:cNvPr>
          <p:cNvSpPr txBox="1"/>
          <p:nvPr/>
        </p:nvSpPr>
        <p:spPr>
          <a:xfrm>
            <a:off x="9321391" y="2138145"/>
            <a:ext cx="2715934" cy="3739998"/>
          </a:xfrm>
          <a:prstGeom prst="rect">
            <a:avLst/>
          </a:prstGeom>
          <a:noFill/>
        </p:spPr>
        <p:txBody>
          <a:bodyPr wrap="square" rtlCol="0">
            <a:spAutoFit/>
          </a:bodyPr>
          <a:lstStyle/>
          <a:p>
            <a:pPr algn="just">
              <a:lnSpc>
                <a:spcPct val="150000"/>
              </a:lnSpc>
            </a:pPr>
            <a:r>
              <a:rPr lang="en-GB" sz="1600" dirty="0">
                <a:solidFill>
                  <a:schemeClr val="accent1">
                    <a:lumMod val="90000"/>
                    <a:lumOff val="10000"/>
                  </a:schemeClr>
                </a:solidFill>
                <a:latin typeface="Arial" panose="020B0604020202020204" pitchFamily="34" charset="0"/>
                <a:cs typeface="Arial" panose="020B0604020202020204" pitchFamily="34" charset="0"/>
              </a:rPr>
              <a:t>The sickness absences have also managed to increase cause by the stressful environment that staff work in. The highest ranked reasons for sickness absence are psychics caused by the toxic environment shown in Figure 6.</a:t>
            </a:r>
          </a:p>
        </p:txBody>
      </p:sp>
      <p:sp>
        <p:nvSpPr>
          <p:cNvPr id="9" name="TextBox 8">
            <a:extLst>
              <a:ext uri="{FF2B5EF4-FFF2-40B4-BE49-F238E27FC236}">
                <a16:creationId xmlns:a16="http://schemas.microsoft.com/office/drawing/2014/main" id="{F05C4A0D-4929-B85A-C3CA-8CF0316F5683}"/>
              </a:ext>
            </a:extLst>
          </p:cNvPr>
          <p:cNvSpPr txBox="1"/>
          <p:nvPr/>
        </p:nvSpPr>
        <p:spPr>
          <a:xfrm>
            <a:off x="581193" y="5472753"/>
            <a:ext cx="8289852"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Figure 6: Share of sickness absences ().</a:t>
            </a:r>
          </a:p>
        </p:txBody>
      </p:sp>
      <p:sp>
        <p:nvSpPr>
          <p:cNvPr id="10" name="Date Placeholder 9">
            <a:extLst>
              <a:ext uri="{FF2B5EF4-FFF2-40B4-BE49-F238E27FC236}">
                <a16:creationId xmlns:a16="http://schemas.microsoft.com/office/drawing/2014/main" id="{007DFCC0-6AFB-E6C8-A470-673C8D3DCD2F}"/>
              </a:ext>
            </a:extLst>
          </p:cNvPr>
          <p:cNvSpPr>
            <a:spLocks noGrp="1"/>
          </p:cNvSpPr>
          <p:nvPr>
            <p:ph type="dt" sz="half" idx="10"/>
          </p:nvPr>
        </p:nvSpPr>
        <p:spPr/>
        <p:txBody>
          <a:bodyPr/>
          <a:lstStyle/>
          <a:p>
            <a:pPr rtl="0"/>
            <a:r>
              <a:rPr lang="en-US" noProof="0"/>
              <a:t>26/07/2022 </a:t>
            </a:r>
            <a:endParaRPr lang="en-GB" noProof="0"/>
          </a:p>
        </p:txBody>
      </p:sp>
      <p:sp>
        <p:nvSpPr>
          <p:cNvPr id="11" name="Slide Number Placeholder 10">
            <a:extLst>
              <a:ext uri="{FF2B5EF4-FFF2-40B4-BE49-F238E27FC236}">
                <a16:creationId xmlns:a16="http://schemas.microsoft.com/office/drawing/2014/main" id="{9C608B35-0B71-5E87-4920-11F28290BBAF}"/>
              </a:ext>
            </a:extLst>
          </p:cNvPr>
          <p:cNvSpPr>
            <a:spLocks noGrp="1"/>
          </p:cNvSpPr>
          <p:nvPr>
            <p:ph type="sldNum" sz="quarter" idx="12"/>
          </p:nvPr>
        </p:nvSpPr>
        <p:spPr/>
        <p:txBody>
          <a:bodyPr/>
          <a:lstStyle/>
          <a:p>
            <a:pPr rtl="0"/>
            <a:fld id="{C5C3056E-1632-4A65-A24F-3F10A1450A6E}" type="slidenum">
              <a:rPr lang="en-GB" noProof="0" smtClean="0"/>
              <a:t>27</a:t>
            </a:fld>
            <a:endParaRPr lang="en-GB" noProof="0"/>
          </a:p>
        </p:txBody>
      </p:sp>
    </p:spTree>
    <p:extLst>
      <p:ext uri="{BB962C8B-B14F-4D97-AF65-F5344CB8AC3E}">
        <p14:creationId xmlns:p14="http://schemas.microsoft.com/office/powerpoint/2010/main" val="22277844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CA7C7DB-ED42-A2CB-DCCF-6E620DB4AF58}"/>
              </a:ext>
            </a:extLst>
          </p:cNvPr>
          <p:cNvSpPr>
            <a:spLocks noGrp="1"/>
          </p:cNvSpPr>
          <p:nvPr>
            <p:ph idx="1"/>
          </p:nvPr>
        </p:nvSpPr>
        <p:spPr>
          <a:xfrm>
            <a:off x="581192" y="2328741"/>
            <a:ext cx="11029615" cy="3678303"/>
          </a:xfrm>
        </p:spPr>
        <p:txBody>
          <a:bodyPr>
            <a:normAutofit/>
          </a:bodyPr>
          <a:lstStyle/>
          <a:p>
            <a:pPr marL="0" indent="0" algn="just">
              <a:lnSpc>
                <a:spcPct val="150000"/>
              </a:lnSpc>
              <a:buNone/>
            </a:pPr>
            <a:r>
              <a:rPr lang="en-GB" sz="1600" dirty="0">
                <a:solidFill>
                  <a:schemeClr val="accent1">
                    <a:lumMod val="90000"/>
                    <a:lumOff val="10000"/>
                  </a:schemeClr>
                </a:solidFill>
                <a:latin typeface="Arial" panose="020B0604020202020204" pitchFamily="34" charset="0"/>
                <a:cs typeface="Arial" panose="020B0604020202020204" pitchFamily="34" charset="0"/>
              </a:rPr>
              <a:t>Cited by (113; 4.8%) people the reason for their leaving is the discrimination level in their workplace and the toxic environment. </a:t>
            </a:r>
            <a:r>
              <a:rPr lang="en-US" sz="1600" dirty="0">
                <a:solidFill>
                  <a:schemeClr val="accent1">
                    <a:lumMod val="90000"/>
                    <a:lumOff val="10000"/>
                  </a:schemeClr>
                </a:solidFill>
                <a:latin typeface="Arial" panose="020B0604020202020204" pitchFamily="34" charset="0"/>
                <a:cs typeface="Arial" panose="020B0604020202020204" pitchFamily="34" charset="0"/>
              </a:rPr>
              <a:t>Nurse, aged 61-65, Wales, mental health nursing gave more detailed explanation about the experience:</a:t>
            </a:r>
          </a:p>
          <a:p>
            <a:pPr marL="0" indent="0" algn="ctr">
              <a:lnSpc>
                <a:spcPct val="150000"/>
              </a:lnSpc>
              <a:buNone/>
            </a:pPr>
            <a:r>
              <a:rPr lang="en-US" sz="1600" i="1" dirty="0">
                <a:solidFill>
                  <a:schemeClr val="accent1">
                    <a:lumMod val="90000"/>
                    <a:lumOff val="10000"/>
                  </a:schemeClr>
                </a:solidFill>
                <a:latin typeface="Arial" panose="020B0604020202020204" pitchFamily="34" charset="0"/>
                <a:cs typeface="Arial" panose="020B0604020202020204" pitchFamily="34" charset="0"/>
              </a:rPr>
              <a:t>“I was working within a Community Mental Health Team. A Social Worker joined the team as the ‘integrated Team Manager’ and within 18 months the entire team of nurses and social workers had left due to her bullying and lack of compassion for patients. I was the last to leave but had to after the stress resulted in me collapsing in work.”</a:t>
            </a:r>
          </a:p>
          <a:p>
            <a:pPr marL="0" indent="0" algn="ctr">
              <a:lnSpc>
                <a:spcPct val="150000"/>
              </a:lnSpc>
              <a:buNone/>
            </a:pPr>
            <a:r>
              <a:rPr lang="en-US" sz="1600" b="0" i="1" dirty="0">
                <a:solidFill>
                  <a:schemeClr val="accent1">
                    <a:lumMod val="90000"/>
                    <a:lumOff val="10000"/>
                  </a:schemeClr>
                </a:solidFill>
                <a:effectLst/>
                <a:latin typeface="Arial" panose="020B0604020202020204" pitchFamily="34" charset="0"/>
                <a:cs typeface="Arial" panose="020B0604020202020204" pitchFamily="34" charset="0"/>
              </a:rPr>
              <a:t>(Nursing and Midwifery Council, 2022 p.14)</a:t>
            </a:r>
            <a:endParaRPr lang="en-GB" sz="1600" i="1" dirty="0">
              <a:solidFill>
                <a:schemeClr val="accent1">
                  <a:lumMod val="90000"/>
                  <a:lumOff val="10000"/>
                </a:schemeClr>
              </a:solidFill>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77A1FCB2-9556-05C0-6388-8C60A4A5E5F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Legal factors</a:t>
            </a:r>
          </a:p>
        </p:txBody>
      </p:sp>
      <p:sp>
        <p:nvSpPr>
          <p:cNvPr id="6" name="TextBox 5">
            <a:extLst>
              <a:ext uri="{FF2B5EF4-FFF2-40B4-BE49-F238E27FC236}">
                <a16:creationId xmlns:a16="http://schemas.microsoft.com/office/drawing/2014/main" id="{CF579025-8327-B5FB-E488-EEA86A5D6F6B}"/>
              </a:ext>
            </a:extLst>
          </p:cNvPr>
          <p:cNvSpPr txBox="1"/>
          <p:nvPr/>
        </p:nvSpPr>
        <p:spPr>
          <a:xfrm>
            <a:off x="581191" y="1886490"/>
            <a:ext cx="11029615" cy="43088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Level of discrimination as a reason for leaving</a:t>
            </a:r>
          </a:p>
        </p:txBody>
      </p:sp>
      <p:sp>
        <p:nvSpPr>
          <p:cNvPr id="7" name="Date Placeholder 6">
            <a:extLst>
              <a:ext uri="{FF2B5EF4-FFF2-40B4-BE49-F238E27FC236}">
                <a16:creationId xmlns:a16="http://schemas.microsoft.com/office/drawing/2014/main" id="{D454BE23-10B6-9A00-0BF8-50B891C9CF53}"/>
              </a:ext>
            </a:extLst>
          </p:cNvPr>
          <p:cNvSpPr>
            <a:spLocks noGrp="1"/>
          </p:cNvSpPr>
          <p:nvPr>
            <p:ph type="dt" sz="half" idx="10"/>
          </p:nvPr>
        </p:nvSpPr>
        <p:spPr/>
        <p:txBody>
          <a:bodyPr/>
          <a:lstStyle/>
          <a:p>
            <a:pPr rtl="0"/>
            <a:r>
              <a:rPr lang="en-US" noProof="0"/>
              <a:t>26/07/2022 </a:t>
            </a:r>
            <a:endParaRPr lang="en-GB" noProof="0"/>
          </a:p>
        </p:txBody>
      </p:sp>
      <p:sp>
        <p:nvSpPr>
          <p:cNvPr id="8" name="Slide Number Placeholder 7">
            <a:extLst>
              <a:ext uri="{FF2B5EF4-FFF2-40B4-BE49-F238E27FC236}">
                <a16:creationId xmlns:a16="http://schemas.microsoft.com/office/drawing/2014/main" id="{5E09B635-5506-06F8-50CF-E3DBDA0004F8}"/>
              </a:ext>
            </a:extLst>
          </p:cNvPr>
          <p:cNvSpPr>
            <a:spLocks noGrp="1"/>
          </p:cNvSpPr>
          <p:nvPr>
            <p:ph type="sldNum" sz="quarter" idx="12"/>
          </p:nvPr>
        </p:nvSpPr>
        <p:spPr/>
        <p:txBody>
          <a:bodyPr/>
          <a:lstStyle/>
          <a:p>
            <a:pPr rtl="0"/>
            <a:fld id="{C5C3056E-1632-4A65-A24F-3F10A1450A6E}" type="slidenum">
              <a:rPr lang="en-GB" noProof="0" smtClean="0"/>
              <a:t>28</a:t>
            </a:fld>
            <a:endParaRPr lang="en-GB" noProof="0"/>
          </a:p>
        </p:txBody>
      </p:sp>
    </p:spTree>
    <p:extLst>
      <p:ext uri="{BB962C8B-B14F-4D97-AF65-F5344CB8AC3E}">
        <p14:creationId xmlns:p14="http://schemas.microsoft.com/office/powerpoint/2010/main" val="2072187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8" name="Straight Connector 97">
            <a:extLst>
              <a:ext uri="{FF2B5EF4-FFF2-40B4-BE49-F238E27FC236}">
                <a16:creationId xmlns:a16="http://schemas.microsoft.com/office/drawing/2014/main" id="{786B9E9D-ACF9-0F58-E650-3F8C77028959}"/>
              </a:ext>
            </a:extLst>
          </p:cNvPr>
          <p:cNvCxnSpPr/>
          <p:nvPr/>
        </p:nvCxnSpPr>
        <p:spPr>
          <a:xfrm flipH="1" flipV="1">
            <a:off x="2585910" y="858282"/>
            <a:ext cx="381001" cy="82387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12F8216-037E-BF0A-F36D-A190CDCC8004}"/>
              </a:ext>
            </a:extLst>
          </p:cNvPr>
          <p:cNvCxnSpPr/>
          <p:nvPr/>
        </p:nvCxnSpPr>
        <p:spPr>
          <a:xfrm flipH="1" flipV="1">
            <a:off x="6534796" y="795173"/>
            <a:ext cx="381001" cy="82387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1" name="Isosceles Triangle 100">
            <a:extLst>
              <a:ext uri="{FF2B5EF4-FFF2-40B4-BE49-F238E27FC236}">
                <a16:creationId xmlns:a16="http://schemas.microsoft.com/office/drawing/2014/main" id="{4BFD9829-B916-9B24-0BDA-5BB534168B75}"/>
              </a:ext>
            </a:extLst>
          </p:cNvPr>
          <p:cNvSpPr/>
          <p:nvPr/>
        </p:nvSpPr>
        <p:spPr>
          <a:xfrm rot="5400000">
            <a:off x="9879845" y="2389527"/>
            <a:ext cx="1911444" cy="2507570"/>
          </a:xfrm>
          <a:prstGeom prst="triangle">
            <a:avLst/>
          </a:prstGeom>
          <a:solidFill>
            <a:srgbClr val="671D46"/>
          </a:solidFill>
          <a:ln>
            <a:solidFill>
              <a:srgbClr val="671D46"/>
            </a:solidFill>
          </a:ln>
          <a:effectLst>
            <a:outerShdw blurRad="76200" dir="13500000" sy="23000" kx="1200000" algn="br" rotWithShape="0">
              <a:prstClr val="black">
                <a:alpha val="20000"/>
              </a:prstClr>
            </a:outerShdw>
          </a:effectLst>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b="1"/>
          </a:p>
        </p:txBody>
      </p:sp>
      <p:cxnSp>
        <p:nvCxnSpPr>
          <p:cNvPr id="104" name="Straight Connector 103">
            <a:extLst>
              <a:ext uri="{FF2B5EF4-FFF2-40B4-BE49-F238E27FC236}">
                <a16:creationId xmlns:a16="http://schemas.microsoft.com/office/drawing/2014/main" id="{AFD37ED0-285C-4693-B1EF-FF53236255F0}"/>
              </a:ext>
            </a:extLst>
          </p:cNvPr>
          <p:cNvCxnSpPr>
            <a:cxnSpLocks/>
            <a:stCxn id="101" idx="3"/>
          </p:cNvCxnSpPr>
          <p:nvPr/>
        </p:nvCxnSpPr>
        <p:spPr>
          <a:xfrm flipH="1" flipV="1">
            <a:off x="326993" y="3603470"/>
            <a:ext cx="9254789" cy="39842"/>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300F1AB5-43E6-28B0-E85A-05476BCA2C23}"/>
              </a:ext>
            </a:extLst>
          </p:cNvPr>
          <p:cNvCxnSpPr>
            <a:cxnSpLocks/>
          </p:cNvCxnSpPr>
          <p:nvPr/>
        </p:nvCxnSpPr>
        <p:spPr>
          <a:xfrm flipH="1" flipV="1">
            <a:off x="6516263" y="2063731"/>
            <a:ext cx="736291" cy="1550696"/>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FDA666FF-9F04-8360-63C5-32B8CC18755B}"/>
              </a:ext>
            </a:extLst>
          </p:cNvPr>
          <p:cNvCxnSpPr>
            <a:cxnSpLocks/>
          </p:cNvCxnSpPr>
          <p:nvPr/>
        </p:nvCxnSpPr>
        <p:spPr>
          <a:xfrm flipH="1" flipV="1">
            <a:off x="2247024" y="1952432"/>
            <a:ext cx="949176" cy="1670218"/>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E982AEFC-CF3C-8707-0712-1D8E2A0E3012}"/>
              </a:ext>
            </a:extLst>
          </p:cNvPr>
          <p:cNvCxnSpPr>
            <a:cxnSpLocks/>
          </p:cNvCxnSpPr>
          <p:nvPr/>
        </p:nvCxnSpPr>
        <p:spPr>
          <a:xfrm flipV="1">
            <a:off x="7614384" y="3643312"/>
            <a:ext cx="1025184" cy="2555426"/>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B8FC11C-FA31-9896-4C70-784638FF9F8E}"/>
              </a:ext>
            </a:extLst>
          </p:cNvPr>
          <p:cNvCxnSpPr>
            <a:cxnSpLocks/>
            <a:stCxn id="124" idx="0"/>
          </p:cNvCxnSpPr>
          <p:nvPr/>
        </p:nvCxnSpPr>
        <p:spPr>
          <a:xfrm flipV="1">
            <a:off x="5042685" y="3601350"/>
            <a:ext cx="845058" cy="2514137"/>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2" name="Rectangle 111">
            <a:extLst>
              <a:ext uri="{FF2B5EF4-FFF2-40B4-BE49-F238E27FC236}">
                <a16:creationId xmlns:a16="http://schemas.microsoft.com/office/drawing/2014/main" id="{278291EC-370E-C035-325B-45D6BC77FABB}"/>
              </a:ext>
            </a:extLst>
          </p:cNvPr>
          <p:cNvSpPr/>
          <p:nvPr/>
        </p:nvSpPr>
        <p:spPr>
          <a:xfrm>
            <a:off x="1443357" y="1229225"/>
            <a:ext cx="1981202" cy="731520"/>
          </a:xfrm>
          <a:prstGeom prst="rect">
            <a:avLst/>
          </a:prstGeom>
          <a:gradFill>
            <a:gsLst>
              <a:gs pos="0">
                <a:schemeClr val="dk1">
                  <a:shade val="51000"/>
                  <a:satMod val="130000"/>
                </a:schemeClr>
              </a:gs>
              <a:gs pos="53000">
                <a:schemeClr val="tx1">
                  <a:lumMod val="85000"/>
                  <a:lumOff val="15000"/>
                </a:schemeClr>
              </a:gs>
              <a:gs pos="100000">
                <a:schemeClr val="tx1">
                  <a:lumMod val="65000"/>
                  <a:lumOff val="35000"/>
                </a:schemeClr>
              </a:gs>
            </a:gsLst>
          </a:gradFill>
          <a:ln>
            <a:headEnd/>
            <a:tailEnd/>
          </a:ln>
        </p:spPr>
        <p:style>
          <a:lnRef idx="1">
            <a:schemeClr val="dk1"/>
          </a:lnRef>
          <a:fillRef idx="3">
            <a:schemeClr val="dk1"/>
          </a:fillRef>
          <a:effectRef idx="2">
            <a:schemeClr val="dk1"/>
          </a:effectRef>
          <a:fontRef idx="minor">
            <a:schemeClr val="lt1"/>
          </a:fontRef>
        </p:style>
        <p:txBody>
          <a:bodyPr vert="horz" wrap="square" lIns="0" tIns="0" rIns="0" bIns="0" numCol="1" anchor="ctr" anchorCtr="0" compatLnSpc="1">
            <a:prstTxWarp prst="textNoShape">
              <a:avLst/>
            </a:prstTxWarp>
          </a:bodyPr>
          <a:lstStyle/>
          <a:p>
            <a:pPr algn="ctr"/>
            <a:r>
              <a:rPr lang="en-US" dirty="0">
                <a:solidFill>
                  <a:schemeClr val="bg1"/>
                </a:solidFill>
              </a:rPr>
              <a:t>Toxic environment </a:t>
            </a:r>
          </a:p>
        </p:txBody>
      </p:sp>
      <p:sp>
        <p:nvSpPr>
          <p:cNvPr id="113" name="Rectangle 112">
            <a:extLst>
              <a:ext uri="{FF2B5EF4-FFF2-40B4-BE49-F238E27FC236}">
                <a16:creationId xmlns:a16="http://schemas.microsoft.com/office/drawing/2014/main" id="{93E22FB0-042A-C9A9-9D8C-855F919E3AB4}"/>
              </a:ext>
            </a:extLst>
          </p:cNvPr>
          <p:cNvSpPr/>
          <p:nvPr/>
        </p:nvSpPr>
        <p:spPr>
          <a:xfrm>
            <a:off x="5443540" y="1470078"/>
            <a:ext cx="1981202" cy="731520"/>
          </a:xfrm>
          <a:prstGeom prst="rect">
            <a:avLst/>
          </a:prstGeom>
          <a:gradFill>
            <a:gsLst>
              <a:gs pos="0">
                <a:schemeClr val="dk1">
                  <a:shade val="51000"/>
                  <a:satMod val="130000"/>
                </a:schemeClr>
              </a:gs>
              <a:gs pos="53000">
                <a:schemeClr val="tx1">
                  <a:lumMod val="85000"/>
                  <a:lumOff val="15000"/>
                </a:schemeClr>
              </a:gs>
              <a:gs pos="100000">
                <a:schemeClr val="tx1">
                  <a:lumMod val="65000"/>
                  <a:lumOff val="35000"/>
                </a:schemeClr>
              </a:gs>
            </a:gsLst>
          </a:gradFill>
          <a:ln>
            <a:headEnd/>
            <a:tailEnd/>
          </a:ln>
        </p:spPr>
        <p:style>
          <a:lnRef idx="1">
            <a:schemeClr val="dk1"/>
          </a:lnRef>
          <a:fillRef idx="3">
            <a:schemeClr val="dk1"/>
          </a:fillRef>
          <a:effectRef idx="2">
            <a:schemeClr val="dk1"/>
          </a:effectRef>
          <a:fontRef idx="minor">
            <a:schemeClr val="lt1"/>
          </a:fontRef>
        </p:style>
        <p:txBody>
          <a:bodyPr vert="horz" wrap="square" lIns="0" tIns="0" rIns="0" bIns="0" numCol="1" anchor="ctr" anchorCtr="0" compatLnSpc="1">
            <a:prstTxWarp prst="textNoShape">
              <a:avLst/>
            </a:prstTxWarp>
          </a:bodyPr>
          <a:lstStyle/>
          <a:p>
            <a:pPr algn="ctr"/>
            <a:r>
              <a:rPr lang="en-US" dirty="0">
                <a:solidFill>
                  <a:schemeClr val="bg1"/>
                </a:solidFill>
              </a:rPr>
              <a:t>Mental strain</a:t>
            </a:r>
          </a:p>
        </p:txBody>
      </p:sp>
      <p:sp>
        <p:nvSpPr>
          <p:cNvPr id="115" name="Rectangle 114">
            <a:extLst>
              <a:ext uri="{FF2B5EF4-FFF2-40B4-BE49-F238E27FC236}">
                <a16:creationId xmlns:a16="http://schemas.microsoft.com/office/drawing/2014/main" id="{48D35441-1BEF-887E-73A6-7DC1D49B29BF}"/>
              </a:ext>
            </a:extLst>
          </p:cNvPr>
          <p:cNvSpPr/>
          <p:nvPr/>
        </p:nvSpPr>
        <p:spPr>
          <a:xfrm>
            <a:off x="1443357" y="278500"/>
            <a:ext cx="1981202" cy="731520"/>
          </a:xfrm>
          <a:prstGeom prst="rect">
            <a:avLst/>
          </a:prstGeom>
          <a:solidFill>
            <a:srgbClr val="671D46"/>
          </a:solidFill>
          <a:ln w="10" cap="flat">
            <a:solidFill>
              <a:srgbClr val="671D46"/>
            </a:solidFill>
            <a:prstDash val="solid"/>
            <a:miter lim="800000"/>
            <a:headEnd/>
            <a:tailEnd/>
          </a:ln>
          <a:effectLst>
            <a:outerShdw blurRad="76200" dir="13500000" sy="23000" kx="1200000" algn="br" rotWithShape="0">
              <a:prstClr val="black">
                <a:alpha val="20000"/>
              </a:prstClr>
            </a:outerShdw>
          </a:effectLst>
        </p:spPr>
        <p:txBody>
          <a:bodyPr vert="horz" wrap="square" lIns="0" tIns="0" rIns="0" bIns="0" numCol="1" anchor="ctr" anchorCtr="0" compatLnSpc="1">
            <a:prstTxWarp prst="textNoShape">
              <a:avLst/>
            </a:prstTxWarp>
          </a:bodyPr>
          <a:lstStyle/>
          <a:p>
            <a:pPr algn="ctr"/>
            <a:r>
              <a:rPr lang="en-US" dirty="0">
                <a:solidFill>
                  <a:schemeClr val="bg1"/>
                </a:solidFill>
              </a:rPr>
              <a:t>Environment</a:t>
            </a:r>
          </a:p>
        </p:txBody>
      </p:sp>
      <p:sp>
        <p:nvSpPr>
          <p:cNvPr id="116" name="Rectangle 115">
            <a:extLst>
              <a:ext uri="{FF2B5EF4-FFF2-40B4-BE49-F238E27FC236}">
                <a16:creationId xmlns:a16="http://schemas.microsoft.com/office/drawing/2014/main" id="{ED05E868-08E5-0488-9C96-746229458AA9}"/>
              </a:ext>
            </a:extLst>
          </p:cNvPr>
          <p:cNvSpPr/>
          <p:nvPr/>
        </p:nvSpPr>
        <p:spPr>
          <a:xfrm>
            <a:off x="5377309" y="319529"/>
            <a:ext cx="1981202" cy="731520"/>
          </a:xfrm>
          <a:prstGeom prst="rect">
            <a:avLst/>
          </a:prstGeom>
          <a:solidFill>
            <a:srgbClr val="671D46"/>
          </a:solidFill>
          <a:ln w="10" cap="flat">
            <a:solidFill>
              <a:srgbClr val="671D46"/>
            </a:solidFill>
            <a:prstDash val="solid"/>
            <a:miter lim="800000"/>
            <a:headEnd/>
            <a:tailEnd/>
          </a:ln>
          <a:effectLst>
            <a:outerShdw blurRad="76200" dir="13500000" sy="23000" kx="1200000" algn="br" rotWithShape="0">
              <a:prstClr val="black">
                <a:alpha val="20000"/>
              </a:prstClr>
            </a:outerShdw>
          </a:effectLst>
        </p:spPr>
        <p:txBody>
          <a:bodyPr vert="horz" wrap="square" lIns="0" tIns="0" rIns="0" bIns="0" numCol="1" anchor="ctr" anchorCtr="0" compatLnSpc="1">
            <a:prstTxWarp prst="textNoShape">
              <a:avLst/>
            </a:prstTxWarp>
          </a:bodyPr>
          <a:lstStyle/>
          <a:p>
            <a:pPr algn="ctr"/>
            <a:r>
              <a:rPr lang="en-US" dirty="0">
                <a:solidFill>
                  <a:schemeClr val="bg1"/>
                </a:solidFill>
              </a:rPr>
              <a:t>People</a:t>
            </a:r>
          </a:p>
        </p:txBody>
      </p:sp>
      <p:sp>
        <p:nvSpPr>
          <p:cNvPr id="124" name="Rectangle 123">
            <a:extLst>
              <a:ext uri="{FF2B5EF4-FFF2-40B4-BE49-F238E27FC236}">
                <a16:creationId xmlns:a16="http://schemas.microsoft.com/office/drawing/2014/main" id="{2091CF92-1BAF-AB19-39EF-EF7F36765C43}"/>
              </a:ext>
            </a:extLst>
          </p:cNvPr>
          <p:cNvSpPr/>
          <p:nvPr/>
        </p:nvSpPr>
        <p:spPr>
          <a:xfrm>
            <a:off x="4052084" y="6115487"/>
            <a:ext cx="1981202" cy="731520"/>
          </a:xfrm>
          <a:prstGeom prst="rect">
            <a:avLst/>
          </a:prstGeom>
          <a:solidFill>
            <a:srgbClr val="671D46"/>
          </a:solidFill>
          <a:ln w="10" cap="flat">
            <a:solidFill>
              <a:srgbClr val="671D46"/>
            </a:solidFill>
            <a:prstDash val="solid"/>
            <a:miter lim="800000"/>
            <a:headEnd/>
            <a:tailEnd/>
          </a:ln>
          <a:effectLst>
            <a:outerShdw blurRad="76200" dir="13500000" sy="23000" kx="1200000" algn="br" rotWithShape="0">
              <a:prstClr val="black">
                <a:alpha val="20000"/>
              </a:prstClr>
            </a:outerShdw>
          </a:effectLst>
        </p:spPr>
        <p:txBody>
          <a:bodyPr vert="horz" wrap="square" lIns="0" tIns="0" rIns="0" bIns="0" numCol="1" anchor="ctr" anchorCtr="0" compatLnSpc="1">
            <a:prstTxWarp prst="textNoShape">
              <a:avLst/>
            </a:prstTxWarp>
          </a:bodyPr>
          <a:lstStyle/>
          <a:p>
            <a:pPr algn="ctr"/>
            <a:r>
              <a:rPr lang="en-US" dirty="0">
                <a:solidFill>
                  <a:schemeClr val="bg1"/>
                </a:solidFill>
              </a:rPr>
              <a:t>Methods</a:t>
            </a:r>
          </a:p>
        </p:txBody>
      </p:sp>
      <p:sp>
        <p:nvSpPr>
          <p:cNvPr id="125" name="Rectangle 124">
            <a:extLst>
              <a:ext uri="{FF2B5EF4-FFF2-40B4-BE49-F238E27FC236}">
                <a16:creationId xmlns:a16="http://schemas.microsoft.com/office/drawing/2014/main" id="{C654CC34-B13A-9451-7412-A3A08E87C4BB}"/>
              </a:ext>
            </a:extLst>
          </p:cNvPr>
          <p:cNvSpPr/>
          <p:nvPr/>
        </p:nvSpPr>
        <p:spPr>
          <a:xfrm>
            <a:off x="6725297" y="6057862"/>
            <a:ext cx="1981202" cy="731520"/>
          </a:xfrm>
          <a:prstGeom prst="rect">
            <a:avLst/>
          </a:prstGeom>
          <a:solidFill>
            <a:srgbClr val="671D46"/>
          </a:solidFill>
          <a:ln w="10" cap="flat">
            <a:solidFill>
              <a:srgbClr val="671D46"/>
            </a:solidFill>
            <a:prstDash val="solid"/>
            <a:miter lim="800000"/>
            <a:headEnd/>
            <a:tailEnd/>
          </a:ln>
          <a:effectLst>
            <a:outerShdw blurRad="76200" dir="13500000" sy="23000" kx="1200000" algn="br" rotWithShape="0">
              <a:prstClr val="black">
                <a:alpha val="20000"/>
              </a:prstClr>
            </a:outerShdw>
          </a:effectLst>
        </p:spPr>
        <p:txBody>
          <a:bodyPr vert="horz" wrap="square" lIns="0" tIns="0" rIns="0" bIns="0" numCol="1" anchor="ctr" anchorCtr="0" compatLnSpc="1">
            <a:prstTxWarp prst="textNoShape">
              <a:avLst/>
            </a:prstTxWarp>
          </a:bodyPr>
          <a:lstStyle/>
          <a:p>
            <a:pPr algn="ctr"/>
            <a:r>
              <a:rPr lang="en-US" dirty="0">
                <a:solidFill>
                  <a:schemeClr val="bg1"/>
                </a:solidFill>
              </a:rPr>
              <a:t>Government</a:t>
            </a:r>
          </a:p>
        </p:txBody>
      </p:sp>
      <p:cxnSp>
        <p:nvCxnSpPr>
          <p:cNvPr id="126" name="Straight Connector 125">
            <a:extLst>
              <a:ext uri="{FF2B5EF4-FFF2-40B4-BE49-F238E27FC236}">
                <a16:creationId xmlns:a16="http://schemas.microsoft.com/office/drawing/2014/main" id="{5DA1F60C-F783-437D-5AB1-C61F33D988B7}"/>
              </a:ext>
            </a:extLst>
          </p:cNvPr>
          <p:cNvCxnSpPr/>
          <p:nvPr/>
        </p:nvCxnSpPr>
        <p:spPr>
          <a:xfrm>
            <a:off x="689877" y="2619187"/>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27" name="TextBox 126">
            <a:extLst>
              <a:ext uri="{FF2B5EF4-FFF2-40B4-BE49-F238E27FC236}">
                <a16:creationId xmlns:a16="http://schemas.microsoft.com/office/drawing/2014/main" id="{22937220-A555-0877-2D03-76BA34432806}"/>
              </a:ext>
            </a:extLst>
          </p:cNvPr>
          <p:cNvSpPr txBox="1"/>
          <p:nvPr/>
        </p:nvSpPr>
        <p:spPr>
          <a:xfrm>
            <a:off x="391210" y="2265547"/>
            <a:ext cx="2016811" cy="307777"/>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Unsafe and stressful  </a:t>
            </a:r>
          </a:p>
        </p:txBody>
      </p:sp>
      <p:cxnSp>
        <p:nvCxnSpPr>
          <p:cNvPr id="128" name="Straight Connector 127">
            <a:extLst>
              <a:ext uri="{FF2B5EF4-FFF2-40B4-BE49-F238E27FC236}">
                <a16:creationId xmlns:a16="http://schemas.microsoft.com/office/drawing/2014/main" id="{9E0A537B-6990-9953-799D-0476B580DF4F}"/>
              </a:ext>
            </a:extLst>
          </p:cNvPr>
          <p:cNvCxnSpPr/>
          <p:nvPr/>
        </p:nvCxnSpPr>
        <p:spPr>
          <a:xfrm>
            <a:off x="944736" y="3356061"/>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29" name="TextBox 128">
            <a:extLst>
              <a:ext uri="{FF2B5EF4-FFF2-40B4-BE49-F238E27FC236}">
                <a16:creationId xmlns:a16="http://schemas.microsoft.com/office/drawing/2014/main" id="{31494103-66A0-F5F4-2EC4-498F182A00EC}"/>
              </a:ext>
            </a:extLst>
          </p:cNvPr>
          <p:cNvSpPr txBox="1"/>
          <p:nvPr/>
        </p:nvSpPr>
        <p:spPr>
          <a:xfrm>
            <a:off x="1474547" y="3683606"/>
            <a:ext cx="4116580" cy="523220"/>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High expectations from undergraduate applicants and poor training</a:t>
            </a:r>
          </a:p>
        </p:txBody>
      </p:sp>
      <p:cxnSp>
        <p:nvCxnSpPr>
          <p:cNvPr id="130" name="Straight Connector 129">
            <a:extLst>
              <a:ext uri="{FF2B5EF4-FFF2-40B4-BE49-F238E27FC236}">
                <a16:creationId xmlns:a16="http://schemas.microsoft.com/office/drawing/2014/main" id="{4E201673-6D1D-02C1-EF7E-5F8CB45D2CEC}"/>
              </a:ext>
            </a:extLst>
          </p:cNvPr>
          <p:cNvCxnSpPr/>
          <p:nvPr/>
        </p:nvCxnSpPr>
        <p:spPr>
          <a:xfrm>
            <a:off x="4899417" y="2901000"/>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31" name="TextBox 130">
            <a:extLst>
              <a:ext uri="{FF2B5EF4-FFF2-40B4-BE49-F238E27FC236}">
                <a16:creationId xmlns:a16="http://schemas.microsoft.com/office/drawing/2014/main" id="{4F660F9A-6F0B-03EB-9E43-9B507A5072FC}"/>
              </a:ext>
            </a:extLst>
          </p:cNvPr>
          <p:cNvSpPr txBox="1"/>
          <p:nvPr/>
        </p:nvSpPr>
        <p:spPr>
          <a:xfrm>
            <a:off x="4657721" y="2324002"/>
            <a:ext cx="1996830" cy="523220"/>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Stress, burnout, and discrimination </a:t>
            </a:r>
          </a:p>
        </p:txBody>
      </p:sp>
      <p:cxnSp>
        <p:nvCxnSpPr>
          <p:cNvPr id="132" name="Straight Connector 131">
            <a:extLst>
              <a:ext uri="{FF2B5EF4-FFF2-40B4-BE49-F238E27FC236}">
                <a16:creationId xmlns:a16="http://schemas.microsoft.com/office/drawing/2014/main" id="{6B91E33D-0E0D-2863-4E37-9579448152EA}"/>
              </a:ext>
            </a:extLst>
          </p:cNvPr>
          <p:cNvCxnSpPr/>
          <p:nvPr/>
        </p:nvCxnSpPr>
        <p:spPr>
          <a:xfrm>
            <a:off x="5042685" y="3356490"/>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C51E1D0C-D7BA-3A92-02CA-18EA83178D3C}"/>
              </a:ext>
            </a:extLst>
          </p:cNvPr>
          <p:cNvCxnSpPr/>
          <p:nvPr/>
        </p:nvCxnSpPr>
        <p:spPr>
          <a:xfrm>
            <a:off x="3545635" y="4744568"/>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39" name="TextBox 138">
            <a:extLst>
              <a:ext uri="{FF2B5EF4-FFF2-40B4-BE49-F238E27FC236}">
                <a16:creationId xmlns:a16="http://schemas.microsoft.com/office/drawing/2014/main" id="{B78CB414-185C-F6C1-1F5A-E6700EC4EB0D}"/>
              </a:ext>
            </a:extLst>
          </p:cNvPr>
          <p:cNvSpPr txBox="1"/>
          <p:nvPr/>
        </p:nvSpPr>
        <p:spPr>
          <a:xfrm>
            <a:off x="2585910" y="4808294"/>
            <a:ext cx="2752049" cy="523220"/>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Poor training on remain staff to advanced equipment</a:t>
            </a:r>
          </a:p>
        </p:txBody>
      </p:sp>
      <p:cxnSp>
        <p:nvCxnSpPr>
          <p:cNvPr id="140" name="Straight Connector 139">
            <a:extLst>
              <a:ext uri="{FF2B5EF4-FFF2-40B4-BE49-F238E27FC236}">
                <a16:creationId xmlns:a16="http://schemas.microsoft.com/office/drawing/2014/main" id="{E80130FB-1914-DF6C-24AF-16324B5B6DC0}"/>
              </a:ext>
            </a:extLst>
          </p:cNvPr>
          <p:cNvCxnSpPr/>
          <p:nvPr/>
        </p:nvCxnSpPr>
        <p:spPr>
          <a:xfrm>
            <a:off x="3455091" y="5374868"/>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41" name="TextBox 140">
            <a:extLst>
              <a:ext uri="{FF2B5EF4-FFF2-40B4-BE49-F238E27FC236}">
                <a16:creationId xmlns:a16="http://schemas.microsoft.com/office/drawing/2014/main" id="{0B04A708-77CB-5DC5-2C13-41447D0D09C8}"/>
              </a:ext>
            </a:extLst>
          </p:cNvPr>
          <p:cNvSpPr txBox="1"/>
          <p:nvPr/>
        </p:nvSpPr>
        <p:spPr>
          <a:xfrm>
            <a:off x="3756291" y="5435743"/>
            <a:ext cx="1504769" cy="523220"/>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Poor strategies and leading</a:t>
            </a:r>
          </a:p>
        </p:txBody>
      </p:sp>
      <p:cxnSp>
        <p:nvCxnSpPr>
          <p:cNvPr id="142" name="Straight Connector 141">
            <a:extLst>
              <a:ext uri="{FF2B5EF4-FFF2-40B4-BE49-F238E27FC236}">
                <a16:creationId xmlns:a16="http://schemas.microsoft.com/office/drawing/2014/main" id="{0EE4AE28-7988-26D8-B641-1E70E333CE90}"/>
              </a:ext>
            </a:extLst>
          </p:cNvPr>
          <p:cNvCxnSpPr/>
          <p:nvPr/>
        </p:nvCxnSpPr>
        <p:spPr>
          <a:xfrm>
            <a:off x="8258565" y="5009108"/>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43" name="TextBox 142">
            <a:extLst>
              <a:ext uri="{FF2B5EF4-FFF2-40B4-BE49-F238E27FC236}">
                <a16:creationId xmlns:a16="http://schemas.microsoft.com/office/drawing/2014/main" id="{C992BCCE-99A4-BF39-47E0-E3C9D6849A8F}"/>
              </a:ext>
            </a:extLst>
          </p:cNvPr>
          <p:cNvSpPr txBox="1"/>
          <p:nvPr/>
        </p:nvSpPr>
        <p:spPr>
          <a:xfrm>
            <a:off x="8248465" y="5092270"/>
            <a:ext cx="1831674" cy="523220"/>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Low Education and training funding</a:t>
            </a:r>
          </a:p>
        </p:txBody>
      </p:sp>
      <p:cxnSp>
        <p:nvCxnSpPr>
          <p:cNvPr id="144" name="Straight Connector 143">
            <a:extLst>
              <a:ext uri="{FF2B5EF4-FFF2-40B4-BE49-F238E27FC236}">
                <a16:creationId xmlns:a16="http://schemas.microsoft.com/office/drawing/2014/main" id="{15A6C7E1-2BAC-B298-B3FF-1F27606F2918}"/>
              </a:ext>
            </a:extLst>
          </p:cNvPr>
          <p:cNvCxnSpPr/>
          <p:nvPr/>
        </p:nvCxnSpPr>
        <p:spPr>
          <a:xfrm>
            <a:off x="6339970" y="4405312"/>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50" name="TextBox 149">
            <a:extLst>
              <a:ext uri="{FF2B5EF4-FFF2-40B4-BE49-F238E27FC236}">
                <a16:creationId xmlns:a16="http://schemas.microsoft.com/office/drawing/2014/main" id="{2C32418A-6752-FFAA-32DE-501FBECFD52D}"/>
              </a:ext>
            </a:extLst>
          </p:cNvPr>
          <p:cNvSpPr txBox="1"/>
          <p:nvPr/>
        </p:nvSpPr>
        <p:spPr>
          <a:xfrm>
            <a:off x="9580046" y="3391818"/>
            <a:ext cx="1967398" cy="461665"/>
          </a:xfrm>
          <a:prstGeom prst="rect">
            <a:avLst/>
          </a:prstGeom>
          <a:noFill/>
        </p:spPr>
        <p:txBody>
          <a:bodyPr wrap="none" rtlCol="0">
            <a:spAutoFit/>
          </a:bodyPr>
          <a:lstStyle/>
          <a:p>
            <a:r>
              <a:rPr lang="en-US" sz="2400" b="1" dirty="0">
                <a:solidFill>
                  <a:schemeClr val="bg1"/>
                </a:solidFill>
              </a:rPr>
              <a:t>Staff shortage</a:t>
            </a:r>
          </a:p>
        </p:txBody>
      </p:sp>
      <p:sp>
        <p:nvSpPr>
          <p:cNvPr id="151" name="TextBox 150">
            <a:extLst>
              <a:ext uri="{FF2B5EF4-FFF2-40B4-BE49-F238E27FC236}">
                <a16:creationId xmlns:a16="http://schemas.microsoft.com/office/drawing/2014/main" id="{E2A1013C-EF2C-FAED-9B48-741A23876B95}"/>
              </a:ext>
            </a:extLst>
          </p:cNvPr>
          <p:cNvSpPr txBox="1"/>
          <p:nvPr/>
        </p:nvSpPr>
        <p:spPr>
          <a:xfrm>
            <a:off x="6236391" y="4436791"/>
            <a:ext cx="1831674" cy="307777"/>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Brexit legislation</a:t>
            </a:r>
          </a:p>
        </p:txBody>
      </p:sp>
      <p:cxnSp>
        <p:nvCxnSpPr>
          <p:cNvPr id="152" name="Straight Connector 151">
            <a:extLst>
              <a:ext uri="{FF2B5EF4-FFF2-40B4-BE49-F238E27FC236}">
                <a16:creationId xmlns:a16="http://schemas.microsoft.com/office/drawing/2014/main" id="{8AF80598-7B24-6724-D823-7613CA009902}"/>
              </a:ext>
            </a:extLst>
          </p:cNvPr>
          <p:cNvCxnSpPr/>
          <p:nvPr/>
        </p:nvCxnSpPr>
        <p:spPr>
          <a:xfrm>
            <a:off x="6214829" y="4858418"/>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53" name="TextBox 152">
            <a:extLst>
              <a:ext uri="{FF2B5EF4-FFF2-40B4-BE49-F238E27FC236}">
                <a16:creationId xmlns:a16="http://schemas.microsoft.com/office/drawing/2014/main" id="{285094F2-26A7-DED4-2855-B77321252811}"/>
              </a:ext>
            </a:extLst>
          </p:cNvPr>
          <p:cNvSpPr txBox="1"/>
          <p:nvPr/>
        </p:nvSpPr>
        <p:spPr>
          <a:xfrm>
            <a:off x="6234778" y="4916190"/>
            <a:ext cx="1831674" cy="523220"/>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Recruitment and retention policies</a:t>
            </a:r>
          </a:p>
        </p:txBody>
      </p:sp>
      <p:cxnSp>
        <p:nvCxnSpPr>
          <p:cNvPr id="154" name="Straight Connector 153">
            <a:extLst>
              <a:ext uri="{FF2B5EF4-FFF2-40B4-BE49-F238E27FC236}">
                <a16:creationId xmlns:a16="http://schemas.microsoft.com/office/drawing/2014/main" id="{65FB75A5-041A-2B16-51F9-AF6A64DCB68D}"/>
              </a:ext>
            </a:extLst>
          </p:cNvPr>
          <p:cNvCxnSpPr/>
          <p:nvPr/>
        </p:nvCxnSpPr>
        <p:spPr>
          <a:xfrm>
            <a:off x="6033286" y="5451480"/>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56" name="TextBox 155">
            <a:extLst>
              <a:ext uri="{FF2B5EF4-FFF2-40B4-BE49-F238E27FC236}">
                <a16:creationId xmlns:a16="http://schemas.microsoft.com/office/drawing/2014/main" id="{5270A72B-7E6B-0E5C-D076-7C2A46ABD0AC}"/>
              </a:ext>
            </a:extLst>
          </p:cNvPr>
          <p:cNvSpPr txBox="1"/>
          <p:nvPr/>
        </p:nvSpPr>
        <p:spPr>
          <a:xfrm>
            <a:off x="8291449" y="4300792"/>
            <a:ext cx="1831674" cy="738664"/>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Low pay and recognition to the workforce</a:t>
            </a:r>
          </a:p>
        </p:txBody>
      </p:sp>
      <p:sp>
        <p:nvSpPr>
          <p:cNvPr id="157" name="TextBox 156">
            <a:extLst>
              <a:ext uri="{FF2B5EF4-FFF2-40B4-BE49-F238E27FC236}">
                <a16:creationId xmlns:a16="http://schemas.microsoft.com/office/drawing/2014/main" id="{98EBC493-C512-9632-AEF2-249FD9FD2D44}"/>
              </a:ext>
            </a:extLst>
          </p:cNvPr>
          <p:cNvSpPr txBox="1"/>
          <p:nvPr/>
        </p:nvSpPr>
        <p:spPr>
          <a:xfrm>
            <a:off x="5366104" y="3010409"/>
            <a:ext cx="1378904" cy="307777"/>
          </a:xfrm>
          <a:prstGeom prst="rect">
            <a:avLst/>
          </a:prstGeom>
          <a:noFill/>
        </p:spPr>
        <p:txBody>
          <a:bodyPr wrap="none" rtlCol="0">
            <a:spAutoFit/>
          </a:bodyPr>
          <a:lstStyle/>
          <a:p>
            <a:r>
              <a:rPr lang="en-US" sz="1400" dirty="0">
                <a:solidFill>
                  <a:schemeClr val="tx1">
                    <a:lumMod val="85000"/>
                    <a:lumOff val="15000"/>
                  </a:schemeClr>
                </a:solidFill>
                <a:latin typeface="Arial" pitchFamily="34" charset="0"/>
                <a:cs typeface="Arial" pitchFamily="34" charset="0"/>
              </a:rPr>
              <a:t>Over workload </a:t>
            </a:r>
          </a:p>
        </p:txBody>
      </p:sp>
      <p:sp>
        <p:nvSpPr>
          <p:cNvPr id="158" name="TextBox 157">
            <a:extLst>
              <a:ext uri="{FF2B5EF4-FFF2-40B4-BE49-F238E27FC236}">
                <a16:creationId xmlns:a16="http://schemas.microsoft.com/office/drawing/2014/main" id="{0A730F58-2E79-9204-EDB9-84BB13139D89}"/>
              </a:ext>
            </a:extLst>
          </p:cNvPr>
          <p:cNvSpPr txBox="1"/>
          <p:nvPr/>
        </p:nvSpPr>
        <p:spPr>
          <a:xfrm>
            <a:off x="7032746" y="2497745"/>
            <a:ext cx="1736373" cy="307777"/>
          </a:xfrm>
          <a:prstGeom prst="rect">
            <a:avLst/>
          </a:prstGeom>
          <a:noFill/>
        </p:spPr>
        <p:txBody>
          <a:bodyPr wrap="none" rtlCol="0">
            <a:spAutoFit/>
          </a:bodyPr>
          <a:lstStyle/>
          <a:p>
            <a:r>
              <a:rPr lang="en-US" sz="1400" dirty="0">
                <a:solidFill>
                  <a:schemeClr val="tx1">
                    <a:lumMod val="85000"/>
                    <a:lumOff val="15000"/>
                  </a:schemeClr>
                </a:solidFill>
                <a:latin typeface="Arial" pitchFamily="34" charset="0"/>
                <a:cs typeface="Arial" pitchFamily="34" charset="0"/>
              </a:rPr>
              <a:t>Unsupportive team </a:t>
            </a:r>
          </a:p>
        </p:txBody>
      </p:sp>
      <p:cxnSp>
        <p:nvCxnSpPr>
          <p:cNvPr id="159" name="Straight Connector 158">
            <a:extLst>
              <a:ext uri="{FF2B5EF4-FFF2-40B4-BE49-F238E27FC236}">
                <a16:creationId xmlns:a16="http://schemas.microsoft.com/office/drawing/2014/main" id="{C4250E42-DA72-FB8F-20C6-D72332ED7E18}"/>
              </a:ext>
            </a:extLst>
          </p:cNvPr>
          <p:cNvCxnSpPr/>
          <p:nvPr/>
        </p:nvCxnSpPr>
        <p:spPr>
          <a:xfrm>
            <a:off x="7029892" y="2887527"/>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60" name="TextBox 159">
            <a:extLst>
              <a:ext uri="{FF2B5EF4-FFF2-40B4-BE49-F238E27FC236}">
                <a16:creationId xmlns:a16="http://schemas.microsoft.com/office/drawing/2014/main" id="{B43E751A-F0A1-13D0-8B15-5CD1FA122329}"/>
              </a:ext>
            </a:extLst>
          </p:cNvPr>
          <p:cNvSpPr txBox="1"/>
          <p:nvPr/>
        </p:nvSpPr>
        <p:spPr>
          <a:xfrm>
            <a:off x="3842911" y="4318509"/>
            <a:ext cx="1504769" cy="307777"/>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Unskilled staff</a:t>
            </a:r>
          </a:p>
        </p:txBody>
      </p:sp>
      <p:cxnSp>
        <p:nvCxnSpPr>
          <p:cNvPr id="161" name="Straight Connector 160">
            <a:extLst>
              <a:ext uri="{FF2B5EF4-FFF2-40B4-BE49-F238E27FC236}">
                <a16:creationId xmlns:a16="http://schemas.microsoft.com/office/drawing/2014/main" id="{4A309DE3-7AEF-1E28-F051-F3D0585C325B}"/>
              </a:ext>
            </a:extLst>
          </p:cNvPr>
          <p:cNvCxnSpPr/>
          <p:nvPr/>
        </p:nvCxnSpPr>
        <p:spPr>
          <a:xfrm>
            <a:off x="3759453" y="4234089"/>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62" name="TextBox 161">
            <a:extLst>
              <a:ext uri="{FF2B5EF4-FFF2-40B4-BE49-F238E27FC236}">
                <a16:creationId xmlns:a16="http://schemas.microsoft.com/office/drawing/2014/main" id="{2222DBC5-58F6-1A49-6CC7-1E3882122D38}"/>
              </a:ext>
            </a:extLst>
          </p:cNvPr>
          <p:cNvSpPr txBox="1"/>
          <p:nvPr/>
        </p:nvSpPr>
        <p:spPr>
          <a:xfrm>
            <a:off x="704801" y="2937722"/>
            <a:ext cx="2016811" cy="307777"/>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Poor equipment  </a:t>
            </a:r>
          </a:p>
        </p:txBody>
      </p:sp>
      <p:sp>
        <p:nvSpPr>
          <p:cNvPr id="163" name="TextBox 162">
            <a:extLst>
              <a:ext uri="{FF2B5EF4-FFF2-40B4-BE49-F238E27FC236}">
                <a16:creationId xmlns:a16="http://schemas.microsoft.com/office/drawing/2014/main" id="{07BF5BBC-0117-4C4B-F785-F33E3D9BA489}"/>
              </a:ext>
            </a:extLst>
          </p:cNvPr>
          <p:cNvSpPr txBox="1"/>
          <p:nvPr/>
        </p:nvSpPr>
        <p:spPr>
          <a:xfrm>
            <a:off x="2754258" y="2489620"/>
            <a:ext cx="2016811" cy="523220"/>
          </a:xfrm>
          <a:prstGeom prst="rect">
            <a:avLst/>
          </a:prstGeom>
          <a:noFill/>
        </p:spPr>
        <p:txBody>
          <a:bodyPr wrap="square" rtlCol="0">
            <a:spAutoFit/>
          </a:bodyPr>
          <a:lstStyle/>
          <a:p>
            <a:r>
              <a:rPr lang="en-US" sz="1400" dirty="0">
                <a:solidFill>
                  <a:schemeClr val="tx1">
                    <a:lumMod val="85000"/>
                    <a:lumOff val="15000"/>
                  </a:schemeClr>
                </a:solidFill>
                <a:latin typeface="Arial" pitchFamily="34" charset="0"/>
                <a:cs typeface="Arial" pitchFamily="34" charset="0"/>
              </a:rPr>
              <a:t>Not provided the necessary PPE  </a:t>
            </a:r>
          </a:p>
        </p:txBody>
      </p:sp>
      <p:cxnSp>
        <p:nvCxnSpPr>
          <p:cNvPr id="164" name="Straight Connector 163">
            <a:extLst>
              <a:ext uri="{FF2B5EF4-FFF2-40B4-BE49-F238E27FC236}">
                <a16:creationId xmlns:a16="http://schemas.microsoft.com/office/drawing/2014/main" id="{EA7692F3-41D8-585F-8FB2-C7D9F50588CD}"/>
              </a:ext>
            </a:extLst>
          </p:cNvPr>
          <p:cNvCxnSpPr/>
          <p:nvPr/>
        </p:nvCxnSpPr>
        <p:spPr>
          <a:xfrm>
            <a:off x="2846826" y="2952356"/>
            <a:ext cx="1831674" cy="0"/>
          </a:xfrm>
          <a:prstGeom prst="line">
            <a:avLst/>
          </a:prstGeom>
          <a:ln w="285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68" name="Date Placeholder 67">
            <a:extLst>
              <a:ext uri="{FF2B5EF4-FFF2-40B4-BE49-F238E27FC236}">
                <a16:creationId xmlns:a16="http://schemas.microsoft.com/office/drawing/2014/main" id="{8DE99A93-2760-D236-47EF-4BA144A3F48E}"/>
              </a:ext>
            </a:extLst>
          </p:cNvPr>
          <p:cNvSpPr>
            <a:spLocks noGrp="1"/>
          </p:cNvSpPr>
          <p:nvPr>
            <p:ph type="dt" sz="half" idx="10"/>
          </p:nvPr>
        </p:nvSpPr>
        <p:spPr/>
        <p:txBody>
          <a:bodyPr/>
          <a:lstStyle/>
          <a:p>
            <a:r>
              <a:rPr lang="en-US"/>
              <a:t>26/07/2022 </a:t>
            </a:r>
          </a:p>
        </p:txBody>
      </p:sp>
      <p:sp>
        <p:nvSpPr>
          <p:cNvPr id="72" name="Slide Number Placeholder 71">
            <a:extLst>
              <a:ext uri="{FF2B5EF4-FFF2-40B4-BE49-F238E27FC236}">
                <a16:creationId xmlns:a16="http://schemas.microsoft.com/office/drawing/2014/main" id="{B5BA2219-0ABE-6E99-A574-DA1B68F0CBF6}"/>
              </a:ext>
            </a:extLst>
          </p:cNvPr>
          <p:cNvSpPr>
            <a:spLocks noGrp="1"/>
          </p:cNvSpPr>
          <p:nvPr>
            <p:ph type="sldNum" sz="quarter" idx="12"/>
          </p:nvPr>
        </p:nvSpPr>
        <p:spPr/>
        <p:txBody>
          <a:bodyPr/>
          <a:lstStyle/>
          <a:p>
            <a:fld id="{6EA08B42-939E-488E-BA8E-51C7FB45C652}" type="slidenum">
              <a:rPr lang="en-US" smtClean="0"/>
              <a:t>29</a:t>
            </a:fld>
            <a:endParaRPr lang="en-US"/>
          </a:p>
        </p:txBody>
      </p:sp>
    </p:spTree>
    <p:extLst>
      <p:ext uri="{BB962C8B-B14F-4D97-AF65-F5344CB8AC3E}">
        <p14:creationId xmlns:p14="http://schemas.microsoft.com/office/powerpoint/2010/main" val="28612477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CEFA3A4-BAFD-1574-83D5-B1A122B56194}"/>
              </a:ext>
            </a:extLst>
          </p:cNvPr>
          <p:cNvSpPr>
            <a:spLocks noGrp="1"/>
          </p:cNvSpPr>
          <p:nvPr>
            <p:ph idx="1"/>
          </p:nvPr>
        </p:nvSpPr>
        <p:spPr>
          <a:xfrm>
            <a:off x="581192" y="2180496"/>
            <a:ext cx="11029615" cy="4425020"/>
          </a:xfrm>
        </p:spPr>
        <p:txBody>
          <a:bodyPr>
            <a:normAutofit lnSpcReduction="10000"/>
          </a:bodyPr>
          <a:lstStyle/>
          <a:p>
            <a:pPr algn="just">
              <a:lnSpc>
                <a:spcPct val="150000"/>
              </a:lnSpc>
            </a:pPr>
            <a:r>
              <a:rPr lang="en-GB" sz="1600" dirty="0">
                <a:latin typeface="Arial" panose="020B0604020202020204" pitchFamily="34" charset="0"/>
                <a:cs typeface="Arial" panose="020B0604020202020204" pitchFamily="34" charset="0"/>
              </a:rPr>
              <a:t>Funding and supporting new students and trainees will increase the supplement in the future.</a:t>
            </a:r>
          </a:p>
          <a:p>
            <a:pPr algn="just">
              <a:lnSpc>
                <a:spcPct val="150000"/>
              </a:lnSpc>
            </a:pPr>
            <a:r>
              <a:rPr lang="en-GB" sz="1600" dirty="0">
                <a:latin typeface="Arial" panose="020B0604020202020204" pitchFamily="34" charset="0"/>
                <a:cs typeface="Arial" panose="020B0604020202020204" pitchFamily="34" charset="0"/>
              </a:rPr>
              <a:t>Giving the time and training the staff is needed to adapt whit new technology devices and futures</a:t>
            </a:r>
          </a:p>
          <a:p>
            <a:pPr algn="just">
              <a:lnSpc>
                <a:spcPct val="150000"/>
              </a:lnSpc>
            </a:pPr>
            <a:r>
              <a:rPr lang="en-GB" sz="1600" dirty="0">
                <a:latin typeface="Arial" panose="020B0604020202020204" pitchFamily="34" charset="0"/>
                <a:cs typeface="Arial" panose="020B0604020202020204" pitchFamily="34" charset="0"/>
              </a:rPr>
              <a:t>The models and strategies should be considered for evaluation from the leading NHS teams</a:t>
            </a:r>
          </a:p>
          <a:p>
            <a:pPr algn="just">
              <a:lnSpc>
                <a:spcPct val="150000"/>
              </a:lnSpc>
            </a:pPr>
            <a:r>
              <a:rPr lang="en-GB" sz="1600" dirty="0">
                <a:latin typeface="Arial" panose="020B0604020202020204" pitchFamily="34" charset="0"/>
                <a:cs typeface="Arial" panose="020B0604020202020204" pitchFamily="34" charset="0"/>
              </a:rPr>
              <a:t>Taking care of the remain workforce will reduce in leaving positions.</a:t>
            </a:r>
          </a:p>
          <a:p>
            <a:pPr lvl="1" algn="just">
              <a:lnSpc>
                <a:spcPct val="150000"/>
              </a:lnSpc>
            </a:pPr>
            <a:r>
              <a:rPr lang="en-GB" dirty="0">
                <a:latin typeface="Arial" panose="020B0604020202020204" pitchFamily="34" charset="0"/>
                <a:cs typeface="Arial" panose="020B0604020202020204" pitchFamily="34" charset="0"/>
              </a:rPr>
              <a:t>Create opportunities and career developments for the remaining staff.</a:t>
            </a:r>
          </a:p>
          <a:p>
            <a:pPr lvl="1" algn="just">
              <a:lnSpc>
                <a:spcPct val="150000"/>
              </a:lnSpc>
            </a:pPr>
            <a:r>
              <a:rPr lang="en-GB" dirty="0">
                <a:latin typeface="Arial" panose="020B0604020202020204" pitchFamily="34" charset="0"/>
                <a:cs typeface="Arial" panose="020B0604020202020204" pitchFamily="34" charset="0"/>
              </a:rPr>
              <a:t>Create better working environment and provide the needed support and working conditions</a:t>
            </a:r>
          </a:p>
          <a:p>
            <a:pPr lvl="1" algn="just">
              <a:lnSpc>
                <a:spcPct val="150000"/>
              </a:lnSpc>
            </a:pPr>
            <a:r>
              <a:rPr lang="en-GB" dirty="0">
                <a:latin typeface="Arial" panose="020B0604020202020204" pitchFamily="34" charset="0"/>
                <a:cs typeface="Arial" panose="020B0604020202020204" pitchFamily="34" charset="0"/>
              </a:rPr>
              <a:t>Better pay, benefits and recognition will reduce living remain roles</a:t>
            </a:r>
          </a:p>
          <a:p>
            <a:pPr lvl="1" algn="just">
              <a:lnSpc>
                <a:spcPct val="150000"/>
              </a:lnSpc>
            </a:pPr>
            <a:r>
              <a:rPr lang="en-GB" dirty="0">
                <a:latin typeface="Arial" panose="020B0604020202020204" pitchFamily="34" charset="0"/>
                <a:cs typeface="Arial" panose="020B0604020202020204" pitchFamily="34" charset="0"/>
              </a:rPr>
              <a:t>Ensuring the safety standards are meet on their highest level</a:t>
            </a:r>
          </a:p>
          <a:p>
            <a:pPr lvl="1" algn="just">
              <a:lnSpc>
                <a:spcPct val="150000"/>
              </a:lnSpc>
            </a:pPr>
            <a:r>
              <a:rPr lang="en-GB" dirty="0">
                <a:latin typeface="Arial" panose="020B0604020202020204" pitchFamily="34" charset="0"/>
                <a:cs typeface="Arial" panose="020B0604020202020204" pitchFamily="34" charset="0"/>
              </a:rPr>
              <a:t>Ensuring there are acceptable shift and working hours</a:t>
            </a:r>
          </a:p>
          <a:p>
            <a:pPr lvl="1" algn="just">
              <a:lnSpc>
                <a:spcPct val="150000"/>
              </a:lnSpc>
            </a:pPr>
            <a:endParaRPr lang="en-GB" dirty="0">
              <a:latin typeface="Arial" panose="020B0604020202020204" pitchFamily="34" charset="0"/>
              <a:cs typeface="Arial" panose="020B0604020202020204" pitchFamily="34" charset="0"/>
            </a:endParaRPr>
          </a:p>
        </p:txBody>
      </p:sp>
      <p:sp>
        <p:nvSpPr>
          <p:cNvPr id="7" name="Title 6">
            <a:extLst>
              <a:ext uri="{FF2B5EF4-FFF2-40B4-BE49-F238E27FC236}">
                <a16:creationId xmlns:a16="http://schemas.microsoft.com/office/drawing/2014/main" id="{89764B8F-CA88-719D-4450-8D352F5D8F6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Recommendation</a:t>
            </a:r>
          </a:p>
        </p:txBody>
      </p:sp>
      <p:sp>
        <p:nvSpPr>
          <p:cNvPr id="9" name="Date Placeholder 8">
            <a:extLst>
              <a:ext uri="{FF2B5EF4-FFF2-40B4-BE49-F238E27FC236}">
                <a16:creationId xmlns:a16="http://schemas.microsoft.com/office/drawing/2014/main" id="{84B3F06B-C44D-C516-6ACE-5902CC01B019}"/>
              </a:ext>
            </a:extLst>
          </p:cNvPr>
          <p:cNvSpPr>
            <a:spLocks noGrp="1"/>
          </p:cNvSpPr>
          <p:nvPr>
            <p:ph type="dt" sz="half" idx="10"/>
          </p:nvPr>
        </p:nvSpPr>
        <p:spPr/>
        <p:txBody>
          <a:bodyPr/>
          <a:lstStyle/>
          <a:p>
            <a:pPr rtl="0"/>
            <a:r>
              <a:rPr lang="en-US" noProof="0"/>
              <a:t>26/07/2022 </a:t>
            </a:r>
            <a:endParaRPr lang="en-GB" noProof="0"/>
          </a:p>
        </p:txBody>
      </p:sp>
      <p:sp>
        <p:nvSpPr>
          <p:cNvPr id="10" name="Slide Number Placeholder 9">
            <a:extLst>
              <a:ext uri="{FF2B5EF4-FFF2-40B4-BE49-F238E27FC236}">
                <a16:creationId xmlns:a16="http://schemas.microsoft.com/office/drawing/2014/main" id="{7600E17B-E6D7-7A7A-ADF9-8F6BE7A5A1F8}"/>
              </a:ext>
            </a:extLst>
          </p:cNvPr>
          <p:cNvSpPr>
            <a:spLocks noGrp="1"/>
          </p:cNvSpPr>
          <p:nvPr>
            <p:ph type="sldNum" sz="quarter" idx="12"/>
          </p:nvPr>
        </p:nvSpPr>
        <p:spPr/>
        <p:txBody>
          <a:bodyPr/>
          <a:lstStyle/>
          <a:p>
            <a:pPr rtl="0"/>
            <a:fld id="{C5C3056E-1632-4A65-A24F-3F10A1450A6E}" type="slidenum">
              <a:rPr lang="en-GB" noProof="0" smtClean="0"/>
              <a:t>30</a:t>
            </a:fld>
            <a:endParaRPr lang="en-GB" noProof="0"/>
          </a:p>
        </p:txBody>
      </p:sp>
    </p:spTree>
    <p:extLst>
      <p:ext uri="{BB962C8B-B14F-4D97-AF65-F5344CB8AC3E}">
        <p14:creationId xmlns:p14="http://schemas.microsoft.com/office/powerpoint/2010/main" val="28578897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Reference list</a:t>
            </a:r>
          </a:p>
        </p:txBody>
      </p:sp>
      <p:sp>
        <p:nvSpPr>
          <p:cNvPr id="8" name="TextBox 7">
            <a:extLst>
              <a:ext uri="{FF2B5EF4-FFF2-40B4-BE49-F238E27FC236}">
                <a16:creationId xmlns:a16="http://schemas.microsoft.com/office/drawing/2014/main" id="{156CAF73-BF6F-D680-4E5E-605CE3FE41DE}"/>
              </a:ext>
            </a:extLst>
          </p:cNvPr>
          <p:cNvSpPr txBox="1"/>
          <p:nvPr/>
        </p:nvSpPr>
        <p:spPr>
          <a:xfrm>
            <a:off x="457200" y="2214563"/>
            <a:ext cx="11153609" cy="3934731"/>
          </a:xfrm>
          <a:prstGeom prst="rect">
            <a:avLst/>
          </a:prstGeom>
          <a:noFill/>
        </p:spPr>
        <p:txBody>
          <a:bodyPr wrap="square" rtlCol="0">
            <a:spAutoFit/>
          </a:bodyPr>
          <a:lstStyle/>
          <a:p>
            <a:pPr algn="just">
              <a:lnSpc>
                <a:spcPct val="150000"/>
              </a:lnSpc>
            </a:pPr>
            <a:r>
              <a:rPr lang="en-US" sz="1400" b="0" i="0" dirty="0">
                <a:solidFill>
                  <a:srgbClr val="000000"/>
                </a:solidFill>
                <a:effectLst/>
                <a:latin typeface="Arial" panose="020B0604020202020204" pitchFamily="34" charset="0"/>
                <a:cs typeface="Arial" panose="020B0604020202020204" pitchFamily="34" charset="0"/>
              </a:rPr>
              <a:t>Drennan, V. and Ross, F., 2019. Global nurse shortages—the facts, the impact and action for change. </a:t>
            </a:r>
            <a:r>
              <a:rPr lang="en-US" sz="1400" b="0" i="1" dirty="0">
                <a:solidFill>
                  <a:srgbClr val="000000"/>
                </a:solidFill>
                <a:effectLst/>
                <a:latin typeface="Arial" panose="020B0604020202020204" pitchFamily="34" charset="0"/>
                <a:cs typeface="Arial" panose="020B0604020202020204" pitchFamily="34" charset="0"/>
              </a:rPr>
              <a:t>British Medical Bulletin</a:t>
            </a:r>
            <a:r>
              <a:rPr lang="en-US" sz="1400" b="0" i="0" dirty="0">
                <a:solidFill>
                  <a:srgbClr val="000000"/>
                </a:solidFill>
                <a:effectLst/>
                <a:latin typeface="Arial" panose="020B0604020202020204" pitchFamily="34" charset="0"/>
                <a:cs typeface="Arial" panose="020B0604020202020204" pitchFamily="34" charset="0"/>
              </a:rPr>
              <a:t>, 130(1), pp.25-37.</a:t>
            </a:r>
          </a:p>
          <a:p>
            <a:pPr algn="just">
              <a:lnSpc>
                <a:spcPct val="150000"/>
              </a:lnSpc>
            </a:pPr>
            <a:r>
              <a:rPr lang="en-US" sz="1400" b="0" i="0" dirty="0">
                <a:solidFill>
                  <a:srgbClr val="000000"/>
                </a:solidFill>
                <a:effectLst/>
                <a:latin typeface="Arial" panose="020B0604020202020204" pitchFamily="34" charset="0"/>
                <a:cs typeface="Arial" panose="020B0604020202020204" pitchFamily="34" charset="0"/>
              </a:rPr>
              <a:t>NHS Digital. 2022. </a:t>
            </a:r>
            <a:r>
              <a:rPr lang="en-US" sz="1400" b="0" i="1" dirty="0">
                <a:solidFill>
                  <a:srgbClr val="000000"/>
                </a:solidFill>
                <a:effectLst/>
                <a:latin typeface="Arial" panose="020B0604020202020204" pitchFamily="34" charset="0"/>
                <a:cs typeface="Arial" panose="020B0604020202020204" pitchFamily="34" charset="0"/>
              </a:rPr>
              <a:t>NHS Vacancy Statistics England April 2015 – March 2022 Experimental Statistics - NHS Digital</a:t>
            </a:r>
            <a:r>
              <a:rPr lang="en-US" sz="1400" b="0" i="0" dirty="0">
                <a:solidFill>
                  <a:srgbClr val="000000"/>
                </a:solidFill>
                <a:effectLst/>
                <a:latin typeface="Arial" panose="020B0604020202020204" pitchFamily="34" charset="0"/>
                <a:cs typeface="Arial" panose="020B0604020202020204" pitchFamily="34" charset="0"/>
              </a:rPr>
              <a:t>. [online] Available at: &lt;https://digital.nhs.uk/data-and-information/publications/statistical/nhs-vacancies-survey/april-2015---march-2022-experimental-statistics#resources&gt; [Accessed 8 July 2022].</a:t>
            </a:r>
          </a:p>
          <a:p>
            <a:pPr algn="just">
              <a:lnSpc>
                <a:spcPct val="150000"/>
              </a:lnSpc>
            </a:pPr>
            <a:r>
              <a:rPr lang="en-US" sz="1400" b="0" i="0" dirty="0">
                <a:solidFill>
                  <a:srgbClr val="000000"/>
                </a:solidFill>
                <a:effectLst/>
                <a:latin typeface="Arial" panose="020B0604020202020204" pitchFamily="34" charset="0"/>
                <a:cs typeface="Arial" panose="020B0604020202020204" pitchFamily="34" charset="0"/>
              </a:rPr>
              <a:t>Baker, C., 2021. </a:t>
            </a:r>
            <a:r>
              <a:rPr lang="en-US" sz="1400" b="0" i="1" dirty="0">
                <a:solidFill>
                  <a:srgbClr val="000000"/>
                </a:solidFill>
                <a:effectLst/>
                <a:latin typeface="Arial" panose="020B0604020202020204" pitchFamily="34" charset="0"/>
                <a:cs typeface="Arial" panose="020B0604020202020204" pitchFamily="34" charset="0"/>
              </a:rPr>
              <a:t>NHS staff from overseas: statistics</a:t>
            </a:r>
            <a:r>
              <a:rPr lang="en-US" sz="1400" b="0" i="0" dirty="0">
                <a:solidFill>
                  <a:srgbClr val="000000"/>
                </a:solidFill>
                <a:effectLst/>
                <a:latin typeface="Arial" panose="020B0604020202020204" pitchFamily="34" charset="0"/>
                <a:cs typeface="Arial" panose="020B0604020202020204" pitchFamily="34" charset="0"/>
              </a:rPr>
              <a:t>.</a:t>
            </a:r>
          </a:p>
          <a:p>
            <a:pPr algn="just">
              <a:lnSpc>
                <a:spcPct val="150000"/>
              </a:lnSpc>
            </a:pPr>
            <a:r>
              <a:rPr lang="en-GB" sz="1400" dirty="0" err="1">
                <a:latin typeface="Arial" panose="020B0604020202020204" pitchFamily="34" charset="0"/>
                <a:cs typeface="Arial" panose="020B0604020202020204" pitchFamily="34" charset="0"/>
              </a:rPr>
              <a:t>Mee</a:t>
            </a:r>
            <a:r>
              <a:rPr lang="en-GB" sz="1400" dirty="0">
                <a:latin typeface="Arial" panose="020B0604020202020204" pitchFamily="34" charset="0"/>
                <a:cs typeface="Arial" panose="020B0604020202020204" pitchFamily="34" charset="0"/>
              </a:rPr>
              <a:t>, C.L. and Carey, K.W., (2001). Nurses 2001 salary survey. </a:t>
            </a:r>
            <a:r>
              <a:rPr lang="en-GB" sz="1400" i="1" dirty="0">
                <a:latin typeface="Arial" panose="020B0604020202020204" pitchFamily="34" charset="0"/>
                <a:cs typeface="Arial" panose="020B0604020202020204" pitchFamily="34" charset="0"/>
              </a:rPr>
              <a:t>Nursing, </a:t>
            </a:r>
            <a:r>
              <a:rPr lang="en-GB" sz="1400" dirty="0">
                <a:latin typeface="Arial" panose="020B0604020202020204" pitchFamily="34" charset="0"/>
                <a:cs typeface="Arial" panose="020B0604020202020204" pitchFamily="34" charset="0"/>
              </a:rPr>
              <a:t>31(3), pp. 44-7.</a:t>
            </a:r>
          </a:p>
          <a:p>
            <a:pPr algn="just">
              <a:lnSpc>
                <a:spcPct val="150000"/>
              </a:lnSpc>
            </a:pP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Nursing Shortage, </a:t>
            </a:r>
            <a:r>
              <a:rPr lang="en-GB" sz="1400" dirty="0">
                <a:latin typeface="Arial" panose="020B0604020202020204" pitchFamily="34" charset="0"/>
                <a:cs typeface="Arial" panose="020B0604020202020204" pitchFamily="34" charset="0"/>
              </a:rPr>
              <a:t>2003. Directed by: Kramer N. Alexander Street</a:t>
            </a:r>
          </a:p>
          <a:p>
            <a:pPr algn="just">
              <a:lnSpc>
                <a:spcPct val="150000"/>
              </a:lnSpc>
            </a:pPr>
            <a:r>
              <a:rPr lang="en-US" sz="1400" b="0" i="0" dirty="0" err="1">
                <a:solidFill>
                  <a:srgbClr val="000000"/>
                </a:solidFill>
                <a:effectLst/>
                <a:latin typeface="Arial" panose="020B0604020202020204" pitchFamily="34" charset="0"/>
                <a:cs typeface="Arial" panose="020B0604020202020204" pitchFamily="34" charset="0"/>
              </a:rPr>
              <a:t>Michas</a:t>
            </a:r>
            <a:r>
              <a:rPr lang="en-US" sz="1400" b="0" i="0" dirty="0">
                <a:solidFill>
                  <a:srgbClr val="000000"/>
                </a:solidFill>
                <a:effectLst/>
                <a:latin typeface="Arial" panose="020B0604020202020204" pitchFamily="34" charset="0"/>
                <a:cs typeface="Arial" panose="020B0604020202020204" pitchFamily="34" charset="0"/>
              </a:rPr>
              <a:t>, F., 2022. </a:t>
            </a:r>
            <a:r>
              <a:rPr lang="en-US" sz="1400" b="0" i="1" dirty="0">
                <a:solidFill>
                  <a:srgbClr val="000000"/>
                </a:solidFill>
                <a:effectLst/>
                <a:latin typeface="Arial" panose="020B0604020202020204" pitchFamily="34" charset="0"/>
                <a:cs typeface="Arial" panose="020B0604020202020204" pitchFamily="34" charset="0"/>
              </a:rPr>
              <a:t>Topic: NHS staff shortage</a:t>
            </a:r>
            <a:r>
              <a:rPr lang="en-US" sz="1400" b="0" i="0" dirty="0">
                <a:solidFill>
                  <a:srgbClr val="000000"/>
                </a:solidFill>
                <a:effectLst/>
                <a:latin typeface="Arial" panose="020B0604020202020204" pitchFamily="34" charset="0"/>
                <a:cs typeface="Arial" panose="020B0604020202020204" pitchFamily="34" charset="0"/>
              </a:rPr>
              <a:t>. [online] Statista. Available at: &lt;https://www.statista.com/topics/9575/nhs-staff-shortage/#topicHeader__wrapper&gt; [Accessed 14 July 2022].</a:t>
            </a:r>
          </a:p>
          <a:p>
            <a:pPr algn="just">
              <a:lnSpc>
                <a:spcPct val="150000"/>
              </a:lnSpc>
            </a:pPr>
            <a:r>
              <a:rPr lang="en-US" sz="1400" b="0" i="0" dirty="0" err="1">
                <a:effectLst/>
                <a:latin typeface="Arial" panose="020B0604020202020204" pitchFamily="34" charset="0"/>
                <a:cs typeface="Arial" panose="020B0604020202020204" pitchFamily="34" charset="0"/>
              </a:rPr>
              <a:t>Peterdy</a:t>
            </a:r>
            <a:r>
              <a:rPr lang="en-US" sz="1400" b="0" i="0" dirty="0">
                <a:effectLst/>
                <a:latin typeface="Arial" panose="020B0604020202020204" pitchFamily="34" charset="0"/>
                <a:cs typeface="Arial" panose="020B0604020202020204" pitchFamily="34" charset="0"/>
              </a:rPr>
              <a:t>, K., 2022. </a:t>
            </a:r>
            <a:r>
              <a:rPr lang="en-US" sz="1400" b="0" i="1" dirty="0">
                <a:effectLst/>
                <a:latin typeface="Arial" panose="020B0604020202020204" pitchFamily="34" charset="0"/>
                <a:cs typeface="Arial" panose="020B0604020202020204" pitchFamily="34" charset="0"/>
              </a:rPr>
              <a:t>PESTEL Analysis</a:t>
            </a:r>
            <a:r>
              <a:rPr lang="en-US" sz="1400" b="0" i="0" dirty="0">
                <a:effectLst/>
                <a:latin typeface="Arial" panose="020B0604020202020204" pitchFamily="34" charset="0"/>
                <a:cs typeface="Arial" panose="020B0604020202020204" pitchFamily="34" charset="0"/>
              </a:rPr>
              <a:t>. [online] Corporate Finance Institute. Available at: &lt;https://corporatefinanceinstitute.com/resources/knowledge/strategy/pestel-analysis/&gt; [Accessed 15 July 2022].</a:t>
            </a:r>
            <a:endParaRPr lang="en-GB" sz="1400" dirty="0">
              <a:latin typeface="Arial" panose="020B0604020202020204" pitchFamily="34" charset="0"/>
              <a:cs typeface="Arial" panose="020B0604020202020204" pitchFamily="34" charset="0"/>
            </a:endParaRPr>
          </a:p>
        </p:txBody>
      </p:sp>
      <p:sp>
        <p:nvSpPr>
          <p:cNvPr id="9" name="Date Placeholder 8">
            <a:extLst>
              <a:ext uri="{FF2B5EF4-FFF2-40B4-BE49-F238E27FC236}">
                <a16:creationId xmlns:a16="http://schemas.microsoft.com/office/drawing/2014/main" id="{CF9366AB-972E-FA1B-2D25-B2A857C8D2BA}"/>
              </a:ext>
            </a:extLst>
          </p:cNvPr>
          <p:cNvSpPr>
            <a:spLocks noGrp="1"/>
          </p:cNvSpPr>
          <p:nvPr>
            <p:ph type="dt" sz="half" idx="10"/>
          </p:nvPr>
        </p:nvSpPr>
        <p:spPr/>
        <p:txBody>
          <a:bodyPr/>
          <a:lstStyle/>
          <a:p>
            <a:pPr rtl="0"/>
            <a:r>
              <a:rPr lang="en-US" noProof="0"/>
              <a:t>26/07/2022 </a:t>
            </a:r>
            <a:endParaRPr lang="en-GB" noProof="0"/>
          </a:p>
        </p:txBody>
      </p:sp>
      <p:sp>
        <p:nvSpPr>
          <p:cNvPr id="10" name="Slide Number Placeholder 9">
            <a:extLst>
              <a:ext uri="{FF2B5EF4-FFF2-40B4-BE49-F238E27FC236}">
                <a16:creationId xmlns:a16="http://schemas.microsoft.com/office/drawing/2014/main" id="{B2FC40B1-7391-797D-5347-4D9654F491F0}"/>
              </a:ext>
            </a:extLst>
          </p:cNvPr>
          <p:cNvSpPr>
            <a:spLocks noGrp="1"/>
          </p:cNvSpPr>
          <p:nvPr>
            <p:ph type="sldNum" sz="quarter" idx="12"/>
          </p:nvPr>
        </p:nvSpPr>
        <p:spPr/>
        <p:txBody>
          <a:bodyPr/>
          <a:lstStyle/>
          <a:p>
            <a:pPr rtl="0"/>
            <a:fld id="{C5C3056E-1632-4A65-A24F-3F10A1450A6E}" type="slidenum">
              <a:rPr lang="en-GB" noProof="0" smtClean="0"/>
              <a:t>31</a:t>
            </a:fld>
            <a:endParaRPr lang="en-GB" noProof="0"/>
          </a:p>
        </p:txBody>
      </p:sp>
    </p:spTree>
    <p:extLst>
      <p:ext uri="{BB962C8B-B14F-4D97-AF65-F5344CB8AC3E}">
        <p14:creationId xmlns:p14="http://schemas.microsoft.com/office/powerpoint/2010/main" val="23945982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263DF754-8710-8443-88A5-D009138289AC}"/>
              </a:ext>
            </a:extLst>
          </p:cNvPr>
          <p:cNvSpPr txBox="1"/>
          <p:nvPr/>
        </p:nvSpPr>
        <p:spPr>
          <a:xfrm>
            <a:off x="489346" y="1004411"/>
            <a:ext cx="11121463" cy="1345048"/>
          </a:xfrm>
          <a:prstGeom prst="rect">
            <a:avLst/>
          </a:prstGeom>
          <a:noFill/>
        </p:spPr>
        <p:txBody>
          <a:bodyPr wrap="square">
            <a:spAutoFit/>
          </a:bodyPr>
          <a:lstStyle/>
          <a:p>
            <a:pPr algn="just">
              <a:lnSpc>
                <a:spcPct val="150000"/>
              </a:lnSpc>
            </a:pPr>
            <a:r>
              <a:rPr lang="en-US" sz="1400" b="0" i="0" dirty="0">
                <a:solidFill>
                  <a:srgbClr val="000000"/>
                </a:solidFill>
                <a:effectLst/>
                <a:latin typeface="Arial" panose="020B0604020202020204" pitchFamily="34" charset="0"/>
                <a:cs typeface="Arial" panose="020B0604020202020204" pitchFamily="34" charset="0"/>
              </a:rPr>
              <a:t>Farooq, U., 2022. </a:t>
            </a:r>
            <a:r>
              <a:rPr lang="en-US" sz="1400" b="0" i="1" dirty="0">
                <a:solidFill>
                  <a:srgbClr val="000000"/>
                </a:solidFill>
                <a:effectLst/>
                <a:latin typeface="Arial" panose="020B0604020202020204" pitchFamily="34" charset="0"/>
                <a:cs typeface="Arial" panose="020B0604020202020204" pitchFamily="34" charset="0"/>
              </a:rPr>
              <a:t>How Legal Factors affect Business Environment | Marketing Tutor</a:t>
            </a:r>
            <a:r>
              <a:rPr lang="en-US" sz="1400" b="0" i="0" dirty="0">
                <a:solidFill>
                  <a:srgbClr val="000000"/>
                </a:solidFill>
                <a:effectLst/>
                <a:latin typeface="Arial" panose="020B0604020202020204" pitchFamily="34" charset="0"/>
                <a:cs typeface="Arial" panose="020B0604020202020204" pitchFamily="34" charset="0"/>
              </a:rPr>
              <a:t>. [online] Marketing Tutor. Available at: &lt;https://www.marketingtutor.net/legal-factors-affect-business-environment/&gt; [Accessed 15 July 2022].</a:t>
            </a:r>
          </a:p>
          <a:p>
            <a:pPr algn="just">
              <a:lnSpc>
                <a:spcPct val="150000"/>
              </a:lnSpc>
            </a:pPr>
            <a:r>
              <a:rPr lang="en-US" sz="1400" b="0" i="0" dirty="0">
                <a:solidFill>
                  <a:srgbClr val="000000"/>
                </a:solidFill>
                <a:effectLst/>
                <a:latin typeface="Arial" panose="020B0604020202020204" pitchFamily="34" charset="0"/>
                <a:cs typeface="Arial" panose="020B0604020202020204" pitchFamily="34" charset="0"/>
              </a:rPr>
              <a:t>The Health Foundation, 2019. </a:t>
            </a:r>
            <a:r>
              <a:rPr lang="en-US" sz="1400" b="0" i="1" dirty="0">
                <a:solidFill>
                  <a:srgbClr val="000000"/>
                </a:solidFill>
                <a:effectLst/>
                <a:latin typeface="Arial" panose="020B0604020202020204" pitchFamily="34" charset="0"/>
                <a:cs typeface="Arial" panose="020B0604020202020204" pitchFamily="34" charset="0"/>
              </a:rPr>
              <a:t>Closing the gap: Key areas for action on the health and care workforce</a:t>
            </a:r>
            <a:r>
              <a:rPr lang="en-US" sz="1400" b="0" i="0" dirty="0">
                <a:solidFill>
                  <a:srgbClr val="000000"/>
                </a:solidFill>
                <a:effectLst/>
                <a:latin typeface="Arial" panose="020B0604020202020204" pitchFamily="34" charset="0"/>
                <a:cs typeface="Arial" panose="020B0604020202020204" pitchFamily="34" charset="0"/>
              </a:rPr>
              <a:t>.</a:t>
            </a:r>
          </a:p>
          <a:p>
            <a:pPr algn="just">
              <a:lnSpc>
                <a:spcPct val="150000"/>
              </a:lnSpc>
            </a:pPr>
            <a:endParaRPr lang="en-GB" sz="1400" dirty="0">
              <a:latin typeface="Arial" panose="020B0604020202020204" pitchFamily="34" charset="0"/>
              <a:cs typeface="Arial" panose="020B0604020202020204" pitchFamily="34" charset="0"/>
            </a:endParaRPr>
          </a:p>
        </p:txBody>
      </p:sp>
      <p:sp>
        <p:nvSpPr>
          <p:cNvPr id="12" name="Date Placeholder 11">
            <a:extLst>
              <a:ext uri="{FF2B5EF4-FFF2-40B4-BE49-F238E27FC236}">
                <a16:creationId xmlns:a16="http://schemas.microsoft.com/office/drawing/2014/main" id="{CD0B58A3-471F-655A-2DC3-8CC99D76DD14}"/>
              </a:ext>
            </a:extLst>
          </p:cNvPr>
          <p:cNvSpPr>
            <a:spLocks noGrp="1"/>
          </p:cNvSpPr>
          <p:nvPr>
            <p:ph type="dt" sz="half" idx="10"/>
          </p:nvPr>
        </p:nvSpPr>
        <p:spPr/>
        <p:txBody>
          <a:bodyPr/>
          <a:lstStyle/>
          <a:p>
            <a:pPr rtl="0"/>
            <a:r>
              <a:rPr lang="en-US" noProof="0"/>
              <a:t>26/07/2022 </a:t>
            </a:r>
            <a:endParaRPr lang="en-GB" noProof="0"/>
          </a:p>
        </p:txBody>
      </p:sp>
      <p:sp>
        <p:nvSpPr>
          <p:cNvPr id="13" name="Slide Number Placeholder 12">
            <a:extLst>
              <a:ext uri="{FF2B5EF4-FFF2-40B4-BE49-F238E27FC236}">
                <a16:creationId xmlns:a16="http://schemas.microsoft.com/office/drawing/2014/main" id="{AA41C481-90AF-F855-C6E2-A57AA8AE6F2D}"/>
              </a:ext>
            </a:extLst>
          </p:cNvPr>
          <p:cNvSpPr>
            <a:spLocks noGrp="1"/>
          </p:cNvSpPr>
          <p:nvPr>
            <p:ph type="sldNum" sz="quarter" idx="12"/>
          </p:nvPr>
        </p:nvSpPr>
        <p:spPr/>
        <p:txBody>
          <a:bodyPr/>
          <a:lstStyle/>
          <a:p>
            <a:pPr rtl="0"/>
            <a:fld id="{C5C3056E-1632-4A65-A24F-3F10A1450A6E}" type="slidenum">
              <a:rPr lang="en-GB" noProof="0" smtClean="0"/>
              <a:pPr rtl="0"/>
              <a:t>32</a:t>
            </a:fld>
            <a:endParaRPr lang="en-GB" noProof="0"/>
          </a:p>
        </p:txBody>
      </p:sp>
    </p:spTree>
    <p:extLst>
      <p:ext uri="{BB962C8B-B14F-4D97-AF65-F5344CB8AC3E}">
        <p14:creationId xmlns:p14="http://schemas.microsoft.com/office/powerpoint/2010/main" val="2887212489"/>
      </p:ext>
    </p:extLst>
  </p:cSld>
  <p:clrMapOvr>
    <a:masterClrMapping/>
  </p:clrMapOvr>
</p:sld>
</file>

<file path=ppt/theme/theme1.xml><?xml version="1.0" encoding="utf-8"?>
<a:theme xmlns:a="http://schemas.openxmlformats.org/drawingml/2006/main" name="Dividend">
  <a:themeElements>
    <a:clrScheme name="Custom 11">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Custom 2">
      <a:majorFont>
        <a:latin typeface="Candara"/>
        <a:ea typeface=""/>
        <a:cs typeface=""/>
      </a:majorFont>
      <a:minorFont>
        <a:latin typeface="Candara"/>
        <a:ea typeface=""/>
        <a:cs typeface=""/>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spDef>
      <a:spPr>
        <a:ln>
          <a:noFill/>
        </a:ln>
      </a:spPr>
      <a:bodyPr rtlCol="0" anchor="ctr"/>
      <a:lstStyle>
        <a:defPPr algn="ctr">
          <a:defRPr/>
        </a:defPPr>
      </a:lstStyle>
      <a:style>
        <a:lnRef idx="2">
          <a:schemeClr val="accent2">
            <a:shade val="50000"/>
          </a:schemeClr>
        </a:lnRef>
        <a:fillRef idx="1">
          <a:schemeClr val="accent2"/>
        </a:fillRef>
        <a:effectRef idx="0">
          <a:schemeClr val="accent2"/>
        </a:effectRef>
        <a:fontRef idx="minor">
          <a:schemeClr val="lt1"/>
        </a:fontRef>
      </a:style>
    </a:spDef>
  </a:objectDefaults>
  <a:extraClrSchemeLst/>
  <a:extLst>
    <a:ext uri="{05A4C25C-085E-4340-85A3-A5531E510DB2}">
      <thm15:themeFamily xmlns:thm15="http://schemas.microsoft.com/office/thememl/2012/main" name="Office_30478012_TF00315753" id="{5DE6C40A-5A20-487B-AD8D-7270118E6749}" vid="{9CE065D8-4B43-48C3-B9AB-204ADCE793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C4EF74-2977-4065-95FE-55F8E4B639D4}">
  <ds:schemaRefs>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2658AF07-9E42-47AF-83DF-C9E8FADF7120}">
  <ds:schemaRefs>
    <ds:schemaRef ds:uri="http://schemas.microsoft.com/sharepoint/v3/contenttype/forms"/>
  </ds:schemaRefs>
</ds:datastoreItem>
</file>

<file path=customXml/itemProps3.xml><?xml version="1.0" encoding="utf-8"?>
<ds:datastoreItem xmlns:ds="http://schemas.openxmlformats.org/officeDocument/2006/customXml" ds:itemID="{653253B1-1887-43EF-BBA6-7E1941C427FE}">
  <ds:schemaRefs>
    <ds:schemaRef ds:uri="6dc4bcd6-49db-4c07-9060-8acfc67cef9f"/>
    <ds:schemaRef ds:uri="fb0879af-3eba-417a-a55a-ffe6dcd6ca7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Looks like sounds like presentation</Template>
  <TotalTime>5007</TotalTime>
  <Words>2951</Words>
  <Application>Microsoft Office PowerPoint</Application>
  <PresentationFormat>Widescreen</PresentationFormat>
  <Paragraphs>323</Paragraphs>
  <Slides>32</Slides>
  <Notes>5</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32</vt:i4>
      </vt:variant>
    </vt:vector>
  </HeadingPairs>
  <TitlesOfParts>
    <vt:vector size="38" baseType="lpstr">
      <vt:lpstr>Arial</vt:lpstr>
      <vt:lpstr>Calibri</vt:lpstr>
      <vt:lpstr>Candara</vt:lpstr>
      <vt:lpstr>Wingdings 2</vt:lpstr>
      <vt:lpstr>Dividend</vt:lpstr>
      <vt:lpstr>Office Theme</vt:lpstr>
      <vt:lpstr>Addressing the problem of staff shortage in Proper care, the uk</vt:lpstr>
      <vt:lpstr>overview</vt:lpstr>
      <vt:lpstr>PowerPoint Presentation</vt:lpstr>
      <vt:lpstr>PowerPoint Presentation</vt:lpstr>
      <vt:lpstr>PowerPoint Presentation</vt:lpstr>
      <vt:lpstr>PowerPoint Presentation</vt:lpstr>
      <vt:lpstr>PowerPoint Presentation</vt:lpstr>
      <vt:lpstr>PowerPoint Presentation</vt:lpstr>
      <vt:lpstr>PESTEL</vt:lpstr>
      <vt:lpstr>PowerPoint Presentation</vt:lpstr>
      <vt:lpstr>PowerPoint Presentation</vt:lpstr>
      <vt:lpstr>PowerPoint Presentation</vt:lpstr>
      <vt:lpstr>PowerPoint Presentation</vt:lpstr>
      <vt:lpstr>PowerPoint Presentation</vt:lpstr>
      <vt:lpstr>PowerPoint Presentation</vt:lpstr>
      <vt:lpstr>evidence</vt:lpstr>
      <vt:lpstr>Political factors</vt:lpstr>
      <vt:lpstr>PowerPoint Presentation</vt:lpstr>
      <vt:lpstr>Political factors</vt:lpstr>
      <vt:lpstr>Political factors</vt:lpstr>
      <vt:lpstr>Economical factors</vt:lpstr>
      <vt:lpstr>Social factors</vt:lpstr>
      <vt:lpstr>Social factors</vt:lpstr>
      <vt:lpstr>Social factors</vt:lpstr>
      <vt:lpstr>Technological factors</vt:lpstr>
      <vt:lpstr>Environmental factors</vt:lpstr>
      <vt:lpstr>Environmental factors</vt:lpstr>
      <vt:lpstr>Legal factors</vt:lpstr>
      <vt:lpstr>PowerPoint Presentation</vt:lpstr>
      <vt:lpstr>Recommendation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problem of staff shortage in Proper care, the uk</dc:title>
  <dc:creator>Aleksandra Milenova (2120210)</dc:creator>
  <cp:lastModifiedBy>Aleksandra Milenova</cp:lastModifiedBy>
  <cp:revision>2</cp:revision>
  <dcterms:created xsi:type="dcterms:W3CDTF">2022-07-12T17:37:50Z</dcterms:created>
  <dcterms:modified xsi:type="dcterms:W3CDTF">2022-07-16T05:06:13Z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