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8" r:id="rId3"/>
    <p:sldId id="259" r:id="rId4"/>
    <p:sldId id="260" r:id="rId5"/>
    <p:sldId id="262" r:id="rId6"/>
    <p:sldId id="267" r:id="rId7"/>
    <p:sldId id="264" r:id="rId8"/>
    <p:sldId id="265"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364" autoAdjust="0"/>
  </p:normalViewPr>
  <p:slideViewPr>
    <p:cSldViewPr snapToGrid="0">
      <p:cViewPr varScale="1">
        <p:scale>
          <a:sx n="73" d="100"/>
          <a:sy n="73" d="100"/>
        </p:scale>
        <p:origin x="618" y="78"/>
      </p:cViewPr>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B3D8FB-C8A9-4095-8433-B14331CED288}" type="datetimeFigureOut">
              <a:rPr lang="en-GB" smtClean="0"/>
              <a:t>15/08/2022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1BAD83-E2F5-4C85-B936-DC83E9E5AFA9}" type="slidenum">
              <a:rPr lang="en-GB" smtClean="0"/>
              <a:t>‹#›</a:t>
            </a:fld>
            <a:endParaRPr lang="en-GB"/>
          </a:p>
        </p:txBody>
      </p:sp>
    </p:spTree>
    <p:extLst>
      <p:ext uri="{BB962C8B-B14F-4D97-AF65-F5344CB8AC3E}">
        <p14:creationId xmlns:p14="http://schemas.microsoft.com/office/powerpoint/2010/main" val="13426895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Mangal" panose="02040503050203030202" pitchFamily="18" charset="0"/>
              </a:rPr>
              <a:t>With the changing aspects of the business environment, it is crucial for organisations to focus on job satisfaction as it can help the management of the company to ensure motivation among employees. This factor can help corporations to increase their productivity and escalate profitability. Moreover, job dissatisfaction can result in decreasing the performance of employees and negatively impact the morale of the workforce, which can cause an adverse effect on the bottom line of enterprises. There are different natures for complex issues of job dissatisfaction on the overall performance of organisations. A report conducted in the year 2022 provided a piece of information that about 43,000 employees working in Next PLC were </a:t>
            </a:r>
            <a:r>
              <a:rPr lang="en-GB" sz="1800" b="1" i="1" dirty="0">
                <a:solidFill>
                  <a:srgbClr val="000000"/>
                </a:solidFill>
                <a:effectLst/>
                <a:latin typeface="Arial" panose="020B0604020202020204" pitchFamily="34" charset="0"/>
                <a:ea typeface="Calibri" panose="020F0502020204030204" pitchFamily="34" charset="0"/>
                <a:cs typeface="Mangal" panose="02040503050203030202" pitchFamily="18" charset="0"/>
              </a:rPr>
              <a:t>underpaying staff</a:t>
            </a:r>
            <a:r>
              <a:rPr lang="en-GB" sz="1800" dirty="0">
                <a:solidFill>
                  <a:srgbClr val="000000"/>
                </a:solidFill>
                <a:effectLst/>
                <a:latin typeface="Arial" panose="020B0604020202020204" pitchFamily="34" charset="0"/>
                <a:ea typeface="Calibri" panose="020F0502020204030204" pitchFamily="34" charset="0"/>
                <a:cs typeface="Mangal" panose="02040503050203030202" pitchFamily="18" charset="0"/>
              </a:rPr>
              <a:t>. Paying employees under the average wage can negatively affect the overall performance of organisations. Moreover, it can decrease the morale of employees and increase the rate of employee turnover. </a:t>
            </a:r>
            <a:r>
              <a:rPr lang="en-GB" sz="1800" b="1" i="1" dirty="0">
                <a:solidFill>
                  <a:srgbClr val="000000"/>
                </a:solidFill>
                <a:effectLst/>
                <a:latin typeface="Arial" panose="020B0604020202020204" pitchFamily="34" charset="0"/>
                <a:ea typeface="Calibri" panose="020F0502020204030204" pitchFamily="34" charset="0"/>
                <a:cs typeface="Mangal" panose="02040503050203030202" pitchFamily="18" charset="0"/>
              </a:rPr>
              <a:t>Poor leadership</a:t>
            </a:r>
            <a:r>
              <a:rPr lang="en-GB" sz="1800" dirty="0">
                <a:solidFill>
                  <a:srgbClr val="000000"/>
                </a:solidFill>
                <a:effectLst/>
                <a:latin typeface="Arial" panose="020B0604020202020204" pitchFamily="34" charset="0"/>
                <a:ea typeface="Calibri" panose="020F0502020204030204" pitchFamily="34" charset="0"/>
                <a:cs typeface="Mangal" panose="02040503050203030202" pitchFamily="18" charset="0"/>
              </a:rPr>
              <a:t> is regarded as one of the potential issues, which causes job dissatisfaction among employees and negatively impacts organisational profitability and performance. For instance, in the year 2022, Tesco halted the operations of about 120 sites, which resulted in the risk of 1,500 jobs at risk. This factor affected the growth and development of the organisation as employees started feeling demotivated.</a:t>
            </a:r>
            <a:endParaRPr lang="en-GB" sz="18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Mangal" panose="02040503050203030202" pitchFamily="18" charset="0"/>
              </a:rPr>
              <a:t>A survey was conducted in the year 2022 about work happiness in the United Kingdom, which measured the data of about 1800 organisations in more than 20 different operating sectors. Moreover, research on about 2000 employees was undertaken which stated that about one-quarter of employees were unhappy at their workplace (Jenkins, 2022).</a:t>
            </a:r>
            <a:endParaRPr lang="en-GB" sz="18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endParaRPr>
          </a:p>
          <a:p>
            <a:pPr algn="just"/>
            <a:endParaRPr lang="en-GB" dirty="0"/>
          </a:p>
        </p:txBody>
      </p:sp>
      <p:sp>
        <p:nvSpPr>
          <p:cNvPr id="4" name="Slide Number Placeholder 3"/>
          <p:cNvSpPr>
            <a:spLocks noGrp="1"/>
          </p:cNvSpPr>
          <p:nvPr>
            <p:ph type="sldNum" sz="quarter" idx="5"/>
          </p:nvPr>
        </p:nvSpPr>
        <p:spPr/>
        <p:txBody>
          <a:bodyPr/>
          <a:lstStyle/>
          <a:p>
            <a:fld id="{AE1BAD83-E2F5-4C85-B936-DC83E9E5AFA9}" type="slidenum">
              <a:rPr lang="en-GB" smtClean="0"/>
              <a:t>3</a:t>
            </a:fld>
            <a:endParaRPr lang="en-GB"/>
          </a:p>
        </p:txBody>
      </p:sp>
    </p:spTree>
    <p:extLst>
      <p:ext uri="{BB962C8B-B14F-4D97-AF65-F5344CB8AC3E}">
        <p14:creationId xmlns:p14="http://schemas.microsoft.com/office/powerpoint/2010/main" val="8441324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Mangal" panose="02040503050203030202" pitchFamily="18" charset="0"/>
              </a:rPr>
              <a:t>With the increasing aspects of globalisation and technological improvement, it has been analysed that organisations that job dissatisfaction among employees has increased due to several aspects. (</a:t>
            </a:r>
            <a:r>
              <a:rPr lang="en-GB" sz="1800" dirty="0" err="1">
                <a:solidFill>
                  <a:srgbClr val="000000"/>
                </a:solidFill>
                <a:effectLst/>
                <a:latin typeface="Arial" panose="020B0604020202020204" pitchFamily="34" charset="0"/>
                <a:ea typeface="Calibri" panose="020F0502020204030204" pitchFamily="34" charset="0"/>
                <a:cs typeface="Mangal" panose="02040503050203030202" pitchFamily="18" charset="0"/>
              </a:rPr>
              <a:t>Mahdiraji</a:t>
            </a:r>
            <a:r>
              <a:rPr lang="en-GB" sz="1800" dirty="0">
                <a:solidFill>
                  <a:srgbClr val="000000"/>
                </a:solidFill>
                <a:effectLst/>
                <a:latin typeface="Arial" panose="020B0604020202020204" pitchFamily="34" charset="0"/>
                <a:ea typeface="Calibri" panose="020F0502020204030204" pitchFamily="34" charset="0"/>
                <a:cs typeface="Mangal" panose="02040503050203030202" pitchFamily="18" charset="0"/>
              </a:rPr>
              <a:t> </a:t>
            </a:r>
            <a:r>
              <a:rPr lang="en-GB" sz="1800" i="1" dirty="0">
                <a:solidFill>
                  <a:srgbClr val="000000"/>
                </a:solidFill>
                <a:effectLst/>
                <a:latin typeface="Arial" panose="020B0604020202020204" pitchFamily="34" charset="0"/>
                <a:ea typeface="Calibri" panose="020F0502020204030204" pitchFamily="34" charset="0"/>
                <a:cs typeface="Mangal" panose="02040503050203030202" pitchFamily="18" charset="0"/>
              </a:rPr>
              <a:t>et al</a:t>
            </a:r>
            <a:r>
              <a:rPr lang="en-GB" sz="1800" dirty="0">
                <a:solidFill>
                  <a:srgbClr val="000000"/>
                </a:solidFill>
                <a:effectLst/>
                <a:latin typeface="Arial" panose="020B0604020202020204" pitchFamily="34" charset="0"/>
                <a:ea typeface="Calibri" panose="020F0502020204030204" pitchFamily="34" charset="0"/>
                <a:cs typeface="Mangal" panose="02040503050203030202" pitchFamily="18" charset="0"/>
              </a:rPr>
              <a:t>., 2021). In accordance with this analysis, it has been analysed that due to During the COVID-19 pandemic, in 2020, most organisations fired employees in order to reduce the loss. British Airways cut about 12,000 jobs, which amounted to about 30% of the workforce. This was due to the poor employee management during the pandemic, moreover, most businesses operating in the United Kingdom have faced supply chain issues, which resulted in high job dissatisfaction. Moreover, complex issues such as workplace conflicts, lack of processes that are meaningful, and incorporation of new technologies reduce employee motivation and increase the rate of job dissatisfaction, which causes an adverse effect on the profitability rate.</a:t>
            </a:r>
            <a:endParaRPr lang="en-GB" sz="18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endParaRPr>
          </a:p>
          <a:p>
            <a:pPr algn="just"/>
            <a:endParaRPr lang="en-GB" dirty="0"/>
          </a:p>
        </p:txBody>
      </p:sp>
      <p:sp>
        <p:nvSpPr>
          <p:cNvPr id="4" name="Slide Number Placeholder 3"/>
          <p:cNvSpPr>
            <a:spLocks noGrp="1"/>
          </p:cNvSpPr>
          <p:nvPr>
            <p:ph type="sldNum" sz="quarter" idx="5"/>
          </p:nvPr>
        </p:nvSpPr>
        <p:spPr/>
        <p:txBody>
          <a:bodyPr/>
          <a:lstStyle/>
          <a:p>
            <a:fld id="{AE1BAD83-E2F5-4C85-B936-DC83E9E5AFA9}" type="slidenum">
              <a:rPr lang="en-GB" smtClean="0"/>
              <a:t>4</a:t>
            </a:fld>
            <a:endParaRPr lang="en-GB"/>
          </a:p>
        </p:txBody>
      </p:sp>
    </p:spTree>
    <p:extLst>
      <p:ext uri="{BB962C8B-B14F-4D97-AF65-F5344CB8AC3E}">
        <p14:creationId xmlns:p14="http://schemas.microsoft.com/office/powerpoint/2010/main" val="18200189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Mangal" panose="02040503050203030202" pitchFamily="18" charset="0"/>
              </a:rPr>
              <a:t>Increasing job dissatisfaction in a workplace is the reason for declination in the profitability rate of the employees. Moreover, it has been assessed that the management of corporations should focus on including several aspects, which can reduce the rate of job dissatisfaction. After the negative impacts of the COVID-19 pandemic, most businesses included a work-from-home strategy, which increases the necessity of enhancing communication among management and employees of the company. In 2020, the profit rate of British Petroleum in the United Kingdom increased, which amounted to about 2.4 billion GBP after the crisis. This effectiveness in business was achieved by the company with the help of enhanced communicational strategy among the management of the business. Moreover, providing employees with an and keep them engaged in the organisational processes. This can allow firms to extensively operate in the modern workplace and gain more revenue.</a:t>
            </a:r>
            <a:endParaRPr lang="en-GB" sz="18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Mangal" panose="02040503050203030202" pitchFamily="18" charset="0"/>
              </a:rPr>
              <a:t>Rolls-Royce operating in the United Kingdom provides its employees with effective learning and development programs that increase their motivation and increase the opportunity for growth. Therefore, this helped the business to gain a high revenue, which helped the company to increase sales of the company. In accordance with this assessment, it has been analysed that these alternative solutions can help the business to increase its effectiveness and reduce job dissatisfaction among employees. With the assessment, it has been evaluated that about three-quarters of the workforce in the United Kingdom are unhappy, which has affected the mental health of people and negatively impacted the business management approaches (Jenkins, 2022).</a:t>
            </a:r>
            <a:endParaRPr lang="en-GB" sz="18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endParaRPr>
          </a:p>
          <a:p>
            <a:pPr algn="just"/>
            <a:endParaRPr lang="en-GB" dirty="0"/>
          </a:p>
        </p:txBody>
      </p:sp>
      <p:sp>
        <p:nvSpPr>
          <p:cNvPr id="4" name="Slide Number Placeholder 3"/>
          <p:cNvSpPr>
            <a:spLocks noGrp="1"/>
          </p:cNvSpPr>
          <p:nvPr>
            <p:ph type="sldNum" sz="quarter" idx="5"/>
          </p:nvPr>
        </p:nvSpPr>
        <p:spPr/>
        <p:txBody>
          <a:bodyPr/>
          <a:lstStyle/>
          <a:p>
            <a:fld id="{AE1BAD83-E2F5-4C85-B936-DC83E9E5AFA9}" type="slidenum">
              <a:rPr lang="en-GB" smtClean="0"/>
              <a:t>5</a:t>
            </a:fld>
            <a:endParaRPr lang="en-GB"/>
          </a:p>
        </p:txBody>
      </p:sp>
    </p:spTree>
    <p:extLst>
      <p:ext uri="{BB962C8B-B14F-4D97-AF65-F5344CB8AC3E}">
        <p14:creationId xmlns:p14="http://schemas.microsoft.com/office/powerpoint/2010/main" val="33723248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Political (P</a:t>
            </a:r>
            <a:r>
              <a:rPr lang="en-GB" dirty="0"/>
              <a:t>): Government policies, regulations, taxes, tariffs, political unrest, trade disputes, fiscal policy, trade barriers, and antitrust concerns have a significant impact on company operations.</a:t>
            </a:r>
          </a:p>
          <a:p>
            <a:r>
              <a:rPr lang="en-GB" u="sng" dirty="0"/>
              <a:t>Economic (E</a:t>
            </a:r>
            <a:r>
              <a:rPr lang="en-GB" dirty="0"/>
              <a:t>): Economic variables have a substantial impact on business choices about demand, supply, and price of products or services. Economic variables include interest rates, inflation, foreign exchange rates, the gross domestic product, unemployment, the pace of economic growth, disposable income, savings, and investments.</a:t>
            </a:r>
          </a:p>
          <a:p>
            <a:r>
              <a:rPr lang="en-GB" u="sng" dirty="0"/>
              <a:t>Sociological (S): </a:t>
            </a:r>
            <a:r>
              <a:rPr lang="en-GB" dirty="0"/>
              <a:t>Additionally, society and individuals impact company processes. The numerous social aspects include consumer views, demographics, attitudes, purchasing habits, customer preferences, literacy, level of living, status, ethics, and values.</a:t>
            </a:r>
          </a:p>
          <a:p>
            <a:r>
              <a:rPr lang="en-GB" u="sng" dirty="0"/>
              <a:t>Technological (T</a:t>
            </a:r>
            <a:r>
              <a:rPr lang="en-GB" dirty="0"/>
              <a:t>) The growth of science and technology has a significant influence on the business process. Research and development, innovation, quality, automation, cyber security, patents, information technology, and communication are all technological elements.</a:t>
            </a:r>
          </a:p>
          <a:p>
            <a:r>
              <a:rPr lang="en-GB" u="sng" dirty="0"/>
              <a:t>Legal (L</a:t>
            </a:r>
            <a:r>
              <a:rPr lang="en-GB" dirty="0"/>
              <a:t>): Regulatory and legal compliance, such as consumer protection laws, environmental laws, labour laws, industrial rules, licences and permits, and intellectual property, have a significant impact on the policies and practises of a business.</a:t>
            </a:r>
          </a:p>
          <a:p>
            <a:r>
              <a:rPr lang="en-GB" u="sng" dirty="0"/>
              <a:t>Environmental (E</a:t>
            </a:r>
            <a:r>
              <a:rPr lang="en-GB" dirty="0"/>
              <a:t>): Organizations must organise their actions with nature, the environment, and ecology in mind. Climate change, meteorological conditions, geographical location, carbon emission requirements, natural resources, and environmental protection legislation are ecological variables.</a:t>
            </a:r>
          </a:p>
        </p:txBody>
      </p:sp>
      <p:sp>
        <p:nvSpPr>
          <p:cNvPr id="4" name="Slide Number Placeholder 3"/>
          <p:cNvSpPr>
            <a:spLocks noGrp="1"/>
          </p:cNvSpPr>
          <p:nvPr>
            <p:ph type="sldNum" sz="quarter" idx="5"/>
          </p:nvPr>
        </p:nvSpPr>
        <p:spPr/>
        <p:txBody>
          <a:bodyPr/>
          <a:lstStyle/>
          <a:p>
            <a:fld id="{AE1BAD83-E2F5-4C85-B936-DC83E9E5AFA9}" type="slidenum">
              <a:rPr lang="en-GB" smtClean="0"/>
              <a:t>6</a:t>
            </a:fld>
            <a:endParaRPr lang="en-GB"/>
          </a:p>
        </p:txBody>
      </p:sp>
    </p:spTree>
    <p:extLst>
      <p:ext uri="{BB962C8B-B14F-4D97-AF65-F5344CB8AC3E}">
        <p14:creationId xmlns:p14="http://schemas.microsoft.com/office/powerpoint/2010/main" val="13503672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798C4-740B-E682-AEE3-8126E97BF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E6AF6FF-8674-3FC1-F1BD-7D828294E8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FD8FC32-04C3-C65B-2618-33704D38E192}"/>
              </a:ext>
            </a:extLst>
          </p:cNvPr>
          <p:cNvSpPr>
            <a:spLocks noGrp="1"/>
          </p:cNvSpPr>
          <p:nvPr>
            <p:ph type="dt" sz="half" idx="10"/>
          </p:nvPr>
        </p:nvSpPr>
        <p:spPr/>
        <p:txBody>
          <a:bodyPr/>
          <a:lstStyle/>
          <a:p>
            <a:fld id="{69CCFAB6-C6D4-421B-9216-2A9950365C0A}" type="datetimeFigureOut">
              <a:rPr lang="en-GB" smtClean="0"/>
              <a:t>15/08/2022</a:t>
            </a:fld>
            <a:endParaRPr lang="en-GB"/>
          </a:p>
        </p:txBody>
      </p:sp>
      <p:sp>
        <p:nvSpPr>
          <p:cNvPr id="5" name="Footer Placeholder 4">
            <a:extLst>
              <a:ext uri="{FF2B5EF4-FFF2-40B4-BE49-F238E27FC236}">
                <a16:creationId xmlns:a16="http://schemas.microsoft.com/office/drawing/2014/main" id="{00AE5D22-1BEF-1C5C-DC05-F368C1962E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C73655-2B55-1681-FA18-55C24697E3C6}"/>
              </a:ext>
            </a:extLst>
          </p:cNvPr>
          <p:cNvSpPr>
            <a:spLocks noGrp="1"/>
          </p:cNvSpPr>
          <p:nvPr>
            <p:ph type="sldNum" sz="quarter" idx="12"/>
          </p:nvPr>
        </p:nvSpPr>
        <p:spPr/>
        <p:txBody>
          <a:bodyPr/>
          <a:lstStyle/>
          <a:p>
            <a:fld id="{B6A1F975-0F99-4750-820F-6E4628B1E5F3}" type="slidenum">
              <a:rPr lang="en-GB" smtClean="0"/>
              <a:t>‹#›</a:t>
            </a:fld>
            <a:endParaRPr lang="en-GB"/>
          </a:p>
        </p:txBody>
      </p:sp>
    </p:spTree>
    <p:extLst>
      <p:ext uri="{BB962C8B-B14F-4D97-AF65-F5344CB8AC3E}">
        <p14:creationId xmlns:p14="http://schemas.microsoft.com/office/powerpoint/2010/main" val="39259382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2A7C7-A291-4276-C3F7-0BF04BC9B5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BE6C4E-5152-DFD3-DC7F-D994145EAEF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A7CC1F-6881-9746-1A02-B51C68B8CF62}"/>
              </a:ext>
            </a:extLst>
          </p:cNvPr>
          <p:cNvSpPr>
            <a:spLocks noGrp="1"/>
          </p:cNvSpPr>
          <p:nvPr>
            <p:ph type="dt" sz="half" idx="10"/>
          </p:nvPr>
        </p:nvSpPr>
        <p:spPr/>
        <p:txBody>
          <a:bodyPr/>
          <a:lstStyle/>
          <a:p>
            <a:fld id="{69CCFAB6-C6D4-421B-9216-2A9950365C0A}" type="datetimeFigureOut">
              <a:rPr lang="en-GB" smtClean="0"/>
              <a:t>15/08/2022</a:t>
            </a:fld>
            <a:endParaRPr lang="en-GB"/>
          </a:p>
        </p:txBody>
      </p:sp>
      <p:sp>
        <p:nvSpPr>
          <p:cNvPr id="5" name="Footer Placeholder 4">
            <a:extLst>
              <a:ext uri="{FF2B5EF4-FFF2-40B4-BE49-F238E27FC236}">
                <a16:creationId xmlns:a16="http://schemas.microsoft.com/office/drawing/2014/main" id="{9F6E4D38-1649-FB18-6FB6-9188E0D2CD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FD6808-7885-5F50-2598-EA84ADE0EECE}"/>
              </a:ext>
            </a:extLst>
          </p:cNvPr>
          <p:cNvSpPr>
            <a:spLocks noGrp="1"/>
          </p:cNvSpPr>
          <p:nvPr>
            <p:ph type="sldNum" sz="quarter" idx="12"/>
          </p:nvPr>
        </p:nvSpPr>
        <p:spPr/>
        <p:txBody>
          <a:bodyPr/>
          <a:lstStyle/>
          <a:p>
            <a:fld id="{B6A1F975-0F99-4750-820F-6E4628B1E5F3}" type="slidenum">
              <a:rPr lang="en-GB" smtClean="0"/>
              <a:t>‹#›</a:t>
            </a:fld>
            <a:endParaRPr lang="en-GB"/>
          </a:p>
        </p:txBody>
      </p:sp>
    </p:spTree>
    <p:extLst>
      <p:ext uri="{BB962C8B-B14F-4D97-AF65-F5344CB8AC3E}">
        <p14:creationId xmlns:p14="http://schemas.microsoft.com/office/powerpoint/2010/main" val="23419269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F78E7-3F03-76B4-ECEB-69B29637891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5E7D093-4F2C-B8F6-3A2F-0427DBFBF93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B85D62E-D738-B7E4-C238-F19F2C230E1A}"/>
              </a:ext>
            </a:extLst>
          </p:cNvPr>
          <p:cNvSpPr>
            <a:spLocks noGrp="1"/>
          </p:cNvSpPr>
          <p:nvPr>
            <p:ph type="dt" sz="half" idx="10"/>
          </p:nvPr>
        </p:nvSpPr>
        <p:spPr/>
        <p:txBody>
          <a:bodyPr/>
          <a:lstStyle/>
          <a:p>
            <a:fld id="{69CCFAB6-C6D4-421B-9216-2A9950365C0A}" type="datetimeFigureOut">
              <a:rPr lang="en-GB" smtClean="0"/>
              <a:t>15/08/2022</a:t>
            </a:fld>
            <a:endParaRPr lang="en-GB"/>
          </a:p>
        </p:txBody>
      </p:sp>
      <p:sp>
        <p:nvSpPr>
          <p:cNvPr id="5" name="Footer Placeholder 4">
            <a:extLst>
              <a:ext uri="{FF2B5EF4-FFF2-40B4-BE49-F238E27FC236}">
                <a16:creationId xmlns:a16="http://schemas.microsoft.com/office/drawing/2014/main" id="{93FA0F67-C347-6F2D-C9D7-E21F41027C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4CF6BF-EF41-FB1B-20AB-21F5B46FBC48}"/>
              </a:ext>
            </a:extLst>
          </p:cNvPr>
          <p:cNvSpPr>
            <a:spLocks noGrp="1"/>
          </p:cNvSpPr>
          <p:nvPr>
            <p:ph type="sldNum" sz="quarter" idx="12"/>
          </p:nvPr>
        </p:nvSpPr>
        <p:spPr/>
        <p:txBody>
          <a:bodyPr/>
          <a:lstStyle/>
          <a:p>
            <a:fld id="{B6A1F975-0F99-4750-820F-6E4628B1E5F3}" type="slidenum">
              <a:rPr lang="en-GB" smtClean="0"/>
              <a:t>‹#›</a:t>
            </a:fld>
            <a:endParaRPr lang="en-GB"/>
          </a:p>
        </p:txBody>
      </p:sp>
    </p:spTree>
    <p:extLst>
      <p:ext uri="{BB962C8B-B14F-4D97-AF65-F5344CB8AC3E}">
        <p14:creationId xmlns:p14="http://schemas.microsoft.com/office/powerpoint/2010/main" val="5621987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ADF62-B795-F4F0-FE12-4E74B4B6F7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86FD7E-0000-4098-7A6E-195E77B42AB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0E3AC3-8AB7-057E-B791-86DEA3F049F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269C682-EEC9-CB2F-BBD8-445483A6D908}"/>
              </a:ext>
            </a:extLst>
          </p:cNvPr>
          <p:cNvSpPr>
            <a:spLocks noGrp="1"/>
          </p:cNvSpPr>
          <p:nvPr>
            <p:ph type="dt" sz="half" idx="10"/>
          </p:nvPr>
        </p:nvSpPr>
        <p:spPr/>
        <p:txBody>
          <a:bodyPr/>
          <a:lstStyle/>
          <a:p>
            <a:fld id="{69CCFAB6-C6D4-421B-9216-2A9950365C0A}" type="datetimeFigureOut">
              <a:rPr lang="en-GB" smtClean="0"/>
              <a:t>15/08/2022</a:t>
            </a:fld>
            <a:endParaRPr lang="en-GB"/>
          </a:p>
        </p:txBody>
      </p:sp>
      <p:sp>
        <p:nvSpPr>
          <p:cNvPr id="6" name="Footer Placeholder 5">
            <a:extLst>
              <a:ext uri="{FF2B5EF4-FFF2-40B4-BE49-F238E27FC236}">
                <a16:creationId xmlns:a16="http://schemas.microsoft.com/office/drawing/2014/main" id="{F7864686-DBDD-BE60-F508-C39CD2EA5B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062D8C-A9BB-01AC-35CB-BA3B3B34F4F5}"/>
              </a:ext>
            </a:extLst>
          </p:cNvPr>
          <p:cNvSpPr>
            <a:spLocks noGrp="1"/>
          </p:cNvSpPr>
          <p:nvPr>
            <p:ph type="sldNum" sz="quarter" idx="12"/>
          </p:nvPr>
        </p:nvSpPr>
        <p:spPr/>
        <p:txBody>
          <a:bodyPr/>
          <a:lstStyle/>
          <a:p>
            <a:fld id="{B6A1F975-0F99-4750-820F-6E4628B1E5F3}" type="slidenum">
              <a:rPr lang="en-GB" smtClean="0"/>
              <a:t>‹#›</a:t>
            </a:fld>
            <a:endParaRPr lang="en-GB"/>
          </a:p>
        </p:txBody>
      </p:sp>
    </p:spTree>
    <p:extLst>
      <p:ext uri="{BB962C8B-B14F-4D97-AF65-F5344CB8AC3E}">
        <p14:creationId xmlns:p14="http://schemas.microsoft.com/office/powerpoint/2010/main" val="3536099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167B2-8116-08F1-0F15-EC87F199C3F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41E35A-8632-89BC-8642-BF5EF2E6C0A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78CBA0-7F12-193D-4295-83B6B2FD4D6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69CF5F6-05D6-C686-0F2E-E476A6F6AE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39AC9C3-6042-B1C6-F074-0636379D7FC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FB741DA-8CB7-E873-A6C8-AC061C218A3D}"/>
              </a:ext>
            </a:extLst>
          </p:cNvPr>
          <p:cNvSpPr>
            <a:spLocks noGrp="1"/>
          </p:cNvSpPr>
          <p:nvPr>
            <p:ph type="dt" sz="half" idx="10"/>
          </p:nvPr>
        </p:nvSpPr>
        <p:spPr/>
        <p:txBody>
          <a:bodyPr/>
          <a:lstStyle/>
          <a:p>
            <a:fld id="{69CCFAB6-C6D4-421B-9216-2A9950365C0A}" type="datetimeFigureOut">
              <a:rPr lang="en-GB" smtClean="0"/>
              <a:t>15/08/2022</a:t>
            </a:fld>
            <a:endParaRPr lang="en-GB"/>
          </a:p>
        </p:txBody>
      </p:sp>
      <p:sp>
        <p:nvSpPr>
          <p:cNvPr id="8" name="Footer Placeholder 7">
            <a:extLst>
              <a:ext uri="{FF2B5EF4-FFF2-40B4-BE49-F238E27FC236}">
                <a16:creationId xmlns:a16="http://schemas.microsoft.com/office/drawing/2014/main" id="{F81FE1FB-4D7E-3B9B-195D-003ADDBFE45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8BA00FD-71BA-7780-3C47-B11EE58EA28E}"/>
              </a:ext>
            </a:extLst>
          </p:cNvPr>
          <p:cNvSpPr>
            <a:spLocks noGrp="1"/>
          </p:cNvSpPr>
          <p:nvPr>
            <p:ph type="sldNum" sz="quarter" idx="12"/>
          </p:nvPr>
        </p:nvSpPr>
        <p:spPr/>
        <p:txBody>
          <a:bodyPr/>
          <a:lstStyle/>
          <a:p>
            <a:fld id="{B6A1F975-0F99-4750-820F-6E4628B1E5F3}" type="slidenum">
              <a:rPr lang="en-GB" smtClean="0"/>
              <a:t>‹#›</a:t>
            </a:fld>
            <a:endParaRPr lang="en-GB"/>
          </a:p>
        </p:txBody>
      </p:sp>
    </p:spTree>
    <p:extLst>
      <p:ext uri="{BB962C8B-B14F-4D97-AF65-F5344CB8AC3E}">
        <p14:creationId xmlns:p14="http://schemas.microsoft.com/office/powerpoint/2010/main" val="764314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7AD68-8C00-0760-D847-67E60CB7728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578498F-5DB7-FF24-523D-BB64519F79C4}"/>
              </a:ext>
            </a:extLst>
          </p:cNvPr>
          <p:cNvSpPr>
            <a:spLocks noGrp="1"/>
          </p:cNvSpPr>
          <p:nvPr>
            <p:ph type="dt" sz="half" idx="10"/>
          </p:nvPr>
        </p:nvSpPr>
        <p:spPr/>
        <p:txBody>
          <a:bodyPr/>
          <a:lstStyle/>
          <a:p>
            <a:fld id="{69CCFAB6-C6D4-421B-9216-2A9950365C0A}" type="datetimeFigureOut">
              <a:rPr lang="en-GB" smtClean="0"/>
              <a:t>15/08/2022</a:t>
            </a:fld>
            <a:endParaRPr lang="en-GB"/>
          </a:p>
        </p:txBody>
      </p:sp>
      <p:sp>
        <p:nvSpPr>
          <p:cNvPr id="4" name="Footer Placeholder 3">
            <a:extLst>
              <a:ext uri="{FF2B5EF4-FFF2-40B4-BE49-F238E27FC236}">
                <a16:creationId xmlns:a16="http://schemas.microsoft.com/office/drawing/2014/main" id="{BCE13687-0F2F-CF59-9F74-BEF05A60528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9EB7CA6-2D15-FE98-78DE-DA4A8B40E9CC}"/>
              </a:ext>
            </a:extLst>
          </p:cNvPr>
          <p:cNvSpPr>
            <a:spLocks noGrp="1"/>
          </p:cNvSpPr>
          <p:nvPr>
            <p:ph type="sldNum" sz="quarter" idx="12"/>
          </p:nvPr>
        </p:nvSpPr>
        <p:spPr/>
        <p:txBody>
          <a:bodyPr/>
          <a:lstStyle/>
          <a:p>
            <a:fld id="{B6A1F975-0F99-4750-820F-6E4628B1E5F3}" type="slidenum">
              <a:rPr lang="en-GB" smtClean="0"/>
              <a:t>‹#›</a:t>
            </a:fld>
            <a:endParaRPr lang="en-GB"/>
          </a:p>
        </p:txBody>
      </p:sp>
    </p:spTree>
    <p:extLst>
      <p:ext uri="{BB962C8B-B14F-4D97-AF65-F5344CB8AC3E}">
        <p14:creationId xmlns:p14="http://schemas.microsoft.com/office/powerpoint/2010/main" val="33746013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6CC4E5-24E3-3E79-363D-0E017D6429A3}"/>
              </a:ext>
            </a:extLst>
          </p:cNvPr>
          <p:cNvSpPr>
            <a:spLocks noGrp="1"/>
          </p:cNvSpPr>
          <p:nvPr>
            <p:ph type="dt" sz="half" idx="10"/>
          </p:nvPr>
        </p:nvSpPr>
        <p:spPr/>
        <p:txBody>
          <a:bodyPr/>
          <a:lstStyle/>
          <a:p>
            <a:fld id="{69CCFAB6-C6D4-421B-9216-2A9950365C0A}" type="datetimeFigureOut">
              <a:rPr lang="en-GB" smtClean="0"/>
              <a:t>15/08/2022</a:t>
            </a:fld>
            <a:endParaRPr lang="en-GB"/>
          </a:p>
        </p:txBody>
      </p:sp>
      <p:sp>
        <p:nvSpPr>
          <p:cNvPr id="3" name="Footer Placeholder 2">
            <a:extLst>
              <a:ext uri="{FF2B5EF4-FFF2-40B4-BE49-F238E27FC236}">
                <a16:creationId xmlns:a16="http://schemas.microsoft.com/office/drawing/2014/main" id="{6495126B-C497-739D-A938-1F3F8163D89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F04ED4E-AC8C-8310-26A8-55991FF9B784}"/>
              </a:ext>
            </a:extLst>
          </p:cNvPr>
          <p:cNvSpPr>
            <a:spLocks noGrp="1"/>
          </p:cNvSpPr>
          <p:nvPr>
            <p:ph type="sldNum" sz="quarter" idx="12"/>
          </p:nvPr>
        </p:nvSpPr>
        <p:spPr/>
        <p:txBody>
          <a:bodyPr/>
          <a:lstStyle/>
          <a:p>
            <a:fld id="{B6A1F975-0F99-4750-820F-6E4628B1E5F3}" type="slidenum">
              <a:rPr lang="en-GB" smtClean="0"/>
              <a:t>‹#›</a:t>
            </a:fld>
            <a:endParaRPr lang="en-GB"/>
          </a:p>
        </p:txBody>
      </p:sp>
    </p:spTree>
    <p:extLst>
      <p:ext uri="{BB962C8B-B14F-4D97-AF65-F5344CB8AC3E}">
        <p14:creationId xmlns:p14="http://schemas.microsoft.com/office/powerpoint/2010/main" val="8508500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0F171-7023-5CBF-7D15-EA200014DB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B60E1E9-12CF-2AEA-D66A-0909934682F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C9E7795-9836-5590-5DB7-E674EC18D7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3D4BEB-505D-B310-D3D6-BA23B23314DD}"/>
              </a:ext>
            </a:extLst>
          </p:cNvPr>
          <p:cNvSpPr>
            <a:spLocks noGrp="1"/>
          </p:cNvSpPr>
          <p:nvPr>
            <p:ph type="dt" sz="half" idx="10"/>
          </p:nvPr>
        </p:nvSpPr>
        <p:spPr/>
        <p:txBody>
          <a:bodyPr/>
          <a:lstStyle/>
          <a:p>
            <a:fld id="{69CCFAB6-C6D4-421B-9216-2A9950365C0A}" type="datetimeFigureOut">
              <a:rPr lang="en-GB" smtClean="0"/>
              <a:t>15/08/2022</a:t>
            </a:fld>
            <a:endParaRPr lang="en-GB"/>
          </a:p>
        </p:txBody>
      </p:sp>
      <p:sp>
        <p:nvSpPr>
          <p:cNvPr id="6" name="Footer Placeholder 5">
            <a:extLst>
              <a:ext uri="{FF2B5EF4-FFF2-40B4-BE49-F238E27FC236}">
                <a16:creationId xmlns:a16="http://schemas.microsoft.com/office/drawing/2014/main" id="{9BD81447-009F-0CBC-8EEC-35B24F3D71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FF61AF-2FDF-7345-2BDF-B1108559DBF9}"/>
              </a:ext>
            </a:extLst>
          </p:cNvPr>
          <p:cNvSpPr>
            <a:spLocks noGrp="1"/>
          </p:cNvSpPr>
          <p:nvPr>
            <p:ph type="sldNum" sz="quarter" idx="12"/>
          </p:nvPr>
        </p:nvSpPr>
        <p:spPr/>
        <p:txBody>
          <a:bodyPr/>
          <a:lstStyle/>
          <a:p>
            <a:fld id="{B6A1F975-0F99-4750-820F-6E4628B1E5F3}" type="slidenum">
              <a:rPr lang="en-GB" smtClean="0"/>
              <a:t>‹#›</a:t>
            </a:fld>
            <a:endParaRPr lang="en-GB"/>
          </a:p>
        </p:txBody>
      </p:sp>
    </p:spTree>
    <p:extLst>
      <p:ext uri="{BB962C8B-B14F-4D97-AF65-F5344CB8AC3E}">
        <p14:creationId xmlns:p14="http://schemas.microsoft.com/office/powerpoint/2010/main" val="22328620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311FE-23F0-312D-3BA6-3BF84E46A5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0FC2B08-6A4D-2596-648A-4F1BE226F28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472ABD6-70E7-B4CB-BB02-84932FF606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75EAEE-6268-6C7A-DCE5-C8F856150BC9}"/>
              </a:ext>
            </a:extLst>
          </p:cNvPr>
          <p:cNvSpPr>
            <a:spLocks noGrp="1"/>
          </p:cNvSpPr>
          <p:nvPr>
            <p:ph type="dt" sz="half" idx="10"/>
          </p:nvPr>
        </p:nvSpPr>
        <p:spPr/>
        <p:txBody>
          <a:bodyPr/>
          <a:lstStyle/>
          <a:p>
            <a:fld id="{69CCFAB6-C6D4-421B-9216-2A9950365C0A}" type="datetimeFigureOut">
              <a:rPr lang="en-GB" smtClean="0"/>
              <a:t>15/08/2022</a:t>
            </a:fld>
            <a:endParaRPr lang="en-GB"/>
          </a:p>
        </p:txBody>
      </p:sp>
      <p:sp>
        <p:nvSpPr>
          <p:cNvPr id="6" name="Footer Placeholder 5">
            <a:extLst>
              <a:ext uri="{FF2B5EF4-FFF2-40B4-BE49-F238E27FC236}">
                <a16:creationId xmlns:a16="http://schemas.microsoft.com/office/drawing/2014/main" id="{C817C5DE-AFCA-5D82-FC1D-56536797BD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CF23B6-2438-B490-BD7E-2554003D39E7}"/>
              </a:ext>
            </a:extLst>
          </p:cNvPr>
          <p:cNvSpPr>
            <a:spLocks noGrp="1"/>
          </p:cNvSpPr>
          <p:nvPr>
            <p:ph type="sldNum" sz="quarter" idx="12"/>
          </p:nvPr>
        </p:nvSpPr>
        <p:spPr/>
        <p:txBody>
          <a:bodyPr/>
          <a:lstStyle/>
          <a:p>
            <a:fld id="{B6A1F975-0F99-4750-820F-6E4628B1E5F3}" type="slidenum">
              <a:rPr lang="en-GB" smtClean="0"/>
              <a:t>‹#›</a:t>
            </a:fld>
            <a:endParaRPr lang="en-GB"/>
          </a:p>
        </p:txBody>
      </p:sp>
    </p:spTree>
    <p:extLst>
      <p:ext uri="{BB962C8B-B14F-4D97-AF65-F5344CB8AC3E}">
        <p14:creationId xmlns:p14="http://schemas.microsoft.com/office/powerpoint/2010/main" val="42679165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0EADF-236E-5D28-2BD1-099D72FD52A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94949F-92CF-C6DA-D905-15854E836EF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30089E-23A1-2213-FA99-E1D4F1993B23}"/>
              </a:ext>
            </a:extLst>
          </p:cNvPr>
          <p:cNvSpPr>
            <a:spLocks noGrp="1"/>
          </p:cNvSpPr>
          <p:nvPr>
            <p:ph type="dt" sz="half" idx="10"/>
          </p:nvPr>
        </p:nvSpPr>
        <p:spPr/>
        <p:txBody>
          <a:bodyPr/>
          <a:lstStyle/>
          <a:p>
            <a:fld id="{69CCFAB6-C6D4-421B-9216-2A9950365C0A}" type="datetimeFigureOut">
              <a:rPr lang="en-GB" smtClean="0"/>
              <a:t>15/08/2022</a:t>
            </a:fld>
            <a:endParaRPr lang="en-GB"/>
          </a:p>
        </p:txBody>
      </p:sp>
      <p:sp>
        <p:nvSpPr>
          <p:cNvPr id="5" name="Footer Placeholder 4">
            <a:extLst>
              <a:ext uri="{FF2B5EF4-FFF2-40B4-BE49-F238E27FC236}">
                <a16:creationId xmlns:a16="http://schemas.microsoft.com/office/drawing/2014/main" id="{77E36E97-D37D-9062-0937-A104068205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FEF3B1-09F4-B3CB-7B4D-B26CA89C9F05}"/>
              </a:ext>
            </a:extLst>
          </p:cNvPr>
          <p:cNvSpPr>
            <a:spLocks noGrp="1"/>
          </p:cNvSpPr>
          <p:nvPr>
            <p:ph type="sldNum" sz="quarter" idx="12"/>
          </p:nvPr>
        </p:nvSpPr>
        <p:spPr/>
        <p:txBody>
          <a:bodyPr/>
          <a:lstStyle/>
          <a:p>
            <a:fld id="{B6A1F975-0F99-4750-820F-6E4628B1E5F3}" type="slidenum">
              <a:rPr lang="en-GB" smtClean="0"/>
              <a:t>‹#›</a:t>
            </a:fld>
            <a:endParaRPr lang="en-GB"/>
          </a:p>
        </p:txBody>
      </p:sp>
    </p:spTree>
    <p:extLst>
      <p:ext uri="{BB962C8B-B14F-4D97-AF65-F5344CB8AC3E}">
        <p14:creationId xmlns:p14="http://schemas.microsoft.com/office/powerpoint/2010/main" val="25992887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81402F-9A27-7B8D-FA27-CBC3C7DFFD3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DC0B3A9-3FC4-260E-BAFA-1E8F61A1E1F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FB5FEE-9F91-4E21-E4E4-6710020760F4}"/>
              </a:ext>
            </a:extLst>
          </p:cNvPr>
          <p:cNvSpPr>
            <a:spLocks noGrp="1"/>
          </p:cNvSpPr>
          <p:nvPr>
            <p:ph type="dt" sz="half" idx="10"/>
          </p:nvPr>
        </p:nvSpPr>
        <p:spPr/>
        <p:txBody>
          <a:bodyPr/>
          <a:lstStyle/>
          <a:p>
            <a:fld id="{69CCFAB6-C6D4-421B-9216-2A9950365C0A}" type="datetimeFigureOut">
              <a:rPr lang="en-GB" smtClean="0"/>
              <a:t>15/08/2022</a:t>
            </a:fld>
            <a:endParaRPr lang="en-GB"/>
          </a:p>
        </p:txBody>
      </p:sp>
      <p:sp>
        <p:nvSpPr>
          <p:cNvPr id="5" name="Footer Placeholder 4">
            <a:extLst>
              <a:ext uri="{FF2B5EF4-FFF2-40B4-BE49-F238E27FC236}">
                <a16:creationId xmlns:a16="http://schemas.microsoft.com/office/drawing/2014/main" id="{FF1842E1-61C5-BF8D-8460-647DD88474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DA51DE-77B4-56FE-89D6-267855F02F4F}"/>
              </a:ext>
            </a:extLst>
          </p:cNvPr>
          <p:cNvSpPr>
            <a:spLocks noGrp="1"/>
          </p:cNvSpPr>
          <p:nvPr>
            <p:ph type="sldNum" sz="quarter" idx="12"/>
          </p:nvPr>
        </p:nvSpPr>
        <p:spPr/>
        <p:txBody>
          <a:bodyPr/>
          <a:lstStyle/>
          <a:p>
            <a:fld id="{B6A1F975-0F99-4750-820F-6E4628B1E5F3}" type="slidenum">
              <a:rPr lang="en-GB" smtClean="0"/>
              <a:t>‹#›</a:t>
            </a:fld>
            <a:endParaRPr lang="en-GB"/>
          </a:p>
        </p:txBody>
      </p:sp>
    </p:spTree>
    <p:extLst>
      <p:ext uri="{BB962C8B-B14F-4D97-AF65-F5344CB8AC3E}">
        <p14:creationId xmlns:p14="http://schemas.microsoft.com/office/powerpoint/2010/main" val="3861037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8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F85C829-69A0-AAFB-CC81-78426541C8F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685922-1AAD-519F-896D-8D0CBDF45C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64B5D7-D3AD-A4F9-DAEF-54F9F01C20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CCFAB6-C6D4-421B-9216-2A9950365C0A}" type="datetimeFigureOut">
              <a:rPr lang="en-GB" smtClean="0"/>
              <a:t>15/08/2022</a:t>
            </a:fld>
            <a:endParaRPr lang="en-GB"/>
          </a:p>
        </p:txBody>
      </p:sp>
      <p:sp>
        <p:nvSpPr>
          <p:cNvPr id="5" name="Footer Placeholder 4">
            <a:extLst>
              <a:ext uri="{FF2B5EF4-FFF2-40B4-BE49-F238E27FC236}">
                <a16:creationId xmlns:a16="http://schemas.microsoft.com/office/drawing/2014/main" id="{B1B09620-7E99-1F04-9A9C-183099ACBAB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FAF182E-3079-15E8-71EC-04645958536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A1F975-0F99-4750-820F-6E4628B1E5F3}" type="slidenum">
              <a:rPr lang="en-GB" smtClean="0"/>
              <a:t>‹#›</a:t>
            </a:fld>
            <a:endParaRPr lang="en-GB"/>
          </a:p>
        </p:txBody>
      </p:sp>
    </p:spTree>
    <p:extLst>
      <p:ext uri="{BB962C8B-B14F-4D97-AF65-F5344CB8AC3E}">
        <p14:creationId xmlns:p14="http://schemas.microsoft.com/office/powerpoint/2010/main" val="32201688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image" Target="../media/image7.jpeg"/><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ECF46-4DB4-99F5-ADE0-73033905FE0C}"/>
              </a:ext>
            </a:extLst>
          </p:cNvPr>
          <p:cNvSpPr>
            <a:spLocks noGrp="1"/>
          </p:cNvSpPr>
          <p:nvPr>
            <p:ph type="ctrTitle"/>
          </p:nvPr>
        </p:nvSpPr>
        <p:spPr/>
        <p:txBody>
          <a:bodyPr/>
          <a:lstStyle/>
          <a:p>
            <a:r>
              <a:rPr lang="en-GB"/>
              <a:t>PROBLEM-SOLVING AND DECISION MAKING</a:t>
            </a:r>
            <a:endParaRPr lang="en-GB" dirty="0"/>
          </a:p>
        </p:txBody>
      </p:sp>
      <p:pic>
        <p:nvPicPr>
          <p:cNvPr id="7" name="Picture 6"/>
          <p:cNvPicPr>
            <a:picLocks noChangeAspect="1"/>
          </p:cNvPicPr>
          <p:nvPr/>
        </p:nvPicPr>
        <p:blipFill>
          <a:blip r:embed="rId2"/>
          <a:stretch>
            <a:fillRect/>
          </a:stretch>
        </p:blipFill>
        <p:spPr>
          <a:xfrm>
            <a:off x="3047574" y="3428521"/>
            <a:ext cx="6096851" cy="3429479"/>
          </a:xfrm>
          <a:prstGeom prst="rect">
            <a:avLst/>
          </a:prstGeom>
        </p:spPr>
      </p:pic>
      <p:sp>
        <p:nvSpPr>
          <p:cNvPr id="6" name="Subtitle 5"/>
          <p:cNvSpPr>
            <a:spLocks noGrp="1"/>
          </p:cNvSpPr>
          <p:nvPr>
            <p:ph type="subTitle" idx="1"/>
          </p:nvPr>
        </p:nvSpPr>
        <p:spPr/>
        <p:txBody>
          <a:bodyPr/>
          <a:lstStyle/>
          <a:p>
            <a:r>
              <a:rPr lang="en-GB" b="1" dirty="0"/>
              <a:t>Bad management</a:t>
            </a:r>
          </a:p>
        </p:txBody>
      </p:sp>
    </p:spTree>
    <p:extLst>
      <p:ext uri="{BB962C8B-B14F-4D97-AF65-F5344CB8AC3E}">
        <p14:creationId xmlns:p14="http://schemas.microsoft.com/office/powerpoint/2010/main" val="30124479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B9B30-F187-2CC2-BBD6-D9FFAB4CD6BA}"/>
              </a:ext>
            </a:extLst>
          </p:cNvPr>
          <p:cNvSpPr>
            <a:spLocks noGrp="1"/>
          </p:cNvSpPr>
          <p:nvPr>
            <p:ph type="title"/>
          </p:nvPr>
        </p:nvSpPr>
        <p:spPr/>
        <p:txBody>
          <a:bodyPr>
            <a:normAutofit/>
          </a:bodyPr>
          <a:lstStyle/>
          <a:p>
            <a:pPr algn="just"/>
            <a:r>
              <a:rPr lang="en-IN" sz="2400" b="1" dirty="0">
                <a:latin typeface="Arial" panose="020B0604020202020204" pitchFamily="34" charset="0"/>
                <a:cs typeface="Arial" panose="020B0604020202020204" pitchFamily="34" charset="0"/>
              </a:rPr>
              <a:t>INTRODUCTION</a:t>
            </a:r>
            <a:endParaRPr lang="en-GB"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5403777-2D31-39E3-7605-F0FBCBE360DE}"/>
              </a:ext>
            </a:extLst>
          </p:cNvPr>
          <p:cNvSpPr>
            <a:spLocks noGrp="1"/>
          </p:cNvSpPr>
          <p:nvPr>
            <p:ph sz="half" idx="1"/>
          </p:nvPr>
        </p:nvSpPr>
        <p:spPr/>
        <p:txBody>
          <a:bodyPr/>
          <a:lstStyle/>
          <a:p>
            <a:pPr marL="0" indent="0" algn="just">
              <a:lnSpc>
                <a:spcPct val="150000"/>
              </a:lnSpc>
              <a:buNone/>
            </a:pPr>
            <a:r>
              <a:rPr lang="en-GB" sz="1800" dirty="0">
                <a:solidFill>
                  <a:srgbClr val="000000"/>
                </a:solidFill>
                <a:effectLst/>
                <a:latin typeface="Arial" panose="020B0604020202020204" pitchFamily="34" charset="0"/>
                <a:ea typeface="Calibri" panose="020F0502020204030204" pitchFamily="34" charset="0"/>
              </a:rPr>
              <a:t>In the modern world of business management, it is important for the management of organisations to oversee the employee motivation and job satisfaction factors. In accordance with the study about work happiness in the United Kingdom, it has been analysed that 36% of employees in the UK are not happy with their jobs.</a:t>
            </a:r>
            <a:endParaRPr lang="en-GB" dirty="0"/>
          </a:p>
        </p:txBody>
      </p:sp>
      <p:pic>
        <p:nvPicPr>
          <p:cNvPr id="5" name="Content Placeholder 4">
            <a:extLst>
              <a:ext uri="{FF2B5EF4-FFF2-40B4-BE49-F238E27FC236}">
                <a16:creationId xmlns:a16="http://schemas.microsoft.com/office/drawing/2014/main" id="{27FAC493-E1BA-A3F4-4F4A-7DF5F099908F}"/>
              </a:ext>
            </a:extLst>
          </p:cNvPr>
          <p:cNvPicPr>
            <a:picLocks noGrp="1" noChangeAspect="1"/>
          </p:cNvPicPr>
          <p:nvPr>
            <p:ph sz="half" idx="2"/>
          </p:nvPr>
        </p:nvPicPr>
        <p:blipFill>
          <a:blip r:embed="rId2"/>
          <a:stretch>
            <a:fillRect/>
          </a:stretch>
        </p:blipFill>
        <p:spPr>
          <a:xfrm>
            <a:off x="6172200" y="2705894"/>
            <a:ext cx="5181600" cy="2590800"/>
          </a:xfrm>
          <a:prstGeom prst="rect">
            <a:avLst/>
          </a:prstGeom>
        </p:spPr>
      </p:pic>
    </p:spTree>
    <p:extLst>
      <p:ext uri="{BB962C8B-B14F-4D97-AF65-F5344CB8AC3E}">
        <p14:creationId xmlns:p14="http://schemas.microsoft.com/office/powerpoint/2010/main" val="21431779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30A28-CB2C-A4A3-DB75-3A6E7C92C360}"/>
              </a:ext>
            </a:extLst>
          </p:cNvPr>
          <p:cNvSpPr>
            <a:spLocks noGrp="1"/>
          </p:cNvSpPr>
          <p:nvPr>
            <p:ph type="title"/>
          </p:nvPr>
        </p:nvSpPr>
        <p:spPr/>
        <p:txBody>
          <a:bodyPr>
            <a:normAutofit/>
          </a:bodyPr>
          <a:lstStyle/>
          <a:p>
            <a:pPr algn="just"/>
            <a:r>
              <a:rPr lang="en-GB" sz="2400" b="1" dirty="0">
                <a:solidFill>
                  <a:srgbClr val="000000"/>
                </a:solidFill>
                <a:effectLst/>
                <a:latin typeface="Arial" panose="020B0604020202020204" pitchFamily="34" charset="0"/>
                <a:cs typeface="Mangal" panose="02040503050203030202" pitchFamily="18" charset="0"/>
              </a:rPr>
              <a:t>A discussion on the nature and impact </a:t>
            </a:r>
            <a:endParaRPr lang="en-GB" sz="2400" b="1" dirty="0"/>
          </a:p>
        </p:txBody>
      </p:sp>
      <p:sp>
        <p:nvSpPr>
          <p:cNvPr id="3" name="Content Placeholder 2">
            <a:extLst>
              <a:ext uri="{FF2B5EF4-FFF2-40B4-BE49-F238E27FC236}">
                <a16:creationId xmlns:a16="http://schemas.microsoft.com/office/drawing/2014/main" id="{59ACC005-582D-B2FF-B3EE-CF0C871D2F3B}"/>
              </a:ext>
            </a:extLst>
          </p:cNvPr>
          <p:cNvSpPr>
            <a:spLocks noGrp="1"/>
          </p:cNvSpPr>
          <p:nvPr>
            <p:ph sz="half" idx="1"/>
          </p:nvPr>
        </p:nvSpPr>
        <p:spPr/>
        <p:txBody>
          <a:bodyPr>
            <a:normAutofit fontScale="85000" lnSpcReduction="10000"/>
          </a:bodyPr>
          <a:lstStyle/>
          <a:p>
            <a:pPr algn="just">
              <a:lnSpc>
                <a:spcPct val="150000"/>
              </a:lnSpc>
            </a:pPr>
            <a:r>
              <a:rPr lang="en-GB" sz="1800" dirty="0">
                <a:solidFill>
                  <a:srgbClr val="000000"/>
                </a:solidFill>
                <a:effectLst/>
                <a:latin typeface="Arial" panose="020B0604020202020204" pitchFamily="34" charset="0"/>
                <a:ea typeface="Calibri" panose="020F0502020204030204" pitchFamily="34" charset="0"/>
              </a:rPr>
              <a:t>With the changing aspects of the business environment, it is crucial for organisations to focus on job satisfaction as it can help the management of the company to ensure motivation among employees.</a:t>
            </a:r>
          </a:p>
          <a:p>
            <a:pPr algn="just">
              <a:lnSpc>
                <a:spcPct val="150000"/>
              </a:lnSpc>
            </a:pPr>
            <a:r>
              <a:rPr lang="en-GB" sz="1800" dirty="0">
                <a:solidFill>
                  <a:srgbClr val="000000"/>
                </a:solidFill>
                <a:effectLst/>
                <a:latin typeface="Arial" panose="020B0604020202020204" pitchFamily="34" charset="0"/>
                <a:ea typeface="Calibri" panose="020F0502020204030204" pitchFamily="34" charset="0"/>
              </a:rPr>
              <a:t>Paying employees under the average wage can negatively affect the overall performance of organisations. Moreover, it can decrease the morale of employees and increase the rate of employee turnover. </a:t>
            </a:r>
            <a:endParaRPr lang="en-GB" sz="1800" dirty="0">
              <a:solidFill>
                <a:srgbClr val="000000"/>
              </a:solidFill>
              <a:latin typeface="Arial" panose="020B0604020202020204" pitchFamily="34" charset="0"/>
              <a:ea typeface="Calibri" panose="020F0502020204030204" pitchFamily="34" charset="0"/>
            </a:endParaRPr>
          </a:p>
          <a:p>
            <a:pPr algn="just">
              <a:lnSpc>
                <a:spcPct val="150000"/>
              </a:lnSpc>
            </a:pPr>
            <a:r>
              <a:rPr lang="en-GB" sz="1800" b="1" i="1" dirty="0">
                <a:solidFill>
                  <a:srgbClr val="000000"/>
                </a:solidFill>
                <a:effectLst/>
                <a:latin typeface="Arial" panose="020B0604020202020204" pitchFamily="34" charset="0"/>
                <a:ea typeface="Calibri" panose="020F0502020204030204" pitchFamily="34" charset="0"/>
              </a:rPr>
              <a:t>Poor leadership</a:t>
            </a:r>
            <a:r>
              <a:rPr lang="en-GB" sz="1800" dirty="0">
                <a:solidFill>
                  <a:srgbClr val="000000"/>
                </a:solidFill>
                <a:effectLst/>
                <a:latin typeface="Arial" panose="020B0604020202020204" pitchFamily="34" charset="0"/>
                <a:ea typeface="Calibri" panose="020F0502020204030204" pitchFamily="34" charset="0"/>
              </a:rPr>
              <a:t> is regarded as one of the potential issues, which causes job dissatisfaction among employees and negatively impacts organisational profitability and performance.</a:t>
            </a:r>
            <a:endParaRPr lang="en-GB" dirty="0"/>
          </a:p>
        </p:txBody>
      </p:sp>
      <p:pic>
        <p:nvPicPr>
          <p:cNvPr id="5" name="Content Placeholder 4">
            <a:extLst>
              <a:ext uri="{FF2B5EF4-FFF2-40B4-BE49-F238E27FC236}">
                <a16:creationId xmlns:a16="http://schemas.microsoft.com/office/drawing/2014/main" id="{93420268-6A52-A08B-A41F-8D0EB4EB1BD1}"/>
              </a:ext>
            </a:extLst>
          </p:cNvPr>
          <p:cNvPicPr>
            <a:picLocks noGrp="1" noChangeAspect="1"/>
          </p:cNvPicPr>
          <p:nvPr>
            <p:ph sz="half" idx="2"/>
          </p:nvPr>
        </p:nvPicPr>
        <p:blipFill>
          <a:blip r:embed="rId3"/>
          <a:stretch>
            <a:fillRect/>
          </a:stretch>
        </p:blipFill>
        <p:spPr>
          <a:xfrm>
            <a:off x="6172200" y="2548011"/>
            <a:ext cx="5181600" cy="2906565"/>
          </a:xfrm>
          <a:prstGeom prst="rect">
            <a:avLst/>
          </a:prstGeom>
        </p:spPr>
      </p:pic>
    </p:spTree>
    <p:extLst>
      <p:ext uri="{BB962C8B-B14F-4D97-AF65-F5344CB8AC3E}">
        <p14:creationId xmlns:p14="http://schemas.microsoft.com/office/powerpoint/2010/main" val="13732650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C7F12-0716-DB92-B296-9AA85E0FB2AC}"/>
              </a:ext>
            </a:extLst>
          </p:cNvPr>
          <p:cNvSpPr>
            <a:spLocks noGrp="1"/>
          </p:cNvSpPr>
          <p:nvPr>
            <p:ph type="title"/>
          </p:nvPr>
        </p:nvSpPr>
        <p:spPr/>
        <p:txBody>
          <a:bodyPr>
            <a:normAutofit/>
          </a:bodyPr>
          <a:lstStyle/>
          <a:p>
            <a:pPr algn="just"/>
            <a:r>
              <a:rPr lang="en-GB" sz="2800" b="1" dirty="0">
                <a:solidFill>
                  <a:srgbClr val="000000"/>
                </a:solidFill>
                <a:effectLst/>
                <a:latin typeface="Arial" panose="020B0604020202020204" pitchFamily="34" charset="0"/>
                <a:cs typeface="Mangal" panose="02040503050203030202" pitchFamily="18" charset="0"/>
              </a:rPr>
              <a:t>A research-informed cause-and-effect analysis of the complex problem</a:t>
            </a:r>
            <a:endParaRPr lang="en-GB" sz="6000" dirty="0"/>
          </a:p>
        </p:txBody>
      </p:sp>
      <p:sp>
        <p:nvSpPr>
          <p:cNvPr id="3" name="Content Placeholder 2">
            <a:extLst>
              <a:ext uri="{FF2B5EF4-FFF2-40B4-BE49-F238E27FC236}">
                <a16:creationId xmlns:a16="http://schemas.microsoft.com/office/drawing/2014/main" id="{D018F69B-452A-7B8B-76F2-889E1F89D132}"/>
              </a:ext>
            </a:extLst>
          </p:cNvPr>
          <p:cNvSpPr>
            <a:spLocks noGrp="1"/>
          </p:cNvSpPr>
          <p:nvPr>
            <p:ph sz="half" idx="1"/>
          </p:nvPr>
        </p:nvSpPr>
        <p:spPr/>
        <p:txBody>
          <a:bodyPr>
            <a:normAutofit fontScale="55000" lnSpcReduction="20000"/>
          </a:bodyPr>
          <a:lstStyle/>
          <a:p>
            <a:pPr algn="just">
              <a:lnSpc>
                <a:spcPct val="170000"/>
              </a:lnSpc>
            </a:pPr>
            <a:r>
              <a:rPr lang="en-GB" sz="2800" b="1" i="1" dirty="0">
                <a:solidFill>
                  <a:srgbClr val="000000"/>
                </a:solidFill>
                <a:effectLst/>
                <a:latin typeface="Arial" panose="020B0604020202020204" pitchFamily="34" charset="0"/>
                <a:ea typeface="Calibri" panose="020F0502020204030204" pitchFamily="34" charset="0"/>
                <a:cs typeface="Mangal" panose="02040503050203030202" pitchFamily="18" charset="0"/>
              </a:rPr>
              <a:t>Cause and Effect Analysis</a:t>
            </a:r>
            <a:r>
              <a:rPr lang="en-GB" sz="2800" dirty="0">
                <a:solidFill>
                  <a:srgbClr val="000000"/>
                </a:solidFill>
                <a:effectLst/>
                <a:latin typeface="Arial" panose="020B0604020202020204" pitchFamily="34" charset="0"/>
                <a:ea typeface="Calibri" panose="020F0502020204030204" pitchFamily="34" charset="0"/>
                <a:cs typeface="Mangal" panose="02040503050203030202" pitchFamily="18" charset="0"/>
              </a:rPr>
              <a:t> is defined as a process that assists in the identification of the relevant causes of an issue</a:t>
            </a:r>
          </a:p>
          <a:p>
            <a:pPr algn="just">
              <a:lnSpc>
                <a:spcPct val="170000"/>
              </a:lnSpc>
            </a:pPr>
            <a:r>
              <a:rPr lang="en-GB" sz="2800" dirty="0">
                <a:solidFill>
                  <a:srgbClr val="000000"/>
                </a:solidFill>
                <a:effectLst/>
                <a:latin typeface="Arial" panose="020B0604020202020204" pitchFamily="34" charset="0"/>
                <a:ea typeface="Calibri" panose="020F0502020204030204" pitchFamily="34" charset="0"/>
                <a:cs typeface="Mangal" panose="02040503050203030202" pitchFamily="18" charset="0"/>
              </a:rPr>
              <a:t>Poor management, process, personnel, environment and many more, employees in an organisation suffer from </a:t>
            </a:r>
            <a:r>
              <a:rPr lang="en-GB" smtClean="0">
                <a:solidFill>
                  <a:srgbClr val="000000"/>
                </a:solidFill>
                <a:latin typeface="Arial" panose="020B0604020202020204" pitchFamily="34" charset="0"/>
                <a:ea typeface="Calibri" panose="020F0502020204030204" pitchFamily="34" charset="0"/>
                <a:cs typeface="Mangal" panose="02040503050203030202" pitchFamily="18" charset="0"/>
              </a:rPr>
              <a:t>bad management</a:t>
            </a:r>
            <a:r>
              <a:rPr lang="en-GB" sz="2800" smtClean="0">
                <a:solidFill>
                  <a:srgbClr val="000000"/>
                </a:solidFill>
                <a:effectLst/>
                <a:latin typeface="Arial" panose="020B0604020202020204" pitchFamily="34" charset="0"/>
                <a:ea typeface="Calibri" panose="020F0502020204030204" pitchFamily="34" charset="0"/>
                <a:cs typeface="Mangal" panose="02040503050203030202" pitchFamily="18" charset="0"/>
              </a:rPr>
              <a:t>, </a:t>
            </a:r>
            <a:r>
              <a:rPr lang="en-GB" sz="2800" dirty="0">
                <a:solidFill>
                  <a:srgbClr val="000000"/>
                </a:solidFill>
                <a:effectLst/>
                <a:latin typeface="Arial" panose="020B0604020202020204" pitchFamily="34" charset="0"/>
                <a:ea typeface="Calibri" panose="020F0502020204030204" pitchFamily="34" charset="0"/>
                <a:cs typeface="Mangal" panose="02040503050203030202" pitchFamily="18" charset="0"/>
              </a:rPr>
              <a:t>which results in a high number of resignations.</a:t>
            </a:r>
          </a:p>
          <a:p>
            <a:pPr algn="just">
              <a:lnSpc>
                <a:spcPct val="170000"/>
              </a:lnSpc>
            </a:pPr>
            <a:r>
              <a:rPr lang="en-GB" sz="2800" dirty="0">
                <a:solidFill>
                  <a:srgbClr val="000000"/>
                </a:solidFill>
                <a:effectLst/>
                <a:latin typeface="Arial" panose="020B0604020202020204" pitchFamily="34" charset="0"/>
                <a:ea typeface="Calibri" panose="020F0502020204030204" pitchFamily="34" charset="0"/>
                <a:cs typeface="Mangal" panose="02040503050203030202" pitchFamily="18" charset="0"/>
              </a:rPr>
              <a:t>Work-life balance plays an extensive role for employees to operate effectively in the workplace.</a:t>
            </a:r>
            <a:endParaRPr lang="en-GB" dirty="0"/>
          </a:p>
        </p:txBody>
      </p:sp>
      <p:pic>
        <p:nvPicPr>
          <p:cNvPr id="5" name="Content Placeholder 4">
            <a:extLst>
              <a:ext uri="{FF2B5EF4-FFF2-40B4-BE49-F238E27FC236}">
                <a16:creationId xmlns:a16="http://schemas.microsoft.com/office/drawing/2014/main" id="{99F00450-D2D2-47F3-418A-5B67D0822E07}"/>
              </a:ext>
            </a:extLst>
          </p:cNvPr>
          <p:cNvPicPr>
            <a:picLocks noGrp="1" noChangeAspect="1"/>
          </p:cNvPicPr>
          <p:nvPr>
            <p:ph sz="half" idx="2"/>
          </p:nvPr>
        </p:nvPicPr>
        <p:blipFill>
          <a:blip r:embed="rId3"/>
          <a:stretch>
            <a:fillRect/>
          </a:stretch>
        </p:blipFill>
        <p:spPr>
          <a:xfrm>
            <a:off x="6096000" y="1690689"/>
            <a:ext cx="5504542" cy="4194134"/>
          </a:xfrm>
          <a:prstGeom prst="rect">
            <a:avLst/>
          </a:prstGeom>
        </p:spPr>
      </p:pic>
      <p:pic>
        <p:nvPicPr>
          <p:cNvPr id="6" name="Picture 5" descr="Diagram&#10;&#10;Description automatically generated">
            <a:extLst>
              <a:ext uri="{FF2B5EF4-FFF2-40B4-BE49-F238E27FC236}">
                <a16:creationId xmlns:a16="http://schemas.microsoft.com/office/drawing/2014/main" id="{FB506DB1-5284-2CF4-6CFE-50F1EBBD4B5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34996" y="1690688"/>
            <a:ext cx="5442175" cy="3960840"/>
          </a:xfrm>
          <a:prstGeom prst="rect">
            <a:avLst/>
          </a:prstGeom>
        </p:spPr>
      </p:pic>
      <p:pic>
        <p:nvPicPr>
          <p:cNvPr id="4" name="Immagine 6">
            <a:extLst>
              <a:ext uri="{FF2B5EF4-FFF2-40B4-BE49-F238E27FC236}">
                <a16:creationId xmlns:a16="http://schemas.microsoft.com/office/drawing/2014/main" id="{286B086C-76A4-FFAC-F2B5-DDBD0862A35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49403" y="1690687"/>
            <a:ext cx="5651139" cy="3960840"/>
          </a:xfrm>
          <a:prstGeom prst="rect">
            <a:avLst/>
          </a:prstGeom>
        </p:spPr>
      </p:pic>
    </p:spTree>
    <p:extLst>
      <p:ext uri="{BB962C8B-B14F-4D97-AF65-F5344CB8AC3E}">
        <p14:creationId xmlns:p14="http://schemas.microsoft.com/office/powerpoint/2010/main" val="39936585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E11BA-A23A-3EF3-88AA-E955654DE175}"/>
              </a:ext>
            </a:extLst>
          </p:cNvPr>
          <p:cNvSpPr>
            <a:spLocks noGrp="1"/>
          </p:cNvSpPr>
          <p:nvPr>
            <p:ph type="title"/>
          </p:nvPr>
        </p:nvSpPr>
        <p:spPr/>
        <p:txBody>
          <a:bodyPr>
            <a:normAutofit/>
          </a:bodyPr>
          <a:lstStyle/>
          <a:p>
            <a:pPr algn="just"/>
            <a:r>
              <a:rPr lang="en-GB" sz="2400" b="1" dirty="0">
                <a:solidFill>
                  <a:srgbClr val="000000"/>
                </a:solidFill>
                <a:effectLst/>
                <a:latin typeface="Arial" panose="020B0604020202020204" pitchFamily="34" charset="0"/>
                <a:cs typeface="Mangal" panose="02040503050203030202" pitchFamily="18" charset="0"/>
              </a:rPr>
              <a:t>An evaluation of alternative solutions to the complex problem</a:t>
            </a:r>
            <a:endParaRPr lang="en-GB" sz="5400" dirty="0"/>
          </a:p>
        </p:txBody>
      </p:sp>
      <p:sp>
        <p:nvSpPr>
          <p:cNvPr id="3" name="Content Placeholder 2">
            <a:extLst>
              <a:ext uri="{FF2B5EF4-FFF2-40B4-BE49-F238E27FC236}">
                <a16:creationId xmlns:a16="http://schemas.microsoft.com/office/drawing/2014/main" id="{21FA6E88-E206-ED50-5FF9-3F69C0828448}"/>
              </a:ext>
            </a:extLst>
          </p:cNvPr>
          <p:cNvSpPr>
            <a:spLocks noGrp="1"/>
          </p:cNvSpPr>
          <p:nvPr>
            <p:ph sz="half" idx="1"/>
          </p:nvPr>
        </p:nvSpPr>
        <p:spPr/>
        <p:txBody>
          <a:bodyPr>
            <a:normAutofit fontScale="62500" lnSpcReduction="20000"/>
          </a:bodyPr>
          <a:lstStyle/>
          <a:p>
            <a:pPr algn="just">
              <a:lnSpc>
                <a:spcPct val="160000"/>
              </a:lnSpc>
            </a:pPr>
            <a:r>
              <a:rPr lang="en-GB" sz="2800" b="1" i="1" dirty="0">
                <a:solidFill>
                  <a:srgbClr val="000000"/>
                </a:solidFill>
                <a:effectLst/>
                <a:latin typeface="Arial" panose="020B0604020202020204" pitchFamily="34" charset="0"/>
                <a:ea typeface="Calibri" panose="020F0502020204030204" pitchFamily="34" charset="0"/>
                <a:cs typeface="Mangal" panose="02040503050203030202" pitchFamily="18" charset="0"/>
              </a:rPr>
              <a:t>Effective Communication </a:t>
            </a:r>
            <a:r>
              <a:rPr lang="en-GB" sz="2800" dirty="0">
                <a:solidFill>
                  <a:srgbClr val="000000"/>
                </a:solidFill>
                <a:effectLst/>
                <a:latin typeface="Arial" panose="020B0604020202020204" pitchFamily="34" charset="0"/>
                <a:ea typeface="Calibri" panose="020F0502020204030204" pitchFamily="34" charset="0"/>
                <a:cs typeface="Mangal" panose="02040503050203030202" pitchFamily="18" charset="0"/>
              </a:rPr>
              <a:t>in an organisation is necessary with the increasing competitiveness in the operating market.</a:t>
            </a:r>
          </a:p>
          <a:p>
            <a:pPr algn="just">
              <a:lnSpc>
                <a:spcPct val="160000"/>
              </a:lnSpc>
            </a:pPr>
            <a:r>
              <a:rPr lang="en-GB" sz="2800" dirty="0">
                <a:solidFill>
                  <a:srgbClr val="000000"/>
                </a:solidFill>
                <a:effectLst/>
                <a:latin typeface="Arial" panose="020B0604020202020204" pitchFamily="34" charset="0"/>
                <a:ea typeface="Calibri" panose="020F0502020204030204" pitchFamily="34" charset="0"/>
                <a:cs typeface="Mangal" panose="02040503050203030202" pitchFamily="18" charset="0"/>
              </a:rPr>
              <a:t>Effective </a:t>
            </a:r>
            <a:r>
              <a:rPr lang="en-GB" sz="2800" b="1" i="1" dirty="0">
                <a:solidFill>
                  <a:srgbClr val="000000"/>
                </a:solidFill>
                <a:effectLst/>
                <a:latin typeface="Arial" panose="020B0604020202020204" pitchFamily="34" charset="0"/>
                <a:ea typeface="Calibri" panose="020F0502020204030204" pitchFamily="34" charset="0"/>
                <a:cs typeface="Mangal" panose="02040503050203030202" pitchFamily="18" charset="0"/>
              </a:rPr>
              <a:t>training and development program</a:t>
            </a:r>
            <a:r>
              <a:rPr lang="en-GB" sz="2800" dirty="0">
                <a:solidFill>
                  <a:srgbClr val="000000"/>
                </a:solidFill>
                <a:effectLst/>
                <a:latin typeface="Arial" panose="020B0604020202020204" pitchFamily="34" charset="0"/>
                <a:ea typeface="Calibri" panose="020F0502020204030204" pitchFamily="34" charset="0"/>
                <a:cs typeface="Mangal" panose="02040503050203030202" pitchFamily="18" charset="0"/>
              </a:rPr>
              <a:t> can help them to include aspects of success and growth.</a:t>
            </a:r>
          </a:p>
          <a:p>
            <a:pPr algn="just">
              <a:lnSpc>
                <a:spcPct val="160000"/>
              </a:lnSpc>
            </a:pPr>
            <a:r>
              <a:rPr lang="en-GB" sz="2800" dirty="0">
                <a:solidFill>
                  <a:srgbClr val="000000"/>
                </a:solidFill>
                <a:effectLst/>
                <a:latin typeface="Arial" panose="020B0604020202020204" pitchFamily="34" charset="0"/>
                <a:ea typeface="Calibri" panose="020F0502020204030204" pitchFamily="34" charset="0"/>
                <a:cs typeface="Mangal" panose="02040503050203030202" pitchFamily="18" charset="0"/>
              </a:rPr>
              <a:t>An appropriate training and development aspect for the employees help the management of companies to effectively use the competencies of the workforce </a:t>
            </a:r>
            <a:endParaRPr lang="en-GB" dirty="0"/>
          </a:p>
        </p:txBody>
      </p:sp>
      <p:pic>
        <p:nvPicPr>
          <p:cNvPr id="5" name="Content Placeholder 4">
            <a:extLst>
              <a:ext uri="{FF2B5EF4-FFF2-40B4-BE49-F238E27FC236}">
                <a16:creationId xmlns:a16="http://schemas.microsoft.com/office/drawing/2014/main" id="{77E1746E-A074-4D02-C1ED-607B45A4C9C6}"/>
              </a:ext>
            </a:extLst>
          </p:cNvPr>
          <p:cNvPicPr>
            <a:picLocks noGrp="1" noChangeAspect="1"/>
          </p:cNvPicPr>
          <p:nvPr>
            <p:ph sz="half" idx="2"/>
          </p:nvPr>
        </p:nvPicPr>
        <p:blipFill>
          <a:blip r:embed="rId3"/>
          <a:stretch>
            <a:fillRect/>
          </a:stretch>
        </p:blipFill>
        <p:spPr>
          <a:xfrm>
            <a:off x="6172200" y="1876838"/>
            <a:ext cx="5181600" cy="4248912"/>
          </a:xfrm>
          <a:prstGeom prst="rect">
            <a:avLst/>
          </a:prstGeom>
        </p:spPr>
      </p:pic>
    </p:spTree>
    <p:extLst>
      <p:ext uri="{BB962C8B-B14F-4D97-AF65-F5344CB8AC3E}">
        <p14:creationId xmlns:p14="http://schemas.microsoft.com/office/powerpoint/2010/main" val="15813656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C3C1D-3055-FB4D-0F7B-C4A3AED8E0CD}"/>
              </a:ext>
            </a:extLst>
          </p:cNvPr>
          <p:cNvSpPr>
            <a:spLocks noGrp="1"/>
          </p:cNvSpPr>
          <p:nvPr>
            <p:ph type="title"/>
          </p:nvPr>
        </p:nvSpPr>
        <p:spPr/>
        <p:txBody>
          <a:bodyPr/>
          <a:lstStyle/>
          <a:p>
            <a:r>
              <a:rPr lang="en-GB" dirty="0"/>
              <a:t>PESTLE PLAN</a:t>
            </a:r>
          </a:p>
        </p:txBody>
      </p:sp>
      <p:sp>
        <p:nvSpPr>
          <p:cNvPr id="12" name="Content Placeholder 11">
            <a:extLst>
              <a:ext uri="{FF2B5EF4-FFF2-40B4-BE49-F238E27FC236}">
                <a16:creationId xmlns:a16="http://schemas.microsoft.com/office/drawing/2014/main" id="{4406CDE9-4BDC-2836-ADA4-2C474CBA83F1}"/>
              </a:ext>
            </a:extLst>
          </p:cNvPr>
          <p:cNvSpPr>
            <a:spLocks noGrp="1"/>
          </p:cNvSpPr>
          <p:nvPr>
            <p:ph sz="half" idx="1"/>
          </p:nvPr>
        </p:nvSpPr>
        <p:spPr/>
        <p:txBody>
          <a:bodyPr/>
          <a:lstStyle/>
          <a:p>
            <a:pPr marL="0" indent="0">
              <a:buNone/>
            </a:pPr>
            <a:endParaRPr lang="en-GB" dirty="0"/>
          </a:p>
          <a:p>
            <a:pPr marL="0" indent="0">
              <a:buNone/>
            </a:pPr>
            <a:endParaRPr lang="en-GB" dirty="0"/>
          </a:p>
        </p:txBody>
      </p:sp>
      <p:pic>
        <p:nvPicPr>
          <p:cNvPr id="16" name="Content Placeholder 15" descr="Timeline&#10;&#10;Description automatically generated">
            <a:extLst>
              <a:ext uri="{FF2B5EF4-FFF2-40B4-BE49-F238E27FC236}">
                <a16:creationId xmlns:a16="http://schemas.microsoft.com/office/drawing/2014/main" id="{F8898191-C280-6106-B6ED-8326C3E79849}"/>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62000" y="1203959"/>
            <a:ext cx="10515600" cy="5288915"/>
          </a:xfrm>
        </p:spPr>
      </p:pic>
    </p:spTree>
    <p:extLst>
      <p:ext uri="{BB962C8B-B14F-4D97-AF65-F5344CB8AC3E}">
        <p14:creationId xmlns:p14="http://schemas.microsoft.com/office/powerpoint/2010/main" val="37837145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06957-3451-5429-E674-D581DA493145}"/>
              </a:ext>
            </a:extLst>
          </p:cNvPr>
          <p:cNvSpPr>
            <a:spLocks noGrp="1"/>
          </p:cNvSpPr>
          <p:nvPr>
            <p:ph type="title"/>
          </p:nvPr>
        </p:nvSpPr>
        <p:spPr/>
        <p:txBody>
          <a:bodyPr>
            <a:normAutofit/>
          </a:bodyPr>
          <a:lstStyle/>
          <a:p>
            <a:pPr algn="just"/>
            <a:r>
              <a:rPr lang="en-IN" sz="2400" b="1" dirty="0">
                <a:latin typeface="Arial" panose="020B0604020202020204" pitchFamily="34" charset="0"/>
                <a:cs typeface="Arial" panose="020B0604020202020204" pitchFamily="34" charset="0"/>
              </a:rPr>
              <a:t>CONCLUSION</a:t>
            </a:r>
            <a:endParaRPr lang="en-GB"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72899BC-F503-AEB2-F36B-3A05EFC51D4C}"/>
              </a:ext>
            </a:extLst>
          </p:cNvPr>
          <p:cNvSpPr>
            <a:spLocks noGrp="1"/>
          </p:cNvSpPr>
          <p:nvPr>
            <p:ph idx="1"/>
          </p:nvPr>
        </p:nvSpPr>
        <p:spPr/>
        <p:txBody>
          <a:bodyPr/>
          <a:lstStyle/>
          <a:p>
            <a:pPr marL="0" indent="0" algn="just">
              <a:lnSpc>
                <a:spcPct val="150000"/>
              </a:lnSpc>
              <a:buNone/>
            </a:pPr>
            <a:r>
              <a:rPr lang="en-GB" sz="1800" dirty="0">
                <a:solidFill>
                  <a:srgbClr val="000000"/>
                </a:solidFill>
                <a:effectLst/>
                <a:latin typeface="Arial" panose="020B0604020202020204" pitchFamily="34" charset="0"/>
                <a:ea typeface="Calibri" panose="020F0502020204030204" pitchFamily="34" charset="0"/>
              </a:rPr>
              <a:t>The information included in the presentation has provided an idea of approaches that businesses in the United Kingdom should undertake to improve the poor management at the workplace. Moreover, cause and effect analyses were undertaken to identify the issues regarding job dissatisfaction. PESTEL analysis helped in analysing the factors of complex issues.</a:t>
            </a:r>
            <a:endParaRPr lang="en-GB" dirty="0"/>
          </a:p>
        </p:txBody>
      </p:sp>
    </p:spTree>
    <p:extLst>
      <p:ext uri="{BB962C8B-B14F-4D97-AF65-F5344CB8AC3E}">
        <p14:creationId xmlns:p14="http://schemas.microsoft.com/office/powerpoint/2010/main" val="12400769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7297C-0385-A9D9-86B5-A605318B62E5}"/>
              </a:ext>
            </a:extLst>
          </p:cNvPr>
          <p:cNvSpPr>
            <a:spLocks noGrp="1"/>
          </p:cNvSpPr>
          <p:nvPr>
            <p:ph type="title"/>
          </p:nvPr>
        </p:nvSpPr>
        <p:spPr/>
        <p:txBody>
          <a:bodyPr>
            <a:normAutofit/>
          </a:bodyPr>
          <a:lstStyle/>
          <a:p>
            <a:pPr algn="just"/>
            <a:r>
              <a:rPr lang="en-IN" sz="2400" b="1" dirty="0">
                <a:latin typeface="Arial" panose="020B0604020202020204" pitchFamily="34" charset="0"/>
                <a:cs typeface="Arial" panose="020B0604020202020204" pitchFamily="34" charset="0"/>
              </a:rPr>
              <a:t>REFERENCES</a:t>
            </a:r>
            <a:endParaRPr lang="en-GB"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5B970F3-278F-E09B-3EFE-2AB7788F9F08}"/>
              </a:ext>
            </a:extLst>
          </p:cNvPr>
          <p:cNvSpPr>
            <a:spLocks noGrp="1"/>
          </p:cNvSpPr>
          <p:nvPr>
            <p:ph idx="1"/>
          </p:nvPr>
        </p:nvSpPr>
        <p:spPr/>
        <p:txBody>
          <a:bodyPr>
            <a:normAutofit fontScale="70000" lnSpcReduction="20000"/>
          </a:bodyPr>
          <a:lstStyle/>
          <a:p>
            <a:pPr algn="just">
              <a:lnSpc>
                <a:spcPct val="17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Mangal" panose="02040503050203030202" pitchFamily="18" charset="0"/>
              </a:rPr>
              <a:t>Jenkins. R., 2022. </a:t>
            </a:r>
            <a:r>
              <a:rPr lang="en-GB" sz="1800" i="1" dirty="0">
                <a:solidFill>
                  <a:srgbClr val="000000"/>
                </a:solidFill>
                <a:effectLst/>
                <a:latin typeface="Arial" panose="020B0604020202020204" pitchFamily="34" charset="0"/>
                <a:ea typeface="Calibri" panose="020F0502020204030204" pitchFamily="34" charset="0"/>
                <a:cs typeface="Mangal" panose="02040503050203030202" pitchFamily="18" charset="0"/>
              </a:rPr>
              <a:t>MORE THAN ONE THIRD OF UK EMPLOYEES ARE UNHAPPY IN THEIR JOBS</a:t>
            </a:r>
            <a:r>
              <a:rPr lang="en-GB" sz="1800" dirty="0">
                <a:solidFill>
                  <a:srgbClr val="000000"/>
                </a:solidFill>
                <a:effectLst/>
                <a:latin typeface="Arial" panose="020B0604020202020204" pitchFamily="34" charset="0"/>
                <a:ea typeface="Calibri" panose="020F0502020204030204" pitchFamily="34" charset="0"/>
                <a:cs typeface="Mangal" panose="02040503050203030202" pitchFamily="18" charset="0"/>
              </a:rPr>
              <a:t> [Online] Available at: https://www.independent.co.uk/life-style/uk-adults-job-satisfaction-poll-b2000198.html [Accessed 18 July 2022]</a:t>
            </a:r>
            <a:endParaRPr lang="en-GB" sz="18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endParaRPr>
          </a:p>
          <a:p>
            <a:pPr algn="just">
              <a:lnSpc>
                <a:spcPct val="17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Mangal" panose="02040503050203030202" pitchFamily="18" charset="0"/>
              </a:rPr>
              <a:t>legislation.gov.uk, 2022. </a:t>
            </a:r>
            <a:r>
              <a:rPr lang="en-GB" sz="1800" i="1" dirty="0">
                <a:solidFill>
                  <a:srgbClr val="000000"/>
                </a:solidFill>
                <a:effectLst/>
                <a:latin typeface="Arial" panose="020B0604020202020204" pitchFamily="34" charset="0"/>
                <a:ea typeface="Calibri" panose="020F0502020204030204" pitchFamily="34" charset="0"/>
                <a:cs typeface="Mangal" panose="02040503050203030202" pitchFamily="18" charset="0"/>
              </a:rPr>
              <a:t>Employment Rights Act 1996</a:t>
            </a:r>
            <a:r>
              <a:rPr lang="en-GB" sz="1800" dirty="0">
                <a:solidFill>
                  <a:srgbClr val="000000"/>
                </a:solidFill>
                <a:effectLst/>
                <a:latin typeface="Arial" panose="020B0604020202020204" pitchFamily="34" charset="0"/>
                <a:ea typeface="Calibri" panose="020F0502020204030204" pitchFamily="34" charset="0"/>
                <a:cs typeface="Mangal" panose="02040503050203030202" pitchFamily="18" charset="0"/>
              </a:rPr>
              <a:t> [Online] Available at: https://www.legislation.gov.uk/ukpga/1996/18/contents [Accessed 18 July 2022]</a:t>
            </a:r>
            <a:endParaRPr lang="en-GB" sz="18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endParaRPr>
          </a:p>
          <a:p>
            <a:pPr algn="just">
              <a:lnSpc>
                <a:spcPct val="17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Mangal" panose="02040503050203030202" pitchFamily="18" charset="0"/>
              </a:rPr>
              <a:t>legislation.gov.uk, 2022. </a:t>
            </a:r>
            <a:r>
              <a:rPr lang="en-GB" sz="1800" i="1" dirty="0">
                <a:solidFill>
                  <a:srgbClr val="000000"/>
                </a:solidFill>
                <a:effectLst/>
                <a:latin typeface="Arial" panose="020B0604020202020204" pitchFamily="34" charset="0"/>
                <a:ea typeface="Calibri" panose="020F0502020204030204" pitchFamily="34" charset="0"/>
                <a:cs typeface="Mangal" panose="02040503050203030202" pitchFamily="18" charset="0"/>
              </a:rPr>
              <a:t>Environment Act 2021</a:t>
            </a:r>
            <a:r>
              <a:rPr lang="en-GB" sz="1800" dirty="0">
                <a:solidFill>
                  <a:srgbClr val="000000"/>
                </a:solidFill>
                <a:effectLst/>
                <a:latin typeface="Arial" panose="020B0604020202020204" pitchFamily="34" charset="0"/>
                <a:ea typeface="Calibri" panose="020F0502020204030204" pitchFamily="34" charset="0"/>
                <a:cs typeface="Mangal" panose="02040503050203030202" pitchFamily="18" charset="0"/>
              </a:rPr>
              <a:t> [Online] Available at: https://www.legislation.gov.uk/ukpga/2021/30/contents/enacted [Accessed 18 July 2022]</a:t>
            </a:r>
            <a:endParaRPr lang="en-GB" sz="18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endParaRPr>
          </a:p>
          <a:p>
            <a:pPr algn="just">
              <a:lnSpc>
                <a:spcPct val="170000"/>
              </a:lnSpc>
              <a:spcAft>
                <a:spcPts val="800"/>
              </a:spcAft>
            </a:pPr>
            <a:r>
              <a:rPr lang="en-GB" sz="1800" dirty="0" err="1">
                <a:solidFill>
                  <a:srgbClr val="000000"/>
                </a:solidFill>
                <a:effectLst/>
                <a:latin typeface="Arial" panose="020B0604020202020204" pitchFamily="34" charset="0"/>
                <a:ea typeface="Calibri" panose="020F0502020204030204" pitchFamily="34" charset="0"/>
                <a:cs typeface="Mangal" panose="02040503050203030202" pitchFamily="18" charset="0"/>
              </a:rPr>
              <a:t>Mahdiraji</a:t>
            </a:r>
            <a:r>
              <a:rPr lang="en-GB" sz="1800" dirty="0">
                <a:solidFill>
                  <a:srgbClr val="000000"/>
                </a:solidFill>
                <a:effectLst/>
                <a:latin typeface="Arial" panose="020B0604020202020204" pitchFamily="34" charset="0"/>
                <a:ea typeface="Calibri" panose="020F0502020204030204" pitchFamily="34" charset="0"/>
                <a:cs typeface="Mangal" panose="02040503050203030202" pitchFamily="18" charset="0"/>
              </a:rPr>
              <a:t>, H.A., Beheshti, M., Jafari-Sadeghi, V. and Garcia-Perez, A., 2021. What drives inter-organisational knowledge management? The cause and effect analysis using a multi-layer multi-criteria decision-making framework. </a:t>
            </a:r>
            <a:r>
              <a:rPr lang="en-GB" sz="1800" i="1" dirty="0">
                <a:solidFill>
                  <a:srgbClr val="000000"/>
                </a:solidFill>
                <a:effectLst/>
                <a:latin typeface="Arial" panose="020B0604020202020204" pitchFamily="34" charset="0"/>
                <a:ea typeface="Calibri" panose="020F0502020204030204" pitchFamily="34" charset="0"/>
                <a:cs typeface="Mangal" panose="02040503050203030202" pitchFamily="18" charset="0"/>
              </a:rPr>
              <a:t>Journal of Knowledge Management</a:t>
            </a:r>
            <a:r>
              <a:rPr lang="en-GB" sz="1800" dirty="0">
                <a:solidFill>
                  <a:srgbClr val="000000"/>
                </a:solidFill>
                <a:effectLst/>
                <a:latin typeface="Arial" panose="020B0604020202020204" pitchFamily="34" charset="0"/>
                <a:ea typeface="Calibri" panose="020F0502020204030204" pitchFamily="34" charset="0"/>
                <a:cs typeface="Mangal" panose="02040503050203030202" pitchFamily="18" charset="0"/>
              </a:rPr>
              <a:t>.</a:t>
            </a:r>
            <a:endParaRPr lang="en-GB" sz="18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endParaRPr>
          </a:p>
          <a:p>
            <a:pPr algn="just">
              <a:lnSpc>
                <a:spcPct val="17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Mangal" panose="02040503050203030202" pitchFamily="18" charset="0"/>
              </a:rPr>
              <a:t>Mousa, M., </a:t>
            </a:r>
            <a:r>
              <a:rPr lang="en-GB" sz="1800" dirty="0" err="1">
                <a:solidFill>
                  <a:srgbClr val="000000"/>
                </a:solidFill>
                <a:effectLst/>
                <a:latin typeface="Arial" panose="020B0604020202020204" pitchFamily="34" charset="0"/>
                <a:ea typeface="Calibri" panose="020F0502020204030204" pitchFamily="34" charset="0"/>
                <a:cs typeface="Mangal" panose="02040503050203030202" pitchFamily="18" charset="0"/>
              </a:rPr>
              <a:t>Massoud</a:t>
            </a:r>
            <a:r>
              <a:rPr lang="en-GB" sz="1800" dirty="0">
                <a:solidFill>
                  <a:srgbClr val="000000"/>
                </a:solidFill>
                <a:effectLst/>
                <a:latin typeface="Arial" panose="020B0604020202020204" pitchFamily="34" charset="0"/>
                <a:ea typeface="Calibri" panose="020F0502020204030204" pitchFamily="34" charset="0"/>
                <a:cs typeface="Mangal" panose="02040503050203030202" pitchFamily="18" charset="0"/>
              </a:rPr>
              <a:t>, H.K. and </a:t>
            </a:r>
            <a:r>
              <a:rPr lang="en-GB" sz="1800" dirty="0" err="1">
                <a:solidFill>
                  <a:srgbClr val="000000"/>
                </a:solidFill>
                <a:effectLst/>
                <a:latin typeface="Arial" panose="020B0604020202020204" pitchFamily="34" charset="0"/>
                <a:ea typeface="Calibri" panose="020F0502020204030204" pitchFamily="34" charset="0"/>
                <a:cs typeface="Mangal" panose="02040503050203030202" pitchFamily="18" charset="0"/>
              </a:rPr>
              <a:t>Ayoubi</a:t>
            </a:r>
            <a:r>
              <a:rPr lang="en-GB" sz="1800" dirty="0">
                <a:solidFill>
                  <a:srgbClr val="000000"/>
                </a:solidFill>
                <a:effectLst/>
                <a:latin typeface="Arial" panose="020B0604020202020204" pitchFamily="34" charset="0"/>
                <a:ea typeface="Calibri" panose="020F0502020204030204" pitchFamily="34" charset="0"/>
                <a:cs typeface="Mangal" panose="02040503050203030202" pitchFamily="18" charset="0"/>
              </a:rPr>
              <a:t>, R.M., 2020. Gender, diversity management perceptions, workplace happiness and organisational citizenship behaviour. </a:t>
            </a:r>
            <a:r>
              <a:rPr lang="en-GB" sz="1800" i="1" dirty="0">
                <a:solidFill>
                  <a:srgbClr val="000000"/>
                </a:solidFill>
                <a:effectLst/>
                <a:latin typeface="Arial" panose="020B0604020202020204" pitchFamily="34" charset="0"/>
                <a:ea typeface="Calibri" panose="020F0502020204030204" pitchFamily="34" charset="0"/>
                <a:cs typeface="Mangal" panose="02040503050203030202" pitchFamily="18" charset="0"/>
              </a:rPr>
              <a:t>Employee Relations: The International Journal</a:t>
            </a:r>
            <a:r>
              <a:rPr lang="en-GB" sz="1800" dirty="0">
                <a:solidFill>
                  <a:srgbClr val="000000"/>
                </a:solidFill>
                <a:effectLst/>
                <a:latin typeface="Arial" panose="020B0604020202020204" pitchFamily="34" charset="0"/>
                <a:ea typeface="Calibri" panose="020F0502020204030204" pitchFamily="34" charset="0"/>
                <a:cs typeface="Mangal" panose="02040503050203030202" pitchFamily="18" charset="0"/>
              </a:rPr>
              <a:t>, </a:t>
            </a:r>
            <a:r>
              <a:rPr lang="en-GB" sz="1800" i="1" dirty="0">
                <a:solidFill>
                  <a:srgbClr val="000000"/>
                </a:solidFill>
                <a:effectLst/>
                <a:latin typeface="Arial" panose="020B0604020202020204" pitchFamily="34" charset="0"/>
                <a:ea typeface="Calibri" panose="020F0502020204030204" pitchFamily="34" charset="0"/>
                <a:cs typeface="Mangal" panose="02040503050203030202" pitchFamily="18" charset="0"/>
              </a:rPr>
              <a:t>42</a:t>
            </a:r>
            <a:r>
              <a:rPr lang="en-GB" sz="1800" dirty="0">
                <a:solidFill>
                  <a:srgbClr val="000000"/>
                </a:solidFill>
                <a:effectLst/>
                <a:latin typeface="Arial" panose="020B0604020202020204" pitchFamily="34" charset="0"/>
                <a:ea typeface="Calibri" panose="020F0502020204030204" pitchFamily="34" charset="0"/>
                <a:cs typeface="Mangal" panose="02040503050203030202" pitchFamily="18" charset="0"/>
              </a:rPr>
              <a:t>(6), pp.1249-1269.</a:t>
            </a:r>
            <a:endParaRPr lang="en-GB" sz="18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endParaRPr>
          </a:p>
          <a:p>
            <a:pPr>
              <a:lnSpc>
                <a:spcPct val="170000"/>
              </a:lnSpc>
            </a:pPr>
            <a:endParaRPr lang="en-GB" dirty="0"/>
          </a:p>
        </p:txBody>
      </p:sp>
    </p:spTree>
    <p:extLst>
      <p:ext uri="{BB962C8B-B14F-4D97-AF65-F5344CB8AC3E}">
        <p14:creationId xmlns:p14="http://schemas.microsoft.com/office/powerpoint/2010/main" val="4169061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116</TotalTime>
  <Words>1467</Words>
  <Application>Microsoft Office PowerPoint</Application>
  <PresentationFormat>Widescreen</PresentationFormat>
  <Paragraphs>40</Paragraphs>
  <Slides>8</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Calibri Light</vt:lpstr>
      <vt:lpstr>Mangal</vt:lpstr>
      <vt:lpstr>Times New Roman</vt:lpstr>
      <vt:lpstr>Office Theme</vt:lpstr>
      <vt:lpstr>PROBLEM-SOLVING AND DECISION MAKING</vt:lpstr>
      <vt:lpstr>INTRODUCTION</vt:lpstr>
      <vt:lpstr>A discussion on the nature and impact </vt:lpstr>
      <vt:lpstr>A research-informed cause-and-effect analysis of the complex problem</vt:lpstr>
      <vt:lpstr>An evaluation of alternative solutions to the complex problem</vt:lpstr>
      <vt:lpstr>PESTLE PLAN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PROBLEM-SOLVING AND DECISION MAKING</dc:title>
  <dc:creator>Ramona</dc:creator>
  <cp:lastModifiedBy>csava5296@gmail.com</cp:lastModifiedBy>
  <cp:revision>9</cp:revision>
  <dcterms:created xsi:type="dcterms:W3CDTF">2022-07-19T02:04:41Z</dcterms:created>
  <dcterms:modified xsi:type="dcterms:W3CDTF">2022-08-15T18:15:45Z</dcterms:modified>
</cp:coreProperties>
</file>