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4" r:id="rId4"/>
  </p:sldMasterIdLst>
  <p:notesMasterIdLst>
    <p:notesMasterId r:id="rId6"/>
  </p:notesMasterIdLst>
  <p:sldIdLst>
    <p:sldId id="1992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ia Evans" initials="NE" lastIdx="3" clrIdx="0">
    <p:extLst>
      <p:ext uri="{19B8F6BF-5375-455C-9EA6-DF929625EA0E}">
        <p15:presenceInfo xmlns:p15="http://schemas.microsoft.com/office/powerpoint/2012/main" userId="S::n.evans@uwtsd.ac.uk::73f80963-43f3-41cc-b629-1f52622eac76" providerId="AD"/>
      </p:ext>
    </p:extLst>
  </p:cmAuthor>
  <p:cmAuthor id="2" name="NEW USER" initials="NU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72"/>
  </p:normalViewPr>
  <p:slideViewPr>
    <p:cSldViewPr snapToGrid="0">
      <p:cViewPr varScale="1">
        <p:scale>
          <a:sx n="99" d="100"/>
          <a:sy n="99" d="100"/>
        </p:scale>
        <p:origin x="96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C7A6D8-38AC-5443-8349-620465123E24}" type="datetimeFigureOut">
              <a:rPr lang="cy-GB" smtClean="0"/>
              <a:t>02/02/26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7D9720-2B48-D842-821E-0A78D980E58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910684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7D9720-2B48-D842-821E-0A78D980E589}" type="slidenum">
              <a:rPr lang="cy-GB" smtClean="0"/>
              <a:t>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430486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02/02/26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263827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02/02/26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387135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02/02/26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08471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02/02/26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98394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02/02/26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5975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02/02/26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39120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02/02/26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948589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02/02/26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38284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02/02/26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710108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02/02/26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694759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02/02/26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381101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B53A1C-144F-E542-B729-390E9B16CA38}" type="datetimeFigureOut">
              <a:rPr lang="cy-GB" smtClean="0"/>
              <a:t>02/02/26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615228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8EE9B8E-3802-E862-0573-E0866684D9D9}"/>
              </a:ext>
            </a:extLst>
          </p:cNvPr>
          <p:cNvSpPr/>
          <p:nvPr/>
        </p:nvSpPr>
        <p:spPr>
          <a:xfrm>
            <a:off x="15804" y="6355238"/>
            <a:ext cx="12160391" cy="480608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cy-GB" altLang="en-US" sz="1800">
                <a:solidFill>
                  <a:srgbClr val="FFFFFF"/>
                </a:solidFill>
              </a:rPr>
              <a:t>Hyfforddiant Cychwynnol Athrawon: Cynllunio gwers</a:t>
            </a:r>
            <a:endParaRPr lang="cy-GB" altLang="en-US" sz="180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0F3077-8ED8-3306-3B34-5A2CBE7A2FEA}"/>
              </a:ext>
            </a:extLst>
          </p:cNvPr>
          <p:cNvSpPr txBox="1"/>
          <p:nvPr/>
        </p:nvSpPr>
        <p:spPr>
          <a:xfrm>
            <a:off x="175294" y="152138"/>
            <a:ext cx="103022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>
                <a:latin typeface="Arial" panose="020B0604020202020204" pitchFamily="34" charset="0"/>
                <a:cs typeface="Arial" panose="020B0604020202020204" pitchFamily="34" charset="0"/>
              </a:rPr>
              <a:t>Cynllun Gwers / Lesson Plan</a:t>
            </a:r>
          </a:p>
        </p:txBody>
      </p:sp>
      <p:pic>
        <p:nvPicPr>
          <p:cNvPr id="3" name="Picture 8">
            <a:extLst>
              <a:ext uri="{FF2B5EF4-FFF2-40B4-BE49-F238E27FC236}">
                <a16:creationId xmlns:a16="http://schemas.microsoft.com/office/drawing/2014/main" id="{88F2B3D1-2B14-A2AE-E466-8C0E1CCC1E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687175" y="6402597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D554F21-62A5-6E4C-03FC-86DCAEE81FDC}"/>
              </a:ext>
            </a:extLst>
          </p:cNvPr>
          <p:cNvSpPr txBox="1"/>
          <p:nvPr/>
        </p:nvSpPr>
        <p:spPr>
          <a:xfrm>
            <a:off x="6095998" y="5869893"/>
            <a:ext cx="5917297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dirty="0" err="1">
                <a:latin typeface="Arial"/>
                <a:ea typeface="Calibri"/>
                <a:cs typeface="Calibri"/>
              </a:rPr>
              <a:t>Cofiwch</a:t>
            </a:r>
            <a:r>
              <a:rPr lang="en-US" sz="2000" dirty="0">
                <a:latin typeface="Arial"/>
                <a:ea typeface="Calibri"/>
                <a:cs typeface="Calibri"/>
              </a:rPr>
              <a:t> nodi </a:t>
            </a:r>
            <a:r>
              <a:rPr lang="en-US" sz="2000" dirty="0" err="1">
                <a:latin typeface="Arial"/>
                <a:ea typeface="Calibri"/>
                <a:cs typeface="Calibri"/>
              </a:rPr>
              <a:t>eich</a:t>
            </a:r>
            <a:r>
              <a:rPr lang="en-US" sz="2000" dirty="0">
                <a:latin typeface="Arial"/>
                <a:ea typeface="Calibri"/>
                <a:cs typeface="Calibri"/>
              </a:rPr>
              <a:t> </a:t>
            </a:r>
            <a:r>
              <a:rPr lang="en-US" sz="2000" dirty="0" err="1">
                <a:latin typeface="Arial"/>
                <a:ea typeface="Calibri"/>
                <a:cs typeface="Calibri"/>
              </a:rPr>
              <a:t>adnoddau</a:t>
            </a:r>
            <a:r>
              <a:rPr lang="en-US" sz="2000" dirty="0">
                <a:latin typeface="Arial"/>
                <a:ea typeface="Calibri"/>
                <a:cs typeface="Calibri"/>
              </a:rPr>
              <a:t> </a:t>
            </a:r>
            <a:r>
              <a:rPr lang="en-US" sz="2000" dirty="0" err="1">
                <a:latin typeface="Arial"/>
                <a:ea typeface="Calibri"/>
                <a:cs typeface="Calibri"/>
              </a:rPr>
              <a:t>yma</a:t>
            </a:r>
            <a:r>
              <a:rPr lang="en-US" sz="2000" dirty="0">
                <a:latin typeface="Arial"/>
                <a:ea typeface="Calibri"/>
                <a:cs typeface="Calibri"/>
              </a:rPr>
              <a:t> </a:t>
            </a:r>
            <a:r>
              <a:rPr lang="en-US" sz="2000" dirty="0" err="1">
                <a:latin typeface="Arial"/>
                <a:ea typeface="Calibri"/>
                <a:cs typeface="Calibri"/>
              </a:rPr>
              <a:t>hefyd</a:t>
            </a:r>
            <a:r>
              <a:rPr lang="en-US" sz="2000" dirty="0">
                <a:latin typeface="Arial"/>
                <a:ea typeface="Calibri"/>
                <a:cs typeface="Calibri"/>
              </a:rPr>
              <a:t> / Remember to note your resources here too.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A4B582F-2AB8-08A6-9B51-40AEB636C2E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4765339"/>
              </p:ext>
            </p:extLst>
          </p:nvPr>
        </p:nvGraphicFramePr>
        <p:xfrm>
          <a:off x="520700" y="148824"/>
          <a:ext cx="10972800" cy="5633836"/>
        </p:xfrm>
        <a:graphic>
          <a:graphicData uri="http://schemas.openxmlformats.org/drawingml/2006/table">
            <a:tbl>
              <a:tblPr/>
              <a:tblGrid>
                <a:gridCol w="10972800">
                  <a:extLst>
                    <a:ext uri="{9D8B030D-6E8A-4147-A177-3AD203B41FA5}">
                      <a16:colId xmlns:a16="http://schemas.microsoft.com/office/drawing/2014/main" val="2297726926"/>
                    </a:ext>
                  </a:extLst>
                </a:gridCol>
              </a:tblGrid>
              <a:tr h="542662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en-GB" b="0" i="0" dirty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00250959"/>
                  </a:ext>
                </a:extLst>
              </a:tr>
              <a:tr h="309923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en-GB" sz="1200" b="0" i="0" dirty="0"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90101592"/>
                  </a:ext>
                </a:extLst>
              </a:tr>
              <a:tr h="1200546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000" b="1" i="0" dirty="0">
                        <a:effectLst/>
                        <a:latin typeface="WordVisi_MSFontService"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000" b="1" i="0" dirty="0">
                          <a:effectLst/>
                          <a:latin typeface="WordVisi_MSFontService"/>
                        </a:rPr>
                        <a:t>Strategaethau i gefnogi datblygiad iaith Gymraeg  y dysgwyr</a:t>
                      </a:r>
                      <a:r>
                        <a:rPr lang="cy-GB" sz="2000" b="0" i="0" dirty="0">
                          <a:effectLst/>
                          <a:latin typeface="WordVisiPilcrow_MSFontService"/>
                        </a:rPr>
                        <a:t> / </a:t>
                      </a: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000" b="0" i="0" dirty="0">
                        <a:effectLst/>
                        <a:latin typeface="WordVisiPilcrow_MSFontService"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en-GB" sz="2000" b="1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Strategies to support learners’ Welsh language development</a:t>
                      </a:r>
                      <a:r>
                        <a:rPr lang="en-GB" sz="20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000" b="0" i="0" dirty="0"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BAD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23755999"/>
                  </a:ext>
                </a:extLst>
              </a:tr>
              <a:tr h="3580705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70"/>
                        </a:lnSpc>
                        <a:buNone/>
                      </a:pPr>
                      <a:endParaRPr lang="cy-GB" sz="2000" b="1" i="0" dirty="0">
                        <a:solidFill>
                          <a:srgbClr val="000000"/>
                        </a:solidFill>
                        <a:effectLst/>
                        <a:latin typeface="WordVisi_MSFontService"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000" b="1" i="0" dirty="0">
                        <a:effectLst/>
                        <a:latin typeface="WordVisi_MSFontService"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000" b="1" i="0" dirty="0">
                        <a:effectLst/>
                        <a:latin typeface="WordVisi_MSFontService"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000" b="1" i="0" dirty="0">
                          <a:effectLst/>
                          <a:latin typeface="WordVisi_MSFontService"/>
                        </a:rPr>
                        <a:t>Geirfa allweddol / Key Vocabulary:</a:t>
                      </a:r>
                      <a:r>
                        <a:rPr lang="cy-GB" sz="2000" b="0" i="0" dirty="0">
                          <a:effectLst/>
                          <a:latin typeface="WordVisi_MSFontService"/>
                        </a:rPr>
                        <a:t> </a:t>
                      </a:r>
                      <a:r>
                        <a:rPr lang="cy-GB" sz="2000" b="0" i="0" dirty="0">
                          <a:effectLst/>
                          <a:latin typeface="WordVisiPilcrow_MSFontService"/>
                        </a:rPr>
                        <a:t> </a:t>
                      </a: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000" b="0" i="0" dirty="0">
                          <a:effectLst/>
                          <a:latin typeface="WordVisi_MSFontService"/>
                        </a:rPr>
                        <a:t> </a:t>
                      </a:r>
                      <a:r>
                        <a:rPr lang="cy-GB" sz="2000" b="0" i="0" dirty="0">
                          <a:effectLst/>
                          <a:latin typeface="WordVisiPilcrow_MSFontService"/>
                        </a:rPr>
                        <a:t> </a:t>
                      </a: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000" b="0" i="0" dirty="0">
                          <a:effectLst/>
                          <a:latin typeface="WordVisi_MSFontService"/>
                        </a:rPr>
                        <a:t> </a:t>
                      </a:r>
                      <a:r>
                        <a:rPr lang="cy-GB" sz="2000" b="0" i="0" dirty="0">
                          <a:effectLst/>
                          <a:latin typeface="WordVisiPilcrow_MSFontService"/>
                        </a:rPr>
                        <a:t> </a:t>
                      </a: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000" b="0" i="0" dirty="0">
                          <a:effectLst/>
                          <a:latin typeface="WordVisi_MSFontService"/>
                        </a:rPr>
                        <a:t> </a:t>
                      </a: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000" b="1" i="0" dirty="0">
                          <a:effectLst/>
                          <a:latin typeface="WordVisi_MSFontService"/>
                        </a:rPr>
                        <a:t>Ffocws iaith / Language Focus:</a:t>
                      </a:r>
                      <a:r>
                        <a:rPr lang="cy-GB" sz="2000" b="0" i="0" dirty="0">
                          <a:effectLst/>
                          <a:latin typeface="WordVisi_MSFontService"/>
                        </a:rPr>
                        <a:t> </a:t>
                      </a:r>
                      <a:r>
                        <a:rPr lang="cy-GB" sz="2000" b="0" i="0" dirty="0">
                          <a:effectLst/>
                          <a:latin typeface="WordVisiPilcrow_MSFontService"/>
                        </a:rPr>
                        <a:t> </a:t>
                      </a: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000" b="0" i="0" dirty="0">
                          <a:effectLst/>
                          <a:latin typeface="WordVisi_MSFontService"/>
                        </a:rPr>
                        <a:t> </a:t>
                      </a:r>
                      <a:r>
                        <a:rPr lang="cy-GB" sz="2000" b="0" i="0" dirty="0">
                          <a:effectLst/>
                          <a:latin typeface="WordVisiPilcrow_MSFontService"/>
                        </a:rPr>
                        <a:t> </a:t>
                      </a: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000" b="0" i="0" dirty="0">
                          <a:effectLst/>
                          <a:latin typeface="WordVisi_MSFontService"/>
                        </a:rPr>
                        <a:t> </a:t>
                      </a:r>
                      <a:r>
                        <a:rPr lang="cy-GB" sz="2000" b="0" i="0" dirty="0">
                          <a:effectLst/>
                          <a:latin typeface="WordVisiPilcrow_MSFontService"/>
                        </a:rPr>
                        <a:t> </a:t>
                      </a: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000" b="0" i="0" dirty="0">
                          <a:effectLst/>
                          <a:latin typeface="WordVisi_MSFontService"/>
                        </a:rPr>
                        <a:t> </a:t>
                      </a:r>
                      <a:r>
                        <a:rPr lang="cy-GB" sz="2000" b="0" i="0" dirty="0">
                          <a:effectLst/>
                          <a:latin typeface="WordVisiPilcrow_MSFontService"/>
                        </a:rPr>
                        <a:t> </a:t>
                      </a: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000" b="1" i="0" dirty="0">
                          <a:effectLst/>
                          <a:latin typeface="WordVisi_MSFontService"/>
                        </a:rPr>
                        <a:t>Gweithgareddau addysgu a dysgu iaith / </a:t>
                      </a:r>
                      <a:r>
                        <a:rPr lang="en-GB" sz="2000" b="1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Language t</a:t>
                      </a:r>
                      <a:r>
                        <a:rPr lang="cy-GB" sz="2000" b="1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eaching and learning activities</a:t>
                      </a:r>
                      <a:r>
                        <a:rPr lang="cy-GB" sz="2000" b="1" i="0" dirty="0">
                          <a:effectLst/>
                          <a:latin typeface="WordVisi_MSFontService"/>
                        </a:rPr>
                        <a:t>: </a:t>
                      </a:r>
                      <a:r>
                        <a:rPr lang="cy-GB" sz="2000" b="0" i="0" dirty="0">
                          <a:effectLst/>
                          <a:latin typeface="WordVisiPilcrow_MSFontService"/>
                        </a:rPr>
                        <a:t> </a:t>
                      </a: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000" b="0" i="0" dirty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73745301"/>
                  </a:ext>
                </a:extLst>
              </a:tr>
            </a:tbl>
          </a:graphicData>
        </a:graphic>
      </p:graphicFrame>
      <p:sp>
        <p:nvSpPr>
          <p:cNvPr id="4" name="Right Arrow 3">
            <a:extLst>
              <a:ext uri="{FF2B5EF4-FFF2-40B4-BE49-F238E27FC236}">
                <a16:creationId xmlns:a16="http://schemas.microsoft.com/office/drawing/2014/main" id="{56D4FB51-8A31-7809-9348-55ABDAAECB94}"/>
              </a:ext>
            </a:extLst>
          </p:cNvPr>
          <p:cNvSpPr/>
          <p:nvPr/>
        </p:nvSpPr>
        <p:spPr>
          <a:xfrm rot="11180411">
            <a:off x="9724796" y="5304730"/>
            <a:ext cx="2235200" cy="35560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96070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32978FBD0EAF74FACDB1C5A1673B1C8" ma:contentTypeVersion="12" ma:contentTypeDescription="Create a new document." ma:contentTypeScope="" ma:versionID="4d7ad030d41447e0817b7f7bd33b3e13">
  <xsd:schema xmlns:xsd="http://www.w3.org/2001/XMLSchema" xmlns:xs="http://www.w3.org/2001/XMLSchema" xmlns:p="http://schemas.microsoft.com/office/2006/metadata/properties" xmlns:ns2="1684eeaa-63d5-4a8a-805f-2a73dd5a7c6a" xmlns:ns3="224cecc8-5b1a-4f4b-aa1d-4508502f11c0" targetNamespace="http://schemas.microsoft.com/office/2006/metadata/properties" ma:root="true" ma:fieldsID="4b133401e96d544aa0f5e2f3577eb7cb" ns2:_="" ns3:_="">
    <xsd:import namespace="1684eeaa-63d5-4a8a-805f-2a73dd5a7c6a"/>
    <xsd:import namespace="224cecc8-5b1a-4f4b-aa1d-4508502f11c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BillingMetadata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84eeaa-63d5-4a8a-805f-2a73dd5a7c6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BillingMetadata" ma:index="12" nillable="true" ma:displayName="MediaServiceBillingMetadata" ma:hidden="true" ma:internalName="MediaServiceBillingMetadata" ma:readOnly="true">
      <xsd:simpleType>
        <xsd:restriction base="dms:Note"/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5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24cecc8-5b1a-4f4b-aa1d-4508502f11c0" elementFormDefault="qualified">
    <xsd:import namespace="http://schemas.microsoft.com/office/2006/documentManagement/types"/>
    <xsd:import namespace="http://schemas.microsoft.com/office/infopath/2007/PartnerControls"/>
    <xsd:element name="TaxCatchAll" ma:index="16" nillable="true" ma:displayName="Taxonomy Catch All Column" ma:hidden="true" ma:list="{5ba5481b-8ce8-4c66-80fd-4b5ec15db74f}" ma:internalName="TaxCatchAll" ma:showField="CatchAllData" ma:web="224cecc8-5b1a-4f4b-aa1d-4508502f11c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224cecc8-5b1a-4f4b-aa1d-4508502f11c0" xsi:nil="true"/>
    <lcf76f155ced4ddcb4097134ff3c332f xmlns="1684eeaa-63d5-4a8a-805f-2a73dd5a7c6a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30743A7E-C5AD-43FF-9962-F85C49EF7420}">
  <ds:schemaRefs>
    <ds:schemaRef ds:uri="1684eeaa-63d5-4a8a-805f-2a73dd5a7c6a"/>
    <ds:schemaRef ds:uri="224cecc8-5b1a-4f4b-aa1d-4508502f11c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E8DA1D6F-8AFE-4A64-8D1F-A5A031093CD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13B1FC1-F840-42D0-AE39-3FEF408B2629}">
  <ds:schemaRefs>
    <ds:schemaRef ds:uri="1684eeaa-63d5-4a8a-805f-2a73dd5a7c6a"/>
    <ds:schemaRef ds:uri="224cecc8-5b1a-4f4b-aa1d-4508502f11c0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</TotalTime>
  <Words>75</Words>
  <Application>Microsoft Macintosh PowerPoint</Application>
  <PresentationFormat>Widescreen</PresentationFormat>
  <Paragraphs>23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WordVisi_MSFontService</vt:lpstr>
      <vt:lpstr>WordVisiPilcrow_MSFontService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Dechrau sgwrsio</dc:title>
  <dc:creator>Nia Evans</dc:creator>
  <cp:lastModifiedBy>Bethan Griffiths</cp:lastModifiedBy>
  <cp:revision>13</cp:revision>
  <dcterms:created xsi:type="dcterms:W3CDTF">2023-12-01T15:23:44Z</dcterms:created>
  <dcterms:modified xsi:type="dcterms:W3CDTF">2026-02-02T20:18:13Z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0x010100332978FBD0EAF74FACDB1C5A1673B1C8</vt:lpwstr>
  </property>
  <property fmtid="{D5CDD505-2E9C-101B-9397-08002B2CF9AE}" pid="3" name="MediaServiceImageTags">
    <vt:lpwstr/>
  </property>
</Properties>
</file>