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1"/>
  </p:notesMasterIdLst>
  <p:handoutMasterIdLst>
    <p:handoutMasterId r:id="rId42"/>
  </p:handoutMasterIdLst>
  <p:sldIdLst>
    <p:sldId id="256" r:id="rId4"/>
    <p:sldId id="316" r:id="rId5"/>
    <p:sldId id="317" r:id="rId6"/>
    <p:sldId id="318" r:id="rId7"/>
    <p:sldId id="319" r:id="rId8"/>
    <p:sldId id="320" r:id="rId9"/>
    <p:sldId id="322" r:id="rId10"/>
    <p:sldId id="323" r:id="rId11"/>
    <p:sldId id="324" r:id="rId12"/>
    <p:sldId id="325" r:id="rId13"/>
    <p:sldId id="326" r:id="rId14"/>
    <p:sldId id="321" r:id="rId15"/>
    <p:sldId id="327" r:id="rId16"/>
    <p:sldId id="329" r:id="rId17"/>
    <p:sldId id="330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338" r:id="rId26"/>
    <p:sldId id="339" r:id="rId27"/>
    <p:sldId id="340" r:id="rId28"/>
    <p:sldId id="341" r:id="rId29"/>
    <p:sldId id="342" r:id="rId30"/>
    <p:sldId id="343" r:id="rId31"/>
    <p:sldId id="344" r:id="rId32"/>
    <p:sldId id="345" r:id="rId33"/>
    <p:sldId id="328" r:id="rId34"/>
    <p:sldId id="346" r:id="rId35"/>
    <p:sldId id="347" r:id="rId36"/>
    <p:sldId id="348" r:id="rId37"/>
    <p:sldId id="349" r:id="rId38"/>
    <p:sldId id="350" r:id="rId39"/>
    <p:sldId id="315" r:id="rId4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957" autoAdjust="0"/>
  </p:normalViewPr>
  <p:slideViewPr>
    <p:cSldViewPr>
      <p:cViewPr varScale="1">
        <p:scale>
          <a:sx n="83" d="100"/>
          <a:sy n="83" d="100"/>
        </p:scale>
        <p:origin x="241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16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Even though,</a:t>
            </a:r>
            <a:r>
              <a:rPr lang="en-GB" baseline="0" dirty="0" smtClean="0"/>
              <a:t> we are only looking at the Staff and Property table for the examples, this demonstrates that the series of actions required to delete a staff member in reality goes beyond these two tables.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the staff member were a branch manager or supervised other members of staff, similar actions would need to be taken.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1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890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do not have enough</a:t>
            </a:r>
            <a:r>
              <a:rPr lang="en-GB" baseline="0" dirty="0" smtClean="0"/>
              <a:t> properties in the database to use the real-world 100 properties limit.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8648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099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Transaction Management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11a: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Reliability and Consistency</a:t>
            </a:r>
          </a:p>
          <a:p>
            <a:r>
              <a:rPr lang="en-GB" dirty="0"/>
              <a:t>Transactions</a:t>
            </a:r>
          </a:p>
        </p:txBody>
      </p:sp>
    </p:spTree>
    <p:extLst>
      <p:ext uri="{BB962C8B-B14F-4D97-AF65-F5344CB8AC3E}">
        <p14:creationId xmlns:p14="http://schemas.microsoft.com/office/powerpoint/2010/main" val="14539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Three </a:t>
            </a:r>
            <a:r>
              <a:rPr lang="en-GB" dirty="0"/>
              <a:t>very closely related functions the 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 smtClean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55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Reliability </a:t>
            </a:r>
            <a:r>
              <a:rPr lang="en-GB" dirty="0"/>
              <a:t>and consistency is important and must be </a:t>
            </a:r>
            <a:r>
              <a:rPr lang="en-GB" dirty="0" smtClean="0"/>
              <a:t>maintained:</a:t>
            </a:r>
            <a:endParaRPr lang="en-GB" dirty="0"/>
          </a:p>
          <a:p>
            <a:pPr lvl="1"/>
            <a:r>
              <a:rPr lang="en-GB" dirty="0"/>
              <a:t>If there are failures – hardware and software components.</a:t>
            </a:r>
          </a:p>
          <a:p>
            <a:pPr lvl="1"/>
            <a:r>
              <a:rPr lang="en-GB" dirty="0"/>
              <a:t>When multiple users are accessing the database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User A’s changes do not conflict/override User B’s changes and vice versa.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9967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Transaction?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transaction is:</a:t>
            </a:r>
          </a:p>
          <a:p>
            <a:pPr lvl="1"/>
            <a:r>
              <a:rPr lang="en-GB" dirty="0" smtClean="0"/>
              <a:t>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i="1" dirty="0" smtClean="0"/>
              <a:t>carried </a:t>
            </a:r>
            <a:r>
              <a:rPr lang="en-GB" i="1" dirty="0"/>
              <a:t>out by a single user or application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319330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Transaction?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 smtClean="0"/>
              <a:t>All</a:t>
            </a:r>
            <a:r>
              <a:rPr lang="en-GB" dirty="0" smtClean="0"/>
              <a:t> the </a:t>
            </a:r>
            <a:r>
              <a:rPr lang="en-GB" dirty="0"/>
              <a:t>required series of actions that make up a transaction collectively form </a:t>
            </a:r>
            <a:r>
              <a:rPr lang="en-GB" dirty="0" smtClean="0"/>
              <a:t>the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  <a:p>
            <a:r>
              <a:rPr lang="en-GB" dirty="0" smtClean="0"/>
              <a:t>That is, a sequence </a:t>
            </a:r>
            <a:r>
              <a:rPr lang="en-GB" dirty="0"/>
              <a:t>of </a:t>
            </a:r>
            <a:r>
              <a:rPr lang="en-GB" dirty="0" smtClean="0"/>
              <a:t>operations </a:t>
            </a:r>
            <a:r>
              <a:rPr lang="en-GB" dirty="0"/>
              <a:t>consisting of:</a:t>
            </a:r>
          </a:p>
          <a:p>
            <a:pPr lvl="1"/>
            <a:r>
              <a:rPr lang="en-GB" dirty="0"/>
              <a:t>A series of read/write actions on the database </a:t>
            </a:r>
            <a:endParaRPr lang="en-GB" dirty="0" smtClean="0"/>
          </a:p>
          <a:p>
            <a:pPr lvl="1"/>
            <a:r>
              <a:rPr lang="en-GB" dirty="0" smtClean="0"/>
              <a:t>with </a:t>
            </a:r>
            <a:r>
              <a:rPr lang="en-GB" dirty="0"/>
              <a:t>non-database processing taking place in between, 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ollowed </a:t>
            </a:r>
            <a:r>
              <a:rPr lang="en-GB" dirty="0"/>
              <a:t>by what is known as a </a:t>
            </a:r>
            <a:r>
              <a:rPr lang="en-GB" b="1" i="1" dirty="0"/>
              <a:t>commit or abort action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93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50" y="3399525"/>
            <a:ext cx="3318277" cy="32698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399525"/>
            <a:ext cx="3348537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7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Simple 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</a:t>
            </a:r>
            <a:r>
              <a:rPr lang="en-GB" dirty="0" smtClean="0"/>
              <a:t>(including non-database actions) required </a:t>
            </a:r>
            <a:r>
              <a:rPr lang="en-GB" dirty="0"/>
              <a:t>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/>
              <a:t>S26010</a:t>
            </a:r>
            <a:r>
              <a:rPr lang="en-GB" dirty="0"/>
              <a:t>, by 10%.</a:t>
            </a:r>
          </a:p>
        </p:txBody>
      </p:sp>
    </p:spTree>
    <p:extLst>
      <p:ext uri="{BB962C8B-B14F-4D97-AF65-F5344CB8AC3E}">
        <p14:creationId xmlns:p14="http://schemas.microsoft.com/office/powerpoint/2010/main" val="88213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</a:t>
            </a:r>
            <a:r>
              <a:rPr lang="en-GB" dirty="0"/>
              <a:t>pseudocode, the following illustrates the operations </a:t>
            </a:r>
            <a:r>
              <a:rPr lang="en-GB" dirty="0" smtClean="0"/>
              <a:t>involved.</a:t>
            </a:r>
            <a:endParaRPr lang="en-GB" dirty="0"/>
          </a:p>
          <a:p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1"/>
            <a:r>
              <a:rPr lang="en-GB" dirty="0"/>
              <a:t>Two database operations (read and write)</a:t>
            </a:r>
          </a:p>
          <a:p>
            <a:pPr lvl="1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526025"/>
              </p:ext>
            </p:extLst>
          </p:nvPr>
        </p:nvGraphicFramePr>
        <p:xfrm>
          <a:off x="1403648" y="4653136"/>
          <a:ext cx="6768752" cy="1188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2000" dirty="0"/>
                        <a:t>Read(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</a:t>
                      </a:r>
                      <a:r>
                        <a:rPr lang="en-GB" sz="2000" baseline="0" dirty="0"/>
                        <a:t> salary)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Non-database</a:t>
                      </a:r>
                      <a:r>
                        <a:rPr lang="en-GB" sz="2000" baseline="0" dirty="0"/>
                        <a:t> operation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Write(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 </a:t>
                      </a:r>
                      <a:r>
                        <a:rPr lang="en-GB" sz="2000" dirty="0" err="1"/>
                        <a:t>new_salary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5496" y="6309320"/>
            <a:ext cx="9045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This is </a:t>
            </a:r>
            <a:r>
              <a:rPr lang="en-GB" i="1" dirty="0"/>
              <a:t>an example of a simple </a:t>
            </a:r>
            <a:r>
              <a:rPr lang="en-GB" i="1" dirty="0" smtClean="0"/>
              <a:t>transaction which can be achieved with a single SQL statement.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2269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More Complex </a:t>
            </a:r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Staff member </a:t>
            </a:r>
            <a:r>
              <a:rPr lang="en-GB" b="1" dirty="0" smtClean="0"/>
              <a:t>S28012</a:t>
            </a:r>
            <a:r>
              <a:rPr lang="en-GB" dirty="0" smtClean="0"/>
              <a:t> </a:t>
            </a:r>
            <a:r>
              <a:rPr lang="en-GB" dirty="0"/>
              <a:t>has decided </a:t>
            </a:r>
            <a:r>
              <a:rPr lang="en-GB" dirty="0" smtClean="0"/>
              <a:t>she </a:t>
            </a:r>
            <a:r>
              <a:rPr lang="en-GB" dirty="0"/>
              <a:t>is leaving Dream Homes 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Dream Homes approach for handling leaving staff members is to delete 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 smtClean="0"/>
              <a:t>S28012</a:t>
            </a:r>
            <a:r>
              <a:rPr lang="en-GB" dirty="0" smtClean="0"/>
              <a:t> </a:t>
            </a:r>
            <a:r>
              <a:rPr lang="en-GB" dirty="0"/>
              <a:t>is not a branch manager and does not supervise any 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</a:t>
            </a:r>
            <a:r>
              <a:rPr lang="en-GB" dirty="0" smtClean="0"/>
              <a:t>S28012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3815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properties being managed by staff no x and reassign to someone else.</a:t>
            </a:r>
          </a:p>
          <a:p>
            <a:pPr lvl="1"/>
            <a:r>
              <a:rPr lang="en-GB" dirty="0"/>
              <a:t>Find any clients registered by staff no x, </a:t>
            </a:r>
            <a:r>
              <a:rPr lang="en-GB" b="1" i="1" dirty="0"/>
              <a:t>but</a:t>
            </a:r>
            <a:r>
              <a:rPr lang="en-GB" dirty="0"/>
              <a:t> you cannot delete the client unless they are leaving too, so your only choices are to:</a:t>
            </a:r>
          </a:p>
          <a:p>
            <a:pPr lvl="2"/>
            <a:r>
              <a:rPr lang="en-GB" dirty="0"/>
              <a:t>Set the registered by column to null, or</a:t>
            </a:r>
          </a:p>
          <a:p>
            <a:pPr lvl="2"/>
            <a:r>
              <a:rPr lang="en-GB" dirty="0"/>
              <a:t>Set the registered by column to someone else (assume this person is now in charge of this client).</a:t>
            </a:r>
          </a:p>
          <a:p>
            <a:pPr lvl="1"/>
            <a:r>
              <a:rPr lang="en-GB" dirty="0"/>
              <a:t>Find any viewings for staff no x and similarly reassign to someone else, delete or set to null.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29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r>
              <a:rPr lang="en-GB" dirty="0"/>
              <a:t>For example, a property being managed by a member of staff who no longer </a:t>
            </a:r>
            <a:r>
              <a:rPr lang="en-GB" dirty="0" smtClean="0"/>
              <a:t>exists at the firm.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89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i="1" dirty="0"/>
              <a:t>On a side note</a:t>
            </a:r>
            <a:r>
              <a:rPr lang="en-GB" dirty="0"/>
              <a:t>:</a:t>
            </a:r>
          </a:p>
          <a:p>
            <a:r>
              <a:rPr lang="en-GB" dirty="0"/>
              <a:t>Setting the registered by column to null or someone else in the client, however, is </a:t>
            </a:r>
            <a:r>
              <a:rPr lang="en-GB" b="1" i="1" dirty="0"/>
              <a:t>not a true reflection</a:t>
            </a:r>
            <a:r>
              <a:rPr lang="en-GB" dirty="0"/>
              <a:t>!</a:t>
            </a:r>
          </a:p>
          <a:p>
            <a:pPr lvl="1"/>
            <a:r>
              <a:rPr lang="en-GB" dirty="0"/>
              <a:t>The client was probably registered by someone, its just that the staff who did the registration has now left!</a:t>
            </a:r>
          </a:p>
          <a:p>
            <a:pPr lvl="1"/>
            <a:r>
              <a:rPr lang="en-GB" dirty="0"/>
              <a:t>This is why some database implementations do not like deleting records and instead use a status code, for example, to mark the record as deleted when it has other dependencies (related records)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58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</a:t>
            </a:r>
            <a:r>
              <a:rPr lang="en-GB" dirty="0" smtClean="0"/>
              <a:t>Complex </a:t>
            </a:r>
            <a:r>
              <a:rPr lang="en-GB" dirty="0"/>
              <a:t>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client 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6900"/>
              </p:ext>
            </p:extLst>
          </p:nvPr>
        </p:nvGraphicFramePr>
        <p:xfrm>
          <a:off x="827584" y="3068960"/>
          <a:ext cx="7434408" cy="36576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Delete(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For all Property</a:t>
                      </a:r>
                      <a:r>
                        <a:rPr lang="en-GB" sz="1800" baseline="0" dirty="0"/>
                        <a:t> records, </a:t>
                      </a:r>
                      <a:r>
                        <a:rPr lang="en-GB" sz="1800" baseline="0" dirty="0" err="1"/>
                        <a:t>pNo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Read(</a:t>
                      </a:r>
                      <a:r>
                        <a:rPr lang="en-GB" sz="1800" baseline="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If (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x) Then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</a:t>
                      </a:r>
                      <a:r>
                        <a:rPr lang="en-GB" sz="1800" baseline="0" dirty="0" err="1"/>
                        <a:t>newStaffNo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/>
                        <a:t>Write(</a:t>
                      </a:r>
                      <a:r>
                        <a:rPr lang="en-GB" sz="180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502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As you can see a transaction is a logical unit of work that may consist of </a:t>
            </a:r>
            <a:r>
              <a:rPr lang="en-GB" b="1" i="1" dirty="0"/>
              <a:t>a series of actions</a:t>
            </a:r>
            <a:r>
              <a:rPr lang="en-GB" dirty="0"/>
              <a:t>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</a:t>
            </a:r>
            <a:r>
              <a:rPr lang="en-GB" dirty="0" smtClean="0"/>
              <a:t>progress</a:t>
            </a:r>
            <a:r>
              <a:rPr lang="en-GB" dirty="0" smtClean="0"/>
              <a:t>. For </a:t>
            </a:r>
            <a:r>
              <a:rPr lang="en-GB" dirty="0"/>
              <a:t>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number 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number 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66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</a:t>
            </a:r>
            <a:r>
              <a:rPr lang="en-GB" dirty="0" smtClean="0"/>
              <a:t>another!</a:t>
            </a:r>
          </a:p>
          <a:p>
            <a:r>
              <a:rPr lang="en-GB" dirty="0" smtClean="0"/>
              <a:t>Thus, it can have one of two outcomes:</a:t>
            </a:r>
          </a:p>
          <a:p>
            <a:pPr lvl="1"/>
            <a:r>
              <a:rPr lang="en-GB" b="1" dirty="0"/>
              <a:t>Succeeds</a:t>
            </a:r>
            <a:r>
              <a:rPr lang="en-GB" dirty="0"/>
              <a:t>: Completes successfully 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/>
              <a:t>Fails</a:t>
            </a:r>
            <a:r>
              <a:rPr lang="en-GB" dirty="0"/>
              <a:t>: Terminates unsuccessfully and 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88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Committed transactions </a:t>
            </a:r>
            <a:r>
              <a:rPr lang="en-GB" b="1" i="1" dirty="0"/>
              <a:t>cannot</a:t>
            </a:r>
            <a:r>
              <a:rPr lang="en-GB" dirty="0"/>
              <a:t> be undone.</a:t>
            </a:r>
          </a:p>
          <a:p>
            <a:pPr lvl="1"/>
            <a:r>
              <a:rPr lang="en-GB" dirty="0"/>
              <a:t>If you have made a mistake, you will need to make another transaction to </a:t>
            </a:r>
            <a:r>
              <a:rPr lang="en-GB" dirty="0" smtClean="0"/>
              <a:t>fix the </a:t>
            </a:r>
            <a:r>
              <a:rPr lang="en-GB" dirty="0"/>
              <a:t>error.</a:t>
            </a:r>
          </a:p>
          <a:p>
            <a:r>
              <a:rPr lang="en-GB" dirty="0"/>
              <a:t>An aborted transaction that is rolled back may, however, be </a:t>
            </a:r>
            <a:r>
              <a:rPr lang="en-GB" b="1" i="1" dirty="0"/>
              <a:t>restarted later </a:t>
            </a:r>
            <a:r>
              <a:rPr lang="en-GB" dirty="0"/>
              <a:t>and may then complete successfully.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84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on its own has </a:t>
            </a:r>
            <a:r>
              <a:rPr lang="en-GB" b="1" i="1" u="sng" dirty="0"/>
              <a:t>no idea</a:t>
            </a:r>
            <a:r>
              <a:rPr lang="en-GB" b="1" i="1" dirty="0"/>
              <a:t> which statements to group together as a transaction</a:t>
            </a:r>
            <a:r>
              <a:rPr lang="en-GB" dirty="0"/>
              <a:t>.</a:t>
            </a:r>
          </a:p>
          <a:p>
            <a:r>
              <a:rPr lang="en-GB" dirty="0"/>
              <a:t>A method must be provided for the user to identify the boundaries of a transaction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61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ISO SQL defines a transaction model based on two statements: </a:t>
            </a:r>
            <a:r>
              <a:rPr lang="en-GB" b="1" dirty="0"/>
              <a:t>COMMIT</a:t>
            </a:r>
            <a:r>
              <a:rPr lang="en-GB" dirty="0"/>
              <a:t> and </a:t>
            </a:r>
            <a:r>
              <a:rPr lang="en-GB" b="1" dirty="0"/>
              <a:t>ROLLBACK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SQL transaction automatically begins with a transaction-initiating SQL statement (e.g. SELECT, INSERT, UPDATE).</a:t>
            </a:r>
          </a:p>
          <a:p>
            <a:pPr lvl="1"/>
            <a:r>
              <a:rPr lang="en-GB" dirty="0"/>
              <a:t>Changes made by a transaction are not visible to other concurrently executing transactions until transaction 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517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Most DBMSs DML typically 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TRANSACTION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(MS SQL Server: </a:t>
            </a:r>
            <a:r>
              <a:rPr lang="en-GB" b="1" i="1" dirty="0"/>
              <a:t>COMMIT TRANSACTION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(MS SQL Server: </a:t>
            </a:r>
            <a:r>
              <a:rPr lang="en-GB" b="1" i="1" dirty="0"/>
              <a:t>ROLLBACK TRANSACTION</a:t>
            </a:r>
            <a:r>
              <a:rPr lang="en-GB" dirty="0"/>
              <a:t>)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successfully,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358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09475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Creating a transaction in MS SQL (</a:t>
            </a:r>
            <a:r>
              <a:rPr lang="en-GB" b="1" i="1" dirty="0"/>
              <a:t>simplified</a:t>
            </a:r>
            <a:r>
              <a:rPr lang="en-GB" dirty="0"/>
              <a:t>):</a:t>
            </a:r>
          </a:p>
          <a:p>
            <a:pPr lvl="1"/>
            <a:r>
              <a:rPr lang="en-GB" b="1" dirty="0"/>
              <a:t>Beginning</a:t>
            </a:r>
            <a:r>
              <a:rPr lang="en-GB" dirty="0"/>
              <a:t> 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1800" dirty="0"/>
          </a:p>
          <a:p>
            <a:pPr lvl="1"/>
            <a:r>
              <a:rPr lang="en-GB" b="1" dirty="0"/>
              <a:t>Committing</a:t>
            </a:r>
            <a:r>
              <a:rPr lang="en-GB" dirty="0"/>
              <a:t> a transaction: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2000" dirty="0"/>
          </a:p>
          <a:p>
            <a:pPr lvl="1"/>
            <a:r>
              <a:rPr lang="en-GB" b="1" dirty="0"/>
              <a:t>Rolling back </a:t>
            </a:r>
            <a:r>
              <a:rPr lang="en-GB" dirty="0"/>
              <a:t>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dirty="0"/>
          </a:p>
          <a:p>
            <a:r>
              <a:rPr lang="en-GB" dirty="0"/>
              <a:t>You can use the keyword TRANSACTION in full or the abbreviated form TRAN.</a:t>
            </a:r>
          </a:p>
          <a:p>
            <a:r>
              <a:rPr lang="en-GB" dirty="0"/>
              <a:t>Giving the transaction a </a:t>
            </a:r>
            <a:r>
              <a:rPr lang="en-GB" b="1" i="1" dirty="0"/>
              <a:t>name</a:t>
            </a:r>
            <a:r>
              <a:rPr lang="en-GB" dirty="0"/>
              <a:t>, allows for the  creation of nested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888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Dream </a:t>
            </a:r>
            <a:r>
              <a:rPr lang="en-GB" dirty="0" smtClean="0"/>
              <a:t>Home has a </a:t>
            </a:r>
            <a:r>
              <a:rPr lang="en-GB" dirty="0"/>
              <a:t>rule that prevents a member of staff </a:t>
            </a:r>
            <a:r>
              <a:rPr lang="en-GB" dirty="0" smtClean="0"/>
              <a:t>managing </a:t>
            </a:r>
            <a:r>
              <a:rPr lang="en-GB" dirty="0"/>
              <a:t>more than 100 properties at the same time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 will use a transaction for this but set the limit to </a:t>
            </a:r>
            <a:r>
              <a:rPr lang="en-GB" b="1" dirty="0" smtClean="0"/>
              <a:t>8 properties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Staff member S28007 will be used in the example.</a:t>
            </a:r>
          </a:p>
          <a:p>
            <a:pPr lvl="1"/>
            <a:r>
              <a:rPr lang="en-GB" dirty="0" smtClean="0"/>
              <a:t>Every time a new property is assigned to S28007</a:t>
            </a:r>
          </a:p>
          <a:p>
            <a:pPr lvl="2"/>
            <a:r>
              <a:rPr lang="en-GB" dirty="0" smtClean="0"/>
              <a:t>Check how many properties already managing</a:t>
            </a:r>
          </a:p>
          <a:p>
            <a:pPr lvl="3"/>
            <a:r>
              <a:rPr lang="en-GB" dirty="0" smtClean="0"/>
              <a:t>If more than 8, rollback the transaction</a:t>
            </a:r>
          </a:p>
          <a:p>
            <a:pPr lvl="3"/>
            <a:r>
              <a:rPr lang="en-GB" dirty="0" smtClean="0"/>
              <a:t>Otherwise commit the transaction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11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4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Add the new property managed by S26007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Type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ROOMS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'P190003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'CO18029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'Flat'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480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'8 Novar Drive'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'Glasgow'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'G12 9AX'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'B0006'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'S28007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Check how many properties staff is now managing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If more than 8, not OK, abort the transaction and raise an error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'S28007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</a:p>
          <a:p>
            <a:pPr marL="1051560" lvl="3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staff already doing too much!'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ELSE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Less than 8, OK to commit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28101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Try running the transaction</a:t>
            </a:r>
          </a:p>
          <a:p>
            <a:r>
              <a:rPr lang="en-GB" dirty="0" smtClean="0"/>
              <a:t>You should </a:t>
            </a:r>
            <a:r>
              <a:rPr lang="en-GB" dirty="0"/>
              <a:t>get </a:t>
            </a:r>
            <a:r>
              <a:rPr lang="en-GB" dirty="0" smtClean="0"/>
              <a:t>an </a:t>
            </a:r>
            <a:r>
              <a:rPr lang="en-GB" dirty="0"/>
              <a:t>error message. </a:t>
            </a:r>
            <a:endParaRPr lang="en-GB" dirty="0" smtClean="0"/>
          </a:p>
          <a:p>
            <a:pPr lvl="1"/>
            <a:r>
              <a:rPr lang="en-GB" b="1" dirty="0" smtClean="0"/>
              <a:t>Note</a:t>
            </a:r>
            <a:r>
              <a:rPr lang="en-GB" dirty="0"/>
              <a:t>, the use of the error message is optional. I added it for clarity.</a:t>
            </a:r>
          </a:p>
          <a:p>
            <a:r>
              <a:rPr lang="en-GB" dirty="0"/>
              <a:t>Try running the following SQL: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'P190003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</a:p>
          <a:p>
            <a:r>
              <a:rPr lang="en-GB" dirty="0"/>
              <a:t>Did it find any matching properties?</a:t>
            </a:r>
          </a:p>
          <a:p>
            <a:pPr lvl="1"/>
            <a:r>
              <a:rPr lang="en-GB" dirty="0"/>
              <a:t>It is unlikely that it did because the transaction was rolled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94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Using Try … Catch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include a </a:t>
            </a:r>
            <a:r>
              <a:rPr lang="en-GB" b="1" dirty="0"/>
              <a:t>Try … Catch … Block </a:t>
            </a:r>
            <a:r>
              <a:rPr lang="en-GB" dirty="0"/>
              <a:t>to catch any errors that </a:t>
            </a:r>
            <a:r>
              <a:rPr lang="en-GB" b="1" i="1" dirty="0"/>
              <a:t>may</a:t>
            </a:r>
            <a:r>
              <a:rPr lang="en-GB" dirty="0"/>
              <a:t> occur in a transaction.</a:t>
            </a:r>
          </a:p>
          <a:p>
            <a:r>
              <a:rPr lang="en-GB" dirty="0"/>
              <a:t>A Try … Catch Block implements error handling and it is made up of two parts:</a:t>
            </a:r>
          </a:p>
          <a:p>
            <a:pPr lvl="1"/>
            <a:r>
              <a:rPr lang="en-GB" b="1" dirty="0"/>
              <a:t>A Try { } block </a:t>
            </a:r>
            <a:r>
              <a:rPr lang="en-GB" dirty="0"/>
              <a:t>which contains a set of statements to execute within which an error may occur.</a:t>
            </a:r>
          </a:p>
          <a:p>
            <a:pPr lvl="1"/>
            <a:r>
              <a:rPr lang="en-GB" b="1" dirty="0"/>
              <a:t>A Catch { } block </a:t>
            </a:r>
            <a:r>
              <a:rPr lang="en-GB" dirty="0"/>
              <a:t>to handle any errors that occur in the try block.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5982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Using Try … Catch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statements in Try block are successful, it should commit </a:t>
            </a:r>
            <a:endParaRPr lang="en-GB" dirty="0" smtClean="0"/>
          </a:p>
          <a:p>
            <a:pPr lvl="1"/>
            <a:r>
              <a:rPr lang="en-GB" b="1" i="1" dirty="0" smtClean="0"/>
              <a:t>Commit </a:t>
            </a:r>
            <a:r>
              <a:rPr lang="en-GB" b="1" i="1" dirty="0"/>
              <a:t>would be the last line of try block</a:t>
            </a:r>
            <a:r>
              <a:rPr lang="en-GB" dirty="0"/>
              <a:t>.</a:t>
            </a:r>
          </a:p>
          <a:p>
            <a:r>
              <a:rPr lang="en-GB" dirty="0"/>
              <a:t>If an error occurs, the Catch block should rollback the transaction.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65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2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try to catch any errors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new client record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[Owner]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Email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'CO19001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'Wear'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'34 Albert Road'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'SA3 7OR'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'01792555555'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'david@where.com'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'password'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the new property for new client managed by </a:t>
            </a:r>
            <a:r>
              <a:rPr lang="en-GB" sz="1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S29007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Type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ROOMS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'P190003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'CO19001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'Flat'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480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'8 Novar Drive'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'Glasgow'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'G12 9AX'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'B0006'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'S29007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Commit ALL changes, inserts successful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endParaRPr lang="en-GB" sz="12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catch to handle error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Rollback ALL inserts, an error has occurred. Staff S28007 does not exist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an error occurred!'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9864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transaction </a:t>
            </a:r>
            <a:r>
              <a:rPr lang="en-GB" dirty="0" smtClean="0"/>
              <a:t>on </a:t>
            </a:r>
            <a:r>
              <a:rPr lang="en-GB" dirty="0"/>
              <a:t>the previous slide is made up of the following actions:</a:t>
            </a:r>
          </a:p>
          <a:p>
            <a:pPr lvl="1"/>
            <a:r>
              <a:rPr lang="en-GB" dirty="0"/>
              <a:t>Add a new property owner – should be no problem</a:t>
            </a:r>
          </a:p>
          <a:p>
            <a:pPr lvl="1"/>
            <a:r>
              <a:rPr lang="en-GB" dirty="0"/>
              <a:t>Add a new property for the new owner in the last step managed by </a:t>
            </a:r>
            <a:r>
              <a:rPr lang="en-GB" dirty="0" smtClean="0"/>
              <a:t>S29007</a:t>
            </a:r>
            <a:endParaRPr lang="en-GB" dirty="0"/>
          </a:p>
          <a:p>
            <a:pPr lvl="2"/>
            <a:r>
              <a:rPr lang="en-GB" dirty="0"/>
              <a:t>Oops! Staff member </a:t>
            </a:r>
            <a:r>
              <a:rPr lang="en-GB" dirty="0" smtClean="0"/>
              <a:t>S29007 </a:t>
            </a:r>
            <a:r>
              <a:rPr lang="en-GB" dirty="0"/>
              <a:t>does not exist.</a:t>
            </a:r>
          </a:p>
          <a:p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SQL statement results in an </a:t>
            </a:r>
            <a:r>
              <a:rPr lang="en-GB" dirty="0" smtClean="0"/>
              <a:t>error </a:t>
            </a:r>
            <a:r>
              <a:rPr lang="en-GB" dirty="0"/>
              <a:t>and causes the Catch block to </a:t>
            </a:r>
            <a:r>
              <a:rPr lang="en-GB" dirty="0" smtClean="0"/>
              <a:t>execute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ollback </a:t>
            </a:r>
            <a:r>
              <a:rPr lang="en-GB" dirty="0"/>
              <a:t>the transaction.</a:t>
            </a:r>
          </a:p>
          <a:p>
            <a:r>
              <a:rPr lang="en-GB" dirty="0"/>
              <a:t>From the query result window, you can also tell which statement caused the error:</a:t>
            </a:r>
          </a:p>
          <a:p>
            <a:pPr lvl="1"/>
            <a:r>
              <a:rPr lang="en-GB" dirty="0"/>
              <a:t>Statement 1:	1 row(s) affected</a:t>
            </a:r>
          </a:p>
          <a:p>
            <a:pPr lvl="1"/>
            <a:r>
              <a:rPr lang="en-GB" dirty="0"/>
              <a:t>Statement 2:	0 row(s) affected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2000" y="5445224"/>
            <a:ext cx="3472000" cy="100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560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Can you think of how you can use a Transaction for a database application that sells tickets for Events online?</a:t>
            </a:r>
          </a:p>
          <a:p>
            <a:r>
              <a:rPr lang="en-GB" dirty="0"/>
              <a:t>For </a:t>
            </a:r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What </a:t>
            </a:r>
            <a:r>
              <a:rPr lang="en-GB" dirty="0"/>
              <a:t>series of actions will make up a transaction to complete the purchase of a ticket?</a:t>
            </a:r>
          </a:p>
          <a:p>
            <a:pPr lvl="1"/>
            <a:r>
              <a:rPr lang="en-GB" dirty="0"/>
              <a:t>Is there any benefit to making this a transaction? If yes, why?</a:t>
            </a:r>
          </a:p>
        </p:txBody>
      </p:sp>
    </p:spTree>
    <p:extLst>
      <p:ext uri="{BB962C8B-B14F-4D97-AF65-F5344CB8AC3E}">
        <p14:creationId xmlns:p14="http://schemas.microsoft.com/office/powerpoint/2010/main" val="424937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four basic properties that define transactions.</a:t>
            </a:r>
          </a:p>
          <a:p>
            <a:r>
              <a:rPr lang="en-GB" dirty="0"/>
              <a:t>They are popularly referred to as the </a:t>
            </a:r>
            <a:r>
              <a:rPr lang="en-GB" b="1" dirty="0"/>
              <a:t>ACID</a:t>
            </a:r>
            <a:r>
              <a:rPr lang="en-GB" dirty="0"/>
              <a:t> properties:</a:t>
            </a:r>
          </a:p>
          <a:p>
            <a:pPr lvl="1"/>
            <a:r>
              <a:rPr lang="en-GB" b="1" dirty="0" smtClean="0"/>
              <a:t>A</a:t>
            </a:r>
            <a:r>
              <a:rPr lang="en-GB" dirty="0" smtClean="0"/>
              <a:t>tomicity</a:t>
            </a:r>
          </a:p>
          <a:p>
            <a:pPr lvl="1"/>
            <a:r>
              <a:rPr lang="en-GB" b="1" dirty="0" smtClean="0"/>
              <a:t>C</a:t>
            </a:r>
            <a:r>
              <a:rPr lang="en-GB" dirty="0" smtClean="0"/>
              <a:t>onsistency</a:t>
            </a:r>
          </a:p>
          <a:p>
            <a:pPr lvl="1"/>
            <a:r>
              <a:rPr lang="en-GB" b="1" dirty="0" smtClean="0"/>
              <a:t>I</a:t>
            </a:r>
            <a:r>
              <a:rPr lang="en-GB" dirty="0" smtClean="0"/>
              <a:t>solation</a:t>
            </a:r>
          </a:p>
          <a:p>
            <a:pPr lvl="1"/>
            <a:r>
              <a:rPr lang="en-GB" b="1" dirty="0" smtClean="0"/>
              <a:t>D</a:t>
            </a:r>
            <a:r>
              <a:rPr lang="en-GB" dirty="0" smtClean="0"/>
              <a:t>urability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50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DBMS Concurrency Control and Recovery systems play a key role in ensuring these properties:</a:t>
            </a:r>
          </a:p>
          <a:p>
            <a:pPr lvl="1"/>
            <a:r>
              <a:rPr lang="en-GB" b="1" dirty="0"/>
              <a:t>Concurrency Control</a:t>
            </a:r>
            <a:r>
              <a:rPr lang="en-GB" dirty="0"/>
              <a:t>: prevents simultaneous databases accesses from </a:t>
            </a:r>
            <a:r>
              <a:rPr lang="en-GB" i="1" dirty="0"/>
              <a:t>interfering</a:t>
            </a:r>
            <a:r>
              <a:rPr lang="en-GB" dirty="0"/>
              <a:t> with one another.</a:t>
            </a:r>
          </a:p>
          <a:p>
            <a:pPr lvl="1"/>
            <a:r>
              <a:rPr lang="en-GB" b="1" dirty="0"/>
              <a:t>Recovery</a:t>
            </a:r>
            <a:r>
              <a:rPr lang="en-GB" dirty="0"/>
              <a:t>: </a:t>
            </a:r>
            <a:r>
              <a:rPr lang="en-GB" i="1" dirty="0"/>
              <a:t>restoring</a:t>
            </a:r>
            <a:r>
              <a:rPr lang="en-GB" dirty="0"/>
              <a:t> the database to a correct state following a failure.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91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27898524"/>
              </p:ext>
            </p:extLst>
          </p:nvPr>
        </p:nvGraphicFramePr>
        <p:xfrm>
          <a:off x="612775" y="1600200"/>
          <a:ext cx="8153400" cy="517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52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Atomicity</a:t>
                      </a:r>
                    </a:p>
                    <a:p>
                      <a:pPr algn="ctr"/>
                      <a:endParaRPr lang="en-GB" sz="12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All or</a:t>
                      </a:r>
                      <a:r>
                        <a:rPr lang="en-GB" sz="1600" b="1" baseline="0" dirty="0"/>
                        <a:t> nothing</a:t>
                      </a:r>
                      <a:r>
                        <a:rPr lang="en-GB" sz="1600" baseline="0" dirty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It is performed in its entirety or not at all</a:t>
                      </a:r>
                      <a:r>
                        <a:rPr lang="en-GB" sz="1600" baseline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Consistency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Each transaction </a:t>
                      </a:r>
                      <a:r>
                        <a:rPr lang="en-GB" sz="1600" i="1" baseline="0" dirty="0"/>
                        <a:t>must </a:t>
                      </a:r>
                      <a:r>
                        <a:rPr lang="en-GB" sz="1600" b="1" i="1" baseline="0" dirty="0"/>
                        <a:t>leave the database in a consistent state</a:t>
                      </a:r>
                      <a:r>
                        <a:rPr lang="en-GB" sz="1600" baseline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All rules must be applied and invalid transactions are not saved.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Isolation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/>
                        <a:t>Partial effects </a:t>
                      </a:r>
                      <a:r>
                        <a:rPr lang="en-GB" sz="1600" i="1" dirty="0"/>
                        <a:t>of incomplete transactions </a:t>
                      </a:r>
                      <a:r>
                        <a:rPr lang="en-GB" sz="1600" b="1" i="1" dirty="0"/>
                        <a:t>should</a:t>
                      </a:r>
                      <a:r>
                        <a:rPr lang="en-GB" sz="1600" i="1" dirty="0"/>
                        <a:t> </a:t>
                      </a:r>
                      <a:r>
                        <a:rPr lang="en-GB" sz="1600" b="1" i="1" dirty="0"/>
                        <a:t>not be visible to other transactions</a:t>
                      </a:r>
                      <a:r>
                        <a:rPr lang="en-GB" sz="1600" i="1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Durability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/>
                        <a:t>A</a:t>
                      </a:r>
                      <a:r>
                        <a:rPr lang="en-GB" sz="1600" i="1" baseline="0" dirty="0"/>
                        <a:t> </a:t>
                      </a:r>
                      <a:r>
                        <a:rPr lang="en-GB" sz="1600" b="1" i="1" baseline="0" dirty="0"/>
                        <a:t>c</a:t>
                      </a:r>
                      <a:r>
                        <a:rPr lang="en-GB" sz="1600" b="1" i="1" dirty="0"/>
                        <a:t>ommitted transaction is permanently recorded</a:t>
                      </a:r>
                      <a:r>
                        <a:rPr lang="en-GB" sz="1600" b="1" i="1" baseline="0" dirty="0"/>
                        <a:t> in the database</a:t>
                      </a:r>
                      <a:r>
                        <a:rPr lang="en-GB" sz="1600" b="1" i="1" dirty="0"/>
                        <a:t> </a:t>
                      </a:r>
                      <a:r>
                        <a:rPr lang="en-GB" sz="1600" i="1" dirty="0"/>
                        <a:t>and must not be lost because of a later failure.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 </a:t>
                      </a:r>
                      <a:r>
                        <a:rPr lang="en-GB" sz="1400" b="0" i="0" u="none" dirty="0"/>
                        <a:t>of the </a:t>
                      </a:r>
                      <a:r>
                        <a:rPr lang="en-GB" sz="1400" b="1" i="1" u="none" dirty="0"/>
                        <a:t>Recovery</a:t>
                      </a:r>
                      <a:r>
                        <a:rPr lang="en-GB" sz="1400" dirty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 smtClean="0"/>
                        <a:t>DBMS enforces all constraints</a:t>
                      </a:r>
                      <a:r>
                        <a:rPr lang="en-GB" sz="1400" b="0" i="0" baseline="0" dirty="0" smtClean="0"/>
                        <a:t> defined to enforce this.</a:t>
                      </a: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/>
                        <a:t>The </a:t>
                      </a:r>
                      <a:r>
                        <a:rPr lang="en-GB" sz="1400" b="1" i="1" dirty="0"/>
                        <a:t>Developers</a:t>
                      </a:r>
                      <a:r>
                        <a:rPr lang="en-GB" sz="1400" dirty="0"/>
                        <a:t>  also have</a:t>
                      </a:r>
                      <a:r>
                        <a:rPr lang="en-GB" sz="1400" baseline="0" dirty="0"/>
                        <a:t> a role to play to </a:t>
                      </a:r>
                      <a:r>
                        <a:rPr lang="en-GB" sz="1400" dirty="0"/>
                        <a:t>ensure consistency.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</a:t>
                      </a:r>
                      <a:r>
                        <a:rPr lang="en-GB" sz="1400" i="0" dirty="0" smtClean="0"/>
                        <a:t> </a:t>
                      </a:r>
                      <a:r>
                        <a:rPr lang="en-GB" sz="1400" i="0" dirty="0"/>
                        <a:t>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b="1" i="1" baseline="0" dirty="0"/>
                        <a:t> control</a:t>
                      </a:r>
                      <a:r>
                        <a:rPr lang="en-GB" sz="1400" b="0" i="0" baseline="0" dirty="0"/>
                        <a:t> subsystem.</a:t>
                      </a:r>
                      <a:endParaRPr lang="en-GB" sz="1400" b="1" i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</a:t>
                      </a:r>
                      <a:r>
                        <a:rPr lang="en-GB" sz="1400" i="0" dirty="0" smtClean="0"/>
                        <a:t> </a:t>
                      </a:r>
                      <a:r>
                        <a:rPr lang="en-GB" sz="1400" i="0" dirty="0"/>
                        <a:t>of the</a:t>
                      </a:r>
                      <a:r>
                        <a:rPr lang="en-GB" sz="1400" i="0" baseline="0" dirty="0"/>
                        <a:t> </a:t>
                      </a:r>
                      <a:r>
                        <a:rPr lang="en-GB" sz="1400" b="1" i="0" baseline="0" dirty="0"/>
                        <a:t>Recovery</a:t>
                      </a:r>
                      <a:r>
                        <a:rPr lang="en-GB" sz="1400" i="0" baseline="0" dirty="0"/>
                        <a:t> Subsystem.</a:t>
                      </a:r>
                      <a:endParaRPr lang="en-GB" sz="1400" i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187624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3275856" y="1656949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Oval 6"/>
          <p:cNvSpPr/>
          <p:nvPr/>
        </p:nvSpPr>
        <p:spPr>
          <a:xfrm>
            <a:off x="5292080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7308304" y="1628800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187624" y="5157192"/>
            <a:ext cx="6912768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1558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A</a:t>
            </a:r>
            <a:r>
              <a:rPr lang="en-GB" b="1" dirty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</a:t>
            </a:r>
            <a:r>
              <a:rPr lang="en-GB" b="1" i="1" dirty="0"/>
              <a:t>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b="1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b="1" i="1" dirty="0"/>
              <a:t>Effects of a committed </a:t>
            </a:r>
            <a:r>
              <a:rPr lang="en-GB" b="1" i="1" dirty="0" smtClean="0"/>
              <a:t>transaction </a:t>
            </a:r>
            <a:r>
              <a:rPr lang="en-GB" b="1" i="1" dirty="0"/>
              <a:t>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</p:txBody>
      </p:sp>
    </p:spTree>
    <p:extLst>
      <p:ext uri="{BB962C8B-B14F-4D97-AF65-F5344CB8AC3E}">
        <p14:creationId xmlns:p14="http://schemas.microsoft.com/office/powerpoint/2010/main" val="147613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consistency and reliability aspects of transactions are due to the “</a:t>
            </a:r>
            <a:r>
              <a:rPr lang="en-GB" dirty="0" err="1"/>
              <a:t>ACIDity</a:t>
            </a:r>
            <a:r>
              <a:rPr lang="en-GB" dirty="0"/>
              <a:t>” properties of transactions. </a:t>
            </a:r>
          </a:p>
          <a:p>
            <a:pPr marL="777240" lvl="1" indent="-457200"/>
            <a:r>
              <a:rPr lang="en-GB" dirty="0"/>
              <a:t>Discuss each of these properties and how they relate to the concurrency control and recovery mechanisms. Give examples to illustrate your answer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85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13209</TotalTime>
  <Words>2512</Words>
  <Application>Microsoft Office PowerPoint</Application>
  <PresentationFormat>On-screen Show (4:3)</PresentationFormat>
  <Paragraphs>278</Paragraphs>
  <Slides>37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Transaction Management I</vt:lpstr>
      <vt:lpstr>Today’s Lecture</vt:lpstr>
      <vt:lpstr>Database Reliability and Consistency</vt:lpstr>
      <vt:lpstr>Database Reliability and Consistency</vt:lpstr>
      <vt:lpstr>What is a Transaction?</vt:lpstr>
      <vt:lpstr>What is a Transaction?</vt:lpstr>
      <vt:lpstr>Transaction Examples</vt:lpstr>
      <vt:lpstr>A Simple Transaction Example</vt:lpstr>
      <vt:lpstr>A Simple Transaction Example</vt:lpstr>
      <vt:lpstr>A More Complex Transaction Example</vt:lpstr>
      <vt:lpstr>A More Complex Transaction</vt:lpstr>
      <vt:lpstr>A More Complex Transaction</vt:lpstr>
      <vt:lpstr>A More Complex Transaction</vt:lpstr>
      <vt:lpstr>A More Complex Transaction</vt:lpstr>
      <vt:lpstr>Transactions</vt:lpstr>
      <vt:lpstr>Transaction Outcomes</vt:lpstr>
      <vt:lpstr>Transaction Outcomes</vt:lpstr>
      <vt:lpstr>Transaction States</vt:lpstr>
      <vt:lpstr>Transaction States and SQL</vt:lpstr>
      <vt:lpstr>Transactions and SQL</vt:lpstr>
      <vt:lpstr>Transaction State Diagram</vt:lpstr>
      <vt:lpstr>Transactions in MS SQL Server</vt:lpstr>
      <vt:lpstr>Transaction Example</vt:lpstr>
      <vt:lpstr>Transaction Example Solution</vt:lpstr>
      <vt:lpstr>Transaction Example Test</vt:lpstr>
      <vt:lpstr>Transactions Using Try … Catch Block</vt:lpstr>
      <vt:lpstr>Transactions Using Try … Catch Block</vt:lpstr>
      <vt:lpstr>Transaction Example Using Try… Catch</vt:lpstr>
      <vt:lpstr>Transaction Example</vt:lpstr>
      <vt:lpstr>Question</vt:lpstr>
      <vt:lpstr>ACID Properties of Transactions</vt:lpstr>
      <vt:lpstr>ACID Properties of Transactions</vt:lpstr>
      <vt:lpstr>ACID Properties of Transactions</vt:lpstr>
      <vt:lpstr>ACID Properties of Transactions</vt:lpstr>
      <vt:lpstr>ACID Properties of Transactions</vt:lpstr>
      <vt:lpstr>Revision Questions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1854</cp:revision>
  <cp:lastPrinted>2014-09-29T16:21:25Z</cp:lastPrinted>
  <dcterms:created xsi:type="dcterms:W3CDTF">2013-09-18T07:00:31Z</dcterms:created>
  <dcterms:modified xsi:type="dcterms:W3CDTF">2019-02-19T08:18:36Z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