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2" r:id="rId7"/>
    <p:sldId id="26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sorterViewPr>
    <p:cViewPr>
      <p:scale>
        <a:sx n="100" d="100"/>
        <a:sy n="100" d="100"/>
      </p:scale>
      <p:origin x="0" y="-150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11/16/2022</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0985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11/16/2022</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7641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11/16/2022</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29157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11/16/2022</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7230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11/16/2022</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1968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11/16/2022</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0333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11/16/2022</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7876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11/16/2022</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0496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11/16/2022</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92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11/16/2022</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3595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11/16/2022</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9896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11/16/2022</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3226794174"/>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9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learning.nspcc.org.uk/child-abuse-and-neglect/neglect" TargetMode="External"/><Relationship Id="rId2" Type="http://schemas.openxmlformats.org/officeDocument/2006/relationships/hyperlink" Target="https://www.legislation.gov.uk/ukpga/2014/23/contents/enacted" TargetMode="External"/><Relationship Id="rId1" Type="http://schemas.openxmlformats.org/officeDocument/2006/relationships/slideLayout" Target="../slideLayouts/slideLayout1.xml"/><Relationship Id="rId5" Type="http://schemas.openxmlformats.org/officeDocument/2006/relationships/hyperlink" Target="https://www.childline.org.uk/info-advice/home-families/family-relationships/social-services/#:~:text=Social%20services%20are%20a%20department%20in%20your%20local,services%20for%20children%20and%20families%20who%20need%20support." TargetMode="External"/><Relationship Id="rId4" Type="http://schemas.openxmlformats.org/officeDocument/2006/relationships/hyperlink" Target="https://assets.publishing.service.gov.uk/government/uploads/system/uploads/attachment_data/file/768983/Measuring_mental_wellbeing_in_children_and_young_peopl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C60ED7-11F7-478C-AC8E-0865FABDA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D472C551-D440-40DF-9260-BDB9AC409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pic>
        <p:nvPicPr>
          <p:cNvPr id="4" name="Picture 3" descr="Cherry blossoms">
            <a:extLst>
              <a:ext uri="{FF2B5EF4-FFF2-40B4-BE49-F238E27FC236}">
                <a16:creationId xmlns:a16="http://schemas.microsoft.com/office/drawing/2014/main" id="{88817F19-032E-4F0C-9A70-A2A2CB34623F}"/>
              </a:ext>
            </a:extLst>
          </p:cNvPr>
          <p:cNvPicPr>
            <a:picLocks noChangeAspect="1"/>
          </p:cNvPicPr>
          <p:nvPr/>
        </p:nvPicPr>
        <p:blipFill rotWithShape="1">
          <a:blip r:embed="rId2">
            <a:duotone>
              <a:schemeClr val="accent1">
                <a:shade val="45000"/>
                <a:satMod val="135000"/>
              </a:schemeClr>
              <a:prstClr val="white"/>
            </a:duotone>
            <a:alphaModFix amt="35000"/>
          </a:blip>
          <a:srcRect t="6755" b="8975"/>
          <a:stretch/>
        </p:blipFill>
        <p:spPr>
          <a:xfrm>
            <a:off x="20" y="-8877"/>
            <a:ext cx="12191980" cy="6858000"/>
          </a:xfrm>
          <a:prstGeom prst="rect">
            <a:avLst/>
          </a:prstGeom>
        </p:spPr>
      </p:pic>
      <p:sp>
        <p:nvSpPr>
          <p:cNvPr id="2" name="Title 1">
            <a:extLst>
              <a:ext uri="{FF2B5EF4-FFF2-40B4-BE49-F238E27FC236}">
                <a16:creationId xmlns:a16="http://schemas.microsoft.com/office/drawing/2014/main" id="{40D875B1-E1BE-E749-6604-9F4A2224C735}"/>
              </a:ext>
            </a:extLst>
          </p:cNvPr>
          <p:cNvSpPr>
            <a:spLocks noGrp="1"/>
          </p:cNvSpPr>
          <p:nvPr>
            <p:ph type="ctrTitle"/>
          </p:nvPr>
        </p:nvSpPr>
        <p:spPr>
          <a:xfrm>
            <a:off x="994873" y="2271449"/>
            <a:ext cx="6347918" cy="3670098"/>
          </a:xfrm>
        </p:spPr>
        <p:txBody>
          <a:bodyPr anchor="b">
            <a:noAutofit/>
          </a:bodyPr>
          <a:lstStyle/>
          <a:p>
            <a:r>
              <a:rPr lang="en-GB" sz="4800" dirty="0">
                <a:solidFill>
                  <a:schemeClr val="bg1"/>
                </a:solidFill>
              </a:rPr>
              <a:t>A critical review of the effectiveness and efficiently of children in care homes</a:t>
            </a:r>
            <a:endParaRPr lang="en-GB" sz="4800" dirty="0">
              <a:solidFill>
                <a:srgbClr val="FFFFFF"/>
              </a:solidFill>
            </a:endParaRPr>
          </a:p>
        </p:txBody>
      </p:sp>
      <p:sp>
        <p:nvSpPr>
          <p:cNvPr id="3" name="Subtitle 2">
            <a:extLst>
              <a:ext uri="{FF2B5EF4-FFF2-40B4-BE49-F238E27FC236}">
                <a16:creationId xmlns:a16="http://schemas.microsoft.com/office/drawing/2014/main" id="{21D4307C-195C-9A90-A70E-190EC6F27732}"/>
              </a:ext>
            </a:extLst>
          </p:cNvPr>
          <p:cNvSpPr>
            <a:spLocks noGrp="1"/>
          </p:cNvSpPr>
          <p:nvPr>
            <p:ph type="subTitle" idx="1"/>
          </p:nvPr>
        </p:nvSpPr>
        <p:spPr>
          <a:xfrm>
            <a:off x="7449798" y="3544059"/>
            <a:ext cx="3633923" cy="2397488"/>
          </a:xfrm>
        </p:spPr>
        <p:txBody>
          <a:bodyPr anchor="ctr">
            <a:normAutofit/>
          </a:bodyPr>
          <a:lstStyle/>
          <a:p>
            <a:r>
              <a:rPr lang="en-GB" sz="3600" dirty="0">
                <a:solidFill>
                  <a:srgbClr val="FFFFFF"/>
                </a:solidFill>
              </a:rPr>
              <a:t>Student Number: 1806353</a:t>
            </a:r>
          </a:p>
        </p:txBody>
      </p:sp>
      <p:cxnSp>
        <p:nvCxnSpPr>
          <p:cNvPr id="13" name="Straight Connector 1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5"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340" y="122578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7"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4855" y="1685867"/>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9"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87962" y="2175690"/>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Tree>
    <p:extLst>
      <p:ext uri="{BB962C8B-B14F-4D97-AF65-F5344CB8AC3E}">
        <p14:creationId xmlns:p14="http://schemas.microsoft.com/office/powerpoint/2010/main" val="11636295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B6C32-380B-8A92-CABB-6A37B4FDFA0C}"/>
              </a:ext>
            </a:extLst>
          </p:cNvPr>
          <p:cNvSpPr>
            <a:spLocks noGrp="1"/>
          </p:cNvSpPr>
          <p:nvPr>
            <p:ph type="ctrTitle"/>
          </p:nvPr>
        </p:nvSpPr>
        <p:spPr>
          <a:xfrm>
            <a:off x="1522030" y="1209220"/>
            <a:ext cx="9147940" cy="2337238"/>
          </a:xfrm>
        </p:spPr>
        <p:txBody>
          <a:bodyPr anchor="b">
            <a:normAutofit/>
          </a:bodyPr>
          <a:lstStyle/>
          <a:p>
            <a:pPr algn="ctr"/>
            <a:r>
              <a:rPr lang="en-GB" sz="5400" dirty="0">
                <a:solidFill>
                  <a:schemeClr val="bg1"/>
                </a:solidFill>
              </a:rPr>
              <a:t>Fit for purpose</a:t>
            </a:r>
          </a:p>
        </p:txBody>
      </p:sp>
      <p:sp>
        <p:nvSpPr>
          <p:cNvPr id="3" name="Subtitle 2">
            <a:extLst>
              <a:ext uri="{FF2B5EF4-FFF2-40B4-BE49-F238E27FC236}">
                <a16:creationId xmlns:a16="http://schemas.microsoft.com/office/drawing/2014/main" id="{78187521-FCA1-65AB-FAF8-540F2658E649}"/>
              </a:ext>
            </a:extLst>
          </p:cNvPr>
          <p:cNvSpPr>
            <a:spLocks noGrp="1"/>
          </p:cNvSpPr>
          <p:nvPr>
            <p:ph type="subTitle" idx="1"/>
          </p:nvPr>
        </p:nvSpPr>
        <p:spPr>
          <a:xfrm>
            <a:off x="1522030" y="3605577"/>
            <a:ext cx="9147940" cy="1324303"/>
          </a:xfrm>
        </p:spPr>
        <p:txBody>
          <a:bodyPr anchor="t">
            <a:normAutofit/>
          </a:bodyPr>
          <a:lstStyle/>
          <a:p>
            <a:pPr algn="ctr"/>
            <a:r>
              <a:rPr lang="en-GB" sz="2800" dirty="0">
                <a:solidFill>
                  <a:schemeClr val="bg1"/>
                </a:solidFill>
              </a:rPr>
              <a:t>Giving the amount of children in care homes, are care homes beneficial?</a:t>
            </a:r>
          </a:p>
        </p:txBody>
      </p:sp>
      <p:sp>
        <p:nvSpPr>
          <p:cNvPr id="10"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12"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16"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18"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22" name="Straight Connector 2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038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186793-F8CD-C75F-B8CB-666298C09EEB}"/>
              </a:ext>
            </a:extLst>
          </p:cNvPr>
          <p:cNvSpPr>
            <a:spLocks noGrp="1"/>
          </p:cNvSpPr>
          <p:nvPr>
            <p:ph type="ctrTitle"/>
          </p:nvPr>
        </p:nvSpPr>
        <p:spPr>
          <a:xfrm>
            <a:off x="1522030" y="1209220"/>
            <a:ext cx="9147940" cy="1494508"/>
          </a:xfrm>
        </p:spPr>
        <p:txBody>
          <a:bodyPr anchor="b">
            <a:normAutofit/>
          </a:bodyPr>
          <a:lstStyle/>
          <a:p>
            <a:pPr algn="ctr"/>
            <a:r>
              <a:rPr lang="en-GB" dirty="0">
                <a:solidFill>
                  <a:schemeClr val="bg1"/>
                </a:solidFill>
              </a:rPr>
              <a:t>Aims</a:t>
            </a:r>
          </a:p>
        </p:txBody>
      </p:sp>
      <p:sp>
        <p:nvSpPr>
          <p:cNvPr id="3" name="Subtitle 2">
            <a:extLst>
              <a:ext uri="{FF2B5EF4-FFF2-40B4-BE49-F238E27FC236}">
                <a16:creationId xmlns:a16="http://schemas.microsoft.com/office/drawing/2014/main" id="{7351172A-8C07-718F-85FE-CB121D4CC466}"/>
              </a:ext>
            </a:extLst>
          </p:cNvPr>
          <p:cNvSpPr>
            <a:spLocks noGrp="1"/>
          </p:cNvSpPr>
          <p:nvPr>
            <p:ph type="subTitle" idx="1"/>
          </p:nvPr>
        </p:nvSpPr>
        <p:spPr>
          <a:xfrm>
            <a:off x="1522030" y="3159763"/>
            <a:ext cx="9147940" cy="1645697"/>
          </a:xfrm>
        </p:spPr>
        <p:txBody>
          <a:bodyPr anchor="t">
            <a:noAutofit/>
          </a:bodyPr>
          <a:lstStyle/>
          <a:p>
            <a:pPr algn="ctr"/>
            <a:r>
              <a:rPr lang="en-GB" dirty="0">
                <a:solidFill>
                  <a:schemeClr val="bg1"/>
                </a:solidFill>
              </a:rPr>
              <a:t>To provide a critical review of social services and policies of children in care </a:t>
            </a:r>
          </a:p>
          <a:p>
            <a:pPr algn="ctr"/>
            <a:r>
              <a:rPr lang="en-GB" dirty="0">
                <a:solidFill>
                  <a:schemeClr val="bg1"/>
                </a:solidFill>
              </a:rPr>
              <a:t>(Childline, 2022). </a:t>
            </a:r>
          </a:p>
        </p:txBody>
      </p:sp>
      <p:sp>
        <p:nvSpPr>
          <p:cNvPr id="10"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12"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16"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18"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22" name="Straight Connector 2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1694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61209E-D61F-9DB5-C731-FEE857A86F8E}"/>
              </a:ext>
            </a:extLst>
          </p:cNvPr>
          <p:cNvSpPr>
            <a:spLocks noGrp="1"/>
          </p:cNvSpPr>
          <p:nvPr>
            <p:ph type="ctrTitle"/>
          </p:nvPr>
        </p:nvSpPr>
        <p:spPr>
          <a:xfrm>
            <a:off x="1522030" y="1209220"/>
            <a:ext cx="9147940" cy="1644516"/>
          </a:xfrm>
        </p:spPr>
        <p:txBody>
          <a:bodyPr anchor="b">
            <a:normAutofit/>
          </a:bodyPr>
          <a:lstStyle/>
          <a:p>
            <a:pPr algn="ctr"/>
            <a:r>
              <a:rPr lang="en-GB" dirty="0">
                <a:solidFill>
                  <a:schemeClr val="bg1"/>
                </a:solidFill>
              </a:rPr>
              <a:t>Objectives</a:t>
            </a:r>
          </a:p>
        </p:txBody>
      </p:sp>
      <p:sp>
        <p:nvSpPr>
          <p:cNvPr id="3" name="Subtitle 2">
            <a:extLst>
              <a:ext uri="{FF2B5EF4-FFF2-40B4-BE49-F238E27FC236}">
                <a16:creationId xmlns:a16="http://schemas.microsoft.com/office/drawing/2014/main" id="{7AC337DC-8BB9-3940-5C8C-8E4E9FA7AADE}"/>
              </a:ext>
            </a:extLst>
          </p:cNvPr>
          <p:cNvSpPr>
            <a:spLocks noGrp="1"/>
          </p:cNvSpPr>
          <p:nvPr>
            <p:ph type="subTitle" idx="1"/>
          </p:nvPr>
        </p:nvSpPr>
        <p:spPr>
          <a:xfrm>
            <a:off x="1522030" y="3058161"/>
            <a:ext cx="9147940" cy="3047998"/>
          </a:xfrm>
        </p:spPr>
        <p:txBody>
          <a:bodyPr anchor="t">
            <a:noAutofit/>
          </a:bodyPr>
          <a:lstStyle/>
          <a:p>
            <a:pPr algn="ctr"/>
            <a:r>
              <a:rPr lang="en-GB" dirty="0">
                <a:solidFill>
                  <a:schemeClr val="bg1"/>
                </a:solidFill>
              </a:rPr>
              <a:t>Are the government doing enough for children? (Care Act, 2014).</a:t>
            </a:r>
          </a:p>
          <a:p>
            <a:pPr algn="ctr"/>
            <a:r>
              <a:rPr lang="en-GB" dirty="0">
                <a:solidFill>
                  <a:schemeClr val="bg1"/>
                </a:solidFill>
              </a:rPr>
              <a:t>To investigate whether or not there is enough after care support (Gov.uk, 2022).</a:t>
            </a:r>
          </a:p>
          <a:p>
            <a:pPr algn="ctr"/>
            <a:r>
              <a:rPr lang="en-GB" dirty="0">
                <a:solidFill>
                  <a:schemeClr val="bg1"/>
                </a:solidFill>
              </a:rPr>
              <a:t>To consider alternatives to a child’s well being taken into care (</a:t>
            </a:r>
            <a:r>
              <a:rPr lang="en-GB" dirty="0">
                <a:solidFill>
                  <a:schemeClr val="bg1"/>
                </a:solidFill>
                <a:latin typeface="Arial" panose="020B0604020202020204" pitchFamily="34" charset="0"/>
              </a:rPr>
              <a:t>NSPCC, 2021).</a:t>
            </a:r>
            <a:endParaRPr lang="en-GB" dirty="0">
              <a:solidFill>
                <a:schemeClr val="bg1"/>
              </a:solidFill>
            </a:endParaRPr>
          </a:p>
          <a:p>
            <a:pPr algn="ctr"/>
            <a:r>
              <a:rPr lang="en-GB" dirty="0">
                <a:solidFill>
                  <a:schemeClr val="bg1"/>
                </a:solidFill>
              </a:rPr>
              <a:t>To collect information and </a:t>
            </a:r>
            <a:r>
              <a:rPr lang="en-GB" dirty="0" err="1">
                <a:solidFill>
                  <a:schemeClr val="bg1"/>
                </a:solidFill>
              </a:rPr>
              <a:t>measurethe</a:t>
            </a:r>
            <a:r>
              <a:rPr lang="en-GB" dirty="0">
                <a:solidFill>
                  <a:schemeClr val="bg1"/>
                </a:solidFill>
              </a:rPr>
              <a:t> effect of the children who have been in short term and long term care</a:t>
            </a:r>
          </a:p>
          <a:p>
            <a:pPr algn="ctr"/>
            <a:r>
              <a:rPr lang="en-GB" dirty="0">
                <a:solidFill>
                  <a:schemeClr val="bg1"/>
                </a:solidFill>
              </a:rPr>
              <a:t>(Care Act, 2014).</a:t>
            </a:r>
          </a:p>
        </p:txBody>
      </p:sp>
      <p:sp>
        <p:nvSpPr>
          <p:cNvPr id="10"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12"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16"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18"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22" name="Straight Connector 2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18606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8D0EB6-5245-959F-10F9-19790DCD6D9A}"/>
              </a:ext>
            </a:extLst>
          </p:cNvPr>
          <p:cNvSpPr>
            <a:spLocks noGrp="1"/>
          </p:cNvSpPr>
          <p:nvPr>
            <p:ph type="ctrTitle"/>
          </p:nvPr>
        </p:nvSpPr>
        <p:spPr>
          <a:xfrm>
            <a:off x="1522030" y="1209220"/>
            <a:ext cx="9147940" cy="1325393"/>
          </a:xfrm>
        </p:spPr>
        <p:txBody>
          <a:bodyPr anchor="b">
            <a:normAutofit/>
          </a:bodyPr>
          <a:lstStyle/>
          <a:p>
            <a:pPr algn="ctr"/>
            <a:r>
              <a:rPr lang="en-GB" dirty="0">
                <a:solidFill>
                  <a:schemeClr val="bg1"/>
                </a:solidFill>
              </a:rPr>
              <a:t>Literature Review</a:t>
            </a:r>
          </a:p>
        </p:txBody>
      </p:sp>
      <p:sp>
        <p:nvSpPr>
          <p:cNvPr id="3" name="Subtitle 2">
            <a:extLst>
              <a:ext uri="{FF2B5EF4-FFF2-40B4-BE49-F238E27FC236}">
                <a16:creationId xmlns:a16="http://schemas.microsoft.com/office/drawing/2014/main" id="{D6C7E5CC-2850-7B12-BEB3-8F345519FBC0}"/>
              </a:ext>
            </a:extLst>
          </p:cNvPr>
          <p:cNvSpPr>
            <a:spLocks noGrp="1"/>
          </p:cNvSpPr>
          <p:nvPr>
            <p:ph type="subTitle" idx="1"/>
          </p:nvPr>
        </p:nvSpPr>
        <p:spPr>
          <a:xfrm>
            <a:off x="1522030" y="3017521"/>
            <a:ext cx="9147940" cy="2631258"/>
          </a:xfrm>
        </p:spPr>
        <p:txBody>
          <a:bodyPr anchor="t">
            <a:normAutofit/>
          </a:bodyPr>
          <a:lstStyle/>
          <a:p>
            <a:pPr algn="ctr"/>
            <a:r>
              <a:rPr lang="en-GB" sz="2600" dirty="0">
                <a:solidFill>
                  <a:schemeClr val="bg1"/>
                </a:solidFill>
              </a:rPr>
              <a:t>Attitudes to fostering in foster parents. Some foster parents take on the role for selfish reason such as finance, and not for the wellbeing of the child that come into their care (Care Act, 2014).</a:t>
            </a:r>
          </a:p>
          <a:p>
            <a:pPr algn="ctr"/>
            <a:r>
              <a:rPr lang="en-GB" sz="2600" dirty="0">
                <a:solidFill>
                  <a:schemeClr val="bg1"/>
                </a:solidFill>
              </a:rPr>
              <a:t>Issues faced by care experienced children in care homes. Most people will choose to foster a younger child, as there will be slightly smaller issues involved (Care Act, 2014).</a:t>
            </a:r>
          </a:p>
          <a:p>
            <a:pPr algn="ctr"/>
            <a:endParaRPr lang="en-GB" sz="2600" b="0" i="0" dirty="0">
              <a:solidFill>
                <a:srgbClr val="000000"/>
              </a:solidFill>
              <a:effectLst/>
              <a:highlight>
                <a:srgbClr val="FFFF00"/>
              </a:highlight>
              <a:latin typeface="Times New Roman" panose="02020603050405020304" pitchFamily="18" charset="0"/>
            </a:endParaRPr>
          </a:p>
          <a:p>
            <a:pPr algn="ctr"/>
            <a:endParaRPr lang="en-GB" sz="2000" dirty="0">
              <a:solidFill>
                <a:schemeClr val="bg1"/>
              </a:solidFill>
            </a:endParaRPr>
          </a:p>
        </p:txBody>
      </p:sp>
      <p:sp>
        <p:nvSpPr>
          <p:cNvPr id="10"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12"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16"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18"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22" name="Straight Connector 2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4840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8C174F-C296-F403-37CC-D87DAD8CCAC8}"/>
              </a:ext>
            </a:extLst>
          </p:cNvPr>
          <p:cNvSpPr>
            <a:spLocks noGrp="1"/>
          </p:cNvSpPr>
          <p:nvPr>
            <p:ph type="ctrTitle"/>
          </p:nvPr>
        </p:nvSpPr>
        <p:spPr>
          <a:xfrm>
            <a:off x="1522030" y="1209220"/>
            <a:ext cx="9147940" cy="1370087"/>
          </a:xfrm>
        </p:spPr>
        <p:txBody>
          <a:bodyPr anchor="b">
            <a:normAutofit/>
          </a:bodyPr>
          <a:lstStyle/>
          <a:p>
            <a:pPr algn="ctr"/>
            <a:r>
              <a:rPr lang="en-GB" dirty="0">
                <a:solidFill>
                  <a:schemeClr val="bg1"/>
                </a:solidFill>
              </a:rPr>
              <a:t>Literature review</a:t>
            </a:r>
          </a:p>
        </p:txBody>
      </p:sp>
      <p:sp>
        <p:nvSpPr>
          <p:cNvPr id="3" name="Subtitle 2">
            <a:extLst>
              <a:ext uri="{FF2B5EF4-FFF2-40B4-BE49-F238E27FC236}">
                <a16:creationId xmlns:a16="http://schemas.microsoft.com/office/drawing/2014/main" id="{AB9D249F-75BD-EE95-3A72-528B69EC1A58}"/>
              </a:ext>
            </a:extLst>
          </p:cNvPr>
          <p:cNvSpPr>
            <a:spLocks noGrp="1"/>
          </p:cNvSpPr>
          <p:nvPr>
            <p:ph type="subTitle" idx="1"/>
          </p:nvPr>
        </p:nvSpPr>
        <p:spPr>
          <a:xfrm>
            <a:off x="1522030" y="2928727"/>
            <a:ext cx="9147940" cy="2583836"/>
          </a:xfrm>
        </p:spPr>
        <p:txBody>
          <a:bodyPr anchor="t">
            <a:normAutofit/>
          </a:bodyPr>
          <a:lstStyle/>
          <a:p>
            <a:pPr algn="ctr"/>
            <a:r>
              <a:rPr lang="en-GB" dirty="0">
                <a:solidFill>
                  <a:schemeClr val="bg1"/>
                </a:solidFill>
              </a:rPr>
              <a:t>Alternatives to care homes. Further research could be made for children to stay with family members rather than first resources of foster homes, being taken away from close family members and friends (Childline, 2022). </a:t>
            </a:r>
          </a:p>
          <a:p>
            <a:pPr algn="ctr"/>
            <a:r>
              <a:rPr lang="en-GB" dirty="0">
                <a:solidFill>
                  <a:schemeClr val="bg1"/>
                </a:solidFill>
              </a:rPr>
              <a:t>Long term effects can have an impact on a child’s mental health and wellbeing later on in life, whether they have been in a few short term care being passed around or long term care (</a:t>
            </a:r>
            <a:r>
              <a:rPr lang="en-GB" dirty="0">
                <a:solidFill>
                  <a:schemeClr val="bg1"/>
                </a:solidFill>
                <a:latin typeface="Arial" panose="020B0604020202020204" pitchFamily="34" charset="0"/>
              </a:rPr>
              <a:t>NSPCC, 2021).</a:t>
            </a:r>
            <a:endParaRPr lang="en-GB" dirty="0">
              <a:solidFill>
                <a:schemeClr val="bg1"/>
              </a:solidFill>
            </a:endParaRPr>
          </a:p>
          <a:p>
            <a:pPr algn="ctr"/>
            <a:endParaRPr lang="en-GB" sz="2000" dirty="0">
              <a:solidFill>
                <a:schemeClr val="bg1"/>
              </a:solidFill>
            </a:endParaRPr>
          </a:p>
        </p:txBody>
      </p:sp>
      <p:sp>
        <p:nvSpPr>
          <p:cNvPr id="10"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12"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16"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18"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22" name="Straight Connector 2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9708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340682-CEFD-E949-4587-9C95A5C35A1D}"/>
              </a:ext>
            </a:extLst>
          </p:cNvPr>
          <p:cNvSpPr>
            <a:spLocks noGrp="1"/>
          </p:cNvSpPr>
          <p:nvPr>
            <p:ph type="ctrTitle"/>
          </p:nvPr>
        </p:nvSpPr>
        <p:spPr>
          <a:xfrm>
            <a:off x="1522030" y="1209220"/>
            <a:ext cx="9147940" cy="1215678"/>
          </a:xfrm>
        </p:spPr>
        <p:txBody>
          <a:bodyPr anchor="b">
            <a:normAutofit/>
          </a:bodyPr>
          <a:lstStyle/>
          <a:p>
            <a:pPr algn="ctr"/>
            <a:r>
              <a:rPr lang="en-GB" dirty="0">
                <a:solidFill>
                  <a:schemeClr val="bg1"/>
                </a:solidFill>
              </a:rPr>
              <a:t>References</a:t>
            </a:r>
          </a:p>
        </p:txBody>
      </p:sp>
      <p:sp>
        <p:nvSpPr>
          <p:cNvPr id="3" name="Subtitle 2">
            <a:extLst>
              <a:ext uri="{FF2B5EF4-FFF2-40B4-BE49-F238E27FC236}">
                <a16:creationId xmlns:a16="http://schemas.microsoft.com/office/drawing/2014/main" id="{4AFBF0A3-0654-BBD8-16A0-FF7F6E7E293C}"/>
              </a:ext>
            </a:extLst>
          </p:cNvPr>
          <p:cNvSpPr>
            <a:spLocks noGrp="1"/>
          </p:cNvSpPr>
          <p:nvPr>
            <p:ph type="subTitle" idx="1"/>
          </p:nvPr>
        </p:nvSpPr>
        <p:spPr>
          <a:xfrm>
            <a:off x="1522030" y="2664915"/>
            <a:ext cx="9147940" cy="2264965"/>
          </a:xfrm>
        </p:spPr>
        <p:txBody>
          <a:bodyPr anchor="t">
            <a:noAutofit/>
          </a:bodyPr>
          <a:lstStyle/>
          <a:p>
            <a:r>
              <a:rPr lang="en-GB" sz="1600" dirty="0">
                <a:effectLst/>
                <a:latin typeface="Arial" panose="020B0604020202020204" pitchFamily="34" charset="0"/>
                <a:ea typeface="Times New Roman" panose="02020603050405020304" pitchFamily="18" charset="0"/>
              </a:rPr>
              <a:t>Care Act (2014). </a:t>
            </a:r>
            <a:r>
              <a:rPr lang="en-GB" sz="1600" i="1" dirty="0">
                <a:effectLst/>
                <a:latin typeface="Arial" panose="020B0604020202020204" pitchFamily="34" charset="0"/>
                <a:ea typeface="Times New Roman" panose="02020603050405020304" pitchFamily="18" charset="0"/>
              </a:rPr>
              <a:t>Legisation.gov.uk</a:t>
            </a:r>
            <a:r>
              <a:rPr lang="en-GB" sz="1600" dirty="0">
                <a:effectLst/>
                <a:latin typeface="Arial" panose="020B0604020202020204" pitchFamily="34" charset="0"/>
                <a:ea typeface="Times New Roman" panose="02020603050405020304" pitchFamily="18" charset="0"/>
              </a:rPr>
              <a:t>. Available at: </a:t>
            </a:r>
            <a:r>
              <a:rPr lang="en-GB" sz="1600" u="sng" dirty="0">
                <a:solidFill>
                  <a:srgbClr val="0000FF"/>
                </a:solidFill>
                <a:effectLst/>
                <a:latin typeface="Times New Roman" panose="02020603050405020304" pitchFamily="18" charset="0"/>
                <a:ea typeface="Times New Roman" panose="02020603050405020304" pitchFamily="18" charset="0"/>
                <a:hlinkClick r:id="rId2"/>
              </a:rPr>
              <a:t>Care Act 2014 (legislation.gov.uk)</a:t>
            </a:r>
            <a:r>
              <a:rPr lang="en-GB" sz="1600" dirty="0">
                <a:effectLst/>
                <a:latin typeface="Times New Roman" panose="02020603050405020304" pitchFamily="18" charset="0"/>
                <a:ea typeface="Times New Roman" panose="02020603050405020304" pitchFamily="18" charset="0"/>
              </a:rPr>
              <a:t>. Accessed: 31</a:t>
            </a:r>
            <a:r>
              <a:rPr lang="en-GB" sz="1600" baseline="30000" dirty="0">
                <a:effectLst/>
                <a:latin typeface="Times New Roman" panose="02020603050405020304" pitchFamily="18" charset="0"/>
                <a:ea typeface="Times New Roman" panose="02020603050405020304" pitchFamily="18" charset="0"/>
              </a:rPr>
              <a:t>st</a:t>
            </a:r>
            <a:r>
              <a:rPr lang="en-GB" sz="1600" dirty="0">
                <a:effectLst/>
                <a:latin typeface="Times New Roman" panose="02020603050405020304" pitchFamily="18" charset="0"/>
                <a:ea typeface="Times New Roman" panose="02020603050405020304" pitchFamily="18" charset="0"/>
              </a:rPr>
              <a:t> October 2022.</a:t>
            </a:r>
          </a:p>
          <a:p>
            <a:r>
              <a:rPr lang="en-GB" sz="1600" dirty="0">
                <a:effectLst/>
                <a:latin typeface="Arial" panose="020B0604020202020204" pitchFamily="34" charset="0"/>
                <a:ea typeface="Times New Roman" panose="02020603050405020304" pitchFamily="18" charset="0"/>
              </a:rPr>
              <a:t>NSPCC, (2021). </a:t>
            </a:r>
            <a:r>
              <a:rPr lang="en-GB" sz="1600" i="1" dirty="0">
                <a:effectLst/>
                <a:latin typeface="Arial" panose="020B0604020202020204" pitchFamily="34" charset="0"/>
                <a:ea typeface="Times New Roman" panose="02020603050405020304" pitchFamily="18" charset="0"/>
              </a:rPr>
              <a:t>Protecting Children From Neglect</a:t>
            </a:r>
            <a:r>
              <a:rPr lang="en-GB" sz="1600" dirty="0">
                <a:effectLst/>
                <a:latin typeface="Arial" panose="020B0604020202020204" pitchFamily="34" charset="0"/>
                <a:ea typeface="Times New Roman" panose="02020603050405020304" pitchFamily="18" charset="0"/>
              </a:rPr>
              <a:t>. Available at: </a:t>
            </a:r>
            <a:r>
              <a:rPr lang="en-GB" sz="1600" u="sng" dirty="0">
                <a:solidFill>
                  <a:srgbClr val="0000FF"/>
                </a:solidFill>
                <a:effectLst/>
                <a:latin typeface="Times New Roman" panose="02020603050405020304" pitchFamily="18" charset="0"/>
                <a:ea typeface="Times New Roman" panose="02020603050405020304" pitchFamily="18" charset="0"/>
                <a:hlinkClick r:id="rId3"/>
              </a:rPr>
              <a:t>Protecting children from neglect | NSPCC Learning</a:t>
            </a:r>
            <a:r>
              <a:rPr lang="en-GB" sz="1600" dirty="0">
                <a:effectLst/>
                <a:latin typeface="Times New Roman" panose="02020603050405020304" pitchFamily="18" charset="0"/>
                <a:ea typeface="Times New Roman" panose="02020603050405020304" pitchFamily="18" charset="0"/>
              </a:rPr>
              <a:t>. Accessed 30</a:t>
            </a:r>
            <a:r>
              <a:rPr lang="en-GB" sz="1600" baseline="30000" dirty="0">
                <a:effectLst/>
                <a:latin typeface="Times New Roman" panose="02020603050405020304" pitchFamily="18" charset="0"/>
                <a:ea typeface="Times New Roman" panose="02020603050405020304" pitchFamily="18" charset="0"/>
              </a:rPr>
              <a:t>th</a:t>
            </a:r>
            <a:r>
              <a:rPr lang="en-GB" sz="1600" dirty="0">
                <a:effectLst/>
                <a:latin typeface="Times New Roman" panose="02020603050405020304" pitchFamily="18" charset="0"/>
                <a:ea typeface="Times New Roman" panose="02020603050405020304" pitchFamily="18" charset="0"/>
              </a:rPr>
              <a:t> October 2022. </a:t>
            </a:r>
          </a:p>
          <a:p>
            <a:r>
              <a:rPr lang="en-GB" sz="1600" dirty="0">
                <a:effectLst/>
                <a:latin typeface="Arial" panose="020B0604020202020204" pitchFamily="34" charset="0"/>
                <a:ea typeface="Times New Roman" panose="02020603050405020304" pitchFamily="18" charset="0"/>
              </a:rPr>
              <a:t>Gov.uk, (2022). </a:t>
            </a:r>
            <a:r>
              <a:rPr lang="en-GB" sz="1600" i="1" dirty="0">
                <a:effectLst/>
                <a:latin typeface="Arial" panose="020B0604020202020204" pitchFamily="34" charset="0"/>
                <a:ea typeface="Times New Roman" panose="02020603050405020304" pitchFamily="18" charset="0"/>
              </a:rPr>
              <a:t>Measuring Mental Wellbeing in Children and Young People.</a:t>
            </a:r>
            <a:r>
              <a:rPr lang="en-GB" sz="1600" dirty="0">
                <a:effectLst/>
                <a:latin typeface="Arial" panose="020B0604020202020204" pitchFamily="34" charset="0"/>
                <a:ea typeface="Times New Roman" panose="02020603050405020304" pitchFamily="18" charset="0"/>
              </a:rPr>
              <a:t> Available at: </a:t>
            </a:r>
            <a:r>
              <a:rPr lang="en-GB" sz="1600" u="sng" dirty="0">
                <a:solidFill>
                  <a:srgbClr val="0000FF"/>
                </a:solidFill>
                <a:effectLst/>
                <a:latin typeface="Times New Roman" panose="02020603050405020304" pitchFamily="18" charset="0"/>
                <a:ea typeface="Times New Roman" panose="02020603050405020304" pitchFamily="18" charset="0"/>
                <a:hlinkClick r:id="rId4"/>
              </a:rPr>
              <a:t>Measuring mental wellbeing in children and young people (publishing.service.gov.uk)</a:t>
            </a:r>
            <a:r>
              <a:rPr lang="en-GB" sz="1600" dirty="0">
                <a:effectLst/>
                <a:latin typeface="Times New Roman" panose="02020603050405020304" pitchFamily="18" charset="0"/>
                <a:ea typeface="Times New Roman" panose="02020603050405020304" pitchFamily="18" charset="0"/>
              </a:rPr>
              <a:t>. </a:t>
            </a:r>
            <a:r>
              <a:rPr lang="en-GB" sz="1600" dirty="0">
                <a:effectLst/>
                <a:latin typeface="Arial" panose="020B0604020202020204" pitchFamily="34" charset="0"/>
                <a:ea typeface="Times New Roman" panose="02020603050405020304" pitchFamily="18" charset="0"/>
              </a:rPr>
              <a:t>Accessed: 31</a:t>
            </a:r>
            <a:r>
              <a:rPr lang="en-GB" sz="1600" baseline="30000" dirty="0">
                <a:effectLst/>
                <a:latin typeface="Arial" panose="020B0604020202020204" pitchFamily="34" charset="0"/>
                <a:ea typeface="Times New Roman" panose="02020603050405020304" pitchFamily="18" charset="0"/>
              </a:rPr>
              <a:t>st</a:t>
            </a:r>
            <a:r>
              <a:rPr lang="en-GB" sz="1600" dirty="0">
                <a:effectLst/>
                <a:latin typeface="Arial" panose="020B0604020202020204" pitchFamily="34" charset="0"/>
                <a:ea typeface="Times New Roman" panose="02020603050405020304" pitchFamily="18" charset="0"/>
              </a:rPr>
              <a:t> October 2022.</a:t>
            </a:r>
            <a:endParaRPr lang="en-GB" sz="1600" dirty="0">
              <a:effectLst/>
              <a:latin typeface="Times New Roman" panose="02020603050405020304" pitchFamily="18" charset="0"/>
              <a:ea typeface="Times New Roman" panose="02020603050405020304" pitchFamily="18" charset="0"/>
            </a:endParaRPr>
          </a:p>
          <a:p>
            <a:r>
              <a:rPr lang="en-GB" sz="1600" dirty="0">
                <a:effectLst/>
                <a:latin typeface="Arial" panose="020B0604020202020204" pitchFamily="34" charset="0"/>
                <a:ea typeface="Times New Roman" panose="02020603050405020304" pitchFamily="18" charset="0"/>
              </a:rPr>
              <a:t>Childline, (2022). </a:t>
            </a:r>
            <a:r>
              <a:rPr lang="en-GB" sz="1600" i="1" dirty="0">
                <a:effectLst/>
                <a:latin typeface="Arial" panose="020B0604020202020204" pitchFamily="34" charset="0"/>
                <a:ea typeface="Times New Roman" panose="02020603050405020304" pitchFamily="18" charset="0"/>
              </a:rPr>
              <a:t>Social Services</a:t>
            </a:r>
            <a:r>
              <a:rPr lang="en-GB" sz="1600" dirty="0">
                <a:effectLst/>
                <a:latin typeface="Arial" panose="020B0604020202020204" pitchFamily="34" charset="0"/>
                <a:ea typeface="Times New Roman" panose="02020603050405020304" pitchFamily="18" charset="0"/>
              </a:rPr>
              <a:t>. Available at: </a:t>
            </a:r>
            <a:r>
              <a:rPr lang="en-GB" sz="1600" u="sng" dirty="0">
                <a:solidFill>
                  <a:srgbClr val="0000FF"/>
                </a:solidFill>
                <a:effectLst/>
                <a:latin typeface="Times New Roman" panose="02020603050405020304" pitchFamily="18" charset="0"/>
                <a:ea typeface="Times New Roman" panose="02020603050405020304" pitchFamily="18" charset="0"/>
                <a:hlinkClick r:id="rId5"/>
              </a:rPr>
              <a:t>Social services | Childline</a:t>
            </a:r>
            <a:r>
              <a:rPr lang="en-GB" sz="1600" dirty="0">
                <a:effectLst/>
                <a:latin typeface="Times New Roman" panose="02020603050405020304" pitchFamily="18" charset="0"/>
                <a:ea typeface="Times New Roman" panose="02020603050405020304" pitchFamily="18" charset="0"/>
              </a:rPr>
              <a:t>. Accessed: 30</a:t>
            </a:r>
            <a:r>
              <a:rPr lang="en-GB" sz="1600" baseline="30000" dirty="0">
                <a:effectLst/>
                <a:latin typeface="Times New Roman" panose="02020603050405020304" pitchFamily="18" charset="0"/>
                <a:ea typeface="Times New Roman" panose="02020603050405020304" pitchFamily="18" charset="0"/>
              </a:rPr>
              <a:t>th</a:t>
            </a:r>
            <a:r>
              <a:rPr lang="en-GB" sz="1600" dirty="0">
                <a:effectLst/>
                <a:latin typeface="Times New Roman" panose="02020603050405020304" pitchFamily="18" charset="0"/>
                <a:ea typeface="Times New Roman" panose="02020603050405020304" pitchFamily="18" charset="0"/>
              </a:rPr>
              <a:t> October 2022.</a:t>
            </a:r>
            <a:endParaRPr lang="en-GB" sz="1600" dirty="0">
              <a:solidFill>
                <a:schemeClr val="bg1"/>
              </a:solidFill>
            </a:endParaRPr>
          </a:p>
        </p:txBody>
      </p:sp>
      <p:sp>
        <p:nvSpPr>
          <p:cNvPr id="10"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12"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16"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18"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22" name="Straight Connector 2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4655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GradientVTI">
  <a:themeElements>
    <a:clrScheme name="Office">
      <a:dk1>
        <a:srgbClr val="000000"/>
      </a:dk1>
      <a:lt1>
        <a:srgbClr val="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docProps/app.xml><?xml version="1.0" encoding="utf-8"?>
<Properties xmlns="http://schemas.openxmlformats.org/officeDocument/2006/extended-properties" xmlns:vt="http://schemas.openxmlformats.org/officeDocument/2006/docPropsVTypes">
  <TotalTime>601</TotalTime>
  <Words>407</Words>
  <Application>Microsoft Office PowerPoint</Application>
  <PresentationFormat>Widescreen</PresentationFormat>
  <Paragraphs>24</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Gill Sans Nova</vt:lpstr>
      <vt:lpstr>Times New Roman</vt:lpstr>
      <vt:lpstr>Univers</vt:lpstr>
      <vt:lpstr>GradientVTI</vt:lpstr>
      <vt:lpstr>A critical review of the effectiveness and efficiently of children in care homes</vt:lpstr>
      <vt:lpstr>Fit for purpose</vt:lpstr>
      <vt:lpstr>Aims</vt:lpstr>
      <vt:lpstr>Objectives</vt:lpstr>
      <vt:lpstr>Literature Review</vt:lpstr>
      <vt:lpstr>Literature review</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review of the effectiveness and efficiently of children in care homes</dc:title>
  <dc:creator>Linda Davies</dc:creator>
  <cp:lastModifiedBy>Linda Davies</cp:lastModifiedBy>
  <cp:revision>9</cp:revision>
  <dcterms:created xsi:type="dcterms:W3CDTF">2022-11-06T18:50:03Z</dcterms:created>
  <dcterms:modified xsi:type="dcterms:W3CDTF">2022-11-16T18:05:55Z</dcterms:modified>
</cp:coreProperties>
</file>