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77" r:id="rId2"/>
    <p:sldId id="276" r:id="rId3"/>
    <p:sldId id="256" r:id="rId4"/>
    <p:sldId id="257" r:id="rId5"/>
    <p:sldId id="258" r:id="rId6"/>
    <p:sldId id="259" r:id="rId7"/>
    <p:sldId id="260" r:id="rId8"/>
    <p:sldId id="262" r:id="rId9"/>
    <p:sldId id="263" r:id="rId10"/>
    <p:sldId id="264" r:id="rId11"/>
    <p:sldId id="265" r:id="rId12"/>
    <p:sldId id="266" r:id="rId13"/>
    <p:sldId id="268" r:id="rId14"/>
    <p:sldId id="269" r:id="rId15"/>
    <p:sldId id="270" r:id="rId16"/>
    <p:sldId id="271" r:id="rId17"/>
    <p:sldId id="272" r:id="rId18"/>
    <p:sldId id="273" r:id="rId19"/>
    <p:sldId id="275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5" d="100"/>
          <a:sy n="105" d="100"/>
        </p:scale>
        <p:origin x="79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85D6E0C-2DF2-2CF1-39F2-7C075F47D283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38417FB-987F-850F-90CF-D50585E44F26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CDD216BD-7B94-40C1-BBF8-22D31B60EF2A}" type="datetime1">
              <a:rPr lang="en-GB"/>
              <a:pPr lvl="0"/>
              <a:t>10/03/2026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1A1667D7-EAFE-613D-248C-B5426BA9A11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B322890D-8C29-BC27-070D-FC8BA551A963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60D07B-0193-08A2-A0AD-DA620CF3CAF9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10AD2C5-AC83-D06B-CBF5-322701DFA845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888154CA-A55E-4CD4-9A0A-F564A19C575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91596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DED54F1-1629-63E3-E634-B6506154B10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F2971AC-5127-E595-0D10-B86F1EB65BA1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6C8F087-B384-6909-45BF-C4CD7105EF84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E4A9DEA1-3011-41AE-B10E-15AB6CFCA742}" type="slidenum">
              <a:t>4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CE7E4F-8A48-D737-90BA-FB9B605E4ADD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00CC91A-93F2-497A-1871-BD2C8D69E9B4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23115F-2AC2-0870-40BE-EBB6F31AF6D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B25B931-6568-4CDA-9253-4100DDEDCC1A}" type="datetime1">
              <a:rPr lang="en-GB"/>
              <a:pPr lvl="0"/>
              <a:t>10/03/2026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9A2C5B-6B23-572E-1ABD-A4AF0DC86CC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17847F-2DC5-CA11-B1AD-72A0CC615F7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5F0909B-749F-4066-B6EE-08FBA8BEE19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1607153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4A7727-5EF4-7CF7-BF92-C80BDB48E35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CAEE05-0055-BC50-F445-A8085C760C65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19279D-00DC-5E18-87B0-19C94006E58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BFAF335-20F3-4EB3-982A-BB580A3B36D8}" type="datetime1">
              <a:rPr lang="en-GB"/>
              <a:pPr lvl="0"/>
              <a:t>10/03/2026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64D968-3BA0-A519-D6E2-957CCEC6F73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FC3932-3487-E0EB-E0D3-56710B98EA2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8B2D6D3-CC3E-4C10-8F31-38A7596DE58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6677806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277AD2-7A09-DA05-89EC-53CB41239B0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B36BB9-4CCC-0987-B486-69CF4BB6712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767676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371ED5-C269-C610-0CC1-DA48F7F9D60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C0C1C34-57CF-4D64-9F85-E6DE41AD176F}" type="datetime1">
              <a:rPr lang="en-GB"/>
              <a:pPr lvl="0"/>
              <a:t>10/03/2026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31CAE6-762C-A277-0AD9-8949D374363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E7E589-E6B0-1789-0A58-404DE890B9B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1FCECFE-74EA-41C3-8799-175E24C435D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09768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35238A-7601-C6DD-95CB-643E3F2FDBC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4D718B-146C-7175-EF7E-A970B110D6DC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EFDD47-0E4C-67F2-4813-FE8D95201663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3338BD-C4AF-AC23-715A-B8D4906DCF3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B9455DD-8CE9-414A-ACF7-FBFDFAA496A6}" type="datetime1">
              <a:rPr lang="en-GB"/>
              <a:pPr lvl="0"/>
              <a:t>10/03/2026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B119A3-6478-1CE8-D0F8-68D4DCC0FBD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5559C2-B78A-85C4-3C2D-5AF44271440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E228C11-AECF-4889-93F1-9C1305FDC3F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54616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56F86B-57D2-C097-D1E0-85136059167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55051E-1C78-E392-5006-A8340D09AD6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AFE47D-2403-9FBC-E7DD-DF82F6E13DD6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F860B0A-095B-22DD-E700-31861E4134A2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3A9301F-E1B2-4D1B-056A-DE586A2151CF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3A344B5-F7EE-92CA-47F0-54444EF7A91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E232CD8-838E-4565-A740-DAAAF7AAC5F7}" type="datetime1">
              <a:rPr lang="en-GB"/>
              <a:pPr lvl="0"/>
              <a:t>10/03/2026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018CD06-757A-9911-648D-0E9F1B67DA3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19199B9-3175-2A68-6159-83249DC1794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88AFA54-8094-4E69-965B-7C395915C12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92854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136CEC-F597-A0A4-910E-2B3F551A854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C7F1BA-B9FD-A846-E046-D8906765048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893D061-942B-4840-A09E-3274C3B6ACBF}" type="datetime1">
              <a:rPr lang="en-GB"/>
              <a:pPr lvl="0"/>
              <a:t>10/03/2026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EA33A53-626A-1BB3-BC38-429A9D9BA64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12B0EAC-83B2-2A71-39C6-F2129F46068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596280E-A994-4451-874B-E20C29E7E4E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60162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93D8EBC-62D1-A5F8-220A-ED274DF7759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C154384-F12E-4735-B337-49E3CB4FB1F4}" type="datetime1">
              <a:rPr lang="en-GB"/>
              <a:pPr lvl="0"/>
              <a:t>10/03/2026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FD19549-1B91-EF4E-F95C-14F4822C81E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BCFBCB1-F75B-2CCC-F498-F1B50FAAA36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684B3BF-AD01-4A64-97F8-31B769F83A3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3317494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C4AD04-051C-2AC7-4A53-1A25F2D29EB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F05D96-41A9-562D-D4A2-B9BC368582E5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F3BED6-9C22-D66B-B1E3-79C1C372A54F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0CD4594-6E19-D732-052D-AAD51737AEF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1081683-33BF-4FB6-A3B2-E382BB0C1466}" type="datetime1">
              <a:rPr lang="en-GB"/>
              <a:pPr lvl="0"/>
              <a:t>10/03/2026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CA0492-95F9-BED3-E53A-98909A0150C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C1934BD-1959-E3D4-3B63-83817A40982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4C3313C-6F55-47B7-A431-3F0927551C8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01128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FDDAC-1EB3-E377-C8A1-1E2AD5A75A8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3E4D3F2-7CEB-C3D9-53C3-E93A1A79A60B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55D5760-6A0F-378D-2F1E-067B133365A8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E007F39-9FE9-589A-BDE9-820648A90C8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381ED95-2CDF-43EE-A967-261048E4F8C0}" type="datetime1">
              <a:rPr lang="en-GB"/>
              <a:pPr lvl="0"/>
              <a:t>10/03/2026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F4CBE2-BA8C-1DEC-F762-16B9353FCEF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44548A-C272-1E56-91E3-F8D219953E4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F4889D5-F3CD-4623-BF06-EEC5B1E7CAA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3115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8FC542-65D2-FE49-22D8-8E71DD3FA3C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43FC4AF-4D29-2EB3-0BAA-B1CE25CA05A6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745508-39E1-4C7B-32A5-3D65F7F17CD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21B023D-052D-44C4-9929-C4DC990752E0}" type="datetime1">
              <a:rPr lang="en-GB"/>
              <a:pPr lvl="0"/>
              <a:t>10/03/2026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B85039-AD1B-E264-98EA-039D0EE3B91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E9751D-D81F-C2C5-0BA0-16652290B6C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5D67A9C-AEFD-4E38-907F-8241DCA1565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55637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1CF2C2C-08DA-D0E7-CE56-337FBE6DBA31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0443959-0752-67E5-103A-3FDB5240BA8E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AEDAE8-A824-F744-AEFF-11CCD35A257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B9966A5-75FE-47F2-A8BE-A004EEAC0698}" type="datetime1">
              <a:rPr lang="en-GB"/>
              <a:pPr lvl="0"/>
              <a:t>10/03/2026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90FEC9-AA89-861C-CBBC-38C64FEA47A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5852DC-D22F-E125-D90C-E16116E8BC0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D1147B2-5E8C-480E-8EF0-B5B46CBCB23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01799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686F158-C55F-428A-E753-007C60BAF7B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271E52-8EB7-1ACC-020D-A99673F135F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59C7B8-BF58-44C6-F697-63F0F3ACFE14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9D0F943F-26C9-40F9-8EC5-7004841B06CD}" type="datetime1">
              <a:rPr lang="en-GB"/>
              <a:pPr lvl="0"/>
              <a:t>10/03/2026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B16C4C-34E1-C77C-8B2D-DB6E4CD2B8D1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4ACCE7-CC08-3400-3F72-1542DB1991ED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8C0536C5-2143-47E6-BA69-1B32A7CB628B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GB" sz="4400" b="0" i="0" u="none" strike="noStrike" kern="1200" cap="none" spc="0" baseline="0">
          <a:solidFill>
            <a:srgbClr val="000000"/>
          </a:solidFill>
          <a:uFillTx/>
          <a:latin typeface="Aptos Display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GB" sz="2800" b="0" i="0" u="none" strike="noStrike" kern="1200" cap="none" spc="0" baseline="0">
          <a:solidFill>
            <a:srgbClr val="000000"/>
          </a:solidFill>
          <a:uFillTx/>
          <a:latin typeface="Aptos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2400" b="0" i="0" u="none" strike="noStrike" kern="1200" cap="none" spc="0" baseline="0">
          <a:solidFill>
            <a:srgbClr val="000000"/>
          </a:solidFill>
          <a:uFillTx/>
          <a:latin typeface="Aptos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2000" b="0" i="0" u="none" strike="noStrike" kern="1200" cap="none" spc="0" baseline="0">
          <a:solidFill>
            <a:srgbClr val="000000"/>
          </a:solidFill>
          <a:uFillTx/>
          <a:latin typeface="Aptos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1800" b="0" i="0" u="none" strike="noStrike" kern="1200" cap="none" spc="0" baseline="0">
          <a:solidFill>
            <a:srgbClr val="000000"/>
          </a:solidFill>
          <a:uFillTx/>
          <a:latin typeface="Aptos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1800" b="0" i="0" u="none" strike="noStrike" kern="1200" cap="none" spc="0" baseline="0">
          <a:solidFill>
            <a:srgbClr val="000000"/>
          </a:solidFill>
          <a:uFillTx/>
          <a:latin typeface="Apto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upport.microsoft.com/en-gb/office/using-access-or-excel-to-manage-your-data-09576147-47d1-4c6f-9312-e825227fcaea" TargetMode="External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hyperlink" Target="https://jldexcelsp.blogspot.com/2006/07/validacin-de-datos-en-excel-agregar.html?m=0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uxwisp.com/pros-and-cons-of-paper-vs-electronic-records/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s://www.fastercapital.com/content/Excel-Templates--Boost-Efficiency-with-Customizable-Excel-Templates-on-OneDrive.html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s://www.as-tech.co.za/blog-posts/understanding-the-risks-of-using-excel-and-outlook-for-data-management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hyperlink" Target="https://support.microsoft.com/en-gb/office/introducing-microsoft-teams-59b4cf2f-84ef-4a41-860a-37d3b9af09d3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www.htnovo.net/2019/02/microsoft-aggiornamento-teams-febbraio-2019.html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ired.it/mobile/app/2020/03/20/videochiamata-microsoft-cancellazione-rumori/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microsoft.com/en-gb/microsoft-teams/unified-communications-as-a-service" TargetMode="External"/><Relationship Id="rId4" Type="http://schemas.openxmlformats.org/officeDocument/2006/relationships/hyperlink" Target="https://creativecommons.org/licenses/by-nc-nd/3.0/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support.microsoft.com/en-us/office/collaborating-with-teams-sharepoint-and-onedrive-9ea6aa07-6e5e-4917-9267-d4d361da3dea" TargetMode="External"/><Relationship Id="rId3" Type="http://schemas.openxmlformats.org/officeDocument/2006/relationships/hyperlink" Target="https://www.htnovo.net/2020/06/come-creare-videoconferenze-gratis-microsoft-teams.html" TargetMode="External"/><Relationship Id="rId7" Type="http://schemas.openxmlformats.org/officeDocument/2006/relationships/hyperlink" Target="https://creativecommons.org/licenses/by-nc/3.0/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pngall.com/microsoft-teams-logo-png/download/167185" TargetMode="External"/><Relationship Id="rId5" Type="http://schemas.openxmlformats.org/officeDocument/2006/relationships/image" Target="../media/image11.png"/><Relationship Id="rId4" Type="http://schemas.openxmlformats.org/officeDocument/2006/relationships/hyperlink" Target="https://creativecommons.org/licenses/by-sa/3.0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cultura-informatica.com/microsoft/microsoft-acelera-teams-para-windows-con-un-nuevo-motor-de-llamadas/" TargetMode="Externa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codecreatorsinc.com/microsoft-teams-pros-and-cons/" TargetMode="External"/><Relationship Id="rId4" Type="http://schemas.openxmlformats.org/officeDocument/2006/relationships/hyperlink" Target="https://creativecommons.org/licenses/by/3.0/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earta.ie/2016/09/harmful-communications-and-digital-safety/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paulreynolds.uk/user-access-control-best-practices/" TargetMode="External"/><Relationship Id="rId4" Type="http://schemas.openxmlformats.org/officeDocument/2006/relationships/hyperlink" Target="https://creativecommons.org/licenses/by-nc/3.0/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hyperlink" Target="https://www.mimecast.com/content/email-security-tips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hyperlink" Target="http://edtech4beginners.com/2017/06/08/e-safety-a-free-poster-for-your-classroom-computer-room/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hyperlink" Target="https://shredsec.com/resources/data-protection-act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s://smex.org/tag/data-protection/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hyperlink" Target="https://gdprlearninghub.com/internal-confidentiality-agreements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d/3.0/" TargetMode="External"/><Relationship Id="rId4" Type="http://schemas.openxmlformats.org/officeDocument/2006/relationships/hyperlink" Target="https://www.nexsys.it/servizio-backup-aziendale/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group of people standing outside a building&#10;&#10;AI-generated content may be incorrect.">
            <a:extLst>
              <a:ext uri="{FF2B5EF4-FFF2-40B4-BE49-F238E27FC236}">
                <a16:creationId xmlns:a16="http://schemas.microsoft.com/office/drawing/2014/main" id="{F0F84FFC-D059-4590-6757-9EC3A23F2F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3455" y="1763484"/>
            <a:ext cx="3984168" cy="1992084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4">
            <a:extLst>
              <a:ext uri="{FF2B5EF4-FFF2-40B4-BE49-F238E27FC236}">
                <a16:creationId xmlns:a16="http://schemas.microsoft.com/office/drawing/2014/main" id="{DB371BB4-7B17-DB70-D4CB-0D6CE28A682C}"/>
              </a:ext>
            </a:extLst>
          </p:cNvPr>
          <p:cNvSpPr txBox="1"/>
          <p:nvPr/>
        </p:nvSpPr>
        <p:spPr>
          <a:xfrm>
            <a:off x="1619859" y="1394158"/>
            <a:ext cx="5474823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highlight>
                  <a:srgbClr val="00FFFF"/>
                </a:highlight>
                <a:uFillTx/>
                <a:latin typeface="Aptos"/>
              </a:rPr>
              <a:t>Greenfield Home Care Agency </a:t>
            </a:r>
          </a:p>
        </p:txBody>
      </p:sp>
      <p:pic>
        <p:nvPicPr>
          <p:cNvPr id="4" name="Picture 6" descr="A person and a nurse standing next to each other&#10;&#10;AI-generated content may be incorrect.">
            <a:extLst>
              <a:ext uri="{FF2B5EF4-FFF2-40B4-BE49-F238E27FC236}">
                <a16:creationId xmlns:a16="http://schemas.microsoft.com/office/drawing/2014/main" id="{6F045CBB-B771-B568-C962-F3665451B7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115" y="1763484"/>
            <a:ext cx="2662339" cy="1992084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Picture 8" descr="A group of people in a room&#10;&#10;AI-generated content may be incorrect.">
            <a:extLst>
              <a:ext uri="{FF2B5EF4-FFF2-40B4-BE49-F238E27FC236}">
                <a16:creationId xmlns:a16="http://schemas.microsoft.com/office/drawing/2014/main" id="{E7166540-ED14-FC50-C302-C5AAF538E25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1115" y="3755568"/>
            <a:ext cx="6646508" cy="129814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TextBox 9">
            <a:extLst>
              <a:ext uri="{FF2B5EF4-FFF2-40B4-BE49-F238E27FC236}">
                <a16:creationId xmlns:a16="http://schemas.microsoft.com/office/drawing/2014/main" id="{C5595415-432C-89C0-E173-E3A60DDBA5B6}"/>
              </a:ext>
            </a:extLst>
          </p:cNvPr>
          <p:cNvSpPr txBox="1"/>
          <p:nvPr/>
        </p:nvSpPr>
        <p:spPr>
          <a:xfrm>
            <a:off x="7588312" y="1720836"/>
            <a:ext cx="4119710" cy="193129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50" b="1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Group Members Names &amp; Student ID numbers</a:t>
            </a: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50" b="1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Farah (2524561)</a:t>
            </a: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50" b="1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Sobia (2504721)</a:t>
            </a: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50" b="1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Saadiq (2519769)</a:t>
            </a: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50" b="1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Dorota (2519628)</a:t>
            </a:r>
            <a:endParaRPr lang="en-GB" sz="1450" b="1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cs typeface="Times New Roman" pitchFamily="18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50" b="1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Module code: LCHS4007_BIRM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50" b="1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Lecturer Name: Justin Okoli</a:t>
            </a: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1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5A37341-3758-D5DD-DA70-8BEFC890A8B2}"/>
              </a:ext>
            </a:extLst>
          </p:cNvPr>
          <p:cNvSpPr txBox="1"/>
          <p:nvPr/>
        </p:nvSpPr>
        <p:spPr>
          <a:xfrm>
            <a:off x="1825352" y="474345"/>
            <a:ext cx="7257327" cy="590930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FF0000"/>
                </a:solidFill>
                <a:uFillTx/>
                <a:latin typeface="Times New Roman" pitchFamily="18"/>
                <a:cs typeface="Times New Roman" pitchFamily="18"/>
              </a:rPr>
              <a:t>Contents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b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</a:br>
            <a:r>
              <a:rPr lang="en-GB" sz="1800" b="0" i="0" u="none" strike="noStrike" kern="1200" cap="none" spc="0" baseline="0">
                <a:solidFill>
                  <a:srgbClr val="00B0F0"/>
                </a:solidFill>
                <a:uFillTx/>
                <a:latin typeface="Times New Roman" pitchFamily="18"/>
                <a:cs typeface="Times New Roman" pitchFamily="18"/>
              </a:rPr>
              <a:t>Microsoft Excel – Data Management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• Current Practice vs Excel Approach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• Benefits of Using Excel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• Limitations &amp; Conclusion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b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</a:b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cs typeface="Times New Roman" pitchFamily="18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D86ECC"/>
                </a:solidFill>
                <a:uFillTx/>
                <a:latin typeface="Times New Roman" pitchFamily="18"/>
                <a:cs typeface="Times New Roman" pitchFamily="18"/>
              </a:rPr>
              <a:t>Microsoft Teams – Communication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• Communication Challenges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• Benefits of Microsoft Teams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• Challenges &amp; Conclusion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b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</a:b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cs typeface="Times New Roman" pitchFamily="18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47D45A"/>
                </a:solidFill>
                <a:uFillTx/>
                <a:latin typeface="Times New Roman" pitchFamily="18"/>
                <a:cs typeface="Times New Roman" pitchFamily="18"/>
              </a:rPr>
              <a:t>Digital Safety Action Plan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• Secure Access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• Email Awareness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• Data Management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• Confidentiality &amp; Compliance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b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</a:b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• Conclusion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E33FD5-15CF-ADC7-0CCA-EF48ECFB4678}"/>
              </a:ext>
            </a:extLst>
          </p:cNvPr>
          <p:cNvSpPr txBox="1">
            <a:spLocks noGrp="1"/>
          </p:cNvSpPr>
          <p:nvPr>
            <p:ph type="ctrTitle"/>
          </p:nvPr>
        </p:nvSpPr>
        <p:spPr/>
        <p:txBody>
          <a:bodyPr/>
          <a:lstStyle/>
          <a:p>
            <a:pPr lvl="0"/>
            <a:r>
              <a:rPr lang="en-GB"/>
              <a:t>Group member 1- Application: Microsoft excel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31AB59-1A1B-32CA-DFD1-E6C6996D8A2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838641"/>
          </a:xfrm>
        </p:spPr>
        <p:txBody>
          <a:bodyPr/>
          <a:lstStyle/>
          <a:p>
            <a:pPr lvl="0"/>
            <a:r>
              <a:rPr lang="en-GB"/>
              <a:t>Introduction to Microsoft Excel</a:t>
            </a:r>
          </a:p>
        </p:txBody>
      </p:sp>
      <p:sp>
        <p:nvSpPr>
          <p:cNvPr id="3" name="Content Placeholder 9">
            <a:extLst>
              <a:ext uri="{FF2B5EF4-FFF2-40B4-BE49-F238E27FC236}">
                <a16:creationId xmlns:a16="http://schemas.microsoft.com/office/drawing/2014/main" id="{2CD1B7CE-CE31-EB25-D8F1-3316AAB870F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75139" y="1366598"/>
            <a:ext cx="8965554" cy="3699982"/>
          </a:xfrm>
        </p:spPr>
        <p:txBody>
          <a:bodyPr/>
          <a:lstStyle/>
          <a:p>
            <a:pPr marL="0" lvl="0" indent="0">
              <a:lnSpc>
                <a:spcPct val="50000"/>
              </a:lnSpc>
              <a:buNone/>
            </a:pPr>
            <a:r>
              <a:rPr lang="en-GB" sz="2000" b="1">
                <a:solidFill>
                  <a:srgbClr val="FF0000"/>
                </a:solidFill>
                <a:latin typeface="Times New Roman" pitchFamily="18"/>
                <a:cs typeface="Times New Roman" pitchFamily="18"/>
              </a:rPr>
              <a:t>Introduction to Microsoft Excel</a:t>
            </a:r>
          </a:p>
          <a:p>
            <a:pPr lvl="0">
              <a:lnSpc>
                <a:spcPct val="50000"/>
              </a:lnSpc>
            </a:pPr>
            <a:r>
              <a:rPr lang="en-GB" sz="2000">
                <a:latin typeface="Times New Roman" pitchFamily="18"/>
                <a:cs typeface="Times New Roman" pitchFamily="18"/>
              </a:rPr>
              <a:t>Microsoft Excel is part of Microsoft 365</a:t>
            </a:r>
          </a:p>
          <a:p>
            <a:pPr lvl="0">
              <a:lnSpc>
                <a:spcPct val="50000"/>
              </a:lnSpc>
            </a:pPr>
            <a:r>
              <a:rPr lang="en-GB" sz="2000">
                <a:latin typeface="Times New Roman" pitchFamily="18"/>
                <a:cs typeface="Times New Roman" pitchFamily="18"/>
              </a:rPr>
              <a:t>Used for data organisation, analysis, and management</a:t>
            </a:r>
          </a:p>
          <a:p>
            <a:pPr lvl="0">
              <a:lnSpc>
                <a:spcPct val="50000"/>
              </a:lnSpc>
            </a:pPr>
            <a:r>
              <a:rPr lang="en-GB" sz="2000">
                <a:latin typeface="Times New Roman" pitchFamily="18"/>
                <a:cs typeface="Times New Roman" pitchFamily="18"/>
              </a:rPr>
              <a:t>Helps manage administrative and operational tasks</a:t>
            </a:r>
          </a:p>
          <a:p>
            <a:pPr lvl="0">
              <a:lnSpc>
                <a:spcPct val="50000"/>
              </a:lnSpc>
            </a:pPr>
            <a:r>
              <a:rPr lang="en-GB" sz="2000">
                <a:latin typeface="Times New Roman" pitchFamily="18"/>
                <a:cs typeface="Times New Roman" pitchFamily="18"/>
              </a:rPr>
              <a:t>Supports staff scheduling and rota planning</a:t>
            </a:r>
          </a:p>
          <a:p>
            <a:pPr lvl="0">
              <a:lnSpc>
                <a:spcPct val="50000"/>
              </a:lnSpc>
            </a:pPr>
            <a:r>
              <a:rPr lang="en-GB" sz="2000">
                <a:latin typeface="Times New Roman" pitchFamily="18"/>
                <a:cs typeface="Times New Roman" pitchFamily="18"/>
              </a:rPr>
              <a:t>Assists with visit planning</a:t>
            </a:r>
          </a:p>
          <a:p>
            <a:pPr lvl="0">
              <a:lnSpc>
                <a:spcPct val="50000"/>
              </a:lnSpc>
            </a:pPr>
            <a:r>
              <a:rPr lang="en-GB" sz="2000">
                <a:latin typeface="Times New Roman" pitchFamily="18"/>
                <a:cs typeface="Times New Roman" pitchFamily="18"/>
              </a:rPr>
              <a:t>Keeps care records organised and updated</a:t>
            </a:r>
          </a:p>
          <a:p>
            <a:pPr lvl="0">
              <a:lnSpc>
                <a:spcPct val="50000"/>
              </a:lnSpc>
            </a:pPr>
            <a:r>
              <a:rPr lang="en-GB" sz="2000">
                <a:latin typeface="Times New Roman" pitchFamily="18"/>
                <a:cs typeface="Times New Roman" pitchFamily="18"/>
              </a:rPr>
              <a:t>Ensures elderly clients receive timely and high-quality care</a:t>
            </a:r>
          </a:p>
          <a:p>
            <a:pPr lvl="0">
              <a:lnSpc>
                <a:spcPct val="50000"/>
              </a:lnSpc>
            </a:pPr>
            <a:r>
              <a:rPr lang="en-GB" sz="2000">
                <a:latin typeface="Times New Roman" pitchFamily="18"/>
                <a:cs typeface="Times New Roman" pitchFamily="18"/>
              </a:rPr>
              <a:t>Reduces paper-based systems and manual work</a:t>
            </a:r>
          </a:p>
          <a:p>
            <a:pPr lvl="0">
              <a:lnSpc>
                <a:spcPct val="50000"/>
              </a:lnSpc>
            </a:pPr>
            <a:r>
              <a:rPr lang="en-GB" sz="2000">
                <a:latin typeface="Times New Roman" pitchFamily="18"/>
                <a:cs typeface="Times New Roman" pitchFamily="18"/>
              </a:rPr>
              <a:t>Helps digitise important records</a:t>
            </a:r>
          </a:p>
          <a:p>
            <a:pPr lvl="0">
              <a:lnSpc>
                <a:spcPct val="50000"/>
              </a:lnSpc>
            </a:pPr>
            <a:r>
              <a:rPr lang="en-GB" sz="2000">
                <a:latin typeface="Times New Roman" pitchFamily="18"/>
                <a:cs typeface="Times New Roman" pitchFamily="18"/>
              </a:rPr>
              <a:t>Improves accuracy and accessibility</a:t>
            </a:r>
          </a:p>
          <a:p>
            <a:pPr lvl="0">
              <a:lnSpc>
                <a:spcPct val="50000"/>
              </a:lnSpc>
            </a:pPr>
            <a:r>
              <a:rPr lang="en-GB" sz="2000">
                <a:latin typeface="Times New Roman" pitchFamily="18"/>
                <a:cs typeface="Times New Roman" pitchFamily="18"/>
              </a:rPr>
              <a:t>Increases overall efficiency</a:t>
            </a:r>
          </a:p>
          <a:p>
            <a:pPr lvl="0">
              <a:lnSpc>
                <a:spcPct val="50000"/>
              </a:lnSpc>
            </a:pPr>
            <a:r>
              <a:rPr lang="en-GB" sz="2000">
                <a:latin typeface="Times New Roman" pitchFamily="18"/>
                <a:cs typeface="Times New Roman" pitchFamily="18"/>
              </a:rPr>
              <a:t>Allows staff in different locations to access information easily       </a:t>
            </a:r>
          </a:p>
          <a:p>
            <a:pPr lvl="0">
              <a:lnSpc>
                <a:spcPct val="50000"/>
              </a:lnSpc>
            </a:pPr>
            <a:endParaRPr lang="en-GB" sz="600"/>
          </a:p>
        </p:txBody>
      </p:sp>
      <p:pic>
        <p:nvPicPr>
          <p:cNvPr id="4" name="Picture 11" descr="A group of computer applications&#10;&#10;AI-generated content may be incorrect.">
            <a:extLst>
              <a:ext uri="{FF2B5EF4-FFF2-40B4-BE49-F238E27FC236}">
                <a16:creationId xmlns:a16="http://schemas.microsoft.com/office/drawing/2014/main" id="{5BDE051D-F0D2-67EC-DD79-A6D7CF7BE7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18719" y="1606609"/>
            <a:ext cx="3326230" cy="187306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12">
            <a:extLst>
              <a:ext uri="{FF2B5EF4-FFF2-40B4-BE49-F238E27FC236}">
                <a16:creationId xmlns:a16="http://schemas.microsoft.com/office/drawing/2014/main" id="{78B49DB2-8A17-D553-445B-CF7A7778106C}"/>
              </a:ext>
            </a:extLst>
          </p:cNvPr>
          <p:cNvSpPr txBox="1"/>
          <p:nvPr/>
        </p:nvSpPr>
        <p:spPr>
          <a:xfrm>
            <a:off x="7516057" y="3488865"/>
            <a:ext cx="3703457" cy="23083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  <a:hlinkClick r:id="rId4" tooltip="https://jldexcelsp.blogspot.com/2006/07/validacin-de-datos-en-excel-agregar.html?m=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 by Unknown Author is licensed under </a:t>
            </a: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  <a:hlinkClick r:id="rId5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9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6" name="TextBox 7">
            <a:extLst>
              <a:ext uri="{FF2B5EF4-FFF2-40B4-BE49-F238E27FC236}">
                <a16:creationId xmlns:a16="http://schemas.microsoft.com/office/drawing/2014/main" id="{C0ECB978-E237-FE23-B1B5-A92F6E6B79DA}"/>
              </a:ext>
            </a:extLst>
          </p:cNvPr>
          <p:cNvSpPr txBox="1"/>
          <p:nvPr/>
        </p:nvSpPr>
        <p:spPr>
          <a:xfrm>
            <a:off x="1284786" y="5229407"/>
            <a:ext cx="5544272" cy="73866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Microsoft (n.d.) </a:t>
            </a:r>
            <a:r>
              <a:rPr lang="en-GB" sz="1400" b="0" i="1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Using Access or Excel to manage your data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. Microsoft Support. Available at: 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Using Access or Excel to manage your data - Microsoft Support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 (Accessed 10</a:t>
            </a:r>
            <a:r>
              <a:rPr lang="en-GB" sz="1400" b="0" i="0" u="none" strike="noStrike" kern="0" cap="none" spc="0" baseline="3000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th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 February 2026).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02E50D-EE11-D204-7FA0-7210A6627D6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908081"/>
          </a:xfrm>
        </p:spPr>
        <p:txBody>
          <a:bodyPr/>
          <a:lstStyle/>
          <a:p>
            <a:pPr lvl="0"/>
            <a:r>
              <a:rPr lang="en-GB" sz="4000"/>
              <a:t>Current practise against Excel based approach</a:t>
            </a:r>
          </a:p>
        </p:txBody>
      </p:sp>
      <p:pic>
        <p:nvPicPr>
          <p:cNvPr id="3" name="Content Placeholder 8" descr="A screenshot of a computer&#10;&#10;AI-generated content may be incorrect.">
            <a:extLst>
              <a:ext uri="{FF2B5EF4-FFF2-40B4-BE49-F238E27FC236}">
                <a16:creationId xmlns:a16="http://schemas.microsoft.com/office/drawing/2014/main" id="{487C4BAC-7003-67F2-B105-D9CEE616558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7010" y="2253081"/>
            <a:ext cx="3421145" cy="2171105"/>
          </a:xfrm>
        </p:spPr>
      </p:pic>
      <p:sp>
        <p:nvSpPr>
          <p:cNvPr id="4" name="TextBox 5">
            <a:extLst>
              <a:ext uri="{FF2B5EF4-FFF2-40B4-BE49-F238E27FC236}">
                <a16:creationId xmlns:a16="http://schemas.microsoft.com/office/drawing/2014/main" id="{E6B9ECC5-3F2A-C4BC-422A-B20F4A541A7C}"/>
              </a:ext>
            </a:extLst>
          </p:cNvPr>
          <p:cNvSpPr txBox="1"/>
          <p:nvPr/>
        </p:nvSpPr>
        <p:spPr>
          <a:xfrm>
            <a:off x="5206145" y="1166216"/>
            <a:ext cx="5812950" cy="56015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FF0000"/>
                </a:solidFill>
                <a:uFillTx/>
                <a:latin typeface="Times New Roman" pitchFamily="18"/>
                <a:cs typeface="Times New Roman" pitchFamily="18"/>
              </a:rPr>
              <a:t>Current Practice vs Excel-Based Approach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 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1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Current issues: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Paper-based logs and simple documents used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Manual rota processing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Redundant or repeated work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Difficult to track updates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Higher chance of mistakes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Poor communication between carers, coordinators, and managers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 </a:t>
            </a:r>
            <a:endParaRPr lang="en-GB" sz="1600" b="1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cs typeface="Times New Roman" pitchFamily="18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1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With Excel: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Tasks completed digitally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Staff rotas created using tables and formulas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Care and medication logs updated in real time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Faster and more organised record keeping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Staff always use correct and up-to-date information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 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1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Examples of improved tasks: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Digital staff rotas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Visit and workload tracking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Medication record management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5A4DA0B-F837-E1B2-6D8E-21BF7C79D720}"/>
              </a:ext>
            </a:extLst>
          </p:cNvPr>
          <p:cNvSpPr txBox="1"/>
          <p:nvPr/>
        </p:nvSpPr>
        <p:spPr>
          <a:xfrm>
            <a:off x="196678" y="4907667"/>
            <a:ext cx="4942386" cy="73866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Luxwisp (n.d.) </a:t>
            </a:r>
            <a:r>
              <a:rPr lang="en-GB" sz="1400" b="0" i="1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Pros and cons of paper vs electronic records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. Available at: 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Pros and Cons of Paper Vs Electronic Records | Luxwisp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 (Accessed 10</a:t>
            </a:r>
            <a:r>
              <a:rPr lang="en-GB" sz="1400" b="0" i="0" u="none" strike="noStrike" kern="0" cap="none" spc="0" baseline="3000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th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 February 2026).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24042-0594-8A50-0235-B185A2D2406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34140" y="152201"/>
            <a:ext cx="10515600" cy="743178"/>
          </a:xfrm>
        </p:spPr>
        <p:txBody>
          <a:bodyPr/>
          <a:lstStyle/>
          <a:p>
            <a:pPr lvl="0"/>
            <a:r>
              <a:rPr lang="en-GB"/>
              <a:t>Benefits of using Excel at Greenfield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48B871-5669-2F38-0AAC-A505093D780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925052"/>
            <a:ext cx="10515600" cy="4826642"/>
          </a:xfrm>
        </p:spPr>
        <p:txBody>
          <a:bodyPr>
            <a:noAutofit/>
          </a:bodyPr>
          <a:lstStyle/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Automates calculations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Reduces human error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Calculates total hours worked automatically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Uses formulas for quick and accurate results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Standardised templates improve consistency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Saves administrative time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Allows managers to focus on service quality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Supports charts and tables for data analysis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Helps identify staffing shortages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Helps track busy periods and demand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Files stored safely in OneDrive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Easy access for authorised staff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Improves coordination across the organisation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C0CC95B-2A75-AB19-0A74-E29564081E09}"/>
              </a:ext>
            </a:extLst>
          </p:cNvPr>
          <p:cNvSpPr txBox="1"/>
          <p:nvPr/>
        </p:nvSpPr>
        <p:spPr>
          <a:xfrm>
            <a:off x="5382231" y="5751694"/>
            <a:ext cx="5579687" cy="95410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FasterCapital (n.d.) </a:t>
            </a:r>
            <a:r>
              <a:rPr lang="en-GB" sz="1400" b="0" i="1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Excel Templates: Boost Efficiency with Customizable Excel Templates on OneDrive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. Available at: 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Excel Templates: Boost Efficiency with Customizable Excel Templates on OneDrive – FasterCapital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 (Accessed 10</a:t>
            </a:r>
            <a:r>
              <a:rPr lang="en-GB" sz="1400" b="0" i="0" u="none" strike="noStrike" kern="0" cap="none" spc="0" baseline="3000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th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 February 2026).</a:t>
            </a:r>
          </a:p>
        </p:txBody>
      </p:sp>
      <p:pic>
        <p:nvPicPr>
          <p:cNvPr id="5" name="Picture 5" descr="A computer software application with many icons&#10;&#10;AI-generated content may be incorrect.">
            <a:extLst>
              <a:ext uri="{FF2B5EF4-FFF2-40B4-BE49-F238E27FC236}">
                <a16:creationId xmlns:a16="http://schemas.microsoft.com/office/drawing/2014/main" id="{1396A52E-3391-8DB2-FDAA-B96B5DD5B1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23966" y="1636849"/>
            <a:ext cx="4223659" cy="2448049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1B5F5F-F960-D9F3-9660-610532CE2A4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467102"/>
            <a:ext cx="10515600" cy="878720"/>
          </a:xfrm>
        </p:spPr>
        <p:txBody>
          <a:bodyPr/>
          <a:lstStyle/>
          <a:p>
            <a:pPr lvl="0"/>
            <a:r>
              <a:rPr lang="en-GB"/>
              <a:t>Limitations and 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06730D-1646-42B1-D923-DA21F2BA6CF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57034" y="1447796"/>
            <a:ext cx="9868378" cy="3702935"/>
          </a:xfrm>
        </p:spPr>
        <p:txBody>
          <a:bodyPr/>
          <a:lstStyle/>
          <a:p>
            <a:pPr lvl="0">
              <a:lnSpc>
                <a:spcPct val="60000"/>
              </a:lnSpc>
            </a:pPr>
            <a:r>
              <a:rPr lang="en-GB" sz="1800" b="1">
                <a:solidFill>
                  <a:srgbClr val="FF0000"/>
                </a:solidFill>
                <a:latin typeface="Times New Roman" pitchFamily="18"/>
                <a:cs typeface="Times New Roman" pitchFamily="18"/>
              </a:rPr>
              <a:t>Limitations:</a:t>
            </a:r>
          </a:p>
          <a:p>
            <a:pPr lvl="1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Excel has many benefits but also some drawbacks</a:t>
            </a:r>
          </a:p>
          <a:p>
            <a:pPr lvl="1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Staff need proper training to use formulas correctly</a:t>
            </a:r>
          </a:p>
          <a:p>
            <a:pPr lvl="1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Poor spreadsheet design can lead to mistakes</a:t>
            </a:r>
          </a:p>
          <a:p>
            <a:pPr lvl="1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Higher risk of errors without guidance or skills</a:t>
            </a:r>
          </a:p>
          <a:p>
            <a:pPr lvl="1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Sensitive client information may be at risk</a:t>
            </a:r>
          </a:p>
          <a:p>
            <a:pPr lvl="1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Data security and confidentiality can be compromised if not protected properly</a:t>
            </a:r>
          </a:p>
          <a:p>
            <a:pPr marL="457200" lvl="1" indent="0">
              <a:lnSpc>
                <a:spcPct val="60000"/>
              </a:lnSpc>
              <a:buNone/>
            </a:pPr>
            <a:endParaRPr lang="en-GB" sz="1800">
              <a:latin typeface="Times New Roman" pitchFamily="18"/>
              <a:cs typeface="Times New Roman" pitchFamily="18"/>
            </a:endParaRPr>
          </a:p>
          <a:p>
            <a:pPr lvl="0">
              <a:lnSpc>
                <a:spcPct val="60000"/>
              </a:lnSpc>
            </a:pPr>
            <a:r>
              <a:rPr lang="en-GB" sz="1800" b="1">
                <a:solidFill>
                  <a:srgbClr val="FF0000"/>
                </a:solidFill>
                <a:latin typeface="Times New Roman" pitchFamily="18"/>
                <a:cs typeface="Times New Roman" pitchFamily="18"/>
              </a:rPr>
              <a:t>Conclusion:</a:t>
            </a:r>
          </a:p>
          <a:p>
            <a:pPr lvl="1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Excel can greatly improve efficiency at Greenfield Home Care Agency</a:t>
            </a:r>
          </a:p>
          <a:p>
            <a:pPr lvl="1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Helps organise and record data accurately</a:t>
            </a:r>
          </a:p>
          <a:p>
            <a:pPr lvl="1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Supports better operational decision-making</a:t>
            </a:r>
          </a:p>
          <a:p>
            <a:pPr lvl="1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Works best when staff are well trained</a:t>
            </a:r>
          </a:p>
          <a:p>
            <a:pPr lvl="1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Requires strong data protection and security measures</a:t>
            </a:r>
          </a:p>
          <a:p>
            <a:pPr lvl="1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Overall, Excel is effective when used correctly and safely</a:t>
            </a:r>
          </a:p>
          <a:p>
            <a:pPr lvl="0">
              <a:lnSpc>
                <a:spcPct val="40000"/>
              </a:lnSpc>
            </a:pPr>
            <a:endParaRPr lang="en-GB" sz="20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6E5EE77-0303-5ADA-BDED-1916F96FFA8C}"/>
              </a:ext>
            </a:extLst>
          </p:cNvPr>
          <p:cNvSpPr txBox="1"/>
          <p:nvPr/>
        </p:nvSpPr>
        <p:spPr>
          <a:xfrm>
            <a:off x="838203" y="5354680"/>
            <a:ext cx="8727307" cy="133882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AS-Tech (n.d.) </a:t>
            </a:r>
            <a:r>
              <a:rPr lang="en-GB" sz="1400" b="0" i="1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Understanding the risks of using Excel and Outlook for data management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. Available at: 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https://www.as-tech.co.za/blog-posts/understanding-the-risks-of-using-excel-and-outlook-for-data-management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 (Accessed 10</a:t>
            </a:r>
            <a:r>
              <a:rPr lang="en-GB" sz="1400" b="0" i="0" u="none" strike="noStrike" kern="0" cap="none" spc="0" baseline="3000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th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 February 2026).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pic>
        <p:nvPicPr>
          <p:cNvPr id="5" name="Picture 5" descr="A hand typing on a computer&#10;&#10;AI-generated content may be incorrect.">
            <a:extLst>
              <a:ext uri="{FF2B5EF4-FFF2-40B4-BE49-F238E27FC236}">
                <a16:creationId xmlns:a16="http://schemas.microsoft.com/office/drawing/2014/main" id="{2F312CAF-6041-2306-F528-024EBDBB78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3877" y="471565"/>
            <a:ext cx="4311085" cy="2156411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>
            <a:extLst>
              <a:ext uri="{FF2B5EF4-FFF2-40B4-BE49-F238E27FC236}">
                <a16:creationId xmlns:a16="http://schemas.microsoft.com/office/drawing/2014/main" id="{D9EE3C68-48B4-47CF-3284-855783D48BC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240968" y="2103440"/>
            <a:ext cx="10515600" cy="1325559"/>
          </a:xfrm>
        </p:spPr>
        <p:txBody>
          <a:bodyPr/>
          <a:lstStyle/>
          <a:p>
            <a:pPr lvl="0"/>
            <a:r>
              <a:rPr lang="en-GB"/>
              <a:t>Group member 2- Tool: Microsoft teams 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2C223D-DE88-568E-1C52-35E6BB929F2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18832"/>
            <a:ext cx="10515600" cy="1081707"/>
          </a:xfrm>
        </p:spPr>
        <p:txBody>
          <a:bodyPr/>
          <a:lstStyle/>
          <a:p>
            <a:pPr lvl="0"/>
            <a:r>
              <a:rPr lang="en-GB"/>
              <a:t>Introduction to Microsoft Teams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A32CE5-2324-D052-98F0-CA22753ADBA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745601" y="1400531"/>
            <a:ext cx="10515600" cy="4204127"/>
          </a:xfrm>
        </p:spPr>
        <p:txBody>
          <a:bodyPr/>
          <a:lstStyle/>
          <a:p>
            <a:pPr lvl="0"/>
            <a:r>
              <a:rPr lang="en-GB" b="1"/>
              <a:t> </a:t>
            </a:r>
            <a:r>
              <a:rPr lang="en-GB" sz="1800" b="1">
                <a:solidFill>
                  <a:srgbClr val="FF0000"/>
                </a:solidFill>
                <a:latin typeface="Times New Roman" pitchFamily="18"/>
                <a:cs typeface="Times New Roman" pitchFamily="18"/>
              </a:rPr>
              <a:t>Introduction to Microsoft Teams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Microsoft Teams allows communication through:</a:t>
            </a:r>
          </a:p>
          <a:p>
            <a:pPr lvl="1"/>
            <a:r>
              <a:rPr lang="en-GB" sz="1800">
                <a:latin typeface="Times New Roman" pitchFamily="18"/>
                <a:cs typeface="Times New Roman" pitchFamily="18"/>
              </a:rPr>
              <a:t>Chat</a:t>
            </a:r>
          </a:p>
          <a:p>
            <a:pPr lvl="1"/>
            <a:r>
              <a:rPr lang="en-GB" sz="1800">
                <a:latin typeface="Times New Roman" pitchFamily="18"/>
                <a:cs typeface="Times New Roman" pitchFamily="18"/>
              </a:rPr>
              <a:t>Video conferencing</a:t>
            </a:r>
          </a:p>
          <a:p>
            <a:pPr lvl="1"/>
            <a:r>
              <a:rPr lang="en-GB" sz="1800">
                <a:latin typeface="Times New Roman" pitchFamily="18"/>
                <a:cs typeface="Times New Roman" pitchFamily="18"/>
              </a:rPr>
              <a:t>File sharing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Helps office-based staff connect with carers working in the community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Supports communication between staff in different locations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Provides one central platform for teamwork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Enables quick and secure information sharing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Improves collaboration between team members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Reduces misunderstandings</a:t>
            </a:r>
          </a:p>
          <a:p>
            <a:pPr lvl="0">
              <a:lnSpc>
                <a:spcPct val="80000"/>
              </a:lnSpc>
            </a:pPr>
            <a:endParaRPr lang="en-GB" sz="26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A1689BA-1CBA-C63E-F847-474905D57191}"/>
              </a:ext>
            </a:extLst>
          </p:cNvPr>
          <p:cNvSpPr txBox="1"/>
          <p:nvPr/>
        </p:nvSpPr>
        <p:spPr>
          <a:xfrm>
            <a:off x="1133627" y="5604668"/>
            <a:ext cx="6967956" cy="73866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Microsoft (n.d.) </a:t>
            </a:r>
            <a:r>
              <a:rPr lang="en-GB" sz="1400" b="0" i="1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Introducing Microsoft Teams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. Microsoft Support. Available at: 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 ntroducing Microsoft Teams - Microsoft Support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  (Accessed 10</a:t>
            </a:r>
            <a:r>
              <a:rPr lang="en-GB" sz="1400" b="0" i="0" u="none" strike="noStrike" kern="0" cap="none" spc="0" baseline="3000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th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 February 2026).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400" b="0" i="0" u="none" strike="noStrike" kern="0" cap="none" spc="0" baseline="0">
              <a:solidFill>
                <a:srgbClr val="000000"/>
              </a:solidFill>
              <a:uFillTx/>
              <a:latin typeface="Times New Roman" pitchFamily="18"/>
              <a:cs typeface="Times New Roman" pitchFamily="18"/>
            </a:endParaRPr>
          </a:p>
        </p:txBody>
      </p:sp>
      <p:pic>
        <p:nvPicPr>
          <p:cNvPr id="5" name="Picture 5" descr="A computer screen with a logo&#10;&#10;AI-generated content may be incorrect.">
            <a:extLst>
              <a:ext uri="{FF2B5EF4-FFF2-40B4-BE49-F238E27FC236}">
                <a16:creationId xmlns:a16="http://schemas.microsoft.com/office/drawing/2014/main" id="{2C9F690F-F6A8-148D-CD13-3A671B535C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91355" y="1111169"/>
            <a:ext cx="3262469" cy="2176043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TextBox 6">
            <a:extLst>
              <a:ext uri="{FF2B5EF4-FFF2-40B4-BE49-F238E27FC236}">
                <a16:creationId xmlns:a16="http://schemas.microsoft.com/office/drawing/2014/main" id="{CCA5F791-8A9D-65D9-0311-5897B5996508}"/>
              </a:ext>
            </a:extLst>
          </p:cNvPr>
          <p:cNvSpPr txBox="1"/>
          <p:nvPr/>
        </p:nvSpPr>
        <p:spPr>
          <a:xfrm>
            <a:off x="1219196" y="6894402"/>
            <a:ext cx="3862087" cy="23083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  <a:hlinkClick r:id="rId4" tooltip="https://www.htnovo.net/2019/02/microsoft-aggiornamento-teams-febbraio-2019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 by Unknown Author is licensed under </a:t>
            </a: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  <a:hlinkClick r:id="rId5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9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EBA93F-1C41-B820-F1F5-647E94C4CBE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480544"/>
            <a:ext cx="10515600" cy="989106"/>
          </a:xfrm>
        </p:spPr>
        <p:txBody>
          <a:bodyPr/>
          <a:lstStyle/>
          <a:p>
            <a:pPr lvl="0"/>
            <a:r>
              <a:rPr lang="en-GB"/>
              <a:t>Communication challenges at Greenfield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B19031-E793-37FA-424C-5AAD1823323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489959"/>
            <a:ext cx="7750207" cy="4227929"/>
          </a:xfrm>
        </p:spPr>
        <p:txBody>
          <a:bodyPr/>
          <a:lstStyle/>
          <a:p>
            <a:pPr lvl="0">
              <a:lnSpc>
                <a:spcPct val="50000"/>
              </a:lnSpc>
            </a:pPr>
            <a:r>
              <a:rPr lang="en-GB" sz="1800" b="1">
                <a:solidFill>
                  <a:srgbClr val="FF0000"/>
                </a:solidFill>
                <a:latin typeface="Times New Roman" pitchFamily="18"/>
                <a:cs typeface="Times New Roman" pitchFamily="18"/>
              </a:rPr>
              <a:t>Communication Challenges at Greenfield</a:t>
            </a:r>
            <a:endParaRPr lang="en-GB" sz="1800">
              <a:solidFill>
                <a:srgbClr val="FF0000"/>
              </a:solidFill>
              <a:latin typeface="Times New Roman" pitchFamily="18"/>
              <a:cs typeface="Times New Roman" pitchFamily="18"/>
            </a:endParaRPr>
          </a:p>
          <a:p>
            <a:pPr marL="0" lvl="0" indent="0">
              <a:lnSpc>
                <a:spcPct val="50000"/>
              </a:lnSpc>
              <a:buNone/>
            </a:pPr>
            <a:r>
              <a:rPr lang="en-GB" sz="1800">
                <a:solidFill>
                  <a:srgbClr val="FF0000"/>
                </a:solidFill>
                <a:latin typeface="Times New Roman" pitchFamily="18"/>
                <a:cs typeface="Times New Roman" pitchFamily="18"/>
              </a:rPr>
              <a:t> </a:t>
            </a:r>
          </a:p>
          <a:p>
            <a:pPr marL="0" lvl="0" indent="0">
              <a:lnSpc>
                <a:spcPct val="50000"/>
              </a:lnSpc>
              <a:buNone/>
            </a:pPr>
            <a:r>
              <a:rPr lang="en-GB" sz="1800">
                <a:latin typeface="Times New Roman" pitchFamily="18"/>
                <a:cs typeface="Times New Roman" pitchFamily="18"/>
              </a:rPr>
              <a:t>Current issues:</a:t>
            </a:r>
          </a:p>
          <a:p>
            <a:pPr lvl="0">
              <a:lnSpc>
                <a:spcPct val="5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Mainly using email and telephone</a:t>
            </a:r>
          </a:p>
          <a:p>
            <a:pPr lvl="0">
              <a:lnSpc>
                <a:spcPct val="5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Methods can be time-consuming</a:t>
            </a:r>
          </a:p>
          <a:p>
            <a:pPr lvl="0">
              <a:lnSpc>
                <a:spcPct val="5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Poor communication between staff</a:t>
            </a:r>
          </a:p>
          <a:p>
            <a:pPr lvl="0">
              <a:lnSpc>
                <a:spcPct val="5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Information not always recorded properly</a:t>
            </a:r>
          </a:p>
          <a:p>
            <a:pPr lvl="0">
              <a:lnSpc>
                <a:spcPct val="5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Difficult for staff working from home</a:t>
            </a:r>
          </a:p>
          <a:p>
            <a:pPr marL="0" lvl="0" indent="0">
              <a:lnSpc>
                <a:spcPct val="50000"/>
              </a:lnSpc>
              <a:buNone/>
            </a:pPr>
            <a:endParaRPr lang="en-GB" sz="1800">
              <a:latin typeface="Times New Roman" pitchFamily="18"/>
              <a:cs typeface="Times New Roman" pitchFamily="18"/>
            </a:endParaRPr>
          </a:p>
          <a:p>
            <a:pPr marL="0" lvl="0" indent="0">
              <a:lnSpc>
                <a:spcPct val="50000"/>
              </a:lnSpc>
              <a:buNone/>
            </a:pPr>
            <a:r>
              <a:rPr lang="en-GB" sz="1800">
                <a:latin typeface="Times New Roman" pitchFamily="18"/>
                <a:cs typeface="Times New Roman" pitchFamily="18"/>
              </a:rPr>
              <a:t>How Teams helps:</a:t>
            </a:r>
          </a:p>
          <a:p>
            <a:pPr lvl="0">
              <a:lnSpc>
                <a:spcPct val="5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One platform for live messaging and communication</a:t>
            </a:r>
          </a:p>
          <a:p>
            <a:pPr lvl="0">
              <a:lnSpc>
                <a:spcPct val="5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Instant sharing of messages and updates</a:t>
            </a:r>
          </a:p>
          <a:p>
            <a:pPr lvl="0">
              <a:lnSpc>
                <a:spcPct val="5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Easy sharing of documents and records</a:t>
            </a:r>
          </a:p>
          <a:p>
            <a:pPr lvl="0">
              <a:lnSpc>
                <a:spcPct val="5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Quick access to important information</a:t>
            </a:r>
          </a:p>
          <a:p>
            <a:pPr lvl="0">
              <a:lnSpc>
                <a:spcPct val="5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Helps carers while working in clients</a:t>
            </a:r>
          </a:p>
          <a:p>
            <a:pPr lvl="0">
              <a:lnSpc>
                <a:spcPct val="50000"/>
              </a:lnSpc>
            </a:pPr>
            <a:endParaRPr lang="en-GB" sz="1700">
              <a:latin typeface="Times New Roman" pitchFamily="18"/>
              <a:cs typeface="Times New Roman" pitchFamily="18"/>
            </a:endParaRPr>
          </a:p>
          <a:p>
            <a:pPr lvl="0">
              <a:lnSpc>
                <a:spcPct val="30000"/>
              </a:lnSpc>
            </a:pPr>
            <a:endParaRPr lang="en-GB" sz="1200">
              <a:latin typeface="Times New Roman" pitchFamily="18"/>
              <a:cs typeface="Times New Roman" pitchFamily="18"/>
            </a:endParaRPr>
          </a:p>
        </p:txBody>
      </p:sp>
      <p:pic>
        <p:nvPicPr>
          <p:cNvPr id="4" name="Picture 5" descr="A group of people smiling&#10;&#10;AI-generated content may be incorrect.">
            <a:extLst>
              <a:ext uri="{FF2B5EF4-FFF2-40B4-BE49-F238E27FC236}">
                <a16:creationId xmlns:a16="http://schemas.microsoft.com/office/drawing/2014/main" id="{2F3A994D-649D-AE29-F6D8-BFA464BB70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93392" y="1354235"/>
            <a:ext cx="4492017" cy="252676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6">
            <a:extLst>
              <a:ext uri="{FF2B5EF4-FFF2-40B4-BE49-F238E27FC236}">
                <a16:creationId xmlns:a16="http://schemas.microsoft.com/office/drawing/2014/main" id="{9530EE58-DA63-8C37-897C-DC8978C0B9CF}"/>
              </a:ext>
            </a:extLst>
          </p:cNvPr>
          <p:cNvSpPr txBox="1"/>
          <p:nvPr/>
        </p:nvSpPr>
        <p:spPr>
          <a:xfrm>
            <a:off x="6595265" y="3901305"/>
            <a:ext cx="5246671" cy="23083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  <a:hlinkClick r:id="rId3" tooltip="https://www.wired.it/mobile/app/2020/03/20/videochiamata-microsoft-cancellazione-rumori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 by Unknown Author is licensed under </a:t>
            </a: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9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8006F62-6CD4-4442-F484-4D1B1722DAB6}"/>
              </a:ext>
            </a:extLst>
          </p:cNvPr>
          <p:cNvSpPr txBox="1"/>
          <p:nvPr/>
        </p:nvSpPr>
        <p:spPr>
          <a:xfrm>
            <a:off x="5914659" y="5595259"/>
            <a:ext cx="5722168" cy="73866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Microsoft (n.d.) </a:t>
            </a:r>
            <a:r>
              <a:rPr lang="en-GB" sz="1400" b="0" i="1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What are Unified Communications as a Service (UCaaS) | Microsoft Teams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. Available at: 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What are Unified Communications as a Service (UCaaS) | Microsoft Teams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 (Accessed 10</a:t>
            </a:r>
            <a:r>
              <a:rPr lang="en-GB" sz="1400" b="0" i="0" u="none" strike="noStrike" kern="0" cap="none" spc="0" baseline="3000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th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 February 2026).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884EEF-73B5-688D-2938-1408C2392C7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467157"/>
            <a:ext cx="10515600" cy="933373"/>
          </a:xfrm>
        </p:spPr>
        <p:txBody>
          <a:bodyPr/>
          <a:lstStyle/>
          <a:p>
            <a:pPr lvl="0"/>
            <a:r>
              <a:rPr lang="en-GB"/>
              <a:t>Benefits of Microsoft Teams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16F639-746B-C9EA-0304-A63AC230393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193" y="1557662"/>
            <a:ext cx="10515600" cy="4194215"/>
          </a:xfrm>
        </p:spPr>
        <p:txBody>
          <a:bodyPr/>
          <a:lstStyle/>
          <a:p>
            <a:pPr lvl="0">
              <a:lnSpc>
                <a:spcPct val="70000"/>
              </a:lnSpc>
            </a:pPr>
            <a:r>
              <a:rPr lang="en-GB" sz="1800" b="1">
                <a:solidFill>
                  <a:srgbClr val="FF0000"/>
                </a:solidFill>
                <a:latin typeface="Times New Roman" pitchFamily="18"/>
                <a:cs typeface="Times New Roman" pitchFamily="18"/>
              </a:rPr>
              <a:t>Benefits of Microsoft Teams</a:t>
            </a:r>
          </a:p>
          <a:p>
            <a:pPr lvl="0">
              <a:lnSpc>
                <a:spcPct val="7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Enables carers to communicate with coordinators in real time</a:t>
            </a:r>
          </a:p>
          <a:p>
            <a:pPr lvl="0">
              <a:lnSpc>
                <a:spcPct val="7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Supports instant messaging between staff</a:t>
            </a:r>
          </a:p>
          <a:p>
            <a:pPr lvl="0">
              <a:lnSpc>
                <a:spcPct val="7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Allows virtual meetings for managers</a:t>
            </a:r>
          </a:p>
          <a:p>
            <a:pPr lvl="0">
              <a:lnSpc>
                <a:spcPct val="7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Makes online training sessions possible</a:t>
            </a:r>
          </a:p>
          <a:p>
            <a:pPr lvl="0">
              <a:lnSpc>
                <a:spcPct val="7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Reduces the need to travel to the office</a:t>
            </a:r>
          </a:p>
          <a:p>
            <a:pPr lvl="0">
              <a:lnSpc>
                <a:spcPct val="7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Saves time and improves efficiency</a:t>
            </a:r>
          </a:p>
          <a:p>
            <a:pPr lvl="0">
              <a:lnSpc>
                <a:spcPct val="7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Provides a collaborative working environment</a:t>
            </a:r>
          </a:p>
          <a:p>
            <a:pPr lvl="0">
              <a:lnSpc>
                <a:spcPct val="7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Integrates with Microsoft 365 tools (e.g., OneDrive)</a:t>
            </a:r>
          </a:p>
          <a:p>
            <a:pPr lvl="0">
              <a:lnSpc>
                <a:spcPct val="7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Allows secure storage of care-related documents</a:t>
            </a:r>
          </a:p>
          <a:p>
            <a:pPr lvl="0">
              <a:lnSpc>
                <a:spcPct val="7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Makes sharing files quick and easy</a:t>
            </a:r>
          </a:p>
          <a:p>
            <a:pPr lvl="0">
              <a:lnSpc>
                <a:spcPct val="7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Improves teamwork and coordination</a:t>
            </a:r>
          </a:p>
          <a:p>
            <a:pPr lvl="0">
              <a:lnSpc>
                <a:spcPct val="7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Ensures all staff use the same, up-to-date information</a:t>
            </a:r>
          </a:p>
          <a:p>
            <a:pPr lvl="0">
              <a:lnSpc>
                <a:spcPct val="70000"/>
              </a:lnSpc>
            </a:pPr>
            <a:endParaRPr lang="en-GB" sz="1600"/>
          </a:p>
        </p:txBody>
      </p:sp>
      <p:pic>
        <p:nvPicPr>
          <p:cNvPr id="4" name="Picture 4" descr="A person using a computer&#10;&#10;AI-generated content may be incorrect.">
            <a:extLst>
              <a:ext uri="{FF2B5EF4-FFF2-40B4-BE49-F238E27FC236}">
                <a16:creationId xmlns:a16="http://schemas.microsoft.com/office/drawing/2014/main" id="{115BBD74-D9A0-C02B-31E5-7A4D53FD7B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87878" y="1516285"/>
            <a:ext cx="3669660" cy="267793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5">
            <a:extLst>
              <a:ext uri="{FF2B5EF4-FFF2-40B4-BE49-F238E27FC236}">
                <a16:creationId xmlns:a16="http://schemas.microsoft.com/office/drawing/2014/main" id="{BA00EB65-7BE5-D028-D897-730406469BFE}"/>
              </a:ext>
            </a:extLst>
          </p:cNvPr>
          <p:cNvSpPr txBox="1"/>
          <p:nvPr/>
        </p:nvSpPr>
        <p:spPr>
          <a:xfrm>
            <a:off x="952503" y="6858000"/>
            <a:ext cx="10287000" cy="23083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  <a:hlinkClick r:id="rId3" tooltip="https://www.htnovo.net/2020/06/come-creare-videoconferenze-gratis-microsoft-teams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 by Unknown Author is licensed under </a:t>
            </a: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9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pic>
        <p:nvPicPr>
          <p:cNvPr id="6" name="Picture 7" descr="A black background with a black rectangle with white text&#10;&#10;AI-generated content may be incorrect.">
            <a:extLst>
              <a:ext uri="{FF2B5EF4-FFF2-40B4-BE49-F238E27FC236}">
                <a16:creationId xmlns:a16="http://schemas.microsoft.com/office/drawing/2014/main" id="{A68D9531-BACA-08F3-8A2F-2FC278F934A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87551" y="4015587"/>
            <a:ext cx="3069979" cy="128475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7" name="TextBox 8">
            <a:extLst>
              <a:ext uri="{FF2B5EF4-FFF2-40B4-BE49-F238E27FC236}">
                <a16:creationId xmlns:a16="http://schemas.microsoft.com/office/drawing/2014/main" id="{8567A0AF-C552-EE27-A4FA-940526DF923E}"/>
              </a:ext>
            </a:extLst>
          </p:cNvPr>
          <p:cNvSpPr txBox="1"/>
          <p:nvPr/>
        </p:nvSpPr>
        <p:spPr>
          <a:xfrm>
            <a:off x="5555848" y="7101486"/>
            <a:ext cx="2569692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  <a:hlinkClick r:id="rId6" tooltip="https://www.pngall.com/microsoft-teams-logo-png/download/16718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 by Unknown Author is licensed under </a:t>
            </a: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  <a:hlinkClick r:id="rId7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9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8" name="TextBox 9">
            <a:extLst>
              <a:ext uri="{FF2B5EF4-FFF2-40B4-BE49-F238E27FC236}">
                <a16:creationId xmlns:a16="http://schemas.microsoft.com/office/drawing/2014/main" id="{A3497942-4CC6-362F-5C9A-5A15F1A47C15}"/>
              </a:ext>
            </a:extLst>
          </p:cNvPr>
          <p:cNvSpPr txBox="1"/>
          <p:nvPr/>
        </p:nvSpPr>
        <p:spPr>
          <a:xfrm>
            <a:off x="1724631" y="5867622"/>
            <a:ext cx="7824484" cy="52321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Microsoft (n.d.) </a:t>
            </a:r>
            <a:r>
              <a:rPr lang="en-GB" sz="1400" b="0" i="1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Collaborating with Teams, SharePoint, and OneDrive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. Microsoft Support. Available at: 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Collaborating with Teams, SharePoint, and OneDrive - Microsoft Support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 (Accessed 10</a:t>
            </a:r>
            <a:r>
              <a:rPr lang="en-GB" sz="1400" b="0" i="0" u="none" strike="noStrike" kern="0" cap="none" spc="0" baseline="3000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th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 February 2026).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371230-5EAB-41AB-50BA-89BFEAFA7F3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902576"/>
          </a:xfrm>
        </p:spPr>
        <p:txBody>
          <a:bodyPr/>
          <a:lstStyle/>
          <a:p>
            <a:pPr lvl="0"/>
            <a:r>
              <a:rPr lang="en-GB"/>
              <a:t>Challenges and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9F5FE5-8684-8A8B-7CEC-1F3BD3381E1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796716" y="1267705"/>
            <a:ext cx="10515600" cy="4851596"/>
          </a:xfrm>
        </p:spPr>
        <p:txBody>
          <a:bodyPr/>
          <a:lstStyle/>
          <a:p>
            <a:pPr lvl="0">
              <a:lnSpc>
                <a:spcPct val="60000"/>
              </a:lnSpc>
            </a:pPr>
            <a:r>
              <a:rPr lang="en-GB" sz="1800" b="1">
                <a:solidFill>
                  <a:srgbClr val="FF0000"/>
                </a:solidFill>
                <a:latin typeface="Times New Roman" pitchFamily="18"/>
                <a:cs typeface="Times New Roman" pitchFamily="18"/>
              </a:rPr>
              <a:t>Challenges and Conclusion</a:t>
            </a:r>
          </a:p>
          <a:p>
            <a:pPr marL="0" lvl="0" indent="0">
              <a:lnSpc>
                <a:spcPct val="60000"/>
              </a:lnSpc>
              <a:buNone/>
            </a:pPr>
            <a:endParaRPr lang="en-GB" sz="1800">
              <a:latin typeface="Times New Roman" pitchFamily="18"/>
              <a:cs typeface="Times New Roman" pitchFamily="18"/>
            </a:endParaRPr>
          </a:p>
          <a:p>
            <a:pPr lvl="0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Challenges:</a:t>
            </a:r>
          </a:p>
          <a:p>
            <a:pPr lvl="1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Microsoft Teams has many benefits but also some limitations</a:t>
            </a:r>
          </a:p>
          <a:p>
            <a:pPr lvl="1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Some staff may be hesitant to use digital systems</a:t>
            </a:r>
          </a:p>
          <a:p>
            <a:pPr lvl="1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Lack of experience or training can make it difficult to use</a:t>
            </a:r>
          </a:p>
          <a:p>
            <a:pPr lvl="1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Internet access problems may affect communication</a:t>
            </a:r>
          </a:p>
          <a:p>
            <a:pPr lvl="1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Too many notifications can be overwhelming</a:t>
            </a:r>
          </a:p>
          <a:p>
            <a:pPr lvl="1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Large amounts of information may reduce focus and efficiency</a:t>
            </a:r>
          </a:p>
          <a:p>
            <a:pPr lvl="1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May impact service delivery if not managed properly</a:t>
            </a:r>
          </a:p>
          <a:p>
            <a:pPr marL="0" lvl="0" indent="0">
              <a:lnSpc>
                <a:spcPct val="60000"/>
              </a:lnSpc>
              <a:buNone/>
            </a:pPr>
            <a:endParaRPr lang="en-GB" sz="1800">
              <a:latin typeface="Times New Roman" pitchFamily="18"/>
              <a:cs typeface="Times New Roman" pitchFamily="18"/>
            </a:endParaRPr>
          </a:p>
          <a:p>
            <a:pPr lvl="0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Conclusion:</a:t>
            </a:r>
          </a:p>
          <a:p>
            <a:pPr lvl="1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Microsoft Teams is a useful tool for staff communication</a:t>
            </a:r>
          </a:p>
          <a:p>
            <a:pPr lvl="1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Helps connect carers, coordinators, and managers</a:t>
            </a:r>
          </a:p>
          <a:p>
            <a:pPr lvl="1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Improves collaboration and teamwork</a:t>
            </a:r>
          </a:p>
          <a:p>
            <a:pPr lvl="1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Enhances overall communication across the organisation</a:t>
            </a:r>
          </a:p>
          <a:p>
            <a:pPr lvl="1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Proper staff training is essential</a:t>
            </a:r>
          </a:p>
          <a:p>
            <a:pPr lvl="1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Clear policies for using Teams are needed</a:t>
            </a:r>
          </a:p>
          <a:p>
            <a:pPr lvl="1">
              <a:lnSpc>
                <a:spcPct val="60000"/>
              </a:lnSpc>
            </a:pPr>
            <a:r>
              <a:rPr lang="en-GB" sz="1800">
                <a:latin typeface="Times New Roman" pitchFamily="18"/>
                <a:cs typeface="Times New Roman" pitchFamily="18"/>
              </a:rPr>
              <a:t>Can improve service quality and efficiency when used correctly</a:t>
            </a:r>
          </a:p>
          <a:p>
            <a:pPr lvl="0">
              <a:lnSpc>
                <a:spcPct val="60000"/>
              </a:lnSpc>
            </a:pPr>
            <a:endParaRPr lang="en-GB" sz="1100">
              <a:latin typeface="Times New Roman" pitchFamily="18"/>
              <a:cs typeface="Times New Roman" pitchFamily="18"/>
            </a:endParaRPr>
          </a:p>
        </p:txBody>
      </p:sp>
      <p:pic>
        <p:nvPicPr>
          <p:cNvPr id="4" name="Picture 4" descr="A video conference call with a group of people&#10;&#10;AI-generated content may be incorrect.">
            <a:extLst>
              <a:ext uri="{FF2B5EF4-FFF2-40B4-BE49-F238E27FC236}">
                <a16:creationId xmlns:a16="http://schemas.microsoft.com/office/drawing/2014/main" id="{7CBFA8A9-E174-48A8-FC38-0289ACE200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17939" y="1180618"/>
            <a:ext cx="4137998" cy="276000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5">
            <a:extLst>
              <a:ext uri="{FF2B5EF4-FFF2-40B4-BE49-F238E27FC236}">
                <a16:creationId xmlns:a16="http://schemas.microsoft.com/office/drawing/2014/main" id="{A5BB21DE-CAE4-7C91-281D-29CF553C9123}"/>
              </a:ext>
            </a:extLst>
          </p:cNvPr>
          <p:cNvSpPr txBox="1"/>
          <p:nvPr/>
        </p:nvSpPr>
        <p:spPr>
          <a:xfrm>
            <a:off x="7739746" y="3940625"/>
            <a:ext cx="3831774" cy="23083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  <a:hlinkClick r:id="rId3" tooltip="https://cultura-informatica.com/microsoft/microsoft-acelera-teams-para-windows-con-un-nuevo-motor-de-llamada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 by Unknown Author is licensed under </a:t>
            </a: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9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6" name="TextBox 6">
            <a:extLst>
              <a:ext uri="{FF2B5EF4-FFF2-40B4-BE49-F238E27FC236}">
                <a16:creationId xmlns:a16="http://schemas.microsoft.com/office/drawing/2014/main" id="{18C547E0-030D-54B9-C342-81D7AE35CEE0}"/>
              </a:ext>
            </a:extLst>
          </p:cNvPr>
          <p:cNvSpPr txBox="1"/>
          <p:nvPr/>
        </p:nvSpPr>
        <p:spPr>
          <a:xfrm>
            <a:off x="5745595" y="5987143"/>
            <a:ext cx="5216313" cy="73866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Code Creators (n.d.) </a:t>
            </a:r>
            <a:r>
              <a:rPr lang="en-GB" sz="1400" b="0" i="1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Microsoft Teams pros and cons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. Available at: 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Microsoft Teams Pros and Cons | Code Creators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 (Accessed 10</a:t>
            </a:r>
            <a:r>
              <a:rPr lang="en-GB" sz="1400" b="0" i="0" u="none" strike="noStrike" kern="0" cap="none" spc="0" baseline="3000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th</a:t>
            </a: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 February 2026).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908B41-3A04-8B1C-424B-6A264D29EE5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2103440"/>
            <a:ext cx="10515600" cy="1325559"/>
          </a:xfrm>
        </p:spPr>
        <p:txBody>
          <a:bodyPr/>
          <a:lstStyle/>
          <a:p>
            <a:pPr lvl="0"/>
            <a:r>
              <a:rPr lang="en-GB"/>
              <a:t>Group member 3 – Digital safety action plan for Greenfield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7D1B03-6132-8239-3960-FCCF8C38F78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33039"/>
          </a:xfrm>
        </p:spPr>
        <p:txBody>
          <a:bodyPr/>
          <a:lstStyle/>
          <a:p>
            <a:pPr lvl="0"/>
            <a:r>
              <a:rPr lang="en-GB"/>
              <a:t>Goal 1: Secure Access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D7D7F8-2BB7-61F9-665A-4E226DC3813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15745" y="1578153"/>
            <a:ext cx="7413168" cy="2964082"/>
          </a:xfrm>
        </p:spPr>
        <p:txBody>
          <a:bodyPr/>
          <a:lstStyle/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Use strong, unique passwords for all staff accounts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Enable multi-factor authentication (MFA) for systems and email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Limit access based on each employee’s role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Lock devices automatically when idle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Remove system access immediately when staff leave</a:t>
            </a:r>
          </a:p>
          <a:p>
            <a:pPr marL="0" lvl="0" indent="0">
              <a:lnSpc>
                <a:spcPct val="80000"/>
              </a:lnSpc>
              <a:buNone/>
            </a:pPr>
            <a:endParaRPr lang="en-GB" sz="1800">
              <a:latin typeface="Times New Roman" pitchFamily="18"/>
              <a:cs typeface="Times New Roman" pitchFamily="18"/>
            </a:endParaRPr>
          </a:p>
        </p:txBody>
      </p:sp>
      <p:pic>
        <p:nvPicPr>
          <p:cNvPr id="4" name="Picture 4" descr="A sign with a wifi symbol and a blue globe with binary code&#10;&#10;AI-generated content may be incorrect.">
            <a:extLst>
              <a:ext uri="{FF2B5EF4-FFF2-40B4-BE49-F238E27FC236}">
                <a16:creationId xmlns:a16="http://schemas.microsoft.com/office/drawing/2014/main" id="{B1BA2AEB-7A3E-FFBB-7E01-0DB4C29772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0390" y="762774"/>
            <a:ext cx="3684126" cy="290247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5">
            <a:extLst>
              <a:ext uri="{FF2B5EF4-FFF2-40B4-BE49-F238E27FC236}">
                <a16:creationId xmlns:a16="http://schemas.microsoft.com/office/drawing/2014/main" id="{D83BA8C9-E214-E51A-98D8-3C56D5EA61DD}"/>
              </a:ext>
            </a:extLst>
          </p:cNvPr>
          <p:cNvSpPr txBox="1"/>
          <p:nvPr/>
        </p:nvSpPr>
        <p:spPr>
          <a:xfrm>
            <a:off x="7826834" y="3665244"/>
            <a:ext cx="2911248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  <a:hlinkClick r:id="rId3" tooltip="https://www.cearta.ie/2016/09/harmful-communications-and-digital-safety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 by Unknown Author is licensed under </a:t>
            </a: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  <a:hlinkClick r:id="rId4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9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6" name="TextBox 6">
            <a:extLst>
              <a:ext uri="{FF2B5EF4-FFF2-40B4-BE49-F238E27FC236}">
                <a16:creationId xmlns:a16="http://schemas.microsoft.com/office/drawing/2014/main" id="{8623DE57-48B0-F7B2-B8FE-9E2C168918CF}"/>
              </a:ext>
            </a:extLst>
          </p:cNvPr>
          <p:cNvSpPr txBox="1"/>
          <p:nvPr/>
        </p:nvSpPr>
        <p:spPr>
          <a:xfrm>
            <a:off x="838203" y="4802437"/>
            <a:ext cx="6988631" cy="73866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Paul Reynolds (2025) </a:t>
            </a:r>
            <a:r>
              <a:rPr lang="en-GB" sz="1400" b="0" i="1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User access control best practices</a:t>
            </a: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. </a:t>
            </a: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User Access Control Best Practices - Paul Reynolds Cyber Security</a:t>
            </a: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 (Accessed 10</a:t>
            </a:r>
            <a:r>
              <a:rPr lang="en-GB" sz="1400" b="0" i="0" u="none" strike="noStrike" kern="1200" cap="none" spc="0" baseline="3000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th</a:t>
            </a: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 February 2026).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cs typeface="Times New Roman" pitchFamily="18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53366F-9395-88B4-067F-683608E65ED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Goal 2: Email Awareness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C69C6A-5321-50FA-734D-6F123CD1C43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10515600" cy="2387141"/>
          </a:xfrm>
        </p:spPr>
        <p:txBody>
          <a:bodyPr/>
          <a:lstStyle/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Train staff to recognise phishing and scam emails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Report suspicious emails to management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Use spam and malware filters on all systems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Send client information securely only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Provide regular reminders about safe email use</a:t>
            </a:r>
          </a:p>
          <a:p>
            <a:pPr marL="0" lvl="0" indent="0">
              <a:lnSpc>
                <a:spcPct val="80000"/>
              </a:lnSpc>
              <a:buNone/>
            </a:pP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DDC820C-2791-BBF2-00A0-6865ABD22146}"/>
              </a:ext>
            </a:extLst>
          </p:cNvPr>
          <p:cNvSpPr txBox="1"/>
          <p:nvPr/>
        </p:nvSpPr>
        <p:spPr>
          <a:xfrm>
            <a:off x="838203" y="4376053"/>
            <a:ext cx="6466106" cy="95410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Mimecast (n.d.) </a:t>
            </a:r>
            <a:r>
              <a:rPr lang="en-GB" sz="1400" b="0" i="1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Email security best practices &amp; tips</a:t>
            </a: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. Available at: </a:t>
            </a: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Email Security Best Practices &amp; Tips | Mimecast</a:t>
            </a: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 (Accessed 10</a:t>
            </a:r>
            <a:r>
              <a:rPr lang="en-GB" sz="1400" b="0" i="0" u="none" strike="noStrike" kern="1200" cap="none" spc="0" baseline="3000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th</a:t>
            </a: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 February 2026).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800" b="0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cs typeface="Times New Roman" pitchFamily="18"/>
            </a:endParaRPr>
          </a:p>
        </p:txBody>
      </p:sp>
      <p:pic>
        <p:nvPicPr>
          <p:cNvPr id="5" name="Picture 5" descr="A yellow key on a keyboard&#10;&#10;AI-generated content may be incorrect.">
            <a:extLst>
              <a:ext uri="{FF2B5EF4-FFF2-40B4-BE49-F238E27FC236}">
                <a16:creationId xmlns:a16="http://schemas.microsoft.com/office/drawing/2014/main" id="{700BC37D-912A-E383-3076-BE268FB8C2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30787" y="1308853"/>
            <a:ext cx="4523006" cy="238714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TextBox 6">
            <a:extLst>
              <a:ext uri="{FF2B5EF4-FFF2-40B4-BE49-F238E27FC236}">
                <a16:creationId xmlns:a16="http://schemas.microsoft.com/office/drawing/2014/main" id="{64233DD5-7A1E-B465-FC90-FCC89AD8D41F}"/>
              </a:ext>
            </a:extLst>
          </p:cNvPr>
          <p:cNvSpPr txBox="1"/>
          <p:nvPr/>
        </p:nvSpPr>
        <p:spPr>
          <a:xfrm>
            <a:off x="7304309" y="3772978"/>
            <a:ext cx="3603174" cy="23083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  <a:hlinkClick r:id="rId4" tooltip="http://edtech4beginners.com/2017/06/08/e-safety-a-free-poster-for-your-classroom-computer-room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 by Unknown Author is licensed under </a:t>
            </a: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  <a:hlinkClick r:id="rId5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9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EAD9E3-3C3C-88D8-4070-CCF9733714D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Goal 3: Data management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B8E95B-69E0-DBAE-3D34-80D53BD4DB7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10515600" cy="2572198"/>
          </a:xfrm>
        </p:spPr>
        <p:txBody>
          <a:bodyPr/>
          <a:lstStyle/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Treat all client data as confidential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Store data only on encrypted systems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Back up data regularly to secure servers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Delete digital files securely when no longer needed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Shred and destroy paper records safely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Collect only the information necessary to provide services</a:t>
            </a:r>
          </a:p>
          <a:p>
            <a:pPr marL="0" lvl="0" indent="0">
              <a:buNone/>
            </a:pP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C3DD62E-B4F2-4581-DB75-588CBBB3B6AE}"/>
              </a:ext>
            </a:extLst>
          </p:cNvPr>
          <p:cNvSpPr txBox="1"/>
          <p:nvPr/>
        </p:nvSpPr>
        <p:spPr>
          <a:xfrm>
            <a:off x="674909" y="5094515"/>
            <a:ext cx="6596746" cy="101566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Shredsec (n.d.) </a:t>
            </a:r>
            <a:r>
              <a:rPr lang="en-GB" sz="1400" b="0" i="1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Data Protection Act &amp; UK GDPR guide</a:t>
            </a: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. Available at: </a:t>
            </a: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Data Protection Act &amp; UK GDPR Guide | Shredsec - Secure Document Shredding Services</a:t>
            </a: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 (Accessed 10</a:t>
            </a:r>
            <a:r>
              <a:rPr lang="en-GB" sz="1400" b="0" i="0" u="none" strike="noStrike" kern="1200" cap="none" spc="0" baseline="3000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th</a:t>
            </a: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 February 2026).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pic>
        <p:nvPicPr>
          <p:cNvPr id="5" name="Picture 5" descr="A person standing in front of a blue screen&#10;&#10;AI-generated content may be incorrect.">
            <a:extLst>
              <a:ext uri="{FF2B5EF4-FFF2-40B4-BE49-F238E27FC236}">
                <a16:creationId xmlns:a16="http://schemas.microsoft.com/office/drawing/2014/main" id="{57F1D5DB-B0AE-6879-C6FE-BA876F694D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4456" y="1296088"/>
            <a:ext cx="4391021" cy="2300054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TextBox 6">
            <a:extLst>
              <a:ext uri="{FF2B5EF4-FFF2-40B4-BE49-F238E27FC236}">
                <a16:creationId xmlns:a16="http://schemas.microsoft.com/office/drawing/2014/main" id="{626C0DA3-D274-14A1-33DB-CF00D0E4C825}"/>
              </a:ext>
            </a:extLst>
          </p:cNvPr>
          <p:cNvSpPr txBox="1"/>
          <p:nvPr/>
        </p:nvSpPr>
        <p:spPr>
          <a:xfrm>
            <a:off x="7794171" y="3601227"/>
            <a:ext cx="3647395" cy="23083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  <a:hlinkClick r:id="rId4" tooltip="https://smex.org/tag/data-protection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 by Unknown Author is licensed under </a:t>
            </a: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  <a:hlinkClick r:id="rId5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9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CF5732-09E3-01F6-F983-1E412D32D50E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Goal 4: Confidentiality and Compliance</a:t>
            </a: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820A9E-976A-A583-96ED-1B3A7AA499F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306284"/>
            <a:ext cx="10515600" cy="2656112"/>
          </a:xfrm>
        </p:spPr>
        <p:txBody>
          <a:bodyPr/>
          <a:lstStyle/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Staff must sign confidentiality agreements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Follow all organisational policies for protecting client data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Comply with GDPR and data protection laws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Have clear procedures for responding to data breaches</a:t>
            </a:r>
          </a:p>
          <a:p>
            <a:pPr lvl="0"/>
            <a:r>
              <a:rPr lang="en-GB" sz="1800">
                <a:latin typeface="Times New Roman" pitchFamily="18"/>
                <a:cs typeface="Times New Roman" pitchFamily="18"/>
              </a:rPr>
              <a:t>Regularly review and improve data protection practices</a:t>
            </a:r>
          </a:p>
          <a:p>
            <a:pPr marL="0" lvl="0" indent="0">
              <a:buNone/>
            </a:pP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E3DAB74-D86C-FB1C-4307-ED8CD39F0C5C}"/>
              </a:ext>
            </a:extLst>
          </p:cNvPr>
          <p:cNvSpPr txBox="1"/>
          <p:nvPr/>
        </p:nvSpPr>
        <p:spPr>
          <a:xfrm>
            <a:off x="838203" y="4321628"/>
            <a:ext cx="7739737" cy="80021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GDPR Learning Hub (n.d.) </a:t>
            </a:r>
            <a:r>
              <a:rPr lang="en-GB" sz="1400" b="0" i="1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Internal confidentiality agreements</a:t>
            </a: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. Available at: </a:t>
            </a: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Internal confidentiality agreements - GDPR Learning Hub</a:t>
            </a: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 (Accessed 10</a:t>
            </a:r>
            <a:r>
              <a:rPr lang="en-GB" sz="1400" b="0" i="0" u="none" strike="noStrike" kern="1200" cap="none" spc="0" baseline="3000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th</a:t>
            </a: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 February 2026).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pic>
        <p:nvPicPr>
          <p:cNvPr id="5" name="Picture 5" descr="A person touching a screen with icons&#10;&#10;AI-generated content may be incorrect.">
            <a:extLst>
              <a:ext uri="{FF2B5EF4-FFF2-40B4-BE49-F238E27FC236}">
                <a16:creationId xmlns:a16="http://schemas.microsoft.com/office/drawing/2014/main" id="{99889AD4-08C4-8B46-0610-B8AB764C89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13168" y="1306284"/>
            <a:ext cx="3684812" cy="253638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TextBox 6">
            <a:extLst>
              <a:ext uri="{FF2B5EF4-FFF2-40B4-BE49-F238E27FC236}">
                <a16:creationId xmlns:a16="http://schemas.microsoft.com/office/drawing/2014/main" id="{3C8EF62E-6BA1-8990-FB5C-348E5ACADE38}"/>
              </a:ext>
            </a:extLst>
          </p:cNvPr>
          <p:cNvSpPr txBox="1"/>
          <p:nvPr/>
        </p:nvSpPr>
        <p:spPr>
          <a:xfrm>
            <a:off x="7413168" y="3795765"/>
            <a:ext cx="3336471" cy="23083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  <a:hlinkClick r:id="rId4" tooltip="https://www.nexsys.it/servizio-backup-aziendale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 by Unknown Author is licensed under </a:t>
            </a: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  <a:hlinkClick r:id="rId5" tooltip="https://creativecommons.org/licenses/by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BY-ND</a:t>
            </a:r>
            <a:endParaRPr lang="en-GB" sz="9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236AC-5F1A-8412-BA0C-35D5F53BB80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850209"/>
          </a:xfrm>
        </p:spPr>
        <p:txBody>
          <a:bodyPr/>
          <a:lstStyle/>
          <a:p>
            <a:pPr lvl="0"/>
            <a:r>
              <a:rPr lang="en-GB" sz="380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65C73C-574C-516F-052A-EFB5C6359B8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076449" y="4433102"/>
            <a:ext cx="6250326" cy="1898248"/>
          </a:xfrm>
        </p:spPr>
        <p:txBody>
          <a:bodyPr/>
          <a:lstStyle/>
          <a:p>
            <a:pPr lvl="0">
              <a:lnSpc>
                <a:spcPct val="70000"/>
              </a:lnSpc>
            </a:pPr>
            <a:r>
              <a:rPr lang="en-GB" sz="1500">
                <a:latin typeface="Times New Roman" pitchFamily="18"/>
                <a:ea typeface="Tahoma" pitchFamily="34"/>
                <a:cs typeface="Times New Roman" pitchFamily="18"/>
              </a:rPr>
              <a:t>Anderson, R. (2020). Security Engineering (3rd ed.). Wiley.</a:t>
            </a:r>
          </a:p>
          <a:p>
            <a:pPr lvl="0">
              <a:lnSpc>
                <a:spcPct val="70000"/>
              </a:lnSpc>
            </a:pPr>
            <a:r>
              <a:rPr lang="en-GB" sz="1500">
                <a:latin typeface="Times New Roman" pitchFamily="18"/>
                <a:ea typeface="Tahoma" pitchFamily="34"/>
                <a:cs typeface="Times New Roman" pitchFamily="18"/>
              </a:rPr>
              <a:t>European Union (2018). General Data Protection Regulation (GDPR).</a:t>
            </a:r>
          </a:p>
          <a:p>
            <a:pPr lvl="0">
              <a:lnSpc>
                <a:spcPct val="70000"/>
              </a:lnSpc>
            </a:pPr>
            <a:r>
              <a:rPr lang="en-GB" sz="1500">
                <a:latin typeface="Times New Roman" pitchFamily="18"/>
                <a:ea typeface="Tahoma" pitchFamily="34"/>
                <a:cs typeface="Times New Roman" pitchFamily="18"/>
              </a:rPr>
              <a:t>ISO/IEC 27001 (2022). Information security management systems — Requirements. International Organization for Standardization.</a:t>
            </a:r>
          </a:p>
          <a:p>
            <a:pPr lvl="0">
              <a:lnSpc>
                <a:spcPct val="70000"/>
              </a:lnSpc>
            </a:pPr>
            <a:r>
              <a:rPr lang="en-GB" sz="1500">
                <a:latin typeface="Times New Roman" pitchFamily="18"/>
                <a:ea typeface="Tahoma" pitchFamily="34"/>
                <a:cs typeface="Times New Roman" pitchFamily="18"/>
              </a:rPr>
              <a:t>National Institute of Standards and Technology (NIST) (2020). Cybersecurity Framework. NIST Special Publication.</a:t>
            </a:r>
          </a:p>
          <a:p>
            <a:pPr lvl="0">
              <a:lnSpc>
                <a:spcPct val="70000"/>
              </a:lnSpc>
            </a:pPr>
            <a:r>
              <a:rPr lang="en-GB" sz="1500">
                <a:latin typeface="Times New Roman" pitchFamily="18"/>
                <a:ea typeface="Tahoma" pitchFamily="34"/>
                <a:cs typeface="Times New Roman" pitchFamily="18"/>
              </a:rPr>
              <a:t>Von Solms, R., &amp; Van Niekerk, J. (2013). From information security to cyber security. Computers &amp; Security, 38, 97-102.</a:t>
            </a:r>
          </a:p>
          <a:p>
            <a:pPr lvl="0">
              <a:lnSpc>
                <a:spcPct val="70000"/>
              </a:lnSpc>
            </a:pPr>
            <a:endParaRPr lang="en-GB" sz="7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F47371C-538E-5A87-0773-A0E6AF0A22F7}"/>
              </a:ext>
            </a:extLst>
          </p:cNvPr>
          <p:cNvSpPr txBox="1"/>
          <p:nvPr/>
        </p:nvSpPr>
        <p:spPr>
          <a:xfrm>
            <a:off x="1076449" y="1000746"/>
            <a:ext cx="6736467" cy="170816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Davis, F.D., Bagozzi, R.P. and Warshaw, P.R. (1989) </a:t>
            </a:r>
            <a:r>
              <a:rPr lang="en-GB" sz="1500" b="0" i="1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User acceptance of computer technology: A comparison of two theoretical models</a:t>
            </a: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. Management Science, 35(8), pp. 982–1003.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Laudon, K.C. and Laudon, J.P. (2021) </a:t>
            </a:r>
            <a:r>
              <a:rPr lang="en-GB" sz="1500" b="0" i="1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Management Information Systems: Managing the Digital Firm</a:t>
            </a: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. 17th edn. Harlow: Pearson Education.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Microsoft (2023) </a:t>
            </a:r>
            <a:r>
              <a:rPr lang="en-GB" sz="1500" b="0" i="1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Microsoft 365 documentation</a:t>
            </a: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. Redmond: Microsoft.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OECD (2020) </a:t>
            </a:r>
            <a:r>
              <a:rPr lang="en-GB" sz="1500" b="0" i="1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Digital security risk management</a:t>
            </a: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. Paris: OECD Publishing.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CE69640-02EF-7F08-7BCB-A2E999079187}"/>
              </a:ext>
            </a:extLst>
          </p:cNvPr>
          <p:cNvSpPr txBox="1"/>
          <p:nvPr/>
        </p:nvSpPr>
        <p:spPr>
          <a:xfrm>
            <a:off x="1076449" y="2763627"/>
            <a:ext cx="7419368" cy="1477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Davis, F.D. (1989) </a:t>
            </a:r>
            <a:r>
              <a:rPr lang="en-GB" sz="1500" b="0" i="1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Perceived usefulness, perceived ease of use, and user acceptance of information technology</a:t>
            </a: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. MIS Quarterly, 13(3), pp. 319–340.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Laudon, K.C. and Laudon, J.P. (2021) </a:t>
            </a:r>
            <a:r>
              <a:rPr lang="en-GB" sz="1500" b="0" i="1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Management Information Systems: Managing the Digital Firm</a:t>
            </a: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. 17th edn. Harlow: Pearson Education.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Microsoft (2023) </a:t>
            </a:r>
            <a:r>
              <a:rPr lang="en-GB" sz="1500" b="0" i="1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Microsoft Teams documentation</a:t>
            </a: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. Redmond: Microsoft.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OECD (2020) </a:t>
            </a:r>
            <a:r>
              <a:rPr lang="en-GB" sz="1500" b="0" i="1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Digital transformation in healthcare</a:t>
            </a: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. Paris: OECD Publishing.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243306A-B877-DB84-3EEE-1DDA9B6CBDCC}"/>
              </a:ext>
            </a:extLst>
          </p:cNvPr>
          <p:cNvSpPr txBox="1"/>
          <p:nvPr/>
        </p:nvSpPr>
        <p:spPr>
          <a:xfrm>
            <a:off x="2615878" y="2338084"/>
            <a:ext cx="7292047" cy="83099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“</a:t>
            </a:r>
            <a:r>
              <a:rPr lang="en-GB" sz="2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Thank you for listening. Any questions?”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0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cs typeface="Times New Roman" pitchFamily="18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1778</Words>
  <Application>Microsoft Office PowerPoint</Application>
  <PresentationFormat>Widescreen</PresentationFormat>
  <Paragraphs>219</Paragraphs>
  <Slides>19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Aptos</vt:lpstr>
      <vt:lpstr>Aptos Display</vt:lpstr>
      <vt:lpstr>Arial</vt:lpstr>
      <vt:lpstr>Times New Roman</vt:lpstr>
      <vt:lpstr>Office Theme</vt:lpstr>
      <vt:lpstr>PowerPoint Presentation</vt:lpstr>
      <vt:lpstr>PowerPoint Presentation</vt:lpstr>
      <vt:lpstr>Group member 1- Application: Microsoft excel </vt:lpstr>
      <vt:lpstr>Introduction to Microsoft Excel</vt:lpstr>
      <vt:lpstr>Current practise against Excel based approach</vt:lpstr>
      <vt:lpstr>Benefits of using Excel at Greenfield </vt:lpstr>
      <vt:lpstr>Limitations and conclusion </vt:lpstr>
      <vt:lpstr>Group member 2- Tool: Microsoft teams  </vt:lpstr>
      <vt:lpstr>Introduction to Microsoft Teams </vt:lpstr>
      <vt:lpstr>Communication challenges at Greenfield</vt:lpstr>
      <vt:lpstr>Benefits of Microsoft Teams</vt:lpstr>
      <vt:lpstr>Challenges and conclusion</vt:lpstr>
      <vt:lpstr>Group member 3 – Digital safety action plan for Greenfield</vt:lpstr>
      <vt:lpstr>Goal 1: Secure Access </vt:lpstr>
      <vt:lpstr>Goal 2: Email Awareness  </vt:lpstr>
      <vt:lpstr>Goal 3: Data management </vt:lpstr>
      <vt:lpstr>Goal 4: Confidentiality and Compliance </vt:lpstr>
      <vt:lpstr>References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abid chaudry</dc:creator>
  <cp:lastModifiedBy>Marianne Brooks</cp:lastModifiedBy>
  <cp:revision>25</cp:revision>
  <dcterms:created xsi:type="dcterms:W3CDTF">2026-01-24T19:20:46Z</dcterms:created>
  <dcterms:modified xsi:type="dcterms:W3CDTF">2026-03-10T11:03:38Z</dcterms:modified>
</cp:coreProperties>
</file>