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a_warm_realistic_indoor_scene_in_a_living_room_o_batch_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4768" y="146304"/>
            <a:ext cx="6044184" cy="671169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0" y="146304"/>
            <a:ext cx="6629400" cy="6711696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1792" y="594360"/>
            <a:ext cx="5303520" cy="25603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BMHP6027 | Empowering the Older Person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3504" y="1261872"/>
            <a:ext cx="5577840" cy="117043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3500" b="1">
                <a:solidFill>
                  <a:srgbClr val="112D3E"/>
                </a:solidFill>
                <a:latin typeface="Aptos Display"/>
              </a:defRPr>
            </a:pPr>
            <a:r>
              <a:t>Empowering Older Adults in the UK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1792" y="2633472"/>
            <a:ext cx="539496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700" b="0">
                <a:solidFill>
                  <a:srgbClr val="5B6569"/>
                </a:solidFill>
                <a:latin typeface="Aptos"/>
              </a:defRPr>
            </a:pPr>
            <a:r>
              <a:t>Care, support needs, policy and technological innovation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0080" y="3456432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68096" y="3520439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Care needs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154680" y="3456432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3282696" y="3520439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Theory &amp; policy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968496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68096" y="4032504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UK provision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3154680" y="3968496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3282696" y="4032504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40080" y="4480560"/>
            <a:ext cx="2240280" cy="320040"/>
          </a:xfrm>
          <a:prstGeom prst="roundRect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768096" y="4544568"/>
            <a:ext cx="1920240" cy="1463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l">
              <a:lnSpc>
                <a:spcPct val="100000"/>
              </a:lnSpc>
              <a:defRPr sz="869" b="1">
                <a:solidFill>
                  <a:srgbClr val="112D3E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21792" y="5623560"/>
            <a:ext cx="5394960" cy="65836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950" b="0">
                <a:solidFill>
                  <a:srgbClr val="5B6569"/>
                </a:solidFill>
                <a:latin typeface="Aptos"/>
              </a:defRPr>
            </a:pPr>
            <a:r>
              <a:rPr dirty="0"/>
              <a:t>Student:</a:t>
            </a:r>
            <a:r>
              <a:rPr lang="en-GB" dirty="0"/>
              <a:t> Rohey Savage</a:t>
            </a:r>
            <a:r>
              <a:rPr dirty="0"/>
              <a:t> | Student ID: </a:t>
            </a:r>
            <a:r>
              <a:rPr lang="en-GB" dirty="0"/>
              <a:t> 2246134</a:t>
            </a:r>
            <a:br>
              <a:rPr dirty="0"/>
            </a:br>
            <a:r>
              <a:rPr dirty="0"/>
              <a:t>Lecturer: Parese Ahmed, Kennedy Obohwemu and Robert </a:t>
            </a:r>
            <a:r>
              <a:rPr dirty="0" err="1"/>
              <a:t>Nartowski</a:t>
            </a:r>
            <a:br>
              <a:rPr dirty="0"/>
            </a:br>
            <a:r>
              <a:rPr dirty="0"/>
              <a:t>Date:</a:t>
            </a:r>
            <a:r>
              <a:rPr lang="en-GB" dirty="0"/>
              <a:t>26/06/2026.</a:t>
            </a:r>
            <a:endParaRPr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473E91D3-5064-AB1D-0012-DFF8E693A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27"/>
    </mc:Choice>
    <mc:Fallback>
      <p:transition spd="slow" advTm="62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INTRODUCTION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Presentation roadmap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143000"/>
            <a:ext cx="1078992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This presentation evaluates how UK care and innovation can empower older people while protecting dignity, safety and choice.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58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822959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86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16736" y="2020824"/>
            <a:ext cx="1170432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rPr dirty="0"/>
              <a:t>Ageing context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1247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Population change and support needs (ONS, 2024).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944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3108960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172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02735" y="2020824"/>
            <a:ext cx="1170432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Theory &amp; policy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27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rPr dirty="0"/>
              <a:t>Activity, continuity, life-course theory and UK law (Care Act 2014).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230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5394959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458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888736" y="2020824"/>
            <a:ext cx="1170432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Care provision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413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Domiciliary and residential care: strengths and gaps (CQC, 2025).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516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7680960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744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174736" y="2020824"/>
            <a:ext cx="1170431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85000" lnSpcReduction="200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Technology &amp; cases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699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Telehealth, wearables and GPS tracking (Greenhalgh et al., 2017).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9802368" y="1874519"/>
            <a:ext cx="1993392" cy="28803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9966960" y="203911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10030968" y="209397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0460736" y="2020824"/>
            <a:ext cx="1170431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85000" lnSpcReduction="10000"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985248" y="2441448"/>
            <a:ext cx="1627632" cy="22219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80">
                <a:solidFill>
                  <a:srgbClr val="2A3033"/>
                </a:solidFill>
                <a:latin typeface="Aptos"/>
              </a:defRPr>
            </a:pPr>
            <a:r>
              <a:t>Practical improvements for ethical, person-centred care (NICE, 2015).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2</a:t>
            </a:r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2F970AE2-E3CE-1E9E-FC14-94584DF5B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85"/>
    </mc:Choice>
    <mc:Fallback>
      <p:transition spd="slow" advTm="38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The ageing population: why this matters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1115568"/>
            <a:ext cx="1069848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480" b="0">
                <a:solidFill>
                  <a:srgbClr val="5B6569"/>
                </a:solidFill>
                <a:latin typeface="Aptos"/>
              </a:defRPr>
            </a:pPr>
            <a:r>
              <a:t>Population ageing increases demand for prevention, community care, housing support and ethical digital innovation (ONS, 2024).</a:t>
            </a:r>
          </a:p>
        </p:txBody>
      </p:sp>
      <p:pic>
        <p:nvPicPr>
          <p:cNvPr id="9" name="Picture 8" descr="ageing_population_char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" y="1737360"/>
            <a:ext cx="4983480" cy="324612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6080760" y="175564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6245352" y="192024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309360" y="197510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↑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739128" y="1901952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Rising demand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63640" y="2322576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More need for NHS, social care and unpaid carer support (Age UK, 2024).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869680" y="175564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9034272" y="192024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098280" y="197510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528048" y="1901952"/>
            <a:ext cx="17830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Complex needs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052559" y="2322576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Frailty, dementia, multimorbidity and loneliness often overlap (WHO, 2020).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080760" y="321868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6245352" y="338328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309360" y="343814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39128" y="3364992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Empowerment focus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263640" y="3785615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Care must promote choice, not only risk management (Care Act 2014).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869680" y="3218688"/>
            <a:ext cx="260604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9034272" y="338328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098280" y="3438144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528048" y="3364992"/>
            <a:ext cx="17830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Policy urgency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052559" y="3785615"/>
            <a:ext cx="224028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 lnSpcReduction="10000"/>
          </a:bodyPr>
          <a:lstStyle/>
          <a:p>
            <a:pPr>
              <a:spcAft>
                <a:spcPts val="400"/>
              </a:spcAft>
              <a:defRPr sz="1019">
                <a:solidFill>
                  <a:srgbClr val="2A3033"/>
                </a:solidFill>
                <a:latin typeface="Aptos"/>
              </a:defRPr>
            </a:pPr>
            <a:r>
              <a:t>Integrated, accessible services are needed across local systems (NHS England, 2025).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3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E882F751-5624-2304-60F6-B41E0097A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94"/>
    </mc:Choice>
    <mc:Fallback>
      <p:transition spd="slow" advTm="41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NEEDS ASSESSMENT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Care and support needs of older adults</a:t>
            </a:r>
          </a:p>
        </p:txBody>
      </p:sp>
      <p:pic>
        <p:nvPicPr>
          <p:cNvPr id="8" name="Picture 7" descr="needs_donu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" y="1325880"/>
            <a:ext cx="4160520" cy="41605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349240" y="1188720"/>
            <a:ext cx="580644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1550" b="1">
                <a:solidFill>
                  <a:srgbClr val="112D3E"/>
                </a:solidFill>
                <a:latin typeface="Aptos"/>
              </a:defRPr>
            </a:pPr>
            <a:r>
              <a:t>Effective support requires a whole-person assessment, not a narrow medical checklist (NICE, 2015).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40680" y="17830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5605272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5669280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099048" y="1929384"/>
            <a:ext cx="196596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Physical &amp; clinical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623560" y="23500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Mobility, falls risk, pain, medicine and long-term conditions (NICE, 2015).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503920" y="17830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8668512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732520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62288" y="1929384"/>
            <a:ext cx="196595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Cognitive &amp; emotional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86800" y="23500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Dementia, anxiety, bereavement and confidence (WHO, 2020).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40680" y="33832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5605272" y="3547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669280" y="3602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099048" y="3529584"/>
            <a:ext cx="196596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Social &amp; relational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623560" y="39502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Loneliness, activity, family connection and belonging (Age UK, 2024).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503920" y="3383280"/>
            <a:ext cx="2788920" cy="1225296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8668512" y="3547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732520" y="3602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162288" y="3529584"/>
            <a:ext cx="196595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Practical &amp; digital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686800" y="3950208"/>
            <a:ext cx="2423160" cy="566928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50">
                <a:solidFill>
                  <a:srgbClr val="2A3033"/>
                </a:solidFill>
                <a:latin typeface="Aptos"/>
              </a:defRPr>
            </a:pPr>
            <a:r>
              <a:t>Housing, transport, benefits advice and digital access (Centre for Ageing Better, 2025).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4</a:t>
            </a:r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9A053802-3D77-46EA-9821-A0257754A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555"/>
    </mc:Choice>
    <mc:Fallback>
      <p:transition spd="slow" advTm="29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84048" y="27432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THEORY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Theoretical lens: ageing, identity and empowerment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1792" y="1097280"/>
            <a:ext cx="10744200" cy="36576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470" b="0">
                <a:solidFill>
                  <a:srgbClr val="5B6569"/>
                </a:solidFill>
                <a:latin typeface="Aptos"/>
              </a:defRPr>
            </a:pPr>
            <a:r>
              <a:t>Ageing theories help judge whether services protect meaningful life, continuity and choice rather than passive dependency.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783080"/>
            <a:ext cx="3337560" cy="18288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144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78407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08176" y="1929384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Activity theory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688" y="2350008"/>
            <a:ext cx="2971800" cy="11704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00">
                <a:solidFill>
                  <a:srgbClr val="2A3033"/>
                </a:solidFill>
                <a:latin typeface="Aptos"/>
              </a:defRPr>
            </a:pPr>
            <a:r>
              <a:t>Wellbeing improves when care supports participation, roles and social contact (Havighurst, 1961).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07408" y="1783080"/>
            <a:ext cx="3337560" cy="18288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5720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36008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65776" y="1929384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Continuity theory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90288" y="2350008"/>
            <a:ext cx="2971800" cy="11704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00">
                <a:solidFill>
                  <a:srgbClr val="2A3033"/>
                </a:solidFill>
                <a:latin typeface="Aptos"/>
              </a:defRPr>
            </a:pPr>
            <a:r>
              <a:t>Care should preserve routines, identity and relationships during later-life transitions (Atchley, 1989).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065008" y="1783080"/>
            <a:ext cx="3337560" cy="18288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2296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93608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23376" y="1929384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Life-course lens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47888" y="2350008"/>
            <a:ext cx="2971800" cy="11704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1000">
                <a:solidFill>
                  <a:srgbClr val="2A3033"/>
                </a:solidFill>
                <a:latin typeface="Aptos"/>
              </a:defRPr>
            </a:pPr>
            <a:r>
              <a:t>Later-life needs reflect earlier health, housing, income and inequality (Elder, 1998).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4251960"/>
            <a:ext cx="228600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300" b="1">
                <a:solidFill>
                  <a:srgbClr val="112D3E"/>
                </a:solidFill>
                <a:latin typeface="Aptos"/>
              </a:defRPr>
            </a:pPr>
            <a:r>
              <a:t>Practice question: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77240" y="4608576"/>
            <a:ext cx="105156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2000" b="1">
                <a:solidFill>
                  <a:srgbClr val="147F7E"/>
                </a:solidFill>
                <a:latin typeface="Aptos Display"/>
              </a:defRPr>
            </a:pPr>
            <a:r>
              <a:t>What matters to this older person, and how can care protect their strengths, relationships and rights?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5</a:t>
            </a: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6CD2107B-8F57-474C-8529-E48E38FEE4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200"/>
    </mc:Choice>
    <mc:Fallback>
      <p:transition spd="slow" advTm="33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RIGHTS AND POLICY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Policy and legislation shaping care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822959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16736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Care Act 2014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Wellbeing, prevention, personalisation and safeguarding guide adult social care.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62272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4626864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90872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120640" y="138988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Mental Capacity Act 2005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645152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Capacity, consent, best interests and least restrictive practice are essential.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66176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8430768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494776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924544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Equality Act 2010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449056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Older adults must not face age or disability discrimination in services.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8368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822959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6968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316736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Human Rights Act 1998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41247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Dignity, liberty, privacy and family life must be respected.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462272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4626864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4690872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120640" y="317296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NHS Long Term Plan / 10-Year Plan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645152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Integrated, preventive and digitally enabled care is a national priority. (NHS England, 2025).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266176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8430768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494776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24544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CQC standards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449056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Quality care must be safe, effective, caring, responsive and well-led. (CQC, 2025).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04672" y="5230368"/>
            <a:ext cx="1051560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700" b="1">
                <a:solidFill>
                  <a:srgbClr val="147F7E"/>
                </a:solidFill>
                <a:latin typeface="Aptos"/>
              </a:defRPr>
            </a:pPr>
            <a:r>
              <a:t>Policy test: does the care plan improve safety while protecting choice, dignity and legal rights?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6</a:t>
            </a:r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54C53EFF-25D7-05B4-66EA-CC900AA538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726"/>
    </mc:Choice>
    <mc:Fallback>
      <p:transition spd="slow" advTm="32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CARE LANDSCAPE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Current UK service provision</a:t>
            </a:r>
          </a:p>
        </p:txBody>
      </p:sp>
      <p:pic>
        <p:nvPicPr>
          <p:cNvPr id="8" name="Picture 7" descr="a_bright_cozy_indoor_lounge_common_room_scene_in_batch_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" y="1225296"/>
            <a:ext cx="4663440" cy="42519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669280" y="1207008"/>
            <a:ext cx="5806440" cy="54864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1380" b="0">
                <a:solidFill>
                  <a:srgbClr val="5B6569"/>
                </a:solidFill>
                <a:latin typeface="Aptos"/>
              </a:defRPr>
            </a:pPr>
            <a:r>
              <a:t>Older adults may receive primary care, reablement, community nursing, domiciliary care, day services, residential care and voluntary support (CQC, 2025).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669280" y="2084831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5833872" y="224942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5897880" y="2304287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27648" y="2231136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Strength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52160" y="2651760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Mixed provision can support different levels of need and choice (Age UK, 2024).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668512" y="2084831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8833104" y="224942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897112" y="2304287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326880" y="2231136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Gap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851392" y="2651760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Access is shaped by funding, eligibility and workforce pressure (Skills for Care, 2025).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669280" y="3493008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5833872" y="365760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897880" y="3712463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×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27648" y="3639312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Risk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852160" y="4059935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Fragmentation makes older people repeat information across services (CQC, 2025).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668512" y="3493008"/>
            <a:ext cx="2697480" cy="114300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8833104" y="3657600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897112" y="3712463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326880" y="3639312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Best practice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851392" y="4059935"/>
            <a:ext cx="2331720" cy="48463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Integrated planning reduces duplication and distress (NHS England, 2025).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7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1B9CA4AD-3845-79C8-CF32-CC21BBE6BA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26"/>
    </mc:Choice>
    <mc:Fallback>
      <p:transition spd="slow" advTm="22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CRITICAL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Evaluation 1: domiciliary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115568"/>
            <a:ext cx="10789920" cy="41148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Domiciliary care can empower ageing in place, but quality depends on time, continuity and coordination (NICE, 2015).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1828800"/>
            <a:ext cx="3429000" cy="21488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87552" y="19933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51560" y="20482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1328" y="1975104"/>
            <a:ext cx="260603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What works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2395728"/>
            <a:ext cx="3063240" cy="149047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Maintains home identity and routines (Atchley, 1989).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Supports independence and family connection (Age UK, 2024).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Can be flexible when care is planned well (NICE, 2015).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34840" y="1828800"/>
            <a:ext cx="3429000" cy="21488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599431" y="19933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63440" y="20482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93207" y="1975104"/>
            <a:ext cx="26060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617720" y="2395728"/>
            <a:ext cx="3063240" cy="149047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Short visits can reduce relational care (CQC, 2025).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Workforce shortages affect continuity (Skills for Care, 2025).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Unpaid carers may experience hidden pressure (Age UK, 2024).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046720" y="1828800"/>
            <a:ext cx="3429000" cy="214884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211312" y="19933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75320" y="20482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05088" y="1975104"/>
            <a:ext cx="260603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Empowerment judgement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29600" y="2395728"/>
            <a:ext cx="3063240" cy="149047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Strong when goals are co-produced (Care Act 2014).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Weak when care becomes task-focused (NICE, 2015).</a:t>
            </a:r>
          </a:p>
          <a:p>
            <a:pPr>
              <a:spcAft>
                <a:spcPts val="400"/>
              </a:spcAft>
              <a:defRPr sz="969">
                <a:solidFill>
                  <a:srgbClr val="2A3033"/>
                </a:solidFill>
                <a:latin typeface="Aptos"/>
              </a:defRPr>
            </a:pPr>
            <a:r>
              <a:t>Needs human and digital support together (Greenhalgh et al., 2017).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4400" y="4846320"/>
            <a:ext cx="1037844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700" b="1">
                <a:solidFill>
                  <a:srgbClr val="147F7E"/>
                </a:solidFill>
                <a:latin typeface="Aptos"/>
              </a:defRPr>
            </a:pPr>
            <a:r>
              <a:t>Bottom line: home care is most empowering when it protects routine, identity and real choice.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8</a:t>
            </a:r>
          </a:p>
        </p:txBody>
      </p:sp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4339B212-B622-8591-B4FF-B1AF4A3576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400"/>
    </mc:Choice>
    <mc:Fallback>
      <p:transition spd="slow" advTm="18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CRITICAL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Evaluation 2: residential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115568"/>
            <a:ext cx="10698480" cy="41148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Residential care can provide safety and skilled support, but empowerment depends on rights-based everyday practice (Kitwood, 1997).</a:t>
            </a:r>
          </a:p>
        </p:txBody>
      </p:sp>
      <p:pic>
        <p:nvPicPr>
          <p:cNvPr id="9" name="Picture 8" descr="a_bright_cozy_indoor_lounge_common_room_scene_in_batch_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3408" y="1481328"/>
            <a:ext cx="4617720" cy="416052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749808" y="1691640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914400" y="185623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78407" y="1911095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08176" y="1837944"/>
            <a:ext cx="1847087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Benefits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32688" y="2258568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24-hour support, meals, medication oversight and specialist dementia care (CQC, 2025).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703320" y="1691640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3867911" y="185623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3931920" y="1911095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361688" y="1837944"/>
            <a:ext cx="1847088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Ethical risk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886200" y="2258568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Institutional routines can restrict privacy and choice (Human Rights Act 1998).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49808" y="3273552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914400" y="34381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78407" y="34930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408176" y="3419856"/>
            <a:ext cx="1847087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Best practice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32688" y="3840480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Choice in waking, food, clothing, visitors and activities supports dignity (Care Act 2014).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3703320" y="3273552"/>
            <a:ext cx="2670048" cy="129844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3867911" y="34381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931920" y="34930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★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361688" y="3419856"/>
            <a:ext cx="1847088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Judgement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886200" y="3840480"/>
            <a:ext cx="2304288" cy="64008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Care homes empower when person-centred culture is stronger than convenience (Kitwood, 1997).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9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4BAE3B44-8BB3-5256-39FE-0CF9A8445B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501"/>
    </mc:Choice>
    <mc:Fallback>
      <p:transition spd="slow" advTm="295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INNOVATION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Technological innovations in elderly care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78992"/>
            <a:ext cx="10698480" cy="38404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500" b="0">
                <a:solidFill>
                  <a:srgbClr val="5B6569"/>
                </a:solidFill>
                <a:latin typeface="Aptos"/>
              </a:defRPr>
            </a:pPr>
            <a:r>
              <a:t>Technology should improve safety, independence and timely support without creating exclusion or unfair monitoring.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78308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14400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78407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08176" y="1929384"/>
            <a:ext cx="2432303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Telehealth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2688" y="235000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Virtual reviews and symptom monitoring (Greenhalgh et al., 2017).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434840" y="178308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4599432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663440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93208" y="1929384"/>
            <a:ext cx="2432304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Wearables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617720" y="235000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Falls alerts, activity trends and emergency contacts (Peek et al., 2014).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119872" y="178308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8284464" y="19476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48472" y="20025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78240" y="1929384"/>
            <a:ext cx="2432303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Smart homes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302752" y="235000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Sensors, lighting and medication prompts (NHS England, 2025).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49808" y="342900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914400" y="35935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78407" y="36484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408176" y="3575304"/>
            <a:ext cx="2432303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Dementia technology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32688" y="399592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GPS support and reminder systems (Landau and Werner, 2012).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4434840" y="3429000"/>
            <a:ext cx="3255264" cy="120700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Oval 29"/>
          <p:cNvSpPr/>
          <p:nvPr/>
        </p:nvSpPr>
        <p:spPr>
          <a:xfrm>
            <a:off x="4599432" y="35935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4663440" y="36484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093208" y="3575304"/>
            <a:ext cx="2432304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Robotics / companions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617720" y="3995928"/>
            <a:ext cx="2889504" cy="54864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Prompts, communication and social support (WHO, 2020).</a:t>
            </a:r>
          </a:p>
        </p:txBody>
      </p:sp>
      <p:pic>
        <p:nvPicPr>
          <p:cNvPr id="34" name="Picture 33" descr="a_cozy_well_lit_living_room_scene_shot_in_a_reali_batch_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1312" y="4434840"/>
            <a:ext cx="3154680" cy="1325880"/>
          </a:xfrm>
          <a:prstGeom prst="rect">
            <a:avLst/>
          </a:prstGeom>
        </p:spPr>
      </p:pic>
      <p:sp>
        <p:nvSpPr>
          <p:cNvPr id="36" name="TextBox 35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10</a:t>
            </a: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5B152EF7-D84A-F7D8-5ED4-7E8EDAF233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440"/>
    </mc:Choice>
    <mc:Fallback>
      <p:transition spd="slow" advTm="52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ETHICAL EVALUATION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Critical assessment: empowerment versus surveillance</a:t>
            </a:r>
          </a:p>
        </p:txBody>
      </p:sp>
      <p:pic>
        <p:nvPicPr>
          <p:cNvPr id="8" name="Picture 7" descr="a_photorealistic_close_up_softly_lit_indoor_care_batch_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1298448"/>
            <a:ext cx="4617720" cy="4315968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5715000" y="135331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5879592" y="151790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943600" y="157276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+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73368" y="1499616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Empowering potential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97880" y="192024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Safer home living, quicker response and self-management (Peek et al., 2014).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714232" y="135331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8878824" y="151790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942832" y="157276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72600" y="1499616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Risks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897111" y="192024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Privacy loss, consent issues, stigma and data security concerns (Zwijsen et al., 2011).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715000" y="309067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5879592" y="325526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943600" y="331012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×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373368" y="3236976"/>
            <a:ext cx="187452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Digital exclusion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897880" y="365760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Cost, broadband, confidence, disability and language barriers (Centre for Ageing Better, 2025).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714232" y="3090672"/>
            <a:ext cx="2697480" cy="1389888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8878824" y="325526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942832" y="331012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372600" y="3236976"/>
            <a:ext cx="187451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Balanced judgement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897111" y="3657600"/>
            <a:ext cx="2331720" cy="731520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40">
                <a:solidFill>
                  <a:srgbClr val="2A3033"/>
                </a:solidFill>
                <a:latin typeface="Aptos"/>
              </a:defRPr>
            </a:pPr>
            <a:r>
              <a:t>Technology must be proportionate, reviewed and supported by people (Greenhalgh et al., 2017).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760720" y="5138928"/>
            <a:ext cx="5577840" cy="43891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1700" b="1">
                <a:solidFill>
                  <a:srgbClr val="147F7E"/>
                </a:solidFill>
                <a:latin typeface="Aptos"/>
              </a:defRPr>
            </a:pPr>
            <a:r>
              <a:t>Key principle: technology should extend autonomy, not replace person-centred care.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11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7983B115-58BB-B514-D833-6EA0367662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31"/>
    </mc:Choice>
    <mc:Fallback>
      <p:transition spd="slow" advTm="38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REAL-WORLD APPLICATION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Case study: Alice and GPS tracking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24128"/>
            <a:ext cx="10789920" cy="603504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350" b="0">
                <a:solidFill>
                  <a:srgbClr val="5B6569"/>
                </a:solidFill>
                <a:latin typeface="Aptos"/>
              </a:defRPr>
            </a:pPr>
            <a:r>
              <a:t>Alice is 82, has moderate dementia and has wandered from assisted living, including near a busy road. A wearable GPS device would alert staff if she leaves safe areas (Activity 2 case study).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" y="1901952"/>
            <a:ext cx="260604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41832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0584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35607" y="2048256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Arguments for use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60120" y="2468880"/>
            <a:ext cx="224028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Reduces risk of serious harm (Landau and Werner, 2012).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Enables faster response by staff and family (Activity 2 case study).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May allow safer movement than locked restriction (Care Act 2014).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657600" y="1901952"/>
            <a:ext cx="260604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3822191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388620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!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315968" y="2048256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Ethical concerns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840480" y="2468880"/>
            <a:ext cx="224028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Privacy and liberty may be reduced (Human Rights Act 1998).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Capacity and consent must be assessed (Mental Capacity Act 2005).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Device may confuse or distress Alice (Zwijsen et al., 2011).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537960" y="1901952"/>
            <a:ext cx="260604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6702552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76656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⚖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196328" y="2048256"/>
            <a:ext cx="17830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Safeguards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20840" y="2468880"/>
            <a:ext cx="224028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Best-interests decision if capacity is lacking (MCA 2005).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Least restrictive option and clear purpose (Care Act 2014).</a:t>
            </a:r>
          </a:p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Data access limits and regular review (Zwijsen et al., 2011).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418320" y="1901952"/>
            <a:ext cx="1965960" cy="19659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9582912" y="2066544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646920" y="2121408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0076688" y="2048256"/>
            <a:ext cx="11429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Decision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601200" y="2468880"/>
            <a:ext cx="1600200" cy="130759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0">
                <a:solidFill>
                  <a:srgbClr val="2A3033"/>
                </a:solidFill>
                <a:latin typeface="Aptos"/>
              </a:defRPr>
            </a:pPr>
            <a:r>
              <a:t>Use only if proportionate, explained, reviewed and combined with human support.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22960" y="4800600"/>
            <a:ext cx="10515600" cy="420624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600" b="1">
                <a:solidFill>
                  <a:srgbClr val="147F7E"/>
                </a:solidFill>
                <a:latin typeface="Aptos"/>
              </a:defRPr>
            </a:pPr>
            <a:r>
              <a:t>This case directly applies autonomy, privacy, safety and consent to technology in dementia care.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12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B3185545-C6EF-AA6D-BBCF-CD5DF40E47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54"/>
    </mc:Choice>
    <mc:Fallback>
      <p:transition spd="slow" advTm="53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APPLIED PATHWAY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466344"/>
            <a:ext cx="10972800" cy="649224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rPr dirty="0"/>
              <a:t>Case study: technology-enabled home support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78992"/>
            <a:ext cx="10424160" cy="201168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85000" lnSpcReduction="10000"/>
          </a:bodyPr>
          <a:lstStyle/>
          <a:p>
            <a:pPr algn="l">
              <a:lnSpc>
                <a:spcPct val="100000"/>
              </a:lnSpc>
              <a:defRPr sz="1420" b="0">
                <a:solidFill>
                  <a:srgbClr val="5B6569"/>
                </a:solidFill>
                <a:latin typeface="Aptos"/>
              </a:defRPr>
            </a:pPr>
            <a:r>
              <a:rPr dirty="0"/>
              <a:t>A practical home-support model combines sensors, telehealth and professional review to prevent deterioration while protecting dignity (NHS England, 2025).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14400" y="4343400"/>
            <a:ext cx="306324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Oval 10"/>
          <p:cNvSpPr/>
          <p:nvPr/>
        </p:nvSpPr>
        <p:spPr>
          <a:xfrm>
            <a:off x="1078992" y="45079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43000" y="45628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✓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72768" y="4489704"/>
            <a:ext cx="22402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What works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97280" y="4910328"/>
            <a:ext cx="269748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Early alerts can reduce crisis response and avoidable hospital use (Greenhalgh et al., 2017).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72000" y="4343400"/>
            <a:ext cx="306324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4736592" y="45079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800600" y="45628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⚖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230368" y="4489704"/>
            <a:ext cx="224028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What must be protected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754880" y="4910328"/>
            <a:ext cx="269748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Consent, privacy, data security, access and dignity (Human Rights Act 1998).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229600" y="4343400"/>
            <a:ext cx="306324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Oval 20"/>
          <p:cNvSpPr/>
          <p:nvPr/>
        </p:nvSpPr>
        <p:spPr>
          <a:xfrm>
            <a:off x="8394192" y="450799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58200" y="45628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887968" y="4489704"/>
            <a:ext cx="224027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Professional role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412480" y="4910328"/>
            <a:ext cx="269748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19">
                <a:solidFill>
                  <a:srgbClr val="2A3033"/>
                </a:solidFill>
                <a:latin typeface="Aptos"/>
              </a:defRPr>
            </a:pPr>
            <a:r>
              <a:t>Staff interpret data and adjust person-centred care plans (NICE, 2015).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13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6009" y="1335024"/>
            <a:ext cx="8275222" cy="2880360"/>
          </a:xfrm>
          <a:prstGeom prst="rect">
            <a:avLst/>
          </a:prstGeom>
        </p:spPr>
      </p:pic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9B5DFC79-D75F-2B04-4C19-66985538A6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08"/>
    </mc:Choice>
    <mc:Fallback>
      <p:transition spd="slow" advTm="37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IMPROVEMENT PLAN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Evidence-informed recommendations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822959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16736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Co-produce care plans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1247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Include older adults and carers in goals and reviews (Care Act 2014).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62272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4626864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90872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120640" y="138988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Build digital inclusion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645152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Training, accessible devices and low-cost options (Centre for Ageing Better, 2025).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66176" y="124358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8430768" y="140817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494776" y="146304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924544" y="138988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Ethical-by-design technology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449056" y="181051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Consent checks, data safeguards and review dates (Zwijsen et al., 2011).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8368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822959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6968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316736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Strengthen integration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41247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Join health, social care, housing and voluntary support (NHS England, 2025).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4462272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4626864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4690872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120640" y="3172968"/>
            <a:ext cx="251460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Invest in workforce skills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645152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Dementia care, digital confidence and rights-based practice (Skills for Care, 2025).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266176" y="3026664"/>
            <a:ext cx="3337560" cy="132588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8430768" y="3191256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494776" y="3246120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24544" y="3172968"/>
            <a:ext cx="2514599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Measure what matters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449056" y="3593592"/>
            <a:ext cx="2971800" cy="667512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30">
                <a:solidFill>
                  <a:srgbClr val="2A3033"/>
                </a:solidFill>
                <a:latin typeface="Aptos"/>
              </a:defRPr>
            </a:pPr>
            <a:r>
              <a:t>Track dignity, choice, wellbeing, safety and carer burden (NICE, 2015).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77240" y="5257800"/>
            <a:ext cx="10607040" cy="41148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380" b="1">
                <a:solidFill>
                  <a:srgbClr val="147F7E"/>
                </a:solidFill>
                <a:latin typeface="Aptos"/>
              </a:defRPr>
            </a:pPr>
            <a:r>
              <a:t>Barriers: funding, staffing, digital exclusion and resistance. Solutions: phased rollout, co-design, training and clear accountability.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14</a:t>
            </a:r>
          </a:p>
        </p:txBody>
      </p:sp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39EDF0D4-4199-04A9-5905-29FD440327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25"/>
    </mc:Choice>
    <mc:Fallback>
      <p:transition spd="slow" advTm="49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r>
              <a:rPr sz="1600" dirty="0"/>
              <a:t>CONCLUSION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643616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rPr dirty="0"/>
              <a:t>Conclusion: empowerment needs people, policy and technology together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1188720"/>
            <a:ext cx="10332720" cy="548640"/>
          </a:xfrm>
          <a:prstGeom prst="rect">
            <a:avLst/>
          </a:prstGeom>
          <a:noFill/>
        </p:spPr>
        <p:txBody>
          <a:bodyPr wrap="square" lIns="25400" tIns="12700" rIns="25400" bIns="12700">
            <a:normAutofit fontScale="92500" lnSpcReduction="20000"/>
          </a:bodyPr>
          <a:lstStyle/>
          <a:p>
            <a:pPr algn="l">
              <a:lnSpc>
                <a:spcPct val="100000"/>
              </a:lnSpc>
              <a:defRPr sz="2300" b="1">
                <a:solidFill>
                  <a:srgbClr val="112D3E"/>
                </a:solidFill>
                <a:latin typeface="Aptos Display"/>
              </a:defRPr>
            </a:pPr>
            <a:r>
              <a:t>Older adults need support that protects safety while strengthening control over everyday life.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224028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987552" y="2404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51560" y="2459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1328" y="238658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Care provision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05840" y="280720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Domiciliary and residential care empower when they are person-centred and properly resourced (CQC, 2025).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309360" y="224028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6473952" y="2404872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537960" y="245973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967728" y="238658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Theory and policy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492240" y="280720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Dignity, continuity, participation and rights must shape practice (Atchley, 1989; Care Act 2014).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22960" y="365760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987552" y="3822191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051560" y="38770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481328" y="380390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05840" y="422452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Innovation is valuable when accessible, ethical and supported by skilled staff (Greenhalgh et al., 2017).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309360" y="3657600"/>
            <a:ext cx="5029200" cy="1051560"/>
          </a:xfrm>
          <a:prstGeom prst="roundRect">
            <a:avLst/>
          </a:prstGeom>
          <a:solidFill>
            <a:srgbClr val="FFFFFF"/>
          </a:solidFill>
          <a:ln w="10160">
            <a:solidFill>
              <a:srgbClr val="DAE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6473952" y="3822191"/>
            <a:ext cx="393192" cy="393192"/>
          </a:xfrm>
          <a:prstGeom prst="ellipse">
            <a:avLst/>
          </a:prstGeom>
          <a:solidFill>
            <a:srgbClr val="DFEE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537960" y="3877056"/>
            <a:ext cx="27432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 lnSpcReduction="10000"/>
          </a:bodyPr>
          <a:lstStyle/>
          <a:p>
            <a:pPr algn="ctr">
              <a:lnSpc>
                <a:spcPct val="100000"/>
              </a:lnSpc>
              <a:defRPr sz="1000" b="1">
                <a:solidFill>
                  <a:srgbClr val="147F7E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967728" y="3803904"/>
            <a:ext cx="4206240" cy="292608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1230" b="1">
                <a:solidFill>
                  <a:srgbClr val="112D3E"/>
                </a:solidFill>
                <a:latin typeface="Aptos"/>
              </a:defRPr>
            </a:pPr>
            <a:r>
              <a:t>Future focus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92240" y="4224528"/>
            <a:ext cx="4663440" cy="393191"/>
          </a:xfrm>
          <a:prstGeom prst="rect">
            <a:avLst/>
          </a:prstGeom>
          <a:noFill/>
        </p:spPr>
        <p:txBody>
          <a:bodyPr wrap="square" lIns="50800" tIns="25400" rIns="50800" bIns="25400">
            <a:normAutofit/>
          </a:bodyPr>
          <a:lstStyle/>
          <a:p>
            <a:pPr>
              <a:spcAft>
                <a:spcPts val="400"/>
              </a:spcAft>
              <a:defRPr sz="900">
                <a:solidFill>
                  <a:srgbClr val="2A3033"/>
                </a:solidFill>
                <a:latin typeface="Aptos"/>
              </a:defRPr>
            </a:pPr>
            <a:r>
              <a:t>The strongest model is integrated human care strengthened by governed technology (NHS England, 2025).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15</a:t>
            </a: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90481E23-DC4D-62E3-658C-E87B8AE53B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38"/>
    </mc:Choice>
    <mc:Fallback>
      <p:transition spd="slow" advTm="41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9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47F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808208" y="-658368"/>
            <a:ext cx="2148840" cy="214884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594360" y="5897880"/>
            <a:ext cx="1600200" cy="1600200"/>
          </a:xfrm>
          <a:prstGeom prst="ellipse">
            <a:avLst/>
          </a:prstGeom>
          <a:solidFill>
            <a:srgbClr val="EDF5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30352" y="320040"/>
            <a:ext cx="4023360" cy="2286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850" b="1">
                <a:solidFill>
                  <a:srgbClr val="147F7E"/>
                </a:solidFill>
                <a:latin typeface="Aptos"/>
              </a:defRPr>
            </a:pPr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530352" y="612648"/>
            <a:ext cx="10972800" cy="50292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2450" b="1">
                <a:solidFill>
                  <a:srgbClr val="112D3E"/>
                </a:solidFill>
                <a:latin typeface="Aptos Display"/>
              </a:defRPr>
            </a:pPr>
            <a:r>
              <a:t>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143000"/>
            <a:ext cx="5440680" cy="52578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720" b="0">
                <a:solidFill>
                  <a:srgbClr val="2A3033"/>
                </a:solidFill>
                <a:latin typeface="Aptos"/>
              </a:defRPr>
            </a:pPr>
            <a:r>
              <a:rPr sz="1000" dirty="0"/>
              <a:t>Age UK (2024) The State of Health and Care of Older People in England 2024.</a:t>
            </a:r>
            <a:br>
              <a:rPr sz="1000" dirty="0"/>
            </a:br>
            <a:r>
              <a:rPr sz="1000" dirty="0" err="1"/>
              <a:t>Atchley</a:t>
            </a:r>
            <a:r>
              <a:rPr sz="1000" dirty="0"/>
              <a:t>, R.C. (1989) “A continuity theory of normal aging”, The Gerontologist, 29(2), pp. 183-190.</a:t>
            </a:r>
            <a:br>
              <a:rPr sz="1000" dirty="0"/>
            </a:br>
            <a:r>
              <a:rPr sz="1000" dirty="0"/>
              <a:t>Care Act 2014. London: The Stationery Office.</a:t>
            </a:r>
            <a:br>
              <a:rPr sz="1000" dirty="0"/>
            </a:br>
            <a:r>
              <a:rPr sz="1000" dirty="0"/>
              <a:t>Care Quality Commission (2025) The state of health care and adult social care in England 2024/25.</a:t>
            </a:r>
            <a:br>
              <a:rPr sz="1000" dirty="0"/>
            </a:br>
            <a:r>
              <a:rPr sz="1000" dirty="0"/>
              <a:t>Centre for Ageing Better (2025) The State of Ageing 2025.</a:t>
            </a:r>
            <a:br>
              <a:rPr sz="1000" dirty="0"/>
            </a:br>
            <a:r>
              <a:rPr sz="1000" dirty="0"/>
              <a:t>Elder, G.H. (1998) “The life course as developmental theory”, Child Development, 69(1), pp. 1-12.</a:t>
            </a:r>
            <a:br>
              <a:rPr sz="1000" dirty="0"/>
            </a:br>
            <a:r>
              <a:rPr sz="1000" dirty="0"/>
              <a:t>Equality Act 2010. London: The Stationery Office.</a:t>
            </a:r>
            <a:br>
              <a:rPr sz="1000" dirty="0"/>
            </a:br>
            <a:r>
              <a:rPr sz="1000" dirty="0" err="1"/>
              <a:t>Greenhalgh</a:t>
            </a:r>
            <a:r>
              <a:rPr sz="1000" dirty="0"/>
              <a:t>, T. et al. (2017) “Beyond adoption...”, Journal of Medical Internet Research, 19(11), e367.</a:t>
            </a:r>
            <a:br>
              <a:rPr sz="1000" dirty="0"/>
            </a:br>
            <a:r>
              <a:rPr sz="1000" dirty="0" err="1"/>
              <a:t>Havighurst</a:t>
            </a:r>
            <a:r>
              <a:rPr sz="1000" dirty="0"/>
              <a:t>, R.J. (1961) “Successful aging”, The Gerontologist, 1(1), pp. 8-13.</a:t>
            </a:r>
            <a:br>
              <a:rPr sz="1000" dirty="0"/>
            </a:br>
            <a:r>
              <a:rPr sz="1000" dirty="0"/>
              <a:t>Human Rights Act 1998. London: The Stationery Office.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99632" y="1143000"/>
            <a:ext cx="5440680" cy="5257800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l">
              <a:lnSpc>
                <a:spcPct val="100000"/>
              </a:lnSpc>
              <a:defRPr sz="720" b="0">
                <a:solidFill>
                  <a:srgbClr val="2A3033"/>
                </a:solidFill>
                <a:latin typeface="Aptos"/>
              </a:defRPr>
            </a:pPr>
            <a:r>
              <a:rPr sz="1000" dirty="0" err="1"/>
              <a:t>Kitwood</a:t>
            </a:r>
            <a:r>
              <a:rPr sz="1000" dirty="0"/>
              <a:t>, T. (1997) Dementia Reconsidered: The Person Comes First. Buckingham: Open University Press.</a:t>
            </a:r>
            <a:br>
              <a:rPr sz="1000" dirty="0"/>
            </a:br>
            <a:r>
              <a:rPr sz="1000" dirty="0"/>
              <a:t>Landau, R. and Werner, S. (2012) “Ethical aspects of using GPS...”, International </a:t>
            </a:r>
            <a:r>
              <a:rPr sz="1000" dirty="0" err="1"/>
              <a:t>Psychogeriatrics</a:t>
            </a:r>
            <a:r>
              <a:rPr sz="1000" dirty="0"/>
              <a:t>, 24(3), pp. 358-366.</a:t>
            </a:r>
            <a:br>
              <a:rPr sz="1000" dirty="0"/>
            </a:br>
            <a:r>
              <a:rPr sz="1000" dirty="0"/>
              <a:t>Mental Capacity Act 2005. London: The Stationery Office.</a:t>
            </a:r>
            <a:br>
              <a:rPr sz="1000" dirty="0"/>
            </a:br>
            <a:r>
              <a:rPr sz="1000" dirty="0"/>
              <a:t>NHS England (2025) Fit for the Future: 10 Year Health Plan for England.</a:t>
            </a:r>
            <a:br>
              <a:rPr sz="1000" dirty="0"/>
            </a:br>
            <a:r>
              <a:rPr sz="1000" dirty="0"/>
              <a:t>NICE (2015) Older people with social care needs and multiple long-term conditions. NG22.</a:t>
            </a:r>
            <a:br>
              <a:rPr sz="1000" dirty="0"/>
            </a:br>
            <a:r>
              <a:rPr sz="1000" dirty="0"/>
              <a:t>Office for National Statistics (2024) Ageing and population estimates, UK.</a:t>
            </a:r>
            <a:br>
              <a:rPr sz="1000" dirty="0"/>
            </a:br>
            <a:r>
              <a:rPr sz="1000" dirty="0"/>
              <a:t>Peek, S.T.M. et al. (2014) “Factors influencing acceptance of technology...”, International Journal of Medical Informatics, 83(4), pp. 235-248.</a:t>
            </a:r>
            <a:br>
              <a:rPr sz="1000" dirty="0"/>
            </a:br>
            <a:r>
              <a:rPr sz="1000" dirty="0"/>
              <a:t>Skills for Care (2025) The state of the adult social care sector and workforce in England.</a:t>
            </a:r>
            <a:br>
              <a:rPr sz="1000" dirty="0"/>
            </a:br>
            <a:r>
              <a:rPr sz="1000" dirty="0"/>
              <a:t>World Health Organization (2020) Decade of Healthy Ageing: Baseline Report.</a:t>
            </a:r>
            <a:br>
              <a:rPr sz="1000" dirty="0"/>
            </a:br>
            <a:r>
              <a:rPr sz="1000" dirty="0" err="1"/>
              <a:t>Zwijsen</a:t>
            </a:r>
            <a:r>
              <a:rPr sz="1000" dirty="0"/>
              <a:t>, S.A. et al. (2011) “Surveillance technology...”, International </a:t>
            </a:r>
            <a:r>
              <a:rPr sz="1000" dirty="0" err="1"/>
              <a:t>Psychogeriatrics</a:t>
            </a:r>
            <a:r>
              <a:rPr sz="1000" dirty="0"/>
              <a:t>, 23(3), pp. 384-392.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411712" y="6345936"/>
            <a:ext cx="320040" cy="164592"/>
          </a:xfrm>
          <a:prstGeom prst="rect">
            <a:avLst/>
          </a:prstGeom>
          <a:noFill/>
        </p:spPr>
        <p:txBody>
          <a:bodyPr wrap="square" lIns="25400" tIns="12700" rIns="25400" bIns="12700">
            <a:normAutofit/>
          </a:bodyPr>
          <a:lstStyle/>
          <a:p>
            <a:pPr algn="r">
              <a:lnSpc>
                <a:spcPct val="100000"/>
              </a:lnSpc>
              <a:defRPr sz="720" b="0">
                <a:solidFill>
                  <a:srgbClr val="5B6569"/>
                </a:solidFill>
                <a:latin typeface="Aptos"/>
              </a:defRPr>
            </a:pPr>
            <a:r>
              <a:t>16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41DB855-ED7F-3789-F838-BEAA785666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590"/>
    </mc:Choice>
    <mc:Fallback>
      <p:transition spd="slow" advTm="33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2107</Words>
  <Application>Microsoft Office PowerPoint</Application>
  <PresentationFormat>Widescreen</PresentationFormat>
  <Paragraphs>262</Paragraphs>
  <Slides>16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tayyab computer</dc:creator>
  <cp:keywords/>
  <dc:description>generated using python-pptx</dc:description>
  <cp:lastModifiedBy>rohey savage</cp:lastModifiedBy>
  <cp:revision>5</cp:revision>
  <dcterms:created xsi:type="dcterms:W3CDTF">2013-01-27T09:14:16Z</dcterms:created>
  <dcterms:modified xsi:type="dcterms:W3CDTF">2026-06-21T12:22:11Z</dcterms:modified>
  <cp:category/>
</cp:coreProperties>
</file>