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32" r:id="rId1"/>
  </p:sldMasterIdLst>
  <p:notesMasterIdLst>
    <p:notesMasterId r:id="rId12"/>
  </p:notesMasterIdLst>
  <p:sldIdLst>
    <p:sldId id="257"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196" autoAdjust="0"/>
  </p:normalViewPr>
  <p:slideViewPr>
    <p:cSldViewPr snapToGrid="0">
      <p:cViewPr varScale="1">
        <p:scale>
          <a:sx n="110" d="100"/>
          <a:sy n="110" d="100"/>
        </p:scale>
        <p:origin x="63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660256-E544-416A-BD56-70E34C7FA5EB}" type="datetimeFigureOut">
              <a:rPr lang="en-IN" smtClean="0"/>
              <a:t>13/12/22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4BDCFD-EE33-4DE5-9AE6-CA74447A9E18}" type="slidenum">
              <a:rPr lang="en-IN" smtClean="0"/>
              <a:t>‹#›</a:t>
            </a:fld>
            <a:endParaRPr lang="en-IN"/>
          </a:p>
        </p:txBody>
      </p:sp>
    </p:spTree>
    <p:extLst>
      <p:ext uri="{BB962C8B-B14F-4D97-AF65-F5344CB8AC3E}">
        <p14:creationId xmlns:p14="http://schemas.microsoft.com/office/powerpoint/2010/main" val="952669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It has been analysed from the provided case study that around 6.5 million individuals have quitted their job in the coming twelve months across the United Kingdom. The poorest quality of a job can be considered a major cause for quitting the job by organisational employees respectively. Better benefits and pay can be esteemed as potential motivators for employees, however, individuals are highly engaged in generating an enhanced level of job satisfaction respectively (</a:t>
            </a:r>
            <a:r>
              <a:rPr lang="en-IN" sz="1800" dirty="0">
                <a:effectLst/>
                <a:highlight>
                  <a:srgbClr val="FFFFFF"/>
                </a:highlight>
                <a:latin typeface="Times New Roman" panose="02020603050405020304" pitchFamily="18" charset="0"/>
                <a:ea typeface="Times New Roman" panose="02020603050405020304" pitchFamily="18" charset="0"/>
              </a:rPr>
              <a:t>De </a:t>
            </a:r>
            <a:r>
              <a:rPr lang="en-IN" sz="1800" dirty="0" err="1">
                <a:effectLst/>
                <a:highlight>
                  <a:srgbClr val="FFFFFF"/>
                </a:highlight>
                <a:latin typeface="Times New Roman" panose="02020603050405020304" pitchFamily="18" charset="0"/>
                <a:ea typeface="Times New Roman" panose="02020603050405020304" pitchFamily="18" charset="0"/>
              </a:rPr>
              <a:t>Clercq</a:t>
            </a:r>
            <a:r>
              <a:rPr lang="en-IN" sz="1800" dirty="0">
                <a:effectLst/>
                <a:highlight>
                  <a:srgbClr val="FFFFFF"/>
                </a:highlight>
                <a:latin typeface="Times New Roman" panose="02020603050405020304" pitchFamily="18" charset="0"/>
                <a:ea typeface="Times New Roman" panose="02020603050405020304" pitchFamily="18" charset="0"/>
              </a:rPr>
              <a:t>, et al., 2019</a:t>
            </a:r>
            <a:r>
              <a:rPr lang="en-IN" sz="1800" dirty="0">
                <a:effectLst/>
                <a:latin typeface="Times New Roman" panose="02020603050405020304" pitchFamily="18" charset="0"/>
                <a:ea typeface="Times New Roman" panose="02020603050405020304" pitchFamily="18" charset="0"/>
              </a:rPr>
              <a:t>). The critical characteristics that have been associated with the aspects of job satisfaction can be termed "hygiene factors." It needs to be addressed by organisational managers in an accurate manner in order to improve the level of satisfaction among organisational employees respectively. It is also vital for organisational managers to motivate their employees through fulfilling their responsibility, recognition and achievement in order to enhance employee satisfaction.</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04BDCFD-EE33-4DE5-9AE6-CA74447A9E18}" type="slidenum">
              <a:rPr lang="en-IN" smtClean="0"/>
              <a:t>2</a:t>
            </a:fld>
            <a:endParaRPr lang="en-IN"/>
          </a:p>
        </p:txBody>
      </p:sp>
    </p:spTree>
    <p:extLst>
      <p:ext uri="{BB962C8B-B14F-4D97-AF65-F5344CB8AC3E}">
        <p14:creationId xmlns:p14="http://schemas.microsoft.com/office/powerpoint/2010/main" val="1216518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Disgruntled and unhappy employees can develop a stressful, negative and tense atmosphere at the workplace that affects overall productivity regarding the organisational team in a critical manner. The concerned employees can also cause a hostile environment at the work. Organisational culture can be destroyed by dissatisfied employees through misappropriating essential resources of the firm. Disgruntlement among organisational employees can arise from several reasons involving the need for recognition, perceived disrespectful treatment, poor performance evaluations, the culture of favouritism, adverse office interactions with management staff and peers, and many more (</a:t>
            </a:r>
            <a:r>
              <a:rPr lang="en-IN" sz="1800" dirty="0" err="1">
                <a:effectLst/>
                <a:highlight>
                  <a:srgbClr val="FFFFFF"/>
                </a:highlight>
                <a:latin typeface="Times New Roman" panose="02020603050405020304" pitchFamily="18" charset="0"/>
                <a:ea typeface="Times New Roman" panose="02020603050405020304" pitchFamily="18" charset="0"/>
              </a:rPr>
              <a:t>Arvan</a:t>
            </a:r>
            <a:r>
              <a:rPr lang="en-IN" sz="1800" dirty="0">
                <a:effectLst/>
                <a:highlight>
                  <a:srgbClr val="FFFFFF"/>
                </a:highlight>
                <a:latin typeface="Times New Roman" panose="02020603050405020304" pitchFamily="18" charset="0"/>
                <a:ea typeface="Times New Roman" panose="02020603050405020304" pitchFamily="18" charset="0"/>
              </a:rPr>
              <a:t> et al., 2019</a:t>
            </a:r>
            <a:r>
              <a:rPr lang="en-IN" sz="1800" dirty="0">
                <a:effectLst/>
                <a:latin typeface="Times New Roman" panose="02020603050405020304" pitchFamily="18" charset="0"/>
                <a:ea typeface="Times New Roman" panose="02020603050405020304" pitchFamily="18" charset="0"/>
              </a:rPr>
              <a:t>). Disrespectful behaviours by subordinates or superiors can be considered a principal reason to establish adverse feelings among organisational employees extensively.</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04BDCFD-EE33-4DE5-9AE6-CA74447A9E18}" type="slidenum">
              <a:rPr lang="en-IN" smtClean="0"/>
              <a:t>3</a:t>
            </a:fld>
            <a:endParaRPr lang="en-IN"/>
          </a:p>
        </p:txBody>
      </p:sp>
    </p:spTree>
    <p:extLst>
      <p:ext uri="{BB962C8B-B14F-4D97-AF65-F5344CB8AC3E}">
        <p14:creationId xmlns:p14="http://schemas.microsoft.com/office/powerpoint/2010/main" val="3690033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It is important for organisational managers to offer an accurate and clear set of instructions and goals to organisational employees at the workplace. Providing clear instructions to potential employees helps to improve their level of confidence in their duties and performance effectively. Employees need to be assigned several challenging tasks at the workplace over the respective period. Assigning continuous work to organisational employees can make such employees monotonous and lead to lower productivity levels of the organisation employees (</a:t>
            </a:r>
            <a:r>
              <a:rPr lang="en-IN" sz="1800" dirty="0">
                <a:effectLst/>
                <a:highlight>
                  <a:srgbClr val="FFFFFF"/>
                </a:highlight>
                <a:latin typeface="Times New Roman" panose="02020603050405020304" pitchFamily="18" charset="0"/>
                <a:ea typeface="Times New Roman" panose="02020603050405020304" pitchFamily="18" charset="0"/>
              </a:rPr>
              <a:t>White et al., 2020</a:t>
            </a:r>
            <a:r>
              <a:rPr lang="en-IN" sz="1800" dirty="0">
                <a:effectLst/>
                <a:latin typeface="Times New Roman" panose="02020603050405020304" pitchFamily="18" charset="0"/>
                <a:ea typeface="Times New Roman" panose="02020603050405020304" pitchFamily="18" charset="0"/>
              </a:rPr>
              <a:t>). An open line of communication with employees represents their skills and opinion matters in terms of considering them as a valuable element for organisational growth. It also plays an important role in avoiding aspects of miscommunication among the employees and subordinates in an accurate manner.</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04BDCFD-EE33-4DE5-9AE6-CA74447A9E18}" type="slidenum">
              <a:rPr lang="en-IN" smtClean="0"/>
              <a:t>4</a:t>
            </a:fld>
            <a:endParaRPr lang="en-IN"/>
          </a:p>
        </p:txBody>
      </p:sp>
    </p:spTree>
    <p:extLst>
      <p:ext uri="{BB962C8B-B14F-4D97-AF65-F5344CB8AC3E}">
        <p14:creationId xmlns:p14="http://schemas.microsoft.com/office/powerpoint/2010/main" val="3182675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Critical feelings related to nepotism among staff can establish an idea that their hard work can be termed as insignificant and recognition can only be ascertained by favoured employees. It is important for organisational managers to represent necessary concerns towards hardworking employees in order to recognise and appreciate their work in an efficient manner. Potential systems need to be established at the workplace in order to offer effective rewards to the organisational employees in terms of appreciation for hard work. As a result, it leads to an improvement in the job satisfaction level among organisational employees (</a:t>
            </a:r>
            <a:r>
              <a:rPr lang="en-IN" sz="1800" dirty="0">
                <a:effectLst/>
                <a:highlight>
                  <a:srgbClr val="FFFFFF"/>
                </a:highlight>
                <a:latin typeface="Times New Roman" panose="02020603050405020304" pitchFamily="18" charset="0"/>
                <a:ea typeface="Times New Roman" panose="02020603050405020304" pitchFamily="18" charset="0"/>
              </a:rPr>
              <a:t>Bagheri et al., 2019</a:t>
            </a:r>
            <a:r>
              <a:rPr lang="en-IN" sz="1800" dirty="0">
                <a:effectLst/>
                <a:latin typeface="Times New Roman" panose="02020603050405020304" pitchFamily="18" charset="0"/>
                <a:ea typeface="Times New Roman" panose="02020603050405020304" pitchFamily="18" charset="0"/>
              </a:rPr>
              <a:t>). It can be evaluated in terms of monetary compensation including bonuses, raises or other organisational rewards such as group outings, company events, and many more.</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04BDCFD-EE33-4DE5-9AE6-CA74447A9E18}" type="slidenum">
              <a:rPr lang="en-IN" smtClean="0"/>
              <a:t>5</a:t>
            </a:fld>
            <a:endParaRPr lang="en-IN"/>
          </a:p>
        </p:txBody>
      </p:sp>
    </p:spTree>
    <p:extLst>
      <p:ext uri="{BB962C8B-B14F-4D97-AF65-F5344CB8AC3E}">
        <p14:creationId xmlns:p14="http://schemas.microsoft.com/office/powerpoint/2010/main" val="4043336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Potential satisfaction among employees can enhance the productivity level at work along with the quality of work output extensively. Effective celebration with regard to the attainment of milestones by employees evolved representing the dedication and loyalty of potential employees in terms of their roles that have been appreciated by the firm in a significant way (</a:t>
            </a:r>
            <a:r>
              <a:rPr lang="en-IN" sz="1800" dirty="0" err="1">
                <a:effectLst/>
                <a:highlight>
                  <a:srgbClr val="FFFFFF"/>
                </a:highlight>
                <a:latin typeface="Times New Roman" panose="02020603050405020304" pitchFamily="18" charset="0"/>
                <a:ea typeface="Times New Roman" panose="02020603050405020304" pitchFamily="18" charset="0"/>
              </a:rPr>
              <a:t>Sasso</a:t>
            </a:r>
            <a:r>
              <a:rPr lang="en-IN" sz="1800" dirty="0">
                <a:effectLst/>
                <a:highlight>
                  <a:srgbClr val="FFFFFF"/>
                </a:highlight>
                <a:latin typeface="Times New Roman" panose="02020603050405020304" pitchFamily="18" charset="0"/>
                <a:ea typeface="Times New Roman" panose="02020603050405020304" pitchFamily="18" charset="0"/>
              </a:rPr>
              <a:t> et al., 2019</a:t>
            </a:r>
            <a:r>
              <a:rPr lang="en-IN" sz="1800" dirty="0">
                <a:effectLst/>
                <a:latin typeface="Times New Roman" panose="02020603050405020304" pitchFamily="18" charset="0"/>
                <a:ea typeface="Times New Roman" panose="02020603050405020304" pitchFamily="18" charset="0"/>
              </a:rPr>
              <a:t>). Employees who feel appreciated and valued can be more probable to continue their growth in careers along with being engaged in continuing the production of high-quality work accurately. Small gestures provided by the organisation to its employees can be considered a long way toward bolstering the satisfaction level of organisational employees respectively.</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04BDCFD-EE33-4DE5-9AE6-CA74447A9E18}" type="slidenum">
              <a:rPr lang="en-IN" smtClean="0"/>
              <a:t>6</a:t>
            </a:fld>
            <a:endParaRPr lang="en-IN"/>
          </a:p>
        </p:txBody>
      </p:sp>
    </p:spTree>
    <p:extLst>
      <p:ext uri="{BB962C8B-B14F-4D97-AF65-F5344CB8AC3E}">
        <p14:creationId xmlns:p14="http://schemas.microsoft.com/office/powerpoint/2010/main" val="1144663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It is important for organisational managers to recognise the hard work of employees in a crucial way. It primarily functions as a relevant motivator for organisational employees in order to strive towards the attainment of the highest potential levels respectively. Providing relevant bonuses to employees helps to make employee recognition easier for managers which leads to boosting employee engagement along with strengthening teams in a significant way. Rewarding employees by organisational managers for their impressive level of performance plays an important role to retain top-level talent along with keeping the concerned employees motivated for the next level of satisfaction (</a:t>
            </a:r>
            <a:r>
              <a:rPr lang="en-IN" sz="1800" dirty="0" err="1">
                <a:effectLst/>
                <a:highlight>
                  <a:srgbClr val="FFFFFF"/>
                </a:highlight>
                <a:latin typeface="Times New Roman" panose="02020603050405020304" pitchFamily="18" charset="0"/>
                <a:ea typeface="Times New Roman" panose="02020603050405020304" pitchFamily="18" charset="0"/>
              </a:rPr>
              <a:t>Itri</a:t>
            </a:r>
            <a:r>
              <a:rPr lang="en-IN" sz="1800" dirty="0">
                <a:effectLst/>
                <a:highlight>
                  <a:srgbClr val="FFFFFF"/>
                </a:highlight>
                <a:latin typeface="Times New Roman" panose="02020603050405020304" pitchFamily="18" charset="0"/>
                <a:ea typeface="Times New Roman" panose="02020603050405020304" pitchFamily="18" charset="0"/>
              </a:rPr>
              <a:t> et al., 2019</a:t>
            </a:r>
            <a:r>
              <a:rPr lang="en-IN" sz="1800" dirty="0">
                <a:effectLst/>
                <a:latin typeface="Times New Roman" panose="02020603050405020304" pitchFamily="18" charset="0"/>
                <a:ea typeface="Times New Roman" panose="02020603050405020304" pitchFamily="18" charset="0"/>
              </a:rPr>
              <a:t>). It can be considered as a principal cause of developing a healthy and effective level of competition within an organisational team in terms of pushing each other for improving organisational performance extensively.</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04BDCFD-EE33-4DE5-9AE6-CA74447A9E18}" type="slidenum">
              <a:rPr lang="en-IN" smtClean="0"/>
              <a:t>7</a:t>
            </a:fld>
            <a:endParaRPr lang="en-IN"/>
          </a:p>
        </p:txBody>
      </p:sp>
    </p:spTree>
    <p:extLst>
      <p:ext uri="{BB962C8B-B14F-4D97-AF65-F5344CB8AC3E}">
        <p14:creationId xmlns:p14="http://schemas.microsoft.com/office/powerpoint/2010/main" val="2306504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Dedicated teams within the business firm along with an open-door policy for monitoring employee well-being can be effective to track the levels of satisfaction across the organisation. The utilisation of two-way channels of communication can make it simpler for addressing and gauging employee requirements in an accurate manner. In order to understand the direction of the organisation, within which employees can communicate and add value in a significant way (</a:t>
            </a:r>
            <a:r>
              <a:rPr lang="en-IN" sz="1800" dirty="0" err="1">
                <a:effectLst/>
                <a:highlight>
                  <a:srgbClr val="FFFFFF"/>
                </a:highlight>
                <a:latin typeface="Times New Roman" panose="02020603050405020304" pitchFamily="18" charset="0"/>
                <a:ea typeface="Times New Roman" panose="02020603050405020304" pitchFamily="18" charset="0"/>
              </a:rPr>
              <a:t>Staempfli</a:t>
            </a:r>
            <a:r>
              <a:rPr lang="en-IN" sz="1800" dirty="0">
                <a:effectLst/>
                <a:highlight>
                  <a:srgbClr val="FFFFFF"/>
                </a:highlight>
                <a:latin typeface="Times New Roman" panose="02020603050405020304" pitchFamily="18" charset="0"/>
                <a:ea typeface="Times New Roman" panose="02020603050405020304" pitchFamily="18" charset="0"/>
              </a:rPr>
              <a:t> and Lamarche, 2020</a:t>
            </a:r>
            <a:r>
              <a:rPr lang="en-IN" sz="1800" dirty="0">
                <a:effectLst/>
                <a:latin typeface="Times New Roman" panose="02020603050405020304" pitchFamily="18" charset="0"/>
                <a:ea typeface="Times New Roman" panose="02020603050405020304" pitchFamily="18" charset="0"/>
              </a:rPr>
              <a:t>). It is also important for organisational managers to establish a culture enabling autonomy and flexibility for potential individuals in order to develop and stimulate talent effectively. It is vital for managers to develop a fun workplace in a conscious manner, within which employees attain the freedom for being their real selves.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04BDCFD-EE33-4DE5-9AE6-CA74447A9E18}" type="slidenum">
              <a:rPr lang="en-IN" smtClean="0"/>
              <a:t>8</a:t>
            </a:fld>
            <a:endParaRPr lang="en-IN"/>
          </a:p>
        </p:txBody>
      </p:sp>
    </p:spTree>
    <p:extLst>
      <p:ext uri="{BB962C8B-B14F-4D97-AF65-F5344CB8AC3E}">
        <p14:creationId xmlns:p14="http://schemas.microsoft.com/office/powerpoint/2010/main" val="22090512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Satisfied and happy employees at the workplace play a major role to impose better levels of effort towards the organisational activities in order to ascertain higher levels of organisational growth. Potential requirements of employees are important to be fulfilled in terms of developing a positive outlook towards the business organisation along with their objectives. The level of motivation among the employees can be enhanced with a greater level of satisfaction respectively (</a:t>
            </a:r>
            <a:r>
              <a:rPr lang="en-IN" sz="1800" dirty="0" err="1">
                <a:effectLst/>
                <a:highlight>
                  <a:srgbClr val="FFFFFF"/>
                </a:highlight>
                <a:latin typeface="Times New Roman" panose="02020603050405020304" pitchFamily="18" charset="0"/>
                <a:ea typeface="Times New Roman" panose="02020603050405020304" pitchFamily="18" charset="0"/>
              </a:rPr>
              <a:t>Atshan</a:t>
            </a:r>
            <a:r>
              <a:rPr lang="en-IN" sz="1800" dirty="0">
                <a:effectLst/>
                <a:highlight>
                  <a:srgbClr val="FFFFFF"/>
                </a:highlight>
                <a:latin typeface="Times New Roman" panose="02020603050405020304" pitchFamily="18" charset="0"/>
                <a:ea typeface="Times New Roman" panose="02020603050405020304" pitchFamily="18" charset="0"/>
              </a:rPr>
              <a:t> et al., 2022</a:t>
            </a:r>
            <a:r>
              <a:rPr lang="en-IN" sz="1800" dirty="0">
                <a:effectLst/>
                <a:latin typeface="Times New Roman" panose="02020603050405020304" pitchFamily="18" charset="0"/>
                <a:ea typeface="Times New Roman" panose="02020603050405020304" pitchFamily="18" charset="0"/>
              </a:rPr>
              <a:t>). The major reasons for employee dissatisfaction critically include poor management, lack of recognition and appreciation, lack of career growth, poor work-life balance, poor relations with managers and co-workers, and many more. The development of a positive work environment helps to evolve significant influence on the process of feeling among respective employees.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04BDCFD-EE33-4DE5-9AE6-CA74447A9E18}" type="slidenum">
              <a:rPr lang="en-IN" smtClean="0"/>
              <a:t>9</a:t>
            </a:fld>
            <a:endParaRPr lang="en-IN"/>
          </a:p>
        </p:txBody>
      </p:sp>
    </p:spTree>
    <p:extLst>
      <p:ext uri="{BB962C8B-B14F-4D97-AF65-F5344CB8AC3E}">
        <p14:creationId xmlns:p14="http://schemas.microsoft.com/office/powerpoint/2010/main" val="24978614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35C80C7-96D7-4602-B5D2-333DF6A4AA7F}" type="datetimeFigureOut">
              <a:rPr lang="en-IN" smtClean="0"/>
              <a:t>13/12/22</a:t>
            </a:fld>
            <a:endParaRPr lang="en-IN"/>
          </a:p>
        </p:txBody>
      </p:sp>
      <p:sp>
        <p:nvSpPr>
          <p:cNvPr id="5" name="Footer Placeholder 4"/>
          <p:cNvSpPr>
            <a:spLocks noGrp="1"/>
          </p:cNvSpPr>
          <p:nvPr>
            <p:ph type="ftr" sz="quarter" idx="11"/>
          </p:nvPr>
        </p:nvSpPr>
        <p:spPr>
          <a:xfrm>
            <a:off x="2493105" y="329307"/>
            <a:ext cx="4897310"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566F93F0-5A09-4F04-9F77-2DD5A0FE7286}" type="slidenum">
              <a:rPr lang="en-IN" smtClean="0"/>
              <a:t>‹#›</a:t>
            </a:fld>
            <a:endParaRPr lang="en-IN"/>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03764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5C80C7-96D7-4602-B5D2-333DF6A4AA7F}" type="datetimeFigureOut">
              <a:rPr lang="en-IN" smtClean="0"/>
              <a:t>13/12/22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6F93F0-5A09-4F04-9F77-2DD5A0FE7286}" type="slidenum">
              <a:rPr lang="en-IN" smtClean="0"/>
              <a:t>‹#›</a:t>
            </a:fld>
            <a:endParaRPr lang="en-IN"/>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70573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5C80C7-96D7-4602-B5D2-333DF6A4AA7F}" type="datetimeFigureOut">
              <a:rPr lang="en-IN" smtClean="0"/>
              <a:t>13/12/22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6F93F0-5A09-4F04-9F77-2DD5A0FE7286}" type="slidenum">
              <a:rPr lang="en-IN" smtClean="0"/>
              <a:t>‹#›</a:t>
            </a:fld>
            <a:endParaRPr lang="en-IN"/>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18642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5C80C7-96D7-4602-B5D2-333DF6A4AA7F}" type="datetimeFigureOut">
              <a:rPr lang="en-IN" smtClean="0"/>
              <a:t>13/12/22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66F93F0-5A09-4F04-9F77-2DD5A0FE7286}" type="slidenum">
              <a:rPr lang="en-IN" smtClean="0"/>
              <a:t>‹#›</a:t>
            </a:fld>
            <a:endParaRPr lang="en-IN"/>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4959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5C80C7-96D7-4602-B5D2-333DF6A4AA7F}" type="datetimeFigureOut">
              <a:rPr lang="en-IN" smtClean="0"/>
              <a:t>13/12/22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66F93F0-5A09-4F04-9F77-2DD5A0FE7286}" type="slidenum">
              <a:rPr lang="en-IN" smtClean="0"/>
              <a:t>‹#›</a:t>
            </a:fld>
            <a:endParaRPr lang="en-IN"/>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7986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5C80C7-96D7-4602-B5D2-333DF6A4AA7F}" type="datetimeFigureOut">
              <a:rPr lang="en-IN" smtClean="0"/>
              <a:t>13/12/22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66F93F0-5A09-4F04-9F77-2DD5A0FE7286}" type="slidenum">
              <a:rPr lang="en-IN" smtClean="0"/>
              <a:t>‹#›</a:t>
            </a:fld>
            <a:endParaRPr lang="en-IN"/>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25000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5C80C7-96D7-4602-B5D2-333DF6A4AA7F}" type="datetimeFigureOut">
              <a:rPr lang="en-IN" smtClean="0"/>
              <a:t>13/12/22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66F93F0-5A09-4F04-9F77-2DD5A0FE7286}" type="slidenum">
              <a:rPr lang="en-IN" smtClean="0"/>
              <a:t>‹#›</a:t>
            </a:fld>
            <a:endParaRPr lang="en-IN"/>
          </a:p>
        </p:txBody>
      </p:sp>
    </p:spTree>
    <p:extLst>
      <p:ext uri="{BB962C8B-B14F-4D97-AF65-F5344CB8AC3E}">
        <p14:creationId xmlns:p14="http://schemas.microsoft.com/office/powerpoint/2010/main" val="3116552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5C80C7-96D7-4602-B5D2-333DF6A4AA7F}" type="datetimeFigureOut">
              <a:rPr lang="en-IN" smtClean="0"/>
              <a:t>13/12/22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66F93F0-5A09-4F04-9F77-2DD5A0FE7286}" type="slidenum">
              <a:rPr lang="en-IN" smtClean="0"/>
              <a:t>‹#›</a:t>
            </a:fld>
            <a:endParaRPr lang="en-IN"/>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80732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D35C80C7-96D7-4602-B5D2-333DF6A4AA7F}" type="datetimeFigureOut">
              <a:rPr lang="en-IN" smtClean="0"/>
              <a:t>13/12/22</a:t>
            </a:fld>
            <a:endParaRPr lang="en-IN"/>
          </a:p>
        </p:txBody>
      </p:sp>
      <p:sp>
        <p:nvSpPr>
          <p:cNvPr id="6" name="Footer Placeholder 5"/>
          <p:cNvSpPr>
            <a:spLocks noGrp="1"/>
          </p:cNvSpPr>
          <p:nvPr>
            <p:ph type="ftr" sz="quarter" idx="11"/>
          </p:nvPr>
        </p:nvSpPr>
        <p:spPr>
          <a:xfrm>
            <a:off x="1534910" y="318640"/>
            <a:ext cx="5453475" cy="320931"/>
          </a:xfrm>
        </p:spPr>
        <p:txBody>
          <a:bodyPr/>
          <a:lstStyle/>
          <a:p>
            <a:endParaRPr lang="en-IN"/>
          </a:p>
        </p:txBody>
      </p:sp>
      <p:sp>
        <p:nvSpPr>
          <p:cNvPr id="7" name="Slide Number Placeholder 6"/>
          <p:cNvSpPr>
            <a:spLocks noGrp="1"/>
          </p:cNvSpPr>
          <p:nvPr>
            <p:ph type="sldNum" sz="quarter" idx="12"/>
          </p:nvPr>
        </p:nvSpPr>
        <p:spPr/>
        <p:txBody>
          <a:bodyPr/>
          <a:lstStyle/>
          <a:p>
            <a:fld id="{566F93F0-5A09-4F04-9F77-2DD5A0FE7286}" type="slidenum">
              <a:rPr lang="en-IN" smtClean="0"/>
              <a:t>‹#›</a:t>
            </a:fld>
            <a:endParaRPr lang="en-IN"/>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87718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5C80C7-96D7-4602-B5D2-333DF6A4AA7F}" type="datetimeFigureOut">
              <a:rPr lang="en-IN" smtClean="0"/>
              <a:t>13/12/22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6F93F0-5A09-4F04-9F77-2DD5A0FE7286}" type="slidenum">
              <a:rPr lang="en-IN" smtClean="0"/>
              <a:t>‹#›</a:t>
            </a:fld>
            <a:endParaRPr lang="en-IN"/>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4670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5C80C7-96D7-4602-B5D2-333DF6A4AA7F}" type="datetimeFigureOut">
              <a:rPr lang="en-IN" smtClean="0"/>
              <a:t>13/12/22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6F93F0-5A09-4F04-9F77-2DD5A0FE7286}" type="slidenum">
              <a:rPr lang="en-IN" smtClean="0"/>
              <a:t>‹#›</a:t>
            </a:fld>
            <a:endParaRPr lang="en-IN"/>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98600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35C80C7-96D7-4602-B5D2-333DF6A4AA7F}" type="datetimeFigureOut">
              <a:rPr lang="en-IN" smtClean="0"/>
              <a:t>13/12/22</a:t>
            </a:fld>
            <a:endParaRPr lang="en-IN"/>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66F93F0-5A09-4F04-9F77-2DD5A0FE7286}" type="slidenum">
              <a:rPr lang="en-IN" smtClean="0"/>
              <a:t>‹#›</a:t>
            </a:fld>
            <a:endParaRPr lang="en-IN"/>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781733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F5F63-F371-80DE-7174-63DADF563CE8}"/>
              </a:ext>
            </a:extLst>
          </p:cNvPr>
          <p:cNvSpPr>
            <a:spLocks noGrp="1"/>
          </p:cNvSpPr>
          <p:nvPr>
            <p:ph type="title"/>
          </p:nvPr>
        </p:nvSpPr>
        <p:spPr/>
        <p:txBody>
          <a:bodyPr>
            <a:normAutofit/>
          </a:bodyPr>
          <a:lstStyle/>
          <a:p>
            <a:pPr algn="ctr"/>
            <a:r>
              <a:rPr lang="en-IN" sz="28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INTRODUCTION</a:t>
            </a:r>
            <a:br>
              <a:rPr lang="en-IN" sz="2800" dirty="0">
                <a:effectLst>
                  <a:outerShdw blurRad="38100" dist="38100" dir="2700000" algn="tl">
                    <a:srgbClr val="000000">
                      <a:alpha val="43137"/>
                    </a:srgbClr>
                  </a:outerShdw>
                </a:effectLst>
                <a:latin typeface="Arial" panose="020B0604020202020204" pitchFamily="34" charset="0"/>
                <a:ea typeface="Arial" panose="020B0604020202020204" pitchFamily="34" charset="0"/>
              </a:rPr>
            </a:br>
            <a:endParaRPr lang="en-IN" sz="28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ADB07B9-63DA-DCB8-90F4-9C14351B759A}"/>
              </a:ext>
            </a:extLst>
          </p:cNvPr>
          <p:cNvSpPr>
            <a:spLocks noGrp="1"/>
          </p:cNvSpPr>
          <p:nvPr>
            <p:ph idx="1"/>
          </p:nvPr>
        </p:nvSpPr>
        <p:spPr/>
        <p:txBody>
          <a:bodyPr/>
          <a:lstStyle/>
          <a:p>
            <a:pPr algn="just">
              <a:lnSpc>
                <a:spcPct val="150000"/>
              </a:lnSpc>
            </a:pPr>
            <a:r>
              <a:rPr lang="en-IN" sz="1800" dirty="0">
                <a:effectLst/>
                <a:latin typeface="Times New Roman" panose="02020603050405020304" pitchFamily="18" charset="0"/>
                <a:ea typeface="Times New Roman" panose="02020603050405020304" pitchFamily="18" charset="0"/>
              </a:rPr>
              <a:t>Effective understanding of the circumstances of job experience and gathering adequate knowledge about employees retaining policies are essential parts of maintaining a proper business. The utilisation of human resources and management of business circumstances is a correlated practice associated with the business environment and has a significant impact on long-term business growth. This PowerPoint presentation will focus on comprehensive elaboration about the compatibility of job experience and different issues associated with the work life of employees. The study provides brief elaboration about the problems as well as mention some of the important solutions as a method of resolving job experience issues.</a:t>
            </a:r>
            <a:endParaRPr lang="en-IN"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33455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9A918-415D-0397-723C-E33E807CA4BE}"/>
              </a:ext>
            </a:extLst>
          </p:cNvPr>
          <p:cNvSpPr>
            <a:spLocks noGrp="1"/>
          </p:cNvSpPr>
          <p:nvPr>
            <p:ph type="title"/>
          </p:nvPr>
        </p:nvSpPr>
        <p:spPr/>
        <p:txBody>
          <a:bodyPr>
            <a:normAutofit/>
          </a:bodyPr>
          <a:lstStyle/>
          <a:p>
            <a:pPr algn="ctr"/>
            <a:r>
              <a:rPr lang="en-IN" sz="28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NATURE, SCOPE AND IMPACT OF THE PROBLEM</a:t>
            </a:r>
            <a:br>
              <a:rPr lang="en-IN" sz="2800" dirty="0">
                <a:effectLst>
                  <a:outerShdw blurRad="38100" dist="38100" dir="2700000" algn="tl">
                    <a:srgbClr val="000000">
                      <a:alpha val="43137"/>
                    </a:srgbClr>
                  </a:outerShdw>
                </a:effectLst>
                <a:latin typeface="Arial" panose="020B0604020202020204" pitchFamily="34" charset="0"/>
                <a:ea typeface="Arial" panose="020B0604020202020204" pitchFamily="34" charset="0"/>
              </a:rPr>
            </a:br>
            <a:endParaRPr lang="en-IN" sz="28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16CE19E5-E041-C56B-628B-C8093A03E8E4}"/>
              </a:ext>
            </a:extLst>
          </p:cNvPr>
          <p:cNvSpPr>
            <a:spLocks noGrp="1"/>
          </p:cNvSpPr>
          <p:nvPr>
            <p:ph idx="1"/>
          </p:nvPr>
        </p:nvSpPr>
        <p:spPr>
          <a:xfrm>
            <a:off x="1534696" y="2015732"/>
            <a:ext cx="5904329" cy="3450613"/>
          </a:xfrm>
        </p:spPr>
        <p:txBody>
          <a:bodyPr/>
          <a:lstStyle/>
          <a:p>
            <a:pPr marL="342900" lvl="0" indent="-342900" algn="just" rtl="0">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situation regarding job dissatisfaction primarily arises when an organisational employee does not evaluate the content of their respective job.</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can be due to personal and professional reasons involving limited work-life balance, poor management, lack of advancement, and many more.</a:t>
            </a:r>
            <a:endParaRPr lang="en-IN" sz="1800" u="none" strike="noStrike"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CA459B53-150F-609E-E1A9-8041A02209FC}"/>
              </a:ext>
            </a:extLst>
          </p:cNvPr>
          <p:cNvPicPr>
            <a:picLocks noChangeAspect="1"/>
          </p:cNvPicPr>
          <p:nvPr/>
        </p:nvPicPr>
        <p:blipFill>
          <a:blip r:embed="rId3"/>
          <a:stretch>
            <a:fillRect/>
          </a:stretch>
        </p:blipFill>
        <p:spPr>
          <a:xfrm>
            <a:off x="7506081" y="2185415"/>
            <a:ext cx="4530452" cy="27259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349737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D07D7-4A0A-E5BD-5AEE-7FB24CF272B0}"/>
              </a:ext>
            </a:extLst>
          </p:cNvPr>
          <p:cNvSpPr>
            <a:spLocks noGrp="1"/>
          </p:cNvSpPr>
          <p:nvPr>
            <p:ph type="title"/>
          </p:nvPr>
        </p:nvSpPr>
        <p:spPr/>
        <p:txBody>
          <a:bodyPr>
            <a:normAutofit/>
          </a:bodyPr>
          <a:lstStyle/>
          <a:p>
            <a:pPr algn="ctr"/>
            <a:r>
              <a:rPr lang="en-IN"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id="{47C1AC9F-F9A3-7701-5663-E677DE109B5F}"/>
              </a:ext>
            </a:extLst>
          </p:cNvPr>
          <p:cNvSpPr>
            <a:spLocks noGrp="1"/>
          </p:cNvSpPr>
          <p:nvPr>
            <p:ph idx="1"/>
          </p:nvPr>
        </p:nvSpPr>
        <p:spPr>
          <a:xfrm>
            <a:off x="1534698" y="2015732"/>
            <a:ext cx="5732878" cy="3450613"/>
          </a:xfrm>
        </p:spPr>
        <p:txBody>
          <a:bodyPr/>
          <a:lstStyle/>
          <a:p>
            <a:pPr marL="342900" lvl="0" indent="-342900" algn="just" rtl="0">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Job dissatisfaction among organisations' employees can lead to lower productivity and profitability of organisations.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also causes the misappropriation of resources extensively.</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99C65464-8A52-0C40-DC82-7F3731F00981}"/>
              </a:ext>
            </a:extLst>
          </p:cNvPr>
          <p:cNvPicPr>
            <a:picLocks noChangeAspect="1"/>
          </p:cNvPicPr>
          <p:nvPr/>
        </p:nvPicPr>
        <p:blipFill>
          <a:blip r:embed="rId3"/>
          <a:stretch>
            <a:fillRect/>
          </a:stretch>
        </p:blipFill>
        <p:spPr>
          <a:xfrm>
            <a:off x="7556373" y="2183278"/>
            <a:ext cx="4300665" cy="2820969"/>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446004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6D743-2C2A-04E4-5E16-7CCA488A6F5B}"/>
              </a:ext>
            </a:extLst>
          </p:cNvPr>
          <p:cNvSpPr>
            <a:spLocks noGrp="1"/>
          </p:cNvSpPr>
          <p:nvPr>
            <p:ph type="title"/>
          </p:nvPr>
        </p:nvSpPr>
        <p:spPr/>
        <p:txBody>
          <a:bodyPr>
            <a:normAutofit/>
          </a:bodyPr>
          <a:lstStyle/>
          <a:p>
            <a:pPr algn="ctr"/>
            <a:r>
              <a:rPr lang="en-IN" sz="28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INFORMATION ABOUT THE PROBLEM</a:t>
            </a:r>
            <a:br>
              <a:rPr lang="en-IN" sz="2800" b="1" dirty="0">
                <a:effectLst>
                  <a:outerShdw blurRad="38100" dist="38100" dir="2700000" algn="tl">
                    <a:srgbClr val="000000">
                      <a:alpha val="43137"/>
                    </a:srgbClr>
                  </a:outerShdw>
                </a:effectLst>
                <a:latin typeface="Arial" panose="020B0604020202020204" pitchFamily="34" charset="0"/>
                <a:ea typeface="Arial" panose="020B0604020202020204" pitchFamily="34" charset="0"/>
              </a:rPr>
            </a:br>
            <a:endParaRPr lang="en-IN" sz="28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28820B6F-DA7D-8975-4E5B-50CAD1734211}"/>
              </a:ext>
            </a:extLst>
          </p:cNvPr>
          <p:cNvSpPr>
            <a:spLocks noGrp="1"/>
          </p:cNvSpPr>
          <p:nvPr>
            <p:ph idx="1"/>
          </p:nvPr>
        </p:nvSpPr>
        <p:spPr>
          <a:xfrm>
            <a:off x="1534696" y="2015732"/>
            <a:ext cx="5085179" cy="3450613"/>
          </a:xfrm>
        </p:spPr>
        <p:txBody>
          <a:bodyPr>
            <a:normAutofit lnSpcReduction="10000"/>
          </a:bodyPr>
          <a:lstStyle/>
          <a:p>
            <a:pPr marL="342900" lvl="0" indent="-342900" algn="just" rtl="0">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Job dissatisfaction can be treated as a serious issue for organisations as it reduces the productivity level along with demoralising the workforce.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Attainment of effective solutions for employees' displeasure can solve the concerned problem and improve the level of organisational productivity extensively.</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169C2A96-FD2B-B18C-8D69-DC5FC005B826}"/>
              </a:ext>
            </a:extLst>
          </p:cNvPr>
          <p:cNvPicPr>
            <a:picLocks noChangeAspect="1"/>
          </p:cNvPicPr>
          <p:nvPr/>
        </p:nvPicPr>
        <p:blipFill>
          <a:blip r:embed="rId3"/>
          <a:stretch>
            <a:fillRect/>
          </a:stretch>
        </p:blipFill>
        <p:spPr>
          <a:xfrm>
            <a:off x="7009021" y="2482057"/>
            <a:ext cx="4694327" cy="227095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414622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D8C6C-CD53-A252-7DA8-BC67018C11B2}"/>
              </a:ext>
            </a:extLst>
          </p:cNvPr>
          <p:cNvSpPr>
            <a:spLocks noGrp="1"/>
          </p:cNvSpPr>
          <p:nvPr>
            <p:ph type="title"/>
          </p:nvPr>
        </p:nvSpPr>
        <p:spPr/>
        <p:txBody>
          <a:bodyPr>
            <a:normAutofit/>
          </a:bodyPr>
          <a:lstStyle/>
          <a:p>
            <a:pPr algn="ctr"/>
            <a:r>
              <a:rPr lang="en-IN"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id="{41BE86F3-F3AF-E606-7D1A-8460CFB3D33A}"/>
              </a:ext>
            </a:extLst>
          </p:cNvPr>
          <p:cNvSpPr>
            <a:spLocks noGrp="1"/>
          </p:cNvSpPr>
          <p:nvPr>
            <p:ph idx="1"/>
          </p:nvPr>
        </p:nvSpPr>
        <p:spPr>
          <a:xfrm>
            <a:off x="1534696" y="2015732"/>
            <a:ext cx="5342354" cy="3450613"/>
          </a:xfrm>
        </p:spPr>
        <p:txBody>
          <a:bodyPr/>
          <a:lstStyle/>
          <a:p>
            <a:pPr marL="342900" lvl="0" indent="-342900" algn="just" rtl="0">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A favouritism policy need not be maintained within the organisation in order to reduce the level of dissatisfaction among employees.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can lead to a lower level of morale among organisational employees towards their work.</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3C326B83-D14B-9C5A-EAF6-5A6368BCBC48}"/>
              </a:ext>
            </a:extLst>
          </p:cNvPr>
          <p:cNvPicPr>
            <a:picLocks noChangeAspect="1"/>
          </p:cNvPicPr>
          <p:nvPr/>
        </p:nvPicPr>
        <p:blipFill>
          <a:blip r:embed="rId3"/>
          <a:stretch>
            <a:fillRect/>
          </a:stretch>
        </p:blipFill>
        <p:spPr>
          <a:xfrm>
            <a:off x="6982205" y="2157004"/>
            <a:ext cx="5007228" cy="27919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36302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C5B16-95B0-34EE-8C8C-865571FA20FE}"/>
              </a:ext>
            </a:extLst>
          </p:cNvPr>
          <p:cNvSpPr>
            <a:spLocks noGrp="1"/>
          </p:cNvSpPr>
          <p:nvPr>
            <p:ph type="title"/>
          </p:nvPr>
        </p:nvSpPr>
        <p:spPr/>
        <p:txBody>
          <a:bodyPr>
            <a:normAutofit/>
          </a:bodyPr>
          <a:lstStyle/>
          <a:p>
            <a:pPr algn="ctr"/>
            <a:r>
              <a:rPr lang="en-IN" sz="28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OPTIONS</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C4D5428F-F091-9EE3-A2B3-5D2491E76564}"/>
              </a:ext>
            </a:extLst>
          </p:cNvPr>
          <p:cNvSpPr>
            <a:spLocks noGrp="1"/>
          </p:cNvSpPr>
          <p:nvPr>
            <p:ph idx="1"/>
          </p:nvPr>
        </p:nvSpPr>
        <p:spPr>
          <a:xfrm>
            <a:off x="1534697" y="2015732"/>
            <a:ext cx="5609054" cy="3450613"/>
          </a:xfrm>
        </p:spPr>
        <p:txBody>
          <a:bodyPr/>
          <a:lstStyle/>
          <a:p>
            <a:pPr marL="342900" lvl="0" indent="-342900" algn="just" rtl="0">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Employee satisfaction is essential as it imposes a direct and positive impact on the bottom line of the organisation.</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Satisfied employees can be much more probable to getting pride in their work along with a powerful sense of loyalty with regard to the core values of the company.</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CE06F308-F46F-5852-53EB-FE361AA204BC}"/>
              </a:ext>
            </a:extLst>
          </p:cNvPr>
          <p:cNvPicPr>
            <a:picLocks noChangeAspect="1"/>
          </p:cNvPicPr>
          <p:nvPr/>
        </p:nvPicPr>
        <p:blipFill>
          <a:blip r:embed="rId3"/>
          <a:stretch>
            <a:fillRect/>
          </a:stretch>
        </p:blipFill>
        <p:spPr>
          <a:xfrm>
            <a:off x="7268066" y="2280147"/>
            <a:ext cx="4693815" cy="2375587"/>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927713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2354A-59A4-55A6-2DEC-CDD812FFFFDB}"/>
              </a:ext>
            </a:extLst>
          </p:cNvPr>
          <p:cNvSpPr>
            <a:spLocks noGrp="1"/>
          </p:cNvSpPr>
          <p:nvPr>
            <p:ph type="title"/>
          </p:nvPr>
        </p:nvSpPr>
        <p:spPr/>
        <p:txBody>
          <a:bodyPr>
            <a:normAutofit/>
          </a:bodyPr>
          <a:lstStyle/>
          <a:p>
            <a:pPr algn="ctr"/>
            <a:r>
              <a:rPr lang="en-IN"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id="{7F7F6671-2129-8D8F-B113-F8C677E839E7}"/>
              </a:ext>
            </a:extLst>
          </p:cNvPr>
          <p:cNvSpPr>
            <a:spLocks noGrp="1"/>
          </p:cNvSpPr>
          <p:nvPr>
            <p:ph idx="1"/>
          </p:nvPr>
        </p:nvSpPr>
        <p:spPr>
          <a:xfrm>
            <a:off x="1534696" y="2015732"/>
            <a:ext cx="5073494" cy="3450613"/>
          </a:xfrm>
        </p:spPr>
        <p:txBody>
          <a:bodyPr/>
          <a:lstStyle/>
          <a:p>
            <a:pPr marL="342900" lvl="0" indent="-342900" algn="just" rtl="0">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Employee prioritisation is important for organisations to improve the level of satisfaction among organisational employees.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Health and wellness of organisational employees need to be prioritised in order to enhance the level of job satisfaction extensively.</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88BA695A-9060-D1EA-9922-4EF17376FB0D}"/>
              </a:ext>
            </a:extLst>
          </p:cNvPr>
          <p:cNvPicPr>
            <a:picLocks noChangeAspect="1"/>
          </p:cNvPicPr>
          <p:nvPr/>
        </p:nvPicPr>
        <p:blipFill>
          <a:blip r:embed="rId3"/>
          <a:stretch>
            <a:fillRect/>
          </a:stretch>
        </p:blipFill>
        <p:spPr>
          <a:xfrm>
            <a:off x="6966407" y="2324346"/>
            <a:ext cx="4953788" cy="2209307"/>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608335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CDDFB-BD8A-8C80-3053-72BB23F9CBC6}"/>
              </a:ext>
            </a:extLst>
          </p:cNvPr>
          <p:cNvSpPr>
            <a:spLocks noGrp="1"/>
          </p:cNvSpPr>
          <p:nvPr>
            <p:ph type="title"/>
          </p:nvPr>
        </p:nvSpPr>
        <p:spPr/>
        <p:txBody>
          <a:bodyPr>
            <a:normAutofit/>
          </a:bodyPr>
          <a:lstStyle/>
          <a:p>
            <a:pPr algn="ctr"/>
            <a:r>
              <a:rPr lang="en-IN" sz="28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IMPLEMENTATION AND COMMUNICATION</a:t>
            </a:r>
            <a:br>
              <a:rPr lang="en-IN" sz="2800" dirty="0">
                <a:effectLst>
                  <a:outerShdw blurRad="38100" dist="38100" dir="2700000" algn="tl">
                    <a:srgbClr val="000000">
                      <a:alpha val="43137"/>
                    </a:srgbClr>
                  </a:outerShdw>
                </a:effectLst>
                <a:latin typeface="Arial" panose="020B0604020202020204" pitchFamily="34" charset="0"/>
                <a:ea typeface="Arial" panose="020B0604020202020204" pitchFamily="34" charset="0"/>
              </a:rPr>
            </a:br>
            <a:endParaRPr lang="en-IN" sz="28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E9F092B-90EC-F175-3059-D3592BFDF301}"/>
              </a:ext>
            </a:extLst>
          </p:cNvPr>
          <p:cNvSpPr>
            <a:spLocks noGrp="1"/>
          </p:cNvSpPr>
          <p:nvPr>
            <p:ph idx="1"/>
          </p:nvPr>
        </p:nvSpPr>
        <p:spPr>
          <a:xfrm>
            <a:off x="1534695" y="2015732"/>
            <a:ext cx="5940761" cy="3450613"/>
          </a:xfrm>
        </p:spPr>
        <p:txBody>
          <a:bodyPr>
            <a:normAutofit/>
          </a:bodyPr>
          <a:lstStyle/>
          <a:p>
            <a:pPr marL="342900" lvl="0" indent="-342900" algn="just" rtl="0">
              <a:lnSpc>
                <a:spcPct val="16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is important for business managers to ascertain relevant feedback from organisational employees in order to monitor their level of job satisfaction in an accurate way.</a:t>
            </a:r>
          </a:p>
          <a:p>
            <a:pPr marL="342900" lvl="0" indent="-342900" algn="just" rtl="0">
              <a:lnSpc>
                <a:spcPct val="160000"/>
              </a:lnSpc>
              <a:buFont typeface="Arial" panose="020B0604020202020204" pitchFamily="34" charset="0"/>
              <a:buChar char="●"/>
            </a:pPr>
            <a:r>
              <a:rPr lang="en-IN" sz="1800" dirty="0">
                <a:effectLst/>
                <a:latin typeface="Times New Roman" panose="02020603050405020304" pitchFamily="18" charset="0"/>
                <a:ea typeface="Times New Roman" panose="02020603050405020304" pitchFamily="18" charset="0"/>
              </a:rPr>
              <a:t>Team management activities and organisational surveys can be determined as a major way for exploring the satisfaction level of employees at the workplace.</a:t>
            </a:r>
            <a:endParaRPr lang="en-IN" dirty="0"/>
          </a:p>
        </p:txBody>
      </p:sp>
      <p:pic>
        <p:nvPicPr>
          <p:cNvPr id="5" name="Picture 4">
            <a:extLst>
              <a:ext uri="{FF2B5EF4-FFF2-40B4-BE49-F238E27FC236}">
                <a16:creationId xmlns:a16="http://schemas.microsoft.com/office/drawing/2014/main" id="{5996B0BE-2DBB-32FD-E2AD-7F5616B8A00F}"/>
              </a:ext>
            </a:extLst>
          </p:cNvPr>
          <p:cNvPicPr>
            <a:picLocks noChangeAspect="1"/>
          </p:cNvPicPr>
          <p:nvPr/>
        </p:nvPicPr>
        <p:blipFill>
          <a:blip r:embed="rId3"/>
          <a:stretch>
            <a:fillRect/>
          </a:stretch>
        </p:blipFill>
        <p:spPr>
          <a:xfrm>
            <a:off x="7650527" y="2015732"/>
            <a:ext cx="4278525" cy="3708055"/>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293494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9864F-C117-CC64-B50B-93BF6026EDA8}"/>
              </a:ext>
            </a:extLst>
          </p:cNvPr>
          <p:cNvSpPr>
            <a:spLocks noGrp="1"/>
          </p:cNvSpPr>
          <p:nvPr>
            <p:ph type="title"/>
          </p:nvPr>
        </p:nvSpPr>
        <p:spPr/>
        <p:txBody>
          <a:bodyPr>
            <a:normAutofit/>
          </a:bodyPr>
          <a:lstStyle/>
          <a:p>
            <a:pPr algn="ctr"/>
            <a:r>
              <a:rPr lang="en-IN"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id="{76A49021-0AEA-778A-FB8E-D4D72FC20489}"/>
              </a:ext>
            </a:extLst>
          </p:cNvPr>
          <p:cNvSpPr>
            <a:spLocks noGrp="1"/>
          </p:cNvSpPr>
          <p:nvPr>
            <p:ph idx="1"/>
          </p:nvPr>
        </p:nvSpPr>
        <p:spPr>
          <a:xfrm>
            <a:off x="1534696" y="2015732"/>
            <a:ext cx="4705848" cy="3450613"/>
          </a:xfrm>
        </p:spPr>
        <p:txBody>
          <a:bodyPr/>
          <a:lstStyle/>
          <a:p>
            <a:pPr marL="342900" lvl="0" indent="-342900" algn="just" rtl="0">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Employee satisfaction refers to the level of contentment or happiness that can be felt by employees at the workplace.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can be treated as an essential element in any organisation or business to attain an effective level of organisational success.</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2537DBD2-CF6D-C8C4-1AA8-100F5B9FE982}"/>
              </a:ext>
            </a:extLst>
          </p:cNvPr>
          <p:cNvPicPr>
            <a:picLocks noChangeAspect="1"/>
          </p:cNvPicPr>
          <p:nvPr/>
        </p:nvPicPr>
        <p:blipFill>
          <a:blip r:embed="rId3"/>
          <a:stretch>
            <a:fillRect/>
          </a:stretch>
        </p:blipFill>
        <p:spPr>
          <a:xfrm>
            <a:off x="6515326" y="2183491"/>
            <a:ext cx="5412723" cy="2491017"/>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993771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42AA5-0B2C-36AB-35EF-12EAED74934F}"/>
              </a:ext>
            </a:extLst>
          </p:cNvPr>
          <p:cNvSpPr>
            <a:spLocks noGrp="1"/>
          </p:cNvSpPr>
          <p:nvPr>
            <p:ph type="title"/>
          </p:nvPr>
        </p:nvSpPr>
        <p:spPr/>
        <p:txBody>
          <a:bodyPr>
            <a:normAutofit/>
          </a:bodyPr>
          <a:lstStyle/>
          <a:p>
            <a:pPr algn="ctr"/>
            <a:r>
              <a:rPr lang="en-IN" sz="28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CONCLUSION </a:t>
            </a:r>
            <a:br>
              <a:rPr lang="en-IN" sz="2800" dirty="0">
                <a:effectLst>
                  <a:outerShdw blurRad="38100" dist="38100" dir="2700000" algn="tl">
                    <a:srgbClr val="000000">
                      <a:alpha val="43137"/>
                    </a:srgbClr>
                  </a:outerShdw>
                </a:effectLst>
                <a:latin typeface="Arial" panose="020B0604020202020204" pitchFamily="34" charset="0"/>
                <a:ea typeface="Arial" panose="020B0604020202020204" pitchFamily="34" charset="0"/>
              </a:rPr>
            </a:br>
            <a:endParaRPr lang="en-IN" sz="28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1E780B5A-767B-5C31-116B-25E2ACDCDB01}"/>
              </a:ext>
            </a:extLst>
          </p:cNvPr>
          <p:cNvSpPr>
            <a:spLocks noGrp="1"/>
          </p:cNvSpPr>
          <p:nvPr>
            <p:ph idx="1"/>
          </p:nvPr>
        </p:nvSpPr>
        <p:spPr/>
        <p:txBody>
          <a:bodyPr/>
          <a:lstStyle/>
          <a:p>
            <a:pPr algn="just">
              <a:lnSpc>
                <a:spcPct val="150000"/>
              </a:lnSpc>
            </a:pPr>
            <a:r>
              <a:rPr lang="en-IN" sz="1800" dirty="0">
                <a:effectLst/>
                <a:latin typeface="Times New Roman" panose="02020603050405020304" pitchFamily="18" charset="0"/>
                <a:ea typeface="Times New Roman" panose="02020603050405020304" pitchFamily="18" charset="0"/>
              </a:rPr>
              <a:t>Job satisfaction is not only influencing the organisation's productivity but also has a greater impact on the social and cultural level of any individual employee. Understanding and analysing the comprehensive issues associated with employee management and organisational circumstances is an essential part to describe the problems involved with job experience and job satisfaction. Brief elaboration about comprehensive solutions and mentioning different outcomes of job experience on business is also a major help of the study to understand the potential of this topic. It is also an essential part of developing an organisational culture which accommodates a better balance between professional and personal lifestyles.</a:t>
            </a:r>
            <a:endParaRPr lang="en-IN"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7138254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2064</Words>
  <Application>Microsoft Office PowerPoint</Application>
  <PresentationFormat>Widescreen</PresentationFormat>
  <Paragraphs>54</Paragraphs>
  <Slides>10</Slides>
  <Notes>8</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Gallery</vt:lpstr>
      <vt:lpstr>INTRODUCTION </vt:lpstr>
      <vt:lpstr>NATURE, SCOPE AND IMPACT OF THE PROBLEM </vt:lpstr>
      <vt:lpstr>CONTD…</vt:lpstr>
      <vt:lpstr>INFORMATION ABOUT THE PROBLEM </vt:lpstr>
      <vt:lpstr>CONTD…</vt:lpstr>
      <vt:lpstr>OPTIONS </vt:lpstr>
      <vt:lpstr>CONTD…</vt:lpstr>
      <vt:lpstr>IMPLEMENTATION AND COMMUNICATION </vt:lpstr>
      <vt:lpstr>CONTD…</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dc:title>
  <dc:creator/>
  <cp:lastModifiedBy>Florina Bucur (2120194)</cp:lastModifiedBy>
  <cp:revision>1</cp:revision>
  <dcterms:created xsi:type="dcterms:W3CDTF">2022-11-26T13:08:37Z</dcterms:created>
  <dcterms:modified xsi:type="dcterms:W3CDTF">2022-12-13T21:42:29Z</dcterms:modified>
</cp:coreProperties>
</file>