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5.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9.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5.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8.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31.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32.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33.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34.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41.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notesSlides/notesSlide42.xml" ContentType="application/vnd.openxmlformats-officedocument.presentationml.notesSlide+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notesSlides/notesSlide45.xml" ContentType="application/vnd.openxmlformats-officedocument.presentationml.notesSlide+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notesSlides/notesSlide5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84" r:id="rId2"/>
    <p:sldMasterId id="2147483648" r:id="rId3"/>
  </p:sldMasterIdLst>
  <p:notesMasterIdLst>
    <p:notesMasterId r:id="rId58"/>
  </p:notesMasterIdLst>
  <p:handoutMasterIdLst>
    <p:handoutMasterId r:id="rId59"/>
  </p:handoutMasterIdLst>
  <p:sldIdLst>
    <p:sldId id="315" r:id="rId4"/>
    <p:sldId id="258" r:id="rId5"/>
    <p:sldId id="259" r:id="rId6"/>
    <p:sldId id="260" r:id="rId7"/>
    <p:sldId id="265" r:id="rId8"/>
    <p:sldId id="264" r:id="rId9"/>
    <p:sldId id="267" r:id="rId10"/>
    <p:sldId id="266" r:id="rId11"/>
    <p:sldId id="269" r:id="rId12"/>
    <p:sldId id="272" r:id="rId13"/>
    <p:sldId id="268" r:id="rId14"/>
    <p:sldId id="274" r:id="rId15"/>
    <p:sldId id="273" r:id="rId16"/>
    <p:sldId id="277" r:id="rId17"/>
    <p:sldId id="276" r:id="rId18"/>
    <p:sldId id="275" r:id="rId19"/>
    <p:sldId id="270" r:id="rId20"/>
    <p:sldId id="279" r:id="rId21"/>
    <p:sldId id="278" r:id="rId22"/>
    <p:sldId id="261" r:id="rId23"/>
    <p:sldId id="283" r:id="rId24"/>
    <p:sldId id="282" r:id="rId25"/>
    <p:sldId id="285" r:id="rId26"/>
    <p:sldId id="284" r:id="rId27"/>
    <p:sldId id="281" r:id="rId28"/>
    <p:sldId id="314" r:id="rId29"/>
    <p:sldId id="306" r:id="rId30"/>
    <p:sldId id="307" r:id="rId31"/>
    <p:sldId id="308" r:id="rId32"/>
    <p:sldId id="309" r:id="rId33"/>
    <p:sldId id="288" r:id="rId34"/>
    <p:sldId id="287" r:id="rId35"/>
    <p:sldId id="286" r:id="rId36"/>
    <p:sldId id="280" r:id="rId37"/>
    <p:sldId id="290" r:id="rId38"/>
    <p:sldId id="289" r:id="rId39"/>
    <p:sldId id="296" r:id="rId40"/>
    <p:sldId id="310" r:id="rId41"/>
    <p:sldId id="294" r:id="rId42"/>
    <p:sldId id="292" r:id="rId43"/>
    <p:sldId id="297" r:id="rId44"/>
    <p:sldId id="262" r:id="rId45"/>
    <p:sldId id="300" r:id="rId46"/>
    <p:sldId id="301" r:id="rId47"/>
    <p:sldId id="298" r:id="rId48"/>
    <p:sldId id="317" r:id="rId49"/>
    <p:sldId id="318" r:id="rId50"/>
    <p:sldId id="319" r:id="rId51"/>
    <p:sldId id="320" r:id="rId52"/>
    <p:sldId id="299" r:id="rId53"/>
    <p:sldId id="303" r:id="rId54"/>
    <p:sldId id="316" r:id="rId55"/>
    <p:sldId id="305" r:id="rId56"/>
    <p:sldId id="304" r:id="rId57"/>
  </p:sldIdLst>
  <p:sldSz cx="12192000" cy="6858000"/>
  <p:notesSz cx="7104063"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cNC53gQ7mI5rJNoi2/Du7A==" hashData="xlO/Mq/oIXGVNXQmHamQHRSoYP4yNZqJ1JTUmLZcR6bjKU62ok1Gx4PKX6JBduAJfEXn8OoXP41R005JTJ4IGQ=="/>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55A11"/>
    <a:srgbClr val="F8CBA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638B1855-1B75-4FBE-930C-398BA8C253C6}" styleName="Themed Style 2 - Accent 6">
    <a:tblBg>
      <a:fillRef idx="3">
        <a:schemeClr val="accent6"/>
      </a:fillRef>
      <a:effectRef idx="3">
        <a:schemeClr val="accent6"/>
      </a:effectRef>
    </a:tblBg>
    <a:wholeTbl>
      <a:tcTxStyle>
        <a:fontRef idx="minor">
          <a:scrgbClr r="0" g="0" b="0"/>
        </a:fontRef>
        <a:schemeClr val="lt1"/>
      </a:tcTxStyle>
      <a:tcStyle>
        <a:tcBdr>
          <a:left>
            <a:lnRef idx="1">
              <a:schemeClr val="accent6">
                <a:tint val="50000"/>
              </a:schemeClr>
            </a:lnRef>
          </a:left>
          <a:right>
            <a:lnRef idx="1">
              <a:schemeClr val="accent6">
                <a:tint val="50000"/>
              </a:schemeClr>
            </a:lnRef>
          </a:right>
          <a:top>
            <a:lnRef idx="1">
              <a:schemeClr val="accent6">
                <a:tint val="50000"/>
              </a:schemeClr>
            </a:lnRef>
          </a:top>
          <a:bottom>
            <a:lnRef idx="1">
              <a:schemeClr val="accent6">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59805" autoAdjust="0"/>
  </p:normalViewPr>
  <p:slideViewPr>
    <p:cSldViewPr snapToGrid="0">
      <p:cViewPr varScale="1">
        <p:scale>
          <a:sx n="70" d="100"/>
          <a:sy n="70" d="100"/>
        </p:scale>
        <p:origin x="522" y="48"/>
      </p:cViewPr>
      <p:guideLst/>
    </p:cSldViewPr>
  </p:slideViewPr>
  <p:notesTextViewPr>
    <p:cViewPr>
      <p:scale>
        <a:sx n="1" d="1"/>
        <a:sy n="1" d="1"/>
      </p:scale>
      <p:origin x="0" y="-216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slide" Target="slides/slide47.xml"/><Relationship Id="rId55" Type="http://schemas.openxmlformats.org/officeDocument/2006/relationships/slide" Target="slides/slide52.xml"/><Relationship Id="rId63" Type="http://schemas.openxmlformats.org/officeDocument/2006/relationships/tableStyles" Target="tableStyle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slide" Target="slides/slide50.xml"/><Relationship Id="rId58" Type="http://schemas.openxmlformats.org/officeDocument/2006/relationships/notesMaster" Target="notesMasters/notesMaster1.xml"/><Relationship Id="rId5" Type="http://schemas.openxmlformats.org/officeDocument/2006/relationships/slide" Target="slides/slide2.xml"/><Relationship Id="rId61" Type="http://schemas.openxmlformats.org/officeDocument/2006/relationships/viewProps" Target="viewProps.xml"/><Relationship Id="rId19" Type="http://schemas.openxmlformats.org/officeDocument/2006/relationships/slide" Target="slides/slide1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8" Type="http://schemas.openxmlformats.org/officeDocument/2006/relationships/slide" Target="slides/slide5.xml"/><Relationship Id="rId51" Type="http://schemas.openxmlformats.org/officeDocument/2006/relationships/slide" Target="slides/slide48.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handoutMaster" Target="handoutMasters/handoutMaster1.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presProps" Target="presProps.xml"/><Relationship Id="rId4" Type="http://schemas.openxmlformats.org/officeDocument/2006/relationships/slide" Target="slides/slide1.xml"/><Relationship Id="rId9" Type="http://schemas.openxmlformats.org/officeDocument/2006/relationships/slide" Target="slides/slide6.xml"/></Relationships>
</file>

<file path=ppt/diagrams/_rels/data1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image" Target="../media/image22.png"/></Relationships>
</file>

<file path=ppt/diagrams/_rels/data17.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image" Target="../media/image46.png"/></Relationships>
</file>

<file path=ppt/diagrams/_rels/data18.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image" Target="../media/image49.png"/></Relationships>
</file>

<file path=ppt/diagrams/_rels/data21.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png"/><Relationship Id="rId1" Type="http://schemas.openxmlformats.org/officeDocument/2006/relationships/image" Target="../media/image52.png"/><Relationship Id="rId5" Type="http://schemas.openxmlformats.org/officeDocument/2006/relationships/image" Target="../media/image56.png"/><Relationship Id="rId4" Type="http://schemas.openxmlformats.org/officeDocument/2006/relationships/image" Target="../media/image55.png"/></Relationships>
</file>

<file path=ppt/diagrams/_rels/drawing1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image" Target="../media/image22.png"/></Relationships>
</file>

<file path=ppt/diagrams/_rels/drawing17.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image" Target="../media/image46.png"/></Relationships>
</file>

<file path=ppt/diagrams/_rels/drawing18.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image" Target="../media/image49.png"/></Relationships>
</file>

<file path=ppt/diagrams/_rels/drawing21.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png"/><Relationship Id="rId1" Type="http://schemas.openxmlformats.org/officeDocument/2006/relationships/image" Target="../media/image52.png"/><Relationship Id="rId5" Type="http://schemas.openxmlformats.org/officeDocument/2006/relationships/image" Target="../media/image56.png"/><Relationship Id="rId4" Type="http://schemas.openxmlformats.org/officeDocument/2006/relationships/image" Target="../media/image55.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577192D-1B8F-4034-B284-7437AD6A667A}"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3BFA84B8-B963-47E2-96F6-B6D084141476}">
      <dgm:prSet phldrT="[Text]" custT="1"/>
      <dgm:spPr>
        <a:solidFill>
          <a:schemeClr val="tx2">
            <a:lumMod val="20000"/>
            <a:lumOff val="80000"/>
          </a:schemeClr>
        </a:solidFill>
        <a:ln>
          <a:solidFill>
            <a:schemeClr val="tx1"/>
          </a:solidFill>
        </a:ln>
      </dgm:spPr>
      <dgm:t>
        <a:bodyPr/>
        <a:lstStyle/>
        <a:p>
          <a:r>
            <a:rPr lang="en-US" sz="2400" dirty="0">
              <a:solidFill>
                <a:schemeClr val="tx1"/>
              </a:solidFill>
            </a:rPr>
            <a:t>Theft</a:t>
          </a:r>
        </a:p>
      </dgm:t>
    </dgm:pt>
    <dgm:pt modelId="{3AF5E892-3502-481A-8DAD-F9F60C4419AC}" type="parTrans" cxnId="{70D5B904-EC51-4144-9F8B-74CFA94B0565}">
      <dgm:prSet/>
      <dgm:spPr/>
      <dgm:t>
        <a:bodyPr/>
        <a:lstStyle/>
        <a:p>
          <a:endParaRPr lang="en-US"/>
        </a:p>
      </dgm:t>
    </dgm:pt>
    <dgm:pt modelId="{DCE3F8C5-F0B6-4D64-9C04-9241D1A82BB2}" type="sibTrans" cxnId="{70D5B904-EC51-4144-9F8B-74CFA94B0565}">
      <dgm:prSet/>
      <dgm:spPr/>
      <dgm:t>
        <a:bodyPr/>
        <a:lstStyle/>
        <a:p>
          <a:endParaRPr lang="en-US"/>
        </a:p>
      </dgm:t>
    </dgm:pt>
    <dgm:pt modelId="{3F03F09D-DA2C-4234-BAB7-E80A2016E53D}">
      <dgm:prSet phldrT="[Text]" custT="1"/>
      <dgm:spPr>
        <a:solidFill>
          <a:schemeClr val="tx2">
            <a:lumMod val="20000"/>
            <a:lumOff val="80000"/>
          </a:schemeClr>
        </a:solidFill>
        <a:ln>
          <a:solidFill>
            <a:schemeClr val="tx1"/>
          </a:solidFill>
        </a:ln>
      </dgm:spPr>
      <dgm:t>
        <a:bodyPr/>
        <a:lstStyle/>
        <a:p>
          <a:r>
            <a:rPr lang="en-US" sz="2400" dirty="0">
              <a:solidFill>
                <a:schemeClr val="tx1"/>
              </a:solidFill>
            </a:rPr>
            <a:t>Robbery</a:t>
          </a:r>
        </a:p>
      </dgm:t>
    </dgm:pt>
    <dgm:pt modelId="{6E9BC5CC-00AA-448A-A72A-3CEAC586ED61}" type="parTrans" cxnId="{D59B0E04-8666-4C17-B6FA-B0B5525946FA}">
      <dgm:prSet/>
      <dgm:spPr/>
      <dgm:t>
        <a:bodyPr/>
        <a:lstStyle/>
        <a:p>
          <a:endParaRPr lang="en-US"/>
        </a:p>
      </dgm:t>
    </dgm:pt>
    <dgm:pt modelId="{726CC31D-1F0A-4B44-9DD4-D438078F6498}" type="sibTrans" cxnId="{D59B0E04-8666-4C17-B6FA-B0B5525946FA}">
      <dgm:prSet/>
      <dgm:spPr/>
      <dgm:t>
        <a:bodyPr/>
        <a:lstStyle/>
        <a:p>
          <a:endParaRPr lang="en-US"/>
        </a:p>
      </dgm:t>
    </dgm:pt>
    <dgm:pt modelId="{F70FD087-E38B-4614-821F-323C7A044975}">
      <dgm:prSet phldrT="[Text]" custT="1"/>
      <dgm:spPr>
        <a:solidFill>
          <a:schemeClr val="tx2">
            <a:lumMod val="20000"/>
            <a:lumOff val="80000"/>
          </a:schemeClr>
        </a:solidFill>
        <a:ln>
          <a:solidFill>
            <a:schemeClr val="tx1"/>
          </a:solidFill>
        </a:ln>
      </dgm:spPr>
      <dgm:t>
        <a:bodyPr/>
        <a:lstStyle/>
        <a:p>
          <a:r>
            <a:rPr lang="en-US" sz="2400" dirty="0">
              <a:solidFill>
                <a:schemeClr val="tx1"/>
              </a:solidFill>
            </a:rPr>
            <a:t>Criminal Damage</a:t>
          </a:r>
        </a:p>
      </dgm:t>
    </dgm:pt>
    <dgm:pt modelId="{28E26671-7002-45BF-B8FB-889C79A08805}" type="parTrans" cxnId="{4E034728-6108-4273-925F-4CDA8796A5CF}">
      <dgm:prSet/>
      <dgm:spPr/>
      <dgm:t>
        <a:bodyPr/>
        <a:lstStyle/>
        <a:p>
          <a:endParaRPr lang="en-US"/>
        </a:p>
      </dgm:t>
    </dgm:pt>
    <dgm:pt modelId="{D18C998D-69AE-4776-8DBB-EA852EEC592D}" type="sibTrans" cxnId="{4E034728-6108-4273-925F-4CDA8796A5CF}">
      <dgm:prSet/>
      <dgm:spPr/>
      <dgm:t>
        <a:bodyPr/>
        <a:lstStyle/>
        <a:p>
          <a:endParaRPr lang="en-US"/>
        </a:p>
      </dgm:t>
    </dgm:pt>
    <dgm:pt modelId="{C591D6F9-210D-4865-891E-5A82BBDA94E5}">
      <dgm:prSet phldrT="[Text]" custT="1"/>
      <dgm:spPr>
        <a:solidFill>
          <a:schemeClr val="tx2">
            <a:lumMod val="20000"/>
            <a:lumOff val="80000"/>
          </a:schemeClr>
        </a:solidFill>
        <a:ln>
          <a:solidFill>
            <a:schemeClr val="tx1"/>
          </a:solidFill>
        </a:ln>
      </dgm:spPr>
      <dgm:t>
        <a:bodyPr/>
        <a:lstStyle/>
        <a:p>
          <a:r>
            <a:rPr lang="en-US" sz="2400" dirty="0">
              <a:solidFill>
                <a:schemeClr val="tx1"/>
              </a:solidFill>
            </a:rPr>
            <a:t>ASB</a:t>
          </a:r>
        </a:p>
      </dgm:t>
    </dgm:pt>
    <dgm:pt modelId="{F5404E81-27C1-4051-A404-2D4B9125E002}" type="parTrans" cxnId="{4A58518C-72C9-4EE3-831F-C5A3F6B162BF}">
      <dgm:prSet/>
      <dgm:spPr/>
      <dgm:t>
        <a:bodyPr/>
        <a:lstStyle/>
        <a:p>
          <a:endParaRPr lang="en-US"/>
        </a:p>
      </dgm:t>
    </dgm:pt>
    <dgm:pt modelId="{9EE94EAD-4D60-4A33-9D0B-D444DE8DFE34}" type="sibTrans" cxnId="{4A58518C-72C9-4EE3-831F-C5A3F6B162BF}">
      <dgm:prSet/>
      <dgm:spPr/>
      <dgm:t>
        <a:bodyPr/>
        <a:lstStyle/>
        <a:p>
          <a:endParaRPr lang="en-US"/>
        </a:p>
      </dgm:t>
    </dgm:pt>
    <dgm:pt modelId="{86588A2F-AA43-485C-94AC-82191FFFC929}">
      <dgm:prSet phldrT="[Text]" custT="1"/>
      <dgm:spPr>
        <a:solidFill>
          <a:schemeClr val="tx2">
            <a:lumMod val="20000"/>
            <a:lumOff val="80000"/>
          </a:schemeClr>
        </a:solidFill>
        <a:ln>
          <a:solidFill>
            <a:schemeClr val="tx1"/>
          </a:solidFill>
        </a:ln>
      </dgm:spPr>
      <dgm:t>
        <a:bodyPr/>
        <a:lstStyle/>
        <a:p>
          <a:r>
            <a:rPr lang="en-US" sz="2400" dirty="0">
              <a:solidFill>
                <a:schemeClr val="tx1"/>
              </a:solidFill>
            </a:rPr>
            <a:t>Harassment</a:t>
          </a:r>
        </a:p>
      </dgm:t>
    </dgm:pt>
    <dgm:pt modelId="{0FE4E42C-9D2C-4F46-BED5-6EF78B2EE880}" type="parTrans" cxnId="{98D21AFE-A90A-4EF0-8CCC-72D99E6DDF0F}">
      <dgm:prSet/>
      <dgm:spPr/>
      <dgm:t>
        <a:bodyPr/>
        <a:lstStyle/>
        <a:p>
          <a:endParaRPr lang="en-US"/>
        </a:p>
      </dgm:t>
    </dgm:pt>
    <dgm:pt modelId="{BA6BC4BB-1C53-4D9F-BC6E-C152CA45B0A3}" type="sibTrans" cxnId="{98D21AFE-A90A-4EF0-8CCC-72D99E6DDF0F}">
      <dgm:prSet/>
      <dgm:spPr/>
      <dgm:t>
        <a:bodyPr/>
        <a:lstStyle/>
        <a:p>
          <a:endParaRPr lang="en-US"/>
        </a:p>
      </dgm:t>
    </dgm:pt>
    <dgm:pt modelId="{F3E4B71F-1321-4D1B-ADCB-B98C2BCC5A4A}">
      <dgm:prSet phldrT="[Text]" custT="1"/>
      <dgm:spPr>
        <a:solidFill>
          <a:schemeClr val="accent1">
            <a:lumMod val="40000"/>
            <a:lumOff val="60000"/>
          </a:schemeClr>
        </a:solidFill>
        <a:ln>
          <a:solidFill>
            <a:schemeClr val="tx1"/>
          </a:solidFill>
        </a:ln>
      </dgm:spPr>
      <dgm:t>
        <a:bodyPr/>
        <a:lstStyle/>
        <a:p>
          <a:r>
            <a:rPr lang="en-US" sz="2400" dirty="0">
              <a:solidFill>
                <a:schemeClr val="tx1"/>
              </a:solidFill>
            </a:rPr>
            <a:t>RTCs</a:t>
          </a:r>
        </a:p>
      </dgm:t>
    </dgm:pt>
    <dgm:pt modelId="{5F105AA0-8A57-4487-B78D-1998D061AF2C}" type="parTrans" cxnId="{D58BB688-438D-4B89-8069-63D682A17E83}">
      <dgm:prSet/>
      <dgm:spPr/>
      <dgm:t>
        <a:bodyPr/>
        <a:lstStyle/>
        <a:p>
          <a:endParaRPr lang="en-US"/>
        </a:p>
      </dgm:t>
    </dgm:pt>
    <dgm:pt modelId="{1487BF00-3B28-43F1-8096-6915E60FCF46}" type="sibTrans" cxnId="{D58BB688-438D-4B89-8069-63D682A17E83}">
      <dgm:prSet/>
      <dgm:spPr/>
      <dgm:t>
        <a:bodyPr/>
        <a:lstStyle/>
        <a:p>
          <a:endParaRPr lang="en-US"/>
        </a:p>
      </dgm:t>
    </dgm:pt>
    <dgm:pt modelId="{D2631210-F782-4206-9083-27B4C0FA89B3}">
      <dgm:prSet phldrT="[Text]" custT="1"/>
      <dgm:spPr>
        <a:solidFill>
          <a:schemeClr val="accent1">
            <a:lumMod val="40000"/>
            <a:lumOff val="60000"/>
          </a:schemeClr>
        </a:solidFill>
        <a:ln>
          <a:solidFill>
            <a:schemeClr val="tx1"/>
          </a:solidFill>
        </a:ln>
      </dgm:spPr>
      <dgm:t>
        <a:bodyPr/>
        <a:lstStyle/>
        <a:p>
          <a:r>
            <a:rPr lang="en-US" sz="2400" dirty="0">
              <a:solidFill>
                <a:schemeClr val="tx1"/>
              </a:solidFill>
            </a:rPr>
            <a:t>Burglary</a:t>
          </a:r>
        </a:p>
      </dgm:t>
    </dgm:pt>
    <dgm:pt modelId="{10035D22-E17F-458D-9264-65E6611E6E4C}" type="parTrans" cxnId="{B2760866-FFA0-408C-BB5F-19F8564CCB9E}">
      <dgm:prSet/>
      <dgm:spPr/>
      <dgm:t>
        <a:bodyPr/>
        <a:lstStyle/>
        <a:p>
          <a:endParaRPr lang="en-US"/>
        </a:p>
      </dgm:t>
    </dgm:pt>
    <dgm:pt modelId="{39441620-567D-4F20-B587-4450BA64846B}" type="sibTrans" cxnId="{B2760866-FFA0-408C-BB5F-19F8564CCB9E}">
      <dgm:prSet/>
      <dgm:spPr/>
      <dgm:t>
        <a:bodyPr/>
        <a:lstStyle/>
        <a:p>
          <a:endParaRPr lang="en-US"/>
        </a:p>
      </dgm:t>
    </dgm:pt>
    <dgm:pt modelId="{82E6EF9F-93CC-404F-96EB-00A6143B77C8}">
      <dgm:prSet phldrT="[Text]" custT="1"/>
      <dgm:spPr>
        <a:solidFill>
          <a:schemeClr val="accent1">
            <a:lumMod val="40000"/>
            <a:lumOff val="60000"/>
          </a:schemeClr>
        </a:solidFill>
        <a:ln>
          <a:solidFill>
            <a:schemeClr val="tx1"/>
          </a:solidFill>
        </a:ln>
      </dgm:spPr>
      <dgm:t>
        <a:bodyPr/>
        <a:lstStyle/>
        <a:p>
          <a:r>
            <a:rPr lang="en-US" sz="2400" dirty="0">
              <a:solidFill>
                <a:schemeClr val="tx1"/>
              </a:solidFill>
            </a:rPr>
            <a:t>Assault</a:t>
          </a:r>
        </a:p>
      </dgm:t>
    </dgm:pt>
    <dgm:pt modelId="{85B13238-D376-4F9B-A3CE-35EE75919624}" type="parTrans" cxnId="{44CDC0DF-1D8B-4ACA-B387-75B9A375800F}">
      <dgm:prSet/>
      <dgm:spPr/>
      <dgm:t>
        <a:bodyPr/>
        <a:lstStyle/>
        <a:p>
          <a:endParaRPr lang="en-US"/>
        </a:p>
      </dgm:t>
    </dgm:pt>
    <dgm:pt modelId="{5DA2300B-9967-4DF8-A338-80B5CDA1BD85}" type="sibTrans" cxnId="{44CDC0DF-1D8B-4ACA-B387-75B9A375800F}">
      <dgm:prSet/>
      <dgm:spPr/>
      <dgm:t>
        <a:bodyPr/>
        <a:lstStyle/>
        <a:p>
          <a:endParaRPr lang="en-US"/>
        </a:p>
      </dgm:t>
    </dgm:pt>
    <dgm:pt modelId="{6AC7A4AC-4139-45EC-AC8C-0E6BAAEE56F2}">
      <dgm:prSet phldrT="[Text]" custT="1"/>
      <dgm:spPr>
        <a:solidFill>
          <a:schemeClr val="accent1">
            <a:lumMod val="40000"/>
            <a:lumOff val="60000"/>
          </a:schemeClr>
        </a:solidFill>
        <a:ln>
          <a:solidFill>
            <a:schemeClr val="tx1"/>
          </a:solidFill>
        </a:ln>
      </dgm:spPr>
      <dgm:t>
        <a:bodyPr/>
        <a:lstStyle/>
        <a:p>
          <a:r>
            <a:rPr lang="en-US" sz="2400" dirty="0">
              <a:solidFill>
                <a:schemeClr val="tx1"/>
              </a:solidFill>
            </a:rPr>
            <a:t>Drugs</a:t>
          </a:r>
        </a:p>
      </dgm:t>
    </dgm:pt>
    <dgm:pt modelId="{FE8F20DC-13D7-435F-A631-BAE38FEBE32F}" type="parTrans" cxnId="{4A71C5FD-CA92-4FD4-B99F-8C45A2F0E2C6}">
      <dgm:prSet/>
      <dgm:spPr/>
      <dgm:t>
        <a:bodyPr/>
        <a:lstStyle/>
        <a:p>
          <a:endParaRPr lang="en-US"/>
        </a:p>
      </dgm:t>
    </dgm:pt>
    <dgm:pt modelId="{8E7890AA-4921-4B6E-B7FF-59E4E4B7B74C}" type="sibTrans" cxnId="{4A71C5FD-CA92-4FD4-B99F-8C45A2F0E2C6}">
      <dgm:prSet/>
      <dgm:spPr/>
      <dgm:t>
        <a:bodyPr/>
        <a:lstStyle/>
        <a:p>
          <a:endParaRPr lang="en-US"/>
        </a:p>
      </dgm:t>
    </dgm:pt>
    <dgm:pt modelId="{8970A54D-FAEA-4FDB-A065-75716C184D4D}">
      <dgm:prSet phldrT="[Text]" custT="1"/>
      <dgm:spPr>
        <a:solidFill>
          <a:schemeClr val="accent1">
            <a:lumMod val="40000"/>
            <a:lumOff val="60000"/>
          </a:schemeClr>
        </a:solidFill>
        <a:ln>
          <a:solidFill>
            <a:schemeClr val="tx1"/>
          </a:solidFill>
        </a:ln>
      </dgm:spPr>
      <dgm:t>
        <a:bodyPr/>
        <a:lstStyle/>
        <a:p>
          <a:r>
            <a:rPr lang="en-US" sz="2400" dirty="0">
              <a:solidFill>
                <a:schemeClr val="tx1"/>
              </a:solidFill>
            </a:rPr>
            <a:t>Hate Crime </a:t>
          </a:r>
        </a:p>
      </dgm:t>
    </dgm:pt>
    <dgm:pt modelId="{B02C6E35-D2E8-4110-A211-4BC24BD5E62E}" type="parTrans" cxnId="{130AB05F-9ADF-46D8-92E7-8920FD2EE168}">
      <dgm:prSet/>
      <dgm:spPr/>
      <dgm:t>
        <a:bodyPr/>
        <a:lstStyle/>
        <a:p>
          <a:endParaRPr lang="en-US"/>
        </a:p>
      </dgm:t>
    </dgm:pt>
    <dgm:pt modelId="{CB56C266-71F1-4792-B4E1-EC5B43F1A656}" type="sibTrans" cxnId="{130AB05F-9ADF-46D8-92E7-8920FD2EE168}">
      <dgm:prSet/>
      <dgm:spPr/>
      <dgm:t>
        <a:bodyPr/>
        <a:lstStyle/>
        <a:p>
          <a:endParaRPr lang="en-US"/>
        </a:p>
      </dgm:t>
    </dgm:pt>
    <dgm:pt modelId="{C110BFC6-ECE1-4CE0-9140-CD36468CF8D3}">
      <dgm:prSet phldrT="[Text]" custT="1"/>
      <dgm:spPr>
        <a:solidFill>
          <a:schemeClr val="tx2">
            <a:lumMod val="40000"/>
            <a:lumOff val="60000"/>
          </a:schemeClr>
        </a:solidFill>
        <a:ln>
          <a:solidFill>
            <a:schemeClr val="tx1"/>
          </a:solidFill>
        </a:ln>
      </dgm:spPr>
      <dgm:t>
        <a:bodyPr/>
        <a:lstStyle/>
        <a:p>
          <a:r>
            <a:rPr lang="en-US" sz="2400" dirty="0">
              <a:solidFill>
                <a:schemeClr val="tx1"/>
              </a:solidFill>
            </a:rPr>
            <a:t>Domestic Abuse</a:t>
          </a:r>
        </a:p>
      </dgm:t>
    </dgm:pt>
    <dgm:pt modelId="{CF1E8041-FDCB-492C-BBC3-C59F20FEB265}" type="parTrans" cxnId="{487E7A32-6915-42FC-830E-E83794FD50AE}">
      <dgm:prSet/>
      <dgm:spPr/>
      <dgm:t>
        <a:bodyPr/>
        <a:lstStyle/>
        <a:p>
          <a:endParaRPr lang="en-US"/>
        </a:p>
      </dgm:t>
    </dgm:pt>
    <dgm:pt modelId="{E76450F3-D223-4AC8-B2E1-9BF31ABBD9AD}" type="sibTrans" cxnId="{487E7A32-6915-42FC-830E-E83794FD50AE}">
      <dgm:prSet/>
      <dgm:spPr/>
      <dgm:t>
        <a:bodyPr/>
        <a:lstStyle/>
        <a:p>
          <a:endParaRPr lang="en-US"/>
        </a:p>
      </dgm:t>
    </dgm:pt>
    <dgm:pt modelId="{23A269E7-0623-4EBD-81C9-522BCF2396A3}">
      <dgm:prSet phldrT="[Text]" custT="1"/>
      <dgm:spPr>
        <a:solidFill>
          <a:schemeClr val="tx2">
            <a:lumMod val="40000"/>
            <a:lumOff val="60000"/>
          </a:schemeClr>
        </a:solidFill>
        <a:ln>
          <a:solidFill>
            <a:schemeClr val="tx1"/>
          </a:solidFill>
        </a:ln>
      </dgm:spPr>
      <dgm:t>
        <a:bodyPr/>
        <a:lstStyle/>
        <a:p>
          <a:r>
            <a:rPr lang="en-US" sz="2400" dirty="0">
              <a:solidFill>
                <a:schemeClr val="tx1"/>
              </a:solidFill>
            </a:rPr>
            <a:t>Firearms</a:t>
          </a:r>
        </a:p>
      </dgm:t>
    </dgm:pt>
    <dgm:pt modelId="{9E322A21-EB1D-4ED9-A2E4-0AC800E205A6}" type="parTrans" cxnId="{D8010539-9939-4F04-BE15-616331466022}">
      <dgm:prSet/>
      <dgm:spPr/>
      <dgm:t>
        <a:bodyPr/>
        <a:lstStyle/>
        <a:p>
          <a:endParaRPr lang="en-US"/>
        </a:p>
      </dgm:t>
    </dgm:pt>
    <dgm:pt modelId="{01B28C95-4C73-4195-9ABC-89757D0555A5}" type="sibTrans" cxnId="{D8010539-9939-4F04-BE15-616331466022}">
      <dgm:prSet/>
      <dgm:spPr/>
      <dgm:t>
        <a:bodyPr/>
        <a:lstStyle/>
        <a:p>
          <a:endParaRPr lang="en-US"/>
        </a:p>
      </dgm:t>
    </dgm:pt>
    <dgm:pt modelId="{F8FF06A0-A715-46DB-AE8A-F4F97DFF5EA3}">
      <dgm:prSet phldrT="[Text]" custT="1"/>
      <dgm:spPr>
        <a:solidFill>
          <a:schemeClr val="tx2">
            <a:lumMod val="40000"/>
            <a:lumOff val="60000"/>
          </a:schemeClr>
        </a:solidFill>
        <a:ln>
          <a:solidFill>
            <a:schemeClr val="tx1"/>
          </a:solidFill>
        </a:ln>
      </dgm:spPr>
      <dgm:t>
        <a:bodyPr/>
        <a:lstStyle/>
        <a:p>
          <a:r>
            <a:rPr lang="en-US" sz="2400" dirty="0">
              <a:solidFill>
                <a:schemeClr val="tx1"/>
              </a:solidFill>
            </a:rPr>
            <a:t>Anything….</a:t>
          </a:r>
        </a:p>
      </dgm:t>
    </dgm:pt>
    <dgm:pt modelId="{861942A6-8BF3-4CD4-AA7F-AE073605CEB8}" type="parTrans" cxnId="{B98EBF17-DE31-45B6-A78F-5A119E6489AC}">
      <dgm:prSet/>
      <dgm:spPr/>
      <dgm:t>
        <a:bodyPr/>
        <a:lstStyle/>
        <a:p>
          <a:endParaRPr lang="en-US"/>
        </a:p>
      </dgm:t>
    </dgm:pt>
    <dgm:pt modelId="{2A7BBF1A-2911-4C88-8D0E-602449760C98}" type="sibTrans" cxnId="{B98EBF17-DE31-45B6-A78F-5A119E6489AC}">
      <dgm:prSet/>
      <dgm:spPr/>
      <dgm:t>
        <a:bodyPr/>
        <a:lstStyle/>
        <a:p>
          <a:endParaRPr lang="en-US"/>
        </a:p>
      </dgm:t>
    </dgm:pt>
    <dgm:pt modelId="{D39909B9-66E9-47D9-8EC7-F3373964E51A}" type="pres">
      <dgm:prSet presAssocID="{3577192D-1B8F-4034-B284-7437AD6A667A}" presName="diagram" presStyleCnt="0">
        <dgm:presLayoutVars>
          <dgm:dir/>
          <dgm:resizeHandles val="exact"/>
        </dgm:presLayoutVars>
      </dgm:prSet>
      <dgm:spPr/>
    </dgm:pt>
    <dgm:pt modelId="{E3A4BB30-91C3-4960-B1FE-359D491BBA12}" type="pres">
      <dgm:prSet presAssocID="{3BFA84B8-B963-47E2-96F6-B6D084141476}" presName="node" presStyleLbl="node1" presStyleIdx="0" presStyleCnt="13">
        <dgm:presLayoutVars>
          <dgm:bulletEnabled val="1"/>
        </dgm:presLayoutVars>
      </dgm:prSet>
      <dgm:spPr/>
    </dgm:pt>
    <dgm:pt modelId="{28105523-FDF9-4D30-A926-ED40C3F26264}" type="pres">
      <dgm:prSet presAssocID="{DCE3F8C5-F0B6-4D64-9C04-9241D1A82BB2}" presName="sibTrans" presStyleCnt="0"/>
      <dgm:spPr/>
    </dgm:pt>
    <dgm:pt modelId="{FE47E88A-CE2B-4DB4-AE93-BE136FB7BA61}" type="pres">
      <dgm:prSet presAssocID="{3F03F09D-DA2C-4234-BAB7-E80A2016E53D}" presName="node" presStyleLbl="node1" presStyleIdx="1" presStyleCnt="13">
        <dgm:presLayoutVars>
          <dgm:bulletEnabled val="1"/>
        </dgm:presLayoutVars>
      </dgm:prSet>
      <dgm:spPr/>
    </dgm:pt>
    <dgm:pt modelId="{F2086AC1-A4F6-4FA4-8956-8C34B8C2E588}" type="pres">
      <dgm:prSet presAssocID="{726CC31D-1F0A-4B44-9DD4-D438078F6498}" presName="sibTrans" presStyleCnt="0"/>
      <dgm:spPr/>
    </dgm:pt>
    <dgm:pt modelId="{6EFA49B6-377C-4DE8-B46D-8D8EF9FA938C}" type="pres">
      <dgm:prSet presAssocID="{F70FD087-E38B-4614-821F-323C7A044975}" presName="node" presStyleLbl="node1" presStyleIdx="2" presStyleCnt="13">
        <dgm:presLayoutVars>
          <dgm:bulletEnabled val="1"/>
        </dgm:presLayoutVars>
      </dgm:prSet>
      <dgm:spPr/>
    </dgm:pt>
    <dgm:pt modelId="{A7020E47-ABE6-44D0-AA17-E972249B123E}" type="pres">
      <dgm:prSet presAssocID="{D18C998D-69AE-4776-8DBB-EA852EEC592D}" presName="sibTrans" presStyleCnt="0"/>
      <dgm:spPr/>
    </dgm:pt>
    <dgm:pt modelId="{63FC716C-2D53-4D2A-B4FA-25F6BCDCA982}" type="pres">
      <dgm:prSet presAssocID="{C591D6F9-210D-4865-891E-5A82BBDA94E5}" presName="node" presStyleLbl="node1" presStyleIdx="3" presStyleCnt="13">
        <dgm:presLayoutVars>
          <dgm:bulletEnabled val="1"/>
        </dgm:presLayoutVars>
      </dgm:prSet>
      <dgm:spPr/>
    </dgm:pt>
    <dgm:pt modelId="{37D0D3F3-7BF5-452B-8ECB-E26D403367AD}" type="pres">
      <dgm:prSet presAssocID="{9EE94EAD-4D60-4A33-9D0B-D444DE8DFE34}" presName="sibTrans" presStyleCnt="0"/>
      <dgm:spPr/>
    </dgm:pt>
    <dgm:pt modelId="{6E90A278-D45F-4E19-A6A6-0973EE9CD6DB}" type="pres">
      <dgm:prSet presAssocID="{86588A2F-AA43-485C-94AC-82191FFFC929}" presName="node" presStyleLbl="node1" presStyleIdx="4" presStyleCnt="13">
        <dgm:presLayoutVars>
          <dgm:bulletEnabled val="1"/>
        </dgm:presLayoutVars>
      </dgm:prSet>
      <dgm:spPr/>
    </dgm:pt>
    <dgm:pt modelId="{B3DA0B14-615B-46E7-9FC7-C8DA81B88261}" type="pres">
      <dgm:prSet presAssocID="{BA6BC4BB-1C53-4D9F-BC6E-C152CA45B0A3}" presName="sibTrans" presStyleCnt="0"/>
      <dgm:spPr/>
    </dgm:pt>
    <dgm:pt modelId="{2AC20F8B-C499-4DBA-B3F6-F7FC362E20A5}" type="pres">
      <dgm:prSet presAssocID="{F3E4B71F-1321-4D1B-ADCB-B98C2BCC5A4A}" presName="node" presStyleLbl="node1" presStyleIdx="5" presStyleCnt="13">
        <dgm:presLayoutVars>
          <dgm:bulletEnabled val="1"/>
        </dgm:presLayoutVars>
      </dgm:prSet>
      <dgm:spPr/>
    </dgm:pt>
    <dgm:pt modelId="{4BEB4209-10E0-48BE-8484-EFDD36F85F5A}" type="pres">
      <dgm:prSet presAssocID="{1487BF00-3B28-43F1-8096-6915E60FCF46}" presName="sibTrans" presStyleCnt="0"/>
      <dgm:spPr/>
    </dgm:pt>
    <dgm:pt modelId="{D7469624-C630-4145-9DF8-98F37D1C41C8}" type="pres">
      <dgm:prSet presAssocID="{D2631210-F782-4206-9083-27B4C0FA89B3}" presName="node" presStyleLbl="node1" presStyleIdx="6" presStyleCnt="13">
        <dgm:presLayoutVars>
          <dgm:bulletEnabled val="1"/>
        </dgm:presLayoutVars>
      </dgm:prSet>
      <dgm:spPr/>
    </dgm:pt>
    <dgm:pt modelId="{69470406-0240-4F30-8373-22D0D5975915}" type="pres">
      <dgm:prSet presAssocID="{39441620-567D-4F20-B587-4450BA64846B}" presName="sibTrans" presStyleCnt="0"/>
      <dgm:spPr/>
    </dgm:pt>
    <dgm:pt modelId="{2A5A7BD0-AF97-46E6-8664-38D077B8327B}" type="pres">
      <dgm:prSet presAssocID="{82E6EF9F-93CC-404F-96EB-00A6143B77C8}" presName="node" presStyleLbl="node1" presStyleIdx="7" presStyleCnt="13">
        <dgm:presLayoutVars>
          <dgm:bulletEnabled val="1"/>
        </dgm:presLayoutVars>
      </dgm:prSet>
      <dgm:spPr/>
    </dgm:pt>
    <dgm:pt modelId="{C562CA00-1AC1-4454-A24D-E84A03E9D535}" type="pres">
      <dgm:prSet presAssocID="{5DA2300B-9967-4DF8-A338-80B5CDA1BD85}" presName="sibTrans" presStyleCnt="0"/>
      <dgm:spPr/>
    </dgm:pt>
    <dgm:pt modelId="{117B9DB2-5047-481A-8076-D9BC65D42933}" type="pres">
      <dgm:prSet presAssocID="{6AC7A4AC-4139-45EC-AC8C-0E6BAAEE56F2}" presName="node" presStyleLbl="node1" presStyleIdx="8" presStyleCnt="13">
        <dgm:presLayoutVars>
          <dgm:bulletEnabled val="1"/>
        </dgm:presLayoutVars>
      </dgm:prSet>
      <dgm:spPr/>
    </dgm:pt>
    <dgm:pt modelId="{3ED8FF45-E77B-4CCB-91FE-40BEF9E43E8D}" type="pres">
      <dgm:prSet presAssocID="{8E7890AA-4921-4B6E-B7FF-59E4E4B7B74C}" presName="sibTrans" presStyleCnt="0"/>
      <dgm:spPr/>
    </dgm:pt>
    <dgm:pt modelId="{67BEF42A-14A0-462A-8736-853743D61689}" type="pres">
      <dgm:prSet presAssocID="{8970A54D-FAEA-4FDB-A065-75716C184D4D}" presName="node" presStyleLbl="node1" presStyleIdx="9" presStyleCnt="13">
        <dgm:presLayoutVars>
          <dgm:bulletEnabled val="1"/>
        </dgm:presLayoutVars>
      </dgm:prSet>
      <dgm:spPr/>
    </dgm:pt>
    <dgm:pt modelId="{6AA36AEB-EAAB-4ED8-806D-EFE4645A360E}" type="pres">
      <dgm:prSet presAssocID="{CB56C266-71F1-4792-B4E1-EC5B43F1A656}" presName="sibTrans" presStyleCnt="0"/>
      <dgm:spPr/>
    </dgm:pt>
    <dgm:pt modelId="{AB6AD6CA-ABAD-45DF-85A8-2E48CDB5B67D}" type="pres">
      <dgm:prSet presAssocID="{C110BFC6-ECE1-4CE0-9140-CD36468CF8D3}" presName="node" presStyleLbl="node1" presStyleIdx="10" presStyleCnt="13">
        <dgm:presLayoutVars>
          <dgm:bulletEnabled val="1"/>
        </dgm:presLayoutVars>
      </dgm:prSet>
      <dgm:spPr/>
    </dgm:pt>
    <dgm:pt modelId="{66CA56BD-588F-45AD-84F7-A803BB71E515}" type="pres">
      <dgm:prSet presAssocID="{E76450F3-D223-4AC8-B2E1-9BF31ABBD9AD}" presName="sibTrans" presStyleCnt="0"/>
      <dgm:spPr/>
    </dgm:pt>
    <dgm:pt modelId="{41283F8F-D8ED-4298-823B-46329CF565B8}" type="pres">
      <dgm:prSet presAssocID="{23A269E7-0623-4EBD-81C9-522BCF2396A3}" presName="node" presStyleLbl="node1" presStyleIdx="11" presStyleCnt="13">
        <dgm:presLayoutVars>
          <dgm:bulletEnabled val="1"/>
        </dgm:presLayoutVars>
      </dgm:prSet>
      <dgm:spPr/>
    </dgm:pt>
    <dgm:pt modelId="{0739321B-519C-402D-B4E4-8C1F21F0030A}" type="pres">
      <dgm:prSet presAssocID="{01B28C95-4C73-4195-9ABC-89757D0555A5}" presName="sibTrans" presStyleCnt="0"/>
      <dgm:spPr/>
    </dgm:pt>
    <dgm:pt modelId="{CE9BAF8E-7577-4575-BB08-90D8B4E0DC6E}" type="pres">
      <dgm:prSet presAssocID="{F8FF06A0-A715-46DB-AE8A-F4F97DFF5EA3}" presName="node" presStyleLbl="node1" presStyleIdx="12" presStyleCnt="13">
        <dgm:presLayoutVars>
          <dgm:bulletEnabled val="1"/>
        </dgm:presLayoutVars>
      </dgm:prSet>
      <dgm:spPr/>
    </dgm:pt>
  </dgm:ptLst>
  <dgm:cxnLst>
    <dgm:cxn modelId="{D59B0E04-8666-4C17-B6FA-B0B5525946FA}" srcId="{3577192D-1B8F-4034-B284-7437AD6A667A}" destId="{3F03F09D-DA2C-4234-BAB7-E80A2016E53D}" srcOrd="1" destOrd="0" parTransId="{6E9BC5CC-00AA-448A-A72A-3CEAC586ED61}" sibTransId="{726CC31D-1F0A-4B44-9DD4-D438078F6498}"/>
    <dgm:cxn modelId="{70D5B904-EC51-4144-9F8B-74CFA94B0565}" srcId="{3577192D-1B8F-4034-B284-7437AD6A667A}" destId="{3BFA84B8-B963-47E2-96F6-B6D084141476}" srcOrd="0" destOrd="0" parTransId="{3AF5E892-3502-481A-8DAD-F9F60C4419AC}" sibTransId="{DCE3F8C5-F0B6-4D64-9C04-9241D1A82BB2}"/>
    <dgm:cxn modelId="{ED00B60B-530D-4914-86B4-A38F81CDCADD}" type="presOf" srcId="{8970A54D-FAEA-4FDB-A065-75716C184D4D}" destId="{67BEF42A-14A0-462A-8736-853743D61689}" srcOrd="0" destOrd="0" presId="urn:microsoft.com/office/officeart/2005/8/layout/default"/>
    <dgm:cxn modelId="{DDFC590E-7711-46F2-B48B-D1BB62560FD9}" type="presOf" srcId="{3577192D-1B8F-4034-B284-7437AD6A667A}" destId="{D39909B9-66E9-47D9-8EC7-F3373964E51A}" srcOrd="0" destOrd="0" presId="urn:microsoft.com/office/officeart/2005/8/layout/default"/>
    <dgm:cxn modelId="{D8341114-C098-4417-9B12-E0330901BF6F}" type="presOf" srcId="{3BFA84B8-B963-47E2-96F6-B6D084141476}" destId="{E3A4BB30-91C3-4960-B1FE-359D491BBA12}" srcOrd="0" destOrd="0" presId="urn:microsoft.com/office/officeart/2005/8/layout/default"/>
    <dgm:cxn modelId="{B98EBF17-DE31-45B6-A78F-5A119E6489AC}" srcId="{3577192D-1B8F-4034-B284-7437AD6A667A}" destId="{F8FF06A0-A715-46DB-AE8A-F4F97DFF5EA3}" srcOrd="12" destOrd="0" parTransId="{861942A6-8BF3-4CD4-AA7F-AE073605CEB8}" sibTransId="{2A7BBF1A-2911-4C88-8D0E-602449760C98}"/>
    <dgm:cxn modelId="{2D29831C-6158-45A8-BE10-D47DC3FA39D8}" type="presOf" srcId="{C110BFC6-ECE1-4CE0-9140-CD36468CF8D3}" destId="{AB6AD6CA-ABAD-45DF-85A8-2E48CDB5B67D}" srcOrd="0" destOrd="0" presId="urn:microsoft.com/office/officeart/2005/8/layout/default"/>
    <dgm:cxn modelId="{4E034728-6108-4273-925F-4CDA8796A5CF}" srcId="{3577192D-1B8F-4034-B284-7437AD6A667A}" destId="{F70FD087-E38B-4614-821F-323C7A044975}" srcOrd="2" destOrd="0" parTransId="{28E26671-7002-45BF-B8FB-889C79A08805}" sibTransId="{D18C998D-69AE-4776-8DBB-EA852EEC592D}"/>
    <dgm:cxn modelId="{487E7A32-6915-42FC-830E-E83794FD50AE}" srcId="{3577192D-1B8F-4034-B284-7437AD6A667A}" destId="{C110BFC6-ECE1-4CE0-9140-CD36468CF8D3}" srcOrd="10" destOrd="0" parTransId="{CF1E8041-FDCB-492C-BBC3-C59F20FEB265}" sibTransId="{E76450F3-D223-4AC8-B2E1-9BF31ABBD9AD}"/>
    <dgm:cxn modelId="{D8010539-9939-4F04-BE15-616331466022}" srcId="{3577192D-1B8F-4034-B284-7437AD6A667A}" destId="{23A269E7-0623-4EBD-81C9-522BCF2396A3}" srcOrd="11" destOrd="0" parTransId="{9E322A21-EB1D-4ED9-A2E4-0AC800E205A6}" sibTransId="{01B28C95-4C73-4195-9ABC-89757D0555A5}"/>
    <dgm:cxn modelId="{130AB05F-9ADF-46D8-92E7-8920FD2EE168}" srcId="{3577192D-1B8F-4034-B284-7437AD6A667A}" destId="{8970A54D-FAEA-4FDB-A065-75716C184D4D}" srcOrd="9" destOrd="0" parTransId="{B02C6E35-D2E8-4110-A211-4BC24BD5E62E}" sibTransId="{CB56C266-71F1-4792-B4E1-EC5B43F1A656}"/>
    <dgm:cxn modelId="{87893B42-A640-4F79-87E5-803A1ACFA80A}" type="presOf" srcId="{23A269E7-0623-4EBD-81C9-522BCF2396A3}" destId="{41283F8F-D8ED-4298-823B-46329CF565B8}" srcOrd="0" destOrd="0" presId="urn:microsoft.com/office/officeart/2005/8/layout/default"/>
    <dgm:cxn modelId="{59548564-E928-4F89-B08C-BE5095FA1241}" type="presOf" srcId="{F8FF06A0-A715-46DB-AE8A-F4F97DFF5EA3}" destId="{CE9BAF8E-7577-4575-BB08-90D8B4E0DC6E}" srcOrd="0" destOrd="0" presId="urn:microsoft.com/office/officeart/2005/8/layout/default"/>
    <dgm:cxn modelId="{B2760866-FFA0-408C-BB5F-19F8564CCB9E}" srcId="{3577192D-1B8F-4034-B284-7437AD6A667A}" destId="{D2631210-F782-4206-9083-27B4C0FA89B3}" srcOrd="6" destOrd="0" parTransId="{10035D22-E17F-458D-9264-65E6611E6E4C}" sibTransId="{39441620-567D-4F20-B587-4450BA64846B}"/>
    <dgm:cxn modelId="{D38F884E-0CB8-419C-820B-A01F44D9F09A}" type="presOf" srcId="{82E6EF9F-93CC-404F-96EB-00A6143B77C8}" destId="{2A5A7BD0-AF97-46E6-8664-38D077B8327B}" srcOrd="0" destOrd="0" presId="urn:microsoft.com/office/officeart/2005/8/layout/default"/>
    <dgm:cxn modelId="{83ACFF53-CAA4-4AA2-94BD-774E0E628315}" type="presOf" srcId="{C591D6F9-210D-4865-891E-5A82BBDA94E5}" destId="{63FC716C-2D53-4D2A-B4FA-25F6BCDCA982}" srcOrd="0" destOrd="0" presId="urn:microsoft.com/office/officeart/2005/8/layout/default"/>
    <dgm:cxn modelId="{D58BB688-438D-4B89-8069-63D682A17E83}" srcId="{3577192D-1B8F-4034-B284-7437AD6A667A}" destId="{F3E4B71F-1321-4D1B-ADCB-B98C2BCC5A4A}" srcOrd="5" destOrd="0" parTransId="{5F105AA0-8A57-4487-B78D-1998D061AF2C}" sibTransId="{1487BF00-3B28-43F1-8096-6915E60FCF46}"/>
    <dgm:cxn modelId="{4A58518C-72C9-4EE3-831F-C5A3F6B162BF}" srcId="{3577192D-1B8F-4034-B284-7437AD6A667A}" destId="{C591D6F9-210D-4865-891E-5A82BBDA94E5}" srcOrd="3" destOrd="0" parTransId="{F5404E81-27C1-4051-A404-2D4B9125E002}" sibTransId="{9EE94EAD-4D60-4A33-9D0B-D444DE8DFE34}"/>
    <dgm:cxn modelId="{1DCF8A92-1A68-49F4-B1A2-DF57B51F13F8}" type="presOf" srcId="{6AC7A4AC-4139-45EC-AC8C-0E6BAAEE56F2}" destId="{117B9DB2-5047-481A-8076-D9BC65D42933}" srcOrd="0" destOrd="0" presId="urn:microsoft.com/office/officeart/2005/8/layout/default"/>
    <dgm:cxn modelId="{B6899298-C2B3-44D3-A2B3-EC5B9355757A}" type="presOf" srcId="{86588A2F-AA43-485C-94AC-82191FFFC929}" destId="{6E90A278-D45F-4E19-A6A6-0973EE9CD6DB}" srcOrd="0" destOrd="0" presId="urn:microsoft.com/office/officeart/2005/8/layout/default"/>
    <dgm:cxn modelId="{8E8537A1-4D76-4E9F-8E9B-E2AF395637EF}" type="presOf" srcId="{3F03F09D-DA2C-4234-BAB7-E80A2016E53D}" destId="{FE47E88A-CE2B-4DB4-AE93-BE136FB7BA61}" srcOrd="0" destOrd="0" presId="urn:microsoft.com/office/officeart/2005/8/layout/default"/>
    <dgm:cxn modelId="{A339F1D3-8511-46D2-9AE2-99EAB6696C39}" type="presOf" srcId="{D2631210-F782-4206-9083-27B4C0FA89B3}" destId="{D7469624-C630-4145-9DF8-98F37D1C41C8}" srcOrd="0" destOrd="0" presId="urn:microsoft.com/office/officeart/2005/8/layout/default"/>
    <dgm:cxn modelId="{44CDC0DF-1D8B-4ACA-B387-75B9A375800F}" srcId="{3577192D-1B8F-4034-B284-7437AD6A667A}" destId="{82E6EF9F-93CC-404F-96EB-00A6143B77C8}" srcOrd="7" destOrd="0" parTransId="{85B13238-D376-4F9B-A3CE-35EE75919624}" sibTransId="{5DA2300B-9967-4DF8-A338-80B5CDA1BD85}"/>
    <dgm:cxn modelId="{30A2F0ED-22C4-4F19-9D40-2C2C734ADDB0}" type="presOf" srcId="{F3E4B71F-1321-4D1B-ADCB-B98C2BCC5A4A}" destId="{2AC20F8B-C499-4DBA-B3F6-F7FC362E20A5}" srcOrd="0" destOrd="0" presId="urn:microsoft.com/office/officeart/2005/8/layout/default"/>
    <dgm:cxn modelId="{10C022FB-7279-40A5-BF12-96FFED532CB6}" type="presOf" srcId="{F70FD087-E38B-4614-821F-323C7A044975}" destId="{6EFA49B6-377C-4DE8-B46D-8D8EF9FA938C}" srcOrd="0" destOrd="0" presId="urn:microsoft.com/office/officeart/2005/8/layout/default"/>
    <dgm:cxn modelId="{4A71C5FD-CA92-4FD4-B99F-8C45A2F0E2C6}" srcId="{3577192D-1B8F-4034-B284-7437AD6A667A}" destId="{6AC7A4AC-4139-45EC-AC8C-0E6BAAEE56F2}" srcOrd="8" destOrd="0" parTransId="{FE8F20DC-13D7-435F-A631-BAE38FEBE32F}" sibTransId="{8E7890AA-4921-4B6E-B7FF-59E4E4B7B74C}"/>
    <dgm:cxn modelId="{98D21AFE-A90A-4EF0-8CCC-72D99E6DDF0F}" srcId="{3577192D-1B8F-4034-B284-7437AD6A667A}" destId="{86588A2F-AA43-485C-94AC-82191FFFC929}" srcOrd="4" destOrd="0" parTransId="{0FE4E42C-9D2C-4F46-BED5-6EF78B2EE880}" sibTransId="{BA6BC4BB-1C53-4D9F-BC6E-C152CA45B0A3}"/>
    <dgm:cxn modelId="{10968F43-F6D7-445C-A1BC-30AB18A708DD}" type="presParOf" srcId="{D39909B9-66E9-47D9-8EC7-F3373964E51A}" destId="{E3A4BB30-91C3-4960-B1FE-359D491BBA12}" srcOrd="0" destOrd="0" presId="urn:microsoft.com/office/officeart/2005/8/layout/default"/>
    <dgm:cxn modelId="{C0436CE5-30CB-42B5-9C78-1A499C017A79}" type="presParOf" srcId="{D39909B9-66E9-47D9-8EC7-F3373964E51A}" destId="{28105523-FDF9-4D30-A926-ED40C3F26264}" srcOrd="1" destOrd="0" presId="urn:microsoft.com/office/officeart/2005/8/layout/default"/>
    <dgm:cxn modelId="{745E8877-9C3C-4244-A65C-038062D33240}" type="presParOf" srcId="{D39909B9-66E9-47D9-8EC7-F3373964E51A}" destId="{FE47E88A-CE2B-4DB4-AE93-BE136FB7BA61}" srcOrd="2" destOrd="0" presId="urn:microsoft.com/office/officeart/2005/8/layout/default"/>
    <dgm:cxn modelId="{9730681A-7FAC-4783-AE6C-CA3485BC9E39}" type="presParOf" srcId="{D39909B9-66E9-47D9-8EC7-F3373964E51A}" destId="{F2086AC1-A4F6-4FA4-8956-8C34B8C2E588}" srcOrd="3" destOrd="0" presId="urn:microsoft.com/office/officeart/2005/8/layout/default"/>
    <dgm:cxn modelId="{D40BCA96-8DDE-4E64-A652-D7818B207F46}" type="presParOf" srcId="{D39909B9-66E9-47D9-8EC7-F3373964E51A}" destId="{6EFA49B6-377C-4DE8-B46D-8D8EF9FA938C}" srcOrd="4" destOrd="0" presId="urn:microsoft.com/office/officeart/2005/8/layout/default"/>
    <dgm:cxn modelId="{10AEB89D-CECB-4EE5-A486-52ADDA54A101}" type="presParOf" srcId="{D39909B9-66E9-47D9-8EC7-F3373964E51A}" destId="{A7020E47-ABE6-44D0-AA17-E972249B123E}" srcOrd="5" destOrd="0" presId="urn:microsoft.com/office/officeart/2005/8/layout/default"/>
    <dgm:cxn modelId="{F82C8119-1991-419F-A9B7-D6CA7DBD87D5}" type="presParOf" srcId="{D39909B9-66E9-47D9-8EC7-F3373964E51A}" destId="{63FC716C-2D53-4D2A-B4FA-25F6BCDCA982}" srcOrd="6" destOrd="0" presId="urn:microsoft.com/office/officeart/2005/8/layout/default"/>
    <dgm:cxn modelId="{74CD9113-D050-4C90-9648-2A2AFDEE382F}" type="presParOf" srcId="{D39909B9-66E9-47D9-8EC7-F3373964E51A}" destId="{37D0D3F3-7BF5-452B-8ECB-E26D403367AD}" srcOrd="7" destOrd="0" presId="urn:microsoft.com/office/officeart/2005/8/layout/default"/>
    <dgm:cxn modelId="{92F06C36-218A-4305-B141-DE33C800B9D1}" type="presParOf" srcId="{D39909B9-66E9-47D9-8EC7-F3373964E51A}" destId="{6E90A278-D45F-4E19-A6A6-0973EE9CD6DB}" srcOrd="8" destOrd="0" presId="urn:microsoft.com/office/officeart/2005/8/layout/default"/>
    <dgm:cxn modelId="{42E6842E-4ABA-4DB1-BFC9-96BBA828A6A8}" type="presParOf" srcId="{D39909B9-66E9-47D9-8EC7-F3373964E51A}" destId="{B3DA0B14-615B-46E7-9FC7-C8DA81B88261}" srcOrd="9" destOrd="0" presId="urn:microsoft.com/office/officeart/2005/8/layout/default"/>
    <dgm:cxn modelId="{F205664E-BC2B-4C20-9946-D6EEF9526613}" type="presParOf" srcId="{D39909B9-66E9-47D9-8EC7-F3373964E51A}" destId="{2AC20F8B-C499-4DBA-B3F6-F7FC362E20A5}" srcOrd="10" destOrd="0" presId="urn:microsoft.com/office/officeart/2005/8/layout/default"/>
    <dgm:cxn modelId="{53118049-88CB-4F35-83BC-63494EFE069B}" type="presParOf" srcId="{D39909B9-66E9-47D9-8EC7-F3373964E51A}" destId="{4BEB4209-10E0-48BE-8484-EFDD36F85F5A}" srcOrd="11" destOrd="0" presId="urn:microsoft.com/office/officeart/2005/8/layout/default"/>
    <dgm:cxn modelId="{0CF65466-7ECF-432D-9FD9-382B42D5AB0D}" type="presParOf" srcId="{D39909B9-66E9-47D9-8EC7-F3373964E51A}" destId="{D7469624-C630-4145-9DF8-98F37D1C41C8}" srcOrd="12" destOrd="0" presId="urn:microsoft.com/office/officeart/2005/8/layout/default"/>
    <dgm:cxn modelId="{A3BE6E6A-99DC-41D8-A157-DC7CA72E0201}" type="presParOf" srcId="{D39909B9-66E9-47D9-8EC7-F3373964E51A}" destId="{69470406-0240-4F30-8373-22D0D5975915}" srcOrd="13" destOrd="0" presId="urn:microsoft.com/office/officeart/2005/8/layout/default"/>
    <dgm:cxn modelId="{7DE9FB1E-1DBA-4BB5-A30B-39E74381A9A2}" type="presParOf" srcId="{D39909B9-66E9-47D9-8EC7-F3373964E51A}" destId="{2A5A7BD0-AF97-46E6-8664-38D077B8327B}" srcOrd="14" destOrd="0" presId="urn:microsoft.com/office/officeart/2005/8/layout/default"/>
    <dgm:cxn modelId="{7CF8B81F-C8F3-4F70-8CD1-B1608AE245EF}" type="presParOf" srcId="{D39909B9-66E9-47D9-8EC7-F3373964E51A}" destId="{C562CA00-1AC1-4454-A24D-E84A03E9D535}" srcOrd="15" destOrd="0" presId="urn:microsoft.com/office/officeart/2005/8/layout/default"/>
    <dgm:cxn modelId="{3B56480A-3CDB-47DF-8779-DC99BB5A098A}" type="presParOf" srcId="{D39909B9-66E9-47D9-8EC7-F3373964E51A}" destId="{117B9DB2-5047-481A-8076-D9BC65D42933}" srcOrd="16" destOrd="0" presId="urn:microsoft.com/office/officeart/2005/8/layout/default"/>
    <dgm:cxn modelId="{13D6EC88-47F6-4C4C-B807-91CD15C5E6CF}" type="presParOf" srcId="{D39909B9-66E9-47D9-8EC7-F3373964E51A}" destId="{3ED8FF45-E77B-4CCB-91FE-40BEF9E43E8D}" srcOrd="17" destOrd="0" presId="urn:microsoft.com/office/officeart/2005/8/layout/default"/>
    <dgm:cxn modelId="{A92EA8AE-991A-4E08-98D7-6B50D4770996}" type="presParOf" srcId="{D39909B9-66E9-47D9-8EC7-F3373964E51A}" destId="{67BEF42A-14A0-462A-8736-853743D61689}" srcOrd="18" destOrd="0" presId="urn:microsoft.com/office/officeart/2005/8/layout/default"/>
    <dgm:cxn modelId="{742D77BA-3285-4524-ACA0-784BAC4A7962}" type="presParOf" srcId="{D39909B9-66E9-47D9-8EC7-F3373964E51A}" destId="{6AA36AEB-EAAB-4ED8-806D-EFE4645A360E}" srcOrd="19" destOrd="0" presId="urn:microsoft.com/office/officeart/2005/8/layout/default"/>
    <dgm:cxn modelId="{8165DEE0-0805-4376-A954-2E2638033719}" type="presParOf" srcId="{D39909B9-66E9-47D9-8EC7-F3373964E51A}" destId="{AB6AD6CA-ABAD-45DF-85A8-2E48CDB5B67D}" srcOrd="20" destOrd="0" presId="urn:microsoft.com/office/officeart/2005/8/layout/default"/>
    <dgm:cxn modelId="{0AACD586-2B69-4AF7-82C7-10A9DED0616E}" type="presParOf" srcId="{D39909B9-66E9-47D9-8EC7-F3373964E51A}" destId="{66CA56BD-588F-45AD-84F7-A803BB71E515}" srcOrd="21" destOrd="0" presId="urn:microsoft.com/office/officeart/2005/8/layout/default"/>
    <dgm:cxn modelId="{73D191EF-7127-45C1-A260-4194EAFBB213}" type="presParOf" srcId="{D39909B9-66E9-47D9-8EC7-F3373964E51A}" destId="{41283F8F-D8ED-4298-823B-46329CF565B8}" srcOrd="22" destOrd="0" presId="urn:microsoft.com/office/officeart/2005/8/layout/default"/>
    <dgm:cxn modelId="{1A407C61-CF17-4DE9-B63C-F30DA240FA46}" type="presParOf" srcId="{D39909B9-66E9-47D9-8EC7-F3373964E51A}" destId="{0739321B-519C-402D-B4E4-8C1F21F0030A}" srcOrd="23" destOrd="0" presId="urn:microsoft.com/office/officeart/2005/8/layout/default"/>
    <dgm:cxn modelId="{49E60135-DA8D-4596-8082-E6E5DCEDA87D}" type="presParOf" srcId="{D39909B9-66E9-47D9-8EC7-F3373964E51A}" destId="{CE9BAF8E-7577-4575-BB08-90D8B4E0DC6E}" srcOrd="2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03019D6-EE8B-473F-8247-DD300F92642E}" type="doc">
      <dgm:prSet loTypeId="urn:microsoft.com/office/officeart/2005/8/layout/arrow2" loCatId="process" qsTypeId="urn:microsoft.com/office/officeart/2005/8/quickstyle/simple1" qsCatId="simple" csTypeId="urn:microsoft.com/office/officeart/2005/8/colors/accent1_2" csCatId="accent1" phldr="1"/>
      <dgm:spPr/>
    </dgm:pt>
    <dgm:pt modelId="{35E69B23-FF54-4C30-B951-BCBB4F8A8F83}">
      <dgm:prSet phldrT="[Text]" custT="1"/>
      <dgm:spPr/>
      <dgm:t>
        <a:bodyPr/>
        <a:lstStyle/>
        <a:p>
          <a:r>
            <a:rPr lang="en-US" sz="2400" dirty="0"/>
            <a:t>999/ 101</a:t>
          </a:r>
        </a:p>
      </dgm:t>
    </dgm:pt>
    <dgm:pt modelId="{57436EB4-03A6-472C-AB2C-693B51A592E9}" type="parTrans" cxnId="{CDCF02C1-E921-4674-97A8-75AD6D676B28}">
      <dgm:prSet/>
      <dgm:spPr/>
      <dgm:t>
        <a:bodyPr/>
        <a:lstStyle/>
        <a:p>
          <a:endParaRPr lang="en-US"/>
        </a:p>
      </dgm:t>
    </dgm:pt>
    <dgm:pt modelId="{E22E8FC9-BD04-40BE-A8B9-7B26C3196C9D}" type="sibTrans" cxnId="{CDCF02C1-E921-4674-97A8-75AD6D676B28}">
      <dgm:prSet/>
      <dgm:spPr/>
      <dgm:t>
        <a:bodyPr/>
        <a:lstStyle/>
        <a:p>
          <a:endParaRPr lang="en-US"/>
        </a:p>
      </dgm:t>
    </dgm:pt>
    <dgm:pt modelId="{FA5F3BB9-9B5C-4C21-BEC5-949509E3BFE2}">
      <dgm:prSet phldrT="[Text]" custT="1"/>
      <dgm:spPr/>
      <dgm:t>
        <a:bodyPr/>
        <a:lstStyle/>
        <a:p>
          <a:r>
            <a:rPr lang="en-US" sz="2400" dirty="0"/>
            <a:t>In person</a:t>
          </a:r>
        </a:p>
      </dgm:t>
    </dgm:pt>
    <dgm:pt modelId="{A547F329-1166-42DE-AF11-BC1B2B18586A}" type="parTrans" cxnId="{76118B52-2F4F-41D0-BE0D-77858C0912FD}">
      <dgm:prSet/>
      <dgm:spPr/>
      <dgm:t>
        <a:bodyPr/>
        <a:lstStyle/>
        <a:p>
          <a:endParaRPr lang="en-US"/>
        </a:p>
      </dgm:t>
    </dgm:pt>
    <dgm:pt modelId="{4823AFEC-1258-4782-8FCF-CE819B751F6B}" type="sibTrans" cxnId="{76118B52-2F4F-41D0-BE0D-77858C0912FD}">
      <dgm:prSet/>
      <dgm:spPr/>
      <dgm:t>
        <a:bodyPr/>
        <a:lstStyle/>
        <a:p>
          <a:endParaRPr lang="en-US"/>
        </a:p>
      </dgm:t>
    </dgm:pt>
    <dgm:pt modelId="{0BCC5EA2-00FF-4333-BBBC-BE97AA8B58C9}">
      <dgm:prSet phldrT="[Text]" custT="1"/>
      <dgm:spPr/>
      <dgm:t>
        <a:bodyPr/>
        <a:lstStyle/>
        <a:p>
          <a:r>
            <a:rPr lang="en-US" sz="2400" dirty="0"/>
            <a:t>Electronic</a:t>
          </a:r>
        </a:p>
      </dgm:t>
    </dgm:pt>
    <dgm:pt modelId="{1D3091B6-9BC3-47C4-8045-82B320281A45}" type="parTrans" cxnId="{5241B431-8F7B-4E39-8327-DA267246030A}">
      <dgm:prSet/>
      <dgm:spPr/>
      <dgm:t>
        <a:bodyPr/>
        <a:lstStyle/>
        <a:p>
          <a:endParaRPr lang="en-US"/>
        </a:p>
      </dgm:t>
    </dgm:pt>
    <dgm:pt modelId="{014A8FAD-C2E3-4BBE-AEFC-BE6B6D2902DE}" type="sibTrans" cxnId="{5241B431-8F7B-4E39-8327-DA267246030A}">
      <dgm:prSet/>
      <dgm:spPr/>
      <dgm:t>
        <a:bodyPr/>
        <a:lstStyle/>
        <a:p>
          <a:endParaRPr lang="en-US"/>
        </a:p>
      </dgm:t>
    </dgm:pt>
    <dgm:pt modelId="{7719F7E6-C6E1-4F14-8C2A-8B54C3E1B7DD}" type="pres">
      <dgm:prSet presAssocID="{803019D6-EE8B-473F-8247-DD300F92642E}" presName="arrowDiagram" presStyleCnt="0">
        <dgm:presLayoutVars>
          <dgm:chMax val="5"/>
          <dgm:dir/>
          <dgm:resizeHandles val="exact"/>
        </dgm:presLayoutVars>
      </dgm:prSet>
      <dgm:spPr/>
    </dgm:pt>
    <dgm:pt modelId="{5AFE058D-A478-447C-851F-F7292BE849CC}" type="pres">
      <dgm:prSet presAssocID="{803019D6-EE8B-473F-8247-DD300F92642E}" presName="arrow" presStyleLbl="bgShp" presStyleIdx="0" presStyleCnt="1" custLinFactNeighborX="-12104" custLinFactNeighborY="-1139"/>
      <dgm:spPr>
        <a:solidFill>
          <a:schemeClr val="tx2">
            <a:lumMod val="60000"/>
            <a:lumOff val="40000"/>
          </a:schemeClr>
        </a:solidFill>
        <a:ln>
          <a:solidFill>
            <a:schemeClr val="tx1"/>
          </a:solidFill>
        </a:ln>
      </dgm:spPr>
    </dgm:pt>
    <dgm:pt modelId="{26D77CD8-29C4-4972-888F-C45C702883BA}" type="pres">
      <dgm:prSet presAssocID="{803019D6-EE8B-473F-8247-DD300F92642E}" presName="arrowDiagram3" presStyleCnt="0"/>
      <dgm:spPr/>
    </dgm:pt>
    <dgm:pt modelId="{85368DFA-905C-49F3-8995-FF51A11B1FDB}" type="pres">
      <dgm:prSet presAssocID="{35E69B23-FF54-4C30-B951-BCBB4F8A8F83}" presName="bullet3a" presStyleLbl="node1" presStyleIdx="0" presStyleCnt="3"/>
      <dgm:spPr>
        <a:solidFill>
          <a:schemeClr val="accent1">
            <a:lumMod val="40000"/>
            <a:lumOff val="60000"/>
          </a:schemeClr>
        </a:solidFill>
        <a:ln>
          <a:solidFill>
            <a:schemeClr val="tx1"/>
          </a:solidFill>
        </a:ln>
      </dgm:spPr>
    </dgm:pt>
    <dgm:pt modelId="{ABBEE6D5-7627-4D9D-9329-D1614977B639}" type="pres">
      <dgm:prSet presAssocID="{35E69B23-FF54-4C30-B951-BCBB4F8A8F83}" presName="textBox3a" presStyleLbl="revTx" presStyleIdx="0" presStyleCnt="3">
        <dgm:presLayoutVars>
          <dgm:bulletEnabled val="1"/>
        </dgm:presLayoutVars>
      </dgm:prSet>
      <dgm:spPr/>
    </dgm:pt>
    <dgm:pt modelId="{C58DD36B-B464-465F-BA8F-6472C284E1FC}" type="pres">
      <dgm:prSet presAssocID="{FA5F3BB9-9B5C-4C21-BEC5-949509E3BFE2}" presName="bullet3b" presStyleLbl="node1" presStyleIdx="1" presStyleCnt="3"/>
      <dgm:spPr>
        <a:solidFill>
          <a:schemeClr val="accent1">
            <a:lumMod val="40000"/>
            <a:lumOff val="60000"/>
          </a:schemeClr>
        </a:solidFill>
        <a:ln>
          <a:solidFill>
            <a:schemeClr val="tx1"/>
          </a:solidFill>
        </a:ln>
      </dgm:spPr>
    </dgm:pt>
    <dgm:pt modelId="{281D3966-3D7E-42A5-B375-1CED28B842A8}" type="pres">
      <dgm:prSet presAssocID="{FA5F3BB9-9B5C-4C21-BEC5-949509E3BFE2}" presName="textBox3b" presStyleLbl="revTx" presStyleIdx="1" presStyleCnt="3">
        <dgm:presLayoutVars>
          <dgm:bulletEnabled val="1"/>
        </dgm:presLayoutVars>
      </dgm:prSet>
      <dgm:spPr/>
    </dgm:pt>
    <dgm:pt modelId="{935C41F0-62FA-4B2B-AD68-93FD84285FFF}" type="pres">
      <dgm:prSet presAssocID="{0BCC5EA2-00FF-4333-BBBC-BE97AA8B58C9}" presName="bullet3c" presStyleLbl="node1" presStyleIdx="2" presStyleCnt="3"/>
      <dgm:spPr>
        <a:solidFill>
          <a:schemeClr val="accent1">
            <a:lumMod val="40000"/>
            <a:lumOff val="60000"/>
          </a:schemeClr>
        </a:solidFill>
        <a:ln>
          <a:solidFill>
            <a:schemeClr val="tx1"/>
          </a:solidFill>
        </a:ln>
      </dgm:spPr>
    </dgm:pt>
    <dgm:pt modelId="{A041F902-F952-4FA8-BD3F-678643BFFCDF}" type="pres">
      <dgm:prSet presAssocID="{0BCC5EA2-00FF-4333-BBBC-BE97AA8B58C9}" presName="textBox3c" presStyleLbl="revTx" presStyleIdx="2" presStyleCnt="3">
        <dgm:presLayoutVars>
          <dgm:bulletEnabled val="1"/>
        </dgm:presLayoutVars>
      </dgm:prSet>
      <dgm:spPr/>
    </dgm:pt>
  </dgm:ptLst>
  <dgm:cxnLst>
    <dgm:cxn modelId="{5241B431-8F7B-4E39-8327-DA267246030A}" srcId="{803019D6-EE8B-473F-8247-DD300F92642E}" destId="{0BCC5EA2-00FF-4333-BBBC-BE97AA8B58C9}" srcOrd="2" destOrd="0" parTransId="{1D3091B6-9BC3-47C4-8045-82B320281A45}" sibTransId="{014A8FAD-C2E3-4BBE-AEFC-BE6B6D2902DE}"/>
    <dgm:cxn modelId="{4241983A-FF68-4C12-BF44-F588868F227A}" type="presOf" srcId="{FA5F3BB9-9B5C-4C21-BEC5-949509E3BFE2}" destId="{281D3966-3D7E-42A5-B375-1CED28B842A8}" srcOrd="0" destOrd="0" presId="urn:microsoft.com/office/officeart/2005/8/layout/arrow2"/>
    <dgm:cxn modelId="{76118B52-2F4F-41D0-BE0D-77858C0912FD}" srcId="{803019D6-EE8B-473F-8247-DD300F92642E}" destId="{FA5F3BB9-9B5C-4C21-BEC5-949509E3BFE2}" srcOrd="1" destOrd="0" parTransId="{A547F329-1166-42DE-AF11-BC1B2B18586A}" sibTransId="{4823AFEC-1258-4782-8FCF-CE819B751F6B}"/>
    <dgm:cxn modelId="{0C71F788-29A7-4066-BC78-A70CA7726A7F}" type="presOf" srcId="{0BCC5EA2-00FF-4333-BBBC-BE97AA8B58C9}" destId="{A041F902-F952-4FA8-BD3F-678643BFFCDF}" srcOrd="0" destOrd="0" presId="urn:microsoft.com/office/officeart/2005/8/layout/arrow2"/>
    <dgm:cxn modelId="{CDCF02C1-E921-4674-97A8-75AD6D676B28}" srcId="{803019D6-EE8B-473F-8247-DD300F92642E}" destId="{35E69B23-FF54-4C30-B951-BCBB4F8A8F83}" srcOrd="0" destOrd="0" parTransId="{57436EB4-03A6-472C-AB2C-693B51A592E9}" sibTransId="{E22E8FC9-BD04-40BE-A8B9-7B26C3196C9D}"/>
    <dgm:cxn modelId="{6B5C90D5-CFFF-4884-9E27-1B7C98049066}" type="presOf" srcId="{35E69B23-FF54-4C30-B951-BCBB4F8A8F83}" destId="{ABBEE6D5-7627-4D9D-9329-D1614977B639}" srcOrd="0" destOrd="0" presId="urn:microsoft.com/office/officeart/2005/8/layout/arrow2"/>
    <dgm:cxn modelId="{076F18FC-0BDF-492E-B776-041313772FBF}" type="presOf" srcId="{803019D6-EE8B-473F-8247-DD300F92642E}" destId="{7719F7E6-C6E1-4F14-8C2A-8B54C3E1B7DD}" srcOrd="0" destOrd="0" presId="urn:microsoft.com/office/officeart/2005/8/layout/arrow2"/>
    <dgm:cxn modelId="{BB183CB8-B4D1-4D7F-BCFC-1B363634CEC8}" type="presParOf" srcId="{7719F7E6-C6E1-4F14-8C2A-8B54C3E1B7DD}" destId="{5AFE058D-A478-447C-851F-F7292BE849CC}" srcOrd="0" destOrd="0" presId="urn:microsoft.com/office/officeart/2005/8/layout/arrow2"/>
    <dgm:cxn modelId="{F71FA1B5-C869-4A67-B4D8-C5F61B43514F}" type="presParOf" srcId="{7719F7E6-C6E1-4F14-8C2A-8B54C3E1B7DD}" destId="{26D77CD8-29C4-4972-888F-C45C702883BA}" srcOrd="1" destOrd="0" presId="urn:microsoft.com/office/officeart/2005/8/layout/arrow2"/>
    <dgm:cxn modelId="{3AFD6648-9425-4DC0-BD1B-8DAB171C4C4E}" type="presParOf" srcId="{26D77CD8-29C4-4972-888F-C45C702883BA}" destId="{85368DFA-905C-49F3-8995-FF51A11B1FDB}" srcOrd="0" destOrd="0" presId="urn:microsoft.com/office/officeart/2005/8/layout/arrow2"/>
    <dgm:cxn modelId="{85E941FE-CF35-4AC8-98D0-C5876CA9AD6D}" type="presParOf" srcId="{26D77CD8-29C4-4972-888F-C45C702883BA}" destId="{ABBEE6D5-7627-4D9D-9329-D1614977B639}" srcOrd="1" destOrd="0" presId="urn:microsoft.com/office/officeart/2005/8/layout/arrow2"/>
    <dgm:cxn modelId="{29C1AD4C-A781-4A1C-8AB5-B0480C9531A3}" type="presParOf" srcId="{26D77CD8-29C4-4972-888F-C45C702883BA}" destId="{C58DD36B-B464-465F-BA8F-6472C284E1FC}" srcOrd="2" destOrd="0" presId="urn:microsoft.com/office/officeart/2005/8/layout/arrow2"/>
    <dgm:cxn modelId="{86F7E474-FA5D-45F7-A5E8-AA55304FF575}" type="presParOf" srcId="{26D77CD8-29C4-4972-888F-C45C702883BA}" destId="{281D3966-3D7E-42A5-B375-1CED28B842A8}" srcOrd="3" destOrd="0" presId="urn:microsoft.com/office/officeart/2005/8/layout/arrow2"/>
    <dgm:cxn modelId="{4E39F8DC-EFAE-4435-BB1B-A501E3F3428A}" type="presParOf" srcId="{26D77CD8-29C4-4972-888F-C45C702883BA}" destId="{935C41F0-62FA-4B2B-AD68-93FD84285FFF}" srcOrd="4" destOrd="0" presId="urn:microsoft.com/office/officeart/2005/8/layout/arrow2"/>
    <dgm:cxn modelId="{9B0A08C4-DC70-4622-AEC7-DC6318C5914D}" type="presParOf" srcId="{26D77CD8-29C4-4972-888F-C45C702883BA}" destId="{A041F902-F952-4FA8-BD3F-678643BFFCDF}" srcOrd="5" destOrd="0" presId="urn:microsoft.com/office/officeart/2005/8/layout/arrow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A0B62CF-E101-4EB0-B1D0-5E2721A636F7}"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US"/>
        </a:p>
      </dgm:t>
    </dgm:pt>
    <dgm:pt modelId="{FA5B7E16-3B78-475A-A31A-06A47AAD8E96}">
      <dgm:prSet phldrT="[Text]" custT="1"/>
      <dgm:spPr>
        <a:solidFill>
          <a:schemeClr val="tx2">
            <a:lumMod val="20000"/>
            <a:lumOff val="80000"/>
          </a:schemeClr>
        </a:solidFill>
        <a:ln>
          <a:solidFill>
            <a:schemeClr val="tx1"/>
          </a:solidFill>
        </a:ln>
      </dgm:spPr>
      <dgm:t>
        <a:bodyPr/>
        <a:lstStyle/>
        <a:p>
          <a:r>
            <a:rPr lang="en-US" sz="2000" dirty="0">
              <a:solidFill>
                <a:schemeClr val="tx1"/>
              </a:solidFill>
            </a:rPr>
            <a:t>Gather information &amp; intelligence</a:t>
          </a:r>
          <a:r>
            <a:rPr lang="en-US" sz="2400" dirty="0">
              <a:solidFill>
                <a:schemeClr val="tx1"/>
              </a:solidFill>
            </a:rPr>
            <a:t> </a:t>
          </a:r>
        </a:p>
      </dgm:t>
    </dgm:pt>
    <dgm:pt modelId="{5CC1B530-AB66-41DF-BB88-7C8D8437A877}" type="parTrans" cxnId="{2545586A-DD8A-4B62-BC60-C1C9F26464A8}">
      <dgm:prSet/>
      <dgm:spPr/>
      <dgm:t>
        <a:bodyPr/>
        <a:lstStyle/>
        <a:p>
          <a:endParaRPr lang="en-US"/>
        </a:p>
      </dgm:t>
    </dgm:pt>
    <dgm:pt modelId="{4046081D-21FF-42E3-9522-CA767DF20823}" type="sibTrans" cxnId="{2545586A-DD8A-4B62-BC60-C1C9F26464A8}">
      <dgm:prSet/>
      <dgm:spPr>
        <a:solidFill>
          <a:schemeClr val="tx1"/>
        </a:solidFill>
        <a:ln w="76200">
          <a:solidFill>
            <a:schemeClr val="tx1"/>
          </a:solidFill>
        </a:ln>
      </dgm:spPr>
      <dgm:t>
        <a:bodyPr/>
        <a:lstStyle/>
        <a:p>
          <a:endParaRPr lang="en-US"/>
        </a:p>
      </dgm:t>
    </dgm:pt>
    <dgm:pt modelId="{144AA7CD-4AEC-4426-96F4-0437D3A93D1F}">
      <dgm:prSet phldrT="[Text]" custT="1"/>
      <dgm:spPr>
        <a:solidFill>
          <a:schemeClr val="tx2">
            <a:lumMod val="40000"/>
            <a:lumOff val="60000"/>
          </a:schemeClr>
        </a:solidFill>
        <a:ln>
          <a:solidFill>
            <a:schemeClr val="tx1"/>
          </a:solidFill>
        </a:ln>
      </dgm:spPr>
      <dgm:t>
        <a:bodyPr/>
        <a:lstStyle/>
        <a:p>
          <a:r>
            <a:rPr lang="en-US" sz="2000" dirty="0">
              <a:solidFill>
                <a:schemeClr val="tx1"/>
              </a:solidFill>
            </a:rPr>
            <a:t>Assess threat &amp; risk &amp; develop a working strategy</a:t>
          </a:r>
        </a:p>
      </dgm:t>
    </dgm:pt>
    <dgm:pt modelId="{7040B4B4-206C-4EB9-A557-3F36E9679D47}" type="parTrans" cxnId="{0AB3D91A-4D7E-4F91-A08B-7597DF91F0CF}">
      <dgm:prSet/>
      <dgm:spPr/>
      <dgm:t>
        <a:bodyPr/>
        <a:lstStyle/>
        <a:p>
          <a:endParaRPr lang="en-US"/>
        </a:p>
      </dgm:t>
    </dgm:pt>
    <dgm:pt modelId="{6A219536-D299-4799-9B8D-B90A6FCC1196}" type="sibTrans" cxnId="{0AB3D91A-4D7E-4F91-A08B-7597DF91F0CF}">
      <dgm:prSet/>
      <dgm:spPr>
        <a:solidFill>
          <a:schemeClr val="tx1"/>
        </a:solidFill>
        <a:ln w="76200">
          <a:solidFill>
            <a:schemeClr val="tx1"/>
          </a:solidFill>
        </a:ln>
      </dgm:spPr>
      <dgm:t>
        <a:bodyPr/>
        <a:lstStyle/>
        <a:p>
          <a:endParaRPr lang="en-US"/>
        </a:p>
      </dgm:t>
    </dgm:pt>
    <dgm:pt modelId="{DDA76F42-BD71-4E24-A192-2AFD05E28400}">
      <dgm:prSet phldrT="[Text]" custT="1"/>
      <dgm:spPr>
        <a:solidFill>
          <a:schemeClr val="bg2">
            <a:lumMod val="75000"/>
          </a:schemeClr>
        </a:solidFill>
        <a:ln>
          <a:solidFill>
            <a:schemeClr val="tx1"/>
          </a:solidFill>
        </a:ln>
      </dgm:spPr>
      <dgm:t>
        <a:bodyPr/>
        <a:lstStyle/>
        <a:p>
          <a:r>
            <a:rPr lang="en-US" sz="2000" dirty="0">
              <a:solidFill>
                <a:schemeClr val="tx1"/>
              </a:solidFill>
            </a:rPr>
            <a:t>Consider powers &amp; policy</a:t>
          </a:r>
        </a:p>
      </dgm:t>
    </dgm:pt>
    <dgm:pt modelId="{4E905EBE-A1FA-4CAD-A94F-EE37BCC6B000}" type="parTrans" cxnId="{EB5E5C30-548E-4483-9CE8-B59FCF325785}">
      <dgm:prSet/>
      <dgm:spPr/>
      <dgm:t>
        <a:bodyPr/>
        <a:lstStyle/>
        <a:p>
          <a:endParaRPr lang="en-US"/>
        </a:p>
      </dgm:t>
    </dgm:pt>
    <dgm:pt modelId="{F6B09A80-F006-4633-A216-B56CA9CF441F}" type="sibTrans" cxnId="{EB5E5C30-548E-4483-9CE8-B59FCF325785}">
      <dgm:prSet/>
      <dgm:spPr>
        <a:ln w="76200">
          <a:solidFill>
            <a:schemeClr val="tx1"/>
          </a:solidFill>
        </a:ln>
      </dgm:spPr>
      <dgm:t>
        <a:bodyPr/>
        <a:lstStyle/>
        <a:p>
          <a:endParaRPr lang="en-US"/>
        </a:p>
      </dgm:t>
    </dgm:pt>
    <dgm:pt modelId="{BFEDF26D-6CAC-4F56-8461-B3C26A59A92E}">
      <dgm:prSet phldrT="[Text]" custT="1"/>
      <dgm:spPr>
        <a:solidFill>
          <a:schemeClr val="accent3">
            <a:lumMod val="40000"/>
            <a:lumOff val="60000"/>
          </a:schemeClr>
        </a:solidFill>
        <a:ln>
          <a:solidFill>
            <a:schemeClr val="tx1"/>
          </a:solidFill>
        </a:ln>
      </dgm:spPr>
      <dgm:t>
        <a:bodyPr/>
        <a:lstStyle/>
        <a:p>
          <a:r>
            <a:rPr lang="en-US" sz="2000" dirty="0">
              <a:solidFill>
                <a:schemeClr val="tx1"/>
              </a:solidFill>
            </a:rPr>
            <a:t>Identify options &amp; contingencies</a:t>
          </a:r>
        </a:p>
      </dgm:t>
    </dgm:pt>
    <dgm:pt modelId="{B4EA2B36-F30D-4B1C-9175-D006B0E64AA5}" type="parTrans" cxnId="{9C987C69-BC33-43AA-9D10-F93F00334457}">
      <dgm:prSet/>
      <dgm:spPr/>
      <dgm:t>
        <a:bodyPr/>
        <a:lstStyle/>
        <a:p>
          <a:endParaRPr lang="en-US"/>
        </a:p>
      </dgm:t>
    </dgm:pt>
    <dgm:pt modelId="{2E72FF1C-C1CE-4367-AB7A-9865868B0B67}" type="sibTrans" cxnId="{9C987C69-BC33-43AA-9D10-F93F00334457}">
      <dgm:prSet/>
      <dgm:spPr>
        <a:solidFill>
          <a:schemeClr val="tx1"/>
        </a:solidFill>
        <a:ln w="76200">
          <a:solidFill>
            <a:schemeClr val="tx1"/>
          </a:solidFill>
        </a:ln>
      </dgm:spPr>
      <dgm:t>
        <a:bodyPr/>
        <a:lstStyle/>
        <a:p>
          <a:endParaRPr lang="en-US"/>
        </a:p>
      </dgm:t>
    </dgm:pt>
    <dgm:pt modelId="{AB12E64F-67C1-445B-AF80-04990AF39369}">
      <dgm:prSet phldrT="[Text]" custT="1"/>
      <dgm:spPr>
        <a:solidFill>
          <a:schemeClr val="tx2">
            <a:lumMod val="40000"/>
            <a:lumOff val="60000"/>
          </a:schemeClr>
        </a:solidFill>
        <a:ln>
          <a:solidFill>
            <a:schemeClr val="tx1"/>
          </a:solidFill>
        </a:ln>
      </dgm:spPr>
      <dgm:t>
        <a:bodyPr/>
        <a:lstStyle/>
        <a:p>
          <a:r>
            <a:rPr lang="en-US" sz="2000" dirty="0">
              <a:solidFill>
                <a:schemeClr val="tx1"/>
              </a:solidFill>
            </a:rPr>
            <a:t>Take action &amp; review what happened</a:t>
          </a:r>
        </a:p>
      </dgm:t>
    </dgm:pt>
    <dgm:pt modelId="{484E46AC-02F6-4C87-A530-FC7C9F3B99EB}" type="parTrans" cxnId="{05BB2E91-77D4-4953-A936-90CD954800E0}">
      <dgm:prSet/>
      <dgm:spPr/>
      <dgm:t>
        <a:bodyPr/>
        <a:lstStyle/>
        <a:p>
          <a:endParaRPr lang="en-US"/>
        </a:p>
      </dgm:t>
    </dgm:pt>
    <dgm:pt modelId="{7E7CB64A-7A07-4AC0-A2EF-8C283C1BFC79}" type="sibTrans" cxnId="{05BB2E91-77D4-4953-A936-90CD954800E0}">
      <dgm:prSet/>
      <dgm:spPr>
        <a:ln w="76200">
          <a:solidFill>
            <a:schemeClr val="tx1"/>
          </a:solidFill>
        </a:ln>
      </dgm:spPr>
      <dgm:t>
        <a:bodyPr/>
        <a:lstStyle/>
        <a:p>
          <a:endParaRPr lang="en-US"/>
        </a:p>
      </dgm:t>
    </dgm:pt>
    <dgm:pt modelId="{C3390126-0C7E-40E0-9768-D94F89BD5020}" type="pres">
      <dgm:prSet presAssocID="{AA0B62CF-E101-4EB0-B1D0-5E2721A636F7}" presName="cycle" presStyleCnt="0">
        <dgm:presLayoutVars>
          <dgm:dir/>
          <dgm:resizeHandles val="exact"/>
        </dgm:presLayoutVars>
      </dgm:prSet>
      <dgm:spPr/>
    </dgm:pt>
    <dgm:pt modelId="{9AC73CA4-A069-46D6-954A-6B110E3C5236}" type="pres">
      <dgm:prSet presAssocID="{FA5B7E16-3B78-475A-A31A-06A47AAD8E96}" presName="node" presStyleLbl="node1" presStyleIdx="0" presStyleCnt="5" custScaleX="130031">
        <dgm:presLayoutVars>
          <dgm:bulletEnabled val="1"/>
        </dgm:presLayoutVars>
      </dgm:prSet>
      <dgm:spPr/>
    </dgm:pt>
    <dgm:pt modelId="{7A286DD5-8051-491D-ADB3-F0B0ACE10852}" type="pres">
      <dgm:prSet presAssocID="{FA5B7E16-3B78-475A-A31A-06A47AAD8E96}" presName="spNode" presStyleCnt="0"/>
      <dgm:spPr/>
    </dgm:pt>
    <dgm:pt modelId="{E129BF56-F2FB-461B-9370-945FE11111D6}" type="pres">
      <dgm:prSet presAssocID="{4046081D-21FF-42E3-9522-CA767DF20823}" presName="sibTrans" presStyleLbl="sibTrans1D1" presStyleIdx="0" presStyleCnt="5"/>
      <dgm:spPr/>
    </dgm:pt>
    <dgm:pt modelId="{B048B758-3014-46B9-AC8D-71B6A40EEFE3}" type="pres">
      <dgm:prSet presAssocID="{144AA7CD-4AEC-4426-96F4-0437D3A93D1F}" presName="node" presStyleLbl="node1" presStyleIdx="1" presStyleCnt="5" custScaleX="139224">
        <dgm:presLayoutVars>
          <dgm:bulletEnabled val="1"/>
        </dgm:presLayoutVars>
      </dgm:prSet>
      <dgm:spPr/>
    </dgm:pt>
    <dgm:pt modelId="{CEA10E57-302B-42C4-8441-DAFBE6D911B7}" type="pres">
      <dgm:prSet presAssocID="{144AA7CD-4AEC-4426-96F4-0437D3A93D1F}" presName="spNode" presStyleCnt="0"/>
      <dgm:spPr/>
    </dgm:pt>
    <dgm:pt modelId="{F195327D-62F6-4396-A9A6-122F18EA6F5C}" type="pres">
      <dgm:prSet presAssocID="{6A219536-D299-4799-9B8D-B90A6FCC1196}" presName="sibTrans" presStyleLbl="sibTrans1D1" presStyleIdx="1" presStyleCnt="5"/>
      <dgm:spPr/>
    </dgm:pt>
    <dgm:pt modelId="{9105F70B-4F3E-4BD4-9460-390A305C3AEB}" type="pres">
      <dgm:prSet presAssocID="{DDA76F42-BD71-4E24-A192-2AFD05E28400}" presName="node" presStyleLbl="node1" presStyleIdx="2" presStyleCnt="5" custScaleX="129968">
        <dgm:presLayoutVars>
          <dgm:bulletEnabled val="1"/>
        </dgm:presLayoutVars>
      </dgm:prSet>
      <dgm:spPr/>
    </dgm:pt>
    <dgm:pt modelId="{9E73571D-CF25-4716-827D-2543AA0CF417}" type="pres">
      <dgm:prSet presAssocID="{DDA76F42-BD71-4E24-A192-2AFD05E28400}" presName="spNode" presStyleCnt="0"/>
      <dgm:spPr/>
    </dgm:pt>
    <dgm:pt modelId="{9EC36092-0F3D-48BB-BD3F-FD209D5D33D1}" type="pres">
      <dgm:prSet presAssocID="{F6B09A80-F006-4633-A216-B56CA9CF441F}" presName="sibTrans" presStyleLbl="sibTrans1D1" presStyleIdx="2" presStyleCnt="5"/>
      <dgm:spPr/>
    </dgm:pt>
    <dgm:pt modelId="{16FFB133-E8E6-4371-B84D-FBC62F1B2097}" type="pres">
      <dgm:prSet presAssocID="{BFEDF26D-6CAC-4F56-8461-B3C26A59A92E}" presName="node" presStyleLbl="node1" presStyleIdx="3" presStyleCnt="5" custScaleX="123661">
        <dgm:presLayoutVars>
          <dgm:bulletEnabled val="1"/>
        </dgm:presLayoutVars>
      </dgm:prSet>
      <dgm:spPr/>
    </dgm:pt>
    <dgm:pt modelId="{143DFBD4-5456-4E3E-AF1F-BD8E18E1A7BC}" type="pres">
      <dgm:prSet presAssocID="{BFEDF26D-6CAC-4F56-8461-B3C26A59A92E}" presName="spNode" presStyleCnt="0"/>
      <dgm:spPr/>
    </dgm:pt>
    <dgm:pt modelId="{FE30D31D-B039-4B47-A29F-526454CE0842}" type="pres">
      <dgm:prSet presAssocID="{2E72FF1C-C1CE-4367-AB7A-9865868B0B67}" presName="sibTrans" presStyleLbl="sibTrans1D1" presStyleIdx="3" presStyleCnt="5"/>
      <dgm:spPr/>
    </dgm:pt>
    <dgm:pt modelId="{80C9F89F-7356-4841-A103-9D734E97530A}" type="pres">
      <dgm:prSet presAssocID="{AB12E64F-67C1-445B-AF80-04990AF39369}" presName="node" presStyleLbl="node1" presStyleIdx="4" presStyleCnt="5" custScaleX="139282">
        <dgm:presLayoutVars>
          <dgm:bulletEnabled val="1"/>
        </dgm:presLayoutVars>
      </dgm:prSet>
      <dgm:spPr/>
    </dgm:pt>
    <dgm:pt modelId="{0C726C40-6E3F-4BE5-B4F3-780415A88EB2}" type="pres">
      <dgm:prSet presAssocID="{AB12E64F-67C1-445B-AF80-04990AF39369}" presName="spNode" presStyleCnt="0"/>
      <dgm:spPr/>
    </dgm:pt>
    <dgm:pt modelId="{31E1AC54-FF72-41F8-8D4B-0A392E297D4E}" type="pres">
      <dgm:prSet presAssocID="{7E7CB64A-7A07-4AC0-A2EF-8C283C1BFC79}" presName="sibTrans" presStyleLbl="sibTrans1D1" presStyleIdx="4" presStyleCnt="5"/>
      <dgm:spPr/>
    </dgm:pt>
  </dgm:ptLst>
  <dgm:cxnLst>
    <dgm:cxn modelId="{563C5C11-7675-4D4F-BA35-E8505FD07E1F}" type="presOf" srcId="{FA5B7E16-3B78-475A-A31A-06A47AAD8E96}" destId="{9AC73CA4-A069-46D6-954A-6B110E3C5236}" srcOrd="0" destOrd="0" presId="urn:microsoft.com/office/officeart/2005/8/layout/cycle5"/>
    <dgm:cxn modelId="{0AB3D91A-4D7E-4F91-A08B-7597DF91F0CF}" srcId="{AA0B62CF-E101-4EB0-B1D0-5E2721A636F7}" destId="{144AA7CD-4AEC-4426-96F4-0437D3A93D1F}" srcOrd="1" destOrd="0" parTransId="{7040B4B4-206C-4EB9-A557-3F36E9679D47}" sibTransId="{6A219536-D299-4799-9B8D-B90A6FCC1196}"/>
    <dgm:cxn modelId="{45F9522E-2A2F-4862-9C15-0B26C4B62FB4}" type="presOf" srcId="{7E7CB64A-7A07-4AC0-A2EF-8C283C1BFC79}" destId="{31E1AC54-FF72-41F8-8D4B-0A392E297D4E}" srcOrd="0" destOrd="0" presId="urn:microsoft.com/office/officeart/2005/8/layout/cycle5"/>
    <dgm:cxn modelId="{EB5E5C30-548E-4483-9CE8-B59FCF325785}" srcId="{AA0B62CF-E101-4EB0-B1D0-5E2721A636F7}" destId="{DDA76F42-BD71-4E24-A192-2AFD05E28400}" srcOrd="2" destOrd="0" parTransId="{4E905EBE-A1FA-4CAD-A94F-EE37BCC6B000}" sibTransId="{F6B09A80-F006-4633-A216-B56CA9CF441F}"/>
    <dgm:cxn modelId="{4036CE48-9BB7-41E6-8EC1-2DBE1442BF11}" type="presOf" srcId="{AB12E64F-67C1-445B-AF80-04990AF39369}" destId="{80C9F89F-7356-4841-A103-9D734E97530A}" srcOrd="0" destOrd="0" presId="urn:microsoft.com/office/officeart/2005/8/layout/cycle5"/>
    <dgm:cxn modelId="{9C987C69-BC33-43AA-9D10-F93F00334457}" srcId="{AA0B62CF-E101-4EB0-B1D0-5E2721A636F7}" destId="{BFEDF26D-6CAC-4F56-8461-B3C26A59A92E}" srcOrd="3" destOrd="0" parTransId="{B4EA2B36-F30D-4B1C-9175-D006B0E64AA5}" sibTransId="{2E72FF1C-C1CE-4367-AB7A-9865868B0B67}"/>
    <dgm:cxn modelId="{2545586A-DD8A-4B62-BC60-C1C9F26464A8}" srcId="{AA0B62CF-E101-4EB0-B1D0-5E2721A636F7}" destId="{FA5B7E16-3B78-475A-A31A-06A47AAD8E96}" srcOrd="0" destOrd="0" parTransId="{5CC1B530-AB66-41DF-BB88-7C8D8437A877}" sibTransId="{4046081D-21FF-42E3-9522-CA767DF20823}"/>
    <dgm:cxn modelId="{5823F685-FC92-4FA5-917A-65167906C7E7}" type="presOf" srcId="{BFEDF26D-6CAC-4F56-8461-B3C26A59A92E}" destId="{16FFB133-E8E6-4371-B84D-FBC62F1B2097}" srcOrd="0" destOrd="0" presId="urn:microsoft.com/office/officeart/2005/8/layout/cycle5"/>
    <dgm:cxn modelId="{4BC71787-4997-43DB-AF57-2210906BDBC2}" type="presOf" srcId="{F6B09A80-F006-4633-A216-B56CA9CF441F}" destId="{9EC36092-0F3D-48BB-BD3F-FD209D5D33D1}" srcOrd="0" destOrd="0" presId="urn:microsoft.com/office/officeart/2005/8/layout/cycle5"/>
    <dgm:cxn modelId="{18458587-A38A-4E08-BFFE-B1DB16C3CFA5}" type="presOf" srcId="{2E72FF1C-C1CE-4367-AB7A-9865868B0B67}" destId="{FE30D31D-B039-4B47-A29F-526454CE0842}" srcOrd="0" destOrd="0" presId="urn:microsoft.com/office/officeart/2005/8/layout/cycle5"/>
    <dgm:cxn modelId="{20BADA89-4023-4D99-B00D-17638EB191BA}" type="presOf" srcId="{DDA76F42-BD71-4E24-A192-2AFD05E28400}" destId="{9105F70B-4F3E-4BD4-9460-390A305C3AEB}" srcOrd="0" destOrd="0" presId="urn:microsoft.com/office/officeart/2005/8/layout/cycle5"/>
    <dgm:cxn modelId="{05BB2E91-77D4-4953-A936-90CD954800E0}" srcId="{AA0B62CF-E101-4EB0-B1D0-5E2721A636F7}" destId="{AB12E64F-67C1-445B-AF80-04990AF39369}" srcOrd="4" destOrd="0" parTransId="{484E46AC-02F6-4C87-A530-FC7C9F3B99EB}" sibTransId="{7E7CB64A-7A07-4AC0-A2EF-8C283C1BFC79}"/>
    <dgm:cxn modelId="{A2E72A95-9045-4695-AC59-DDFBC1B89A23}" type="presOf" srcId="{144AA7CD-4AEC-4426-96F4-0437D3A93D1F}" destId="{B048B758-3014-46B9-AC8D-71B6A40EEFE3}" srcOrd="0" destOrd="0" presId="urn:microsoft.com/office/officeart/2005/8/layout/cycle5"/>
    <dgm:cxn modelId="{8E7DB7A2-F46D-4D64-AE2E-74A70D9851BB}" type="presOf" srcId="{4046081D-21FF-42E3-9522-CA767DF20823}" destId="{E129BF56-F2FB-461B-9370-945FE11111D6}" srcOrd="0" destOrd="0" presId="urn:microsoft.com/office/officeart/2005/8/layout/cycle5"/>
    <dgm:cxn modelId="{57F788BB-F055-4EFA-8F34-EF6A0F75DDA0}" type="presOf" srcId="{6A219536-D299-4799-9B8D-B90A6FCC1196}" destId="{F195327D-62F6-4396-A9A6-122F18EA6F5C}" srcOrd="0" destOrd="0" presId="urn:microsoft.com/office/officeart/2005/8/layout/cycle5"/>
    <dgm:cxn modelId="{198A91CB-DE84-4E82-A805-C609D1AE49FF}" type="presOf" srcId="{AA0B62CF-E101-4EB0-B1D0-5E2721A636F7}" destId="{C3390126-0C7E-40E0-9768-D94F89BD5020}" srcOrd="0" destOrd="0" presId="urn:microsoft.com/office/officeart/2005/8/layout/cycle5"/>
    <dgm:cxn modelId="{F537116C-A704-432E-9034-2D592799519F}" type="presParOf" srcId="{C3390126-0C7E-40E0-9768-D94F89BD5020}" destId="{9AC73CA4-A069-46D6-954A-6B110E3C5236}" srcOrd="0" destOrd="0" presId="urn:microsoft.com/office/officeart/2005/8/layout/cycle5"/>
    <dgm:cxn modelId="{FF3930DC-A7E2-46C8-8B1F-E1404894D80B}" type="presParOf" srcId="{C3390126-0C7E-40E0-9768-D94F89BD5020}" destId="{7A286DD5-8051-491D-ADB3-F0B0ACE10852}" srcOrd="1" destOrd="0" presId="urn:microsoft.com/office/officeart/2005/8/layout/cycle5"/>
    <dgm:cxn modelId="{262C8281-2BB9-4A8C-A482-FA56F59E0E8E}" type="presParOf" srcId="{C3390126-0C7E-40E0-9768-D94F89BD5020}" destId="{E129BF56-F2FB-461B-9370-945FE11111D6}" srcOrd="2" destOrd="0" presId="urn:microsoft.com/office/officeart/2005/8/layout/cycle5"/>
    <dgm:cxn modelId="{9E1906F8-ABC7-4879-B521-7895A4B40EDB}" type="presParOf" srcId="{C3390126-0C7E-40E0-9768-D94F89BD5020}" destId="{B048B758-3014-46B9-AC8D-71B6A40EEFE3}" srcOrd="3" destOrd="0" presId="urn:microsoft.com/office/officeart/2005/8/layout/cycle5"/>
    <dgm:cxn modelId="{9D5B6070-7BAC-45C2-A43A-278D240D384D}" type="presParOf" srcId="{C3390126-0C7E-40E0-9768-D94F89BD5020}" destId="{CEA10E57-302B-42C4-8441-DAFBE6D911B7}" srcOrd="4" destOrd="0" presId="urn:microsoft.com/office/officeart/2005/8/layout/cycle5"/>
    <dgm:cxn modelId="{1E301A9A-1AD4-4F3C-A187-3555755E778F}" type="presParOf" srcId="{C3390126-0C7E-40E0-9768-D94F89BD5020}" destId="{F195327D-62F6-4396-A9A6-122F18EA6F5C}" srcOrd="5" destOrd="0" presId="urn:microsoft.com/office/officeart/2005/8/layout/cycle5"/>
    <dgm:cxn modelId="{19279BA6-2AB9-43E1-8232-A9425E556C87}" type="presParOf" srcId="{C3390126-0C7E-40E0-9768-D94F89BD5020}" destId="{9105F70B-4F3E-4BD4-9460-390A305C3AEB}" srcOrd="6" destOrd="0" presId="urn:microsoft.com/office/officeart/2005/8/layout/cycle5"/>
    <dgm:cxn modelId="{7685B801-6070-4D6F-B8DD-6B5DF7E6F4C1}" type="presParOf" srcId="{C3390126-0C7E-40E0-9768-D94F89BD5020}" destId="{9E73571D-CF25-4716-827D-2543AA0CF417}" srcOrd="7" destOrd="0" presId="urn:microsoft.com/office/officeart/2005/8/layout/cycle5"/>
    <dgm:cxn modelId="{627EC935-DA75-4965-877F-C4381F7FE389}" type="presParOf" srcId="{C3390126-0C7E-40E0-9768-D94F89BD5020}" destId="{9EC36092-0F3D-48BB-BD3F-FD209D5D33D1}" srcOrd="8" destOrd="0" presId="urn:microsoft.com/office/officeart/2005/8/layout/cycle5"/>
    <dgm:cxn modelId="{580EE94A-4759-494C-AD72-31D4D9FF179E}" type="presParOf" srcId="{C3390126-0C7E-40E0-9768-D94F89BD5020}" destId="{16FFB133-E8E6-4371-B84D-FBC62F1B2097}" srcOrd="9" destOrd="0" presId="urn:microsoft.com/office/officeart/2005/8/layout/cycle5"/>
    <dgm:cxn modelId="{8C225F3F-1FBB-4168-988A-FA9FC4F236A9}" type="presParOf" srcId="{C3390126-0C7E-40E0-9768-D94F89BD5020}" destId="{143DFBD4-5456-4E3E-AF1F-BD8E18E1A7BC}" srcOrd="10" destOrd="0" presId="urn:microsoft.com/office/officeart/2005/8/layout/cycle5"/>
    <dgm:cxn modelId="{DA4130B6-0A3B-48F6-98D3-C7944CC36818}" type="presParOf" srcId="{C3390126-0C7E-40E0-9768-D94F89BD5020}" destId="{FE30D31D-B039-4B47-A29F-526454CE0842}" srcOrd="11" destOrd="0" presId="urn:microsoft.com/office/officeart/2005/8/layout/cycle5"/>
    <dgm:cxn modelId="{C8ACE62A-350A-4A25-916B-3EA8717233FB}" type="presParOf" srcId="{C3390126-0C7E-40E0-9768-D94F89BD5020}" destId="{80C9F89F-7356-4841-A103-9D734E97530A}" srcOrd="12" destOrd="0" presId="urn:microsoft.com/office/officeart/2005/8/layout/cycle5"/>
    <dgm:cxn modelId="{F6782958-577A-4F22-8F68-CFC2928897A3}" type="presParOf" srcId="{C3390126-0C7E-40E0-9768-D94F89BD5020}" destId="{0C726C40-6E3F-4BE5-B4F3-780415A88EB2}" srcOrd="13" destOrd="0" presId="urn:microsoft.com/office/officeart/2005/8/layout/cycle5"/>
    <dgm:cxn modelId="{2331B547-9FC4-43E1-8AC1-03F4C153D36F}" type="presParOf" srcId="{C3390126-0C7E-40E0-9768-D94F89BD5020}" destId="{31E1AC54-FF72-41F8-8D4B-0A392E297D4E}" srcOrd="14"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A7F0A5A-1013-4B2D-9CC7-2598857B3613}" type="doc">
      <dgm:prSet loTypeId="urn:microsoft.com/office/officeart/2005/8/layout/process2" loCatId="process" qsTypeId="urn:microsoft.com/office/officeart/2005/8/quickstyle/simple1" qsCatId="simple" csTypeId="urn:microsoft.com/office/officeart/2005/8/colors/accent1_2" csCatId="accent1" phldr="1"/>
      <dgm:spPr/>
    </dgm:pt>
    <dgm:pt modelId="{9CD04CC2-AD7F-4064-A491-B44DE0A119BC}">
      <dgm:prSet phldrT="[Text]" custT="1"/>
      <dgm:spPr>
        <a:solidFill>
          <a:schemeClr val="tx2">
            <a:lumMod val="20000"/>
            <a:lumOff val="80000"/>
          </a:schemeClr>
        </a:solidFill>
        <a:ln>
          <a:solidFill>
            <a:schemeClr val="tx1"/>
          </a:solidFill>
        </a:ln>
      </dgm:spPr>
      <dgm:t>
        <a:bodyPr/>
        <a:lstStyle/>
        <a:p>
          <a:r>
            <a:rPr lang="en-US" sz="2400" dirty="0">
              <a:solidFill>
                <a:schemeClr val="tx1"/>
              </a:solidFill>
            </a:rPr>
            <a:t>The Criminal Procedure &amp; Investigations Act 1996 is a piece of statutory legislation in the UK that regulates the procedures of investigation &amp; prosecution of criminal offences</a:t>
          </a:r>
        </a:p>
      </dgm:t>
    </dgm:pt>
    <dgm:pt modelId="{710FD8B4-E979-4909-88E5-26ACFC2B099F}" type="parTrans" cxnId="{50FE625C-DF75-434E-A174-F089C660EB9A}">
      <dgm:prSet/>
      <dgm:spPr/>
      <dgm:t>
        <a:bodyPr/>
        <a:lstStyle/>
        <a:p>
          <a:endParaRPr lang="en-US"/>
        </a:p>
      </dgm:t>
    </dgm:pt>
    <dgm:pt modelId="{1395FCFA-A3E2-417C-AB58-1C0A061C513F}" type="sibTrans" cxnId="{50FE625C-DF75-434E-A174-F089C660EB9A}">
      <dgm:prSet/>
      <dgm:spPr>
        <a:solidFill>
          <a:srgbClr val="002060"/>
        </a:solidFill>
        <a:ln>
          <a:solidFill>
            <a:schemeClr val="tx1"/>
          </a:solidFill>
        </a:ln>
      </dgm:spPr>
      <dgm:t>
        <a:bodyPr/>
        <a:lstStyle/>
        <a:p>
          <a:endParaRPr lang="en-US"/>
        </a:p>
      </dgm:t>
    </dgm:pt>
    <dgm:pt modelId="{DC504021-C858-4546-8F89-C23671F2EFE7}">
      <dgm:prSet phldrT="[Text]" custT="1"/>
      <dgm:spPr>
        <a:solidFill>
          <a:schemeClr val="tx2">
            <a:lumMod val="40000"/>
            <a:lumOff val="60000"/>
          </a:schemeClr>
        </a:solidFill>
        <a:ln>
          <a:solidFill>
            <a:schemeClr val="tx1"/>
          </a:solidFill>
        </a:ln>
      </dgm:spPr>
      <dgm:t>
        <a:bodyPr/>
        <a:lstStyle/>
        <a:p>
          <a:r>
            <a:rPr lang="en-US" sz="2400" dirty="0">
              <a:solidFill>
                <a:schemeClr val="tx1"/>
              </a:solidFill>
            </a:rPr>
            <a:t>The accompanying Code of Practice provides a number of relevant definitions including:</a:t>
          </a:r>
        </a:p>
      </dgm:t>
    </dgm:pt>
    <dgm:pt modelId="{B88A3B54-9F9C-41A7-A976-9BB2D78CD3E8}" type="parTrans" cxnId="{238470A9-5CAB-4382-9D0E-D0886290703C}">
      <dgm:prSet/>
      <dgm:spPr/>
      <dgm:t>
        <a:bodyPr/>
        <a:lstStyle/>
        <a:p>
          <a:endParaRPr lang="en-US"/>
        </a:p>
      </dgm:t>
    </dgm:pt>
    <dgm:pt modelId="{0A1E206F-18DC-4B11-840F-842E8D73CF07}" type="sibTrans" cxnId="{238470A9-5CAB-4382-9D0E-D0886290703C}">
      <dgm:prSet/>
      <dgm:spPr>
        <a:solidFill>
          <a:srgbClr val="002060"/>
        </a:solidFill>
        <a:ln>
          <a:solidFill>
            <a:schemeClr val="tx1"/>
          </a:solidFill>
        </a:ln>
      </dgm:spPr>
      <dgm:t>
        <a:bodyPr/>
        <a:lstStyle/>
        <a:p>
          <a:endParaRPr lang="en-US"/>
        </a:p>
      </dgm:t>
    </dgm:pt>
    <dgm:pt modelId="{367FADB9-80C4-464E-9955-1060BD5514E3}">
      <dgm:prSet phldrT="[Text]" custT="1"/>
      <dgm:spPr>
        <a:solidFill>
          <a:schemeClr val="tx2">
            <a:lumMod val="60000"/>
            <a:lumOff val="40000"/>
          </a:schemeClr>
        </a:solidFill>
        <a:ln>
          <a:solidFill>
            <a:schemeClr val="tx1"/>
          </a:solidFill>
        </a:ln>
      </dgm:spPr>
      <dgm:t>
        <a:bodyPr/>
        <a:lstStyle/>
        <a:p>
          <a:r>
            <a:rPr lang="en-US" sz="2400" dirty="0">
              <a:solidFill>
                <a:schemeClr val="tx1"/>
              </a:solidFill>
            </a:rPr>
            <a:t>Criminal investigations, investigator, the Officer in charge of an investigation &amp; the Disclosure Officer </a:t>
          </a:r>
        </a:p>
      </dgm:t>
    </dgm:pt>
    <dgm:pt modelId="{115CC90F-351F-4D8C-9936-61868098822B}" type="parTrans" cxnId="{FC52EBAA-6EEF-4318-AE00-D185B104B672}">
      <dgm:prSet/>
      <dgm:spPr/>
      <dgm:t>
        <a:bodyPr/>
        <a:lstStyle/>
        <a:p>
          <a:endParaRPr lang="en-US"/>
        </a:p>
      </dgm:t>
    </dgm:pt>
    <dgm:pt modelId="{211003CE-0841-4DEB-A0DB-4A87715586C5}" type="sibTrans" cxnId="{FC52EBAA-6EEF-4318-AE00-D185B104B672}">
      <dgm:prSet/>
      <dgm:spPr/>
      <dgm:t>
        <a:bodyPr/>
        <a:lstStyle/>
        <a:p>
          <a:endParaRPr lang="en-US"/>
        </a:p>
      </dgm:t>
    </dgm:pt>
    <dgm:pt modelId="{D127CF00-13D0-4A0F-A1DF-262A8E39C740}" type="pres">
      <dgm:prSet presAssocID="{0A7F0A5A-1013-4B2D-9CC7-2598857B3613}" presName="linearFlow" presStyleCnt="0">
        <dgm:presLayoutVars>
          <dgm:resizeHandles val="exact"/>
        </dgm:presLayoutVars>
      </dgm:prSet>
      <dgm:spPr/>
    </dgm:pt>
    <dgm:pt modelId="{59AF5CCF-EB21-4C4E-84A1-6C22907C48F1}" type="pres">
      <dgm:prSet presAssocID="{9CD04CC2-AD7F-4064-A491-B44DE0A119BC}" presName="node" presStyleLbl="node1" presStyleIdx="0" presStyleCnt="3" custScaleX="209571">
        <dgm:presLayoutVars>
          <dgm:bulletEnabled val="1"/>
        </dgm:presLayoutVars>
      </dgm:prSet>
      <dgm:spPr/>
    </dgm:pt>
    <dgm:pt modelId="{BF7A2022-BAA7-482D-86C2-E6CB29546423}" type="pres">
      <dgm:prSet presAssocID="{1395FCFA-A3E2-417C-AB58-1C0A061C513F}" presName="sibTrans" presStyleLbl="sibTrans2D1" presStyleIdx="0" presStyleCnt="2"/>
      <dgm:spPr/>
    </dgm:pt>
    <dgm:pt modelId="{55C6BA8C-2898-4D85-83DB-875829F26D05}" type="pres">
      <dgm:prSet presAssocID="{1395FCFA-A3E2-417C-AB58-1C0A061C513F}" presName="connectorText" presStyleLbl="sibTrans2D1" presStyleIdx="0" presStyleCnt="2"/>
      <dgm:spPr/>
    </dgm:pt>
    <dgm:pt modelId="{C5518157-1F07-4221-AF68-D94229F14CC9}" type="pres">
      <dgm:prSet presAssocID="{DC504021-C858-4546-8F89-C23671F2EFE7}" presName="node" presStyleLbl="node1" presStyleIdx="1" presStyleCnt="3" custScaleX="160052" custScaleY="54798">
        <dgm:presLayoutVars>
          <dgm:bulletEnabled val="1"/>
        </dgm:presLayoutVars>
      </dgm:prSet>
      <dgm:spPr/>
    </dgm:pt>
    <dgm:pt modelId="{8DE9CB6D-F3BB-45FE-B220-DC14E76110A2}" type="pres">
      <dgm:prSet presAssocID="{0A1E206F-18DC-4B11-840F-842E8D73CF07}" presName="sibTrans" presStyleLbl="sibTrans2D1" presStyleIdx="1" presStyleCnt="2"/>
      <dgm:spPr/>
    </dgm:pt>
    <dgm:pt modelId="{5999C41D-79F4-4803-893F-E4B441D3F3E1}" type="pres">
      <dgm:prSet presAssocID="{0A1E206F-18DC-4B11-840F-842E8D73CF07}" presName="connectorText" presStyleLbl="sibTrans2D1" presStyleIdx="1" presStyleCnt="2"/>
      <dgm:spPr/>
    </dgm:pt>
    <dgm:pt modelId="{084AB8E9-26EC-4FC2-A145-FC24EFF0F520}" type="pres">
      <dgm:prSet presAssocID="{367FADB9-80C4-464E-9955-1060BD5514E3}" presName="node" presStyleLbl="node1" presStyleIdx="2" presStyleCnt="3" custScaleX="162137" custScaleY="83573">
        <dgm:presLayoutVars>
          <dgm:bulletEnabled val="1"/>
        </dgm:presLayoutVars>
      </dgm:prSet>
      <dgm:spPr/>
    </dgm:pt>
  </dgm:ptLst>
  <dgm:cxnLst>
    <dgm:cxn modelId="{CFCE1205-D3C2-41E7-9DF3-1AF2B05B1F4F}" type="presOf" srcId="{1395FCFA-A3E2-417C-AB58-1C0A061C513F}" destId="{BF7A2022-BAA7-482D-86C2-E6CB29546423}" srcOrd="0" destOrd="0" presId="urn:microsoft.com/office/officeart/2005/8/layout/process2"/>
    <dgm:cxn modelId="{45F4D128-F007-4DEA-A79E-0EA2CBBFC59C}" type="presOf" srcId="{0A7F0A5A-1013-4B2D-9CC7-2598857B3613}" destId="{D127CF00-13D0-4A0F-A1DF-262A8E39C740}" srcOrd="0" destOrd="0" presId="urn:microsoft.com/office/officeart/2005/8/layout/process2"/>
    <dgm:cxn modelId="{A9A10F2E-F4A3-4AC7-B3C1-C2DD6BF729E3}" type="presOf" srcId="{9CD04CC2-AD7F-4064-A491-B44DE0A119BC}" destId="{59AF5CCF-EB21-4C4E-84A1-6C22907C48F1}" srcOrd="0" destOrd="0" presId="urn:microsoft.com/office/officeart/2005/8/layout/process2"/>
    <dgm:cxn modelId="{895FAE32-00B1-4527-A558-6B59087CB852}" type="presOf" srcId="{0A1E206F-18DC-4B11-840F-842E8D73CF07}" destId="{8DE9CB6D-F3BB-45FE-B220-DC14E76110A2}" srcOrd="0" destOrd="0" presId="urn:microsoft.com/office/officeart/2005/8/layout/process2"/>
    <dgm:cxn modelId="{723F3E3F-8570-485B-A58B-45BD271EDCBE}" type="presOf" srcId="{0A1E206F-18DC-4B11-840F-842E8D73CF07}" destId="{5999C41D-79F4-4803-893F-E4B441D3F3E1}" srcOrd="1" destOrd="0" presId="urn:microsoft.com/office/officeart/2005/8/layout/process2"/>
    <dgm:cxn modelId="{50FE625C-DF75-434E-A174-F089C660EB9A}" srcId="{0A7F0A5A-1013-4B2D-9CC7-2598857B3613}" destId="{9CD04CC2-AD7F-4064-A491-B44DE0A119BC}" srcOrd="0" destOrd="0" parTransId="{710FD8B4-E979-4909-88E5-26ACFC2B099F}" sibTransId="{1395FCFA-A3E2-417C-AB58-1C0A061C513F}"/>
    <dgm:cxn modelId="{8C2D4145-532E-420E-8603-C5259D0C0529}" type="presOf" srcId="{DC504021-C858-4546-8F89-C23671F2EFE7}" destId="{C5518157-1F07-4221-AF68-D94229F14CC9}" srcOrd="0" destOrd="0" presId="urn:microsoft.com/office/officeart/2005/8/layout/process2"/>
    <dgm:cxn modelId="{613D9995-DB8B-4EA2-B19A-47BAE26F4200}" type="presOf" srcId="{1395FCFA-A3E2-417C-AB58-1C0A061C513F}" destId="{55C6BA8C-2898-4D85-83DB-875829F26D05}" srcOrd="1" destOrd="0" presId="urn:microsoft.com/office/officeart/2005/8/layout/process2"/>
    <dgm:cxn modelId="{238470A9-5CAB-4382-9D0E-D0886290703C}" srcId="{0A7F0A5A-1013-4B2D-9CC7-2598857B3613}" destId="{DC504021-C858-4546-8F89-C23671F2EFE7}" srcOrd="1" destOrd="0" parTransId="{B88A3B54-9F9C-41A7-A976-9BB2D78CD3E8}" sibTransId="{0A1E206F-18DC-4B11-840F-842E8D73CF07}"/>
    <dgm:cxn modelId="{FC52EBAA-6EEF-4318-AE00-D185B104B672}" srcId="{0A7F0A5A-1013-4B2D-9CC7-2598857B3613}" destId="{367FADB9-80C4-464E-9955-1060BD5514E3}" srcOrd="2" destOrd="0" parTransId="{115CC90F-351F-4D8C-9936-61868098822B}" sibTransId="{211003CE-0841-4DEB-A0DB-4A87715586C5}"/>
    <dgm:cxn modelId="{F88737B6-3F84-4585-B7D4-8D69C609DF73}" type="presOf" srcId="{367FADB9-80C4-464E-9955-1060BD5514E3}" destId="{084AB8E9-26EC-4FC2-A145-FC24EFF0F520}" srcOrd="0" destOrd="0" presId="urn:microsoft.com/office/officeart/2005/8/layout/process2"/>
    <dgm:cxn modelId="{8F9DA415-EFCD-4D18-87E5-E0605FC0E0DA}" type="presParOf" srcId="{D127CF00-13D0-4A0F-A1DF-262A8E39C740}" destId="{59AF5CCF-EB21-4C4E-84A1-6C22907C48F1}" srcOrd="0" destOrd="0" presId="urn:microsoft.com/office/officeart/2005/8/layout/process2"/>
    <dgm:cxn modelId="{811D1A03-355A-4028-A808-B0B45A9787A7}" type="presParOf" srcId="{D127CF00-13D0-4A0F-A1DF-262A8E39C740}" destId="{BF7A2022-BAA7-482D-86C2-E6CB29546423}" srcOrd="1" destOrd="0" presId="urn:microsoft.com/office/officeart/2005/8/layout/process2"/>
    <dgm:cxn modelId="{802818DA-6AFC-4B4A-AF40-F959BBE8993F}" type="presParOf" srcId="{BF7A2022-BAA7-482D-86C2-E6CB29546423}" destId="{55C6BA8C-2898-4D85-83DB-875829F26D05}" srcOrd="0" destOrd="0" presId="urn:microsoft.com/office/officeart/2005/8/layout/process2"/>
    <dgm:cxn modelId="{8F27039B-EF15-44B4-8063-64C63F9F5DD3}" type="presParOf" srcId="{D127CF00-13D0-4A0F-A1DF-262A8E39C740}" destId="{C5518157-1F07-4221-AF68-D94229F14CC9}" srcOrd="2" destOrd="0" presId="urn:microsoft.com/office/officeart/2005/8/layout/process2"/>
    <dgm:cxn modelId="{DEA52233-29A4-4DA7-878D-33E9C9A5A9EE}" type="presParOf" srcId="{D127CF00-13D0-4A0F-A1DF-262A8E39C740}" destId="{8DE9CB6D-F3BB-45FE-B220-DC14E76110A2}" srcOrd="3" destOrd="0" presId="urn:microsoft.com/office/officeart/2005/8/layout/process2"/>
    <dgm:cxn modelId="{3FD459F2-D2C6-4674-958D-C2290B66C846}" type="presParOf" srcId="{8DE9CB6D-F3BB-45FE-B220-DC14E76110A2}" destId="{5999C41D-79F4-4803-893F-E4B441D3F3E1}" srcOrd="0" destOrd="0" presId="urn:microsoft.com/office/officeart/2005/8/layout/process2"/>
    <dgm:cxn modelId="{85D2CCA9-890A-48C6-BE5C-626FB53C5834}" type="presParOf" srcId="{D127CF00-13D0-4A0F-A1DF-262A8E39C740}" destId="{084AB8E9-26EC-4FC2-A145-FC24EFF0F520}"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E378533-E6B7-4BF3-9D3B-7BFD48C0F334}" type="doc">
      <dgm:prSet loTypeId="urn:microsoft.com/office/officeart/2005/8/layout/hProcess7" loCatId="list" qsTypeId="urn:microsoft.com/office/officeart/2005/8/quickstyle/simple1" qsCatId="simple" csTypeId="urn:microsoft.com/office/officeart/2005/8/colors/accent1_2" csCatId="accent1" phldr="1"/>
      <dgm:spPr/>
      <dgm:t>
        <a:bodyPr/>
        <a:lstStyle/>
        <a:p>
          <a:endParaRPr lang="en-US"/>
        </a:p>
      </dgm:t>
    </dgm:pt>
    <dgm:pt modelId="{2491BFFC-61CD-4717-9933-A89E9565DB62}">
      <dgm:prSet phldrT="[Text]" custT="1"/>
      <dgm:spPr>
        <a:solidFill>
          <a:schemeClr val="accent1">
            <a:lumMod val="40000"/>
            <a:lumOff val="60000"/>
          </a:schemeClr>
        </a:solidFill>
        <a:ln>
          <a:solidFill>
            <a:schemeClr val="tx1"/>
          </a:solidFill>
        </a:ln>
      </dgm:spPr>
      <dgm:t>
        <a:bodyPr/>
        <a:lstStyle/>
        <a:p>
          <a:r>
            <a:rPr lang="en-US" sz="2400" b="1" i="1" dirty="0">
              <a:solidFill>
                <a:schemeClr val="tx1"/>
              </a:solidFill>
            </a:rPr>
            <a:t>Criminal Investigation defined:</a:t>
          </a:r>
          <a:r>
            <a:rPr lang="en-US" sz="2400" dirty="0"/>
            <a:t> </a:t>
          </a:r>
        </a:p>
      </dgm:t>
    </dgm:pt>
    <dgm:pt modelId="{542D3CC3-71FE-4952-BEE9-12A38651DB68}" type="parTrans" cxnId="{E2DE514F-3B78-4E59-9895-F639ECD6A8EC}">
      <dgm:prSet/>
      <dgm:spPr/>
      <dgm:t>
        <a:bodyPr/>
        <a:lstStyle/>
        <a:p>
          <a:endParaRPr lang="en-US"/>
        </a:p>
      </dgm:t>
    </dgm:pt>
    <dgm:pt modelId="{71F70EDE-3FE0-40FA-95C8-EAD1B0A6018F}" type="sibTrans" cxnId="{E2DE514F-3B78-4E59-9895-F639ECD6A8EC}">
      <dgm:prSet/>
      <dgm:spPr/>
      <dgm:t>
        <a:bodyPr/>
        <a:lstStyle/>
        <a:p>
          <a:endParaRPr lang="en-US"/>
        </a:p>
      </dgm:t>
    </dgm:pt>
    <dgm:pt modelId="{FA337580-0452-4BCA-97AF-1F2F3DC12A05}">
      <dgm:prSet phldrT="[Text]" custT="1"/>
      <dgm:spPr/>
      <dgm:t>
        <a:bodyPr/>
        <a:lstStyle/>
        <a:p>
          <a:r>
            <a:rPr lang="en-US" sz="2200" dirty="0">
              <a:solidFill>
                <a:schemeClr val="tx1"/>
              </a:solidFill>
            </a:rPr>
            <a:t>An investigation conducted by police officers with a view to it being ascertained whether a person should be charges with an offence, or whether a person charged with an offence is guilty of it </a:t>
          </a:r>
        </a:p>
      </dgm:t>
    </dgm:pt>
    <dgm:pt modelId="{2577B91D-D78F-4902-8588-A67343B51045}" type="parTrans" cxnId="{B9644D4B-B17D-4D49-B528-B97563004398}">
      <dgm:prSet/>
      <dgm:spPr/>
      <dgm:t>
        <a:bodyPr/>
        <a:lstStyle/>
        <a:p>
          <a:endParaRPr lang="en-US"/>
        </a:p>
      </dgm:t>
    </dgm:pt>
    <dgm:pt modelId="{D03DCDF2-C60C-440E-BEC0-F62FB71FCD8A}" type="sibTrans" cxnId="{B9644D4B-B17D-4D49-B528-B97563004398}">
      <dgm:prSet/>
      <dgm:spPr/>
      <dgm:t>
        <a:bodyPr/>
        <a:lstStyle/>
        <a:p>
          <a:endParaRPr lang="en-US"/>
        </a:p>
      </dgm:t>
    </dgm:pt>
    <dgm:pt modelId="{144711CA-2A92-4B6F-A163-B428E088D75F}" type="pres">
      <dgm:prSet presAssocID="{EE378533-E6B7-4BF3-9D3B-7BFD48C0F334}" presName="Name0" presStyleCnt="0">
        <dgm:presLayoutVars>
          <dgm:dir/>
          <dgm:animLvl val="lvl"/>
          <dgm:resizeHandles val="exact"/>
        </dgm:presLayoutVars>
      </dgm:prSet>
      <dgm:spPr/>
    </dgm:pt>
    <dgm:pt modelId="{C4CBDA96-4321-4C25-85A0-325DC7EA1000}" type="pres">
      <dgm:prSet presAssocID="{2491BFFC-61CD-4717-9933-A89E9565DB62}" presName="compositeNode" presStyleCnt="0">
        <dgm:presLayoutVars>
          <dgm:bulletEnabled val="1"/>
        </dgm:presLayoutVars>
      </dgm:prSet>
      <dgm:spPr/>
    </dgm:pt>
    <dgm:pt modelId="{1777024A-55D0-4775-8A74-6B7A6E7850DA}" type="pres">
      <dgm:prSet presAssocID="{2491BFFC-61CD-4717-9933-A89E9565DB62}" presName="bgRect" presStyleLbl="node1" presStyleIdx="0" presStyleCnt="1" custScaleY="118398" custLinFactNeighborX="10142" custLinFactNeighborY="-54562"/>
      <dgm:spPr/>
    </dgm:pt>
    <dgm:pt modelId="{2200D953-5738-428D-AC24-6EC9B050A766}" type="pres">
      <dgm:prSet presAssocID="{2491BFFC-61CD-4717-9933-A89E9565DB62}" presName="parentNode" presStyleLbl="node1" presStyleIdx="0" presStyleCnt="1">
        <dgm:presLayoutVars>
          <dgm:chMax val="0"/>
          <dgm:bulletEnabled val="1"/>
        </dgm:presLayoutVars>
      </dgm:prSet>
      <dgm:spPr/>
    </dgm:pt>
    <dgm:pt modelId="{A0CC5E9B-7629-43D7-BC70-34F9768A093F}" type="pres">
      <dgm:prSet presAssocID="{2491BFFC-61CD-4717-9933-A89E9565DB62}" presName="childNode" presStyleLbl="node1" presStyleIdx="0" presStyleCnt="1">
        <dgm:presLayoutVars>
          <dgm:bulletEnabled val="1"/>
        </dgm:presLayoutVars>
      </dgm:prSet>
      <dgm:spPr/>
    </dgm:pt>
  </dgm:ptLst>
  <dgm:cxnLst>
    <dgm:cxn modelId="{5A102E34-F5A8-4B6D-A2A7-A5F432627B8D}" type="presOf" srcId="{EE378533-E6B7-4BF3-9D3B-7BFD48C0F334}" destId="{144711CA-2A92-4B6F-A163-B428E088D75F}" srcOrd="0" destOrd="0" presId="urn:microsoft.com/office/officeart/2005/8/layout/hProcess7"/>
    <dgm:cxn modelId="{07C4FD35-2906-499B-9168-33FF847577BB}" type="presOf" srcId="{2491BFFC-61CD-4717-9933-A89E9565DB62}" destId="{1777024A-55D0-4775-8A74-6B7A6E7850DA}" srcOrd="0" destOrd="0" presId="urn:microsoft.com/office/officeart/2005/8/layout/hProcess7"/>
    <dgm:cxn modelId="{B39A103E-1629-43A0-92DE-4A85DE9A634D}" type="presOf" srcId="{FA337580-0452-4BCA-97AF-1F2F3DC12A05}" destId="{A0CC5E9B-7629-43D7-BC70-34F9768A093F}" srcOrd="0" destOrd="0" presId="urn:microsoft.com/office/officeart/2005/8/layout/hProcess7"/>
    <dgm:cxn modelId="{B9644D4B-B17D-4D49-B528-B97563004398}" srcId="{2491BFFC-61CD-4717-9933-A89E9565DB62}" destId="{FA337580-0452-4BCA-97AF-1F2F3DC12A05}" srcOrd="0" destOrd="0" parTransId="{2577B91D-D78F-4902-8588-A67343B51045}" sibTransId="{D03DCDF2-C60C-440E-BEC0-F62FB71FCD8A}"/>
    <dgm:cxn modelId="{E2DE514F-3B78-4E59-9895-F639ECD6A8EC}" srcId="{EE378533-E6B7-4BF3-9D3B-7BFD48C0F334}" destId="{2491BFFC-61CD-4717-9933-A89E9565DB62}" srcOrd="0" destOrd="0" parTransId="{542D3CC3-71FE-4952-BEE9-12A38651DB68}" sibTransId="{71F70EDE-3FE0-40FA-95C8-EAD1B0A6018F}"/>
    <dgm:cxn modelId="{B4A7159E-A425-4984-BB9B-0CCC591D5E05}" type="presOf" srcId="{2491BFFC-61CD-4717-9933-A89E9565DB62}" destId="{2200D953-5738-428D-AC24-6EC9B050A766}" srcOrd="1" destOrd="0" presId="urn:microsoft.com/office/officeart/2005/8/layout/hProcess7"/>
    <dgm:cxn modelId="{6172ACF2-8A08-4C36-8FBE-579DC500DDE8}" type="presParOf" srcId="{144711CA-2A92-4B6F-A163-B428E088D75F}" destId="{C4CBDA96-4321-4C25-85A0-325DC7EA1000}" srcOrd="0" destOrd="0" presId="urn:microsoft.com/office/officeart/2005/8/layout/hProcess7"/>
    <dgm:cxn modelId="{999E8741-3712-479B-A9C9-114E2E5FDE5A}" type="presParOf" srcId="{C4CBDA96-4321-4C25-85A0-325DC7EA1000}" destId="{1777024A-55D0-4775-8A74-6B7A6E7850DA}" srcOrd="0" destOrd="0" presId="urn:microsoft.com/office/officeart/2005/8/layout/hProcess7"/>
    <dgm:cxn modelId="{6F1B57B7-E283-493C-8569-5F9A9342C21F}" type="presParOf" srcId="{C4CBDA96-4321-4C25-85A0-325DC7EA1000}" destId="{2200D953-5738-428D-AC24-6EC9B050A766}" srcOrd="1" destOrd="0" presId="urn:microsoft.com/office/officeart/2005/8/layout/hProcess7"/>
    <dgm:cxn modelId="{C1BD49D8-34AB-442D-BCF1-B5075C0018E0}" type="presParOf" srcId="{C4CBDA96-4321-4C25-85A0-325DC7EA1000}" destId="{A0CC5E9B-7629-43D7-BC70-34F9768A093F}" srcOrd="2"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D01C6AF-A6CD-4EFF-BEAF-0D7565CD1E89}" type="doc">
      <dgm:prSet loTypeId="urn:microsoft.com/office/officeart/2005/8/layout/hList3" loCatId="list" qsTypeId="urn:microsoft.com/office/officeart/2005/8/quickstyle/simple1" qsCatId="simple" csTypeId="urn:microsoft.com/office/officeart/2005/8/colors/accent1_2" csCatId="accent1" phldr="1"/>
      <dgm:spPr/>
      <dgm:t>
        <a:bodyPr/>
        <a:lstStyle/>
        <a:p>
          <a:endParaRPr lang="en-US"/>
        </a:p>
      </dgm:t>
    </dgm:pt>
    <dgm:pt modelId="{642ED0E2-DE89-4305-821B-CECE51355709}">
      <dgm:prSet phldrT="[Text]" custT="1"/>
      <dgm:spPr>
        <a:solidFill>
          <a:schemeClr val="tx2">
            <a:lumMod val="40000"/>
            <a:lumOff val="60000"/>
          </a:schemeClr>
        </a:solidFill>
        <a:ln>
          <a:solidFill>
            <a:schemeClr val="tx1"/>
          </a:solidFill>
        </a:ln>
      </dgm:spPr>
      <dgm:t>
        <a:bodyPr/>
        <a:lstStyle/>
        <a:p>
          <a:r>
            <a:rPr lang="en-US" sz="2400" dirty="0">
              <a:solidFill>
                <a:schemeClr val="tx1"/>
              </a:solidFill>
            </a:rPr>
            <a:t>Investigations may be carried out in relation to:</a:t>
          </a:r>
        </a:p>
      </dgm:t>
    </dgm:pt>
    <dgm:pt modelId="{D5A0EC3C-C5C4-44FF-9B7D-EFC3111E8100}" type="parTrans" cxnId="{DF785E0B-AE3E-43DE-BB3E-D0B76D9BBBA2}">
      <dgm:prSet/>
      <dgm:spPr/>
      <dgm:t>
        <a:bodyPr/>
        <a:lstStyle/>
        <a:p>
          <a:endParaRPr lang="en-US"/>
        </a:p>
      </dgm:t>
    </dgm:pt>
    <dgm:pt modelId="{4A803684-2B67-492B-B532-4191B78D3B96}" type="sibTrans" cxnId="{DF785E0B-AE3E-43DE-BB3E-D0B76D9BBBA2}">
      <dgm:prSet/>
      <dgm:spPr/>
      <dgm:t>
        <a:bodyPr/>
        <a:lstStyle/>
        <a:p>
          <a:endParaRPr lang="en-US"/>
        </a:p>
      </dgm:t>
    </dgm:pt>
    <dgm:pt modelId="{3035013E-89D9-411D-9D6D-AE2A07FE53CC}">
      <dgm:prSet phldrT="[Text]" custT="1"/>
      <dgm:spPr>
        <a:solidFill>
          <a:schemeClr val="accent1">
            <a:lumMod val="20000"/>
            <a:lumOff val="80000"/>
          </a:schemeClr>
        </a:solidFill>
        <a:ln>
          <a:solidFill>
            <a:schemeClr val="tx1"/>
          </a:solidFill>
        </a:ln>
      </dgm:spPr>
      <dgm:t>
        <a:bodyPr/>
        <a:lstStyle/>
        <a:p>
          <a:r>
            <a:rPr lang="en-US" sz="2000" dirty="0">
              <a:solidFill>
                <a:schemeClr val="tx1"/>
              </a:solidFill>
            </a:rPr>
            <a:t>Crimes that have been committed</a:t>
          </a:r>
        </a:p>
      </dgm:t>
    </dgm:pt>
    <dgm:pt modelId="{EE940932-20E0-42A1-A068-A44C309FC55D}" type="parTrans" cxnId="{AE311251-74F9-4FDD-90AD-9876183AF7AC}">
      <dgm:prSet/>
      <dgm:spPr/>
      <dgm:t>
        <a:bodyPr/>
        <a:lstStyle/>
        <a:p>
          <a:endParaRPr lang="en-US"/>
        </a:p>
      </dgm:t>
    </dgm:pt>
    <dgm:pt modelId="{C3A20F76-23D2-4EB2-80AE-1B35AC45C9DD}" type="sibTrans" cxnId="{AE311251-74F9-4FDD-90AD-9876183AF7AC}">
      <dgm:prSet/>
      <dgm:spPr/>
      <dgm:t>
        <a:bodyPr/>
        <a:lstStyle/>
        <a:p>
          <a:endParaRPr lang="en-US"/>
        </a:p>
      </dgm:t>
    </dgm:pt>
    <dgm:pt modelId="{8ABEC758-F256-4479-83EE-A4990206C3F3}">
      <dgm:prSet phldrT="[Text]" custT="1"/>
      <dgm:spPr>
        <a:solidFill>
          <a:schemeClr val="accent1">
            <a:lumMod val="20000"/>
            <a:lumOff val="80000"/>
          </a:schemeClr>
        </a:solidFill>
        <a:ln>
          <a:solidFill>
            <a:schemeClr val="tx1"/>
          </a:solidFill>
        </a:ln>
      </dgm:spPr>
      <dgm:t>
        <a:bodyPr/>
        <a:lstStyle/>
        <a:p>
          <a:r>
            <a:rPr lang="en-US" sz="2000" dirty="0">
              <a:solidFill>
                <a:schemeClr val="tx1"/>
              </a:solidFill>
            </a:rPr>
            <a:t>Identifying whether a crime has actually been committed with a view to commencing criminal proceedings</a:t>
          </a:r>
        </a:p>
      </dgm:t>
    </dgm:pt>
    <dgm:pt modelId="{D9D84C23-7836-48DF-92E6-43D433988F94}" type="parTrans" cxnId="{E18251C9-AA09-4031-ADD0-95A45C96E80E}">
      <dgm:prSet/>
      <dgm:spPr/>
      <dgm:t>
        <a:bodyPr/>
        <a:lstStyle/>
        <a:p>
          <a:endParaRPr lang="en-US"/>
        </a:p>
      </dgm:t>
    </dgm:pt>
    <dgm:pt modelId="{374BD198-E4EB-4F38-8022-2B24C52B2169}" type="sibTrans" cxnId="{E18251C9-AA09-4031-ADD0-95A45C96E80E}">
      <dgm:prSet/>
      <dgm:spPr/>
      <dgm:t>
        <a:bodyPr/>
        <a:lstStyle/>
        <a:p>
          <a:endParaRPr lang="en-US"/>
        </a:p>
      </dgm:t>
    </dgm:pt>
    <dgm:pt modelId="{9D3B91E9-EE61-4553-BF52-C34DEF12F1F4}">
      <dgm:prSet phldrT="[Text]" custT="1"/>
      <dgm:spPr>
        <a:solidFill>
          <a:schemeClr val="accent1">
            <a:lumMod val="20000"/>
            <a:lumOff val="80000"/>
          </a:schemeClr>
        </a:solidFill>
        <a:ln>
          <a:solidFill>
            <a:schemeClr val="tx1"/>
          </a:solidFill>
        </a:ln>
      </dgm:spPr>
      <dgm:t>
        <a:bodyPr/>
        <a:lstStyle/>
        <a:p>
          <a:r>
            <a:rPr lang="en-US" sz="2000" dirty="0">
              <a:solidFill>
                <a:schemeClr val="tx1"/>
              </a:solidFill>
            </a:rPr>
            <a:t>Crimes that the police believe may be committed. E.g. when premises or individuals have been kept under observation for a long time with a view to the possible institution of  criminal proceedings</a:t>
          </a:r>
        </a:p>
      </dgm:t>
    </dgm:pt>
    <dgm:pt modelId="{264A998F-9B03-49C0-B301-034BB633DD0C}" type="parTrans" cxnId="{2A74D743-20C8-4B3C-8811-7FAC5D82B112}">
      <dgm:prSet/>
      <dgm:spPr/>
      <dgm:t>
        <a:bodyPr/>
        <a:lstStyle/>
        <a:p>
          <a:endParaRPr lang="en-US"/>
        </a:p>
      </dgm:t>
    </dgm:pt>
    <dgm:pt modelId="{54CB8377-0CA3-4E19-95ED-CD7B9B8D81C6}" type="sibTrans" cxnId="{2A74D743-20C8-4B3C-8811-7FAC5D82B112}">
      <dgm:prSet/>
      <dgm:spPr/>
      <dgm:t>
        <a:bodyPr/>
        <a:lstStyle/>
        <a:p>
          <a:endParaRPr lang="en-US"/>
        </a:p>
      </dgm:t>
    </dgm:pt>
    <dgm:pt modelId="{E34771AE-8955-4703-8E50-06D39D79DD9F}" type="pres">
      <dgm:prSet presAssocID="{1D01C6AF-A6CD-4EFF-BEAF-0D7565CD1E89}" presName="composite" presStyleCnt="0">
        <dgm:presLayoutVars>
          <dgm:chMax val="1"/>
          <dgm:dir/>
          <dgm:resizeHandles val="exact"/>
        </dgm:presLayoutVars>
      </dgm:prSet>
      <dgm:spPr/>
    </dgm:pt>
    <dgm:pt modelId="{2DB86C17-EA76-48C1-859D-C7D79E71E794}" type="pres">
      <dgm:prSet presAssocID="{642ED0E2-DE89-4305-821B-CECE51355709}" presName="roof" presStyleLbl="dkBgShp" presStyleIdx="0" presStyleCnt="2"/>
      <dgm:spPr/>
    </dgm:pt>
    <dgm:pt modelId="{6362B108-D6EE-4E32-B1E5-9FD2B70D43B1}" type="pres">
      <dgm:prSet presAssocID="{642ED0E2-DE89-4305-821B-CECE51355709}" presName="pillars" presStyleCnt="0"/>
      <dgm:spPr/>
    </dgm:pt>
    <dgm:pt modelId="{CC9364E1-B163-4B51-A5E8-745AF75932EC}" type="pres">
      <dgm:prSet presAssocID="{642ED0E2-DE89-4305-821B-CECE51355709}" presName="pillar1" presStyleLbl="node1" presStyleIdx="0" presStyleCnt="3">
        <dgm:presLayoutVars>
          <dgm:bulletEnabled val="1"/>
        </dgm:presLayoutVars>
      </dgm:prSet>
      <dgm:spPr/>
    </dgm:pt>
    <dgm:pt modelId="{892282D7-68EE-4CE0-8719-A37027701754}" type="pres">
      <dgm:prSet presAssocID="{8ABEC758-F256-4479-83EE-A4990206C3F3}" presName="pillarX" presStyleLbl="node1" presStyleIdx="1" presStyleCnt="3" custScaleX="71221">
        <dgm:presLayoutVars>
          <dgm:bulletEnabled val="1"/>
        </dgm:presLayoutVars>
      </dgm:prSet>
      <dgm:spPr/>
    </dgm:pt>
    <dgm:pt modelId="{7DE94B83-8A64-4220-8BF7-D8959C850D82}" type="pres">
      <dgm:prSet presAssocID="{9D3B91E9-EE61-4553-BF52-C34DEF12F1F4}" presName="pillarX" presStyleLbl="node1" presStyleIdx="2" presStyleCnt="3">
        <dgm:presLayoutVars>
          <dgm:bulletEnabled val="1"/>
        </dgm:presLayoutVars>
      </dgm:prSet>
      <dgm:spPr/>
    </dgm:pt>
    <dgm:pt modelId="{713D5915-9A6B-4885-B514-7BE9E964B63D}" type="pres">
      <dgm:prSet presAssocID="{642ED0E2-DE89-4305-821B-CECE51355709}" presName="base" presStyleLbl="dkBgShp" presStyleIdx="1" presStyleCnt="2"/>
      <dgm:spPr>
        <a:solidFill>
          <a:schemeClr val="tx2">
            <a:lumMod val="40000"/>
            <a:lumOff val="60000"/>
          </a:schemeClr>
        </a:solidFill>
        <a:ln>
          <a:solidFill>
            <a:schemeClr val="tx1"/>
          </a:solidFill>
        </a:ln>
      </dgm:spPr>
    </dgm:pt>
  </dgm:ptLst>
  <dgm:cxnLst>
    <dgm:cxn modelId="{DF785E0B-AE3E-43DE-BB3E-D0B76D9BBBA2}" srcId="{1D01C6AF-A6CD-4EFF-BEAF-0D7565CD1E89}" destId="{642ED0E2-DE89-4305-821B-CECE51355709}" srcOrd="0" destOrd="0" parTransId="{D5A0EC3C-C5C4-44FF-9B7D-EFC3111E8100}" sibTransId="{4A803684-2B67-492B-B532-4191B78D3B96}"/>
    <dgm:cxn modelId="{F0118D29-668D-42E1-B908-2570108A1D0A}" type="presOf" srcId="{8ABEC758-F256-4479-83EE-A4990206C3F3}" destId="{892282D7-68EE-4CE0-8719-A37027701754}" srcOrd="0" destOrd="0" presId="urn:microsoft.com/office/officeart/2005/8/layout/hList3"/>
    <dgm:cxn modelId="{2A74D743-20C8-4B3C-8811-7FAC5D82B112}" srcId="{642ED0E2-DE89-4305-821B-CECE51355709}" destId="{9D3B91E9-EE61-4553-BF52-C34DEF12F1F4}" srcOrd="2" destOrd="0" parTransId="{264A998F-9B03-49C0-B301-034BB633DD0C}" sibTransId="{54CB8377-0CA3-4E19-95ED-CD7B9B8D81C6}"/>
    <dgm:cxn modelId="{AE311251-74F9-4FDD-90AD-9876183AF7AC}" srcId="{642ED0E2-DE89-4305-821B-CECE51355709}" destId="{3035013E-89D9-411D-9D6D-AE2A07FE53CC}" srcOrd="0" destOrd="0" parTransId="{EE940932-20E0-42A1-A068-A44C309FC55D}" sibTransId="{C3A20F76-23D2-4EB2-80AE-1B35AC45C9DD}"/>
    <dgm:cxn modelId="{7DA93371-03FC-49E6-9743-4C6E4CBF2C3A}" type="presOf" srcId="{9D3B91E9-EE61-4553-BF52-C34DEF12F1F4}" destId="{7DE94B83-8A64-4220-8BF7-D8959C850D82}" srcOrd="0" destOrd="0" presId="urn:microsoft.com/office/officeart/2005/8/layout/hList3"/>
    <dgm:cxn modelId="{24893EB7-23EA-462A-9731-BC44FAACB683}" type="presOf" srcId="{1D01C6AF-A6CD-4EFF-BEAF-0D7565CD1E89}" destId="{E34771AE-8955-4703-8E50-06D39D79DD9F}" srcOrd="0" destOrd="0" presId="urn:microsoft.com/office/officeart/2005/8/layout/hList3"/>
    <dgm:cxn modelId="{BE559BBE-478C-4DFC-9D7C-09576DBCAB4D}" type="presOf" srcId="{642ED0E2-DE89-4305-821B-CECE51355709}" destId="{2DB86C17-EA76-48C1-859D-C7D79E71E794}" srcOrd="0" destOrd="0" presId="urn:microsoft.com/office/officeart/2005/8/layout/hList3"/>
    <dgm:cxn modelId="{E18251C9-AA09-4031-ADD0-95A45C96E80E}" srcId="{642ED0E2-DE89-4305-821B-CECE51355709}" destId="{8ABEC758-F256-4479-83EE-A4990206C3F3}" srcOrd="1" destOrd="0" parTransId="{D9D84C23-7836-48DF-92E6-43D433988F94}" sibTransId="{374BD198-E4EB-4F38-8022-2B24C52B2169}"/>
    <dgm:cxn modelId="{FAE13ED8-C5E5-4B3F-90BA-59F6920ACB6D}" type="presOf" srcId="{3035013E-89D9-411D-9D6D-AE2A07FE53CC}" destId="{CC9364E1-B163-4B51-A5E8-745AF75932EC}" srcOrd="0" destOrd="0" presId="urn:microsoft.com/office/officeart/2005/8/layout/hList3"/>
    <dgm:cxn modelId="{3E32329A-C17B-45A0-B135-B485394D847E}" type="presParOf" srcId="{E34771AE-8955-4703-8E50-06D39D79DD9F}" destId="{2DB86C17-EA76-48C1-859D-C7D79E71E794}" srcOrd="0" destOrd="0" presId="urn:microsoft.com/office/officeart/2005/8/layout/hList3"/>
    <dgm:cxn modelId="{4D32956C-3910-4C61-9EC0-C722E0D14BC1}" type="presParOf" srcId="{E34771AE-8955-4703-8E50-06D39D79DD9F}" destId="{6362B108-D6EE-4E32-B1E5-9FD2B70D43B1}" srcOrd="1" destOrd="0" presId="urn:microsoft.com/office/officeart/2005/8/layout/hList3"/>
    <dgm:cxn modelId="{90EB68CE-07FD-4EB7-91EF-CE4EE15D3E09}" type="presParOf" srcId="{6362B108-D6EE-4E32-B1E5-9FD2B70D43B1}" destId="{CC9364E1-B163-4B51-A5E8-745AF75932EC}" srcOrd="0" destOrd="0" presId="urn:microsoft.com/office/officeart/2005/8/layout/hList3"/>
    <dgm:cxn modelId="{5F71F8BE-0721-496B-88DF-EFD05E7D8D38}" type="presParOf" srcId="{6362B108-D6EE-4E32-B1E5-9FD2B70D43B1}" destId="{892282D7-68EE-4CE0-8719-A37027701754}" srcOrd="1" destOrd="0" presId="urn:microsoft.com/office/officeart/2005/8/layout/hList3"/>
    <dgm:cxn modelId="{028C0896-3FED-4F02-9B65-EB75352FB2BB}" type="presParOf" srcId="{6362B108-D6EE-4E32-B1E5-9FD2B70D43B1}" destId="{7DE94B83-8A64-4220-8BF7-D8959C850D82}" srcOrd="2" destOrd="0" presId="urn:microsoft.com/office/officeart/2005/8/layout/hList3"/>
    <dgm:cxn modelId="{4F058934-88FB-4688-93F0-88199E6B8FFE}" type="presParOf" srcId="{E34771AE-8955-4703-8E50-06D39D79DD9F}" destId="{713D5915-9A6B-4885-B514-7BE9E964B63D}" srcOrd="2" destOrd="0" presId="urn:microsoft.com/office/officeart/2005/8/layout/hList3"/>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4C366C6-C16B-4035-ACE9-2F5B0BDB71F9}" type="doc">
      <dgm:prSet loTypeId="urn:microsoft.com/office/officeart/2005/8/layout/hProcess7" loCatId="list" qsTypeId="urn:microsoft.com/office/officeart/2005/8/quickstyle/simple1" qsCatId="simple" csTypeId="urn:microsoft.com/office/officeart/2005/8/colors/accent1_2" csCatId="accent1" phldr="1"/>
      <dgm:spPr/>
      <dgm:t>
        <a:bodyPr/>
        <a:lstStyle/>
        <a:p>
          <a:endParaRPr lang="en-US"/>
        </a:p>
      </dgm:t>
    </dgm:pt>
    <dgm:pt modelId="{C4296442-2E5E-401F-9663-F2CD621FFEA3}">
      <dgm:prSet phldrT="[Text]" custT="1"/>
      <dgm:spPr>
        <a:solidFill>
          <a:schemeClr val="tx2">
            <a:lumMod val="40000"/>
            <a:lumOff val="60000"/>
          </a:schemeClr>
        </a:solidFill>
        <a:ln>
          <a:solidFill>
            <a:schemeClr val="tx1"/>
          </a:solidFill>
        </a:ln>
      </dgm:spPr>
      <dgm:t>
        <a:bodyPr/>
        <a:lstStyle/>
        <a:p>
          <a:r>
            <a:rPr lang="en-US" sz="2600" dirty="0">
              <a:solidFill>
                <a:schemeClr val="tx1"/>
              </a:solidFill>
            </a:rPr>
            <a:t>Reactive</a:t>
          </a:r>
        </a:p>
      </dgm:t>
    </dgm:pt>
    <dgm:pt modelId="{BAE9D113-7EE9-4C87-99DE-62448A4B686A}" type="parTrans" cxnId="{0C701F39-33D3-4681-B30D-0999D2D23879}">
      <dgm:prSet/>
      <dgm:spPr/>
      <dgm:t>
        <a:bodyPr/>
        <a:lstStyle/>
        <a:p>
          <a:endParaRPr lang="en-US"/>
        </a:p>
      </dgm:t>
    </dgm:pt>
    <dgm:pt modelId="{8D5ADE91-8E8E-4941-80D4-3B3A12CCE410}" type="sibTrans" cxnId="{0C701F39-33D3-4681-B30D-0999D2D23879}">
      <dgm:prSet/>
      <dgm:spPr/>
      <dgm:t>
        <a:bodyPr/>
        <a:lstStyle/>
        <a:p>
          <a:endParaRPr lang="en-US"/>
        </a:p>
      </dgm:t>
    </dgm:pt>
    <dgm:pt modelId="{E0EA3FA7-0200-459D-A1E1-DFC746F095ED}">
      <dgm:prSet phldrT="[Text]" custT="1"/>
      <dgm:spPr>
        <a:solidFill>
          <a:schemeClr val="tx2">
            <a:lumMod val="40000"/>
            <a:lumOff val="60000"/>
          </a:schemeClr>
        </a:solidFill>
      </dgm:spPr>
      <dgm:t>
        <a:bodyPr/>
        <a:lstStyle/>
        <a:p>
          <a:r>
            <a:rPr lang="en-US" sz="2400" dirty="0">
              <a:solidFill>
                <a:schemeClr val="tx1"/>
              </a:solidFill>
            </a:rPr>
            <a:t>This starts with the discovery of a crime &amp; seeks to bring offenders to justice by uncovering material that identifies suspects &amp; provides sufficient evidence to enable a court to determine their guilt</a:t>
          </a:r>
        </a:p>
      </dgm:t>
    </dgm:pt>
    <dgm:pt modelId="{B811C8F3-CBD7-4493-9C89-FECFA3D5FB05}" type="parTrans" cxnId="{0E456EC1-867F-4E17-BE5D-6929B7FBD68A}">
      <dgm:prSet/>
      <dgm:spPr/>
      <dgm:t>
        <a:bodyPr/>
        <a:lstStyle/>
        <a:p>
          <a:endParaRPr lang="en-US"/>
        </a:p>
      </dgm:t>
    </dgm:pt>
    <dgm:pt modelId="{9FB3DEFF-935B-4964-9A46-46BDBC209FB5}" type="sibTrans" cxnId="{0E456EC1-867F-4E17-BE5D-6929B7FBD68A}">
      <dgm:prSet/>
      <dgm:spPr/>
      <dgm:t>
        <a:bodyPr/>
        <a:lstStyle/>
        <a:p>
          <a:endParaRPr lang="en-US"/>
        </a:p>
      </dgm:t>
    </dgm:pt>
    <dgm:pt modelId="{22306665-6B0C-4381-9701-03B2A27B0704}">
      <dgm:prSet phldrT="[Text]" custT="1"/>
      <dgm:spPr>
        <a:solidFill>
          <a:schemeClr val="tx2">
            <a:lumMod val="40000"/>
            <a:lumOff val="60000"/>
          </a:schemeClr>
        </a:solidFill>
        <a:ln>
          <a:solidFill>
            <a:schemeClr val="tx1"/>
          </a:solidFill>
        </a:ln>
      </dgm:spPr>
      <dgm:t>
        <a:bodyPr/>
        <a:lstStyle/>
        <a:p>
          <a:r>
            <a:rPr lang="en-US" sz="2600" dirty="0">
              <a:solidFill>
                <a:schemeClr val="tx1"/>
              </a:solidFill>
            </a:rPr>
            <a:t>Proactive</a:t>
          </a:r>
        </a:p>
      </dgm:t>
    </dgm:pt>
    <dgm:pt modelId="{77B49989-C1A0-4892-AFAD-CD11F61ABCB3}" type="parTrans" cxnId="{04737436-03D8-41E5-9A00-D004176F01FA}">
      <dgm:prSet/>
      <dgm:spPr/>
      <dgm:t>
        <a:bodyPr/>
        <a:lstStyle/>
        <a:p>
          <a:endParaRPr lang="en-US"/>
        </a:p>
      </dgm:t>
    </dgm:pt>
    <dgm:pt modelId="{29A8D181-B805-4CDD-AE3D-C70FA955FA21}" type="sibTrans" cxnId="{04737436-03D8-41E5-9A00-D004176F01FA}">
      <dgm:prSet/>
      <dgm:spPr/>
      <dgm:t>
        <a:bodyPr/>
        <a:lstStyle/>
        <a:p>
          <a:endParaRPr lang="en-US"/>
        </a:p>
      </dgm:t>
    </dgm:pt>
    <dgm:pt modelId="{1F362DE6-13F7-4B76-9ACE-3D01DB5D1DFC}">
      <dgm:prSet phldrT="[Text]" custT="1"/>
      <dgm:spPr/>
      <dgm:t>
        <a:bodyPr/>
        <a:lstStyle/>
        <a:p>
          <a:r>
            <a:rPr lang="en-US" sz="2400" dirty="0">
              <a:solidFill>
                <a:schemeClr val="tx1"/>
              </a:solidFill>
            </a:rPr>
            <a:t>This usually starts with an intelligence analysis that a particular individual or group is involved in criminal enterprise</a:t>
          </a:r>
        </a:p>
      </dgm:t>
    </dgm:pt>
    <dgm:pt modelId="{A37A754B-8326-4589-9E2E-38D519B3A6AD}" type="parTrans" cxnId="{814A77FC-E895-40D3-949B-87DFE1E53515}">
      <dgm:prSet/>
      <dgm:spPr/>
      <dgm:t>
        <a:bodyPr/>
        <a:lstStyle/>
        <a:p>
          <a:endParaRPr lang="en-US"/>
        </a:p>
      </dgm:t>
    </dgm:pt>
    <dgm:pt modelId="{F6005D56-38B7-45C7-9593-7198898A5E6B}" type="sibTrans" cxnId="{814A77FC-E895-40D3-949B-87DFE1E53515}">
      <dgm:prSet/>
      <dgm:spPr/>
      <dgm:t>
        <a:bodyPr/>
        <a:lstStyle/>
        <a:p>
          <a:endParaRPr lang="en-US"/>
        </a:p>
      </dgm:t>
    </dgm:pt>
    <dgm:pt modelId="{B127B929-D84E-4A6D-A379-9F636DD1FF8E}" type="pres">
      <dgm:prSet presAssocID="{E4C366C6-C16B-4035-ACE9-2F5B0BDB71F9}" presName="Name0" presStyleCnt="0">
        <dgm:presLayoutVars>
          <dgm:dir/>
          <dgm:animLvl val="lvl"/>
          <dgm:resizeHandles val="exact"/>
        </dgm:presLayoutVars>
      </dgm:prSet>
      <dgm:spPr/>
    </dgm:pt>
    <dgm:pt modelId="{C474D5EC-6998-45D7-8411-DCCC10AF5533}" type="pres">
      <dgm:prSet presAssocID="{C4296442-2E5E-401F-9663-F2CD621FFEA3}" presName="compositeNode" presStyleCnt="0">
        <dgm:presLayoutVars>
          <dgm:bulletEnabled val="1"/>
        </dgm:presLayoutVars>
      </dgm:prSet>
      <dgm:spPr/>
    </dgm:pt>
    <dgm:pt modelId="{A1DF1F63-2763-4135-A1DA-ECB7B98BD17C}" type="pres">
      <dgm:prSet presAssocID="{C4296442-2E5E-401F-9663-F2CD621FFEA3}" presName="bgRect" presStyleLbl="node1" presStyleIdx="0" presStyleCnt="2"/>
      <dgm:spPr/>
    </dgm:pt>
    <dgm:pt modelId="{AB797D98-41A8-4CC8-8308-63AAE802E828}" type="pres">
      <dgm:prSet presAssocID="{C4296442-2E5E-401F-9663-F2CD621FFEA3}" presName="parentNode" presStyleLbl="node1" presStyleIdx="0" presStyleCnt="2">
        <dgm:presLayoutVars>
          <dgm:chMax val="0"/>
          <dgm:bulletEnabled val="1"/>
        </dgm:presLayoutVars>
      </dgm:prSet>
      <dgm:spPr/>
    </dgm:pt>
    <dgm:pt modelId="{7E8336F9-CC29-4DC2-9527-D2D0F4A0AB5F}" type="pres">
      <dgm:prSet presAssocID="{C4296442-2E5E-401F-9663-F2CD621FFEA3}" presName="childNode" presStyleLbl="node1" presStyleIdx="0" presStyleCnt="2">
        <dgm:presLayoutVars>
          <dgm:bulletEnabled val="1"/>
        </dgm:presLayoutVars>
      </dgm:prSet>
      <dgm:spPr/>
    </dgm:pt>
    <dgm:pt modelId="{58E1C14B-ABD7-4B99-9966-441FBE1366A8}" type="pres">
      <dgm:prSet presAssocID="{8D5ADE91-8E8E-4941-80D4-3B3A12CCE410}" presName="hSp" presStyleCnt="0"/>
      <dgm:spPr/>
    </dgm:pt>
    <dgm:pt modelId="{E4F67C20-86F6-44D5-8B15-FF2FC34B5882}" type="pres">
      <dgm:prSet presAssocID="{8D5ADE91-8E8E-4941-80D4-3B3A12CCE410}" presName="vProcSp" presStyleCnt="0"/>
      <dgm:spPr/>
    </dgm:pt>
    <dgm:pt modelId="{EDFE9858-CACA-4484-A622-894104201B68}" type="pres">
      <dgm:prSet presAssocID="{8D5ADE91-8E8E-4941-80D4-3B3A12CCE410}" presName="vSp1" presStyleCnt="0"/>
      <dgm:spPr/>
    </dgm:pt>
    <dgm:pt modelId="{AEFFE743-B824-4830-A4C5-EA90239FB717}" type="pres">
      <dgm:prSet presAssocID="{8D5ADE91-8E8E-4941-80D4-3B3A12CCE410}" presName="simulatedConn" presStyleLbl="solidFgAcc1" presStyleIdx="0" presStyleCnt="1"/>
      <dgm:spPr>
        <a:solidFill>
          <a:srgbClr val="002060"/>
        </a:solidFill>
        <a:ln>
          <a:solidFill>
            <a:schemeClr val="tx1"/>
          </a:solidFill>
        </a:ln>
      </dgm:spPr>
    </dgm:pt>
    <dgm:pt modelId="{90C3F73A-AAA2-407D-A0AA-00BE41FF602D}" type="pres">
      <dgm:prSet presAssocID="{8D5ADE91-8E8E-4941-80D4-3B3A12CCE410}" presName="vSp2" presStyleCnt="0"/>
      <dgm:spPr/>
    </dgm:pt>
    <dgm:pt modelId="{4E2AEBCF-71E8-45AE-A754-7AF6E3BBB9AE}" type="pres">
      <dgm:prSet presAssocID="{8D5ADE91-8E8E-4941-80D4-3B3A12CCE410}" presName="sibTrans" presStyleCnt="0"/>
      <dgm:spPr/>
    </dgm:pt>
    <dgm:pt modelId="{30F07C50-761E-4604-BB4B-4E50930CEA67}" type="pres">
      <dgm:prSet presAssocID="{22306665-6B0C-4381-9701-03B2A27B0704}" presName="compositeNode" presStyleCnt="0">
        <dgm:presLayoutVars>
          <dgm:bulletEnabled val="1"/>
        </dgm:presLayoutVars>
      </dgm:prSet>
      <dgm:spPr/>
    </dgm:pt>
    <dgm:pt modelId="{DA0AF2C6-6BB1-4772-88CE-8D1B7A36BDBB}" type="pres">
      <dgm:prSet presAssocID="{22306665-6B0C-4381-9701-03B2A27B0704}" presName="bgRect" presStyleLbl="node1" presStyleIdx="1" presStyleCnt="2"/>
      <dgm:spPr/>
    </dgm:pt>
    <dgm:pt modelId="{CD86B990-B7CF-4E23-9BDC-054A4FECCC62}" type="pres">
      <dgm:prSet presAssocID="{22306665-6B0C-4381-9701-03B2A27B0704}" presName="parentNode" presStyleLbl="node1" presStyleIdx="1" presStyleCnt="2">
        <dgm:presLayoutVars>
          <dgm:chMax val="0"/>
          <dgm:bulletEnabled val="1"/>
        </dgm:presLayoutVars>
      </dgm:prSet>
      <dgm:spPr/>
    </dgm:pt>
    <dgm:pt modelId="{BE16E3B2-35B5-40DF-8750-054BD60AEB43}" type="pres">
      <dgm:prSet presAssocID="{22306665-6B0C-4381-9701-03B2A27B0704}" presName="childNode" presStyleLbl="node1" presStyleIdx="1" presStyleCnt="2">
        <dgm:presLayoutVars>
          <dgm:bulletEnabled val="1"/>
        </dgm:presLayoutVars>
      </dgm:prSet>
      <dgm:spPr/>
    </dgm:pt>
  </dgm:ptLst>
  <dgm:cxnLst>
    <dgm:cxn modelId="{04737436-03D8-41E5-9A00-D004176F01FA}" srcId="{E4C366C6-C16B-4035-ACE9-2F5B0BDB71F9}" destId="{22306665-6B0C-4381-9701-03B2A27B0704}" srcOrd="1" destOrd="0" parTransId="{77B49989-C1A0-4892-AFAD-CD11F61ABCB3}" sibTransId="{29A8D181-B805-4CDD-AE3D-C70FA955FA21}"/>
    <dgm:cxn modelId="{0C701F39-33D3-4681-B30D-0999D2D23879}" srcId="{E4C366C6-C16B-4035-ACE9-2F5B0BDB71F9}" destId="{C4296442-2E5E-401F-9663-F2CD621FFEA3}" srcOrd="0" destOrd="0" parTransId="{BAE9D113-7EE9-4C87-99DE-62448A4B686A}" sibTransId="{8D5ADE91-8E8E-4941-80D4-3B3A12CCE410}"/>
    <dgm:cxn modelId="{8FE7E83C-0ADE-486F-8EA3-F6726A58BB5A}" type="presOf" srcId="{22306665-6B0C-4381-9701-03B2A27B0704}" destId="{DA0AF2C6-6BB1-4772-88CE-8D1B7A36BDBB}" srcOrd="0" destOrd="0" presId="urn:microsoft.com/office/officeart/2005/8/layout/hProcess7"/>
    <dgm:cxn modelId="{5C829C50-EE45-4A91-ABD4-5889AD2893C1}" type="presOf" srcId="{C4296442-2E5E-401F-9663-F2CD621FFEA3}" destId="{AB797D98-41A8-4CC8-8308-63AAE802E828}" srcOrd="1" destOrd="0" presId="urn:microsoft.com/office/officeart/2005/8/layout/hProcess7"/>
    <dgm:cxn modelId="{8DAFC785-001F-4BE5-852F-1302C0AE1FDD}" type="presOf" srcId="{E4C366C6-C16B-4035-ACE9-2F5B0BDB71F9}" destId="{B127B929-D84E-4A6D-A379-9F636DD1FF8E}" srcOrd="0" destOrd="0" presId="urn:microsoft.com/office/officeart/2005/8/layout/hProcess7"/>
    <dgm:cxn modelId="{AE945BAD-A57D-4F55-863A-1E44676B13B0}" type="presOf" srcId="{1F362DE6-13F7-4B76-9ACE-3D01DB5D1DFC}" destId="{BE16E3B2-35B5-40DF-8750-054BD60AEB43}" srcOrd="0" destOrd="0" presId="urn:microsoft.com/office/officeart/2005/8/layout/hProcess7"/>
    <dgm:cxn modelId="{0E456EC1-867F-4E17-BE5D-6929B7FBD68A}" srcId="{C4296442-2E5E-401F-9663-F2CD621FFEA3}" destId="{E0EA3FA7-0200-459D-A1E1-DFC746F095ED}" srcOrd="0" destOrd="0" parTransId="{B811C8F3-CBD7-4493-9C89-FECFA3D5FB05}" sibTransId="{9FB3DEFF-935B-4964-9A46-46BDBC209FB5}"/>
    <dgm:cxn modelId="{8BCF8BC4-8D1F-41AB-A786-5C1EDA829C74}" type="presOf" srcId="{E0EA3FA7-0200-459D-A1E1-DFC746F095ED}" destId="{7E8336F9-CC29-4DC2-9527-D2D0F4A0AB5F}" srcOrd="0" destOrd="0" presId="urn:microsoft.com/office/officeart/2005/8/layout/hProcess7"/>
    <dgm:cxn modelId="{A7F72CCF-AD6D-487E-BD1A-0C8732FE6A76}" type="presOf" srcId="{22306665-6B0C-4381-9701-03B2A27B0704}" destId="{CD86B990-B7CF-4E23-9BDC-054A4FECCC62}" srcOrd="1" destOrd="0" presId="urn:microsoft.com/office/officeart/2005/8/layout/hProcess7"/>
    <dgm:cxn modelId="{F9560FD5-4FB3-4672-840D-3A4147112E52}" type="presOf" srcId="{C4296442-2E5E-401F-9663-F2CD621FFEA3}" destId="{A1DF1F63-2763-4135-A1DA-ECB7B98BD17C}" srcOrd="0" destOrd="0" presId="urn:microsoft.com/office/officeart/2005/8/layout/hProcess7"/>
    <dgm:cxn modelId="{814A77FC-E895-40D3-949B-87DFE1E53515}" srcId="{22306665-6B0C-4381-9701-03B2A27B0704}" destId="{1F362DE6-13F7-4B76-9ACE-3D01DB5D1DFC}" srcOrd="0" destOrd="0" parTransId="{A37A754B-8326-4589-9E2E-38D519B3A6AD}" sibTransId="{F6005D56-38B7-45C7-9593-7198898A5E6B}"/>
    <dgm:cxn modelId="{D04152CE-BC88-47E9-A5C1-FB5CDCE53051}" type="presParOf" srcId="{B127B929-D84E-4A6D-A379-9F636DD1FF8E}" destId="{C474D5EC-6998-45D7-8411-DCCC10AF5533}" srcOrd="0" destOrd="0" presId="urn:microsoft.com/office/officeart/2005/8/layout/hProcess7"/>
    <dgm:cxn modelId="{D5ECCFC9-245A-4179-A1D2-6A8F5FE67922}" type="presParOf" srcId="{C474D5EC-6998-45D7-8411-DCCC10AF5533}" destId="{A1DF1F63-2763-4135-A1DA-ECB7B98BD17C}" srcOrd="0" destOrd="0" presId="urn:microsoft.com/office/officeart/2005/8/layout/hProcess7"/>
    <dgm:cxn modelId="{3A75DC05-CD5B-469D-841D-FAA2890A1A30}" type="presParOf" srcId="{C474D5EC-6998-45D7-8411-DCCC10AF5533}" destId="{AB797D98-41A8-4CC8-8308-63AAE802E828}" srcOrd="1" destOrd="0" presId="urn:microsoft.com/office/officeart/2005/8/layout/hProcess7"/>
    <dgm:cxn modelId="{E61A50F4-DC67-496E-B528-A3DBC4595981}" type="presParOf" srcId="{C474D5EC-6998-45D7-8411-DCCC10AF5533}" destId="{7E8336F9-CC29-4DC2-9527-D2D0F4A0AB5F}" srcOrd="2" destOrd="0" presId="urn:microsoft.com/office/officeart/2005/8/layout/hProcess7"/>
    <dgm:cxn modelId="{8D203785-EA4A-4AD3-A4E5-2A295C1F3F97}" type="presParOf" srcId="{B127B929-D84E-4A6D-A379-9F636DD1FF8E}" destId="{58E1C14B-ABD7-4B99-9966-441FBE1366A8}" srcOrd="1" destOrd="0" presId="urn:microsoft.com/office/officeart/2005/8/layout/hProcess7"/>
    <dgm:cxn modelId="{0F6EB7C2-15C8-4F6F-834F-DEC3EF9167CB}" type="presParOf" srcId="{B127B929-D84E-4A6D-A379-9F636DD1FF8E}" destId="{E4F67C20-86F6-44D5-8B15-FF2FC34B5882}" srcOrd="2" destOrd="0" presId="urn:microsoft.com/office/officeart/2005/8/layout/hProcess7"/>
    <dgm:cxn modelId="{0D18333A-D241-41B5-9725-D30DD041A8E3}" type="presParOf" srcId="{E4F67C20-86F6-44D5-8B15-FF2FC34B5882}" destId="{EDFE9858-CACA-4484-A622-894104201B68}" srcOrd="0" destOrd="0" presId="urn:microsoft.com/office/officeart/2005/8/layout/hProcess7"/>
    <dgm:cxn modelId="{D5FEF16C-98AC-44ED-9811-854718E13239}" type="presParOf" srcId="{E4F67C20-86F6-44D5-8B15-FF2FC34B5882}" destId="{AEFFE743-B824-4830-A4C5-EA90239FB717}" srcOrd="1" destOrd="0" presId="urn:microsoft.com/office/officeart/2005/8/layout/hProcess7"/>
    <dgm:cxn modelId="{E386E929-0BA3-482C-AD64-DD3905F70501}" type="presParOf" srcId="{E4F67C20-86F6-44D5-8B15-FF2FC34B5882}" destId="{90C3F73A-AAA2-407D-A0AA-00BE41FF602D}" srcOrd="2" destOrd="0" presId="urn:microsoft.com/office/officeart/2005/8/layout/hProcess7"/>
    <dgm:cxn modelId="{B224ACB9-E542-4B9E-AB5C-B092D5FFB078}" type="presParOf" srcId="{B127B929-D84E-4A6D-A379-9F636DD1FF8E}" destId="{4E2AEBCF-71E8-45AE-A754-7AF6E3BBB9AE}" srcOrd="3" destOrd="0" presId="urn:microsoft.com/office/officeart/2005/8/layout/hProcess7"/>
    <dgm:cxn modelId="{D4A24D0B-66E9-41DA-BB6A-990DD2546FDA}" type="presParOf" srcId="{B127B929-D84E-4A6D-A379-9F636DD1FF8E}" destId="{30F07C50-761E-4604-BB4B-4E50930CEA67}" srcOrd="4" destOrd="0" presId="urn:microsoft.com/office/officeart/2005/8/layout/hProcess7"/>
    <dgm:cxn modelId="{156AE197-D097-4AE4-A2FC-9FD5B48213CF}" type="presParOf" srcId="{30F07C50-761E-4604-BB4B-4E50930CEA67}" destId="{DA0AF2C6-6BB1-4772-88CE-8D1B7A36BDBB}" srcOrd="0" destOrd="0" presId="urn:microsoft.com/office/officeart/2005/8/layout/hProcess7"/>
    <dgm:cxn modelId="{3E7B2B58-858C-464C-A2B9-4711582D32E1}" type="presParOf" srcId="{30F07C50-761E-4604-BB4B-4E50930CEA67}" destId="{CD86B990-B7CF-4E23-9BDC-054A4FECCC62}" srcOrd="1" destOrd="0" presId="urn:microsoft.com/office/officeart/2005/8/layout/hProcess7"/>
    <dgm:cxn modelId="{15DEFBA0-D47A-43AB-A1FD-18641775807E}" type="presParOf" srcId="{30F07C50-761E-4604-BB4B-4E50930CEA67}" destId="{BE16E3B2-35B5-40DF-8750-054BD60AEB43}" srcOrd="2" destOrd="0" presId="urn:microsoft.com/office/officeart/2005/8/layout/hProcess7"/>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63C2900-289E-42EF-80A4-0522FAF4BD46}"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55D96B12-C7ED-4FCE-B4C4-956A705B27C5}">
      <dgm:prSet phldrT="[Text]" custT="1"/>
      <dgm:spPr>
        <a:solidFill>
          <a:schemeClr val="accent3">
            <a:lumMod val="40000"/>
            <a:lumOff val="60000"/>
          </a:schemeClr>
        </a:solidFill>
        <a:ln>
          <a:solidFill>
            <a:schemeClr val="tx1"/>
          </a:solidFill>
        </a:ln>
      </dgm:spPr>
      <dgm:t>
        <a:bodyPr/>
        <a:lstStyle/>
        <a:p>
          <a:r>
            <a:rPr lang="en-US" sz="2400" dirty="0">
              <a:solidFill>
                <a:schemeClr val="tx1"/>
              </a:solidFill>
            </a:rPr>
            <a:t>Preserve life</a:t>
          </a:r>
        </a:p>
      </dgm:t>
    </dgm:pt>
    <dgm:pt modelId="{5EE2FBDE-55C5-4172-A323-1BD4C40FEC1F}" type="parTrans" cxnId="{281CF20F-44D8-4B67-A59F-B4465FEEEB90}">
      <dgm:prSet/>
      <dgm:spPr/>
      <dgm:t>
        <a:bodyPr/>
        <a:lstStyle/>
        <a:p>
          <a:endParaRPr lang="en-US"/>
        </a:p>
      </dgm:t>
    </dgm:pt>
    <dgm:pt modelId="{BB889DBA-4CF9-420A-BF87-E395B0B572C3}" type="sibTrans" cxnId="{281CF20F-44D8-4B67-A59F-B4465FEEEB90}">
      <dgm:prSet/>
      <dgm:spPr>
        <a:solidFill>
          <a:srgbClr val="002060"/>
        </a:solidFill>
        <a:ln>
          <a:solidFill>
            <a:schemeClr val="tx1"/>
          </a:solidFill>
        </a:ln>
      </dgm:spPr>
      <dgm:t>
        <a:bodyPr/>
        <a:lstStyle/>
        <a:p>
          <a:endParaRPr lang="en-US"/>
        </a:p>
      </dgm:t>
    </dgm:pt>
    <dgm:pt modelId="{5EB793AB-1E12-4AAE-814A-6D04683856D3}">
      <dgm:prSet phldrT="[Text]" custT="1"/>
      <dgm:spPr>
        <a:solidFill>
          <a:schemeClr val="accent1">
            <a:lumMod val="40000"/>
            <a:lumOff val="60000"/>
          </a:schemeClr>
        </a:solidFill>
        <a:ln>
          <a:solidFill>
            <a:schemeClr val="tx1"/>
          </a:solidFill>
        </a:ln>
      </dgm:spPr>
      <dgm:t>
        <a:bodyPr/>
        <a:lstStyle/>
        <a:p>
          <a:r>
            <a:rPr lang="en-US" sz="2400" dirty="0">
              <a:solidFill>
                <a:schemeClr val="tx1"/>
              </a:solidFill>
            </a:rPr>
            <a:t>Identify victims/ witnesses</a:t>
          </a:r>
        </a:p>
      </dgm:t>
    </dgm:pt>
    <dgm:pt modelId="{EA832B4E-FC97-462B-8742-13D7472BAF63}" type="parTrans" cxnId="{31C94643-B9F6-461E-B46E-F28424A7BF2D}">
      <dgm:prSet/>
      <dgm:spPr/>
      <dgm:t>
        <a:bodyPr/>
        <a:lstStyle/>
        <a:p>
          <a:endParaRPr lang="en-US"/>
        </a:p>
      </dgm:t>
    </dgm:pt>
    <dgm:pt modelId="{0BF56F40-F323-4454-AFBF-DFC0571FD59E}" type="sibTrans" cxnId="{31C94643-B9F6-461E-B46E-F28424A7BF2D}">
      <dgm:prSet/>
      <dgm:spPr>
        <a:solidFill>
          <a:srgbClr val="002060"/>
        </a:solidFill>
        <a:ln>
          <a:solidFill>
            <a:schemeClr val="tx1"/>
          </a:solidFill>
        </a:ln>
      </dgm:spPr>
      <dgm:t>
        <a:bodyPr/>
        <a:lstStyle/>
        <a:p>
          <a:endParaRPr lang="en-US"/>
        </a:p>
      </dgm:t>
    </dgm:pt>
    <dgm:pt modelId="{1B2B0581-4AC9-42E0-854F-B4825DD151E3}">
      <dgm:prSet phldrT="[Text]" custT="1"/>
      <dgm:spPr>
        <a:solidFill>
          <a:schemeClr val="tx2">
            <a:lumMod val="40000"/>
            <a:lumOff val="60000"/>
          </a:schemeClr>
        </a:solidFill>
        <a:ln>
          <a:solidFill>
            <a:schemeClr val="tx1"/>
          </a:solidFill>
        </a:ln>
      </dgm:spPr>
      <dgm:t>
        <a:bodyPr/>
        <a:lstStyle/>
        <a:p>
          <a:r>
            <a:rPr lang="en-US" sz="2400" dirty="0">
              <a:solidFill>
                <a:schemeClr val="tx1"/>
              </a:solidFill>
            </a:rPr>
            <a:t>Preserve scenes</a:t>
          </a:r>
        </a:p>
      </dgm:t>
    </dgm:pt>
    <dgm:pt modelId="{DDC41DDB-3C05-4265-90B9-100BED95CFA7}" type="parTrans" cxnId="{0A8B5C85-4314-4E9B-B172-E1CCE1D19A7A}">
      <dgm:prSet/>
      <dgm:spPr/>
      <dgm:t>
        <a:bodyPr/>
        <a:lstStyle/>
        <a:p>
          <a:endParaRPr lang="en-US"/>
        </a:p>
      </dgm:t>
    </dgm:pt>
    <dgm:pt modelId="{360BE713-4890-49AC-BED2-E59F1702BBD4}" type="sibTrans" cxnId="{0A8B5C85-4314-4E9B-B172-E1CCE1D19A7A}">
      <dgm:prSet/>
      <dgm:spPr>
        <a:solidFill>
          <a:srgbClr val="002060"/>
        </a:solidFill>
        <a:ln>
          <a:solidFill>
            <a:schemeClr val="tx1"/>
          </a:solidFill>
        </a:ln>
      </dgm:spPr>
      <dgm:t>
        <a:bodyPr/>
        <a:lstStyle/>
        <a:p>
          <a:endParaRPr lang="en-US"/>
        </a:p>
      </dgm:t>
    </dgm:pt>
    <dgm:pt modelId="{EDCB5BA0-BFE8-4504-A969-49B300BB1CC4}">
      <dgm:prSet phldrT="[Text]" custT="1"/>
      <dgm:spPr>
        <a:solidFill>
          <a:schemeClr val="accent3">
            <a:lumMod val="40000"/>
            <a:lumOff val="60000"/>
          </a:schemeClr>
        </a:solidFill>
        <a:ln>
          <a:solidFill>
            <a:schemeClr val="tx1"/>
          </a:solidFill>
        </a:ln>
      </dgm:spPr>
      <dgm:t>
        <a:bodyPr/>
        <a:lstStyle/>
        <a:p>
          <a:r>
            <a:rPr lang="en-US" sz="2400" dirty="0">
              <a:solidFill>
                <a:schemeClr val="tx1"/>
              </a:solidFill>
            </a:rPr>
            <a:t>Secure evidence</a:t>
          </a:r>
        </a:p>
      </dgm:t>
    </dgm:pt>
    <dgm:pt modelId="{4AAA62A5-A6AF-4CBA-8EEC-57ACEF177166}" type="parTrans" cxnId="{313627FB-E940-48F7-9146-1999BCAF2147}">
      <dgm:prSet/>
      <dgm:spPr/>
      <dgm:t>
        <a:bodyPr/>
        <a:lstStyle/>
        <a:p>
          <a:endParaRPr lang="en-US"/>
        </a:p>
      </dgm:t>
    </dgm:pt>
    <dgm:pt modelId="{2497CE4A-0CE2-4B7D-BAB8-0B9A8118B1B1}" type="sibTrans" cxnId="{313627FB-E940-48F7-9146-1999BCAF2147}">
      <dgm:prSet/>
      <dgm:spPr>
        <a:solidFill>
          <a:srgbClr val="002060"/>
        </a:solidFill>
        <a:ln>
          <a:solidFill>
            <a:schemeClr val="tx1"/>
          </a:solidFill>
        </a:ln>
      </dgm:spPr>
      <dgm:t>
        <a:bodyPr/>
        <a:lstStyle/>
        <a:p>
          <a:endParaRPr lang="en-US"/>
        </a:p>
      </dgm:t>
    </dgm:pt>
    <dgm:pt modelId="{856CE114-E2E5-4392-8857-0353228E2A9C}">
      <dgm:prSet phldrT="[Text]" custT="1"/>
      <dgm:spPr>
        <a:solidFill>
          <a:schemeClr val="accent1">
            <a:lumMod val="40000"/>
            <a:lumOff val="60000"/>
          </a:schemeClr>
        </a:solidFill>
        <a:ln>
          <a:solidFill>
            <a:schemeClr val="tx1"/>
          </a:solidFill>
        </a:ln>
      </dgm:spPr>
      <dgm:t>
        <a:bodyPr/>
        <a:lstStyle/>
        <a:p>
          <a:r>
            <a:rPr lang="en-US" sz="2400" dirty="0">
              <a:solidFill>
                <a:schemeClr val="tx1"/>
              </a:solidFill>
            </a:rPr>
            <a:t>Identify suspects</a:t>
          </a:r>
        </a:p>
      </dgm:t>
    </dgm:pt>
    <dgm:pt modelId="{A52C9A9E-693F-414B-AB0A-5938F46D1026}" type="parTrans" cxnId="{7C4EB5AE-0325-4E3B-BEBC-43BA508D3E10}">
      <dgm:prSet/>
      <dgm:spPr/>
      <dgm:t>
        <a:bodyPr/>
        <a:lstStyle/>
        <a:p>
          <a:endParaRPr lang="en-US"/>
        </a:p>
      </dgm:t>
    </dgm:pt>
    <dgm:pt modelId="{DA994445-1667-48E2-A3E4-C9620058E1ED}" type="sibTrans" cxnId="{7C4EB5AE-0325-4E3B-BEBC-43BA508D3E10}">
      <dgm:prSet/>
      <dgm:spPr/>
      <dgm:t>
        <a:bodyPr/>
        <a:lstStyle/>
        <a:p>
          <a:endParaRPr lang="en-US"/>
        </a:p>
      </dgm:t>
    </dgm:pt>
    <dgm:pt modelId="{4BF16DC2-6150-4868-A61D-13968CCE348A}" type="pres">
      <dgm:prSet presAssocID="{663C2900-289E-42EF-80A4-0522FAF4BD46}" presName="diagram" presStyleCnt="0">
        <dgm:presLayoutVars>
          <dgm:dir/>
          <dgm:resizeHandles val="exact"/>
        </dgm:presLayoutVars>
      </dgm:prSet>
      <dgm:spPr/>
    </dgm:pt>
    <dgm:pt modelId="{565D5998-97EC-477E-9443-7667DA98BA5C}" type="pres">
      <dgm:prSet presAssocID="{55D96B12-C7ED-4FCE-B4C4-956A705B27C5}" presName="node" presStyleLbl="node1" presStyleIdx="0" presStyleCnt="5">
        <dgm:presLayoutVars>
          <dgm:bulletEnabled val="1"/>
        </dgm:presLayoutVars>
      </dgm:prSet>
      <dgm:spPr/>
    </dgm:pt>
    <dgm:pt modelId="{1880E01B-1415-4D7B-9AD2-AB6475D71FBD}" type="pres">
      <dgm:prSet presAssocID="{BB889DBA-4CF9-420A-BF87-E395B0B572C3}" presName="sibTrans" presStyleLbl="sibTrans2D1" presStyleIdx="0" presStyleCnt="4"/>
      <dgm:spPr/>
    </dgm:pt>
    <dgm:pt modelId="{4952B00B-108B-46CB-AABF-DEBC8D4DD970}" type="pres">
      <dgm:prSet presAssocID="{BB889DBA-4CF9-420A-BF87-E395B0B572C3}" presName="connectorText" presStyleLbl="sibTrans2D1" presStyleIdx="0" presStyleCnt="4"/>
      <dgm:spPr/>
    </dgm:pt>
    <dgm:pt modelId="{012F2845-F05F-40E4-8A07-9F2D050946D7}" type="pres">
      <dgm:prSet presAssocID="{5EB793AB-1E12-4AAE-814A-6D04683856D3}" presName="node" presStyleLbl="node1" presStyleIdx="1" presStyleCnt="5">
        <dgm:presLayoutVars>
          <dgm:bulletEnabled val="1"/>
        </dgm:presLayoutVars>
      </dgm:prSet>
      <dgm:spPr/>
    </dgm:pt>
    <dgm:pt modelId="{D4D14FE8-87F0-4138-A2F0-39EAD1242161}" type="pres">
      <dgm:prSet presAssocID="{0BF56F40-F323-4454-AFBF-DFC0571FD59E}" presName="sibTrans" presStyleLbl="sibTrans2D1" presStyleIdx="1" presStyleCnt="4"/>
      <dgm:spPr/>
    </dgm:pt>
    <dgm:pt modelId="{1389EB36-AD26-4B0F-A0F5-E04102B3F761}" type="pres">
      <dgm:prSet presAssocID="{0BF56F40-F323-4454-AFBF-DFC0571FD59E}" presName="connectorText" presStyleLbl="sibTrans2D1" presStyleIdx="1" presStyleCnt="4"/>
      <dgm:spPr/>
    </dgm:pt>
    <dgm:pt modelId="{D995732A-F645-4B80-A1FA-31B4A46A40F3}" type="pres">
      <dgm:prSet presAssocID="{1B2B0581-4AC9-42E0-854F-B4825DD151E3}" presName="node" presStyleLbl="node1" presStyleIdx="2" presStyleCnt="5">
        <dgm:presLayoutVars>
          <dgm:bulletEnabled val="1"/>
        </dgm:presLayoutVars>
      </dgm:prSet>
      <dgm:spPr/>
    </dgm:pt>
    <dgm:pt modelId="{9F6BCB4F-E6F8-4AA8-BFCD-20E8E3D91547}" type="pres">
      <dgm:prSet presAssocID="{360BE713-4890-49AC-BED2-E59F1702BBD4}" presName="sibTrans" presStyleLbl="sibTrans2D1" presStyleIdx="2" presStyleCnt="4"/>
      <dgm:spPr/>
    </dgm:pt>
    <dgm:pt modelId="{E9FC4C29-D947-489C-8089-090D3BA74D7D}" type="pres">
      <dgm:prSet presAssocID="{360BE713-4890-49AC-BED2-E59F1702BBD4}" presName="connectorText" presStyleLbl="sibTrans2D1" presStyleIdx="2" presStyleCnt="4"/>
      <dgm:spPr/>
    </dgm:pt>
    <dgm:pt modelId="{0924443D-C24A-4E34-8D72-1A8AAD68A5EB}" type="pres">
      <dgm:prSet presAssocID="{EDCB5BA0-BFE8-4504-A969-49B300BB1CC4}" presName="node" presStyleLbl="node1" presStyleIdx="3" presStyleCnt="5">
        <dgm:presLayoutVars>
          <dgm:bulletEnabled val="1"/>
        </dgm:presLayoutVars>
      </dgm:prSet>
      <dgm:spPr/>
    </dgm:pt>
    <dgm:pt modelId="{84697091-9E73-443E-8822-B02B99EF39C6}" type="pres">
      <dgm:prSet presAssocID="{2497CE4A-0CE2-4B7D-BAB8-0B9A8118B1B1}" presName="sibTrans" presStyleLbl="sibTrans2D1" presStyleIdx="3" presStyleCnt="4"/>
      <dgm:spPr/>
    </dgm:pt>
    <dgm:pt modelId="{A6D570E8-A29B-4144-A5AB-7EF691FFAC2E}" type="pres">
      <dgm:prSet presAssocID="{2497CE4A-0CE2-4B7D-BAB8-0B9A8118B1B1}" presName="connectorText" presStyleLbl="sibTrans2D1" presStyleIdx="3" presStyleCnt="4"/>
      <dgm:spPr/>
    </dgm:pt>
    <dgm:pt modelId="{7536130C-62D8-4BEE-AC25-52B590C60088}" type="pres">
      <dgm:prSet presAssocID="{856CE114-E2E5-4392-8857-0353228E2A9C}" presName="node" presStyleLbl="node1" presStyleIdx="4" presStyleCnt="5">
        <dgm:presLayoutVars>
          <dgm:bulletEnabled val="1"/>
        </dgm:presLayoutVars>
      </dgm:prSet>
      <dgm:spPr/>
    </dgm:pt>
  </dgm:ptLst>
  <dgm:cxnLst>
    <dgm:cxn modelId="{0914700F-8C16-4CFC-A14A-5C72C7256735}" type="presOf" srcId="{0BF56F40-F323-4454-AFBF-DFC0571FD59E}" destId="{D4D14FE8-87F0-4138-A2F0-39EAD1242161}" srcOrd="0" destOrd="0" presId="urn:microsoft.com/office/officeart/2005/8/layout/process5"/>
    <dgm:cxn modelId="{281CF20F-44D8-4B67-A59F-B4465FEEEB90}" srcId="{663C2900-289E-42EF-80A4-0522FAF4BD46}" destId="{55D96B12-C7ED-4FCE-B4C4-956A705B27C5}" srcOrd="0" destOrd="0" parTransId="{5EE2FBDE-55C5-4172-A323-1BD4C40FEC1F}" sibTransId="{BB889DBA-4CF9-420A-BF87-E395B0B572C3}"/>
    <dgm:cxn modelId="{35005516-A8D6-4964-BDF3-B3E96F7DB1EF}" type="presOf" srcId="{0BF56F40-F323-4454-AFBF-DFC0571FD59E}" destId="{1389EB36-AD26-4B0F-A0F5-E04102B3F761}" srcOrd="1" destOrd="0" presId="urn:microsoft.com/office/officeart/2005/8/layout/process5"/>
    <dgm:cxn modelId="{31C94643-B9F6-461E-B46E-F28424A7BF2D}" srcId="{663C2900-289E-42EF-80A4-0522FAF4BD46}" destId="{5EB793AB-1E12-4AAE-814A-6D04683856D3}" srcOrd="1" destOrd="0" parTransId="{EA832B4E-FC97-462B-8742-13D7472BAF63}" sibTransId="{0BF56F40-F323-4454-AFBF-DFC0571FD59E}"/>
    <dgm:cxn modelId="{AD739C70-8195-4CE3-8964-45B0193EF9A3}" type="presOf" srcId="{BB889DBA-4CF9-420A-BF87-E395B0B572C3}" destId="{4952B00B-108B-46CB-AABF-DEBC8D4DD970}" srcOrd="1" destOrd="0" presId="urn:microsoft.com/office/officeart/2005/8/layout/process5"/>
    <dgm:cxn modelId="{34327B51-0CEA-4BBE-8FAF-2AAD7C6C5546}" type="presOf" srcId="{5EB793AB-1E12-4AAE-814A-6D04683856D3}" destId="{012F2845-F05F-40E4-8A07-9F2D050946D7}" srcOrd="0" destOrd="0" presId="urn:microsoft.com/office/officeart/2005/8/layout/process5"/>
    <dgm:cxn modelId="{650F6F75-29DD-4D7C-B84C-7F13266BDF37}" type="presOf" srcId="{856CE114-E2E5-4392-8857-0353228E2A9C}" destId="{7536130C-62D8-4BEE-AC25-52B590C60088}" srcOrd="0" destOrd="0" presId="urn:microsoft.com/office/officeart/2005/8/layout/process5"/>
    <dgm:cxn modelId="{C91A0C7B-B0F3-44A1-9966-0C105E671379}" type="presOf" srcId="{1B2B0581-4AC9-42E0-854F-B4825DD151E3}" destId="{D995732A-F645-4B80-A1FA-31B4A46A40F3}" srcOrd="0" destOrd="0" presId="urn:microsoft.com/office/officeart/2005/8/layout/process5"/>
    <dgm:cxn modelId="{8AA67F80-C9DE-446C-A6C9-26A7D079CED2}" type="presOf" srcId="{360BE713-4890-49AC-BED2-E59F1702BBD4}" destId="{E9FC4C29-D947-489C-8089-090D3BA74D7D}" srcOrd="1" destOrd="0" presId="urn:microsoft.com/office/officeart/2005/8/layout/process5"/>
    <dgm:cxn modelId="{0A8B5C85-4314-4E9B-B172-E1CCE1D19A7A}" srcId="{663C2900-289E-42EF-80A4-0522FAF4BD46}" destId="{1B2B0581-4AC9-42E0-854F-B4825DD151E3}" srcOrd="2" destOrd="0" parTransId="{DDC41DDB-3C05-4265-90B9-100BED95CFA7}" sibTransId="{360BE713-4890-49AC-BED2-E59F1702BBD4}"/>
    <dgm:cxn modelId="{FD92FBA3-86E8-4BD3-B0DC-4B4FF2AC0D9A}" type="presOf" srcId="{2497CE4A-0CE2-4B7D-BAB8-0B9A8118B1B1}" destId="{A6D570E8-A29B-4144-A5AB-7EF691FFAC2E}" srcOrd="1" destOrd="0" presId="urn:microsoft.com/office/officeart/2005/8/layout/process5"/>
    <dgm:cxn modelId="{9D0B16A8-28BD-459C-9D75-9B1FF7242641}" type="presOf" srcId="{EDCB5BA0-BFE8-4504-A969-49B300BB1CC4}" destId="{0924443D-C24A-4E34-8D72-1A8AAD68A5EB}" srcOrd="0" destOrd="0" presId="urn:microsoft.com/office/officeart/2005/8/layout/process5"/>
    <dgm:cxn modelId="{7C4EB5AE-0325-4E3B-BEBC-43BA508D3E10}" srcId="{663C2900-289E-42EF-80A4-0522FAF4BD46}" destId="{856CE114-E2E5-4392-8857-0353228E2A9C}" srcOrd="4" destOrd="0" parTransId="{A52C9A9E-693F-414B-AB0A-5938F46D1026}" sibTransId="{DA994445-1667-48E2-A3E4-C9620058E1ED}"/>
    <dgm:cxn modelId="{BFBB13B1-EBB7-40FC-BF02-09A2DAB87403}" type="presOf" srcId="{55D96B12-C7ED-4FCE-B4C4-956A705B27C5}" destId="{565D5998-97EC-477E-9443-7667DA98BA5C}" srcOrd="0" destOrd="0" presId="urn:microsoft.com/office/officeart/2005/8/layout/process5"/>
    <dgm:cxn modelId="{02BAE0C4-C272-4931-9A9E-5764E9F90D41}" type="presOf" srcId="{BB889DBA-4CF9-420A-BF87-E395B0B572C3}" destId="{1880E01B-1415-4D7B-9AD2-AB6475D71FBD}" srcOrd="0" destOrd="0" presId="urn:microsoft.com/office/officeart/2005/8/layout/process5"/>
    <dgm:cxn modelId="{678C63E5-73F7-4EF8-8C91-CF6A1FA901FD}" type="presOf" srcId="{663C2900-289E-42EF-80A4-0522FAF4BD46}" destId="{4BF16DC2-6150-4868-A61D-13968CCE348A}" srcOrd="0" destOrd="0" presId="urn:microsoft.com/office/officeart/2005/8/layout/process5"/>
    <dgm:cxn modelId="{A0462BF2-D640-4452-97AB-7E9E6F8BFDF0}" type="presOf" srcId="{2497CE4A-0CE2-4B7D-BAB8-0B9A8118B1B1}" destId="{84697091-9E73-443E-8822-B02B99EF39C6}" srcOrd="0" destOrd="0" presId="urn:microsoft.com/office/officeart/2005/8/layout/process5"/>
    <dgm:cxn modelId="{8B01BDF5-C3F3-40F5-AA5D-1221FB0491B1}" type="presOf" srcId="{360BE713-4890-49AC-BED2-E59F1702BBD4}" destId="{9F6BCB4F-E6F8-4AA8-BFCD-20E8E3D91547}" srcOrd="0" destOrd="0" presId="urn:microsoft.com/office/officeart/2005/8/layout/process5"/>
    <dgm:cxn modelId="{313627FB-E940-48F7-9146-1999BCAF2147}" srcId="{663C2900-289E-42EF-80A4-0522FAF4BD46}" destId="{EDCB5BA0-BFE8-4504-A969-49B300BB1CC4}" srcOrd="3" destOrd="0" parTransId="{4AAA62A5-A6AF-4CBA-8EEC-57ACEF177166}" sibTransId="{2497CE4A-0CE2-4B7D-BAB8-0B9A8118B1B1}"/>
    <dgm:cxn modelId="{724649E5-AF01-4F8C-8723-6993153F07AF}" type="presParOf" srcId="{4BF16DC2-6150-4868-A61D-13968CCE348A}" destId="{565D5998-97EC-477E-9443-7667DA98BA5C}" srcOrd="0" destOrd="0" presId="urn:microsoft.com/office/officeart/2005/8/layout/process5"/>
    <dgm:cxn modelId="{7A9245F4-9272-4514-8930-B362450184DC}" type="presParOf" srcId="{4BF16DC2-6150-4868-A61D-13968CCE348A}" destId="{1880E01B-1415-4D7B-9AD2-AB6475D71FBD}" srcOrd="1" destOrd="0" presId="urn:microsoft.com/office/officeart/2005/8/layout/process5"/>
    <dgm:cxn modelId="{0593FF65-8CB9-484B-877E-87577470C76F}" type="presParOf" srcId="{1880E01B-1415-4D7B-9AD2-AB6475D71FBD}" destId="{4952B00B-108B-46CB-AABF-DEBC8D4DD970}" srcOrd="0" destOrd="0" presId="urn:microsoft.com/office/officeart/2005/8/layout/process5"/>
    <dgm:cxn modelId="{98CE6DBC-77C9-4685-A446-D7F58A15DB75}" type="presParOf" srcId="{4BF16DC2-6150-4868-A61D-13968CCE348A}" destId="{012F2845-F05F-40E4-8A07-9F2D050946D7}" srcOrd="2" destOrd="0" presId="urn:microsoft.com/office/officeart/2005/8/layout/process5"/>
    <dgm:cxn modelId="{795F50AA-D7F2-47B2-8637-1230B84AA46A}" type="presParOf" srcId="{4BF16DC2-6150-4868-A61D-13968CCE348A}" destId="{D4D14FE8-87F0-4138-A2F0-39EAD1242161}" srcOrd="3" destOrd="0" presId="urn:microsoft.com/office/officeart/2005/8/layout/process5"/>
    <dgm:cxn modelId="{0016726C-58B2-46DD-AC5A-EEEFE918CA85}" type="presParOf" srcId="{D4D14FE8-87F0-4138-A2F0-39EAD1242161}" destId="{1389EB36-AD26-4B0F-A0F5-E04102B3F761}" srcOrd="0" destOrd="0" presId="urn:microsoft.com/office/officeart/2005/8/layout/process5"/>
    <dgm:cxn modelId="{BB6CF63C-86A5-468E-AFE3-738E0D199E44}" type="presParOf" srcId="{4BF16DC2-6150-4868-A61D-13968CCE348A}" destId="{D995732A-F645-4B80-A1FA-31B4A46A40F3}" srcOrd="4" destOrd="0" presId="urn:microsoft.com/office/officeart/2005/8/layout/process5"/>
    <dgm:cxn modelId="{AD7F71C8-0E33-4A0E-9373-D41669A69F48}" type="presParOf" srcId="{4BF16DC2-6150-4868-A61D-13968CCE348A}" destId="{9F6BCB4F-E6F8-4AA8-BFCD-20E8E3D91547}" srcOrd="5" destOrd="0" presId="urn:microsoft.com/office/officeart/2005/8/layout/process5"/>
    <dgm:cxn modelId="{E1A38D07-8285-420A-8CD3-5BC39E03B043}" type="presParOf" srcId="{9F6BCB4F-E6F8-4AA8-BFCD-20E8E3D91547}" destId="{E9FC4C29-D947-489C-8089-090D3BA74D7D}" srcOrd="0" destOrd="0" presId="urn:microsoft.com/office/officeart/2005/8/layout/process5"/>
    <dgm:cxn modelId="{772CE2E8-BF36-4E41-A149-1EE741B0A107}" type="presParOf" srcId="{4BF16DC2-6150-4868-A61D-13968CCE348A}" destId="{0924443D-C24A-4E34-8D72-1A8AAD68A5EB}" srcOrd="6" destOrd="0" presId="urn:microsoft.com/office/officeart/2005/8/layout/process5"/>
    <dgm:cxn modelId="{58458869-4A1B-4B91-BC94-802CCD4B120F}" type="presParOf" srcId="{4BF16DC2-6150-4868-A61D-13968CCE348A}" destId="{84697091-9E73-443E-8822-B02B99EF39C6}" srcOrd="7" destOrd="0" presId="urn:microsoft.com/office/officeart/2005/8/layout/process5"/>
    <dgm:cxn modelId="{AFC42475-D8B8-464F-9916-711F243C47CF}" type="presParOf" srcId="{84697091-9E73-443E-8822-B02B99EF39C6}" destId="{A6D570E8-A29B-4144-A5AB-7EF691FFAC2E}" srcOrd="0" destOrd="0" presId="urn:microsoft.com/office/officeart/2005/8/layout/process5"/>
    <dgm:cxn modelId="{C933BEA8-6E6F-45AA-8893-BFDC0ECA1B5A}" type="presParOf" srcId="{4BF16DC2-6150-4868-A61D-13968CCE348A}" destId="{7536130C-62D8-4BEE-AC25-52B590C60088}" srcOrd="8"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897B06D-76D6-427A-8DE1-19F5D4C07454}"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108738F9-A15A-4922-9844-7E23A0AAF531}">
      <dgm:prSet phldrT="[Text]" custT="1"/>
      <dgm:spPr>
        <a:solidFill>
          <a:schemeClr val="accent3">
            <a:lumMod val="40000"/>
            <a:lumOff val="60000"/>
          </a:schemeClr>
        </a:solidFill>
        <a:ln>
          <a:solidFill>
            <a:schemeClr val="tx1"/>
          </a:solidFill>
        </a:ln>
      </dgm:spPr>
      <dgm:t>
        <a:bodyPr/>
        <a:lstStyle/>
        <a:p>
          <a:r>
            <a:rPr lang="en-US" sz="2400" dirty="0">
              <a:solidFill>
                <a:schemeClr val="tx1"/>
              </a:solidFill>
            </a:rPr>
            <a:t>Best evidence is obtained</a:t>
          </a:r>
        </a:p>
      </dgm:t>
    </dgm:pt>
    <dgm:pt modelId="{0C278FB7-9119-47EC-8A04-6DC1FAB3F5A2}" type="parTrans" cxnId="{1A9BE559-FCED-463E-98BF-63796DFE87CE}">
      <dgm:prSet/>
      <dgm:spPr/>
      <dgm:t>
        <a:bodyPr/>
        <a:lstStyle/>
        <a:p>
          <a:endParaRPr lang="en-US"/>
        </a:p>
      </dgm:t>
    </dgm:pt>
    <dgm:pt modelId="{6BBCF104-D870-4360-A579-B639E4F21306}" type="sibTrans" cxnId="{1A9BE559-FCED-463E-98BF-63796DFE87CE}">
      <dgm:prSet/>
      <dgm:spPr>
        <a:solidFill>
          <a:srgbClr val="002060"/>
        </a:solidFill>
        <a:ln>
          <a:solidFill>
            <a:schemeClr val="tx1"/>
          </a:solidFill>
        </a:ln>
      </dgm:spPr>
      <dgm:t>
        <a:bodyPr/>
        <a:lstStyle/>
        <a:p>
          <a:endParaRPr lang="en-US"/>
        </a:p>
      </dgm:t>
    </dgm:pt>
    <dgm:pt modelId="{B7D2958A-BEE7-4969-A5F9-D2A4421CD3D1}">
      <dgm:prSet phldrT="[Text]" custT="1"/>
      <dgm:spPr>
        <a:solidFill>
          <a:schemeClr val="tx2">
            <a:lumMod val="40000"/>
            <a:lumOff val="60000"/>
          </a:schemeClr>
        </a:solidFill>
        <a:ln>
          <a:solidFill>
            <a:schemeClr val="tx1"/>
          </a:solidFill>
        </a:ln>
      </dgm:spPr>
      <dgm:t>
        <a:bodyPr/>
        <a:lstStyle/>
        <a:p>
          <a:r>
            <a:rPr lang="en-US" sz="2400" dirty="0">
              <a:solidFill>
                <a:schemeClr val="tx1"/>
              </a:solidFill>
            </a:rPr>
            <a:t>Accounts given when memory is freshest</a:t>
          </a:r>
        </a:p>
      </dgm:t>
    </dgm:pt>
    <dgm:pt modelId="{11448485-B9C8-4D42-8A32-D34BACDADF36}" type="parTrans" cxnId="{76D628FF-5D72-4831-85C5-681451A82A34}">
      <dgm:prSet/>
      <dgm:spPr/>
      <dgm:t>
        <a:bodyPr/>
        <a:lstStyle/>
        <a:p>
          <a:endParaRPr lang="en-US"/>
        </a:p>
      </dgm:t>
    </dgm:pt>
    <dgm:pt modelId="{B8795751-43DC-410B-80FB-11CFB082EB48}" type="sibTrans" cxnId="{76D628FF-5D72-4831-85C5-681451A82A34}">
      <dgm:prSet/>
      <dgm:spPr>
        <a:solidFill>
          <a:srgbClr val="002060"/>
        </a:solidFill>
        <a:ln>
          <a:solidFill>
            <a:schemeClr val="tx1"/>
          </a:solidFill>
        </a:ln>
      </dgm:spPr>
      <dgm:t>
        <a:bodyPr/>
        <a:lstStyle/>
        <a:p>
          <a:endParaRPr lang="en-US"/>
        </a:p>
      </dgm:t>
    </dgm:pt>
    <dgm:pt modelId="{6EA53B7D-A2E5-4938-863C-900217F4B442}">
      <dgm:prSet phldrT="[Text]" custT="1"/>
      <dgm:spPr>
        <a:solidFill>
          <a:schemeClr val="accent1">
            <a:lumMod val="60000"/>
            <a:lumOff val="40000"/>
          </a:schemeClr>
        </a:solidFill>
        <a:ln>
          <a:solidFill>
            <a:schemeClr val="tx1"/>
          </a:solidFill>
        </a:ln>
      </dgm:spPr>
      <dgm:t>
        <a:bodyPr/>
        <a:lstStyle/>
        <a:p>
          <a:r>
            <a:rPr lang="en-US" sz="2400" dirty="0">
              <a:solidFill>
                <a:schemeClr val="tx1"/>
              </a:solidFill>
            </a:rPr>
            <a:t>Physical evidence secured &amp; not disposed of or lost</a:t>
          </a:r>
        </a:p>
      </dgm:t>
    </dgm:pt>
    <dgm:pt modelId="{DD7C2CD1-6E1A-4B59-8C71-CB83D42CB965}" type="parTrans" cxnId="{E301F9FE-0D36-45DD-AC4B-467A5B7CB31C}">
      <dgm:prSet/>
      <dgm:spPr/>
      <dgm:t>
        <a:bodyPr/>
        <a:lstStyle/>
        <a:p>
          <a:endParaRPr lang="en-US"/>
        </a:p>
      </dgm:t>
    </dgm:pt>
    <dgm:pt modelId="{A8E31B17-0BF9-43FF-87B4-981E1EB3CA3A}" type="sibTrans" cxnId="{E301F9FE-0D36-45DD-AC4B-467A5B7CB31C}">
      <dgm:prSet/>
      <dgm:spPr>
        <a:solidFill>
          <a:srgbClr val="002060"/>
        </a:solidFill>
        <a:ln>
          <a:solidFill>
            <a:schemeClr val="tx1"/>
          </a:solidFill>
        </a:ln>
      </dgm:spPr>
      <dgm:t>
        <a:bodyPr/>
        <a:lstStyle/>
        <a:p>
          <a:endParaRPr lang="en-US"/>
        </a:p>
      </dgm:t>
    </dgm:pt>
    <dgm:pt modelId="{B769F2AC-6866-459F-ACB7-D30E37D4461B}">
      <dgm:prSet phldrT="[Text]" custT="1"/>
      <dgm:spPr>
        <a:solidFill>
          <a:schemeClr val="accent3">
            <a:lumMod val="40000"/>
            <a:lumOff val="60000"/>
          </a:schemeClr>
        </a:solidFill>
        <a:ln>
          <a:solidFill>
            <a:schemeClr val="tx1"/>
          </a:solidFill>
        </a:ln>
      </dgm:spPr>
      <dgm:t>
        <a:bodyPr/>
        <a:lstStyle/>
        <a:p>
          <a:r>
            <a:rPr lang="en-US" sz="2400" dirty="0">
              <a:solidFill>
                <a:schemeClr val="tx1"/>
              </a:solidFill>
            </a:rPr>
            <a:t>Suspects located early </a:t>
          </a:r>
          <a:r>
            <a:rPr lang="en-US" sz="2400" dirty="0" err="1">
              <a:solidFill>
                <a:schemeClr val="tx1"/>
              </a:solidFill>
            </a:rPr>
            <a:t>maximising</a:t>
          </a:r>
          <a:r>
            <a:rPr lang="en-US" sz="2400" dirty="0">
              <a:solidFill>
                <a:schemeClr val="tx1"/>
              </a:solidFill>
            </a:rPr>
            <a:t> opportunities to recover property &amp; forensic evidence</a:t>
          </a:r>
        </a:p>
      </dgm:t>
    </dgm:pt>
    <dgm:pt modelId="{B2F2FD9E-AE0D-4C87-888C-EDF282348B11}" type="parTrans" cxnId="{4F0F1110-0814-4319-9120-0EC522B767F6}">
      <dgm:prSet/>
      <dgm:spPr/>
      <dgm:t>
        <a:bodyPr/>
        <a:lstStyle/>
        <a:p>
          <a:endParaRPr lang="en-US"/>
        </a:p>
      </dgm:t>
    </dgm:pt>
    <dgm:pt modelId="{6BDB6ED4-78BF-4AD4-920B-AE42AB4F0CE2}" type="sibTrans" cxnId="{4F0F1110-0814-4319-9120-0EC522B767F6}">
      <dgm:prSet/>
      <dgm:spPr>
        <a:solidFill>
          <a:srgbClr val="002060"/>
        </a:solidFill>
        <a:ln>
          <a:solidFill>
            <a:schemeClr val="tx1"/>
          </a:solidFill>
        </a:ln>
      </dgm:spPr>
      <dgm:t>
        <a:bodyPr/>
        <a:lstStyle/>
        <a:p>
          <a:endParaRPr lang="en-US"/>
        </a:p>
      </dgm:t>
    </dgm:pt>
    <dgm:pt modelId="{CB599E7F-B707-4E4F-8C53-420654BE8BBB}">
      <dgm:prSet phldrT="[Text]" custT="1"/>
      <dgm:spPr>
        <a:solidFill>
          <a:schemeClr val="tx2">
            <a:lumMod val="40000"/>
            <a:lumOff val="60000"/>
          </a:schemeClr>
        </a:solidFill>
        <a:ln>
          <a:solidFill>
            <a:schemeClr val="tx1"/>
          </a:solidFill>
        </a:ln>
      </dgm:spPr>
      <dgm:t>
        <a:bodyPr/>
        <a:lstStyle/>
        <a:p>
          <a:r>
            <a:rPr lang="en-US" sz="2400" dirty="0">
              <a:solidFill>
                <a:schemeClr val="tx1"/>
              </a:solidFill>
            </a:rPr>
            <a:t>Case progressed expeditiously saving time, money &amp; ensuring victim/ witness safety</a:t>
          </a:r>
        </a:p>
      </dgm:t>
    </dgm:pt>
    <dgm:pt modelId="{50ECCEAC-A6AF-4F4C-8439-C20B901A86A5}" type="parTrans" cxnId="{56807C63-5F58-4C3B-838A-0DB543382FD7}">
      <dgm:prSet/>
      <dgm:spPr/>
      <dgm:t>
        <a:bodyPr/>
        <a:lstStyle/>
        <a:p>
          <a:endParaRPr lang="en-US"/>
        </a:p>
      </dgm:t>
    </dgm:pt>
    <dgm:pt modelId="{DB6CF61B-4BE9-4B74-910F-F71BE00C7352}" type="sibTrans" cxnId="{56807C63-5F58-4C3B-838A-0DB543382FD7}">
      <dgm:prSet/>
      <dgm:spPr>
        <a:solidFill>
          <a:srgbClr val="002060"/>
        </a:solidFill>
        <a:ln>
          <a:solidFill>
            <a:schemeClr val="tx1"/>
          </a:solidFill>
        </a:ln>
      </dgm:spPr>
      <dgm:t>
        <a:bodyPr/>
        <a:lstStyle/>
        <a:p>
          <a:endParaRPr lang="en-US"/>
        </a:p>
      </dgm:t>
    </dgm:pt>
    <dgm:pt modelId="{709491D1-3D9B-4602-970F-7A920B8D8F95}">
      <dgm:prSet phldrT="[Text]" custT="1"/>
      <dgm:spPr>
        <a:solidFill>
          <a:schemeClr val="accent1">
            <a:lumMod val="60000"/>
            <a:lumOff val="40000"/>
          </a:schemeClr>
        </a:solidFill>
        <a:ln>
          <a:solidFill>
            <a:schemeClr val="tx1"/>
          </a:solidFill>
        </a:ln>
      </dgm:spPr>
      <dgm:t>
        <a:bodyPr/>
        <a:lstStyle/>
        <a:p>
          <a:r>
            <a:rPr lang="en-US" sz="2400" dirty="0">
              <a:solidFill>
                <a:schemeClr val="tx1"/>
              </a:solidFill>
            </a:rPr>
            <a:t>Public protection &amp; confidence increased</a:t>
          </a:r>
        </a:p>
      </dgm:t>
    </dgm:pt>
    <dgm:pt modelId="{BEB6BEBA-CB6E-488B-8FFE-6A468524D116}" type="parTrans" cxnId="{80D7136D-C784-46EA-AA32-DB03547775BA}">
      <dgm:prSet/>
      <dgm:spPr/>
      <dgm:t>
        <a:bodyPr/>
        <a:lstStyle/>
        <a:p>
          <a:endParaRPr lang="en-US"/>
        </a:p>
      </dgm:t>
    </dgm:pt>
    <dgm:pt modelId="{E8297FCD-3093-492B-8913-69FF048A4C67}" type="sibTrans" cxnId="{80D7136D-C784-46EA-AA32-DB03547775BA}">
      <dgm:prSet/>
      <dgm:spPr/>
      <dgm:t>
        <a:bodyPr/>
        <a:lstStyle/>
        <a:p>
          <a:endParaRPr lang="en-US"/>
        </a:p>
      </dgm:t>
    </dgm:pt>
    <dgm:pt modelId="{4D031A88-189E-4DD1-B194-2B3A0EB73890}" type="pres">
      <dgm:prSet presAssocID="{4897B06D-76D6-427A-8DE1-19F5D4C07454}" presName="diagram" presStyleCnt="0">
        <dgm:presLayoutVars>
          <dgm:dir/>
          <dgm:resizeHandles val="exact"/>
        </dgm:presLayoutVars>
      </dgm:prSet>
      <dgm:spPr/>
    </dgm:pt>
    <dgm:pt modelId="{7582CA98-5556-40AF-BD84-FEF0030AE151}" type="pres">
      <dgm:prSet presAssocID="{108738F9-A15A-4922-9844-7E23A0AAF531}" presName="node" presStyleLbl="node1" presStyleIdx="0" presStyleCnt="6">
        <dgm:presLayoutVars>
          <dgm:bulletEnabled val="1"/>
        </dgm:presLayoutVars>
      </dgm:prSet>
      <dgm:spPr/>
    </dgm:pt>
    <dgm:pt modelId="{BD73658F-3413-4F70-A9B0-524314386452}" type="pres">
      <dgm:prSet presAssocID="{6BBCF104-D870-4360-A579-B639E4F21306}" presName="sibTrans" presStyleLbl="sibTrans2D1" presStyleIdx="0" presStyleCnt="5"/>
      <dgm:spPr/>
    </dgm:pt>
    <dgm:pt modelId="{FB37FE1A-A84B-4CA4-9B4F-5BB029D53DC3}" type="pres">
      <dgm:prSet presAssocID="{6BBCF104-D870-4360-A579-B639E4F21306}" presName="connectorText" presStyleLbl="sibTrans2D1" presStyleIdx="0" presStyleCnt="5"/>
      <dgm:spPr/>
    </dgm:pt>
    <dgm:pt modelId="{4DBAEBEC-FFC6-4B5E-8FD1-A5D332D60D32}" type="pres">
      <dgm:prSet presAssocID="{B7D2958A-BEE7-4969-A5F9-D2A4421CD3D1}" presName="node" presStyleLbl="node1" presStyleIdx="1" presStyleCnt="6">
        <dgm:presLayoutVars>
          <dgm:bulletEnabled val="1"/>
        </dgm:presLayoutVars>
      </dgm:prSet>
      <dgm:spPr/>
    </dgm:pt>
    <dgm:pt modelId="{C286BA9C-2A42-4889-B54B-ACD14E3938C8}" type="pres">
      <dgm:prSet presAssocID="{B8795751-43DC-410B-80FB-11CFB082EB48}" presName="sibTrans" presStyleLbl="sibTrans2D1" presStyleIdx="1" presStyleCnt="5"/>
      <dgm:spPr/>
    </dgm:pt>
    <dgm:pt modelId="{A1EF3882-EE05-4F41-B5DE-5D7335F9B770}" type="pres">
      <dgm:prSet presAssocID="{B8795751-43DC-410B-80FB-11CFB082EB48}" presName="connectorText" presStyleLbl="sibTrans2D1" presStyleIdx="1" presStyleCnt="5"/>
      <dgm:spPr/>
    </dgm:pt>
    <dgm:pt modelId="{1BBA13DF-DF28-4D3A-B81A-791A810F5C43}" type="pres">
      <dgm:prSet presAssocID="{6EA53B7D-A2E5-4938-863C-900217F4B442}" presName="node" presStyleLbl="node1" presStyleIdx="2" presStyleCnt="6">
        <dgm:presLayoutVars>
          <dgm:bulletEnabled val="1"/>
        </dgm:presLayoutVars>
      </dgm:prSet>
      <dgm:spPr/>
    </dgm:pt>
    <dgm:pt modelId="{6ECA49FC-67A5-4526-A71B-32CAF64762EA}" type="pres">
      <dgm:prSet presAssocID="{A8E31B17-0BF9-43FF-87B4-981E1EB3CA3A}" presName="sibTrans" presStyleLbl="sibTrans2D1" presStyleIdx="2" presStyleCnt="5"/>
      <dgm:spPr/>
    </dgm:pt>
    <dgm:pt modelId="{69244C59-7BEE-40C9-83B9-DA34D8E17408}" type="pres">
      <dgm:prSet presAssocID="{A8E31B17-0BF9-43FF-87B4-981E1EB3CA3A}" presName="connectorText" presStyleLbl="sibTrans2D1" presStyleIdx="2" presStyleCnt="5"/>
      <dgm:spPr/>
    </dgm:pt>
    <dgm:pt modelId="{00D97429-8D0D-48CD-9611-1DD414F6F477}" type="pres">
      <dgm:prSet presAssocID="{B769F2AC-6866-459F-ACB7-D30E37D4461B}" presName="node" presStyleLbl="node1" presStyleIdx="3" presStyleCnt="6">
        <dgm:presLayoutVars>
          <dgm:bulletEnabled val="1"/>
        </dgm:presLayoutVars>
      </dgm:prSet>
      <dgm:spPr/>
    </dgm:pt>
    <dgm:pt modelId="{D430178A-650F-4B14-8A65-5ED2A62E3422}" type="pres">
      <dgm:prSet presAssocID="{6BDB6ED4-78BF-4AD4-920B-AE42AB4F0CE2}" presName="sibTrans" presStyleLbl="sibTrans2D1" presStyleIdx="3" presStyleCnt="5"/>
      <dgm:spPr/>
    </dgm:pt>
    <dgm:pt modelId="{1F15CB2E-D8D0-4D0C-A06E-3CECC07D18D9}" type="pres">
      <dgm:prSet presAssocID="{6BDB6ED4-78BF-4AD4-920B-AE42AB4F0CE2}" presName="connectorText" presStyleLbl="sibTrans2D1" presStyleIdx="3" presStyleCnt="5"/>
      <dgm:spPr/>
    </dgm:pt>
    <dgm:pt modelId="{A44BF523-7603-4E89-8E19-E25D1C8D337F}" type="pres">
      <dgm:prSet presAssocID="{CB599E7F-B707-4E4F-8C53-420654BE8BBB}" presName="node" presStyleLbl="node1" presStyleIdx="4" presStyleCnt="6">
        <dgm:presLayoutVars>
          <dgm:bulletEnabled val="1"/>
        </dgm:presLayoutVars>
      </dgm:prSet>
      <dgm:spPr/>
    </dgm:pt>
    <dgm:pt modelId="{CE56642B-F0BE-4C6E-ABEE-3083B7E5CE14}" type="pres">
      <dgm:prSet presAssocID="{DB6CF61B-4BE9-4B74-910F-F71BE00C7352}" presName="sibTrans" presStyleLbl="sibTrans2D1" presStyleIdx="4" presStyleCnt="5"/>
      <dgm:spPr/>
    </dgm:pt>
    <dgm:pt modelId="{5389D3AF-5E0F-40CE-BB2B-0CC59F0703FE}" type="pres">
      <dgm:prSet presAssocID="{DB6CF61B-4BE9-4B74-910F-F71BE00C7352}" presName="connectorText" presStyleLbl="sibTrans2D1" presStyleIdx="4" presStyleCnt="5"/>
      <dgm:spPr/>
    </dgm:pt>
    <dgm:pt modelId="{7DDD072E-F726-4B27-8487-C02F82043318}" type="pres">
      <dgm:prSet presAssocID="{709491D1-3D9B-4602-970F-7A920B8D8F95}" presName="node" presStyleLbl="node1" presStyleIdx="5" presStyleCnt="6">
        <dgm:presLayoutVars>
          <dgm:bulletEnabled val="1"/>
        </dgm:presLayoutVars>
      </dgm:prSet>
      <dgm:spPr/>
    </dgm:pt>
  </dgm:ptLst>
  <dgm:cxnLst>
    <dgm:cxn modelId="{9E586B09-B8DD-4802-913C-107DB730EBE1}" type="presOf" srcId="{4897B06D-76D6-427A-8DE1-19F5D4C07454}" destId="{4D031A88-189E-4DD1-B194-2B3A0EB73890}" srcOrd="0" destOrd="0" presId="urn:microsoft.com/office/officeart/2005/8/layout/process5"/>
    <dgm:cxn modelId="{4F0F1110-0814-4319-9120-0EC522B767F6}" srcId="{4897B06D-76D6-427A-8DE1-19F5D4C07454}" destId="{B769F2AC-6866-459F-ACB7-D30E37D4461B}" srcOrd="3" destOrd="0" parTransId="{B2F2FD9E-AE0D-4C87-888C-EDF282348B11}" sibTransId="{6BDB6ED4-78BF-4AD4-920B-AE42AB4F0CE2}"/>
    <dgm:cxn modelId="{B6E0BF22-5145-477A-8127-694617EAB7C5}" type="presOf" srcId="{6BDB6ED4-78BF-4AD4-920B-AE42AB4F0CE2}" destId="{1F15CB2E-D8D0-4D0C-A06E-3CECC07D18D9}" srcOrd="1" destOrd="0" presId="urn:microsoft.com/office/officeart/2005/8/layout/process5"/>
    <dgm:cxn modelId="{284CE923-DC6F-4228-AAF7-786D1D18C4C6}" type="presOf" srcId="{B7D2958A-BEE7-4969-A5F9-D2A4421CD3D1}" destId="{4DBAEBEC-FFC6-4B5E-8FD1-A5D332D60D32}" srcOrd="0" destOrd="0" presId="urn:microsoft.com/office/officeart/2005/8/layout/process5"/>
    <dgm:cxn modelId="{5CE82F2F-0031-421C-88C7-1166946BFAAE}" type="presOf" srcId="{B769F2AC-6866-459F-ACB7-D30E37D4461B}" destId="{00D97429-8D0D-48CD-9611-1DD414F6F477}" srcOrd="0" destOrd="0" presId="urn:microsoft.com/office/officeart/2005/8/layout/process5"/>
    <dgm:cxn modelId="{6E532141-965F-4FB9-9385-D3B1BD827FAE}" type="presOf" srcId="{B8795751-43DC-410B-80FB-11CFB082EB48}" destId="{C286BA9C-2A42-4889-B54B-ACD14E3938C8}" srcOrd="0" destOrd="0" presId="urn:microsoft.com/office/officeart/2005/8/layout/process5"/>
    <dgm:cxn modelId="{21865F41-181F-48BA-978C-646115DFF31D}" type="presOf" srcId="{6EA53B7D-A2E5-4938-863C-900217F4B442}" destId="{1BBA13DF-DF28-4D3A-B81A-791A810F5C43}" srcOrd="0" destOrd="0" presId="urn:microsoft.com/office/officeart/2005/8/layout/process5"/>
    <dgm:cxn modelId="{AAD3F561-76D0-422A-9B75-8A4900A6E67B}" type="presOf" srcId="{DB6CF61B-4BE9-4B74-910F-F71BE00C7352}" destId="{CE56642B-F0BE-4C6E-ABEE-3083B7E5CE14}" srcOrd="0" destOrd="0" presId="urn:microsoft.com/office/officeart/2005/8/layout/process5"/>
    <dgm:cxn modelId="{56807C63-5F58-4C3B-838A-0DB543382FD7}" srcId="{4897B06D-76D6-427A-8DE1-19F5D4C07454}" destId="{CB599E7F-B707-4E4F-8C53-420654BE8BBB}" srcOrd="4" destOrd="0" parTransId="{50ECCEAC-A6AF-4F4C-8439-C20B901A86A5}" sibTransId="{DB6CF61B-4BE9-4B74-910F-F71BE00C7352}"/>
    <dgm:cxn modelId="{80D7136D-C784-46EA-AA32-DB03547775BA}" srcId="{4897B06D-76D6-427A-8DE1-19F5D4C07454}" destId="{709491D1-3D9B-4602-970F-7A920B8D8F95}" srcOrd="5" destOrd="0" parTransId="{BEB6BEBA-CB6E-488B-8FFE-6A468524D116}" sibTransId="{E8297FCD-3093-492B-8913-69FF048A4C67}"/>
    <dgm:cxn modelId="{91943D6E-65D9-4F1E-8CA9-D10E90435621}" type="presOf" srcId="{6BBCF104-D870-4360-A579-B639E4F21306}" destId="{FB37FE1A-A84B-4CA4-9B4F-5BB029D53DC3}" srcOrd="1" destOrd="0" presId="urn:microsoft.com/office/officeart/2005/8/layout/process5"/>
    <dgm:cxn modelId="{DA032B74-9EBA-4B8B-9AB5-09A9ACB145E4}" type="presOf" srcId="{A8E31B17-0BF9-43FF-87B4-981E1EB3CA3A}" destId="{69244C59-7BEE-40C9-83B9-DA34D8E17408}" srcOrd="1" destOrd="0" presId="urn:microsoft.com/office/officeart/2005/8/layout/process5"/>
    <dgm:cxn modelId="{847D3674-1160-423E-AAA8-C3A4772315AD}" type="presOf" srcId="{108738F9-A15A-4922-9844-7E23A0AAF531}" destId="{7582CA98-5556-40AF-BD84-FEF0030AE151}" srcOrd="0" destOrd="0" presId="urn:microsoft.com/office/officeart/2005/8/layout/process5"/>
    <dgm:cxn modelId="{1A9BE559-FCED-463E-98BF-63796DFE87CE}" srcId="{4897B06D-76D6-427A-8DE1-19F5D4C07454}" destId="{108738F9-A15A-4922-9844-7E23A0AAF531}" srcOrd="0" destOrd="0" parTransId="{0C278FB7-9119-47EC-8A04-6DC1FAB3F5A2}" sibTransId="{6BBCF104-D870-4360-A579-B639E4F21306}"/>
    <dgm:cxn modelId="{F8EB869C-7093-4D6F-8775-6FA680DE6E2C}" type="presOf" srcId="{B8795751-43DC-410B-80FB-11CFB082EB48}" destId="{A1EF3882-EE05-4F41-B5DE-5D7335F9B770}" srcOrd="1" destOrd="0" presId="urn:microsoft.com/office/officeart/2005/8/layout/process5"/>
    <dgm:cxn modelId="{A8C2749E-8D56-4628-8D84-4FA74FD53430}" type="presOf" srcId="{6BBCF104-D870-4360-A579-B639E4F21306}" destId="{BD73658F-3413-4F70-A9B0-524314386452}" srcOrd="0" destOrd="0" presId="urn:microsoft.com/office/officeart/2005/8/layout/process5"/>
    <dgm:cxn modelId="{C9A2BAAB-9F34-4B18-BCB2-5B452977696B}" type="presOf" srcId="{A8E31B17-0BF9-43FF-87B4-981E1EB3CA3A}" destId="{6ECA49FC-67A5-4526-A71B-32CAF64762EA}" srcOrd="0" destOrd="0" presId="urn:microsoft.com/office/officeart/2005/8/layout/process5"/>
    <dgm:cxn modelId="{32FA5CAF-C732-4A6E-BC23-DCEB4346FCCB}" type="presOf" srcId="{6BDB6ED4-78BF-4AD4-920B-AE42AB4F0CE2}" destId="{D430178A-650F-4B14-8A65-5ED2A62E3422}" srcOrd="0" destOrd="0" presId="urn:microsoft.com/office/officeart/2005/8/layout/process5"/>
    <dgm:cxn modelId="{2B08FFB1-F2D1-4794-8347-5628D53B4E1C}" type="presOf" srcId="{709491D1-3D9B-4602-970F-7A920B8D8F95}" destId="{7DDD072E-F726-4B27-8487-C02F82043318}" srcOrd="0" destOrd="0" presId="urn:microsoft.com/office/officeart/2005/8/layout/process5"/>
    <dgm:cxn modelId="{DD49A8C4-7CA2-472D-AC10-8957360EB463}" type="presOf" srcId="{DB6CF61B-4BE9-4B74-910F-F71BE00C7352}" destId="{5389D3AF-5E0F-40CE-BB2B-0CC59F0703FE}" srcOrd="1" destOrd="0" presId="urn:microsoft.com/office/officeart/2005/8/layout/process5"/>
    <dgm:cxn modelId="{72B937C7-3EB2-4618-B5E1-664987FEE389}" type="presOf" srcId="{CB599E7F-B707-4E4F-8C53-420654BE8BBB}" destId="{A44BF523-7603-4E89-8E19-E25D1C8D337F}" srcOrd="0" destOrd="0" presId="urn:microsoft.com/office/officeart/2005/8/layout/process5"/>
    <dgm:cxn modelId="{E301F9FE-0D36-45DD-AC4B-467A5B7CB31C}" srcId="{4897B06D-76D6-427A-8DE1-19F5D4C07454}" destId="{6EA53B7D-A2E5-4938-863C-900217F4B442}" srcOrd="2" destOrd="0" parTransId="{DD7C2CD1-6E1A-4B59-8C71-CB83D42CB965}" sibTransId="{A8E31B17-0BF9-43FF-87B4-981E1EB3CA3A}"/>
    <dgm:cxn modelId="{76D628FF-5D72-4831-85C5-681451A82A34}" srcId="{4897B06D-76D6-427A-8DE1-19F5D4C07454}" destId="{B7D2958A-BEE7-4969-A5F9-D2A4421CD3D1}" srcOrd="1" destOrd="0" parTransId="{11448485-B9C8-4D42-8A32-D34BACDADF36}" sibTransId="{B8795751-43DC-410B-80FB-11CFB082EB48}"/>
    <dgm:cxn modelId="{B838A414-833F-4B5F-99ED-80FB70D0E246}" type="presParOf" srcId="{4D031A88-189E-4DD1-B194-2B3A0EB73890}" destId="{7582CA98-5556-40AF-BD84-FEF0030AE151}" srcOrd="0" destOrd="0" presId="urn:microsoft.com/office/officeart/2005/8/layout/process5"/>
    <dgm:cxn modelId="{19CE9C79-C448-4161-95ED-E49D2D2B9349}" type="presParOf" srcId="{4D031A88-189E-4DD1-B194-2B3A0EB73890}" destId="{BD73658F-3413-4F70-A9B0-524314386452}" srcOrd="1" destOrd="0" presId="urn:microsoft.com/office/officeart/2005/8/layout/process5"/>
    <dgm:cxn modelId="{6AB01F8C-BDBC-4985-AC0D-AFD4D0342AA9}" type="presParOf" srcId="{BD73658F-3413-4F70-A9B0-524314386452}" destId="{FB37FE1A-A84B-4CA4-9B4F-5BB029D53DC3}" srcOrd="0" destOrd="0" presId="urn:microsoft.com/office/officeart/2005/8/layout/process5"/>
    <dgm:cxn modelId="{EC545F07-480E-4BC8-9F74-467EF3E193C1}" type="presParOf" srcId="{4D031A88-189E-4DD1-B194-2B3A0EB73890}" destId="{4DBAEBEC-FFC6-4B5E-8FD1-A5D332D60D32}" srcOrd="2" destOrd="0" presId="urn:microsoft.com/office/officeart/2005/8/layout/process5"/>
    <dgm:cxn modelId="{30DC663D-97A7-444B-8C0E-2A7E325E0EF6}" type="presParOf" srcId="{4D031A88-189E-4DD1-B194-2B3A0EB73890}" destId="{C286BA9C-2A42-4889-B54B-ACD14E3938C8}" srcOrd="3" destOrd="0" presId="urn:microsoft.com/office/officeart/2005/8/layout/process5"/>
    <dgm:cxn modelId="{E9F02C99-37C9-4DA9-842A-6AFDA61ED39B}" type="presParOf" srcId="{C286BA9C-2A42-4889-B54B-ACD14E3938C8}" destId="{A1EF3882-EE05-4F41-B5DE-5D7335F9B770}" srcOrd="0" destOrd="0" presId="urn:microsoft.com/office/officeart/2005/8/layout/process5"/>
    <dgm:cxn modelId="{E8764B71-72A8-49EC-B1CE-7478F97CCC29}" type="presParOf" srcId="{4D031A88-189E-4DD1-B194-2B3A0EB73890}" destId="{1BBA13DF-DF28-4D3A-B81A-791A810F5C43}" srcOrd="4" destOrd="0" presId="urn:microsoft.com/office/officeart/2005/8/layout/process5"/>
    <dgm:cxn modelId="{89B90C78-EEF5-44BD-B349-FB532FAECE28}" type="presParOf" srcId="{4D031A88-189E-4DD1-B194-2B3A0EB73890}" destId="{6ECA49FC-67A5-4526-A71B-32CAF64762EA}" srcOrd="5" destOrd="0" presId="urn:microsoft.com/office/officeart/2005/8/layout/process5"/>
    <dgm:cxn modelId="{956F0AF4-908C-460D-A93D-BF0EDDF25589}" type="presParOf" srcId="{6ECA49FC-67A5-4526-A71B-32CAF64762EA}" destId="{69244C59-7BEE-40C9-83B9-DA34D8E17408}" srcOrd="0" destOrd="0" presId="urn:microsoft.com/office/officeart/2005/8/layout/process5"/>
    <dgm:cxn modelId="{1E25098E-7CED-4F3F-8857-F172EDC9A851}" type="presParOf" srcId="{4D031A88-189E-4DD1-B194-2B3A0EB73890}" destId="{00D97429-8D0D-48CD-9611-1DD414F6F477}" srcOrd="6" destOrd="0" presId="urn:microsoft.com/office/officeart/2005/8/layout/process5"/>
    <dgm:cxn modelId="{6EB4814B-39E7-4BC0-A338-3A0825CF813B}" type="presParOf" srcId="{4D031A88-189E-4DD1-B194-2B3A0EB73890}" destId="{D430178A-650F-4B14-8A65-5ED2A62E3422}" srcOrd="7" destOrd="0" presId="urn:microsoft.com/office/officeart/2005/8/layout/process5"/>
    <dgm:cxn modelId="{A1E5B9E4-C8C9-4A50-87FC-EC6E8D71FFCA}" type="presParOf" srcId="{D430178A-650F-4B14-8A65-5ED2A62E3422}" destId="{1F15CB2E-D8D0-4D0C-A06E-3CECC07D18D9}" srcOrd="0" destOrd="0" presId="urn:microsoft.com/office/officeart/2005/8/layout/process5"/>
    <dgm:cxn modelId="{12E3730E-980D-402E-9876-EDDB8AEF3AFB}" type="presParOf" srcId="{4D031A88-189E-4DD1-B194-2B3A0EB73890}" destId="{A44BF523-7603-4E89-8E19-E25D1C8D337F}" srcOrd="8" destOrd="0" presId="urn:microsoft.com/office/officeart/2005/8/layout/process5"/>
    <dgm:cxn modelId="{97BE4E2A-E196-4BBE-A5B0-D3A55880178D}" type="presParOf" srcId="{4D031A88-189E-4DD1-B194-2B3A0EB73890}" destId="{CE56642B-F0BE-4C6E-ABEE-3083B7E5CE14}" srcOrd="9" destOrd="0" presId="urn:microsoft.com/office/officeart/2005/8/layout/process5"/>
    <dgm:cxn modelId="{09FEB9C9-9AB3-4BF7-9196-66F2184B4631}" type="presParOf" srcId="{CE56642B-F0BE-4C6E-ABEE-3083B7E5CE14}" destId="{5389D3AF-5E0F-40CE-BB2B-0CC59F0703FE}" srcOrd="0" destOrd="0" presId="urn:microsoft.com/office/officeart/2005/8/layout/process5"/>
    <dgm:cxn modelId="{23FC44A3-AC7A-47A9-999B-3D2119F83768}" type="presParOf" srcId="{4D031A88-189E-4DD1-B194-2B3A0EB73890}" destId="{7DDD072E-F726-4B27-8487-C02F82043318}" srcOrd="10"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CC51F038-1A71-4DF4-986B-63A1ABDEF606}"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B3A036DA-25E6-46FE-8555-3417CFD0EA8A}">
      <dgm:prSet phldrT="[Text]" custT="1"/>
      <dgm:spPr>
        <a:solidFill>
          <a:schemeClr val="tx2">
            <a:lumMod val="40000"/>
            <a:lumOff val="60000"/>
          </a:schemeClr>
        </a:solidFill>
        <a:ln>
          <a:solidFill>
            <a:schemeClr val="tx1"/>
          </a:solidFill>
        </a:ln>
      </dgm:spPr>
      <dgm:t>
        <a:bodyPr/>
        <a:lstStyle/>
        <a:p>
          <a:r>
            <a:rPr lang="en-US" sz="2400" dirty="0">
              <a:solidFill>
                <a:schemeClr val="tx1"/>
              </a:solidFill>
            </a:rPr>
            <a:t>Principles</a:t>
          </a:r>
        </a:p>
      </dgm:t>
    </dgm:pt>
    <dgm:pt modelId="{D4132BAD-4BAF-4C2D-A7DB-33D37D7E7894}" type="parTrans" cxnId="{6CA303C7-D1CC-46DE-9A74-B0669809C2E8}">
      <dgm:prSet/>
      <dgm:spPr/>
      <dgm:t>
        <a:bodyPr/>
        <a:lstStyle/>
        <a:p>
          <a:endParaRPr lang="en-US"/>
        </a:p>
      </dgm:t>
    </dgm:pt>
    <dgm:pt modelId="{F8D74A1A-CE04-4654-804D-A6CDFC9F07C5}" type="sibTrans" cxnId="{6CA303C7-D1CC-46DE-9A74-B0669809C2E8}">
      <dgm:prSet/>
      <dgm:spPr>
        <a:solidFill>
          <a:srgbClr val="002060"/>
        </a:solidFill>
        <a:ln>
          <a:solidFill>
            <a:schemeClr val="tx1"/>
          </a:solidFill>
        </a:ln>
      </dgm:spPr>
      <dgm:t>
        <a:bodyPr/>
        <a:lstStyle/>
        <a:p>
          <a:endParaRPr lang="en-US"/>
        </a:p>
      </dgm:t>
    </dgm:pt>
    <dgm:pt modelId="{78511BBC-D23E-4FBB-A47A-5AE5C379A90A}">
      <dgm:prSet phldrT="[Text]" custT="1"/>
      <dgm:spPr>
        <a:solidFill>
          <a:schemeClr val="accent1">
            <a:lumMod val="40000"/>
            <a:lumOff val="60000"/>
          </a:schemeClr>
        </a:solidFill>
        <a:ln>
          <a:solidFill>
            <a:schemeClr val="tx1"/>
          </a:solidFill>
        </a:ln>
      </dgm:spPr>
      <dgm:t>
        <a:bodyPr/>
        <a:lstStyle/>
        <a:p>
          <a:r>
            <a:rPr lang="en-US" sz="2400" dirty="0">
              <a:solidFill>
                <a:schemeClr val="tx1"/>
              </a:solidFill>
            </a:rPr>
            <a:t>Experience</a:t>
          </a:r>
        </a:p>
      </dgm:t>
    </dgm:pt>
    <dgm:pt modelId="{38AC05F4-5E76-421B-96C3-44F74D099C6D}" type="parTrans" cxnId="{3D6B8AB3-ACB5-4DE5-B251-5A433A78E801}">
      <dgm:prSet/>
      <dgm:spPr/>
      <dgm:t>
        <a:bodyPr/>
        <a:lstStyle/>
        <a:p>
          <a:endParaRPr lang="en-US"/>
        </a:p>
      </dgm:t>
    </dgm:pt>
    <dgm:pt modelId="{16AD4521-6C02-4233-BEE0-4FA5246E28DF}" type="sibTrans" cxnId="{3D6B8AB3-ACB5-4DE5-B251-5A433A78E801}">
      <dgm:prSet/>
      <dgm:spPr>
        <a:solidFill>
          <a:srgbClr val="002060"/>
        </a:solidFill>
        <a:ln>
          <a:solidFill>
            <a:schemeClr val="tx1"/>
          </a:solidFill>
        </a:ln>
      </dgm:spPr>
      <dgm:t>
        <a:bodyPr/>
        <a:lstStyle/>
        <a:p>
          <a:endParaRPr lang="en-US"/>
        </a:p>
      </dgm:t>
    </dgm:pt>
    <dgm:pt modelId="{7FEE2BF9-38C2-4433-8BFF-2F058986A8AB}">
      <dgm:prSet phldrT="[Text]" custT="1"/>
      <dgm:spPr>
        <a:solidFill>
          <a:schemeClr val="tx2">
            <a:lumMod val="40000"/>
            <a:lumOff val="60000"/>
          </a:schemeClr>
        </a:solidFill>
        <a:ln>
          <a:solidFill>
            <a:schemeClr val="tx1"/>
          </a:solidFill>
        </a:ln>
      </dgm:spPr>
      <dgm:t>
        <a:bodyPr/>
        <a:lstStyle/>
        <a:p>
          <a:r>
            <a:rPr lang="en-US" sz="2400" dirty="0">
              <a:solidFill>
                <a:schemeClr val="tx1"/>
              </a:solidFill>
            </a:rPr>
            <a:t>Disciplined</a:t>
          </a:r>
        </a:p>
      </dgm:t>
    </dgm:pt>
    <dgm:pt modelId="{AE882F70-83BB-4896-BC5B-D4013BB14AFF}" type="parTrans" cxnId="{7AF30BE8-2833-4281-9397-C1289DF28A3C}">
      <dgm:prSet/>
      <dgm:spPr/>
      <dgm:t>
        <a:bodyPr/>
        <a:lstStyle/>
        <a:p>
          <a:endParaRPr lang="en-US"/>
        </a:p>
      </dgm:t>
    </dgm:pt>
    <dgm:pt modelId="{BF9E37A3-E90B-4832-92AD-6DEC41EC6F37}" type="sibTrans" cxnId="{7AF30BE8-2833-4281-9397-C1289DF28A3C}">
      <dgm:prSet/>
      <dgm:spPr>
        <a:solidFill>
          <a:srgbClr val="002060"/>
        </a:solidFill>
        <a:ln>
          <a:solidFill>
            <a:schemeClr val="tx1"/>
          </a:solidFill>
        </a:ln>
      </dgm:spPr>
      <dgm:t>
        <a:bodyPr/>
        <a:lstStyle/>
        <a:p>
          <a:endParaRPr lang="en-US"/>
        </a:p>
      </dgm:t>
    </dgm:pt>
    <dgm:pt modelId="{BD7B7E92-F002-48F8-986C-6C2B6EB1A171}">
      <dgm:prSet phldrT="[Text]" custT="1"/>
      <dgm:spPr>
        <a:solidFill>
          <a:schemeClr val="accent1">
            <a:lumMod val="40000"/>
            <a:lumOff val="60000"/>
          </a:schemeClr>
        </a:solidFill>
        <a:ln>
          <a:solidFill>
            <a:schemeClr val="tx1"/>
          </a:solidFill>
        </a:ln>
      </dgm:spPr>
      <dgm:t>
        <a:bodyPr/>
        <a:lstStyle/>
        <a:p>
          <a:r>
            <a:rPr lang="en-US" sz="2400" dirty="0">
              <a:solidFill>
                <a:schemeClr val="tx1"/>
              </a:solidFill>
            </a:rPr>
            <a:t>Rational</a:t>
          </a:r>
        </a:p>
      </dgm:t>
    </dgm:pt>
    <dgm:pt modelId="{8AFF2C5C-DB87-42C6-B61C-D682F7BBF725}" type="parTrans" cxnId="{0DCF689F-E5BC-4B55-BF5B-4FD8758D2827}">
      <dgm:prSet/>
      <dgm:spPr/>
      <dgm:t>
        <a:bodyPr/>
        <a:lstStyle/>
        <a:p>
          <a:endParaRPr lang="en-US"/>
        </a:p>
      </dgm:t>
    </dgm:pt>
    <dgm:pt modelId="{BD108879-5FD5-4DF1-A845-22B8523CBEC3}" type="sibTrans" cxnId="{0DCF689F-E5BC-4B55-BF5B-4FD8758D2827}">
      <dgm:prSet/>
      <dgm:spPr/>
      <dgm:t>
        <a:bodyPr/>
        <a:lstStyle/>
        <a:p>
          <a:endParaRPr lang="en-US"/>
        </a:p>
      </dgm:t>
    </dgm:pt>
    <dgm:pt modelId="{57153510-FA71-4ED6-BB75-3DC13DA9B91D}" type="pres">
      <dgm:prSet presAssocID="{CC51F038-1A71-4DF4-986B-63A1ABDEF606}" presName="diagram" presStyleCnt="0">
        <dgm:presLayoutVars>
          <dgm:dir/>
          <dgm:resizeHandles val="exact"/>
        </dgm:presLayoutVars>
      </dgm:prSet>
      <dgm:spPr/>
    </dgm:pt>
    <dgm:pt modelId="{1A9D9A18-45C3-4F01-9C15-8C7AF194D322}" type="pres">
      <dgm:prSet presAssocID="{B3A036DA-25E6-46FE-8555-3417CFD0EA8A}" presName="node" presStyleLbl="node1" presStyleIdx="0" presStyleCnt="4">
        <dgm:presLayoutVars>
          <dgm:bulletEnabled val="1"/>
        </dgm:presLayoutVars>
      </dgm:prSet>
      <dgm:spPr/>
    </dgm:pt>
    <dgm:pt modelId="{E3D8DDB8-CD66-4F09-A2C5-737D187EB0E1}" type="pres">
      <dgm:prSet presAssocID="{F8D74A1A-CE04-4654-804D-A6CDFC9F07C5}" presName="sibTrans" presStyleLbl="sibTrans2D1" presStyleIdx="0" presStyleCnt="3"/>
      <dgm:spPr/>
    </dgm:pt>
    <dgm:pt modelId="{4E3D0FD6-1D5C-4C09-899A-87B9348A4C6F}" type="pres">
      <dgm:prSet presAssocID="{F8D74A1A-CE04-4654-804D-A6CDFC9F07C5}" presName="connectorText" presStyleLbl="sibTrans2D1" presStyleIdx="0" presStyleCnt="3"/>
      <dgm:spPr/>
    </dgm:pt>
    <dgm:pt modelId="{79345D97-0520-4383-90BC-B291050A8640}" type="pres">
      <dgm:prSet presAssocID="{78511BBC-D23E-4FBB-A47A-5AE5C379A90A}" presName="node" presStyleLbl="node1" presStyleIdx="1" presStyleCnt="4">
        <dgm:presLayoutVars>
          <dgm:bulletEnabled val="1"/>
        </dgm:presLayoutVars>
      </dgm:prSet>
      <dgm:spPr/>
    </dgm:pt>
    <dgm:pt modelId="{BCBB0E04-A3F0-4B03-AD57-1572EBAD99FF}" type="pres">
      <dgm:prSet presAssocID="{16AD4521-6C02-4233-BEE0-4FA5246E28DF}" presName="sibTrans" presStyleLbl="sibTrans2D1" presStyleIdx="1" presStyleCnt="3"/>
      <dgm:spPr/>
    </dgm:pt>
    <dgm:pt modelId="{51E21953-4882-45D3-B2F1-65CB412E3E33}" type="pres">
      <dgm:prSet presAssocID="{16AD4521-6C02-4233-BEE0-4FA5246E28DF}" presName="connectorText" presStyleLbl="sibTrans2D1" presStyleIdx="1" presStyleCnt="3"/>
      <dgm:spPr/>
    </dgm:pt>
    <dgm:pt modelId="{66BB62D9-5138-4F23-A93E-91D588E02273}" type="pres">
      <dgm:prSet presAssocID="{7FEE2BF9-38C2-4433-8BFF-2F058986A8AB}" presName="node" presStyleLbl="node1" presStyleIdx="2" presStyleCnt="4">
        <dgm:presLayoutVars>
          <dgm:bulletEnabled val="1"/>
        </dgm:presLayoutVars>
      </dgm:prSet>
      <dgm:spPr/>
    </dgm:pt>
    <dgm:pt modelId="{1BBDE939-8D52-437E-9C6D-6AA02F2321B3}" type="pres">
      <dgm:prSet presAssocID="{BF9E37A3-E90B-4832-92AD-6DEC41EC6F37}" presName="sibTrans" presStyleLbl="sibTrans2D1" presStyleIdx="2" presStyleCnt="3"/>
      <dgm:spPr/>
    </dgm:pt>
    <dgm:pt modelId="{665C8E4A-300C-4DB8-B950-734D199B56D5}" type="pres">
      <dgm:prSet presAssocID="{BF9E37A3-E90B-4832-92AD-6DEC41EC6F37}" presName="connectorText" presStyleLbl="sibTrans2D1" presStyleIdx="2" presStyleCnt="3"/>
      <dgm:spPr/>
    </dgm:pt>
    <dgm:pt modelId="{89A17FDC-FCDC-4115-A2DA-9DF613E93D11}" type="pres">
      <dgm:prSet presAssocID="{BD7B7E92-F002-48F8-986C-6C2B6EB1A171}" presName="node" presStyleLbl="node1" presStyleIdx="3" presStyleCnt="4">
        <dgm:presLayoutVars>
          <dgm:bulletEnabled val="1"/>
        </dgm:presLayoutVars>
      </dgm:prSet>
      <dgm:spPr/>
    </dgm:pt>
  </dgm:ptLst>
  <dgm:cxnLst>
    <dgm:cxn modelId="{9E90CD19-CB84-40F4-AFC2-BB2FE573790F}" type="presOf" srcId="{B3A036DA-25E6-46FE-8555-3417CFD0EA8A}" destId="{1A9D9A18-45C3-4F01-9C15-8C7AF194D322}" srcOrd="0" destOrd="0" presId="urn:microsoft.com/office/officeart/2005/8/layout/process5"/>
    <dgm:cxn modelId="{0C86ED6E-448C-429D-96A6-D79717C13D2C}" type="presOf" srcId="{78511BBC-D23E-4FBB-A47A-5AE5C379A90A}" destId="{79345D97-0520-4383-90BC-B291050A8640}" srcOrd="0" destOrd="0" presId="urn:microsoft.com/office/officeart/2005/8/layout/process5"/>
    <dgm:cxn modelId="{DC690F70-0DC6-47A1-8EB5-2266ED8CD6D0}" type="presOf" srcId="{BF9E37A3-E90B-4832-92AD-6DEC41EC6F37}" destId="{665C8E4A-300C-4DB8-B950-734D199B56D5}" srcOrd="1" destOrd="0" presId="urn:microsoft.com/office/officeart/2005/8/layout/process5"/>
    <dgm:cxn modelId="{B057BB71-750A-48FE-AFE9-8A328610FA69}" type="presOf" srcId="{BD7B7E92-F002-48F8-986C-6C2B6EB1A171}" destId="{89A17FDC-FCDC-4115-A2DA-9DF613E93D11}" srcOrd="0" destOrd="0" presId="urn:microsoft.com/office/officeart/2005/8/layout/process5"/>
    <dgm:cxn modelId="{A40F5C7E-C98C-4FA2-8283-E814DB059976}" type="presOf" srcId="{BF9E37A3-E90B-4832-92AD-6DEC41EC6F37}" destId="{1BBDE939-8D52-437E-9C6D-6AA02F2321B3}" srcOrd="0" destOrd="0" presId="urn:microsoft.com/office/officeart/2005/8/layout/process5"/>
    <dgm:cxn modelId="{5C28EE95-F496-4BF6-9ACF-C1CDAFB90B75}" type="presOf" srcId="{16AD4521-6C02-4233-BEE0-4FA5246E28DF}" destId="{51E21953-4882-45D3-B2F1-65CB412E3E33}" srcOrd="1" destOrd="0" presId="urn:microsoft.com/office/officeart/2005/8/layout/process5"/>
    <dgm:cxn modelId="{1D6B6E9C-8B91-4833-82F9-B76EB2872341}" type="presOf" srcId="{16AD4521-6C02-4233-BEE0-4FA5246E28DF}" destId="{BCBB0E04-A3F0-4B03-AD57-1572EBAD99FF}" srcOrd="0" destOrd="0" presId="urn:microsoft.com/office/officeart/2005/8/layout/process5"/>
    <dgm:cxn modelId="{0DCF689F-E5BC-4B55-BF5B-4FD8758D2827}" srcId="{CC51F038-1A71-4DF4-986B-63A1ABDEF606}" destId="{BD7B7E92-F002-48F8-986C-6C2B6EB1A171}" srcOrd="3" destOrd="0" parTransId="{8AFF2C5C-DB87-42C6-B61C-D682F7BBF725}" sibTransId="{BD108879-5FD5-4DF1-A845-22B8523CBEC3}"/>
    <dgm:cxn modelId="{E22D08A3-B072-49E5-8975-E4099AB45CCD}" type="presOf" srcId="{F8D74A1A-CE04-4654-804D-A6CDFC9F07C5}" destId="{4E3D0FD6-1D5C-4C09-899A-87B9348A4C6F}" srcOrd="1" destOrd="0" presId="urn:microsoft.com/office/officeart/2005/8/layout/process5"/>
    <dgm:cxn modelId="{3D6B8AB3-ACB5-4DE5-B251-5A433A78E801}" srcId="{CC51F038-1A71-4DF4-986B-63A1ABDEF606}" destId="{78511BBC-D23E-4FBB-A47A-5AE5C379A90A}" srcOrd="1" destOrd="0" parTransId="{38AC05F4-5E76-421B-96C3-44F74D099C6D}" sibTransId="{16AD4521-6C02-4233-BEE0-4FA5246E28DF}"/>
    <dgm:cxn modelId="{6CA303C7-D1CC-46DE-9A74-B0669809C2E8}" srcId="{CC51F038-1A71-4DF4-986B-63A1ABDEF606}" destId="{B3A036DA-25E6-46FE-8555-3417CFD0EA8A}" srcOrd="0" destOrd="0" parTransId="{D4132BAD-4BAF-4C2D-A7DB-33D37D7E7894}" sibTransId="{F8D74A1A-CE04-4654-804D-A6CDFC9F07C5}"/>
    <dgm:cxn modelId="{D18AC1DD-AA61-4FF3-96C5-1E35DC7A5E20}" type="presOf" srcId="{F8D74A1A-CE04-4654-804D-A6CDFC9F07C5}" destId="{E3D8DDB8-CD66-4F09-A2C5-737D187EB0E1}" srcOrd="0" destOrd="0" presId="urn:microsoft.com/office/officeart/2005/8/layout/process5"/>
    <dgm:cxn modelId="{7AF30BE8-2833-4281-9397-C1289DF28A3C}" srcId="{CC51F038-1A71-4DF4-986B-63A1ABDEF606}" destId="{7FEE2BF9-38C2-4433-8BFF-2F058986A8AB}" srcOrd="2" destOrd="0" parTransId="{AE882F70-83BB-4896-BC5B-D4013BB14AFF}" sibTransId="{BF9E37A3-E90B-4832-92AD-6DEC41EC6F37}"/>
    <dgm:cxn modelId="{9C0AA7EB-AE5A-4269-B9E9-FC7C51C271CF}" type="presOf" srcId="{CC51F038-1A71-4DF4-986B-63A1ABDEF606}" destId="{57153510-FA71-4ED6-BB75-3DC13DA9B91D}" srcOrd="0" destOrd="0" presId="urn:microsoft.com/office/officeart/2005/8/layout/process5"/>
    <dgm:cxn modelId="{BAFC95F3-4DD6-4F11-A7B4-9CCF3DE3C341}" type="presOf" srcId="{7FEE2BF9-38C2-4433-8BFF-2F058986A8AB}" destId="{66BB62D9-5138-4F23-A93E-91D588E02273}" srcOrd="0" destOrd="0" presId="urn:microsoft.com/office/officeart/2005/8/layout/process5"/>
    <dgm:cxn modelId="{DA9E4CAB-C57F-4A8F-B90F-1D225AA76BBE}" type="presParOf" srcId="{57153510-FA71-4ED6-BB75-3DC13DA9B91D}" destId="{1A9D9A18-45C3-4F01-9C15-8C7AF194D322}" srcOrd="0" destOrd="0" presId="urn:microsoft.com/office/officeart/2005/8/layout/process5"/>
    <dgm:cxn modelId="{5EF2184B-DA7B-411D-9DC7-C5241716D2B5}" type="presParOf" srcId="{57153510-FA71-4ED6-BB75-3DC13DA9B91D}" destId="{E3D8DDB8-CD66-4F09-A2C5-737D187EB0E1}" srcOrd="1" destOrd="0" presId="urn:microsoft.com/office/officeart/2005/8/layout/process5"/>
    <dgm:cxn modelId="{68BC8C73-5DA8-4788-838D-67218996FD81}" type="presParOf" srcId="{E3D8DDB8-CD66-4F09-A2C5-737D187EB0E1}" destId="{4E3D0FD6-1D5C-4C09-899A-87B9348A4C6F}" srcOrd="0" destOrd="0" presId="urn:microsoft.com/office/officeart/2005/8/layout/process5"/>
    <dgm:cxn modelId="{3927734D-08D9-4531-9B79-326C733D2105}" type="presParOf" srcId="{57153510-FA71-4ED6-BB75-3DC13DA9B91D}" destId="{79345D97-0520-4383-90BC-B291050A8640}" srcOrd="2" destOrd="0" presId="urn:microsoft.com/office/officeart/2005/8/layout/process5"/>
    <dgm:cxn modelId="{DEC5110E-0AD7-449E-AD9D-4A2AB4971567}" type="presParOf" srcId="{57153510-FA71-4ED6-BB75-3DC13DA9B91D}" destId="{BCBB0E04-A3F0-4B03-AD57-1572EBAD99FF}" srcOrd="3" destOrd="0" presId="urn:microsoft.com/office/officeart/2005/8/layout/process5"/>
    <dgm:cxn modelId="{4FA365B0-ED61-431B-A7DE-680FA41B65BC}" type="presParOf" srcId="{BCBB0E04-A3F0-4B03-AD57-1572EBAD99FF}" destId="{51E21953-4882-45D3-B2F1-65CB412E3E33}" srcOrd="0" destOrd="0" presId="urn:microsoft.com/office/officeart/2005/8/layout/process5"/>
    <dgm:cxn modelId="{74F1E9BF-7FD9-4A19-8AC2-FB4BC17A6925}" type="presParOf" srcId="{57153510-FA71-4ED6-BB75-3DC13DA9B91D}" destId="{66BB62D9-5138-4F23-A93E-91D588E02273}" srcOrd="4" destOrd="0" presId="urn:microsoft.com/office/officeart/2005/8/layout/process5"/>
    <dgm:cxn modelId="{84866150-EA5B-413B-A900-B19240F6FF87}" type="presParOf" srcId="{57153510-FA71-4ED6-BB75-3DC13DA9B91D}" destId="{1BBDE939-8D52-437E-9C6D-6AA02F2321B3}" srcOrd="5" destOrd="0" presId="urn:microsoft.com/office/officeart/2005/8/layout/process5"/>
    <dgm:cxn modelId="{54FB0F8B-B7F9-4E28-9269-336E39E3DFA4}" type="presParOf" srcId="{1BBDE939-8D52-437E-9C6D-6AA02F2321B3}" destId="{665C8E4A-300C-4DB8-B950-734D199B56D5}" srcOrd="0" destOrd="0" presId="urn:microsoft.com/office/officeart/2005/8/layout/process5"/>
    <dgm:cxn modelId="{EAF8F20E-D406-4CDC-A58B-BE3150E02901}" type="presParOf" srcId="{57153510-FA71-4ED6-BB75-3DC13DA9B91D}" destId="{89A17FDC-FCDC-4115-A2DA-9DF613E93D11}" srcOrd="6"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F0E385D9-E654-4D5A-9E50-0A26B59A0B89}" type="doc">
      <dgm:prSet loTypeId="urn:microsoft.com/office/officeart/2005/8/layout/hList7" loCatId="relationship" qsTypeId="urn:microsoft.com/office/officeart/2005/8/quickstyle/simple1" qsCatId="simple" csTypeId="urn:microsoft.com/office/officeart/2005/8/colors/accent1_2" csCatId="accent1" phldr="1"/>
      <dgm:spPr/>
    </dgm:pt>
    <dgm:pt modelId="{AAFA09E6-A64E-494D-A4C1-92933F8C3BC6}">
      <dgm:prSet phldrT="[Text]" custT="1"/>
      <dgm:spPr>
        <a:solidFill>
          <a:schemeClr val="accent3">
            <a:lumMod val="40000"/>
            <a:lumOff val="60000"/>
          </a:schemeClr>
        </a:solidFill>
        <a:ln>
          <a:solidFill>
            <a:schemeClr val="tx1"/>
          </a:solidFill>
        </a:ln>
      </dgm:spPr>
      <dgm:t>
        <a:bodyPr/>
        <a:lstStyle/>
        <a:p>
          <a:r>
            <a:rPr lang="en-US" sz="3600" b="1" i="1" u="sng" dirty="0">
              <a:solidFill>
                <a:schemeClr val="tx1"/>
              </a:solidFill>
            </a:rPr>
            <a:t>A</a:t>
          </a:r>
          <a:r>
            <a:rPr lang="en-US" sz="2800" dirty="0">
              <a:solidFill>
                <a:schemeClr val="tx1"/>
              </a:solidFill>
            </a:rPr>
            <a:t>ssume nothing</a:t>
          </a:r>
        </a:p>
      </dgm:t>
    </dgm:pt>
    <dgm:pt modelId="{66D18119-C41C-4EE5-AECB-89B35242CDFE}" type="parTrans" cxnId="{84C8B545-1484-4DA1-9252-3C6DA29C2F71}">
      <dgm:prSet/>
      <dgm:spPr/>
      <dgm:t>
        <a:bodyPr/>
        <a:lstStyle/>
        <a:p>
          <a:endParaRPr lang="en-US"/>
        </a:p>
      </dgm:t>
    </dgm:pt>
    <dgm:pt modelId="{759C6988-83D4-424E-A87F-A57ED8B04881}" type="sibTrans" cxnId="{84C8B545-1484-4DA1-9252-3C6DA29C2F71}">
      <dgm:prSet/>
      <dgm:spPr/>
      <dgm:t>
        <a:bodyPr/>
        <a:lstStyle/>
        <a:p>
          <a:endParaRPr lang="en-US"/>
        </a:p>
      </dgm:t>
    </dgm:pt>
    <dgm:pt modelId="{F5D693B1-CC67-4ECC-9E57-25A4949770BC}">
      <dgm:prSet phldrT="[Text]" custT="1"/>
      <dgm:spPr>
        <a:solidFill>
          <a:schemeClr val="accent1">
            <a:lumMod val="40000"/>
            <a:lumOff val="60000"/>
          </a:schemeClr>
        </a:solidFill>
        <a:ln>
          <a:solidFill>
            <a:schemeClr val="tx1"/>
          </a:solidFill>
        </a:ln>
      </dgm:spPr>
      <dgm:t>
        <a:bodyPr/>
        <a:lstStyle/>
        <a:p>
          <a:r>
            <a:rPr lang="en-US" sz="3600" b="1" i="1" u="sng" dirty="0">
              <a:solidFill>
                <a:schemeClr val="tx1"/>
              </a:solidFill>
            </a:rPr>
            <a:t>B</a:t>
          </a:r>
          <a:r>
            <a:rPr lang="en-US" sz="2800" dirty="0">
              <a:solidFill>
                <a:schemeClr val="tx1"/>
              </a:solidFill>
            </a:rPr>
            <a:t>elieve nothing</a:t>
          </a:r>
        </a:p>
      </dgm:t>
    </dgm:pt>
    <dgm:pt modelId="{C7245BBB-B608-4CBF-899D-6ABDA6BCD1C6}" type="parTrans" cxnId="{FAEA3F64-39C2-44DF-870C-FBC5E33D9CFA}">
      <dgm:prSet/>
      <dgm:spPr/>
      <dgm:t>
        <a:bodyPr/>
        <a:lstStyle/>
        <a:p>
          <a:endParaRPr lang="en-US"/>
        </a:p>
      </dgm:t>
    </dgm:pt>
    <dgm:pt modelId="{E61137DF-C2DA-4B20-BFC5-4A6F9CA272E7}" type="sibTrans" cxnId="{FAEA3F64-39C2-44DF-870C-FBC5E33D9CFA}">
      <dgm:prSet/>
      <dgm:spPr/>
      <dgm:t>
        <a:bodyPr/>
        <a:lstStyle/>
        <a:p>
          <a:endParaRPr lang="en-US"/>
        </a:p>
      </dgm:t>
    </dgm:pt>
    <dgm:pt modelId="{39706609-CABD-49E8-B267-584321A3EAE3}">
      <dgm:prSet phldrT="[Text]" custT="1"/>
      <dgm:spPr>
        <a:solidFill>
          <a:schemeClr val="tx2">
            <a:lumMod val="40000"/>
            <a:lumOff val="60000"/>
          </a:schemeClr>
        </a:solidFill>
        <a:ln>
          <a:solidFill>
            <a:schemeClr val="tx1"/>
          </a:solidFill>
        </a:ln>
      </dgm:spPr>
      <dgm:t>
        <a:bodyPr/>
        <a:lstStyle/>
        <a:p>
          <a:r>
            <a:rPr lang="en-US" sz="3600" b="1" i="1" u="sng" dirty="0">
              <a:solidFill>
                <a:schemeClr val="tx1"/>
              </a:solidFill>
            </a:rPr>
            <a:t>C</a:t>
          </a:r>
          <a:r>
            <a:rPr lang="en-US" sz="2800" dirty="0">
              <a:solidFill>
                <a:schemeClr val="tx1"/>
              </a:solidFill>
            </a:rPr>
            <a:t>hallenge everything</a:t>
          </a:r>
        </a:p>
      </dgm:t>
    </dgm:pt>
    <dgm:pt modelId="{63EB894C-D615-44F6-8ACC-3EEC9D6D4951}" type="parTrans" cxnId="{2CCB5B1C-E582-4AB0-AFD4-24CBFD27C5EC}">
      <dgm:prSet/>
      <dgm:spPr/>
      <dgm:t>
        <a:bodyPr/>
        <a:lstStyle/>
        <a:p>
          <a:endParaRPr lang="en-US"/>
        </a:p>
      </dgm:t>
    </dgm:pt>
    <dgm:pt modelId="{2D33FE6B-8534-4F4F-B24F-63A79EB6A6C3}" type="sibTrans" cxnId="{2CCB5B1C-E582-4AB0-AFD4-24CBFD27C5EC}">
      <dgm:prSet/>
      <dgm:spPr/>
      <dgm:t>
        <a:bodyPr/>
        <a:lstStyle/>
        <a:p>
          <a:endParaRPr lang="en-US"/>
        </a:p>
      </dgm:t>
    </dgm:pt>
    <dgm:pt modelId="{4648A5C0-0CBB-41F0-B27B-E7569BED8A03}" type="pres">
      <dgm:prSet presAssocID="{F0E385D9-E654-4D5A-9E50-0A26B59A0B89}" presName="Name0" presStyleCnt="0">
        <dgm:presLayoutVars>
          <dgm:dir/>
          <dgm:resizeHandles val="exact"/>
        </dgm:presLayoutVars>
      </dgm:prSet>
      <dgm:spPr/>
    </dgm:pt>
    <dgm:pt modelId="{A13D80DC-2757-4D36-94D1-ECD8E36E0DB6}" type="pres">
      <dgm:prSet presAssocID="{F0E385D9-E654-4D5A-9E50-0A26B59A0B89}" presName="fgShape" presStyleLbl="fgShp" presStyleIdx="0" presStyleCnt="1"/>
      <dgm:spPr>
        <a:solidFill>
          <a:schemeClr val="accent1"/>
        </a:solidFill>
        <a:ln>
          <a:solidFill>
            <a:schemeClr val="tx1"/>
          </a:solidFill>
        </a:ln>
      </dgm:spPr>
    </dgm:pt>
    <dgm:pt modelId="{2027CADD-370B-45DD-AFAB-58DC30A64D7A}" type="pres">
      <dgm:prSet presAssocID="{F0E385D9-E654-4D5A-9E50-0A26B59A0B89}" presName="linComp" presStyleCnt="0"/>
      <dgm:spPr/>
    </dgm:pt>
    <dgm:pt modelId="{E73EBCB9-CAEC-4341-8B58-F9C4363D3334}" type="pres">
      <dgm:prSet presAssocID="{AAFA09E6-A64E-494D-A4C1-92933F8C3BC6}" presName="compNode" presStyleCnt="0"/>
      <dgm:spPr/>
    </dgm:pt>
    <dgm:pt modelId="{F26A25EE-158D-4F95-BEC3-E88E3C424E9E}" type="pres">
      <dgm:prSet presAssocID="{AAFA09E6-A64E-494D-A4C1-92933F8C3BC6}" presName="bkgdShape" presStyleLbl="node1" presStyleIdx="0" presStyleCnt="3"/>
      <dgm:spPr/>
    </dgm:pt>
    <dgm:pt modelId="{28955FA1-16AF-4681-9CA2-901EC979379C}" type="pres">
      <dgm:prSet presAssocID="{AAFA09E6-A64E-494D-A4C1-92933F8C3BC6}" presName="nodeTx" presStyleLbl="node1" presStyleIdx="0" presStyleCnt="3">
        <dgm:presLayoutVars>
          <dgm:bulletEnabled val="1"/>
        </dgm:presLayoutVars>
      </dgm:prSet>
      <dgm:spPr/>
    </dgm:pt>
    <dgm:pt modelId="{4C056D50-3CB6-48F0-9803-4B87C2DFCD78}" type="pres">
      <dgm:prSet presAssocID="{AAFA09E6-A64E-494D-A4C1-92933F8C3BC6}" presName="invisiNode" presStyleLbl="node1" presStyleIdx="0" presStyleCnt="3"/>
      <dgm:spPr/>
    </dgm:pt>
    <dgm:pt modelId="{EF4DC0A3-A9DC-4968-8348-ED632C2646D9}" type="pres">
      <dgm:prSet presAssocID="{AAFA09E6-A64E-494D-A4C1-92933F8C3BC6}" presName="imagNode" presStyleLbl="fgImgPlace1" presStyleIdx="0" presStyleCnt="3"/>
      <dgm:spPr>
        <a:blipFill rotWithShape="1">
          <a:blip xmlns:r="http://schemas.openxmlformats.org/officeDocument/2006/relationships" r:embed="rId1"/>
          <a:stretch>
            <a:fillRect/>
          </a:stretch>
        </a:blipFill>
        <a:ln>
          <a:solidFill>
            <a:schemeClr val="tx1"/>
          </a:solidFill>
        </a:ln>
      </dgm:spPr>
    </dgm:pt>
    <dgm:pt modelId="{1F4F0025-6FB3-47CE-B874-C27B00F5515C}" type="pres">
      <dgm:prSet presAssocID="{759C6988-83D4-424E-A87F-A57ED8B04881}" presName="sibTrans" presStyleLbl="sibTrans2D1" presStyleIdx="0" presStyleCnt="0"/>
      <dgm:spPr/>
    </dgm:pt>
    <dgm:pt modelId="{EF0A278B-7CA7-41E1-9502-5307EE7E4310}" type="pres">
      <dgm:prSet presAssocID="{F5D693B1-CC67-4ECC-9E57-25A4949770BC}" presName="compNode" presStyleCnt="0"/>
      <dgm:spPr/>
    </dgm:pt>
    <dgm:pt modelId="{D070C1D8-F705-408C-B8BE-3BC43BC129BF}" type="pres">
      <dgm:prSet presAssocID="{F5D693B1-CC67-4ECC-9E57-25A4949770BC}" presName="bkgdShape" presStyleLbl="node1" presStyleIdx="1" presStyleCnt="3"/>
      <dgm:spPr/>
    </dgm:pt>
    <dgm:pt modelId="{15406363-BD60-40B6-B18D-3249ED08AF55}" type="pres">
      <dgm:prSet presAssocID="{F5D693B1-CC67-4ECC-9E57-25A4949770BC}" presName="nodeTx" presStyleLbl="node1" presStyleIdx="1" presStyleCnt="3">
        <dgm:presLayoutVars>
          <dgm:bulletEnabled val="1"/>
        </dgm:presLayoutVars>
      </dgm:prSet>
      <dgm:spPr/>
    </dgm:pt>
    <dgm:pt modelId="{06DEB887-E4B2-41A4-B717-5582BAD0E97F}" type="pres">
      <dgm:prSet presAssocID="{F5D693B1-CC67-4ECC-9E57-25A4949770BC}" presName="invisiNode" presStyleLbl="node1" presStyleIdx="1" presStyleCnt="3"/>
      <dgm:spPr/>
    </dgm:pt>
    <dgm:pt modelId="{B681D1F0-4916-42BF-A72D-26D2D87CC2E7}" type="pres">
      <dgm:prSet presAssocID="{F5D693B1-CC67-4ECC-9E57-25A4949770BC}" presName="imagNode" presStyleLbl="fgImgPlace1" presStyleIdx="1" presStyleCnt="3"/>
      <dgm:spPr>
        <a:blipFill rotWithShape="1">
          <a:blip xmlns:r="http://schemas.openxmlformats.org/officeDocument/2006/relationships" r:embed="rId2"/>
          <a:stretch>
            <a:fillRect/>
          </a:stretch>
        </a:blipFill>
        <a:ln>
          <a:solidFill>
            <a:schemeClr val="tx1"/>
          </a:solidFill>
        </a:ln>
      </dgm:spPr>
    </dgm:pt>
    <dgm:pt modelId="{9BC44FC1-A96E-48FD-885F-203CF8053524}" type="pres">
      <dgm:prSet presAssocID="{E61137DF-C2DA-4B20-BFC5-4A6F9CA272E7}" presName="sibTrans" presStyleLbl="sibTrans2D1" presStyleIdx="0" presStyleCnt="0"/>
      <dgm:spPr/>
    </dgm:pt>
    <dgm:pt modelId="{AA510C70-1853-4154-84B9-935C49A2A43B}" type="pres">
      <dgm:prSet presAssocID="{39706609-CABD-49E8-B267-584321A3EAE3}" presName="compNode" presStyleCnt="0"/>
      <dgm:spPr/>
    </dgm:pt>
    <dgm:pt modelId="{DB5B4BB6-0522-4BA2-ADEC-53010A782DCF}" type="pres">
      <dgm:prSet presAssocID="{39706609-CABD-49E8-B267-584321A3EAE3}" presName="bkgdShape" presStyleLbl="node1" presStyleIdx="2" presStyleCnt="3"/>
      <dgm:spPr/>
    </dgm:pt>
    <dgm:pt modelId="{6ECA68DD-55BA-4D76-BFBE-05234F28F909}" type="pres">
      <dgm:prSet presAssocID="{39706609-CABD-49E8-B267-584321A3EAE3}" presName="nodeTx" presStyleLbl="node1" presStyleIdx="2" presStyleCnt="3">
        <dgm:presLayoutVars>
          <dgm:bulletEnabled val="1"/>
        </dgm:presLayoutVars>
      </dgm:prSet>
      <dgm:spPr/>
    </dgm:pt>
    <dgm:pt modelId="{86CE43CE-DCB1-41D4-B0A9-639DFB5A04A0}" type="pres">
      <dgm:prSet presAssocID="{39706609-CABD-49E8-B267-584321A3EAE3}" presName="invisiNode" presStyleLbl="node1" presStyleIdx="2" presStyleCnt="3"/>
      <dgm:spPr/>
    </dgm:pt>
    <dgm:pt modelId="{B93CC520-40FB-4BCE-BC39-D95D094C1E29}" type="pres">
      <dgm:prSet presAssocID="{39706609-CABD-49E8-B267-584321A3EAE3}" presName="imagNode" presStyleLbl="fgImgPlace1" presStyleIdx="2" presStyleCnt="3"/>
      <dgm:spPr>
        <a:blipFill rotWithShape="1">
          <a:blip xmlns:r="http://schemas.openxmlformats.org/officeDocument/2006/relationships" r:embed="rId3"/>
          <a:stretch>
            <a:fillRect/>
          </a:stretch>
        </a:blipFill>
        <a:ln>
          <a:solidFill>
            <a:schemeClr val="tx1"/>
          </a:solidFill>
        </a:ln>
      </dgm:spPr>
    </dgm:pt>
  </dgm:ptLst>
  <dgm:cxnLst>
    <dgm:cxn modelId="{1C506706-48AF-48B2-8408-94D247DFC2CC}" type="presOf" srcId="{AAFA09E6-A64E-494D-A4C1-92933F8C3BC6}" destId="{F26A25EE-158D-4F95-BEC3-E88E3C424E9E}" srcOrd="0" destOrd="0" presId="urn:microsoft.com/office/officeart/2005/8/layout/hList7"/>
    <dgm:cxn modelId="{2CCB5B1C-E582-4AB0-AFD4-24CBFD27C5EC}" srcId="{F0E385D9-E654-4D5A-9E50-0A26B59A0B89}" destId="{39706609-CABD-49E8-B267-584321A3EAE3}" srcOrd="2" destOrd="0" parTransId="{63EB894C-D615-44F6-8ACC-3EEC9D6D4951}" sibTransId="{2D33FE6B-8534-4F4F-B24F-63A79EB6A6C3}"/>
    <dgm:cxn modelId="{3AFA4325-8B20-4A28-9AF0-D950783362D4}" type="presOf" srcId="{F5D693B1-CC67-4ECC-9E57-25A4949770BC}" destId="{D070C1D8-F705-408C-B8BE-3BC43BC129BF}" srcOrd="0" destOrd="0" presId="urn:microsoft.com/office/officeart/2005/8/layout/hList7"/>
    <dgm:cxn modelId="{D4A28F31-63C5-4BC5-AFF1-92E05BD5CE8E}" type="presOf" srcId="{39706609-CABD-49E8-B267-584321A3EAE3}" destId="{6ECA68DD-55BA-4D76-BFBE-05234F28F909}" srcOrd="1" destOrd="0" presId="urn:microsoft.com/office/officeart/2005/8/layout/hList7"/>
    <dgm:cxn modelId="{FAEA3F64-39C2-44DF-870C-FBC5E33D9CFA}" srcId="{F0E385D9-E654-4D5A-9E50-0A26B59A0B89}" destId="{F5D693B1-CC67-4ECC-9E57-25A4949770BC}" srcOrd="1" destOrd="0" parTransId="{C7245BBB-B608-4CBF-899D-6ABDA6BCD1C6}" sibTransId="{E61137DF-C2DA-4B20-BFC5-4A6F9CA272E7}"/>
    <dgm:cxn modelId="{84C8B545-1484-4DA1-9252-3C6DA29C2F71}" srcId="{F0E385D9-E654-4D5A-9E50-0A26B59A0B89}" destId="{AAFA09E6-A64E-494D-A4C1-92933F8C3BC6}" srcOrd="0" destOrd="0" parTransId="{66D18119-C41C-4EE5-AECB-89B35242CDFE}" sibTransId="{759C6988-83D4-424E-A87F-A57ED8B04881}"/>
    <dgm:cxn modelId="{001D0A8D-C656-4924-98D0-BC839B582D60}" type="presOf" srcId="{AAFA09E6-A64E-494D-A4C1-92933F8C3BC6}" destId="{28955FA1-16AF-4681-9CA2-901EC979379C}" srcOrd="1" destOrd="0" presId="urn:microsoft.com/office/officeart/2005/8/layout/hList7"/>
    <dgm:cxn modelId="{871FB3AB-34D0-48D5-85E0-C954AD28C144}" type="presOf" srcId="{F5D693B1-CC67-4ECC-9E57-25A4949770BC}" destId="{15406363-BD60-40B6-B18D-3249ED08AF55}" srcOrd="1" destOrd="0" presId="urn:microsoft.com/office/officeart/2005/8/layout/hList7"/>
    <dgm:cxn modelId="{70EA01AC-46F6-4BDC-B55E-3F63D42951E7}" type="presOf" srcId="{39706609-CABD-49E8-B267-584321A3EAE3}" destId="{DB5B4BB6-0522-4BA2-ADEC-53010A782DCF}" srcOrd="0" destOrd="0" presId="urn:microsoft.com/office/officeart/2005/8/layout/hList7"/>
    <dgm:cxn modelId="{325437B3-CA27-46C4-9DF8-D2FF9A91D07E}" type="presOf" srcId="{F0E385D9-E654-4D5A-9E50-0A26B59A0B89}" destId="{4648A5C0-0CBB-41F0-B27B-E7569BED8A03}" srcOrd="0" destOrd="0" presId="urn:microsoft.com/office/officeart/2005/8/layout/hList7"/>
    <dgm:cxn modelId="{2FFCD1D9-AA02-47BC-B8D8-40D6629655FD}" type="presOf" srcId="{759C6988-83D4-424E-A87F-A57ED8B04881}" destId="{1F4F0025-6FB3-47CE-B874-C27B00F5515C}" srcOrd="0" destOrd="0" presId="urn:microsoft.com/office/officeart/2005/8/layout/hList7"/>
    <dgm:cxn modelId="{9DE8A9E9-A597-4FFA-80C8-CE82B3AFA175}" type="presOf" srcId="{E61137DF-C2DA-4B20-BFC5-4A6F9CA272E7}" destId="{9BC44FC1-A96E-48FD-885F-203CF8053524}" srcOrd="0" destOrd="0" presId="urn:microsoft.com/office/officeart/2005/8/layout/hList7"/>
    <dgm:cxn modelId="{5346C486-7259-40EF-8FEF-4CAD8D432CE1}" type="presParOf" srcId="{4648A5C0-0CBB-41F0-B27B-E7569BED8A03}" destId="{A13D80DC-2757-4D36-94D1-ECD8E36E0DB6}" srcOrd="0" destOrd="0" presId="urn:microsoft.com/office/officeart/2005/8/layout/hList7"/>
    <dgm:cxn modelId="{27E8B066-BA5D-4A20-BE58-2AE71598709A}" type="presParOf" srcId="{4648A5C0-0CBB-41F0-B27B-E7569BED8A03}" destId="{2027CADD-370B-45DD-AFAB-58DC30A64D7A}" srcOrd="1" destOrd="0" presId="urn:microsoft.com/office/officeart/2005/8/layout/hList7"/>
    <dgm:cxn modelId="{C8024A4F-35C7-4B23-A751-95F8E7DC6E28}" type="presParOf" srcId="{2027CADD-370B-45DD-AFAB-58DC30A64D7A}" destId="{E73EBCB9-CAEC-4341-8B58-F9C4363D3334}" srcOrd="0" destOrd="0" presId="urn:microsoft.com/office/officeart/2005/8/layout/hList7"/>
    <dgm:cxn modelId="{6311017D-6BFE-4EB3-9F5F-489F5FB8B24C}" type="presParOf" srcId="{E73EBCB9-CAEC-4341-8B58-F9C4363D3334}" destId="{F26A25EE-158D-4F95-BEC3-E88E3C424E9E}" srcOrd="0" destOrd="0" presId="urn:microsoft.com/office/officeart/2005/8/layout/hList7"/>
    <dgm:cxn modelId="{57D4CBC8-38F8-4817-949D-6A4E236FA800}" type="presParOf" srcId="{E73EBCB9-CAEC-4341-8B58-F9C4363D3334}" destId="{28955FA1-16AF-4681-9CA2-901EC979379C}" srcOrd="1" destOrd="0" presId="urn:microsoft.com/office/officeart/2005/8/layout/hList7"/>
    <dgm:cxn modelId="{C9458D98-94AC-491B-A081-F27658EF6A5F}" type="presParOf" srcId="{E73EBCB9-CAEC-4341-8B58-F9C4363D3334}" destId="{4C056D50-3CB6-48F0-9803-4B87C2DFCD78}" srcOrd="2" destOrd="0" presId="urn:microsoft.com/office/officeart/2005/8/layout/hList7"/>
    <dgm:cxn modelId="{F1375878-6236-445D-852A-D25871420BE2}" type="presParOf" srcId="{E73EBCB9-CAEC-4341-8B58-F9C4363D3334}" destId="{EF4DC0A3-A9DC-4968-8348-ED632C2646D9}" srcOrd="3" destOrd="0" presId="urn:microsoft.com/office/officeart/2005/8/layout/hList7"/>
    <dgm:cxn modelId="{600EC1F4-65DE-4F77-812F-9D3EA0DDBCA7}" type="presParOf" srcId="{2027CADD-370B-45DD-AFAB-58DC30A64D7A}" destId="{1F4F0025-6FB3-47CE-B874-C27B00F5515C}" srcOrd="1" destOrd="0" presId="urn:microsoft.com/office/officeart/2005/8/layout/hList7"/>
    <dgm:cxn modelId="{A41574D6-4FAF-4903-91DE-F4DDB21F7A52}" type="presParOf" srcId="{2027CADD-370B-45DD-AFAB-58DC30A64D7A}" destId="{EF0A278B-7CA7-41E1-9502-5307EE7E4310}" srcOrd="2" destOrd="0" presId="urn:microsoft.com/office/officeart/2005/8/layout/hList7"/>
    <dgm:cxn modelId="{7828044D-8E7A-478F-B17D-B20943740003}" type="presParOf" srcId="{EF0A278B-7CA7-41E1-9502-5307EE7E4310}" destId="{D070C1D8-F705-408C-B8BE-3BC43BC129BF}" srcOrd="0" destOrd="0" presId="urn:microsoft.com/office/officeart/2005/8/layout/hList7"/>
    <dgm:cxn modelId="{F4D4B375-AAE7-4CCD-9B38-FC9075B92E5A}" type="presParOf" srcId="{EF0A278B-7CA7-41E1-9502-5307EE7E4310}" destId="{15406363-BD60-40B6-B18D-3249ED08AF55}" srcOrd="1" destOrd="0" presId="urn:microsoft.com/office/officeart/2005/8/layout/hList7"/>
    <dgm:cxn modelId="{BDCE1B4A-DDDC-4DC6-8A06-8AF0E7F7BB13}" type="presParOf" srcId="{EF0A278B-7CA7-41E1-9502-5307EE7E4310}" destId="{06DEB887-E4B2-41A4-B717-5582BAD0E97F}" srcOrd="2" destOrd="0" presId="urn:microsoft.com/office/officeart/2005/8/layout/hList7"/>
    <dgm:cxn modelId="{2AAE0721-F0BB-4DBC-91F1-8E6E39E5F8B3}" type="presParOf" srcId="{EF0A278B-7CA7-41E1-9502-5307EE7E4310}" destId="{B681D1F0-4916-42BF-A72D-26D2D87CC2E7}" srcOrd="3" destOrd="0" presId="urn:microsoft.com/office/officeart/2005/8/layout/hList7"/>
    <dgm:cxn modelId="{C901EA4E-2787-4592-9937-A3F0F2EF9C67}" type="presParOf" srcId="{2027CADD-370B-45DD-AFAB-58DC30A64D7A}" destId="{9BC44FC1-A96E-48FD-885F-203CF8053524}" srcOrd="3" destOrd="0" presId="urn:microsoft.com/office/officeart/2005/8/layout/hList7"/>
    <dgm:cxn modelId="{8C1BF701-5D82-4562-A942-870064F77093}" type="presParOf" srcId="{2027CADD-370B-45DD-AFAB-58DC30A64D7A}" destId="{AA510C70-1853-4154-84B9-935C49A2A43B}" srcOrd="4" destOrd="0" presId="urn:microsoft.com/office/officeart/2005/8/layout/hList7"/>
    <dgm:cxn modelId="{A8AA1C7A-CF03-407E-8356-853537C564BE}" type="presParOf" srcId="{AA510C70-1853-4154-84B9-935C49A2A43B}" destId="{DB5B4BB6-0522-4BA2-ADEC-53010A782DCF}" srcOrd="0" destOrd="0" presId="urn:microsoft.com/office/officeart/2005/8/layout/hList7"/>
    <dgm:cxn modelId="{78E12134-38E1-46B8-88EA-8420CBBAB0C3}" type="presParOf" srcId="{AA510C70-1853-4154-84B9-935C49A2A43B}" destId="{6ECA68DD-55BA-4D76-BFBE-05234F28F909}" srcOrd="1" destOrd="0" presId="urn:microsoft.com/office/officeart/2005/8/layout/hList7"/>
    <dgm:cxn modelId="{7D4692FD-0558-4B49-BD58-2608C99302A8}" type="presParOf" srcId="{AA510C70-1853-4154-84B9-935C49A2A43B}" destId="{86CE43CE-DCB1-41D4-B0A9-639DFB5A04A0}" srcOrd="2" destOrd="0" presId="urn:microsoft.com/office/officeart/2005/8/layout/hList7"/>
    <dgm:cxn modelId="{3B3016B8-936C-4919-95EF-2ED48FDD6937}" type="presParOf" srcId="{AA510C70-1853-4154-84B9-935C49A2A43B}" destId="{B93CC520-40FB-4BCE-BC39-D95D094C1E29}" srcOrd="3" destOrd="0" presId="urn:microsoft.com/office/officeart/2005/8/layout/hList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AE96A4C8-65AD-4868-BDDD-176A39200AF6}"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US"/>
        </a:p>
      </dgm:t>
    </dgm:pt>
    <dgm:pt modelId="{D048873A-9410-4B10-A2D2-C7E04C2D35BD}">
      <dgm:prSet phldrT="[Text]" custT="1"/>
      <dgm:spPr>
        <a:solidFill>
          <a:schemeClr val="bg2">
            <a:lumMod val="90000"/>
          </a:schemeClr>
        </a:solidFill>
        <a:ln>
          <a:solidFill>
            <a:schemeClr val="tx1"/>
          </a:solidFill>
        </a:ln>
      </dgm:spPr>
      <dgm:t>
        <a:bodyPr/>
        <a:lstStyle/>
        <a:p>
          <a:r>
            <a:rPr lang="en-US" sz="2400" dirty="0">
              <a:solidFill>
                <a:schemeClr val="tx1"/>
              </a:solidFill>
            </a:rPr>
            <a:t>Viewing CCTV</a:t>
          </a:r>
        </a:p>
      </dgm:t>
    </dgm:pt>
    <dgm:pt modelId="{3A5BBF5F-6477-4936-9EC0-26BCC9A90499}" type="parTrans" cxnId="{B9A0CF4E-9459-4E47-AE6F-0B94533DE3C7}">
      <dgm:prSet/>
      <dgm:spPr/>
      <dgm:t>
        <a:bodyPr/>
        <a:lstStyle/>
        <a:p>
          <a:endParaRPr lang="en-US"/>
        </a:p>
      </dgm:t>
    </dgm:pt>
    <dgm:pt modelId="{4ABFCCE5-275F-4FD5-AD9A-B59BA570DA30}" type="sibTrans" cxnId="{B9A0CF4E-9459-4E47-AE6F-0B94533DE3C7}">
      <dgm:prSet/>
      <dgm:spPr>
        <a:solidFill>
          <a:srgbClr val="002060"/>
        </a:solidFill>
        <a:ln>
          <a:solidFill>
            <a:schemeClr val="tx1"/>
          </a:solidFill>
        </a:ln>
      </dgm:spPr>
      <dgm:t>
        <a:bodyPr/>
        <a:lstStyle/>
        <a:p>
          <a:endParaRPr lang="en-US"/>
        </a:p>
      </dgm:t>
    </dgm:pt>
    <dgm:pt modelId="{8CB13413-21BA-43F9-84FB-04DF7F8FC63B}">
      <dgm:prSet phldrT="[Text]" custT="1"/>
      <dgm:spPr>
        <a:solidFill>
          <a:schemeClr val="tx2">
            <a:lumMod val="40000"/>
            <a:lumOff val="60000"/>
          </a:schemeClr>
        </a:solidFill>
        <a:ln>
          <a:solidFill>
            <a:schemeClr val="tx1"/>
          </a:solidFill>
        </a:ln>
      </dgm:spPr>
      <dgm:t>
        <a:bodyPr/>
        <a:lstStyle/>
        <a:p>
          <a:r>
            <a:rPr lang="en-US" sz="2400" dirty="0">
              <a:solidFill>
                <a:schemeClr val="tx1"/>
              </a:solidFill>
            </a:rPr>
            <a:t>House to house enquiries</a:t>
          </a:r>
        </a:p>
      </dgm:t>
    </dgm:pt>
    <dgm:pt modelId="{F4629306-CD93-410C-B0BA-DBC99FF19A4E}" type="parTrans" cxnId="{162D2CE2-1DF2-488E-818A-F6426A748080}">
      <dgm:prSet/>
      <dgm:spPr/>
      <dgm:t>
        <a:bodyPr/>
        <a:lstStyle/>
        <a:p>
          <a:endParaRPr lang="en-US"/>
        </a:p>
      </dgm:t>
    </dgm:pt>
    <dgm:pt modelId="{BB504496-9E01-46BB-A892-308F50C9007D}" type="sibTrans" cxnId="{162D2CE2-1DF2-488E-818A-F6426A748080}">
      <dgm:prSet/>
      <dgm:spPr>
        <a:solidFill>
          <a:srgbClr val="002060"/>
        </a:solidFill>
        <a:ln>
          <a:solidFill>
            <a:schemeClr val="tx1"/>
          </a:solidFill>
        </a:ln>
      </dgm:spPr>
      <dgm:t>
        <a:bodyPr/>
        <a:lstStyle/>
        <a:p>
          <a:endParaRPr lang="en-US"/>
        </a:p>
      </dgm:t>
    </dgm:pt>
    <dgm:pt modelId="{FC37995F-210D-4E79-94A6-55AB8B2448D0}">
      <dgm:prSet phldrT="[Text]" custT="1"/>
      <dgm:spPr>
        <a:solidFill>
          <a:schemeClr val="accent1">
            <a:lumMod val="60000"/>
            <a:lumOff val="40000"/>
          </a:schemeClr>
        </a:solidFill>
        <a:ln>
          <a:solidFill>
            <a:schemeClr val="tx1"/>
          </a:solidFill>
        </a:ln>
      </dgm:spPr>
      <dgm:t>
        <a:bodyPr/>
        <a:lstStyle/>
        <a:p>
          <a:r>
            <a:rPr lang="en-US" sz="2400" dirty="0">
              <a:solidFill>
                <a:schemeClr val="tx1"/>
              </a:solidFill>
            </a:rPr>
            <a:t>Suspect interviews</a:t>
          </a:r>
        </a:p>
      </dgm:t>
    </dgm:pt>
    <dgm:pt modelId="{3603094D-3BB7-4EEC-8F75-3B8194108689}" type="parTrans" cxnId="{F53003ED-3C6A-45CD-9900-2613FBE2F583}">
      <dgm:prSet/>
      <dgm:spPr/>
      <dgm:t>
        <a:bodyPr/>
        <a:lstStyle/>
        <a:p>
          <a:endParaRPr lang="en-US"/>
        </a:p>
      </dgm:t>
    </dgm:pt>
    <dgm:pt modelId="{C74C1800-58AC-4943-A0BC-8378E789F63B}" type="sibTrans" cxnId="{F53003ED-3C6A-45CD-9900-2613FBE2F583}">
      <dgm:prSet/>
      <dgm:spPr>
        <a:solidFill>
          <a:srgbClr val="002060"/>
        </a:solidFill>
        <a:ln>
          <a:solidFill>
            <a:schemeClr val="tx1"/>
          </a:solidFill>
        </a:ln>
      </dgm:spPr>
      <dgm:t>
        <a:bodyPr/>
        <a:lstStyle/>
        <a:p>
          <a:endParaRPr lang="en-US"/>
        </a:p>
      </dgm:t>
    </dgm:pt>
    <dgm:pt modelId="{9DA4CF92-4027-4E90-91F3-3F3F7FD6602E}">
      <dgm:prSet phldrT="[Text]" custT="1"/>
      <dgm:spPr>
        <a:solidFill>
          <a:schemeClr val="bg2">
            <a:lumMod val="90000"/>
          </a:schemeClr>
        </a:solidFill>
        <a:ln>
          <a:solidFill>
            <a:schemeClr val="tx1"/>
          </a:solidFill>
        </a:ln>
      </dgm:spPr>
      <dgm:t>
        <a:bodyPr/>
        <a:lstStyle/>
        <a:p>
          <a:r>
            <a:rPr lang="en-US" sz="2400" dirty="0">
              <a:solidFill>
                <a:schemeClr val="tx1"/>
              </a:solidFill>
            </a:rPr>
            <a:t>Open-source internet tools</a:t>
          </a:r>
        </a:p>
      </dgm:t>
    </dgm:pt>
    <dgm:pt modelId="{E72BD38B-E501-4AA4-9211-D9F4ADD31627}" type="parTrans" cxnId="{61C60A88-61A4-457A-B94C-150D20983D03}">
      <dgm:prSet/>
      <dgm:spPr/>
      <dgm:t>
        <a:bodyPr/>
        <a:lstStyle/>
        <a:p>
          <a:endParaRPr lang="en-US"/>
        </a:p>
      </dgm:t>
    </dgm:pt>
    <dgm:pt modelId="{E99FA643-11C8-4B69-8F55-39087B182BC2}" type="sibTrans" cxnId="{61C60A88-61A4-457A-B94C-150D20983D03}">
      <dgm:prSet/>
      <dgm:spPr>
        <a:solidFill>
          <a:srgbClr val="002060"/>
        </a:solidFill>
        <a:ln>
          <a:solidFill>
            <a:schemeClr val="tx1"/>
          </a:solidFill>
        </a:ln>
      </dgm:spPr>
      <dgm:t>
        <a:bodyPr/>
        <a:lstStyle/>
        <a:p>
          <a:endParaRPr lang="en-US"/>
        </a:p>
      </dgm:t>
    </dgm:pt>
    <dgm:pt modelId="{D5C606E9-498F-4093-987A-7B2ABC0CB637}">
      <dgm:prSet phldrT="[Text]" custT="1"/>
      <dgm:spPr>
        <a:solidFill>
          <a:schemeClr val="tx2">
            <a:lumMod val="40000"/>
            <a:lumOff val="60000"/>
          </a:schemeClr>
        </a:solidFill>
        <a:ln>
          <a:solidFill>
            <a:schemeClr val="tx1"/>
          </a:solidFill>
        </a:ln>
      </dgm:spPr>
      <dgm:t>
        <a:bodyPr/>
        <a:lstStyle/>
        <a:p>
          <a:r>
            <a:rPr lang="en-US" sz="2400" dirty="0">
              <a:solidFill>
                <a:schemeClr val="tx1"/>
              </a:solidFill>
            </a:rPr>
            <a:t>Media appeals</a:t>
          </a:r>
        </a:p>
      </dgm:t>
    </dgm:pt>
    <dgm:pt modelId="{A3299C85-4D57-489B-9BD4-5DAA12F721B0}" type="parTrans" cxnId="{BAC2EA9E-7AF5-4768-A604-BD83CBE7A5E3}">
      <dgm:prSet/>
      <dgm:spPr/>
      <dgm:t>
        <a:bodyPr/>
        <a:lstStyle/>
        <a:p>
          <a:endParaRPr lang="en-US"/>
        </a:p>
      </dgm:t>
    </dgm:pt>
    <dgm:pt modelId="{4C8AD33A-056D-4C8B-8A08-0A727D34A99D}" type="sibTrans" cxnId="{BAC2EA9E-7AF5-4768-A604-BD83CBE7A5E3}">
      <dgm:prSet/>
      <dgm:spPr>
        <a:solidFill>
          <a:srgbClr val="002060"/>
        </a:solidFill>
        <a:ln>
          <a:solidFill>
            <a:schemeClr val="tx1"/>
          </a:solidFill>
        </a:ln>
      </dgm:spPr>
      <dgm:t>
        <a:bodyPr/>
        <a:lstStyle/>
        <a:p>
          <a:endParaRPr lang="en-US"/>
        </a:p>
      </dgm:t>
    </dgm:pt>
    <dgm:pt modelId="{3BEE1613-EC62-43A2-8468-E2A3F3AF8DC5}">
      <dgm:prSet phldrT="[Text]" custT="1"/>
      <dgm:spPr>
        <a:solidFill>
          <a:schemeClr val="accent1">
            <a:lumMod val="60000"/>
            <a:lumOff val="40000"/>
          </a:schemeClr>
        </a:solidFill>
        <a:ln>
          <a:solidFill>
            <a:schemeClr val="tx1"/>
          </a:solidFill>
        </a:ln>
      </dgm:spPr>
      <dgm:t>
        <a:bodyPr/>
        <a:lstStyle/>
        <a:p>
          <a:r>
            <a:rPr lang="en-US" sz="2400" dirty="0">
              <a:solidFill>
                <a:schemeClr val="tx1"/>
              </a:solidFill>
            </a:rPr>
            <a:t>Anniversary appeals</a:t>
          </a:r>
        </a:p>
      </dgm:t>
    </dgm:pt>
    <dgm:pt modelId="{343FF892-A54D-463F-A325-6F67AEE31873}" type="parTrans" cxnId="{68B235F7-F244-48FA-9AE7-F1A6D70F36BF}">
      <dgm:prSet/>
      <dgm:spPr/>
      <dgm:t>
        <a:bodyPr/>
        <a:lstStyle/>
        <a:p>
          <a:endParaRPr lang="en-US"/>
        </a:p>
      </dgm:t>
    </dgm:pt>
    <dgm:pt modelId="{B9E5D797-D01C-4C33-AE69-51CE2492DFEC}" type="sibTrans" cxnId="{68B235F7-F244-48FA-9AE7-F1A6D70F36BF}">
      <dgm:prSet/>
      <dgm:spPr>
        <a:solidFill>
          <a:srgbClr val="002060"/>
        </a:solidFill>
        <a:ln>
          <a:solidFill>
            <a:schemeClr val="tx1"/>
          </a:solidFill>
        </a:ln>
      </dgm:spPr>
      <dgm:t>
        <a:bodyPr/>
        <a:lstStyle/>
        <a:p>
          <a:endParaRPr lang="en-US"/>
        </a:p>
      </dgm:t>
    </dgm:pt>
    <dgm:pt modelId="{F66FF534-C47C-4579-A95F-E4BE96557755}">
      <dgm:prSet phldrT="[Text]" custT="1"/>
      <dgm:spPr>
        <a:solidFill>
          <a:schemeClr val="bg2">
            <a:lumMod val="90000"/>
          </a:schemeClr>
        </a:solidFill>
        <a:ln>
          <a:solidFill>
            <a:schemeClr val="tx1"/>
          </a:solidFill>
        </a:ln>
      </dgm:spPr>
      <dgm:t>
        <a:bodyPr/>
        <a:lstStyle/>
        <a:p>
          <a:r>
            <a:rPr lang="en-US" sz="2400" dirty="0">
              <a:solidFill>
                <a:schemeClr val="tx1"/>
              </a:solidFill>
            </a:rPr>
            <a:t>Financial investigation</a:t>
          </a:r>
        </a:p>
      </dgm:t>
    </dgm:pt>
    <dgm:pt modelId="{5956B670-DFB6-4740-B738-C49491664701}" type="parTrans" cxnId="{CC71E0A6-72A7-4AE2-813C-D20146892322}">
      <dgm:prSet/>
      <dgm:spPr/>
      <dgm:t>
        <a:bodyPr/>
        <a:lstStyle/>
        <a:p>
          <a:endParaRPr lang="en-US"/>
        </a:p>
      </dgm:t>
    </dgm:pt>
    <dgm:pt modelId="{5277580E-1DF3-41F6-ADC7-0E4DCF78F9B2}" type="sibTrans" cxnId="{CC71E0A6-72A7-4AE2-813C-D20146892322}">
      <dgm:prSet/>
      <dgm:spPr>
        <a:solidFill>
          <a:srgbClr val="002060"/>
        </a:solidFill>
        <a:ln>
          <a:solidFill>
            <a:schemeClr val="tx1"/>
          </a:solidFill>
        </a:ln>
      </dgm:spPr>
      <dgm:t>
        <a:bodyPr/>
        <a:lstStyle/>
        <a:p>
          <a:endParaRPr lang="en-US"/>
        </a:p>
      </dgm:t>
    </dgm:pt>
    <dgm:pt modelId="{95C2FB8A-18B3-4B6F-A0F0-2BB9C177832D}">
      <dgm:prSet phldrT="[Text]" custT="1"/>
      <dgm:spPr>
        <a:solidFill>
          <a:schemeClr val="tx2">
            <a:lumMod val="40000"/>
            <a:lumOff val="60000"/>
          </a:schemeClr>
        </a:solidFill>
        <a:ln>
          <a:solidFill>
            <a:schemeClr val="tx1"/>
          </a:solidFill>
        </a:ln>
      </dgm:spPr>
      <dgm:t>
        <a:bodyPr/>
        <a:lstStyle/>
        <a:p>
          <a:r>
            <a:rPr lang="en-US" sz="2400" dirty="0">
              <a:solidFill>
                <a:schemeClr val="tx1"/>
              </a:solidFill>
            </a:rPr>
            <a:t>Social media</a:t>
          </a:r>
        </a:p>
      </dgm:t>
    </dgm:pt>
    <dgm:pt modelId="{E3119FEF-D4AC-4B3D-917E-9189084D6FED}" type="parTrans" cxnId="{A455C868-2FD9-42BA-946F-08FE76813F31}">
      <dgm:prSet/>
      <dgm:spPr/>
      <dgm:t>
        <a:bodyPr/>
        <a:lstStyle/>
        <a:p>
          <a:endParaRPr lang="en-US"/>
        </a:p>
      </dgm:t>
    </dgm:pt>
    <dgm:pt modelId="{161A5774-9E26-4ADE-A4D1-A69D7F5CB357}" type="sibTrans" cxnId="{A455C868-2FD9-42BA-946F-08FE76813F31}">
      <dgm:prSet/>
      <dgm:spPr>
        <a:solidFill>
          <a:srgbClr val="002060"/>
        </a:solidFill>
        <a:ln>
          <a:solidFill>
            <a:schemeClr val="tx1"/>
          </a:solidFill>
        </a:ln>
      </dgm:spPr>
      <dgm:t>
        <a:bodyPr/>
        <a:lstStyle/>
        <a:p>
          <a:endParaRPr lang="en-US"/>
        </a:p>
      </dgm:t>
    </dgm:pt>
    <dgm:pt modelId="{0D229D66-8903-4B0A-849C-104B16E3EE2C}">
      <dgm:prSet phldrT="[Text]" custT="1"/>
      <dgm:spPr>
        <a:solidFill>
          <a:schemeClr val="accent1">
            <a:lumMod val="60000"/>
            <a:lumOff val="40000"/>
          </a:schemeClr>
        </a:solidFill>
        <a:ln>
          <a:solidFill>
            <a:schemeClr val="tx1"/>
          </a:solidFill>
        </a:ln>
      </dgm:spPr>
      <dgm:t>
        <a:bodyPr/>
        <a:lstStyle/>
        <a:p>
          <a:r>
            <a:rPr lang="en-US" sz="2400" dirty="0">
              <a:solidFill>
                <a:schemeClr val="tx1"/>
              </a:solidFill>
            </a:rPr>
            <a:t>Interview with victim &amp; other witnesses</a:t>
          </a:r>
        </a:p>
      </dgm:t>
    </dgm:pt>
    <dgm:pt modelId="{05EB7DBD-2D39-4A00-9437-1B35D0583804}" type="parTrans" cxnId="{454AFE17-354B-4F51-BBDE-6761E8B46D39}">
      <dgm:prSet/>
      <dgm:spPr/>
      <dgm:t>
        <a:bodyPr/>
        <a:lstStyle/>
        <a:p>
          <a:endParaRPr lang="en-US"/>
        </a:p>
      </dgm:t>
    </dgm:pt>
    <dgm:pt modelId="{B1360832-9EF5-4C08-A56C-222B59DB8B15}" type="sibTrans" cxnId="{454AFE17-354B-4F51-BBDE-6761E8B46D39}">
      <dgm:prSet/>
      <dgm:spPr/>
      <dgm:t>
        <a:bodyPr/>
        <a:lstStyle/>
        <a:p>
          <a:endParaRPr lang="en-US"/>
        </a:p>
      </dgm:t>
    </dgm:pt>
    <dgm:pt modelId="{98D6CEDF-B1FA-4B09-B7FF-3F5F673D304E}" type="pres">
      <dgm:prSet presAssocID="{AE96A4C8-65AD-4868-BDDD-176A39200AF6}" presName="Name0" presStyleCnt="0">
        <dgm:presLayoutVars>
          <dgm:dir/>
          <dgm:resizeHandles/>
        </dgm:presLayoutVars>
      </dgm:prSet>
      <dgm:spPr/>
    </dgm:pt>
    <dgm:pt modelId="{91D1081E-9575-434C-8A53-A77ECF154BBE}" type="pres">
      <dgm:prSet presAssocID="{D048873A-9410-4B10-A2D2-C7E04C2D35BD}" presName="compNode" presStyleCnt="0"/>
      <dgm:spPr/>
    </dgm:pt>
    <dgm:pt modelId="{B26F3030-0B90-4CD4-95CE-4A3BFDFD0655}" type="pres">
      <dgm:prSet presAssocID="{D048873A-9410-4B10-A2D2-C7E04C2D35BD}" presName="dummyConnPt" presStyleCnt="0"/>
      <dgm:spPr/>
    </dgm:pt>
    <dgm:pt modelId="{78ADF751-FB4B-4502-841F-5767DDAEC1F5}" type="pres">
      <dgm:prSet presAssocID="{D048873A-9410-4B10-A2D2-C7E04C2D35BD}" presName="node" presStyleLbl="node1" presStyleIdx="0" presStyleCnt="9">
        <dgm:presLayoutVars>
          <dgm:bulletEnabled val="1"/>
        </dgm:presLayoutVars>
      </dgm:prSet>
      <dgm:spPr/>
    </dgm:pt>
    <dgm:pt modelId="{13E5D31C-F82D-4BC7-84F3-1032C16D877B}" type="pres">
      <dgm:prSet presAssocID="{4ABFCCE5-275F-4FD5-AD9A-B59BA570DA30}" presName="sibTrans" presStyleLbl="bgSibTrans2D1" presStyleIdx="0" presStyleCnt="8"/>
      <dgm:spPr/>
    </dgm:pt>
    <dgm:pt modelId="{B68A47D0-5AE9-426B-84AC-4DB5A92DE052}" type="pres">
      <dgm:prSet presAssocID="{8CB13413-21BA-43F9-84FB-04DF7F8FC63B}" presName="compNode" presStyleCnt="0"/>
      <dgm:spPr/>
    </dgm:pt>
    <dgm:pt modelId="{4C578CC1-8C9E-4E93-B1A5-FC27B2143B3D}" type="pres">
      <dgm:prSet presAssocID="{8CB13413-21BA-43F9-84FB-04DF7F8FC63B}" presName="dummyConnPt" presStyleCnt="0"/>
      <dgm:spPr/>
    </dgm:pt>
    <dgm:pt modelId="{77408D1B-D906-4830-8974-7093A6A27055}" type="pres">
      <dgm:prSet presAssocID="{8CB13413-21BA-43F9-84FB-04DF7F8FC63B}" presName="node" presStyleLbl="node1" presStyleIdx="1" presStyleCnt="9">
        <dgm:presLayoutVars>
          <dgm:bulletEnabled val="1"/>
        </dgm:presLayoutVars>
      </dgm:prSet>
      <dgm:spPr/>
    </dgm:pt>
    <dgm:pt modelId="{EB6ADC0A-6B52-46CC-9AD4-4CA432926698}" type="pres">
      <dgm:prSet presAssocID="{BB504496-9E01-46BB-A892-308F50C9007D}" presName="sibTrans" presStyleLbl="bgSibTrans2D1" presStyleIdx="1" presStyleCnt="8"/>
      <dgm:spPr/>
    </dgm:pt>
    <dgm:pt modelId="{DF10E0DA-4EA5-4408-8878-0B409707D850}" type="pres">
      <dgm:prSet presAssocID="{FC37995F-210D-4E79-94A6-55AB8B2448D0}" presName="compNode" presStyleCnt="0"/>
      <dgm:spPr/>
    </dgm:pt>
    <dgm:pt modelId="{0CD48B84-07FB-412F-A59C-88D7FA563D9B}" type="pres">
      <dgm:prSet presAssocID="{FC37995F-210D-4E79-94A6-55AB8B2448D0}" presName="dummyConnPt" presStyleCnt="0"/>
      <dgm:spPr/>
    </dgm:pt>
    <dgm:pt modelId="{283D5262-D56E-49B8-8CF1-AC15089BDB86}" type="pres">
      <dgm:prSet presAssocID="{FC37995F-210D-4E79-94A6-55AB8B2448D0}" presName="node" presStyleLbl="node1" presStyleIdx="2" presStyleCnt="9">
        <dgm:presLayoutVars>
          <dgm:bulletEnabled val="1"/>
        </dgm:presLayoutVars>
      </dgm:prSet>
      <dgm:spPr/>
    </dgm:pt>
    <dgm:pt modelId="{64668776-E477-40AC-85B6-A5875B7C22EE}" type="pres">
      <dgm:prSet presAssocID="{C74C1800-58AC-4943-A0BC-8378E789F63B}" presName="sibTrans" presStyleLbl="bgSibTrans2D1" presStyleIdx="2" presStyleCnt="8"/>
      <dgm:spPr/>
    </dgm:pt>
    <dgm:pt modelId="{2649CB02-D474-4AA2-9A93-A3347F2F2E64}" type="pres">
      <dgm:prSet presAssocID="{9DA4CF92-4027-4E90-91F3-3F3F7FD6602E}" presName="compNode" presStyleCnt="0"/>
      <dgm:spPr/>
    </dgm:pt>
    <dgm:pt modelId="{DBEB1E19-F9BD-40EF-98E2-16CE60DBF415}" type="pres">
      <dgm:prSet presAssocID="{9DA4CF92-4027-4E90-91F3-3F3F7FD6602E}" presName="dummyConnPt" presStyleCnt="0"/>
      <dgm:spPr/>
    </dgm:pt>
    <dgm:pt modelId="{13FCA328-F669-4D76-B363-65C0E21FB155}" type="pres">
      <dgm:prSet presAssocID="{9DA4CF92-4027-4E90-91F3-3F3F7FD6602E}" presName="node" presStyleLbl="node1" presStyleIdx="3" presStyleCnt="9">
        <dgm:presLayoutVars>
          <dgm:bulletEnabled val="1"/>
        </dgm:presLayoutVars>
      </dgm:prSet>
      <dgm:spPr/>
    </dgm:pt>
    <dgm:pt modelId="{DB2B3EDA-2516-44B3-8552-A6E6D7355FBA}" type="pres">
      <dgm:prSet presAssocID="{E99FA643-11C8-4B69-8F55-39087B182BC2}" presName="sibTrans" presStyleLbl="bgSibTrans2D1" presStyleIdx="3" presStyleCnt="8"/>
      <dgm:spPr/>
    </dgm:pt>
    <dgm:pt modelId="{A47DF483-FD28-491A-8D33-379420658E11}" type="pres">
      <dgm:prSet presAssocID="{D5C606E9-498F-4093-987A-7B2ABC0CB637}" presName="compNode" presStyleCnt="0"/>
      <dgm:spPr/>
    </dgm:pt>
    <dgm:pt modelId="{88630F95-9E62-405A-925A-D5D723712FE4}" type="pres">
      <dgm:prSet presAssocID="{D5C606E9-498F-4093-987A-7B2ABC0CB637}" presName="dummyConnPt" presStyleCnt="0"/>
      <dgm:spPr/>
    </dgm:pt>
    <dgm:pt modelId="{690A225D-942A-406A-93AA-C2BCAA19A065}" type="pres">
      <dgm:prSet presAssocID="{D5C606E9-498F-4093-987A-7B2ABC0CB637}" presName="node" presStyleLbl="node1" presStyleIdx="4" presStyleCnt="9">
        <dgm:presLayoutVars>
          <dgm:bulletEnabled val="1"/>
        </dgm:presLayoutVars>
      </dgm:prSet>
      <dgm:spPr/>
    </dgm:pt>
    <dgm:pt modelId="{9F88B539-1464-47F6-B8C1-C18D2C4F58A2}" type="pres">
      <dgm:prSet presAssocID="{4C8AD33A-056D-4C8B-8A08-0A727D34A99D}" presName="sibTrans" presStyleLbl="bgSibTrans2D1" presStyleIdx="4" presStyleCnt="8"/>
      <dgm:spPr/>
    </dgm:pt>
    <dgm:pt modelId="{D5F7410F-050F-4EE5-BDDC-C16FA98D664C}" type="pres">
      <dgm:prSet presAssocID="{3BEE1613-EC62-43A2-8468-E2A3F3AF8DC5}" presName="compNode" presStyleCnt="0"/>
      <dgm:spPr/>
    </dgm:pt>
    <dgm:pt modelId="{B224622D-526C-49C3-AC8E-3805F94E1031}" type="pres">
      <dgm:prSet presAssocID="{3BEE1613-EC62-43A2-8468-E2A3F3AF8DC5}" presName="dummyConnPt" presStyleCnt="0"/>
      <dgm:spPr/>
    </dgm:pt>
    <dgm:pt modelId="{2C646F9D-8C11-4BBF-A671-DFDC10A3F5C3}" type="pres">
      <dgm:prSet presAssocID="{3BEE1613-EC62-43A2-8468-E2A3F3AF8DC5}" presName="node" presStyleLbl="node1" presStyleIdx="5" presStyleCnt="9">
        <dgm:presLayoutVars>
          <dgm:bulletEnabled val="1"/>
        </dgm:presLayoutVars>
      </dgm:prSet>
      <dgm:spPr/>
    </dgm:pt>
    <dgm:pt modelId="{4B68E901-C62F-4D2D-B529-4C98E809EDEE}" type="pres">
      <dgm:prSet presAssocID="{B9E5D797-D01C-4C33-AE69-51CE2492DFEC}" presName="sibTrans" presStyleLbl="bgSibTrans2D1" presStyleIdx="5" presStyleCnt="8"/>
      <dgm:spPr/>
    </dgm:pt>
    <dgm:pt modelId="{C2831A69-7796-452D-A4EC-608A28ADB187}" type="pres">
      <dgm:prSet presAssocID="{F66FF534-C47C-4579-A95F-E4BE96557755}" presName="compNode" presStyleCnt="0"/>
      <dgm:spPr/>
    </dgm:pt>
    <dgm:pt modelId="{B7658043-A2B4-4A13-8CEF-3BE42728CE8D}" type="pres">
      <dgm:prSet presAssocID="{F66FF534-C47C-4579-A95F-E4BE96557755}" presName="dummyConnPt" presStyleCnt="0"/>
      <dgm:spPr/>
    </dgm:pt>
    <dgm:pt modelId="{631869F7-31A6-431C-86F2-5E5C7CCD6433}" type="pres">
      <dgm:prSet presAssocID="{F66FF534-C47C-4579-A95F-E4BE96557755}" presName="node" presStyleLbl="node1" presStyleIdx="6" presStyleCnt="9">
        <dgm:presLayoutVars>
          <dgm:bulletEnabled val="1"/>
        </dgm:presLayoutVars>
      </dgm:prSet>
      <dgm:spPr/>
    </dgm:pt>
    <dgm:pt modelId="{FAF7BFC0-5030-4C6D-9372-2C076EBA68AB}" type="pres">
      <dgm:prSet presAssocID="{5277580E-1DF3-41F6-ADC7-0E4DCF78F9B2}" presName="sibTrans" presStyleLbl="bgSibTrans2D1" presStyleIdx="6" presStyleCnt="8"/>
      <dgm:spPr/>
    </dgm:pt>
    <dgm:pt modelId="{7E294638-C883-4F04-8E6A-199FBEBC65EE}" type="pres">
      <dgm:prSet presAssocID="{95C2FB8A-18B3-4B6F-A0F0-2BB9C177832D}" presName="compNode" presStyleCnt="0"/>
      <dgm:spPr/>
    </dgm:pt>
    <dgm:pt modelId="{35D79114-A556-43E1-99C9-B083BD4D300A}" type="pres">
      <dgm:prSet presAssocID="{95C2FB8A-18B3-4B6F-A0F0-2BB9C177832D}" presName="dummyConnPt" presStyleCnt="0"/>
      <dgm:spPr/>
    </dgm:pt>
    <dgm:pt modelId="{E427914E-E9F5-41A1-9C11-D6FF1A09033E}" type="pres">
      <dgm:prSet presAssocID="{95C2FB8A-18B3-4B6F-A0F0-2BB9C177832D}" presName="node" presStyleLbl="node1" presStyleIdx="7" presStyleCnt="9">
        <dgm:presLayoutVars>
          <dgm:bulletEnabled val="1"/>
        </dgm:presLayoutVars>
      </dgm:prSet>
      <dgm:spPr/>
    </dgm:pt>
    <dgm:pt modelId="{48C082CF-A53D-4E6A-8D1D-2CA9DC3BE58D}" type="pres">
      <dgm:prSet presAssocID="{161A5774-9E26-4ADE-A4D1-A69D7F5CB357}" presName="sibTrans" presStyleLbl="bgSibTrans2D1" presStyleIdx="7" presStyleCnt="8"/>
      <dgm:spPr/>
    </dgm:pt>
    <dgm:pt modelId="{B6DE0FBC-7886-4D98-8AE7-76D06EB13466}" type="pres">
      <dgm:prSet presAssocID="{0D229D66-8903-4B0A-849C-104B16E3EE2C}" presName="compNode" presStyleCnt="0"/>
      <dgm:spPr/>
    </dgm:pt>
    <dgm:pt modelId="{7738D7C8-1E8B-41BD-96E2-BB87BC8F95A0}" type="pres">
      <dgm:prSet presAssocID="{0D229D66-8903-4B0A-849C-104B16E3EE2C}" presName="dummyConnPt" presStyleCnt="0"/>
      <dgm:spPr/>
    </dgm:pt>
    <dgm:pt modelId="{EB0ADF41-77D2-4089-B08E-69AFD6A04B96}" type="pres">
      <dgm:prSet presAssocID="{0D229D66-8903-4B0A-849C-104B16E3EE2C}" presName="node" presStyleLbl="node1" presStyleIdx="8" presStyleCnt="9">
        <dgm:presLayoutVars>
          <dgm:bulletEnabled val="1"/>
        </dgm:presLayoutVars>
      </dgm:prSet>
      <dgm:spPr/>
    </dgm:pt>
  </dgm:ptLst>
  <dgm:cxnLst>
    <dgm:cxn modelId="{55196601-0AA1-4B72-88A9-6054DB742522}" type="presOf" srcId="{0D229D66-8903-4B0A-849C-104B16E3EE2C}" destId="{EB0ADF41-77D2-4089-B08E-69AFD6A04B96}" srcOrd="0" destOrd="0" presId="urn:microsoft.com/office/officeart/2005/8/layout/bProcess4"/>
    <dgm:cxn modelId="{454AFE17-354B-4F51-BBDE-6761E8B46D39}" srcId="{AE96A4C8-65AD-4868-BDDD-176A39200AF6}" destId="{0D229D66-8903-4B0A-849C-104B16E3EE2C}" srcOrd="8" destOrd="0" parTransId="{05EB7DBD-2D39-4A00-9437-1B35D0583804}" sibTransId="{B1360832-9EF5-4C08-A56C-222B59DB8B15}"/>
    <dgm:cxn modelId="{E381B825-C301-4D8F-B59E-D07134E05933}" type="presOf" srcId="{9DA4CF92-4027-4E90-91F3-3F3F7FD6602E}" destId="{13FCA328-F669-4D76-B363-65C0E21FB155}" srcOrd="0" destOrd="0" presId="urn:microsoft.com/office/officeart/2005/8/layout/bProcess4"/>
    <dgm:cxn modelId="{D9671F2A-C55D-437E-A3AF-F17AF579256C}" type="presOf" srcId="{161A5774-9E26-4ADE-A4D1-A69D7F5CB357}" destId="{48C082CF-A53D-4E6A-8D1D-2CA9DC3BE58D}" srcOrd="0" destOrd="0" presId="urn:microsoft.com/office/officeart/2005/8/layout/bProcess4"/>
    <dgm:cxn modelId="{B5AED12B-FFE0-4899-B932-C88D02470E27}" type="presOf" srcId="{95C2FB8A-18B3-4B6F-A0F0-2BB9C177832D}" destId="{E427914E-E9F5-41A1-9C11-D6FF1A09033E}" srcOrd="0" destOrd="0" presId="urn:microsoft.com/office/officeart/2005/8/layout/bProcess4"/>
    <dgm:cxn modelId="{C5D10633-F4DA-42F1-88DA-6631281D3192}" type="presOf" srcId="{D048873A-9410-4B10-A2D2-C7E04C2D35BD}" destId="{78ADF751-FB4B-4502-841F-5767DDAEC1F5}" srcOrd="0" destOrd="0" presId="urn:microsoft.com/office/officeart/2005/8/layout/bProcess4"/>
    <dgm:cxn modelId="{A455C868-2FD9-42BA-946F-08FE76813F31}" srcId="{AE96A4C8-65AD-4868-BDDD-176A39200AF6}" destId="{95C2FB8A-18B3-4B6F-A0F0-2BB9C177832D}" srcOrd="7" destOrd="0" parTransId="{E3119FEF-D4AC-4B3D-917E-9189084D6FED}" sibTransId="{161A5774-9E26-4ADE-A4D1-A69D7F5CB357}"/>
    <dgm:cxn modelId="{F561394A-85F5-4E27-891B-54804CB40698}" type="presOf" srcId="{B9E5D797-D01C-4C33-AE69-51CE2492DFEC}" destId="{4B68E901-C62F-4D2D-B529-4C98E809EDEE}" srcOrd="0" destOrd="0" presId="urn:microsoft.com/office/officeart/2005/8/layout/bProcess4"/>
    <dgm:cxn modelId="{B9A0CF4E-9459-4E47-AE6F-0B94533DE3C7}" srcId="{AE96A4C8-65AD-4868-BDDD-176A39200AF6}" destId="{D048873A-9410-4B10-A2D2-C7E04C2D35BD}" srcOrd="0" destOrd="0" parTransId="{3A5BBF5F-6477-4936-9EC0-26BCC9A90499}" sibTransId="{4ABFCCE5-275F-4FD5-AD9A-B59BA570DA30}"/>
    <dgm:cxn modelId="{2FB45680-21C4-4ECA-A9DD-D0FE620DFA9B}" type="presOf" srcId="{FC37995F-210D-4E79-94A6-55AB8B2448D0}" destId="{283D5262-D56E-49B8-8CF1-AC15089BDB86}" srcOrd="0" destOrd="0" presId="urn:microsoft.com/office/officeart/2005/8/layout/bProcess4"/>
    <dgm:cxn modelId="{8DF8FD81-A6FA-4D56-83E5-2C6AE9B7ABD0}" type="presOf" srcId="{F66FF534-C47C-4579-A95F-E4BE96557755}" destId="{631869F7-31A6-431C-86F2-5E5C7CCD6433}" srcOrd="0" destOrd="0" presId="urn:microsoft.com/office/officeart/2005/8/layout/bProcess4"/>
    <dgm:cxn modelId="{61C60A88-61A4-457A-B94C-150D20983D03}" srcId="{AE96A4C8-65AD-4868-BDDD-176A39200AF6}" destId="{9DA4CF92-4027-4E90-91F3-3F3F7FD6602E}" srcOrd="3" destOrd="0" parTransId="{E72BD38B-E501-4AA4-9211-D9F4ADD31627}" sibTransId="{E99FA643-11C8-4B69-8F55-39087B182BC2}"/>
    <dgm:cxn modelId="{CD99FD8D-0E66-403C-9855-DF5EED8530AD}" type="presOf" srcId="{D5C606E9-498F-4093-987A-7B2ABC0CB637}" destId="{690A225D-942A-406A-93AA-C2BCAA19A065}" srcOrd="0" destOrd="0" presId="urn:microsoft.com/office/officeart/2005/8/layout/bProcess4"/>
    <dgm:cxn modelId="{BAC2EA9E-7AF5-4768-A604-BD83CBE7A5E3}" srcId="{AE96A4C8-65AD-4868-BDDD-176A39200AF6}" destId="{D5C606E9-498F-4093-987A-7B2ABC0CB637}" srcOrd="4" destOrd="0" parTransId="{A3299C85-4D57-489B-9BD4-5DAA12F721B0}" sibTransId="{4C8AD33A-056D-4C8B-8A08-0A727D34A99D}"/>
    <dgm:cxn modelId="{CC71E0A6-72A7-4AE2-813C-D20146892322}" srcId="{AE96A4C8-65AD-4868-BDDD-176A39200AF6}" destId="{F66FF534-C47C-4579-A95F-E4BE96557755}" srcOrd="6" destOrd="0" parTransId="{5956B670-DFB6-4740-B738-C49491664701}" sibTransId="{5277580E-1DF3-41F6-ADC7-0E4DCF78F9B2}"/>
    <dgm:cxn modelId="{97E2D7A7-528F-4F76-9E04-F6BA6C0EAB5E}" type="presOf" srcId="{5277580E-1DF3-41F6-ADC7-0E4DCF78F9B2}" destId="{FAF7BFC0-5030-4C6D-9372-2C076EBA68AB}" srcOrd="0" destOrd="0" presId="urn:microsoft.com/office/officeart/2005/8/layout/bProcess4"/>
    <dgm:cxn modelId="{B7ECF2AE-767B-43C6-B40D-8BB9F359C0CC}" type="presOf" srcId="{BB504496-9E01-46BB-A892-308F50C9007D}" destId="{EB6ADC0A-6B52-46CC-9AD4-4CA432926698}" srcOrd="0" destOrd="0" presId="urn:microsoft.com/office/officeart/2005/8/layout/bProcess4"/>
    <dgm:cxn modelId="{7FE4D9B0-BFEA-4771-B118-80A336862313}" type="presOf" srcId="{3BEE1613-EC62-43A2-8468-E2A3F3AF8DC5}" destId="{2C646F9D-8C11-4BBF-A671-DFDC10A3F5C3}" srcOrd="0" destOrd="0" presId="urn:microsoft.com/office/officeart/2005/8/layout/bProcess4"/>
    <dgm:cxn modelId="{2B46E1C3-6933-4902-AC96-DFC1272068CB}" type="presOf" srcId="{8CB13413-21BA-43F9-84FB-04DF7F8FC63B}" destId="{77408D1B-D906-4830-8974-7093A6A27055}" srcOrd="0" destOrd="0" presId="urn:microsoft.com/office/officeart/2005/8/layout/bProcess4"/>
    <dgm:cxn modelId="{CADE9AD2-5938-4785-A08F-5ACDF1318C5D}" type="presOf" srcId="{C74C1800-58AC-4943-A0BC-8378E789F63B}" destId="{64668776-E477-40AC-85B6-A5875B7C22EE}" srcOrd="0" destOrd="0" presId="urn:microsoft.com/office/officeart/2005/8/layout/bProcess4"/>
    <dgm:cxn modelId="{3C4B18D4-731B-42E3-A2F3-9484EBA6421D}" type="presOf" srcId="{4ABFCCE5-275F-4FD5-AD9A-B59BA570DA30}" destId="{13E5D31C-F82D-4BC7-84F3-1032C16D877B}" srcOrd="0" destOrd="0" presId="urn:microsoft.com/office/officeart/2005/8/layout/bProcess4"/>
    <dgm:cxn modelId="{DFA8ABD8-F20C-459D-BC0D-61164C8D4BE7}" type="presOf" srcId="{4C8AD33A-056D-4C8B-8A08-0A727D34A99D}" destId="{9F88B539-1464-47F6-B8C1-C18D2C4F58A2}" srcOrd="0" destOrd="0" presId="urn:microsoft.com/office/officeart/2005/8/layout/bProcess4"/>
    <dgm:cxn modelId="{162D2CE2-1DF2-488E-818A-F6426A748080}" srcId="{AE96A4C8-65AD-4868-BDDD-176A39200AF6}" destId="{8CB13413-21BA-43F9-84FB-04DF7F8FC63B}" srcOrd="1" destOrd="0" parTransId="{F4629306-CD93-410C-B0BA-DBC99FF19A4E}" sibTransId="{BB504496-9E01-46BB-A892-308F50C9007D}"/>
    <dgm:cxn modelId="{F53003ED-3C6A-45CD-9900-2613FBE2F583}" srcId="{AE96A4C8-65AD-4868-BDDD-176A39200AF6}" destId="{FC37995F-210D-4E79-94A6-55AB8B2448D0}" srcOrd="2" destOrd="0" parTransId="{3603094D-3BB7-4EEC-8F75-3B8194108689}" sibTransId="{C74C1800-58AC-4943-A0BC-8378E789F63B}"/>
    <dgm:cxn modelId="{1A4FD8ED-FD10-4DB2-9771-1579F908193F}" type="presOf" srcId="{AE96A4C8-65AD-4868-BDDD-176A39200AF6}" destId="{98D6CEDF-B1FA-4B09-B7FF-3F5F673D304E}" srcOrd="0" destOrd="0" presId="urn:microsoft.com/office/officeart/2005/8/layout/bProcess4"/>
    <dgm:cxn modelId="{68B235F7-F244-48FA-9AE7-F1A6D70F36BF}" srcId="{AE96A4C8-65AD-4868-BDDD-176A39200AF6}" destId="{3BEE1613-EC62-43A2-8468-E2A3F3AF8DC5}" srcOrd="5" destOrd="0" parTransId="{343FF892-A54D-463F-A325-6F67AEE31873}" sibTransId="{B9E5D797-D01C-4C33-AE69-51CE2492DFEC}"/>
    <dgm:cxn modelId="{910432FE-68BC-4585-B39E-FC8BC0684083}" type="presOf" srcId="{E99FA643-11C8-4B69-8F55-39087B182BC2}" destId="{DB2B3EDA-2516-44B3-8552-A6E6D7355FBA}" srcOrd="0" destOrd="0" presId="urn:microsoft.com/office/officeart/2005/8/layout/bProcess4"/>
    <dgm:cxn modelId="{41F6F86A-0C53-42F8-9A08-D1227D0D57D0}" type="presParOf" srcId="{98D6CEDF-B1FA-4B09-B7FF-3F5F673D304E}" destId="{91D1081E-9575-434C-8A53-A77ECF154BBE}" srcOrd="0" destOrd="0" presId="urn:microsoft.com/office/officeart/2005/8/layout/bProcess4"/>
    <dgm:cxn modelId="{A306EC71-FCDA-4D2A-8D80-C0DD16D74DA9}" type="presParOf" srcId="{91D1081E-9575-434C-8A53-A77ECF154BBE}" destId="{B26F3030-0B90-4CD4-95CE-4A3BFDFD0655}" srcOrd="0" destOrd="0" presId="urn:microsoft.com/office/officeart/2005/8/layout/bProcess4"/>
    <dgm:cxn modelId="{B0996F50-F42F-4974-9699-7F5B1A506F80}" type="presParOf" srcId="{91D1081E-9575-434C-8A53-A77ECF154BBE}" destId="{78ADF751-FB4B-4502-841F-5767DDAEC1F5}" srcOrd="1" destOrd="0" presId="urn:microsoft.com/office/officeart/2005/8/layout/bProcess4"/>
    <dgm:cxn modelId="{5952A53E-DEAD-45FC-99F1-C4976617C115}" type="presParOf" srcId="{98D6CEDF-B1FA-4B09-B7FF-3F5F673D304E}" destId="{13E5D31C-F82D-4BC7-84F3-1032C16D877B}" srcOrd="1" destOrd="0" presId="urn:microsoft.com/office/officeart/2005/8/layout/bProcess4"/>
    <dgm:cxn modelId="{DFB3DC75-8FE1-450D-BC5E-F999C066B417}" type="presParOf" srcId="{98D6CEDF-B1FA-4B09-B7FF-3F5F673D304E}" destId="{B68A47D0-5AE9-426B-84AC-4DB5A92DE052}" srcOrd="2" destOrd="0" presId="urn:microsoft.com/office/officeart/2005/8/layout/bProcess4"/>
    <dgm:cxn modelId="{8B6F71B4-83EB-4FC3-A6B5-3D731F0396F7}" type="presParOf" srcId="{B68A47D0-5AE9-426B-84AC-4DB5A92DE052}" destId="{4C578CC1-8C9E-4E93-B1A5-FC27B2143B3D}" srcOrd="0" destOrd="0" presId="urn:microsoft.com/office/officeart/2005/8/layout/bProcess4"/>
    <dgm:cxn modelId="{5C2A05E3-6DED-4E1E-B98C-A1F85EE66048}" type="presParOf" srcId="{B68A47D0-5AE9-426B-84AC-4DB5A92DE052}" destId="{77408D1B-D906-4830-8974-7093A6A27055}" srcOrd="1" destOrd="0" presId="urn:microsoft.com/office/officeart/2005/8/layout/bProcess4"/>
    <dgm:cxn modelId="{FFB4AC3C-F0DD-483B-99AA-DF882122D9D4}" type="presParOf" srcId="{98D6CEDF-B1FA-4B09-B7FF-3F5F673D304E}" destId="{EB6ADC0A-6B52-46CC-9AD4-4CA432926698}" srcOrd="3" destOrd="0" presId="urn:microsoft.com/office/officeart/2005/8/layout/bProcess4"/>
    <dgm:cxn modelId="{558E32B4-FE7E-4BAC-82CE-2FBBD9D7A50F}" type="presParOf" srcId="{98D6CEDF-B1FA-4B09-B7FF-3F5F673D304E}" destId="{DF10E0DA-4EA5-4408-8878-0B409707D850}" srcOrd="4" destOrd="0" presId="urn:microsoft.com/office/officeart/2005/8/layout/bProcess4"/>
    <dgm:cxn modelId="{42B230F2-B4B8-4525-856A-0F86C00F3702}" type="presParOf" srcId="{DF10E0DA-4EA5-4408-8878-0B409707D850}" destId="{0CD48B84-07FB-412F-A59C-88D7FA563D9B}" srcOrd="0" destOrd="0" presId="urn:microsoft.com/office/officeart/2005/8/layout/bProcess4"/>
    <dgm:cxn modelId="{83124A5A-72B3-4BAB-9A12-F8697B6A1D09}" type="presParOf" srcId="{DF10E0DA-4EA5-4408-8878-0B409707D850}" destId="{283D5262-D56E-49B8-8CF1-AC15089BDB86}" srcOrd="1" destOrd="0" presId="urn:microsoft.com/office/officeart/2005/8/layout/bProcess4"/>
    <dgm:cxn modelId="{0B7ADB4C-0A38-41C5-BE8A-319381FB48AA}" type="presParOf" srcId="{98D6CEDF-B1FA-4B09-B7FF-3F5F673D304E}" destId="{64668776-E477-40AC-85B6-A5875B7C22EE}" srcOrd="5" destOrd="0" presId="urn:microsoft.com/office/officeart/2005/8/layout/bProcess4"/>
    <dgm:cxn modelId="{6E9AE7CC-3682-4277-B6A4-4DCA33F2DBC5}" type="presParOf" srcId="{98D6CEDF-B1FA-4B09-B7FF-3F5F673D304E}" destId="{2649CB02-D474-4AA2-9A93-A3347F2F2E64}" srcOrd="6" destOrd="0" presId="urn:microsoft.com/office/officeart/2005/8/layout/bProcess4"/>
    <dgm:cxn modelId="{1C5B8FE8-B3C1-40CC-BB95-8B06C520FF7B}" type="presParOf" srcId="{2649CB02-D474-4AA2-9A93-A3347F2F2E64}" destId="{DBEB1E19-F9BD-40EF-98E2-16CE60DBF415}" srcOrd="0" destOrd="0" presId="urn:microsoft.com/office/officeart/2005/8/layout/bProcess4"/>
    <dgm:cxn modelId="{9695FCDA-A8D3-4B69-8313-D9EF5D8C6054}" type="presParOf" srcId="{2649CB02-D474-4AA2-9A93-A3347F2F2E64}" destId="{13FCA328-F669-4D76-B363-65C0E21FB155}" srcOrd="1" destOrd="0" presId="urn:microsoft.com/office/officeart/2005/8/layout/bProcess4"/>
    <dgm:cxn modelId="{2ABDC715-D8CB-436D-9BCA-9038889C7337}" type="presParOf" srcId="{98D6CEDF-B1FA-4B09-B7FF-3F5F673D304E}" destId="{DB2B3EDA-2516-44B3-8552-A6E6D7355FBA}" srcOrd="7" destOrd="0" presId="urn:microsoft.com/office/officeart/2005/8/layout/bProcess4"/>
    <dgm:cxn modelId="{E41B1804-A4A5-4EDF-9D5C-B3A0BC6D2F9B}" type="presParOf" srcId="{98D6CEDF-B1FA-4B09-B7FF-3F5F673D304E}" destId="{A47DF483-FD28-491A-8D33-379420658E11}" srcOrd="8" destOrd="0" presId="urn:microsoft.com/office/officeart/2005/8/layout/bProcess4"/>
    <dgm:cxn modelId="{36F33AF4-5EA5-4834-B615-7E48F7B00652}" type="presParOf" srcId="{A47DF483-FD28-491A-8D33-379420658E11}" destId="{88630F95-9E62-405A-925A-D5D723712FE4}" srcOrd="0" destOrd="0" presId="urn:microsoft.com/office/officeart/2005/8/layout/bProcess4"/>
    <dgm:cxn modelId="{BCE08027-9BA8-4D70-8315-114B1F2C5330}" type="presParOf" srcId="{A47DF483-FD28-491A-8D33-379420658E11}" destId="{690A225D-942A-406A-93AA-C2BCAA19A065}" srcOrd="1" destOrd="0" presId="urn:microsoft.com/office/officeart/2005/8/layout/bProcess4"/>
    <dgm:cxn modelId="{6543BD3A-55F2-466E-A318-C324D1502797}" type="presParOf" srcId="{98D6CEDF-B1FA-4B09-B7FF-3F5F673D304E}" destId="{9F88B539-1464-47F6-B8C1-C18D2C4F58A2}" srcOrd="9" destOrd="0" presId="urn:microsoft.com/office/officeart/2005/8/layout/bProcess4"/>
    <dgm:cxn modelId="{08B64E52-F612-41BB-B8E4-B1BE7A794F65}" type="presParOf" srcId="{98D6CEDF-B1FA-4B09-B7FF-3F5F673D304E}" destId="{D5F7410F-050F-4EE5-BDDC-C16FA98D664C}" srcOrd="10" destOrd="0" presId="urn:microsoft.com/office/officeart/2005/8/layout/bProcess4"/>
    <dgm:cxn modelId="{28F588C2-5425-49EC-AA3E-2FA024C63485}" type="presParOf" srcId="{D5F7410F-050F-4EE5-BDDC-C16FA98D664C}" destId="{B224622D-526C-49C3-AC8E-3805F94E1031}" srcOrd="0" destOrd="0" presId="urn:microsoft.com/office/officeart/2005/8/layout/bProcess4"/>
    <dgm:cxn modelId="{B986BB24-50B0-4AAA-AA9B-6B4A6B906C40}" type="presParOf" srcId="{D5F7410F-050F-4EE5-BDDC-C16FA98D664C}" destId="{2C646F9D-8C11-4BBF-A671-DFDC10A3F5C3}" srcOrd="1" destOrd="0" presId="urn:microsoft.com/office/officeart/2005/8/layout/bProcess4"/>
    <dgm:cxn modelId="{CADDD50F-75BD-42A7-9B2D-22C9B7AEF4BD}" type="presParOf" srcId="{98D6CEDF-B1FA-4B09-B7FF-3F5F673D304E}" destId="{4B68E901-C62F-4D2D-B529-4C98E809EDEE}" srcOrd="11" destOrd="0" presId="urn:microsoft.com/office/officeart/2005/8/layout/bProcess4"/>
    <dgm:cxn modelId="{46B3C4B0-9EC6-4D9F-B0AB-B57477E60412}" type="presParOf" srcId="{98D6CEDF-B1FA-4B09-B7FF-3F5F673D304E}" destId="{C2831A69-7796-452D-A4EC-608A28ADB187}" srcOrd="12" destOrd="0" presId="urn:microsoft.com/office/officeart/2005/8/layout/bProcess4"/>
    <dgm:cxn modelId="{AD4383E7-AC98-4D15-BD68-26CDE46ECD8E}" type="presParOf" srcId="{C2831A69-7796-452D-A4EC-608A28ADB187}" destId="{B7658043-A2B4-4A13-8CEF-3BE42728CE8D}" srcOrd="0" destOrd="0" presId="urn:microsoft.com/office/officeart/2005/8/layout/bProcess4"/>
    <dgm:cxn modelId="{020066DA-B5CE-4842-8AFC-3283786276F6}" type="presParOf" srcId="{C2831A69-7796-452D-A4EC-608A28ADB187}" destId="{631869F7-31A6-431C-86F2-5E5C7CCD6433}" srcOrd="1" destOrd="0" presId="urn:microsoft.com/office/officeart/2005/8/layout/bProcess4"/>
    <dgm:cxn modelId="{E18A322E-D4CE-492A-AC08-5C5D9364F107}" type="presParOf" srcId="{98D6CEDF-B1FA-4B09-B7FF-3F5F673D304E}" destId="{FAF7BFC0-5030-4C6D-9372-2C076EBA68AB}" srcOrd="13" destOrd="0" presId="urn:microsoft.com/office/officeart/2005/8/layout/bProcess4"/>
    <dgm:cxn modelId="{7E4A602F-45CE-447A-B03B-4EB2BBB98AB3}" type="presParOf" srcId="{98D6CEDF-B1FA-4B09-B7FF-3F5F673D304E}" destId="{7E294638-C883-4F04-8E6A-199FBEBC65EE}" srcOrd="14" destOrd="0" presId="urn:microsoft.com/office/officeart/2005/8/layout/bProcess4"/>
    <dgm:cxn modelId="{8ED11420-0045-4CCC-A1D5-F14B8DD311C4}" type="presParOf" srcId="{7E294638-C883-4F04-8E6A-199FBEBC65EE}" destId="{35D79114-A556-43E1-99C9-B083BD4D300A}" srcOrd="0" destOrd="0" presId="urn:microsoft.com/office/officeart/2005/8/layout/bProcess4"/>
    <dgm:cxn modelId="{12DC1BBC-0D20-495D-916B-F3E958CC1854}" type="presParOf" srcId="{7E294638-C883-4F04-8E6A-199FBEBC65EE}" destId="{E427914E-E9F5-41A1-9C11-D6FF1A09033E}" srcOrd="1" destOrd="0" presId="urn:microsoft.com/office/officeart/2005/8/layout/bProcess4"/>
    <dgm:cxn modelId="{0D7343E3-7494-490C-8E56-F270E1C8763D}" type="presParOf" srcId="{98D6CEDF-B1FA-4B09-B7FF-3F5F673D304E}" destId="{48C082CF-A53D-4E6A-8D1D-2CA9DC3BE58D}" srcOrd="15" destOrd="0" presId="urn:microsoft.com/office/officeart/2005/8/layout/bProcess4"/>
    <dgm:cxn modelId="{677333F5-4B32-44CD-B1E9-898F2CFE16C3}" type="presParOf" srcId="{98D6CEDF-B1FA-4B09-B7FF-3F5F673D304E}" destId="{B6DE0FBC-7886-4D98-8AE7-76D06EB13466}" srcOrd="16" destOrd="0" presId="urn:microsoft.com/office/officeart/2005/8/layout/bProcess4"/>
    <dgm:cxn modelId="{8D066A71-2389-41CC-8F7C-2E136C4F93C6}" type="presParOf" srcId="{B6DE0FBC-7886-4D98-8AE7-76D06EB13466}" destId="{7738D7C8-1E8B-41BD-96E2-BB87BC8F95A0}" srcOrd="0" destOrd="0" presId="urn:microsoft.com/office/officeart/2005/8/layout/bProcess4"/>
    <dgm:cxn modelId="{1FAAB07D-ABB6-410C-A8E4-C7198737D905}" type="presParOf" srcId="{B6DE0FBC-7886-4D98-8AE7-76D06EB13466}" destId="{EB0ADF41-77D2-4089-B08E-69AFD6A04B96}"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28D2CFFD-4A44-4C42-BE19-15936B71690A}"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837AF015-51A6-4D0D-A9C9-C4C891B07119}">
      <dgm:prSet phldrT="[Text]" custT="1"/>
      <dgm:spPr>
        <a:solidFill>
          <a:schemeClr val="accent1">
            <a:lumMod val="60000"/>
            <a:lumOff val="40000"/>
          </a:schemeClr>
        </a:solidFill>
        <a:ln>
          <a:solidFill>
            <a:schemeClr val="tx1"/>
          </a:solidFill>
        </a:ln>
      </dgm:spPr>
      <dgm:t>
        <a:bodyPr/>
        <a:lstStyle/>
        <a:p>
          <a:r>
            <a:rPr lang="en-US" sz="2400" dirty="0">
              <a:solidFill>
                <a:schemeClr val="tx1"/>
              </a:solidFill>
            </a:rPr>
            <a:t>Forensic</a:t>
          </a:r>
        </a:p>
      </dgm:t>
    </dgm:pt>
    <dgm:pt modelId="{09C53CFE-A5A1-4FE2-8FFA-A69BE98A0833}" type="parTrans" cxnId="{9C1ECD55-9A9D-4097-9BD4-78853707C6A1}">
      <dgm:prSet/>
      <dgm:spPr/>
      <dgm:t>
        <a:bodyPr/>
        <a:lstStyle/>
        <a:p>
          <a:endParaRPr lang="en-US"/>
        </a:p>
      </dgm:t>
    </dgm:pt>
    <dgm:pt modelId="{1E656C59-3A92-4C41-9BAC-2992830353EA}" type="sibTrans" cxnId="{9C1ECD55-9A9D-4097-9BD4-78853707C6A1}">
      <dgm:prSet/>
      <dgm:spPr>
        <a:solidFill>
          <a:schemeClr val="accent2">
            <a:lumMod val="75000"/>
          </a:schemeClr>
        </a:solidFill>
        <a:ln>
          <a:solidFill>
            <a:schemeClr val="tx1"/>
          </a:solidFill>
        </a:ln>
      </dgm:spPr>
      <dgm:t>
        <a:bodyPr/>
        <a:lstStyle/>
        <a:p>
          <a:endParaRPr lang="en-US"/>
        </a:p>
      </dgm:t>
    </dgm:pt>
    <dgm:pt modelId="{FD0D5A52-DC7A-4869-BEED-1631AB667DAC}">
      <dgm:prSet phldrT="[Text]" custT="1"/>
      <dgm:spPr>
        <a:solidFill>
          <a:schemeClr val="tx2">
            <a:lumMod val="20000"/>
            <a:lumOff val="80000"/>
          </a:schemeClr>
        </a:solidFill>
        <a:ln>
          <a:solidFill>
            <a:schemeClr val="tx1"/>
          </a:solidFill>
        </a:ln>
      </dgm:spPr>
      <dgm:t>
        <a:bodyPr/>
        <a:lstStyle/>
        <a:p>
          <a:r>
            <a:rPr lang="en-US" sz="2400" dirty="0">
              <a:solidFill>
                <a:schemeClr val="tx1"/>
              </a:solidFill>
            </a:rPr>
            <a:t>Exhibits</a:t>
          </a:r>
        </a:p>
      </dgm:t>
    </dgm:pt>
    <dgm:pt modelId="{9FDD7EF3-05A8-4928-A546-A84A1514AD02}" type="parTrans" cxnId="{BC60B418-2B85-4059-A3E0-47DB70F1FE0B}">
      <dgm:prSet/>
      <dgm:spPr/>
      <dgm:t>
        <a:bodyPr/>
        <a:lstStyle/>
        <a:p>
          <a:endParaRPr lang="en-US"/>
        </a:p>
      </dgm:t>
    </dgm:pt>
    <dgm:pt modelId="{51728BDE-5E43-4396-B348-C4E732537774}" type="sibTrans" cxnId="{BC60B418-2B85-4059-A3E0-47DB70F1FE0B}">
      <dgm:prSet/>
      <dgm:spPr>
        <a:solidFill>
          <a:schemeClr val="accent2">
            <a:lumMod val="75000"/>
          </a:schemeClr>
        </a:solidFill>
        <a:ln>
          <a:solidFill>
            <a:schemeClr val="tx1"/>
          </a:solidFill>
        </a:ln>
      </dgm:spPr>
      <dgm:t>
        <a:bodyPr/>
        <a:lstStyle/>
        <a:p>
          <a:endParaRPr lang="en-US"/>
        </a:p>
      </dgm:t>
    </dgm:pt>
    <dgm:pt modelId="{EEB36A25-615E-486D-BFC2-AF7051956F52}">
      <dgm:prSet phldrT="[Text]" custT="1"/>
      <dgm:spPr>
        <a:solidFill>
          <a:schemeClr val="tx2">
            <a:lumMod val="40000"/>
            <a:lumOff val="60000"/>
          </a:schemeClr>
        </a:solidFill>
        <a:ln>
          <a:solidFill>
            <a:schemeClr val="tx1"/>
          </a:solidFill>
        </a:ln>
      </dgm:spPr>
      <dgm:t>
        <a:bodyPr/>
        <a:lstStyle/>
        <a:p>
          <a:r>
            <a:rPr lang="en-US" sz="2400" dirty="0">
              <a:solidFill>
                <a:schemeClr val="tx1"/>
              </a:solidFill>
            </a:rPr>
            <a:t>Scene</a:t>
          </a:r>
        </a:p>
      </dgm:t>
    </dgm:pt>
    <dgm:pt modelId="{73A1A2A0-8738-4895-9059-EE8943B6DEAB}" type="parTrans" cxnId="{5CE31BD0-9F74-4570-AF1A-BD1B0857C4D5}">
      <dgm:prSet/>
      <dgm:spPr/>
      <dgm:t>
        <a:bodyPr/>
        <a:lstStyle/>
        <a:p>
          <a:endParaRPr lang="en-US"/>
        </a:p>
      </dgm:t>
    </dgm:pt>
    <dgm:pt modelId="{A95B003B-6D39-4E72-AB47-4CF7994A0B9E}" type="sibTrans" cxnId="{5CE31BD0-9F74-4570-AF1A-BD1B0857C4D5}">
      <dgm:prSet/>
      <dgm:spPr>
        <a:solidFill>
          <a:schemeClr val="accent2">
            <a:lumMod val="75000"/>
          </a:schemeClr>
        </a:solidFill>
        <a:ln>
          <a:solidFill>
            <a:schemeClr val="tx1"/>
          </a:solidFill>
        </a:ln>
      </dgm:spPr>
      <dgm:t>
        <a:bodyPr/>
        <a:lstStyle/>
        <a:p>
          <a:endParaRPr lang="en-US"/>
        </a:p>
      </dgm:t>
    </dgm:pt>
    <dgm:pt modelId="{F2150B73-DF6B-4485-A712-F9A90B5F3689}">
      <dgm:prSet phldrT="[Text]" custT="1"/>
      <dgm:spPr>
        <a:solidFill>
          <a:schemeClr val="accent1">
            <a:lumMod val="60000"/>
            <a:lumOff val="40000"/>
          </a:schemeClr>
        </a:solidFill>
        <a:ln>
          <a:solidFill>
            <a:schemeClr val="tx1"/>
          </a:solidFill>
        </a:ln>
      </dgm:spPr>
      <dgm:t>
        <a:bodyPr/>
        <a:lstStyle/>
        <a:p>
          <a:r>
            <a:rPr lang="en-US" sz="2400" dirty="0">
              <a:solidFill>
                <a:schemeClr val="tx1"/>
              </a:solidFill>
            </a:rPr>
            <a:t>Evidence</a:t>
          </a:r>
        </a:p>
      </dgm:t>
    </dgm:pt>
    <dgm:pt modelId="{BEBA1195-5D23-4000-A770-13F3D4F6B319}" type="parTrans" cxnId="{C84D195B-18D4-4A77-B8C8-BA21E1675105}">
      <dgm:prSet/>
      <dgm:spPr/>
      <dgm:t>
        <a:bodyPr/>
        <a:lstStyle/>
        <a:p>
          <a:endParaRPr lang="en-US"/>
        </a:p>
      </dgm:t>
    </dgm:pt>
    <dgm:pt modelId="{F1213F2E-B35A-4E1B-BB40-AEFCE63A9757}" type="sibTrans" cxnId="{C84D195B-18D4-4A77-B8C8-BA21E1675105}">
      <dgm:prSet/>
      <dgm:spPr>
        <a:solidFill>
          <a:schemeClr val="accent2">
            <a:lumMod val="75000"/>
          </a:schemeClr>
        </a:solidFill>
        <a:ln>
          <a:solidFill>
            <a:schemeClr val="tx1"/>
          </a:solidFill>
        </a:ln>
      </dgm:spPr>
      <dgm:t>
        <a:bodyPr/>
        <a:lstStyle/>
        <a:p>
          <a:endParaRPr lang="en-US"/>
        </a:p>
      </dgm:t>
    </dgm:pt>
    <dgm:pt modelId="{EFAEBCA5-A204-4A44-9A2E-672CD3C289A7}">
      <dgm:prSet phldrT="[Text]" custT="1"/>
      <dgm:spPr>
        <a:solidFill>
          <a:schemeClr val="tx2">
            <a:lumMod val="20000"/>
            <a:lumOff val="80000"/>
          </a:schemeClr>
        </a:solidFill>
        <a:ln>
          <a:solidFill>
            <a:schemeClr val="tx1"/>
          </a:solidFill>
        </a:ln>
      </dgm:spPr>
      <dgm:t>
        <a:bodyPr/>
        <a:lstStyle/>
        <a:p>
          <a:r>
            <a:rPr lang="en-US" sz="2400" dirty="0">
              <a:solidFill>
                <a:schemeClr val="tx1"/>
              </a:solidFill>
            </a:rPr>
            <a:t>Suspect</a:t>
          </a:r>
        </a:p>
      </dgm:t>
    </dgm:pt>
    <dgm:pt modelId="{C488504D-7883-4F85-998E-F734906A16FD}" type="parTrans" cxnId="{BF11F81D-FA2A-4750-A514-C045E19350FF}">
      <dgm:prSet/>
      <dgm:spPr/>
      <dgm:t>
        <a:bodyPr/>
        <a:lstStyle/>
        <a:p>
          <a:endParaRPr lang="en-US"/>
        </a:p>
      </dgm:t>
    </dgm:pt>
    <dgm:pt modelId="{0C3BC212-4D16-4E7E-AC56-888B513F62DF}" type="sibTrans" cxnId="{BF11F81D-FA2A-4750-A514-C045E19350FF}">
      <dgm:prSet/>
      <dgm:spPr/>
      <dgm:t>
        <a:bodyPr/>
        <a:lstStyle/>
        <a:p>
          <a:endParaRPr lang="en-US"/>
        </a:p>
      </dgm:t>
    </dgm:pt>
    <dgm:pt modelId="{6D1102EA-CFA1-4224-B078-69B7EDE72552}" type="pres">
      <dgm:prSet presAssocID="{28D2CFFD-4A44-4C42-BE19-15936B71690A}" presName="diagram" presStyleCnt="0">
        <dgm:presLayoutVars>
          <dgm:dir/>
          <dgm:resizeHandles val="exact"/>
        </dgm:presLayoutVars>
      </dgm:prSet>
      <dgm:spPr/>
    </dgm:pt>
    <dgm:pt modelId="{8FFDB0D1-5FF8-4DB0-8D06-538177AB08A6}" type="pres">
      <dgm:prSet presAssocID="{837AF015-51A6-4D0D-A9C9-C4C891B07119}" presName="node" presStyleLbl="node1" presStyleIdx="0" presStyleCnt="5">
        <dgm:presLayoutVars>
          <dgm:bulletEnabled val="1"/>
        </dgm:presLayoutVars>
      </dgm:prSet>
      <dgm:spPr/>
    </dgm:pt>
    <dgm:pt modelId="{6DFA7AD1-B73B-445B-9E38-B9701D5909EB}" type="pres">
      <dgm:prSet presAssocID="{1E656C59-3A92-4C41-9BAC-2992830353EA}" presName="sibTrans" presStyleLbl="sibTrans2D1" presStyleIdx="0" presStyleCnt="4"/>
      <dgm:spPr/>
    </dgm:pt>
    <dgm:pt modelId="{30B59674-4FD3-45E8-9C9D-DF4187C20B29}" type="pres">
      <dgm:prSet presAssocID="{1E656C59-3A92-4C41-9BAC-2992830353EA}" presName="connectorText" presStyleLbl="sibTrans2D1" presStyleIdx="0" presStyleCnt="4"/>
      <dgm:spPr/>
    </dgm:pt>
    <dgm:pt modelId="{885A970B-7D99-4D38-91B1-5163DF8446C1}" type="pres">
      <dgm:prSet presAssocID="{FD0D5A52-DC7A-4869-BEED-1631AB667DAC}" presName="node" presStyleLbl="node1" presStyleIdx="1" presStyleCnt="5">
        <dgm:presLayoutVars>
          <dgm:bulletEnabled val="1"/>
        </dgm:presLayoutVars>
      </dgm:prSet>
      <dgm:spPr/>
    </dgm:pt>
    <dgm:pt modelId="{35E4F7F9-FD6B-49CD-A90B-AB4CD8832750}" type="pres">
      <dgm:prSet presAssocID="{51728BDE-5E43-4396-B348-C4E732537774}" presName="sibTrans" presStyleLbl="sibTrans2D1" presStyleIdx="1" presStyleCnt="4"/>
      <dgm:spPr/>
    </dgm:pt>
    <dgm:pt modelId="{A756A6F5-9425-4D0F-A275-98F35BAA0E0B}" type="pres">
      <dgm:prSet presAssocID="{51728BDE-5E43-4396-B348-C4E732537774}" presName="connectorText" presStyleLbl="sibTrans2D1" presStyleIdx="1" presStyleCnt="4"/>
      <dgm:spPr/>
    </dgm:pt>
    <dgm:pt modelId="{A12B0DAE-A660-4EFB-A048-F632B7C3B010}" type="pres">
      <dgm:prSet presAssocID="{EEB36A25-615E-486D-BFC2-AF7051956F52}" presName="node" presStyleLbl="node1" presStyleIdx="2" presStyleCnt="5">
        <dgm:presLayoutVars>
          <dgm:bulletEnabled val="1"/>
        </dgm:presLayoutVars>
      </dgm:prSet>
      <dgm:spPr/>
    </dgm:pt>
    <dgm:pt modelId="{840B9AE5-A3F8-42BC-A36D-B39B3B563B6F}" type="pres">
      <dgm:prSet presAssocID="{A95B003B-6D39-4E72-AB47-4CF7994A0B9E}" presName="sibTrans" presStyleLbl="sibTrans2D1" presStyleIdx="2" presStyleCnt="4"/>
      <dgm:spPr/>
    </dgm:pt>
    <dgm:pt modelId="{78F7E3A6-86ED-4E97-AA49-73027B20579F}" type="pres">
      <dgm:prSet presAssocID="{A95B003B-6D39-4E72-AB47-4CF7994A0B9E}" presName="connectorText" presStyleLbl="sibTrans2D1" presStyleIdx="2" presStyleCnt="4"/>
      <dgm:spPr/>
    </dgm:pt>
    <dgm:pt modelId="{9010B179-4D2F-49FB-8B1F-9E45906AE01A}" type="pres">
      <dgm:prSet presAssocID="{F2150B73-DF6B-4485-A712-F9A90B5F3689}" presName="node" presStyleLbl="node1" presStyleIdx="3" presStyleCnt="5">
        <dgm:presLayoutVars>
          <dgm:bulletEnabled val="1"/>
        </dgm:presLayoutVars>
      </dgm:prSet>
      <dgm:spPr/>
    </dgm:pt>
    <dgm:pt modelId="{EB94988E-F36C-405A-979D-1B3BA3B8103D}" type="pres">
      <dgm:prSet presAssocID="{F1213F2E-B35A-4E1B-BB40-AEFCE63A9757}" presName="sibTrans" presStyleLbl="sibTrans2D1" presStyleIdx="3" presStyleCnt="4"/>
      <dgm:spPr/>
    </dgm:pt>
    <dgm:pt modelId="{167A621D-4E80-4075-8FFC-41B68D65329D}" type="pres">
      <dgm:prSet presAssocID="{F1213F2E-B35A-4E1B-BB40-AEFCE63A9757}" presName="connectorText" presStyleLbl="sibTrans2D1" presStyleIdx="3" presStyleCnt="4"/>
      <dgm:spPr/>
    </dgm:pt>
    <dgm:pt modelId="{E90136D4-DC8C-4A42-8FFC-18E8751558F8}" type="pres">
      <dgm:prSet presAssocID="{EFAEBCA5-A204-4A44-9A2E-672CD3C289A7}" presName="node" presStyleLbl="node1" presStyleIdx="4" presStyleCnt="5">
        <dgm:presLayoutVars>
          <dgm:bulletEnabled val="1"/>
        </dgm:presLayoutVars>
      </dgm:prSet>
      <dgm:spPr/>
    </dgm:pt>
  </dgm:ptLst>
  <dgm:cxnLst>
    <dgm:cxn modelId="{7BDF5F0B-479D-4C85-AA72-1DA3E37893E2}" type="presOf" srcId="{EEB36A25-615E-486D-BFC2-AF7051956F52}" destId="{A12B0DAE-A660-4EFB-A048-F632B7C3B010}" srcOrd="0" destOrd="0" presId="urn:microsoft.com/office/officeart/2005/8/layout/process5"/>
    <dgm:cxn modelId="{65F92F14-4A91-473F-A681-BDE5ACE96D70}" type="presOf" srcId="{51728BDE-5E43-4396-B348-C4E732537774}" destId="{35E4F7F9-FD6B-49CD-A90B-AB4CD8832750}" srcOrd="0" destOrd="0" presId="urn:microsoft.com/office/officeart/2005/8/layout/process5"/>
    <dgm:cxn modelId="{BC60B418-2B85-4059-A3E0-47DB70F1FE0B}" srcId="{28D2CFFD-4A44-4C42-BE19-15936B71690A}" destId="{FD0D5A52-DC7A-4869-BEED-1631AB667DAC}" srcOrd="1" destOrd="0" parTransId="{9FDD7EF3-05A8-4928-A546-A84A1514AD02}" sibTransId="{51728BDE-5E43-4396-B348-C4E732537774}"/>
    <dgm:cxn modelId="{BF11F81D-FA2A-4750-A514-C045E19350FF}" srcId="{28D2CFFD-4A44-4C42-BE19-15936B71690A}" destId="{EFAEBCA5-A204-4A44-9A2E-672CD3C289A7}" srcOrd="4" destOrd="0" parTransId="{C488504D-7883-4F85-998E-F734906A16FD}" sibTransId="{0C3BC212-4D16-4E7E-AC56-888B513F62DF}"/>
    <dgm:cxn modelId="{BC201B26-AA66-40B0-BC8D-6FAE82326F34}" type="presOf" srcId="{A95B003B-6D39-4E72-AB47-4CF7994A0B9E}" destId="{78F7E3A6-86ED-4E97-AA49-73027B20579F}" srcOrd="1" destOrd="0" presId="urn:microsoft.com/office/officeart/2005/8/layout/process5"/>
    <dgm:cxn modelId="{EEFB6528-FA01-4EDA-919B-58F5630B3846}" type="presOf" srcId="{F1213F2E-B35A-4E1B-BB40-AEFCE63A9757}" destId="{EB94988E-F36C-405A-979D-1B3BA3B8103D}" srcOrd="0" destOrd="0" presId="urn:microsoft.com/office/officeart/2005/8/layout/process5"/>
    <dgm:cxn modelId="{3EF8EF3F-2097-4D84-AD31-2E0964C15D4F}" type="presOf" srcId="{A95B003B-6D39-4E72-AB47-4CF7994A0B9E}" destId="{840B9AE5-A3F8-42BC-A36D-B39B3B563B6F}" srcOrd="0" destOrd="0" presId="urn:microsoft.com/office/officeart/2005/8/layout/process5"/>
    <dgm:cxn modelId="{C84D195B-18D4-4A77-B8C8-BA21E1675105}" srcId="{28D2CFFD-4A44-4C42-BE19-15936B71690A}" destId="{F2150B73-DF6B-4485-A712-F9A90B5F3689}" srcOrd="3" destOrd="0" parTransId="{BEBA1195-5D23-4000-A770-13F3D4F6B319}" sibTransId="{F1213F2E-B35A-4E1B-BB40-AEFCE63A9757}"/>
    <dgm:cxn modelId="{8BB9735D-2981-49B8-AFD6-13885018B3B4}" type="presOf" srcId="{51728BDE-5E43-4396-B348-C4E732537774}" destId="{A756A6F5-9425-4D0F-A275-98F35BAA0E0B}" srcOrd="1" destOrd="0" presId="urn:microsoft.com/office/officeart/2005/8/layout/process5"/>
    <dgm:cxn modelId="{83FFE74A-EDB9-4F36-BE22-EB9566116298}" type="presOf" srcId="{1E656C59-3A92-4C41-9BAC-2992830353EA}" destId="{6DFA7AD1-B73B-445B-9E38-B9701D5909EB}" srcOrd="0" destOrd="0" presId="urn:microsoft.com/office/officeart/2005/8/layout/process5"/>
    <dgm:cxn modelId="{9C1ECD55-9A9D-4097-9BD4-78853707C6A1}" srcId="{28D2CFFD-4A44-4C42-BE19-15936B71690A}" destId="{837AF015-51A6-4D0D-A9C9-C4C891B07119}" srcOrd="0" destOrd="0" parTransId="{09C53CFE-A5A1-4FE2-8FFA-A69BE98A0833}" sibTransId="{1E656C59-3A92-4C41-9BAC-2992830353EA}"/>
    <dgm:cxn modelId="{7811D98A-9AE7-4134-9656-072AE0181506}" type="presOf" srcId="{F2150B73-DF6B-4485-A712-F9A90B5F3689}" destId="{9010B179-4D2F-49FB-8B1F-9E45906AE01A}" srcOrd="0" destOrd="0" presId="urn:microsoft.com/office/officeart/2005/8/layout/process5"/>
    <dgm:cxn modelId="{2143D3A2-0CAC-4EEE-A44B-E280AB2BE26F}" type="presOf" srcId="{1E656C59-3A92-4C41-9BAC-2992830353EA}" destId="{30B59674-4FD3-45E8-9C9D-DF4187C20B29}" srcOrd="1" destOrd="0" presId="urn:microsoft.com/office/officeart/2005/8/layout/process5"/>
    <dgm:cxn modelId="{083D6BA3-B167-449B-BD41-CAAEDEB759ED}" type="presOf" srcId="{EFAEBCA5-A204-4A44-9A2E-672CD3C289A7}" destId="{E90136D4-DC8C-4A42-8FFC-18E8751558F8}" srcOrd="0" destOrd="0" presId="urn:microsoft.com/office/officeart/2005/8/layout/process5"/>
    <dgm:cxn modelId="{4B5043AE-B574-4EBA-A6DB-8D2E012A2304}" type="presOf" srcId="{837AF015-51A6-4D0D-A9C9-C4C891B07119}" destId="{8FFDB0D1-5FF8-4DB0-8D06-538177AB08A6}" srcOrd="0" destOrd="0" presId="urn:microsoft.com/office/officeart/2005/8/layout/process5"/>
    <dgm:cxn modelId="{ABC10AB8-F68E-46AA-A118-C84AB17F0A65}" type="presOf" srcId="{28D2CFFD-4A44-4C42-BE19-15936B71690A}" destId="{6D1102EA-CFA1-4224-B078-69B7EDE72552}" srcOrd="0" destOrd="0" presId="urn:microsoft.com/office/officeart/2005/8/layout/process5"/>
    <dgm:cxn modelId="{5F74E1C2-FE9C-4730-B998-AC756EC942E2}" type="presOf" srcId="{F1213F2E-B35A-4E1B-BB40-AEFCE63A9757}" destId="{167A621D-4E80-4075-8FFC-41B68D65329D}" srcOrd="1" destOrd="0" presId="urn:microsoft.com/office/officeart/2005/8/layout/process5"/>
    <dgm:cxn modelId="{5CE31BD0-9F74-4570-AF1A-BD1B0857C4D5}" srcId="{28D2CFFD-4A44-4C42-BE19-15936B71690A}" destId="{EEB36A25-615E-486D-BFC2-AF7051956F52}" srcOrd="2" destOrd="0" parTransId="{73A1A2A0-8738-4895-9059-EE8943B6DEAB}" sibTransId="{A95B003B-6D39-4E72-AB47-4CF7994A0B9E}"/>
    <dgm:cxn modelId="{D3729EE4-DCE2-4E24-8705-7CD40081C6A1}" type="presOf" srcId="{FD0D5A52-DC7A-4869-BEED-1631AB667DAC}" destId="{885A970B-7D99-4D38-91B1-5163DF8446C1}" srcOrd="0" destOrd="0" presId="urn:microsoft.com/office/officeart/2005/8/layout/process5"/>
    <dgm:cxn modelId="{6E91D680-E79B-4D09-8A6A-66D3CCCF3AA1}" type="presParOf" srcId="{6D1102EA-CFA1-4224-B078-69B7EDE72552}" destId="{8FFDB0D1-5FF8-4DB0-8D06-538177AB08A6}" srcOrd="0" destOrd="0" presId="urn:microsoft.com/office/officeart/2005/8/layout/process5"/>
    <dgm:cxn modelId="{193F38E1-CC25-4101-B39D-6899457C989D}" type="presParOf" srcId="{6D1102EA-CFA1-4224-B078-69B7EDE72552}" destId="{6DFA7AD1-B73B-445B-9E38-B9701D5909EB}" srcOrd="1" destOrd="0" presId="urn:microsoft.com/office/officeart/2005/8/layout/process5"/>
    <dgm:cxn modelId="{817F7E62-D60B-4BF7-BA7D-6315085636F4}" type="presParOf" srcId="{6DFA7AD1-B73B-445B-9E38-B9701D5909EB}" destId="{30B59674-4FD3-45E8-9C9D-DF4187C20B29}" srcOrd="0" destOrd="0" presId="urn:microsoft.com/office/officeart/2005/8/layout/process5"/>
    <dgm:cxn modelId="{DE30E6D7-9B8E-4773-83C8-6EF6F6171476}" type="presParOf" srcId="{6D1102EA-CFA1-4224-B078-69B7EDE72552}" destId="{885A970B-7D99-4D38-91B1-5163DF8446C1}" srcOrd="2" destOrd="0" presId="urn:microsoft.com/office/officeart/2005/8/layout/process5"/>
    <dgm:cxn modelId="{2C442981-C212-47DB-8D58-86282325FE75}" type="presParOf" srcId="{6D1102EA-CFA1-4224-B078-69B7EDE72552}" destId="{35E4F7F9-FD6B-49CD-A90B-AB4CD8832750}" srcOrd="3" destOrd="0" presId="urn:microsoft.com/office/officeart/2005/8/layout/process5"/>
    <dgm:cxn modelId="{BEA06D18-B168-468B-9B99-C0474442F8C7}" type="presParOf" srcId="{35E4F7F9-FD6B-49CD-A90B-AB4CD8832750}" destId="{A756A6F5-9425-4D0F-A275-98F35BAA0E0B}" srcOrd="0" destOrd="0" presId="urn:microsoft.com/office/officeart/2005/8/layout/process5"/>
    <dgm:cxn modelId="{4A5882CD-DAEE-481F-B216-6264D872C609}" type="presParOf" srcId="{6D1102EA-CFA1-4224-B078-69B7EDE72552}" destId="{A12B0DAE-A660-4EFB-A048-F632B7C3B010}" srcOrd="4" destOrd="0" presId="urn:microsoft.com/office/officeart/2005/8/layout/process5"/>
    <dgm:cxn modelId="{23EA1AC7-1AC6-4554-9DDE-0F2F885F7C3E}" type="presParOf" srcId="{6D1102EA-CFA1-4224-B078-69B7EDE72552}" destId="{840B9AE5-A3F8-42BC-A36D-B39B3B563B6F}" srcOrd="5" destOrd="0" presId="urn:microsoft.com/office/officeart/2005/8/layout/process5"/>
    <dgm:cxn modelId="{EF0CCF15-6D92-46B4-B137-D79A40A8F630}" type="presParOf" srcId="{840B9AE5-A3F8-42BC-A36D-B39B3B563B6F}" destId="{78F7E3A6-86ED-4E97-AA49-73027B20579F}" srcOrd="0" destOrd="0" presId="urn:microsoft.com/office/officeart/2005/8/layout/process5"/>
    <dgm:cxn modelId="{B19F8C46-B762-43CC-B531-9905CE776883}" type="presParOf" srcId="{6D1102EA-CFA1-4224-B078-69B7EDE72552}" destId="{9010B179-4D2F-49FB-8B1F-9E45906AE01A}" srcOrd="6" destOrd="0" presId="urn:microsoft.com/office/officeart/2005/8/layout/process5"/>
    <dgm:cxn modelId="{92E7714E-452C-480A-9138-84160A07899D}" type="presParOf" srcId="{6D1102EA-CFA1-4224-B078-69B7EDE72552}" destId="{EB94988E-F36C-405A-979D-1B3BA3B8103D}" srcOrd="7" destOrd="0" presId="urn:microsoft.com/office/officeart/2005/8/layout/process5"/>
    <dgm:cxn modelId="{CF0E3561-F9EE-45BF-B24C-6713271EB850}" type="presParOf" srcId="{EB94988E-F36C-405A-979D-1B3BA3B8103D}" destId="{167A621D-4E80-4075-8FFC-41B68D65329D}" srcOrd="0" destOrd="0" presId="urn:microsoft.com/office/officeart/2005/8/layout/process5"/>
    <dgm:cxn modelId="{A758EBE5-6BCC-4596-A977-410C7B04B5C3}" type="presParOf" srcId="{6D1102EA-CFA1-4224-B078-69B7EDE72552}" destId="{E90136D4-DC8C-4A42-8FFC-18E8751558F8}" srcOrd="8"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CFDB11D0-09AC-4D79-827B-E3816A7A1FBE}"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1A4B927F-D426-461F-BB9E-0CDA0D64B29C}">
      <dgm:prSet phldrT="[Text]" custT="1"/>
      <dgm:spPr>
        <a:solidFill>
          <a:schemeClr val="tx2">
            <a:lumMod val="20000"/>
            <a:lumOff val="80000"/>
          </a:schemeClr>
        </a:solidFill>
        <a:ln>
          <a:solidFill>
            <a:schemeClr val="tx1"/>
          </a:solidFill>
        </a:ln>
      </dgm:spPr>
      <dgm:t>
        <a:bodyPr/>
        <a:lstStyle/>
        <a:p>
          <a:r>
            <a:rPr lang="en-US" sz="2400" dirty="0">
              <a:solidFill>
                <a:schemeClr val="tx1"/>
              </a:solidFill>
            </a:rPr>
            <a:t>Search</a:t>
          </a:r>
        </a:p>
      </dgm:t>
    </dgm:pt>
    <dgm:pt modelId="{BE7401EC-C59E-4E61-AD63-EAFF4E5AF9A1}" type="parTrans" cxnId="{8B7E0A72-BED5-4BEC-887D-B94E8F0A54F1}">
      <dgm:prSet/>
      <dgm:spPr/>
      <dgm:t>
        <a:bodyPr/>
        <a:lstStyle/>
        <a:p>
          <a:endParaRPr lang="en-US"/>
        </a:p>
      </dgm:t>
    </dgm:pt>
    <dgm:pt modelId="{63A378E3-9F8F-4529-A8B8-3B690FF6A48B}" type="sibTrans" cxnId="{8B7E0A72-BED5-4BEC-887D-B94E8F0A54F1}">
      <dgm:prSet/>
      <dgm:spPr/>
      <dgm:t>
        <a:bodyPr/>
        <a:lstStyle/>
        <a:p>
          <a:endParaRPr lang="en-US"/>
        </a:p>
      </dgm:t>
    </dgm:pt>
    <dgm:pt modelId="{6E3A879F-05D2-4346-B67D-E79CBBE339AA}">
      <dgm:prSet phldrT="[Text]" custT="1"/>
      <dgm:spPr>
        <a:solidFill>
          <a:schemeClr val="tx2">
            <a:lumMod val="20000"/>
            <a:lumOff val="80000"/>
          </a:schemeClr>
        </a:solidFill>
        <a:ln>
          <a:solidFill>
            <a:schemeClr val="tx1"/>
          </a:solidFill>
        </a:ln>
      </dgm:spPr>
      <dgm:t>
        <a:bodyPr/>
        <a:lstStyle/>
        <a:p>
          <a:r>
            <a:rPr lang="en-US" sz="2400" dirty="0">
              <a:solidFill>
                <a:schemeClr val="tx1"/>
              </a:solidFill>
            </a:rPr>
            <a:t>House to house enquiries</a:t>
          </a:r>
        </a:p>
      </dgm:t>
    </dgm:pt>
    <dgm:pt modelId="{CA1F952B-3411-404A-9D9A-04C93357ED06}" type="parTrans" cxnId="{68E12EEA-BC5C-46A6-9FE6-75B84049D853}">
      <dgm:prSet/>
      <dgm:spPr/>
      <dgm:t>
        <a:bodyPr/>
        <a:lstStyle/>
        <a:p>
          <a:endParaRPr lang="en-US"/>
        </a:p>
      </dgm:t>
    </dgm:pt>
    <dgm:pt modelId="{0E645452-F758-4722-A4C1-9363B8AA4723}" type="sibTrans" cxnId="{68E12EEA-BC5C-46A6-9FE6-75B84049D853}">
      <dgm:prSet/>
      <dgm:spPr/>
      <dgm:t>
        <a:bodyPr/>
        <a:lstStyle/>
        <a:p>
          <a:endParaRPr lang="en-US"/>
        </a:p>
      </dgm:t>
    </dgm:pt>
    <dgm:pt modelId="{CF95268B-6002-4A0C-B902-5E96D341BEF7}">
      <dgm:prSet phldrT="[Text]" custT="1"/>
      <dgm:spPr>
        <a:solidFill>
          <a:schemeClr val="tx2">
            <a:lumMod val="20000"/>
            <a:lumOff val="80000"/>
          </a:schemeClr>
        </a:solidFill>
        <a:ln>
          <a:solidFill>
            <a:schemeClr val="tx1"/>
          </a:solidFill>
        </a:ln>
      </dgm:spPr>
      <dgm:t>
        <a:bodyPr/>
        <a:lstStyle/>
        <a:p>
          <a:r>
            <a:rPr lang="en-US" sz="2400" dirty="0">
              <a:solidFill>
                <a:schemeClr val="tx1"/>
              </a:solidFill>
            </a:rPr>
            <a:t>Intelligence strategy</a:t>
          </a:r>
        </a:p>
      </dgm:t>
    </dgm:pt>
    <dgm:pt modelId="{8627C704-C0B7-4CD3-91C0-0CC38898A7A6}" type="parTrans" cxnId="{79064C24-F586-47E7-AAF4-0C684F0CBE5A}">
      <dgm:prSet/>
      <dgm:spPr/>
      <dgm:t>
        <a:bodyPr/>
        <a:lstStyle/>
        <a:p>
          <a:endParaRPr lang="en-US"/>
        </a:p>
      </dgm:t>
    </dgm:pt>
    <dgm:pt modelId="{7FD44FCF-7C07-4CDD-A763-F464F3016869}" type="sibTrans" cxnId="{79064C24-F586-47E7-AAF4-0C684F0CBE5A}">
      <dgm:prSet/>
      <dgm:spPr/>
      <dgm:t>
        <a:bodyPr/>
        <a:lstStyle/>
        <a:p>
          <a:endParaRPr lang="en-US"/>
        </a:p>
      </dgm:t>
    </dgm:pt>
    <dgm:pt modelId="{0CFEAF33-FE21-4104-AC86-2438B102651D}">
      <dgm:prSet phldrT="[Text]" custT="1"/>
      <dgm:spPr>
        <a:solidFill>
          <a:schemeClr val="accent1">
            <a:lumMod val="40000"/>
            <a:lumOff val="60000"/>
          </a:schemeClr>
        </a:solidFill>
        <a:ln>
          <a:solidFill>
            <a:schemeClr val="tx1"/>
          </a:solidFill>
        </a:ln>
      </dgm:spPr>
      <dgm:t>
        <a:bodyPr/>
        <a:lstStyle/>
        <a:p>
          <a:r>
            <a:rPr lang="en-US" sz="2400" dirty="0">
              <a:solidFill>
                <a:schemeClr val="tx1"/>
              </a:solidFill>
            </a:rPr>
            <a:t>Passive data generators</a:t>
          </a:r>
        </a:p>
      </dgm:t>
    </dgm:pt>
    <dgm:pt modelId="{BE2D4B01-3067-4BEA-AD88-067EEEA87F0D}" type="parTrans" cxnId="{BE2F4511-624F-4CD2-AC98-9BFA1FB25DEB}">
      <dgm:prSet/>
      <dgm:spPr/>
      <dgm:t>
        <a:bodyPr/>
        <a:lstStyle/>
        <a:p>
          <a:endParaRPr lang="en-US"/>
        </a:p>
      </dgm:t>
    </dgm:pt>
    <dgm:pt modelId="{EDDA50DF-B284-4B34-9C4C-5B02B273775C}" type="sibTrans" cxnId="{BE2F4511-624F-4CD2-AC98-9BFA1FB25DEB}">
      <dgm:prSet/>
      <dgm:spPr/>
      <dgm:t>
        <a:bodyPr/>
        <a:lstStyle/>
        <a:p>
          <a:endParaRPr lang="en-US"/>
        </a:p>
      </dgm:t>
    </dgm:pt>
    <dgm:pt modelId="{4E4A9046-D77E-4421-9D87-C1CC17285202}">
      <dgm:prSet phldrT="[Text]" custT="1"/>
      <dgm:spPr>
        <a:solidFill>
          <a:schemeClr val="accent1">
            <a:lumMod val="40000"/>
            <a:lumOff val="60000"/>
          </a:schemeClr>
        </a:solidFill>
        <a:ln>
          <a:solidFill>
            <a:schemeClr val="tx1"/>
          </a:solidFill>
        </a:ln>
      </dgm:spPr>
      <dgm:t>
        <a:bodyPr/>
        <a:lstStyle/>
        <a:p>
          <a:r>
            <a:rPr lang="en-US" sz="2400" dirty="0">
              <a:solidFill>
                <a:schemeClr val="tx1"/>
              </a:solidFill>
            </a:rPr>
            <a:t>Financial investigation</a:t>
          </a:r>
        </a:p>
      </dgm:t>
    </dgm:pt>
    <dgm:pt modelId="{BD2836A8-B999-45E5-81F9-DAE6EF5BB671}" type="parTrans" cxnId="{87FCB37B-9042-411D-8883-77C45D2C35EF}">
      <dgm:prSet/>
      <dgm:spPr/>
      <dgm:t>
        <a:bodyPr/>
        <a:lstStyle/>
        <a:p>
          <a:endParaRPr lang="en-US"/>
        </a:p>
      </dgm:t>
    </dgm:pt>
    <dgm:pt modelId="{88B91C72-A4CE-4294-A931-2E65063B187A}" type="sibTrans" cxnId="{87FCB37B-9042-411D-8883-77C45D2C35EF}">
      <dgm:prSet/>
      <dgm:spPr/>
      <dgm:t>
        <a:bodyPr/>
        <a:lstStyle/>
        <a:p>
          <a:endParaRPr lang="en-US"/>
        </a:p>
      </dgm:t>
    </dgm:pt>
    <dgm:pt modelId="{130CC052-0022-4364-9C13-792A45BDFED4}">
      <dgm:prSet phldrT="[Text]" custT="1"/>
      <dgm:spPr>
        <a:solidFill>
          <a:schemeClr val="accent1">
            <a:lumMod val="40000"/>
            <a:lumOff val="60000"/>
          </a:schemeClr>
        </a:solidFill>
        <a:ln>
          <a:solidFill>
            <a:schemeClr val="tx1"/>
          </a:solidFill>
        </a:ln>
      </dgm:spPr>
      <dgm:t>
        <a:bodyPr/>
        <a:lstStyle/>
        <a:p>
          <a:r>
            <a:rPr lang="en-US" sz="2400" dirty="0">
              <a:solidFill>
                <a:schemeClr val="tx1"/>
              </a:solidFill>
            </a:rPr>
            <a:t>Communications strategy</a:t>
          </a:r>
        </a:p>
      </dgm:t>
    </dgm:pt>
    <dgm:pt modelId="{9342B88B-8F2B-4049-94AD-DAD85E43CBBF}" type="parTrans" cxnId="{99D873F4-5DD8-4D13-84CD-E9560EEA1F81}">
      <dgm:prSet/>
      <dgm:spPr/>
      <dgm:t>
        <a:bodyPr/>
        <a:lstStyle/>
        <a:p>
          <a:endParaRPr lang="en-US"/>
        </a:p>
      </dgm:t>
    </dgm:pt>
    <dgm:pt modelId="{4FF269EE-42AE-4688-A3D8-637C62650F89}" type="sibTrans" cxnId="{99D873F4-5DD8-4D13-84CD-E9560EEA1F81}">
      <dgm:prSet/>
      <dgm:spPr/>
      <dgm:t>
        <a:bodyPr/>
        <a:lstStyle/>
        <a:p>
          <a:endParaRPr lang="en-US"/>
        </a:p>
      </dgm:t>
    </dgm:pt>
    <dgm:pt modelId="{055FDF81-54B3-4160-93EA-573C87D080D2}">
      <dgm:prSet phldrT="[Text]" custT="1"/>
      <dgm:spPr>
        <a:solidFill>
          <a:schemeClr val="tx2">
            <a:lumMod val="40000"/>
            <a:lumOff val="60000"/>
          </a:schemeClr>
        </a:solidFill>
        <a:ln>
          <a:solidFill>
            <a:schemeClr val="tx1"/>
          </a:solidFill>
        </a:ln>
      </dgm:spPr>
      <dgm:t>
        <a:bodyPr/>
        <a:lstStyle/>
        <a:p>
          <a:r>
            <a:rPr lang="en-US" sz="2400" dirty="0">
              <a:solidFill>
                <a:schemeClr val="tx1"/>
              </a:solidFill>
            </a:rPr>
            <a:t>Physical evidence</a:t>
          </a:r>
        </a:p>
      </dgm:t>
    </dgm:pt>
    <dgm:pt modelId="{B0130565-4C09-45D9-AEF2-9E931CB58F99}" type="parTrans" cxnId="{41622C06-34A6-4DB5-BD63-52ECF601614C}">
      <dgm:prSet/>
      <dgm:spPr/>
      <dgm:t>
        <a:bodyPr/>
        <a:lstStyle/>
        <a:p>
          <a:endParaRPr lang="en-US"/>
        </a:p>
      </dgm:t>
    </dgm:pt>
    <dgm:pt modelId="{D9459102-DBE8-44F7-95B0-E8B09FC6647F}" type="sibTrans" cxnId="{41622C06-34A6-4DB5-BD63-52ECF601614C}">
      <dgm:prSet/>
      <dgm:spPr/>
      <dgm:t>
        <a:bodyPr/>
        <a:lstStyle/>
        <a:p>
          <a:endParaRPr lang="en-US"/>
        </a:p>
      </dgm:t>
    </dgm:pt>
    <dgm:pt modelId="{6CA4A7BC-0230-4E39-ABB3-AF3D16DC3B8A}">
      <dgm:prSet phldrT="[Text]" custT="1"/>
      <dgm:spPr>
        <a:solidFill>
          <a:schemeClr val="tx2">
            <a:lumMod val="40000"/>
            <a:lumOff val="60000"/>
          </a:schemeClr>
        </a:solidFill>
        <a:ln>
          <a:solidFill>
            <a:schemeClr val="tx1"/>
          </a:solidFill>
        </a:ln>
      </dgm:spPr>
      <dgm:t>
        <a:bodyPr/>
        <a:lstStyle/>
        <a:p>
          <a:r>
            <a:rPr lang="en-US" sz="2400" dirty="0">
              <a:solidFill>
                <a:schemeClr val="tx1"/>
              </a:solidFill>
            </a:rPr>
            <a:t>ANPR</a:t>
          </a:r>
        </a:p>
      </dgm:t>
    </dgm:pt>
    <dgm:pt modelId="{4D875709-1691-4F36-B46F-E42957AAE543}" type="parTrans" cxnId="{F31AA857-B148-416D-939E-2296D5F62FE8}">
      <dgm:prSet/>
      <dgm:spPr/>
      <dgm:t>
        <a:bodyPr/>
        <a:lstStyle/>
        <a:p>
          <a:endParaRPr lang="en-US"/>
        </a:p>
      </dgm:t>
    </dgm:pt>
    <dgm:pt modelId="{795E64EE-C53F-4627-A7A0-4483DB2C4E7F}" type="sibTrans" cxnId="{F31AA857-B148-416D-939E-2296D5F62FE8}">
      <dgm:prSet/>
      <dgm:spPr/>
      <dgm:t>
        <a:bodyPr/>
        <a:lstStyle/>
        <a:p>
          <a:endParaRPr lang="en-US"/>
        </a:p>
      </dgm:t>
    </dgm:pt>
    <dgm:pt modelId="{1F1899E1-E3CB-45D9-8DBF-EBD0E97DF3DE}" type="pres">
      <dgm:prSet presAssocID="{CFDB11D0-09AC-4D79-827B-E3816A7A1FBE}" presName="diagram" presStyleCnt="0">
        <dgm:presLayoutVars>
          <dgm:dir/>
          <dgm:resizeHandles val="exact"/>
        </dgm:presLayoutVars>
      </dgm:prSet>
      <dgm:spPr/>
    </dgm:pt>
    <dgm:pt modelId="{82CE8AF5-699B-40D3-94D2-A8D630B02EF1}" type="pres">
      <dgm:prSet presAssocID="{1A4B927F-D426-461F-BB9E-0CDA0D64B29C}" presName="node" presStyleLbl="node1" presStyleIdx="0" presStyleCnt="8">
        <dgm:presLayoutVars>
          <dgm:bulletEnabled val="1"/>
        </dgm:presLayoutVars>
      </dgm:prSet>
      <dgm:spPr/>
    </dgm:pt>
    <dgm:pt modelId="{A9B722A8-2639-41D9-AE66-723998734656}" type="pres">
      <dgm:prSet presAssocID="{63A378E3-9F8F-4529-A8B8-3B690FF6A48B}" presName="sibTrans" presStyleCnt="0"/>
      <dgm:spPr/>
    </dgm:pt>
    <dgm:pt modelId="{1D28D47F-9CAE-4264-A384-A1B967D8899D}" type="pres">
      <dgm:prSet presAssocID="{6E3A879F-05D2-4346-B67D-E79CBBE339AA}" presName="node" presStyleLbl="node1" presStyleIdx="1" presStyleCnt="8">
        <dgm:presLayoutVars>
          <dgm:bulletEnabled val="1"/>
        </dgm:presLayoutVars>
      </dgm:prSet>
      <dgm:spPr/>
    </dgm:pt>
    <dgm:pt modelId="{443209BF-17DA-4B85-9A29-A578E57EE6C5}" type="pres">
      <dgm:prSet presAssocID="{0E645452-F758-4722-A4C1-9363B8AA4723}" presName="sibTrans" presStyleCnt="0"/>
      <dgm:spPr/>
    </dgm:pt>
    <dgm:pt modelId="{8C8920E0-6AE9-4C90-B305-14C5360A34DD}" type="pres">
      <dgm:prSet presAssocID="{CF95268B-6002-4A0C-B902-5E96D341BEF7}" presName="node" presStyleLbl="node1" presStyleIdx="2" presStyleCnt="8">
        <dgm:presLayoutVars>
          <dgm:bulletEnabled val="1"/>
        </dgm:presLayoutVars>
      </dgm:prSet>
      <dgm:spPr/>
    </dgm:pt>
    <dgm:pt modelId="{F8740CB4-6D37-48E9-BBC6-18D6205955C8}" type="pres">
      <dgm:prSet presAssocID="{7FD44FCF-7C07-4CDD-A763-F464F3016869}" presName="sibTrans" presStyleCnt="0"/>
      <dgm:spPr/>
    </dgm:pt>
    <dgm:pt modelId="{7DEF32F6-2783-4A51-8961-9AA06C0D00E6}" type="pres">
      <dgm:prSet presAssocID="{0CFEAF33-FE21-4104-AC86-2438B102651D}" presName="node" presStyleLbl="node1" presStyleIdx="3" presStyleCnt="8">
        <dgm:presLayoutVars>
          <dgm:bulletEnabled val="1"/>
        </dgm:presLayoutVars>
      </dgm:prSet>
      <dgm:spPr/>
    </dgm:pt>
    <dgm:pt modelId="{7555CED8-6B8A-497C-ACC5-D2EFD63CEBE8}" type="pres">
      <dgm:prSet presAssocID="{EDDA50DF-B284-4B34-9C4C-5B02B273775C}" presName="sibTrans" presStyleCnt="0"/>
      <dgm:spPr/>
    </dgm:pt>
    <dgm:pt modelId="{89FE702F-09B0-4D60-AF04-FFFBC6E6E72E}" type="pres">
      <dgm:prSet presAssocID="{4E4A9046-D77E-4421-9D87-C1CC17285202}" presName="node" presStyleLbl="node1" presStyleIdx="4" presStyleCnt="8">
        <dgm:presLayoutVars>
          <dgm:bulletEnabled val="1"/>
        </dgm:presLayoutVars>
      </dgm:prSet>
      <dgm:spPr/>
    </dgm:pt>
    <dgm:pt modelId="{F20F5B30-5010-483F-86E5-8F24CF6E997B}" type="pres">
      <dgm:prSet presAssocID="{88B91C72-A4CE-4294-A931-2E65063B187A}" presName="sibTrans" presStyleCnt="0"/>
      <dgm:spPr/>
    </dgm:pt>
    <dgm:pt modelId="{DBB2FD86-2415-4348-B7F0-7D5BD54B79E1}" type="pres">
      <dgm:prSet presAssocID="{130CC052-0022-4364-9C13-792A45BDFED4}" presName="node" presStyleLbl="node1" presStyleIdx="5" presStyleCnt="8">
        <dgm:presLayoutVars>
          <dgm:bulletEnabled val="1"/>
        </dgm:presLayoutVars>
      </dgm:prSet>
      <dgm:spPr/>
    </dgm:pt>
    <dgm:pt modelId="{5D01B380-248B-4F33-B189-E27586DEAB8D}" type="pres">
      <dgm:prSet presAssocID="{4FF269EE-42AE-4688-A3D8-637C62650F89}" presName="sibTrans" presStyleCnt="0"/>
      <dgm:spPr/>
    </dgm:pt>
    <dgm:pt modelId="{811C3273-80A0-4380-BB5B-D736EC619B1D}" type="pres">
      <dgm:prSet presAssocID="{055FDF81-54B3-4160-93EA-573C87D080D2}" presName="node" presStyleLbl="node1" presStyleIdx="6" presStyleCnt="8">
        <dgm:presLayoutVars>
          <dgm:bulletEnabled val="1"/>
        </dgm:presLayoutVars>
      </dgm:prSet>
      <dgm:spPr/>
    </dgm:pt>
    <dgm:pt modelId="{E2EE30CD-3EBE-42A2-A043-DC4A7DEFEF59}" type="pres">
      <dgm:prSet presAssocID="{D9459102-DBE8-44F7-95B0-E8B09FC6647F}" presName="sibTrans" presStyleCnt="0"/>
      <dgm:spPr/>
    </dgm:pt>
    <dgm:pt modelId="{80941EE7-3C9E-48ED-A688-3761D8223661}" type="pres">
      <dgm:prSet presAssocID="{6CA4A7BC-0230-4E39-ABB3-AF3D16DC3B8A}" presName="node" presStyleLbl="node1" presStyleIdx="7" presStyleCnt="8">
        <dgm:presLayoutVars>
          <dgm:bulletEnabled val="1"/>
        </dgm:presLayoutVars>
      </dgm:prSet>
      <dgm:spPr/>
    </dgm:pt>
  </dgm:ptLst>
  <dgm:cxnLst>
    <dgm:cxn modelId="{41622C06-34A6-4DB5-BD63-52ECF601614C}" srcId="{CFDB11D0-09AC-4D79-827B-E3816A7A1FBE}" destId="{055FDF81-54B3-4160-93EA-573C87D080D2}" srcOrd="6" destOrd="0" parTransId="{B0130565-4C09-45D9-AEF2-9E931CB58F99}" sibTransId="{D9459102-DBE8-44F7-95B0-E8B09FC6647F}"/>
    <dgm:cxn modelId="{5B8B1B0F-627E-45D9-B79B-A04C2DD7130B}" type="presOf" srcId="{055FDF81-54B3-4160-93EA-573C87D080D2}" destId="{811C3273-80A0-4380-BB5B-D736EC619B1D}" srcOrd="0" destOrd="0" presId="urn:microsoft.com/office/officeart/2005/8/layout/default"/>
    <dgm:cxn modelId="{BE2F4511-624F-4CD2-AC98-9BFA1FB25DEB}" srcId="{CFDB11D0-09AC-4D79-827B-E3816A7A1FBE}" destId="{0CFEAF33-FE21-4104-AC86-2438B102651D}" srcOrd="3" destOrd="0" parTransId="{BE2D4B01-3067-4BEA-AD88-067EEEA87F0D}" sibTransId="{EDDA50DF-B284-4B34-9C4C-5B02B273775C}"/>
    <dgm:cxn modelId="{312EE711-A246-485D-A4B8-9C984FCFC3B4}" type="presOf" srcId="{4E4A9046-D77E-4421-9D87-C1CC17285202}" destId="{89FE702F-09B0-4D60-AF04-FFFBC6E6E72E}" srcOrd="0" destOrd="0" presId="urn:microsoft.com/office/officeart/2005/8/layout/default"/>
    <dgm:cxn modelId="{79064C24-F586-47E7-AAF4-0C684F0CBE5A}" srcId="{CFDB11D0-09AC-4D79-827B-E3816A7A1FBE}" destId="{CF95268B-6002-4A0C-B902-5E96D341BEF7}" srcOrd="2" destOrd="0" parTransId="{8627C704-C0B7-4CD3-91C0-0CC38898A7A6}" sibTransId="{7FD44FCF-7C07-4CDD-A763-F464F3016869}"/>
    <dgm:cxn modelId="{35839E31-56A8-44E1-9879-FEF129115726}" type="presOf" srcId="{130CC052-0022-4364-9C13-792A45BDFED4}" destId="{DBB2FD86-2415-4348-B7F0-7D5BD54B79E1}" srcOrd="0" destOrd="0" presId="urn:microsoft.com/office/officeart/2005/8/layout/default"/>
    <dgm:cxn modelId="{92C76C5B-17C0-420A-AA3E-6EA46EB4D94D}" type="presOf" srcId="{6CA4A7BC-0230-4E39-ABB3-AF3D16DC3B8A}" destId="{80941EE7-3C9E-48ED-A688-3761D8223661}" srcOrd="0" destOrd="0" presId="urn:microsoft.com/office/officeart/2005/8/layout/default"/>
    <dgm:cxn modelId="{E83B0E5C-2EF2-4AF1-A163-4F96162D05C2}" type="presOf" srcId="{0CFEAF33-FE21-4104-AC86-2438B102651D}" destId="{7DEF32F6-2783-4A51-8961-9AA06C0D00E6}" srcOrd="0" destOrd="0" presId="urn:microsoft.com/office/officeart/2005/8/layout/default"/>
    <dgm:cxn modelId="{8B7E0A72-BED5-4BEC-887D-B94E8F0A54F1}" srcId="{CFDB11D0-09AC-4D79-827B-E3816A7A1FBE}" destId="{1A4B927F-D426-461F-BB9E-0CDA0D64B29C}" srcOrd="0" destOrd="0" parTransId="{BE7401EC-C59E-4E61-AD63-EAFF4E5AF9A1}" sibTransId="{63A378E3-9F8F-4529-A8B8-3B690FF6A48B}"/>
    <dgm:cxn modelId="{F31AA857-B148-416D-939E-2296D5F62FE8}" srcId="{CFDB11D0-09AC-4D79-827B-E3816A7A1FBE}" destId="{6CA4A7BC-0230-4E39-ABB3-AF3D16DC3B8A}" srcOrd="7" destOrd="0" parTransId="{4D875709-1691-4F36-B46F-E42957AAE543}" sibTransId="{795E64EE-C53F-4627-A7A0-4483DB2C4E7F}"/>
    <dgm:cxn modelId="{87FCB37B-9042-411D-8883-77C45D2C35EF}" srcId="{CFDB11D0-09AC-4D79-827B-E3816A7A1FBE}" destId="{4E4A9046-D77E-4421-9D87-C1CC17285202}" srcOrd="4" destOrd="0" parTransId="{BD2836A8-B999-45E5-81F9-DAE6EF5BB671}" sibTransId="{88B91C72-A4CE-4294-A931-2E65063B187A}"/>
    <dgm:cxn modelId="{F81C1A7C-2419-4D61-926F-C33179B05A83}" type="presOf" srcId="{CFDB11D0-09AC-4D79-827B-E3816A7A1FBE}" destId="{1F1899E1-E3CB-45D9-8DBF-EBD0E97DF3DE}" srcOrd="0" destOrd="0" presId="urn:microsoft.com/office/officeart/2005/8/layout/default"/>
    <dgm:cxn modelId="{35C5EC95-32FC-46DF-8F63-2FE6B4291707}" type="presOf" srcId="{6E3A879F-05D2-4346-B67D-E79CBBE339AA}" destId="{1D28D47F-9CAE-4264-A384-A1B967D8899D}" srcOrd="0" destOrd="0" presId="urn:microsoft.com/office/officeart/2005/8/layout/default"/>
    <dgm:cxn modelId="{68E12EEA-BC5C-46A6-9FE6-75B84049D853}" srcId="{CFDB11D0-09AC-4D79-827B-E3816A7A1FBE}" destId="{6E3A879F-05D2-4346-B67D-E79CBBE339AA}" srcOrd="1" destOrd="0" parTransId="{CA1F952B-3411-404A-9D9A-04C93357ED06}" sibTransId="{0E645452-F758-4722-A4C1-9363B8AA4723}"/>
    <dgm:cxn modelId="{D70A6EF1-DAA4-4D62-9D29-1A7878A636B7}" type="presOf" srcId="{CF95268B-6002-4A0C-B902-5E96D341BEF7}" destId="{8C8920E0-6AE9-4C90-B305-14C5360A34DD}" srcOrd="0" destOrd="0" presId="urn:microsoft.com/office/officeart/2005/8/layout/default"/>
    <dgm:cxn modelId="{99D873F4-5DD8-4D13-84CD-E9560EEA1F81}" srcId="{CFDB11D0-09AC-4D79-827B-E3816A7A1FBE}" destId="{130CC052-0022-4364-9C13-792A45BDFED4}" srcOrd="5" destOrd="0" parTransId="{9342B88B-8F2B-4049-94AD-DAD85E43CBBF}" sibTransId="{4FF269EE-42AE-4688-A3D8-637C62650F89}"/>
    <dgm:cxn modelId="{895AA6F7-F7D7-4CDF-90D1-971A9595E3FB}" type="presOf" srcId="{1A4B927F-D426-461F-BB9E-0CDA0D64B29C}" destId="{82CE8AF5-699B-40D3-94D2-A8D630B02EF1}" srcOrd="0" destOrd="0" presId="urn:microsoft.com/office/officeart/2005/8/layout/default"/>
    <dgm:cxn modelId="{DF21078C-4056-4BB1-9CA4-CBCCB94B1346}" type="presParOf" srcId="{1F1899E1-E3CB-45D9-8DBF-EBD0E97DF3DE}" destId="{82CE8AF5-699B-40D3-94D2-A8D630B02EF1}" srcOrd="0" destOrd="0" presId="urn:microsoft.com/office/officeart/2005/8/layout/default"/>
    <dgm:cxn modelId="{B0FE6436-C2CF-40AA-9147-5DE1D754D4EA}" type="presParOf" srcId="{1F1899E1-E3CB-45D9-8DBF-EBD0E97DF3DE}" destId="{A9B722A8-2639-41D9-AE66-723998734656}" srcOrd="1" destOrd="0" presId="urn:microsoft.com/office/officeart/2005/8/layout/default"/>
    <dgm:cxn modelId="{756C61D4-C4C0-496E-B42F-09DC61E5098C}" type="presParOf" srcId="{1F1899E1-E3CB-45D9-8DBF-EBD0E97DF3DE}" destId="{1D28D47F-9CAE-4264-A384-A1B967D8899D}" srcOrd="2" destOrd="0" presId="urn:microsoft.com/office/officeart/2005/8/layout/default"/>
    <dgm:cxn modelId="{0C911F87-849C-4E79-BDCC-B432C0129DBE}" type="presParOf" srcId="{1F1899E1-E3CB-45D9-8DBF-EBD0E97DF3DE}" destId="{443209BF-17DA-4B85-9A29-A578E57EE6C5}" srcOrd="3" destOrd="0" presId="urn:microsoft.com/office/officeart/2005/8/layout/default"/>
    <dgm:cxn modelId="{66A1C2C1-4C7F-4366-BAC3-AF0EB51CE930}" type="presParOf" srcId="{1F1899E1-E3CB-45D9-8DBF-EBD0E97DF3DE}" destId="{8C8920E0-6AE9-4C90-B305-14C5360A34DD}" srcOrd="4" destOrd="0" presId="urn:microsoft.com/office/officeart/2005/8/layout/default"/>
    <dgm:cxn modelId="{E838566E-AF77-4312-A9CE-AA887E670E48}" type="presParOf" srcId="{1F1899E1-E3CB-45D9-8DBF-EBD0E97DF3DE}" destId="{F8740CB4-6D37-48E9-BBC6-18D6205955C8}" srcOrd="5" destOrd="0" presId="urn:microsoft.com/office/officeart/2005/8/layout/default"/>
    <dgm:cxn modelId="{1571C6B7-863A-4C0B-9D66-19C0E5C8B543}" type="presParOf" srcId="{1F1899E1-E3CB-45D9-8DBF-EBD0E97DF3DE}" destId="{7DEF32F6-2783-4A51-8961-9AA06C0D00E6}" srcOrd="6" destOrd="0" presId="urn:microsoft.com/office/officeart/2005/8/layout/default"/>
    <dgm:cxn modelId="{9B544639-540E-4FEA-9197-0AF8DA269E9D}" type="presParOf" srcId="{1F1899E1-E3CB-45D9-8DBF-EBD0E97DF3DE}" destId="{7555CED8-6B8A-497C-ACC5-D2EFD63CEBE8}" srcOrd="7" destOrd="0" presId="urn:microsoft.com/office/officeart/2005/8/layout/default"/>
    <dgm:cxn modelId="{82190CD6-CA04-4083-A39D-73F765E5295C}" type="presParOf" srcId="{1F1899E1-E3CB-45D9-8DBF-EBD0E97DF3DE}" destId="{89FE702F-09B0-4D60-AF04-FFFBC6E6E72E}" srcOrd="8" destOrd="0" presId="urn:microsoft.com/office/officeart/2005/8/layout/default"/>
    <dgm:cxn modelId="{461FACEC-97DF-42F8-8F16-CFF0F91DE9F3}" type="presParOf" srcId="{1F1899E1-E3CB-45D9-8DBF-EBD0E97DF3DE}" destId="{F20F5B30-5010-483F-86E5-8F24CF6E997B}" srcOrd="9" destOrd="0" presId="urn:microsoft.com/office/officeart/2005/8/layout/default"/>
    <dgm:cxn modelId="{25A58DC4-821C-4A76-A8CB-86B9E1FD0B26}" type="presParOf" srcId="{1F1899E1-E3CB-45D9-8DBF-EBD0E97DF3DE}" destId="{DBB2FD86-2415-4348-B7F0-7D5BD54B79E1}" srcOrd="10" destOrd="0" presId="urn:microsoft.com/office/officeart/2005/8/layout/default"/>
    <dgm:cxn modelId="{727D145E-AAB3-4006-B04F-CE1D5ADC628A}" type="presParOf" srcId="{1F1899E1-E3CB-45D9-8DBF-EBD0E97DF3DE}" destId="{5D01B380-248B-4F33-B189-E27586DEAB8D}" srcOrd="11" destOrd="0" presId="urn:microsoft.com/office/officeart/2005/8/layout/default"/>
    <dgm:cxn modelId="{C84855DD-A362-45E5-A7BD-8F81C11F79C6}" type="presParOf" srcId="{1F1899E1-E3CB-45D9-8DBF-EBD0E97DF3DE}" destId="{811C3273-80A0-4380-BB5B-D736EC619B1D}" srcOrd="12" destOrd="0" presId="urn:microsoft.com/office/officeart/2005/8/layout/default"/>
    <dgm:cxn modelId="{65A6F19C-5C88-418A-91D2-6B95F7D6F845}" type="presParOf" srcId="{1F1899E1-E3CB-45D9-8DBF-EBD0E97DF3DE}" destId="{E2EE30CD-3EBE-42A2-A043-DC4A7DEFEF59}" srcOrd="13" destOrd="0" presId="urn:microsoft.com/office/officeart/2005/8/layout/default"/>
    <dgm:cxn modelId="{48A283A8-A7D8-4722-86B4-20AE557AFA05}" type="presParOf" srcId="{1F1899E1-E3CB-45D9-8DBF-EBD0E97DF3DE}" destId="{80941EE7-3C9E-48ED-A688-3761D8223661}"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76390D22-A9CE-4964-8E63-5D22A56131AC}"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9BE9AC19-12B8-468B-AE3D-09D32D4AC8A3}">
      <dgm:prSet phldrT="[Text]" custT="1"/>
      <dgm:spPr>
        <a:solidFill>
          <a:schemeClr val="tx2">
            <a:lumMod val="20000"/>
            <a:lumOff val="80000"/>
          </a:schemeClr>
        </a:solidFill>
        <a:ln>
          <a:solidFill>
            <a:schemeClr val="bg1"/>
          </a:solidFill>
        </a:ln>
      </dgm:spPr>
      <dgm:t>
        <a:bodyPr/>
        <a:lstStyle/>
        <a:p>
          <a:r>
            <a:rPr lang="en-US" sz="2400" dirty="0">
              <a:solidFill>
                <a:schemeClr val="tx1"/>
              </a:solidFill>
            </a:rPr>
            <a:t>FRT analyses key facial features &amp; generates a mathematical representation of these features</a:t>
          </a:r>
        </a:p>
      </dgm:t>
    </dgm:pt>
    <dgm:pt modelId="{5B6B380F-562F-4525-97E7-D85551C12710}" type="parTrans" cxnId="{FF6207E1-971E-44E6-958A-CE15B2A3EA38}">
      <dgm:prSet/>
      <dgm:spPr/>
      <dgm:t>
        <a:bodyPr/>
        <a:lstStyle/>
        <a:p>
          <a:endParaRPr lang="en-US"/>
        </a:p>
      </dgm:t>
    </dgm:pt>
    <dgm:pt modelId="{339C352F-CD42-48BC-9DAA-CE7743001271}" type="sibTrans" cxnId="{FF6207E1-971E-44E6-958A-CE15B2A3EA38}">
      <dgm:prSet/>
      <dgm:spPr/>
      <dgm:t>
        <a:bodyPr/>
        <a:lstStyle/>
        <a:p>
          <a:endParaRPr lang="en-US"/>
        </a:p>
      </dgm:t>
    </dgm:pt>
    <dgm:pt modelId="{3DEF69F1-AFF0-4049-A286-0B6BE881B729}">
      <dgm:prSet phldrT="[Text]" custT="1"/>
      <dgm:spPr>
        <a:solidFill>
          <a:schemeClr val="accent3">
            <a:lumMod val="40000"/>
            <a:lumOff val="60000"/>
          </a:schemeClr>
        </a:solidFill>
        <a:ln>
          <a:solidFill>
            <a:schemeClr val="bg1"/>
          </a:solidFill>
        </a:ln>
      </dgm:spPr>
      <dgm:t>
        <a:bodyPr/>
        <a:lstStyle/>
        <a:p>
          <a:r>
            <a:rPr lang="en-US" sz="2400" dirty="0">
              <a:solidFill>
                <a:schemeClr val="tx1"/>
              </a:solidFill>
            </a:rPr>
            <a:t>It then compares them against the mathematical representation of known faces in a database generating possible matches</a:t>
          </a:r>
        </a:p>
      </dgm:t>
    </dgm:pt>
    <dgm:pt modelId="{C83A14A0-AEA8-4C94-B909-C18231498FEB}" type="parTrans" cxnId="{6ABAAF7D-A77A-44C1-A648-B2C909A814D3}">
      <dgm:prSet/>
      <dgm:spPr/>
      <dgm:t>
        <a:bodyPr/>
        <a:lstStyle/>
        <a:p>
          <a:endParaRPr lang="en-US"/>
        </a:p>
      </dgm:t>
    </dgm:pt>
    <dgm:pt modelId="{1E2881E3-55A8-48C3-AF8C-01020240B338}" type="sibTrans" cxnId="{6ABAAF7D-A77A-44C1-A648-B2C909A814D3}">
      <dgm:prSet/>
      <dgm:spPr/>
      <dgm:t>
        <a:bodyPr/>
        <a:lstStyle/>
        <a:p>
          <a:endParaRPr lang="en-US"/>
        </a:p>
      </dgm:t>
    </dgm:pt>
    <dgm:pt modelId="{97AAFE38-B2FA-4062-A152-09CCBB771C4F}" type="pres">
      <dgm:prSet presAssocID="{76390D22-A9CE-4964-8E63-5D22A56131AC}" presName="diagram" presStyleCnt="0">
        <dgm:presLayoutVars>
          <dgm:dir/>
          <dgm:resizeHandles val="exact"/>
        </dgm:presLayoutVars>
      </dgm:prSet>
      <dgm:spPr/>
    </dgm:pt>
    <dgm:pt modelId="{F3374E9B-724C-4563-9B69-D7298553A837}" type="pres">
      <dgm:prSet presAssocID="{9BE9AC19-12B8-468B-AE3D-09D32D4AC8A3}" presName="node" presStyleLbl="node1" presStyleIdx="0" presStyleCnt="2" custScaleX="57385" custScaleY="80715">
        <dgm:presLayoutVars>
          <dgm:bulletEnabled val="1"/>
        </dgm:presLayoutVars>
      </dgm:prSet>
      <dgm:spPr/>
    </dgm:pt>
    <dgm:pt modelId="{D764C0A0-DBDE-4907-8595-E9C8763BC5E8}" type="pres">
      <dgm:prSet presAssocID="{339C352F-CD42-48BC-9DAA-CE7743001271}" presName="sibTrans" presStyleCnt="0"/>
      <dgm:spPr/>
    </dgm:pt>
    <dgm:pt modelId="{45C73E5F-1367-40CC-8775-87E4EEBE9ABE}" type="pres">
      <dgm:prSet presAssocID="{3DEF69F1-AFF0-4049-A286-0B6BE881B729}" presName="node" presStyleLbl="node1" presStyleIdx="1" presStyleCnt="2" custScaleX="57759" custScaleY="79038">
        <dgm:presLayoutVars>
          <dgm:bulletEnabled val="1"/>
        </dgm:presLayoutVars>
      </dgm:prSet>
      <dgm:spPr/>
    </dgm:pt>
  </dgm:ptLst>
  <dgm:cxnLst>
    <dgm:cxn modelId="{C595EA14-D426-4E1D-AD50-169B84DCB2DE}" type="presOf" srcId="{3DEF69F1-AFF0-4049-A286-0B6BE881B729}" destId="{45C73E5F-1367-40CC-8775-87E4EEBE9ABE}" srcOrd="0" destOrd="0" presId="urn:microsoft.com/office/officeart/2005/8/layout/default"/>
    <dgm:cxn modelId="{28BA9E68-6B01-4B79-A0A9-B9E16C59AB60}" type="presOf" srcId="{9BE9AC19-12B8-468B-AE3D-09D32D4AC8A3}" destId="{F3374E9B-724C-4563-9B69-D7298553A837}" srcOrd="0" destOrd="0" presId="urn:microsoft.com/office/officeart/2005/8/layout/default"/>
    <dgm:cxn modelId="{6ABAAF7D-A77A-44C1-A648-B2C909A814D3}" srcId="{76390D22-A9CE-4964-8E63-5D22A56131AC}" destId="{3DEF69F1-AFF0-4049-A286-0B6BE881B729}" srcOrd="1" destOrd="0" parTransId="{C83A14A0-AEA8-4C94-B909-C18231498FEB}" sibTransId="{1E2881E3-55A8-48C3-AF8C-01020240B338}"/>
    <dgm:cxn modelId="{626E61D8-90DA-4701-80D1-0E3924FE2EAC}" type="presOf" srcId="{76390D22-A9CE-4964-8E63-5D22A56131AC}" destId="{97AAFE38-B2FA-4062-A152-09CCBB771C4F}" srcOrd="0" destOrd="0" presId="urn:microsoft.com/office/officeart/2005/8/layout/default"/>
    <dgm:cxn modelId="{FF6207E1-971E-44E6-958A-CE15B2A3EA38}" srcId="{76390D22-A9CE-4964-8E63-5D22A56131AC}" destId="{9BE9AC19-12B8-468B-AE3D-09D32D4AC8A3}" srcOrd="0" destOrd="0" parTransId="{5B6B380F-562F-4525-97E7-D85551C12710}" sibTransId="{339C352F-CD42-48BC-9DAA-CE7743001271}"/>
    <dgm:cxn modelId="{3726AACA-35FE-4507-8DC3-D1993BF5B497}" type="presParOf" srcId="{97AAFE38-B2FA-4062-A152-09CCBB771C4F}" destId="{F3374E9B-724C-4563-9B69-D7298553A837}" srcOrd="0" destOrd="0" presId="urn:microsoft.com/office/officeart/2005/8/layout/default"/>
    <dgm:cxn modelId="{70832A16-DF66-4A04-8CDC-2D3120B5A987}" type="presParOf" srcId="{97AAFE38-B2FA-4062-A152-09CCBB771C4F}" destId="{D764C0A0-DBDE-4907-8595-E9C8763BC5E8}" srcOrd="1" destOrd="0" presId="urn:microsoft.com/office/officeart/2005/8/layout/default"/>
    <dgm:cxn modelId="{73E46DFE-C3C3-42F8-A49E-56A44344FF8C}" type="presParOf" srcId="{97AAFE38-B2FA-4062-A152-09CCBB771C4F}" destId="{45C73E5F-1367-40CC-8775-87E4EEBE9ABE}"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FC83AC67-AC19-45B8-834F-0284B9A3A962}" type="doc">
      <dgm:prSet loTypeId="urn:microsoft.com/office/officeart/2005/8/layout/process2" loCatId="process" qsTypeId="urn:microsoft.com/office/officeart/2005/8/quickstyle/simple1" qsCatId="simple" csTypeId="urn:microsoft.com/office/officeart/2005/8/colors/accent1_2" csCatId="accent1" phldr="1"/>
      <dgm:spPr/>
    </dgm:pt>
    <dgm:pt modelId="{76A2A81D-245C-4ED7-83A3-463BD57C5363}">
      <dgm:prSet phldrT="[Text]" custT="1"/>
      <dgm:spPr>
        <a:solidFill>
          <a:schemeClr val="accent3">
            <a:lumMod val="40000"/>
            <a:lumOff val="60000"/>
          </a:schemeClr>
        </a:solidFill>
        <a:ln>
          <a:solidFill>
            <a:schemeClr val="tx1"/>
          </a:solidFill>
        </a:ln>
      </dgm:spPr>
      <dgm:t>
        <a:bodyPr/>
        <a:lstStyle/>
        <a:p>
          <a:r>
            <a:rPr lang="en-US" sz="2400" dirty="0">
              <a:solidFill>
                <a:schemeClr val="tx1"/>
              </a:solidFill>
            </a:rPr>
            <a:t>Retrospective Facial Recognition (RFR) is a post event use of FRT. RFR compares still images of faces of unknown subjects against a reference image database (images stored in Custody records) in order to identify them.</a:t>
          </a:r>
        </a:p>
      </dgm:t>
    </dgm:pt>
    <dgm:pt modelId="{E0050A00-B7B9-4198-A156-C4873356142E}" type="parTrans" cxnId="{827FCBA5-D983-470E-9F6C-0BA6177634D1}">
      <dgm:prSet/>
      <dgm:spPr/>
      <dgm:t>
        <a:bodyPr/>
        <a:lstStyle/>
        <a:p>
          <a:endParaRPr lang="en-US"/>
        </a:p>
      </dgm:t>
    </dgm:pt>
    <dgm:pt modelId="{D16C00DC-A33C-4C6B-8FD8-1456289254E1}" type="sibTrans" cxnId="{827FCBA5-D983-470E-9F6C-0BA6177634D1}">
      <dgm:prSet/>
      <dgm:spPr>
        <a:solidFill>
          <a:srgbClr val="002060"/>
        </a:solidFill>
        <a:ln>
          <a:solidFill>
            <a:schemeClr val="tx1"/>
          </a:solidFill>
        </a:ln>
      </dgm:spPr>
      <dgm:t>
        <a:bodyPr/>
        <a:lstStyle/>
        <a:p>
          <a:endParaRPr lang="en-US"/>
        </a:p>
      </dgm:t>
    </dgm:pt>
    <dgm:pt modelId="{2323D6C8-1876-4E68-8DF5-A1A91D5497AC}">
      <dgm:prSet phldrT="[Text]" custT="1"/>
      <dgm:spPr>
        <a:solidFill>
          <a:schemeClr val="accent1">
            <a:lumMod val="40000"/>
            <a:lumOff val="60000"/>
          </a:schemeClr>
        </a:solidFill>
        <a:ln>
          <a:solidFill>
            <a:schemeClr val="tx1"/>
          </a:solidFill>
        </a:ln>
      </dgm:spPr>
      <dgm:t>
        <a:bodyPr/>
        <a:lstStyle/>
        <a:p>
          <a:r>
            <a:rPr lang="en-US" sz="2400" dirty="0">
              <a:solidFill>
                <a:schemeClr val="tx1"/>
              </a:solidFill>
            </a:rPr>
            <a:t>Operator Initiated Facial Recognition (OIFR) is a mobile phone (EPNB) use of FRT technology which compares a photograph of a person’s face taken on your EPNB to assist an officer to identify a subject by comparing the photograph to images from Custody records</a:t>
          </a:r>
        </a:p>
      </dgm:t>
    </dgm:pt>
    <dgm:pt modelId="{EFEFA52F-8486-447D-B1C4-6F9B12FBB55D}" type="parTrans" cxnId="{CF39378A-8A1D-4F70-A9D6-A12B2A236688}">
      <dgm:prSet/>
      <dgm:spPr/>
      <dgm:t>
        <a:bodyPr/>
        <a:lstStyle/>
        <a:p>
          <a:endParaRPr lang="en-US"/>
        </a:p>
      </dgm:t>
    </dgm:pt>
    <dgm:pt modelId="{89C60EA9-E330-4C4C-988B-2F16F72DC4B2}" type="sibTrans" cxnId="{CF39378A-8A1D-4F70-A9D6-A12B2A236688}">
      <dgm:prSet/>
      <dgm:spPr/>
      <dgm:t>
        <a:bodyPr/>
        <a:lstStyle/>
        <a:p>
          <a:endParaRPr lang="en-US"/>
        </a:p>
      </dgm:t>
    </dgm:pt>
    <dgm:pt modelId="{012789F4-46CF-41D8-9368-3F36E9D76B6F}" type="pres">
      <dgm:prSet presAssocID="{FC83AC67-AC19-45B8-834F-0284B9A3A962}" presName="linearFlow" presStyleCnt="0">
        <dgm:presLayoutVars>
          <dgm:resizeHandles val="exact"/>
        </dgm:presLayoutVars>
      </dgm:prSet>
      <dgm:spPr/>
    </dgm:pt>
    <dgm:pt modelId="{4B769B2B-8916-4748-BB11-B2D091688073}" type="pres">
      <dgm:prSet presAssocID="{76A2A81D-245C-4ED7-83A3-463BD57C5363}" presName="node" presStyleLbl="node1" presStyleIdx="0" presStyleCnt="2" custScaleX="159289" custScaleY="93691" custLinFactNeighborY="891">
        <dgm:presLayoutVars>
          <dgm:bulletEnabled val="1"/>
        </dgm:presLayoutVars>
      </dgm:prSet>
      <dgm:spPr/>
    </dgm:pt>
    <dgm:pt modelId="{32D8B6ED-4381-4FEB-A5B2-BBFB15C5DBA6}" type="pres">
      <dgm:prSet presAssocID="{D16C00DC-A33C-4C6B-8FD8-1456289254E1}" presName="sibTrans" presStyleLbl="sibTrans2D1" presStyleIdx="0" presStyleCnt="1" custScaleX="80504" custScaleY="51113"/>
      <dgm:spPr/>
    </dgm:pt>
    <dgm:pt modelId="{374699AB-3D25-478C-AA2E-AFC55B62B3D1}" type="pres">
      <dgm:prSet presAssocID="{D16C00DC-A33C-4C6B-8FD8-1456289254E1}" presName="connectorText" presStyleLbl="sibTrans2D1" presStyleIdx="0" presStyleCnt="1"/>
      <dgm:spPr/>
    </dgm:pt>
    <dgm:pt modelId="{AE098A16-A65B-4B19-83D6-441830958C3B}" type="pres">
      <dgm:prSet presAssocID="{2323D6C8-1876-4E68-8DF5-A1A91D5497AC}" presName="node" presStyleLbl="node1" presStyleIdx="1" presStyleCnt="2" custScaleX="159289" custLinFactNeighborY="-15147">
        <dgm:presLayoutVars>
          <dgm:bulletEnabled val="1"/>
        </dgm:presLayoutVars>
      </dgm:prSet>
      <dgm:spPr/>
    </dgm:pt>
  </dgm:ptLst>
  <dgm:cxnLst>
    <dgm:cxn modelId="{B30EB55D-7850-4B3C-9CCE-6E48A164170B}" type="presOf" srcId="{D16C00DC-A33C-4C6B-8FD8-1456289254E1}" destId="{374699AB-3D25-478C-AA2E-AFC55B62B3D1}" srcOrd="1" destOrd="0" presId="urn:microsoft.com/office/officeart/2005/8/layout/process2"/>
    <dgm:cxn modelId="{CF39378A-8A1D-4F70-A9D6-A12B2A236688}" srcId="{FC83AC67-AC19-45B8-834F-0284B9A3A962}" destId="{2323D6C8-1876-4E68-8DF5-A1A91D5497AC}" srcOrd="1" destOrd="0" parTransId="{EFEFA52F-8486-447D-B1C4-6F9B12FBB55D}" sibTransId="{89C60EA9-E330-4C4C-988B-2F16F72DC4B2}"/>
    <dgm:cxn modelId="{827FCBA5-D983-470E-9F6C-0BA6177634D1}" srcId="{FC83AC67-AC19-45B8-834F-0284B9A3A962}" destId="{76A2A81D-245C-4ED7-83A3-463BD57C5363}" srcOrd="0" destOrd="0" parTransId="{E0050A00-B7B9-4198-A156-C4873356142E}" sibTransId="{D16C00DC-A33C-4C6B-8FD8-1456289254E1}"/>
    <dgm:cxn modelId="{DFE02BB7-8CD7-4BFA-BD0D-18EF7575CEAC}" type="presOf" srcId="{FC83AC67-AC19-45B8-834F-0284B9A3A962}" destId="{012789F4-46CF-41D8-9368-3F36E9D76B6F}" srcOrd="0" destOrd="0" presId="urn:microsoft.com/office/officeart/2005/8/layout/process2"/>
    <dgm:cxn modelId="{A19C7FBA-4E7C-4B1D-AA1E-1BC2D11E9BB1}" type="presOf" srcId="{D16C00DC-A33C-4C6B-8FD8-1456289254E1}" destId="{32D8B6ED-4381-4FEB-A5B2-BBFB15C5DBA6}" srcOrd="0" destOrd="0" presId="urn:microsoft.com/office/officeart/2005/8/layout/process2"/>
    <dgm:cxn modelId="{660502E8-EEB9-4D4B-B50D-B4D15D0AD57B}" type="presOf" srcId="{2323D6C8-1876-4E68-8DF5-A1A91D5497AC}" destId="{AE098A16-A65B-4B19-83D6-441830958C3B}" srcOrd="0" destOrd="0" presId="urn:microsoft.com/office/officeart/2005/8/layout/process2"/>
    <dgm:cxn modelId="{E8F1C0EE-A6E6-4E9E-A1B1-F312C4FE201D}" type="presOf" srcId="{76A2A81D-245C-4ED7-83A3-463BD57C5363}" destId="{4B769B2B-8916-4748-BB11-B2D091688073}" srcOrd="0" destOrd="0" presId="urn:microsoft.com/office/officeart/2005/8/layout/process2"/>
    <dgm:cxn modelId="{2C37373D-200A-4DF1-9AE9-EB4D826BDC15}" type="presParOf" srcId="{012789F4-46CF-41D8-9368-3F36E9D76B6F}" destId="{4B769B2B-8916-4748-BB11-B2D091688073}" srcOrd="0" destOrd="0" presId="urn:microsoft.com/office/officeart/2005/8/layout/process2"/>
    <dgm:cxn modelId="{1DDB71F7-E2B9-4221-8D7E-FFF4742A4905}" type="presParOf" srcId="{012789F4-46CF-41D8-9368-3F36E9D76B6F}" destId="{32D8B6ED-4381-4FEB-A5B2-BBFB15C5DBA6}" srcOrd="1" destOrd="0" presId="urn:microsoft.com/office/officeart/2005/8/layout/process2"/>
    <dgm:cxn modelId="{5E4F2C03-7F31-43CA-AA13-497BE30FDE36}" type="presParOf" srcId="{32D8B6ED-4381-4FEB-A5B2-BBFB15C5DBA6}" destId="{374699AB-3D25-478C-AA2E-AFC55B62B3D1}" srcOrd="0" destOrd="0" presId="urn:microsoft.com/office/officeart/2005/8/layout/process2"/>
    <dgm:cxn modelId="{2D6904B5-5B0E-41BA-8822-97149C82F6DC}" type="presParOf" srcId="{012789F4-46CF-41D8-9368-3F36E9D76B6F}" destId="{AE098A16-A65B-4B19-83D6-441830958C3B}" srcOrd="2" destOrd="0" presId="urn:microsoft.com/office/officeart/2005/8/layout/process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BA614F64-D7D7-449B-93D4-E2E043AA3B73}" type="doc">
      <dgm:prSet loTypeId="urn:microsoft.com/office/officeart/2005/8/layout/hProcess10" loCatId="process" qsTypeId="urn:microsoft.com/office/officeart/2005/8/quickstyle/simple1" qsCatId="simple" csTypeId="urn:microsoft.com/office/officeart/2005/8/colors/accent1_2" csCatId="accent1" phldr="1"/>
      <dgm:spPr/>
      <dgm:t>
        <a:bodyPr/>
        <a:lstStyle/>
        <a:p>
          <a:endParaRPr lang="en-US"/>
        </a:p>
      </dgm:t>
    </dgm:pt>
    <dgm:pt modelId="{F1EDA76A-B20B-4048-BE3C-7B0B57F8C366}">
      <dgm:prSet phldrT="[Text]" custT="1"/>
      <dgm:spPr>
        <a:solidFill>
          <a:schemeClr val="accent3">
            <a:lumMod val="40000"/>
            <a:lumOff val="60000"/>
          </a:schemeClr>
        </a:solidFill>
        <a:ln>
          <a:solidFill>
            <a:schemeClr val="tx1"/>
          </a:solidFill>
        </a:ln>
      </dgm:spPr>
      <dgm:t>
        <a:bodyPr/>
        <a:lstStyle/>
        <a:p>
          <a:r>
            <a:rPr lang="en-US" sz="2200" dirty="0">
              <a:solidFill>
                <a:schemeClr val="tx1"/>
              </a:solidFill>
            </a:rPr>
            <a:t>Think RFR from the outset</a:t>
          </a:r>
        </a:p>
      </dgm:t>
    </dgm:pt>
    <dgm:pt modelId="{145BFDD5-42DA-4019-BF6B-096976E6FA70}" type="parTrans" cxnId="{0CCB7E53-19D0-4F47-BB53-5FB1A29A45DA}">
      <dgm:prSet/>
      <dgm:spPr/>
      <dgm:t>
        <a:bodyPr/>
        <a:lstStyle/>
        <a:p>
          <a:endParaRPr lang="en-US"/>
        </a:p>
      </dgm:t>
    </dgm:pt>
    <dgm:pt modelId="{1B9474AC-DF13-4916-A519-CB79C2E0203B}" type="sibTrans" cxnId="{0CCB7E53-19D0-4F47-BB53-5FB1A29A45DA}">
      <dgm:prSet/>
      <dgm:spPr>
        <a:solidFill>
          <a:srgbClr val="002060"/>
        </a:solidFill>
        <a:ln>
          <a:solidFill>
            <a:schemeClr val="tx1"/>
          </a:solidFill>
        </a:ln>
      </dgm:spPr>
      <dgm:t>
        <a:bodyPr/>
        <a:lstStyle/>
        <a:p>
          <a:endParaRPr lang="en-US"/>
        </a:p>
      </dgm:t>
    </dgm:pt>
    <dgm:pt modelId="{CF3718AE-B3C0-48D3-8DEF-B3E400223DAD}">
      <dgm:prSet phldrT="[Text]" custT="1"/>
      <dgm:spPr>
        <a:solidFill>
          <a:schemeClr val="tx2">
            <a:lumMod val="40000"/>
            <a:lumOff val="60000"/>
          </a:schemeClr>
        </a:solidFill>
        <a:ln>
          <a:solidFill>
            <a:schemeClr val="tx1"/>
          </a:solidFill>
        </a:ln>
      </dgm:spPr>
      <dgm:t>
        <a:bodyPr/>
        <a:lstStyle/>
        <a:p>
          <a:r>
            <a:rPr lang="en-US" sz="2200" dirty="0">
              <a:solidFill>
                <a:schemeClr val="tx1"/>
              </a:solidFill>
            </a:rPr>
            <a:t>Moving clips are better</a:t>
          </a:r>
        </a:p>
      </dgm:t>
    </dgm:pt>
    <dgm:pt modelId="{29308DA5-66EE-4AEC-9F94-F543AA58CCDA}" type="parTrans" cxnId="{3ACF9D7B-1BD0-49CC-B97E-125E004C32C9}">
      <dgm:prSet/>
      <dgm:spPr/>
      <dgm:t>
        <a:bodyPr/>
        <a:lstStyle/>
        <a:p>
          <a:endParaRPr lang="en-US"/>
        </a:p>
      </dgm:t>
    </dgm:pt>
    <dgm:pt modelId="{9E84F013-2FEA-4DC4-A7C2-55B0054CC850}" type="sibTrans" cxnId="{3ACF9D7B-1BD0-49CC-B97E-125E004C32C9}">
      <dgm:prSet/>
      <dgm:spPr/>
      <dgm:t>
        <a:bodyPr/>
        <a:lstStyle/>
        <a:p>
          <a:endParaRPr lang="en-US"/>
        </a:p>
      </dgm:t>
    </dgm:pt>
    <dgm:pt modelId="{AB0097A7-CA83-45E0-88E9-0B36C7833CD9}">
      <dgm:prSet phldrT="[Text]" custT="1"/>
      <dgm:spPr>
        <a:solidFill>
          <a:schemeClr val="accent1">
            <a:lumMod val="40000"/>
            <a:lumOff val="60000"/>
          </a:schemeClr>
        </a:solidFill>
        <a:ln>
          <a:solidFill>
            <a:schemeClr val="tx1"/>
          </a:solidFill>
        </a:ln>
      </dgm:spPr>
      <dgm:t>
        <a:bodyPr/>
        <a:lstStyle/>
        <a:p>
          <a:r>
            <a:rPr lang="en-US" sz="2200" dirty="0">
              <a:solidFill>
                <a:schemeClr val="tx1"/>
              </a:solidFill>
            </a:rPr>
            <a:t>Use original CCTV images &amp; footage</a:t>
          </a:r>
        </a:p>
      </dgm:t>
    </dgm:pt>
    <dgm:pt modelId="{9D26240A-3017-4EFE-A4E7-9AEBAC4E8CA2}" type="sibTrans" cxnId="{D7951D1A-6E57-4470-82E2-A2FEAA4AFA3D}">
      <dgm:prSet/>
      <dgm:spPr>
        <a:solidFill>
          <a:srgbClr val="002060"/>
        </a:solidFill>
        <a:ln>
          <a:solidFill>
            <a:schemeClr val="tx1"/>
          </a:solidFill>
        </a:ln>
      </dgm:spPr>
      <dgm:t>
        <a:bodyPr/>
        <a:lstStyle/>
        <a:p>
          <a:endParaRPr lang="en-US"/>
        </a:p>
      </dgm:t>
    </dgm:pt>
    <dgm:pt modelId="{199C6F63-2EA2-4CE2-A1AD-575F4A0BD2A6}" type="parTrans" cxnId="{D7951D1A-6E57-4470-82E2-A2FEAA4AFA3D}">
      <dgm:prSet/>
      <dgm:spPr/>
      <dgm:t>
        <a:bodyPr/>
        <a:lstStyle/>
        <a:p>
          <a:endParaRPr lang="en-US"/>
        </a:p>
      </dgm:t>
    </dgm:pt>
    <dgm:pt modelId="{33DA7B10-E291-4B2A-8831-A4A7A9A670D8}" type="pres">
      <dgm:prSet presAssocID="{BA614F64-D7D7-449B-93D4-E2E043AA3B73}" presName="Name0" presStyleCnt="0">
        <dgm:presLayoutVars>
          <dgm:dir/>
          <dgm:resizeHandles val="exact"/>
        </dgm:presLayoutVars>
      </dgm:prSet>
      <dgm:spPr/>
    </dgm:pt>
    <dgm:pt modelId="{C754A996-9EE4-400C-B8C3-21C34915A9B0}" type="pres">
      <dgm:prSet presAssocID="{F1EDA76A-B20B-4048-BE3C-7B0B57F8C366}" presName="composite" presStyleCnt="0"/>
      <dgm:spPr/>
    </dgm:pt>
    <dgm:pt modelId="{E95900E0-BF4A-4B0B-9BFA-0CDF61F8DF5E}" type="pres">
      <dgm:prSet presAssocID="{F1EDA76A-B20B-4048-BE3C-7B0B57F8C366}" presName="imagSh" presStyleLbl="bgImgPlace1" presStyleIdx="0" presStyleCnt="3"/>
      <dgm:spPr>
        <a:blipFill rotWithShape="1">
          <a:blip xmlns:r="http://schemas.openxmlformats.org/officeDocument/2006/relationships" r:embed="rId1"/>
          <a:stretch>
            <a:fillRect/>
          </a:stretch>
        </a:blipFill>
        <a:ln>
          <a:solidFill>
            <a:schemeClr val="tx1"/>
          </a:solidFill>
        </a:ln>
      </dgm:spPr>
    </dgm:pt>
    <dgm:pt modelId="{BEDCB568-FF29-4F42-AA39-143D1F16F98C}" type="pres">
      <dgm:prSet presAssocID="{F1EDA76A-B20B-4048-BE3C-7B0B57F8C366}" presName="txNode" presStyleLbl="node1" presStyleIdx="0" presStyleCnt="3">
        <dgm:presLayoutVars>
          <dgm:bulletEnabled val="1"/>
        </dgm:presLayoutVars>
      </dgm:prSet>
      <dgm:spPr/>
    </dgm:pt>
    <dgm:pt modelId="{D051A008-C658-4B49-AF43-832008B4C279}" type="pres">
      <dgm:prSet presAssocID="{1B9474AC-DF13-4916-A519-CB79C2E0203B}" presName="sibTrans" presStyleLbl="sibTrans2D1" presStyleIdx="0" presStyleCnt="2"/>
      <dgm:spPr/>
    </dgm:pt>
    <dgm:pt modelId="{CC50236D-02E8-466C-B260-50011F5DDD60}" type="pres">
      <dgm:prSet presAssocID="{1B9474AC-DF13-4916-A519-CB79C2E0203B}" presName="connTx" presStyleLbl="sibTrans2D1" presStyleIdx="0" presStyleCnt="2"/>
      <dgm:spPr/>
    </dgm:pt>
    <dgm:pt modelId="{AA5E45F7-D963-4299-9222-D306C598A63A}" type="pres">
      <dgm:prSet presAssocID="{AB0097A7-CA83-45E0-88E9-0B36C7833CD9}" presName="composite" presStyleCnt="0"/>
      <dgm:spPr/>
    </dgm:pt>
    <dgm:pt modelId="{E5F1A769-4538-4401-88FA-BADDF66B5B9A}" type="pres">
      <dgm:prSet presAssocID="{AB0097A7-CA83-45E0-88E9-0B36C7833CD9}" presName="imagSh" presStyleLbl="bgImgPlace1" presStyleIdx="1" presStyleCnt="3"/>
      <dgm:spPr>
        <a:blipFill rotWithShape="1">
          <a:blip xmlns:r="http://schemas.openxmlformats.org/officeDocument/2006/relationships" r:embed="rId2"/>
          <a:stretch>
            <a:fillRect/>
          </a:stretch>
        </a:blipFill>
        <a:ln>
          <a:solidFill>
            <a:schemeClr val="tx1"/>
          </a:solidFill>
        </a:ln>
      </dgm:spPr>
    </dgm:pt>
    <dgm:pt modelId="{9DE91B3A-CB89-4DE2-BEB3-6CDF09462038}" type="pres">
      <dgm:prSet presAssocID="{AB0097A7-CA83-45E0-88E9-0B36C7833CD9}" presName="txNode" presStyleLbl="node1" presStyleIdx="1" presStyleCnt="3" custLinFactNeighborX="2884">
        <dgm:presLayoutVars>
          <dgm:bulletEnabled val="1"/>
        </dgm:presLayoutVars>
      </dgm:prSet>
      <dgm:spPr/>
    </dgm:pt>
    <dgm:pt modelId="{A3C9DF0F-2AFD-4A91-B21A-3EEA61A4B5EC}" type="pres">
      <dgm:prSet presAssocID="{9D26240A-3017-4EFE-A4E7-9AEBAC4E8CA2}" presName="sibTrans" presStyleLbl="sibTrans2D1" presStyleIdx="1" presStyleCnt="2"/>
      <dgm:spPr/>
    </dgm:pt>
    <dgm:pt modelId="{C1E3E505-4D90-450E-9B7C-39C4F083C8BE}" type="pres">
      <dgm:prSet presAssocID="{9D26240A-3017-4EFE-A4E7-9AEBAC4E8CA2}" presName="connTx" presStyleLbl="sibTrans2D1" presStyleIdx="1" presStyleCnt="2"/>
      <dgm:spPr/>
    </dgm:pt>
    <dgm:pt modelId="{7E869BE2-B8E9-4A87-A03F-1C3C864CA198}" type="pres">
      <dgm:prSet presAssocID="{CF3718AE-B3C0-48D3-8DEF-B3E400223DAD}" presName="composite" presStyleCnt="0"/>
      <dgm:spPr/>
    </dgm:pt>
    <dgm:pt modelId="{868B3423-6B53-4812-A251-D3E6BE477A6E}" type="pres">
      <dgm:prSet presAssocID="{CF3718AE-B3C0-48D3-8DEF-B3E400223DAD}" presName="imagSh" presStyleLbl="bgImgPlace1" presStyleIdx="2" presStyleCnt="3"/>
      <dgm:spPr>
        <a:blipFill rotWithShape="1">
          <a:blip xmlns:r="http://schemas.openxmlformats.org/officeDocument/2006/relationships" r:embed="rId3"/>
          <a:stretch>
            <a:fillRect/>
          </a:stretch>
        </a:blipFill>
        <a:ln>
          <a:solidFill>
            <a:schemeClr val="tx1"/>
          </a:solidFill>
        </a:ln>
      </dgm:spPr>
    </dgm:pt>
    <dgm:pt modelId="{17C79917-2B22-43C6-904E-48235089DBF8}" type="pres">
      <dgm:prSet presAssocID="{CF3718AE-B3C0-48D3-8DEF-B3E400223DAD}" presName="txNode" presStyleLbl="node1" presStyleIdx="2" presStyleCnt="3">
        <dgm:presLayoutVars>
          <dgm:bulletEnabled val="1"/>
        </dgm:presLayoutVars>
      </dgm:prSet>
      <dgm:spPr/>
    </dgm:pt>
  </dgm:ptLst>
  <dgm:cxnLst>
    <dgm:cxn modelId="{4EAE8407-55A6-4C24-B931-95CCDA8324B0}" type="presOf" srcId="{F1EDA76A-B20B-4048-BE3C-7B0B57F8C366}" destId="{BEDCB568-FF29-4F42-AA39-143D1F16F98C}" srcOrd="0" destOrd="0" presId="urn:microsoft.com/office/officeart/2005/8/layout/hProcess10"/>
    <dgm:cxn modelId="{D7951D1A-6E57-4470-82E2-A2FEAA4AFA3D}" srcId="{BA614F64-D7D7-449B-93D4-E2E043AA3B73}" destId="{AB0097A7-CA83-45E0-88E9-0B36C7833CD9}" srcOrd="1" destOrd="0" parTransId="{199C6F63-2EA2-4CE2-A1AD-575F4A0BD2A6}" sibTransId="{9D26240A-3017-4EFE-A4E7-9AEBAC4E8CA2}"/>
    <dgm:cxn modelId="{0CCB7E53-19D0-4F47-BB53-5FB1A29A45DA}" srcId="{BA614F64-D7D7-449B-93D4-E2E043AA3B73}" destId="{F1EDA76A-B20B-4048-BE3C-7B0B57F8C366}" srcOrd="0" destOrd="0" parTransId="{145BFDD5-42DA-4019-BF6B-096976E6FA70}" sibTransId="{1B9474AC-DF13-4916-A519-CB79C2E0203B}"/>
    <dgm:cxn modelId="{D388CB53-B610-428C-A246-C515FAFA3F35}" type="presOf" srcId="{1B9474AC-DF13-4916-A519-CB79C2E0203B}" destId="{CC50236D-02E8-466C-B260-50011F5DDD60}" srcOrd="1" destOrd="0" presId="urn:microsoft.com/office/officeart/2005/8/layout/hProcess10"/>
    <dgm:cxn modelId="{3ACF9D7B-1BD0-49CC-B97E-125E004C32C9}" srcId="{BA614F64-D7D7-449B-93D4-E2E043AA3B73}" destId="{CF3718AE-B3C0-48D3-8DEF-B3E400223DAD}" srcOrd="2" destOrd="0" parTransId="{29308DA5-66EE-4AEC-9F94-F543AA58CCDA}" sibTransId="{9E84F013-2FEA-4DC4-A7C2-55B0054CC850}"/>
    <dgm:cxn modelId="{CBA47496-D0D2-43E2-B275-D9C9D04280B0}" type="presOf" srcId="{9D26240A-3017-4EFE-A4E7-9AEBAC4E8CA2}" destId="{A3C9DF0F-2AFD-4A91-B21A-3EEA61A4B5EC}" srcOrd="0" destOrd="0" presId="urn:microsoft.com/office/officeart/2005/8/layout/hProcess10"/>
    <dgm:cxn modelId="{8BB9CFEF-413D-4DFE-9ECD-8F9CEE6AADF4}" type="presOf" srcId="{1B9474AC-DF13-4916-A519-CB79C2E0203B}" destId="{D051A008-C658-4B49-AF43-832008B4C279}" srcOrd="0" destOrd="0" presId="urn:microsoft.com/office/officeart/2005/8/layout/hProcess10"/>
    <dgm:cxn modelId="{9C74D5F3-E6A2-4F65-8B77-6EA931524406}" type="presOf" srcId="{9D26240A-3017-4EFE-A4E7-9AEBAC4E8CA2}" destId="{C1E3E505-4D90-450E-9B7C-39C4F083C8BE}" srcOrd="1" destOrd="0" presId="urn:microsoft.com/office/officeart/2005/8/layout/hProcess10"/>
    <dgm:cxn modelId="{9EDEC7F5-566D-4216-937B-0F0C46C9F6C7}" type="presOf" srcId="{CF3718AE-B3C0-48D3-8DEF-B3E400223DAD}" destId="{17C79917-2B22-43C6-904E-48235089DBF8}" srcOrd="0" destOrd="0" presId="urn:microsoft.com/office/officeart/2005/8/layout/hProcess10"/>
    <dgm:cxn modelId="{F750DCFE-71E4-4525-B436-52E1562E5681}" type="presOf" srcId="{BA614F64-D7D7-449B-93D4-E2E043AA3B73}" destId="{33DA7B10-E291-4B2A-8831-A4A7A9A670D8}" srcOrd="0" destOrd="0" presId="urn:microsoft.com/office/officeart/2005/8/layout/hProcess10"/>
    <dgm:cxn modelId="{E61690FF-3D68-479B-9DC6-8B5D762C16F3}" type="presOf" srcId="{AB0097A7-CA83-45E0-88E9-0B36C7833CD9}" destId="{9DE91B3A-CB89-4DE2-BEB3-6CDF09462038}" srcOrd="0" destOrd="0" presId="urn:microsoft.com/office/officeart/2005/8/layout/hProcess10"/>
    <dgm:cxn modelId="{3FB08716-AA4F-4265-96E5-8DEF208D19D2}" type="presParOf" srcId="{33DA7B10-E291-4B2A-8831-A4A7A9A670D8}" destId="{C754A996-9EE4-400C-B8C3-21C34915A9B0}" srcOrd="0" destOrd="0" presId="urn:microsoft.com/office/officeart/2005/8/layout/hProcess10"/>
    <dgm:cxn modelId="{D43354F7-AC3A-4957-9E11-C9E0EC53D18C}" type="presParOf" srcId="{C754A996-9EE4-400C-B8C3-21C34915A9B0}" destId="{E95900E0-BF4A-4B0B-9BFA-0CDF61F8DF5E}" srcOrd="0" destOrd="0" presId="urn:microsoft.com/office/officeart/2005/8/layout/hProcess10"/>
    <dgm:cxn modelId="{8EE30A29-1B40-4E63-B8FA-2000A8DEA4B9}" type="presParOf" srcId="{C754A996-9EE4-400C-B8C3-21C34915A9B0}" destId="{BEDCB568-FF29-4F42-AA39-143D1F16F98C}" srcOrd="1" destOrd="0" presId="urn:microsoft.com/office/officeart/2005/8/layout/hProcess10"/>
    <dgm:cxn modelId="{3691623C-3E0A-42DB-882F-827F9A3F1A62}" type="presParOf" srcId="{33DA7B10-E291-4B2A-8831-A4A7A9A670D8}" destId="{D051A008-C658-4B49-AF43-832008B4C279}" srcOrd="1" destOrd="0" presId="urn:microsoft.com/office/officeart/2005/8/layout/hProcess10"/>
    <dgm:cxn modelId="{DBCA8149-5861-4474-8F23-B07EC818E0BC}" type="presParOf" srcId="{D051A008-C658-4B49-AF43-832008B4C279}" destId="{CC50236D-02E8-466C-B260-50011F5DDD60}" srcOrd="0" destOrd="0" presId="urn:microsoft.com/office/officeart/2005/8/layout/hProcess10"/>
    <dgm:cxn modelId="{B390DCD2-E4D7-4D5F-A192-09F645DE1D63}" type="presParOf" srcId="{33DA7B10-E291-4B2A-8831-A4A7A9A670D8}" destId="{AA5E45F7-D963-4299-9222-D306C598A63A}" srcOrd="2" destOrd="0" presId="urn:microsoft.com/office/officeart/2005/8/layout/hProcess10"/>
    <dgm:cxn modelId="{0BE4C3AE-F0C7-49B1-A9E0-0A91DF200F37}" type="presParOf" srcId="{AA5E45F7-D963-4299-9222-D306C598A63A}" destId="{E5F1A769-4538-4401-88FA-BADDF66B5B9A}" srcOrd="0" destOrd="0" presId="urn:microsoft.com/office/officeart/2005/8/layout/hProcess10"/>
    <dgm:cxn modelId="{EA58A781-3F59-49B3-B34B-5689F39FC275}" type="presParOf" srcId="{AA5E45F7-D963-4299-9222-D306C598A63A}" destId="{9DE91B3A-CB89-4DE2-BEB3-6CDF09462038}" srcOrd="1" destOrd="0" presId="urn:microsoft.com/office/officeart/2005/8/layout/hProcess10"/>
    <dgm:cxn modelId="{9DAE04F1-83E9-4589-BC50-F5CD8FF91929}" type="presParOf" srcId="{33DA7B10-E291-4B2A-8831-A4A7A9A670D8}" destId="{A3C9DF0F-2AFD-4A91-B21A-3EEA61A4B5EC}" srcOrd="3" destOrd="0" presId="urn:microsoft.com/office/officeart/2005/8/layout/hProcess10"/>
    <dgm:cxn modelId="{652DCA5E-5053-486C-9E97-24863EC63652}" type="presParOf" srcId="{A3C9DF0F-2AFD-4A91-B21A-3EEA61A4B5EC}" destId="{C1E3E505-4D90-450E-9B7C-39C4F083C8BE}" srcOrd="0" destOrd="0" presId="urn:microsoft.com/office/officeart/2005/8/layout/hProcess10"/>
    <dgm:cxn modelId="{FDF5243F-BC28-43EB-A35F-3560BE3C4CE5}" type="presParOf" srcId="{33DA7B10-E291-4B2A-8831-A4A7A9A670D8}" destId="{7E869BE2-B8E9-4A87-A03F-1C3C864CA198}" srcOrd="4" destOrd="0" presId="urn:microsoft.com/office/officeart/2005/8/layout/hProcess10"/>
    <dgm:cxn modelId="{8EB69EF2-93C7-4462-A310-F1C4960FFC53}" type="presParOf" srcId="{7E869BE2-B8E9-4A87-A03F-1C3C864CA198}" destId="{868B3423-6B53-4812-A251-D3E6BE477A6E}" srcOrd="0" destOrd="0" presId="urn:microsoft.com/office/officeart/2005/8/layout/hProcess10"/>
    <dgm:cxn modelId="{9D197D06-20CE-4CC3-91EF-1E9476333CD7}" type="presParOf" srcId="{7E869BE2-B8E9-4A87-A03F-1C3C864CA198}" destId="{17C79917-2B22-43C6-904E-48235089DBF8}" srcOrd="1" destOrd="0" presId="urn:microsoft.com/office/officeart/2005/8/layout/hProcess10"/>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BA614F64-D7D7-449B-93D4-E2E043AA3B73}" type="doc">
      <dgm:prSet loTypeId="urn:microsoft.com/office/officeart/2005/8/layout/hProcess10" loCatId="process" qsTypeId="urn:microsoft.com/office/officeart/2005/8/quickstyle/simple1" qsCatId="simple" csTypeId="urn:microsoft.com/office/officeart/2005/8/colors/accent1_2" csCatId="accent1" phldr="1"/>
      <dgm:spPr/>
      <dgm:t>
        <a:bodyPr/>
        <a:lstStyle/>
        <a:p>
          <a:endParaRPr lang="en-US"/>
        </a:p>
      </dgm:t>
    </dgm:pt>
    <dgm:pt modelId="{F1EDA76A-B20B-4048-BE3C-7B0B57F8C366}">
      <dgm:prSet phldrT="[Text]" custT="1"/>
      <dgm:spPr>
        <a:solidFill>
          <a:schemeClr val="accent3">
            <a:lumMod val="40000"/>
            <a:lumOff val="60000"/>
          </a:schemeClr>
        </a:solidFill>
        <a:ln>
          <a:solidFill>
            <a:schemeClr val="tx1"/>
          </a:solidFill>
        </a:ln>
      </dgm:spPr>
      <dgm:t>
        <a:bodyPr/>
        <a:lstStyle/>
        <a:p>
          <a:r>
            <a:rPr lang="en-US" sz="2200" dirty="0">
              <a:solidFill>
                <a:schemeClr val="tx1"/>
              </a:solidFill>
            </a:rPr>
            <a:t>Be discerning about the clarity of images</a:t>
          </a:r>
        </a:p>
      </dgm:t>
    </dgm:pt>
    <dgm:pt modelId="{145BFDD5-42DA-4019-BF6B-096976E6FA70}" type="parTrans" cxnId="{0CCB7E53-19D0-4F47-BB53-5FB1A29A45DA}">
      <dgm:prSet/>
      <dgm:spPr/>
      <dgm:t>
        <a:bodyPr/>
        <a:lstStyle/>
        <a:p>
          <a:endParaRPr lang="en-US"/>
        </a:p>
      </dgm:t>
    </dgm:pt>
    <dgm:pt modelId="{1B9474AC-DF13-4916-A519-CB79C2E0203B}" type="sibTrans" cxnId="{0CCB7E53-19D0-4F47-BB53-5FB1A29A45DA}">
      <dgm:prSet/>
      <dgm:spPr>
        <a:solidFill>
          <a:srgbClr val="002060"/>
        </a:solidFill>
        <a:ln>
          <a:solidFill>
            <a:schemeClr val="tx1"/>
          </a:solidFill>
        </a:ln>
      </dgm:spPr>
      <dgm:t>
        <a:bodyPr/>
        <a:lstStyle/>
        <a:p>
          <a:endParaRPr lang="en-US"/>
        </a:p>
      </dgm:t>
    </dgm:pt>
    <dgm:pt modelId="{AB0097A7-CA83-45E0-88E9-0B36C7833CD9}">
      <dgm:prSet phldrT="[Text]" custT="1"/>
      <dgm:spPr>
        <a:solidFill>
          <a:schemeClr val="accent1">
            <a:lumMod val="40000"/>
            <a:lumOff val="60000"/>
          </a:schemeClr>
        </a:solidFill>
        <a:ln>
          <a:solidFill>
            <a:schemeClr val="tx1"/>
          </a:solidFill>
        </a:ln>
      </dgm:spPr>
      <dgm:t>
        <a:bodyPr/>
        <a:lstStyle/>
        <a:p>
          <a:r>
            <a:rPr lang="en-US" sz="2100" dirty="0">
              <a:solidFill>
                <a:schemeClr val="tx1"/>
              </a:solidFill>
            </a:rPr>
            <a:t>Think vulnerability</a:t>
          </a:r>
        </a:p>
      </dgm:t>
    </dgm:pt>
    <dgm:pt modelId="{199C6F63-2EA2-4CE2-A1AD-575F4A0BD2A6}" type="parTrans" cxnId="{D7951D1A-6E57-4470-82E2-A2FEAA4AFA3D}">
      <dgm:prSet/>
      <dgm:spPr/>
      <dgm:t>
        <a:bodyPr/>
        <a:lstStyle/>
        <a:p>
          <a:endParaRPr lang="en-US"/>
        </a:p>
      </dgm:t>
    </dgm:pt>
    <dgm:pt modelId="{9D26240A-3017-4EFE-A4E7-9AEBAC4E8CA2}" type="sibTrans" cxnId="{D7951D1A-6E57-4470-82E2-A2FEAA4AFA3D}">
      <dgm:prSet/>
      <dgm:spPr/>
      <dgm:t>
        <a:bodyPr/>
        <a:lstStyle/>
        <a:p>
          <a:endParaRPr lang="en-US"/>
        </a:p>
      </dgm:t>
    </dgm:pt>
    <dgm:pt modelId="{33DA7B10-E291-4B2A-8831-A4A7A9A670D8}" type="pres">
      <dgm:prSet presAssocID="{BA614F64-D7D7-449B-93D4-E2E043AA3B73}" presName="Name0" presStyleCnt="0">
        <dgm:presLayoutVars>
          <dgm:dir/>
          <dgm:resizeHandles val="exact"/>
        </dgm:presLayoutVars>
      </dgm:prSet>
      <dgm:spPr/>
    </dgm:pt>
    <dgm:pt modelId="{C754A996-9EE4-400C-B8C3-21C34915A9B0}" type="pres">
      <dgm:prSet presAssocID="{F1EDA76A-B20B-4048-BE3C-7B0B57F8C366}" presName="composite" presStyleCnt="0"/>
      <dgm:spPr/>
    </dgm:pt>
    <dgm:pt modelId="{E95900E0-BF4A-4B0B-9BFA-0CDF61F8DF5E}" type="pres">
      <dgm:prSet presAssocID="{F1EDA76A-B20B-4048-BE3C-7B0B57F8C366}" presName="imagSh" presStyleLbl="bgImgPlace1" presStyleIdx="0" presStyleCnt="2"/>
      <dgm:spPr>
        <a:blipFill rotWithShape="1">
          <a:blip xmlns:r="http://schemas.openxmlformats.org/officeDocument/2006/relationships" r:embed="rId1"/>
          <a:stretch>
            <a:fillRect/>
          </a:stretch>
        </a:blipFill>
        <a:ln>
          <a:solidFill>
            <a:schemeClr val="tx1"/>
          </a:solidFill>
        </a:ln>
      </dgm:spPr>
    </dgm:pt>
    <dgm:pt modelId="{BEDCB568-FF29-4F42-AA39-143D1F16F98C}" type="pres">
      <dgm:prSet presAssocID="{F1EDA76A-B20B-4048-BE3C-7B0B57F8C366}" presName="txNode" presStyleLbl="node1" presStyleIdx="0" presStyleCnt="2">
        <dgm:presLayoutVars>
          <dgm:bulletEnabled val="1"/>
        </dgm:presLayoutVars>
      </dgm:prSet>
      <dgm:spPr/>
    </dgm:pt>
    <dgm:pt modelId="{D051A008-C658-4B49-AF43-832008B4C279}" type="pres">
      <dgm:prSet presAssocID="{1B9474AC-DF13-4916-A519-CB79C2E0203B}" presName="sibTrans" presStyleLbl="sibTrans2D1" presStyleIdx="0" presStyleCnt="1"/>
      <dgm:spPr/>
    </dgm:pt>
    <dgm:pt modelId="{CC50236D-02E8-466C-B260-50011F5DDD60}" type="pres">
      <dgm:prSet presAssocID="{1B9474AC-DF13-4916-A519-CB79C2E0203B}" presName="connTx" presStyleLbl="sibTrans2D1" presStyleIdx="0" presStyleCnt="1"/>
      <dgm:spPr/>
    </dgm:pt>
    <dgm:pt modelId="{AA5E45F7-D963-4299-9222-D306C598A63A}" type="pres">
      <dgm:prSet presAssocID="{AB0097A7-CA83-45E0-88E9-0B36C7833CD9}" presName="composite" presStyleCnt="0"/>
      <dgm:spPr/>
    </dgm:pt>
    <dgm:pt modelId="{E5F1A769-4538-4401-88FA-BADDF66B5B9A}" type="pres">
      <dgm:prSet presAssocID="{AB0097A7-CA83-45E0-88E9-0B36C7833CD9}" presName="imagSh" presStyleLbl="bgImgPlace1" presStyleIdx="1" presStyleCnt="2"/>
      <dgm:spPr>
        <a:blipFill rotWithShape="1">
          <a:blip xmlns:r="http://schemas.openxmlformats.org/officeDocument/2006/relationships" r:embed="rId2"/>
          <a:stretch>
            <a:fillRect/>
          </a:stretch>
        </a:blipFill>
        <a:ln>
          <a:solidFill>
            <a:schemeClr val="tx1"/>
          </a:solidFill>
        </a:ln>
      </dgm:spPr>
    </dgm:pt>
    <dgm:pt modelId="{9DE91B3A-CB89-4DE2-BEB3-6CDF09462038}" type="pres">
      <dgm:prSet presAssocID="{AB0097A7-CA83-45E0-88E9-0B36C7833CD9}" presName="txNode" presStyleLbl="node1" presStyleIdx="1" presStyleCnt="2">
        <dgm:presLayoutVars>
          <dgm:bulletEnabled val="1"/>
        </dgm:presLayoutVars>
      </dgm:prSet>
      <dgm:spPr/>
    </dgm:pt>
  </dgm:ptLst>
  <dgm:cxnLst>
    <dgm:cxn modelId="{4EAE8407-55A6-4C24-B931-95CCDA8324B0}" type="presOf" srcId="{F1EDA76A-B20B-4048-BE3C-7B0B57F8C366}" destId="{BEDCB568-FF29-4F42-AA39-143D1F16F98C}" srcOrd="0" destOrd="0" presId="urn:microsoft.com/office/officeart/2005/8/layout/hProcess10"/>
    <dgm:cxn modelId="{D7951D1A-6E57-4470-82E2-A2FEAA4AFA3D}" srcId="{BA614F64-D7D7-449B-93D4-E2E043AA3B73}" destId="{AB0097A7-CA83-45E0-88E9-0B36C7833CD9}" srcOrd="1" destOrd="0" parTransId="{199C6F63-2EA2-4CE2-A1AD-575F4A0BD2A6}" sibTransId="{9D26240A-3017-4EFE-A4E7-9AEBAC4E8CA2}"/>
    <dgm:cxn modelId="{0CCB7E53-19D0-4F47-BB53-5FB1A29A45DA}" srcId="{BA614F64-D7D7-449B-93D4-E2E043AA3B73}" destId="{F1EDA76A-B20B-4048-BE3C-7B0B57F8C366}" srcOrd="0" destOrd="0" parTransId="{145BFDD5-42DA-4019-BF6B-096976E6FA70}" sibTransId="{1B9474AC-DF13-4916-A519-CB79C2E0203B}"/>
    <dgm:cxn modelId="{D388CB53-B610-428C-A246-C515FAFA3F35}" type="presOf" srcId="{1B9474AC-DF13-4916-A519-CB79C2E0203B}" destId="{CC50236D-02E8-466C-B260-50011F5DDD60}" srcOrd="1" destOrd="0" presId="urn:microsoft.com/office/officeart/2005/8/layout/hProcess10"/>
    <dgm:cxn modelId="{8BB9CFEF-413D-4DFE-9ECD-8F9CEE6AADF4}" type="presOf" srcId="{1B9474AC-DF13-4916-A519-CB79C2E0203B}" destId="{D051A008-C658-4B49-AF43-832008B4C279}" srcOrd="0" destOrd="0" presId="urn:microsoft.com/office/officeart/2005/8/layout/hProcess10"/>
    <dgm:cxn modelId="{F750DCFE-71E4-4525-B436-52E1562E5681}" type="presOf" srcId="{BA614F64-D7D7-449B-93D4-E2E043AA3B73}" destId="{33DA7B10-E291-4B2A-8831-A4A7A9A670D8}" srcOrd="0" destOrd="0" presId="urn:microsoft.com/office/officeart/2005/8/layout/hProcess10"/>
    <dgm:cxn modelId="{E61690FF-3D68-479B-9DC6-8B5D762C16F3}" type="presOf" srcId="{AB0097A7-CA83-45E0-88E9-0B36C7833CD9}" destId="{9DE91B3A-CB89-4DE2-BEB3-6CDF09462038}" srcOrd="0" destOrd="0" presId="urn:microsoft.com/office/officeart/2005/8/layout/hProcess10"/>
    <dgm:cxn modelId="{3FB08716-AA4F-4265-96E5-8DEF208D19D2}" type="presParOf" srcId="{33DA7B10-E291-4B2A-8831-A4A7A9A670D8}" destId="{C754A996-9EE4-400C-B8C3-21C34915A9B0}" srcOrd="0" destOrd="0" presId="urn:microsoft.com/office/officeart/2005/8/layout/hProcess10"/>
    <dgm:cxn modelId="{D43354F7-AC3A-4957-9E11-C9E0EC53D18C}" type="presParOf" srcId="{C754A996-9EE4-400C-B8C3-21C34915A9B0}" destId="{E95900E0-BF4A-4B0B-9BFA-0CDF61F8DF5E}" srcOrd="0" destOrd="0" presId="urn:microsoft.com/office/officeart/2005/8/layout/hProcess10"/>
    <dgm:cxn modelId="{8EE30A29-1B40-4E63-B8FA-2000A8DEA4B9}" type="presParOf" srcId="{C754A996-9EE4-400C-B8C3-21C34915A9B0}" destId="{BEDCB568-FF29-4F42-AA39-143D1F16F98C}" srcOrd="1" destOrd="0" presId="urn:microsoft.com/office/officeart/2005/8/layout/hProcess10"/>
    <dgm:cxn modelId="{3691623C-3E0A-42DB-882F-827F9A3F1A62}" type="presParOf" srcId="{33DA7B10-E291-4B2A-8831-A4A7A9A670D8}" destId="{D051A008-C658-4B49-AF43-832008B4C279}" srcOrd="1" destOrd="0" presId="urn:microsoft.com/office/officeart/2005/8/layout/hProcess10"/>
    <dgm:cxn modelId="{DBCA8149-5861-4474-8F23-B07EC818E0BC}" type="presParOf" srcId="{D051A008-C658-4B49-AF43-832008B4C279}" destId="{CC50236D-02E8-466C-B260-50011F5DDD60}" srcOrd="0" destOrd="0" presId="urn:microsoft.com/office/officeart/2005/8/layout/hProcess10"/>
    <dgm:cxn modelId="{B390DCD2-E4D7-4D5F-A192-09F645DE1D63}" type="presParOf" srcId="{33DA7B10-E291-4B2A-8831-A4A7A9A670D8}" destId="{AA5E45F7-D963-4299-9222-D306C598A63A}" srcOrd="2" destOrd="0" presId="urn:microsoft.com/office/officeart/2005/8/layout/hProcess10"/>
    <dgm:cxn modelId="{0BE4C3AE-F0C7-49B1-A9E0-0A91DF200F37}" type="presParOf" srcId="{AA5E45F7-D963-4299-9222-D306C598A63A}" destId="{E5F1A769-4538-4401-88FA-BADDF66B5B9A}" srcOrd="0" destOrd="0" presId="urn:microsoft.com/office/officeart/2005/8/layout/hProcess10"/>
    <dgm:cxn modelId="{EA58A781-3F59-49B3-B34B-5689F39FC275}" type="presParOf" srcId="{AA5E45F7-D963-4299-9222-D306C598A63A}" destId="{9DE91B3A-CB89-4DE2-BEB3-6CDF09462038}" srcOrd="1" destOrd="0" presId="urn:microsoft.com/office/officeart/2005/8/layout/hProcess10"/>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003129C5-F70B-411A-8786-8631584D7EE8}"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7A9ACA36-36D0-4CEF-A278-12A7E8B900F1}">
      <dgm:prSet phldrT="[Text]" custT="1"/>
      <dgm:spPr>
        <a:solidFill>
          <a:schemeClr val="accent3">
            <a:lumMod val="20000"/>
            <a:lumOff val="80000"/>
          </a:schemeClr>
        </a:solidFill>
        <a:ln>
          <a:solidFill>
            <a:schemeClr val="tx1"/>
          </a:solidFill>
        </a:ln>
      </dgm:spPr>
      <dgm:t>
        <a:bodyPr/>
        <a:lstStyle/>
        <a:p>
          <a:r>
            <a:rPr lang="en-US" sz="2400" dirty="0">
              <a:solidFill>
                <a:schemeClr val="tx1"/>
              </a:solidFill>
            </a:rPr>
            <a:t>Managing scenes</a:t>
          </a:r>
        </a:p>
      </dgm:t>
    </dgm:pt>
    <dgm:pt modelId="{CE6BD69D-98CD-47B2-8E2C-BC5FB578EEE6}" type="parTrans" cxnId="{5C11FFE8-D39A-4734-BEB9-9327181A5BF4}">
      <dgm:prSet/>
      <dgm:spPr/>
      <dgm:t>
        <a:bodyPr/>
        <a:lstStyle/>
        <a:p>
          <a:endParaRPr lang="en-US"/>
        </a:p>
      </dgm:t>
    </dgm:pt>
    <dgm:pt modelId="{AAB1E665-F32A-41C4-8BFD-9276E68BF149}" type="sibTrans" cxnId="{5C11FFE8-D39A-4734-BEB9-9327181A5BF4}">
      <dgm:prSet/>
      <dgm:spPr>
        <a:solidFill>
          <a:srgbClr val="002060"/>
        </a:solidFill>
        <a:ln>
          <a:solidFill>
            <a:schemeClr val="tx1"/>
          </a:solidFill>
        </a:ln>
      </dgm:spPr>
      <dgm:t>
        <a:bodyPr/>
        <a:lstStyle/>
        <a:p>
          <a:endParaRPr lang="en-US"/>
        </a:p>
      </dgm:t>
    </dgm:pt>
    <dgm:pt modelId="{0C2B9860-603D-442F-BD1B-44CAAE76E091}">
      <dgm:prSet phldrT="[Text]" custT="1"/>
      <dgm:spPr>
        <a:solidFill>
          <a:schemeClr val="accent1">
            <a:lumMod val="40000"/>
            <a:lumOff val="60000"/>
          </a:schemeClr>
        </a:solidFill>
        <a:ln>
          <a:solidFill>
            <a:schemeClr val="tx1"/>
          </a:solidFill>
        </a:ln>
      </dgm:spPr>
      <dgm:t>
        <a:bodyPr/>
        <a:lstStyle/>
        <a:p>
          <a:r>
            <a:rPr lang="en-US" sz="2400" dirty="0">
              <a:solidFill>
                <a:schemeClr val="tx1"/>
              </a:solidFill>
            </a:rPr>
            <a:t>Identifying scenes</a:t>
          </a:r>
        </a:p>
      </dgm:t>
    </dgm:pt>
    <dgm:pt modelId="{5A1595A3-7A91-4D91-87CB-69E2711C3E8E}" type="parTrans" cxnId="{67D69F46-B216-478B-930B-1CD6D0ED36D6}">
      <dgm:prSet/>
      <dgm:spPr/>
      <dgm:t>
        <a:bodyPr/>
        <a:lstStyle/>
        <a:p>
          <a:endParaRPr lang="en-US"/>
        </a:p>
      </dgm:t>
    </dgm:pt>
    <dgm:pt modelId="{E8E2F2E9-B30A-48A5-B51B-09359DD08FE8}" type="sibTrans" cxnId="{67D69F46-B216-478B-930B-1CD6D0ED36D6}">
      <dgm:prSet/>
      <dgm:spPr>
        <a:solidFill>
          <a:srgbClr val="002060"/>
        </a:solidFill>
        <a:ln>
          <a:solidFill>
            <a:schemeClr val="tx1"/>
          </a:solidFill>
        </a:ln>
      </dgm:spPr>
      <dgm:t>
        <a:bodyPr/>
        <a:lstStyle/>
        <a:p>
          <a:endParaRPr lang="en-US"/>
        </a:p>
      </dgm:t>
    </dgm:pt>
    <dgm:pt modelId="{BA69BCF8-CB48-4FD6-A2AA-9DF05CA9F35B}">
      <dgm:prSet phldrT="[Text]" custT="1"/>
      <dgm:spPr>
        <a:solidFill>
          <a:schemeClr val="tx2">
            <a:lumMod val="40000"/>
            <a:lumOff val="60000"/>
          </a:schemeClr>
        </a:solidFill>
        <a:ln>
          <a:solidFill>
            <a:schemeClr val="tx1"/>
          </a:solidFill>
        </a:ln>
      </dgm:spPr>
      <dgm:t>
        <a:bodyPr/>
        <a:lstStyle/>
        <a:p>
          <a:r>
            <a:rPr lang="en-US" sz="2400" dirty="0">
              <a:solidFill>
                <a:schemeClr val="tx1"/>
              </a:solidFill>
            </a:rPr>
            <a:t>Securing the scene</a:t>
          </a:r>
        </a:p>
      </dgm:t>
    </dgm:pt>
    <dgm:pt modelId="{1F086E52-0116-468E-8D0F-627E5ADE3123}" type="parTrans" cxnId="{B3800F76-12BE-4AC6-A367-441E6A93D2E3}">
      <dgm:prSet/>
      <dgm:spPr/>
      <dgm:t>
        <a:bodyPr/>
        <a:lstStyle/>
        <a:p>
          <a:endParaRPr lang="en-US"/>
        </a:p>
      </dgm:t>
    </dgm:pt>
    <dgm:pt modelId="{30D902C7-9243-48CF-BF44-395D59BFDE0D}" type="sibTrans" cxnId="{B3800F76-12BE-4AC6-A367-441E6A93D2E3}">
      <dgm:prSet/>
      <dgm:spPr>
        <a:solidFill>
          <a:srgbClr val="002060"/>
        </a:solidFill>
        <a:ln>
          <a:solidFill>
            <a:schemeClr val="tx1"/>
          </a:solidFill>
        </a:ln>
      </dgm:spPr>
      <dgm:t>
        <a:bodyPr/>
        <a:lstStyle/>
        <a:p>
          <a:endParaRPr lang="en-US"/>
        </a:p>
      </dgm:t>
    </dgm:pt>
    <dgm:pt modelId="{847C8199-E421-462E-8EAE-317F443DF6FD}">
      <dgm:prSet phldrT="[Text]" custT="1"/>
      <dgm:spPr>
        <a:solidFill>
          <a:schemeClr val="accent3">
            <a:lumMod val="20000"/>
            <a:lumOff val="80000"/>
          </a:schemeClr>
        </a:solidFill>
        <a:ln>
          <a:solidFill>
            <a:schemeClr val="tx1"/>
          </a:solidFill>
        </a:ln>
      </dgm:spPr>
      <dgm:t>
        <a:bodyPr/>
        <a:lstStyle/>
        <a:p>
          <a:r>
            <a:rPr lang="en-US" sz="2400" dirty="0">
              <a:solidFill>
                <a:schemeClr val="tx1"/>
              </a:solidFill>
            </a:rPr>
            <a:t>Cross-contamination</a:t>
          </a:r>
        </a:p>
      </dgm:t>
    </dgm:pt>
    <dgm:pt modelId="{64E19E37-A36A-433D-8CB9-EE1653A9CEB9}" type="parTrans" cxnId="{37E20255-32C6-4868-9DF4-A8EEF0E10ACB}">
      <dgm:prSet/>
      <dgm:spPr/>
      <dgm:t>
        <a:bodyPr/>
        <a:lstStyle/>
        <a:p>
          <a:endParaRPr lang="en-US"/>
        </a:p>
      </dgm:t>
    </dgm:pt>
    <dgm:pt modelId="{C24262C3-2D9B-41ED-A992-2AD44B8CFB5A}" type="sibTrans" cxnId="{37E20255-32C6-4868-9DF4-A8EEF0E10ACB}">
      <dgm:prSet/>
      <dgm:spPr>
        <a:solidFill>
          <a:srgbClr val="002060"/>
        </a:solidFill>
        <a:ln>
          <a:solidFill>
            <a:schemeClr val="tx1"/>
          </a:solidFill>
        </a:ln>
      </dgm:spPr>
      <dgm:t>
        <a:bodyPr/>
        <a:lstStyle/>
        <a:p>
          <a:endParaRPr lang="en-US"/>
        </a:p>
      </dgm:t>
    </dgm:pt>
    <dgm:pt modelId="{5A1B8113-881A-4C0A-BC74-8ED8849AE122}">
      <dgm:prSet phldrT="[Text]" custT="1"/>
      <dgm:spPr>
        <a:solidFill>
          <a:schemeClr val="accent1">
            <a:lumMod val="40000"/>
            <a:lumOff val="60000"/>
          </a:schemeClr>
        </a:solidFill>
        <a:ln>
          <a:solidFill>
            <a:schemeClr val="tx1"/>
          </a:solidFill>
        </a:ln>
      </dgm:spPr>
      <dgm:t>
        <a:bodyPr/>
        <a:lstStyle/>
        <a:p>
          <a:r>
            <a:rPr lang="en-US" sz="2400" dirty="0">
              <a:solidFill>
                <a:schemeClr val="tx1"/>
              </a:solidFill>
            </a:rPr>
            <a:t>Preserving the scene</a:t>
          </a:r>
        </a:p>
      </dgm:t>
    </dgm:pt>
    <dgm:pt modelId="{C1E6AF6A-1145-4610-B6C8-1F17A7D71B86}" type="parTrans" cxnId="{E7E8F388-8630-45B7-ACB8-DBD474BC3F60}">
      <dgm:prSet/>
      <dgm:spPr/>
      <dgm:t>
        <a:bodyPr/>
        <a:lstStyle/>
        <a:p>
          <a:endParaRPr lang="en-US"/>
        </a:p>
      </dgm:t>
    </dgm:pt>
    <dgm:pt modelId="{265A88CD-1650-4BCD-B3BD-06C56251DFA8}" type="sibTrans" cxnId="{E7E8F388-8630-45B7-ACB8-DBD474BC3F60}">
      <dgm:prSet/>
      <dgm:spPr>
        <a:solidFill>
          <a:srgbClr val="002060"/>
        </a:solidFill>
        <a:ln>
          <a:solidFill>
            <a:schemeClr val="tx1"/>
          </a:solidFill>
        </a:ln>
      </dgm:spPr>
      <dgm:t>
        <a:bodyPr/>
        <a:lstStyle/>
        <a:p>
          <a:endParaRPr lang="en-US"/>
        </a:p>
      </dgm:t>
    </dgm:pt>
    <dgm:pt modelId="{55A7B400-08FE-47AC-8685-8583B9C43B05}">
      <dgm:prSet phldrT="[Text]" custT="1"/>
      <dgm:spPr>
        <a:solidFill>
          <a:schemeClr val="tx2">
            <a:lumMod val="40000"/>
            <a:lumOff val="60000"/>
          </a:schemeClr>
        </a:solidFill>
        <a:ln>
          <a:solidFill>
            <a:schemeClr val="tx1"/>
          </a:solidFill>
        </a:ln>
      </dgm:spPr>
      <dgm:t>
        <a:bodyPr/>
        <a:lstStyle/>
        <a:p>
          <a:r>
            <a:rPr lang="en-US" sz="2400" dirty="0">
              <a:solidFill>
                <a:schemeClr val="tx1"/>
              </a:solidFill>
            </a:rPr>
            <a:t>Searching &amp; examining the scene</a:t>
          </a:r>
        </a:p>
      </dgm:t>
    </dgm:pt>
    <dgm:pt modelId="{496B6A98-78FC-4FA1-9DA0-E1941AF9B692}" type="parTrans" cxnId="{32824E24-5355-4FD5-9085-9FC57236AA34}">
      <dgm:prSet/>
      <dgm:spPr/>
      <dgm:t>
        <a:bodyPr/>
        <a:lstStyle/>
        <a:p>
          <a:endParaRPr lang="en-US"/>
        </a:p>
      </dgm:t>
    </dgm:pt>
    <dgm:pt modelId="{A49CB2AC-2451-4BEB-AB64-34E99B44EC8B}" type="sibTrans" cxnId="{32824E24-5355-4FD5-9085-9FC57236AA34}">
      <dgm:prSet/>
      <dgm:spPr>
        <a:solidFill>
          <a:srgbClr val="002060"/>
        </a:solidFill>
        <a:ln>
          <a:solidFill>
            <a:schemeClr val="tx1"/>
          </a:solidFill>
        </a:ln>
      </dgm:spPr>
      <dgm:t>
        <a:bodyPr/>
        <a:lstStyle/>
        <a:p>
          <a:endParaRPr lang="en-US"/>
        </a:p>
      </dgm:t>
    </dgm:pt>
    <dgm:pt modelId="{EC9CDD61-D80D-40B0-A12A-619DDF8967C7}">
      <dgm:prSet phldrT="[Text]" custT="1"/>
      <dgm:spPr>
        <a:solidFill>
          <a:schemeClr val="accent3">
            <a:lumMod val="20000"/>
            <a:lumOff val="80000"/>
          </a:schemeClr>
        </a:solidFill>
        <a:ln>
          <a:solidFill>
            <a:schemeClr val="tx1"/>
          </a:solidFill>
        </a:ln>
      </dgm:spPr>
      <dgm:t>
        <a:bodyPr/>
        <a:lstStyle/>
        <a:p>
          <a:r>
            <a:rPr lang="en-US" sz="2400" dirty="0">
              <a:solidFill>
                <a:schemeClr val="tx1"/>
              </a:solidFill>
            </a:rPr>
            <a:t>Releasing the scene</a:t>
          </a:r>
        </a:p>
      </dgm:t>
    </dgm:pt>
    <dgm:pt modelId="{7B07AF71-050C-46AF-A175-0B8DF2B284F5}" type="parTrans" cxnId="{52092C60-A87B-445C-A02C-BDE80CA11717}">
      <dgm:prSet/>
      <dgm:spPr/>
      <dgm:t>
        <a:bodyPr/>
        <a:lstStyle/>
        <a:p>
          <a:endParaRPr lang="en-US"/>
        </a:p>
      </dgm:t>
    </dgm:pt>
    <dgm:pt modelId="{6AC40B8E-F048-4B5B-9B95-14B9C0E5A974}" type="sibTrans" cxnId="{52092C60-A87B-445C-A02C-BDE80CA11717}">
      <dgm:prSet/>
      <dgm:spPr/>
      <dgm:t>
        <a:bodyPr/>
        <a:lstStyle/>
        <a:p>
          <a:endParaRPr lang="en-US"/>
        </a:p>
      </dgm:t>
    </dgm:pt>
    <dgm:pt modelId="{283A5242-BA7C-45C0-96F8-263497354133}" type="pres">
      <dgm:prSet presAssocID="{003129C5-F70B-411A-8786-8631584D7EE8}" presName="diagram" presStyleCnt="0">
        <dgm:presLayoutVars>
          <dgm:dir/>
          <dgm:resizeHandles val="exact"/>
        </dgm:presLayoutVars>
      </dgm:prSet>
      <dgm:spPr/>
    </dgm:pt>
    <dgm:pt modelId="{87EB233A-2F59-4D86-83E5-17B5F1A495CE}" type="pres">
      <dgm:prSet presAssocID="{7A9ACA36-36D0-4CEF-A278-12A7E8B900F1}" presName="node" presStyleLbl="node1" presStyleIdx="0" presStyleCnt="7">
        <dgm:presLayoutVars>
          <dgm:bulletEnabled val="1"/>
        </dgm:presLayoutVars>
      </dgm:prSet>
      <dgm:spPr/>
    </dgm:pt>
    <dgm:pt modelId="{0CF7FA28-4467-4B9B-B738-AC33E8D88EF9}" type="pres">
      <dgm:prSet presAssocID="{AAB1E665-F32A-41C4-8BFD-9276E68BF149}" presName="sibTrans" presStyleLbl="sibTrans2D1" presStyleIdx="0" presStyleCnt="6"/>
      <dgm:spPr/>
    </dgm:pt>
    <dgm:pt modelId="{A5135F2A-44A9-4BCB-B694-FFF2F2046901}" type="pres">
      <dgm:prSet presAssocID="{AAB1E665-F32A-41C4-8BFD-9276E68BF149}" presName="connectorText" presStyleLbl="sibTrans2D1" presStyleIdx="0" presStyleCnt="6"/>
      <dgm:spPr/>
    </dgm:pt>
    <dgm:pt modelId="{3473D717-27C9-4E0C-9D84-3DDC9F38BEB7}" type="pres">
      <dgm:prSet presAssocID="{0C2B9860-603D-442F-BD1B-44CAAE76E091}" presName="node" presStyleLbl="node1" presStyleIdx="1" presStyleCnt="7">
        <dgm:presLayoutVars>
          <dgm:bulletEnabled val="1"/>
        </dgm:presLayoutVars>
      </dgm:prSet>
      <dgm:spPr/>
    </dgm:pt>
    <dgm:pt modelId="{61C679A1-7FA3-49E8-BD85-146D26903E99}" type="pres">
      <dgm:prSet presAssocID="{E8E2F2E9-B30A-48A5-B51B-09359DD08FE8}" presName="sibTrans" presStyleLbl="sibTrans2D1" presStyleIdx="1" presStyleCnt="6"/>
      <dgm:spPr/>
    </dgm:pt>
    <dgm:pt modelId="{42B6ED68-D43C-4529-9882-BB067AEBA14B}" type="pres">
      <dgm:prSet presAssocID="{E8E2F2E9-B30A-48A5-B51B-09359DD08FE8}" presName="connectorText" presStyleLbl="sibTrans2D1" presStyleIdx="1" presStyleCnt="6"/>
      <dgm:spPr/>
    </dgm:pt>
    <dgm:pt modelId="{A9B541DD-8892-4F93-946E-EB0300D54095}" type="pres">
      <dgm:prSet presAssocID="{BA69BCF8-CB48-4FD6-A2AA-9DF05CA9F35B}" presName="node" presStyleLbl="node1" presStyleIdx="2" presStyleCnt="7">
        <dgm:presLayoutVars>
          <dgm:bulletEnabled val="1"/>
        </dgm:presLayoutVars>
      </dgm:prSet>
      <dgm:spPr/>
    </dgm:pt>
    <dgm:pt modelId="{0D0E8ABE-D01B-49B7-9BAA-F64C535F9633}" type="pres">
      <dgm:prSet presAssocID="{30D902C7-9243-48CF-BF44-395D59BFDE0D}" presName="sibTrans" presStyleLbl="sibTrans2D1" presStyleIdx="2" presStyleCnt="6"/>
      <dgm:spPr/>
    </dgm:pt>
    <dgm:pt modelId="{179E1E07-8D95-49F1-82E7-316CAFD1D3A2}" type="pres">
      <dgm:prSet presAssocID="{30D902C7-9243-48CF-BF44-395D59BFDE0D}" presName="connectorText" presStyleLbl="sibTrans2D1" presStyleIdx="2" presStyleCnt="6"/>
      <dgm:spPr/>
    </dgm:pt>
    <dgm:pt modelId="{B27EA9DE-D266-4A1D-8E98-F21162ADBD54}" type="pres">
      <dgm:prSet presAssocID="{847C8199-E421-462E-8EAE-317F443DF6FD}" presName="node" presStyleLbl="node1" presStyleIdx="3" presStyleCnt="7">
        <dgm:presLayoutVars>
          <dgm:bulletEnabled val="1"/>
        </dgm:presLayoutVars>
      </dgm:prSet>
      <dgm:spPr/>
    </dgm:pt>
    <dgm:pt modelId="{D6BF2B0D-98F9-4414-86E9-71A94CB52B35}" type="pres">
      <dgm:prSet presAssocID="{C24262C3-2D9B-41ED-A992-2AD44B8CFB5A}" presName="sibTrans" presStyleLbl="sibTrans2D1" presStyleIdx="3" presStyleCnt="6"/>
      <dgm:spPr/>
    </dgm:pt>
    <dgm:pt modelId="{01327DD9-4F01-4663-9F80-BF4810EBAF70}" type="pres">
      <dgm:prSet presAssocID="{C24262C3-2D9B-41ED-A992-2AD44B8CFB5A}" presName="connectorText" presStyleLbl="sibTrans2D1" presStyleIdx="3" presStyleCnt="6"/>
      <dgm:spPr/>
    </dgm:pt>
    <dgm:pt modelId="{EE08893C-9347-4B22-80A3-69D9D026F2BB}" type="pres">
      <dgm:prSet presAssocID="{5A1B8113-881A-4C0A-BC74-8ED8849AE122}" presName="node" presStyleLbl="node1" presStyleIdx="4" presStyleCnt="7">
        <dgm:presLayoutVars>
          <dgm:bulletEnabled val="1"/>
        </dgm:presLayoutVars>
      </dgm:prSet>
      <dgm:spPr/>
    </dgm:pt>
    <dgm:pt modelId="{AE51C0E5-A6F9-41FD-A109-D416D2FC4ABB}" type="pres">
      <dgm:prSet presAssocID="{265A88CD-1650-4BCD-B3BD-06C56251DFA8}" presName="sibTrans" presStyleLbl="sibTrans2D1" presStyleIdx="4" presStyleCnt="6"/>
      <dgm:spPr/>
    </dgm:pt>
    <dgm:pt modelId="{36A5B82F-5784-4159-8B98-47E549100E5B}" type="pres">
      <dgm:prSet presAssocID="{265A88CD-1650-4BCD-B3BD-06C56251DFA8}" presName="connectorText" presStyleLbl="sibTrans2D1" presStyleIdx="4" presStyleCnt="6"/>
      <dgm:spPr/>
    </dgm:pt>
    <dgm:pt modelId="{30EA1019-65F0-4E89-BE5D-4A93FDF495B1}" type="pres">
      <dgm:prSet presAssocID="{55A7B400-08FE-47AC-8685-8583B9C43B05}" presName="node" presStyleLbl="node1" presStyleIdx="5" presStyleCnt="7">
        <dgm:presLayoutVars>
          <dgm:bulletEnabled val="1"/>
        </dgm:presLayoutVars>
      </dgm:prSet>
      <dgm:spPr/>
    </dgm:pt>
    <dgm:pt modelId="{EF334878-9423-418D-B51C-3014861677F0}" type="pres">
      <dgm:prSet presAssocID="{A49CB2AC-2451-4BEB-AB64-34E99B44EC8B}" presName="sibTrans" presStyleLbl="sibTrans2D1" presStyleIdx="5" presStyleCnt="6"/>
      <dgm:spPr/>
    </dgm:pt>
    <dgm:pt modelId="{A6372FC7-A9AE-4EEB-8E10-75ADCAEE5FF0}" type="pres">
      <dgm:prSet presAssocID="{A49CB2AC-2451-4BEB-AB64-34E99B44EC8B}" presName="connectorText" presStyleLbl="sibTrans2D1" presStyleIdx="5" presStyleCnt="6"/>
      <dgm:spPr/>
    </dgm:pt>
    <dgm:pt modelId="{FFF2687B-9263-4AB9-87F3-34971C0AD21B}" type="pres">
      <dgm:prSet presAssocID="{EC9CDD61-D80D-40B0-A12A-619DDF8967C7}" presName="node" presStyleLbl="node1" presStyleIdx="6" presStyleCnt="7">
        <dgm:presLayoutVars>
          <dgm:bulletEnabled val="1"/>
        </dgm:presLayoutVars>
      </dgm:prSet>
      <dgm:spPr/>
    </dgm:pt>
  </dgm:ptLst>
  <dgm:cxnLst>
    <dgm:cxn modelId="{D8515713-03C4-4C45-808A-8CD54F22E4D4}" type="presOf" srcId="{AAB1E665-F32A-41C4-8BFD-9276E68BF149}" destId="{0CF7FA28-4467-4B9B-B738-AC33E8D88EF9}" srcOrd="0" destOrd="0" presId="urn:microsoft.com/office/officeart/2005/8/layout/process5"/>
    <dgm:cxn modelId="{32824E24-5355-4FD5-9085-9FC57236AA34}" srcId="{003129C5-F70B-411A-8786-8631584D7EE8}" destId="{55A7B400-08FE-47AC-8685-8583B9C43B05}" srcOrd="5" destOrd="0" parTransId="{496B6A98-78FC-4FA1-9DA0-E1941AF9B692}" sibTransId="{A49CB2AC-2451-4BEB-AB64-34E99B44EC8B}"/>
    <dgm:cxn modelId="{5826FB24-65C2-460A-A1D1-8E15193C584E}" type="presOf" srcId="{EC9CDD61-D80D-40B0-A12A-619DDF8967C7}" destId="{FFF2687B-9263-4AB9-87F3-34971C0AD21B}" srcOrd="0" destOrd="0" presId="urn:microsoft.com/office/officeart/2005/8/layout/process5"/>
    <dgm:cxn modelId="{4E7E162F-7896-4886-88F4-92E666EAD0F2}" type="presOf" srcId="{A49CB2AC-2451-4BEB-AB64-34E99B44EC8B}" destId="{EF334878-9423-418D-B51C-3014861677F0}" srcOrd="0" destOrd="0" presId="urn:microsoft.com/office/officeart/2005/8/layout/process5"/>
    <dgm:cxn modelId="{E877055E-D5A5-4743-BAD4-8269166B1805}" type="presOf" srcId="{265A88CD-1650-4BCD-B3BD-06C56251DFA8}" destId="{36A5B82F-5784-4159-8B98-47E549100E5B}" srcOrd="1" destOrd="0" presId="urn:microsoft.com/office/officeart/2005/8/layout/process5"/>
    <dgm:cxn modelId="{52092C60-A87B-445C-A02C-BDE80CA11717}" srcId="{003129C5-F70B-411A-8786-8631584D7EE8}" destId="{EC9CDD61-D80D-40B0-A12A-619DDF8967C7}" srcOrd="6" destOrd="0" parTransId="{7B07AF71-050C-46AF-A175-0B8DF2B284F5}" sibTransId="{6AC40B8E-F048-4B5B-9B95-14B9C0E5A974}"/>
    <dgm:cxn modelId="{22059846-5E13-45C2-99F3-B2CAE6F33479}" type="presOf" srcId="{30D902C7-9243-48CF-BF44-395D59BFDE0D}" destId="{179E1E07-8D95-49F1-82E7-316CAFD1D3A2}" srcOrd="1" destOrd="0" presId="urn:microsoft.com/office/officeart/2005/8/layout/process5"/>
    <dgm:cxn modelId="{67D69F46-B216-478B-930B-1CD6D0ED36D6}" srcId="{003129C5-F70B-411A-8786-8631584D7EE8}" destId="{0C2B9860-603D-442F-BD1B-44CAAE76E091}" srcOrd="1" destOrd="0" parTransId="{5A1595A3-7A91-4D91-87CB-69E2711C3E8E}" sibTransId="{E8E2F2E9-B30A-48A5-B51B-09359DD08FE8}"/>
    <dgm:cxn modelId="{37E20255-32C6-4868-9DF4-A8EEF0E10ACB}" srcId="{003129C5-F70B-411A-8786-8631584D7EE8}" destId="{847C8199-E421-462E-8EAE-317F443DF6FD}" srcOrd="3" destOrd="0" parTransId="{64E19E37-A36A-433D-8CB9-EE1653A9CEB9}" sibTransId="{C24262C3-2D9B-41ED-A992-2AD44B8CFB5A}"/>
    <dgm:cxn modelId="{B3800F76-12BE-4AC6-A367-441E6A93D2E3}" srcId="{003129C5-F70B-411A-8786-8631584D7EE8}" destId="{BA69BCF8-CB48-4FD6-A2AA-9DF05CA9F35B}" srcOrd="2" destOrd="0" parTransId="{1F086E52-0116-468E-8D0F-627E5ADE3123}" sibTransId="{30D902C7-9243-48CF-BF44-395D59BFDE0D}"/>
    <dgm:cxn modelId="{F5895E56-0F04-4497-A133-41A7DCDF6EFE}" type="presOf" srcId="{C24262C3-2D9B-41ED-A992-2AD44B8CFB5A}" destId="{D6BF2B0D-98F9-4414-86E9-71A94CB52B35}" srcOrd="0" destOrd="0" presId="urn:microsoft.com/office/officeart/2005/8/layout/process5"/>
    <dgm:cxn modelId="{78BA1F7B-AAE6-4F9F-801A-8511D0E8E70B}" type="presOf" srcId="{E8E2F2E9-B30A-48A5-B51B-09359DD08FE8}" destId="{42B6ED68-D43C-4529-9882-BB067AEBA14B}" srcOrd="1" destOrd="0" presId="urn:microsoft.com/office/officeart/2005/8/layout/process5"/>
    <dgm:cxn modelId="{A87D3F7D-C2CA-4CC1-A05E-F1AD8B532E29}" type="presOf" srcId="{265A88CD-1650-4BCD-B3BD-06C56251DFA8}" destId="{AE51C0E5-A6F9-41FD-A109-D416D2FC4ABB}" srcOrd="0" destOrd="0" presId="urn:microsoft.com/office/officeart/2005/8/layout/process5"/>
    <dgm:cxn modelId="{30F1C883-8D1F-4190-AE5B-DAA5C3719A69}" type="presOf" srcId="{30D902C7-9243-48CF-BF44-395D59BFDE0D}" destId="{0D0E8ABE-D01B-49B7-9BAA-F64C535F9633}" srcOrd="0" destOrd="0" presId="urn:microsoft.com/office/officeart/2005/8/layout/process5"/>
    <dgm:cxn modelId="{14220184-0EBA-4101-BD96-A6E436B23870}" type="presOf" srcId="{AAB1E665-F32A-41C4-8BFD-9276E68BF149}" destId="{A5135F2A-44A9-4BCB-B694-FFF2F2046901}" srcOrd="1" destOrd="0" presId="urn:microsoft.com/office/officeart/2005/8/layout/process5"/>
    <dgm:cxn modelId="{E7E8F388-8630-45B7-ACB8-DBD474BC3F60}" srcId="{003129C5-F70B-411A-8786-8631584D7EE8}" destId="{5A1B8113-881A-4C0A-BC74-8ED8849AE122}" srcOrd="4" destOrd="0" parTransId="{C1E6AF6A-1145-4610-B6C8-1F17A7D71B86}" sibTransId="{265A88CD-1650-4BCD-B3BD-06C56251DFA8}"/>
    <dgm:cxn modelId="{616D048A-5C19-4923-8464-7354B0BBA0F0}" type="presOf" srcId="{C24262C3-2D9B-41ED-A992-2AD44B8CFB5A}" destId="{01327DD9-4F01-4663-9F80-BF4810EBAF70}" srcOrd="1" destOrd="0" presId="urn:microsoft.com/office/officeart/2005/8/layout/process5"/>
    <dgm:cxn modelId="{A827C999-1B8A-438F-BA14-8F82D9F6E71A}" type="presOf" srcId="{003129C5-F70B-411A-8786-8631584D7EE8}" destId="{283A5242-BA7C-45C0-96F8-263497354133}" srcOrd="0" destOrd="0" presId="urn:microsoft.com/office/officeart/2005/8/layout/process5"/>
    <dgm:cxn modelId="{6C2395A8-F282-4400-AB9D-54E3545B91B4}" type="presOf" srcId="{5A1B8113-881A-4C0A-BC74-8ED8849AE122}" destId="{EE08893C-9347-4B22-80A3-69D9D026F2BB}" srcOrd="0" destOrd="0" presId="urn:microsoft.com/office/officeart/2005/8/layout/process5"/>
    <dgm:cxn modelId="{00E21DAE-6132-4D9A-B0D2-9AF2DB9972C7}" type="presOf" srcId="{7A9ACA36-36D0-4CEF-A278-12A7E8B900F1}" destId="{87EB233A-2F59-4D86-83E5-17B5F1A495CE}" srcOrd="0" destOrd="0" presId="urn:microsoft.com/office/officeart/2005/8/layout/process5"/>
    <dgm:cxn modelId="{5609D4AF-B1A3-4829-829D-FF60C554A5D5}" type="presOf" srcId="{0C2B9860-603D-442F-BD1B-44CAAE76E091}" destId="{3473D717-27C9-4E0C-9D84-3DDC9F38BEB7}" srcOrd="0" destOrd="0" presId="urn:microsoft.com/office/officeart/2005/8/layout/process5"/>
    <dgm:cxn modelId="{37728BBD-192B-424D-BD89-50FBFBF5B9E4}" type="presOf" srcId="{55A7B400-08FE-47AC-8685-8583B9C43B05}" destId="{30EA1019-65F0-4E89-BE5D-4A93FDF495B1}" srcOrd="0" destOrd="0" presId="urn:microsoft.com/office/officeart/2005/8/layout/process5"/>
    <dgm:cxn modelId="{4FB505CD-8705-428E-9BF8-3599569684BD}" type="presOf" srcId="{BA69BCF8-CB48-4FD6-A2AA-9DF05CA9F35B}" destId="{A9B541DD-8892-4F93-946E-EB0300D54095}" srcOrd="0" destOrd="0" presId="urn:microsoft.com/office/officeart/2005/8/layout/process5"/>
    <dgm:cxn modelId="{5C11FFE8-D39A-4734-BEB9-9327181A5BF4}" srcId="{003129C5-F70B-411A-8786-8631584D7EE8}" destId="{7A9ACA36-36D0-4CEF-A278-12A7E8B900F1}" srcOrd="0" destOrd="0" parTransId="{CE6BD69D-98CD-47B2-8E2C-BC5FB578EEE6}" sibTransId="{AAB1E665-F32A-41C4-8BFD-9276E68BF149}"/>
    <dgm:cxn modelId="{5B611EEA-DA33-488E-BE89-E4E563D148C5}" type="presOf" srcId="{E8E2F2E9-B30A-48A5-B51B-09359DD08FE8}" destId="{61C679A1-7FA3-49E8-BD85-146D26903E99}" srcOrd="0" destOrd="0" presId="urn:microsoft.com/office/officeart/2005/8/layout/process5"/>
    <dgm:cxn modelId="{48C8C7EC-2261-4081-A615-C5CADF1D0202}" type="presOf" srcId="{A49CB2AC-2451-4BEB-AB64-34E99B44EC8B}" destId="{A6372FC7-A9AE-4EEB-8E10-75ADCAEE5FF0}" srcOrd="1" destOrd="0" presId="urn:microsoft.com/office/officeart/2005/8/layout/process5"/>
    <dgm:cxn modelId="{4DF3E8FD-5A25-485A-8CFE-576749EE83B8}" type="presOf" srcId="{847C8199-E421-462E-8EAE-317F443DF6FD}" destId="{B27EA9DE-D266-4A1D-8E98-F21162ADBD54}" srcOrd="0" destOrd="0" presId="urn:microsoft.com/office/officeart/2005/8/layout/process5"/>
    <dgm:cxn modelId="{7D33F3AA-231D-4552-BBDF-68ED9FDE66B9}" type="presParOf" srcId="{283A5242-BA7C-45C0-96F8-263497354133}" destId="{87EB233A-2F59-4D86-83E5-17B5F1A495CE}" srcOrd="0" destOrd="0" presId="urn:microsoft.com/office/officeart/2005/8/layout/process5"/>
    <dgm:cxn modelId="{F9AC7538-01A6-4083-B506-D0B11808D2F7}" type="presParOf" srcId="{283A5242-BA7C-45C0-96F8-263497354133}" destId="{0CF7FA28-4467-4B9B-B738-AC33E8D88EF9}" srcOrd="1" destOrd="0" presId="urn:microsoft.com/office/officeart/2005/8/layout/process5"/>
    <dgm:cxn modelId="{F82AC1F2-25C0-429C-AAA3-25F4714DB10D}" type="presParOf" srcId="{0CF7FA28-4467-4B9B-B738-AC33E8D88EF9}" destId="{A5135F2A-44A9-4BCB-B694-FFF2F2046901}" srcOrd="0" destOrd="0" presId="urn:microsoft.com/office/officeart/2005/8/layout/process5"/>
    <dgm:cxn modelId="{EF48648C-7301-4DDF-844E-D356C33F12A7}" type="presParOf" srcId="{283A5242-BA7C-45C0-96F8-263497354133}" destId="{3473D717-27C9-4E0C-9D84-3DDC9F38BEB7}" srcOrd="2" destOrd="0" presId="urn:microsoft.com/office/officeart/2005/8/layout/process5"/>
    <dgm:cxn modelId="{7C6DFE97-2F36-4328-813B-9548EC923A25}" type="presParOf" srcId="{283A5242-BA7C-45C0-96F8-263497354133}" destId="{61C679A1-7FA3-49E8-BD85-146D26903E99}" srcOrd="3" destOrd="0" presId="urn:microsoft.com/office/officeart/2005/8/layout/process5"/>
    <dgm:cxn modelId="{9434ED61-A5EB-45AB-9BEE-A2598813E7C8}" type="presParOf" srcId="{61C679A1-7FA3-49E8-BD85-146D26903E99}" destId="{42B6ED68-D43C-4529-9882-BB067AEBA14B}" srcOrd="0" destOrd="0" presId="urn:microsoft.com/office/officeart/2005/8/layout/process5"/>
    <dgm:cxn modelId="{240E1755-40BE-4364-81B3-2CC08A1CA9D2}" type="presParOf" srcId="{283A5242-BA7C-45C0-96F8-263497354133}" destId="{A9B541DD-8892-4F93-946E-EB0300D54095}" srcOrd="4" destOrd="0" presId="urn:microsoft.com/office/officeart/2005/8/layout/process5"/>
    <dgm:cxn modelId="{0A186FFF-40E4-4E3B-8A04-039A5C7FA90B}" type="presParOf" srcId="{283A5242-BA7C-45C0-96F8-263497354133}" destId="{0D0E8ABE-D01B-49B7-9BAA-F64C535F9633}" srcOrd="5" destOrd="0" presId="urn:microsoft.com/office/officeart/2005/8/layout/process5"/>
    <dgm:cxn modelId="{3052560C-389C-4175-BE09-A5E86BADA4CD}" type="presParOf" srcId="{0D0E8ABE-D01B-49B7-9BAA-F64C535F9633}" destId="{179E1E07-8D95-49F1-82E7-316CAFD1D3A2}" srcOrd="0" destOrd="0" presId="urn:microsoft.com/office/officeart/2005/8/layout/process5"/>
    <dgm:cxn modelId="{F268D920-FF35-424F-8FCD-241FCD27C560}" type="presParOf" srcId="{283A5242-BA7C-45C0-96F8-263497354133}" destId="{B27EA9DE-D266-4A1D-8E98-F21162ADBD54}" srcOrd="6" destOrd="0" presId="urn:microsoft.com/office/officeart/2005/8/layout/process5"/>
    <dgm:cxn modelId="{47DE2F78-DC69-49A5-AD00-593578E074EC}" type="presParOf" srcId="{283A5242-BA7C-45C0-96F8-263497354133}" destId="{D6BF2B0D-98F9-4414-86E9-71A94CB52B35}" srcOrd="7" destOrd="0" presId="urn:microsoft.com/office/officeart/2005/8/layout/process5"/>
    <dgm:cxn modelId="{B5C51AD5-3F92-43E1-8E01-2AA48132C402}" type="presParOf" srcId="{D6BF2B0D-98F9-4414-86E9-71A94CB52B35}" destId="{01327DD9-4F01-4663-9F80-BF4810EBAF70}" srcOrd="0" destOrd="0" presId="urn:microsoft.com/office/officeart/2005/8/layout/process5"/>
    <dgm:cxn modelId="{AFFD5C5F-70E1-4244-BC71-7AF63E22193D}" type="presParOf" srcId="{283A5242-BA7C-45C0-96F8-263497354133}" destId="{EE08893C-9347-4B22-80A3-69D9D026F2BB}" srcOrd="8" destOrd="0" presId="urn:microsoft.com/office/officeart/2005/8/layout/process5"/>
    <dgm:cxn modelId="{BC4ADFD8-4499-4A07-AE03-07956F97DBD3}" type="presParOf" srcId="{283A5242-BA7C-45C0-96F8-263497354133}" destId="{AE51C0E5-A6F9-41FD-A109-D416D2FC4ABB}" srcOrd="9" destOrd="0" presId="urn:microsoft.com/office/officeart/2005/8/layout/process5"/>
    <dgm:cxn modelId="{076EE452-12C0-4979-8EA1-96D2471B4CF6}" type="presParOf" srcId="{AE51C0E5-A6F9-41FD-A109-D416D2FC4ABB}" destId="{36A5B82F-5784-4159-8B98-47E549100E5B}" srcOrd="0" destOrd="0" presId="urn:microsoft.com/office/officeart/2005/8/layout/process5"/>
    <dgm:cxn modelId="{FE0B5209-4A02-48F2-BDD7-0E0925135D6F}" type="presParOf" srcId="{283A5242-BA7C-45C0-96F8-263497354133}" destId="{30EA1019-65F0-4E89-BE5D-4A93FDF495B1}" srcOrd="10" destOrd="0" presId="urn:microsoft.com/office/officeart/2005/8/layout/process5"/>
    <dgm:cxn modelId="{48D89AFB-8B68-4513-891C-1205DF6B689E}" type="presParOf" srcId="{283A5242-BA7C-45C0-96F8-263497354133}" destId="{EF334878-9423-418D-B51C-3014861677F0}" srcOrd="11" destOrd="0" presId="urn:microsoft.com/office/officeart/2005/8/layout/process5"/>
    <dgm:cxn modelId="{8C7D3144-1B61-4876-B538-850C52984C34}" type="presParOf" srcId="{EF334878-9423-418D-B51C-3014861677F0}" destId="{A6372FC7-A9AE-4EEB-8E10-75ADCAEE5FF0}" srcOrd="0" destOrd="0" presId="urn:microsoft.com/office/officeart/2005/8/layout/process5"/>
    <dgm:cxn modelId="{B427611D-CF10-422D-BC8A-AF95DC2A282A}" type="presParOf" srcId="{283A5242-BA7C-45C0-96F8-263497354133}" destId="{FFF2687B-9263-4AB9-87F3-34971C0AD21B}" srcOrd="12"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E0354FE9-B6E4-4372-86F5-8F08D0311DBD}" type="doc">
      <dgm:prSet loTypeId="urn:microsoft.com/office/officeart/2009/3/layout/IncreasingArrowsProcess" loCatId="process" qsTypeId="urn:microsoft.com/office/officeart/2005/8/quickstyle/simple1" qsCatId="simple" csTypeId="urn:microsoft.com/office/officeart/2005/8/colors/accent1_2" csCatId="accent1" phldr="1"/>
      <dgm:spPr/>
      <dgm:t>
        <a:bodyPr/>
        <a:lstStyle/>
        <a:p>
          <a:endParaRPr lang="en-US"/>
        </a:p>
      </dgm:t>
    </dgm:pt>
    <dgm:pt modelId="{7A6006B2-8B2E-49B2-A48D-7485577537CC}">
      <dgm:prSet phldrT="[Text]"/>
      <dgm:spPr>
        <a:solidFill>
          <a:schemeClr val="tx2">
            <a:lumMod val="40000"/>
            <a:lumOff val="60000"/>
          </a:schemeClr>
        </a:solidFill>
        <a:ln>
          <a:solidFill>
            <a:schemeClr val="tx1"/>
          </a:solidFill>
        </a:ln>
      </dgm:spPr>
      <dgm:t>
        <a:bodyPr/>
        <a:lstStyle/>
        <a:p>
          <a:r>
            <a:rPr lang="en-US" dirty="0">
              <a:solidFill>
                <a:schemeClr val="tx1"/>
              </a:solidFill>
            </a:rPr>
            <a:t>Primary evidence</a:t>
          </a:r>
        </a:p>
      </dgm:t>
    </dgm:pt>
    <dgm:pt modelId="{EB5B980C-15EF-4DFB-91F6-223E46BBFB59}" type="parTrans" cxnId="{54588039-1BEA-4C9F-8C7A-2133460FE7F7}">
      <dgm:prSet/>
      <dgm:spPr/>
      <dgm:t>
        <a:bodyPr/>
        <a:lstStyle/>
        <a:p>
          <a:endParaRPr lang="en-US"/>
        </a:p>
      </dgm:t>
    </dgm:pt>
    <dgm:pt modelId="{515723C1-60C2-4B6B-A771-BA8341F05A7C}" type="sibTrans" cxnId="{54588039-1BEA-4C9F-8C7A-2133460FE7F7}">
      <dgm:prSet/>
      <dgm:spPr/>
      <dgm:t>
        <a:bodyPr/>
        <a:lstStyle/>
        <a:p>
          <a:endParaRPr lang="en-US"/>
        </a:p>
      </dgm:t>
    </dgm:pt>
    <dgm:pt modelId="{B5B08EE2-F06C-4F1F-9097-816621065760}">
      <dgm:prSet phldrT="[Text]"/>
      <dgm:spPr>
        <a:solidFill>
          <a:schemeClr val="accent1">
            <a:lumMod val="20000"/>
            <a:lumOff val="80000"/>
          </a:schemeClr>
        </a:solidFill>
        <a:ln>
          <a:solidFill>
            <a:schemeClr val="tx1"/>
          </a:solidFill>
        </a:ln>
      </dgm:spPr>
      <dgm:t>
        <a:bodyPr/>
        <a:lstStyle/>
        <a:p>
          <a:r>
            <a:rPr lang="en-US" dirty="0"/>
            <a:t>An </a:t>
          </a:r>
          <a:r>
            <a:rPr lang="en-US" b="1" i="1" dirty="0"/>
            <a:t>original document </a:t>
          </a:r>
          <a:r>
            <a:rPr lang="en-US" dirty="0"/>
            <a:t>or a </a:t>
          </a:r>
          <a:r>
            <a:rPr lang="en-US" b="1" i="1" dirty="0"/>
            <a:t>statement</a:t>
          </a:r>
          <a:r>
            <a:rPr lang="en-US" dirty="0"/>
            <a:t> about its contents</a:t>
          </a:r>
        </a:p>
      </dgm:t>
    </dgm:pt>
    <dgm:pt modelId="{81191B1F-1C20-401D-82C6-F09A9E684047}" type="parTrans" cxnId="{1901F2A9-B72D-435D-B889-69EDB9A32DE3}">
      <dgm:prSet/>
      <dgm:spPr/>
      <dgm:t>
        <a:bodyPr/>
        <a:lstStyle/>
        <a:p>
          <a:endParaRPr lang="en-US"/>
        </a:p>
      </dgm:t>
    </dgm:pt>
    <dgm:pt modelId="{2DBC91E0-ADBB-4423-89C9-923C945C9581}" type="sibTrans" cxnId="{1901F2A9-B72D-435D-B889-69EDB9A32DE3}">
      <dgm:prSet/>
      <dgm:spPr/>
      <dgm:t>
        <a:bodyPr/>
        <a:lstStyle/>
        <a:p>
          <a:endParaRPr lang="en-US"/>
        </a:p>
      </dgm:t>
    </dgm:pt>
    <dgm:pt modelId="{DBD4C061-26FF-4F80-8001-15C3AA4652E1}">
      <dgm:prSet phldrT="[Text]"/>
      <dgm:spPr>
        <a:solidFill>
          <a:schemeClr val="tx2">
            <a:lumMod val="40000"/>
            <a:lumOff val="60000"/>
          </a:schemeClr>
        </a:solidFill>
        <a:ln>
          <a:solidFill>
            <a:schemeClr val="tx1"/>
          </a:solidFill>
        </a:ln>
      </dgm:spPr>
      <dgm:t>
        <a:bodyPr/>
        <a:lstStyle/>
        <a:p>
          <a:r>
            <a:rPr lang="en-US" dirty="0">
              <a:solidFill>
                <a:schemeClr val="tx1"/>
              </a:solidFill>
            </a:rPr>
            <a:t>Direct evidence</a:t>
          </a:r>
        </a:p>
      </dgm:t>
    </dgm:pt>
    <dgm:pt modelId="{84EB89F5-3F5A-4020-AC0E-2458F767402E}" type="parTrans" cxnId="{4CFB5162-482B-4A25-953C-EF7B940D4F99}">
      <dgm:prSet/>
      <dgm:spPr/>
      <dgm:t>
        <a:bodyPr/>
        <a:lstStyle/>
        <a:p>
          <a:endParaRPr lang="en-US"/>
        </a:p>
      </dgm:t>
    </dgm:pt>
    <dgm:pt modelId="{F36FEA2C-30AB-48BB-A274-1DDC249C3966}" type="sibTrans" cxnId="{4CFB5162-482B-4A25-953C-EF7B940D4F99}">
      <dgm:prSet/>
      <dgm:spPr/>
      <dgm:t>
        <a:bodyPr/>
        <a:lstStyle/>
        <a:p>
          <a:endParaRPr lang="en-US"/>
        </a:p>
      </dgm:t>
    </dgm:pt>
    <dgm:pt modelId="{21B0B39D-136E-4665-BC14-8B37AB144566}">
      <dgm:prSet phldrT="[Text]"/>
      <dgm:spPr>
        <a:solidFill>
          <a:schemeClr val="accent1">
            <a:lumMod val="20000"/>
            <a:lumOff val="80000"/>
          </a:schemeClr>
        </a:solidFill>
        <a:ln>
          <a:solidFill>
            <a:schemeClr val="tx1"/>
          </a:solidFill>
        </a:ln>
      </dgm:spPr>
      <dgm:t>
        <a:bodyPr/>
        <a:lstStyle/>
        <a:p>
          <a:r>
            <a:rPr lang="en-US" dirty="0"/>
            <a:t>Evidence that is known personally to the witness because they have personal experience through their senses. E.g. something they </a:t>
          </a:r>
          <a:r>
            <a:rPr lang="en-US" b="1" i="1" dirty="0"/>
            <a:t>saw</a:t>
          </a:r>
          <a:r>
            <a:rPr lang="en-US" dirty="0"/>
            <a:t>, </a:t>
          </a:r>
          <a:r>
            <a:rPr lang="en-US" b="1" i="1" dirty="0"/>
            <a:t>heard</a:t>
          </a:r>
          <a:r>
            <a:rPr lang="en-US" dirty="0"/>
            <a:t> or </a:t>
          </a:r>
          <a:r>
            <a:rPr lang="en-US" b="1" i="1" dirty="0"/>
            <a:t>touched</a:t>
          </a:r>
        </a:p>
      </dgm:t>
    </dgm:pt>
    <dgm:pt modelId="{4BF3FDC1-5037-48A9-A88B-1B81E73907F2}" type="parTrans" cxnId="{7DD9B073-9AF3-4943-B505-F10A139E0226}">
      <dgm:prSet/>
      <dgm:spPr/>
      <dgm:t>
        <a:bodyPr/>
        <a:lstStyle/>
        <a:p>
          <a:endParaRPr lang="en-US"/>
        </a:p>
      </dgm:t>
    </dgm:pt>
    <dgm:pt modelId="{6419D8EC-48E2-4FFB-BA47-DF01C6A17FEF}" type="sibTrans" cxnId="{7DD9B073-9AF3-4943-B505-F10A139E0226}">
      <dgm:prSet/>
      <dgm:spPr/>
      <dgm:t>
        <a:bodyPr/>
        <a:lstStyle/>
        <a:p>
          <a:endParaRPr lang="en-US"/>
        </a:p>
      </dgm:t>
    </dgm:pt>
    <dgm:pt modelId="{55A00535-ACB5-4745-936A-A817F665F828}">
      <dgm:prSet phldrT="[Text]"/>
      <dgm:spPr>
        <a:solidFill>
          <a:schemeClr val="tx2">
            <a:lumMod val="40000"/>
            <a:lumOff val="60000"/>
          </a:schemeClr>
        </a:solidFill>
        <a:ln>
          <a:solidFill>
            <a:schemeClr val="tx1"/>
          </a:solidFill>
        </a:ln>
      </dgm:spPr>
      <dgm:t>
        <a:bodyPr/>
        <a:lstStyle/>
        <a:p>
          <a:r>
            <a:rPr lang="en-US" dirty="0">
              <a:solidFill>
                <a:schemeClr val="tx1"/>
              </a:solidFill>
            </a:rPr>
            <a:t>Secondary evidence</a:t>
          </a:r>
        </a:p>
      </dgm:t>
    </dgm:pt>
    <dgm:pt modelId="{2EEA6413-4E85-4129-8696-3445CF7952CD}" type="parTrans" cxnId="{5D2F8C42-A114-41D2-BE9C-507C649B2A55}">
      <dgm:prSet/>
      <dgm:spPr/>
      <dgm:t>
        <a:bodyPr/>
        <a:lstStyle/>
        <a:p>
          <a:endParaRPr lang="en-US"/>
        </a:p>
      </dgm:t>
    </dgm:pt>
    <dgm:pt modelId="{7100246F-9B78-480D-9C8E-1307C87DBCB8}" type="sibTrans" cxnId="{5D2F8C42-A114-41D2-BE9C-507C649B2A55}">
      <dgm:prSet/>
      <dgm:spPr/>
      <dgm:t>
        <a:bodyPr/>
        <a:lstStyle/>
        <a:p>
          <a:endParaRPr lang="en-US"/>
        </a:p>
      </dgm:t>
    </dgm:pt>
    <dgm:pt modelId="{1B6D01D7-36D4-4E5D-BB24-AD25A7CF847F}">
      <dgm:prSet phldrT="[Text]"/>
      <dgm:spPr>
        <a:solidFill>
          <a:schemeClr val="accent1">
            <a:lumMod val="20000"/>
            <a:lumOff val="80000"/>
          </a:schemeClr>
        </a:solidFill>
        <a:ln>
          <a:solidFill>
            <a:schemeClr val="tx1"/>
          </a:solidFill>
        </a:ln>
      </dgm:spPr>
      <dgm:t>
        <a:bodyPr/>
        <a:lstStyle/>
        <a:p>
          <a:r>
            <a:rPr lang="en-US" dirty="0"/>
            <a:t>Evidence that has been </a:t>
          </a:r>
          <a:r>
            <a:rPr lang="en-US" b="1" i="1" dirty="0"/>
            <a:t>reproduced from an original document </a:t>
          </a:r>
          <a:r>
            <a:rPr lang="en-US" dirty="0"/>
            <a:t>or </a:t>
          </a:r>
          <a:r>
            <a:rPr lang="en-US" b="1" i="1" dirty="0"/>
            <a:t>substituted for an original item</a:t>
          </a:r>
          <a:r>
            <a:rPr lang="en-US" dirty="0"/>
            <a:t> .E.g. a photocopy of a document or photograph  </a:t>
          </a:r>
        </a:p>
      </dgm:t>
    </dgm:pt>
    <dgm:pt modelId="{BB0C995E-343F-4617-8928-F0190776FADB}" type="parTrans" cxnId="{45EC0155-09C9-4369-831A-E35E287149A6}">
      <dgm:prSet/>
      <dgm:spPr/>
      <dgm:t>
        <a:bodyPr/>
        <a:lstStyle/>
        <a:p>
          <a:endParaRPr lang="en-US"/>
        </a:p>
      </dgm:t>
    </dgm:pt>
    <dgm:pt modelId="{371148C1-2C71-4941-BE27-603F34669A84}" type="sibTrans" cxnId="{45EC0155-09C9-4369-831A-E35E287149A6}">
      <dgm:prSet/>
      <dgm:spPr/>
      <dgm:t>
        <a:bodyPr/>
        <a:lstStyle/>
        <a:p>
          <a:endParaRPr lang="en-US"/>
        </a:p>
      </dgm:t>
    </dgm:pt>
    <dgm:pt modelId="{181B8974-BECE-42BC-8327-1FAA79E9EC89}" type="pres">
      <dgm:prSet presAssocID="{E0354FE9-B6E4-4372-86F5-8F08D0311DBD}" presName="Name0" presStyleCnt="0">
        <dgm:presLayoutVars>
          <dgm:chMax val="5"/>
          <dgm:chPref val="5"/>
          <dgm:dir/>
          <dgm:animLvl val="lvl"/>
        </dgm:presLayoutVars>
      </dgm:prSet>
      <dgm:spPr/>
    </dgm:pt>
    <dgm:pt modelId="{05B97A50-188F-4278-88FF-F2BBA51799E5}" type="pres">
      <dgm:prSet presAssocID="{7A6006B2-8B2E-49B2-A48D-7485577537CC}" presName="parentText1" presStyleLbl="node1" presStyleIdx="0" presStyleCnt="3">
        <dgm:presLayoutVars>
          <dgm:chMax/>
          <dgm:chPref val="3"/>
          <dgm:bulletEnabled val="1"/>
        </dgm:presLayoutVars>
      </dgm:prSet>
      <dgm:spPr/>
    </dgm:pt>
    <dgm:pt modelId="{168A3CE1-454C-47DB-81AA-2BA9E2F08645}" type="pres">
      <dgm:prSet presAssocID="{7A6006B2-8B2E-49B2-A48D-7485577537CC}" presName="childText1" presStyleLbl="solidAlignAcc1" presStyleIdx="0" presStyleCnt="3">
        <dgm:presLayoutVars>
          <dgm:chMax val="0"/>
          <dgm:chPref val="0"/>
          <dgm:bulletEnabled val="1"/>
        </dgm:presLayoutVars>
      </dgm:prSet>
      <dgm:spPr/>
    </dgm:pt>
    <dgm:pt modelId="{B33819B0-1189-419C-A920-ABC4113BFB89}" type="pres">
      <dgm:prSet presAssocID="{DBD4C061-26FF-4F80-8001-15C3AA4652E1}" presName="parentText2" presStyleLbl="node1" presStyleIdx="1" presStyleCnt="3">
        <dgm:presLayoutVars>
          <dgm:chMax/>
          <dgm:chPref val="3"/>
          <dgm:bulletEnabled val="1"/>
        </dgm:presLayoutVars>
      </dgm:prSet>
      <dgm:spPr/>
    </dgm:pt>
    <dgm:pt modelId="{247BE8F3-C967-4486-86D2-60023E9A54CD}" type="pres">
      <dgm:prSet presAssocID="{DBD4C061-26FF-4F80-8001-15C3AA4652E1}" presName="childText2" presStyleLbl="solidAlignAcc1" presStyleIdx="1" presStyleCnt="3">
        <dgm:presLayoutVars>
          <dgm:chMax val="0"/>
          <dgm:chPref val="0"/>
          <dgm:bulletEnabled val="1"/>
        </dgm:presLayoutVars>
      </dgm:prSet>
      <dgm:spPr/>
    </dgm:pt>
    <dgm:pt modelId="{CFDD1F13-79B8-4354-B987-A06E653AF446}" type="pres">
      <dgm:prSet presAssocID="{55A00535-ACB5-4745-936A-A817F665F828}" presName="parentText3" presStyleLbl="node1" presStyleIdx="2" presStyleCnt="3">
        <dgm:presLayoutVars>
          <dgm:chMax/>
          <dgm:chPref val="3"/>
          <dgm:bulletEnabled val="1"/>
        </dgm:presLayoutVars>
      </dgm:prSet>
      <dgm:spPr/>
    </dgm:pt>
    <dgm:pt modelId="{A5A2C2B0-F9C9-45F4-9ED6-EBB1BCBB508B}" type="pres">
      <dgm:prSet presAssocID="{55A00535-ACB5-4745-936A-A817F665F828}" presName="childText3" presStyleLbl="solidAlignAcc1" presStyleIdx="2" presStyleCnt="3">
        <dgm:presLayoutVars>
          <dgm:chMax val="0"/>
          <dgm:chPref val="0"/>
          <dgm:bulletEnabled val="1"/>
        </dgm:presLayoutVars>
      </dgm:prSet>
      <dgm:spPr/>
    </dgm:pt>
  </dgm:ptLst>
  <dgm:cxnLst>
    <dgm:cxn modelId="{C5FAD82C-4C78-4B89-ADC5-A1A0092D917B}" type="presOf" srcId="{55A00535-ACB5-4745-936A-A817F665F828}" destId="{CFDD1F13-79B8-4354-B987-A06E653AF446}" srcOrd="0" destOrd="0" presId="urn:microsoft.com/office/officeart/2009/3/layout/IncreasingArrowsProcess"/>
    <dgm:cxn modelId="{54588039-1BEA-4C9F-8C7A-2133460FE7F7}" srcId="{E0354FE9-B6E4-4372-86F5-8F08D0311DBD}" destId="{7A6006B2-8B2E-49B2-A48D-7485577537CC}" srcOrd="0" destOrd="0" parTransId="{EB5B980C-15EF-4DFB-91F6-223E46BBFB59}" sibTransId="{515723C1-60C2-4B6B-A771-BA8341F05A7C}"/>
    <dgm:cxn modelId="{F30D4362-55BE-42EF-9CC4-6FD76AE9B2AD}" type="presOf" srcId="{B5B08EE2-F06C-4F1F-9097-816621065760}" destId="{168A3CE1-454C-47DB-81AA-2BA9E2F08645}" srcOrd="0" destOrd="0" presId="urn:microsoft.com/office/officeart/2009/3/layout/IncreasingArrowsProcess"/>
    <dgm:cxn modelId="{4CFB5162-482B-4A25-953C-EF7B940D4F99}" srcId="{E0354FE9-B6E4-4372-86F5-8F08D0311DBD}" destId="{DBD4C061-26FF-4F80-8001-15C3AA4652E1}" srcOrd="1" destOrd="0" parTransId="{84EB89F5-3F5A-4020-AC0E-2458F767402E}" sibTransId="{F36FEA2C-30AB-48BB-A274-1DDC249C3966}"/>
    <dgm:cxn modelId="{5D2F8C42-A114-41D2-BE9C-507C649B2A55}" srcId="{E0354FE9-B6E4-4372-86F5-8F08D0311DBD}" destId="{55A00535-ACB5-4745-936A-A817F665F828}" srcOrd="2" destOrd="0" parTransId="{2EEA6413-4E85-4129-8696-3445CF7952CD}" sibTransId="{7100246F-9B78-480D-9C8E-1307C87DBCB8}"/>
    <dgm:cxn modelId="{7DD9B073-9AF3-4943-B505-F10A139E0226}" srcId="{DBD4C061-26FF-4F80-8001-15C3AA4652E1}" destId="{21B0B39D-136E-4665-BC14-8B37AB144566}" srcOrd="0" destOrd="0" parTransId="{4BF3FDC1-5037-48A9-A88B-1B81E73907F2}" sibTransId="{6419D8EC-48E2-4FFB-BA47-DF01C6A17FEF}"/>
    <dgm:cxn modelId="{45EC0155-09C9-4369-831A-E35E287149A6}" srcId="{55A00535-ACB5-4745-936A-A817F665F828}" destId="{1B6D01D7-36D4-4E5D-BB24-AD25A7CF847F}" srcOrd="0" destOrd="0" parTransId="{BB0C995E-343F-4617-8928-F0190776FADB}" sibTransId="{371148C1-2C71-4941-BE27-603F34669A84}"/>
    <dgm:cxn modelId="{1901F2A9-B72D-435D-B889-69EDB9A32DE3}" srcId="{7A6006B2-8B2E-49B2-A48D-7485577537CC}" destId="{B5B08EE2-F06C-4F1F-9097-816621065760}" srcOrd="0" destOrd="0" parTransId="{81191B1F-1C20-401D-82C6-F09A9E684047}" sibTransId="{2DBC91E0-ADBB-4423-89C9-923C945C9581}"/>
    <dgm:cxn modelId="{BE0B01AA-118D-4939-8CAA-EBC7C8E4F34C}" type="presOf" srcId="{7A6006B2-8B2E-49B2-A48D-7485577537CC}" destId="{05B97A50-188F-4278-88FF-F2BBA51799E5}" srcOrd="0" destOrd="0" presId="urn:microsoft.com/office/officeart/2009/3/layout/IncreasingArrowsProcess"/>
    <dgm:cxn modelId="{6EA3A0B0-5A9D-4A20-923D-54D9F4DE8DA1}" type="presOf" srcId="{DBD4C061-26FF-4F80-8001-15C3AA4652E1}" destId="{B33819B0-1189-419C-A920-ABC4113BFB89}" srcOrd="0" destOrd="0" presId="urn:microsoft.com/office/officeart/2009/3/layout/IncreasingArrowsProcess"/>
    <dgm:cxn modelId="{A12A4CC6-A0AF-400C-ADF3-E541BCDACD1D}" type="presOf" srcId="{1B6D01D7-36D4-4E5D-BB24-AD25A7CF847F}" destId="{A5A2C2B0-F9C9-45F4-9ED6-EBB1BCBB508B}" srcOrd="0" destOrd="0" presId="urn:microsoft.com/office/officeart/2009/3/layout/IncreasingArrowsProcess"/>
    <dgm:cxn modelId="{ED9641E7-084D-4DEE-AC17-16957AFEDBF1}" type="presOf" srcId="{21B0B39D-136E-4665-BC14-8B37AB144566}" destId="{247BE8F3-C967-4486-86D2-60023E9A54CD}" srcOrd="0" destOrd="0" presId="urn:microsoft.com/office/officeart/2009/3/layout/IncreasingArrowsProcess"/>
    <dgm:cxn modelId="{243F85EC-4484-40C4-896E-C4F53F61CC81}" type="presOf" srcId="{E0354FE9-B6E4-4372-86F5-8F08D0311DBD}" destId="{181B8974-BECE-42BC-8327-1FAA79E9EC89}" srcOrd="0" destOrd="0" presId="urn:microsoft.com/office/officeart/2009/3/layout/IncreasingArrowsProcess"/>
    <dgm:cxn modelId="{73424802-ABB7-4976-8937-4EB65E1AA60A}" type="presParOf" srcId="{181B8974-BECE-42BC-8327-1FAA79E9EC89}" destId="{05B97A50-188F-4278-88FF-F2BBA51799E5}" srcOrd="0" destOrd="0" presId="urn:microsoft.com/office/officeart/2009/3/layout/IncreasingArrowsProcess"/>
    <dgm:cxn modelId="{EA74EACA-BDE0-435A-984F-4915F1807B12}" type="presParOf" srcId="{181B8974-BECE-42BC-8327-1FAA79E9EC89}" destId="{168A3CE1-454C-47DB-81AA-2BA9E2F08645}" srcOrd="1" destOrd="0" presId="urn:microsoft.com/office/officeart/2009/3/layout/IncreasingArrowsProcess"/>
    <dgm:cxn modelId="{3E696FDC-C303-49A2-8D0A-56EF72445DDA}" type="presParOf" srcId="{181B8974-BECE-42BC-8327-1FAA79E9EC89}" destId="{B33819B0-1189-419C-A920-ABC4113BFB89}" srcOrd="2" destOrd="0" presId="urn:microsoft.com/office/officeart/2009/3/layout/IncreasingArrowsProcess"/>
    <dgm:cxn modelId="{D46947BA-AC9E-43F0-AC84-1E08D5884212}" type="presParOf" srcId="{181B8974-BECE-42BC-8327-1FAA79E9EC89}" destId="{247BE8F3-C967-4486-86D2-60023E9A54CD}" srcOrd="3" destOrd="0" presId="urn:microsoft.com/office/officeart/2009/3/layout/IncreasingArrowsProcess"/>
    <dgm:cxn modelId="{BC1C98C2-491B-4078-8421-7922C87088F3}" type="presParOf" srcId="{181B8974-BECE-42BC-8327-1FAA79E9EC89}" destId="{CFDD1F13-79B8-4354-B987-A06E653AF446}" srcOrd="4" destOrd="0" presId="urn:microsoft.com/office/officeart/2009/3/layout/IncreasingArrowsProcess"/>
    <dgm:cxn modelId="{92246846-C003-46C7-9DFE-41DB2220CBB7}" type="presParOf" srcId="{181B8974-BECE-42BC-8327-1FAA79E9EC89}" destId="{A5A2C2B0-F9C9-45F4-9ED6-EBB1BCBB508B}" srcOrd="5" destOrd="0" presId="urn:microsoft.com/office/officeart/2009/3/layout/IncreasingArrows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44CEC07F-7E82-49DB-9932-D65F8F4A76BB}" type="doc">
      <dgm:prSet loTypeId="urn:microsoft.com/office/officeart/2005/8/layout/pList1" loCatId="list" qsTypeId="urn:microsoft.com/office/officeart/2005/8/quickstyle/simple1" qsCatId="simple" csTypeId="urn:microsoft.com/office/officeart/2005/8/colors/accent1_2" csCatId="accent1" phldr="1"/>
      <dgm:spPr/>
      <dgm:t>
        <a:bodyPr/>
        <a:lstStyle/>
        <a:p>
          <a:endParaRPr lang="en-US"/>
        </a:p>
      </dgm:t>
    </dgm:pt>
    <dgm:pt modelId="{0123F08C-488C-4DFF-9CA4-9393D96344E2}">
      <dgm:prSet phldrT="[Text]" custT="1"/>
      <dgm:spPr>
        <a:solidFill>
          <a:schemeClr val="accent3">
            <a:lumMod val="40000"/>
            <a:lumOff val="60000"/>
          </a:schemeClr>
        </a:solidFill>
        <a:ln>
          <a:solidFill>
            <a:schemeClr val="tx1"/>
          </a:solidFill>
        </a:ln>
      </dgm:spPr>
      <dgm:t>
        <a:bodyPr/>
        <a:lstStyle/>
        <a:p>
          <a:r>
            <a:rPr lang="en-US" sz="2200" b="1" i="1" dirty="0"/>
            <a:t>Where</a:t>
          </a:r>
          <a:r>
            <a:rPr lang="en-US" sz="2200" dirty="0"/>
            <a:t> it was found</a:t>
          </a:r>
        </a:p>
      </dgm:t>
    </dgm:pt>
    <dgm:pt modelId="{92F1DE89-71F8-48C1-B5D5-A9F4C938FD60}" type="parTrans" cxnId="{F927833A-9FC0-49ED-B98B-A1EB81C76E41}">
      <dgm:prSet/>
      <dgm:spPr/>
      <dgm:t>
        <a:bodyPr/>
        <a:lstStyle/>
        <a:p>
          <a:endParaRPr lang="en-US"/>
        </a:p>
      </dgm:t>
    </dgm:pt>
    <dgm:pt modelId="{AD69A411-7978-47AD-9A72-E04E039FEA7A}" type="sibTrans" cxnId="{F927833A-9FC0-49ED-B98B-A1EB81C76E41}">
      <dgm:prSet/>
      <dgm:spPr/>
      <dgm:t>
        <a:bodyPr/>
        <a:lstStyle/>
        <a:p>
          <a:endParaRPr lang="en-US"/>
        </a:p>
      </dgm:t>
    </dgm:pt>
    <dgm:pt modelId="{551C2C1A-9BB9-4415-8AF9-4A2FDA72EBDC}">
      <dgm:prSet phldrT="[Text]" custT="1"/>
      <dgm:spPr>
        <a:solidFill>
          <a:schemeClr val="accent1">
            <a:lumMod val="40000"/>
            <a:lumOff val="60000"/>
          </a:schemeClr>
        </a:solidFill>
        <a:ln>
          <a:solidFill>
            <a:schemeClr val="tx1"/>
          </a:solidFill>
        </a:ln>
      </dgm:spPr>
      <dgm:t>
        <a:bodyPr/>
        <a:lstStyle/>
        <a:p>
          <a:r>
            <a:rPr lang="en-US" sz="2200" b="1" i="1" dirty="0"/>
            <a:t>Where</a:t>
          </a:r>
          <a:r>
            <a:rPr lang="en-US" sz="2200" dirty="0"/>
            <a:t> it was seized</a:t>
          </a:r>
        </a:p>
      </dgm:t>
    </dgm:pt>
    <dgm:pt modelId="{8434B92E-0560-4089-95D9-8FFA25752F6D}" type="parTrans" cxnId="{C4812916-2243-4D7C-A9C3-0366F3FFCEF1}">
      <dgm:prSet/>
      <dgm:spPr/>
      <dgm:t>
        <a:bodyPr/>
        <a:lstStyle/>
        <a:p>
          <a:endParaRPr lang="en-US"/>
        </a:p>
      </dgm:t>
    </dgm:pt>
    <dgm:pt modelId="{DD8CE1BE-D219-4AD5-ACFF-1E157BB46280}" type="sibTrans" cxnId="{C4812916-2243-4D7C-A9C3-0366F3FFCEF1}">
      <dgm:prSet/>
      <dgm:spPr/>
      <dgm:t>
        <a:bodyPr/>
        <a:lstStyle/>
        <a:p>
          <a:endParaRPr lang="en-US"/>
        </a:p>
      </dgm:t>
    </dgm:pt>
    <dgm:pt modelId="{0C41E064-745B-4293-ADEF-2D888ACC4868}">
      <dgm:prSet phldrT="[Text]" custT="1"/>
      <dgm:spPr>
        <a:solidFill>
          <a:schemeClr val="accent1">
            <a:lumMod val="40000"/>
            <a:lumOff val="60000"/>
          </a:schemeClr>
        </a:solidFill>
        <a:ln>
          <a:solidFill>
            <a:schemeClr val="tx1"/>
          </a:solidFill>
        </a:ln>
      </dgm:spPr>
      <dgm:t>
        <a:bodyPr/>
        <a:lstStyle/>
        <a:p>
          <a:r>
            <a:rPr lang="en-US" sz="2200" dirty="0"/>
            <a:t>The </a:t>
          </a:r>
          <a:r>
            <a:rPr lang="en-US" sz="2200" b="1" i="1" dirty="0"/>
            <a:t>time</a:t>
          </a:r>
          <a:r>
            <a:rPr lang="en-US" sz="2200" dirty="0"/>
            <a:t> of seizure</a:t>
          </a:r>
        </a:p>
      </dgm:t>
    </dgm:pt>
    <dgm:pt modelId="{5A72B26B-FD9A-47D1-8358-390825A17574}" type="parTrans" cxnId="{1FF3842A-BCF0-4F94-AB65-070421F319D4}">
      <dgm:prSet/>
      <dgm:spPr/>
      <dgm:t>
        <a:bodyPr/>
        <a:lstStyle/>
        <a:p>
          <a:endParaRPr lang="en-US"/>
        </a:p>
      </dgm:t>
    </dgm:pt>
    <dgm:pt modelId="{664AD172-9057-4BA7-B8CA-95DA61CB0318}" type="sibTrans" cxnId="{1FF3842A-BCF0-4F94-AB65-070421F319D4}">
      <dgm:prSet/>
      <dgm:spPr/>
      <dgm:t>
        <a:bodyPr/>
        <a:lstStyle/>
        <a:p>
          <a:endParaRPr lang="en-US"/>
        </a:p>
      </dgm:t>
    </dgm:pt>
    <dgm:pt modelId="{811A9619-F649-4F40-8ADB-E0EF70AD5B5A}">
      <dgm:prSet phldrT="[Text]" custT="1"/>
      <dgm:spPr>
        <a:solidFill>
          <a:schemeClr val="accent3">
            <a:lumMod val="40000"/>
            <a:lumOff val="60000"/>
          </a:schemeClr>
        </a:solidFill>
        <a:ln>
          <a:solidFill>
            <a:schemeClr val="tx1"/>
          </a:solidFill>
        </a:ln>
      </dgm:spPr>
      <dgm:t>
        <a:bodyPr/>
        <a:lstStyle/>
        <a:p>
          <a:r>
            <a:rPr lang="en-US" sz="2200" dirty="0"/>
            <a:t>The </a:t>
          </a:r>
          <a:r>
            <a:rPr lang="en-US" sz="2200" b="1" i="1" dirty="0"/>
            <a:t>date</a:t>
          </a:r>
          <a:r>
            <a:rPr lang="en-US" sz="2200" dirty="0"/>
            <a:t> of  seizure</a:t>
          </a:r>
        </a:p>
      </dgm:t>
    </dgm:pt>
    <dgm:pt modelId="{E0A8C1D7-58D5-48A8-BE48-8B6FEC254337}" type="parTrans" cxnId="{E8D18FC6-F585-4D05-BC44-038AC09543B5}">
      <dgm:prSet/>
      <dgm:spPr/>
      <dgm:t>
        <a:bodyPr/>
        <a:lstStyle/>
        <a:p>
          <a:endParaRPr lang="en-US"/>
        </a:p>
      </dgm:t>
    </dgm:pt>
    <dgm:pt modelId="{5E5B3788-76CE-4166-A360-D491870B5474}" type="sibTrans" cxnId="{E8D18FC6-F585-4D05-BC44-038AC09543B5}">
      <dgm:prSet/>
      <dgm:spPr/>
      <dgm:t>
        <a:bodyPr/>
        <a:lstStyle/>
        <a:p>
          <a:endParaRPr lang="en-US"/>
        </a:p>
      </dgm:t>
    </dgm:pt>
    <dgm:pt modelId="{6AFBEFA4-6014-4FA7-ACEA-8C045F2EB5C8}">
      <dgm:prSet phldrT="[Text]" custT="1"/>
      <dgm:spPr>
        <a:solidFill>
          <a:schemeClr val="accent1">
            <a:lumMod val="40000"/>
            <a:lumOff val="60000"/>
          </a:schemeClr>
        </a:solidFill>
        <a:ln>
          <a:solidFill>
            <a:schemeClr val="tx1"/>
          </a:solidFill>
        </a:ln>
      </dgm:spPr>
      <dgm:t>
        <a:bodyPr/>
        <a:lstStyle/>
        <a:p>
          <a:r>
            <a:rPr lang="en-US" sz="2300" b="1" i="1" dirty="0"/>
            <a:t>Whom</a:t>
          </a:r>
          <a:r>
            <a:rPr lang="en-US" sz="2300" dirty="0"/>
            <a:t> it was seized by &amp; what was done with it after seizure</a:t>
          </a:r>
        </a:p>
      </dgm:t>
    </dgm:pt>
    <dgm:pt modelId="{29C1778B-12A1-46C6-85E0-D2A09FD2227B}" type="parTrans" cxnId="{1968B898-D3C4-4DAE-B868-0B2586E37622}">
      <dgm:prSet/>
      <dgm:spPr/>
      <dgm:t>
        <a:bodyPr/>
        <a:lstStyle/>
        <a:p>
          <a:endParaRPr lang="en-US"/>
        </a:p>
      </dgm:t>
    </dgm:pt>
    <dgm:pt modelId="{CF21ACAB-E4C1-4C98-A535-F68548C0EDFB}" type="sibTrans" cxnId="{1968B898-D3C4-4DAE-B868-0B2586E37622}">
      <dgm:prSet/>
      <dgm:spPr/>
      <dgm:t>
        <a:bodyPr/>
        <a:lstStyle/>
        <a:p>
          <a:endParaRPr lang="en-US"/>
        </a:p>
      </dgm:t>
    </dgm:pt>
    <dgm:pt modelId="{F88191B7-F9A0-4BBD-8130-46127FD1C0FE}" type="pres">
      <dgm:prSet presAssocID="{44CEC07F-7E82-49DB-9932-D65F8F4A76BB}" presName="Name0" presStyleCnt="0">
        <dgm:presLayoutVars>
          <dgm:dir/>
          <dgm:resizeHandles val="exact"/>
        </dgm:presLayoutVars>
      </dgm:prSet>
      <dgm:spPr/>
    </dgm:pt>
    <dgm:pt modelId="{FA3E97B5-250A-4D81-8BE3-1E0AC6C15D4A}" type="pres">
      <dgm:prSet presAssocID="{0123F08C-488C-4DFF-9CA4-9393D96344E2}" presName="compNode" presStyleCnt="0"/>
      <dgm:spPr/>
    </dgm:pt>
    <dgm:pt modelId="{ED82BC42-57B6-4314-A5DD-73B440D23552}" type="pres">
      <dgm:prSet presAssocID="{0123F08C-488C-4DFF-9CA4-9393D96344E2}" presName="pictRect" presStyleLbl="node1" presStyleIdx="0" presStyleCnt="5"/>
      <dgm:spPr>
        <a:blipFill rotWithShape="1">
          <a:blip xmlns:r="http://schemas.openxmlformats.org/officeDocument/2006/relationships" r:embed="rId1"/>
          <a:stretch>
            <a:fillRect/>
          </a:stretch>
        </a:blipFill>
        <a:ln>
          <a:solidFill>
            <a:schemeClr val="tx1"/>
          </a:solidFill>
        </a:ln>
      </dgm:spPr>
    </dgm:pt>
    <dgm:pt modelId="{A05D41D5-2956-41EA-8187-B6C7FF0EC84F}" type="pres">
      <dgm:prSet presAssocID="{0123F08C-488C-4DFF-9CA4-9393D96344E2}" presName="textRect" presStyleLbl="revTx" presStyleIdx="0" presStyleCnt="5" custLinFactNeighborX="3308" custLinFactNeighborY="25006">
        <dgm:presLayoutVars>
          <dgm:bulletEnabled val="1"/>
        </dgm:presLayoutVars>
      </dgm:prSet>
      <dgm:spPr/>
    </dgm:pt>
    <dgm:pt modelId="{7BB8DBC0-EC67-4FC2-91BD-654E6AFE8D5B}" type="pres">
      <dgm:prSet presAssocID="{AD69A411-7978-47AD-9A72-E04E039FEA7A}" presName="sibTrans" presStyleLbl="sibTrans2D1" presStyleIdx="0" presStyleCnt="0"/>
      <dgm:spPr/>
    </dgm:pt>
    <dgm:pt modelId="{942C3D35-5CE1-4864-98B9-E22E516AD28C}" type="pres">
      <dgm:prSet presAssocID="{551C2C1A-9BB9-4415-8AF9-4A2FDA72EBDC}" presName="compNode" presStyleCnt="0"/>
      <dgm:spPr/>
    </dgm:pt>
    <dgm:pt modelId="{22845CD0-3CE0-4463-9880-0CA4AFD78B15}" type="pres">
      <dgm:prSet presAssocID="{551C2C1A-9BB9-4415-8AF9-4A2FDA72EBDC}" presName="pictRect" presStyleLbl="node1" presStyleIdx="1" presStyleCnt="5"/>
      <dgm:spPr>
        <a:blipFill rotWithShape="1">
          <a:blip xmlns:r="http://schemas.openxmlformats.org/officeDocument/2006/relationships" r:embed="rId2"/>
          <a:stretch>
            <a:fillRect/>
          </a:stretch>
        </a:blipFill>
        <a:ln>
          <a:solidFill>
            <a:schemeClr val="tx1"/>
          </a:solidFill>
        </a:ln>
      </dgm:spPr>
    </dgm:pt>
    <dgm:pt modelId="{3D89DA4C-C8BF-4424-8BE1-2D6333AA1D4F}" type="pres">
      <dgm:prSet presAssocID="{551C2C1A-9BB9-4415-8AF9-4A2FDA72EBDC}" presName="textRect" presStyleLbl="revTx" presStyleIdx="1" presStyleCnt="5" custLinFactNeighborX="7299" custLinFactNeighborY="23301">
        <dgm:presLayoutVars>
          <dgm:bulletEnabled val="1"/>
        </dgm:presLayoutVars>
      </dgm:prSet>
      <dgm:spPr/>
    </dgm:pt>
    <dgm:pt modelId="{388DD391-3F4E-4544-8F8B-88F4388BFA79}" type="pres">
      <dgm:prSet presAssocID="{DD8CE1BE-D219-4AD5-ACFF-1E157BB46280}" presName="sibTrans" presStyleLbl="sibTrans2D1" presStyleIdx="0" presStyleCnt="0"/>
      <dgm:spPr/>
    </dgm:pt>
    <dgm:pt modelId="{BA95C82C-3CB9-41B6-9625-7AF2878A1DCB}" type="pres">
      <dgm:prSet presAssocID="{0C41E064-745B-4293-ADEF-2D888ACC4868}" presName="compNode" presStyleCnt="0"/>
      <dgm:spPr/>
    </dgm:pt>
    <dgm:pt modelId="{8DA6170D-44BF-4E92-BEA8-13D1133E79EC}" type="pres">
      <dgm:prSet presAssocID="{0C41E064-745B-4293-ADEF-2D888ACC4868}" presName="pictRect" presStyleLbl="node1" presStyleIdx="2" presStyleCnt="5"/>
      <dgm:spPr>
        <a:blipFill rotWithShape="1">
          <a:blip xmlns:r="http://schemas.openxmlformats.org/officeDocument/2006/relationships" r:embed="rId3"/>
          <a:stretch>
            <a:fillRect/>
          </a:stretch>
        </a:blipFill>
        <a:ln>
          <a:solidFill>
            <a:schemeClr val="tx1"/>
          </a:solidFill>
        </a:ln>
      </dgm:spPr>
    </dgm:pt>
    <dgm:pt modelId="{AFE78CB9-4027-48CB-B4A9-4578DEA652D1}" type="pres">
      <dgm:prSet presAssocID="{0C41E064-745B-4293-ADEF-2D888ACC4868}" presName="textRect" presStyleLbl="revTx" presStyleIdx="2" presStyleCnt="5" custLinFactNeighborX="-2132" custLinFactNeighborY="23301">
        <dgm:presLayoutVars>
          <dgm:bulletEnabled val="1"/>
        </dgm:presLayoutVars>
      </dgm:prSet>
      <dgm:spPr/>
    </dgm:pt>
    <dgm:pt modelId="{D2C7AB1E-FA06-4BB5-A615-C55D04E57EB3}" type="pres">
      <dgm:prSet presAssocID="{664AD172-9057-4BA7-B8CA-95DA61CB0318}" presName="sibTrans" presStyleLbl="sibTrans2D1" presStyleIdx="0" presStyleCnt="0"/>
      <dgm:spPr/>
    </dgm:pt>
    <dgm:pt modelId="{EE2F5905-F30E-475A-99B1-5E055205DDB5}" type="pres">
      <dgm:prSet presAssocID="{811A9619-F649-4F40-8ADB-E0EF70AD5B5A}" presName="compNode" presStyleCnt="0"/>
      <dgm:spPr/>
    </dgm:pt>
    <dgm:pt modelId="{758E484B-F31B-4272-9DEC-4AFD472E4569}" type="pres">
      <dgm:prSet presAssocID="{811A9619-F649-4F40-8ADB-E0EF70AD5B5A}" presName="pictRect" presStyleLbl="node1" presStyleIdx="3" presStyleCnt="5"/>
      <dgm:spPr>
        <a:blipFill rotWithShape="1">
          <a:blip xmlns:r="http://schemas.openxmlformats.org/officeDocument/2006/relationships" r:embed="rId4"/>
          <a:stretch>
            <a:fillRect/>
          </a:stretch>
        </a:blipFill>
        <a:ln>
          <a:solidFill>
            <a:schemeClr val="tx1"/>
          </a:solidFill>
        </a:ln>
      </dgm:spPr>
    </dgm:pt>
    <dgm:pt modelId="{6C3FCC8B-6215-4939-BC87-A0F94AB00C16}" type="pres">
      <dgm:prSet presAssocID="{811A9619-F649-4F40-8ADB-E0EF70AD5B5A}" presName="textRect" presStyleLbl="revTx" presStyleIdx="3" presStyleCnt="5" custLinFactNeighborX="1148" custLinFactNeighborY="23301">
        <dgm:presLayoutVars>
          <dgm:bulletEnabled val="1"/>
        </dgm:presLayoutVars>
      </dgm:prSet>
      <dgm:spPr/>
    </dgm:pt>
    <dgm:pt modelId="{D5296E65-D7EC-458C-9321-B921E9F545D6}" type="pres">
      <dgm:prSet presAssocID="{5E5B3788-76CE-4166-A360-D491870B5474}" presName="sibTrans" presStyleLbl="sibTrans2D1" presStyleIdx="0" presStyleCnt="0"/>
      <dgm:spPr/>
    </dgm:pt>
    <dgm:pt modelId="{0DFBBFF2-DC20-4D68-9F70-963DB864A0F8}" type="pres">
      <dgm:prSet presAssocID="{6AFBEFA4-6014-4FA7-ACEA-8C045F2EB5C8}" presName="compNode" presStyleCnt="0"/>
      <dgm:spPr/>
    </dgm:pt>
    <dgm:pt modelId="{BE38A284-E252-42BA-A399-E419617F6845}" type="pres">
      <dgm:prSet presAssocID="{6AFBEFA4-6014-4FA7-ACEA-8C045F2EB5C8}" presName="pictRect" presStyleLbl="node1" presStyleIdx="4" presStyleCnt="5" custLinFactNeighborY="2794"/>
      <dgm:spPr>
        <a:blipFill rotWithShape="1">
          <a:blip xmlns:r="http://schemas.openxmlformats.org/officeDocument/2006/relationships" r:embed="rId5"/>
          <a:stretch>
            <a:fillRect/>
          </a:stretch>
        </a:blipFill>
        <a:ln>
          <a:solidFill>
            <a:schemeClr val="tx1"/>
          </a:solidFill>
        </a:ln>
      </dgm:spPr>
    </dgm:pt>
    <dgm:pt modelId="{72659CC6-0D2B-4FE8-91C7-7A81D001575F}" type="pres">
      <dgm:prSet presAssocID="{6AFBEFA4-6014-4FA7-ACEA-8C045F2EB5C8}" presName="textRect" presStyleLbl="revTx" presStyleIdx="4" presStyleCnt="5" custScaleX="459290" custScaleY="78448">
        <dgm:presLayoutVars>
          <dgm:bulletEnabled val="1"/>
        </dgm:presLayoutVars>
      </dgm:prSet>
      <dgm:spPr/>
    </dgm:pt>
  </dgm:ptLst>
  <dgm:cxnLst>
    <dgm:cxn modelId="{E1111B04-27B3-4274-823A-BB2B56810280}" type="presOf" srcId="{551C2C1A-9BB9-4415-8AF9-4A2FDA72EBDC}" destId="{3D89DA4C-C8BF-4424-8BE1-2D6333AA1D4F}" srcOrd="0" destOrd="0" presId="urn:microsoft.com/office/officeart/2005/8/layout/pList1"/>
    <dgm:cxn modelId="{C4812916-2243-4D7C-A9C3-0366F3FFCEF1}" srcId="{44CEC07F-7E82-49DB-9932-D65F8F4A76BB}" destId="{551C2C1A-9BB9-4415-8AF9-4A2FDA72EBDC}" srcOrd="1" destOrd="0" parTransId="{8434B92E-0560-4089-95D9-8FFA25752F6D}" sibTransId="{DD8CE1BE-D219-4AD5-ACFF-1E157BB46280}"/>
    <dgm:cxn modelId="{2CEC1917-1AA3-4F6A-B444-C8EB0CA0A1E5}" type="presOf" srcId="{DD8CE1BE-D219-4AD5-ACFF-1E157BB46280}" destId="{388DD391-3F4E-4544-8F8B-88F4388BFA79}" srcOrd="0" destOrd="0" presId="urn:microsoft.com/office/officeart/2005/8/layout/pList1"/>
    <dgm:cxn modelId="{F1917A24-FC21-4BDD-8058-3823B4F15AA1}" type="presOf" srcId="{AD69A411-7978-47AD-9A72-E04E039FEA7A}" destId="{7BB8DBC0-EC67-4FC2-91BD-654E6AFE8D5B}" srcOrd="0" destOrd="0" presId="urn:microsoft.com/office/officeart/2005/8/layout/pList1"/>
    <dgm:cxn modelId="{1FF3842A-BCF0-4F94-AB65-070421F319D4}" srcId="{44CEC07F-7E82-49DB-9932-D65F8F4A76BB}" destId="{0C41E064-745B-4293-ADEF-2D888ACC4868}" srcOrd="2" destOrd="0" parTransId="{5A72B26B-FD9A-47D1-8358-390825A17574}" sibTransId="{664AD172-9057-4BA7-B8CA-95DA61CB0318}"/>
    <dgm:cxn modelId="{CF215037-DC52-49F8-B273-E21CE49B9424}" type="presOf" srcId="{6AFBEFA4-6014-4FA7-ACEA-8C045F2EB5C8}" destId="{72659CC6-0D2B-4FE8-91C7-7A81D001575F}" srcOrd="0" destOrd="0" presId="urn:microsoft.com/office/officeart/2005/8/layout/pList1"/>
    <dgm:cxn modelId="{A9C14738-DD2D-4ED4-86F6-3B5A06123FAD}" type="presOf" srcId="{664AD172-9057-4BA7-B8CA-95DA61CB0318}" destId="{D2C7AB1E-FA06-4BB5-A615-C55D04E57EB3}" srcOrd="0" destOrd="0" presId="urn:microsoft.com/office/officeart/2005/8/layout/pList1"/>
    <dgm:cxn modelId="{F927833A-9FC0-49ED-B98B-A1EB81C76E41}" srcId="{44CEC07F-7E82-49DB-9932-D65F8F4A76BB}" destId="{0123F08C-488C-4DFF-9CA4-9393D96344E2}" srcOrd="0" destOrd="0" parTransId="{92F1DE89-71F8-48C1-B5D5-A9F4C938FD60}" sibTransId="{AD69A411-7978-47AD-9A72-E04E039FEA7A}"/>
    <dgm:cxn modelId="{6890C360-D67B-4373-A5FF-8D4F4269E1D1}" type="presOf" srcId="{0C41E064-745B-4293-ADEF-2D888ACC4868}" destId="{AFE78CB9-4027-48CB-B4A9-4578DEA652D1}" srcOrd="0" destOrd="0" presId="urn:microsoft.com/office/officeart/2005/8/layout/pList1"/>
    <dgm:cxn modelId="{D4A36941-DD2B-45CD-BAC3-E92EEFB55745}" type="presOf" srcId="{811A9619-F649-4F40-8ADB-E0EF70AD5B5A}" destId="{6C3FCC8B-6215-4939-BC87-A0F94AB00C16}" srcOrd="0" destOrd="0" presId="urn:microsoft.com/office/officeart/2005/8/layout/pList1"/>
    <dgm:cxn modelId="{1968B898-D3C4-4DAE-B868-0B2586E37622}" srcId="{44CEC07F-7E82-49DB-9932-D65F8F4A76BB}" destId="{6AFBEFA4-6014-4FA7-ACEA-8C045F2EB5C8}" srcOrd="4" destOrd="0" parTransId="{29C1778B-12A1-46C6-85E0-D2A09FD2227B}" sibTransId="{CF21ACAB-E4C1-4C98-A535-F68548C0EDFB}"/>
    <dgm:cxn modelId="{397F40BA-6469-4531-975C-3F5B7C269AF9}" type="presOf" srcId="{44CEC07F-7E82-49DB-9932-D65F8F4A76BB}" destId="{F88191B7-F9A0-4BBD-8130-46127FD1C0FE}" srcOrd="0" destOrd="0" presId="urn:microsoft.com/office/officeart/2005/8/layout/pList1"/>
    <dgm:cxn modelId="{136B45C6-23D0-417B-A35C-85EB07C97C1C}" type="presOf" srcId="{5E5B3788-76CE-4166-A360-D491870B5474}" destId="{D5296E65-D7EC-458C-9321-B921E9F545D6}" srcOrd="0" destOrd="0" presId="urn:microsoft.com/office/officeart/2005/8/layout/pList1"/>
    <dgm:cxn modelId="{E8D18FC6-F585-4D05-BC44-038AC09543B5}" srcId="{44CEC07F-7E82-49DB-9932-D65F8F4A76BB}" destId="{811A9619-F649-4F40-8ADB-E0EF70AD5B5A}" srcOrd="3" destOrd="0" parTransId="{E0A8C1D7-58D5-48A8-BE48-8B6FEC254337}" sibTransId="{5E5B3788-76CE-4166-A360-D491870B5474}"/>
    <dgm:cxn modelId="{66066AC9-A28A-47FB-983D-D36BCBD1522B}" type="presOf" srcId="{0123F08C-488C-4DFF-9CA4-9393D96344E2}" destId="{A05D41D5-2956-41EA-8187-B6C7FF0EC84F}" srcOrd="0" destOrd="0" presId="urn:microsoft.com/office/officeart/2005/8/layout/pList1"/>
    <dgm:cxn modelId="{8627F062-3DD3-42A5-9D4B-71C2E4166FE1}" type="presParOf" srcId="{F88191B7-F9A0-4BBD-8130-46127FD1C0FE}" destId="{FA3E97B5-250A-4D81-8BE3-1E0AC6C15D4A}" srcOrd="0" destOrd="0" presId="urn:microsoft.com/office/officeart/2005/8/layout/pList1"/>
    <dgm:cxn modelId="{8A6F7C70-4FE9-4759-A409-4EA64021432C}" type="presParOf" srcId="{FA3E97B5-250A-4D81-8BE3-1E0AC6C15D4A}" destId="{ED82BC42-57B6-4314-A5DD-73B440D23552}" srcOrd="0" destOrd="0" presId="urn:microsoft.com/office/officeart/2005/8/layout/pList1"/>
    <dgm:cxn modelId="{C10F9570-F677-444A-B243-31EDF7343650}" type="presParOf" srcId="{FA3E97B5-250A-4D81-8BE3-1E0AC6C15D4A}" destId="{A05D41D5-2956-41EA-8187-B6C7FF0EC84F}" srcOrd="1" destOrd="0" presId="urn:microsoft.com/office/officeart/2005/8/layout/pList1"/>
    <dgm:cxn modelId="{86C02F10-8613-45F9-A1D1-283EEEC4B3D2}" type="presParOf" srcId="{F88191B7-F9A0-4BBD-8130-46127FD1C0FE}" destId="{7BB8DBC0-EC67-4FC2-91BD-654E6AFE8D5B}" srcOrd="1" destOrd="0" presId="urn:microsoft.com/office/officeart/2005/8/layout/pList1"/>
    <dgm:cxn modelId="{1A7277B9-F840-4AE4-A2C3-06766BF2960C}" type="presParOf" srcId="{F88191B7-F9A0-4BBD-8130-46127FD1C0FE}" destId="{942C3D35-5CE1-4864-98B9-E22E516AD28C}" srcOrd="2" destOrd="0" presId="urn:microsoft.com/office/officeart/2005/8/layout/pList1"/>
    <dgm:cxn modelId="{B724F40A-053B-4137-A4DF-4FFC5675FEE7}" type="presParOf" srcId="{942C3D35-5CE1-4864-98B9-E22E516AD28C}" destId="{22845CD0-3CE0-4463-9880-0CA4AFD78B15}" srcOrd="0" destOrd="0" presId="urn:microsoft.com/office/officeart/2005/8/layout/pList1"/>
    <dgm:cxn modelId="{437ECB65-A0EC-454D-A06A-213572C14062}" type="presParOf" srcId="{942C3D35-5CE1-4864-98B9-E22E516AD28C}" destId="{3D89DA4C-C8BF-4424-8BE1-2D6333AA1D4F}" srcOrd="1" destOrd="0" presId="urn:microsoft.com/office/officeart/2005/8/layout/pList1"/>
    <dgm:cxn modelId="{294CA282-9239-4482-A70B-6BF7B3A3912A}" type="presParOf" srcId="{F88191B7-F9A0-4BBD-8130-46127FD1C0FE}" destId="{388DD391-3F4E-4544-8F8B-88F4388BFA79}" srcOrd="3" destOrd="0" presId="urn:microsoft.com/office/officeart/2005/8/layout/pList1"/>
    <dgm:cxn modelId="{3F521C0F-1458-4D5A-8680-B8FDF627F98B}" type="presParOf" srcId="{F88191B7-F9A0-4BBD-8130-46127FD1C0FE}" destId="{BA95C82C-3CB9-41B6-9625-7AF2878A1DCB}" srcOrd="4" destOrd="0" presId="urn:microsoft.com/office/officeart/2005/8/layout/pList1"/>
    <dgm:cxn modelId="{470D7390-2623-47E9-B20F-EC402399A442}" type="presParOf" srcId="{BA95C82C-3CB9-41B6-9625-7AF2878A1DCB}" destId="{8DA6170D-44BF-4E92-BEA8-13D1133E79EC}" srcOrd="0" destOrd="0" presId="urn:microsoft.com/office/officeart/2005/8/layout/pList1"/>
    <dgm:cxn modelId="{FF9CA38C-E04D-4F8A-A01B-37C8E910427E}" type="presParOf" srcId="{BA95C82C-3CB9-41B6-9625-7AF2878A1DCB}" destId="{AFE78CB9-4027-48CB-B4A9-4578DEA652D1}" srcOrd="1" destOrd="0" presId="urn:microsoft.com/office/officeart/2005/8/layout/pList1"/>
    <dgm:cxn modelId="{0BF7985D-3225-4799-A444-7A42AEA64507}" type="presParOf" srcId="{F88191B7-F9A0-4BBD-8130-46127FD1C0FE}" destId="{D2C7AB1E-FA06-4BB5-A615-C55D04E57EB3}" srcOrd="5" destOrd="0" presId="urn:microsoft.com/office/officeart/2005/8/layout/pList1"/>
    <dgm:cxn modelId="{BCE5DC65-1570-42A2-9CBF-E0DA0519B9D7}" type="presParOf" srcId="{F88191B7-F9A0-4BBD-8130-46127FD1C0FE}" destId="{EE2F5905-F30E-475A-99B1-5E055205DDB5}" srcOrd="6" destOrd="0" presId="urn:microsoft.com/office/officeart/2005/8/layout/pList1"/>
    <dgm:cxn modelId="{8017A5B6-E6DE-45EB-84BB-6B9115E564FD}" type="presParOf" srcId="{EE2F5905-F30E-475A-99B1-5E055205DDB5}" destId="{758E484B-F31B-4272-9DEC-4AFD472E4569}" srcOrd="0" destOrd="0" presId="urn:microsoft.com/office/officeart/2005/8/layout/pList1"/>
    <dgm:cxn modelId="{3769AAE0-EFA8-4A08-A4A5-4FA8558BB6AE}" type="presParOf" srcId="{EE2F5905-F30E-475A-99B1-5E055205DDB5}" destId="{6C3FCC8B-6215-4939-BC87-A0F94AB00C16}" srcOrd="1" destOrd="0" presId="urn:microsoft.com/office/officeart/2005/8/layout/pList1"/>
    <dgm:cxn modelId="{9C0B7C94-31DC-43C0-891C-14CB5EAF64BF}" type="presParOf" srcId="{F88191B7-F9A0-4BBD-8130-46127FD1C0FE}" destId="{D5296E65-D7EC-458C-9321-B921E9F545D6}" srcOrd="7" destOrd="0" presId="urn:microsoft.com/office/officeart/2005/8/layout/pList1"/>
    <dgm:cxn modelId="{51D4660D-A84A-4C82-A416-C9BD07281DA0}" type="presParOf" srcId="{F88191B7-F9A0-4BBD-8130-46127FD1C0FE}" destId="{0DFBBFF2-DC20-4D68-9F70-963DB864A0F8}" srcOrd="8" destOrd="0" presId="urn:microsoft.com/office/officeart/2005/8/layout/pList1"/>
    <dgm:cxn modelId="{1A12A4A2-3BF9-43B1-A7D2-E025BF22123B}" type="presParOf" srcId="{0DFBBFF2-DC20-4D68-9F70-963DB864A0F8}" destId="{BE38A284-E252-42BA-A399-E419617F6845}" srcOrd="0" destOrd="0" presId="urn:microsoft.com/office/officeart/2005/8/layout/pList1"/>
    <dgm:cxn modelId="{B17B04E7-24C6-4F20-9EAC-3D7AB0BC31E9}" type="presParOf" srcId="{0DFBBFF2-DC20-4D68-9F70-963DB864A0F8}" destId="{72659CC6-0D2B-4FE8-91C7-7A81D001575F}" srcOrd="1" destOrd="0" presId="urn:microsoft.com/office/officeart/2005/8/layout/p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A881A4A8-15A5-4A8E-A657-2AD6A535E504}" type="doc">
      <dgm:prSet loTypeId="urn:microsoft.com/office/officeart/2005/8/layout/hProcess7" loCatId="list" qsTypeId="urn:microsoft.com/office/officeart/2005/8/quickstyle/simple1" qsCatId="simple" csTypeId="urn:microsoft.com/office/officeart/2005/8/colors/accent1_2" csCatId="accent1" phldr="1"/>
      <dgm:spPr/>
      <dgm:t>
        <a:bodyPr/>
        <a:lstStyle/>
        <a:p>
          <a:endParaRPr lang="en-US"/>
        </a:p>
      </dgm:t>
    </dgm:pt>
    <dgm:pt modelId="{31CBD6CF-516F-4900-849C-657D572B6E50}">
      <dgm:prSet phldrT="[Text]" custT="1"/>
      <dgm:spPr>
        <a:solidFill>
          <a:schemeClr val="tx2">
            <a:lumMod val="20000"/>
            <a:lumOff val="80000"/>
          </a:schemeClr>
        </a:solidFill>
        <a:ln>
          <a:solidFill>
            <a:schemeClr val="tx1"/>
          </a:solidFill>
        </a:ln>
      </dgm:spPr>
      <dgm:t>
        <a:bodyPr/>
        <a:lstStyle/>
        <a:p>
          <a:r>
            <a:rPr lang="en-US" sz="2800" b="1" i="1" dirty="0">
              <a:solidFill>
                <a:schemeClr val="tx1"/>
              </a:solidFill>
            </a:rPr>
            <a:t>Suspect present</a:t>
          </a:r>
        </a:p>
      </dgm:t>
    </dgm:pt>
    <dgm:pt modelId="{028EC709-C35D-4A7E-959B-EE0F65DA070E}" type="parTrans" cxnId="{526FDA4C-4B09-4543-8FE8-01D228616696}">
      <dgm:prSet/>
      <dgm:spPr/>
      <dgm:t>
        <a:bodyPr/>
        <a:lstStyle/>
        <a:p>
          <a:endParaRPr lang="en-US"/>
        </a:p>
      </dgm:t>
    </dgm:pt>
    <dgm:pt modelId="{32212F89-2057-49EE-930F-8AC253DE4E94}" type="sibTrans" cxnId="{526FDA4C-4B09-4543-8FE8-01D228616696}">
      <dgm:prSet/>
      <dgm:spPr/>
      <dgm:t>
        <a:bodyPr/>
        <a:lstStyle/>
        <a:p>
          <a:endParaRPr lang="en-US"/>
        </a:p>
      </dgm:t>
    </dgm:pt>
    <dgm:pt modelId="{46C7D4B8-DC61-42AD-B670-C4D112E7E73D}">
      <dgm:prSet phldrT="[Text]" custT="1"/>
      <dgm:spPr>
        <a:solidFill>
          <a:schemeClr val="accent2">
            <a:lumMod val="40000"/>
            <a:lumOff val="60000"/>
          </a:schemeClr>
        </a:solidFill>
      </dgm:spPr>
      <dgm:t>
        <a:bodyPr/>
        <a:lstStyle/>
        <a:p>
          <a:r>
            <a:rPr lang="en-US" sz="2400" dirty="0">
              <a:solidFill>
                <a:schemeClr val="tx1"/>
              </a:solidFill>
            </a:rPr>
            <a:t>Identification of suspects</a:t>
          </a:r>
        </a:p>
        <a:p>
          <a:r>
            <a:rPr lang="en-US" sz="2400" dirty="0">
              <a:solidFill>
                <a:schemeClr val="tx1"/>
              </a:solidFill>
            </a:rPr>
            <a:t>Arrest – yes or no</a:t>
          </a:r>
        </a:p>
        <a:p>
          <a:r>
            <a:rPr lang="en-US" sz="2400" dirty="0">
              <a:solidFill>
                <a:schemeClr val="tx1"/>
              </a:solidFill>
            </a:rPr>
            <a:t>Managing the scene &amp; a suspect</a:t>
          </a:r>
        </a:p>
        <a:p>
          <a:r>
            <a:rPr lang="en-US" sz="2400" dirty="0">
              <a:solidFill>
                <a:schemeClr val="tx1"/>
              </a:solidFill>
            </a:rPr>
            <a:t>Cross contamination</a:t>
          </a:r>
        </a:p>
      </dgm:t>
    </dgm:pt>
    <dgm:pt modelId="{A3870E63-4985-4931-8D8E-8C046026904D}" type="parTrans" cxnId="{EC6D295F-424B-42BF-B7C2-8C9C10DD27B2}">
      <dgm:prSet/>
      <dgm:spPr/>
      <dgm:t>
        <a:bodyPr/>
        <a:lstStyle/>
        <a:p>
          <a:endParaRPr lang="en-US"/>
        </a:p>
      </dgm:t>
    </dgm:pt>
    <dgm:pt modelId="{1CA33DD9-4260-48CF-86C5-7918B68B0E67}" type="sibTrans" cxnId="{EC6D295F-424B-42BF-B7C2-8C9C10DD27B2}">
      <dgm:prSet/>
      <dgm:spPr/>
      <dgm:t>
        <a:bodyPr/>
        <a:lstStyle/>
        <a:p>
          <a:endParaRPr lang="en-US"/>
        </a:p>
      </dgm:t>
    </dgm:pt>
    <dgm:pt modelId="{2BF0FAA8-93AA-4B08-A900-3472BA0EFA36}">
      <dgm:prSet phldrT="[Text]" custT="1"/>
      <dgm:spPr>
        <a:solidFill>
          <a:schemeClr val="tx2">
            <a:lumMod val="40000"/>
            <a:lumOff val="60000"/>
          </a:schemeClr>
        </a:solidFill>
        <a:ln>
          <a:solidFill>
            <a:schemeClr val="tx1"/>
          </a:solidFill>
        </a:ln>
      </dgm:spPr>
      <dgm:t>
        <a:bodyPr/>
        <a:lstStyle/>
        <a:p>
          <a:r>
            <a:rPr lang="en-US" sz="2800" b="1" i="1" dirty="0">
              <a:solidFill>
                <a:schemeClr val="tx1"/>
              </a:solidFill>
            </a:rPr>
            <a:t>Suspect not present</a:t>
          </a:r>
        </a:p>
      </dgm:t>
    </dgm:pt>
    <dgm:pt modelId="{D9EFB367-76B2-475F-B569-1FF641B70103}" type="parTrans" cxnId="{840C82B3-E411-45A9-9826-147EECAB9122}">
      <dgm:prSet/>
      <dgm:spPr/>
      <dgm:t>
        <a:bodyPr/>
        <a:lstStyle/>
        <a:p>
          <a:endParaRPr lang="en-US"/>
        </a:p>
      </dgm:t>
    </dgm:pt>
    <dgm:pt modelId="{9B224B81-5985-4733-8AD7-A6A388DD54BB}" type="sibTrans" cxnId="{840C82B3-E411-45A9-9826-147EECAB9122}">
      <dgm:prSet/>
      <dgm:spPr/>
      <dgm:t>
        <a:bodyPr/>
        <a:lstStyle/>
        <a:p>
          <a:endParaRPr lang="en-US"/>
        </a:p>
      </dgm:t>
    </dgm:pt>
    <dgm:pt modelId="{3D472A60-1539-4D75-BDC7-6D6EC894649F}">
      <dgm:prSet phldrT="[Text]" custT="1"/>
      <dgm:spPr>
        <a:solidFill>
          <a:schemeClr val="accent2">
            <a:lumMod val="60000"/>
            <a:lumOff val="40000"/>
          </a:schemeClr>
        </a:solidFill>
      </dgm:spPr>
      <dgm:t>
        <a:bodyPr/>
        <a:lstStyle/>
        <a:p>
          <a:r>
            <a:rPr lang="en-US" sz="2400" dirty="0">
              <a:solidFill>
                <a:schemeClr val="tx1"/>
              </a:solidFill>
            </a:rPr>
            <a:t>Identification of suspects</a:t>
          </a:r>
        </a:p>
        <a:p>
          <a:r>
            <a:rPr lang="en-US" sz="2400" dirty="0">
              <a:solidFill>
                <a:schemeClr val="tx1"/>
              </a:solidFill>
            </a:rPr>
            <a:t>Risk assessment</a:t>
          </a:r>
        </a:p>
        <a:p>
          <a:r>
            <a:rPr lang="en-US" sz="2400" dirty="0">
              <a:solidFill>
                <a:schemeClr val="tx1"/>
              </a:solidFill>
            </a:rPr>
            <a:t>Circulate details</a:t>
          </a:r>
        </a:p>
        <a:p>
          <a:r>
            <a:rPr lang="en-US" sz="2400" dirty="0">
              <a:solidFill>
                <a:schemeClr val="tx1"/>
              </a:solidFill>
            </a:rPr>
            <a:t>Cross contamination</a:t>
          </a:r>
        </a:p>
      </dgm:t>
    </dgm:pt>
    <dgm:pt modelId="{7D7D4344-CDD1-4925-9EDB-AC4251E47327}" type="parTrans" cxnId="{DE27064D-F448-4CA7-9CA0-0468E7205538}">
      <dgm:prSet/>
      <dgm:spPr/>
      <dgm:t>
        <a:bodyPr/>
        <a:lstStyle/>
        <a:p>
          <a:endParaRPr lang="en-US"/>
        </a:p>
      </dgm:t>
    </dgm:pt>
    <dgm:pt modelId="{C3618DA5-BA8C-4C7C-A5A9-2F02A70BCE87}" type="sibTrans" cxnId="{DE27064D-F448-4CA7-9CA0-0468E7205538}">
      <dgm:prSet/>
      <dgm:spPr/>
      <dgm:t>
        <a:bodyPr/>
        <a:lstStyle/>
        <a:p>
          <a:endParaRPr lang="en-US"/>
        </a:p>
      </dgm:t>
    </dgm:pt>
    <dgm:pt modelId="{3CA996B7-E9AC-406D-A3F5-5802D34BA9C9}" type="pres">
      <dgm:prSet presAssocID="{A881A4A8-15A5-4A8E-A657-2AD6A535E504}" presName="Name0" presStyleCnt="0">
        <dgm:presLayoutVars>
          <dgm:dir/>
          <dgm:animLvl val="lvl"/>
          <dgm:resizeHandles val="exact"/>
        </dgm:presLayoutVars>
      </dgm:prSet>
      <dgm:spPr/>
    </dgm:pt>
    <dgm:pt modelId="{49830F97-CDB8-411C-A114-391FC9F8BCF8}" type="pres">
      <dgm:prSet presAssocID="{31CBD6CF-516F-4900-849C-657D572B6E50}" presName="compositeNode" presStyleCnt="0">
        <dgm:presLayoutVars>
          <dgm:bulletEnabled val="1"/>
        </dgm:presLayoutVars>
      </dgm:prSet>
      <dgm:spPr/>
    </dgm:pt>
    <dgm:pt modelId="{85D63C9B-FC45-4F24-A89E-1BF745D9CE3B}" type="pres">
      <dgm:prSet presAssocID="{31CBD6CF-516F-4900-849C-657D572B6E50}" presName="bgRect" presStyleLbl="node1" presStyleIdx="0" presStyleCnt="2"/>
      <dgm:spPr/>
    </dgm:pt>
    <dgm:pt modelId="{0C9966B4-6273-4EF4-99F9-70D68D8A799E}" type="pres">
      <dgm:prSet presAssocID="{31CBD6CF-516F-4900-849C-657D572B6E50}" presName="parentNode" presStyleLbl="node1" presStyleIdx="0" presStyleCnt="2">
        <dgm:presLayoutVars>
          <dgm:chMax val="0"/>
          <dgm:bulletEnabled val="1"/>
        </dgm:presLayoutVars>
      </dgm:prSet>
      <dgm:spPr/>
    </dgm:pt>
    <dgm:pt modelId="{CF02C79E-256F-4E63-B409-2F72555778E4}" type="pres">
      <dgm:prSet presAssocID="{31CBD6CF-516F-4900-849C-657D572B6E50}" presName="childNode" presStyleLbl="node1" presStyleIdx="0" presStyleCnt="2">
        <dgm:presLayoutVars>
          <dgm:bulletEnabled val="1"/>
        </dgm:presLayoutVars>
      </dgm:prSet>
      <dgm:spPr/>
    </dgm:pt>
    <dgm:pt modelId="{8628B301-0106-4728-877D-963353410608}" type="pres">
      <dgm:prSet presAssocID="{32212F89-2057-49EE-930F-8AC253DE4E94}" presName="hSp" presStyleCnt="0"/>
      <dgm:spPr/>
    </dgm:pt>
    <dgm:pt modelId="{9A215646-D8B9-42AF-B40C-932113F0C063}" type="pres">
      <dgm:prSet presAssocID="{32212F89-2057-49EE-930F-8AC253DE4E94}" presName="vProcSp" presStyleCnt="0"/>
      <dgm:spPr/>
    </dgm:pt>
    <dgm:pt modelId="{8E30C35A-A181-44B1-8292-EA3987E14764}" type="pres">
      <dgm:prSet presAssocID="{32212F89-2057-49EE-930F-8AC253DE4E94}" presName="vSp1" presStyleCnt="0"/>
      <dgm:spPr/>
    </dgm:pt>
    <dgm:pt modelId="{23CAC000-7B4D-45AE-BF05-6B0F83BB962D}" type="pres">
      <dgm:prSet presAssocID="{32212F89-2057-49EE-930F-8AC253DE4E94}" presName="simulatedConn" presStyleLbl="solidFgAcc1" presStyleIdx="0" presStyleCnt="1"/>
      <dgm:spPr>
        <a:solidFill>
          <a:srgbClr val="002060"/>
        </a:solidFill>
        <a:ln>
          <a:solidFill>
            <a:schemeClr val="tx1"/>
          </a:solidFill>
        </a:ln>
      </dgm:spPr>
    </dgm:pt>
    <dgm:pt modelId="{8F7ED875-E14E-42CC-B873-38FFBF7F3625}" type="pres">
      <dgm:prSet presAssocID="{32212F89-2057-49EE-930F-8AC253DE4E94}" presName="vSp2" presStyleCnt="0"/>
      <dgm:spPr/>
    </dgm:pt>
    <dgm:pt modelId="{57BDBD92-C1B4-41BA-AD6F-2974C55F48E6}" type="pres">
      <dgm:prSet presAssocID="{32212F89-2057-49EE-930F-8AC253DE4E94}" presName="sibTrans" presStyleCnt="0"/>
      <dgm:spPr/>
    </dgm:pt>
    <dgm:pt modelId="{07428016-A4C4-41E9-86DE-73F0047C6FA1}" type="pres">
      <dgm:prSet presAssocID="{2BF0FAA8-93AA-4B08-A900-3472BA0EFA36}" presName="compositeNode" presStyleCnt="0">
        <dgm:presLayoutVars>
          <dgm:bulletEnabled val="1"/>
        </dgm:presLayoutVars>
      </dgm:prSet>
      <dgm:spPr/>
    </dgm:pt>
    <dgm:pt modelId="{ACD36DFF-B767-46CB-A28C-4919411C60E8}" type="pres">
      <dgm:prSet presAssocID="{2BF0FAA8-93AA-4B08-A900-3472BA0EFA36}" presName="bgRect" presStyleLbl="node1" presStyleIdx="1" presStyleCnt="2" custLinFactNeighborX="1426" custLinFactNeighborY="-7355"/>
      <dgm:spPr/>
    </dgm:pt>
    <dgm:pt modelId="{EBDFEC2C-4EA5-4CDB-831E-D42E90226220}" type="pres">
      <dgm:prSet presAssocID="{2BF0FAA8-93AA-4B08-A900-3472BA0EFA36}" presName="parentNode" presStyleLbl="node1" presStyleIdx="1" presStyleCnt="2">
        <dgm:presLayoutVars>
          <dgm:chMax val="0"/>
          <dgm:bulletEnabled val="1"/>
        </dgm:presLayoutVars>
      </dgm:prSet>
      <dgm:spPr/>
    </dgm:pt>
    <dgm:pt modelId="{3027FA07-8ED9-4CAA-998F-9E36843030EE}" type="pres">
      <dgm:prSet presAssocID="{2BF0FAA8-93AA-4B08-A900-3472BA0EFA36}" presName="childNode" presStyleLbl="node1" presStyleIdx="1" presStyleCnt="2">
        <dgm:presLayoutVars>
          <dgm:bulletEnabled val="1"/>
        </dgm:presLayoutVars>
      </dgm:prSet>
      <dgm:spPr/>
    </dgm:pt>
  </dgm:ptLst>
  <dgm:cxnLst>
    <dgm:cxn modelId="{EC1B2E0C-FC5E-4D1B-9A21-58F6932CB431}" type="presOf" srcId="{31CBD6CF-516F-4900-849C-657D572B6E50}" destId="{85D63C9B-FC45-4F24-A89E-1BF745D9CE3B}" srcOrd="0" destOrd="0" presId="urn:microsoft.com/office/officeart/2005/8/layout/hProcess7"/>
    <dgm:cxn modelId="{4C550D15-E132-48E9-B232-A11699E5771B}" type="presOf" srcId="{31CBD6CF-516F-4900-849C-657D572B6E50}" destId="{0C9966B4-6273-4EF4-99F9-70D68D8A799E}" srcOrd="1" destOrd="0" presId="urn:microsoft.com/office/officeart/2005/8/layout/hProcess7"/>
    <dgm:cxn modelId="{18ABE435-AFE8-4231-B67B-A1281AAE27BF}" type="presOf" srcId="{46C7D4B8-DC61-42AD-B670-C4D112E7E73D}" destId="{CF02C79E-256F-4E63-B409-2F72555778E4}" srcOrd="0" destOrd="0" presId="urn:microsoft.com/office/officeart/2005/8/layout/hProcess7"/>
    <dgm:cxn modelId="{EC6D295F-424B-42BF-B7C2-8C9C10DD27B2}" srcId="{31CBD6CF-516F-4900-849C-657D572B6E50}" destId="{46C7D4B8-DC61-42AD-B670-C4D112E7E73D}" srcOrd="0" destOrd="0" parTransId="{A3870E63-4985-4931-8D8E-8C046026904D}" sibTransId="{1CA33DD9-4260-48CF-86C5-7918B68B0E67}"/>
    <dgm:cxn modelId="{526FDA4C-4B09-4543-8FE8-01D228616696}" srcId="{A881A4A8-15A5-4A8E-A657-2AD6A535E504}" destId="{31CBD6CF-516F-4900-849C-657D572B6E50}" srcOrd="0" destOrd="0" parTransId="{028EC709-C35D-4A7E-959B-EE0F65DA070E}" sibTransId="{32212F89-2057-49EE-930F-8AC253DE4E94}"/>
    <dgm:cxn modelId="{DE27064D-F448-4CA7-9CA0-0468E7205538}" srcId="{2BF0FAA8-93AA-4B08-A900-3472BA0EFA36}" destId="{3D472A60-1539-4D75-BDC7-6D6EC894649F}" srcOrd="0" destOrd="0" parTransId="{7D7D4344-CDD1-4925-9EDB-AC4251E47327}" sibTransId="{C3618DA5-BA8C-4C7C-A5A9-2F02A70BCE87}"/>
    <dgm:cxn modelId="{9AFB1F9C-FA6A-400F-91D5-5A0E8607054A}" type="presOf" srcId="{3D472A60-1539-4D75-BDC7-6D6EC894649F}" destId="{3027FA07-8ED9-4CAA-998F-9E36843030EE}" srcOrd="0" destOrd="0" presId="urn:microsoft.com/office/officeart/2005/8/layout/hProcess7"/>
    <dgm:cxn modelId="{06B118A2-1435-4BF2-977B-8593E04B938E}" type="presOf" srcId="{2BF0FAA8-93AA-4B08-A900-3472BA0EFA36}" destId="{EBDFEC2C-4EA5-4CDB-831E-D42E90226220}" srcOrd="1" destOrd="0" presId="urn:microsoft.com/office/officeart/2005/8/layout/hProcess7"/>
    <dgm:cxn modelId="{840C82B3-E411-45A9-9826-147EECAB9122}" srcId="{A881A4A8-15A5-4A8E-A657-2AD6A535E504}" destId="{2BF0FAA8-93AA-4B08-A900-3472BA0EFA36}" srcOrd="1" destOrd="0" parTransId="{D9EFB367-76B2-475F-B569-1FF641B70103}" sibTransId="{9B224B81-5985-4733-8AD7-A6A388DD54BB}"/>
    <dgm:cxn modelId="{E5C115E0-6D1D-4891-817D-9D5D427B995E}" type="presOf" srcId="{A881A4A8-15A5-4A8E-A657-2AD6A535E504}" destId="{3CA996B7-E9AC-406D-A3F5-5802D34BA9C9}" srcOrd="0" destOrd="0" presId="urn:microsoft.com/office/officeart/2005/8/layout/hProcess7"/>
    <dgm:cxn modelId="{07EB0BEA-7701-41E8-BF26-F9D8AB197A3C}" type="presOf" srcId="{2BF0FAA8-93AA-4B08-A900-3472BA0EFA36}" destId="{ACD36DFF-B767-46CB-A28C-4919411C60E8}" srcOrd="0" destOrd="0" presId="urn:microsoft.com/office/officeart/2005/8/layout/hProcess7"/>
    <dgm:cxn modelId="{1C53DC48-DD5E-4A4C-A2C7-07D4A5F2176D}" type="presParOf" srcId="{3CA996B7-E9AC-406D-A3F5-5802D34BA9C9}" destId="{49830F97-CDB8-411C-A114-391FC9F8BCF8}" srcOrd="0" destOrd="0" presId="urn:microsoft.com/office/officeart/2005/8/layout/hProcess7"/>
    <dgm:cxn modelId="{E2FAA128-E0F2-4444-BF9D-7C1697200002}" type="presParOf" srcId="{49830F97-CDB8-411C-A114-391FC9F8BCF8}" destId="{85D63C9B-FC45-4F24-A89E-1BF745D9CE3B}" srcOrd="0" destOrd="0" presId="urn:microsoft.com/office/officeart/2005/8/layout/hProcess7"/>
    <dgm:cxn modelId="{9D1F0DCA-429E-4ABD-8253-96ABDE8CA913}" type="presParOf" srcId="{49830F97-CDB8-411C-A114-391FC9F8BCF8}" destId="{0C9966B4-6273-4EF4-99F9-70D68D8A799E}" srcOrd="1" destOrd="0" presId="urn:microsoft.com/office/officeart/2005/8/layout/hProcess7"/>
    <dgm:cxn modelId="{C88E5F31-D2AD-4D4C-BB58-E2094BF2DDBD}" type="presParOf" srcId="{49830F97-CDB8-411C-A114-391FC9F8BCF8}" destId="{CF02C79E-256F-4E63-B409-2F72555778E4}" srcOrd="2" destOrd="0" presId="urn:microsoft.com/office/officeart/2005/8/layout/hProcess7"/>
    <dgm:cxn modelId="{F98ABD03-4584-4A35-8E9D-D85D5511275B}" type="presParOf" srcId="{3CA996B7-E9AC-406D-A3F5-5802D34BA9C9}" destId="{8628B301-0106-4728-877D-963353410608}" srcOrd="1" destOrd="0" presId="urn:microsoft.com/office/officeart/2005/8/layout/hProcess7"/>
    <dgm:cxn modelId="{1D2EBAB0-4028-4B09-AC6D-FC1B3948D84A}" type="presParOf" srcId="{3CA996B7-E9AC-406D-A3F5-5802D34BA9C9}" destId="{9A215646-D8B9-42AF-B40C-932113F0C063}" srcOrd="2" destOrd="0" presId="urn:microsoft.com/office/officeart/2005/8/layout/hProcess7"/>
    <dgm:cxn modelId="{507D0B6D-60AE-4493-B117-5A20DB2DB898}" type="presParOf" srcId="{9A215646-D8B9-42AF-B40C-932113F0C063}" destId="{8E30C35A-A181-44B1-8292-EA3987E14764}" srcOrd="0" destOrd="0" presId="urn:microsoft.com/office/officeart/2005/8/layout/hProcess7"/>
    <dgm:cxn modelId="{A3C9610F-EB8D-4766-B70C-6FD42AB5FCA1}" type="presParOf" srcId="{9A215646-D8B9-42AF-B40C-932113F0C063}" destId="{23CAC000-7B4D-45AE-BF05-6B0F83BB962D}" srcOrd="1" destOrd="0" presId="urn:microsoft.com/office/officeart/2005/8/layout/hProcess7"/>
    <dgm:cxn modelId="{5BC85E14-46C0-4238-A590-139C63FE16C0}" type="presParOf" srcId="{9A215646-D8B9-42AF-B40C-932113F0C063}" destId="{8F7ED875-E14E-42CC-B873-38FFBF7F3625}" srcOrd="2" destOrd="0" presId="urn:microsoft.com/office/officeart/2005/8/layout/hProcess7"/>
    <dgm:cxn modelId="{E3B4715E-D0FA-44EA-B652-22126D61B6AF}" type="presParOf" srcId="{3CA996B7-E9AC-406D-A3F5-5802D34BA9C9}" destId="{57BDBD92-C1B4-41BA-AD6F-2974C55F48E6}" srcOrd="3" destOrd="0" presId="urn:microsoft.com/office/officeart/2005/8/layout/hProcess7"/>
    <dgm:cxn modelId="{E803515B-DF98-40EE-9F80-96FEA6F0E775}" type="presParOf" srcId="{3CA996B7-E9AC-406D-A3F5-5802D34BA9C9}" destId="{07428016-A4C4-41E9-86DE-73F0047C6FA1}" srcOrd="4" destOrd="0" presId="urn:microsoft.com/office/officeart/2005/8/layout/hProcess7"/>
    <dgm:cxn modelId="{9D2C5093-C64A-411F-A0D9-C1CCA3D44EA5}" type="presParOf" srcId="{07428016-A4C4-41E9-86DE-73F0047C6FA1}" destId="{ACD36DFF-B767-46CB-A28C-4919411C60E8}" srcOrd="0" destOrd="0" presId="urn:microsoft.com/office/officeart/2005/8/layout/hProcess7"/>
    <dgm:cxn modelId="{EFADA44F-35BB-4547-B723-3F9BDF68AC15}" type="presParOf" srcId="{07428016-A4C4-41E9-86DE-73F0047C6FA1}" destId="{EBDFEC2C-4EA5-4CDB-831E-D42E90226220}" srcOrd="1" destOrd="0" presId="urn:microsoft.com/office/officeart/2005/8/layout/hProcess7"/>
    <dgm:cxn modelId="{25B47241-AE0E-4302-872C-E678F4A21AF0}" type="presParOf" srcId="{07428016-A4C4-41E9-86DE-73F0047C6FA1}" destId="{3027FA07-8ED9-4CAA-998F-9E36843030EE}" srcOrd="2" destOrd="0" presId="urn:microsoft.com/office/officeart/2005/8/layout/hProcess7"/>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28BA7B28-548F-4E12-A9E0-32E6A551D897}"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50A0A9ED-AA8D-44F5-B924-825D1B0FA403}">
      <dgm:prSet phldrT="[Text]" custT="1"/>
      <dgm:spPr>
        <a:solidFill>
          <a:schemeClr val="accent1">
            <a:lumMod val="40000"/>
            <a:lumOff val="60000"/>
            <a:alpha val="86000"/>
          </a:schemeClr>
        </a:solidFill>
        <a:ln>
          <a:solidFill>
            <a:schemeClr val="tx1"/>
          </a:solidFill>
        </a:ln>
      </dgm:spPr>
      <dgm:t>
        <a:bodyPr/>
        <a:lstStyle/>
        <a:p>
          <a:r>
            <a:rPr lang="en-US" sz="2400" dirty="0">
              <a:solidFill>
                <a:schemeClr val="tx1"/>
              </a:solidFill>
            </a:rPr>
            <a:t>Crime reports record details which include:</a:t>
          </a:r>
        </a:p>
      </dgm:t>
    </dgm:pt>
    <dgm:pt modelId="{A1D81793-6F44-47E5-8BD7-BF8573B3A9A8}" type="parTrans" cxnId="{3588991A-E3F7-4BCE-A158-0FD7A9AB0556}">
      <dgm:prSet/>
      <dgm:spPr/>
      <dgm:t>
        <a:bodyPr/>
        <a:lstStyle/>
        <a:p>
          <a:endParaRPr lang="en-US"/>
        </a:p>
      </dgm:t>
    </dgm:pt>
    <dgm:pt modelId="{606EC845-E014-43FD-81C9-FD9D3BC92CEC}" type="sibTrans" cxnId="{3588991A-E3F7-4BCE-A158-0FD7A9AB0556}">
      <dgm:prSet/>
      <dgm:spPr/>
      <dgm:t>
        <a:bodyPr/>
        <a:lstStyle/>
        <a:p>
          <a:endParaRPr lang="en-US"/>
        </a:p>
      </dgm:t>
    </dgm:pt>
    <dgm:pt modelId="{D55FD537-9878-4FD2-A323-4622782FBA15}">
      <dgm:prSet phldrT="[Text]" custT="1"/>
      <dgm:spPr>
        <a:solidFill>
          <a:schemeClr val="accent1">
            <a:lumMod val="40000"/>
            <a:lumOff val="60000"/>
            <a:alpha val="86000"/>
          </a:schemeClr>
        </a:solidFill>
        <a:ln>
          <a:solidFill>
            <a:schemeClr val="tx1"/>
          </a:solidFill>
        </a:ln>
      </dgm:spPr>
      <dgm:t>
        <a:bodyPr/>
        <a:lstStyle/>
        <a:p>
          <a:r>
            <a:rPr lang="en-US" sz="2400" dirty="0">
              <a:solidFill>
                <a:schemeClr val="tx1"/>
              </a:solidFill>
            </a:rPr>
            <a:t>Name</a:t>
          </a:r>
        </a:p>
      </dgm:t>
    </dgm:pt>
    <dgm:pt modelId="{87A43A9D-652E-4ED6-BB15-2D44BF97653E}" type="parTrans" cxnId="{2B1AEA4A-05C9-41BB-91A4-A14B6153CF6E}">
      <dgm:prSet/>
      <dgm:spPr/>
      <dgm:t>
        <a:bodyPr/>
        <a:lstStyle/>
        <a:p>
          <a:endParaRPr lang="en-US"/>
        </a:p>
      </dgm:t>
    </dgm:pt>
    <dgm:pt modelId="{3E3178DF-8E9C-4B34-B4EA-079724A4C3E1}" type="sibTrans" cxnId="{2B1AEA4A-05C9-41BB-91A4-A14B6153CF6E}">
      <dgm:prSet/>
      <dgm:spPr/>
      <dgm:t>
        <a:bodyPr/>
        <a:lstStyle/>
        <a:p>
          <a:endParaRPr lang="en-US"/>
        </a:p>
      </dgm:t>
    </dgm:pt>
    <dgm:pt modelId="{6F933135-A083-4100-A702-6662F73CA280}">
      <dgm:prSet phldrT="[Text]" custT="1"/>
      <dgm:spPr>
        <a:solidFill>
          <a:schemeClr val="accent1">
            <a:lumMod val="40000"/>
            <a:lumOff val="60000"/>
            <a:alpha val="86000"/>
          </a:schemeClr>
        </a:solidFill>
        <a:ln>
          <a:solidFill>
            <a:schemeClr val="tx1"/>
          </a:solidFill>
        </a:ln>
      </dgm:spPr>
      <dgm:t>
        <a:bodyPr/>
        <a:lstStyle/>
        <a:p>
          <a:r>
            <a:rPr lang="en-US" sz="2400" dirty="0">
              <a:solidFill>
                <a:schemeClr val="tx1"/>
              </a:solidFill>
            </a:rPr>
            <a:t>Time, day, date of incident</a:t>
          </a:r>
        </a:p>
      </dgm:t>
    </dgm:pt>
    <dgm:pt modelId="{394877E3-4D4F-4A6B-BCF6-CF55A81F3FA2}" type="parTrans" cxnId="{BE5F3923-6A82-456D-9B26-3FCFB05C34D8}">
      <dgm:prSet/>
      <dgm:spPr/>
      <dgm:t>
        <a:bodyPr/>
        <a:lstStyle/>
        <a:p>
          <a:endParaRPr lang="en-US"/>
        </a:p>
      </dgm:t>
    </dgm:pt>
    <dgm:pt modelId="{738156C2-3E8F-4084-8B75-483131B83199}" type="sibTrans" cxnId="{BE5F3923-6A82-456D-9B26-3FCFB05C34D8}">
      <dgm:prSet/>
      <dgm:spPr/>
      <dgm:t>
        <a:bodyPr/>
        <a:lstStyle/>
        <a:p>
          <a:endParaRPr lang="en-US"/>
        </a:p>
      </dgm:t>
    </dgm:pt>
    <dgm:pt modelId="{5499F0DD-7D83-40ED-9894-BDE16EADF65B}">
      <dgm:prSet phldrT="[Text]" custT="1"/>
      <dgm:spPr>
        <a:solidFill>
          <a:schemeClr val="accent1">
            <a:lumMod val="40000"/>
            <a:lumOff val="60000"/>
            <a:alpha val="86000"/>
          </a:schemeClr>
        </a:solidFill>
        <a:ln>
          <a:solidFill>
            <a:schemeClr val="tx1"/>
          </a:solidFill>
        </a:ln>
      </dgm:spPr>
      <dgm:t>
        <a:bodyPr/>
        <a:lstStyle/>
        <a:p>
          <a:r>
            <a:rPr lang="en-US" sz="2400" dirty="0">
              <a:solidFill>
                <a:schemeClr val="tx1"/>
              </a:solidFill>
            </a:rPr>
            <a:t>Time, day, date of recording</a:t>
          </a:r>
        </a:p>
      </dgm:t>
    </dgm:pt>
    <dgm:pt modelId="{E17B7DED-95FD-4986-825E-1CC9C2ACFAB3}" type="parTrans" cxnId="{F58EA404-B45B-48D9-AF79-525169A3E926}">
      <dgm:prSet/>
      <dgm:spPr/>
      <dgm:t>
        <a:bodyPr/>
        <a:lstStyle/>
        <a:p>
          <a:endParaRPr lang="en-US"/>
        </a:p>
      </dgm:t>
    </dgm:pt>
    <dgm:pt modelId="{2DE8708E-48A3-4BC4-AC62-8F27BB10ABA7}" type="sibTrans" cxnId="{F58EA404-B45B-48D9-AF79-525169A3E926}">
      <dgm:prSet/>
      <dgm:spPr/>
      <dgm:t>
        <a:bodyPr/>
        <a:lstStyle/>
        <a:p>
          <a:endParaRPr lang="en-US"/>
        </a:p>
      </dgm:t>
    </dgm:pt>
    <dgm:pt modelId="{CE46CC6B-1458-4DCD-BD40-6402A7819061}">
      <dgm:prSet phldrT="[Text]" custT="1"/>
      <dgm:spPr>
        <a:solidFill>
          <a:schemeClr val="tx2">
            <a:lumMod val="40000"/>
            <a:lumOff val="60000"/>
            <a:alpha val="86000"/>
          </a:schemeClr>
        </a:solidFill>
        <a:ln>
          <a:solidFill>
            <a:schemeClr val="tx1"/>
          </a:solidFill>
        </a:ln>
      </dgm:spPr>
      <dgm:t>
        <a:bodyPr/>
        <a:lstStyle/>
        <a:p>
          <a:r>
            <a:rPr lang="en-US" sz="2400" dirty="0">
              <a:solidFill>
                <a:schemeClr val="tx1"/>
              </a:solidFill>
            </a:rPr>
            <a:t>How the crime was reported</a:t>
          </a:r>
        </a:p>
      </dgm:t>
    </dgm:pt>
    <dgm:pt modelId="{455FCB17-D7A4-42F7-99B2-43C1DA10551A}" type="parTrans" cxnId="{8418B7FC-84E8-4278-9D78-DA22FE2653FC}">
      <dgm:prSet/>
      <dgm:spPr/>
      <dgm:t>
        <a:bodyPr/>
        <a:lstStyle/>
        <a:p>
          <a:endParaRPr lang="en-US"/>
        </a:p>
      </dgm:t>
    </dgm:pt>
    <dgm:pt modelId="{202E879C-ADA3-4319-8FBB-3C94AB634EB4}" type="sibTrans" cxnId="{8418B7FC-84E8-4278-9D78-DA22FE2653FC}">
      <dgm:prSet/>
      <dgm:spPr/>
      <dgm:t>
        <a:bodyPr/>
        <a:lstStyle/>
        <a:p>
          <a:endParaRPr lang="en-US"/>
        </a:p>
      </dgm:t>
    </dgm:pt>
    <dgm:pt modelId="{22DD3964-B334-42A2-AC28-32159CCEABD9}">
      <dgm:prSet phldrT="[Text]" custT="1"/>
      <dgm:spPr>
        <a:solidFill>
          <a:schemeClr val="tx2">
            <a:lumMod val="40000"/>
            <a:lumOff val="60000"/>
            <a:alpha val="86000"/>
          </a:schemeClr>
        </a:solidFill>
        <a:ln>
          <a:solidFill>
            <a:schemeClr val="tx1"/>
          </a:solidFill>
        </a:ln>
      </dgm:spPr>
      <dgm:t>
        <a:bodyPr/>
        <a:lstStyle/>
        <a:p>
          <a:r>
            <a:rPr lang="en-US" sz="2400" dirty="0">
              <a:solidFill>
                <a:schemeClr val="tx1"/>
              </a:solidFill>
            </a:rPr>
            <a:t>Who reported the crime &amp; the method</a:t>
          </a:r>
        </a:p>
      </dgm:t>
    </dgm:pt>
    <dgm:pt modelId="{82C4311F-7254-49FD-BA7F-94AEEF071CBC}" type="parTrans" cxnId="{EDC68E1E-16FB-4B31-B4AD-73DCD5386ABF}">
      <dgm:prSet/>
      <dgm:spPr/>
      <dgm:t>
        <a:bodyPr/>
        <a:lstStyle/>
        <a:p>
          <a:endParaRPr lang="en-US"/>
        </a:p>
      </dgm:t>
    </dgm:pt>
    <dgm:pt modelId="{895ABBB1-11C9-450A-BBCE-D814B5316D0D}" type="sibTrans" cxnId="{EDC68E1E-16FB-4B31-B4AD-73DCD5386ABF}">
      <dgm:prSet/>
      <dgm:spPr/>
      <dgm:t>
        <a:bodyPr/>
        <a:lstStyle/>
        <a:p>
          <a:endParaRPr lang="en-US"/>
        </a:p>
      </dgm:t>
    </dgm:pt>
    <dgm:pt modelId="{31E31290-01A8-4595-8A80-60D84CF10E91}">
      <dgm:prSet phldrT="[Text]" custT="1"/>
      <dgm:spPr>
        <a:solidFill>
          <a:schemeClr val="tx2">
            <a:lumMod val="40000"/>
            <a:lumOff val="60000"/>
            <a:alpha val="86000"/>
          </a:schemeClr>
        </a:solidFill>
        <a:ln>
          <a:solidFill>
            <a:schemeClr val="tx1"/>
          </a:solidFill>
        </a:ln>
      </dgm:spPr>
      <dgm:t>
        <a:bodyPr/>
        <a:lstStyle/>
        <a:p>
          <a:r>
            <a:rPr lang="en-US" sz="2400" dirty="0">
              <a:solidFill>
                <a:schemeClr val="tx1"/>
              </a:solidFill>
            </a:rPr>
            <a:t>Location</a:t>
          </a:r>
        </a:p>
      </dgm:t>
    </dgm:pt>
    <dgm:pt modelId="{337B4EE6-66FC-4D3D-A258-DBD16E323D13}" type="parTrans" cxnId="{8CFDE3FA-989B-452D-8B4B-36BEA584FAFA}">
      <dgm:prSet/>
      <dgm:spPr/>
      <dgm:t>
        <a:bodyPr/>
        <a:lstStyle/>
        <a:p>
          <a:endParaRPr lang="en-US"/>
        </a:p>
      </dgm:t>
    </dgm:pt>
    <dgm:pt modelId="{24B03BE8-FDDC-491B-A2AE-E7A2B3D0D291}" type="sibTrans" cxnId="{8CFDE3FA-989B-452D-8B4B-36BEA584FAFA}">
      <dgm:prSet/>
      <dgm:spPr/>
      <dgm:t>
        <a:bodyPr/>
        <a:lstStyle/>
        <a:p>
          <a:endParaRPr lang="en-US"/>
        </a:p>
      </dgm:t>
    </dgm:pt>
    <dgm:pt modelId="{4564DA5E-97FB-4817-8653-79D0A87EC2E5}">
      <dgm:prSet phldrT="[Text]" custT="1"/>
      <dgm:spPr>
        <a:solidFill>
          <a:schemeClr val="tx2">
            <a:lumMod val="40000"/>
            <a:lumOff val="60000"/>
            <a:alpha val="86000"/>
          </a:schemeClr>
        </a:solidFill>
        <a:ln>
          <a:solidFill>
            <a:schemeClr val="tx1"/>
          </a:solidFill>
        </a:ln>
      </dgm:spPr>
      <dgm:t>
        <a:bodyPr/>
        <a:lstStyle/>
        <a:p>
          <a:r>
            <a:rPr lang="en-US" sz="2400" dirty="0">
              <a:solidFill>
                <a:schemeClr val="tx1"/>
              </a:solidFill>
            </a:rPr>
            <a:t>MO – this field should be as complete as possible because it often forms the basis for identifying suspects </a:t>
          </a:r>
        </a:p>
      </dgm:t>
    </dgm:pt>
    <dgm:pt modelId="{FF7C0F3C-6066-4755-B35E-7B6E7CE82405}" type="parTrans" cxnId="{B21D93E1-F033-4C8A-9E5A-69B0E476CDA6}">
      <dgm:prSet/>
      <dgm:spPr/>
      <dgm:t>
        <a:bodyPr/>
        <a:lstStyle/>
        <a:p>
          <a:endParaRPr lang="en-US"/>
        </a:p>
      </dgm:t>
    </dgm:pt>
    <dgm:pt modelId="{9DDBA2DE-A7AA-48E2-993F-91A132DA3FE7}" type="sibTrans" cxnId="{B21D93E1-F033-4C8A-9E5A-69B0E476CDA6}">
      <dgm:prSet/>
      <dgm:spPr/>
      <dgm:t>
        <a:bodyPr/>
        <a:lstStyle/>
        <a:p>
          <a:endParaRPr lang="en-US"/>
        </a:p>
      </dgm:t>
    </dgm:pt>
    <dgm:pt modelId="{FFCA4103-1940-48A7-9690-0427ADC9436C}" type="pres">
      <dgm:prSet presAssocID="{28BA7B28-548F-4E12-A9E0-32E6A551D897}" presName="diagram" presStyleCnt="0">
        <dgm:presLayoutVars>
          <dgm:dir/>
          <dgm:resizeHandles val="exact"/>
        </dgm:presLayoutVars>
      </dgm:prSet>
      <dgm:spPr/>
    </dgm:pt>
    <dgm:pt modelId="{0FCECD7D-C5CC-4C8F-B216-C44E47B794CC}" type="pres">
      <dgm:prSet presAssocID="{50A0A9ED-AA8D-44F5-B924-825D1B0FA403}" presName="node" presStyleLbl="node1" presStyleIdx="0" presStyleCnt="8" custScaleX="73024" custScaleY="80376" custLinFactNeighborY="10860">
        <dgm:presLayoutVars>
          <dgm:bulletEnabled val="1"/>
        </dgm:presLayoutVars>
      </dgm:prSet>
      <dgm:spPr/>
    </dgm:pt>
    <dgm:pt modelId="{C2C732CB-6688-4E29-848A-8E8D451E4EE1}" type="pres">
      <dgm:prSet presAssocID="{606EC845-E014-43FD-81C9-FD9D3BC92CEC}" presName="sibTrans" presStyleCnt="0"/>
      <dgm:spPr/>
    </dgm:pt>
    <dgm:pt modelId="{B37F089C-693C-4C0F-9502-CE790684A36E}" type="pres">
      <dgm:prSet presAssocID="{D55FD537-9878-4FD2-A323-4622782FBA15}" presName="node" presStyleLbl="node1" presStyleIdx="1" presStyleCnt="8" custScaleX="69409" custScaleY="80376" custLinFactNeighborY="10860">
        <dgm:presLayoutVars>
          <dgm:bulletEnabled val="1"/>
        </dgm:presLayoutVars>
      </dgm:prSet>
      <dgm:spPr/>
    </dgm:pt>
    <dgm:pt modelId="{9ABB7788-E8BF-4BFB-B2E7-2E9DE60C77C1}" type="pres">
      <dgm:prSet presAssocID="{3E3178DF-8E9C-4B34-B4EA-079724A4C3E1}" presName="sibTrans" presStyleCnt="0"/>
      <dgm:spPr/>
    </dgm:pt>
    <dgm:pt modelId="{9ACF2804-59D5-4308-ACC8-B7658CF4D414}" type="pres">
      <dgm:prSet presAssocID="{6F933135-A083-4100-A702-6662F73CA280}" presName="node" presStyleLbl="node1" presStyleIdx="2" presStyleCnt="8" custScaleX="68259" custScaleY="78284" custLinFactNeighborY="10860">
        <dgm:presLayoutVars>
          <dgm:bulletEnabled val="1"/>
        </dgm:presLayoutVars>
      </dgm:prSet>
      <dgm:spPr/>
    </dgm:pt>
    <dgm:pt modelId="{A4364B50-5768-441C-B9A7-D710681CC4FF}" type="pres">
      <dgm:prSet presAssocID="{738156C2-3E8F-4084-8B75-483131B83199}" presName="sibTrans" presStyleCnt="0"/>
      <dgm:spPr/>
    </dgm:pt>
    <dgm:pt modelId="{6B607FF8-368F-4BF7-A529-2870E5112C48}" type="pres">
      <dgm:prSet presAssocID="{5499F0DD-7D83-40ED-9894-BDE16EADF65B}" presName="node" presStyleLbl="node1" presStyleIdx="3" presStyleCnt="8" custScaleX="68144" custScaleY="77387" custLinFactNeighborY="10860">
        <dgm:presLayoutVars>
          <dgm:bulletEnabled val="1"/>
        </dgm:presLayoutVars>
      </dgm:prSet>
      <dgm:spPr/>
    </dgm:pt>
    <dgm:pt modelId="{E0D8F463-845C-43AE-84E7-BBF44421429A}" type="pres">
      <dgm:prSet presAssocID="{2DE8708E-48A3-4BC4-AC62-8F27BB10ABA7}" presName="sibTrans" presStyleCnt="0"/>
      <dgm:spPr/>
    </dgm:pt>
    <dgm:pt modelId="{02B9E3C0-2690-4991-A2AA-F83942ED5D7D}" type="pres">
      <dgm:prSet presAssocID="{CE46CC6B-1458-4DCD-BD40-6402A7819061}" presName="node" presStyleLbl="node1" presStyleIdx="4" presStyleCnt="8" custScaleX="63105" custScaleY="87863" custLinFactNeighborY="10860">
        <dgm:presLayoutVars>
          <dgm:bulletEnabled val="1"/>
        </dgm:presLayoutVars>
      </dgm:prSet>
      <dgm:spPr/>
    </dgm:pt>
    <dgm:pt modelId="{4121CAD5-2942-425F-8807-BFD4E511DAED}" type="pres">
      <dgm:prSet presAssocID="{202E879C-ADA3-4319-8FBB-3C94AB634EB4}" presName="sibTrans" presStyleCnt="0"/>
      <dgm:spPr/>
    </dgm:pt>
    <dgm:pt modelId="{A3C715A4-6D1B-4B5B-B235-2E7706BC81CE}" type="pres">
      <dgm:prSet presAssocID="{22DD3964-B334-42A2-AC28-32159CCEABD9}" presName="node" presStyleLbl="node1" presStyleIdx="5" presStyleCnt="8" custScaleX="64751" custScaleY="89970" custLinFactNeighborY="10860">
        <dgm:presLayoutVars>
          <dgm:bulletEnabled val="1"/>
        </dgm:presLayoutVars>
      </dgm:prSet>
      <dgm:spPr/>
    </dgm:pt>
    <dgm:pt modelId="{7ABDEABC-52B6-41D9-8B69-23C75362A705}" type="pres">
      <dgm:prSet presAssocID="{895ABBB1-11C9-450A-BBCE-D814B5316D0D}" presName="sibTrans" presStyleCnt="0"/>
      <dgm:spPr/>
    </dgm:pt>
    <dgm:pt modelId="{59671115-B363-476C-8D92-AA63175983E1}" type="pres">
      <dgm:prSet presAssocID="{31E31290-01A8-4595-8A80-60D84CF10E91}" presName="node" presStyleLbl="node1" presStyleIdx="6" presStyleCnt="8" custScaleX="60790" custScaleY="88476" custLinFactNeighborX="-1248" custLinFactNeighborY="11713">
        <dgm:presLayoutVars>
          <dgm:bulletEnabled val="1"/>
        </dgm:presLayoutVars>
      </dgm:prSet>
      <dgm:spPr/>
    </dgm:pt>
    <dgm:pt modelId="{4AEBDF40-73CE-4A18-8656-20C6E882A08B}" type="pres">
      <dgm:prSet presAssocID="{24B03BE8-FDDC-491B-A2AE-E7A2B3D0D291}" presName="sibTrans" presStyleCnt="0"/>
      <dgm:spPr/>
    </dgm:pt>
    <dgm:pt modelId="{7E742B6F-7197-4711-A78B-19116FD7D64C}" type="pres">
      <dgm:prSet presAssocID="{4564DA5E-97FB-4817-8653-79D0A87EC2E5}" presName="node" presStyleLbl="node1" presStyleIdx="7" presStyleCnt="8" custLinFactNeighborX="-4776" custLinFactNeighborY="12237">
        <dgm:presLayoutVars>
          <dgm:bulletEnabled val="1"/>
        </dgm:presLayoutVars>
      </dgm:prSet>
      <dgm:spPr/>
    </dgm:pt>
  </dgm:ptLst>
  <dgm:cxnLst>
    <dgm:cxn modelId="{F58EA404-B45B-48D9-AF79-525169A3E926}" srcId="{28BA7B28-548F-4E12-A9E0-32E6A551D897}" destId="{5499F0DD-7D83-40ED-9894-BDE16EADF65B}" srcOrd="3" destOrd="0" parTransId="{E17B7DED-95FD-4986-825E-1CC9C2ACFAB3}" sibTransId="{2DE8708E-48A3-4BC4-AC62-8F27BB10ABA7}"/>
    <dgm:cxn modelId="{3588991A-E3F7-4BCE-A158-0FD7A9AB0556}" srcId="{28BA7B28-548F-4E12-A9E0-32E6A551D897}" destId="{50A0A9ED-AA8D-44F5-B924-825D1B0FA403}" srcOrd="0" destOrd="0" parTransId="{A1D81793-6F44-47E5-8BD7-BF8573B3A9A8}" sibTransId="{606EC845-E014-43FD-81C9-FD9D3BC92CEC}"/>
    <dgm:cxn modelId="{1665541E-0D43-489D-83E4-4267F6B8FCB6}" type="presOf" srcId="{22DD3964-B334-42A2-AC28-32159CCEABD9}" destId="{A3C715A4-6D1B-4B5B-B235-2E7706BC81CE}" srcOrd="0" destOrd="0" presId="urn:microsoft.com/office/officeart/2005/8/layout/default"/>
    <dgm:cxn modelId="{EDC68E1E-16FB-4B31-B4AD-73DCD5386ABF}" srcId="{28BA7B28-548F-4E12-A9E0-32E6A551D897}" destId="{22DD3964-B334-42A2-AC28-32159CCEABD9}" srcOrd="5" destOrd="0" parTransId="{82C4311F-7254-49FD-BA7F-94AEEF071CBC}" sibTransId="{895ABBB1-11C9-450A-BBCE-D814B5316D0D}"/>
    <dgm:cxn modelId="{BE5F3923-6A82-456D-9B26-3FCFB05C34D8}" srcId="{28BA7B28-548F-4E12-A9E0-32E6A551D897}" destId="{6F933135-A083-4100-A702-6662F73CA280}" srcOrd="2" destOrd="0" parTransId="{394877E3-4D4F-4A6B-BCF6-CF55A81F3FA2}" sibTransId="{738156C2-3E8F-4084-8B75-483131B83199}"/>
    <dgm:cxn modelId="{B707C062-BA84-4C85-9EA6-1C88583A79C5}" type="presOf" srcId="{31E31290-01A8-4595-8A80-60D84CF10E91}" destId="{59671115-B363-476C-8D92-AA63175983E1}" srcOrd="0" destOrd="0" presId="urn:microsoft.com/office/officeart/2005/8/layout/default"/>
    <dgm:cxn modelId="{C4CDE244-4EE6-4420-829F-C25F37FBD1AD}" type="presOf" srcId="{5499F0DD-7D83-40ED-9894-BDE16EADF65B}" destId="{6B607FF8-368F-4BF7-A529-2870E5112C48}" srcOrd="0" destOrd="0" presId="urn:microsoft.com/office/officeart/2005/8/layout/default"/>
    <dgm:cxn modelId="{2B1AEA4A-05C9-41BB-91A4-A14B6153CF6E}" srcId="{28BA7B28-548F-4E12-A9E0-32E6A551D897}" destId="{D55FD537-9878-4FD2-A323-4622782FBA15}" srcOrd="1" destOrd="0" parTransId="{87A43A9D-652E-4ED6-BB15-2D44BF97653E}" sibTransId="{3E3178DF-8E9C-4B34-B4EA-079724A4C3E1}"/>
    <dgm:cxn modelId="{74DEAF79-A281-422C-9AFC-18805437E5C5}" type="presOf" srcId="{50A0A9ED-AA8D-44F5-B924-825D1B0FA403}" destId="{0FCECD7D-C5CC-4C8F-B216-C44E47B794CC}" srcOrd="0" destOrd="0" presId="urn:microsoft.com/office/officeart/2005/8/layout/default"/>
    <dgm:cxn modelId="{EAFFE785-85C5-4D0E-AAA9-E4EDC444C1DE}" type="presOf" srcId="{CE46CC6B-1458-4DCD-BD40-6402A7819061}" destId="{02B9E3C0-2690-4991-A2AA-F83942ED5D7D}" srcOrd="0" destOrd="0" presId="urn:microsoft.com/office/officeart/2005/8/layout/default"/>
    <dgm:cxn modelId="{781DD3AE-8E89-4C6B-9638-D1B0109A4B3B}" type="presOf" srcId="{D55FD537-9878-4FD2-A323-4622782FBA15}" destId="{B37F089C-693C-4C0F-9502-CE790684A36E}" srcOrd="0" destOrd="0" presId="urn:microsoft.com/office/officeart/2005/8/layout/default"/>
    <dgm:cxn modelId="{784837B0-59C9-4E00-ACE8-D14C3554D37D}" type="presOf" srcId="{6F933135-A083-4100-A702-6662F73CA280}" destId="{9ACF2804-59D5-4308-ACC8-B7658CF4D414}" srcOrd="0" destOrd="0" presId="urn:microsoft.com/office/officeart/2005/8/layout/default"/>
    <dgm:cxn modelId="{E33CFEDE-CA55-4391-8E0F-9090ECFB2332}" type="presOf" srcId="{28BA7B28-548F-4E12-A9E0-32E6A551D897}" destId="{FFCA4103-1940-48A7-9690-0427ADC9436C}" srcOrd="0" destOrd="0" presId="urn:microsoft.com/office/officeart/2005/8/layout/default"/>
    <dgm:cxn modelId="{B21D93E1-F033-4C8A-9E5A-69B0E476CDA6}" srcId="{28BA7B28-548F-4E12-A9E0-32E6A551D897}" destId="{4564DA5E-97FB-4817-8653-79D0A87EC2E5}" srcOrd="7" destOrd="0" parTransId="{FF7C0F3C-6066-4755-B35E-7B6E7CE82405}" sibTransId="{9DDBA2DE-A7AA-48E2-993F-91A132DA3FE7}"/>
    <dgm:cxn modelId="{4B2308F8-88BE-45F2-B4DD-006304814515}" type="presOf" srcId="{4564DA5E-97FB-4817-8653-79D0A87EC2E5}" destId="{7E742B6F-7197-4711-A78B-19116FD7D64C}" srcOrd="0" destOrd="0" presId="urn:microsoft.com/office/officeart/2005/8/layout/default"/>
    <dgm:cxn modelId="{8CFDE3FA-989B-452D-8B4B-36BEA584FAFA}" srcId="{28BA7B28-548F-4E12-A9E0-32E6A551D897}" destId="{31E31290-01A8-4595-8A80-60D84CF10E91}" srcOrd="6" destOrd="0" parTransId="{337B4EE6-66FC-4D3D-A258-DBD16E323D13}" sibTransId="{24B03BE8-FDDC-491B-A2AE-E7A2B3D0D291}"/>
    <dgm:cxn modelId="{8418B7FC-84E8-4278-9D78-DA22FE2653FC}" srcId="{28BA7B28-548F-4E12-A9E0-32E6A551D897}" destId="{CE46CC6B-1458-4DCD-BD40-6402A7819061}" srcOrd="4" destOrd="0" parTransId="{455FCB17-D7A4-42F7-99B2-43C1DA10551A}" sibTransId="{202E879C-ADA3-4319-8FBB-3C94AB634EB4}"/>
    <dgm:cxn modelId="{E7905B0C-10D5-440F-94D6-D5B561560FAF}" type="presParOf" srcId="{FFCA4103-1940-48A7-9690-0427ADC9436C}" destId="{0FCECD7D-C5CC-4C8F-B216-C44E47B794CC}" srcOrd="0" destOrd="0" presId="urn:microsoft.com/office/officeart/2005/8/layout/default"/>
    <dgm:cxn modelId="{BB1772C7-B9B9-48EB-9694-BE402E90958A}" type="presParOf" srcId="{FFCA4103-1940-48A7-9690-0427ADC9436C}" destId="{C2C732CB-6688-4E29-848A-8E8D451E4EE1}" srcOrd="1" destOrd="0" presId="urn:microsoft.com/office/officeart/2005/8/layout/default"/>
    <dgm:cxn modelId="{089C6FCC-BE9B-44C0-9F8A-ADD0F58F24BD}" type="presParOf" srcId="{FFCA4103-1940-48A7-9690-0427ADC9436C}" destId="{B37F089C-693C-4C0F-9502-CE790684A36E}" srcOrd="2" destOrd="0" presId="urn:microsoft.com/office/officeart/2005/8/layout/default"/>
    <dgm:cxn modelId="{F86ACB41-F8E2-40B4-B108-EF306385587D}" type="presParOf" srcId="{FFCA4103-1940-48A7-9690-0427ADC9436C}" destId="{9ABB7788-E8BF-4BFB-B2E7-2E9DE60C77C1}" srcOrd="3" destOrd="0" presId="urn:microsoft.com/office/officeart/2005/8/layout/default"/>
    <dgm:cxn modelId="{323EFE41-D280-461F-8AB8-0D6C5503E587}" type="presParOf" srcId="{FFCA4103-1940-48A7-9690-0427ADC9436C}" destId="{9ACF2804-59D5-4308-ACC8-B7658CF4D414}" srcOrd="4" destOrd="0" presId="urn:microsoft.com/office/officeart/2005/8/layout/default"/>
    <dgm:cxn modelId="{2DF9D272-A5B6-4338-81DC-DEB0875D1ECD}" type="presParOf" srcId="{FFCA4103-1940-48A7-9690-0427ADC9436C}" destId="{A4364B50-5768-441C-B9A7-D710681CC4FF}" srcOrd="5" destOrd="0" presId="urn:microsoft.com/office/officeart/2005/8/layout/default"/>
    <dgm:cxn modelId="{0CD7A4DC-5F8F-4B6F-8B29-A3B5D4632850}" type="presParOf" srcId="{FFCA4103-1940-48A7-9690-0427ADC9436C}" destId="{6B607FF8-368F-4BF7-A529-2870E5112C48}" srcOrd="6" destOrd="0" presId="urn:microsoft.com/office/officeart/2005/8/layout/default"/>
    <dgm:cxn modelId="{F58CEFEB-E84D-4F43-B154-7178716AD1C8}" type="presParOf" srcId="{FFCA4103-1940-48A7-9690-0427ADC9436C}" destId="{E0D8F463-845C-43AE-84E7-BBF44421429A}" srcOrd="7" destOrd="0" presId="urn:microsoft.com/office/officeart/2005/8/layout/default"/>
    <dgm:cxn modelId="{06112352-7B11-4AD1-98C4-D1B80B26AE46}" type="presParOf" srcId="{FFCA4103-1940-48A7-9690-0427ADC9436C}" destId="{02B9E3C0-2690-4991-A2AA-F83942ED5D7D}" srcOrd="8" destOrd="0" presId="urn:microsoft.com/office/officeart/2005/8/layout/default"/>
    <dgm:cxn modelId="{CEFF7779-DD41-460C-824D-6F36015A4FC7}" type="presParOf" srcId="{FFCA4103-1940-48A7-9690-0427ADC9436C}" destId="{4121CAD5-2942-425F-8807-BFD4E511DAED}" srcOrd="9" destOrd="0" presId="urn:microsoft.com/office/officeart/2005/8/layout/default"/>
    <dgm:cxn modelId="{6774C0B1-5D9E-40CE-A46F-7F484F0C0A28}" type="presParOf" srcId="{FFCA4103-1940-48A7-9690-0427ADC9436C}" destId="{A3C715A4-6D1B-4B5B-B235-2E7706BC81CE}" srcOrd="10" destOrd="0" presId="urn:microsoft.com/office/officeart/2005/8/layout/default"/>
    <dgm:cxn modelId="{3C40881D-4E76-4C20-9AB0-518B5E05C65A}" type="presParOf" srcId="{FFCA4103-1940-48A7-9690-0427ADC9436C}" destId="{7ABDEABC-52B6-41D9-8B69-23C75362A705}" srcOrd="11" destOrd="0" presId="urn:microsoft.com/office/officeart/2005/8/layout/default"/>
    <dgm:cxn modelId="{BAA3C2DC-294C-430C-B515-0BED9647B507}" type="presParOf" srcId="{FFCA4103-1940-48A7-9690-0427ADC9436C}" destId="{59671115-B363-476C-8D92-AA63175983E1}" srcOrd="12" destOrd="0" presId="urn:microsoft.com/office/officeart/2005/8/layout/default"/>
    <dgm:cxn modelId="{1FB4DC9A-9E6F-4A1B-BE04-4949BE95D910}" type="presParOf" srcId="{FFCA4103-1940-48A7-9690-0427ADC9436C}" destId="{4AEBDF40-73CE-4A18-8656-20C6E882A08B}" srcOrd="13" destOrd="0" presId="urn:microsoft.com/office/officeart/2005/8/layout/default"/>
    <dgm:cxn modelId="{ECE19C3F-66F3-4695-A1DD-31C8BF99982D}" type="presParOf" srcId="{FFCA4103-1940-48A7-9690-0427ADC9436C}" destId="{7E742B6F-7197-4711-A78B-19116FD7D64C}" srcOrd="14"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B173FB89-F519-40A9-B676-C3273D25BA9D}" type="doc">
      <dgm:prSet loTypeId="urn:microsoft.com/office/officeart/2005/8/layout/hList3" loCatId="list" qsTypeId="urn:microsoft.com/office/officeart/2005/8/quickstyle/simple1" qsCatId="simple" csTypeId="urn:microsoft.com/office/officeart/2005/8/colors/accent1_2" csCatId="accent1" phldr="1"/>
      <dgm:spPr/>
      <dgm:t>
        <a:bodyPr/>
        <a:lstStyle/>
        <a:p>
          <a:endParaRPr lang="en-US"/>
        </a:p>
      </dgm:t>
    </dgm:pt>
    <dgm:pt modelId="{75941548-0B0C-4DC9-B585-228280D64E41}">
      <dgm:prSet phldrT="[Text]" custT="1"/>
      <dgm:spPr>
        <a:solidFill>
          <a:schemeClr val="tx2">
            <a:lumMod val="40000"/>
            <a:lumOff val="60000"/>
          </a:schemeClr>
        </a:solidFill>
        <a:ln>
          <a:solidFill>
            <a:schemeClr val="tx1"/>
          </a:solidFill>
        </a:ln>
      </dgm:spPr>
      <dgm:t>
        <a:bodyPr/>
        <a:lstStyle/>
        <a:p>
          <a:r>
            <a:rPr lang="en-US" sz="2400" b="1" i="1" u="sng" dirty="0">
              <a:solidFill>
                <a:schemeClr val="tx1"/>
              </a:solidFill>
            </a:rPr>
            <a:t>Decision Logs</a:t>
          </a:r>
        </a:p>
        <a:p>
          <a:r>
            <a:rPr lang="en-US" sz="2400" b="0" i="0" dirty="0">
              <a:solidFill>
                <a:schemeClr val="tx1"/>
              </a:solidFill>
            </a:rPr>
            <a:t>This is not intended to be a record of every single action taken in an investigation, Case decisions can be either:</a:t>
          </a:r>
        </a:p>
      </dgm:t>
    </dgm:pt>
    <dgm:pt modelId="{373A6F9D-F9D3-42F1-843A-FB795C500AC9}" type="parTrans" cxnId="{BB87E4F5-71E2-49E3-B318-A0BC8A5FD2E0}">
      <dgm:prSet/>
      <dgm:spPr/>
      <dgm:t>
        <a:bodyPr/>
        <a:lstStyle/>
        <a:p>
          <a:endParaRPr lang="en-US"/>
        </a:p>
      </dgm:t>
    </dgm:pt>
    <dgm:pt modelId="{C147B52E-08A1-4A5C-A424-A09C7AF79A88}" type="sibTrans" cxnId="{BB87E4F5-71E2-49E3-B318-A0BC8A5FD2E0}">
      <dgm:prSet/>
      <dgm:spPr/>
      <dgm:t>
        <a:bodyPr/>
        <a:lstStyle/>
        <a:p>
          <a:endParaRPr lang="en-US"/>
        </a:p>
      </dgm:t>
    </dgm:pt>
    <dgm:pt modelId="{3B34B684-10AD-453F-BFE4-763135D3CB70}">
      <dgm:prSet phldrT="[Text]" custT="1"/>
      <dgm:spPr>
        <a:solidFill>
          <a:schemeClr val="accent1">
            <a:lumMod val="40000"/>
            <a:lumOff val="60000"/>
          </a:schemeClr>
        </a:solidFill>
        <a:ln>
          <a:solidFill>
            <a:schemeClr val="tx1"/>
          </a:solidFill>
        </a:ln>
      </dgm:spPr>
      <dgm:t>
        <a:bodyPr/>
        <a:lstStyle/>
        <a:p>
          <a:r>
            <a:rPr lang="en-US" sz="2400" b="1" i="1" u="sng" dirty="0">
              <a:solidFill>
                <a:schemeClr val="tx1"/>
              </a:solidFill>
            </a:rPr>
            <a:t>Strategic</a:t>
          </a:r>
        </a:p>
        <a:p>
          <a:r>
            <a:rPr lang="en-US" sz="2400" b="0" i="0" u="none" dirty="0">
              <a:solidFill>
                <a:schemeClr val="tx1"/>
              </a:solidFill>
            </a:rPr>
            <a:t>Those decisions made around the intention of what the investigation is to achieve or,</a:t>
          </a:r>
        </a:p>
      </dgm:t>
    </dgm:pt>
    <dgm:pt modelId="{117DEC2A-3B1F-4C89-8F19-DDBDEBCFC41E}" type="parTrans" cxnId="{E7AEA759-A147-4939-B65F-BC26C5EF37A3}">
      <dgm:prSet/>
      <dgm:spPr/>
      <dgm:t>
        <a:bodyPr/>
        <a:lstStyle/>
        <a:p>
          <a:endParaRPr lang="en-US"/>
        </a:p>
      </dgm:t>
    </dgm:pt>
    <dgm:pt modelId="{B13CE438-12C8-4B7E-A585-99BCC72914B8}" type="sibTrans" cxnId="{E7AEA759-A147-4939-B65F-BC26C5EF37A3}">
      <dgm:prSet/>
      <dgm:spPr/>
      <dgm:t>
        <a:bodyPr/>
        <a:lstStyle/>
        <a:p>
          <a:endParaRPr lang="en-US"/>
        </a:p>
      </dgm:t>
    </dgm:pt>
    <dgm:pt modelId="{268B1A7B-149A-471A-96C9-B86C1A89DC65}">
      <dgm:prSet phldrT="[Text]" custT="1"/>
      <dgm:spPr>
        <a:solidFill>
          <a:schemeClr val="accent1">
            <a:lumMod val="20000"/>
            <a:lumOff val="80000"/>
          </a:schemeClr>
        </a:solidFill>
        <a:ln>
          <a:solidFill>
            <a:schemeClr val="tx1"/>
          </a:solidFill>
        </a:ln>
      </dgm:spPr>
      <dgm:t>
        <a:bodyPr/>
        <a:lstStyle/>
        <a:p>
          <a:r>
            <a:rPr lang="en-US" sz="2400" b="1" i="1" u="sng" dirty="0">
              <a:solidFill>
                <a:schemeClr val="tx1"/>
              </a:solidFill>
            </a:rPr>
            <a:t>Tactical</a:t>
          </a:r>
        </a:p>
        <a:p>
          <a:r>
            <a:rPr lang="en-US" sz="2400" b="0" i="0" u="none" dirty="0">
              <a:solidFill>
                <a:schemeClr val="tx1"/>
              </a:solidFill>
            </a:rPr>
            <a:t>Those decisions where the focus of the investigation may shift or the targets are changed</a:t>
          </a:r>
        </a:p>
      </dgm:t>
    </dgm:pt>
    <dgm:pt modelId="{28859016-B939-480E-BF77-CA8C628F497E}" type="parTrans" cxnId="{7160CC96-160C-4DBF-8A2A-79EFC8954D31}">
      <dgm:prSet/>
      <dgm:spPr/>
      <dgm:t>
        <a:bodyPr/>
        <a:lstStyle/>
        <a:p>
          <a:endParaRPr lang="en-US"/>
        </a:p>
      </dgm:t>
    </dgm:pt>
    <dgm:pt modelId="{C50BDA0F-8D77-4536-897E-B21705234BDE}" type="sibTrans" cxnId="{7160CC96-160C-4DBF-8A2A-79EFC8954D31}">
      <dgm:prSet/>
      <dgm:spPr/>
      <dgm:t>
        <a:bodyPr/>
        <a:lstStyle/>
        <a:p>
          <a:endParaRPr lang="en-US"/>
        </a:p>
      </dgm:t>
    </dgm:pt>
    <dgm:pt modelId="{0B8ABC9F-B18B-4401-BD6B-88E4095830CF}" type="pres">
      <dgm:prSet presAssocID="{B173FB89-F519-40A9-B676-C3273D25BA9D}" presName="composite" presStyleCnt="0">
        <dgm:presLayoutVars>
          <dgm:chMax val="1"/>
          <dgm:dir/>
          <dgm:resizeHandles val="exact"/>
        </dgm:presLayoutVars>
      </dgm:prSet>
      <dgm:spPr/>
    </dgm:pt>
    <dgm:pt modelId="{2A1AC346-8F27-4A82-B75D-0F488A81D94B}" type="pres">
      <dgm:prSet presAssocID="{75941548-0B0C-4DC9-B585-228280D64E41}" presName="roof" presStyleLbl="dkBgShp" presStyleIdx="0" presStyleCnt="2"/>
      <dgm:spPr/>
    </dgm:pt>
    <dgm:pt modelId="{0FD13D76-3038-491B-96A8-0CA94D618469}" type="pres">
      <dgm:prSet presAssocID="{75941548-0B0C-4DC9-B585-228280D64E41}" presName="pillars" presStyleCnt="0"/>
      <dgm:spPr/>
    </dgm:pt>
    <dgm:pt modelId="{F0855A40-605F-4956-BE0B-7A0199F7C3AC}" type="pres">
      <dgm:prSet presAssocID="{75941548-0B0C-4DC9-B585-228280D64E41}" presName="pillar1" presStyleLbl="node1" presStyleIdx="0" presStyleCnt="2">
        <dgm:presLayoutVars>
          <dgm:bulletEnabled val="1"/>
        </dgm:presLayoutVars>
      </dgm:prSet>
      <dgm:spPr/>
    </dgm:pt>
    <dgm:pt modelId="{24A172EE-8EB6-446C-BE8C-F043949BDDCE}" type="pres">
      <dgm:prSet presAssocID="{268B1A7B-149A-471A-96C9-B86C1A89DC65}" presName="pillarX" presStyleLbl="node1" presStyleIdx="1" presStyleCnt="2">
        <dgm:presLayoutVars>
          <dgm:bulletEnabled val="1"/>
        </dgm:presLayoutVars>
      </dgm:prSet>
      <dgm:spPr/>
    </dgm:pt>
    <dgm:pt modelId="{C338AC83-901F-490A-972A-7A376CFDF931}" type="pres">
      <dgm:prSet presAssocID="{75941548-0B0C-4DC9-B585-228280D64E41}" presName="base" presStyleLbl="dkBgShp" presStyleIdx="1" presStyleCnt="2"/>
      <dgm:spPr>
        <a:solidFill>
          <a:schemeClr val="tx2">
            <a:lumMod val="40000"/>
            <a:lumOff val="60000"/>
          </a:schemeClr>
        </a:solidFill>
        <a:ln>
          <a:solidFill>
            <a:schemeClr val="tx1"/>
          </a:solidFill>
        </a:ln>
      </dgm:spPr>
    </dgm:pt>
  </dgm:ptLst>
  <dgm:cxnLst>
    <dgm:cxn modelId="{EA99F141-4BFE-4A43-97B9-7A80863F9FD9}" type="presOf" srcId="{75941548-0B0C-4DC9-B585-228280D64E41}" destId="{2A1AC346-8F27-4A82-B75D-0F488A81D94B}" srcOrd="0" destOrd="0" presId="urn:microsoft.com/office/officeart/2005/8/layout/hList3"/>
    <dgm:cxn modelId="{01388C52-471F-4CB0-8A66-B2053FA43425}" type="presOf" srcId="{268B1A7B-149A-471A-96C9-B86C1A89DC65}" destId="{24A172EE-8EB6-446C-BE8C-F043949BDDCE}" srcOrd="0" destOrd="0" presId="urn:microsoft.com/office/officeart/2005/8/layout/hList3"/>
    <dgm:cxn modelId="{E7AEA759-A147-4939-B65F-BC26C5EF37A3}" srcId="{75941548-0B0C-4DC9-B585-228280D64E41}" destId="{3B34B684-10AD-453F-BFE4-763135D3CB70}" srcOrd="0" destOrd="0" parTransId="{117DEC2A-3B1F-4C89-8F19-DDBDEBCFC41E}" sibTransId="{B13CE438-12C8-4B7E-A585-99BCC72914B8}"/>
    <dgm:cxn modelId="{7160CC96-160C-4DBF-8A2A-79EFC8954D31}" srcId="{75941548-0B0C-4DC9-B585-228280D64E41}" destId="{268B1A7B-149A-471A-96C9-B86C1A89DC65}" srcOrd="1" destOrd="0" parTransId="{28859016-B939-480E-BF77-CA8C628F497E}" sibTransId="{C50BDA0F-8D77-4536-897E-B21705234BDE}"/>
    <dgm:cxn modelId="{2B9F799C-62A1-4FF3-895C-23A686D8E1FE}" type="presOf" srcId="{B173FB89-F519-40A9-B676-C3273D25BA9D}" destId="{0B8ABC9F-B18B-4401-BD6B-88E4095830CF}" srcOrd="0" destOrd="0" presId="urn:microsoft.com/office/officeart/2005/8/layout/hList3"/>
    <dgm:cxn modelId="{25435EDF-2B5F-43CF-98C5-2B93430FE7F4}" type="presOf" srcId="{3B34B684-10AD-453F-BFE4-763135D3CB70}" destId="{F0855A40-605F-4956-BE0B-7A0199F7C3AC}" srcOrd="0" destOrd="0" presId="urn:microsoft.com/office/officeart/2005/8/layout/hList3"/>
    <dgm:cxn modelId="{BB87E4F5-71E2-49E3-B318-A0BC8A5FD2E0}" srcId="{B173FB89-F519-40A9-B676-C3273D25BA9D}" destId="{75941548-0B0C-4DC9-B585-228280D64E41}" srcOrd="0" destOrd="0" parTransId="{373A6F9D-F9D3-42F1-843A-FB795C500AC9}" sibTransId="{C147B52E-08A1-4A5C-A424-A09C7AF79A88}"/>
    <dgm:cxn modelId="{BB5C19CD-146A-4211-AFCB-5710350E4457}" type="presParOf" srcId="{0B8ABC9F-B18B-4401-BD6B-88E4095830CF}" destId="{2A1AC346-8F27-4A82-B75D-0F488A81D94B}" srcOrd="0" destOrd="0" presId="urn:microsoft.com/office/officeart/2005/8/layout/hList3"/>
    <dgm:cxn modelId="{2E7A2861-17A4-4475-AE39-BB198432CF9A}" type="presParOf" srcId="{0B8ABC9F-B18B-4401-BD6B-88E4095830CF}" destId="{0FD13D76-3038-491B-96A8-0CA94D618469}" srcOrd="1" destOrd="0" presId="urn:microsoft.com/office/officeart/2005/8/layout/hList3"/>
    <dgm:cxn modelId="{5CD109AD-7CA0-44AE-8CFE-EF47115BBC31}" type="presParOf" srcId="{0FD13D76-3038-491B-96A8-0CA94D618469}" destId="{F0855A40-605F-4956-BE0B-7A0199F7C3AC}" srcOrd="0" destOrd="0" presId="urn:microsoft.com/office/officeart/2005/8/layout/hList3"/>
    <dgm:cxn modelId="{71782C28-BCDC-4C37-9CD0-C9164E09A822}" type="presParOf" srcId="{0FD13D76-3038-491B-96A8-0CA94D618469}" destId="{24A172EE-8EB6-446C-BE8C-F043949BDDCE}" srcOrd="1" destOrd="0" presId="urn:microsoft.com/office/officeart/2005/8/layout/hList3"/>
    <dgm:cxn modelId="{CA895075-4E20-40E2-867D-531F7D7639EE}" type="presParOf" srcId="{0B8ABC9F-B18B-4401-BD6B-88E4095830CF}" destId="{C338AC83-901F-490A-972A-7A376CFDF931}" srcOrd="2" destOrd="0" presId="urn:microsoft.com/office/officeart/2005/8/layout/h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5656653B-1639-4875-A1BB-7DC2DA67835A}" type="doc">
      <dgm:prSet loTypeId="urn:microsoft.com/office/officeart/2005/8/layout/matrix1" loCatId="matrix" qsTypeId="urn:microsoft.com/office/officeart/2005/8/quickstyle/simple1" qsCatId="simple" csTypeId="urn:microsoft.com/office/officeart/2005/8/colors/accent1_2" csCatId="accent1" phldr="1"/>
      <dgm:spPr/>
      <dgm:t>
        <a:bodyPr/>
        <a:lstStyle/>
        <a:p>
          <a:endParaRPr lang="en-US"/>
        </a:p>
      </dgm:t>
    </dgm:pt>
    <dgm:pt modelId="{A848F41D-45BD-47E7-BD04-752CCD076594}">
      <dgm:prSet phldrT="[Text]" custT="1"/>
      <dgm:spPr>
        <a:solidFill>
          <a:schemeClr val="tx2">
            <a:lumMod val="60000"/>
            <a:lumOff val="40000"/>
          </a:schemeClr>
        </a:solidFill>
        <a:ln>
          <a:solidFill>
            <a:schemeClr val="tx1"/>
          </a:solidFill>
        </a:ln>
      </dgm:spPr>
      <dgm:t>
        <a:bodyPr/>
        <a:lstStyle/>
        <a:p>
          <a:r>
            <a:rPr lang="en-US" sz="2400" dirty="0"/>
            <a:t>Investigative Strategies</a:t>
          </a:r>
        </a:p>
      </dgm:t>
    </dgm:pt>
    <dgm:pt modelId="{4B3353BB-D586-49A5-A36C-A9949839933D}" type="parTrans" cxnId="{49984A4C-A979-4420-BCC9-7F617C5596D2}">
      <dgm:prSet/>
      <dgm:spPr/>
      <dgm:t>
        <a:bodyPr/>
        <a:lstStyle/>
        <a:p>
          <a:endParaRPr lang="en-US"/>
        </a:p>
      </dgm:t>
    </dgm:pt>
    <dgm:pt modelId="{8DCEB614-CA05-48D1-A712-224A0A266204}" type="sibTrans" cxnId="{49984A4C-A979-4420-BCC9-7F617C5596D2}">
      <dgm:prSet/>
      <dgm:spPr/>
      <dgm:t>
        <a:bodyPr/>
        <a:lstStyle/>
        <a:p>
          <a:endParaRPr lang="en-US"/>
        </a:p>
      </dgm:t>
    </dgm:pt>
    <dgm:pt modelId="{A322D47B-7593-47CB-8006-8F350DBDA9DF}">
      <dgm:prSet phldrT="[Text]" custT="1"/>
      <dgm:spPr>
        <a:solidFill>
          <a:schemeClr val="accent1">
            <a:lumMod val="40000"/>
            <a:lumOff val="60000"/>
          </a:schemeClr>
        </a:solidFill>
        <a:ln>
          <a:solidFill>
            <a:schemeClr val="tx1"/>
          </a:solidFill>
        </a:ln>
      </dgm:spPr>
      <dgm:t>
        <a:bodyPr/>
        <a:lstStyle/>
        <a:p>
          <a:r>
            <a:rPr lang="en-US" sz="2400" b="1" i="1" dirty="0">
              <a:solidFill>
                <a:schemeClr val="tx1"/>
              </a:solidFill>
            </a:rPr>
            <a:t>Identifying</a:t>
          </a:r>
          <a:r>
            <a:rPr lang="en-US" sz="2400" dirty="0">
              <a:solidFill>
                <a:schemeClr val="tx1"/>
              </a:solidFill>
            </a:rPr>
            <a:t> a line of enquiry to pursue</a:t>
          </a:r>
        </a:p>
      </dgm:t>
    </dgm:pt>
    <dgm:pt modelId="{80101573-A468-4824-BE18-3BAA95F20139}" type="parTrans" cxnId="{7BE9E237-204B-4A2D-92A1-4B634B990A52}">
      <dgm:prSet/>
      <dgm:spPr/>
      <dgm:t>
        <a:bodyPr/>
        <a:lstStyle/>
        <a:p>
          <a:endParaRPr lang="en-US"/>
        </a:p>
      </dgm:t>
    </dgm:pt>
    <dgm:pt modelId="{52F5A8EF-7A96-4FD8-AA4C-B9D33166FCE6}" type="sibTrans" cxnId="{7BE9E237-204B-4A2D-92A1-4B634B990A52}">
      <dgm:prSet/>
      <dgm:spPr/>
      <dgm:t>
        <a:bodyPr/>
        <a:lstStyle/>
        <a:p>
          <a:endParaRPr lang="en-US"/>
        </a:p>
      </dgm:t>
    </dgm:pt>
    <dgm:pt modelId="{85200ED7-1B29-48E0-8F9C-5130CC66ED7B}">
      <dgm:prSet phldrT="[Text]" custT="1"/>
      <dgm:spPr>
        <a:solidFill>
          <a:schemeClr val="accent3">
            <a:lumMod val="40000"/>
            <a:lumOff val="60000"/>
          </a:schemeClr>
        </a:solidFill>
        <a:ln>
          <a:solidFill>
            <a:schemeClr val="tx1"/>
          </a:solidFill>
        </a:ln>
      </dgm:spPr>
      <dgm:t>
        <a:bodyPr/>
        <a:lstStyle/>
        <a:p>
          <a:r>
            <a:rPr lang="en-US" sz="2400" b="1" i="1" dirty="0">
              <a:solidFill>
                <a:schemeClr val="tx1"/>
              </a:solidFill>
            </a:rPr>
            <a:t>Determining </a:t>
          </a:r>
          <a:r>
            <a:rPr lang="en-US" sz="2400" dirty="0">
              <a:solidFill>
                <a:schemeClr val="tx1"/>
              </a:solidFill>
            </a:rPr>
            <a:t>the objective of pursuing a particular line of enquiry</a:t>
          </a:r>
        </a:p>
      </dgm:t>
    </dgm:pt>
    <dgm:pt modelId="{E6ACA336-FFA0-4DF7-BA02-48EBD4793888}" type="parTrans" cxnId="{31D83A1A-5A87-48D3-887F-CCF2EE4783A7}">
      <dgm:prSet/>
      <dgm:spPr/>
      <dgm:t>
        <a:bodyPr/>
        <a:lstStyle/>
        <a:p>
          <a:endParaRPr lang="en-US"/>
        </a:p>
      </dgm:t>
    </dgm:pt>
    <dgm:pt modelId="{C550A0D7-592A-4057-9662-220B28FD7BC4}" type="sibTrans" cxnId="{31D83A1A-5A87-48D3-887F-CCF2EE4783A7}">
      <dgm:prSet/>
      <dgm:spPr/>
      <dgm:t>
        <a:bodyPr/>
        <a:lstStyle/>
        <a:p>
          <a:endParaRPr lang="en-US"/>
        </a:p>
      </dgm:t>
    </dgm:pt>
    <dgm:pt modelId="{14718694-0384-47C9-B4AD-853BD1763C61}">
      <dgm:prSet phldrT="[Text]" custT="1"/>
      <dgm:spPr>
        <a:solidFill>
          <a:schemeClr val="accent3">
            <a:lumMod val="40000"/>
            <a:lumOff val="60000"/>
          </a:schemeClr>
        </a:solidFill>
        <a:ln>
          <a:solidFill>
            <a:schemeClr val="tx1"/>
          </a:solidFill>
        </a:ln>
      </dgm:spPr>
      <dgm:t>
        <a:bodyPr/>
        <a:lstStyle/>
        <a:p>
          <a:r>
            <a:rPr lang="en-US" sz="2300" b="1" i="1" dirty="0">
              <a:solidFill>
                <a:schemeClr val="tx1"/>
              </a:solidFill>
            </a:rPr>
            <a:t>Identifying</a:t>
          </a:r>
          <a:r>
            <a:rPr lang="en-US" sz="2300" dirty="0">
              <a:solidFill>
                <a:schemeClr val="tx1"/>
              </a:solidFill>
            </a:rPr>
            <a:t> the investigative action(s) necessary to efficiently achieve that objective taking into account resources, priorities &amp; proportionality</a:t>
          </a:r>
        </a:p>
      </dgm:t>
    </dgm:pt>
    <dgm:pt modelId="{A4DA9F1E-531D-4B96-9CEE-125EB0BD73D9}" type="parTrans" cxnId="{F8F53D9C-D95D-430B-9EBB-79C936B805B0}">
      <dgm:prSet/>
      <dgm:spPr/>
      <dgm:t>
        <a:bodyPr/>
        <a:lstStyle/>
        <a:p>
          <a:endParaRPr lang="en-US"/>
        </a:p>
      </dgm:t>
    </dgm:pt>
    <dgm:pt modelId="{8BBC5028-0CA0-4260-803A-707D15AEA436}" type="sibTrans" cxnId="{F8F53D9C-D95D-430B-9EBB-79C936B805B0}">
      <dgm:prSet/>
      <dgm:spPr/>
      <dgm:t>
        <a:bodyPr/>
        <a:lstStyle/>
        <a:p>
          <a:endParaRPr lang="en-US"/>
        </a:p>
      </dgm:t>
    </dgm:pt>
    <dgm:pt modelId="{CA5342B4-D396-4755-98F0-5DF4B5F9021B}">
      <dgm:prSet phldrT="[Text]" custT="1"/>
      <dgm:spPr>
        <a:solidFill>
          <a:schemeClr val="accent1">
            <a:lumMod val="40000"/>
            <a:lumOff val="60000"/>
          </a:schemeClr>
        </a:solidFill>
        <a:ln>
          <a:solidFill>
            <a:schemeClr val="tx1"/>
          </a:solidFill>
        </a:ln>
      </dgm:spPr>
      <dgm:t>
        <a:bodyPr/>
        <a:lstStyle/>
        <a:p>
          <a:r>
            <a:rPr lang="en-US" sz="2400" b="1" i="1" dirty="0">
              <a:solidFill>
                <a:schemeClr val="tx1"/>
              </a:solidFill>
            </a:rPr>
            <a:t>Conducting</a:t>
          </a:r>
          <a:r>
            <a:rPr lang="en-US" sz="2400" dirty="0">
              <a:solidFill>
                <a:schemeClr val="tx1"/>
              </a:solidFill>
            </a:rPr>
            <a:t> the investigative action &amp; gathering the maximum amount of material which may generate further lines of enquiry</a:t>
          </a:r>
        </a:p>
      </dgm:t>
    </dgm:pt>
    <dgm:pt modelId="{5EF834A7-8455-4BB9-90C8-7EA98E7AB116}" type="parTrans" cxnId="{CDB8F74C-D0B4-428C-B17C-0BE12C5FB422}">
      <dgm:prSet/>
      <dgm:spPr/>
      <dgm:t>
        <a:bodyPr/>
        <a:lstStyle/>
        <a:p>
          <a:endParaRPr lang="en-US"/>
        </a:p>
      </dgm:t>
    </dgm:pt>
    <dgm:pt modelId="{C9D87B5A-D394-46B3-A445-437CB323E223}" type="sibTrans" cxnId="{CDB8F74C-D0B4-428C-B17C-0BE12C5FB422}">
      <dgm:prSet/>
      <dgm:spPr/>
      <dgm:t>
        <a:bodyPr/>
        <a:lstStyle/>
        <a:p>
          <a:endParaRPr lang="en-US"/>
        </a:p>
      </dgm:t>
    </dgm:pt>
    <dgm:pt modelId="{7CF7A3E4-50D0-4550-BC98-F9397E9D9FF6}" type="pres">
      <dgm:prSet presAssocID="{5656653B-1639-4875-A1BB-7DC2DA67835A}" presName="diagram" presStyleCnt="0">
        <dgm:presLayoutVars>
          <dgm:chMax val="1"/>
          <dgm:dir/>
          <dgm:animLvl val="ctr"/>
          <dgm:resizeHandles val="exact"/>
        </dgm:presLayoutVars>
      </dgm:prSet>
      <dgm:spPr/>
    </dgm:pt>
    <dgm:pt modelId="{44D91739-5118-4C64-B462-8D657D505AFB}" type="pres">
      <dgm:prSet presAssocID="{5656653B-1639-4875-A1BB-7DC2DA67835A}" presName="matrix" presStyleCnt="0"/>
      <dgm:spPr/>
    </dgm:pt>
    <dgm:pt modelId="{F61682CD-A2C1-4D56-939B-E13B400E91F1}" type="pres">
      <dgm:prSet presAssocID="{5656653B-1639-4875-A1BB-7DC2DA67835A}" presName="tile1" presStyleLbl="node1" presStyleIdx="0" presStyleCnt="4"/>
      <dgm:spPr/>
    </dgm:pt>
    <dgm:pt modelId="{93EAADF6-50DC-4476-BF0E-39001A4BDF59}" type="pres">
      <dgm:prSet presAssocID="{5656653B-1639-4875-A1BB-7DC2DA67835A}" presName="tile1text" presStyleLbl="node1" presStyleIdx="0" presStyleCnt="4">
        <dgm:presLayoutVars>
          <dgm:chMax val="0"/>
          <dgm:chPref val="0"/>
          <dgm:bulletEnabled val="1"/>
        </dgm:presLayoutVars>
      </dgm:prSet>
      <dgm:spPr/>
    </dgm:pt>
    <dgm:pt modelId="{B75CF95F-5500-490A-852E-E51C72AE2481}" type="pres">
      <dgm:prSet presAssocID="{5656653B-1639-4875-A1BB-7DC2DA67835A}" presName="tile2" presStyleLbl="node1" presStyleIdx="1" presStyleCnt="4"/>
      <dgm:spPr/>
    </dgm:pt>
    <dgm:pt modelId="{CFD31EF6-47A5-4C39-A3B1-89A10064784F}" type="pres">
      <dgm:prSet presAssocID="{5656653B-1639-4875-A1BB-7DC2DA67835A}" presName="tile2text" presStyleLbl="node1" presStyleIdx="1" presStyleCnt="4">
        <dgm:presLayoutVars>
          <dgm:chMax val="0"/>
          <dgm:chPref val="0"/>
          <dgm:bulletEnabled val="1"/>
        </dgm:presLayoutVars>
      </dgm:prSet>
      <dgm:spPr/>
    </dgm:pt>
    <dgm:pt modelId="{0CA56AFE-2462-45F5-A215-19C7C5F9114A}" type="pres">
      <dgm:prSet presAssocID="{5656653B-1639-4875-A1BB-7DC2DA67835A}" presName="tile3" presStyleLbl="node1" presStyleIdx="2" presStyleCnt="4"/>
      <dgm:spPr/>
    </dgm:pt>
    <dgm:pt modelId="{103BB64A-BEFC-42B6-8215-7CCBFC8DA6B7}" type="pres">
      <dgm:prSet presAssocID="{5656653B-1639-4875-A1BB-7DC2DA67835A}" presName="tile3text" presStyleLbl="node1" presStyleIdx="2" presStyleCnt="4">
        <dgm:presLayoutVars>
          <dgm:chMax val="0"/>
          <dgm:chPref val="0"/>
          <dgm:bulletEnabled val="1"/>
        </dgm:presLayoutVars>
      </dgm:prSet>
      <dgm:spPr/>
    </dgm:pt>
    <dgm:pt modelId="{44972B86-9451-44DF-A4F0-84233DA580CE}" type="pres">
      <dgm:prSet presAssocID="{5656653B-1639-4875-A1BB-7DC2DA67835A}" presName="tile4" presStyleLbl="node1" presStyleIdx="3" presStyleCnt="4"/>
      <dgm:spPr/>
    </dgm:pt>
    <dgm:pt modelId="{D78FEA7A-52C2-417D-8293-F7D6A070D8AD}" type="pres">
      <dgm:prSet presAssocID="{5656653B-1639-4875-A1BB-7DC2DA67835A}" presName="tile4text" presStyleLbl="node1" presStyleIdx="3" presStyleCnt="4">
        <dgm:presLayoutVars>
          <dgm:chMax val="0"/>
          <dgm:chPref val="0"/>
          <dgm:bulletEnabled val="1"/>
        </dgm:presLayoutVars>
      </dgm:prSet>
      <dgm:spPr/>
    </dgm:pt>
    <dgm:pt modelId="{F28DE75D-4E06-43B3-8B8F-6114D95E3BB1}" type="pres">
      <dgm:prSet presAssocID="{5656653B-1639-4875-A1BB-7DC2DA67835A}" presName="centerTile" presStyleLbl="fgShp" presStyleIdx="0" presStyleCnt="1">
        <dgm:presLayoutVars>
          <dgm:chMax val="0"/>
          <dgm:chPref val="0"/>
        </dgm:presLayoutVars>
      </dgm:prSet>
      <dgm:spPr/>
    </dgm:pt>
  </dgm:ptLst>
  <dgm:cxnLst>
    <dgm:cxn modelId="{A9EFBC11-9647-4698-B110-B1774BFFAB9F}" type="presOf" srcId="{CA5342B4-D396-4755-98F0-5DF4B5F9021B}" destId="{D78FEA7A-52C2-417D-8293-F7D6A070D8AD}" srcOrd="1" destOrd="0" presId="urn:microsoft.com/office/officeart/2005/8/layout/matrix1"/>
    <dgm:cxn modelId="{31D83A1A-5A87-48D3-887F-CCF2EE4783A7}" srcId="{A848F41D-45BD-47E7-BD04-752CCD076594}" destId="{85200ED7-1B29-48E0-8F9C-5130CC66ED7B}" srcOrd="1" destOrd="0" parTransId="{E6ACA336-FFA0-4DF7-BA02-48EBD4793888}" sibTransId="{C550A0D7-592A-4057-9662-220B28FD7BC4}"/>
    <dgm:cxn modelId="{7BE9E237-204B-4A2D-92A1-4B634B990A52}" srcId="{A848F41D-45BD-47E7-BD04-752CCD076594}" destId="{A322D47B-7593-47CB-8006-8F350DBDA9DF}" srcOrd="0" destOrd="0" parTransId="{80101573-A468-4824-BE18-3BAA95F20139}" sibTransId="{52F5A8EF-7A96-4FD8-AA4C-B9D33166FCE6}"/>
    <dgm:cxn modelId="{4B625A63-0D68-4541-98F4-D1362E7BC3BA}" type="presOf" srcId="{5656653B-1639-4875-A1BB-7DC2DA67835A}" destId="{7CF7A3E4-50D0-4550-BC98-F9397E9D9FF6}" srcOrd="0" destOrd="0" presId="urn:microsoft.com/office/officeart/2005/8/layout/matrix1"/>
    <dgm:cxn modelId="{C485A04A-AF73-4ADD-8603-D67FCF429B9A}" type="presOf" srcId="{CA5342B4-D396-4755-98F0-5DF4B5F9021B}" destId="{44972B86-9451-44DF-A4F0-84233DA580CE}" srcOrd="0" destOrd="0" presId="urn:microsoft.com/office/officeart/2005/8/layout/matrix1"/>
    <dgm:cxn modelId="{49984A4C-A979-4420-BCC9-7F617C5596D2}" srcId="{5656653B-1639-4875-A1BB-7DC2DA67835A}" destId="{A848F41D-45BD-47E7-BD04-752CCD076594}" srcOrd="0" destOrd="0" parTransId="{4B3353BB-D586-49A5-A36C-A9949839933D}" sibTransId="{8DCEB614-CA05-48D1-A712-224A0A266204}"/>
    <dgm:cxn modelId="{CDB8F74C-D0B4-428C-B17C-0BE12C5FB422}" srcId="{A848F41D-45BD-47E7-BD04-752CCD076594}" destId="{CA5342B4-D396-4755-98F0-5DF4B5F9021B}" srcOrd="3" destOrd="0" parTransId="{5EF834A7-8455-4BB9-90C8-7EA98E7AB116}" sibTransId="{C9D87B5A-D394-46B3-A445-437CB323E223}"/>
    <dgm:cxn modelId="{3D68726E-462B-40C4-86F6-3E57027E6AEC}" type="presOf" srcId="{A848F41D-45BD-47E7-BD04-752CCD076594}" destId="{F28DE75D-4E06-43B3-8B8F-6114D95E3BB1}" srcOrd="0" destOrd="0" presId="urn:microsoft.com/office/officeart/2005/8/layout/matrix1"/>
    <dgm:cxn modelId="{3A153599-0293-44D0-838F-3DC06F38058B}" type="presOf" srcId="{A322D47B-7593-47CB-8006-8F350DBDA9DF}" destId="{F61682CD-A2C1-4D56-939B-E13B400E91F1}" srcOrd="0" destOrd="0" presId="urn:microsoft.com/office/officeart/2005/8/layout/matrix1"/>
    <dgm:cxn modelId="{F8F53D9C-D95D-430B-9EBB-79C936B805B0}" srcId="{A848F41D-45BD-47E7-BD04-752CCD076594}" destId="{14718694-0384-47C9-B4AD-853BD1763C61}" srcOrd="2" destOrd="0" parTransId="{A4DA9F1E-531D-4B96-9CEE-125EB0BD73D9}" sibTransId="{8BBC5028-0CA0-4260-803A-707D15AEA436}"/>
    <dgm:cxn modelId="{5263EBA5-195D-4A77-8FEF-F6113C6B5FB6}" type="presOf" srcId="{14718694-0384-47C9-B4AD-853BD1763C61}" destId="{103BB64A-BEFC-42B6-8215-7CCBFC8DA6B7}" srcOrd="1" destOrd="0" presId="urn:microsoft.com/office/officeart/2005/8/layout/matrix1"/>
    <dgm:cxn modelId="{3CBC6FCD-8C68-4AF4-A055-FE04CD99F097}" type="presOf" srcId="{85200ED7-1B29-48E0-8F9C-5130CC66ED7B}" destId="{B75CF95F-5500-490A-852E-E51C72AE2481}" srcOrd="0" destOrd="0" presId="urn:microsoft.com/office/officeart/2005/8/layout/matrix1"/>
    <dgm:cxn modelId="{39B127DE-1643-4C9D-B601-D5DAC8E0D9D8}" type="presOf" srcId="{14718694-0384-47C9-B4AD-853BD1763C61}" destId="{0CA56AFE-2462-45F5-A215-19C7C5F9114A}" srcOrd="0" destOrd="0" presId="urn:microsoft.com/office/officeart/2005/8/layout/matrix1"/>
    <dgm:cxn modelId="{77F5F7E2-56D8-411D-B3D4-8F04A71C29D1}" type="presOf" srcId="{85200ED7-1B29-48E0-8F9C-5130CC66ED7B}" destId="{CFD31EF6-47A5-4C39-A3B1-89A10064784F}" srcOrd="1" destOrd="0" presId="urn:microsoft.com/office/officeart/2005/8/layout/matrix1"/>
    <dgm:cxn modelId="{26B41CF5-4FDF-4209-94A9-04C37EB6EEFC}" type="presOf" srcId="{A322D47B-7593-47CB-8006-8F350DBDA9DF}" destId="{93EAADF6-50DC-4476-BF0E-39001A4BDF59}" srcOrd="1" destOrd="0" presId="urn:microsoft.com/office/officeart/2005/8/layout/matrix1"/>
    <dgm:cxn modelId="{DC2BB032-74EC-4485-A566-AA811A7868B8}" type="presParOf" srcId="{7CF7A3E4-50D0-4550-BC98-F9397E9D9FF6}" destId="{44D91739-5118-4C64-B462-8D657D505AFB}" srcOrd="0" destOrd="0" presId="urn:microsoft.com/office/officeart/2005/8/layout/matrix1"/>
    <dgm:cxn modelId="{2EEC50AC-CD0A-45AF-8369-2A41C4D0F9B9}" type="presParOf" srcId="{44D91739-5118-4C64-B462-8D657D505AFB}" destId="{F61682CD-A2C1-4D56-939B-E13B400E91F1}" srcOrd="0" destOrd="0" presId="urn:microsoft.com/office/officeart/2005/8/layout/matrix1"/>
    <dgm:cxn modelId="{467EBC0B-1FEB-4CB8-BA74-8474C16FFFDB}" type="presParOf" srcId="{44D91739-5118-4C64-B462-8D657D505AFB}" destId="{93EAADF6-50DC-4476-BF0E-39001A4BDF59}" srcOrd="1" destOrd="0" presId="urn:microsoft.com/office/officeart/2005/8/layout/matrix1"/>
    <dgm:cxn modelId="{40F01DA9-A8A1-47F0-B5D7-E47EBC01B4FB}" type="presParOf" srcId="{44D91739-5118-4C64-B462-8D657D505AFB}" destId="{B75CF95F-5500-490A-852E-E51C72AE2481}" srcOrd="2" destOrd="0" presId="urn:microsoft.com/office/officeart/2005/8/layout/matrix1"/>
    <dgm:cxn modelId="{EFCDE13E-BA37-4170-B8C7-A95DD8E746F8}" type="presParOf" srcId="{44D91739-5118-4C64-B462-8D657D505AFB}" destId="{CFD31EF6-47A5-4C39-A3B1-89A10064784F}" srcOrd="3" destOrd="0" presId="urn:microsoft.com/office/officeart/2005/8/layout/matrix1"/>
    <dgm:cxn modelId="{E6798D95-2B1C-4AE5-AD5E-7184EA5270F8}" type="presParOf" srcId="{44D91739-5118-4C64-B462-8D657D505AFB}" destId="{0CA56AFE-2462-45F5-A215-19C7C5F9114A}" srcOrd="4" destOrd="0" presId="urn:microsoft.com/office/officeart/2005/8/layout/matrix1"/>
    <dgm:cxn modelId="{361B4FB0-C19C-45ED-B411-6FBF7AFB00F3}" type="presParOf" srcId="{44D91739-5118-4C64-B462-8D657D505AFB}" destId="{103BB64A-BEFC-42B6-8215-7CCBFC8DA6B7}" srcOrd="5" destOrd="0" presId="urn:microsoft.com/office/officeart/2005/8/layout/matrix1"/>
    <dgm:cxn modelId="{B6B662AB-680C-40CC-8944-8A3E79939E0E}" type="presParOf" srcId="{44D91739-5118-4C64-B462-8D657D505AFB}" destId="{44972B86-9451-44DF-A4F0-84233DA580CE}" srcOrd="6" destOrd="0" presId="urn:microsoft.com/office/officeart/2005/8/layout/matrix1"/>
    <dgm:cxn modelId="{DD6A621C-9403-4879-BF9F-CA31FB448AC5}" type="presParOf" srcId="{44D91739-5118-4C64-B462-8D657D505AFB}" destId="{D78FEA7A-52C2-417D-8293-F7D6A070D8AD}" srcOrd="7" destOrd="0" presId="urn:microsoft.com/office/officeart/2005/8/layout/matrix1"/>
    <dgm:cxn modelId="{47DA5A4C-0724-4726-AF77-25F321595936}" type="presParOf" srcId="{7CF7A3E4-50D0-4550-BC98-F9397E9D9FF6}" destId="{F28DE75D-4E06-43B3-8B8F-6114D95E3BB1}" srcOrd="1" destOrd="0" presId="urn:microsoft.com/office/officeart/2005/8/layout/matrix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67E08BEE-B552-44A3-A7C5-D9B58C3CDEC1}" type="doc">
      <dgm:prSet loTypeId="urn:microsoft.com/office/officeart/2005/8/layout/bProcess4" loCatId="process" qsTypeId="urn:microsoft.com/office/officeart/2005/8/quickstyle/simple1" qsCatId="simple" csTypeId="urn:microsoft.com/office/officeart/2005/8/colors/colorful1" csCatId="colorful" phldr="1"/>
      <dgm:spPr/>
      <dgm:t>
        <a:bodyPr/>
        <a:lstStyle/>
        <a:p>
          <a:endParaRPr lang="en-US"/>
        </a:p>
      </dgm:t>
    </dgm:pt>
    <dgm:pt modelId="{49407DCA-96EF-48C1-AA45-7E012DBF41D8}">
      <dgm:prSet phldrT="[Text]" custT="1"/>
      <dgm:spPr>
        <a:xfrm>
          <a:off x="585112" y="363"/>
          <a:ext cx="1901031" cy="1140618"/>
        </a:xfrm>
        <a:prstGeom prst="roundRect">
          <a:avLst>
            <a:gd name="adj" fmla="val 10000"/>
          </a:avLst>
        </a:prstGeom>
        <a:solidFill>
          <a:schemeClr val="bg1">
            <a:lumMod val="85000"/>
          </a:schemeClr>
        </a:solidFill>
        <a:ln w="15875" cap="flat" cmpd="sng" algn="ctr">
          <a:solidFill>
            <a:schemeClr val="tx1"/>
          </a:solidFill>
          <a:prstDash val="solid"/>
        </a:ln>
        <a:effectLst/>
      </dgm:spPr>
      <dgm:t>
        <a:bodyPr/>
        <a:lstStyle/>
        <a:p>
          <a:r>
            <a:rPr lang="en-US" sz="2000" dirty="0">
              <a:solidFill>
                <a:schemeClr val="tx1"/>
              </a:solidFill>
              <a:latin typeface="Calibri" panose="020F0502020204030204"/>
              <a:ea typeface="+mn-ea"/>
              <a:cs typeface="+mn-cs"/>
            </a:rPr>
            <a:t>Information obtained from initial call</a:t>
          </a:r>
        </a:p>
      </dgm:t>
    </dgm:pt>
    <dgm:pt modelId="{2C120CA4-6A15-4A93-BD4E-809CEE92F581}" type="parTrans" cxnId="{1A32E935-265D-44B5-A1A3-71B4CA3348A6}">
      <dgm:prSet/>
      <dgm:spPr/>
      <dgm:t>
        <a:bodyPr/>
        <a:lstStyle/>
        <a:p>
          <a:endParaRPr lang="en-US"/>
        </a:p>
      </dgm:t>
    </dgm:pt>
    <dgm:pt modelId="{37794720-7F5F-4E01-BCB9-AF34C42DEC17}" type="sibTrans" cxnId="{1A32E935-265D-44B5-A1A3-71B4CA3348A6}">
      <dgm:prSet/>
      <dgm:spPr>
        <a:xfrm rot="5400000">
          <a:off x="260852" y="907563"/>
          <a:ext cx="1417353" cy="171092"/>
        </a:xfrm>
        <a:prstGeom prst="rect">
          <a:avLst/>
        </a:prstGeom>
        <a:solidFill>
          <a:srgbClr val="002060"/>
        </a:solidFill>
        <a:ln>
          <a:solidFill>
            <a:schemeClr val="tx1"/>
          </a:solidFill>
        </a:ln>
        <a:effectLst/>
      </dgm:spPr>
      <dgm:t>
        <a:bodyPr/>
        <a:lstStyle/>
        <a:p>
          <a:endParaRPr lang="en-US"/>
        </a:p>
      </dgm:t>
    </dgm:pt>
    <dgm:pt modelId="{9EBD6E56-1D66-4E84-9A29-379997B52E75}">
      <dgm:prSet phldrT="[Text]" custT="1"/>
      <dgm:spPr>
        <a:xfrm>
          <a:off x="585112" y="1426137"/>
          <a:ext cx="1901031" cy="1140618"/>
        </a:xfrm>
        <a:prstGeom prst="roundRect">
          <a:avLst>
            <a:gd name="adj" fmla="val 10000"/>
          </a:avLst>
        </a:prstGeom>
        <a:solidFill>
          <a:schemeClr val="tx2">
            <a:lumMod val="40000"/>
            <a:lumOff val="60000"/>
          </a:schemeClr>
        </a:solidFill>
        <a:ln w="15875" cap="flat" cmpd="sng" algn="ctr">
          <a:solidFill>
            <a:schemeClr val="tx1"/>
          </a:solidFill>
          <a:prstDash val="solid"/>
        </a:ln>
        <a:effectLst/>
      </dgm:spPr>
      <dgm:t>
        <a:bodyPr/>
        <a:lstStyle/>
        <a:p>
          <a:r>
            <a:rPr lang="en-US" sz="2000" dirty="0">
              <a:solidFill>
                <a:schemeClr val="tx1"/>
              </a:solidFill>
              <a:latin typeface="Calibri" panose="020F0502020204030204"/>
              <a:ea typeface="+mn-ea"/>
              <a:cs typeface="+mn-cs"/>
            </a:rPr>
            <a:t>Information from police systems</a:t>
          </a:r>
        </a:p>
      </dgm:t>
    </dgm:pt>
    <dgm:pt modelId="{E496DD8E-CB4C-407F-92D5-823E7559E462}" type="parTrans" cxnId="{E9F827DC-C981-432D-B8AE-0A4D4A335CF9}">
      <dgm:prSet/>
      <dgm:spPr/>
      <dgm:t>
        <a:bodyPr/>
        <a:lstStyle/>
        <a:p>
          <a:endParaRPr lang="en-US"/>
        </a:p>
      </dgm:t>
    </dgm:pt>
    <dgm:pt modelId="{B548F435-A7DC-46B8-8BA8-CF863B4206E3}" type="sibTrans" cxnId="{E9F827DC-C981-432D-B8AE-0A4D4A335CF9}">
      <dgm:prSet/>
      <dgm:spPr>
        <a:xfrm rot="5400000">
          <a:off x="260852" y="2333337"/>
          <a:ext cx="1417353" cy="171092"/>
        </a:xfrm>
        <a:prstGeom prst="rect">
          <a:avLst/>
        </a:prstGeom>
        <a:solidFill>
          <a:srgbClr val="002060"/>
        </a:solidFill>
        <a:ln>
          <a:solidFill>
            <a:schemeClr val="tx1"/>
          </a:solidFill>
        </a:ln>
        <a:effectLst/>
      </dgm:spPr>
      <dgm:t>
        <a:bodyPr/>
        <a:lstStyle/>
        <a:p>
          <a:endParaRPr lang="en-US"/>
        </a:p>
      </dgm:t>
    </dgm:pt>
    <dgm:pt modelId="{16565916-0A21-4C05-A52C-EF2FC025380E}">
      <dgm:prSet phldrT="[Text]" custT="1"/>
      <dgm:spPr>
        <a:xfrm>
          <a:off x="585112" y="2851910"/>
          <a:ext cx="1901031" cy="1140618"/>
        </a:xfrm>
        <a:prstGeom prst="roundRect">
          <a:avLst>
            <a:gd name="adj" fmla="val 10000"/>
          </a:avLst>
        </a:prstGeom>
        <a:solidFill>
          <a:schemeClr val="accent1">
            <a:lumMod val="40000"/>
            <a:lumOff val="60000"/>
          </a:schemeClr>
        </a:solidFill>
        <a:ln w="15875" cap="flat" cmpd="sng" algn="ctr">
          <a:solidFill>
            <a:schemeClr val="tx1"/>
          </a:solidFill>
          <a:prstDash val="solid"/>
        </a:ln>
        <a:effectLst/>
      </dgm:spPr>
      <dgm:t>
        <a:bodyPr/>
        <a:lstStyle/>
        <a:p>
          <a:r>
            <a:rPr lang="en-US" sz="2000" dirty="0">
              <a:solidFill>
                <a:schemeClr val="tx1"/>
              </a:solidFill>
              <a:latin typeface="Calibri" panose="020F0502020204030204"/>
              <a:ea typeface="+mn-ea"/>
              <a:cs typeface="+mn-cs"/>
            </a:rPr>
            <a:t>Information from officer attending</a:t>
          </a:r>
        </a:p>
      </dgm:t>
    </dgm:pt>
    <dgm:pt modelId="{31DAEE66-675F-4CBF-B078-47434D4208AC}" type="parTrans" cxnId="{3D74DEBF-AF3E-47D9-895D-82397D73270C}">
      <dgm:prSet/>
      <dgm:spPr/>
      <dgm:t>
        <a:bodyPr/>
        <a:lstStyle/>
        <a:p>
          <a:endParaRPr lang="en-US"/>
        </a:p>
      </dgm:t>
    </dgm:pt>
    <dgm:pt modelId="{942842AA-9159-4C6D-911B-F0E14948129F}" type="sibTrans" cxnId="{3D74DEBF-AF3E-47D9-895D-82397D73270C}">
      <dgm:prSet/>
      <dgm:spPr>
        <a:xfrm rot="5400000">
          <a:off x="260852" y="3759110"/>
          <a:ext cx="1417353" cy="171092"/>
        </a:xfrm>
        <a:prstGeom prst="rect">
          <a:avLst/>
        </a:prstGeom>
        <a:solidFill>
          <a:srgbClr val="002060"/>
        </a:solidFill>
        <a:ln>
          <a:solidFill>
            <a:schemeClr val="tx1"/>
          </a:solidFill>
        </a:ln>
        <a:effectLst/>
      </dgm:spPr>
      <dgm:t>
        <a:bodyPr/>
        <a:lstStyle/>
        <a:p>
          <a:endParaRPr lang="en-US"/>
        </a:p>
      </dgm:t>
    </dgm:pt>
    <dgm:pt modelId="{E6074F13-881E-4F27-A0E7-DF3745094E0D}">
      <dgm:prSet phldrT="[Text]" custT="1"/>
      <dgm:spPr>
        <a:xfrm>
          <a:off x="585112" y="4277684"/>
          <a:ext cx="1901031" cy="1140618"/>
        </a:xfrm>
        <a:prstGeom prst="roundRect">
          <a:avLst>
            <a:gd name="adj" fmla="val 10000"/>
          </a:avLst>
        </a:prstGeom>
        <a:solidFill>
          <a:schemeClr val="accent3">
            <a:lumMod val="20000"/>
            <a:lumOff val="80000"/>
          </a:schemeClr>
        </a:solidFill>
        <a:ln w="15875" cap="flat" cmpd="sng" algn="ctr">
          <a:solidFill>
            <a:schemeClr val="tx1"/>
          </a:solidFill>
          <a:prstDash val="solid"/>
        </a:ln>
        <a:effectLst/>
      </dgm:spPr>
      <dgm:t>
        <a:bodyPr/>
        <a:lstStyle/>
        <a:p>
          <a:r>
            <a:rPr lang="en-US" sz="2000" dirty="0">
              <a:solidFill>
                <a:schemeClr val="tx1"/>
              </a:solidFill>
              <a:latin typeface="Calibri" panose="020F0502020204030204"/>
              <a:ea typeface="+mn-ea"/>
              <a:cs typeface="+mn-cs"/>
            </a:rPr>
            <a:t>Information provided by 1</a:t>
          </a:r>
          <a:r>
            <a:rPr lang="en-US" sz="2000" baseline="30000" dirty="0">
              <a:solidFill>
                <a:schemeClr val="tx1"/>
              </a:solidFill>
              <a:latin typeface="Calibri" panose="020F0502020204030204"/>
              <a:ea typeface="+mn-ea"/>
              <a:cs typeface="+mn-cs"/>
            </a:rPr>
            <a:t>st</a:t>
          </a:r>
          <a:r>
            <a:rPr lang="en-US" sz="2000" dirty="0">
              <a:solidFill>
                <a:schemeClr val="tx1"/>
              </a:solidFill>
              <a:latin typeface="Calibri" panose="020F0502020204030204"/>
              <a:ea typeface="+mn-ea"/>
              <a:cs typeface="+mn-cs"/>
            </a:rPr>
            <a:t> witness</a:t>
          </a:r>
        </a:p>
      </dgm:t>
    </dgm:pt>
    <dgm:pt modelId="{02E52479-0EBA-45F7-A529-4A1EE77A57FD}" type="parTrans" cxnId="{87262FCF-BC74-48C2-9846-3BA185CB2B1F}">
      <dgm:prSet/>
      <dgm:spPr/>
      <dgm:t>
        <a:bodyPr/>
        <a:lstStyle/>
        <a:p>
          <a:endParaRPr lang="en-US"/>
        </a:p>
      </dgm:t>
    </dgm:pt>
    <dgm:pt modelId="{92CD8DA3-330C-4FC4-B6A7-2EB102AA4F1C}" type="sibTrans" cxnId="{87262FCF-BC74-48C2-9846-3BA185CB2B1F}">
      <dgm:prSet/>
      <dgm:spPr>
        <a:xfrm>
          <a:off x="973738" y="4471997"/>
          <a:ext cx="2519951" cy="171092"/>
        </a:xfrm>
        <a:prstGeom prst="rect">
          <a:avLst/>
        </a:prstGeom>
        <a:solidFill>
          <a:srgbClr val="002060"/>
        </a:solidFill>
        <a:ln>
          <a:solidFill>
            <a:schemeClr val="tx1"/>
          </a:solidFill>
        </a:ln>
        <a:effectLst/>
      </dgm:spPr>
      <dgm:t>
        <a:bodyPr/>
        <a:lstStyle/>
        <a:p>
          <a:endParaRPr lang="en-US"/>
        </a:p>
      </dgm:t>
    </dgm:pt>
    <dgm:pt modelId="{1F288954-B98B-4850-9D53-57ECBF1F59E1}">
      <dgm:prSet phldrT="[Text]" custT="1"/>
      <dgm:spPr>
        <a:xfrm>
          <a:off x="3113484" y="4277684"/>
          <a:ext cx="1901031" cy="1140618"/>
        </a:xfrm>
        <a:prstGeom prst="roundRect">
          <a:avLst>
            <a:gd name="adj" fmla="val 10000"/>
          </a:avLst>
        </a:prstGeom>
        <a:solidFill>
          <a:schemeClr val="accent3">
            <a:lumMod val="20000"/>
            <a:lumOff val="80000"/>
          </a:schemeClr>
        </a:solidFill>
        <a:ln w="15875" cap="flat" cmpd="sng" algn="ctr">
          <a:solidFill>
            <a:schemeClr val="tx1"/>
          </a:solidFill>
          <a:prstDash val="solid"/>
        </a:ln>
        <a:effectLst/>
      </dgm:spPr>
      <dgm:t>
        <a:bodyPr/>
        <a:lstStyle/>
        <a:p>
          <a:r>
            <a:rPr lang="en-US" sz="2000" dirty="0">
              <a:solidFill>
                <a:schemeClr val="tx1"/>
              </a:solidFill>
              <a:latin typeface="Calibri" panose="020F0502020204030204"/>
              <a:ea typeface="+mn-ea"/>
              <a:cs typeface="+mn-cs"/>
            </a:rPr>
            <a:t>Info provided by victim (1</a:t>
          </a:r>
          <a:r>
            <a:rPr lang="en-US" sz="2000" baseline="30000" dirty="0">
              <a:solidFill>
                <a:schemeClr val="tx1"/>
              </a:solidFill>
              <a:latin typeface="Calibri" panose="020F0502020204030204"/>
              <a:ea typeface="+mn-ea"/>
              <a:cs typeface="+mn-cs"/>
            </a:rPr>
            <a:t>st</a:t>
          </a:r>
          <a:r>
            <a:rPr lang="en-US" sz="2000" dirty="0">
              <a:solidFill>
                <a:schemeClr val="tx1"/>
              </a:solidFill>
              <a:latin typeface="Calibri" panose="020F0502020204030204"/>
              <a:ea typeface="+mn-ea"/>
              <a:cs typeface="+mn-cs"/>
            </a:rPr>
            <a:t> account)</a:t>
          </a:r>
        </a:p>
      </dgm:t>
    </dgm:pt>
    <dgm:pt modelId="{7DC864A7-9C51-4634-B869-2449A10D1F33}" type="parTrans" cxnId="{AFD08741-0E49-4936-A4C1-CD871E1D46F0}">
      <dgm:prSet/>
      <dgm:spPr/>
      <dgm:t>
        <a:bodyPr/>
        <a:lstStyle/>
        <a:p>
          <a:endParaRPr lang="en-US"/>
        </a:p>
      </dgm:t>
    </dgm:pt>
    <dgm:pt modelId="{3816BF67-AA17-4E78-B951-D1BF6B313529}" type="sibTrans" cxnId="{AFD08741-0E49-4936-A4C1-CD871E1D46F0}">
      <dgm:prSet/>
      <dgm:spPr>
        <a:xfrm rot="16200000">
          <a:off x="2789223" y="3759110"/>
          <a:ext cx="1417353" cy="171092"/>
        </a:xfrm>
        <a:prstGeom prst="rect">
          <a:avLst/>
        </a:prstGeom>
        <a:solidFill>
          <a:srgbClr val="002060"/>
        </a:solidFill>
        <a:ln>
          <a:solidFill>
            <a:schemeClr val="tx1"/>
          </a:solidFill>
        </a:ln>
        <a:effectLst/>
      </dgm:spPr>
      <dgm:t>
        <a:bodyPr/>
        <a:lstStyle/>
        <a:p>
          <a:endParaRPr lang="en-US"/>
        </a:p>
      </dgm:t>
    </dgm:pt>
    <dgm:pt modelId="{0AAEDA6B-BA8B-4C79-89F7-EB41EE8B88ED}">
      <dgm:prSet phldrT="[Text]" custT="1"/>
      <dgm:spPr>
        <a:xfrm>
          <a:off x="3113484" y="2851910"/>
          <a:ext cx="1901031" cy="1140618"/>
        </a:xfrm>
        <a:prstGeom prst="roundRect">
          <a:avLst>
            <a:gd name="adj" fmla="val 10000"/>
          </a:avLst>
        </a:prstGeom>
        <a:solidFill>
          <a:schemeClr val="accent1">
            <a:lumMod val="40000"/>
            <a:lumOff val="60000"/>
          </a:schemeClr>
        </a:solidFill>
        <a:ln w="15875" cap="flat" cmpd="sng" algn="ctr">
          <a:solidFill>
            <a:schemeClr val="tx1"/>
          </a:solidFill>
          <a:prstDash val="solid"/>
        </a:ln>
        <a:effectLst/>
      </dgm:spPr>
      <dgm:t>
        <a:bodyPr/>
        <a:lstStyle/>
        <a:p>
          <a:r>
            <a:rPr lang="en-US" sz="2000" dirty="0">
              <a:solidFill>
                <a:schemeClr val="tx1"/>
              </a:solidFill>
              <a:latin typeface="Calibri" panose="020F0502020204030204"/>
              <a:ea typeface="+mn-ea"/>
              <a:cs typeface="+mn-cs"/>
            </a:rPr>
            <a:t>Evidence collected at scene (exhibits)</a:t>
          </a:r>
        </a:p>
      </dgm:t>
    </dgm:pt>
    <dgm:pt modelId="{3D155EAE-6F01-4A28-A80F-36B7C811B3A7}" type="parTrans" cxnId="{E0391469-9311-40AE-B3DA-B5744D7F0300}">
      <dgm:prSet/>
      <dgm:spPr/>
      <dgm:t>
        <a:bodyPr/>
        <a:lstStyle/>
        <a:p>
          <a:endParaRPr lang="en-US"/>
        </a:p>
      </dgm:t>
    </dgm:pt>
    <dgm:pt modelId="{8301CE59-D8D6-4053-8276-841B1D48A07A}" type="sibTrans" cxnId="{E0391469-9311-40AE-B3DA-B5744D7F0300}">
      <dgm:prSet/>
      <dgm:spPr>
        <a:xfrm rot="16200000">
          <a:off x="2789223" y="2333337"/>
          <a:ext cx="1417353" cy="171092"/>
        </a:xfrm>
        <a:prstGeom prst="rect">
          <a:avLst/>
        </a:prstGeom>
        <a:solidFill>
          <a:srgbClr val="002060"/>
        </a:solidFill>
        <a:ln>
          <a:solidFill>
            <a:schemeClr val="tx1"/>
          </a:solidFill>
        </a:ln>
        <a:effectLst/>
      </dgm:spPr>
      <dgm:t>
        <a:bodyPr/>
        <a:lstStyle/>
        <a:p>
          <a:endParaRPr lang="en-US"/>
        </a:p>
      </dgm:t>
    </dgm:pt>
    <dgm:pt modelId="{A2A3DA45-8D9B-4050-91E4-7C3F27C05E52}">
      <dgm:prSet phldrT="[Text]" custT="1"/>
      <dgm:spPr>
        <a:xfrm>
          <a:off x="3113484" y="1426137"/>
          <a:ext cx="1901031" cy="1140618"/>
        </a:xfrm>
        <a:prstGeom prst="roundRect">
          <a:avLst>
            <a:gd name="adj" fmla="val 10000"/>
          </a:avLst>
        </a:prstGeom>
        <a:solidFill>
          <a:schemeClr val="tx2">
            <a:lumMod val="40000"/>
            <a:lumOff val="60000"/>
          </a:schemeClr>
        </a:solidFill>
        <a:ln w="15875" cap="flat" cmpd="sng" algn="ctr">
          <a:solidFill>
            <a:schemeClr val="tx1"/>
          </a:solidFill>
          <a:prstDash val="solid"/>
        </a:ln>
        <a:effectLst/>
      </dgm:spPr>
      <dgm:t>
        <a:bodyPr/>
        <a:lstStyle/>
        <a:p>
          <a:r>
            <a:rPr lang="en-US" sz="2000" dirty="0">
              <a:solidFill>
                <a:schemeClr val="tx1"/>
              </a:solidFill>
              <a:latin typeface="Calibri" panose="020F0502020204030204"/>
              <a:ea typeface="+mn-ea"/>
              <a:cs typeface="+mn-cs"/>
            </a:rPr>
            <a:t>Evidence from CSI in attendance</a:t>
          </a:r>
        </a:p>
      </dgm:t>
    </dgm:pt>
    <dgm:pt modelId="{E13E4986-BF6B-44C1-98DC-668AA5DEBF26}" type="parTrans" cxnId="{C68EC5B6-F6B9-4739-B440-984011A50EDC}">
      <dgm:prSet/>
      <dgm:spPr/>
      <dgm:t>
        <a:bodyPr/>
        <a:lstStyle/>
        <a:p>
          <a:endParaRPr lang="en-US"/>
        </a:p>
      </dgm:t>
    </dgm:pt>
    <dgm:pt modelId="{336EF6E9-EA7D-431D-BFD7-87FD57825F21}" type="sibTrans" cxnId="{C68EC5B6-F6B9-4739-B440-984011A50EDC}">
      <dgm:prSet/>
      <dgm:spPr>
        <a:xfrm rot="16200000">
          <a:off x="2789223" y="907563"/>
          <a:ext cx="1417353" cy="171092"/>
        </a:xfrm>
        <a:prstGeom prst="rect">
          <a:avLst/>
        </a:prstGeom>
        <a:solidFill>
          <a:srgbClr val="002060"/>
        </a:solidFill>
        <a:ln>
          <a:solidFill>
            <a:schemeClr val="tx1"/>
          </a:solidFill>
        </a:ln>
        <a:effectLst/>
      </dgm:spPr>
      <dgm:t>
        <a:bodyPr/>
        <a:lstStyle/>
        <a:p>
          <a:endParaRPr lang="en-US"/>
        </a:p>
      </dgm:t>
    </dgm:pt>
    <dgm:pt modelId="{4722DD0C-2355-4DC0-93FB-E5E223894B1F}">
      <dgm:prSet phldrT="[Text]" custT="1"/>
      <dgm:spPr>
        <a:xfrm>
          <a:off x="3113484" y="363"/>
          <a:ext cx="1901031" cy="1140618"/>
        </a:xfrm>
        <a:prstGeom prst="roundRect">
          <a:avLst>
            <a:gd name="adj" fmla="val 10000"/>
          </a:avLst>
        </a:prstGeom>
        <a:solidFill>
          <a:schemeClr val="bg1">
            <a:lumMod val="85000"/>
          </a:schemeClr>
        </a:solidFill>
        <a:ln w="15875" cap="flat" cmpd="sng" algn="ctr">
          <a:solidFill>
            <a:schemeClr val="tx1"/>
          </a:solidFill>
          <a:prstDash val="solid"/>
        </a:ln>
        <a:effectLst/>
      </dgm:spPr>
      <dgm:t>
        <a:bodyPr/>
        <a:lstStyle/>
        <a:p>
          <a:r>
            <a:rPr lang="en-US" sz="2000" dirty="0">
              <a:solidFill>
                <a:schemeClr val="tx1"/>
              </a:solidFill>
              <a:latin typeface="Calibri" panose="020F0502020204030204"/>
              <a:ea typeface="+mn-ea"/>
              <a:cs typeface="+mn-cs"/>
            </a:rPr>
            <a:t>Suspect information &amp; intelligence</a:t>
          </a:r>
        </a:p>
      </dgm:t>
    </dgm:pt>
    <dgm:pt modelId="{9FA81088-042E-4649-97BA-83F7918E92B2}" type="parTrans" cxnId="{1A183502-872F-4416-8F6E-27883FB64CD3}">
      <dgm:prSet/>
      <dgm:spPr/>
      <dgm:t>
        <a:bodyPr/>
        <a:lstStyle/>
        <a:p>
          <a:endParaRPr lang="en-US"/>
        </a:p>
      </dgm:t>
    </dgm:pt>
    <dgm:pt modelId="{1EC27701-A625-4EB2-BB6C-B4887084B103}" type="sibTrans" cxnId="{1A183502-872F-4416-8F6E-27883FB64CD3}">
      <dgm:prSet/>
      <dgm:spPr>
        <a:xfrm>
          <a:off x="3502110" y="194677"/>
          <a:ext cx="2519951" cy="171092"/>
        </a:xfrm>
        <a:prstGeom prst="rect">
          <a:avLst/>
        </a:prstGeom>
        <a:solidFill>
          <a:srgbClr val="002060"/>
        </a:solidFill>
        <a:ln>
          <a:solidFill>
            <a:schemeClr val="tx1"/>
          </a:solidFill>
        </a:ln>
        <a:effectLst/>
      </dgm:spPr>
      <dgm:t>
        <a:bodyPr/>
        <a:lstStyle/>
        <a:p>
          <a:endParaRPr lang="en-US"/>
        </a:p>
      </dgm:t>
    </dgm:pt>
    <dgm:pt modelId="{006EAAB9-399A-410F-8D2F-74E1F4937D35}">
      <dgm:prSet phldrT="[Text]" custT="1"/>
      <dgm:spPr>
        <a:xfrm>
          <a:off x="5641855" y="363"/>
          <a:ext cx="1901031" cy="1140618"/>
        </a:xfrm>
        <a:prstGeom prst="roundRect">
          <a:avLst>
            <a:gd name="adj" fmla="val 10000"/>
          </a:avLst>
        </a:prstGeom>
        <a:solidFill>
          <a:schemeClr val="bg1">
            <a:lumMod val="85000"/>
          </a:schemeClr>
        </a:solidFill>
        <a:ln w="15875" cap="flat" cmpd="sng" algn="ctr">
          <a:solidFill>
            <a:schemeClr val="tx1"/>
          </a:solidFill>
          <a:prstDash val="solid"/>
        </a:ln>
        <a:effectLst/>
      </dgm:spPr>
      <dgm:t>
        <a:bodyPr/>
        <a:lstStyle/>
        <a:p>
          <a:r>
            <a:rPr lang="en-US" sz="2000" dirty="0">
              <a:solidFill>
                <a:schemeClr val="tx1"/>
              </a:solidFill>
              <a:latin typeface="Calibri" panose="020F0502020204030204"/>
              <a:ea typeface="+mn-ea"/>
              <a:cs typeface="+mn-cs"/>
            </a:rPr>
            <a:t>Plan to locate &amp; manage suspect</a:t>
          </a:r>
        </a:p>
      </dgm:t>
    </dgm:pt>
    <dgm:pt modelId="{226841C8-44C2-4358-BA6F-A6D2B3D70AFE}" type="parTrans" cxnId="{6E0703F6-D0A0-4EDF-AADC-F64A83010630}">
      <dgm:prSet/>
      <dgm:spPr/>
      <dgm:t>
        <a:bodyPr/>
        <a:lstStyle/>
        <a:p>
          <a:endParaRPr lang="en-US"/>
        </a:p>
      </dgm:t>
    </dgm:pt>
    <dgm:pt modelId="{CE010AEA-8180-4B06-967D-F8595BFCE3D4}" type="sibTrans" cxnId="{6E0703F6-D0A0-4EDF-AADC-F64A83010630}">
      <dgm:prSet/>
      <dgm:spPr>
        <a:xfrm rot="5400000">
          <a:off x="5317595" y="907563"/>
          <a:ext cx="1417353" cy="171092"/>
        </a:xfrm>
        <a:prstGeom prst="rect">
          <a:avLst/>
        </a:prstGeom>
        <a:solidFill>
          <a:srgbClr val="002060"/>
        </a:solidFill>
        <a:ln>
          <a:solidFill>
            <a:schemeClr val="tx1"/>
          </a:solidFill>
        </a:ln>
        <a:effectLst/>
      </dgm:spPr>
      <dgm:t>
        <a:bodyPr/>
        <a:lstStyle/>
        <a:p>
          <a:endParaRPr lang="en-US"/>
        </a:p>
      </dgm:t>
    </dgm:pt>
    <dgm:pt modelId="{0C6ECD49-D414-49AF-A043-F78F74AF9DEA}">
      <dgm:prSet phldrT="[Text]" custT="1"/>
      <dgm:spPr>
        <a:xfrm>
          <a:off x="5641855" y="1426137"/>
          <a:ext cx="1901031" cy="1140618"/>
        </a:xfrm>
        <a:prstGeom prst="roundRect">
          <a:avLst>
            <a:gd name="adj" fmla="val 10000"/>
          </a:avLst>
        </a:prstGeom>
        <a:solidFill>
          <a:schemeClr val="tx2">
            <a:lumMod val="40000"/>
            <a:lumOff val="60000"/>
          </a:schemeClr>
        </a:solidFill>
        <a:ln w="15875" cap="flat" cmpd="sng" algn="ctr">
          <a:solidFill>
            <a:schemeClr val="tx1"/>
          </a:solidFill>
          <a:prstDash val="solid"/>
        </a:ln>
        <a:effectLst/>
      </dgm:spPr>
      <dgm:t>
        <a:bodyPr/>
        <a:lstStyle/>
        <a:p>
          <a:r>
            <a:rPr lang="en-US" sz="2000" dirty="0">
              <a:solidFill>
                <a:schemeClr val="tx1"/>
              </a:solidFill>
              <a:latin typeface="Calibri" panose="020F0502020204030204"/>
              <a:ea typeface="+mn-ea"/>
              <a:cs typeface="+mn-cs"/>
            </a:rPr>
            <a:t>Complete crime report</a:t>
          </a:r>
        </a:p>
      </dgm:t>
    </dgm:pt>
    <dgm:pt modelId="{DFB68EAE-C894-4C16-86A8-F6EE34BC07FC}" type="parTrans" cxnId="{79BF2B23-C455-48F1-B7F9-E9034755161F}">
      <dgm:prSet/>
      <dgm:spPr/>
      <dgm:t>
        <a:bodyPr/>
        <a:lstStyle/>
        <a:p>
          <a:endParaRPr lang="en-US"/>
        </a:p>
      </dgm:t>
    </dgm:pt>
    <dgm:pt modelId="{FF080F09-03E5-4994-9188-D325EBF424B7}" type="sibTrans" cxnId="{79BF2B23-C455-48F1-B7F9-E9034755161F}">
      <dgm:prSet/>
      <dgm:spPr>
        <a:xfrm rot="5400000">
          <a:off x="5317595" y="2333337"/>
          <a:ext cx="1417353" cy="171092"/>
        </a:xfrm>
        <a:prstGeom prst="rect">
          <a:avLst/>
        </a:prstGeom>
        <a:solidFill>
          <a:srgbClr val="002060"/>
        </a:solidFill>
        <a:ln>
          <a:solidFill>
            <a:schemeClr val="tx1"/>
          </a:solidFill>
        </a:ln>
        <a:effectLst/>
      </dgm:spPr>
      <dgm:t>
        <a:bodyPr/>
        <a:lstStyle/>
        <a:p>
          <a:endParaRPr lang="en-US"/>
        </a:p>
      </dgm:t>
    </dgm:pt>
    <dgm:pt modelId="{24185F08-73B1-424F-8134-06383571B5DE}">
      <dgm:prSet phldrT="[Text]" custT="1"/>
      <dgm:spPr>
        <a:xfrm>
          <a:off x="5641855" y="2851910"/>
          <a:ext cx="1901031" cy="1140618"/>
        </a:xfrm>
        <a:prstGeom prst="roundRect">
          <a:avLst>
            <a:gd name="adj" fmla="val 10000"/>
          </a:avLst>
        </a:prstGeom>
        <a:solidFill>
          <a:schemeClr val="accent1">
            <a:lumMod val="40000"/>
            <a:lumOff val="60000"/>
          </a:schemeClr>
        </a:solidFill>
        <a:ln w="15875" cap="flat" cmpd="sng" algn="ctr">
          <a:solidFill>
            <a:schemeClr val="tx1"/>
          </a:solidFill>
          <a:prstDash val="solid"/>
        </a:ln>
        <a:effectLst/>
      </dgm:spPr>
      <dgm:t>
        <a:bodyPr/>
        <a:lstStyle/>
        <a:p>
          <a:r>
            <a:rPr lang="en-US" sz="2000" dirty="0">
              <a:solidFill>
                <a:schemeClr val="tx1"/>
              </a:solidFill>
              <a:latin typeface="Calibri" panose="020F0502020204030204"/>
              <a:ea typeface="+mn-ea"/>
              <a:cs typeface="+mn-cs"/>
            </a:rPr>
            <a:t>Consider multi-agency approach</a:t>
          </a:r>
        </a:p>
      </dgm:t>
    </dgm:pt>
    <dgm:pt modelId="{7CA42CD7-9B36-4A6E-933E-F4C120E8ADC9}" type="parTrans" cxnId="{A71877A7-F7C5-4B96-82E4-3CECEC011377}">
      <dgm:prSet/>
      <dgm:spPr/>
      <dgm:t>
        <a:bodyPr/>
        <a:lstStyle/>
        <a:p>
          <a:endParaRPr lang="en-US"/>
        </a:p>
      </dgm:t>
    </dgm:pt>
    <dgm:pt modelId="{793CB86D-E7FD-46E6-91FB-0ED322E0A63A}" type="sibTrans" cxnId="{A71877A7-F7C5-4B96-82E4-3CECEC011377}">
      <dgm:prSet/>
      <dgm:spPr>
        <a:xfrm rot="5400000">
          <a:off x="5317595" y="3759110"/>
          <a:ext cx="1417353" cy="171092"/>
        </a:xfrm>
        <a:prstGeom prst="rect">
          <a:avLst/>
        </a:prstGeom>
        <a:solidFill>
          <a:srgbClr val="002060"/>
        </a:solidFill>
        <a:ln>
          <a:solidFill>
            <a:schemeClr val="tx1"/>
          </a:solidFill>
        </a:ln>
        <a:effectLst/>
      </dgm:spPr>
      <dgm:t>
        <a:bodyPr/>
        <a:lstStyle/>
        <a:p>
          <a:endParaRPr lang="en-US"/>
        </a:p>
      </dgm:t>
    </dgm:pt>
    <dgm:pt modelId="{6028196C-344C-43A1-B9F3-147F7D252D43}">
      <dgm:prSet phldrT="[Text]" custT="1"/>
      <dgm:spPr>
        <a:xfrm>
          <a:off x="5641855" y="4277684"/>
          <a:ext cx="1901031" cy="1140618"/>
        </a:xfrm>
        <a:prstGeom prst="roundRect">
          <a:avLst>
            <a:gd name="adj" fmla="val 10000"/>
          </a:avLst>
        </a:prstGeom>
        <a:solidFill>
          <a:schemeClr val="accent3">
            <a:lumMod val="20000"/>
            <a:lumOff val="80000"/>
          </a:schemeClr>
        </a:solidFill>
        <a:ln w="15875" cap="flat" cmpd="sng" algn="ctr">
          <a:solidFill>
            <a:schemeClr val="tx1"/>
          </a:solidFill>
          <a:prstDash val="solid"/>
        </a:ln>
        <a:effectLst/>
      </dgm:spPr>
      <dgm:t>
        <a:bodyPr/>
        <a:lstStyle/>
        <a:p>
          <a:r>
            <a:rPr lang="en-US" sz="2000" dirty="0">
              <a:solidFill>
                <a:schemeClr val="tx1"/>
              </a:solidFill>
              <a:latin typeface="Calibri" panose="020F0502020204030204"/>
              <a:ea typeface="+mn-ea"/>
              <a:cs typeface="+mn-cs"/>
            </a:rPr>
            <a:t>Consider future action- </a:t>
          </a:r>
          <a:r>
            <a:rPr lang="en-US" sz="2000" dirty="0" err="1">
              <a:solidFill>
                <a:schemeClr val="tx1"/>
              </a:solidFill>
              <a:latin typeface="Calibri" panose="020F0502020204030204"/>
              <a:ea typeface="+mn-ea"/>
              <a:cs typeface="+mn-cs"/>
            </a:rPr>
            <a:t>ie</a:t>
          </a:r>
          <a:r>
            <a:rPr lang="en-US" sz="2000" dirty="0">
              <a:solidFill>
                <a:schemeClr val="tx1"/>
              </a:solidFill>
              <a:latin typeface="Calibri" panose="020F0502020204030204"/>
              <a:ea typeface="+mn-ea"/>
              <a:cs typeface="+mn-cs"/>
            </a:rPr>
            <a:t> searches, interview, file prep</a:t>
          </a:r>
        </a:p>
      </dgm:t>
    </dgm:pt>
    <dgm:pt modelId="{9121A95B-6C26-431A-BBBE-9C4E8EF3E2F3}" type="parTrans" cxnId="{43F9EAF8-7A3B-4B85-B051-34ABA52FB0FB}">
      <dgm:prSet/>
      <dgm:spPr/>
      <dgm:t>
        <a:bodyPr/>
        <a:lstStyle/>
        <a:p>
          <a:endParaRPr lang="en-US"/>
        </a:p>
      </dgm:t>
    </dgm:pt>
    <dgm:pt modelId="{3C47A097-1527-4329-86BE-0200C6181BB2}" type="sibTrans" cxnId="{43F9EAF8-7A3B-4B85-B051-34ABA52FB0FB}">
      <dgm:prSet/>
      <dgm:spPr/>
      <dgm:t>
        <a:bodyPr/>
        <a:lstStyle/>
        <a:p>
          <a:endParaRPr lang="en-US"/>
        </a:p>
      </dgm:t>
    </dgm:pt>
    <dgm:pt modelId="{DB6A169C-176B-4F36-B2A7-F402D6F967A1}" type="pres">
      <dgm:prSet presAssocID="{67E08BEE-B552-44A3-A7C5-D9B58C3CDEC1}" presName="Name0" presStyleCnt="0">
        <dgm:presLayoutVars>
          <dgm:dir/>
          <dgm:resizeHandles/>
        </dgm:presLayoutVars>
      </dgm:prSet>
      <dgm:spPr/>
    </dgm:pt>
    <dgm:pt modelId="{3CD80273-244B-41FB-B974-67921513C9A6}" type="pres">
      <dgm:prSet presAssocID="{49407DCA-96EF-48C1-AA45-7E012DBF41D8}" presName="compNode" presStyleCnt="0"/>
      <dgm:spPr/>
    </dgm:pt>
    <dgm:pt modelId="{5A5CCD81-56C3-4E34-A053-F6CA9008F317}" type="pres">
      <dgm:prSet presAssocID="{49407DCA-96EF-48C1-AA45-7E012DBF41D8}" presName="dummyConnPt" presStyleCnt="0"/>
      <dgm:spPr/>
    </dgm:pt>
    <dgm:pt modelId="{2D83DF38-1E7D-4A79-A54D-808AB0934908}" type="pres">
      <dgm:prSet presAssocID="{49407DCA-96EF-48C1-AA45-7E012DBF41D8}" presName="node" presStyleLbl="node1" presStyleIdx="0" presStyleCnt="12" custScaleX="127679">
        <dgm:presLayoutVars>
          <dgm:bulletEnabled val="1"/>
        </dgm:presLayoutVars>
      </dgm:prSet>
      <dgm:spPr/>
    </dgm:pt>
    <dgm:pt modelId="{B60316E1-A0CD-4E08-AC86-C5CECD5B513A}" type="pres">
      <dgm:prSet presAssocID="{37794720-7F5F-4E01-BCB9-AF34C42DEC17}" presName="sibTrans" presStyleLbl="bgSibTrans2D1" presStyleIdx="0" presStyleCnt="11"/>
      <dgm:spPr/>
    </dgm:pt>
    <dgm:pt modelId="{2B26F7FC-9662-4D09-A457-5DB77E5E6785}" type="pres">
      <dgm:prSet presAssocID="{9EBD6E56-1D66-4E84-9A29-379997B52E75}" presName="compNode" presStyleCnt="0"/>
      <dgm:spPr/>
    </dgm:pt>
    <dgm:pt modelId="{35A1EEE4-738F-4B97-BFEB-1B3895CAEE4C}" type="pres">
      <dgm:prSet presAssocID="{9EBD6E56-1D66-4E84-9A29-379997B52E75}" presName="dummyConnPt" presStyleCnt="0"/>
      <dgm:spPr/>
    </dgm:pt>
    <dgm:pt modelId="{043A3AAB-C933-439D-BCD4-4718F59C0CFC}" type="pres">
      <dgm:prSet presAssocID="{9EBD6E56-1D66-4E84-9A29-379997B52E75}" presName="node" presStyleLbl="node1" presStyleIdx="1" presStyleCnt="12" custScaleX="124911">
        <dgm:presLayoutVars>
          <dgm:bulletEnabled val="1"/>
        </dgm:presLayoutVars>
      </dgm:prSet>
      <dgm:spPr/>
    </dgm:pt>
    <dgm:pt modelId="{024EFAC4-4D99-4A1E-BF15-C25D5F8FED6E}" type="pres">
      <dgm:prSet presAssocID="{B548F435-A7DC-46B8-8BA8-CF863B4206E3}" presName="sibTrans" presStyleLbl="bgSibTrans2D1" presStyleIdx="1" presStyleCnt="11"/>
      <dgm:spPr/>
    </dgm:pt>
    <dgm:pt modelId="{5984C476-3F9B-434B-9665-3BCDFB53DAB1}" type="pres">
      <dgm:prSet presAssocID="{16565916-0A21-4C05-A52C-EF2FC025380E}" presName="compNode" presStyleCnt="0"/>
      <dgm:spPr/>
    </dgm:pt>
    <dgm:pt modelId="{5F27D2E8-18A2-4E16-BE25-04911DEDD876}" type="pres">
      <dgm:prSet presAssocID="{16565916-0A21-4C05-A52C-EF2FC025380E}" presName="dummyConnPt" presStyleCnt="0"/>
      <dgm:spPr/>
    </dgm:pt>
    <dgm:pt modelId="{9A9BF8F1-91AC-4A56-B096-A821E5EACEE2}" type="pres">
      <dgm:prSet presAssocID="{16565916-0A21-4C05-A52C-EF2FC025380E}" presName="node" presStyleLbl="node1" presStyleIdx="2" presStyleCnt="12" custScaleX="124911">
        <dgm:presLayoutVars>
          <dgm:bulletEnabled val="1"/>
        </dgm:presLayoutVars>
      </dgm:prSet>
      <dgm:spPr/>
    </dgm:pt>
    <dgm:pt modelId="{14914E43-5338-477F-B9C3-27B223D427D6}" type="pres">
      <dgm:prSet presAssocID="{942842AA-9159-4C6D-911B-F0E14948129F}" presName="sibTrans" presStyleLbl="bgSibTrans2D1" presStyleIdx="2" presStyleCnt="11"/>
      <dgm:spPr/>
    </dgm:pt>
    <dgm:pt modelId="{76E29541-0FBF-4246-8F79-B9FB2D8B0B33}" type="pres">
      <dgm:prSet presAssocID="{E6074F13-881E-4F27-A0E7-DF3745094E0D}" presName="compNode" presStyleCnt="0"/>
      <dgm:spPr/>
    </dgm:pt>
    <dgm:pt modelId="{75FAF2CB-6BA0-44BF-AA70-C9D6671AE73D}" type="pres">
      <dgm:prSet presAssocID="{E6074F13-881E-4F27-A0E7-DF3745094E0D}" presName="dummyConnPt" presStyleCnt="0"/>
      <dgm:spPr/>
    </dgm:pt>
    <dgm:pt modelId="{44AE3097-2618-48A5-A768-9AB705C7E323}" type="pres">
      <dgm:prSet presAssocID="{E6074F13-881E-4F27-A0E7-DF3745094E0D}" presName="node" presStyleLbl="node1" presStyleIdx="3" presStyleCnt="12" custScaleX="119375">
        <dgm:presLayoutVars>
          <dgm:bulletEnabled val="1"/>
        </dgm:presLayoutVars>
      </dgm:prSet>
      <dgm:spPr/>
    </dgm:pt>
    <dgm:pt modelId="{1B9E751B-8298-4E74-A1A1-311C9EC298D2}" type="pres">
      <dgm:prSet presAssocID="{92CD8DA3-330C-4FC4-B6A7-2EB102AA4F1C}" presName="sibTrans" presStyleLbl="bgSibTrans2D1" presStyleIdx="3" presStyleCnt="11"/>
      <dgm:spPr/>
    </dgm:pt>
    <dgm:pt modelId="{12A75514-C750-4F01-ABE4-247BE0B09D1F}" type="pres">
      <dgm:prSet presAssocID="{1F288954-B98B-4850-9D53-57ECBF1F59E1}" presName="compNode" presStyleCnt="0"/>
      <dgm:spPr/>
    </dgm:pt>
    <dgm:pt modelId="{6EB65B76-D44A-425B-9290-B0AAAB1BCCFC}" type="pres">
      <dgm:prSet presAssocID="{1F288954-B98B-4850-9D53-57ECBF1F59E1}" presName="dummyConnPt" presStyleCnt="0"/>
      <dgm:spPr/>
    </dgm:pt>
    <dgm:pt modelId="{DFA30D8B-9AB0-481A-806C-D43E2C3A1512}" type="pres">
      <dgm:prSet presAssocID="{1F288954-B98B-4850-9D53-57ECBF1F59E1}" presName="node" presStyleLbl="node1" presStyleIdx="4" presStyleCnt="12" custScaleX="129463">
        <dgm:presLayoutVars>
          <dgm:bulletEnabled val="1"/>
        </dgm:presLayoutVars>
      </dgm:prSet>
      <dgm:spPr/>
    </dgm:pt>
    <dgm:pt modelId="{02406E35-719E-4C36-8806-B11B1AC077B9}" type="pres">
      <dgm:prSet presAssocID="{3816BF67-AA17-4E78-B951-D1BF6B313529}" presName="sibTrans" presStyleLbl="bgSibTrans2D1" presStyleIdx="4" presStyleCnt="11"/>
      <dgm:spPr/>
    </dgm:pt>
    <dgm:pt modelId="{5FEC030A-DF1E-4DD4-8F9B-D85557D219CD}" type="pres">
      <dgm:prSet presAssocID="{0AAEDA6B-BA8B-4C79-89F7-EB41EE8B88ED}" presName="compNode" presStyleCnt="0"/>
      <dgm:spPr/>
    </dgm:pt>
    <dgm:pt modelId="{309CEFBB-573A-4E44-89AA-17B95A041224}" type="pres">
      <dgm:prSet presAssocID="{0AAEDA6B-BA8B-4C79-89F7-EB41EE8B88ED}" presName="dummyConnPt" presStyleCnt="0"/>
      <dgm:spPr/>
    </dgm:pt>
    <dgm:pt modelId="{2BCDBFB8-5752-4DAC-9292-D8A7E56D5200}" type="pres">
      <dgm:prSet presAssocID="{0AAEDA6B-BA8B-4C79-89F7-EB41EE8B88ED}" presName="node" presStyleLbl="node1" presStyleIdx="5" presStyleCnt="12" custScaleX="132231">
        <dgm:presLayoutVars>
          <dgm:bulletEnabled val="1"/>
        </dgm:presLayoutVars>
      </dgm:prSet>
      <dgm:spPr/>
    </dgm:pt>
    <dgm:pt modelId="{C21A33FF-D11F-47E5-91A1-DED9E5D3A6F6}" type="pres">
      <dgm:prSet presAssocID="{8301CE59-D8D6-4053-8276-841B1D48A07A}" presName="sibTrans" presStyleLbl="bgSibTrans2D1" presStyleIdx="5" presStyleCnt="11"/>
      <dgm:spPr/>
    </dgm:pt>
    <dgm:pt modelId="{E7511057-D69A-4C64-A4A7-1E7A034B38CC}" type="pres">
      <dgm:prSet presAssocID="{A2A3DA45-8D9B-4050-91E4-7C3F27C05E52}" presName="compNode" presStyleCnt="0"/>
      <dgm:spPr/>
    </dgm:pt>
    <dgm:pt modelId="{8924E7E0-9726-4083-9F8E-955A99B09514}" type="pres">
      <dgm:prSet presAssocID="{A2A3DA45-8D9B-4050-91E4-7C3F27C05E52}" presName="dummyConnPt" presStyleCnt="0"/>
      <dgm:spPr/>
    </dgm:pt>
    <dgm:pt modelId="{03F532BE-B3BF-49FE-B7AB-943778684D67}" type="pres">
      <dgm:prSet presAssocID="{A2A3DA45-8D9B-4050-91E4-7C3F27C05E52}" presName="node" presStyleLbl="node1" presStyleIdx="6" presStyleCnt="12" custScaleX="134999">
        <dgm:presLayoutVars>
          <dgm:bulletEnabled val="1"/>
        </dgm:presLayoutVars>
      </dgm:prSet>
      <dgm:spPr/>
    </dgm:pt>
    <dgm:pt modelId="{0116E63E-5F3F-4A18-9F0F-EFE71CE30ABA}" type="pres">
      <dgm:prSet presAssocID="{336EF6E9-EA7D-431D-BFD7-87FD57825F21}" presName="sibTrans" presStyleLbl="bgSibTrans2D1" presStyleIdx="6" presStyleCnt="11"/>
      <dgm:spPr/>
    </dgm:pt>
    <dgm:pt modelId="{B01386D7-2881-4851-A1BB-E2F63720A1B4}" type="pres">
      <dgm:prSet presAssocID="{4722DD0C-2355-4DC0-93FB-E5E223894B1F}" presName="compNode" presStyleCnt="0"/>
      <dgm:spPr/>
    </dgm:pt>
    <dgm:pt modelId="{D9C82081-2253-474B-826D-607C6BD8E634}" type="pres">
      <dgm:prSet presAssocID="{4722DD0C-2355-4DC0-93FB-E5E223894B1F}" presName="dummyConnPt" presStyleCnt="0"/>
      <dgm:spPr/>
    </dgm:pt>
    <dgm:pt modelId="{3E23C7A6-D091-4020-865A-0B1338806610}" type="pres">
      <dgm:prSet presAssocID="{4722DD0C-2355-4DC0-93FB-E5E223894B1F}" presName="node" presStyleLbl="node1" presStyleIdx="7" presStyleCnt="12" custScaleX="132231">
        <dgm:presLayoutVars>
          <dgm:bulletEnabled val="1"/>
        </dgm:presLayoutVars>
      </dgm:prSet>
      <dgm:spPr/>
    </dgm:pt>
    <dgm:pt modelId="{3DE66A17-7A49-4C2B-9DA6-F085BAFC0B3F}" type="pres">
      <dgm:prSet presAssocID="{1EC27701-A625-4EB2-BB6C-B4887084B103}" presName="sibTrans" presStyleLbl="bgSibTrans2D1" presStyleIdx="7" presStyleCnt="11"/>
      <dgm:spPr/>
    </dgm:pt>
    <dgm:pt modelId="{E4346111-29CF-4F36-A6D0-48CB7FAB0E97}" type="pres">
      <dgm:prSet presAssocID="{006EAAB9-399A-410F-8D2F-74E1F4937D35}" presName="compNode" presStyleCnt="0"/>
      <dgm:spPr/>
    </dgm:pt>
    <dgm:pt modelId="{E249EEA4-885A-45D7-99FD-9D4685326D9D}" type="pres">
      <dgm:prSet presAssocID="{006EAAB9-399A-410F-8D2F-74E1F4937D35}" presName="dummyConnPt" presStyleCnt="0"/>
      <dgm:spPr/>
    </dgm:pt>
    <dgm:pt modelId="{0E86FD3E-B8E1-4C86-B740-19A8B7BACC13}" type="pres">
      <dgm:prSet presAssocID="{006EAAB9-399A-410F-8D2F-74E1F4937D35}" presName="node" presStyleLbl="node1" presStyleIdx="8" presStyleCnt="12" custScaleX="136336">
        <dgm:presLayoutVars>
          <dgm:bulletEnabled val="1"/>
        </dgm:presLayoutVars>
      </dgm:prSet>
      <dgm:spPr/>
    </dgm:pt>
    <dgm:pt modelId="{84A051C4-FBD8-40A1-8A58-78B001EB0A8F}" type="pres">
      <dgm:prSet presAssocID="{CE010AEA-8180-4B06-967D-F8595BFCE3D4}" presName="sibTrans" presStyleLbl="bgSibTrans2D1" presStyleIdx="8" presStyleCnt="11"/>
      <dgm:spPr/>
    </dgm:pt>
    <dgm:pt modelId="{C1E4B407-68AC-4FF0-BE05-832080A6B76C}" type="pres">
      <dgm:prSet presAssocID="{0C6ECD49-D414-49AF-A043-F78F74AF9DEA}" presName="compNode" presStyleCnt="0"/>
      <dgm:spPr/>
    </dgm:pt>
    <dgm:pt modelId="{51BB46D2-F0D8-4E7F-9430-C6F985598404}" type="pres">
      <dgm:prSet presAssocID="{0C6ECD49-D414-49AF-A043-F78F74AF9DEA}" presName="dummyConnPt" presStyleCnt="0"/>
      <dgm:spPr/>
    </dgm:pt>
    <dgm:pt modelId="{F23AE5DF-437C-45FE-8DA4-6AAD04349F0D}" type="pres">
      <dgm:prSet presAssocID="{0C6ECD49-D414-49AF-A043-F78F74AF9DEA}" presName="node" presStyleLbl="node1" presStyleIdx="9" presStyleCnt="12" custScaleX="133569">
        <dgm:presLayoutVars>
          <dgm:bulletEnabled val="1"/>
        </dgm:presLayoutVars>
      </dgm:prSet>
      <dgm:spPr/>
    </dgm:pt>
    <dgm:pt modelId="{1D2AD03E-9731-49FE-A8F9-037CE37D7AE5}" type="pres">
      <dgm:prSet presAssocID="{FF080F09-03E5-4994-9188-D325EBF424B7}" presName="sibTrans" presStyleLbl="bgSibTrans2D1" presStyleIdx="9" presStyleCnt="11"/>
      <dgm:spPr/>
    </dgm:pt>
    <dgm:pt modelId="{9EE09982-9E21-403A-85D8-FC55E9B40653}" type="pres">
      <dgm:prSet presAssocID="{24185F08-73B1-424F-8134-06383571B5DE}" presName="compNode" presStyleCnt="0"/>
      <dgm:spPr/>
    </dgm:pt>
    <dgm:pt modelId="{E7A8EB7A-819A-4FE9-9722-08BE2407C3DC}" type="pres">
      <dgm:prSet presAssocID="{24185F08-73B1-424F-8134-06383571B5DE}" presName="dummyConnPt" presStyleCnt="0"/>
      <dgm:spPr/>
    </dgm:pt>
    <dgm:pt modelId="{FC5C35D5-4365-4B6F-B8E8-0EE620BB619C}" type="pres">
      <dgm:prSet presAssocID="{24185F08-73B1-424F-8134-06383571B5DE}" presName="node" presStyleLbl="node1" presStyleIdx="10" presStyleCnt="12" custScaleX="130801">
        <dgm:presLayoutVars>
          <dgm:bulletEnabled val="1"/>
        </dgm:presLayoutVars>
      </dgm:prSet>
      <dgm:spPr/>
    </dgm:pt>
    <dgm:pt modelId="{018C0345-39F4-405A-9F38-F128C9FAA427}" type="pres">
      <dgm:prSet presAssocID="{793CB86D-E7FD-46E6-91FB-0ED322E0A63A}" presName="sibTrans" presStyleLbl="bgSibTrans2D1" presStyleIdx="10" presStyleCnt="11"/>
      <dgm:spPr/>
    </dgm:pt>
    <dgm:pt modelId="{9626CF64-E984-4698-95E1-09E82193230F}" type="pres">
      <dgm:prSet presAssocID="{6028196C-344C-43A1-B9F3-147F7D252D43}" presName="compNode" presStyleCnt="0"/>
      <dgm:spPr/>
    </dgm:pt>
    <dgm:pt modelId="{C40B8CDC-438B-4517-BFBF-169C7C7EC017}" type="pres">
      <dgm:prSet presAssocID="{6028196C-344C-43A1-B9F3-147F7D252D43}" presName="dummyConnPt" presStyleCnt="0"/>
      <dgm:spPr/>
    </dgm:pt>
    <dgm:pt modelId="{0948C36A-DD2B-49FF-8AE4-567A9602D1B8}" type="pres">
      <dgm:prSet presAssocID="{6028196C-344C-43A1-B9F3-147F7D252D43}" presName="node" presStyleLbl="node1" presStyleIdx="11" presStyleCnt="12" custScaleX="146799" custScaleY="97356">
        <dgm:presLayoutVars>
          <dgm:bulletEnabled val="1"/>
        </dgm:presLayoutVars>
      </dgm:prSet>
      <dgm:spPr/>
    </dgm:pt>
  </dgm:ptLst>
  <dgm:cxnLst>
    <dgm:cxn modelId="{1A183502-872F-4416-8F6E-27883FB64CD3}" srcId="{67E08BEE-B552-44A3-A7C5-D9B58C3CDEC1}" destId="{4722DD0C-2355-4DC0-93FB-E5E223894B1F}" srcOrd="7" destOrd="0" parTransId="{9FA81088-042E-4649-97BA-83F7918E92B2}" sibTransId="{1EC27701-A625-4EB2-BB6C-B4887084B103}"/>
    <dgm:cxn modelId="{4CDC810E-FA6A-4E3B-BF8A-7EAF690AA6D7}" type="presOf" srcId="{336EF6E9-EA7D-431D-BFD7-87FD57825F21}" destId="{0116E63E-5F3F-4A18-9F0F-EFE71CE30ABA}" srcOrd="0" destOrd="0" presId="urn:microsoft.com/office/officeart/2005/8/layout/bProcess4"/>
    <dgm:cxn modelId="{1B82F91C-A844-4A52-BE78-450891D2C562}" type="presOf" srcId="{CE010AEA-8180-4B06-967D-F8595BFCE3D4}" destId="{84A051C4-FBD8-40A1-8A58-78B001EB0A8F}" srcOrd="0" destOrd="0" presId="urn:microsoft.com/office/officeart/2005/8/layout/bProcess4"/>
    <dgm:cxn modelId="{79BF2B23-C455-48F1-B7F9-E9034755161F}" srcId="{67E08BEE-B552-44A3-A7C5-D9B58C3CDEC1}" destId="{0C6ECD49-D414-49AF-A043-F78F74AF9DEA}" srcOrd="9" destOrd="0" parTransId="{DFB68EAE-C894-4C16-86A8-F6EE34BC07FC}" sibTransId="{FF080F09-03E5-4994-9188-D325EBF424B7}"/>
    <dgm:cxn modelId="{58866126-2333-4BAA-A99A-FF42B1AE3326}" type="presOf" srcId="{006EAAB9-399A-410F-8D2F-74E1F4937D35}" destId="{0E86FD3E-B8E1-4C86-B740-19A8B7BACC13}" srcOrd="0" destOrd="0" presId="urn:microsoft.com/office/officeart/2005/8/layout/bProcess4"/>
    <dgm:cxn modelId="{747D8829-9D99-4DC2-B22A-B200FD7FAADA}" type="presOf" srcId="{67E08BEE-B552-44A3-A7C5-D9B58C3CDEC1}" destId="{DB6A169C-176B-4F36-B2A7-F402D6F967A1}" srcOrd="0" destOrd="0" presId="urn:microsoft.com/office/officeart/2005/8/layout/bProcess4"/>
    <dgm:cxn modelId="{23D6B52C-D90E-459F-91A1-E357E2DBC759}" type="presOf" srcId="{6028196C-344C-43A1-B9F3-147F7D252D43}" destId="{0948C36A-DD2B-49FF-8AE4-567A9602D1B8}" srcOrd="0" destOrd="0" presId="urn:microsoft.com/office/officeart/2005/8/layout/bProcess4"/>
    <dgm:cxn modelId="{6B690230-1D48-4F6C-B1AA-B791B571C3C6}" type="presOf" srcId="{9EBD6E56-1D66-4E84-9A29-379997B52E75}" destId="{043A3AAB-C933-439D-BCD4-4718F59C0CFC}" srcOrd="0" destOrd="0" presId="urn:microsoft.com/office/officeart/2005/8/layout/bProcess4"/>
    <dgm:cxn modelId="{F6FE2C31-705A-490B-AF64-08BE3735EBB9}" type="presOf" srcId="{24185F08-73B1-424F-8134-06383571B5DE}" destId="{FC5C35D5-4365-4B6F-B8E8-0EE620BB619C}" srcOrd="0" destOrd="0" presId="urn:microsoft.com/office/officeart/2005/8/layout/bProcess4"/>
    <dgm:cxn modelId="{1A32E935-265D-44B5-A1A3-71B4CA3348A6}" srcId="{67E08BEE-B552-44A3-A7C5-D9B58C3CDEC1}" destId="{49407DCA-96EF-48C1-AA45-7E012DBF41D8}" srcOrd="0" destOrd="0" parTransId="{2C120CA4-6A15-4A93-BD4E-809CEE92F581}" sibTransId="{37794720-7F5F-4E01-BCB9-AF34C42DEC17}"/>
    <dgm:cxn modelId="{E428AC37-A644-410F-AB5A-E19F1DCEE90F}" type="presOf" srcId="{3816BF67-AA17-4E78-B951-D1BF6B313529}" destId="{02406E35-719E-4C36-8806-B11B1AC077B9}" srcOrd="0" destOrd="0" presId="urn:microsoft.com/office/officeart/2005/8/layout/bProcess4"/>
    <dgm:cxn modelId="{AFD08741-0E49-4936-A4C1-CD871E1D46F0}" srcId="{67E08BEE-B552-44A3-A7C5-D9B58C3CDEC1}" destId="{1F288954-B98B-4850-9D53-57ECBF1F59E1}" srcOrd="4" destOrd="0" parTransId="{7DC864A7-9C51-4634-B869-2449A10D1F33}" sibTransId="{3816BF67-AA17-4E78-B951-D1BF6B313529}"/>
    <dgm:cxn modelId="{2795B246-C6EE-4E1B-B105-9449C0F19928}" type="presOf" srcId="{0C6ECD49-D414-49AF-A043-F78F74AF9DEA}" destId="{F23AE5DF-437C-45FE-8DA4-6AAD04349F0D}" srcOrd="0" destOrd="0" presId="urn:microsoft.com/office/officeart/2005/8/layout/bProcess4"/>
    <dgm:cxn modelId="{E0391469-9311-40AE-B3DA-B5744D7F0300}" srcId="{67E08BEE-B552-44A3-A7C5-D9B58C3CDEC1}" destId="{0AAEDA6B-BA8B-4C79-89F7-EB41EE8B88ED}" srcOrd="5" destOrd="0" parTransId="{3D155EAE-6F01-4A28-A80F-36B7C811B3A7}" sibTransId="{8301CE59-D8D6-4053-8276-841B1D48A07A}"/>
    <dgm:cxn modelId="{D1C8CA4D-E02F-4EE6-B347-BC29FF533C6A}" type="presOf" srcId="{92CD8DA3-330C-4FC4-B6A7-2EB102AA4F1C}" destId="{1B9E751B-8298-4E74-A1A1-311C9EC298D2}" srcOrd="0" destOrd="0" presId="urn:microsoft.com/office/officeart/2005/8/layout/bProcess4"/>
    <dgm:cxn modelId="{1FCD1072-9C04-4041-9F2A-7B7EFCE55E5E}" type="presOf" srcId="{B548F435-A7DC-46B8-8BA8-CF863B4206E3}" destId="{024EFAC4-4D99-4A1E-BF15-C25D5F8FED6E}" srcOrd="0" destOrd="0" presId="urn:microsoft.com/office/officeart/2005/8/layout/bProcess4"/>
    <dgm:cxn modelId="{181AD35A-584B-42B6-9BB5-D148C9BB41E9}" type="presOf" srcId="{49407DCA-96EF-48C1-AA45-7E012DBF41D8}" destId="{2D83DF38-1E7D-4A79-A54D-808AB0934908}" srcOrd="0" destOrd="0" presId="urn:microsoft.com/office/officeart/2005/8/layout/bProcess4"/>
    <dgm:cxn modelId="{7F270B7D-29F0-4D37-9AEF-982DFADFF831}" type="presOf" srcId="{37794720-7F5F-4E01-BCB9-AF34C42DEC17}" destId="{B60316E1-A0CD-4E08-AC86-C5CECD5B513A}" srcOrd="0" destOrd="0" presId="urn:microsoft.com/office/officeart/2005/8/layout/bProcess4"/>
    <dgm:cxn modelId="{BDDC4C88-57C8-4E2E-99D8-B8071046A147}" type="presOf" srcId="{4722DD0C-2355-4DC0-93FB-E5E223894B1F}" destId="{3E23C7A6-D091-4020-865A-0B1338806610}" srcOrd="0" destOrd="0" presId="urn:microsoft.com/office/officeart/2005/8/layout/bProcess4"/>
    <dgm:cxn modelId="{FA7A7B89-F032-4198-ADAF-0A979A44FE0D}" type="presOf" srcId="{1EC27701-A625-4EB2-BB6C-B4887084B103}" destId="{3DE66A17-7A49-4C2B-9DA6-F085BAFC0B3F}" srcOrd="0" destOrd="0" presId="urn:microsoft.com/office/officeart/2005/8/layout/bProcess4"/>
    <dgm:cxn modelId="{ABF1A58C-3F44-420B-9B18-6B216A93CD0F}" type="presOf" srcId="{0AAEDA6B-BA8B-4C79-89F7-EB41EE8B88ED}" destId="{2BCDBFB8-5752-4DAC-9292-D8A7E56D5200}" srcOrd="0" destOrd="0" presId="urn:microsoft.com/office/officeart/2005/8/layout/bProcess4"/>
    <dgm:cxn modelId="{DD6AE49D-02F3-4583-AD2D-802A867531A8}" type="presOf" srcId="{8301CE59-D8D6-4053-8276-841B1D48A07A}" destId="{C21A33FF-D11F-47E5-91A1-DED9E5D3A6F6}" srcOrd="0" destOrd="0" presId="urn:microsoft.com/office/officeart/2005/8/layout/bProcess4"/>
    <dgm:cxn modelId="{A71877A7-F7C5-4B96-82E4-3CECEC011377}" srcId="{67E08BEE-B552-44A3-A7C5-D9B58C3CDEC1}" destId="{24185F08-73B1-424F-8134-06383571B5DE}" srcOrd="10" destOrd="0" parTransId="{7CA42CD7-9B36-4A6E-933E-F4C120E8ADC9}" sibTransId="{793CB86D-E7FD-46E6-91FB-0ED322E0A63A}"/>
    <dgm:cxn modelId="{C68EC5B6-F6B9-4739-B440-984011A50EDC}" srcId="{67E08BEE-B552-44A3-A7C5-D9B58C3CDEC1}" destId="{A2A3DA45-8D9B-4050-91E4-7C3F27C05E52}" srcOrd="6" destOrd="0" parTransId="{E13E4986-BF6B-44C1-98DC-668AA5DEBF26}" sibTransId="{336EF6E9-EA7D-431D-BFD7-87FD57825F21}"/>
    <dgm:cxn modelId="{8643DBBF-A267-45E3-9125-A6255E2278C0}" type="presOf" srcId="{793CB86D-E7FD-46E6-91FB-0ED322E0A63A}" destId="{018C0345-39F4-405A-9F38-F128C9FAA427}" srcOrd="0" destOrd="0" presId="urn:microsoft.com/office/officeart/2005/8/layout/bProcess4"/>
    <dgm:cxn modelId="{3D74DEBF-AF3E-47D9-895D-82397D73270C}" srcId="{67E08BEE-B552-44A3-A7C5-D9B58C3CDEC1}" destId="{16565916-0A21-4C05-A52C-EF2FC025380E}" srcOrd="2" destOrd="0" parTransId="{31DAEE66-675F-4CBF-B078-47434D4208AC}" sibTransId="{942842AA-9159-4C6D-911B-F0E14948129F}"/>
    <dgm:cxn modelId="{87262FCF-BC74-48C2-9846-3BA185CB2B1F}" srcId="{67E08BEE-B552-44A3-A7C5-D9B58C3CDEC1}" destId="{E6074F13-881E-4F27-A0E7-DF3745094E0D}" srcOrd="3" destOrd="0" parTransId="{02E52479-0EBA-45F7-A529-4A1EE77A57FD}" sibTransId="{92CD8DA3-330C-4FC4-B6A7-2EB102AA4F1C}"/>
    <dgm:cxn modelId="{01B47CCF-BD21-4F53-B35F-79DE0C858645}" type="presOf" srcId="{942842AA-9159-4C6D-911B-F0E14948129F}" destId="{14914E43-5338-477F-B9C3-27B223D427D6}" srcOrd="0" destOrd="0" presId="urn:microsoft.com/office/officeart/2005/8/layout/bProcess4"/>
    <dgm:cxn modelId="{E9F827DC-C981-432D-B8AE-0A4D4A335CF9}" srcId="{67E08BEE-B552-44A3-A7C5-D9B58C3CDEC1}" destId="{9EBD6E56-1D66-4E84-9A29-379997B52E75}" srcOrd="1" destOrd="0" parTransId="{E496DD8E-CB4C-407F-92D5-823E7559E462}" sibTransId="{B548F435-A7DC-46B8-8BA8-CF863B4206E3}"/>
    <dgm:cxn modelId="{A03552DD-5A2F-4D14-81AC-5367FD4CC81A}" type="presOf" srcId="{1F288954-B98B-4850-9D53-57ECBF1F59E1}" destId="{DFA30D8B-9AB0-481A-806C-D43E2C3A1512}" srcOrd="0" destOrd="0" presId="urn:microsoft.com/office/officeart/2005/8/layout/bProcess4"/>
    <dgm:cxn modelId="{01B56DE5-98A0-42FF-958A-E3FAEB195A08}" type="presOf" srcId="{16565916-0A21-4C05-A52C-EF2FC025380E}" destId="{9A9BF8F1-91AC-4A56-B096-A821E5EACEE2}" srcOrd="0" destOrd="0" presId="urn:microsoft.com/office/officeart/2005/8/layout/bProcess4"/>
    <dgm:cxn modelId="{2D404AEC-5655-4C46-92CD-33E5FED26DFA}" type="presOf" srcId="{E6074F13-881E-4F27-A0E7-DF3745094E0D}" destId="{44AE3097-2618-48A5-A768-9AB705C7E323}" srcOrd="0" destOrd="0" presId="urn:microsoft.com/office/officeart/2005/8/layout/bProcess4"/>
    <dgm:cxn modelId="{155209ED-A8C4-43D8-84B3-59B3E390987E}" type="presOf" srcId="{FF080F09-03E5-4994-9188-D325EBF424B7}" destId="{1D2AD03E-9731-49FE-A8F9-037CE37D7AE5}" srcOrd="0" destOrd="0" presId="urn:microsoft.com/office/officeart/2005/8/layout/bProcess4"/>
    <dgm:cxn modelId="{6E0703F6-D0A0-4EDF-AADC-F64A83010630}" srcId="{67E08BEE-B552-44A3-A7C5-D9B58C3CDEC1}" destId="{006EAAB9-399A-410F-8D2F-74E1F4937D35}" srcOrd="8" destOrd="0" parTransId="{226841C8-44C2-4358-BA6F-A6D2B3D70AFE}" sibTransId="{CE010AEA-8180-4B06-967D-F8595BFCE3D4}"/>
    <dgm:cxn modelId="{43F9EAF8-7A3B-4B85-B051-34ABA52FB0FB}" srcId="{67E08BEE-B552-44A3-A7C5-D9B58C3CDEC1}" destId="{6028196C-344C-43A1-B9F3-147F7D252D43}" srcOrd="11" destOrd="0" parTransId="{9121A95B-6C26-431A-BBBE-9C4E8EF3E2F3}" sibTransId="{3C47A097-1527-4329-86BE-0200C6181BB2}"/>
    <dgm:cxn modelId="{8A6E50FC-7690-4431-AAE4-5F99246747F4}" type="presOf" srcId="{A2A3DA45-8D9B-4050-91E4-7C3F27C05E52}" destId="{03F532BE-B3BF-49FE-B7AB-943778684D67}" srcOrd="0" destOrd="0" presId="urn:microsoft.com/office/officeart/2005/8/layout/bProcess4"/>
    <dgm:cxn modelId="{33D9BE3E-F0D7-4321-834C-FA072841A426}" type="presParOf" srcId="{DB6A169C-176B-4F36-B2A7-F402D6F967A1}" destId="{3CD80273-244B-41FB-B974-67921513C9A6}" srcOrd="0" destOrd="0" presId="urn:microsoft.com/office/officeart/2005/8/layout/bProcess4"/>
    <dgm:cxn modelId="{051F89CF-20F9-49CB-B530-2590068630AB}" type="presParOf" srcId="{3CD80273-244B-41FB-B974-67921513C9A6}" destId="{5A5CCD81-56C3-4E34-A053-F6CA9008F317}" srcOrd="0" destOrd="0" presId="urn:microsoft.com/office/officeart/2005/8/layout/bProcess4"/>
    <dgm:cxn modelId="{E1AF0498-7D08-4205-935B-8A93938F1094}" type="presParOf" srcId="{3CD80273-244B-41FB-B974-67921513C9A6}" destId="{2D83DF38-1E7D-4A79-A54D-808AB0934908}" srcOrd="1" destOrd="0" presId="urn:microsoft.com/office/officeart/2005/8/layout/bProcess4"/>
    <dgm:cxn modelId="{58C26993-3B28-40DE-8CE7-CD466B9F931D}" type="presParOf" srcId="{DB6A169C-176B-4F36-B2A7-F402D6F967A1}" destId="{B60316E1-A0CD-4E08-AC86-C5CECD5B513A}" srcOrd="1" destOrd="0" presId="urn:microsoft.com/office/officeart/2005/8/layout/bProcess4"/>
    <dgm:cxn modelId="{B44FDF0D-8DB5-4496-8362-88A85CBD469A}" type="presParOf" srcId="{DB6A169C-176B-4F36-B2A7-F402D6F967A1}" destId="{2B26F7FC-9662-4D09-A457-5DB77E5E6785}" srcOrd="2" destOrd="0" presId="urn:microsoft.com/office/officeart/2005/8/layout/bProcess4"/>
    <dgm:cxn modelId="{C76F39A2-5291-4A63-890A-81324764CF65}" type="presParOf" srcId="{2B26F7FC-9662-4D09-A457-5DB77E5E6785}" destId="{35A1EEE4-738F-4B97-BFEB-1B3895CAEE4C}" srcOrd="0" destOrd="0" presId="urn:microsoft.com/office/officeart/2005/8/layout/bProcess4"/>
    <dgm:cxn modelId="{F4216514-2D19-4A6C-806A-4E523B9C0147}" type="presParOf" srcId="{2B26F7FC-9662-4D09-A457-5DB77E5E6785}" destId="{043A3AAB-C933-439D-BCD4-4718F59C0CFC}" srcOrd="1" destOrd="0" presId="urn:microsoft.com/office/officeart/2005/8/layout/bProcess4"/>
    <dgm:cxn modelId="{811C6D7B-35CE-4F24-8972-FA873FD0DBE9}" type="presParOf" srcId="{DB6A169C-176B-4F36-B2A7-F402D6F967A1}" destId="{024EFAC4-4D99-4A1E-BF15-C25D5F8FED6E}" srcOrd="3" destOrd="0" presId="urn:microsoft.com/office/officeart/2005/8/layout/bProcess4"/>
    <dgm:cxn modelId="{03953C4D-45FC-493C-B755-9D25F12CA5FC}" type="presParOf" srcId="{DB6A169C-176B-4F36-B2A7-F402D6F967A1}" destId="{5984C476-3F9B-434B-9665-3BCDFB53DAB1}" srcOrd="4" destOrd="0" presId="urn:microsoft.com/office/officeart/2005/8/layout/bProcess4"/>
    <dgm:cxn modelId="{D2D09A8A-1DEA-42D3-A5F7-98E1D5190AE2}" type="presParOf" srcId="{5984C476-3F9B-434B-9665-3BCDFB53DAB1}" destId="{5F27D2E8-18A2-4E16-BE25-04911DEDD876}" srcOrd="0" destOrd="0" presId="urn:microsoft.com/office/officeart/2005/8/layout/bProcess4"/>
    <dgm:cxn modelId="{106D464C-B145-43A3-8FC0-E83C5A7F9495}" type="presParOf" srcId="{5984C476-3F9B-434B-9665-3BCDFB53DAB1}" destId="{9A9BF8F1-91AC-4A56-B096-A821E5EACEE2}" srcOrd="1" destOrd="0" presId="urn:microsoft.com/office/officeart/2005/8/layout/bProcess4"/>
    <dgm:cxn modelId="{51F0C9B1-94A8-4BF9-BD00-DD8F89DA93F8}" type="presParOf" srcId="{DB6A169C-176B-4F36-B2A7-F402D6F967A1}" destId="{14914E43-5338-477F-B9C3-27B223D427D6}" srcOrd="5" destOrd="0" presId="urn:microsoft.com/office/officeart/2005/8/layout/bProcess4"/>
    <dgm:cxn modelId="{201DBEB7-52E9-4400-A71E-3065BBFC1299}" type="presParOf" srcId="{DB6A169C-176B-4F36-B2A7-F402D6F967A1}" destId="{76E29541-0FBF-4246-8F79-B9FB2D8B0B33}" srcOrd="6" destOrd="0" presId="urn:microsoft.com/office/officeart/2005/8/layout/bProcess4"/>
    <dgm:cxn modelId="{0A3935A2-9DB2-453A-BB77-248E8353A163}" type="presParOf" srcId="{76E29541-0FBF-4246-8F79-B9FB2D8B0B33}" destId="{75FAF2CB-6BA0-44BF-AA70-C9D6671AE73D}" srcOrd="0" destOrd="0" presId="urn:microsoft.com/office/officeart/2005/8/layout/bProcess4"/>
    <dgm:cxn modelId="{383522CD-D2A5-4CC3-90E1-227C06453A96}" type="presParOf" srcId="{76E29541-0FBF-4246-8F79-B9FB2D8B0B33}" destId="{44AE3097-2618-48A5-A768-9AB705C7E323}" srcOrd="1" destOrd="0" presId="urn:microsoft.com/office/officeart/2005/8/layout/bProcess4"/>
    <dgm:cxn modelId="{10201AA9-307F-4660-A08C-6A2549F51AF9}" type="presParOf" srcId="{DB6A169C-176B-4F36-B2A7-F402D6F967A1}" destId="{1B9E751B-8298-4E74-A1A1-311C9EC298D2}" srcOrd="7" destOrd="0" presId="urn:microsoft.com/office/officeart/2005/8/layout/bProcess4"/>
    <dgm:cxn modelId="{EBA16785-BB17-4656-91CA-271B712E72B2}" type="presParOf" srcId="{DB6A169C-176B-4F36-B2A7-F402D6F967A1}" destId="{12A75514-C750-4F01-ABE4-247BE0B09D1F}" srcOrd="8" destOrd="0" presId="urn:microsoft.com/office/officeart/2005/8/layout/bProcess4"/>
    <dgm:cxn modelId="{544ACF1F-F9F1-4010-92B9-8AC991A6CD92}" type="presParOf" srcId="{12A75514-C750-4F01-ABE4-247BE0B09D1F}" destId="{6EB65B76-D44A-425B-9290-B0AAAB1BCCFC}" srcOrd="0" destOrd="0" presId="urn:microsoft.com/office/officeart/2005/8/layout/bProcess4"/>
    <dgm:cxn modelId="{2F9C0560-F762-4ABE-8D7A-644A0A711A69}" type="presParOf" srcId="{12A75514-C750-4F01-ABE4-247BE0B09D1F}" destId="{DFA30D8B-9AB0-481A-806C-D43E2C3A1512}" srcOrd="1" destOrd="0" presId="urn:microsoft.com/office/officeart/2005/8/layout/bProcess4"/>
    <dgm:cxn modelId="{7C39DE9B-D226-4162-880B-BE831BF3F4F9}" type="presParOf" srcId="{DB6A169C-176B-4F36-B2A7-F402D6F967A1}" destId="{02406E35-719E-4C36-8806-B11B1AC077B9}" srcOrd="9" destOrd="0" presId="urn:microsoft.com/office/officeart/2005/8/layout/bProcess4"/>
    <dgm:cxn modelId="{A3BA3835-1051-48C0-A66C-96C5F03E80A5}" type="presParOf" srcId="{DB6A169C-176B-4F36-B2A7-F402D6F967A1}" destId="{5FEC030A-DF1E-4DD4-8F9B-D85557D219CD}" srcOrd="10" destOrd="0" presId="urn:microsoft.com/office/officeart/2005/8/layout/bProcess4"/>
    <dgm:cxn modelId="{344336EF-7D03-4E5E-9CAD-0479A8D5D18D}" type="presParOf" srcId="{5FEC030A-DF1E-4DD4-8F9B-D85557D219CD}" destId="{309CEFBB-573A-4E44-89AA-17B95A041224}" srcOrd="0" destOrd="0" presId="urn:microsoft.com/office/officeart/2005/8/layout/bProcess4"/>
    <dgm:cxn modelId="{EC599E32-BBA2-4CB9-BA31-62588F5B8CF9}" type="presParOf" srcId="{5FEC030A-DF1E-4DD4-8F9B-D85557D219CD}" destId="{2BCDBFB8-5752-4DAC-9292-D8A7E56D5200}" srcOrd="1" destOrd="0" presId="urn:microsoft.com/office/officeart/2005/8/layout/bProcess4"/>
    <dgm:cxn modelId="{E8CC5690-C8C4-4275-B790-811EE325AD4F}" type="presParOf" srcId="{DB6A169C-176B-4F36-B2A7-F402D6F967A1}" destId="{C21A33FF-D11F-47E5-91A1-DED9E5D3A6F6}" srcOrd="11" destOrd="0" presId="urn:microsoft.com/office/officeart/2005/8/layout/bProcess4"/>
    <dgm:cxn modelId="{9401B3F4-481E-4DB2-A186-87FD79EF4DEE}" type="presParOf" srcId="{DB6A169C-176B-4F36-B2A7-F402D6F967A1}" destId="{E7511057-D69A-4C64-A4A7-1E7A034B38CC}" srcOrd="12" destOrd="0" presId="urn:microsoft.com/office/officeart/2005/8/layout/bProcess4"/>
    <dgm:cxn modelId="{0C096882-10BF-4829-9700-8330E6CFFE92}" type="presParOf" srcId="{E7511057-D69A-4C64-A4A7-1E7A034B38CC}" destId="{8924E7E0-9726-4083-9F8E-955A99B09514}" srcOrd="0" destOrd="0" presId="urn:microsoft.com/office/officeart/2005/8/layout/bProcess4"/>
    <dgm:cxn modelId="{E33B6F82-D5B7-4AB2-92E7-D6C6801B0EA7}" type="presParOf" srcId="{E7511057-D69A-4C64-A4A7-1E7A034B38CC}" destId="{03F532BE-B3BF-49FE-B7AB-943778684D67}" srcOrd="1" destOrd="0" presId="urn:microsoft.com/office/officeart/2005/8/layout/bProcess4"/>
    <dgm:cxn modelId="{7965D530-E8F3-4534-8B2E-98E9B16A6E36}" type="presParOf" srcId="{DB6A169C-176B-4F36-B2A7-F402D6F967A1}" destId="{0116E63E-5F3F-4A18-9F0F-EFE71CE30ABA}" srcOrd="13" destOrd="0" presId="urn:microsoft.com/office/officeart/2005/8/layout/bProcess4"/>
    <dgm:cxn modelId="{724236C3-80E2-4D5B-B833-6B9792C3D303}" type="presParOf" srcId="{DB6A169C-176B-4F36-B2A7-F402D6F967A1}" destId="{B01386D7-2881-4851-A1BB-E2F63720A1B4}" srcOrd="14" destOrd="0" presId="urn:microsoft.com/office/officeart/2005/8/layout/bProcess4"/>
    <dgm:cxn modelId="{75FA5567-D4BE-4500-BFB5-48757AA76C37}" type="presParOf" srcId="{B01386D7-2881-4851-A1BB-E2F63720A1B4}" destId="{D9C82081-2253-474B-826D-607C6BD8E634}" srcOrd="0" destOrd="0" presId="urn:microsoft.com/office/officeart/2005/8/layout/bProcess4"/>
    <dgm:cxn modelId="{5F008D3B-5B7C-473E-AB16-86A8C7D61115}" type="presParOf" srcId="{B01386D7-2881-4851-A1BB-E2F63720A1B4}" destId="{3E23C7A6-D091-4020-865A-0B1338806610}" srcOrd="1" destOrd="0" presId="urn:microsoft.com/office/officeart/2005/8/layout/bProcess4"/>
    <dgm:cxn modelId="{69A972A0-9967-4D65-B24C-2F7E32EBBA6F}" type="presParOf" srcId="{DB6A169C-176B-4F36-B2A7-F402D6F967A1}" destId="{3DE66A17-7A49-4C2B-9DA6-F085BAFC0B3F}" srcOrd="15" destOrd="0" presId="urn:microsoft.com/office/officeart/2005/8/layout/bProcess4"/>
    <dgm:cxn modelId="{6F229702-2EF6-411A-B0B3-DE5D69D24997}" type="presParOf" srcId="{DB6A169C-176B-4F36-B2A7-F402D6F967A1}" destId="{E4346111-29CF-4F36-A6D0-48CB7FAB0E97}" srcOrd="16" destOrd="0" presId="urn:microsoft.com/office/officeart/2005/8/layout/bProcess4"/>
    <dgm:cxn modelId="{23132F25-FBBB-435C-AC5E-ABB613839CD0}" type="presParOf" srcId="{E4346111-29CF-4F36-A6D0-48CB7FAB0E97}" destId="{E249EEA4-885A-45D7-99FD-9D4685326D9D}" srcOrd="0" destOrd="0" presId="urn:microsoft.com/office/officeart/2005/8/layout/bProcess4"/>
    <dgm:cxn modelId="{0D179E55-7B61-41F5-B955-5004DBEB968D}" type="presParOf" srcId="{E4346111-29CF-4F36-A6D0-48CB7FAB0E97}" destId="{0E86FD3E-B8E1-4C86-B740-19A8B7BACC13}" srcOrd="1" destOrd="0" presId="urn:microsoft.com/office/officeart/2005/8/layout/bProcess4"/>
    <dgm:cxn modelId="{A08DCB11-D718-43D5-95A3-913950BC239E}" type="presParOf" srcId="{DB6A169C-176B-4F36-B2A7-F402D6F967A1}" destId="{84A051C4-FBD8-40A1-8A58-78B001EB0A8F}" srcOrd="17" destOrd="0" presId="urn:microsoft.com/office/officeart/2005/8/layout/bProcess4"/>
    <dgm:cxn modelId="{340C686A-07E2-4422-8ECB-C9A92F2C76BB}" type="presParOf" srcId="{DB6A169C-176B-4F36-B2A7-F402D6F967A1}" destId="{C1E4B407-68AC-4FF0-BE05-832080A6B76C}" srcOrd="18" destOrd="0" presId="urn:microsoft.com/office/officeart/2005/8/layout/bProcess4"/>
    <dgm:cxn modelId="{C595987E-6DB5-40F6-A36C-719CA74D2B4E}" type="presParOf" srcId="{C1E4B407-68AC-4FF0-BE05-832080A6B76C}" destId="{51BB46D2-F0D8-4E7F-9430-C6F985598404}" srcOrd="0" destOrd="0" presId="urn:microsoft.com/office/officeart/2005/8/layout/bProcess4"/>
    <dgm:cxn modelId="{9706B9D3-2EF5-464D-B900-CBA87E3E38B2}" type="presParOf" srcId="{C1E4B407-68AC-4FF0-BE05-832080A6B76C}" destId="{F23AE5DF-437C-45FE-8DA4-6AAD04349F0D}" srcOrd="1" destOrd="0" presId="urn:microsoft.com/office/officeart/2005/8/layout/bProcess4"/>
    <dgm:cxn modelId="{611D7AC6-4B52-4446-ADB3-B70905D0F7EF}" type="presParOf" srcId="{DB6A169C-176B-4F36-B2A7-F402D6F967A1}" destId="{1D2AD03E-9731-49FE-A8F9-037CE37D7AE5}" srcOrd="19" destOrd="0" presId="urn:microsoft.com/office/officeart/2005/8/layout/bProcess4"/>
    <dgm:cxn modelId="{491D42AB-C216-42AF-8F92-8F101BBA3BF8}" type="presParOf" srcId="{DB6A169C-176B-4F36-B2A7-F402D6F967A1}" destId="{9EE09982-9E21-403A-85D8-FC55E9B40653}" srcOrd="20" destOrd="0" presId="urn:microsoft.com/office/officeart/2005/8/layout/bProcess4"/>
    <dgm:cxn modelId="{EAE31534-F2DA-40BA-B7CB-CA431F96EFA1}" type="presParOf" srcId="{9EE09982-9E21-403A-85D8-FC55E9B40653}" destId="{E7A8EB7A-819A-4FE9-9722-08BE2407C3DC}" srcOrd="0" destOrd="0" presId="urn:microsoft.com/office/officeart/2005/8/layout/bProcess4"/>
    <dgm:cxn modelId="{9D553DA0-C9E3-4091-B49A-159F120FB7F5}" type="presParOf" srcId="{9EE09982-9E21-403A-85D8-FC55E9B40653}" destId="{FC5C35D5-4365-4B6F-B8E8-0EE620BB619C}" srcOrd="1" destOrd="0" presId="urn:microsoft.com/office/officeart/2005/8/layout/bProcess4"/>
    <dgm:cxn modelId="{8FD01207-FD4E-4CDA-BBD6-9083B18B0208}" type="presParOf" srcId="{DB6A169C-176B-4F36-B2A7-F402D6F967A1}" destId="{018C0345-39F4-405A-9F38-F128C9FAA427}" srcOrd="21" destOrd="0" presId="urn:microsoft.com/office/officeart/2005/8/layout/bProcess4"/>
    <dgm:cxn modelId="{3EB50023-9DC6-4C3B-AA6A-23588E73041D}" type="presParOf" srcId="{DB6A169C-176B-4F36-B2A7-F402D6F967A1}" destId="{9626CF64-E984-4698-95E1-09E82193230F}" srcOrd="22" destOrd="0" presId="urn:microsoft.com/office/officeart/2005/8/layout/bProcess4"/>
    <dgm:cxn modelId="{F9EBDC44-89A1-4802-9505-204161500D1E}" type="presParOf" srcId="{9626CF64-E984-4698-95E1-09E82193230F}" destId="{C40B8CDC-438B-4517-BFBF-169C7C7EC017}" srcOrd="0" destOrd="0" presId="urn:microsoft.com/office/officeart/2005/8/layout/bProcess4"/>
    <dgm:cxn modelId="{9C94BFD5-DDC1-4C86-9774-CCA7C6D09F9D}" type="presParOf" srcId="{9626CF64-E984-4698-95E1-09E82193230F}" destId="{0948C36A-DD2B-49FF-8AE4-567A9602D1B8}"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F7783D9C-914A-4FF9-B4D0-AF22893EB0B3}" type="doc">
      <dgm:prSet loTypeId="urn:microsoft.com/office/officeart/2005/8/layout/cycle5" loCatId="cycle" qsTypeId="urn:microsoft.com/office/officeart/2005/8/quickstyle/simple3" qsCatId="simple" csTypeId="urn:microsoft.com/office/officeart/2005/8/colors/colorful1" csCatId="colorful" phldr="1"/>
      <dgm:spPr/>
      <dgm:t>
        <a:bodyPr/>
        <a:lstStyle/>
        <a:p>
          <a:endParaRPr lang="en-US"/>
        </a:p>
      </dgm:t>
    </dgm:pt>
    <dgm:pt modelId="{15AFEFD8-BB2B-462A-8AEA-D998B5F92E2C}">
      <dgm:prSet phldrT="[Text]"/>
      <dgm:spPr>
        <a:xfrm>
          <a:off x="2721144" y="530"/>
          <a:ext cx="1528197" cy="993328"/>
        </a:xfrm>
        <a:prstGeom prst="roundRect">
          <a:avLst/>
        </a:prstGeom>
        <a:solidFill>
          <a:schemeClr val="accent1">
            <a:lumMod val="40000"/>
            <a:lumOff val="60000"/>
          </a:schemeClr>
        </a:solidFill>
        <a:ln>
          <a:solidFill>
            <a:schemeClr val="tx1"/>
          </a:solidFill>
        </a:ln>
        <a:effectLst/>
        <a:scene3d>
          <a:camera prst="orthographicFront"/>
          <a:lightRig rig="flat" dir="t"/>
        </a:scene3d>
        <a:sp3d prstMaterial="dkEdge">
          <a:bevelT w="8200" h="38100"/>
        </a:sp3d>
      </dgm:spPr>
      <dgm:t>
        <a:bodyPr/>
        <a:lstStyle/>
        <a:p>
          <a:r>
            <a:rPr lang="en-US" dirty="0">
              <a:solidFill>
                <a:srgbClr val="000000"/>
              </a:solidFill>
              <a:latin typeface="Calibri" panose="020F0502020204030204"/>
              <a:ea typeface="+mn-ea"/>
              <a:cs typeface="+mn-cs"/>
            </a:rPr>
            <a:t>Establish current position</a:t>
          </a:r>
        </a:p>
      </dgm:t>
    </dgm:pt>
    <dgm:pt modelId="{CA957027-E62A-4386-8671-FCE36F455F6E}" type="parTrans" cxnId="{E17051DA-29C4-4773-A91C-D510845C9B2A}">
      <dgm:prSet/>
      <dgm:spPr/>
      <dgm:t>
        <a:bodyPr/>
        <a:lstStyle/>
        <a:p>
          <a:endParaRPr lang="en-US"/>
        </a:p>
      </dgm:t>
    </dgm:pt>
    <dgm:pt modelId="{33D2F85F-8994-4A45-9C9C-DDE5D8D5ECB2}" type="sibTrans" cxnId="{E17051DA-29C4-4773-A91C-D510845C9B2A}">
      <dgm:prSet/>
      <dgm:spPr>
        <a:xfrm>
          <a:off x="1843753" y="497194"/>
          <a:ext cx="3282979" cy="3282979"/>
        </a:xfrm>
        <a:custGeom>
          <a:avLst/>
          <a:gdLst/>
          <a:ahLst/>
          <a:cxnLst/>
          <a:rect l="0" t="0" r="0" b="0"/>
          <a:pathLst>
            <a:path>
              <a:moveTo>
                <a:pt x="2616664" y="321064"/>
              </a:moveTo>
              <a:arcTo wR="1641489" hR="1641489" stAng="18386821" swAng="1634160"/>
            </a:path>
          </a:pathLst>
        </a:custGeom>
        <a:solidFill>
          <a:schemeClr val="accent2">
            <a:lumMod val="75000"/>
          </a:schemeClr>
        </a:solidFill>
        <a:ln w="12700" cap="flat" cmpd="sng" algn="ctr">
          <a:solidFill>
            <a:schemeClr val="tx1"/>
          </a:solidFill>
          <a:prstDash val="solid"/>
          <a:tailEnd type="arrow"/>
        </a:ln>
        <a:effectLst/>
      </dgm:spPr>
      <dgm:t>
        <a:bodyPr/>
        <a:lstStyle/>
        <a:p>
          <a:endParaRPr lang="en-US"/>
        </a:p>
      </dgm:t>
    </dgm:pt>
    <dgm:pt modelId="{D8C427D8-29D7-481E-856C-77E46C12C4FA}">
      <dgm:prSet phldrT="[Text]"/>
      <dgm:spPr>
        <a:xfrm>
          <a:off x="4362633" y="1642020"/>
          <a:ext cx="1528197" cy="993328"/>
        </a:xfrm>
        <a:prstGeom prst="roundRect">
          <a:avLst/>
        </a:prstGeom>
        <a:solidFill>
          <a:schemeClr val="accent3">
            <a:lumMod val="60000"/>
            <a:lumOff val="40000"/>
          </a:schemeClr>
        </a:solidFill>
        <a:ln>
          <a:solidFill>
            <a:schemeClr val="tx1"/>
          </a:solidFill>
        </a:ln>
        <a:effectLst/>
        <a:scene3d>
          <a:camera prst="orthographicFront"/>
          <a:lightRig rig="flat" dir="t"/>
        </a:scene3d>
        <a:sp3d prstMaterial="dkEdge">
          <a:bevelT w="8200" h="38100"/>
        </a:sp3d>
      </dgm:spPr>
      <dgm:t>
        <a:bodyPr/>
        <a:lstStyle/>
        <a:p>
          <a:r>
            <a:rPr lang="en-US" dirty="0" err="1">
              <a:solidFill>
                <a:srgbClr val="000000"/>
              </a:solidFill>
              <a:latin typeface="Calibri" panose="020F0502020204030204"/>
              <a:ea typeface="+mn-ea"/>
              <a:cs typeface="+mn-cs"/>
            </a:rPr>
            <a:t>Analyse</a:t>
          </a:r>
          <a:endParaRPr lang="en-US" dirty="0">
            <a:solidFill>
              <a:srgbClr val="000000"/>
            </a:solidFill>
            <a:latin typeface="Calibri" panose="020F0502020204030204"/>
            <a:ea typeface="+mn-ea"/>
            <a:cs typeface="+mn-cs"/>
          </a:endParaRPr>
        </a:p>
      </dgm:t>
    </dgm:pt>
    <dgm:pt modelId="{2A0566FD-C814-4309-86A0-B890C8564A08}" type="parTrans" cxnId="{2690934A-45CF-4808-9727-96808F4064D7}">
      <dgm:prSet/>
      <dgm:spPr/>
      <dgm:t>
        <a:bodyPr/>
        <a:lstStyle/>
        <a:p>
          <a:endParaRPr lang="en-US"/>
        </a:p>
      </dgm:t>
    </dgm:pt>
    <dgm:pt modelId="{4542EDC0-7799-41CE-A515-B835C7219539}" type="sibTrans" cxnId="{2690934A-45CF-4808-9727-96808F4064D7}">
      <dgm:prSet/>
      <dgm:spPr>
        <a:xfrm>
          <a:off x="1843753" y="497194"/>
          <a:ext cx="3282979" cy="3282979"/>
        </a:xfrm>
        <a:custGeom>
          <a:avLst/>
          <a:gdLst/>
          <a:ahLst/>
          <a:cxnLst/>
          <a:rect l="0" t="0" r="0" b="0"/>
          <a:pathLst>
            <a:path>
              <a:moveTo>
                <a:pt x="3112846" y="2369222"/>
              </a:moveTo>
              <a:arcTo wR="1641489" hR="1641489" stAng="1579019" swAng="1634160"/>
            </a:path>
          </a:pathLst>
        </a:custGeom>
        <a:solidFill>
          <a:schemeClr val="accent2">
            <a:lumMod val="75000"/>
          </a:schemeClr>
        </a:solidFill>
        <a:ln w="12700" cap="flat" cmpd="sng" algn="ctr">
          <a:solidFill>
            <a:schemeClr val="tx1"/>
          </a:solidFill>
          <a:prstDash val="solid"/>
          <a:tailEnd type="arrow"/>
        </a:ln>
        <a:effectLst/>
      </dgm:spPr>
      <dgm:t>
        <a:bodyPr/>
        <a:lstStyle/>
        <a:p>
          <a:endParaRPr lang="en-US"/>
        </a:p>
      </dgm:t>
    </dgm:pt>
    <dgm:pt modelId="{E89E4F20-B487-43E5-94F2-55725FF8C98E}">
      <dgm:prSet phldrT="[Text]"/>
      <dgm:spPr>
        <a:xfrm>
          <a:off x="2721144" y="3283509"/>
          <a:ext cx="1528197" cy="993328"/>
        </a:xfrm>
        <a:prstGeom prst="roundRect">
          <a:avLst/>
        </a:prstGeom>
        <a:solidFill>
          <a:schemeClr val="tx2">
            <a:lumMod val="40000"/>
            <a:lumOff val="60000"/>
          </a:schemeClr>
        </a:solidFill>
        <a:ln>
          <a:solidFill>
            <a:schemeClr val="tx1"/>
          </a:solidFill>
        </a:ln>
        <a:effectLst/>
        <a:scene3d>
          <a:camera prst="orthographicFront"/>
          <a:lightRig rig="flat" dir="t"/>
        </a:scene3d>
        <a:sp3d prstMaterial="dkEdge">
          <a:bevelT w="8200" h="38100"/>
        </a:sp3d>
      </dgm:spPr>
      <dgm:t>
        <a:bodyPr/>
        <a:lstStyle/>
        <a:p>
          <a:r>
            <a:rPr lang="en-US" dirty="0">
              <a:solidFill>
                <a:srgbClr val="000000"/>
              </a:solidFill>
              <a:latin typeface="Calibri" panose="020F0502020204030204"/>
              <a:ea typeface="+mn-ea"/>
              <a:cs typeface="+mn-cs"/>
            </a:rPr>
            <a:t>Identify actions</a:t>
          </a:r>
        </a:p>
      </dgm:t>
    </dgm:pt>
    <dgm:pt modelId="{B734AFFD-457E-40F4-A6F9-CBCC6A0F886B}" type="parTrans" cxnId="{ACA8959A-ACCD-4F24-8E78-0147DBA80983}">
      <dgm:prSet/>
      <dgm:spPr/>
      <dgm:t>
        <a:bodyPr/>
        <a:lstStyle/>
        <a:p>
          <a:endParaRPr lang="en-US"/>
        </a:p>
      </dgm:t>
    </dgm:pt>
    <dgm:pt modelId="{680E0139-FFD4-4185-AA19-E9DC8F14322E}" type="sibTrans" cxnId="{ACA8959A-ACCD-4F24-8E78-0147DBA80983}">
      <dgm:prSet/>
      <dgm:spPr>
        <a:xfrm>
          <a:off x="1843753" y="497194"/>
          <a:ext cx="3282979" cy="3282979"/>
        </a:xfrm>
        <a:custGeom>
          <a:avLst/>
          <a:gdLst/>
          <a:ahLst/>
          <a:cxnLst/>
          <a:rect l="0" t="0" r="0" b="0"/>
          <a:pathLst>
            <a:path>
              <a:moveTo>
                <a:pt x="666314" y="2961914"/>
              </a:moveTo>
              <a:arcTo wR="1641489" hR="1641489" stAng="7586821" swAng="1634160"/>
            </a:path>
          </a:pathLst>
        </a:custGeom>
        <a:solidFill>
          <a:schemeClr val="accent2">
            <a:lumMod val="75000"/>
          </a:schemeClr>
        </a:solidFill>
        <a:ln w="12700" cap="flat" cmpd="sng" algn="ctr">
          <a:solidFill>
            <a:schemeClr val="tx1"/>
          </a:solidFill>
          <a:prstDash val="solid"/>
          <a:tailEnd type="arrow"/>
        </a:ln>
        <a:effectLst/>
      </dgm:spPr>
      <dgm:t>
        <a:bodyPr/>
        <a:lstStyle/>
        <a:p>
          <a:endParaRPr lang="en-US"/>
        </a:p>
      </dgm:t>
    </dgm:pt>
    <dgm:pt modelId="{8C6A97B5-EF7F-436D-B31E-7AA8B2C28DA8}">
      <dgm:prSet phldrT="[Text]"/>
      <dgm:spPr>
        <a:xfrm>
          <a:off x="1079654" y="1642020"/>
          <a:ext cx="1528197" cy="993328"/>
        </a:xfrm>
        <a:prstGeom prst="roundRect">
          <a:avLst/>
        </a:prstGeom>
        <a:solidFill>
          <a:schemeClr val="bg1">
            <a:lumMod val="85000"/>
          </a:schemeClr>
        </a:solidFill>
        <a:ln>
          <a:solidFill>
            <a:schemeClr val="tx1"/>
          </a:solidFill>
        </a:ln>
        <a:effectLst/>
        <a:scene3d>
          <a:camera prst="orthographicFront"/>
          <a:lightRig rig="flat" dir="t"/>
        </a:scene3d>
        <a:sp3d prstMaterial="dkEdge">
          <a:bevelT w="8200" h="38100"/>
        </a:sp3d>
      </dgm:spPr>
      <dgm:t>
        <a:bodyPr/>
        <a:lstStyle/>
        <a:p>
          <a:r>
            <a:rPr lang="en-US" dirty="0">
              <a:solidFill>
                <a:srgbClr val="000000"/>
              </a:solidFill>
              <a:latin typeface="Calibri" panose="020F0502020204030204"/>
              <a:ea typeface="+mn-ea"/>
              <a:cs typeface="+mn-cs"/>
            </a:rPr>
            <a:t>Take action</a:t>
          </a:r>
        </a:p>
      </dgm:t>
    </dgm:pt>
    <dgm:pt modelId="{09F5BF85-9809-48B0-9A17-B9B0855EA424}" type="parTrans" cxnId="{0FBD7809-D53D-4627-B38C-72DD0030CBA0}">
      <dgm:prSet/>
      <dgm:spPr/>
      <dgm:t>
        <a:bodyPr/>
        <a:lstStyle/>
        <a:p>
          <a:endParaRPr lang="en-US"/>
        </a:p>
      </dgm:t>
    </dgm:pt>
    <dgm:pt modelId="{398A0762-90D6-4617-8CB9-A16ADCBB1B2F}" type="sibTrans" cxnId="{0FBD7809-D53D-4627-B38C-72DD0030CBA0}">
      <dgm:prSet/>
      <dgm:spPr>
        <a:xfrm>
          <a:off x="1843753" y="497194"/>
          <a:ext cx="3282979" cy="3282979"/>
        </a:xfrm>
        <a:custGeom>
          <a:avLst/>
          <a:gdLst/>
          <a:ahLst/>
          <a:cxnLst/>
          <a:rect l="0" t="0" r="0" b="0"/>
          <a:pathLst>
            <a:path>
              <a:moveTo>
                <a:pt x="170132" y="913756"/>
              </a:moveTo>
              <a:arcTo wR="1641489" hR="1641489" stAng="12379019" swAng="1634160"/>
            </a:path>
          </a:pathLst>
        </a:custGeom>
        <a:solidFill>
          <a:schemeClr val="accent2">
            <a:lumMod val="75000"/>
          </a:schemeClr>
        </a:solidFill>
        <a:ln w="12700" cap="flat" cmpd="sng" algn="ctr">
          <a:solidFill>
            <a:schemeClr val="tx1"/>
          </a:solidFill>
          <a:prstDash val="solid"/>
          <a:tailEnd type="arrow"/>
        </a:ln>
        <a:effectLst/>
      </dgm:spPr>
      <dgm:t>
        <a:bodyPr/>
        <a:lstStyle/>
        <a:p>
          <a:endParaRPr lang="en-US"/>
        </a:p>
      </dgm:t>
    </dgm:pt>
    <dgm:pt modelId="{8DCA525B-7423-41E4-85ED-BCF482F38E49}" type="pres">
      <dgm:prSet presAssocID="{F7783D9C-914A-4FF9-B4D0-AF22893EB0B3}" presName="cycle" presStyleCnt="0">
        <dgm:presLayoutVars>
          <dgm:dir/>
          <dgm:resizeHandles val="exact"/>
        </dgm:presLayoutVars>
      </dgm:prSet>
      <dgm:spPr/>
    </dgm:pt>
    <dgm:pt modelId="{EF6CA6FC-FD2A-4512-A392-551D8DE150CD}" type="pres">
      <dgm:prSet presAssocID="{15AFEFD8-BB2B-462A-8AEA-D998B5F92E2C}" presName="node" presStyleLbl="node1" presStyleIdx="0" presStyleCnt="4">
        <dgm:presLayoutVars>
          <dgm:bulletEnabled val="1"/>
        </dgm:presLayoutVars>
      </dgm:prSet>
      <dgm:spPr/>
    </dgm:pt>
    <dgm:pt modelId="{9349B59D-A567-42F6-93C0-BB875646A162}" type="pres">
      <dgm:prSet presAssocID="{15AFEFD8-BB2B-462A-8AEA-D998B5F92E2C}" presName="spNode" presStyleCnt="0"/>
      <dgm:spPr/>
    </dgm:pt>
    <dgm:pt modelId="{CFBB5B8D-454B-48EC-A185-210442C376F6}" type="pres">
      <dgm:prSet presAssocID="{33D2F85F-8994-4A45-9C9C-DDE5D8D5ECB2}" presName="sibTrans" presStyleLbl="sibTrans1D1" presStyleIdx="0" presStyleCnt="4"/>
      <dgm:spPr/>
    </dgm:pt>
    <dgm:pt modelId="{3038B6BD-182E-4AD6-991F-9954EE6091D7}" type="pres">
      <dgm:prSet presAssocID="{D8C427D8-29D7-481E-856C-77E46C12C4FA}" presName="node" presStyleLbl="node1" presStyleIdx="1" presStyleCnt="4">
        <dgm:presLayoutVars>
          <dgm:bulletEnabled val="1"/>
        </dgm:presLayoutVars>
      </dgm:prSet>
      <dgm:spPr/>
    </dgm:pt>
    <dgm:pt modelId="{AEB6E325-9CE2-4BC1-87B1-C6AF20436123}" type="pres">
      <dgm:prSet presAssocID="{D8C427D8-29D7-481E-856C-77E46C12C4FA}" presName="spNode" presStyleCnt="0"/>
      <dgm:spPr/>
    </dgm:pt>
    <dgm:pt modelId="{26D13A40-64C2-4586-A930-910A07FD30AA}" type="pres">
      <dgm:prSet presAssocID="{4542EDC0-7799-41CE-A515-B835C7219539}" presName="sibTrans" presStyleLbl="sibTrans1D1" presStyleIdx="1" presStyleCnt="4"/>
      <dgm:spPr/>
    </dgm:pt>
    <dgm:pt modelId="{2F0F79D6-6CCC-4F60-9377-5CA4E811441D}" type="pres">
      <dgm:prSet presAssocID="{E89E4F20-B487-43E5-94F2-55725FF8C98E}" presName="node" presStyleLbl="node1" presStyleIdx="2" presStyleCnt="4">
        <dgm:presLayoutVars>
          <dgm:bulletEnabled val="1"/>
        </dgm:presLayoutVars>
      </dgm:prSet>
      <dgm:spPr/>
    </dgm:pt>
    <dgm:pt modelId="{6CDA5BE6-BEAE-4C34-BCBB-7936C74EE5BB}" type="pres">
      <dgm:prSet presAssocID="{E89E4F20-B487-43E5-94F2-55725FF8C98E}" presName="spNode" presStyleCnt="0"/>
      <dgm:spPr/>
    </dgm:pt>
    <dgm:pt modelId="{89BE8398-DF42-4ABA-9F06-A42E3CEE640F}" type="pres">
      <dgm:prSet presAssocID="{680E0139-FFD4-4185-AA19-E9DC8F14322E}" presName="sibTrans" presStyleLbl="sibTrans1D1" presStyleIdx="2" presStyleCnt="4"/>
      <dgm:spPr/>
    </dgm:pt>
    <dgm:pt modelId="{EAEC6384-BDE6-403E-B431-AE17D86369B0}" type="pres">
      <dgm:prSet presAssocID="{8C6A97B5-EF7F-436D-B31E-7AA8B2C28DA8}" presName="node" presStyleLbl="node1" presStyleIdx="3" presStyleCnt="4">
        <dgm:presLayoutVars>
          <dgm:bulletEnabled val="1"/>
        </dgm:presLayoutVars>
      </dgm:prSet>
      <dgm:spPr/>
    </dgm:pt>
    <dgm:pt modelId="{A651E81E-CDEF-44A4-BC27-BEA778ECE691}" type="pres">
      <dgm:prSet presAssocID="{8C6A97B5-EF7F-436D-B31E-7AA8B2C28DA8}" presName="spNode" presStyleCnt="0"/>
      <dgm:spPr/>
    </dgm:pt>
    <dgm:pt modelId="{0D41E380-8CE1-4BD7-B47D-1F82333F37CF}" type="pres">
      <dgm:prSet presAssocID="{398A0762-90D6-4617-8CB9-A16ADCBB1B2F}" presName="sibTrans" presStyleLbl="sibTrans1D1" presStyleIdx="3" presStyleCnt="4"/>
      <dgm:spPr/>
    </dgm:pt>
  </dgm:ptLst>
  <dgm:cxnLst>
    <dgm:cxn modelId="{0FBD7809-D53D-4627-B38C-72DD0030CBA0}" srcId="{F7783D9C-914A-4FF9-B4D0-AF22893EB0B3}" destId="{8C6A97B5-EF7F-436D-B31E-7AA8B2C28DA8}" srcOrd="3" destOrd="0" parTransId="{09F5BF85-9809-48B0-9A17-B9B0855EA424}" sibTransId="{398A0762-90D6-4617-8CB9-A16ADCBB1B2F}"/>
    <dgm:cxn modelId="{A102FC26-B84C-4EC7-B356-692974D62E84}" type="presOf" srcId="{D8C427D8-29D7-481E-856C-77E46C12C4FA}" destId="{3038B6BD-182E-4AD6-991F-9954EE6091D7}" srcOrd="0" destOrd="0" presId="urn:microsoft.com/office/officeart/2005/8/layout/cycle5"/>
    <dgm:cxn modelId="{A6BF1338-334B-4582-A173-00E9DD5E0B41}" type="presOf" srcId="{33D2F85F-8994-4A45-9C9C-DDE5D8D5ECB2}" destId="{CFBB5B8D-454B-48EC-A185-210442C376F6}" srcOrd="0" destOrd="0" presId="urn:microsoft.com/office/officeart/2005/8/layout/cycle5"/>
    <dgm:cxn modelId="{50FC7F5E-169C-450A-8595-CB82B8F3C830}" type="presOf" srcId="{398A0762-90D6-4617-8CB9-A16ADCBB1B2F}" destId="{0D41E380-8CE1-4BD7-B47D-1F82333F37CF}" srcOrd="0" destOrd="0" presId="urn:microsoft.com/office/officeart/2005/8/layout/cycle5"/>
    <dgm:cxn modelId="{C0870A63-A1DC-45CA-8940-455D3FECF43D}" type="presOf" srcId="{F7783D9C-914A-4FF9-B4D0-AF22893EB0B3}" destId="{8DCA525B-7423-41E4-85ED-BCF482F38E49}" srcOrd="0" destOrd="0" presId="urn:microsoft.com/office/officeart/2005/8/layout/cycle5"/>
    <dgm:cxn modelId="{2690934A-45CF-4808-9727-96808F4064D7}" srcId="{F7783D9C-914A-4FF9-B4D0-AF22893EB0B3}" destId="{D8C427D8-29D7-481E-856C-77E46C12C4FA}" srcOrd="1" destOrd="0" parTransId="{2A0566FD-C814-4309-86A0-B890C8564A08}" sibTransId="{4542EDC0-7799-41CE-A515-B835C7219539}"/>
    <dgm:cxn modelId="{A4906352-30BF-4A27-B3C5-B17DD13C651B}" type="presOf" srcId="{15AFEFD8-BB2B-462A-8AEA-D998B5F92E2C}" destId="{EF6CA6FC-FD2A-4512-A392-551D8DE150CD}" srcOrd="0" destOrd="0" presId="urn:microsoft.com/office/officeart/2005/8/layout/cycle5"/>
    <dgm:cxn modelId="{5C827377-31BD-47E2-9178-78C7C06C1D44}" type="presOf" srcId="{680E0139-FFD4-4185-AA19-E9DC8F14322E}" destId="{89BE8398-DF42-4ABA-9F06-A42E3CEE640F}" srcOrd="0" destOrd="0" presId="urn:microsoft.com/office/officeart/2005/8/layout/cycle5"/>
    <dgm:cxn modelId="{7C98F27C-D804-4006-A2D9-931E252A4340}" type="presOf" srcId="{E89E4F20-B487-43E5-94F2-55725FF8C98E}" destId="{2F0F79D6-6CCC-4F60-9377-5CA4E811441D}" srcOrd="0" destOrd="0" presId="urn:microsoft.com/office/officeart/2005/8/layout/cycle5"/>
    <dgm:cxn modelId="{ACA8959A-ACCD-4F24-8E78-0147DBA80983}" srcId="{F7783D9C-914A-4FF9-B4D0-AF22893EB0B3}" destId="{E89E4F20-B487-43E5-94F2-55725FF8C98E}" srcOrd="2" destOrd="0" parTransId="{B734AFFD-457E-40F4-A6F9-CBCC6A0F886B}" sibTransId="{680E0139-FFD4-4185-AA19-E9DC8F14322E}"/>
    <dgm:cxn modelId="{763E77D2-9847-4A96-94AF-AE65FB16928E}" type="presOf" srcId="{8C6A97B5-EF7F-436D-B31E-7AA8B2C28DA8}" destId="{EAEC6384-BDE6-403E-B431-AE17D86369B0}" srcOrd="0" destOrd="0" presId="urn:microsoft.com/office/officeart/2005/8/layout/cycle5"/>
    <dgm:cxn modelId="{E17051DA-29C4-4773-A91C-D510845C9B2A}" srcId="{F7783D9C-914A-4FF9-B4D0-AF22893EB0B3}" destId="{15AFEFD8-BB2B-462A-8AEA-D998B5F92E2C}" srcOrd="0" destOrd="0" parTransId="{CA957027-E62A-4386-8671-FCE36F455F6E}" sibTransId="{33D2F85F-8994-4A45-9C9C-DDE5D8D5ECB2}"/>
    <dgm:cxn modelId="{A5FD55F0-AFAA-4B65-8993-E088BBD94D00}" type="presOf" srcId="{4542EDC0-7799-41CE-A515-B835C7219539}" destId="{26D13A40-64C2-4586-A930-910A07FD30AA}" srcOrd="0" destOrd="0" presId="urn:microsoft.com/office/officeart/2005/8/layout/cycle5"/>
    <dgm:cxn modelId="{486E6925-4C54-49A0-A251-FCE146AF0C61}" type="presParOf" srcId="{8DCA525B-7423-41E4-85ED-BCF482F38E49}" destId="{EF6CA6FC-FD2A-4512-A392-551D8DE150CD}" srcOrd="0" destOrd="0" presId="urn:microsoft.com/office/officeart/2005/8/layout/cycle5"/>
    <dgm:cxn modelId="{FD3006B1-89A5-45F7-B9F0-4F802C8F6957}" type="presParOf" srcId="{8DCA525B-7423-41E4-85ED-BCF482F38E49}" destId="{9349B59D-A567-42F6-93C0-BB875646A162}" srcOrd="1" destOrd="0" presId="urn:microsoft.com/office/officeart/2005/8/layout/cycle5"/>
    <dgm:cxn modelId="{10B8BEE6-C231-4C94-840C-5838E1709C95}" type="presParOf" srcId="{8DCA525B-7423-41E4-85ED-BCF482F38E49}" destId="{CFBB5B8D-454B-48EC-A185-210442C376F6}" srcOrd="2" destOrd="0" presId="urn:microsoft.com/office/officeart/2005/8/layout/cycle5"/>
    <dgm:cxn modelId="{82F919AB-0710-4C26-AC55-B4A065926126}" type="presParOf" srcId="{8DCA525B-7423-41E4-85ED-BCF482F38E49}" destId="{3038B6BD-182E-4AD6-991F-9954EE6091D7}" srcOrd="3" destOrd="0" presId="urn:microsoft.com/office/officeart/2005/8/layout/cycle5"/>
    <dgm:cxn modelId="{2A298AAA-9242-4EA1-B453-2CB5A9514AB8}" type="presParOf" srcId="{8DCA525B-7423-41E4-85ED-BCF482F38E49}" destId="{AEB6E325-9CE2-4BC1-87B1-C6AF20436123}" srcOrd="4" destOrd="0" presId="urn:microsoft.com/office/officeart/2005/8/layout/cycle5"/>
    <dgm:cxn modelId="{51775F4C-22B5-40BD-8F31-D834267D3E60}" type="presParOf" srcId="{8DCA525B-7423-41E4-85ED-BCF482F38E49}" destId="{26D13A40-64C2-4586-A930-910A07FD30AA}" srcOrd="5" destOrd="0" presId="urn:microsoft.com/office/officeart/2005/8/layout/cycle5"/>
    <dgm:cxn modelId="{A61ED388-97F2-4DCC-A2EA-5B01624DB889}" type="presParOf" srcId="{8DCA525B-7423-41E4-85ED-BCF482F38E49}" destId="{2F0F79D6-6CCC-4F60-9377-5CA4E811441D}" srcOrd="6" destOrd="0" presId="urn:microsoft.com/office/officeart/2005/8/layout/cycle5"/>
    <dgm:cxn modelId="{6D9C4AE5-FCD0-454B-8E7D-A8566DBCA74C}" type="presParOf" srcId="{8DCA525B-7423-41E4-85ED-BCF482F38E49}" destId="{6CDA5BE6-BEAE-4C34-BCBB-7936C74EE5BB}" srcOrd="7" destOrd="0" presId="urn:microsoft.com/office/officeart/2005/8/layout/cycle5"/>
    <dgm:cxn modelId="{23157549-751A-4882-B843-559B7F7639A6}" type="presParOf" srcId="{8DCA525B-7423-41E4-85ED-BCF482F38E49}" destId="{89BE8398-DF42-4ABA-9F06-A42E3CEE640F}" srcOrd="8" destOrd="0" presId="urn:microsoft.com/office/officeart/2005/8/layout/cycle5"/>
    <dgm:cxn modelId="{4F25CED9-28B2-434A-948C-C8892DE51284}" type="presParOf" srcId="{8DCA525B-7423-41E4-85ED-BCF482F38E49}" destId="{EAEC6384-BDE6-403E-B431-AE17D86369B0}" srcOrd="9" destOrd="0" presId="urn:microsoft.com/office/officeart/2005/8/layout/cycle5"/>
    <dgm:cxn modelId="{BDB01088-429E-4ABC-B173-847C4D77EED8}" type="presParOf" srcId="{8DCA525B-7423-41E4-85ED-BCF482F38E49}" destId="{A651E81E-CDEF-44A4-BC27-BEA778ECE691}" srcOrd="10" destOrd="0" presId="urn:microsoft.com/office/officeart/2005/8/layout/cycle5"/>
    <dgm:cxn modelId="{BDFFC5F3-1B79-4DDB-9987-DE59C91DE044}" type="presParOf" srcId="{8DCA525B-7423-41E4-85ED-BCF482F38E49}" destId="{0D41E380-8CE1-4BD7-B47D-1F82333F37CF}" srcOrd="11" destOrd="0" presId="urn:microsoft.com/office/officeart/2005/8/layout/cycle5"/>
  </dgm:cxnLst>
  <dgm:bg/>
  <dgm:whole>
    <a:ln w="57150">
      <a:noFill/>
    </a:ln>
  </dgm:whole>
  <dgm:extLst>
    <a:ext uri="http://schemas.microsoft.com/office/drawing/2008/diagram">
      <dsp:dataModelExt xmlns:dsp="http://schemas.microsoft.com/office/drawing/2008/diagram" relId="rId7"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E024EB0B-A296-4264-BB95-270AE71EA7A2}"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E45784FB-6DF7-4BB7-9413-8BFBA5D989B8}">
      <dgm:prSet phldrT="[Text]" custT="1"/>
      <dgm:spPr>
        <a:solidFill>
          <a:schemeClr val="accent1">
            <a:lumMod val="40000"/>
            <a:lumOff val="60000"/>
          </a:schemeClr>
        </a:solidFill>
        <a:ln>
          <a:solidFill>
            <a:schemeClr val="tx1"/>
          </a:solidFill>
        </a:ln>
      </dgm:spPr>
      <dgm:t>
        <a:bodyPr/>
        <a:lstStyle/>
        <a:p>
          <a:r>
            <a:rPr lang="en-US" sz="2400" dirty="0">
              <a:solidFill>
                <a:schemeClr val="tx1"/>
              </a:solidFill>
            </a:rPr>
            <a:t>Crime Scene Investigators</a:t>
          </a:r>
        </a:p>
      </dgm:t>
    </dgm:pt>
    <dgm:pt modelId="{59792D8E-335B-4D47-B314-2E77B09F6237}" type="parTrans" cxnId="{20234885-CE0C-4973-B5E2-43DE81AC562A}">
      <dgm:prSet/>
      <dgm:spPr/>
      <dgm:t>
        <a:bodyPr/>
        <a:lstStyle/>
        <a:p>
          <a:endParaRPr lang="en-US"/>
        </a:p>
      </dgm:t>
    </dgm:pt>
    <dgm:pt modelId="{13829FAB-23C0-46F9-AEC1-35D3D1291729}" type="sibTrans" cxnId="{20234885-CE0C-4973-B5E2-43DE81AC562A}">
      <dgm:prSet/>
      <dgm:spPr>
        <a:solidFill>
          <a:srgbClr val="002060"/>
        </a:solidFill>
        <a:ln>
          <a:solidFill>
            <a:schemeClr val="tx1"/>
          </a:solidFill>
        </a:ln>
      </dgm:spPr>
      <dgm:t>
        <a:bodyPr/>
        <a:lstStyle/>
        <a:p>
          <a:endParaRPr lang="en-US"/>
        </a:p>
      </dgm:t>
    </dgm:pt>
    <dgm:pt modelId="{CF7CD9EE-C4D6-47BE-B9FE-18F6642C3421}">
      <dgm:prSet phldrT="[Text]" custT="1"/>
      <dgm:spPr>
        <a:solidFill>
          <a:schemeClr val="accent3">
            <a:lumMod val="40000"/>
            <a:lumOff val="60000"/>
          </a:schemeClr>
        </a:solidFill>
        <a:ln>
          <a:solidFill>
            <a:schemeClr val="tx1"/>
          </a:solidFill>
        </a:ln>
      </dgm:spPr>
      <dgm:t>
        <a:bodyPr/>
        <a:lstStyle/>
        <a:p>
          <a:r>
            <a:rPr lang="en-US" sz="2400" dirty="0">
              <a:solidFill>
                <a:schemeClr val="tx1"/>
              </a:solidFill>
            </a:rPr>
            <a:t>Collision Investigation Unit</a:t>
          </a:r>
        </a:p>
      </dgm:t>
    </dgm:pt>
    <dgm:pt modelId="{7ED5B591-6C6D-4CBC-9376-9BD7E06F606B}" type="parTrans" cxnId="{33CD70D4-CDDE-43F6-9363-DACDE791C939}">
      <dgm:prSet/>
      <dgm:spPr/>
      <dgm:t>
        <a:bodyPr/>
        <a:lstStyle/>
        <a:p>
          <a:endParaRPr lang="en-US"/>
        </a:p>
      </dgm:t>
    </dgm:pt>
    <dgm:pt modelId="{81B2F6D8-4B7A-4F02-AC4C-D77C6AC0D38A}" type="sibTrans" cxnId="{33CD70D4-CDDE-43F6-9363-DACDE791C939}">
      <dgm:prSet/>
      <dgm:spPr>
        <a:solidFill>
          <a:srgbClr val="002060"/>
        </a:solidFill>
        <a:ln>
          <a:solidFill>
            <a:schemeClr val="tx1"/>
          </a:solidFill>
        </a:ln>
      </dgm:spPr>
      <dgm:t>
        <a:bodyPr/>
        <a:lstStyle/>
        <a:p>
          <a:endParaRPr lang="en-US"/>
        </a:p>
      </dgm:t>
    </dgm:pt>
    <dgm:pt modelId="{0572E5C3-2BBA-4643-B9DD-52227FACE0A3}">
      <dgm:prSet phldrT="[Text]" custT="1"/>
      <dgm:spPr>
        <a:solidFill>
          <a:schemeClr val="tx2">
            <a:lumMod val="40000"/>
            <a:lumOff val="60000"/>
          </a:schemeClr>
        </a:solidFill>
        <a:ln>
          <a:solidFill>
            <a:schemeClr val="tx1"/>
          </a:solidFill>
        </a:ln>
      </dgm:spPr>
      <dgm:t>
        <a:bodyPr/>
        <a:lstStyle/>
        <a:p>
          <a:r>
            <a:rPr lang="en-US" sz="2400" dirty="0">
              <a:solidFill>
                <a:schemeClr val="tx1"/>
              </a:solidFill>
            </a:rPr>
            <a:t>Crown Prosecution Service</a:t>
          </a:r>
        </a:p>
      </dgm:t>
    </dgm:pt>
    <dgm:pt modelId="{A9F1837A-1563-4BF9-9687-38AE1FF09443}" type="parTrans" cxnId="{47DEAEA5-CAAD-4F7F-8A4B-0ECA61AAD680}">
      <dgm:prSet/>
      <dgm:spPr/>
      <dgm:t>
        <a:bodyPr/>
        <a:lstStyle/>
        <a:p>
          <a:endParaRPr lang="en-US"/>
        </a:p>
      </dgm:t>
    </dgm:pt>
    <dgm:pt modelId="{BB96EFB4-5D84-4D6D-B074-6682BA1FC523}" type="sibTrans" cxnId="{47DEAEA5-CAAD-4F7F-8A4B-0ECA61AAD680}">
      <dgm:prSet/>
      <dgm:spPr>
        <a:solidFill>
          <a:srgbClr val="002060"/>
        </a:solidFill>
        <a:ln>
          <a:solidFill>
            <a:schemeClr val="tx1"/>
          </a:solidFill>
        </a:ln>
      </dgm:spPr>
      <dgm:t>
        <a:bodyPr/>
        <a:lstStyle/>
        <a:p>
          <a:endParaRPr lang="en-US"/>
        </a:p>
      </dgm:t>
    </dgm:pt>
    <dgm:pt modelId="{46780116-6CF6-48D8-9D57-FAE6215C4AF8}">
      <dgm:prSet phldrT="[Text]" custT="1"/>
      <dgm:spPr>
        <a:solidFill>
          <a:schemeClr val="bg1">
            <a:lumMod val="75000"/>
          </a:schemeClr>
        </a:solidFill>
        <a:ln>
          <a:solidFill>
            <a:schemeClr val="tx1"/>
          </a:solidFill>
        </a:ln>
      </dgm:spPr>
      <dgm:t>
        <a:bodyPr/>
        <a:lstStyle/>
        <a:p>
          <a:r>
            <a:rPr lang="en-US" sz="2400" dirty="0">
              <a:solidFill>
                <a:schemeClr val="tx1"/>
              </a:solidFill>
            </a:rPr>
            <a:t>Social services</a:t>
          </a:r>
        </a:p>
      </dgm:t>
    </dgm:pt>
    <dgm:pt modelId="{C5CCBE99-925B-4FE9-B480-3F6352B836FE}" type="parTrans" cxnId="{87776764-F22B-401B-B73B-C4CE89818600}">
      <dgm:prSet/>
      <dgm:spPr/>
      <dgm:t>
        <a:bodyPr/>
        <a:lstStyle/>
        <a:p>
          <a:endParaRPr lang="en-US"/>
        </a:p>
      </dgm:t>
    </dgm:pt>
    <dgm:pt modelId="{7D67D924-0DAD-42A6-A0D2-E1A967E8E17B}" type="sibTrans" cxnId="{87776764-F22B-401B-B73B-C4CE89818600}">
      <dgm:prSet/>
      <dgm:spPr>
        <a:solidFill>
          <a:srgbClr val="002060"/>
        </a:solidFill>
        <a:ln>
          <a:solidFill>
            <a:schemeClr val="tx1"/>
          </a:solidFill>
        </a:ln>
      </dgm:spPr>
      <dgm:t>
        <a:bodyPr/>
        <a:lstStyle/>
        <a:p>
          <a:endParaRPr lang="en-US"/>
        </a:p>
      </dgm:t>
    </dgm:pt>
    <dgm:pt modelId="{E07C0236-FFB7-4B06-95CA-8DCB2B8247E9}">
      <dgm:prSet phldrT="[Text]" custT="1"/>
      <dgm:spPr>
        <a:solidFill>
          <a:schemeClr val="accent1">
            <a:lumMod val="40000"/>
            <a:lumOff val="60000"/>
          </a:schemeClr>
        </a:solidFill>
        <a:ln>
          <a:solidFill>
            <a:schemeClr val="tx1"/>
          </a:solidFill>
        </a:ln>
      </dgm:spPr>
      <dgm:t>
        <a:bodyPr/>
        <a:lstStyle/>
        <a:p>
          <a:r>
            <a:rPr lang="en-US" sz="2400" dirty="0">
              <a:solidFill>
                <a:schemeClr val="tx1"/>
              </a:solidFill>
            </a:rPr>
            <a:t>Detectives</a:t>
          </a:r>
        </a:p>
      </dgm:t>
    </dgm:pt>
    <dgm:pt modelId="{09FEFA2B-6713-4562-BF04-A8E1EF37CE58}" type="parTrans" cxnId="{1308C6C3-32A9-4324-81A4-CA342DEEFDAE}">
      <dgm:prSet/>
      <dgm:spPr/>
      <dgm:t>
        <a:bodyPr/>
        <a:lstStyle/>
        <a:p>
          <a:endParaRPr lang="en-US"/>
        </a:p>
      </dgm:t>
    </dgm:pt>
    <dgm:pt modelId="{E11931C5-5751-41E3-8F1E-37A93B6D954A}" type="sibTrans" cxnId="{1308C6C3-32A9-4324-81A4-CA342DEEFDAE}">
      <dgm:prSet/>
      <dgm:spPr>
        <a:solidFill>
          <a:srgbClr val="002060"/>
        </a:solidFill>
        <a:ln>
          <a:solidFill>
            <a:schemeClr val="tx1"/>
          </a:solidFill>
        </a:ln>
      </dgm:spPr>
      <dgm:t>
        <a:bodyPr/>
        <a:lstStyle/>
        <a:p>
          <a:endParaRPr lang="en-US"/>
        </a:p>
      </dgm:t>
    </dgm:pt>
    <dgm:pt modelId="{5279B09B-9E27-4997-AF88-C3655A0B1A22}">
      <dgm:prSet phldrT="[Text]" custT="1"/>
      <dgm:spPr>
        <a:solidFill>
          <a:schemeClr val="bg1">
            <a:lumMod val="85000"/>
          </a:schemeClr>
        </a:solidFill>
        <a:ln>
          <a:solidFill>
            <a:schemeClr val="tx1"/>
          </a:solidFill>
        </a:ln>
      </dgm:spPr>
      <dgm:t>
        <a:bodyPr/>
        <a:lstStyle/>
        <a:p>
          <a:r>
            <a:rPr lang="en-US" sz="2400" dirty="0">
              <a:solidFill>
                <a:schemeClr val="tx1"/>
              </a:solidFill>
            </a:rPr>
            <a:t>Phone providers</a:t>
          </a:r>
        </a:p>
      </dgm:t>
    </dgm:pt>
    <dgm:pt modelId="{B62320CA-96BF-468C-9F08-06583A241965}" type="parTrans" cxnId="{AC07C998-9633-4970-BD7C-6E25E5FDF538}">
      <dgm:prSet/>
      <dgm:spPr/>
      <dgm:t>
        <a:bodyPr/>
        <a:lstStyle/>
        <a:p>
          <a:endParaRPr lang="en-US"/>
        </a:p>
      </dgm:t>
    </dgm:pt>
    <dgm:pt modelId="{895C31C3-EFEA-4FDB-9006-4DEB617BAE75}" type="sibTrans" cxnId="{AC07C998-9633-4970-BD7C-6E25E5FDF538}">
      <dgm:prSet/>
      <dgm:spPr>
        <a:solidFill>
          <a:srgbClr val="002060"/>
        </a:solidFill>
        <a:ln>
          <a:solidFill>
            <a:schemeClr val="tx1"/>
          </a:solidFill>
        </a:ln>
      </dgm:spPr>
      <dgm:t>
        <a:bodyPr/>
        <a:lstStyle/>
        <a:p>
          <a:endParaRPr lang="en-US"/>
        </a:p>
      </dgm:t>
    </dgm:pt>
    <dgm:pt modelId="{7AAFBD84-221C-4155-B7E9-48DFA2CD3E6B}">
      <dgm:prSet phldrT="[Text]" custT="1"/>
      <dgm:spPr>
        <a:solidFill>
          <a:schemeClr val="tx2">
            <a:lumMod val="40000"/>
            <a:lumOff val="60000"/>
          </a:schemeClr>
        </a:solidFill>
        <a:ln>
          <a:solidFill>
            <a:schemeClr val="tx1"/>
          </a:solidFill>
        </a:ln>
      </dgm:spPr>
      <dgm:t>
        <a:bodyPr/>
        <a:lstStyle/>
        <a:p>
          <a:r>
            <a:rPr lang="en-US" sz="2400" dirty="0">
              <a:solidFill>
                <a:schemeClr val="tx1"/>
              </a:solidFill>
            </a:rPr>
            <a:t>Dog Handlers</a:t>
          </a:r>
        </a:p>
      </dgm:t>
    </dgm:pt>
    <dgm:pt modelId="{A223D953-AB5D-4BDC-A74B-1CE0A32F6222}" type="parTrans" cxnId="{041DEC5D-C377-4079-AD47-708D2AC35FCE}">
      <dgm:prSet/>
      <dgm:spPr/>
      <dgm:t>
        <a:bodyPr/>
        <a:lstStyle/>
        <a:p>
          <a:endParaRPr lang="en-US"/>
        </a:p>
      </dgm:t>
    </dgm:pt>
    <dgm:pt modelId="{D44B868E-09EB-4DF8-AF8C-B4062C00296C}" type="sibTrans" cxnId="{041DEC5D-C377-4079-AD47-708D2AC35FCE}">
      <dgm:prSet/>
      <dgm:spPr>
        <a:solidFill>
          <a:srgbClr val="002060"/>
        </a:solidFill>
        <a:ln>
          <a:solidFill>
            <a:schemeClr val="tx1"/>
          </a:solidFill>
        </a:ln>
      </dgm:spPr>
      <dgm:t>
        <a:bodyPr/>
        <a:lstStyle/>
        <a:p>
          <a:endParaRPr lang="en-US"/>
        </a:p>
      </dgm:t>
    </dgm:pt>
    <dgm:pt modelId="{9AAA5153-79D3-48E8-B4DF-8337722C2088}">
      <dgm:prSet custT="1"/>
      <dgm:spPr>
        <a:solidFill>
          <a:schemeClr val="bg1">
            <a:lumMod val="75000"/>
          </a:schemeClr>
        </a:solidFill>
        <a:ln>
          <a:solidFill>
            <a:schemeClr val="tx1"/>
          </a:solidFill>
        </a:ln>
      </dgm:spPr>
      <dgm:t>
        <a:bodyPr/>
        <a:lstStyle/>
        <a:p>
          <a:r>
            <a:rPr lang="en-GB" sz="2400" dirty="0">
              <a:solidFill>
                <a:schemeClr val="tx1"/>
              </a:solidFill>
            </a:rPr>
            <a:t>Care Quality Commission</a:t>
          </a:r>
        </a:p>
      </dgm:t>
    </dgm:pt>
    <dgm:pt modelId="{57AF36E0-101B-4EEC-842D-7B3D07F11939}" type="parTrans" cxnId="{B42F0A36-536F-4ECB-B339-C7E8810EF0A1}">
      <dgm:prSet/>
      <dgm:spPr/>
      <dgm:t>
        <a:bodyPr/>
        <a:lstStyle/>
        <a:p>
          <a:endParaRPr lang="en-GB"/>
        </a:p>
      </dgm:t>
    </dgm:pt>
    <dgm:pt modelId="{CCCFD5D6-3EC5-49FC-9586-BDFD53FC7941}" type="sibTrans" cxnId="{B42F0A36-536F-4ECB-B339-C7E8810EF0A1}">
      <dgm:prSet/>
      <dgm:spPr>
        <a:solidFill>
          <a:schemeClr val="accent2">
            <a:lumMod val="75000"/>
          </a:schemeClr>
        </a:solidFill>
        <a:ln>
          <a:solidFill>
            <a:schemeClr val="tx1"/>
          </a:solidFill>
        </a:ln>
      </dgm:spPr>
      <dgm:t>
        <a:bodyPr/>
        <a:lstStyle/>
        <a:p>
          <a:endParaRPr lang="en-US"/>
        </a:p>
      </dgm:t>
    </dgm:pt>
    <dgm:pt modelId="{168F07D1-5A2F-4B4C-809E-05E63057F590}" type="pres">
      <dgm:prSet presAssocID="{E024EB0B-A296-4264-BB95-270AE71EA7A2}" presName="diagram" presStyleCnt="0">
        <dgm:presLayoutVars>
          <dgm:dir/>
          <dgm:resizeHandles val="exact"/>
        </dgm:presLayoutVars>
      </dgm:prSet>
      <dgm:spPr/>
    </dgm:pt>
    <dgm:pt modelId="{B1085534-0FE1-4DE2-BBFF-2C7A613881F7}" type="pres">
      <dgm:prSet presAssocID="{E45784FB-6DF7-4BB7-9413-8BFBA5D989B8}" presName="node" presStyleLbl="node1" presStyleIdx="0" presStyleCnt="8">
        <dgm:presLayoutVars>
          <dgm:bulletEnabled val="1"/>
        </dgm:presLayoutVars>
      </dgm:prSet>
      <dgm:spPr/>
    </dgm:pt>
    <dgm:pt modelId="{7AA7B3AF-D7CB-40BC-A593-85B0934E2D01}" type="pres">
      <dgm:prSet presAssocID="{13829FAB-23C0-46F9-AEC1-35D3D1291729}" presName="sibTrans" presStyleLbl="sibTrans2D1" presStyleIdx="0" presStyleCnt="7"/>
      <dgm:spPr/>
    </dgm:pt>
    <dgm:pt modelId="{B8044E9C-796C-4F5A-986A-DD866ABB3B9E}" type="pres">
      <dgm:prSet presAssocID="{13829FAB-23C0-46F9-AEC1-35D3D1291729}" presName="connectorText" presStyleLbl="sibTrans2D1" presStyleIdx="0" presStyleCnt="7"/>
      <dgm:spPr/>
    </dgm:pt>
    <dgm:pt modelId="{1B69FE72-1B4F-4AF8-9100-1BF35A039AC7}" type="pres">
      <dgm:prSet presAssocID="{CF7CD9EE-C4D6-47BE-B9FE-18F6642C3421}" presName="node" presStyleLbl="node1" presStyleIdx="1" presStyleCnt="8">
        <dgm:presLayoutVars>
          <dgm:bulletEnabled val="1"/>
        </dgm:presLayoutVars>
      </dgm:prSet>
      <dgm:spPr/>
    </dgm:pt>
    <dgm:pt modelId="{C92A5F6B-ED43-4135-A4EB-049217574885}" type="pres">
      <dgm:prSet presAssocID="{81B2F6D8-4B7A-4F02-AC4C-D77C6AC0D38A}" presName="sibTrans" presStyleLbl="sibTrans2D1" presStyleIdx="1" presStyleCnt="7"/>
      <dgm:spPr/>
    </dgm:pt>
    <dgm:pt modelId="{8C7C005C-4C16-4585-85D4-CCBD9C5CDE33}" type="pres">
      <dgm:prSet presAssocID="{81B2F6D8-4B7A-4F02-AC4C-D77C6AC0D38A}" presName="connectorText" presStyleLbl="sibTrans2D1" presStyleIdx="1" presStyleCnt="7"/>
      <dgm:spPr/>
    </dgm:pt>
    <dgm:pt modelId="{F6793995-355F-49C4-A797-CA043AEC8883}" type="pres">
      <dgm:prSet presAssocID="{0572E5C3-2BBA-4643-B9DD-52227FACE0A3}" presName="node" presStyleLbl="node1" presStyleIdx="2" presStyleCnt="8">
        <dgm:presLayoutVars>
          <dgm:bulletEnabled val="1"/>
        </dgm:presLayoutVars>
      </dgm:prSet>
      <dgm:spPr/>
    </dgm:pt>
    <dgm:pt modelId="{76AD7C85-553D-4466-887F-7B19018F6635}" type="pres">
      <dgm:prSet presAssocID="{BB96EFB4-5D84-4D6D-B074-6682BA1FC523}" presName="sibTrans" presStyleLbl="sibTrans2D1" presStyleIdx="2" presStyleCnt="7"/>
      <dgm:spPr/>
    </dgm:pt>
    <dgm:pt modelId="{8F5C172A-96E4-4F7E-8B01-FAF5F8C05DFE}" type="pres">
      <dgm:prSet presAssocID="{BB96EFB4-5D84-4D6D-B074-6682BA1FC523}" presName="connectorText" presStyleLbl="sibTrans2D1" presStyleIdx="2" presStyleCnt="7"/>
      <dgm:spPr/>
    </dgm:pt>
    <dgm:pt modelId="{C0297278-F40C-4E2B-B1CA-B295A728C5A4}" type="pres">
      <dgm:prSet presAssocID="{46780116-6CF6-48D8-9D57-FAE6215C4AF8}" presName="node" presStyleLbl="node1" presStyleIdx="3" presStyleCnt="8">
        <dgm:presLayoutVars>
          <dgm:bulletEnabled val="1"/>
        </dgm:presLayoutVars>
      </dgm:prSet>
      <dgm:spPr/>
    </dgm:pt>
    <dgm:pt modelId="{C8D956DD-DF2A-4795-B834-8C00C0B222AE}" type="pres">
      <dgm:prSet presAssocID="{7D67D924-0DAD-42A6-A0D2-E1A967E8E17B}" presName="sibTrans" presStyleLbl="sibTrans2D1" presStyleIdx="3" presStyleCnt="7"/>
      <dgm:spPr/>
    </dgm:pt>
    <dgm:pt modelId="{67430E33-7BED-4E59-834E-83E3FFC87D68}" type="pres">
      <dgm:prSet presAssocID="{7D67D924-0DAD-42A6-A0D2-E1A967E8E17B}" presName="connectorText" presStyleLbl="sibTrans2D1" presStyleIdx="3" presStyleCnt="7"/>
      <dgm:spPr/>
    </dgm:pt>
    <dgm:pt modelId="{FC073A07-CC35-40C4-A03C-34DB095020EE}" type="pres">
      <dgm:prSet presAssocID="{E07C0236-FFB7-4B06-95CA-8DCB2B8247E9}" presName="node" presStyleLbl="node1" presStyleIdx="4" presStyleCnt="8">
        <dgm:presLayoutVars>
          <dgm:bulletEnabled val="1"/>
        </dgm:presLayoutVars>
      </dgm:prSet>
      <dgm:spPr/>
    </dgm:pt>
    <dgm:pt modelId="{669B6DC1-5472-4BF6-BE4A-87CDFF5C9BA4}" type="pres">
      <dgm:prSet presAssocID="{E11931C5-5751-41E3-8F1E-37A93B6D954A}" presName="sibTrans" presStyleLbl="sibTrans2D1" presStyleIdx="4" presStyleCnt="7"/>
      <dgm:spPr/>
    </dgm:pt>
    <dgm:pt modelId="{73BAAE27-EF60-4D47-8FD5-7BBBF7CB5047}" type="pres">
      <dgm:prSet presAssocID="{E11931C5-5751-41E3-8F1E-37A93B6D954A}" presName="connectorText" presStyleLbl="sibTrans2D1" presStyleIdx="4" presStyleCnt="7"/>
      <dgm:spPr/>
    </dgm:pt>
    <dgm:pt modelId="{66B3A591-23DD-4E16-A229-E283706234CE}" type="pres">
      <dgm:prSet presAssocID="{5279B09B-9E27-4997-AF88-C3655A0B1A22}" presName="node" presStyleLbl="node1" presStyleIdx="5" presStyleCnt="8">
        <dgm:presLayoutVars>
          <dgm:bulletEnabled val="1"/>
        </dgm:presLayoutVars>
      </dgm:prSet>
      <dgm:spPr/>
    </dgm:pt>
    <dgm:pt modelId="{4D7E1860-4AE5-4F2C-8381-6A6F19905B80}" type="pres">
      <dgm:prSet presAssocID="{895C31C3-EFEA-4FDB-9006-4DEB617BAE75}" presName="sibTrans" presStyleLbl="sibTrans2D1" presStyleIdx="5" presStyleCnt="7"/>
      <dgm:spPr/>
    </dgm:pt>
    <dgm:pt modelId="{26E83BB5-C17E-498E-9AA1-BD6DDFF8FFDE}" type="pres">
      <dgm:prSet presAssocID="{895C31C3-EFEA-4FDB-9006-4DEB617BAE75}" presName="connectorText" presStyleLbl="sibTrans2D1" presStyleIdx="5" presStyleCnt="7"/>
      <dgm:spPr/>
    </dgm:pt>
    <dgm:pt modelId="{D4DC3D11-FF78-429D-BF21-3D9565449D60}" type="pres">
      <dgm:prSet presAssocID="{7AAFBD84-221C-4155-B7E9-48DFA2CD3E6B}" presName="node" presStyleLbl="node1" presStyleIdx="6" presStyleCnt="8">
        <dgm:presLayoutVars>
          <dgm:bulletEnabled val="1"/>
        </dgm:presLayoutVars>
      </dgm:prSet>
      <dgm:spPr/>
    </dgm:pt>
    <dgm:pt modelId="{FCFFBC5D-D74D-412E-BC3B-DBFD7C1AD02A}" type="pres">
      <dgm:prSet presAssocID="{D44B868E-09EB-4DF8-AF8C-B4062C00296C}" presName="sibTrans" presStyleLbl="sibTrans2D1" presStyleIdx="6" presStyleCnt="7"/>
      <dgm:spPr/>
    </dgm:pt>
    <dgm:pt modelId="{EBA4E08A-8E73-4F2D-BBE1-67E161701030}" type="pres">
      <dgm:prSet presAssocID="{D44B868E-09EB-4DF8-AF8C-B4062C00296C}" presName="connectorText" presStyleLbl="sibTrans2D1" presStyleIdx="6" presStyleCnt="7"/>
      <dgm:spPr/>
    </dgm:pt>
    <dgm:pt modelId="{1E2D7411-C6FF-4621-BA30-45DEC6C571F6}" type="pres">
      <dgm:prSet presAssocID="{9AAA5153-79D3-48E8-B4DF-8337722C2088}" presName="node" presStyleLbl="node1" presStyleIdx="7" presStyleCnt="8" custLinFactNeighborX="569" custLinFactNeighborY="3218">
        <dgm:presLayoutVars>
          <dgm:bulletEnabled val="1"/>
        </dgm:presLayoutVars>
      </dgm:prSet>
      <dgm:spPr/>
    </dgm:pt>
  </dgm:ptLst>
  <dgm:cxnLst>
    <dgm:cxn modelId="{3F138C0F-091C-49F2-A542-FAD1180A2334}" type="presOf" srcId="{D44B868E-09EB-4DF8-AF8C-B4062C00296C}" destId="{FCFFBC5D-D74D-412E-BC3B-DBFD7C1AD02A}" srcOrd="0" destOrd="0" presId="urn:microsoft.com/office/officeart/2005/8/layout/process5"/>
    <dgm:cxn modelId="{05E74328-447E-4395-AAE7-DEC0F6053A40}" type="presOf" srcId="{D44B868E-09EB-4DF8-AF8C-B4062C00296C}" destId="{EBA4E08A-8E73-4F2D-BBE1-67E161701030}" srcOrd="1" destOrd="0" presId="urn:microsoft.com/office/officeart/2005/8/layout/process5"/>
    <dgm:cxn modelId="{80A74C31-F081-4F77-A033-A262F01A0694}" type="presOf" srcId="{7D67D924-0DAD-42A6-A0D2-E1A967E8E17B}" destId="{67430E33-7BED-4E59-834E-83E3FFC87D68}" srcOrd="1" destOrd="0" presId="urn:microsoft.com/office/officeart/2005/8/layout/process5"/>
    <dgm:cxn modelId="{B42F0A36-536F-4ECB-B339-C7E8810EF0A1}" srcId="{E024EB0B-A296-4264-BB95-270AE71EA7A2}" destId="{9AAA5153-79D3-48E8-B4DF-8337722C2088}" srcOrd="7" destOrd="0" parTransId="{57AF36E0-101B-4EEC-842D-7B3D07F11939}" sibTransId="{CCCFD5D6-3EC5-49FC-9586-BDFD53FC7941}"/>
    <dgm:cxn modelId="{041DEC5D-C377-4079-AD47-708D2AC35FCE}" srcId="{E024EB0B-A296-4264-BB95-270AE71EA7A2}" destId="{7AAFBD84-221C-4155-B7E9-48DFA2CD3E6B}" srcOrd="6" destOrd="0" parTransId="{A223D953-AB5D-4BDC-A74B-1CE0A32F6222}" sibTransId="{D44B868E-09EB-4DF8-AF8C-B4062C00296C}"/>
    <dgm:cxn modelId="{87776764-F22B-401B-B73B-C4CE89818600}" srcId="{E024EB0B-A296-4264-BB95-270AE71EA7A2}" destId="{46780116-6CF6-48D8-9D57-FAE6215C4AF8}" srcOrd="3" destOrd="0" parTransId="{C5CCBE99-925B-4FE9-B480-3F6352B836FE}" sibTransId="{7D67D924-0DAD-42A6-A0D2-E1A967E8E17B}"/>
    <dgm:cxn modelId="{06CAC846-088B-4B04-8857-51517EA33C3C}" type="presOf" srcId="{E45784FB-6DF7-4BB7-9413-8BFBA5D989B8}" destId="{B1085534-0FE1-4DE2-BBFF-2C7A613881F7}" srcOrd="0" destOrd="0" presId="urn:microsoft.com/office/officeart/2005/8/layout/process5"/>
    <dgm:cxn modelId="{FF0EA467-62E6-4877-9AC8-3F6172FFB7C0}" type="presOf" srcId="{CF7CD9EE-C4D6-47BE-B9FE-18F6642C3421}" destId="{1B69FE72-1B4F-4AF8-9100-1BF35A039AC7}" srcOrd="0" destOrd="0" presId="urn:microsoft.com/office/officeart/2005/8/layout/process5"/>
    <dgm:cxn modelId="{0CD74D4C-5D5B-4D76-9B03-DA5FCCCC78B0}" type="presOf" srcId="{E024EB0B-A296-4264-BB95-270AE71EA7A2}" destId="{168F07D1-5A2F-4B4C-809E-05E63057F590}" srcOrd="0" destOrd="0" presId="urn:microsoft.com/office/officeart/2005/8/layout/process5"/>
    <dgm:cxn modelId="{3419E84C-7CCD-4618-BD4F-17594173C79B}" type="presOf" srcId="{13829FAB-23C0-46F9-AEC1-35D3D1291729}" destId="{7AA7B3AF-D7CB-40BC-A593-85B0934E2D01}" srcOrd="0" destOrd="0" presId="urn:microsoft.com/office/officeart/2005/8/layout/process5"/>
    <dgm:cxn modelId="{5BC81B4E-B67C-4C89-8B0F-48E5EA1C8973}" type="presOf" srcId="{E07C0236-FFB7-4B06-95CA-8DCB2B8247E9}" destId="{FC073A07-CC35-40C4-A03C-34DB095020EE}" srcOrd="0" destOrd="0" presId="urn:microsoft.com/office/officeart/2005/8/layout/process5"/>
    <dgm:cxn modelId="{B0E7007C-9358-4B0D-8577-E50120B921E2}" type="presOf" srcId="{E11931C5-5751-41E3-8F1E-37A93B6D954A}" destId="{73BAAE27-EF60-4D47-8FD5-7BBBF7CB5047}" srcOrd="1" destOrd="0" presId="urn:microsoft.com/office/officeart/2005/8/layout/process5"/>
    <dgm:cxn modelId="{CE004F84-D8E8-493B-B5D1-7D44D4D47179}" type="presOf" srcId="{895C31C3-EFEA-4FDB-9006-4DEB617BAE75}" destId="{4D7E1860-4AE5-4F2C-8381-6A6F19905B80}" srcOrd="0" destOrd="0" presId="urn:microsoft.com/office/officeart/2005/8/layout/process5"/>
    <dgm:cxn modelId="{FCE51085-66FF-4DF3-8D23-8BBD49627DDA}" type="presOf" srcId="{81B2F6D8-4B7A-4F02-AC4C-D77C6AC0D38A}" destId="{C92A5F6B-ED43-4135-A4EB-049217574885}" srcOrd="0" destOrd="0" presId="urn:microsoft.com/office/officeart/2005/8/layout/process5"/>
    <dgm:cxn modelId="{20234885-CE0C-4973-B5E2-43DE81AC562A}" srcId="{E024EB0B-A296-4264-BB95-270AE71EA7A2}" destId="{E45784FB-6DF7-4BB7-9413-8BFBA5D989B8}" srcOrd="0" destOrd="0" parTransId="{59792D8E-335B-4D47-B314-2E77B09F6237}" sibTransId="{13829FAB-23C0-46F9-AEC1-35D3D1291729}"/>
    <dgm:cxn modelId="{D1CFDA90-2383-49E6-A62D-D626CF02341D}" type="presOf" srcId="{E11931C5-5751-41E3-8F1E-37A93B6D954A}" destId="{669B6DC1-5472-4BF6-BE4A-87CDFF5C9BA4}" srcOrd="0" destOrd="0" presId="urn:microsoft.com/office/officeart/2005/8/layout/process5"/>
    <dgm:cxn modelId="{AC07C998-9633-4970-BD7C-6E25E5FDF538}" srcId="{E024EB0B-A296-4264-BB95-270AE71EA7A2}" destId="{5279B09B-9E27-4997-AF88-C3655A0B1A22}" srcOrd="5" destOrd="0" parTransId="{B62320CA-96BF-468C-9F08-06583A241965}" sibTransId="{895C31C3-EFEA-4FDB-9006-4DEB617BAE75}"/>
    <dgm:cxn modelId="{964D7C9F-E50E-4582-A88A-CEA49C435778}" type="presOf" srcId="{BB96EFB4-5D84-4D6D-B074-6682BA1FC523}" destId="{8F5C172A-96E4-4F7E-8B01-FAF5F8C05DFE}" srcOrd="1" destOrd="0" presId="urn:microsoft.com/office/officeart/2005/8/layout/process5"/>
    <dgm:cxn modelId="{47DEAEA5-CAAD-4F7F-8A4B-0ECA61AAD680}" srcId="{E024EB0B-A296-4264-BB95-270AE71EA7A2}" destId="{0572E5C3-2BBA-4643-B9DD-52227FACE0A3}" srcOrd="2" destOrd="0" parTransId="{A9F1837A-1563-4BF9-9687-38AE1FF09443}" sibTransId="{BB96EFB4-5D84-4D6D-B074-6682BA1FC523}"/>
    <dgm:cxn modelId="{0D7073A9-6AC9-4F2D-9B8A-708FC31B8E09}" type="presOf" srcId="{0572E5C3-2BBA-4643-B9DD-52227FACE0A3}" destId="{F6793995-355F-49C4-A797-CA043AEC8883}" srcOrd="0" destOrd="0" presId="urn:microsoft.com/office/officeart/2005/8/layout/process5"/>
    <dgm:cxn modelId="{9C5999AA-A452-4C66-AA3B-5C501466F6D2}" type="presOf" srcId="{5279B09B-9E27-4997-AF88-C3655A0B1A22}" destId="{66B3A591-23DD-4E16-A229-E283706234CE}" srcOrd="0" destOrd="0" presId="urn:microsoft.com/office/officeart/2005/8/layout/process5"/>
    <dgm:cxn modelId="{36B57FBE-56C2-4A4E-8CD0-35F2E8D8AD35}" type="presOf" srcId="{13829FAB-23C0-46F9-AEC1-35D3D1291729}" destId="{B8044E9C-796C-4F5A-986A-DD866ABB3B9E}" srcOrd="1" destOrd="0" presId="urn:microsoft.com/office/officeart/2005/8/layout/process5"/>
    <dgm:cxn modelId="{1308C6C3-32A9-4324-81A4-CA342DEEFDAE}" srcId="{E024EB0B-A296-4264-BB95-270AE71EA7A2}" destId="{E07C0236-FFB7-4B06-95CA-8DCB2B8247E9}" srcOrd="4" destOrd="0" parTransId="{09FEFA2B-6713-4562-BF04-A8E1EF37CE58}" sibTransId="{E11931C5-5751-41E3-8F1E-37A93B6D954A}"/>
    <dgm:cxn modelId="{831486CD-C78F-41C6-9613-12436030CDD3}" type="presOf" srcId="{46780116-6CF6-48D8-9D57-FAE6215C4AF8}" destId="{C0297278-F40C-4E2B-B1CA-B295A728C5A4}" srcOrd="0" destOrd="0" presId="urn:microsoft.com/office/officeart/2005/8/layout/process5"/>
    <dgm:cxn modelId="{A419CFCF-F45E-4770-96E1-6E841757E1C4}" type="presOf" srcId="{7AAFBD84-221C-4155-B7E9-48DFA2CD3E6B}" destId="{D4DC3D11-FF78-429D-BF21-3D9565449D60}" srcOrd="0" destOrd="0" presId="urn:microsoft.com/office/officeart/2005/8/layout/process5"/>
    <dgm:cxn modelId="{33CD70D4-CDDE-43F6-9363-DACDE791C939}" srcId="{E024EB0B-A296-4264-BB95-270AE71EA7A2}" destId="{CF7CD9EE-C4D6-47BE-B9FE-18F6642C3421}" srcOrd="1" destOrd="0" parTransId="{7ED5B591-6C6D-4CBC-9376-9BD7E06F606B}" sibTransId="{81B2F6D8-4B7A-4F02-AC4C-D77C6AC0D38A}"/>
    <dgm:cxn modelId="{1D535EDC-8AE2-4CFF-B532-20CDFD4E1474}" type="presOf" srcId="{81B2F6D8-4B7A-4F02-AC4C-D77C6AC0D38A}" destId="{8C7C005C-4C16-4585-85D4-CCBD9C5CDE33}" srcOrd="1" destOrd="0" presId="urn:microsoft.com/office/officeart/2005/8/layout/process5"/>
    <dgm:cxn modelId="{1B8FACDE-F56F-4890-88A5-120A1E856D51}" type="presOf" srcId="{BB96EFB4-5D84-4D6D-B074-6682BA1FC523}" destId="{76AD7C85-553D-4466-887F-7B19018F6635}" srcOrd="0" destOrd="0" presId="urn:microsoft.com/office/officeart/2005/8/layout/process5"/>
    <dgm:cxn modelId="{1B4D2CE1-2ACA-404A-98D4-0126C567F14C}" type="presOf" srcId="{9AAA5153-79D3-48E8-B4DF-8337722C2088}" destId="{1E2D7411-C6FF-4621-BA30-45DEC6C571F6}" srcOrd="0" destOrd="0" presId="urn:microsoft.com/office/officeart/2005/8/layout/process5"/>
    <dgm:cxn modelId="{2886ADE6-6B62-41A2-BE03-4E6A969CF914}" type="presOf" srcId="{7D67D924-0DAD-42A6-A0D2-E1A967E8E17B}" destId="{C8D956DD-DF2A-4795-B834-8C00C0B222AE}" srcOrd="0" destOrd="0" presId="urn:microsoft.com/office/officeart/2005/8/layout/process5"/>
    <dgm:cxn modelId="{262D38E8-E016-4B84-8D86-86C78911119C}" type="presOf" srcId="{895C31C3-EFEA-4FDB-9006-4DEB617BAE75}" destId="{26E83BB5-C17E-498E-9AA1-BD6DDFF8FFDE}" srcOrd="1" destOrd="0" presId="urn:microsoft.com/office/officeart/2005/8/layout/process5"/>
    <dgm:cxn modelId="{518533DB-DE3E-4C5F-A7E9-0405525BE364}" type="presParOf" srcId="{168F07D1-5A2F-4B4C-809E-05E63057F590}" destId="{B1085534-0FE1-4DE2-BBFF-2C7A613881F7}" srcOrd="0" destOrd="0" presId="urn:microsoft.com/office/officeart/2005/8/layout/process5"/>
    <dgm:cxn modelId="{3CDB8C64-73D1-4869-A4C3-81441F2179C3}" type="presParOf" srcId="{168F07D1-5A2F-4B4C-809E-05E63057F590}" destId="{7AA7B3AF-D7CB-40BC-A593-85B0934E2D01}" srcOrd="1" destOrd="0" presId="urn:microsoft.com/office/officeart/2005/8/layout/process5"/>
    <dgm:cxn modelId="{861F4DA5-D067-4512-81ED-EECF94CA7824}" type="presParOf" srcId="{7AA7B3AF-D7CB-40BC-A593-85B0934E2D01}" destId="{B8044E9C-796C-4F5A-986A-DD866ABB3B9E}" srcOrd="0" destOrd="0" presId="urn:microsoft.com/office/officeart/2005/8/layout/process5"/>
    <dgm:cxn modelId="{2BD9749C-1E17-4A36-AEDF-2E462E9865AE}" type="presParOf" srcId="{168F07D1-5A2F-4B4C-809E-05E63057F590}" destId="{1B69FE72-1B4F-4AF8-9100-1BF35A039AC7}" srcOrd="2" destOrd="0" presId="urn:microsoft.com/office/officeart/2005/8/layout/process5"/>
    <dgm:cxn modelId="{72A326C9-313D-4926-8D54-F2AE0553583D}" type="presParOf" srcId="{168F07D1-5A2F-4B4C-809E-05E63057F590}" destId="{C92A5F6B-ED43-4135-A4EB-049217574885}" srcOrd="3" destOrd="0" presId="urn:microsoft.com/office/officeart/2005/8/layout/process5"/>
    <dgm:cxn modelId="{1DEAFF27-C142-4A7A-A2EA-83BE8AFF067F}" type="presParOf" srcId="{C92A5F6B-ED43-4135-A4EB-049217574885}" destId="{8C7C005C-4C16-4585-85D4-CCBD9C5CDE33}" srcOrd="0" destOrd="0" presId="urn:microsoft.com/office/officeart/2005/8/layout/process5"/>
    <dgm:cxn modelId="{A6AD5DF5-9070-4EDA-9413-F61608E9AEB3}" type="presParOf" srcId="{168F07D1-5A2F-4B4C-809E-05E63057F590}" destId="{F6793995-355F-49C4-A797-CA043AEC8883}" srcOrd="4" destOrd="0" presId="urn:microsoft.com/office/officeart/2005/8/layout/process5"/>
    <dgm:cxn modelId="{EE500D78-B6FF-4B9F-A8CE-59DD4D5A4104}" type="presParOf" srcId="{168F07D1-5A2F-4B4C-809E-05E63057F590}" destId="{76AD7C85-553D-4466-887F-7B19018F6635}" srcOrd="5" destOrd="0" presId="urn:microsoft.com/office/officeart/2005/8/layout/process5"/>
    <dgm:cxn modelId="{53A6C807-512D-43D7-BD2F-4A82C3C34C63}" type="presParOf" srcId="{76AD7C85-553D-4466-887F-7B19018F6635}" destId="{8F5C172A-96E4-4F7E-8B01-FAF5F8C05DFE}" srcOrd="0" destOrd="0" presId="urn:microsoft.com/office/officeart/2005/8/layout/process5"/>
    <dgm:cxn modelId="{B367D881-727F-4382-8CF0-02699E3D5E8C}" type="presParOf" srcId="{168F07D1-5A2F-4B4C-809E-05E63057F590}" destId="{C0297278-F40C-4E2B-B1CA-B295A728C5A4}" srcOrd="6" destOrd="0" presId="urn:microsoft.com/office/officeart/2005/8/layout/process5"/>
    <dgm:cxn modelId="{58906227-E7CE-4B8D-BC44-E065B1DFAE5D}" type="presParOf" srcId="{168F07D1-5A2F-4B4C-809E-05E63057F590}" destId="{C8D956DD-DF2A-4795-B834-8C00C0B222AE}" srcOrd="7" destOrd="0" presId="urn:microsoft.com/office/officeart/2005/8/layout/process5"/>
    <dgm:cxn modelId="{6A4F33C2-A17B-4EC6-9ECB-A03368A78E46}" type="presParOf" srcId="{C8D956DD-DF2A-4795-B834-8C00C0B222AE}" destId="{67430E33-7BED-4E59-834E-83E3FFC87D68}" srcOrd="0" destOrd="0" presId="urn:microsoft.com/office/officeart/2005/8/layout/process5"/>
    <dgm:cxn modelId="{756A56EB-6D65-40C9-BEE5-2038CE494CEC}" type="presParOf" srcId="{168F07D1-5A2F-4B4C-809E-05E63057F590}" destId="{FC073A07-CC35-40C4-A03C-34DB095020EE}" srcOrd="8" destOrd="0" presId="urn:microsoft.com/office/officeart/2005/8/layout/process5"/>
    <dgm:cxn modelId="{935BD9B1-BC10-47B8-9DD3-50986D0227C7}" type="presParOf" srcId="{168F07D1-5A2F-4B4C-809E-05E63057F590}" destId="{669B6DC1-5472-4BF6-BE4A-87CDFF5C9BA4}" srcOrd="9" destOrd="0" presId="urn:microsoft.com/office/officeart/2005/8/layout/process5"/>
    <dgm:cxn modelId="{55F08FDA-49A2-484E-B1FC-5F32948ACAC9}" type="presParOf" srcId="{669B6DC1-5472-4BF6-BE4A-87CDFF5C9BA4}" destId="{73BAAE27-EF60-4D47-8FD5-7BBBF7CB5047}" srcOrd="0" destOrd="0" presId="urn:microsoft.com/office/officeart/2005/8/layout/process5"/>
    <dgm:cxn modelId="{025CB0C2-40A3-4CEE-8F51-C6D42F236CE2}" type="presParOf" srcId="{168F07D1-5A2F-4B4C-809E-05E63057F590}" destId="{66B3A591-23DD-4E16-A229-E283706234CE}" srcOrd="10" destOrd="0" presId="urn:microsoft.com/office/officeart/2005/8/layout/process5"/>
    <dgm:cxn modelId="{9A839CAA-AE4C-4E54-910C-3EEE93B4342F}" type="presParOf" srcId="{168F07D1-5A2F-4B4C-809E-05E63057F590}" destId="{4D7E1860-4AE5-4F2C-8381-6A6F19905B80}" srcOrd="11" destOrd="0" presId="urn:microsoft.com/office/officeart/2005/8/layout/process5"/>
    <dgm:cxn modelId="{42EA56D0-47D7-4D56-A68A-AD8C6CC3FF8F}" type="presParOf" srcId="{4D7E1860-4AE5-4F2C-8381-6A6F19905B80}" destId="{26E83BB5-C17E-498E-9AA1-BD6DDFF8FFDE}" srcOrd="0" destOrd="0" presId="urn:microsoft.com/office/officeart/2005/8/layout/process5"/>
    <dgm:cxn modelId="{8FFCD05D-54B8-4276-B44F-7DADFC47234B}" type="presParOf" srcId="{168F07D1-5A2F-4B4C-809E-05E63057F590}" destId="{D4DC3D11-FF78-429D-BF21-3D9565449D60}" srcOrd="12" destOrd="0" presId="urn:microsoft.com/office/officeart/2005/8/layout/process5"/>
    <dgm:cxn modelId="{35660522-6E30-49E9-8B8F-C443EAE7E53B}" type="presParOf" srcId="{168F07D1-5A2F-4B4C-809E-05E63057F590}" destId="{FCFFBC5D-D74D-412E-BC3B-DBFD7C1AD02A}" srcOrd="13" destOrd="0" presId="urn:microsoft.com/office/officeart/2005/8/layout/process5"/>
    <dgm:cxn modelId="{F7909EBB-84FA-4ADF-8BE9-B925D1CE3624}" type="presParOf" srcId="{FCFFBC5D-D74D-412E-BC3B-DBFD7C1AD02A}" destId="{EBA4E08A-8E73-4F2D-BBE1-67E161701030}" srcOrd="0" destOrd="0" presId="urn:microsoft.com/office/officeart/2005/8/layout/process5"/>
    <dgm:cxn modelId="{6276FC6F-750C-4B9E-909A-2B5463E2FAF4}" type="presParOf" srcId="{168F07D1-5A2F-4B4C-809E-05E63057F590}" destId="{1E2D7411-C6FF-4621-BA30-45DEC6C571F6}" srcOrd="14"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89B8C8B3-B8A8-4B02-84D3-F79D1FBF1C0F}"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63AB1619-DFDA-4EE7-939F-3D43B0732845}">
      <dgm:prSet phldrT="[Text]" custT="1"/>
      <dgm:spPr>
        <a:solidFill>
          <a:schemeClr val="tx2">
            <a:lumMod val="20000"/>
            <a:lumOff val="80000"/>
          </a:schemeClr>
        </a:solidFill>
        <a:ln>
          <a:solidFill>
            <a:schemeClr val="tx1"/>
          </a:solidFill>
        </a:ln>
      </dgm:spPr>
      <dgm:t>
        <a:bodyPr/>
        <a:lstStyle/>
        <a:p>
          <a:r>
            <a:rPr lang="en-US" sz="2400" dirty="0">
              <a:solidFill>
                <a:schemeClr val="tx1"/>
              </a:solidFill>
            </a:rPr>
            <a:t>1. Incidents: What type require a multiagency response? </a:t>
          </a:r>
        </a:p>
      </dgm:t>
    </dgm:pt>
    <dgm:pt modelId="{3A89C179-5923-4BAA-82C8-667CC52881E6}" type="parTrans" cxnId="{C42FCB59-5603-4CD8-B9A5-72CC1E585AE8}">
      <dgm:prSet/>
      <dgm:spPr/>
      <dgm:t>
        <a:bodyPr/>
        <a:lstStyle/>
        <a:p>
          <a:endParaRPr lang="en-US"/>
        </a:p>
      </dgm:t>
    </dgm:pt>
    <dgm:pt modelId="{1C625580-3A4B-4F58-B09E-3267C623241E}" type="sibTrans" cxnId="{C42FCB59-5603-4CD8-B9A5-72CC1E585AE8}">
      <dgm:prSet/>
      <dgm:spPr>
        <a:solidFill>
          <a:srgbClr val="002060">
            <a:alpha val="90000"/>
          </a:srgbClr>
        </a:solidFill>
        <a:ln>
          <a:solidFill>
            <a:schemeClr val="tx1">
              <a:alpha val="90000"/>
            </a:schemeClr>
          </a:solidFill>
        </a:ln>
      </dgm:spPr>
      <dgm:t>
        <a:bodyPr/>
        <a:lstStyle/>
        <a:p>
          <a:endParaRPr lang="en-US"/>
        </a:p>
      </dgm:t>
    </dgm:pt>
    <dgm:pt modelId="{DA769F9B-89FB-4577-9623-D4F00EEFA59E}">
      <dgm:prSet phldrT="[Text]" custT="1"/>
      <dgm:spPr>
        <a:solidFill>
          <a:schemeClr val="tx2">
            <a:lumMod val="40000"/>
            <a:lumOff val="60000"/>
          </a:schemeClr>
        </a:solidFill>
        <a:ln>
          <a:solidFill>
            <a:schemeClr val="tx1"/>
          </a:solidFill>
        </a:ln>
      </dgm:spPr>
      <dgm:t>
        <a:bodyPr/>
        <a:lstStyle/>
        <a:p>
          <a:r>
            <a:rPr lang="en-US" sz="2400" dirty="0">
              <a:solidFill>
                <a:schemeClr val="tx1"/>
              </a:solidFill>
            </a:rPr>
            <a:t>2. What type of agencies will you work with?</a:t>
          </a:r>
        </a:p>
      </dgm:t>
    </dgm:pt>
    <dgm:pt modelId="{5199FD6E-48C7-4677-8F6A-95AC047F3456}" type="parTrans" cxnId="{681BC4D4-A709-49EC-A69C-6248C98A7114}">
      <dgm:prSet/>
      <dgm:spPr/>
      <dgm:t>
        <a:bodyPr/>
        <a:lstStyle/>
        <a:p>
          <a:endParaRPr lang="en-US"/>
        </a:p>
      </dgm:t>
    </dgm:pt>
    <dgm:pt modelId="{7C123E27-A9F9-4D75-A966-4ACEB494360E}" type="sibTrans" cxnId="{681BC4D4-A709-49EC-A69C-6248C98A7114}">
      <dgm:prSet/>
      <dgm:spPr>
        <a:solidFill>
          <a:srgbClr val="002060">
            <a:alpha val="90000"/>
          </a:srgbClr>
        </a:solidFill>
        <a:ln>
          <a:solidFill>
            <a:schemeClr val="tx1">
              <a:alpha val="90000"/>
            </a:schemeClr>
          </a:solidFill>
        </a:ln>
      </dgm:spPr>
      <dgm:t>
        <a:bodyPr/>
        <a:lstStyle/>
        <a:p>
          <a:endParaRPr lang="en-US"/>
        </a:p>
      </dgm:t>
    </dgm:pt>
    <dgm:pt modelId="{4E5A3102-00F3-4743-8D29-D69123189430}">
      <dgm:prSet phldrT="[Text]" custT="1"/>
      <dgm:spPr>
        <a:solidFill>
          <a:schemeClr val="accent1">
            <a:lumMod val="40000"/>
            <a:lumOff val="60000"/>
          </a:schemeClr>
        </a:solidFill>
        <a:ln>
          <a:solidFill>
            <a:schemeClr val="tx1"/>
          </a:solidFill>
        </a:ln>
      </dgm:spPr>
      <dgm:t>
        <a:bodyPr/>
        <a:lstStyle/>
        <a:p>
          <a:r>
            <a:rPr lang="en-US" sz="2400" dirty="0">
              <a:solidFill>
                <a:schemeClr val="tx1"/>
              </a:solidFill>
            </a:rPr>
            <a:t>3. What does ‘multi agency working’ actually mean?</a:t>
          </a:r>
        </a:p>
      </dgm:t>
    </dgm:pt>
    <dgm:pt modelId="{43C1671D-8D17-425B-B35B-2F3C6F1B8452}" type="parTrans" cxnId="{350331BE-4459-4315-A654-616E822F4DA8}">
      <dgm:prSet/>
      <dgm:spPr/>
      <dgm:t>
        <a:bodyPr/>
        <a:lstStyle/>
        <a:p>
          <a:endParaRPr lang="en-US"/>
        </a:p>
      </dgm:t>
    </dgm:pt>
    <dgm:pt modelId="{DDF85A5D-7B1A-4D18-997F-E56E804C50A9}" type="sibTrans" cxnId="{350331BE-4459-4315-A654-616E822F4DA8}">
      <dgm:prSet/>
      <dgm:spPr/>
      <dgm:t>
        <a:bodyPr/>
        <a:lstStyle/>
        <a:p>
          <a:endParaRPr lang="en-US"/>
        </a:p>
      </dgm:t>
    </dgm:pt>
    <dgm:pt modelId="{C38AE688-154F-4CF8-8514-E25663867DC9}" type="pres">
      <dgm:prSet presAssocID="{89B8C8B3-B8A8-4B02-84D3-F79D1FBF1C0F}" presName="outerComposite" presStyleCnt="0">
        <dgm:presLayoutVars>
          <dgm:chMax val="5"/>
          <dgm:dir/>
          <dgm:resizeHandles val="exact"/>
        </dgm:presLayoutVars>
      </dgm:prSet>
      <dgm:spPr/>
    </dgm:pt>
    <dgm:pt modelId="{F51405E4-E4B0-4331-BFBD-8C117ECCE369}" type="pres">
      <dgm:prSet presAssocID="{89B8C8B3-B8A8-4B02-84D3-F79D1FBF1C0F}" presName="dummyMaxCanvas" presStyleCnt="0">
        <dgm:presLayoutVars/>
      </dgm:prSet>
      <dgm:spPr/>
    </dgm:pt>
    <dgm:pt modelId="{C434D034-E1A1-4BDA-AB50-0230DF4DED0B}" type="pres">
      <dgm:prSet presAssocID="{89B8C8B3-B8A8-4B02-84D3-F79D1FBF1C0F}" presName="ThreeNodes_1" presStyleLbl="node1" presStyleIdx="0" presStyleCnt="3">
        <dgm:presLayoutVars>
          <dgm:bulletEnabled val="1"/>
        </dgm:presLayoutVars>
      </dgm:prSet>
      <dgm:spPr/>
    </dgm:pt>
    <dgm:pt modelId="{A864B99B-5B3E-4C7C-8AAB-6BF46415FA34}" type="pres">
      <dgm:prSet presAssocID="{89B8C8B3-B8A8-4B02-84D3-F79D1FBF1C0F}" presName="ThreeNodes_2" presStyleLbl="node1" presStyleIdx="1" presStyleCnt="3">
        <dgm:presLayoutVars>
          <dgm:bulletEnabled val="1"/>
        </dgm:presLayoutVars>
      </dgm:prSet>
      <dgm:spPr/>
    </dgm:pt>
    <dgm:pt modelId="{85497308-386F-4221-87E0-5708A0209465}" type="pres">
      <dgm:prSet presAssocID="{89B8C8B3-B8A8-4B02-84D3-F79D1FBF1C0F}" presName="ThreeNodes_3" presStyleLbl="node1" presStyleIdx="2" presStyleCnt="3">
        <dgm:presLayoutVars>
          <dgm:bulletEnabled val="1"/>
        </dgm:presLayoutVars>
      </dgm:prSet>
      <dgm:spPr/>
    </dgm:pt>
    <dgm:pt modelId="{39AF29AE-A9D2-4325-8CE5-7F75E12F6162}" type="pres">
      <dgm:prSet presAssocID="{89B8C8B3-B8A8-4B02-84D3-F79D1FBF1C0F}" presName="ThreeConn_1-2" presStyleLbl="fgAccFollowNode1" presStyleIdx="0" presStyleCnt="2">
        <dgm:presLayoutVars>
          <dgm:bulletEnabled val="1"/>
        </dgm:presLayoutVars>
      </dgm:prSet>
      <dgm:spPr/>
    </dgm:pt>
    <dgm:pt modelId="{31FE233B-0701-4228-89B8-E5ED5BF8CF20}" type="pres">
      <dgm:prSet presAssocID="{89B8C8B3-B8A8-4B02-84D3-F79D1FBF1C0F}" presName="ThreeConn_2-3" presStyleLbl="fgAccFollowNode1" presStyleIdx="1" presStyleCnt="2">
        <dgm:presLayoutVars>
          <dgm:bulletEnabled val="1"/>
        </dgm:presLayoutVars>
      </dgm:prSet>
      <dgm:spPr/>
    </dgm:pt>
    <dgm:pt modelId="{89A085B3-4515-40C2-AEE0-819742CDE0F6}" type="pres">
      <dgm:prSet presAssocID="{89B8C8B3-B8A8-4B02-84D3-F79D1FBF1C0F}" presName="ThreeNodes_1_text" presStyleLbl="node1" presStyleIdx="2" presStyleCnt="3">
        <dgm:presLayoutVars>
          <dgm:bulletEnabled val="1"/>
        </dgm:presLayoutVars>
      </dgm:prSet>
      <dgm:spPr/>
    </dgm:pt>
    <dgm:pt modelId="{D384148F-614C-47DC-A158-D109A758FAD5}" type="pres">
      <dgm:prSet presAssocID="{89B8C8B3-B8A8-4B02-84D3-F79D1FBF1C0F}" presName="ThreeNodes_2_text" presStyleLbl="node1" presStyleIdx="2" presStyleCnt="3">
        <dgm:presLayoutVars>
          <dgm:bulletEnabled val="1"/>
        </dgm:presLayoutVars>
      </dgm:prSet>
      <dgm:spPr/>
    </dgm:pt>
    <dgm:pt modelId="{FEC8BD3E-3E73-4127-A256-8663131E0D54}" type="pres">
      <dgm:prSet presAssocID="{89B8C8B3-B8A8-4B02-84D3-F79D1FBF1C0F}" presName="ThreeNodes_3_text" presStyleLbl="node1" presStyleIdx="2" presStyleCnt="3">
        <dgm:presLayoutVars>
          <dgm:bulletEnabled val="1"/>
        </dgm:presLayoutVars>
      </dgm:prSet>
      <dgm:spPr/>
    </dgm:pt>
  </dgm:ptLst>
  <dgm:cxnLst>
    <dgm:cxn modelId="{57458222-8FD7-4DAE-8C49-8B4C4B7BB0D9}" type="presOf" srcId="{63AB1619-DFDA-4EE7-939F-3D43B0732845}" destId="{C434D034-E1A1-4BDA-AB50-0230DF4DED0B}" srcOrd="0" destOrd="0" presId="urn:microsoft.com/office/officeart/2005/8/layout/vProcess5"/>
    <dgm:cxn modelId="{27EA7A28-4115-4759-8768-844331F8DB4A}" type="presOf" srcId="{7C123E27-A9F9-4D75-A966-4ACEB494360E}" destId="{31FE233B-0701-4228-89B8-E5ED5BF8CF20}" srcOrd="0" destOrd="0" presId="urn:microsoft.com/office/officeart/2005/8/layout/vProcess5"/>
    <dgm:cxn modelId="{197DA22A-94D3-4DAE-BCC4-5CD94E7B8B64}" type="presOf" srcId="{4E5A3102-00F3-4743-8D29-D69123189430}" destId="{FEC8BD3E-3E73-4127-A256-8663131E0D54}" srcOrd="1" destOrd="0" presId="urn:microsoft.com/office/officeart/2005/8/layout/vProcess5"/>
    <dgm:cxn modelId="{D7416343-3A40-46F4-B2C0-1483581F41E8}" type="presOf" srcId="{4E5A3102-00F3-4743-8D29-D69123189430}" destId="{85497308-386F-4221-87E0-5708A0209465}" srcOrd="0" destOrd="0" presId="urn:microsoft.com/office/officeart/2005/8/layout/vProcess5"/>
    <dgm:cxn modelId="{DF21AC47-9C40-450A-8344-15216B33A28D}" type="presOf" srcId="{89B8C8B3-B8A8-4B02-84D3-F79D1FBF1C0F}" destId="{C38AE688-154F-4CF8-8514-E25663867DC9}" srcOrd="0" destOrd="0" presId="urn:microsoft.com/office/officeart/2005/8/layout/vProcess5"/>
    <dgm:cxn modelId="{C42FCB59-5603-4CD8-B9A5-72CC1E585AE8}" srcId="{89B8C8B3-B8A8-4B02-84D3-F79D1FBF1C0F}" destId="{63AB1619-DFDA-4EE7-939F-3D43B0732845}" srcOrd="0" destOrd="0" parTransId="{3A89C179-5923-4BAA-82C8-667CC52881E6}" sibTransId="{1C625580-3A4B-4F58-B09E-3267C623241E}"/>
    <dgm:cxn modelId="{2C538787-C413-43D7-863A-68B57E965EB8}" type="presOf" srcId="{DA769F9B-89FB-4577-9623-D4F00EEFA59E}" destId="{A864B99B-5B3E-4C7C-8AAB-6BF46415FA34}" srcOrd="0" destOrd="0" presId="urn:microsoft.com/office/officeart/2005/8/layout/vProcess5"/>
    <dgm:cxn modelId="{6D6D6BAD-317E-4920-AA29-ADFB102EA55C}" type="presOf" srcId="{1C625580-3A4B-4F58-B09E-3267C623241E}" destId="{39AF29AE-A9D2-4325-8CE5-7F75E12F6162}" srcOrd="0" destOrd="0" presId="urn:microsoft.com/office/officeart/2005/8/layout/vProcess5"/>
    <dgm:cxn modelId="{350331BE-4459-4315-A654-616E822F4DA8}" srcId="{89B8C8B3-B8A8-4B02-84D3-F79D1FBF1C0F}" destId="{4E5A3102-00F3-4743-8D29-D69123189430}" srcOrd="2" destOrd="0" parTransId="{43C1671D-8D17-425B-B35B-2F3C6F1B8452}" sibTransId="{DDF85A5D-7B1A-4D18-997F-E56E804C50A9}"/>
    <dgm:cxn modelId="{65B917D2-8227-49C3-AEEF-0BF89ABC4CF8}" type="presOf" srcId="{63AB1619-DFDA-4EE7-939F-3D43B0732845}" destId="{89A085B3-4515-40C2-AEE0-819742CDE0F6}" srcOrd="1" destOrd="0" presId="urn:microsoft.com/office/officeart/2005/8/layout/vProcess5"/>
    <dgm:cxn modelId="{681BC4D4-A709-49EC-A69C-6248C98A7114}" srcId="{89B8C8B3-B8A8-4B02-84D3-F79D1FBF1C0F}" destId="{DA769F9B-89FB-4577-9623-D4F00EEFA59E}" srcOrd="1" destOrd="0" parTransId="{5199FD6E-48C7-4677-8F6A-95AC047F3456}" sibTransId="{7C123E27-A9F9-4D75-A966-4ACEB494360E}"/>
    <dgm:cxn modelId="{224739E8-3C85-41DB-B8CA-B1077DE08011}" type="presOf" srcId="{DA769F9B-89FB-4577-9623-D4F00EEFA59E}" destId="{D384148F-614C-47DC-A158-D109A758FAD5}" srcOrd="1" destOrd="0" presId="urn:microsoft.com/office/officeart/2005/8/layout/vProcess5"/>
    <dgm:cxn modelId="{1B912DD7-4B73-4133-9A25-7DF9CDFA7397}" type="presParOf" srcId="{C38AE688-154F-4CF8-8514-E25663867DC9}" destId="{F51405E4-E4B0-4331-BFBD-8C117ECCE369}" srcOrd="0" destOrd="0" presId="urn:microsoft.com/office/officeart/2005/8/layout/vProcess5"/>
    <dgm:cxn modelId="{C5F9BB74-084A-4593-830C-D4358713E8EB}" type="presParOf" srcId="{C38AE688-154F-4CF8-8514-E25663867DC9}" destId="{C434D034-E1A1-4BDA-AB50-0230DF4DED0B}" srcOrd="1" destOrd="0" presId="urn:microsoft.com/office/officeart/2005/8/layout/vProcess5"/>
    <dgm:cxn modelId="{D06EECE1-2DB9-4E67-80FB-46FB69597EAF}" type="presParOf" srcId="{C38AE688-154F-4CF8-8514-E25663867DC9}" destId="{A864B99B-5B3E-4C7C-8AAB-6BF46415FA34}" srcOrd="2" destOrd="0" presId="urn:microsoft.com/office/officeart/2005/8/layout/vProcess5"/>
    <dgm:cxn modelId="{102F4537-4951-4A61-BE39-5FF9C9A98273}" type="presParOf" srcId="{C38AE688-154F-4CF8-8514-E25663867DC9}" destId="{85497308-386F-4221-87E0-5708A0209465}" srcOrd="3" destOrd="0" presId="urn:microsoft.com/office/officeart/2005/8/layout/vProcess5"/>
    <dgm:cxn modelId="{9D6BFFEC-BC9E-43CC-BD45-5A588059C223}" type="presParOf" srcId="{C38AE688-154F-4CF8-8514-E25663867DC9}" destId="{39AF29AE-A9D2-4325-8CE5-7F75E12F6162}" srcOrd="4" destOrd="0" presId="urn:microsoft.com/office/officeart/2005/8/layout/vProcess5"/>
    <dgm:cxn modelId="{A8138EDB-67C3-411A-9BB8-C55CE51FBD0A}" type="presParOf" srcId="{C38AE688-154F-4CF8-8514-E25663867DC9}" destId="{31FE233B-0701-4228-89B8-E5ED5BF8CF20}" srcOrd="5" destOrd="0" presId="urn:microsoft.com/office/officeart/2005/8/layout/vProcess5"/>
    <dgm:cxn modelId="{27507FF3-3242-4280-9208-364CD8477FE0}" type="presParOf" srcId="{C38AE688-154F-4CF8-8514-E25663867DC9}" destId="{89A085B3-4515-40C2-AEE0-819742CDE0F6}" srcOrd="6" destOrd="0" presId="urn:microsoft.com/office/officeart/2005/8/layout/vProcess5"/>
    <dgm:cxn modelId="{1614AD44-DC66-4115-9ED1-1D036C7CE9F7}" type="presParOf" srcId="{C38AE688-154F-4CF8-8514-E25663867DC9}" destId="{D384148F-614C-47DC-A158-D109A758FAD5}" srcOrd="7" destOrd="0" presId="urn:microsoft.com/office/officeart/2005/8/layout/vProcess5"/>
    <dgm:cxn modelId="{38432128-CEF1-4E8F-AE12-66F215118F42}" type="presParOf" srcId="{C38AE688-154F-4CF8-8514-E25663867DC9}" destId="{FEC8BD3E-3E73-4127-A256-8663131E0D54}" srcOrd="8"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A4BB30-91C3-4960-B1FE-359D491BBA12}">
      <dsp:nvSpPr>
        <dsp:cNvPr id="0" name=""/>
        <dsp:cNvSpPr/>
      </dsp:nvSpPr>
      <dsp:spPr>
        <a:xfrm>
          <a:off x="3360" y="513559"/>
          <a:ext cx="1819508" cy="1091704"/>
        </a:xfrm>
        <a:prstGeom prst="rect">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Theft</a:t>
          </a:r>
        </a:p>
      </dsp:txBody>
      <dsp:txXfrm>
        <a:off x="3360" y="513559"/>
        <a:ext cx="1819508" cy="1091704"/>
      </dsp:txXfrm>
    </dsp:sp>
    <dsp:sp modelId="{FE47E88A-CE2B-4DB4-AE93-BE136FB7BA61}">
      <dsp:nvSpPr>
        <dsp:cNvPr id="0" name=""/>
        <dsp:cNvSpPr/>
      </dsp:nvSpPr>
      <dsp:spPr>
        <a:xfrm>
          <a:off x="2004819" y="513559"/>
          <a:ext cx="1819508" cy="1091704"/>
        </a:xfrm>
        <a:prstGeom prst="rect">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Robbery</a:t>
          </a:r>
        </a:p>
      </dsp:txBody>
      <dsp:txXfrm>
        <a:off x="2004819" y="513559"/>
        <a:ext cx="1819508" cy="1091704"/>
      </dsp:txXfrm>
    </dsp:sp>
    <dsp:sp modelId="{6EFA49B6-377C-4DE8-B46D-8D8EF9FA938C}">
      <dsp:nvSpPr>
        <dsp:cNvPr id="0" name=""/>
        <dsp:cNvSpPr/>
      </dsp:nvSpPr>
      <dsp:spPr>
        <a:xfrm>
          <a:off x="4006278" y="513559"/>
          <a:ext cx="1819508" cy="1091704"/>
        </a:xfrm>
        <a:prstGeom prst="rect">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Criminal Damage</a:t>
          </a:r>
        </a:p>
      </dsp:txBody>
      <dsp:txXfrm>
        <a:off x="4006278" y="513559"/>
        <a:ext cx="1819508" cy="1091704"/>
      </dsp:txXfrm>
    </dsp:sp>
    <dsp:sp modelId="{63FC716C-2D53-4D2A-B4FA-25F6BCDCA982}">
      <dsp:nvSpPr>
        <dsp:cNvPr id="0" name=""/>
        <dsp:cNvSpPr/>
      </dsp:nvSpPr>
      <dsp:spPr>
        <a:xfrm>
          <a:off x="6007737" y="513559"/>
          <a:ext cx="1819508" cy="1091704"/>
        </a:xfrm>
        <a:prstGeom prst="rect">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ASB</a:t>
          </a:r>
        </a:p>
      </dsp:txBody>
      <dsp:txXfrm>
        <a:off x="6007737" y="513559"/>
        <a:ext cx="1819508" cy="1091704"/>
      </dsp:txXfrm>
    </dsp:sp>
    <dsp:sp modelId="{6E90A278-D45F-4E19-A6A6-0973EE9CD6DB}">
      <dsp:nvSpPr>
        <dsp:cNvPr id="0" name=""/>
        <dsp:cNvSpPr/>
      </dsp:nvSpPr>
      <dsp:spPr>
        <a:xfrm>
          <a:off x="8009196" y="513559"/>
          <a:ext cx="1819508" cy="1091704"/>
        </a:xfrm>
        <a:prstGeom prst="rect">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Harassment</a:t>
          </a:r>
        </a:p>
      </dsp:txBody>
      <dsp:txXfrm>
        <a:off x="8009196" y="513559"/>
        <a:ext cx="1819508" cy="1091704"/>
      </dsp:txXfrm>
    </dsp:sp>
    <dsp:sp modelId="{2AC20F8B-C499-4DBA-B3F6-F7FC362E20A5}">
      <dsp:nvSpPr>
        <dsp:cNvPr id="0" name=""/>
        <dsp:cNvSpPr/>
      </dsp:nvSpPr>
      <dsp:spPr>
        <a:xfrm>
          <a:off x="3360" y="1787215"/>
          <a:ext cx="1819508" cy="1091704"/>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RTCs</a:t>
          </a:r>
        </a:p>
      </dsp:txBody>
      <dsp:txXfrm>
        <a:off x="3360" y="1787215"/>
        <a:ext cx="1819508" cy="1091704"/>
      </dsp:txXfrm>
    </dsp:sp>
    <dsp:sp modelId="{D7469624-C630-4145-9DF8-98F37D1C41C8}">
      <dsp:nvSpPr>
        <dsp:cNvPr id="0" name=""/>
        <dsp:cNvSpPr/>
      </dsp:nvSpPr>
      <dsp:spPr>
        <a:xfrm>
          <a:off x="2004819" y="1787215"/>
          <a:ext cx="1819508" cy="1091704"/>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Burglary</a:t>
          </a:r>
        </a:p>
      </dsp:txBody>
      <dsp:txXfrm>
        <a:off x="2004819" y="1787215"/>
        <a:ext cx="1819508" cy="1091704"/>
      </dsp:txXfrm>
    </dsp:sp>
    <dsp:sp modelId="{2A5A7BD0-AF97-46E6-8664-38D077B8327B}">
      <dsp:nvSpPr>
        <dsp:cNvPr id="0" name=""/>
        <dsp:cNvSpPr/>
      </dsp:nvSpPr>
      <dsp:spPr>
        <a:xfrm>
          <a:off x="4006278" y="1787215"/>
          <a:ext cx="1819508" cy="1091704"/>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Assault</a:t>
          </a:r>
        </a:p>
      </dsp:txBody>
      <dsp:txXfrm>
        <a:off x="4006278" y="1787215"/>
        <a:ext cx="1819508" cy="1091704"/>
      </dsp:txXfrm>
    </dsp:sp>
    <dsp:sp modelId="{117B9DB2-5047-481A-8076-D9BC65D42933}">
      <dsp:nvSpPr>
        <dsp:cNvPr id="0" name=""/>
        <dsp:cNvSpPr/>
      </dsp:nvSpPr>
      <dsp:spPr>
        <a:xfrm>
          <a:off x="6007737" y="1787215"/>
          <a:ext cx="1819508" cy="1091704"/>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Drugs</a:t>
          </a:r>
        </a:p>
      </dsp:txBody>
      <dsp:txXfrm>
        <a:off x="6007737" y="1787215"/>
        <a:ext cx="1819508" cy="1091704"/>
      </dsp:txXfrm>
    </dsp:sp>
    <dsp:sp modelId="{67BEF42A-14A0-462A-8736-853743D61689}">
      <dsp:nvSpPr>
        <dsp:cNvPr id="0" name=""/>
        <dsp:cNvSpPr/>
      </dsp:nvSpPr>
      <dsp:spPr>
        <a:xfrm>
          <a:off x="8009196" y="1787215"/>
          <a:ext cx="1819508" cy="1091704"/>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Hate Crime </a:t>
          </a:r>
        </a:p>
      </dsp:txBody>
      <dsp:txXfrm>
        <a:off x="8009196" y="1787215"/>
        <a:ext cx="1819508" cy="1091704"/>
      </dsp:txXfrm>
    </dsp:sp>
    <dsp:sp modelId="{AB6AD6CA-ABAD-45DF-85A8-2E48CDB5B67D}">
      <dsp:nvSpPr>
        <dsp:cNvPr id="0" name=""/>
        <dsp:cNvSpPr/>
      </dsp:nvSpPr>
      <dsp:spPr>
        <a:xfrm>
          <a:off x="2004819" y="3060871"/>
          <a:ext cx="1819508" cy="1091704"/>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Domestic Abuse</a:t>
          </a:r>
        </a:p>
      </dsp:txBody>
      <dsp:txXfrm>
        <a:off x="2004819" y="3060871"/>
        <a:ext cx="1819508" cy="1091704"/>
      </dsp:txXfrm>
    </dsp:sp>
    <dsp:sp modelId="{41283F8F-D8ED-4298-823B-46329CF565B8}">
      <dsp:nvSpPr>
        <dsp:cNvPr id="0" name=""/>
        <dsp:cNvSpPr/>
      </dsp:nvSpPr>
      <dsp:spPr>
        <a:xfrm>
          <a:off x="4006278" y="3060871"/>
          <a:ext cx="1819508" cy="1091704"/>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Firearms</a:t>
          </a:r>
        </a:p>
      </dsp:txBody>
      <dsp:txXfrm>
        <a:off x="4006278" y="3060871"/>
        <a:ext cx="1819508" cy="1091704"/>
      </dsp:txXfrm>
    </dsp:sp>
    <dsp:sp modelId="{CE9BAF8E-7577-4575-BB08-90D8B4E0DC6E}">
      <dsp:nvSpPr>
        <dsp:cNvPr id="0" name=""/>
        <dsp:cNvSpPr/>
      </dsp:nvSpPr>
      <dsp:spPr>
        <a:xfrm>
          <a:off x="6007737" y="3060871"/>
          <a:ext cx="1819508" cy="1091704"/>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Anything….</a:t>
          </a:r>
        </a:p>
      </dsp:txBody>
      <dsp:txXfrm>
        <a:off x="6007737" y="3060871"/>
        <a:ext cx="1819508" cy="109170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FE058D-A478-447C-851F-F7292BE849CC}">
      <dsp:nvSpPr>
        <dsp:cNvPr id="0" name=""/>
        <dsp:cNvSpPr/>
      </dsp:nvSpPr>
      <dsp:spPr>
        <a:xfrm>
          <a:off x="0" y="0"/>
          <a:ext cx="7067395" cy="4417121"/>
        </a:xfrm>
        <a:prstGeom prst="swooshArrow">
          <a:avLst>
            <a:gd name="adj1" fmla="val 25000"/>
            <a:gd name="adj2" fmla="val 25000"/>
          </a:avLst>
        </a:prstGeom>
        <a:solidFill>
          <a:schemeClr val="tx2">
            <a:lumMod val="60000"/>
            <a:lumOff val="40000"/>
          </a:schemeClr>
        </a:solidFill>
        <a:ln>
          <a:solidFill>
            <a:schemeClr val="tx1"/>
          </a:solidFill>
        </a:ln>
        <a:effectLst/>
      </dsp:spPr>
      <dsp:style>
        <a:lnRef idx="0">
          <a:scrgbClr r="0" g="0" b="0"/>
        </a:lnRef>
        <a:fillRef idx="1">
          <a:scrgbClr r="0" g="0" b="0"/>
        </a:fillRef>
        <a:effectRef idx="0">
          <a:scrgbClr r="0" g="0" b="0"/>
        </a:effectRef>
        <a:fontRef idx="minor"/>
      </dsp:style>
    </dsp:sp>
    <dsp:sp modelId="{85368DFA-905C-49F3-8995-FF51A11B1FDB}">
      <dsp:nvSpPr>
        <dsp:cNvPr id="0" name=""/>
        <dsp:cNvSpPr/>
      </dsp:nvSpPr>
      <dsp:spPr>
        <a:xfrm>
          <a:off x="897559" y="3095264"/>
          <a:ext cx="183752" cy="183752"/>
        </a:xfrm>
        <a:prstGeom prst="ellipse">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BEE6D5-7627-4D9D-9329-D1614977B639}">
      <dsp:nvSpPr>
        <dsp:cNvPr id="0" name=""/>
        <dsp:cNvSpPr/>
      </dsp:nvSpPr>
      <dsp:spPr>
        <a:xfrm>
          <a:off x="989435" y="3187140"/>
          <a:ext cx="1646703" cy="12765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367" tIns="0" rIns="0" bIns="0" numCol="1" spcCol="1270" anchor="t" anchorCtr="0">
          <a:noAutofit/>
        </a:bodyPr>
        <a:lstStyle/>
        <a:p>
          <a:pPr marL="0" lvl="0" indent="0" algn="l" defTabSz="1066800">
            <a:lnSpc>
              <a:spcPct val="90000"/>
            </a:lnSpc>
            <a:spcBef>
              <a:spcPct val="0"/>
            </a:spcBef>
            <a:spcAft>
              <a:spcPct val="35000"/>
            </a:spcAft>
            <a:buNone/>
          </a:pPr>
          <a:r>
            <a:rPr lang="en-US" sz="2400" kern="1200" dirty="0"/>
            <a:t>999/ 101</a:t>
          </a:r>
        </a:p>
      </dsp:txBody>
      <dsp:txXfrm>
        <a:off x="989435" y="3187140"/>
        <a:ext cx="1646703" cy="1276548"/>
      </dsp:txXfrm>
    </dsp:sp>
    <dsp:sp modelId="{C58DD36B-B464-465F-BA8F-6472C284E1FC}">
      <dsp:nvSpPr>
        <dsp:cNvPr id="0" name=""/>
        <dsp:cNvSpPr/>
      </dsp:nvSpPr>
      <dsp:spPr>
        <a:xfrm>
          <a:off x="2519526" y="1894690"/>
          <a:ext cx="332167" cy="332167"/>
        </a:xfrm>
        <a:prstGeom prst="ellipse">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1D3966-3D7E-42A5-B375-1CED28B842A8}">
      <dsp:nvSpPr>
        <dsp:cNvPr id="0" name=""/>
        <dsp:cNvSpPr/>
      </dsp:nvSpPr>
      <dsp:spPr>
        <a:xfrm>
          <a:off x="2685610" y="2060774"/>
          <a:ext cx="1696174" cy="24029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009" tIns="0" rIns="0" bIns="0" numCol="1" spcCol="1270" anchor="t" anchorCtr="0">
          <a:noAutofit/>
        </a:bodyPr>
        <a:lstStyle/>
        <a:p>
          <a:pPr marL="0" lvl="0" indent="0" algn="l" defTabSz="1066800">
            <a:lnSpc>
              <a:spcPct val="90000"/>
            </a:lnSpc>
            <a:spcBef>
              <a:spcPct val="0"/>
            </a:spcBef>
            <a:spcAft>
              <a:spcPct val="35000"/>
            </a:spcAft>
            <a:buNone/>
          </a:pPr>
          <a:r>
            <a:rPr lang="en-US" sz="2400" kern="1200" dirty="0"/>
            <a:t>In person</a:t>
          </a:r>
        </a:p>
      </dsp:txBody>
      <dsp:txXfrm>
        <a:off x="2685610" y="2060774"/>
        <a:ext cx="1696174" cy="2402914"/>
      </dsp:txXfrm>
    </dsp:sp>
    <dsp:sp modelId="{935C41F0-62FA-4B2B-AD68-93FD84285FFF}">
      <dsp:nvSpPr>
        <dsp:cNvPr id="0" name=""/>
        <dsp:cNvSpPr/>
      </dsp:nvSpPr>
      <dsp:spPr>
        <a:xfrm>
          <a:off x="4470127" y="1164098"/>
          <a:ext cx="459380" cy="459380"/>
        </a:xfrm>
        <a:prstGeom prst="ellipse">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41F902-F952-4FA8-BD3F-678643BFFCDF}">
      <dsp:nvSpPr>
        <dsp:cNvPr id="0" name=""/>
        <dsp:cNvSpPr/>
      </dsp:nvSpPr>
      <dsp:spPr>
        <a:xfrm>
          <a:off x="4699817" y="1393788"/>
          <a:ext cx="1696174" cy="30698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3416" tIns="0" rIns="0" bIns="0" numCol="1" spcCol="1270" anchor="t" anchorCtr="0">
          <a:noAutofit/>
        </a:bodyPr>
        <a:lstStyle/>
        <a:p>
          <a:pPr marL="0" lvl="0" indent="0" algn="l" defTabSz="1066800">
            <a:lnSpc>
              <a:spcPct val="90000"/>
            </a:lnSpc>
            <a:spcBef>
              <a:spcPct val="0"/>
            </a:spcBef>
            <a:spcAft>
              <a:spcPct val="35000"/>
            </a:spcAft>
            <a:buNone/>
          </a:pPr>
          <a:r>
            <a:rPr lang="en-US" sz="2400" kern="1200" dirty="0"/>
            <a:t>Electronic</a:t>
          </a:r>
        </a:p>
      </dsp:txBody>
      <dsp:txXfrm>
        <a:off x="4699817" y="1393788"/>
        <a:ext cx="1696174" cy="306989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C73CA4-A069-46D6-954A-6B110E3C5236}">
      <dsp:nvSpPr>
        <dsp:cNvPr id="0" name=""/>
        <dsp:cNvSpPr/>
      </dsp:nvSpPr>
      <dsp:spPr>
        <a:xfrm>
          <a:off x="3331289" y="2913"/>
          <a:ext cx="2352304" cy="1175872"/>
        </a:xfrm>
        <a:prstGeom prst="roundRect">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Gather information &amp; intelligence</a:t>
          </a:r>
          <a:r>
            <a:rPr lang="en-US" sz="2400" kern="1200" dirty="0">
              <a:solidFill>
                <a:schemeClr val="tx1"/>
              </a:solidFill>
            </a:rPr>
            <a:t> </a:t>
          </a:r>
        </a:p>
      </dsp:txBody>
      <dsp:txXfrm>
        <a:off x="3388690" y="60314"/>
        <a:ext cx="2237502" cy="1061070"/>
      </dsp:txXfrm>
    </dsp:sp>
    <dsp:sp modelId="{E129BF56-F2FB-461B-9370-945FE11111D6}">
      <dsp:nvSpPr>
        <dsp:cNvPr id="0" name=""/>
        <dsp:cNvSpPr/>
      </dsp:nvSpPr>
      <dsp:spPr>
        <a:xfrm>
          <a:off x="2156909" y="590849"/>
          <a:ext cx="4701065" cy="4701065"/>
        </a:xfrm>
        <a:custGeom>
          <a:avLst/>
          <a:gdLst/>
          <a:ahLst/>
          <a:cxnLst/>
          <a:rect l="0" t="0" r="0" b="0"/>
          <a:pathLst>
            <a:path>
              <a:moveTo>
                <a:pt x="3704658" y="429244"/>
              </a:moveTo>
              <a:arcTo wR="2350532" hR="2350532" stAng="18310573" swAng="940546"/>
            </a:path>
          </a:pathLst>
        </a:custGeom>
        <a:noFill/>
        <a:ln w="76200" cap="flat" cmpd="sng" algn="ctr">
          <a:solidFill>
            <a:schemeClr val="tx1"/>
          </a:solidFill>
          <a:prstDash val="solid"/>
          <a:miter lim="800000"/>
          <a:tailEnd type="arrow"/>
        </a:ln>
        <a:effectLst/>
      </dsp:spPr>
      <dsp:style>
        <a:lnRef idx="1">
          <a:scrgbClr r="0" g="0" b="0"/>
        </a:lnRef>
        <a:fillRef idx="0">
          <a:scrgbClr r="0" g="0" b="0"/>
        </a:fillRef>
        <a:effectRef idx="0">
          <a:scrgbClr r="0" g="0" b="0"/>
        </a:effectRef>
        <a:fontRef idx="minor"/>
      </dsp:style>
    </dsp:sp>
    <dsp:sp modelId="{B048B758-3014-46B9-AC8D-71B6A40EEFE3}">
      <dsp:nvSpPr>
        <dsp:cNvPr id="0" name=""/>
        <dsp:cNvSpPr/>
      </dsp:nvSpPr>
      <dsp:spPr>
        <a:xfrm>
          <a:off x="5483626" y="1627091"/>
          <a:ext cx="2518609" cy="1175872"/>
        </a:xfrm>
        <a:prstGeom prst="round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Assess threat &amp; risk &amp; develop a working strategy</a:t>
          </a:r>
        </a:p>
      </dsp:txBody>
      <dsp:txXfrm>
        <a:off x="5541027" y="1684492"/>
        <a:ext cx="2403807" cy="1061070"/>
      </dsp:txXfrm>
    </dsp:sp>
    <dsp:sp modelId="{F195327D-62F6-4396-A9A6-122F18EA6F5C}">
      <dsp:nvSpPr>
        <dsp:cNvPr id="0" name=""/>
        <dsp:cNvSpPr/>
      </dsp:nvSpPr>
      <dsp:spPr>
        <a:xfrm>
          <a:off x="2156909" y="590849"/>
          <a:ext cx="4701065" cy="4701065"/>
        </a:xfrm>
        <a:custGeom>
          <a:avLst/>
          <a:gdLst/>
          <a:ahLst/>
          <a:cxnLst/>
          <a:rect l="0" t="0" r="0" b="0"/>
          <a:pathLst>
            <a:path>
              <a:moveTo>
                <a:pt x="4695443" y="2512998"/>
              </a:moveTo>
              <a:arcTo wR="2350532" hR="2350532" stAng="21837803" swAng="1360572"/>
            </a:path>
          </a:pathLst>
        </a:custGeom>
        <a:noFill/>
        <a:ln w="76200" cap="flat" cmpd="sng" algn="ctr">
          <a:solidFill>
            <a:schemeClr val="tx1"/>
          </a:solidFill>
          <a:prstDash val="solid"/>
          <a:miter lim="800000"/>
          <a:tailEnd type="arrow"/>
        </a:ln>
        <a:effectLst/>
      </dsp:spPr>
      <dsp:style>
        <a:lnRef idx="1">
          <a:scrgbClr r="0" g="0" b="0"/>
        </a:lnRef>
        <a:fillRef idx="0">
          <a:scrgbClr r="0" g="0" b="0"/>
        </a:fillRef>
        <a:effectRef idx="0">
          <a:scrgbClr r="0" g="0" b="0"/>
        </a:effectRef>
        <a:fontRef idx="minor"/>
      </dsp:style>
    </dsp:sp>
    <dsp:sp modelId="{9105F70B-4F3E-4BD4-9460-390A305C3AEB}">
      <dsp:nvSpPr>
        <dsp:cNvPr id="0" name=""/>
        <dsp:cNvSpPr/>
      </dsp:nvSpPr>
      <dsp:spPr>
        <a:xfrm>
          <a:off x="4713467" y="4255066"/>
          <a:ext cx="2351165" cy="1175872"/>
        </a:xfrm>
        <a:prstGeom prst="roundRect">
          <a:avLst/>
        </a:prstGeom>
        <a:solidFill>
          <a:schemeClr val="bg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Consider powers &amp; policy</a:t>
          </a:r>
        </a:p>
      </dsp:txBody>
      <dsp:txXfrm>
        <a:off x="4770868" y="4312467"/>
        <a:ext cx="2236363" cy="1061070"/>
      </dsp:txXfrm>
    </dsp:sp>
    <dsp:sp modelId="{9EC36092-0F3D-48BB-BD3F-FD209D5D33D1}">
      <dsp:nvSpPr>
        <dsp:cNvPr id="0" name=""/>
        <dsp:cNvSpPr/>
      </dsp:nvSpPr>
      <dsp:spPr>
        <a:xfrm>
          <a:off x="2156909" y="590849"/>
          <a:ext cx="4701065" cy="4701065"/>
        </a:xfrm>
        <a:custGeom>
          <a:avLst/>
          <a:gdLst/>
          <a:ahLst/>
          <a:cxnLst/>
          <a:rect l="0" t="0" r="0" b="0"/>
          <a:pathLst>
            <a:path>
              <a:moveTo>
                <a:pt x="2462953" y="4698375"/>
              </a:moveTo>
              <a:arcTo wR="2350532" hR="2350532" stAng="5235517" swAng="412820"/>
            </a:path>
          </a:pathLst>
        </a:custGeom>
        <a:noFill/>
        <a:ln w="76200" cap="flat" cmpd="sng" algn="ctr">
          <a:solidFill>
            <a:schemeClr val="tx1"/>
          </a:solidFill>
          <a:prstDash val="solid"/>
          <a:miter lim="800000"/>
          <a:tailEnd type="arrow"/>
        </a:ln>
        <a:effectLst/>
      </dsp:spPr>
      <dsp:style>
        <a:lnRef idx="1">
          <a:scrgbClr r="0" g="0" b="0"/>
        </a:lnRef>
        <a:fillRef idx="0">
          <a:scrgbClr r="0" g="0" b="0"/>
        </a:fillRef>
        <a:effectRef idx="0">
          <a:scrgbClr r="0" g="0" b="0"/>
        </a:effectRef>
        <a:fontRef idx="minor"/>
      </dsp:style>
    </dsp:sp>
    <dsp:sp modelId="{16FFB133-E8E6-4371-B84D-FBC62F1B2097}">
      <dsp:nvSpPr>
        <dsp:cNvPr id="0" name=""/>
        <dsp:cNvSpPr/>
      </dsp:nvSpPr>
      <dsp:spPr>
        <a:xfrm>
          <a:off x="2007298" y="4255066"/>
          <a:ext cx="2237069" cy="1175872"/>
        </a:xfrm>
        <a:prstGeom prst="roundRect">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Identify options &amp; contingencies</a:t>
          </a:r>
        </a:p>
      </dsp:txBody>
      <dsp:txXfrm>
        <a:off x="2064699" y="4312467"/>
        <a:ext cx="2122267" cy="1061070"/>
      </dsp:txXfrm>
    </dsp:sp>
    <dsp:sp modelId="{FE30D31D-B039-4B47-A29F-526454CE0842}">
      <dsp:nvSpPr>
        <dsp:cNvPr id="0" name=""/>
        <dsp:cNvSpPr/>
      </dsp:nvSpPr>
      <dsp:spPr>
        <a:xfrm>
          <a:off x="2156909" y="590849"/>
          <a:ext cx="4701065" cy="4701065"/>
        </a:xfrm>
        <a:custGeom>
          <a:avLst/>
          <a:gdLst/>
          <a:ahLst/>
          <a:cxnLst/>
          <a:rect l="0" t="0" r="0" b="0"/>
          <a:pathLst>
            <a:path>
              <a:moveTo>
                <a:pt x="249521" y="3404456"/>
              </a:moveTo>
              <a:arcTo wR="2350532" hR="2350532" stAng="9201626" swAng="1360572"/>
            </a:path>
          </a:pathLst>
        </a:custGeom>
        <a:noFill/>
        <a:ln w="76200" cap="flat" cmpd="sng" algn="ctr">
          <a:solidFill>
            <a:schemeClr val="tx1"/>
          </a:solidFill>
          <a:prstDash val="solid"/>
          <a:miter lim="800000"/>
          <a:tailEnd type="arrow"/>
        </a:ln>
        <a:effectLst/>
      </dsp:spPr>
      <dsp:style>
        <a:lnRef idx="1">
          <a:scrgbClr r="0" g="0" b="0"/>
        </a:lnRef>
        <a:fillRef idx="0">
          <a:scrgbClr r="0" g="0" b="0"/>
        </a:fillRef>
        <a:effectRef idx="0">
          <a:scrgbClr r="0" g="0" b="0"/>
        </a:effectRef>
        <a:fontRef idx="minor"/>
      </dsp:style>
    </dsp:sp>
    <dsp:sp modelId="{80C9F89F-7356-4841-A103-9D734E97530A}">
      <dsp:nvSpPr>
        <dsp:cNvPr id="0" name=""/>
        <dsp:cNvSpPr/>
      </dsp:nvSpPr>
      <dsp:spPr>
        <a:xfrm>
          <a:off x="1012123" y="1627091"/>
          <a:ext cx="2519658" cy="1175872"/>
        </a:xfrm>
        <a:prstGeom prst="round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Take action &amp; review what happened</a:t>
          </a:r>
        </a:p>
      </dsp:txBody>
      <dsp:txXfrm>
        <a:off x="1069524" y="1684492"/>
        <a:ext cx="2404856" cy="1061070"/>
      </dsp:txXfrm>
    </dsp:sp>
    <dsp:sp modelId="{31E1AC54-FF72-41F8-8D4B-0A392E297D4E}">
      <dsp:nvSpPr>
        <dsp:cNvPr id="0" name=""/>
        <dsp:cNvSpPr/>
      </dsp:nvSpPr>
      <dsp:spPr>
        <a:xfrm>
          <a:off x="2156909" y="590849"/>
          <a:ext cx="4701065" cy="4701065"/>
        </a:xfrm>
        <a:custGeom>
          <a:avLst/>
          <a:gdLst/>
          <a:ahLst/>
          <a:cxnLst/>
          <a:rect l="0" t="0" r="0" b="0"/>
          <a:pathLst>
            <a:path>
              <a:moveTo>
                <a:pt x="527653" y="866580"/>
              </a:moveTo>
              <a:arcTo wR="2350532" hR="2350532" stAng="13148881" swAng="940546"/>
            </a:path>
          </a:pathLst>
        </a:custGeom>
        <a:noFill/>
        <a:ln w="76200" cap="flat" cmpd="sng" algn="ctr">
          <a:solidFill>
            <a:schemeClr val="tx1"/>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AF5CCF-EB21-4C4E-84A1-6C22907C48F1}">
      <dsp:nvSpPr>
        <dsp:cNvPr id="0" name=""/>
        <dsp:cNvSpPr/>
      </dsp:nvSpPr>
      <dsp:spPr>
        <a:xfrm>
          <a:off x="-1" y="2984"/>
          <a:ext cx="10593660" cy="1263731"/>
        </a:xfrm>
        <a:prstGeom prst="roundRect">
          <a:avLst>
            <a:gd name="adj" fmla="val 10000"/>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Criminal Procedure &amp; Investigations Act 1996 is a piece of statutory legislation in the UK that regulates the procedures of investigation &amp; prosecution of criminal offences</a:t>
          </a:r>
        </a:p>
      </dsp:txBody>
      <dsp:txXfrm>
        <a:off x="37012" y="39997"/>
        <a:ext cx="10519634" cy="1189705"/>
      </dsp:txXfrm>
    </dsp:sp>
    <dsp:sp modelId="{BF7A2022-BAA7-482D-86C2-E6CB29546423}">
      <dsp:nvSpPr>
        <dsp:cNvPr id="0" name=""/>
        <dsp:cNvSpPr/>
      </dsp:nvSpPr>
      <dsp:spPr>
        <a:xfrm rot="5400000">
          <a:off x="5059878" y="1298309"/>
          <a:ext cx="473899" cy="568679"/>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rot="-5400000">
        <a:off x="5126224" y="1345699"/>
        <a:ext cx="341207" cy="331729"/>
      </dsp:txXfrm>
    </dsp:sp>
    <dsp:sp modelId="{C5518157-1F07-4221-AF68-D94229F14CC9}">
      <dsp:nvSpPr>
        <dsp:cNvPr id="0" name=""/>
        <dsp:cNvSpPr/>
      </dsp:nvSpPr>
      <dsp:spPr>
        <a:xfrm>
          <a:off x="1251572" y="1898581"/>
          <a:ext cx="8090511" cy="692499"/>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accompanying Code of Practice provides a number of relevant definitions including:</a:t>
          </a:r>
        </a:p>
      </dsp:txBody>
      <dsp:txXfrm>
        <a:off x="1271855" y="1918864"/>
        <a:ext cx="8049945" cy="651933"/>
      </dsp:txXfrm>
    </dsp:sp>
    <dsp:sp modelId="{8DE9CB6D-F3BB-45FE-B220-DC14E76110A2}">
      <dsp:nvSpPr>
        <dsp:cNvPr id="0" name=""/>
        <dsp:cNvSpPr/>
      </dsp:nvSpPr>
      <dsp:spPr>
        <a:xfrm rot="5400000">
          <a:off x="5059878" y="2622674"/>
          <a:ext cx="473899" cy="568679"/>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rot="-5400000">
        <a:off x="5126224" y="2670064"/>
        <a:ext cx="341207" cy="331729"/>
      </dsp:txXfrm>
    </dsp:sp>
    <dsp:sp modelId="{084AB8E9-26EC-4FC2-A145-FC24EFF0F520}">
      <dsp:nvSpPr>
        <dsp:cNvPr id="0" name=""/>
        <dsp:cNvSpPr/>
      </dsp:nvSpPr>
      <dsp:spPr>
        <a:xfrm>
          <a:off x="1198875" y="3222947"/>
          <a:ext cx="8195906" cy="1056138"/>
        </a:xfrm>
        <a:prstGeom prst="roundRect">
          <a:avLst>
            <a:gd name="adj" fmla="val 10000"/>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Criminal investigations, investigator, the Officer in charge of an investigation &amp; the Disclosure Officer </a:t>
          </a:r>
        </a:p>
      </dsp:txBody>
      <dsp:txXfrm>
        <a:off x="1229808" y="3253880"/>
        <a:ext cx="8134040" cy="99427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77024A-55D0-4775-8A74-6B7A6E7850DA}">
      <dsp:nvSpPr>
        <dsp:cNvPr id="0" name=""/>
        <dsp:cNvSpPr/>
      </dsp:nvSpPr>
      <dsp:spPr>
        <a:xfrm>
          <a:off x="3504" y="-199479"/>
          <a:ext cx="3584710" cy="5093071"/>
        </a:xfrm>
        <a:prstGeom prst="roundRect">
          <a:avLst>
            <a:gd name="adj" fmla="val 5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2296" rIns="106680" bIns="0" numCol="1" spcCol="1270" anchor="t" anchorCtr="0">
          <a:noAutofit/>
        </a:bodyPr>
        <a:lstStyle/>
        <a:p>
          <a:pPr marL="0" lvl="0" indent="0" algn="r" defTabSz="1066800">
            <a:lnSpc>
              <a:spcPct val="90000"/>
            </a:lnSpc>
            <a:spcBef>
              <a:spcPct val="0"/>
            </a:spcBef>
            <a:spcAft>
              <a:spcPct val="35000"/>
            </a:spcAft>
            <a:buNone/>
          </a:pPr>
          <a:r>
            <a:rPr lang="en-US" sz="2400" b="1" i="1" kern="1200" dirty="0">
              <a:solidFill>
                <a:schemeClr val="tx1"/>
              </a:solidFill>
            </a:rPr>
            <a:t>Criminal Investigation defined:</a:t>
          </a:r>
          <a:r>
            <a:rPr lang="en-US" sz="2400" kern="1200" dirty="0"/>
            <a:t> </a:t>
          </a:r>
        </a:p>
      </dsp:txBody>
      <dsp:txXfrm rot="16200000">
        <a:off x="-1726183" y="1530209"/>
        <a:ext cx="4176318" cy="716942"/>
      </dsp:txXfrm>
    </dsp:sp>
    <dsp:sp modelId="{A0CC5E9B-7629-43D7-BC70-34F9768A093F}">
      <dsp:nvSpPr>
        <dsp:cNvPr id="0" name=""/>
        <dsp:cNvSpPr/>
      </dsp:nvSpPr>
      <dsp:spPr>
        <a:xfrm>
          <a:off x="720446" y="-199479"/>
          <a:ext cx="2670609" cy="5093071"/>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75438" rIns="0" bIns="0" numCol="1" spcCol="1270" anchor="t" anchorCtr="0">
          <a:noAutofit/>
        </a:bodyPr>
        <a:lstStyle/>
        <a:p>
          <a:pPr marL="0" lvl="0" indent="0" algn="l" defTabSz="977900">
            <a:lnSpc>
              <a:spcPct val="90000"/>
            </a:lnSpc>
            <a:spcBef>
              <a:spcPct val="0"/>
            </a:spcBef>
            <a:spcAft>
              <a:spcPct val="35000"/>
            </a:spcAft>
            <a:buNone/>
          </a:pPr>
          <a:r>
            <a:rPr lang="en-US" sz="2200" kern="1200" dirty="0">
              <a:solidFill>
                <a:schemeClr val="tx1"/>
              </a:solidFill>
            </a:rPr>
            <a:t>An investigation conducted by police officers with a view to it being ascertained whether a person should be charges with an offence, or whether a person charged with an offence is guilty of it </a:t>
          </a:r>
        </a:p>
      </dsp:txBody>
      <dsp:txXfrm>
        <a:off x="720446" y="-199479"/>
        <a:ext cx="2670609" cy="509307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B86C17-EA76-48C1-859D-C7D79E71E794}">
      <dsp:nvSpPr>
        <dsp:cNvPr id="0" name=""/>
        <dsp:cNvSpPr/>
      </dsp:nvSpPr>
      <dsp:spPr>
        <a:xfrm>
          <a:off x="0" y="0"/>
          <a:ext cx="6955883" cy="1494360"/>
        </a:xfrm>
        <a:prstGeom prst="rect">
          <a:avLst/>
        </a:prstGeom>
        <a:solidFill>
          <a:schemeClr val="tx2">
            <a:lumMod val="40000"/>
            <a:lumOff val="60000"/>
          </a:schemeClr>
        </a:solidFill>
        <a:ln>
          <a:solidFill>
            <a:schemeClr val="tx1"/>
          </a:solidFill>
        </a:ln>
        <a:effectLst/>
      </dsp:spPr>
      <dsp:style>
        <a:lnRef idx="0">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Investigations may be carried out in relation to:</a:t>
          </a:r>
        </a:p>
      </dsp:txBody>
      <dsp:txXfrm>
        <a:off x="0" y="0"/>
        <a:ext cx="6955883" cy="1494360"/>
      </dsp:txXfrm>
    </dsp:sp>
    <dsp:sp modelId="{CC9364E1-B163-4B51-A5E8-745AF75932EC}">
      <dsp:nvSpPr>
        <dsp:cNvPr id="0" name=""/>
        <dsp:cNvSpPr/>
      </dsp:nvSpPr>
      <dsp:spPr>
        <a:xfrm>
          <a:off x="477" y="1494360"/>
          <a:ext cx="2564302" cy="3138157"/>
        </a:xfrm>
        <a:prstGeom prst="rect">
          <a:avLst/>
        </a:prstGeom>
        <a:solidFill>
          <a:schemeClr val="accent1">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Crimes that have been committed</a:t>
          </a:r>
        </a:p>
      </dsp:txBody>
      <dsp:txXfrm>
        <a:off x="477" y="1494360"/>
        <a:ext cx="2564302" cy="3138157"/>
      </dsp:txXfrm>
    </dsp:sp>
    <dsp:sp modelId="{892282D7-68EE-4CE0-8719-A37027701754}">
      <dsp:nvSpPr>
        <dsp:cNvPr id="0" name=""/>
        <dsp:cNvSpPr/>
      </dsp:nvSpPr>
      <dsp:spPr>
        <a:xfrm>
          <a:off x="2564780" y="1494360"/>
          <a:ext cx="1826321" cy="3138157"/>
        </a:xfrm>
        <a:prstGeom prst="rect">
          <a:avLst/>
        </a:prstGeom>
        <a:solidFill>
          <a:schemeClr val="accent1">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Identifying whether a crime has actually been committed with a view to commencing criminal proceedings</a:t>
          </a:r>
        </a:p>
      </dsp:txBody>
      <dsp:txXfrm>
        <a:off x="2564780" y="1494360"/>
        <a:ext cx="1826321" cy="3138157"/>
      </dsp:txXfrm>
    </dsp:sp>
    <dsp:sp modelId="{7DE94B83-8A64-4220-8BF7-D8959C850D82}">
      <dsp:nvSpPr>
        <dsp:cNvPr id="0" name=""/>
        <dsp:cNvSpPr/>
      </dsp:nvSpPr>
      <dsp:spPr>
        <a:xfrm>
          <a:off x="4391102" y="1494360"/>
          <a:ext cx="2564302" cy="3138157"/>
        </a:xfrm>
        <a:prstGeom prst="rect">
          <a:avLst/>
        </a:prstGeom>
        <a:solidFill>
          <a:schemeClr val="accent1">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Crimes that the police believe may be committed. E.g. when premises or individuals have been kept under observation for a long time with a view to the possible institution of  criminal proceedings</a:t>
          </a:r>
        </a:p>
      </dsp:txBody>
      <dsp:txXfrm>
        <a:off x="4391102" y="1494360"/>
        <a:ext cx="2564302" cy="3138157"/>
      </dsp:txXfrm>
    </dsp:sp>
    <dsp:sp modelId="{713D5915-9A6B-4885-B514-7BE9E964B63D}">
      <dsp:nvSpPr>
        <dsp:cNvPr id="0" name=""/>
        <dsp:cNvSpPr/>
      </dsp:nvSpPr>
      <dsp:spPr>
        <a:xfrm>
          <a:off x="0" y="4632517"/>
          <a:ext cx="6955883" cy="348684"/>
        </a:xfrm>
        <a:prstGeom prst="rect">
          <a:avLst/>
        </a:prstGeom>
        <a:solidFill>
          <a:schemeClr val="tx2">
            <a:lumMod val="40000"/>
            <a:lumOff val="60000"/>
          </a:schemeClr>
        </a:solidFill>
        <a:ln>
          <a:solidFill>
            <a:schemeClr val="tx1"/>
          </a:solidFill>
        </a:ln>
        <a:effectLst/>
      </dsp:spPr>
      <dsp:style>
        <a:lnRef idx="0">
          <a:scrgbClr r="0" g="0" b="0"/>
        </a:lnRef>
        <a:fillRef idx="1">
          <a:scrgbClr r="0" g="0" b="0"/>
        </a:fillRef>
        <a:effectRef idx="0">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DF1F63-2763-4135-A1DA-ECB7B98BD17C}">
      <dsp:nvSpPr>
        <dsp:cNvPr id="0" name=""/>
        <dsp:cNvSpPr/>
      </dsp:nvSpPr>
      <dsp:spPr>
        <a:xfrm>
          <a:off x="1494" y="0"/>
          <a:ext cx="3806324" cy="3504022"/>
        </a:xfrm>
        <a:prstGeom prst="roundRect">
          <a:avLst>
            <a:gd name="adj" fmla="val 5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9154" rIns="115570" bIns="0" numCol="1" spcCol="1270" anchor="t" anchorCtr="0">
          <a:noAutofit/>
        </a:bodyPr>
        <a:lstStyle/>
        <a:p>
          <a:pPr marL="0" lvl="0" indent="0" algn="r" defTabSz="1155700">
            <a:lnSpc>
              <a:spcPct val="90000"/>
            </a:lnSpc>
            <a:spcBef>
              <a:spcPct val="0"/>
            </a:spcBef>
            <a:spcAft>
              <a:spcPct val="35000"/>
            </a:spcAft>
            <a:buNone/>
          </a:pPr>
          <a:r>
            <a:rPr lang="en-US" sz="2600" kern="1200" dirty="0">
              <a:solidFill>
                <a:schemeClr val="tx1"/>
              </a:solidFill>
            </a:rPr>
            <a:t>Reactive</a:t>
          </a:r>
        </a:p>
      </dsp:txBody>
      <dsp:txXfrm rot="16200000">
        <a:off x="-1054522" y="1056016"/>
        <a:ext cx="2873298" cy="761264"/>
      </dsp:txXfrm>
    </dsp:sp>
    <dsp:sp modelId="{7E8336F9-CC29-4DC2-9527-D2D0F4A0AB5F}">
      <dsp:nvSpPr>
        <dsp:cNvPr id="0" name=""/>
        <dsp:cNvSpPr/>
      </dsp:nvSpPr>
      <dsp:spPr>
        <a:xfrm>
          <a:off x="762759" y="0"/>
          <a:ext cx="2835711" cy="3504022"/>
        </a:xfrm>
        <a:prstGeom prst="rect">
          <a:avLst/>
        </a:prstGeom>
        <a:solidFill>
          <a:schemeClr val="tx2">
            <a:lumMod val="40000"/>
            <a:lumOff val="60000"/>
          </a:schemeClr>
        </a:solid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This starts with the discovery of a crime &amp; seeks to bring offenders to justice by uncovering material that identifies suspects &amp; provides sufficient evidence to enable a court to determine their guilt</a:t>
          </a:r>
        </a:p>
      </dsp:txBody>
      <dsp:txXfrm>
        <a:off x="762759" y="0"/>
        <a:ext cx="2835711" cy="3504022"/>
      </dsp:txXfrm>
    </dsp:sp>
    <dsp:sp modelId="{DA0AF2C6-6BB1-4772-88CE-8D1B7A36BDBB}">
      <dsp:nvSpPr>
        <dsp:cNvPr id="0" name=""/>
        <dsp:cNvSpPr/>
      </dsp:nvSpPr>
      <dsp:spPr>
        <a:xfrm>
          <a:off x="3941040" y="0"/>
          <a:ext cx="3806324" cy="3504022"/>
        </a:xfrm>
        <a:prstGeom prst="roundRect">
          <a:avLst>
            <a:gd name="adj" fmla="val 5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9154" rIns="115570" bIns="0" numCol="1" spcCol="1270" anchor="t" anchorCtr="0">
          <a:noAutofit/>
        </a:bodyPr>
        <a:lstStyle/>
        <a:p>
          <a:pPr marL="0" lvl="0" indent="0" algn="r" defTabSz="1155700">
            <a:lnSpc>
              <a:spcPct val="90000"/>
            </a:lnSpc>
            <a:spcBef>
              <a:spcPct val="0"/>
            </a:spcBef>
            <a:spcAft>
              <a:spcPct val="35000"/>
            </a:spcAft>
            <a:buNone/>
          </a:pPr>
          <a:r>
            <a:rPr lang="en-US" sz="2600" kern="1200" dirty="0">
              <a:solidFill>
                <a:schemeClr val="tx1"/>
              </a:solidFill>
            </a:rPr>
            <a:t>Proactive</a:t>
          </a:r>
        </a:p>
      </dsp:txBody>
      <dsp:txXfrm rot="16200000">
        <a:off x="2885023" y="1056016"/>
        <a:ext cx="2873298" cy="761264"/>
      </dsp:txXfrm>
    </dsp:sp>
    <dsp:sp modelId="{AEFFE743-B824-4830-A4C5-EA90239FB717}">
      <dsp:nvSpPr>
        <dsp:cNvPr id="0" name=""/>
        <dsp:cNvSpPr/>
      </dsp:nvSpPr>
      <dsp:spPr>
        <a:xfrm rot="5400000">
          <a:off x="3702690" y="2717303"/>
          <a:ext cx="514761" cy="570948"/>
        </a:xfrm>
        <a:prstGeom prst="flowChartExtract">
          <a:avLst/>
        </a:prstGeom>
        <a:solidFill>
          <a:srgbClr val="00206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BE16E3B2-35B5-40DF-8750-054BD60AEB43}">
      <dsp:nvSpPr>
        <dsp:cNvPr id="0" name=""/>
        <dsp:cNvSpPr/>
      </dsp:nvSpPr>
      <dsp:spPr>
        <a:xfrm>
          <a:off x="4702305" y="0"/>
          <a:ext cx="2835711" cy="3504022"/>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This usually starts with an intelligence analysis that a particular individual or group is involved in criminal enterprise</a:t>
          </a:r>
        </a:p>
      </dsp:txBody>
      <dsp:txXfrm>
        <a:off x="4702305" y="0"/>
        <a:ext cx="2835711" cy="350402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5D5998-97EC-477E-9443-7667DA98BA5C}">
      <dsp:nvSpPr>
        <dsp:cNvPr id="0" name=""/>
        <dsp:cNvSpPr/>
      </dsp:nvSpPr>
      <dsp:spPr>
        <a:xfrm>
          <a:off x="8609" y="301767"/>
          <a:ext cx="2573260" cy="1543956"/>
        </a:xfrm>
        <a:prstGeom prst="roundRect">
          <a:avLst>
            <a:gd name="adj" fmla="val 10000"/>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Preserve life</a:t>
          </a:r>
        </a:p>
      </dsp:txBody>
      <dsp:txXfrm>
        <a:off x="53830" y="346988"/>
        <a:ext cx="2482818" cy="1453514"/>
      </dsp:txXfrm>
    </dsp:sp>
    <dsp:sp modelId="{1880E01B-1415-4D7B-9AD2-AB6475D71FBD}">
      <dsp:nvSpPr>
        <dsp:cNvPr id="0" name=""/>
        <dsp:cNvSpPr/>
      </dsp:nvSpPr>
      <dsp:spPr>
        <a:xfrm>
          <a:off x="2808316" y="754660"/>
          <a:ext cx="545531" cy="638168"/>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2808316" y="882294"/>
        <a:ext cx="381872" cy="382900"/>
      </dsp:txXfrm>
    </dsp:sp>
    <dsp:sp modelId="{012F2845-F05F-40E4-8A07-9F2D050946D7}">
      <dsp:nvSpPr>
        <dsp:cNvPr id="0" name=""/>
        <dsp:cNvSpPr/>
      </dsp:nvSpPr>
      <dsp:spPr>
        <a:xfrm>
          <a:off x="3611174" y="301767"/>
          <a:ext cx="2573260" cy="1543956"/>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Identify victims/ witnesses</a:t>
          </a:r>
        </a:p>
      </dsp:txBody>
      <dsp:txXfrm>
        <a:off x="3656395" y="346988"/>
        <a:ext cx="2482818" cy="1453514"/>
      </dsp:txXfrm>
    </dsp:sp>
    <dsp:sp modelId="{D4D14FE8-87F0-4138-A2F0-39EAD1242161}">
      <dsp:nvSpPr>
        <dsp:cNvPr id="0" name=""/>
        <dsp:cNvSpPr/>
      </dsp:nvSpPr>
      <dsp:spPr>
        <a:xfrm>
          <a:off x="6410881" y="754660"/>
          <a:ext cx="545531" cy="638168"/>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6410881" y="882294"/>
        <a:ext cx="381872" cy="382900"/>
      </dsp:txXfrm>
    </dsp:sp>
    <dsp:sp modelId="{D995732A-F645-4B80-A1FA-31B4A46A40F3}">
      <dsp:nvSpPr>
        <dsp:cNvPr id="0" name=""/>
        <dsp:cNvSpPr/>
      </dsp:nvSpPr>
      <dsp:spPr>
        <a:xfrm>
          <a:off x="7213739" y="301767"/>
          <a:ext cx="2573260" cy="1543956"/>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Preserve scenes</a:t>
          </a:r>
        </a:p>
      </dsp:txBody>
      <dsp:txXfrm>
        <a:off x="7258960" y="346988"/>
        <a:ext cx="2482818" cy="1453514"/>
      </dsp:txXfrm>
    </dsp:sp>
    <dsp:sp modelId="{9F6BCB4F-E6F8-4AA8-BFCD-20E8E3D91547}">
      <dsp:nvSpPr>
        <dsp:cNvPr id="0" name=""/>
        <dsp:cNvSpPr/>
      </dsp:nvSpPr>
      <dsp:spPr>
        <a:xfrm rot="5400000">
          <a:off x="8227603" y="2025851"/>
          <a:ext cx="545531" cy="638168"/>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rot="-5400000">
        <a:off x="8308919" y="2072170"/>
        <a:ext cx="382900" cy="381872"/>
      </dsp:txXfrm>
    </dsp:sp>
    <dsp:sp modelId="{0924443D-C24A-4E34-8D72-1A8AAD68A5EB}">
      <dsp:nvSpPr>
        <dsp:cNvPr id="0" name=""/>
        <dsp:cNvSpPr/>
      </dsp:nvSpPr>
      <dsp:spPr>
        <a:xfrm>
          <a:off x="7213739" y="2875027"/>
          <a:ext cx="2573260" cy="1543956"/>
        </a:xfrm>
        <a:prstGeom prst="roundRect">
          <a:avLst>
            <a:gd name="adj" fmla="val 10000"/>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Secure evidence</a:t>
          </a:r>
        </a:p>
      </dsp:txBody>
      <dsp:txXfrm>
        <a:off x="7258960" y="2920248"/>
        <a:ext cx="2482818" cy="1453514"/>
      </dsp:txXfrm>
    </dsp:sp>
    <dsp:sp modelId="{84697091-9E73-443E-8822-B02B99EF39C6}">
      <dsp:nvSpPr>
        <dsp:cNvPr id="0" name=""/>
        <dsp:cNvSpPr/>
      </dsp:nvSpPr>
      <dsp:spPr>
        <a:xfrm rot="10800000">
          <a:off x="6441760" y="3327921"/>
          <a:ext cx="545531" cy="638168"/>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rot="10800000">
        <a:off x="6605419" y="3455555"/>
        <a:ext cx="381872" cy="382900"/>
      </dsp:txXfrm>
    </dsp:sp>
    <dsp:sp modelId="{7536130C-62D8-4BEE-AC25-52B590C60088}">
      <dsp:nvSpPr>
        <dsp:cNvPr id="0" name=""/>
        <dsp:cNvSpPr/>
      </dsp:nvSpPr>
      <dsp:spPr>
        <a:xfrm>
          <a:off x="3611174" y="2875027"/>
          <a:ext cx="2573260" cy="1543956"/>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Identify suspects</a:t>
          </a:r>
        </a:p>
      </dsp:txBody>
      <dsp:txXfrm>
        <a:off x="3656395" y="2920248"/>
        <a:ext cx="2482818" cy="145351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82CA98-5556-40AF-BD84-FEF0030AE151}">
      <dsp:nvSpPr>
        <dsp:cNvPr id="0" name=""/>
        <dsp:cNvSpPr/>
      </dsp:nvSpPr>
      <dsp:spPr>
        <a:xfrm>
          <a:off x="9585" y="384188"/>
          <a:ext cx="2864926" cy="1718956"/>
        </a:xfrm>
        <a:prstGeom prst="roundRect">
          <a:avLst>
            <a:gd name="adj" fmla="val 10000"/>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Best evidence is obtained</a:t>
          </a:r>
        </a:p>
      </dsp:txBody>
      <dsp:txXfrm>
        <a:off x="59932" y="434535"/>
        <a:ext cx="2764232" cy="1618262"/>
      </dsp:txXfrm>
    </dsp:sp>
    <dsp:sp modelId="{BD73658F-3413-4F70-A9B0-524314386452}">
      <dsp:nvSpPr>
        <dsp:cNvPr id="0" name=""/>
        <dsp:cNvSpPr/>
      </dsp:nvSpPr>
      <dsp:spPr>
        <a:xfrm>
          <a:off x="3126625" y="888415"/>
          <a:ext cx="607364" cy="710501"/>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3126625" y="1030515"/>
        <a:ext cx="425155" cy="426301"/>
      </dsp:txXfrm>
    </dsp:sp>
    <dsp:sp modelId="{4DBAEBEC-FFC6-4B5E-8FD1-A5D332D60D32}">
      <dsp:nvSpPr>
        <dsp:cNvPr id="0" name=""/>
        <dsp:cNvSpPr/>
      </dsp:nvSpPr>
      <dsp:spPr>
        <a:xfrm>
          <a:off x="4020482" y="384188"/>
          <a:ext cx="2864926" cy="1718956"/>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Accounts given when memory is freshest</a:t>
          </a:r>
        </a:p>
      </dsp:txBody>
      <dsp:txXfrm>
        <a:off x="4070829" y="434535"/>
        <a:ext cx="2764232" cy="1618262"/>
      </dsp:txXfrm>
    </dsp:sp>
    <dsp:sp modelId="{C286BA9C-2A42-4889-B54B-ACD14E3938C8}">
      <dsp:nvSpPr>
        <dsp:cNvPr id="0" name=""/>
        <dsp:cNvSpPr/>
      </dsp:nvSpPr>
      <dsp:spPr>
        <a:xfrm>
          <a:off x="7137522" y="888415"/>
          <a:ext cx="607364" cy="710501"/>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7137522" y="1030515"/>
        <a:ext cx="425155" cy="426301"/>
      </dsp:txXfrm>
    </dsp:sp>
    <dsp:sp modelId="{1BBA13DF-DF28-4D3A-B81A-791A810F5C43}">
      <dsp:nvSpPr>
        <dsp:cNvPr id="0" name=""/>
        <dsp:cNvSpPr/>
      </dsp:nvSpPr>
      <dsp:spPr>
        <a:xfrm>
          <a:off x="8031380" y="384188"/>
          <a:ext cx="2864926" cy="1718956"/>
        </a:xfrm>
        <a:prstGeom prst="roundRect">
          <a:avLst>
            <a:gd name="adj" fmla="val 10000"/>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Physical evidence secured &amp; not disposed of or lost</a:t>
          </a:r>
        </a:p>
      </dsp:txBody>
      <dsp:txXfrm>
        <a:off x="8081727" y="434535"/>
        <a:ext cx="2764232" cy="1618262"/>
      </dsp:txXfrm>
    </dsp:sp>
    <dsp:sp modelId="{6ECA49FC-67A5-4526-A71B-32CAF64762EA}">
      <dsp:nvSpPr>
        <dsp:cNvPr id="0" name=""/>
        <dsp:cNvSpPr/>
      </dsp:nvSpPr>
      <dsp:spPr>
        <a:xfrm rot="5400000">
          <a:off x="9160161" y="2303689"/>
          <a:ext cx="607364" cy="710501"/>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rot="-5400000">
        <a:off x="9250693" y="2355258"/>
        <a:ext cx="426301" cy="425155"/>
      </dsp:txXfrm>
    </dsp:sp>
    <dsp:sp modelId="{00D97429-8D0D-48CD-9611-1DD414F6F477}">
      <dsp:nvSpPr>
        <dsp:cNvPr id="0" name=""/>
        <dsp:cNvSpPr/>
      </dsp:nvSpPr>
      <dsp:spPr>
        <a:xfrm>
          <a:off x="8031380" y="3249115"/>
          <a:ext cx="2864926" cy="1718956"/>
        </a:xfrm>
        <a:prstGeom prst="roundRect">
          <a:avLst>
            <a:gd name="adj" fmla="val 10000"/>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Suspects located early </a:t>
          </a:r>
          <a:r>
            <a:rPr lang="en-US" sz="2400" kern="1200" dirty="0" err="1">
              <a:solidFill>
                <a:schemeClr val="tx1"/>
              </a:solidFill>
            </a:rPr>
            <a:t>maximising</a:t>
          </a:r>
          <a:r>
            <a:rPr lang="en-US" sz="2400" kern="1200" dirty="0">
              <a:solidFill>
                <a:schemeClr val="tx1"/>
              </a:solidFill>
            </a:rPr>
            <a:t> opportunities to recover property &amp; forensic evidence</a:t>
          </a:r>
        </a:p>
      </dsp:txBody>
      <dsp:txXfrm>
        <a:off x="8081727" y="3299462"/>
        <a:ext cx="2764232" cy="1618262"/>
      </dsp:txXfrm>
    </dsp:sp>
    <dsp:sp modelId="{D430178A-650F-4B14-8A65-5ED2A62E3422}">
      <dsp:nvSpPr>
        <dsp:cNvPr id="0" name=""/>
        <dsp:cNvSpPr/>
      </dsp:nvSpPr>
      <dsp:spPr>
        <a:xfrm rot="10800000">
          <a:off x="7171902" y="3753342"/>
          <a:ext cx="607364" cy="710501"/>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rot="10800000">
        <a:off x="7354111" y="3895442"/>
        <a:ext cx="425155" cy="426301"/>
      </dsp:txXfrm>
    </dsp:sp>
    <dsp:sp modelId="{A44BF523-7603-4E89-8E19-E25D1C8D337F}">
      <dsp:nvSpPr>
        <dsp:cNvPr id="0" name=""/>
        <dsp:cNvSpPr/>
      </dsp:nvSpPr>
      <dsp:spPr>
        <a:xfrm>
          <a:off x="4020482" y="3249115"/>
          <a:ext cx="2864926" cy="1718956"/>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Case progressed expeditiously saving time, money &amp; ensuring victim/ witness safety</a:t>
          </a:r>
        </a:p>
      </dsp:txBody>
      <dsp:txXfrm>
        <a:off x="4070829" y="3299462"/>
        <a:ext cx="2764232" cy="1618262"/>
      </dsp:txXfrm>
    </dsp:sp>
    <dsp:sp modelId="{CE56642B-F0BE-4C6E-ABEE-3083B7E5CE14}">
      <dsp:nvSpPr>
        <dsp:cNvPr id="0" name=""/>
        <dsp:cNvSpPr/>
      </dsp:nvSpPr>
      <dsp:spPr>
        <a:xfrm rot="10800000">
          <a:off x="3161004" y="3753342"/>
          <a:ext cx="607364" cy="710501"/>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rot="10800000">
        <a:off x="3343213" y="3895442"/>
        <a:ext cx="425155" cy="426301"/>
      </dsp:txXfrm>
    </dsp:sp>
    <dsp:sp modelId="{7DDD072E-F726-4B27-8487-C02F82043318}">
      <dsp:nvSpPr>
        <dsp:cNvPr id="0" name=""/>
        <dsp:cNvSpPr/>
      </dsp:nvSpPr>
      <dsp:spPr>
        <a:xfrm>
          <a:off x="9585" y="3249115"/>
          <a:ext cx="2864926" cy="1718956"/>
        </a:xfrm>
        <a:prstGeom prst="roundRect">
          <a:avLst>
            <a:gd name="adj" fmla="val 10000"/>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Public protection &amp; confidence increased</a:t>
          </a:r>
        </a:p>
      </dsp:txBody>
      <dsp:txXfrm>
        <a:off x="59932" y="3299462"/>
        <a:ext cx="2764232" cy="161826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9D9A18-45C3-4F01-9C15-8C7AF194D322}">
      <dsp:nvSpPr>
        <dsp:cNvPr id="0" name=""/>
        <dsp:cNvSpPr/>
      </dsp:nvSpPr>
      <dsp:spPr>
        <a:xfrm>
          <a:off x="1160" y="94071"/>
          <a:ext cx="2473797" cy="1484278"/>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Principles</a:t>
          </a:r>
        </a:p>
      </dsp:txBody>
      <dsp:txXfrm>
        <a:off x="44633" y="137544"/>
        <a:ext cx="2386851" cy="1397332"/>
      </dsp:txXfrm>
    </dsp:sp>
    <dsp:sp modelId="{E3D8DDB8-CD66-4F09-A2C5-737D187EB0E1}">
      <dsp:nvSpPr>
        <dsp:cNvPr id="0" name=""/>
        <dsp:cNvSpPr/>
      </dsp:nvSpPr>
      <dsp:spPr>
        <a:xfrm>
          <a:off x="2692651" y="529459"/>
          <a:ext cx="524444" cy="613501"/>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2692651" y="652159"/>
        <a:ext cx="367111" cy="368101"/>
      </dsp:txXfrm>
    </dsp:sp>
    <dsp:sp modelId="{79345D97-0520-4383-90BC-B291050A8640}">
      <dsp:nvSpPr>
        <dsp:cNvPr id="0" name=""/>
        <dsp:cNvSpPr/>
      </dsp:nvSpPr>
      <dsp:spPr>
        <a:xfrm>
          <a:off x="3464475" y="94071"/>
          <a:ext cx="2473797" cy="1484278"/>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Experience</a:t>
          </a:r>
        </a:p>
      </dsp:txBody>
      <dsp:txXfrm>
        <a:off x="3507948" y="137544"/>
        <a:ext cx="2386851" cy="1397332"/>
      </dsp:txXfrm>
    </dsp:sp>
    <dsp:sp modelId="{BCBB0E04-A3F0-4B03-AD57-1572EBAD99FF}">
      <dsp:nvSpPr>
        <dsp:cNvPr id="0" name=""/>
        <dsp:cNvSpPr/>
      </dsp:nvSpPr>
      <dsp:spPr>
        <a:xfrm rot="5400000">
          <a:off x="4439151" y="1751515"/>
          <a:ext cx="524444" cy="613501"/>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rot="-5400000">
        <a:off x="4517323" y="1796044"/>
        <a:ext cx="368101" cy="367111"/>
      </dsp:txXfrm>
    </dsp:sp>
    <dsp:sp modelId="{66BB62D9-5138-4F23-A93E-91D588E02273}">
      <dsp:nvSpPr>
        <dsp:cNvPr id="0" name=""/>
        <dsp:cNvSpPr/>
      </dsp:nvSpPr>
      <dsp:spPr>
        <a:xfrm>
          <a:off x="3464475" y="2567868"/>
          <a:ext cx="2473797" cy="1484278"/>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Disciplined</a:t>
          </a:r>
        </a:p>
      </dsp:txBody>
      <dsp:txXfrm>
        <a:off x="3507948" y="2611341"/>
        <a:ext cx="2386851" cy="1397332"/>
      </dsp:txXfrm>
    </dsp:sp>
    <dsp:sp modelId="{1BBDE939-8D52-437E-9C6D-6AA02F2321B3}">
      <dsp:nvSpPr>
        <dsp:cNvPr id="0" name=""/>
        <dsp:cNvSpPr/>
      </dsp:nvSpPr>
      <dsp:spPr>
        <a:xfrm rot="10800000">
          <a:off x="2722336" y="3003256"/>
          <a:ext cx="524444" cy="613501"/>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rot="10800000">
        <a:off x="2879669" y="3125956"/>
        <a:ext cx="367111" cy="368101"/>
      </dsp:txXfrm>
    </dsp:sp>
    <dsp:sp modelId="{89A17FDC-FCDC-4115-A2DA-9DF613E93D11}">
      <dsp:nvSpPr>
        <dsp:cNvPr id="0" name=""/>
        <dsp:cNvSpPr/>
      </dsp:nvSpPr>
      <dsp:spPr>
        <a:xfrm>
          <a:off x="1160" y="2567868"/>
          <a:ext cx="2473797" cy="1484278"/>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Rational</a:t>
          </a:r>
        </a:p>
      </dsp:txBody>
      <dsp:txXfrm>
        <a:off x="44633" y="2611341"/>
        <a:ext cx="2386851" cy="139733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6A25EE-158D-4F95-BEC3-E88E3C424E9E}">
      <dsp:nvSpPr>
        <dsp:cNvPr id="0" name=""/>
        <dsp:cNvSpPr/>
      </dsp:nvSpPr>
      <dsp:spPr>
        <a:xfrm>
          <a:off x="1587" y="0"/>
          <a:ext cx="2469722" cy="4883221"/>
        </a:xfrm>
        <a:prstGeom prst="roundRect">
          <a:avLst>
            <a:gd name="adj" fmla="val 10000"/>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6032" tIns="256032" rIns="256032" bIns="256032" numCol="1" spcCol="1270" anchor="ctr" anchorCtr="0">
          <a:noAutofit/>
        </a:bodyPr>
        <a:lstStyle/>
        <a:p>
          <a:pPr marL="0" lvl="0" indent="0" algn="ctr" defTabSz="1600200">
            <a:lnSpc>
              <a:spcPct val="90000"/>
            </a:lnSpc>
            <a:spcBef>
              <a:spcPct val="0"/>
            </a:spcBef>
            <a:spcAft>
              <a:spcPct val="35000"/>
            </a:spcAft>
            <a:buNone/>
          </a:pPr>
          <a:r>
            <a:rPr lang="en-US" sz="3600" b="1" i="1" u="sng" kern="1200" dirty="0">
              <a:solidFill>
                <a:schemeClr val="tx1"/>
              </a:solidFill>
            </a:rPr>
            <a:t>A</a:t>
          </a:r>
          <a:r>
            <a:rPr lang="en-US" sz="2800" kern="1200" dirty="0">
              <a:solidFill>
                <a:schemeClr val="tx1"/>
              </a:solidFill>
            </a:rPr>
            <a:t>ssume nothing</a:t>
          </a:r>
        </a:p>
      </dsp:txBody>
      <dsp:txXfrm>
        <a:off x="1587" y="1953288"/>
        <a:ext cx="2469722" cy="1953288"/>
      </dsp:txXfrm>
    </dsp:sp>
    <dsp:sp modelId="{EF4DC0A3-A9DC-4968-8348-ED632C2646D9}">
      <dsp:nvSpPr>
        <dsp:cNvPr id="0" name=""/>
        <dsp:cNvSpPr/>
      </dsp:nvSpPr>
      <dsp:spPr>
        <a:xfrm>
          <a:off x="423392" y="292993"/>
          <a:ext cx="1626112" cy="1626112"/>
        </a:xfrm>
        <a:prstGeom prst="ellipse">
          <a:avLst/>
        </a:prstGeom>
        <a:blipFill rotWithShape="1">
          <a:blip xmlns:r="http://schemas.openxmlformats.org/officeDocument/2006/relationships" r:embed="rId1"/>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D070C1D8-F705-408C-B8BE-3BC43BC129BF}">
      <dsp:nvSpPr>
        <dsp:cNvPr id="0" name=""/>
        <dsp:cNvSpPr/>
      </dsp:nvSpPr>
      <dsp:spPr>
        <a:xfrm>
          <a:off x="2545401" y="0"/>
          <a:ext cx="2469722" cy="4883221"/>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6032" tIns="256032" rIns="256032" bIns="256032" numCol="1" spcCol="1270" anchor="ctr" anchorCtr="0">
          <a:noAutofit/>
        </a:bodyPr>
        <a:lstStyle/>
        <a:p>
          <a:pPr marL="0" lvl="0" indent="0" algn="ctr" defTabSz="1600200">
            <a:lnSpc>
              <a:spcPct val="90000"/>
            </a:lnSpc>
            <a:spcBef>
              <a:spcPct val="0"/>
            </a:spcBef>
            <a:spcAft>
              <a:spcPct val="35000"/>
            </a:spcAft>
            <a:buNone/>
          </a:pPr>
          <a:r>
            <a:rPr lang="en-US" sz="3600" b="1" i="1" u="sng" kern="1200" dirty="0">
              <a:solidFill>
                <a:schemeClr val="tx1"/>
              </a:solidFill>
            </a:rPr>
            <a:t>B</a:t>
          </a:r>
          <a:r>
            <a:rPr lang="en-US" sz="2800" kern="1200" dirty="0">
              <a:solidFill>
                <a:schemeClr val="tx1"/>
              </a:solidFill>
            </a:rPr>
            <a:t>elieve nothing</a:t>
          </a:r>
        </a:p>
      </dsp:txBody>
      <dsp:txXfrm>
        <a:off x="2545401" y="1953288"/>
        <a:ext cx="2469722" cy="1953288"/>
      </dsp:txXfrm>
    </dsp:sp>
    <dsp:sp modelId="{B681D1F0-4916-42BF-A72D-26D2D87CC2E7}">
      <dsp:nvSpPr>
        <dsp:cNvPr id="0" name=""/>
        <dsp:cNvSpPr/>
      </dsp:nvSpPr>
      <dsp:spPr>
        <a:xfrm>
          <a:off x="2967206" y="292993"/>
          <a:ext cx="1626112" cy="1626112"/>
        </a:xfrm>
        <a:prstGeom prst="ellipse">
          <a:avLst/>
        </a:prstGeom>
        <a:blipFill rotWithShape="1">
          <a:blip xmlns:r="http://schemas.openxmlformats.org/officeDocument/2006/relationships" r:embed="rId2"/>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DB5B4BB6-0522-4BA2-ADEC-53010A782DCF}">
      <dsp:nvSpPr>
        <dsp:cNvPr id="0" name=""/>
        <dsp:cNvSpPr/>
      </dsp:nvSpPr>
      <dsp:spPr>
        <a:xfrm>
          <a:off x="5089215" y="0"/>
          <a:ext cx="2469722" cy="4883221"/>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6032" tIns="256032" rIns="256032" bIns="256032" numCol="1" spcCol="1270" anchor="ctr" anchorCtr="0">
          <a:noAutofit/>
        </a:bodyPr>
        <a:lstStyle/>
        <a:p>
          <a:pPr marL="0" lvl="0" indent="0" algn="ctr" defTabSz="1600200">
            <a:lnSpc>
              <a:spcPct val="90000"/>
            </a:lnSpc>
            <a:spcBef>
              <a:spcPct val="0"/>
            </a:spcBef>
            <a:spcAft>
              <a:spcPct val="35000"/>
            </a:spcAft>
            <a:buNone/>
          </a:pPr>
          <a:r>
            <a:rPr lang="en-US" sz="3600" b="1" i="1" u="sng" kern="1200" dirty="0">
              <a:solidFill>
                <a:schemeClr val="tx1"/>
              </a:solidFill>
            </a:rPr>
            <a:t>C</a:t>
          </a:r>
          <a:r>
            <a:rPr lang="en-US" sz="2800" kern="1200" dirty="0">
              <a:solidFill>
                <a:schemeClr val="tx1"/>
              </a:solidFill>
            </a:rPr>
            <a:t>hallenge everything</a:t>
          </a:r>
        </a:p>
      </dsp:txBody>
      <dsp:txXfrm>
        <a:off x="5089215" y="1953288"/>
        <a:ext cx="2469722" cy="1953288"/>
      </dsp:txXfrm>
    </dsp:sp>
    <dsp:sp modelId="{B93CC520-40FB-4BCE-BC39-D95D094C1E29}">
      <dsp:nvSpPr>
        <dsp:cNvPr id="0" name=""/>
        <dsp:cNvSpPr/>
      </dsp:nvSpPr>
      <dsp:spPr>
        <a:xfrm>
          <a:off x="5511020" y="292993"/>
          <a:ext cx="1626112" cy="1626112"/>
        </a:xfrm>
        <a:prstGeom prst="ellipse">
          <a:avLst/>
        </a:prstGeom>
        <a:blipFill rotWithShape="1">
          <a:blip xmlns:r="http://schemas.openxmlformats.org/officeDocument/2006/relationships" r:embed="rId3"/>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A13D80DC-2757-4D36-94D1-ECD8E36E0DB6}">
      <dsp:nvSpPr>
        <dsp:cNvPr id="0" name=""/>
        <dsp:cNvSpPr/>
      </dsp:nvSpPr>
      <dsp:spPr>
        <a:xfrm>
          <a:off x="302421" y="3906576"/>
          <a:ext cx="6955683" cy="732483"/>
        </a:xfrm>
        <a:prstGeom prst="leftRightArrow">
          <a:avLst/>
        </a:prstGeom>
        <a:solidFill>
          <a:schemeClr val="accent1"/>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E5D31C-F82D-4BC7-84F3-1032C16D877B}">
      <dsp:nvSpPr>
        <dsp:cNvPr id="0" name=""/>
        <dsp:cNvSpPr/>
      </dsp:nvSpPr>
      <dsp:spPr>
        <a:xfrm rot="5400000">
          <a:off x="1839017" y="990725"/>
          <a:ext cx="1549481" cy="186685"/>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78ADF751-FB4B-4502-841F-5767DDAEC1F5}">
      <dsp:nvSpPr>
        <dsp:cNvPr id="0" name=""/>
        <dsp:cNvSpPr/>
      </dsp:nvSpPr>
      <dsp:spPr>
        <a:xfrm>
          <a:off x="2195786" y="2325"/>
          <a:ext cx="2074284" cy="1244570"/>
        </a:xfrm>
        <a:prstGeom prst="roundRect">
          <a:avLst>
            <a:gd name="adj" fmla="val 10000"/>
          </a:avLst>
        </a:prstGeom>
        <a:solidFill>
          <a:schemeClr val="bg2">
            <a:lumMod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Viewing CCTV</a:t>
          </a:r>
        </a:p>
      </dsp:txBody>
      <dsp:txXfrm>
        <a:off x="2232238" y="38777"/>
        <a:ext cx="2001380" cy="1171666"/>
      </dsp:txXfrm>
    </dsp:sp>
    <dsp:sp modelId="{EB6ADC0A-6B52-46CC-9AD4-4CA432926698}">
      <dsp:nvSpPr>
        <dsp:cNvPr id="0" name=""/>
        <dsp:cNvSpPr/>
      </dsp:nvSpPr>
      <dsp:spPr>
        <a:xfrm rot="5400000">
          <a:off x="1839017" y="2546438"/>
          <a:ext cx="1549481" cy="186685"/>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77408D1B-D906-4830-8974-7093A6A27055}">
      <dsp:nvSpPr>
        <dsp:cNvPr id="0" name=""/>
        <dsp:cNvSpPr/>
      </dsp:nvSpPr>
      <dsp:spPr>
        <a:xfrm>
          <a:off x="2195786" y="1558038"/>
          <a:ext cx="2074284" cy="1244570"/>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House to house enquiries</a:t>
          </a:r>
        </a:p>
      </dsp:txBody>
      <dsp:txXfrm>
        <a:off x="2232238" y="1594490"/>
        <a:ext cx="2001380" cy="1171666"/>
      </dsp:txXfrm>
    </dsp:sp>
    <dsp:sp modelId="{64668776-E477-40AC-85B6-A5875B7C22EE}">
      <dsp:nvSpPr>
        <dsp:cNvPr id="0" name=""/>
        <dsp:cNvSpPr/>
      </dsp:nvSpPr>
      <dsp:spPr>
        <a:xfrm>
          <a:off x="2616874" y="3324295"/>
          <a:ext cx="2752566" cy="186685"/>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283D5262-D56E-49B8-8CF1-AC15089BDB86}">
      <dsp:nvSpPr>
        <dsp:cNvPr id="0" name=""/>
        <dsp:cNvSpPr/>
      </dsp:nvSpPr>
      <dsp:spPr>
        <a:xfrm>
          <a:off x="2195786" y="3113751"/>
          <a:ext cx="2074284" cy="1244570"/>
        </a:xfrm>
        <a:prstGeom prst="roundRect">
          <a:avLst>
            <a:gd name="adj" fmla="val 10000"/>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Suspect interviews</a:t>
          </a:r>
        </a:p>
      </dsp:txBody>
      <dsp:txXfrm>
        <a:off x="2232238" y="3150203"/>
        <a:ext cx="2001380" cy="1171666"/>
      </dsp:txXfrm>
    </dsp:sp>
    <dsp:sp modelId="{DB2B3EDA-2516-44B3-8552-A6E6D7355FBA}">
      <dsp:nvSpPr>
        <dsp:cNvPr id="0" name=""/>
        <dsp:cNvSpPr/>
      </dsp:nvSpPr>
      <dsp:spPr>
        <a:xfrm rot="16200000">
          <a:off x="4597815" y="2546438"/>
          <a:ext cx="1549481" cy="186685"/>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13FCA328-F669-4D76-B363-65C0E21FB155}">
      <dsp:nvSpPr>
        <dsp:cNvPr id="0" name=""/>
        <dsp:cNvSpPr/>
      </dsp:nvSpPr>
      <dsp:spPr>
        <a:xfrm>
          <a:off x="4954583" y="3113751"/>
          <a:ext cx="2074284" cy="1244570"/>
        </a:xfrm>
        <a:prstGeom prst="roundRect">
          <a:avLst>
            <a:gd name="adj" fmla="val 10000"/>
          </a:avLst>
        </a:prstGeom>
        <a:solidFill>
          <a:schemeClr val="bg2">
            <a:lumMod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Open-source internet tools</a:t>
          </a:r>
        </a:p>
      </dsp:txBody>
      <dsp:txXfrm>
        <a:off x="4991035" y="3150203"/>
        <a:ext cx="2001380" cy="1171666"/>
      </dsp:txXfrm>
    </dsp:sp>
    <dsp:sp modelId="{9F88B539-1464-47F6-B8C1-C18D2C4F58A2}">
      <dsp:nvSpPr>
        <dsp:cNvPr id="0" name=""/>
        <dsp:cNvSpPr/>
      </dsp:nvSpPr>
      <dsp:spPr>
        <a:xfrm rot="16200000">
          <a:off x="4597815" y="990725"/>
          <a:ext cx="1549481" cy="186685"/>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690A225D-942A-406A-93AA-C2BCAA19A065}">
      <dsp:nvSpPr>
        <dsp:cNvPr id="0" name=""/>
        <dsp:cNvSpPr/>
      </dsp:nvSpPr>
      <dsp:spPr>
        <a:xfrm>
          <a:off x="4954583" y="1558038"/>
          <a:ext cx="2074284" cy="1244570"/>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Media appeals</a:t>
          </a:r>
        </a:p>
      </dsp:txBody>
      <dsp:txXfrm>
        <a:off x="4991035" y="1594490"/>
        <a:ext cx="2001380" cy="1171666"/>
      </dsp:txXfrm>
    </dsp:sp>
    <dsp:sp modelId="{4B68E901-C62F-4D2D-B529-4C98E809EDEE}">
      <dsp:nvSpPr>
        <dsp:cNvPr id="0" name=""/>
        <dsp:cNvSpPr/>
      </dsp:nvSpPr>
      <dsp:spPr>
        <a:xfrm>
          <a:off x="5375672" y="212869"/>
          <a:ext cx="2752566" cy="186685"/>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2C646F9D-8C11-4BBF-A671-DFDC10A3F5C3}">
      <dsp:nvSpPr>
        <dsp:cNvPr id="0" name=""/>
        <dsp:cNvSpPr/>
      </dsp:nvSpPr>
      <dsp:spPr>
        <a:xfrm>
          <a:off x="4954583" y="2325"/>
          <a:ext cx="2074284" cy="1244570"/>
        </a:xfrm>
        <a:prstGeom prst="roundRect">
          <a:avLst>
            <a:gd name="adj" fmla="val 10000"/>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Anniversary appeals</a:t>
          </a:r>
        </a:p>
      </dsp:txBody>
      <dsp:txXfrm>
        <a:off x="4991035" y="38777"/>
        <a:ext cx="2001380" cy="1171666"/>
      </dsp:txXfrm>
    </dsp:sp>
    <dsp:sp modelId="{FAF7BFC0-5030-4C6D-9372-2C076EBA68AB}">
      <dsp:nvSpPr>
        <dsp:cNvPr id="0" name=""/>
        <dsp:cNvSpPr/>
      </dsp:nvSpPr>
      <dsp:spPr>
        <a:xfrm rot="5400000">
          <a:off x="7356613" y="990725"/>
          <a:ext cx="1549481" cy="186685"/>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631869F7-31A6-431C-86F2-5E5C7CCD6433}">
      <dsp:nvSpPr>
        <dsp:cNvPr id="0" name=""/>
        <dsp:cNvSpPr/>
      </dsp:nvSpPr>
      <dsp:spPr>
        <a:xfrm>
          <a:off x="7713381" y="2325"/>
          <a:ext cx="2074284" cy="1244570"/>
        </a:xfrm>
        <a:prstGeom prst="roundRect">
          <a:avLst>
            <a:gd name="adj" fmla="val 10000"/>
          </a:avLst>
        </a:prstGeom>
        <a:solidFill>
          <a:schemeClr val="bg2">
            <a:lumMod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Financial investigation</a:t>
          </a:r>
        </a:p>
      </dsp:txBody>
      <dsp:txXfrm>
        <a:off x="7749833" y="38777"/>
        <a:ext cx="2001380" cy="1171666"/>
      </dsp:txXfrm>
    </dsp:sp>
    <dsp:sp modelId="{48C082CF-A53D-4E6A-8D1D-2CA9DC3BE58D}">
      <dsp:nvSpPr>
        <dsp:cNvPr id="0" name=""/>
        <dsp:cNvSpPr/>
      </dsp:nvSpPr>
      <dsp:spPr>
        <a:xfrm rot="5400000">
          <a:off x="7356613" y="2546438"/>
          <a:ext cx="1549481" cy="186685"/>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E427914E-E9F5-41A1-9C11-D6FF1A09033E}">
      <dsp:nvSpPr>
        <dsp:cNvPr id="0" name=""/>
        <dsp:cNvSpPr/>
      </dsp:nvSpPr>
      <dsp:spPr>
        <a:xfrm>
          <a:off x="7713381" y="1558038"/>
          <a:ext cx="2074284" cy="1244570"/>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Social media</a:t>
          </a:r>
        </a:p>
      </dsp:txBody>
      <dsp:txXfrm>
        <a:off x="7749833" y="1594490"/>
        <a:ext cx="2001380" cy="1171666"/>
      </dsp:txXfrm>
    </dsp:sp>
    <dsp:sp modelId="{EB0ADF41-77D2-4089-B08E-69AFD6A04B96}">
      <dsp:nvSpPr>
        <dsp:cNvPr id="0" name=""/>
        <dsp:cNvSpPr/>
      </dsp:nvSpPr>
      <dsp:spPr>
        <a:xfrm>
          <a:off x="7713381" y="3113751"/>
          <a:ext cx="2074284" cy="1244570"/>
        </a:xfrm>
        <a:prstGeom prst="roundRect">
          <a:avLst>
            <a:gd name="adj" fmla="val 10000"/>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Interview with victim &amp; other witnesses</a:t>
          </a:r>
        </a:p>
      </dsp:txBody>
      <dsp:txXfrm>
        <a:off x="7749833" y="3150203"/>
        <a:ext cx="2001380" cy="117166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FDB0D1-5FF8-4DB0-8D06-538177AB08A6}">
      <dsp:nvSpPr>
        <dsp:cNvPr id="0" name=""/>
        <dsp:cNvSpPr/>
      </dsp:nvSpPr>
      <dsp:spPr>
        <a:xfrm>
          <a:off x="7949" y="719558"/>
          <a:ext cx="2376047" cy="1425628"/>
        </a:xfrm>
        <a:prstGeom prst="roundRect">
          <a:avLst>
            <a:gd name="adj" fmla="val 10000"/>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Forensic</a:t>
          </a:r>
        </a:p>
      </dsp:txBody>
      <dsp:txXfrm>
        <a:off x="49704" y="761313"/>
        <a:ext cx="2292537" cy="1342118"/>
      </dsp:txXfrm>
    </dsp:sp>
    <dsp:sp modelId="{6DFA7AD1-B73B-445B-9E38-B9701D5909EB}">
      <dsp:nvSpPr>
        <dsp:cNvPr id="0" name=""/>
        <dsp:cNvSpPr/>
      </dsp:nvSpPr>
      <dsp:spPr>
        <a:xfrm>
          <a:off x="2593088" y="1137742"/>
          <a:ext cx="503721" cy="58925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2593088" y="1255594"/>
        <a:ext cx="352605" cy="353555"/>
      </dsp:txXfrm>
    </dsp:sp>
    <dsp:sp modelId="{885A970B-7D99-4D38-91B1-5163DF8446C1}">
      <dsp:nvSpPr>
        <dsp:cNvPr id="0" name=""/>
        <dsp:cNvSpPr/>
      </dsp:nvSpPr>
      <dsp:spPr>
        <a:xfrm>
          <a:off x="3334415" y="719558"/>
          <a:ext cx="2376047" cy="1425628"/>
        </a:xfrm>
        <a:prstGeom prst="roundRect">
          <a:avLst>
            <a:gd name="adj" fmla="val 10000"/>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Exhibits</a:t>
          </a:r>
        </a:p>
      </dsp:txBody>
      <dsp:txXfrm>
        <a:off x="3376170" y="761313"/>
        <a:ext cx="2292537" cy="1342118"/>
      </dsp:txXfrm>
    </dsp:sp>
    <dsp:sp modelId="{35E4F7F9-FD6B-49CD-A90B-AB4CD8832750}">
      <dsp:nvSpPr>
        <dsp:cNvPr id="0" name=""/>
        <dsp:cNvSpPr/>
      </dsp:nvSpPr>
      <dsp:spPr>
        <a:xfrm>
          <a:off x="5919554" y="1137742"/>
          <a:ext cx="503721" cy="58925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5919554" y="1255594"/>
        <a:ext cx="352605" cy="353555"/>
      </dsp:txXfrm>
    </dsp:sp>
    <dsp:sp modelId="{A12B0DAE-A660-4EFB-A048-F632B7C3B010}">
      <dsp:nvSpPr>
        <dsp:cNvPr id="0" name=""/>
        <dsp:cNvSpPr/>
      </dsp:nvSpPr>
      <dsp:spPr>
        <a:xfrm>
          <a:off x="6660881" y="719558"/>
          <a:ext cx="2376047" cy="1425628"/>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Scene</a:t>
          </a:r>
        </a:p>
      </dsp:txBody>
      <dsp:txXfrm>
        <a:off x="6702636" y="761313"/>
        <a:ext cx="2292537" cy="1342118"/>
      </dsp:txXfrm>
    </dsp:sp>
    <dsp:sp modelId="{840B9AE5-A3F8-42BC-A36D-B39B3B563B6F}">
      <dsp:nvSpPr>
        <dsp:cNvPr id="0" name=""/>
        <dsp:cNvSpPr/>
      </dsp:nvSpPr>
      <dsp:spPr>
        <a:xfrm rot="5400000">
          <a:off x="7597043" y="2311509"/>
          <a:ext cx="503721" cy="58925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rot="-5400000">
        <a:off x="7672126" y="2354278"/>
        <a:ext cx="353555" cy="352605"/>
      </dsp:txXfrm>
    </dsp:sp>
    <dsp:sp modelId="{9010B179-4D2F-49FB-8B1F-9E45906AE01A}">
      <dsp:nvSpPr>
        <dsp:cNvPr id="0" name=""/>
        <dsp:cNvSpPr/>
      </dsp:nvSpPr>
      <dsp:spPr>
        <a:xfrm>
          <a:off x="6660881" y="3095605"/>
          <a:ext cx="2376047" cy="1425628"/>
        </a:xfrm>
        <a:prstGeom prst="roundRect">
          <a:avLst>
            <a:gd name="adj" fmla="val 10000"/>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Evidence</a:t>
          </a:r>
        </a:p>
      </dsp:txBody>
      <dsp:txXfrm>
        <a:off x="6702636" y="3137360"/>
        <a:ext cx="2292537" cy="1342118"/>
      </dsp:txXfrm>
    </dsp:sp>
    <dsp:sp modelId="{EB94988E-F36C-405A-979D-1B3BA3B8103D}">
      <dsp:nvSpPr>
        <dsp:cNvPr id="0" name=""/>
        <dsp:cNvSpPr/>
      </dsp:nvSpPr>
      <dsp:spPr>
        <a:xfrm rot="10800000">
          <a:off x="5948067" y="3513789"/>
          <a:ext cx="503721" cy="58925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rot="10800000">
        <a:off x="6099183" y="3631641"/>
        <a:ext cx="352605" cy="353555"/>
      </dsp:txXfrm>
    </dsp:sp>
    <dsp:sp modelId="{E90136D4-DC8C-4A42-8FFC-18E8751558F8}">
      <dsp:nvSpPr>
        <dsp:cNvPr id="0" name=""/>
        <dsp:cNvSpPr/>
      </dsp:nvSpPr>
      <dsp:spPr>
        <a:xfrm>
          <a:off x="3334415" y="3095605"/>
          <a:ext cx="2376047" cy="1425628"/>
        </a:xfrm>
        <a:prstGeom prst="roundRect">
          <a:avLst>
            <a:gd name="adj" fmla="val 10000"/>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Suspect</a:t>
          </a:r>
        </a:p>
      </dsp:txBody>
      <dsp:txXfrm>
        <a:off x="3376170" y="3137360"/>
        <a:ext cx="2292537" cy="1342118"/>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CE8AF5-699B-40D3-94D2-A8D630B02EF1}">
      <dsp:nvSpPr>
        <dsp:cNvPr id="0" name=""/>
        <dsp:cNvSpPr/>
      </dsp:nvSpPr>
      <dsp:spPr>
        <a:xfrm>
          <a:off x="1062676" y="674"/>
          <a:ext cx="2318778" cy="1391267"/>
        </a:xfrm>
        <a:prstGeom prst="rect">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Search</a:t>
          </a:r>
        </a:p>
      </dsp:txBody>
      <dsp:txXfrm>
        <a:off x="1062676" y="674"/>
        <a:ext cx="2318778" cy="1391267"/>
      </dsp:txXfrm>
    </dsp:sp>
    <dsp:sp modelId="{1D28D47F-9CAE-4264-A384-A1B967D8899D}">
      <dsp:nvSpPr>
        <dsp:cNvPr id="0" name=""/>
        <dsp:cNvSpPr/>
      </dsp:nvSpPr>
      <dsp:spPr>
        <a:xfrm>
          <a:off x="3613332" y="674"/>
          <a:ext cx="2318778" cy="1391267"/>
        </a:xfrm>
        <a:prstGeom prst="rect">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House to house enquiries</a:t>
          </a:r>
        </a:p>
      </dsp:txBody>
      <dsp:txXfrm>
        <a:off x="3613332" y="674"/>
        <a:ext cx="2318778" cy="1391267"/>
      </dsp:txXfrm>
    </dsp:sp>
    <dsp:sp modelId="{8C8920E0-6AE9-4C90-B305-14C5360A34DD}">
      <dsp:nvSpPr>
        <dsp:cNvPr id="0" name=""/>
        <dsp:cNvSpPr/>
      </dsp:nvSpPr>
      <dsp:spPr>
        <a:xfrm>
          <a:off x="6163989" y="674"/>
          <a:ext cx="2318778" cy="1391267"/>
        </a:xfrm>
        <a:prstGeom prst="rect">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Intelligence strategy</a:t>
          </a:r>
        </a:p>
      </dsp:txBody>
      <dsp:txXfrm>
        <a:off x="6163989" y="674"/>
        <a:ext cx="2318778" cy="1391267"/>
      </dsp:txXfrm>
    </dsp:sp>
    <dsp:sp modelId="{7DEF32F6-2783-4A51-8961-9AA06C0D00E6}">
      <dsp:nvSpPr>
        <dsp:cNvPr id="0" name=""/>
        <dsp:cNvSpPr/>
      </dsp:nvSpPr>
      <dsp:spPr>
        <a:xfrm>
          <a:off x="1062676" y="1623819"/>
          <a:ext cx="2318778" cy="1391267"/>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Passive data generators</a:t>
          </a:r>
        </a:p>
      </dsp:txBody>
      <dsp:txXfrm>
        <a:off x="1062676" y="1623819"/>
        <a:ext cx="2318778" cy="1391267"/>
      </dsp:txXfrm>
    </dsp:sp>
    <dsp:sp modelId="{89FE702F-09B0-4D60-AF04-FFFBC6E6E72E}">
      <dsp:nvSpPr>
        <dsp:cNvPr id="0" name=""/>
        <dsp:cNvSpPr/>
      </dsp:nvSpPr>
      <dsp:spPr>
        <a:xfrm>
          <a:off x="3613332" y="1623819"/>
          <a:ext cx="2318778" cy="1391267"/>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Financial investigation</a:t>
          </a:r>
        </a:p>
      </dsp:txBody>
      <dsp:txXfrm>
        <a:off x="3613332" y="1623819"/>
        <a:ext cx="2318778" cy="1391267"/>
      </dsp:txXfrm>
    </dsp:sp>
    <dsp:sp modelId="{DBB2FD86-2415-4348-B7F0-7D5BD54B79E1}">
      <dsp:nvSpPr>
        <dsp:cNvPr id="0" name=""/>
        <dsp:cNvSpPr/>
      </dsp:nvSpPr>
      <dsp:spPr>
        <a:xfrm>
          <a:off x="6163989" y="1623819"/>
          <a:ext cx="2318778" cy="1391267"/>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Communications strategy</a:t>
          </a:r>
        </a:p>
      </dsp:txBody>
      <dsp:txXfrm>
        <a:off x="6163989" y="1623819"/>
        <a:ext cx="2318778" cy="1391267"/>
      </dsp:txXfrm>
    </dsp:sp>
    <dsp:sp modelId="{811C3273-80A0-4380-BB5B-D736EC619B1D}">
      <dsp:nvSpPr>
        <dsp:cNvPr id="0" name=""/>
        <dsp:cNvSpPr/>
      </dsp:nvSpPr>
      <dsp:spPr>
        <a:xfrm>
          <a:off x="2338004" y="3246964"/>
          <a:ext cx="2318778" cy="1391267"/>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Physical evidence</a:t>
          </a:r>
        </a:p>
      </dsp:txBody>
      <dsp:txXfrm>
        <a:off x="2338004" y="3246964"/>
        <a:ext cx="2318778" cy="1391267"/>
      </dsp:txXfrm>
    </dsp:sp>
    <dsp:sp modelId="{80941EE7-3C9E-48ED-A688-3761D8223661}">
      <dsp:nvSpPr>
        <dsp:cNvPr id="0" name=""/>
        <dsp:cNvSpPr/>
      </dsp:nvSpPr>
      <dsp:spPr>
        <a:xfrm>
          <a:off x="4888660" y="3246964"/>
          <a:ext cx="2318778" cy="1391267"/>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ANPR</a:t>
          </a:r>
        </a:p>
      </dsp:txBody>
      <dsp:txXfrm>
        <a:off x="4888660" y="3246964"/>
        <a:ext cx="2318778" cy="1391267"/>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374E9B-724C-4563-9B69-D7298553A837}">
      <dsp:nvSpPr>
        <dsp:cNvPr id="0" name=""/>
        <dsp:cNvSpPr/>
      </dsp:nvSpPr>
      <dsp:spPr>
        <a:xfrm>
          <a:off x="1210" y="208274"/>
          <a:ext cx="3529416" cy="2978584"/>
        </a:xfrm>
        <a:prstGeom prst="rect">
          <a:avLst/>
        </a:prstGeom>
        <a:solidFill>
          <a:schemeClr val="tx2">
            <a:lumMod val="20000"/>
            <a:lumOff val="80000"/>
          </a:schemeClr>
        </a:solidFill>
        <a:ln w="12700" cap="flat" cmpd="sng" algn="ctr">
          <a:solidFill>
            <a:schemeClr val="bg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FRT analyses key facial features &amp; generates a mathematical representation of these features</a:t>
          </a:r>
        </a:p>
      </dsp:txBody>
      <dsp:txXfrm>
        <a:off x="1210" y="208274"/>
        <a:ext cx="3529416" cy="2978584"/>
      </dsp:txXfrm>
    </dsp:sp>
    <dsp:sp modelId="{45C73E5F-1367-40CC-8775-87E4EEBE9ABE}">
      <dsp:nvSpPr>
        <dsp:cNvPr id="0" name=""/>
        <dsp:cNvSpPr/>
      </dsp:nvSpPr>
      <dsp:spPr>
        <a:xfrm>
          <a:off x="4145668" y="239216"/>
          <a:ext cx="3552418" cy="2916699"/>
        </a:xfrm>
        <a:prstGeom prst="rect">
          <a:avLst/>
        </a:prstGeom>
        <a:solidFill>
          <a:schemeClr val="accent3">
            <a:lumMod val="40000"/>
            <a:lumOff val="60000"/>
          </a:schemeClr>
        </a:solidFill>
        <a:ln w="12700" cap="flat" cmpd="sng" algn="ctr">
          <a:solidFill>
            <a:schemeClr val="bg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It then compares them against the mathematical representation of known faces in a database generating possible matches</a:t>
          </a:r>
        </a:p>
      </dsp:txBody>
      <dsp:txXfrm>
        <a:off x="4145668" y="239216"/>
        <a:ext cx="3552418" cy="2916699"/>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769B2B-8916-4748-BB11-B2D091688073}">
      <dsp:nvSpPr>
        <dsp:cNvPr id="0" name=""/>
        <dsp:cNvSpPr/>
      </dsp:nvSpPr>
      <dsp:spPr>
        <a:xfrm>
          <a:off x="0" y="20345"/>
          <a:ext cx="7782938" cy="2047795"/>
        </a:xfrm>
        <a:prstGeom prst="roundRect">
          <a:avLst>
            <a:gd name="adj" fmla="val 10000"/>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Retrospective Facial Recognition (RFR) is a post event use of FRT. RFR compares still images of faces of unknown subjects against a reference image database (images stored in Custody records) in order to identify them.</a:t>
          </a:r>
        </a:p>
      </dsp:txBody>
      <dsp:txXfrm>
        <a:off x="59978" y="80323"/>
        <a:ext cx="7662982" cy="1927839"/>
      </dsp:txXfrm>
    </dsp:sp>
    <dsp:sp modelId="{32D8B6ED-4381-4FEB-A5B2-BBFB15C5DBA6}">
      <dsp:nvSpPr>
        <dsp:cNvPr id="0" name=""/>
        <dsp:cNvSpPr/>
      </dsp:nvSpPr>
      <dsp:spPr>
        <a:xfrm rot="5400000">
          <a:off x="3665070" y="2191746"/>
          <a:ext cx="452797" cy="502727"/>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rot="-5400000">
        <a:off x="3740650" y="2216712"/>
        <a:ext cx="301637" cy="316958"/>
      </dsp:txXfrm>
    </dsp:sp>
    <dsp:sp modelId="{AE098A16-A65B-4B19-83D6-441830958C3B}">
      <dsp:nvSpPr>
        <dsp:cNvPr id="0" name=""/>
        <dsp:cNvSpPr/>
      </dsp:nvSpPr>
      <dsp:spPr>
        <a:xfrm>
          <a:off x="0" y="2818078"/>
          <a:ext cx="7782938" cy="2185690"/>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Operator Initiated Facial Recognition (OIFR) is a mobile phone (EPNB) use of FRT technology which compares a photograph of a person’s face taken on your EPNB to assist an officer to identify a subject by comparing the photograph to images from Custody records</a:t>
          </a:r>
        </a:p>
      </dsp:txBody>
      <dsp:txXfrm>
        <a:off x="64017" y="2882095"/>
        <a:ext cx="7654904" cy="2057656"/>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5900E0-BF4A-4B0B-9BFA-0CDF61F8DF5E}">
      <dsp:nvSpPr>
        <dsp:cNvPr id="0" name=""/>
        <dsp:cNvSpPr/>
      </dsp:nvSpPr>
      <dsp:spPr>
        <a:xfrm>
          <a:off x="3282" y="1116096"/>
          <a:ext cx="1546264" cy="1546264"/>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BEDCB568-FF29-4F42-AA39-143D1F16F98C}">
      <dsp:nvSpPr>
        <dsp:cNvPr id="0" name=""/>
        <dsp:cNvSpPr/>
      </dsp:nvSpPr>
      <dsp:spPr>
        <a:xfrm>
          <a:off x="254999" y="2043855"/>
          <a:ext cx="1546264" cy="1546264"/>
        </a:xfrm>
        <a:prstGeom prst="roundRect">
          <a:avLst>
            <a:gd name="adj" fmla="val 10000"/>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Think RFR from the outset</a:t>
          </a:r>
        </a:p>
      </dsp:txBody>
      <dsp:txXfrm>
        <a:off x="300288" y="2089144"/>
        <a:ext cx="1455686" cy="1455686"/>
      </dsp:txXfrm>
    </dsp:sp>
    <dsp:sp modelId="{D051A008-C658-4B49-AF43-832008B4C279}">
      <dsp:nvSpPr>
        <dsp:cNvPr id="0" name=""/>
        <dsp:cNvSpPr/>
      </dsp:nvSpPr>
      <dsp:spPr>
        <a:xfrm>
          <a:off x="1847390" y="1703455"/>
          <a:ext cx="297844" cy="371545"/>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a:off x="1847390" y="1777764"/>
        <a:ext cx="208491" cy="222927"/>
      </dsp:txXfrm>
    </dsp:sp>
    <dsp:sp modelId="{E5F1A769-4538-4401-88FA-BADDF66B5B9A}">
      <dsp:nvSpPr>
        <dsp:cNvPr id="0" name=""/>
        <dsp:cNvSpPr/>
      </dsp:nvSpPr>
      <dsp:spPr>
        <a:xfrm>
          <a:off x="2400530" y="1116096"/>
          <a:ext cx="1546264" cy="1546264"/>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9DE91B3A-CB89-4DE2-BEB3-6CDF09462038}">
      <dsp:nvSpPr>
        <dsp:cNvPr id="0" name=""/>
        <dsp:cNvSpPr/>
      </dsp:nvSpPr>
      <dsp:spPr>
        <a:xfrm>
          <a:off x="2696842" y="2043855"/>
          <a:ext cx="1546264" cy="1546264"/>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Use original CCTV images &amp; footage</a:t>
          </a:r>
        </a:p>
      </dsp:txBody>
      <dsp:txXfrm>
        <a:off x="2742131" y="2089144"/>
        <a:ext cx="1455686" cy="1455686"/>
      </dsp:txXfrm>
    </dsp:sp>
    <dsp:sp modelId="{A3C9DF0F-2AFD-4A91-B21A-3EEA61A4B5EC}">
      <dsp:nvSpPr>
        <dsp:cNvPr id="0" name=""/>
        <dsp:cNvSpPr/>
      </dsp:nvSpPr>
      <dsp:spPr>
        <a:xfrm>
          <a:off x="4244639" y="1703455"/>
          <a:ext cx="297844" cy="371545"/>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a:off x="4244639" y="1777764"/>
        <a:ext cx="208491" cy="222927"/>
      </dsp:txXfrm>
    </dsp:sp>
    <dsp:sp modelId="{868B3423-6B53-4812-A251-D3E6BE477A6E}">
      <dsp:nvSpPr>
        <dsp:cNvPr id="0" name=""/>
        <dsp:cNvSpPr/>
      </dsp:nvSpPr>
      <dsp:spPr>
        <a:xfrm>
          <a:off x="4797779" y="1116096"/>
          <a:ext cx="1546264" cy="1546264"/>
        </a:xfrm>
        <a:prstGeom prst="roundRect">
          <a:avLst>
            <a:gd name="adj" fmla="val 10000"/>
          </a:avLst>
        </a:prstGeom>
        <a:blipFill rotWithShape="1">
          <a:blip xmlns:r="http://schemas.openxmlformats.org/officeDocument/2006/relationships" r:embed="rId3"/>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17C79917-2B22-43C6-904E-48235089DBF8}">
      <dsp:nvSpPr>
        <dsp:cNvPr id="0" name=""/>
        <dsp:cNvSpPr/>
      </dsp:nvSpPr>
      <dsp:spPr>
        <a:xfrm>
          <a:off x="5049496" y="2043855"/>
          <a:ext cx="1546264" cy="1546264"/>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Moving clips are better</a:t>
          </a:r>
        </a:p>
      </dsp:txBody>
      <dsp:txXfrm>
        <a:off x="5094785" y="2089144"/>
        <a:ext cx="1455686" cy="1455686"/>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5900E0-BF4A-4B0B-9BFA-0CDF61F8DF5E}">
      <dsp:nvSpPr>
        <dsp:cNvPr id="0" name=""/>
        <dsp:cNvSpPr/>
      </dsp:nvSpPr>
      <dsp:spPr>
        <a:xfrm>
          <a:off x="1812" y="178013"/>
          <a:ext cx="1612555" cy="1612555"/>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BEDCB568-FF29-4F42-AA39-143D1F16F98C}">
      <dsp:nvSpPr>
        <dsp:cNvPr id="0" name=""/>
        <dsp:cNvSpPr/>
      </dsp:nvSpPr>
      <dsp:spPr>
        <a:xfrm>
          <a:off x="264321" y="1145546"/>
          <a:ext cx="1612555" cy="1612555"/>
        </a:xfrm>
        <a:prstGeom prst="roundRect">
          <a:avLst>
            <a:gd name="adj" fmla="val 10000"/>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Be discerning about the clarity of images</a:t>
          </a:r>
        </a:p>
      </dsp:txBody>
      <dsp:txXfrm>
        <a:off x="311551" y="1192776"/>
        <a:ext cx="1518095" cy="1518095"/>
      </dsp:txXfrm>
    </dsp:sp>
    <dsp:sp modelId="{D051A008-C658-4B49-AF43-832008B4C279}">
      <dsp:nvSpPr>
        <dsp:cNvPr id="0" name=""/>
        <dsp:cNvSpPr/>
      </dsp:nvSpPr>
      <dsp:spPr>
        <a:xfrm>
          <a:off x="1924982" y="790553"/>
          <a:ext cx="310613" cy="387474"/>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1924982" y="868048"/>
        <a:ext cx="217429" cy="232484"/>
      </dsp:txXfrm>
    </dsp:sp>
    <dsp:sp modelId="{E5F1A769-4538-4401-88FA-BADDF66B5B9A}">
      <dsp:nvSpPr>
        <dsp:cNvPr id="0" name=""/>
        <dsp:cNvSpPr/>
      </dsp:nvSpPr>
      <dsp:spPr>
        <a:xfrm>
          <a:off x="2501836" y="178013"/>
          <a:ext cx="1612555" cy="1612555"/>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9DE91B3A-CB89-4DE2-BEB3-6CDF09462038}">
      <dsp:nvSpPr>
        <dsp:cNvPr id="0" name=""/>
        <dsp:cNvSpPr/>
      </dsp:nvSpPr>
      <dsp:spPr>
        <a:xfrm>
          <a:off x="2764345" y="1145546"/>
          <a:ext cx="1612555" cy="1612555"/>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solidFill>
                <a:schemeClr val="tx1"/>
              </a:solidFill>
            </a:rPr>
            <a:t>Think vulnerability</a:t>
          </a:r>
        </a:p>
      </dsp:txBody>
      <dsp:txXfrm>
        <a:off x="2811575" y="1192776"/>
        <a:ext cx="1518095" cy="1518095"/>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EB233A-2F59-4D86-83E5-17B5F1A495CE}">
      <dsp:nvSpPr>
        <dsp:cNvPr id="0" name=""/>
        <dsp:cNvSpPr/>
      </dsp:nvSpPr>
      <dsp:spPr>
        <a:xfrm>
          <a:off x="4779" y="888835"/>
          <a:ext cx="2089719" cy="1253831"/>
        </a:xfrm>
        <a:prstGeom prst="roundRect">
          <a:avLst>
            <a:gd name="adj" fmla="val 10000"/>
          </a:avLst>
        </a:prstGeom>
        <a:solidFill>
          <a:schemeClr val="accent3">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Managing scenes</a:t>
          </a:r>
        </a:p>
      </dsp:txBody>
      <dsp:txXfrm>
        <a:off x="41502" y="925558"/>
        <a:ext cx="2016273" cy="1180385"/>
      </dsp:txXfrm>
    </dsp:sp>
    <dsp:sp modelId="{0CF7FA28-4467-4B9B-B738-AC33E8D88EF9}">
      <dsp:nvSpPr>
        <dsp:cNvPr id="0" name=""/>
        <dsp:cNvSpPr/>
      </dsp:nvSpPr>
      <dsp:spPr>
        <a:xfrm>
          <a:off x="2278394" y="1256625"/>
          <a:ext cx="443020" cy="518250"/>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2278394" y="1360275"/>
        <a:ext cx="310114" cy="310950"/>
      </dsp:txXfrm>
    </dsp:sp>
    <dsp:sp modelId="{3473D717-27C9-4E0C-9D84-3DDC9F38BEB7}">
      <dsp:nvSpPr>
        <dsp:cNvPr id="0" name=""/>
        <dsp:cNvSpPr/>
      </dsp:nvSpPr>
      <dsp:spPr>
        <a:xfrm>
          <a:off x="2930387" y="888835"/>
          <a:ext cx="2089719" cy="1253831"/>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Identifying scenes</a:t>
          </a:r>
        </a:p>
      </dsp:txBody>
      <dsp:txXfrm>
        <a:off x="2967110" y="925558"/>
        <a:ext cx="2016273" cy="1180385"/>
      </dsp:txXfrm>
    </dsp:sp>
    <dsp:sp modelId="{61C679A1-7FA3-49E8-BD85-146D26903E99}">
      <dsp:nvSpPr>
        <dsp:cNvPr id="0" name=""/>
        <dsp:cNvSpPr/>
      </dsp:nvSpPr>
      <dsp:spPr>
        <a:xfrm>
          <a:off x="5204002" y="1256625"/>
          <a:ext cx="443020" cy="518250"/>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5204002" y="1360275"/>
        <a:ext cx="310114" cy="310950"/>
      </dsp:txXfrm>
    </dsp:sp>
    <dsp:sp modelId="{A9B541DD-8892-4F93-946E-EB0300D54095}">
      <dsp:nvSpPr>
        <dsp:cNvPr id="0" name=""/>
        <dsp:cNvSpPr/>
      </dsp:nvSpPr>
      <dsp:spPr>
        <a:xfrm>
          <a:off x="5855994" y="888835"/>
          <a:ext cx="2089719" cy="1253831"/>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Securing the scene</a:t>
          </a:r>
        </a:p>
      </dsp:txBody>
      <dsp:txXfrm>
        <a:off x="5892717" y="925558"/>
        <a:ext cx="2016273" cy="1180385"/>
      </dsp:txXfrm>
    </dsp:sp>
    <dsp:sp modelId="{0D0E8ABE-D01B-49B7-9BAA-F64C535F9633}">
      <dsp:nvSpPr>
        <dsp:cNvPr id="0" name=""/>
        <dsp:cNvSpPr/>
      </dsp:nvSpPr>
      <dsp:spPr>
        <a:xfrm>
          <a:off x="8129610" y="1256625"/>
          <a:ext cx="443020" cy="518250"/>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129610" y="1360275"/>
        <a:ext cx="310114" cy="310950"/>
      </dsp:txXfrm>
    </dsp:sp>
    <dsp:sp modelId="{B27EA9DE-D266-4A1D-8E98-F21162ADBD54}">
      <dsp:nvSpPr>
        <dsp:cNvPr id="0" name=""/>
        <dsp:cNvSpPr/>
      </dsp:nvSpPr>
      <dsp:spPr>
        <a:xfrm>
          <a:off x="8781602" y="888835"/>
          <a:ext cx="2089719" cy="1253831"/>
        </a:xfrm>
        <a:prstGeom prst="roundRect">
          <a:avLst>
            <a:gd name="adj" fmla="val 10000"/>
          </a:avLst>
        </a:prstGeom>
        <a:solidFill>
          <a:schemeClr val="accent3">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Cross-contamination</a:t>
          </a:r>
        </a:p>
      </dsp:txBody>
      <dsp:txXfrm>
        <a:off x="8818325" y="925558"/>
        <a:ext cx="2016273" cy="1180385"/>
      </dsp:txXfrm>
    </dsp:sp>
    <dsp:sp modelId="{D6BF2B0D-98F9-4414-86E9-71A94CB52B35}">
      <dsp:nvSpPr>
        <dsp:cNvPr id="0" name=""/>
        <dsp:cNvSpPr/>
      </dsp:nvSpPr>
      <dsp:spPr>
        <a:xfrm rot="5400000">
          <a:off x="9604952" y="2288947"/>
          <a:ext cx="443020" cy="518250"/>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rot="-5400000">
        <a:off x="9670987" y="2326562"/>
        <a:ext cx="310950" cy="310114"/>
      </dsp:txXfrm>
    </dsp:sp>
    <dsp:sp modelId="{EE08893C-9347-4B22-80A3-69D9D026F2BB}">
      <dsp:nvSpPr>
        <dsp:cNvPr id="0" name=""/>
        <dsp:cNvSpPr/>
      </dsp:nvSpPr>
      <dsp:spPr>
        <a:xfrm>
          <a:off x="8781602" y="2978554"/>
          <a:ext cx="2089719" cy="1253831"/>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Preserving the scene</a:t>
          </a:r>
        </a:p>
      </dsp:txBody>
      <dsp:txXfrm>
        <a:off x="8818325" y="3015277"/>
        <a:ext cx="2016273" cy="1180385"/>
      </dsp:txXfrm>
    </dsp:sp>
    <dsp:sp modelId="{AE51C0E5-A6F9-41FD-A109-D416D2FC4ABB}">
      <dsp:nvSpPr>
        <dsp:cNvPr id="0" name=""/>
        <dsp:cNvSpPr/>
      </dsp:nvSpPr>
      <dsp:spPr>
        <a:xfrm rot="10800000">
          <a:off x="8154686" y="3346345"/>
          <a:ext cx="443020" cy="518250"/>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rot="10800000">
        <a:off x="8287592" y="3449995"/>
        <a:ext cx="310114" cy="310950"/>
      </dsp:txXfrm>
    </dsp:sp>
    <dsp:sp modelId="{30EA1019-65F0-4E89-BE5D-4A93FDF495B1}">
      <dsp:nvSpPr>
        <dsp:cNvPr id="0" name=""/>
        <dsp:cNvSpPr/>
      </dsp:nvSpPr>
      <dsp:spPr>
        <a:xfrm>
          <a:off x="5855994" y="2978554"/>
          <a:ext cx="2089719" cy="1253831"/>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Searching &amp; examining the scene</a:t>
          </a:r>
        </a:p>
      </dsp:txBody>
      <dsp:txXfrm>
        <a:off x="5892717" y="3015277"/>
        <a:ext cx="2016273" cy="1180385"/>
      </dsp:txXfrm>
    </dsp:sp>
    <dsp:sp modelId="{EF334878-9423-418D-B51C-3014861677F0}">
      <dsp:nvSpPr>
        <dsp:cNvPr id="0" name=""/>
        <dsp:cNvSpPr/>
      </dsp:nvSpPr>
      <dsp:spPr>
        <a:xfrm rot="10800000">
          <a:off x="5229079" y="3346345"/>
          <a:ext cx="443020" cy="518250"/>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rot="10800000">
        <a:off x="5361985" y="3449995"/>
        <a:ext cx="310114" cy="310950"/>
      </dsp:txXfrm>
    </dsp:sp>
    <dsp:sp modelId="{FFF2687B-9263-4AB9-87F3-34971C0AD21B}">
      <dsp:nvSpPr>
        <dsp:cNvPr id="0" name=""/>
        <dsp:cNvSpPr/>
      </dsp:nvSpPr>
      <dsp:spPr>
        <a:xfrm>
          <a:off x="2930387" y="2978554"/>
          <a:ext cx="2089719" cy="1253831"/>
        </a:xfrm>
        <a:prstGeom prst="roundRect">
          <a:avLst>
            <a:gd name="adj" fmla="val 10000"/>
          </a:avLst>
        </a:prstGeom>
        <a:solidFill>
          <a:schemeClr val="accent3">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Releasing the scene</a:t>
          </a:r>
        </a:p>
      </dsp:txBody>
      <dsp:txXfrm>
        <a:off x="2967110" y="3015277"/>
        <a:ext cx="2016273" cy="1180385"/>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B97A50-188F-4278-88FF-F2BBA51799E5}">
      <dsp:nvSpPr>
        <dsp:cNvPr id="0" name=""/>
        <dsp:cNvSpPr/>
      </dsp:nvSpPr>
      <dsp:spPr>
        <a:xfrm>
          <a:off x="2193608" y="10598"/>
          <a:ext cx="9422949" cy="1372340"/>
        </a:xfrm>
        <a:prstGeom prst="rightArrow">
          <a:avLst>
            <a:gd name="adj1" fmla="val 50000"/>
            <a:gd name="adj2" fmla="val 5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254000" bIns="217859" numCol="1" spcCol="1270" anchor="ctr" anchorCtr="0">
          <a:noAutofit/>
        </a:bodyPr>
        <a:lstStyle/>
        <a:p>
          <a:pPr marL="0" lvl="0" indent="0" algn="l" defTabSz="1155700">
            <a:lnSpc>
              <a:spcPct val="90000"/>
            </a:lnSpc>
            <a:spcBef>
              <a:spcPct val="0"/>
            </a:spcBef>
            <a:spcAft>
              <a:spcPct val="35000"/>
            </a:spcAft>
            <a:buNone/>
          </a:pPr>
          <a:r>
            <a:rPr lang="en-US" sz="2600" kern="1200" dirty="0">
              <a:solidFill>
                <a:schemeClr val="tx1"/>
              </a:solidFill>
            </a:rPr>
            <a:t>Primary evidence</a:t>
          </a:r>
        </a:p>
      </dsp:txBody>
      <dsp:txXfrm>
        <a:off x="2193608" y="353683"/>
        <a:ext cx="9079864" cy="686170"/>
      </dsp:txXfrm>
    </dsp:sp>
    <dsp:sp modelId="{168A3CE1-454C-47DB-81AA-2BA9E2F08645}">
      <dsp:nvSpPr>
        <dsp:cNvPr id="0" name=""/>
        <dsp:cNvSpPr/>
      </dsp:nvSpPr>
      <dsp:spPr>
        <a:xfrm>
          <a:off x="2193608" y="1068870"/>
          <a:ext cx="2902268" cy="2643633"/>
        </a:xfrm>
        <a:prstGeom prst="rect">
          <a:avLst/>
        </a:prstGeom>
        <a:solidFill>
          <a:schemeClr val="accent1">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a:t>An </a:t>
          </a:r>
          <a:r>
            <a:rPr lang="en-US" sz="2100" b="1" i="1" kern="1200" dirty="0"/>
            <a:t>original document </a:t>
          </a:r>
          <a:r>
            <a:rPr lang="en-US" sz="2100" kern="1200" dirty="0"/>
            <a:t>or a </a:t>
          </a:r>
          <a:r>
            <a:rPr lang="en-US" sz="2100" b="1" i="1" kern="1200" dirty="0"/>
            <a:t>statement</a:t>
          </a:r>
          <a:r>
            <a:rPr lang="en-US" sz="2100" kern="1200" dirty="0"/>
            <a:t> about its contents</a:t>
          </a:r>
        </a:p>
      </dsp:txBody>
      <dsp:txXfrm>
        <a:off x="2193608" y="1068870"/>
        <a:ext cx="2902268" cy="2643633"/>
      </dsp:txXfrm>
    </dsp:sp>
    <dsp:sp modelId="{B33819B0-1189-419C-A920-ABC4113BFB89}">
      <dsp:nvSpPr>
        <dsp:cNvPr id="0" name=""/>
        <dsp:cNvSpPr/>
      </dsp:nvSpPr>
      <dsp:spPr>
        <a:xfrm>
          <a:off x="5095877" y="468044"/>
          <a:ext cx="6520681" cy="1372340"/>
        </a:xfrm>
        <a:prstGeom prst="rightArrow">
          <a:avLst>
            <a:gd name="adj1" fmla="val 50000"/>
            <a:gd name="adj2" fmla="val 5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254000" bIns="217859" numCol="1" spcCol="1270" anchor="ctr" anchorCtr="0">
          <a:noAutofit/>
        </a:bodyPr>
        <a:lstStyle/>
        <a:p>
          <a:pPr marL="0" lvl="0" indent="0" algn="l" defTabSz="1155700">
            <a:lnSpc>
              <a:spcPct val="90000"/>
            </a:lnSpc>
            <a:spcBef>
              <a:spcPct val="0"/>
            </a:spcBef>
            <a:spcAft>
              <a:spcPct val="35000"/>
            </a:spcAft>
            <a:buNone/>
          </a:pPr>
          <a:r>
            <a:rPr lang="en-US" sz="2600" kern="1200" dirty="0">
              <a:solidFill>
                <a:schemeClr val="tx1"/>
              </a:solidFill>
            </a:rPr>
            <a:t>Direct evidence</a:t>
          </a:r>
        </a:p>
      </dsp:txBody>
      <dsp:txXfrm>
        <a:off x="5095877" y="811129"/>
        <a:ext cx="6177596" cy="686170"/>
      </dsp:txXfrm>
    </dsp:sp>
    <dsp:sp modelId="{247BE8F3-C967-4486-86D2-60023E9A54CD}">
      <dsp:nvSpPr>
        <dsp:cNvPr id="0" name=""/>
        <dsp:cNvSpPr/>
      </dsp:nvSpPr>
      <dsp:spPr>
        <a:xfrm>
          <a:off x="5095877" y="1526317"/>
          <a:ext cx="2902268" cy="2643633"/>
        </a:xfrm>
        <a:prstGeom prst="rect">
          <a:avLst/>
        </a:prstGeom>
        <a:solidFill>
          <a:schemeClr val="accent1">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a:t>Evidence that is known personally to the witness because they have personal experience through their senses. E.g. something they </a:t>
          </a:r>
          <a:r>
            <a:rPr lang="en-US" sz="2100" b="1" i="1" kern="1200" dirty="0"/>
            <a:t>saw</a:t>
          </a:r>
          <a:r>
            <a:rPr lang="en-US" sz="2100" kern="1200" dirty="0"/>
            <a:t>, </a:t>
          </a:r>
          <a:r>
            <a:rPr lang="en-US" sz="2100" b="1" i="1" kern="1200" dirty="0"/>
            <a:t>heard</a:t>
          </a:r>
          <a:r>
            <a:rPr lang="en-US" sz="2100" kern="1200" dirty="0"/>
            <a:t> or </a:t>
          </a:r>
          <a:r>
            <a:rPr lang="en-US" sz="2100" b="1" i="1" kern="1200" dirty="0"/>
            <a:t>touched</a:t>
          </a:r>
        </a:p>
      </dsp:txBody>
      <dsp:txXfrm>
        <a:off x="5095877" y="1526317"/>
        <a:ext cx="2902268" cy="2643633"/>
      </dsp:txXfrm>
    </dsp:sp>
    <dsp:sp modelId="{CFDD1F13-79B8-4354-B987-A06E653AF446}">
      <dsp:nvSpPr>
        <dsp:cNvPr id="0" name=""/>
        <dsp:cNvSpPr/>
      </dsp:nvSpPr>
      <dsp:spPr>
        <a:xfrm>
          <a:off x="7998145" y="925491"/>
          <a:ext cx="3618412" cy="1372340"/>
        </a:xfrm>
        <a:prstGeom prst="rightArrow">
          <a:avLst>
            <a:gd name="adj1" fmla="val 50000"/>
            <a:gd name="adj2" fmla="val 5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254000" bIns="217859" numCol="1" spcCol="1270" anchor="ctr" anchorCtr="0">
          <a:noAutofit/>
        </a:bodyPr>
        <a:lstStyle/>
        <a:p>
          <a:pPr marL="0" lvl="0" indent="0" algn="l" defTabSz="1155700">
            <a:lnSpc>
              <a:spcPct val="90000"/>
            </a:lnSpc>
            <a:spcBef>
              <a:spcPct val="0"/>
            </a:spcBef>
            <a:spcAft>
              <a:spcPct val="35000"/>
            </a:spcAft>
            <a:buNone/>
          </a:pPr>
          <a:r>
            <a:rPr lang="en-US" sz="2600" kern="1200" dirty="0">
              <a:solidFill>
                <a:schemeClr val="tx1"/>
              </a:solidFill>
            </a:rPr>
            <a:t>Secondary evidence</a:t>
          </a:r>
        </a:p>
      </dsp:txBody>
      <dsp:txXfrm>
        <a:off x="7998145" y="1268576"/>
        <a:ext cx="3275327" cy="686170"/>
      </dsp:txXfrm>
    </dsp:sp>
    <dsp:sp modelId="{A5A2C2B0-F9C9-45F4-9ED6-EBB1BCBB508B}">
      <dsp:nvSpPr>
        <dsp:cNvPr id="0" name=""/>
        <dsp:cNvSpPr/>
      </dsp:nvSpPr>
      <dsp:spPr>
        <a:xfrm>
          <a:off x="7998145" y="1983764"/>
          <a:ext cx="2902268" cy="2604943"/>
        </a:xfrm>
        <a:prstGeom prst="rect">
          <a:avLst/>
        </a:prstGeom>
        <a:solidFill>
          <a:schemeClr val="accent1">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a:t>Evidence that has been </a:t>
          </a:r>
          <a:r>
            <a:rPr lang="en-US" sz="2100" b="1" i="1" kern="1200" dirty="0"/>
            <a:t>reproduced from an original document </a:t>
          </a:r>
          <a:r>
            <a:rPr lang="en-US" sz="2100" kern="1200" dirty="0"/>
            <a:t>or </a:t>
          </a:r>
          <a:r>
            <a:rPr lang="en-US" sz="2100" b="1" i="1" kern="1200" dirty="0"/>
            <a:t>substituted for an original item</a:t>
          </a:r>
          <a:r>
            <a:rPr lang="en-US" sz="2100" kern="1200" dirty="0"/>
            <a:t> .E.g. a photocopy of a document or photograph  </a:t>
          </a:r>
        </a:p>
      </dsp:txBody>
      <dsp:txXfrm>
        <a:off x="7998145" y="1983764"/>
        <a:ext cx="2902268" cy="2604943"/>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82BC42-57B6-4314-A5DD-73B440D23552}">
      <dsp:nvSpPr>
        <dsp:cNvPr id="0" name=""/>
        <dsp:cNvSpPr/>
      </dsp:nvSpPr>
      <dsp:spPr>
        <a:xfrm>
          <a:off x="2011963" y="812"/>
          <a:ext cx="1979021" cy="1363546"/>
        </a:xfrm>
        <a:prstGeom prst="roundRect">
          <a:avLst/>
        </a:prstGeom>
        <a:blipFill rotWithShape="1">
          <a:blip xmlns:r="http://schemas.openxmlformats.org/officeDocument/2006/relationships" r:embed="rId1"/>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5D41D5-2956-41EA-8187-B6C7FF0EC84F}">
      <dsp:nvSpPr>
        <dsp:cNvPr id="0" name=""/>
        <dsp:cNvSpPr/>
      </dsp:nvSpPr>
      <dsp:spPr>
        <a:xfrm>
          <a:off x="2077429" y="1547956"/>
          <a:ext cx="1979021" cy="734217"/>
        </a:xfrm>
        <a:prstGeom prst="rect">
          <a:avLst/>
        </a:prstGeom>
        <a:solidFill>
          <a:schemeClr val="accent3">
            <a:lumMod val="40000"/>
            <a:lumOff val="60000"/>
          </a:schemeClr>
        </a:solidFill>
        <a:ln>
          <a:solidFill>
            <a:schemeClr val="tx1"/>
          </a:solidFill>
        </a:ln>
        <a:effectLst/>
      </dsp:spPr>
      <dsp:style>
        <a:lnRef idx="0">
          <a:scrgbClr r="0" g="0" b="0"/>
        </a:lnRef>
        <a:fillRef idx="0">
          <a:scrgbClr r="0" g="0" b="0"/>
        </a:fillRef>
        <a:effectRef idx="0">
          <a:scrgbClr r="0" g="0" b="0"/>
        </a:effectRef>
        <a:fontRef idx="minor"/>
      </dsp:style>
      <dsp:txBody>
        <a:bodyPr spcFirstLastPara="0" vert="horz" wrap="square" lIns="156464" tIns="156464" rIns="156464" bIns="0" numCol="1" spcCol="1270" anchor="t" anchorCtr="0">
          <a:noAutofit/>
        </a:bodyPr>
        <a:lstStyle/>
        <a:p>
          <a:pPr marL="0" lvl="0" indent="0" algn="ctr" defTabSz="977900">
            <a:lnSpc>
              <a:spcPct val="90000"/>
            </a:lnSpc>
            <a:spcBef>
              <a:spcPct val="0"/>
            </a:spcBef>
            <a:spcAft>
              <a:spcPct val="35000"/>
            </a:spcAft>
            <a:buNone/>
          </a:pPr>
          <a:r>
            <a:rPr lang="en-US" sz="2200" b="1" i="1" kern="1200" dirty="0"/>
            <a:t>Where</a:t>
          </a:r>
          <a:r>
            <a:rPr lang="en-US" sz="2200" kern="1200" dirty="0"/>
            <a:t> it was found</a:t>
          </a:r>
        </a:p>
      </dsp:txBody>
      <dsp:txXfrm>
        <a:off x="2077429" y="1547956"/>
        <a:ext cx="1979021" cy="734217"/>
      </dsp:txXfrm>
    </dsp:sp>
    <dsp:sp modelId="{22845CD0-3CE0-4463-9880-0CA4AFD78B15}">
      <dsp:nvSpPr>
        <dsp:cNvPr id="0" name=""/>
        <dsp:cNvSpPr/>
      </dsp:nvSpPr>
      <dsp:spPr>
        <a:xfrm>
          <a:off x="4188971" y="812"/>
          <a:ext cx="1979021" cy="1363546"/>
        </a:xfrm>
        <a:prstGeom prst="roundRect">
          <a:avLst/>
        </a:prstGeom>
        <a:blipFill rotWithShape="1">
          <a:blip xmlns:r="http://schemas.openxmlformats.org/officeDocument/2006/relationships" r:embed="rId2"/>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89DA4C-C8BF-4424-8BE1-2D6333AA1D4F}">
      <dsp:nvSpPr>
        <dsp:cNvPr id="0" name=""/>
        <dsp:cNvSpPr/>
      </dsp:nvSpPr>
      <dsp:spPr>
        <a:xfrm>
          <a:off x="4333419" y="1535438"/>
          <a:ext cx="1979021" cy="734217"/>
        </a:xfrm>
        <a:prstGeom prst="rect">
          <a:avLst/>
        </a:prstGeom>
        <a:solidFill>
          <a:schemeClr val="accent1">
            <a:lumMod val="40000"/>
            <a:lumOff val="60000"/>
          </a:schemeClr>
        </a:solidFill>
        <a:ln>
          <a:solidFill>
            <a:schemeClr val="tx1"/>
          </a:solidFill>
        </a:ln>
        <a:effectLst/>
      </dsp:spPr>
      <dsp:style>
        <a:lnRef idx="0">
          <a:scrgbClr r="0" g="0" b="0"/>
        </a:lnRef>
        <a:fillRef idx="0">
          <a:scrgbClr r="0" g="0" b="0"/>
        </a:fillRef>
        <a:effectRef idx="0">
          <a:scrgbClr r="0" g="0" b="0"/>
        </a:effectRef>
        <a:fontRef idx="minor"/>
      </dsp:style>
      <dsp:txBody>
        <a:bodyPr spcFirstLastPara="0" vert="horz" wrap="square" lIns="156464" tIns="156464" rIns="156464" bIns="0" numCol="1" spcCol="1270" anchor="t" anchorCtr="0">
          <a:noAutofit/>
        </a:bodyPr>
        <a:lstStyle/>
        <a:p>
          <a:pPr marL="0" lvl="0" indent="0" algn="ctr" defTabSz="977900">
            <a:lnSpc>
              <a:spcPct val="90000"/>
            </a:lnSpc>
            <a:spcBef>
              <a:spcPct val="0"/>
            </a:spcBef>
            <a:spcAft>
              <a:spcPct val="35000"/>
            </a:spcAft>
            <a:buNone/>
          </a:pPr>
          <a:r>
            <a:rPr lang="en-US" sz="2200" b="1" i="1" kern="1200" dirty="0"/>
            <a:t>Where</a:t>
          </a:r>
          <a:r>
            <a:rPr lang="en-US" sz="2200" kern="1200" dirty="0"/>
            <a:t> it was seized</a:t>
          </a:r>
        </a:p>
      </dsp:txBody>
      <dsp:txXfrm>
        <a:off x="4333419" y="1535438"/>
        <a:ext cx="1979021" cy="734217"/>
      </dsp:txXfrm>
    </dsp:sp>
    <dsp:sp modelId="{8DA6170D-44BF-4E92-BEA8-13D1133E79EC}">
      <dsp:nvSpPr>
        <dsp:cNvPr id="0" name=""/>
        <dsp:cNvSpPr/>
      </dsp:nvSpPr>
      <dsp:spPr>
        <a:xfrm>
          <a:off x="6365978" y="812"/>
          <a:ext cx="1979021" cy="1363546"/>
        </a:xfrm>
        <a:prstGeom prst="roundRect">
          <a:avLst/>
        </a:prstGeom>
        <a:blipFill rotWithShape="1">
          <a:blip xmlns:r="http://schemas.openxmlformats.org/officeDocument/2006/relationships" r:embed="rId3"/>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E78CB9-4027-48CB-B4A9-4578DEA652D1}">
      <dsp:nvSpPr>
        <dsp:cNvPr id="0" name=""/>
        <dsp:cNvSpPr/>
      </dsp:nvSpPr>
      <dsp:spPr>
        <a:xfrm>
          <a:off x="6323785" y="1535438"/>
          <a:ext cx="1979021" cy="734217"/>
        </a:xfrm>
        <a:prstGeom prst="rect">
          <a:avLst/>
        </a:prstGeom>
        <a:solidFill>
          <a:schemeClr val="accent1">
            <a:lumMod val="40000"/>
            <a:lumOff val="60000"/>
          </a:schemeClr>
        </a:solidFill>
        <a:ln>
          <a:solidFill>
            <a:schemeClr val="tx1"/>
          </a:solidFill>
        </a:ln>
        <a:effectLst/>
      </dsp:spPr>
      <dsp:style>
        <a:lnRef idx="0">
          <a:scrgbClr r="0" g="0" b="0"/>
        </a:lnRef>
        <a:fillRef idx="0">
          <a:scrgbClr r="0" g="0" b="0"/>
        </a:fillRef>
        <a:effectRef idx="0">
          <a:scrgbClr r="0" g="0" b="0"/>
        </a:effectRef>
        <a:fontRef idx="minor"/>
      </dsp:style>
      <dsp:txBody>
        <a:bodyPr spcFirstLastPara="0" vert="horz" wrap="square" lIns="156464" tIns="156464" rIns="156464" bIns="0" numCol="1" spcCol="1270" anchor="t" anchorCtr="0">
          <a:noAutofit/>
        </a:bodyPr>
        <a:lstStyle/>
        <a:p>
          <a:pPr marL="0" lvl="0" indent="0" algn="ctr" defTabSz="977900">
            <a:lnSpc>
              <a:spcPct val="90000"/>
            </a:lnSpc>
            <a:spcBef>
              <a:spcPct val="0"/>
            </a:spcBef>
            <a:spcAft>
              <a:spcPct val="35000"/>
            </a:spcAft>
            <a:buNone/>
          </a:pPr>
          <a:r>
            <a:rPr lang="en-US" sz="2200" kern="1200" dirty="0"/>
            <a:t>The </a:t>
          </a:r>
          <a:r>
            <a:rPr lang="en-US" sz="2200" b="1" i="1" kern="1200" dirty="0"/>
            <a:t>time</a:t>
          </a:r>
          <a:r>
            <a:rPr lang="en-US" sz="2200" kern="1200" dirty="0"/>
            <a:t> of seizure</a:t>
          </a:r>
        </a:p>
      </dsp:txBody>
      <dsp:txXfrm>
        <a:off x="6323785" y="1535438"/>
        <a:ext cx="1979021" cy="734217"/>
      </dsp:txXfrm>
    </dsp:sp>
    <dsp:sp modelId="{758E484B-F31B-4272-9DEC-4AFD472E4569}">
      <dsp:nvSpPr>
        <dsp:cNvPr id="0" name=""/>
        <dsp:cNvSpPr/>
      </dsp:nvSpPr>
      <dsp:spPr>
        <a:xfrm>
          <a:off x="8542985" y="812"/>
          <a:ext cx="1979021" cy="1363546"/>
        </a:xfrm>
        <a:prstGeom prst="roundRect">
          <a:avLst/>
        </a:prstGeom>
        <a:blipFill rotWithShape="1">
          <a:blip xmlns:r="http://schemas.openxmlformats.org/officeDocument/2006/relationships" r:embed="rId4"/>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3FCC8B-6215-4939-BC87-A0F94AB00C16}">
      <dsp:nvSpPr>
        <dsp:cNvPr id="0" name=""/>
        <dsp:cNvSpPr/>
      </dsp:nvSpPr>
      <dsp:spPr>
        <a:xfrm>
          <a:off x="8565704" y="1535438"/>
          <a:ext cx="1979021" cy="734217"/>
        </a:xfrm>
        <a:prstGeom prst="rect">
          <a:avLst/>
        </a:prstGeom>
        <a:solidFill>
          <a:schemeClr val="accent3">
            <a:lumMod val="40000"/>
            <a:lumOff val="60000"/>
          </a:schemeClr>
        </a:solidFill>
        <a:ln>
          <a:solidFill>
            <a:schemeClr val="tx1"/>
          </a:solidFill>
        </a:ln>
        <a:effectLst/>
      </dsp:spPr>
      <dsp:style>
        <a:lnRef idx="0">
          <a:scrgbClr r="0" g="0" b="0"/>
        </a:lnRef>
        <a:fillRef idx="0">
          <a:scrgbClr r="0" g="0" b="0"/>
        </a:fillRef>
        <a:effectRef idx="0">
          <a:scrgbClr r="0" g="0" b="0"/>
        </a:effectRef>
        <a:fontRef idx="minor"/>
      </dsp:style>
      <dsp:txBody>
        <a:bodyPr spcFirstLastPara="0" vert="horz" wrap="square" lIns="156464" tIns="156464" rIns="156464" bIns="0" numCol="1" spcCol="1270" anchor="t" anchorCtr="0">
          <a:noAutofit/>
        </a:bodyPr>
        <a:lstStyle/>
        <a:p>
          <a:pPr marL="0" lvl="0" indent="0" algn="ctr" defTabSz="977900">
            <a:lnSpc>
              <a:spcPct val="90000"/>
            </a:lnSpc>
            <a:spcBef>
              <a:spcPct val="0"/>
            </a:spcBef>
            <a:spcAft>
              <a:spcPct val="35000"/>
            </a:spcAft>
            <a:buNone/>
          </a:pPr>
          <a:r>
            <a:rPr lang="en-US" sz="2200" kern="1200" dirty="0"/>
            <a:t>The </a:t>
          </a:r>
          <a:r>
            <a:rPr lang="en-US" sz="2200" b="1" i="1" kern="1200" dirty="0"/>
            <a:t>date</a:t>
          </a:r>
          <a:r>
            <a:rPr lang="en-US" sz="2200" kern="1200" dirty="0"/>
            <a:t> of  seizure</a:t>
          </a:r>
        </a:p>
      </dsp:txBody>
      <dsp:txXfrm>
        <a:off x="8565704" y="1535438"/>
        <a:ext cx="1979021" cy="734217"/>
      </dsp:txXfrm>
    </dsp:sp>
    <dsp:sp modelId="{BE38A284-E252-42BA-A399-E419617F6845}">
      <dsp:nvSpPr>
        <dsp:cNvPr id="0" name=""/>
        <dsp:cNvSpPr/>
      </dsp:nvSpPr>
      <dsp:spPr>
        <a:xfrm>
          <a:off x="5277474" y="2334575"/>
          <a:ext cx="1979021" cy="1363546"/>
        </a:xfrm>
        <a:prstGeom prst="roundRect">
          <a:avLst/>
        </a:prstGeom>
        <a:blipFill rotWithShape="1">
          <a:blip xmlns:r="http://schemas.openxmlformats.org/officeDocument/2006/relationships" r:embed="rId5"/>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659CC6-0D2B-4FE8-91C7-7A81D001575F}">
      <dsp:nvSpPr>
        <dsp:cNvPr id="0" name=""/>
        <dsp:cNvSpPr/>
      </dsp:nvSpPr>
      <dsp:spPr>
        <a:xfrm>
          <a:off x="1722260" y="3739142"/>
          <a:ext cx="9089449" cy="575978"/>
        </a:xfrm>
        <a:prstGeom prst="rect">
          <a:avLst/>
        </a:prstGeom>
        <a:solidFill>
          <a:schemeClr val="accent1">
            <a:lumMod val="40000"/>
            <a:lumOff val="60000"/>
          </a:schemeClr>
        </a:solidFill>
        <a:ln>
          <a:solidFill>
            <a:schemeClr val="tx1"/>
          </a:solidFill>
        </a:ln>
        <a:effectLst/>
      </dsp:spPr>
      <dsp:style>
        <a:lnRef idx="0">
          <a:scrgbClr r="0" g="0" b="0"/>
        </a:lnRef>
        <a:fillRef idx="0">
          <a:scrgbClr r="0" g="0" b="0"/>
        </a:fillRef>
        <a:effectRef idx="0">
          <a:scrgbClr r="0" g="0" b="0"/>
        </a:effectRef>
        <a:fontRef idx="minor"/>
      </dsp:style>
      <dsp:txBody>
        <a:bodyPr spcFirstLastPara="0" vert="horz" wrap="square" lIns="163576" tIns="163576" rIns="163576" bIns="0" numCol="1" spcCol="1270" anchor="t" anchorCtr="0">
          <a:noAutofit/>
        </a:bodyPr>
        <a:lstStyle/>
        <a:p>
          <a:pPr marL="0" lvl="0" indent="0" algn="ctr" defTabSz="1022350">
            <a:lnSpc>
              <a:spcPct val="90000"/>
            </a:lnSpc>
            <a:spcBef>
              <a:spcPct val="0"/>
            </a:spcBef>
            <a:spcAft>
              <a:spcPct val="35000"/>
            </a:spcAft>
            <a:buNone/>
          </a:pPr>
          <a:r>
            <a:rPr lang="en-US" sz="2300" b="1" i="1" kern="1200" dirty="0"/>
            <a:t>Whom</a:t>
          </a:r>
          <a:r>
            <a:rPr lang="en-US" sz="2300" kern="1200" dirty="0"/>
            <a:t> it was seized by &amp; what was done with it after seizure</a:t>
          </a:r>
        </a:p>
      </dsp:txBody>
      <dsp:txXfrm>
        <a:off x="1722260" y="3739142"/>
        <a:ext cx="9089449" cy="575978"/>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D63C9B-FC45-4F24-A89E-1BF745D9CE3B}">
      <dsp:nvSpPr>
        <dsp:cNvPr id="0" name=""/>
        <dsp:cNvSpPr/>
      </dsp:nvSpPr>
      <dsp:spPr>
        <a:xfrm>
          <a:off x="1538" y="0"/>
          <a:ext cx="3918797" cy="3968585"/>
        </a:xfrm>
        <a:prstGeom prst="roundRect">
          <a:avLst>
            <a:gd name="adj" fmla="val 5000"/>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96012" rIns="124460" bIns="0" numCol="1" spcCol="1270" anchor="t" anchorCtr="0">
          <a:noAutofit/>
        </a:bodyPr>
        <a:lstStyle/>
        <a:p>
          <a:pPr marL="0" lvl="0" indent="0" algn="r" defTabSz="1244600">
            <a:lnSpc>
              <a:spcPct val="90000"/>
            </a:lnSpc>
            <a:spcBef>
              <a:spcPct val="0"/>
            </a:spcBef>
            <a:spcAft>
              <a:spcPct val="35000"/>
            </a:spcAft>
            <a:buNone/>
          </a:pPr>
          <a:r>
            <a:rPr lang="en-US" sz="2800" b="1" i="1" kern="1200" dirty="0">
              <a:solidFill>
                <a:schemeClr val="tx1"/>
              </a:solidFill>
            </a:rPr>
            <a:t>Suspect present</a:t>
          </a:r>
        </a:p>
      </dsp:txBody>
      <dsp:txXfrm rot="16200000">
        <a:off x="-1233701" y="1235240"/>
        <a:ext cx="3254239" cy="783759"/>
      </dsp:txXfrm>
    </dsp:sp>
    <dsp:sp modelId="{CF02C79E-256F-4E63-B409-2F72555778E4}">
      <dsp:nvSpPr>
        <dsp:cNvPr id="0" name=""/>
        <dsp:cNvSpPr/>
      </dsp:nvSpPr>
      <dsp:spPr>
        <a:xfrm>
          <a:off x="785298" y="0"/>
          <a:ext cx="2919504" cy="3968585"/>
        </a:xfrm>
        <a:prstGeom prst="rect">
          <a:avLst/>
        </a:prstGeom>
        <a:solidFill>
          <a:schemeClr val="accent2">
            <a:lumMod val="40000"/>
            <a:lumOff val="60000"/>
          </a:schemeClr>
        </a:solid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Identification of suspects</a:t>
          </a:r>
        </a:p>
        <a:p>
          <a:pPr marL="0" lvl="0" indent="0" algn="l" defTabSz="1066800">
            <a:lnSpc>
              <a:spcPct val="90000"/>
            </a:lnSpc>
            <a:spcBef>
              <a:spcPct val="0"/>
            </a:spcBef>
            <a:spcAft>
              <a:spcPct val="35000"/>
            </a:spcAft>
            <a:buNone/>
          </a:pPr>
          <a:r>
            <a:rPr lang="en-US" sz="2400" kern="1200" dirty="0">
              <a:solidFill>
                <a:schemeClr val="tx1"/>
              </a:solidFill>
            </a:rPr>
            <a:t>Arrest – yes or no</a:t>
          </a:r>
        </a:p>
        <a:p>
          <a:pPr marL="0" lvl="0" indent="0" algn="l" defTabSz="1066800">
            <a:lnSpc>
              <a:spcPct val="90000"/>
            </a:lnSpc>
            <a:spcBef>
              <a:spcPct val="0"/>
            </a:spcBef>
            <a:spcAft>
              <a:spcPct val="35000"/>
            </a:spcAft>
            <a:buNone/>
          </a:pPr>
          <a:r>
            <a:rPr lang="en-US" sz="2400" kern="1200" dirty="0">
              <a:solidFill>
                <a:schemeClr val="tx1"/>
              </a:solidFill>
            </a:rPr>
            <a:t>Managing the scene &amp; a suspect</a:t>
          </a:r>
        </a:p>
        <a:p>
          <a:pPr marL="0" lvl="0" indent="0" algn="l" defTabSz="1066800">
            <a:lnSpc>
              <a:spcPct val="90000"/>
            </a:lnSpc>
            <a:spcBef>
              <a:spcPct val="0"/>
            </a:spcBef>
            <a:spcAft>
              <a:spcPct val="35000"/>
            </a:spcAft>
            <a:buNone/>
          </a:pPr>
          <a:r>
            <a:rPr lang="en-US" sz="2400" kern="1200" dirty="0">
              <a:solidFill>
                <a:schemeClr val="tx1"/>
              </a:solidFill>
            </a:rPr>
            <a:t>Cross contamination</a:t>
          </a:r>
        </a:p>
      </dsp:txBody>
      <dsp:txXfrm>
        <a:off x="785298" y="0"/>
        <a:ext cx="2919504" cy="3968585"/>
      </dsp:txXfrm>
    </dsp:sp>
    <dsp:sp modelId="{ACD36DFF-B767-46CB-A28C-4919411C60E8}">
      <dsp:nvSpPr>
        <dsp:cNvPr id="0" name=""/>
        <dsp:cNvSpPr/>
      </dsp:nvSpPr>
      <dsp:spPr>
        <a:xfrm>
          <a:off x="4059032" y="0"/>
          <a:ext cx="3918797" cy="3968585"/>
        </a:xfrm>
        <a:prstGeom prst="roundRect">
          <a:avLst>
            <a:gd name="adj" fmla="val 5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96012" rIns="124460" bIns="0" numCol="1" spcCol="1270" anchor="t" anchorCtr="0">
          <a:noAutofit/>
        </a:bodyPr>
        <a:lstStyle/>
        <a:p>
          <a:pPr marL="0" lvl="0" indent="0" algn="r" defTabSz="1244600">
            <a:lnSpc>
              <a:spcPct val="90000"/>
            </a:lnSpc>
            <a:spcBef>
              <a:spcPct val="0"/>
            </a:spcBef>
            <a:spcAft>
              <a:spcPct val="35000"/>
            </a:spcAft>
            <a:buNone/>
          </a:pPr>
          <a:r>
            <a:rPr lang="en-US" sz="2800" b="1" i="1" kern="1200" dirty="0">
              <a:solidFill>
                <a:schemeClr val="tx1"/>
              </a:solidFill>
            </a:rPr>
            <a:t>Suspect not present</a:t>
          </a:r>
        </a:p>
      </dsp:txBody>
      <dsp:txXfrm rot="16200000">
        <a:off x="2823792" y="1235240"/>
        <a:ext cx="3254239" cy="783759"/>
      </dsp:txXfrm>
    </dsp:sp>
    <dsp:sp modelId="{23CAC000-7B4D-45AE-BF05-6B0F83BB962D}">
      <dsp:nvSpPr>
        <dsp:cNvPr id="0" name=""/>
        <dsp:cNvSpPr/>
      </dsp:nvSpPr>
      <dsp:spPr>
        <a:xfrm rot="5400000">
          <a:off x="3785515" y="3107769"/>
          <a:ext cx="583145" cy="587819"/>
        </a:xfrm>
        <a:prstGeom prst="flowChartExtract">
          <a:avLst/>
        </a:prstGeom>
        <a:solidFill>
          <a:srgbClr val="00206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3027FA07-8ED9-4CAA-998F-9E36843030EE}">
      <dsp:nvSpPr>
        <dsp:cNvPr id="0" name=""/>
        <dsp:cNvSpPr/>
      </dsp:nvSpPr>
      <dsp:spPr>
        <a:xfrm>
          <a:off x="4842792" y="0"/>
          <a:ext cx="2919504" cy="3968585"/>
        </a:xfrm>
        <a:prstGeom prst="rect">
          <a:avLst/>
        </a:prstGeom>
        <a:solidFill>
          <a:schemeClr val="accent2">
            <a:lumMod val="60000"/>
            <a:lumOff val="40000"/>
          </a:schemeClr>
        </a:solid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Identification of suspects</a:t>
          </a:r>
        </a:p>
        <a:p>
          <a:pPr marL="0" lvl="0" indent="0" algn="l" defTabSz="1066800">
            <a:lnSpc>
              <a:spcPct val="90000"/>
            </a:lnSpc>
            <a:spcBef>
              <a:spcPct val="0"/>
            </a:spcBef>
            <a:spcAft>
              <a:spcPct val="35000"/>
            </a:spcAft>
            <a:buNone/>
          </a:pPr>
          <a:r>
            <a:rPr lang="en-US" sz="2400" kern="1200" dirty="0">
              <a:solidFill>
                <a:schemeClr val="tx1"/>
              </a:solidFill>
            </a:rPr>
            <a:t>Risk assessment</a:t>
          </a:r>
        </a:p>
        <a:p>
          <a:pPr marL="0" lvl="0" indent="0" algn="l" defTabSz="1066800">
            <a:lnSpc>
              <a:spcPct val="90000"/>
            </a:lnSpc>
            <a:spcBef>
              <a:spcPct val="0"/>
            </a:spcBef>
            <a:spcAft>
              <a:spcPct val="35000"/>
            </a:spcAft>
            <a:buNone/>
          </a:pPr>
          <a:r>
            <a:rPr lang="en-US" sz="2400" kern="1200" dirty="0">
              <a:solidFill>
                <a:schemeClr val="tx1"/>
              </a:solidFill>
            </a:rPr>
            <a:t>Circulate details</a:t>
          </a:r>
        </a:p>
        <a:p>
          <a:pPr marL="0" lvl="0" indent="0" algn="l" defTabSz="1066800">
            <a:lnSpc>
              <a:spcPct val="90000"/>
            </a:lnSpc>
            <a:spcBef>
              <a:spcPct val="0"/>
            </a:spcBef>
            <a:spcAft>
              <a:spcPct val="35000"/>
            </a:spcAft>
            <a:buNone/>
          </a:pPr>
          <a:r>
            <a:rPr lang="en-US" sz="2400" kern="1200" dirty="0">
              <a:solidFill>
                <a:schemeClr val="tx1"/>
              </a:solidFill>
            </a:rPr>
            <a:t>Cross contamination</a:t>
          </a:r>
        </a:p>
      </dsp:txBody>
      <dsp:txXfrm>
        <a:off x="4842792" y="0"/>
        <a:ext cx="2919504" cy="3968585"/>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CECD7D-C5CC-4C8F-B216-C44E47B794CC}">
      <dsp:nvSpPr>
        <dsp:cNvPr id="0" name=""/>
        <dsp:cNvSpPr/>
      </dsp:nvSpPr>
      <dsp:spPr>
        <a:xfrm>
          <a:off x="178413" y="693804"/>
          <a:ext cx="2562870" cy="1692539"/>
        </a:xfrm>
        <a:prstGeom prst="rect">
          <a:avLst/>
        </a:prstGeom>
        <a:solidFill>
          <a:schemeClr val="accent1">
            <a:lumMod val="40000"/>
            <a:lumOff val="60000"/>
            <a:alpha val="86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Crime reports record details which include:</a:t>
          </a:r>
        </a:p>
      </dsp:txBody>
      <dsp:txXfrm>
        <a:off x="178413" y="693804"/>
        <a:ext cx="2562870" cy="1692539"/>
      </dsp:txXfrm>
    </dsp:sp>
    <dsp:sp modelId="{B37F089C-693C-4C0F-9502-CE790684A36E}">
      <dsp:nvSpPr>
        <dsp:cNvPr id="0" name=""/>
        <dsp:cNvSpPr/>
      </dsp:nvSpPr>
      <dsp:spPr>
        <a:xfrm>
          <a:off x="3092247" y="693804"/>
          <a:ext cx="2435997" cy="1692539"/>
        </a:xfrm>
        <a:prstGeom prst="rect">
          <a:avLst/>
        </a:prstGeom>
        <a:solidFill>
          <a:schemeClr val="accent1">
            <a:lumMod val="40000"/>
            <a:lumOff val="60000"/>
            <a:alpha val="86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Name</a:t>
          </a:r>
        </a:p>
      </dsp:txBody>
      <dsp:txXfrm>
        <a:off x="3092247" y="693804"/>
        <a:ext cx="2435997" cy="1692539"/>
      </dsp:txXfrm>
    </dsp:sp>
    <dsp:sp modelId="{9ACF2804-59D5-4308-ACC8-B7658CF4D414}">
      <dsp:nvSpPr>
        <dsp:cNvPr id="0" name=""/>
        <dsp:cNvSpPr/>
      </dsp:nvSpPr>
      <dsp:spPr>
        <a:xfrm>
          <a:off x="5879208" y="715831"/>
          <a:ext cx="2395637" cy="1648486"/>
        </a:xfrm>
        <a:prstGeom prst="rect">
          <a:avLst/>
        </a:prstGeom>
        <a:solidFill>
          <a:schemeClr val="accent1">
            <a:lumMod val="40000"/>
            <a:lumOff val="60000"/>
            <a:alpha val="86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Time, day, date of incident</a:t>
          </a:r>
        </a:p>
      </dsp:txBody>
      <dsp:txXfrm>
        <a:off x="5879208" y="715831"/>
        <a:ext cx="2395637" cy="1648486"/>
      </dsp:txXfrm>
    </dsp:sp>
    <dsp:sp modelId="{6B607FF8-368F-4BF7-A529-2870E5112C48}">
      <dsp:nvSpPr>
        <dsp:cNvPr id="0" name=""/>
        <dsp:cNvSpPr/>
      </dsp:nvSpPr>
      <dsp:spPr>
        <a:xfrm>
          <a:off x="8625808" y="725275"/>
          <a:ext cx="2391600" cy="1629597"/>
        </a:xfrm>
        <a:prstGeom prst="rect">
          <a:avLst/>
        </a:prstGeom>
        <a:solidFill>
          <a:schemeClr val="accent1">
            <a:lumMod val="40000"/>
            <a:lumOff val="60000"/>
            <a:alpha val="86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Time, day, date of recording</a:t>
          </a:r>
        </a:p>
      </dsp:txBody>
      <dsp:txXfrm>
        <a:off x="8625808" y="725275"/>
        <a:ext cx="2391600" cy="1629597"/>
      </dsp:txXfrm>
    </dsp:sp>
    <dsp:sp modelId="{02B9E3C0-2690-4991-A2AA-F83942ED5D7D}">
      <dsp:nvSpPr>
        <dsp:cNvPr id="0" name=""/>
        <dsp:cNvSpPr/>
      </dsp:nvSpPr>
      <dsp:spPr>
        <a:xfrm>
          <a:off x="6266" y="2865096"/>
          <a:ext cx="2214750" cy="1850198"/>
        </a:xfrm>
        <a:prstGeom prst="rect">
          <a:avLst/>
        </a:prstGeom>
        <a:solidFill>
          <a:schemeClr val="tx2">
            <a:lumMod val="40000"/>
            <a:lumOff val="60000"/>
            <a:alpha val="86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How the crime was reported</a:t>
          </a:r>
        </a:p>
      </dsp:txBody>
      <dsp:txXfrm>
        <a:off x="6266" y="2865096"/>
        <a:ext cx="2214750" cy="1850198"/>
      </dsp:txXfrm>
    </dsp:sp>
    <dsp:sp modelId="{A3C715A4-6D1B-4B5B-B235-2E7706BC81CE}">
      <dsp:nvSpPr>
        <dsp:cNvPr id="0" name=""/>
        <dsp:cNvSpPr/>
      </dsp:nvSpPr>
      <dsp:spPr>
        <a:xfrm>
          <a:off x="2571980" y="2842911"/>
          <a:ext cx="2272519" cy="1894567"/>
        </a:xfrm>
        <a:prstGeom prst="rect">
          <a:avLst/>
        </a:prstGeom>
        <a:solidFill>
          <a:schemeClr val="tx2">
            <a:lumMod val="40000"/>
            <a:lumOff val="60000"/>
            <a:alpha val="86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Who reported the crime &amp; the method</a:t>
          </a:r>
        </a:p>
      </dsp:txBody>
      <dsp:txXfrm>
        <a:off x="2571980" y="2842911"/>
        <a:ext cx="2272519" cy="1894567"/>
      </dsp:txXfrm>
    </dsp:sp>
    <dsp:sp modelId="{59671115-B363-476C-8D92-AA63175983E1}">
      <dsp:nvSpPr>
        <dsp:cNvPr id="0" name=""/>
        <dsp:cNvSpPr/>
      </dsp:nvSpPr>
      <dsp:spPr>
        <a:xfrm>
          <a:off x="5151662" y="2876604"/>
          <a:ext cx="2133502" cy="1863107"/>
        </a:xfrm>
        <a:prstGeom prst="rect">
          <a:avLst/>
        </a:prstGeom>
        <a:solidFill>
          <a:schemeClr val="tx2">
            <a:lumMod val="40000"/>
            <a:lumOff val="60000"/>
            <a:alpha val="86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Location</a:t>
          </a:r>
        </a:p>
      </dsp:txBody>
      <dsp:txXfrm>
        <a:off x="5151662" y="2876604"/>
        <a:ext cx="2133502" cy="1863107"/>
      </dsp:txXfrm>
    </dsp:sp>
    <dsp:sp modelId="{7E742B6F-7197-4711-A78B-19116FD7D64C}">
      <dsp:nvSpPr>
        <dsp:cNvPr id="0" name=""/>
        <dsp:cNvSpPr/>
      </dsp:nvSpPr>
      <dsp:spPr>
        <a:xfrm>
          <a:off x="7512308" y="2766303"/>
          <a:ext cx="3509628" cy="2105776"/>
        </a:xfrm>
        <a:prstGeom prst="rect">
          <a:avLst/>
        </a:prstGeom>
        <a:solidFill>
          <a:schemeClr val="tx2">
            <a:lumMod val="40000"/>
            <a:lumOff val="60000"/>
            <a:alpha val="86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MO – this field should be as complete as possible because it often forms the basis for identifying suspects </a:t>
          </a:r>
        </a:p>
      </dsp:txBody>
      <dsp:txXfrm>
        <a:off x="7512308" y="2766303"/>
        <a:ext cx="3509628" cy="2105776"/>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1AC346-8F27-4A82-B75D-0F488A81D94B}">
      <dsp:nvSpPr>
        <dsp:cNvPr id="0" name=""/>
        <dsp:cNvSpPr/>
      </dsp:nvSpPr>
      <dsp:spPr>
        <a:xfrm>
          <a:off x="0" y="0"/>
          <a:ext cx="8128000" cy="1415605"/>
        </a:xfrm>
        <a:prstGeom prst="rect">
          <a:avLst/>
        </a:prstGeom>
        <a:solidFill>
          <a:schemeClr val="tx2">
            <a:lumMod val="40000"/>
            <a:lumOff val="60000"/>
          </a:schemeClr>
        </a:solidFill>
        <a:ln>
          <a:solidFill>
            <a:schemeClr val="tx1"/>
          </a:solidFill>
        </a:ln>
        <a:effectLst/>
      </dsp:spPr>
      <dsp:style>
        <a:lnRef idx="0">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i="1" u="sng" kern="1200" dirty="0">
              <a:solidFill>
                <a:schemeClr val="tx1"/>
              </a:solidFill>
            </a:rPr>
            <a:t>Decision Logs</a:t>
          </a:r>
        </a:p>
        <a:p>
          <a:pPr marL="0" lvl="0" indent="0" algn="ctr" defTabSz="1066800">
            <a:lnSpc>
              <a:spcPct val="90000"/>
            </a:lnSpc>
            <a:spcBef>
              <a:spcPct val="0"/>
            </a:spcBef>
            <a:spcAft>
              <a:spcPct val="35000"/>
            </a:spcAft>
            <a:buNone/>
          </a:pPr>
          <a:r>
            <a:rPr lang="en-US" sz="2400" b="0" i="0" kern="1200" dirty="0">
              <a:solidFill>
                <a:schemeClr val="tx1"/>
              </a:solidFill>
            </a:rPr>
            <a:t>This is not intended to be a record of every single action taken in an investigation, Case decisions can be either:</a:t>
          </a:r>
        </a:p>
      </dsp:txBody>
      <dsp:txXfrm>
        <a:off x="0" y="0"/>
        <a:ext cx="8128000" cy="1415605"/>
      </dsp:txXfrm>
    </dsp:sp>
    <dsp:sp modelId="{F0855A40-605F-4956-BE0B-7A0199F7C3AC}">
      <dsp:nvSpPr>
        <dsp:cNvPr id="0" name=""/>
        <dsp:cNvSpPr/>
      </dsp:nvSpPr>
      <dsp:spPr>
        <a:xfrm>
          <a:off x="0" y="1415605"/>
          <a:ext cx="4064000" cy="2972772"/>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i="1" u="sng" kern="1200" dirty="0">
              <a:solidFill>
                <a:schemeClr val="tx1"/>
              </a:solidFill>
            </a:rPr>
            <a:t>Strategic</a:t>
          </a:r>
        </a:p>
        <a:p>
          <a:pPr marL="0" lvl="0" indent="0" algn="ctr" defTabSz="1066800">
            <a:lnSpc>
              <a:spcPct val="90000"/>
            </a:lnSpc>
            <a:spcBef>
              <a:spcPct val="0"/>
            </a:spcBef>
            <a:spcAft>
              <a:spcPct val="35000"/>
            </a:spcAft>
            <a:buNone/>
          </a:pPr>
          <a:r>
            <a:rPr lang="en-US" sz="2400" b="0" i="0" u="none" kern="1200" dirty="0">
              <a:solidFill>
                <a:schemeClr val="tx1"/>
              </a:solidFill>
            </a:rPr>
            <a:t>Those decisions made around the intention of what the investigation is to achieve or,</a:t>
          </a:r>
        </a:p>
      </dsp:txBody>
      <dsp:txXfrm>
        <a:off x="0" y="1415605"/>
        <a:ext cx="4064000" cy="2972772"/>
      </dsp:txXfrm>
    </dsp:sp>
    <dsp:sp modelId="{24A172EE-8EB6-446C-BE8C-F043949BDDCE}">
      <dsp:nvSpPr>
        <dsp:cNvPr id="0" name=""/>
        <dsp:cNvSpPr/>
      </dsp:nvSpPr>
      <dsp:spPr>
        <a:xfrm>
          <a:off x="4064000" y="1415605"/>
          <a:ext cx="4064000" cy="2972772"/>
        </a:xfrm>
        <a:prstGeom prst="rect">
          <a:avLst/>
        </a:prstGeom>
        <a:solidFill>
          <a:schemeClr val="accent1">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i="1" u="sng" kern="1200" dirty="0">
              <a:solidFill>
                <a:schemeClr val="tx1"/>
              </a:solidFill>
            </a:rPr>
            <a:t>Tactical</a:t>
          </a:r>
        </a:p>
        <a:p>
          <a:pPr marL="0" lvl="0" indent="0" algn="ctr" defTabSz="1066800">
            <a:lnSpc>
              <a:spcPct val="90000"/>
            </a:lnSpc>
            <a:spcBef>
              <a:spcPct val="0"/>
            </a:spcBef>
            <a:spcAft>
              <a:spcPct val="35000"/>
            </a:spcAft>
            <a:buNone/>
          </a:pPr>
          <a:r>
            <a:rPr lang="en-US" sz="2400" b="0" i="0" u="none" kern="1200" dirty="0">
              <a:solidFill>
                <a:schemeClr val="tx1"/>
              </a:solidFill>
            </a:rPr>
            <a:t>Those decisions where the focus of the investigation may shift or the targets are changed</a:t>
          </a:r>
        </a:p>
      </dsp:txBody>
      <dsp:txXfrm>
        <a:off x="4064000" y="1415605"/>
        <a:ext cx="4064000" cy="2972772"/>
      </dsp:txXfrm>
    </dsp:sp>
    <dsp:sp modelId="{C338AC83-901F-490A-972A-7A376CFDF931}">
      <dsp:nvSpPr>
        <dsp:cNvPr id="0" name=""/>
        <dsp:cNvSpPr/>
      </dsp:nvSpPr>
      <dsp:spPr>
        <a:xfrm>
          <a:off x="0" y="4388377"/>
          <a:ext cx="8128000" cy="330308"/>
        </a:xfrm>
        <a:prstGeom prst="rect">
          <a:avLst/>
        </a:prstGeom>
        <a:solidFill>
          <a:schemeClr val="tx2">
            <a:lumMod val="40000"/>
            <a:lumOff val="60000"/>
          </a:schemeClr>
        </a:solidFill>
        <a:ln>
          <a:solidFill>
            <a:schemeClr val="tx1"/>
          </a:solidFill>
        </a:ln>
        <a:effectLst/>
      </dsp:spPr>
      <dsp:style>
        <a:lnRef idx="0">
          <a:scrgbClr r="0" g="0" b="0"/>
        </a:lnRef>
        <a:fillRef idx="1">
          <a:scrgbClr r="0" g="0" b="0"/>
        </a:fillRef>
        <a:effectRef idx="0">
          <a:scrgbClr r="0" g="0" b="0"/>
        </a:effectRef>
        <a:fontRef idx="minor"/>
      </dsp:style>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1682CD-A2C1-4D56-939B-E13B400E91F1}">
      <dsp:nvSpPr>
        <dsp:cNvPr id="0" name=""/>
        <dsp:cNvSpPr/>
      </dsp:nvSpPr>
      <dsp:spPr>
        <a:xfrm rot="16200000">
          <a:off x="733520" y="-733520"/>
          <a:ext cx="2483342" cy="3950383"/>
        </a:xfrm>
        <a:prstGeom prst="round1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i="1" kern="1200" dirty="0">
              <a:solidFill>
                <a:schemeClr val="tx1"/>
              </a:solidFill>
            </a:rPr>
            <a:t>Identifying</a:t>
          </a:r>
          <a:r>
            <a:rPr lang="en-US" sz="2400" kern="1200" dirty="0">
              <a:solidFill>
                <a:schemeClr val="tx1"/>
              </a:solidFill>
            </a:rPr>
            <a:t> a line of enquiry to pursue</a:t>
          </a:r>
        </a:p>
      </dsp:txBody>
      <dsp:txXfrm rot="5400000">
        <a:off x="0" y="0"/>
        <a:ext cx="3950383" cy="1862506"/>
      </dsp:txXfrm>
    </dsp:sp>
    <dsp:sp modelId="{B75CF95F-5500-490A-852E-E51C72AE2481}">
      <dsp:nvSpPr>
        <dsp:cNvPr id="0" name=""/>
        <dsp:cNvSpPr/>
      </dsp:nvSpPr>
      <dsp:spPr>
        <a:xfrm>
          <a:off x="3950383" y="0"/>
          <a:ext cx="3950383" cy="2483342"/>
        </a:xfrm>
        <a:prstGeom prst="round1Rect">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i="1" kern="1200" dirty="0">
              <a:solidFill>
                <a:schemeClr val="tx1"/>
              </a:solidFill>
            </a:rPr>
            <a:t>Determining </a:t>
          </a:r>
          <a:r>
            <a:rPr lang="en-US" sz="2400" kern="1200" dirty="0">
              <a:solidFill>
                <a:schemeClr val="tx1"/>
              </a:solidFill>
            </a:rPr>
            <a:t>the objective of pursuing a particular line of enquiry</a:t>
          </a:r>
        </a:p>
      </dsp:txBody>
      <dsp:txXfrm>
        <a:off x="3950383" y="0"/>
        <a:ext cx="3950383" cy="1862506"/>
      </dsp:txXfrm>
    </dsp:sp>
    <dsp:sp modelId="{0CA56AFE-2462-45F5-A215-19C7C5F9114A}">
      <dsp:nvSpPr>
        <dsp:cNvPr id="0" name=""/>
        <dsp:cNvSpPr/>
      </dsp:nvSpPr>
      <dsp:spPr>
        <a:xfrm rot="10800000">
          <a:off x="0" y="2483342"/>
          <a:ext cx="3950383" cy="2483342"/>
        </a:xfrm>
        <a:prstGeom prst="round1Rect">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US" sz="2300" b="1" i="1" kern="1200" dirty="0">
              <a:solidFill>
                <a:schemeClr val="tx1"/>
              </a:solidFill>
            </a:rPr>
            <a:t>Identifying</a:t>
          </a:r>
          <a:r>
            <a:rPr lang="en-US" sz="2300" kern="1200" dirty="0">
              <a:solidFill>
                <a:schemeClr val="tx1"/>
              </a:solidFill>
            </a:rPr>
            <a:t> the investigative action(s) necessary to efficiently achieve that objective taking into account resources, priorities &amp; proportionality</a:t>
          </a:r>
        </a:p>
      </dsp:txBody>
      <dsp:txXfrm rot="10800000">
        <a:off x="0" y="3104177"/>
        <a:ext cx="3950383" cy="1862506"/>
      </dsp:txXfrm>
    </dsp:sp>
    <dsp:sp modelId="{44972B86-9451-44DF-A4F0-84233DA580CE}">
      <dsp:nvSpPr>
        <dsp:cNvPr id="0" name=""/>
        <dsp:cNvSpPr/>
      </dsp:nvSpPr>
      <dsp:spPr>
        <a:xfrm rot="5400000">
          <a:off x="4683904" y="1749821"/>
          <a:ext cx="2483342" cy="3950383"/>
        </a:xfrm>
        <a:prstGeom prst="round1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i="1" kern="1200" dirty="0">
              <a:solidFill>
                <a:schemeClr val="tx1"/>
              </a:solidFill>
            </a:rPr>
            <a:t>Conducting</a:t>
          </a:r>
          <a:r>
            <a:rPr lang="en-US" sz="2400" kern="1200" dirty="0">
              <a:solidFill>
                <a:schemeClr val="tx1"/>
              </a:solidFill>
            </a:rPr>
            <a:t> the investigative action &amp; gathering the maximum amount of material which may generate further lines of enquiry</a:t>
          </a:r>
        </a:p>
      </dsp:txBody>
      <dsp:txXfrm rot="-5400000">
        <a:off x="3950384" y="3104176"/>
        <a:ext cx="3950383" cy="1862506"/>
      </dsp:txXfrm>
    </dsp:sp>
    <dsp:sp modelId="{F28DE75D-4E06-43B3-8B8F-6114D95E3BB1}">
      <dsp:nvSpPr>
        <dsp:cNvPr id="0" name=""/>
        <dsp:cNvSpPr/>
      </dsp:nvSpPr>
      <dsp:spPr>
        <a:xfrm>
          <a:off x="2765268" y="1862506"/>
          <a:ext cx="2370230" cy="1241671"/>
        </a:xfrm>
        <a:prstGeom prst="roundRect">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Investigative Strategies</a:t>
          </a:r>
        </a:p>
      </dsp:txBody>
      <dsp:txXfrm>
        <a:off x="2825881" y="1923119"/>
        <a:ext cx="2249004" cy="1120445"/>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0316E1-A0CD-4E08-AC86-C5CECD5B513A}">
      <dsp:nvSpPr>
        <dsp:cNvPr id="0" name=""/>
        <dsp:cNvSpPr/>
      </dsp:nvSpPr>
      <dsp:spPr>
        <a:xfrm rot="5400000">
          <a:off x="1257716" y="831957"/>
          <a:ext cx="1302913" cy="157039"/>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2D83DF38-1E7D-4A79-A54D-808AB0934908}">
      <dsp:nvSpPr>
        <dsp:cNvPr id="0" name=""/>
        <dsp:cNvSpPr/>
      </dsp:nvSpPr>
      <dsp:spPr>
        <a:xfrm>
          <a:off x="1315839" y="264"/>
          <a:ext cx="2227848" cy="1046929"/>
        </a:xfrm>
        <a:prstGeom prst="roundRect">
          <a:avLst>
            <a:gd name="adj" fmla="val 10000"/>
          </a:avLst>
        </a:prstGeom>
        <a:solidFill>
          <a:schemeClr val="bg1">
            <a:lumMod val="85000"/>
          </a:schemeClr>
        </a:solidFill>
        <a:ln w="15875"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latin typeface="Calibri" panose="020F0502020204030204"/>
              <a:ea typeface="+mn-ea"/>
              <a:cs typeface="+mn-cs"/>
            </a:rPr>
            <a:t>Information obtained from initial call</a:t>
          </a:r>
        </a:p>
      </dsp:txBody>
      <dsp:txXfrm>
        <a:off x="1346503" y="30928"/>
        <a:ext cx="2166520" cy="985601"/>
      </dsp:txXfrm>
    </dsp:sp>
    <dsp:sp modelId="{024EFAC4-4D99-4A1E-BF15-C25D5F8FED6E}">
      <dsp:nvSpPr>
        <dsp:cNvPr id="0" name=""/>
        <dsp:cNvSpPr/>
      </dsp:nvSpPr>
      <dsp:spPr>
        <a:xfrm rot="5400000">
          <a:off x="1257716" y="2140619"/>
          <a:ext cx="1302913" cy="157039"/>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043A3AAB-C933-439D-BCD4-4718F59C0CFC}">
      <dsp:nvSpPr>
        <dsp:cNvPr id="0" name=""/>
        <dsp:cNvSpPr/>
      </dsp:nvSpPr>
      <dsp:spPr>
        <a:xfrm>
          <a:off x="1339988" y="1308926"/>
          <a:ext cx="2179550" cy="1046929"/>
        </a:xfrm>
        <a:prstGeom prst="roundRect">
          <a:avLst>
            <a:gd name="adj" fmla="val 10000"/>
          </a:avLst>
        </a:prstGeom>
        <a:solidFill>
          <a:schemeClr val="tx2">
            <a:lumMod val="40000"/>
            <a:lumOff val="60000"/>
          </a:schemeClr>
        </a:solidFill>
        <a:ln w="15875"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latin typeface="Calibri" panose="020F0502020204030204"/>
              <a:ea typeface="+mn-ea"/>
              <a:cs typeface="+mn-cs"/>
            </a:rPr>
            <a:t>Information from police systems</a:t>
          </a:r>
        </a:p>
      </dsp:txBody>
      <dsp:txXfrm>
        <a:off x="1370652" y="1339590"/>
        <a:ext cx="2118222" cy="985601"/>
      </dsp:txXfrm>
    </dsp:sp>
    <dsp:sp modelId="{14914E43-5338-477F-B9C3-27B223D427D6}">
      <dsp:nvSpPr>
        <dsp:cNvPr id="0" name=""/>
        <dsp:cNvSpPr/>
      </dsp:nvSpPr>
      <dsp:spPr>
        <a:xfrm rot="5400000">
          <a:off x="1257716" y="3449281"/>
          <a:ext cx="1302913" cy="157039"/>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9A9BF8F1-91AC-4A56-B096-A821E5EACEE2}">
      <dsp:nvSpPr>
        <dsp:cNvPr id="0" name=""/>
        <dsp:cNvSpPr/>
      </dsp:nvSpPr>
      <dsp:spPr>
        <a:xfrm>
          <a:off x="1339988" y="2617588"/>
          <a:ext cx="2179550" cy="1046929"/>
        </a:xfrm>
        <a:prstGeom prst="roundRect">
          <a:avLst>
            <a:gd name="adj" fmla="val 10000"/>
          </a:avLst>
        </a:prstGeom>
        <a:solidFill>
          <a:schemeClr val="accent1">
            <a:lumMod val="40000"/>
            <a:lumOff val="60000"/>
          </a:schemeClr>
        </a:solidFill>
        <a:ln w="15875"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latin typeface="Calibri" panose="020F0502020204030204"/>
              <a:ea typeface="+mn-ea"/>
              <a:cs typeface="+mn-cs"/>
            </a:rPr>
            <a:t>Information from officer attending</a:t>
          </a:r>
        </a:p>
      </dsp:txBody>
      <dsp:txXfrm>
        <a:off x="1370652" y="2648252"/>
        <a:ext cx="2118222" cy="985601"/>
      </dsp:txXfrm>
    </dsp:sp>
    <dsp:sp modelId="{1B9E751B-8298-4E74-A1A1-311C9EC298D2}">
      <dsp:nvSpPr>
        <dsp:cNvPr id="0" name=""/>
        <dsp:cNvSpPr/>
      </dsp:nvSpPr>
      <dsp:spPr>
        <a:xfrm>
          <a:off x="1912604" y="4103612"/>
          <a:ext cx="2860371" cy="157039"/>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44AE3097-2618-48A5-A768-9AB705C7E323}">
      <dsp:nvSpPr>
        <dsp:cNvPr id="0" name=""/>
        <dsp:cNvSpPr/>
      </dsp:nvSpPr>
      <dsp:spPr>
        <a:xfrm>
          <a:off x="1388287" y="3926250"/>
          <a:ext cx="2082953" cy="1046929"/>
        </a:xfrm>
        <a:prstGeom prst="roundRect">
          <a:avLst>
            <a:gd name="adj" fmla="val 10000"/>
          </a:avLst>
        </a:prstGeom>
        <a:solidFill>
          <a:schemeClr val="accent3">
            <a:lumMod val="20000"/>
            <a:lumOff val="80000"/>
          </a:schemeClr>
        </a:solidFill>
        <a:ln w="15875"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latin typeface="Calibri" panose="020F0502020204030204"/>
              <a:ea typeface="+mn-ea"/>
              <a:cs typeface="+mn-cs"/>
            </a:rPr>
            <a:t>Information provided by 1</a:t>
          </a:r>
          <a:r>
            <a:rPr lang="en-US" sz="2000" kern="1200" baseline="30000" dirty="0">
              <a:solidFill>
                <a:schemeClr val="tx1"/>
              </a:solidFill>
              <a:latin typeface="Calibri" panose="020F0502020204030204"/>
              <a:ea typeface="+mn-ea"/>
              <a:cs typeface="+mn-cs"/>
            </a:rPr>
            <a:t>st</a:t>
          </a:r>
          <a:r>
            <a:rPr lang="en-US" sz="2000" kern="1200" dirty="0">
              <a:solidFill>
                <a:schemeClr val="tx1"/>
              </a:solidFill>
              <a:latin typeface="Calibri" panose="020F0502020204030204"/>
              <a:ea typeface="+mn-ea"/>
              <a:cs typeface="+mn-cs"/>
            </a:rPr>
            <a:t> witness</a:t>
          </a:r>
        </a:p>
      </dsp:txBody>
      <dsp:txXfrm>
        <a:off x="1418951" y="3956914"/>
        <a:ext cx="2021625" cy="985601"/>
      </dsp:txXfrm>
    </dsp:sp>
    <dsp:sp modelId="{02406E35-719E-4C36-8806-B11B1AC077B9}">
      <dsp:nvSpPr>
        <dsp:cNvPr id="0" name=""/>
        <dsp:cNvSpPr/>
      </dsp:nvSpPr>
      <dsp:spPr>
        <a:xfrm rot="16200000">
          <a:off x="4125238" y="3449281"/>
          <a:ext cx="1302913" cy="157039"/>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DFA30D8B-9AB0-481A-806C-D43E2C3A1512}">
      <dsp:nvSpPr>
        <dsp:cNvPr id="0" name=""/>
        <dsp:cNvSpPr/>
      </dsp:nvSpPr>
      <dsp:spPr>
        <a:xfrm>
          <a:off x="4167797" y="3926250"/>
          <a:ext cx="2258977" cy="1046929"/>
        </a:xfrm>
        <a:prstGeom prst="roundRect">
          <a:avLst>
            <a:gd name="adj" fmla="val 10000"/>
          </a:avLst>
        </a:prstGeom>
        <a:solidFill>
          <a:schemeClr val="accent3">
            <a:lumMod val="20000"/>
            <a:lumOff val="80000"/>
          </a:schemeClr>
        </a:solidFill>
        <a:ln w="15875"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latin typeface="Calibri" panose="020F0502020204030204"/>
              <a:ea typeface="+mn-ea"/>
              <a:cs typeface="+mn-cs"/>
            </a:rPr>
            <a:t>Info provided by victim (1</a:t>
          </a:r>
          <a:r>
            <a:rPr lang="en-US" sz="2000" kern="1200" baseline="30000" dirty="0">
              <a:solidFill>
                <a:schemeClr val="tx1"/>
              </a:solidFill>
              <a:latin typeface="Calibri" panose="020F0502020204030204"/>
              <a:ea typeface="+mn-ea"/>
              <a:cs typeface="+mn-cs"/>
            </a:rPr>
            <a:t>st</a:t>
          </a:r>
          <a:r>
            <a:rPr lang="en-US" sz="2000" kern="1200" dirty="0">
              <a:solidFill>
                <a:schemeClr val="tx1"/>
              </a:solidFill>
              <a:latin typeface="Calibri" panose="020F0502020204030204"/>
              <a:ea typeface="+mn-ea"/>
              <a:cs typeface="+mn-cs"/>
            </a:rPr>
            <a:t> account)</a:t>
          </a:r>
        </a:p>
      </dsp:txBody>
      <dsp:txXfrm>
        <a:off x="4198461" y="3956914"/>
        <a:ext cx="2197649" cy="985601"/>
      </dsp:txXfrm>
    </dsp:sp>
    <dsp:sp modelId="{C21A33FF-D11F-47E5-91A1-DED9E5D3A6F6}">
      <dsp:nvSpPr>
        <dsp:cNvPr id="0" name=""/>
        <dsp:cNvSpPr/>
      </dsp:nvSpPr>
      <dsp:spPr>
        <a:xfrm rot="16200000">
          <a:off x="4125238" y="2140619"/>
          <a:ext cx="1302913" cy="157039"/>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2BCDBFB8-5752-4DAC-9292-D8A7E56D5200}">
      <dsp:nvSpPr>
        <dsp:cNvPr id="0" name=""/>
        <dsp:cNvSpPr/>
      </dsp:nvSpPr>
      <dsp:spPr>
        <a:xfrm>
          <a:off x="4143648" y="2617588"/>
          <a:ext cx="2307275" cy="1046929"/>
        </a:xfrm>
        <a:prstGeom prst="roundRect">
          <a:avLst>
            <a:gd name="adj" fmla="val 10000"/>
          </a:avLst>
        </a:prstGeom>
        <a:solidFill>
          <a:schemeClr val="accent1">
            <a:lumMod val="40000"/>
            <a:lumOff val="60000"/>
          </a:schemeClr>
        </a:solidFill>
        <a:ln w="15875"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latin typeface="Calibri" panose="020F0502020204030204"/>
              <a:ea typeface="+mn-ea"/>
              <a:cs typeface="+mn-cs"/>
            </a:rPr>
            <a:t>Evidence collected at scene (exhibits)</a:t>
          </a:r>
        </a:p>
      </dsp:txBody>
      <dsp:txXfrm>
        <a:off x="4174312" y="2648252"/>
        <a:ext cx="2245947" cy="985601"/>
      </dsp:txXfrm>
    </dsp:sp>
    <dsp:sp modelId="{0116E63E-5F3F-4A18-9F0F-EFE71CE30ABA}">
      <dsp:nvSpPr>
        <dsp:cNvPr id="0" name=""/>
        <dsp:cNvSpPr/>
      </dsp:nvSpPr>
      <dsp:spPr>
        <a:xfrm rot="16200000">
          <a:off x="4125238" y="831957"/>
          <a:ext cx="1302913" cy="157039"/>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03F532BE-B3BF-49FE-B7AB-943778684D67}">
      <dsp:nvSpPr>
        <dsp:cNvPr id="0" name=""/>
        <dsp:cNvSpPr/>
      </dsp:nvSpPr>
      <dsp:spPr>
        <a:xfrm>
          <a:off x="4119499" y="1308926"/>
          <a:ext cx="2355574" cy="1046929"/>
        </a:xfrm>
        <a:prstGeom prst="roundRect">
          <a:avLst>
            <a:gd name="adj" fmla="val 10000"/>
          </a:avLst>
        </a:prstGeom>
        <a:solidFill>
          <a:schemeClr val="tx2">
            <a:lumMod val="40000"/>
            <a:lumOff val="60000"/>
          </a:schemeClr>
        </a:solidFill>
        <a:ln w="15875"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latin typeface="Calibri" panose="020F0502020204030204"/>
              <a:ea typeface="+mn-ea"/>
              <a:cs typeface="+mn-cs"/>
            </a:rPr>
            <a:t>Evidence from CSI in attendance</a:t>
          </a:r>
        </a:p>
      </dsp:txBody>
      <dsp:txXfrm>
        <a:off x="4150163" y="1339590"/>
        <a:ext cx="2294246" cy="985601"/>
      </dsp:txXfrm>
    </dsp:sp>
    <dsp:sp modelId="{3DE66A17-7A49-4C2B-9DA6-F085BAFC0B3F}">
      <dsp:nvSpPr>
        <dsp:cNvPr id="0" name=""/>
        <dsp:cNvSpPr/>
      </dsp:nvSpPr>
      <dsp:spPr>
        <a:xfrm>
          <a:off x="4780496" y="177626"/>
          <a:ext cx="3026614" cy="157039"/>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3E23C7A6-D091-4020-865A-0B1338806610}">
      <dsp:nvSpPr>
        <dsp:cNvPr id="0" name=""/>
        <dsp:cNvSpPr/>
      </dsp:nvSpPr>
      <dsp:spPr>
        <a:xfrm>
          <a:off x="4143648" y="264"/>
          <a:ext cx="2307275" cy="1046929"/>
        </a:xfrm>
        <a:prstGeom prst="roundRect">
          <a:avLst>
            <a:gd name="adj" fmla="val 10000"/>
          </a:avLst>
        </a:prstGeom>
        <a:solidFill>
          <a:schemeClr val="bg1">
            <a:lumMod val="85000"/>
          </a:schemeClr>
        </a:solidFill>
        <a:ln w="15875"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latin typeface="Calibri" panose="020F0502020204030204"/>
              <a:ea typeface="+mn-ea"/>
              <a:cs typeface="+mn-cs"/>
            </a:rPr>
            <a:t>Suspect information &amp; intelligence</a:t>
          </a:r>
        </a:p>
      </dsp:txBody>
      <dsp:txXfrm>
        <a:off x="4174312" y="30928"/>
        <a:ext cx="2245947" cy="985601"/>
      </dsp:txXfrm>
    </dsp:sp>
    <dsp:sp modelId="{84A051C4-FBD8-40A1-8A58-78B001EB0A8F}">
      <dsp:nvSpPr>
        <dsp:cNvPr id="0" name=""/>
        <dsp:cNvSpPr/>
      </dsp:nvSpPr>
      <dsp:spPr>
        <a:xfrm rot="5400000">
          <a:off x="7159572" y="831957"/>
          <a:ext cx="1302913" cy="157039"/>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0E86FD3E-B8E1-4C86-B740-19A8B7BACC13}">
      <dsp:nvSpPr>
        <dsp:cNvPr id="0" name=""/>
        <dsp:cNvSpPr/>
      </dsp:nvSpPr>
      <dsp:spPr>
        <a:xfrm>
          <a:off x="7142168" y="264"/>
          <a:ext cx="2378903" cy="1046929"/>
        </a:xfrm>
        <a:prstGeom prst="roundRect">
          <a:avLst>
            <a:gd name="adj" fmla="val 10000"/>
          </a:avLst>
        </a:prstGeom>
        <a:solidFill>
          <a:schemeClr val="bg1">
            <a:lumMod val="85000"/>
          </a:schemeClr>
        </a:solidFill>
        <a:ln w="15875"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latin typeface="Calibri" panose="020F0502020204030204"/>
              <a:ea typeface="+mn-ea"/>
              <a:cs typeface="+mn-cs"/>
            </a:rPr>
            <a:t>Plan to locate &amp; manage suspect</a:t>
          </a:r>
        </a:p>
      </dsp:txBody>
      <dsp:txXfrm>
        <a:off x="7172832" y="30928"/>
        <a:ext cx="2317575" cy="985601"/>
      </dsp:txXfrm>
    </dsp:sp>
    <dsp:sp modelId="{1D2AD03E-9731-49FE-A8F9-037CE37D7AE5}">
      <dsp:nvSpPr>
        <dsp:cNvPr id="0" name=""/>
        <dsp:cNvSpPr/>
      </dsp:nvSpPr>
      <dsp:spPr>
        <a:xfrm rot="5400000">
          <a:off x="7159572" y="2140619"/>
          <a:ext cx="1302913" cy="157039"/>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F23AE5DF-437C-45FE-8DA4-6AAD04349F0D}">
      <dsp:nvSpPr>
        <dsp:cNvPr id="0" name=""/>
        <dsp:cNvSpPr/>
      </dsp:nvSpPr>
      <dsp:spPr>
        <a:xfrm>
          <a:off x="7166309" y="1308926"/>
          <a:ext cx="2330622" cy="1046929"/>
        </a:xfrm>
        <a:prstGeom prst="roundRect">
          <a:avLst>
            <a:gd name="adj" fmla="val 10000"/>
          </a:avLst>
        </a:prstGeom>
        <a:solidFill>
          <a:schemeClr val="tx2">
            <a:lumMod val="40000"/>
            <a:lumOff val="60000"/>
          </a:schemeClr>
        </a:solidFill>
        <a:ln w="15875"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latin typeface="Calibri" panose="020F0502020204030204"/>
              <a:ea typeface="+mn-ea"/>
              <a:cs typeface="+mn-cs"/>
            </a:rPr>
            <a:t>Complete crime report</a:t>
          </a:r>
        </a:p>
      </dsp:txBody>
      <dsp:txXfrm>
        <a:off x="7196973" y="1339590"/>
        <a:ext cx="2269294" cy="985601"/>
      </dsp:txXfrm>
    </dsp:sp>
    <dsp:sp modelId="{018C0345-39F4-405A-9F38-F128C9FAA427}">
      <dsp:nvSpPr>
        <dsp:cNvPr id="0" name=""/>
        <dsp:cNvSpPr/>
      </dsp:nvSpPr>
      <dsp:spPr>
        <a:xfrm rot="5400000">
          <a:off x="7166454" y="3442399"/>
          <a:ext cx="1289149" cy="157039"/>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FC5C35D5-4365-4B6F-B8E8-0EE620BB619C}">
      <dsp:nvSpPr>
        <dsp:cNvPr id="0" name=""/>
        <dsp:cNvSpPr/>
      </dsp:nvSpPr>
      <dsp:spPr>
        <a:xfrm>
          <a:off x="7190458" y="2617588"/>
          <a:ext cx="2282324" cy="1046929"/>
        </a:xfrm>
        <a:prstGeom prst="roundRect">
          <a:avLst>
            <a:gd name="adj" fmla="val 10000"/>
          </a:avLst>
        </a:prstGeom>
        <a:solidFill>
          <a:schemeClr val="accent1">
            <a:lumMod val="40000"/>
            <a:lumOff val="60000"/>
          </a:schemeClr>
        </a:solidFill>
        <a:ln w="15875"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latin typeface="Calibri" panose="020F0502020204030204"/>
              <a:ea typeface="+mn-ea"/>
              <a:cs typeface="+mn-cs"/>
            </a:rPr>
            <a:t>Consider multi-agency approach</a:t>
          </a:r>
        </a:p>
      </dsp:txBody>
      <dsp:txXfrm>
        <a:off x="7221122" y="2648252"/>
        <a:ext cx="2220996" cy="985601"/>
      </dsp:txXfrm>
    </dsp:sp>
    <dsp:sp modelId="{0948C36A-DD2B-49FF-8AE4-567A9602D1B8}">
      <dsp:nvSpPr>
        <dsp:cNvPr id="0" name=""/>
        <dsp:cNvSpPr/>
      </dsp:nvSpPr>
      <dsp:spPr>
        <a:xfrm>
          <a:off x="7050885" y="3926250"/>
          <a:ext cx="2561470" cy="1019248"/>
        </a:xfrm>
        <a:prstGeom prst="roundRect">
          <a:avLst>
            <a:gd name="adj" fmla="val 10000"/>
          </a:avLst>
        </a:prstGeom>
        <a:solidFill>
          <a:schemeClr val="accent3">
            <a:lumMod val="20000"/>
            <a:lumOff val="80000"/>
          </a:schemeClr>
        </a:solidFill>
        <a:ln w="15875"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latin typeface="Calibri" panose="020F0502020204030204"/>
              <a:ea typeface="+mn-ea"/>
              <a:cs typeface="+mn-cs"/>
            </a:rPr>
            <a:t>Consider future action- </a:t>
          </a:r>
          <a:r>
            <a:rPr lang="en-US" sz="2000" kern="1200" dirty="0" err="1">
              <a:solidFill>
                <a:schemeClr val="tx1"/>
              </a:solidFill>
              <a:latin typeface="Calibri" panose="020F0502020204030204"/>
              <a:ea typeface="+mn-ea"/>
              <a:cs typeface="+mn-cs"/>
            </a:rPr>
            <a:t>ie</a:t>
          </a:r>
          <a:r>
            <a:rPr lang="en-US" sz="2000" kern="1200" dirty="0">
              <a:solidFill>
                <a:schemeClr val="tx1"/>
              </a:solidFill>
              <a:latin typeface="Calibri" panose="020F0502020204030204"/>
              <a:ea typeface="+mn-ea"/>
              <a:cs typeface="+mn-cs"/>
            </a:rPr>
            <a:t> searches, interview, file prep</a:t>
          </a:r>
        </a:p>
      </dsp:txBody>
      <dsp:txXfrm>
        <a:off x="7080738" y="3956103"/>
        <a:ext cx="2501764" cy="959542"/>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6CA6FC-FD2A-4512-A392-551D8DE150CD}">
      <dsp:nvSpPr>
        <dsp:cNvPr id="0" name=""/>
        <dsp:cNvSpPr/>
      </dsp:nvSpPr>
      <dsp:spPr>
        <a:xfrm>
          <a:off x="2721144" y="530"/>
          <a:ext cx="1528197" cy="993328"/>
        </a:xfrm>
        <a:prstGeom prst="roundRect">
          <a:avLst/>
        </a:prstGeom>
        <a:solidFill>
          <a:schemeClr val="accent1">
            <a:lumMod val="40000"/>
            <a:lumOff val="60000"/>
          </a:schemeClr>
        </a:solidFill>
        <a:ln>
          <a:solidFill>
            <a:schemeClr val="tx1"/>
          </a:solid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solidFill>
                <a:srgbClr val="000000"/>
              </a:solidFill>
              <a:latin typeface="Calibri" panose="020F0502020204030204"/>
              <a:ea typeface="+mn-ea"/>
              <a:cs typeface="+mn-cs"/>
            </a:rPr>
            <a:t>Establish current position</a:t>
          </a:r>
        </a:p>
      </dsp:txBody>
      <dsp:txXfrm>
        <a:off x="2769634" y="49020"/>
        <a:ext cx="1431217" cy="896348"/>
      </dsp:txXfrm>
    </dsp:sp>
    <dsp:sp modelId="{CFBB5B8D-454B-48EC-A185-210442C376F6}">
      <dsp:nvSpPr>
        <dsp:cNvPr id="0" name=""/>
        <dsp:cNvSpPr/>
      </dsp:nvSpPr>
      <dsp:spPr>
        <a:xfrm>
          <a:off x="1843753" y="497194"/>
          <a:ext cx="3282979" cy="3282979"/>
        </a:xfrm>
        <a:custGeom>
          <a:avLst/>
          <a:gdLst/>
          <a:ahLst/>
          <a:cxnLst/>
          <a:rect l="0" t="0" r="0" b="0"/>
          <a:pathLst>
            <a:path>
              <a:moveTo>
                <a:pt x="2616664" y="321064"/>
              </a:moveTo>
              <a:arcTo wR="1641489" hR="1641489" stAng="18386821" swAng="1634160"/>
            </a:path>
          </a:pathLst>
        </a:custGeom>
        <a:noFill/>
        <a:ln w="12700" cap="flat" cmpd="sng" algn="ctr">
          <a:solidFill>
            <a:schemeClr val="tx1"/>
          </a:solidFill>
          <a:prstDash val="solid"/>
          <a:miter lim="800000"/>
          <a:tailEnd type="arrow"/>
        </a:ln>
        <a:effectLst/>
      </dsp:spPr>
      <dsp:style>
        <a:lnRef idx="1">
          <a:scrgbClr r="0" g="0" b="0"/>
        </a:lnRef>
        <a:fillRef idx="0">
          <a:scrgbClr r="0" g="0" b="0"/>
        </a:fillRef>
        <a:effectRef idx="0">
          <a:scrgbClr r="0" g="0" b="0"/>
        </a:effectRef>
        <a:fontRef idx="minor"/>
      </dsp:style>
    </dsp:sp>
    <dsp:sp modelId="{3038B6BD-182E-4AD6-991F-9954EE6091D7}">
      <dsp:nvSpPr>
        <dsp:cNvPr id="0" name=""/>
        <dsp:cNvSpPr/>
      </dsp:nvSpPr>
      <dsp:spPr>
        <a:xfrm>
          <a:off x="4362633" y="1642020"/>
          <a:ext cx="1528197" cy="993328"/>
        </a:xfrm>
        <a:prstGeom prst="roundRect">
          <a:avLst/>
        </a:prstGeom>
        <a:solidFill>
          <a:schemeClr val="accent3">
            <a:lumMod val="60000"/>
            <a:lumOff val="40000"/>
          </a:schemeClr>
        </a:solidFill>
        <a:ln>
          <a:solidFill>
            <a:schemeClr val="tx1"/>
          </a:solid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err="1">
              <a:solidFill>
                <a:srgbClr val="000000"/>
              </a:solidFill>
              <a:latin typeface="Calibri" panose="020F0502020204030204"/>
              <a:ea typeface="+mn-ea"/>
              <a:cs typeface="+mn-cs"/>
            </a:rPr>
            <a:t>Analyse</a:t>
          </a:r>
          <a:endParaRPr lang="en-US" sz="1800" kern="1200" dirty="0">
            <a:solidFill>
              <a:srgbClr val="000000"/>
            </a:solidFill>
            <a:latin typeface="Calibri" panose="020F0502020204030204"/>
            <a:ea typeface="+mn-ea"/>
            <a:cs typeface="+mn-cs"/>
          </a:endParaRPr>
        </a:p>
      </dsp:txBody>
      <dsp:txXfrm>
        <a:off x="4411123" y="1690510"/>
        <a:ext cx="1431217" cy="896348"/>
      </dsp:txXfrm>
    </dsp:sp>
    <dsp:sp modelId="{26D13A40-64C2-4586-A930-910A07FD30AA}">
      <dsp:nvSpPr>
        <dsp:cNvPr id="0" name=""/>
        <dsp:cNvSpPr/>
      </dsp:nvSpPr>
      <dsp:spPr>
        <a:xfrm>
          <a:off x="1843753" y="497194"/>
          <a:ext cx="3282979" cy="3282979"/>
        </a:xfrm>
        <a:custGeom>
          <a:avLst/>
          <a:gdLst/>
          <a:ahLst/>
          <a:cxnLst/>
          <a:rect l="0" t="0" r="0" b="0"/>
          <a:pathLst>
            <a:path>
              <a:moveTo>
                <a:pt x="3112846" y="2369222"/>
              </a:moveTo>
              <a:arcTo wR="1641489" hR="1641489" stAng="1579019" swAng="1634160"/>
            </a:path>
          </a:pathLst>
        </a:custGeom>
        <a:noFill/>
        <a:ln w="12700" cap="flat" cmpd="sng" algn="ctr">
          <a:solidFill>
            <a:schemeClr val="tx1"/>
          </a:solidFill>
          <a:prstDash val="solid"/>
          <a:miter lim="800000"/>
          <a:tailEnd type="arrow"/>
        </a:ln>
        <a:effectLst/>
      </dsp:spPr>
      <dsp:style>
        <a:lnRef idx="1">
          <a:scrgbClr r="0" g="0" b="0"/>
        </a:lnRef>
        <a:fillRef idx="0">
          <a:scrgbClr r="0" g="0" b="0"/>
        </a:fillRef>
        <a:effectRef idx="0">
          <a:scrgbClr r="0" g="0" b="0"/>
        </a:effectRef>
        <a:fontRef idx="minor"/>
      </dsp:style>
    </dsp:sp>
    <dsp:sp modelId="{2F0F79D6-6CCC-4F60-9377-5CA4E811441D}">
      <dsp:nvSpPr>
        <dsp:cNvPr id="0" name=""/>
        <dsp:cNvSpPr/>
      </dsp:nvSpPr>
      <dsp:spPr>
        <a:xfrm>
          <a:off x="2721144" y="3283509"/>
          <a:ext cx="1528197" cy="993328"/>
        </a:xfrm>
        <a:prstGeom prst="roundRect">
          <a:avLst/>
        </a:prstGeom>
        <a:solidFill>
          <a:schemeClr val="tx2">
            <a:lumMod val="40000"/>
            <a:lumOff val="60000"/>
          </a:schemeClr>
        </a:solidFill>
        <a:ln>
          <a:solidFill>
            <a:schemeClr val="tx1"/>
          </a:solid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solidFill>
                <a:srgbClr val="000000"/>
              </a:solidFill>
              <a:latin typeface="Calibri" panose="020F0502020204030204"/>
              <a:ea typeface="+mn-ea"/>
              <a:cs typeface="+mn-cs"/>
            </a:rPr>
            <a:t>Identify actions</a:t>
          </a:r>
        </a:p>
      </dsp:txBody>
      <dsp:txXfrm>
        <a:off x="2769634" y="3331999"/>
        <a:ext cx="1431217" cy="896348"/>
      </dsp:txXfrm>
    </dsp:sp>
    <dsp:sp modelId="{89BE8398-DF42-4ABA-9F06-A42E3CEE640F}">
      <dsp:nvSpPr>
        <dsp:cNvPr id="0" name=""/>
        <dsp:cNvSpPr/>
      </dsp:nvSpPr>
      <dsp:spPr>
        <a:xfrm>
          <a:off x="1843753" y="497194"/>
          <a:ext cx="3282979" cy="3282979"/>
        </a:xfrm>
        <a:custGeom>
          <a:avLst/>
          <a:gdLst/>
          <a:ahLst/>
          <a:cxnLst/>
          <a:rect l="0" t="0" r="0" b="0"/>
          <a:pathLst>
            <a:path>
              <a:moveTo>
                <a:pt x="666314" y="2961914"/>
              </a:moveTo>
              <a:arcTo wR="1641489" hR="1641489" stAng="7586821" swAng="1634160"/>
            </a:path>
          </a:pathLst>
        </a:custGeom>
        <a:noFill/>
        <a:ln w="12700" cap="flat" cmpd="sng" algn="ctr">
          <a:solidFill>
            <a:schemeClr val="tx1"/>
          </a:solidFill>
          <a:prstDash val="solid"/>
          <a:miter lim="800000"/>
          <a:tailEnd type="arrow"/>
        </a:ln>
        <a:effectLst/>
      </dsp:spPr>
      <dsp:style>
        <a:lnRef idx="1">
          <a:scrgbClr r="0" g="0" b="0"/>
        </a:lnRef>
        <a:fillRef idx="0">
          <a:scrgbClr r="0" g="0" b="0"/>
        </a:fillRef>
        <a:effectRef idx="0">
          <a:scrgbClr r="0" g="0" b="0"/>
        </a:effectRef>
        <a:fontRef idx="minor"/>
      </dsp:style>
    </dsp:sp>
    <dsp:sp modelId="{EAEC6384-BDE6-403E-B431-AE17D86369B0}">
      <dsp:nvSpPr>
        <dsp:cNvPr id="0" name=""/>
        <dsp:cNvSpPr/>
      </dsp:nvSpPr>
      <dsp:spPr>
        <a:xfrm>
          <a:off x="1079654" y="1642020"/>
          <a:ext cx="1528197" cy="993328"/>
        </a:xfrm>
        <a:prstGeom prst="roundRect">
          <a:avLst/>
        </a:prstGeom>
        <a:solidFill>
          <a:schemeClr val="bg1">
            <a:lumMod val="85000"/>
          </a:schemeClr>
        </a:solidFill>
        <a:ln>
          <a:solidFill>
            <a:schemeClr val="tx1"/>
          </a:solid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solidFill>
                <a:srgbClr val="000000"/>
              </a:solidFill>
              <a:latin typeface="Calibri" panose="020F0502020204030204"/>
              <a:ea typeface="+mn-ea"/>
              <a:cs typeface="+mn-cs"/>
            </a:rPr>
            <a:t>Take action</a:t>
          </a:r>
        </a:p>
      </dsp:txBody>
      <dsp:txXfrm>
        <a:off x="1128144" y="1690510"/>
        <a:ext cx="1431217" cy="896348"/>
      </dsp:txXfrm>
    </dsp:sp>
    <dsp:sp modelId="{0D41E380-8CE1-4BD7-B47D-1F82333F37CF}">
      <dsp:nvSpPr>
        <dsp:cNvPr id="0" name=""/>
        <dsp:cNvSpPr/>
      </dsp:nvSpPr>
      <dsp:spPr>
        <a:xfrm>
          <a:off x="1843753" y="497194"/>
          <a:ext cx="3282979" cy="3282979"/>
        </a:xfrm>
        <a:custGeom>
          <a:avLst/>
          <a:gdLst/>
          <a:ahLst/>
          <a:cxnLst/>
          <a:rect l="0" t="0" r="0" b="0"/>
          <a:pathLst>
            <a:path>
              <a:moveTo>
                <a:pt x="170132" y="913756"/>
              </a:moveTo>
              <a:arcTo wR="1641489" hR="1641489" stAng="12379019" swAng="1634160"/>
            </a:path>
          </a:pathLst>
        </a:custGeom>
        <a:noFill/>
        <a:ln w="12700" cap="flat" cmpd="sng" algn="ctr">
          <a:solidFill>
            <a:schemeClr val="tx1"/>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085534-0FE1-4DE2-BBFF-2C7A613881F7}">
      <dsp:nvSpPr>
        <dsp:cNvPr id="0" name=""/>
        <dsp:cNvSpPr/>
      </dsp:nvSpPr>
      <dsp:spPr>
        <a:xfrm>
          <a:off x="4781" y="1026227"/>
          <a:ext cx="2090459" cy="1254275"/>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Crime Scene Investigators</a:t>
          </a:r>
        </a:p>
      </dsp:txBody>
      <dsp:txXfrm>
        <a:off x="41517" y="1062963"/>
        <a:ext cx="2016987" cy="1180803"/>
      </dsp:txXfrm>
    </dsp:sp>
    <dsp:sp modelId="{7AA7B3AF-D7CB-40BC-A593-85B0934E2D01}">
      <dsp:nvSpPr>
        <dsp:cNvPr id="0" name=""/>
        <dsp:cNvSpPr/>
      </dsp:nvSpPr>
      <dsp:spPr>
        <a:xfrm>
          <a:off x="2279201" y="1394148"/>
          <a:ext cx="443177" cy="518433"/>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2279201" y="1497835"/>
        <a:ext cx="310224" cy="311059"/>
      </dsp:txXfrm>
    </dsp:sp>
    <dsp:sp modelId="{1B69FE72-1B4F-4AF8-9100-1BF35A039AC7}">
      <dsp:nvSpPr>
        <dsp:cNvPr id="0" name=""/>
        <dsp:cNvSpPr/>
      </dsp:nvSpPr>
      <dsp:spPr>
        <a:xfrm>
          <a:off x="2931424" y="1026227"/>
          <a:ext cx="2090459" cy="1254275"/>
        </a:xfrm>
        <a:prstGeom prst="roundRect">
          <a:avLst>
            <a:gd name="adj" fmla="val 10000"/>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Collision Investigation Unit</a:t>
          </a:r>
        </a:p>
      </dsp:txBody>
      <dsp:txXfrm>
        <a:off x="2968160" y="1062963"/>
        <a:ext cx="2016987" cy="1180803"/>
      </dsp:txXfrm>
    </dsp:sp>
    <dsp:sp modelId="{C92A5F6B-ED43-4135-A4EB-049217574885}">
      <dsp:nvSpPr>
        <dsp:cNvPr id="0" name=""/>
        <dsp:cNvSpPr/>
      </dsp:nvSpPr>
      <dsp:spPr>
        <a:xfrm>
          <a:off x="5205844" y="1394148"/>
          <a:ext cx="443177" cy="518433"/>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5205844" y="1497835"/>
        <a:ext cx="310224" cy="311059"/>
      </dsp:txXfrm>
    </dsp:sp>
    <dsp:sp modelId="{F6793995-355F-49C4-A797-CA043AEC8883}">
      <dsp:nvSpPr>
        <dsp:cNvPr id="0" name=""/>
        <dsp:cNvSpPr/>
      </dsp:nvSpPr>
      <dsp:spPr>
        <a:xfrm>
          <a:off x="5858067" y="1026227"/>
          <a:ext cx="2090459" cy="1254275"/>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Crown Prosecution Service</a:t>
          </a:r>
        </a:p>
      </dsp:txBody>
      <dsp:txXfrm>
        <a:off x="5894803" y="1062963"/>
        <a:ext cx="2016987" cy="1180803"/>
      </dsp:txXfrm>
    </dsp:sp>
    <dsp:sp modelId="{76AD7C85-553D-4466-887F-7B19018F6635}">
      <dsp:nvSpPr>
        <dsp:cNvPr id="0" name=""/>
        <dsp:cNvSpPr/>
      </dsp:nvSpPr>
      <dsp:spPr>
        <a:xfrm>
          <a:off x="8132487" y="1394148"/>
          <a:ext cx="443177" cy="518433"/>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132487" y="1497835"/>
        <a:ext cx="310224" cy="311059"/>
      </dsp:txXfrm>
    </dsp:sp>
    <dsp:sp modelId="{C0297278-F40C-4E2B-B1CA-B295A728C5A4}">
      <dsp:nvSpPr>
        <dsp:cNvPr id="0" name=""/>
        <dsp:cNvSpPr/>
      </dsp:nvSpPr>
      <dsp:spPr>
        <a:xfrm>
          <a:off x="8784711" y="1026227"/>
          <a:ext cx="2090459" cy="1254275"/>
        </a:xfrm>
        <a:prstGeom prst="roundRect">
          <a:avLst>
            <a:gd name="adj" fmla="val 10000"/>
          </a:avLst>
        </a:prstGeom>
        <a:solidFill>
          <a:schemeClr val="bg1">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Social services</a:t>
          </a:r>
        </a:p>
      </dsp:txBody>
      <dsp:txXfrm>
        <a:off x="8821447" y="1062963"/>
        <a:ext cx="2016987" cy="1180803"/>
      </dsp:txXfrm>
    </dsp:sp>
    <dsp:sp modelId="{C8D956DD-DF2A-4795-B834-8C00C0B222AE}">
      <dsp:nvSpPr>
        <dsp:cNvPr id="0" name=""/>
        <dsp:cNvSpPr/>
      </dsp:nvSpPr>
      <dsp:spPr>
        <a:xfrm rot="5400000">
          <a:off x="9608352" y="2426835"/>
          <a:ext cx="443177" cy="518433"/>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rot="-5400000">
        <a:off x="9674412" y="2464463"/>
        <a:ext cx="311059" cy="310224"/>
      </dsp:txXfrm>
    </dsp:sp>
    <dsp:sp modelId="{FC073A07-CC35-40C4-A03C-34DB095020EE}">
      <dsp:nvSpPr>
        <dsp:cNvPr id="0" name=""/>
        <dsp:cNvSpPr/>
      </dsp:nvSpPr>
      <dsp:spPr>
        <a:xfrm>
          <a:off x="8784711" y="3116686"/>
          <a:ext cx="2090459" cy="1254275"/>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Detectives</a:t>
          </a:r>
        </a:p>
      </dsp:txBody>
      <dsp:txXfrm>
        <a:off x="8821447" y="3153422"/>
        <a:ext cx="2016987" cy="1180803"/>
      </dsp:txXfrm>
    </dsp:sp>
    <dsp:sp modelId="{669B6DC1-5472-4BF6-BE4A-87CDFF5C9BA4}">
      <dsp:nvSpPr>
        <dsp:cNvPr id="0" name=""/>
        <dsp:cNvSpPr/>
      </dsp:nvSpPr>
      <dsp:spPr>
        <a:xfrm rot="10800000">
          <a:off x="8157573" y="3484607"/>
          <a:ext cx="443177" cy="518433"/>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rot="10800000">
        <a:off x="8290526" y="3588294"/>
        <a:ext cx="310224" cy="311059"/>
      </dsp:txXfrm>
    </dsp:sp>
    <dsp:sp modelId="{66B3A591-23DD-4E16-A229-E283706234CE}">
      <dsp:nvSpPr>
        <dsp:cNvPr id="0" name=""/>
        <dsp:cNvSpPr/>
      </dsp:nvSpPr>
      <dsp:spPr>
        <a:xfrm>
          <a:off x="5858067" y="3116686"/>
          <a:ext cx="2090459" cy="1254275"/>
        </a:xfrm>
        <a:prstGeom prst="roundRect">
          <a:avLst>
            <a:gd name="adj" fmla="val 10000"/>
          </a:avLst>
        </a:prstGeom>
        <a:solidFill>
          <a:schemeClr val="bg1">
            <a:lumMod val="8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Phone providers</a:t>
          </a:r>
        </a:p>
      </dsp:txBody>
      <dsp:txXfrm>
        <a:off x="5894803" y="3153422"/>
        <a:ext cx="2016987" cy="1180803"/>
      </dsp:txXfrm>
    </dsp:sp>
    <dsp:sp modelId="{4D7E1860-4AE5-4F2C-8381-6A6F19905B80}">
      <dsp:nvSpPr>
        <dsp:cNvPr id="0" name=""/>
        <dsp:cNvSpPr/>
      </dsp:nvSpPr>
      <dsp:spPr>
        <a:xfrm rot="10800000">
          <a:off x="5230930" y="3484607"/>
          <a:ext cx="443177" cy="518433"/>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rot="10800000">
        <a:off x="5363883" y="3588294"/>
        <a:ext cx="310224" cy="311059"/>
      </dsp:txXfrm>
    </dsp:sp>
    <dsp:sp modelId="{D4DC3D11-FF78-429D-BF21-3D9565449D60}">
      <dsp:nvSpPr>
        <dsp:cNvPr id="0" name=""/>
        <dsp:cNvSpPr/>
      </dsp:nvSpPr>
      <dsp:spPr>
        <a:xfrm>
          <a:off x="2931424" y="3116686"/>
          <a:ext cx="2090459" cy="1254275"/>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Dog Handlers</a:t>
          </a:r>
        </a:p>
      </dsp:txBody>
      <dsp:txXfrm>
        <a:off x="2968160" y="3153422"/>
        <a:ext cx="2016987" cy="1180803"/>
      </dsp:txXfrm>
    </dsp:sp>
    <dsp:sp modelId="{FCFFBC5D-D74D-412E-BC3B-DBFD7C1AD02A}">
      <dsp:nvSpPr>
        <dsp:cNvPr id="0" name=""/>
        <dsp:cNvSpPr/>
      </dsp:nvSpPr>
      <dsp:spPr>
        <a:xfrm rot="10752398">
          <a:off x="2313186" y="3504617"/>
          <a:ext cx="436915" cy="518433"/>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rot="10800000">
        <a:off x="2444254" y="3607397"/>
        <a:ext cx="305841" cy="311059"/>
      </dsp:txXfrm>
    </dsp:sp>
    <dsp:sp modelId="{1E2D7411-C6FF-4621-BA30-45DEC6C571F6}">
      <dsp:nvSpPr>
        <dsp:cNvPr id="0" name=""/>
        <dsp:cNvSpPr/>
      </dsp:nvSpPr>
      <dsp:spPr>
        <a:xfrm>
          <a:off x="16675" y="3157049"/>
          <a:ext cx="2090459" cy="1254275"/>
        </a:xfrm>
        <a:prstGeom prst="roundRect">
          <a:avLst>
            <a:gd name="adj" fmla="val 10000"/>
          </a:avLst>
        </a:prstGeom>
        <a:solidFill>
          <a:schemeClr val="bg1">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Care Quality Commission</a:t>
          </a:r>
        </a:p>
      </dsp:txBody>
      <dsp:txXfrm>
        <a:off x="53411" y="3193785"/>
        <a:ext cx="2016987" cy="1180803"/>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34D034-E1A1-4BDA-AB50-0230DF4DED0B}">
      <dsp:nvSpPr>
        <dsp:cNvPr id="0" name=""/>
        <dsp:cNvSpPr/>
      </dsp:nvSpPr>
      <dsp:spPr>
        <a:xfrm>
          <a:off x="0" y="0"/>
          <a:ext cx="5760819" cy="1288420"/>
        </a:xfrm>
        <a:prstGeom prst="roundRect">
          <a:avLst>
            <a:gd name="adj" fmla="val 10000"/>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1. Incidents: What type require a multiagency response? </a:t>
          </a:r>
        </a:p>
      </dsp:txBody>
      <dsp:txXfrm>
        <a:off x="37737" y="37737"/>
        <a:ext cx="4370512" cy="1212946"/>
      </dsp:txXfrm>
    </dsp:sp>
    <dsp:sp modelId="{A864B99B-5B3E-4C7C-8AAB-6BF46415FA34}">
      <dsp:nvSpPr>
        <dsp:cNvPr id="0" name=""/>
        <dsp:cNvSpPr/>
      </dsp:nvSpPr>
      <dsp:spPr>
        <a:xfrm>
          <a:off x="508307" y="1503157"/>
          <a:ext cx="5760819" cy="1288420"/>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2. What type of agencies will you work with?</a:t>
          </a:r>
        </a:p>
      </dsp:txBody>
      <dsp:txXfrm>
        <a:off x="546044" y="1540894"/>
        <a:ext cx="4339564" cy="1212946"/>
      </dsp:txXfrm>
    </dsp:sp>
    <dsp:sp modelId="{85497308-386F-4221-87E0-5708A0209465}">
      <dsp:nvSpPr>
        <dsp:cNvPr id="0" name=""/>
        <dsp:cNvSpPr/>
      </dsp:nvSpPr>
      <dsp:spPr>
        <a:xfrm>
          <a:off x="1016615" y="3006314"/>
          <a:ext cx="5760819" cy="1288420"/>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3. What does ‘multi agency working’ actually mean?</a:t>
          </a:r>
        </a:p>
      </dsp:txBody>
      <dsp:txXfrm>
        <a:off x="1054352" y="3044051"/>
        <a:ext cx="4339564" cy="1212946"/>
      </dsp:txXfrm>
    </dsp:sp>
    <dsp:sp modelId="{39AF29AE-A9D2-4325-8CE5-7F75E12F6162}">
      <dsp:nvSpPr>
        <dsp:cNvPr id="0" name=""/>
        <dsp:cNvSpPr/>
      </dsp:nvSpPr>
      <dsp:spPr>
        <a:xfrm>
          <a:off x="4923346" y="977052"/>
          <a:ext cx="837473" cy="837473"/>
        </a:xfrm>
        <a:prstGeom prst="downArrow">
          <a:avLst>
            <a:gd name="adj1" fmla="val 55000"/>
            <a:gd name="adj2" fmla="val 45000"/>
          </a:avLst>
        </a:prstGeom>
        <a:solidFill>
          <a:srgbClr val="002060">
            <a:alpha val="90000"/>
          </a:srgb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111777" y="977052"/>
        <a:ext cx="460611" cy="630198"/>
      </dsp:txXfrm>
    </dsp:sp>
    <dsp:sp modelId="{31FE233B-0701-4228-89B8-E5ED5BF8CF20}">
      <dsp:nvSpPr>
        <dsp:cNvPr id="0" name=""/>
        <dsp:cNvSpPr/>
      </dsp:nvSpPr>
      <dsp:spPr>
        <a:xfrm>
          <a:off x="5431654" y="2471619"/>
          <a:ext cx="837473" cy="837473"/>
        </a:xfrm>
        <a:prstGeom prst="downArrow">
          <a:avLst>
            <a:gd name="adj1" fmla="val 55000"/>
            <a:gd name="adj2" fmla="val 45000"/>
          </a:avLst>
        </a:prstGeom>
        <a:solidFill>
          <a:srgbClr val="002060">
            <a:alpha val="90000"/>
          </a:srgb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620085" y="2471619"/>
        <a:ext cx="460611" cy="63019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layout3.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12.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hProcess10">
  <dgm:title val=""/>
  <dgm:desc val=""/>
  <dgm:catLst>
    <dgm:cat type="process" pri="3000"/>
    <dgm:cat type="picture" pri="30000"/>
    <dgm:cat type="pictureconvert" pri="3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op="equ" fact="0.3333"/>
      <dgm:constr type="primFontSz" for="des" forName="txNode" op="equ" val="65"/>
      <dgm:constr type="primFontSz" for="des" forName="connTx" op="equ" val="55"/>
      <dgm:constr type="primFontSz" for="des" forName="connTx" refType="primFontSz" refFor="des" refForName="txNode" op="lte" fact="0.8"/>
    </dgm:constrLst>
    <dgm:ruleLst/>
    <dgm:forEach name="Name4" axis="ch" ptType="node">
      <dgm:layoutNode name="composite">
        <dgm:alg type="composite"/>
        <dgm:shape xmlns:r="http://schemas.openxmlformats.org/officeDocument/2006/relationships" r:blip="">
          <dgm:adjLst/>
        </dgm:shape>
        <dgm:presOf/>
        <dgm:choose name="Name5">
          <dgm:if name="Name6" func="var" arg="dir" op="equ" val="norm">
            <dgm:constrLst>
              <dgm:constr type="l" for="ch" forName="imagSh"/>
              <dgm:constr type="w" for="ch" forName="imagSh" refType="w" fact="0.86"/>
              <dgm:constr type="t" for="ch" forName="imagSh"/>
              <dgm:constr type="h" for="ch" forName="imagSh" refType="w" refFor="ch" refForName="imagSh"/>
              <dgm:constr type="l" for="ch" forName="txNode" refType="w" fact="0.14"/>
              <dgm:constr type="w" for="ch" forName="txNode" refType="w" refFor="ch" refForName="imagSh"/>
              <dgm:constr type="t" for="ch" forName="txNode" refType="h" refFor="ch" refForName="imagSh" fact="0.6"/>
              <dgm:constr type="h" for="ch" forName="txNode" refType="h" refFor="ch" refForName="imagSh"/>
            </dgm:constrLst>
          </dgm:if>
          <dgm:else name="Name7">
            <dgm:constrLst>
              <dgm:constr type="l" for="ch" forName="imagSh" refType="w" fact="0.14"/>
              <dgm:constr type="w" for="ch" forName="imagSh" refType="w" fact="0.86"/>
              <dgm:constr type="t" for="ch" forName="imagSh"/>
              <dgm:constr type="h" for="ch" forName="imagSh" refType="w" refFor="ch" refForName="imagSh"/>
              <dgm:constr type="l" for="ch" forName="txNode"/>
              <dgm:constr type="w" for="ch" forName="txNode" refType="w" refFor="ch" refForName="imagSh"/>
              <dgm:constr type="t" for="ch" forName="txNode" refType="h" refFor="ch" refForName="imagSh" fact="0.6"/>
              <dgm:constr type="h" for="ch" forName="txNode" refType="h" refFor="ch" refForName="imagSh"/>
            </dgm:constrLst>
          </dgm:else>
        </dgm:choose>
        <dgm:ruleLst/>
        <dgm:layoutNode name="imagSh" styleLbl="bgImgPlace1">
          <dgm:alg type="sp"/>
          <dgm:shape xmlns:r="http://schemas.openxmlformats.org/officeDocument/2006/relationships" type="roundRect" r:blip="" blipPhldr="1">
            <dgm:adjLst>
              <dgm:adj idx="1" val="0.1"/>
            </dgm:adjLst>
          </dgm:shape>
          <dgm:presOf/>
          <dgm:constrLst/>
          <dgm:ruleLst/>
        </dgm:layoutNode>
        <dgm:layoutNode name="txNode" styleLbl="node1">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sibTransForEach" axis="followSib" ptType="sibTrans" cnt="1">
        <dgm:layoutNode name="sibTrans">
          <dgm:alg type="conn">
            <dgm:param type="begPts" val="auto"/>
            <dgm:param type="endPts" val="auto"/>
            <dgm:param type="srcNode" val="imagSh"/>
            <dgm:param type="dstNode" val="imagSh"/>
          </dgm:alg>
          <dgm:shape xmlns:r="http://schemas.openxmlformats.org/officeDocument/2006/relationships" type="conn" r:blip="">
            <dgm:adjLst/>
          </dgm:shape>
          <dgm:presOf axis="self"/>
          <dgm:constrLst>
            <dgm:constr type="h" refType="w" fact="0.62"/>
            <dgm:constr type="connDist"/>
            <dgm:constr type="begPad" refType="connDist" fact="0.35"/>
            <dgm:constr type="endPad" refType="connDist" fact="0.3"/>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hProcess10">
  <dgm:title val=""/>
  <dgm:desc val=""/>
  <dgm:catLst>
    <dgm:cat type="process" pri="3000"/>
    <dgm:cat type="picture" pri="30000"/>
    <dgm:cat type="pictureconvert" pri="3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op="equ" fact="0.3333"/>
      <dgm:constr type="primFontSz" for="des" forName="txNode" op="equ" val="65"/>
      <dgm:constr type="primFontSz" for="des" forName="connTx" op="equ" val="55"/>
      <dgm:constr type="primFontSz" for="des" forName="connTx" refType="primFontSz" refFor="des" refForName="txNode" op="lte" fact="0.8"/>
    </dgm:constrLst>
    <dgm:ruleLst/>
    <dgm:forEach name="Name4" axis="ch" ptType="node">
      <dgm:layoutNode name="composite">
        <dgm:alg type="composite"/>
        <dgm:shape xmlns:r="http://schemas.openxmlformats.org/officeDocument/2006/relationships" r:blip="">
          <dgm:adjLst/>
        </dgm:shape>
        <dgm:presOf/>
        <dgm:choose name="Name5">
          <dgm:if name="Name6" func="var" arg="dir" op="equ" val="norm">
            <dgm:constrLst>
              <dgm:constr type="l" for="ch" forName="imagSh"/>
              <dgm:constr type="w" for="ch" forName="imagSh" refType="w" fact="0.86"/>
              <dgm:constr type="t" for="ch" forName="imagSh"/>
              <dgm:constr type="h" for="ch" forName="imagSh" refType="w" refFor="ch" refForName="imagSh"/>
              <dgm:constr type="l" for="ch" forName="txNode" refType="w" fact="0.14"/>
              <dgm:constr type="w" for="ch" forName="txNode" refType="w" refFor="ch" refForName="imagSh"/>
              <dgm:constr type="t" for="ch" forName="txNode" refType="h" refFor="ch" refForName="imagSh" fact="0.6"/>
              <dgm:constr type="h" for="ch" forName="txNode" refType="h" refFor="ch" refForName="imagSh"/>
            </dgm:constrLst>
          </dgm:if>
          <dgm:else name="Name7">
            <dgm:constrLst>
              <dgm:constr type="l" for="ch" forName="imagSh" refType="w" fact="0.14"/>
              <dgm:constr type="w" for="ch" forName="imagSh" refType="w" fact="0.86"/>
              <dgm:constr type="t" for="ch" forName="imagSh"/>
              <dgm:constr type="h" for="ch" forName="imagSh" refType="w" refFor="ch" refForName="imagSh"/>
              <dgm:constr type="l" for="ch" forName="txNode"/>
              <dgm:constr type="w" for="ch" forName="txNode" refType="w" refFor="ch" refForName="imagSh"/>
              <dgm:constr type="t" for="ch" forName="txNode" refType="h" refFor="ch" refForName="imagSh" fact="0.6"/>
              <dgm:constr type="h" for="ch" forName="txNode" refType="h" refFor="ch" refForName="imagSh"/>
            </dgm:constrLst>
          </dgm:else>
        </dgm:choose>
        <dgm:ruleLst/>
        <dgm:layoutNode name="imagSh" styleLbl="bgImgPlace1">
          <dgm:alg type="sp"/>
          <dgm:shape xmlns:r="http://schemas.openxmlformats.org/officeDocument/2006/relationships" type="roundRect" r:blip="" blipPhldr="1">
            <dgm:adjLst>
              <dgm:adj idx="1" val="0.1"/>
            </dgm:adjLst>
          </dgm:shape>
          <dgm:presOf/>
          <dgm:constrLst/>
          <dgm:ruleLst/>
        </dgm:layoutNode>
        <dgm:layoutNode name="txNode" styleLbl="node1">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sibTransForEach" axis="followSib" ptType="sibTrans" cnt="1">
        <dgm:layoutNode name="sibTrans">
          <dgm:alg type="conn">
            <dgm:param type="begPts" val="auto"/>
            <dgm:param type="endPts" val="auto"/>
            <dgm:param type="srcNode" val="imagSh"/>
            <dgm:param type="dstNode" val="imagSh"/>
          </dgm:alg>
          <dgm:shape xmlns:r="http://schemas.openxmlformats.org/officeDocument/2006/relationships" type="conn" r:blip="">
            <dgm:adjLst/>
          </dgm:shape>
          <dgm:presOf axis="self"/>
          <dgm:constrLst>
            <dgm:constr type="h" refType="w" fact="0.62"/>
            <dgm:constr type="connDist"/>
            <dgm:constr type="begPad" refType="connDist" fact="0.35"/>
            <dgm:constr type="endPad" refType="connDist" fact="0.3"/>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ppt/diagrams/layout21.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22.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2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4.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25.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26.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27.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28.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9.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8427" cy="513508"/>
          </a:xfrm>
          <a:prstGeom prst="rect">
            <a:avLst/>
          </a:prstGeom>
        </p:spPr>
        <p:txBody>
          <a:bodyPr vert="horz" lIns="99075" tIns="49538" rIns="99075" bIns="49538" rtlCol="0"/>
          <a:lstStyle>
            <a:lvl1pPr algn="l">
              <a:defRPr sz="1300"/>
            </a:lvl1pPr>
          </a:lstStyle>
          <a:p>
            <a:endParaRPr lang="en-GB"/>
          </a:p>
        </p:txBody>
      </p:sp>
      <p:sp>
        <p:nvSpPr>
          <p:cNvPr id="3" name="Date Placeholder 2"/>
          <p:cNvSpPr>
            <a:spLocks noGrp="1"/>
          </p:cNvSpPr>
          <p:nvPr>
            <p:ph type="dt" sz="quarter" idx="1"/>
          </p:nvPr>
        </p:nvSpPr>
        <p:spPr>
          <a:xfrm>
            <a:off x="4023992" y="0"/>
            <a:ext cx="3078427" cy="513508"/>
          </a:xfrm>
          <a:prstGeom prst="rect">
            <a:avLst/>
          </a:prstGeom>
        </p:spPr>
        <p:txBody>
          <a:bodyPr vert="horz" lIns="99075" tIns="49538" rIns="99075" bIns="49538" rtlCol="0"/>
          <a:lstStyle>
            <a:lvl1pPr algn="r">
              <a:defRPr sz="1300"/>
            </a:lvl1pPr>
          </a:lstStyle>
          <a:p>
            <a:fld id="{399D914F-2971-448C-A21D-7222E77F6D89}" type="datetimeFigureOut">
              <a:rPr lang="en-GB" smtClean="0"/>
              <a:t>06/07/2023</a:t>
            </a:fld>
            <a:endParaRPr lang="en-GB"/>
          </a:p>
        </p:txBody>
      </p:sp>
      <p:sp>
        <p:nvSpPr>
          <p:cNvPr id="4" name="Footer Placeholder 3"/>
          <p:cNvSpPr>
            <a:spLocks noGrp="1"/>
          </p:cNvSpPr>
          <p:nvPr>
            <p:ph type="ftr" sz="quarter" idx="2"/>
          </p:nvPr>
        </p:nvSpPr>
        <p:spPr>
          <a:xfrm>
            <a:off x="0" y="9721107"/>
            <a:ext cx="3078427" cy="513507"/>
          </a:xfrm>
          <a:prstGeom prst="rect">
            <a:avLst/>
          </a:prstGeom>
        </p:spPr>
        <p:txBody>
          <a:bodyPr vert="horz" lIns="99075" tIns="49538" rIns="99075" bIns="49538" rtlCol="0" anchor="b"/>
          <a:lstStyle>
            <a:lvl1pPr algn="l">
              <a:defRPr sz="1300"/>
            </a:lvl1pPr>
          </a:lstStyle>
          <a:p>
            <a:endParaRPr lang="en-GB"/>
          </a:p>
        </p:txBody>
      </p:sp>
      <p:sp>
        <p:nvSpPr>
          <p:cNvPr id="5" name="Slide Number Placeholder 4"/>
          <p:cNvSpPr>
            <a:spLocks noGrp="1"/>
          </p:cNvSpPr>
          <p:nvPr>
            <p:ph type="sldNum" sz="quarter" idx="3"/>
          </p:nvPr>
        </p:nvSpPr>
        <p:spPr>
          <a:xfrm>
            <a:off x="4023992" y="9721107"/>
            <a:ext cx="3078427" cy="513507"/>
          </a:xfrm>
          <a:prstGeom prst="rect">
            <a:avLst/>
          </a:prstGeom>
        </p:spPr>
        <p:txBody>
          <a:bodyPr vert="horz" lIns="99075" tIns="49538" rIns="99075" bIns="49538" rtlCol="0" anchor="b"/>
          <a:lstStyle>
            <a:lvl1pPr algn="r">
              <a:defRPr sz="1300"/>
            </a:lvl1pPr>
          </a:lstStyle>
          <a:p>
            <a:fld id="{27BC6242-B45E-4EF3-949A-1E68E1BBD3F7}" type="slidenum">
              <a:rPr lang="en-GB" smtClean="0"/>
              <a:t>‹#›</a:t>
            </a:fld>
            <a:endParaRPr lang="en-GB"/>
          </a:p>
        </p:txBody>
      </p:sp>
    </p:spTree>
    <p:extLst>
      <p:ext uri="{BB962C8B-B14F-4D97-AF65-F5344CB8AC3E}">
        <p14:creationId xmlns:p14="http://schemas.microsoft.com/office/powerpoint/2010/main" val="382787279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8427" cy="513508"/>
          </a:xfrm>
          <a:prstGeom prst="rect">
            <a:avLst/>
          </a:prstGeom>
        </p:spPr>
        <p:txBody>
          <a:bodyPr vert="horz" lIns="99075" tIns="49538" rIns="99075" bIns="49538" rtlCol="0"/>
          <a:lstStyle>
            <a:lvl1pPr algn="l">
              <a:defRPr sz="1300"/>
            </a:lvl1pPr>
          </a:lstStyle>
          <a:p>
            <a:endParaRPr lang="en-GB"/>
          </a:p>
        </p:txBody>
      </p:sp>
      <p:sp>
        <p:nvSpPr>
          <p:cNvPr id="3" name="Date Placeholder 2"/>
          <p:cNvSpPr>
            <a:spLocks noGrp="1"/>
          </p:cNvSpPr>
          <p:nvPr>
            <p:ph type="dt" idx="1"/>
          </p:nvPr>
        </p:nvSpPr>
        <p:spPr>
          <a:xfrm>
            <a:off x="4023992" y="0"/>
            <a:ext cx="3078427" cy="513508"/>
          </a:xfrm>
          <a:prstGeom prst="rect">
            <a:avLst/>
          </a:prstGeom>
        </p:spPr>
        <p:txBody>
          <a:bodyPr vert="horz" lIns="99075" tIns="49538" rIns="99075" bIns="49538" rtlCol="0"/>
          <a:lstStyle>
            <a:lvl1pPr algn="r">
              <a:defRPr sz="1300"/>
            </a:lvl1pPr>
          </a:lstStyle>
          <a:p>
            <a:fld id="{48BAC78E-ACA9-42A3-B704-1ADF3D54E1FA}" type="datetimeFigureOut">
              <a:rPr lang="en-GB" smtClean="0"/>
              <a:t>06/07/2023</a:t>
            </a:fld>
            <a:endParaRPr lang="en-GB"/>
          </a:p>
        </p:txBody>
      </p:sp>
      <p:sp>
        <p:nvSpPr>
          <p:cNvPr id="4" name="Slide Image Placeholder 3"/>
          <p:cNvSpPr>
            <a:spLocks noGrp="1" noRot="1" noChangeAspect="1"/>
          </p:cNvSpPr>
          <p:nvPr>
            <p:ph type="sldImg" idx="2"/>
          </p:nvPr>
        </p:nvSpPr>
        <p:spPr>
          <a:xfrm>
            <a:off x="482600" y="1279525"/>
            <a:ext cx="6140450" cy="3454400"/>
          </a:xfrm>
          <a:prstGeom prst="rect">
            <a:avLst/>
          </a:prstGeom>
          <a:noFill/>
          <a:ln w="12700">
            <a:solidFill>
              <a:prstClr val="black"/>
            </a:solidFill>
          </a:ln>
        </p:spPr>
        <p:txBody>
          <a:bodyPr vert="horz" lIns="99075" tIns="49538" rIns="99075" bIns="49538" rtlCol="0" anchor="ctr"/>
          <a:lstStyle/>
          <a:p>
            <a:endParaRPr lang="en-GB"/>
          </a:p>
        </p:txBody>
      </p:sp>
      <p:sp>
        <p:nvSpPr>
          <p:cNvPr id="5" name="Notes Placeholder 4"/>
          <p:cNvSpPr>
            <a:spLocks noGrp="1"/>
          </p:cNvSpPr>
          <p:nvPr>
            <p:ph type="body" sz="quarter" idx="3"/>
          </p:nvPr>
        </p:nvSpPr>
        <p:spPr>
          <a:xfrm>
            <a:off x="710407" y="4925407"/>
            <a:ext cx="5683250" cy="4029879"/>
          </a:xfrm>
          <a:prstGeom prst="rect">
            <a:avLst/>
          </a:prstGeom>
        </p:spPr>
        <p:txBody>
          <a:bodyPr vert="horz" lIns="99075" tIns="49538" rIns="99075" bIns="49538"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721107"/>
            <a:ext cx="3078427" cy="513507"/>
          </a:xfrm>
          <a:prstGeom prst="rect">
            <a:avLst/>
          </a:prstGeom>
        </p:spPr>
        <p:txBody>
          <a:bodyPr vert="horz" lIns="99075" tIns="49538" rIns="99075" bIns="49538" rtlCol="0" anchor="b"/>
          <a:lstStyle>
            <a:lvl1pPr algn="l">
              <a:defRPr sz="1300"/>
            </a:lvl1pPr>
          </a:lstStyle>
          <a:p>
            <a:endParaRPr lang="en-GB"/>
          </a:p>
        </p:txBody>
      </p:sp>
      <p:sp>
        <p:nvSpPr>
          <p:cNvPr id="7" name="Slide Number Placeholder 6"/>
          <p:cNvSpPr>
            <a:spLocks noGrp="1"/>
          </p:cNvSpPr>
          <p:nvPr>
            <p:ph type="sldNum" sz="quarter" idx="5"/>
          </p:nvPr>
        </p:nvSpPr>
        <p:spPr>
          <a:xfrm>
            <a:off x="4023992" y="9721107"/>
            <a:ext cx="3078427" cy="513507"/>
          </a:xfrm>
          <a:prstGeom prst="rect">
            <a:avLst/>
          </a:prstGeom>
        </p:spPr>
        <p:txBody>
          <a:bodyPr vert="horz" lIns="99075" tIns="49538" rIns="99075" bIns="49538" rtlCol="0" anchor="b"/>
          <a:lstStyle>
            <a:lvl1pPr algn="r">
              <a:defRPr sz="1300"/>
            </a:lvl1pPr>
          </a:lstStyle>
          <a:p>
            <a:fld id="{5D988599-AAFC-4498-B638-E4222DFD929F}" type="slidenum">
              <a:rPr lang="en-GB" smtClean="0"/>
              <a:t>‹#›</a:t>
            </a:fld>
            <a:endParaRPr lang="en-GB"/>
          </a:p>
        </p:txBody>
      </p:sp>
    </p:spTree>
    <p:extLst>
      <p:ext uri="{BB962C8B-B14F-4D97-AF65-F5344CB8AC3E}">
        <p14:creationId xmlns:p14="http://schemas.microsoft.com/office/powerpoint/2010/main" val="157866639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3" Type="http://schemas.openxmlformats.org/officeDocument/2006/relationships/hyperlink" Target="https://www.app.college.police.uk/app-content/investigations/investigative-strategies/communications-strategy/#internal-communications" TargetMode="External"/><Relationship Id="rId2" Type="http://schemas.openxmlformats.org/officeDocument/2006/relationships/slide" Target="../slides/slide25.xml"/><Relationship Id="rId1" Type="http://schemas.openxmlformats.org/officeDocument/2006/relationships/notesMaster" Target="../notesMasters/notesMaster1.xml"/><Relationship Id="rId5" Type="http://schemas.openxmlformats.org/officeDocument/2006/relationships/hyperlink" Target="https://www.app.college.police.uk/app-content/investigations/managing-investigations/#managing-scenes" TargetMode="External"/><Relationship Id="rId4" Type="http://schemas.openxmlformats.org/officeDocument/2006/relationships/hyperlink" Target="https://www.app.college.police.uk/app-content/investigations/investigative-strategies/communications-strategy/#external-communications" TargetMode="Externa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www.gwent.police.uk/cp/crime-prevention/" TargetMode="External"/><Relationship Id="rId2" Type="http://schemas.openxmlformats.org/officeDocument/2006/relationships/slide" Target="../slides/slide26.xml"/><Relationship Id="rId1" Type="http://schemas.openxmlformats.org/officeDocument/2006/relationships/notesMaster" Target="../notesMasters/notesMaster1.xml"/><Relationship Id="rId4" Type="http://schemas.openxmlformats.org/officeDocument/2006/relationships/hyperlink" Target="https://www.south-wales.police.uk/cp/crime-prevention/" TargetMode="Externa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3" Type="http://schemas.openxmlformats.org/officeDocument/2006/relationships/hyperlink" Target="file:///C:\Users\swp5408\AppData\Local\Microsoft\Windows\INetCache\Content.Outlook\LW7ORJQI\to%20https:\bob.swp-rest.police.int\sorce\beacon\dmdr\212459\view\Clipping%20Audio%20and%20Video%20Evidence%20Items%20V2.pdf" TargetMode="External"/><Relationship Id="rId2" Type="http://schemas.openxmlformats.org/officeDocument/2006/relationships/slide" Target="../slides/slide29.xml"/><Relationship Id="rId1" Type="http://schemas.openxmlformats.org/officeDocument/2006/relationships/notesMaster" Target="../notesMasters/notesMaster1.xml"/><Relationship Id="rId4" Type="http://schemas.openxmlformats.org/officeDocument/2006/relationships/hyperlink" Target="https://bob.swp-rest.police.int/sorce/beacon/dmdr/220469/view/Sharing%20with%20Crown%20Prosecution%20Service%20V3.pdf" TargetMode="External"/></Relationships>
</file>

<file path=ppt/notesSlides/_rels/notesSlide30.xml.rels><?xml version="1.0" encoding="UTF-8" standalone="yes"?>
<Relationships xmlns="http://schemas.openxmlformats.org/package/2006/relationships"><Relationship Id="rId3" Type="http://schemas.openxmlformats.org/officeDocument/2006/relationships/hyperlink" Target="https://thebeat/sorce/beacon/dmd/213160/view/Retrospective+Facial+Recognition+submission+guide+v1.2.pdf" TargetMode="External"/><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90752">
              <a:defRPr/>
            </a:pPr>
            <a:r>
              <a:rPr lang="en-GB" dirty="0">
                <a:solidFill>
                  <a:prstClr val="black"/>
                </a:solidFill>
                <a:cs typeface="Arial" panose="020B0604020202020204" pitchFamily="34" charset="0"/>
              </a:rPr>
              <a:t>Learning objectives:  By the end of the lesson, you will be able to:</a:t>
            </a:r>
          </a:p>
          <a:p>
            <a:pPr defTabSz="990752">
              <a:defRPr/>
            </a:pPr>
            <a:endParaRPr lang="en-GB" dirty="0">
              <a:solidFill>
                <a:prstClr val="black"/>
              </a:solidFill>
              <a:cs typeface="Arial" panose="020B0604020202020204" pitchFamily="34" charset="0"/>
            </a:endParaRPr>
          </a:p>
          <a:p>
            <a:pPr marL="247688" indent="-247688" defTabSz="990752">
              <a:buFontTx/>
              <a:buAutoNum type="arabicPeriod"/>
              <a:defRPr/>
            </a:pPr>
            <a:r>
              <a:rPr lang="en-GB" dirty="0">
                <a:solidFill>
                  <a:prstClr val="black"/>
                </a:solidFill>
                <a:cs typeface="Arial" panose="020B0604020202020204" pitchFamily="34" charset="0"/>
              </a:rPr>
              <a:t>Explain what an incident is</a:t>
            </a:r>
          </a:p>
          <a:p>
            <a:pPr marL="247688" indent="-247688" defTabSz="990752">
              <a:buFontTx/>
              <a:buAutoNum type="arabicPeriod"/>
              <a:defRPr/>
            </a:pPr>
            <a:r>
              <a:rPr lang="en-GB" dirty="0">
                <a:solidFill>
                  <a:prstClr val="black"/>
                </a:solidFill>
                <a:cs typeface="Arial" panose="020B0604020202020204" pitchFamily="34" charset="0"/>
              </a:rPr>
              <a:t>Identify different types of incident that the police might attend</a:t>
            </a:r>
          </a:p>
          <a:p>
            <a:pPr marL="247688" indent="-247688" defTabSz="990752">
              <a:buFontTx/>
              <a:buAutoNum type="arabicPeriod"/>
              <a:defRPr/>
            </a:pPr>
            <a:r>
              <a:rPr lang="en-GB" dirty="0">
                <a:solidFill>
                  <a:prstClr val="black"/>
                </a:solidFill>
                <a:cs typeface="Arial" panose="020B0604020202020204" pitchFamily="34" charset="0"/>
              </a:rPr>
              <a:t>Explain the appropriate investigative actions when responding to &amp; attending an incident</a:t>
            </a:r>
          </a:p>
          <a:p>
            <a:pPr marL="247688" indent="-247688" defTabSz="990752">
              <a:buFontTx/>
              <a:buAutoNum type="arabicPeriod"/>
              <a:defRPr/>
            </a:pPr>
            <a:r>
              <a:rPr lang="en-GB" dirty="0">
                <a:solidFill>
                  <a:prstClr val="black"/>
                </a:solidFill>
                <a:cs typeface="Arial" panose="020B0604020202020204" pitchFamily="34" charset="0"/>
              </a:rPr>
              <a:t>State what information needs to be recorded when conducting an investigation</a:t>
            </a:r>
          </a:p>
          <a:p>
            <a:pPr marL="247688" marR="0" lvl="0" indent="-247688" algn="l" defTabSz="990752" rtl="0" eaLnBrk="1" fontAlgn="auto" latinLnBrk="0" hangingPunct="1">
              <a:lnSpc>
                <a:spcPct val="100000"/>
              </a:lnSpc>
              <a:spcBef>
                <a:spcPts val="0"/>
              </a:spcBef>
              <a:spcAft>
                <a:spcPts val="0"/>
              </a:spcAft>
              <a:buClrTx/>
              <a:buSzTx/>
              <a:buFontTx/>
              <a:buAutoNum type="arabicPeriod"/>
              <a:tabLst/>
              <a:defRPr/>
            </a:pPr>
            <a:r>
              <a:rPr lang="en-GB" dirty="0">
                <a:solidFill>
                  <a:prstClr val="black"/>
                </a:solidFill>
                <a:cs typeface="Arial" panose="020B0604020202020204" pitchFamily="34" charset="0"/>
              </a:rPr>
              <a:t>Explain Facial Recognition Technology including key considerations when uploading images </a:t>
            </a:r>
          </a:p>
          <a:p>
            <a:pPr marL="247688" indent="-247688" defTabSz="990752">
              <a:buFontTx/>
              <a:buAutoNum type="arabicPeriod"/>
              <a:defRPr/>
            </a:pPr>
            <a:r>
              <a:rPr lang="en-GB" dirty="0">
                <a:solidFill>
                  <a:prstClr val="black"/>
                </a:solidFill>
                <a:cs typeface="Arial" panose="020B0604020202020204" pitchFamily="34" charset="0"/>
              </a:rPr>
              <a:t>Explain how technology and the public can support crime prevention.</a:t>
            </a:r>
          </a:p>
          <a:p>
            <a:pPr marL="247688" indent="-247688" defTabSz="990752">
              <a:buFontTx/>
              <a:buAutoNum type="arabicPeriod"/>
              <a:defRPr/>
            </a:pPr>
            <a:r>
              <a:rPr lang="en-GB" dirty="0">
                <a:solidFill>
                  <a:prstClr val="black"/>
                </a:solidFill>
                <a:cs typeface="Arial" panose="020B0604020202020204" pitchFamily="34" charset="0"/>
              </a:rPr>
              <a:t>State how to undertake an evidence-led investigation/prosecution where the victim is reluctant to support an investigation</a:t>
            </a:r>
          </a:p>
          <a:p>
            <a:pPr marL="247688" indent="-247688" defTabSz="990752">
              <a:buFontTx/>
              <a:buAutoNum type="arabicPeriod"/>
              <a:defRPr/>
            </a:pPr>
            <a:r>
              <a:rPr lang="en-GB" dirty="0">
                <a:solidFill>
                  <a:prstClr val="black"/>
                </a:solidFill>
                <a:cs typeface="Arial" panose="020B0604020202020204" pitchFamily="34" charset="0"/>
              </a:rPr>
              <a:t>Identify the tools used in the gathering of evidence in an international crime context </a:t>
            </a:r>
          </a:p>
          <a:p>
            <a:pPr marL="247688" indent="-247688" defTabSz="990752">
              <a:buFontTx/>
              <a:buAutoNum type="arabicPeriod"/>
              <a:defRPr/>
            </a:pPr>
            <a:r>
              <a:rPr lang="en-GB" dirty="0">
                <a:solidFill>
                  <a:prstClr val="black"/>
                </a:solidFill>
                <a:cs typeface="Arial" panose="020B0604020202020204" pitchFamily="34" charset="0"/>
              </a:rPr>
              <a:t>Describe when a multi agency approach can be used for investigating an incident</a:t>
            </a:r>
          </a:p>
        </p:txBody>
      </p:sp>
      <p:sp>
        <p:nvSpPr>
          <p:cNvPr id="4" name="Slide Number Placeholder 3"/>
          <p:cNvSpPr>
            <a:spLocks noGrp="1"/>
          </p:cNvSpPr>
          <p:nvPr>
            <p:ph type="sldNum" sz="quarter" idx="5"/>
          </p:nvPr>
        </p:nvSpPr>
        <p:spPr/>
        <p:txBody>
          <a:bodyPr/>
          <a:lstStyle/>
          <a:p>
            <a:fld id="{5D988599-AAFC-4498-B638-E4222DFD929F}" type="slidenum">
              <a:rPr lang="en-GB" smtClean="0"/>
              <a:t>1</a:t>
            </a:fld>
            <a:endParaRPr lang="en-GB"/>
          </a:p>
        </p:txBody>
      </p:sp>
    </p:spTree>
    <p:extLst>
      <p:ext uri="{BB962C8B-B14F-4D97-AF65-F5344CB8AC3E}">
        <p14:creationId xmlns:p14="http://schemas.microsoft.com/office/powerpoint/2010/main" val="3352376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QTS – where do you think the initial contact for an incident is? </a:t>
            </a:r>
          </a:p>
        </p:txBody>
      </p:sp>
      <p:sp>
        <p:nvSpPr>
          <p:cNvPr id="4" name="Slide Number Placeholder 3"/>
          <p:cNvSpPr>
            <a:spLocks noGrp="1"/>
          </p:cNvSpPr>
          <p:nvPr>
            <p:ph type="sldNum" sz="quarter" idx="10"/>
          </p:nvPr>
        </p:nvSpPr>
        <p:spPr/>
        <p:txBody>
          <a:bodyPr/>
          <a:lstStyle/>
          <a:p>
            <a:fld id="{5D988599-AAFC-4498-B638-E4222DFD929F}" type="slidenum">
              <a:rPr lang="en-GB" smtClean="0"/>
              <a:t>2</a:t>
            </a:fld>
            <a:endParaRPr lang="en-GB"/>
          </a:p>
        </p:txBody>
      </p:sp>
    </p:spTree>
    <p:extLst>
      <p:ext uri="{BB962C8B-B14F-4D97-AF65-F5344CB8AC3E}">
        <p14:creationId xmlns:p14="http://schemas.microsoft.com/office/powerpoint/2010/main" val="39078372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cs typeface="Arial" panose="020B0604020202020204" pitchFamily="34" charset="0"/>
              </a:rPr>
              <a:t>QTS – what is an incident?</a:t>
            </a:r>
          </a:p>
          <a:p>
            <a:endParaRPr lang="en-GB" b="1" dirty="0">
              <a:cs typeface="Arial" panose="020B0604020202020204" pitchFamily="34" charset="0"/>
            </a:endParaRPr>
          </a:p>
          <a:p>
            <a:r>
              <a:rPr lang="en-GB" dirty="0">
                <a:cs typeface="Arial" panose="020B0604020202020204" pitchFamily="34" charset="0"/>
              </a:rPr>
              <a:t>Thousands of incidents are reported and managed by the Police each and every day.</a:t>
            </a:r>
          </a:p>
          <a:p>
            <a:endParaRPr lang="en-GB" dirty="0">
              <a:cs typeface="Arial" panose="020B0604020202020204" pitchFamily="34" charset="0"/>
            </a:endParaRPr>
          </a:p>
          <a:p>
            <a:endParaRPr lang="en-GB" dirty="0"/>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3</a:t>
            </a:fld>
            <a:endParaRPr lang="en-GB"/>
          </a:p>
        </p:txBody>
      </p:sp>
    </p:spTree>
    <p:extLst>
      <p:ext uri="{BB962C8B-B14F-4D97-AF65-F5344CB8AC3E}">
        <p14:creationId xmlns:p14="http://schemas.microsoft.com/office/powerpoint/2010/main" val="34317940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90752">
              <a:defRPr/>
            </a:pPr>
            <a:r>
              <a:rPr lang="en-GB" b="1" dirty="0">
                <a:latin typeface="Arial" panose="020B0604020202020204" pitchFamily="34" charset="0"/>
                <a:cs typeface="Arial" panose="020B0604020202020204" pitchFamily="34" charset="0"/>
              </a:rPr>
              <a:t>Q. What type of incidents are reported to, attended and managed by the police?  </a:t>
            </a:r>
            <a:r>
              <a:rPr lang="en-GB" dirty="0">
                <a:latin typeface="Arial" panose="020B0604020202020204" pitchFamily="34" charset="0"/>
                <a:cs typeface="Arial" panose="020B0604020202020204" pitchFamily="34" charset="0"/>
              </a:rPr>
              <a:t>Board blast the answers provided.</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Here are some examples of incidents that police officers are involved with</a:t>
            </a: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4</a:t>
            </a:fld>
            <a:endParaRPr lang="en-GB"/>
          </a:p>
        </p:txBody>
      </p:sp>
    </p:spTree>
    <p:extLst>
      <p:ext uri="{BB962C8B-B14F-4D97-AF65-F5344CB8AC3E}">
        <p14:creationId xmlns:p14="http://schemas.microsoft.com/office/powerpoint/2010/main" val="41494893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Arial" panose="020B0604020202020204" pitchFamily="34" charset="0"/>
              </a:rPr>
              <a:t>Explain the management of a call by discussing how the public contacts the police</a:t>
            </a:r>
          </a:p>
          <a:p>
            <a:endParaRPr lang="en-GB" dirty="0">
              <a:cs typeface="Arial" panose="020B0604020202020204" pitchFamily="34" charset="0"/>
            </a:endParaRPr>
          </a:p>
          <a:p>
            <a:r>
              <a:rPr lang="en-GB" dirty="0">
                <a:cs typeface="Arial" panose="020B0604020202020204" pitchFamily="34" charset="0"/>
              </a:rPr>
              <a:t>Explain that the investigation starts from the moment we are aware of the incident. An example of this is a 999 call will be recorded and may contain information vital to the investigation, such as vehicle index numbers or an offender shouting in the background.</a:t>
            </a: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5</a:t>
            </a:fld>
            <a:endParaRPr lang="en-GB"/>
          </a:p>
        </p:txBody>
      </p:sp>
    </p:spTree>
    <p:extLst>
      <p:ext uri="{BB962C8B-B14F-4D97-AF65-F5344CB8AC3E}">
        <p14:creationId xmlns:p14="http://schemas.microsoft.com/office/powerpoint/2010/main" val="21156538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cs typeface="Arial" panose="020B0604020202020204" pitchFamily="34" charset="0"/>
              </a:rPr>
              <a:t>QTS -  Do we attend every incident that is reported to the police?  </a:t>
            </a:r>
            <a:r>
              <a:rPr lang="en-GB" dirty="0">
                <a:cs typeface="Arial" panose="020B0604020202020204" pitchFamily="34" charset="0"/>
              </a:rPr>
              <a:t>No</a:t>
            </a:r>
          </a:p>
          <a:p>
            <a:endParaRPr lang="en-GB" dirty="0">
              <a:cs typeface="Arial" panose="020B0604020202020204" pitchFamily="34" charset="0"/>
            </a:endParaRPr>
          </a:p>
          <a:p>
            <a:r>
              <a:rPr lang="en-GB" dirty="0">
                <a:cs typeface="Arial" panose="020B0604020202020204" pitchFamily="34" charset="0"/>
              </a:rPr>
              <a:t>Explain the process of call screening that takes place in the control room to ensure that the correct response is provided to incidents that are reported .</a:t>
            </a:r>
          </a:p>
          <a:p>
            <a:endParaRPr lang="en-GB" dirty="0">
              <a:cs typeface="Arial" panose="020B0604020202020204" pitchFamily="34" charset="0"/>
            </a:endParaRPr>
          </a:p>
          <a:p>
            <a:r>
              <a:rPr lang="en-GB" dirty="0">
                <a:cs typeface="Arial" panose="020B0604020202020204" pitchFamily="34" charset="0"/>
              </a:rPr>
              <a:t>Explain that once received calls are graded to provide appropriate response.</a:t>
            </a:r>
          </a:p>
          <a:p>
            <a:endParaRPr lang="en-GB" dirty="0"/>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6</a:t>
            </a:fld>
            <a:endParaRPr lang="en-GB"/>
          </a:p>
        </p:txBody>
      </p:sp>
    </p:spTree>
    <p:extLst>
      <p:ext uri="{BB962C8B-B14F-4D97-AF65-F5344CB8AC3E}">
        <p14:creationId xmlns:p14="http://schemas.microsoft.com/office/powerpoint/2010/main" val="406749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Arial" panose="020B0604020202020204" pitchFamily="34" charset="0"/>
              </a:rPr>
              <a:t>Discuss the mind-set of an officer who responds to a call from the public using the principles of the NDM</a:t>
            </a:r>
          </a:p>
          <a:p>
            <a:endParaRPr lang="en-GB" dirty="0">
              <a:cs typeface="Arial" panose="020B0604020202020204" pitchFamily="34" charset="0"/>
            </a:endParaRPr>
          </a:p>
          <a:p>
            <a:r>
              <a:rPr lang="en-GB" b="1" dirty="0">
                <a:cs typeface="Arial" panose="020B0604020202020204" pitchFamily="34" charset="0"/>
              </a:rPr>
              <a:t>QTS -  What information and intelligence is needed before responding to an initial call incident?</a:t>
            </a:r>
          </a:p>
          <a:p>
            <a:r>
              <a:rPr lang="en-GB" b="1" dirty="0">
                <a:cs typeface="Arial" panose="020B0604020202020204" pitchFamily="34" charset="0"/>
              </a:rPr>
              <a:t>QTS – where does this information come from?</a:t>
            </a:r>
          </a:p>
          <a:p>
            <a:endParaRPr lang="en-GB" dirty="0">
              <a:cs typeface="Arial" panose="020B0604020202020204" pitchFamily="34" charset="0"/>
            </a:endParaRPr>
          </a:p>
          <a:p>
            <a:r>
              <a:rPr lang="en-GB" dirty="0">
                <a:cs typeface="Arial" panose="020B0604020202020204" pitchFamily="34" charset="0"/>
              </a:rPr>
              <a:t>Expected answers should include: </a:t>
            </a:r>
          </a:p>
          <a:p>
            <a:endParaRPr lang="en-GB" dirty="0">
              <a:cs typeface="Arial" panose="020B0604020202020204" pitchFamily="34" charset="0"/>
            </a:endParaRPr>
          </a:p>
          <a:p>
            <a:r>
              <a:rPr lang="en-GB" dirty="0">
                <a:cs typeface="Arial" panose="020B0604020202020204" pitchFamily="34" charset="0"/>
              </a:rPr>
              <a:t>• PND/PNC</a:t>
            </a:r>
          </a:p>
          <a:p>
            <a:r>
              <a:rPr lang="en-GB" dirty="0">
                <a:cs typeface="Arial" panose="020B0604020202020204" pitchFamily="34" charset="0"/>
              </a:rPr>
              <a:t> </a:t>
            </a:r>
          </a:p>
          <a:p>
            <a:r>
              <a:rPr lang="en-GB" dirty="0">
                <a:cs typeface="Arial" panose="020B0604020202020204" pitchFamily="34" charset="0"/>
              </a:rPr>
              <a:t>• Force intelligence systems- </a:t>
            </a:r>
            <a:r>
              <a:rPr lang="en-GB" dirty="0" err="1">
                <a:cs typeface="Arial" panose="020B0604020202020204" pitchFamily="34" charset="0"/>
              </a:rPr>
              <a:t>eg</a:t>
            </a:r>
            <a:r>
              <a:rPr lang="en-GB" dirty="0">
                <a:cs typeface="Arial" panose="020B0604020202020204" pitchFamily="34" charset="0"/>
              </a:rPr>
              <a:t>. Niche</a:t>
            </a:r>
          </a:p>
          <a:p>
            <a:r>
              <a:rPr lang="en-GB" dirty="0">
                <a:cs typeface="Arial" panose="020B0604020202020204" pitchFamily="34" charset="0"/>
              </a:rPr>
              <a:t> </a:t>
            </a:r>
          </a:p>
          <a:p>
            <a:r>
              <a:rPr lang="en-GB" dirty="0">
                <a:cs typeface="Arial" panose="020B0604020202020204" pitchFamily="34" charset="0"/>
              </a:rPr>
              <a:t>• Call takers – local knowledge</a:t>
            </a:r>
          </a:p>
          <a:p>
            <a:endParaRPr lang="en-GB" dirty="0">
              <a:cs typeface="Arial" panose="020B0604020202020204" pitchFamily="34" charset="0"/>
            </a:endParaRPr>
          </a:p>
          <a:p>
            <a:r>
              <a:rPr lang="en-GB" dirty="0">
                <a:cs typeface="Arial" panose="020B0604020202020204" pitchFamily="34" charset="0"/>
              </a:rPr>
              <a:t>If these answers are not provided introduce and explain each of them</a:t>
            </a:r>
          </a:p>
          <a:p>
            <a:endParaRPr lang="en-GB" dirty="0">
              <a:cs typeface="Arial" panose="020B0604020202020204" pitchFamily="34" charset="0"/>
            </a:endParaRPr>
          </a:p>
          <a:p>
            <a:endParaRPr lang="en-GB" dirty="0">
              <a:cs typeface="Arial" panose="020B0604020202020204" pitchFamily="34" charset="0"/>
            </a:endParaRPr>
          </a:p>
          <a:p>
            <a:r>
              <a:rPr lang="en-GB" dirty="0">
                <a:cs typeface="Arial" panose="020B0604020202020204" pitchFamily="34" charset="0"/>
              </a:rPr>
              <a:t>Whilst considering the information gathered, an investigator must make a THRIVE assessment.</a:t>
            </a:r>
          </a:p>
          <a:p>
            <a:endParaRPr lang="en-GB" dirty="0">
              <a:cs typeface="Arial" panose="020B0604020202020204" pitchFamily="34" charset="0"/>
            </a:endParaRPr>
          </a:p>
          <a:p>
            <a:r>
              <a:rPr lang="en-GB" dirty="0">
                <a:cs typeface="Arial" panose="020B0604020202020204" pitchFamily="34" charset="0"/>
              </a:rPr>
              <a:t>Namely, the threat posed, potential harm, likely action required in the initial investigation, the Vulnerability of self and others.</a:t>
            </a:r>
          </a:p>
          <a:p>
            <a:endParaRPr lang="en-GB" dirty="0">
              <a:cs typeface="Arial" panose="020B0604020202020204" pitchFamily="34" charset="0"/>
            </a:endParaRPr>
          </a:p>
          <a:p>
            <a:r>
              <a:rPr lang="en-GB" dirty="0">
                <a:cs typeface="Arial" panose="020B0604020202020204" pitchFamily="34" charset="0"/>
              </a:rPr>
              <a:t>Continually evaluate the situation.</a:t>
            </a:r>
          </a:p>
          <a:p>
            <a:endParaRPr lang="en-GB" dirty="0"/>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7</a:t>
            </a:fld>
            <a:endParaRPr lang="en-GB"/>
          </a:p>
        </p:txBody>
      </p:sp>
    </p:spTree>
    <p:extLst>
      <p:ext uri="{BB962C8B-B14F-4D97-AF65-F5344CB8AC3E}">
        <p14:creationId xmlns:p14="http://schemas.microsoft.com/office/powerpoint/2010/main" val="36772482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90752">
              <a:defRPr/>
            </a:pPr>
            <a:r>
              <a:rPr lang="en-GB" b="1" dirty="0">
                <a:solidFill>
                  <a:prstClr val="black"/>
                </a:solidFill>
                <a:cs typeface="Arial" panose="020B0604020202020204" pitchFamily="34" charset="0"/>
              </a:rPr>
              <a:t>QTS – Why do you think we need to think about Court from the initial call?</a:t>
            </a:r>
          </a:p>
          <a:p>
            <a:pPr defTabSz="990752">
              <a:defRPr/>
            </a:pPr>
            <a:endParaRPr lang="en-GB" b="1"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When an officer becomes aware of an incident, that is the point from which they can have an impact on the ultimate outcome.</a:t>
            </a:r>
          </a:p>
          <a:p>
            <a:pPr defTabSz="990752">
              <a:defRPr/>
            </a:pPr>
            <a:endParaRPr lang="en-GB"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Think court from the outset.</a:t>
            </a:r>
          </a:p>
          <a:p>
            <a:pPr defTabSz="990752">
              <a:defRPr/>
            </a:pPr>
            <a:endParaRPr lang="en-GB"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Many cases are lost each year as a result of flaws in police practice.</a:t>
            </a:r>
          </a:p>
          <a:p>
            <a:pPr defTabSz="990752">
              <a:defRPr/>
            </a:pPr>
            <a:endParaRPr lang="en-GB"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Document everything from the outset.</a:t>
            </a:r>
          </a:p>
          <a:p>
            <a:pPr defTabSz="990752">
              <a:defRPr/>
            </a:pPr>
            <a:endParaRPr lang="en-GB"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You will never be able to produce your original documents if you write on the back of your hand, so use a reliable source.</a:t>
            </a:r>
          </a:p>
          <a:p>
            <a:pPr defTabSz="990752">
              <a:defRPr/>
            </a:pPr>
            <a:endParaRPr lang="en-GB" dirty="0">
              <a:solidFill>
                <a:prstClr val="black"/>
              </a:solidFill>
            </a:endParaRPr>
          </a:p>
          <a:p>
            <a:pPr defTabSz="990752">
              <a:defRPr/>
            </a:pPr>
            <a:r>
              <a:rPr lang="en-GB" b="1" dirty="0">
                <a:solidFill>
                  <a:prstClr val="black"/>
                </a:solidFill>
              </a:rPr>
              <a:t>Handout – Court Sentencing Powers</a:t>
            </a:r>
          </a:p>
          <a:p>
            <a:pPr defTabSz="990752">
              <a:defRPr/>
            </a:pPr>
            <a:endParaRPr lang="en-GB" dirty="0">
              <a:solidFill>
                <a:prstClr val="black"/>
              </a:solidFill>
            </a:endParaRP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8</a:t>
            </a:fld>
            <a:endParaRPr lang="en-GB"/>
          </a:p>
        </p:txBody>
      </p:sp>
    </p:spTree>
    <p:extLst>
      <p:ext uri="{BB962C8B-B14F-4D97-AF65-F5344CB8AC3E}">
        <p14:creationId xmlns:p14="http://schemas.microsoft.com/office/powerpoint/2010/main" val="27524565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90752">
              <a:defRPr/>
            </a:pPr>
            <a:r>
              <a:rPr lang="en-GB" dirty="0">
                <a:solidFill>
                  <a:prstClr val="black"/>
                </a:solidFill>
                <a:cs typeface="Arial" panose="020B0604020202020204" pitchFamily="34" charset="0"/>
              </a:rPr>
              <a:t>There are a few definitions that you need to be aware of.  These are crucial, as they allow us to make important decisions.  The definitions are taken from CPIA and the accompanying code of practice.</a:t>
            </a:r>
          </a:p>
          <a:p>
            <a:pPr defTabSz="990752">
              <a:defRPr/>
            </a:pPr>
            <a:endParaRPr lang="en-GB" dirty="0">
              <a:solidFill>
                <a:prstClr val="black"/>
              </a:solidFill>
              <a:cs typeface="Arial" panose="020B0604020202020204" pitchFamily="34" charset="0"/>
            </a:endParaRPr>
          </a:p>
          <a:p>
            <a:pPr defTabSz="990752">
              <a:defRPr/>
            </a:pPr>
            <a:r>
              <a:rPr lang="en-GB" b="1" dirty="0">
                <a:solidFill>
                  <a:prstClr val="black"/>
                </a:solidFill>
                <a:cs typeface="Arial" panose="020B0604020202020204" pitchFamily="34" charset="0"/>
              </a:rPr>
              <a:t>Criminal Investigation:  </a:t>
            </a:r>
            <a:r>
              <a:rPr lang="en-GB" dirty="0">
                <a:solidFill>
                  <a:prstClr val="black"/>
                </a:solidFill>
                <a:cs typeface="Arial" panose="020B0604020202020204" pitchFamily="34" charset="0"/>
              </a:rPr>
              <a:t>It sets out the manner in which police officers are to record, retain and reveal to the prosecutor material obtained in a criminal investigation and which may be relevant to the investigation, and related matters. </a:t>
            </a:r>
          </a:p>
          <a:p>
            <a:pPr defTabSz="990752">
              <a:defRPr/>
            </a:pPr>
            <a:r>
              <a:rPr lang="en-GB" dirty="0">
                <a:solidFill>
                  <a:prstClr val="black"/>
                </a:solidFill>
                <a:cs typeface="Arial" panose="020B0604020202020204" pitchFamily="34" charset="0"/>
              </a:rPr>
              <a:t> </a:t>
            </a:r>
          </a:p>
          <a:p>
            <a:pPr defTabSz="990752">
              <a:defRPr/>
            </a:pPr>
            <a:r>
              <a:rPr lang="en-GB" dirty="0">
                <a:solidFill>
                  <a:prstClr val="black"/>
                </a:solidFill>
                <a:cs typeface="Arial" panose="020B0604020202020204" pitchFamily="34" charset="0"/>
              </a:rPr>
              <a:t> This code of practice applies in respect of criminal investigations conducted by police officers</a:t>
            </a: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9</a:t>
            </a:fld>
            <a:endParaRPr lang="en-GB"/>
          </a:p>
        </p:txBody>
      </p:sp>
    </p:spTree>
    <p:extLst>
      <p:ext uri="{BB962C8B-B14F-4D97-AF65-F5344CB8AC3E}">
        <p14:creationId xmlns:p14="http://schemas.microsoft.com/office/powerpoint/2010/main" val="28450739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90752">
              <a:defRPr/>
            </a:pPr>
            <a:r>
              <a:rPr lang="en-GB" dirty="0">
                <a:solidFill>
                  <a:prstClr val="black"/>
                </a:solidFill>
                <a:cs typeface="Arial" panose="020B0604020202020204" pitchFamily="34" charset="0"/>
              </a:rPr>
              <a:t>Reference: The Criminal Procedure and Investigations Act 1996, Code of Practice</a:t>
            </a:r>
          </a:p>
          <a:p>
            <a:pPr defTabSz="990752">
              <a:defRPr/>
            </a:pPr>
            <a:endParaRPr lang="en-GB" dirty="0">
              <a:solidFill>
                <a:prstClr val="black"/>
              </a:solidFill>
              <a:cs typeface="Arial" panose="020B0604020202020204" pitchFamily="34" charset="0"/>
            </a:endParaRPr>
          </a:p>
          <a:p>
            <a:pPr defTabSz="990752">
              <a:defRPr/>
            </a:pPr>
            <a:r>
              <a:rPr lang="en-GB" b="1" dirty="0">
                <a:solidFill>
                  <a:prstClr val="black"/>
                </a:solidFill>
                <a:cs typeface="Arial" panose="020B0604020202020204" pitchFamily="34" charset="0"/>
              </a:rPr>
              <a:t>NB: </a:t>
            </a:r>
            <a:r>
              <a:rPr lang="en-GB" dirty="0">
                <a:solidFill>
                  <a:prstClr val="black"/>
                </a:solidFill>
                <a:cs typeface="Arial" panose="020B0604020202020204" pitchFamily="34" charset="0"/>
              </a:rPr>
              <a:t>Investigations can be either reactive or proactive.</a:t>
            </a:r>
          </a:p>
          <a:p>
            <a:pPr defTabSz="990752">
              <a:defRPr/>
            </a:pPr>
            <a:endParaRPr lang="en-GB"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Explain this definition of a criminal investigation</a:t>
            </a:r>
          </a:p>
          <a:p>
            <a:pPr defTabSz="990752">
              <a:defRPr/>
            </a:pPr>
            <a:endParaRPr lang="en-GB"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Provide examples</a:t>
            </a: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10</a:t>
            </a:fld>
            <a:endParaRPr lang="en-GB"/>
          </a:p>
        </p:txBody>
      </p:sp>
    </p:spTree>
    <p:extLst>
      <p:ext uri="{BB962C8B-B14F-4D97-AF65-F5344CB8AC3E}">
        <p14:creationId xmlns:p14="http://schemas.microsoft.com/office/powerpoint/2010/main" val="21495076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90752">
              <a:defRPr/>
            </a:pPr>
            <a:r>
              <a:rPr lang="en-GB" b="1" dirty="0">
                <a:solidFill>
                  <a:prstClr val="black"/>
                </a:solidFill>
                <a:cs typeface="Arial" panose="020B0604020202020204" pitchFamily="34" charset="0"/>
              </a:rPr>
              <a:t>Reactive: </a:t>
            </a:r>
            <a:r>
              <a:rPr lang="en-GB" dirty="0">
                <a:solidFill>
                  <a:prstClr val="black"/>
                </a:solidFill>
                <a:cs typeface="Arial" panose="020B0604020202020204" pitchFamily="34" charset="0"/>
              </a:rPr>
              <a:t>This starts with the discovery of a crime and seeks to bring offenders to justice by uncovering material that identifies suspects and provides sufficient evidence to enable a court to determine their guilt. The technique of reactive investigations focuses on interviewing victims, witnesses and suspects, the examination of scenes and the development of forensic links between suspects and the offence. </a:t>
            </a:r>
          </a:p>
          <a:p>
            <a:pPr defTabSz="990752">
              <a:defRPr/>
            </a:pPr>
            <a:endParaRPr lang="en-GB" b="1" dirty="0">
              <a:solidFill>
                <a:prstClr val="black"/>
              </a:solidFill>
              <a:cs typeface="Arial" panose="020B0604020202020204" pitchFamily="34" charset="0"/>
            </a:endParaRPr>
          </a:p>
          <a:p>
            <a:pPr defTabSz="990752">
              <a:defRPr/>
            </a:pPr>
            <a:r>
              <a:rPr lang="en-GB" b="1" dirty="0">
                <a:solidFill>
                  <a:prstClr val="black"/>
                </a:solidFill>
                <a:cs typeface="Arial" panose="020B0604020202020204" pitchFamily="34" charset="0"/>
              </a:rPr>
              <a:t>Proactive : </a:t>
            </a:r>
            <a:r>
              <a:rPr lang="en-GB" dirty="0">
                <a:solidFill>
                  <a:prstClr val="black"/>
                </a:solidFill>
                <a:cs typeface="Arial" panose="020B0604020202020204" pitchFamily="34" charset="0"/>
              </a:rPr>
              <a:t>The proactive method usually starts with an intelligence analysis that a particular individual or group is involved in criminal enterprise. This is often organised crime such as drug dealing, fraud or people trafficking. Individual instances of such offending are rarely reported to the police and so generally the techniques of reactive investigation cannot be used. As a result investigators generally use a range of covert surveillance techniques, which are designed to link offenders to the criminal enterprise. These techniques are often complemented by financial investigations and forensic science techniques.  </a:t>
            </a:r>
          </a:p>
          <a:p>
            <a:pPr defTabSz="990752">
              <a:defRPr/>
            </a:pPr>
            <a:r>
              <a:rPr lang="en-GB" dirty="0">
                <a:solidFill>
                  <a:prstClr val="black"/>
                </a:solidFill>
                <a:cs typeface="Arial" panose="020B0604020202020204" pitchFamily="34" charset="0"/>
              </a:rPr>
              <a:t>At PIP level 1 It is expected that you will be involved mainly in reactive investigations. </a:t>
            </a: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11</a:t>
            </a:fld>
            <a:endParaRPr lang="en-GB"/>
          </a:p>
        </p:txBody>
      </p:sp>
    </p:spTree>
    <p:extLst>
      <p:ext uri="{BB962C8B-B14F-4D97-AF65-F5344CB8AC3E}">
        <p14:creationId xmlns:p14="http://schemas.microsoft.com/office/powerpoint/2010/main" val="37757718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90752">
              <a:spcBef>
                <a:spcPts val="1300"/>
              </a:spcBef>
              <a:spcAft>
                <a:spcPts val="217"/>
              </a:spcAft>
              <a:buClr>
                <a:srgbClr val="E48312"/>
              </a:buClr>
              <a:buSzPct val="100000"/>
              <a:defRPr/>
            </a:pPr>
            <a:r>
              <a:rPr lang="en-GB" dirty="0">
                <a:solidFill>
                  <a:srgbClr val="000000">
                    <a:lumMod val="75000"/>
                    <a:lumOff val="25000"/>
                  </a:srgbClr>
                </a:solidFill>
                <a:cs typeface="Arial" panose="020B0604020202020204" pitchFamily="34" charset="0"/>
              </a:rPr>
              <a:t>Perception of the media that taking a risk is negative – however, m</a:t>
            </a:r>
            <a:r>
              <a:rPr lang="en-GB" dirty="0" err="1">
                <a:solidFill>
                  <a:srgbClr val="000000">
                    <a:lumMod val="75000"/>
                    <a:lumOff val="25000"/>
                  </a:srgbClr>
                </a:solidFill>
                <a:cs typeface="Arial" panose="020B0604020202020204" pitchFamily="34" charset="0"/>
              </a:rPr>
              <a:t>ost</a:t>
            </a:r>
            <a:r>
              <a:rPr lang="en-GB" dirty="0">
                <a:solidFill>
                  <a:srgbClr val="000000">
                    <a:lumMod val="75000"/>
                    <a:lumOff val="25000"/>
                  </a:srgbClr>
                </a:solidFill>
                <a:cs typeface="Arial" panose="020B0604020202020204" pitchFamily="34" charset="0"/>
              </a:rPr>
              <a:t> policing decisions are risks - indeed, risk taking is at the core of police professionalism</a:t>
            </a:r>
          </a:p>
          <a:p>
            <a:pPr defTabSz="990752">
              <a:spcBef>
                <a:spcPts val="1300"/>
              </a:spcBef>
              <a:spcAft>
                <a:spcPts val="217"/>
              </a:spcAft>
              <a:buClr>
                <a:srgbClr val="E48312"/>
              </a:buClr>
              <a:buSzPct val="100000"/>
              <a:defRPr/>
            </a:pPr>
            <a:endParaRPr lang="en-GB" dirty="0">
              <a:solidFill>
                <a:srgbClr val="000000">
                  <a:lumMod val="75000"/>
                  <a:lumOff val="25000"/>
                </a:srgbClr>
              </a:solidFill>
              <a:cs typeface="Arial" panose="020B0604020202020204" pitchFamily="34" charset="0"/>
            </a:endParaRPr>
          </a:p>
          <a:p>
            <a:pPr defTabSz="990752">
              <a:spcBef>
                <a:spcPts val="1300"/>
              </a:spcBef>
              <a:spcAft>
                <a:spcPts val="217"/>
              </a:spcAft>
              <a:buClr>
                <a:srgbClr val="E48312"/>
              </a:buClr>
              <a:buSzPct val="100000"/>
              <a:defRPr/>
            </a:pPr>
            <a:r>
              <a:rPr lang="en-GB" dirty="0">
                <a:solidFill>
                  <a:srgbClr val="000000">
                    <a:lumMod val="75000"/>
                    <a:lumOff val="25000"/>
                  </a:srgbClr>
                </a:solidFill>
                <a:cs typeface="Arial" panose="020B0604020202020204" pitchFamily="34" charset="0"/>
              </a:rPr>
              <a:t>Therefore, it is unavoidable- there are significant risks when attending incidents</a:t>
            </a:r>
          </a:p>
          <a:p>
            <a:pPr defTabSz="990752">
              <a:spcBef>
                <a:spcPts val="1300"/>
              </a:spcBef>
              <a:spcAft>
                <a:spcPts val="217"/>
              </a:spcAft>
              <a:buClr>
                <a:srgbClr val="E48312"/>
              </a:buClr>
              <a:buSzPct val="100000"/>
              <a:defRPr/>
            </a:pPr>
            <a:endParaRPr lang="en-GB" dirty="0">
              <a:solidFill>
                <a:srgbClr val="000000">
                  <a:lumMod val="75000"/>
                  <a:lumOff val="25000"/>
                </a:srgbClr>
              </a:solidFill>
              <a:cs typeface="Arial" panose="020B0604020202020204" pitchFamily="34" charset="0"/>
            </a:endParaRPr>
          </a:p>
          <a:p>
            <a:pPr defTabSz="990752">
              <a:defRPr/>
            </a:pPr>
            <a:endParaRPr lang="en-GB" dirty="0">
              <a:solidFill>
                <a:prstClr val="black"/>
              </a:solidFill>
              <a:cs typeface="Arial" panose="020B0604020202020204" pitchFamily="34" charset="0"/>
            </a:endParaRPr>
          </a:p>
          <a:p>
            <a:pPr defTabSz="990752">
              <a:defRPr/>
            </a:pPr>
            <a:r>
              <a:rPr lang="en-GB" b="1" dirty="0">
                <a:solidFill>
                  <a:prstClr val="black"/>
                </a:solidFill>
                <a:cs typeface="Arial" panose="020B0604020202020204" pitchFamily="34" charset="0"/>
              </a:rPr>
              <a:t>Activity 1: </a:t>
            </a:r>
            <a:r>
              <a:rPr lang="en-GB" dirty="0">
                <a:solidFill>
                  <a:prstClr val="black"/>
                </a:solidFill>
                <a:cs typeface="Arial" panose="020B0604020202020204" pitchFamily="34" charset="0"/>
              </a:rPr>
              <a:t>This is an opportunity to explore the students’ ability to identify those risks that are apparent, and those that demand wider consideration.</a:t>
            </a:r>
          </a:p>
          <a:p>
            <a:pPr defTabSz="990752">
              <a:defRPr/>
            </a:pPr>
            <a:endParaRPr lang="en-GB" b="1" dirty="0">
              <a:solidFill>
                <a:prstClr val="black"/>
              </a:solidFill>
              <a:cs typeface="Arial" panose="020B0604020202020204" pitchFamily="34" charset="0"/>
            </a:endParaRPr>
          </a:p>
          <a:p>
            <a:pPr defTabSz="990752">
              <a:defRPr/>
            </a:pPr>
            <a:r>
              <a:rPr lang="en-GB" b="1" dirty="0">
                <a:solidFill>
                  <a:prstClr val="black"/>
                </a:solidFill>
                <a:cs typeface="Arial" panose="020B0604020202020204" pitchFamily="34" charset="0"/>
              </a:rPr>
              <a:t>In groups trainer to ask them to record and discuss the following:</a:t>
            </a:r>
          </a:p>
          <a:p>
            <a:pPr defTabSz="990752">
              <a:defRPr/>
            </a:pPr>
            <a:r>
              <a:rPr lang="en-GB" b="1" dirty="0">
                <a:cs typeface="Arial" panose="020B0604020202020204" pitchFamily="34" charset="0"/>
              </a:rPr>
              <a:t>QTS -  What risks do you think might arise when attending and making decisions about a call/ incident?</a:t>
            </a:r>
            <a:endParaRPr lang="en-GB" dirty="0">
              <a:cs typeface="Arial" panose="020B0604020202020204" pitchFamily="34" charset="0"/>
            </a:endParaRPr>
          </a:p>
          <a:p>
            <a:pPr defTabSz="990752">
              <a:defRPr/>
            </a:pPr>
            <a:endParaRPr lang="en-GB" dirty="0">
              <a:solidFill>
                <a:prstClr val="black"/>
              </a:solidFill>
              <a:cs typeface="Arial" panose="020B0604020202020204" pitchFamily="34" charset="0"/>
            </a:endParaRPr>
          </a:p>
          <a:p>
            <a:pPr defTabSz="990752">
              <a:defRPr/>
            </a:pPr>
            <a:r>
              <a:rPr lang="en-GB" b="1" dirty="0">
                <a:solidFill>
                  <a:prstClr val="black"/>
                </a:solidFill>
                <a:cs typeface="Arial" panose="020B0604020202020204" pitchFamily="34" charset="0"/>
              </a:rPr>
              <a:t>Anticipated responses are: </a:t>
            </a:r>
            <a:r>
              <a:rPr lang="en-GB" dirty="0">
                <a:solidFill>
                  <a:prstClr val="black"/>
                </a:solidFill>
                <a:cs typeface="Arial" panose="020B0604020202020204" pitchFamily="34" charset="0"/>
              </a:rPr>
              <a:t>Is the suspect still at the scene, will there be any hostility from the victim, does the victim have any injuries</a:t>
            </a:r>
          </a:p>
          <a:p>
            <a:pPr defTabSz="990752">
              <a:defRPr/>
            </a:pPr>
            <a:endParaRPr lang="en-GB"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Reference: College of Policing APP https://www.app.college.police.uk/app-content/risk-2/?s=</a:t>
            </a: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12</a:t>
            </a:fld>
            <a:endParaRPr lang="en-GB"/>
          </a:p>
        </p:txBody>
      </p:sp>
    </p:spTree>
    <p:extLst>
      <p:ext uri="{BB962C8B-B14F-4D97-AF65-F5344CB8AC3E}">
        <p14:creationId xmlns:p14="http://schemas.microsoft.com/office/powerpoint/2010/main" val="24013385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b="1" dirty="0">
                <a:cs typeface="Arial" panose="020B0604020202020204" pitchFamily="34" charset="0"/>
              </a:rPr>
              <a:t>QTS -  Do you think we are the most appropriate resource to deal with all the incidents that we get called to? </a:t>
            </a:r>
            <a:endParaRPr lang="en-GB" dirty="0">
              <a:cs typeface="Arial" panose="020B0604020202020204" pitchFamily="34" charset="0"/>
            </a:endParaRPr>
          </a:p>
          <a:p>
            <a:pPr>
              <a:lnSpc>
                <a:spcPct val="100000"/>
              </a:lnSpc>
            </a:pPr>
            <a:r>
              <a:rPr lang="en-GB" dirty="0">
                <a:cs typeface="Arial" panose="020B0604020202020204" pitchFamily="34" charset="0"/>
              </a:rPr>
              <a:t> </a:t>
            </a:r>
          </a:p>
          <a:p>
            <a:pPr>
              <a:lnSpc>
                <a:spcPct val="100000"/>
              </a:lnSpc>
            </a:pPr>
            <a:r>
              <a:rPr lang="en-GB" b="1" dirty="0">
                <a:cs typeface="Arial" panose="020B0604020202020204" pitchFamily="34" charset="0"/>
              </a:rPr>
              <a:t>QTS - If not, who else could we call on and why?</a:t>
            </a:r>
            <a:endParaRPr lang="en-GB" dirty="0">
              <a:cs typeface="Arial" panose="020B0604020202020204" pitchFamily="34" charset="0"/>
            </a:endParaRPr>
          </a:p>
          <a:p>
            <a:pPr>
              <a:lnSpc>
                <a:spcPct val="100000"/>
              </a:lnSpc>
            </a:pPr>
            <a:r>
              <a:rPr lang="en-GB" b="1" dirty="0">
                <a:cs typeface="Arial" panose="020B0604020202020204" pitchFamily="34" charset="0"/>
              </a:rPr>
              <a:t> </a:t>
            </a:r>
            <a:endParaRPr lang="en-GB" dirty="0">
              <a:cs typeface="Arial" panose="020B0604020202020204" pitchFamily="34" charset="0"/>
            </a:endParaRPr>
          </a:p>
          <a:p>
            <a:pPr defTabSz="990752">
              <a:defRPr/>
            </a:pPr>
            <a:r>
              <a:rPr lang="en-GB" dirty="0">
                <a:solidFill>
                  <a:prstClr val="black"/>
                </a:solidFill>
                <a:cs typeface="Arial" panose="020B0604020202020204" pitchFamily="34" charset="0"/>
              </a:rPr>
              <a:t>Record answers on white board.</a:t>
            </a:r>
          </a:p>
          <a:p>
            <a:pPr defTabSz="990752">
              <a:defRPr/>
            </a:pPr>
            <a:endParaRPr lang="en-GB"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Expected answers are: Ambulance, fire, council, RPU, Firearms, Dog section, other police forces in a cross border incident.</a:t>
            </a:r>
          </a:p>
          <a:p>
            <a:pPr defTabSz="990752">
              <a:defRPr/>
            </a:pPr>
            <a:endParaRPr lang="en-GB" dirty="0">
              <a:solidFill>
                <a:prstClr val="black"/>
              </a:solidFill>
              <a:cs typeface="Arial" panose="020B0604020202020204" pitchFamily="34" charset="0"/>
            </a:endParaRPr>
          </a:p>
          <a:p>
            <a:pPr defTabSz="990752">
              <a:defRPr/>
            </a:pPr>
            <a:r>
              <a:rPr lang="en-GB" b="1" dirty="0">
                <a:solidFill>
                  <a:prstClr val="black"/>
                </a:solidFill>
                <a:cs typeface="Arial" panose="020B0604020202020204" pitchFamily="34" charset="0"/>
              </a:rPr>
              <a:t>QTS -  What are the benefits to an early request for assistance? </a:t>
            </a:r>
            <a:r>
              <a:rPr lang="en-GB" dirty="0">
                <a:solidFill>
                  <a:prstClr val="black"/>
                </a:solidFill>
                <a:cs typeface="Arial" panose="020B0604020202020204" pitchFamily="34" charset="0"/>
              </a:rPr>
              <a:t>Discuss</a:t>
            </a:r>
            <a:endParaRPr lang="en-GB" b="1" dirty="0">
              <a:solidFill>
                <a:prstClr val="black"/>
              </a:solidFill>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13</a:t>
            </a:fld>
            <a:endParaRPr lang="en-GB"/>
          </a:p>
        </p:txBody>
      </p:sp>
    </p:spTree>
    <p:extLst>
      <p:ext uri="{BB962C8B-B14F-4D97-AF65-F5344CB8AC3E}">
        <p14:creationId xmlns:p14="http://schemas.microsoft.com/office/powerpoint/2010/main" val="388271453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90752">
              <a:defRPr/>
            </a:pPr>
            <a:endParaRPr lang="en-GB" b="1"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Reference: College of Policing APP</a:t>
            </a:r>
          </a:p>
          <a:p>
            <a:pPr defTabSz="990752">
              <a:defRPr/>
            </a:pPr>
            <a:r>
              <a:rPr lang="en-GB" dirty="0">
                <a:solidFill>
                  <a:prstClr val="black"/>
                </a:solidFill>
                <a:cs typeface="Arial" panose="020B0604020202020204" pitchFamily="34" charset="0"/>
              </a:rPr>
              <a:t>https://www.app.college.police.uk/app-content/investigations/investigation-process/</a:t>
            </a:r>
          </a:p>
          <a:p>
            <a:pPr defTabSz="990752">
              <a:defRPr/>
            </a:pPr>
            <a:endParaRPr lang="en-GB"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Discuss the mind-set of an officer arriving at an incident using the principles of the NDM, focusing on the initial arrival</a:t>
            </a:r>
          </a:p>
          <a:p>
            <a:pPr defTabSz="990752">
              <a:defRPr/>
            </a:pPr>
            <a:endParaRPr lang="en-GB"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Officers initially deployed to an incident are likely to have a number of competing demands placed on them, including:</a:t>
            </a:r>
          </a:p>
          <a:p>
            <a:pPr marL="185766" indent="-185766" defTabSz="990752">
              <a:buFont typeface="Arial" panose="020B0604020202020204" pitchFamily="34" charset="0"/>
              <a:buChar char="•"/>
              <a:defRPr/>
            </a:pPr>
            <a:r>
              <a:rPr lang="en-GB" dirty="0">
                <a:solidFill>
                  <a:prstClr val="black"/>
                </a:solidFill>
                <a:cs typeface="Arial" panose="020B0604020202020204" pitchFamily="34" charset="0"/>
              </a:rPr>
              <a:t>dealing with a violent situation</a:t>
            </a:r>
          </a:p>
          <a:p>
            <a:pPr marL="185766" indent="-185766" defTabSz="990752">
              <a:buFont typeface="Arial" panose="020B0604020202020204" pitchFamily="34" charset="0"/>
              <a:buChar char="•"/>
              <a:defRPr/>
            </a:pPr>
            <a:r>
              <a:rPr lang="en-GB" dirty="0">
                <a:solidFill>
                  <a:prstClr val="black"/>
                </a:solidFill>
                <a:cs typeface="Arial" panose="020B0604020202020204" pitchFamily="34" charset="0"/>
              </a:rPr>
              <a:t>providing first aid and calling for medical assistance</a:t>
            </a:r>
          </a:p>
          <a:p>
            <a:pPr marL="185766" indent="-185766" defTabSz="990752">
              <a:buFont typeface="Arial" panose="020B0604020202020204" pitchFamily="34" charset="0"/>
              <a:buChar char="•"/>
              <a:defRPr/>
            </a:pPr>
            <a:r>
              <a:rPr lang="en-GB" dirty="0">
                <a:solidFill>
                  <a:prstClr val="black"/>
                </a:solidFill>
                <a:cs typeface="Arial" panose="020B0604020202020204" pitchFamily="34" charset="0"/>
              </a:rPr>
              <a:t>reassuring victims and witnesses</a:t>
            </a:r>
          </a:p>
          <a:p>
            <a:pPr marL="185766" indent="-185766" defTabSz="990752">
              <a:buFont typeface="Arial" panose="020B0604020202020204" pitchFamily="34" charset="0"/>
              <a:buChar char="•"/>
              <a:defRPr/>
            </a:pPr>
            <a:r>
              <a:rPr lang="en-GB" dirty="0">
                <a:solidFill>
                  <a:prstClr val="black"/>
                </a:solidFill>
                <a:cs typeface="Arial" panose="020B0604020202020204" pitchFamily="34" charset="0"/>
              </a:rPr>
              <a:t>preventing public disorder</a:t>
            </a:r>
          </a:p>
          <a:p>
            <a:pPr defTabSz="990752">
              <a:defRPr/>
            </a:pPr>
            <a:endParaRPr lang="en-GB" dirty="0">
              <a:solidFill>
                <a:prstClr val="black"/>
              </a:solidFill>
              <a:cs typeface="Arial" panose="020B0604020202020204" pitchFamily="34" charset="0"/>
            </a:endParaRPr>
          </a:p>
          <a:p>
            <a:pPr>
              <a:lnSpc>
                <a:spcPct val="100000"/>
              </a:lnSpc>
            </a:pPr>
            <a:r>
              <a:rPr lang="en-GB" b="1" dirty="0">
                <a:cs typeface="Arial" panose="020B0604020202020204" pitchFamily="34" charset="0"/>
              </a:rPr>
              <a:t>Q. What is your priority when arriving at a scene?</a:t>
            </a:r>
            <a:r>
              <a:rPr lang="en-GB" dirty="0">
                <a:cs typeface="Arial" panose="020B0604020202020204" pitchFamily="34" charset="0"/>
              </a:rPr>
              <a:t>   </a:t>
            </a:r>
            <a:r>
              <a:rPr lang="en-GB" b="1" dirty="0">
                <a:solidFill>
                  <a:prstClr val="black"/>
                </a:solidFill>
                <a:cs typeface="Arial" panose="020B0604020202020204" pitchFamily="34" charset="0"/>
              </a:rPr>
              <a:t>Preserving Life- </a:t>
            </a:r>
            <a:r>
              <a:rPr lang="en-GB" dirty="0">
                <a:solidFill>
                  <a:prstClr val="black"/>
                </a:solidFill>
                <a:cs typeface="Arial" panose="020B0604020202020204" pitchFamily="34" charset="0"/>
              </a:rPr>
              <a:t>discuss the pressures that are associated with this</a:t>
            </a:r>
          </a:p>
          <a:p>
            <a:pPr defTabSz="990752">
              <a:defRPr/>
            </a:pPr>
            <a:endParaRPr lang="en-GB"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We will discuss each of these throughout the course of this presentation and future presentations</a:t>
            </a:r>
          </a:p>
          <a:p>
            <a:pPr defTabSz="990752">
              <a:defRPr/>
            </a:pPr>
            <a:endParaRPr lang="en-GB" dirty="0">
              <a:solidFill>
                <a:prstClr val="black"/>
              </a:solidFill>
              <a:cs typeface="Arial" panose="020B0604020202020204" pitchFamily="34" charset="0"/>
            </a:endParaRPr>
          </a:p>
          <a:p>
            <a:pPr defTabSz="990752">
              <a:defRPr/>
            </a:pPr>
            <a:r>
              <a:rPr lang="en-GB" b="1" dirty="0">
                <a:solidFill>
                  <a:prstClr val="black"/>
                </a:solidFill>
                <a:cs typeface="Arial" panose="020B0604020202020204" pitchFamily="34" charset="0"/>
              </a:rPr>
              <a:t>Q. When you arrive you will need to establish the events leading up to your attendance. So where will you get this information from?</a:t>
            </a:r>
          </a:p>
          <a:p>
            <a:pPr defTabSz="990752">
              <a:defRPr/>
            </a:pPr>
            <a:r>
              <a:rPr lang="en-GB" dirty="0">
                <a:solidFill>
                  <a:prstClr val="black"/>
                </a:solidFill>
                <a:cs typeface="Arial" panose="020B0604020202020204" pitchFamily="34" charset="0"/>
              </a:rPr>
              <a:t>Expected answers: </a:t>
            </a:r>
          </a:p>
          <a:p>
            <a:pPr defTabSz="990752">
              <a:defRPr/>
            </a:pPr>
            <a:endParaRPr lang="en-GB" dirty="0">
              <a:solidFill>
                <a:prstClr val="black"/>
              </a:solidFill>
              <a:cs typeface="Arial" panose="020B0604020202020204" pitchFamily="34" charset="0"/>
            </a:endParaRPr>
          </a:p>
          <a:p>
            <a:pPr marL="185766" indent="-185766" defTabSz="990752">
              <a:buFont typeface="Arial" panose="020B0604020202020204" pitchFamily="34" charset="0"/>
              <a:buChar char="•"/>
              <a:defRPr/>
            </a:pPr>
            <a:r>
              <a:rPr lang="en-GB" dirty="0">
                <a:solidFill>
                  <a:prstClr val="black"/>
                </a:solidFill>
                <a:cs typeface="Arial" panose="020B0604020202020204" pitchFamily="34" charset="0"/>
              </a:rPr>
              <a:t>Witnesses/ victims</a:t>
            </a:r>
          </a:p>
          <a:p>
            <a:pPr marL="185766" indent="-185766" defTabSz="990752">
              <a:buFont typeface="Arial" panose="020B0604020202020204" pitchFamily="34" charset="0"/>
              <a:buChar char="•"/>
              <a:defRPr/>
            </a:pPr>
            <a:r>
              <a:rPr lang="en-GB" dirty="0">
                <a:solidFill>
                  <a:prstClr val="black"/>
                </a:solidFill>
                <a:cs typeface="Arial" panose="020B0604020202020204" pitchFamily="34" charset="0"/>
              </a:rPr>
              <a:t>CCTV</a:t>
            </a:r>
          </a:p>
          <a:p>
            <a:pPr marL="185766" indent="-185766" defTabSz="990752">
              <a:buFont typeface="Arial" panose="020B0604020202020204" pitchFamily="34" charset="0"/>
              <a:buChar char="•"/>
              <a:defRPr/>
            </a:pPr>
            <a:r>
              <a:rPr lang="en-GB" dirty="0">
                <a:solidFill>
                  <a:prstClr val="black"/>
                </a:solidFill>
                <a:cs typeface="Arial" panose="020B0604020202020204" pitchFamily="34" charset="0"/>
              </a:rPr>
              <a:t>Forensic</a:t>
            </a:r>
          </a:p>
          <a:p>
            <a:pPr marL="185766" indent="-185766" defTabSz="990752">
              <a:buFont typeface="Arial" panose="020B0604020202020204" pitchFamily="34" charset="0"/>
              <a:buChar char="•"/>
              <a:defRPr/>
            </a:pPr>
            <a:r>
              <a:rPr lang="en-GB" dirty="0">
                <a:solidFill>
                  <a:prstClr val="black"/>
                </a:solidFill>
                <a:cs typeface="Arial" panose="020B0604020202020204" pitchFamily="34" charset="0"/>
              </a:rPr>
              <a:t>Exhibits</a:t>
            </a:r>
          </a:p>
          <a:p>
            <a:pPr marL="185766" indent="-185766" defTabSz="990752">
              <a:buFont typeface="Arial" panose="020B0604020202020204" pitchFamily="34" charset="0"/>
              <a:buChar char="•"/>
              <a:defRPr/>
            </a:pPr>
            <a:r>
              <a:rPr lang="en-GB" dirty="0">
                <a:solidFill>
                  <a:prstClr val="black"/>
                </a:solidFill>
                <a:cs typeface="Arial" panose="020B0604020202020204" pitchFamily="34" charset="0"/>
              </a:rPr>
              <a:t>Evidence </a:t>
            </a:r>
          </a:p>
          <a:p>
            <a:pPr defTabSz="990752">
              <a:defRPr/>
            </a:pPr>
            <a:endParaRPr lang="en-GB" dirty="0">
              <a:solidFill>
                <a:prstClr val="black"/>
              </a:solidFill>
            </a:endParaRPr>
          </a:p>
          <a:p>
            <a:pPr defTabSz="990752">
              <a:defRPr/>
            </a:pPr>
            <a:endParaRPr lang="en-GB" dirty="0">
              <a:solidFill>
                <a:prstClr val="black"/>
              </a:solidFill>
            </a:endParaRPr>
          </a:p>
          <a:p>
            <a:pPr defTabSz="990752">
              <a:defRPr/>
            </a:pPr>
            <a:endParaRPr lang="en-GB" dirty="0">
              <a:solidFill>
                <a:prstClr val="black"/>
              </a:solidFill>
            </a:endParaRP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14</a:t>
            </a:fld>
            <a:endParaRPr lang="en-GB"/>
          </a:p>
        </p:txBody>
      </p:sp>
    </p:spTree>
    <p:extLst>
      <p:ext uri="{BB962C8B-B14F-4D97-AF65-F5344CB8AC3E}">
        <p14:creationId xmlns:p14="http://schemas.microsoft.com/office/powerpoint/2010/main" val="36403523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90752">
              <a:defRPr/>
            </a:pPr>
            <a:r>
              <a:rPr lang="en-US" altLang="en-US" dirty="0">
                <a:solidFill>
                  <a:prstClr val="black"/>
                </a:solidFill>
                <a:ea typeface="ＭＳ Ｐゴシック" panose="020B0600070205080204" pitchFamily="34" charset="-128"/>
              </a:rPr>
              <a:t>Here are some benefits of the Golden Hour Principles.</a:t>
            </a:r>
          </a:p>
          <a:p>
            <a:pPr defTabSz="990752">
              <a:defRPr/>
            </a:pPr>
            <a:endParaRPr lang="en-US" altLang="en-US" dirty="0">
              <a:solidFill>
                <a:prstClr val="black"/>
              </a:solidFill>
              <a:ea typeface="ＭＳ Ｐゴシック" panose="020B0600070205080204" pitchFamily="34" charset="-128"/>
            </a:endParaRPr>
          </a:p>
          <a:p>
            <a:pPr marL="185766" indent="-185766" defTabSz="990752">
              <a:buFont typeface="Arial" panose="020B0604020202020204" pitchFamily="34" charset="0"/>
              <a:buChar char="•"/>
              <a:defRPr/>
            </a:pPr>
            <a:r>
              <a:rPr lang="en-GB" altLang="en-US" dirty="0">
                <a:solidFill>
                  <a:prstClr val="black"/>
                </a:solidFill>
                <a:ea typeface="ＭＳ Ｐゴシック" panose="020B0600070205080204" pitchFamily="34" charset="-128"/>
              </a:rPr>
              <a:t>Best evidence is obtained </a:t>
            </a:r>
          </a:p>
          <a:p>
            <a:pPr marL="185766" indent="-185766" defTabSz="990752">
              <a:buFont typeface="Arial" panose="020B0604020202020204" pitchFamily="34" charset="0"/>
              <a:buChar char="•"/>
              <a:defRPr/>
            </a:pPr>
            <a:endParaRPr lang="en-GB" altLang="en-US" dirty="0">
              <a:solidFill>
                <a:prstClr val="black"/>
              </a:solidFill>
              <a:ea typeface="ＭＳ Ｐゴシック" panose="020B0600070205080204" pitchFamily="34" charset="-128"/>
            </a:endParaRPr>
          </a:p>
          <a:p>
            <a:pPr marL="185766" indent="-185766" defTabSz="990752">
              <a:buFont typeface="Arial" panose="020B0604020202020204" pitchFamily="34" charset="0"/>
              <a:buChar char="•"/>
              <a:defRPr/>
            </a:pPr>
            <a:r>
              <a:rPr lang="en-GB" altLang="en-US" dirty="0">
                <a:solidFill>
                  <a:prstClr val="black"/>
                </a:solidFill>
                <a:ea typeface="ＭＳ Ｐゴシック" panose="020B0600070205080204" pitchFamily="34" charset="-128"/>
              </a:rPr>
              <a:t>Accounts given when memory is freshest</a:t>
            </a:r>
          </a:p>
          <a:p>
            <a:pPr marL="185766" indent="-185766" defTabSz="990752">
              <a:buFont typeface="Arial" panose="020B0604020202020204" pitchFamily="34" charset="0"/>
              <a:buChar char="•"/>
              <a:defRPr/>
            </a:pPr>
            <a:endParaRPr lang="en-GB" altLang="en-US" dirty="0">
              <a:solidFill>
                <a:prstClr val="black"/>
              </a:solidFill>
              <a:ea typeface="ＭＳ Ｐゴシック" panose="020B0600070205080204" pitchFamily="34" charset="-128"/>
            </a:endParaRPr>
          </a:p>
          <a:p>
            <a:pPr marL="185766" indent="-185766" defTabSz="990752">
              <a:buFont typeface="Arial" panose="020B0604020202020204" pitchFamily="34" charset="0"/>
              <a:buChar char="•"/>
              <a:defRPr/>
            </a:pPr>
            <a:r>
              <a:rPr lang="en-GB" altLang="en-US" dirty="0">
                <a:solidFill>
                  <a:prstClr val="black"/>
                </a:solidFill>
                <a:ea typeface="ＭＳ Ｐゴシック" panose="020B0600070205080204" pitchFamily="34" charset="-128"/>
              </a:rPr>
              <a:t>Physical evidence secured and not disposed of or lost</a:t>
            </a:r>
          </a:p>
          <a:p>
            <a:pPr marL="185766" indent="-185766" defTabSz="990752">
              <a:buFont typeface="Arial" panose="020B0604020202020204" pitchFamily="34" charset="0"/>
              <a:buChar char="•"/>
              <a:defRPr/>
            </a:pPr>
            <a:endParaRPr lang="en-GB" altLang="en-US" dirty="0">
              <a:solidFill>
                <a:prstClr val="black"/>
              </a:solidFill>
              <a:ea typeface="ＭＳ Ｐゴシック" panose="020B0600070205080204" pitchFamily="34" charset="-128"/>
            </a:endParaRPr>
          </a:p>
          <a:p>
            <a:pPr marL="185766" indent="-185766" defTabSz="990752">
              <a:buFont typeface="Arial" panose="020B0604020202020204" pitchFamily="34" charset="0"/>
              <a:buChar char="•"/>
              <a:defRPr/>
            </a:pPr>
            <a:r>
              <a:rPr lang="en-GB" altLang="en-US" dirty="0">
                <a:solidFill>
                  <a:prstClr val="black"/>
                </a:solidFill>
                <a:ea typeface="ＭＳ Ｐゴシック" panose="020B0600070205080204" pitchFamily="34" charset="-128"/>
              </a:rPr>
              <a:t>Suspects located early maximising opportunities to recover property and forensic evidence</a:t>
            </a:r>
          </a:p>
          <a:p>
            <a:pPr marL="185766" indent="-185766" defTabSz="990752">
              <a:buFont typeface="Arial" panose="020B0604020202020204" pitchFamily="34" charset="0"/>
              <a:buChar char="•"/>
              <a:defRPr/>
            </a:pPr>
            <a:endParaRPr lang="en-GB" altLang="en-US" dirty="0">
              <a:solidFill>
                <a:prstClr val="black"/>
              </a:solidFill>
              <a:ea typeface="ＭＳ Ｐゴシック" panose="020B0600070205080204" pitchFamily="34" charset="-128"/>
            </a:endParaRPr>
          </a:p>
          <a:p>
            <a:pPr marL="185766" indent="-185766" defTabSz="990752">
              <a:buFont typeface="Arial" panose="020B0604020202020204" pitchFamily="34" charset="0"/>
              <a:buChar char="•"/>
              <a:defRPr/>
            </a:pPr>
            <a:r>
              <a:rPr lang="en-GB" altLang="en-US" dirty="0">
                <a:solidFill>
                  <a:prstClr val="black"/>
                </a:solidFill>
                <a:ea typeface="ＭＳ Ｐゴシック" panose="020B0600070205080204" pitchFamily="34" charset="-128"/>
              </a:rPr>
              <a:t>Interview, CPS advise and charge/remand completed sooner</a:t>
            </a:r>
          </a:p>
          <a:p>
            <a:pPr marL="185766" indent="-185766" defTabSz="990752">
              <a:buFont typeface="Arial" panose="020B0604020202020204" pitchFamily="34" charset="0"/>
              <a:buChar char="•"/>
              <a:defRPr/>
            </a:pPr>
            <a:r>
              <a:rPr lang="en-GB" altLang="en-US" dirty="0">
                <a:solidFill>
                  <a:prstClr val="black"/>
                </a:solidFill>
                <a:ea typeface="ＭＳ Ｐゴシック" panose="020B0600070205080204" pitchFamily="34" charset="-128"/>
              </a:rPr>
              <a:t>	(Time, money and victim/witness safety)</a:t>
            </a:r>
          </a:p>
          <a:p>
            <a:pPr marL="185766" indent="-185766" defTabSz="990752">
              <a:buFont typeface="Arial" panose="020B0604020202020204" pitchFamily="34" charset="0"/>
              <a:buChar char="•"/>
              <a:defRPr/>
            </a:pPr>
            <a:endParaRPr lang="en-GB" altLang="en-US" dirty="0">
              <a:solidFill>
                <a:prstClr val="black"/>
              </a:solidFill>
              <a:ea typeface="ＭＳ Ｐゴシック" panose="020B0600070205080204" pitchFamily="34" charset="-128"/>
            </a:endParaRPr>
          </a:p>
          <a:p>
            <a:pPr marL="185766" indent="-185766" defTabSz="990752">
              <a:buFont typeface="Arial" panose="020B0604020202020204" pitchFamily="34" charset="0"/>
              <a:buChar char="•"/>
              <a:defRPr/>
            </a:pPr>
            <a:r>
              <a:rPr lang="en-GB" altLang="en-US" dirty="0">
                <a:solidFill>
                  <a:prstClr val="black"/>
                </a:solidFill>
                <a:ea typeface="ＭＳ Ｐゴシック" panose="020B0600070205080204" pitchFamily="34" charset="-128"/>
              </a:rPr>
              <a:t>Public perception and confidence increased</a:t>
            </a:r>
          </a:p>
          <a:p>
            <a:pPr defTabSz="990752">
              <a:defRPr/>
            </a:pPr>
            <a:endParaRPr lang="en-US" altLang="en-US" sz="1300" dirty="0">
              <a:solidFill>
                <a:prstClr val="black"/>
              </a:solidFill>
              <a:latin typeface="Arial" panose="020B0604020202020204" pitchFamily="34" charset="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15</a:t>
            </a:fld>
            <a:endParaRPr lang="en-GB"/>
          </a:p>
        </p:txBody>
      </p:sp>
    </p:spTree>
    <p:extLst>
      <p:ext uri="{BB962C8B-B14F-4D97-AF65-F5344CB8AC3E}">
        <p14:creationId xmlns:p14="http://schemas.microsoft.com/office/powerpoint/2010/main" val="316937288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QTS – what would be the first question you would ask when arriving at a scene? </a:t>
            </a:r>
          </a:p>
        </p:txBody>
      </p:sp>
      <p:sp>
        <p:nvSpPr>
          <p:cNvPr id="4" name="Slide Number Placeholder 3"/>
          <p:cNvSpPr>
            <a:spLocks noGrp="1"/>
          </p:cNvSpPr>
          <p:nvPr>
            <p:ph type="sldNum" sz="quarter" idx="10"/>
          </p:nvPr>
        </p:nvSpPr>
        <p:spPr/>
        <p:txBody>
          <a:bodyPr/>
          <a:lstStyle/>
          <a:p>
            <a:fld id="{5D988599-AAFC-4498-B638-E4222DFD929F}" type="slidenum">
              <a:rPr lang="en-GB" smtClean="0"/>
              <a:t>16</a:t>
            </a:fld>
            <a:endParaRPr lang="en-GB"/>
          </a:p>
        </p:txBody>
      </p:sp>
    </p:spTree>
    <p:extLst>
      <p:ext uri="{BB962C8B-B14F-4D97-AF65-F5344CB8AC3E}">
        <p14:creationId xmlns:p14="http://schemas.microsoft.com/office/powerpoint/2010/main" val="313508317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90752">
              <a:defRPr/>
            </a:pPr>
            <a:r>
              <a:rPr lang="en-GB" b="1" dirty="0">
                <a:solidFill>
                  <a:prstClr val="black"/>
                </a:solidFill>
                <a:cs typeface="Arial" panose="020B0604020202020204" pitchFamily="34" charset="0"/>
              </a:rPr>
              <a:t>QTS – How do you feel about this question as an initial question when arriving at a scene?</a:t>
            </a:r>
          </a:p>
          <a:p>
            <a:pPr defTabSz="990752">
              <a:defRPr/>
            </a:pPr>
            <a:endParaRPr lang="en-GB"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This is the first question that you will want to ask.</a:t>
            </a:r>
          </a:p>
          <a:p>
            <a:pPr defTabSz="990752">
              <a:defRPr/>
            </a:pPr>
            <a:endParaRPr lang="en-GB"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The rest of your investigation will be based on the answer to this question.</a:t>
            </a:r>
          </a:p>
          <a:p>
            <a:pPr defTabSz="990752">
              <a:defRPr/>
            </a:pPr>
            <a:endParaRPr lang="en-GB"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Prior to joining the police service you may have accepted the first answer provided. However, the answers that you get will form your actions.</a:t>
            </a:r>
          </a:p>
          <a:p>
            <a:pPr defTabSz="990752">
              <a:defRPr/>
            </a:pPr>
            <a:endParaRPr lang="en-GB"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Therefore, the smallest detail is of significance.</a:t>
            </a:r>
          </a:p>
          <a:p>
            <a:pPr defTabSz="990752">
              <a:defRPr/>
            </a:pPr>
            <a:endParaRPr lang="en-GB" sz="1300" dirty="0">
              <a:solidFill>
                <a:prstClr val="black"/>
              </a:solidFill>
            </a:endParaRPr>
          </a:p>
          <a:p>
            <a:pPr defTabSz="990752">
              <a:defRPr/>
            </a:pPr>
            <a:endParaRPr lang="en-GB" sz="1300" dirty="0">
              <a:solidFill>
                <a:prstClr val="black"/>
              </a:solidFill>
            </a:endParaRP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17</a:t>
            </a:fld>
            <a:endParaRPr lang="en-GB"/>
          </a:p>
        </p:txBody>
      </p:sp>
    </p:spTree>
    <p:extLst>
      <p:ext uri="{BB962C8B-B14F-4D97-AF65-F5344CB8AC3E}">
        <p14:creationId xmlns:p14="http://schemas.microsoft.com/office/powerpoint/2010/main" val="308879567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Arial" panose="020B0604020202020204" pitchFamily="34" charset="0"/>
              </a:rPr>
              <a:t>Reference: Core Investigative Doctrine 2005 https://polka.pnn.police.uk/GPDocuments/38/Shared%20Knowledge%20Documents/213/ACPO%20Guidance%20and%20Procedures/Core_Investigative_Doctrine.pdf/c7176a74-879b-46a1-96ab-440ab8c6dad7/Core_Investigative_Doctrine_V1.pdf</a:t>
            </a:r>
          </a:p>
          <a:p>
            <a:endParaRPr lang="en-GB" dirty="0">
              <a:cs typeface="Arial" panose="020B0604020202020204" pitchFamily="34" charset="0"/>
            </a:endParaRPr>
          </a:p>
          <a:p>
            <a:endParaRPr lang="en-GB" dirty="0">
              <a:cs typeface="Arial" panose="020B0604020202020204" pitchFamily="34" charset="0"/>
            </a:endParaRPr>
          </a:p>
          <a:p>
            <a:r>
              <a:rPr lang="en-GB" dirty="0">
                <a:cs typeface="Arial" panose="020B0604020202020204" pitchFamily="34" charset="0"/>
              </a:rPr>
              <a:t>There is no formal decision of an Investigative mind-set, so….. </a:t>
            </a:r>
          </a:p>
          <a:p>
            <a:r>
              <a:rPr lang="en-GB" b="1" dirty="0">
                <a:cs typeface="Arial" panose="020B0604020202020204" pitchFamily="34" charset="0"/>
              </a:rPr>
              <a:t>QTs -  What does the term ‘investigative mind – set’ it mean to you?  </a:t>
            </a:r>
            <a:r>
              <a:rPr lang="en-GB" dirty="0">
                <a:cs typeface="Arial" panose="020B0604020202020204" pitchFamily="34" charset="0"/>
              </a:rPr>
              <a:t>Record the student observations</a:t>
            </a:r>
          </a:p>
          <a:p>
            <a:endParaRPr lang="en-GB" dirty="0">
              <a:cs typeface="Arial" panose="020B0604020202020204" pitchFamily="34" charset="0"/>
            </a:endParaRPr>
          </a:p>
          <a:p>
            <a:r>
              <a:rPr lang="en-GB" dirty="0">
                <a:cs typeface="Arial" panose="020B0604020202020204" pitchFamily="34" charset="0"/>
              </a:rPr>
              <a:t>According to the College of Policing the application of an investigative mind-set will bring some order to the way in which investigators examine material and make decisions. </a:t>
            </a:r>
          </a:p>
          <a:p>
            <a:endParaRPr lang="en-GB" dirty="0">
              <a:cs typeface="Arial" panose="020B0604020202020204" pitchFamily="34" charset="0"/>
            </a:endParaRPr>
          </a:p>
          <a:p>
            <a:r>
              <a:rPr lang="en-GB" dirty="0">
                <a:cs typeface="Arial" panose="020B0604020202020204" pitchFamily="34" charset="0"/>
              </a:rPr>
              <a:t>There is no process map that will assist the investigator to develop the mind-set, it involves applying a set of principles to the investigation process. </a:t>
            </a:r>
          </a:p>
          <a:p>
            <a:endParaRPr lang="en-GB" dirty="0">
              <a:cs typeface="Arial" panose="020B0604020202020204" pitchFamily="34" charset="0"/>
            </a:endParaRPr>
          </a:p>
          <a:p>
            <a:r>
              <a:rPr lang="en-GB" dirty="0">
                <a:cs typeface="Arial" panose="020B0604020202020204" pitchFamily="34" charset="0"/>
              </a:rPr>
              <a:t>It is a state of mind or attitude which investigators adopt and which can be developed over time through continued use. </a:t>
            </a:r>
          </a:p>
          <a:p>
            <a:endParaRPr lang="en-GB" dirty="0">
              <a:cs typeface="Arial" panose="020B0604020202020204" pitchFamily="34" charset="0"/>
            </a:endParaRPr>
          </a:p>
          <a:p>
            <a:r>
              <a:rPr lang="en-GB" dirty="0">
                <a:cs typeface="Arial" panose="020B0604020202020204" pitchFamily="34" charset="0"/>
              </a:rPr>
              <a:t>This will enable investigators to develop a disciplined approach which ensures that the decisions they make are appropriate to the case, are</a:t>
            </a:r>
          </a:p>
          <a:p>
            <a:r>
              <a:rPr lang="en-GB" dirty="0">
                <a:cs typeface="Arial" panose="020B0604020202020204" pitchFamily="34" charset="0"/>
              </a:rPr>
              <a:t>reasonable and can be explained to others.</a:t>
            </a: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18</a:t>
            </a:fld>
            <a:endParaRPr lang="en-GB"/>
          </a:p>
        </p:txBody>
      </p:sp>
    </p:spTree>
    <p:extLst>
      <p:ext uri="{BB962C8B-B14F-4D97-AF65-F5344CB8AC3E}">
        <p14:creationId xmlns:p14="http://schemas.microsoft.com/office/powerpoint/2010/main" val="9425554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cs typeface="Arial" panose="020B0604020202020204" pitchFamily="34" charset="0"/>
              </a:rPr>
              <a:t>Q. What do the three statements mean to you? </a:t>
            </a:r>
            <a:endParaRPr lang="en-GB" dirty="0">
              <a:cs typeface="Arial" panose="020B0604020202020204" pitchFamily="34" charset="0"/>
            </a:endParaRPr>
          </a:p>
          <a:p>
            <a:r>
              <a:rPr lang="en-GB" b="1" dirty="0">
                <a:cs typeface="Arial" panose="020B0604020202020204" pitchFamily="34" charset="0"/>
              </a:rPr>
              <a:t>Q. Do you agree with them?</a:t>
            </a:r>
            <a:endParaRPr lang="en-GB" dirty="0">
              <a:cs typeface="Arial" panose="020B0604020202020204" pitchFamily="34" charset="0"/>
            </a:endParaRPr>
          </a:p>
          <a:p>
            <a:r>
              <a:rPr lang="en-GB" b="1" dirty="0">
                <a:cs typeface="Arial" panose="020B0604020202020204" pitchFamily="34" charset="0"/>
              </a:rPr>
              <a:t>Q. Why do you think Police follow the three statements?</a:t>
            </a:r>
            <a:endParaRPr lang="en-GB" dirty="0">
              <a:cs typeface="Arial" panose="020B0604020202020204" pitchFamily="34" charset="0"/>
            </a:endParaRPr>
          </a:p>
          <a:p>
            <a:r>
              <a:rPr lang="en-GB" b="1" dirty="0">
                <a:cs typeface="Arial" panose="020B0604020202020204" pitchFamily="34" charset="0"/>
              </a:rPr>
              <a:t>Q. What are the consequences if we don’t?</a:t>
            </a:r>
            <a:endParaRPr lang="en-GB" dirty="0">
              <a:cs typeface="Arial" panose="020B0604020202020204" pitchFamily="34" charset="0"/>
            </a:endParaRPr>
          </a:p>
          <a:p>
            <a:endParaRPr lang="en-GB" dirty="0">
              <a:cs typeface="Arial" panose="020B0604020202020204" pitchFamily="34" charset="0"/>
            </a:endParaRPr>
          </a:p>
          <a:p>
            <a:r>
              <a:rPr lang="en-GB" dirty="0">
                <a:cs typeface="Arial" panose="020B0604020202020204" pitchFamily="34" charset="0"/>
              </a:rPr>
              <a:t>Investigators should treat all material as possibly being wrong and regard all sources of material as potentially misleading. This is summed up by the ABC approach.</a:t>
            </a:r>
          </a:p>
          <a:p>
            <a:endParaRPr lang="en-GB" dirty="0">
              <a:cs typeface="Arial" panose="020B0604020202020204" pitchFamily="34" charset="0"/>
            </a:endParaRPr>
          </a:p>
          <a:p>
            <a:r>
              <a:rPr lang="en-GB" dirty="0">
                <a:cs typeface="Arial" panose="020B0604020202020204" pitchFamily="34" charset="0"/>
              </a:rPr>
              <a:t>Every account should be checked for inconsistency or conflict with other material. Investigators are most likely to be misled because they have not paid attention to detail. </a:t>
            </a:r>
          </a:p>
          <a:p>
            <a:endParaRPr lang="en-GB" dirty="0">
              <a:cs typeface="Arial" panose="020B0604020202020204" pitchFamily="34" charset="0"/>
            </a:endParaRPr>
          </a:p>
          <a:p>
            <a:r>
              <a:rPr lang="en-GB" dirty="0">
                <a:cs typeface="Arial" panose="020B0604020202020204" pitchFamily="34" charset="0"/>
              </a:rPr>
              <a:t>Prima facie assumptions should never be made and material should never be accepted without question. </a:t>
            </a:r>
          </a:p>
          <a:p>
            <a:endParaRPr lang="en-GB" dirty="0">
              <a:cs typeface="Arial" panose="020B0604020202020204" pitchFamily="34" charset="0"/>
            </a:endParaRPr>
          </a:p>
          <a:p>
            <a:r>
              <a:rPr lang="en-GB" dirty="0">
                <a:cs typeface="Arial" panose="020B0604020202020204" pitchFamily="34" charset="0"/>
              </a:rPr>
              <a:t>Investigators should constantly search for corroboration.</a:t>
            </a:r>
          </a:p>
          <a:p>
            <a:endParaRPr lang="en-GB" dirty="0"/>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19</a:t>
            </a:fld>
            <a:endParaRPr lang="en-GB"/>
          </a:p>
        </p:txBody>
      </p:sp>
    </p:spTree>
    <p:extLst>
      <p:ext uri="{BB962C8B-B14F-4D97-AF65-F5344CB8AC3E}">
        <p14:creationId xmlns:p14="http://schemas.microsoft.com/office/powerpoint/2010/main" val="87030239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cs typeface="Arial" panose="020B0604020202020204" pitchFamily="34" charset="0"/>
              </a:rPr>
              <a:t>QTS - What questions would you like to ask Mrs Jones?</a:t>
            </a:r>
          </a:p>
          <a:p>
            <a:endParaRPr lang="en-GB" dirty="0">
              <a:cs typeface="Arial" panose="020B0604020202020204" pitchFamily="34" charset="0"/>
            </a:endParaRPr>
          </a:p>
          <a:p>
            <a:r>
              <a:rPr lang="en-GB" dirty="0">
                <a:cs typeface="Arial" panose="020B0604020202020204" pitchFamily="34" charset="0"/>
              </a:rPr>
              <a:t>This is an opportunity to encourage the students to think wider.</a:t>
            </a:r>
          </a:p>
          <a:p>
            <a:endParaRPr lang="en-GB" dirty="0">
              <a:cs typeface="Arial" panose="020B0604020202020204" pitchFamily="34" charset="0"/>
            </a:endParaRPr>
          </a:p>
          <a:p>
            <a:r>
              <a:rPr lang="en-GB" dirty="0">
                <a:cs typeface="Arial" panose="020B0604020202020204" pitchFamily="34" charset="0"/>
              </a:rPr>
              <a:t>Mrs Jones will have vital evidence of an early complaint.</a:t>
            </a:r>
          </a:p>
          <a:p>
            <a:endParaRPr lang="en-GB" dirty="0">
              <a:cs typeface="Arial" panose="020B0604020202020204" pitchFamily="34" charset="0"/>
            </a:endParaRPr>
          </a:p>
          <a:p>
            <a:r>
              <a:rPr lang="en-GB" dirty="0">
                <a:cs typeface="Arial" panose="020B0604020202020204" pitchFamily="34" charset="0"/>
              </a:rPr>
              <a:t>Also she will be able to provide details of where the assault took place, who may be responsible and clothing worn at the time.</a:t>
            </a: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20</a:t>
            </a:fld>
            <a:endParaRPr lang="en-GB"/>
          </a:p>
        </p:txBody>
      </p:sp>
    </p:spTree>
    <p:extLst>
      <p:ext uri="{BB962C8B-B14F-4D97-AF65-F5344CB8AC3E}">
        <p14:creationId xmlns:p14="http://schemas.microsoft.com/office/powerpoint/2010/main" val="52237911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90752">
              <a:defRPr/>
            </a:pPr>
            <a:r>
              <a:rPr lang="en-GB" b="1" dirty="0">
                <a:solidFill>
                  <a:prstClr val="black"/>
                </a:solidFill>
                <a:cs typeface="Arial" panose="020B0604020202020204" pitchFamily="34" charset="0"/>
              </a:rPr>
              <a:t>QTS – What possible avenues could be explored to identify a person?</a:t>
            </a:r>
          </a:p>
          <a:p>
            <a:pPr defTabSz="990752">
              <a:defRPr/>
            </a:pPr>
            <a:endParaRPr lang="en-GB"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Reference: College of Policing APP</a:t>
            </a:r>
          </a:p>
          <a:p>
            <a:pPr defTabSz="990752">
              <a:defRPr/>
            </a:pPr>
            <a:r>
              <a:rPr lang="en-GB" dirty="0">
                <a:solidFill>
                  <a:prstClr val="black"/>
                </a:solidFill>
                <a:cs typeface="Arial" panose="020B0604020202020204" pitchFamily="34" charset="0"/>
              </a:rPr>
              <a:t>https://www.app.college.police.uk/app-content/investigations/victims-and-witnesses/</a:t>
            </a:r>
          </a:p>
          <a:p>
            <a:pPr defTabSz="990752">
              <a:defRPr/>
            </a:pPr>
            <a:endParaRPr lang="en-GB"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In this case the victim and a witness are readily available, however that is not always the case.</a:t>
            </a:r>
          </a:p>
          <a:p>
            <a:pPr defTabSz="990752">
              <a:defRPr/>
            </a:pPr>
            <a:endParaRPr lang="en-GB"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There are a number of recognised methods for identifying and locating victims and witnesses</a:t>
            </a:r>
          </a:p>
          <a:p>
            <a:pPr defTabSz="990752">
              <a:defRPr/>
            </a:pPr>
            <a:endParaRPr lang="en-GB"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Briefly discuss the methods listed</a:t>
            </a: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21</a:t>
            </a:fld>
            <a:endParaRPr lang="en-GB"/>
          </a:p>
        </p:txBody>
      </p:sp>
    </p:spTree>
    <p:extLst>
      <p:ext uri="{BB962C8B-B14F-4D97-AF65-F5344CB8AC3E}">
        <p14:creationId xmlns:p14="http://schemas.microsoft.com/office/powerpoint/2010/main" val="98731780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90752">
              <a:defRPr/>
            </a:pPr>
            <a:r>
              <a:rPr lang="en-GB" dirty="0">
                <a:solidFill>
                  <a:prstClr val="black"/>
                </a:solidFill>
                <a:cs typeface="Arial" panose="020B0604020202020204" pitchFamily="34" charset="0"/>
              </a:rPr>
              <a:t>Group work, trainer to split class into 4 groups</a:t>
            </a:r>
          </a:p>
          <a:p>
            <a:pPr defTabSz="990752">
              <a:defRPr/>
            </a:pPr>
            <a:endParaRPr lang="en-GB" dirty="0">
              <a:solidFill>
                <a:prstClr val="black"/>
              </a:solidFill>
              <a:cs typeface="Arial" panose="020B0604020202020204" pitchFamily="34" charset="0"/>
            </a:endParaRPr>
          </a:p>
          <a:p>
            <a:pPr defTabSz="990752">
              <a:defRPr/>
            </a:pPr>
            <a:r>
              <a:rPr lang="en-GB" b="1" dirty="0">
                <a:solidFill>
                  <a:prstClr val="black"/>
                </a:solidFill>
                <a:cs typeface="Arial" panose="020B0604020202020204" pitchFamily="34" charset="0"/>
              </a:rPr>
              <a:t>QTS – How would you start a conversation with Sally?</a:t>
            </a:r>
          </a:p>
          <a:p>
            <a:pPr defTabSz="990752">
              <a:defRPr/>
            </a:pPr>
            <a:endParaRPr lang="en-GB"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Use this opportunity to explore the students communication with victims and witnesses.</a:t>
            </a:r>
          </a:p>
          <a:p>
            <a:pPr defTabSz="990752">
              <a:defRPr/>
            </a:pPr>
            <a:r>
              <a:rPr lang="en-GB" dirty="0">
                <a:solidFill>
                  <a:prstClr val="black"/>
                </a:solidFill>
                <a:cs typeface="Arial" panose="020B0604020202020204" pitchFamily="34" charset="0"/>
              </a:rPr>
              <a:t>Achieving Best Evidence</a:t>
            </a:r>
          </a:p>
          <a:p>
            <a:pPr defTabSz="990752">
              <a:defRPr/>
            </a:pPr>
            <a:endParaRPr lang="en-GB"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This information is likely to influence decisions made in respect of forensic and medical</a:t>
            </a:r>
          </a:p>
          <a:p>
            <a:pPr defTabSz="990752">
              <a:defRPr/>
            </a:pPr>
            <a:r>
              <a:rPr lang="en-GB" dirty="0">
                <a:solidFill>
                  <a:prstClr val="black"/>
                </a:solidFill>
                <a:cs typeface="Arial" panose="020B0604020202020204" pitchFamily="34" charset="0"/>
              </a:rPr>
              <a:t>examination of the victim, scene of crime examination, interviewing of other witnesses and</a:t>
            </a:r>
          </a:p>
          <a:p>
            <a:pPr defTabSz="990752">
              <a:defRPr/>
            </a:pPr>
            <a:r>
              <a:rPr lang="en-GB" dirty="0">
                <a:solidFill>
                  <a:prstClr val="black"/>
                </a:solidFill>
                <a:cs typeface="Arial" panose="020B0604020202020204" pitchFamily="34" charset="0"/>
              </a:rPr>
              <a:t>witness support.</a:t>
            </a:r>
          </a:p>
          <a:p>
            <a:pPr defTabSz="990752">
              <a:defRPr/>
            </a:pPr>
            <a:endParaRPr lang="en-GB"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A more detailed account should not be pursued at this stage and should be left until the investigative interview takes place. On completion, the log MUST be signed by all persons present authenticating the accuracy of the record unless impracticable to do so by virtue of age/ disability. (NOT Child or Vulnerable Adult witnesses)</a:t>
            </a:r>
          </a:p>
          <a:p>
            <a:pPr defTabSz="990752">
              <a:defRPr/>
            </a:pPr>
            <a:endParaRPr lang="en-GB"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As full a record as is possible should be made of the questions asked of and responses given by the witness. Extra considerations for child and vulnerable adult witnesses:</a:t>
            </a:r>
          </a:p>
          <a:p>
            <a:pPr defTabSz="990752">
              <a:defRPr/>
            </a:pPr>
            <a:endParaRPr lang="en-GB"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 Listen to the witness.</a:t>
            </a:r>
          </a:p>
          <a:p>
            <a:pPr defTabSz="990752">
              <a:defRPr/>
            </a:pPr>
            <a:r>
              <a:rPr lang="en-GB" dirty="0">
                <a:solidFill>
                  <a:prstClr val="black"/>
                </a:solidFill>
                <a:cs typeface="Arial" panose="020B0604020202020204" pitchFamily="34" charset="0"/>
              </a:rPr>
              <a:t>• Do NOT stop a witness who is freely recalling significant events.</a:t>
            </a:r>
          </a:p>
          <a:p>
            <a:pPr defTabSz="990752">
              <a:defRPr/>
            </a:pPr>
            <a:r>
              <a:rPr lang="en-GB" dirty="0">
                <a:solidFill>
                  <a:prstClr val="black"/>
                </a:solidFill>
                <a:cs typeface="Arial" panose="020B0604020202020204" pitchFamily="34" charset="0"/>
              </a:rPr>
              <a:t>• Where it is necessary to ask questions, they should, as far as possible be open ended or specific-closed questions. Avoid forced choice, leading or multiple.</a:t>
            </a:r>
          </a:p>
          <a:p>
            <a:pPr defTabSz="990752">
              <a:defRPr/>
            </a:pPr>
            <a:r>
              <a:rPr lang="en-GB" dirty="0">
                <a:solidFill>
                  <a:prstClr val="black"/>
                </a:solidFill>
                <a:cs typeface="Arial" panose="020B0604020202020204" pitchFamily="34" charset="0"/>
              </a:rPr>
              <a:t>• Ask no more questions than are necessary in the circumstances to take immediate action.</a:t>
            </a:r>
          </a:p>
          <a:p>
            <a:pPr defTabSz="990752">
              <a:defRPr/>
            </a:pPr>
            <a:r>
              <a:rPr lang="en-GB" dirty="0">
                <a:solidFill>
                  <a:prstClr val="black"/>
                </a:solidFill>
                <a:cs typeface="Arial" panose="020B0604020202020204" pitchFamily="34" charset="0"/>
              </a:rPr>
              <a:t>• Make a comprehensive note of the discussion, taking care to record the timing, setting and people present as well as what was said by the witness and anybody else present (particularly the actual questions asked of the witness).</a:t>
            </a:r>
          </a:p>
          <a:p>
            <a:pPr defTabSz="990752">
              <a:defRPr/>
            </a:pPr>
            <a:r>
              <a:rPr lang="en-GB" dirty="0">
                <a:solidFill>
                  <a:prstClr val="black"/>
                </a:solidFill>
                <a:cs typeface="Arial" panose="020B0604020202020204" pitchFamily="34" charset="0"/>
              </a:rPr>
              <a:t>• Make notes of the demeanour of the witness and anything else that might be relevant to any subsequent formal interview or wider investigation.</a:t>
            </a:r>
          </a:p>
          <a:p>
            <a:pPr defTabSz="990752">
              <a:defRPr/>
            </a:pPr>
            <a:r>
              <a:rPr lang="en-GB" dirty="0">
                <a:solidFill>
                  <a:prstClr val="black"/>
                </a:solidFill>
                <a:cs typeface="Arial" panose="020B0604020202020204" pitchFamily="34" charset="0"/>
              </a:rPr>
              <a:t>• Fully record any comments made by the witness or events that might be relevant to the legal process up to the time of the interview.</a:t>
            </a:r>
          </a:p>
          <a:p>
            <a:pPr defTabSz="990752">
              <a:defRPr/>
            </a:pPr>
            <a:endParaRPr lang="en-GB"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Ask the students to draft their opening dialogue with Sally.</a:t>
            </a:r>
          </a:p>
          <a:p>
            <a:pPr defTabSz="990752">
              <a:defRPr/>
            </a:pPr>
            <a:endParaRPr lang="en-GB"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Explore this.</a:t>
            </a: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22</a:t>
            </a:fld>
            <a:endParaRPr lang="en-GB"/>
          </a:p>
        </p:txBody>
      </p:sp>
    </p:spTree>
    <p:extLst>
      <p:ext uri="{BB962C8B-B14F-4D97-AF65-F5344CB8AC3E}">
        <p14:creationId xmlns:p14="http://schemas.microsoft.com/office/powerpoint/2010/main" val="347556167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QTS – Think about different calls you will be attending. Where else could you obtain material from</a:t>
            </a:r>
            <a:r>
              <a:rPr lang="en-GB" dirty="0"/>
              <a:t>?</a:t>
            </a:r>
          </a:p>
        </p:txBody>
      </p:sp>
      <p:sp>
        <p:nvSpPr>
          <p:cNvPr id="4" name="Slide Number Placeholder 3"/>
          <p:cNvSpPr>
            <a:spLocks noGrp="1"/>
          </p:cNvSpPr>
          <p:nvPr>
            <p:ph type="sldNum" sz="quarter" idx="10"/>
          </p:nvPr>
        </p:nvSpPr>
        <p:spPr/>
        <p:txBody>
          <a:bodyPr/>
          <a:lstStyle/>
          <a:p>
            <a:fld id="{5D988599-AAFC-4498-B638-E4222DFD929F}" type="slidenum">
              <a:rPr lang="en-GB" smtClean="0"/>
              <a:t>23</a:t>
            </a:fld>
            <a:endParaRPr lang="en-GB"/>
          </a:p>
        </p:txBody>
      </p:sp>
    </p:spTree>
    <p:extLst>
      <p:ext uri="{BB962C8B-B14F-4D97-AF65-F5344CB8AC3E}">
        <p14:creationId xmlns:p14="http://schemas.microsoft.com/office/powerpoint/2010/main" val="230020416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90752">
              <a:defRPr/>
            </a:pPr>
            <a:r>
              <a:rPr lang="en-GB" dirty="0">
                <a:solidFill>
                  <a:prstClr val="black"/>
                </a:solidFill>
                <a:cs typeface="Arial" panose="020B0604020202020204" pitchFamily="34" charset="0"/>
              </a:rPr>
              <a:t>CCTV can provide compelling evidence and investigators should consider it in every investigation. Although it is primarily used for corroborating what is already known or suspected in volume crime incidents, CCTV is a powerful tool for triggering further investigative opportunities, and has a number of immediate benefits and outcomes.</a:t>
            </a:r>
          </a:p>
          <a:p>
            <a:pPr defTabSz="990752">
              <a:defRPr/>
            </a:pPr>
            <a:endParaRPr lang="en-GB" dirty="0">
              <a:solidFill>
                <a:prstClr val="black"/>
              </a:solidFill>
              <a:cs typeface="Arial" panose="020B0604020202020204" pitchFamily="34" charset="0"/>
            </a:endParaRPr>
          </a:p>
          <a:p>
            <a:pPr defTabSz="990752">
              <a:defRPr/>
            </a:pPr>
            <a:r>
              <a:rPr lang="en-GB" b="1" dirty="0">
                <a:solidFill>
                  <a:prstClr val="black"/>
                </a:solidFill>
                <a:cs typeface="Arial" panose="020B0604020202020204" pitchFamily="34" charset="0"/>
              </a:rPr>
              <a:t>Forensic (covered in detail in another session)</a:t>
            </a:r>
          </a:p>
          <a:p>
            <a:pPr defTabSz="990752">
              <a:defRPr/>
            </a:pPr>
            <a:r>
              <a:rPr lang="en-GB" dirty="0">
                <a:solidFill>
                  <a:prstClr val="black"/>
                </a:solidFill>
                <a:cs typeface="Arial" panose="020B0604020202020204" pitchFamily="34" charset="0"/>
              </a:rPr>
              <a:t>Investigating a crime scene and forensic analysis using specialist procedures and techniques can provide evidence to:</a:t>
            </a:r>
          </a:p>
          <a:p>
            <a:pPr defTabSz="990752">
              <a:defRPr/>
            </a:pPr>
            <a:r>
              <a:rPr lang="en-GB" dirty="0">
                <a:solidFill>
                  <a:prstClr val="black"/>
                </a:solidFill>
                <a:cs typeface="Arial" panose="020B0604020202020204" pitchFamily="34" charset="0"/>
              </a:rPr>
              <a:t>prove that a crime has been committed</a:t>
            </a:r>
          </a:p>
          <a:p>
            <a:pPr defTabSz="990752">
              <a:defRPr/>
            </a:pPr>
            <a:r>
              <a:rPr lang="en-GB" dirty="0">
                <a:solidFill>
                  <a:prstClr val="black"/>
                </a:solidFill>
                <a:cs typeface="Arial" panose="020B0604020202020204" pitchFamily="34" charset="0"/>
              </a:rPr>
              <a:t>exclude a suspect from a scene</a:t>
            </a:r>
          </a:p>
          <a:p>
            <a:pPr defTabSz="990752">
              <a:defRPr/>
            </a:pPr>
            <a:r>
              <a:rPr lang="en-GB" dirty="0">
                <a:solidFill>
                  <a:prstClr val="black"/>
                </a:solidFill>
                <a:cs typeface="Arial" panose="020B0604020202020204" pitchFamily="34" charset="0"/>
              </a:rPr>
              <a:t>link a suspect with a scene</a:t>
            </a:r>
          </a:p>
          <a:p>
            <a:pPr defTabSz="990752">
              <a:defRPr/>
            </a:pPr>
            <a:r>
              <a:rPr lang="en-GB" dirty="0">
                <a:solidFill>
                  <a:prstClr val="black"/>
                </a:solidFill>
                <a:cs typeface="Arial" panose="020B0604020202020204" pitchFamily="34" charset="0"/>
              </a:rPr>
              <a:t>establish the identity of a victim, suspect or witness</a:t>
            </a:r>
          </a:p>
          <a:p>
            <a:pPr defTabSz="990752">
              <a:defRPr/>
            </a:pPr>
            <a:r>
              <a:rPr lang="en-GB" dirty="0">
                <a:solidFill>
                  <a:prstClr val="black"/>
                </a:solidFill>
                <a:cs typeface="Arial" panose="020B0604020202020204" pitchFamily="34" charset="0"/>
              </a:rPr>
              <a:t>corroborate or disprove witness accounts</a:t>
            </a:r>
          </a:p>
          <a:p>
            <a:pPr defTabSz="990752">
              <a:defRPr/>
            </a:pPr>
            <a:r>
              <a:rPr lang="en-GB" dirty="0">
                <a:solidFill>
                  <a:prstClr val="black"/>
                </a:solidFill>
                <a:cs typeface="Arial" panose="020B0604020202020204" pitchFamily="34" charset="0"/>
              </a:rPr>
              <a:t>interpret the scene in relation to movements within the scene and sequences of events</a:t>
            </a:r>
          </a:p>
          <a:p>
            <a:pPr defTabSz="990752">
              <a:defRPr/>
            </a:pPr>
            <a:r>
              <a:rPr lang="en-GB" dirty="0">
                <a:solidFill>
                  <a:prstClr val="black"/>
                </a:solidFill>
                <a:cs typeface="Arial" panose="020B0604020202020204" pitchFamily="34" charset="0"/>
              </a:rPr>
              <a:t>link crime scene to crime scene and provide intelligence on crime patterns.</a:t>
            </a:r>
          </a:p>
          <a:p>
            <a:pPr defTabSz="990752">
              <a:defRPr/>
            </a:pPr>
            <a:endParaRPr lang="en-GB" dirty="0">
              <a:solidFill>
                <a:prstClr val="black"/>
              </a:solidFill>
              <a:cs typeface="Arial" panose="020B0604020202020204" pitchFamily="34" charset="0"/>
            </a:endParaRPr>
          </a:p>
          <a:p>
            <a:pPr defTabSz="990752">
              <a:defRPr/>
            </a:pPr>
            <a:r>
              <a:rPr lang="en-GB" b="1" dirty="0">
                <a:solidFill>
                  <a:prstClr val="black"/>
                </a:solidFill>
                <a:cs typeface="Arial" panose="020B0604020202020204" pitchFamily="34" charset="0"/>
              </a:rPr>
              <a:t>Exhibits (covered in detail in another session)</a:t>
            </a:r>
          </a:p>
          <a:p>
            <a:pPr defTabSz="990752">
              <a:defRPr/>
            </a:pPr>
            <a:r>
              <a:rPr lang="en-GB" dirty="0">
                <a:solidFill>
                  <a:prstClr val="black"/>
                </a:solidFill>
                <a:cs typeface="Arial" panose="020B0604020202020204" pitchFamily="34" charset="0"/>
              </a:rPr>
              <a:t>The investigator gathers material in a physical, documentary or biological format. This material is referred to as exhibits and requires collation, examination and storage to maintain its integrity and provenance. The investigator must keep accurate and comprehensive records of all exhibits throughout an investigation. As each exhibit is recovered, a record should be compiled detailing the:</a:t>
            </a:r>
          </a:p>
          <a:p>
            <a:pPr defTabSz="990752">
              <a:defRPr/>
            </a:pPr>
            <a:r>
              <a:rPr lang="en-GB" dirty="0">
                <a:solidFill>
                  <a:prstClr val="black"/>
                </a:solidFill>
                <a:cs typeface="Arial" panose="020B0604020202020204" pitchFamily="34" charset="0"/>
              </a:rPr>
              <a:t>precise description of the material recovered</a:t>
            </a:r>
          </a:p>
          <a:p>
            <a:pPr defTabSz="990752">
              <a:defRPr/>
            </a:pPr>
            <a:r>
              <a:rPr lang="en-GB" dirty="0">
                <a:solidFill>
                  <a:prstClr val="black"/>
                </a:solidFill>
                <a:cs typeface="Arial" panose="020B0604020202020204" pitchFamily="34" charset="0"/>
              </a:rPr>
              <a:t>precise location of recovery</a:t>
            </a:r>
          </a:p>
          <a:p>
            <a:pPr defTabSz="990752">
              <a:defRPr/>
            </a:pPr>
            <a:r>
              <a:rPr lang="en-GB" dirty="0">
                <a:solidFill>
                  <a:prstClr val="black"/>
                </a:solidFill>
                <a:cs typeface="Arial" panose="020B0604020202020204" pitchFamily="34" charset="0"/>
              </a:rPr>
              <a:t>time, day and date of recovery</a:t>
            </a:r>
          </a:p>
          <a:p>
            <a:pPr defTabSz="990752">
              <a:defRPr/>
            </a:pPr>
            <a:r>
              <a:rPr lang="en-GB" dirty="0">
                <a:solidFill>
                  <a:prstClr val="black"/>
                </a:solidFill>
                <a:cs typeface="Arial" panose="020B0604020202020204" pitchFamily="34" charset="0"/>
              </a:rPr>
              <a:t>individual who recovered it</a:t>
            </a:r>
          </a:p>
          <a:p>
            <a:pPr defTabSz="990752">
              <a:defRPr/>
            </a:pPr>
            <a:r>
              <a:rPr lang="en-GB" dirty="0">
                <a:solidFill>
                  <a:prstClr val="black"/>
                </a:solidFill>
                <a:cs typeface="Arial" panose="020B0604020202020204" pitchFamily="34" charset="0"/>
              </a:rPr>
              <a:t>location and method of storage.</a:t>
            </a:r>
          </a:p>
          <a:p>
            <a:pPr defTabSz="990752">
              <a:defRPr/>
            </a:pPr>
            <a:endParaRPr lang="en-GB"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The continuity of all exhibits must be maintained, and every movement and transfer accurately recorded. If the material is removed from storage for any reason, or transferred, for example, for forensic examination, this should be recorded. The record should detail the reasons for the movement, the name of the person who removed it, when it was removed and to whom it has been transferred. Advice on recovery, handling and storage of exhibits can be obtained from crime scene investigators, crime scene managers or supervisors.</a:t>
            </a:r>
          </a:p>
          <a:p>
            <a:pPr defTabSz="990752">
              <a:defRPr/>
            </a:pPr>
            <a:endParaRPr lang="en-GB" dirty="0">
              <a:solidFill>
                <a:prstClr val="black"/>
              </a:solidFill>
              <a:cs typeface="Arial" panose="020B0604020202020204" pitchFamily="34" charset="0"/>
            </a:endParaRPr>
          </a:p>
          <a:p>
            <a:pPr defTabSz="990752">
              <a:defRPr/>
            </a:pPr>
            <a:endParaRPr lang="en-GB" dirty="0">
              <a:solidFill>
                <a:prstClr val="black"/>
              </a:solidFill>
              <a:cs typeface="Arial" panose="020B0604020202020204" pitchFamily="34" charset="0"/>
            </a:endParaRPr>
          </a:p>
          <a:p>
            <a:pPr defTabSz="990752">
              <a:defRPr/>
            </a:pPr>
            <a:r>
              <a:rPr lang="en-GB" b="1" dirty="0">
                <a:solidFill>
                  <a:prstClr val="black"/>
                </a:solidFill>
                <a:cs typeface="Arial" panose="020B0604020202020204" pitchFamily="34" charset="0"/>
              </a:rPr>
              <a:t>Managing scenes</a:t>
            </a:r>
          </a:p>
          <a:p>
            <a:pPr defTabSz="990752">
              <a:defRPr/>
            </a:pPr>
            <a:r>
              <a:rPr lang="en-GB" dirty="0">
                <a:solidFill>
                  <a:prstClr val="black"/>
                </a:solidFill>
                <a:cs typeface="Arial" panose="020B0604020202020204" pitchFamily="34" charset="0"/>
              </a:rPr>
              <a:t>The way in which a crime scene is managed affects the quality, quantity and integrity of the material gathered. It is, therefore, essential that investigators identify and prioritise crime scenes, as they may contain material vital to the successful outcome of the investigation.</a:t>
            </a:r>
          </a:p>
          <a:p>
            <a:pPr defTabSz="990752">
              <a:defRPr/>
            </a:pPr>
            <a:r>
              <a:rPr lang="en-GB" dirty="0">
                <a:solidFill>
                  <a:prstClr val="black"/>
                </a:solidFill>
                <a:cs typeface="Arial" panose="020B0604020202020204" pitchFamily="34" charset="0"/>
              </a:rPr>
              <a:t>Once investigators have identified a scene or multiple scenes, they should make an initial assessment of its potential to provide material. The assessment and subsequent formulation of a scene strategy (which should include necessary resource allocation) should have due regard to forensic strategy considerations. Undue delay or failure to consider forensic issues at this stage may lead to valuable material being contaminated, overlooked or lost.</a:t>
            </a:r>
          </a:p>
          <a:p>
            <a:pPr defTabSz="990752">
              <a:defRPr/>
            </a:pPr>
            <a:endParaRPr lang="en-GB"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Investigators should be mindful of the impact that securing and managing a scene can have on a community. They should consider community engagement strategies.</a:t>
            </a:r>
          </a:p>
          <a:p>
            <a:pPr defTabSz="990752">
              <a:defRPr/>
            </a:pPr>
            <a:endParaRPr lang="en-GB" dirty="0">
              <a:solidFill>
                <a:prstClr val="black"/>
              </a:solidFill>
            </a:endParaRPr>
          </a:p>
          <a:p>
            <a:pPr defTabSz="990752">
              <a:defRPr/>
            </a:pPr>
            <a:endParaRPr lang="en-GB" dirty="0">
              <a:solidFill>
                <a:prstClr val="black"/>
              </a:solidFill>
            </a:endParaRP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24</a:t>
            </a:fld>
            <a:endParaRPr lang="en-GB"/>
          </a:p>
        </p:txBody>
      </p:sp>
    </p:spTree>
    <p:extLst>
      <p:ext uri="{BB962C8B-B14F-4D97-AF65-F5344CB8AC3E}">
        <p14:creationId xmlns:p14="http://schemas.microsoft.com/office/powerpoint/2010/main" val="65718568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90752">
              <a:defRPr/>
            </a:pPr>
            <a:r>
              <a:rPr lang="en-GB" b="1" dirty="0">
                <a:solidFill>
                  <a:prstClr val="black"/>
                </a:solidFill>
                <a:cs typeface="Arial" panose="020B0604020202020204" pitchFamily="34" charset="0"/>
              </a:rPr>
              <a:t>QTS – What strategies could you use to investigate? </a:t>
            </a:r>
            <a:r>
              <a:rPr lang="en-GB" b="1" dirty="0" err="1">
                <a:solidFill>
                  <a:prstClr val="black"/>
                </a:solidFill>
                <a:cs typeface="Arial" panose="020B0604020202020204" pitchFamily="34" charset="0"/>
              </a:rPr>
              <a:t>i.e</a:t>
            </a:r>
            <a:r>
              <a:rPr lang="en-GB" b="1" dirty="0">
                <a:solidFill>
                  <a:prstClr val="black"/>
                </a:solidFill>
                <a:cs typeface="Arial" panose="020B0604020202020204" pitchFamily="34" charset="0"/>
              </a:rPr>
              <a:t> search of a house?</a:t>
            </a:r>
          </a:p>
          <a:p>
            <a:pPr defTabSz="990752">
              <a:defRPr/>
            </a:pPr>
            <a:r>
              <a:rPr lang="en-GB" b="1" dirty="0">
                <a:solidFill>
                  <a:prstClr val="black"/>
                </a:solidFill>
                <a:cs typeface="Arial" panose="020B0604020202020204" pitchFamily="34" charset="0"/>
              </a:rPr>
              <a:t>QTS – Will these strategies provide the victim with service satisfaction? </a:t>
            </a:r>
          </a:p>
          <a:p>
            <a:pPr defTabSz="990752">
              <a:defRPr/>
            </a:pPr>
            <a:endParaRPr lang="en-GB" b="1"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Although their principal aim  is to locate and gather material, there are two other important aims. These are to:</a:t>
            </a:r>
          </a:p>
          <a:p>
            <a:pPr marL="185766" indent="-185766" defTabSz="990752">
              <a:buFont typeface="Arial" panose="020B0604020202020204" pitchFamily="34" charset="0"/>
              <a:buChar char="•"/>
              <a:defRPr/>
            </a:pPr>
            <a:r>
              <a:rPr lang="en-GB" dirty="0">
                <a:solidFill>
                  <a:prstClr val="black"/>
                </a:solidFill>
                <a:cs typeface="Arial" panose="020B0604020202020204" pitchFamily="34" charset="0"/>
              </a:rPr>
              <a:t>provide the victim’s family with a level of service that assists them to come to terms with the tragedy</a:t>
            </a:r>
          </a:p>
          <a:p>
            <a:pPr marL="185766" indent="-185766" defTabSz="990752">
              <a:buFont typeface="Arial" panose="020B0604020202020204" pitchFamily="34" charset="0"/>
              <a:buChar char="•"/>
              <a:defRPr/>
            </a:pPr>
            <a:r>
              <a:rPr lang="en-GB" dirty="0">
                <a:solidFill>
                  <a:prstClr val="black"/>
                </a:solidFill>
                <a:cs typeface="Arial" panose="020B0604020202020204" pitchFamily="34" charset="0"/>
              </a:rPr>
              <a:t>satisfy legitimate requirements for information about an investigation from partner agencies and the community.</a:t>
            </a:r>
          </a:p>
          <a:p>
            <a:pPr defTabSz="990752">
              <a:defRPr/>
            </a:pPr>
            <a:endParaRPr lang="en-GB"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Each of the strategies listed here are explained fully in APP. </a:t>
            </a:r>
            <a:r>
              <a:rPr lang="en-GB" b="1" dirty="0">
                <a:solidFill>
                  <a:prstClr val="black"/>
                </a:solidFill>
                <a:cs typeface="Arial" panose="020B0604020202020204" pitchFamily="34" charset="0"/>
              </a:rPr>
              <a:t>It is the students responsibility to research element.</a:t>
            </a:r>
          </a:p>
          <a:p>
            <a:pPr defTabSz="990752">
              <a:defRPr/>
            </a:pPr>
            <a:endParaRPr lang="en-GB" b="1"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Provide the students with an overview of each element.</a:t>
            </a:r>
          </a:p>
          <a:p>
            <a:pPr defTabSz="990752">
              <a:defRPr/>
            </a:pPr>
            <a:endParaRPr lang="en-GB" dirty="0">
              <a:solidFill>
                <a:prstClr val="black"/>
              </a:solidFill>
              <a:cs typeface="Arial" panose="020B0604020202020204" pitchFamily="34" charset="0"/>
            </a:endParaRPr>
          </a:p>
          <a:p>
            <a:pPr defTabSz="990752">
              <a:defRPr/>
            </a:pPr>
            <a:r>
              <a:rPr lang="en-GB" b="1" dirty="0">
                <a:solidFill>
                  <a:prstClr val="black"/>
                </a:solidFill>
                <a:cs typeface="Arial" panose="020B0604020202020204" pitchFamily="34" charset="0"/>
              </a:rPr>
              <a:t>Search: </a:t>
            </a:r>
            <a:r>
              <a:rPr lang="en-GB" dirty="0">
                <a:solidFill>
                  <a:prstClr val="black"/>
                </a:solidFill>
                <a:cs typeface="Arial" panose="020B0604020202020204" pitchFamily="34" charset="0"/>
              </a:rPr>
              <a:t>Most investigations require a search to be conducted. The nature and circumstances of the investigation indicate the level of search required, together with the resources and/or specialists needed.</a:t>
            </a:r>
          </a:p>
          <a:p>
            <a:pPr defTabSz="990752">
              <a:defRPr/>
            </a:pPr>
            <a:r>
              <a:rPr lang="en-GB" dirty="0">
                <a:solidFill>
                  <a:prstClr val="black"/>
                </a:solidFill>
                <a:cs typeface="Arial" panose="020B0604020202020204" pitchFamily="34" charset="0"/>
              </a:rPr>
              <a:t>Search is defined as the capacity to locate specific targets using intelligence assessment, systematic procedures and appropriate detection techniques.</a:t>
            </a:r>
          </a:p>
          <a:p>
            <a:pPr defTabSz="990752">
              <a:defRPr/>
            </a:pPr>
            <a:endParaRPr lang="en-GB" dirty="0">
              <a:solidFill>
                <a:prstClr val="black"/>
              </a:solidFill>
              <a:cs typeface="Arial" panose="020B0604020202020204" pitchFamily="34" charset="0"/>
            </a:endParaRPr>
          </a:p>
          <a:p>
            <a:pPr defTabSz="990752">
              <a:defRPr/>
            </a:pPr>
            <a:r>
              <a:rPr lang="en-GB" b="1" dirty="0">
                <a:solidFill>
                  <a:prstClr val="black"/>
                </a:solidFill>
                <a:cs typeface="Arial" panose="020B0604020202020204" pitchFamily="34" charset="0"/>
              </a:rPr>
              <a:t>House-to-house enquiries :</a:t>
            </a:r>
            <a:r>
              <a:rPr lang="en-GB" dirty="0">
                <a:solidFill>
                  <a:prstClr val="black"/>
                </a:solidFill>
                <a:cs typeface="Arial" panose="020B0604020202020204" pitchFamily="34" charset="0"/>
              </a:rPr>
              <a:t>These tend to be used in residential locations but can be used in any area where people are associated with premises, such as business parks, shopping centres or industrial estates.</a:t>
            </a:r>
          </a:p>
          <a:p>
            <a:pPr defTabSz="990752">
              <a:defRPr/>
            </a:pPr>
            <a:endParaRPr lang="en-GB"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House-to-house enquiries are likely to feature in many investigations, and thorough enquiries are not necessarily resource intensive. For volume crimes, a single officer or small team may be able to complete house-to-house enquiries in the immediate area of an offence. In major crime cases, more resources may be required.</a:t>
            </a:r>
          </a:p>
          <a:p>
            <a:pPr defTabSz="990752">
              <a:defRPr/>
            </a:pPr>
            <a:r>
              <a:rPr lang="en-GB" dirty="0">
                <a:solidFill>
                  <a:prstClr val="black"/>
                </a:solidFill>
                <a:cs typeface="Arial" panose="020B0604020202020204" pitchFamily="34" charset="0"/>
              </a:rPr>
              <a:t>When carried out over a wide area, these enquiries generate a large volume of material that must be accurately recorded, processed and followed up.</a:t>
            </a:r>
          </a:p>
          <a:p>
            <a:pPr defTabSz="990752">
              <a:defRPr/>
            </a:pPr>
            <a:endParaRPr lang="en-GB" dirty="0">
              <a:solidFill>
                <a:prstClr val="black"/>
              </a:solidFill>
              <a:cs typeface="Arial" panose="020B0604020202020204" pitchFamily="34" charset="0"/>
            </a:endParaRPr>
          </a:p>
          <a:p>
            <a:pPr defTabSz="990752">
              <a:defRPr/>
            </a:pPr>
            <a:r>
              <a:rPr lang="en-GB" b="1" dirty="0">
                <a:solidFill>
                  <a:prstClr val="black"/>
                </a:solidFill>
                <a:cs typeface="Arial" panose="020B0604020202020204" pitchFamily="34" charset="0"/>
              </a:rPr>
              <a:t>Intelligence strategy: </a:t>
            </a:r>
            <a:r>
              <a:rPr lang="en-GB" dirty="0">
                <a:solidFill>
                  <a:prstClr val="black"/>
                </a:solidFill>
                <a:cs typeface="Arial" panose="020B0604020202020204" pitchFamily="34" charset="0"/>
              </a:rPr>
              <a:t>This directs the sourcing and collection of all information relevant to the investigation. All investigators should recognise that every investigation is unique and will potentially generate intelligence that can be used in other policing activities.</a:t>
            </a:r>
          </a:p>
          <a:p>
            <a:pPr defTabSz="990752">
              <a:defRPr/>
            </a:pPr>
            <a:endParaRPr lang="en-GB" b="1" dirty="0">
              <a:solidFill>
                <a:prstClr val="black"/>
              </a:solidFill>
              <a:cs typeface="Arial" panose="020B0604020202020204" pitchFamily="34" charset="0"/>
            </a:endParaRPr>
          </a:p>
          <a:p>
            <a:pPr defTabSz="990752">
              <a:defRPr/>
            </a:pPr>
            <a:r>
              <a:rPr lang="en-GB" b="1" dirty="0">
                <a:solidFill>
                  <a:prstClr val="black"/>
                </a:solidFill>
                <a:cs typeface="Arial" panose="020B0604020202020204" pitchFamily="34" charset="0"/>
              </a:rPr>
              <a:t>Passive Data Generators: </a:t>
            </a:r>
            <a:r>
              <a:rPr lang="en-GB" dirty="0">
                <a:solidFill>
                  <a:prstClr val="black"/>
                </a:solidFill>
                <a:cs typeface="Arial" panose="020B0604020202020204" pitchFamily="34" charset="0"/>
              </a:rPr>
              <a:t>These are automated systems that gather and collate information for purposes unconnected with criminal investigation, but can be accessed by investigators.  </a:t>
            </a:r>
            <a:r>
              <a:rPr lang="en-GB" b="1" dirty="0">
                <a:solidFill>
                  <a:prstClr val="black"/>
                </a:solidFill>
                <a:cs typeface="Arial" panose="020B0604020202020204" pitchFamily="34" charset="0"/>
              </a:rPr>
              <a:t>Examples include: </a:t>
            </a:r>
          </a:p>
          <a:p>
            <a:pPr marL="185766" indent="-185766" defTabSz="990752">
              <a:buFont typeface="Arial" panose="020B0604020202020204" pitchFamily="34" charset="0"/>
              <a:buChar char="•"/>
              <a:defRPr/>
            </a:pPr>
            <a:r>
              <a:rPr lang="en-GB" dirty="0">
                <a:solidFill>
                  <a:prstClr val="black"/>
                </a:solidFill>
                <a:cs typeface="Arial" panose="020B0604020202020204" pitchFamily="34" charset="0"/>
              </a:rPr>
              <a:t>financial information</a:t>
            </a:r>
          </a:p>
          <a:p>
            <a:pPr marL="185766" indent="-185766" defTabSz="990752">
              <a:buFont typeface="Arial" panose="020B0604020202020204" pitchFamily="34" charset="0"/>
              <a:buChar char="•"/>
              <a:defRPr/>
            </a:pPr>
            <a:r>
              <a:rPr lang="en-GB" dirty="0">
                <a:solidFill>
                  <a:prstClr val="black"/>
                </a:solidFill>
                <a:cs typeface="Arial" panose="020B0604020202020204" pitchFamily="34" charset="0"/>
              </a:rPr>
              <a:t>CCTV</a:t>
            </a:r>
          </a:p>
          <a:p>
            <a:pPr marL="185766" indent="-185766" defTabSz="990752">
              <a:buFont typeface="Arial" panose="020B0604020202020204" pitchFamily="34" charset="0"/>
              <a:buChar char="•"/>
              <a:defRPr/>
            </a:pPr>
            <a:r>
              <a:rPr lang="en-GB" dirty="0">
                <a:solidFill>
                  <a:prstClr val="black"/>
                </a:solidFill>
                <a:cs typeface="Arial" panose="020B0604020202020204" pitchFamily="34" charset="0"/>
              </a:rPr>
              <a:t>other digital images</a:t>
            </a:r>
          </a:p>
          <a:p>
            <a:pPr marL="185766" indent="-185766" defTabSz="990752">
              <a:buFont typeface="Arial" panose="020B0604020202020204" pitchFamily="34" charset="0"/>
              <a:buChar char="•"/>
              <a:defRPr/>
            </a:pPr>
            <a:r>
              <a:rPr lang="en-GB" dirty="0">
                <a:solidFill>
                  <a:prstClr val="black"/>
                </a:solidFill>
                <a:cs typeface="Arial" panose="020B0604020202020204" pitchFamily="34" charset="0"/>
              </a:rPr>
              <a:t>computer-based electronic evidence</a:t>
            </a:r>
          </a:p>
          <a:p>
            <a:pPr marL="185766" indent="-185766" defTabSz="990752">
              <a:buFont typeface="Arial" panose="020B0604020202020204" pitchFamily="34" charset="0"/>
              <a:buChar char="•"/>
              <a:defRPr/>
            </a:pPr>
            <a:r>
              <a:rPr lang="en-GB" dirty="0">
                <a:solidFill>
                  <a:prstClr val="black"/>
                </a:solidFill>
                <a:cs typeface="Arial" panose="020B0604020202020204" pitchFamily="34" charset="0"/>
              </a:rPr>
              <a:t>telecommunications information</a:t>
            </a:r>
          </a:p>
          <a:p>
            <a:pPr marL="185766" indent="-185766" defTabSz="990752">
              <a:buFont typeface="Arial" panose="020B0604020202020204" pitchFamily="34" charset="0"/>
              <a:buChar char="•"/>
              <a:defRPr/>
            </a:pPr>
            <a:r>
              <a:rPr lang="en-GB" dirty="0">
                <a:solidFill>
                  <a:prstClr val="black"/>
                </a:solidFill>
                <a:cs typeface="Arial" panose="020B0604020202020204" pitchFamily="34" charset="0"/>
              </a:rPr>
              <a:t>customer information, including subscriber information</a:t>
            </a:r>
          </a:p>
          <a:p>
            <a:pPr defTabSz="990752">
              <a:defRPr/>
            </a:pPr>
            <a:endParaRPr lang="en-GB"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Passive data generators are distinguished from other types of record keeping, such as patient records, in that they are automated, and require no judgement on the part of the person making them. They are also stored in systems that require technical expertise to access them.</a:t>
            </a:r>
          </a:p>
          <a:p>
            <a:pPr defTabSz="990752">
              <a:defRPr/>
            </a:pPr>
            <a:endParaRPr lang="en-GB" b="1" dirty="0">
              <a:solidFill>
                <a:prstClr val="black"/>
              </a:solidFill>
              <a:cs typeface="Arial" panose="020B0604020202020204" pitchFamily="34" charset="0"/>
            </a:endParaRPr>
          </a:p>
          <a:p>
            <a:pPr defTabSz="990752">
              <a:defRPr/>
            </a:pPr>
            <a:r>
              <a:rPr lang="en-GB" b="1" dirty="0">
                <a:solidFill>
                  <a:prstClr val="black"/>
                </a:solidFill>
                <a:cs typeface="Arial" panose="020B0604020202020204" pitchFamily="34" charset="0"/>
              </a:rPr>
              <a:t>Financial investigation: </a:t>
            </a:r>
            <a:r>
              <a:rPr lang="en-GB" dirty="0">
                <a:solidFill>
                  <a:prstClr val="black"/>
                </a:solidFill>
                <a:cs typeface="Arial" panose="020B0604020202020204" pitchFamily="34" charset="0"/>
              </a:rPr>
              <a:t>A financial investigation is any investigation into a person or person’s financial matters. It could also involve the investigation into the finances of a business or a private limited company. A financial investigation can determine where money comes from, how it is moved and how it is used.</a:t>
            </a:r>
          </a:p>
          <a:p>
            <a:pPr defTabSz="990752">
              <a:defRPr/>
            </a:pPr>
            <a:r>
              <a:rPr lang="en-GB" dirty="0">
                <a:solidFill>
                  <a:prstClr val="black"/>
                </a:solidFill>
                <a:cs typeface="Arial" panose="020B0604020202020204" pitchFamily="34" charset="0"/>
              </a:rPr>
              <a:t>The financial investigation techniques described in this module can be used in all types of investigations, and investigators are able to engage powerful legislative tools that target the proceeds of crime.</a:t>
            </a:r>
          </a:p>
          <a:p>
            <a:pPr defTabSz="990752">
              <a:defRPr/>
            </a:pPr>
            <a:endParaRPr lang="en-GB"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This module focuses on the knowledge and awareness required for a non-specialist investigator to use financial investigative tools, to understand money laundering, and instigate asset recovery and the confiscation of criminal property.</a:t>
            </a:r>
          </a:p>
          <a:p>
            <a:pPr defTabSz="990752">
              <a:defRPr/>
            </a:pPr>
            <a:endParaRPr lang="en-GB" dirty="0">
              <a:solidFill>
                <a:prstClr val="black"/>
              </a:solidFill>
              <a:cs typeface="Arial" panose="020B0604020202020204" pitchFamily="34" charset="0"/>
            </a:endParaRPr>
          </a:p>
          <a:p>
            <a:pPr defTabSz="990752">
              <a:defRPr/>
            </a:pPr>
            <a:r>
              <a:rPr lang="en-GB" b="1" dirty="0">
                <a:solidFill>
                  <a:prstClr val="black"/>
                </a:solidFill>
                <a:cs typeface="Arial" panose="020B0604020202020204" pitchFamily="34" charset="0"/>
              </a:rPr>
              <a:t>Communications strategy: </a:t>
            </a:r>
            <a:r>
              <a:rPr lang="en-GB" dirty="0">
                <a:solidFill>
                  <a:prstClr val="black"/>
                </a:solidFill>
                <a:cs typeface="Arial" panose="020B0604020202020204" pitchFamily="34" charset="0"/>
              </a:rPr>
              <a:t>The way in which investigators manage communications will have a significant effect on the investigation they are conducting. The main purpose of this strategy is to communicate or receive information which assists investigators to progress their enquiries. This can be achieved through </a:t>
            </a:r>
            <a:r>
              <a:rPr lang="en-GB" dirty="0">
                <a:solidFill>
                  <a:prstClr val="black"/>
                </a:solidFill>
                <a:cs typeface="Arial" panose="020B0604020202020204" pitchFamily="34" charset="0"/>
                <a:hlinkClick r:id="rId3" tooltip="internal communications"/>
              </a:rPr>
              <a:t>internal communications</a:t>
            </a:r>
            <a:r>
              <a:rPr lang="en-GB" dirty="0">
                <a:solidFill>
                  <a:prstClr val="black"/>
                </a:solidFill>
                <a:cs typeface="Arial" panose="020B0604020202020204" pitchFamily="34" charset="0"/>
              </a:rPr>
              <a:t> by using colleagues and partners within the criminal justice system and through </a:t>
            </a:r>
            <a:r>
              <a:rPr lang="en-GB" dirty="0">
                <a:solidFill>
                  <a:prstClr val="black"/>
                </a:solidFill>
                <a:cs typeface="Arial" panose="020B0604020202020204" pitchFamily="34" charset="0"/>
                <a:hlinkClick r:id="rId4" tooltip="external communications"/>
              </a:rPr>
              <a:t>external communications</a:t>
            </a:r>
            <a:r>
              <a:rPr lang="en-GB" dirty="0">
                <a:solidFill>
                  <a:prstClr val="black"/>
                </a:solidFill>
                <a:cs typeface="Arial" panose="020B0604020202020204" pitchFamily="34" charset="0"/>
              </a:rPr>
              <a:t> by using partner agencies and community networks.</a:t>
            </a:r>
          </a:p>
          <a:p>
            <a:pPr defTabSz="990752">
              <a:defRPr/>
            </a:pPr>
            <a:endParaRPr lang="en-GB" dirty="0">
              <a:solidFill>
                <a:prstClr val="black"/>
              </a:solidFill>
              <a:cs typeface="Arial" panose="020B0604020202020204" pitchFamily="34" charset="0"/>
            </a:endParaRPr>
          </a:p>
          <a:p>
            <a:pPr defTabSz="990752">
              <a:defRPr/>
            </a:pPr>
            <a:r>
              <a:rPr lang="en-GB" b="1" dirty="0">
                <a:solidFill>
                  <a:prstClr val="black"/>
                </a:solidFill>
                <a:cs typeface="Arial" panose="020B0604020202020204" pitchFamily="34" charset="0"/>
              </a:rPr>
              <a:t>Physical evidence: </a:t>
            </a:r>
            <a:r>
              <a:rPr lang="en-GB" dirty="0">
                <a:solidFill>
                  <a:prstClr val="black"/>
                </a:solidFill>
                <a:cs typeface="Arial" panose="020B0604020202020204" pitchFamily="34" charset="0"/>
              </a:rPr>
              <a:t>The three physical evidence strategies are built on the foundation of </a:t>
            </a:r>
            <a:r>
              <a:rPr lang="en-GB" dirty="0" err="1">
                <a:solidFill>
                  <a:prstClr val="black"/>
                </a:solidFill>
                <a:cs typeface="Arial" panose="020B0604020202020204" pitchFamily="34" charset="0"/>
              </a:rPr>
              <a:t>Locard’s</a:t>
            </a:r>
            <a:r>
              <a:rPr lang="en-GB" dirty="0">
                <a:solidFill>
                  <a:prstClr val="black"/>
                </a:solidFill>
                <a:cs typeface="Arial" panose="020B0604020202020204" pitchFamily="34" charset="0"/>
              </a:rPr>
              <a:t> Principle of Exchange, which states that ‘every contact leaves a trace’. They are:</a:t>
            </a:r>
          </a:p>
          <a:p>
            <a:pPr marL="185766" indent="-185766" defTabSz="990752">
              <a:buFont typeface="Arial" panose="020B0604020202020204" pitchFamily="34" charset="0"/>
              <a:buChar char="•"/>
              <a:defRPr/>
            </a:pPr>
            <a:r>
              <a:rPr lang="en-GB" dirty="0">
                <a:solidFill>
                  <a:prstClr val="black"/>
                </a:solidFill>
                <a:cs typeface="Arial" panose="020B0604020202020204" pitchFamily="34" charset="0"/>
              </a:rPr>
              <a:t>crime scene strategy (see </a:t>
            </a:r>
            <a:r>
              <a:rPr lang="en-GB" dirty="0">
                <a:solidFill>
                  <a:prstClr val="black"/>
                </a:solidFill>
                <a:cs typeface="Arial" panose="020B0604020202020204" pitchFamily="34" charset="0"/>
                <a:hlinkClick r:id="rId5" tooltip="managing scenes"/>
              </a:rPr>
              <a:t>managing scenes</a:t>
            </a:r>
            <a:r>
              <a:rPr lang="en-GB" dirty="0">
                <a:solidFill>
                  <a:prstClr val="black"/>
                </a:solidFill>
                <a:cs typeface="Arial" panose="020B0604020202020204" pitchFamily="34" charset="0"/>
              </a:rPr>
              <a:t>)</a:t>
            </a:r>
          </a:p>
          <a:p>
            <a:pPr marL="185766" indent="-185766" defTabSz="990752">
              <a:buFont typeface="Arial" panose="020B0604020202020204" pitchFamily="34" charset="0"/>
              <a:buChar char="•"/>
              <a:defRPr/>
            </a:pPr>
            <a:r>
              <a:rPr lang="en-GB" dirty="0">
                <a:solidFill>
                  <a:prstClr val="black"/>
                </a:solidFill>
                <a:cs typeface="Arial" panose="020B0604020202020204" pitchFamily="34" charset="0"/>
              </a:rPr>
              <a:t>forensic strategy</a:t>
            </a:r>
          </a:p>
          <a:p>
            <a:pPr marL="185766" indent="-185766" defTabSz="990752">
              <a:buFont typeface="Arial" panose="020B0604020202020204" pitchFamily="34" charset="0"/>
              <a:buChar char="•"/>
              <a:defRPr/>
            </a:pPr>
            <a:r>
              <a:rPr lang="en-GB" dirty="0">
                <a:solidFill>
                  <a:prstClr val="black"/>
                </a:solidFill>
                <a:cs typeface="Arial" panose="020B0604020202020204" pitchFamily="34" charset="0"/>
              </a:rPr>
              <a:t>pathology strategy.</a:t>
            </a:r>
          </a:p>
          <a:p>
            <a:pPr defTabSz="990752">
              <a:defRPr/>
            </a:pPr>
            <a:r>
              <a:rPr lang="en-GB" dirty="0">
                <a:solidFill>
                  <a:prstClr val="black"/>
                </a:solidFill>
                <a:cs typeface="Arial" panose="020B0604020202020204" pitchFamily="34" charset="0"/>
              </a:rPr>
              <a:t>These three strategies are intricately interwoven and investigating officers should keep the objectives and outcomes of all three areas in mind when developing, reviewing and managing these strategies.</a:t>
            </a:r>
          </a:p>
          <a:p>
            <a:pPr defTabSz="990752">
              <a:defRPr/>
            </a:pPr>
            <a:endParaRPr lang="en-GB" dirty="0">
              <a:solidFill>
                <a:prstClr val="black"/>
              </a:solidFill>
              <a:cs typeface="Arial" panose="020B0604020202020204" pitchFamily="34" charset="0"/>
            </a:endParaRPr>
          </a:p>
          <a:p>
            <a:pPr defTabSz="990752">
              <a:defRPr/>
            </a:pPr>
            <a:r>
              <a:rPr lang="en-GB" b="1" dirty="0">
                <a:solidFill>
                  <a:prstClr val="black"/>
                </a:solidFill>
                <a:cs typeface="Arial" panose="020B0604020202020204" pitchFamily="34" charset="0"/>
              </a:rPr>
              <a:t>ANPR: </a:t>
            </a:r>
            <a:r>
              <a:rPr lang="en-GB" dirty="0">
                <a:solidFill>
                  <a:prstClr val="black"/>
                </a:solidFill>
                <a:cs typeface="Arial" panose="020B0604020202020204" pitchFamily="34" charset="0"/>
              </a:rPr>
              <a:t>This technology automatically reads vehicle registration marks (VRMs), allowing these details to be compared against database records. ANPR systems are used by the police, government agencies such as Highways England, and commercial companies including garages, shopping centres and car parks. ANPR provides a tactical option to disrupt, deter and detect criminal activity, and by doing so helps to increase public confidence in the police</a:t>
            </a:r>
          </a:p>
          <a:p>
            <a:pPr defTabSz="990752">
              <a:defRPr/>
            </a:pPr>
            <a:endParaRPr lang="en-GB" dirty="0">
              <a:solidFill>
                <a:prstClr val="black"/>
              </a:solidFill>
            </a:endParaRP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25</a:t>
            </a:fld>
            <a:endParaRPr lang="en-GB"/>
          </a:p>
        </p:txBody>
      </p:sp>
    </p:spTree>
    <p:extLst>
      <p:ext uri="{BB962C8B-B14F-4D97-AF65-F5344CB8AC3E}">
        <p14:creationId xmlns:p14="http://schemas.microsoft.com/office/powerpoint/2010/main" val="225338316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will have a full session on Crime Prevention from the University, this is to highlight how technology and the public  can help in preventing crime and methods of evidence. Both GWENT and SWP have specific pages on there public facing website which trainer should direct students to better understand advice they can give to public.</a:t>
            </a:r>
          </a:p>
          <a:p>
            <a:endParaRPr lang="en-GB" dirty="0"/>
          </a:p>
          <a:p>
            <a:r>
              <a:rPr lang="en-GB" dirty="0"/>
              <a:t>Gwent: </a:t>
            </a:r>
            <a:r>
              <a:rPr lang="en-GB" dirty="0">
                <a:hlinkClick r:id="rId3"/>
              </a:rPr>
              <a:t>Crime prevention advice | Gwent Police</a:t>
            </a:r>
            <a:r>
              <a:rPr lang="en-GB" dirty="0"/>
              <a:t> (https://www.Gwent.police.uk/cp/crime-prevention/)</a:t>
            </a:r>
            <a:br>
              <a:rPr lang="en-GB" dirty="0"/>
            </a:br>
            <a:r>
              <a:rPr lang="en-GB" dirty="0"/>
              <a:t>South Wales: </a:t>
            </a:r>
            <a:r>
              <a:rPr lang="en-GB" dirty="0">
                <a:hlinkClick r:id="rId4"/>
              </a:rPr>
              <a:t>Crime prevention advice | South Wales Police (south-wales.police.uk)</a:t>
            </a:r>
            <a:r>
              <a:rPr lang="en-GB" dirty="0"/>
              <a:t> (https://www.south-wales.police.uk/cp/crime-prevention/)</a:t>
            </a:r>
          </a:p>
          <a:p>
            <a:endParaRPr lang="en-GB" dirty="0"/>
          </a:p>
          <a:p>
            <a:r>
              <a:rPr lang="en-GB" b="1" dirty="0">
                <a:solidFill>
                  <a:srgbClr val="C00000"/>
                </a:solidFill>
              </a:rPr>
              <a:t>Group Activity</a:t>
            </a:r>
          </a:p>
          <a:p>
            <a:r>
              <a:rPr lang="en-GB" dirty="0"/>
              <a:t>Trainer to split class into groups and each group given two flip charts / asked to created a PPT presentation the trainer then gives each group one or two of the following Crime Prevention / Evidence methods:</a:t>
            </a:r>
            <a:br>
              <a:rPr lang="en-GB" dirty="0"/>
            </a:br>
            <a:r>
              <a:rPr lang="en-GB" dirty="0"/>
              <a:t>CCTV</a:t>
            </a:r>
            <a:br>
              <a:rPr lang="en-GB" dirty="0"/>
            </a:br>
            <a:r>
              <a:rPr lang="en-GB" dirty="0"/>
              <a:t>Door Bells</a:t>
            </a:r>
            <a:br>
              <a:rPr lang="en-GB" dirty="0"/>
            </a:br>
            <a:r>
              <a:rPr lang="en-GB" dirty="0"/>
              <a:t>Phone Video</a:t>
            </a:r>
            <a:br>
              <a:rPr lang="en-GB" dirty="0"/>
            </a:br>
            <a:r>
              <a:rPr lang="en-GB" dirty="0"/>
              <a:t>Social Media (simple tips include, not posting your away, or showing active location etc)</a:t>
            </a:r>
            <a:br>
              <a:rPr lang="en-GB" dirty="0"/>
            </a:br>
            <a:r>
              <a:rPr lang="en-GB" dirty="0"/>
              <a:t>Volunteer Groups (Street Watch, Speed Awareness Groups)</a:t>
            </a:r>
            <a:br>
              <a:rPr lang="en-GB" dirty="0"/>
            </a:br>
            <a:br>
              <a:rPr lang="en-GB" dirty="0"/>
            </a:br>
            <a:r>
              <a:rPr lang="en-GB" dirty="0"/>
              <a:t>The groups are then to discuss these in two aspects:</a:t>
            </a:r>
            <a:br>
              <a:rPr lang="en-GB" dirty="0"/>
            </a:br>
            <a:r>
              <a:rPr lang="en-GB" dirty="0"/>
              <a:t>Crime Prevention</a:t>
            </a:r>
            <a:br>
              <a:rPr lang="en-GB" dirty="0"/>
            </a:br>
            <a:r>
              <a:rPr lang="en-GB" dirty="0"/>
              <a:t>Evidence</a:t>
            </a:r>
          </a:p>
          <a:p>
            <a:endParaRPr lang="en-GB" dirty="0"/>
          </a:p>
          <a:p>
            <a:r>
              <a:rPr lang="en-GB" dirty="0"/>
              <a:t>The groups then report there findings / discussions back to the class with the trainer debriefing. </a:t>
            </a:r>
          </a:p>
          <a:p>
            <a:endParaRPr lang="en-GB" dirty="0"/>
          </a:p>
          <a:p>
            <a:r>
              <a:rPr lang="en-GB" b="1" dirty="0"/>
              <a:t>Added Value:  </a:t>
            </a:r>
            <a:r>
              <a:rPr lang="en-GB" dirty="0"/>
              <a:t>Trainer to get another group or each of the above groups to research the force specific crime prevention pages to provide further crime prevention advice</a:t>
            </a:r>
          </a:p>
        </p:txBody>
      </p:sp>
      <p:sp>
        <p:nvSpPr>
          <p:cNvPr id="4" name="Slide Number Placeholder 3"/>
          <p:cNvSpPr>
            <a:spLocks noGrp="1"/>
          </p:cNvSpPr>
          <p:nvPr>
            <p:ph type="sldNum" sz="quarter" idx="5"/>
          </p:nvPr>
        </p:nvSpPr>
        <p:spPr/>
        <p:txBody>
          <a:bodyPr/>
          <a:lstStyle/>
          <a:p>
            <a:fld id="{ADF1FB71-EB5C-4211-848F-5696FDFC217D}" type="slidenum">
              <a:rPr lang="en-GB" smtClean="0"/>
              <a:t>26</a:t>
            </a:fld>
            <a:endParaRPr lang="en-GB"/>
          </a:p>
        </p:txBody>
      </p:sp>
    </p:spTree>
    <p:extLst>
      <p:ext uri="{BB962C8B-B14F-4D97-AF65-F5344CB8AC3E}">
        <p14:creationId xmlns:p14="http://schemas.microsoft.com/office/powerpoint/2010/main" val="103252449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90752">
              <a:defRPr/>
            </a:pPr>
            <a:endParaRPr lang="en-GB" sz="1300" dirty="0">
              <a:solidFill>
                <a:prstClr val="black"/>
              </a:solidFill>
            </a:endParaRP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27</a:t>
            </a:fld>
            <a:endParaRPr lang="en-GB"/>
          </a:p>
        </p:txBody>
      </p:sp>
    </p:spTree>
    <p:extLst>
      <p:ext uri="{BB962C8B-B14F-4D97-AF65-F5344CB8AC3E}">
        <p14:creationId xmlns:p14="http://schemas.microsoft.com/office/powerpoint/2010/main" val="93393834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1" dirty="0">
                <a:solidFill>
                  <a:srgbClr val="2F313A"/>
                </a:solidFill>
              </a:rPr>
              <a:t>Live Facial Recognition (LFR</a:t>
            </a:r>
            <a:r>
              <a:rPr lang="en-GB" dirty="0">
                <a:solidFill>
                  <a:srgbClr val="2F313A"/>
                </a:solidFill>
              </a:rPr>
              <a:t>) compares a live camera feed of faces against a predetermined </a:t>
            </a:r>
            <a:r>
              <a:rPr lang="en-GB" dirty="0" err="1">
                <a:solidFill>
                  <a:srgbClr val="2F313A"/>
                </a:solidFill>
              </a:rPr>
              <a:t>watchlist</a:t>
            </a:r>
            <a:r>
              <a:rPr lang="en-GB" dirty="0">
                <a:solidFill>
                  <a:srgbClr val="2F313A"/>
                </a:solidFill>
              </a:rPr>
              <a:t> to find a possible match that generates an alert. </a:t>
            </a:r>
          </a:p>
          <a:p>
            <a:pPr algn="l" fontAlgn="base"/>
            <a:br>
              <a:rPr lang="en-GB" dirty="0">
                <a:solidFill>
                  <a:srgbClr val="2F313A"/>
                </a:solidFill>
              </a:rPr>
            </a:br>
            <a:r>
              <a:rPr lang="en-GB" dirty="0">
                <a:solidFill>
                  <a:srgbClr val="2F313A"/>
                </a:solidFill>
              </a:rPr>
              <a:t>• </a:t>
            </a:r>
            <a:r>
              <a:rPr lang="en-GB" b="1" dirty="0">
                <a:solidFill>
                  <a:srgbClr val="2F313A"/>
                </a:solidFill>
              </a:rPr>
              <a:t>Retrospective Facial Recognition (RFR)</a:t>
            </a:r>
            <a:r>
              <a:rPr lang="en-GB" dirty="0">
                <a:solidFill>
                  <a:srgbClr val="2F313A"/>
                </a:solidFill>
              </a:rPr>
              <a:t> is a post event use of facial recognition technology, which compares still images of faces of unknown subjects against a reference image database in order to identify them.</a:t>
            </a:r>
          </a:p>
          <a:p>
            <a:pPr algn="l" fontAlgn="base"/>
            <a:r>
              <a:rPr lang="en-GB" dirty="0">
                <a:solidFill>
                  <a:srgbClr val="2F313A"/>
                </a:solidFill>
              </a:rPr>
              <a:t>  **************************</a:t>
            </a:r>
            <a:r>
              <a:rPr lang="en-GB" b="1" dirty="0">
                <a:solidFill>
                  <a:srgbClr val="2F313A"/>
                </a:solidFill>
              </a:rPr>
              <a:t>RFR IS CURRENTLY LIVE AND UP AND RUNNING************************************</a:t>
            </a:r>
          </a:p>
          <a:p>
            <a:pPr algn="l" fontAlgn="base"/>
            <a:br>
              <a:rPr lang="en-GB" dirty="0">
                <a:solidFill>
                  <a:srgbClr val="2F313A"/>
                </a:solidFill>
              </a:rPr>
            </a:br>
            <a:r>
              <a:rPr lang="en-GB" dirty="0">
                <a:solidFill>
                  <a:srgbClr val="2F313A"/>
                </a:solidFill>
              </a:rPr>
              <a:t>• </a:t>
            </a:r>
            <a:r>
              <a:rPr lang="en-GB" b="1" dirty="0">
                <a:solidFill>
                  <a:srgbClr val="2F313A"/>
                </a:solidFill>
              </a:rPr>
              <a:t>Operator Initiated Facial Recognition App (OIFR App)</a:t>
            </a:r>
            <a:r>
              <a:rPr lang="en-GB" dirty="0">
                <a:solidFill>
                  <a:srgbClr val="2F313A"/>
                </a:solidFill>
              </a:rPr>
              <a:t> is a mobile phone use of FRT technology, which compares a photograph of a person’s face taken on a mobile phone to the predetermined </a:t>
            </a:r>
            <a:r>
              <a:rPr lang="en-GB" dirty="0" err="1">
                <a:solidFill>
                  <a:srgbClr val="2F313A"/>
                </a:solidFill>
              </a:rPr>
              <a:t>watchlist</a:t>
            </a:r>
            <a:r>
              <a:rPr lang="en-GB" dirty="0">
                <a:solidFill>
                  <a:srgbClr val="2F313A"/>
                </a:solidFill>
              </a:rPr>
              <a:t> to assist an officer to identify a subject. </a:t>
            </a:r>
          </a:p>
          <a:p>
            <a:pPr algn="l" fontAlgn="base"/>
            <a:r>
              <a:rPr lang="en-GB" b="1" dirty="0">
                <a:solidFill>
                  <a:srgbClr val="2F313A"/>
                </a:solidFill>
              </a:rPr>
              <a:t>****************************OIFR</a:t>
            </a:r>
            <a:r>
              <a:rPr lang="en-GB" b="1" dirty="0">
                <a:solidFill>
                  <a:srgbClr val="FF0000"/>
                </a:solidFill>
              </a:rPr>
              <a:t> IS DUE FOR A PILOT AT TH END OF THE YEAR SO IS NOT LIVE YET**********</a:t>
            </a:r>
          </a:p>
          <a:p>
            <a:pPr algn="l" fontAlgn="base"/>
            <a:r>
              <a:rPr lang="en-GB" dirty="0">
                <a:solidFill>
                  <a:srgbClr val="2F313A"/>
                </a:solidFill>
              </a:rPr>
              <a:t> </a:t>
            </a:r>
          </a:p>
          <a:p>
            <a:pPr algn="l" fontAlgn="base"/>
            <a:r>
              <a:rPr lang="en-GB" dirty="0">
                <a:solidFill>
                  <a:srgbClr val="2F313A"/>
                </a:solidFill>
              </a:rPr>
              <a:t>Whenever we use FRT we recognise there is an ongoing need to balance privacy and protection concerns, in addition to considering its legal and ethical implications</a:t>
            </a:r>
            <a:r>
              <a:rPr lang="en-GB" b="0" i="0" dirty="0">
                <a:solidFill>
                  <a:srgbClr val="2F313A"/>
                </a:solidFill>
                <a:effectLst/>
                <a:latin typeface="Inter"/>
              </a:rPr>
              <a:t>.</a:t>
            </a:r>
          </a:p>
          <a:p>
            <a:endParaRPr lang="en-GB" dirty="0"/>
          </a:p>
          <a:p>
            <a:pPr defTabSz="990752">
              <a:defRPr/>
            </a:pPr>
            <a:endParaRPr lang="en-GB" sz="1300" dirty="0">
              <a:solidFill>
                <a:prstClr val="black"/>
              </a:solidFill>
            </a:endParaRP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28</a:t>
            </a:fld>
            <a:endParaRPr lang="en-GB"/>
          </a:p>
        </p:txBody>
      </p:sp>
    </p:spTree>
    <p:extLst>
      <p:ext uri="{BB962C8B-B14F-4D97-AF65-F5344CB8AC3E}">
        <p14:creationId xmlns:p14="http://schemas.microsoft.com/office/powerpoint/2010/main" val="269085789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67"/>
              </a:spcAft>
            </a:pPr>
            <a:r>
              <a:rPr lang="en-GB" dirty="0">
                <a:ea typeface="Calibri" panose="020F0502020204030204" pitchFamily="34" charset="0"/>
                <a:cs typeface="Times New Roman" panose="02020603050405020304" pitchFamily="18" charset="0"/>
              </a:rPr>
              <a:t>When submitting an image or moving footage for Facial Recognition, quality is key. The clearer the image the more points of reference the system can use to refine a potential match.  </a:t>
            </a:r>
            <a:r>
              <a:rPr lang="en-GB" b="1" dirty="0">
                <a:ea typeface="Calibri" panose="020F0502020204030204" pitchFamily="34" charset="0"/>
                <a:cs typeface="Times New Roman" panose="02020603050405020304" pitchFamily="18" charset="0"/>
              </a:rPr>
              <a:t>Please don’t submit any images obtained by taking a photograph or body worn video capture of the original footage</a:t>
            </a:r>
            <a:endParaRPr lang="en-GB" dirty="0">
              <a:ea typeface="Calibri" panose="020F0502020204030204" pitchFamily="34" charset="0"/>
              <a:cs typeface="Times New Roman" panose="02020603050405020304" pitchFamily="18" charset="0"/>
            </a:endParaRPr>
          </a:p>
          <a:p>
            <a:pPr>
              <a:lnSpc>
                <a:spcPct val="107000"/>
              </a:lnSpc>
              <a:spcAft>
                <a:spcPts val="867"/>
              </a:spcAft>
            </a:pPr>
            <a:r>
              <a:rPr lang="en-GB" b="1" dirty="0">
                <a:ea typeface="Calibri" panose="020F0502020204030204" pitchFamily="34" charset="0"/>
                <a:cs typeface="Times New Roman" panose="02020603050405020304" pitchFamily="18" charset="0"/>
              </a:rPr>
              <a:t>Still Images:</a:t>
            </a:r>
            <a:endParaRPr lang="en-GB" dirty="0">
              <a:ea typeface="Calibri" panose="020F0502020204030204" pitchFamily="34" charset="0"/>
              <a:cs typeface="Times New Roman" panose="02020603050405020304" pitchFamily="18" charset="0"/>
            </a:endParaRPr>
          </a:p>
          <a:p>
            <a:pPr>
              <a:lnSpc>
                <a:spcPct val="107000"/>
              </a:lnSpc>
              <a:spcAft>
                <a:spcPts val="867"/>
              </a:spcAft>
            </a:pPr>
            <a:r>
              <a:rPr lang="en-GB" dirty="0">
                <a:ea typeface="Calibri" panose="020F0502020204030204" pitchFamily="34" charset="0"/>
                <a:cs typeface="Times New Roman" panose="02020603050405020304" pitchFamily="18" charset="0"/>
              </a:rPr>
              <a:t>For still image submissions the image is to be saved in Niche, specifically within the property tab of the relevant occurrence. </a:t>
            </a:r>
          </a:p>
          <a:p>
            <a:pPr algn="just">
              <a:lnSpc>
                <a:spcPct val="107000"/>
              </a:lnSpc>
              <a:spcAft>
                <a:spcPts val="867"/>
              </a:spcAft>
            </a:pPr>
            <a:r>
              <a:rPr lang="en-GB" b="1" dirty="0">
                <a:ea typeface="Calibri" panose="020F0502020204030204" pitchFamily="34" charset="0"/>
                <a:cs typeface="Times New Roman" panose="02020603050405020304" pitchFamily="18" charset="0"/>
              </a:rPr>
              <a:t>Submitting a Moving Video</a:t>
            </a:r>
            <a:endParaRPr lang="en-GB" dirty="0">
              <a:ea typeface="Calibri" panose="020F0502020204030204" pitchFamily="34" charset="0"/>
              <a:cs typeface="Times New Roman" panose="02020603050405020304" pitchFamily="18" charset="0"/>
            </a:endParaRPr>
          </a:p>
          <a:p>
            <a:pPr marL="371532" indent="-371532" algn="just">
              <a:buFont typeface="Symbol" panose="05050102010706020507" pitchFamily="18" charset="2"/>
              <a:buChar char=""/>
            </a:pPr>
            <a:r>
              <a:rPr lang="en-GB" dirty="0">
                <a:ea typeface="Times New Roman" panose="02020603050405020304" pitchFamily="18" charset="0"/>
              </a:rPr>
              <a:t>It is also possible to submit moving video for facial recognition following these steps</a:t>
            </a:r>
            <a:endParaRPr lang="en-GB" dirty="0">
              <a:ea typeface="Calibri" panose="020F0502020204030204" pitchFamily="34" charset="0"/>
              <a:cs typeface="Times New Roman" panose="02020603050405020304" pitchFamily="18" charset="0"/>
            </a:endParaRPr>
          </a:p>
          <a:p>
            <a:pPr marL="371532" indent="-371532" algn="just">
              <a:buFont typeface="Symbol" panose="05050102010706020507" pitchFamily="18" charset="2"/>
              <a:buChar char=""/>
            </a:pPr>
            <a:r>
              <a:rPr lang="en-GB" dirty="0">
                <a:ea typeface="Times New Roman" panose="02020603050405020304" pitchFamily="18" charset="0"/>
              </a:rPr>
              <a:t>Upload the footage to the Nice Investigate platform </a:t>
            </a:r>
            <a:endParaRPr lang="en-GB" dirty="0">
              <a:ea typeface="Calibri" panose="020F0502020204030204" pitchFamily="34" charset="0"/>
              <a:cs typeface="Times New Roman" panose="02020603050405020304" pitchFamily="18" charset="0"/>
            </a:endParaRPr>
          </a:p>
          <a:p>
            <a:pPr marL="371532" indent="-371532" algn="just">
              <a:buFont typeface="Symbol" panose="05050102010706020507" pitchFamily="18" charset="2"/>
              <a:buChar char=""/>
            </a:pPr>
            <a:r>
              <a:rPr lang="en-GB" dirty="0">
                <a:ea typeface="Times New Roman" panose="02020603050405020304" pitchFamily="18" charset="0"/>
              </a:rPr>
              <a:t>Create a clip of no longer than one minute.  </a:t>
            </a:r>
          </a:p>
          <a:p>
            <a:pPr marL="495376" algn="just"/>
            <a:r>
              <a:rPr lang="en-GB" dirty="0">
                <a:ea typeface="Times New Roman" panose="02020603050405020304" pitchFamily="18" charset="0"/>
              </a:rPr>
              <a:t>(For a guide on how to create a clip click </a:t>
            </a:r>
            <a:r>
              <a:rPr lang="en-GB" u="sng" dirty="0">
                <a:solidFill>
                  <a:srgbClr val="0563C1"/>
                </a:solidFill>
                <a:ea typeface="Times New Roman" panose="02020603050405020304" pitchFamily="18" charset="0"/>
                <a:hlinkClick r:id="rId3"/>
              </a:rPr>
              <a:t>here</a:t>
            </a:r>
            <a:r>
              <a:rPr lang="en-GB" dirty="0">
                <a:ea typeface="Times New Roman" panose="02020603050405020304" pitchFamily="18" charset="0"/>
              </a:rPr>
              <a:t>)</a:t>
            </a:r>
            <a:endParaRPr lang="en-GB" dirty="0">
              <a:ea typeface="Calibri" panose="020F0502020204030204" pitchFamily="34" charset="0"/>
              <a:cs typeface="Times New Roman" panose="02020603050405020304" pitchFamily="18" charset="0"/>
            </a:endParaRPr>
          </a:p>
          <a:p>
            <a:pPr marL="371532" indent="-371532" algn="just">
              <a:buFont typeface="Symbol" panose="05050102010706020507" pitchFamily="18" charset="2"/>
              <a:buChar char=""/>
            </a:pPr>
            <a:r>
              <a:rPr lang="en-GB" dirty="0">
                <a:ea typeface="Times New Roman" panose="02020603050405020304" pitchFamily="18" charset="0"/>
              </a:rPr>
              <a:t>Paste the link for the shortened clip onto the OEL as well as a brief description of the suspect to assist with the search.</a:t>
            </a:r>
          </a:p>
          <a:p>
            <a:pPr marL="495376" algn="just"/>
            <a:r>
              <a:rPr lang="en-GB" dirty="0">
                <a:ea typeface="Times New Roman" panose="02020603050405020304" pitchFamily="18" charset="0"/>
              </a:rPr>
              <a:t>(A guide on how to generate a link can be found </a:t>
            </a:r>
            <a:r>
              <a:rPr lang="en-GB" u="sng" dirty="0">
                <a:solidFill>
                  <a:srgbClr val="0563C1"/>
                </a:solidFill>
                <a:ea typeface="Times New Roman" panose="02020603050405020304" pitchFamily="18" charset="0"/>
                <a:hlinkClick r:id="rId4"/>
              </a:rPr>
              <a:t>here</a:t>
            </a:r>
            <a:r>
              <a:rPr lang="en-GB" dirty="0">
                <a:ea typeface="Times New Roman" panose="02020603050405020304" pitchFamily="18" charset="0"/>
              </a:rPr>
              <a:t> )</a:t>
            </a:r>
            <a:endParaRPr lang="en-GB" dirty="0">
              <a:ea typeface="Calibri" panose="020F0502020204030204" pitchFamily="34" charset="0"/>
              <a:cs typeface="Times New Roman" panose="02020603050405020304" pitchFamily="18" charset="0"/>
            </a:endParaRPr>
          </a:p>
          <a:p>
            <a:pPr marL="371532" indent="-371532" algn="just">
              <a:buFont typeface="Symbol" panose="05050102010706020507" pitchFamily="18" charset="2"/>
              <a:buChar char=""/>
            </a:pPr>
            <a:r>
              <a:rPr lang="en-GB" dirty="0">
                <a:ea typeface="Times New Roman" panose="02020603050405020304" pitchFamily="18" charset="0"/>
              </a:rPr>
              <a:t>Submit a Niche workflow to the ID unit as per the instructions below</a:t>
            </a:r>
          </a:p>
          <a:p>
            <a:pPr>
              <a:lnSpc>
                <a:spcPct val="107000"/>
              </a:lnSpc>
              <a:spcAft>
                <a:spcPts val="867"/>
              </a:spcAft>
            </a:pPr>
            <a:endParaRPr lang="en-GB" dirty="0">
              <a:ea typeface="Calibri" panose="020F0502020204030204" pitchFamily="34" charset="0"/>
              <a:cs typeface="Times New Roman" panose="02020603050405020304" pitchFamily="18" charset="0"/>
            </a:endParaRPr>
          </a:p>
          <a:p>
            <a:pPr algn="just">
              <a:lnSpc>
                <a:spcPct val="107000"/>
              </a:lnSpc>
              <a:spcAft>
                <a:spcPts val="867"/>
              </a:spcAft>
            </a:pPr>
            <a:r>
              <a:rPr lang="en-GB" b="1" dirty="0">
                <a:ea typeface="Calibri" panose="020F0502020204030204" pitchFamily="34" charset="0"/>
                <a:cs typeface="Times New Roman" panose="02020603050405020304" pitchFamily="18" charset="0"/>
              </a:rPr>
              <a:t>SUBMITTING A NICHE WORKFLOW</a:t>
            </a:r>
            <a:endParaRPr lang="en-GB" dirty="0">
              <a:ea typeface="Calibri" panose="020F0502020204030204" pitchFamily="34" charset="0"/>
              <a:cs typeface="Times New Roman" panose="02020603050405020304" pitchFamily="18" charset="0"/>
            </a:endParaRPr>
          </a:p>
          <a:p>
            <a:pPr algn="just">
              <a:lnSpc>
                <a:spcPct val="107000"/>
              </a:lnSpc>
              <a:spcAft>
                <a:spcPts val="867"/>
              </a:spcAft>
            </a:pPr>
            <a:r>
              <a:rPr lang="en-GB" dirty="0">
                <a:ea typeface="Calibri" panose="020F0502020204030204" pitchFamily="34" charset="0"/>
                <a:cs typeface="Times New Roman" panose="02020603050405020304" pitchFamily="18" charset="0"/>
              </a:rPr>
              <a:t>To submit the image or video you will need to complete the relevant workflow. This is the same process any other workflow within Niche.</a:t>
            </a:r>
          </a:p>
          <a:p>
            <a:pPr marL="371532" indent="-371532" algn="just">
              <a:buFont typeface="Symbol" panose="05050102010706020507" pitchFamily="18" charset="2"/>
              <a:buChar char=""/>
            </a:pPr>
            <a:r>
              <a:rPr lang="en-GB" dirty="0">
                <a:ea typeface="Times New Roman" panose="02020603050405020304" pitchFamily="18" charset="0"/>
              </a:rPr>
              <a:t>Right Click in the incident text of the occurrence and select ‘Start Workflow’</a:t>
            </a:r>
          </a:p>
          <a:p>
            <a:pPr marL="371532" indent="-371532" algn="just">
              <a:buFont typeface="Symbol" panose="05050102010706020507" pitchFamily="18" charset="2"/>
              <a:buChar char=""/>
            </a:pPr>
            <a:r>
              <a:rPr lang="en-GB" dirty="0">
                <a:ea typeface="Times New Roman" panose="02020603050405020304" pitchFamily="18" charset="0"/>
              </a:rPr>
              <a:t>From the drop down menu select  ‘Facial Recognition’</a:t>
            </a:r>
          </a:p>
          <a:p>
            <a:pPr marL="371532" indent="-371532" algn="just">
              <a:buFont typeface="Symbol" panose="05050102010706020507" pitchFamily="18" charset="2"/>
              <a:buChar char=""/>
            </a:pPr>
            <a:r>
              <a:rPr lang="en-GB" dirty="0">
                <a:ea typeface="Times New Roman" panose="02020603050405020304" pitchFamily="18" charset="0"/>
              </a:rPr>
              <a:t>Select either ‘RFR Request – High priority’ or ‘RFR Request – Low Priority’</a:t>
            </a:r>
          </a:p>
          <a:p>
            <a:pPr algn="just">
              <a:lnSpc>
                <a:spcPct val="107000"/>
              </a:lnSpc>
              <a:spcAft>
                <a:spcPts val="867"/>
              </a:spcAft>
            </a:pPr>
            <a:r>
              <a:rPr lang="en-GB" dirty="0">
                <a:ea typeface="Calibri" panose="020F0502020204030204" pitchFamily="34" charset="0"/>
                <a:cs typeface="Times New Roman" panose="02020603050405020304" pitchFamily="18" charset="0"/>
              </a:rPr>
              <a:t> </a:t>
            </a:r>
          </a:p>
          <a:p>
            <a:pPr algn="just">
              <a:lnSpc>
                <a:spcPct val="107000"/>
              </a:lnSpc>
              <a:spcAft>
                <a:spcPts val="867"/>
              </a:spcAft>
            </a:pPr>
            <a:r>
              <a:rPr lang="en-GB" b="1" dirty="0">
                <a:solidFill>
                  <a:srgbClr val="FFFFFF"/>
                </a:solidFill>
                <a:ea typeface="Calibri" panose="020F0502020204030204" pitchFamily="34" charset="0"/>
                <a:cs typeface="Times New Roman" panose="02020603050405020304" pitchFamily="18" charset="0"/>
              </a:rPr>
              <a:t>A HIGH request</a:t>
            </a:r>
            <a:r>
              <a:rPr lang="en-GB" dirty="0">
                <a:ea typeface="Calibri" panose="020F0502020204030204" pitchFamily="34" charset="0"/>
                <a:cs typeface="Times New Roman" panose="02020603050405020304" pitchFamily="18" charset="0"/>
              </a:rPr>
              <a:t> – This is for requests which need action within 24 hours, during ID Unit hours the office need to also be made aware. These requests should only be used for serious offences.</a:t>
            </a:r>
          </a:p>
          <a:p>
            <a:pPr algn="just">
              <a:lnSpc>
                <a:spcPct val="107000"/>
              </a:lnSpc>
              <a:spcAft>
                <a:spcPts val="867"/>
              </a:spcAft>
            </a:pPr>
            <a:r>
              <a:rPr lang="en-GB" b="1" dirty="0">
                <a:ea typeface="Calibri" panose="020F0502020204030204" pitchFamily="34" charset="0"/>
                <a:cs typeface="Times New Roman" panose="02020603050405020304" pitchFamily="18" charset="0"/>
              </a:rPr>
              <a:t>A MEDIUM request</a:t>
            </a:r>
            <a:r>
              <a:rPr lang="en-GB" dirty="0">
                <a:ea typeface="Calibri" panose="020F0502020204030204" pitchFamily="34" charset="0"/>
                <a:cs typeface="Times New Roman" panose="02020603050405020304" pitchFamily="18" charset="0"/>
              </a:rPr>
              <a:t> is a standard request, these will ordinarily be completed within 7 days.</a:t>
            </a:r>
          </a:p>
          <a:p>
            <a:endParaRPr lang="en-GB" dirty="0"/>
          </a:p>
          <a:p>
            <a:pPr defTabSz="990752">
              <a:defRPr/>
            </a:pPr>
            <a:endParaRPr lang="en-GB" dirty="0">
              <a:solidFill>
                <a:prstClr val="black"/>
              </a:solidFill>
            </a:endParaRP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29</a:t>
            </a:fld>
            <a:endParaRPr lang="en-GB"/>
          </a:p>
        </p:txBody>
      </p:sp>
    </p:spTree>
    <p:extLst>
      <p:ext uri="{BB962C8B-B14F-4D97-AF65-F5344CB8AC3E}">
        <p14:creationId xmlns:p14="http://schemas.microsoft.com/office/powerpoint/2010/main" val="334178824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1" dirty="0">
                <a:solidFill>
                  <a:srgbClr val="CDCFD7"/>
                </a:solidFill>
              </a:rPr>
              <a:t>Five important actions to improve the success rate for using RFR</a:t>
            </a:r>
          </a:p>
          <a:p>
            <a:pPr algn="l" fontAlgn="base"/>
            <a:r>
              <a:rPr lang="en-GB" dirty="0">
                <a:solidFill>
                  <a:srgbClr val="2F313A"/>
                </a:solidFill>
              </a:rPr>
              <a:t>Improvements to the software only take us so far. We have seen an improvement in success rates, but we really need the assistance of all officers and staff who use the process, to improve the quality of submissions. </a:t>
            </a:r>
          </a:p>
          <a:p>
            <a:pPr algn="l" fontAlgn="base"/>
            <a:br>
              <a:rPr lang="en-GB" dirty="0">
                <a:solidFill>
                  <a:srgbClr val="2F313A"/>
                </a:solidFill>
              </a:rPr>
            </a:br>
            <a:r>
              <a:rPr lang="en-GB" dirty="0">
                <a:solidFill>
                  <a:srgbClr val="2F313A"/>
                </a:solidFill>
              </a:rPr>
              <a:t>You can increase your chances of obtaining a positive result if you follow the five points below: </a:t>
            </a:r>
          </a:p>
          <a:p>
            <a:pPr algn="l" fontAlgn="base"/>
            <a:br>
              <a:rPr lang="en-GB" dirty="0">
                <a:solidFill>
                  <a:srgbClr val="2F313A"/>
                </a:solidFill>
              </a:rPr>
            </a:br>
            <a:r>
              <a:rPr lang="en-GB" b="1" dirty="0">
                <a:solidFill>
                  <a:srgbClr val="2F313A"/>
                </a:solidFill>
              </a:rPr>
              <a:t>1. Think RFR from the outset: </a:t>
            </a:r>
            <a:r>
              <a:rPr lang="en-GB" dirty="0">
                <a:solidFill>
                  <a:srgbClr val="2F313A"/>
                </a:solidFill>
              </a:rPr>
              <a:t>We want investigators thinking about RFR from the start. Using it will improve the timeliness of an investigation and benefit both the victim and officers. Any image matching the required criteria </a:t>
            </a:r>
            <a:r>
              <a:rPr lang="en-GB" b="1" u="sng" dirty="0">
                <a:solidFill>
                  <a:srgbClr val="0000FF"/>
                </a:solidFill>
                <a:hlinkClick r:id="rId3"/>
              </a:rPr>
              <a:t>(listed within the RFR guide</a:t>
            </a:r>
            <a:r>
              <a:rPr lang="en-GB" dirty="0">
                <a:solidFill>
                  <a:srgbClr val="2F313A"/>
                </a:solidFill>
              </a:rPr>
              <a:t>) should be uploaded and sent via the workflow.</a:t>
            </a:r>
          </a:p>
          <a:p>
            <a:pPr algn="l" fontAlgn="base"/>
            <a:br>
              <a:rPr lang="en-GB" b="1" dirty="0">
                <a:solidFill>
                  <a:srgbClr val="2F313A"/>
                </a:solidFill>
              </a:rPr>
            </a:br>
            <a:r>
              <a:rPr lang="en-GB" b="1" dirty="0">
                <a:solidFill>
                  <a:srgbClr val="2F313A"/>
                </a:solidFill>
              </a:rPr>
              <a:t>2. Use original CCTV images and footage</a:t>
            </a:r>
            <a:r>
              <a:rPr lang="en-GB" dirty="0">
                <a:solidFill>
                  <a:srgbClr val="2F313A"/>
                </a:solidFill>
              </a:rPr>
              <a:t>: Submitting a photograph taken on a mobile device damages the quality, making any match far less accurate. Images taken on a mobile device or Body Worn video (BWV) of CCTV may be rejected by the ID unit and cause further delays in the investigation. Premises with licences should always have someone on hand to provide CCTV. If not do not accept the CCTV footage, raise this as an issue with your licensing teams and the owner.</a:t>
            </a:r>
          </a:p>
          <a:p>
            <a:pPr algn="l" fontAlgn="base"/>
            <a:br>
              <a:rPr lang="en-GB" b="1" dirty="0">
                <a:solidFill>
                  <a:srgbClr val="2F313A"/>
                </a:solidFill>
              </a:rPr>
            </a:br>
            <a:r>
              <a:rPr lang="en-GB" b="1" dirty="0">
                <a:solidFill>
                  <a:srgbClr val="2F313A"/>
                </a:solidFill>
              </a:rPr>
              <a:t>3. Moving clips are better</a:t>
            </a:r>
            <a:r>
              <a:rPr lang="en-GB" dirty="0">
                <a:solidFill>
                  <a:srgbClr val="2F313A"/>
                </a:solidFill>
              </a:rPr>
              <a:t>: – Moving clips are far more useful for comparison but please limit these clips to 30 seconds or less. </a:t>
            </a:r>
          </a:p>
          <a:p>
            <a:pPr algn="l" fontAlgn="base"/>
            <a:br>
              <a:rPr lang="en-GB" dirty="0">
                <a:solidFill>
                  <a:srgbClr val="2F313A"/>
                </a:solidFill>
              </a:rPr>
            </a:br>
            <a:r>
              <a:rPr lang="en-GB" b="1" dirty="0">
                <a:solidFill>
                  <a:srgbClr val="2F313A"/>
                </a:solidFill>
              </a:rPr>
              <a:t>4. Be discerning about the clarity of images:</a:t>
            </a:r>
            <a:r>
              <a:rPr lang="en-GB" dirty="0">
                <a:solidFill>
                  <a:srgbClr val="2F313A"/>
                </a:solidFill>
              </a:rPr>
              <a:t> If you can’t make out their facial features neither can the system. We can review images from any source including CCTV, Body Worn Footage, Mobile Phone footage and Social Media images.</a:t>
            </a:r>
          </a:p>
          <a:p>
            <a:pPr algn="l" fontAlgn="base"/>
            <a:br>
              <a:rPr lang="en-GB" b="1" dirty="0">
                <a:solidFill>
                  <a:srgbClr val="2F313A"/>
                </a:solidFill>
              </a:rPr>
            </a:br>
            <a:r>
              <a:rPr lang="en-GB" b="1" dirty="0">
                <a:solidFill>
                  <a:srgbClr val="2F313A"/>
                </a:solidFill>
              </a:rPr>
              <a:t>5. Think vulnerability: </a:t>
            </a:r>
            <a:r>
              <a:rPr lang="en-GB" dirty="0">
                <a:solidFill>
                  <a:srgbClr val="2F313A"/>
                </a:solidFill>
              </a:rPr>
              <a:t> RFR can assist in identifying those most at risk from harm in our communities.</a:t>
            </a:r>
          </a:p>
          <a:p>
            <a:endParaRPr lang="en-GB" dirty="0"/>
          </a:p>
          <a:p>
            <a:pPr defTabSz="990752">
              <a:defRPr/>
            </a:pPr>
            <a:endParaRPr lang="en-GB" dirty="0">
              <a:solidFill>
                <a:prstClr val="black"/>
              </a:solidFill>
            </a:endParaRP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30</a:t>
            </a:fld>
            <a:endParaRPr lang="en-GB"/>
          </a:p>
        </p:txBody>
      </p:sp>
    </p:spTree>
    <p:extLst>
      <p:ext uri="{BB962C8B-B14F-4D97-AF65-F5344CB8AC3E}">
        <p14:creationId xmlns:p14="http://schemas.microsoft.com/office/powerpoint/2010/main" val="68996526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90752">
              <a:defRPr/>
            </a:pPr>
            <a:r>
              <a:rPr lang="en-GB" dirty="0">
                <a:solidFill>
                  <a:prstClr val="black"/>
                </a:solidFill>
                <a:cs typeface="Arial" panose="020B0604020202020204" pitchFamily="34" charset="0"/>
              </a:rPr>
              <a:t>Reference: College of Policing APP</a:t>
            </a:r>
          </a:p>
          <a:p>
            <a:pPr defTabSz="990752">
              <a:defRPr/>
            </a:pPr>
            <a:r>
              <a:rPr lang="en-GB" dirty="0">
                <a:solidFill>
                  <a:prstClr val="black"/>
                </a:solidFill>
                <a:cs typeface="Arial" panose="020B0604020202020204" pitchFamily="34" charset="0"/>
              </a:rPr>
              <a:t>https://www.app.college.police.uk/app-content/investigations/managing-investigations/</a:t>
            </a:r>
          </a:p>
          <a:p>
            <a:pPr defTabSz="990752">
              <a:defRPr/>
            </a:pPr>
            <a:endParaRPr lang="en-GB"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Discuss each of the items listed, providing examples where required. A proportionate amount of time to be spent on this slide.</a:t>
            </a:r>
          </a:p>
          <a:p>
            <a:pPr defTabSz="990752">
              <a:defRPr/>
            </a:pPr>
            <a:endParaRPr lang="en-GB" b="1" dirty="0">
              <a:solidFill>
                <a:prstClr val="black"/>
              </a:solidFill>
              <a:cs typeface="Arial" panose="020B0604020202020204" pitchFamily="34" charset="0"/>
            </a:endParaRPr>
          </a:p>
          <a:p>
            <a:pPr defTabSz="990752">
              <a:defRPr/>
            </a:pPr>
            <a:r>
              <a:rPr lang="en-GB" b="1" dirty="0">
                <a:solidFill>
                  <a:prstClr val="black"/>
                </a:solidFill>
                <a:cs typeface="Arial" panose="020B0604020202020204" pitchFamily="34" charset="0"/>
              </a:rPr>
              <a:t>Managing scenes: </a:t>
            </a:r>
            <a:r>
              <a:rPr lang="en-GB" dirty="0">
                <a:solidFill>
                  <a:prstClr val="black"/>
                </a:solidFill>
                <a:cs typeface="Arial" panose="020B0604020202020204" pitchFamily="34" charset="0"/>
              </a:rPr>
              <a:t>The way in which a crime scene is managed affects the quality, quantity and integrity of the material gathered. It is, therefore, essential that investigators identify and prioritise crime scenes, as they may contain material vital to the successful outcome of the investigation.</a:t>
            </a:r>
          </a:p>
          <a:p>
            <a:pPr defTabSz="990752">
              <a:defRPr/>
            </a:pPr>
            <a:r>
              <a:rPr lang="en-GB" dirty="0">
                <a:solidFill>
                  <a:prstClr val="black"/>
                </a:solidFill>
                <a:cs typeface="Arial" panose="020B0604020202020204" pitchFamily="34" charset="0"/>
              </a:rPr>
              <a:t>Once investigators have identified a scene or multiple scenes, they should make an initial assessment of its potential to provide material. The assessment and subsequent formulation of a scene strategy (which should include necessary resource allocation) should have due regard to forensic strategy considerations. Undue delay or failure to consider forensic issues at this stage may lead to valuable material being contaminated, overlooked or lost.</a:t>
            </a:r>
          </a:p>
          <a:p>
            <a:pPr defTabSz="990752">
              <a:defRPr/>
            </a:pPr>
            <a:r>
              <a:rPr lang="en-GB" dirty="0">
                <a:solidFill>
                  <a:prstClr val="black"/>
                </a:solidFill>
                <a:cs typeface="Arial" panose="020B0604020202020204" pitchFamily="34" charset="0"/>
              </a:rPr>
              <a:t>Investigators should be mindful of the impact that securing and managing a scene can have on a community. They should consider community engagement strategies.</a:t>
            </a:r>
          </a:p>
          <a:p>
            <a:pPr defTabSz="990752">
              <a:defRPr/>
            </a:pPr>
            <a:endParaRPr lang="en-GB" dirty="0">
              <a:solidFill>
                <a:prstClr val="black"/>
              </a:solidFill>
              <a:cs typeface="Arial" panose="020B0604020202020204" pitchFamily="34" charset="0"/>
            </a:endParaRPr>
          </a:p>
          <a:p>
            <a:pPr defTabSz="990752">
              <a:defRPr/>
            </a:pPr>
            <a:r>
              <a:rPr lang="en-GB" b="1" dirty="0">
                <a:solidFill>
                  <a:prstClr val="black"/>
                </a:solidFill>
                <a:cs typeface="Arial" panose="020B0604020202020204" pitchFamily="34" charset="0"/>
              </a:rPr>
              <a:t>CSIs and managers: </a:t>
            </a:r>
            <a:r>
              <a:rPr lang="en-GB" dirty="0">
                <a:solidFill>
                  <a:prstClr val="black"/>
                </a:solidFill>
                <a:cs typeface="Arial" panose="020B0604020202020204" pitchFamily="34" charset="0"/>
              </a:rPr>
              <a:t>The extent to which investigators are responsible for managing a crime scene and developing crime scene strategies is influenced by the complexity or seriousness of the investigation and local force policy.</a:t>
            </a:r>
          </a:p>
          <a:p>
            <a:pPr defTabSz="990752">
              <a:defRPr/>
            </a:pPr>
            <a:r>
              <a:rPr lang="en-GB" dirty="0">
                <a:solidFill>
                  <a:prstClr val="black"/>
                </a:solidFill>
                <a:cs typeface="Arial" panose="020B0604020202020204" pitchFamily="34" charset="0"/>
              </a:rPr>
              <a:t>When gathering material, investigators should liaise with CSIs and managers to ensure that they use the most appropriate method for examining the scene.</a:t>
            </a:r>
          </a:p>
          <a:p>
            <a:pPr defTabSz="990752">
              <a:defRPr/>
            </a:pPr>
            <a:endParaRPr lang="en-GB" dirty="0">
              <a:solidFill>
                <a:prstClr val="black"/>
              </a:solidFill>
              <a:cs typeface="Arial" panose="020B0604020202020204" pitchFamily="34" charset="0"/>
            </a:endParaRPr>
          </a:p>
          <a:p>
            <a:pPr defTabSz="990752">
              <a:defRPr/>
            </a:pPr>
            <a:r>
              <a:rPr lang="en-GB" b="1" dirty="0">
                <a:solidFill>
                  <a:prstClr val="black"/>
                </a:solidFill>
                <a:cs typeface="Arial" panose="020B0604020202020204" pitchFamily="34" charset="0"/>
              </a:rPr>
              <a:t>Identifying scenes: </a:t>
            </a:r>
            <a:r>
              <a:rPr lang="en-GB" dirty="0">
                <a:solidFill>
                  <a:prstClr val="black"/>
                </a:solidFill>
                <a:cs typeface="Arial" panose="020B0604020202020204" pitchFamily="34" charset="0"/>
              </a:rPr>
              <a:t>The crime scene can present itself in a number of ways and may not be immediately obvious to the investigator or initial attending officer. There may also be multiple crime scenes which relate to the offence. Scenes could include:</a:t>
            </a:r>
          </a:p>
          <a:p>
            <a:pPr marL="185766" indent="-185766" defTabSz="990752">
              <a:buFont typeface="Arial" panose="020B0604020202020204" pitchFamily="34" charset="0"/>
              <a:buChar char="•"/>
              <a:defRPr/>
            </a:pPr>
            <a:r>
              <a:rPr lang="en-GB" dirty="0">
                <a:solidFill>
                  <a:prstClr val="black"/>
                </a:solidFill>
                <a:cs typeface="Arial" panose="020B0604020202020204" pitchFamily="34" charset="0"/>
              </a:rPr>
              <a:t>the victim</a:t>
            </a:r>
          </a:p>
          <a:p>
            <a:pPr marL="185766" indent="-185766" defTabSz="990752">
              <a:buFont typeface="Arial" panose="020B0604020202020204" pitchFamily="34" charset="0"/>
              <a:buChar char="•"/>
              <a:defRPr/>
            </a:pPr>
            <a:r>
              <a:rPr lang="en-GB" dirty="0">
                <a:solidFill>
                  <a:prstClr val="black"/>
                </a:solidFill>
                <a:cs typeface="Arial" panose="020B0604020202020204" pitchFamily="34" charset="0"/>
              </a:rPr>
              <a:t>witnesses</a:t>
            </a:r>
          </a:p>
          <a:p>
            <a:pPr marL="185766" indent="-185766" defTabSz="990752">
              <a:buFont typeface="Arial" panose="020B0604020202020204" pitchFamily="34" charset="0"/>
              <a:buChar char="•"/>
              <a:defRPr/>
            </a:pPr>
            <a:r>
              <a:rPr lang="en-GB" dirty="0">
                <a:solidFill>
                  <a:prstClr val="black"/>
                </a:solidFill>
                <a:cs typeface="Arial" panose="020B0604020202020204" pitchFamily="34" charset="0"/>
              </a:rPr>
              <a:t>routes to and from the scene</a:t>
            </a:r>
          </a:p>
          <a:p>
            <a:pPr marL="185766" indent="-185766" defTabSz="990752">
              <a:buFont typeface="Arial" panose="020B0604020202020204" pitchFamily="34" charset="0"/>
              <a:buChar char="•"/>
              <a:defRPr/>
            </a:pPr>
            <a:r>
              <a:rPr lang="en-GB" dirty="0">
                <a:solidFill>
                  <a:prstClr val="black"/>
                </a:solidFill>
                <a:cs typeface="Arial" panose="020B0604020202020204" pitchFamily="34" charset="0"/>
              </a:rPr>
              <a:t>the suspect</a:t>
            </a:r>
          </a:p>
          <a:p>
            <a:pPr marL="185766" indent="-185766" defTabSz="990752">
              <a:buFont typeface="Arial" panose="020B0604020202020204" pitchFamily="34" charset="0"/>
              <a:buChar char="•"/>
              <a:defRPr/>
            </a:pPr>
            <a:r>
              <a:rPr lang="en-GB" dirty="0">
                <a:solidFill>
                  <a:prstClr val="black"/>
                </a:solidFill>
                <a:cs typeface="Arial" panose="020B0604020202020204" pitchFamily="34" charset="0"/>
              </a:rPr>
              <a:t>weapons (including live and spent ammunition)</a:t>
            </a:r>
          </a:p>
          <a:p>
            <a:pPr marL="185766" indent="-185766" defTabSz="990752">
              <a:buFont typeface="Arial" panose="020B0604020202020204" pitchFamily="34" charset="0"/>
              <a:buChar char="•"/>
              <a:defRPr/>
            </a:pPr>
            <a:r>
              <a:rPr lang="en-GB" dirty="0">
                <a:solidFill>
                  <a:prstClr val="black"/>
                </a:solidFill>
                <a:cs typeface="Arial" panose="020B0604020202020204" pitchFamily="34" charset="0"/>
              </a:rPr>
              <a:t>the suspect’s home address or other premises associated with the suspect or the commission of the offence</a:t>
            </a:r>
          </a:p>
          <a:p>
            <a:pPr marL="185766" indent="-185766" defTabSz="990752">
              <a:buFont typeface="Arial" panose="020B0604020202020204" pitchFamily="34" charset="0"/>
              <a:buChar char="•"/>
              <a:defRPr/>
            </a:pPr>
            <a:r>
              <a:rPr lang="en-GB" dirty="0">
                <a:solidFill>
                  <a:prstClr val="black"/>
                </a:solidFill>
                <a:cs typeface="Arial" panose="020B0604020202020204" pitchFamily="34" charset="0"/>
              </a:rPr>
              <a:t>vehicles (including boats and caravans)</a:t>
            </a:r>
          </a:p>
          <a:p>
            <a:pPr marL="185766" indent="-185766" defTabSz="990752">
              <a:buFont typeface="Arial" panose="020B0604020202020204" pitchFamily="34" charset="0"/>
              <a:buChar char="•"/>
              <a:defRPr/>
            </a:pPr>
            <a:r>
              <a:rPr lang="en-GB" dirty="0">
                <a:solidFill>
                  <a:prstClr val="black"/>
                </a:solidFill>
                <a:cs typeface="Arial" panose="020B0604020202020204" pitchFamily="34" charset="0"/>
              </a:rPr>
              <a:t>deposition or dump sites (including victim, clothing, weapons or stolen property).</a:t>
            </a:r>
          </a:p>
          <a:p>
            <a:pPr defTabSz="990752">
              <a:defRPr/>
            </a:pPr>
            <a:endParaRPr lang="en-GB"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The scene of the offence is usually relatively easy to identify, and this should be considered a fast-track action (see initial investigation). Multiple scenes may need to be prioritised. Victims or witnesses may be able to tell investigators precisely where and how the offence was committed. This helps investigators to secure, search and preserve the scene at the earliest opportunity, and to recover the best possible material in a manner which preserves its integrity.</a:t>
            </a:r>
          </a:p>
          <a:p>
            <a:pPr defTabSz="990752">
              <a:defRPr/>
            </a:pPr>
            <a:endParaRPr lang="en-GB" dirty="0">
              <a:solidFill>
                <a:prstClr val="black"/>
              </a:solidFill>
              <a:cs typeface="Arial" panose="020B0604020202020204" pitchFamily="34" charset="0"/>
            </a:endParaRPr>
          </a:p>
          <a:p>
            <a:pPr defTabSz="990752">
              <a:defRPr/>
            </a:pPr>
            <a:r>
              <a:rPr lang="en-GB" b="1" dirty="0">
                <a:solidFill>
                  <a:prstClr val="black"/>
                </a:solidFill>
                <a:cs typeface="Arial" panose="020B0604020202020204" pitchFamily="34" charset="0"/>
              </a:rPr>
              <a:t>Securing the scene: </a:t>
            </a:r>
            <a:r>
              <a:rPr lang="en-GB" dirty="0">
                <a:solidFill>
                  <a:prstClr val="black"/>
                </a:solidFill>
                <a:cs typeface="Arial" panose="020B0604020202020204" pitchFamily="34" charset="0"/>
              </a:rPr>
              <a:t>The purpose of securing a scene is to maintain the integrity and provenance of any material which may be recovered from it. This simple and important action reduces the opportunities for the material to become contaminated or inadvertently cross-contaminated.</a:t>
            </a:r>
          </a:p>
          <a:p>
            <a:pPr defTabSz="990752">
              <a:defRPr/>
            </a:pPr>
            <a:r>
              <a:rPr lang="en-GB" dirty="0">
                <a:solidFill>
                  <a:prstClr val="black"/>
                </a:solidFill>
                <a:cs typeface="Arial" panose="020B0604020202020204" pitchFamily="34" charset="0"/>
              </a:rPr>
              <a:t>There are a number of methods the investigator can use to secure and manage crime scenes. They include:</a:t>
            </a:r>
          </a:p>
          <a:p>
            <a:pPr marL="185766" indent="-185766" defTabSz="990752">
              <a:buFont typeface="Arial" panose="020B0604020202020204" pitchFamily="34" charset="0"/>
              <a:buChar char="•"/>
              <a:defRPr/>
            </a:pPr>
            <a:r>
              <a:rPr lang="en-GB" dirty="0">
                <a:solidFill>
                  <a:prstClr val="black"/>
                </a:solidFill>
                <a:cs typeface="Arial" panose="020B0604020202020204" pitchFamily="34" charset="0"/>
              </a:rPr>
              <a:t>using tape to prevent access to or from the scene</a:t>
            </a:r>
          </a:p>
          <a:p>
            <a:pPr marL="185766" indent="-185766" defTabSz="990752">
              <a:buFont typeface="Arial" panose="020B0604020202020204" pitchFamily="34" charset="0"/>
              <a:buChar char="•"/>
              <a:defRPr/>
            </a:pPr>
            <a:r>
              <a:rPr lang="en-GB" dirty="0">
                <a:solidFill>
                  <a:prstClr val="black"/>
                </a:solidFill>
                <a:cs typeface="Arial" panose="020B0604020202020204" pitchFamily="34" charset="0"/>
              </a:rPr>
              <a:t>deploying officers to guard the scene (care should be taken to ensure that officers attend only one individual scene in order to prevent cross-contamination)</a:t>
            </a:r>
          </a:p>
          <a:p>
            <a:pPr marL="185766" indent="-185766" defTabSz="990752">
              <a:buFont typeface="Arial" panose="020B0604020202020204" pitchFamily="34" charset="0"/>
              <a:buChar char="•"/>
              <a:defRPr/>
            </a:pPr>
            <a:r>
              <a:rPr lang="en-GB" dirty="0">
                <a:solidFill>
                  <a:prstClr val="black"/>
                </a:solidFill>
                <a:cs typeface="Arial" panose="020B0604020202020204" pitchFamily="34" charset="0"/>
              </a:rPr>
              <a:t>using vehicles as barriers to prevent entry</a:t>
            </a:r>
          </a:p>
          <a:p>
            <a:pPr marL="185766" indent="-185766" defTabSz="990752">
              <a:buFont typeface="Arial" panose="020B0604020202020204" pitchFamily="34" charset="0"/>
              <a:buChar char="•"/>
              <a:defRPr/>
            </a:pPr>
            <a:r>
              <a:rPr lang="en-GB" dirty="0">
                <a:solidFill>
                  <a:prstClr val="black"/>
                </a:solidFill>
                <a:cs typeface="Arial" panose="020B0604020202020204" pitchFamily="34" charset="0"/>
              </a:rPr>
              <a:t>setting up road blocks to protect wider scenes</a:t>
            </a:r>
          </a:p>
          <a:p>
            <a:pPr marL="185766" indent="-185766" defTabSz="990752">
              <a:buFont typeface="Arial" panose="020B0604020202020204" pitchFamily="34" charset="0"/>
              <a:buChar char="•"/>
              <a:defRPr/>
            </a:pPr>
            <a:r>
              <a:rPr lang="en-GB" dirty="0">
                <a:solidFill>
                  <a:prstClr val="black"/>
                </a:solidFill>
                <a:cs typeface="Arial" panose="020B0604020202020204" pitchFamily="34" charset="0"/>
              </a:rPr>
              <a:t>erecting temporary fencing</a:t>
            </a:r>
          </a:p>
          <a:p>
            <a:pPr marL="185766" indent="-185766" defTabSz="990752">
              <a:buFont typeface="Arial" panose="020B0604020202020204" pitchFamily="34" charset="0"/>
              <a:buChar char="•"/>
              <a:defRPr/>
            </a:pPr>
            <a:r>
              <a:rPr lang="en-GB" dirty="0">
                <a:solidFill>
                  <a:prstClr val="black"/>
                </a:solidFill>
                <a:cs typeface="Arial" panose="020B0604020202020204" pitchFamily="34" charset="0"/>
              </a:rPr>
              <a:t>using road diversions</a:t>
            </a:r>
          </a:p>
          <a:p>
            <a:pPr marL="185766" indent="-185766" defTabSz="990752">
              <a:buFont typeface="Arial" panose="020B0604020202020204" pitchFamily="34" charset="0"/>
              <a:buChar char="•"/>
              <a:defRPr/>
            </a:pPr>
            <a:r>
              <a:rPr lang="en-GB" dirty="0">
                <a:solidFill>
                  <a:prstClr val="black"/>
                </a:solidFill>
                <a:cs typeface="Arial" panose="020B0604020202020204" pitchFamily="34" charset="0"/>
              </a:rPr>
              <a:t>ensuring that persons entering the scene are wearing suitable protective clothing to prevent contamination of the scene, and to ensure that they are protected from any hazards present</a:t>
            </a:r>
          </a:p>
          <a:p>
            <a:pPr marL="185766" indent="-185766" defTabSz="990752">
              <a:buFont typeface="Arial" panose="020B0604020202020204" pitchFamily="34" charset="0"/>
              <a:buChar char="•"/>
              <a:defRPr/>
            </a:pPr>
            <a:r>
              <a:rPr lang="en-GB" dirty="0">
                <a:solidFill>
                  <a:prstClr val="black"/>
                </a:solidFill>
                <a:cs typeface="Arial" panose="020B0604020202020204" pitchFamily="34" charset="0"/>
              </a:rPr>
              <a:t>using a scene log to manage and record all activities within the crime scene.</a:t>
            </a:r>
          </a:p>
          <a:p>
            <a:pPr defTabSz="990752">
              <a:defRPr/>
            </a:pPr>
            <a:endParaRPr lang="en-GB" dirty="0">
              <a:solidFill>
                <a:prstClr val="black"/>
              </a:solidFill>
              <a:cs typeface="Arial" panose="020B0604020202020204" pitchFamily="34" charset="0"/>
            </a:endParaRPr>
          </a:p>
          <a:p>
            <a:pPr defTabSz="990752">
              <a:defRPr/>
            </a:pPr>
            <a:r>
              <a:rPr lang="en-GB" b="1" dirty="0">
                <a:solidFill>
                  <a:prstClr val="black"/>
                </a:solidFill>
                <a:cs typeface="Arial" panose="020B0604020202020204" pitchFamily="34" charset="0"/>
              </a:rPr>
              <a:t>Cross-contamination: </a:t>
            </a:r>
            <a:r>
              <a:rPr lang="en-GB" dirty="0">
                <a:solidFill>
                  <a:prstClr val="black"/>
                </a:solidFill>
                <a:cs typeface="Arial" panose="020B0604020202020204" pitchFamily="34" charset="0"/>
              </a:rPr>
              <a:t>The techniques of crime scene management are based on </a:t>
            </a:r>
            <a:r>
              <a:rPr lang="en-GB" dirty="0" err="1">
                <a:solidFill>
                  <a:prstClr val="black"/>
                </a:solidFill>
                <a:cs typeface="Arial" panose="020B0604020202020204" pitchFamily="34" charset="0"/>
              </a:rPr>
              <a:t>Locard’s</a:t>
            </a:r>
            <a:r>
              <a:rPr lang="en-GB" dirty="0">
                <a:solidFill>
                  <a:prstClr val="black"/>
                </a:solidFill>
                <a:cs typeface="Arial" panose="020B0604020202020204" pitchFamily="34" charset="0"/>
              </a:rPr>
              <a:t> principle of exchange. Anyone who enters the scene both takes something of the scene with them and leaves something of themselves behind. This means that every contact leaves a trace, however miniscule. This could be:</a:t>
            </a:r>
          </a:p>
          <a:p>
            <a:pPr marL="185766" indent="-185766" defTabSz="990752">
              <a:buFont typeface="Arial" panose="020B0604020202020204" pitchFamily="34" charset="0"/>
              <a:buChar char="•"/>
              <a:defRPr/>
            </a:pPr>
            <a:r>
              <a:rPr lang="en-GB" dirty="0">
                <a:solidFill>
                  <a:prstClr val="black"/>
                </a:solidFill>
                <a:cs typeface="Arial" panose="020B0604020202020204" pitchFamily="34" charset="0"/>
              </a:rPr>
              <a:t>fingerprints</a:t>
            </a:r>
          </a:p>
          <a:p>
            <a:pPr marL="185766" indent="-185766" defTabSz="990752">
              <a:buFont typeface="Arial" panose="020B0604020202020204" pitchFamily="34" charset="0"/>
              <a:buChar char="•"/>
              <a:defRPr/>
            </a:pPr>
            <a:r>
              <a:rPr lang="en-GB" dirty="0">
                <a:solidFill>
                  <a:prstClr val="black"/>
                </a:solidFill>
                <a:cs typeface="Arial" panose="020B0604020202020204" pitchFamily="34" charset="0"/>
              </a:rPr>
              <a:t>DNA</a:t>
            </a:r>
          </a:p>
          <a:p>
            <a:pPr marL="185766" indent="-185766" defTabSz="990752">
              <a:buFont typeface="Arial" panose="020B0604020202020204" pitchFamily="34" charset="0"/>
              <a:buChar char="•"/>
              <a:defRPr/>
            </a:pPr>
            <a:r>
              <a:rPr lang="en-GB" dirty="0">
                <a:solidFill>
                  <a:prstClr val="black"/>
                </a:solidFill>
                <a:cs typeface="Arial" panose="020B0604020202020204" pitchFamily="34" charset="0"/>
              </a:rPr>
              <a:t>fibres</a:t>
            </a:r>
          </a:p>
          <a:p>
            <a:pPr marL="185766" indent="-185766" defTabSz="990752">
              <a:buFont typeface="Arial" panose="020B0604020202020204" pitchFamily="34" charset="0"/>
              <a:buChar char="•"/>
              <a:defRPr/>
            </a:pPr>
            <a:r>
              <a:rPr lang="en-GB" dirty="0">
                <a:solidFill>
                  <a:prstClr val="black"/>
                </a:solidFill>
                <a:cs typeface="Arial" panose="020B0604020202020204" pitchFamily="34" charset="0"/>
              </a:rPr>
              <a:t>footwear marks.</a:t>
            </a:r>
          </a:p>
          <a:p>
            <a:pPr defTabSz="990752">
              <a:defRPr/>
            </a:pPr>
            <a:endParaRPr lang="en-GB"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These traces provide valuable material that can link a suspect to the crime. The techniques for recovering this material are highly specialised and CSIs have the necessary training and equipment to carry them out.</a:t>
            </a:r>
          </a:p>
          <a:p>
            <a:pPr defTabSz="990752">
              <a:defRPr/>
            </a:pPr>
            <a:r>
              <a:rPr lang="en-GB" dirty="0">
                <a:solidFill>
                  <a:prstClr val="black"/>
                </a:solidFill>
                <a:cs typeface="Arial" panose="020B0604020202020204" pitchFamily="34" charset="0"/>
              </a:rPr>
              <a:t>Equally, the movement of police officers or staff between scenes may cross-contaminate the available material, and confuse or mislead the investigation. If in doubt, officers should seek advice from CSIs or crime scene managers.</a:t>
            </a:r>
          </a:p>
          <a:p>
            <a:pPr defTabSz="990752">
              <a:defRPr/>
            </a:pPr>
            <a:endParaRPr lang="en-GB" dirty="0">
              <a:solidFill>
                <a:prstClr val="black"/>
              </a:solidFill>
              <a:cs typeface="Arial" panose="020B0604020202020204" pitchFamily="34" charset="0"/>
            </a:endParaRPr>
          </a:p>
          <a:p>
            <a:pPr defTabSz="990752">
              <a:defRPr/>
            </a:pPr>
            <a:r>
              <a:rPr lang="en-GB" b="1" dirty="0">
                <a:solidFill>
                  <a:prstClr val="black"/>
                </a:solidFill>
                <a:cs typeface="Arial" panose="020B0604020202020204" pitchFamily="34" charset="0"/>
              </a:rPr>
              <a:t>Preserving the scene: </a:t>
            </a:r>
            <a:r>
              <a:rPr lang="en-GB" dirty="0">
                <a:solidFill>
                  <a:prstClr val="black"/>
                </a:solidFill>
                <a:cs typeface="Arial" panose="020B0604020202020204" pitchFamily="34" charset="0"/>
              </a:rPr>
              <a:t>The investigator should seek advice from CSIs or managers to determine the appropriate level and method of protection required. This may include covering or lighting the scene and identifying and protecting access routes to or from the scene.</a:t>
            </a:r>
          </a:p>
          <a:p>
            <a:pPr defTabSz="990752">
              <a:defRPr/>
            </a:pPr>
            <a:r>
              <a:rPr lang="en-GB" dirty="0">
                <a:solidFill>
                  <a:prstClr val="black"/>
                </a:solidFill>
                <a:cs typeface="Arial" panose="020B0604020202020204" pitchFamily="34" charset="0"/>
              </a:rPr>
              <a:t>Risks to the scene which may need to be managed include:</a:t>
            </a:r>
          </a:p>
          <a:p>
            <a:pPr marL="185766" indent="-185766" defTabSz="990752">
              <a:buFont typeface="Arial" panose="020B0604020202020204" pitchFamily="34" charset="0"/>
              <a:buChar char="•"/>
              <a:defRPr/>
            </a:pPr>
            <a:r>
              <a:rPr lang="en-GB" dirty="0">
                <a:solidFill>
                  <a:prstClr val="black"/>
                </a:solidFill>
                <a:cs typeface="Arial" panose="020B0604020202020204" pitchFamily="34" charset="0"/>
              </a:rPr>
              <a:t>damage being caused by exposure to the elements</a:t>
            </a:r>
          </a:p>
          <a:p>
            <a:pPr marL="185766" indent="-185766" defTabSz="990752">
              <a:buFont typeface="Arial" panose="020B0604020202020204" pitchFamily="34" charset="0"/>
              <a:buChar char="•"/>
              <a:defRPr/>
            </a:pPr>
            <a:r>
              <a:rPr lang="en-GB" dirty="0">
                <a:solidFill>
                  <a:prstClr val="black"/>
                </a:solidFill>
                <a:cs typeface="Arial" panose="020B0604020202020204" pitchFamily="34" charset="0"/>
              </a:rPr>
              <a:t>animal disturbance</a:t>
            </a:r>
          </a:p>
          <a:p>
            <a:pPr marL="185766" indent="-185766" defTabSz="990752">
              <a:buFont typeface="Arial" panose="020B0604020202020204" pitchFamily="34" charset="0"/>
              <a:buChar char="•"/>
              <a:defRPr/>
            </a:pPr>
            <a:r>
              <a:rPr lang="en-GB" dirty="0">
                <a:solidFill>
                  <a:prstClr val="black"/>
                </a:solidFill>
                <a:cs typeface="Arial" panose="020B0604020202020204" pitchFamily="34" charset="0"/>
              </a:rPr>
              <a:t>disturbance by material being moved from its original position (</a:t>
            </a:r>
            <a:r>
              <a:rPr lang="en-GB" dirty="0" err="1">
                <a:solidFill>
                  <a:prstClr val="black"/>
                </a:solidFill>
                <a:cs typeface="Arial" panose="020B0604020202020204" pitchFamily="34" charset="0"/>
              </a:rPr>
              <a:t>eg</a:t>
            </a:r>
            <a:r>
              <a:rPr lang="en-GB" dirty="0">
                <a:solidFill>
                  <a:prstClr val="black"/>
                </a:solidFill>
                <a:cs typeface="Arial" panose="020B0604020202020204" pitchFamily="34" charset="0"/>
              </a:rPr>
              <a:t>, during initial attendance of paramedics)</a:t>
            </a:r>
          </a:p>
          <a:p>
            <a:pPr marL="185766" indent="-185766" defTabSz="990752">
              <a:buFont typeface="Arial" panose="020B0604020202020204" pitchFamily="34" charset="0"/>
              <a:buChar char="•"/>
              <a:defRPr/>
            </a:pPr>
            <a:r>
              <a:rPr lang="en-GB" dirty="0">
                <a:solidFill>
                  <a:prstClr val="black"/>
                </a:solidFill>
                <a:cs typeface="Arial" panose="020B0604020202020204" pitchFamily="34" charset="0"/>
              </a:rPr>
              <a:t>microbiological activity causing decay to material</a:t>
            </a:r>
          </a:p>
          <a:p>
            <a:pPr marL="185766" indent="-185766" defTabSz="990752">
              <a:buFont typeface="Arial" panose="020B0604020202020204" pitchFamily="34" charset="0"/>
              <a:buChar char="•"/>
              <a:defRPr/>
            </a:pPr>
            <a:r>
              <a:rPr lang="en-GB" dirty="0">
                <a:solidFill>
                  <a:prstClr val="black"/>
                </a:solidFill>
                <a:cs typeface="Arial" panose="020B0604020202020204" pitchFamily="34" charset="0"/>
              </a:rPr>
              <a:t>disturbance by items being taken into it</a:t>
            </a:r>
          </a:p>
          <a:p>
            <a:pPr marL="185766" indent="-185766" defTabSz="990752">
              <a:buFont typeface="Arial" panose="020B0604020202020204" pitchFamily="34" charset="0"/>
              <a:buChar char="•"/>
              <a:defRPr/>
            </a:pPr>
            <a:r>
              <a:rPr lang="en-GB" dirty="0">
                <a:solidFill>
                  <a:prstClr val="black"/>
                </a:solidFill>
                <a:cs typeface="Arial" panose="020B0604020202020204" pitchFamily="34" charset="0"/>
              </a:rPr>
              <a:t>disturbance by material being removed from it</a:t>
            </a:r>
          </a:p>
          <a:p>
            <a:pPr marL="185766" indent="-185766" defTabSz="990752">
              <a:buFont typeface="Arial" panose="020B0604020202020204" pitchFamily="34" charset="0"/>
              <a:buChar char="•"/>
              <a:defRPr/>
            </a:pPr>
            <a:r>
              <a:rPr lang="en-GB" dirty="0">
                <a:solidFill>
                  <a:prstClr val="black"/>
                </a:solidFill>
                <a:cs typeface="Arial" panose="020B0604020202020204" pitchFamily="34" charset="0"/>
              </a:rPr>
              <a:t>cross-contamination by transference between scenes.</a:t>
            </a:r>
          </a:p>
          <a:p>
            <a:pPr defTabSz="990752">
              <a:defRPr/>
            </a:pPr>
            <a:endParaRPr lang="en-GB"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If scenes are not properly managed, this can distort initial findings and prolong subsequent efforts to identify offenders.</a:t>
            </a:r>
          </a:p>
          <a:p>
            <a:pPr defTabSz="990752">
              <a:defRPr/>
            </a:pPr>
            <a:endParaRPr lang="en-GB" dirty="0">
              <a:solidFill>
                <a:prstClr val="black"/>
              </a:solidFill>
              <a:cs typeface="Arial" panose="020B0604020202020204" pitchFamily="34" charset="0"/>
            </a:endParaRPr>
          </a:p>
          <a:p>
            <a:pPr defTabSz="990752">
              <a:defRPr/>
            </a:pPr>
            <a:r>
              <a:rPr lang="en-GB" b="1" dirty="0">
                <a:solidFill>
                  <a:prstClr val="black"/>
                </a:solidFill>
                <a:cs typeface="Arial" panose="020B0604020202020204" pitchFamily="34" charset="0"/>
              </a:rPr>
              <a:t>Managing the media: </a:t>
            </a:r>
            <a:r>
              <a:rPr lang="en-GB" dirty="0">
                <a:solidFill>
                  <a:prstClr val="black"/>
                </a:solidFill>
                <a:cs typeface="Arial" panose="020B0604020202020204" pitchFamily="34" charset="0"/>
              </a:rPr>
              <a:t>Where the media attend the location of a crime, access to the scene should be carefully managed, both to protect the scene and for health and safety reasons. The investigating officer must decide when access to the scene should be allowed, but in some circumstances they may wish to consult their press office for advice and help. Media access should be under direct police supervision and media representatives should wear high-visibility jackets while at the scene. The media should be encouraged to obtain the information they want as quickly as possible, and their equipment, </a:t>
            </a:r>
            <a:r>
              <a:rPr lang="en-GB" dirty="0" err="1">
                <a:solidFill>
                  <a:prstClr val="black"/>
                </a:solidFill>
                <a:cs typeface="Arial" panose="020B0604020202020204" pitchFamily="34" charset="0"/>
              </a:rPr>
              <a:t>eg</a:t>
            </a:r>
            <a:r>
              <a:rPr lang="en-GB" dirty="0">
                <a:solidFill>
                  <a:prstClr val="black"/>
                </a:solidFill>
                <a:cs typeface="Arial" panose="020B0604020202020204" pitchFamily="34" charset="0"/>
              </a:rPr>
              <a:t>, high powered lighting, must not be allowed to endanger others.</a:t>
            </a:r>
          </a:p>
          <a:p>
            <a:pPr defTabSz="990752">
              <a:defRPr/>
            </a:pPr>
            <a:endParaRPr lang="en-GB" dirty="0">
              <a:solidFill>
                <a:prstClr val="black"/>
              </a:solidFill>
              <a:cs typeface="Arial" panose="020B0604020202020204" pitchFamily="34" charset="0"/>
            </a:endParaRPr>
          </a:p>
          <a:p>
            <a:pPr marL="185766" indent="-185766" defTabSz="990752">
              <a:buFont typeface="Arial" panose="020B0604020202020204" pitchFamily="34" charset="0"/>
              <a:buChar char="•"/>
              <a:defRPr/>
            </a:pPr>
            <a:r>
              <a:rPr lang="en-GB" dirty="0">
                <a:solidFill>
                  <a:prstClr val="black"/>
                </a:solidFill>
                <a:cs typeface="Arial" panose="020B0604020202020204" pitchFamily="34" charset="0"/>
              </a:rPr>
              <a:t>Searching and examining the scene</a:t>
            </a:r>
          </a:p>
          <a:p>
            <a:pPr marL="185766" indent="-185766" defTabSz="990752">
              <a:buFont typeface="Arial" panose="020B0604020202020204" pitchFamily="34" charset="0"/>
              <a:buChar char="•"/>
              <a:defRPr/>
            </a:pPr>
            <a:r>
              <a:rPr lang="en-GB" dirty="0">
                <a:solidFill>
                  <a:prstClr val="black"/>
                </a:solidFill>
                <a:cs typeface="Arial" panose="020B0604020202020204" pitchFamily="34" charset="0"/>
              </a:rPr>
              <a:t>Further information</a:t>
            </a:r>
          </a:p>
          <a:p>
            <a:pPr marL="185766" indent="-185766" defTabSz="990752">
              <a:buFont typeface="Arial" panose="020B0604020202020204" pitchFamily="34" charset="0"/>
              <a:buChar char="•"/>
              <a:defRPr/>
            </a:pPr>
            <a:r>
              <a:rPr lang="en-GB" dirty="0">
                <a:solidFill>
                  <a:prstClr val="black"/>
                </a:solidFill>
                <a:cs typeface="Arial" panose="020B0604020202020204" pitchFamily="34" charset="0"/>
              </a:rPr>
              <a:t>Search strategy</a:t>
            </a:r>
          </a:p>
          <a:p>
            <a:pPr marL="185766" indent="-185766" defTabSz="990752">
              <a:buFont typeface="Arial" panose="020B0604020202020204" pitchFamily="34" charset="0"/>
              <a:buChar char="•"/>
              <a:defRPr/>
            </a:pPr>
            <a:r>
              <a:rPr lang="en-GB" dirty="0">
                <a:solidFill>
                  <a:prstClr val="black"/>
                </a:solidFill>
                <a:cs typeface="Arial" panose="020B0604020202020204" pitchFamily="34" charset="0"/>
              </a:rPr>
              <a:t>Search</a:t>
            </a:r>
          </a:p>
          <a:p>
            <a:pPr defTabSz="990752">
              <a:defRPr/>
            </a:pPr>
            <a:endParaRPr lang="en-GB"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It may be necessary to search the scene before examination takes place. Protection of life always takes primacy over the preservation and recovery of forensic material.</a:t>
            </a:r>
          </a:p>
          <a:p>
            <a:pPr defTabSz="990752">
              <a:defRPr/>
            </a:pPr>
            <a:endParaRPr lang="en-GB" dirty="0">
              <a:solidFill>
                <a:prstClr val="black"/>
              </a:solidFill>
              <a:cs typeface="Arial" panose="020B0604020202020204" pitchFamily="34" charset="0"/>
            </a:endParaRPr>
          </a:p>
          <a:p>
            <a:pPr defTabSz="990752">
              <a:defRPr/>
            </a:pPr>
            <a:r>
              <a:rPr lang="en-GB" b="1" dirty="0">
                <a:solidFill>
                  <a:prstClr val="black"/>
                </a:solidFill>
                <a:cs typeface="Arial" panose="020B0604020202020204" pitchFamily="34" charset="0"/>
              </a:rPr>
              <a:t>Examination: </a:t>
            </a:r>
            <a:r>
              <a:rPr lang="en-GB" dirty="0">
                <a:solidFill>
                  <a:prstClr val="black"/>
                </a:solidFill>
                <a:cs typeface="Arial" panose="020B0604020202020204" pitchFamily="34" charset="0"/>
              </a:rPr>
              <a:t>A thorough examination of the scene is essential. As there is usually only one chance to do this, scene examination should not be made in haste unless a delay would result in the decomposition of evidence. Relevant experts should be consulted, where necessary, before commencing the examination.</a:t>
            </a:r>
          </a:p>
          <a:p>
            <a:pPr defTabSz="990752">
              <a:defRPr/>
            </a:pPr>
            <a:r>
              <a:rPr lang="en-GB" dirty="0">
                <a:solidFill>
                  <a:prstClr val="black"/>
                </a:solidFill>
                <a:cs typeface="Arial" panose="020B0604020202020204" pitchFamily="34" charset="0"/>
              </a:rPr>
              <a:t>Investigators should be clear about what they require from the examination of a scene. This usually includes identifying:</a:t>
            </a:r>
          </a:p>
          <a:p>
            <a:pPr marL="185766" indent="-185766" defTabSz="990752">
              <a:buFont typeface="Arial" panose="020B0604020202020204" pitchFamily="34" charset="0"/>
              <a:buChar char="•"/>
              <a:defRPr/>
            </a:pPr>
            <a:r>
              <a:rPr lang="en-GB" dirty="0">
                <a:solidFill>
                  <a:prstClr val="black"/>
                </a:solidFill>
                <a:cs typeface="Arial" panose="020B0604020202020204" pitchFamily="34" charset="0"/>
              </a:rPr>
              <a:t>material taken to or from the scene by the offender or the victim</a:t>
            </a:r>
          </a:p>
          <a:p>
            <a:pPr marL="185766" indent="-185766" defTabSz="990752">
              <a:buFont typeface="Arial" panose="020B0604020202020204" pitchFamily="34" charset="0"/>
              <a:buChar char="•"/>
              <a:defRPr/>
            </a:pPr>
            <a:r>
              <a:rPr lang="en-GB" dirty="0">
                <a:solidFill>
                  <a:prstClr val="black"/>
                </a:solidFill>
                <a:cs typeface="Arial" panose="020B0604020202020204" pitchFamily="34" charset="0"/>
              </a:rPr>
              <a:t>access and egress routes to and from the scene</a:t>
            </a:r>
          </a:p>
          <a:p>
            <a:pPr marL="185766" indent="-185766" defTabSz="990752">
              <a:buFont typeface="Arial" panose="020B0604020202020204" pitchFamily="34" charset="0"/>
              <a:buChar char="•"/>
              <a:defRPr/>
            </a:pPr>
            <a:r>
              <a:rPr lang="en-GB" dirty="0">
                <a:solidFill>
                  <a:prstClr val="black"/>
                </a:solidFill>
                <a:cs typeface="Arial" panose="020B0604020202020204" pitchFamily="34" charset="0"/>
              </a:rPr>
              <a:t>any passive data generators which may be of use to the investigation.</a:t>
            </a:r>
          </a:p>
          <a:p>
            <a:pPr defTabSz="990752">
              <a:defRPr/>
            </a:pPr>
            <a:endParaRPr lang="en-GB"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In major or complex scenes where several crime scene investigators are required, a crime scene manager should play an active role in managing all aspects of the scene examination.  As soon as examination is complete, the investigator should consider releasing the scene.</a:t>
            </a:r>
          </a:p>
          <a:p>
            <a:pPr defTabSz="990752">
              <a:defRPr/>
            </a:pPr>
            <a:endParaRPr lang="en-GB" dirty="0">
              <a:solidFill>
                <a:prstClr val="black"/>
              </a:solidFill>
              <a:cs typeface="Arial" panose="020B0604020202020204" pitchFamily="34" charset="0"/>
            </a:endParaRPr>
          </a:p>
          <a:p>
            <a:pPr defTabSz="990752">
              <a:defRPr/>
            </a:pPr>
            <a:r>
              <a:rPr lang="en-GB" b="1" dirty="0">
                <a:solidFill>
                  <a:prstClr val="black"/>
                </a:solidFill>
                <a:cs typeface="Arial" panose="020B0604020202020204" pitchFamily="34" charset="0"/>
              </a:rPr>
              <a:t>Releasing the scene: </a:t>
            </a:r>
            <a:r>
              <a:rPr lang="en-GB" dirty="0">
                <a:solidFill>
                  <a:prstClr val="black"/>
                </a:solidFill>
                <a:cs typeface="Arial" panose="020B0604020202020204" pitchFamily="34" charset="0"/>
              </a:rPr>
              <a:t>Investigators should not release a scene until they are satisfied that all expert advice has been considered and that a police search adviser (</a:t>
            </a:r>
            <a:r>
              <a:rPr lang="en-GB" dirty="0" err="1">
                <a:solidFill>
                  <a:prstClr val="black"/>
                </a:solidFill>
                <a:cs typeface="Arial" panose="020B0604020202020204" pitchFamily="34" charset="0"/>
              </a:rPr>
              <a:t>PolSA</a:t>
            </a:r>
            <a:r>
              <a:rPr lang="en-GB" dirty="0">
                <a:solidFill>
                  <a:prstClr val="black"/>
                </a:solidFill>
                <a:cs typeface="Arial" panose="020B0604020202020204" pitchFamily="34" charset="0"/>
              </a:rPr>
              <a:t>) team has conducted a full and final search, if appropriate.</a:t>
            </a:r>
          </a:p>
          <a:p>
            <a:pPr defTabSz="990752">
              <a:defRPr/>
            </a:pPr>
            <a:r>
              <a:rPr lang="en-GB" dirty="0">
                <a:solidFill>
                  <a:prstClr val="black"/>
                </a:solidFill>
                <a:cs typeface="Arial" panose="020B0604020202020204" pitchFamily="34" charset="0"/>
              </a:rPr>
              <a:t>Once areas which have been covered by crime scene tents and stepping plates have been searched, the scene can be cleaned and released. In some cases, this may need to be conducted in liaison with the environmental health department or the local health authority, </a:t>
            </a:r>
            <a:r>
              <a:rPr lang="en-GB" dirty="0" err="1">
                <a:solidFill>
                  <a:prstClr val="black"/>
                </a:solidFill>
                <a:cs typeface="Arial" panose="020B0604020202020204" pitchFamily="34" charset="0"/>
              </a:rPr>
              <a:t>eg</a:t>
            </a:r>
            <a:r>
              <a:rPr lang="en-GB" dirty="0">
                <a:solidFill>
                  <a:prstClr val="black"/>
                </a:solidFill>
                <a:cs typeface="Arial" panose="020B0604020202020204" pitchFamily="34" charset="0"/>
              </a:rPr>
              <a:t>, where chemicals or biological </a:t>
            </a: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31</a:t>
            </a:fld>
            <a:endParaRPr lang="en-GB"/>
          </a:p>
        </p:txBody>
      </p:sp>
    </p:spTree>
    <p:extLst>
      <p:ext uri="{BB962C8B-B14F-4D97-AF65-F5344CB8AC3E}">
        <p14:creationId xmlns:p14="http://schemas.microsoft.com/office/powerpoint/2010/main" val="235516149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32</a:t>
            </a:fld>
            <a:endParaRPr lang="en-GB"/>
          </a:p>
        </p:txBody>
      </p:sp>
    </p:spTree>
    <p:extLst>
      <p:ext uri="{BB962C8B-B14F-4D97-AF65-F5344CB8AC3E}">
        <p14:creationId xmlns:p14="http://schemas.microsoft.com/office/powerpoint/2010/main" val="255123349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cs typeface="Arial" panose="020B0604020202020204" pitchFamily="34" charset="0"/>
              </a:rPr>
              <a:t>QTS – what detail do you think you need to record when seizing evidence?</a:t>
            </a:r>
          </a:p>
          <a:p>
            <a:endParaRPr lang="en-GB" dirty="0">
              <a:cs typeface="Arial" panose="020B0604020202020204" pitchFamily="34" charset="0"/>
            </a:endParaRPr>
          </a:p>
          <a:p>
            <a:r>
              <a:rPr lang="en-GB" dirty="0">
                <a:cs typeface="Arial" panose="020B0604020202020204" pitchFamily="34" charset="0"/>
              </a:rPr>
              <a:t>The </a:t>
            </a:r>
            <a:r>
              <a:rPr lang="en-GB" b="1" dirty="0">
                <a:cs typeface="Arial" panose="020B0604020202020204" pitchFamily="34" charset="0"/>
              </a:rPr>
              <a:t>‘chain of evidence’ </a:t>
            </a:r>
            <a:r>
              <a:rPr lang="en-GB" dirty="0">
                <a:cs typeface="Arial" panose="020B0604020202020204" pitchFamily="34" charset="0"/>
              </a:rPr>
              <a:t>refers to the handling of evidence from the moment it is found and seized, right through the prosecution process. It provides an audit trail showing where that evidence has been at all times. </a:t>
            </a:r>
          </a:p>
          <a:p>
            <a:endParaRPr lang="en-GB" dirty="0">
              <a:cs typeface="Arial" panose="020B0604020202020204" pitchFamily="34" charset="0"/>
            </a:endParaRPr>
          </a:p>
          <a:p>
            <a:r>
              <a:rPr lang="en-GB" dirty="0">
                <a:cs typeface="Arial" panose="020B0604020202020204" pitchFamily="34" charset="0"/>
              </a:rPr>
              <a:t>Explain about the continuity of evidence, including recording the transfer of evidence/ exhibits</a:t>
            </a:r>
          </a:p>
          <a:p>
            <a:endParaRPr lang="en-GB" dirty="0">
              <a:cs typeface="Arial" panose="020B0604020202020204" pitchFamily="34" charset="0"/>
            </a:endParaRPr>
          </a:p>
          <a:p>
            <a:r>
              <a:rPr lang="en-GB" dirty="0">
                <a:cs typeface="Arial" panose="020B0604020202020204" pitchFamily="34" charset="0"/>
              </a:rPr>
              <a:t>Reference: Evidence in criminal investigations 24th February 2014 (obtained from CPS website) https://assets.publishing.service.gov.uk/government/uploads/system/uploads/attachment_data/file/488508/Evidence_v3.0EXT_clean.pdf</a:t>
            </a:r>
          </a:p>
          <a:p>
            <a:endParaRPr lang="en-GB" dirty="0"/>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33</a:t>
            </a:fld>
            <a:endParaRPr lang="en-GB"/>
          </a:p>
        </p:txBody>
      </p:sp>
    </p:spTree>
    <p:extLst>
      <p:ext uri="{BB962C8B-B14F-4D97-AF65-F5344CB8AC3E}">
        <p14:creationId xmlns:p14="http://schemas.microsoft.com/office/powerpoint/2010/main" val="42085914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90752">
              <a:defRPr/>
            </a:pPr>
            <a:r>
              <a:rPr lang="en-GB" b="1" dirty="0">
                <a:solidFill>
                  <a:prstClr val="black"/>
                </a:solidFill>
                <a:cs typeface="Arial" panose="020B0604020202020204" pitchFamily="34" charset="0"/>
              </a:rPr>
              <a:t>Reference: College of Policing APP</a:t>
            </a:r>
          </a:p>
          <a:p>
            <a:pPr defTabSz="990752">
              <a:defRPr/>
            </a:pPr>
            <a:r>
              <a:rPr lang="en-GB" b="1" dirty="0">
                <a:solidFill>
                  <a:prstClr val="black"/>
                </a:solidFill>
                <a:cs typeface="Arial" panose="020B0604020202020204" pitchFamily="34" charset="0"/>
              </a:rPr>
              <a:t>https://www.app.college.police.uk/app-content/investigations/working-with-suspects/</a:t>
            </a:r>
          </a:p>
          <a:p>
            <a:pPr defTabSz="990752">
              <a:defRPr/>
            </a:pPr>
            <a:endParaRPr lang="en-GB" b="1" dirty="0">
              <a:solidFill>
                <a:prstClr val="black"/>
              </a:solidFill>
              <a:cs typeface="Arial" panose="020B0604020202020204" pitchFamily="34" charset="0"/>
            </a:endParaRPr>
          </a:p>
          <a:p>
            <a:pPr defTabSz="990752">
              <a:defRPr/>
            </a:pPr>
            <a:r>
              <a:rPr lang="en-GB" b="1" dirty="0">
                <a:solidFill>
                  <a:prstClr val="black"/>
                </a:solidFill>
                <a:cs typeface="Arial" panose="020B0604020202020204" pitchFamily="34" charset="0"/>
              </a:rPr>
              <a:t>1. Suspect Present:</a:t>
            </a:r>
          </a:p>
          <a:p>
            <a:pPr defTabSz="990752">
              <a:defRPr/>
            </a:pPr>
            <a:endParaRPr lang="en-GB" b="1" dirty="0">
              <a:solidFill>
                <a:prstClr val="black"/>
              </a:solidFill>
              <a:cs typeface="Arial" panose="020B0604020202020204" pitchFamily="34" charset="0"/>
            </a:endParaRPr>
          </a:p>
          <a:p>
            <a:pPr marL="185766" indent="-185766" defTabSz="990752">
              <a:buFont typeface="Arial" panose="020B0604020202020204" pitchFamily="34" charset="0"/>
              <a:buChar char="•"/>
              <a:defRPr/>
            </a:pPr>
            <a:r>
              <a:rPr lang="en-GB" b="1" dirty="0">
                <a:solidFill>
                  <a:prstClr val="black"/>
                </a:solidFill>
                <a:cs typeface="Arial" panose="020B0604020202020204" pitchFamily="34" charset="0"/>
              </a:rPr>
              <a:t>Identification of suspects</a:t>
            </a:r>
          </a:p>
          <a:p>
            <a:pPr defTabSz="990752">
              <a:defRPr/>
            </a:pPr>
            <a:r>
              <a:rPr lang="en-GB" dirty="0">
                <a:solidFill>
                  <a:prstClr val="black"/>
                </a:solidFill>
                <a:cs typeface="Arial" panose="020B0604020202020204" pitchFamily="34" charset="0"/>
              </a:rPr>
              <a:t>In some investigations the suspect is identified beyond reasonable doubt from the outset. They may have been caught red-handed, arrested during the initial response or identified from material gathered during the investigation. Whenever a suspect’s identity becomes known, consideration must be given to formal identification procedures.</a:t>
            </a:r>
          </a:p>
          <a:p>
            <a:pPr defTabSz="990752">
              <a:defRPr/>
            </a:pPr>
            <a:endParaRPr lang="en-GB" dirty="0">
              <a:solidFill>
                <a:prstClr val="black"/>
              </a:solidFill>
              <a:cs typeface="Arial" panose="020B0604020202020204" pitchFamily="34" charset="0"/>
            </a:endParaRPr>
          </a:p>
          <a:p>
            <a:pPr defTabSz="990752">
              <a:defRPr/>
            </a:pPr>
            <a:r>
              <a:rPr lang="en-GB" b="1" dirty="0">
                <a:solidFill>
                  <a:prstClr val="black"/>
                </a:solidFill>
                <a:cs typeface="Arial" panose="020B0604020202020204" pitchFamily="34" charset="0"/>
              </a:rPr>
              <a:t>Points to consider:</a:t>
            </a:r>
          </a:p>
          <a:p>
            <a:pPr defTabSz="990752">
              <a:defRPr/>
            </a:pPr>
            <a:r>
              <a:rPr lang="en-GB" dirty="0">
                <a:solidFill>
                  <a:prstClr val="black"/>
                </a:solidFill>
                <a:cs typeface="Arial" panose="020B0604020202020204" pitchFamily="34" charset="0"/>
              </a:rPr>
              <a:t>Where investigators are conducting interviews with witnesses and identification is likely to be an issue, guidelines contained in R v Turnbull (1977) QB 224 and captured in the mnemonic ADVOKATE will help to secure best evidence.</a:t>
            </a:r>
          </a:p>
          <a:p>
            <a:pPr defTabSz="990752">
              <a:defRPr/>
            </a:pPr>
            <a:endParaRPr lang="en-GB"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Descriptions should be obtained while the recollection is fresh in the mind of the witness. In some cases the suspect may still be in the locality and may not have had the opportunity to alter their appearance or conceal/dispose of evidence.</a:t>
            </a:r>
          </a:p>
          <a:p>
            <a:pPr defTabSz="990752">
              <a:defRPr/>
            </a:pPr>
            <a:endParaRPr lang="en-GB"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The first principle of identification evidence is that failure to accurately record the description of a suspect as soon as it is available, and failure to use the description during the identification process, can seriously undermine the chances of a conviction. Investigators should bear in mind the difference between identification and recognition and that, where a witness claims to recognise a suspect, identification procedures must still be followed.</a:t>
            </a:r>
          </a:p>
          <a:p>
            <a:pPr defTabSz="990752">
              <a:defRPr/>
            </a:pPr>
            <a:endParaRPr lang="en-GB" dirty="0">
              <a:solidFill>
                <a:prstClr val="black"/>
              </a:solidFill>
              <a:cs typeface="Arial" panose="020B0604020202020204" pitchFamily="34" charset="0"/>
            </a:endParaRPr>
          </a:p>
          <a:p>
            <a:pPr defTabSz="990752">
              <a:defRPr/>
            </a:pPr>
            <a:endParaRPr lang="en-GB" dirty="0">
              <a:solidFill>
                <a:prstClr val="black"/>
              </a:solidFill>
              <a:cs typeface="Arial" panose="020B0604020202020204" pitchFamily="34" charset="0"/>
            </a:endParaRPr>
          </a:p>
          <a:p>
            <a:pPr defTabSz="990752">
              <a:defRPr/>
            </a:pPr>
            <a:r>
              <a:rPr lang="en-GB" b="1" dirty="0">
                <a:solidFill>
                  <a:prstClr val="black"/>
                </a:solidFill>
                <a:cs typeface="Arial" panose="020B0604020202020204" pitchFamily="34" charset="0"/>
              </a:rPr>
              <a:t>Arrest strategy:</a:t>
            </a:r>
          </a:p>
          <a:p>
            <a:pPr defTabSz="990752">
              <a:defRPr/>
            </a:pPr>
            <a:r>
              <a:rPr lang="en-GB" dirty="0">
                <a:solidFill>
                  <a:prstClr val="black"/>
                </a:solidFill>
                <a:cs typeface="Arial" panose="020B0604020202020204" pitchFamily="34" charset="0"/>
              </a:rPr>
              <a:t>An investigator must decide whether the suspect can or should be arrested. The decision to deprive an individual of their freedom should not be taken lightly, and advice should be sought from the Crown Prosecution Service (CPS) if needed. Once a suspect has been identified, a strategy development approach can be adopted to gather material that will either implicate them in the offence or eliminate them. Every individual who falls within the suspect category must be treated in the same way. If there are specific reasons for not following the same procedure, these should be recorded in the crime report or policy file.</a:t>
            </a:r>
          </a:p>
          <a:p>
            <a:pPr defTabSz="990752">
              <a:defRPr/>
            </a:pPr>
            <a:endParaRPr lang="en-GB" dirty="0">
              <a:solidFill>
                <a:prstClr val="black"/>
              </a:solidFill>
              <a:cs typeface="Arial" panose="020B0604020202020204" pitchFamily="34" charset="0"/>
            </a:endParaRPr>
          </a:p>
          <a:p>
            <a:pPr defTabSz="990752">
              <a:defRPr/>
            </a:pPr>
            <a:r>
              <a:rPr lang="en-GB" b="1" dirty="0">
                <a:solidFill>
                  <a:prstClr val="black"/>
                </a:solidFill>
                <a:cs typeface="Arial" panose="020B0604020202020204" pitchFamily="34" charset="0"/>
              </a:rPr>
              <a:t>Managing the scene &amp; a suspect:</a:t>
            </a:r>
          </a:p>
          <a:p>
            <a:pPr defTabSz="990752">
              <a:defRPr/>
            </a:pPr>
            <a:r>
              <a:rPr lang="en-GB" dirty="0">
                <a:solidFill>
                  <a:prstClr val="black"/>
                </a:solidFill>
                <a:cs typeface="Arial" panose="020B0604020202020204" pitchFamily="34" charset="0"/>
              </a:rPr>
              <a:t>If a suspect is present, consideration needs to be given to how any arrest would be conducted. Namely, who would manage the scene and who would manage the prisoner.</a:t>
            </a:r>
          </a:p>
          <a:p>
            <a:pPr defTabSz="990752">
              <a:defRPr/>
            </a:pPr>
            <a:endParaRPr lang="en-GB" dirty="0">
              <a:solidFill>
                <a:prstClr val="black"/>
              </a:solidFill>
              <a:cs typeface="Arial" panose="020B0604020202020204" pitchFamily="34" charset="0"/>
            </a:endParaRPr>
          </a:p>
          <a:p>
            <a:pPr defTabSz="990752">
              <a:defRPr/>
            </a:pPr>
            <a:r>
              <a:rPr lang="en-GB" b="1" dirty="0">
                <a:solidFill>
                  <a:prstClr val="black"/>
                </a:solidFill>
                <a:cs typeface="Arial" panose="020B0604020202020204" pitchFamily="34" charset="0"/>
              </a:rPr>
              <a:t>Cross contamination – see below</a:t>
            </a:r>
          </a:p>
          <a:p>
            <a:pPr defTabSz="990752">
              <a:defRPr/>
            </a:pPr>
            <a:endParaRPr lang="en-GB" b="1" dirty="0">
              <a:solidFill>
                <a:prstClr val="black"/>
              </a:solidFill>
              <a:cs typeface="Arial" panose="020B0604020202020204" pitchFamily="34" charset="0"/>
            </a:endParaRPr>
          </a:p>
          <a:p>
            <a:pPr defTabSz="990752">
              <a:defRPr/>
            </a:pPr>
            <a:endParaRPr lang="en-GB" b="1" dirty="0">
              <a:solidFill>
                <a:prstClr val="black"/>
              </a:solidFill>
              <a:cs typeface="Arial" panose="020B0604020202020204" pitchFamily="34" charset="0"/>
            </a:endParaRPr>
          </a:p>
          <a:p>
            <a:pPr defTabSz="990752">
              <a:defRPr/>
            </a:pPr>
            <a:r>
              <a:rPr lang="en-GB" b="1" dirty="0">
                <a:solidFill>
                  <a:prstClr val="black"/>
                </a:solidFill>
                <a:cs typeface="Arial" panose="020B0604020202020204" pitchFamily="34" charset="0"/>
              </a:rPr>
              <a:t>2. Suspect Not Present:</a:t>
            </a:r>
          </a:p>
          <a:p>
            <a:pPr defTabSz="990752">
              <a:defRPr/>
            </a:pPr>
            <a:endParaRPr lang="en-GB" b="1" dirty="0">
              <a:solidFill>
                <a:prstClr val="black"/>
              </a:solidFill>
              <a:cs typeface="Arial" panose="020B0604020202020204" pitchFamily="34" charset="0"/>
            </a:endParaRPr>
          </a:p>
          <a:p>
            <a:pPr defTabSz="990752">
              <a:defRPr/>
            </a:pPr>
            <a:r>
              <a:rPr lang="en-GB" b="1" dirty="0">
                <a:solidFill>
                  <a:prstClr val="black"/>
                </a:solidFill>
                <a:cs typeface="Arial" panose="020B0604020202020204" pitchFamily="34" charset="0"/>
              </a:rPr>
              <a:t>Identification of Suspect:</a:t>
            </a:r>
          </a:p>
          <a:p>
            <a:pPr defTabSz="990752">
              <a:defRPr/>
            </a:pPr>
            <a:r>
              <a:rPr lang="en-GB" dirty="0">
                <a:solidFill>
                  <a:prstClr val="black"/>
                </a:solidFill>
                <a:cs typeface="Arial" panose="020B0604020202020204" pitchFamily="34" charset="0"/>
              </a:rPr>
              <a:t>If a suspect is not at the scene then he/she must be located as a matter of urgency. As time passes valuable evidence will be lost. An investigator must also consider that, sufficient information will be required in order to locate the suspect. This might mean personal details or if unknown, a full description. Again, an investigator must consider that a formal identification procedure may need to take place. Therefore, consideration should be given to accurate recording of the first description.</a:t>
            </a:r>
          </a:p>
          <a:p>
            <a:pPr defTabSz="990752">
              <a:defRPr/>
            </a:pPr>
            <a:endParaRPr lang="en-GB" dirty="0">
              <a:solidFill>
                <a:prstClr val="black"/>
              </a:solidFill>
              <a:cs typeface="Arial" panose="020B0604020202020204" pitchFamily="34" charset="0"/>
            </a:endParaRPr>
          </a:p>
          <a:p>
            <a:pPr defTabSz="990752">
              <a:defRPr/>
            </a:pPr>
            <a:r>
              <a:rPr lang="en-GB" b="1" dirty="0">
                <a:solidFill>
                  <a:prstClr val="black"/>
                </a:solidFill>
                <a:cs typeface="Arial" panose="020B0604020202020204" pitchFamily="34" charset="0"/>
              </a:rPr>
              <a:t>Risk Assessment :</a:t>
            </a:r>
          </a:p>
          <a:p>
            <a:pPr defTabSz="990752">
              <a:defRPr/>
            </a:pPr>
            <a:r>
              <a:rPr lang="en-GB" dirty="0">
                <a:solidFill>
                  <a:prstClr val="black"/>
                </a:solidFill>
                <a:cs typeface="Arial" panose="020B0604020202020204" pitchFamily="34" charset="0"/>
              </a:rPr>
              <a:t>The action taken by an investigator will depend on the nature of the risk posed by the suspect. If it considered that there is a risk of injury to, either the suspect themselves or the public at large, then an investigator should consider prioritising this action.</a:t>
            </a:r>
          </a:p>
          <a:p>
            <a:pPr defTabSz="990752">
              <a:defRPr/>
            </a:pPr>
            <a:endParaRPr lang="en-GB" dirty="0">
              <a:solidFill>
                <a:prstClr val="black"/>
              </a:solidFill>
              <a:cs typeface="Arial" panose="020B0604020202020204" pitchFamily="34" charset="0"/>
            </a:endParaRPr>
          </a:p>
          <a:p>
            <a:pPr defTabSz="990752">
              <a:defRPr/>
            </a:pPr>
            <a:r>
              <a:rPr lang="en-GB" b="1" dirty="0">
                <a:solidFill>
                  <a:prstClr val="black"/>
                </a:solidFill>
                <a:cs typeface="Arial" panose="020B0604020202020204" pitchFamily="34" charset="0"/>
              </a:rPr>
              <a:t>Circulate Details:</a:t>
            </a:r>
          </a:p>
          <a:p>
            <a:pPr defTabSz="990752">
              <a:defRPr/>
            </a:pPr>
            <a:r>
              <a:rPr lang="en-GB" dirty="0">
                <a:solidFill>
                  <a:prstClr val="black"/>
                </a:solidFill>
                <a:cs typeface="Arial" panose="020B0604020202020204" pitchFamily="34" charset="0"/>
              </a:rPr>
              <a:t>Utilise the PNC and local systems to circulate a description of the suspect.</a:t>
            </a:r>
          </a:p>
          <a:p>
            <a:pPr defTabSz="990752">
              <a:defRPr/>
            </a:pPr>
            <a:endParaRPr lang="en-GB" dirty="0">
              <a:solidFill>
                <a:prstClr val="black"/>
              </a:solidFill>
              <a:cs typeface="Arial" panose="020B0604020202020204" pitchFamily="34" charset="0"/>
            </a:endParaRPr>
          </a:p>
          <a:p>
            <a:pPr defTabSz="990752">
              <a:defRPr/>
            </a:pPr>
            <a:r>
              <a:rPr lang="en-GB" b="1" dirty="0">
                <a:solidFill>
                  <a:prstClr val="black"/>
                </a:solidFill>
                <a:cs typeface="Arial" panose="020B0604020202020204" pitchFamily="34" charset="0"/>
              </a:rPr>
              <a:t>Cross Contamination:</a:t>
            </a:r>
          </a:p>
          <a:p>
            <a:pPr defTabSz="990752">
              <a:defRPr/>
            </a:pPr>
            <a:r>
              <a:rPr lang="en-GB" dirty="0">
                <a:solidFill>
                  <a:prstClr val="black"/>
                </a:solidFill>
                <a:cs typeface="Arial" panose="020B0604020202020204" pitchFamily="34" charset="0"/>
              </a:rPr>
              <a:t>The techniques of crime scene management are based on </a:t>
            </a:r>
            <a:r>
              <a:rPr lang="en-GB" dirty="0" err="1">
                <a:solidFill>
                  <a:prstClr val="black"/>
                </a:solidFill>
                <a:cs typeface="Arial" panose="020B0604020202020204" pitchFamily="34" charset="0"/>
              </a:rPr>
              <a:t>Locard’s</a:t>
            </a:r>
            <a:r>
              <a:rPr lang="en-GB" dirty="0">
                <a:solidFill>
                  <a:prstClr val="black"/>
                </a:solidFill>
                <a:cs typeface="Arial" panose="020B0604020202020204" pitchFamily="34" charset="0"/>
              </a:rPr>
              <a:t> principle of exchange. Anyone who enters the scene both takes something of the scene with them and leaves something of themselves behind. This means that every contact leaves a trace, however miniscule. This could be:</a:t>
            </a:r>
          </a:p>
          <a:p>
            <a:pPr marL="185766" indent="-185766" defTabSz="990752">
              <a:buFont typeface="Arial" panose="020B0604020202020204" pitchFamily="34" charset="0"/>
              <a:buChar char="•"/>
              <a:defRPr/>
            </a:pPr>
            <a:r>
              <a:rPr lang="en-GB" dirty="0">
                <a:solidFill>
                  <a:prstClr val="black"/>
                </a:solidFill>
                <a:cs typeface="Arial" panose="020B0604020202020204" pitchFamily="34" charset="0"/>
              </a:rPr>
              <a:t>fingerprints</a:t>
            </a:r>
          </a:p>
          <a:p>
            <a:pPr marL="185766" indent="-185766" defTabSz="990752">
              <a:buFont typeface="Arial" panose="020B0604020202020204" pitchFamily="34" charset="0"/>
              <a:buChar char="•"/>
              <a:defRPr/>
            </a:pPr>
            <a:r>
              <a:rPr lang="en-GB" dirty="0">
                <a:solidFill>
                  <a:prstClr val="black"/>
                </a:solidFill>
                <a:cs typeface="Arial" panose="020B0604020202020204" pitchFamily="34" charset="0"/>
              </a:rPr>
              <a:t>DNA</a:t>
            </a:r>
          </a:p>
          <a:p>
            <a:pPr marL="185766" indent="-185766" defTabSz="990752">
              <a:buFont typeface="Arial" panose="020B0604020202020204" pitchFamily="34" charset="0"/>
              <a:buChar char="•"/>
              <a:defRPr/>
            </a:pPr>
            <a:r>
              <a:rPr lang="en-GB" dirty="0">
                <a:solidFill>
                  <a:prstClr val="black"/>
                </a:solidFill>
                <a:cs typeface="Arial" panose="020B0604020202020204" pitchFamily="34" charset="0"/>
              </a:rPr>
              <a:t>fibres</a:t>
            </a:r>
          </a:p>
          <a:p>
            <a:pPr marL="185766" indent="-185766" defTabSz="990752">
              <a:buFont typeface="Arial" panose="020B0604020202020204" pitchFamily="34" charset="0"/>
              <a:buChar char="•"/>
              <a:defRPr/>
            </a:pPr>
            <a:r>
              <a:rPr lang="en-GB" dirty="0">
                <a:solidFill>
                  <a:prstClr val="black"/>
                </a:solidFill>
                <a:cs typeface="Arial" panose="020B0604020202020204" pitchFamily="34" charset="0"/>
              </a:rPr>
              <a:t>footwear marks.</a:t>
            </a:r>
          </a:p>
          <a:p>
            <a:pPr defTabSz="990752">
              <a:defRPr/>
            </a:pPr>
            <a:endParaRPr lang="en-GB"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These traces provide valuable material that can link a suspect to the crime. The techniques for recovering this material are highly specialised and CSIs have the necessary training and equipment to carry them out.</a:t>
            </a:r>
          </a:p>
          <a:p>
            <a:pPr defTabSz="990752">
              <a:defRPr/>
            </a:pPr>
            <a:endParaRPr lang="en-GB"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Equally, the movement of police officers or staff between scenes may cross-contaminate the available material, and confuse or mislead the investigation. If in doubt, officers should seek advice from CSIs or crime scene managers.</a:t>
            </a:r>
          </a:p>
          <a:p>
            <a:pPr defTabSz="990752">
              <a:defRPr/>
            </a:pPr>
            <a:endParaRPr lang="en-GB"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Use this opportunity to explore the students strategy for locating and managing the suspect</a:t>
            </a:r>
          </a:p>
          <a:p>
            <a:pPr defTabSz="990752">
              <a:defRPr/>
            </a:pPr>
            <a:endParaRPr lang="en-GB" dirty="0">
              <a:solidFill>
                <a:prstClr val="black"/>
              </a:solidFill>
            </a:endParaRP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34</a:t>
            </a:fld>
            <a:endParaRPr lang="en-GB"/>
          </a:p>
        </p:txBody>
      </p:sp>
    </p:spTree>
    <p:extLst>
      <p:ext uri="{BB962C8B-B14F-4D97-AF65-F5344CB8AC3E}">
        <p14:creationId xmlns:p14="http://schemas.microsoft.com/office/powerpoint/2010/main" val="8971021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90752">
              <a:defRPr/>
            </a:pPr>
            <a:r>
              <a:rPr lang="en-GB" b="1" dirty="0">
                <a:solidFill>
                  <a:prstClr val="black"/>
                </a:solidFill>
                <a:cs typeface="Arial" panose="020B0604020202020204" pitchFamily="34" charset="0"/>
              </a:rPr>
              <a:t>Q.  what powers are available to deal with an incident?</a:t>
            </a:r>
          </a:p>
          <a:p>
            <a:pPr defTabSz="990752">
              <a:defRPr/>
            </a:pPr>
            <a:endParaRPr lang="en-GB" dirty="0">
              <a:solidFill>
                <a:prstClr val="black"/>
              </a:solidFill>
              <a:cs typeface="Arial" panose="020B0604020202020204" pitchFamily="34" charset="0"/>
            </a:endParaRPr>
          </a:p>
          <a:p>
            <a:pPr defTabSz="990752">
              <a:defRPr/>
            </a:pPr>
            <a:r>
              <a:rPr lang="en-GB" b="1" dirty="0">
                <a:solidFill>
                  <a:prstClr val="black"/>
                </a:solidFill>
                <a:cs typeface="Arial" panose="020B0604020202020204" pitchFamily="34" charset="0"/>
              </a:rPr>
              <a:t>Expected response: </a:t>
            </a:r>
            <a:r>
              <a:rPr lang="en-GB" dirty="0">
                <a:solidFill>
                  <a:prstClr val="black"/>
                </a:solidFill>
                <a:cs typeface="Arial" panose="020B0604020202020204" pitchFamily="34" charset="0"/>
              </a:rPr>
              <a:t>Too many to list e.g. powers of arrest, entry, search, offences committed</a:t>
            </a:r>
          </a:p>
          <a:p>
            <a:pPr defTabSz="990752">
              <a:defRPr/>
            </a:pPr>
            <a:endParaRPr lang="en-GB"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What about the policies of the force for managing certain types of incident, such as domestic violence. At this time there is a policy to take positive action at the scene of a domestic incident. However, there may not be sufficient grounds to effect an arrest. Does this policy override the law? Discuss the compounding pressures.</a:t>
            </a:r>
          </a:p>
          <a:p>
            <a:pPr defTabSz="990752">
              <a:defRPr/>
            </a:pPr>
            <a:endParaRPr lang="en-GB"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You will need to filter through them using the information and your experience to guide you.</a:t>
            </a:r>
          </a:p>
          <a:p>
            <a:pPr defTabSz="990752">
              <a:defRPr/>
            </a:pPr>
            <a:endParaRPr lang="en-GB"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However, newly appointed officers have limited experience which makes decision making more difficult.</a:t>
            </a:r>
          </a:p>
          <a:p>
            <a:pPr defTabSz="990752">
              <a:defRPr/>
            </a:pPr>
            <a:endParaRPr lang="en-GB" dirty="0">
              <a:solidFill>
                <a:prstClr val="black"/>
              </a:solidFill>
            </a:endParaRPr>
          </a:p>
          <a:p>
            <a:pPr defTabSz="990752">
              <a:defRPr/>
            </a:pPr>
            <a:endParaRPr lang="en-GB" dirty="0">
              <a:solidFill>
                <a:prstClr val="black"/>
              </a:solidFill>
            </a:endParaRP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35</a:t>
            </a:fld>
            <a:endParaRPr lang="en-GB"/>
          </a:p>
        </p:txBody>
      </p:sp>
    </p:spTree>
    <p:extLst>
      <p:ext uri="{BB962C8B-B14F-4D97-AF65-F5344CB8AC3E}">
        <p14:creationId xmlns:p14="http://schemas.microsoft.com/office/powerpoint/2010/main" val="165867535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90752">
              <a:defRPr/>
            </a:pPr>
            <a:r>
              <a:rPr lang="en-GB" dirty="0">
                <a:solidFill>
                  <a:prstClr val="black"/>
                </a:solidFill>
                <a:cs typeface="Arial" panose="020B0604020202020204" pitchFamily="34" charset="0"/>
              </a:rPr>
              <a:t>Consider </a:t>
            </a:r>
            <a:r>
              <a:rPr lang="en-GB" b="1" dirty="0">
                <a:solidFill>
                  <a:prstClr val="black"/>
                </a:solidFill>
                <a:cs typeface="Arial" panose="020B0604020202020204" pitchFamily="34" charset="0"/>
              </a:rPr>
              <a:t>all</a:t>
            </a:r>
            <a:r>
              <a:rPr lang="en-GB" dirty="0">
                <a:solidFill>
                  <a:prstClr val="black"/>
                </a:solidFill>
                <a:cs typeface="Arial" panose="020B0604020202020204" pitchFamily="34" charset="0"/>
              </a:rPr>
              <a:t> of the options that are available to you. Think about the consequences of taking each option.</a:t>
            </a:r>
          </a:p>
          <a:p>
            <a:pPr defTabSz="990752">
              <a:defRPr/>
            </a:pPr>
            <a:endParaRPr lang="en-GB"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An example:</a:t>
            </a:r>
          </a:p>
          <a:p>
            <a:pPr defTabSz="990752">
              <a:defRPr/>
            </a:pPr>
            <a:r>
              <a:rPr lang="en-GB" dirty="0">
                <a:solidFill>
                  <a:prstClr val="black"/>
                </a:solidFill>
                <a:cs typeface="Arial" panose="020B0604020202020204" pitchFamily="34" charset="0"/>
              </a:rPr>
              <a:t>You have a man in-front of you who is armed with a knife. You want to put him in a position of disadvantage. </a:t>
            </a:r>
          </a:p>
          <a:p>
            <a:pPr defTabSz="990752">
              <a:defRPr/>
            </a:pPr>
            <a:endParaRPr lang="en-GB"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You shout at him, “Throw the knife away and drop to your knees with your hands above your head.”</a:t>
            </a:r>
          </a:p>
          <a:p>
            <a:pPr defTabSz="990752">
              <a:defRPr/>
            </a:pPr>
            <a:endParaRPr lang="en-GB"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He complies with your request and throws the knife away. However, refuses to drop onto his knees.</a:t>
            </a:r>
          </a:p>
          <a:p>
            <a:pPr defTabSz="990752">
              <a:defRPr/>
            </a:pPr>
            <a:endParaRPr lang="en-GB"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Had you considered what you would do if he said ‘no’?</a:t>
            </a:r>
          </a:p>
          <a:p>
            <a:pPr defTabSz="990752">
              <a:defRPr/>
            </a:pPr>
            <a:endParaRPr lang="en-GB"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The options available will naturally be linked to the situation you have in-front of you. </a:t>
            </a:r>
          </a:p>
          <a:p>
            <a:pPr defTabSz="990752">
              <a:defRPr/>
            </a:pPr>
            <a:endParaRPr lang="en-GB" sz="1300" dirty="0">
              <a:solidFill>
                <a:prstClr val="black"/>
              </a:solidFill>
            </a:endParaRP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36</a:t>
            </a:fld>
            <a:endParaRPr lang="en-GB"/>
          </a:p>
        </p:txBody>
      </p:sp>
    </p:spTree>
    <p:extLst>
      <p:ext uri="{BB962C8B-B14F-4D97-AF65-F5344CB8AC3E}">
        <p14:creationId xmlns:p14="http://schemas.microsoft.com/office/powerpoint/2010/main" val="190312645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90752">
              <a:defRPr/>
            </a:pPr>
            <a:r>
              <a:rPr lang="en-GB" b="1" dirty="0">
                <a:solidFill>
                  <a:prstClr val="black"/>
                </a:solidFill>
                <a:cs typeface="Arial" panose="020B0604020202020204" pitchFamily="34" charset="0"/>
              </a:rPr>
              <a:t>QTS – How will you make your decision on what action to take?</a:t>
            </a:r>
          </a:p>
          <a:p>
            <a:pPr defTabSz="990752">
              <a:defRPr/>
            </a:pPr>
            <a:r>
              <a:rPr lang="en-GB" b="1" dirty="0">
                <a:solidFill>
                  <a:prstClr val="black"/>
                </a:solidFill>
                <a:cs typeface="Arial" panose="020B0604020202020204" pitchFamily="34" charset="0"/>
              </a:rPr>
              <a:t>QTS – Can you think of any barriers that may present themselves when dealing with an incident?</a:t>
            </a:r>
          </a:p>
          <a:p>
            <a:pPr defTabSz="990752">
              <a:defRPr/>
            </a:pPr>
            <a:endParaRPr lang="en-GB"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Adopting an evidence based approach to investigations will allow officers to a greater chance of success.</a:t>
            </a:r>
          </a:p>
          <a:p>
            <a:pPr defTabSz="990752">
              <a:defRPr/>
            </a:pPr>
            <a:endParaRPr lang="en-GB"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Evidence-based policing is the application of empirical research to police procedures. Police have long worked to improve their evidence-based research, learning from past experiences, applying and refining what worked and discarding what did not work. The difference between the evidence provided by the traditional approach and more recent procedures is the degree to which standardised empirical and scientific methodology is used to solve crimes.</a:t>
            </a:r>
          </a:p>
          <a:p>
            <a:pPr defTabSz="990752">
              <a:defRPr/>
            </a:pPr>
            <a:endParaRPr lang="en-GB"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In traditional police investigations, evidence was often anecdotal and procedures were highly personalised, depending on the particular experience and outlook of senior police and civilian leadership. However, the modern concept of evidence-based policing implies the use of formal academic research, in order to derive the most effective policies and procedures possible. This research is often conducted by professional scholars and experts in the fields of criminology, sociology and psychology.</a:t>
            </a:r>
          </a:p>
          <a:p>
            <a:pPr defTabSz="990752">
              <a:defRPr/>
            </a:pPr>
            <a:endParaRPr lang="en-GB" dirty="0">
              <a:solidFill>
                <a:prstClr val="black"/>
              </a:solidFill>
              <a:cs typeface="Arial" panose="020B0604020202020204" pitchFamily="34" charset="0"/>
            </a:endParaRPr>
          </a:p>
          <a:p>
            <a:pPr defTabSz="990752">
              <a:defRPr/>
            </a:pPr>
            <a:r>
              <a:rPr lang="en-GB" b="1" dirty="0">
                <a:solidFill>
                  <a:prstClr val="black"/>
                </a:solidFill>
                <a:cs typeface="Arial" panose="020B0604020202020204" pitchFamily="34" charset="0"/>
              </a:rPr>
              <a:t>Applying Evidence-Based Policing</a:t>
            </a:r>
          </a:p>
          <a:p>
            <a:pPr defTabSz="990752">
              <a:defRPr/>
            </a:pPr>
            <a:r>
              <a:rPr lang="en-GB" dirty="0">
                <a:solidFill>
                  <a:prstClr val="black"/>
                </a:solidFill>
                <a:cs typeface="Arial" panose="020B0604020202020204" pitchFamily="34" charset="0"/>
              </a:rPr>
              <a:t>Once research has been conducted on a particular issue, police procedures are developed, based on their effectiveness, and on which political leaders or police departments decide what methods to use. Researchers often make specific recommendations to maintain an objective or unbiased disposition in relation to the evidence gathered. They may, however, demonstrate that one response is superior to another based on statistics such as reduced crime levels, community complaints against officers and on duty related injuries.</a:t>
            </a:r>
          </a:p>
          <a:p>
            <a:pPr defTabSz="990752">
              <a:defRPr/>
            </a:pPr>
            <a:endParaRPr lang="en-GB" b="1" dirty="0">
              <a:solidFill>
                <a:prstClr val="black"/>
              </a:solidFill>
              <a:cs typeface="Arial" panose="020B0604020202020204" pitchFamily="34" charset="0"/>
            </a:endParaRPr>
          </a:p>
          <a:p>
            <a:pPr defTabSz="990752">
              <a:defRPr/>
            </a:pPr>
            <a:r>
              <a:rPr lang="en-GB" b="1" dirty="0">
                <a:solidFill>
                  <a:prstClr val="black"/>
                </a:solidFill>
                <a:cs typeface="Arial" panose="020B0604020202020204" pitchFamily="34" charset="0"/>
              </a:rPr>
              <a:t>Advantages of Evidence-Based Policing</a:t>
            </a:r>
          </a:p>
          <a:p>
            <a:pPr defTabSz="990752">
              <a:defRPr/>
            </a:pPr>
            <a:r>
              <a:rPr lang="en-GB" dirty="0">
                <a:solidFill>
                  <a:prstClr val="black"/>
                </a:solidFill>
                <a:cs typeface="Arial" panose="020B0604020202020204" pitchFamily="34" charset="0"/>
              </a:rPr>
              <a:t>The biggest advantage to applying evidence-based policing is that police can base their decisions upon established and proven methods of investigation. Furthermore, they can build on existing evidence and advance procedures through innovations based on the practical experience of police officers.</a:t>
            </a:r>
          </a:p>
          <a:p>
            <a:pPr defTabSz="990752">
              <a:defRPr/>
            </a:pPr>
            <a:endParaRPr lang="en-GB"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Reference: Evidence-based crime prevention Sherman, Lawrence W (2002) </a:t>
            </a:r>
          </a:p>
          <a:p>
            <a:pPr defTabSz="990752">
              <a:defRPr/>
            </a:pPr>
            <a:r>
              <a:rPr lang="en-GB" dirty="0">
                <a:solidFill>
                  <a:prstClr val="black"/>
                </a:solidFill>
                <a:cs typeface="Arial" panose="020B0604020202020204" pitchFamily="34" charset="0"/>
              </a:rPr>
              <a:t>Police innovation: contrasting perspectives Braga, Anthony Allan &amp; </a:t>
            </a:r>
            <a:r>
              <a:rPr lang="en-GB" dirty="0" err="1">
                <a:solidFill>
                  <a:prstClr val="black"/>
                </a:solidFill>
                <a:cs typeface="Arial" panose="020B0604020202020204" pitchFamily="34" charset="0"/>
              </a:rPr>
              <a:t>Weisburd</a:t>
            </a:r>
            <a:r>
              <a:rPr lang="en-GB" dirty="0">
                <a:solidFill>
                  <a:prstClr val="black"/>
                </a:solidFill>
                <a:cs typeface="Arial" panose="020B0604020202020204" pitchFamily="34" charset="0"/>
              </a:rPr>
              <a:t>, David (2006) </a:t>
            </a:r>
          </a:p>
          <a:p>
            <a:pPr defTabSz="990752">
              <a:defRPr/>
            </a:pPr>
            <a:endParaRPr lang="en-GB" dirty="0">
              <a:solidFill>
                <a:prstClr val="black"/>
              </a:solidFill>
            </a:endParaRP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37</a:t>
            </a:fld>
            <a:endParaRPr lang="en-GB"/>
          </a:p>
        </p:txBody>
      </p:sp>
    </p:spTree>
    <p:extLst>
      <p:ext uri="{BB962C8B-B14F-4D97-AF65-F5344CB8AC3E}">
        <p14:creationId xmlns:p14="http://schemas.microsoft.com/office/powerpoint/2010/main" val="78257252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90752">
              <a:defRPr/>
            </a:pPr>
            <a:r>
              <a:rPr lang="en-GB" b="1" dirty="0">
                <a:solidFill>
                  <a:prstClr val="black"/>
                </a:solidFill>
                <a:cs typeface="Arial" panose="020B0604020202020204" pitchFamily="34" charset="0"/>
              </a:rPr>
              <a:t>QTS – What will you be thinking when arriving at an incident?</a:t>
            </a:r>
          </a:p>
          <a:p>
            <a:pPr defTabSz="990752">
              <a:defRPr/>
            </a:pPr>
            <a:r>
              <a:rPr lang="en-GB" dirty="0">
                <a:solidFill>
                  <a:prstClr val="black"/>
                </a:solidFill>
                <a:cs typeface="Arial" panose="020B0604020202020204" pitchFamily="34" charset="0"/>
              </a:rPr>
              <a:t> </a:t>
            </a:r>
          </a:p>
          <a:p>
            <a:pPr defTabSz="990752">
              <a:defRPr/>
            </a:pPr>
            <a:r>
              <a:rPr lang="en-GB" dirty="0">
                <a:solidFill>
                  <a:prstClr val="black"/>
                </a:solidFill>
                <a:cs typeface="Arial" panose="020B0604020202020204" pitchFamily="34" charset="0"/>
              </a:rPr>
              <a:t>Discuss the mind-set of an officer arriving at an incident using the principles of the NDM, focusing on the options available </a:t>
            </a: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38</a:t>
            </a:fld>
            <a:endParaRPr lang="en-GB"/>
          </a:p>
        </p:txBody>
      </p:sp>
    </p:spTree>
    <p:extLst>
      <p:ext uri="{BB962C8B-B14F-4D97-AF65-F5344CB8AC3E}">
        <p14:creationId xmlns:p14="http://schemas.microsoft.com/office/powerpoint/2010/main" val="194338467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90752">
              <a:defRPr/>
            </a:pPr>
            <a:r>
              <a:rPr lang="en-GB" b="1" dirty="0">
                <a:solidFill>
                  <a:prstClr val="black"/>
                </a:solidFill>
                <a:cs typeface="Arial" panose="020B0604020202020204" pitchFamily="34" charset="0"/>
              </a:rPr>
              <a:t>QTS – Why do you think it’s important to build confidence?</a:t>
            </a:r>
          </a:p>
          <a:p>
            <a:pPr defTabSz="990752">
              <a:defRPr/>
            </a:pPr>
            <a:endParaRPr lang="en-GB"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Striking a healthy balance between too much and too little confidence can be challenging. Too much and you can come off as cocky and stumble into unforeseen obstacles when you overestimate your own abilities or fail to complete projects on deadline because you underestimate the time and effort they require. </a:t>
            </a:r>
          </a:p>
          <a:p>
            <a:pPr defTabSz="990752">
              <a:defRPr/>
            </a:pPr>
            <a:endParaRPr lang="en-GB"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At the same time, having too little confidence can prevent you from taking risks and seizing opportunities—in school, at work, in your social life, and beyond. Projecting just enough confidence helps you gain credibility, make a good lasting first impression, deal with pressure and meet personal and professional challenges head on.</a:t>
            </a:r>
          </a:p>
          <a:p>
            <a:pPr defTabSz="990752">
              <a:defRPr/>
            </a:pPr>
            <a:endParaRPr lang="en-GB"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Lacking confidence in decision-making abilities, due to a lack of experience or a belief that the individual is a poor decision maker, or worrying too much about the decision and believing that the outcome of the decision has too many consequences to make the decision</a:t>
            </a:r>
          </a:p>
          <a:p>
            <a:pPr defTabSz="990752">
              <a:defRPr/>
            </a:pPr>
            <a:endParaRPr lang="en-GB"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What is the impact of lacking in confidence?</a:t>
            </a:r>
          </a:p>
          <a:p>
            <a:pPr defTabSz="990752">
              <a:defRPr/>
            </a:pPr>
            <a:endParaRPr lang="en-GB" dirty="0">
              <a:solidFill>
                <a:prstClr val="black"/>
              </a:solidFill>
              <a:cs typeface="Arial" panose="020B0604020202020204" pitchFamily="34" charset="0"/>
            </a:endParaRPr>
          </a:p>
          <a:p>
            <a:pPr defTabSz="990752">
              <a:defRPr/>
            </a:pPr>
            <a:r>
              <a:rPr lang="en-GB" b="1" dirty="0">
                <a:solidFill>
                  <a:prstClr val="black"/>
                </a:solidFill>
                <a:cs typeface="Arial" panose="020B0604020202020204" pitchFamily="34" charset="0"/>
              </a:rPr>
              <a:t>Better Decision-Making Methods</a:t>
            </a:r>
          </a:p>
          <a:p>
            <a:pPr defTabSz="990752">
              <a:defRPr/>
            </a:pPr>
            <a:endParaRPr lang="en-GB" dirty="0">
              <a:solidFill>
                <a:prstClr val="black"/>
              </a:solidFill>
              <a:cs typeface="Arial" panose="020B0604020202020204" pitchFamily="34" charset="0"/>
            </a:endParaRPr>
          </a:p>
          <a:p>
            <a:pPr defTabSz="990752">
              <a:defRPr/>
            </a:pPr>
            <a:r>
              <a:rPr lang="en-GB" b="1" dirty="0">
                <a:solidFill>
                  <a:prstClr val="black"/>
                </a:solidFill>
                <a:cs typeface="Arial" panose="020B0604020202020204" pitchFamily="34" charset="0"/>
              </a:rPr>
              <a:t>Gather relevant, thorough, and accurate information.</a:t>
            </a:r>
          </a:p>
          <a:p>
            <a:pPr defTabSz="990752">
              <a:defRPr/>
            </a:pPr>
            <a:r>
              <a:rPr lang="en-GB" dirty="0">
                <a:solidFill>
                  <a:prstClr val="black"/>
                </a:solidFill>
                <a:cs typeface="Arial" panose="020B0604020202020204" pitchFamily="34" charset="0"/>
              </a:rPr>
              <a:t>There is no shortcut to gathering good information. Good information is the essential building blocks of any decision. There are many ways to gather information. If your information is inaccurate, incomplete, or misleading, you will be handicapped in making a good decision.</a:t>
            </a:r>
          </a:p>
          <a:p>
            <a:pPr defTabSz="990752">
              <a:defRPr/>
            </a:pPr>
            <a:endParaRPr lang="en-GB"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Gather information from multiple sources as a reliability check. Gather enough information that you are well informed, but do not wait for the “magical” piece of information that will suddenly illuminate your understanding. Each piece of information will help you get a better understanding of the puzzle, but you don’t need every piece of the puzzle in order to get a pretty good sense for what the picture looks like.</a:t>
            </a:r>
          </a:p>
          <a:p>
            <a:pPr defTabSz="990752">
              <a:defRPr/>
            </a:pPr>
            <a:r>
              <a:rPr lang="en-GB" dirty="0">
                <a:solidFill>
                  <a:prstClr val="black"/>
                </a:solidFill>
                <a:cs typeface="Arial" panose="020B0604020202020204" pitchFamily="34" charset="0"/>
              </a:rPr>
              <a:t>Seek options and variables.</a:t>
            </a:r>
          </a:p>
          <a:p>
            <a:pPr defTabSz="990752">
              <a:defRPr/>
            </a:pPr>
            <a:endParaRPr lang="en-GB" b="1"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Make sure you have an adequate amount of options. Ponder them thoughtfully. Evaluate and rank your options until you have some that seem more adequate than others. Talk with others about your options.</a:t>
            </a:r>
          </a:p>
          <a:p>
            <a:pPr defTabSz="990752">
              <a:defRPr/>
            </a:pPr>
            <a:r>
              <a:rPr lang="en-GB" dirty="0">
                <a:solidFill>
                  <a:prstClr val="black"/>
                </a:solidFill>
                <a:cs typeface="Arial" panose="020B0604020202020204" pitchFamily="34" charset="0"/>
              </a:rPr>
              <a:t>Seek the variables</a:t>
            </a:r>
          </a:p>
          <a:p>
            <a:pPr defTabSz="990752">
              <a:defRPr/>
            </a:pPr>
            <a:endParaRPr lang="en-GB" dirty="0">
              <a:solidFill>
                <a:prstClr val="black"/>
              </a:solidFill>
              <a:cs typeface="Arial" panose="020B0604020202020204" pitchFamily="34" charset="0"/>
            </a:endParaRPr>
          </a:p>
          <a:p>
            <a:pPr defTabSz="990752">
              <a:defRPr/>
            </a:pPr>
            <a:r>
              <a:rPr lang="en-GB" b="1" dirty="0">
                <a:solidFill>
                  <a:prstClr val="black"/>
                </a:solidFill>
                <a:cs typeface="Arial" panose="020B0604020202020204" pitchFamily="34" charset="0"/>
              </a:rPr>
              <a:t>Develop an understanding of good decision making skills and processes.</a:t>
            </a:r>
          </a:p>
          <a:p>
            <a:pPr defTabSz="990752">
              <a:defRPr/>
            </a:pPr>
            <a:r>
              <a:rPr lang="en-GB" dirty="0">
                <a:solidFill>
                  <a:prstClr val="black"/>
                </a:solidFill>
                <a:cs typeface="Arial" panose="020B0604020202020204" pitchFamily="34" charset="0"/>
              </a:rPr>
              <a:t>Make sure that you know, implement, and stick with good decision making procedures. Know the outcomes you want from your decisions.</a:t>
            </a:r>
          </a:p>
          <a:p>
            <a:pPr defTabSz="990752">
              <a:defRPr/>
            </a:pPr>
            <a:endParaRPr lang="en-GB" dirty="0">
              <a:solidFill>
                <a:prstClr val="black"/>
              </a:solidFill>
              <a:cs typeface="Arial" panose="020B0604020202020204" pitchFamily="34" charset="0"/>
            </a:endParaRPr>
          </a:p>
          <a:p>
            <a:pPr defTabSz="990752">
              <a:defRPr/>
            </a:pPr>
            <a:r>
              <a:rPr lang="en-GB" b="1" dirty="0">
                <a:solidFill>
                  <a:prstClr val="black"/>
                </a:solidFill>
                <a:cs typeface="Arial" panose="020B0604020202020204" pitchFamily="34" charset="0"/>
              </a:rPr>
              <a:t>Learn to live with an element of uncertainty and risk.</a:t>
            </a:r>
          </a:p>
          <a:p>
            <a:pPr defTabSz="990752">
              <a:defRPr/>
            </a:pPr>
            <a:r>
              <a:rPr lang="en-GB" dirty="0">
                <a:solidFill>
                  <a:prstClr val="black"/>
                </a:solidFill>
                <a:cs typeface="Arial" panose="020B0604020202020204" pitchFamily="34" charset="0"/>
              </a:rPr>
              <a:t>Almost all decision-making has some element of risk involved. Of course the more important the decision, the more we have to lose. But, realise that most decisions are not irreversible There will likely be no sense of guarantee that your decision will work out, until after you have started down the path. It has been said that “life gives the tests first and the lesson afterwards.” Develop the ability to compromise on some things, while holding fast to fundamental values. Realise that you will  end up with both good and bad in your choice, hopefully more good than bad. If you have more bad than good, it may be time to make a different choice.</a:t>
            </a:r>
          </a:p>
          <a:p>
            <a:pPr defTabSz="990752">
              <a:defRPr/>
            </a:pPr>
            <a:endParaRPr lang="en-GB" dirty="0">
              <a:solidFill>
                <a:prstClr val="black"/>
              </a:solidFill>
              <a:cs typeface="Arial" panose="020B0604020202020204" pitchFamily="34" charset="0"/>
            </a:endParaRPr>
          </a:p>
          <a:p>
            <a:pPr defTabSz="990752">
              <a:defRPr/>
            </a:pPr>
            <a:r>
              <a:rPr lang="en-GB" b="1" dirty="0">
                <a:solidFill>
                  <a:prstClr val="black"/>
                </a:solidFill>
                <a:cs typeface="Arial" panose="020B0604020202020204" pitchFamily="34" charset="0"/>
              </a:rPr>
              <a:t>Understand the need for the support of others</a:t>
            </a:r>
          </a:p>
          <a:p>
            <a:pPr defTabSz="990752">
              <a:defRPr/>
            </a:pPr>
            <a:r>
              <a:rPr lang="en-GB" dirty="0">
                <a:solidFill>
                  <a:prstClr val="black"/>
                </a:solidFill>
                <a:cs typeface="Arial" panose="020B0604020202020204" pitchFamily="34" charset="0"/>
              </a:rPr>
              <a:t>Recognise the important influence of others in your life. Seek them out for counsel. But, remember the decision is yours, and you have to live with the consequences, on one else can.</a:t>
            </a:r>
          </a:p>
          <a:p>
            <a:pPr defTabSz="990752">
              <a:defRPr/>
            </a:pPr>
            <a:endParaRPr lang="en-GB" dirty="0">
              <a:solidFill>
                <a:prstClr val="black"/>
              </a:solidFill>
              <a:cs typeface="Arial" panose="020B0604020202020204" pitchFamily="34" charset="0"/>
            </a:endParaRPr>
          </a:p>
          <a:p>
            <a:pPr defTabSz="990752">
              <a:defRPr/>
            </a:pPr>
            <a:r>
              <a:rPr lang="en-GB" b="1" dirty="0">
                <a:solidFill>
                  <a:prstClr val="black"/>
                </a:solidFill>
                <a:cs typeface="Arial" panose="020B0604020202020204" pitchFamily="34" charset="0"/>
              </a:rPr>
              <a:t>Accept responsibility</a:t>
            </a:r>
          </a:p>
          <a:p>
            <a:pPr defTabSz="990752">
              <a:defRPr/>
            </a:pPr>
            <a:r>
              <a:rPr lang="en-GB" dirty="0">
                <a:solidFill>
                  <a:prstClr val="black"/>
                </a:solidFill>
                <a:cs typeface="Arial" panose="020B0604020202020204" pitchFamily="34" charset="0"/>
              </a:rPr>
              <a:t>Learn to make choices and becoming responsible for those choices.</a:t>
            </a:r>
          </a:p>
          <a:p>
            <a:pPr defTabSz="990752">
              <a:defRPr/>
            </a:pPr>
            <a:r>
              <a:rPr lang="en-GB" dirty="0">
                <a:solidFill>
                  <a:prstClr val="black"/>
                </a:solidFill>
                <a:cs typeface="Arial" panose="020B0604020202020204" pitchFamily="34" charset="0"/>
              </a:rPr>
              <a:t>You will find that sometimes your decisions will make you temporarily lonely, disliked, or unappreciated, but over the long haul you will feel better about yourself and perhaps even admired by others because of your integrity that you are true to yourself. You cannot not have an identity or position.</a:t>
            </a:r>
          </a:p>
          <a:p>
            <a:pPr defTabSz="990752">
              <a:defRPr/>
            </a:pPr>
            <a:endParaRPr lang="en-GB" dirty="0">
              <a:solidFill>
                <a:prstClr val="black"/>
              </a:solidFill>
              <a:cs typeface="Arial" panose="020B0604020202020204" pitchFamily="34" charset="0"/>
            </a:endParaRPr>
          </a:p>
          <a:p>
            <a:pPr defTabSz="990752">
              <a:defRPr/>
            </a:pPr>
            <a:r>
              <a:rPr lang="en-GB" b="1" dirty="0">
                <a:solidFill>
                  <a:prstClr val="black"/>
                </a:solidFill>
                <a:cs typeface="Arial" panose="020B0604020202020204" pitchFamily="34" charset="0"/>
              </a:rPr>
              <a:t>Practice, practice, practise.</a:t>
            </a:r>
          </a:p>
          <a:p>
            <a:pPr defTabSz="990752">
              <a:defRPr/>
            </a:pPr>
            <a:r>
              <a:rPr lang="en-GB" dirty="0">
                <a:solidFill>
                  <a:prstClr val="black"/>
                </a:solidFill>
                <a:cs typeface="Arial" panose="020B0604020202020204" pitchFamily="34" charset="0"/>
              </a:rPr>
              <a:t>There is no substitute for practice and Practise  in making choices. Even “bad” choices provide great learning experiences. Those choices that are bad can be changed.</a:t>
            </a:r>
          </a:p>
          <a:p>
            <a:pPr defTabSz="990752">
              <a:defRPr/>
            </a:pPr>
            <a:r>
              <a:rPr lang="en-GB" dirty="0">
                <a:solidFill>
                  <a:prstClr val="black"/>
                </a:solidFill>
                <a:cs typeface="Arial" panose="020B0604020202020204" pitchFamily="34" charset="0"/>
              </a:rPr>
              <a:t>Embrace your “brand”</a:t>
            </a:r>
          </a:p>
          <a:p>
            <a:pPr defTabSz="990752">
              <a:defRPr/>
            </a:pPr>
            <a:r>
              <a:rPr lang="en-GB" dirty="0">
                <a:solidFill>
                  <a:prstClr val="black"/>
                </a:solidFill>
                <a:cs typeface="Arial" panose="020B0604020202020204" pitchFamily="34" charset="0"/>
              </a:rPr>
              <a:t>There is no need to be ashamed of who you are. You do not need to let others by default on your part make decisions for you, just because you want to be accepted, loved, or admired by them. Stand up for the things you value and you will ultimately have less to worry about over time.</a:t>
            </a:r>
          </a:p>
          <a:p>
            <a:pPr defTabSz="990752">
              <a:defRPr/>
            </a:pPr>
            <a:endParaRPr lang="en-GB" dirty="0">
              <a:solidFill>
                <a:prstClr val="black"/>
              </a:solidFill>
              <a:cs typeface="Arial" panose="020B0604020202020204" pitchFamily="34" charset="0"/>
            </a:endParaRPr>
          </a:p>
          <a:p>
            <a:pPr defTabSz="990752">
              <a:defRPr/>
            </a:pPr>
            <a:r>
              <a:rPr lang="en-GB" b="1" dirty="0">
                <a:solidFill>
                  <a:prstClr val="black"/>
                </a:solidFill>
                <a:cs typeface="Arial" panose="020B0604020202020204" pitchFamily="34" charset="0"/>
              </a:rPr>
              <a:t>Remain open and flexible.</a:t>
            </a:r>
          </a:p>
          <a:p>
            <a:pPr defTabSz="990752">
              <a:defRPr/>
            </a:pPr>
            <a:r>
              <a:rPr lang="en-GB" dirty="0">
                <a:solidFill>
                  <a:prstClr val="black"/>
                </a:solidFill>
                <a:cs typeface="Arial" panose="020B0604020202020204" pitchFamily="34" charset="0"/>
              </a:rPr>
              <a:t>Even though we must make decisions daily, we will continue to learn. If we later find that we need to change a previous decision, because we know more now, don’t be afraid to make a change. The modern world-of-work requires that we be flexible and adaptable.</a:t>
            </a:r>
          </a:p>
          <a:p>
            <a:pPr defTabSz="990752">
              <a:defRPr/>
            </a:pPr>
            <a:endParaRPr lang="en-GB" dirty="0">
              <a:solidFill>
                <a:prstClr val="black"/>
              </a:solidFill>
            </a:endParaRPr>
          </a:p>
          <a:p>
            <a:pPr defTabSz="990752">
              <a:defRPr/>
            </a:pPr>
            <a:endParaRPr lang="en-GB" dirty="0">
              <a:solidFill>
                <a:prstClr val="black"/>
              </a:solidFill>
            </a:endParaRP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39</a:t>
            </a:fld>
            <a:endParaRPr lang="en-GB"/>
          </a:p>
        </p:txBody>
      </p:sp>
    </p:spTree>
    <p:extLst>
      <p:ext uri="{BB962C8B-B14F-4D97-AF65-F5344CB8AC3E}">
        <p14:creationId xmlns:p14="http://schemas.microsoft.com/office/powerpoint/2010/main" val="52558652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90752">
              <a:defRPr/>
            </a:pPr>
            <a:r>
              <a:rPr lang="en-GB" b="1" dirty="0">
                <a:solidFill>
                  <a:prstClr val="black"/>
                </a:solidFill>
                <a:cs typeface="Arial" panose="020B0604020202020204" pitchFamily="34" charset="0"/>
              </a:rPr>
              <a:t>Prior to showing PPT slides 39 &amp; 40 Trainer to ask students to reflect on the session and write down everything they would record at an incident.</a:t>
            </a:r>
          </a:p>
          <a:p>
            <a:pPr defTabSz="990752">
              <a:defRPr/>
            </a:pPr>
            <a:endParaRPr lang="en-GB" b="1" dirty="0">
              <a:solidFill>
                <a:prstClr val="black"/>
              </a:solidFill>
              <a:cs typeface="Arial" panose="020B0604020202020204" pitchFamily="34" charset="0"/>
            </a:endParaRPr>
          </a:p>
          <a:p>
            <a:pPr defTabSz="990752">
              <a:defRPr/>
            </a:pPr>
            <a:r>
              <a:rPr lang="en-GB" b="1" dirty="0">
                <a:solidFill>
                  <a:prstClr val="black"/>
                </a:solidFill>
                <a:cs typeface="Arial" panose="020B0604020202020204" pitchFamily="34" charset="0"/>
              </a:rPr>
              <a:t>Crime recording</a:t>
            </a:r>
          </a:p>
          <a:p>
            <a:pPr defTabSz="990752">
              <a:defRPr/>
            </a:pPr>
            <a:r>
              <a:rPr lang="en-GB" dirty="0">
                <a:solidFill>
                  <a:prstClr val="black"/>
                </a:solidFill>
                <a:cs typeface="Arial" panose="020B0604020202020204" pitchFamily="34" charset="0"/>
              </a:rPr>
              <a:t>Forces should comply with the national crime recording standard (NCRS) and the Home Office counting rules (HOCR) when recording crimes. Each force has a crime registrar (FCR) who acts as the final arbiter for the interpretation of the NCRS and the HOCR, and for the quality assurance process. Any questions on the correct classifications or process should be directed to the FCR.</a:t>
            </a:r>
          </a:p>
          <a:p>
            <a:pPr defTabSz="990752">
              <a:defRPr/>
            </a:pPr>
            <a:r>
              <a:rPr lang="en-GB" dirty="0">
                <a:solidFill>
                  <a:prstClr val="black"/>
                </a:solidFill>
                <a:cs typeface="Arial" panose="020B0604020202020204" pitchFamily="34" charset="0"/>
              </a:rPr>
              <a:t>Many crimes are initially reported and recorded as incidents. Incident recording is set out in ACPO (2011) National Standard for Incident Recording (NSIR).</a:t>
            </a:r>
          </a:p>
          <a:p>
            <a:pPr defTabSz="990752">
              <a:defRPr/>
            </a:pPr>
            <a:endParaRPr lang="en-GB" dirty="0">
              <a:solidFill>
                <a:prstClr val="black"/>
              </a:solidFill>
              <a:cs typeface="Arial" panose="020B0604020202020204" pitchFamily="34" charset="0"/>
            </a:endParaRPr>
          </a:p>
          <a:p>
            <a:pPr defTabSz="990752">
              <a:defRPr/>
            </a:pPr>
            <a:r>
              <a:rPr lang="en-GB" b="1" dirty="0">
                <a:solidFill>
                  <a:prstClr val="black"/>
                </a:solidFill>
                <a:cs typeface="Arial" panose="020B0604020202020204" pitchFamily="34" charset="0"/>
              </a:rPr>
              <a:t>National crime recording standard- there will be a separate session on this</a:t>
            </a:r>
          </a:p>
          <a:p>
            <a:pPr defTabSz="990752">
              <a:defRPr/>
            </a:pPr>
            <a:r>
              <a:rPr lang="en-GB" dirty="0">
                <a:solidFill>
                  <a:prstClr val="black"/>
                </a:solidFill>
                <a:cs typeface="Arial" panose="020B0604020202020204" pitchFamily="34" charset="0"/>
              </a:rPr>
              <a:t>The NCRS promotes consistency between police forces in how to record crime and in providing a victim-orientated approach to crime recording. This standard has three basic principles:</a:t>
            </a:r>
          </a:p>
          <a:p>
            <a:pPr defTabSz="990752">
              <a:defRPr/>
            </a:pPr>
            <a:r>
              <a:rPr lang="en-GB" dirty="0">
                <a:solidFill>
                  <a:prstClr val="black"/>
                </a:solidFill>
                <a:cs typeface="Arial" panose="020B0604020202020204" pitchFamily="34" charset="0"/>
              </a:rPr>
              <a:t>the police register an incident report for all reports of incidents (whether from victims, witnesses or third parties and whether crime related or not)</a:t>
            </a:r>
          </a:p>
          <a:p>
            <a:pPr defTabSz="990752">
              <a:defRPr/>
            </a:pPr>
            <a:r>
              <a:rPr lang="en-GB" dirty="0">
                <a:solidFill>
                  <a:prstClr val="black"/>
                </a:solidFill>
                <a:cs typeface="Arial" panose="020B0604020202020204" pitchFamily="34" charset="0"/>
              </a:rPr>
              <a:t>an incident is recorded as a crime (notifiable offence) if, on the balance of probability, </a:t>
            </a:r>
          </a:p>
          <a:p>
            <a:pPr defTabSz="990752">
              <a:defRPr/>
            </a:pPr>
            <a:r>
              <a:rPr lang="en-GB" dirty="0">
                <a:solidFill>
                  <a:prstClr val="black"/>
                </a:solidFill>
                <a:cs typeface="Arial" panose="020B0604020202020204" pitchFamily="34" charset="0"/>
              </a:rPr>
              <a:t>the circumstances as reported amount to a crime defined by law, and</a:t>
            </a:r>
          </a:p>
          <a:p>
            <a:pPr defTabSz="990752">
              <a:defRPr/>
            </a:pPr>
            <a:r>
              <a:rPr lang="en-GB" dirty="0">
                <a:solidFill>
                  <a:prstClr val="black"/>
                </a:solidFill>
                <a:cs typeface="Arial" panose="020B0604020202020204" pitchFamily="34" charset="0"/>
              </a:rPr>
              <a:t>there is no credible evidence to the contrary</a:t>
            </a:r>
          </a:p>
          <a:p>
            <a:pPr defTabSz="990752">
              <a:defRPr/>
            </a:pPr>
            <a:r>
              <a:rPr lang="en-GB" dirty="0">
                <a:solidFill>
                  <a:prstClr val="black"/>
                </a:solidFill>
                <a:cs typeface="Arial" panose="020B0604020202020204" pitchFamily="34" charset="0"/>
              </a:rPr>
              <a:t>once recorded, a crime remains so unless there is additional verifiable information to disprove it.</a:t>
            </a:r>
          </a:p>
          <a:p>
            <a:pPr defTabSz="990752">
              <a:defRPr/>
            </a:pPr>
            <a:endParaRPr lang="en-GB"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Reference: Core Investigative Doctrine 2012</a:t>
            </a:r>
          </a:p>
          <a:p>
            <a:pPr defTabSz="990752">
              <a:defRPr/>
            </a:pPr>
            <a:r>
              <a:rPr lang="en-GB" dirty="0">
                <a:solidFill>
                  <a:prstClr val="black"/>
                </a:solidFill>
                <a:cs typeface="Arial" panose="020B0604020202020204" pitchFamily="34" charset="0"/>
              </a:rPr>
              <a:t>https://www.whatdotheyknow.com/request/387377/response/948818/attach/2/Core%20Investigative%20Doctrine%202012.pdf</a:t>
            </a:r>
          </a:p>
          <a:p>
            <a:pPr defTabSz="990752">
              <a:defRPr/>
            </a:pPr>
            <a:endParaRPr lang="en-GB"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Reference: APP Crime recording</a:t>
            </a: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40</a:t>
            </a:fld>
            <a:endParaRPr lang="en-GB"/>
          </a:p>
        </p:txBody>
      </p:sp>
    </p:spTree>
    <p:extLst>
      <p:ext uri="{BB962C8B-B14F-4D97-AF65-F5344CB8AC3E}">
        <p14:creationId xmlns:p14="http://schemas.microsoft.com/office/powerpoint/2010/main" val="210994893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90752">
              <a:defRPr/>
            </a:pPr>
            <a:endParaRPr lang="en-GB" dirty="0">
              <a:solidFill>
                <a:prstClr val="black"/>
              </a:solidFill>
              <a:latin typeface="Arial" panose="020B0604020202020204" pitchFamily="34" charset="0"/>
              <a:cs typeface="Arial" panose="020B0604020202020204" pitchFamily="34" charset="0"/>
            </a:endParaRPr>
          </a:p>
          <a:p>
            <a:pPr defTabSz="990752">
              <a:defRPr/>
            </a:pPr>
            <a:r>
              <a:rPr lang="en-GB" b="1" dirty="0">
                <a:solidFill>
                  <a:prstClr val="black"/>
                </a:solidFill>
                <a:cs typeface="Arial" panose="020B0604020202020204" pitchFamily="34" charset="0"/>
              </a:rPr>
              <a:t>Decision Logs- used in more serious cases</a:t>
            </a:r>
          </a:p>
          <a:p>
            <a:pPr defTabSz="990752">
              <a:defRPr/>
            </a:pPr>
            <a:endParaRPr lang="en-GB"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Definition of a ‘decision’ A decision in this context can be defined as: </a:t>
            </a:r>
          </a:p>
          <a:p>
            <a:pPr defTabSz="990752">
              <a:defRPr/>
            </a:pPr>
            <a:r>
              <a:rPr lang="en-GB" dirty="0">
                <a:solidFill>
                  <a:prstClr val="black"/>
                </a:solidFill>
                <a:cs typeface="Arial" panose="020B0604020202020204" pitchFamily="34" charset="0"/>
              </a:rPr>
              <a:t> </a:t>
            </a:r>
          </a:p>
          <a:p>
            <a:pPr defTabSz="990752">
              <a:defRPr/>
            </a:pPr>
            <a:r>
              <a:rPr lang="en-GB" dirty="0">
                <a:solidFill>
                  <a:prstClr val="black"/>
                </a:solidFill>
                <a:cs typeface="Arial" panose="020B0604020202020204" pitchFamily="34" charset="0"/>
              </a:rPr>
              <a:t> ‘Anything which could be construed as having chosen a course of action that could affect the outcome of an investigation in either a positive or a negative way’. </a:t>
            </a:r>
          </a:p>
          <a:p>
            <a:pPr defTabSz="990752">
              <a:defRPr/>
            </a:pPr>
            <a:r>
              <a:rPr lang="en-GB" dirty="0">
                <a:solidFill>
                  <a:prstClr val="black"/>
                </a:solidFill>
                <a:cs typeface="Arial" panose="020B0604020202020204" pitchFamily="34" charset="0"/>
              </a:rPr>
              <a:t> </a:t>
            </a:r>
          </a:p>
          <a:p>
            <a:pPr defTabSz="990752">
              <a:defRPr/>
            </a:pPr>
            <a:r>
              <a:rPr lang="en-GB" dirty="0">
                <a:solidFill>
                  <a:prstClr val="black"/>
                </a:solidFill>
                <a:cs typeface="Arial" panose="020B0604020202020204" pitchFamily="34" charset="0"/>
              </a:rPr>
              <a:t>Specific decisions you must always record You must always record decisions to go against policy. </a:t>
            </a:r>
          </a:p>
          <a:p>
            <a:pPr defTabSz="990752">
              <a:defRPr/>
            </a:pPr>
            <a:r>
              <a:rPr lang="en-GB" dirty="0">
                <a:solidFill>
                  <a:prstClr val="black"/>
                </a:solidFill>
                <a:cs typeface="Arial" panose="020B0604020202020204" pitchFamily="34" charset="0"/>
              </a:rPr>
              <a:t> </a:t>
            </a:r>
          </a:p>
          <a:p>
            <a:pPr defTabSz="990752">
              <a:defRPr/>
            </a:pPr>
            <a:r>
              <a:rPr lang="en-GB" dirty="0">
                <a:solidFill>
                  <a:prstClr val="black"/>
                </a:solidFill>
                <a:cs typeface="Arial" panose="020B0604020202020204" pitchFamily="34" charset="0"/>
              </a:rPr>
              <a:t>You must also record decisions made jointly with representatives from other agencies. You must invite the senior representative of the other agency to countersign the entry. If they refuse the offer, you must record it and any reason(s) offered for refusal, for example, they are keeping a separate record. </a:t>
            </a:r>
          </a:p>
          <a:p>
            <a:pPr defTabSz="990752">
              <a:defRPr/>
            </a:pPr>
            <a:r>
              <a:rPr lang="en-GB" dirty="0">
                <a:solidFill>
                  <a:prstClr val="black"/>
                </a:solidFill>
                <a:cs typeface="Arial" panose="020B0604020202020204" pitchFamily="34" charset="0"/>
              </a:rPr>
              <a:t> </a:t>
            </a:r>
          </a:p>
          <a:p>
            <a:pPr defTabSz="990752">
              <a:defRPr/>
            </a:pPr>
            <a:r>
              <a:rPr lang="en-GB" dirty="0">
                <a:solidFill>
                  <a:prstClr val="black"/>
                </a:solidFill>
                <a:cs typeface="Arial" panose="020B0604020202020204" pitchFamily="34" charset="0"/>
              </a:rPr>
              <a:t>Negative decisions You must also record any negative decisions, when you decide not to take a certain course of action. If you make a conscious decision not to do something, it may create more issues than the decision to follow a course of action would have done.  For  example, decisions not to:</a:t>
            </a:r>
          </a:p>
          <a:p>
            <a:pPr defTabSz="990752">
              <a:defRPr/>
            </a:pPr>
            <a:r>
              <a:rPr lang="en-GB" dirty="0">
                <a:solidFill>
                  <a:prstClr val="black"/>
                </a:solidFill>
                <a:cs typeface="Arial" panose="020B0604020202020204" pitchFamily="34" charset="0"/>
              </a:rPr>
              <a:t> conduct surveillance on an individual  arrest somebody  search a set of premises, or  oppose unconditional bail. </a:t>
            </a:r>
          </a:p>
          <a:p>
            <a:pPr defTabSz="990752">
              <a:defRPr/>
            </a:pPr>
            <a:r>
              <a:rPr lang="en-GB" dirty="0">
                <a:solidFill>
                  <a:prstClr val="black"/>
                </a:solidFill>
                <a:cs typeface="Arial" panose="020B0604020202020204" pitchFamily="34" charset="0"/>
              </a:rPr>
              <a:t> </a:t>
            </a:r>
          </a:p>
          <a:p>
            <a:pPr defTabSz="990752">
              <a:defRPr/>
            </a:pPr>
            <a:r>
              <a:rPr lang="en-GB" dirty="0">
                <a:solidFill>
                  <a:prstClr val="black"/>
                </a:solidFill>
                <a:cs typeface="Arial" panose="020B0604020202020204" pitchFamily="34" charset="0"/>
              </a:rPr>
              <a:t>Consolidated entries  Combined entries in decision logs may sometimes be appropriate, for example, when appointing staff to roles at the start of a case. These entries can list all the decisions taken as one entry, using bullet points if appropriate. </a:t>
            </a:r>
          </a:p>
          <a:p>
            <a:pPr defTabSz="990752">
              <a:defRPr/>
            </a:pPr>
            <a:r>
              <a:rPr lang="en-GB" dirty="0">
                <a:solidFill>
                  <a:prstClr val="black"/>
                </a:solidFill>
                <a:cs typeface="Arial" panose="020B0604020202020204" pitchFamily="34" charset="0"/>
              </a:rPr>
              <a:t> </a:t>
            </a:r>
          </a:p>
          <a:p>
            <a:pPr defTabSz="990752">
              <a:defRPr/>
            </a:pPr>
            <a:r>
              <a:rPr lang="en-GB" dirty="0">
                <a:solidFill>
                  <a:prstClr val="black"/>
                </a:solidFill>
                <a:cs typeface="Arial" panose="020B0604020202020204" pitchFamily="34" charset="0"/>
              </a:rPr>
              <a:t>If you are uncertain as to whether to make an entry in a decision log, or how much detail to include, a final test to consider would be: </a:t>
            </a:r>
          </a:p>
          <a:p>
            <a:pPr defTabSz="990752">
              <a:defRPr/>
            </a:pPr>
            <a:r>
              <a:rPr lang="en-GB" dirty="0">
                <a:solidFill>
                  <a:prstClr val="black"/>
                </a:solidFill>
                <a:cs typeface="Arial" panose="020B0604020202020204" pitchFamily="34" charset="0"/>
              </a:rPr>
              <a:t> </a:t>
            </a:r>
          </a:p>
          <a:p>
            <a:pPr defTabSz="990752">
              <a:defRPr/>
            </a:pPr>
            <a:r>
              <a:rPr lang="en-GB" dirty="0">
                <a:solidFill>
                  <a:prstClr val="black"/>
                </a:solidFill>
                <a:cs typeface="Arial" panose="020B0604020202020204" pitchFamily="34" charset="0"/>
              </a:rPr>
              <a:t> ‘If, in five years time, you have to stand in front of a public enquiry, court, or other tribunal and justify why you did or did not do a certain thing, would putting more detail in the decision log assist you?’ </a:t>
            </a:r>
          </a:p>
          <a:p>
            <a:pPr defTabSz="990752">
              <a:defRPr/>
            </a:pPr>
            <a:endParaRPr lang="en-GB"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Reference: Decision Logs https://assets.publishing.service.gov.uk/government/uploads/system/uploads/attachment_data/file/488524/Case_decision_logs_v4.0EXT_clean.pdf</a:t>
            </a:r>
          </a:p>
          <a:p>
            <a:pPr defTabSz="990752">
              <a:defRPr/>
            </a:pPr>
            <a:endParaRPr lang="en-GB" dirty="0">
              <a:solidFill>
                <a:prstClr val="black"/>
              </a:solidFill>
            </a:endParaRP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41</a:t>
            </a:fld>
            <a:endParaRPr lang="en-GB"/>
          </a:p>
        </p:txBody>
      </p:sp>
    </p:spTree>
    <p:extLst>
      <p:ext uri="{BB962C8B-B14F-4D97-AF65-F5344CB8AC3E}">
        <p14:creationId xmlns:p14="http://schemas.microsoft.com/office/powerpoint/2010/main" val="404891260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90752">
              <a:defRPr/>
            </a:pPr>
            <a:r>
              <a:rPr lang="en-GB" b="1" dirty="0">
                <a:solidFill>
                  <a:prstClr val="black"/>
                </a:solidFill>
                <a:cs typeface="Arial" panose="020B0604020202020204" pitchFamily="34" charset="0"/>
              </a:rPr>
              <a:t>Investigative strategies </a:t>
            </a:r>
          </a:p>
          <a:p>
            <a:pPr defTabSz="990752">
              <a:defRPr/>
            </a:pPr>
            <a:r>
              <a:rPr lang="en-GB" dirty="0">
                <a:solidFill>
                  <a:prstClr val="black"/>
                </a:solidFill>
                <a:cs typeface="Arial" panose="020B0604020202020204" pitchFamily="34" charset="0"/>
              </a:rPr>
              <a:t>An investigative strategy is a plan that sets out the appropriate actions needed to further the investigation. These may include: </a:t>
            </a:r>
          </a:p>
          <a:p>
            <a:pPr defTabSz="990752">
              <a:defRPr/>
            </a:pPr>
            <a:endParaRPr lang="en-GB" dirty="0">
              <a:solidFill>
                <a:prstClr val="black"/>
              </a:solidFill>
              <a:cs typeface="Arial" panose="020B0604020202020204" pitchFamily="34" charset="0"/>
            </a:endParaRPr>
          </a:p>
          <a:p>
            <a:pPr marL="185766" indent="-185766" defTabSz="990752">
              <a:buFont typeface="Arial" panose="020B0604020202020204" pitchFamily="34" charset="0"/>
              <a:buChar char="•"/>
              <a:defRPr/>
            </a:pPr>
            <a:r>
              <a:rPr lang="en-GB" dirty="0">
                <a:solidFill>
                  <a:prstClr val="black"/>
                </a:solidFill>
                <a:cs typeface="Arial" panose="020B0604020202020204" pitchFamily="34" charset="0"/>
              </a:rPr>
              <a:t>Identifying a line of enquiry to pursue </a:t>
            </a:r>
          </a:p>
          <a:p>
            <a:pPr marL="185766" indent="-185766" defTabSz="990752">
              <a:buFont typeface="Arial" panose="020B0604020202020204" pitchFamily="34" charset="0"/>
              <a:buChar char="•"/>
              <a:defRPr/>
            </a:pPr>
            <a:r>
              <a:rPr lang="en-GB" dirty="0">
                <a:solidFill>
                  <a:prstClr val="black"/>
                </a:solidFill>
                <a:cs typeface="Arial" panose="020B0604020202020204" pitchFamily="34" charset="0"/>
              </a:rPr>
              <a:t>Determining the objective of pursuing a particular line of enquiry </a:t>
            </a:r>
          </a:p>
          <a:p>
            <a:pPr marL="185766" indent="-185766" defTabSz="990752">
              <a:buFont typeface="Arial" panose="020B0604020202020204" pitchFamily="34" charset="0"/>
              <a:buChar char="•"/>
              <a:defRPr/>
            </a:pPr>
            <a:r>
              <a:rPr lang="en-GB" dirty="0">
                <a:solidFill>
                  <a:prstClr val="black"/>
                </a:solidFill>
                <a:cs typeface="Arial" panose="020B0604020202020204" pitchFamily="34" charset="0"/>
              </a:rPr>
              <a:t>Identifying the investigative action(s) necessary to efficiently achieve that objective taking into account resources, priorities and proportionality </a:t>
            </a:r>
          </a:p>
          <a:p>
            <a:pPr marL="185766" indent="-185766" defTabSz="990752">
              <a:buFont typeface="Arial" panose="020B0604020202020204" pitchFamily="34" charset="0"/>
              <a:buChar char="•"/>
              <a:defRPr/>
            </a:pPr>
            <a:r>
              <a:rPr lang="en-GB" dirty="0">
                <a:solidFill>
                  <a:prstClr val="black"/>
                </a:solidFill>
                <a:cs typeface="Arial" panose="020B0604020202020204" pitchFamily="34" charset="0"/>
              </a:rPr>
              <a:t>Conducting the investigative action and gathering the maximum amount of material, which may generate further lines of enquiry. There may be cause for other forces to carry out investigations on our behalf, or in some cases, must take ownership of the investigation, this will generally happen with missing persons, or with other crimes </a:t>
            </a:r>
            <a:r>
              <a:rPr lang="en-GB" dirty="0" err="1">
                <a:solidFill>
                  <a:prstClr val="black"/>
                </a:solidFill>
                <a:cs typeface="Arial" panose="020B0604020202020204" pitchFamily="34" charset="0"/>
              </a:rPr>
              <a:t>e,g</a:t>
            </a:r>
            <a:r>
              <a:rPr lang="en-GB" dirty="0">
                <a:solidFill>
                  <a:prstClr val="black"/>
                </a:solidFill>
                <a:cs typeface="Arial" panose="020B0604020202020204" pitchFamily="34" charset="0"/>
              </a:rPr>
              <a:t>, fraud, paedophile rings etc.. Another example would be: suspect has committed a theft in SWP area but may be wanted for attempted murder in Devon and Cornwall, D and C would take primacy of the investigation, that is not to say that we cannot still investigate the theft, but we would need to transfer the suspect over to D and C or they will send officers to our custody; dependant on the case in hand.</a:t>
            </a: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42</a:t>
            </a:fld>
            <a:endParaRPr lang="en-GB"/>
          </a:p>
        </p:txBody>
      </p:sp>
    </p:spTree>
    <p:extLst>
      <p:ext uri="{BB962C8B-B14F-4D97-AF65-F5344CB8AC3E}">
        <p14:creationId xmlns:p14="http://schemas.microsoft.com/office/powerpoint/2010/main" val="361930991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90752">
              <a:defRPr/>
            </a:pPr>
            <a:r>
              <a:rPr lang="en-GB" dirty="0">
                <a:solidFill>
                  <a:prstClr val="black"/>
                </a:solidFill>
                <a:cs typeface="Arial" panose="020B0604020202020204" pitchFamily="34" charset="0"/>
              </a:rPr>
              <a:t>A man reports that his car has been stolen. You go to the scene of the theft, and the owner of the car tells you that he parked it in a side street and when he returned to collect it, it had disappeared. </a:t>
            </a:r>
          </a:p>
          <a:p>
            <a:pPr defTabSz="990752">
              <a:defRPr/>
            </a:pPr>
            <a:r>
              <a:rPr lang="en-GB" dirty="0">
                <a:solidFill>
                  <a:prstClr val="black"/>
                </a:solidFill>
                <a:cs typeface="Arial" panose="020B0604020202020204" pitchFamily="34" charset="0"/>
              </a:rPr>
              <a:t> </a:t>
            </a:r>
          </a:p>
          <a:p>
            <a:pPr defTabSz="990752">
              <a:defRPr/>
            </a:pPr>
            <a:r>
              <a:rPr lang="en-GB" dirty="0">
                <a:solidFill>
                  <a:prstClr val="black"/>
                </a:solidFill>
                <a:cs typeface="Arial" panose="020B0604020202020204" pitchFamily="34" charset="0"/>
              </a:rPr>
              <a:t>This is an example of a strategy.  Further elements would include:</a:t>
            </a:r>
          </a:p>
          <a:p>
            <a:pPr defTabSz="990752">
              <a:defRPr/>
            </a:pPr>
            <a:endParaRPr lang="en-GB" dirty="0">
              <a:solidFill>
                <a:prstClr val="black"/>
              </a:solidFill>
              <a:cs typeface="Arial" panose="020B0604020202020204" pitchFamily="34" charset="0"/>
            </a:endParaRPr>
          </a:p>
          <a:p>
            <a:pPr marL="185766" indent="-185766" defTabSz="990752">
              <a:buFont typeface="Arial" panose="020B0604020202020204" pitchFamily="34" charset="0"/>
              <a:buChar char="•"/>
              <a:defRPr/>
            </a:pPr>
            <a:r>
              <a:rPr lang="en-GB" dirty="0">
                <a:solidFill>
                  <a:prstClr val="black"/>
                </a:solidFill>
                <a:cs typeface="Arial" panose="020B0604020202020204" pitchFamily="34" charset="0"/>
              </a:rPr>
              <a:t>Line of Enquiry- Tracker enquiries To establish current location of the vehicle </a:t>
            </a:r>
          </a:p>
          <a:p>
            <a:pPr marL="185766" indent="-185766" defTabSz="990752">
              <a:buFont typeface="Arial" panose="020B0604020202020204" pitchFamily="34" charset="0"/>
              <a:buChar char="•"/>
              <a:defRPr/>
            </a:pPr>
            <a:r>
              <a:rPr lang="en-GB" dirty="0">
                <a:solidFill>
                  <a:prstClr val="black"/>
                </a:solidFill>
                <a:cs typeface="Arial" panose="020B0604020202020204" pitchFamily="34" charset="0"/>
              </a:rPr>
              <a:t>Objective- Establish whether the car has a tracker device </a:t>
            </a:r>
          </a:p>
          <a:p>
            <a:pPr marL="185766" indent="-185766" defTabSz="990752">
              <a:buFont typeface="Arial" panose="020B0604020202020204" pitchFamily="34" charset="0"/>
              <a:buChar char="•"/>
              <a:defRPr/>
            </a:pPr>
            <a:r>
              <a:rPr lang="en-GB" dirty="0">
                <a:solidFill>
                  <a:prstClr val="black"/>
                </a:solidFill>
                <a:cs typeface="Arial" panose="020B0604020202020204" pitchFamily="34" charset="0"/>
              </a:rPr>
              <a:t>Investigative Action- If so ask the owner to inform the tracker company </a:t>
            </a:r>
          </a:p>
          <a:p>
            <a:pPr defTabSz="990752">
              <a:defRPr/>
            </a:pPr>
            <a:endParaRPr lang="en-GB"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It must be remembered that the above is a plan and that the investigative actions are not necessarily carried out immediately or by the person devising the plan. If, for example, the theft took place at midnight an immediate door to door enquiry may not be reasonable. It would be left to others on duty during the day to make the further enquiries. </a:t>
            </a:r>
          </a:p>
          <a:p>
            <a:pPr defTabSz="990752">
              <a:defRPr/>
            </a:pPr>
            <a:endParaRPr lang="en-GB" dirty="0">
              <a:solidFill>
                <a:prstClr val="black"/>
              </a:solidFill>
              <a:cs typeface="Arial" panose="020B0604020202020204" pitchFamily="34" charset="0"/>
            </a:endParaRPr>
          </a:p>
          <a:p>
            <a:pPr defTabSz="990752">
              <a:defRPr/>
            </a:pPr>
            <a:r>
              <a:rPr lang="en-GB" b="1" dirty="0">
                <a:solidFill>
                  <a:prstClr val="black"/>
                </a:solidFill>
                <a:cs typeface="Arial" panose="020B0604020202020204" pitchFamily="34" charset="0"/>
              </a:rPr>
              <a:t>Implementing investigative strategies: </a:t>
            </a:r>
          </a:p>
          <a:p>
            <a:pPr defTabSz="990752">
              <a:defRPr/>
            </a:pPr>
            <a:r>
              <a:rPr lang="en-GB" dirty="0">
                <a:solidFill>
                  <a:prstClr val="black"/>
                </a:solidFill>
                <a:cs typeface="Arial" panose="020B0604020202020204" pitchFamily="34" charset="0"/>
              </a:rPr>
              <a:t>As the investigation progresses, you will need to consider how to carry out the actions identified in the investigative strategy. You may need to consider the following: </a:t>
            </a:r>
          </a:p>
          <a:p>
            <a:pPr marL="185766" indent="-185766" defTabSz="990752">
              <a:buFont typeface="Arial" panose="020B0604020202020204" pitchFamily="34" charset="0"/>
              <a:buChar char="•"/>
              <a:defRPr/>
            </a:pPr>
            <a:r>
              <a:rPr lang="en-GB" dirty="0">
                <a:solidFill>
                  <a:prstClr val="black"/>
                </a:solidFill>
                <a:cs typeface="Arial" panose="020B0604020202020204" pitchFamily="34" charset="0"/>
              </a:rPr>
              <a:t>The scene  </a:t>
            </a:r>
          </a:p>
          <a:p>
            <a:pPr marL="185766" indent="-185766" defTabSz="990752">
              <a:buFont typeface="Arial" panose="020B0604020202020204" pitchFamily="34" charset="0"/>
              <a:buChar char="•"/>
              <a:defRPr/>
            </a:pPr>
            <a:r>
              <a:rPr lang="en-GB" dirty="0">
                <a:solidFill>
                  <a:prstClr val="black"/>
                </a:solidFill>
                <a:cs typeface="Arial" panose="020B0604020202020204" pitchFamily="34" charset="0"/>
              </a:rPr>
              <a:t>A search  </a:t>
            </a:r>
          </a:p>
          <a:p>
            <a:pPr marL="185766" indent="-185766" defTabSz="990752">
              <a:buFont typeface="Arial" panose="020B0604020202020204" pitchFamily="34" charset="0"/>
              <a:buChar char="•"/>
              <a:defRPr/>
            </a:pPr>
            <a:r>
              <a:rPr lang="en-GB" dirty="0">
                <a:solidFill>
                  <a:prstClr val="black"/>
                </a:solidFill>
                <a:cs typeface="Arial" panose="020B0604020202020204" pitchFamily="34" charset="0"/>
              </a:rPr>
              <a:t>Victims and witnesses  </a:t>
            </a:r>
          </a:p>
          <a:p>
            <a:pPr marL="185766" indent="-185766" defTabSz="990752">
              <a:buFont typeface="Arial" panose="020B0604020202020204" pitchFamily="34" charset="0"/>
              <a:buChar char="•"/>
              <a:defRPr/>
            </a:pPr>
            <a:r>
              <a:rPr lang="en-GB" dirty="0">
                <a:solidFill>
                  <a:prstClr val="black"/>
                </a:solidFill>
                <a:cs typeface="Arial" panose="020B0604020202020204" pitchFamily="34" charset="0"/>
              </a:rPr>
              <a:t>Suspects  </a:t>
            </a:r>
          </a:p>
          <a:p>
            <a:pPr marL="185766" indent="-185766" defTabSz="990752">
              <a:buFont typeface="Arial" panose="020B0604020202020204" pitchFamily="34" charset="0"/>
              <a:buChar char="•"/>
              <a:defRPr/>
            </a:pPr>
            <a:r>
              <a:rPr lang="en-GB" dirty="0">
                <a:solidFill>
                  <a:prstClr val="black"/>
                </a:solidFill>
                <a:cs typeface="Arial" panose="020B0604020202020204" pitchFamily="34" charset="0"/>
              </a:rPr>
              <a:t>Arrest </a:t>
            </a:r>
          </a:p>
          <a:p>
            <a:pPr marL="185766" indent="-185766" defTabSz="990752">
              <a:buFont typeface="Arial" panose="020B0604020202020204" pitchFamily="34" charset="0"/>
              <a:buChar char="•"/>
              <a:defRPr/>
            </a:pPr>
            <a:r>
              <a:rPr lang="en-GB" dirty="0">
                <a:solidFill>
                  <a:prstClr val="black"/>
                </a:solidFill>
                <a:cs typeface="Arial" panose="020B0604020202020204" pitchFamily="34" charset="0"/>
              </a:rPr>
              <a:t>Interview. </a:t>
            </a:r>
          </a:p>
          <a:p>
            <a:pPr defTabSz="990752">
              <a:defRPr/>
            </a:pPr>
            <a:endParaRPr lang="en-GB"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You will need to develop a strategy for each to ensure that investigative opportunities are fully developed.</a:t>
            </a:r>
          </a:p>
          <a:p>
            <a:pPr defTabSz="990752">
              <a:defRPr/>
            </a:pPr>
            <a:endParaRPr lang="en-GB"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Reference: Investigation: </a:t>
            </a:r>
          </a:p>
          <a:p>
            <a:pPr defTabSz="990752">
              <a:defRPr/>
            </a:pPr>
            <a:r>
              <a:rPr lang="en-GB" dirty="0">
                <a:solidFill>
                  <a:prstClr val="black"/>
                </a:solidFill>
                <a:cs typeface="Arial" panose="020B0604020202020204" pitchFamily="34" charset="0"/>
              </a:rPr>
              <a:t>PIP Level 1 Conduct Investigations College of Policing Version 2.2</a:t>
            </a: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43</a:t>
            </a:fld>
            <a:endParaRPr lang="en-GB"/>
          </a:p>
        </p:txBody>
      </p:sp>
    </p:spTree>
    <p:extLst>
      <p:ext uri="{BB962C8B-B14F-4D97-AF65-F5344CB8AC3E}">
        <p14:creationId xmlns:p14="http://schemas.microsoft.com/office/powerpoint/2010/main" val="778145898"/>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90752">
              <a:defRPr/>
            </a:pPr>
            <a:r>
              <a:rPr lang="en-GB" dirty="0">
                <a:solidFill>
                  <a:prstClr val="black"/>
                </a:solidFill>
                <a:cs typeface="Arial" panose="020B0604020202020204" pitchFamily="34" charset="0"/>
              </a:rPr>
              <a:t>Follow the incident through.</a:t>
            </a:r>
          </a:p>
          <a:p>
            <a:pPr defTabSz="990752">
              <a:defRPr/>
            </a:pPr>
            <a:endParaRPr lang="en-GB"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This information will assist with your decision making, ensure that information is not missed and allow a swift handover if one becomes necessary.</a:t>
            </a:r>
          </a:p>
          <a:p>
            <a:pPr defTabSz="990752">
              <a:defRPr/>
            </a:pPr>
            <a:endParaRPr lang="en-GB"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For NICHE, this would be recorded in your occurrence log.</a:t>
            </a:r>
          </a:p>
          <a:p>
            <a:pPr defTabSz="990752">
              <a:defRPr/>
            </a:pPr>
            <a:endParaRPr lang="en-GB" sz="1300" dirty="0">
              <a:solidFill>
                <a:prstClr val="black"/>
              </a:solidFill>
            </a:endParaRP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44</a:t>
            </a:fld>
            <a:endParaRPr lang="en-GB"/>
          </a:p>
        </p:txBody>
      </p:sp>
    </p:spTree>
    <p:extLst>
      <p:ext uri="{BB962C8B-B14F-4D97-AF65-F5344CB8AC3E}">
        <p14:creationId xmlns:p14="http://schemas.microsoft.com/office/powerpoint/2010/main" val="3026646804"/>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495376">
              <a:defRPr/>
            </a:pPr>
            <a:r>
              <a:rPr lang="en-GB" b="1" dirty="0">
                <a:solidFill>
                  <a:srgbClr val="000000"/>
                </a:solidFill>
                <a:cs typeface="Arial" panose="020B0604020202020204" pitchFamily="34" charset="0"/>
              </a:rPr>
              <a:t>Examine existing material</a:t>
            </a:r>
          </a:p>
          <a:p>
            <a:pPr defTabSz="495376">
              <a:defRPr/>
            </a:pPr>
            <a:endParaRPr lang="en-GB" dirty="0">
              <a:solidFill>
                <a:srgbClr val="000000"/>
              </a:solidFill>
              <a:cs typeface="Arial" panose="020B0604020202020204" pitchFamily="34" charset="0"/>
            </a:endParaRPr>
          </a:p>
          <a:p>
            <a:pPr defTabSz="495376">
              <a:defRPr/>
            </a:pPr>
            <a:r>
              <a:rPr lang="en-GB" dirty="0">
                <a:solidFill>
                  <a:srgbClr val="000000"/>
                </a:solidFill>
                <a:cs typeface="Arial" panose="020B0604020202020204" pitchFamily="34" charset="0"/>
              </a:rPr>
              <a:t>Examine the existing material gathered</a:t>
            </a:r>
          </a:p>
          <a:p>
            <a:pPr defTabSz="495376">
              <a:defRPr/>
            </a:pPr>
            <a:endParaRPr lang="en-GB" dirty="0">
              <a:solidFill>
                <a:srgbClr val="000000"/>
              </a:solidFill>
              <a:cs typeface="Arial" panose="020B0604020202020204" pitchFamily="34" charset="0"/>
            </a:endParaRPr>
          </a:p>
          <a:p>
            <a:pPr defTabSz="495376">
              <a:defRPr/>
            </a:pPr>
            <a:r>
              <a:rPr lang="en-GB" dirty="0">
                <a:solidFill>
                  <a:srgbClr val="000000"/>
                </a:solidFill>
                <a:cs typeface="Arial" panose="020B0604020202020204" pitchFamily="34" charset="0"/>
              </a:rPr>
              <a:t>Identify inconsistencies </a:t>
            </a:r>
          </a:p>
          <a:p>
            <a:pPr defTabSz="495376">
              <a:defRPr/>
            </a:pPr>
            <a:endParaRPr lang="en-GB" dirty="0">
              <a:solidFill>
                <a:srgbClr val="000000"/>
              </a:solidFill>
              <a:cs typeface="Arial" panose="020B0604020202020204" pitchFamily="34" charset="0"/>
            </a:endParaRPr>
          </a:p>
          <a:p>
            <a:pPr defTabSz="495376">
              <a:defRPr/>
            </a:pPr>
            <a:r>
              <a:rPr lang="en-GB" dirty="0">
                <a:solidFill>
                  <a:srgbClr val="000000"/>
                </a:solidFill>
                <a:cs typeface="Arial" panose="020B0604020202020204" pitchFamily="34" charset="0"/>
              </a:rPr>
              <a:t>Identify outstanding actions</a:t>
            </a:r>
          </a:p>
          <a:p>
            <a:pPr defTabSz="495376">
              <a:defRPr/>
            </a:pPr>
            <a:endParaRPr lang="en-GB" dirty="0">
              <a:solidFill>
                <a:srgbClr val="000000"/>
              </a:solidFill>
              <a:cs typeface="Arial" panose="020B0604020202020204" pitchFamily="34" charset="0"/>
            </a:endParaRPr>
          </a:p>
          <a:p>
            <a:pPr defTabSz="495376">
              <a:defRPr/>
            </a:pPr>
            <a:endParaRPr lang="en-GB" dirty="0">
              <a:solidFill>
                <a:srgbClr val="000000"/>
              </a:solidFill>
              <a:cs typeface="Arial" panose="020B0604020202020204" pitchFamily="34" charset="0"/>
            </a:endParaRPr>
          </a:p>
          <a:p>
            <a:pPr defTabSz="495376">
              <a:defRPr/>
            </a:pPr>
            <a:r>
              <a:rPr lang="en-GB" b="1" dirty="0">
                <a:solidFill>
                  <a:srgbClr val="000000"/>
                </a:solidFill>
                <a:cs typeface="Arial" panose="020B0604020202020204" pitchFamily="34" charset="0"/>
              </a:rPr>
              <a:t>Analyse sufficiency</a:t>
            </a:r>
          </a:p>
          <a:p>
            <a:pPr defTabSz="495376">
              <a:defRPr/>
            </a:pPr>
            <a:endParaRPr lang="en-GB" b="1" dirty="0">
              <a:solidFill>
                <a:srgbClr val="000000"/>
              </a:solidFill>
              <a:cs typeface="Arial" panose="020B0604020202020204" pitchFamily="34" charset="0"/>
            </a:endParaRPr>
          </a:p>
          <a:p>
            <a:pPr defTabSz="495376">
              <a:defRPr/>
            </a:pPr>
            <a:r>
              <a:rPr lang="en-GB" dirty="0">
                <a:solidFill>
                  <a:srgbClr val="000000"/>
                </a:solidFill>
                <a:cs typeface="Arial" panose="020B0604020202020204" pitchFamily="34" charset="0"/>
              </a:rPr>
              <a:t>Is the existing material sufficient to proceed with a prosecution</a:t>
            </a:r>
          </a:p>
          <a:p>
            <a:pPr defTabSz="495376">
              <a:defRPr/>
            </a:pPr>
            <a:endParaRPr lang="en-GB" dirty="0">
              <a:solidFill>
                <a:srgbClr val="000000"/>
              </a:solidFill>
              <a:cs typeface="Arial" panose="020B0604020202020204" pitchFamily="34" charset="0"/>
            </a:endParaRPr>
          </a:p>
          <a:p>
            <a:pPr defTabSz="495376">
              <a:defRPr/>
            </a:pPr>
            <a:r>
              <a:rPr lang="en-GB" dirty="0">
                <a:solidFill>
                  <a:srgbClr val="000000"/>
                </a:solidFill>
                <a:cs typeface="Arial" panose="020B0604020202020204" pitchFamily="34" charset="0"/>
              </a:rPr>
              <a:t>What actions were due to be completed when a previous evaluation took place, have they been completed or are they still outstanding</a:t>
            </a:r>
          </a:p>
          <a:p>
            <a:pPr defTabSz="495376">
              <a:defRPr/>
            </a:pPr>
            <a:endParaRPr lang="en-GB" dirty="0">
              <a:solidFill>
                <a:srgbClr val="000000"/>
              </a:solidFill>
              <a:cs typeface="Arial" panose="020B0604020202020204" pitchFamily="34" charset="0"/>
            </a:endParaRPr>
          </a:p>
          <a:p>
            <a:pPr defTabSz="495376">
              <a:defRPr/>
            </a:pPr>
            <a:r>
              <a:rPr lang="en-GB" dirty="0">
                <a:solidFill>
                  <a:srgbClr val="000000"/>
                </a:solidFill>
                <a:cs typeface="Arial" panose="020B0604020202020204" pitchFamily="34" charset="0"/>
              </a:rPr>
              <a:t>What can I do to progress the investigation</a:t>
            </a:r>
          </a:p>
          <a:p>
            <a:pPr defTabSz="495376">
              <a:defRPr/>
            </a:pPr>
            <a:endParaRPr lang="en-GB" dirty="0">
              <a:solidFill>
                <a:srgbClr val="000000"/>
              </a:solidFill>
              <a:cs typeface="Arial" panose="020B0604020202020204" pitchFamily="34" charset="0"/>
            </a:endParaRPr>
          </a:p>
          <a:p>
            <a:pPr defTabSz="495376">
              <a:defRPr/>
            </a:pPr>
            <a:r>
              <a:rPr lang="en-GB" dirty="0">
                <a:solidFill>
                  <a:srgbClr val="000000"/>
                </a:solidFill>
                <a:cs typeface="Arial" panose="020B0604020202020204" pitchFamily="34" charset="0"/>
              </a:rPr>
              <a:t>What has changed since the previous evaluation</a:t>
            </a:r>
          </a:p>
          <a:p>
            <a:pPr defTabSz="495376">
              <a:defRPr/>
            </a:pPr>
            <a:endParaRPr lang="en-GB" dirty="0">
              <a:solidFill>
                <a:srgbClr val="000000"/>
              </a:solidFill>
              <a:cs typeface="Arial" panose="020B0604020202020204" pitchFamily="34" charset="0"/>
            </a:endParaRPr>
          </a:p>
          <a:p>
            <a:pPr defTabSz="495376">
              <a:defRPr/>
            </a:pPr>
            <a:endParaRPr lang="en-GB" dirty="0">
              <a:solidFill>
                <a:srgbClr val="000000"/>
              </a:solidFill>
              <a:cs typeface="Arial" panose="020B0604020202020204" pitchFamily="34" charset="0"/>
            </a:endParaRPr>
          </a:p>
          <a:p>
            <a:pPr defTabSz="495376">
              <a:defRPr/>
            </a:pPr>
            <a:endParaRPr lang="en-GB" b="1" dirty="0">
              <a:solidFill>
                <a:srgbClr val="000000"/>
              </a:solidFill>
              <a:cs typeface="Arial" panose="020B0604020202020204" pitchFamily="34" charset="0"/>
            </a:endParaRPr>
          </a:p>
          <a:p>
            <a:pPr defTabSz="495376">
              <a:defRPr/>
            </a:pPr>
            <a:r>
              <a:rPr lang="en-GB" b="1" dirty="0">
                <a:solidFill>
                  <a:srgbClr val="000000"/>
                </a:solidFill>
                <a:cs typeface="Arial" panose="020B0604020202020204" pitchFamily="34" charset="0"/>
              </a:rPr>
              <a:t>Identify actions</a:t>
            </a:r>
          </a:p>
          <a:p>
            <a:pPr defTabSz="495376">
              <a:defRPr/>
            </a:pPr>
            <a:endParaRPr lang="en-GB" b="1" dirty="0">
              <a:solidFill>
                <a:srgbClr val="000000"/>
              </a:solidFill>
              <a:cs typeface="Arial" panose="020B0604020202020204" pitchFamily="34" charset="0"/>
            </a:endParaRPr>
          </a:p>
          <a:p>
            <a:pPr defTabSz="495376">
              <a:defRPr/>
            </a:pPr>
            <a:r>
              <a:rPr lang="en-GB" dirty="0">
                <a:solidFill>
                  <a:srgbClr val="000000"/>
                </a:solidFill>
                <a:cs typeface="Arial" panose="020B0604020202020204" pitchFamily="34" charset="0"/>
              </a:rPr>
              <a:t>Identify the actions that need to be completed to progress the investigation</a:t>
            </a:r>
          </a:p>
          <a:p>
            <a:pPr defTabSz="495376">
              <a:defRPr/>
            </a:pPr>
            <a:endParaRPr lang="en-GB" dirty="0">
              <a:solidFill>
                <a:srgbClr val="000000"/>
              </a:solidFill>
              <a:cs typeface="Arial" panose="020B0604020202020204" pitchFamily="34" charset="0"/>
            </a:endParaRPr>
          </a:p>
          <a:p>
            <a:pPr defTabSz="495376">
              <a:defRPr/>
            </a:pPr>
            <a:r>
              <a:rPr lang="en-GB" dirty="0">
                <a:solidFill>
                  <a:srgbClr val="000000"/>
                </a:solidFill>
                <a:cs typeface="Arial" panose="020B0604020202020204" pitchFamily="34" charset="0"/>
              </a:rPr>
              <a:t>Identify when the actions need to be completed by </a:t>
            </a:r>
          </a:p>
          <a:p>
            <a:pPr defTabSz="495376">
              <a:defRPr/>
            </a:pPr>
            <a:endParaRPr lang="en-GB" dirty="0">
              <a:solidFill>
                <a:srgbClr val="000000"/>
              </a:solidFill>
              <a:cs typeface="Arial" panose="020B0604020202020204" pitchFamily="34" charset="0"/>
            </a:endParaRPr>
          </a:p>
          <a:p>
            <a:pPr defTabSz="495376">
              <a:defRPr/>
            </a:pPr>
            <a:r>
              <a:rPr lang="en-GB" dirty="0">
                <a:solidFill>
                  <a:srgbClr val="000000"/>
                </a:solidFill>
                <a:cs typeface="Arial" panose="020B0604020202020204" pitchFamily="34" charset="0"/>
              </a:rPr>
              <a:t>Identify who will need to complete the actions</a:t>
            </a:r>
          </a:p>
          <a:p>
            <a:pPr defTabSz="495376">
              <a:defRPr/>
            </a:pPr>
            <a:endParaRPr lang="en-GB" dirty="0">
              <a:solidFill>
                <a:srgbClr val="000000"/>
              </a:solidFill>
              <a:cs typeface="Arial" panose="020B0604020202020204" pitchFamily="34" charset="0"/>
            </a:endParaRPr>
          </a:p>
          <a:p>
            <a:pPr defTabSz="495376">
              <a:defRPr/>
            </a:pPr>
            <a:endParaRPr lang="en-GB" dirty="0">
              <a:solidFill>
                <a:srgbClr val="000000"/>
              </a:solidFill>
              <a:cs typeface="Arial" panose="020B0604020202020204" pitchFamily="34" charset="0"/>
            </a:endParaRPr>
          </a:p>
          <a:p>
            <a:pPr defTabSz="495376">
              <a:defRPr/>
            </a:pPr>
            <a:r>
              <a:rPr lang="en-GB" b="1" dirty="0">
                <a:solidFill>
                  <a:srgbClr val="000000"/>
                </a:solidFill>
                <a:cs typeface="Arial" panose="020B0604020202020204" pitchFamily="34" charset="0"/>
              </a:rPr>
              <a:t>Take action</a:t>
            </a:r>
          </a:p>
          <a:p>
            <a:pPr defTabSz="495376">
              <a:defRPr/>
            </a:pPr>
            <a:endParaRPr lang="en-GB" b="1" dirty="0">
              <a:solidFill>
                <a:srgbClr val="000000"/>
              </a:solidFill>
              <a:cs typeface="Arial" panose="020B0604020202020204" pitchFamily="34" charset="0"/>
            </a:endParaRPr>
          </a:p>
          <a:p>
            <a:pPr defTabSz="495376">
              <a:defRPr/>
            </a:pPr>
            <a:r>
              <a:rPr lang="en-GB" dirty="0">
                <a:solidFill>
                  <a:srgbClr val="000000"/>
                </a:solidFill>
                <a:cs typeface="Arial" panose="020B0604020202020204" pitchFamily="34" charset="0"/>
              </a:rPr>
              <a:t>Take identified actions</a:t>
            </a:r>
          </a:p>
          <a:p>
            <a:pPr defTabSz="495376">
              <a:defRPr/>
            </a:pPr>
            <a:endParaRPr lang="en-GB" dirty="0">
              <a:solidFill>
                <a:srgbClr val="000000"/>
              </a:solidFill>
              <a:cs typeface="Arial" panose="020B0604020202020204" pitchFamily="34" charset="0"/>
            </a:endParaRPr>
          </a:p>
          <a:p>
            <a:pPr defTabSz="495376">
              <a:defRPr/>
            </a:pPr>
            <a:r>
              <a:rPr lang="en-GB" dirty="0">
                <a:solidFill>
                  <a:srgbClr val="000000"/>
                </a:solidFill>
                <a:cs typeface="Arial" panose="020B0604020202020204" pitchFamily="34" charset="0"/>
              </a:rPr>
              <a:t>Arrange for the actions to be completed</a:t>
            </a:r>
          </a:p>
          <a:p>
            <a:pPr defTabSz="495376">
              <a:defRPr/>
            </a:pPr>
            <a:endParaRPr lang="en-GB" b="1" dirty="0">
              <a:solidFill>
                <a:srgbClr val="000000"/>
              </a:solidFill>
              <a:cs typeface="Arial" panose="020B0604020202020204" pitchFamily="34" charset="0"/>
            </a:endParaRPr>
          </a:p>
          <a:p>
            <a:pPr defTabSz="495376">
              <a:defRPr/>
            </a:pPr>
            <a:r>
              <a:rPr lang="en-GB" b="1" dirty="0">
                <a:solidFill>
                  <a:srgbClr val="000000"/>
                </a:solidFill>
                <a:cs typeface="Arial" panose="020B0604020202020204" pitchFamily="34" charset="0"/>
              </a:rPr>
              <a:t>Repeat the process</a:t>
            </a:r>
          </a:p>
          <a:p>
            <a:pPr defTabSz="495376">
              <a:defRPr/>
            </a:pPr>
            <a:endParaRPr lang="en-GB" b="1" dirty="0">
              <a:solidFill>
                <a:srgbClr val="000000"/>
              </a:solidFill>
              <a:cs typeface="Arial" panose="020B0604020202020204" pitchFamily="34" charset="0"/>
            </a:endParaRPr>
          </a:p>
          <a:p>
            <a:pPr defTabSz="495376">
              <a:defRPr/>
            </a:pPr>
            <a:r>
              <a:rPr lang="en-GB" dirty="0">
                <a:solidFill>
                  <a:srgbClr val="000000"/>
                </a:solidFill>
                <a:cs typeface="Arial" panose="020B0604020202020204" pitchFamily="34" charset="0"/>
              </a:rPr>
              <a:t>Repeat the review/ evaluation process</a:t>
            </a:r>
          </a:p>
          <a:p>
            <a:pPr defTabSz="495376">
              <a:defRPr/>
            </a:pPr>
            <a:endParaRPr lang="en-GB" b="1" dirty="0">
              <a:solidFill>
                <a:srgbClr val="000000"/>
              </a:solidFill>
              <a:cs typeface="Arial" panose="020B0604020202020204" pitchFamily="34" charset="0"/>
            </a:endParaRPr>
          </a:p>
          <a:p>
            <a:pPr defTabSz="495376">
              <a:defRPr/>
            </a:pPr>
            <a:endParaRPr lang="en-GB" b="1" dirty="0">
              <a:solidFill>
                <a:srgbClr val="000000"/>
              </a:solidFill>
              <a:cs typeface="Arial" panose="020B0604020202020204" pitchFamily="34" charset="0"/>
            </a:endParaRPr>
          </a:p>
          <a:p>
            <a:pPr defTabSz="495376">
              <a:defRPr/>
            </a:pPr>
            <a:r>
              <a:rPr lang="en-GB" b="1" dirty="0">
                <a:solidFill>
                  <a:srgbClr val="000000"/>
                </a:solidFill>
                <a:cs typeface="Arial" panose="020B0604020202020204" pitchFamily="34" charset="0"/>
              </a:rPr>
              <a:t>Investigative and evidential evaluation </a:t>
            </a:r>
          </a:p>
          <a:p>
            <a:pPr defTabSz="495376">
              <a:defRPr/>
            </a:pPr>
            <a:r>
              <a:rPr lang="en-GB" dirty="0">
                <a:solidFill>
                  <a:srgbClr val="000000"/>
                </a:solidFill>
                <a:cs typeface="Arial" panose="020B0604020202020204" pitchFamily="34" charset="0"/>
              </a:rPr>
              <a:t>Material which has been gathered during an investigation should be subjected to a periodical formal evaluation to allow the investigator to review the progress of the investigation, explore whether any additional lines of enquiry can be identified and ensure that all existing lines of enquiry and investigative actions have been pursued and completed. It also allows investigators to review the actions and decisions already taken. This process of evaluation is as relevant to volume crime investigations as it is to more serious or complex investigations. </a:t>
            </a:r>
          </a:p>
          <a:p>
            <a:pPr defTabSz="495376">
              <a:defRPr/>
            </a:pPr>
            <a:r>
              <a:rPr lang="en-GB" dirty="0">
                <a:solidFill>
                  <a:srgbClr val="000000"/>
                </a:solidFill>
                <a:cs typeface="Arial" panose="020B0604020202020204" pitchFamily="34" charset="0"/>
              </a:rPr>
              <a:t>Investigators should follow a standard model of evaluation, as this will enable them to become competent in its use, and allow them to evaluate material in a consistent, structured and auditable format. There are two types of formal evaluation: </a:t>
            </a:r>
          </a:p>
          <a:p>
            <a:pPr defTabSz="495376">
              <a:defRPr/>
            </a:pPr>
            <a:endParaRPr lang="en-GB" dirty="0">
              <a:solidFill>
                <a:srgbClr val="000000"/>
              </a:solidFill>
              <a:cs typeface="Arial" panose="020B0604020202020204" pitchFamily="34" charset="0"/>
            </a:endParaRPr>
          </a:p>
          <a:p>
            <a:pPr defTabSz="495376">
              <a:defRPr/>
            </a:pPr>
            <a:r>
              <a:rPr lang="en-GB" dirty="0">
                <a:solidFill>
                  <a:srgbClr val="000000"/>
                </a:solidFill>
                <a:cs typeface="Arial" panose="020B0604020202020204" pitchFamily="34" charset="0"/>
              </a:rPr>
              <a:t> Investigative evaluation </a:t>
            </a:r>
          </a:p>
          <a:p>
            <a:pPr defTabSz="495376">
              <a:defRPr/>
            </a:pPr>
            <a:r>
              <a:rPr lang="en-GB" dirty="0">
                <a:solidFill>
                  <a:srgbClr val="000000"/>
                </a:solidFill>
                <a:cs typeface="Arial" panose="020B0604020202020204" pitchFamily="34" charset="0"/>
              </a:rPr>
              <a:t> Evidential evaluation. </a:t>
            </a:r>
          </a:p>
          <a:p>
            <a:pPr defTabSz="495376">
              <a:defRPr/>
            </a:pPr>
            <a:r>
              <a:rPr lang="en-GB" dirty="0">
                <a:solidFill>
                  <a:srgbClr val="000000"/>
                </a:solidFill>
                <a:cs typeface="Arial" panose="020B0604020202020204" pitchFamily="34" charset="0"/>
              </a:rPr>
              <a:t> Investigative evaluation should identify: </a:t>
            </a:r>
          </a:p>
          <a:p>
            <a:pPr defTabSz="495376">
              <a:defRPr/>
            </a:pPr>
            <a:r>
              <a:rPr lang="en-GB" dirty="0">
                <a:solidFill>
                  <a:srgbClr val="000000"/>
                </a:solidFill>
                <a:cs typeface="Arial" panose="020B0604020202020204" pitchFamily="34" charset="0"/>
              </a:rPr>
              <a:t> What is known </a:t>
            </a:r>
          </a:p>
          <a:p>
            <a:pPr defTabSz="495376">
              <a:defRPr/>
            </a:pPr>
            <a:r>
              <a:rPr lang="en-GB" dirty="0">
                <a:solidFill>
                  <a:srgbClr val="000000"/>
                </a:solidFill>
                <a:cs typeface="Arial" panose="020B0604020202020204" pitchFamily="34" charset="0"/>
              </a:rPr>
              <a:t> What is still to be established </a:t>
            </a:r>
          </a:p>
          <a:p>
            <a:pPr defTabSz="495376">
              <a:defRPr/>
            </a:pPr>
            <a:r>
              <a:rPr lang="en-GB" dirty="0">
                <a:solidFill>
                  <a:srgbClr val="000000"/>
                </a:solidFill>
                <a:cs typeface="Arial" panose="020B0604020202020204" pitchFamily="34" charset="0"/>
              </a:rPr>
              <a:t> Consistencies in the material </a:t>
            </a:r>
          </a:p>
          <a:p>
            <a:pPr defTabSz="495376">
              <a:defRPr/>
            </a:pPr>
            <a:r>
              <a:rPr lang="en-GB" dirty="0">
                <a:solidFill>
                  <a:srgbClr val="000000"/>
                </a:solidFill>
                <a:cs typeface="Arial" panose="020B0604020202020204" pitchFamily="34" charset="0"/>
              </a:rPr>
              <a:t> Conflicts between different material. </a:t>
            </a:r>
          </a:p>
          <a:p>
            <a:pPr defTabSz="495376">
              <a:defRPr/>
            </a:pPr>
            <a:r>
              <a:rPr lang="en-GB" dirty="0">
                <a:solidFill>
                  <a:srgbClr val="000000"/>
                </a:solidFill>
                <a:cs typeface="Arial" panose="020B0604020202020204" pitchFamily="34" charset="0"/>
              </a:rPr>
              <a:t>Evidential evaluation should consider: </a:t>
            </a:r>
          </a:p>
          <a:p>
            <a:pPr defTabSz="495376">
              <a:defRPr/>
            </a:pPr>
            <a:r>
              <a:rPr lang="en-GB" dirty="0">
                <a:solidFill>
                  <a:srgbClr val="000000"/>
                </a:solidFill>
                <a:cs typeface="Arial" panose="020B0604020202020204" pitchFamily="34" charset="0"/>
              </a:rPr>
              <a:t> The overall strength of the case </a:t>
            </a:r>
          </a:p>
          <a:p>
            <a:pPr defTabSz="495376">
              <a:defRPr/>
            </a:pPr>
            <a:r>
              <a:rPr lang="en-GB" dirty="0">
                <a:solidFill>
                  <a:srgbClr val="000000"/>
                </a:solidFill>
                <a:cs typeface="Arial" panose="020B0604020202020204" pitchFamily="34" charset="0"/>
              </a:rPr>
              <a:t> Whether sufficient evidence exists against a suspect to proceed to charge. </a:t>
            </a:r>
          </a:p>
          <a:p>
            <a:pPr defTabSz="495376">
              <a:defRPr/>
            </a:pPr>
            <a:r>
              <a:rPr lang="en-GB" dirty="0">
                <a:solidFill>
                  <a:srgbClr val="000000"/>
                </a:solidFill>
                <a:cs typeface="Arial" panose="020B0604020202020204" pitchFamily="34" charset="0"/>
              </a:rPr>
              <a:t>During the early stages of an investigation a greater emphasis should be placed on investigative evaluation in order to identify a suspect. Later, and particularly during the suspect management phase of the investigation, the emphasis will shift toward ensuring that an evidentially robust case can be passed to the CPS for prosecution purposes. </a:t>
            </a:r>
          </a:p>
          <a:p>
            <a:pPr defTabSz="495376">
              <a:defRPr/>
            </a:pPr>
            <a:r>
              <a:rPr lang="en-GB" dirty="0">
                <a:solidFill>
                  <a:srgbClr val="000000"/>
                </a:solidFill>
                <a:cs typeface="Arial" panose="020B0604020202020204" pitchFamily="34" charset="0"/>
              </a:rPr>
              <a:t>Requirements of the evaluation process </a:t>
            </a:r>
          </a:p>
          <a:p>
            <a:pPr defTabSz="495376">
              <a:defRPr/>
            </a:pPr>
            <a:r>
              <a:rPr lang="en-GB" dirty="0">
                <a:solidFill>
                  <a:srgbClr val="000000"/>
                </a:solidFill>
                <a:cs typeface="Arial" panose="020B0604020202020204" pitchFamily="34" charset="0"/>
              </a:rPr>
              <a:t>The first stage of any evaluation is to set the objectives. An investigator must have a clear idea of the reasons he or she is carrying it out. In the early stages of the investigation the objectives are likely to be basic and broad such as: </a:t>
            </a:r>
          </a:p>
          <a:p>
            <a:pPr defTabSz="495376">
              <a:defRPr/>
            </a:pPr>
            <a:r>
              <a:rPr lang="en-GB" dirty="0">
                <a:solidFill>
                  <a:srgbClr val="000000"/>
                </a:solidFill>
                <a:cs typeface="Arial" panose="020B0604020202020204" pitchFamily="34" charset="0"/>
              </a:rPr>
              <a:t> The nature of the crime, if the investigation involves a crime. This may seem obvious but does require careful thought. There is a difference between an assault and an assault where injury occurs as a consequence, and the evidence required to prove different offences may differ accordingly.  </a:t>
            </a:r>
          </a:p>
          <a:p>
            <a:pPr defTabSz="495376">
              <a:defRPr/>
            </a:pPr>
            <a:r>
              <a:rPr lang="en-GB" dirty="0">
                <a:solidFill>
                  <a:srgbClr val="000000"/>
                </a:solidFill>
                <a:cs typeface="Arial" panose="020B0604020202020204" pitchFamily="34" charset="0"/>
              </a:rPr>
              <a:t> The material should be relevant to the investigation. All material gathered should be included in the evaluation, and, in the early stages, nothing should be discarded as it may become relevant later.  </a:t>
            </a:r>
          </a:p>
          <a:p>
            <a:pPr defTabSz="495376">
              <a:defRPr/>
            </a:pPr>
            <a:r>
              <a:rPr lang="en-GB" dirty="0">
                <a:solidFill>
                  <a:srgbClr val="000000"/>
                </a:solidFill>
                <a:cs typeface="Arial" panose="020B0604020202020204" pitchFamily="34" charset="0"/>
              </a:rPr>
              <a:t> The reliability of the material; it must be in a form in which it can be produced as evidence, or anyone using it as intelligence can rely upon its accuracy. </a:t>
            </a:r>
          </a:p>
          <a:p>
            <a:pPr defTabSz="495376">
              <a:defRPr/>
            </a:pPr>
            <a:r>
              <a:rPr lang="en-GB" dirty="0">
                <a:solidFill>
                  <a:srgbClr val="000000"/>
                </a:solidFill>
                <a:cs typeface="Arial" panose="020B0604020202020204" pitchFamily="34" charset="0"/>
              </a:rPr>
              <a:t> It must be admissible as evidence. If, as it has been gathered, it is not admissible, it must be put into a form that can be produced at court. For example, information gathered from a witness has to be put on to a witness statement form to be produced in court. Previously, the courts have required the best evidence to be produced, e.g. an original document rather than a copy. Now, however, courts are prepared to accept copies, but investigators should attempt to obtain the best evidence available in whatever form. </a:t>
            </a:r>
          </a:p>
          <a:p>
            <a:pPr defTabSz="990752">
              <a:defRPr/>
            </a:pPr>
            <a:endParaRPr lang="en-GB" dirty="0">
              <a:solidFill>
                <a:prstClr val="black"/>
              </a:solidFill>
            </a:endParaRP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45</a:t>
            </a:fld>
            <a:endParaRPr lang="en-GB"/>
          </a:p>
        </p:txBody>
      </p:sp>
    </p:spTree>
    <p:extLst>
      <p:ext uri="{BB962C8B-B14F-4D97-AF65-F5344CB8AC3E}">
        <p14:creationId xmlns:p14="http://schemas.microsoft.com/office/powerpoint/2010/main" val="54220061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t>QTS:- </a:t>
            </a:r>
            <a:r>
              <a:rPr lang="en-GB" sz="1100" dirty="0"/>
              <a:t>Why would a Victim not support a prosecution?</a:t>
            </a:r>
            <a:br>
              <a:rPr lang="en-GB" sz="1100" dirty="0"/>
            </a:br>
            <a:r>
              <a:rPr lang="en-GB" sz="1100" b="1" dirty="0"/>
              <a:t>QTS:- </a:t>
            </a:r>
            <a:r>
              <a:rPr lang="en-GB" sz="1100" dirty="0"/>
              <a:t>When would we as Police look to prosecute without victim support?</a:t>
            </a:r>
            <a:br>
              <a:rPr lang="en-GB" sz="1100" dirty="0"/>
            </a:br>
            <a:r>
              <a:rPr lang="en-GB" sz="1100" b="1" dirty="0"/>
              <a:t>A:-</a:t>
            </a:r>
            <a:r>
              <a:rPr lang="en-GB" sz="1100" dirty="0"/>
              <a:t> Violent Crime, Murder, Domestic Abuse</a:t>
            </a:r>
            <a:br>
              <a:rPr lang="en-GB" sz="1100" dirty="0"/>
            </a:br>
            <a:br>
              <a:rPr lang="en-GB" sz="1100" dirty="0"/>
            </a:br>
            <a:r>
              <a:rPr lang="en-GB" sz="1100" b="1" dirty="0"/>
              <a:t>Board Blast</a:t>
            </a:r>
            <a:br>
              <a:rPr lang="en-GB" sz="1100" dirty="0"/>
            </a:br>
            <a:r>
              <a:rPr lang="en-GB" sz="1100" dirty="0"/>
              <a:t>QTS:- Come and write on the board examples of how we could build a case, which is evidence led, that can lead to a prosecution with out victim support.</a:t>
            </a:r>
            <a:br>
              <a:rPr lang="en-GB" sz="1100" dirty="0"/>
            </a:br>
            <a:br>
              <a:rPr lang="en-GB" sz="1100" dirty="0"/>
            </a:br>
            <a:r>
              <a:rPr lang="en-GB" sz="1100" dirty="0"/>
              <a:t>Trainer to go through examples written on board then click to show contents of table on this and next two slides.</a:t>
            </a:r>
          </a:p>
          <a:p>
            <a:endParaRPr lang="en-GB" sz="1100" dirty="0"/>
          </a:p>
          <a:p>
            <a:pPr defTabSz="990752"/>
            <a:r>
              <a:rPr lang="en-GB" sz="1100" b="1" dirty="0"/>
              <a:t>**Important to note**</a:t>
            </a:r>
            <a:br>
              <a:rPr lang="en-GB" sz="1100" b="1" dirty="0"/>
            </a:br>
            <a:r>
              <a:rPr lang="en-GB" sz="1100" dirty="0">
                <a:ea typeface="Calibri" panose="020F0502020204030204" pitchFamily="34" charset="0"/>
                <a:cs typeface="Times New Roman" panose="02020603050405020304" pitchFamily="18" charset="0"/>
              </a:rPr>
              <a:t>For the Crown Prosecution Service (CPS) to proceed with a prosecution without the victim, cases must still pass the Full Code Test as set out in the Code for Crown Prosecutors, which is why other evidence is essential.</a:t>
            </a:r>
          </a:p>
          <a:p>
            <a:endParaRPr lang="en-GB" sz="1100" dirty="0"/>
          </a:p>
          <a:p>
            <a:r>
              <a:rPr lang="en-GB" sz="1100" dirty="0"/>
              <a:t> </a:t>
            </a:r>
          </a:p>
        </p:txBody>
      </p:sp>
      <p:sp>
        <p:nvSpPr>
          <p:cNvPr id="4" name="Slide Number Placeholder 3"/>
          <p:cNvSpPr>
            <a:spLocks noGrp="1"/>
          </p:cNvSpPr>
          <p:nvPr>
            <p:ph type="sldNum" sz="quarter" idx="5"/>
          </p:nvPr>
        </p:nvSpPr>
        <p:spPr/>
        <p:txBody>
          <a:bodyPr/>
          <a:lstStyle/>
          <a:p>
            <a:fld id="{5D988599-AAFC-4498-B638-E4222DFD929F}" type="slidenum">
              <a:rPr lang="en-GB" smtClean="0"/>
              <a:t>46</a:t>
            </a:fld>
            <a:endParaRPr lang="en-GB"/>
          </a:p>
        </p:txBody>
      </p:sp>
    </p:spTree>
    <p:extLst>
      <p:ext uri="{BB962C8B-B14F-4D97-AF65-F5344CB8AC3E}">
        <p14:creationId xmlns:p14="http://schemas.microsoft.com/office/powerpoint/2010/main" val="1354051669"/>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D988599-AAFC-4498-B638-E4222DFD929F}" type="slidenum">
              <a:rPr lang="en-GB" smtClean="0"/>
              <a:t>47</a:t>
            </a:fld>
            <a:endParaRPr lang="en-GB"/>
          </a:p>
        </p:txBody>
      </p:sp>
    </p:spTree>
    <p:extLst>
      <p:ext uri="{BB962C8B-B14F-4D97-AF65-F5344CB8AC3E}">
        <p14:creationId xmlns:p14="http://schemas.microsoft.com/office/powerpoint/2010/main" val="1549352514"/>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D988599-AAFC-4498-B638-E4222DFD929F}" type="slidenum">
              <a:rPr lang="en-GB" smtClean="0"/>
              <a:t>48</a:t>
            </a:fld>
            <a:endParaRPr lang="en-GB"/>
          </a:p>
        </p:txBody>
      </p:sp>
    </p:spTree>
    <p:extLst>
      <p:ext uri="{BB962C8B-B14F-4D97-AF65-F5344CB8AC3E}">
        <p14:creationId xmlns:p14="http://schemas.microsoft.com/office/powerpoint/2010/main" val="3601999707"/>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90752">
              <a:defRPr/>
            </a:pPr>
            <a:r>
              <a:rPr lang="en-GB" sz="1100" b="0" i="0" dirty="0">
                <a:solidFill>
                  <a:srgbClr val="000000"/>
                </a:solidFill>
                <a:effectLst/>
                <a:latin typeface="+mn-lt"/>
              </a:rPr>
              <a:t>There are three main types of evidence-led prosecutions </a:t>
            </a:r>
          </a:p>
          <a:p>
            <a:pPr marL="185766" indent="-185766" defTabSz="990752">
              <a:buFont typeface="Arial" panose="020B0604020202020204" pitchFamily="34" charset="0"/>
              <a:buChar char="•"/>
              <a:defRPr/>
            </a:pPr>
            <a:r>
              <a:rPr lang="en-GB" sz="1100" b="0" i="0" dirty="0">
                <a:solidFill>
                  <a:srgbClr val="000000"/>
                </a:solidFill>
                <a:effectLst/>
                <a:latin typeface="+mn-lt"/>
              </a:rPr>
              <a:t>the prosecution based on hearsay evidence, </a:t>
            </a:r>
          </a:p>
          <a:p>
            <a:pPr marL="185766" indent="-185766" defTabSz="990752">
              <a:buFont typeface="Arial" panose="020B0604020202020204" pitchFamily="34" charset="0"/>
              <a:buChar char="•"/>
            </a:pPr>
            <a:r>
              <a:rPr lang="en-GB" sz="1100" b="0" i="0" dirty="0">
                <a:solidFill>
                  <a:srgbClr val="000000"/>
                </a:solidFill>
                <a:effectLst/>
                <a:latin typeface="+mn-lt"/>
              </a:rPr>
              <a:t>the prosecution featuring a hostile victim and </a:t>
            </a:r>
          </a:p>
          <a:p>
            <a:pPr marL="185766" indent="-185766" defTabSz="990752">
              <a:buFont typeface="Arial" panose="020B0604020202020204" pitchFamily="34" charset="0"/>
              <a:buChar char="•"/>
            </a:pPr>
            <a:r>
              <a:rPr lang="en-GB" sz="1100" b="0" i="0" dirty="0">
                <a:solidFill>
                  <a:srgbClr val="000000"/>
                </a:solidFill>
                <a:effectLst/>
                <a:latin typeface="+mn-lt"/>
              </a:rPr>
              <a:t>the prosecution featuring circumstantial evidence </a:t>
            </a:r>
          </a:p>
          <a:p>
            <a:pPr marL="185766" indent="-185766" defTabSz="990752">
              <a:buFont typeface="Arial" panose="020B0604020202020204" pitchFamily="34" charset="0"/>
              <a:buChar char="•"/>
            </a:pPr>
            <a:endParaRPr lang="en-GB" sz="1100" b="0" i="0" dirty="0">
              <a:solidFill>
                <a:srgbClr val="000000"/>
              </a:solidFill>
              <a:effectLst/>
              <a:latin typeface="+mn-lt"/>
            </a:endParaRPr>
          </a:p>
          <a:p>
            <a:pPr defTabSz="990752"/>
            <a:r>
              <a:rPr lang="en-GB" sz="1100" b="0" i="0" dirty="0">
                <a:solidFill>
                  <a:srgbClr val="000000"/>
                </a:solidFill>
                <a:effectLst/>
                <a:latin typeface="+mn-lt"/>
              </a:rPr>
              <a:t>each of which requires officers to adopt a different approach to investigation.</a:t>
            </a:r>
          </a:p>
          <a:p>
            <a:pPr defTabSz="990752"/>
            <a:endParaRPr lang="en-GB" sz="1100" b="0" i="0" dirty="0">
              <a:solidFill>
                <a:srgbClr val="000000"/>
              </a:solidFill>
              <a:effectLst/>
              <a:latin typeface="+mn-lt"/>
            </a:endParaRPr>
          </a:p>
          <a:p>
            <a:pPr defTabSz="990752"/>
            <a:r>
              <a:rPr lang="en-GB" sz="1100" b="0" i="0" dirty="0">
                <a:solidFill>
                  <a:srgbClr val="000000"/>
                </a:solidFill>
                <a:effectLst/>
                <a:latin typeface="+mn-lt"/>
              </a:rPr>
              <a:t>Trainer can either split the class into 3 groups and get each group to research the three types and report back or open to the class and discuss using user notes. Information obtained from College of Policing APP.</a:t>
            </a:r>
          </a:p>
          <a:p>
            <a:pPr defTabSz="990752"/>
            <a:endParaRPr lang="en-GB" sz="1100" b="0" i="0" dirty="0">
              <a:solidFill>
                <a:srgbClr val="000000"/>
              </a:solidFill>
              <a:effectLst/>
              <a:latin typeface="+mn-lt"/>
            </a:endParaRPr>
          </a:p>
          <a:p>
            <a:pPr defTabSz="990752"/>
            <a:endParaRPr lang="en-GB" sz="1100" b="0" i="0" dirty="0">
              <a:solidFill>
                <a:srgbClr val="000000"/>
              </a:solidFill>
              <a:effectLst/>
              <a:latin typeface="+mn-lt"/>
            </a:endParaRPr>
          </a:p>
          <a:p>
            <a:pPr>
              <a:lnSpc>
                <a:spcPct val="107000"/>
              </a:lnSpc>
              <a:spcAft>
                <a:spcPts val="867"/>
              </a:spcAft>
            </a:pPr>
            <a:r>
              <a:rPr lang="en-GB" sz="1100" b="1" u="sng" dirty="0">
                <a:latin typeface="+mn-lt"/>
                <a:ea typeface="Calibri" panose="020F0502020204030204" pitchFamily="34" charset="0"/>
                <a:cs typeface="Calibri" panose="020F0502020204030204" pitchFamily="34" charset="0"/>
              </a:rPr>
              <a:t>Prosecution based on hearsay evidence</a:t>
            </a:r>
            <a:endParaRPr lang="en-GB" sz="1100" dirty="0">
              <a:latin typeface="+mn-lt"/>
              <a:ea typeface="Calibri" panose="020F0502020204030204" pitchFamily="34" charset="0"/>
              <a:cs typeface="Times New Roman" panose="02020603050405020304" pitchFamily="18" charset="0"/>
            </a:endParaRPr>
          </a:p>
          <a:p>
            <a:pPr>
              <a:lnSpc>
                <a:spcPct val="107000"/>
              </a:lnSpc>
              <a:spcAft>
                <a:spcPts val="867"/>
              </a:spcAft>
            </a:pPr>
            <a:r>
              <a:rPr lang="en-GB" sz="1100" dirty="0">
                <a:latin typeface="+mn-lt"/>
                <a:ea typeface="Calibri" panose="020F0502020204030204" pitchFamily="34" charset="0"/>
                <a:cs typeface="Calibri" panose="020F0502020204030204" pitchFamily="34" charset="0"/>
              </a:rPr>
              <a:t>Statements which are not given as oral evidence in court proceedings are subject to special provisions under the Criminal Justice Act 2003 (CJA 2003) Part 11, chapter 2, which sets out the circumstances under which hearsay statements may be deemed admissible by the court. This is because when a witness repeats something that they heard someone say, or that they read, there is no opportunity to challenge the person who actually made the statement, which is viewed as potentially unfair. There is also a risk of the information being inaccurate.</a:t>
            </a:r>
            <a:br>
              <a:rPr lang="en-GB" sz="1100" dirty="0">
                <a:latin typeface="+mn-lt"/>
                <a:ea typeface="Calibri" panose="020F0502020204030204" pitchFamily="34" charset="0"/>
                <a:cs typeface="Calibri" panose="020F0502020204030204" pitchFamily="34" charset="0"/>
              </a:rPr>
            </a:br>
            <a:br>
              <a:rPr lang="en-GB" sz="1100" dirty="0">
                <a:latin typeface="+mn-lt"/>
                <a:ea typeface="Calibri" panose="020F0502020204030204" pitchFamily="34" charset="0"/>
                <a:cs typeface="Calibri" panose="020F0502020204030204" pitchFamily="34" charset="0"/>
              </a:rPr>
            </a:br>
            <a:r>
              <a:rPr lang="en-GB" sz="1100" dirty="0">
                <a:latin typeface="+mn-lt"/>
                <a:ea typeface="Calibri" panose="020F0502020204030204" pitchFamily="34" charset="0"/>
                <a:cs typeface="Calibri" panose="020F0502020204030204" pitchFamily="34" charset="0"/>
              </a:rPr>
              <a:t>When building a case based on hearsay evidence, officers should adopt the following approach.</a:t>
            </a:r>
          </a:p>
          <a:p>
            <a:pPr>
              <a:lnSpc>
                <a:spcPct val="107000"/>
              </a:lnSpc>
              <a:spcAft>
                <a:spcPts val="867"/>
              </a:spcAft>
            </a:pPr>
            <a:endParaRPr lang="en-GB" sz="1100" dirty="0">
              <a:latin typeface="+mn-lt"/>
              <a:ea typeface="Calibri" panose="020F0502020204030204" pitchFamily="34" charset="0"/>
              <a:cs typeface="Times New Roman" panose="02020603050405020304" pitchFamily="18" charset="0"/>
            </a:endParaRPr>
          </a:p>
          <a:p>
            <a:pPr marL="371532" indent="-371532">
              <a:lnSpc>
                <a:spcPct val="107000"/>
              </a:lnSpc>
              <a:spcAft>
                <a:spcPts val="867"/>
              </a:spcAft>
              <a:buAutoNum type="arabicPeriod"/>
            </a:pPr>
            <a:r>
              <a:rPr lang="en-GB" sz="1100" b="1" dirty="0">
                <a:latin typeface="+mn-lt"/>
                <a:ea typeface="Calibri" panose="020F0502020204030204" pitchFamily="34" charset="0"/>
                <a:cs typeface="Calibri" panose="020F0502020204030204" pitchFamily="34" charset="0"/>
              </a:rPr>
              <a:t>Has the victim given an account?</a:t>
            </a:r>
          </a:p>
          <a:p>
            <a:pPr>
              <a:lnSpc>
                <a:spcPct val="107000"/>
              </a:lnSpc>
              <a:spcAft>
                <a:spcPts val="867"/>
              </a:spcAft>
            </a:pPr>
            <a:br>
              <a:rPr lang="en-GB" sz="1100" dirty="0">
                <a:latin typeface="+mn-lt"/>
                <a:ea typeface="Calibri" panose="020F0502020204030204" pitchFamily="34" charset="0"/>
                <a:cs typeface="Calibri" panose="020F0502020204030204" pitchFamily="34" charset="0"/>
              </a:rPr>
            </a:br>
            <a:r>
              <a:rPr lang="en-GB" sz="1100" dirty="0">
                <a:latin typeface="+mn-lt"/>
                <a:ea typeface="Calibri" panose="020F0502020204030204" pitchFamily="34" charset="0"/>
                <a:cs typeface="Calibri" panose="020F0502020204030204" pitchFamily="34" charset="0"/>
              </a:rPr>
              <a:t>The best option is a formal written statement signed by the victim but it could also be in the form of:</a:t>
            </a:r>
            <a:endParaRPr lang="en-GB" sz="1100" dirty="0">
              <a:latin typeface="+mn-lt"/>
              <a:ea typeface="Calibri" panose="020F0502020204030204" pitchFamily="34" charset="0"/>
              <a:cs typeface="Times New Roman" panose="02020603050405020304" pitchFamily="18" charset="0"/>
            </a:endParaRPr>
          </a:p>
          <a:p>
            <a:pPr marL="371532" indent="-371532">
              <a:lnSpc>
                <a:spcPct val="107000"/>
              </a:lnSpc>
              <a:buFont typeface="Symbol" panose="05050102010706020507" pitchFamily="18" charset="2"/>
              <a:buChar char=""/>
            </a:pPr>
            <a:r>
              <a:rPr lang="en-GB" sz="1100" dirty="0">
                <a:latin typeface="+mn-lt"/>
                <a:ea typeface="Calibri" panose="020F0502020204030204" pitchFamily="34" charset="0"/>
                <a:cs typeface="Calibri" panose="020F0502020204030204" pitchFamily="34" charset="0"/>
              </a:rPr>
              <a:t>a verbal account from the victim to a police officer recorded in the officer’s pocket notebook, signed or unsigned</a:t>
            </a:r>
            <a:endParaRPr lang="en-GB" sz="1100" dirty="0">
              <a:latin typeface="+mn-lt"/>
              <a:ea typeface="Calibri" panose="020F0502020204030204" pitchFamily="34" charset="0"/>
              <a:cs typeface="Times New Roman" panose="02020603050405020304" pitchFamily="18" charset="0"/>
            </a:endParaRPr>
          </a:p>
          <a:p>
            <a:pPr marL="371532" indent="-371532">
              <a:lnSpc>
                <a:spcPct val="107000"/>
              </a:lnSpc>
              <a:buFont typeface="Symbol" panose="05050102010706020507" pitchFamily="18" charset="2"/>
              <a:buChar char=""/>
            </a:pPr>
            <a:r>
              <a:rPr lang="en-GB" sz="1100" dirty="0">
                <a:latin typeface="+mn-lt"/>
                <a:ea typeface="Calibri" panose="020F0502020204030204" pitchFamily="34" charset="0"/>
                <a:cs typeface="Calibri" panose="020F0502020204030204" pitchFamily="34" charset="0"/>
              </a:rPr>
              <a:t>a verbal account from the victim to another witness recorded in a statement provided by that witness</a:t>
            </a:r>
            <a:endParaRPr lang="en-GB" sz="1100" dirty="0">
              <a:latin typeface="+mn-lt"/>
              <a:ea typeface="Calibri" panose="020F0502020204030204" pitchFamily="34" charset="0"/>
              <a:cs typeface="Times New Roman" panose="02020603050405020304" pitchFamily="18" charset="0"/>
            </a:endParaRPr>
          </a:p>
          <a:p>
            <a:pPr marL="371532" indent="-371532">
              <a:lnSpc>
                <a:spcPct val="107000"/>
              </a:lnSpc>
              <a:buFont typeface="Symbol" panose="05050102010706020507" pitchFamily="18" charset="2"/>
              <a:buChar char=""/>
            </a:pPr>
            <a:r>
              <a:rPr lang="en-GB" sz="1100" dirty="0">
                <a:latin typeface="+mn-lt"/>
                <a:ea typeface="Calibri" panose="020F0502020204030204" pitchFamily="34" charset="0"/>
                <a:cs typeface="Calibri" panose="020F0502020204030204" pitchFamily="34" charset="0"/>
              </a:rPr>
              <a:t>a verbal account from the victim recorded in a 999 call</a:t>
            </a:r>
            <a:endParaRPr lang="en-GB" sz="1100" dirty="0">
              <a:latin typeface="+mn-lt"/>
              <a:ea typeface="Calibri" panose="020F0502020204030204" pitchFamily="34" charset="0"/>
              <a:cs typeface="Times New Roman" panose="02020603050405020304" pitchFamily="18" charset="0"/>
            </a:endParaRPr>
          </a:p>
          <a:p>
            <a:pPr marL="371532" indent="-371532">
              <a:lnSpc>
                <a:spcPct val="107000"/>
              </a:lnSpc>
              <a:spcAft>
                <a:spcPts val="867"/>
              </a:spcAft>
              <a:buFont typeface="Symbol" panose="05050102010706020507" pitchFamily="18" charset="2"/>
              <a:buChar char=""/>
            </a:pPr>
            <a:r>
              <a:rPr lang="en-GB" sz="1100" dirty="0">
                <a:latin typeface="+mn-lt"/>
                <a:ea typeface="Calibri" panose="020F0502020204030204" pitchFamily="34" charset="0"/>
                <a:cs typeface="Calibri" panose="020F0502020204030204" pitchFamily="34" charset="0"/>
              </a:rPr>
              <a:t>a verbal account from the victim recorded in body-worn video footage</a:t>
            </a:r>
            <a:endParaRPr lang="en-GB" sz="1100" dirty="0">
              <a:latin typeface="+mn-lt"/>
              <a:ea typeface="Calibri" panose="020F0502020204030204" pitchFamily="34" charset="0"/>
              <a:cs typeface="Times New Roman" panose="02020603050405020304" pitchFamily="18" charset="0"/>
            </a:endParaRPr>
          </a:p>
          <a:p>
            <a:pPr>
              <a:lnSpc>
                <a:spcPct val="107000"/>
              </a:lnSpc>
              <a:spcAft>
                <a:spcPts val="867"/>
              </a:spcAft>
            </a:pPr>
            <a:endParaRPr lang="en-GB" sz="1100" b="1" dirty="0">
              <a:latin typeface="+mn-lt"/>
              <a:ea typeface="Calibri" panose="020F0502020204030204" pitchFamily="34" charset="0"/>
              <a:cs typeface="Calibri" panose="020F0502020204030204" pitchFamily="34" charset="0"/>
            </a:endParaRPr>
          </a:p>
          <a:p>
            <a:pPr>
              <a:lnSpc>
                <a:spcPct val="107000"/>
              </a:lnSpc>
              <a:spcAft>
                <a:spcPts val="867"/>
              </a:spcAft>
            </a:pPr>
            <a:r>
              <a:rPr lang="en-GB" sz="1100" b="1" dirty="0">
                <a:latin typeface="+mn-lt"/>
                <a:ea typeface="Calibri" panose="020F0502020204030204" pitchFamily="34" charset="0"/>
                <a:cs typeface="Calibri" panose="020F0502020204030204" pitchFamily="34" charset="0"/>
              </a:rPr>
              <a:t>2. Is the victim unable to give live evidence in court for one of the reasons listed in the CJA 2003 s 116(2)?</a:t>
            </a:r>
            <a:endParaRPr lang="en-GB" sz="1100" dirty="0">
              <a:latin typeface="+mn-lt"/>
              <a:ea typeface="Calibri" panose="020F0502020204030204" pitchFamily="34" charset="0"/>
              <a:cs typeface="Times New Roman" panose="02020603050405020304" pitchFamily="18" charset="0"/>
            </a:endParaRPr>
          </a:p>
          <a:p>
            <a:pPr>
              <a:lnSpc>
                <a:spcPct val="107000"/>
              </a:lnSpc>
              <a:spcAft>
                <a:spcPts val="867"/>
              </a:spcAft>
            </a:pPr>
            <a:endParaRPr lang="en-GB" sz="1100" dirty="0">
              <a:latin typeface="+mn-lt"/>
              <a:ea typeface="Calibri" panose="020F0502020204030204" pitchFamily="34" charset="0"/>
              <a:cs typeface="Calibri" panose="020F0502020204030204" pitchFamily="34" charset="0"/>
            </a:endParaRPr>
          </a:p>
          <a:p>
            <a:pPr>
              <a:lnSpc>
                <a:spcPct val="107000"/>
              </a:lnSpc>
              <a:spcAft>
                <a:spcPts val="867"/>
              </a:spcAft>
            </a:pPr>
            <a:r>
              <a:rPr lang="en-GB" sz="1100" dirty="0">
                <a:latin typeface="+mn-lt"/>
                <a:ea typeface="Calibri" panose="020F0502020204030204" pitchFamily="34" charset="0"/>
                <a:cs typeface="Calibri" panose="020F0502020204030204" pitchFamily="34" charset="0"/>
              </a:rPr>
              <a:t>Evidence must be provided of any applicable reasons:</a:t>
            </a:r>
            <a:endParaRPr lang="en-GB" sz="1100" dirty="0">
              <a:latin typeface="+mn-lt"/>
              <a:ea typeface="Calibri" panose="020F0502020204030204" pitchFamily="34" charset="0"/>
              <a:cs typeface="Times New Roman" panose="02020603050405020304" pitchFamily="18" charset="0"/>
            </a:endParaRPr>
          </a:p>
          <a:p>
            <a:pPr>
              <a:lnSpc>
                <a:spcPct val="107000"/>
              </a:lnSpc>
              <a:spcAft>
                <a:spcPts val="867"/>
              </a:spcAft>
            </a:pPr>
            <a:r>
              <a:rPr lang="en-GB" sz="1100" dirty="0">
                <a:latin typeface="+mn-lt"/>
                <a:ea typeface="Calibri" panose="020F0502020204030204" pitchFamily="34" charset="0"/>
                <a:cs typeface="Calibri" panose="020F0502020204030204" pitchFamily="34" charset="0"/>
              </a:rPr>
              <a:t>The victim has died.</a:t>
            </a:r>
            <a:br>
              <a:rPr lang="en-GB" sz="1100" dirty="0">
                <a:latin typeface="+mn-lt"/>
                <a:ea typeface="Calibri" panose="020F0502020204030204" pitchFamily="34" charset="0"/>
                <a:cs typeface="Calibri" panose="020F0502020204030204" pitchFamily="34" charset="0"/>
              </a:rPr>
            </a:br>
            <a:r>
              <a:rPr lang="en-GB" sz="1100" dirty="0">
                <a:latin typeface="+mn-lt"/>
                <a:ea typeface="Calibri" panose="020F0502020204030204" pitchFamily="34" charset="0"/>
                <a:cs typeface="Calibri" panose="020F0502020204030204" pitchFamily="34" charset="0"/>
              </a:rPr>
              <a:t>The victim is unfit to give evidence due to their physical or mental condition CJA 2003)	</a:t>
            </a:r>
            <a:br>
              <a:rPr lang="en-GB" sz="1100" dirty="0">
                <a:latin typeface="+mn-lt"/>
                <a:ea typeface="Calibri" panose="020F0502020204030204" pitchFamily="34" charset="0"/>
                <a:cs typeface="Calibri" panose="020F0502020204030204" pitchFamily="34" charset="0"/>
              </a:rPr>
            </a:br>
            <a:r>
              <a:rPr lang="en-GB" sz="1100" dirty="0">
                <a:latin typeface="+mn-lt"/>
                <a:ea typeface="Calibri" panose="020F0502020204030204" pitchFamily="34" charset="0"/>
                <a:cs typeface="Calibri" panose="020F0502020204030204" pitchFamily="34" charset="0"/>
              </a:rPr>
              <a:t>The victim lives outside the United Kingdom and it is not practicable to secure their participation in a trial</a:t>
            </a:r>
            <a:br>
              <a:rPr lang="en-GB" sz="1100" dirty="0">
                <a:latin typeface="+mn-lt"/>
                <a:ea typeface="Calibri" panose="020F0502020204030204" pitchFamily="34" charset="0"/>
                <a:cs typeface="Calibri" panose="020F0502020204030204" pitchFamily="34" charset="0"/>
              </a:rPr>
            </a:br>
            <a:r>
              <a:rPr lang="en-GB" sz="1100" dirty="0">
                <a:latin typeface="+mn-lt"/>
                <a:ea typeface="Calibri" panose="020F0502020204030204" pitchFamily="34" charset="0"/>
                <a:cs typeface="Calibri" panose="020F0502020204030204" pitchFamily="34" charset="0"/>
              </a:rPr>
              <a:t>The victim cannot be traced by the police</a:t>
            </a:r>
            <a:br>
              <a:rPr lang="en-GB" sz="1100" dirty="0">
                <a:latin typeface="+mn-lt"/>
                <a:ea typeface="Calibri" panose="020F0502020204030204" pitchFamily="34" charset="0"/>
                <a:cs typeface="Calibri" panose="020F0502020204030204" pitchFamily="34" charset="0"/>
              </a:rPr>
            </a:br>
            <a:r>
              <a:rPr lang="en-GB" sz="1100" dirty="0">
                <a:latin typeface="+mn-lt"/>
                <a:ea typeface="Calibri" panose="020F0502020204030204" pitchFamily="34" charset="0"/>
                <a:cs typeface="Calibri" panose="020F0502020204030204" pitchFamily="34" charset="0"/>
              </a:rPr>
              <a:t>The victim is in fear CJA s 116(2)(e) 	</a:t>
            </a:r>
            <a:br>
              <a:rPr lang="en-GB" sz="1100" dirty="0">
                <a:latin typeface="+mn-lt"/>
                <a:ea typeface="Calibri" panose="020F0502020204030204" pitchFamily="34" charset="0"/>
                <a:cs typeface="Calibri" panose="020F0502020204030204" pitchFamily="34" charset="0"/>
              </a:rPr>
            </a:br>
            <a:br>
              <a:rPr lang="en-GB" sz="1100" dirty="0">
                <a:latin typeface="+mn-lt"/>
                <a:ea typeface="Calibri" panose="020F0502020204030204" pitchFamily="34" charset="0"/>
                <a:cs typeface="Calibri" panose="020F0502020204030204" pitchFamily="34" charset="0"/>
              </a:rPr>
            </a:br>
            <a:r>
              <a:rPr lang="en-GB" sz="1100" b="1" dirty="0">
                <a:latin typeface="+mn-lt"/>
                <a:ea typeface="Calibri" panose="020F0502020204030204" pitchFamily="34" charset="0"/>
                <a:cs typeface="Calibri" panose="020F0502020204030204" pitchFamily="34" charset="0"/>
              </a:rPr>
              <a:t>3. Were any comments made at the scene by a child witness from whom a formal statement cannot be obtained?</a:t>
            </a:r>
            <a:br>
              <a:rPr lang="en-GB" sz="1100" b="1" dirty="0">
                <a:latin typeface="+mn-lt"/>
                <a:ea typeface="Calibri" panose="020F0502020204030204" pitchFamily="34" charset="0"/>
                <a:cs typeface="Calibri" panose="020F0502020204030204" pitchFamily="34" charset="0"/>
              </a:rPr>
            </a:br>
            <a:endParaRPr lang="en-GB" sz="1100" b="1" dirty="0">
              <a:latin typeface="+mn-lt"/>
              <a:ea typeface="Calibri" panose="020F0502020204030204" pitchFamily="34" charset="0"/>
              <a:cs typeface="Calibri" panose="020F0502020204030204" pitchFamily="34" charset="0"/>
            </a:endParaRPr>
          </a:p>
          <a:p>
            <a:pPr>
              <a:lnSpc>
                <a:spcPct val="107000"/>
              </a:lnSpc>
              <a:spcAft>
                <a:spcPts val="867"/>
              </a:spcAft>
            </a:pPr>
            <a:r>
              <a:rPr lang="en-GB" sz="1100" dirty="0">
                <a:latin typeface="+mn-lt"/>
                <a:ea typeface="Calibri" panose="020F0502020204030204" pitchFamily="34" charset="0"/>
                <a:cs typeface="Calibri" panose="020F0502020204030204" pitchFamily="34" charset="0"/>
              </a:rPr>
              <a:t>Such comments could be recorded in an officer’s section 9 statement or pocket notebook, the statement of the victim or another witness, or on body-worn video. They may be admissible as res gestae or as hearsay in the ‘interests of justice’ under the CJA s 114(1)(d).</a:t>
            </a:r>
            <a:endParaRPr lang="en-GB" sz="1100" dirty="0">
              <a:latin typeface="+mn-lt"/>
              <a:ea typeface="Calibri" panose="020F0502020204030204" pitchFamily="34" charset="0"/>
              <a:cs typeface="Times New Roman" panose="02020603050405020304" pitchFamily="18" charset="0"/>
            </a:endParaRPr>
          </a:p>
          <a:p>
            <a:pPr>
              <a:lnSpc>
                <a:spcPct val="107000"/>
              </a:lnSpc>
              <a:spcAft>
                <a:spcPts val="867"/>
              </a:spcAft>
            </a:pPr>
            <a:br>
              <a:rPr lang="en-GB" sz="1100" dirty="0">
                <a:latin typeface="+mn-lt"/>
                <a:ea typeface="Calibri" panose="020F0502020204030204" pitchFamily="34" charset="0"/>
                <a:cs typeface="Calibri" panose="020F0502020204030204" pitchFamily="34" charset="0"/>
              </a:rPr>
            </a:br>
            <a:r>
              <a:rPr lang="en-GB" sz="1100" b="1" dirty="0">
                <a:latin typeface="+mn-lt"/>
                <a:ea typeface="Calibri" panose="020F0502020204030204" pitchFamily="34" charset="0"/>
                <a:cs typeface="Calibri" panose="020F0502020204030204" pitchFamily="34" charset="0"/>
              </a:rPr>
              <a:t>4. The investigating officer should identify all information which may potentially have an impact on the credibility of the absent witness and forward this to the CPS.</a:t>
            </a:r>
            <a:endParaRPr lang="en-GB" sz="1100" dirty="0">
              <a:latin typeface="+mn-lt"/>
              <a:ea typeface="Calibri" panose="020F0502020204030204" pitchFamily="34" charset="0"/>
              <a:cs typeface="Times New Roman" panose="02020603050405020304" pitchFamily="18" charset="0"/>
            </a:endParaRPr>
          </a:p>
          <a:p>
            <a:pPr>
              <a:lnSpc>
                <a:spcPct val="107000"/>
              </a:lnSpc>
              <a:spcAft>
                <a:spcPts val="867"/>
              </a:spcAft>
            </a:pPr>
            <a:endParaRPr lang="en-GB" sz="1100" dirty="0">
              <a:latin typeface="+mn-lt"/>
              <a:ea typeface="Calibri" panose="020F0502020204030204" pitchFamily="34" charset="0"/>
              <a:cs typeface="Calibri" panose="020F0502020204030204" pitchFamily="34" charset="0"/>
            </a:endParaRPr>
          </a:p>
          <a:p>
            <a:pPr>
              <a:lnSpc>
                <a:spcPct val="107000"/>
              </a:lnSpc>
              <a:spcAft>
                <a:spcPts val="867"/>
              </a:spcAft>
            </a:pPr>
            <a:r>
              <a:rPr lang="en-GB" sz="1100" dirty="0">
                <a:latin typeface="+mn-lt"/>
                <a:ea typeface="Calibri" panose="020F0502020204030204" pitchFamily="34" charset="0"/>
                <a:cs typeface="Calibri" panose="020F0502020204030204" pitchFamily="34" charset="0"/>
              </a:rPr>
              <a:t>This could include the witness’s previous convictions or cautions, previous complaints made by them or intelligence reports.</a:t>
            </a:r>
            <a:endParaRPr lang="en-GB" sz="1100" dirty="0">
              <a:latin typeface="+mn-lt"/>
              <a:ea typeface="Calibri" panose="020F0502020204030204" pitchFamily="34" charset="0"/>
              <a:cs typeface="Times New Roman" panose="02020603050405020304" pitchFamily="18" charset="0"/>
            </a:endParaRPr>
          </a:p>
          <a:p>
            <a:pPr>
              <a:spcAft>
                <a:spcPts val="650"/>
              </a:spcAft>
            </a:pPr>
            <a:br>
              <a:rPr lang="en-GB" sz="1100" b="1" dirty="0">
                <a:latin typeface="+mn-lt"/>
                <a:ea typeface="Times New Roman" panose="02020603050405020304" pitchFamily="18" charset="0"/>
              </a:rPr>
            </a:br>
            <a:r>
              <a:rPr lang="en-GB" sz="1100" b="1" dirty="0">
                <a:latin typeface="+mn-lt"/>
                <a:ea typeface="Times New Roman" panose="02020603050405020304" pitchFamily="18" charset="0"/>
              </a:rPr>
              <a:t>5. The investigating officer should ensure all evidence capable of corroborating the victim’s account is identified and forwarded to the CPS.</a:t>
            </a:r>
            <a:br>
              <a:rPr lang="en-GB" sz="1100" dirty="0">
                <a:latin typeface="+mn-lt"/>
                <a:ea typeface="Times New Roman" panose="02020603050405020304" pitchFamily="18" charset="0"/>
              </a:rPr>
            </a:br>
            <a:br>
              <a:rPr lang="en-GB" sz="1100" dirty="0">
                <a:latin typeface="+mn-lt"/>
                <a:ea typeface="Times New Roman" panose="02020603050405020304" pitchFamily="18" charset="0"/>
              </a:rPr>
            </a:br>
            <a:br>
              <a:rPr lang="en-GB" sz="1100" b="1" spc="16" dirty="0">
                <a:solidFill>
                  <a:srgbClr val="2E2C70"/>
                </a:solidFill>
                <a:latin typeface="+mn-lt"/>
                <a:ea typeface="Times New Roman" panose="02020603050405020304" pitchFamily="18" charset="0"/>
              </a:rPr>
            </a:br>
            <a:r>
              <a:rPr lang="en-GB" sz="1100" b="1" u="sng" spc="16" dirty="0">
                <a:latin typeface="+mn-lt"/>
                <a:ea typeface="Times New Roman" panose="02020603050405020304" pitchFamily="18" charset="0"/>
              </a:rPr>
              <a:t>Prosecution based on a hostile victim</a:t>
            </a:r>
            <a:endParaRPr lang="en-GB" sz="1100" b="1" dirty="0">
              <a:latin typeface="+mn-lt"/>
              <a:ea typeface="Times New Roman" panose="02020603050405020304" pitchFamily="18" charset="0"/>
            </a:endParaRPr>
          </a:p>
          <a:p>
            <a:pPr>
              <a:lnSpc>
                <a:spcPct val="107000"/>
              </a:lnSpc>
              <a:spcAft>
                <a:spcPts val="1950"/>
              </a:spcAft>
            </a:pPr>
            <a:endParaRPr lang="en-GB" sz="1100" spc="16" dirty="0">
              <a:solidFill>
                <a:srgbClr val="000000"/>
              </a:solidFill>
              <a:latin typeface="+mn-lt"/>
              <a:ea typeface="Times New Roman" panose="02020603050405020304" pitchFamily="18" charset="0"/>
              <a:cs typeface="Calibri" panose="020F0502020204030204" pitchFamily="34" charset="0"/>
            </a:endParaRPr>
          </a:p>
          <a:p>
            <a:pPr>
              <a:lnSpc>
                <a:spcPct val="107000"/>
              </a:lnSpc>
              <a:spcAft>
                <a:spcPts val="1950"/>
              </a:spcAft>
            </a:pPr>
            <a:r>
              <a:rPr lang="en-GB" sz="1100" spc="16" dirty="0">
                <a:solidFill>
                  <a:srgbClr val="000000"/>
                </a:solidFill>
                <a:latin typeface="+mn-lt"/>
                <a:ea typeface="Times New Roman" panose="02020603050405020304" pitchFamily="18" charset="0"/>
                <a:cs typeface="Calibri" panose="020F0502020204030204" pitchFamily="34" charset="0"/>
              </a:rPr>
              <a:t>A hostile victim is one who provides false information to the police or prosecutor with a view to making them drop the case due to a conflict of evidence. Examples could include where a victim:</a:t>
            </a:r>
            <a:br>
              <a:rPr lang="en-GB" sz="1100" spc="16" dirty="0">
                <a:solidFill>
                  <a:srgbClr val="000000"/>
                </a:solidFill>
                <a:latin typeface="+mn-lt"/>
                <a:ea typeface="Times New Roman" panose="02020603050405020304" pitchFamily="18" charset="0"/>
                <a:cs typeface="Calibri" panose="020F0502020204030204" pitchFamily="34" charset="0"/>
              </a:rPr>
            </a:br>
            <a:endParaRPr lang="en-GB" sz="1100" dirty="0">
              <a:latin typeface="+mn-lt"/>
              <a:ea typeface="Calibri" panose="020F0502020204030204" pitchFamily="34" charset="0"/>
              <a:cs typeface="Times New Roman" panose="02020603050405020304" pitchFamily="18" charset="0"/>
            </a:endParaRPr>
          </a:p>
          <a:p>
            <a:pPr marL="371532" indent="-371532">
              <a:lnSpc>
                <a:spcPct val="107000"/>
              </a:lnSpc>
              <a:spcAft>
                <a:spcPts val="1300"/>
              </a:spcAft>
              <a:buFont typeface="Symbol" panose="05050102010706020507" pitchFamily="18" charset="2"/>
              <a:buChar char=""/>
            </a:pPr>
            <a:r>
              <a:rPr lang="en-GB" sz="1100" dirty="0">
                <a:solidFill>
                  <a:srgbClr val="000000"/>
                </a:solidFill>
                <a:latin typeface="+mn-lt"/>
                <a:ea typeface="Times New Roman" panose="02020603050405020304" pitchFamily="18" charset="0"/>
                <a:cs typeface="Calibri" panose="020F0502020204030204" pitchFamily="34" charset="0"/>
              </a:rPr>
              <a:t>has made an initial statement alleging an assault by the suspect, but later makes a retraction statement falsely saying that it never happened</a:t>
            </a:r>
            <a:endParaRPr lang="en-GB" sz="1100" dirty="0">
              <a:latin typeface="+mn-lt"/>
              <a:ea typeface="Calibri" panose="020F0502020204030204" pitchFamily="34" charset="0"/>
              <a:cs typeface="Times New Roman" panose="02020603050405020304" pitchFamily="18" charset="0"/>
            </a:endParaRPr>
          </a:p>
          <a:p>
            <a:pPr marL="371532" indent="-371532">
              <a:lnSpc>
                <a:spcPct val="107000"/>
              </a:lnSpc>
              <a:spcAft>
                <a:spcPts val="1300"/>
              </a:spcAft>
              <a:buFont typeface="Symbol" panose="05050102010706020507" pitchFamily="18" charset="2"/>
              <a:buChar char=""/>
            </a:pPr>
            <a:r>
              <a:rPr lang="en-GB" sz="1100" dirty="0">
                <a:solidFill>
                  <a:srgbClr val="000000"/>
                </a:solidFill>
                <a:latin typeface="+mn-lt"/>
                <a:ea typeface="Times New Roman" panose="02020603050405020304" pitchFamily="18" charset="0"/>
                <a:cs typeface="Calibri" panose="020F0502020204030204" pitchFamily="34" charset="0"/>
              </a:rPr>
              <a:t>may not have made a formal statement to the police but did call 999 to report an assault and is later adamant that they made it up, for example claiming that they were intoxicated</a:t>
            </a:r>
          </a:p>
          <a:p>
            <a:pPr marL="371532" indent="-371532">
              <a:lnSpc>
                <a:spcPct val="107000"/>
              </a:lnSpc>
              <a:spcAft>
                <a:spcPts val="1300"/>
              </a:spcAft>
              <a:buFont typeface="Symbol" panose="05050102010706020507" pitchFamily="18" charset="2"/>
              <a:buChar char=""/>
            </a:pPr>
            <a:r>
              <a:rPr lang="en-GB" sz="1100" dirty="0">
                <a:solidFill>
                  <a:srgbClr val="000000"/>
                </a:solidFill>
                <a:latin typeface="+mn-lt"/>
                <a:ea typeface="Times New Roman" panose="02020603050405020304" pitchFamily="18" charset="0"/>
                <a:cs typeface="Calibri" panose="020F0502020204030204" pitchFamily="34" charset="0"/>
              </a:rPr>
              <a:t>turns hostile at court and informs the prosecutor on the day of trial that they are going to tell the court that none of the allegations are true</a:t>
            </a:r>
          </a:p>
          <a:p>
            <a:pPr marL="371532" indent="-371532">
              <a:lnSpc>
                <a:spcPct val="107000"/>
              </a:lnSpc>
              <a:spcAft>
                <a:spcPts val="1300"/>
              </a:spcAft>
              <a:buFont typeface="Symbol" panose="05050102010706020507" pitchFamily="18" charset="2"/>
              <a:buChar char=""/>
            </a:pPr>
            <a:r>
              <a:rPr lang="en-GB" sz="1100" spc="16" dirty="0">
                <a:solidFill>
                  <a:srgbClr val="000000"/>
                </a:solidFill>
                <a:latin typeface="+mn-lt"/>
                <a:ea typeface="Times New Roman" panose="02020603050405020304" pitchFamily="18" charset="0"/>
                <a:cs typeface="Calibri" panose="020F0502020204030204" pitchFamily="34" charset="0"/>
              </a:rPr>
              <a:t>Sometimes the second account is the true one and it is appropriate to drop the case. If, however, there are grounds to believe that the initial account is the true one, and that the victim is lying through fear, intimidation or some other motive, the investigating officer should take steps to identify:</a:t>
            </a:r>
            <a:endParaRPr lang="en-GB" sz="1100" dirty="0">
              <a:latin typeface="+mn-lt"/>
              <a:ea typeface="Calibri" panose="020F0502020204030204" pitchFamily="34" charset="0"/>
              <a:cs typeface="Times New Roman" panose="02020603050405020304" pitchFamily="18" charset="0"/>
            </a:endParaRPr>
          </a:p>
          <a:p>
            <a:pPr marL="371532" indent="-371532">
              <a:lnSpc>
                <a:spcPct val="107000"/>
              </a:lnSpc>
              <a:spcAft>
                <a:spcPts val="1300"/>
              </a:spcAft>
              <a:buFont typeface="Symbol" panose="05050102010706020507" pitchFamily="18" charset="2"/>
              <a:buChar char=""/>
            </a:pPr>
            <a:r>
              <a:rPr lang="en-GB" sz="1100" dirty="0">
                <a:solidFill>
                  <a:srgbClr val="000000"/>
                </a:solidFill>
                <a:latin typeface="+mn-lt"/>
                <a:ea typeface="Times New Roman" panose="02020603050405020304" pitchFamily="18" charset="0"/>
                <a:cs typeface="Calibri" panose="020F0502020204030204" pitchFamily="34" charset="0"/>
              </a:rPr>
              <a:t>all evidence that could corroborate the victim’s initial account, for example evidence of injury, third party witness statements, body-worn video footage</a:t>
            </a:r>
            <a:endParaRPr lang="en-GB" sz="1100" dirty="0">
              <a:latin typeface="+mn-lt"/>
              <a:ea typeface="Calibri" panose="020F0502020204030204" pitchFamily="34" charset="0"/>
              <a:cs typeface="Times New Roman" panose="02020603050405020304" pitchFamily="18" charset="0"/>
            </a:endParaRPr>
          </a:p>
          <a:p>
            <a:pPr marL="371532" indent="-371532">
              <a:lnSpc>
                <a:spcPct val="107000"/>
              </a:lnSpc>
              <a:spcAft>
                <a:spcPts val="1300"/>
              </a:spcAft>
              <a:buFont typeface="Symbol" panose="05050102010706020507" pitchFamily="18" charset="2"/>
              <a:buChar char=""/>
            </a:pPr>
            <a:r>
              <a:rPr lang="en-GB" sz="1100" dirty="0">
                <a:solidFill>
                  <a:srgbClr val="000000"/>
                </a:solidFill>
                <a:latin typeface="+mn-lt"/>
                <a:ea typeface="Times New Roman" panose="02020603050405020304" pitchFamily="18" charset="0"/>
                <a:cs typeface="Calibri" panose="020F0502020204030204" pitchFamily="34" charset="0"/>
              </a:rPr>
              <a:t>all evidence that can rebut or disprove any aspect of the false account, for example an officer’s statement which clearly says that the victim was not intoxicated at the time the initial account was given</a:t>
            </a:r>
            <a:br>
              <a:rPr lang="en-GB" sz="1100" dirty="0">
                <a:solidFill>
                  <a:srgbClr val="000000"/>
                </a:solidFill>
                <a:latin typeface="+mn-lt"/>
                <a:ea typeface="Times New Roman" panose="02020603050405020304" pitchFamily="18" charset="0"/>
                <a:cs typeface="Calibri" panose="020F0502020204030204" pitchFamily="34" charset="0"/>
              </a:rPr>
            </a:br>
            <a:endParaRPr lang="en-GB" sz="1100" dirty="0">
              <a:latin typeface="+mn-lt"/>
              <a:ea typeface="Calibri" panose="020F0502020204030204" pitchFamily="34" charset="0"/>
              <a:cs typeface="Times New Roman" panose="02020603050405020304" pitchFamily="18" charset="0"/>
            </a:endParaRPr>
          </a:p>
          <a:p>
            <a:pPr>
              <a:lnSpc>
                <a:spcPct val="107000"/>
              </a:lnSpc>
              <a:spcAft>
                <a:spcPts val="1950"/>
              </a:spcAft>
            </a:pPr>
            <a:r>
              <a:rPr lang="en-GB" sz="1100" spc="16" dirty="0">
                <a:solidFill>
                  <a:srgbClr val="000000"/>
                </a:solidFill>
                <a:latin typeface="+mn-lt"/>
                <a:ea typeface="Times New Roman" panose="02020603050405020304" pitchFamily="18" charset="0"/>
                <a:cs typeface="Calibri" panose="020F0502020204030204" pitchFamily="34" charset="0"/>
              </a:rPr>
              <a:t>If there is a clear motive for providing the new false account, for example the victim has been threatened or pressured, this should be evidenced. It could also amount to a separate offence of witness intimidation.</a:t>
            </a:r>
            <a:br>
              <a:rPr lang="en-GB" sz="1100" spc="16" dirty="0">
                <a:solidFill>
                  <a:srgbClr val="000000"/>
                </a:solidFill>
                <a:latin typeface="+mn-lt"/>
                <a:ea typeface="Times New Roman" panose="02020603050405020304" pitchFamily="18" charset="0"/>
                <a:cs typeface="Calibri" panose="020F0502020204030204" pitchFamily="34" charset="0"/>
              </a:rPr>
            </a:br>
            <a:endParaRPr lang="en-GB" sz="1100" dirty="0">
              <a:latin typeface="+mn-lt"/>
              <a:ea typeface="Calibri" panose="020F0502020204030204" pitchFamily="34" charset="0"/>
              <a:cs typeface="Times New Roman" panose="02020603050405020304" pitchFamily="18" charset="0"/>
            </a:endParaRPr>
          </a:p>
          <a:p>
            <a:pPr>
              <a:lnSpc>
                <a:spcPct val="107000"/>
              </a:lnSpc>
              <a:spcAft>
                <a:spcPts val="1950"/>
              </a:spcAft>
            </a:pPr>
            <a:r>
              <a:rPr lang="en-GB" sz="1100" spc="16" dirty="0">
                <a:solidFill>
                  <a:srgbClr val="000000"/>
                </a:solidFill>
                <a:latin typeface="+mn-lt"/>
                <a:ea typeface="Times New Roman" panose="02020603050405020304" pitchFamily="18" charset="0"/>
                <a:cs typeface="Calibri" panose="020F0502020204030204" pitchFamily="34" charset="0"/>
              </a:rPr>
              <a:t>Issuing a witness summons, especially one with a power of arrest, for a victim of domestic abuse and then subjecting them to cross-examination is a very significant step and should be used only as a last resort. The reviewing CPS lawyer or trial advocate will need to be satisfied that the case is serious and that it is in the interests of justice to prosecute the case in this manner. The investigating officer should ensure that they provide all information relevant to assessing the seriousness of the case, which includes:</a:t>
            </a:r>
            <a:br>
              <a:rPr lang="en-GB" sz="1100" spc="16" dirty="0">
                <a:solidFill>
                  <a:srgbClr val="000000"/>
                </a:solidFill>
                <a:latin typeface="+mn-lt"/>
                <a:ea typeface="Times New Roman" panose="02020603050405020304" pitchFamily="18" charset="0"/>
                <a:cs typeface="Calibri" panose="020F0502020204030204" pitchFamily="34" charset="0"/>
              </a:rPr>
            </a:br>
            <a:endParaRPr lang="en-GB" sz="1100" dirty="0">
              <a:latin typeface="+mn-lt"/>
              <a:ea typeface="Calibri" panose="020F0502020204030204" pitchFamily="34" charset="0"/>
              <a:cs typeface="Times New Roman" panose="02020603050405020304" pitchFamily="18" charset="0"/>
            </a:endParaRPr>
          </a:p>
          <a:p>
            <a:pPr marL="371532" indent="-371532">
              <a:lnSpc>
                <a:spcPct val="107000"/>
              </a:lnSpc>
              <a:spcAft>
                <a:spcPts val="1300"/>
              </a:spcAft>
              <a:buFont typeface="Symbol" panose="05050102010706020507" pitchFamily="18" charset="2"/>
              <a:buChar char=""/>
            </a:pPr>
            <a:r>
              <a:rPr lang="en-GB" sz="1100" dirty="0">
                <a:solidFill>
                  <a:srgbClr val="000000"/>
                </a:solidFill>
                <a:latin typeface="+mn-lt"/>
                <a:ea typeface="Times New Roman" panose="02020603050405020304" pitchFamily="18" charset="0"/>
                <a:cs typeface="Calibri" panose="020F0502020204030204" pitchFamily="34" charset="0"/>
              </a:rPr>
              <a:t>significant reported or unreported history of domestic abuse</a:t>
            </a:r>
            <a:endParaRPr lang="en-GB" sz="1100" dirty="0">
              <a:latin typeface="+mn-lt"/>
              <a:ea typeface="Calibri" panose="020F0502020204030204" pitchFamily="34" charset="0"/>
              <a:cs typeface="Times New Roman" panose="02020603050405020304" pitchFamily="18" charset="0"/>
            </a:endParaRPr>
          </a:p>
          <a:p>
            <a:pPr marL="371532" indent="-371532">
              <a:lnSpc>
                <a:spcPct val="107000"/>
              </a:lnSpc>
              <a:spcAft>
                <a:spcPts val="1300"/>
              </a:spcAft>
              <a:buFont typeface="Symbol" panose="05050102010706020507" pitchFamily="18" charset="2"/>
              <a:buChar char=""/>
            </a:pPr>
            <a:r>
              <a:rPr lang="en-GB" sz="1100" dirty="0">
                <a:solidFill>
                  <a:srgbClr val="000000"/>
                </a:solidFill>
                <a:latin typeface="+mn-lt"/>
                <a:ea typeface="Times New Roman" panose="02020603050405020304" pitchFamily="18" charset="0"/>
                <a:cs typeface="Calibri" panose="020F0502020204030204" pitchFamily="34" charset="0"/>
              </a:rPr>
              <a:t>up-to-date information as to the nature and extent of any injuries caused</a:t>
            </a:r>
            <a:br>
              <a:rPr lang="en-GB" sz="1100" dirty="0">
                <a:solidFill>
                  <a:srgbClr val="000000"/>
                </a:solidFill>
                <a:latin typeface="+mn-lt"/>
                <a:ea typeface="Times New Roman" panose="02020603050405020304" pitchFamily="18" charset="0"/>
                <a:cs typeface="Calibri" panose="020F0502020204030204" pitchFamily="34" charset="0"/>
              </a:rPr>
            </a:br>
            <a:r>
              <a:rPr lang="en-GB" sz="1100" dirty="0">
                <a:solidFill>
                  <a:srgbClr val="000000"/>
                </a:solidFill>
                <a:latin typeface="+mn-lt"/>
                <a:ea typeface="Times New Roman" panose="02020603050405020304" pitchFamily="18" charset="0"/>
                <a:cs typeface="Calibri" panose="020F0502020204030204" pitchFamily="34" charset="0"/>
              </a:rPr>
              <a:t>whether children were present during the incident or are thought to be at risk of further harm, and of what age</a:t>
            </a:r>
            <a:endParaRPr lang="en-GB" sz="1100" dirty="0">
              <a:latin typeface="+mn-lt"/>
              <a:ea typeface="Calibri" panose="020F0502020204030204" pitchFamily="34" charset="0"/>
              <a:cs typeface="Times New Roman" panose="02020603050405020304" pitchFamily="18" charset="0"/>
            </a:endParaRPr>
          </a:p>
          <a:p>
            <a:pPr marL="371532" indent="-371532">
              <a:lnSpc>
                <a:spcPct val="107000"/>
              </a:lnSpc>
              <a:spcAft>
                <a:spcPts val="1300"/>
              </a:spcAft>
              <a:buFont typeface="Symbol" panose="05050102010706020507" pitchFamily="18" charset="2"/>
              <a:buChar char=""/>
            </a:pPr>
            <a:r>
              <a:rPr lang="en-GB" sz="1100" dirty="0">
                <a:solidFill>
                  <a:srgbClr val="000000"/>
                </a:solidFill>
                <a:latin typeface="+mn-lt"/>
                <a:ea typeface="Times New Roman" panose="02020603050405020304" pitchFamily="18" charset="0"/>
                <a:cs typeface="Calibri" panose="020F0502020204030204" pitchFamily="34" charset="0"/>
              </a:rPr>
              <a:t>their own view of the risk to the victim or others in not continuing the prosecution, based on their knowledge of the case, history and risk assessments</a:t>
            </a:r>
            <a:endParaRPr lang="en-GB" sz="1100" dirty="0">
              <a:latin typeface="+mn-lt"/>
              <a:ea typeface="Calibri" panose="020F0502020204030204" pitchFamily="34" charset="0"/>
              <a:cs typeface="Times New Roman" panose="02020603050405020304" pitchFamily="18" charset="0"/>
            </a:endParaRPr>
          </a:p>
          <a:p>
            <a:pPr>
              <a:lnSpc>
                <a:spcPct val="107000"/>
              </a:lnSpc>
              <a:spcAft>
                <a:spcPts val="1300"/>
              </a:spcAft>
            </a:pPr>
            <a:br>
              <a:rPr lang="en-GB" sz="1100" dirty="0">
                <a:latin typeface="+mn-lt"/>
                <a:ea typeface="Calibri" panose="020F0502020204030204" pitchFamily="34" charset="0"/>
                <a:cs typeface="Times New Roman" panose="02020603050405020304" pitchFamily="18" charset="0"/>
              </a:rPr>
            </a:br>
            <a:endParaRPr lang="en-GB" sz="1100" dirty="0">
              <a:latin typeface="+mn-lt"/>
              <a:ea typeface="Calibri" panose="020F0502020204030204" pitchFamily="34" charset="0"/>
              <a:cs typeface="Times New Roman" panose="02020603050405020304" pitchFamily="18" charset="0"/>
            </a:endParaRPr>
          </a:p>
          <a:p>
            <a:pPr>
              <a:lnSpc>
                <a:spcPct val="107000"/>
              </a:lnSpc>
              <a:spcAft>
                <a:spcPts val="1300"/>
              </a:spcAft>
            </a:pPr>
            <a:r>
              <a:rPr lang="en-GB" sz="1100" b="1" u="sng" dirty="0">
                <a:solidFill>
                  <a:srgbClr val="000000"/>
                </a:solidFill>
                <a:latin typeface="+mn-lt"/>
                <a:ea typeface="Times New Roman" panose="02020603050405020304" pitchFamily="18" charset="0"/>
                <a:cs typeface="Calibri" panose="020F0502020204030204" pitchFamily="34" charset="0"/>
              </a:rPr>
              <a:t>Prosecution based on circumstantial evidence</a:t>
            </a:r>
            <a:endParaRPr lang="en-GB" sz="1100" dirty="0">
              <a:latin typeface="+mn-lt"/>
              <a:ea typeface="Calibri" panose="020F0502020204030204" pitchFamily="34" charset="0"/>
              <a:cs typeface="Times New Roman" panose="02020603050405020304" pitchFamily="18" charset="0"/>
            </a:endParaRPr>
          </a:p>
          <a:p>
            <a:pPr>
              <a:lnSpc>
                <a:spcPct val="107000"/>
              </a:lnSpc>
              <a:spcAft>
                <a:spcPts val="1300"/>
              </a:spcAft>
            </a:pPr>
            <a:r>
              <a:rPr lang="en-GB" sz="1100" dirty="0">
                <a:solidFill>
                  <a:srgbClr val="000000"/>
                </a:solidFill>
                <a:latin typeface="+mn-lt"/>
                <a:ea typeface="Times New Roman" panose="02020603050405020304" pitchFamily="18" charset="0"/>
                <a:cs typeface="Calibri" panose="020F0502020204030204" pitchFamily="34" charset="0"/>
              </a:rPr>
              <a:t>A circumstantial case is one where there is no victim account or account from any other direct eyewitness to an incident, but all the available evidence points towards the same inference that the suspect committed the offence.</a:t>
            </a:r>
            <a:br>
              <a:rPr lang="en-GB" sz="1100" dirty="0">
                <a:solidFill>
                  <a:srgbClr val="000000"/>
                </a:solidFill>
                <a:latin typeface="+mn-lt"/>
                <a:ea typeface="Times New Roman" panose="02020603050405020304" pitchFamily="18" charset="0"/>
                <a:cs typeface="Calibri" panose="020F0502020204030204" pitchFamily="34" charset="0"/>
              </a:rPr>
            </a:br>
            <a:endParaRPr lang="en-GB" sz="1100" dirty="0">
              <a:latin typeface="+mn-lt"/>
              <a:ea typeface="Calibri" panose="020F0502020204030204" pitchFamily="34" charset="0"/>
              <a:cs typeface="Times New Roman" panose="02020603050405020304" pitchFamily="18" charset="0"/>
            </a:endParaRPr>
          </a:p>
          <a:p>
            <a:pPr>
              <a:lnSpc>
                <a:spcPct val="107000"/>
              </a:lnSpc>
              <a:spcAft>
                <a:spcPts val="1300"/>
              </a:spcAft>
            </a:pPr>
            <a:r>
              <a:rPr lang="en-GB" sz="1100" dirty="0">
                <a:solidFill>
                  <a:srgbClr val="000000"/>
                </a:solidFill>
                <a:latin typeface="+mn-lt"/>
                <a:ea typeface="Times New Roman" panose="02020603050405020304" pitchFamily="18" charset="0"/>
                <a:cs typeface="Calibri" panose="020F0502020204030204" pitchFamily="34" charset="0"/>
              </a:rPr>
              <a:t>This type of case is difficult to prosecute because there is a lack of direct eyewitness evidence to contradict any innocent explanation of events provided by the suspect in interview or during evidence at trial. The Court of Appeal, however, in R v C [2007] EWCA Crim 3463, encouraged the prosecution team to look at the possibility of presenting circumstantial cases where victims of domestic violence were reluctant to attend court.</a:t>
            </a:r>
            <a:br>
              <a:rPr lang="en-GB" sz="1100" dirty="0">
                <a:solidFill>
                  <a:srgbClr val="000000"/>
                </a:solidFill>
                <a:latin typeface="+mn-lt"/>
                <a:ea typeface="Times New Roman" panose="02020603050405020304" pitchFamily="18" charset="0"/>
                <a:cs typeface="Calibri" panose="020F0502020204030204" pitchFamily="34" charset="0"/>
              </a:rPr>
            </a:br>
            <a:endParaRPr lang="en-GB" sz="1100" dirty="0">
              <a:latin typeface="+mn-lt"/>
              <a:ea typeface="Calibri" panose="020F0502020204030204" pitchFamily="34" charset="0"/>
              <a:cs typeface="Times New Roman" panose="02020603050405020304" pitchFamily="18" charset="0"/>
            </a:endParaRPr>
          </a:p>
          <a:p>
            <a:pPr>
              <a:lnSpc>
                <a:spcPct val="107000"/>
              </a:lnSpc>
              <a:spcAft>
                <a:spcPts val="1300"/>
              </a:spcAft>
            </a:pPr>
            <a:r>
              <a:rPr lang="en-GB" sz="1100" dirty="0">
                <a:solidFill>
                  <a:srgbClr val="000000"/>
                </a:solidFill>
                <a:latin typeface="+mn-lt"/>
                <a:ea typeface="Times New Roman" panose="02020603050405020304" pitchFamily="18" charset="0"/>
                <a:cs typeface="Calibri" panose="020F0502020204030204" pitchFamily="34" charset="0"/>
              </a:rPr>
              <a:t>A circumstantial case is most likely to succeed where the circumstantial evidence is overwhelming, namely there is no other viable explanation. In one successful prosecution, the court concluded that the evidence of the defendant and victim was unreliable and the only viable explanation for the injury in light of the neighbour’s evidence was an unlawful assault. In reaching this decision, it relied on the following considerations:</a:t>
            </a:r>
            <a:br>
              <a:rPr lang="en-GB" sz="1100" dirty="0">
                <a:solidFill>
                  <a:srgbClr val="000000"/>
                </a:solidFill>
                <a:latin typeface="+mn-lt"/>
                <a:ea typeface="Times New Roman" panose="02020603050405020304" pitchFamily="18" charset="0"/>
                <a:cs typeface="Calibri" panose="020F0502020204030204" pitchFamily="34" charset="0"/>
              </a:rPr>
            </a:br>
            <a:endParaRPr lang="en-GB" sz="1100" dirty="0">
              <a:latin typeface="+mn-lt"/>
              <a:ea typeface="Calibri" panose="020F0502020204030204" pitchFamily="34" charset="0"/>
              <a:cs typeface="Times New Roman" panose="02020603050405020304" pitchFamily="18" charset="0"/>
            </a:endParaRPr>
          </a:p>
          <a:p>
            <a:pPr marL="371532" indent="-371532">
              <a:lnSpc>
                <a:spcPct val="107000"/>
              </a:lnSpc>
              <a:spcAft>
                <a:spcPts val="1300"/>
              </a:spcAft>
              <a:buFont typeface="Symbol" panose="05050102010706020507" pitchFamily="18" charset="2"/>
              <a:buChar char=""/>
            </a:pPr>
            <a:r>
              <a:rPr lang="en-GB" sz="1100" dirty="0">
                <a:solidFill>
                  <a:srgbClr val="000000"/>
                </a:solidFill>
                <a:latin typeface="+mn-lt"/>
                <a:ea typeface="Times New Roman" panose="02020603050405020304" pitchFamily="18" charset="0"/>
                <a:cs typeface="Calibri" panose="020F0502020204030204" pitchFamily="34" charset="0"/>
              </a:rPr>
              <a:t>a neighbour saw the victim enter her flat without injuries</a:t>
            </a:r>
            <a:endParaRPr lang="en-GB" sz="1100" dirty="0">
              <a:latin typeface="+mn-lt"/>
              <a:ea typeface="Calibri" panose="020F0502020204030204" pitchFamily="34" charset="0"/>
              <a:cs typeface="Times New Roman" panose="02020603050405020304" pitchFamily="18" charset="0"/>
            </a:endParaRPr>
          </a:p>
          <a:p>
            <a:pPr marL="371532" indent="-371532">
              <a:lnSpc>
                <a:spcPct val="107000"/>
              </a:lnSpc>
              <a:spcAft>
                <a:spcPts val="1300"/>
              </a:spcAft>
              <a:buFont typeface="Symbol" panose="05050102010706020507" pitchFamily="18" charset="2"/>
              <a:buChar char=""/>
            </a:pPr>
            <a:r>
              <a:rPr lang="en-GB" sz="1100" dirty="0">
                <a:solidFill>
                  <a:srgbClr val="000000"/>
                </a:solidFill>
                <a:latin typeface="+mn-lt"/>
                <a:ea typeface="Times New Roman" panose="02020603050405020304" pitchFamily="18" charset="0"/>
                <a:cs typeface="Calibri" panose="020F0502020204030204" pitchFamily="34" charset="0"/>
              </a:rPr>
              <a:t>the neighbour heard the suspect verbally abusing the victim</a:t>
            </a:r>
            <a:endParaRPr lang="en-GB" sz="1100" dirty="0">
              <a:latin typeface="+mn-lt"/>
              <a:ea typeface="Calibri" panose="020F0502020204030204" pitchFamily="34" charset="0"/>
              <a:cs typeface="Times New Roman" panose="02020603050405020304" pitchFamily="18" charset="0"/>
            </a:endParaRPr>
          </a:p>
          <a:p>
            <a:pPr marL="371532" indent="-371532">
              <a:lnSpc>
                <a:spcPct val="107000"/>
              </a:lnSpc>
              <a:spcAft>
                <a:spcPts val="1300"/>
              </a:spcAft>
              <a:buFont typeface="Symbol" panose="05050102010706020507" pitchFamily="18" charset="2"/>
              <a:buChar char=""/>
            </a:pPr>
            <a:r>
              <a:rPr lang="en-GB" sz="1100" dirty="0">
                <a:solidFill>
                  <a:srgbClr val="000000"/>
                </a:solidFill>
                <a:latin typeface="+mn-lt"/>
                <a:ea typeface="Times New Roman" panose="02020603050405020304" pitchFamily="18" charset="0"/>
                <a:cs typeface="Calibri" panose="020F0502020204030204" pitchFamily="34" charset="0"/>
              </a:rPr>
              <a:t>the neighbour saw the victim 15 minutes later with a bleeding nose</a:t>
            </a:r>
            <a:endParaRPr lang="en-GB" sz="1100" dirty="0">
              <a:latin typeface="+mn-lt"/>
              <a:ea typeface="Calibri" panose="020F0502020204030204" pitchFamily="34" charset="0"/>
              <a:cs typeface="Times New Roman" panose="02020603050405020304" pitchFamily="18" charset="0"/>
            </a:endParaRPr>
          </a:p>
          <a:p>
            <a:pPr marL="371532" indent="-371532">
              <a:lnSpc>
                <a:spcPct val="107000"/>
              </a:lnSpc>
              <a:spcAft>
                <a:spcPts val="1300"/>
              </a:spcAft>
              <a:buFont typeface="Symbol" panose="05050102010706020507" pitchFamily="18" charset="2"/>
              <a:buChar char=""/>
            </a:pPr>
            <a:r>
              <a:rPr lang="en-GB" sz="1100" dirty="0">
                <a:solidFill>
                  <a:srgbClr val="000000"/>
                </a:solidFill>
                <a:latin typeface="+mn-lt"/>
                <a:ea typeface="Times New Roman" panose="02020603050405020304" pitchFamily="18" charset="0"/>
                <a:cs typeface="Calibri" panose="020F0502020204030204" pitchFamily="34" charset="0"/>
              </a:rPr>
              <a:t>the suspect had a graze on his hand</a:t>
            </a:r>
            <a:endParaRPr lang="en-GB" sz="1100" dirty="0">
              <a:latin typeface="+mn-lt"/>
              <a:ea typeface="Calibri" panose="020F0502020204030204" pitchFamily="34" charset="0"/>
              <a:cs typeface="Times New Roman" panose="02020603050405020304" pitchFamily="18" charset="0"/>
            </a:endParaRPr>
          </a:p>
          <a:p>
            <a:pPr marL="371532" indent="-371532">
              <a:lnSpc>
                <a:spcPct val="107000"/>
              </a:lnSpc>
              <a:spcAft>
                <a:spcPts val="1300"/>
              </a:spcAft>
              <a:buFont typeface="Symbol" panose="05050102010706020507" pitchFamily="18" charset="2"/>
              <a:buChar char=""/>
            </a:pPr>
            <a:r>
              <a:rPr lang="en-GB" sz="1100" dirty="0">
                <a:solidFill>
                  <a:srgbClr val="000000"/>
                </a:solidFill>
                <a:latin typeface="+mn-lt"/>
                <a:ea typeface="Times New Roman" panose="02020603050405020304" pitchFamily="18" charset="0"/>
                <a:cs typeface="Calibri" panose="020F0502020204030204" pitchFamily="34" charset="0"/>
              </a:rPr>
              <a:t>the defendant denied responsibility for the injuries and claimed he was not there and</a:t>
            </a:r>
            <a:endParaRPr lang="en-GB" sz="1100" dirty="0">
              <a:latin typeface="+mn-lt"/>
              <a:ea typeface="Calibri" panose="020F0502020204030204" pitchFamily="34" charset="0"/>
              <a:cs typeface="Times New Roman" panose="02020603050405020304" pitchFamily="18" charset="0"/>
            </a:endParaRPr>
          </a:p>
          <a:p>
            <a:pPr marL="371532" indent="-371532">
              <a:lnSpc>
                <a:spcPct val="107000"/>
              </a:lnSpc>
              <a:spcAft>
                <a:spcPts val="1300"/>
              </a:spcAft>
              <a:buFont typeface="Symbol" panose="05050102010706020507" pitchFamily="18" charset="2"/>
              <a:buChar char=""/>
            </a:pPr>
            <a:r>
              <a:rPr lang="en-GB" sz="1100" dirty="0">
                <a:solidFill>
                  <a:srgbClr val="000000"/>
                </a:solidFill>
                <a:latin typeface="+mn-lt"/>
                <a:ea typeface="Times New Roman" panose="02020603050405020304" pitchFamily="18" charset="0"/>
                <a:cs typeface="Calibri" panose="020F0502020204030204" pitchFamily="34" charset="0"/>
              </a:rPr>
              <a:t>the victim gave evidence in court on behalf of the defence that the injury was caused in an accident</a:t>
            </a:r>
            <a:endParaRPr lang="en-GB" sz="1100" dirty="0">
              <a:latin typeface="+mn-lt"/>
            </a:endParaRPr>
          </a:p>
          <a:p>
            <a:endParaRPr lang="en-GB" dirty="0"/>
          </a:p>
        </p:txBody>
      </p:sp>
      <p:sp>
        <p:nvSpPr>
          <p:cNvPr id="4" name="Slide Number Placeholder 3"/>
          <p:cNvSpPr>
            <a:spLocks noGrp="1"/>
          </p:cNvSpPr>
          <p:nvPr>
            <p:ph type="sldNum" sz="quarter" idx="5"/>
          </p:nvPr>
        </p:nvSpPr>
        <p:spPr/>
        <p:txBody>
          <a:bodyPr/>
          <a:lstStyle/>
          <a:p>
            <a:fld id="{5D988599-AAFC-4498-B638-E4222DFD929F}" type="slidenum">
              <a:rPr lang="en-GB" smtClean="0"/>
              <a:t>49</a:t>
            </a:fld>
            <a:endParaRPr lang="en-GB"/>
          </a:p>
        </p:txBody>
      </p:sp>
    </p:spTree>
    <p:extLst>
      <p:ext uri="{BB962C8B-B14F-4D97-AF65-F5344CB8AC3E}">
        <p14:creationId xmlns:p14="http://schemas.microsoft.com/office/powerpoint/2010/main" val="2738612632"/>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90752">
              <a:defRPr/>
            </a:pPr>
            <a:r>
              <a:rPr lang="en-GB" b="1" dirty="0">
                <a:solidFill>
                  <a:prstClr val="black"/>
                </a:solidFill>
                <a:latin typeface="Arial" panose="020B0604020202020204" pitchFamily="34" charset="0"/>
                <a:cs typeface="Arial" panose="020B0604020202020204" pitchFamily="34" charset="0"/>
              </a:rPr>
              <a:t>Q. </a:t>
            </a:r>
            <a:r>
              <a:rPr lang="en-GB" b="1" dirty="0">
                <a:solidFill>
                  <a:prstClr val="black"/>
                </a:solidFill>
                <a:cs typeface="Arial" panose="020B0604020202020204" pitchFamily="34" charset="0"/>
              </a:rPr>
              <a:t>Who will be available to assist you with your initial investigation?  </a:t>
            </a:r>
            <a:r>
              <a:rPr lang="en-GB" dirty="0">
                <a:solidFill>
                  <a:prstClr val="black"/>
                </a:solidFill>
                <a:cs typeface="Arial" panose="020B0604020202020204" pitchFamily="34" charset="0"/>
              </a:rPr>
              <a:t>Make a list</a:t>
            </a:r>
          </a:p>
          <a:p>
            <a:pPr defTabSz="990752">
              <a:defRPr/>
            </a:pPr>
            <a:endParaRPr lang="en-GB" b="1" dirty="0">
              <a:solidFill>
                <a:prstClr val="black"/>
              </a:solidFill>
              <a:cs typeface="Arial" panose="020B0604020202020204" pitchFamily="34" charset="0"/>
            </a:endParaRPr>
          </a:p>
          <a:p>
            <a:pPr defTabSz="990752">
              <a:defRPr/>
            </a:pPr>
            <a:r>
              <a:rPr lang="en-GB" b="1" dirty="0">
                <a:solidFill>
                  <a:prstClr val="black"/>
                </a:solidFill>
                <a:cs typeface="Arial" panose="020B0604020202020204" pitchFamily="34" charset="0"/>
              </a:rPr>
              <a:t>Q. How are you going to work with them?  </a:t>
            </a:r>
            <a:r>
              <a:rPr lang="en-GB" dirty="0">
                <a:solidFill>
                  <a:prstClr val="black"/>
                </a:solidFill>
                <a:cs typeface="Arial" panose="020B0604020202020204" pitchFamily="34" charset="0"/>
              </a:rPr>
              <a:t>Direct the students towards understanding their roles.</a:t>
            </a:r>
          </a:p>
          <a:p>
            <a:pPr defTabSz="990752">
              <a:defRPr/>
            </a:pPr>
            <a:endParaRPr lang="en-GB" dirty="0">
              <a:solidFill>
                <a:prstClr val="black"/>
              </a:solidFill>
              <a:cs typeface="Arial" panose="020B0604020202020204" pitchFamily="34" charset="0"/>
            </a:endParaRPr>
          </a:p>
          <a:p>
            <a:pPr defTabSz="990752">
              <a:defRPr/>
            </a:pPr>
            <a:r>
              <a:rPr lang="en-GB" b="1" dirty="0">
                <a:solidFill>
                  <a:prstClr val="black"/>
                </a:solidFill>
                <a:cs typeface="Arial" panose="020B0604020202020204" pitchFamily="34" charset="0"/>
              </a:rPr>
              <a:t>Q. How will you achieve this?</a:t>
            </a:r>
          </a:p>
          <a:p>
            <a:pPr defTabSz="990752">
              <a:defRPr/>
            </a:pPr>
            <a:r>
              <a:rPr lang="en-GB" b="1" dirty="0">
                <a:solidFill>
                  <a:prstClr val="black"/>
                </a:solidFill>
                <a:cs typeface="Arial" panose="020B0604020202020204" pitchFamily="34" charset="0"/>
              </a:rPr>
              <a:t>Expected answer: B</a:t>
            </a:r>
            <a:r>
              <a:rPr lang="en-GB" dirty="0">
                <a:solidFill>
                  <a:prstClr val="black"/>
                </a:solidFill>
                <a:cs typeface="Arial" panose="020B0604020202020204" pitchFamily="34" charset="0"/>
              </a:rPr>
              <a:t>y asking them, spending time with them and learning about their role</a:t>
            </a:r>
          </a:p>
          <a:p>
            <a:pPr defTabSz="990752">
              <a:defRPr/>
            </a:pPr>
            <a:endParaRPr lang="en-GB" sz="1300" dirty="0">
              <a:solidFill>
                <a:prstClr val="black"/>
              </a:solidFill>
            </a:endParaRPr>
          </a:p>
          <a:p>
            <a:pPr defTabSz="990752">
              <a:defRPr/>
            </a:pPr>
            <a:endParaRPr lang="en-GB" sz="1300" dirty="0">
              <a:solidFill>
                <a:prstClr val="black"/>
              </a:solidFill>
            </a:endParaRP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50</a:t>
            </a:fld>
            <a:endParaRPr lang="en-GB"/>
          </a:p>
        </p:txBody>
      </p:sp>
    </p:spTree>
    <p:extLst>
      <p:ext uri="{BB962C8B-B14F-4D97-AF65-F5344CB8AC3E}">
        <p14:creationId xmlns:p14="http://schemas.microsoft.com/office/powerpoint/2010/main" val="4109703839"/>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90752"/>
            <a:r>
              <a:rPr lang="en-GB" dirty="0">
                <a:solidFill>
                  <a:prstClr val="black"/>
                </a:solidFill>
                <a:cs typeface="Arial" panose="020B0604020202020204" pitchFamily="34" charset="0"/>
              </a:rPr>
              <a:t>These are just a fraction of the people you will be working with:</a:t>
            </a:r>
            <a:br>
              <a:rPr lang="en-GB" dirty="0">
                <a:solidFill>
                  <a:prstClr val="black"/>
                </a:solidFill>
                <a:cs typeface="Arial" panose="020B0604020202020204" pitchFamily="34" charset="0"/>
              </a:rPr>
            </a:br>
            <a:r>
              <a:rPr lang="en-GB" b="1" dirty="0">
                <a:solidFill>
                  <a:prstClr val="black"/>
                </a:solidFill>
                <a:cs typeface="Arial" panose="020B0604020202020204" pitchFamily="34" charset="0"/>
              </a:rPr>
              <a:t>CSI:-</a:t>
            </a:r>
            <a:r>
              <a:rPr lang="en-GB" dirty="0">
                <a:solidFill>
                  <a:prstClr val="black"/>
                </a:solidFill>
                <a:cs typeface="Arial" panose="020B0604020202020204" pitchFamily="34" charset="0"/>
              </a:rPr>
              <a:t> </a:t>
            </a:r>
            <a:r>
              <a:rPr lang="en-GB" dirty="0">
                <a:solidFill>
                  <a:srgbClr val="000000"/>
                </a:solidFill>
              </a:rPr>
              <a:t>To process crime scenes using specialist, approved techniques to visualise, capture and recover digital and trace evidence, and gather information and intelligence as part of an investigation.</a:t>
            </a:r>
            <a:br>
              <a:rPr lang="en-GB" dirty="0">
                <a:solidFill>
                  <a:srgbClr val="000000"/>
                </a:solidFill>
              </a:rPr>
            </a:br>
            <a:r>
              <a:rPr lang="en-GB" b="1" dirty="0">
                <a:solidFill>
                  <a:srgbClr val="000000"/>
                </a:solidFill>
              </a:rPr>
              <a:t>CIU:-</a:t>
            </a:r>
            <a:r>
              <a:rPr lang="en-GB" dirty="0">
                <a:solidFill>
                  <a:srgbClr val="000000"/>
                </a:solidFill>
              </a:rPr>
              <a:t> Attend the scene of fatal and life threatening collisions to gather and provide expert evidence to the investigation team and the criminal justice system.</a:t>
            </a:r>
            <a:br>
              <a:rPr lang="en-GB" dirty="0">
                <a:solidFill>
                  <a:srgbClr val="000000"/>
                </a:solidFill>
              </a:rPr>
            </a:br>
            <a:r>
              <a:rPr lang="en-GB" b="1" dirty="0">
                <a:solidFill>
                  <a:srgbClr val="000000"/>
                </a:solidFill>
              </a:rPr>
              <a:t>CPS:- </a:t>
            </a:r>
            <a:r>
              <a:rPr lang="en-GB" dirty="0">
                <a:solidFill>
                  <a:srgbClr val="111111"/>
                </a:solidFill>
              </a:rPr>
              <a:t>To</a:t>
            </a:r>
            <a:r>
              <a:rPr lang="en-GB" b="1" dirty="0">
                <a:solidFill>
                  <a:srgbClr val="111111"/>
                </a:solidFill>
              </a:rPr>
              <a:t> </a:t>
            </a:r>
            <a:r>
              <a:rPr lang="en-GB" dirty="0">
                <a:solidFill>
                  <a:srgbClr val="111111"/>
                </a:solidFill>
              </a:rPr>
              <a:t>provide legal advice to the police and other investigative agencies during the course of criminal investigations, to decide whether a suspect should face criminal charges following an investigation, and to conduct prosecutions both in the magistrates' courts and the Crown Court</a:t>
            </a:r>
            <a:br>
              <a:rPr lang="en-GB" dirty="0">
                <a:solidFill>
                  <a:srgbClr val="111111"/>
                </a:solidFill>
              </a:rPr>
            </a:br>
            <a:r>
              <a:rPr lang="en-GB" b="1" dirty="0">
                <a:solidFill>
                  <a:srgbClr val="111111"/>
                </a:solidFill>
              </a:rPr>
              <a:t>SS:- </a:t>
            </a:r>
            <a:r>
              <a:rPr lang="en-GB" dirty="0">
                <a:solidFill>
                  <a:srgbClr val="1D0300"/>
                </a:solidFill>
              </a:rPr>
              <a:t>are responsible for the welfare and safeguarding of vulnerable children and adults. Activities include: </a:t>
            </a:r>
            <a:r>
              <a:rPr lang="en-GB" dirty="0">
                <a:solidFill>
                  <a:srgbClr val="212529"/>
                </a:solidFill>
              </a:rPr>
              <a:t>Assessing needs to make sure someone is receiving the right support; Providing information on services and organisations that can help you; Agreeing a budget to pay for support; Referring people to other services that might be useful; Intervening in an emergency to keep someone safe.</a:t>
            </a:r>
            <a:br>
              <a:rPr lang="en-GB" dirty="0">
                <a:solidFill>
                  <a:srgbClr val="212529"/>
                </a:solidFill>
              </a:rPr>
            </a:br>
            <a:r>
              <a:rPr lang="en-GB" b="1" dirty="0">
                <a:solidFill>
                  <a:srgbClr val="212529"/>
                </a:solidFill>
              </a:rPr>
              <a:t>CID:-</a:t>
            </a:r>
            <a:r>
              <a:rPr lang="en-GB" dirty="0">
                <a:solidFill>
                  <a:srgbClr val="212529"/>
                </a:solidFill>
              </a:rPr>
              <a:t> </a:t>
            </a:r>
            <a:r>
              <a:rPr lang="en-GB" dirty="0">
                <a:solidFill>
                  <a:srgbClr val="000000"/>
                </a:solidFill>
                <a:ea typeface="Times New Roman" panose="02020603050405020304" pitchFamily="18" charset="0"/>
                <a:cs typeface="Times New Roman" panose="02020603050405020304" pitchFamily="18" charset="0"/>
              </a:rPr>
              <a:t>Investigates crimes of a more serious nature, which may require specialist skills to ensure more complex or serious crimes are investigated fully. The types of serious crimes that they investigate are murders, serious assaults, robberies, fraud, and sexual offences. Detectives may also assist in the investigation of less serious crimes like theft. </a:t>
            </a:r>
            <a:endParaRPr lang="en-GB" dirty="0">
              <a:ea typeface="Calibri" panose="020F0502020204030204" pitchFamily="34" charset="0"/>
              <a:cs typeface="Times New Roman" panose="02020603050405020304" pitchFamily="18" charset="0"/>
            </a:endParaRPr>
          </a:p>
          <a:p>
            <a:pPr defTabSz="990752"/>
            <a:r>
              <a:rPr lang="en-GB" b="1" dirty="0">
                <a:solidFill>
                  <a:srgbClr val="212529"/>
                </a:solidFill>
              </a:rPr>
              <a:t>Dog Handlers:- </a:t>
            </a:r>
            <a:r>
              <a:rPr lang="en-GB" dirty="0">
                <a:solidFill>
                  <a:srgbClr val="000000"/>
                </a:solidFill>
              </a:rPr>
              <a:t>Provide proactive and reactive assistance in support of all operational officers and specialist departments by appropriate use of police dogs; to locate and retrieve evidence or offenders, to control potential and actual disturbances, and to enhance officer and public safety.</a:t>
            </a:r>
            <a:br>
              <a:rPr lang="en-GB" dirty="0">
                <a:solidFill>
                  <a:srgbClr val="000000"/>
                </a:solidFill>
              </a:rPr>
            </a:br>
            <a:r>
              <a:rPr lang="en-GB" b="1" dirty="0">
                <a:solidFill>
                  <a:srgbClr val="000000"/>
                </a:solidFill>
              </a:rPr>
              <a:t>CQC:- </a:t>
            </a:r>
            <a:r>
              <a:rPr lang="en-GB" dirty="0">
                <a:solidFill>
                  <a:srgbClr val="000000"/>
                </a:solidFill>
                <a:ea typeface="Times New Roman" panose="02020603050405020304" pitchFamily="18" charset="0"/>
                <a:cs typeface="Times New Roman" panose="02020603050405020304" pitchFamily="18" charset="0"/>
              </a:rPr>
              <a:t>is an executive non-departmental public body of the Department of Health and Social Care of the United Kingdom. The CQC's stated role is to make sure that hospitals, care homes, dental and general practices and other care services in England provide people with safe, effective and high-quality care, and to encourage those providers to improve. It carries out this role through checks during the registration process which all new care services must complete, as well as through inspections and monitoring of a range of data sources that can indicate problems with services. Part of the commission's remit is protecting the interests of people whose rights have been restricted under the Mental Health Act.</a:t>
            </a:r>
          </a:p>
          <a:p>
            <a:pPr defTabSz="990752"/>
            <a:endParaRPr lang="en-GB" dirty="0">
              <a:solidFill>
                <a:srgbClr val="000000"/>
              </a:solidFill>
              <a:ea typeface="Calibri" panose="020F0502020204030204" pitchFamily="34" charset="0"/>
              <a:cs typeface="Times New Roman" panose="02020603050405020304" pitchFamily="18" charset="0"/>
            </a:endParaRPr>
          </a:p>
          <a:p>
            <a:pPr algn="l">
              <a:buFont typeface="Arial" panose="020B0604020202020204" pitchFamily="34" charset="0"/>
              <a:buNone/>
            </a:pPr>
            <a:r>
              <a:rPr lang="en-GB" b="1" u="sng" dirty="0">
                <a:solidFill>
                  <a:srgbClr val="000000"/>
                </a:solidFill>
                <a:ea typeface="Calibri" panose="020F0502020204030204" pitchFamily="34" charset="0"/>
                <a:cs typeface="Times New Roman" panose="02020603050405020304" pitchFamily="18" charset="0"/>
              </a:rPr>
              <a:t>NB.</a:t>
            </a:r>
            <a:r>
              <a:rPr lang="en-GB" dirty="0">
                <a:solidFill>
                  <a:srgbClr val="000000"/>
                </a:solidFill>
                <a:ea typeface="Calibri" panose="020F0502020204030204" pitchFamily="34" charset="0"/>
                <a:cs typeface="Times New Roman" panose="02020603050405020304" pitchFamily="18" charset="0"/>
              </a:rPr>
              <a:t> CQC only operates in England but is in the CoP Curriculum. Wales have a similar department but been split in two, these are: </a:t>
            </a:r>
            <a:br>
              <a:rPr lang="en-GB" dirty="0">
                <a:solidFill>
                  <a:srgbClr val="000000"/>
                </a:solidFill>
                <a:ea typeface="Calibri" panose="020F0502020204030204" pitchFamily="34" charset="0"/>
                <a:cs typeface="Times New Roman" panose="02020603050405020304" pitchFamily="18" charset="0"/>
              </a:rPr>
            </a:br>
            <a:br>
              <a:rPr lang="en-GB" dirty="0">
                <a:solidFill>
                  <a:srgbClr val="000000"/>
                </a:solidFill>
                <a:ea typeface="Calibri" panose="020F0502020204030204" pitchFamily="34" charset="0"/>
                <a:cs typeface="Times New Roman" panose="02020603050405020304" pitchFamily="18" charset="0"/>
              </a:rPr>
            </a:br>
            <a:r>
              <a:rPr lang="en-GB" b="1" dirty="0" err="1">
                <a:solidFill>
                  <a:srgbClr val="000000"/>
                </a:solidFill>
                <a:ea typeface="Calibri" panose="020F0502020204030204" pitchFamily="34" charset="0"/>
                <a:cs typeface="Times New Roman" panose="02020603050405020304" pitchFamily="18" charset="0"/>
              </a:rPr>
              <a:t>Arolygiaeth</a:t>
            </a:r>
            <a:r>
              <a:rPr lang="en-GB" b="1" dirty="0">
                <a:solidFill>
                  <a:srgbClr val="000000"/>
                </a:solidFill>
                <a:ea typeface="Calibri" panose="020F0502020204030204" pitchFamily="34" charset="0"/>
                <a:cs typeface="Times New Roman" panose="02020603050405020304" pitchFamily="18" charset="0"/>
              </a:rPr>
              <a:t> </a:t>
            </a:r>
            <a:r>
              <a:rPr lang="en-GB" b="1" dirty="0" err="1">
                <a:solidFill>
                  <a:srgbClr val="000000"/>
                </a:solidFill>
                <a:ea typeface="Calibri" panose="020F0502020204030204" pitchFamily="34" charset="0"/>
                <a:cs typeface="Times New Roman" panose="02020603050405020304" pitchFamily="18" charset="0"/>
              </a:rPr>
              <a:t>Gofal</a:t>
            </a:r>
            <a:r>
              <a:rPr lang="en-GB" b="1" dirty="0">
                <a:solidFill>
                  <a:srgbClr val="000000"/>
                </a:solidFill>
                <a:ea typeface="Calibri" panose="020F0502020204030204" pitchFamily="34" charset="0"/>
                <a:cs typeface="Times New Roman" panose="02020603050405020304" pitchFamily="18" charset="0"/>
              </a:rPr>
              <a:t> Iechyd Cymru (Healthcare Inspectorate Wales):- </a:t>
            </a:r>
            <a:r>
              <a:rPr lang="en-GB" dirty="0">
                <a:solidFill>
                  <a:srgbClr val="111111"/>
                </a:solidFill>
              </a:rPr>
              <a:t>the independent inspectorate and regulator of healthcare in Wales. They inspect NHS services, and regulate independent healthcare providers against a range of standards, policies, guidance and regulations to highlight areas requiring improvement.</a:t>
            </a:r>
            <a:r>
              <a:rPr lang="en-GB" dirty="0">
                <a:solidFill>
                  <a:srgbClr val="000000"/>
                </a:solidFill>
                <a:ea typeface="Calibri" panose="020F0502020204030204" pitchFamily="34" charset="0"/>
                <a:cs typeface="Times New Roman" panose="02020603050405020304" pitchFamily="18" charset="0"/>
              </a:rPr>
              <a:t>  </a:t>
            </a:r>
            <a:br>
              <a:rPr lang="en-GB" dirty="0">
                <a:solidFill>
                  <a:srgbClr val="000000"/>
                </a:solidFill>
                <a:ea typeface="Calibri" panose="020F0502020204030204" pitchFamily="34" charset="0"/>
                <a:cs typeface="Times New Roman" panose="02020603050405020304" pitchFamily="18" charset="0"/>
              </a:rPr>
            </a:br>
            <a:r>
              <a:rPr lang="en-GB" dirty="0" err="1">
                <a:solidFill>
                  <a:srgbClr val="000000"/>
                </a:solidFill>
                <a:ea typeface="Calibri" panose="020F0502020204030204" pitchFamily="34" charset="0"/>
                <a:cs typeface="Times New Roman" panose="02020603050405020304" pitchFamily="18" charset="0"/>
              </a:rPr>
              <a:t>Arolygiaeth</a:t>
            </a:r>
            <a:r>
              <a:rPr lang="en-GB" dirty="0">
                <a:solidFill>
                  <a:srgbClr val="000000"/>
                </a:solidFill>
                <a:ea typeface="Calibri" panose="020F0502020204030204" pitchFamily="34" charset="0"/>
                <a:cs typeface="Times New Roman" panose="02020603050405020304" pitchFamily="18" charset="0"/>
              </a:rPr>
              <a:t> </a:t>
            </a:r>
            <a:r>
              <a:rPr lang="en-GB" dirty="0" err="1">
                <a:solidFill>
                  <a:srgbClr val="000000"/>
                </a:solidFill>
                <a:ea typeface="Calibri" panose="020F0502020204030204" pitchFamily="34" charset="0"/>
                <a:cs typeface="Times New Roman" panose="02020603050405020304" pitchFamily="18" charset="0"/>
              </a:rPr>
              <a:t>Gofal</a:t>
            </a:r>
            <a:r>
              <a:rPr lang="en-GB" dirty="0">
                <a:solidFill>
                  <a:srgbClr val="000000"/>
                </a:solidFill>
                <a:ea typeface="Calibri" panose="020F0502020204030204" pitchFamily="34" charset="0"/>
                <a:cs typeface="Times New Roman" panose="02020603050405020304" pitchFamily="18" charset="0"/>
              </a:rPr>
              <a:t> Cymru (Care Inspectorate Wales):- They </a:t>
            </a:r>
            <a:r>
              <a:rPr lang="en-GB" dirty="0">
                <a:solidFill>
                  <a:srgbClr val="333333"/>
                </a:solidFill>
              </a:rPr>
              <a:t>register, inspect and take action to improve the quality and safety of services for the well-being of the people of Wales. They carry out functions on behalf of Welsh Ministers to provide assurance on the quality and safety of services | Decide who can provide services | Inspect and drive improvement of regulated services and local authority social services | undertake national reviews of social care services | take action to ensure services meet legislative and regulatory requirements | respond to concerns raised about social care and childcare services</a:t>
            </a:r>
          </a:p>
          <a:p>
            <a:pPr defTabSz="990752"/>
            <a:br>
              <a:rPr lang="en-GB" sz="2000" dirty="0">
                <a:solidFill>
                  <a:srgbClr val="000000"/>
                </a:solidFill>
                <a:latin typeface="Arial" panose="020B0604020202020204" pitchFamily="34" charset="0"/>
                <a:ea typeface="Calibri" panose="020F0502020204030204" pitchFamily="34" charset="0"/>
                <a:cs typeface="Times New Roman" panose="02020603050405020304" pitchFamily="18" charset="0"/>
              </a:rPr>
            </a:b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algn="l"/>
            <a:br>
              <a:rPr lang="en-GB" sz="3900" dirty="0">
                <a:solidFill>
                  <a:srgbClr val="000000"/>
                </a:solidFill>
                <a:latin typeface="fs-elliot"/>
              </a:rPr>
            </a:br>
            <a:endParaRPr lang="en-GB" sz="2600" dirty="0">
              <a:solidFill>
                <a:srgbClr val="212529"/>
              </a:solidFill>
              <a:latin typeface="Foco Regular"/>
            </a:endParaRPr>
          </a:p>
          <a:p>
            <a:pPr defTabSz="990752">
              <a:defRPr/>
            </a:pPr>
            <a:r>
              <a:rPr lang="en-GB" sz="1700" dirty="0">
                <a:solidFill>
                  <a:srgbClr val="111111"/>
                </a:solidFill>
                <a:latin typeface="Roboto" panose="02000000000000000000" pitchFamily="2" charset="0"/>
              </a:rPr>
              <a:t> </a:t>
            </a:r>
            <a:endParaRPr lang="en-GB" dirty="0">
              <a:solidFill>
                <a:prstClr val="black"/>
              </a:solidFill>
              <a:cs typeface="Arial" panose="020B0604020202020204" pitchFamily="34" charset="0"/>
            </a:endParaRPr>
          </a:p>
          <a:p>
            <a:pPr defTabSz="990752"/>
            <a:endParaRPr lang="en-GB" dirty="0"/>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51</a:t>
            </a:fld>
            <a:endParaRPr lang="en-GB"/>
          </a:p>
        </p:txBody>
      </p:sp>
    </p:spTree>
    <p:extLst>
      <p:ext uri="{BB962C8B-B14F-4D97-AF65-F5344CB8AC3E}">
        <p14:creationId xmlns:p14="http://schemas.microsoft.com/office/powerpoint/2010/main" val="3949865849"/>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latin typeface="+mn-lt"/>
              </a:rPr>
              <a:t>QTS:- Why is it important to agree jurisdiction when investigating across force boundaries? </a:t>
            </a:r>
          </a:p>
          <a:p>
            <a:r>
              <a:rPr lang="en-GB" sz="1100" dirty="0">
                <a:latin typeface="+mn-lt"/>
              </a:rPr>
              <a:t>Trainer to put responses onto White Board and discuss (</a:t>
            </a:r>
            <a:r>
              <a:rPr lang="en-GB" sz="1100" i="1" dirty="0">
                <a:latin typeface="+mn-lt"/>
              </a:rPr>
              <a:t>Bear in mind Victim (welfare of vulnerable persons especially children in sexual cases), Suspect, severity of investigation, resources required/available, Police Powers)</a:t>
            </a:r>
          </a:p>
          <a:p>
            <a:endParaRPr lang="en-GB" sz="1100" i="1" dirty="0">
              <a:latin typeface="+mn-lt"/>
            </a:endParaRPr>
          </a:p>
          <a:p>
            <a:pPr fontAlgn="base">
              <a:lnSpc>
                <a:spcPts val="1950"/>
              </a:lnSpc>
            </a:pPr>
            <a:r>
              <a:rPr lang="en-GB" sz="1100" i="1" dirty="0">
                <a:latin typeface="+mn-lt"/>
              </a:rPr>
              <a:t>NB. </a:t>
            </a:r>
            <a:r>
              <a:rPr lang="en-GB" sz="1100" dirty="0">
                <a:latin typeface="+mn-lt"/>
              </a:rPr>
              <a:t>Scotland has different laws and powers, </a:t>
            </a:r>
            <a:r>
              <a:rPr lang="en-GB" sz="1100" dirty="0">
                <a:solidFill>
                  <a:srgbClr val="1F2025"/>
                </a:solidFill>
                <a:latin typeface="+mn-lt"/>
              </a:rPr>
              <a:t>Sections 136-140 of the Criminal Justice and Public Order Act 1994 outline the relevant powers in relation to constables in England, Wales and Scotland when in each other's jurisdiction.</a:t>
            </a:r>
            <a:br>
              <a:rPr lang="en-GB" sz="1100" dirty="0">
                <a:solidFill>
                  <a:srgbClr val="1F2025"/>
                </a:solidFill>
                <a:latin typeface="+mn-lt"/>
              </a:rPr>
            </a:br>
            <a:br>
              <a:rPr lang="en-GB" sz="1100" dirty="0">
                <a:solidFill>
                  <a:srgbClr val="1F2025"/>
                </a:solidFill>
                <a:latin typeface="+mn-lt"/>
              </a:rPr>
            </a:br>
            <a:r>
              <a:rPr lang="en-GB" sz="1100" dirty="0">
                <a:solidFill>
                  <a:srgbClr val="1F2025"/>
                </a:solidFill>
                <a:latin typeface="+mn-lt"/>
                <a:ea typeface="Times New Roman" panose="02020603050405020304" pitchFamily="18" charset="0"/>
              </a:rPr>
              <a:t>The Police and Criminal Evidence Act 1984 (PACE) applies to police officers in England and Wales, not Scotland.</a:t>
            </a:r>
          </a:p>
          <a:p>
            <a:pPr fontAlgn="base">
              <a:lnSpc>
                <a:spcPts val="1950"/>
              </a:lnSpc>
            </a:pPr>
            <a:endParaRPr lang="en-GB" sz="1100" dirty="0">
              <a:latin typeface="+mn-lt"/>
              <a:ea typeface="Times New Roman" panose="02020603050405020304" pitchFamily="18" charset="0"/>
            </a:endParaRPr>
          </a:p>
          <a:p>
            <a:pPr fontAlgn="base">
              <a:lnSpc>
                <a:spcPts val="1950"/>
              </a:lnSpc>
            </a:pPr>
            <a:r>
              <a:rPr lang="en-GB" sz="1100" dirty="0">
                <a:solidFill>
                  <a:srgbClr val="1F2025"/>
                </a:solidFill>
                <a:latin typeface="+mn-lt"/>
                <a:ea typeface="Times New Roman" panose="02020603050405020304" pitchFamily="18" charset="0"/>
              </a:rPr>
              <a:t>In Scotland, police powers of investigation are not contained in a single regime equivalent to PACE but come from a mixture of common law and the Criminal Procedure (Scotland) Act 1995.</a:t>
            </a:r>
            <a:endParaRPr lang="en-GB" sz="1100" dirty="0">
              <a:latin typeface="+mn-lt"/>
              <a:ea typeface="Times New Roman" panose="02020603050405020304" pitchFamily="18" charset="0"/>
            </a:endParaRPr>
          </a:p>
          <a:p>
            <a:pPr fontAlgn="base">
              <a:lnSpc>
                <a:spcPts val="1950"/>
              </a:lnSpc>
            </a:pPr>
            <a:r>
              <a:rPr lang="en-GB" sz="1100" dirty="0">
                <a:solidFill>
                  <a:srgbClr val="1F2025"/>
                </a:solidFill>
                <a:latin typeface="+mn-lt"/>
                <a:ea typeface="Times New Roman" panose="02020603050405020304" pitchFamily="18" charset="0"/>
              </a:rPr>
              <a:t>Where an offence has been committed in England or Wales and it is believed the suspect is living in Scotland, the investigating officer will need to decide on the appropriate strategy, on a case by case basis, to locate and deal with the suspect. This can be said for those between forces inside England and Wales </a:t>
            </a:r>
            <a:r>
              <a:rPr lang="en-GB" sz="1100" dirty="0" err="1">
                <a:solidFill>
                  <a:srgbClr val="1F2025"/>
                </a:solidFill>
                <a:latin typeface="+mn-lt"/>
                <a:ea typeface="Times New Roman" panose="02020603050405020304" pitchFamily="18" charset="0"/>
              </a:rPr>
              <a:t>aswell</a:t>
            </a:r>
            <a:r>
              <a:rPr lang="en-GB" sz="1100" dirty="0">
                <a:solidFill>
                  <a:srgbClr val="1F2025"/>
                </a:solidFill>
                <a:latin typeface="+mn-lt"/>
                <a:ea typeface="Times New Roman" panose="02020603050405020304" pitchFamily="18" charset="0"/>
              </a:rPr>
              <a:t>.</a:t>
            </a:r>
          </a:p>
          <a:p>
            <a:pPr fontAlgn="base">
              <a:lnSpc>
                <a:spcPts val="1950"/>
              </a:lnSpc>
            </a:pPr>
            <a:endParaRPr lang="en-GB" sz="1100" dirty="0">
              <a:latin typeface="+mn-lt"/>
              <a:ea typeface="Times New Roman" panose="02020603050405020304" pitchFamily="18" charset="0"/>
            </a:endParaRPr>
          </a:p>
          <a:p>
            <a:pPr fontAlgn="base">
              <a:lnSpc>
                <a:spcPts val="1950"/>
              </a:lnSpc>
            </a:pPr>
            <a:r>
              <a:rPr lang="en-GB" sz="1100" dirty="0">
                <a:solidFill>
                  <a:srgbClr val="1F2025"/>
                </a:solidFill>
                <a:latin typeface="+mn-lt"/>
                <a:ea typeface="Times New Roman" panose="02020603050405020304" pitchFamily="18" charset="0"/>
              </a:rPr>
              <a:t>It would be expected that for offences of a serious nature committed in a force within England and Wales, officers would travel to said force to arrest the suspect and bring them back (in accordance with Section 137 of the Criminal Justice and Public Order Act 1994).</a:t>
            </a:r>
          </a:p>
          <a:p>
            <a:pPr fontAlgn="base">
              <a:lnSpc>
                <a:spcPts val="1950"/>
              </a:lnSpc>
            </a:pPr>
            <a:endParaRPr lang="en-GB" sz="1100" dirty="0">
              <a:latin typeface="+mn-lt"/>
              <a:ea typeface="Times New Roman" panose="02020603050405020304" pitchFamily="18" charset="0"/>
            </a:endParaRPr>
          </a:p>
          <a:p>
            <a:pPr fontAlgn="base">
              <a:lnSpc>
                <a:spcPts val="1950"/>
              </a:lnSpc>
            </a:pPr>
            <a:r>
              <a:rPr lang="en-GB" sz="1100" dirty="0">
                <a:solidFill>
                  <a:srgbClr val="1F2025"/>
                </a:solidFill>
                <a:latin typeface="+mn-lt"/>
                <a:ea typeface="Times New Roman" panose="02020603050405020304" pitchFamily="18" charset="0"/>
              </a:rPr>
              <a:t>The officer seeking to arrest the suspect should inform the commanding officer in the area where the person is resident. Sufficient vehicles and other equipment needed to carry out the arrest should be taken.</a:t>
            </a:r>
          </a:p>
          <a:p>
            <a:pPr fontAlgn="base">
              <a:lnSpc>
                <a:spcPts val="1950"/>
              </a:lnSpc>
            </a:pPr>
            <a:endParaRPr lang="en-GB" sz="1100" dirty="0">
              <a:solidFill>
                <a:srgbClr val="1F2025"/>
              </a:solidFill>
              <a:latin typeface="+mn-lt"/>
              <a:ea typeface="Times New Roman" panose="02020603050405020304" pitchFamily="18" charset="0"/>
            </a:endParaRPr>
          </a:p>
          <a:p>
            <a:pPr fontAlgn="base">
              <a:lnSpc>
                <a:spcPts val="1950"/>
              </a:lnSpc>
            </a:pPr>
            <a:endParaRPr lang="en-GB" sz="1100" dirty="0">
              <a:latin typeface="+mn-lt"/>
              <a:ea typeface="Times New Roman" panose="02020603050405020304" pitchFamily="18" charset="0"/>
            </a:endParaRPr>
          </a:p>
          <a:p>
            <a:pPr fontAlgn="base">
              <a:lnSpc>
                <a:spcPts val="1950"/>
              </a:lnSpc>
            </a:pPr>
            <a:r>
              <a:rPr lang="en-GB" sz="1100" dirty="0">
                <a:solidFill>
                  <a:srgbClr val="1F2025"/>
                </a:solidFill>
                <a:latin typeface="+mn-lt"/>
                <a:ea typeface="Times New Roman" panose="02020603050405020304" pitchFamily="18" charset="0"/>
              </a:rPr>
              <a:t>To note in Scotland Scottish officers do not have any powers to arrest a suspect who is believed to have committed an offence in England or Wales without a warrant.</a:t>
            </a:r>
            <a:endParaRPr lang="en-GB" sz="1100" dirty="0">
              <a:latin typeface="+mn-lt"/>
              <a:ea typeface="Times New Roman" panose="02020603050405020304" pitchFamily="18" charset="0"/>
            </a:endParaRPr>
          </a:p>
          <a:p>
            <a:pPr fontAlgn="base">
              <a:lnSpc>
                <a:spcPts val="1950"/>
              </a:lnSpc>
            </a:pPr>
            <a:r>
              <a:rPr lang="en-GB" sz="1100" dirty="0">
                <a:solidFill>
                  <a:srgbClr val="1F2025"/>
                </a:solidFill>
                <a:latin typeface="+mn-lt"/>
                <a:ea typeface="Times New Roman" panose="02020603050405020304" pitchFamily="18" charset="0"/>
              </a:rPr>
              <a:t>If there is insufficient evidence to obtain a warrant and the case is not sufficiently serious to justify travelling to Scotland, a request can be made for Scottish officers to invite the suspect in voluntarily to be interviewed under caution.</a:t>
            </a:r>
          </a:p>
          <a:p>
            <a:pPr fontAlgn="base">
              <a:lnSpc>
                <a:spcPts val="1950"/>
              </a:lnSpc>
            </a:pPr>
            <a:endParaRPr lang="en-GB" sz="1100" dirty="0">
              <a:latin typeface="+mn-lt"/>
              <a:ea typeface="Times New Roman" panose="02020603050405020304" pitchFamily="18" charset="0"/>
            </a:endParaRPr>
          </a:p>
          <a:p>
            <a:pPr fontAlgn="base">
              <a:lnSpc>
                <a:spcPts val="1950"/>
              </a:lnSpc>
            </a:pPr>
            <a:r>
              <a:rPr lang="en-GB" sz="1100" dirty="0">
                <a:solidFill>
                  <a:srgbClr val="1F2025"/>
                </a:solidFill>
                <a:latin typeface="+mn-lt"/>
                <a:ea typeface="Times New Roman" panose="02020603050405020304" pitchFamily="18" charset="0"/>
              </a:rPr>
              <a:t>Scottish officers interviewing suspects on behalf of England and Wales Forces should comply with Scottish law but use the English / Welsh caution.</a:t>
            </a:r>
          </a:p>
          <a:p>
            <a:pPr fontAlgn="base">
              <a:lnSpc>
                <a:spcPts val="1950"/>
              </a:lnSpc>
            </a:pPr>
            <a:endParaRPr lang="en-GB" sz="1100" dirty="0">
              <a:latin typeface="+mn-lt"/>
              <a:ea typeface="Times New Roman" panose="02020603050405020304" pitchFamily="18" charset="0"/>
            </a:endParaRPr>
          </a:p>
          <a:p>
            <a:pPr fontAlgn="base">
              <a:lnSpc>
                <a:spcPts val="1950"/>
              </a:lnSpc>
            </a:pPr>
            <a:r>
              <a:rPr lang="en-GB" sz="1100" dirty="0">
                <a:solidFill>
                  <a:srgbClr val="1F2025"/>
                </a:solidFill>
                <a:latin typeface="+mn-lt"/>
                <a:ea typeface="Times New Roman" panose="02020603050405020304" pitchFamily="18" charset="0"/>
              </a:rPr>
              <a:t>Home Forces should assist Scottish and other Force officers by providing a schedule of points to be covered in the interview. This may include a list of appropriate questions.</a:t>
            </a:r>
            <a:endParaRPr lang="en-GB" sz="1100" dirty="0">
              <a:latin typeface="+mn-lt"/>
              <a:ea typeface="Times New Roman" panose="02020603050405020304" pitchFamily="18" charset="0"/>
            </a:endParaRPr>
          </a:p>
          <a:p>
            <a:pPr fontAlgn="base">
              <a:lnSpc>
                <a:spcPts val="1950"/>
              </a:lnSpc>
            </a:pPr>
            <a:r>
              <a:rPr lang="en-GB" sz="1100" dirty="0">
                <a:solidFill>
                  <a:srgbClr val="1F2025"/>
                </a:solidFill>
                <a:latin typeface="+mn-lt"/>
                <a:ea typeface="Times New Roman" panose="02020603050405020304" pitchFamily="18" charset="0"/>
              </a:rPr>
              <a:t>If a England or Wales Police officer attends Scotland to interview a suspect following arrest by a Scottish officer for Scottish offences, or a person has voluntarily agreed to be interviewed, they should comply, insofar as practical, with PACE.</a:t>
            </a:r>
            <a:endParaRPr lang="en-GB" sz="1100" i="1" dirty="0">
              <a:latin typeface="+mn-lt"/>
            </a:endParaRPr>
          </a:p>
          <a:p>
            <a:endParaRPr lang="en-GB" sz="1100" i="1" dirty="0">
              <a:latin typeface="+mn-lt"/>
            </a:endParaRPr>
          </a:p>
          <a:p>
            <a:r>
              <a:rPr lang="en-GB" sz="1100" dirty="0">
                <a:latin typeface="+mn-lt"/>
              </a:rPr>
              <a:t>Some times our investigations take us further than our Force Boarders and reaches the international community. This is where we need specialist help from the </a:t>
            </a:r>
            <a:r>
              <a:rPr lang="en-GB" sz="1100" dirty="0">
                <a:solidFill>
                  <a:srgbClr val="2F313A"/>
                </a:solidFill>
                <a:latin typeface="+mn-lt"/>
              </a:rPr>
              <a:t>FIB's International Desk. They offer advice and assistance across the scope of international police enquiries. The Single Point of Contact (</a:t>
            </a:r>
            <a:r>
              <a:rPr lang="en-GB" sz="1100" dirty="0" err="1">
                <a:solidFill>
                  <a:srgbClr val="2F313A"/>
                </a:solidFill>
                <a:latin typeface="+mn-lt"/>
              </a:rPr>
              <a:t>SPoC</a:t>
            </a:r>
            <a:r>
              <a:rPr lang="en-GB" sz="1100" dirty="0">
                <a:solidFill>
                  <a:srgbClr val="2F313A"/>
                </a:solidFill>
                <a:latin typeface="+mn-lt"/>
              </a:rPr>
              <a:t>) guidance covers all aspects of dealing with foreign law enforcement agencies, be it on consulate, embassy, agency, local or national police level.  </a:t>
            </a:r>
          </a:p>
          <a:p>
            <a:endParaRPr lang="en-GB" sz="1100" dirty="0">
              <a:solidFill>
                <a:srgbClr val="2F313A"/>
              </a:solidFill>
              <a:latin typeface="+mn-lt"/>
            </a:endParaRPr>
          </a:p>
          <a:p>
            <a:r>
              <a:rPr lang="en-GB" sz="1100" b="1">
                <a:solidFill>
                  <a:srgbClr val="2F313A"/>
                </a:solidFill>
                <a:latin typeface="+mn-lt"/>
              </a:rPr>
              <a:t>Students to be directed to the Handout or directed to on Moodle – Operational Guidance for Police Cooperation when dealing with overseas enquiries</a:t>
            </a:r>
          </a:p>
          <a:p>
            <a:endParaRPr lang="en-GB" sz="1100" i="1" dirty="0">
              <a:latin typeface="+mn-lt"/>
            </a:endParaRPr>
          </a:p>
          <a:p>
            <a:endParaRPr lang="en-GB" i="1" dirty="0"/>
          </a:p>
        </p:txBody>
      </p:sp>
      <p:sp>
        <p:nvSpPr>
          <p:cNvPr id="4" name="Slide Number Placeholder 3"/>
          <p:cNvSpPr>
            <a:spLocks noGrp="1"/>
          </p:cNvSpPr>
          <p:nvPr>
            <p:ph type="sldNum" sz="quarter" idx="5"/>
          </p:nvPr>
        </p:nvSpPr>
        <p:spPr/>
        <p:txBody>
          <a:bodyPr/>
          <a:lstStyle/>
          <a:p>
            <a:fld id="{5D988599-AAFC-4498-B638-E4222DFD929F}" type="slidenum">
              <a:rPr lang="en-GB" smtClean="0"/>
              <a:t>52</a:t>
            </a:fld>
            <a:endParaRPr lang="en-GB"/>
          </a:p>
        </p:txBody>
      </p:sp>
    </p:spTree>
    <p:extLst>
      <p:ext uri="{BB962C8B-B14F-4D97-AF65-F5344CB8AC3E}">
        <p14:creationId xmlns:p14="http://schemas.microsoft.com/office/powerpoint/2010/main" val="3936285470"/>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90752">
              <a:defRPr/>
            </a:pPr>
            <a:endParaRPr lang="en-GB"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For various incidents that police officers attend, there is a requirement that other agencies are involved or informed.</a:t>
            </a:r>
          </a:p>
          <a:p>
            <a:pPr defTabSz="990752">
              <a:defRPr/>
            </a:pPr>
            <a:endParaRPr lang="en-GB"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This is referred to as multi-agency working.</a:t>
            </a:r>
          </a:p>
          <a:p>
            <a:pPr defTabSz="990752">
              <a:defRPr/>
            </a:pPr>
            <a:endParaRPr lang="en-GB"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This is defined as, ‘involving multiple agencies’</a:t>
            </a:r>
          </a:p>
          <a:p>
            <a:pPr defTabSz="990752">
              <a:defRPr/>
            </a:pPr>
            <a:endParaRPr lang="en-GB"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Reference: Definition of </a:t>
            </a:r>
            <a:r>
              <a:rPr lang="en-GB" dirty="0" err="1">
                <a:solidFill>
                  <a:prstClr val="black"/>
                </a:solidFill>
                <a:cs typeface="Arial" panose="020B0604020202020204" pitchFamily="34" charset="0"/>
              </a:rPr>
              <a:t>Mutli</a:t>
            </a:r>
            <a:r>
              <a:rPr lang="en-GB" dirty="0">
                <a:solidFill>
                  <a:prstClr val="black"/>
                </a:solidFill>
                <a:cs typeface="Arial" panose="020B0604020202020204" pitchFamily="34" charset="0"/>
              </a:rPr>
              <a:t>-agency</a:t>
            </a:r>
          </a:p>
          <a:p>
            <a:pPr defTabSz="990752">
              <a:defRPr/>
            </a:pPr>
            <a:r>
              <a:rPr lang="en-GB" dirty="0">
                <a:solidFill>
                  <a:prstClr val="black"/>
                </a:solidFill>
                <a:cs typeface="Arial" panose="020B0604020202020204" pitchFamily="34" charset="0"/>
              </a:rPr>
              <a:t>Https://www.collinsdictionary.com/dictionary/english/multiagency</a:t>
            </a:r>
          </a:p>
          <a:p>
            <a:pPr defTabSz="990752">
              <a:defRPr/>
            </a:pPr>
            <a:endParaRPr lang="en-GB"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Trainer to split the class into 3 groups and provide each group to discuss one of the questions below.</a:t>
            </a:r>
          </a:p>
          <a:p>
            <a:pPr defTabSz="990752">
              <a:defRPr/>
            </a:pPr>
            <a:endParaRPr lang="en-GB" b="1" dirty="0">
              <a:solidFill>
                <a:prstClr val="black"/>
              </a:solidFill>
              <a:cs typeface="Arial" panose="020B0604020202020204" pitchFamily="34" charset="0"/>
            </a:endParaRPr>
          </a:p>
          <a:p>
            <a:pPr defTabSz="990752">
              <a:defRPr/>
            </a:pPr>
            <a:r>
              <a:rPr lang="en-GB" b="1" dirty="0">
                <a:solidFill>
                  <a:prstClr val="black"/>
                </a:solidFill>
                <a:cs typeface="Arial" panose="020B0604020202020204" pitchFamily="34" charset="0"/>
              </a:rPr>
              <a:t>QTS- what type require a multiagency response?</a:t>
            </a:r>
          </a:p>
          <a:p>
            <a:pPr defTabSz="990752">
              <a:defRPr/>
            </a:pPr>
            <a:endParaRPr lang="en-GB"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Expected answers- those involving children, domestic incidents, neighbourhood disputes, </a:t>
            </a:r>
          </a:p>
          <a:p>
            <a:pPr defTabSz="990752">
              <a:defRPr/>
            </a:pPr>
            <a:endParaRPr lang="en-GB" dirty="0">
              <a:solidFill>
                <a:prstClr val="black"/>
              </a:solidFill>
              <a:cs typeface="Arial" panose="020B0604020202020204" pitchFamily="34" charset="0"/>
            </a:endParaRPr>
          </a:p>
          <a:p>
            <a:pPr defTabSz="990752">
              <a:defRPr/>
            </a:pPr>
            <a:r>
              <a:rPr lang="en-GB" b="1" dirty="0">
                <a:solidFill>
                  <a:prstClr val="black"/>
                </a:solidFill>
                <a:cs typeface="Arial" panose="020B0604020202020204" pitchFamily="34" charset="0"/>
              </a:rPr>
              <a:t>QTS- What type of agencies will you work with?</a:t>
            </a:r>
          </a:p>
          <a:p>
            <a:pPr defTabSz="990752">
              <a:defRPr/>
            </a:pPr>
            <a:endParaRPr lang="en-GB"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Expected answers- social services, schools, social housing, </a:t>
            </a:r>
          </a:p>
          <a:p>
            <a:pPr defTabSz="990752">
              <a:defRPr/>
            </a:pPr>
            <a:endParaRPr lang="en-GB" dirty="0">
              <a:solidFill>
                <a:prstClr val="black"/>
              </a:solidFill>
              <a:cs typeface="Arial" panose="020B0604020202020204" pitchFamily="34" charset="0"/>
            </a:endParaRPr>
          </a:p>
          <a:p>
            <a:pPr defTabSz="990752">
              <a:defRPr/>
            </a:pPr>
            <a:r>
              <a:rPr lang="en-GB" b="1" dirty="0">
                <a:solidFill>
                  <a:prstClr val="black"/>
                </a:solidFill>
                <a:cs typeface="Arial" panose="020B0604020202020204" pitchFamily="34" charset="0"/>
              </a:rPr>
              <a:t>QTS- What does ‘multi-agency working’ actually mean?</a:t>
            </a:r>
          </a:p>
          <a:p>
            <a:pPr defTabSz="990752">
              <a:defRPr/>
            </a:pPr>
            <a:endParaRPr lang="en-GB"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Expected answers- information sharing, pulling resources together, adopting a common goal</a:t>
            </a:r>
          </a:p>
          <a:p>
            <a:pPr defTabSz="990752">
              <a:defRPr/>
            </a:pPr>
            <a:endParaRPr lang="en-GB" dirty="0">
              <a:solidFill>
                <a:prstClr val="black"/>
              </a:solidFill>
              <a:cs typeface="Arial" panose="020B0604020202020204" pitchFamily="34" charset="0"/>
            </a:endParaRPr>
          </a:p>
          <a:p>
            <a:pPr defTabSz="990752">
              <a:defRPr/>
            </a:pPr>
            <a:r>
              <a:rPr lang="en-GB" dirty="0">
                <a:solidFill>
                  <a:prstClr val="black"/>
                </a:solidFill>
                <a:cs typeface="Arial" panose="020B0604020202020204" pitchFamily="34" charset="0"/>
              </a:rPr>
              <a:t>Explain that this will be explored in detail in later sessions.</a:t>
            </a:r>
          </a:p>
          <a:p>
            <a:pPr defTabSz="990752">
              <a:defRPr/>
            </a:pPr>
            <a:endParaRPr lang="en-GB" dirty="0">
              <a:solidFill>
                <a:prstClr val="black"/>
              </a:solidFill>
            </a:endParaRPr>
          </a:p>
          <a:p>
            <a:pPr defTabSz="990752">
              <a:defRPr/>
            </a:pPr>
            <a:endParaRPr lang="en-GB" dirty="0">
              <a:solidFill>
                <a:prstClr val="black"/>
              </a:solidFill>
            </a:endParaRP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53</a:t>
            </a:fld>
            <a:endParaRPr lang="en-GB"/>
          </a:p>
        </p:txBody>
      </p:sp>
    </p:spTree>
    <p:extLst>
      <p:ext uri="{BB962C8B-B14F-4D97-AF65-F5344CB8AC3E}">
        <p14:creationId xmlns:p14="http://schemas.microsoft.com/office/powerpoint/2010/main" val="3814844165"/>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54</a:t>
            </a:fld>
            <a:endParaRPr lang="en-GB"/>
          </a:p>
        </p:txBody>
      </p:sp>
    </p:spTree>
    <p:extLst>
      <p:ext uri="{BB962C8B-B14F-4D97-AF65-F5344CB8AC3E}">
        <p14:creationId xmlns:p14="http://schemas.microsoft.com/office/powerpoint/2010/main" val="24455284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06/07/2023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6475874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06/07/2023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737606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06/07/2023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1994194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06/07/2023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1702228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06/07/2023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1065059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06/07/2023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092595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06/07/2023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658679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06/07/2023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751823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06/07/2023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5245526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06/07/2023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2080530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06/07/2023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40735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661CC-D63E-4125-A7E0-99895CCC4C2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4873C3A-DB18-420F-B31C-B573368BB57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A88A99D-7948-46E7-A729-4F40193E2476}"/>
              </a:ext>
            </a:extLst>
          </p:cNvPr>
          <p:cNvSpPr>
            <a:spLocks noGrp="1"/>
          </p:cNvSpPr>
          <p:nvPr>
            <p:ph type="dt" sz="half" idx="10"/>
          </p:nvPr>
        </p:nvSpPr>
        <p:spPr/>
        <p:txBody>
          <a:bodyPr/>
          <a:lstStyle/>
          <a:p>
            <a:fld id="{EC28E668-9C11-4D82-97C3-75D025F62C49}" type="datetimeFigureOut">
              <a:rPr lang="en-GB" smtClean="0"/>
              <a:t>06/07/2023</a:t>
            </a:fld>
            <a:endParaRPr lang="en-GB"/>
          </a:p>
        </p:txBody>
      </p:sp>
      <p:sp>
        <p:nvSpPr>
          <p:cNvPr id="5" name="Footer Placeholder 4">
            <a:extLst>
              <a:ext uri="{FF2B5EF4-FFF2-40B4-BE49-F238E27FC236}">
                <a16:creationId xmlns:a16="http://schemas.microsoft.com/office/drawing/2014/main" id="{7A08CCF6-ABFD-4278-94CA-F5580B6746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E008AB-4BB5-4FF4-B168-A33276E2025D}"/>
              </a:ext>
            </a:extLst>
          </p:cNvPr>
          <p:cNvSpPr>
            <a:spLocks noGrp="1"/>
          </p:cNvSpPr>
          <p:nvPr>
            <p:ph type="sldNum" sz="quarter" idx="12"/>
          </p:nvPr>
        </p:nvSpPr>
        <p:spPr/>
        <p:txBody>
          <a:bodyPr/>
          <a:lstStyle/>
          <a:p>
            <a:fld id="{97F8626A-EADF-4130-9876-9AD77A6A0B85}" type="slidenum">
              <a:rPr lang="en-GB" smtClean="0"/>
              <a:t>‹#›</a:t>
            </a:fld>
            <a:endParaRPr lang="en-GB"/>
          </a:p>
        </p:txBody>
      </p:sp>
    </p:spTree>
    <p:extLst>
      <p:ext uri="{BB962C8B-B14F-4D97-AF65-F5344CB8AC3E}">
        <p14:creationId xmlns:p14="http://schemas.microsoft.com/office/powerpoint/2010/main" val="41992924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06/07/2023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3.xml"/><Relationship Id="rId1"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06/07/2023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245613811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1F940AD-2477-4FE9-B600-5A1173371B5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1A716BA-0D08-4403-8868-B9AE220537E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94B050-ACF6-4D96-80F5-472BB678348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28E668-9C11-4D82-97C3-75D025F62C49}" type="datetimeFigureOut">
              <a:rPr lang="en-GB" smtClean="0"/>
              <a:t>06/07/2023</a:t>
            </a:fld>
            <a:endParaRPr lang="en-GB"/>
          </a:p>
        </p:txBody>
      </p:sp>
      <p:sp>
        <p:nvSpPr>
          <p:cNvPr id="5" name="Footer Placeholder 4">
            <a:extLst>
              <a:ext uri="{FF2B5EF4-FFF2-40B4-BE49-F238E27FC236}">
                <a16:creationId xmlns:a16="http://schemas.microsoft.com/office/drawing/2014/main" id="{26A28670-E2B3-4B40-9576-C9F1326A4D6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C7504D1-E6BD-4C34-9D4B-25553216BC5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7F8626A-EADF-4130-9876-9AD77A6A0B85}" type="slidenum">
              <a:rPr lang="en-GB" smtClean="0"/>
              <a:t>‹#›</a:t>
            </a:fld>
            <a:endParaRPr lang="en-GB"/>
          </a:p>
        </p:txBody>
      </p:sp>
    </p:spTree>
    <p:extLst>
      <p:ext uri="{BB962C8B-B14F-4D97-AF65-F5344CB8AC3E}">
        <p14:creationId xmlns:p14="http://schemas.microsoft.com/office/powerpoint/2010/main" val="1569339748"/>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06/07/2023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5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microsoft.com/office/2007/relationships/hdphoto" Target="../media/hdphoto2.wdp"/><Relationship Id="rId2" Type="http://schemas.openxmlformats.org/officeDocument/2006/relationships/notesSlide" Target="../notesSlides/notesSlide1.xml"/><Relationship Id="rId1" Type="http://schemas.openxmlformats.org/officeDocument/2006/relationships/slideLayout" Target="../slideLayouts/slideLayout13.xml"/><Relationship Id="rId6" Type="http://schemas.openxmlformats.org/officeDocument/2006/relationships/image" Target="../media/image4.png"/><Relationship Id="rId5" Type="http://schemas.microsoft.com/office/2007/relationships/hdphoto" Target="../media/hdphoto1.wdp"/><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1.xml"/><Relationship Id="rId11" Type="http://schemas.openxmlformats.org/officeDocument/2006/relationships/image" Target="../media/image8.png"/><Relationship Id="rId5" Type="http://schemas.openxmlformats.org/officeDocument/2006/relationships/diagramQuickStyle" Target="../diagrams/quickStyle1.xml"/><Relationship Id="rId10" Type="http://schemas.openxmlformats.org/officeDocument/2006/relationships/image" Target="../media/image7.jpg"/><Relationship Id="rId4" Type="http://schemas.openxmlformats.org/officeDocument/2006/relationships/diagramLayout" Target="../diagrams/layout1.xml"/><Relationship Id="rId9" Type="http://schemas.openxmlformats.org/officeDocument/2006/relationships/image" Target="../media/image6.png"/></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0.jpg"/><Relationship Id="rId7" Type="http://schemas.openxmlformats.org/officeDocument/2006/relationships/diagramColors" Target="../diagrams/colors2.xml"/><Relationship Id="rId12"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QuickStyle" Target="../diagrams/quickStyle2.xml"/><Relationship Id="rId11" Type="http://schemas.openxmlformats.org/officeDocument/2006/relationships/image" Target="../media/image7.jpg"/><Relationship Id="rId5" Type="http://schemas.openxmlformats.org/officeDocument/2006/relationships/diagramLayout" Target="../diagrams/layout2.xml"/><Relationship Id="rId10" Type="http://schemas.openxmlformats.org/officeDocument/2006/relationships/image" Target="../media/image6.png"/><Relationship Id="rId4" Type="http://schemas.openxmlformats.org/officeDocument/2006/relationships/diagramData" Target="../diagrams/data2.xml"/><Relationship Id="rId9"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11.jpg"/><Relationship Id="rId7"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3.xml"/><Relationship Id="rId11" Type="http://schemas.openxmlformats.org/officeDocument/2006/relationships/image" Target="../media/image8.png"/><Relationship Id="rId5" Type="http://schemas.openxmlformats.org/officeDocument/2006/relationships/diagramQuickStyle" Target="../diagrams/quickStyle3.xml"/><Relationship Id="rId10" Type="http://schemas.openxmlformats.org/officeDocument/2006/relationships/image" Target="../media/image7.jpg"/><Relationship Id="rId4" Type="http://schemas.openxmlformats.org/officeDocument/2006/relationships/diagramLayout" Target="../diagrams/layout3.xml"/><Relationship Id="rId9"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7"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3.png"/><Relationship Id="rId7" Type="http://schemas.openxmlformats.org/officeDocument/2006/relationships/diagramColors" Target="../diagrams/colors4.xml"/><Relationship Id="rId12"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QuickStyle" Target="../diagrams/quickStyle4.xml"/><Relationship Id="rId11" Type="http://schemas.openxmlformats.org/officeDocument/2006/relationships/image" Target="../media/image7.jpg"/><Relationship Id="rId5" Type="http://schemas.openxmlformats.org/officeDocument/2006/relationships/diagramLayout" Target="../diagrams/layout4.xml"/><Relationship Id="rId10" Type="http://schemas.openxmlformats.org/officeDocument/2006/relationships/image" Target="../media/image6.png"/><Relationship Id="rId4" Type="http://schemas.openxmlformats.org/officeDocument/2006/relationships/diagramData" Target="../diagrams/data4.xml"/><Relationship Id="rId9" Type="http://schemas.openxmlformats.org/officeDocument/2006/relationships/image" Target="../media/image5.png"/></Relationships>
</file>

<file path=ppt/slides/_rels/slide10.xml.rels><?xml version="1.0" encoding="UTF-8" standalone="yes"?>
<Relationships xmlns="http://schemas.openxmlformats.org/package/2006/relationships"><Relationship Id="rId8" Type="http://schemas.openxmlformats.org/officeDocument/2006/relationships/diagramData" Target="../diagrams/data6.xml"/><Relationship Id="rId13" Type="http://schemas.openxmlformats.org/officeDocument/2006/relationships/image" Target="../media/image5.png"/><Relationship Id="rId3" Type="http://schemas.openxmlformats.org/officeDocument/2006/relationships/diagramData" Target="../diagrams/data5.xml"/><Relationship Id="rId7" Type="http://schemas.microsoft.com/office/2007/relationships/diagramDrawing" Target="../diagrams/drawing5.xml"/><Relationship Id="rId12" Type="http://schemas.microsoft.com/office/2007/relationships/diagramDrawing" Target="../diagrams/drawing6.xml"/><Relationship Id="rId2" Type="http://schemas.openxmlformats.org/officeDocument/2006/relationships/notesSlide" Target="../notesSlides/notesSlide10.xml"/><Relationship Id="rId16" Type="http://schemas.openxmlformats.org/officeDocument/2006/relationships/image" Target="../media/image8.png"/><Relationship Id="rId1" Type="http://schemas.openxmlformats.org/officeDocument/2006/relationships/slideLayout" Target="../slideLayouts/slideLayout7.xml"/><Relationship Id="rId6" Type="http://schemas.openxmlformats.org/officeDocument/2006/relationships/diagramColors" Target="../diagrams/colors5.xml"/><Relationship Id="rId11" Type="http://schemas.openxmlformats.org/officeDocument/2006/relationships/diagramColors" Target="../diagrams/colors6.xml"/><Relationship Id="rId5" Type="http://schemas.openxmlformats.org/officeDocument/2006/relationships/diagramQuickStyle" Target="../diagrams/quickStyle5.xml"/><Relationship Id="rId15" Type="http://schemas.openxmlformats.org/officeDocument/2006/relationships/image" Target="../media/image7.jpg"/><Relationship Id="rId10" Type="http://schemas.openxmlformats.org/officeDocument/2006/relationships/diagramQuickStyle" Target="../diagrams/quickStyle6.xml"/><Relationship Id="rId4" Type="http://schemas.openxmlformats.org/officeDocument/2006/relationships/diagramLayout" Target="../diagrams/layout5.xml"/><Relationship Id="rId9" Type="http://schemas.openxmlformats.org/officeDocument/2006/relationships/diagramLayout" Target="../diagrams/layout6.xml"/><Relationship Id="rId14" Type="http://schemas.openxmlformats.org/officeDocument/2006/relationships/image" Target="../media/image6.png"/></Relationships>
</file>

<file path=ppt/slides/_rels/slide11.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14.png"/><Relationship Id="rId7" Type="http://schemas.openxmlformats.org/officeDocument/2006/relationships/diagramColors" Target="../diagrams/colors7.xml"/><Relationship Id="rId12"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QuickStyle" Target="../diagrams/quickStyle7.xml"/><Relationship Id="rId11" Type="http://schemas.openxmlformats.org/officeDocument/2006/relationships/image" Target="../media/image7.jpg"/><Relationship Id="rId5" Type="http://schemas.openxmlformats.org/officeDocument/2006/relationships/diagramLayout" Target="../diagrams/layout7.xml"/><Relationship Id="rId10" Type="http://schemas.openxmlformats.org/officeDocument/2006/relationships/image" Target="../media/image6.png"/><Relationship Id="rId4" Type="http://schemas.openxmlformats.org/officeDocument/2006/relationships/diagramData" Target="../diagrams/data7.xml"/><Relationship Id="rId9" Type="http://schemas.openxmlformats.org/officeDocument/2006/relationships/image" Target="../media/image5.png"/></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7"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13.xml.rels><?xml version="1.0" encoding="UTF-8" standalone="yes"?>
<Relationships xmlns="http://schemas.openxmlformats.org/package/2006/relationships"><Relationship Id="rId8" Type="http://schemas.openxmlformats.org/officeDocument/2006/relationships/image" Target="../media/image7.jpg"/><Relationship Id="rId3" Type="http://schemas.openxmlformats.org/officeDocument/2006/relationships/image" Target="../media/image16.jpg"/><Relationship Id="rId7"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18.jpg"/><Relationship Id="rId4" Type="http://schemas.openxmlformats.org/officeDocument/2006/relationships/image" Target="../media/image17.jpeg"/><Relationship Id="rId9" Type="http://schemas.openxmlformats.org/officeDocument/2006/relationships/image" Target="../media/image8.png"/></Relationships>
</file>

<file path=ppt/slides/_rels/slide14.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19.png"/><Relationship Id="rId7" Type="http://schemas.openxmlformats.org/officeDocument/2006/relationships/diagramColors" Target="../diagrams/colors8.xml"/><Relationship Id="rId12" Type="http://schemas.openxmlformats.org/officeDocument/2006/relationships/image" Target="../media/image8.pn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diagramQuickStyle" Target="../diagrams/quickStyle8.xml"/><Relationship Id="rId11" Type="http://schemas.openxmlformats.org/officeDocument/2006/relationships/image" Target="../media/image7.jpg"/><Relationship Id="rId5" Type="http://schemas.openxmlformats.org/officeDocument/2006/relationships/diagramLayout" Target="../diagrams/layout8.xml"/><Relationship Id="rId10" Type="http://schemas.openxmlformats.org/officeDocument/2006/relationships/image" Target="../media/image6.png"/><Relationship Id="rId4" Type="http://schemas.openxmlformats.org/officeDocument/2006/relationships/diagramData" Target="../diagrams/data8.xml"/><Relationship Id="rId9" Type="http://schemas.openxmlformats.org/officeDocument/2006/relationships/image" Target="../media/image5.png"/></Relationships>
</file>

<file path=ppt/slides/_rels/slide15.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diagramColors" Target="../diagrams/colors9.xml"/><Relationship Id="rId11" Type="http://schemas.openxmlformats.org/officeDocument/2006/relationships/image" Target="../media/image8.png"/><Relationship Id="rId5" Type="http://schemas.openxmlformats.org/officeDocument/2006/relationships/diagramQuickStyle" Target="../diagrams/quickStyle9.xml"/><Relationship Id="rId10" Type="http://schemas.openxmlformats.org/officeDocument/2006/relationships/image" Target="../media/image7.jpg"/><Relationship Id="rId4" Type="http://schemas.openxmlformats.org/officeDocument/2006/relationships/diagramLayout" Target="../diagrams/layout9.xml"/><Relationship Id="rId9" Type="http://schemas.openxmlformats.org/officeDocument/2006/relationships/image" Target="../media/image6.png"/></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7" Type="http://schemas.openxmlformats.org/officeDocument/2006/relationships/image" Target="../media/image8.pn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18.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21.jpeg"/><Relationship Id="rId7" Type="http://schemas.openxmlformats.org/officeDocument/2006/relationships/diagramColors" Target="../diagrams/colors10.xml"/><Relationship Id="rId12" Type="http://schemas.openxmlformats.org/officeDocument/2006/relationships/image" Target="../media/image8.pn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diagramQuickStyle" Target="../diagrams/quickStyle10.xml"/><Relationship Id="rId11" Type="http://schemas.openxmlformats.org/officeDocument/2006/relationships/image" Target="../media/image7.jpg"/><Relationship Id="rId5" Type="http://schemas.openxmlformats.org/officeDocument/2006/relationships/diagramLayout" Target="../diagrams/layout10.xml"/><Relationship Id="rId10" Type="http://schemas.openxmlformats.org/officeDocument/2006/relationships/image" Target="../media/image6.png"/><Relationship Id="rId4" Type="http://schemas.openxmlformats.org/officeDocument/2006/relationships/diagramData" Target="../diagrams/data10.xml"/><Relationship Id="rId9" Type="http://schemas.openxmlformats.org/officeDocument/2006/relationships/image" Target="../media/image5.png"/></Relationships>
</file>

<file path=ppt/slides/_rels/slide19.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diagramColors" Target="../diagrams/colors11.xml"/><Relationship Id="rId11" Type="http://schemas.openxmlformats.org/officeDocument/2006/relationships/image" Target="../media/image8.png"/><Relationship Id="rId5" Type="http://schemas.openxmlformats.org/officeDocument/2006/relationships/diagramQuickStyle" Target="../diagrams/quickStyle11.xml"/><Relationship Id="rId10" Type="http://schemas.openxmlformats.org/officeDocument/2006/relationships/image" Target="../media/image7.jpg"/><Relationship Id="rId4" Type="http://schemas.openxmlformats.org/officeDocument/2006/relationships/diagramLayout" Target="../diagrams/layout11.xml"/><Relationship Id="rId9" Type="http://schemas.openxmlformats.org/officeDocument/2006/relationships/image" Target="../media/image6.png"/></Relationships>
</file>

<file path=ppt/slides/_rels/slide2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2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diagramColors" Target="../diagrams/colors12.xml"/><Relationship Id="rId11" Type="http://schemas.openxmlformats.org/officeDocument/2006/relationships/image" Target="../media/image8.png"/><Relationship Id="rId5" Type="http://schemas.openxmlformats.org/officeDocument/2006/relationships/diagramQuickStyle" Target="../diagrams/quickStyle12.xml"/><Relationship Id="rId10" Type="http://schemas.openxmlformats.org/officeDocument/2006/relationships/image" Target="../media/image7.jpg"/><Relationship Id="rId4" Type="http://schemas.openxmlformats.org/officeDocument/2006/relationships/diagramLayout" Target="../diagrams/layout12.xml"/><Relationship Id="rId9" Type="http://schemas.openxmlformats.org/officeDocument/2006/relationships/image" Target="../media/image6.png"/></Relationships>
</file>

<file path=ppt/slides/_rels/slide2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2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24.xml.rels><?xml version="1.0" encoding="UTF-8" standalone="yes"?>
<Relationships xmlns="http://schemas.openxmlformats.org/package/2006/relationships"><Relationship Id="rId8" Type="http://schemas.microsoft.com/office/2007/relationships/diagramDrawing" Target="../diagrams/drawing13.xml"/><Relationship Id="rId3" Type="http://schemas.openxmlformats.org/officeDocument/2006/relationships/image" Target="../media/image25.jpeg"/><Relationship Id="rId7" Type="http://schemas.openxmlformats.org/officeDocument/2006/relationships/diagramColors" Target="../diagrams/colors13.xml"/><Relationship Id="rId12" Type="http://schemas.openxmlformats.org/officeDocument/2006/relationships/image" Target="../media/image8.png"/><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diagramQuickStyle" Target="../diagrams/quickStyle13.xml"/><Relationship Id="rId11" Type="http://schemas.openxmlformats.org/officeDocument/2006/relationships/image" Target="../media/image7.jpg"/><Relationship Id="rId5" Type="http://schemas.openxmlformats.org/officeDocument/2006/relationships/diagramLayout" Target="../diagrams/layout13.xml"/><Relationship Id="rId10" Type="http://schemas.openxmlformats.org/officeDocument/2006/relationships/image" Target="../media/image6.png"/><Relationship Id="rId4" Type="http://schemas.openxmlformats.org/officeDocument/2006/relationships/diagramData" Target="../diagrams/data13.xml"/><Relationship Id="rId9" Type="http://schemas.openxmlformats.org/officeDocument/2006/relationships/image" Target="../media/image5.png"/></Relationships>
</file>

<file path=ppt/slides/_rels/slide25.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diagramColors" Target="../diagrams/colors14.xml"/><Relationship Id="rId11" Type="http://schemas.openxmlformats.org/officeDocument/2006/relationships/image" Target="../media/image8.png"/><Relationship Id="rId5" Type="http://schemas.openxmlformats.org/officeDocument/2006/relationships/diagramQuickStyle" Target="../diagrams/quickStyle14.xml"/><Relationship Id="rId10" Type="http://schemas.openxmlformats.org/officeDocument/2006/relationships/image" Target="../media/image7.jpg"/><Relationship Id="rId4" Type="http://schemas.openxmlformats.org/officeDocument/2006/relationships/diagramLayout" Target="../diagrams/layout14.xml"/><Relationship Id="rId9" Type="http://schemas.openxmlformats.org/officeDocument/2006/relationships/image" Target="../media/image6.png"/></Relationships>
</file>

<file path=ppt/slides/_rels/slide26.xml.rels><?xml version="1.0" encoding="UTF-8" standalone="yes"?>
<Relationships xmlns="http://schemas.openxmlformats.org/package/2006/relationships"><Relationship Id="rId8" Type="http://schemas.openxmlformats.org/officeDocument/2006/relationships/image" Target="../media/image27.jpg"/><Relationship Id="rId3" Type="http://schemas.openxmlformats.org/officeDocument/2006/relationships/image" Target="../media/image5.png"/><Relationship Id="rId7" Type="http://schemas.openxmlformats.org/officeDocument/2006/relationships/image" Target="../media/image26.jfif"/><Relationship Id="rId2" Type="http://schemas.openxmlformats.org/officeDocument/2006/relationships/notesSlide" Target="../notesSlides/notesSlide26.xml"/><Relationship Id="rId1" Type="http://schemas.openxmlformats.org/officeDocument/2006/relationships/slideLayout" Target="../slideLayouts/slideLayout12.xml"/><Relationship Id="rId6" Type="http://schemas.openxmlformats.org/officeDocument/2006/relationships/image" Target="../media/image8.png"/><Relationship Id="rId11" Type="http://schemas.openxmlformats.org/officeDocument/2006/relationships/image" Target="../media/image30.jpeg"/><Relationship Id="rId5" Type="http://schemas.openxmlformats.org/officeDocument/2006/relationships/image" Target="../media/image7.jpg"/><Relationship Id="rId10" Type="http://schemas.openxmlformats.org/officeDocument/2006/relationships/image" Target="../media/image29.jpg"/><Relationship Id="rId4" Type="http://schemas.openxmlformats.org/officeDocument/2006/relationships/image" Target="../media/image6.png"/><Relationship Id="rId9" Type="http://schemas.openxmlformats.org/officeDocument/2006/relationships/image" Target="../media/image28.jpeg"/></Relationships>
</file>

<file path=ppt/slides/_rels/slide27.xml.rels><?xml version="1.0" encoding="UTF-8" standalone="yes"?>
<Relationships xmlns="http://schemas.openxmlformats.org/package/2006/relationships"><Relationship Id="rId8" Type="http://schemas.openxmlformats.org/officeDocument/2006/relationships/image" Target="../media/image31.png"/><Relationship Id="rId13" Type="http://schemas.openxmlformats.org/officeDocument/2006/relationships/image" Target="../media/image6.png"/><Relationship Id="rId3" Type="http://schemas.openxmlformats.org/officeDocument/2006/relationships/diagramData" Target="../diagrams/data15.xml"/><Relationship Id="rId7" Type="http://schemas.microsoft.com/office/2007/relationships/diagramDrawing" Target="../diagrams/drawing15.xml"/><Relationship Id="rId12" Type="http://schemas.openxmlformats.org/officeDocument/2006/relationships/image" Target="../media/image5.png"/><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diagramColors" Target="../diagrams/colors15.xml"/><Relationship Id="rId11" Type="http://schemas.openxmlformats.org/officeDocument/2006/relationships/image" Target="../media/image34.png"/><Relationship Id="rId5" Type="http://schemas.openxmlformats.org/officeDocument/2006/relationships/diagramQuickStyle" Target="../diagrams/quickStyle15.xml"/><Relationship Id="rId15" Type="http://schemas.openxmlformats.org/officeDocument/2006/relationships/image" Target="../media/image8.png"/><Relationship Id="rId10" Type="http://schemas.openxmlformats.org/officeDocument/2006/relationships/image" Target="../media/image33.png"/><Relationship Id="rId4" Type="http://schemas.openxmlformats.org/officeDocument/2006/relationships/diagramLayout" Target="../diagrams/layout15.xml"/><Relationship Id="rId9" Type="http://schemas.openxmlformats.org/officeDocument/2006/relationships/image" Target="../media/image32.png"/><Relationship Id="rId14" Type="http://schemas.openxmlformats.org/officeDocument/2006/relationships/image" Target="../media/image7.jpg"/></Relationships>
</file>

<file path=ppt/slides/_rels/slide28.xml.rels><?xml version="1.0" encoding="UTF-8" standalone="yes"?>
<Relationships xmlns="http://schemas.openxmlformats.org/package/2006/relationships"><Relationship Id="rId8" Type="http://schemas.openxmlformats.org/officeDocument/2006/relationships/diagramData" Target="../diagrams/data16.xml"/><Relationship Id="rId13" Type="http://schemas.openxmlformats.org/officeDocument/2006/relationships/image" Target="../media/image5.png"/><Relationship Id="rId3" Type="http://schemas.openxmlformats.org/officeDocument/2006/relationships/image" Target="../media/image35.png"/><Relationship Id="rId7" Type="http://schemas.openxmlformats.org/officeDocument/2006/relationships/image" Target="../media/image39.png"/><Relationship Id="rId12" Type="http://schemas.microsoft.com/office/2007/relationships/diagramDrawing" Target="../diagrams/drawing16.xml"/><Relationship Id="rId2" Type="http://schemas.openxmlformats.org/officeDocument/2006/relationships/notesSlide" Target="../notesSlides/notesSlide28.xml"/><Relationship Id="rId16" Type="http://schemas.openxmlformats.org/officeDocument/2006/relationships/image" Target="../media/image8.png"/><Relationship Id="rId1" Type="http://schemas.openxmlformats.org/officeDocument/2006/relationships/slideLayout" Target="../slideLayouts/slideLayout7.xml"/><Relationship Id="rId6" Type="http://schemas.openxmlformats.org/officeDocument/2006/relationships/image" Target="../media/image38.png"/><Relationship Id="rId11" Type="http://schemas.openxmlformats.org/officeDocument/2006/relationships/diagramColors" Target="../diagrams/colors16.xml"/><Relationship Id="rId5" Type="http://schemas.openxmlformats.org/officeDocument/2006/relationships/image" Target="../media/image37.png"/><Relationship Id="rId15" Type="http://schemas.openxmlformats.org/officeDocument/2006/relationships/image" Target="../media/image7.jpg"/><Relationship Id="rId10" Type="http://schemas.openxmlformats.org/officeDocument/2006/relationships/diagramQuickStyle" Target="../diagrams/quickStyle16.xml"/><Relationship Id="rId4" Type="http://schemas.openxmlformats.org/officeDocument/2006/relationships/image" Target="../media/image36.png"/><Relationship Id="rId9" Type="http://schemas.openxmlformats.org/officeDocument/2006/relationships/diagramLayout" Target="../diagrams/layout16.xml"/><Relationship Id="rId14" Type="http://schemas.openxmlformats.org/officeDocument/2006/relationships/image" Target="../media/image6.png"/></Relationships>
</file>

<file path=ppt/slides/_rels/slide29.xml.rels><?xml version="1.0" encoding="UTF-8" standalone="yes"?>
<Relationships xmlns="http://schemas.openxmlformats.org/package/2006/relationships"><Relationship Id="rId8" Type="http://schemas.openxmlformats.org/officeDocument/2006/relationships/image" Target="../media/image45.png"/><Relationship Id="rId3" Type="http://schemas.openxmlformats.org/officeDocument/2006/relationships/image" Target="../media/image40.png"/><Relationship Id="rId7" Type="http://schemas.openxmlformats.org/officeDocument/2006/relationships/image" Target="../media/image44.png"/><Relationship Id="rId12" Type="http://schemas.openxmlformats.org/officeDocument/2006/relationships/image" Target="../media/image8.png"/><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image" Target="../media/image43.png"/><Relationship Id="rId11" Type="http://schemas.openxmlformats.org/officeDocument/2006/relationships/image" Target="../media/image7.jpg"/><Relationship Id="rId5" Type="http://schemas.openxmlformats.org/officeDocument/2006/relationships/image" Target="../media/image42.png"/><Relationship Id="rId10" Type="http://schemas.openxmlformats.org/officeDocument/2006/relationships/image" Target="../media/image6.png"/><Relationship Id="rId4" Type="http://schemas.openxmlformats.org/officeDocument/2006/relationships/image" Target="../media/image41.png"/><Relationship Id="rId9" Type="http://schemas.openxmlformats.org/officeDocument/2006/relationships/image" Target="../media/image5.png"/></Relationships>
</file>

<file path=ppt/slides/_rels/slide30.xml.rels><?xml version="1.0" encoding="UTF-8" standalone="yes"?>
<Relationships xmlns="http://schemas.openxmlformats.org/package/2006/relationships"><Relationship Id="rId8" Type="http://schemas.openxmlformats.org/officeDocument/2006/relationships/diagramData" Target="../diagrams/data18.xml"/><Relationship Id="rId13" Type="http://schemas.openxmlformats.org/officeDocument/2006/relationships/image" Target="../media/image40.png"/><Relationship Id="rId18" Type="http://schemas.openxmlformats.org/officeDocument/2006/relationships/image" Target="../media/image8.png"/><Relationship Id="rId3" Type="http://schemas.openxmlformats.org/officeDocument/2006/relationships/diagramData" Target="../diagrams/data17.xml"/><Relationship Id="rId7" Type="http://schemas.microsoft.com/office/2007/relationships/diagramDrawing" Target="../diagrams/drawing17.xml"/><Relationship Id="rId12" Type="http://schemas.microsoft.com/office/2007/relationships/diagramDrawing" Target="../diagrams/drawing18.xml"/><Relationship Id="rId17" Type="http://schemas.openxmlformats.org/officeDocument/2006/relationships/image" Target="../media/image7.jpg"/><Relationship Id="rId2" Type="http://schemas.openxmlformats.org/officeDocument/2006/relationships/notesSlide" Target="../notesSlides/notesSlide30.xml"/><Relationship Id="rId16"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diagramColors" Target="../diagrams/colors17.xml"/><Relationship Id="rId11" Type="http://schemas.openxmlformats.org/officeDocument/2006/relationships/diagramColors" Target="../diagrams/colors18.xml"/><Relationship Id="rId5" Type="http://schemas.openxmlformats.org/officeDocument/2006/relationships/diagramQuickStyle" Target="../diagrams/quickStyle17.xml"/><Relationship Id="rId15" Type="http://schemas.openxmlformats.org/officeDocument/2006/relationships/image" Target="../media/image5.png"/><Relationship Id="rId10" Type="http://schemas.openxmlformats.org/officeDocument/2006/relationships/diagramQuickStyle" Target="../diagrams/quickStyle18.xml"/><Relationship Id="rId4" Type="http://schemas.openxmlformats.org/officeDocument/2006/relationships/diagramLayout" Target="../diagrams/layout17.xml"/><Relationship Id="rId9" Type="http://schemas.openxmlformats.org/officeDocument/2006/relationships/diagramLayout" Target="../diagrams/layout18.xml"/><Relationship Id="rId14" Type="http://schemas.openxmlformats.org/officeDocument/2006/relationships/image" Target="../media/image41.png"/></Relationships>
</file>

<file path=ppt/slides/_rels/slide31.xml.rels><?xml version="1.0" encoding="UTF-8" standalone="yes"?>
<Relationships xmlns="http://schemas.openxmlformats.org/package/2006/relationships"><Relationship Id="rId8" Type="http://schemas.openxmlformats.org/officeDocument/2006/relationships/image" Target="../media/image51.png"/><Relationship Id="rId3" Type="http://schemas.openxmlformats.org/officeDocument/2006/relationships/diagramData" Target="../diagrams/data19.xml"/><Relationship Id="rId7" Type="http://schemas.microsoft.com/office/2007/relationships/diagramDrawing" Target="../diagrams/drawing19.xml"/><Relationship Id="rId12" Type="http://schemas.openxmlformats.org/officeDocument/2006/relationships/image" Target="../media/image8.png"/><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diagramColors" Target="../diagrams/colors19.xml"/><Relationship Id="rId11" Type="http://schemas.openxmlformats.org/officeDocument/2006/relationships/image" Target="../media/image7.jpg"/><Relationship Id="rId5" Type="http://schemas.openxmlformats.org/officeDocument/2006/relationships/diagramQuickStyle" Target="../diagrams/quickStyle19.xml"/><Relationship Id="rId10" Type="http://schemas.openxmlformats.org/officeDocument/2006/relationships/image" Target="../media/image6.png"/><Relationship Id="rId4" Type="http://schemas.openxmlformats.org/officeDocument/2006/relationships/diagramLayout" Target="../diagrams/layout19.xml"/><Relationship Id="rId9" Type="http://schemas.openxmlformats.org/officeDocument/2006/relationships/image" Target="../media/image5.png"/></Relationships>
</file>

<file path=ppt/slides/_rels/slide32.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diagramColors" Target="../diagrams/colors20.xml"/><Relationship Id="rId11" Type="http://schemas.openxmlformats.org/officeDocument/2006/relationships/image" Target="../media/image8.png"/><Relationship Id="rId5" Type="http://schemas.openxmlformats.org/officeDocument/2006/relationships/diagramQuickStyle" Target="../diagrams/quickStyle20.xml"/><Relationship Id="rId10" Type="http://schemas.openxmlformats.org/officeDocument/2006/relationships/image" Target="../media/image7.jpg"/><Relationship Id="rId4" Type="http://schemas.openxmlformats.org/officeDocument/2006/relationships/diagramLayout" Target="../diagrams/layout20.xml"/><Relationship Id="rId9" Type="http://schemas.openxmlformats.org/officeDocument/2006/relationships/image" Target="../media/image6.png"/></Relationships>
</file>

<file path=ppt/slides/_rels/slide3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notesSlide" Target="../notesSlides/notesSlide33.xml"/><Relationship Id="rId1" Type="http://schemas.openxmlformats.org/officeDocument/2006/relationships/slideLayout" Target="../slideLayouts/slideLayout7.xml"/><Relationship Id="rId6" Type="http://schemas.openxmlformats.org/officeDocument/2006/relationships/diagramColors" Target="../diagrams/colors21.xml"/><Relationship Id="rId11" Type="http://schemas.openxmlformats.org/officeDocument/2006/relationships/image" Target="../media/image8.png"/><Relationship Id="rId5" Type="http://schemas.openxmlformats.org/officeDocument/2006/relationships/diagramQuickStyle" Target="../diagrams/quickStyle21.xml"/><Relationship Id="rId10" Type="http://schemas.openxmlformats.org/officeDocument/2006/relationships/image" Target="../media/image7.jpg"/><Relationship Id="rId4" Type="http://schemas.openxmlformats.org/officeDocument/2006/relationships/diagramLayout" Target="../diagrams/layout21.xml"/><Relationship Id="rId9" Type="http://schemas.openxmlformats.org/officeDocument/2006/relationships/image" Target="../media/image6.png"/></Relationships>
</file>

<file path=ppt/slides/_rels/slide3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22.xml"/><Relationship Id="rId7" Type="http://schemas.microsoft.com/office/2007/relationships/diagramDrawing" Target="../diagrams/drawing22.xml"/><Relationship Id="rId2" Type="http://schemas.openxmlformats.org/officeDocument/2006/relationships/notesSlide" Target="../notesSlides/notesSlide34.xml"/><Relationship Id="rId1" Type="http://schemas.openxmlformats.org/officeDocument/2006/relationships/slideLayout" Target="../slideLayouts/slideLayout7.xml"/><Relationship Id="rId6" Type="http://schemas.openxmlformats.org/officeDocument/2006/relationships/diagramColors" Target="../diagrams/colors22.xml"/><Relationship Id="rId11" Type="http://schemas.openxmlformats.org/officeDocument/2006/relationships/image" Target="../media/image8.png"/><Relationship Id="rId5" Type="http://schemas.openxmlformats.org/officeDocument/2006/relationships/diagramQuickStyle" Target="../diagrams/quickStyle22.xml"/><Relationship Id="rId10" Type="http://schemas.openxmlformats.org/officeDocument/2006/relationships/image" Target="../media/image7.jpg"/><Relationship Id="rId4" Type="http://schemas.openxmlformats.org/officeDocument/2006/relationships/diagramLayout" Target="../diagrams/layout22.xml"/><Relationship Id="rId9" Type="http://schemas.openxmlformats.org/officeDocument/2006/relationships/image" Target="../media/image6.png"/></Relationships>
</file>

<file path=ppt/slides/_rels/slide3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5.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36.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57.jpeg"/><Relationship Id="rId7" Type="http://schemas.openxmlformats.org/officeDocument/2006/relationships/image" Target="../media/image7.jpg"/><Relationship Id="rId2" Type="http://schemas.openxmlformats.org/officeDocument/2006/relationships/notesSlide" Target="../notesSlides/notesSlide36.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58.png"/></Relationships>
</file>

<file path=ppt/slides/_rels/slide37.xml.rels><?xml version="1.0" encoding="UTF-8" standalone="yes"?>
<Relationships xmlns="http://schemas.openxmlformats.org/package/2006/relationships"><Relationship Id="rId3" Type="http://schemas.openxmlformats.org/officeDocument/2006/relationships/image" Target="../media/image59.jpg"/><Relationship Id="rId7" Type="http://schemas.openxmlformats.org/officeDocument/2006/relationships/image" Target="../media/image8.png"/><Relationship Id="rId2" Type="http://schemas.openxmlformats.org/officeDocument/2006/relationships/notesSlide" Target="../notesSlides/notesSlide37.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38.xml.rels><?xml version="1.0" encoding="UTF-8" standalone="yes"?>
<Relationships xmlns="http://schemas.openxmlformats.org/package/2006/relationships"><Relationship Id="rId3" Type="http://schemas.openxmlformats.org/officeDocument/2006/relationships/image" Target="../media/image60.jpg"/><Relationship Id="rId7" Type="http://schemas.openxmlformats.org/officeDocument/2006/relationships/image" Target="../media/image8.png"/><Relationship Id="rId2" Type="http://schemas.openxmlformats.org/officeDocument/2006/relationships/notesSlide" Target="../notesSlides/notesSlide38.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39.xml.rels><?xml version="1.0" encoding="UTF-8" standalone="yes"?>
<Relationships xmlns="http://schemas.openxmlformats.org/package/2006/relationships"><Relationship Id="rId3" Type="http://schemas.openxmlformats.org/officeDocument/2006/relationships/image" Target="../media/image61.png"/><Relationship Id="rId7" Type="http://schemas.openxmlformats.org/officeDocument/2006/relationships/image" Target="../media/image8.png"/><Relationship Id="rId2" Type="http://schemas.openxmlformats.org/officeDocument/2006/relationships/notesSlide" Target="../notesSlides/notesSlide39.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40.xml.rels><?xml version="1.0" encoding="UTF-8" standalone="yes"?>
<Relationships xmlns="http://schemas.openxmlformats.org/package/2006/relationships"><Relationship Id="rId8" Type="http://schemas.microsoft.com/office/2007/relationships/diagramDrawing" Target="../diagrams/drawing23.xml"/><Relationship Id="rId3" Type="http://schemas.openxmlformats.org/officeDocument/2006/relationships/image" Target="../media/image62.png"/><Relationship Id="rId7" Type="http://schemas.openxmlformats.org/officeDocument/2006/relationships/diagramColors" Target="../diagrams/colors23.xml"/><Relationship Id="rId12" Type="http://schemas.openxmlformats.org/officeDocument/2006/relationships/image" Target="../media/image8.png"/><Relationship Id="rId2" Type="http://schemas.openxmlformats.org/officeDocument/2006/relationships/notesSlide" Target="../notesSlides/notesSlide40.xml"/><Relationship Id="rId1" Type="http://schemas.openxmlformats.org/officeDocument/2006/relationships/slideLayout" Target="../slideLayouts/slideLayout7.xml"/><Relationship Id="rId6" Type="http://schemas.openxmlformats.org/officeDocument/2006/relationships/diagramQuickStyle" Target="../diagrams/quickStyle23.xml"/><Relationship Id="rId11" Type="http://schemas.openxmlformats.org/officeDocument/2006/relationships/image" Target="../media/image7.jpg"/><Relationship Id="rId5" Type="http://schemas.openxmlformats.org/officeDocument/2006/relationships/diagramLayout" Target="../diagrams/layout23.xml"/><Relationship Id="rId10" Type="http://schemas.openxmlformats.org/officeDocument/2006/relationships/image" Target="../media/image6.png"/><Relationship Id="rId4" Type="http://schemas.openxmlformats.org/officeDocument/2006/relationships/diagramData" Target="../diagrams/data23.xml"/><Relationship Id="rId9" Type="http://schemas.openxmlformats.org/officeDocument/2006/relationships/image" Target="../media/image5.png"/></Relationships>
</file>

<file path=ppt/slides/_rels/slide4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24.xml"/><Relationship Id="rId7" Type="http://schemas.microsoft.com/office/2007/relationships/diagramDrawing" Target="../diagrams/drawing24.xml"/><Relationship Id="rId2" Type="http://schemas.openxmlformats.org/officeDocument/2006/relationships/notesSlide" Target="../notesSlides/notesSlide41.xml"/><Relationship Id="rId1" Type="http://schemas.openxmlformats.org/officeDocument/2006/relationships/slideLayout" Target="../slideLayouts/slideLayout7.xml"/><Relationship Id="rId6" Type="http://schemas.openxmlformats.org/officeDocument/2006/relationships/diagramColors" Target="../diagrams/colors24.xml"/><Relationship Id="rId11" Type="http://schemas.openxmlformats.org/officeDocument/2006/relationships/image" Target="../media/image8.png"/><Relationship Id="rId5" Type="http://schemas.openxmlformats.org/officeDocument/2006/relationships/diagramQuickStyle" Target="../diagrams/quickStyle24.xml"/><Relationship Id="rId10" Type="http://schemas.openxmlformats.org/officeDocument/2006/relationships/image" Target="../media/image7.jpg"/><Relationship Id="rId4" Type="http://schemas.openxmlformats.org/officeDocument/2006/relationships/diagramLayout" Target="../diagrams/layout24.xml"/><Relationship Id="rId9" Type="http://schemas.openxmlformats.org/officeDocument/2006/relationships/image" Target="../media/image6.png"/></Relationships>
</file>

<file path=ppt/slides/_rels/slide42.xml.rels><?xml version="1.0" encoding="UTF-8" standalone="yes"?>
<Relationships xmlns="http://schemas.openxmlformats.org/package/2006/relationships"><Relationship Id="rId8" Type="http://schemas.microsoft.com/office/2007/relationships/diagramDrawing" Target="../diagrams/drawing25.xml"/><Relationship Id="rId3" Type="http://schemas.openxmlformats.org/officeDocument/2006/relationships/image" Target="../media/image63.png"/><Relationship Id="rId7" Type="http://schemas.openxmlformats.org/officeDocument/2006/relationships/diagramColors" Target="../diagrams/colors25.xml"/><Relationship Id="rId12" Type="http://schemas.openxmlformats.org/officeDocument/2006/relationships/image" Target="../media/image8.png"/><Relationship Id="rId2" Type="http://schemas.openxmlformats.org/officeDocument/2006/relationships/notesSlide" Target="../notesSlides/notesSlide42.xml"/><Relationship Id="rId1" Type="http://schemas.openxmlformats.org/officeDocument/2006/relationships/slideLayout" Target="../slideLayouts/slideLayout7.xml"/><Relationship Id="rId6" Type="http://schemas.openxmlformats.org/officeDocument/2006/relationships/diagramQuickStyle" Target="../diagrams/quickStyle25.xml"/><Relationship Id="rId11" Type="http://schemas.openxmlformats.org/officeDocument/2006/relationships/image" Target="../media/image7.jpg"/><Relationship Id="rId5" Type="http://schemas.openxmlformats.org/officeDocument/2006/relationships/diagramLayout" Target="../diagrams/layout25.xml"/><Relationship Id="rId10" Type="http://schemas.openxmlformats.org/officeDocument/2006/relationships/image" Target="../media/image6.png"/><Relationship Id="rId4" Type="http://schemas.openxmlformats.org/officeDocument/2006/relationships/diagramData" Target="../diagrams/data25.xml"/><Relationship Id="rId9" Type="http://schemas.openxmlformats.org/officeDocument/2006/relationships/image" Target="../media/image5.png"/></Relationships>
</file>

<file path=ppt/slides/_rels/slide4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3.xml"/><Relationship Id="rId1" Type="http://schemas.openxmlformats.org/officeDocument/2006/relationships/slideLayout" Target="../slideLayouts/slideLayout6.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4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26.xml"/><Relationship Id="rId7" Type="http://schemas.microsoft.com/office/2007/relationships/diagramDrawing" Target="../diagrams/drawing26.xml"/><Relationship Id="rId2" Type="http://schemas.openxmlformats.org/officeDocument/2006/relationships/notesSlide" Target="../notesSlides/notesSlide44.xml"/><Relationship Id="rId1" Type="http://schemas.openxmlformats.org/officeDocument/2006/relationships/slideLayout" Target="../slideLayouts/slideLayout6.xml"/><Relationship Id="rId6" Type="http://schemas.openxmlformats.org/officeDocument/2006/relationships/diagramColors" Target="../diagrams/colors26.xml"/><Relationship Id="rId11" Type="http://schemas.openxmlformats.org/officeDocument/2006/relationships/image" Target="../media/image8.png"/><Relationship Id="rId5" Type="http://schemas.openxmlformats.org/officeDocument/2006/relationships/diagramQuickStyle" Target="../diagrams/quickStyle26.xml"/><Relationship Id="rId10" Type="http://schemas.openxmlformats.org/officeDocument/2006/relationships/image" Target="../media/image7.jpg"/><Relationship Id="rId4" Type="http://schemas.openxmlformats.org/officeDocument/2006/relationships/diagramLayout" Target="../diagrams/layout26.xml"/><Relationship Id="rId9" Type="http://schemas.openxmlformats.org/officeDocument/2006/relationships/image" Target="../media/image6.png"/></Relationships>
</file>

<file path=ppt/slides/_rels/slide45.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27.xml"/><Relationship Id="rId7" Type="http://schemas.microsoft.com/office/2007/relationships/diagramDrawing" Target="../diagrams/drawing27.xml"/><Relationship Id="rId2" Type="http://schemas.openxmlformats.org/officeDocument/2006/relationships/notesSlide" Target="../notesSlides/notesSlide45.xml"/><Relationship Id="rId1" Type="http://schemas.openxmlformats.org/officeDocument/2006/relationships/slideLayout" Target="../slideLayouts/slideLayout7.xml"/><Relationship Id="rId6" Type="http://schemas.openxmlformats.org/officeDocument/2006/relationships/diagramColors" Target="../diagrams/colors27.xml"/><Relationship Id="rId11" Type="http://schemas.openxmlformats.org/officeDocument/2006/relationships/image" Target="../media/image8.png"/><Relationship Id="rId5" Type="http://schemas.openxmlformats.org/officeDocument/2006/relationships/diagramQuickStyle" Target="../diagrams/quickStyle27.xml"/><Relationship Id="rId10" Type="http://schemas.openxmlformats.org/officeDocument/2006/relationships/image" Target="../media/image7.jpg"/><Relationship Id="rId4" Type="http://schemas.openxmlformats.org/officeDocument/2006/relationships/diagramLayout" Target="../diagrams/layout27.xml"/><Relationship Id="rId9" Type="http://schemas.openxmlformats.org/officeDocument/2006/relationships/image" Target="../media/image6.png"/></Relationships>
</file>

<file path=ppt/slides/_rels/slide4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6.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4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7.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4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8.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49.xml.rels><?xml version="1.0" encoding="UTF-8" standalone="yes"?>
<Relationships xmlns="http://schemas.openxmlformats.org/package/2006/relationships"><Relationship Id="rId8" Type="http://schemas.openxmlformats.org/officeDocument/2006/relationships/image" Target="../media/image65.jpeg"/><Relationship Id="rId3" Type="http://schemas.openxmlformats.org/officeDocument/2006/relationships/image" Target="../media/image5.png"/><Relationship Id="rId7" Type="http://schemas.openxmlformats.org/officeDocument/2006/relationships/image" Target="../media/image64.jfif"/><Relationship Id="rId2" Type="http://schemas.openxmlformats.org/officeDocument/2006/relationships/notesSlide" Target="../notesSlides/notesSlide49.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50.xml.rels><?xml version="1.0" encoding="UTF-8" standalone="yes"?>
<Relationships xmlns="http://schemas.openxmlformats.org/package/2006/relationships"><Relationship Id="rId3" Type="http://schemas.openxmlformats.org/officeDocument/2006/relationships/image" Target="../media/image66.jpg"/><Relationship Id="rId7" Type="http://schemas.openxmlformats.org/officeDocument/2006/relationships/image" Target="../media/image8.png"/><Relationship Id="rId2" Type="http://schemas.openxmlformats.org/officeDocument/2006/relationships/notesSlide" Target="../notesSlides/notesSlide50.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5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28.xml"/><Relationship Id="rId7" Type="http://schemas.microsoft.com/office/2007/relationships/diagramDrawing" Target="../diagrams/drawing28.xml"/><Relationship Id="rId2" Type="http://schemas.openxmlformats.org/officeDocument/2006/relationships/notesSlide" Target="../notesSlides/notesSlide51.xml"/><Relationship Id="rId1" Type="http://schemas.openxmlformats.org/officeDocument/2006/relationships/slideLayout" Target="../slideLayouts/slideLayout7.xml"/><Relationship Id="rId6" Type="http://schemas.openxmlformats.org/officeDocument/2006/relationships/diagramColors" Target="../diagrams/colors28.xml"/><Relationship Id="rId11" Type="http://schemas.openxmlformats.org/officeDocument/2006/relationships/image" Target="../media/image8.png"/><Relationship Id="rId5" Type="http://schemas.openxmlformats.org/officeDocument/2006/relationships/diagramQuickStyle" Target="../diagrams/quickStyle28.xml"/><Relationship Id="rId10" Type="http://schemas.openxmlformats.org/officeDocument/2006/relationships/image" Target="../media/image7.jpg"/><Relationship Id="rId4" Type="http://schemas.openxmlformats.org/officeDocument/2006/relationships/diagramLayout" Target="../diagrams/layout28.xml"/><Relationship Id="rId9" Type="http://schemas.openxmlformats.org/officeDocument/2006/relationships/image" Target="../media/image6.png"/></Relationships>
</file>

<file path=ppt/slides/_rels/slide52.xml.rels><?xml version="1.0" encoding="UTF-8" standalone="yes"?>
<Relationships xmlns="http://schemas.openxmlformats.org/package/2006/relationships"><Relationship Id="rId8" Type="http://schemas.openxmlformats.org/officeDocument/2006/relationships/image" Target="../media/image68.png"/><Relationship Id="rId3" Type="http://schemas.openxmlformats.org/officeDocument/2006/relationships/image" Target="../media/image67.png"/><Relationship Id="rId7" Type="http://schemas.openxmlformats.org/officeDocument/2006/relationships/image" Target="../media/image8.png"/><Relationship Id="rId2" Type="http://schemas.openxmlformats.org/officeDocument/2006/relationships/notesSlide" Target="../notesSlides/notesSlide52.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53.xml.rels><?xml version="1.0" encoding="UTF-8" standalone="yes"?>
<Relationships xmlns="http://schemas.openxmlformats.org/package/2006/relationships"><Relationship Id="rId8" Type="http://schemas.microsoft.com/office/2007/relationships/diagramDrawing" Target="../diagrams/drawing29.xml"/><Relationship Id="rId3" Type="http://schemas.openxmlformats.org/officeDocument/2006/relationships/image" Target="../media/image69.png"/><Relationship Id="rId7" Type="http://schemas.openxmlformats.org/officeDocument/2006/relationships/diagramColors" Target="../diagrams/colors29.xml"/><Relationship Id="rId12" Type="http://schemas.openxmlformats.org/officeDocument/2006/relationships/image" Target="../media/image8.png"/><Relationship Id="rId2" Type="http://schemas.openxmlformats.org/officeDocument/2006/relationships/notesSlide" Target="../notesSlides/notesSlide53.xml"/><Relationship Id="rId1" Type="http://schemas.openxmlformats.org/officeDocument/2006/relationships/slideLayout" Target="../slideLayouts/slideLayout7.xml"/><Relationship Id="rId6" Type="http://schemas.openxmlformats.org/officeDocument/2006/relationships/diagramQuickStyle" Target="../diagrams/quickStyle29.xml"/><Relationship Id="rId11" Type="http://schemas.openxmlformats.org/officeDocument/2006/relationships/image" Target="../media/image7.jpg"/><Relationship Id="rId5" Type="http://schemas.openxmlformats.org/officeDocument/2006/relationships/diagramLayout" Target="../diagrams/layout29.xml"/><Relationship Id="rId10" Type="http://schemas.openxmlformats.org/officeDocument/2006/relationships/image" Target="../media/image6.png"/><Relationship Id="rId4" Type="http://schemas.openxmlformats.org/officeDocument/2006/relationships/diagramData" Target="../diagrams/data29.xml"/><Relationship Id="rId9" Type="http://schemas.openxmlformats.org/officeDocument/2006/relationships/image" Target="../media/image5.png"/></Relationships>
</file>

<file path=ppt/slides/_rels/slide54.xml.rels><?xml version="1.0" encoding="UTF-8" standalone="yes"?>
<Relationships xmlns="http://schemas.openxmlformats.org/package/2006/relationships"><Relationship Id="rId3" Type="http://schemas.openxmlformats.org/officeDocument/2006/relationships/image" Target="../media/image70.png"/><Relationship Id="rId7" Type="http://schemas.openxmlformats.org/officeDocument/2006/relationships/image" Target="../media/image8.png"/><Relationship Id="rId2" Type="http://schemas.openxmlformats.org/officeDocument/2006/relationships/notesSlide" Target="../notesSlides/notesSlide54.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86519B5A-D3ED-4003-B919-410EE18BBB53}"/>
              </a:ext>
            </a:extLst>
          </p:cNvPr>
          <p:cNvSpPr txBox="1"/>
          <p:nvPr/>
        </p:nvSpPr>
        <p:spPr>
          <a:xfrm>
            <a:off x="300779" y="4838383"/>
            <a:ext cx="7287298" cy="1477328"/>
          </a:xfrm>
          <a:prstGeom prst="rect">
            <a:avLst/>
          </a:prstGeom>
          <a:noFill/>
        </p:spPr>
        <p:txBody>
          <a:bodyPr wrap="square" rtlCol="0">
            <a:spAutoFit/>
          </a:bodyPr>
          <a:lstStyle/>
          <a:p>
            <a:r>
              <a:rPr lang="en-GB" sz="3500" b="1" dirty="0">
                <a:solidFill>
                  <a:srgbClr val="002A68"/>
                </a:solidFill>
                <a:latin typeface="Arial Nova Cond" panose="020B0604020202020204" pitchFamily="34" charset="0"/>
                <a:ea typeface="Tahoma" panose="020B0604030504040204" pitchFamily="34" charset="0"/>
                <a:cs typeface="Tahoma" panose="020B0604030504040204" pitchFamily="34" charset="0"/>
              </a:rPr>
              <a:t>Conducting</a:t>
            </a:r>
          </a:p>
          <a:p>
            <a:r>
              <a:rPr lang="en-GB" sz="3500" b="1" dirty="0">
                <a:solidFill>
                  <a:srgbClr val="002A68"/>
                </a:solidFill>
                <a:latin typeface="Arial Nova Cond" panose="020B0604020202020204" pitchFamily="34" charset="0"/>
                <a:ea typeface="Tahoma" panose="020B0604030504040204" pitchFamily="34" charset="0"/>
                <a:cs typeface="Tahoma" panose="020B0604030504040204" pitchFamily="34" charset="0"/>
              </a:rPr>
              <a:t>Investigations</a:t>
            </a:r>
            <a:endParaRPr lang="en-GB" sz="1600" dirty="0">
              <a:latin typeface="Arial Nova" panose="020B0504020202020204" pitchFamily="34" charset="0"/>
              <a:ea typeface="Tahoma" panose="020B0604030504040204" pitchFamily="34" charset="0"/>
              <a:cs typeface="Tahoma" panose="020B0604030504040204" pitchFamily="34" charset="0"/>
            </a:endParaRPr>
          </a:p>
          <a:p>
            <a:endParaRPr lang="en-GB" sz="2000" dirty="0">
              <a:solidFill>
                <a:srgbClr val="42516F"/>
              </a:solidFill>
              <a:latin typeface="Tahoma" panose="020B0604030504040204" pitchFamily="34" charset="0"/>
              <a:ea typeface="Tahoma" panose="020B0604030504040204" pitchFamily="34" charset="0"/>
              <a:cs typeface="Tahoma" panose="020B0604030504040204" pitchFamily="34" charset="0"/>
            </a:endParaRPr>
          </a:p>
        </p:txBody>
      </p:sp>
      <p:sp>
        <p:nvSpPr>
          <p:cNvPr id="3" name="TextBox 2">
            <a:extLst>
              <a:ext uri="{FF2B5EF4-FFF2-40B4-BE49-F238E27FC236}">
                <a16:creationId xmlns:a16="http://schemas.microsoft.com/office/drawing/2014/main" id="{05FA51B5-DCB2-4368-9902-FA52D8CDDF3D}"/>
              </a:ext>
            </a:extLst>
          </p:cNvPr>
          <p:cNvSpPr txBox="1"/>
          <p:nvPr/>
        </p:nvSpPr>
        <p:spPr>
          <a:xfrm>
            <a:off x="11807225" y="6644498"/>
            <a:ext cx="425116" cy="400110"/>
          </a:xfrm>
          <a:prstGeom prst="rect">
            <a:avLst/>
          </a:prstGeom>
          <a:noFill/>
        </p:spPr>
        <p:txBody>
          <a:bodyPr wrap="none" rtlCol="0">
            <a:spAutoFit/>
          </a:bodyPr>
          <a:lstStyle/>
          <a:p>
            <a:r>
              <a:rPr lang="en-GB" sz="1000" b="1" dirty="0">
                <a:solidFill>
                  <a:schemeClr val="bg1"/>
                </a:solidFill>
              </a:rPr>
              <a:t>V5.0</a:t>
            </a:r>
          </a:p>
          <a:p>
            <a:endParaRPr lang="en-GB" sz="1000" b="1" dirty="0">
              <a:solidFill>
                <a:schemeClr val="bg1"/>
              </a:solidFill>
            </a:endParaRPr>
          </a:p>
        </p:txBody>
      </p:sp>
      <p:pic>
        <p:nvPicPr>
          <p:cNvPr id="4" name="Picture 3" descr="A planet in space&#10;&#10;Description automatically generated with low confidence">
            <a:extLst>
              <a:ext uri="{FF2B5EF4-FFF2-40B4-BE49-F238E27FC236}">
                <a16:creationId xmlns:a16="http://schemas.microsoft.com/office/drawing/2014/main" id="{9C5BBEAB-E198-4182-8BE9-4AFFE82DCE4D}"/>
              </a:ext>
            </a:extLst>
          </p:cNvPr>
          <p:cNvPicPr>
            <a:picLocks noChangeAspect="1"/>
          </p:cNvPicPr>
          <p:nvPr/>
        </p:nvPicPr>
        <p:blipFill rotWithShape="1">
          <a:blip r:embed="rId4">
            <a:duotone>
              <a:prstClr val="black"/>
              <a:schemeClr val="accent5">
                <a:tint val="45000"/>
                <a:satMod val="400000"/>
              </a:schemeClr>
            </a:duotone>
            <a:extLst>
              <a:ext uri="{BEBA8EAE-BF5A-486C-A8C5-ECC9F3942E4B}">
                <a14:imgProps xmlns:a14="http://schemas.microsoft.com/office/drawing/2010/main">
                  <a14:imgLayer r:embed="rId5">
                    <a14:imgEffect>
                      <a14:artisticMarker/>
                    </a14:imgEffect>
                  </a14:imgLayer>
                </a14:imgProps>
              </a:ext>
              <a:ext uri="{28A0092B-C50C-407E-A947-70E740481C1C}">
                <a14:useLocalDpi xmlns:a14="http://schemas.microsoft.com/office/drawing/2010/main" val="0"/>
              </a:ext>
            </a:extLst>
          </a:blip>
          <a:srcRect l="19466" r="2960"/>
          <a:stretch/>
        </p:blipFill>
        <p:spPr>
          <a:xfrm>
            <a:off x="906781" y="1721296"/>
            <a:ext cx="2895600" cy="2102511"/>
          </a:xfrm>
          <a:prstGeom prst="parallelogram">
            <a:avLst>
              <a:gd name="adj" fmla="val 21376"/>
            </a:avLst>
          </a:prstGeom>
        </p:spPr>
      </p:pic>
      <p:pic>
        <p:nvPicPr>
          <p:cNvPr id="6" name="Picture 5" descr="A picture containing text, outdoor, close&#10;&#10;Description automatically generated">
            <a:extLst>
              <a:ext uri="{FF2B5EF4-FFF2-40B4-BE49-F238E27FC236}">
                <a16:creationId xmlns:a16="http://schemas.microsoft.com/office/drawing/2014/main" id="{DB7B655E-D437-46DC-ABF0-BBADC1107669}"/>
              </a:ext>
            </a:extLst>
          </p:cNvPr>
          <p:cNvPicPr>
            <a:picLocks noChangeAspect="1"/>
          </p:cNvPicPr>
          <p:nvPr/>
        </p:nvPicPr>
        <p:blipFill rotWithShape="1">
          <a:blip r:embed="rId6">
            <a:duotone>
              <a:prstClr val="black"/>
              <a:schemeClr val="accent5">
                <a:tint val="45000"/>
                <a:satMod val="400000"/>
              </a:schemeClr>
            </a:duotone>
            <a:extLst>
              <a:ext uri="{BEBA8EAE-BF5A-486C-A8C5-ECC9F3942E4B}">
                <a14:imgProps xmlns:a14="http://schemas.microsoft.com/office/drawing/2010/main">
                  <a14:imgLayer r:embed="rId7">
                    <a14:imgEffect>
                      <a14:artisticMarker/>
                    </a14:imgEffect>
                  </a14:imgLayer>
                </a14:imgProps>
              </a:ext>
              <a:ext uri="{28A0092B-C50C-407E-A947-70E740481C1C}">
                <a14:useLocalDpi xmlns:a14="http://schemas.microsoft.com/office/drawing/2010/main" val="0"/>
              </a:ext>
            </a:extLst>
          </a:blip>
          <a:srcRect l="4874" t="-14" r="12789" b="14"/>
          <a:stretch/>
        </p:blipFill>
        <p:spPr>
          <a:xfrm>
            <a:off x="4076700" y="660754"/>
            <a:ext cx="4635500" cy="4222396"/>
          </a:xfrm>
          <a:prstGeom prst="parallelogram">
            <a:avLst>
              <a:gd name="adj" fmla="val 21032"/>
            </a:avLst>
          </a:prstGeom>
        </p:spPr>
      </p:pic>
    </p:spTree>
    <p:extLst>
      <p:ext uri="{BB962C8B-B14F-4D97-AF65-F5344CB8AC3E}">
        <p14:creationId xmlns:p14="http://schemas.microsoft.com/office/powerpoint/2010/main" val="1603868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182030" y="2420669"/>
            <a:ext cx="9656956" cy="646331"/>
          </a:xfrm>
          <a:prstGeom prst="rect">
            <a:avLst/>
          </a:prstGeom>
          <a:solidFill>
            <a:srgbClr val="002060"/>
          </a:solidFill>
        </p:spPr>
        <p:txBody>
          <a:bodyPr wrap="square" rtlCol="0">
            <a:spAutoFit/>
          </a:bodyPr>
          <a:lstStyle/>
          <a:p>
            <a:pPr algn="ctr"/>
            <a:r>
              <a:rPr lang="en-GB" sz="3600" b="1" dirty="0">
                <a:solidFill>
                  <a:schemeClr val="bg1"/>
                </a:solidFill>
              </a:rPr>
              <a:t>Initial Contact</a:t>
            </a:r>
          </a:p>
        </p:txBody>
      </p:sp>
      <p:grpSp>
        <p:nvGrpSpPr>
          <p:cNvPr id="4" name="Group 3">
            <a:extLst>
              <a:ext uri="{FF2B5EF4-FFF2-40B4-BE49-F238E27FC236}">
                <a16:creationId xmlns:a16="http://schemas.microsoft.com/office/drawing/2014/main" id="{360759AC-144B-482B-BC35-898F1BF6FFDB}"/>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253046AC-C028-4B9C-BB80-CFB265519D65}"/>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BCA47AC5-9458-411B-86AB-F36A5D7D8578}"/>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67939F48-75D8-4E72-9CB5-616B2967E5D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DFCB2520-9E11-4212-9B88-A8CACE5E086B}"/>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EC3F3BDB-7EAB-41B2-9D24-8145633067C4}"/>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457AEDE3-2793-43B6-9A0D-888437DD92E8}"/>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9066346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6578580" y="1783131"/>
            <a:ext cx="4018812" cy="3211056"/>
          </a:xfrm>
          <a:prstGeom prst="rect">
            <a:avLst/>
          </a:prstGeom>
        </p:spPr>
      </p:pic>
      <p:sp>
        <p:nvSpPr>
          <p:cNvPr id="6" name="TextBox 5"/>
          <p:cNvSpPr txBox="1"/>
          <p:nvPr/>
        </p:nvSpPr>
        <p:spPr>
          <a:xfrm>
            <a:off x="825190" y="426463"/>
            <a:ext cx="10705171" cy="646331"/>
          </a:xfrm>
          <a:prstGeom prst="rect">
            <a:avLst/>
          </a:prstGeom>
          <a:solidFill>
            <a:srgbClr val="002060"/>
          </a:solidFill>
        </p:spPr>
        <p:txBody>
          <a:bodyPr wrap="square" rtlCol="0">
            <a:spAutoFit/>
          </a:bodyPr>
          <a:lstStyle/>
          <a:p>
            <a:pPr algn="ctr"/>
            <a:r>
              <a:rPr lang="en-GB" sz="3600" b="1" dirty="0">
                <a:solidFill>
                  <a:schemeClr val="bg1"/>
                </a:solidFill>
              </a:rPr>
              <a:t>Definition of an Incident</a:t>
            </a:r>
          </a:p>
        </p:txBody>
      </p:sp>
      <p:sp>
        <p:nvSpPr>
          <p:cNvPr id="2" name="Vertical Scroll 1"/>
          <p:cNvSpPr/>
          <p:nvPr/>
        </p:nvSpPr>
        <p:spPr>
          <a:xfrm>
            <a:off x="1494263" y="1538868"/>
            <a:ext cx="4683512" cy="4125952"/>
          </a:xfrm>
          <a:prstGeom prst="verticalScroll">
            <a:avLst/>
          </a:prstGeom>
          <a:solidFill>
            <a:schemeClr val="tx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An incident is defined as, </a:t>
            </a:r>
            <a:r>
              <a:rPr lang="en-GB" sz="2400" b="1" dirty="0">
                <a:solidFill>
                  <a:schemeClr val="tx1"/>
                </a:solidFill>
              </a:rPr>
              <a:t>‘an instance of something happening; an event or occurrence.’</a:t>
            </a:r>
          </a:p>
          <a:p>
            <a:pPr algn="ctr"/>
            <a:r>
              <a:rPr lang="en-GB" sz="2400" i="1" dirty="0">
                <a:solidFill>
                  <a:schemeClr val="tx1"/>
                </a:solidFill>
              </a:rPr>
              <a:t>(Oxford Dictionairies.com, 2018</a:t>
            </a:r>
            <a:r>
              <a:rPr lang="en-GB" sz="2400" dirty="0">
                <a:solidFill>
                  <a:schemeClr val="tx1"/>
                </a:solidFill>
              </a:rPr>
              <a:t>)</a:t>
            </a:r>
          </a:p>
        </p:txBody>
      </p:sp>
      <p:grpSp>
        <p:nvGrpSpPr>
          <p:cNvPr id="7" name="Group 6">
            <a:extLst>
              <a:ext uri="{FF2B5EF4-FFF2-40B4-BE49-F238E27FC236}">
                <a16:creationId xmlns:a16="http://schemas.microsoft.com/office/drawing/2014/main" id="{9AF12552-9B10-4F15-8390-74315CCB1E57}"/>
              </a:ext>
            </a:extLst>
          </p:cNvPr>
          <p:cNvGrpSpPr/>
          <p:nvPr/>
        </p:nvGrpSpPr>
        <p:grpSpPr>
          <a:xfrm>
            <a:off x="0" y="5734233"/>
            <a:ext cx="12192000" cy="1240188"/>
            <a:chOff x="0" y="5734233"/>
            <a:chExt cx="12192000" cy="1240188"/>
          </a:xfrm>
        </p:grpSpPr>
        <p:pic>
          <p:nvPicPr>
            <p:cNvPr id="8" name="Picture 7">
              <a:extLst>
                <a:ext uri="{FF2B5EF4-FFF2-40B4-BE49-F238E27FC236}">
                  <a16:creationId xmlns:a16="http://schemas.microsoft.com/office/drawing/2014/main" id="{0362E353-79F0-4BEE-AF56-D3371EA62736}"/>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9" name="Rectangle 8">
              <a:extLst>
                <a:ext uri="{FF2B5EF4-FFF2-40B4-BE49-F238E27FC236}">
                  <a16:creationId xmlns:a16="http://schemas.microsoft.com/office/drawing/2014/main" id="{538E681F-25D1-4F39-A150-5A87FC0005C5}"/>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 name="Picture 9">
              <a:extLst>
                <a:ext uri="{FF2B5EF4-FFF2-40B4-BE49-F238E27FC236}">
                  <a16:creationId xmlns:a16="http://schemas.microsoft.com/office/drawing/2014/main" id="{F0EEA595-3350-4001-844C-25C02B442C4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1" name="Rectangle 10">
              <a:extLst>
                <a:ext uri="{FF2B5EF4-FFF2-40B4-BE49-F238E27FC236}">
                  <a16:creationId xmlns:a16="http://schemas.microsoft.com/office/drawing/2014/main" id="{33DA8B9F-2578-4A3D-AF98-0047488BFF1E}"/>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Text, letter&#10;&#10;Description automatically generated">
              <a:extLst>
                <a:ext uri="{FF2B5EF4-FFF2-40B4-BE49-F238E27FC236}">
                  <a16:creationId xmlns:a16="http://schemas.microsoft.com/office/drawing/2014/main" id="{2B5A2D88-29DF-4570-A398-6D3C7E3F0665}"/>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3" name="Picture 12" descr="A picture containing text, metalware, gear&#10;&#10;Description automatically generated">
              <a:extLst>
                <a:ext uri="{FF2B5EF4-FFF2-40B4-BE49-F238E27FC236}">
                  <a16:creationId xmlns:a16="http://schemas.microsoft.com/office/drawing/2014/main" id="{DC1B169D-C652-4B27-A608-0B76B2FC46A4}"/>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7126857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758283" y="334740"/>
            <a:ext cx="10995102" cy="646331"/>
          </a:xfrm>
          <a:prstGeom prst="rect">
            <a:avLst/>
          </a:prstGeom>
          <a:solidFill>
            <a:srgbClr val="002060"/>
          </a:solidFill>
        </p:spPr>
        <p:txBody>
          <a:bodyPr wrap="square" rtlCol="0">
            <a:spAutoFit/>
          </a:bodyPr>
          <a:lstStyle/>
          <a:p>
            <a:pPr algn="ctr"/>
            <a:r>
              <a:rPr lang="en-GB" sz="3600" b="1" dirty="0">
                <a:solidFill>
                  <a:schemeClr val="bg1"/>
                </a:solidFill>
              </a:rPr>
              <a:t>Policing Incidents</a:t>
            </a:r>
          </a:p>
        </p:txBody>
      </p:sp>
      <p:graphicFrame>
        <p:nvGraphicFramePr>
          <p:cNvPr id="3" name="Diagram 2"/>
          <p:cNvGraphicFramePr/>
          <p:nvPr>
            <p:extLst>
              <p:ext uri="{D42A27DB-BD31-4B8C-83A1-F6EECF244321}">
                <p14:modId xmlns:p14="http://schemas.microsoft.com/office/powerpoint/2010/main" val="4251171206"/>
              </p:ext>
            </p:extLst>
          </p:nvPr>
        </p:nvGraphicFramePr>
        <p:xfrm>
          <a:off x="1339801" y="981071"/>
          <a:ext cx="9832065" cy="46661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4" name="Group 3">
            <a:extLst>
              <a:ext uri="{FF2B5EF4-FFF2-40B4-BE49-F238E27FC236}">
                <a16:creationId xmlns:a16="http://schemas.microsoft.com/office/drawing/2014/main" id="{39F51354-A155-4F53-8770-B1AA0D681997}"/>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B38400AA-0151-488C-9948-75F9342AFC85}"/>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C9AC3422-A647-4FF4-BA75-7ECF32AB9581}"/>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42C31889-2A6A-4C7E-B4C9-382207919150}"/>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57732424-DBF9-428C-9DE3-81D443FC1C89}"/>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C9A68ED7-B748-49F5-95FC-861E05D48B15}"/>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707EE696-03A9-4886-B227-0872BE8729E4}"/>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7403290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E3A4BB30-91C3-4960-B1FE-359D491BBA12}"/>
                                            </p:graphicEl>
                                          </p:spTgt>
                                        </p:tgtEl>
                                        <p:attrNameLst>
                                          <p:attrName>style.visibility</p:attrName>
                                        </p:attrNameLst>
                                      </p:cBhvr>
                                      <p:to>
                                        <p:strVal val="visible"/>
                                      </p:to>
                                    </p:set>
                                    <p:animEffect transition="in" filter="fade">
                                      <p:cBhvr>
                                        <p:cTn id="7" dur="500"/>
                                        <p:tgtEl>
                                          <p:spTgt spid="3">
                                            <p:graphicEl>
                                              <a:dgm id="{E3A4BB30-91C3-4960-B1FE-359D491BBA1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FE47E88A-CE2B-4DB4-AE93-BE136FB7BA61}"/>
                                            </p:graphicEl>
                                          </p:spTgt>
                                        </p:tgtEl>
                                        <p:attrNameLst>
                                          <p:attrName>style.visibility</p:attrName>
                                        </p:attrNameLst>
                                      </p:cBhvr>
                                      <p:to>
                                        <p:strVal val="visible"/>
                                      </p:to>
                                    </p:set>
                                    <p:animEffect transition="in" filter="fade">
                                      <p:cBhvr>
                                        <p:cTn id="12" dur="500"/>
                                        <p:tgtEl>
                                          <p:spTgt spid="3">
                                            <p:graphicEl>
                                              <a:dgm id="{FE47E88A-CE2B-4DB4-AE93-BE136FB7BA61}"/>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6EFA49B6-377C-4DE8-B46D-8D8EF9FA938C}"/>
                                            </p:graphicEl>
                                          </p:spTgt>
                                        </p:tgtEl>
                                        <p:attrNameLst>
                                          <p:attrName>style.visibility</p:attrName>
                                        </p:attrNameLst>
                                      </p:cBhvr>
                                      <p:to>
                                        <p:strVal val="visible"/>
                                      </p:to>
                                    </p:set>
                                    <p:animEffect transition="in" filter="fade">
                                      <p:cBhvr>
                                        <p:cTn id="17" dur="500"/>
                                        <p:tgtEl>
                                          <p:spTgt spid="3">
                                            <p:graphicEl>
                                              <a:dgm id="{6EFA49B6-377C-4DE8-B46D-8D8EF9FA938C}"/>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63FC716C-2D53-4D2A-B4FA-25F6BCDCA982}"/>
                                            </p:graphicEl>
                                          </p:spTgt>
                                        </p:tgtEl>
                                        <p:attrNameLst>
                                          <p:attrName>style.visibility</p:attrName>
                                        </p:attrNameLst>
                                      </p:cBhvr>
                                      <p:to>
                                        <p:strVal val="visible"/>
                                      </p:to>
                                    </p:set>
                                    <p:animEffect transition="in" filter="fade">
                                      <p:cBhvr>
                                        <p:cTn id="22" dur="500"/>
                                        <p:tgtEl>
                                          <p:spTgt spid="3">
                                            <p:graphicEl>
                                              <a:dgm id="{63FC716C-2D53-4D2A-B4FA-25F6BCDCA982}"/>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6E90A278-D45F-4E19-A6A6-0973EE9CD6DB}"/>
                                            </p:graphicEl>
                                          </p:spTgt>
                                        </p:tgtEl>
                                        <p:attrNameLst>
                                          <p:attrName>style.visibility</p:attrName>
                                        </p:attrNameLst>
                                      </p:cBhvr>
                                      <p:to>
                                        <p:strVal val="visible"/>
                                      </p:to>
                                    </p:set>
                                    <p:animEffect transition="in" filter="fade">
                                      <p:cBhvr>
                                        <p:cTn id="27" dur="500"/>
                                        <p:tgtEl>
                                          <p:spTgt spid="3">
                                            <p:graphicEl>
                                              <a:dgm id="{6E90A278-D45F-4E19-A6A6-0973EE9CD6DB}"/>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graphicEl>
                                              <a:dgm id="{2AC20F8B-C499-4DBA-B3F6-F7FC362E20A5}"/>
                                            </p:graphicEl>
                                          </p:spTgt>
                                        </p:tgtEl>
                                        <p:attrNameLst>
                                          <p:attrName>style.visibility</p:attrName>
                                        </p:attrNameLst>
                                      </p:cBhvr>
                                      <p:to>
                                        <p:strVal val="visible"/>
                                      </p:to>
                                    </p:set>
                                    <p:animEffect transition="in" filter="fade">
                                      <p:cBhvr>
                                        <p:cTn id="32" dur="500"/>
                                        <p:tgtEl>
                                          <p:spTgt spid="3">
                                            <p:graphicEl>
                                              <a:dgm id="{2AC20F8B-C499-4DBA-B3F6-F7FC362E20A5}"/>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graphicEl>
                                              <a:dgm id="{D7469624-C630-4145-9DF8-98F37D1C41C8}"/>
                                            </p:graphicEl>
                                          </p:spTgt>
                                        </p:tgtEl>
                                        <p:attrNameLst>
                                          <p:attrName>style.visibility</p:attrName>
                                        </p:attrNameLst>
                                      </p:cBhvr>
                                      <p:to>
                                        <p:strVal val="visible"/>
                                      </p:to>
                                    </p:set>
                                    <p:animEffect transition="in" filter="fade">
                                      <p:cBhvr>
                                        <p:cTn id="37" dur="500"/>
                                        <p:tgtEl>
                                          <p:spTgt spid="3">
                                            <p:graphicEl>
                                              <a:dgm id="{D7469624-C630-4145-9DF8-98F37D1C41C8}"/>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graphicEl>
                                              <a:dgm id="{2A5A7BD0-AF97-46E6-8664-38D077B8327B}"/>
                                            </p:graphicEl>
                                          </p:spTgt>
                                        </p:tgtEl>
                                        <p:attrNameLst>
                                          <p:attrName>style.visibility</p:attrName>
                                        </p:attrNameLst>
                                      </p:cBhvr>
                                      <p:to>
                                        <p:strVal val="visible"/>
                                      </p:to>
                                    </p:set>
                                    <p:animEffect transition="in" filter="fade">
                                      <p:cBhvr>
                                        <p:cTn id="42" dur="500"/>
                                        <p:tgtEl>
                                          <p:spTgt spid="3">
                                            <p:graphicEl>
                                              <a:dgm id="{2A5A7BD0-AF97-46E6-8664-38D077B8327B}"/>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graphicEl>
                                              <a:dgm id="{117B9DB2-5047-481A-8076-D9BC65D42933}"/>
                                            </p:graphicEl>
                                          </p:spTgt>
                                        </p:tgtEl>
                                        <p:attrNameLst>
                                          <p:attrName>style.visibility</p:attrName>
                                        </p:attrNameLst>
                                      </p:cBhvr>
                                      <p:to>
                                        <p:strVal val="visible"/>
                                      </p:to>
                                    </p:set>
                                    <p:animEffect transition="in" filter="fade">
                                      <p:cBhvr>
                                        <p:cTn id="47" dur="500"/>
                                        <p:tgtEl>
                                          <p:spTgt spid="3">
                                            <p:graphicEl>
                                              <a:dgm id="{117B9DB2-5047-481A-8076-D9BC65D42933}"/>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graphicEl>
                                              <a:dgm id="{67BEF42A-14A0-462A-8736-853743D61689}"/>
                                            </p:graphicEl>
                                          </p:spTgt>
                                        </p:tgtEl>
                                        <p:attrNameLst>
                                          <p:attrName>style.visibility</p:attrName>
                                        </p:attrNameLst>
                                      </p:cBhvr>
                                      <p:to>
                                        <p:strVal val="visible"/>
                                      </p:to>
                                    </p:set>
                                    <p:animEffect transition="in" filter="fade">
                                      <p:cBhvr>
                                        <p:cTn id="52" dur="500"/>
                                        <p:tgtEl>
                                          <p:spTgt spid="3">
                                            <p:graphicEl>
                                              <a:dgm id="{67BEF42A-14A0-462A-8736-853743D61689}"/>
                                            </p:graphic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3">
                                            <p:graphicEl>
                                              <a:dgm id="{AB6AD6CA-ABAD-45DF-85A8-2E48CDB5B67D}"/>
                                            </p:graphicEl>
                                          </p:spTgt>
                                        </p:tgtEl>
                                        <p:attrNameLst>
                                          <p:attrName>style.visibility</p:attrName>
                                        </p:attrNameLst>
                                      </p:cBhvr>
                                      <p:to>
                                        <p:strVal val="visible"/>
                                      </p:to>
                                    </p:set>
                                    <p:animEffect transition="in" filter="fade">
                                      <p:cBhvr>
                                        <p:cTn id="57" dur="500"/>
                                        <p:tgtEl>
                                          <p:spTgt spid="3">
                                            <p:graphicEl>
                                              <a:dgm id="{AB6AD6CA-ABAD-45DF-85A8-2E48CDB5B67D}"/>
                                            </p:graphic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3">
                                            <p:graphicEl>
                                              <a:dgm id="{41283F8F-D8ED-4298-823B-46329CF565B8}"/>
                                            </p:graphicEl>
                                          </p:spTgt>
                                        </p:tgtEl>
                                        <p:attrNameLst>
                                          <p:attrName>style.visibility</p:attrName>
                                        </p:attrNameLst>
                                      </p:cBhvr>
                                      <p:to>
                                        <p:strVal val="visible"/>
                                      </p:to>
                                    </p:set>
                                    <p:animEffect transition="in" filter="fade">
                                      <p:cBhvr>
                                        <p:cTn id="62" dur="500"/>
                                        <p:tgtEl>
                                          <p:spTgt spid="3">
                                            <p:graphicEl>
                                              <a:dgm id="{41283F8F-D8ED-4298-823B-46329CF565B8}"/>
                                            </p:graphic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3">
                                            <p:graphicEl>
                                              <a:dgm id="{CE9BAF8E-7577-4575-BB08-90D8B4E0DC6E}"/>
                                            </p:graphicEl>
                                          </p:spTgt>
                                        </p:tgtEl>
                                        <p:attrNameLst>
                                          <p:attrName>style.visibility</p:attrName>
                                        </p:attrNameLst>
                                      </p:cBhvr>
                                      <p:to>
                                        <p:strVal val="visible"/>
                                      </p:to>
                                    </p:set>
                                    <p:animEffect transition="in" filter="fade">
                                      <p:cBhvr>
                                        <p:cTn id="67" dur="500"/>
                                        <p:tgtEl>
                                          <p:spTgt spid="3">
                                            <p:graphicEl>
                                              <a:dgm id="{CE9BAF8E-7577-4575-BB08-90D8B4E0DC6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b="9816"/>
          <a:stretch/>
        </p:blipFill>
        <p:spPr>
          <a:xfrm>
            <a:off x="9274205" y="1341140"/>
            <a:ext cx="1936064" cy="2720241"/>
          </a:xfrm>
          <a:prstGeom prst="rect">
            <a:avLst/>
          </a:prstGeom>
        </p:spPr>
      </p:pic>
      <p:sp>
        <p:nvSpPr>
          <p:cNvPr id="5" name="TextBox 4"/>
          <p:cNvSpPr txBox="1"/>
          <p:nvPr/>
        </p:nvSpPr>
        <p:spPr>
          <a:xfrm>
            <a:off x="1048215" y="358410"/>
            <a:ext cx="10205787" cy="646331"/>
          </a:xfrm>
          <a:prstGeom prst="rect">
            <a:avLst/>
          </a:prstGeom>
          <a:solidFill>
            <a:srgbClr val="002060"/>
          </a:solidFill>
        </p:spPr>
        <p:txBody>
          <a:bodyPr wrap="square" rtlCol="0">
            <a:spAutoFit/>
          </a:bodyPr>
          <a:lstStyle/>
          <a:p>
            <a:pPr algn="ctr"/>
            <a:r>
              <a:rPr lang="en-GB" sz="3600" b="1" dirty="0">
                <a:solidFill>
                  <a:schemeClr val="bg1"/>
                </a:solidFill>
              </a:rPr>
              <a:t>Where does the investigation journey start?</a:t>
            </a:r>
          </a:p>
        </p:txBody>
      </p:sp>
      <p:graphicFrame>
        <p:nvGraphicFramePr>
          <p:cNvPr id="6" name="Diagram 5"/>
          <p:cNvGraphicFramePr/>
          <p:nvPr>
            <p:extLst>
              <p:ext uri="{D42A27DB-BD31-4B8C-83A1-F6EECF244321}">
                <p14:modId xmlns:p14="http://schemas.microsoft.com/office/powerpoint/2010/main" val="2004509739"/>
              </p:ext>
            </p:extLst>
          </p:nvPr>
        </p:nvGraphicFramePr>
        <p:xfrm>
          <a:off x="1332208" y="1173872"/>
          <a:ext cx="7067395" cy="451025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7" name="Rectangle 6"/>
          <p:cNvSpPr/>
          <p:nvPr/>
        </p:nvSpPr>
        <p:spPr>
          <a:xfrm>
            <a:off x="9466016" y="4397780"/>
            <a:ext cx="1552441" cy="557561"/>
          </a:xfrm>
          <a:custGeom>
            <a:avLst/>
            <a:gdLst>
              <a:gd name="connsiteX0" fmla="*/ 0 w 1552441"/>
              <a:gd name="connsiteY0" fmla="*/ 0 h 557561"/>
              <a:gd name="connsiteX1" fmla="*/ 486432 w 1552441"/>
              <a:gd name="connsiteY1" fmla="*/ 0 h 557561"/>
              <a:gd name="connsiteX2" fmla="*/ 988387 w 1552441"/>
              <a:gd name="connsiteY2" fmla="*/ 0 h 557561"/>
              <a:gd name="connsiteX3" fmla="*/ 1552441 w 1552441"/>
              <a:gd name="connsiteY3" fmla="*/ 0 h 557561"/>
              <a:gd name="connsiteX4" fmla="*/ 1552441 w 1552441"/>
              <a:gd name="connsiteY4" fmla="*/ 557561 h 557561"/>
              <a:gd name="connsiteX5" fmla="*/ 1066009 w 1552441"/>
              <a:gd name="connsiteY5" fmla="*/ 557561 h 557561"/>
              <a:gd name="connsiteX6" fmla="*/ 533005 w 1552441"/>
              <a:gd name="connsiteY6" fmla="*/ 557561 h 557561"/>
              <a:gd name="connsiteX7" fmla="*/ 0 w 1552441"/>
              <a:gd name="connsiteY7" fmla="*/ 557561 h 557561"/>
              <a:gd name="connsiteX8" fmla="*/ 0 w 1552441"/>
              <a:gd name="connsiteY8" fmla="*/ 0 h 557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2441" h="557561" fill="none" extrusionOk="0">
                <a:moveTo>
                  <a:pt x="0" y="0"/>
                </a:moveTo>
                <a:cubicBezTo>
                  <a:pt x="238968" y="-37936"/>
                  <a:pt x="342647" y="7828"/>
                  <a:pt x="486432" y="0"/>
                </a:cubicBezTo>
                <a:cubicBezTo>
                  <a:pt x="630217" y="-7828"/>
                  <a:pt x="768410" y="39696"/>
                  <a:pt x="988387" y="0"/>
                </a:cubicBezTo>
                <a:cubicBezTo>
                  <a:pt x="1208364" y="-39696"/>
                  <a:pt x="1403157" y="29080"/>
                  <a:pt x="1552441" y="0"/>
                </a:cubicBezTo>
                <a:cubicBezTo>
                  <a:pt x="1592186" y="169352"/>
                  <a:pt x="1497302" y="367084"/>
                  <a:pt x="1552441" y="557561"/>
                </a:cubicBezTo>
                <a:cubicBezTo>
                  <a:pt x="1424822" y="566629"/>
                  <a:pt x="1250840" y="507818"/>
                  <a:pt x="1066009" y="557561"/>
                </a:cubicBezTo>
                <a:cubicBezTo>
                  <a:pt x="881178" y="607304"/>
                  <a:pt x="776624" y="549684"/>
                  <a:pt x="533005" y="557561"/>
                </a:cubicBezTo>
                <a:cubicBezTo>
                  <a:pt x="289386" y="565438"/>
                  <a:pt x="123789" y="514446"/>
                  <a:pt x="0" y="557561"/>
                </a:cubicBezTo>
                <a:cubicBezTo>
                  <a:pt x="-12674" y="381874"/>
                  <a:pt x="50297" y="169127"/>
                  <a:pt x="0" y="0"/>
                </a:cubicBezTo>
                <a:close/>
              </a:path>
              <a:path w="1552441" h="557561" stroke="0" extrusionOk="0">
                <a:moveTo>
                  <a:pt x="0" y="0"/>
                </a:moveTo>
                <a:cubicBezTo>
                  <a:pt x="208472" y="-59075"/>
                  <a:pt x="364940" y="3447"/>
                  <a:pt x="548529" y="0"/>
                </a:cubicBezTo>
                <a:cubicBezTo>
                  <a:pt x="732118" y="-3447"/>
                  <a:pt x="812140" y="50256"/>
                  <a:pt x="1019436" y="0"/>
                </a:cubicBezTo>
                <a:cubicBezTo>
                  <a:pt x="1226732" y="-50256"/>
                  <a:pt x="1351752" y="57694"/>
                  <a:pt x="1552441" y="0"/>
                </a:cubicBezTo>
                <a:cubicBezTo>
                  <a:pt x="1558116" y="238689"/>
                  <a:pt x="1525815" y="290053"/>
                  <a:pt x="1552441" y="557561"/>
                </a:cubicBezTo>
                <a:cubicBezTo>
                  <a:pt x="1420526" y="568100"/>
                  <a:pt x="1217375" y="528794"/>
                  <a:pt x="1081534" y="557561"/>
                </a:cubicBezTo>
                <a:cubicBezTo>
                  <a:pt x="945693" y="586328"/>
                  <a:pt x="693964" y="513713"/>
                  <a:pt x="533005" y="557561"/>
                </a:cubicBezTo>
                <a:cubicBezTo>
                  <a:pt x="372046" y="601409"/>
                  <a:pt x="147025" y="545206"/>
                  <a:pt x="0" y="557561"/>
                </a:cubicBezTo>
                <a:cubicBezTo>
                  <a:pt x="-56024" y="407149"/>
                  <a:pt x="52882" y="251212"/>
                  <a:pt x="0" y="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3794071524">
                  <a:prstGeom prst="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Police</a:t>
            </a:r>
          </a:p>
        </p:txBody>
      </p:sp>
      <p:grpSp>
        <p:nvGrpSpPr>
          <p:cNvPr id="8" name="Group 7">
            <a:extLst>
              <a:ext uri="{FF2B5EF4-FFF2-40B4-BE49-F238E27FC236}">
                <a16:creationId xmlns:a16="http://schemas.microsoft.com/office/drawing/2014/main" id="{3512CF89-1771-4EFE-8C97-63CBAECB820D}"/>
              </a:ext>
            </a:extLst>
          </p:cNvPr>
          <p:cNvGrpSpPr/>
          <p:nvPr/>
        </p:nvGrpSpPr>
        <p:grpSpPr>
          <a:xfrm>
            <a:off x="0" y="5734233"/>
            <a:ext cx="12192000" cy="1240188"/>
            <a:chOff x="0" y="5734233"/>
            <a:chExt cx="12192000" cy="1240188"/>
          </a:xfrm>
        </p:grpSpPr>
        <p:pic>
          <p:nvPicPr>
            <p:cNvPr id="9" name="Picture 8">
              <a:extLst>
                <a:ext uri="{FF2B5EF4-FFF2-40B4-BE49-F238E27FC236}">
                  <a16:creationId xmlns:a16="http://schemas.microsoft.com/office/drawing/2014/main" id="{C47456E0-E4C9-446E-A1BF-18652098F689}"/>
                </a:ext>
              </a:extLst>
            </p:cNvPr>
            <p:cNvPicPr>
              <a:picLocks noChangeAspect="1"/>
            </p:cNvPicPr>
            <p:nvPr/>
          </p:nvPicPr>
          <p:blipFill>
            <a:blip r:embed="rId9"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0" name="Rectangle 9">
              <a:extLst>
                <a:ext uri="{FF2B5EF4-FFF2-40B4-BE49-F238E27FC236}">
                  <a16:creationId xmlns:a16="http://schemas.microsoft.com/office/drawing/2014/main" id="{8A7D3E97-97BE-418B-A886-3183F63AB921}"/>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1" name="Picture 10">
              <a:extLst>
                <a:ext uri="{FF2B5EF4-FFF2-40B4-BE49-F238E27FC236}">
                  <a16:creationId xmlns:a16="http://schemas.microsoft.com/office/drawing/2014/main" id="{138CD612-2C10-4259-BE3F-CFE28E8DBC4F}"/>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2" name="Rectangle 11">
              <a:extLst>
                <a:ext uri="{FF2B5EF4-FFF2-40B4-BE49-F238E27FC236}">
                  <a16:creationId xmlns:a16="http://schemas.microsoft.com/office/drawing/2014/main" id="{F5AE92DB-3569-43CA-BF50-09A32EDB09DA}"/>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descr="Text, letter&#10;&#10;Description automatically generated">
              <a:extLst>
                <a:ext uri="{FF2B5EF4-FFF2-40B4-BE49-F238E27FC236}">
                  <a16:creationId xmlns:a16="http://schemas.microsoft.com/office/drawing/2014/main" id="{BB3A07A3-A594-41DE-BD44-6BE8F69C90C5}"/>
                </a:ext>
              </a:extLst>
            </p:cNvPr>
            <p:cNvPicPr>
              <a:picLocks noChangeAspect="1"/>
            </p:cNvPicPr>
            <p:nvPr/>
          </p:nvPicPr>
          <p:blipFill rotWithShape="1">
            <a:blip r:embed="rId11"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4" name="Picture 13" descr="A picture containing text, metalware, gear&#10;&#10;Description automatically generated">
              <a:extLst>
                <a:ext uri="{FF2B5EF4-FFF2-40B4-BE49-F238E27FC236}">
                  <a16:creationId xmlns:a16="http://schemas.microsoft.com/office/drawing/2014/main" id="{BF05FCB4-C641-4A4C-95F2-0A252B211BEE}"/>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5363473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5AFE058D-A478-447C-851F-F7292BE849CC}"/>
                                            </p:graphicEl>
                                          </p:spTgt>
                                        </p:tgtEl>
                                        <p:attrNameLst>
                                          <p:attrName>style.visibility</p:attrName>
                                        </p:attrNameLst>
                                      </p:cBhvr>
                                      <p:to>
                                        <p:strVal val="visible"/>
                                      </p:to>
                                    </p:set>
                                    <p:animEffect transition="in" filter="fade">
                                      <p:cBhvr>
                                        <p:cTn id="7" dur="500"/>
                                        <p:tgtEl>
                                          <p:spTgt spid="6">
                                            <p:graphicEl>
                                              <a:dgm id="{5AFE058D-A478-447C-851F-F7292BE849C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85368DFA-905C-49F3-8995-FF51A11B1FDB}"/>
                                            </p:graphicEl>
                                          </p:spTgt>
                                        </p:tgtEl>
                                        <p:attrNameLst>
                                          <p:attrName>style.visibility</p:attrName>
                                        </p:attrNameLst>
                                      </p:cBhvr>
                                      <p:to>
                                        <p:strVal val="visible"/>
                                      </p:to>
                                    </p:set>
                                    <p:animEffect transition="in" filter="fade">
                                      <p:cBhvr>
                                        <p:cTn id="12" dur="500"/>
                                        <p:tgtEl>
                                          <p:spTgt spid="6">
                                            <p:graphicEl>
                                              <a:dgm id="{85368DFA-905C-49F3-8995-FF51A11B1FDB}"/>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ABBEE6D5-7627-4D9D-9329-D1614977B639}"/>
                                            </p:graphicEl>
                                          </p:spTgt>
                                        </p:tgtEl>
                                        <p:attrNameLst>
                                          <p:attrName>style.visibility</p:attrName>
                                        </p:attrNameLst>
                                      </p:cBhvr>
                                      <p:to>
                                        <p:strVal val="visible"/>
                                      </p:to>
                                    </p:set>
                                    <p:animEffect transition="in" filter="fade">
                                      <p:cBhvr>
                                        <p:cTn id="15" dur="500"/>
                                        <p:tgtEl>
                                          <p:spTgt spid="6">
                                            <p:graphicEl>
                                              <a:dgm id="{ABBEE6D5-7627-4D9D-9329-D1614977B639}"/>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graphicEl>
                                              <a:dgm id="{C58DD36B-B464-465F-BA8F-6472C284E1FC}"/>
                                            </p:graphicEl>
                                          </p:spTgt>
                                        </p:tgtEl>
                                        <p:attrNameLst>
                                          <p:attrName>style.visibility</p:attrName>
                                        </p:attrNameLst>
                                      </p:cBhvr>
                                      <p:to>
                                        <p:strVal val="visible"/>
                                      </p:to>
                                    </p:set>
                                    <p:animEffect transition="in" filter="fade">
                                      <p:cBhvr>
                                        <p:cTn id="20" dur="500"/>
                                        <p:tgtEl>
                                          <p:spTgt spid="6">
                                            <p:graphicEl>
                                              <a:dgm id="{C58DD36B-B464-465F-BA8F-6472C284E1FC}"/>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graphicEl>
                                              <a:dgm id="{281D3966-3D7E-42A5-B375-1CED28B842A8}"/>
                                            </p:graphicEl>
                                          </p:spTgt>
                                        </p:tgtEl>
                                        <p:attrNameLst>
                                          <p:attrName>style.visibility</p:attrName>
                                        </p:attrNameLst>
                                      </p:cBhvr>
                                      <p:to>
                                        <p:strVal val="visible"/>
                                      </p:to>
                                    </p:set>
                                    <p:animEffect transition="in" filter="fade">
                                      <p:cBhvr>
                                        <p:cTn id="23" dur="500"/>
                                        <p:tgtEl>
                                          <p:spTgt spid="6">
                                            <p:graphicEl>
                                              <a:dgm id="{281D3966-3D7E-42A5-B375-1CED28B842A8}"/>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6">
                                            <p:graphicEl>
                                              <a:dgm id="{935C41F0-62FA-4B2B-AD68-93FD84285FFF}"/>
                                            </p:graphicEl>
                                          </p:spTgt>
                                        </p:tgtEl>
                                        <p:attrNameLst>
                                          <p:attrName>style.visibility</p:attrName>
                                        </p:attrNameLst>
                                      </p:cBhvr>
                                      <p:to>
                                        <p:strVal val="visible"/>
                                      </p:to>
                                    </p:set>
                                    <p:animEffect transition="in" filter="fade">
                                      <p:cBhvr>
                                        <p:cTn id="28" dur="500"/>
                                        <p:tgtEl>
                                          <p:spTgt spid="6">
                                            <p:graphicEl>
                                              <a:dgm id="{935C41F0-62FA-4B2B-AD68-93FD84285FFF}"/>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6">
                                            <p:graphicEl>
                                              <a:dgm id="{A041F902-F952-4FA8-BD3F-678643BFFCDF}"/>
                                            </p:graphicEl>
                                          </p:spTgt>
                                        </p:tgtEl>
                                        <p:attrNameLst>
                                          <p:attrName>style.visibility</p:attrName>
                                        </p:attrNameLst>
                                      </p:cBhvr>
                                      <p:to>
                                        <p:strVal val="visible"/>
                                      </p:to>
                                    </p:set>
                                    <p:animEffect transition="in" filter="fade">
                                      <p:cBhvr>
                                        <p:cTn id="31" dur="500"/>
                                        <p:tgtEl>
                                          <p:spTgt spid="6">
                                            <p:graphicEl>
                                              <a:dgm id="{A041F902-F952-4FA8-BD3F-678643BFFCDF}"/>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4"/>
                                        </p:tgtEl>
                                        <p:attrNameLst>
                                          <p:attrName>style.visibility</p:attrName>
                                        </p:attrNameLst>
                                      </p:cBhvr>
                                      <p:to>
                                        <p:strVal val="visible"/>
                                      </p:to>
                                    </p:set>
                                    <p:animEffect transition="in" filter="fade">
                                      <p:cBhvr>
                                        <p:cTn id="36" dur="500"/>
                                        <p:tgtEl>
                                          <p:spTgt spid="4"/>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7"/>
                                        </p:tgtEl>
                                        <p:attrNameLst>
                                          <p:attrName>style.visibility</p:attrName>
                                        </p:attrNameLst>
                                      </p:cBhvr>
                                      <p:to>
                                        <p:strVal val="visible"/>
                                      </p:to>
                                    </p:set>
                                    <p:animEffect transition="in" filter="fade">
                                      <p:cBhvr>
                                        <p:cTn id="39"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P spid="7"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70703" y="1834637"/>
            <a:ext cx="9028907" cy="3611563"/>
          </a:xfrm>
          <a:prstGeom prst="rect">
            <a:avLst/>
          </a:prstGeom>
        </p:spPr>
      </p:pic>
      <p:sp>
        <p:nvSpPr>
          <p:cNvPr id="5" name="TextBox 4"/>
          <p:cNvSpPr txBox="1"/>
          <p:nvPr/>
        </p:nvSpPr>
        <p:spPr>
          <a:xfrm>
            <a:off x="758283" y="252441"/>
            <a:ext cx="10772077" cy="646331"/>
          </a:xfrm>
          <a:prstGeom prst="rect">
            <a:avLst/>
          </a:prstGeom>
          <a:solidFill>
            <a:srgbClr val="002060"/>
          </a:solidFill>
        </p:spPr>
        <p:txBody>
          <a:bodyPr wrap="square" rtlCol="0">
            <a:spAutoFit/>
          </a:bodyPr>
          <a:lstStyle/>
          <a:p>
            <a:pPr algn="ctr"/>
            <a:r>
              <a:rPr lang="en-GB" sz="3600" b="1" dirty="0">
                <a:solidFill>
                  <a:schemeClr val="bg1"/>
                </a:solidFill>
              </a:rPr>
              <a:t>Call Screening</a:t>
            </a:r>
          </a:p>
        </p:txBody>
      </p:sp>
      <p:grpSp>
        <p:nvGrpSpPr>
          <p:cNvPr id="6" name="Group 5">
            <a:extLst>
              <a:ext uri="{FF2B5EF4-FFF2-40B4-BE49-F238E27FC236}">
                <a16:creationId xmlns:a16="http://schemas.microsoft.com/office/drawing/2014/main" id="{601ACE52-AE76-4895-AFE6-EF61908C2211}"/>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97D428D5-929C-4D79-AEED-5D5092D12AE1}"/>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85174C70-3D42-411B-87D7-A56A40C041D9}"/>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FBD7D915-7A43-4FD8-BB47-64FE0F0B672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5A486E26-E452-4704-A038-EEF62FF19F9D}"/>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17789306-B4F1-4C65-AF02-B6E3EA5A5FB6}"/>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96A8270D-D739-4A11-BA58-7E11B33C7080}"/>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0589212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35979" y="233280"/>
            <a:ext cx="4605453" cy="1112441"/>
          </a:xfrm>
          <a:prstGeom prst="rect">
            <a:avLst/>
          </a:prstGeom>
          <a:solidFill>
            <a:srgbClr val="002060"/>
          </a:solidFill>
        </p:spPr>
        <p:txBody>
          <a:bodyPr wrap="square" rtlCol="0">
            <a:spAutoFit/>
          </a:bodyPr>
          <a:lstStyle/>
          <a:p>
            <a:pPr algn="ctr"/>
            <a:r>
              <a:rPr lang="en-GB" sz="3200" b="1" dirty="0">
                <a:solidFill>
                  <a:schemeClr val="bg1"/>
                </a:solidFill>
              </a:rPr>
              <a:t>Responding to a Call: Initial Thoughts</a:t>
            </a:r>
          </a:p>
        </p:txBody>
      </p:sp>
      <p:graphicFrame>
        <p:nvGraphicFramePr>
          <p:cNvPr id="2" name="Diagram 1"/>
          <p:cNvGraphicFramePr/>
          <p:nvPr>
            <p:extLst>
              <p:ext uri="{D42A27DB-BD31-4B8C-83A1-F6EECF244321}">
                <p14:modId xmlns:p14="http://schemas.microsoft.com/office/powerpoint/2010/main" val="2509115737"/>
              </p:ext>
            </p:extLst>
          </p:nvPr>
        </p:nvGraphicFramePr>
        <p:xfrm>
          <a:off x="3899140" y="233280"/>
          <a:ext cx="9014359" cy="5511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egular Pentagon 4"/>
          <p:cNvSpPr/>
          <p:nvPr/>
        </p:nvSpPr>
        <p:spPr>
          <a:xfrm>
            <a:off x="7874388" y="2657212"/>
            <a:ext cx="1293541" cy="1287095"/>
          </a:xfrm>
          <a:prstGeom prst="pentagon">
            <a:avLst/>
          </a:prstGeom>
          <a:solidFill>
            <a:schemeClr val="accent1">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rPr>
              <a:t>Code of Ethics</a:t>
            </a:r>
          </a:p>
        </p:txBody>
      </p:sp>
      <p:cxnSp>
        <p:nvCxnSpPr>
          <p:cNvPr id="9" name="Straight Arrow Connector 8"/>
          <p:cNvCxnSpPr/>
          <p:nvPr/>
        </p:nvCxnSpPr>
        <p:spPr>
          <a:xfrm flipV="1">
            <a:off x="8526909" y="1510440"/>
            <a:ext cx="1" cy="1121567"/>
          </a:xfrm>
          <a:prstGeom prst="straightConnector1">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a:cxnSpLocks/>
          </p:cNvCxnSpPr>
          <p:nvPr/>
        </p:nvCxnSpPr>
        <p:spPr>
          <a:xfrm flipV="1">
            <a:off x="8677275" y="2494970"/>
            <a:ext cx="354712" cy="211354"/>
          </a:xfrm>
          <a:prstGeom prst="straightConnector1">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flipH="1" flipV="1">
            <a:off x="7726943" y="2494970"/>
            <a:ext cx="294889" cy="274074"/>
          </a:xfrm>
          <a:prstGeom prst="straightConnector1">
            <a:avLst/>
          </a:prstGeom>
          <a:ln w="76200">
            <a:solidFill>
              <a:schemeClr val="tx1"/>
            </a:solidFill>
            <a:prstDash val="sysDash"/>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a:off x="9047743" y="3925558"/>
            <a:ext cx="267631" cy="452237"/>
          </a:xfrm>
          <a:prstGeom prst="straightConnector1">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flipH="1">
            <a:off x="7650125" y="3911436"/>
            <a:ext cx="301081" cy="452237"/>
          </a:xfrm>
          <a:prstGeom prst="straightConnector1">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1" name="Wave 20"/>
          <p:cNvSpPr/>
          <p:nvPr/>
        </p:nvSpPr>
        <p:spPr>
          <a:xfrm>
            <a:off x="468351" y="1720510"/>
            <a:ext cx="1940312" cy="936702"/>
          </a:xfrm>
          <a:prstGeom prst="wave">
            <a:avLst/>
          </a:prstGeom>
          <a:solidFill>
            <a:schemeClr val="accent1">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NDM</a:t>
            </a:r>
          </a:p>
        </p:txBody>
      </p:sp>
      <p:grpSp>
        <p:nvGrpSpPr>
          <p:cNvPr id="12" name="Group 11">
            <a:extLst>
              <a:ext uri="{FF2B5EF4-FFF2-40B4-BE49-F238E27FC236}">
                <a16:creationId xmlns:a16="http://schemas.microsoft.com/office/drawing/2014/main" id="{D0033047-3B96-4813-819B-73ABD0587D1C}"/>
              </a:ext>
            </a:extLst>
          </p:cNvPr>
          <p:cNvGrpSpPr/>
          <p:nvPr/>
        </p:nvGrpSpPr>
        <p:grpSpPr>
          <a:xfrm>
            <a:off x="0" y="5734233"/>
            <a:ext cx="12192000" cy="1240188"/>
            <a:chOff x="0" y="5734233"/>
            <a:chExt cx="12192000" cy="1240188"/>
          </a:xfrm>
        </p:grpSpPr>
        <p:pic>
          <p:nvPicPr>
            <p:cNvPr id="13" name="Picture 12">
              <a:extLst>
                <a:ext uri="{FF2B5EF4-FFF2-40B4-BE49-F238E27FC236}">
                  <a16:creationId xmlns:a16="http://schemas.microsoft.com/office/drawing/2014/main" id="{B16CB8FA-CB35-4E7D-A22F-07F8CC4F220B}"/>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5" name="Rectangle 14">
              <a:extLst>
                <a:ext uri="{FF2B5EF4-FFF2-40B4-BE49-F238E27FC236}">
                  <a16:creationId xmlns:a16="http://schemas.microsoft.com/office/drawing/2014/main" id="{012B3A03-722D-4EA1-92F5-11B936CD4BFA}"/>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7" name="Picture 16">
              <a:extLst>
                <a:ext uri="{FF2B5EF4-FFF2-40B4-BE49-F238E27FC236}">
                  <a16:creationId xmlns:a16="http://schemas.microsoft.com/office/drawing/2014/main" id="{A13D2C7B-3B50-4D9D-B2A6-C9E3411118C3}"/>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9" name="Rectangle 18">
              <a:extLst>
                <a:ext uri="{FF2B5EF4-FFF2-40B4-BE49-F238E27FC236}">
                  <a16:creationId xmlns:a16="http://schemas.microsoft.com/office/drawing/2014/main" id="{99D72EC8-5064-4CED-BEDF-99A69BEC7944}"/>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0" name="Picture 19" descr="Text, letter&#10;&#10;Description automatically generated">
              <a:extLst>
                <a:ext uri="{FF2B5EF4-FFF2-40B4-BE49-F238E27FC236}">
                  <a16:creationId xmlns:a16="http://schemas.microsoft.com/office/drawing/2014/main" id="{E8F5C119-6560-4385-9CBF-27458D192957}"/>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22" name="Picture 21" descr="A picture containing text, metalware, gear&#10;&#10;Description automatically generated">
              <a:extLst>
                <a:ext uri="{FF2B5EF4-FFF2-40B4-BE49-F238E27FC236}">
                  <a16:creationId xmlns:a16="http://schemas.microsoft.com/office/drawing/2014/main" id="{78A30B69-BADA-4B2B-AF34-830C07F0CE80}"/>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8274022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9AC73CA4-A069-46D6-954A-6B110E3C5236}"/>
                                            </p:graphicEl>
                                          </p:spTgt>
                                        </p:tgtEl>
                                        <p:attrNameLst>
                                          <p:attrName>style.visibility</p:attrName>
                                        </p:attrNameLst>
                                      </p:cBhvr>
                                      <p:to>
                                        <p:strVal val="visible"/>
                                      </p:to>
                                    </p:set>
                                    <p:animEffect transition="in" filter="fade">
                                      <p:cBhvr>
                                        <p:cTn id="7" dur="500"/>
                                        <p:tgtEl>
                                          <p:spTgt spid="2">
                                            <p:graphicEl>
                                              <a:dgm id="{9AC73CA4-A069-46D6-954A-6B110E3C523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129BF56-F2FB-461B-9370-945FE11111D6}"/>
                                            </p:graphicEl>
                                          </p:spTgt>
                                        </p:tgtEl>
                                        <p:attrNameLst>
                                          <p:attrName>style.visibility</p:attrName>
                                        </p:attrNameLst>
                                      </p:cBhvr>
                                      <p:to>
                                        <p:strVal val="visible"/>
                                      </p:to>
                                    </p:set>
                                    <p:animEffect transition="in" filter="fade">
                                      <p:cBhvr>
                                        <p:cTn id="12" dur="500"/>
                                        <p:tgtEl>
                                          <p:spTgt spid="2">
                                            <p:graphicEl>
                                              <a:dgm id="{E129BF56-F2FB-461B-9370-945FE11111D6}"/>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B048B758-3014-46B9-AC8D-71B6A40EEFE3}"/>
                                            </p:graphicEl>
                                          </p:spTgt>
                                        </p:tgtEl>
                                        <p:attrNameLst>
                                          <p:attrName>style.visibility</p:attrName>
                                        </p:attrNameLst>
                                      </p:cBhvr>
                                      <p:to>
                                        <p:strVal val="visible"/>
                                      </p:to>
                                    </p:set>
                                    <p:animEffect transition="in" filter="fade">
                                      <p:cBhvr>
                                        <p:cTn id="15" dur="500"/>
                                        <p:tgtEl>
                                          <p:spTgt spid="2">
                                            <p:graphicEl>
                                              <a:dgm id="{B048B758-3014-46B9-AC8D-71B6A40EEFE3}"/>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F195327D-62F6-4396-A9A6-122F18EA6F5C}"/>
                                            </p:graphicEl>
                                          </p:spTgt>
                                        </p:tgtEl>
                                        <p:attrNameLst>
                                          <p:attrName>style.visibility</p:attrName>
                                        </p:attrNameLst>
                                      </p:cBhvr>
                                      <p:to>
                                        <p:strVal val="visible"/>
                                      </p:to>
                                    </p:set>
                                    <p:animEffect transition="in" filter="fade">
                                      <p:cBhvr>
                                        <p:cTn id="20" dur="500"/>
                                        <p:tgtEl>
                                          <p:spTgt spid="2">
                                            <p:graphicEl>
                                              <a:dgm id="{F195327D-62F6-4396-A9A6-122F18EA6F5C}"/>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9105F70B-4F3E-4BD4-9460-390A305C3AEB}"/>
                                            </p:graphicEl>
                                          </p:spTgt>
                                        </p:tgtEl>
                                        <p:attrNameLst>
                                          <p:attrName>style.visibility</p:attrName>
                                        </p:attrNameLst>
                                      </p:cBhvr>
                                      <p:to>
                                        <p:strVal val="visible"/>
                                      </p:to>
                                    </p:set>
                                    <p:animEffect transition="in" filter="fade">
                                      <p:cBhvr>
                                        <p:cTn id="23" dur="500"/>
                                        <p:tgtEl>
                                          <p:spTgt spid="2">
                                            <p:graphicEl>
                                              <a:dgm id="{9105F70B-4F3E-4BD4-9460-390A305C3AEB}"/>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9EC36092-0F3D-48BB-BD3F-FD209D5D33D1}"/>
                                            </p:graphicEl>
                                          </p:spTgt>
                                        </p:tgtEl>
                                        <p:attrNameLst>
                                          <p:attrName>style.visibility</p:attrName>
                                        </p:attrNameLst>
                                      </p:cBhvr>
                                      <p:to>
                                        <p:strVal val="visible"/>
                                      </p:to>
                                    </p:set>
                                    <p:animEffect transition="in" filter="fade">
                                      <p:cBhvr>
                                        <p:cTn id="28" dur="500"/>
                                        <p:tgtEl>
                                          <p:spTgt spid="2">
                                            <p:graphicEl>
                                              <a:dgm id="{9EC36092-0F3D-48BB-BD3F-FD209D5D33D1}"/>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16FFB133-E8E6-4371-B84D-FBC62F1B2097}"/>
                                            </p:graphicEl>
                                          </p:spTgt>
                                        </p:tgtEl>
                                        <p:attrNameLst>
                                          <p:attrName>style.visibility</p:attrName>
                                        </p:attrNameLst>
                                      </p:cBhvr>
                                      <p:to>
                                        <p:strVal val="visible"/>
                                      </p:to>
                                    </p:set>
                                    <p:animEffect transition="in" filter="fade">
                                      <p:cBhvr>
                                        <p:cTn id="31" dur="500"/>
                                        <p:tgtEl>
                                          <p:spTgt spid="2">
                                            <p:graphicEl>
                                              <a:dgm id="{16FFB133-E8E6-4371-B84D-FBC62F1B2097}"/>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FE30D31D-B039-4B47-A29F-526454CE0842}"/>
                                            </p:graphicEl>
                                          </p:spTgt>
                                        </p:tgtEl>
                                        <p:attrNameLst>
                                          <p:attrName>style.visibility</p:attrName>
                                        </p:attrNameLst>
                                      </p:cBhvr>
                                      <p:to>
                                        <p:strVal val="visible"/>
                                      </p:to>
                                    </p:set>
                                    <p:animEffect transition="in" filter="fade">
                                      <p:cBhvr>
                                        <p:cTn id="36" dur="500"/>
                                        <p:tgtEl>
                                          <p:spTgt spid="2">
                                            <p:graphicEl>
                                              <a:dgm id="{FE30D31D-B039-4B47-A29F-526454CE0842}"/>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80C9F89F-7356-4841-A103-9D734E97530A}"/>
                                            </p:graphicEl>
                                          </p:spTgt>
                                        </p:tgtEl>
                                        <p:attrNameLst>
                                          <p:attrName>style.visibility</p:attrName>
                                        </p:attrNameLst>
                                      </p:cBhvr>
                                      <p:to>
                                        <p:strVal val="visible"/>
                                      </p:to>
                                    </p:set>
                                    <p:animEffect transition="in" filter="fade">
                                      <p:cBhvr>
                                        <p:cTn id="39" dur="500"/>
                                        <p:tgtEl>
                                          <p:spTgt spid="2">
                                            <p:graphicEl>
                                              <a:dgm id="{80C9F89F-7356-4841-A103-9D734E97530A}"/>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2">
                                            <p:graphicEl>
                                              <a:dgm id="{31E1AC54-FF72-41F8-8D4B-0A392E297D4E}"/>
                                            </p:graphicEl>
                                          </p:spTgt>
                                        </p:tgtEl>
                                        <p:attrNameLst>
                                          <p:attrName>style.visibility</p:attrName>
                                        </p:attrNameLst>
                                      </p:cBhvr>
                                      <p:to>
                                        <p:strVal val="visible"/>
                                      </p:to>
                                    </p:set>
                                    <p:animEffect transition="in" filter="fade">
                                      <p:cBhvr>
                                        <p:cTn id="42" dur="500"/>
                                        <p:tgtEl>
                                          <p:spTgt spid="2">
                                            <p:graphicEl>
                                              <a:dgm id="{31E1AC54-FF72-41F8-8D4B-0A392E297D4E}"/>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5"/>
                                        </p:tgtEl>
                                        <p:attrNameLst>
                                          <p:attrName>style.visibility</p:attrName>
                                        </p:attrNameLst>
                                      </p:cBhvr>
                                      <p:to>
                                        <p:strVal val="visible"/>
                                      </p:to>
                                    </p:set>
                                    <p:animEffect transition="in" filter="fade">
                                      <p:cBhvr>
                                        <p:cTn id="47" dur="500"/>
                                        <p:tgtEl>
                                          <p:spTgt spid="5"/>
                                        </p:tgtEl>
                                      </p:cBhvr>
                                    </p:animEffect>
                                  </p:childTnLst>
                                </p:cTn>
                              </p:par>
                              <p:par>
                                <p:cTn id="48" presetID="10" presetClass="entr" presetSubtype="0" fill="hold" nodeType="withEffect">
                                  <p:stCondLst>
                                    <p:cond delay="0"/>
                                  </p:stCondLst>
                                  <p:childTnLst>
                                    <p:set>
                                      <p:cBhvr>
                                        <p:cTn id="49" dur="1" fill="hold">
                                          <p:stCondLst>
                                            <p:cond delay="0"/>
                                          </p:stCondLst>
                                        </p:cTn>
                                        <p:tgtEl>
                                          <p:spTgt spid="9"/>
                                        </p:tgtEl>
                                        <p:attrNameLst>
                                          <p:attrName>style.visibility</p:attrName>
                                        </p:attrNameLst>
                                      </p:cBhvr>
                                      <p:to>
                                        <p:strVal val="visible"/>
                                      </p:to>
                                    </p:set>
                                    <p:animEffect transition="in" filter="fade">
                                      <p:cBhvr>
                                        <p:cTn id="50" dur="500"/>
                                        <p:tgtEl>
                                          <p:spTgt spid="9"/>
                                        </p:tgtEl>
                                      </p:cBhvr>
                                    </p:animEffect>
                                  </p:childTnLst>
                                </p:cTn>
                              </p:par>
                              <p:par>
                                <p:cTn id="51" presetID="10" presetClass="entr" presetSubtype="0" fill="hold" nodeType="withEffect">
                                  <p:stCondLst>
                                    <p:cond delay="0"/>
                                  </p:stCondLst>
                                  <p:childTnLst>
                                    <p:set>
                                      <p:cBhvr>
                                        <p:cTn id="52" dur="1" fill="hold">
                                          <p:stCondLst>
                                            <p:cond delay="0"/>
                                          </p:stCondLst>
                                        </p:cTn>
                                        <p:tgtEl>
                                          <p:spTgt spid="11"/>
                                        </p:tgtEl>
                                        <p:attrNameLst>
                                          <p:attrName>style.visibility</p:attrName>
                                        </p:attrNameLst>
                                      </p:cBhvr>
                                      <p:to>
                                        <p:strVal val="visible"/>
                                      </p:to>
                                    </p:set>
                                    <p:animEffect transition="in" filter="fade">
                                      <p:cBhvr>
                                        <p:cTn id="53" dur="500"/>
                                        <p:tgtEl>
                                          <p:spTgt spid="11"/>
                                        </p:tgtEl>
                                      </p:cBhvr>
                                    </p:animEffect>
                                  </p:childTnLst>
                                </p:cTn>
                              </p:par>
                              <p:par>
                                <p:cTn id="54" presetID="10" presetClass="entr" presetSubtype="0" fill="hold" nodeType="withEffect">
                                  <p:stCondLst>
                                    <p:cond delay="0"/>
                                  </p:stCondLst>
                                  <p:childTnLst>
                                    <p:set>
                                      <p:cBhvr>
                                        <p:cTn id="55" dur="1" fill="hold">
                                          <p:stCondLst>
                                            <p:cond delay="0"/>
                                          </p:stCondLst>
                                        </p:cTn>
                                        <p:tgtEl>
                                          <p:spTgt spid="14"/>
                                        </p:tgtEl>
                                        <p:attrNameLst>
                                          <p:attrName>style.visibility</p:attrName>
                                        </p:attrNameLst>
                                      </p:cBhvr>
                                      <p:to>
                                        <p:strVal val="visible"/>
                                      </p:to>
                                    </p:set>
                                    <p:animEffect transition="in" filter="fade">
                                      <p:cBhvr>
                                        <p:cTn id="56" dur="500"/>
                                        <p:tgtEl>
                                          <p:spTgt spid="14"/>
                                        </p:tgtEl>
                                      </p:cBhvr>
                                    </p:animEffect>
                                  </p:childTnLst>
                                </p:cTn>
                              </p:par>
                              <p:par>
                                <p:cTn id="57" presetID="10" presetClass="entr" presetSubtype="0" fill="hold" nodeType="withEffect">
                                  <p:stCondLst>
                                    <p:cond delay="0"/>
                                  </p:stCondLst>
                                  <p:childTnLst>
                                    <p:set>
                                      <p:cBhvr>
                                        <p:cTn id="58" dur="1" fill="hold">
                                          <p:stCondLst>
                                            <p:cond delay="0"/>
                                          </p:stCondLst>
                                        </p:cTn>
                                        <p:tgtEl>
                                          <p:spTgt spid="16"/>
                                        </p:tgtEl>
                                        <p:attrNameLst>
                                          <p:attrName>style.visibility</p:attrName>
                                        </p:attrNameLst>
                                      </p:cBhvr>
                                      <p:to>
                                        <p:strVal val="visible"/>
                                      </p:to>
                                    </p:set>
                                    <p:animEffect transition="in" filter="fade">
                                      <p:cBhvr>
                                        <p:cTn id="59" dur="500"/>
                                        <p:tgtEl>
                                          <p:spTgt spid="16"/>
                                        </p:tgtEl>
                                      </p:cBhvr>
                                    </p:animEffect>
                                  </p:childTnLst>
                                </p:cTn>
                              </p:par>
                              <p:par>
                                <p:cTn id="60" presetID="10" presetClass="entr" presetSubtype="0" fill="hold" nodeType="withEffect">
                                  <p:stCondLst>
                                    <p:cond delay="0"/>
                                  </p:stCondLst>
                                  <p:childTnLst>
                                    <p:set>
                                      <p:cBhvr>
                                        <p:cTn id="61" dur="1" fill="hold">
                                          <p:stCondLst>
                                            <p:cond delay="0"/>
                                          </p:stCondLst>
                                        </p:cTn>
                                        <p:tgtEl>
                                          <p:spTgt spid="18"/>
                                        </p:tgtEl>
                                        <p:attrNameLst>
                                          <p:attrName>style.visibility</p:attrName>
                                        </p:attrNameLst>
                                      </p:cBhvr>
                                      <p:to>
                                        <p:strVal val="visible"/>
                                      </p:to>
                                    </p:set>
                                    <p:animEffect transition="in" filter="fade">
                                      <p:cBhvr>
                                        <p:cTn id="62"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P spid="5"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2980139" y="1846729"/>
            <a:ext cx="6024283" cy="3388659"/>
          </a:xfrm>
          <a:prstGeom prst="rect">
            <a:avLst/>
          </a:prstGeom>
        </p:spPr>
      </p:pic>
      <p:sp>
        <p:nvSpPr>
          <p:cNvPr id="4" name="TextBox 3"/>
          <p:cNvSpPr txBox="1"/>
          <p:nvPr/>
        </p:nvSpPr>
        <p:spPr>
          <a:xfrm>
            <a:off x="1115122" y="418924"/>
            <a:ext cx="9946888" cy="646331"/>
          </a:xfrm>
          <a:prstGeom prst="rect">
            <a:avLst/>
          </a:prstGeom>
          <a:solidFill>
            <a:srgbClr val="002060"/>
          </a:solidFill>
        </p:spPr>
        <p:txBody>
          <a:bodyPr wrap="square" rtlCol="0">
            <a:spAutoFit/>
          </a:bodyPr>
          <a:lstStyle/>
          <a:p>
            <a:pPr algn="ctr"/>
            <a:r>
              <a:rPr lang="en-GB" sz="3600" b="1" dirty="0">
                <a:solidFill>
                  <a:schemeClr val="bg1"/>
                </a:solidFill>
              </a:rPr>
              <a:t>Think Court!!!</a:t>
            </a:r>
          </a:p>
        </p:txBody>
      </p:sp>
      <p:grpSp>
        <p:nvGrpSpPr>
          <p:cNvPr id="5" name="Group 4">
            <a:extLst>
              <a:ext uri="{FF2B5EF4-FFF2-40B4-BE49-F238E27FC236}">
                <a16:creationId xmlns:a16="http://schemas.microsoft.com/office/drawing/2014/main" id="{8CEFE556-C4EC-44C2-83B0-5C29E1BA2ADB}"/>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22D5008B-B4B4-4260-8301-6E3A1E17CBC7}"/>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02BD0812-15A6-4093-B570-A24381BC8859}"/>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58A27901-9D46-4775-9959-B5C97AA26C9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DBC3802C-1F9C-4191-80BD-59D5B058F0AD}"/>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556B9F09-B99B-4854-822F-3270BC227476}"/>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154D39B4-7187-4C71-9BBB-E4CFB58A4D4F}"/>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6466470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997719" y="174051"/>
            <a:ext cx="10593658" cy="646331"/>
          </a:xfrm>
          <a:prstGeom prst="rect">
            <a:avLst/>
          </a:prstGeom>
          <a:solidFill>
            <a:srgbClr val="002060"/>
          </a:solidFill>
        </p:spPr>
        <p:txBody>
          <a:bodyPr wrap="square" rtlCol="0">
            <a:spAutoFit/>
          </a:bodyPr>
          <a:lstStyle/>
          <a:p>
            <a:pPr algn="ctr"/>
            <a:r>
              <a:rPr lang="en-GB" sz="3600" b="1" dirty="0">
                <a:solidFill>
                  <a:schemeClr val="bg1"/>
                </a:solidFill>
              </a:rPr>
              <a:t>A Criminal Investigation</a:t>
            </a:r>
          </a:p>
        </p:txBody>
      </p:sp>
      <p:pic>
        <p:nvPicPr>
          <p:cNvPr id="6" name="Picture 5"/>
          <p:cNvPicPr>
            <a:picLocks noChangeAspect="1"/>
          </p:cNvPicPr>
          <p:nvPr/>
        </p:nvPicPr>
        <p:blipFill>
          <a:blip r:embed="rId3"/>
          <a:stretch>
            <a:fillRect/>
          </a:stretch>
        </p:blipFill>
        <p:spPr>
          <a:xfrm>
            <a:off x="2154087" y="5377172"/>
            <a:ext cx="8280919" cy="920778"/>
          </a:xfrm>
          <a:prstGeom prst="rect">
            <a:avLst/>
          </a:prstGeom>
        </p:spPr>
      </p:pic>
      <p:graphicFrame>
        <p:nvGraphicFramePr>
          <p:cNvPr id="2" name="Diagram 1"/>
          <p:cNvGraphicFramePr/>
          <p:nvPr>
            <p:extLst>
              <p:ext uri="{D42A27DB-BD31-4B8C-83A1-F6EECF244321}">
                <p14:modId xmlns:p14="http://schemas.microsoft.com/office/powerpoint/2010/main" val="3504826940"/>
              </p:ext>
            </p:extLst>
          </p:nvPr>
        </p:nvGraphicFramePr>
        <p:xfrm>
          <a:off x="997719" y="957742"/>
          <a:ext cx="10593657" cy="428207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7" name="Group 6">
            <a:extLst>
              <a:ext uri="{FF2B5EF4-FFF2-40B4-BE49-F238E27FC236}">
                <a16:creationId xmlns:a16="http://schemas.microsoft.com/office/drawing/2014/main" id="{0140F180-BED0-4301-9F9A-12B9710327C0}"/>
              </a:ext>
            </a:extLst>
          </p:cNvPr>
          <p:cNvGrpSpPr/>
          <p:nvPr/>
        </p:nvGrpSpPr>
        <p:grpSpPr>
          <a:xfrm>
            <a:off x="0" y="5734233"/>
            <a:ext cx="12192000" cy="1240188"/>
            <a:chOff x="0" y="5734233"/>
            <a:chExt cx="12192000" cy="1240188"/>
          </a:xfrm>
        </p:grpSpPr>
        <p:pic>
          <p:nvPicPr>
            <p:cNvPr id="8" name="Picture 7">
              <a:extLst>
                <a:ext uri="{FF2B5EF4-FFF2-40B4-BE49-F238E27FC236}">
                  <a16:creationId xmlns:a16="http://schemas.microsoft.com/office/drawing/2014/main" id="{9AB7B674-2A26-4BB4-B2DE-165BFC40CFD8}"/>
                </a:ext>
              </a:extLst>
            </p:cNvPr>
            <p:cNvPicPr>
              <a:picLocks noChangeAspect="1"/>
            </p:cNvPicPr>
            <p:nvPr/>
          </p:nvPicPr>
          <p:blipFill>
            <a:blip r:embed="rId9"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9" name="Rectangle 8">
              <a:extLst>
                <a:ext uri="{FF2B5EF4-FFF2-40B4-BE49-F238E27FC236}">
                  <a16:creationId xmlns:a16="http://schemas.microsoft.com/office/drawing/2014/main" id="{3D2B5525-6724-4FA3-BC14-69F5A10FCED9}"/>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 name="Picture 9">
              <a:extLst>
                <a:ext uri="{FF2B5EF4-FFF2-40B4-BE49-F238E27FC236}">
                  <a16:creationId xmlns:a16="http://schemas.microsoft.com/office/drawing/2014/main" id="{6D218955-1B8C-411B-B186-EF0C41E601C8}"/>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1" name="Rectangle 10">
              <a:extLst>
                <a:ext uri="{FF2B5EF4-FFF2-40B4-BE49-F238E27FC236}">
                  <a16:creationId xmlns:a16="http://schemas.microsoft.com/office/drawing/2014/main" id="{849BB86C-980C-41DD-A2A4-6333941DBC74}"/>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Text, letter&#10;&#10;Description automatically generated">
              <a:extLst>
                <a:ext uri="{FF2B5EF4-FFF2-40B4-BE49-F238E27FC236}">
                  <a16:creationId xmlns:a16="http://schemas.microsoft.com/office/drawing/2014/main" id="{6F64ABBC-9322-4C69-BCED-9E7E46DF3EDF}"/>
                </a:ext>
              </a:extLst>
            </p:cNvPr>
            <p:cNvPicPr>
              <a:picLocks noChangeAspect="1"/>
            </p:cNvPicPr>
            <p:nvPr/>
          </p:nvPicPr>
          <p:blipFill rotWithShape="1">
            <a:blip r:embed="rId11"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3" name="Picture 12" descr="A picture containing text, metalware, gear&#10;&#10;Description automatically generated">
              <a:extLst>
                <a:ext uri="{FF2B5EF4-FFF2-40B4-BE49-F238E27FC236}">
                  <a16:creationId xmlns:a16="http://schemas.microsoft.com/office/drawing/2014/main" id="{E24248ED-98A9-479E-8D33-D50AF5C10A4D}"/>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8636767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59AF5CCF-EB21-4C4E-84A1-6C22907C48F1}"/>
                                            </p:graphicEl>
                                          </p:spTgt>
                                        </p:tgtEl>
                                        <p:attrNameLst>
                                          <p:attrName>style.visibility</p:attrName>
                                        </p:attrNameLst>
                                      </p:cBhvr>
                                      <p:to>
                                        <p:strVal val="visible"/>
                                      </p:to>
                                    </p:set>
                                    <p:animEffect transition="in" filter="fade">
                                      <p:cBhvr>
                                        <p:cTn id="7" dur="500"/>
                                        <p:tgtEl>
                                          <p:spTgt spid="2">
                                            <p:graphicEl>
                                              <a:dgm id="{59AF5CCF-EB21-4C4E-84A1-6C22907C48F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BF7A2022-BAA7-482D-86C2-E6CB29546423}"/>
                                            </p:graphicEl>
                                          </p:spTgt>
                                        </p:tgtEl>
                                        <p:attrNameLst>
                                          <p:attrName>style.visibility</p:attrName>
                                        </p:attrNameLst>
                                      </p:cBhvr>
                                      <p:to>
                                        <p:strVal val="visible"/>
                                      </p:to>
                                    </p:set>
                                    <p:animEffect transition="in" filter="fade">
                                      <p:cBhvr>
                                        <p:cTn id="12" dur="500"/>
                                        <p:tgtEl>
                                          <p:spTgt spid="2">
                                            <p:graphicEl>
                                              <a:dgm id="{BF7A2022-BAA7-482D-86C2-E6CB29546423}"/>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C5518157-1F07-4221-AF68-D94229F14CC9}"/>
                                            </p:graphicEl>
                                          </p:spTgt>
                                        </p:tgtEl>
                                        <p:attrNameLst>
                                          <p:attrName>style.visibility</p:attrName>
                                        </p:attrNameLst>
                                      </p:cBhvr>
                                      <p:to>
                                        <p:strVal val="visible"/>
                                      </p:to>
                                    </p:set>
                                    <p:animEffect transition="in" filter="fade">
                                      <p:cBhvr>
                                        <p:cTn id="15" dur="500"/>
                                        <p:tgtEl>
                                          <p:spTgt spid="2">
                                            <p:graphicEl>
                                              <a:dgm id="{C5518157-1F07-4221-AF68-D94229F14CC9}"/>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8DE9CB6D-F3BB-45FE-B220-DC14E76110A2}"/>
                                            </p:graphicEl>
                                          </p:spTgt>
                                        </p:tgtEl>
                                        <p:attrNameLst>
                                          <p:attrName>style.visibility</p:attrName>
                                        </p:attrNameLst>
                                      </p:cBhvr>
                                      <p:to>
                                        <p:strVal val="visible"/>
                                      </p:to>
                                    </p:set>
                                    <p:animEffect transition="in" filter="fade">
                                      <p:cBhvr>
                                        <p:cTn id="20" dur="500"/>
                                        <p:tgtEl>
                                          <p:spTgt spid="2">
                                            <p:graphicEl>
                                              <a:dgm id="{8DE9CB6D-F3BB-45FE-B220-DC14E76110A2}"/>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084AB8E9-26EC-4FC2-A145-FC24EFF0F520}"/>
                                            </p:graphicEl>
                                          </p:spTgt>
                                        </p:tgtEl>
                                        <p:attrNameLst>
                                          <p:attrName>style.visibility</p:attrName>
                                        </p:attrNameLst>
                                      </p:cBhvr>
                                      <p:to>
                                        <p:strVal val="visible"/>
                                      </p:to>
                                    </p:set>
                                    <p:animEffect transition="in" filter="fade">
                                      <p:cBhvr>
                                        <p:cTn id="23" dur="500"/>
                                        <p:tgtEl>
                                          <p:spTgt spid="2">
                                            <p:graphicEl>
                                              <a:dgm id="{084AB8E9-26EC-4FC2-A145-FC24EFF0F52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35981" y="113577"/>
            <a:ext cx="10905892" cy="646331"/>
          </a:xfrm>
          <a:prstGeom prst="rect">
            <a:avLst/>
          </a:prstGeom>
          <a:solidFill>
            <a:srgbClr val="002060"/>
          </a:solidFill>
        </p:spPr>
        <p:txBody>
          <a:bodyPr wrap="square" rtlCol="0">
            <a:spAutoFit/>
          </a:bodyPr>
          <a:lstStyle/>
          <a:p>
            <a:pPr algn="ctr"/>
            <a:r>
              <a:rPr lang="en-GB" sz="3600" b="1" dirty="0">
                <a:solidFill>
                  <a:schemeClr val="bg1"/>
                </a:solidFill>
              </a:rPr>
              <a:t>A Criminal Investigation</a:t>
            </a:r>
          </a:p>
        </p:txBody>
      </p:sp>
      <p:graphicFrame>
        <p:nvGraphicFramePr>
          <p:cNvPr id="2" name="Diagram 1"/>
          <p:cNvGraphicFramePr/>
          <p:nvPr>
            <p:extLst>
              <p:ext uri="{D42A27DB-BD31-4B8C-83A1-F6EECF244321}">
                <p14:modId xmlns:p14="http://schemas.microsoft.com/office/powerpoint/2010/main" val="2863117739"/>
              </p:ext>
            </p:extLst>
          </p:nvPr>
        </p:nvGraphicFramePr>
        <p:xfrm>
          <a:off x="735981" y="972602"/>
          <a:ext cx="3588215" cy="46941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Diagram 5"/>
          <p:cNvGraphicFramePr/>
          <p:nvPr>
            <p:extLst>
              <p:ext uri="{D42A27DB-BD31-4B8C-83A1-F6EECF244321}">
                <p14:modId xmlns:p14="http://schemas.microsoft.com/office/powerpoint/2010/main" val="240457473"/>
              </p:ext>
            </p:extLst>
          </p:nvPr>
        </p:nvGraphicFramePr>
        <p:xfrm>
          <a:off x="4685990" y="884339"/>
          <a:ext cx="6955883" cy="498120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pSp>
        <p:nvGrpSpPr>
          <p:cNvPr id="5" name="Group 4">
            <a:extLst>
              <a:ext uri="{FF2B5EF4-FFF2-40B4-BE49-F238E27FC236}">
                <a16:creationId xmlns:a16="http://schemas.microsoft.com/office/drawing/2014/main" id="{8B16A6D2-002D-4B15-80B2-476A41AD18C2}"/>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AC5FBC76-7A2B-47DE-BDD0-DC71F6124CB4}"/>
                </a:ext>
              </a:extLst>
            </p:cNvPr>
            <p:cNvPicPr>
              <a:picLocks noChangeAspect="1"/>
            </p:cNvPicPr>
            <p:nvPr/>
          </p:nvPicPr>
          <p:blipFill>
            <a:blip r:embed="rId1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1F7AAD84-A4E1-4C48-8FE1-B5EA23E4F64E}"/>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B86B9016-A354-4EE4-B817-60703545AA64}"/>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AAC10CF7-BA73-4EE7-92AD-EF07034969F3}"/>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EFA60EC9-5EF4-47B1-95C7-3BAE3FC7BF14}"/>
                </a:ext>
              </a:extLst>
            </p:cNvPr>
            <p:cNvPicPr>
              <a:picLocks noChangeAspect="1"/>
            </p:cNvPicPr>
            <p:nvPr/>
          </p:nvPicPr>
          <p:blipFill rotWithShape="1">
            <a:blip r:embed="rId1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9B152218-B89F-4EB7-9DA9-C2242A7A4AD5}"/>
                </a:ext>
              </a:extLst>
            </p:cNvPr>
            <p:cNvPicPr>
              <a:picLocks noChangeAspect="1"/>
            </p:cNvPicPr>
            <p:nvPr/>
          </p:nvPicPr>
          <p:blipFill>
            <a:blip r:embed="rId1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2392393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1777024A-55D0-4775-8A74-6B7A6E7850DA}"/>
                                            </p:graphicEl>
                                          </p:spTgt>
                                        </p:tgtEl>
                                        <p:attrNameLst>
                                          <p:attrName>style.visibility</p:attrName>
                                        </p:attrNameLst>
                                      </p:cBhvr>
                                      <p:to>
                                        <p:strVal val="visible"/>
                                      </p:to>
                                    </p:set>
                                    <p:animEffect transition="in" filter="fade">
                                      <p:cBhvr>
                                        <p:cTn id="7" dur="500"/>
                                        <p:tgtEl>
                                          <p:spTgt spid="2">
                                            <p:graphicEl>
                                              <a:dgm id="{1777024A-55D0-4775-8A74-6B7A6E7850D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A0CC5E9B-7629-43D7-BC70-34F9768A093F}"/>
                                            </p:graphicEl>
                                          </p:spTgt>
                                        </p:tgtEl>
                                        <p:attrNameLst>
                                          <p:attrName>style.visibility</p:attrName>
                                        </p:attrNameLst>
                                      </p:cBhvr>
                                      <p:to>
                                        <p:strVal val="visible"/>
                                      </p:to>
                                    </p:set>
                                    <p:animEffect transition="in" filter="fade">
                                      <p:cBhvr>
                                        <p:cTn id="12" dur="500"/>
                                        <p:tgtEl>
                                          <p:spTgt spid="2">
                                            <p:graphicEl>
                                              <a:dgm id="{A0CC5E9B-7629-43D7-BC70-34F9768A093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713D5915-9A6B-4885-B514-7BE9E964B63D}"/>
                                            </p:graphicEl>
                                          </p:spTgt>
                                        </p:tgtEl>
                                        <p:attrNameLst>
                                          <p:attrName>style.visibility</p:attrName>
                                        </p:attrNameLst>
                                      </p:cBhvr>
                                      <p:to>
                                        <p:strVal val="visible"/>
                                      </p:to>
                                    </p:set>
                                    <p:animEffect transition="in" filter="fade">
                                      <p:cBhvr>
                                        <p:cTn id="17" dur="500"/>
                                        <p:tgtEl>
                                          <p:spTgt spid="6">
                                            <p:graphicEl>
                                              <a:dgm id="{713D5915-9A6B-4885-B514-7BE9E964B63D}"/>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6">
                                            <p:graphicEl>
                                              <a:dgm id="{2DB86C17-EA76-48C1-859D-C7D79E71E794}"/>
                                            </p:graphicEl>
                                          </p:spTgt>
                                        </p:tgtEl>
                                        <p:attrNameLst>
                                          <p:attrName>style.visibility</p:attrName>
                                        </p:attrNameLst>
                                      </p:cBhvr>
                                      <p:to>
                                        <p:strVal val="visible"/>
                                      </p:to>
                                    </p:set>
                                    <p:animEffect transition="in" filter="fade">
                                      <p:cBhvr>
                                        <p:cTn id="20" dur="500"/>
                                        <p:tgtEl>
                                          <p:spTgt spid="6">
                                            <p:graphicEl>
                                              <a:dgm id="{2DB86C17-EA76-48C1-859D-C7D79E71E794}"/>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6">
                                            <p:graphicEl>
                                              <a:dgm id="{CC9364E1-B163-4B51-A5E8-745AF75932EC}"/>
                                            </p:graphicEl>
                                          </p:spTgt>
                                        </p:tgtEl>
                                        <p:attrNameLst>
                                          <p:attrName>style.visibility</p:attrName>
                                        </p:attrNameLst>
                                      </p:cBhvr>
                                      <p:to>
                                        <p:strVal val="visible"/>
                                      </p:to>
                                    </p:set>
                                    <p:animEffect transition="in" filter="fade">
                                      <p:cBhvr>
                                        <p:cTn id="25" dur="500"/>
                                        <p:tgtEl>
                                          <p:spTgt spid="6">
                                            <p:graphicEl>
                                              <a:dgm id="{CC9364E1-B163-4B51-A5E8-745AF75932EC}"/>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6">
                                            <p:graphicEl>
                                              <a:dgm id="{892282D7-68EE-4CE0-8719-A37027701754}"/>
                                            </p:graphicEl>
                                          </p:spTgt>
                                        </p:tgtEl>
                                        <p:attrNameLst>
                                          <p:attrName>style.visibility</p:attrName>
                                        </p:attrNameLst>
                                      </p:cBhvr>
                                      <p:to>
                                        <p:strVal val="visible"/>
                                      </p:to>
                                    </p:set>
                                    <p:animEffect transition="in" filter="fade">
                                      <p:cBhvr>
                                        <p:cTn id="30" dur="500"/>
                                        <p:tgtEl>
                                          <p:spTgt spid="6">
                                            <p:graphicEl>
                                              <a:dgm id="{892282D7-68EE-4CE0-8719-A37027701754}"/>
                                            </p:graphic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6">
                                            <p:graphicEl>
                                              <a:dgm id="{7DE94B83-8A64-4220-8BF7-D8959C850D82}"/>
                                            </p:graphicEl>
                                          </p:spTgt>
                                        </p:tgtEl>
                                        <p:attrNameLst>
                                          <p:attrName>style.visibility</p:attrName>
                                        </p:attrNameLst>
                                      </p:cBhvr>
                                      <p:to>
                                        <p:strVal val="visible"/>
                                      </p:to>
                                    </p:set>
                                    <p:animEffect transition="in" filter="fade">
                                      <p:cBhvr>
                                        <p:cTn id="35" dur="500"/>
                                        <p:tgtEl>
                                          <p:spTgt spid="6">
                                            <p:graphicEl>
                                              <a:dgm id="{7DE94B83-8A64-4220-8BF7-D8959C850D8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Graphic spid="6"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047981" y="164268"/>
            <a:ext cx="10638264" cy="584775"/>
          </a:xfrm>
          <a:prstGeom prst="rect">
            <a:avLst/>
          </a:prstGeom>
          <a:solidFill>
            <a:srgbClr val="002060"/>
          </a:solidFill>
        </p:spPr>
        <p:txBody>
          <a:bodyPr wrap="square" rtlCol="0">
            <a:spAutoFit/>
          </a:bodyPr>
          <a:lstStyle/>
          <a:p>
            <a:pPr algn="ctr"/>
            <a:r>
              <a:rPr lang="en-GB" sz="3200" b="1" dirty="0">
                <a:solidFill>
                  <a:schemeClr val="bg1"/>
                </a:solidFill>
              </a:rPr>
              <a:t>Methods of Investigation</a:t>
            </a:r>
          </a:p>
        </p:txBody>
      </p:sp>
      <p:pic>
        <p:nvPicPr>
          <p:cNvPr id="6" name="Picture 5"/>
          <p:cNvPicPr>
            <a:picLocks noChangeAspect="1"/>
          </p:cNvPicPr>
          <p:nvPr/>
        </p:nvPicPr>
        <p:blipFill>
          <a:blip r:embed="rId3"/>
          <a:stretch>
            <a:fillRect/>
          </a:stretch>
        </p:blipFill>
        <p:spPr>
          <a:xfrm>
            <a:off x="9095941" y="2097053"/>
            <a:ext cx="2857836" cy="1965237"/>
          </a:xfrm>
          <a:prstGeom prst="rect">
            <a:avLst/>
          </a:prstGeom>
          <a:ln>
            <a:solidFill>
              <a:schemeClr val="tx1"/>
            </a:solidFill>
          </a:ln>
        </p:spPr>
      </p:pic>
      <p:sp>
        <p:nvSpPr>
          <p:cNvPr id="7" name="Down Arrow Callout 6"/>
          <p:cNvSpPr/>
          <p:nvPr/>
        </p:nvSpPr>
        <p:spPr>
          <a:xfrm>
            <a:off x="1610303" y="749043"/>
            <a:ext cx="6471041" cy="1348010"/>
          </a:xfrm>
          <a:prstGeom prst="downArrowCallou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There are </a:t>
            </a:r>
            <a:r>
              <a:rPr lang="en-GB" sz="2400" b="1" i="1" dirty="0">
                <a:solidFill>
                  <a:schemeClr val="tx1"/>
                </a:solidFill>
              </a:rPr>
              <a:t>two methods </a:t>
            </a:r>
            <a:r>
              <a:rPr lang="en-GB" sz="2400" dirty="0">
                <a:solidFill>
                  <a:schemeClr val="tx1"/>
                </a:solidFill>
              </a:rPr>
              <a:t>of criminal investigation</a:t>
            </a:r>
          </a:p>
        </p:txBody>
      </p:sp>
      <p:graphicFrame>
        <p:nvGraphicFramePr>
          <p:cNvPr id="8" name="Diagram 7"/>
          <p:cNvGraphicFramePr/>
          <p:nvPr>
            <p:extLst>
              <p:ext uri="{D42A27DB-BD31-4B8C-83A1-F6EECF244321}">
                <p14:modId xmlns:p14="http://schemas.microsoft.com/office/powerpoint/2010/main" val="190294699"/>
              </p:ext>
            </p:extLst>
          </p:nvPr>
        </p:nvGraphicFramePr>
        <p:xfrm>
          <a:off x="971395" y="2227621"/>
          <a:ext cx="7748859" cy="350402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9" name="Group 8">
            <a:extLst>
              <a:ext uri="{FF2B5EF4-FFF2-40B4-BE49-F238E27FC236}">
                <a16:creationId xmlns:a16="http://schemas.microsoft.com/office/drawing/2014/main" id="{6D0419A9-643E-47B4-97A3-1AF68D56A603}"/>
              </a:ext>
            </a:extLst>
          </p:cNvPr>
          <p:cNvGrpSpPr/>
          <p:nvPr/>
        </p:nvGrpSpPr>
        <p:grpSpPr>
          <a:xfrm>
            <a:off x="0" y="5734233"/>
            <a:ext cx="12192000" cy="1240188"/>
            <a:chOff x="0" y="5734233"/>
            <a:chExt cx="12192000" cy="1240188"/>
          </a:xfrm>
        </p:grpSpPr>
        <p:pic>
          <p:nvPicPr>
            <p:cNvPr id="10" name="Picture 9">
              <a:extLst>
                <a:ext uri="{FF2B5EF4-FFF2-40B4-BE49-F238E27FC236}">
                  <a16:creationId xmlns:a16="http://schemas.microsoft.com/office/drawing/2014/main" id="{8EDD6915-BF1D-46BA-9DF3-A3611387B055}"/>
                </a:ext>
              </a:extLst>
            </p:cNvPr>
            <p:cNvPicPr>
              <a:picLocks noChangeAspect="1"/>
            </p:cNvPicPr>
            <p:nvPr/>
          </p:nvPicPr>
          <p:blipFill>
            <a:blip r:embed="rId9"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1" name="Rectangle 10">
              <a:extLst>
                <a:ext uri="{FF2B5EF4-FFF2-40B4-BE49-F238E27FC236}">
                  <a16:creationId xmlns:a16="http://schemas.microsoft.com/office/drawing/2014/main" id="{AF74B34B-033C-4326-8458-A9F639FB2098}"/>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2" name="Picture 11">
              <a:extLst>
                <a:ext uri="{FF2B5EF4-FFF2-40B4-BE49-F238E27FC236}">
                  <a16:creationId xmlns:a16="http://schemas.microsoft.com/office/drawing/2014/main" id="{875C7CA6-F2A1-43BE-99DC-70AA13D7D011}"/>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3" name="Rectangle 12">
              <a:extLst>
                <a:ext uri="{FF2B5EF4-FFF2-40B4-BE49-F238E27FC236}">
                  <a16:creationId xmlns:a16="http://schemas.microsoft.com/office/drawing/2014/main" id="{5DF8E462-71BE-4B25-99AF-8892560F34A1}"/>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4" name="Picture 13" descr="Text, letter&#10;&#10;Description automatically generated">
              <a:extLst>
                <a:ext uri="{FF2B5EF4-FFF2-40B4-BE49-F238E27FC236}">
                  <a16:creationId xmlns:a16="http://schemas.microsoft.com/office/drawing/2014/main" id="{DD79CE1B-E786-45B2-AB95-EEB2A89FAB28}"/>
                </a:ext>
              </a:extLst>
            </p:cNvPr>
            <p:cNvPicPr>
              <a:picLocks noChangeAspect="1"/>
            </p:cNvPicPr>
            <p:nvPr/>
          </p:nvPicPr>
          <p:blipFill rotWithShape="1">
            <a:blip r:embed="rId11"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5" name="Picture 14" descr="A picture containing text, metalware, gear&#10;&#10;Description automatically generated">
              <a:extLst>
                <a:ext uri="{FF2B5EF4-FFF2-40B4-BE49-F238E27FC236}">
                  <a16:creationId xmlns:a16="http://schemas.microsoft.com/office/drawing/2014/main" id="{AFD7BC25-AA0B-4D4E-AD49-14A3E098C191}"/>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1350139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A1DF1F63-2763-4135-A1DA-ECB7B98BD17C}"/>
                                            </p:graphicEl>
                                          </p:spTgt>
                                        </p:tgtEl>
                                        <p:attrNameLst>
                                          <p:attrName>style.visibility</p:attrName>
                                        </p:attrNameLst>
                                      </p:cBhvr>
                                      <p:to>
                                        <p:strVal val="visible"/>
                                      </p:to>
                                    </p:set>
                                    <p:animEffect transition="in" filter="fade">
                                      <p:cBhvr>
                                        <p:cTn id="12" dur="500"/>
                                        <p:tgtEl>
                                          <p:spTgt spid="8">
                                            <p:graphicEl>
                                              <a:dgm id="{A1DF1F63-2763-4135-A1DA-ECB7B98BD17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graphicEl>
                                              <a:dgm id="{7E8336F9-CC29-4DC2-9527-D2D0F4A0AB5F}"/>
                                            </p:graphicEl>
                                          </p:spTgt>
                                        </p:tgtEl>
                                        <p:attrNameLst>
                                          <p:attrName>style.visibility</p:attrName>
                                        </p:attrNameLst>
                                      </p:cBhvr>
                                      <p:to>
                                        <p:strVal val="visible"/>
                                      </p:to>
                                    </p:set>
                                    <p:animEffect transition="in" filter="fade">
                                      <p:cBhvr>
                                        <p:cTn id="17" dur="500"/>
                                        <p:tgtEl>
                                          <p:spTgt spid="8">
                                            <p:graphicEl>
                                              <a:dgm id="{7E8336F9-CC29-4DC2-9527-D2D0F4A0AB5F}"/>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graphicEl>
                                              <a:dgm id="{AEFFE743-B824-4830-A4C5-EA90239FB717}"/>
                                            </p:graphicEl>
                                          </p:spTgt>
                                        </p:tgtEl>
                                        <p:attrNameLst>
                                          <p:attrName>style.visibility</p:attrName>
                                        </p:attrNameLst>
                                      </p:cBhvr>
                                      <p:to>
                                        <p:strVal val="visible"/>
                                      </p:to>
                                    </p:set>
                                    <p:animEffect transition="in" filter="fade">
                                      <p:cBhvr>
                                        <p:cTn id="22" dur="500"/>
                                        <p:tgtEl>
                                          <p:spTgt spid="8">
                                            <p:graphicEl>
                                              <a:dgm id="{AEFFE743-B824-4830-A4C5-EA90239FB717}"/>
                                            </p:graphic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8">
                                            <p:graphicEl>
                                              <a:dgm id="{DA0AF2C6-6BB1-4772-88CE-8D1B7A36BDBB}"/>
                                            </p:graphicEl>
                                          </p:spTgt>
                                        </p:tgtEl>
                                        <p:attrNameLst>
                                          <p:attrName>style.visibility</p:attrName>
                                        </p:attrNameLst>
                                      </p:cBhvr>
                                      <p:to>
                                        <p:strVal val="visible"/>
                                      </p:to>
                                    </p:set>
                                    <p:animEffect transition="in" filter="fade">
                                      <p:cBhvr>
                                        <p:cTn id="25" dur="500"/>
                                        <p:tgtEl>
                                          <p:spTgt spid="8">
                                            <p:graphicEl>
                                              <a:dgm id="{DA0AF2C6-6BB1-4772-88CE-8D1B7A36BDBB}"/>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8">
                                            <p:graphicEl>
                                              <a:dgm id="{BE16E3B2-35B5-40DF-8750-054BD60AEB43}"/>
                                            </p:graphicEl>
                                          </p:spTgt>
                                        </p:tgtEl>
                                        <p:attrNameLst>
                                          <p:attrName>style.visibility</p:attrName>
                                        </p:attrNameLst>
                                      </p:cBhvr>
                                      <p:to>
                                        <p:strVal val="visible"/>
                                      </p:to>
                                    </p:set>
                                    <p:animEffect transition="in" filter="fade">
                                      <p:cBhvr>
                                        <p:cTn id="30" dur="500"/>
                                        <p:tgtEl>
                                          <p:spTgt spid="8">
                                            <p:graphicEl>
                                              <a:dgm id="{BE16E3B2-35B5-40DF-8750-054BD60AEB4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Graphic spid="8"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735980" y="233280"/>
            <a:ext cx="10772079" cy="646331"/>
          </a:xfrm>
          <a:prstGeom prst="rect">
            <a:avLst/>
          </a:prstGeom>
          <a:solidFill>
            <a:srgbClr val="002060"/>
          </a:solidFill>
        </p:spPr>
        <p:txBody>
          <a:bodyPr wrap="square" rtlCol="0">
            <a:spAutoFit/>
          </a:bodyPr>
          <a:lstStyle/>
          <a:p>
            <a:pPr algn="ctr"/>
            <a:r>
              <a:rPr lang="en-GB" sz="3600" b="1" dirty="0">
                <a:solidFill>
                  <a:schemeClr val="bg1"/>
                </a:solidFill>
              </a:rPr>
              <a:t>Risk</a:t>
            </a:r>
          </a:p>
        </p:txBody>
      </p:sp>
      <p:pic>
        <p:nvPicPr>
          <p:cNvPr id="6" name="Picture 5"/>
          <p:cNvPicPr>
            <a:picLocks noChangeAspect="1"/>
          </p:cNvPicPr>
          <p:nvPr/>
        </p:nvPicPr>
        <p:blipFill rotWithShape="1">
          <a:blip r:embed="rId3"/>
          <a:srcRect b="16656"/>
          <a:stretch/>
        </p:blipFill>
        <p:spPr>
          <a:xfrm>
            <a:off x="5831825" y="1760581"/>
            <a:ext cx="5494869" cy="2925565"/>
          </a:xfrm>
          <a:prstGeom prst="rect">
            <a:avLst/>
          </a:prstGeom>
          <a:ln>
            <a:solidFill>
              <a:schemeClr val="tx1"/>
            </a:solidFill>
          </a:ln>
        </p:spPr>
      </p:pic>
      <p:sp>
        <p:nvSpPr>
          <p:cNvPr id="2" name="Vertical Scroll 1"/>
          <p:cNvSpPr/>
          <p:nvPr/>
        </p:nvSpPr>
        <p:spPr>
          <a:xfrm>
            <a:off x="936703" y="1293541"/>
            <a:ext cx="4594302" cy="4259766"/>
          </a:xfrm>
          <a:prstGeom prst="verticalScroll">
            <a:avLst/>
          </a:prstGeom>
          <a:solidFill>
            <a:schemeClr val="tx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Making rational, effective &amp; defensible decisions can be difficult especially in the complex environment of policing which is characterised by uncertainty</a:t>
            </a:r>
          </a:p>
        </p:txBody>
      </p:sp>
      <p:grpSp>
        <p:nvGrpSpPr>
          <p:cNvPr id="7" name="Group 6">
            <a:extLst>
              <a:ext uri="{FF2B5EF4-FFF2-40B4-BE49-F238E27FC236}">
                <a16:creationId xmlns:a16="http://schemas.microsoft.com/office/drawing/2014/main" id="{A24496F0-6EA4-47F1-BD12-D75E3B87F950}"/>
              </a:ext>
            </a:extLst>
          </p:cNvPr>
          <p:cNvGrpSpPr/>
          <p:nvPr/>
        </p:nvGrpSpPr>
        <p:grpSpPr>
          <a:xfrm>
            <a:off x="0" y="5734233"/>
            <a:ext cx="12192000" cy="1240188"/>
            <a:chOff x="0" y="5734233"/>
            <a:chExt cx="12192000" cy="1240188"/>
          </a:xfrm>
        </p:grpSpPr>
        <p:pic>
          <p:nvPicPr>
            <p:cNvPr id="8" name="Picture 7">
              <a:extLst>
                <a:ext uri="{FF2B5EF4-FFF2-40B4-BE49-F238E27FC236}">
                  <a16:creationId xmlns:a16="http://schemas.microsoft.com/office/drawing/2014/main" id="{F8F507A0-FEA1-4ECC-9A0A-A77806A13C7B}"/>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9" name="Rectangle 8">
              <a:extLst>
                <a:ext uri="{FF2B5EF4-FFF2-40B4-BE49-F238E27FC236}">
                  <a16:creationId xmlns:a16="http://schemas.microsoft.com/office/drawing/2014/main" id="{60320C53-6356-4004-9024-BAD0F20EDC5A}"/>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 name="Picture 9">
              <a:extLst>
                <a:ext uri="{FF2B5EF4-FFF2-40B4-BE49-F238E27FC236}">
                  <a16:creationId xmlns:a16="http://schemas.microsoft.com/office/drawing/2014/main" id="{611B7CDA-5444-458B-BDE9-708BE353767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1" name="Rectangle 10">
              <a:extLst>
                <a:ext uri="{FF2B5EF4-FFF2-40B4-BE49-F238E27FC236}">
                  <a16:creationId xmlns:a16="http://schemas.microsoft.com/office/drawing/2014/main" id="{0E310CD2-A7D2-4FBA-BFC7-C0127E1ECB7D}"/>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Text, letter&#10;&#10;Description automatically generated">
              <a:extLst>
                <a:ext uri="{FF2B5EF4-FFF2-40B4-BE49-F238E27FC236}">
                  <a16:creationId xmlns:a16="http://schemas.microsoft.com/office/drawing/2014/main" id="{53B54F92-65BC-4487-964A-CD59E9A77077}"/>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3" name="Picture 12" descr="A picture containing text, metalware, gear&#10;&#10;Description automatically generated">
              <a:extLst>
                <a:ext uri="{FF2B5EF4-FFF2-40B4-BE49-F238E27FC236}">
                  <a16:creationId xmlns:a16="http://schemas.microsoft.com/office/drawing/2014/main" id="{5954B97D-1EC4-4D39-B1EC-6F1F1671C1BB}"/>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9492795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3850" y="1115403"/>
            <a:ext cx="2926832" cy="2321281"/>
          </a:xfrm>
          <a:prstGeom prst="rect">
            <a:avLst/>
          </a:prstGeom>
          <a:ln>
            <a:solidFill>
              <a:schemeClr val="tx1"/>
            </a:solidFill>
          </a:ln>
        </p:spPr>
      </p:pic>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869399" y="1115403"/>
            <a:ext cx="2926832" cy="2321281"/>
          </a:xfrm>
          <a:prstGeom prst="rect">
            <a:avLst/>
          </a:prstGeom>
          <a:ln>
            <a:solidFill>
              <a:schemeClr val="tx1"/>
            </a:solidFill>
          </a:ln>
        </p:spPr>
      </p:pic>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528864" y="3672477"/>
            <a:ext cx="2769083" cy="2169932"/>
          </a:xfrm>
          <a:prstGeom prst="rect">
            <a:avLst/>
          </a:prstGeom>
          <a:ln>
            <a:solidFill>
              <a:schemeClr val="tx1"/>
            </a:solidFill>
          </a:ln>
        </p:spPr>
      </p:pic>
      <p:sp>
        <p:nvSpPr>
          <p:cNvPr id="7" name="TextBox 6"/>
          <p:cNvSpPr txBox="1"/>
          <p:nvPr/>
        </p:nvSpPr>
        <p:spPr>
          <a:xfrm>
            <a:off x="4528864" y="1583546"/>
            <a:ext cx="2926832" cy="1384995"/>
          </a:xfrm>
          <a:custGeom>
            <a:avLst/>
            <a:gdLst>
              <a:gd name="connsiteX0" fmla="*/ 0 w 2926832"/>
              <a:gd name="connsiteY0" fmla="*/ 0 h 1384995"/>
              <a:gd name="connsiteX1" fmla="*/ 526830 w 2926832"/>
              <a:gd name="connsiteY1" fmla="*/ 0 h 1384995"/>
              <a:gd name="connsiteX2" fmla="*/ 1082928 w 2926832"/>
              <a:gd name="connsiteY2" fmla="*/ 0 h 1384995"/>
              <a:gd name="connsiteX3" fmla="*/ 1639026 w 2926832"/>
              <a:gd name="connsiteY3" fmla="*/ 0 h 1384995"/>
              <a:gd name="connsiteX4" fmla="*/ 2224392 w 2926832"/>
              <a:gd name="connsiteY4" fmla="*/ 0 h 1384995"/>
              <a:gd name="connsiteX5" fmla="*/ 2926832 w 2926832"/>
              <a:gd name="connsiteY5" fmla="*/ 0 h 1384995"/>
              <a:gd name="connsiteX6" fmla="*/ 2926832 w 2926832"/>
              <a:gd name="connsiteY6" fmla="*/ 420115 h 1384995"/>
              <a:gd name="connsiteX7" fmla="*/ 2926832 w 2926832"/>
              <a:gd name="connsiteY7" fmla="*/ 854080 h 1384995"/>
              <a:gd name="connsiteX8" fmla="*/ 2926832 w 2926832"/>
              <a:gd name="connsiteY8" fmla="*/ 1384995 h 1384995"/>
              <a:gd name="connsiteX9" fmla="*/ 2429271 w 2926832"/>
              <a:gd name="connsiteY9" fmla="*/ 1384995 h 1384995"/>
              <a:gd name="connsiteX10" fmla="*/ 1843904 w 2926832"/>
              <a:gd name="connsiteY10" fmla="*/ 1384995 h 1384995"/>
              <a:gd name="connsiteX11" fmla="*/ 1229269 w 2926832"/>
              <a:gd name="connsiteY11" fmla="*/ 1384995 h 1384995"/>
              <a:gd name="connsiteX12" fmla="*/ 585366 w 2926832"/>
              <a:gd name="connsiteY12" fmla="*/ 1384995 h 1384995"/>
              <a:gd name="connsiteX13" fmla="*/ 0 w 2926832"/>
              <a:gd name="connsiteY13" fmla="*/ 1384995 h 1384995"/>
              <a:gd name="connsiteX14" fmla="*/ 0 w 2926832"/>
              <a:gd name="connsiteY14" fmla="*/ 923330 h 1384995"/>
              <a:gd name="connsiteX15" fmla="*/ 0 w 2926832"/>
              <a:gd name="connsiteY15" fmla="*/ 503215 h 1384995"/>
              <a:gd name="connsiteX16" fmla="*/ 0 w 2926832"/>
              <a:gd name="connsiteY16" fmla="*/ 0 h 13849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926832" h="1384995" fill="none" extrusionOk="0">
                <a:moveTo>
                  <a:pt x="0" y="0"/>
                </a:moveTo>
                <a:cubicBezTo>
                  <a:pt x="150519" y="-48266"/>
                  <a:pt x="308425" y="52485"/>
                  <a:pt x="526830" y="0"/>
                </a:cubicBezTo>
                <a:cubicBezTo>
                  <a:pt x="745235" y="-52485"/>
                  <a:pt x="901113" y="11166"/>
                  <a:pt x="1082928" y="0"/>
                </a:cubicBezTo>
                <a:cubicBezTo>
                  <a:pt x="1264743" y="-11166"/>
                  <a:pt x="1466879" y="48262"/>
                  <a:pt x="1639026" y="0"/>
                </a:cubicBezTo>
                <a:cubicBezTo>
                  <a:pt x="1811173" y="-48262"/>
                  <a:pt x="2066703" y="41596"/>
                  <a:pt x="2224392" y="0"/>
                </a:cubicBezTo>
                <a:cubicBezTo>
                  <a:pt x="2382081" y="-41596"/>
                  <a:pt x="2628436" y="69404"/>
                  <a:pt x="2926832" y="0"/>
                </a:cubicBezTo>
                <a:cubicBezTo>
                  <a:pt x="2945729" y="145683"/>
                  <a:pt x="2923547" y="258013"/>
                  <a:pt x="2926832" y="420115"/>
                </a:cubicBezTo>
                <a:cubicBezTo>
                  <a:pt x="2930117" y="582218"/>
                  <a:pt x="2915571" y="644674"/>
                  <a:pt x="2926832" y="854080"/>
                </a:cubicBezTo>
                <a:cubicBezTo>
                  <a:pt x="2938093" y="1063487"/>
                  <a:pt x="2919832" y="1170346"/>
                  <a:pt x="2926832" y="1384995"/>
                </a:cubicBezTo>
                <a:cubicBezTo>
                  <a:pt x="2766774" y="1408489"/>
                  <a:pt x="2539954" y="1365811"/>
                  <a:pt x="2429271" y="1384995"/>
                </a:cubicBezTo>
                <a:cubicBezTo>
                  <a:pt x="2318588" y="1404179"/>
                  <a:pt x="1996837" y="1363942"/>
                  <a:pt x="1843904" y="1384995"/>
                </a:cubicBezTo>
                <a:cubicBezTo>
                  <a:pt x="1690971" y="1406048"/>
                  <a:pt x="1415402" y="1312782"/>
                  <a:pt x="1229269" y="1384995"/>
                </a:cubicBezTo>
                <a:cubicBezTo>
                  <a:pt x="1043137" y="1457208"/>
                  <a:pt x="821511" y="1369373"/>
                  <a:pt x="585366" y="1384995"/>
                </a:cubicBezTo>
                <a:cubicBezTo>
                  <a:pt x="349221" y="1400617"/>
                  <a:pt x="263261" y="1352886"/>
                  <a:pt x="0" y="1384995"/>
                </a:cubicBezTo>
                <a:cubicBezTo>
                  <a:pt x="-38441" y="1180900"/>
                  <a:pt x="15860" y="1101768"/>
                  <a:pt x="0" y="923330"/>
                </a:cubicBezTo>
                <a:cubicBezTo>
                  <a:pt x="-15860" y="744893"/>
                  <a:pt x="44752" y="609325"/>
                  <a:pt x="0" y="503215"/>
                </a:cubicBezTo>
                <a:cubicBezTo>
                  <a:pt x="-44752" y="397105"/>
                  <a:pt x="41502" y="197965"/>
                  <a:pt x="0" y="0"/>
                </a:cubicBezTo>
                <a:close/>
              </a:path>
              <a:path w="2926832" h="1384995" stroke="0" extrusionOk="0">
                <a:moveTo>
                  <a:pt x="0" y="0"/>
                </a:moveTo>
                <a:cubicBezTo>
                  <a:pt x="216434" y="-2339"/>
                  <a:pt x="392011" y="48897"/>
                  <a:pt x="643903" y="0"/>
                </a:cubicBezTo>
                <a:cubicBezTo>
                  <a:pt x="895795" y="-48897"/>
                  <a:pt x="1020152" y="30738"/>
                  <a:pt x="1141464" y="0"/>
                </a:cubicBezTo>
                <a:cubicBezTo>
                  <a:pt x="1262776" y="-30738"/>
                  <a:pt x="1479990" y="30351"/>
                  <a:pt x="1756099" y="0"/>
                </a:cubicBezTo>
                <a:cubicBezTo>
                  <a:pt x="2032208" y="-30351"/>
                  <a:pt x="2130855" y="33929"/>
                  <a:pt x="2282929" y="0"/>
                </a:cubicBezTo>
                <a:cubicBezTo>
                  <a:pt x="2435003" y="-33929"/>
                  <a:pt x="2636910" y="4903"/>
                  <a:pt x="2926832" y="0"/>
                </a:cubicBezTo>
                <a:cubicBezTo>
                  <a:pt x="2937790" y="156423"/>
                  <a:pt x="2911303" y="357012"/>
                  <a:pt x="2926832" y="489365"/>
                </a:cubicBezTo>
                <a:cubicBezTo>
                  <a:pt x="2942361" y="621719"/>
                  <a:pt x="2874769" y="810738"/>
                  <a:pt x="2926832" y="951030"/>
                </a:cubicBezTo>
                <a:cubicBezTo>
                  <a:pt x="2978895" y="1091323"/>
                  <a:pt x="2897140" y="1219381"/>
                  <a:pt x="2926832" y="1384995"/>
                </a:cubicBezTo>
                <a:cubicBezTo>
                  <a:pt x="2792730" y="1437235"/>
                  <a:pt x="2512491" y="1364579"/>
                  <a:pt x="2400002" y="1384995"/>
                </a:cubicBezTo>
                <a:cubicBezTo>
                  <a:pt x="2287513" y="1405411"/>
                  <a:pt x="2086691" y="1357603"/>
                  <a:pt x="1814636" y="1384995"/>
                </a:cubicBezTo>
                <a:cubicBezTo>
                  <a:pt x="1542581" y="1412387"/>
                  <a:pt x="1510993" y="1367201"/>
                  <a:pt x="1317074" y="1384995"/>
                </a:cubicBezTo>
                <a:cubicBezTo>
                  <a:pt x="1123155" y="1402789"/>
                  <a:pt x="962570" y="1369068"/>
                  <a:pt x="790245" y="1384995"/>
                </a:cubicBezTo>
                <a:cubicBezTo>
                  <a:pt x="617920" y="1400922"/>
                  <a:pt x="387990" y="1296991"/>
                  <a:pt x="0" y="1384995"/>
                </a:cubicBezTo>
                <a:cubicBezTo>
                  <a:pt x="-40287" y="1181686"/>
                  <a:pt x="30000" y="1076008"/>
                  <a:pt x="0" y="964880"/>
                </a:cubicBezTo>
                <a:cubicBezTo>
                  <a:pt x="-30000" y="853752"/>
                  <a:pt x="34667" y="639073"/>
                  <a:pt x="0" y="544765"/>
                </a:cubicBezTo>
                <a:cubicBezTo>
                  <a:pt x="-34667" y="450458"/>
                  <a:pt x="60708" y="137127"/>
                  <a:pt x="0" y="0"/>
                </a:cubicBezTo>
                <a:close/>
              </a:path>
            </a:pathLst>
          </a:custGeom>
          <a:solidFill>
            <a:schemeClr val="tx2">
              <a:lumMod val="20000"/>
              <a:lumOff val="80000"/>
            </a:schemeClr>
          </a:solidFill>
          <a:ln>
            <a:solidFill>
              <a:schemeClr val="tx1"/>
            </a:solidFill>
            <a:extLst>
              <a:ext uri="{C807C97D-BFC1-408E-A445-0C87EB9F89A2}">
                <ask:lineSketchStyleProps xmlns:ask="http://schemas.microsoft.com/office/drawing/2018/sketchyshapes" sd="2188193762">
                  <a:prstGeom prst="rect">
                    <a:avLst/>
                  </a:prstGeom>
                  <ask:type>
                    <ask:lineSketchScribble/>
                  </ask:type>
                </ask:lineSketchStyleProps>
              </a:ext>
            </a:extLst>
          </a:ln>
        </p:spPr>
        <p:txBody>
          <a:bodyPr wrap="square" rtlCol="0">
            <a:spAutoFit/>
          </a:bodyP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GB" sz="2800" b="0" i="0" u="none" strike="noStrike" kern="0" cap="none" spc="0" normalizeH="0" baseline="0" noProof="0" dirty="0">
                <a:ln>
                  <a:noFill/>
                </a:ln>
                <a:effectLst/>
                <a:uLnTx/>
                <a:uFillTx/>
              </a:rPr>
              <a:t>What resources are available to assist you?</a:t>
            </a:r>
          </a:p>
        </p:txBody>
      </p:sp>
      <p:sp>
        <p:nvSpPr>
          <p:cNvPr id="8" name="TextBox 7"/>
          <p:cNvSpPr txBox="1"/>
          <p:nvPr/>
        </p:nvSpPr>
        <p:spPr>
          <a:xfrm>
            <a:off x="802888" y="233280"/>
            <a:ext cx="10682867" cy="646331"/>
          </a:xfrm>
          <a:prstGeom prst="rect">
            <a:avLst/>
          </a:prstGeom>
          <a:solidFill>
            <a:srgbClr val="002060"/>
          </a:solidFill>
        </p:spPr>
        <p:txBody>
          <a:bodyPr wrap="square" rtlCol="0">
            <a:spAutoFit/>
          </a:bodyPr>
          <a:lstStyle/>
          <a:p>
            <a:pPr algn="ctr"/>
            <a:r>
              <a:rPr lang="en-GB" sz="3600" b="1" dirty="0">
                <a:solidFill>
                  <a:schemeClr val="bg1"/>
                </a:solidFill>
              </a:rPr>
              <a:t>Are you the appropriate response?</a:t>
            </a:r>
          </a:p>
        </p:txBody>
      </p:sp>
      <p:grpSp>
        <p:nvGrpSpPr>
          <p:cNvPr id="9" name="Group 8">
            <a:extLst>
              <a:ext uri="{FF2B5EF4-FFF2-40B4-BE49-F238E27FC236}">
                <a16:creationId xmlns:a16="http://schemas.microsoft.com/office/drawing/2014/main" id="{F2FD11F9-659A-4F0B-B46A-EA42A2D00726}"/>
              </a:ext>
            </a:extLst>
          </p:cNvPr>
          <p:cNvGrpSpPr/>
          <p:nvPr/>
        </p:nvGrpSpPr>
        <p:grpSpPr>
          <a:xfrm>
            <a:off x="0" y="5734233"/>
            <a:ext cx="12192000" cy="1240188"/>
            <a:chOff x="0" y="5734233"/>
            <a:chExt cx="12192000" cy="1240188"/>
          </a:xfrm>
        </p:grpSpPr>
        <p:pic>
          <p:nvPicPr>
            <p:cNvPr id="10" name="Picture 9">
              <a:extLst>
                <a:ext uri="{FF2B5EF4-FFF2-40B4-BE49-F238E27FC236}">
                  <a16:creationId xmlns:a16="http://schemas.microsoft.com/office/drawing/2014/main" id="{F6ACFB65-19F8-45D6-9097-8DDFE8AA9032}"/>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1" name="Rectangle 10">
              <a:extLst>
                <a:ext uri="{FF2B5EF4-FFF2-40B4-BE49-F238E27FC236}">
                  <a16:creationId xmlns:a16="http://schemas.microsoft.com/office/drawing/2014/main" id="{54E0D8F9-AFC4-4C3D-9EB7-450ABF044ACB}"/>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2" name="Picture 11">
              <a:extLst>
                <a:ext uri="{FF2B5EF4-FFF2-40B4-BE49-F238E27FC236}">
                  <a16:creationId xmlns:a16="http://schemas.microsoft.com/office/drawing/2014/main" id="{6C6ECF97-7005-4EEF-A453-E2E52474DFC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3" name="Rectangle 12">
              <a:extLst>
                <a:ext uri="{FF2B5EF4-FFF2-40B4-BE49-F238E27FC236}">
                  <a16:creationId xmlns:a16="http://schemas.microsoft.com/office/drawing/2014/main" id="{EFE086A9-0AEE-424D-97DA-9B02467090F3}"/>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4" name="Picture 13" descr="Text, letter&#10;&#10;Description automatically generated">
              <a:extLst>
                <a:ext uri="{FF2B5EF4-FFF2-40B4-BE49-F238E27FC236}">
                  <a16:creationId xmlns:a16="http://schemas.microsoft.com/office/drawing/2014/main" id="{BCA9ADE3-D265-473A-A9F1-AA000E9A68EE}"/>
                </a:ext>
              </a:extLst>
            </p:cNvPr>
            <p:cNvPicPr>
              <a:picLocks noChangeAspect="1"/>
            </p:cNvPicPr>
            <p:nvPr/>
          </p:nvPicPr>
          <p:blipFill rotWithShape="1">
            <a:blip r:embed="rId8"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5" name="Picture 14" descr="A picture containing text, metalware, gear&#10;&#10;Description automatically generated">
              <a:extLst>
                <a:ext uri="{FF2B5EF4-FFF2-40B4-BE49-F238E27FC236}">
                  <a16:creationId xmlns:a16="http://schemas.microsoft.com/office/drawing/2014/main" id="{9BDEF2ED-41A8-489B-BF80-E14BB7AF0CDC}"/>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9466597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80586" y="233280"/>
            <a:ext cx="10816682" cy="646331"/>
          </a:xfrm>
          <a:prstGeom prst="rect">
            <a:avLst/>
          </a:prstGeom>
          <a:solidFill>
            <a:srgbClr val="002060"/>
          </a:solidFill>
        </p:spPr>
        <p:txBody>
          <a:bodyPr wrap="square" rtlCol="0">
            <a:spAutoFit/>
          </a:bodyPr>
          <a:lstStyle/>
          <a:p>
            <a:pPr algn="ctr"/>
            <a:r>
              <a:rPr lang="en-GB" sz="3600" b="1" dirty="0">
                <a:solidFill>
                  <a:schemeClr val="bg1"/>
                </a:solidFill>
              </a:rPr>
              <a:t>Arriving at an Incident</a:t>
            </a:r>
          </a:p>
        </p:txBody>
      </p:sp>
      <p:pic>
        <p:nvPicPr>
          <p:cNvPr id="5" name="Picture 4"/>
          <p:cNvPicPr>
            <a:picLocks noChangeAspect="1"/>
          </p:cNvPicPr>
          <p:nvPr/>
        </p:nvPicPr>
        <p:blipFill>
          <a:blip r:embed="rId3"/>
          <a:stretch>
            <a:fillRect/>
          </a:stretch>
        </p:blipFill>
        <p:spPr>
          <a:xfrm>
            <a:off x="1257621" y="3546088"/>
            <a:ext cx="2779119" cy="2154501"/>
          </a:xfrm>
          <a:prstGeom prst="rect">
            <a:avLst/>
          </a:prstGeom>
        </p:spPr>
      </p:pic>
      <p:sp>
        <p:nvSpPr>
          <p:cNvPr id="2" name="Rectangle 1"/>
          <p:cNvSpPr/>
          <p:nvPr/>
        </p:nvSpPr>
        <p:spPr>
          <a:xfrm>
            <a:off x="1583474" y="1025704"/>
            <a:ext cx="9545444" cy="446049"/>
          </a:xfrm>
          <a:custGeom>
            <a:avLst/>
            <a:gdLst>
              <a:gd name="connsiteX0" fmla="*/ 0 w 9545444"/>
              <a:gd name="connsiteY0" fmla="*/ 0 h 446049"/>
              <a:gd name="connsiteX1" fmla="*/ 787499 w 9545444"/>
              <a:gd name="connsiteY1" fmla="*/ 0 h 446049"/>
              <a:gd name="connsiteX2" fmla="*/ 1097726 w 9545444"/>
              <a:gd name="connsiteY2" fmla="*/ 0 h 446049"/>
              <a:gd name="connsiteX3" fmla="*/ 1885225 w 9545444"/>
              <a:gd name="connsiteY3" fmla="*/ 0 h 446049"/>
              <a:gd name="connsiteX4" fmla="*/ 2290907 w 9545444"/>
              <a:gd name="connsiteY4" fmla="*/ 0 h 446049"/>
              <a:gd name="connsiteX5" fmla="*/ 3078406 w 9545444"/>
              <a:gd name="connsiteY5" fmla="*/ 0 h 446049"/>
              <a:gd name="connsiteX6" fmla="*/ 3484087 w 9545444"/>
              <a:gd name="connsiteY6" fmla="*/ 0 h 446049"/>
              <a:gd name="connsiteX7" fmla="*/ 4080677 w 9545444"/>
              <a:gd name="connsiteY7" fmla="*/ 0 h 446049"/>
              <a:gd name="connsiteX8" fmla="*/ 4868176 w 9545444"/>
              <a:gd name="connsiteY8" fmla="*/ 0 h 446049"/>
              <a:gd name="connsiteX9" fmla="*/ 5273858 w 9545444"/>
              <a:gd name="connsiteY9" fmla="*/ 0 h 446049"/>
              <a:gd name="connsiteX10" fmla="*/ 5679539 w 9545444"/>
              <a:gd name="connsiteY10" fmla="*/ 0 h 446049"/>
              <a:gd name="connsiteX11" fmla="*/ 6467038 w 9545444"/>
              <a:gd name="connsiteY11" fmla="*/ 0 h 446049"/>
              <a:gd name="connsiteX12" fmla="*/ 6777265 w 9545444"/>
              <a:gd name="connsiteY12" fmla="*/ 0 h 446049"/>
              <a:gd name="connsiteX13" fmla="*/ 7182947 w 9545444"/>
              <a:gd name="connsiteY13" fmla="*/ 0 h 446049"/>
              <a:gd name="connsiteX14" fmla="*/ 7874991 w 9545444"/>
              <a:gd name="connsiteY14" fmla="*/ 0 h 446049"/>
              <a:gd name="connsiteX15" fmla="*/ 8185218 w 9545444"/>
              <a:gd name="connsiteY15" fmla="*/ 0 h 446049"/>
              <a:gd name="connsiteX16" fmla="*/ 8590900 w 9545444"/>
              <a:gd name="connsiteY16" fmla="*/ 0 h 446049"/>
              <a:gd name="connsiteX17" fmla="*/ 9545444 w 9545444"/>
              <a:gd name="connsiteY17" fmla="*/ 0 h 446049"/>
              <a:gd name="connsiteX18" fmla="*/ 9545444 w 9545444"/>
              <a:gd name="connsiteY18" fmla="*/ 446049 h 446049"/>
              <a:gd name="connsiteX19" fmla="*/ 9139763 w 9545444"/>
              <a:gd name="connsiteY19" fmla="*/ 446049 h 446049"/>
              <a:gd name="connsiteX20" fmla="*/ 8543172 w 9545444"/>
              <a:gd name="connsiteY20" fmla="*/ 446049 h 446049"/>
              <a:gd name="connsiteX21" fmla="*/ 7851128 w 9545444"/>
              <a:gd name="connsiteY21" fmla="*/ 446049 h 446049"/>
              <a:gd name="connsiteX22" fmla="*/ 7540901 w 9545444"/>
              <a:gd name="connsiteY22" fmla="*/ 446049 h 446049"/>
              <a:gd name="connsiteX23" fmla="*/ 7230674 w 9545444"/>
              <a:gd name="connsiteY23" fmla="*/ 446049 h 446049"/>
              <a:gd name="connsiteX24" fmla="*/ 6920447 w 9545444"/>
              <a:gd name="connsiteY24" fmla="*/ 446049 h 446049"/>
              <a:gd name="connsiteX25" fmla="*/ 6610220 w 9545444"/>
              <a:gd name="connsiteY25" fmla="*/ 446049 h 446049"/>
              <a:gd name="connsiteX26" fmla="*/ 5822721 w 9545444"/>
              <a:gd name="connsiteY26" fmla="*/ 446049 h 446049"/>
              <a:gd name="connsiteX27" fmla="*/ 5321585 w 9545444"/>
              <a:gd name="connsiteY27" fmla="*/ 446049 h 446049"/>
              <a:gd name="connsiteX28" fmla="*/ 4629540 w 9545444"/>
              <a:gd name="connsiteY28" fmla="*/ 446049 h 446049"/>
              <a:gd name="connsiteX29" fmla="*/ 4223859 w 9545444"/>
              <a:gd name="connsiteY29" fmla="*/ 446049 h 446049"/>
              <a:gd name="connsiteX30" fmla="*/ 3913632 w 9545444"/>
              <a:gd name="connsiteY30" fmla="*/ 446049 h 446049"/>
              <a:gd name="connsiteX31" fmla="*/ 3603405 w 9545444"/>
              <a:gd name="connsiteY31" fmla="*/ 446049 h 446049"/>
              <a:gd name="connsiteX32" fmla="*/ 3293178 w 9545444"/>
              <a:gd name="connsiteY32" fmla="*/ 446049 h 446049"/>
              <a:gd name="connsiteX33" fmla="*/ 2696588 w 9545444"/>
              <a:gd name="connsiteY33" fmla="*/ 446049 h 446049"/>
              <a:gd name="connsiteX34" fmla="*/ 2195452 w 9545444"/>
              <a:gd name="connsiteY34" fmla="*/ 446049 h 446049"/>
              <a:gd name="connsiteX35" fmla="*/ 1598862 w 9545444"/>
              <a:gd name="connsiteY35" fmla="*/ 446049 h 446049"/>
              <a:gd name="connsiteX36" fmla="*/ 1002272 w 9545444"/>
              <a:gd name="connsiteY36" fmla="*/ 446049 h 446049"/>
              <a:gd name="connsiteX37" fmla="*/ 596590 w 9545444"/>
              <a:gd name="connsiteY37" fmla="*/ 446049 h 446049"/>
              <a:gd name="connsiteX38" fmla="*/ 0 w 9545444"/>
              <a:gd name="connsiteY38" fmla="*/ 446049 h 446049"/>
              <a:gd name="connsiteX39" fmla="*/ 0 w 9545444"/>
              <a:gd name="connsiteY39" fmla="*/ 0 h 4460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9545444" h="446049" fill="none" extrusionOk="0">
                <a:moveTo>
                  <a:pt x="0" y="0"/>
                </a:moveTo>
                <a:cubicBezTo>
                  <a:pt x="343329" y="-2443"/>
                  <a:pt x="509879" y="40028"/>
                  <a:pt x="787499" y="0"/>
                </a:cubicBezTo>
                <a:cubicBezTo>
                  <a:pt x="1065119" y="-40028"/>
                  <a:pt x="971152" y="33901"/>
                  <a:pt x="1097726" y="0"/>
                </a:cubicBezTo>
                <a:cubicBezTo>
                  <a:pt x="1224300" y="-33901"/>
                  <a:pt x="1531802" y="48719"/>
                  <a:pt x="1885225" y="0"/>
                </a:cubicBezTo>
                <a:cubicBezTo>
                  <a:pt x="2238648" y="-48719"/>
                  <a:pt x="2166145" y="32928"/>
                  <a:pt x="2290907" y="0"/>
                </a:cubicBezTo>
                <a:cubicBezTo>
                  <a:pt x="2415669" y="-32928"/>
                  <a:pt x="2696061" y="37013"/>
                  <a:pt x="3078406" y="0"/>
                </a:cubicBezTo>
                <a:cubicBezTo>
                  <a:pt x="3460751" y="-37013"/>
                  <a:pt x="3322937" y="18331"/>
                  <a:pt x="3484087" y="0"/>
                </a:cubicBezTo>
                <a:cubicBezTo>
                  <a:pt x="3645237" y="-18331"/>
                  <a:pt x="3865797" y="43348"/>
                  <a:pt x="4080677" y="0"/>
                </a:cubicBezTo>
                <a:cubicBezTo>
                  <a:pt x="4295557" y="-43348"/>
                  <a:pt x="4538200" y="85963"/>
                  <a:pt x="4868176" y="0"/>
                </a:cubicBezTo>
                <a:cubicBezTo>
                  <a:pt x="5198152" y="-85963"/>
                  <a:pt x="5110902" y="8769"/>
                  <a:pt x="5273858" y="0"/>
                </a:cubicBezTo>
                <a:cubicBezTo>
                  <a:pt x="5436814" y="-8769"/>
                  <a:pt x="5516118" y="14635"/>
                  <a:pt x="5679539" y="0"/>
                </a:cubicBezTo>
                <a:cubicBezTo>
                  <a:pt x="5842960" y="-14635"/>
                  <a:pt x="6279907" y="10612"/>
                  <a:pt x="6467038" y="0"/>
                </a:cubicBezTo>
                <a:cubicBezTo>
                  <a:pt x="6654169" y="-10612"/>
                  <a:pt x="6656610" y="13283"/>
                  <a:pt x="6777265" y="0"/>
                </a:cubicBezTo>
                <a:cubicBezTo>
                  <a:pt x="6897920" y="-13283"/>
                  <a:pt x="7037575" y="16655"/>
                  <a:pt x="7182947" y="0"/>
                </a:cubicBezTo>
                <a:cubicBezTo>
                  <a:pt x="7328319" y="-16655"/>
                  <a:pt x="7599971" y="5060"/>
                  <a:pt x="7874991" y="0"/>
                </a:cubicBezTo>
                <a:cubicBezTo>
                  <a:pt x="8150011" y="-5060"/>
                  <a:pt x="8080272" y="21625"/>
                  <a:pt x="8185218" y="0"/>
                </a:cubicBezTo>
                <a:cubicBezTo>
                  <a:pt x="8290164" y="-21625"/>
                  <a:pt x="8485175" y="46847"/>
                  <a:pt x="8590900" y="0"/>
                </a:cubicBezTo>
                <a:cubicBezTo>
                  <a:pt x="8696625" y="-46847"/>
                  <a:pt x="9080792" y="97286"/>
                  <a:pt x="9545444" y="0"/>
                </a:cubicBezTo>
                <a:cubicBezTo>
                  <a:pt x="9579133" y="159068"/>
                  <a:pt x="9513488" y="282966"/>
                  <a:pt x="9545444" y="446049"/>
                </a:cubicBezTo>
                <a:cubicBezTo>
                  <a:pt x="9418781" y="467401"/>
                  <a:pt x="9308165" y="411681"/>
                  <a:pt x="9139763" y="446049"/>
                </a:cubicBezTo>
                <a:cubicBezTo>
                  <a:pt x="8971361" y="480417"/>
                  <a:pt x="8778501" y="382491"/>
                  <a:pt x="8543172" y="446049"/>
                </a:cubicBezTo>
                <a:cubicBezTo>
                  <a:pt x="8307843" y="509607"/>
                  <a:pt x="8122772" y="400980"/>
                  <a:pt x="7851128" y="446049"/>
                </a:cubicBezTo>
                <a:cubicBezTo>
                  <a:pt x="7579484" y="491118"/>
                  <a:pt x="7625379" y="437381"/>
                  <a:pt x="7540901" y="446049"/>
                </a:cubicBezTo>
                <a:cubicBezTo>
                  <a:pt x="7456423" y="454717"/>
                  <a:pt x="7343454" y="428774"/>
                  <a:pt x="7230674" y="446049"/>
                </a:cubicBezTo>
                <a:cubicBezTo>
                  <a:pt x="7117894" y="463324"/>
                  <a:pt x="6992755" y="411601"/>
                  <a:pt x="6920447" y="446049"/>
                </a:cubicBezTo>
                <a:cubicBezTo>
                  <a:pt x="6848139" y="480497"/>
                  <a:pt x="6691413" y="435910"/>
                  <a:pt x="6610220" y="446049"/>
                </a:cubicBezTo>
                <a:cubicBezTo>
                  <a:pt x="6529027" y="456188"/>
                  <a:pt x="6095493" y="379147"/>
                  <a:pt x="5822721" y="446049"/>
                </a:cubicBezTo>
                <a:cubicBezTo>
                  <a:pt x="5549949" y="512951"/>
                  <a:pt x="5468527" y="398344"/>
                  <a:pt x="5321585" y="446049"/>
                </a:cubicBezTo>
                <a:cubicBezTo>
                  <a:pt x="5174643" y="493754"/>
                  <a:pt x="4837048" y="372433"/>
                  <a:pt x="4629540" y="446049"/>
                </a:cubicBezTo>
                <a:cubicBezTo>
                  <a:pt x="4422032" y="519665"/>
                  <a:pt x="4365745" y="400619"/>
                  <a:pt x="4223859" y="446049"/>
                </a:cubicBezTo>
                <a:cubicBezTo>
                  <a:pt x="4081973" y="491479"/>
                  <a:pt x="3983848" y="428804"/>
                  <a:pt x="3913632" y="446049"/>
                </a:cubicBezTo>
                <a:cubicBezTo>
                  <a:pt x="3843416" y="463294"/>
                  <a:pt x="3683876" y="426270"/>
                  <a:pt x="3603405" y="446049"/>
                </a:cubicBezTo>
                <a:cubicBezTo>
                  <a:pt x="3522934" y="465828"/>
                  <a:pt x="3405160" y="443064"/>
                  <a:pt x="3293178" y="446049"/>
                </a:cubicBezTo>
                <a:cubicBezTo>
                  <a:pt x="3181196" y="449034"/>
                  <a:pt x="2851120" y="405018"/>
                  <a:pt x="2696588" y="446049"/>
                </a:cubicBezTo>
                <a:cubicBezTo>
                  <a:pt x="2542056" y="487080"/>
                  <a:pt x="2383775" y="407363"/>
                  <a:pt x="2195452" y="446049"/>
                </a:cubicBezTo>
                <a:cubicBezTo>
                  <a:pt x="2007129" y="484735"/>
                  <a:pt x="1808714" y="415627"/>
                  <a:pt x="1598862" y="446049"/>
                </a:cubicBezTo>
                <a:cubicBezTo>
                  <a:pt x="1389010" y="476471"/>
                  <a:pt x="1287987" y="426902"/>
                  <a:pt x="1002272" y="446049"/>
                </a:cubicBezTo>
                <a:cubicBezTo>
                  <a:pt x="716557" y="465196"/>
                  <a:pt x="729853" y="410322"/>
                  <a:pt x="596590" y="446049"/>
                </a:cubicBezTo>
                <a:cubicBezTo>
                  <a:pt x="463327" y="481776"/>
                  <a:pt x="290704" y="442809"/>
                  <a:pt x="0" y="446049"/>
                </a:cubicBezTo>
                <a:cubicBezTo>
                  <a:pt x="-46104" y="253633"/>
                  <a:pt x="36822" y="187569"/>
                  <a:pt x="0" y="0"/>
                </a:cubicBezTo>
                <a:close/>
              </a:path>
              <a:path w="9545444" h="446049" stroke="0" extrusionOk="0">
                <a:moveTo>
                  <a:pt x="0" y="0"/>
                </a:moveTo>
                <a:cubicBezTo>
                  <a:pt x="124076" y="-32224"/>
                  <a:pt x="162294" y="15292"/>
                  <a:pt x="310227" y="0"/>
                </a:cubicBezTo>
                <a:cubicBezTo>
                  <a:pt x="458160" y="-15292"/>
                  <a:pt x="622177" y="34974"/>
                  <a:pt x="811363" y="0"/>
                </a:cubicBezTo>
                <a:cubicBezTo>
                  <a:pt x="1000549" y="-34974"/>
                  <a:pt x="1137821" y="12200"/>
                  <a:pt x="1312499" y="0"/>
                </a:cubicBezTo>
                <a:cubicBezTo>
                  <a:pt x="1487177" y="-12200"/>
                  <a:pt x="1605059" y="2861"/>
                  <a:pt x="1813634" y="0"/>
                </a:cubicBezTo>
                <a:cubicBezTo>
                  <a:pt x="2022209" y="-2861"/>
                  <a:pt x="2084206" y="20746"/>
                  <a:pt x="2219316" y="0"/>
                </a:cubicBezTo>
                <a:cubicBezTo>
                  <a:pt x="2354426" y="-20746"/>
                  <a:pt x="2647114" y="88611"/>
                  <a:pt x="3006815" y="0"/>
                </a:cubicBezTo>
                <a:cubicBezTo>
                  <a:pt x="3366516" y="-88611"/>
                  <a:pt x="3375891" y="41698"/>
                  <a:pt x="3698860" y="0"/>
                </a:cubicBezTo>
                <a:cubicBezTo>
                  <a:pt x="4021829" y="-41698"/>
                  <a:pt x="3972139" y="13231"/>
                  <a:pt x="4104541" y="0"/>
                </a:cubicBezTo>
                <a:cubicBezTo>
                  <a:pt x="4236943" y="-13231"/>
                  <a:pt x="4563315" y="63053"/>
                  <a:pt x="4796586" y="0"/>
                </a:cubicBezTo>
                <a:cubicBezTo>
                  <a:pt x="5029857" y="-63053"/>
                  <a:pt x="5232398" y="45314"/>
                  <a:pt x="5488630" y="0"/>
                </a:cubicBezTo>
                <a:cubicBezTo>
                  <a:pt x="5744862" y="-45314"/>
                  <a:pt x="5851412" y="21174"/>
                  <a:pt x="5989766" y="0"/>
                </a:cubicBezTo>
                <a:cubicBezTo>
                  <a:pt x="6128120" y="-21174"/>
                  <a:pt x="6146832" y="16616"/>
                  <a:pt x="6299993" y="0"/>
                </a:cubicBezTo>
                <a:cubicBezTo>
                  <a:pt x="6453154" y="-16616"/>
                  <a:pt x="6554759" y="10059"/>
                  <a:pt x="6705674" y="0"/>
                </a:cubicBezTo>
                <a:cubicBezTo>
                  <a:pt x="6856589" y="-10059"/>
                  <a:pt x="7229074" y="53757"/>
                  <a:pt x="7493174" y="0"/>
                </a:cubicBezTo>
                <a:cubicBezTo>
                  <a:pt x="7757274" y="-53757"/>
                  <a:pt x="8021255" y="89324"/>
                  <a:pt x="8280673" y="0"/>
                </a:cubicBezTo>
                <a:cubicBezTo>
                  <a:pt x="8540091" y="-89324"/>
                  <a:pt x="8596636" y="23740"/>
                  <a:pt x="8781808" y="0"/>
                </a:cubicBezTo>
                <a:cubicBezTo>
                  <a:pt x="8966980" y="-23740"/>
                  <a:pt x="9227873" y="70192"/>
                  <a:pt x="9545444" y="0"/>
                </a:cubicBezTo>
                <a:cubicBezTo>
                  <a:pt x="9579519" y="207420"/>
                  <a:pt x="9511919" y="247941"/>
                  <a:pt x="9545444" y="446049"/>
                </a:cubicBezTo>
                <a:cubicBezTo>
                  <a:pt x="9420466" y="497499"/>
                  <a:pt x="9254882" y="407731"/>
                  <a:pt x="9044308" y="446049"/>
                </a:cubicBezTo>
                <a:cubicBezTo>
                  <a:pt x="8833734" y="484367"/>
                  <a:pt x="8737015" y="406537"/>
                  <a:pt x="8638627" y="446049"/>
                </a:cubicBezTo>
                <a:cubicBezTo>
                  <a:pt x="8540239" y="485561"/>
                  <a:pt x="8065996" y="398003"/>
                  <a:pt x="7851128" y="446049"/>
                </a:cubicBezTo>
                <a:cubicBezTo>
                  <a:pt x="7636260" y="494095"/>
                  <a:pt x="7674836" y="411059"/>
                  <a:pt x="7540901" y="446049"/>
                </a:cubicBezTo>
                <a:cubicBezTo>
                  <a:pt x="7406966" y="481039"/>
                  <a:pt x="7081646" y="392253"/>
                  <a:pt x="6848856" y="446049"/>
                </a:cubicBezTo>
                <a:cubicBezTo>
                  <a:pt x="6616066" y="499845"/>
                  <a:pt x="6606778" y="402889"/>
                  <a:pt x="6443175" y="446049"/>
                </a:cubicBezTo>
                <a:cubicBezTo>
                  <a:pt x="6279572" y="489209"/>
                  <a:pt x="6140008" y="432531"/>
                  <a:pt x="5846584" y="446049"/>
                </a:cubicBezTo>
                <a:cubicBezTo>
                  <a:pt x="5553160" y="459567"/>
                  <a:pt x="5369908" y="378846"/>
                  <a:pt x="5059085" y="446049"/>
                </a:cubicBezTo>
                <a:cubicBezTo>
                  <a:pt x="4748262" y="513252"/>
                  <a:pt x="4493637" y="366299"/>
                  <a:pt x="4271586" y="446049"/>
                </a:cubicBezTo>
                <a:cubicBezTo>
                  <a:pt x="4049535" y="525799"/>
                  <a:pt x="3921237" y="414528"/>
                  <a:pt x="3770450" y="446049"/>
                </a:cubicBezTo>
                <a:cubicBezTo>
                  <a:pt x="3619663" y="477570"/>
                  <a:pt x="3299083" y="401177"/>
                  <a:pt x="2982951" y="446049"/>
                </a:cubicBezTo>
                <a:cubicBezTo>
                  <a:pt x="2666819" y="490921"/>
                  <a:pt x="2389858" y="429801"/>
                  <a:pt x="2195452" y="446049"/>
                </a:cubicBezTo>
                <a:cubicBezTo>
                  <a:pt x="2001046" y="462297"/>
                  <a:pt x="2019344" y="436485"/>
                  <a:pt x="1885225" y="446049"/>
                </a:cubicBezTo>
                <a:cubicBezTo>
                  <a:pt x="1751106" y="455613"/>
                  <a:pt x="1680033" y="445847"/>
                  <a:pt x="1479544" y="446049"/>
                </a:cubicBezTo>
                <a:cubicBezTo>
                  <a:pt x="1279055" y="446251"/>
                  <a:pt x="1202978" y="416309"/>
                  <a:pt x="978408" y="446049"/>
                </a:cubicBezTo>
                <a:cubicBezTo>
                  <a:pt x="753838" y="475789"/>
                  <a:pt x="675712" y="422626"/>
                  <a:pt x="572727" y="446049"/>
                </a:cubicBezTo>
                <a:cubicBezTo>
                  <a:pt x="469742" y="469472"/>
                  <a:pt x="202484" y="404562"/>
                  <a:pt x="0" y="446049"/>
                </a:cubicBezTo>
                <a:cubicBezTo>
                  <a:pt x="-42694" y="355995"/>
                  <a:pt x="29383" y="181812"/>
                  <a:pt x="0" y="0"/>
                </a:cubicBezTo>
                <a:close/>
              </a:path>
            </a:pathLst>
          </a:custGeom>
          <a:solidFill>
            <a:schemeClr val="tx2">
              <a:lumMod val="20000"/>
              <a:lumOff val="80000"/>
            </a:schemeClr>
          </a:solidFill>
          <a:ln>
            <a:solidFill>
              <a:schemeClr val="tx1"/>
            </a:solidFill>
            <a:extLst>
              <a:ext uri="{C807C97D-BFC1-408E-A445-0C87EB9F89A2}">
                <ask:lineSketchStyleProps xmlns:ask="http://schemas.microsoft.com/office/drawing/2018/sketchyshapes" sd="3586791222">
                  <a:prstGeom prst="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There are a number of things to consider </a:t>
            </a:r>
            <a:r>
              <a:rPr lang="en-GB" sz="2400" b="1" dirty="0">
                <a:solidFill>
                  <a:schemeClr val="tx1"/>
                </a:solidFill>
              </a:rPr>
              <a:t>but what is your priority?</a:t>
            </a:r>
          </a:p>
        </p:txBody>
      </p:sp>
      <p:graphicFrame>
        <p:nvGraphicFramePr>
          <p:cNvPr id="6" name="Diagram 5"/>
          <p:cNvGraphicFramePr/>
          <p:nvPr>
            <p:extLst>
              <p:ext uri="{D42A27DB-BD31-4B8C-83A1-F6EECF244321}">
                <p14:modId xmlns:p14="http://schemas.microsoft.com/office/powerpoint/2010/main" val="244844266"/>
              </p:ext>
            </p:extLst>
          </p:nvPr>
        </p:nvGraphicFramePr>
        <p:xfrm>
          <a:off x="970157" y="1248728"/>
          <a:ext cx="9795609" cy="472075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7" name="Group 6">
            <a:extLst>
              <a:ext uri="{FF2B5EF4-FFF2-40B4-BE49-F238E27FC236}">
                <a16:creationId xmlns:a16="http://schemas.microsoft.com/office/drawing/2014/main" id="{93EA28B5-2F8A-4F29-A840-C7DC820A2D1E}"/>
              </a:ext>
            </a:extLst>
          </p:cNvPr>
          <p:cNvGrpSpPr/>
          <p:nvPr/>
        </p:nvGrpSpPr>
        <p:grpSpPr>
          <a:xfrm>
            <a:off x="0" y="5734233"/>
            <a:ext cx="12192000" cy="1240188"/>
            <a:chOff x="0" y="5734233"/>
            <a:chExt cx="12192000" cy="1240188"/>
          </a:xfrm>
        </p:grpSpPr>
        <p:pic>
          <p:nvPicPr>
            <p:cNvPr id="8" name="Picture 7">
              <a:extLst>
                <a:ext uri="{FF2B5EF4-FFF2-40B4-BE49-F238E27FC236}">
                  <a16:creationId xmlns:a16="http://schemas.microsoft.com/office/drawing/2014/main" id="{FF4231B6-2C2C-4A1F-BC8C-809FEDAF6D48}"/>
                </a:ext>
              </a:extLst>
            </p:cNvPr>
            <p:cNvPicPr>
              <a:picLocks noChangeAspect="1"/>
            </p:cNvPicPr>
            <p:nvPr/>
          </p:nvPicPr>
          <p:blipFill>
            <a:blip r:embed="rId9"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9" name="Rectangle 8">
              <a:extLst>
                <a:ext uri="{FF2B5EF4-FFF2-40B4-BE49-F238E27FC236}">
                  <a16:creationId xmlns:a16="http://schemas.microsoft.com/office/drawing/2014/main" id="{895E8143-AD82-4138-BB2D-43FFB0BA2D6F}"/>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 name="Picture 9">
              <a:extLst>
                <a:ext uri="{FF2B5EF4-FFF2-40B4-BE49-F238E27FC236}">
                  <a16:creationId xmlns:a16="http://schemas.microsoft.com/office/drawing/2014/main" id="{28429962-8AC4-4958-9098-70FCD2FB9153}"/>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1" name="Rectangle 10">
              <a:extLst>
                <a:ext uri="{FF2B5EF4-FFF2-40B4-BE49-F238E27FC236}">
                  <a16:creationId xmlns:a16="http://schemas.microsoft.com/office/drawing/2014/main" id="{706BE471-C98D-4FE1-984E-208362F916B4}"/>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Text, letter&#10;&#10;Description automatically generated">
              <a:extLst>
                <a:ext uri="{FF2B5EF4-FFF2-40B4-BE49-F238E27FC236}">
                  <a16:creationId xmlns:a16="http://schemas.microsoft.com/office/drawing/2014/main" id="{78380956-82F4-436A-97B4-2DD72B346828}"/>
                </a:ext>
              </a:extLst>
            </p:cNvPr>
            <p:cNvPicPr>
              <a:picLocks noChangeAspect="1"/>
            </p:cNvPicPr>
            <p:nvPr/>
          </p:nvPicPr>
          <p:blipFill rotWithShape="1">
            <a:blip r:embed="rId11"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3" name="Picture 12" descr="A picture containing text, metalware, gear&#10;&#10;Description automatically generated">
              <a:extLst>
                <a:ext uri="{FF2B5EF4-FFF2-40B4-BE49-F238E27FC236}">
                  <a16:creationId xmlns:a16="http://schemas.microsoft.com/office/drawing/2014/main" id="{8E84BE25-620B-4BC0-BCE1-7D6FCF6257D0}"/>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4940575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565D5998-97EC-477E-9443-7667DA98BA5C}"/>
                                            </p:graphicEl>
                                          </p:spTgt>
                                        </p:tgtEl>
                                        <p:attrNameLst>
                                          <p:attrName>style.visibility</p:attrName>
                                        </p:attrNameLst>
                                      </p:cBhvr>
                                      <p:to>
                                        <p:strVal val="visible"/>
                                      </p:to>
                                    </p:set>
                                    <p:animEffect transition="in" filter="fade">
                                      <p:cBhvr>
                                        <p:cTn id="12" dur="500"/>
                                        <p:tgtEl>
                                          <p:spTgt spid="6">
                                            <p:graphicEl>
                                              <a:dgm id="{565D5998-97EC-477E-9443-7667DA98BA5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1880E01B-1415-4D7B-9AD2-AB6475D71FBD}"/>
                                            </p:graphicEl>
                                          </p:spTgt>
                                        </p:tgtEl>
                                        <p:attrNameLst>
                                          <p:attrName>style.visibility</p:attrName>
                                        </p:attrNameLst>
                                      </p:cBhvr>
                                      <p:to>
                                        <p:strVal val="visible"/>
                                      </p:to>
                                    </p:set>
                                    <p:animEffect transition="in" filter="fade">
                                      <p:cBhvr>
                                        <p:cTn id="17" dur="500"/>
                                        <p:tgtEl>
                                          <p:spTgt spid="6">
                                            <p:graphicEl>
                                              <a:dgm id="{1880E01B-1415-4D7B-9AD2-AB6475D71FBD}"/>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6">
                                            <p:graphicEl>
                                              <a:dgm id="{012F2845-F05F-40E4-8A07-9F2D050946D7}"/>
                                            </p:graphicEl>
                                          </p:spTgt>
                                        </p:tgtEl>
                                        <p:attrNameLst>
                                          <p:attrName>style.visibility</p:attrName>
                                        </p:attrNameLst>
                                      </p:cBhvr>
                                      <p:to>
                                        <p:strVal val="visible"/>
                                      </p:to>
                                    </p:set>
                                    <p:animEffect transition="in" filter="fade">
                                      <p:cBhvr>
                                        <p:cTn id="20" dur="500"/>
                                        <p:tgtEl>
                                          <p:spTgt spid="6">
                                            <p:graphicEl>
                                              <a:dgm id="{012F2845-F05F-40E4-8A07-9F2D050946D7}"/>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6">
                                            <p:graphicEl>
                                              <a:dgm id="{D4D14FE8-87F0-4138-A2F0-39EAD1242161}"/>
                                            </p:graphicEl>
                                          </p:spTgt>
                                        </p:tgtEl>
                                        <p:attrNameLst>
                                          <p:attrName>style.visibility</p:attrName>
                                        </p:attrNameLst>
                                      </p:cBhvr>
                                      <p:to>
                                        <p:strVal val="visible"/>
                                      </p:to>
                                    </p:set>
                                    <p:animEffect transition="in" filter="fade">
                                      <p:cBhvr>
                                        <p:cTn id="25" dur="500"/>
                                        <p:tgtEl>
                                          <p:spTgt spid="6">
                                            <p:graphicEl>
                                              <a:dgm id="{D4D14FE8-87F0-4138-A2F0-39EAD1242161}"/>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6">
                                            <p:graphicEl>
                                              <a:dgm id="{D995732A-F645-4B80-A1FA-31B4A46A40F3}"/>
                                            </p:graphicEl>
                                          </p:spTgt>
                                        </p:tgtEl>
                                        <p:attrNameLst>
                                          <p:attrName>style.visibility</p:attrName>
                                        </p:attrNameLst>
                                      </p:cBhvr>
                                      <p:to>
                                        <p:strVal val="visible"/>
                                      </p:to>
                                    </p:set>
                                    <p:animEffect transition="in" filter="fade">
                                      <p:cBhvr>
                                        <p:cTn id="28" dur="500"/>
                                        <p:tgtEl>
                                          <p:spTgt spid="6">
                                            <p:graphicEl>
                                              <a:dgm id="{D995732A-F645-4B80-A1FA-31B4A46A40F3}"/>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6">
                                            <p:graphicEl>
                                              <a:dgm id="{9F6BCB4F-E6F8-4AA8-BFCD-20E8E3D91547}"/>
                                            </p:graphicEl>
                                          </p:spTgt>
                                        </p:tgtEl>
                                        <p:attrNameLst>
                                          <p:attrName>style.visibility</p:attrName>
                                        </p:attrNameLst>
                                      </p:cBhvr>
                                      <p:to>
                                        <p:strVal val="visible"/>
                                      </p:to>
                                    </p:set>
                                    <p:animEffect transition="in" filter="fade">
                                      <p:cBhvr>
                                        <p:cTn id="33" dur="500"/>
                                        <p:tgtEl>
                                          <p:spTgt spid="6">
                                            <p:graphicEl>
                                              <a:dgm id="{9F6BCB4F-E6F8-4AA8-BFCD-20E8E3D91547}"/>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6">
                                            <p:graphicEl>
                                              <a:dgm id="{0924443D-C24A-4E34-8D72-1A8AAD68A5EB}"/>
                                            </p:graphicEl>
                                          </p:spTgt>
                                        </p:tgtEl>
                                        <p:attrNameLst>
                                          <p:attrName>style.visibility</p:attrName>
                                        </p:attrNameLst>
                                      </p:cBhvr>
                                      <p:to>
                                        <p:strVal val="visible"/>
                                      </p:to>
                                    </p:set>
                                    <p:animEffect transition="in" filter="fade">
                                      <p:cBhvr>
                                        <p:cTn id="36" dur="500"/>
                                        <p:tgtEl>
                                          <p:spTgt spid="6">
                                            <p:graphicEl>
                                              <a:dgm id="{0924443D-C24A-4E34-8D72-1A8AAD68A5EB}"/>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6">
                                            <p:graphicEl>
                                              <a:dgm id="{84697091-9E73-443E-8822-B02B99EF39C6}"/>
                                            </p:graphicEl>
                                          </p:spTgt>
                                        </p:tgtEl>
                                        <p:attrNameLst>
                                          <p:attrName>style.visibility</p:attrName>
                                        </p:attrNameLst>
                                      </p:cBhvr>
                                      <p:to>
                                        <p:strVal val="visible"/>
                                      </p:to>
                                    </p:set>
                                    <p:animEffect transition="in" filter="fade">
                                      <p:cBhvr>
                                        <p:cTn id="41" dur="500"/>
                                        <p:tgtEl>
                                          <p:spTgt spid="6">
                                            <p:graphicEl>
                                              <a:dgm id="{84697091-9E73-443E-8822-B02B99EF39C6}"/>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6">
                                            <p:graphicEl>
                                              <a:dgm id="{7536130C-62D8-4BEE-AC25-52B590C60088}"/>
                                            </p:graphicEl>
                                          </p:spTgt>
                                        </p:tgtEl>
                                        <p:attrNameLst>
                                          <p:attrName>style.visibility</p:attrName>
                                        </p:attrNameLst>
                                      </p:cBhvr>
                                      <p:to>
                                        <p:strVal val="visible"/>
                                      </p:to>
                                    </p:set>
                                    <p:animEffect transition="in" filter="fade">
                                      <p:cBhvr>
                                        <p:cTn id="44" dur="500"/>
                                        <p:tgtEl>
                                          <p:spTgt spid="6">
                                            <p:graphicEl>
                                              <a:dgm id="{7536130C-62D8-4BEE-AC25-52B590C6008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6"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91376" y="251210"/>
            <a:ext cx="10905892" cy="646331"/>
          </a:xfrm>
          <a:prstGeom prst="rect">
            <a:avLst/>
          </a:prstGeom>
          <a:solidFill>
            <a:srgbClr val="002060"/>
          </a:solidFill>
        </p:spPr>
        <p:txBody>
          <a:bodyPr wrap="square" rtlCol="0">
            <a:spAutoFit/>
          </a:bodyPr>
          <a:lstStyle/>
          <a:p>
            <a:pPr algn="ctr"/>
            <a:r>
              <a:rPr lang="en-GB" sz="3600" b="1" dirty="0">
                <a:solidFill>
                  <a:schemeClr val="bg1"/>
                </a:solidFill>
              </a:rPr>
              <a:t>Why is the ‘Golden Hour’ important? Positives</a:t>
            </a:r>
          </a:p>
        </p:txBody>
      </p:sp>
      <p:graphicFrame>
        <p:nvGraphicFramePr>
          <p:cNvPr id="2" name="Diagram 1"/>
          <p:cNvGraphicFramePr/>
          <p:nvPr>
            <p:extLst>
              <p:ext uri="{D42A27DB-BD31-4B8C-83A1-F6EECF244321}">
                <p14:modId xmlns:p14="http://schemas.microsoft.com/office/powerpoint/2010/main" val="1357974730"/>
              </p:ext>
            </p:extLst>
          </p:nvPr>
        </p:nvGraphicFramePr>
        <p:xfrm>
          <a:off x="691376" y="624468"/>
          <a:ext cx="10905892" cy="53522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5" name="Group 4">
            <a:extLst>
              <a:ext uri="{FF2B5EF4-FFF2-40B4-BE49-F238E27FC236}">
                <a16:creationId xmlns:a16="http://schemas.microsoft.com/office/drawing/2014/main" id="{88448645-B798-4F28-BDB2-6922B20637F0}"/>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6250BB47-A061-4220-A0F7-3B437B717939}"/>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6F34C1A7-62EE-4EF4-B70F-B8D0D60D3716}"/>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4ADE573E-4D64-4803-98F3-9C183E5892E7}"/>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5EB7F96A-D004-4CA6-A802-103EC7A47B03}"/>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16F2F8C9-E569-4B48-80B0-78BF7466B471}"/>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93D90A7E-FAC6-4410-BF3E-9A5EA67BC290}"/>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40320641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7582CA98-5556-40AF-BD84-FEF0030AE151}"/>
                                            </p:graphicEl>
                                          </p:spTgt>
                                        </p:tgtEl>
                                        <p:attrNameLst>
                                          <p:attrName>style.visibility</p:attrName>
                                        </p:attrNameLst>
                                      </p:cBhvr>
                                      <p:to>
                                        <p:strVal val="visible"/>
                                      </p:to>
                                    </p:set>
                                    <p:animEffect transition="in" filter="fade">
                                      <p:cBhvr>
                                        <p:cTn id="7" dur="500"/>
                                        <p:tgtEl>
                                          <p:spTgt spid="2">
                                            <p:graphicEl>
                                              <a:dgm id="{7582CA98-5556-40AF-BD84-FEF0030AE15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BD73658F-3413-4F70-A9B0-524314386452}"/>
                                            </p:graphicEl>
                                          </p:spTgt>
                                        </p:tgtEl>
                                        <p:attrNameLst>
                                          <p:attrName>style.visibility</p:attrName>
                                        </p:attrNameLst>
                                      </p:cBhvr>
                                      <p:to>
                                        <p:strVal val="visible"/>
                                      </p:to>
                                    </p:set>
                                    <p:animEffect transition="in" filter="fade">
                                      <p:cBhvr>
                                        <p:cTn id="12" dur="500"/>
                                        <p:tgtEl>
                                          <p:spTgt spid="2">
                                            <p:graphicEl>
                                              <a:dgm id="{BD73658F-3413-4F70-A9B0-524314386452}"/>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4DBAEBEC-FFC6-4B5E-8FD1-A5D332D60D32}"/>
                                            </p:graphicEl>
                                          </p:spTgt>
                                        </p:tgtEl>
                                        <p:attrNameLst>
                                          <p:attrName>style.visibility</p:attrName>
                                        </p:attrNameLst>
                                      </p:cBhvr>
                                      <p:to>
                                        <p:strVal val="visible"/>
                                      </p:to>
                                    </p:set>
                                    <p:animEffect transition="in" filter="fade">
                                      <p:cBhvr>
                                        <p:cTn id="15" dur="500"/>
                                        <p:tgtEl>
                                          <p:spTgt spid="2">
                                            <p:graphicEl>
                                              <a:dgm id="{4DBAEBEC-FFC6-4B5E-8FD1-A5D332D60D32}"/>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C286BA9C-2A42-4889-B54B-ACD14E3938C8}"/>
                                            </p:graphicEl>
                                          </p:spTgt>
                                        </p:tgtEl>
                                        <p:attrNameLst>
                                          <p:attrName>style.visibility</p:attrName>
                                        </p:attrNameLst>
                                      </p:cBhvr>
                                      <p:to>
                                        <p:strVal val="visible"/>
                                      </p:to>
                                    </p:set>
                                    <p:animEffect transition="in" filter="fade">
                                      <p:cBhvr>
                                        <p:cTn id="20" dur="500"/>
                                        <p:tgtEl>
                                          <p:spTgt spid="2">
                                            <p:graphicEl>
                                              <a:dgm id="{C286BA9C-2A42-4889-B54B-ACD14E3938C8}"/>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1BBA13DF-DF28-4D3A-B81A-791A810F5C43}"/>
                                            </p:graphicEl>
                                          </p:spTgt>
                                        </p:tgtEl>
                                        <p:attrNameLst>
                                          <p:attrName>style.visibility</p:attrName>
                                        </p:attrNameLst>
                                      </p:cBhvr>
                                      <p:to>
                                        <p:strVal val="visible"/>
                                      </p:to>
                                    </p:set>
                                    <p:animEffect transition="in" filter="fade">
                                      <p:cBhvr>
                                        <p:cTn id="23" dur="500"/>
                                        <p:tgtEl>
                                          <p:spTgt spid="2">
                                            <p:graphicEl>
                                              <a:dgm id="{1BBA13DF-DF28-4D3A-B81A-791A810F5C43}"/>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6ECA49FC-67A5-4526-A71B-32CAF64762EA}"/>
                                            </p:graphicEl>
                                          </p:spTgt>
                                        </p:tgtEl>
                                        <p:attrNameLst>
                                          <p:attrName>style.visibility</p:attrName>
                                        </p:attrNameLst>
                                      </p:cBhvr>
                                      <p:to>
                                        <p:strVal val="visible"/>
                                      </p:to>
                                    </p:set>
                                    <p:animEffect transition="in" filter="fade">
                                      <p:cBhvr>
                                        <p:cTn id="28" dur="500"/>
                                        <p:tgtEl>
                                          <p:spTgt spid="2">
                                            <p:graphicEl>
                                              <a:dgm id="{6ECA49FC-67A5-4526-A71B-32CAF64762EA}"/>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00D97429-8D0D-48CD-9611-1DD414F6F477}"/>
                                            </p:graphicEl>
                                          </p:spTgt>
                                        </p:tgtEl>
                                        <p:attrNameLst>
                                          <p:attrName>style.visibility</p:attrName>
                                        </p:attrNameLst>
                                      </p:cBhvr>
                                      <p:to>
                                        <p:strVal val="visible"/>
                                      </p:to>
                                    </p:set>
                                    <p:animEffect transition="in" filter="fade">
                                      <p:cBhvr>
                                        <p:cTn id="31" dur="500"/>
                                        <p:tgtEl>
                                          <p:spTgt spid="2">
                                            <p:graphicEl>
                                              <a:dgm id="{00D97429-8D0D-48CD-9611-1DD414F6F477}"/>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D430178A-650F-4B14-8A65-5ED2A62E3422}"/>
                                            </p:graphicEl>
                                          </p:spTgt>
                                        </p:tgtEl>
                                        <p:attrNameLst>
                                          <p:attrName>style.visibility</p:attrName>
                                        </p:attrNameLst>
                                      </p:cBhvr>
                                      <p:to>
                                        <p:strVal val="visible"/>
                                      </p:to>
                                    </p:set>
                                    <p:animEffect transition="in" filter="fade">
                                      <p:cBhvr>
                                        <p:cTn id="36" dur="500"/>
                                        <p:tgtEl>
                                          <p:spTgt spid="2">
                                            <p:graphicEl>
                                              <a:dgm id="{D430178A-650F-4B14-8A65-5ED2A62E3422}"/>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A44BF523-7603-4E89-8E19-E25D1C8D337F}"/>
                                            </p:graphicEl>
                                          </p:spTgt>
                                        </p:tgtEl>
                                        <p:attrNameLst>
                                          <p:attrName>style.visibility</p:attrName>
                                        </p:attrNameLst>
                                      </p:cBhvr>
                                      <p:to>
                                        <p:strVal val="visible"/>
                                      </p:to>
                                    </p:set>
                                    <p:animEffect transition="in" filter="fade">
                                      <p:cBhvr>
                                        <p:cTn id="39" dur="500"/>
                                        <p:tgtEl>
                                          <p:spTgt spid="2">
                                            <p:graphicEl>
                                              <a:dgm id="{A44BF523-7603-4E89-8E19-E25D1C8D337F}"/>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CE56642B-F0BE-4C6E-ABEE-3083B7E5CE14}"/>
                                            </p:graphicEl>
                                          </p:spTgt>
                                        </p:tgtEl>
                                        <p:attrNameLst>
                                          <p:attrName>style.visibility</p:attrName>
                                        </p:attrNameLst>
                                      </p:cBhvr>
                                      <p:to>
                                        <p:strVal val="visible"/>
                                      </p:to>
                                    </p:set>
                                    <p:animEffect transition="in" filter="fade">
                                      <p:cBhvr>
                                        <p:cTn id="44" dur="500"/>
                                        <p:tgtEl>
                                          <p:spTgt spid="2">
                                            <p:graphicEl>
                                              <a:dgm id="{CE56642B-F0BE-4C6E-ABEE-3083B7E5CE14}"/>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7DDD072E-F726-4B27-8487-C02F82043318}"/>
                                            </p:graphicEl>
                                          </p:spTgt>
                                        </p:tgtEl>
                                        <p:attrNameLst>
                                          <p:attrName>style.visibility</p:attrName>
                                        </p:attrNameLst>
                                      </p:cBhvr>
                                      <p:to>
                                        <p:strVal val="visible"/>
                                      </p:to>
                                    </p:set>
                                    <p:animEffect transition="in" filter="fade">
                                      <p:cBhvr>
                                        <p:cTn id="47" dur="500"/>
                                        <p:tgtEl>
                                          <p:spTgt spid="2">
                                            <p:graphicEl>
                                              <a:dgm id="{7DDD072E-F726-4B27-8487-C02F8204331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831691" y="2117522"/>
            <a:ext cx="7138219" cy="646331"/>
          </a:xfrm>
          <a:prstGeom prst="rect">
            <a:avLst/>
          </a:prstGeom>
          <a:solidFill>
            <a:srgbClr val="002060"/>
          </a:solidFill>
        </p:spPr>
        <p:txBody>
          <a:bodyPr wrap="squar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3600" b="1" i="0" u="none" strike="noStrike" kern="0" cap="none" spc="-50" normalizeH="0" baseline="0" noProof="0" dirty="0">
                <a:ln>
                  <a:noFill/>
                </a:ln>
                <a:solidFill>
                  <a:schemeClr val="bg1"/>
                </a:solidFill>
                <a:effectLst/>
                <a:uLnTx/>
                <a:uFillTx/>
                <a:ea typeface="+mj-ea"/>
                <a:cs typeface="+mj-cs"/>
              </a:rPr>
              <a:t>Initial Investigation</a:t>
            </a:r>
            <a:endParaRPr kumimoji="0" lang="en-GB" sz="3600" b="1" i="0" u="none" strike="noStrike" kern="0" cap="none" spc="0" normalizeH="0" baseline="0" noProof="0" dirty="0">
              <a:ln>
                <a:noFill/>
              </a:ln>
              <a:solidFill>
                <a:schemeClr val="bg1"/>
              </a:solidFill>
              <a:effectLst/>
              <a:uLnTx/>
              <a:uFillTx/>
            </a:endParaRPr>
          </a:p>
        </p:txBody>
      </p:sp>
      <p:grpSp>
        <p:nvGrpSpPr>
          <p:cNvPr id="3" name="Group 2">
            <a:extLst>
              <a:ext uri="{FF2B5EF4-FFF2-40B4-BE49-F238E27FC236}">
                <a16:creationId xmlns:a16="http://schemas.microsoft.com/office/drawing/2014/main" id="{D0E2D555-B71E-458E-9CE2-E5CCD7436228}"/>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5C053735-FD61-42E1-AB47-04403E84ADB8}"/>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8AF1DA70-0313-4D26-BA78-68258384B7C1}"/>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5938A282-414D-450C-9E2D-15EF6BDB753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59A808EA-32BF-48B0-9920-EF6359D1229C}"/>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08525E3D-7424-492D-930A-A8C763D464FF}"/>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86C07A19-60C9-450F-B015-9BBD830148E2}"/>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4804371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7203954" y="2408662"/>
            <a:ext cx="3690937" cy="3611621"/>
          </a:xfrm>
          <a:prstGeom prst="rect">
            <a:avLst/>
          </a:prstGeom>
        </p:spPr>
      </p:pic>
      <p:sp>
        <p:nvSpPr>
          <p:cNvPr id="2" name="Cloud Callout 1"/>
          <p:cNvSpPr/>
          <p:nvPr/>
        </p:nvSpPr>
        <p:spPr>
          <a:xfrm rot="20979928" flipH="1">
            <a:off x="3560681" y="56091"/>
            <a:ext cx="4484069" cy="3468186"/>
          </a:xfrm>
          <a:prstGeom prst="cloudCallout">
            <a:avLst/>
          </a:prstGeom>
          <a:solidFill>
            <a:schemeClr val="tx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What has happened</a:t>
            </a:r>
            <a:r>
              <a:rPr lang="en-GB" sz="2400" dirty="0">
                <a:solidFill>
                  <a:schemeClr val="tx1"/>
                </a:solidFill>
              </a:rPr>
              <a:t>?</a:t>
            </a:r>
          </a:p>
        </p:txBody>
      </p:sp>
      <p:grpSp>
        <p:nvGrpSpPr>
          <p:cNvPr id="4" name="Group 3">
            <a:extLst>
              <a:ext uri="{FF2B5EF4-FFF2-40B4-BE49-F238E27FC236}">
                <a16:creationId xmlns:a16="http://schemas.microsoft.com/office/drawing/2014/main" id="{4C57EFCF-6823-4334-9919-2CF7FB89DB17}"/>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B8B6C753-CA5B-430D-8889-ACD2DD638A20}"/>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54DEFB1A-DE6F-428B-9BD5-85D32B0C97D4}"/>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9FA1041B-66E8-400F-9F3E-782F8503172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18174AA4-808C-48F5-90A8-2379D97F7B1E}"/>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3CBF7623-FCED-400E-966D-0F916BCFC2E7}"/>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C9A1BB24-87D0-4C8D-89D5-5EB676425624}"/>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6503147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03610" y="1519556"/>
            <a:ext cx="3623557" cy="3620943"/>
          </a:xfrm>
          <a:prstGeom prst="rect">
            <a:avLst/>
          </a:prstGeom>
        </p:spPr>
      </p:pic>
      <p:sp>
        <p:nvSpPr>
          <p:cNvPr id="4" name="Content Placeholder 4"/>
          <p:cNvSpPr txBox="1">
            <a:spLocks/>
          </p:cNvSpPr>
          <p:nvPr/>
        </p:nvSpPr>
        <p:spPr>
          <a:xfrm>
            <a:off x="4941906" y="1261587"/>
            <a:ext cx="5774079" cy="4524517"/>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lang="en-GB" dirty="0">
              <a:solidFill>
                <a:srgbClr val="000000">
                  <a:lumMod val="75000"/>
                  <a:lumOff val="25000"/>
                </a:srgbClr>
              </a:solidFill>
              <a:latin typeface="Calibri" panose="020F0502020204030204"/>
            </a:endParaRP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sp>
        <p:nvSpPr>
          <p:cNvPr id="6" name="TextBox 5"/>
          <p:cNvSpPr txBox="1"/>
          <p:nvPr/>
        </p:nvSpPr>
        <p:spPr>
          <a:xfrm>
            <a:off x="1003610" y="251210"/>
            <a:ext cx="10392936" cy="646331"/>
          </a:xfrm>
          <a:prstGeom prst="rect">
            <a:avLst/>
          </a:prstGeom>
          <a:solidFill>
            <a:srgbClr val="002060"/>
          </a:solidFill>
        </p:spPr>
        <p:txBody>
          <a:bodyPr wrap="square" rtlCol="0">
            <a:spAutoFit/>
          </a:bodyPr>
          <a:lstStyle/>
          <a:p>
            <a:pPr algn="ctr"/>
            <a:r>
              <a:rPr lang="en-GB" sz="3600" b="1" dirty="0">
                <a:solidFill>
                  <a:schemeClr val="bg1"/>
                </a:solidFill>
              </a:rPr>
              <a:t>Investigative Mind-Set</a:t>
            </a:r>
          </a:p>
        </p:txBody>
      </p:sp>
      <p:graphicFrame>
        <p:nvGraphicFramePr>
          <p:cNvPr id="2" name="Diagram 1"/>
          <p:cNvGraphicFramePr/>
          <p:nvPr>
            <p:extLst>
              <p:ext uri="{D42A27DB-BD31-4B8C-83A1-F6EECF244321}">
                <p14:modId xmlns:p14="http://schemas.microsoft.com/office/powerpoint/2010/main" val="1051477578"/>
              </p:ext>
            </p:extLst>
          </p:nvPr>
        </p:nvGraphicFramePr>
        <p:xfrm>
          <a:off x="5514559" y="1309182"/>
          <a:ext cx="5939433" cy="414621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7" name="Group 6">
            <a:extLst>
              <a:ext uri="{FF2B5EF4-FFF2-40B4-BE49-F238E27FC236}">
                <a16:creationId xmlns:a16="http://schemas.microsoft.com/office/drawing/2014/main" id="{E047E321-0B31-40E0-BC87-F253C31F1E0E}"/>
              </a:ext>
            </a:extLst>
          </p:cNvPr>
          <p:cNvGrpSpPr/>
          <p:nvPr/>
        </p:nvGrpSpPr>
        <p:grpSpPr>
          <a:xfrm>
            <a:off x="0" y="5734233"/>
            <a:ext cx="12192000" cy="1240188"/>
            <a:chOff x="0" y="5734233"/>
            <a:chExt cx="12192000" cy="1240188"/>
          </a:xfrm>
        </p:grpSpPr>
        <p:pic>
          <p:nvPicPr>
            <p:cNvPr id="8" name="Picture 7">
              <a:extLst>
                <a:ext uri="{FF2B5EF4-FFF2-40B4-BE49-F238E27FC236}">
                  <a16:creationId xmlns:a16="http://schemas.microsoft.com/office/drawing/2014/main" id="{398453FC-B3A7-465C-A7AF-9A2726A083F0}"/>
                </a:ext>
              </a:extLst>
            </p:cNvPr>
            <p:cNvPicPr>
              <a:picLocks noChangeAspect="1"/>
            </p:cNvPicPr>
            <p:nvPr/>
          </p:nvPicPr>
          <p:blipFill>
            <a:blip r:embed="rId9"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9" name="Rectangle 8">
              <a:extLst>
                <a:ext uri="{FF2B5EF4-FFF2-40B4-BE49-F238E27FC236}">
                  <a16:creationId xmlns:a16="http://schemas.microsoft.com/office/drawing/2014/main" id="{C505E946-368A-4FE1-815B-14E1959521AB}"/>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 name="Picture 9">
              <a:extLst>
                <a:ext uri="{FF2B5EF4-FFF2-40B4-BE49-F238E27FC236}">
                  <a16:creationId xmlns:a16="http://schemas.microsoft.com/office/drawing/2014/main" id="{8317DC24-3812-4745-8E08-2E97D81F95ED}"/>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1" name="Rectangle 10">
              <a:extLst>
                <a:ext uri="{FF2B5EF4-FFF2-40B4-BE49-F238E27FC236}">
                  <a16:creationId xmlns:a16="http://schemas.microsoft.com/office/drawing/2014/main" id="{E9BD23F2-A7E4-4976-BB80-1F8262EE7616}"/>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Text, letter&#10;&#10;Description automatically generated">
              <a:extLst>
                <a:ext uri="{FF2B5EF4-FFF2-40B4-BE49-F238E27FC236}">
                  <a16:creationId xmlns:a16="http://schemas.microsoft.com/office/drawing/2014/main" id="{A3D9DEDE-D792-4C6A-BD49-14EFE2DB2224}"/>
                </a:ext>
              </a:extLst>
            </p:cNvPr>
            <p:cNvPicPr>
              <a:picLocks noChangeAspect="1"/>
            </p:cNvPicPr>
            <p:nvPr/>
          </p:nvPicPr>
          <p:blipFill rotWithShape="1">
            <a:blip r:embed="rId11"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3" name="Picture 12" descr="A picture containing text, metalware, gear&#10;&#10;Description automatically generated">
              <a:extLst>
                <a:ext uri="{FF2B5EF4-FFF2-40B4-BE49-F238E27FC236}">
                  <a16:creationId xmlns:a16="http://schemas.microsoft.com/office/drawing/2014/main" id="{52B13B6A-7C60-4AFC-A99C-A4F065990422}"/>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6051080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1A9D9A18-45C3-4F01-9C15-8C7AF194D322}"/>
                                            </p:graphicEl>
                                          </p:spTgt>
                                        </p:tgtEl>
                                        <p:attrNameLst>
                                          <p:attrName>style.visibility</p:attrName>
                                        </p:attrNameLst>
                                      </p:cBhvr>
                                      <p:to>
                                        <p:strVal val="visible"/>
                                      </p:to>
                                    </p:set>
                                    <p:animEffect transition="in" filter="fade">
                                      <p:cBhvr>
                                        <p:cTn id="7" dur="500"/>
                                        <p:tgtEl>
                                          <p:spTgt spid="2">
                                            <p:graphicEl>
                                              <a:dgm id="{1A9D9A18-45C3-4F01-9C15-8C7AF194D32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3D8DDB8-CD66-4F09-A2C5-737D187EB0E1}"/>
                                            </p:graphicEl>
                                          </p:spTgt>
                                        </p:tgtEl>
                                        <p:attrNameLst>
                                          <p:attrName>style.visibility</p:attrName>
                                        </p:attrNameLst>
                                      </p:cBhvr>
                                      <p:to>
                                        <p:strVal val="visible"/>
                                      </p:to>
                                    </p:set>
                                    <p:animEffect transition="in" filter="fade">
                                      <p:cBhvr>
                                        <p:cTn id="12" dur="500"/>
                                        <p:tgtEl>
                                          <p:spTgt spid="2">
                                            <p:graphicEl>
                                              <a:dgm id="{E3D8DDB8-CD66-4F09-A2C5-737D187EB0E1}"/>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79345D97-0520-4383-90BC-B291050A8640}"/>
                                            </p:graphicEl>
                                          </p:spTgt>
                                        </p:tgtEl>
                                        <p:attrNameLst>
                                          <p:attrName>style.visibility</p:attrName>
                                        </p:attrNameLst>
                                      </p:cBhvr>
                                      <p:to>
                                        <p:strVal val="visible"/>
                                      </p:to>
                                    </p:set>
                                    <p:animEffect transition="in" filter="fade">
                                      <p:cBhvr>
                                        <p:cTn id="15" dur="500"/>
                                        <p:tgtEl>
                                          <p:spTgt spid="2">
                                            <p:graphicEl>
                                              <a:dgm id="{79345D97-0520-4383-90BC-B291050A8640}"/>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BCBB0E04-A3F0-4B03-AD57-1572EBAD99FF}"/>
                                            </p:graphicEl>
                                          </p:spTgt>
                                        </p:tgtEl>
                                        <p:attrNameLst>
                                          <p:attrName>style.visibility</p:attrName>
                                        </p:attrNameLst>
                                      </p:cBhvr>
                                      <p:to>
                                        <p:strVal val="visible"/>
                                      </p:to>
                                    </p:set>
                                    <p:animEffect transition="in" filter="fade">
                                      <p:cBhvr>
                                        <p:cTn id="20" dur="500"/>
                                        <p:tgtEl>
                                          <p:spTgt spid="2">
                                            <p:graphicEl>
                                              <a:dgm id="{BCBB0E04-A3F0-4B03-AD57-1572EBAD99FF}"/>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66BB62D9-5138-4F23-A93E-91D588E02273}"/>
                                            </p:graphicEl>
                                          </p:spTgt>
                                        </p:tgtEl>
                                        <p:attrNameLst>
                                          <p:attrName>style.visibility</p:attrName>
                                        </p:attrNameLst>
                                      </p:cBhvr>
                                      <p:to>
                                        <p:strVal val="visible"/>
                                      </p:to>
                                    </p:set>
                                    <p:animEffect transition="in" filter="fade">
                                      <p:cBhvr>
                                        <p:cTn id="23" dur="500"/>
                                        <p:tgtEl>
                                          <p:spTgt spid="2">
                                            <p:graphicEl>
                                              <a:dgm id="{66BB62D9-5138-4F23-A93E-91D588E02273}"/>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1BBDE939-8D52-437E-9C6D-6AA02F2321B3}"/>
                                            </p:graphicEl>
                                          </p:spTgt>
                                        </p:tgtEl>
                                        <p:attrNameLst>
                                          <p:attrName>style.visibility</p:attrName>
                                        </p:attrNameLst>
                                      </p:cBhvr>
                                      <p:to>
                                        <p:strVal val="visible"/>
                                      </p:to>
                                    </p:set>
                                    <p:animEffect transition="in" filter="fade">
                                      <p:cBhvr>
                                        <p:cTn id="28" dur="500"/>
                                        <p:tgtEl>
                                          <p:spTgt spid="2">
                                            <p:graphicEl>
                                              <a:dgm id="{1BBDE939-8D52-437E-9C6D-6AA02F2321B3}"/>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89A17FDC-FCDC-4115-A2DA-9DF613E93D11}"/>
                                            </p:graphicEl>
                                          </p:spTgt>
                                        </p:tgtEl>
                                        <p:attrNameLst>
                                          <p:attrName>style.visibility</p:attrName>
                                        </p:attrNameLst>
                                      </p:cBhvr>
                                      <p:to>
                                        <p:strVal val="visible"/>
                                      </p:to>
                                    </p:set>
                                    <p:animEffect transition="in" filter="fade">
                                      <p:cBhvr>
                                        <p:cTn id="31" dur="500"/>
                                        <p:tgtEl>
                                          <p:spTgt spid="2">
                                            <p:graphicEl>
                                              <a:dgm id="{89A17FDC-FCDC-4115-A2DA-9DF613E93D1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847493" y="139540"/>
            <a:ext cx="10727473" cy="646331"/>
          </a:xfrm>
          <a:prstGeom prst="rect">
            <a:avLst/>
          </a:prstGeom>
          <a:solidFill>
            <a:srgbClr val="002060"/>
          </a:solidFill>
        </p:spPr>
        <p:txBody>
          <a:bodyPr wrap="square" rtlCol="0">
            <a:spAutoFit/>
          </a:bodyPr>
          <a:lstStyle/>
          <a:p>
            <a:pPr algn="ctr"/>
            <a:r>
              <a:rPr lang="en-GB" sz="3600" b="1" dirty="0">
                <a:solidFill>
                  <a:schemeClr val="bg1"/>
                </a:solidFill>
              </a:rPr>
              <a:t>The A-B-C Approach</a:t>
            </a:r>
          </a:p>
        </p:txBody>
      </p:sp>
      <p:graphicFrame>
        <p:nvGraphicFramePr>
          <p:cNvPr id="7" name="Diagram 6"/>
          <p:cNvGraphicFramePr/>
          <p:nvPr>
            <p:extLst>
              <p:ext uri="{D42A27DB-BD31-4B8C-83A1-F6EECF244321}">
                <p14:modId xmlns:p14="http://schemas.microsoft.com/office/powerpoint/2010/main" val="2031338039"/>
              </p:ext>
            </p:extLst>
          </p:nvPr>
        </p:nvGraphicFramePr>
        <p:xfrm>
          <a:off x="2653990" y="944109"/>
          <a:ext cx="7560526" cy="48832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4" name="Group 3">
            <a:extLst>
              <a:ext uri="{FF2B5EF4-FFF2-40B4-BE49-F238E27FC236}">
                <a16:creationId xmlns:a16="http://schemas.microsoft.com/office/drawing/2014/main" id="{070840C5-2761-4614-A4EB-1A56D094BC5D}"/>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84D2B24E-1E15-4770-B2A9-255BF31BCAA7}"/>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8D1ED8DD-6EB9-4509-B377-062938415CF9}"/>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DD479D66-CD42-41CD-92E5-3E9C27AC0D87}"/>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EA35314E-7D7C-41DC-977B-2FB3F3FB2930}"/>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E41DBD9B-B8CF-464B-B723-D0D38E23905D}"/>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028BE2FB-E90C-4F12-8889-D14304915627}"/>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2503920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A13D80DC-2757-4D36-94D1-ECD8E36E0DB6}"/>
                                            </p:graphicEl>
                                          </p:spTgt>
                                        </p:tgtEl>
                                        <p:attrNameLst>
                                          <p:attrName>style.visibility</p:attrName>
                                        </p:attrNameLst>
                                      </p:cBhvr>
                                      <p:to>
                                        <p:strVal val="visible"/>
                                      </p:to>
                                    </p:set>
                                    <p:animEffect transition="in" filter="fade">
                                      <p:cBhvr>
                                        <p:cTn id="7" dur="500"/>
                                        <p:tgtEl>
                                          <p:spTgt spid="7">
                                            <p:graphicEl>
                                              <a:dgm id="{A13D80DC-2757-4D36-94D1-ECD8E36E0DB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EF4DC0A3-A9DC-4968-8348-ED632C2646D9}"/>
                                            </p:graphicEl>
                                          </p:spTgt>
                                        </p:tgtEl>
                                        <p:attrNameLst>
                                          <p:attrName>style.visibility</p:attrName>
                                        </p:attrNameLst>
                                      </p:cBhvr>
                                      <p:to>
                                        <p:strVal val="visible"/>
                                      </p:to>
                                    </p:set>
                                    <p:animEffect transition="in" filter="fade">
                                      <p:cBhvr>
                                        <p:cTn id="12" dur="500"/>
                                        <p:tgtEl>
                                          <p:spTgt spid="7">
                                            <p:graphicEl>
                                              <a:dgm id="{EF4DC0A3-A9DC-4968-8348-ED632C2646D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7">
                                            <p:graphicEl>
                                              <a:dgm id="{F26A25EE-158D-4F95-BEC3-E88E3C424E9E}"/>
                                            </p:graphicEl>
                                          </p:spTgt>
                                        </p:tgtEl>
                                        <p:attrNameLst>
                                          <p:attrName>style.visibility</p:attrName>
                                        </p:attrNameLst>
                                      </p:cBhvr>
                                      <p:to>
                                        <p:strVal val="visible"/>
                                      </p:to>
                                    </p:set>
                                    <p:animEffect transition="in" filter="fade">
                                      <p:cBhvr>
                                        <p:cTn id="15" dur="500"/>
                                        <p:tgtEl>
                                          <p:spTgt spid="7">
                                            <p:graphicEl>
                                              <a:dgm id="{F26A25EE-158D-4F95-BEC3-E88E3C424E9E}"/>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7">
                                            <p:graphicEl>
                                              <a:dgm id="{B681D1F0-4916-42BF-A72D-26D2D87CC2E7}"/>
                                            </p:graphicEl>
                                          </p:spTgt>
                                        </p:tgtEl>
                                        <p:attrNameLst>
                                          <p:attrName>style.visibility</p:attrName>
                                        </p:attrNameLst>
                                      </p:cBhvr>
                                      <p:to>
                                        <p:strVal val="visible"/>
                                      </p:to>
                                    </p:set>
                                    <p:animEffect transition="in" filter="fade">
                                      <p:cBhvr>
                                        <p:cTn id="20" dur="500"/>
                                        <p:tgtEl>
                                          <p:spTgt spid="7">
                                            <p:graphicEl>
                                              <a:dgm id="{B681D1F0-4916-42BF-A72D-26D2D87CC2E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7">
                                            <p:graphicEl>
                                              <a:dgm id="{D070C1D8-F705-408C-B8BE-3BC43BC129BF}"/>
                                            </p:graphicEl>
                                          </p:spTgt>
                                        </p:tgtEl>
                                        <p:attrNameLst>
                                          <p:attrName>style.visibility</p:attrName>
                                        </p:attrNameLst>
                                      </p:cBhvr>
                                      <p:to>
                                        <p:strVal val="visible"/>
                                      </p:to>
                                    </p:set>
                                    <p:animEffect transition="in" filter="fade">
                                      <p:cBhvr>
                                        <p:cTn id="23" dur="500"/>
                                        <p:tgtEl>
                                          <p:spTgt spid="7">
                                            <p:graphicEl>
                                              <a:dgm id="{D070C1D8-F705-408C-B8BE-3BC43BC129BF}"/>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7">
                                            <p:graphicEl>
                                              <a:dgm id="{B93CC520-40FB-4BCE-BC39-D95D094C1E29}"/>
                                            </p:graphicEl>
                                          </p:spTgt>
                                        </p:tgtEl>
                                        <p:attrNameLst>
                                          <p:attrName>style.visibility</p:attrName>
                                        </p:attrNameLst>
                                      </p:cBhvr>
                                      <p:to>
                                        <p:strVal val="visible"/>
                                      </p:to>
                                    </p:set>
                                    <p:animEffect transition="in" filter="fade">
                                      <p:cBhvr>
                                        <p:cTn id="28" dur="500"/>
                                        <p:tgtEl>
                                          <p:spTgt spid="7">
                                            <p:graphicEl>
                                              <a:dgm id="{B93CC520-40FB-4BCE-BC39-D95D094C1E29}"/>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7">
                                            <p:graphicEl>
                                              <a:dgm id="{DB5B4BB6-0522-4BA2-ADEC-53010A782DCF}"/>
                                            </p:graphicEl>
                                          </p:spTgt>
                                        </p:tgtEl>
                                        <p:attrNameLst>
                                          <p:attrName>style.visibility</p:attrName>
                                        </p:attrNameLst>
                                      </p:cBhvr>
                                      <p:to>
                                        <p:strVal val="visible"/>
                                      </p:to>
                                    </p:set>
                                    <p:animEffect transition="in" filter="fade">
                                      <p:cBhvr>
                                        <p:cTn id="31" dur="500"/>
                                        <p:tgtEl>
                                          <p:spTgt spid="7">
                                            <p:graphicEl>
                                              <a:dgm id="{DB5B4BB6-0522-4BA2-ADEC-53010A782DC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802889" y="258329"/>
            <a:ext cx="10705170" cy="646331"/>
          </a:xfrm>
          <a:prstGeom prst="rect">
            <a:avLst/>
          </a:prstGeom>
          <a:solidFill>
            <a:srgbClr val="002060"/>
          </a:solidFill>
        </p:spPr>
        <p:txBody>
          <a:bodyPr wrap="square" rtlCol="0">
            <a:spAutoFit/>
          </a:bodyPr>
          <a:lstStyle/>
          <a:p>
            <a:pPr algn="ctr"/>
            <a:r>
              <a:rPr lang="en-GB" sz="3600" b="1" dirty="0">
                <a:solidFill>
                  <a:schemeClr val="bg1"/>
                </a:solidFill>
              </a:rPr>
              <a:t>Arrival at the address of the caller</a:t>
            </a:r>
          </a:p>
        </p:txBody>
      </p:sp>
      <p:sp>
        <p:nvSpPr>
          <p:cNvPr id="2" name="Rectangle 1"/>
          <p:cNvSpPr/>
          <p:nvPr/>
        </p:nvSpPr>
        <p:spPr>
          <a:xfrm>
            <a:off x="2327191" y="4761130"/>
            <a:ext cx="7309117" cy="671851"/>
          </a:xfrm>
          <a:custGeom>
            <a:avLst/>
            <a:gdLst>
              <a:gd name="connsiteX0" fmla="*/ 0 w 7309117"/>
              <a:gd name="connsiteY0" fmla="*/ 0 h 671851"/>
              <a:gd name="connsiteX1" fmla="*/ 562240 w 7309117"/>
              <a:gd name="connsiteY1" fmla="*/ 0 h 671851"/>
              <a:gd name="connsiteX2" fmla="*/ 1124480 w 7309117"/>
              <a:gd name="connsiteY2" fmla="*/ 0 h 671851"/>
              <a:gd name="connsiteX3" fmla="*/ 1467446 w 7309117"/>
              <a:gd name="connsiteY3" fmla="*/ 0 h 671851"/>
              <a:gd name="connsiteX4" fmla="*/ 2029686 w 7309117"/>
              <a:gd name="connsiteY4" fmla="*/ 0 h 671851"/>
              <a:gd name="connsiteX5" fmla="*/ 2591925 w 7309117"/>
              <a:gd name="connsiteY5" fmla="*/ 0 h 671851"/>
              <a:gd name="connsiteX6" fmla="*/ 3154165 w 7309117"/>
              <a:gd name="connsiteY6" fmla="*/ 0 h 671851"/>
              <a:gd name="connsiteX7" fmla="*/ 3862587 w 7309117"/>
              <a:gd name="connsiteY7" fmla="*/ 0 h 671851"/>
              <a:gd name="connsiteX8" fmla="*/ 4205553 w 7309117"/>
              <a:gd name="connsiteY8" fmla="*/ 0 h 671851"/>
              <a:gd name="connsiteX9" fmla="*/ 4840884 w 7309117"/>
              <a:gd name="connsiteY9" fmla="*/ 0 h 671851"/>
              <a:gd name="connsiteX10" fmla="*/ 5256942 w 7309117"/>
              <a:gd name="connsiteY10" fmla="*/ 0 h 671851"/>
              <a:gd name="connsiteX11" fmla="*/ 5599908 w 7309117"/>
              <a:gd name="connsiteY11" fmla="*/ 0 h 671851"/>
              <a:gd name="connsiteX12" fmla="*/ 6308330 w 7309117"/>
              <a:gd name="connsiteY12" fmla="*/ 0 h 671851"/>
              <a:gd name="connsiteX13" fmla="*/ 6797479 w 7309117"/>
              <a:gd name="connsiteY13" fmla="*/ 0 h 671851"/>
              <a:gd name="connsiteX14" fmla="*/ 7309117 w 7309117"/>
              <a:gd name="connsiteY14" fmla="*/ 0 h 671851"/>
              <a:gd name="connsiteX15" fmla="*/ 7309117 w 7309117"/>
              <a:gd name="connsiteY15" fmla="*/ 329207 h 671851"/>
              <a:gd name="connsiteX16" fmla="*/ 7309117 w 7309117"/>
              <a:gd name="connsiteY16" fmla="*/ 671851 h 671851"/>
              <a:gd name="connsiteX17" fmla="*/ 6673786 w 7309117"/>
              <a:gd name="connsiteY17" fmla="*/ 671851 h 671851"/>
              <a:gd name="connsiteX18" fmla="*/ 6257729 w 7309117"/>
              <a:gd name="connsiteY18" fmla="*/ 671851 h 671851"/>
              <a:gd name="connsiteX19" fmla="*/ 5841671 w 7309117"/>
              <a:gd name="connsiteY19" fmla="*/ 671851 h 671851"/>
              <a:gd name="connsiteX20" fmla="*/ 5206340 w 7309117"/>
              <a:gd name="connsiteY20" fmla="*/ 671851 h 671851"/>
              <a:gd name="connsiteX21" fmla="*/ 4790283 w 7309117"/>
              <a:gd name="connsiteY21" fmla="*/ 671851 h 671851"/>
              <a:gd name="connsiteX22" fmla="*/ 4374225 w 7309117"/>
              <a:gd name="connsiteY22" fmla="*/ 671851 h 671851"/>
              <a:gd name="connsiteX23" fmla="*/ 3958168 w 7309117"/>
              <a:gd name="connsiteY23" fmla="*/ 671851 h 671851"/>
              <a:gd name="connsiteX24" fmla="*/ 3469019 w 7309117"/>
              <a:gd name="connsiteY24" fmla="*/ 671851 h 671851"/>
              <a:gd name="connsiteX25" fmla="*/ 2833688 w 7309117"/>
              <a:gd name="connsiteY25" fmla="*/ 671851 h 671851"/>
              <a:gd name="connsiteX26" fmla="*/ 2490722 w 7309117"/>
              <a:gd name="connsiteY26" fmla="*/ 671851 h 671851"/>
              <a:gd name="connsiteX27" fmla="*/ 1928482 w 7309117"/>
              <a:gd name="connsiteY27" fmla="*/ 671851 h 671851"/>
              <a:gd name="connsiteX28" fmla="*/ 1585516 w 7309117"/>
              <a:gd name="connsiteY28" fmla="*/ 671851 h 671851"/>
              <a:gd name="connsiteX29" fmla="*/ 1242550 w 7309117"/>
              <a:gd name="connsiteY29" fmla="*/ 671851 h 671851"/>
              <a:gd name="connsiteX30" fmla="*/ 826492 w 7309117"/>
              <a:gd name="connsiteY30" fmla="*/ 671851 h 671851"/>
              <a:gd name="connsiteX31" fmla="*/ 483526 w 7309117"/>
              <a:gd name="connsiteY31" fmla="*/ 671851 h 671851"/>
              <a:gd name="connsiteX32" fmla="*/ 0 w 7309117"/>
              <a:gd name="connsiteY32" fmla="*/ 671851 h 671851"/>
              <a:gd name="connsiteX33" fmla="*/ 0 w 7309117"/>
              <a:gd name="connsiteY33" fmla="*/ 349363 h 671851"/>
              <a:gd name="connsiteX34" fmla="*/ 0 w 7309117"/>
              <a:gd name="connsiteY34" fmla="*/ 0 h 671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309117" h="671851" fill="none" extrusionOk="0">
                <a:moveTo>
                  <a:pt x="0" y="0"/>
                </a:moveTo>
                <a:cubicBezTo>
                  <a:pt x="198111" y="-4937"/>
                  <a:pt x="355085" y="9509"/>
                  <a:pt x="562240" y="0"/>
                </a:cubicBezTo>
                <a:cubicBezTo>
                  <a:pt x="769395" y="-9509"/>
                  <a:pt x="951402" y="56731"/>
                  <a:pt x="1124480" y="0"/>
                </a:cubicBezTo>
                <a:cubicBezTo>
                  <a:pt x="1297558" y="-56731"/>
                  <a:pt x="1397398" y="12592"/>
                  <a:pt x="1467446" y="0"/>
                </a:cubicBezTo>
                <a:cubicBezTo>
                  <a:pt x="1537494" y="-12592"/>
                  <a:pt x="1752762" y="8065"/>
                  <a:pt x="2029686" y="0"/>
                </a:cubicBezTo>
                <a:cubicBezTo>
                  <a:pt x="2306610" y="-8065"/>
                  <a:pt x="2459604" y="16540"/>
                  <a:pt x="2591925" y="0"/>
                </a:cubicBezTo>
                <a:cubicBezTo>
                  <a:pt x="2724246" y="-16540"/>
                  <a:pt x="2904534" y="8455"/>
                  <a:pt x="3154165" y="0"/>
                </a:cubicBezTo>
                <a:cubicBezTo>
                  <a:pt x="3403796" y="-8455"/>
                  <a:pt x="3541538" y="10902"/>
                  <a:pt x="3862587" y="0"/>
                </a:cubicBezTo>
                <a:cubicBezTo>
                  <a:pt x="4183636" y="-10902"/>
                  <a:pt x="4078815" y="38060"/>
                  <a:pt x="4205553" y="0"/>
                </a:cubicBezTo>
                <a:cubicBezTo>
                  <a:pt x="4332291" y="-38060"/>
                  <a:pt x="4604121" y="26842"/>
                  <a:pt x="4840884" y="0"/>
                </a:cubicBezTo>
                <a:cubicBezTo>
                  <a:pt x="5077647" y="-26842"/>
                  <a:pt x="5172831" y="9224"/>
                  <a:pt x="5256942" y="0"/>
                </a:cubicBezTo>
                <a:cubicBezTo>
                  <a:pt x="5341053" y="-9224"/>
                  <a:pt x="5462783" y="40854"/>
                  <a:pt x="5599908" y="0"/>
                </a:cubicBezTo>
                <a:cubicBezTo>
                  <a:pt x="5737033" y="-40854"/>
                  <a:pt x="6019463" y="74085"/>
                  <a:pt x="6308330" y="0"/>
                </a:cubicBezTo>
                <a:cubicBezTo>
                  <a:pt x="6597197" y="-74085"/>
                  <a:pt x="6672528" y="46346"/>
                  <a:pt x="6797479" y="0"/>
                </a:cubicBezTo>
                <a:cubicBezTo>
                  <a:pt x="6922430" y="-46346"/>
                  <a:pt x="7180549" y="17223"/>
                  <a:pt x="7309117" y="0"/>
                </a:cubicBezTo>
                <a:cubicBezTo>
                  <a:pt x="7331207" y="154157"/>
                  <a:pt x="7278426" y="239439"/>
                  <a:pt x="7309117" y="329207"/>
                </a:cubicBezTo>
                <a:cubicBezTo>
                  <a:pt x="7339808" y="418975"/>
                  <a:pt x="7285484" y="535839"/>
                  <a:pt x="7309117" y="671851"/>
                </a:cubicBezTo>
                <a:cubicBezTo>
                  <a:pt x="7108572" y="705144"/>
                  <a:pt x="6826746" y="629357"/>
                  <a:pt x="6673786" y="671851"/>
                </a:cubicBezTo>
                <a:cubicBezTo>
                  <a:pt x="6520826" y="714345"/>
                  <a:pt x="6357233" y="643146"/>
                  <a:pt x="6257729" y="671851"/>
                </a:cubicBezTo>
                <a:cubicBezTo>
                  <a:pt x="6158225" y="700556"/>
                  <a:pt x="6003323" y="657591"/>
                  <a:pt x="5841671" y="671851"/>
                </a:cubicBezTo>
                <a:cubicBezTo>
                  <a:pt x="5680019" y="686111"/>
                  <a:pt x="5342187" y="607352"/>
                  <a:pt x="5206340" y="671851"/>
                </a:cubicBezTo>
                <a:cubicBezTo>
                  <a:pt x="5070493" y="736350"/>
                  <a:pt x="4916642" y="627824"/>
                  <a:pt x="4790283" y="671851"/>
                </a:cubicBezTo>
                <a:cubicBezTo>
                  <a:pt x="4663924" y="715878"/>
                  <a:pt x="4511698" y="662842"/>
                  <a:pt x="4374225" y="671851"/>
                </a:cubicBezTo>
                <a:cubicBezTo>
                  <a:pt x="4236752" y="680860"/>
                  <a:pt x="4108111" y="644865"/>
                  <a:pt x="3958168" y="671851"/>
                </a:cubicBezTo>
                <a:cubicBezTo>
                  <a:pt x="3808225" y="698837"/>
                  <a:pt x="3677667" y="659939"/>
                  <a:pt x="3469019" y="671851"/>
                </a:cubicBezTo>
                <a:cubicBezTo>
                  <a:pt x="3260371" y="683763"/>
                  <a:pt x="3090213" y="614058"/>
                  <a:pt x="2833688" y="671851"/>
                </a:cubicBezTo>
                <a:cubicBezTo>
                  <a:pt x="2577163" y="729644"/>
                  <a:pt x="2640838" y="655930"/>
                  <a:pt x="2490722" y="671851"/>
                </a:cubicBezTo>
                <a:cubicBezTo>
                  <a:pt x="2340606" y="687772"/>
                  <a:pt x="2194787" y="630212"/>
                  <a:pt x="1928482" y="671851"/>
                </a:cubicBezTo>
                <a:cubicBezTo>
                  <a:pt x="1662177" y="713490"/>
                  <a:pt x="1689030" y="669878"/>
                  <a:pt x="1585516" y="671851"/>
                </a:cubicBezTo>
                <a:cubicBezTo>
                  <a:pt x="1482002" y="673824"/>
                  <a:pt x="1383831" y="645877"/>
                  <a:pt x="1242550" y="671851"/>
                </a:cubicBezTo>
                <a:cubicBezTo>
                  <a:pt x="1101269" y="697825"/>
                  <a:pt x="969589" y="665181"/>
                  <a:pt x="826492" y="671851"/>
                </a:cubicBezTo>
                <a:cubicBezTo>
                  <a:pt x="683395" y="678521"/>
                  <a:pt x="654277" y="666961"/>
                  <a:pt x="483526" y="671851"/>
                </a:cubicBezTo>
                <a:cubicBezTo>
                  <a:pt x="312775" y="676741"/>
                  <a:pt x="199116" y="617286"/>
                  <a:pt x="0" y="671851"/>
                </a:cubicBezTo>
                <a:cubicBezTo>
                  <a:pt x="-29064" y="513352"/>
                  <a:pt x="29875" y="484523"/>
                  <a:pt x="0" y="349363"/>
                </a:cubicBezTo>
                <a:cubicBezTo>
                  <a:pt x="-29875" y="214203"/>
                  <a:pt x="10046" y="74253"/>
                  <a:pt x="0" y="0"/>
                </a:cubicBezTo>
                <a:close/>
              </a:path>
              <a:path w="7309117" h="671851" stroke="0" extrusionOk="0">
                <a:moveTo>
                  <a:pt x="0" y="0"/>
                </a:moveTo>
                <a:cubicBezTo>
                  <a:pt x="350068" y="-19852"/>
                  <a:pt x="432245" y="66332"/>
                  <a:pt x="708422" y="0"/>
                </a:cubicBezTo>
                <a:cubicBezTo>
                  <a:pt x="984599" y="-66332"/>
                  <a:pt x="925214" y="31961"/>
                  <a:pt x="1051388" y="0"/>
                </a:cubicBezTo>
                <a:cubicBezTo>
                  <a:pt x="1177562" y="-31961"/>
                  <a:pt x="1300283" y="155"/>
                  <a:pt x="1394355" y="0"/>
                </a:cubicBezTo>
                <a:cubicBezTo>
                  <a:pt x="1488427" y="-155"/>
                  <a:pt x="1615473" y="48935"/>
                  <a:pt x="1810412" y="0"/>
                </a:cubicBezTo>
                <a:cubicBezTo>
                  <a:pt x="2005351" y="-48935"/>
                  <a:pt x="2124841" y="6964"/>
                  <a:pt x="2372652" y="0"/>
                </a:cubicBezTo>
                <a:cubicBezTo>
                  <a:pt x="2620463" y="-6964"/>
                  <a:pt x="2764654" y="45606"/>
                  <a:pt x="3081074" y="0"/>
                </a:cubicBezTo>
                <a:cubicBezTo>
                  <a:pt x="3397494" y="-45606"/>
                  <a:pt x="3459942" y="24705"/>
                  <a:pt x="3570223" y="0"/>
                </a:cubicBezTo>
                <a:cubicBezTo>
                  <a:pt x="3680504" y="-24705"/>
                  <a:pt x="3911894" y="48692"/>
                  <a:pt x="4132462" y="0"/>
                </a:cubicBezTo>
                <a:cubicBezTo>
                  <a:pt x="4353030" y="-48692"/>
                  <a:pt x="4634799" y="10788"/>
                  <a:pt x="4767793" y="0"/>
                </a:cubicBezTo>
                <a:cubicBezTo>
                  <a:pt x="4900787" y="-10788"/>
                  <a:pt x="5330541" y="12783"/>
                  <a:pt x="5476215" y="0"/>
                </a:cubicBezTo>
                <a:cubicBezTo>
                  <a:pt x="5621889" y="-12783"/>
                  <a:pt x="5813799" y="20624"/>
                  <a:pt x="6111546" y="0"/>
                </a:cubicBezTo>
                <a:cubicBezTo>
                  <a:pt x="6409293" y="-20624"/>
                  <a:pt x="6347829" y="20855"/>
                  <a:pt x="6454513" y="0"/>
                </a:cubicBezTo>
                <a:cubicBezTo>
                  <a:pt x="6561197" y="-20855"/>
                  <a:pt x="7022948" y="63093"/>
                  <a:pt x="7309117" y="0"/>
                </a:cubicBezTo>
                <a:cubicBezTo>
                  <a:pt x="7309845" y="65898"/>
                  <a:pt x="7301423" y="228064"/>
                  <a:pt x="7309117" y="315770"/>
                </a:cubicBezTo>
                <a:cubicBezTo>
                  <a:pt x="7316811" y="403476"/>
                  <a:pt x="7279574" y="566347"/>
                  <a:pt x="7309117" y="671851"/>
                </a:cubicBezTo>
                <a:cubicBezTo>
                  <a:pt x="7073810" y="691370"/>
                  <a:pt x="6916890" y="655896"/>
                  <a:pt x="6746877" y="671851"/>
                </a:cubicBezTo>
                <a:cubicBezTo>
                  <a:pt x="6576864" y="687806"/>
                  <a:pt x="6330097" y="640643"/>
                  <a:pt x="6184637" y="671851"/>
                </a:cubicBezTo>
                <a:cubicBezTo>
                  <a:pt x="6039177" y="703059"/>
                  <a:pt x="5758265" y="636175"/>
                  <a:pt x="5549307" y="671851"/>
                </a:cubicBezTo>
                <a:cubicBezTo>
                  <a:pt x="5340349" y="707527"/>
                  <a:pt x="5125434" y="637812"/>
                  <a:pt x="4913976" y="671851"/>
                </a:cubicBezTo>
                <a:cubicBezTo>
                  <a:pt x="4702518" y="705890"/>
                  <a:pt x="4363249" y="655325"/>
                  <a:pt x="4205553" y="671851"/>
                </a:cubicBezTo>
                <a:cubicBezTo>
                  <a:pt x="4047857" y="688377"/>
                  <a:pt x="3970794" y="633560"/>
                  <a:pt x="3862587" y="671851"/>
                </a:cubicBezTo>
                <a:cubicBezTo>
                  <a:pt x="3754380" y="710142"/>
                  <a:pt x="3635776" y="622483"/>
                  <a:pt x="3446530" y="671851"/>
                </a:cubicBezTo>
                <a:cubicBezTo>
                  <a:pt x="3257284" y="721219"/>
                  <a:pt x="2948926" y="648975"/>
                  <a:pt x="2811199" y="671851"/>
                </a:cubicBezTo>
                <a:cubicBezTo>
                  <a:pt x="2673472" y="694727"/>
                  <a:pt x="2566828" y="660921"/>
                  <a:pt x="2468233" y="671851"/>
                </a:cubicBezTo>
                <a:cubicBezTo>
                  <a:pt x="2369638" y="682781"/>
                  <a:pt x="2111424" y="612809"/>
                  <a:pt x="1832902" y="671851"/>
                </a:cubicBezTo>
                <a:cubicBezTo>
                  <a:pt x="1554380" y="730893"/>
                  <a:pt x="1537828" y="668776"/>
                  <a:pt x="1343753" y="671851"/>
                </a:cubicBezTo>
                <a:cubicBezTo>
                  <a:pt x="1149678" y="674926"/>
                  <a:pt x="1022222" y="630561"/>
                  <a:pt x="781513" y="671851"/>
                </a:cubicBezTo>
                <a:cubicBezTo>
                  <a:pt x="540804" y="713141"/>
                  <a:pt x="325794" y="579592"/>
                  <a:pt x="0" y="671851"/>
                </a:cubicBezTo>
                <a:cubicBezTo>
                  <a:pt x="-13405" y="540217"/>
                  <a:pt x="29700" y="484401"/>
                  <a:pt x="0" y="335926"/>
                </a:cubicBezTo>
                <a:cubicBezTo>
                  <a:pt x="-29700" y="187452"/>
                  <a:pt x="28989" y="161735"/>
                  <a:pt x="0" y="0"/>
                </a:cubicBezTo>
                <a:close/>
              </a:path>
            </a:pathLst>
          </a:custGeom>
          <a:solidFill>
            <a:schemeClr val="accent1">
              <a:lumMod val="60000"/>
              <a:lumOff val="40000"/>
            </a:schemeClr>
          </a:solidFill>
          <a:ln>
            <a:solidFill>
              <a:schemeClr val="tx1"/>
            </a:solidFill>
            <a:extLst>
              <a:ext uri="{C807C97D-BFC1-408E-A445-0C87EB9F89A2}">
                <ask:lineSketchStyleProps xmlns:ask="http://schemas.microsoft.com/office/drawing/2018/sketchyshapes" sd="183719207">
                  <a:prstGeom prst="rect">
                    <a:avLst/>
                  </a:prstGeom>
                  <ask:type>
                    <ask:lineSketchScribble/>
                  </ask:type>
                </ask:lineSketchStyleProps>
              </a:ext>
            </a:extLst>
          </a:ln>
        </p:spPr>
        <p:txBody>
          <a:bodyPr wrap="none">
            <a:spAutoFit/>
          </a:bodyPr>
          <a:lstStyle/>
          <a:p>
            <a:pPr algn="ctr">
              <a:lnSpc>
                <a:spcPct val="150000"/>
              </a:lnSpc>
              <a:buClr>
                <a:srgbClr val="E48312"/>
              </a:buClr>
              <a:defRPr/>
            </a:pPr>
            <a:r>
              <a:rPr lang="en-GB" sz="2800" dirty="0"/>
              <a:t>What questions would you like to ask Mrs Jones</a:t>
            </a:r>
            <a:r>
              <a:rPr lang="en-GB" sz="2800" dirty="0">
                <a:solidFill>
                  <a:srgbClr val="002060"/>
                </a:solidFill>
              </a:rPr>
              <a:t>?</a:t>
            </a:r>
          </a:p>
        </p:txBody>
      </p:sp>
      <p:sp>
        <p:nvSpPr>
          <p:cNvPr id="3" name="Wave 2"/>
          <p:cNvSpPr/>
          <p:nvPr/>
        </p:nvSpPr>
        <p:spPr>
          <a:xfrm>
            <a:off x="976613" y="1227825"/>
            <a:ext cx="10357722" cy="3210139"/>
          </a:xfrm>
          <a:custGeom>
            <a:avLst/>
            <a:gdLst>
              <a:gd name="connsiteX0" fmla="*/ 0 w 10357722"/>
              <a:gd name="connsiteY0" fmla="*/ 401267 h 3210139"/>
              <a:gd name="connsiteX1" fmla="*/ 10296197 w 10357722"/>
              <a:gd name="connsiteY1" fmla="*/ 401267 h 3210139"/>
              <a:gd name="connsiteX2" fmla="*/ 10357722 w 10357722"/>
              <a:gd name="connsiteY2" fmla="*/ 2808872 h 3210139"/>
              <a:gd name="connsiteX3" fmla="*/ 61525 w 10357722"/>
              <a:gd name="connsiteY3" fmla="*/ 2808872 h 3210139"/>
              <a:gd name="connsiteX4" fmla="*/ 0 w 10357722"/>
              <a:gd name="connsiteY4" fmla="*/ 401267 h 32101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357722" h="3210139" fill="none" extrusionOk="0">
                <a:moveTo>
                  <a:pt x="0" y="401267"/>
                </a:moveTo>
                <a:cubicBezTo>
                  <a:pt x="3452433" y="-526972"/>
                  <a:pt x="6586800" y="1458789"/>
                  <a:pt x="10296197" y="401267"/>
                </a:cubicBezTo>
                <a:cubicBezTo>
                  <a:pt x="10366656" y="1268936"/>
                  <a:pt x="10309598" y="2448169"/>
                  <a:pt x="10357722" y="2808872"/>
                </a:cubicBezTo>
                <a:cubicBezTo>
                  <a:pt x="7088296" y="3587799"/>
                  <a:pt x="3219384" y="1816967"/>
                  <a:pt x="61525" y="2808872"/>
                </a:cubicBezTo>
                <a:cubicBezTo>
                  <a:pt x="174973" y="1940452"/>
                  <a:pt x="-26931" y="1605855"/>
                  <a:pt x="0" y="401267"/>
                </a:cubicBezTo>
                <a:close/>
              </a:path>
              <a:path w="10357722" h="3210139" stroke="0" extrusionOk="0">
                <a:moveTo>
                  <a:pt x="0" y="401267"/>
                </a:moveTo>
                <a:cubicBezTo>
                  <a:pt x="3556067" y="-295433"/>
                  <a:pt x="6766164" y="2069385"/>
                  <a:pt x="10296197" y="401267"/>
                </a:cubicBezTo>
                <a:cubicBezTo>
                  <a:pt x="10370945" y="1492557"/>
                  <a:pt x="10498259" y="2105570"/>
                  <a:pt x="10357722" y="2808872"/>
                </a:cubicBezTo>
                <a:cubicBezTo>
                  <a:pt x="6846823" y="3798212"/>
                  <a:pt x="3483840" y="1780265"/>
                  <a:pt x="61525" y="2808872"/>
                </a:cubicBezTo>
                <a:cubicBezTo>
                  <a:pt x="116278" y="1926771"/>
                  <a:pt x="-93174" y="880868"/>
                  <a:pt x="0" y="401267"/>
                </a:cubicBezTo>
                <a:close/>
              </a:path>
            </a:pathLst>
          </a:custGeom>
          <a:solidFill>
            <a:schemeClr val="tx2">
              <a:lumMod val="20000"/>
              <a:lumOff val="80000"/>
            </a:schemeClr>
          </a:solidFill>
          <a:ln>
            <a:solidFill>
              <a:schemeClr val="tx1"/>
            </a:solidFill>
            <a:extLst>
              <a:ext uri="{C807C97D-BFC1-408E-A445-0C87EB9F89A2}">
                <ask:lineSketchStyleProps xmlns:ask="http://schemas.microsoft.com/office/drawing/2018/sketchyshapes" sd="4209736453">
                  <a:prstGeom prst="wave">
                    <a:avLst>
                      <a:gd name="adj1" fmla="val 12500"/>
                      <a:gd name="adj2" fmla="val 297"/>
                    </a:avLst>
                  </a:prstGeom>
                  <ask:type>
                    <ask:lineSketchCurve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On arrival, you are greeted by Mrs Diane JONES who is approximately 35 years of age &amp; appears a little upset. She explains that her daughter is in the kitchen/ dining area. You enter the kitchen/ dining area where you find Sally JONES sat on a chair next to a table </a:t>
            </a:r>
          </a:p>
        </p:txBody>
      </p:sp>
      <p:grpSp>
        <p:nvGrpSpPr>
          <p:cNvPr id="6" name="Group 5">
            <a:extLst>
              <a:ext uri="{FF2B5EF4-FFF2-40B4-BE49-F238E27FC236}">
                <a16:creationId xmlns:a16="http://schemas.microsoft.com/office/drawing/2014/main" id="{AB6461E3-D78F-4519-B352-5908ADC64238}"/>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C5B403B6-6533-42AE-A0E4-21CDED402D77}"/>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5EF03FC2-FE34-48B4-ABF6-486DB1217AED}"/>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ED126C29-3D4C-44A9-ABD4-DDC9EFF9CB9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5F78BAEA-0F8B-4902-87CA-263037E91111}"/>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C049A175-A15B-4A1F-BCC0-F7CE7DEAF4B0}"/>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B7AA8910-5409-44D6-990B-76C70023ED60}"/>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6265777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93970" y="107842"/>
            <a:ext cx="10659978" cy="584775"/>
          </a:xfrm>
          <a:prstGeom prst="rect">
            <a:avLst/>
          </a:prstGeom>
          <a:solidFill>
            <a:srgbClr val="002060"/>
          </a:solidFill>
        </p:spPr>
        <p:txBody>
          <a:bodyPr wrap="square" rtlCol="0">
            <a:spAutoFit/>
          </a:bodyPr>
          <a:lstStyle/>
          <a:p>
            <a:pPr algn="ctr"/>
            <a:r>
              <a:rPr lang="en-GB" sz="3200" b="1" dirty="0">
                <a:solidFill>
                  <a:schemeClr val="bg1"/>
                </a:solidFill>
              </a:rPr>
              <a:t>Identifying and Locating Witnesses</a:t>
            </a:r>
          </a:p>
        </p:txBody>
      </p:sp>
      <p:sp>
        <p:nvSpPr>
          <p:cNvPr id="2" name="Rectangle 1"/>
          <p:cNvSpPr/>
          <p:nvPr/>
        </p:nvSpPr>
        <p:spPr>
          <a:xfrm>
            <a:off x="1672389" y="753924"/>
            <a:ext cx="9456821" cy="666564"/>
          </a:xfrm>
          <a:custGeom>
            <a:avLst/>
            <a:gdLst>
              <a:gd name="connsiteX0" fmla="*/ 0 w 9456821"/>
              <a:gd name="connsiteY0" fmla="*/ 0 h 666564"/>
              <a:gd name="connsiteX1" fmla="*/ 591051 w 9456821"/>
              <a:gd name="connsiteY1" fmla="*/ 0 h 666564"/>
              <a:gd name="connsiteX2" fmla="*/ 1087534 w 9456821"/>
              <a:gd name="connsiteY2" fmla="*/ 0 h 666564"/>
              <a:gd name="connsiteX3" fmla="*/ 1773154 w 9456821"/>
              <a:gd name="connsiteY3" fmla="*/ 0 h 666564"/>
              <a:gd name="connsiteX4" fmla="*/ 2080501 w 9456821"/>
              <a:gd name="connsiteY4" fmla="*/ 0 h 666564"/>
              <a:gd name="connsiteX5" fmla="*/ 2576984 w 9456821"/>
              <a:gd name="connsiteY5" fmla="*/ 0 h 666564"/>
              <a:gd name="connsiteX6" fmla="*/ 3262603 w 9456821"/>
              <a:gd name="connsiteY6" fmla="*/ 0 h 666564"/>
              <a:gd name="connsiteX7" fmla="*/ 3759086 w 9456821"/>
              <a:gd name="connsiteY7" fmla="*/ 0 h 666564"/>
              <a:gd name="connsiteX8" fmla="*/ 4539274 w 9456821"/>
              <a:gd name="connsiteY8" fmla="*/ 0 h 666564"/>
              <a:gd name="connsiteX9" fmla="*/ 4941189 w 9456821"/>
              <a:gd name="connsiteY9" fmla="*/ 0 h 666564"/>
              <a:gd name="connsiteX10" fmla="*/ 5437672 w 9456821"/>
              <a:gd name="connsiteY10" fmla="*/ 0 h 666564"/>
              <a:gd name="connsiteX11" fmla="*/ 6123292 w 9456821"/>
              <a:gd name="connsiteY11" fmla="*/ 0 h 666564"/>
              <a:gd name="connsiteX12" fmla="*/ 6903479 w 9456821"/>
              <a:gd name="connsiteY12" fmla="*/ 0 h 666564"/>
              <a:gd name="connsiteX13" fmla="*/ 7494531 w 9456821"/>
              <a:gd name="connsiteY13" fmla="*/ 0 h 666564"/>
              <a:gd name="connsiteX14" fmla="*/ 7801877 w 9456821"/>
              <a:gd name="connsiteY14" fmla="*/ 0 h 666564"/>
              <a:gd name="connsiteX15" fmla="*/ 8298360 w 9456821"/>
              <a:gd name="connsiteY15" fmla="*/ 0 h 666564"/>
              <a:gd name="connsiteX16" fmla="*/ 9456821 w 9456821"/>
              <a:gd name="connsiteY16" fmla="*/ 0 h 666564"/>
              <a:gd name="connsiteX17" fmla="*/ 9456821 w 9456821"/>
              <a:gd name="connsiteY17" fmla="*/ 339948 h 666564"/>
              <a:gd name="connsiteX18" fmla="*/ 9456821 w 9456821"/>
              <a:gd name="connsiteY18" fmla="*/ 666564 h 666564"/>
              <a:gd name="connsiteX19" fmla="*/ 9054906 w 9456821"/>
              <a:gd name="connsiteY19" fmla="*/ 666564 h 666564"/>
              <a:gd name="connsiteX20" fmla="*/ 8369287 w 9456821"/>
              <a:gd name="connsiteY20" fmla="*/ 666564 h 666564"/>
              <a:gd name="connsiteX21" fmla="*/ 7778235 w 9456821"/>
              <a:gd name="connsiteY21" fmla="*/ 666564 h 666564"/>
              <a:gd name="connsiteX22" fmla="*/ 6998048 w 9456821"/>
              <a:gd name="connsiteY22" fmla="*/ 666564 h 666564"/>
              <a:gd name="connsiteX23" fmla="*/ 6690701 w 9456821"/>
              <a:gd name="connsiteY23" fmla="*/ 666564 h 666564"/>
              <a:gd name="connsiteX24" fmla="*/ 5910513 w 9456821"/>
              <a:gd name="connsiteY24" fmla="*/ 666564 h 666564"/>
              <a:gd name="connsiteX25" fmla="*/ 5224894 w 9456821"/>
              <a:gd name="connsiteY25" fmla="*/ 666564 h 666564"/>
              <a:gd name="connsiteX26" fmla="*/ 4539274 w 9456821"/>
              <a:gd name="connsiteY26" fmla="*/ 666564 h 666564"/>
              <a:gd name="connsiteX27" fmla="*/ 3759086 w 9456821"/>
              <a:gd name="connsiteY27" fmla="*/ 666564 h 666564"/>
              <a:gd name="connsiteX28" fmla="*/ 3262603 w 9456821"/>
              <a:gd name="connsiteY28" fmla="*/ 666564 h 666564"/>
              <a:gd name="connsiteX29" fmla="*/ 2860688 w 9456821"/>
              <a:gd name="connsiteY29" fmla="*/ 666564 h 666564"/>
              <a:gd name="connsiteX30" fmla="*/ 2553342 w 9456821"/>
              <a:gd name="connsiteY30" fmla="*/ 666564 h 666564"/>
              <a:gd name="connsiteX31" fmla="*/ 2245995 w 9456821"/>
              <a:gd name="connsiteY31" fmla="*/ 666564 h 666564"/>
              <a:gd name="connsiteX32" fmla="*/ 1465807 w 9456821"/>
              <a:gd name="connsiteY32" fmla="*/ 666564 h 666564"/>
              <a:gd name="connsiteX33" fmla="*/ 685620 w 9456821"/>
              <a:gd name="connsiteY33" fmla="*/ 666564 h 666564"/>
              <a:gd name="connsiteX34" fmla="*/ 0 w 9456821"/>
              <a:gd name="connsiteY34" fmla="*/ 666564 h 666564"/>
              <a:gd name="connsiteX35" fmla="*/ 0 w 9456821"/>
              <a:gd name="connsiteY35" fmla="*/ 326616 h 666564"/>
              <a:gd name="connsiteX36" fmla="*/ 0 w 9456821"/>
              <a:gd name="connsiteY36" fmla="*/ 0 h 666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9456821" h="666564" fill="none" extrusionOk="0">
                <a:moveTo>
                  <a:pt x="0" y="0"/>
                </a:moveTo>
                <a:cubicBezTo>
                  <a:pt x="144813" y="-16749"/>
                  <a:pt x="304439" y="48881"/>
                  <a:pt x="591051" y="0"/>
                </a:cubicBezTo>
                <a:cubicBezTo>
                  <a:pt x="877663" y="-48881"/>
                  <a:pt x="858249" y="31962"/>
                  <a:pt x="1087534" y="0"/>
                </a:cubicBezTo>
                <a:cubicBezTo>
                  <a:pt x="1316819" y="-31962"/>
                  <a:pt x="1521675" y="80076"/>
                  <a:pt x="1773154" y="0"/>
                </a:cubicBezTo>
                <a:cubicBezTo>
                  <a:pt x="2024633" y="-80076"/>
                  <a:pt x="1946527" y="29939"/>
                  <a:pt x="2080501" y="0"/>
                </a:cubicBezTo>
                <a:cubicBezTo>
                  <a:pt x="2214475" y="-29939"/>
                  <a:pt x="2437634" y="36485"/>
                  <a:pt x="2576984" y="0"/>
                </a:cubicBezTo>
                <a:cubicBezTo>
                  <a:pt x="2716334" y="-36485"/>
                  <a:pt x="3095787" y="62982"/>
                  <a:pt x="3262603" y="0"/>
                </a:cubicBezTo>
                <a:cubicBezTo>
                  <a:pt x="3429419" y="-62982"/>
                  <a:pt x="3573678" y="14036"/>
                  <a:pt x="3759086" y="0"/>
                </a:cubicBezTo>
                <a:cubicBezTo>
                  <a:pt x="3944494" y="-14036"/>
                  <a:pt x="4348597" y="8170"/>
                  <a:pt x="4539274" y="0"/>
                </a:cubicBezTo>
                <a:cubicBezTo>
                  <a:pt x="4729951" y="-8170"/>
                  <a:pt x="4802838" y="28207"/>
                  <a:pt x="4941189" y="0"/>
                </a:cubicBezTo>
                <a:cubicBezTo>
                  <a:pt x="5079541" y="-28207"/>
                  <a:pt x="5255630" y="23721"/>
                  <a:pt x="5437672" y="0"/>
                </a:cubicBezTo>
                <a:cubicBezTo>
                  <a:pt x="5619714" y="-23721"/>
                  <a:pt x="5901265" y="56250"/>
                  <a:pt x="6123292" y="0"/>
                </a:cubicBezTo>
                <a:cubicBezTo>
                  <a:pt x="6345319" y="-56250"/>
                  <a:pt x="6693506" y="83601"/>
                  <a:pt x="6903479" y="0"/>
                </a:cubicBezTo>
                <a:cubicBezTo>
                  <a:pt x="7113452" y="-83601"/>
                  <a:pt x="7288582" y="24131"/>
                  <a:pt x="7494531" y="0"/>
                </a:cubicBezTo>
                <a:cubicBezTo>
                  <a:pt x="7700480" y="-24131"/>
                  <a:pt x="7714042" y="32723"/>
                  <a:pt x="7801877" y="0"/>
                </a:cubicBezTo>
                <a:cubicBezTo>
                  <a:pt x="7889712" y="-32723"/>
                  <a:pt x="8139734" y="39149"/>
                  <a:pt x="8298360" y="0"/>
                </a:cubicBezTo>
                <a:cubicBezTo>
                  <a:pt x="8456986" y="-39149"/>
                  <a:pt x="9037657" y="29134"/>
                  <a:pt x="9456821" y="0"/>
                </a:cubicBezTo>
                <a:cubicBezTo>
                  <a:pt x="9485700" y="157646"/>
                  <a:pt x="9444606" y="253499"/>
                  <a:pt x="9456821" y="339948"/>
                </a:cubicBezTo>
                <a:cubicBezTo>
                  <a:pt x="9469036" y="426397"/>
                  <a:pt x="9452598" y="572049"/>
                  <a:pt x="9456821" y="666564"/>
                </a:cubicBezTo>
                <a:cubicBezTo>
                  <a:pt x="9278954" y="711065"/>
                  <a:pt x="9182907" y="642422"/>
                  <a:pt x="9054906" y="666564"/>
                </a:cubicBezTo>
                <a:cubicBezTo>
                  <a:pt x="8926905" y="690706"/>
                  <a:pt x="8597217" y="627544"/>
                  <a:pt x="8369287" y="666564"/>
                </a:cubicBezTo>
                <a:cubicBezTo>
                  <a:pt x="8141357" y="705584"/>
                  <a:pt x="7934764" y="653106"/>
                  <a:pt x="7778235" y="666564"/>
                </a:cubicBezTo>
                <a:cubicBezTo>
                  <a:pt x="7621706" y="680022"/>
                  <a:pt x="7324619" y="628868"/>
                  <a:pt x="6998048" y="666564"/>
                </a:cubicBezTo>
                <a:cubicBezTo>
                  <a:pt x="6671477" y="704260"/>
                  <a:pt x="6788213" y="651087"/>
                  <a:pt x="6690701" y="666564"/>
                </a:cubicBezTo>
                <a:cubicBezTo>
                  <a:pt x="6593189" y="682041"/>
                  <a:pt x="6266897" y="665917"/>
                  <a:pt x="5910513" y="666564"/>
                </a:cubicBezTo>
                <a:cubicBezTo>
                  <a:pt x="5554129" y="667211"/>
                  <a:pt x="5410323" y="621822"/>
                  <a:pt x="5224894" y="666564"/>
                </a:cubicBezTo>
                <a:cubicBezTo>
                  <a:pt x="5039465" y="711306"/>
                  <a:pt x="4709125" y="606372"/>
                  <a:pt x="4539274" y="666564"/>
                </a:cubicBezTo>
                <a:cubicBezTo>
                  <a:pt x="4369423" y="726756"/>
                  <a:pt x="4032669" y="592897"/>
                  <a:pt x="3759086" y="666564"/>
                </a:cubicBezTo>
                <a:cubicBezTo>
                  <a:pt x="3485503" y="740231"/>
                  <a:pt x="3382588" y="607157"/>
                  <a:pt x="3262603" y="666564"/>
                </a:cubicBezTo>
                <a:cubicBezTo>
                  <a:pt x="3142618" y="725971"/>
                  <a:pt x="2996652" y="653125"/>
                  <a:pt x="2860688" y="666564"/>
                </a:cubicBezTo>
                <a:cubicBezTo>
                  <a:pt x="2724724" y="680003"/>
                  <a:pt x="2647343" y="657625"/>
                  <a:pt x="2553342" y="666564"/>
                </a:cubicBezTo>
                <a:cubicBezTo>
                  <a:pt x="2459341" y="675503"/>
                  <a:pt x="2339953" y="630514"/>
                  <a:pt x="2245995" y="666564"/>
                </a:cubicBezTo>
                <a:cubicBezTo>
                  <a:pt x="2152037" y="702614"/>
                  <a:pt x="1716043" y="648910"/>
                  <a:pt x="1465807" y="666564"/>
                </a:cubicBezTo>
                <a:cubicBezTo>
                  <a:pt x="1215571" y="684218"/>
                  <a:pt x="876410" y="591054"/>
                  <a:pt x="685620" y="666564"/>
                </a:cubicBezTo>
                <a:cubicBezTo>
                  <a:pt x="494830" y="742074"/>
                  <a:pt x="228357" y="596479"/>
                  <a:pt x="0" y="666564"/>
                </a:cubicBezTo>
                <a:cubicBezTo>
                  <a:pt x="-12198" y="521467"/>
                  <a:pt x="8939" y="465964"/>
                  <a:pt x="0" y="326616"/>
                </a:cubicBezTo>
                <a:cubicBezTo>
                  <a:pt x="-8939" y="187268"/>
                  <a:pt x="30444" y="86342"/>
                  <a:pt x="0" y="0"/>
                </a:cubicBezTo>
                <a:close/>
              </a:path>
              <a:path w="9456821" h="666564" stroke="0" extrusionOk="0">
                <a:moveTo>
                  <a:pt x="0" y="0"/>
                </a:moveTo>
                <a:cubicBezTo>
                  <a:pt x="85075" y="-12653"/>
                  <a:pt x="237297" y="3884"/>
                  <a:pt x="401915" y="0"/>
                </a:cubicBezTo>
                <a:cubicBezTo>
                  <a:pt x="566533" y="-3884"/>
                  <a:pt x="912084" y="56193"/>
                  <a:pt x="1182103" y="0"/>
                </a:cubicBezTo>
                <a:cubicBezTo>
                  <a:pt x="1452122" y="-56193"/>
                  <a:pt x="1401054" y="36626"/>
                  <a:pt x="1489449" y="0"/>
                </a:cubicBezTo>
                <a:cubicBezTo>
                  <a:pt x="1577844" y="-36626"/>
                  <a:pt x="1824999" y="33290"/>
                  <a:pt x="1985932" y="0"/>
                </a:cubicBezTo>
                <a:cubicBezTo>
                  <a:pt x="2146865" y="-33290"/>
                  <a:pt x="2149433" y="8242"/>
                  <a:pt x="2293279" y="0"/>
                </a:cubicBezTo>
                <a:cubicBezTo>
                  <a:pt x="2437125" y="-8242"/>
                  <a:pt x="2587836" y="43668"/>
                  <a:pt x="2789762" y="0"/>
                </a:cubicBezTo>
                <a:cubicBezTo>
                  <a:pt x="2991688" y="-43668"/>
                  <a:pt x="3149987" y="35205"/>
                  <a:pt x="3380814" y="0"/>
                </a:cubicBezTo>
                <a:cubicBezTo>
                  <a:pt x="3611641" y="-35205"/>
                  <a:pt x="3768167" y="44147"/>
                  <a:pt x="3877297" y="0"/>
                </a:cubicBezTo>
                <a:cubicBezTo>
                  <a:pt x="3986427" y="-44147"/>
                  <a:pt x="4220149" y="38261"/>
                  <a:pt x="4373780" y="0"/>
                </a:cubicBezTo>
                <a:cubicBezTo>
                  <a:pt x="4527411" y="-38261"/>
                  <a:pt x="4601922" y="47264"/>
                  <a:pt x="4775695" y="0"/>
                </a:cubicBezTo>
                <a:cubicBezTo>
                  <a:pt x="4949468" y="-47264"/>
                  <a:pt x="5067404" y="20109"/>
                  <a:pt x="5272178" y="0"/>
                </a:cubicBezTo>
                <a:cubicBezTo>
                  <a:pt x="5476952" y="-20109"/>
                  <a:pt x="5540356" y="5815"/>
                  <a:pt x="5674093" y="0"/>
                </a:cubicBezTo>
                <a:cubicBezTo>
                  <a:pt x="5807831" y="-5815"/>
                  <a:pt x="5876668" y="13266"/>
                  <a:pt x="5981439" y="0"/>
                </a:cubicBezTo>
                <a:cubicBezTo>
                  <a:pt x="6086210" y="-13266"/>
                  <a:pt x="6337914" y="3262"/>
                  <a:pt x="6667059" y="0"/>
                </a:cubicBezTo>
                <a:cubicBezTo>
                  <a:pt x="6996204" y="-3262"/>
                  <a:pt x="7103703" y="1708"/>
                  <a:pt x="7352678" y="0"/>
                </a:cubicBezTo>
                <a:cubicBezTo>
                  <a:pt x="7601653" y="-1708"/>
                  <a:pt x="7772137" y="57411"/>
                  <a:pt x="8132866" y="0"/>
                </a:cubicBezTo>
                <a:cubicBezTo>
                  <a:pt x="8493595" y="-57411"/>
                  <a:pt x="8407322" y="58278"/>
                  <a:pt x="8629349" y="0"/>
                </a:cubicBezTo>
                <a:cubicBezTo>
                  <a:pt x="8851376" y="-58278"/>
                  <a:pt x="9058491" y="43729"/>
                  <a:pt x="9456821" y="0"/>
                </a:cubicBezTo>
                <a:cubicBezTo>
                  <a:pt x="9488041" y="106820"/>
                  <a:pt x="9435787" y="255016"/>
                  <a:pt x="9456821" y="319951"/>
                </a:cubicBezTo>
                <a:cubicBezTo>
                  <a:pt x="9477855" y="384886"/>
                  <a:pt x="9443411" y="574666"/>
                  <a:pt x="9456821" y="666564"/>
                </a:cubicBezTo>
                <a:cubicBezTo>
                  <a:pt x="9223152" y="715693"/>
                  <a:pt x="9097480" y="607296"/>
                  <a:pt x="8960338" y="666564"/>
                </a:cubicBezTo>
                <a:cubicBezTo>
                  <a:pt x="8823196" y="725832"/>
                  <a:pt x="8704892" y="616921"/>
                  <a:pt x="8463855" y="666564"/>
                </a:cubicBezTo>
                <a:cubicBezTo>
                  <a:pt x="8222818" y="716207"/>
                  <a:pt x="8069496" y="622779"/>
                  <a:pt x="7967372" y="666564"/>
                </a:cubicBezTo>
                <a:cubicBezTo>
                  <a:pt x="7865248" y="710349"/>
                  <a:pt x="7801542" y="643260"/>
                  <a:pt x="7660025" y="666564"/>
                </a:cubicBezTo>
                <a:cubicBezTo>
                  <a:pt x="7518508" y="689868"/>
                  <a:pt x="7223057" y="609563"/>
                  <a:pt x="6879837" y="666564"/>
                </a:cubicBezTo>
                <a:cubicBezTo>
                  <a:pt x="6536617" y="723565"/>
                  <a:pt x="6455936" y="579309"/>
                  <a:pt x="6099650" y="666564"/>
                </a:cubicBezTo>
                <a:cubicBezTo>
                  <a:pt x="5743364" y="753819"/>
                  <a:pt x="5797176" y="662826"/>
                  <a:pt x="5697735" y="666564"/>
                </a:cubicBezTo>
                <a:cubicBezTo>
                  <a:pt x="5598295" y="670302"/>
                  <a:pt x="5266371" y="602039"/>
                  <a:pt x="5106683" y="666564"/>
                </a:cubicBezTo>
                <a:cubicBezTo>
                  <a:pt x="4946995" y="731089"/>
                  <a:pt x="4899092" y="618351"/>
                  <a:pt x="4704768" y="666564"/>
                </a:cubicBezTo>
                <a:cubicBezTo>
                  <a:pt x="4510445" y="714777"/>
                  <a:pt x="4209430" y="633506"/>
                  <a:pt x="3924581" y="666564"/>
                </a:cubicBezTo>
                <a:cubicBezTo>
                  <a:pt x="3639732" y="699622"/>
                  <a:pt x="3530946" y="658036"/>
                  <a:pt x="3428098" y="666564"/>
                </a:cubicBezTo>
                <a:cubicBezTo>
                  <a:pt x="3325250" y="675092"/>
                  <a:pt x="2963984" y="598199"/>
                  <a:pt x="2742478" y="666564"/>
                </a:cubicBezTo>
                <a:cubicBezTo>
                  <a:pt x="2520972" y="734929"/>
                  <a:pt x="2336809" y="607332"/>
                  <a:pt x="2151427" y="666564"/>
                </a:cubicBezTo>
                <a:cubicBezTo>
                  <a:pt x="1966045" y="725796"/>
                  <a:pt x="1854836" y="638167"/>
                  <a:pt x="1654944" y="666564"/>
                </a:cubicBezTo>
                <a:cubicBezTo>
                  <a:pt x="1455052" y="694961"/>
                  <a:pt x="1409618" y="663891"/>
                  <a:pt x="1347597" y="666564"/>
                </a:cubicBezTo>
                <a:cubicBezTo>
                  <a:pt x="1285576" y="669237"/>
                  <a:pt x="965459" y="639993"/>
                  <a:pt x="851114" y="666564"/>
                </a:cubicBezTo>
                <a:cubicBezTo>
                  <a:pt x="736769" y="693135"/>
                  <a:pt x="693901" y="645625"/>
                  <a:pt x="543767" y="666564"/>
                </a:cubicBezTo>
                <a:cubicBezTo>
                  <a:pt x="393633" y="687503"/>
                  <a:pt x="151961" y="608285"/>
                  <a:pt x="0" y="666564"/>
                </a:cubicBezTo>
                <a:cubicBezTo>
                  <a:pt x="-37722" y="592882"/>
                  <a:pt x="30616" y="481622"/>
                  <a:pt x="0" y="339948"/>
                </a:cubicBezTo>
                <a:cubicBezTo>
                  <a:pt x="-30616" y="198274"/>
                  <a:pt x="9681" y="152156"/>
                  <a:pt x="0" y="0"/>
                </a:cubicBezTo>
                <a:close/>
              </a:path>
            </a:pathLst>
          </a:custGeom>
          <a:solidFill>
            <a:schemeClr val="accent1">
              <a:lumMod val="40000"/>
              <a:lumOff val="60000"/>
            </a:schemeClr>
          </a:solidFill>
          <a:ln>
            <a:solidFill>
              <a:schemeClr val="tx1"/>
            </a:solidFill>
            <a:extLst>
              <a:ext uri="{C807C97D-BFC1-408E-A445-0C87EB9F89A2}">
                <ask:lineSketchStyleProps xmlns:ask="http://schemas.microsoft.com/office/drawing/2018/sketchyshapes" sd="2343914862">
                  <a:prstGeom prst="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Methods for identifying &amp; locating witnesses:</a:t>
            </a:r>
          </a:p>
        </p:txBody>
      </p:sp>
      <p:graphicFrame>
        <p:nvGraphicFramePr>
          <p:cNvPr id="5" name="Diagram 4"/>
          <p:cNvGraphicFramePr/>
          <p:nvPr>
            <p:extLst>
              <p:ext uri="{D42A27DB-BD31-4B8C-83A1-F6EECF244321}">
                <p14:modId xmlns:p14="http://schemas.microsoft.com/office/powerpoint/2010/main" val="252466538"/>
              </p:ext>
            </p:extLst>
          </p:nvPr>
        </p:nvGraphicFramePr>
        <p:xfrm>
          <a:off x="232233" y="1591029"/>
          <a:ext cx="11983452" cy="43606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6" name="Group 5">
            <a:extLst>
              <a:ext uri="{FF2B5EF4-FFF2-40B4-BE49-F238E27FC236}">
                <a16:creationId xmlns:a16="http://schemas.microsoft.com/office/drawing/2014/main" id="{CBAEDAFA-48A8-4492-8CE5-D7975E7E3480}"/>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AAA0DB07-7038-48CA-AE94-EB9E6EB593EF}"/>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D5248BC3-0A92-4878-8FC3-70F446E3B954}"/>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72F08E16-FF7C-441C-8D2E-10EA80D63614}"/>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BCFD89E2-339F-45C3-94F0-6314A09FFB83}"/>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7C065EE8-9EA0-4ECC-B08D-F8E4097C7812}"/>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00F89B55-7C45-4212-AAF2-7EF08502E436}"/>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9089725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78ADF751-FB4B-4502-841F-5767DDAEC1F5}"/>
                                            </p:graphicEl>
                                          </p:spTgt>
                                        </p:tgtEl>
                                        <p:attrNameLst>
                                          <p:attrName>style.visibility</p:attrName>
                                        </p:attrNameLst>
                                      </p:cBhvr>
                                      <p:to>
                                        <p:strVal val="visible"/>
                                      </p:to>
                                    </p:set>
                                    <p:animEffect transition="in" filter="fade">
                                      <p:cBhvr>
                                        <p:cTn id="7" dur="500"/>
                                        <p:tgtEl>
                                          <p:spTgt spid="5">
                                            <p:graphicEl>
                                              <a:dgm id="{78ADF751-FB4B-4502-841F-5767DDAEC1F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13E5D31C-F82D-4BC7-84F3-1032C16D877B}"/>
                                            </p:graphicEl>
                                          </p:spTgt>
                                        </p:tgtEl>
                                        <p:attrNameLst>
                                          <p:attrName>style.visibility</p:attrName>
                                        </p:attrNameLst>
                                      </p:cBhvr>
                                      <p:to>
                                        <p:strVal val="visible"/>
                                      </p:to>
                                    </p:set>
                                    <p:animEffect transition="in" filter="fade">
                                      <p:cBhvr>
                                        <p:cTn id="12" dur="500"/>
                                        <p:tgtEl>
                                          <p:spTgt spid="5">
                                            <p:graphicEl>
                                              <a:dgm id="{13E5D31C-F82D-4BC7-84F3-1032C16D877B}"/>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77408D1B-D906-4830-8974-7093A6A27055}"/>
                                            </p:graphicEl>
                                          </p:spTgt>
                                        </p:tgtEl>
                                        <p:attrNameLst>
                                          <p:attrName>style.visibility</p:attrName>
                                        </p:attrNameLst>
                                      </p:cBhvr>
                                      <p:to>
                                        <p:strVal val="visible"/>
                                      </p:to>
                                    </p:set>
                                    <p:animEffect transition="in" filter="fade">
                                      <p:cBhvr>
                                        <p:cTn id="15" dur="500"/>
                                        <p:tgtEl>
                                          <p:spTgt spid="5">
                                            <p:graphicEl>
                                              <a:dgm id="{77408D1B-D906-4830-8974-7093A6A27055}"/>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EB6ADC0A-6B52-46CC-9AD4-4CA432926698}"/>
                                            </p:graphicEl>
                                          </p:spTgt>
                                        </p:tgtEl>
                                        <p:attrNameLst>
                                          <p:attrName>style.visibility</p:attrName>
                                        </p:attrNameLst>
                                      </p:cBhvr>
                                      <p:to>
                                        <p:strVal val="visible"/>
                                      </p:to>
                                    </p:set>
                                    <p:animEffect transition="in" filter="fade">
                                      <p:cBhvr>
                                        <p:cTn id="20" dur="500"/>
                                        <p:tgtEl>
                                          <p:spTgt spid="5">
                                            <p:graphicEl>
                                              <a:dgm id="{EB6ADC0A-6B52-46CC-9AD4-4CA432926698}"/>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283D5262-D56E-49B8-8CF1-AC15089BDB86}"/>
                                            </p:graphicEl>
                                          </p:spTgt>
                                        </p:tgtEl>
                                        <p:attrNameLst>
                                          <p:attrName>style.visibility</p:attrName>
                                        </p:attrNameLst>
                                      </p:cBhvr>
                                      <p:to>
                                        <p:strVal val="visible"/>
                                      </p:to>
                                    </p:set>
                                    <p:animEffect transition="in" filter="fade">
                                      <p:cBhvr>
                                        <p:cTn id="23" dur="500"/>
                                        <p:tgtEl>
                                          <p:spTgt spid="5">
                                            <p:graphicEl>
                                              <a:dgm id="{283D5262-D56E-49B8-8CF1-AC15089BDB86}"/>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5">
                                            <p:graphicEl>
                                              <a:dgm id="{64668776-E477-40AC-85B6-A5875B7C22EE}"/>
                                            </p:graphicEl>
                                          </p:spTgt>
                                        </p:tgtEl>
                                        <p:attrNameLst>
                                          <p:attrName>style.visibility</p:attrName>
                                        </p:attrNameLst>
                                      </p:cBhvr>
                                      <p:to>
                                        <p:strVal val="visible"/>
                                      </p:to>
                                    </p:set>
                                    <p:animEffect transition="in" filter="fade">
                                      <p:cBhvr>
                                        <p:cTn id="28" dur="500"/>
                                        <p:tgtEl>
                                          <p:spTgt spid="5">
                                            <p:graphicEl>
                                              <a:dgm id="{64668776-E477-40AC-85B6-A5875B7C22EE}"/>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5">
                                            <p:graphicEl>
                                              <a:dgm id="{13FCA328-F669-4D76-B363-65C0E21FB155}"/>
                                            </p:graphicEl>
                                          </p:spTgt>
                                        </p:tgtEl>
                                        <p:attrNameLst>
                                          <p:attrName>style.visibility</p:attrName>
                                        </p:attrNameLst>
                                      </p:cBhvr>
                                      <p:to>
                                        <p:strVal val="visible"/>
                                      </p:to>
                                    </p:set>
                                    <p:animEffect transition="in" filter="fade">
                                      <p:cBhvr>
                                        <p:cTn id="31" dur="500"/>
                                        <p:tgtEl>
                                          <p:spTgt spid="5">
                                            <p:graphicEl>
                                              <a:dgm id="{13FCA328-F669-4D76-B363-65C0E21FB155}"/>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5">
                                            <p:graphicEl>
                                              <a:dgm id="{DB2B3EDA-2516-44B3-8552-A6E6D7355FBA}"/>
                                            </p:graphicEl>
                                          </p:spTgt>
                                        </p:tgtEl>
                                        <p:attrNameLst>
                                          <p:attrName>style.visibility</p:attrName>
                                        </p:attrNameLst>
                                      </p:cBhvr>
                                      <p:to>
                                        <p:strVal val="visible"/>
                                      </p:to>
                                    </p:set>
                                    <p:animEffect transition="in" filter="fade">
                                      <p:cBhvr>
                                        <p:cTn id="36" dur="500"/>
                                        <p:tgtEl>
                                          <p:spTgt spid="5">
                                            <p:graphicEl>
                                              <a:dgm id="{DB2B3EDA-2516-44B3-8552-A6E6D7355FBA}"/>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5">
                                            <p:graphicEl>
                                              <a:dgm id="{690A225D-942A-406A-93AA-C2BCAA19A065}"/>
                                            </p:graphicEl>
                                          </p:spTgt>
                                        </p:tgtEl>
                                        <p:attrNameLst>
                                          <p:attrName>style.visibility</p:attrName>
                                        </p:attrNameLst>
                                      </p:cBhvr>
                                      <p:to>
                                        <p:strVal val="visible"/>
                                      </p:to>
                                    </p:set>
                                    <p:animEffect transition="in" filter="fade">
                                      <p:cBhvr>
                                        <p:cTn id="39" dur="500"/>
                                        <p:tgtEl>
                                          <p:spTgt spid="5">
                                            <p:graphicEl>
                                              <a:dgm id="{690A225D-942A-406A-93AA-C2BCAA19A065}"/>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5">
                                            <p:graphicEl>
                                              <a:dgm id="{9F88B539-1464-47F6-B8C1-C18D2C4F58A2}"/>
                                            </p:graphicEl>
                                          </p:spTgt>
                                        </p:tgtEl>
                                        <p:attrNameLst>
                                          <p:attrName>style.visibility</p:attrName>
                                        </p:attrNameLst>
                                      </p:cBhvr>
                                      <p:to>
                                        <p:strVal val="visible"/>
                                      </p:to>
                                    </p:set>
                                    <p:animEffect transition="in" filter="fade">
                                      <p:cBhvr>
                                        <p:cTn id="44" dur="500"/>
                                        <p:tgtEl>
                                          <p:spTgt spid="5">
                                            <p:graphicEl>
                                              <a:dgm id="{9F88B539-1464-47F6-B8C1-C18D2C4F58A2}"/>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5">
                                            <p:graphicEl>
                                              <a:dgm id="{2C646F9D-8C11-4BBF-A671-DFDC10A3F5C3}"/>
                                            </p:graphicEl>
                                          </p:spTgt>
                                        </p:tgtEl>
                                        <p:attrNameLst>
                                          <p:attrName>style.visibility</p:attrName>
                                        </p:attrNameLst>
                                      </p:cBhvr>
                                      <p:to>
                                        <p:strVal val="visible"/>
                                      </p:to>
                                    </p:set>
                                    <p:animEffect transition="in" filter="fade">
                                      <p:cBhvr>
                                        <p:cTn id="47" dur="500"/>
                                        <p:tgtEl>
                                          <p:spTgt spid="5">
                                            <p:graphicEl>
                                              <a:dgm id="{2C646F9D-8C11-4BBF-A671-DFDC10A3F5C3}"/>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5">
                                            <p:graphicEl>
                                              <a:dgm id="{4B68E901-C62F-4D2D-B529-4C98E809EDEE}"/>
                                            </p:graphicEl>
                                          </p:spTgt>
                                        </p:tgtEl>
                                        <p:attrNameLst>
                                          <p:attrName>style.visibility</p:attrName>
                                        </p:attrNameLst>
                                      </p:cBhvr>
                                      <p:to>
                                        <p:strVal val="visible"/>
                                      </p:to>
                                    </p:set>
                                    <p:animEffect transition="in" filter="fade">
                                      <p:cBhvr>
                                        <p:cTn id="52" dur="500"/>
                                        <p:tgtEl>
                                          <p:spTgt spid="5">
                                            <p:graphicEl>
                                              <a:dgm id="{4B68E901-C62F-4D2D-B529-4C98E809EDEE}"/>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5">
                                            <p:graphicEl>
                                              <a:dgm id="{631869F7-31A6-431C-86F2-5E5C7CCD6433}"/>
                                            </p:graphicEl>
                                          </p:spTgt>
                                        </p:tgtEl>
                                        <p:attrNameLst>
                                          <p:attrName>style.visibility</p:attrName>
                                        </p:attrNameLst>
                                      </p:cBhvr>
                                      <p:to>
                                        <p:strVal val="visible"/>
                                      </p:to>
                                    </p:set>
                                    <p:animEffect transition="in" filter="fade">
                                      <p:cBhvr>
                                        <p:cTn id="55" dur="500"/>
                                        <p:tgtEl>
                                          <p:spTgt spid="5">
                                            <p:graphicEl>
                                              <a:dgm id="{631869F7-31A6-431C-86F2-5E5C7CCD6433}"/>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5">
                                            <p:graphicEl>
                                              <a:dgm id="{FAF7BFC0-5030-4C6D-9372-2C076EBA68AB}"/>
                                            </p:graphicEl>
                                          </p:spTgt>
                                        </p:tgtEl>
                                        <p:attrNameLst>
                                          <p:attrName>style.visibility</p:attrName>
                                        </p:attrNameLst>
                                      </p:cBhvr>
                                      <p:to>
                                        <p:strVal val="visible"/>
                                      </p:to>
                                    </p:set>
                                    <p:animEffect transition="in" filter="fade">
                                      <p:cBhvr>
                                        <p:cTn id="60" dur="500"/>
                                        <p:tgtEl>
                                          <p:spTgt spid="5">
                                            <p:graphicEl>
                                              <a:dgm id="{FAF7BFC0-5030-4C6D-9372-2C076EBA68AB}"/>
                                            </p:graphic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5">
                                            <p:graphicEl>
                                              <a:dgm id="{E427914E-E9F5-41A1-9C11-D6FF1A09033E}"/>
                                            </p:graphicEl>
                                          </p:spTgt>
                                        </p:tgtEl>
                                        <p:attrNameLst>
                                          <p:attrName>style.visibility</p:attrName>
                                        </p:attrNameLst>
                                      </p:cBhvr>
                                      <p:to>
                                        <p:strVal val="visible"/>
                                      </p:to>
                                    </p:set>
                                    <p:animEffect transition="in" filter="fade">
                                      <p:cBhvr>
                                        <p:cTn id="63" dur="500"/>
                                        <p:tgtEl>
                                          <p:spTgt spid="5">
                                            <p:graphicEl>
                                              <a:dgm id="{E427914E-E9F5-41A1-9C11-D6FF1A09033E}"/>
                                            </p:graphicEl>
                                          </p:spTgt>
                                        </p:tgtEl>
                                      </p:cBhvr>
                                    </p:animEffect>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grpId="0" nodeType="clickEffect">
                                  <p:stCondLst>
                                    <p:cond delay="0"/>
                                  </p:stCondLst>
                                  <p:childTnLst>
                                    <p:set>
                                      <p:cBhvr>
                                        <p:cTn id="67" dur="1" fill="hold">
                                          <p:stCondLst>
                                            <p:cond delay="0"/>
                                          </p:stCondLst>
                                        </p:cTn>
                                        <p:tgtEl>
                                          <p:spTgt spid="5">
                                            <p:graphicEl>
                                              <a:dgm id="{48C082CF-A53D-4E6A-8D1D-2CA9DC3BE58D}"/>
                                            </p:graphicEl>
                                          </p:spTgt>
                                        </p:tgtEl>
                                        <p:attrNameLst>
                                          <p:attrName>style.visibility</p:attrName>
                                        </p:attrNameLst>
                                      </p:cBhvr>
                                      <p:to>
                                        <p:strVal val="visible"/>
                                      </p:to>
                                    </p:set>
                                    <p:animEffect transition="in" filter="fade">
                                      <p:cBhvr>
                                        <p:cTn id="68" dur="500"/>
                                        <p:tgtEl>
                                          <p:spTgt spid="5">
                                            <p:graphicEl>
                                              <a:dgm id="{48C082CF-A53D-4E6A-8D1D-2CA9DC3BE58D}"/>
                                            </p:graphicEl>
                                          </p:spTgt>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5">
                                            <p:graphicEl>
                                              <a:dgm id="{EB0ADF41-77D2-4089-B08E-69AFD6A04B96}"/>
                                            </p:graphicEl>
                                          </p:spTgt>
                                        </p:tgtEl>
                                        <p:attrNameLst>
                                          <p:attrName>style.visibility</p:attrName>
                                        </p:attrNameLst>
                                      </p:cBhvr>
                                      <p:to>
                                        <p:strVal val="visible"/>
                                      </p:to>
                                    </p:set>
                                    <p:animEffect transition="in" filter="fade">
                                      <p:cBhvr>
                                        <p:cTn id="71" dur="500"/>
                                        <p:tgtEl>
                                          <p:spTgt spid="5">
                                            <p:graphicEl>
                                              <a:dgm id="{EB0ADF41-77D2-4089-B08E-69AFD6A04B9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869796" y="251210"/>
            <a:ext cx="10459844" cy="646331"/>
          </a:xfrm>
          <a:prstGeom prst="rect">
            <a:avLst/>
          </a:prstGeom>
          <a:solidFill>
            <a:srgbClr val="002060"/>
          </a:solidFill>
        </p:spPr>
        <p:txBody>
          <a:bodyPr wrap="square" rtlCol="0">
            <a:spAutoFit/>
          </a:bodyPr>
          <a:lstStyle/>
          <a:p>
            <a:pPr algn="ctr"/>
            <a:r>
              <a:rPr lang="en-GB" sz="3600" b="1" dirty="0">
                <a:solidFill>
                  <a:schemeClr val="bg1"/>
                </a:solidFill>
              </a:rPr>
              <a:t>Locating the Victim</a:t>
            </a:r>
          </a:p>
        </p:txBody>
      </p:sp>
      <p:sp>
        <p:nvSpPr>
          <p:cNvPr id="2" name="Rectangle 1"/>
          <p:cNvSpPr/>
          <p:nvPr/>
        </p:nvSpPr>
        <p:spPr>
          <a:xfrm>
            <a:off x="2436184" y="4645297"/>
            <a:ext cx="7334187" cy="671851"/>
          </a:xfrm>
          <a:custGeom>
            <a:avLst/>
            <a:gdLst>
              <a:gd name="connsiteX0" fmla="*/ 0 w 7334187"/>
              <a:gd name="connsiteY0" fmla="*/ 0 h 671851"/>
              <a:gd name="connsiteX1" fmla="*/ 637510 w 7334187"/>
              <a:gd name="connsiteY1" fmla="*/ 0 h 671851"/>
              <a:gd name="connsiteX2" fmla="*/ 1054995 w 7334187"/>
              <a:gd name="connsiteY2" fmla="*/ 0 h 671851"/>
              <a:gd name="connsiteX3" fmla="*/ 1692505 w 7334187"/>
              <a:gd name="connsiteY3" fmla="*/ 0 h 671851"/>
              <a:gd name="connsiteX4" fmla="*/ 2330015 w 7334187"/>
              <a:gd name="connsiteY4" fmla="*/ 0 h 671851"/>
              <a:gd name="connsiteX5" fmla="*/ 2820841 w 7334187"/>
              <a:gd name="connsiteY5" fmla="*/ 0 h 671851"/>
              <a:gd name="connsiteX6" fmla="*/ 3385009 w 7334187"/>
              <a:gd name="connsiteY6" fmla="*/ 0 h 671851"/>
              <a:gd name="connsiteX7" fmla="*/ 4022519 w 7334187"/>
              <a:gd name="connsiteY7" fmla="*/ 0 h 671851"/>
              <a:gd name="connsiteX8" fmla="*/ 4586688 w 7334187"/>
              <a:gd name="connsiteY8" fmla="*/ 0 h 671851"/>
              <a:gd name="connsiteX9" fmla="*/ 4930830 w 7334187"/>
              <a:gd name="connsiteY9" fmla="*/ 0 h 671851"/>
              <a:gd name="connsiteX10" fmla="*/ 5348315 w 7334187"/>
              <a:gd name="connsiteY10" fmla="*/ 0 h 671851"/>
              <a:gd name="connsiteX11" fmla="*/ 5912483 w 7334187"/>
              <a:gd name="connsiteY11" fmla="*/ 0 h 671851"/>
              <a:gd name="connsiteX12" fmla="*/ 6623335 w 7334187"/>
              <a:gd name="connsiteY12" fmla="*/ 0 h 671851"/>
              <a:gd name="connsiteX13" fmla="*/ 7334187 w 7334187"/>
              <a:gd name="connsiteY13" fmla="*/ 0 h 671851"/>
              <a:gd name="connsiteX14" fmla="*/ 7334187 w 7334187"/>
              <a:gd name="connsiteY14" fmla="*/ 329207 h 671851"/>
              <a:gd name="connsiteX15" fmla="*/ 7334187 w 7334187"/>
              <a:gd name="connsiteY15" fmla="*/ 671851 h 671851"/>
              <a:gd name="connsiteX16" fmla="*/ 6843361 w 7334187"/>
              <a:gd name="connsiteY16" fmla="*/ 671851 h 671851"/>
              <a:gd name="connsiteX17" fmla="*/ 6205851 w 7334187"/>
              <a:gd name="connsiteY17" fmla="*/ 671851 h 671851"/>
              <a:gd name="connsiteX18" fmla="*/ 5861708 w 7334187"/>
              <a:gd name="connsiteY18" fmla="*/ 671851 h 671851"/>
              <a:gd name="connsiteX19" fmla="*/ 5517565 w 7334187"/>
              <a:gd name="connsiteY19" fmla="*/ 671851 h 671851"/>
              <a:gd name="connsiteX20" fmla="*/ 5026739 w 7334187"/>
              <a:gd name="connsiteY20" fmla="*/ 671851 h 671851"/>
              <a:gd name="connsiteX21" fmla="*/ 4682596 w 7334187"/>
              <a:gd name="connsiteY21" fmla="*/ 671851 h 671851"/>
              <a:gd name="connsiteX22" fmla="*/ 3971744 w 7334187"/>
              <a:gd name="connsiteY22" fmla="*/ 671851 h 671851"/>
              <a:gd name="connsiteX23" fmla="*/ 3627602 w 7334187"/>
              <a:gd name="connsiteY23" fmla="*/ 671851 h 671851"/>
              <a:gd name="connsiteX24" fmla="*/ 3283459 w 7334187"/>
              <a:gd name="connsiteY24" fmla="*/ 671851 h 671851"/>
              <a:gd name="connsiteX25" fmla="*/ 2572607 w 7334187"/>
              <a:gd name="connsiteY25" fmla="*/ 671851 h 671851"/>
              <a:gd name="connsiteX26" fmla="*/ 1861755 w 7334187"/>
              <a:gd name="connsiteY26" fmla="*/ 671851 h 671851"/>
              <a:gd name="connsiteX27" fmla="*/ 1444271 w 7334187"/>
              <a:gd name="connsiteY27" fmla="*/ 671851 h 671851"/>
              <a:gd name="connsiteX28" fmla="*/ 880102 w 7334187"/>
              <a:gd name="connsiteY28" fmla="*/ 671851 h 671851"/>
              <a:gd name="connsiteX29" fmla="*/ 0 w 7334187"/>
              <a:gd name="connsiteY29" fmla="*/ 671851 h 671851"/>
              <a:gd name="connsiteX30" fmla="*/ 0 w 7334187"/>
              <a:gd name="connsiteY30" fmla="*/ 322488 h 671851"/>
              <a:gd name="connsiteX31" fmla="*/ 0 w 7334187"/>
              <a:gd name="connsiteY31" fmla="*/ 0 h 671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7334187" h="671851" fill="none" extrusionOk="0">
                <a:moveTo>
                  <a:pt x="0" y="0"/>
                </a:moveTo>
                <a:cubicBezTo>
                  <a:pt x="279871" y="-21951"/>
                  <a:pt x="493508" y="53010"/>
                  <a:pt x="637510" y="0"/>
                </a:cubicBezTo>
                <a:cubicBezTo>
                  <a:pt x="781512" y="-53010"/>
                  <a:pt x="955422" y="36242"/>
                  <a:pt x="1054995" y="0"/>
                </a:cubicBezTo>
                <a:cubicBezTo>
                  <a:pt x="1154569" y="-36242"/>
                  <a:pt x="1410821" y="15821"/>
                  <a:pt x="1692505" y="0"/>
                </a:cubicBezTo>
                <a:cubicBezTo>
                  <a:pt x="1974189" y="-15821"/>
                  <a:pt x="2088739" y="942"/>
                  <a:pt x="2330015" y="0"/>
                </a:cubicBezTo>
                <a:cubicBezTo>
                  <a:pt x="2571291" y="-942"/>
                  <a:pt x="2604505" y="57183"/>
                  <a:pt x="2820841" y="0"/>
                </a:cubicBezTo>
                <a:cubicBezTo>
                  <a:pt x="3037177" y="-57183"/>
                  <a:pt x="3104904" y="16992"/>
                  <a:pt x="3385009" y="0"/>
                </a:cubicBezTo>
                <a:cubicBezTo>
                  <a:pt x="3665114" y="-16992"/>
                  <a:pt x="3867286" y="25767"/>
                  <a:pt x="4022519" y="0"/>
                </a:cubicBezTo>
                <a:cubicBezTo>
                  <a:pt x="4177752" y="-25767"/>
                  <a:pt x="4399567" y="38408"/>
                  <a:pt x="4586688" y="0"/>
                </a:cubicBezTo>
                <a:cubicBezTo>
                  <a:pt x="4773809" y="-38408"/>
                  <a:pt x="4776094" y="32160"/>
                  <a:pt x="4930830" y="0"/>
                </a:cubicBezTo>
                <a:cubicBezTo>
                  <a:pt x="5085566" y="-32160"/>
                  <a:pt x="5209980" y="2918"/>
                  <a:pt x="5348315" y="0"/>
                </a:cubicBezTo>
                <a:cubicBezTo>
                  <a:pt x="5486650" y="-2918"/>
                  <a:pt x="5725166" y="27416"/>
                  <a:pt x="5912483" y="0"/>
                </a:cubicBezTo>
                <a:cubicBezTo>
                  <a:pt x="6099800" y="-27416"/>
                  <a:pt x="6456584" y="83255"/>
                  <a:pt x="6623335" y="0"/>
                </a:cubicBezTo>
                <a:cubicBezTo>
                  <a:pt x="6790086" y="-83255"/>
                  <a:pt x="7085751" y="75884"/>
                  <a:pt x="7334187" y="0"/>
                </a:cubicBezTo>
                <a:cubicBezTo>
                  <a:pt x="7346490" y="109942"/>
                  <a:pt x="7311740" y="250395"/>
                  <a:pt x="7334187" y="329207"/>
                </a:cubicBezTo>
                <a:cubicBezTo>
                  <a:pt x="7356634" y="408019"/>
                  <a:pt x="7296173" y="536935"/>
                  <a:pt x="7334187" y="671851"/>
                </a:cubicBezTo>
                <a:cubicBezTo>
                  <a:pt x="7151054" y="675113"/>
                  <a:pt x="6976044" y="655874"/>
                  <a:pt x="6843361" y="671851"/>
                </a:cubicBezTo>
                <a:cubicBezTo>
                  <a:pt x="6710678" y="687828"/>
                  <a:pt x="6465912" y="664240"/>
                  <a:pt x="6205851" y="671851"/>
                </a:cubicBezTo>
                <a:cubicBezTo>
                  <a:pt x="5945790" y="679462"/>
                  <a:pt x="6007026" y="636041"/>
                  <a:pt x="5861708" y="671851"/>
                </a:cubicBezTo>
                <a:cubicBezTo>
                  <a:pt x="5716390" y="707661"/>
                  <a:pt x="5644797" y="656357"/>
                  <a:pt x="5517565" y="671851"/>
                </a:cubicBezTo>
                <a:cubicBezTo>
                  <a:pt x="5390333" y="687345"/>
                  <a:pt x="5174729" y="640018"/>
                  <a:pt x="5026739" y="671851"/>
                </a:cubicBezTo>
                <a:cubicBezTo>
                  <a:pt x="4878749" y="703684"/>
                  <a:pt x="4817294" y="670514"/>
                  <a:pt x="4682596" y="671851"/>
                </a:cubicBezTo>
                <a:cubicBezTo>
                  <a:pt x="4547898" y="673188"/>
                  <a:pt x="4263512" y="642911"/>
                  <a:pt x="3971744" y="671851"/>
                </a:cubicBezTo>
                <a:cubicBezTo>
                  <a:pt x="3679976" y="700791"/>
                  <a:pt x="3771985" y="667737"/>
                  <a:pt x="3627602" y="671851"/>
                </a:cubicBezTo>
                <a:cubicBezTo>
                  <a:pt x="3483219" y="675965"/>
                  <a:pt x="3384923" y="646001"/>
                  <a:pt x="3283459" y="671851"/>
                </a:cubicBezTo>
                <a:cubicBezTo>
                  <a:pt x="3181995" y="697701"/>
                  <a:pt x="2814136" y="593443"/>
                  <a:pt x="2572607" y="671851"/>
                </a:cubicBezTo>
                <a:cubicBezTo>
                  <a:pt x="2331078" y="750259"/>
                  <a:pt x="2025643" y="597555"/>
                  <a:pt x="1861755" y="671851"/>
                </a:cubicBezTo>
                <a:cubicBezTo>
                  <a:pt x="1697867" y="746147"/>
                  <a:pt x="1622133" y="663839"/>
                  <a:pt x="1444271" y="671851"/>
                </a:cubicBezTo>
                <a:cubicBezTo>
                  <a:pt x="1266409" y="679863"/>
                  <a:pt x="1137563" y="619589"/>
                  <a:pt x="880102" y="671851"/>
                </a:cubicBezTo>
                <a:cubicBezTo>
                  <a:pt x="622641" y="724113"/>
                  <a:pt x="216862" y="663250"/>
                  <a:pt x="0" y="671851"/>
                </a:cubicBezTo>
                <a:cubicBezTo>
                  <a:pt x="-2303" y="576331"/>
                  <a:pt x="32793" y="413830"/>
                  <a:pt x="0" y="322488"/>
                </a:cubicBezTo>
                <a:cubicBezTo>
                  <a:pt x="-32793" y="231146"/>
                  <a:pt x="22860" y="144035"/>
                  <a:pt x="0" y="0"/>
                </a:cubicBezTo>
                <a:close/>
              </a:path>
              <a:path w="7334187" h="671851" stroke="0" extrusionOk="0">
                <a:moveTo>
                  <a:pt x="0" y="0"/>
                </a:moveTo>
                <a:cubicBezTo>
                  <a:pt x="117283" y="-56947"/>
                  <a:pt x="426650" y="60662"/>
                  <a:pt x="564168" y="0"/>
                </a:cubicBezTo>
                <a:cubicBezTo>
                  <a:pt x="701686" y="-60662"/>
                  <a:pt x="883105" y="22616"/>
                  <a:pt x="1201678" y="0"/>
                </a:cubicBezTo>
                <a:cubicBezTo>
                  <a:pt x="1520251" y="-22616"/>
                  <a:pt x="1536145" y="51909"/>
                  <a:pt x="1692505" y="0"/>
                </a:cubicBezTo>
                <a:cubicBezTo>
                  <a:pt x="1848865" y="-51909"/>
                  <a:pt x="2023252" y="30125"/>
                  <a:pt x="2109989" y="0"/>
                </a:cubicBezTo>
                <a:cubicBezTo>
                  <a:pt x="2196726" y="-30125"/>
                  <a:pt x="2648374" y="50283"/>
                  <a:pt x="2820841" y="0"/>
                </a:cubicBezTo>
                <a:cubicBezTo>
                  <a:pt x="2993308" y="-50283"/>
                  <a:pt x="3063815" y="9353"/>
                  <a:pt x="3238326" y="0"/>
                </a:cubicBezTo>
                <a:cubicBezTo>
                  <a:pt x="3412838" y="-9353"/>
                  <a:pt x="3605470" y="2834"/>
                  <a:pt x="3729152" y="0"/>
                </a:cubicBezTo>
                <a:cubicBezTo>
                  <a:pt x="3852834" y="-2834"/>
                  <a:pt x="3975069" y="35945"/>
                  <a:pt x="4146636" y="0"/>
                </a:cubicBezTo>
                <a:cubicBezTo>
                  <a:pt x="4318203" y="-35945"/>
                  <a:pt x="4473855" y="17311"/>
                  <a:pt x="4564121" y="0"/>
                </a:cubicBezTo>
                <a:cubicBezTo>
                  <a:pt x="4654387" y="-17311"/>
                  <a:pt x="4946571" y="39204"/>
                  <a:pt x="5274973" y="0"/>
                </a:cubicBezTo>
                <a:cubicBezTo>
                  <a:pt x="5603375" y="-39204"/>
                  <a:pt x="5480197" y="6123"/>
                  <a:pt x="5619116" y="0"/>
                </a:cubicBezTo>
                <a:cubicBezTo>
                  <a:pt x="5758035" y="-6123"/>
                  <a:pt x="5921385" y="57767"/>
                  <a:pt x="6109942" y="0"/>
                </a:cubicBezTo>
                <a:cubicBezTo>
                  <a:pt x="6298499" y="-57767"/>
                  <a:pt x="6539545" y="25888"/>
                  <a:pt x="6674110" y="0"/>
                </a:cubicBezTo>
                <a:cubicBezTo>
                  <a:pt x="6808675" y="-25888"/>
                  <a:pt x="7098939" y="20566"/>
                  <a:pt x="7334187" y="0"/>
                </a:cubicBezTo>
                <a:cubicBezTo>
                  <a:pt x="7342381" y="101725"/>
                  <a:pt x="7331878" y="178071"/>
                  <a:pt x="7334187" y="329207"/>
                </a:cubicBezTo>
                <a:cubicBezTo>
                  <a:pt x="7336496" y="480343"/>
                  <a:pt x="7312975" y="545296"/>
                  <a:pt x="7334187" y="671851"/>
                </a:cubicBezTo>
                <a:cubicBezTo>
                  <a:pt x="7119570" y="730243"/>
                  <a:pt x="6939477" y="646396"/>
                  <a:pt x="6770019" y="671851"/>
                </a:cubicBezTo>
                <a:cubicBezTo>
                  <a:pt x="6600561" y="697306"/>
                  <a:pt x="6415796" y="660175"/>
                  <a:pt x="6279192" y="671851"/>
                </a:cubicBezTo>
                <a:cubicBezTo>
                  <a:pt x="6142588" y="683527"/>
                  <a:pt x="6056426" y="641152"/>
                  <a:pt x="5861708" y="671851"/>
                </a:cubicBezTo>
                <a:cubicBezTo>
                  <a:pt x="5666990" y="702550"/>
                  <a:pt x="5522436" y="621079"/>
                  <a:pt x="5370882" y="671851"/>
                </a:cubicBezTo>
                <a:cubicBezTo>
                  <a:pt x="5219328" y="722623"/>
                  <a:pt x="5027143" y="622418"/>
                  <a:pt x="4880055" y="671851"/>
                </a:cubicBezTo>
                <a:cubicBezTo>
                  <a:pt x="4732967" y="721284"/>
                  <a:pt x="4486588" y="622022"/>
                  <a:pt x="4315887" y="671851"/>
                </a:cubicBezTo>
                <a:cubicBezTo>
                  <a:pt x="4145186" y="721680"/>
                  <a:pt x="4080600" y="665236"/>
                  <a:pt x="3971744" y="671851"/>
                </a:cubicBezTo>
                <a:cubicBezTo>
                  <a:pt x="3862888" y="678466"/>
                  <a:pt x="3661369" y="660205"/>
                  <a:pt x="3407576" y="671851"/>
                </a:cubicBezTo>
                <a:cubicBezTo>
                  <a:pt x="3153783" y="683497"/>
                  <a:pt x="2968004" y="661080"/>
                  <a:pt x="2843408" y="671851"/>
                </a:cubicBezTo>
                <a:cubicBezTo>
                  <a:pt x="2718812" y="682622"/>
                  <a:pt x="2629522" y="648542"/>
                  <a:pt x="2499265" y="671851"/>
                </a:cubicBezTo>
                <a:cubicBezTo>
                  <a:pt x="2369008" y="695160"/>
                  <a:pt x="2267867" y="650194"/>
                  <a:pt x="2155123" y="671851"/>
                </a:cubicBezTo>
                <a:cubicBezTo>
                  <a:pt x="2042379" y="693508"/>
                  <a:pt x="1875963" y="627968"/>
                  <a:pt x="1737638" y="671851"/>
                </a:cubicBezTo>
                <a:cubicBezTo>
                  <a:pt x="1599314" y="715734"/>
                  <a:pt x="1343111" y="649952"/>
                  <a:pt x="1026786" y="671851"/>
                </a:cubicBezTo>
                <a:cubicBezTo>
                  <a:pt x="710461" y="693750"/>
                  <a:pt x="851008" y="634273"/>
                  <a:pt x="682644" y="671851"/>
                </a:cubicBezTo>
                <a:cubicBezTo>
                  <a:pt x="514280" y="709429"/>
                  <a:pt x="335727" y="616126"/>
                  <a:pt x="0" y="671851"/>
                </a:cubicBezTo>
                <a:cubicBezTo>
                  <a:pt x="-15889" y="548944"/>
                  <a:pt x="5496" y="426296"/>
                  <a:pt x="0" y="356081"/>
                </a:cubicBezTo>
                <a:cubicBezTo>
                  <a:pt x="-5496" y="285866"/>
                  <a:pt x="42256" y="164503"/>
                  <a:pt x="0" y="0"/>
                </a:cubicBezTo>
                <a:close/>
              </a:path>
            </a:pathLst>
          </a:custGeom>
          <a:solidFill>
            <a:schemeClr val="accent1">
              <a:lumMod val="60000"/>
              <a:lumOff val="40000"/>
            </a:schemeClr>
          </a:solidFill>
          <a:ln>
            <a:solidFill>
              <a:schemeClr val="tx1"/>
            </a:solidFill>
            <a:extLst>
              <a:ext uri="{C807C97D-BFC1-408E-A445-0C87EB9F89A2}">
                <ask:lineSketchStyleProps xmlns:ask="http://schemas.microsoft.com/office/drawing/2018/sketchyshapes" sd="1954416313">
                  <a:prstGeom prst="rect">
                    <a:avLst/>
                  </a:prstGeom>
                  <ask:type>
                    <ask:lineSketchScribble/>
                  </ask:type>
                </ask:lineSketchStyleProps>
              </a:ext>
            </a:extLst>
          </a:ln>
        </p:spPr>
        <p:txBody>
          <a:bodyPr wrap="none">
            <a:spAutoFit/>
          </a:bodyPr>
          <a:lstStyle/>
          <a:p>
            <a:pPr marL="91440" lvl="0" indent="-91440">
              <a:lnSpc>
                <a:spcPct val="150000"/>
              </a:lnSpc>
              <a:spcBef>
                <a:spcPts val="1200"/>
              </a:spcBef>
              <a:spcAft>
                <a:spcPts val="200"/>
              </a:spcAft>
              <a:buClr>
                <a:srgbClr val="E48312"/>
              </a:buClr>
              <a:buSzPct val="100000"/>
              <a:buFont typeface="Calibri" panose="020F0502020204030204" pitchFamily="34" charset="0"/>
              <a:buChar char=" "/>
              <a:defRPr/>
            </a:pPr>
            <a:r>
              <a:rPr lang="en-GB" sz="2800" dirty="0"/>
              <a:t>How would you start a conversation with Sally?</a:t>
            </a:r>
          </a:p>
        </p:txBody>
      </p:sp>
      <p:sp>
        <p:nvSpPr>
          <p:cNvPr id="3" name="Wave 2"/>
          <p:cNvSpPr/>
          <p:nvPr/>
        </p:nvSpPr>
        <p:spPr>
          <a:xfrm>
            <a:off x="1405054" y="1182029"/>
            <a:ext cx="9924586" cy="2609386"/>
          </a:xfrm>
          <a:custGeom>
            <a:avLst/>
            <a:gdLst>
              <a:gd name="connsiteX0" fmla="*/ 0 w 9924586"/>
              <a:gd name="connsiteY0" fmla="*/ 326173 h 2609386"/>
              <a:gd name="connsiteX1" fmla="*/ 9924586 w 9924586"/>
              <a:gd name="connsiteY1" fmla="*/ 326173 h 2609386"/>
              <a:gd name="connsiteX2" fmla="*/ 9924586 w 9924586"/>
              <a:gd name="connsiteY2" fmla="*/ 978520 h 2609386"/>
              <a:gd name="connsiteX3" fmla="*/ 9924586 w 9924586"/>
              <a:gd name="connsiteY3" fmla="*/ 1630866 h 2609386"/>
              <a:gd name="connsiteX4" fmla="*/ 9924586 w 9924586"/>
              <a:gd name="connsiteY4" fmla="*/ 2283213 h 2609386"/>
              <a:gd name="connsiteX5" fmla="*/ 0 w 9924586"/>
              <a:gd name="connsiteY5" fmla="*/ 2283213 h 2609386"/>
              <a:gd name="connsiteX6" fmla="*/ 0 w 9924586"/>
              <a:gd name="connsiteY6" fmla="*/ 1689578 h 2609386"/>
              <a:gd name="connsiteX7" fmla="*/ 0 w 9924586"/>
              <a:gd name="connsiteY7" fmla="*/ 1056801 h 2609386"/>
              <a:gd name="connsiteX8" fmla="*/ 0 w 9924586"/>
              <a:gd name="connsiteY8" fmla="*/ 326173 h 2609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924586" h="2609386" fill="none" extrusionOk="0">
                <a:moveTo>
                  <a:pt x="0" y="326173"/>
                </a:moveTo>
                <a:cubicBezTo>
                  <a:pt x="3702217" y="-306201"/>
                  <a:pt x="7296874" y="994024"/>
                  <a:pt x="9924586" y="326173"/>
                </a:cubicBezTo>
                <a:cubicBezTo>
                  <a:pt x="9922179" y="497824"/>
                  <a:pt x="9947807" y="768972"/>
                  <a:pt x="9924586" y="978520"/>
                </a:cubicBezTo>
                <a:cubicBezTo>
                  <a:pt x="9901365" y="1188068"/>
                  <a:pt x="9927781" y="1430763"/>
                  <a:pt x="9924586" y="1630866"/>
                </a:cubicBezTo>
                <a:cubicBezTo>
                  <a:pt x="9921391" y="1830969"/>
                  <a:pt x="9893909" y="1975368"/>
                  <a:pt x="9924586" y="2283213"/>
                </a:cubicBezTo>
                <a:cubicBezTo>
                  <a:pt x="6863333" y="3369333"/>
                  <a:pt x="4058730" y="1191020"/>
                  <a:pt x="0" y="2283213"/>
                </a:cubicBezTo>
                <a:cubicBezTo>
                  <a:pt x="-3155" y="2127388"/>
                  <a:pt x="6476" y="1954070"/>
                  <a:pt x="0" y="1689578"/>
                </a:cubicBezTo>
                <a:cubicBezTo>
                  <a:pt x="-6476" y="1425086"/>
                  <a:pt x="18498" y="1202422"/>
                  <a:pt x="0" y="1056801"/>
                </a:cubicBezTo>
                <a:cubicBezTo>
                  <a:pt x="-18498" y="911180"/>
                  <a:pt x="24719" y="574499"/>
                  <a:pt x="0" y="326173"/>
                </a:cubicBezTo>
                <a:close/>
              </a:path>
              <a:path w="9924586" h="2609386" stroke="0" extrusionOk="0">
                <a:moveTo>
                  <a:pt x="0" y="326173"/>
                </a:moveTo>
                <a:cubicBezTo>
                  <a:pt x="3279312" y="-112363"/>
                  <a:pt x="6467011" y="1647379"/>
                  <a:pt x="9924586" y="326173"/>
                </a:cubicBezTo>
                <a:cubicBezTo>
                  <a:pt x="9932970" y="485680"/>
                  <a:pt x="9925964" y="809352"/>
                  <a:pt x="9924586" y="1017660"/>
                </a:cubicBezTo>
                <a:cubicBezTo>
                  <a:pt x="9923208" y="1225968"/>
                  <a:pt x="9935930" y="1428795"/>
                  <a:pt x="9924586" y="1709148"/>
                </a:cubicBezTo>
                <a:cubicBezTo>
                  <a:pt x="9913242" y="1989501"/>
                  <a:pt x="9922535" y="2056766"/>
                  <a:pt x="9924586" y="2283213"/>
                </a:cubicBezTo>
                <a:cubicBezTo>
                  <a:pt x="6834455" y="3782141"/>
                  <a:pt x="2566912" y="1144672"/>
                  <a:pt x="0" y="2283213"/>
                </a:cubicBezTo>
                <a:cubicBezTo>
                  <a:pt x="31255" y="2004621"/>
                  <a:pt x="12338" y="1850283"/>
                  <a:pt x="0" y="1650437"/>
                </a:cubicBezTo>
                <a:cubicBezTo>
                  <a:pt x="-12338" y="1450591"/>
                  <a:pt x="14328" y="1193289"/>
                  <a:pt x="0" y="998090"/>
                </a:cubicBezTo>
                <a:cubicBezTo>
                  <a:pt x="-14328" y="802891"/>
                  <a:pt x="246" y="597878"/>
                  <a:pt x="0" y="326173"/>
                </a:cubicBezTo>
                <a:close/>
              </a:path>
            </a:pathLst>
          </a:custGeom>
          <a:solidFill>
            <a:schemeClr val="accent3">
              <a:lumMod val="20000"/>
              <a:lumOff val="80000"/>
            </a:schemeClr>
          </a:solidFill>
          <a:ln>
            <a:solidFill>
              <a:schemeClr val="tx1"/>
            </a:solidFill>
            <a:extLst>
              <a:ext uri="{C807C97D-BFC1-408E-A445-0C87EB9F89A2}">
                <ask:lineSketchStyleProps xmlns:ask="http://schemas.microsoft.com/office/drawing/2018/sketchyshapes" sd="2087207003">
                  <a:prstGeom prst="wave">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You enter the kitchen/ dining area where you find Sally JONES  on a chair next to a table. Sally is clearly upset. She has bloodshot eyes &amp; has been crying. She is visibly shaking</a:t>
            </a:r>
          </a:p>
        </p:txBody>
      </p:sp>
      <p:grpSp>
        <p:nvGrpSpPr>
          <p:cNvPr id="5" name="Group 4">
            <a:extLst>
              <a:ext uri="{FF2B5EF4-FFF2-40B4-BE49-F238E27FC236}">
                <a16:creationId xmlns:a16="http://schemas.microsoft.com/office/drawing/2014/main" id="{91474492-C57C-476E-9A87-9B6B26F6BD83}"/>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7E8770AB-B36F-4809-9D34-489041F1A001}"/>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ACF1DB8D-5A6A-4A7F-B3A9-C6D6CA28EB00}"/>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995F1203-3662-4396-9AD2-564B43C776D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D1B79A31-B67D-4921-9C48-BF68EFEC37A1}"/>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AD6ADBC9-B741-49AA-9246-97A9AC030AB0}"/>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3A1CA8D9-0B6A-4DEF-9CDD-CCCC52441D8F}"/>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929537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318350" y="2187586"/>
            <a:ext cx="9397635" cy="646331"/>
          </a:xfrm>
          <a:prstGeom prst="rect">
            <a:avLst/>
          </a:prstGeom>
          <a:solidFill>
            <a:srgbClr val="002060"/>
          </a:solidFill>
        </p:spPr>
        <p:txBody>
          <a:bodyPr wrap="square" rtlCol="0">
            <a:spAutoFit/>
          </a:bodyPr>
          <a:lstStyle/>
          <a:p>
            <a:pPr algn="ctr"/>
            <a:r>
              <a:rPr lang="en-GB" sz="3600" b="1" dirty="0">
                <a:solidFill>
                  <a:schemeClr val="bg1"/>
                </a:solidFill>
              </a:rPr>
              <a:t>Investigative Strategies</a:t>
            </a:r>
          </a:p>
        </p:txBody>
      </p:sp>
      <p:grpSp>
        <p:nvGrpSpPr>
          <p:cNvPr id="4" name="Group 3">
            <a:extLst>
              <a:ext uri="{FF2B5EF4-FFF2-40B4-BE49-F238E27FC236}">
                <a16:creationId xmlns:a16="http://schemas.microsoft.com/office/drawing/2014/main" id="{1CABE1AD-884A-40D2-867D-8200AD727FEE}"/>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EFDF4F1E-94C9-4945-AC7C-BC13F96B42ED}"/>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38348BD4-D48F-416B-91BD-F8D86C4A4016}"/>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12B77DD2-9B30-434B-A215-4AE7EE91400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A96CE8A8-B07F-41A6-A10C-9FD53E017ECD}"/>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A27A9939-7447-49B4-826A-A3A12DB74432}"/>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CC49F6D2-57C5-463F-8ADD-7B363494DF29}"/>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1155107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449658" y="3259928"/>
            <a:ext cx="3252598" cy="2682080"/>
          </a:xfrm>
          <a:prstGeom prst="rect">
            <a:avLst/>
          </a:prstGeom>
        </p:spPr>
      </p:pic>
      <p:sp>
        <p:nvSpPr>
          <p:cNvPr id="5" name="TextBox 4"/>
          <p:cNvSpPr txBox="1"/>
          <p:nvPr/>
        </p:nvSpPr>
        <p:spPr>
          <a:xfrm>
            <a:off x="892098" y="251210"/>
            <a:ext cx="10727473" cy="646331"/>
          </a:xfrm>
          <a:prstGeom prst="rect">
            <a:avLst/>
          </a:prstGeom>
          <a:solidFill>
            <a:srgbClr val="002060"/>
          </a:solidFill>
        </p:spPr>
        <p:txBody>
          <a:bodyPr wrap="square" rtlCol="0">
            <a:spAutoFit/>
          </a:bodyPr>
          <a:lstStyle/>
          <a:p>
            <a:pPr algn="ctr"/>
            <a:r>
              <a:rPr lang="en-GB" sz="3600" b="1" dirty="0">
                <a:solidFill>
                  <a:schemeClr val="bg1"/>
                </a:solidFill>
              </a:rPr>
              <a:t>Where else will you get the material?</a:t>
            </a:r>
          </a:p>
        </p:txBody>
      </p:sp>
      <p:graphicFrame>
        <p:nvGraphicFramePr>
          <p:cNvPr id="2" name="Diagram 1"/>
          <p:cNvGraphicFramePr/>
          <p:nvPr>
            <p:extLst>
              <p:ext uri="{D42A27DB-BD31-4B8C-83A1-F6EECF244321}">
                <p14:modId xmlns:p14="http://schemas.microsoft.com/office/powerpoint/2010/main" val="1358951660"/>
              </p:ext>
            </p:extLst>
          </p:nvPr>
        </p:nvGraphicFramePr>
        <p:xfrm>
          <a:off x="1449658" y="897541"/>
          <a:ext cx="9044878" cy="524079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6" name="Group 5">
            <a:extLst>
              <a:ext uri="{FF2B5EF4-FFF2-40B4-BE49-F238E27FC236}">
                <a16:creationId xmlns:a16="http://schemas.microsoft.com/office/drawing/2014/main" id="{EB795608-9FA0-423D-B227-AF99BC86081F}"/>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1CEB4937-1299-4067-85E4-8FC9A8C884FF}"/>
                </a:ext>
              </a:extLst>
            </p:cNvPr>
            <p:cNvPicPr>
              <a:picLocks noChangeAspect="1"/>
            </p:cNvPicPr>
            <p:nvPr/>
          </p:nvPicPr>
          <p:blipFill>
            <a:blip r:embed="rId9"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0FBF87C7-9450-45FC-AAEB-A1ADDADD7E55}"/>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C38170E6-4F5B-4E44-A3D1-D9584F6F2CB8}"/>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46E88BA5-7DA1-48A9-8241-13B6D5EBA18F}"/>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67586F4B-5672-41F6-A2B9-9B98D3A96B40}"/>
                </a:ext>
              </a:extLst>
            </p:cNvPr>
            <p:cNvPicPr>
              <a:picLocks noChangeAspect="1"/>
            </p:cNvPicPr>
            <p:nvPr/>
          </p:nvPicPr>
          <p:blipFill rotWithShape="1">
            <a:blip r:embed="rId11"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39C7AD6B-975C-4A9E-B50A-74901329553E}"/>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8683029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8FFDB0D1-5FF8-4DB0-8D06-538177AB08A6}"/>
                                            </p:graphicEl>
                                          </p:spTgt>
                                        </p:tgtEl>
                                        <p:attrNameLst>
                                          <p:attrName>style.visibility</p:attrName>
                                        </p:attrNameLst>
                                      </p:cBhvr>
                                      <p:to>
                                        <p:strVal val="visible"/>
                                      </p:to>
                                    </p:set>
                                    <p:animEffect transition="in" filter="fade">
                                      <p:cBhvr>
                                        <p:cTn id="7" dur="500"/>
                                        <p:tgtEl>
                                          <p:spTgt spid="2">
                                            <p:graphicEl>
                                              <a:dgm id="{8FFDB0D1-5FF8-4DB0-8D06-538177AB08A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6DFA7AD1-B73B-445B-9E38-B9701D5909EB}"/>
                                            </p:graphicEl>
                                          </p:spTgt>
                                        </p:tgtEl>
                                        <p:attrNameLst>
                                          <p:attrName>style.visibility</p:attrName>
                                        </p:attrNameLst>
                                      </p:cBhvr>
                                      <p:to>
                                        <p:strVal val="visible"/>
                                      </p:to>
                                    </p:set>
                                    <p:animEffect transition="in" filter="fade">
                                      <p:cBhvr>
                                        <p:cTn id="12" dur="500"/>
                                        <p:tgtEl>
                                          <p:spTgt spid="2">
                                            <p:graphicEl>
                                              <a:dgm id="{6DFA7AD1-B73B-445B-9E38-B9701D5909EB}"/>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885A970B-7D99-4D38-91B1-5163DF8446C1}"/>
                                            </p:graphicEl>
                                          </p:spTgt>
                                        </p:tgtEl>
                                        <p:attrNameLst>
                                          <p:attrName>style.visibility</p:attrName>
                                        </p:attrNameLst>
                                      </p:cBhvr>
                                      <p:to>
                                        <p:strVal val="visible"/>
                                      </p:to>
                                    </p:set>
                                    <p:animEffect transition="in" filter="fade">
                                      <p:cBhvr>
                                        <p:cTn id="15" dur="500"/>
                                        <p:tgtEl>
                                          <p:spTgt spid="2">
                                            <p:graphicEl>
                                              <a:dgm id="{885A970B-7D99-4D38-91B1-5163DF8446C1}"/>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35E4F7F9-FD6B-49CD-A90B-AB4CD8832750}"/>
                                            </p:graphicEl>
                                          </p:spTgt>
                                        </p:tgtEl>
                                        <p:attrNameLst>
                                          <p:attrName>style.visibility</p:attrName>
                                        </p:attrNameLst>
                                      </p:cBhvr>
                                      <p:to>
                                        <p:strVal val="visible"/>
                                      </p:to>
                                    </p:set>
                                    <p:animEffect transition="in" filter="fade">
                                      <p:cBhvr>
                                        <p:cTn id="20" dur="500"/>
                                        <p:tgtEl>
                                          <p:spTgt spid="2">
                                            <p:graphicEl>
                                              <a:dgm id="{35E4F7F9-FD6B-49CD-A90B-AB4CD883275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A12B0DAE-A660-4EFB-A048-F632B7C3B010}"/>
                                            </p:graphicEl>
                                          </p:spTgt>
                                        </p:tgtEl>
                                        <p:attrNameLst>
                                          <p:attrName>style.visibility</p:attrName>
                                        </p:attrNameLst>
                                      </p:cBhvr>
                                      <p:to>
                                        <p:strVal val="visible"/>
                                      </p:to>
                                    </p:set>
                                    <p:animEffect transition="in" filter="fade">
                                      <p:cBhvr>
                                        <p:cTn id="23" dur="500"/>
                                        <p:tgtEl>
                                          <p:spTgt spid="2">
                                            <p:graphicEl>
                                              <a:dgm id="{A12B0DAE-A660-4EFB-A048-F632B7C3B010}"/>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840B9AE5-A3F8-42BC-A36D-B39B3B563B6F}"/>
                                            </p:graphicEl>
                                          </p:spTgt>
                                        </p:tgtEl>
                                        <p:attrNameLst>
                                          <p:attrName>style.visibility</p:attrName>
                                        </p:attrNameLst>
                                      </p:cBhvr>
                                      <p:to>
                                        <p:strVal val="visible"/>
                                      </p:to>
                                    </p:set>
                                    <p:animEffect transition="in" filter="fade">
                                      <p:cBhvr>
                                        <p:cTn id="28" dur="500"/>
                                        <p:tgtEl>
                                          <p:spTgt spid="2">
                                            <p:graphicEl>
                                              <a:dgm id="{840B9AE5-A3F8-42BC-A36D-B39B3B563B6F}"/>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9010B179-4D2F-49FB-8B1F-9E45906AE01A}"/>
                                            </p:graphicEl>
                                          </p:spTgt>
                                        </p:tgtEl>
                                        <p:attrNameLst>
                                          <p:attrName>style.visibility</p:attrName>
                                        </p:attrNameLst>
                                      </p:cBhvr>
                                      <p:to>
                                        <p:strVal val="visible"/>
                                      </p:to>
                                    </p:set>
                                    <p:animEffect transition="in" filter="fade">
                                      <p:cBhvr>
                                        <p:cTn id="31" dur="500"/>
                                        <p:tgtEl>
                                          <p:spTgt spid="2">
                                            <p:graphicEl>
                                              <a:dgm id="{9010B179-4D2F-49FB-8B1F-9E45906AE01A}"/>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EB94988E-F36C-405A-979D-1B3BA3B8103D}"/>
                                            </p:graphicEl>
                                          </p:spTgt>
                                        </p:tgtEl>
                                        <p:attrNameLst>
                                          <p:attrName>style.visibility</p:attrName>
                                        </p:attrNameLst>
                                      </p:cBhvr>
                                      <p:to>
                                        <p:strVal val="visible"/>
                                      </p:to>
                                    </p:set>
                                    <p:animEffect transition="in" filter="fade">
                                      <p:cBhvr>
                                        <p:cTn id="36" dur="500"/>
                                        <p:tgtEl>
                                          <p:spTgt spid="2">
                                            <p:graphicEl>
                                              <a:dgm id="{EB94988E-F36C-405A-979D-1B3BA3B8103D}"/>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E90136D4-DC8C-4A42-8FFC-18E8751558F8}"/>
                                            </p:graphicEl>
                                          </p:spTgt>
                                        </p:tgtEl>
                                        <p:attrNameLst>
                                          <p:attrName>style.visibility</p:attrName>
                                        </p:attrNameLst>
                                      </p:cBhvr>
                                      <p:to>
                                        <p:strVal val="visible"/>
                                      </p:to>
                                    </p:set>
                                    <p:animEffect transition="in" filter="fade">
                                      <p:cBhvr>
                                        <p:cTn id="39" dur="500"/>
                                        <p:tgtEl>
                                          <p:spTgt spid="2">
                                            <p:graphicEl>
                                              <a:dgm id="{E90136D4-DC8C-4A42-8FFC-18E8751558F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91376" y="314034"/>
            <a:ext cx="10816683" cy="646331"/>
          </a:xfrm>
          <a:prstGeom prst="rect">
            <a:avLst/>
          </a:prstGeom>
          <a:solidFill>
            <a:srgbClr val="002060"/>
          </a:solidFill>
        </p:spPr>
        <p:txBody>
          <a:bodyPr wrap="square" rtlCol="0">
            <a:spAutoFit/>
          </a:bodyPr>
          <a:lstStyle/>
          <a:p>
            <a:pPr algn="ctr"/>
            <a:r>
              <a:rPr lang="en-GB" sz="3600" b="1" dirty="0">
                <a:solidFill>
                  <a:schemeClr val="bg1"/>
                </a:solidFill>
              </a:rPr>
              <a:t>Strategies to Assist in Gathering Material</a:t>
            </a:r>
          </a:p>
        </p:txBody>
      </p:sp>
      <p:graphicFrame>
        <p:nvGraphicFramePr>
          <p:cNvPr id="4" name="Diagram 3"/>
          <p:cNvGraphicFramePr/>
          <p:nvPr>
            <p:extLst>
              <p:ext uri="{D42A27DB-BD31-4B8C-83A1-F6EECF244321}">
                <p14:modId xmlns:p14="http://schemas.microsoft.com/office/powerpoint/2010/main" val="2879942774"/>
              </p:ext>
            </p:extLst>
          </p:nvPr>
        </p:nvGraphicFramePr>
        <p:xfrm>
          <a:off x="1405054" y="1159727"/>
          <a:ext cx="9545444" cy="46389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5" name="Group 4">
            <a:extLst>
              <a:ext uri="{FF2B5EF4-FFF2-40B4-BE49-F238E27FC236}">
                <a16:creationId xmlns:a16="http://schemas.microsoft.com/office/drawing/2014/main" id="{97FC02A5-8828-4D99-861B-63C982C9E4E9}"/>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1FDBCD7A-DA1D-4F1F-AB25-972F1327E119}"/>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89F61963-C10A-4B32-B470-60E419C5FB61}"/>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ABEADC9E-0389-4A12-A2F6-89BDC4BFEB2E}"/>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95AADD36-D274-4858-BC8E-8A1C8CB82951}"/>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D2D515F1-D279-43C8-B6B3-8EA6260B3344}"/>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B4E327FA-9087-4646-BE95-95ED20208AD3}"/>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58252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82CE8AF5-699B-40D3-94D2-A8D630B02EF1}"/>
                                            </p:graphicEl>
                                          </p:spTgt>
                                        </p:tgtEl>
                                        <p:attrNameLst>
                                          <p:attrName>style.visibility</p:attrName>
                                        </p:attrNameLst>
                                      </p:cBhvr>
                                      <p:to>
                                        <p:strVal val="visible"/>
                                      </p:to>
                                    </p:set>
                                    <p:animEffect transition="in" filter="fade">
                                      <p:cBhvr>
                                        <p:cTn id="7" dur="500"/>
                                        <p:tgtEl>
                                          <p:spTgt spid="4">
                                            <p:graphicEl>
                                              <a:dgm id="{82CE8AF5-699B-40D3-94D2-A8D630B02EF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1D28D47F-9CAE-4264-A384-A1B967D8899D}"/>
                                            </p:graphicEl>
                                          </p:spTgt>
                                        </p:tgtEl>
                                        <p:attrNameLst>
                                          <p:attrName>style.visibility</p:attrName>
                                        </p:attrNameLst>
                                      </p:cBhvr>
                                      <p:to>
                                        <p:strVal val="visible"/>
                                      </p:to>
                                    </p:set>
                                    <p:animEffect transition="in" filter="fade">
                                      <p:cBhvr>
                                        <p:cTn id="12" dur="500"/>
                                        <p:tgtEl>
                                          <p:spTgt spid="4">
                                            <p:graphicEl>
                                              <a:dgm id="{1D28D47F-9CAE-4264-A384-A1B967D8899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8C8920E0-6AE9-4C90-B305-14C5360A34DD}"/>
                                            </p:graphicEl>
                                          </p:spTgt>
                                        </p:tgtEl>
                                        <p:attrNameLst>
                                          <p:attrName>style.visibility</p:attrName>
                                        </p:attrNameLst>
                                      </p:cBhvr>
                                      <p:to>
                                        <p:strVal val="visible"/>
                                      </p:to>
                                    </p:set>
                                    <p:animEffect transition="in" filter="fade">
                                      <p:cBhvr>
                                        <p:cTn id="17" dur="500"/>
                                        <p:tgtEl>
                                          <p:spTgt spid="4">
                                            <p:graphicEl>
                                              <a:dgm id="{8C8920E0-6AE9-4C90-B305-14C5360A34DD}"/>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7DEF32F6-2783-4A51-8961-9AA06C0D00E6}"/>
                                            </p:graphicEl>
                                          </p:spTgt>
                                        </p:tgtEl>
                                        <p:attrNameLst>
                                          <p:attrName>style.visibility</p:attrName>
                                        </p:attrNameLst>
                                      </p:cBhvr>
                                      <p:to>
                                        <p:strVal val="visible"/>
                                      </p:to>
                                    </p:set>
                                    <p:animEffect transition="in" filter="fade">
                                      <p:cBhvr>
                                        <p:cTn id="22" dur="500"/>
                                        <p:tgtEl>
                                          <p:spTgt spid="4">
                                            <p:graphicEl>
                                              <a:dgm id="{7DEF32F6-2783-4A51-8961-9AA06C0D00E6}"/>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89FE702F-09B0-4D60-AF04-FFFBC6E6E72E}"/>
                                            </p:graphicEl>
                                          </p:spTgt>
                                        </p:tgtEl>
                                        <p:attrNameLst>
                                          <p:attrName>style.visibility</p:attrName>
                                        </p:attrNameLst>
                                      </p:cBhvr>
                                      <p:to>
                                        <p:strVal val="visible"/>
                                      </p:to>
                                    </p:set>
                                    <p:animEffect transition="in" filter="fade">
                                      <p:cBhvr>
                                        <p:cTn id="27" dur="500"/>
                                        <p:tgtEl>
                                          <p:spTgt spid="4">
                                            <p:graphicEl>
                                              <a:dgm id="{89FE702F-09B0-4D60-AF04-FFFBC6E6E72E}"/>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graphicEl>
                                              <a:dgm id="{DBB2FD86-2415-4348-B7F0-7D5BD54B79E1}"/>
                                            </p:graphicEl>
                                          </p:spTgt>
                                        </p:tgtEl>
                                        <p:attrNameLst>
                                          <p:attrName>style.visibility</p:attrName>
                                        </p:attrNameLst>
                                      </p:cBhvr>
                                      <p:to>
                                        <p:strVal val="visible"/>
                                      </p:to>
                                    </p:set>
                                    <p:animEffect transition="in" filter="fade">
                                      <p:cBhvr>
                                        <p:cTn id="32" dur="500"/>
                                        <p:tgtEl>
                                          <p:spTgt spid="4">
                                            <p:graphicEl>
                                              <a:dgm id="{DBB2FD86-2415-4348-B7F0-7D5BD54B79E1}"/>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4">
                                            <p:graphicEl>
                                              <a:dgm id="{811C3273-80A0-4380-BB5B-D736EC619B1D}"/>
                                            </p:graphicEl>
                                          </p:spTgt>
                                        </p:tgtEl>
                                        <p:attrNameLst>
                                          <p:attrName>style.visibility</p:attrName>
                                        </p:attrNameLst>
                                      </p:cBhvr>
                                      <p:to>
                                        <p:strVal val="visible"/>
                                      </p:to>
                                    </p:set>
                                    <p:animEffect transition="in" filter="fade">
                                      <p:cBhvr>
                                        <p:cTn id="37" dur="500"/>
                                        <p:tgtEl>
                                          <p:spTgt spid="4">
                                            <p:graphicEl>
                                              <a:dgm id="{811C3273-80A0-4380-BB5B-D736EC619B1D}"/>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4">
                                            <p:graphicEl>
                                              <a:dgm id="{80941EE7-3C9E-48ED-A688-3761D8223661}"/>
                                            </p:graphicEl>
                                          </p:spTgt>
                                        </p:tgtEl>
                                        <p:attrNameLst>
                                          <p:attrName>style.visibility</p:attrName>
                                        </p:attrNameLst>
                                      </p:cBhvr>
                                      <p:to>
                                        <p:strVal val="visible"/>
                                      </p:to>
                                    </p:set>
                                    <p:animEffect transition="in" filter="fade">
                                      <p:cBhvr>
                                        <p:cTn id="42" dur="500"/>
                                        <p:tgtEl>
                                          <p:spTgt spid="4">
                                            <p:graphicEl>
                                              <a:dgm id="{80941EE7-3C9E-48ED-A688-3761D822366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5C58D994-4703-4A00-B98D-4839F56CDBF4}"/>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3BD2AE71-11EB-4C46-BBE7-936018F0B68D}"/>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338841B6-8462-446E-9144-79F191144BC3}"/>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ACF32EA6-A8E3-423E-B13F-09E38262FEC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E445A734-222C-40B4-9885-1A8823DEB38B}"/>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232F5F4B-CC1E-4632-A622-EAD0ACF6B8AD}"/>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5B8A6B00-814A-406A-B615-8826880FF2E7}"/>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1" name="TextBox 10">
            <a:extLst>
              <a:ext uri="{FF2B5EF4-FFF2-40B4-BE49-F238E27FC236}">
                <a16:creationId xmlns:a16="http://schemas.microsoft.com/office/drawing/2014/main" id="{2E401B38-4316-46AA-8622-169B67E66313}"/>
              </a:ext>
            </a:extLst>
          </p:cNvPr>
          <p:cNvSpPr txBox="1"/>
          <p:nvPr/>
        </p:nvSpPr>
        <p:spPr>
          <a:xfrm>
            <a:off x="3563833" y="439996"/>
            <a:ext cx="4985545" cy="584775"/>
          </a:xfrm>
          <a:prstGeom prst="rect">
            <a:avLst/>
          </a:prstGeom>
          <a:solidFill>
            <a:srgbClr val="002060"/>
          </a:solidFill>
        </p:spPr>
        <p:txBody>
          <a:bodyPr wrap="square" rtlCol="0">
            <a:spAutoFit/>
          </a:bodyPr>
          <a:lstStyle/>
          <a:p>
            <a:pPr algn="ctr"/>
            <a:r>
              <a:rPr lang="en-GB" sz="3200" b="1" dirty="0">
                <a:solidFill>
                  <a:schemeClr val="bg1"/>
                </a:solidFill>
              </a:rPr>
              <a:t>Evidence / Crime Prevention</a:t>
            </a:r>
          </a:p>
        </p:txBody>
      </p:sp>
      <p:pic>
        <p:nvPicPr>
          <p:cNvPr id="13" name="Picture 12">
            <a:extLst>
              <a:ext uri="{FF2B5EF4-FFF2-40B4-BE49-F238E27FC236}">
                <a16:creationId xmlns:a16="http://schemas.microsoft.com/office/drawing/2014/main" id="{5700E1F5-D7D7-44D5-8160-D0CD05CDBD4B}"/>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08283" y="837863"/>
            <a:ext cx="2910209" cy="1743670"/>
          </a:xfrm>
          <a:prstGeom prst="rect">
            <a:avLst/>
          </a:prstGeom>
        </p:spPr>
      </p:pic>
      <p:pic>
        <p:nvPicPr>
          <p:cNvPr id="15" name="Picture 14" descr="A picture containing person&#10;&#10;Description automatically generated">
            <a:extLst>
              <a:ext uri="{FF2B5EF4-FFF2-40B4-BE49-F238E27FC236}">
                <a16:creationId xmlns:a16="http://schemas.microsoft.com/office/drawing/2014/main" id="{DB684F2C-A68E-4B2F-AA28-4C95EFC8AFBD}"/>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2334515" y="2914182"/>
            <a:ext cx="2512715" cy="2846547"/>
          </a:xfrm>
          <a:prstGeom prst="rect">
            <a:avLst/>
          </a:prstGeom>
        </p:spPr>
      </p:pic>
      <p:pic>
        <p:nvPicPr>
          <p:cNvPr id="17" name="Picture 16" descr="A yellow sign with black text&#10;&#10;Description automatically generated with low confidence">
            <a:extLst>
              <a:ext uri="{FF2B5EF4-FFF2-40B4-BE49-F238E27FC236}">
                <a16:creationId xmlns:a16="http://schemas.microsoft.com/office/drawing/2014/main" id="{21570754-5D9F-44A8-A848-01422E70B730}"/>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5349090" y="1526568"/>
            <a:ext cx="1890138" cy="2846547"/>
          </a:xfrm>
          <a:prstGeom prst="rect">
            <a:avLst/>
          </a:prstGeom>
        </p:spPr>
      </p:pic>
      <p:pic>
        <p:nvPicPr>
          <p:cNvPr id="19" name="Picture 18">
            <a:extLst>
              <a:ext uri="{FF2B5EF4-FFF2-40B4-BE49-F238E27FC236}">
                <a16:creationId xmlns:a16="http://schemas.microsoft.com/office/drawing/2014/main" id="{726B2C47-CC27-47AF-9B3F-D5407616898F}"/>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7794644" y="3584078"/>
            <a:ext cx="3942995" cy="2119096"/>
          </a:xfrm>
          <a:prstGeom prst="rect">
            <a:avLst/>
          </a:prstGeom>
        </p:spPr>
      </p:pic>
      <p:pic>
        <p:nvPicPr>
          <p:cNvPr id="21" name="Picture 20" descr="A person holding a phone&#10;&#10;Description automatically generated with low confidence">
            <a:extLst>
              <a:ext uri="{FF2B5EF4-FFF2-40B4-BE49-F238E27FC236}">
                <a16:creationId xmlns:a16="http://schemas.microsoft.com/office/drawing/2014/main" id="{D1BE21AF-1BDB-4D21-93C1-534EFAEB3C30}"/>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8894719" y="682090"/>
            <a:ext cx="2910209" cy="2483168"/>
          </a:xfrm>
          <a:prstGeom prst="rect">
            <a:avLst/>
          </a:prstGeom>
        </p:spPr>
      </p:pic>
    </p:spTree>
    <p:extLst>
      <p:ext uri="{BB962C8B-B14F-4D97-AF65-F5344CB8AC3E}">
        <p14:creationId xmlns:p14="http://schemas.microsoft.com/office/powerpoint/2010/main" val="2690187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3"/>
          <p:cNvSpPr txBox="1">
            <a:spLocks/>
          </p:cNvSpPr>
          <p:nvPr/>
        </p:nvSpPr>
        <p:spPr>
          <a:xfrm>
            <a:off x="3713179" y="1326778"/>
            <a:ext cx="4607976" cy="4589928"/>
          </a:xfrm>
          <a:prstGeom prst="rect">
            <a:avLst/>
          </a:prstGeom>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indent="0" algn="ctr">
              <a:buClrTx/>
              <a:buNone/>
              <a:defRPr/>
            </a:pPr>
            <a:endParaRPr kumimoji="0" lang="en-GB" sz="2800" b="1" i="0" u="none" strike="noStrike" kern="1200" cap="none" spc="0" normalizeH="0" baseline="0" noProof="0" dirty="0">
              <a:ln>
                <a:noFill/>
              </a:ln>
              <a:solidFill>
                <a:schemeClr val="tx1"/>
              </a:solidFill>
              <a:effectLst/>
              <a:uLnTx/>
              <a:uFillTx/>
              <a:latin typeface="Calibri" panose="020F0502020204030204"/>
              <a:ea typeface="+mn-ea"/>
              <a:cs typeface="+mn-cs"/>
            </a:endParaRPr>
          </a:p>
        </p:txBody>
      </p:sp>
      <p:sp>
        <p:nvSpPr>
          <p:cNvPr id="3" name="TextBox 2"/>
          <p:cNvSpPr txBox="1"/>
          <p:nvPr/>
        </p:nvSpPr>
        <p:spPr>
          <a:xfrm>
            <a:off x="604671" y="200722"/>
            <a:ext cx="11059505" cy="584775"/>
          </a:xfrm>
          <a:prstGeom prst="rect">
            <a:avLst/>
          </a:prstGeom>
          <a:solidFill>
            <a:srgbClr val="002060"/>
          </a:solidFill>
        </p:spPr>
        <p:txBody>
          <a:bodyPr wrap="square" rtlCol="0">
            <a:spAutoFit/>
          </a:bodyPr>
          <a:lstStyle/>
          <a:p>
            <a:pPr algn="ctr"/>
            <a:r>
              <a:rPr lang="en-GB" sz="3200" b="1" dirty="0">
                <a:solidFill>
                  <a:schemeClr val="bg1"/>
                </a:solidFill>
              </a:rPr>
              <a:t>Suspect Identification….Facial Recognition Technology (FRT</a:t>
            </a:r>
            <a:r>
              <a:rPr lang="en-GB" sz="2800" b="1" dirty="0">
                <a:solidFill>
                  <a:schemeClr val="bg1"/>
                </a:solidFill>
              </a:rPr>
              <a:t>)</a:t>
            </a:r>
          </a:p>
        </p:txBody>
      </p:sp>
      <p:sp>
        <p:nvSpPr>
          <p:cNvPr id="4" name="Down Arrow Callout 3"/>
          <p:cNvSpPr/>
          <p:nvPr/>
        </p:nvSpPr>
        <p:spPr>
          <a:xfrm>
            <a:off x="3033132" y="769217"/>
            <a:ext cx="6244683" cy="725149"/>
          </a:xfrm>
          <a:custGeom>
            <a:avLst/>
            <a:gdLst>
              <a:gd name="connsiteX0" fmla="*/ 0 w 6244683"/>
              <a:gd name="connsiteY0" fmla="*/ 0 h 725149"/>
              <a:gd name="connsiteX1" fmla="*/ 630145 w 6244683"/>
              <a:gd name="connsiteY1" fmla="*/ 0 h 725149"/>
              <a:gd name="connsiteX2" fmla="*/ 1197844 w 6244683"/>
              <a:gd name="connsiteY2" fmla="*/ 0 h 725149"/>
              <a:gd name="connsiteX3" fmla="*/ 1578202 w 6244683"/>
              <a:gd name="connsiteY3" fmla="*/ 0 h 725149"/>
              <a:gd name="connsiteX4" fmla="*/ 2270794 w 6244683"/>
              <a:gd name="connsiteY4" fmla="*/ 0 h 725149"/>
              <a:gd name="connsiteX5" fmla="*/ 2963386 w 6244683"/>
              <a:gd name="connsiteY5" fmla="*/ 0 h 725149"/>
              <a:gd name="connsiteX6" fmla="*/ 3531084 w 6244683"/>
              <a:gd name="connsiteY6" fmla="*/ 0 h 725149"/>
              <a:gd name="connsiteX7" fmla="*/ 4161230 w 6244683"/>
              <a:gd name="connsiteY7" fmla="*/ 0 h 725149"/>
              <a:gd name="connsiteX8" fmla="*/ 4853822 w 6244683"/>
              <a:gd name="connsiteY8" fmla="*/ 0 h 725149"/>
              <a:gd name="connsiteX9" fmla="*/ 5546414 w 6244683"/>
              <a:gd name="connsiteY9" fmla="*/ 0 h 725149"/>
              <a:gd name="connsiteX10" fmla="*/ 6244683 w 6244683"/>
              <a:gd name="connsiteY10" fmla="*/ 0 h 725149"/>
              <a:gd name="connsiteX11" fmla="*/ 6244683 w 6244683"/>
              <a:gd name="connsiteY11" fmla="*/ 471180 h 725149"/>
              <a:gd name="connsiteX12" fmla="*/ 5830351 w 6244683"/>
              <a:gd name="connsiteY12" fmla="*/ 471180 h 725149"/>
              <a:gd name="connsiteX13" fmla="*/ 5416019 w 6244683"/>
              <a:gd name="connsiteY13" fmla="*/ 471180 h 725149"/>
              <a:gd name="connsiteX14" fmla="*/ 4880419 w 6244683"/>
              <a:gd name="connsiteY14" fmla="*/ 471180 h 725149"/>
              <a:gd name="connsiteX15" fmla="*/ 4466087 w 6244683"/>
              <a:gd name="connsiteY15" fmla="*/ 471180 h 725149"/>
              <a:gd name="connsiteX16" fmla="*/ 3991121 w 6244683"/>
              <a:gd name="connsiteY16" fmla="*/ 471180 h 725149"/>
              <a:gd name="connsiteX17" fmla="*/ 3212985 w 6244683"/>
              <a:gd name="connsiteY17" fmla="*/ 471180 h 725149"/>
              <a:gd name="connsiteX18" fmla="*/ 3212985 w 6244683"/>
              <a:gd name="connsiteY18" fmla="*/ 543862 h 725149"/>
              <a:gd name="connsiteX19" fmla="*/ 3303629 w 6244683"/>
              <a:gd name="connsiteY19" fmla="*/ 543862 h 725149"/>
              <a:gd name="connsiteX20" fmla="*/ 3122342 w 6244683"/>
              <a:gd name="connsiteY20" fmla="*/ 725149 h 725149"/>
              <a:gd name="connsiteX21" fmla="*/ 2941054 w 6244683"/>
              <a:gd name="connsiteY21" fmla="*/ 543862 h 725149"/>
              <a:gd name="connsiteX22" fmla="*/ 3031698 w 6244683"/>
              <a:gd name="connsiteY22" fmla="*/ 543862 h 725149"/>
              <a:gd name="connsiteX23" fmla="*/ 3031698 w 6244683"/>
              <a:gd name="connsiteY23" fmla="*/ 471180 h 725149"/>
              <a:gd name="connsiteX24" fmla="*/ 2587049 w 6244683"/>
              <a:gd name="connsiteY24" fmla="*/ 471180 h 725149"/>
              <a:gd name="connsiteX25" fmla="*/ 2142400 w 6244683"/>
              <a:gd name="connsiteY25" fmla="*/ 471180 h 725149"/>
              <a:gd name="connsiteX26" fmla="*/ 1576483 w 6244683"/>
              <a:gd name="connsiteY26" fmla="*/ 471180 h 725149"/>
              <a:gd name="connsiteX27" fmla="*/ 1131834 w 6244683"/>
              <a:gd name="connsiteY27" fmla="*/ 471180 h 725149"/>
              <a:gd name="connsiteX28" fmla="*/ 656868 w 6244683"/>
              <a:gd name="connsiteY28" fmla="*/ 471180 h 725149"/>
              <a:gd name="connsiteX29" fmla="*/ 0 w 6244683"/>
              <a:gd name="connsiteY29" fmla="*/ 471180 h 725149"/>
              <a:gd name="connsiteX30" fmla="*/ 0 w 6244683"/>
              <a:gd name="connsiteY30" fmla="*/ 0 h 725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244683" h="725149" fill="none" extrusionOk="0">
                <a:moveTo>
                  <a:pt x="0" y="0"/>
                </a:moveTo>
                <a:cubicBezTo>
                  <a:pt x="154838" y="-59045"/>
                  <a:pt x="394677" y="69241"/>
                  <a:pt x="630145" y="0"/>
                </a:cubicBezTo>
                <a:cubicBezTo>
                  <a:pt x="865614" y="-69241"/>
                  <a:pt x="947506" y="30858"/>
                  <a:pt x="1197844" y="0"/>
                </a:cubicBezTo>
                <a:cubicBezTo>
                  <a:pt x="1448182" y="-30858"/>
                  <a:pt x="1412149" y="31044"/>
                  <a:pt x="1578202" y="0"/>
                </a:cubicBezTo>
                <a:cubicBezTo>
                  <a:pt x="1744255" y="-31044"/>
                  <a:pt x="2020122" y="11639"/>
                  <a:pt x="2270794" y="0"/>
                </a:cubicBezTo>
                <a:cubicBezTo>
                  <a:pt x="2521466" y="-11639"/>
                  <a:pt x="2814234" y="76450"/>
                  <a:pt x="2963386" y="0"/>
                </a:cubicBezTo>
                <a:cubicBezTo>
                  <a:pt x="3112538" y="-76450"/>
                  <a:pt x="3314491" y="54646"/>
                  <a:pt x="3531084" y="0"/>
                </a:cubicBezTo>
                <a:cubicBezTo>
                  <a:pt x="3747677" y="-54646"/>
                  <a:pt x="4006042" y="49487"/>
                  <a:pt x="4161230" y="0"/>
                </a:cubicBezTo>
                <a:cubicBezTo>
                  <a:pt x="4316418" y="-49487"/>
                  <a:pt x="4592484" y="81883"/>
                  <a:pt x="4853822" y="0"/>
                </a:cubicBezTo>
                <a:cubicBezTo>
                  <a:pt x="5115160" y="-81883"/>
                  <a:pt x="5264306" y="36556"/>
                  <a:pt x="5546414" y="0"/>
                </a:cubicBezTo>
                <a:cubicBezTo>
                  <a:pt x="5828522" y="-36556"/>
                  <a:pt x="6052921" y="29725"/>
                  <a:pt x="6244683" y="0"/>
                </a:cubicBezTo>
                <a:cubicBezTo>
                  <a:pt x="6287233" y="110835"/>
                  <a:pt x="6206121" y="349670"/>
                  <a:pt x="6244683" y="471180"/>
                </a:cubicBezTo>
                <a:cubicBezTo>
                  <a:pt x="6139560" y="520614"/>
                  <a:pt x="6000516" y="435058"/>
                  <a:pt x="5830351" y="471180"/>
                </a:cubicBezTo>
                <a:cubicBezTo>
                  <a:pt x="5660186" y="507302"/>
                  <a:pt x="5539536" y="443392"/>
                  <a:pt x="5416019" y="471180"/>
                </a:cubicBezTo>
                <a:cubicBezTo>
                  <a:pt x="5292502" y="498968"/>
                  <a:pt x="5028366" y="467722"/>
                  <a:pt x="4880419" y="471180"/>
                </a:cubicBezTo>
                <a:cubicBezTo>
                  <a:pt x="4732472" y="474638"/>
                  <a:pt x="4561164" y="461591"/>
                  <a:pt x="4466087" y="471180"/>
                </a:cubicBezTo>
                <a:cubicBezTo>
                  <a:pt x="4371010" y="480769"/>
                  <a:pt x="4200329" y="431923"/>
                  <a:pt x="3991121" y="471180"/>
                </a:cubicBezTo>
                <a:cubicBezTo>
                  <a:pt x="3781913" y="510437"/>
                  <a:pt x="3380691" y="451865"/>
                  <a:pt x="3212985" y="471180"/>
                </a:cubicBezTo>
                <a:cubicBezTo>
                  <a:pt x="3219122" y="486662"/>
                  <a:pt x="3205006" y="521233"/>
                  <a:pt x="3212985" y="543862"/>
                </a:cubicBezTo>
                <a:cubicBezTo>
                  <a:pt x="3236752" y="533118"/>
                  <a:pt x="3277177" y="546325"/>
                  <a:pt x="3303629" y="543862"/>
                </a:cubicBezTo>
                <a:cubicBezTo>
                  <a:pt x="3246482" y="608813"/>
                  <a:pt x="3173022" y="651062"/>
                  <a:pt x="3122342" y="725149"/>
                </a:cubicBezTo>
                <a:cubicBezTo>
                  <a:pt x="3018833" y="660341"/>
                  <a:pt x="3036082" y="628022"/>
                  <a:pt x="2941054" y="543862"/>
                </a:cubicBezTo>
                <a:cubicBezTo>
                  <a:pt x="2977987" y="536295"/>
                  <a:pt x="3013437" y="550249"/>
                  <a:pt x="3031698" y="543862"/>
                </a:cubicBezTo>
                <a:cubicBezTo>
                  <a:pt x="3026508" y="511874"/>
                  <a:pt x="3033263" y="504276"/>
                  <a:pt x="3031698" y="471180"/>
                </a:cubicBezTo>
                <a:cubicBezTo>
                  <a:pt x="2890400" y="509957"/>
                  <a:pt x="2797268" y="443703"/>
                  <a:pt x="2587049" y="471180"/>
                </a:cubicBezTo>
                <a:cubicBezTo>
                  <a:pt x="2376830" y="498657"/>
                  <a:pt x="2291616" y="426778"/>
                  <a:pt x="2142400" y="471180"/>
                </a:cubicBezTo>
                <a:cubicBezTo>
                  <a:pt x="1993184" y="515582"/>
                  <a:pt x="1732260" y="411075"/>
                  <a:pt x="1576483" y="471180"/>
                </a:cubicBezTo>
                <a:cubicBezTo>
                  <a:pt x="1420706" y="531285"/>
                  <a:pt x="1338507" y="452615"/>
                  <a:pt x="1131834" y="471180"/>
                </a:cubicBezTo>
                <a:cubicBezTo>
                  <a:pt x="925161" y="489745"/>
                  <a:pt x="877219" y="462694"/>
                  <a:pt x="656868" y="471180"/>
                </a:cubicBezTo>
                <a:cubicBezTo>
                  <a:pt x="436517" y="479666"/>
                  <a:pt x="267883" y="466446"/>
                  <a:pt x="0" y="471180"/>
                </a:cubicBezTo>
                <a:cubicBezTo>
                  <a:pt x="-10679" y="293545"/>
                  <a:pt x="22142" y="144393"/>
                  <a:pt x="0" y="0"/>
                </a:cubicBezTo>
                <a:close/>
              </a:path>
              <a:path w="6244683" h="725149" stroke="0" extrusionOk="0">
                <a:moveTo>
                  <a:pt x="0" y="0"/>
                </a:moveTo>
                <a:cubicBezTo>
                  <a:pt x="292451" y="-35469"/>
                  <a:pt x="369501" y="3230"/>
                  <a:pt x="630145" y="0"/>
                </a:cubicBezTo>
                <a:cubicBezTo>
                  <a:pt x="890790" y="-3230"/>
                  <a:pt x="960585" y="57900"/>
                  <a:pt x="1260291" y="0"/>
                </a:cubicBezTo>
                <a:cubicBezTo>
                  <a:pt x="1559997" y="-57900"/>
                  <a:pt x="1675627" y="60449"/>
                  <a:pt x="1827989" y="0"/>
                </a:cubicBezTo>
                <a:cubicBezTo>
                  <a:pt x="1980351" y="-60449"/>
                  <a:pt x="2077866" y="2084"/>
                  <a:pt x="2270794" y="0"/>
                </a:cubicBezTo>
                <a:cubicBezTo>
                  <a:pt x="2463722" y="-2084"/>
                  <a:pt x="2498597" y="4589"/>
                  <a:pt x="2713599" y="0"/>
                </a:cubicBezTo>
                <a:cubicBezTo>
                  <a:pt x="2928601" y="-4589"/>
                  <a:pt x="3121536" y="28521"/>
                  <a:pt x="3343744" y="0"/>
                </a:cubicBezTo>
                <a:cubicBezTo>
                  <a:pt x="3565953" y="-28521"/>
                  <a:pt x="3684419" y="58702"/>
                  <a:pt x="3973889" y="0"/>
                </a:cubicBezTo>
                <a:cubicBezTo>
                  <a:pt x="4263360" y="-58702"/>
                  <a:pt x="4227455" y="44246"/>
                  <a:pt x="4354247" y="0"/>
                </a:cubicBezTo>
                <a:cubicBezTo>
                  <a:pt x="4481039" y="-44246"/>
                  <a:pt x="4700565" y="14634"/>
                  <a:pt x="4859499" y="0"/>
                </a:cubicBezTo>
                <a:cubicBezTo>
                  <a:pt x="5018433" y="-14634"/>
                  <a:pt x="5166203" y="56494"/>
                  <a:pt x="5364750" y="0"/>
                </a:cubicBezTo>
                <a:cubicBezTo>
                  <a:pt x="5563297" y="-56494"/>
                  <a:pt x="6014792" y="42553"/>
                  <a:pt x="6244683" y="0"/>
                </a:cubicBezTo>
                <a:cubicBezTo>
                  <a:pt x="6249401" y="168978"/>
                  <a:pt x="6219308" y="264456"/>
                  <a:pt x="6244683" y="471180"/>
                </a:cubicBezTo>
                <a:cubicBezTo>
                  <a:pt x="6082545" y="478925"/>
                  <a:pt x="5869457" y="435716"/>
                  <a:pt x="5678766" y="471180"/>
                </a:cubicBezTo>
                <a:cubicBezTo>
                  <a:pt x="5488075" y="506644"/>
                  <a:pt x="5346524" y="457036"/>
                  <a:pt x="5234117" y="471180"/>
                </a:cubicBezTo>
                <a:cubicBezTo>
                  <a:pt x="5121710" y="485324"/>
                  <a:pt x="4855833" y="448753"/>
                  <a:pt x="4759151" y="471180"/>
                </a:cubicBezTo>
                <a:cubicBezTo>
                  <a:pt x="4662469" y="493607"/>
                  <a:pt x="4449472" y="426609"/>
                  <a:pt x="4223551" y="471180"/>
                </a:cubicBezTo>
                <a:cubicBezTo>
                  <a:pt x="3997630" y="515751"/>
                  <a:pt x="3896115" y="465686"/>
                  <a:pt x="3718268" y="471180"/>
                </a:cubicBezTo>
                <a:cubicBezTo>
                  <a:pt x="3540421" y="476674"/>
                  <a:pt x="3407213" y="422776"/>
                  <a:pt x="3212985" y="471180"/>
                </a:cubicBezTo>
                <a:cubicBezTo>
                  <a:pt x="3215209" y="488385"/>
                  <a:pt x="3212350" y="507679"/>
                  <a:pt x="3212985" y="543862"/>
                </a:cubicBezTo>
                <a:cubicBezTo>
                  <a:pt x="3233146" y="540470"/>
                  <a:pt x="3278598" y="550818"/>
                  <a:pt x="3303629" y="543862"/>
                </a:cubicBezTo>
                <a:cubicBezTo>
                  <a:pt x="3264896" y="612474"/>
                  <a:pt x="3170944" y="667816"/>
                  <a:pt x="3122342" y="725149"/>
                </a:cubicBezTo>
                <a:cubicBezTo>
                  <a:pt x="3025974" y="649438"/>
                  <a:pt x="3042808" y="618983"/>
                  <a:pt x="2941054" y="543862"/>
                </a:cubicBezTo>
                <a:cubicBezTo>
                  <a:pt x="2973011" y="540824"/>
                  <a:pt x="2996139" y="547096"/>
                  <a:pt x="3031698" y="543862"/>
                </a:cubicBezTo>
                <a:cubicBezTo>
                  <a:pt x="3023403" y="514313"/>
                  <a:pt x="3033410" y="501804"/>
                  <a:pt x="3031698" y="471180"/>
                </a:cubicBezTo>
                <a:cubicBezTo>
                  <a:pt x="2883417" y="517324"/>
                  <a:pt x="2603924" y="434536"/>
                  <a:pt x="2496098" y="471180"/>
                </a:cubicBezTo>
                <a:cubicBezTo>
                  <a:pt x="2388272" y="507824"/>
                  <a:pt x="2172980" y="411015"/>
                  <a:pt x="1930181" y="471180"/>
                </a:cubicBezTo>
                <a:cubicBezTo>
                  <a:pt x="1687382" y="531345"/>
                  <a:pt x="1553648" y="437252"/>
                  <a:pt x="1424898" y="471180"/>
                </a:cubicBezTo>
                <a:cubicBezTo>
                  <a:pt x="1296148" y="505108"/>
                  <a:pt x="1170430" y="422722"/>
                  <a:pt x="919615" y="471180"/>
                </a:cubicBezTo>
                <a:cubicBezTo>
                  <a:pt x="668800" y="519638"/>
                  <a:pt x="447161" y="383060"/>
                  <a:pt x="0" y="471180"/>
                </a:cubicBezTo>
                <a:cubicBezTo>
                  <a:pt x="-32037" y="305149"/>
                  <a:pt x="54485" y="172334"/>
                  <a:pt x="0" y="0"/>
                </a:cubicBezTo>
                <a:close/>
              </a:path>
            </a:pathLst>
          </a:custGeom>
          <a:solidFill>
            <a:schemeClr val="accent1">
              <a:lumMod val="40000"/>
              <a:lumOff val="60000"/>
            </a:schemeClr>
          </a:solidFill>
          <a:ln>
            <a:solidFill>
              <a:schemeClr val="tx1"/>
            </a:solidFill>
            <a:extLst>
              <a:ext uri="{C807C97D-BFC1-408E-A445-0C87EB9F89A2}">
                <ask:lineSketchStyleProps xmlns:ask="http://schemas.microsoft.com/office/drawing/2018/sketchyshapes" sd="94274391">
                  <a:prstGeom prst="downArrowCallou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How does FRT work?</a:t>
            </a:r>
          </a:p>
        </p:txBody>
      </p:sp>
      <p:graphicFrame>
        <p:nvGraphicFramePr>
          <p:cNvPr id="6" name="Diagram 5"/>
          <p:cNvGraphicFramePr/>
          <p:nvPr>
            <p:extLst>
              <p:ext uri="{D42A27DB-BD31-4B8C-83A1-F6EECF244321}">
                <p14:modId xmlns:p14="http://schemas.microsoft.com/office/powerpoint/2010/main" val="1029146119"/>
              </p:ext>
            </p:extLst>
          </p:nvPr>
        </p:nvGraphicFramePr>
        <p:xfrm>
          <a:off x="2399287" y="1327551"/>
          <a:ext cx="7699298" cy="33951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a:extLst>
              <a:ext uri="{FF2B5EF4-FFF2-40B4-BE49-F238E27FC236}">
                <a16:creationId xmlns:a16="http://schemas.microsoft.com/office/drawing/2014/main" id="{FDA44340-D891-4446-BE37-C493E587D28A}"/>
              </a:ext>
            </a:extLst>
          </p:cNvPr>
          <p:cNvPicPr>
            <a:picLocks noChangeAspect="1"/>
          </p:cNvPicPr>
          <p:nvPr/>
        </p:nvPicPr>
        <p:blipFill>
          <a:blip r:embed="rId8"/>
          <a:stretch>
            <a:fillRect/>
          </a:stretch>
        </p:blipFill>
        <p:spPr>
          <a:xfrm>
            <a:off x="10223762" y="2171444"/>
            <a:ext cx="1864970" cy="1450298"/>
          </a:xfrm>
          <a:prstGeom prst="rect">
            <a:avLst/>
          </a:prstGeom>
        </p:spPr>
      </p:pic>
      <p:pic>
        <p:nvPicPr>
          <p:cNvPr id="8" name="Picture 7"/>
          <p:cNvPicPr>
            <a:picLocks noChangeAspect="1"/>
          </p:cNvPicPr>
          <p:nvPr/>
        </p:nvPicPr>
        <p:blipFill>
          <a:blip r:embed="rId9"/>
          <a:stretch>
            <a:fillRect/>
          </a:stretch>
        </p:blipFill>
        <p:spPr>
          <a:xfrm>
            <a:off x="217992" y="849650"/>
            <a:ext cx="2181295" cy="4093885"/>
          </a:xfrm>
          <a:prstGeom prst="rect">
            <a:avLst/>
          </a:prstGeom>
        </p:spPr>
      </p:pic>
      <p:pic>
        <p:nvPicPr>
          <p:cNvPr id="9" name="Picture 8"/>
          <p:cNvPicPr>
            <a:picLocks noChangeAspect="1"/>
          </p:cNvPicPr>
          <p:nvPr/>
        </p:nvPicPr>
        <p:blipFill>
          <a:blip r:embed="rId10"/>
          <a:stretch>
            <a:fillRect/>
          </a:stretch>
        </p:blipFill>
        <p:spPr>
          <a:xfrm>
            <a:off x="3729974" y="4979336"/>
            <a:ext cx="5547841" cy="1450974"/>
          </a:xfrm>
          <a:prstGeom prst="rect">
            <a:avLst/>
          </a:prstGeom>
        </p:spPr>
      </p:pic>
      <p:pic>
        <p:nvPicPr>
          <p:cNvPr id="10" name="Picture 9"/>
          <p:cNvPicPr>
            <a:picLocks noChangeAspect="1"/>
          </p:cNvPicPr>
          <p:nvPr/>
        </p:nvPicPr>
        <p:blipFill>
          <a:blip r:embed="rId11"/>
          <a:stretch>
            <a:fillRect/>
          </a:stretch>
        </p:blipFill>
        <p:spPr>
          <a:xfrm rot="10800000">
            <a:off x="2186979" y="4979336"/>
            <a:ext cx="609653" cy="1060796"/>
          </a:xfrm>
          <a:prstGeom prst="rect">
            <a:avLst/>
          </a:prstGeom>
        </p:spPr>
      </p:pic>
      <p:grpSp>
        <p:nvGrpSpPr>
          <p:cNvPr id="11" name="Group 10">
            <a:extLst>
              <a:ext uri="{FF2B5EF4-FFF2-40B4-BE49-F238E27FC236}">
                <a16:creationId xmlns:a16="http://schemas.microsoft.com/office/drawing/2014/main" id="{B0C2E2CB-3FCB-4943-A355-A9C8E30DE9B7}"/>
              </a:ext>
            </a:extLst>
          </p:cNvPr>
          <p:cNvGrpSpPr/>
          <p:nvPr/>
        </p:nvGrpSpPr>
        <p:grpSpPr>
          <a:xfrm>
            <a:off x="0" y="5734233"/>
            <a:ext cx="12192000" cy="1240188"/>
            <a:chOff x="0" y="5734233"/>
            <a:chExt cx="12192000" cy="1240188"/>
          </a:xfrm>
        </p:grpSpPr>
        <p:pic>
          <p:nvPicPr>
            <p:cNvPr id="12" name="Picture 11">
              <a:extLst>
                <a:ext uri="{FF2B5EF4-FFF2-40B4-BE49-F238E27FC236}">
                  <a16:creationId xmlns:a16="http://schemas.microsoft.com/office/drawing/2014/main" id="{40614E96-02C9-4D2E-ACDB-C829DE03A724}"/>
                </a:ext>
              </a:extLst>
            </p:cNvPr>
            <p:cNvPicPr>
              <a:picLocks noChangeAspect="1"/>
            </p:cNvPicPr>
            <p:nvPr/>
          </p:nvPicPr>
          <p:blipFill>
            <a:blip r:embed="rId12"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3" name="Rectangle 12">
              <a:extLst>
                <a:ext uri="{FF2B5EF4-FFF2-40B4-BE49-F238E27FC236}">
                  <a16:creationId xmlns:a16="http://schemas.microsoft.com/office/drawing/2014/main" id="{0FE7D59B-868D-44B5-99D3-D86AA0D1304C}"/>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4" name="Picture 13">
              <a:extLst>
                <a:ext uri="{FF2B5EF4-FFF2-40B4-BE49-F238E27FC236}">
                  <a16:creationId xmlns:a16="http://schemas.microsoft.com/office/drawing/2014/main" id="{2E08C982-555D-46B8-BC3C-F7A5A6AFE805}"/>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5" name="Rectangle 14">
              <a:extLst>
                <a:ext uri="{FF2B5EF4-FFF2-40B4-BE49-F238E27FC236}">
                  <a16:creationId xmlns:a16="http://schemas.microsoft.com/office/drawing/2014/main" id="{24C3DD73-CE24-4C30-AFD9-1153AAD65CE7}"/>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6" name="Picture 15" descr="Text, letter&#10;&#10;Description automatically generated">
              <a:extLst>
                <a:ext uri="{FF2B5EF4-FFF2-40B4-BE49-F238E27FC236}">
                  <a16:creationId xmlns:a16="http://schemas.microsoft.com/office/drawing/2014/main" id="{3A85E803-8E9A-4BC4-867F-5444CDC2AEC7}"/>
                </a:ext>
              </a:extLst>
            </p:cNvPr>
            <p:cNvPicPr>
              <a:picLocks noChangeAspect="1"/>
            </p:cNvPicPr>
            <p:nvPr/>
          </p:nvPicPr>
          <p:blipFill rotWithShape="1">
            <a:blip r:embed="rId14"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7" name="Picture 16" descr="A picture containing text, metalware, gear&#10;&#10;Description automatically generated">
              <a:extLst>
                <a:ext uri="{FF2B5EF4-FFF2-40B4-BE49-F238E27FC236}">
                  <a16:creationId xmlns:a16="http://schemas.microsoft.com/office/drawing/2014/main" id="{B5A870D9-255D-4D64-AA6D-040386E6BE54}"/>
                </a:ext>
              </a:extLst>
            </p:cNvPr>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4835675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F3374E9B-724C-4563-9B69-D7298553A837}"/>
                                            </p:graphicEl>
                                          </p:spTgt>
                                        </p:tgtEl>
                                        <p:attrNameLst>
                                          <p:attrName>style.visibility</p:attrName>
                                        </p:attrNameLst>
                                      </p:cBhvr>
                                      <p:to>
                                        <p:strVal val="visible"/>
                                      </p:to>
                                    </p:set>
                                    <p:animEffect transition="in" filter="fade">
                                      <p:cBhvr>
                                        <p:cTn id="7" dur="500"/>
                                        <p:tgtEl>
                                          <p:spTgt spid="6">
                                            <p:graphicEl>
                                              <a:dgm id="{F3374E9B-724C-4563-9B69-D7298553A83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45C73E5F-1367-40CC-8775-87E4EEBE9ABE}"/>
                                            </p:graphicEl>
                                          </p:spTgt>
                                        </p:tgtEl>
                                        <p:attrNameLst>
                                          <p:attrName>style.visibility</p:attrName>
                                        </p:attrNameLst>
                                      </p:cBhvr>
                                      <p:to>
                                        <p:strVal val="visible"/>
                                      </p:to>
                                    </p:set>
                                    <p:animEffect transition="in" filter="fade">
                                      <p:cBhvr>
                                        <p:cTn id="12" dur="500"/>
                                        <p:tgtEl>
                                          <p:spTgt spid="6">
                                            <p:graphicEl>
                                              <a:dgm id="{45C73E5F-1367-40CC-8775-87E4EEBE9ABE}"/>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3"/>
          <p:cNvSpPr txBox="1">
            <a:spLocks/>
          </p:cNvSpPr>
          <p:nvPr/>
        </p:nvSpPr>
        <p:spPr>
          <a:xfrm>
            <a:off x="3713179" y="1326778"/>
            <a:ext cx="4607976" cy="4589928"/>
          </a:xfrm>
          <a:prstGeom prst="rect">
            <a:avLst/>
          </a:prstGeom>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indent="0" algn="ctr">
              <a:buClrTx/>
              <a:buNone/>
              <a:defRPr/>
            </a:pPr>
            <a:endParaRPr kumimoji="0" lang="en-GB" sz="2800" b="1" i="0" u="none" strike="noStrike" kern="1200" cap="none" spc="0" normalizeH="0" baseline="0" noProof="0" dirty="0">
              <a:ln>
                <a:noFill/>
              </a:ln>
              <a:solidFill>
                <a:schemeClr val="tx1"/>
              </a:solidFill>
              <a:effectLst/>
              <a:uLnTx/>
              <a:uFillTx/>
              <a:latin typeface="Calibri" panose="020F0502020204030204"/>
              <a:ea typeface="+mn-ea"/>
              <a:cs typeface="+mn-cs"/>
            </a:endParaRPr>
          </a:p>
        </p:txBody>
      </p:sp>
      <p:sp>
        <p:nvSpPr>
          <p:cNvPr id="3" name="TextBox 2"/>
          <p:cNvSpPr txBox="1"/>
          <p:nvPr/>
        </p:nvSpPr>
        <p:spPr>
          <a:xfrm>
            <a:off x="1742095" y="212279"/>
            <a:ext cx="9397635" cy="646331"/>
          </a:xfrm>
          <a:prstGeom prst="rect">
            <a:avLst/>
          </a:prstGeom>
          <a:solidFill>
            <a:srgbClr val="002060"/>
          </a:solidFill>
        </p:spPr>
        <p:txBody>
          <a:bodyPr wrap="square" rtlCol="0">
            <a:spAutoFit/>
          </a:bodyPr>
          <a:lstStyle/>
          <a:p>
            <a:pPr algn="ctr"/>
            <a:r>
              <a:rPr lang="en-GB" sz="3600" b="1" dirty="0">
                <a:solidFill>
                  <a:schemeClr val="bg1"/>
                </a:solidFill>
              </a:rPr>
              <a:t>Facial Recognition Technology</a:t>
            </a:r>
          </a:p>
        </p:txBody>
      </p:sp>
      <p:pic>
        <p:nvPicPr>
          <p:cNvPr id="4" name="Picture 3">
            <a:extLst>
              <a:ext uri="{FF2B5EF4-FFF2-40B4-BE49-F238E27FC236}">
                <a16:creationId xmlns:a16="http://schemas.microsoft.com/office/drawing/2014/main" id="{4D52D181-B01E-4511-9E6E-B822ECD20A82}"/>
              </a:ext>
            </a:extLst>
          </p:cNvPr>
          <p:cNvPicPr>
            <a:picLocks noChangeAspect="1"/>
          </p:cNvPicPr>
          <p:nvPr/>
        </p:nvPicPr>
        <p:blipFill>
          <a:blip r:embed="rId3"/>
          <a:stretch>
            <a:fillRect/>
          </a:stretch>
        </p:blipFill>
        <p:spPr>
          <a:xfrm>
            <a:off x="9888244" y="1117502"/>
            <a:ext cx="2052553" cy="1604397"/>
          </a:xfrm>
          <a:prstGeom prst="rect">
            <a:avLst/>
          </a:prstGeom>
        </p:spPr>
      </p:pic>
      <p:pic>
        <p:nvPicPr>
          <p:cNvPr id="5" name="Picture 4">
            <a:extLst>
              <a:ext uri="{FF2B5EF4-FFF2-40B4-BE49-F238E27FC236}">
                <a16:creationId xmlns:a16="http://schemas.microsoft.com/office/drawing/2014/main" id="{A9D8D0A2-DD3D-4D9C-8A7A-5144C21A46B7}"/>
              </a:ext>
            </a:extLst>
          </p:cNvPr>
          <p:cNvPicPr>
            <a:picLocks noChangeAspect="1"/>
          </p:cNvPicPr>
          <p:nvPr/>
        </p:nvPicPr>
        <p:blipFill>
          <a:blip r:embed="rId4"/>
          <a:stretch>
            <a:fillRect/>
          </a:stretch>
        </p:blipFill>
        <p:spPr>
          <a:xfrm rot="1327075">
            <a:off x="10098944" y="3155905"/>
            <a:ext cx="1621411" cy="1983415"/>
          </a:xfrm>
          <a:prstGeom prst="rect">
            <a:avLst/>
          </a:prstGeom>
        </p:spPr>
      </p:pic>
      <p:pic>
        <p:nvPicPr>
          <p:cNvPr id="7" name="Picture 6"/>
          <p:cNvPicPr>
            <a:picLocks noChangeAspect="1"/>
          </p:cNvPicPr>
          <p:nvPr/>
        </p:nvPicPr>
        <p:blipFill>
          <a:blip r:embed="rId5"/>
          <a:stretch>
            <a:fillRect/>
          </a:stretch>
        </p:blipFill>
        <p:spPr>
          <a:xfrm rot="957301">
            <a:off x="109611" y="768281"/>
            <a:ext cx="1529017" cy="1789275"/>
          </a:xfrm>
          <a:prstGeom prst="rect">
            <a:avLst/>
          </a:prstGeom>
        </p:spPr>
      </p:pic>
      <p:pic>
        <p:nvPicPr>
          <p:cNvPr id="8" name="Picture 7"/>
          <p:cNvPicPr>
            <a:picLocks noChangeAspect="1"/>
          </p:cNvPicPr>
          <p:nvPr/>
        </p:nvPicPr>
        <p:blipFill>
          <a:blip r:embed="rId6"/>
          <a:stretch>
            <a:fillRect/>
          </a:stretch>
        </p:blipFill>
        <p:spPr>
          <a:xfrm rot="360694">
            <a:off x="86672" y="1826457"/>
            <a:ext cx="1678074" cy="1813571"/>
          </a:xfrm>
          <a:prstGeom prst="rect">
            <a:avLst/>
          </a:prstGeom>
        </p:spPr>
      </p:pic>
      <p:pic>
        <p:nvPicPr>
          <p:cNvPr id="9" name="Picture 8"/>
          <p:cNvPicPr>
            <a:picLocks noChangeAspect="1"/>
          </p:cNvPicPr>
          <p:nvPr/>
        </p:nvPicPr>
        <p:blipFill>
          <a:blip r:embed="rId7"/>
          <a:stretch>
            <a:fillRect/>
          </a:stretch>
        </p:blipFill>
        <p:spPr>
          <a:xfrm rot="21335200">
            <a:off x="4139" y="2650797"/>
            <a:ext cx="2083332" cy="2146118"/>
          </a:xfrm>
          <a:prstGeom prst="rect">
            <a:avLst/>
          </a:prstGeom>
        </p:spPr>
      </p:pic>
      <p:graphicFrame>
        <p:nvGraphicFramePr>
          <p:cNvPr id="10" name="Diagram 9"/>
          <p:cNvGraphicFramePr/>
          <p:nvPr>
            <p:extLst>
              <p:ext uri="{D42A27DB-BD31-4B8C-83A1-F6EECF244321}">
                <p14:modId xmlns:p14="http://schemas.microsoft.com/office/powerpoint/2010/main" val="4087104007"/>
              </p:ext>
            </p:extLst>
          </p:nvPr>
        </p:nvGraphicFramePr>
        <p:xfrm>
          <a:off x="1953167" y="915761"/>
          <a:ext cx="7782938" cy="532892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pSp>
        <p:nvGrpSpPr>
          <p:cNvPr id="11" name="Group 10">
            <a:extLst>
              <a:ext uri="{FF2B5EF4-FFF2-40B4-BE49-F238E27FC236}">
                <a16:creationId xmlns:a16="http://schemas.microsoft.com/office/drawing/2014/main" id="{BD4D24F9-EFC0-4ECB-8F85-7530C86FA7A4}"/>
              </a:ext>
            </a:extLst>
          </p:cNvPr>
          <p:cNvGrpSpPr/>
          <p:nvPr/>
        </p:nvGrpSpPr>
        <p:grpSpPr>
          <a:xfrm>
            <a:off x="0" y="5734233"/>
            <a:ext cx="12192000" cy="1240188"/>
            <a:chOff x="0" y="5734233"/>
            <a:chExt cx="12192000" cy="1240188"/>
          </a:xfrm>
        </p:grpSpPr>
        <p:pic>
          <p:nvPicPr>
            <p:cNvPr id="12" name="Picture 11">
              <a:extLst>
                <a:ext uri="{FF2B5EF4-FFF2-40B4-BE49-F238E27FC236}">
                  <a16:creationId xmlns:a16="http://schemas.microsoft.com/office/drawing/2014/main" id="{CBF5A38B-F995-4C48-A46A-E7C141D7B998}"/>
                </a:ext>
              </a:extLst>
            </p:cNvPr>
            <p:cNvPicPr>
              <a:picLocks noChangeAspect="1"/>
            </p:cNvPicPr>
            <p:nvPr/>
          </p:nvPicPr>
          <p:blipFill>
            <a:blip r:embed="rId1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3" name="Rectangle 12">
              <a:extLst>
                <a:ext uri="{FF2B5EF4-FFF2-40B4-BE49-F238E27FC236}">
                  <a16:creationId xmlns:a16="http://schemas.microsoft.com/office/drawing/2014/main" id="{3A46CEF9-B3D1-4BF8-8E8F-8B6180476A6A}"/>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4" name="Picture 13">
              <a:extLst>
                <a:ext uri="{FF2B5EF4-FFF2-40B4-BE49-F238E27FC236}">
                  <a16:creationId xmlns:a16="http://schemas.microsoft.com/office/drawing/2014/main" id="{306E4C0F-0E95-4CBD-BEAC-35415FD5ADA2}"/>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5" name="Rectangle 14">
              <a:extLst>
                <a:ext uri="{FF2B5EF4-FFF2-40B4-BE49-F238E27FC236}">
                  <a16:creationId xmlns:a16="http://schemas.microsoft.com/office/drawing/2014/main" id="{558F2A81-CBB9-47F4-B0F6-D0E303E7DB0E}"/>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6" name="Picture 15" descr="Text, letter&#10;&#10;Description automatically generated">
              <a:extLst>
                <a:ext uri="{FF2B5EF4-FFF2-40B4-BE49-F238E27FC236}">
                  <a16:creationId xmlns:a16="http://schemas.microsoft.com/office/drawing/2014/main" id="{47E0CF4D-005C-4B8A-B7CC-B82E39BB6B49}"/>
                </a:ext>
              </a:extLst>
            </p:cNvPr>
            <p:cNvPicPr>
              <a:picLocks noChangeAspect="1"/>
            </p:cNvPicPr>
            <p:nvPr/>
          </p:nvPicPr>
          <p:blipFill rotWithShape="1">
            <a:blip r:embed="rId1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7" name="Picture 16" descr="A picture containing text, metalware, gear&#10;&#10;Description automatically generated">
              <a:extLst>
                <a:ext uri="{FF2B5EF4-FFF2-40B4-BE49-F238E27FC236}">
                  <a16:creationId xmlns:a16="http://schemas.microsoft.com/office/drawing/2014/main" id="{00F66096-1941-47E7-AE79-E350C7E108CB}"/>
                </a:ext>
              </a:extLst>
            </p:cNvPr>
            <p:cNvPicPr>
              <a:picLocks noChangeAspect="1"/>
            </p:cNvPicPr>
            <p:nvPr/>
          </p:nvPicPr>
          <p:blipFill>
            <a:blip r:embed="rId1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3596521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nodePh="1">
                                  <p:stCondLst>
                                    <p:cond delay="0"/>
                                  </p:stCondLst>
                                  <p:endCondLst>
                                    <p:cond evt="begin" delay="0">
                                      <p:tn val="5"/>
                                    </p:cond>
                                  </p:end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graphicEl>
                                              <a:dgm id="{4B769B2B-8916-4748-BB11-B2D091688073}"/>
                                            </p:graphicEl>
                                          </p:spTgt>
                                        </p:tgtEl>
                                        <p:attrNameLst>
                                          <p:attrName>style.visibility</p:attrName>
                                        </p:attrNameLst>
                                      </p:cBhvr>
                                      <p:to>
                                        <p:strVal val="visible"/>
                                      </p:to>
                                    </p:set>
                                    <p:animEffect transition="in" filter="fade">
                                      <p:cBhvr>
                                        <p:cTn id="12" dur="500"/>
                                        <p:tgtEl>
                                          <p:spTgt spid="10">
                                            <p:graphicEl>
                                              <a:dgm id="{4B769B2B-8916-4748-BB11-B2D091688073}"/>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graphicEl>
                                              <a:dgm id="{32D8B6ED-4381-4FEB-A5B2-BBFB15C5DBA6}"/>
                                            </p:graphicEl>
                                          </p:spTgt>
                                        </p:tgtEl>
                                        <p:attrNameLst>
                                          <p:attrName>style.visibility</p:attrName>
                                        </p:attrNameLst>
                                      </p:cBhvr>
                                      <p:to>
                                        <p:strVal val="visible"/>
                                      </p:to>
                                    </p:set>
                                    <p:animEffect transition="in" filter="fade">
                                      <p:cBhvr>
                                        <p:cTn id="17" dur="500"/>
                                        <p:tgtEl>
                                          <p:spTgt spid="10">
                                            <p:graphicEl>
                                              <a:dgm id="{32D8B6ED-4381-4FEB-A5B2-BBFB15C5DBA6}"/>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10">
                                            <p:graphicEl>
                                              <a:dgm id="{AE098A16-A65B-4B19-83D6-441830958C3B}"/>
                                            </p:graphicEl>
                                          </p:spTgt>
                                        </p:tgtEl>
                                        <p:attrNameLst>
                                          <p:attrName>style.visibility</p:attrName>
                                        </p:attrNameLst>
                                      </p:cBhvr>
                                      <p:to>
                                        <p:strVal val="visible"/>
                                      </p:to>
                                    </p:set>
                                    <p:animEffect transition="in" filter="fade">
                                      <p:cBhvr>
                                        <p:cTn id="20" dur="500"/>
                                        <p:tgtEl>
                                          <p:spTgt spid="10">
                                            <p:graphicEl>
                                              <a:dgm id="{AE098A16-A65B-4B19-83D6-441830958C3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0" grpId="0">
        <p:bldSub>
          <a:bldDgm bld="one"/>
        </p:bldSub>
      </p:bldGraphic>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3"/>
          <p:cNvSpPr txBox="1">
            <a:spLocks/>
          </p:cNvSpPr>
          <p:nvPr/>
        </p:nvSpPr>
        <p:spPr>
          <a:xfrm>
            <a:off x="3713179" y="1326778"/>
            <a:ext cx="4607976" cy="4589928"/>
          </a:xfrm>
          <a:prstGeom prst="rect">
            <a:avLst/>
          </a:prstGeom>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indent="0" algn="ctr">
              <a:buClrTx/>
              <a:buNone/>
              <a:defRPr/>
            </a:pPr>
            <a:endParaRPr kumimoji="0" lang="en-GB" sz="2800" b="1" i="0" u="none" strike="noStrike" kern="1200" cap="none" spc="0" normalizeH="0" baseline="0" noProof="0" dirty="0">
              <a:ln>
                <a:noFill/>
              </a:ln>
              <a:solidFill>
                <a:schemeClr val="tx1"/>
              </a:solidFill>
              <a:effectLst/>
              <a:uLnTx/>
              <a:uFillTx/>
              <a:latin typeface="Calibri" panose="020F0502020204030204"/>
              <a:ea typeface="+mn-ea"/>
              <a:cs typeface="+mn-cs"/>
            </a:endParaRPr>
          </a:p>
        </p:txBody>
      </p:sp>
      <p:sp>
        <p:nvSpPr>
          <p:cNvPr id="3" name="TextBox 2"/>
          <p:cNvSpPr txBox="1"/>
          <p:nvPr/>
        </p:nvSpPr>
        <p:spPr>
          <a:xfrm>
            <a:off x="624468" y="291732"/>
            <a:ext cx="11151219" cy="1200329"/>
          </a:xfrm>
          <a:prstGeom prst="rect">
            <a:avLst/>
          </a:prstGeom>
          <a:solidFill>
            <a:srgbClr val="002060"/>
          </a:solidFill>
        </p:spPr>
        <p:txBody>
          <a:bodyPr wrap="square" rtlCol="0">
            <a:spAutoFit/>
          </a:bodyPr>
          <a:lstStyle/>
          <a:p>
            <a:pPr algn="ctr"/>
            <a:r>
              <a:rPr lang="en-GB" sz="3600" b="1" dirty="0">
                <a:solidFill>
                  <a:schemeClr val="bg1"/>
                </a:solidFill>
              </a:rPr>
              <a:t>Retrospective Facial Recognition (RFR) Submission Methods</a:t>
            </a:r>
          </a:p>
        </p:txBody>
      </p:sp>
      <p:pic>
        <p:nvPicPr>
          <p:cNvPr id="4" name="Picture 3"/>
          <p:cNvPicPr>
            <a:picLocks noChangeAspect="1"/>
          </p:cNvPicPr>
          <p:nvPr/>
        </p:nvPicPr>
        <p:blipFill>
          <a:blip r:embed="rId3"/>
          <a:stretch>
            <a:fillRect/>
          </a:stretch>
        </p:blipFill>
        <p:spPr>
          <a:xfrm>
            <a:off x="9593130" y="1914714"/>
            <a:ext cx="2182557" cy="1707028"/>
          </a:xfrm>
          <a:prstGeom prst="rect">
            <a:avLst/>
          </a:prstGeom>
        </p:spPr>
      </p:pic>
      <p:pic>
        <p:nvPicPr>
          <p:cNvPr id="5" name="Picture 4"/>
          <p:cNvPicPr>
            <a:picLocks noChangeAspect="1"/>
          </p:cNvPicPr>
          <p:nvPr/>
        </p:nvPicPr>
        <p:blipFill>
          <a:blip r:embed="rId4"/>
          <a:stretch>
            <a:fillRect/>
          </a:stretch>
        </p:blipFill>
        <p:spPr>
          <a:xfrm>
            <a:off x="9593129" y="3839819"/>
            <a:ext cx="2182557" cy="1542422"/>
          </a:xfrm>
          <a:prstGeom prst="rect">
            <a:avLst/>
          </a:prstGeom>
        </p:spPr>
      </p:pic>
      <p:sp>
        <p:nvSpPr>
          <p:cNvPr id="6" name="TextBox 5">
            <a:extLst>
              <a:ext uri="{FF2B5EF4-FFF2-40B4-BE49-F238E27FC236}">
                <a16:creationId xmlns:a16="http://schemas.microsoft.com/office/drawing/2014/main" id="{5F8C0AB9-F85C-46F7-9178-2399529F0F41}"/>
              </a:ext>
            </a:extLst>
          </p:cNvPr>
          <p:cNvSpPr txBox="1"/>
          <p:nvPr/>
        </p:nvSpPr>
        <p:spPr>
          <a:xfrm>
            <a:off x="206558" y="2525256"/>
            <a:ext cx="2747054" cy="461665"/>
          </a:xfrm>
          <a:custGeom>
            <a:avLst/>
            <a:gdLst>
              <a:gd name="connsiteX0" fmla="*/ 0 w 2747054"/>
              <a:gd name="connsiteY0" fmla="*/ 0 h 461665"/>
              <a:gd name="connsiteX1" fmla="*/ 466999 w 2747054"/>
              <a:gd name="connsiteY1" fmla="*/ 0 h 461665"/>
              <a:gd name="connsiteX2" fmla="*/ 1071351 w 2747054"/>
              <a:gd name="connsiteY2" fmla="*/ 0 h 461665"/>
              <a:gd name="connsiteX3" fmla="*/ 1648232 w 2747054"/>
              <a:gd name="connsiteY3" fmla="*/ 0 h 461665"/>
              <a:gd name="connsiteX4" fmla="*/ 2197643 w 2747054"/>
              <a:gd name="connsiteY4" fmla="*/ 0 h 461665"/>
              <a:gd name="connsiteX5" fmla="*/ 2747054 w 2747054"/>
              <a:gd name="connsiteY5" fmla="*/ 0 h 461665"/>
              <a:gd name="connsiteX6" fmla="*/ 2747054 w 2747054"/>
              <a:gd name="connsiteY6" fmla="*/ 461665 h 461665"/>
              <a:gd name="connsiteX7" fmla="*/ 2252584 w 2747054"/>
              <a:gd name="connsiteY7" fmla="*/ 461665 h 461665"/>
              <a:gd name="connsiteX8" fmla="*/ 1675703 w 2747054"/>
              <a:gd name="connsiteY8" fmla="*/ 461665 h 461665"/>
              <a:gd name="connsiteX9" fmla="*/ 1071351 w 2747054"/>
              <a:gd name="connsiteY9" fmla="*/ 461665 h 461665"/>
              <a:gd name="connsiteX10" fmla="*/ 494470 w 2747054"/>
              <a:gd name="connsiteY10" fmla="*/ 461665 h 461665"/>
              <a:gd name="connsiteX11" fmla="*/ 0 w 2747054"/>
              <a:gd name="connsiteY11" fmla="*/ 461665 h 461665"/>
              <a:gd name="connsiteX12" fmla="*/ 0 w 2747054"/>
              <a:gd name="connsiteY12" fmla="*/ 0 h 461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47054" h="461665" fill="none" extrusionOk="0">
                <a:moveTo>
                  <a:pt x="0" y="0"/>
                </a:moveTo>
                <a:cubicBezTo>
                  <a:pt x="190943" y="-29010"/>
                  <a:pt x="372281" y="7424"/>
                  <a:pt x="466999" y="0"/>
                </a:cubicBezTo>
                <a:cubicBezTo>
                  <a:pt x="561717" y="-7424"/>
                  <a:pt x="894385" y="9175"/>
                  <a:pt x="1071351" y="0"/>
                </a:cubicBezTo>
                <a:cubicBezTo>
                  <a:pt x="1248317" y="-9175"/>
                  <a:pt x="1362956" y="9645"/>
                  <a:pt x="1648232" y="0"/>
                </a:cubicBezTo>
                <a:cubicBezTo>
                  <a:pt x="1933508" y="-9645"/>
                  <a:pt x="2016302" y="45299"/>
                  <a:pt x="2197643" y="0"/>
                </a:cubicBezTo>
                <a:cubicBezTo>
                  <a:pt x="2378984" y="-45299"/>
                  <a:pt x="2546929" y="7778"/>
                  <a:pt x="2747054" y="0"/>
                </a:cubicBezTo>
                <a:cubicBezTo>
                  <a:pt x="2775919" y="195179"/>
                  <a:pt x="2734732" y="256154"/>
                  <a:pt x="2747054" y="461665"/>
                </a:cubicBezTo>
                <a:cubicBezTo>
                  <a:pt x="2535583" y="485427"/>
                  <a:pt x="2372477" y="443969"/>
                  <a:pt x="2252584" y="461665"/>
                </a:cubicBezTo>
                <a:cubicBezTo>
                  <a:pt x="2132691" y="479361"/>
                  <a:pt x="1949519" y="399909"/>
                  <a:pt x="1675703" y="461665"/>
                </a:cubicBezTo>
                <a:cubicBezTo>
                  <a:pt x="1401887" y="523421"/>
                  <a:pt x="1365234" y="403580"/>
                  <a:pt x="1071351" y="461665"/>
                </a:cubicBezTo>
                <a:cubicBezTo>
                  <a:pt x="777468" y="519750"/>
                  <a:pt x="666516" y="425388"/>
                  <a:pt x="494470" y="461665"/>
                </a:cubicBezTo>
                <a:cubicBezTo>
                  <a:pt x="322424" y="497942"/>
                  <a:pt x="201978" y="407441"/>
                  <a:pt x="0" y="461665"/>
                </a:cubicBezTo>
                <a:cubicBezTo>
                  <a:pt x="-39337" y="358914"/>
                  <a:pt x="28422" y="230290"/>
                  <a:pt x="0" y="0"/>
                </a:cubicBezTo>
                <a:close/>
              </a:path>
              <a:path w="2747054" h="461665" stroke="0" extrusionOk="0">
                <a:moveTo>
                  <a:pt x="0" y="0"/>
                </a:moveTo>
                <a:cubicBezTo>
                  <a:pt x="178893" y="-12554"/>
                  <a:pt x="403069" y="55773"/>
                  <a:pt x="604352" y="0"/>
                </a:cubicBezTo>
                <a:cubicBezTo>
                  <a:pt x="805635" y="-55773"/>
                  <a:pt x="885975" y="18098"/>
                  <a:pt x="1098822" y="0"/>
                </a:cubicBezTo>
                <a:cubicBezTo>
                  <a:pt x="1311669" y="-18098"/>
                  <a:pt x="1419852" y="48711"/>
                  <a:pt x="1620762" y="0"/>
                </a:cubicBezTo>
                <a:cubicBezTo>
                  <a:pt x="1821672" y="-48711"/>
                  <a:pt x="2016378" y="41038"/>
                  <a:pt x="2197643" y="0"/>
                </a:cubicBezTo>
                <a:cubicBezTo>
                  <a:pt x="2378908" y="-41038"/>
                  <a:pt x="2491446" y="50035"/>
                  <a:pt x="2747054" y="0"/>
                </a:cubicBezTo>
                <a:cubicBezTo>
                  <a:pt x="2747128" y="178554"/>
                  <a:pt x="2710672" y="362021"/>
                  <a:pt x="2747054" y="461665"/>
                </a:cubicBezTo>
                <a:cubicBezTo>
                  <a:pt x="2547796" y="517139"/>
                  <a:pt x="2373617" y="444927"/>
                  <a:pt x="2197643" y="461665"/>
                </a:cubicBezTo>
                <a:cubicBezTo>
                  <a:pt x="2021669" y="478403"/>
                  <a:pt x="1758374" y="411694"/>
                  <a:pt x="1593291" y="461665"/>
                </a:cubicBezTo>
                <a:cubicBezTo>
                  <a:pt x="1428208" y="511636"/>
                  <a:pt x="1212492" y="402853"/>
                  <a:pt x="1071351" y="461665"/>
                </a:cubicBezTo>
                <a:cubicBezTo>
                  <a:pt x="930210" y="520477"/>
                  <a:pt x="254728" y="396518"/>
                  <a:pt x="0" y="461665"/>
                </a:cubicBezTo>
                <a:cubicBezTo>
                  <a:pt x="-30836" y="332443"/>
                  <a:pt x="36522" y="163512"/>
                  <a:pt x="0" y="0"/>
                </a:cubicBezTo>
                <a:close/>
              </a:path>
            </a:pathLst>
          </a:custGeom>
          <a:solidFill>
            <a:schemeClr val="accent3">
              <a:lumMod val="40000"/>
              <a:lumOff val="60000"/>
            </a:schemeClr>
          </a:solidFill>
          <a:ln>
            <a:solidFill>
              <a:schemeClr val="tx1"/>
            </a:solidFill>
            <a:extLst>
              <a:ext uri="{C807C97D-BFC1-408E-A445-0C87EB9F89A2}">
                <ask:lineSketchStyleProps xmlns:ask="http://schemas.microsoft.com/office/drawing/2018/sketchyshapes" sd="2272287467">
                  <a:prstGeom prst="rect">
                    <a:avLst/>
                  </a:prstGeom>
                  <ask:type>
                    <ask:lineSketchScribble/>
                  </ask:type>
                </ask:lineSketchStyleProps>
              </a:ext>
            </a:extLst>
          </a:ln>
        </p:spPr>
        <p:txBody>
          <a:bodyPr wrap="square" rtlCol="0">
            <a:spAutoFit/>
          </a:bodyPr>
          <a:lstStyle/>
          <a:p>
            <a:pPr algn="ctr"/>
            <a:r>
              <a:rPr lang="en-GB" sz="2400" b="1" dirty="0"/>
              <a:t>Still Images</a:t>
            </a:r>
          </a:p>
        </p:txBody>
      </p:sp>
      <p:sp>
        <p:nvSpPr>
          <p:cNvPr id="7" name="TextBox 6">
            <a:extLst>
              <a:ext uri="{FF2B5EF4-FFF2-40B4-BE49-F238E27FC236}">
                <a16:creationId xmlns:a16="http://schemas.microsoft.com/office/drawing/2014/main" id="{4490E098-258B-4304-9086-6D988361253E}"/>
              </a:ext>
            </a:extLst>
          </p:cNvPr>
          <p:cNvSpPr txBox="1"/>
          <p:nvPr/>
        </p:nvSpPr>
        <p:spPr>
          <a:xfrm>
            <a:off x="206558" y="4936531"/>
            <a:ext cx="2747054" cy="461665"/>
          </a:xfrm>
          <a:custGeom>
            <a:avLst/>
            <a:gdLst>
              <a:gd name="connsiteX0" fmla="*/ 0 w 2747054"/>
              <a:gd name="connsiteY0" fmla="*/ 0 h 461665"/>
              <a:gd name="connsiteX1" fmla="*/ 576881 w 2747054"/>
              <a:gd name="connsiteY1" fmla="*/ 0 h 461665"/>
              <a:gd name="connsiteX2" fmla="*/ 1126292 w 2747054"/>
              <a:gd name="connsiteY2" fmla="*/ 0 h 461665"/>
              <a:gd name="connsiteX3" fmla="*/ 1648232 w 2747054"/>
              <a:gd name="connsiteY3" fmla="*/ 0 h 461665"/>
              <a:gd name="connsiteX4" fmla="*/ 2170173 w 2747054"/>
              <a:gd name="connsiteY4" fmla="*/ 0 h 461665"/>
              <a:gd name="connsiteX5" fmla="*/ 2747054 w 2747054"/>
              <a:gd name="connsiteY5" fmla="*/ 0 h 461665"/>
              <a:gd name="connsiteX6" fmla="*/ 2747054 w 2747054"/>
              <a:gd name="connsiteY6" fmla="*/ 461665 h 461665"/>
              <a:gd name="connsiteX7" fmla="*/ 2225114 w 2747054"/>
              <a:gd name="connsiteY7" fmla="*/ 461665 h 461665"/>
              <a:gd name="connsiteX8" fmla="*/ 1648232 w 2747054"/>
              <a:gd name="connsiteY8" fmla="*/ 461665 h 461665"/>
              <a:gd name="connsiteX9" fmla="*/ 1153763 w 2747054"/>
              <a:gd name="connsiteY9" fmla="*/ 461665 h 461665"/>
              <a:gd name="connsiteX10" fmla="*/ 631822 w 2747054"/>
              <a:gd name="connsiteY10" fmla="*/ 461665 h 461665"/>
              <a:gd name="connsiteX11" fmla="*/ 0 w 2747054"/>
              <a:gd name="connsiteY11" fmla="*/ 461665 h 461665"/>
              <a:gd name="connsiteX12" fmla="*/ 0 w 2747054"/>
              <a:gd name="connsiteY12" fmla="*/ 0 h 461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47054" h="461665" fill="none" extrusionOk="0">
                <a:moveTo>
                  <a:pt x="0" y="0"/>
                </a:moveTo>
                <a:cubicBezTo>
                  <a:pt x="217800" y="-22228"/>
                  <a:pt x="351153" y="44271"/>
                  <a:pt x="576881" y="0"/>
                </a:cubicBezTo>
                <a:cubicBezTo>
                  <a:pt x="802609" y="-44271"/>
                  <a:pt x="995106" y="47980"/>
                  <a:pt x="1126292" y="0"/>
                </a:cubicBezTo>
                <a:cubicBezTo>
                  <a:pt x="1257478" y="-47980"/>
                  <a:pt x="1534665" y="44484"/>
                  <a:pt x="1648232" y="0"/>
                </a:cubicBezTo>
                <a:cubicBezTo>
                  <a:pt x="1761799" y="-44484"/>
                  <a:pt x="2063157" y="40090"/>
                  <a:pt x="2170173" y="0"/>
                </a:cubicBezTo>
                <a:cubicBezTo>
                  <a:pt x="2277189" y="-40090"/>
                  <a:pt x="2502351" y="54121"/>
                  <a:pt x="2747054" y="0"/>
                </a:cubicBezTo>
                <a:cubicBezTo>
                  <a:pt x="2782491" y="228884"/>
                  <a:pt x="2724669" y="351177"/>
                  <a:pt x="2747054" y="461665"/>
                </a:cubicBezTo>
                <a:cubicBezTo>
                  <a:pt x="2619648" y="467715"/>
                  <a:pt x="2460643" y="408495"/>
                  <a:pt x="2225114" y="461665"/>
                </a:cubicBezTo>
                <a:cubicBezTo>
                  <a:pt x="1989585" y="514835"/>
                  <a:pt x="1885672" y="445705"/>
                  <a:pt x="1648232" y="461665"/>
                </a:cubicBezTo>
                <a:cubicBezTo>
                  <a:pt x="1410792" y="477625"/>
                  <a:pt x="1307518" y="458026"/>
                  <a:pt x="1153763" y="461665"/>
                </a:cubicBezTo>
                <a:cubicBezTo>
                  <a:pt x="1000008" y="465304"/>
                  <a:pt x="877173" y="455735"/>
                  <a:pt x="631822" y="461665"/>
                </a:cubicBezTo>
                <a:cubicBezTo>
                  <a:pt x="386471" y="467595"/>
                  <a:pt x="150462" y="419648"/>
                  <a:pt x="0" y="461665"/>
                </a:cubicBezTo>
                <a:cubicBezTo>
                  <a:pt x="-9195" y="250935"/>
                  <a:pt x="38610" y="145292"/>
                  <a:pt x="0" y="0"/>
                </a:cubicBezTo>
                <a:close/>
              </a:path>
              <a:path w="2747054" h="461665" stroke="0" extrusionOk="0">
                <a:moveTo>
                  <a:pt x="0" y="0"/>
                </a:moveTo>
                <a:cubicBezTo>
                  <a:pt x="175371" y="-55129"/>
                  <a:pt x="356452" y="33792"/>
                  <a:pt x="549411" y="0"/>
                </a:cubicBezTo>
                <a:cubicBezTo>
                  <a:pt x="742370" y="-33792"/>
                  <a:pt x="908636" y="3995"/>
                  <a:pt x="1098822" y="0"/>
                </a:cubicBezTo>
                <a:cubicBezTo>
                  <a:pt x="1289008" y="-3995"/>
                  <a:pt x="1371032" y="48948"/>
                  <a:pt x="1620762" y="0"/>
                </a:cubicBezTo>
                <a:cubicBezTo>
                  <a:pt x="1870492" y="-48948"/>
                  <a:pt x="1940321" y="733"/>
                  <a:pt x="2170173" y="0"/>
                </a:cubicBezTo>
                <a:cubicBezTo>
                  <a:pt x="2400025" y="-733"/>
                  <a:pt x="2556070" y="31738"/>
                  <a:pt x="2747054" y="0"/>
                </a:cubicBezTo>
                <a:cubicBezTo>
                  <a:pt x="2802446" y="222914"/>
                  <a:pt x="2691971" y="244829"/>
                  <a:pt x="2747054" y="461665"/>
                </a:cubicBezTo>
                <a:cubicBezTo>
                  <a:pt x="2482393" y="463461"/>
                  <a:pt x="2413867" y="448798"/>
                  <a:pt x="2197643" y="461665"/>
                </a:cubicBezTo>
                <a:cubicBezTo>
                  <a:pt x="1981419" y="474532"/>
                  <a:pt x="1779758" y="395237"/>
                  <a:pt x="1593291" y="461665"/>
                </a:cubicBezTo>
                <a:cubicBezTo>
                  <a:pt x="1406824" y="528093"/>
                  <a:pt x="1274300" y="429287"/>
                  <a:pt x="1071351" y="461665"/>
                </a:cubicBezTo>
                <a:cubicBezTo>
                  <a:pt x="868402" y="494043"/>
                  <a:pt x="765368" y="424148"/>
                  <a:pt x="521940" y="461665"/>
                </a:cubicBezTo>
                <a:cubicBezTo>
                  <a:pt x="278512" y="499182"/>
                  <a:pt x="118913" y="433803"/>
                  <a:pt x="0" y="461665"/>
                </a:cubicBezTo>
                <a:cubicBezTo>
                  <a:pt x="-49023" y="332816"/>
                  <a:pt x="27173" y="223906"/>
                  <a:pt x="0" y="0"/>
                </a:cubicBezTo>
                <a:close/>
              </a:path>
            </a:pathLst>
          </a:custGeom>
          <a:solidFill>
            <a:schemeClr val="accent3">
              <a:lumMod val="40000"/>
              <a:lumOff val="60000"/>
            </a:schemeClr>
          </a:solidFill>
          <a:ln>
            <a:solidFill>
              <a:schemeClr val="tx1"/>
            </a:solidFill>
            <a:extLst>
              <a:ext uri="{C807C97D-BFC1-408E-A445-0C87EB9F89A2}">
                <ask:lineSketchStyleProps xmlns:ask="http://schemas.microsoft.com/office/drawing/2018/sketchyshapes" sd="4237015356">
                  <a:prstGeom prst="rect">
                    <a:avLst/>
                  </a:prstGeom>
                  <ask:type>
                    <ask:lineSketchScribble/>
                  </ask:type>
                </ask:lineSketchStyleProps>
              </a:ext>
            </a:extLst>
          </a:ln>
        </p:spPr>
        <p:txBody>
          <a:bodyPr wrap="square" rtlCol="0">
            <a:spAutoFit/>
          </a:bodyPr>
          <a:lstStyle/>
          <a:p>
            <a:pPr algn="ctr"/>
            <a:r>
              <a:rPr lang="en-GB" sz="2400" b="1" dirty="0"/>
              <a:t>Moving Images</a:t>
            </a:r>
          </a:p>
        </p:txBody>
      </p:sp>
      <p:pic>
        <p:nvPicPr>
          <p:cNvPr id="8" name="Picture 7"/>
          <p:cNvPicPr>
            <a:picLocks noChangeAspect="1"/>
          </p:cNvPicPr>
          <p:nvPr/>
        </p:nvPicPr>
        <p:blipFill>
          <a:blip r:embed="rId5"/>
          <a:stretch>
            <a:fillRect/>
          </a:stretch>
        </p:blipFill>
        <p:spPr>
          <a:xfrm>
            <a:off x="3231013" y="1701688"/>
            <a:ext cx="3724979" cy="1487553"/>
          </a:xfrm>
          <a:prstGeom prst="rect">
            <a:avLst/>
          </a:prstGeom>
        </p:spPr>
      </p:pic>
      <p:pic>
        <p:nvPicPr>
          <p:cNvPr id="9" name="Picture 8">
            <a:extLst>
              <a:ext uri="{FF2B5EF4-FFF2-40B4-BE49-F238E27FC236}">
                <a16:creationId xmlns:a16="http://schemas.microsoft.com/office/drawing/2014/main" id="{420A9384-08F3-41C0-A837-7C87168A4656}"/>
              </a:ext>
            </a:extLst>
          </p:cNvPr>
          <p:cNvPicPr>
            <a:picLocks noChangeAspect="1"/>
          </p:cNvPicPr>
          <p:nvPr/>
        </p:nvPicPr>
        <p:blipFill>
          <a:blip r:embed="rId6"/>
          <a:stretch>
            <a:fillRect/>
          </a:stretch>
        </p:blipFill>
        <p:spPr>
          <a:xfrm>
            <a:off x="4292493" y="1992690"/>
            <a:ext cx="3275749" cy="1447060"/>
          </a:xfrm>
          <a:prstGeom prst="rect">
            <a:avLst/>
          </a:prstGeom>
        </p:spPr>
      </p:pic>
      <p:pic>
        <p:nvPicPr>
          <p:cNvPr id="10" name="Picture 9">
            <a:extLst>
              <a:ext uri="{FF2B5EF4-FFF2-40B4-BE49-F238E27FC236}">
                <a16:creationId xmlns:a16="http://schemas.microsoft.com/office/drawing/2014/main" id="{06BD8874-6CCC-4B6D-8464-5AC0FD3854A0}"/>
              </a:ext>
            </a:extLst>
          </p:cNvPr>
          <p:cNvPicPr>
            <a:picLocks noChangeAspect="1"/>
          </p:cNvPicPr>
          <p:nvPr/>
        </p:nvPicPr>
        <p:blipFill>
          <a:blip r:embed="rId7"/>
          <a:stretch>
            <a:fillRect/>
          </a:stretch>
        </p:blipFill>
        <p:spPr>
          <a:xfrm>
            <a:off x="5739846" y="2371028"/>
            <a:ext cx="3217296" cy="1419453"/>
          </a:xfrm>
          <a:prstGeom prst="rect">
            <a:avLst/>
          </a:prstGeom>
        </p:spPr>
      </p:pic>
      <p:pic>
        <p:nvPicPr>
          <p:cNvPr id="11" name="Picture 10"/>
          <p:cNvPicPr>
            <a:picLocks noChangeAspect="1"/>
          </p:cNvPicPr>
          <p:nvPr/>
        </p:nvPicPr>
        <p:blipFill>
          <a:blip r:embed="rId8"/>
          <a:stretch>
            <a:fillRect/>
          </a:stretch>
        </p:blipFill>
        <p:spPr>
          <a:xfrm>
            <a:off x="3425314" y="4075554"/>
            <a:ext cx="5212532" cy="1841152"/>
          </a:xfrm>
          <a:prstGeom prst="rect">
            <a:avLst/>
          </a:prstGeom>
        </p:spPr>
      </p:pic>
      <p:grpSp>
        <p:nvGrpSpPr>
          <p:cNvPr id="12" name="Group 11">
            <a:extLst>
              <a:ext uri="{FF2B5EF4-FFF2-40B4-BE49-F238E27FC236}">
                <a16:creationId xmlns:a16="http://schemas.microsoft.com/office/drawing/2014/main" id="{C9A9F22B-846B-489A-BEB2-93F6D5099B34}"/>
              </a:ext>
            </a:extLst>
          </p:cNvPr>
          <p:cNvGrpSpPr/>
          <p:nvPr/>
        </p:nvGrpSpPr>
        <p:grpSpPr>
          <a:xfrm>
            <a:off x="0" y="5734233"/>
            <a:ext cx="12192000" cy="1240188"/>
            <a:chOff x="0" y="5734233"/>
            <a:chExt cx="12192000" cy="1240188"/>
          </a:xfrm>
        </p:grpSpPr>
        <p:pic>
          <p:nvPicPr>
            <p:cNvPr id="13" name="Picture 12">
              <a:extLst>
                <a:ext uri="{FF2B5EF4-FFF2-40B4-BE49-F238E27FC236}">
                  <a16:creationId xmlns:a16="http://schemas.microsoft.com/office/drawing/2014/main" id="{FF529801-1831-41E9-844E-C735A4D12F1A}"/>
                </a:ext>
              </a:extLst>
            </p:cNvPr>
            <p:cNvPicPr>
              <a:picLocks noChangeAspect="1"/>
            </p:cNvPicPr>
            <p:nvPr/>
          </p:nvPicPr>
          <p:blipFill>
            <a:blip r:embed="rId9"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4" name="Rectangle 13">
              <a:extLst>
                <a:ext uri="{FF2B5EF4-FFF2-40B4-BE49-F238E27FC236}">
                  <a16:creationId xmlns:a16="http://schemas.microsoft.com/office/drawing/2014/main" id="{6AE2EB01-52A3-42DE-B322-93D5A4932E57}"/>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5" name="Picture 14">
              <a:extLst>
                <a:ext uri="{FF2B5EF4-FFF2-40B4-BE49-F238E27FC236}">
                  <a16:creationId xmlns:a16="http://schemas.microsoft.com/office/drawing/2014/main" id="{D12DB6BB-84C8-47AC-9CE4-42F34A6C9443}"/>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6" name="Rectangle 15">
              <a:extLst>
                <a:ext uri="{FF2B5EF4-FFF2-40B4-BE49-F238E27FC236}">
                  <a16:creationId xmlns:a16="http://schemas.microsoft.com/office/drawing/2014/main" id="{96B8267D-1BB9-4D4E-BCDD-8B2BF41092D1}"/>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7" name="Picture 16" descr="Text, letter&#10;&#10;Description automatically generated">
              <a:extLst>
                <a:ext uri="{FF2B5EF4-FFF2-40B4-BE49-F238E27FC236}">
                  <a16:creationId xmlns:a16="http://schemas.microsoft.com/office/drawing/2014/main" id="{2A38A2ED-E83E-4FB6-A421-8DF1FAD1E22C}"/>
                </a:ext>
              </a:extLst>
            </p:cNvPr>
            <p:cNvPicPr>
              <a:picLocks noChangeAspect="1"/>
            </p:cNvPicPr>
            <p:nvPr/>
          </p:nvPicPr>
          <p:blipFill rotWithShape="1">
            <a:blip r:embed="rId11"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8" name="Picture 17" descr="A picture containing text, metalware, gear&#10;&#10;Description automatically generated">
              <a:extLst>
                <a:ext uri="{FF2B5EF4-FFF2-40B4-BE49-F238E27FC236}">
                  <a16:creationId xmlns:a16="http://schemas.microsoft.com/office/drawing/2014/main" id="{0B2A8E04-1EA4-4DFB-82A1-5FCAA4963F01}"/>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4256616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par>
                                <p:cTn id="13" presetID="10" presetClass="entr" presetSubtype="0" fill="hold" nodeType="with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500"/>
                                        <p:tgtEl>
                                          <p:spTgt spid="9"/>
                                        </p:tgtEl>
                                      </p:cBhvr>
                                    </p:animEffect>
                                  </p:childTnLst>
                                </p:cTn>
                              </p:par>
                              <p:par>
                                <p:cTn id="16" presetID="10" presetClass="entr" presetSubtype="0" fill="hold" nodeType="with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fade">
                                      <p:cBhvr>
                                        <p:cTn id="18" dur="500"/>
                                        <p:tgtEl>
                                          <p:spTgt spid="10"/>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animEffect transition="in" filter="fade">
                                      <p:cBhvr>
                                        <p:cTn id="23" dur="500"/>
                                        <p:tgtEl>
                                          <p:spTgt spid="7"/>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11"/>
                                        </p:tgtEl>
                                        <p:attrNameLst>
                                          <p:attrName>style.visibility</p:attrName>
                                        </p:attrNameLst>
                                      </p:cBhvr>
                                      <p:to>
                                        <p:strVal val="visible"/>
                                      </p:to>
                                    </p:set>
                                    <p:animEffect transition="in" filter="fade">
                                      <p:cBhvr>
                                        <p:cTn id="28"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3"/>
          <p:cNvSpPr txBox="1">
            <a:spLocks/>
          </p:cNvSpPr>
          <p:nvPr/>
        </p:nvSpPr>
        <p:spPr>
          <a:xfrm>
            <a:off x="3713179" y="1326778"/>
            <a:ext cx="4607976" cy="4589928"/>
          </a:xfrm>
          <a:prstGeom prst="rect">
            <a:avLst/>
          </a:prstGeom>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indent="0" algn="ctr">
              <a:buClrTx/>
              <a:buNone/>
              <a:defRPr/>
            </a:pPr>
            <a:endParaRPr kumimoji="0" lang="en-GB" sz="2800" b="1" i="0" u="none" strike="noStrike" kern="1200" cap="none" spc="0" normalizeH="0" baseline="0" noProof="0" dirty="0">
              <a:ln>
                <a:noFill/>
              </a:ln>
              <a:solidFill>
                <a:schemeClr val="tx1"/>
              </a:solidFill>
              <a:effectLst/>
              <a:uLnTx/>
              <a:uFillTx/>
              <a:latin typeface="Calibri" panose="020F0502020204030204"/>
              <a:ea typeface="+mn-ea"/>
              <a:cs typeface="+mn-cs"/>
            </a:endParaRPr>
          </a:p>
        </p:txBody>
      </p:sp>
      <p:sp>
        <p:nvSpPr>
          <p:cNvPr id="3" name="TextBox 2"/>
          <p:cNvSpPr txBox="1"/>
          <p:nvPr/>
        </p:nvSpPr>
        <p:spPr>
          <a:xfrm>
            <a:off x="1965120" y="247126"/>
            <a:ext cx="9397635" cy="646331"/>
          </a:xfrm>
          <a:prstGeom prst="rect">
            <a:avLst/>
          </a:prstGeom>
          <a:solidFill>
            <a:srgbClr val="002060"/>
          </a:solidFill>
        </p:spPr>
        <p:txBody>
          <a:bodyPr wrap="square" rtlCol="0">
            <a:spAutoFit/>
          </a:bodyPr>
          <a:lstStyle/>
          <a:p>
            <a:pPr algn="ctr"/>
            <a:r>
              <a:rPr lang="en-GB" sz="3600" b="1" dirty="0">
                <a:solidFill>
                  <a:schemeClr val="bg1"/>
                </a:solidFill>
              </a:rPr>
              <a:t>RFR Key Considerations</a:t>
            </a:r>
          </a:p>
        </p:txBody>
      </p:sp>
      <p:graphicFrame>
        <p:nvGraphicFramePr>
          <p:cNvPr id="5" name="Diagram 4"/>
          <p:cNvGraphicFramePr/>
          <p:nvPr>
            <p:extLst>
              <p:ext uri="{D42A27DB-BD31-4B8C-83A1-F6EECF244321}">
                <p14:modId xmlns:p14="http://schemas.microsoft.com/office/powerpoint/2010/main" val="3143870988"/>
              </p:ext>
            </p:extLst>
          </p:nvPr>
        </p:nvGraphicFramePr>
        <p:xfrm>
          <a:off x="413657" y="247126"/>
          <a:ext cx="6599043" cy="47062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Diagram 5"/>
          <p:cNvGraphicFramePr/>
          <p:nvPr>
            <p:extLst>
              <p:ext uri="{D42A27DB-BD31-4B8C-83A1-F6EECF244321}">
                <p14:modId xmlns:p14="http://schemas.microsoft.com/office/powerpoint/2010/main" val="1227499900"/>
              </p:ext>
            </p:extLst>
          </p:nvPr>
        </p:nvGraphicFramePr>
        <p:xfrm>
          <a:off x="7523354" y="1132176"/>
          <a:ext cx="4378714" cy="293611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7" name="Right Arrow 6"/>
          <p:cNvSpPr/>
          <p:nvPr/>
        </p:nvSpPr>
        <p:spPr>
          <a:xfrm>
            <a:off x="7109341" y="1984917"/>
            <a:ext cx="267629" cy="289932"/>
          </a:xfrm>
          <a:prstGeom prst="rightArrow">
            <a:avLst/>
          </a:prstGeom>
          <a:solidFill>
            <a:srgbClr val="00206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p:cNvPicPr>
            <a:picLocks noChangeAspect="1"/>
          </p:cNvPicPr>
          <p:nvPr/>
        </p:nvPicPr>
        <p:blipFill>
          <a:blip r:embed="rId13"/>
          <a:stretch>
            <a:fillRect/>
          </a:stretch>
        </p:blipFill>
        <p:spPr>
          <a:xfrm>
            <a:off x="3354341" y="4294430"/>
            <a:ext cx="2182557" cy="1707028"/>
          </a:xfrm>
          <a:prstGeom prst="rect">
            <a:avLst/>
          </a:prstGeom>
        </p:spPr>
      </p:pic>
      <p:pic>
        <p:nvPicPr>
          <p:cNvPr id="9" name="Picture 8"/>
          <p:cNvPicPr>
            <a:picLocks noChangeAspect="1"/>
          </p:cNvPicPr>
          <p:nvPr/>
        </p:nvPicPr>
        <p:blipFill>
          <a:blip r:embed="rId14"/>
          <a:stretch>
            <a:fillRect/>
          </a:stretch>
        </p:blipFill>
        <p:spPr>
          <a:xfrm>
            <a:off x="6659323" y="4416660"/>
            <a:ext cx="2182557" cy="1542422"/>
          </a:xfrm>
          <a:prstGeom prst="rect">
            <a:avLst/>
          </a:prstGeom>
        </p:spPr>
      </p:pic>
      <p:grpSp>
        <p:nvGrpSpPr>
          <p:cNvPr id="10" name="Group 9">
            <a:extLst>
              <a:ext uri="{FF2B5EF4-FFF2-40B4-BE49-F238E27FC236}">
                <a16:creationId xmlns:a16="http://schemas.microsoft.com/office/drawing/2014/main" id="{FEDE01A9-D291-4CF7-85B7-36C934423C0D}"/>
              </a:ext>
            </a:extLst>
          </p:cNvPr>
          <p:cNvGrpSpPr/>
          <p:nvPr/>
        </p:nvGrpSpPr>
        <p:grpSpPr>
          <a:xfrm>
            <a:off x="0" y="5734233"/>
            <a:ext cx="12192000" cy="1240188"/>
            <a:chOff x="0" y="5734233"/>
            <a:chExt cx="12192000" cy="1240188"/>
          </a:xfrm>
        </p:grpSpPr>
        <p:pic>
          <p:nvPicPr>
            <p:cNvPr id="11" name="Picture 10">
              <a:extLst>
                <a:ext uri="{FF2B5EF4-FFF2-40B4-BE49-F238E27FC236}">
                  <a16:creationId xmlns:a16="http://schemas.microsoft.com/office/drawing/2014/main" id="{120A91CB-0C31-45C6-8DA4-D507C6AD9C43}"/>
                </a:ext>
              </a:extLst>
            </p:cNvPr>
            <p:cNvPicPr>
              <a:picLocks noChangeAspect="1"/>
            </p:cNvPicPr>
            <p:nvPr/>
          </p:nvPicPr>
          <p:blipFill>
            <a:blip r:embed="rId15"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2" name="Rectangle 11">
              <a:extLst>
                <a:ext uri="{FF2B5EF4-FFF2-40B4-BE49-F238E27FC236}">
                  <a16:creationId xmlns:a16="http://schemas.microsoft.com/office/drawing/2014/main" id="{20CBFB35-A001-4332-86BB-4ED22622472D}"/>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3" name="Picture 12">
              <a:extLst>
                <a:ext uri="{FF2B5EF4-FFF2-40B4-BE49-F238E27FC236}">
                  <a16:creationId xmlns:a16="http://schemas.microsoft.com/office/drawing/2014/main" id="{4465F42F-61CC-4D53-8855-7778A0B15410}"/>
                </a:ext>
              </a:extLst>
            </p:cNvPr>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4" name="Rectangle 13">
              <a:extLst>
                <a:ext uri="{FF2B5EF4-FFF2-40B4-BE49-F238E27FC236}">
                  <a16:creationId xmlns:a16="http://schemas.microsoft.com/office/drawing/2014/main" id="{F14155EE-A35D-4639-B87E-57FCB874BE4E}"/>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5" name="Picture 14" descr="Text, letter&#10;&#10;Description automatically generated">
              <a:extLst>
                <a:ext uri="{FF2B5EF4-FFF2-40B4-BE49-F238E27FC236}">
                  <a16:creationId xmlns:a16="http://schemas.microsoft.com/office/drawing/2014/main" id="{6AD32DA7-67C9-4F59-A564-21A0DD37595C}"/>
                </a:ext>
              </a:extLst>
            </p:cNvPr>
            <p:cNvPicPr>
              <a:picLocks noChangeAspect="1"/>
            </p:cNvPicPr>
            <p:nvPr/>
          </p:nvPicPr>
          <p:blipFill rotWithShape="1">
            <a:blip r:embed="rId17"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6" name="Picture 15" descr="A picture containing text, metalware, gear&#10;&#10;Description automatically generated">
              <a:extLst>
                <a:ext uri="{FF2B5EF4-FFF2-40B4-BE49-F238E27FC236}">
                  <a16:creationId xmlns:a16="http://schemas.microsoft.com/office/drawing/2014/main" id="{429B52D2-964F-4A9E-A3E6-2A162CDF0EFB}"/>
                </a:ext>
              </a:extLst>
            </p:cNvPr>
            <p:cNvPicPr>
              <a:picLocks noChangeAspect="1"/>
            </p:cNvPicPr>
            <p:nvPr/>
          </p:nvPicPr>
          <p:blipFill>
            <a:blip r:embed="rId18"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7384132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E95900E0-BF4A-4B0B-9BFA-0CDF61F8DF5E}"/>
                                            </p:graphicEl>
                                          </p:spTgt>
                                        </p:tgtEl>
                                        <p:attrNameLst>
                                          <p:attrName>style.visibility</p:attrName>
                                        </p:attrNameLst>
                                      </p:cBhvr>
                                      <p:to>
                                        <p:strVal val="visible"/>
                                      </p:to>
                                    </p:set>
                                    <p:animEffect transition="in" filter="fade">
                                      <p:cBhvr>
                                        <p:cTn id="7" dur="500"/>
                                        <p:tgtEl>
                                          <p:spTgt spid="5">
                                            <p:graphicEl>
                                              <a:dgm id="{E95900E0-BF4A-4B0B-9BFA-0CDF61F8DF5E}"/>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graphicEl>
                                              <a:dgm id="{BEDCB568-FF29-4F42-AA39-143D1F16F98C}"/>
                                            </p:graphicEl>
                                          </p:spTgt>
                                        </p:tgtEl>
                                        <p:attrNameLst>
                                          <p:attrName>style.visibility</p:attrName>
                                        </p:attrNameLst>
                                      </p:cBhvr>
                                      <p:to>
                                        <p:strVal val="visible"/>
                                      </p:to>
                                    </p:set>
                                    <p:animEffect transition="in" filter="fade">
                                      <p:cBhvr>
                                        <p:cTn id="10" dur="500"/>
                                        <p:tgtEl>
                                          <p:spTgt spid="5">
                                            <p:graphicEl>
                                              <a:dgm id="{BEDCB568-FF29-4F42-AA39-143D1F16F98C}"/>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
                                            <p:graphicEl>
                                              <a:dgm id="{D051A008-C658-4B49-AF43-832008B4C279}"/>
                                            </p:graphicEl>
                                          </p:spTgt>
                                        </p:tgtEl>
                                        <p:attrNameLst>
                                          <p:attrName>style.visibility</p:attrName>
                                        </p:attrNameLst>
                                      </p:cBhvr>
                                      <p:to>
                                        <p:strVal val="visible"/>
                                      </p:to>
                                    </p:set>
                                    <p:animEffect transition="in" filter="fade">
                                      <p:cBhvr>
                                        <p:cTn id="15" dur="500"/>
                                        <p:tgtEl>
                                          <p:spTgt spid="5">
                                            <p:graphicEl>
                                              <a:dgm id="{D051A008-C658-4B49-AF43-832008B4C279}"/>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5">
                                            <p:graphicEl>
                                              <a:dgm id="{E5F1A769-4538-4401-88FA-BADDF66B5B9A}"/>
                                            </p:graphicEl>
                                          </p:spTgt>
                                        </p:tgtEl>
                                        <p:attrNameLst>
                                          <p:attrName>style.visibility</p:attrName>
                                        </p:attrNameLst>
                                      </p:cBhvr>
                                      <p:to>
                                        <p:strVal val="visible"/>
                                      </p:to>
                                    </p:set>
                                    <p:animEffect transition="in" filter="fade">
                                      <p:cBhvr>
                                        <p:cTn id="18" dur="500"/>
                                        <p:tgtEl>
                                          <p:spTgt spid="5">
                                            <p:graphicEl>
                                              <a:dgm id="{E5F1A769-4538-4401-88FA-BADDF66B5B9A}"/>
                                            </p:graphic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5">
                                            <p:graphicEl>
                                              <a:dgm id="{9DE91B3A-CB89-4DE2-BEB3-6CDF09462038}"/>
                                            </p:graphicEl>
                                          </p:spTgt>
                                        </p:tgtEl>
                                        <p:attrNameLst>
                                          <p:attrName>style.visibility</p:attrName>
                                        </p:attrNameLst>
                                      </p:cBhvr>
                                      <p:to>
                                        <p:strVal val="visible"/>
                                      </p:to>
                                    </p:set>
                                    <p:animEffect transition="in" filter="fade">
                                      <p:cBhvr>
                                        <p:cTn id="21" dur="500"/>
                                        <p:tgtEl>
                                          <p:spTgt spid="5">
                                            <p:graphicEl>
                                              <a:dgm id="{9DE91B3A-CB89-4DE2-BEB3-6CDF09462038}"/>
                                            </p:graphic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5">
                                            <p:graphicEl>
                                              <a:dgm id="{A3C9DF0F-2AFD-4A91-B21A-3EEA61A4B5EC}"/>
                                            </p:graphicEl>
                                          </p:spTgt>
                                        </p:tgtEl>
                                        <p:attrNameLst>
                                          <p:attrName>style.visibility</p:attrName>
                                        </p:attrNameLst>
                                      </p:cBhvr>
                                      <p:to>
                                        <p:strVal val="visible"/>
                                      </p:to>
                                    </p:set>
                                    <p:animEffect transition="in" filter="fade">
                                      <p:cBhvr>
                                        <p:cTn id="26" dur="500"/>
                                        <p:tgtEl>
                                          <p:spTgt spid="5">
                                            <p:graphicEl>
                                              <a:dgm id="{A3C9DF0F-2AFD-4A91-B21A-3EEA61A4B5EC}"/>
                                            </p:graphicEl>
                                          </p:spTgt>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5">
                                            <p:graphicEl>
                                              <a:dgm id="{868B3423-6B53-4812-A251-D3E6BE477A6E}"/>
                                            </p:graphicEl>
                                          </p:spTgt>
                                        </p:tgtEl>
                                        <p:attrNameLst>
                                          <p:attrName>style.visibility</p:attrName>
                                        </p:attrNameLst>
                                      </p:cBhvr>
                                      <p:to>
                                        <p:strVal val="visible"/>
                                      </p:to>
                                    </p:set>
                                    <p:animEffect transition="in" filter="fade">
                                      <p:cBhvr>
                                        <p:cTn id="29" dur="500"/>
                                        <p:tgtEl>
                                          <p:spTgt spid="5">
                                            <p:graphicEl>
                                              <a:dgm id="{868B3423-6B53-4812-A251-D3E6BE477A6E}"/>
                                            </p:graphicEl>
                                          </p:spTgt>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5">
                                            <p:graphicEl>
                                              <a:dgm id="{17C79917-2B22-43C6-904E-48235089DBF8}"/>
                                            </p:graphicEl>
                                          </p:spTgt>
                                        </p:tgtEl>
                                        <p:attrNameLst>
                                          <p:attrName>style.visibility</p:attrName>
                                        </p:attrNameLst>
                                      </p:cBhvr>
                                      <p:to>
                                        <p:strVal val="visible"/>
                                      </p:to>
                                    </p:set>
                                    <p:animEffect transition="in" filter="fade">
                                      <p:cBhvr>
                                        <p:cTn id="32" dur="500"/>
                                        <p:tgtEl>
                                          <p:spTgt spid="5">
                                            <p:graphicEl>
                                              <a:dgm id="{17C79917-2B22-43C6-904E-48235089DBF8}"/>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7"/>
                                        </p:tgtEl>
                                        <p:attrNameLst>
                                          <p:attrName>style.visibility</p:attrName>
                                        </p:attrNameLst>
                                      </p:cBhvr>
                                      <p:to>
                                        <p:strVal val="visible"/>
                                      </p:to>
                                    </p:set>
                                    <p:animEffect transition="in" filter="fade">
                                      <p:cBhvr>
                                        <p:cTn id="37" dur="500"/>
                                        <p:tgtEl>
                                          <p:spTgt spid="7"/>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6">
                                            <p:graphicEl>
                                              <a:dgm id="{E95900E0-BF4A-4B0B-9BFA-0CDF61F8DF5E}"/>
                                            </p:graphicEl>
                                          </p:spTgt>
                                        </p:tgtEl>
                                        <p:attrNameLst>
                                          <p:attrName>style.visibility</p:attrName>
                                        </p:attrNameLst>
                                      </p:cBhvr>
                                      <p:to>
                                        <p:strVal val="visible"/>
                                      </p:to>
                                    </p:set>
                                    <p:animEffect transition="in" filter="fade">
                                      <p:cBhvr>
                                        <p:cTn id="42" dur="500"/>
                                        <p:tgtEl>
                                          <p:spTgt spid="6">
                                            <p:graphicEl>
                                              <a:dgm id="{E95900E0-BF4A-4B0B-9BFA-0CDF61F8DF5E}"/>
                                            </p:graphicEl>
                                          </p:spTgt>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6">
                                            <p:graphicEl>
                                              <a:dgm id="{BEDCB568-FF29-4F42-AA39-143D1F16F98C}"/>
                                            </p:graphicEl>
                                          </p:spTgt>
                                        </p:tgtEl>
                                        <p:attrNameLst>
                                          <p:attrName>style.visibility</p:attrName>
                                        </p:attrNameLst>
                                      </p:cBhvr>
                                      <p:to>
                                        <p:strVal val="visible"/>
                                      </p:to>
                                    </p:set>
                                    <p:animEffect transition="in" filter="fade">
                                      <p:cBhvr>
                                        <p:cTn id="45" dur="500"/>
                                        <p:tgtEl>
                                          <p:spTgt spid="6">
                                            <p:graphicEl>
                                              <a:dgm id="{BEDCB568-FF29-4F42-AA39-143D1F16F98C}"/>
                                            </p:graphicEl>
                                          </p:spTgt>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0" nodeType="clickEffect">
                                  <p:stCondLst>
                                    <p:cond delay="0"/>
                                  </p:stCondLst>
                                  <p:childTnLst>
                                    <p:set>
                                      <p:cBhvr>
                                        <p:cTn id="49" dur="1" fill="hold">
                                          <p:stCondLst>
                                            <p:cond delay="0"/>
                                          </p:stCondLst>
                                        </p:cTn>
                                        <p:tgtEl>
                                          <p:spTgt spid="6">
                                            <p:graphicEl>
                                              <a:dgm id="{D051A008-C658-4B49-AF43-832008B4C279}"/>
                                            </p:graphicEl>
                                          </p:spTgt>
                                        </p:tgtEl>
                                        <p:attrNameLst>
                                          <p:attrName>style.visibility</p:attrName>
                                        </p:attrNameLst>
                                      </p:cBhvr>
                                      <p:to>
                                        <p:strVal val="visible"/>
                                      </p:to>
                                    </p:set>
                                    <p:animEffect transition="in" filter="fade">
                                      <p:cBhvr>
                                        <p:cTn id="50" dur="500"/>
                                        <p:tgtEl>
                                          <p:spTgt spid="6">
                                            <p:graphicEl>
                                              <a:dgm id="{D051A008-C658-4B49-AF43-832008B4C279}"/>
                                            </p:graphicEl>
                                          </p:spTgt>
                                        </p:tgtEl>
                                      </p:cBhvr>
                                    </p:animEffect>
                                  </p:childTnLst>
                                </p:cTn>
                              </p:par>
                              <p:par>
                                <p:cTn id="51" presetID="10" presetClass="entr" presetSubtype="0" fill="hold" grpId="0" nodeType="withEffect">
                                  <p:stCondLst>
                                    <p:cond delay="0"/>
                                  </p:stCondLst>
                                  <p:childTnLst>
                                    <p:set>
                                      <p:cBhvr>
                                        <p:cTn id="52" dur="1" fill="hold">
                                          <p:stCondLst>
                                            <p:cond delay="0"/>
                                          </p:stCondLst>
                                        </p:cTn>
                                        <p:tgtEl>
                                          <p:spTgt spid="6">
                                            <p:graphicEl>
                                              <a:dgm id="{E5F1A769-4538-4401-88FA-BADDF66B5B9A}"/>
                                            </p:graphicEl>
                                          </p:spTgt>
                                        </p:tgtEl>
                                        <p:attrNameLst>
                                          <p:attrName>style.visibility</p:attrName>
                                        </p:attrNameLst>
                                      </p:cBhvr>
                                      <p:to>
                                        <p:strVal val="visible"/>
                                      </p:to>
                                    </p:set>
                                    <p:animEffect transition="in" filter="fade">
                                      <p:cBhvr>
                                        <p:cTn id="53" dur="500"/>
                                        <p:tgtEl>
                                          <p:spTgt spid="6">
                                            <p:graphicEl>
                                              <a:dgm id="{E5F1A769-4538-4401-88FA-BADDF66B5B9A}"/>
                                            </p:graphicEl>
                                          </p:spTgt>
                                        </p:tgtEl>
                                      </p:cBhvr>
                                    </p:animEffect>
                                  </p:childTnLst>
                                </p:cTn>
                              </p:par>
                              <p:par>
                                <p:cTn id="54" presetID="10" presetClass="entr" presetSubtype="0" fill="hold" grpId="0" nodeType="withEffect">
                                  <p:stCondLst>
                                    <p:cond delay="0"/>
                                  </p:stCondLst>
                                  <p:childTnLst>
                                    <p:set>
                                      <p:cBhvr>
                                        <p:cTn id="55" dur="1" fill="hold">
                                          <p:stCondLst>
                                            <p:cond delay="0"/>
                                          </p:stCondLst>
                                        </p:cTn>
                                        <p:tgtEl>
                                          <p:spTgt spid="6">
                                            <p:graphicEl>
                                              <a:dgm id="{9DE91B3A-CB89-4DE2-BEB3-6CDF09462038}"/>
                                            </p:graphicEl>
                                          </p:spTgt>
                                        </p:tgtEl>
                                        <p:attrNameLst>
                                          <p:attrName>style.visibility</p:attrName>
                                        </p:attrNameLst>
                                      </p:cBhvr>
                                      <p:to>
                                        <p:strVal val="visible"/>
                                      </p:to>
                                    </p:set>
                                    <p:animEffect transition="in" filter="fade">
                                      <p:cBhvr>
                                        <p:cTn id="56" dur="500"/>
                                        <p:tgtEl>
                                          <p:spTgt spid="6">
                                            <p:graphicEl>
                                              <a:dgm id="{9DE91B3A-CB89-4DE2-BEB3-6CDF0946203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Graphic spid="6" grpId="0">
        <p:bldSub>
          <a:bldDgm bld="one"/>
        </p:bldSub>
      </p:bldGraphic>
      <p:bldP spid="7"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76200" y="251210"/>
            <a:ext cx="10876102" cy="646331"/>
          </a:xfrm>
          <a:prstGeom prst="rect">
            <a:avLst/>
          </a:prstGeom>
          <a:solidFill>
            <a:srgbClr val="002060"/>
          </a:solidFill>
        </p:spPr>
        <p:txBody>
          <a:bodyPr wrap="square" rtlCol="0">
            <a:spAutoFit/>
          </a:bodyPr>
          <a:lstStyle/>
          <a:p>
            <a:pPr algn="ctr"/>
            <a:r>
              <a:rPr lang="en-GB" sz="3600" b="1" dirty="0">
                <a:solidFill>
                  <a:schemeClr val="bg1"/>
                </a:solidFill>
              </a:rPr>
              <a:t>The Scene</a:t>
            </a:r>
          </a:p>
        </p:txBody>
      </p:sp>
      <p:graphicFrame>
        <p:nvGraphicFramePr>
          <p:cNvPr id="6" name="Diagram 5"/>
          <p:cNvGraphicFramePr/>
          <p:nvPr>
            <p:extLst>
              <p:ext uri="{D42A27DB-BD31-4B8C-83A1-F6EECF244321}">
                <p14:modId xmlns:p14="http://schemas.microsoft.com/office/powerpoint/2010/main" val="1785668773"/>
              </p:ext>
            </p:extLst>
          </p:nvPr>
        </p:nvGraphicFramePr>
        <p:xfrm>
          <a:off x="576200" y="543597"/>
          <a:ext cx="10876102" cy="51212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p:cNvPicPr>
            <a:picLocks noChangeAspect="1"/>
          </p:cNvPicPr>
          <p:nvPr/>
        </p:nvPicPr>
        <p:blipFill>
          <a:blip r:embed="rId8"/>
          <a:stretch>
            <a:fillRect/>
          </a:stretch>
        </p:blipFill>
        <p:spPr>
          <a:xfrm>
            <a:off x="353176" y="3402958"/>
            <a:ext cx="2724561" cy="1811944"/>
          </a:xfrm>
          <a:prstGeom prst="rect">
            <a:avLst/>
          </a:prstGeom>
        </p:spPr>
      </p:pic>
      <p:grpSp>
        <p:nvGrpSpPr>
          <p:cNvPr id="8" name="Group 7">
            <a:extLst>
              <a:ext uri="{FF2B5EF4-FFF2-40B4-BE49-F238E27FC236}">
                <a16:creationId xmlns:a16="http://schemas.microsoft.com/office/drawing/2014/main" id="{B40E02B5-2176-4914-8FAF-978E065278C5}"/>
              </a:ext>
            </a:extLst>
          </p:cNvPr>
          <p:cNvGrpSpPr/>
          <p:nvPr/>
        </p:nvGrpSpPr>
        <p:grpSpPr>
          <a:xfrm>
            <a:off x="0" y="5734233"/>
            <a:ext cx="12192000" cy="1240188"/>
            <a:chOff x="0" y="5734233"/>
            <a:chExt cx="12192000" cy="1240188"/>
          </a:xfrm>
        </p:grpSpPr>
        <p:pic>
          <p:nvPicPr>
            <p:cNvPr id="9" name="Picture 8">
              <a:extLst>
                <a:ext uri="{FF2B5EF4-FFF2-40B4-BE49-F238E27FC236}">
                  <a16:creationId xmlns:a16="http://schemas.microsoft.com/office/drawing/2014/main" id="{B70248AC-AA68-4E3F-AF1C-D182C37661E0}"/>
                </a:ext>
              </a:extLst>
            </p:cNvPr>
            <p:cNvPicPr>
              <a:picLocks noChangeAspect="1"/>
            </p:cNvPicPr>
            <p:nvPr/>
          </p:nvPicPr>
          <p:blipFill>
            <a:blip r:embed="rId9"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0" name="Rectangle 9">
              <a:extLst>
                <a:ext uri="{FF2B5EF4-FFF2-40B4-BE49-F238E27FC236}">
                  <a16:creationId xmlns:a16="http://schemas.microsoft.com/office/drawing/2014/main" id="{70340224-29A7-41D5-AF5E-7C0A1EE0284C}"/>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1" name="Picture 10">
              <a:extLst>
                <a:ext uri="{FF2B5EF4-FFF2-40B4-BE49-F238E27FC236}">
                  <a16:creationId xmlns:a16="http://schemas.microsoft.com/office/drawing/2014/main" id="{751DB3F1-843E-4E1E-82D5-966BEF45E54D}"/>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2" name="Rectangle 11">
              <a:extLst>
                <a:ext uri="{FF2B5EF4-FFF2-40B4-BE49-F238E27FC236}">
                  <a16:creationId xmlns:a16="http://schemas.microsoft.com/office/drawing/2014/main" id="{BC2CB829-03A1-4927-BA04-A3244D6C4177}"/>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descr="Text, letter&#10;&#10;Description automatically generated">
              <a:extLst>
                <a:ext uri="{FF2B5EF4-FFF2-40B4-BE49-F238E27FC236}">
                  <a16:creationId xmlns:a16="http://schemas.microsoft.com/office/drawing/2014/main" id="{31B0FD72-0338-44B2-B1C6-0205F3B8993A}"/>
                </a:ext>
              </a:extLst>
            </p:cNvPr>
            <p:cNvPicPr>
              <a:picLocks noChangeAspect="1"/>
            </p:cNvPicPr>
            <p:nvPr/>
          </p:nvPicPr>
          <p:blipFill rotWithShape="1">
            <a:blip r:embed="rId11"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4" name="Picture 13" descr="A picture containing text, metalware, gear&#10;&#10;Description automatically generated">
              <a:extLst>
                <a:ext uri="{FF2B5EF4-FFF2-40B4-BE49-F238E27FC236}">
                  <a16:creationId xmlns:a16="http://schemas.microsoft.com/office/drawing/2014/main" id="{76018A78-E36F-41ED-92B9-77BD15BCDED0}"/>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3864041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87EB233A-2F59-4D86-83E5-17B5F1A495CE}"/>
                                            </p:graphicEl>
                                          </p:spTgt>
                                        </p:tgtEl>
                                        <p:attrNameLst>
                                          <p:attrName>style.visibility</p:attrName>
                                        </p:attrNameLst>
                                      </p:cBhvr>
                                      <p:to>
                                        <p:strVal val="visible"/>
                                      </p:to>
                                    </p:set>
                                    <p:animEffect transition="in" filter="fade">
                                      <p:cBhvr>
                                        <p:cTn id="7" dur="500"/>
                                        <p:tgtEl>
                                          <p:spTgt spid="6">
                                            <p:graphicEl>
                                              <a:dgm id="{87EB233A-2F59-4D86-83E5-17B5F1A495C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0CF7FA28-4467-4B9B-B738-AC33E8D88EF9}"/>
                                            </p:graphicEl>
                                          </p:spTgt>
                                        </p:tgtEl>
                                        <p:attrNameLst>
                                          <p:attrName>style.visibility</p:attrName>
                                        </p:attrNameLst>
                                      </p:cBhvr>
                                      <p:to>
                                        <p:strVal val="visible"/>
                                      </p:to>
                                    </p:set>
                                    <p:animEffect transition="in" filter="fade">
                                      <p:cBhvr>
                                        <p:cTn id="12" dur="500"/>
                                        <p:tgtEl>
                                          <p:spTgt spid="6">
                                            <p:graphicEl>
                                              <a:dgm id="{0CF7FA28-4467-4B9B-B738-AC33E8D88EF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3473D717-27C9-4E0C-9D84-3DDC9F38BEB7}"/>
                                            </p:graphicEl>
                                          </p:spTgt>
                                        </p:tgtEl>
                                        <p:attrNameLst>
                                          <p:attrName>style.visibility</p:attrName>
                                        </p:attrNameLst>
                                      </p:cBhvr>
                                      <p:to>
                                        <p:strVal val="visible"/>
                                      </p:to>
                                    </p:set>
                                    <p:animEffect transition="in" filter="fade">
                                      <p:cBhvr>
                                        <p:cTn id="15" dur="500"/>
                                        <p:tgtEl>
                                          <p:spTgt spid="6">
                                            <p:graphicEl>
                                              <a:dgm id="{3473D717-27C9-4E0C-9D84-3DDC9F38BEB7}"/>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graphicEl>
                                              <a:dgm id="{61C679A1-7FA3-49E8-BD85-146D26903E99}"/>
                                            </p:graphicEl>
                                          </p:spTgt>
                                        </p:tgtEl>
                                        <p:attrNameLst>
                                          <p:attrName>style.visibility</p:attrName>
                                        </p:attrNameLst>
                                      </p:cBhvr>
                                      <p:to>
                                        <p:strVal val="visible"/>
                                      </p:to>
                                    </p:set>
                                    <p:animEffect transition="in" filter="fade">
                                      <p:cBhvr>
                                        <p:cTn id="20" dur="500"/>
                                        <p:tgtEl>
                                          <p:spTgt spid="6">
                                            <p:graphicEl>
                                              <a:dgm id="{61C679A1-7FA3-49E8-BD85-146D26903E99}"/>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graphicEl>
                                              <a:dgm id="{A9B541DD-8892-4F93-946E-EB0300D54095}"/>
                                            </p:graphicEl>
                                          </p:spTgt>
                                        </p:tgtEl>
                                        <p:attrNameLst>
                                          <p:attrName>style.visibility</p:attrName>
                                        </p:attrNameLst>
                                      </p:cBhvr>
                                      <p:to>
                                        <p:strVal val="visible"/>
                                      </p:to>
                                    </p:set>
                                    <p:animEffect transition="in" filter="fade">
                                      <p:cBhvr>
                                        <p:cTn id="23" dur="500"/>
                                        <p:tgtEl>
                                          <p:spTgt spid="6">
                                            <p:graphicEl>
                                              <a:dgm id="{A9B541DD-8892-4F93-946E-EB0300D54095}"/>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6">
                                            <p:graphicEl>
                                              <a:dgm id="{0D0E8ABE-D01B-49B7-9BAA-F64C535F9633}"/>
                                            </p:graphicEl>
                                          </p:spTgt>
                                        </p:tgtEl>
                                        <p:attrNameLst>
                                          <p:attrName>style.visibility</p:attrName>
                                        </p:attrNameLst>
                                      </p:cBhvr>
                                      <p:to>
                                        <p:strVal val="visible"/>
                                      </p:to>
                                    </p:set>
                                    <p:animEffect transition="in" filter="fade">
                                      <p:cBhvr>
                                        <p:cTn id="28" dur="500"/>
                                        <p:tgtEl>
                                          <p:spTgt spid="6">
                                            <p:graphicEl>
                                              <a:dgm id="{0D0E8ABE-D01B-49B7-9BAA-F64C535F9633}"/>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6">
                                            <p:graphicEl>
                                              <a:dgm id="{B27EA9DE-D266-4A1D-8E98-F21162ADBD54}"/>
                                            </p:graphicEl>
                                          </p:spTgt>
                                        </p:tgtEl>
                                        <p:attrNameLst>
                                          <p:attrName>style.visibility</p:attrName>
                                        </p:attrNameLst>
                                      </p:cBhvr>
                                      <p:to>
                                        <p:strVal val="visible"/>
                                      </p:to>
                                    </p:set>
                                    <p:animEffect transition="in" filter="fade">
                                      <p:cBhvr>
                                        <p:cTn id="31" dur="500"/>
                                        <p:tgtEl>
                                          <p:spTgt spid="6">
                                            <p:graphicEl>
                                              <a:dgm id="{B27EA9DE-D266-4A1D-8E98-F21162ADBD54}"/>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6">
                                            <p:graphicEl>
                                              <a:dgm id="{D6BF2B0D-98F9-4414-86E9-71A94CB52B35}"/>
                                            </p:graphicEl>
                                          </p:spTgt>
                                        </p:tgtEl>
                                        <p:attrNameLst>
                                          <p:attrName>style.visibility</p:attrName>
                                        </p:attrNameLst>
                                      </p:cBhvr>
                                      <p:to>
                                        <p:strVal val="visible"/>
                                      </p:to>
                                    </p:set>
                                    <p:animEffect transition="in" filter="fade">
                                      <p:cBhvr>
                                        <p:cTn id="36" dur="500"/>
                                        <p:tgtEl>
                                          <p:spTgt spid="6">
                                            <p:graphicEl>
                                              <a:dgm id="{D6BF2B0D-98F9-4414-86E9-71A94CB52B35}"/>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6">
                                            <p:graphicEl>
                                              <a:dgm id="{EE08893C-9347-4B22-80A3-69D9D026F2BB}"/>
                                            </p:graphicEl>
                                          </p:spTgt>
                                        </p:tgtEl>
                                        <p:attrNameLst>
                                          <p:attrName>style.visibility</p:attrName>
                                        </p:attrNameLst>
                                      </p:cBhvr>
                                      <p:to>
                                        <p:strVal val="visible"/>
                                      </p:to>
                                    </p:set>
                                    <p:animEffect transition="in" filter="fade">
                                      <p:cBhvr>
                                        <p:cTn id="39" dur="500"/>
                                        <p:tgtEl>
                                          <p:spTgt spid="6">
                                            <p:graphicEl>
                                              <a:dgm id="{EE08893C-9347-4B22-80A3-69D9D026F2BB}"/>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6">
                                            <p:graphicEl>
                                              <a:dgm id="{AE51C0E5-A6F9-41FD-A109-D416D2FC4ABB}"/>
                                            </p:graphicEl>
                                          </p:spTgt>
                                        </p:tgtEl>
                                        <p:attrNameLst>
                                          <p:attrName>style.visibility</p:attrName>
                                        </p:attrNameLst>
                                      </p:cBhvr>
                                      <p:to>
                                        <p:strVal val="visible"/>
                                      </p:to>
                                    </p:set>
                                    <p:animEffect transition="in" filter="fade">
                                      <p:cBhvr>
                                        <p:cTn id="44" dur="500"/>
                                        <p:tgtEl>
                                          <p:spTgt spid="6">
                                            <p:graphicEl>
                                              <a:dgm id="{AE51C0E5-A6F9-41FD-A109-D416D2FC4ABB}"/>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6">
                                            <p:graphicEl>
                                              <a:dgm id="{30EA1019-65F0-4E89-BE5D-4A93FDF495B1}"/>
                                            </p:graphicEl>
                                          </p:spTgt>
                                        </p:tgtEl>
                                        <p:attrNameLst>
                                          <p:attrName>style.visibility</p:attrName>
                                        </p:attrNameLst>
                                      </p:cBhvr>
                                      <p:to>
                                        <p:strVal val="visible"/>
                                      </p:to>
                                    </p:set>
                                    <p:animEffect transition="in" filter="fade">
                                      <p:cBhvr>
                                        <p:cTn id="47" dur="500"/>
                                        <p:tgtEl>
                                          <p:spTgt spid="6">
                                            <p:graphicEl>
                                              <a:dgm id="{30EA1019-65F0-4E89-BE5D-4A93FDF495B1}"/>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6">
                                            <p:graphicEl>
                                              <a:dgm id="{EF334878-9423-418D-B51C-3014861677F0}"/>
                                            </p:graphicEl>
                                          </p:spTgt>
                                        </p:tgtEl>
                                        <p:attrNameLst>
                                          <p:attrName>style.visibility</p:attrName>
                                        </p:attrNameLst>
                                      </p:cBhvr>
                                      <p:to>
                                        <p:strVal val="visible"/>
                                      </p:to>
                                    </p:set>
                                    <p:animEffect transition="in" filter="fade">
                                      <p:cBhvr>
                                        <p:cTn id="52" dur="500"/>
                                        <p:tgtEl>
                                          <p:spTgt spid="6">
                                            <p:graphicEl>
                                              <a:dgm id="{EF334878-9423-418D-B51C-3014861677F0}"/>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6">
                                            <p:graphicEl>
                                              <a:dgm id="{FFF2687B-9263-4AB9-87F3-34971C0AD21B}"/>
                                            </p:graphicEl>
                                          </p:spTgt>
                                        </p:tgtEl>
                                        <p:attrNameLst>
                                          <p:attrName>style.visibility</p:attrName>
                                        </p:attrNameLst>
                                      </p:cBhvr>
                                      <p:to>
                                        <p:strVal val="visible"/>
                                      </p:to>
                                    </p:set>
                                    <p:animEffect transition="in" filter="fade">
                                      <p:cBhvr>
                                        <p:cTn id="55" dur="500"/>
                                        <p:tgtEl>
                                          <p:spTgt spid="6">
                                            <p:graphicEl>
                                              <a:dgm id="{FFF2687B-9263-4AB9-87F3-34971C0AD21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98810" y="159851"/>
            <a:ext cx="10794380" cy="584775"/>
          </a:xfrm>
          <a:prstGeom prst="rect">
            <a:avLst/>
          </a:prstGeom>
          <a:solidFill>
            <a:srgbClr val="002060"/>
          </a:solidFill>
        </p:spPr>
        <p:txBody>
          <a:bodyPr wrap="square" rtlCol="0">
            <a:spAutoFit/>
          </a:bodyPr>
          <a:lstStyle/>
          <a:p>
            <a:pPr algn="ctr"/>
            <a:r>
              <a:rPr lang="en-GB" sz="3200" b="1" dirty="0">
                <a:solidFill>
                  <a:schemeClr val="bg1"/>
                </a:solidFill>
              </a:rPr>
              <a:t>Evidence</a:t>
            </a:r>
          </a:p>
        </p:txBody>
      </p:sp>
      <p:sp>
        <p:nvSpPr>
          <p:cNvPr id="5" name="Rectangle 4"/>
          <p:cNvSpPr/>
          <p:nvPr/>
        </p:nvSpPr>
        <p:spPr>
          <a:xfrm>
            <a:off x="1724722" y="811817"/>
            <a:ext cx="8742556" cy="579863"/>
          </a:xfrm>
          <a:custGeom>
            <a:avLst/>
            <a:gdLst>
              <a:gd name="connsiteX0" fmla="*/ 0 w 8742556"/>
              <a:gd name="connsiteY0" fmla="*/ 0 h 579863"/>
              <a:gd name="connsiteX1" fmla="*/ 757688 w 8742556"/>
              <a:gd name="connsiteY1" fmla="*/ 0 h 579863"/>
              <a:gd name="connsiteX2" fmla="*/ 1340525 w 8742556"/>
              <a:gd name="connsiteY2" fmla="*/ 0 h 579863"/>
              <a:gd name="connsiteX3" fmla="*/ 1661086 w 8742556"/>
              <a:gd name="connsiteY3" fmla="*/ 0 h 579863"/>
              <a:gd name="connsiteX4" fmla="*/ 2331348 w 8742556"/>
              <a:gd name="connsiteY4" fmla="*/ 0 h 579863"/>
              <a:gd name="connsiteX5" fmla="*/ 2826760 w 8742556"/>
              <a:gd name="connsiteY5" fmla="*/ 0 h 579863"/>
              <a:gd name="connsiteX6" fmla="*/ 3497022 w 8742556"/>
              <a:gd name="connsiteY6" fmla="*/ 0 h 579863"/>
              <a:gd name="connsiteX7" fmla="*/ 3817583 w 8742556"/>
              <a:gd name="connsiteY7" fmla="*/ 0 h 579863"/>
              <a:gd name="connsiteX8" fmla="*/ 4312994 w 8742556"/>
              <a:gd name="connsiteY8" fmla="*/ 0 h 579863"/>
              <a:gd name="connsiteX9" fmla="*/ 5070682 w 8742556"/>
              <a:gd name="connsiteY9" fmla="*/ 0 h 579863"/>
              <a:gd name="connsiteX10" fmla="*/ 5653520 w 8742556"/>
              <a:gd name="connsiteY10" fmla="*/ 0 h 579863"/>
              <a:gd name="connsiteX11" fmla="*/ 5974080 w 8742556"/>
              <a:gd name="connsiteY11" fmla="*/ 0 h 579863"/>
              <a:gd name="connsiteX12" fmla="*/ 6644343 w 8742556"/>
              <a:gd name="connsiteY12" fmla="*/ 0 h 579863"/>
              <a:gd name="connsiteX13" fmla="*/ 7052329 w 8742556"/>
              <a:gd name="connsiteY13" fmla="*/ 0 h 579863"/>
              <a:gd name="connsiteX14" fmla="*/ 7547740 w 8742556"/>
              <a:gd name="connsiteY14" fmla="*/ 0 h 579863"/>
              <a:gd name="connsiteX15" fmla="*/ 8218003 w 8742556"/>
              <a:gd name="connsiteY15" fmla="*/ 0 h 579863"/>
              <a:gd name="connsiteX16" fmla="*/ 8742556 w 8742556"/>
              <a:gd name="connsiteY16" fmla="*/ 0 h 579863"/>
              <a:gd name="connsiteX17" fmla="*/ 8742556 w 8742556"/>
              <a:gd name="connsiteY17" fmla="*/ 579863 h 579863"/>
              <a:gd name="connsiteX18" fmla="*/ 7984868 w 8742556"/>
              <a:gd name="connsiteY18" fmla="*/ 579863 h 579863"/>
              <a:gd name="connsiteX19" fmla="*/ 7402031 w 8742556"/>
              <a:gd name="connsiteY19" fmla="*/ 579863 h 579863"/>
              <a:gd name="connsiteX20" fmla="*/ 6819194 w 8742556"/>
              <a:gd name="connsiteY20" fmla="*/ 579863 h 579863"/>
              <a:gd name="connsiteX21" fmla="*/ 6236357 w 8742556"/>
              <a:gd name="connsiteY21" fmla="*/ 579863 h 579863"/>
              <a:gd name="connsiteX22" fmla="*/ 5740945 w 8742556"/>
              <a:gd name="connsiteY22" fmla="*/ 579863 h 579863"/>
              <a:gd name="connsiteX23" fmla="*/ 4983257 w 8742556"/>
              <a:gd name="connsiteY23" fmla="*/ 579863 h 579863"/>
              <a:gd name="connsiteX24" fmla="*/ 4487845 w 8742556"/>
              <a:gd name="connsiteY24" fmla="*/ 579863 h 579863"/>
              <a:gd name="connsiteX25" fmla="*/ 3905008 w 8742556"/>
              <a:gd name="connsiteY25" fmla="*/ 579863 h 579863"/>
              <a:gd name="connsiteX26" fmla="*/ 3322171 w 8742556"/>
              <a:gd name="connsiteY26" fmla="*/ 579863 h 579863"/>
              <a:gd name="connsiteX27" fmla="*/ 2914185 w 8742556"/>
              <a:gd name="connsiteY27" fmla="*/ 579863 h 579863"/>
              <a:gd name="connsiteX28" fmla="*/ 2243923 w 8742556"/>
              <a:gd name="connsiteY28" fmla="*/ 579863 h 579863"/>
              <a:gd name="connsiteX29" fmla="*/ 1748511 w 8742556"/>
              <a:gd name="connsiteY29" fmla="*/ 579863 h 579863"/>
              <a:gd name="connsiteX30" fmla="*/ 1427951 w 8742556"/>
              <a:gd name="connsiteY30" fmla="*/ 579863 h 579863"/>
              <a:gd name="connsiteX31" fmla="*/ 1107390 w 8742556"/>
              <a:gd name="connsiteY31" fmla="*/ 579863 h 579863"/>
              <a:gd name="connsiteX32" fmla="*/ 611979 w 8742556"/>
              <a:gd name="connsiteY32" fmla="*/ 579863 h 579863"/>
              <a:gd name="connsiteX33" fmla="*/ 0 w 8742556"/>
              <a:gd name="connsiteY33" fmla="*/ 579863 h 579863"/>
              <a:gd name="connsiteX34" fmla="*/ 0 w 8742556"/>
              <a:gd name="connsiteY34" fmla="*/ 0 h 579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8742556" h="579863" fill="none" extrusionOk="0">
                <a:moveTo>
                  <a:pt x="0" y="0"/>
                </a:moveTo>
                <a:cubicBezTo>
                  <a:pt x="215006" y="-89891"/>
                  <a:pt x="495045" y="784"/>
                  <a:pt x="757688" y="0"/>
                </a:cubicBezTo>
                <a:cubicBezTo>
                  <a:pt x="1020331" y="-784"/>
                  <a:pt x="1125131" y="64568"/>
                  <a:pt x="1340525" y="0"/>
                </a:cubicBezTo>
                <a:cubicBezTo>
                  <a:pt x="1555919" y="-64568"/>
                  <a:pt x="1574222" y="11171"/>
                  <a:pt x="1661086" y="0"/>
                </a:cubicBezTo>
                <a:cubicBezTo>
                  <a:pt x="1747950" y="-11171"/>
                  <a:pt x="2169841" y="74405"/>
                  <a:pt x="2331348" y="0"/>
                </a:cubicBezTo>
                <a:cubicBezTo>
                  <a:pt x="2492855" y="-74405"/>
                  <a:pt x="2670809" y="10477"/>
                  <a:pt x="2826760" y="0"/>
                </a:cubicBezTo>
                <a:cubicBezTo>
                  <a:pt x="2982711" y="-10477"/>
                  <a:pt x="3198159" y="12807"/>
                  <a:pt x="3497022" y="0"/>
                </a:cubicBezTo>
                <a:cubicBezTo>
                  <a:pt x="3795885" y="-12807"/>
                  <a:pt x="3687878" y="5833"/>
                  <a:pt x="3817583" y="0"/>
                </a:cubicBezTo>
                <a:cubicBezTo>
                  <a:pt x="3947288" y="-5833"/>
                  <a:pt x="4065797" y="29741"/>
                  <a:pt x="4312994" y="0"/>
                </a:cubicBezTo>
                <a:cubicBezTo>
                  <a:pt x="4560191" y="-29741"/>
                  <a:pt x="4815579" y="33836"/>
                  <a:pt x="5070682" y="0"/>
                </a:cubicBezTo>
                <a:cubicBezTo>
                  <a:pt x="5325785" y="-33836"/>
                  <a:pt x="5365454" y="40451"/>
                  <a:pt x="5653520" y="0"/>
                </a:cubicBezTo>
                <a:cubicBezTo>
                  <a:pt x="5941586" y="-40451"/>
                  <a:pt x="5814178" y="9869"/>
                  <a:pt x="5974080" y="0"/>
                </a:cubicBezTo>
                <a:cubicBezTo>
                  <a:pt x="6133982" y="-9869"/>
                  <a:pt x="6462440" y="21747"/>
                  <a:pt x="6644343" y="0"/>
                </a:cubicBezTo>
                <a:cubicBezTo>
                  <a:pt x="6826246" y="-21747"/>
                  <a:pt x="6968769" y="20958"/>
                  <a:pt x="7052329" y="0"/>
                </a:cubicBezTo>
                <a:cubicBezTo>
                  <a:pt x="7135889" y="-20958"/>
                  <a:pt x="7440102" y="29262"/>
                  <a:pt x="7547740" y="0"/>
                </a:cubicBezTo>
                <a:cubicBezTo>
                  <a:pt x="7655378" y="-29262"/>
                  <a:pt x="7895373" y="40141"/>
                  <a:pt x="8218003" y="0"/>
                </a:cubicBezTo>
                <a:cubicBezTo>
                  <a:pt x="8540633" y="-40141"/>
                  <a:pt x="8524706" y="40544"/>
                  <a:pt x="8742556" y="0"/>
                </a:cubicBezTo>
                <a:cubicBezTo>
                  <a:pt x="8744846" y="150926"/>
                  <a:pt x="8728311" y="454927"/>
                  <a:pt x="8742556" y="579863"/>
                </a:cubicBezTo>
                <a:cubicBezTo>
                  <a:pt x="8381535" y="608878"/>
                  <a:pt x="8230185" y="549961"/>
                  <a:pt x="7984868" y="579863"/>
                </a:cubicBezTo>
                <a:cubicBezTo>
                  <a:pt x="7739551" y="609765"/>
                  <a:pt x="7538933" y="546048"/>
                  <a:pt x="7402031" y="579863"/>
                </a:cubicBezTo>
                <a:cubicBezTo>
                  <a:pt x="7265129" y="613678"/>
                  <a:pt x="7073147" y="565716"/>
                  <a:pt x="6819194" y="579863"/>
                </a:cubicBezTo>
                <a:cubicBezTo>
                  <a:pt x="6565241" y="594010"/>
                  <a:pt x="6397111" y="563727"/>
                  <a:pt x="6236357" y="579863"/>
                </a:cubicBezTo>
                <a:cubicBezTo>
                  <a:pt x="6075603" y="595999"/>
                  <a:pt x="5941300" y="563444"/>
                  <a:pt x="5740945" y="579863"/>
                </a:cubicBezTo>
                <a:cubicBezTo>
                  <a:pt x="5540590" y="596282"/>
                  <a:pt x="5333936" y="532788"/>
                  <a:pt x="4983257" y="579863"/>
                </a:cubicBezTo>
                <a:cubicBezTo>
                  <a:pt x="4632578" y="626938"/>
                  <a:pt x="4609235" y="523496"/>
                  <a:pt x="4487845" y="579863"/>
                </a:cubicBezTo>
                <a:cubicBezTo>
                  <a:pt x="4366455" y="636230"/>
                  <a:pt x="4120860" y="562066"/>
                  <a:pt x="3905008" y="579863"/>
                </a:cubicBezTo>
                <a:cubicBezTo>
                  <a:pt x="3689156" y="597660"/>
                  <a:pt x="3603999" y="560559"/>
                  <a:pt x="3322171" y="579863"/>
                </a:cubicBezTo>
                <a:cubicBezTo>
                  <a:pt x="3040343" y="599167"/>
                  <a:pt x="3040612" y="548065"/>
                  <a:pt x="2914185" y="579863"/>
                </a:cubicBezTo>
                <a:cubicBezTo>
                  <a:pt x="2787758" y="611661"/>
                  <a:pt x="2535839" y="551833"/>
                  <a:pt x="2243923" y="579863"/>
                </a:cubicBezTo>
                <a:cubicBezTo>
                  <a:pt x="1952007" y="607893"/>
                  <a:pt x="1878337" y="552573"/>
                  <a:pt x="1748511" y="579863"/>
                </a:cubicBezTo>
                <a:cubicBezTo>
                  <a:pt x="1618685" y="607153"/>
                  <a:pt x="1586103" y="574162"/>
                  <a:pt x="1427951" y="579863"/>
                </a:cubicBezTo>
                <a:cubicBezTo>
                  <a:pt x="1269799" y="585564"/>
                  <a:pt x="1232195" y="555004"/>
                  <a:pt x="1107390" y="579863"/>
                </a:cubicBezTo>
                <a:cubicBezTo>
                  <a:pt x="982585" y="604722"/>
                  <a:pt x="838618" y="521981"/>
                  <a:pt x="611979" y="579863"/>
                </a:cubicBezTo>
                <a:cubicBezTo>
                  <a:pt x="385340" y="637745"/>
                  <a:pt x="128949" y="519168"/>
                  <a:pt x="0" y="579863"/>
                </a:cubicBezTo>
                <a:cubicBezTo>
                  <a:pt x="-34884" y="450099"/>
                  <a:pt x="5740" y="138498"/>
                  <a:pt x="0" y="0"/>
                </a:cubicBezTo>
                <a:close/>
              </a:path>
              <a:path w="8742556" h="579863" stroke="0" extrusionOk="0">
                <a:moveTo>
                  <a:pt x="0" y="0"/>
                </a:moveTo>
                <a:cubicBezTo>
                  <a:pt x="246383" y="-52991"/>
                  <a:pt x="414865" y="69627"/>
                  <a:pt x="582837" y="0"/>
                </a:cubicBezTo>
                <a:cubicBezTo>
                  <a:pt x="750809" y="-69627"/>
                  <a:pt x="999134" y="39360"/>
                  <a:pt x="1165674" y="0"/>
                </a:cubicBezTo>
                <a:cubicBezTo>
                  <a:pt x="1332214" y="-39360"/>
                  <a:pt x="1588378" y="35620"/>
                  <a:pt x="1835937" y="0"/>
                </a:cubicBezTo>
                <a:cubicBezTo>
                  <a:pt x="2083496" y="-35620"/>
                  <a:pt x="2082103" y="11330"/>
                  <a:pt x="2156497" y="0"/>
                </a:cubicBezTo>
                <a:cubicBezTo>
                  <a:pt x="2230891" y="-11330"/>
                  <a:pt x="2730933" y="56999"/>
                  <a:pt x="2914185" y="0"/>
                </a:cubicBezTo>
                <a:cubicBezTo>
                  <a:pt x="3097437" y="-56999"/>
                  <a:pt x="3084932" y="31546"/>
                  <a:pt x="3234746" y="0"/>
                </a:cubicBezTo>
                <a:cubicBezTo>
                  <a:pt x="3384560" y="-31546"/>
                  <a:pt x="3529212" y="19832"/>
                  <a:pt x="3642732" y="0"/>
                </a:cubicBezTo>
                <a:cubicBezTo>
                  <a:pt x="3756252" y="-19832"/>
                  <a:pt x="3925567" y="30865"/>
                  <a:pt x="4050718" y="0"/>
                </a:cubicBezTo>
                <a:cubicBezTo>
                  <a:pt x="4175869" y="-30865"/>
                  <a:pt x="4402506" y="22765"/>
                  <a:pt x="4633555" y="0"/>
                </a:cubicBezTo>
                <a:cubicBezTo>
                  <a:pt x="4864604" y="-22765"/>
                  <a:pt x="4928604" y="42574"/>
                  <a:pt x="5216392" y="0"/>
                </a:cubicBezTo>
                <a:cubicBezTo>
                  <a:pt x="5504180" y="-42574"/>
                  <a:pt x="5758498" y="7229"/>
                  <a:pt x="5974080" y="0"/>
                </a:cubicBezTo>
                <a:cubicBezTo>
                  <a:pt x="6189662" y="-7229"/>
                  <a:pt x="6174875" y="20430"/>
                  <a:pt x="6294640" y="0"/>
                </a:cubicBezTo>
                <a:cubicBezTo>
                  <a:pt x="6414405" y="-20430"/>
                  <a:pt x="6716546" y="63884"/>
                  <a:pt x="6964903" y="0"/>
                </a:cubicBezTo>
                <a:cubicBezTo>
                  <a:pt x="7213260" y="-63884"/>
                  <a:pt x="7174759" y="8630"/>
                  <a:pt x="7285463" y="0"/>
                </a:cubicBezTo>
                <a:cubicBezTo>
                  <a:pt x="7396167" y="-8630"/>
                  <a:pt x="7581424" y="13988"/>
                  <a:pt x="7868300" y="0"/>
                </a:cubicBezTo>
                <a:cubicBezTo>
                  <a:pt x="8155176" y="-13988"/>
                  <a:pt x="8033490" y="6365"/>
                  <a:pt x="8188861" y="0"/>
                </a:cubicBezTo>
                <a:cubicBezTo>
                  <a:pt x="8344232" y="-6365"/>
                  <a:pt x="8547814" y="26388"/>
                  <a:pt x="8742556" y="0"/>
                </a:cubicBezTo>
                <a:cubicBezTo>
                  <a:pt x="8743905" y="145783"/>
                  <a:pt x="8718537" y="342613"/>
                  <a:pt x="8742556" y="579863"/>
                </a:cubicBezTo>
                <a:cubicBezTo>
                  <a:pt x="8628987" y="602196"/>
                  <a:pt x="8487283" y="542571"/>
                  <a:pt x="8421996" y="579863"/>
                </a:cubicBezTo>
                <a:cubicBezTo>
                  <a:pt x="8356709" y="617155"/>
                  <a:pt x="8083630" y="529565"/>
                  <a:pt x="7926584" y="579863"/>
                </a:cubicBezTo>
                <a:cubicBezTo>
                  <a:pt x="7769538" y="630161"/>
                  <a:pt x="7582190" y="561404"/>
                  <a:pt x="7431173" y="579863"/>
                </a:cubicBezTo>
                <a:cubicBezTo>
                  <a:pt x="7280156" y="598322"/>
                  <a:pt x="7191682" y="567737"/>
                  <a:pt x="7023187" y="579863"/>
                </a:cubicBezTo>
                <a:cubicBezTo>
                  <a:pt x="6854692" y="591989"/>
                  <a:pt x="6621166" y="533869"/>
                  <a:pt x="6265498" y="579863"/>
                </a:cubicBezTo>
                <a:cubicBezTo>
                  <a:pt x="5909830" y="625857"/>
                  <a:pt x="5916439" y="559161"/>
                  <a:pt x="5595236" y="579863"/>
                </a:cubicBezTo>
                <a:cubicBezTo>
                  <a:pt x="5274033" y="600565"/>
                  <a:pt x="5430691" y="570235"/>
                  <a:pt x="5274675" y="579863"/>
                </a:cubicBezTo>
                <a:cubicBezTo>
                  <a:pt x="5118659" y="589491"/>
                  <a:pt x="4868542" y="525133"/>
                  <a:pt x="4516987" y="579863"/>
                </a:cubicBezTo>
                <a:cubicBezTo>
                  <a:pt x="4165432" y="634593"/>
                  <a:pt x="4328442" y="571093"/>
                  <a:pt x="4196427" y="579863"/>
                </a:cubicBezTo>
                <a:cubicBezTo>
                  <a:pt x="4064412" y="588633"/>
                  <a:pt x="3870507" y="557110"/>
                  <a:pt x="3701015" y="579863"/>
                </a:cubicBezTo>
                <a:cubicBezTo>
                  <a:pt x="3531523" y="602616"/>
                  <a:pt x="3321107" y="550745"/>
                  <a:pt x="3030753" y="579863"/>
                </a:cubicBezTo>
                <a:cubicBezTo>
                  <a:pt x="2740399" y="608981"/>
                  <a:pt x="2685722" y="570056"/>
                  <a:pt x="2447916" y="579863"/>
                </a:cubicBezTo>
                <a:cubicBezTo>
                  <a:pt x="2210110" y="589670"/>
                  <a:pt x="2239436" y="541364"/>
                  <a:pt x="2039930" y="579863"/>
                </a:cubicBezTo>
                <a:cubicBezTo>
                  <a:pt x="1840424" y="618362"/>
                  <a:pt x="1679536" y="535060"/>
                  <a:pt x="1457093" y="579863"/>
                </a:cubicBezTo>
                <a:cubicBezTo>
                  <a:pt x="1234650" y="624666"/>
                  <a:pt x="977086" y="578406"/>
                  <a:pt x="699404" y="579863"/>
                </a:cubicBezTo>
                <a:cubicBezTo>
                  <a:pt x="421722" y="581320"/>
                  <a:pt x="297751" y="565556"/>
                  <a:pt x="0" y="579863"/>
                </a:cubicBezTo>
                <a:cubicBezTo>
                  <a:pt x="-27503" y="358066"/>
                  <a:pt x="65528" y="244235"/>
                  <a:pt x="0" y="0"/>
                </a:cubicBezTo>
                <a:close/>
              </a:path>
            </a:pathLst>
          </a:custGeom>
          <a:solidFill>
            <a:schemeClr val="accent1">
              <a:lumMod val="40000"/>
              <a:lumOff val="60000"/>
            </a:schemeClr>
          </a:solidFill>
          <a:ln>
            <a:solidFill>
              <a:schemeClr val="tx1"/>
            </a:solidFill>
            <a:extLst>
              <a:ext uri="{C807C97D-BFC1-408E-A445-0C87EB9F89A2}">
                <ask:lineSketchStyleProps xmlns:ask="http://schemas.microsoft.com/office/drawing/2018/sketchyshapes" sd="3141371807">
                  <a:prstGeom prst="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 best evidence is </a:t>
            </a:r>
            <a:r>
              <a:rPr lang="en-GB" sz="2400" b="1" i="1" dirty="0">
                <a:solidFill>
                  <a:schemeClr val="tx1"/>
                </a:solidFill>
              </a:rPr>
              <a:t>primary</a:t>
            </a:r>
            <a:r>
              <a:rPr lang="en-GB" sz="2400" dirty="0">
                <a:solidFill>
                  <a:schemeClr val="tx1"/>
                </a:solidFill>
              </a:rPr>
              <a:t> or </a:t>
            </a:r>
            <a:r>
              <a:rPr lang="en-GB" sz="2400" b="1" i="1" dirty="0">
                <a:solidFill>
                  <a:schemeClr val="tx1"/>
                </a:solidFill>
              </a:rPr>
              <a:t>direct</a:t>
            </a:r>
            <a:r>
              <a:rPr lang="en-GB" sz="2400" dirty="0">
                <a:solidFill>
                  <a:schemeClr val="tx1"/>
                </a:solidFill>
              </a:rPr>
              <a:t> evidence</a:t>
            </a:r>
          </a:p>
        </p:txBody>
      </p:sp>
      <p:graphicFrame>
        <p:nvGraphicFramePr>
          <p:cNvPr id="6" name="Diagram 5"/>
          <p:cNvGraphicFramePr/>
          <p:nvPr>
            <p:extLst>
              <p:ext uri="{D42A27DB-BD31-4B8C-83A1-F6EECF244321}">
                <p14:modId xmlns:p14="http://schemas.microsoft.com/office/powerpoint/2010/main" val="1954087772"/>
              </p:ext>
            </p:extLst>
          </p:nvPr>
        </p:nvGraphicFramePr>
        <p:xfrm>
          <a:off x="-567147" y="1391680"/>
          <a:ext cx="13810167" cy="45993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7" name="Group 6">
            <a:extLst>
              <a:ext uri="{FF2B5EF4-FFF2-40B4-BE49-F238E27FC236}">
                <a16:creationId xmlns:a16="http://schemas.microsoft.com/office/drawing/2014/main" id="{1D83E30A-1D74-4AAD-9FF3-7B37972BC088}"/>
              </a:ext>
            </a:extLst>
          </p:cNvPr>
          <p:cNvGrpSpPr/>
          <p:nvPr/>
        </p:nvGrpSpPr>
        <p:grpSpPr>
          <a:xfrm>
            <a:off x="0" y="5734233"/>
            <a:ext cx="12192000" cy="1240188"/>
            <a:chOff x="0" y="5734233"/>
            <a:chExt cx="12192000" cy="1240188"/>
          </a:xfrm>
        </p:grpSpPr>
        <p:pic>
          <p:nvPicPr>
            <p:cNvPr id="8" name="Picture 7">
              <a:extLst>
                <a:ext uri="{FF2B5EF4-FFF2-40B4-BE49-F238E27FC236}">
                  <a16:creationId xmlns:a16="http://schemas.microsoft.com/office/drawing/2014/main" id="{1842C7E5-8CBA-408D-9ED8-05CF1D253CEC}"/>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9" name="Rectangle 8">
              <a:extLst>
                <a:ext uri="{FF2B5EF4-FFF2-40B4-BE49-F238E27FC236}">
                  <a16:creationId xmlns:a16="http://schemas.microsoft.com/office/drawing/2014/main" id="{47998212-3211-49DF-945A-51F347F53998}"/>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 name="Picture 9">
              <a:extLst>
                <a:ext uri="{FF2B5EF4-FFF2-40B4-BE49-F238E27FC236}">
                  <a16:creationId xmlns:a16="http://schemas.microsoft.com/office/drawing/2014/main" id="{016072C4-9C8E-40F1-8ED1-025C531AB8B4}"/>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1" name="Rectangle 10">
              <a:extLst>
                <a:ext uri="{FF2B5EF4-FFF2-40B4-BE49-F238E27FC236}">
                  <a16:creationId xmlns:a16="http://schemas.microsoft.com/office/drawing/2014/main" id="{E86A6188-45CD-4CE8-A432-4826ABC6DD2B}"/>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Text, letter&#10;&#10;Description automatically generated">
              <a:extLst>
                <a:ext uri="{FF2B5EF4-FFF2-40B4-BE49-F238E27FC236}">
                  <a16:creationId xmlns:a16="http://schemas.microsoft.com/office/drawing/2014/main" id="{5AB42B32-269B-4290-B82D-ED3A084AC852}"/>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3" name="Picture 12" descr="A picture containing text, metalware, gear&#10;&#10;Description automatically generated">
              <a:extLst>
                <a:ext uri="{FF2B5EF4-FFF2-40B4-BE49-F238E27FC236}">
                  <a16:creationId xmlns:a16="http://schemas.microsoft.com/office/drawing/2014/main" id="{B3D2F20B-6B1D-4895-B063-9A3479ED08FC}"/>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40914350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05B97A50-188F-4278-88FF-F2BBA51799E5}"/>
                                            </p:graphicEl>
                                          </p:spTgt>
                                        </p:tgtEl>
                                        <p:attrNameLst>
                                          <p:attrName>style.visibility</p:attrName>
                                        </p:attrNameLst>
                                      </p:cBhvr>
                                      <p:to>
                                        <p:strVal val="visible"/>
                                      </p:to>
                                    </p:set>
                                    <p:animEffect transition="in" filter="fade">
                                      <p:cBhvr>
                                        <p:cTn id="12" dur="500"/>
                                        <p:tgtEl>
                                          <p:spTgt spid="6">
                                            <p:graphicEl>
                                              <a:dgm id="{05B97A50-188F-4278-88FF-F2BBA51799E5}"/>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168A3CE1-454C-47DB-81AA-2BA9E2F08645}"/>
                                            </p:graphicEl>
                                          </p:spTgt>
                                        </p:tgtEl>
                                        <p:attrNameLst>
                                          <p:attrName>style.visibility</p:attrName>
                                        </p:attrNameLst>
                                      </p:cBhvr>
                                      <p:to>
                                        <p:strVal val="visible"/>
                                      </p:to>
                                    </p:set>
                                    <p:animEffect transition="in" filter="fade">
                                      <p:cBhvr>
                                        <p:cTn id="17" dur="500"/>
                                        <p:tgtEl>
                                          <p:spTgt spid="6">
                                            <p:graphicEl>
                                              <a:dgm id="{168A3CE1-454C-47DB-81AA-2BA9E2F08645}"/>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B33819B0-1189-419C-A920-ABC4113BFB89}"/>
                                            </p:graphicEl>
                                          </p:spTgt>
                                        </p:tgtEl>
                                        <p:attrNameLst>
                                          <p:attrName>style.visibility</p:attrName>
                                        </p:attrNameLst>
                                      </p:cBhvr>
                                      <p:to>
                                        <p:strVal val="visible"/>
                                      </p:to>
                                    </p:set>
                                    <p:animEffect transition="in" filter="fade">
                                      <p:cBhvr>
                                        <p:cTn id="22" dur="500"/>
                                        <p:tgtEl>
                                          <p:spTgt spid="6">
                                            <p:graphicEl>
                                              <a:dgm id="{B33819B0-1189-419C-A920-ABC4113BFB89}"/>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graphicEl>
                                              <a:dgm id="{247BE8F3-C967-4486-86D2-60023E9A54CD}"/>
                                            </p:graphicEl>
                                          </p:spTgt>
                                        </p:tgtEl>
                                        <p:attrNameLst>
                                          <p:attrName>style.visibility</p:attrName>
                                        </p:attrNameLst>
                                      </p:cBhvr>
                                      <p:to>
                                        <p:strVal val="visible"/>
                                      </p:to>
                                    </p:set>
                                    <p:animEffect transition="in" filter="fade">
                                      <p:cBhvr>
                                        <p:cTn id="27" dur="500"/>
                                        <p:tgtEl>
                                          <p:spTgt spid="6">
                                            <p:graphicEl>
                                              <a:dgm id="{247BE8F3-C967-4486-86D2-60023E9A54CD}"/>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
                                            <p:graphicEl>
                                              <a:dgm id="{CFDD1F13-79B8-4354-B987-A06E653AF446}"/>
                                            </p:graphicEl>
                                          </p:spTgt>
                                        </p:tgtEl>
                                        <p:attrNameLst>
                                          <p:attrName>style.visibility</p:attrName>
                                        </p:attrNameLst>
                                      </p:cBhvr>
                                      <p:to>
                                        <p:strVal val="visible"/>
                                      </p:to>
                                    </p:set>
                                    <p:animEffect transition="in" filter="fade">
                                      <p:cBhvr>
                                        <p:cTn id="32" dur="500"/>
                                        <p:tgtEl>
                                          <p:spTgt spid="6">
                                            <p:graphicEl>
                                              <a:dgm id="{CFDD1F13-79B8-4354-B987-A06E653AF446}"/>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6">
                                            <p:graphicEl>
                                              <a:dgm id="{A5A2C2B0-F9C9-45F4-9ED6-EBB1BCBB508B}"/>
                                            </p:graphicEl>
                                          </p:spTgt>
                                        </p:tgtEl>
                                        <p:attrNameLst>
                                          <p:attrName>style.visibility</p:attrName>
                                        </p:attrNameLst>
                                      </p:cBhvr>
                                      <p:to>
                                        <p:strVal val="visible"/>
                                      </p:to>
                                    </p:set>
                                    <p:animEffect transition="in" filter="fade">
                                      <p:cBhvr>
                                        <p:cTn id="37" dur="500"/>
                                        <p:tgtEl>
                                          <p:spTgt spid="6">
                                            <p:graphicEl>
                                              <a:dgm id="{A5A2C2B0-F9C9-45F4-9ED6-EBB1BCBB508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47132" y="89741"/>
            <a:ext cx="10816683" cy="584775"/>
          </a:xfrm>
          <a:prstGeom prst="rect">
            <a:avLst/>
          </a:prstGeom>
          <a:solidFill>
            <a:srgbClr val="002060"/>
          </a:solidFill>
        </p:spPr>
        <p:txBody>
          <a:bodyPr wrap="square" rtlCol="0">
            <a:spAutoFit/>
          </a:bodyPr>
          <a:lstStyle/>
          <a:p>
            <a:pPr algn="ctr"/>
            <a:r>
              <a:rPr lang="en-GB" sz="3200" b="1" dirty="0">
                <a:solidFill>
                  <a:schemeClr val="bg1"/>
                </a:solidFill>
              </a:rPr>
              <a:t>Chain of Evidence</a:t>
            </a:r>
          </a:p>
        </p:txBody>
      </p:sp>
      <p:sp>
        <p:nvSpPr>
          <p:cNvPr id="2" name="Rectangle 1"/>
          <p:cNvSpPr/>
          <p:nvPr/>
        </p:nvSpPr>
        <p:spPr>
          <a:xfrm>
            <a:off x="1694985" y="766556"/>
            <a:ext cx="8920976" cy="655338"/>
          </a:xfrm>
          <a:custGeom>
            <a:avLst/>
            <a:gdLst>
              <a:gd name="connsiteX0" fmla="*/ 0 w 8920976"/>
              <a:gd name="connsiteY0" fmla="*/ 0 h 655338"/>
              <a:gd name="connsiteX1" fmla="*/ 505522 w 8920976"/>
              <a:gd name="connsiteY1" fmla="*/ 0 h 655338"/>
              <a:gd name="connsiteX2" fmla="*/ 1011044 w 8920976"/>
              <a:gd name="connsiteY2" fmla="*/ 0 h 655338"/>
              <a:gd name="connsiteX3" fmla="*/ 1694985 w 8920976"/>
              <a:gd name="connsiteY3" fmla="*/ 0 h 655338"/>
              <a:gd name="connsiteX4" fmla="*/ 2022088 w 8920976"/>
              <a:gd name="connsiteY4" fmla="*/ 0 h 655338"/>
              <a:gd name="connsiteX5" fmla="*/ 2438400 w 8920976"/>
              <a:gd name="connsiteY5" fmla="*/ 0 h 655338"/>
              <a:gd name="connsiteX6" fmla="*/ 2943922 w 8920976"/>
              <a:gd name="connsiteY6" fmla="*/ 0 h 655338"/>
              <a:gd name="connsiteX7" fmla="*/ 3627864 w 8920976"/>
              <a:gd name="connsiteY7" fmla="*/ 0 h 655338"/>
              <a:gd name="connsiteX8" fmla="*/ 4401015 w 8920976"/>
              <a:gd name="connsiteY8" fmla="*/ 0 h 655338"/>
              <a:gd name="connsiteX9" fmla="*/ 4728117 w 8920976"/>
              <a:gd name="connsiteY9" fmla="*/ 0 h 655338"/>
              <a:gd name="connsiteX10" fmla="*/ 5501269 w 8920976"/>
              <a:gd name="connsiteY10" fmla="*/ 0 h 655338"/>
              <a:gd name="connsiteX11" fmla="*/ 6006791 w 8920976"/>
              <a:gd name="connsiteY11" fmla="*/ 0 h 655338"/>
              <a:gd name="connsiteX12" fmla="*/ 6779942 w 8920976"/>
              <a:gd name="connsiteY12" fmla="*/ 0 h 655338"/>
              <a:gd name="connsiteX13" fmla="*/ 7374673 w 8920976"/>
              <a:gd name="connsiteY13" fmla="*/ 0 h 655338"/>
              <a:gd name="connsiteX14" fmla="*/ 8147825 w 8920976"/>
              <a:gd name="connsiteY14" fmla="*/ 0 h 655338"/>
              <a:gd name="connsiteX15" fmla="*/ 8920976 w 8920976"/>
              <a:gd name="connsiteY15" fmla="*/ 0 h 655338"/>
              <a:gd name="connsiteX16" fmla="*/ 8920976 w 8920976"/>
              <a:gd name="connsiteY16" fmla="*/ 334222 h 655338"/>
              <a:gd name="connsiteX17" fmla="*/ 8920976 w 8920976"/>
              <a:gd name="connsiteY17" fmla="*/ 655338 h 655338"/>
              <a:gd name="connsiteX18" fmla="*/ 8593874 w 8920976"/>
              <a:gd name="connsiteY18" fmla="*/ 655338 h 655338"/>
              <a:gd name="connsiteX19" fmla="*/ 8177561 w 8920976"/>
              <a:gd name="connsiteY19" fmla="*/ 655338 h 655338"/>
              <a:gd name="connsiteX20" fmla="*/ 7761249 w 8920976"/>
              <a:gd name="connsiteY20" fmla="*/ 655338 h 655338"/>
              <a:gd name="connsiteX21" fmla="*/ 6988098 w 8920976"/>
              <a:gd name="connsiteY21" fmla="*/ 655338 h 655338"/>
              <a:gd name="connsiteX22" fmla="*/ 6571786 w 8920976"/>
              <a:gd name="connsiteY22" fmla="*/ 655338 h 655338"/>
              <a:gd name="connsiteX23" fmla="*/ 6155473 w 8920976"/>
              <a:gd name="connsiteY23" fmla="*/ 655338 h 655338"/>
              <a:gd name="connsiteX24" fmla="*/ 5471532 w 8920976"/>
              <a:gd name="connsiteY24" fmla="*/ 655338 h 655338"/>
              <a:gd name="connsiteX25" fmla="*/ 5144429 w 8920976"/>
              <a:gd name="connsiteY25" fmla="*/ 655338 h 655338"/>
              <a:gd name="connsiteX26" fmla="*/ 4460488 w 8920976"/>
              <a:gd name="connsiteY26" fmla="*/ 655338 h 655338"/>
              <a:gd name="connsiteX27" fmla="*/ 3865756 w 8920976"/>
              <a:gd name="connsiteY27" fmla="*/ 655338 h 655338"/>
              <a:gd name="connsiteX28" fmla="*/ 3538654 w 8920976"/>
              <a:gd name="connsiteY28" fmla="*/ 655338 h 655338"/>
              <a:gd name="connsiteX29" fmla="*/ 2765503 w 8920976"/>
              <a:gd name="connsiteY29" fmla="*/ 655338 h 655338"/>
              <a:gd name="connsiteX30" fmla="*/ 2170771 w 8920976"/>
              <a:gd name="connsiteY30" fmla="*/ 655338 h 655338"/>
              <a:gd name="connsiteX31" fmla="*/ 1397620 w 8920976"/>
              <a:gd name="connsiteY31" fmla="*/ 655338 h 655338"/>
              <a:gd name="connsiteX32" fmla="*/ 1070517 w 8920976"/>
              <a:gd name="connsiteY32" fmla="*/ 655338 h 655338"/>
              <a:gd name="connsiteX33" fmla="*/ 564995 w 8920976"/>
              <a:gd name="connsiteY33" fmla="*/ 655338 h 655338"/>
              <a:gd name="connsiteX34" fmla="*/ 0 w 8920976"/>
              <a:gd name="connsiteY34" fmla="*/ 655338 h 655338"/>
              <a:gd name="connsiteX35" fmla="*/ 0 w 8920976"/>
              <a:gd name="connsiteY35" fmla="*/ 327669 h 655338"/>
              <a:gd name="connsiteX36" fmla="*/ 0 w 8920976"/>
              <a:gd name="connsiteY36" fmla="*/ 0 h 655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8920976" h="655338" fill="none" extrusionOk="0">
                <a:moveTo>
                  <a:pt x="0" y="0"/>
                </a:moveTo>
                <a:cubicBezTo>
                  <a:pt x="220129" y="-27531"/>
                  <a:pt x="376159" y="37975"/>
                  <a:pt x="505522" y="0"/>
                </a:cubicBezTo>
                <a:cubicBezTo>
                  <a:pt x="634885" y="-37975"/>
                  <a:pt x="806381" y="55434"/>
                  <a:pt x="1011044" y="0"/>
                </a:cubicBezTo>
                <a:cubicBezTo>
                  <a:pt x="1215707" y="-55434"/>
                  <a:pt x="1542583" y="45165"/>
                  <a:pt x="1694985" y="0"/>
                </a:cubicBezTo>
                <a:cubicBezTo>
                  <a:pt x="1847387" y="-45165"/>
                  <a:pt x="1888647" y="10480"/>
                  <a:pt x="2022088" y="0"/>
                </a:cubicBezTo>
                <a:cubicBezTo>
                  <a:pt x="2155529" y="-10480"/>
                  <a:pt x="2259203" y="26218"/>
                  <a:pt x="2438400" y="0"/>
                </a:cubicBezTo>
                <a:cubicBezTo>
                  <a:pt x="2617597" y="-26218"/>
                  <a:pt x="2806036" y="671"/>
                  <a:pt x="2943922" y="0"/>
                </a:cubicBezTo>
                <a:cubicBezTo>
                  <a:pt x="3081808" y="-671"/>
                  <a:pt x="3378932" y="25427"/>
                  <a:pt x="3627864" y="0"/>
                </a:cubicBezTo>
                <a:cubicBezTo>
                  <a:pt x="3876796" y="-25427"/>
                  <a:pt x="4119006" y="87538"/>
                  <a:pt x="4401015" y="0"/>
                </a:cubicBezTo>
                <a:cubicBezTo>
                  <a:pt x="4683024" y="-87538"/>
                  <a:pt x="4601428" y="15433"/>
                  <a:pt x="4728117" y="0"/>
                </a:cubicBezTo>
                <a:cubicBezTo>
                  <a:pt x="4854806" y="-15433"/>
                  <a:pt x="5160096" y="66959"/>
                  <a:pt x="5501269" y="0"/>
                </a:cubicBezTo>
                <a:cubicBezTo>
                  <a:pt x="5842442" y="-66959"/>
                  <a:pt x="5766512" y="46463"/>
                  <a:pt x="6006791" y="0"/>
                </a:cubicBezTo>
                <a:cubicBezTo>
                  <a:pt x="6247070" y="-46463"/>
                  <a:pt x="6522086" y="88674"/>
                  <a:pt x="6779942" y="0"/>
                </a:cubicBezTo>
                <a:cubicBezTo>
                  <a:pt x="7037798" y="-88674"/>
                  <a:pt x="7159869" y="24002"/>
                  <a:pt x="7374673" y="0"/>
                </a:cubicBezTo>
                <a:cubicBezTo>
                  <a:pt x="7589477" y="-24002"/>
                  <a:pt x="7870435" y="42813"/>
                  <a:pt x="8147825" y="0"/>
                </a:cubicBezTo>
                <a:cubicBezTo>
                  <a:pt x="8425215" y="-42813"/>
                  <a:pt x="8573194" y="9445"/>
                  <a:pt x="8920976" y="0"/>
                </a:cubicBezTo>
                <a:cubicBezTo>
                  <a:pt x="8924455" y="116235"/>
                  <a:pt x="8908733" y="233288"/>
                  <a:pt x="8920976" y="334222"/>
                </a:cubicBezTo>
                <a:cubicBezTo>
                  <a:pt x="8933219" y="435156"/>
                  <a:pt x="8892499" y="545841"/>
                  <a:pt x="8920976" y="655338"/>
                </a:cubicBezTo>
                <a:cubicBezTo>
                  <a:pt x="8790080" y="691378"/>
                  <a:pt x="8687992" y="621651"/>
                  <a:pt x="8593874" y="655338"/>
                </a:cubicBezTo>
                <a:cubicBezTo>
                  <a:pt x="8499756" y="689025"/>
                  <a:pt x="8279431" y="637251"/>
                  <a:pt x="8177561" y="655338"/>
                </a:cubicBezTo>
                <a:cubicBezTo>
                  <a:pt x="8075691" y="673425"/>
                  <a:pt x="7924076" y="655315"/>
                  <a:pt x="7761249" y="655338"/>
                </a:cubicBezTo>
                <a:cubicBezTo>
                  <a:pt x="7598422" y="655361"/>
                  <a:pt x="7185775" y="648791"/>
                  <a:pt x="6988098" y="655338"/>
                </a:cubicBezTo>
                <a:cubicBezTo>
                  <a:pt x="6790421" y="661885"/>
                  <a:pt x="6743759" y="609303"/>
                  <a:pt x="6571786" y="655338"/>
                </a:cubicBezTo>
                <a:cubicBezTo>
                  <a:pt x="6399813" y="701373"/>
                  <a:pt x="6240786" y="628443"/>
                  <a:pt x="6155473" y="655338"/>
                </a:cubicBezTo>
                <a:cubicBezTo>
                  <a:pt x="6070160" y="682233"/>
                  <a:pt x="5625128" y="623944"/>
                  <a:pt x="5471532" y="655338"/>
                </a:cubicBezTo>
                <a:cubicBezTo>
                  <a:pt x="5317936" y="686732"/>
                  <a:pt x="5265982" y="617440"/>
                  <a:pt x="5144429" y="655338"/>
                </a:cubicBezTo>
                <a:cubicBezTo>
                  <a:pt x="5022876" y="693236"/>
                  <a:pt x="4728440" y="615165"/>
                  <a:pt x="4460488" y="655338"/>
                </a:cubicBezTo>
                <a:cubicBezTo>
                  <a:pt x="4192536" y="695511"/>
                  <a:pt x="4108013" y="608802"/>
                  <a:pt x="3865756" y="655338"/>
                </a:cubicBezTo>
                <a:cubicBezTo>
                  <a:pt x="3623499" y="701874"/>
                  <a:pt x="3614483" y="617780"/>
                  <a:pt x="3538654" y="655338"/>
                </a:cubicBezTo>
                <a:cubicBezTo>
                  <a:pt x="3462825" y="692896"/>
                  <a:pt x="3014389" y="569221"/>
                  <a:pt x="2765503" y="655338"/>
                </a:cubicBezTo>
                <a:cubicBezTo>
                  <a:pt x="2516617" y="741455"/>
                  <a:pt x="2314199" y="636517"/>
                  <a:pt x="2170771" y="655338"/>
                </a:cubicBezTo>
                <a:cubicBezTo>
                  <a:pt x="2027343" y="674159"/>
                  <a:pt x="1626113" y="631189"/>
                  <a:pt x="1397620" y="655338"/>
                </a:cubicBezTo>
                <a:cubicBezTo>
                  <a:pt x="1169127" y="679487"/>
                  <a:pt x="1196946" y="626086"/>
                  <a:pt x="1070517" y="655338"/>
                </a:cubicBezTo>
                <a:cubicBezTo>
                  <a:pt x="944088" y="684590"/>
                  <a:pt x="727164" y="602295"/>
                  <a:pt x="564995" y="655338"/>
                </a:cubicBezTo>
                <a:cubicBezTo>
                  <a:pt x="402826" y="708381"/>
                  <a:pt x="251260" y="649230"/>
                  <a:pt x="0" y="655338"/>
                </a:cubicBezTo>
                <a:cubicBezTo>
                  <a:pt x="-22767" y="497940"/>
                  <a:pt x="14229" y="469734"/>
                  <a:pt x="0" y="327669"/>
                </a:cubicBezTo>
                <a:cubicBezTo>
                  <a:pt x="-14229" y="185604"/>
                  <a:pt x="11935" y="103700"/>
                  <a:pt x="0" y="0"/>
                </a:cubicBezTo>
                <a:close/>
              </a:path>
              <a:path w="8920976" h="655338" stroke="0" extrusionOk="0">
                <a:moveTo>
                  <a:pt x="0" y="0"/>
                </a:moveTo>
                <a:cubicBezTo>
                  <a:pt x="258054" y="-55774"/>
                  <a:pt x="411286" y="40009"/>
                  <a:pt x="594732" y="0"/>
                </a:cubicBezTo>
                <a:cubicBezTo>
                  <a:pt x="778178" y="-40009"/>
                  <a:pt x="1055609" y="3043"/>
                  <a:pt x="1278673" y="0"/>
                </a:cubicBezTo>
                <a:cubicBezTo>
                  <a:pt x="1501737" y="-3043"/>
                  <a:pt x="1472896" y="2178"/>
                  <a:pt x="1605776" y="0"/>
                </a:cubicBezTo>
                <a:cubicBezTo>
                  <a:pt x="1738656" y="-2178"/>
                  <a:pt x="1778093" y="17128"/>
                  <a:pt x="1932878" y="0"/>
                </a:cubicBezTo>
                <a:cubicBezTo>
                  <a:pt x="2087663" y="-17128"/>
                  <a:pt x="2325074" y="45867"/>
                  <a:pt x="2438400" y="0"/>
                </a:cubicBezTo>
                <a:cubicBezTo>
                  <a:pt x="2551726" y="-45867"/>
                  <a:pt x="2681109" y="11192"/>
                  <a:pt x="2854712" y="0"/>
                </a:cubicBezTo>
                <a:cubicBezTo>
                  <a:pt x="3028315" y="-11192"/>
                  <a:pt x="3422942" y="65105"/>
                  <a:pt x="3627864" y="0"/>
                </a:cubicBezTo>
                <a:cubicBezTo>
                  <a:pt x="3832786" y="-65105"/>
                  <a:pt x="4080463" y="54469"/>
                  <a:pt x="4401015" y="0"/>
                </a:cubicBezTo>
                <a:cubicBezTo>
                  <a:pt x="4721567" y="-54469"/>
                  <a:pt x="4585633" y="30995"/>
                  <a:pt x="4728117" y="0"/>
                </a:cubicBezTo>
                <a:cubicBezTo>
                  <a:pt x="4870601" y="-30995"/>
                  <a:pt x="4969776" y="21675"/>
                  <a:pt x="5144429" y="0"/>
                </a:cubicBezTo>
                <a:cubicBezTo>
                  <a:pt x="5319082" y="-21675"/>
                  <a:pt x="5369550" y="1409"/>
                  <a:pt x="5560742" y="0"/>
                </a:cubicBezTo>
                <a:cubicBezTo>
                  <a:pt x="5751934" y="-1409"/>
                  <a:pt x="6032757" y="85643"/>
                  <a:pt x="6333893" y="0"/>
                </a:cubicBezTo>
                <a:cubicBezTo>
                  <a:pt x="6635029" y="-85643"/>
                  <a:pt x="6515409" y="9068"/>
                  <a:pt x="6660995" y="0"/>
                </a:cubicBezTo>
                <a:cubicBezTo>
                  <a:pt x="6806581" y="-9068"/>
                  <a:pt x="7064719" y="56551"/>
                  <a:pt x="7344937" y="0"/>
                </a:cubicBezTo>
                <a:cubicBezTo>
                  <a:pt x="7625155" y="-56551"/>
                  <a:pt x="7536920" y="26956"/>
                  <a:pt x="7672039" y="0"/>
                </a:cubicBezTo>
                <a:cubicBezTo>
                  <a:pt x="7807158" y="-26956"/>
                  <a:pt x="8125529" y="46556"/>
                  <a:pt x="8266771" y="0"/>
                </a:cubicBezTo>
                <a:cubicBezTo>
                  <a:pt x="8408013" y="-46556"/>
                  <a:pt x="8758488" y="41487"/>
                  <a:pt x="8920976" y="0"/>
                </a:cubicBezTo>
                <a:cubicBezTo>
                  <a:pt x="8957196" y="79892"/>
                  <a:pt x="8911247" y="213385"/>
                  <a:pt x="8920976" y="327669"/>
                </a:cubicBezTo>
                <a:cubicBezTo>
                  <a:pt x="8930705" y="441953"/>
                  <a:pt x="8917475" y="588257"/>
                  <a:pt x="8920976" y="655338"/>
                </a:cubicBezTo>
                <a:cubicBezTo>
                  <a:pt x="8708864" y="665846"/>
                  <a:pt x="8556292" y="578280"/>
                  <a:pt x="8237035" y="655338"/>
                </a:cubicBezTo>
                <a:cubicBezTo>
                  <a:pt x="7917778" y="732396"/>
                  <a:pt x="7770531" y="620464"/>
                  <a:pt x="7463883" y="655338"/>
                </a:cubicBezTo>
                <a:cubicBezTo>
                  <a:pt x="7157235" y="690212"/>
                  <a:pt x="6990893" y="653081"/>
                  <a:pt x="6690732" y="655338"/>
                </a:cubicBezTo>
                <a:cubicBezTo>
                  <a:pt x="6390571" y="657595"/>
                  <a:pt x="6298759" y="637999"/>
                  <a:pt x="6006791" y="655338"/>
                </a:cubicBezTo>
                <a:cubicBezTo>
                  <a:pt x="5714823" y="672677"/>
                  <a:pt x="5706023" y="584823"/>
                  <a:pt x="5412059" y="655338"/>
                </a:cubicBezTo>
                <a:cubicBezTo>
                  <a:pt x="5118095" y="725853"/>
                  <a:pt x="5223354" y="650186"/>
                  <a:pt x="5084956" y="655338"/>
                </a:cubicBezTo>
                <a:cubicBezTo>
                  <a:pt x="4946558" y="660490"/>
                  <a:pt x="4594973" y="577037"/>
                  <a:pt x="4401015" y="655338"/>
                </a:cubicBezTo>
                <a:cubicBezTo>
                  <a:pt x="4207057" y="733639"/>
                  <a:pt x="4094002" y="624134"/>
                  <a:pt x="3895493" y="655338"/>
                </a:cubicBezTo>
                <a:cubicBezTo>
                  <a:pt x="3696984" y="686542"/>
                  <a:pt x="3412084" y="588993"/>
                  <a:pt x="3122342" y="655338"/>
                </a:cubicBezTo>
                <a:cubicBezTo>
                  <a:pt x="2832600" y="721683"/>
                  <a:pt x="2867522" y="617056"/>
                  <a:pt x="2706029" y="655338"/>
                </a:cubicBezTo>
                <a:cubicBezTo>
                  <a:pt x="2544536" y="693620"/>
                  <a:pt x="2454200" y="649905"/>
                  <a:pt x="2289717" y="655338"/>
                </a:cubicBezTo>
                <a:cubicBezTo>
                  <a:pt x="2125234" y="660771"/>
                  <a:pt x="2105144" y="649827"/>
                  <a:pt x="1962615" y="655338"/>
                </a:cubicBezTo>
                <a:cubicBezTo>
                  <a:pt x="1820086" y="660849"/>
                  <a:pt x="1789413" y="643537"/>
                  <a:pt x="1635512" y="655338"/>
                </a:cubicBezTo>
                <a:cubicBezTo>
                  <a:pt x="1481611" y="667139"/>
                  <a:pt x="1348990" y="651258"/>
                  <a:pt x="1219200" y="655338"/>
                </a:cubicBezTo>
                <a:cubicBezTo>
                  <a:pt x="1089410" y="659418"/>
                  <a:pt x="816923" y="625767"/>
                  <a:pt x="713678" y="655338"/>
                </a:cubicBezTo>
                <a:cubicBezTo>
                  <a:pt x="610433" y="684909"/>
                  <a:pt x="301711" y="624542"/>
                  <a:pt x="0" y="655338"/>
                </a:cubicBezTo>
                <a:cubicBezTo>
                  <a:pt x="-292" y="503814"/>
                  <a:pt x="31820" y="408689"/>
                  <a:pt x="0" y="321116"/>
                </a:cubicBezTo>
                <a:cubicBezTo>
                  <a:pt x="-31820" y="233543"/>
                  <a:pt x="25683" y="69641"/>
                  <a:pt x="0" y="0"/>
                </a:cubicBezTo>
                <a:close/>
              </a:path>
            </a:pathLst>
          </a:custGeom>
          <a:solidFill>
            <a:schemeClr val="accent1">
              <a:lumMod val="20000"/>
              <a:lumOff val="80000"/>
            </a:schemeClr>
          </a:solidFill>
          <a:ln>
            <a:solidFill>
              <a:schemeClr val="tx1"/>
            </a:solidFill>
            <a:extLst>
              <a:ext uri="{C807C97D-BFC1-408E-A445-0C87EB9F89A2}">
                <ask:lineSketchStyleProps xmlns:ask="http://schemas.microsoft.com/office/drawing/2018/sketchyshapes" sd="1736902890">
                  <a:prstGeom prst="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You need to be able to show how the evidence was seized including:</a:t>
            </a:r>
          </a:p>
        </p:txBody>
      </p:sp>
      <p:graphicFrame>
        <p:nvGraphicFramePr>
          <p:cNvPr id="5" name="Diagram 4"/>
          <p:cNvGraphicFramePr/>
          <p:nvPr>
            <p:extLst>
              <p:ext uri="{D42A27DB-BD31-4B8C-83A1-F6EECF244321}">
                <p14:modId xmlns:p14="http://schemas.microsoft.com/office/powerpoint/2010/main" val="597943364"/>
              </p:ext>
            </p:extLst>
          </p:nvPr>
        </p:nvGraphicFramePr>
        <p:xfrm>
          <a:off x="-170986" y="1513934"/>
          <a:ext cx="12533971" cy="431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6" name="Group 5">
            <a:extLst>
              <a:ext uri="{FF2B5EF4-FFF2-40B4-BE49-F238E27FC236}">
                <a16:creationId xmlns:a16="http://schemas.microsoft.com/office/drawing/2014/main" id="{2B97BCBB-2AF6-45FC-B236-3186001B80E3}"/>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61885801-33BA-4B13-8574-CA1356A0B593}"/>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EEF4FEA3-86B5-4E83-A872-944D73EAE36D}"/>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13F84A77-C47B-457A-A011-EF21BA7FB9CE}"/>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DB6BE07D-C8F1-4C18-9F2F-3800DD1FF9E9}"/>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FFB9CB34-D63B-4219-8D39-8AC4A1A822EE}"/>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E272836D-0169-4C0C-9BB1-4D6B38409EF0}"/>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3858468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ED82BC42-57B6-4314-A5DD-73B440D23552}"/>
                                            </p:graphicEl>
                                          </p:spTgt>
                                        </p:tgtEl>
                                        <p:attrNameLst>
                                          <p:attrName>style.visibility</p:attrName>
                                        </p:attrNameLst>
                                      </p:cBhvr>
                                      <p:to>
                                        <p:strVal val="visible"/>
                                      </p:to>
                                    </p:set>
                                    <p:animEffect transition="in" filter="fade">
                                      <p:cBhvr>
                                        <p:cTn id="12" dur="500"/>
                                        <p:tgtEl>
                                          <p:spTgt spid="5">
                                            <p:graphicEl>
                                              <a:dgm id="{ED82BC42-57B6-4314-A5DD-73B440D23552}"/>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A05D41D5-2956-41EA-8187-B6C7FF0EC84F}"/>
                                            </p:graphicEl>
                                          </p:spTgt>
                                        </p:tgtEl>
                                        <p:attrNameLst>
                                          <p:attrName>style.visibility</p:attrName>
                                        </p:attrNameLst>
                                      </p:cBhvr>
                                      <p:to>
                                        <p:strVal val="visible"/>
                                      </p:to>
                                    </p:set>
                                    <p:animEffect transition="in" filter="fade">
                                      <p:cBhvr>
                                        <p:cTn id="15" dur="500"/>
                                        <p:tgtEl>
                                          <p:spTgt spid="5">
                                            <p:graphicEl>
                                              <a:dgm id="{A05D41D5-2956-41EA-8187-B6C7FF0EC84F}"/>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22845CD0-3CE0-4463-9880-0CA4AFD78B15}"/>
                                            </p:graphicEl>
                                          </p:spTgt>
                                        </p:tgtEl>
                                        <p:attrNameLst>
                                          <p:attrName>style.visibility</p:attrName>
                                        </p:attrNameLst>
                                      </p:cBhvr>
                                      <p:to>
                                        <p:strVal val="visible"/>
                                      </p:to>
                                    </p:set>
                                    <p:animEffect transition="in" filter="fade">
                                      <p:cBhvr>
                                        <p:cTn id="20" dur="500"/>
                                        <p:tgtEl>
                                          <p:spTgt spid="5">
                                            <p:graphicEl>
                                              <a:dgm id="{22845CD0-3CE0-4463-9880-0CA4AFD78B15}"/>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3D89DA4C-C8BF-4424-8BE1-2D6333AA1D4F}"/>
                                            </p:graphicEl>
                                          </p:spTgt>
                                        </p:tgtEl>
                                        <p:attrNameLst>
                                          <p:attrName>style.visibility</p:attrName>
                                        </p:attrNameLst>
                                      </p:cBhvr>
                                      <p:to>
                                        <p:strVal val="visible"/>
                                      </p:to>
                                    </p:set>
                                    <p:animEffect transition="in" filter="fade">
                                      <p:cBhvr>
                                        <p:cTn id="23" dur="500"/>
                                        <p:tgtEl>
                                          <p:spTgt spid="5">
                                            <p:graphicEl>
                                              <a:dgm id="{3D89DA4C-C8BF-4424-8BE1-2D6333AA1D4F}"/>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5">
                                            <p:graphicEl>
                                              <a:dgm id="{8DA6170D-44BF-4E92-BEA8-13D1133E79EC}"/>
                                            </p:graphicEl>
                                          </p:spTgt>
                                        </p:tgtEl>
                                        <p:attrNameLst>
                                          <p:attrName>style.visibility</p:attrName>
                                        </p:attrNameLst>
                                      </p:cBhvr>
                                      <p:to>
                                        <p:strVal val="visible"/>
                                      </p:to>
                                    </p:set>
                                    <p:animEffect transition="in" filter="fade">
                                      <p:cBhvr>
                                        <p:cTn id="28" dur="500"/>
                                        <p:tgtEl>
                                          <p:spTgt spid="5">
                                            <p:graphicEl>
                                              <a:dgm id="{8DA6170D-44BF-4E92-BEA8-13D1133E79EC}"/>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5">
                                            <p:graphicEl>
                                              <a:dgm id="{AFE78CB9-4027-48CB-B4A9-4578DEA652D1}"/>
                                            </p:graphicEl>
                                          </p:spTgt>
                                        </p:tgtEl>
                                        <p:attrNameLst>
                                          <p:attrName>style.visibility</p:attrName>
                                        </p:attrNameLst>
                                      </p:cBhvr>
                                      <p:to>
                                        <p:strVal val="visible"/>
                                      </p:to>
                                    </p:set>
                                    <p:animEffect transition="in" filter="fade">
                                      <p:cBhvr>
                                        <p:cTn id="31" dur="500"/>
                                        <p:tgtEl>
                                          <p:spTgt spid="5">
                                            <p:graphicEl>
                                              <a:dgm id="{AFE78CB9-4027-48CB-B4A9-4578DEA652D1}"/>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5">
                                            <p:graphicEl>
                                              <a:dgm id="{758E484B-F31B-4272-9DEC-4AFD472E4569}"/>
                                            </p:graphicEl>
                                          </p:spTgt>
                                        </p:tgtEl>
                                        <p:attrNameLst>
                                          <p:attrName>style.visibility</p:attrName>
                                        </p:attrNameLst>
                                      </p:cBhvr>
                                      <p:to>
                                        <p:strVal val="visible"/>
                                      </p:to>
                                    </p:set>
                                    <p:animEffect transition="in" filter="fade">
                                      <p:cBhvr>
                                        <p:cTn id="36" dur="500"/>
                                        <p:tgtEl>
                                          <p:spTgt spid="5">
                                            <p:graphicEl>
                                              <a:dgm id="{758E484B-F31B-4272-9DEC-4AFD472E4569}"/>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5">
                                            <p:graphicEl>
                                              <a:dgm id="{6C3FCC8B-6215-4939-BC87-A0F94AB00C16}"/>
                                            </p:graphicEl>
                                          </p:spTgt>
                                        </p:tgtEl>
                                        <p:attrNameLst>
                                          <p:attrName>style.visibility</p:attrName>
                                        </p:attrNameLst>
                                      </p:cBhvr>
                                      <p:to>
                                        <p:strVal val="visible"/>
                                      </p:to>
                                    </p:set>
                                    <p:animEffect transition="in" filter="fade">
                                      <p:cBhvr>
                                        <p:cTn id="39" dur="500"/>
                                        <p:tgtEl>
                                          <p:spTgt spid="5">
                                            <p:graphicEl>
                                              <a:dgm id="{6C3FCC8B-6215-4939-BC87-A0F94AB00C16}"/>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5">
                                            <p:graphicEl>
                                              <a:dgm id="{BE38A284-E252-42BA-A399-E419617F6845}"/>
                                            </p:graphicEl>
                                          </p:spTgt>
                                        </p:tgtEl>
                                        <p:attrNameLst>
                                          <p:attrName>style.visibility</p:attrName>
                                        </p:attrNameLst>
                                      </p:cBhvr>
                                      <p:to>
                                        <p:strVal val="visible"/>
                                      </p:to>
                                    </p:set>
                                    <p:animEffect transition="in" filter="fade">
                                      <p:cBhvr>
                                        <p:cTn id="44" dur="500"/>
                                        <p:tgtEl>
                                          <p:spTgt spid="5">
                                            <p:graphicEl>
                                              <a:dgm id="{BE38A284-E252-42BA-A399-E419617F6845}"/>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5">
                                            <p:graphicEl>
                                              <a:dgm id="{72659CC6-0D2B-4FE8-91C7-7A81D001575F}"/>
                                            </p:graphicEl>
                                          </p:spTgt>
                                        </p:tgtEl>
                                        <p:attrNameLst>
                                          <p:attrName>style.visibility</p:attrName>
                                        </p:attrNameLst>
                                      </p:cBhvr>
                                      <p:to>
                                        <p:strVal val="visible"/>
                                      </p:to>
                                    </p:set>
                                    <p:animEffect transition="in" filter="fade">
                                      <p:cBhvr>
                                        <p:cTn id="47" dur="500"/>
                                        <p:tgtEl>
                                          <p:spTgt spid="5">
                                            <p:graphicEl>
                                              <a:dgm id="{72659CC6-0D2B-4FE8-91C7-7A81D001575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5" grpId="0">
        <p:bldSub>
          <a:bldDgm bld="one"/>
        </p:bldSub>
      </p:bldGraphic>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5"/>
          <p:cNvSpPr txBox="1">
            <a:spLocks/>
          </p:cNvSpPr>
          <p:nvPr/>
        </p:nvSpPr>
        <p:spPr>
          <a:xfrm>
            <a:off x="2516213" y="4968665"/>
            <a:ext cx="7415489" cy="794084"/>
          </a:xfrm>
          <a:custGeom>
            <a:avLst/>
            <a:gdLst>
              <a:gd name="connsiteX0" fmla="*/ 0 w 7415489"/>
              <a:gd name="connsiteY0" fmla="*/ 0 h 794084"/>
              <a:gd name="connsiteX1" fmla="*/ 422112 w 7415489"/>
              <a:gd name="connsiteY1" fmla="*/ 0 h 794084"/>
              <a:gd name="connsiteX2" fmla="*/ 844225 w 7415489"/>
              <a:gd name="connsiteY2" fmla="*/ 0 h 794084"/>
              <a:gd name="connsiteX3" fmla="*/ 1340492 w 7415489"/>
              <a:gd name="connsiteY3" fmla="*/ 0 h 794084"/>
              <a:gd name="connsiteX4" fmla="*/ 1762605 w 7415489"/>
              <a:gd name="connsiteY4" fmla="*/ 0 h 794084"/>
              <a:gd name="connsiteX5" fmla="*/ 2407182 w 7415489"/>
              <a:gd name="connsiteY5" fmla="*/ 0 h 794084"/>
              <a:gd name="connsiteX6" fmla="*/ 2829294 w 7415489"/>
              <a:gd name="connsiteY6" fmla="*/ 0 h 794084"/>
              <a:gd name="connsiteX7" fmla="*/ 3325562 w 7415489"/>
              <a:gd name="connsiteY7" fmla="*/ 0 h 794084"/>
              <a:gd name="connsiteX8" fmla="*/ 3747674 w 7415489"/>
              <a:gd name="connsiteY8" fmla="*/ 0 h 794084"/>
              <a:gd name="connsiteX9" fmla="*/ 4318096 w 7415489"/>
              <a:gd name="connsiteY9" fmla="*/ 0 h 794084"/>
              <a:gd name="connsiteX10" fmla="*/ 4666054 w 7415489"/>
              <a:gd name="connsiteY10" fmla="*/ 0 h 794084"/>
              <a:gd name="connsiteX11" fmla="*/ 5236476 w 7415489"/>
              <a:gd name="connsiteY11" fmla="*/ 0 h 794084"/>
              <a:gd name="connsiteX12" fmla="*/ 5732743 w 7415489"/>
              <a:gd name="connsiteY12" fmla="*/ 0 h 794084"/>
              <a:gd name="connsiteX13" fmla="*/ 6377321 w 7415489"/>
              <a:gd name="connsiteY13" fmla="*/ 0 h 794084"/>
              <a:gd name="connsiteX14" fmla="*/ 6873588 w 7415489"/>
              <a:gd name="connsiteY14" fmla="*/ 0 h 794084"/>
              <a:gd name="connsiteX15" fmla="*/ 7415489 w 7415489"/>
              <a:gd name="connsiteY15" fmla="*/ 0 h 794084"/>
              <a:gd name="connsiteX16" fmla="*/ 7415489 w 7415489"/>
              <a:gd name="connsiteY16" fmla="*/ 389101 h 794084"/>
              <a:gd name="connsiteX17" fmla="*/ 7415489 w 7415489"/>
              <a:gd name="connsiteY17" fmla="*/ 794084 h 794084"/>
              <a:gd name="connsiteX18" fmla="*/ 6770912 w 7415489"/>
              <a:gd name="connsiteY18" fmla="*/ 794084 h 794084"/>
              <a:gd name="connsiteX19" fmla="*/ 6274645 w 7415489"/>
              <a:gd name="connsiteY19" fmla="*/ 794084 h 794084"/>
              <a:gd name="connsiteX20" fmla="*/ 5704222 w 7415489"/>
              <a:gd name="connsiteY20" fmla="*/ 794084 h 794084"/>
              <a:gd name="connsiteX21" fmla="*/ 5059645 w 7415489"/>
              <a:gd name="connsiteY21" fmla="*/ 794084 h 794084"/>
              <a:gd name="connsiteX22" fmla="*/ 4340913 w 7415489"/>
              <a:gd name="connsiteY22" fmla="*/ 794084 h 794084"/>
              <a:gd name="connsiteX23" fmla="*/ 3696336 w 7415489"/>
              <a:gd name="connsiteY23" fmla="*/ 794084 h 794084"/>
              <a:gd name="connsiteX24" fmla="*/ 3348378 w 7415489"/>
              <a:gd name="connsiteY24" fmla="*/ 794084 h 794084"/>
              <a:gd name="connsiteX25" fmla="*/ 2629646 w 7415489"/>
              <a:gd name="connsiteY25" fmla="*/ 794084 h 794084"/>
              <a:gd name="connsiteX26" fmla="*/ 2059224 w 7415489"/>
              <a:gd name="connsiteY26" fmla="*/ 794084 h 794084"/>
              <a:gd name="connsiteX27" fmla="*/ 1711267 w 7415489"/>
              <a:gd name="connsiteY27" fmla="*/ 794084 h 794084"/>
              <a:gd name="connsiteX28" fmla="*/ 1214999 w 7415489"/>
              <a:gd name="connsiteY28" fmla="*/ 794084 h 794084"/>
              <a:gd name="connsiteX29" fmla="*/ 867042 w 7415489"/>
              <a:gd name="connsiteY29" fmla="*/ 794084 h 794084"/>
              <a:gd name="connsiteX30" fmla="*/ 519084 w 7415489"/>
              <a:gd name="connsiteY30" fmla="*/ 794084 h 794084"/>
              <a:gd name="connsiteX31" fmla="*/ 0 w 7415489"/>
              <a:gd name="connsiteY31" fmla="*/ 794084 h 794084"/>
              <a:gd name="connsiteX32" fmla="*/ 0 w 7415489"/>
              <a:gd name="connsiteY32" fmla="*/ 397042 h 794084"/>
              <a:gd name="connsiteX33" fmla="*/ 0 w 7415489"/>
              <a:gd name="connsiteY33" fmla="*/ 0 h 794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7415489" h="794084" fill="none" extrusionOk="0">
                <a:moveTo>
                  <a:pt x="0" y="0"/>
                </a:moveTo>
                <a:cubicBezTo>
                  <a:pt x="125545" y="-44840"/>
                  <a:pt x="211997" y="6315"/>
                  <a:pt x="422112" y="0"/>
                </a:cubicBezTo>
                <a:cubicBezTo>
                  <a:pt x="632227" y="-6315"/>
                  <a:pt x="665227" y="43181"/>
                  <a:pt x="844225" y="0"/>
                </a:cubicBezTo>
                <a:cubicBezTo>
                  <a:pt x="1023223" y="-43181"/>
                  <a:pt x="1172210" y="15266"/>
                  <a:pt x="1340492" y="0"/>
                </a:cubicBezTo>
                <a:cubicBezTo>
                  <a:pt x="1508774" y="-15266"/>
                  <a:pt x="1668851" y="48957"/>
                  <a:pt x="1762605" y="0"/>
                </a:cubicBezTo>
                <a:cubicBezTo>
                  <a:pt x="1856359" y="-48957"/>
                  <a:pt x="2195274" y="6776"/>
                  <a:pt x="2407182" y="0"/>
                </a:cubicBezTo>
                <a:cubicBezTo>
                  <a:pt x="2619090" y="-6776"/>
                  <a:pt x="2711557" y="23138"/>
                  <a:pt x="2829294" y="0"/>
                </a:cubicBezTo>
                <a:cubicBezTo>
                  <a:pt x="2947031" y="-23138"/>
                  <a:pt x="3157994" y="53545"/>
                  <a:pt x="3325562" y="0"/>
                </a:cubicBezTo>
                <a:cubicBezTo>
                  <a:pt x="3493130" y="-53545"/>
                  <a:pt x="3562074" y="10627"/>
                  <a:pt x="3747674" y="0"/>
                </a:cubicBezTo>
                <a:cubicBezTo>
                  <a:pt x="3933274" y="-10627"/>
                  <a:pt x="4121073" y="49191"/>
                  <a:pt x="4318096" y="0"/>
                </a:cubicBezTo>
                <a:cubicBezTo>
                  <a:pt x="4515119" y="-49191"/>
                  <a:pt x="4524584" y="30369"/>
                  <a:pt x="4666054" y="0"/>
                </a:cubicBezTo>
                <a:cubicBezTo>
                  <a:pt x="4807524" y="-30369"/>
                  <a:pt x="5023346" y="58308"/>
                  <a:pt x="5236476" y="0"/>
                </a:cubicBezTo>
                <a:cubicBezTo>
                  <a:pt x="5449606" y="-58308"/>
                  <a:pt x="5506619" y="36709"/>
                  <a:pt x="5732743" y="0"/>
                </a:cubicBezTo>
                <a:cubicBezTo>
                  <a:pt x="5958867" y="-36709"/>
                  <a:pt x="6103324" y="59200"/>
                  <a:pt x="6377321" y="0"/>
                </a:cubicBezTo>
                <a:cubicBezTo>
                  <a:pt x="6651318" y="-59200"/>
                  <a:pt x="6670758" y="40361"/>
                  <a:pt x="6873588" y="0"/>
                </a:cubicBezTo>
                <a:cubicBezTo>
                  <a:pt x="7076418" y="-40361"/>
                  <a:pt x="7217528" y="61459"/>
                  <a:pt x="7415489" y="0"/>
                </a:cubicBezTo>
                <a:cubicBezTo>
                  <a:pt x="7458558" y="175158"/>
                  <a:pt x="7405495" y="252291"/>
                  <a:pt x="7415489" y="389101"/>
                </a:cubicBezTo>
                <a:cubicBezTo>
                  <a:pt x="7425483" y="525911"/>
                  <a:pt x="7409418" y="618718"/>
                  <a:pt x="7415489" y="794084"/>
                </a:cubicBezTo>
                <a:cubicBezTo>
                  <a:pt x="7238425" y="815127"/>
                  <a:pt x="6922092" y="730146"/>
                  <a:pt x="6770912" y="794084"/>
                </a:cubicBezTo>
                <a:cubicBezTo>
                  <a:pt x="6619732" y="858022"/>
                  <a:pt x="6466048" y="754639"/>
                  <a:pt x="6274645" y="794084"/>
                </a:cubicBezTo>
                <a:cubicBezTo>
                  <a:pt x="6083242" y="833529"/>
                  <a:pt x="5972699" y="748895"/>
                  <a:pt x="5704222" y="794084"/>
                </a:cubicBezTo>
                <a:cubicBezTo>
                  <a:pt x="5435745" y="839273"/>
                  <a:pt x="5375306" y="730736"/>
                  <a:pt x="5059645" y="794084"/>
                </a:cubicBezTo>
                <a:cubicBezTo>
                  <a:pt x="4743984" y="857432"/>
                  <a:pt x="4695886" y="792792"/>
                  <a:pt x="4340913" y="794084"/>
                </a:cubicBezTo>
                <a:cubicBezTo>
                  <a:pt x="3985940" y="795376"/>
                  <a:pt x="3848309" y="789391"/>
                  <a:pt x="3696336" y="794084"/>
                </a:cubicBezTo>
                <a:cubicBezTo>
                  <a:pt x="3544363" y="798777"/>
                  <a:pt x="3503824" y="791348"/>
                  <a:pt x="3348378" y="794084"/>
                </a:cubicBezTo>
                <a:cubicBezTo>
                  <a:pt x="3192932" y="796820"/>
                  <a:pt x="2786372" y="727256"/>
                  <a:pt x="2629646" y="794084"/>
                </a:cubicBezTo>
                <a:cubicBezTo>
                  <a:pt x="2472920" y="860912"/>
                  <a:pt x="2272812" y="779697"/>
                  <a:pt x="2059224" y="794084"/>
                </a:cubicBezTo>
                <a:cubicBezTo>
                  <a:pt x="1845636" y="808471"/>
                  <a:pt x="1803743" y="781858"/>
                  <a:pt x="1711267" y="794084"/>
                </a:cubicBezTo>
                <a:cubicBezTo>
                  <a:pt x="1618791" y="806310"/>
                  <a:pt x="1378339" y="741920"/>
                  <a:pt x="1214999" y="794084"/>
                </a:cubicBezTo>
                <a:cubicBezTo>
                  <a:pt x="1051659" y="846248"/>
                  <a:pt x="951440" y="782675"/>
                  <a:pt x="867042" y="794084"/>
                </a:cubicBezTo>
                <a:cubicBezTo>
                  <a:pt x="782644" y="805493"/>
                  <a:pt x="688536" y="793630"/>
                  <a:pt x="519084" y="794084"/>
                </a:cubicBezTo>
                <a:cubicBezTo>
                  <a:pt x="349632" y="794538"/>
                  <a:pt x="235306" y="785343"/>
                  <a:pt x="0" y="794084"/>
                </a:cubicBezTo>
                <a:cubicBezTo>
                  <a:pt x="-30337" y="714312"/>
                  <a:pt x="7225" y="552893"/>
                  <a:pt x="0" y="397042"/>
                </a:cubicBezTo>
                <a:cubicBezTo>
                  <a:pt x="-7225" y="241191"/>
                  <a:pt x="27638" y="81656"/>
                  <a:pt x="0" y="0"/>
                </a:cubicBezTo>
                <a:close/>
              </a:path>
              <a:path w="7415489" h="794084" stroke="0" extrusionOk="0">
                <a:moveTo>
                  <a:pt x="0" y="0"/>
                </a:moveTo>
                <a:cubicBezTo>
                  <a:pt x="116582" y="-7574"/>
                  <a:pt x="266343" y="5693"/>
                  <a:pt x="347958" y="0"/>
                </a:cubicBezTo>
                <a:cubicBezTo>
                  <a:pt x="429573" y="-5693"/>
                  <a:pt x="825844" y="43575"/>
                  <a:pt x="1066690" y="0"/>
                </a:cubicBezTo>
                <a:cubicBezTo>
                  <a:pt x="1307536" y="-43575"/>
                  <a:pt x="1433356" y="14177"/>
                  <a:pt x="1785422" y="0"/>
                </a:cubicBezTo>
                <a:cubicBezTo>
                  <a:pt x="2137488" y="-14177"/>
                  <a:pt x="2096344" y="42595"/>
                  <a:pt x="2355844" y="0"/>
                </a:cubicBezTo>
                <a:cubicBezTo>
                  <a:pt x="2615344" y="-42595"/>
                  <a:pt x="2606367" y="28251"/>
                  <a:pt x="2852111" y="0"/>
                </a:cubicBezTo>
                <a:cubicBezTo>
                  <a:pt x="3097855" y="-28251"/>
                  <a:pt x="3168445" y="53834"/>
                  <a:pt x="3422533" y="0"/>
                </a:cubicBezTo>
                <a:cubicBezTo>
                  <a:pt x="3676621" y="-53834"/>
                  <a:pt x="3724507" y="23819"/>
                  <a:pt x="3918801" y="0"/>
                </a:cubicBezTo>
                <a:cubicBezTo>
                  <a:pt x="4113095" y="-23819"/>
                  <a:pt x="4259515" y="61081"/>
                  <a:pt x="4489223" y="0"/>
                </a:cubicBezTo>
                <a:cubicBezTo>
                  <a:pt x="4718931" y="-61081"/>
                  <a:pt x="4995739" y="31444"/>
                  <a:pt x="5133800" y="0"/>
                </a:cubicBezTo>
                <a:cubicBezTo>
                  <a:pt x="5271861" y="-31444"/>
                  <a:pt x="5506813" y="69439"/>
                  <a:pt x="5778377" y="0"/>
                </a:cubicBezTo>
                <a:cubicBezTo>
                  <a:pt x="6049941" y="-69439"/>
                  <a:pt x="6217296" y="19795"/>
                  <a:pt x="6422954" y="0"/>
                </a:cubicBezTo>
                <a:cubicBezTo>
                  <a:pt x="6628612" y="-19795"/>
                  <a:pt x="7089613" y="14156"/>
                  <a:pt x="7415489" y="0"/>
                </a:cubicBezTo>
                <a:cubicBezTo>
                  <a:pt x="7432718" y="93710"/>
                  <a:pt x="7399727" y="206118"/>
                  <a:pt x="7415489" y="404983"/>
                </a:cubicBezTo>
                <a:cubicBezTo>
                  <a:pt x="7431251" y="603848"/>
                  <a:pt x="7409035" y="667180"/>
                  <a:pt x="7415489" y="794084"/>
                </a:cubicBezTo>
                <a:cubicBezTo>
                  <a:pt x="7219302" y="859490"/>
                  <a:pt x="6989854" y="775687"/>
                  <a:pt x="6770912" y="794084"/>
                </a:cubicBezTo>
                <a:cubicBezTo>
                  <a:pt x="6551970" y="812481"/>
                  <a:pt x="6346394" y="760750"/>
                  <a:pt x="6200490" y="794084"/>
                </a:cubicBezTo>
                <a:cubicBezTo>
                  <a:pt x="6054586" y="827418"/>
                  <a:pt x="5860315" y="751956"/>
                  <a:pt x="5704222" y="794084"/>
                </a:cubicBezTo>
                <a:cubicBezTo>
                  <a:pt x="5548129" y="836212"/>
                  <a:pt x="5389465" y="773149"/>
                  <a:pt x="5133800" y="794084"/>
                </a:cubicBezTo>
                <a:cubicBezTo>
                  <a:pt x="4878135" y="815019"/>
                  <a:pt x="4734692" y="732443"/>
                  <a:pt x="4415068" y="794084"/>
                </a:cubicBezTo>
                <a:cubicBezTo>
                  <a:pt x="4095444" y="855725"/>
                  <a:pt x="4235195" y="785962"/>
                  <a:pt x="4067111" y="794084"/>
                </a:cubicBezTo>
                <a:cubicBezTo>
                  <a:pt x="3899027" y="802206"/>
                  <a:pt x="3727821" y="741785"/>
                  <a:pt x="3422533" y="794084"/>
                </a:cubicBezTo>
                <a:cubicBezTo>
                  <a:pt x="3117245" y="846383"/>
                  <a:pt x="3109165" y="771448"/>
                  <a:pt x="2926266" y="794084"/>
                </a:cubicBezTo>
                <a:cubicBezTo>
                  <a:pt x="2743367" y="816720"/>
                  <a:pt x="2517452" y="726995"/>
                  <a:pt x="2355844" y="794084"/>
                </a:cubicBezTo>
                <a:cubicBezTo>
                  <a:pt x="2194236" y="861173"/>
                  <a:pt x="1975610" y="771718"/>
                  <a:pt x="1711267" y="794084"/>
                </a:cubicBezTo>
                <a:cubicBezTo>
                  <a:pt x="1446924" y="816450"/>
                  <a:pt x="1338768" y="793499"/>
                  <a:pt x="1140844" y="794084"/>
                </a:cubicBezTo>
                <a:cubicBezTo>
                  <a:pt x="942920" y="794669"/>
                  <a:pt x="853644" y="759072"/>
                  <a:pt x="718732" y="794084"/>
                </a:cubicBezTo>
                <a:cubicBezTo>
                  <a:pt x="583820" y="829096"/>
                  <a:pt x="322130" y="735381"/>
                  <a:pt x="0" y="794084"/>
                </a:cubicBezTo>
                <a:cubicBezTo>
                  <a:pt x="-3815" y="601656"/>
                  <a:pt x="10608" y="502973"/>
                  <a:pt x="0" y="404983"/>
                </a:cubicBezTo>
                <a:cubicBezTo>
                  <a:pt x="-10608" y="306993"/>
                  <a:pt x="25835" y="167513"/>
                  <a:pt x="0" y="0"/>
                </a:cubicBezTo>
                <a:close/>
              </a:path>
            </a:pathLst>
          </a:custGeom>
          <a:solidFill>
            <a:schemeClr val="accent1">
              <a:lumMod val="40000"/>
              <a:lumOff val="60000"/>
            </a:schemeClr>
          </a:solidFill>
          <a:ln>
            <a:solidFill>
              <a:schemeClr val="tx1"/>
            </a:solidFill>
            <a:extLst>
              <a:ext uri="{C807C97D-BFC1-408E-A445-0C87EB9F89A2}">
                <ask:lineSketchStyleProps xmlns:ask="http://schemas.microsoft.com/office/drawing/2018/sketchyshapes" sd="3798537181">
                  <a:prstGeom prst="rect">
                    <a:avLst/>
                  </a:prstGeom>
                  <ask:type>
                    <ask:lineSketchScribble/>
                  </ask:type>
                </ask:lineSketchStyleProps>
              </a:ext>
            </a:extLst>
          </a:ln>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ctr"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400" i="0" u="none" strike="noStrike" kern="1200" cap="none" spc="0" normalizeH="0" baseline="0" noProof="0" dirty="0">
                <a:ln>
                  <a:noFill/>
                </a:ln>
                <a:solidFill>
                  <a:schemeClr val="tx1"/>
                </a:solidFill>
                <a:effectLst/>
                <a:uLnTx/>
                <a:uFillTx/>
                <a:latin typeface="Calibri" panose="020F0502020204030204"/>
                <a:ea typeface="+mn-ea"/>
                <a:cs typeface="+mn-cs"/>
              </a:rPr>
              <a:t>With relation to the suspect, what are your intended actions?</a:t>
            </a:r>
            <a:endParaRPr kumimoji="0" lang="en-GB" sz="2400" i="1" u="none" strike="noStrike" kern="1200" cap="none" spc="0" normalizeH="0" baseline="0" noProof="0" dirty="0">
              <a:ln>
                <a:noFill/>
              </a:ln>
              <a:solidFill>
                <a:schemeClr val="tx1"/>
              </a:solidFill>
              <a:effectLst/>
              <a:uLnTx/>
              <a:uFillTx/>
              <a:latin typeface="Calibri" panose="020F0502020204030204"/>
              <a:ea typeface="+mn-ea"/>
              <a:cs typeface="+mn-cs"/>
            </a:endParaRP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sp>
        <p:nvSpPr>
          <p:cNvPr id="6" name="TextBox 5"/>
          <p:cNvSpPr txBox="1"/>
          <p:nvPr/>
        </p:nvSpPr>
        <p:spPr>
          <a:xfrm>
            <a:off x="1255370" y="147693"/>
            <a:ext cx="10178716" cy="584775"/>
          </a:xfrm>
          <a:prstGeom prst="rect">
            <a:avLst/>
          </a:prstGeom>
          <a:solidFill>
            <a:srgbClr val="002060"/>
          </a:solidFill>
        </p:spPr>
        <p:txBody>
          <a:bodyPr wrap="square" rtlCol="0">
            <a:spAutoFit/>
          </a:bodyPr>
          <a:lstStyle/>
          <a:p>
            <a:pPr algn="ctr"/>
            <a:r>
              <a:rPr lang="en-GB" sz="3200" b="1" dirty="0">
                <a:solidFill>
                  <a:schemeClr val="bg1"/>
                </a:solidFill>
              </a:rPr>
              <a:t>The Suspect</a:t>
            </a:r>
          </a:p>
        </p:txBody>
      </p:sp>
      <p:graphicFrame>
        <p:nvGraphicFramePr>
          <p:cNvPr id="2" name="Diagram 1"/>
          <p:cNvGraphicFramePr/>
          <p:nvPr>
            <p:extLst>
              <p:ext uri="{D42A27DB-BD31-4B8C-83A1-F6EECF244321}">
                <p14:modId xmlns:p14="http://schemas.microsoft.com/office/powerpoint/2010/main" val="163433855"/>
              </p:ext>
            </p:extLst>
          </p:nvPr>
        </p:nvGraphicFramePr>
        <p:xfrm>
          <a:off x="2107085" y="866274"/>
          <a:ext cx="7977830" cy="39685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7" name="Group 6">
            <a:extLst>
              <a:ext uri="{FF2B5EF4-FFF2-40B4-BE49-F238E27FC236}">
                <a16:creationId xmlns:a16="http://schemas.microsoft.com/office/drawing/2014/main" id="{D45D4CF3-0539-4D37-92C8-D4A5DA8DB62A}"/>
              </a:ext>
            </a:extLst>
          </p:cNvPr>
          <p:cNvGrpSpPr/>
          <p:nvPr/>
        </p:nvGrpSpPr>
        <p:grpSpPr>
          <a:xfrm>
            <a:off x="0" y="5734233"/>
            <a:ext cx="12192000" cy="1240188"/>
            <a:chOff x="0" y="5734233"/>
            <a:chExt cx="12192000" cy="1240188"/>
          </a:xfrm>
        </p:grpSpPr>
        <p:pic>
          <p:nvPicPr>
            <p:cNvPr id="8" name="Picture 7">
              <a:extLst>
                <a:ext uri="{FF2B5EF4-FFF2-40B4-BE49-F238E27FC236}">
                  <a16:creationId xmlns:a16="http://schemas.microsoft.com/office/drawing/2014/main" id="{1940B774-6E6D-44C5-BD78-0783454EDB4B}"/>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9" name="Rectangle 8">
              <a:extLst>
                <a:ext uri="{FF2B5EF4-FFF2-40B4-BE49-F238E27FC236}">
                  <a16:creationId xmlns:a16="http://schemas.microsoft.com/office/drawing/2014/main" id="{30502E56-73E4-4476-8E39-62395B0A148E}"/>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 name="Picture 9">
              <a:extLst>
                <a:ext uri="{FF2B5EF4-FFF2-40B4-BE49-F238E27FC236}">
                  <a16:creationId xmlns:a16="http://schemas.microsoft.com/office/drawing/2014/main" id="{555AC0E9-828D-4364-9943-80F7891CDA67}"/>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1" name="Rectangle 10">
              <a:extLst>
                <a:ext uri="{FF2B5EF4-FFF2-40B4-BE49-F238E27FC236}">
                  <a16:creationId xmlns:a16="http://schemas.microsoft.com/office/drawing/2014/main" id="{739F3679-A482-41EB-BE9D-4EE85E5E18F0}"/>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Text, letter&#10;&#10;Description automatically generated">
              <a:extLst>
                <a:ext uri="{FF2B5EF4-FFF2-40B4-BE49-F238E27FC236}">
                  <a16:creationId xmlns:a16="http://schemas.microsoft.com/office/drawing/2014/main" id="{E336E201-A268-4302-A928-E1ACDEDA0BB8}"/>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3" name="Picture 12" descr="A picture containing text, metalware, gear&#10;&#10;Description automatically generated">
              <a:extLst>
                <a:ext uri="{FF2B5EF4-FFF2-40B4-BE49-F238E27FC236}">
                  <a16:creationId xmlns:a16="http://schemas.microsoft.com/office/drawing/2014/main" id="{1405F25D-ADD6-4040-943F-63E8F9A43916}"/>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7930106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85D63C9B-FC45-4F24-A89E-1BF745D9CE3B}"/>
                                            </p:graphicEl>
                                          </p:spTgt>
                                        </p:tgtEl>
                                        <p:attrNameLst>
                                          <p:attrName>style.visibility</p:attrName>
                                        </p:attrNameLst>
                                      </p:cBhvr>
                                      <p:to>
                                        <p:strVal val="visible"/>
                                      </p:to>
                                    </p:set>
                                    <p:animEffect transition="in" filter="fade">
                                      <p:cBhvr>
                                        <p:cTn id="12" dur="500"/>
                                        <p:tgtEl>
                                          <p:spTgt spid="2">
                                            <p:graphicEl>
                                              <a:dgm id="{85D63C9B-FC45-4F24-A89E-1BF745D9CE3B}"/>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CF02C79E-256F-4E63-B409-2F72555778E4}"/>
                                            </p:graphicEl>
                                          </p:spTgt>
                                        </p:tgtEl>
                                        <p:attrNameLst>
                                          <p:attrName>style.visibility</p:attrName>
                                        </p:attrNameLst>
                                      </p:cBhvr>
                                      <p:to>
                                        <p:strVal val="visible"/>
                                      </p:to>
                                    </p:set>
                                    <p:animEffect transition="in" filter="fade">
                                      <p:cBhvr>
                                        <p:cTn id="17" dur="500"/>
                                        <p:tgtEl>
                                          <p:spTgt spid="2">
                                            <p:graphicEl>
                                              <a:dgm id="{CF02C79E-256F-4E63-B409-2F72555778E4}"/>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23CAC000-7B4D-45AE-BF05-6B0F83BB962D}"/>
                                            </p:graphicEl>
                                          </p:spTgt>
                                        </p:tgtEl>
                                        <p:attrNameLst>
                                          <p:attrName>style.visibility</p:attrName>
                                        </p:attrNameLst>
                                      </p:cBhvr>
                                      <p:to>
                                        <p:strVal val="visible"/>
                                      </p:to>
                                    </p:set>
                                    <p:animEffect transition="in" filter="fade">
                                      <p:cBhvr>
                                        <p:cTn id="22" dur="500"/>
                                        <p:tgtEl>
                                          <p:spTgt spid="2">
                                            <p:graphicEl>
                                              <a:dgm id="{23CAC000-7B4D-45AE-BF05-6B0F83BB962D}"/>
                                            </p:graphic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2">
                                            <p:graphicEl>
                                              <a:dgm id="{ACD36DFF-B767-46CB-A28C-4919411C60E8}"/>
                                            </p:graphicEl>
                                          </p:spTgt>
                                        </p:tgtEl>
                                        <p:attrNameLst>
                                          <p:attrName>style.visibility</p:attrName>
                                        </p:attrNameLst>
                                      </p:cBhvr>
                                      <p:to>
                                        <p:strVal val="visible"/>
                                      </p:to>
                                    </p:set>
                                    <p:animEffect transition="in" filter="fade">
                                      <p:cBhvr>
                                        <p:cTn id="25" dur="500"/>
                                        <p:tgtEl>
                                          <p:spTgt spid="2">
                                            <p:graphicEl>
                                              <a:dgm id="{ACD36DFF-B767-46CB-A28C-4919411C60E8}"/>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2">
                                            <p:graphicEl>
                                              <a:dgm id="{3027FA07-8ED9-4CAA-998F-9E36843030EE}"/>
                                            </p:graphicEl>
                                          </p:spTgt>
                                        </p:tgtEl>
                                        <p:attrNameLst>
                                          <p:attrName>style.visibility</p:attrName>
                                        </p:attrNameLst>
                                      </p:cBhvr>
                                      <p:to>
                                        <p:strVal val="visible"/>
                                      </p:to>
                                    </p:set>
                                    <p:animEffect transition="in" filter="fade">
                                      <p:cBhvr>
                                        <p:cTn id="30" dur="500"/>
                                        <p:tgtEl>
                                          <p:spTgt spid="2">
                                            <p:graphicEl>
                                              <a:dgm id="{3027FA07-8ED9-4CAA-998F-9E36843030E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Graphic spid="2" grpId="0">
        <p:bldSub>
          <a:bldDgm bld="one"/>
        </p:bldSub>
      </p:bldGraphic>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708801" y="257178"/>
            <a:ext cx="9397635" cy="584775"/>
          </a:xfrm>
          <a:prstGeom prst="rect">
            <a:avLst/>
          </a:prstGeom>
          <a:solidFill>
            <a:srgbClr val="002060"/>
          </a:solidFill>
        </p:spPr>
        <p:txBody>
          <a:bodyPr wrap="square" rtlCol="0">
            <a:spAutoFit/>
          </a:bodyPr>
          <a:lstStyle/>
          <a:p>
            <a:pPr algn="ctr"/>
            <a:r>
              <a:rPr lang="en-GB" sz="3200" b="1" dirty="0">
                <a:solidFill>
                  <a:schemeClr val="bg1"/>
                </a:solidFill>
              </a:rPr>
              <a:t>Powers – Options - Actions</a:t>
            </a:r>
          </a:p>
        </p:txBody>
      </p:sp>
      <p:sp>
        <p:nvSpPr>
          <p:cNvPr id="4" name="Horizontal Scroll 3"/>
          <p:cNvSpPr/>
          <p:nvPr/>
        </p:nvSpPr>
        <p:spPr>
          <a:xfrm>
            <a:off x="3077737" y="1828800"/>
            <a:ext cx="6177776" cy="2276764"/>
          </a:xfrm>
          <a:prstGeom prst="horizontalScroll">
            <a:avLst/>
          </a:prstGeom>
          <a:solidFill>
            <a:schemeClr val="tx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What powers are available?</a:t>
            </a:r>
          </a:p>
        </p:txBody>
      </p:sp>
      <p:grpSp>
        <p:nvGrpSpPr>
          <p:cNvPr id="5" name="Group 4">
            <a:extLst>
              <a:ext uri="{FF2B5EF4-FFF2-40B4-BE49-F238E27FC236}">
                <a16:creationId xmlns:a16="http://schemas.microsoft.com/office/drawing/2014/main" id="{676B21D3-A24F-431C-9ED9-C3EDB2DCB466}"/>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2167B451-ADBA-4204-8E17-397632F38278}"/>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A92C8F7A-6F9F-4DA4-A5C7-E5AE530327FF}"/>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B9F94CBB-647A-4D72-984C-28C04A67C0F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B38ED96C-CF94-4A2D-ADA7-3C73E8517BE7}"/>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7514D0BD-6768-4EEA-B7B4-CE01506D3193}"/>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5AB9C266-7685-4133-A0DF-9634EC0C01D7}"/>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4894770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1318350" y="251210"/>
            <a:ext cx="9397635" cy="646331"/>
          </a:xfrm>
          <a:prstGeom prst="rect">
            <a:avLst/>
          </a:prstGeom>
          <a:solidFill>
            <a:srgbClr val="002060"/>
          </a:solidFill>
        </p:spPr>
        <p:txBody>
          <a:bodyPr wrap="square" rtlCol="0">
            <a:spAutoFit/>
          </a:bodyPr>
          <a:lstStyle/>
          <a:p>
            <a:pPr algn="ctr"/>
            <a:r>
              <a:rPr lang="en-GB" sz="3600" b="1" dirty="0">
                <a:solidFill>
                  <a:schemeClr val="bg1"/>
                </a:solidFill>
              </a:rPr>
              <a:t>Options</a:t>
            </a:r>
          </a:p>
        </p:txBody>
      </p:sp>
      <p:pic>
        <p:nvPicPr>
          <p:cNvPr id="1026" name="Picture 2" descr="options – Kent Business School Employabilit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0833" y="1471902"/>
            <a:ext cx="5905500" cy="3200401"/>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p:cNvPicPr>
            <a:picLocks noChangeAspect="1"/>
          </p:cNvPicPr>
          <p:nvPr/>
        </p:nvPicPr>
        <p:blipFill>
          <a:blip r:embed="rId4"/>
          <a:stretch>
            <a:fillRect/>
          </a:stretch>
        </p:blipFill>
        <p:spPr>
          <a:xfrm>
            <a:off x="6933156" y="1125982"/>
            <a:ext cx="4865300" cy="3892240"/>
          </a:xfrm>
          <a:prstGeom prst="rect">
            <a:avLst/>
          </a:prstGeom>
        </p:spPr>
      </p:pic>
      <p:grpSp>
        <p:nvGrpSpPr>
          <p:cNvPr id="5" name="Group 4">
            <a:extLst>
              <a:ext uri="{FF2B5EF4-FFF2-40B4-BE49-F238E27FC236}">
                <a16:creationId xmlns:a16="http://schemas.microsoft.com/office/drawing/2014/main" id="{22D483D7-9819-4E08-BA20-AB3B887B8DC3}"/>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68D73D45-0449-4AE2-9942-4838DEEBC494}"/>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C63DF640-32D8-4CD6-B842-34FA10EC1BED}"/>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9B4C6B3C-AD5A-45E7-AFC2-5EBDD786EEC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10668012-97CA-41D1-8576-47053AFFE498}"/>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0E582607-BAF1-4591-B750-CB628D1CB211}"/>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D5906418-1F52-45B2-BCFB-1289C4EA9A36}"/>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7022816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fade">
                                      <p:cBhvr>
                                        <p:cTn id="7" dur="500"/>
                                        <p:tgtEl>
                                          <p:spTgt spid="102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00100" y="2640963"/>
            <a:ext cx="4193125" cy="3144844"/>
          </a:xfrm>
          <a:prstGeom prst="rect">
            <a:avLst/>
          </a:prstGeom>
        </p:spPr>
      </p:pic>
      <p:sp>
        <p:nvSpPr>
          <p:cNvPr id="4" name="TextBox 3"/>
          <p:cNvSpPr txBox="1"/>
          <p:nvPr/>
        </p:nvSpPr>
        <p:spPr>
          <a:xfrm>
            <a:off x="490702" y="1422392"/>
            <a:ext cx="2310063" cy="707886"/>
          </a:xfrm>
          <a:custGeom>
            <a:avLst/>
            <a:gdLst>
              <a:gd name="connsiteX0" fmla="*/ 0 w 2310063"/>
              <a:gd name="connsiteY0" fmla="*/ 0 h 707886"/>
              <a:gd name="connsiteX1" fmla="*/ 531314 w 2310063"/>
              <a:gd name="connsiteY1" fmla="*/ 0 h 707886"/>
              <a:gd name="connsiteX2" fmla="*/ 1085730 w 2310063"/>
              <a:gd name="connsiteY2" fmla="*/ 0 h 707886"/>
              <a:gd name="connsiteX3" fmla="*/ 1617044 w 2310063"/>
              <a:gd name="connsiteY3" fmla="*/ 0 h 707886"/>
              <a:gd name="connsiteX4" fmla="*/ 2310063 w 2310063"/>
              <a:gd name="connsiteY4" fmla="*/ 0 h 707886"/>
              <a:gd name="connsiteX5" fmla="*/ 2310063 w 2310063"/>
              <a:gd name="connsiteY5" fmla="*/ 361022 h 707886"/>
              <a:gd name="connsiteX6" fmla="*/ 2310063 w 2310063"/>
              <a:gd name="connsiteY6" fmla="*/ 707886 h 707886"/>
              <a:gd name="connsiteX7" fmla="*/ 1755648 w 2310063"/>
              <a:gd name="connsiteY7" fmla="*/ 707886 h 707886"/>
              <a:gd name="connsiteX8" fmla="*/ 1178132 w 2310063"/>
              <a:gd name="connsiteY8" fmla="*/ 707886 h 707886"/>
              <a:gd name="connsiteX9" fmla="*/ 646818 w 2310063"/>
              <a:gd name="connsiteY9" fmla="*/ 707886 h 707886"/>
              <a:gd name="connsiteX10" fmla="*/ 0 w 2310063"/>
              <a:gd name="connsiteY10" fmla="*/ 707886 h 707886"/>
              <a:gd name="connsiteX11" fmla="*/ 0 w 2310063"/>
              <a:gd name="connsiteY11" fmla="*/ 353943 h 707886"/>
              <a:gd name="connsiteX12" fmla="*/ 0 w 2310063"/>
              <a:gd name="connsiteY12" fmla="*/ 0 h 707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10063" h="707886" fill="none" extrusionOk="0">
                <a:moveTo>
                  <a:pt x="0" y="0"/>
                </a:moveTo>
                <a:cubicBezTo>
                  <a:pt x="206704" y="-55959"/>
                  <a:pt x="358533" y="37348"/>
                  <a:pt x="531314" y="0"/>
                </a:cubicBezTo>
                <a:cubicBezTo>
                  <a:pt x="704095" y="-37348"/>
                  <a:pt x="855749" y="65913"/>
                  <a:pt x="1085730" y="0"/>
                </a:cubicBezTo>
                <a:cubicBezTo>
                  <a:pt x="1315711" y="-65913"/>
                  <a:pt x="1444536" y="59867"/>
                  <a:pt x="1617044" y="0"/>
                </a:cubicBezTo>
                <a:cubicBezTo>
                  <a:pt x="1789552" y="-59867"/>
                  <a:pt x="2113068" y="64627"/>
                  <a:pt x="2310063" y="0"/>
                </a:cubicBezTo>
                <a:cubicBezTo>
                  <a:pt x="2330370" y="163454"/>
                  <a:pt x="2279443" y="184140"/>
                  <a:pt x="2310063" y="361022"/>
                </a:cubicBezTo>
                <a:cubicBezTo>
                  <a:pt x="2340683" y="537904"/>
                  <a:pt x="2273702" y="611681"/>
                  <a:pt x="2310063" y="707886"/>
                </a:cubicBezTo>
                <a:cubicBezTo>
                  <a:pt x="2175551" y="729962"/>
                  <a:pt x="1983128" y="667283"/>
                  <a:pt x="1755648" y="707886"/>
                </a:cubicBezTo>
                <a:cubicBezTo>
                  <a:pt x="1528168" y="748489"/>
                  <a:pt x="1404739" y="671670"/>
                  <a:pt x="1178132" y="707886"/>
                </a:cubicBezTo>
                <a:cubicBezTo>
                  <a:pt x="951525" y="744102"/>
                  <a:pt x="776168" y="706259"/>
                  <a:pt x="646818" y="707886"/>
                </a:cubicBezTo>
                <a:cubicBezTo>
                  <a:pt x="517468" y="709513"/>
                  <a:pt x="210014" y="645589"/>
                  <a:pt x="0" y="707886"/>
                </a:cubicBezTo>
                <a:cubicBezTo>
                  <a:pt x="-1484" y="549116"/>
                  <a:pt x="12196" y="485128"/>
                  <a:pt x="0" y="353943"/>
                </a:cubicBezTo>
                <a:cubicBezTo>
                  <a:pt x="-12196" y="222758"/>
                  <a:pt x="27469" y="112695"/>
                  <a:pt x="0" y="0"/>
                </a:cubicBezTo>
                <a:close/>
              </a:path>
              <a:path w="2310063" h="707886" stroke="0" extrusionOk="0">
                <a:moveTo>
                  <a:pt x="0" y="0"/>
                </a:moveTo>
                <a:cubicBezTo>
                  <a:pt x="123636" y="-64724"/>
                  <a:pt x="338123" y="62407"/>
                  <a:pt x="577516" y="0"/>
                </a:cubicBezTo>
                <a:cubicBezTo>
                  <a:pt x="816909" y="-62407"/>
                  <a:pt x="917831" y="49151"/>
                  <a:pt x="1155032" y="0"/>
                </a:cubicBezTo>
                <a:cubicBezTo>
                  <a:pt x="1392233" y="-49151"/>
                  <a:pt x="1477722" y="5149"/>
                  <a:pt x="1755648" y="0"/>
                </a:cubicBezTo>
                <a:cubicBezTo>
                  <a:pt x="2033574" y="-5149"/>
                  <a:pt x="2076323" y="36373"/>
                  <a:pt x="2310063" y="0"/>
                </a:cubicBezTo>
                <a:cubicBezTo>
                  <a:pt x="2336927" y="89868"/>
                  <a:pt x="2302253" y="286452"/>
                  <a:pt x="2310063" y="361022"/>
                </a:cubicBezTo>
                <a:cubicBezTo>
                  <a:pt x="2317873" y="435592"/>
                  <a:pt x="2275124" y="559131"/>
                  <a:pt x="2310063" y="707886"/>
                </a:cubicBezTo>
                <a:cubicBezTo>
                  <a:pt x="2170431" y="765367"/>
                  <a:pt x="1881152" y="667341"/>
                  <a:pt x="1755648" y="707886"/>
                </a:cubicBezTo>
                <a:cubicBezTo>
                  <a:pt x="1630145" y="748431"/>
                  <a:pt x="1277266" y="683731"/>
                  <a:pt x="1155032" y="707886"/>
                </a:cubicBezTo>
                <a:cubicBezTo>
                  <a:pt x="1032798" y="732041"/>
                  <a:pt x="823798" y="691770"/>
                  <a:pt x="554415" y="707886"/>
                </a:cubicBezTo>
                <a:cubicBezTo>
                  <a:pt x="285032" y="724002"/>
                  <a:pt x="154789" y="658876"/>
                  <a:pt x="0" y="707886"/>
                </a:cubicBezTo>
                <a:cubicBezTo>
                  <a:pt x="-27828" y="540049"/>
                  <a:pt x="29208" y="474489"/>
                  <a:pt x="0" y="353943"/>
                </a:cubicBezTo>
                <a:cubicBezTo>
                  <a:pt x="-29208" y="233397"/>
                  <a:pt x="35904" y="153859"/>
                  <a:pt x="0" y="0"/>
                </a:cubicBezTo>
                <a:close/>
              </a:path>
            </a:pathLst>
          </a:custGeom>
          <a:solidFill>
            <a:schemeClr val="bg2">
              <a:lumMod val="90000"/>
            </a:schemeClr>
          </a:solidFill>
          <a:ln>
            <a:solidFill>
              <a:schemeClr val="tx1"/>
            </a:solidFill>
            <a:extLst>
              <a:ext uri="{C807C97D-BFC1-408E-A445-0C87EB9F89A2}">
                <ask:lineSketchStyleProps xmlns:ask="http://schemas.microsoft.com/office/drawing/2018/sketchyshapes" sd="2693080405">
                  <a:prstGeom prst="rect">
                    <a:avLst/>
                  </a:prstGeom>
                  <ask:type>
                    <ask:lineSketchScribble/>
                  </ask:type>
                </ask:lineSketchStyleProps>
              </a:ext>
            </a:extLst>
          </a:ln>
        </p:spPr>
        <p:txBody>
          <a:bodyPr wrap="square" rtlCol="0">
            <a:spAutoFit/>
          </a:bodyP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GB" sz="2000" b="0" i="0" u="none" strike="noStrike" kern="0" cap="none" spc="0" normalizeH="0" baseline="0" noProof="0" dirty="0">
                <a:ln>
                  <a:noFill/>
                </a:ln>
                <a:solidFill>
                  <a:srgbClr val="000000"/>
                </a:solidFill>
                <a:effectLst/>
                <a:uLnTx/>
                <a:uFillTx/>
              </a:rPr>
              <a:t>Previous knowledge of type of incident</a:t>
            </a:r>
          </a:p>
        </p:txBody>
      </p:sp>
      <p:sp>
        <p:nvSpPr>
          <p:cNvPr id="5" name="TextBox 4"/>
          <p:cNvSpPr txBox="1"/>
          <p:nvPr/>
        </p:nvSpPr>
        <p:spPr>
          <a:xfrm>
            <a:off x="355477" y="3924767"/>
            <a:ext cx="2310063" cy="707886"/>
          </a:xfrm>
          <a:custGeom>
            <a:avLst/>
            <a:gdLst>
              <a:gd name="connsiteX0" fmla="*/ 0 w 2310063"/>
              <a:gd name="connsiteY0" fmla="*/ 0 h 707886"/>
              <a:gd name="connsiteX1" fmla="*/ 623717 w 2310063"/>
              <a:gd name="connsiteY1" fmla="*/ 0 h 707886"/>
              <a:gd name="connsiteX2" fmla="*/ 1178132 w 2310063"/>
              <a:gd name="connsiteY2" fmla="*/ 0 h 707886"/>
              <a:gd name="connsiteX3" fmla="*/ 1755648 w 2310063"/>
              <a:gd name="connsiteY3" fmla="*/ 0 h 707886"/>
              <a:gd name="connsiteX4" fmla="*/ 2310063 w 2310063"/>
              <a:gd name="connsiteY4" fmla="*/ 0 h 707886"/>
              <a:gd name="connsiteX5" fmla="*/ 2310063 w 2310063"/>
              <a:gd name="connsiteY5" fmla="*/ 332706 h 707886"/>
              <a:gd name="connsiteX6" fmla="*/ 2310063 w 2310063"/>
              <a:gd name="connsiteY6" fmla="*/ 707886 h 707886"/>
              <a:gd name="connsiteX7" fmla="*/ 1686346 w 2310063"/>
              <a:gd name="connsiteY7" fmla="*/ 707886 h 707886"/>
              <a:gd name="connsiteX8" fmla="*/ 1108830 w 2310063"/>
              <a:gd name="connsiteY8" fmla="*/ 707886 h 707886"/>
              <a:gd name="connsiteX9" fmla="*/ 0 w 2310063"/>
              <a:gd name="connsiteY9" fmla="*/ 707886 h 707886"/>
              <a:gd name="connsiteX10" fmla="*/ 0 w 2310063"/>
              <a:gd name="connsiteY10" fmla="*/ 353943 h 707886"/>
              <a:gd name="connsiteX11" fmla="*/ 0 w 2310063"/>
              <a:gd name="connsiteY11" fmla="*/ 0 h 707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0063" h="707886" fill="none" extrusionOk="0">
                <a:moveTo>
                  <a:pt x="0" y="0"/>
                </a:moveTo>
                <a:cubicBezTo>
                  <a:pt x="241894" y="-27210"/>
                  <a:pt x="444999" y="47831"/>
                  <a:pt x="623717" y="0"/>
                </a:cubicBezTo>
                <a:cubicBezTo>
                  <a:pt x="802435" y="-47831"/>
                  <a:pt x="1062162" y="17411"/>
                  <a:pt x="1178132" y="0"/>
                </a:cubicBezTo>
                <a:cubicBezTo>
                  <a:pt x="1294103" y="-17411"/>
                  <a:pt x="1583460" y="40035"/>
                  <a:pt x="1755648" y="0"/>
                </a:cubicBezTo>
                <a:cubicBezTo>
                  <a:pt x="1927836" y="-40035"/>
                  <a:pt x="2194123" y="11113"/>
                  <a:pt x="2310063" y="0"/>
                </a:cubicBezTo>
                <a:cubicBezTo>
                  <a:pt x="2334812" y="165209"/>
                  <a:pt x="2274682" y="258202"/>
                  <a:pt x="2310063" y="332706"/>
                </a:cubicBezTo>
                <a:cubicBezTo>
                  <a:pt x="2345444" y="407210"/>
                  <a:pt x="2280136" y="584076"/>
                  <a:pt x="2310063" y="707886"/>
                </a:cubicBezTo>
                <a:cubicBezTo>
                  <a:pt x="2164709" y="743877"/>
                  <a:pt x="1853699" y="684313"/>
                  <a:pt x="1686346" y="707886"/>
                </a:cubicBezTo>
                <a:cubicBezTo>
                  <a:pt x="1518993" y="731459"/>
                  <a:pt x="1353257" y="677370"/>
                  <a:pt x="1108830" y="707886"/>
                </a:cubicBezTo>
                <a:cubicBezTo>
                  <a:pt x="864403" y="738402"/>
                  <a:pt x="552713" y="650877"/>
                  <a:pt x="0" y="707886"/>
                </a:cubicBezTo>
                <a:cubicBezTo>
                  <a:pt x="-8049" y="605630"/>
                  <a:pt x="623" y="500727"/>
                  <a:pt x="0" y="353943"/>
                </a:cubicBezTo>
                <a:cubicBezTo>
                  <a:pt x="-623" y="207159"/>
                  <a:pt x="31036" y="176746"/>
                  <a:pt x="0" y="0"/>
                </a:cubicBezTo>
                <a:close/>
              </a:path>
              <a:path w="2310063" h="707886" stroke="0" extrusionOk="0">
                <a:moveTo>
                  <a:pt x="0" y="0"/>
                </a:moveTo>
                <a:cubicBezTo>
                  <a:pt x="176251" y="-56432"/>
                  <a:pt x="357926" y="25926"/>
                  <a:pt x="623717" y="0"/>
                </a:cubicBezTo>
                <a:cubicBezTo>
                  <a:pt x="889508" y="-25926"/>
                  <a:pt x="1041151" y="51136"/>
                  <a:pt x="1178132" y="0"/>
                </a:cubicBezTo>
                <a:cubicBezTo>
                  <a:pt x="1315113" y="-51136"/>
                  <a:pt x="1571087" y="22515"/>
                  <a:pt x="1686346" y="0"/>
                </a:cubicBezTo>
                <a:cubicBezTo>
                  <a:pt x="1801605" y="-22515"/>
                  <a:pt x="2152545" y="41799"/>
                  <a:pt x="2310063" y="0"/>
                </a:cubicBezTo>
                <a:cubicBezTo>
                  <a:pt x="2335954" y="85566"/>
                  <a:pt x="2277150" y="246010"/>
                  <a:pt x="2310063" y="368101"/>
                </a:cubicBezTo>
                <a:cubicBezTo>
                  <a:pt x="2342976" y="490192"/>
                  <a:pt x="2298719" y="637935"/>
                  <a:pt x="2310063" y="707886"/>
                </a:cubicBezTo>
                <a:cubicBezTo>
                  <a:pt x="2142389" y="716464"/>
                  <a:pt x="1886669" y="659641"/>
                  <a:pt x="1709447" y="707886"/>
                </a:cubicBezTo>
                <a:cubicBezTo>
                  <a:pt x="1532225" y="756131"/>
                  <a:pt x="1328801" y="699542"/>
                  <a:pt x="1085730" y="707886"/>
                </a:cubicBezTo>
                <a:cubicBezTo>
                  <a:pt x="842659" y="716230"/>
                  <a:pt x="468306" y="623177"/>
                  <a:pt x="0" y="707886"/>
                </a:cubicBezTo>
                <a:cubicBezTo>
                  <a:pt x="-23988" y="618870"/>
                  <a:pt x="37723" y="433561"/>
                  <a:pt x="0" y="361022"/>
                </a:cubicBezTo>
                <a:cubicBezTo>
                  <a:pt x="-37723" y="288483"/>
                  <a:pt x="23964" y="148348"/>
                  <a:pt x="0" y="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4117409428">
                  <a:prstGeom prst="rect">
                    <a:avLst/>
                  </a:prstGeom>
                  <ask:type>
                    <ask:lineSketchScribble/>
                  </ask:type>
                </ask:lineSketchStyleProps>
              </a:ext>
            </a:extLst>
          </a:ln>
        </p:spPr>
        <p:txBody>
          <a:bodyPr wrap="square" rtlCol="0">
            <a:spAutoFit/>
          </a:bodyP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GB" sz="2000" b="0" i="0" u="none" strike="noStrike" kern="0" cap="none" spc="0" normalizeH="0" baseline="0" noProof="0" dirty="0">
                <a:ln>
                  <a:noFill/>
                </a:ln>
                <a:solidFill>
                  <a:srgbClr val="000000"/>
                </a:solidFill>
                <a:effectLst/>
                <a:uLnTx/>
                <a:uFillTx/>
              </a:rPr>
              <a:t>College of Policing website </a:t>
            </a:r>
            <a:r>
              <a:rPr kumimoji="0" lang="en-GB" sz="2000" b="0" i="0" u="none" strike="noStrike" kern="0" cap="none" spc="0" normalizeH="0" baseline="0" noProof="0" dirty="0" err="1">
                <a:ln>
                  <a:noFill/>
                </a:ln>
                <a:solidFill>
                  <a:srgbClr val="000000"/>
                </a:solidFill>
                <a:effectLst/>
                <a:uLnTx/>
                <a:uFillTx/>
              </a:rPr>
              <a:t>eg</a:t>
            </a:r>
            <a:r>
              <a:rPr kumimoji="0" lang="en-GB" sz="2000" b="0" i="0" u="none" strike="noStrike" kern="0" cap="none" spc="0" normalizeH="0" baseline="0" noProof="0" dirty="0">
                <a:ln>
                  <a:noFill/>
                </a:ln>
                <a:solidFill>
                  <a:srgbClr val="000000"/>
                </a:solidFill>
                <a:effectLst/>
                <a:uLnTx/>
                <a:uFillTx/>
              </a:rPr>
              <a:t>. APP</a:t>
            </a:r>
          </a:p>
        </p:txBody>
      </p:sp>
      <p:sp>
        <p:nvSpPr>
          <p:cNvPr id="6" name="TextBox 5"/>
          <p:cNvSpPr txBox="1"/>
          <p:nvPr/>
        </p:nvSpPr>
        <p:spPr>
          <a:xfrm>
            <a:off x="4676403" y="1094939"/>
            <a:ext cx="2310063" cy="707886"/>
          </a:xfrm>
          <a:custGeom>
            <a:avLst/>
            <a:gdLst>
              <a:gd name="connsiteX0" fmla="*/ 0 w 2310063"/>
              <a:gd name="connsiteY0" fmla="*/ 0 h 707886"/>
              <a:gd name="connsiteX1" fmla="*/ 554415 w 2310063"/>
              <a:gd name="connsiteY1" fmla="*/ 0 h 707886"/>
              <a:gd name="connsiteX2" fmla="*/ 1131931 w 2310063"/>
              <a:gd name="connsiteY2" fmla="*/ 0 h 707886"/>
              <a:gd name="connsiteX3" fmla="*/ 1640145 w 2310063"/>
              <a:gd name="connsiteY3" fmla="*/ 0 h 707886"/>
              <a:gd name="connsiteX4" fmla="*/ 2310063 w 2310063"/>
              <a:gd name="connsiteY4" fmla="*/ 0 h 707886"/>
              <a:gd name="connsiteX5" fmla="*/ 2310063 w 2310063"/>
              <a:gd name="connsiteY5" fmla="*/ 368101 h 707886"/>
              <a:gd name="connsiteX6" fmla="*/ 2310063 w 2310063"/>
              <a:gd name="connsiteY6" fmla="*/ 707886 h 707886"/>
              <a:gd name="connsiteX7" fmla="*/ 1755648 w 2310063"/>
              <a:gd name="connsiteY7" fmla="*/ 707886 h 707886"/>
              <a:gd name="connsiteX8" fmla="*/ 1131931 w 2310063"/>
              <a:gd name="connsiteY8" fmla="*/ 707886 h 707886"/>
              <a:gd name="connsiteX9" fmla="*/ 554415 w 2310063"/>
              <a:gd name="connsiteY9" fmla="*/ 707886 h 707886"/>
              <a:gd name="connsiteX10" fmla="*/ 0 w 2310063"/>
              <a:gd name="connsiteY10" fmla="*/ 707886 h 707886"/>
              <a:gd name="connsiteX11" fmla="*/ 0 w 2310063"/>
              <a:gd name="connsiteY11" fmla="*/ 375180 h 707886"/>
              <a:gd name="connsiteX12" fmla="*/ 0 w 2310063"/>
              <a:gd name="connsiteY12" fmla="*/ 0 h 707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10063" h="707886" fill="none" extrusionOk="0">
                <a:moveTo>
                  <a:pt x="0" y="0"/>
                </a:moveTo>
                <a:cubicBezTo>
                  <a:pt x="212256" y="-13641"/>
                  <a:pt x="334555" y="50986"/>
                  <a:pt x="554415" y="0"/>
                </a:cubicBezTo>
                <a:cubicBezTo>
                  <a:pt x="774276" y="-50986"/>
                  <a:pt x="859211" y="17276"/>
                  <a:pt x="1131931" y="0"/>
                </a:cubicBezTo>
                <a:cubicBezTo>
                  <a:pt x="1404651" y="-17276"/>
                  <a:pt x="1437587" y="20686"/>
                  <a:pt x="1640145" y="0"/>
                </a:cubicBezTo>
                <a:cubicBezTo>
                  <a:pt x="1842703" y="-20686"/>
                  <a:pt x="2086709" y="76221"/>
                  <a:pt x="2310063" y="0"/>
                </a:cubicBezTo>
                <a:cubicBezTo>
                  <a:pt x="2335851" y="78152"/>
                  <a:pt x="2306797" y="252740"/>
                  <a:pt x="2310063" y="368101"/>
                </a:cubicBezTo>
                <a:cubicBezTo>
                  <a:pt x="2313329" y="483462"/>
                  <a:pt x="2285909" y="593309"/>
                  <a:pt x="2310063" y="707886"/>
                </a:cubicBezTo>
                <a:cubicBezTo>
                  <a:pt x="2089782" y="728504"/>
                  <a:pt x="1954558" y="687209"/>
                  <a:pt x="1755648" y="707886"/>
                </a:cubicBezTo>
                <a:cubicBezTo>
                  <a:pt x="1556739" y="728563"/>
                  <a:pt x="1304455" y="643905"/>
                  <a:pt x="1131931" y="707886"/>
                </a:cubicBezTo>
                <a:cubicBezTo>
                  <a:pt x="959407" y="771867"/>
                  <a:pt x="789378" y="689796"/>
                  <a:pt x="554415" y="707886"/>
                </a:cubicBezTo>
                <a:cubicBezTo>
                  <a:pt x="319452" y="725976"/>
                  <a:pt x="155926" y="682216"/>
                  <a:pt x="0" y="707886"/>
                </a:cubicBezTo>
                <a:cubicBezTo>
                  <a:pt x="-22705" y="554563"/>
                  <a:pt x="14037" y="471571"/>
                  <a:pt x="0" y="375180"/>
                </a:cubicBezTo>
                <a:cubicBezTo>
                  <a:pt x="-14037" y="278789"/>
                  <a:pt x="40685" y="103802"/>
                  <a:pt x="0" y="0"/>
                </a:cubicBezTo>
                <a:close/>
              </a:path>
              <a:path w="2310063" h="707886" stroke="0" extrusionOk="0">
                <a:moveTo>
                  <a:pt x="0" y="0"/>
                </a:moveTo>
                <a:cubicBezTo>
                  <a:pt x="209018" y="-61059"/>
                  <a:pt x="421096" y="50813"/>
                  <a:pt x="577516" y="0"/>
                </a:cubicBezTo>
                <a:cubicBezTo>
                  <a:pt x="733936" y="-50813"/>
                  <a:pt x="901328" y="33940"/>
                  <a:pt x="1178132" y="0"/>
                </a:cubicBezTo>
                <a:cubicBezTo>
                  <a:pt x="1454936" y="-33940"/>
                  <a:pt x="1498612" y="46417"/>
                  <a:pt x="1778749" y="0"/>
                </a:cubicBezTo>
                <a:cubicBezTo>
                  <a:pt x="2058886" y="-46417"/>
                  <a:pt x="2158412" y="38533"/>
                  <a:pt x="2310063" y="0"/>
                </a:cubicBezTo>
                <a:cubicBezTo>
                  <a:pt x="2311536" y="170481"/>
                  <a:pt x="2291788" y="264662"/>
                  <a:pt x="2310063" y="368101"/>
                </a:cubicBezTo>
                <a:cubicBezTo>
                  <a:pt x="2328338" y="471540"/>
                  <a:pt x="2269840" y="622401"/>
                  <a:pt x="2310063" y="707886"/>
                </a:cubicBezTo>
                <a:cubicBezTo>
                  <a:pt x="2164516" y="761701"/>
                  <a:pt x="1863617" y="688983"/>
                  <a:pt x="1732547" y="707886"/>
                </a:cubicBezTo>
                <a:cubicBezTo>
                  <a:pt x="1601477" y="726789"/>
                  <a:pt x="1398442" y="679014"/>
                  <a:pt x="1224333" y="707886"/>
                </a:cubicBezTo>
                <a:cubicBezTo>
                  <a:pt x="1050224" y="736758"/>
                  <a:pt x="876246" y="689520"/>
                  <a:pt x="669918" y="707886"/>
                </a:cubicBezTo>
                <a:cubicBezTo>
                  <a:pt x="463590" y="726252"/>
                  <a:pt x="169650" y="665827"/>
                  <a:pt x="0" y="707886"/>
                </a:cubicBezTo>
                <a:cubicBezTo>
                  <a:pt x="-39623" y="600244"/>
                  <a:pt x="12420" y="515414"/>
                  <a:pt x="0" y="353943"/>
                </a:cubicBezTo>
                <a:cubicBezTo>
                  <a:pt x="-12420" y="192472"/>
                  <a:pt x="41595" y="148356"/>
                  <a:pt x="0" y="0"/>
                </a:cubicBezTo>
                <a:close/>
              </a:path>
            </a:pathLst>
          </a:custGeom>
          <a:solidFill>
            <a:schemeClr val="tx2">
              <a:lumMod val="20000"/>
              <a:lumOff val="80000"/>
            </a:schemeClr>
          </a:solidFill>
          <a:ln>
            <a:solidFill>
              <a:schemeClr val="tx1"/>
            </a:solidFill>
            <a:extLst>
              <a:ext uri="{C807C97D-BFC1-408E-A445-0C87EB9F89A2}">
                <ask:lineSketchStyleProps xmlns:ask="http://schemas.microsoft.com/office/drawing/2018/sketchyshapes" sd="781573523">
                  <a:prstGeom prst="rect">
                    <a:avLst/>
                  </a:prstGeom>
                  <ask:type>
                    <ask:lineSketchScribble/>
                  </ask:type>
                </ask:lineSketchStyleProps>
              </a:ext>
            </a:extLst>
          </a:ln>
        </p:spPr>
        <p:txBody>
          <a:bodyPr wrap="square" rtlCol="0">
            <a:spAutoFit/>
          </a:bodyP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GB" sz="2000" b="0" i="0" u="none" strike="noStrike" kern="0" cap="none" spc="0" normalizeH="0" baseline="0" noProof="0" dirty="0">
                <a:ln>
                  <a:noFill/>
                </a:ln>
                <a:solidFill>
                  <a:srgbClr val="000000"/>
                </a:solidFill>
                <a:effectLst/>
                <a:uLnTx/>
                <a:uFillTx/>
              </a:rPr>
              <a:t>Police Online Knowledge Agency</a:t>
            </a:r>
          </a:p>
        </p:txBody>
      </p:sp>
      <p:sp>
        <p:nvSpPr>
          <p:cNvPr id="7" name="TextBox 6"/>
          <p:cNvSpPr txBox="1"/>
          <p:nvPr/>
        </p:nvSpPr>
        <p:spPr>
          <a:xfrm>
            <a:off x="8689170" y="1855735"/>
            <a:ext cx="2127797" cy="1015663"/>
          </a:xfrm>
          <a:custGeom>
            <a:avLst/>
            <a:gdLst>
              <a:gd name="connsiteX0" fmla="*/ 0 w 2127797"/>
              <a:gd name="connsiteY0" fmla="*/ 0 h 1015663"/>
              <a:gd name="connsiteX1" fmla="*/ 468115 w 2127797"/>
              <a:gd name="connsiteY1" fmla="*/ 0 h 1015663"/>
              <a:gd name="connsiteX2" fmla="*/ 978787 w 2127797"/>
              <a:gd name="connsiteY2" fmla="*/ 0 h 1015663"/>
              <a:gd name="connsiteX3" fmla="*/ 1468180 w 2127797"/>
              <a:gd name="connsiteY3" fmla="*/ 0 h 1015663"/>
              <a:gd name="connsiteX4" fmla="*/ 2127797 w 2127797"/>
              <a:gd name="connsiteY4" fmla="*/ 0 h 1015663"/>
              <a:gd name="connsiteX5" fmla="*/ 2127797 w 2127797"/>
              <a:gd name="connsiteY5" fmla="*/ 507832 h 1015663"/>
              <a:gd name="connsiteX6" fmla="*/ 2127797 w 2127797"/>
              <a:gd name="connsiteY6" fmla="*/ 1015663 h 1015663"/>
              <a:gd name="connsiteX7" fmla="*/ 1638404 w 2127797"/>
              <a:gd name="connsiteY7" fmla="*/ 1015663 h 1015663"/>
              <a:gd name="connsiteX8" fmla="*/ 1170288 w 2127797"/>
              <a:gd name="connsiteY8" fmla="*/ 1015663 h 1015663"/>
              <a:gd name="connsiteX9" fmla="*/ 638339 w 2127797"/>
              <a:gd name="connsiteY9" fmla="*/ 1015663 h 1015663"/>
              <a:gd name="connsiteX10" fmla="*/ 0 w 2127797"/>
              <a:gd name="connsiteY10" fmla="*/ 1015663 h 1015663"/>
              <a:gd name="connsiteX11" fmla="*/ 0 w 2127797"/>
              <a:gd name="connsiteY11" fmla="*/ 517988 h 1015663"/>
              <a:gd name="connsiteX12" fmla="*/ 0 w 2127797"/>
              <a:gd name="connsiteY12" fmla="*/ 0 h 1015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27797" h="1015663" fill="none" extrusionOk="0">
                <a:moveTo>
                  <a:pt x="0" y="0"/>
                </a:moveTo>
                <a:cubicBezTo>
                  <a:pt x="103145" y="-1615"/>
                  <a:pt x="255056" y="5446"/>
                  <a:pt x="468115" y="0"/>
                </a:cubicBezTo>
                <a:cubicBezTo>
                  <a:pt x="681175" y="-5446"/>
                  <a:pt x="873669" y="50512"/>
                  <a:pt x="978787" y="0"/>
                </a:cubicBezTo>
                <a:cubicBezTo>
                  <a:pt x="1083905" y="-50512"/>
                  <a:pt x="1316582" y="28146"/>
                  <a:pt x="1468180" y="0"/>
                </a:cubicBezTo>
                <a:cubicBezTo>
                  <a:pt x="1619778" y="-28146"/>
                  <a:pt x="1952468" y="66171"/>
                  <a:pt x="2127797" y="0"/>
                </a:cubicBezTo>
                <a:cubicBezTo>
                  <a:pt x="2178946" y="175029"/>
                  <a:pt x="2093107" y="367898"/>
                  <a:pt x="2127797" y="507832"/>
                </a:cubicBezTo>
                <a:cubicBezTo>
                  <a:pt x="2162487" y="647766"/>
                  <a:pt x="2113590" y="766613"/>
                  <a:pt x="2127797" y="1015663"/>
                </a:cubicBezTo>
                <a:cubicBezTo>
                  <a:pt x="2022710" y="1050460"/>
                  <a:pt x="1761762" y="968949"/>
                  <a:pt x="1638404" y="1015663"/>
                </a:cubicBezTo>
                <a:cubicBezTo>
                  <a:pt x="1515046" y="1062377"/>
                  <a:pt x="1354303" y="991730"/>
                  <a:pt x="1170288" y="1015663"/>
                </a:cubicBezTo>
                <a:cubicBezTo>
                  <a:pt x="986273" y="1039596"/>
                  <a:pt x="763842" y="1005671"/>
                  <a:pt x="638339" y="1015663"/>
                </a:cubicBezTo>
                <a:cubicBezTo>
                  <a:pt x="512836" y="1025655"/>
                  <a:pt x="239230" y="998008"/>
                  <a:pt x="0" y="1015663"/>
                </a:cubicBezTo>
                <a:cubicBezTo>
                  <a:pt x="-18539" y="835653"/>
                  <a:pt x="46264" y="629135"/>
                  <a:pt x="0" y="517988"/>
                </a:cubicBezTo>
                <a:cubicBezTo>
                  <a:pt x="-46264" y="406842"/>
                  <a:pt x="58610" y="244424"/>
                  <a:pt x="0" y="0"/>
                </a:cubicBezTo>
                <a:close/>
              </a:path>
              <a:path w="2127797" h="1015663" stroke="0" extrusionOk="0">
                <a:moveTo>
                  <a:pt x="0" y="0"/>
                </a:moveTo>
                <a:cubicBezTo>
                  <a:pt x="143637" y="-53687"/>
                  <a:pt x="337733" y="13024"/>
                  <a:pt x="510671" y="0"/>
                </a:cubicBezTo>
                <a:cubicBezTo>
                  <a:pt x="683609" y="-13024"/>
                  <a:pt x="760642" y="7368"/>
                  <a:pt x="1000065" y="0"/>
                </a:cubicBezTo>
                <a:cubicBezTo>
                  <a:pt x="1239488" y="-7368"/>
                  <a:pt x="1323643" y="26942"/>
                  <a:pt x="1468180" y="0"/>
                </a:cubicBezTo>
                <a:cubicBezTo>
                  <a:pt x="1612717" y="-26942"/>
                  <a:pt x="1934855" y="23522"/>
                  <a:pt x="2127797" y="0"/>
                </a:cubicBezTo>
                <a:cubicBezTo>
                  <a:pt x="2149388" y="173631"/>
                  <a:pt x="2123984" y="328346"/>
                  <a:pt x="2127797" y="497675"/>
                </a:cubicBezTo>
                <a:cubicBezTo>
                  <a:pt x="2131610" y="667004"/>
                  <a:pt x="2123946" y="819774"/>
                  <a:pt x="2127797" y="1015663"/>
                </a:cubicBezTo>
                <a:cubicBezTo>
                  <a:pt x="1959439" y="1037253"/>
                  <a:pt x="1813228" y="992738"/>
                  <a:pt x="1638404" y="1015663"/>
                </a:cubicBezTo>
                <a:cubicBezTo>
                  <a:pt x="1463580" y="1038588"/>
                  <a:pt x="1360200" y="956512"/>
                  <a:pt x="1085176" y="1015663"/>
                </a:cubicBezTo>
                <a:cubicBezTo>
                  <a:pt x="810152" y="1074814"/>
                  <a:pt x="750203" y="1001438"/>
                  <a:pt x="617061" y="1015663"/>
                </a:cubicBezTo>
                <a:cubicBezTo>
                  <a:pt x="483920" y="1029888"/>
                  <a:pt x="265828" y="950879"/>
                  <a:pt x="0" y="1015663"/>
                </a:cubicBezTo>
                <a:cubicBezTo>
                  <a:pt x="-8218" y="883578"/>
                  <a:pt x="46176" y="622349"/>
                  <a:pt x="0" y="487518"/>
                </a:cubicBezTo>
                <a:cubicBezTo>
                  <a:pt x="-46176" y="352687"/>
                  <a:pt x="56101" y="124993"/>
                  <a:pt x="0" y="0"/>
                </a:cubicBezTo>
                <a:close/>
              </a:path>
            </a:pathLst>
          </a:custGeom>
          <a:solidFill>
            <a:schemeClr val="accent1">
              <a:lumMod val="20000"/>
              <a:lumOff val="80000"/>
            </a:schemeClr>
          </a:solidFill>
          <a:ln>
            <a:solidFill>
              <a:schemeClr val="tx1"/>
            </a:solidFill>
            <a:extLst>
              <a:ext uri="{C807C97D-BFC1-408E-A445-0C87EB9F89A2}">
                <ask:lineSketchStyleProps xmlns:ask="http://schemas.microsoft.com/office/drawing/2018/sketchyshapes" sd="2189035053">
                  <a:prstGeom prst="rect">
                    <a:avLst/>
                  </a:prstGeom>
                  <ask:type>
                    <ask:lineSketchScribble/>
                  </ask:type>
                </ask:lineSketchStyleProps>
              </a:ext>
            </a:extLst>
          </a:ln>
        </p:spPr>
        <p:txBody>
          <a:bodyPr wrap="square" rtlCol="0">
            <a:spAutoFit/>
          </a:bodyP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GB" sz="2000" b="0" i="0" u="none" strike="noStrike" kern="0" cap="none" spc="0" normalizeH="0" baseline="0" noProof="0" dirty="0">
                <a:ln>
                  <a:noFill/>
                </a:ln>
                <a:solidFill>
                  <a:srgbClr val="000000"/>
                </a:solidFill>
                <a:effectLst/>
                <a:uLnTx/>
                <a:uFillTx/>
              </a:rPr>
              <a:t>What has worked in other similar organisations</a:t>
            </a:r>
          </a:p>
        </p:txBody>
      </p:sp>
      <p:sp>
        <p:nvSpPr>
          <p:cNvPr id="8" name="TextBox 7"/>
          <p:cNvSpPr txBox="1"/>
          <p:nvPr/>
        </p:nvSpPr>
        <p:spPr>
          <a:xfrm>
            <a:off x="9461050" y="3912988"/>
            <a:ext cx="2310063" cy="707886"/>
          </a:xfrm>
          <a:custGeom>
            <a:avLst/>
            <a:gdLst>
              <a:gd name="connsiteX0" fmla="*/ 0 w 2310063"/>
              <a:gd name="connsiteY0" fmla="*/ 0 h 707886"/>
              <a:gd name="connsiteX1" fmla="*/ 508214 w 2310063"/>
              <a:gd name="connsiteY1" fmla="*/ 0 h 707886"/>
              <a:gd name="connsiteX2" fmla="*/ 1131931 w 2310063"/>
              <a:gd name="connsiteY2" fmla="*/ 0 h 707886"/>
              <a:gd name="connsiteX3" fmla="*/ 1640145 w 2310063"/>
              <a:gd name="connsiteY3" fmla="*/ 0 h 707886"/>
              <a:gd name="connsiteX4" fmla="*/ 2310063 w 2310063"/>
              <a:gd name="connsiteY4" fmla="*/ 0 h 707886"/>
              <a:gd name="connsiteX5" fmla="*/ 2310063 w 2310063"/>
              <a:gd name="connsiteY5" fmla="*/ 353943 h 707886"/>
              <a:gd name="connsiteX6" fmla="*/ 2310063 w 2310063"/>
              <a:gd name="connsiteY6" fmla="*/ 707886 h 707886"/>
              <a:gd name="connsiteX7" fmla="*/ 1709447 w 2310063"/>
              <a:gd name="connsiteY7" fmla="*/ 707886 h 707886"/>
              <a:gd name="connsiteX8" fmla="*/ 1201233 w 2310063"/>
              <a:gd name="connsiteY8" fmla="*/ 707886 h 707886"/>
              <a:gd name="connsiteX9" fmla="*/ 693019 w 2310063"/>
              <a:gd name="connsiteY9" fmla="*/ 707886 h 707886"/>
              <a:gd name="connsiteX10" fmla="*/ 0 w 2310063"/>
              <a:gd name="connsiteY10" fmla="*/ 707886 h 707886"/>
              <a:gd name="connsiteX11" fmla="*/ 0 w 2310063"/>
              <a:gd name="connsiteY11" fmla="*/ 361022 h 707886"/>
              <a:gd name="connsiteX12" fmla="*/ 0 w 2310063"/>
              <a:gd name="connsiteY12" fmla="*/ 0 h 707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10063" h="707886" fill="none" extrusionOk="0">
                <a:moveTo>
                  <a:pt x="0" y="0"/>
                </a:moveTo>
                <a:cubicBezTo>
                  <a:pt x="230805" y="-26465"/>
                  <a:pt x="344458" y="9146"/>
                  <a:pt x="508214" y="0"/>
                </a:cubicBezTo>
                <a:cubicBezTo>
                  <a:pt x="671970" y="-9146"/>
                  <a:pt x="928255" y="61783"/>
                  <a:pt x="1131931" y="0"/>
                </a:cubicBezTo>
                <a:cubicBezTo>
                  <a:pt x="1335607" y="-61783"/>
                  <a:pt x="1459560" y="48124"/>
                  <a:pt x="1640145" y="0"/>
                </a:cubicBezTo>
                <a:cubicBezTo>
                  <a:pt x="1820730" y="-48124"/>
                  <a:pt x="2064369" y="35341"/>
                  <a:pt x="2310063" y="0"/>
                </a:cubicBezTo>
                <a:cubicBezTo>
                  <a:pt x="2320091" y="176067"/>
                  <a:pt x="2293744" y="199650"/>
                  <a:pt x="2310063" y="353943"/>
                </a:cubicBezTo>
                <a:cubicBezTo>
                  <a:pt x="2326382" y="508236"/>
                  <a:pt x="2274928" y="566861"/>
                  <a:pt x="2310063" y="707886"/>
                </a:cubicBezTo>
                <a:cubicBezTo>
                  <a:pt x="2012283" y="772534"/>
                  <a:pt x="1837817" y="668268"/>
                  <a:pt x="1709447" y="707886"/>
                </a:cubicBezTo>
                <a:cubicBezTo>
                  <a:pt x="1581077" y="747504"/>
                  <a:pt x="1429953" y="673266"/>
                  <a:pt x="1201233" y="707886"/>
                </a:cubicBezTo>
                <a:cubicBezTo>
                  <a:pt x="972513" y="742506"/>
                  <a:pt x="841733" y="704022"/>
                  <a:pt x="693019" y="707886"/>
                </a:cubicBezTo>
                <a:cubicBezTo>
                  <a:pt x="544305" y="711750"/>
                  <a:pt x="309384" y="668603"/>
                  <a:pt x="0" y="707886"/>
                </a:cubicBezTo>
                <a:cubicBezTo>
                  <a:pt x="-15915" y="546674"/>
                  <a:pt x="635" y="516498"/>
                  <a:pt x="0" y="361022"/>
                </a:cubicBezTo>
                <a:cubicBezTo>
                  <a:pt x="-635" y="205546"/>
                  <a:pt x="35645" y="92155"/>
                  <a:pt x="0" y="0"/>
                </a:cubicBezTo>
                <a:close/>
              </a:path>
              <a:path w="2310063" h="707886" stroke="0" extrusionOk="0">
                <a:moveTo>
                  <a:pt x="0" y="0"/>
                </a:moveTo>
                <a:cubicBezTo>
                  <a:pt x="211137" y="-20096"/>
                  <a:pt x="368062" y="28440"/>
                  <a:pt x="623717" y="0"/>
                </a:cubicBezTo>
                <a:cubicBezTo>
                  <a:pt x="879372" y="-28440"/>
                  <a:pt x="1043266" y="10062"/>
                  <a:pt x="1178132" y="0"/>
                </a:cubicBezTo>
                <a:cubicBezTo>
                  <a:pt x="1312998" y="-10062"/>
                  <a:pt x="1473762" y="4753"/>
                  <a:pt x="1686346" y="0"/>
                </a:cubicBezTo>
                <a:cubicBezTo>
                  <a:pt x="1898930" y="-4753"/>
                  <a:pt x="2116657" y="2406"/>
                  <a:pt x="2310063" y="0"/>
                </a:cubicBezTo>
                <a:cubicBezTo>
                  <a:pt x="2313068" y="129920"/>
                  <a:pt x="2308548" y="244287"/>
                  <a:pt x="2310063" y="361022"/>
                </a:cubicBezTo>
                <a:cubicBezTo>
                  <a:pt x="2311578" y="477757"/>
                  <a:pt x="2285119" y="589877"/>
                  <a:pt x="2310063" y="707886"/>
                </a:cubicBezTo>
                <a:cubicBezTo>
                  <a:pt x="2023847" y="745150"/>
                  <a:pt x="1886393" y="655236"/>
                  <a:pt x="1686346" y="707886"/>
                </a:cubicBezTo>
                <a:cubicBezTo>
                  <a:pt x="1486299" y="760536"/>
                  <a:pt x="1280204" y="704781"/>
                  <a:pt x="1155032" y="707886"/>
                </a:cubicBezTo>
                <a:cubicBezTo>
                  <a:pt x="1029860" y="710991"/>
                  <a:pt x="790862" y="703751"/>
                  <a:pt x="600616" y="707886"/>
                </a:cubicBezTo>
                <a:cubicBezTo>
                  <a:pt x="410370" y="712021"/>
                  <a:pt x="268461" y="678302"/>
                  <a:pt x="0" y="707886"/>
                </a:cubicBezTo>
                <a:cubicBezTo>
                  <a:pt x="-20040" y="565362"/>
                  <a:pt x="14398" y="486293"/>
                  <a:pt x="0" y="346864"/>
                </a:cubicBezTo>
                <a:cubicBezTo>
                  <a:pt x="-14398" y="207435"/>
                  <a:pt x="14602" y="149989"/>
                  <a:pt x="0" y="0"/>
                </a:cubicBezTo>
                <a:close/>
              </a:path>
            </a:pathLst>
          </a:custGeom>
          <a:solidFill>
            <a:schemeClr val="accent3">
              <a:lumMod val="40000"/>
              <a:lumOff val="60000"/>
            </a:schemeClr>
          </a:solidFill>
          <a:ln>
            <a:solidFill>
              <a:schemeClr val="tx1"/>
            </a:solidFill>
            <a:extLst>
              <a:ext uri="{C807C97D-BFC1-408E-A445-0C87EB9F89A2}">
                <ask:lineSketchStyleProps xmlns:ask="http://schemas.microsoft.com/office/drawing/2018/sketchyshapes" sd="450246196">
                  <a:prstGeom prst="rect">
                    <a:avLst/>
                  </a:prstGeom>
                  <ask:type>
                    <ask:lineSketchScribble/>
                  </ask:type>
                </ask:lineSketchStyleProps>
              </a:ext>
            </a:extLst>
          </a:ln>
        </p:spPr>
        <p:txBody>
          <a:bodyPr wrap="square" rtlCol="0">
            <a:spAutoFit/>
          </a:bodyP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GB" sz="2000" b="0" i="0" u="none" strike="noStrike" kern="0" cap="none" spc="0" normalizeH="0" baseline="0" noProof="0" dirty="0">
                <a:ln>
                  <a:noFill/>
                </a:ln>
                <a:solidFill>
                  <a:srgbClr val="000000"/>
                </a:solidFill>
                <a:effectLst/>
                <a:uLnTx/>
                <a:uFillTx/>
              </a:rPr>
              <a:t>Theoretical Perspective</a:t>
            </a:r>
          </a:p>
        </p:txBody>
      </p:sp>
      <p:sp>
        <p:nvSpPr>
          <p:cNvPr id="9" name="Down Arrow 8"/>
          <p:cNvSpPr/>
          <p:nvPr/>
        </p:nvSpPr>
        <p:spPr>
          <a:xfrm rot="16200000">
            <a:off x="3315854" y="3516371"/>
            <a:ext cx="395250" cy="1491915"/>
          </a:xfrm>
          <a:prstGeom prst="downArrow">
            <a:avLst/>
          </a:prstGeom>
          <a:solidFill>
            <a:schemeClr val="accent2">
              <a:lumMod val="75000"/>
            </a:schemeClr>
          </a:solidFill>
          <a:ln w="15875" cap="flat" cmpd="sng" algn="ctr">
            <a:solidFill>
              <a:schemeClr val="tx1"/>
            </a:solidFill>
            <a:prstDash val="solid"/>
          </a:ln>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10" name="Down Arrow 9"/>
          <p:cNvSpPr/>
          <p:nvPr/>
        </p:nvSpPr>
        <p:spPr>
          <a:xfrm rot="18394549">
            <a:off x="3540959" y="1633590"/>
            <a:ext cx="395250" cy="1491915"/>
          </a:xfrm>
          <a:prstGeom prst="downArrow">
            <a:avLst/>
          </a:prstGeom>
          <a:solidFill>
            <a:schemeClr val="accent2">
              <a:lumMod val="75000"/>
            </a:schemeClr>
          </a:solidFill>
          <a:ln w="15875" cap="flat" cmpd="sng" algn="ctr">
            <a:solidFill>
              <a:schemeClr val="tx1"/>
            </a:solidFill>
            <a:prstDash val="solid"/>
          </a:ln>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11" name="Down Arrow 10"/>
          <p:cNvSpPr/>
          <p:nvPr/>
        </p:nvSpPr>
        <p:spPr>
          <a:xfrm>
            <a:off x="5633809" y="1991740"/>
            <a:ext cx="395250" cy="649222"/>
          </a:xfrm>
          <a:prstGeom prst="downArrow">
            <a:avLst/>
          </a:prstGeom>
          <a:solidFill>
            <a:schemeClr val="accent2">
              <a:lumMod val="75000"/>
            </a:schemeClr>
          </a:solidFill>
          <a:ln w="15875" cap="flat" cmpd="sng" algn="ctr">
            <a:solidFill>
              <a:schemeClr val="tx1"/>
            </a:solidFill>
            <a:prstDash val="solid"/>
          </a:ln>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12" name="Down Arrow 11"/>
          <p:cNvSpPr/>
          <p:nvPr/>
        </p:nvSpPr>
        <p:spPr>
          <a:xfrm rot="3101842">
            <a:off x="7693439" y="2198031"/>
            <a:ext cx="395250" cy="1491915"/>
          </a:xfrm>
          <a:prstGeom prst="downArrow">
            <a:avLst/>
          </a:prstGeom>
          <a:solidFill>
            <a:schemeClr val="accent2">
              <a:lumMod val="75000"/>
            </a:schemeClr>
          </a:solidFill>
          <a:ln w="15875" cap="flat" cmpd="sng" algn="ctr">
            <a:solidFill>
              <a:schemeClr val="tx1"/>
            </a:solidFill>
            <a:prstDash val="solid"/>
          </a:ln>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13" name="Down Arrow 12"/>
          <p:cNvSpPr/>
          <p:nvPr/>
        </p:nvSpPr>
        <p:spPr>
          <a:xfrm rot="5400000">
            <a:off x="8322102" y="3532753"/>
            <a:ext cx="395250" cy="1491915"/>
          </a:xfrm>
          <a:prstGeom prst="downArrow">
            <a:avLst/>
          </a:prstGeom>
          <a:solidFill>
            <a:schemeClr val="accent2">
              <a:lumMod val="75000"/>
            </a:schemeClr>
          </a:solidFill>
          <a:ln w="15875" cap="flat" cmpd="sng" algn="ctr">
            <a:solidFill>
              <a:schemeClr val="tx1"/>
            </a:solidFill>
            <a:prstDash val="solid"/>
          </a:ln>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14" name="TextBox 13"/>
          <p:cNvSpPr txBox="1"/>
          <p:nvPr/>
        </p:nvSpPr>
        <p:spPr>
          <a:xfrm>
            <a:off x="1318350" y="251210"/>
            <a:ext cx="9397635" cy="646331"/>
          </a:xfrm>
          <a:prstGeom prst="rect">
            <a:avLst/>
          </a:prstGeom>
          <a:solidFill>
            <a:srgbClr val="002060"/>
          </a:solidFill>
        </p:spPr>
        <p:txBody>
          <a:bodyPr wrap="square" rtlCol="0">
            <a:spAutoFit/>
          </a:bodyPr>
          <a:lstStyle/>
          <a:p>
            <a:pPr algn="ctr"/>
            <a:r>
              <a:rPr lang="en-GB" sz="3600" b="1" dirty="0">
                <a:solidFill>
                  <a:schemeClr val="bg1"/>
                </a:solidFill>
              </a:rPr>
              <a:t>Evidence-Based Approach to Investigations</a:t>
            </a:r>
          </a:p>
        </p:txBody>
      </p:sp>
      <p:grpSp>
        <p:nvGrpSpPr>
          <p:cNvPr id="15" name="Group 14">
            <a:extLst>
              <a:ext uri="{FF2B5EF4-FFF2-40B4-BE49-F238E27FC236}">
                <a16:creationId xmlns:a16="http://schemas.microsoft.com/office/drawing/2014/main" id="{ECD737A8-9817-4245-B12C-7B729431D0CD}"/>
              </a:ext>
            </a:extLst>
          </p:cNvPr>
          <p:cNvGrpSpPr/>
          <p:nvPr/>
        </p:nvGrpSpPr>
        <p:grpSpPr>
          <a:xfrm>
            <a:off x="0" y="5734233"/>
            <a:ext cx="12192000" cy="1240188"/>
            <a:chOff x="0" y="5734233"/>
            <a:chExt cx="12192000" cy="1240188"/>
          </a:xfrm>
        </p:grpSpPr>
        <p:pic>
          <p:nvPicPr>
            <p:cNvPr id="16" name="Picture 15">
              <a:extLst>
                <a:ext uri="{FF2B5EF4-FFF2-40B4-BE49-F238E27FC236}">
                  <a16:creationId xmlns:a16="http://schemas.microsoft.com/office/drawing/2014/main" id="{7DB0B643-4A13-40A8-B93A-7AE4B1F77925}"/>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7" name="Rectangle 16">
              <a:extLst>
                <a:ext uri="{FF2B5EF4-FFF2-40B4-BE49-F238E27FC236}">
                  <a16:creationId xmlns:a16="http://schemas.microsoft.com/office/drawing/2014/main" id="{00D507CE-BF81-4288-8D02-DA227B732D74}"/>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8" name="Picture 17">
              <a:extLst>
                <a:ext uri="{FF2B5EF4-FFF2-40B4-BE49-F238E27FC236}">
                  <a16:creationId xmlns:a16="http://schemas.microsoft.com/office/drawing/2014/main" id="{A4C62788-5223-49D6-98B0-3653E5C5740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9" name="Rectangle 18">
              <a:extLst>
                <a:ext uri="{FF2B5EF4-FFF2-40B4-BE49-F238E27FC236}">
                  <a16:creationId xmlns:a16="http://schemas.microsoft.com/office/drawing/2014/main" id="{6BB4EF85-33AA-412A-96BD-44309D14770F}"/>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0" name="Picture 19" descr="Text, letter&#10;&#10;Description automatically generated">
              <a:extLst>
                <a:ext uri="{FF2B5EF4-FFF2-40B4-BE49-F238E27FC236}">
                  <a16:creationId xmlns:a16="http://schemas.microsoft.com/office/drawing/2014/main" id="{D58C5D0E-49C2-4136-B808-6AD894610224}"/>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21" name="Picture 20" descr="A picture containing text, metalware, gear&#10;&#10;Description automatically generated">
              <a:extLst>
                <a:ext uri="{FF2B5EF4-FFF2-40B4-BE49-F238E27FC236}">
                  <a16:creationId xmlns:a16="http://schemas.microsoft.com/office/drawing/2014/main" id="{C2CCE201-59D9-41EC-80F7-B8263FDC7FC4}"/>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111184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318350" y="251210"/>
            <a:ext cx="9397635" cy="646331"/>
          </a:xfrm>
          <a:prstGeom prst="rect">
            <a:avLst/>
          </a:prstGeom>
          <a:solidFill>
            <a:srgbClr val="002060"/>
          </a:solidFill>
        </p:spPr>
        <p:txBody>
          <a:bodyPr wrap="square" rtlCol="0">
            <a:spAutoFit/>
          </a:bodyPr>
          <a:lstStyle/>
          <a:p>
            <a:pPr algn="ctr"/>
            <a:r>
              <a:rPr lang="en-GB" sz="3600" b="1" dirty="0">
                <a:solidFill>
                  <a:schemeClr val="bg1"/>
                </a:solidFill>
              </a:rPr>
              <a:t>Arriving at an Incident</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09053" y="1210310"/>
            <a:ext cx="6216227" cy="4662170"/>
          </a:xfrm>
          <a:prstGeom prst="rect">
            <a:avLst/>
          </a:prstGeom>
        </p:spPr>
      </p:pic>
      <p:grpSp>
        <p:nvGrpSpPr>
          <p:cNvPr id="4" name="Group 3">
            <a:extLst>
              <a:ext uri="{FF2B5EF4-FFF2-40B4-BE49-F238E27FC236}">
                <a16:creationId xmlns:a16="http://schemas.microsoft.com/office/drawing/2014/main" id="{C93B3103-7C30-4BF9-AEBA-5F76398714A7}"/>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A39DCD0C-CE66-4118-8CB7-A3FB80738A6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7D62C19B-7093-4054-B00F-60C9119607C8}"/>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829182CB-63F1-42D4-B68B-24FDDD45225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6BD4FEDF-65C9-48F9-8EAA-88B2602E21E4}"/>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395C26AA-272A-4F6E-A155-1EB2FE926346}"/>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A4A93A83-B006-4F39-A834-77809A05ED5B}"/>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8409424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79864" y="116072"/>
            <a:ext cx="11240430" cy="584775"/>
          </a:xfrm>
          <a:prstGeom prst="rect">
            <a:avLst/>
          </a:prstGeom>
          <a:solidFill>
            <a:srgbClr val="002060"/>
          </a:solidFill>
        </p:spPr>
        <p:txBody>
          <a:bodyPr wrap="square" rtlCol="0">
            <a:spAutoFit/>
          </a:bodyPr>
          <a:lstStyle/>
          <a:p>
            <a:pPr algn="ctr"/>
            <a:r>
              <a:rPr lang="en-GB" sz="3200" b="1" dirty="0">
                <a:solidFill>
                  <a:schemeClr val="bg1"/>
                </a:solidFill>
              </a:rPr>
              <a:t>Take Action</a:t>
            </a:r>
          </a:p>
        </p:txBody>
      </p:sp>
      <p:pic>
        <p:nvPicPr>
          <p:cNvPr id="6" name="Picture 5"/>
          <p:cNvPicPr>
            <a:picLocks noChangeAspect="1"/>
          </p:cNvPicPr>
          <p:nvPr/>
        </p:nvPicPr>
        <p:blipFill rotWithShape="1">
          <a:blip r:embed="rId3"/>
          <a:srcRect l="10585" t="10630" r="8146"/>
          <a:stretch/>
        </p:blipFill>
        <p:spPr>
          <a:xfrm>
            <a:off x="579864" y="2416909"/>
            <a:ext cx="1547903" cy="1650244"/>
          </a:xfrm>
          <a:prstGeom prst="rect">
            <a:avLst/>
          </a:prstGeom>
        </p:spPr>
      </p:pic>
      <p:sp>
        <p:nvSpPr>
          <p:cNvPr id="7" name="Rectangle 6"/>
          <p:cNvSpPr/>
          <p:nvPr/>
        </p:nvSpPr>
        <p:spPr>
          <a:xfrm>
            <a:off x="258793" y="783171"/>
            <a:ext cx="11731924" cy="552459"/>
          </a:xfrm>
          <a:custGeom>
            <a:avLst/>
            <a:gdLst>
              <a:gd name="connsiteX0" fmla="*/ 0 w 11731924"/>
              <a:gd name="connsiteY0" fmla="*/ 0 h 552459"/>
              <a:gd name="connsiteX1" fmla="*/ 234638 w 11731924"/>
              <a:gd name="connsiteY1" fmla="*/ 0 h 552459"/>
              <a:gd name="connsiteX2" fmla="*/ 821235 w 11731924"/>
              <a:gd name="connsiteY2" fmla="*/ 0 h 552459"/>
              <a:gd name="connsiteX3" fmla="*/ 1642469 w 11731924"/>
              <a:gd name="connsiteY3" fmla="*/ 0 h 552459"/>
              <a:gd name="connsiteX4" fmla="*/ 2111746 w 11731924"/>
              <a:gd name="connsiteY4" fmla="*/ 0 h 552459"/>
              <a:gd name="connsiteX5" fmla="*/ 2463704 w 11731924"/>
              <a:gd name="connsiteY5" fmla="*/ 0 h 552459"/>
              <a:gd name="connsiteX6" fmla="*/ 2932981 w 11731924"/>
              <a:gd name="connsiteY6" fmla="*/ 0 h 552459"/>
              <a:gd name="connsiteX7" fmla="*/ 3636896 w 11731924"/>
              <a:gd name="connsiteY7" fmla="*/ 0 h 552459"/>
              <a:gd name="connsiteX8" fmla="*/ 4458131 w 11731924"/>
              <a:gd name="connsiteY8" fmla="*/ 0 h 552459"/>
              <a:gd name="connsiteX9" fmla="*/ 5279366 w 11731924"/>
              <a:gd name="connsiteY9" fmla="*/ 0 h 552459"/>
              <a:gd name="connsiteX10" fmla="*/ 5983281 w 11731924"/>
              <a:gd name="connsiteY10" fmla="*/ 0 h 552459"/>
              <a:gd name="connsiteX11" fmla="*/ 6687197 w 11731924"/>
              <a:gd name="connsiteY11" fmla="*/ 0 h 552459"/>
              <a:gd name="connsiteX12" fmla="*/ 7156474 w 11731924"/>
              <a:gd name="connsiteY12" fmla="*/ 0 h 552459"/>
              <a:gd name="connsiteX13" fmla="*/ 7391112 w 11731924"/>
              <a:gd name="connsiteY13" fmla="*/ 0 h 552459"/>
              <a:gd name="connsiteX14" fmla="*/ 7625751 w 11731924"/>
              <a:gd name="connsiteY14" fmla="*/ 0 h 552459"/>
              <a:gd name="connsiteX15" fmla="*/ 8212347 w 11731924"/>
              <a:gd name="connsiteY15" fmla="*/ 0 h 552459"/>
              <a:gd name="connsiteX16" fmla="*/ 9033581 w 11731924"/>
              <a:gd name="connsiteY16" fmla="*/ 0 h 552459"/>
              <a:gd name="connsiteX17" fmla="*/ 9385539 w 11731924"/>
              <a:gd name="connsiteY17" fmla="*/ 0 h 552459"/>
              <a:gd name="connsiteX18" fmla="*/ 10206774 w 11731924"/>
              <a:gd name="connsiteY18" fmla="*/ 0 h 552459"/>
              <a:gd name="connsiteX19" fmla="*/ 10676051 w 11731924"/>
              <a:gd name="connsiteY19" fmla="*/ 0 h 552459"/>
              <a:gd name="connsiteX20" fmla="*/ 11028009 w 11731924"/>
              <a:gd name="connsiteY20" fmla="*/ 0 h 552459"/>
              <a:gd name="connsiteX21" fmla="*/ 11731924 w 11731924"/>
              <a:gd name="connsiteY21" fmla="*/ 0 h 552459"/>
              <a:gd name="connsiteX22" fmla="*/ 11731924 w 11731924"/>
              <a:gd name="connsiteY22" fmla="*/ 552459 h 552459"/>
              <a:gd name="connsiteX23" fmla="*/ 11262647 w 11731924"/>
              <a:gd name="connsiteY23" fmla="*/ 552459 h 552459"/>
              <a:gd name="connsiteX24" fmla="*/ 10910689 w 11731924"/>
              <a:gd name="connsiteY24" fmla="*/ 552459 h 552459"/>
              <a:gd name="connsiteX25" fmla="*/ 10089455 w 11731924"/>
              <a:gd name="connsiteY25" fmla="*/ 552459 h 552459"/>
              <a:gd name="connsiteX26" fmla="*/ 9854816 w 11731924"/>
              <a:gd name="connsiteY26" fmla="*/ 552459 h 552459"/>
              <a:gd name="connsiteX27" fmla="*/ 9502858 w 11731924"/>
              <a:gd name="connsiteY27" fmla="*/ 552459 h 552459"/>
              <a:gd name="connsiteX28" fmla="*/ 9033581 w 11731924"/>
              <a:gd name="connsiteY28" fmla="*/ 552459 h 552459"/>
              <a:gd name="connsiteX29" fmla="*/ 8681624 w 11731924"/>
              <a:gd name="connsiteY29" fmla="*/ 552459 h 552459"/>
              <a:gd name="connsiteX30" fmla="*/ 8212347 w 11731924"/>
              <a:gd name="connsiteY30" fmla="*/ 552459 h 552459"/>
              <a:gd name="connsiteX31" fmla="*/ 7743070 w 11731924"/>
              <a:gd name="connsiteY31" fmla="*/ 552459 h 552459"/>
              <a:gd name="connsiteX32" fmla="*/ 7156474 w 11731924"/>
              <a:gd name="connsiteY32" fmla="*/ 552459 h 552459"/>
              <a:gd name="connsiteX33" fmla="*/ 6921835 w 11731924"/>
              <a:gd name="connsiteY33" fmla="*/ 552459 h 552459"/>
              <a:gd name="connsiteX34" fmla="*/ 6100600 w 11731924"/>
              <a:gd name="connsiteY34" fmla="*/ 552459 h 552459"/>
              <a:gd name="connsiteX35" fmla="*/ 5748643 w 11731924"/>
              <a:gd name="connsiteY35" fmla="*/ 552459 h 552459"/>
              <a:gd name="connsiteX36" fmla="*/ 5514004 w 11731924"/>
              <a:gd name="connsiteY36" fmla="*/ 552459 h 552459"/>
              <a:gd name="connsiteX37" fmla="*/ 4692770 w 11731924"/>
              <a:gd name="connsiteY37" fmla="*/ 552459 h 552459"/>
              <a:gd name="connsiteX38" fmla="*/ 4223493 w 11731924"/>
              <a:gd name="connsiteY38" fmla="*/ 552459 h 552459"/>
              <a:gd name="connsiteX39" fmla="*/ 3636896 w 11731924"/>
              <a:gd name="connsiteY39" fmla="*/ 552459 h 552459"/>
              <a:gd name="connsiteX40" fmla="*/ 3050300 w 11731924"/>
              <a:gd name="connsiteY40" fmla="*/ 552459 h 552459"/>
              <a:gd name="connsiteX41" fmla="*/ 2815662 w 11731924"/>
              <a:gd name="connsiteY41" fmla="*/ 552459 h 552459"/>
              <a:gd name="connsiteX42" fmla="*/ 1994427 w 11731924"/>
              <a:gd name="connsiteY42" fmla="*/ 552459 h 552459"/>
              <a:gd name="connsiteX43" fmla="*/ 1290512 w 11731924"/>
              <a:gd name="connsiteY43" fmla="*/ 552459 h 552459"/>
              <a:gd name="connsiteX44" fmla="*/ 1055873 w 11731924"/>
              <a:gd name="connsiteY44" fmla="*/ 552459 h 552459"/>
              <a:gd name="connsiteX45" fmla="*/ 821235 w 11731924"/>
              <a:gd name="connsiteY45" fmla="*/ 552459 h 552459"/>
              <a:gd name="connsiteX46" fmla="*/ 0 w 11731924"/>
              <a:gd name="connsiteY46" fmla="*/ 552459 h 552459"/>
              <a:gd name="connsiteX47" fmla="*/ 0 w 11731924"/>
              <a:gd name="connsiteY47" fmla="*/ 0 h 552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1731924" h="552459" fill="none" extrusionOk="0">
                <a:moveTo>
                  <a:pt x="0" y="0"/>
                </a:moveTo>
                <a:cubicBezTo>
                  <a:pt x="91003" y="-2381"/>
                  <a:pt x="179047" y="1265"/>
                  <a:pt x="234638" y="0"/>
                </a:cubicBezTo>
                <a:cubicBezTo>
                  <a:pt x="290229" y="-1265"/>
                  <a:pt x="700635" y="8264"/>
                  <a:pt x="821235" y="0"/>
                </a:cubicBezTo>
                <a:cubicBezTo>
                  <a:pt x="941835" y="-8264"/>
                  <a:pt x="1281056" y="85821"/>
                  <a:pt x="1642469" y="0"/>
                </a:cubicBezTo>
                <a:cubicBezTo>
                  <a:pt x="2003882" y="-85821"/>
                  <a:pt x="1949532" y="46393"/>
                  <a:pt x="2111746" y="0"/>
                </a:cubicBezTo>
                <a:cubicBezTo>
                  <a:pt x="2273960" y="-46393"/>
                  <a:pt x="2358900" y="31599"/>
                  <a:pt x="2463704" y="0"/>
                </a:cubicBezTo>
                <a:cubicBezTo>
                  <a:pt x="2568508" y="-31599"/>
                  <a:pt x="2791301" y="33942"/>
                  <a:pt x="2932981" y="0"/>
                </a:cubicBezTo>
                <a:cubicBezTo>
                  <a:pt x="3074661" y="-33942"/>
                  <a:pt x="3439162" y="48715"/>
                  <a:pt x="3636896" y="0"/>
                </a:cubicBezTo>
                <a:cubicBezTo>
                  <a:pt x="3834630" y="-48715"/>
                  <a:pt x="4211519" y="13072"/>
                  <a:pt x="4458131" y="0"/>
                </a:cubicBezTo>
                <a:cubicBezTo>
                  <a:pt x="4704744" y="-13072"/>
                  <a:pt x="4926129" y="47524"/>
                  <a:pt x="5279366" y="0"/>
                </a:cubicBezTo>
                <a:cubicBezTo>
                  <a:pt x="5632603" y="-47524"/>
                  <a:pt x="5662561" y="67965"/>
                  <a:pt x="5983281" y="0"/>
                </a:cubicBezTo>
                <a:cubicBezTo>
                  <a:pt x="6304001" y="-67965"/>
                  <a:pt x="6378879" y="3337"/>
                  <a:pt x="6687197" y="0"/>
                </a:cubicBezTo>
                <a:cubicBezTo>
                  <a:pt x="6995515" y="-3337"/>
                  <a:pt x="6951100" y="49666"/>
                  <a:pt x="7156474" y="0"/>
                </a:cubicBezTo>
                <a:cubicBezTo>
                  <a:pt x="7361848" y="-49666"/>
                  <a:pt x="7315686" y="21869"/>
                  <a:pt x="7391112" y="0"/>
                </a:cubicBezTo>
                <a:cubicBezTo>
                  <a:pt x="7466538" y="-21869"/>
                  <a:pt x="7547846" y="16240"/>
                  <a:pt x="7625751" y="0"/>
                </a:cubicBezTo>
                <a:cubicBezTo>
                  <a:pt x="7703656" y="-16240"/>
                  <a:pt x="7975524" y="37413"/>
                  <a:pt x="8212347" y="0"/>
                </a:cubicBezTo>
                <a:cubicBezTo>
                  <a:pt x="8449170" y="-37413"/>
                  <a:pt x="8660776" y="5071"/>
                  <a:pt x="9033581" y="0"/>
                </a:cubicBezTo>
                <a:cubicBezTo>
                  <a:pt x="9406386" y="-5071"/>
                  <a:pt x="9236664" y="7812"/>
                  <a:pt x="9385539" y="0"/>
                </a:cubicBezTo>
                <a:cubicBezTo>
                  <a:pt x="9534414" y="-7812"/>
                  <a:pt x="9871544" y="76522"/>
                  <a:pt x="10206774" y="0"/>
                </a:cubicBezTo>
                <a:cubicBezTo>
                  <a:pt x="10542004" y="-76522"/>
                  <a:pt x="10447768" y="31283"/>
                  <a:pt x="10676051" y="0"/>
                </a:cubicBezTo>
                <a:cubicBezTo>
                  <a:pt x="10904334" y="-31283"/>
                  <a:pt x="10949974" y="26847"/>
                  <a:pt x="11028009" y="0"/>
                </a:cubicBezTo>
                <a:cubicBezTo>
                  <a:pt x="11106044" y="-26847"/>
                  <a:pt x="11560116" y="2396"/>
                  <a:pt x="11731924" y="0"/>
                </a:cubicBezTo>
                <a:cubicBezTo>
                  <a:pt x="11788818" y="241604"/>
                  <a:pt x="11730423" y="345238"/>
                  <a:pt x="11731924" y="552459"/>
                </a:cubicBezTo>
                <a:cubicBezTo>
                  <a:pt x="11505204" y="564854"/>
                  <a:pt x="11457329" y="514891"/>
                  <a:pt x="11262647" y="552459"/>
                </a:cubicBezTo>
                <a:cubicBezTo>
                  <a:pt x="11067965" y="590027"/>
                  <a:pt x="10994225" y="530883"/>
                  <a:pt x="10910689" y="552459"/>
                </a:cubicBezTo>
                <a:cubicBezTo>
                  <a:pt x="10827153" y="574035"/>
                  <a:pt x="10390492" y="552304"/>
                  <a:pt x="10089455" y="552459"/>
                </a:cubicBezTo>
                <a:cubicBezTo>
                  <a:pt x="9788418" y="552614"/>
                  <a:pt x="9919001" y="533045"/>
                  <a:pt x="9854816" y="552459"/>
                </a:cubicBezTo>
                <a:cubicBezTo>
                  <a:pt x="9790631" y="571873"/>
                  <a:pt x="9646335" y="549657"/>
                  <a:pt x="9502858" y="552459"/>
                </a:cubicBezTo>
                <a:cubicBezTo>
                  <a:pt x="9359381" y="555261"/>
                  <a:pt x="9147553" y="522329"/>
                  <a:pt x="9033581" y="552459"/>
                </a:cubicBezTo>
                <a:cubicBezTo>
                  <a:pt x="8919609" y="582589"/>
                  <a:pt x="8846594" y="546722"/>
                  <a:pt x="8681624" y="552459"/>
                </a:cubicBezTo>
                <a:cubicBezTo>
                  <a:pt x="8516654" y="558196"/>
                  <a:pt x="8344737" y="535590"/>
                  <a:pt x="8212347" y="552459"/>
                </a:cubicBezTo>
                <a:cubicBezTo>
                  <a:pt x="8079957" y="569328"/>
                  <a:pt x="7971546" y="522675"/>
                  <a:pt x="7743070" y="552459"/>
                </a:cubicBezTo>
                <a:cubicBezTo>
                  <a:pt x="7514594" y="582243"/>
                  <a:pt x="7414592" y="488530"/>
                  <a:pt x="7156474" y="552459"/>
                </a:cubicBezTo>
                <a:cubicBezTo>
                  <a:pt x="6898356" y="616388"/>
                  <a:pt x="7023357" y="528451"/>
                  <a:pt x="6921835" y="552459"/>
                </a:cubicBezTo>
                <a:cubicBezTo>
                  <a:pt x="6820313" y="576467"/>
                  <a:pt x="6431940" y="496407"/>
                  <a:pt x="6100600" y="552459"/>
                </a:cubicBezTo>
                <a:cubicBezTo>
                  <a:pt x="5769260" y="608511"/>
                  <a:pt x="5841489" y="533692"/>
                  <a:pt x="5748643" y="552459"/>
                </a:cubicBezTo>
                <a:cubicBezTo>
                  <a:pt x="5655797" y="571226"/>
                  <a:pt x="5588785" y="550144"/>
                  <a:pt x="5514004" y="552459"/>
                </a:cubicBezTo>
                <a:cubicBezTo>
                  <a:pt x="5439223" y="554774"/>
                  <a:pt x="4948755" y="548426"/>
                  <a:pt x="4692770" y="552459"/>
                </a:cubicBezTo>
                <a:cubicBezTo>
                  <a:pt x="4436785" y="556492"/>
                  <a:pt x="4444759" y="499071"/>
                  <a:pt x="4223493" y="552459"/>
                </a:cubicBezTo>
                <a:cubicBezTo>
                  <a:pt x="4002227" y="605847"/>
                  <a:pt x="3867056" y="482595"/>
                  <a:pt x="3636896" y="552459"/>
                </a:cubicBezTo>
                <a:cubicBezTo>
                  <a:pt x="3406736" y="622323"/>
                  <a:pt x="3335056" y="540015"/>
                  <a:pt x="3050300" y="552459"/>
                </a:cubicBezTo>
                <a:cubicBezTo>
                  <a:pt x="2765544" y="564903"/>
                  <a:pt x="2891957" y="551849"/>
                  <a:pt x="2815662" y="552459"/>
                </a:cubicBezTo>
                <a:cubicBezTo>
                  <a:pt x="2739367" y="553069"/>
                  <a:pt x="2306553" y="478150"/>
                  <a:pt x="1994427" y="552459"/>
                </a:cubicBezTo>
                <a:cubicBezTo>
                  <a:pt x="1682301" y="626768"/>
                  <a:pt x="1519268" y="551008"/>
                  <a:pt x="1290512" y="552459"/>
                </a:cubicBezTo>
                <a:cubicBezTo>
                  <a:pt x="1061756" y="553910"/>
                  <a:pt x="1128863" y="529367"/>
                  <a:pt x="1055873" y="552459"/>
                </a:cubicBezTo>
                <a:cubicBezTo>
                  <a:pt x="982883" y="575551"/>
                  <a:pt x="884785" y="546843"/>
                  <a:pt x="821235" y="552459"/>
                </a:cubicBezTo>
                <a:cubicBezTo>
                  <a:pt x="757685" y="558075"/>
                  <a:pt x="207312" y="539950"/>
                  <a:pt x="0" y="552459"/>
                </a:cubicBezTo>
                <a:cubicBezTo>
                  <a:pt x="-22521" y="355439"/>
                  <a:pt x="56996" y="203357"/>
                  <a:pt x="0" y="0"/>
                </a:cubicBezTo>
                <a:close/>
              </a:path>
              <a:path w="11731924" h="552459" stroke="0" extrusionOk="0">
                <a:moveTo>
                  <a:pt x="0" y="0"/>
                </a:moveTo>
                <a:cubicBezTo>
                  <a:pt x="223462" y="-5035"/>
                  <a:pt x="423102" y="1348"/>
                  <a:pt x="586596" y="0"/>
                </a:cubicBezTo>
                <a:cubicBezTo>
                  <a:pt x="750090" y="-1348"/>
                  <a:pt x="847352" y="13104"/>
                  <a:pt x="938554" y="0"/>
                </a:cubicBezTo>
                <a:cubicBezTo>
                  <a:pt x="1029756" y="-13104"/>
                  <a:pt x="1193906" y="4929"/>
                  <a:pt x="1407831" y="0"/>
                </a:cubicBezTo>
                <a:cubicBezTo>
                  <a:pt x="1621756" y="-4929"/>
                  <a:pt x="1629213" y="9957"/>
                  <a:pt x="1759789" y="0"/>
                </a:cubicBezTo>
                <a:cubicBezTo>
                  <a:pt x="1890365" y="-9957"/>
                  <a:pt x="2117370" y="15802"/>
                  <a:pt x="2346385" y="0"/>
                </a:cubicBezTo>
                <a:cubicBezTo>
                  <a:pt x="2575400" y="-15802"/>
                  <a:pt x="2660050" y="22056"/>
                  <a:pt x="2815662" y="0"/>
                </a:cubicBezTo>
                <a:cubicBezTo>
                  <a:pt x="2971274" y="-22056"/>
                  <a:pt x="3172116" y="10510"/>
                  <a:pt x="3519577" y="0"/>
                </a:cubicBezTo>
                <a:cubicBezTo>
                  <a:pt x="3867039" y="-10510"/>
                  <a:pt x="3809554" y="16542"/>
                  <a:pt x="3988854" y="0"/>
                </a:cubicBezTo>
                <a:cubicBezTo>
                  <a:pt x="4168154" y="-16542"/>
                  <a:pt x="4150430" y="27776"/>
                  <a:pt x="4223493" y="0"/>
                </a:cubicBezTo>
                <a:cubicBezTo>
                  <a:pt x="4296556" y="-27776"/>
                  <a:pt x="4672436" y="12312"/>
                  <a:pt x="4810089" y="0"/>
                </a:cubicBezTo>
                <a:cubicBezTo>
                  <a:pt x="4947742" y="-12312"/>
                  <a:pt x="5133080" y="244"/>
                  <a:pt x="5279366" y="0"/>
                </a:cubicBezTo>
                <a:cubicBezTo>
                  <a:pt x="5425652" y="-244"/>
                  <a:pt x="5650486" y="27639"/>
                  <a:pt x="5983281" y="0"/>
                </a:cubicBezTo>
                <a:cubicBezTo>
                  <a:pt x="6316076" y="-27639"/>
                  <a:pt x="6404291" y="19767"/>
                  <a:pt x="6687197" y="0"/>
                </a:cubicBezTo>
                <a:cubicBezTo>
                  <a:pt x="6970103" y="-19767"/>
                  <a:pt x="7027562" y="43374"/>
                  <a:pt x="7273793" y="0"/>
                </a:cubicBezTo>
                <a:cubicBezTo>
                  <a:pt x="7520024" y="-43374"/>
                  <a:pt x="7616595" y="46194"/>
                  <a:pt x="7743070" y="0"/>
                </a:cubicBezTo>
                <a:cubicBezTo>
                  <a:pt x="7869545" y="-46194"/>
                  <a:pt x="8225106" y="34541"/>
                  <a:pt x="8446985" y="0"/>
                </a:cubicBezTo>
                <a:cubicBezTo>
                  <a:pt x="8668864" y="-34541"/>
                  <a:pt x="8882684" y="28107"/>
                  <a:pt x="9150901" y="0"/>
                </a:cubicBezTo>
                <a:cubicBezTo>
                  <a:pt x="9419118" y="-28107"/>
                  <a:pt x="9610661" y="51988"/>
                  <a:pt x="9972135" y="0"/>
                </a:cubicBezTo>
                <a:cubicBezTo>
                  <a:pt x="10333609" y="-51988"/>
                  <a:pt x="10505870" y="13812"/>
                  <a:pt x="10793370" y="0"/>
                </a:cubicBezTo>
                <a:cubicBezTo>
                  <a:pt x="11080870" y="-13812"/>
                  <a:pt x="11300816" y="73905"/>
                  <a:pt x="11731924" y="0"/>
                </a:cubicBezTo>
                <a:cubicBezTo>
                  <a:pt x="11774958" y="126433"/>
                  <a:pt x="11710214" y="298729"/>
                  <a:pt x="11731924" y="552459"/>
                </a:cubicBezTo>
                <a:cubicBezTo>
                  <a:pt x="11419461" y="627272"/>
                  <a:pt x="11177714" y="470130"/>
                  <a:pt x="11028009" y="552459"/>
                </a:cubicBezTo>
                <a:cubicBezTo>
                  <a:pt x="10878304" y="634788"/>
                  <a:pt x="10576038" y="542435"/>
                  <a:pt x="10441412" y="552459"/>
                </a:cubicBezTo>
                <a:cubicBezTo>
                  <a:pt x="10306786" y="562483"/>
                  <a:pt x="9997621" y="551159"/>
                  <a:pt x="9620178" y="552459"/>
                </a:cubicBezTo>
                <a:cubicBezTo>
                  <a:pt x="9242735" y="553759"/>
                  <a:pt x="9178430" y="540777"/>
                  <a:pt x="8916262" y="552459"/>
                </a:cubicBezTo>
                <a:cubicBezTo>
                  <a:pt x="8654094" y="564141"/>
                  <a:pt x="8671272" y="531207"/>
                  <a:pt x="8564305" y="552459"/>
                </a:cubicBezTo>
                <a:cubicBezTo>
                  <a:pt x="8457338" y="573711"/>
                  <a:pt x="8336653" y="532938"/>
                  <a:pt x="8212347" y="552459"/>
                </a:cubicBezTo>
                <a:cubicBezTo>
                  <a:pt x="8088041" y="571980"/>
                  <a:pt x="7895272" y="502533"/>
                  <a:pt x="7743070" y="552459"/>
                </a:cubicBezTo>
                <a:cubicBezTo>
                  <a:pt x="7590868" y="602385"/>
                  <a:pt x="7257827" y="548166"/>
                  <a:pt x="6921835" y="552459"/>
                </a:cubicBezTo>
                <a:cubicBezTo>
                  <a:pt x="6585843" y="556752"/>
                  <a:pt x="6596370" y="539339"/>
                  <a:pt x="6335239" y="552459"/>
                </a:cubicBezTo>
                <a:cubicBezTo>
                  <a:pt x="6074108" y="565579"/>
                  <a:pt x="5888838" y="549223"/>
                  <a:pt x="5748643" y="552459"/>
                </a:cubicBezTo>
                <a:cubicBezTo>
                  <a:pt x="5608448" y="555695"/>
                  <a:pt x="5375167" y="520294"/>
                  <a:pt x="5044727" y="552459"/>
                </a:cubicBezTo>
                <a:cubicBezTo>
                  <a:pt x="4714287" y="584624"/>
                  <a:pt x="4847080" y="530387"/>
                  <a:pt x="4692770" y="552459"/>
                </a:cubicBezTo>
                <a:cubicBezTo>
                  <a:pt x="4538460" y="574531"/>
                  <a:pt x="4349477" y="528996"/>
                  <a:pt x="4223493" y="552459"/>
                </a:cubicBezTo>
                <a:cubicBezTo>
                  <a:pt x="4097509" y="575922"/>
                  <a:pt x="3707080" y="506030"/>
                  <a:pt x="3519577" y="552459"/>
                </a:cubicBezTo>
                <a:cubicBezTo>
                  <a:pt x="3332074" y="598888"/>
                  <a:pt x="3087565" y="540723"/>
                  <a:pt x="2932981" y="552459"/>
                </a:cubicBezTo>
                <a:cubicBezTo>
                  <a:pt x="2778397" y="564195"/>
                  <a:pt x="2476275" y="491187"/>
                  <a:pt x="2229066" y="552459"/>
                </a:cubicBezTo>
                <a:cubicBezTo>
                  <a:pt x="1981857" y="613731"/>
                  <a:pt x="2064611" y="546391"/>
                  <a:pt x="1994427" y="552459"/>
                </a:cubicBezTo>
                <a:cubicBezTo>
                  <a:pt x="1924243" y="558527"/>
                  <a:pt x="1584946" y="518064"/>
                  <a:pt x="1407831" y="552459"/>
                </a:cubicBezTo>
                <a:cubicBezTo>
                  <a:pt x="1230716" y="586854"/>
                  <a:pt x="978574" y="477103"/>
                  <a:pt x="586596" y="552459"/>
                </a:cubicBezTo>
                <a:cubicBezTo>
                  <a:pt x="194618" y="627815"/>
                  <a:pt x="202916" y="532950"/>
                  <a:pt x="0" y="552459"/>
                </a:cubicBezTo>
                <a:cubicBezTo>
                  <a:pt x="-57344" y="299023"/>
                  <a:pt x="23186" y="122104"/>
                  <a:pt x="0" y="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453581837">
                  <a:prstGeom prst="rect">
                    <a:avLst/>
                  </a:prstGeom>
                  <ask:type>
                    <ask:lineSketchScribble/>
                  </ask:type>
                </ask:lineSketchStyleProps>
              </a:ext>
            </a:extLst>
          </a:ln>
        </p:spPr>
        <p:txBody>
          <a:bodyPr wrap="square">
            <a:spAutoFit/>
          </a:bodyPr>
          <a:lstStyle/>
          <a:p>
            <a:pPr lvl="0" algn="ctr">
              <a:lnSpc>
                <a:spcPct val="170000"/>
              </a:lnSpc>
              <a:spcBef>
                <a:spcPts val="1200"/>
              </a:spcBef>
              <a:spcAft>
                <a:spcPts val="200"/>
              </a:spcAft>
              <a:buClr>
                <a:srgbClr val="E48312"/>
              </a:buClr>
              <a:buSzPct val="100000"/>
              <a:defRPr/>
            </a:pPr>
            <a:r>
              <a:rPr lang="en-GB" sz="2000" dirty="0"/>
              <a:t>Take action with confidence, namely, ‘a belief in one's self &amp; one's ability to succeed’  </a:t>
            </a:r>
            <a:r>
              <a:rPr lang="en-GB" sz="2000" i="1" dirty="0"/>
              <a:t>(Psychology Today 2018)</a:t>
            </a:r>
          </a:p>
        </p:txBody>
      </p:sp>
      <p:sp>
        <p:nvSpPr>
          <p:cNvPr id="2" name="Horizontal Scroll 1"/>
          <p:cNvSpPr/>
          <p:nvPr/>
        </p:nvSpPr>
        <p:spPr>
          <a:xfrm>
            <a:off x="2415396" y="1417954"/>
            <a:ext cx="9196740" cy="4278701"/>
          </a:xfrm>
          <a:prstGeom prst="horizontalScroll">
            <a:avLst/>
          </a:prstGeom>
          <a:solidFill>
            <a:schemeClr val="accent1">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300" b="1" u="sng" dirty="0">
              <a:solidFill>
                <a:schemeClr val="tx1"/>
              </a:solidFill>
            </a:endParaRPr>
          </a:p>
          <a:p>
            <a:pPr algn="ctr"/>
            <a:r>
              <a:rPr lang="en-GB" sz="2300" b="1" u="sng" dirty="0">
                <a:solidFill>
                  <a:schemeClr val="tx1"/>
                </a:solidFill>
              </a:rPr>
              <a:t>Building confidence</a:t>
            </a:r>
          </a:p>
          <a:p>
            <a:pPr algn="ctr"/>
            <a:r>
              <a:rPr lang="en-GB" sz="2300" dirty="0">
                <a:solidFill>
                  <a:schemeClr val="tx1"/>
                </a:solidFill>
              </a:rPr>
              <a:t>Develop an understanding of good decision making skills &amp; processes</a:t>
            </a:r>
          </a:p>
          <a:p>
            <a:pPr algn="ctr"/>
            <a:r>
              <a:rPr lang="en-GB" sz="2300" dirty="0">
                <a:solidFill>
                  <a:schemeClr val="tx1"/>
                </a:solidFill>
              </a:rPr>
              <a:t>Gather relevant, thorough &amp; accurate information</a:t>
            </a:r>
          </a:p>
          <a:p>
            <a:pPr algn="ctr"/>
            <a:r>
              <a:rPr lang="en-GB" sz="2300" dirty="0">
                <a:solidFill>
                  <a:schemeClr val="tx1"/>
                </a:solidFill>
              </a:rPr>
              <a:t>Learn to live with an element of uncertainty &amp; risk</a:t>
            </a:r>
          </a:p>
          <a:p>
            <a:pPr algn="ctr"/>
            <a:r>
              <a:rPr lang="en-GB" sz="2300" dirty="0">
                <a:solidFill>
                  <a:schemeClr val="tx1"/>
                </a:solidFill>
              </a:rPr>
              <a:t>Understand the need for the support of others</a:t>
            </a:r>
          </a:p>
          <a:p>
            <a:pPr algn="ctr"/>
            <a:r>
              <a:rPr lang="en-GB" sz="2300" dirty="0">
                <a:solidFill>
                  <a:schemeClr val="tx1"/>
                </a:solidFill>
              </a:rPr>
              <a:t>Accept responsibility</a:t>
            </a:r>
          </a:p>
          <a:p>
            <a:pPr algn="ctr"/>
            <a:r>
              <a:rPr lang="en-GB" sz="2300" dirty="0">
                <a:solidFill>
                  <a:schemeClr val="tx1"/>
                </a:solidFill>
              </a:rPr>
              <a:t>Practice, practice, practice</a:t>
            </a:r>
          </a:p>
          <a:p>
            <a:pPr algn="ctr"/>
            <a:r>
              <a:rPr lang="en-GB" sz="2300" dirty="0">
                <a:solidFill>
                  <a:schemeClr val="tx1"/>
                </a:solidFill>
              </a:rPr>
              <a:t>Remain open &amp; flexible</a:t>
            </a:r>
          </a:p>
          <a:p>
            <a:pPr algn="ctr"/>
            <a:endParaRPr lang="en-GB" sz="2400" dirty="0"/>
          </a:p>
        </p:txBody>
      </p:sp>
      <p:grpSp>
        <p:nvGrpSpPr>
          <p:cNvPr id="8" name="Group 7">
            <a:extLst>
              <a:ext uri="{FF2B5EF4-FFF2-40B4-BE49-F238E27FC236}">
                <a16:creationId xmlns:a16="http://schemas.microsoft.com/office/drawing/2014/main" id="{CB72C10D-FACE-4101-AE60-2AFBFDEF7585}"/>
              </a:ext>
            </a:extLst>
          </p:cNvPr>
          <p:cNvGrpSpPr/>
          <p:nvPr/>
        </p:nvGrpSpPr>
        <p:grpSpPr>
          <a:xfrm>
            <a:off x="0" y="5734233"/>
            <a:ext cx="12192000" cy="1240188"/>
            <a:chOff x="0" y="5734233"/>
            <a:chExt cx="12192000" cy="1240188"/>
          </a:xfrm>
        </p:grpSpPr>
        <p:pic>
          <p:nvPicPr>
            <p:cNvPr id="9" name="Picture 8">
              <a:extLst>
                <a:ext uri="{FF2B5EF4-FFF2-40B4-BE49-F238E27FC236}">
                  <a16:creationId xmlns:a16="http://schemas.microsoft.com/office/drawing/2014/main" id="{FE17D300-1551-4365-8E15-084D8C8E09F1}"/>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0" name="Rectangle 9">
              <a:extLst>
                <a:ext uri="{FF2B5EF4-FFF2-40B4-BE49-F238E27FC236}">
                  <a16:creationId xmlns:a16="http://schemas.microsoft.com/office/drawing/2014/main" id="{30139CD5-BE8D-4BBE-84D8-B04E3C63C9FA}"/>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1" name="Picture 10">
              <a:extLst>
                <a:ext uri="{FF2B5EF4-FFF2-40B4-BE49-F238E27FC236}">
                  <a16:creationId xmlns:a16="http://schemas.microsoft.com/office/drawing/2014/main" id="{86E048BB-13E2-46E5-B41E-FD1F068436E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2" name="Rectangle 11">
              <a:extLst>
                <a:ext uri="{FF2B5EF4-FFF2-40B4-BE49-F238E27FC236}">
                  <a16:creationId xmlns:a16="http://schemas.microsoft.com/office/drawing/2014/main" id="{668F7F0A-03CC-4B5E-BEC6-394A4BDCD056}"/>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descr="Text, letter&#10;&#10;Description automatically generated">
              <a:extLst>
                <a:ext uri="{FF2B5EF4-FFF2-40B4-BE49-F238E27FC236}">
                  <a16:creationId xmlns:a16="http://schemas.microsoft.com/office/drawing/2014/main" id="{7F6737F3-171F-4F8F-9A6F-90A39D4C26E2}"/>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4" name="Picture 13" descr="A picture containing text, metalware, gear&#10;&#10;Description automatically generated">
              <a:extLst>
                <a:ext uri="{FF2B5EF4-FFF2-40B4-BE49-F238E27FC236}">
                  <a16:creationId xmlns:a16="http://schemas.microsoft.com/office/drawing/2014/main" id="{BB3F9A54-A18F-4FDA-9A25-956D4FB9B544}"/>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4941486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fade">
                                      <p:cBhvr>
                                        <p:cTn id="1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2"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3"/>
          <a:stretch>
            <a:fillRect/>
          </a:stretch>
        </p:blipFill>
        <p:spPr>
          <a:xfrm>
            <a:off x="3637546" y="1575179"/>
            <a:ext cx="4916908" cy="3972862"/>
          </a:xfrm>
          <a:prstGeom prst="rect">
            <a:avLst/>
          </a:prstGeom>
        </p:spPr>
      </p:pic>
      <p:sp>
        <p:nvSpPr>
          <p:cNvPr id="3" name="TextBox 2"/>
          <p:cNvSpPr txBox="1"/>
          <p:nvPr/>
        </p:nvSpPr>
        <p:spPr>
          <a:xfrm>
            <a:off x="669072" y="94652"/>
            <a:ext cx="11195824" cy="646331"/>
          </a:xfrm>
          <a:prstGeom prst="rect">
            <a:avLst/>
          </a:prstGeom>
          <a:solidFill>
            <a:srgbClr val="002060"/>
          </a:solidFill>
        </p:spPr>
        <p:txBody>
          <a:bodyPr wrap="square" rtlCol="0">
            <a:spAutoFit/>
          </a:bodyPr>
          <a:lstStyle/>
          <a:p>
            <a:pPr algn="ctr"/>
            <a:r>
              <a:rPr lang="en-GB" sz="3600" b="1" dirty="0">
                <a:solidFill>
                  <a:schemeClr val="bg1"/>
                </a:solidFill>
              </a:rPr>
              <a:t>Crime Reports &amp; Decision Logs… what would you record?</a:t>
            </a:r>
          </a:p>
        </p:txBody>
      </p:sp>
      <p:graphicFrame>
        <p:nvGraphicFramePr>
          <p:cNvPr id="2" name="Diagram 1"/>
          <p:cNvGraphicFramePr/>
          <p:nvPr>
            <p:extLst>
              <p:ext uri="{D42A27DB-BD31-4B8C-83A1-F6EECF244321}">
                <p14:modId xmlns:p14="http://schemas.microsoft.com/office/powerpoint/2010/main" val="480898290"/>
              </p:ext>
            </p:extLst>
          </p:nvPr>
        </p:nvGraphicFramePr>
        <p:xfrm>
          <a:off x="669072" y="417817"/>
          <a:ext cx="11195823" cy="507951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5" name="Group 4">
            <a:extLst>
              <a:ext uri="{FF2B5EF4-FFF2-40B4-BE49-F238E27FC236}">
                <a16:creationId xmlns:a16="http://schemas.microsoft.com/office/drawing/2014/main" id="{DCCE1418-7600-4EF9-9E34-CF9175D72E53}"/>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8A94E9B0-604A-4C5D-8CF0-3B9E0935B08A}"/>
                </a:ext>
              </a:extLst>
            </p:cNvPr>
            <p:cNvPicPr>
              <a:picLocks noChangeAspect="1"/>
            </p:cNvPicPr>
            <p:nvPr/>
          </p:nvPicPr>
          <p:blipFill>
            <a:blip r:embed="rId9"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7BFF5189-8328-4DBB-A7FB-6F291B33BEC3}"/>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8455E78F-F5E0-41A5-BAD9-93CD4E8A1C88}"/>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F12E3827-D4F5-43C6-BCEC-54ACE9F5F250}"/>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B1DE21A8-96D2-4009-A4E0-5A8AD0B3549A}"/>
                </a:ext>
              </a:extLst>
            </p:cNvPr>
            <p:cNvPicPr>
              <a:picLocks noChangeAspect="1"/>
            </p:cNvPicPr>
            <p:nvPr/>
          </p:nvPicPr>
          <p:blipFill rotWithShape="1">
            <a:blip r:embed="rId11"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151865ED-BB0C-46F8-8B9D-D563E765A5B4}"/>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8599926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0FCECD7D-C5CC-4C8F-B216-C44E47B794CC}"/>
                                            </p:graphicEl>
                                          </p:spTgt>
                                        </p:tgtEl>
                                        <p:attrNameLst>
                                          <p:attrName>style.visibility</p:attrName>
                                        </p:attrNameLst>
                                      </p:cBhvr>
                                      <p:to>
                                        <p:strVal val="visible"/>
                                      </p:to>
                                    </p:set>
                                    <p:animEffect transition="in" filter="fade">
                                      <p:cBhvr>
                                        <p:cTn id="7" dur="500"/>
                                        <p:tgtEl>
                                          <p:spTgt spid="2">
                                            <p:graphicEl>
                                              <a:dgm id="{0FCECD7D-C5CC-4C8F-B216-C44E47B794C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B37F089C-693C-4C0F-9502-CE790684A36E}"/>
                                            </p:graphicEl>
                                          </p:spTgt>
                                        </p:tgtEl>
                                        <p:attrNameLst>
                                          <p:attrName>style.visibility</p:attrName>
                                        </p:attrNameLst>
                                      </p:cBhvr>
                                      <p:to>
                                        <p:strVal val="visible"/>
                                      </p:to>
                                    </p:set>
                                    <p:animEffect transition="in" filter="fade">
                                      <p:cBhvr>
                                        <p:cTn id="12" dur="500"/>
                                        <p:tgtEl>
                                          <p:spTgt spid="2">
                                            <p:graphicEl>
                                              <a:dgm id="{B37F089C-693C-4C0F-9502-CE790684A36E}"/>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9ACF2804-59D5-4308-ACC8-B7658CF4D414}"/>
                                            </p:graphicEl>
                                          </p:spTgt>
                                        </p:tgtEl>
                                        <p:attrNameLst>
                                          <p:attrName>style.visibility</p:attrName>
                                        </p:attrNameLst>
                                      </p:cBhvr>
                                      <p:to>
                                        <p:strVal val="visible"/>
                                      </p:to>
                                    </p:set>
                                    <p:animEffect transition="in" filter="fade">
                                      <p:cBhvr>
                                        <p:cTn id="17" dur="500"/>
                                        <p:tgtEl>
                                          <p:spTgt spid="2">
                                            <p:graphicEl>
                                              <a:dgm id="{9ACF2804-59D5-4308-ACC8-B7658CF4D414}"/>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6B607FF8-368F-4BF7-A529-2870E5112C48}"/>
                                            </p:graphicEl>
                                          </p:spTgt>
                                        </p:tgtEl>
                                        <p:attrNameLst>
                                          <p:attrName>style.visibility</p:attrName>
                                        </p:attrNameLst>
                                      </p:cBhvr>
                                      <p:to>
                                        <p:strVal val="visible"/>
                                      </p:to>
                                    </p:set>
                                    <p:animEffect transition="in" filter="fade">
                                      <p:cBhvr>
                                        <p:cTn id="22" dur="500"/>
                                        <p:tgtEl>
                                          <p:spTgt spid="2">
                                            <p:graphicEl>
                                              <a:dgm id="{6B607FF8-368F-4BF7-A529-2870E5112C48}"/>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02B9E3C0-2690-4991-A2AA-F83942ED5D7D}"/>
                                            </p:graphicEl>
                                          </p:spTgt>
                                        </p:tgtEl>
                                        <p:attrNameLst>
                                          <p:attrName>style.visibility</p:attrName>
                                        </p:attrNameLst>
                                      </p:cBhvr>
                                      <p:to>
                                        <p:strVal val="visible"/>
                                      </p:to>
                                    </p:set>
                                    <p:animEffect transition="in" filter="fade">
                                      <p:cBhvr>
                                        <p:cTn id="27" dur="500"/>
                                        <p:tgtEl>
                                          <p:spTgt spid="2">
                                            <p:graphicEl>
                                              <a:dgm id="{02B9E3C0-2690-4991-A2AA-F83942ED5D7D}"/>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A3C715A4-6D1B-4B5B-B235-2E7706BC81CE}"/>
                                            </p:graphicEl>
                                          </p:spTgt>
                                        </p:tgtEl>
                                        <p:attrNameLst>
                                          <p:attrName>style.visibility</p:attrName>
                                        </p:attrNameLst>
                                      </p:cBhvr>
                                      <p:to>
                                        <p:strVal val="visible"/>
                                      </p:to>
                                    </p:set>
                                    <p:animEffect transition="in" filter="fade">
                                      <p:cBhvr>
                                        <p:cTn id="32" dur="500"/>
                                        <p:tgtEl>
                                          <p:spTgt spid="2">
                                            <p:graphicEl>
                                              <a:dgm id="{A3C715A4-6D1B-4B5B-B235-2E7706BC81CE}"/>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
                                            <p:graphicEl>
                                              <a:dgm id="{59671115-B363-476C-8D92-AA63175983E1}"/>
                                            </p:graphicEl>
                                          </p:spTgt>
                                        </p:tgtEl>
                                        <p:attrNameLst>
                                          <p:attrName>style.visibility</p:attrName>
                                        </p:attrNameLst>
                                      </p:cBhvr>
                                      <p:to>
                                        <p:strVal val="visible"/>
                                      </p:to>
                                    </p:set>
                                    <p:animEffect transition="in" filter="fade">
                                      <p:cBhvr>
                                        <p:cTn id="37" dur="500"/>
                                        <p:tgtEl>
                                          <p:spTgt spid="2">
                                            <p:graphicEl>
                                              <a:dgm id="{59671115-B363-476C-8D92-AA63175983E1}"/>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2">
                                            <p:graphicEl>
                                              <a:dgm id="{7E742B6F-7197-4711-A78B-19116FD7D64C}"/>
                                            </p:graphicEl>
                                          </p:spTgt>
                                        </p:tgtEl>
                                        <p:attrNameLst>
                                          <p:attrName>style.visibility</p:attrName>
                                        </p:attrNameLst>
                                      </p:cBhvr>
                                      <p:to>
                                        <p:strVal val="visible"/>
                                      </p:to>
                                    </p:set>
                                    <p:animEffect transition="in" filter="fade">
                                      <p:cBhvr>
                                        <p:cTn id="42" dur="500"/>
                                        <p:tgtEl>
                                          <p:spTgt spid="2">
                                            <p:graphicEl>
                                              <a:dgm id="{7E742B6F-7197-4711-A78B-19116FD7D64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496770" y="251210"/>
            <a:ext cx="9397635" cy="646331"/>
          </a:xfrm>
          <a:prstGeom prst="rect">
            <a:avLst/>
          </a:prstGeom>
          <a:solidFill>
            <a:srgbClr val="002060"/>
          </a:solidFill>
        </p:spPr>
        <p:txBody>
          <a:bodyPr wrap="square" rtlCol="0">
            <a:spAutoFit/>
          </a:bodyPr>
          <a:lstStyle/>
          <a:p>
            <a:pPr algn="ctr"/>
            <a:r>
              <a:rPr lang="en-GB" sz="3600" b="1" dirty="0">
                <a:solidFill>
                  <a:schemeClr val="bg1"/>
                </a:solidFill>
              </a:rPr>
              <a:t>Crime Reports &amp; Decision Logs</a:t>
            </a:r>
          </a:p>
        </p:txBody>
      </p:sp>
      <p:graphicFrame>
        <p:nvGraphicFramePr>
          <p:cNvPr id="4" name="Diagram 3"/>
          <p:cNvGraphicFramePr/>
          <p:nvPr>
            <p:extLst>
              <p:ext uri="{D42A27DB-BD31-4B8C-83A1-F6EECF244321}">
                <p14:modId xmlns:p14="http://schemas.microsoft.com/office/powerpoint/2010/main" val="1682763911"/>
              </p:ext>
            </p:extLst>
          </p:nvPr>
        </p:nvGraphicFramePr>
        <p:xfrm>
          <a:off x="2032000" y="1070517"/>
          <a:ext cx="8128000" cy="47186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6" name="Group 5">
            <a:extLst>
              <a:ext uri="{FF2B5EF4-FFF2-40B4-BE49-F238E27FC236}">
                <a16:creationId xmlns:a16="http://schemas.microsoft.com/office/drawing/2014/main" id="{353746C0-8228-4792-9A15-A4AD7D4FCBD8}"/>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5F2B6B77-5865-44C3-A901-796593E38B3A}"/>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44D5560E-020D-42C9-BD6A-09F85C0025D2}"/>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7932683C-EE46-4B8C-BBA3-EF3F11D0635C}"/>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FAA3C76F-A947-4700-8763-01AD7A0BD03F}"/>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28E2B9B8-AB0F-4985-835D-DA65EFF11C6B}"/>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F7D15D1B-5DE9-4ED6-A2DD-31CE07F2F770}"/>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9531733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C338AC83-901F-490A-972A-7A376CFDF931}"/>
                                            </p:graphicEl>
                                          </p:spTgt>
                                        </p:tgtEl>
                                        <p:attrNameLst>
                                          <p:attrName>style.visibility</p:attrName>
                                        </p:attrNameLst>
                                      </p:cBhvr>
                                      <p:to>
                                        <p:strVal val="visible"/>
                                      </p:to>
                                    </p:set>
                                    <p:animEffect transition="in" filter="fade">
                                      <p:cBhvr>
                                        <p:cTn id="7" dur="500"/>
                                        <p:tgtEl>
                                          <p:spTgt spid="4">
                                            <p:graphicEl>
                                              <a:dgm id="{C338AC83-901F-490A-972A-7A376CFDF931}"/>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graphicEl>
                                              <a:dgm id="{2A1AC346-8F27-4A82-B75D-0F488A81D94B}"/>
                                            </p:graphicEl>
                                          </p:spTgt>
                                        </p:tgtEl>
                                        <p:attrNameLst>
                                          <p:attrName>style.visibility</p:attrName>
                                        </p:attrNameLst>
                                      </p:cBhvr>
                                      <p:to>
                                        <p:strVal val="visible"/>
                                      </p:to>
                                    </p:set>
                                    <p:animEffect transition="in" filter="fade">
                                      <p:cBhvr>
                                        <p:cTn id="10" dur="500"/>
                                        <p:tgtEl>
                                          <p:spTgt spid="4">
                                            <p:graphicEl>
                                              <a:dgm id="{2A1AC346-8F27-4A82-B75D-0F488A81D94B}"/>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graphicEl>
                                              <a:dgm id="{F0855A40-605F-4956-BE0B-7A0199F7C3AC}"/>
                                            </p:graphicEl>
                                          </p:spTgt>
                                        </p:tgtEl>
                                        <p:attrNameLst>
                                          <p:attrName>style.visibility</p:attrName>
                                        </p:attrNameLst>
                                      </p:cBhvr>
                                      <p:to>
                                        <p:strVal val="visible"/>
                                      </p:to>
                                    </p:set>
                                    <p:animEffect transition="in" filter="fade">
                                      <p:cBhvr>
                                        <p:cTn id="15" dur="500"/>
                                        <p:tgtEl>
                                          <p:spTgt spid="4">
                                            <p:graphicEl>
                                              <a:dgm id="{F0855A40-605F-4956-BE0B-7A0199F7C3AC}"/>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24A172EE-8EB6-446C-BE8C-F043949BDDCE}"/>
                                            </p:graphicEl>
                                          </p:spTgt>
                                        </p:tgtEl>
                                        <p:attrNameLst>
                                          <p:attrName>style.visibility</p:attrName>
                                        </p:attrNameLst>
                                      </p:cBhvr>
                                      <p:to>
                                        <p:strVal val="visible"/>
                                      </p:to>
                                    </p:set>
                                    <p:animEffect transition="in" filter="fade">
                                      <p:cBhvr>
                                        <p:cTn id="20" dur="500"/>
                                        <p:tgtEl>
                                          <p:spTgt spid="4">
                                            <p:graphicEl>
                                              <a:dgm id="{24A172EE-8EB6-446C-BE8C-F043949BDDC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3"/>
          <a:srcRect l="6666" t="7286" r="2810" b="11277"/>
          <a:stretch/>
        </p:blipFill>
        <p:spPr>
          <a:xfrm rot="2725879">
            <a:off x="9745464" y="1937685"/>
            <a:ext cx="2275429" cy="1432921"/>
          </a:xfrm>
          <a:prstGeom prst="rect">
            <a:avLst/>
          </a:prstGeom>
        </p:spPr>
      </p:pic>
      <p:sp>
        <p:nvSpPr>
          <p:cNvPr id="4" name="TextBox 3"/>
          <p:cNvSpPr txBox="1"/>
          <p:nvPr/>
        </p:nvSpPr>
        <p:spPr>
          <a:xfrm>
            <a:off x="847494" y="50488"/>
            <a:ext cx="10749776" cy="646331"/>
          </a:xfrm>
          <a:prstGeom prst="rect">
            <a:avLst/>
          </a:prstGeom>
          <a:solidFill>
            <a:srgbClr val="002060"/>
          </a:solidFill>
        </p:spPr>
        <p:txBody>
          <a:bodyPr wrap="square" rtlCol="0">
            <a:spAutoFit/>
          </a:bodyPr>
          <a:lstStyle/>
          <a:p>
            <a:pPr algn="ctr"/>
            <a:r>
              <a:rPr lang="en-GB" sz="3600" b="1" dirty="0">
                <a:solidFill>
                  <a:schemeClr val="bg1"/>
                </a:solidFill>
              </a:rPr>
              <a:t>Investigative Strategies</a:t>
            </a:r>
          </a:p>
        </p:txBody>
      </p:sp>
      <p:graphicFrame>
        <p:nvGraphicFramePr>
          <p:cNvPr id="2" name="Diagram 1"/>
          <p:cNvGraphicFramePr/>
          <p:nvPr>
            <p:extLst>
              <p:ext uri="{D42A27DB-BD31-4B8C-83A1-F6EECF244321}">
                <p14:modId xmlns:p14="http://schemas.microsoft.com/office/powerpoint/2010/main" val="8157896"/>
              </p:ext>
            </p:extLst>
          </p:nvPr>
        </p:nvGraphicFramePr>
        <p:xfrm>
          <a:off x="1312243" y="805637"/>
          <a:ext cx="7900767" cy="496668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6" name="Group 5">
            <a:extLst>
              <a:ext uri="{FF2B5EF4-FFF2-40B4-BE49-F238E27FC236}">
                <a16:creationId xmlns:a16="http://schemas.microsoft.com/office/drawing/2014/main" id="{45A62C6B-D0D3-46D7-8123-B13DB228B4BA}"/>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C5590F3C-F0F6-4D95-AD9F-B27BD35E3162}"/>
                </a:ext>
              </a:extLst>
            </p:cNvPr>
            <p:cNvPicPr>
              <a:picLocks noChangeAspect="1"/>
            </p:cNvPicPr>
            <p:nvPr/>
          </p:nvPicPr>
          <p:blipFill>
            <a:blip r:embed="rId9"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73B929C3-BF22-4078-9A4A-6E937277883F}"/>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4881017A-6722-42DA-A83E-4FCB17C480CD}"/>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EC3E4D41-86F9-49DE-AC66-39FFDC4D394A}"/>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2F59E356-A308-4F25-A61D-55737E452D26}"/>
                </a:ext>
              </a:extLst>
            </p:cNvPr>
            <p:cNvPicPr>
              <a:picLocks noChangeAspect="1"/>
            </p:cNvPicPr>
            <p:nvPr/>
          </p:nvPicPr>
          <p:blipFill rotWithShape="1">
            <a:blip r:embed="rId11"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4E32B9A9-1D13-4720-9DC4-07CE9BBC651B}"/>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6552769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F28DE75D-4E06-43B3-8B8F-6114D95E3BB1}"/>
                                            </p:graphicEl>
                                          </p:spTgt>
                                        </p:tgtEl>
                                        <p:attrNameLst>
                                          <p:attrName>style.visibility</p:attrName>
                                        </p:attrNameLst>
                                      </p:cBhvr>
                                      <p:to>
                                        <p:strVal val="visible"/>
                                      </p:to>
                                    </p:set>
                                    <p:animEffect transition="in" filter="fade">
                                      <p:cBhvr>
                                        <p:cTn id="12" dur="500"/>
                                        <p:tgtEl>
                                          <p:spTgt spid="2">
                                            <p:graphicEl>
                                              <a:dgm id="{F28DE75D-4E06-43B3-8B8F-6114D95E3BB1}"/>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F61682CD-A2C1-4D56-939B-E13B400E91F1}"/>
                                            </p:graphicEl>
                                          </p:spTgt>
                                        </p:tgtEl>
                                        <p:attrNameLst>
                                          <p:attrName>style.visibility</p:attrName>
                                        </p:attrNameLst>
                                      </p:cBhvr>
                                      <p:to>
                                        <p:strVal val="visible"/>
                                      </p:to>
                                    </p:set>
                                    <p:animEffect transition="in" filter="fade">
                                      <p:cBhvr>
                                        <p:cTn id="17" dur="500"/>
                                        <p:tgtEl>
                                          <p:spTgt spid="2">
                                            <p:graphicEl>
                                              <a:dgm id="{F61682CD-A2C1-4D56-939B-E13B400E91F1}"/>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B75CF95F-5500-490A-852E-E51C72AE2481}"/>
                                            </p:graphicEl>
                                          </p:spTgt>
                                        </p:tgtEl>
                                        <p:attrNameLst>
                                          <p:attrName>style.visibility</p:attrName>
                                        </p:attrNameLst>
                                      </p:cBhvr>
                                      <p:to>
                                        <p:strVal val="visible"/>
                                      </p:to>
                                    </p:set>
                                    <p:animEffect transition="in" filter="fade">
                                      <p:cBhvr>
                                        <p:cTn id="22" dur="500"/>
                                        <p:tgtEl>
                                          <p:spTgt spid="2">
                                            <p:graphicEl>
                                              <a:dgm id="{B75CF95F-5500-490A-852E-E51C72AE2481}"/>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0CA56AFE-2462-45F5-A215-19C7C5F9114A}"/>
                                            </p:graphicEl>
                                          </p:spTgt>
                                        </p:tgtEl>
                                        <p:attrNameLst>
                                          <p:attrName>style.visibility</p:attrName>
                                        </p:attrNameLst>
                                      </p:cBhvr>
                                      <p:to>
                                        <p:strVal val="visible"/>
                                      </p:to>
                                    </p:set>
                                    <p:animEffect transition="in" filter="fade">
                                      <p:cBhvr>
                                        <p:cTn id="27" dur="500"/>
                                        <p:tgtEl>
                                          <p:spTgt spid="2">
                                            <p:graphicEl>
                                              <a:dgm id="{0CA56AFE-2462-45F5-A215-19C7C5F9114A}"/>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44972B86-9451-44DF-A4F0-84233DA580CE}"/>
                                            </p:graphicEl>
                                          </p:spTgt>
                                        </p:tgtEl>
                                        <p:attrNameLst>
                                          <p:attrName>style.visibility</p:attrName>
                                        </p:attrNameLst>
                                      </p:cBhvr>
                                      <p:to>
                                        <p:strVal val="visible"/>
                                      </p:to>
                                    </p:set>
                                    <p:animEffect transition="in" filter="fade">
                                      <p:cBhvr>
                                        <p:cTn id="32" dur="500"/>
                                        <p:tgtEl>
                                          <p:spTgt spid="2">
                                            <p:graphicEl>
                                              <a:dgm id="{44972B86-9451-44DF-A4F0-84233DA580C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4"/>
          <p:cNvGraphicFramePr>
            <a:graphicFrameLocks/>
          </p:cNvGraphicFramePr>
          <p:nvPr>
            <p:extLst>
              <p:ext uri="{D42A27DB-BD31-4B8C-83A1-F6EECF244321}">
                <p14:modId xmlns:p14="http://schemas.microsoft.com/office/powerpoint/2010/main" val="1354610963"/>
              </p:ext>
            </p:extLst>
          </p:nvPr>
        </p:nvGraphicFramePr>
        <p:xfrm>
          <a:off x="874749" y="834091"/>
          <a:ext cx="10387981" cy="5044610"/>
        </p:xfrm>
        <a:graphic>
          <a:graphicData uri="http://schemas.openxmlformats.org/drawingml/2006/table">
            <a:tbl>
              <a:tblPr firstRow="1" bandRow="1">
                <a:tableStyleId>{D113A9D2-9D6B-4929-AA2D-F23B5EE8CBE7}</a:tableStyleId>
              </a:tblPr>
              <a:tblGrid>
                <a:gridCol w="2381959">
                  <a:extLst>
                    <a:ext uri="{9D8B030D-6E8A-4147-A177-3AD203B41FA5}">
                      <a16:colId xmlns:a16="http://schemas.microsoft.com/office/drawing/2014/main" val="4100832554"/>
                    </a:ext>
                  </a:extLst>
                </a:gridCol>
                <a:gridCol w="4543362">
                  <a:extLst>
                    <a:ext uri="{9D8B030D-6E8A-4147-A177-3AD203B41FA5}">
                      <a16:colId xmlns:a16="http://schemas.microsoft.com/office/drawing/2014/main" val="2037621477"/>
                    </a:ext>
                  </a:extLst>
                </a:gridCol>
                <a:gridCol w="3462660">
                  <a:extLst>
                    <a:ext uri="{9D8B030D-6E8A-4147-A177-3AD203B41FA5}">
                      <a16:colId xmlns:a16="http://schemas.microsoft.com/office/drawing/2014/main" val="1856897830"/>
                    </a:ext>
                  </a:extLst>
                </a:gridCol>
              </a:tblGrid>
              <a:tr h="399078">
                <a:tc>
                  <a:txBody>
                    <a:bodyPr/>
                    <a:lstStyle>
                      <a:lvl1pPr marL="0" algn="l" defTabSz="914400" rtl="0" eaLnBrk="1" latinLnBrk="0" hangingPunct="1">
                        <a:defRPr sz="1800" b="1" kern="1200">
                          <a:solidFill>
                            <a:schemeClr val="lt1"/>
                          </a:solidFill>
                          <a:latin typeface="Calibri" panose="020F0502020204030204"/>
                        </a:defRPr>
                      </a:lvl1pPr>
                      <a:lvl2pPr marL="457200" algn="l" defTabSz="914400" rtl="0" eaLnBrk="1" latinLnBrk="0" hangingPunct="1">
                        <a:defRPr sz="1800" b="1" kern="1200">
                          <a:solidFill>
                            <a:schemeClr val="lt1"/>
                          </a:solidFill>
                          <a:latin typeface="Calibri" panose="020F0502020204030204"/>
                        </a:defRPr>
                      </a:lvl2pPr>
                      <a:lvl3pPr marL="914400" algn="l" defTabSz="914400" rtl="0" eaLnBrk="1" latinLnBrk="0" hangingPunct="1">
                        <a:defRPr sz="1800" b="1" kern="1200">
                          <a:solidFill>
                            <a:schemeClr val="lt1"/>
                          </a:solidFill>
                          <a:latin typeface="Calibri" panose="020F0502020204030204"/>
                        </a:defRPr>
                      </a:lvl3pPr>
                      <a:lvl4pPr marL="1371600" algn="l" defTabSz="914400" rtl="0" eaLnBrk="1" latinLnBrk="0" hangingPunct="1">
                        <a:defRPr sz="1800" b="1" kern="1200">
                          <a:solidFill>
                            <a:schemeClr val="lt1"/>
                          </a:solidFill>
                          <a:latin typeface="Calibri" panose="020F0502020204030204"/>
                        </a:defRPr>
                      </a:lvl4pPr>
                      <a:lvl5pPr marL="1828800" algn="l" defTabSz="914400" rtl="0" eaLnBrk="1" latinLnBrk="0" hangingPunct="1">
                        <a:defRPr sz="1800" b="1" kern="1200">
                          <a:solidFill>
                            <a:schemeClr val="lt1"/>
                          </a:solidFill>
                          <a:latin typeface="Calibri" panose="020F0502020204030204"/>
                        </a:defRPr>
                      </a:lvl5pPr>
                      <a:lvl6pPr marL="2286000" algn="l" defTabSz="914400" rtl="0" eaLnBrk="1" latinLnBrk="0" hangingPunct="1">
                        <a:defRPr sz="1800" b="1" kern="1200">
                          <a:solidFill>
                            <a:schemeClr val="lt1"/>
                          </a:solidFill>
                          <a:latin typeface="Calibri" panose="020F0502020204030204"/>
                        </a:defRPr>
                      </a:lvl6pPr>
                      <a:lvl7pPr marL="2743200" algn="l" defTabSz="914400" rtl="0" eaLnBrk="1" latinLnBrk="0" hangingPunct="1">
                        <a:defRPr sz="1800" b="1" kern="1200">
                          <a:solidFill>
                            <a:schemeClr val="lt1"/>
                          </a:solidFill>
                          <a:latin typeface="Calibri" panose="020F0502020204030204"/>
                        </a:defRPr>
                      </a:lvl7pPr>
                      <a:lvl8pPr marL="3200400" algn="l" defTabSz="914400" rtl="0" eaLnBrk="1" latinLnBrk="0" hangingPunct="1">
                        <a:defRPr sz="1800" b="1" kern="1200">
                          <a:solidFill>
                            <a:schemeClr val="lt1"/>
                          </a:solidFill>
                          <a:latin typeface="Calibri" panose="020F0502020204030204"/>
                        </a:defRPr>
                      </a:lvl8pPr>
                      <a:lvl9pPr marL="3657600" algn="l" defTabSz="914400" rtl="0" eaLnBrk="1" latinLnBrk="0" hangingPunct="1">
                        <a:defRPr sz="1800" b="1" kern="1200">
                          <a:solidFill>
                            <a:schemeClr val="lt1"/>
                          </a:solidFill>
                          <a:latin typeface="Calibri" panose="020F0502020204030204"/>
                        </a:defRPr>
                      </a:lvl9pPr>
                    </a:lstStyle>
                    <a:p>
                      <a:pPr algn="ctr"/>
                      <a:r>
                        <a:rPr lang="en-GB" sz="2400" dirty="0">
                          <a:solidFill>
                            <a:schemeClr val="tx1"/>
                          </a:solidFill>
                        </a:rPr>
                        <a:t>Line of enquiry </a:t>
                      </a:r>
                    </a:p>
                  </a:txBody>
                  <a:tcPr>
                    <a:solidFill>
                      <a:schemeClr val="tx2">
                        <a:lumMod val="60000"/>
                        <a:lumOff val="40000"/>
                      </a:schemeClr>
                    </a:solidFill>
                  </a:tcPr>
                </a:tc>
                <a:tc>
                  <a:txBody>
                    <a:bodyPr/>
                    <a:lstStyle>
                      <a:lvl1pPr marL="0" algn="l" defTabSz="914400" rtl="0" eaLnBrk="1" latinLnBrk="0" hangingPunct="1">
                        <a:defRPr sz="1800" b="1" kern="1200">
                          <a:solidFill>
                            <a:schemeClr val="lt1"/>
                          </a:solidFill>
                          <a:latin typeface="Calibri" panose="020F0502020204030204"/>
                        </a:defRPr>
                      </a:lvl1pPr>
                      <a:lvl2pPr marL="457200" algn="l" defTabSz="914400" rtl="0" eaLnBrk="1" latinLnBrk="0" hangingPunct="1">
                        <a:defRPr sz="1800" b="1" kern="1200">
                          <a:solidFill>
                            <a:schemeClr val="lt1"/>
                          </a:solidFill>
                          <a:latin typeface="Calibri" panose="020F0502020204030204"/>
                        </a:defRPr>
                      </a:lvl2pPr>
                      <a:lvl3pPr marL="914400" algn="l" defTabSz="914400" rtl="0" eaLnBrk="1" latinLnBrk="0" hangingPunct="1">
                        <a:defRPr sz="1800" b="1" kern="1200">
                          <a:solidFill>
                            <a:schemeClr val="lt1"/>
                          </a:solidFill>
                          <a:latin typeface="Calibri" panose="020F0502020204030204"/>
                        </a:defRPr>
                      </a:lvl3pPr>
                      <a:lvl4pPr marL="1371600" algn="l" defTabSz="914400" rtl="0" eaLnBrk="1" latinLnBrk="0" hangingPunct="1">
                        <a:defRPr sz="1800" b="1" kern="1200">
                          <a:solidFill>
                            <a:schemeClr val="lt1"/>
                          </a:solidFill>
                          <a:latin typeface="Calibri" panose="020F0502020204030204"/>
                        </a:defRPr>
                      </a:lvl4pPr>
                      <a:lvl5pPr marL="1828800" algn="l" defTabSz="914400" rtl="0" eaLnBrk="1" latinLnBrk="0" hangingPunct="1">
                        <a:defRPr sz="1800" b="1" kern="1200">
                          <a:solidFill>
                            <a:schemeClr val="lt1"/>
                          </a:solidFill>
                          <a:latin typeface="Calibri" panose="020F0502020204030204"/>
                        </a:defRPr>
                      </a:lvl5pPr>
                      <a:lvl6pPr marL="2286000" algn="l" defTabSz="914400" rtl="0" eaLnBrk="1" latinLnBrk="0" hangingPunct="1">
                        <a:defRPr sz="1800" b="1" kern="1200">
                          <a:solidFill>
                            <a:schemeClr val="lt1"/>
                          </a:solidFill>
                          <a:latin typeface="Calibri" panose="020F0502020204030204"/>
                        </a:defRPr>
                      </a:lvl6pPr>
                      <a:lvl7pPr marL="2743200" algn="l" defTabSz="914400" rtl="0" eaLnBrk="1" latinLnBrk="0" hangingPunct="1">
                        <a:defRPr sz="1800" b="1" kern="1200">
                          <a:solidFill>
                            <a:schemeClr val="lt1"/>
                          </a:solidFill>
                          <a:latin typeface="Calibri" panose="020F0502020204030204"/>
                        </a:defRPr>
                      </a:lvl7pPr>
                      <a:lvl8pPr marL="3200400" algn="l" defTabSz="914400" rtl="0" eaLnBrk="1" latinLnBrk="0" hangingPunct="1">
                        <a:defRPr sz="1800" b="1" kern="1200">
                          <a:solidFill>
                            <a:schemeClr val="lt1"/>
                          </a:solidFill>
                          <a:latin typeface="Calibri" panose="020F0502020204030204"/>
                        </a:defRPr>
                      </a:lvl8pPr>
                      <a:lvl9pPr marL="3657600" algn="l" defTabSz="914400" rtl="0" eaLnBrk="1" latinLnBrk="0" hangingPunct="1">
                        <a:defRPr sz="1800" b="1" kern="1200">
                          <a:solidFill>
                            <a:schemeClr val="lt1"/>
                          </a:solidFill>
                          <a:latin typeface="Calibri" panose="020F0502020204030204"/>
                        </a:defRPr>
                      </a:lvl9pPr>
                    </a:lstStyle>
                    <a:p>
                      <a:pPr algn="ctr"/>
                      <a:r>
                        <a:rPr lang="en-GB" sz="2400" dirty="0">
                          <a:solidFill>
                            <a:schemeClr val="tx1"/>
                          </a:solidFill>
                        </a:rPr>
                        <a:t>Objective</a:t>
                      </a:r>
                    </a:p>
                  </a:txBody>
                  <a:tcPr>
                    <a:solidFill>
                      <a:schemeClr val="tx2">
                        <a:lumMod val="60000"/>
                        <a:lumOff val="40000"/>
                      </a:schemeClr>
                    </a:solidFill>
                  </a:tcPr>
                </a:tc>
                <a:tc>
                  <a:txBody>
                    <a:bodyPr/>
                    <a:lstStyle>
                      <a:lvl1pPr marL="0" algn="l" defTabSz="914400" rtl="0" eaLnBrk="1" latinLnBrk="0" hangingPunct="1">
                        <a:defRPr sz="1800" b="1" kern="1200">
                          <a:solidFill>
                            <a:schemeClr val="lt1"/>
                          </a:solidFill>
                          <a:latin typeface="Calibri" panose="020F0502020204030204"/>
                        </a:defRPr>
                      </a:lvl1pPr>
                      <a:lvl2pPr marL="457200" algn="l" defTabSz="914400" rtl="0" eaLnBrk="1" latinLnBrk="0" hangingPunct="1">
                        <a:defRPr sz="1800" b="1" kern="1200">
                          <a:solidFill>
                            <a:schemeClr val="lt1"/>
                          </a:solidFill>
                          <a:latin typeface="Calibri" panose="020F0502020204030204"/>
                        </a:defRPr>
                      </a:lvl2pPr>
                      <a:lvl3pPr marL="914400" algn="l" defTabSz="914400" rtl="0" eaLnBrk="1" latinLnBrk="0" hangingPunct="1">
                        <a:defRPr sz="1800" b="1" kern="1200">
                          <a:solidFill>
                            <a:schemeClr val="lt1"/>
                          </a:solidFill>
                          <a:latin typeface="Calibri" panose="020F0502020204030204"/>
                        </a:defRPr>
                      </a:lvl3pPr>
                      <a:lvl4pPr marL="1371600" algn="l" defTabSz="914400" rtl="0" eaLnBrk="1" latinLnBrk="0" hangingPunct="1">
                        <a:defRPr sz="1800" b="1" kern="1200">
                          <a:solidFill>
                            <a:schemeClr val="lt1"/>
                          </a:solidFill>
                          <a:latin typeface="Calibri" panose="020F0502020204030204"/>
                        </a:defRPr>
                      </a:lvl4pPr>
                      <a:lvl5pPr marL="1828800" algn="l" defTabSz="914400" rtl="0" eaLnBrk="1" latinLnBrk="0" hangingPunct="1">
                        <a:defRPr sz="1800" b="1" kern="1200">
                          <a:solidFill>
                            <a:schemeClr val="lt1"/>
                          </a:solidFill>
                          <a:latin typeface="Calibri" panose="020F0502020204030204"/>
                        </a:defRPr>
                      </a:lvl5pPr>
                      <a:lvl6pPr marL="2286000" algn="l" defTabSz="914400" rtl="0" eaLnBrk="1" latinLnBrk="0" hangingPunct="1">
                        <a:defRPr sz="1800" b="1" kern="1200">
                          <a:solidFill>
                            <a:schemeClr val="lt1"/>
                          </a:solidFill>
                          <a:latin typeface="Calibri" panose="020F0502020204030204"/>
                        </a:defRPr>
                      </a:lvl6pPr>
                      <a:lvl7pPr marL="2743200" algn="l" defTabSz="914400" rtl="0" eaLnBrk="1" latinLnBrk="0" hangingPunct="1">
                        <a:defRPr sz="1800" b="1" kern="1200">
                          <a:solidFill>
                            <a:schemeClr val="lt1"/>
                          </a:solidFill>
                          <a:latin typeface="Calibri" panose="020F0502020204030204"/>
                        </a:defRPr>
                      </a:lvl7pPr>
                      <a:lvl8pPr marL="3200400" algn="l" defTabSz="914400" rtl="0" eaLnBrk="1" latinLnBrk="0" hangingPunct="1">
                        <a:defRPr sz="1800" b="1" kern="1200">
                          <a:solidFill>
                            <a:schemeClr val="lt1"/>
                          </a:solidFill>
                          <a:latin typeface="Calibri" panose="020F0502020204030204"/>
                        </a:defRPr>
                      </a:lvl8pPr>
                      <a:lvl9pPr marL="3657600" algn="l" defTabSz="914400" rtl="0" eaLnBrk="1" latinLnBrk="0" hangingPunct="1">
                        <a:defRPr sz="1800" b="1" kern="1200">
                          <a:solidFill>
                            <a:schemeClr val="lt1"/>
                          </a:solidFill>
                          <a:latin typeface="Calibri" panose="020F0502020204030204"/>
                        </a:defRPr>
                      </a:lvl9pPr>
                    </a:lstStyle>
                    <a:p>
                      <a:pPr algn="ctr"/>
                      <a:r>
                        <a:rPr lang="en-GB" sz="2400" dirty="0">
                          <a:solidFill>
                            <a:schemeClr val="tx1"/>
                          </a:solidFill>
                        </a:rPr>
                        <a:t>Investigative action </a:t>
                      </a:r>
                    </a:p>
                  </a:txBody>
                  <a:tcPr>
                    <a:solidFill>
                      <a:schemeClr val="tx2">
                        <a:lumMod val="60000"/>
                        <a:lumOff val="40000"/>
                      </a:schemeClr>
                    </a:solidFill>
                  </a:tcPr>
                </a:tc>
                <a:extLst>
                  <a:ext uri="{0D108BD9-81ED-4DB2-BD59-A6C34878D82A}">
                    <a16:rowId xmlns:a16="http://schemas.microsoft.com/office/drawing/2014/main" val="426382826"/>
                  </a:ext>
                </a:extLst>
              </a:tr>
              <a:tr h="1947028">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200" dirty="0"/>
                        <a:t>Make enquiries with force </a:t>
                      </a:r>
                    </a:p>
                    <a:p>
                      <a:endParaRPr lang="en-GB" sz="2200" dirty="0"/>
                    </a:p>
                  </a:txBody>
                  <a:tcPr>
                    <a:solidFill>
                      <a:schemeClr val="accent1">
                        <a:lumMod val="40000"/>
                        <a:lumOff val="60000"/>
                      </a:scheme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r>
                        <a:rPr lang="en-GB" sz="2200" dirty="0"/>
                        <a:t>Establish if the car has been towed away for illegal parking or otherwise reported e.g. for speeding, which will provide a location at a specific time </a:t>
                      </a:r>
                    </a:p>
                    <a:p>
                      <a:r>
                        <a:rPr lang="en-GB" sz="2200" dirty="0"/>
                        <a:t>Contact force centre </a:t>
                      </a:r>
                    </a:p>
                  </a:txBody>
                  <a:tcPr>
                    <a:solidFill>
                      <a:schemeClr val="accent1">
                        <a:lumMod val="40000"/>
                        <a:lumOff val="60000"/>
                      </a:scheme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200" dirty="0"/>
                        <a:t>Force centre to alert other force members and contact PND and ANPR </a:t>
                      </a:r>
                    </a:p>
                    <a:p>
                      <a:endParaRPr lang="en-GB" sz="2200" dirty="0"/>
                    </a:p>
                  </a:txBody>
                  <a:tcPr>
                    <a:solidFill>
                      <a:schemeClr val="accent1">
                        <a:lumMod val="40000"/>
                        <a:lumOff val="60000"/>
                      </a:schemeClr>
                    </a:solidFill>
                  </a:tcPr>
                </a:tc>
                <a:extLst>
                  <a:ext uri="{0D108BD9-81ED-4DB2-BD59-A6C34878D82A}">
                    <a16:rowId xmlns:a16="http://schemas.microsoft.com/office/drawing/2014/main" val="1550977079"/>
                  </a:ext>
                </a:extLst>
              </a:tr>
              <a:tr h="1032178">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200" dirty="0"/>
                        <a:t>House to house enquiries </a:t>
                      </a:r>
                    </a:p>
                    <a:p>
                      <a:endParaRPr lang="en-GB" sz="2200" dirty="0"/>
                    </a:p>
                  </a:txBody>
                  <a:tcPr>
                    <a:solidFill>
                      <a:schemeClr val="accent3">
                        <a:lumMod val="60000"/>
                        <a:lumOff val="40000"/>
                      </a:scheme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200" dirty="0">
                          <a:solidFill>
                            <a:schemeClr val="tx1"/>
                          </a:solidFill>
                        </a:rPr>
                        <a:t>Identify any witness sightings of the theft </a:t>
                      </a:r>
                    </a:p>
                    <a:p>
                      <a:endParaRPr lang="en-GB" sz="2200" dirty="0">
                        <a:solidFill>
                          <a:schemeClr val="tx1"/>
                        </a:solidFill>
                      </a:endParaRPr>
                    </a:p>
                  </a:txBody>
                  <a:tcPr>
                    <a:solidFill>
                      <a:schemeClr val="accent3">
                        <a:lumMod val="60000"/>
                        <a:lumOff val="40000"/>
                      </a:scheme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200" dirty="0"/>
                        <a:t>Establish which houses overlook the scene and speak to the inhabitants </a:t>
                      </a:r>
                    </a:p>
                  </a:txBody>
                  <a:tcPr>
                    <a:solidFill>
                      <a:schemeClr val="accent3">
                        <a:lumMod val="60000"/>
                        <a:lumOff val="40000"/>
                      </a:schemeClr>
                    </a:solidFill>
                  </a:tcPr>
                </a:tc>
                <a:extLst>
                  <a:ext uri="{0D108BD9-81ED-4DB2-BD59-A6C34878D82A}">
                    <a16:rowId xmlns:a16="http://schemas.microsoft.com/office/drawing/2014/main" val="2671482392"/>
                  </a:ext>
                </a:extLst>
              </a:tr>
              <a:tr h="1543102">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a:r>
                        <a:rPr lang="en-GB" sz="2200" dirty="0"/>
                        <a:t>CCTV coverage </a:t>
                      </a:r>
                    </a:p>
                  </a:txBody>
                  <a:tcPr>
                    <a:solidFill>
                      <a:schemeClr val="accent3">
                        <a:lumMod val="20000"/>
                        <a:lumOff val="80000"/>
                      </a:scheme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200" dirty="0"/>
                        <a:t>Identify any sightings of the theft </a:t>
                      </a:r>
                    </a:p>
                    <a:p>
                      <a:endParaRPr lang="en-GB" sz="2200" dirty="0"/>
                    </a:p>
                  </a:txBody>
                  <a:tcPr>
                    <a:solidFill>
                      <a:schemeClr val="accent3">
                        <a:lumMod val="20000"/>
                        <a:lumOff val="80000"/>
                      </a:scheme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200" dirty="0"/>
                        <a:t>Note the authority responsible for any cameras nearby and contact them for recovery of footage </a:t>
                      </a:r>
                    </a:p>
                  </a:txBody>
                  <a:tcPr>
                    <a:solidFill>
                      <a:schemeClr val="accent3">
                        <a:lumMod val="20000"/>
                        <a:lumOff val="80000"/>
                      </a:schemeClr>
                    </a:solidFill>
                  </a:tcPr>
                </a:tc>
                <a:extLst>
                  <a:ext uri="{0D108BD9-81ED-4DB2-BD59-A6C34878D82A}">
                    <a16:rowId xmlns:a16="http://schemas.microsoft.com/office/drawing/2014/main" val="1133109365"/>
                  </a:ext>
                </a:extLst>
              </a:tr>
            </a:tbl>
          </a:graphicData>
        </a:graphic>
      </p:graphicFrame>
      <p:sp>
        <p:nvSpPr>
          <p:cNvPr id="3" name="Title 2"/>
          <p:cNvSpPr>
            <a:spLocks noGrp="1"/>
          </p:cNvSpPr>
          <p:nvPr>
            <p:ph type="title"/>
          </p:nvPr>
        </p:nvSpPr>
        <p:spPr>
          <a:xfrm>
            <a:off x="747130" y="164404"/>
            <a:ext cx="10515600" cy="468966"/>
          </a:xfrm>
          <a:solidFill>
            <a:srgbClr val="002060"/>
          </a:solidFill>
        </p:spPr>
        <p:txBody>
          <a:bodyPr>
            <a:noAutofit/>
          </a:bodyPr>
          <a:lstStyle/>
          <a:p>
            <a:pPr algn="ctr"/>
            <a:r>
              <a:rPr lang="en-GB" sz="3600" b="1" dirty="0">
                <a:solidFill>
                  <a:schemeClr val="bg1"/>
                </a:solidFill>
                <a:latin typeface="+mn-lt"/>
              </a:rPr>
              <a:t>Example Strategy</a:t>
            </a:r>
          </a:p>
        </p:txBody>
      </p:sp>
      <p:grpSp>
        <p:nvGrpSpPr>
          <p:cNvPr id="4" name="Group 3">
            <a:extLst>
              <a:ext uri="{FF2B5EF4-FFF2-40B4-BE49-F238E27FC236}">
                <a16:creationId xmlns:a16="http://schemas.microsoft.com/office/drawing/2014/main" id="{88EAA4E8-4477-4B9D-B176-73C76D5A270E}"/>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A5312B29-DA89-4ECF-96A0-47BF4A4C66B6}"/>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17A22E55-40F7-4BF7-AB6C-8BCD0676D45F}"/>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78EEEFB3-3FDA-4FB4-8D82-327C5D88680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AAE3C8A6-934F-42BE-91D2-B10E2D43FCA7}"/>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EF5204F0-2B68-4676-AA8A-22F0FFD2DBD7}"/>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B5DB8F2A-295D-4722-B693-8B2F54494E30}"/>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4693241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565744937"/>
              </p:ext>
            </p:extLst>
          </p:nvPr>
        </p:nvGraphicFramePr>
        <p:xfrm>
          <a:off x="631902" y="942278"/>
          <a:ext cx="10928195" cy="49734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itle 2"/>
          <p:cNvSpPr>
            <a:spLocks noGrp="1"/>
          </p:cNvSpPr>
          <p:nvPr>
            <p:ph type="title"/>
          </p:nvPr>
        </p:nvSpPr>
        <p:spPr>
          <a:xfrm>
            <a:off x="838200" y="108647"/>
            <a:ext cx="10515600" cy="705392"/>
          </a:xfrm>
          <a:solidFill>
            <a:srgbClr val="002060"/>
          </a:solidFill>
        </p:spPr>
        <p:txBody>
          <a:bodyPr>
            <a:normAutofit/>
          </a:bodyPr>
          <a:lstStyle/>
          <a:p>
            <a:pPr algn="ctr"/>
            <a:r>
              <a:rPr lang="en-GB" sz="3200" b="1" dirty="0">
                <a:solidFill>
                  <a:schemeClr val="bg1"/>
                </a:solidFill>
                <a:latin typeface="+mn-lt"/>
              </a:rPr>
              <a:t>Conducting Investigations</a:t>
            </a:r>
          </a:p>
        </p:txBody>
      </p:sp>
      <p:grpSp>
        <p:nvGrpSpPr>
          <p:cNvPr id="4" name="Group 3">
            <a:extLst>
              <a:ext uri="{FF2B5EF4-FFF2-40B4-BE49-F238E27FC236}">
                <a16:creationId xmlns:a16="http://schemas.microsoft.com/office/drawing/2014/main" id="{97513507-7C2D-4363-AFA5-E931AE35BF46}"/>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F1DF0D11-F063-4051-B99D-E399A795FCA0}"/>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1726BA0C-1307-4DA4-9645-D651760054FD}"/>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70B4ABF9-A174-4D55-8C0B-79977F9F26EC}"/>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DB2FBEDB-7476-49A1-84C6-77981D6CC0F2}"/>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21BE42FF-3103-4217-9615-7AA34690035E}"/>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CAA99B0A-28B5-43D3-A5C1-960B1B6D4A01}"/>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5828634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2D83DF38-1E7D-4A79-A54D-808AB0934908}"/>
                                            </p:graphicEl>
                                          </p:spTgt>
                                        </p:tgtEl>
                                        <p:attrNameLst>
                                          <p:attrName>style.visibility</p:attrName>
                                        </p:attrNameLst>
                                      </p:cBhvr>
                                      <p:to>
                                        <p:strVal val="visible"/>
                                      </p:to>
                                    </p:set>
                                    <p:animEffect transition="in" filter="fade">
                                      <p:cBhvr>
                                        <p:cTn id="7" dur="500"/>
                                        <p:tgtEl>
                                          <p:spTgt spid="2">
                                            <p:graphicEl>
                                              <a:dgm id="{2D83DF38-1E7D-4A79-A54D-808AB093490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B60316E1-A0CD-4E08-AC86-C5CECD5B513A}"/>
                                            </p:graphicEl>
                                          </p:spTgt>
                                        </p:tgtEl>
                                        <p:attrNameLst>
                                          <p:attrName>style.visibility</p:attrName>
                                        </p:attrNameLst>
                                      </p:cBhvr>
                                      <p:to>
                                        <p:strVal val="visible"/>
                                      </p:to>
                                    </p:set>
                                    <p:animEffect transition="in" filter="fade">
                                      <p:cBhvr>
                                        <p:cTn id="12" dur="500"/>
                                        <p:tgtEl>
                                          <p:spTgt spid="2">
                                            <p:graphicEl>
                                              <a:dgm id="{B60316E1-A0CD-4E08-AC86-C5CECD5B513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043A3AAB-C933-439D-BCD4-4718F59C0CFC}"/>
                                            </p:graphicEl>
                                          </p:spTgt>
                                        </p:tgtEl>
                                        <p:attrNameLst>
                                          <p:attrName>style.visibility</p:attrName>
                                        </p:attrNameLst>
                                      </p:cBhvr>
                                      <p:to>
                                        <p:strVal val="visible"/>
                                      </p:to>
                                    </p:set>
                                    <p:animEffect transition="in" filter="fade">
                                      <p:cBhvr>
                                        <p:cTn id="15" dur="500"/>
                                        <p:tgtEl>
                                          <p:spTgt spid="2">
                                            <p:graphicEl>
                                              <a:dgm id="{043A3AAB-C933-439D-BCD4-4718F59C0CFC}"/>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024EFAC4-4D99-4A1E-BF15-C25D5F8FED6E}"/>
                                            </p:graphicEl>
                                          </p:spTgt>
                                        </p:tgtEl>
                                        <p:attrNameLst>
                                          <p:attrName>style.visibility</p:attrName>
                                        </p:attrNameLst>
                                      </p:cBhvr>
                                      <p:to>
                                        <p:strVal val="visible"/>
                                      </p:to>
                                    </p:set>
                                    <p:animEffect transition="in" filter="fade">
                                      <p:cBhvr>
                                        <p:cTn id="20" dur="500"/>
                                        <p:tgtEl>
                                          <p:spTgt spid="2">
                                            <p:graphicEl>
                                              <a:dgm id="{024EFAC4-4D99-4A1E-BF15-C25D5F8FED6E}"/>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9A9BF8F1-91AC-4A56-B096-A821E5EACEE2}"/>
                                            </p:graphicEl>
                                          </p:spTgt>
                                        </p:tgtEl>
                                        <p:attrNameLst>
                                          <p:attrName>style.visibility</p:attrName>
                                        </p:attrNameLst>
                                      </p:cBhvr>
                                      <p:to>
                                        <p:strVal val="visible"/>
                                      </p:to>
                                    </p:set>
                                    <p:animEffect transition="in" filter="fade">
                                      <p:cBhvr>
                                        <p:cTn id="23" dur="500"/>
                                        <p:tgtEl>
                                          <p:spTgt spid="2">
                                            <p:graphicEl>
                                              <a:dgm id="{9A9BF8F1-91AC-4A56-B096-A821E5EACEE2}"/>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14914E43-5338-477F-B9C3-27B223D427D6}"/>
                                            </p:graphicEl>
                                          </p:spTgt>
                                        </p:tgtEl>
                                        <p:attrNameLst>
                                          <p:attrName>style.visibility</p:attrName>
                                        </p:attrNameLst>
                                      </p:cBhvr>
                                      <p:to>
                                        <p:strVal val="visible"/>
                                      </p:to>
                                    </p:set>
                                    <p:animEffect transition="in" filter="fade">
                                      <p:cBhvr>
                                        <p:cTn id="28" dur="500"/>
                                        <p:tgtEl>
                                          <p:spTgt spid="2">
                                            <p:graphicEl>
                                              <a:dgm id="{14914E43-5338-477F-B9C3-27B223D427D6}"/>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44AE3097-2618-48A5-A768-9AB705C7E323}"/>
                                            </p:graphicEl>
                                          </p:spTgt>
                                        </p:tgtEl>
                                        <p:attrNameLst>
                                          <p:attrName>style.visibility</p:attrName>
                                        </p:attrNameLst>
                                      </p:cBhvr>
                                      <p:to>
                                        <p:strVal val="visible"/>
                                      </p:to>
                                    </p:set>
                                    <p:animEffect transition="in" filter="fade">
                                      <p:cBhvr>
                                        <p:cTn id="31" dur="500"/>
                                        <p:tgtEl>
                                          <p:spTgt spid="2">
                                            <p:graphicEl>
                                              <a:dgm id="{44AE3097-2618-48A5-A768-9AB705C7E323}"/>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1B9E751B-8298-4E74-A1A1-311C9EC298D2}"/>
                                            </p:graphicEl>
                                          </p:spTgt>
                                        </p:tgtEl>
                                        <p:attrNameLst>
                                          <p:attrName>style.visibility</p:attrName>
                                        </p:attrNameLst>
                                      </p:cBhvr>
                                      <p:to>
                                        <p:strVal val="visible"/>
                                      </p:to>
                                    </p:set>
                                    <p:animEffect transition="in" filter="fade">
                                      <p:cBhvr>
                                        <p:cTn id="36" dur="500"/>
                                        <p:tgtEl>
                                          <p:spTgt spid="2">
                                            <p:graphicEl>
                                              <a:dgm id="{1B9E751B-8298-4E74-A1A1-311C9EC298D2}"/>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DFA30D8B-9AB0-481A-806C-D43E2C3A1512}"/>
                                            </p:graphicEl>
                                          </p:spTgt>
                                        </p:tgtEl>
                                        <p:attrNameLst>
                                          <p:attrName>style.visibility</p:attrName>
                                        </p:attrNameLst>
                                      </p:cBhvr>
                                      <p:to>
                                        <p:strVal val="visible"/>
                                      </p:to>
                                    </p:set>
                                    <p:animEffect transition="in" filter="fade">
                                      <p:cBhvr>
                                        <p:cTn id="39" dur="500"/>
                                        <p:tgtEl>
                                          <p:spTgt spid="2">
                                            <p:graphicEl>
                                              <a:dgm id="{DFA30D8B-9AB0-481A-806C-D43E2C3A1512}"/>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02406E35-719E-4C36-8806-B11B1AC077B9}"/>
                                            </p:graphicEl>
                                          </p:spTgt>
                                        </p:tgtEl>
                                        <p:attrNameLst>
                                          <p:attrName>style.visibility</p:attrName>
                                        </p:attrNameLst>
                                      </p:cBhvr>
                                      <p:to>
                                        <p:strVal val="visible"/>
                                      </p:to>
                                    </p:set>
                                    <p:animEffect transition="in" filter="fade">
                                      <p:cBhvr>
                                        <p:cTn id="44" dur="500"/>
                                        <p:tgtEl>
                                          <p:spTgt spid="2">
                                            <p:graphicEl>
                                              <a:dgm id="{02406E35-719E-4C36-8806-B11B1AC077B9}"/>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2BCDBFB8-5752-4DAC-9292-D8A7E56D5200}"/>
                                            </p:graphicEl>
                                          </p:spTgt>
                                        </p:tgtEl>
                                        <p:attrNameLst>
                                          <p:attrName>style.visibility</p:attrName>
                                        </p:attrNameLst>
                                      </p:cBhvr>
                                      <p:to>
                                        <p:strVal val="visible"/>
                                      </p:to>
                                    </p:set>
                                    <p:animEffect transition="in" filter="fade">
                                      <p:cBhvr>
                                        <p:cTn id="47" dur="500"/>
                                        <p:tgtEl>
                                          <p:spTgt spid="2">
                                            <p:graphicEl>
                                              <a:dgm id="{2BCDBFB8-5752-4DAC-9292-D8A7E56D5200}"/>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
                                            <p:graphicEl>
                                              <a:dgm id="{C21A33FF-D11F-47E5-91A1-DED9E5D3A6F6}"/>
                                            </p:graphicEl>
                                          </p:spTgt>
                                        </p:tgtEl>
                                        <p:attrNameLst>
                                          <p:attrName>style.visibility</p:attrName>
                                        </p:attrNameLst>
                                      </p:cBhvr>
                                      <p:to>
                                        <p:strVal val="visible"/>
                                      </p:to>
                                    </p:set>
                                    <p:animEffect transition="in" filter="fade">
                                      <p:cBhvr>
                                        <p:cTn id="52" dur="500"/>
                                        <p:tgtEl>
                                          <p:spTgt spid="2">
                                            <p:graphicEl>
                                              <a:dgm id="{C21A33FF-D11F-47E5-91A1-DED9E5D3A6F6}"/>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
                                            <p:graphicEl>
                                              <a:dgm id="{03F532BE-B3BF-49FE-B7AB-943778684D67}"/>
                                            </p:graphicEl>
                                          </p:spTgt>
                                        </p:tgtEl>
                                        <p:attrNameLst>
                                          <p:attrName>style.visibility</p:attrName>
                                        </p:attrNameLst>
                                      </p:cBhvr>
                                      <p:to>
                                        <p:strVal val="visible"/>
                                      </p:to>
                                    </p:set>
                                    <p:animEffect transition="in" filter="fade">
                                      <p:cBhvr>
                                        <p:cTn id="55" dur="500"/>
                                        <p:tgtEl>
                                          <p:spTgt spid="2">
                                            <p:graphicEl>
                                              <a:dgm id="{03F532BE-B3BF-49FE-B7AB-943778684D67}"/>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2">
                                            <p:graphicEl>
                                              <a:dgm id="{0116E63E-5F3F-4A18-9F0F-EFE71CE30ABA}"/>
                                            </p:graphicEl>
                                          </p:spTgt>
                                        </p:tgtEl>
                                        <p:attrNameLst>
                                          <p:attrName>style.visibility</p:attrName>
                                        </p:attrNameLst>
                                      </p:cBhvr>
                                      <p:to>
                                        <p:strVal val="visible"/>
                                      </p:to>
                                    </p:set>
                                    <p:animEffect transition="in" filter="fade">
                                      <p:cBhvr>
                                        <p:cTn id="60" dur="500"/>
                                        <p:tgtEl>
                                          <p:spTgt spid="2">
                                            <p:graphicEl>
                                              <a:dgm id="{0116E63E-5F3F-4A18-9F0F-EFE71CE30ABA}"/>
                                            </p:graphic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2">
                                            <p:graphicEl>
                                              <a:dgm id="{3E23C7A6-D091-4020-865A-0B1338806610}"/>
                                            </p:graphicEl>
                                          </p:spTgt>
                                        </p:tgtEl>
                                        <p:attrNameLst>
                                          <p:attrName>style.visibility</p:attrName>
                                        </p:attrNameLst>
                                      </p:cBhvr>
                                      <p:to>
                                        <p:strVal val="visible"/>
                                      </p:to>
                                    </p:set>
                                    <p:animEffect transition="in" filter="fade">
                                      <p:cBhvr>
                                        <p:cTn id="63" dur="500"/>
                                        <p:tgtEl>
                                          <p:spTgt spid="2">
                                            <p:graphicEl>
                                              <a:dgm id="{3E23C7A6-D091-4020-865A-0B1338806610}"/>
                                            </p:graphicEl>
                                          </p:spTgt>
                                        </p:tgtEl>
                                      </p:cBhvr>
                                    </p:animEffect>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grpId="0" nodeType="clickEffect">
                                  <p:stCondLst>
                                    <p:cond delay="0"/>
                                  </p:stCondLst>
                                  <p:childTnLst>
                                    <p:set>
                                      <p:cBhvr>
                                        <p:cTn id="67" dur="1" fill="hold">
                                          <p:stCondLst>
                                            <p:cond delay="0"/>
                                          </p:stCondLst>
                                        </p:cTn>
                                        <p:tgtEl>
                                          <p:spTgt spid="2">
                                            <p:graphicEl>
                                              <a:dgm id="{3DE66A17-7A49-4C2B-9DA6-F085BAFC0B3F}"/>
                                            </p:graphicEl>
                                          </p:spTgt>
                                        </p:tgtEl>
                                        <p:attrNameLst>
                                          <p:attrName>style.visibility</p:attrName>
                                        </p:attrNameLst>
                                      </p:cBhvr>
                                      <p:to>
                                        <p:strVal val="visible"/>
                                      </p:to>
                                    </p:set>
                                    <p:animEffect transition="in" filter="fade">
                                      <p:cBhvr>
                                        <p:cTn id="68" dur="500"/>
                                        <p:tgtEl>
                                          <p:spTgt spid="2">
                                            <p:graphicEl>
                                              <a:dgm id="{3DE66A17-7A49-4C2B-9DA6-F085BAFC0B3F}"/>
                                            </p:graphicEl>
                                          </p:spTgt>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2">
                                            <p:graphicEl>
                                              <a:dgm id="{0E86FD3E-B8E1-4C86-B740-19A8B7BACC13}"/>
                                            </p:graphicEl>
                                          </p:spTgt>
                                        </p:tgtEl>
                                        <p:attrNameLst>
                                          <p:attrName>style.visibility</p:attrName>
                                        </p:attrNameLst>
                                      </p:cBhvr>
                                      <p:to>
                                        <p:strVal val="visible"/>
                                      </p:to>
                                    </p:set>
                                    <p:animEffect transition="in" filter="fade">
                                      <p:cBhvr>
                                        <p:cTn id="71" dur="500"/>
                                        <p:tgtEl>
                                          <p:spTgt spid="2">
                                            <p:graphicEl>
                                              <a:dgm id="{0E86FD3E-B8E1-4C86-B740-19A8B7BACC13}"/>
                                            </p:graphicEl>
                                          </p:spTgt>
                                        </p:tgtEl>
                                      </p:cBhvr>
                                    </p:animEffect>
                                  </p:childTnLst>
                                </p:cTn>
                              </p:par>
                            </p:childTnLst>
                          </p:cTn>
                        </p:par>
                      </p:childTnLst>
                    </p:cTn>
                  </p:par>
                  <p:par>
                    <p:cTn id="72" fill="hold">
                      <p:stCondLst>
                        <p:cond delay="indefinite"/>
                      </p:stCondLst>
                      <p:childTnLst>
                        <p:par>
                          <p:cTn id="73" fill="hold">
                            <p:stCondLst>
                              <p:cond delay="0"/>
                            </p:stCondLst>
                            <p:childTnLst>
                              <p:par>
                                <p:cTn id="74" presetID="10" presetClass="entr" presetSubtype="0" fill="hold" grpId="0" nodeType="clickEffect">
                                  <p:stCondLst>
                                    <p:cond delay="0"/>
                                  </p:stCondLst>
                                  <p:childTnLst>
                                    <p:set>
                                      <p:cBhvr>
                                        <p:cTn id="75" dur="1" fill="hold">
                                          <p:stCondLst>
                                            <p:cond delay="0"/>
                                          </p:stCondLst>
                                        </p:cTn>
                                        <p:tgtEl>
                                          <p:spTgt spid="2">
                                            <p:graphicEl>
                                              <a:dgm id="{84A051C4-FBD8-40A1-8A58-78B001EB0A8F}"/>
                                            </p:graphicEl>
                                          </p:spTgt>
                                        </p:tgtEl>
                                        <p:attrNameLst>
                                          <p:attrName>style.visibility</p:attrName>
                                        </p:attrNameLst>
                                      </p:cBhvr>
                                      <p:to>
                                        <p:strVal val="visible"/>
                                      </p:to>
                                    </p:set>
                                    <p:animEffect transition="in" filter="fade">
                                      <p:cBhvr>
                                        <p:cTn id="76" dur="500"/>
                                        <p:tgtEl>
                                          <p:spTgt spid="2">
                                            <p:graphicEl>
                                              <a:dgm id="{84A051C4-FBD8-40A1-8A58-78B001EB0A8F}"/>
                                            </p:graphicEl>
                                          </p:spTgt>
                                        </p:tgtEl>
                                      </p:cBhvr>
                                    </p:animEffect>
                                  </p:childTnLst>
                                </p:cTn>
                              </p:par>
                              <p:par>
                                <p:cTn id="77" presetID="10" presetClass="entr" presetSubtype="0" fill="hold" grpId="0" nodeType="withEffect">
                                  <p:stCondLst>
                                    <p:cond delay="0"/>
                                  </p:stCondLst>
                                  <p:childTnLst>
                                    <p:set>
                                      <p:cBhvr>
                                        <p:cTn id="78" dur="1" fill="hold">
                                          <p:stCondLst>
                                            <p:cond delay="0"/>
                                          </p:stCondLst>
                                        </p:cTn>
                                        <p:tgtEl>
                                          <p:spTgt spid="2">
                                            <p:graphicEl>
                                              <a:dgm id="{F23AE5DF-437C-45FE-8DA4-6AAD04349F0D}"/>
                                            </p:graphicEl>
                                          </p:spTgt>
                                        </p:tgtEl>
                                        <p:attrNameLst>
                                          <p:attrName>style.visibility</p:attrName>
                                        </p:attrNameLst>
                                      </p:cBhvr>
                                      <p:to>
                                        <p:strVal val="visible"/>
                                      </p:to>
                                    </p:set>
                                    <p:animEffect transition="in" filter="fade">
                                      <p:cBhvr>
                                        <p:cTn id="79" dur="500"/>
                                        <p:tgtEl>
                                          <p:spTgt spid="2">
                                            <p:graphicEl>
                                              <a:dgm id="{F23AE5DF-437C-45FE-8DA4-6AAD04349F0D}"/>
                                            </p:graphicEl>
                                          </p:spTgt>
                                        </p:tgtEl>
                                      </p:cBhvr>
                                    </p:animEffect>
                                  </p:childTnLst>
                                </p:cTn>
                              </p:par>
                            </p:childTnLst>
                          </p:cTn>
                        </p:par>
                      </p:childTnLst>
                    </p:cTn>
                  </p:par>
                  <p:par>
                    <p:cTn id="80" fill="hold">
                      <p:stCondLst>
                        <p:cond delay="indefinite"/>
                      </p:stCondLst>
                      <p:childTnLst>
                        <p:par>
                          <p:cTn id="81" fill="hold">
                            <p:stCondLst>
                              <p:cond delay="0"/>
                            </p:stCondLst>
                            <p:childTnLst>
                              <p:par>
                                <p:cTn id="82" presetID="10" presetClass="entr" presetSubtype="0" fill="hold" grpId="0" nodeType="clickEffect">
                                  <p:stCondLst>
                                    <p:cond delay="0"/>
                                  </p:stCondLst>
                                  <p:childTnLst>
                                    <p:set>
                                      <p:cBhvr>
                                        <p:cTn id="83" dur="1" fill="hold">
                                          <p:stCondLst>
                                            <p:cond delay="0"/>
                                          </p:stCondLst>
                                        </p:cTn>
                                        <p:tgtEl>
                                          <p:spTgt spid="2">
                                            <p:graphicEl>
                                              <a:dgm id="{1D2AD03E-9731-49FE-A8F9-037CE37D7AE5}"/>
                                            </p:graphicEl>
                                          </p:spTgt>
                                        </p:tgtEl>
                                        <p:attrNameLst>
                                          <p:attrName>style.visibility</p:attrName>
                                        </p:attrNameLst>
                                      </p:cBhvr>
                                      <p:to>
                                        <p:strVal val="visible"/>
                                      </p:to>
                                    </p:set>
                                    <p:animEffect transition="in" filter="fade">
                                      <p:cBhvr>
                                        <p:cTn id="84" dur="500"/>
                                        <p:tgtEl>
                                          <p:spTgt spid="2">
                                            <p:graphicEl>
                                              <a:dgm id="{1D2AD03E-9731-49FE-A8F9-037CE37D7AE5}"/>
                                            </p:graphicEl>
                                          </p:spTgt>
                                        </p:tgtEl>
                                      </p:cBhvr>
                                    </p:animEffect>
                                  </p:childTnLst>
                                </p:cTn>
                              </p:par>
                              <p:par>
                                <p:cTn id="85" presetID="10" presetClass="entr" presetSubtype="0" fill="hold" grpId="0" nodeType="withEffect">
                                  <p:stCondLst>
                                    <p:cond delay="0"/>
                                  </p:stCondLst>
                                  <p:childTnLst>
                                    <p:set>
                                      <p:cBhvr>
                                        <p:cTn id="86" dur="1" fill="hold">
                                          <p:stCondLst>
                                            <p:cond delay="0"/>
                                          </p:stCondLst>
                                        </p:cTn>
                                        <p:tgtEl>
                                          <p:spTgt spid="2">
                                            <p:graphicEl>
                                              <a:dgm id="{FC5C35D5-4365-4B6F-B8E8-0EE620BB619C}"/>
                                            </p:graphicEl>
                                          </p:spTgt>
                                        </p:tgtEl>
                                        <p:attrNameLst>
                                          <p:attrName>style.visibility</p:attrName>
                                        </p:attrNameLst>
                                      </p:cBhvr>
                                      <p:to>
                                        <p:strVal val="visible"/>
                                      </p:to>
                                    </p:set>
                                    <p:animEffect transition="in" filter="fade">
                                      <p:cBhvr>
                                        <p:cTn id="87" dur="500"/>
                                        <p:tgtEl>
                                          <p:spTgt spid="2">
                                            <p:graphicEl>
                                              <a:dgm id="{FC5C35D5-4365-4B6F-B8E8-0EE620BB619C}"/>
                                            </p:graphicEl>
                                          </p:spTgt>
                                        </p:tgtEl>
                                      </p:cBhvr>
                                    </p:animEffect>
                                  </p:childTnLst>
                                </p:cTn>
                              </p:par>
                            </p:childTnLst>
                          </p:cTn>
                        </p:par>
                      </p:childTnLst>
                    </p:cTn>
                  </p:par>
                  <p:par>
                    <p:cTn id="88" fill="hold">
                      <p:stCondLst>
                        <p:cond delay="indefinite"/>
                      </p:stCondLst>
                      <p:childTnLst>
                        <p:par>
                          <p:cTn id="89" fill="hold">
                            <p:stCondLst>
                              <p:cond delay="0"/>
                            </p:stCondLst>
                            <p:childTnLst>
                              <p:par>
                                <p:cTn id="90" presetID="10" presetClass="entr" presetSubtype="0" fill="hold" grpId="0" nodeType="clickEffect">
                                  <p:stCondLst>
                                    <p:cond delay="0"/>
                                  </p:stCondLst>
                                  <p:childTnLst>
                                    <p:set>
                                      <p:cBhvr>
                                        <p:cTn id="91" dur="1" fill="hold">
                                          <p:stCondLst>
                                            <p:cond delay="0"/>
                                          </p:stCondLst>
                                        </p:cTn>
                                        <p:tgtEl>
                                          <p:spTgt spid="2">
                                            <p:graphicEl>
                                              <a:dgm id="{018C0345-39F4-405A-9F38-F128C9FAA427}"/>
                                            </p:graphicEl>
                                          </p:spTgt>
                                        </p:tgtEl>
                                        <p:attrNameLst>
                                          <p:attrName>style.visibility</p:attrName>
                                        </p:attrNameLst>
                                      </p:cBhvr>
                                      <p:to>
                                        <p:strVal val="visible"/>
                                      </p:to>
                                    </p:set>
                                    <p:animEffect transition="in" filter="fade">
                                      <p:cBhvr>
                                        <p:cTn id="92" dur="500"/>
                                        <p:tgtEl>
                                          <p:spTgt spid="2">
                                            <p:graphicEl>
                                              <a:dgm id="{018C0345-39F4-405A-9F38-F128C9FAA427}"/>
                                            </p:graphicEl>
                                          </p:spTgt>
                                        </p:tgtEl>
                                      </p:cBhvr>
                                    </p:animEffect>
                                  </p:childTnLst>
                                </p:cTn>
                              </p:par>
                              <p:par>
                                <p:cTn id="93" presetID="10" presetClass="entr" presetSubtype="0" fill="hold" grpId="0" nodeType="withEffect">
                                  <p:stCondLst>
                                    <p:cond delay="0"/>
                                  </p:stCondLst>
                                  <p:childTnLst>
                                    <p:set>
                                      <p:cBhvr>
                                        <p:cTn id="94" dur="1" fill="hold">
                                          <p:stCondLst>
                                            <p:cond delay="0"/>
                                          </p:stCondLst>
                                        </p:cTn>
                                        <p:tgtEl>
                                          <p:spTgt spid="2">
                                            <p:graphicEl>
                                              <a:dgm id="{0948C36A-DD2B-49FF-8AE4-567A9602D1B8}"/>
                                            </p:graphicEl>
                                          </p:spTgt>
                                        </p:tgtEl>
                                        <p:attrNameLst>
                                          <p:attrName>style.visibility</p:attrName>
                                        </p:attrNameLst>
                                      </p:cBhvr>
                                      <p:to>
                                        <p:strVal val="visible"/>
                                      </p:to>
                                    </p:set>
                                    <p:animEffect transition="in" filter="fade">
                                      <p:cBhvr>
                                        <p:cTn id="95" dur="500"/>
                                        <p:tgtEl>
                                          <p:spTgt spid="2">
                                            <p:graphicEl>
                                              <a:dgm id="{0948C36A-DD2B-49FF-8AE4-567A9602D1B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273667864"/>
              </p:ext>
            </p:extLst>
          </p:nvPr>
        </p:nvGraphicFramePr>
        <p:xfrm>
          <a:off x="4961943" y="1313295"/>
          <a:ext cx="6970486" cy="42773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p:cNvSpPr txBox="1"/>
          <p:nvPr/>
        </p:nvSpPr>
        <p:spPr>
          <a:xfrm>
            <a:off x="1318350" y="251210"/>
            <a:ext cx="9397635" cy="646331"/>
          </a:xfrm>
          <a:prstGeom prst="rect">
            <a:avLst/>
          </a:prstGeom>
          <a:solidFill>
            <a:srgbClr val="002060"/>
          </a:solidFill>
        </p:spPr>
        <p:txBody>
          <a:bodyPr wrap="square" rtlCol="0">
            <a:spAutoFit/>
          </a:bodyPr>
          <a:lstStyle/>
          <a:p>
            <a:pPr algn="ctr"/>
            <a:r>
              <a:rPr lang="en-GB" sz="3600" b="1" dirty="0">
                <a:solidFill>
                  <a:schemeClr val="bg1"/>
                </a:solidFill>
              </a:rPr>
              <a:t>Investigative and Evidential Evaluation</a:t>
            </a:r>
          </a:p>
        </p:txBody>
      </p:sp>
      <p:sp>
        <p:nvSpPr>
          <p:cNvPr id="2" name="Vertical Scroll 1"/>
          <p:cNvSpPr/>
          <p:nvPr/>
        </p:nvSpPr>
        <p:spPr>
          <a:xfrm>
            <a:off x="1318350" y="1313295"/>
            <a:ext cx="4698817" cy="4277369"/>
          </a:xfrm>
          <a:prstGeom prst="verticalScroll">
            <a:avLst/>
          </a:prstGeom>
          <a:solidFill>
            <a:schemeClr val="tx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Examine existing material</a:t>
            </a:r>
          </a:p>
          <a:p>
            <a:pPr algn="ctr"/>
            <a:r>
              <a:rPr lang="en-GB" sz="2400" dirty="0">
                <a:solidFill>
                  <a:schemeClr val="tx1"/>
                </a:solidFill>
              </a:rPr>
              <a:t>Analyse sufficiency</a:t>
            </a:r>
          </a:p>
          <a:p>
            <a:pPr algn="ctr"/>
            <a:r>
              <a:rPr lang="en-GB" sz="2400" dirty="0">
                <a:solidFill>
                  <a:schemeClr val="tx1"/>
                </a:solidFill>
              </a:rPr>
              <a:t>Identify actions</a:t>
            </a:r>
          </a:p>
          <a:p>
            <a:pPr algn="ctr"/>
            <a:r>
              <a:rPr lang="en-GB" sz="2400" dirty="0">
                <a:solidFill>
                  <a:schemeClr val="tx1"/>
                </a:solidFill>
              </a:rPr>
              <a:t>Take action</a:t>
            </a:r>
          </a:p>
          <a:p>
            <a:pPr algn="ctr"/>
            <a:r>
              <a:rPr lang="en-GB" sz="2400" dirty="0">
                <a:solidFill>
                  <a:schemeClr val="tx1"/>
                </a:solidFill>
              </a:rPr>
              <a:t>Repeat the process</a:t>
            </a:r>
          </a:p>
        </p:txBody>
      </p:sp>
      <p:grpSp>
        <p:nvGrpSpPr>
          <p:cNvPr id="6" name="Group 5">
            <a:extLst>
              <a:ext uri="{FF2B5EF4-FFF2-40B4-BE49-F238E27FC236}">
                <a16:creationId xmlns:a16="http://schemas.microsoft.com/office/drawing/2014/main" id="{15E02438-74D4-47C1-BE38-A2D057B61E86}"/>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E339BC01-AC7B-4018-BC7B-68DA3186B203}"/>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61A51880-1121-4BB4-AF1C-54A822997D0C}"/>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904AD8F6-F412-4418-84AE-C3AAB84DF6D4}"/>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A7C2C9FE-E146-4507-BA9D-E5A62692A989}"/>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F93F24A5-38CB-48CF-BBDE-6764E3DC1410}"/>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92886064-63EF-457E-AC05-754FCE4F8851}"/>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402173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2" name="Group 61">
            <a:extLst>
              <a:ext uri="{FF2B5EF4-FFF2-40B4-BE49-F238E27FC236}">
                <a16:creationId xmlns:a16="http://schemas.microsoft.com/office/drawing/2014/main" id="{C2A1BAC4-3C9C-4A64-802F-24CE04CB87DF}"/>
              </a:ext>
            </a:extLst>
          </p:cNvPr>
          <p:cNvGrpSpPr/>
          <p:nvPr/>
        </p:nvGrpSpPr>
        <p:grpSpPr>
          <a:xfrm>
            <a:off x="8299450" y="5181600"/>
            <a:ext cx="1354138" cy="657225"/>
            <a:chOff x="8299450" y="5181600"/>
            <a:chExt cx="1354138" cy="657225"/>
          </a:xfrm>
        </p:grpSpPr>
        <p:sp>
          <p:nvSpPr>
            <p:cNvPr id="24" name="Rectangle 14">
              <a:extLst>
                <a:ext uri="{FF2B5EF4-FFF2-40B4-BE49-F238E27FC236}">
                  <a16:creationId xmlns:a16="http://schemas.microsoft.com/office/drawing/2014/main" id="{F80ED34D-A5C0-45D4-B339-F0FFE91C7C5A}"/>
                </a:ext>
              </a:extLst>
            </p:cNvPr>
            <p:cNvSpPr>
              <a:spLocks noChangeArrowheads="1"/>
            </p:cNvSpPr>
            <p:nvPr/>
          </p:nvSpPr>
          <p:spPr bwMode="auto">
            <a:xfrm>
              <a:off x="8299450" y="5181600"/>
              <a:ext cx="1354138" cy="641350"/>
            </a:xfrm>
            <a:prstGeom prst="rect">
              <a:avLst/>
            </a:prstGeom>
            <a:solidFill>
              <a:srgbClr val="EAEFF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3" name="Rectangle 43">
              <a:extLst>
                <a:ext uri="{FF2B5EF4-FFF2-40B4-BE49-F238E27FC236}">
                  <a16:creationId xmlns:a16="http://schemas.microsoft.com/office/drawing/2014/main" id="{5C4D6E71-509B-4016-AF89-D1069512B518}"/>
                </a:ext>
              </a:extLst>
            </p:cNvPr>
            <p:cNvSpPr>
              <a:spLocks noChangeArrowheads="1"/>
            </p:cNvSpPr>
            <p:nvPr/>
          </p:nvSpPr>
          <p:spPr bwMode="auto">
            <a:xfrm>
              <a:off x="8391525" y="5224463"/>
              <a:ext cx="758825" cy="33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anose="020F0502020204030204" pitchFamily="34" charset="0"/>
                </a:rPr>
                <a:t>Found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54" name="Rectangle 44">
              <a:extLst>
                <a:ext uri="{FF2B5EF4-FFF2-40B4-BE49-F238E27FC236}">
                  <a16:creationId xmlns:a16="http://schemas.microsoft.com/office/drawing/2014/main" id="{20F66C18-57DA-4558-854E-B143EF433BE2}"/>
                </a:ext>
              </a:extLst>
            </p:cNvPr>
            <p:cNvSpPr>
              <a:spLocks noChangeArrowheads="1"/>
            </p:cNvSpPr>
            <p:nvPr/>
          </p:nvSpPr>
          <p:spPr bwMode="auto">
            <a:xfrm>
              <a:off x="8391525" y="5499100"/>
              <a:ext cx="668338" cy="33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00000"/>
                  </a:solidFill>
                  <a:effectLst/>
                  <a:latin typeface="Calibri" panose="020F0502020204030204" pitchFamily="34" charset="0"/>
                </a:rPr>
                <a:t>Guilty</a:t>
              </a:r>
              <a:endParaRPr kumimoji="0" lang="en-US" altLang="en-US" sz="1800" b="0" i="0" u="none" strike="noStrike" cap="none" normalizeH="0" baseline="0">
                <a:ln>
                  <a:noFill/>
                </a:ln>
                <a:solidFill>
                  <a:schemeClr val="tx1"/>
                </a:solidFill>
                <a:effectLst/>
                <a:latin typeface="Arial" panose="020B0604020202020204" pitchFamily="34" charset="0"/>
              </a:endParaRPr>
            </a:p>
          </p:txBody>
        </p:sp>
      </p:grpSp>
      <p:grpSp>
        <p:nvGrpSpPr>
          <p:cNvPr id="60" name="Group 59">
            <a:extLst>
              <a:ext uri="{FF2B5EF4-FFF2-40B4-BE49-F238E27FC236}">
                <a16:creationId xmlns:a16="http://schemas.microsoft.com/office/drawing/2014/main" id="{5F3236F9-BAFD-4714-BA90-C5FAE8F02E09}"/>
              </a:ext>
            </a:extLst>
          </p:cNvPr>
          <p:cNvGrpSpPr/>
          <p:nvPr/>
        </p:nvGrpSpPr>
        <p:grpSpPr>
          <a:xfrm>
            <a:off x="8299450" y="4267200"/>
            <a:ext cx="1354138" cy="914400"/>
            <a:chOff x="8299450" y="4267200"/>
            <a:chExt cx="1354138" cy="914400"/>
          </a:xfrm>
        </p:grpSpPr>
        <p:sp>
          <p:nvSpPr>
            <p:cNvPr id="22" name="Rectangle 12">
              <a:extLst>
                <a:ext uri="{FF2B5EF4-FFF2-40B4-BE49-F238E27FC236}">
                  <a16:creationId xmlns:a16="http://schemas.microsoft.com/office/drawing/2014/main" id="{BB12A0D4-74B2-4D8A-865A-00ECB71CD218}"/>
                </a:ext>
              </a:extLst>
            </p:cNvPr>
            <p:cNvSpPr>
              <a:spLocks noChangeArrowheads="1"/>
            </p:cNvSpPr>
            <p:nvPr/>
          </p:nvSpPr>
          <p:spPr bwMode="auto">
            <a:xfrm>
              <a:off x="8299450" y="4267200"/>
              <a:ext cx="1354138" cy="914400"/>
            </a:xfrm>
            <a:prstGeom prst="rect">
              <a:avLst/>
            </a:prstGeom>
            <a:solidFill>
              <a:srgbClr val="D2DEE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9" name="Rectangle 39">
              <a:extLst>
                <a:ext uri="{FF2B5EF4-FFF2-40B4-BE49-F238E27FC236}">
                  <a16:creationId xmlns:a16="http://schemas.microsoft.com/office/drawing/2014/main" id="{0CBF68E9-B905-424D-BE50-00A734DD481F}"/>
                </a:ext>
              </a:extLst>
            </p:cNvPr>
            <p:cNvSpPr>
              <a:spLocks noChangeArrowheads="1"/>
            </p:cNvSpPr>
            <p:nvPr/>
          </p:nvSpPr>
          <p:spPr bwMode="auto">
            <a:xfrm>
              <a:off x="8391525" y="4310063"/>
              <a:ext cx="758825" cy="33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anose="020F0502020204030204" pitchFamily="34" charset="0"/>
                </a:rPr>
                <a:t>Found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50" name="Rectangle 40">
              <a:extLst>
                <a:ext uri="{FF2B5EF4-FFF2-40B4-BE49-F238E27FC236}">
                  <a16:creationId xmlns:a16="http://schemas.microsoft.com/office/drawing/2014/main" id="{F0C0EAAE-93CE-4B93-9273-A12EA498980B}"/>
                </a:ext>
              </a:extLst>
            </p:cNvPr>
            <p:cNvSpPr>
              <a:spLocks noChangeArrowheads="1"/>
            </p:cNvSpPr>
            <p:nvPr/>
          </p:nvSpPr>
          <p:spPr bwMode="auto">
            <a:xfrm>
              <a:off x="8391525" y="4584700"/>
              <a:ext cx="668338" cy="33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00000"/>
                  </a:solidFill>
                  <a:effectLst/>
                  <a:latin typeface="Calibri" panose="020F0502020204030204" pitchFamily="34" charset="0"/>
                </a:rPr>
                <a:t>Guilty</a:t>
              </a:r>
              <a:endParaRPr kumimoji="0" lang="en-US" altLang="en-US" sz="1800" b="0" i="0" u="none" strike="noStrike" cap="none" normalizeH="0" baseline="0">
                <a:ln>
                  <a:noFill/>
                </a:ln>
                <a:solidFill>
                  <a:schemeClr val="tx1"/>
                </a:solidFill>
                <a:effectLst/>
                <a:latin typeface="Arial" panose="020B0604020202020204" pitchFamily="34" charset="0"/>
              </a:endParaRPr>
            </a:p>
          </p:txBody>
        </p:sp>
      </p:grpSp>
      <p:grpSp>
        <p:nvGrpSpPr>
          <p:cNvPr id="58" name="Group 57">
            <a:extLst>
              <a:ext uri="{FF2B5EF4-FFF2-40B4-BE49-F238E27FC236}">
                <a16:creationId xmlns:a16="http://schemas.microsoft.com/office/drawing/2014/main" id="{540EC8EC-9DAC-4912-ABB3-113F1DF9A496}"/>
              </a:ext>
            </a:extLst>
          </p:cNvPr>
          <p:cNvGrpSpPr/>
          <p:nvPr/>
        </p:nvGrpSpPr>
        <p:grpSpPr>
          <a:xfrm>
            <a:off x="8299450" y="3627438"/>
            <a:ext cx="1354138" cy="639763"/>
            <a:chOff x="8299450" y="3627438"/>
            <a:chExt cx="1354138" cy="639763"/>
          </a:xfrm>
        </p:grpSpPr>
        <p:sp>
          <p:nvSpPr>
            <p:cNvPr id="20" name="Rectangle 10">
              <a:extLst>
                <a:ext uri="{FF2B5EF4-FFF2-40B4-BE49-F238E27FC236}">
                  <a16:creationId xmlns:a16="http://schemas.microsoft.com/office/drawing/2014/main" id="{2BFAD6CF-E213-4B2D-A42A-80CA4D5DABCA}"/>
                </a:ext>
              </a:extLst>
            </p:cNvPr>
            <p:cNvSpPr>
              <a:spLocks noChangeArrowheads="1"/>
            </p:cNvSpPr>
            <p:nvPr/>
          </p:nvSpPr>
          <p:spPr bwMode="auto">
            <a:xfrm>
              <a:off x="8299450" y="3627438"/>
              <a:ext cx="1354138" cy="639763"/>
            </a:xfrm>
            <a:prstGeom prst="rect">
              <a:avLst/>
            </a:prstGeom>
            <a:solidFill>
              <a:srgbClr val="EAEFF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3" name="Rectangle 33">
              <a:extLst>
                <a:ext uri="{FF2B5EF4-FFF2-40B4-BE49-F238E27FC236}">
                  <a16:creationId xmlns:a16="http://schemas.microsoft.com/office/drawing/2014/main" id="{0B7ECF0E-D2CF-4B6D-948D-0EE7ECDEE43F}"/>
                </a:ext>
              </a:extLst>
            </p:cNvPr>
            <p:cNvSpPr>
              <a:spLocks noChangeArrowheads="1"/>
            </p:cNvSpPr>
            <p:nvPr/>
          </p:nvSpPr>
          <p:spPr bwMode="auto">
            <a:xfrm>
              <a:off x="8391525" y="3667125"/>
              <a:ext cx="1173163" cy="36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anose="020F0502020204030204" pitchFamily="34" charset="0"/>
                </a:rPr>
                <a:t>Guilty Plea</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grpSp>
      <p:grpSp>
        <p:nvGrpSpPr>
          <p:cNvPr id="56" name="Group 55">
            <a:extLst>
              <a:ext uri="{FF2B5EF4-FFF2-40B4-BE49-F238E27FC236}">
                <a16:creationId xmlns:a16="http://schemas.microsoft.com/office/drawing/2014/main" id="{0715A35E-3D69-4EC1-8486-57EE44B78987}"/>
              </a:ext>
            </a:extLst>
          </p:cNvPr>
          <p:cNvGrpSpPr/>
          <p:nvPr/>
        </p:nvGrpSpPr>
        <p:grpSpPr>
          <a:xfrm>
            <a:off x="8299450" y="2987675"/>
            <a:ext cx="1354138" cy="639763"/>
            <a:chOff x="8299450" y="2987675"/>
            <a:chExt cx="1354138" cy="639763"/>
          </a:xfrm>
        </p:grpSpPr>
        <p:sp>
          <p:nvSpPr>
            <p:cNvPr id="18" name="Rectangle 8">
              <a:extLst>
                <a:ext uri="{FF2B5EF4-FFF2-40B4-BE49-F238E27FC236}">
                  <a16:creationId xmlns:a16="http://schemas.microsoft.com/office/drawing/2014/main" id="{92513E0C-8302-44E0-B788-488BFF69297C}"/>
                </a:ext>
              </a:extLst>
            </p:cNvPr>
            <p:cNvSpPr>
              <a:spLocks noChangeArrowheads="1"/>
            </p:cNvSpPr>
            <p:nvPr/>
          </p:nvSpPr>
          <p:spPr bwMode="auto">
            <a:xfrm>
              <a:off x="8299450" y="2987675"/>
              <a:ext cx="1354138" cy="639763"/>
            </a:xfrm>
            <a:prstGeom prst="rect">
              <a:avLst/>
            </a:prstGeom>
            <a:solidFill>
              <a:srgbClr val="D2DEE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8" name="Rectangle 28">
              <a:extLst>
                <a:ext uri="{FF2B5EF4-FFF2-40B4-BE49-F238E27FC236}">
                  <a16:creationId xmlns:a16="http://schemas.microsoft.com/office/drawing/2014/main" id="{B0DD1B4A-183E-4C95-B5CD-72BBCA9BB56F}"/>
                </a:ext>
              </a:extLst>
            </p:cNvPr>
            <p:cNvSpPr>
              <a:spLocks noChangeArrowheads="1"/>
            </p:cNvSpPr>
            <p:nvPr/>
          </p:nvSpPr>
          <p:spPr bwMode="auto">
            <a:xfrm>
              <a:off x="8391525" y="3027363"/>
              <a:ext cx="1114425" cy="33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anose="020F0502020204030204" pitchFamily="34" charset="0"/>
                </a:rPr>
                <a:t>Guilty Plea</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grpSp>
      <p:grpSp>
        <p:nvGrpSpPr>
          <p:cNvPr id="61" name="Group 60">
            <a:extLst>
              <a:ext uri="{FF2B5EF4-FFF2-40B4-BE49-F238E27FC236}">
                <a16:creationId xmlns:a16="http://schemas.microsoft.com/office/drawing/2014/main" id="{C71DE788-9FCD-4AE2-BD1B-F176C8DA6974}"/>
              </a:ext>
            </a:extLst>
          </p:cNvPr>
          <p:cNvGrpSpPr/>
          <p:nvPr/>
        </p:nvGrpSpPr>
        <p:grpSpPr>
          <a:xfrm>
            <a:off x="2347913" y="5181600"/>
            <a:ext cx="5951538" cy="657225"/>
            <a:chOff x="2347913" y="5181600"/>
            <a:chExt cx="5951538" cy="657225"/>
          </a:xfrm>
        </p:grpSpPr>
        <p:sp>
          <p:nvSpPr>
            <p:cNvPr id="23" name="Rectangle 13">
              <a:extLst>
                <a:ext uri="{FF2B5EF4-FFF2-40B4-BE49-F238E27FC236}">
                  <a16:creationId xmlns:a16="http://schemas.microsoft.com/office/drawing/2014/main" id="{1FCEC09D-2C66-4FBA-A317-878464F7DA20}"/>
                </a:ext>
              </a:extLst>
            </p:cNvPr>
            <p:cNvSpPr>
              <a:spLocks noChangeArrowheads="1"/>
            </p:cNvSpPr>
            <p:nvPr/>
          </p:nvSpPr>
          <p:spPr bwMode="auto">
            <a:xfrm>
              <a:off x="2347913" y="5181600"/>
              <a:ext cx="5951538" cy="641350"/>
            </a:xfrm>
            <a:prstGeom prst="rect">
              <a:avLst/>
            </a:prstGeom>
            <a:solidFill>
              <a:srgbClr val="EAEFF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1" name="Rectangle 41">
              <a:extLst>
                <a:ext uri="{FF2B5EF4-FFF2-40B4-BE49-F238E27FC236}">
                  <a16:creationId xmlns:a16="http://schemas.microsoft.com/office/drawing/2014/main" id="{0D492A66-928C-4D10-A788-AC65E1DDE2C6}"/>
                </a:ext>
              </a:extLst>
            </p:cNvPr>
            <p:cNvSpPr>
              <a:spLocks noChangeArrowheads="1"/>
            </p:cNvSpPr>
            <p:nvPr/>
          </p:nvSpPr>
          <p:spPr bwMode="auto">
            <a:xfrm>
              <a:off x="2439988" y="5224463"/>
              <a:ext cx="5464175" cy="33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anose="020F0502020204030204" pitchFamily="34" charset="0"/>
                </a:rPr>
                <a:t>Victim’s 999 call as res gestae and officer’s description of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52" name="Rectangle 42">
              <a:extLst>
                <a:ext uri="{FF2B5EF4-FFF2-40B4-BE49-F238E27FC236}">
                  <a16:creationId xmlns:a16="http://schemas.microsoft.com/office/drawing/2014/main" id="{FC6D443A-1290-4EB6-8602-666E290CC1DD}"/>
                </a:ext>
              </a:extLst>
            </p:cNvPr>
            <p:cNvSpPr>
              <a:spLocks noChangeArrowheads="1"/>
            </p:cNvSpPr>
            <p:nvPr/>
          </p:nvSpPr>
          <p:spPr bwMode="auto">
            <a:xfrm>
              <a:off x="2439988" y="5499100"/>
              <a:ext cx="801688" cy="33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00000"/>
                  </a:solidFill>
                  <a:effectLst/>
                  <a:latin typeface="Calibri" panose="020F0502020204030204" pitchFamily="34" charset="0"/>
                </a:rPr>
                <a:t>injuries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grpSp>
      <p:grpSp>
        <p:nvGrpSpPr>
          <p:cNvPr id="59" name="Group 58">
            <a:extLst>
              <a:ext uri="{FF2B5EF4-FFF2-40B4-BE49-F238E27FC236}">
                <a16:creationId xmlns:a16="http://schemas.microsoft.com/office/drawing/2014/main" id="{1DFC7A59-737B-441F-85E7-82463663F440}"/>
              </a:ext>
            </a:extLst>
          </p:cNvPr>
          <p:cNvGrpSpPr/>
          <p:nvPr/>
        </p:nvGrpSpPr>
        <p:grpSpPr>
          <a:xfrm>
            <a:off x="2347913" y="4267200"/>
            <a:ext cx="5972175" cy="949326"/>
            <a:chOff x="2347913" y="4267200"/>
            <a:chExt cx="5972175" cy="949326"/>
          </a:xfrm>
        </p:grpSpPr>
        <p:sp>
          <p:nvSpPr>
            <p:cNvPr id="21" name="Rectangle 11">
              <a:extLst>
                <a:ext uri="{FF2B5EF4-FFF2-40B4-BE49-F238E27FC236}">
                  <a16:creationId xmlns:a16="http://schemas.microsoft.com/office/drawing/2014/main" id="{0043AD8F-E228-441F-ADB0-A6BC2D3AF70A}"/>
                </a:ext>
              </a:extLst>
            </p:cNvPr>
            <p:cNvSpPr>
              <a:spLocks noChangeArrowheads="1"/>
            </p:cNvSpPr>
            <p:nvPr/>
          </p:nvSpPr>
          <p:spPr bwMode="auto">
            <a:xfrm>
              <a:off x="2347913" y="4267200"/>
              <a:ext cx="5951538" cy="914400"/>
            </a:xfrm>
            <a:prstGeom prst="rect">
              <a:avLst/>
            </a:prstGeom>
            <a:solidFill>
              <a:srgbClr val="D2DEE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4" name="Rectangle 34">
              <a:extLst>
                <a:ext uri="{FF2B5EF4-FFF2-40B4-BE49-F238E27FC236}">
                  <a16:creationId xmlns:a16="http://schemas.microsoft.com/office/drawing/2014/main" id="{36833252-F040-4322-8B37-7F5771ED2762}"/>
                </a:ext>
              </a:extLst>
            </p:cNvPr>
            <p:cNvSpPr>
              <a:spLocks noChangeArrowheads="1"/>
            </p:cNvSpPr>
            <p:nvPr/>
          </p:nvSpPr>
          <p:spPr bwMode="auto">
            <a:xfrm>
              <a:off x="2439988" y="4310063"/>
              <a:ext cx="3324225" cy="33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anose="020F0502020204030204" pitchFamily="34" charset="0"/>
                </a:rPr>
                <a:t>999 call, injuries captured on body</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46" name="Rectangle 36">
              <a:extLst>
                <a:ext uri="{FF2B5EF4-FFF2-40B4-BE49-F238E27FC236}">
                  <a16:creationId xmlns:a16="http://schemas.microsoft.com/office/drawing/2014/main" id="{14067DCA-505B-4BC6-9224-34B93772F7A0}"/>
                </a:ext>
              </a:extLst>
            </p:cNvPr>
            <p:cNvSpPr>
              <a:spLocks noChangeArrowheads="1"/>
            </p:cNvSpPr>
            <p:nvPr/>
          </p:nvSpPr>
          <p:spPr bwMode="auto">
            <a:xfrm>
              <a:off x="5707063" y="4310063"/>
              <a:ext cx="2401888" cy="33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00000"/>
                  </a:solidFill>
                  <a:effectLst/>
                  <a:latin typeface="Calibri" panose="020F0502020204030204" pitchFamily="34" charset="0"/>
                </a:rPr>
                <a:t>worn video and hearsay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7" name="Rectangle 37">
              <a:extLst>
                <a:ext uri="{FF2B5EF4-FFF2-40B4-BE49-F238E27FC236}">
                  <a16:creationId xmlns:a16="http://schemas.microsoft.com/office/drawing/2014/main" id="{7A59F1CE-7E05-4A49-9433-FD819782775D}"/>
                </a:ext>
              </a:extLst>
            </p:cNvPr>
            <p:cNvSpPr>
              <a:spLocks noChangeArrowheads="1"/>
            </p:cNvSpPr>
            <p:nvPr/>
          </p:nvSpPr>
          <p:spPr bwMode="auto">
            <a:xfrm>
              <a:off x="2439988" y="4584700"/>
              <a:ext cx="5880100" cy="33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anose="020F0502020204030204" pitchFamily="34" charset="0"/>
                </a:rPr>
                <a:t>evidence from the victim recorded in the responding officer’s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48" name="Rectangle 38">
              <a:extLst>
                <a:ext uri="{FF2B5EF4-FFF2-40B4-BE49-F238E27FC236}">
                  <a16:creationId xmlns:a16="http://schemas.microsoft.com/office/drawing/2014/main" id="{565DB679-21D9-4787-A302-C19697D02262}"/>
                </a:ext>
              </a:extLst>
            </p:cNvPr>
            <p:cNvSpPr>
              <a:spLocks noChangeArrowheads="1"/>
            </p:cNvSpPr>
            <p:nvPr/>
          </p:nvSpPr>
          <p:spPr bwMode="auto">
            <a:xfrm>
              <a:off x="2439988" y="4856163"/>
              <a:ext cx="1133475" cy="36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00000"/>
                  </a:solidFill>
                  <a:effectLst/>
                  <a:latin typeface="Calibri" panose="020F0502020204030204" pitchFamily="34" charset="0"/>
                </a:rPr>
                <a:t>statement</a:t>
              </a:r>
              <a:endParaRPr kumimoji="0" lang="en-US" altLang="en-US" sz="1800" b="0" i="0" u="none" strike="noStrike" cap="none" normalizeH="0" baseline="0">
                <a:ln>
                  <a:noFill/>
                </a:ln>
                <a:solidFill>
                  <a:schemeClr val="tx1"/>
                </a:solidFill>
                <a:effectLst/>
                <a:latin typeface="Arial" panose="020B0604020202020204" pitchFamily="34" charset="0"/>
              </a:endParaRPr>
            </a:p>
          </p:txBody>
        </p:sp>
      </p:grpSp>
      <p:grpSp>
        <p:nvGrpSpPr>
          <p:cNvPr id="57" name="Group 56">
            <a:extLst>
              <a:ext uri="{FF2B5EF4-FFF2-40B4-BE49-F238E27FC236}">
                <a16:creationId xmlns:a16="http://schemas.microsoft.com/office/drawing/2014/main" id="{85E21A83-3821-4803-816A-E10E9F5C6D44}"/>
              </a:ext>
            </a:extLst>
          </p:cNvPr>
          <p:cNvGrpSpPr/>
          <p:nvPr/>
        </p:nvGrpSpPr>
        <p:grpSpPr>
          <a:xfrm>
            <a:off x="2347913" y="3627438"/>
            <a:ext cx="5951538" cy="654050"/>
            <a:chOff x="2347913" y="3627438"/>
            <a:chExt cx="5951538" cy="654050"/>
          </a:xfrm>
        </p:grpSpPr>
        <p:sp>
          <p:nvSpPr>
            <p:cNvPr id="19" name="Rectangle 9">
              <a:extLst>
                <a:ext uri="{FF2B5EF4-FFF2-40B4-BE49-F238E27FC236}">
                  <a16:creationId xmlns:a16="http://schemas.microsoft.com/office/drawing/2014/main" id="{CA3F48EB-295D-45F2-BEF7-A6D3FC930405}"/>
                </a:ext>
              </a:extLst>
            </p:cNvPr>
            <p:cNvSpPr>
              <a:spLocks noChangeArrowheads="1"/>
            </p:cNvSpPr>
            <p:nvPr/>
          </p:nvSpPr>
          <p:spPr bwMode="auto">
            <a:xfrm>
              <a:off x="2347913" y="3627438"/>
              <a:ext cx="5951538" cy="639763"/>
            </a:xfrm>
            <a:prstGeom prst="rect">
              <a:avLst/>
            </a:prstGeom>
            <a:solidFill>
              <a:srgbClr val="EAEFF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9" name="Rectangle 29">
              <a:extLst>
                <a:ext uri="{FF2B5EF4-FFF2-40B4-BE49-F238E27FC236}">
                  <a16:creationId xmlns:a16="http://schemas.microsoft.com/office/drawing/2014/main" id="{30352E2A-4A91-4B60-B8C8-F0473419DFF5}"/>
                </a:ext>
              </a:extLst>
            </p:cNvPr>
            <p:cNvSpPr>
              <a:spLocks noChangeArrowheads="1"/>
            </p:cNvSpPr>
            <p:nvPr/>
          </p:nvSpPr>
          <p:spPr bwMode="auto">
            <a:xfrm>
              <a:off x="2439988" y="3667125"/>
              <a:ext cx="2941638" cy="36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anose="020F0502020204030204" pitchFamily="34" charset="0"/>
                </a:rPr>
                <a:t>Initial account given on body</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41" name="Rectangle 31">
              <a:extLst>
                <a:ext uri="{FF2B5EF4-FFF2-40B4-BE49-F238E27FC236}">
                  <a16:creationId xmlns:a16="http://schemas.microsoft.com/office/drawing/2014/main" id="{167F942E-3993-4CE9-86DF-E9163FF53D69}"/>
                </a:ext>
              </a:extLst>
            </p:cNvPr>
            <p:cNvSpPr>
              <a:spLocks noChangeArrowheads="1"/>
            </p:cNvSpPr>
            <p:nvPr/>
          </p:nvSpPr>
          <p:spPr bwMode="auto">
            <a:xfrm>
              <a:off x="5180013" y="3667125"/>
              <a:ext cx="2767013" cy="36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anose="020F0502020204030204" pitchFamily="34" charset="0"/>
                </a:rPr>
                <a:t>worn video, denied but no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42" name="Rectangle 32">
              <a:extLst>
                <a:ext uri="{FF2B5EF4-FFF2-40B4-BE49-F238E27FC236}">
                  <a16:creationId xmlns:a16="http://schemas.microsoft.com/office/drawing/2014/main" id="{78C3F4B4-5FA6-403D-9683-DD5CE55CDED7}"/>
                </a:ext>
              </a:extLst>
            </p:cNvPr>
            <p:cNvSpPr>
              <a:spLocks noChangeArrowheads="1"/>
            </p:cNvSpPr>
            <p:nvPr/>
          </p:nvSpPr>
          <p:spPr bwMode="auto">
            <a:xfrm>
              <a:off x="2439988" y="3941763"/>
              <a:ext cx="4813300" cy="33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anose="020F0502020204030204" pitchFamily="34" charset="0"/>
                </a:rPr>
                <a:t>account given by the defendant, and injury photos</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grpSp>
      <p:grpSp>
        <p:nvGrpSpPr>
          <p:cNvPr id="55" name="Group 54">
            <a:extLst>
              <a:ext uri="{FF2B5EF4-FFF2-40B4-BE49-F238E27FC236}">
                <a16:creationId xmlns:a16="http://schemas.microsoft.com/office/drawing/2014/main" id="{3A52DCFC-AB66-4939-A9AF-AE3C797515C5}"/>
              </a:ext>
            </a:extLst>
          </p:cNvPr>
          <p:cNvGrpSpPr/>
          <p:nvPr/>
        </p:nvGrpSpPr>
        <p:grpSpPr>
          <a:xfrm>
            <a:off x="2347913" y="2987675"/>
            <a:ext cx="5951538" cy="655638"/>
            <a:chOff x="2347913" y="2987675"/>
            <a:chExt cx="5951538" cy="655638"/>
          </a:xfrm>
        </p:grpSpPr>
        <p:sp>
          <p:nvSpPr>
            <p:cNvPr id="17" name="Rectangle 7">
              <a:extLst>
                <a:ext uri="{FF2B5EF4-FFF2-40B4-BE49-F238E27FC236}">
                  <a16:creationId xmlns:a16="http://schemas.microsoft.com/office/drawing/2014/main" id="{43C65882-B2AB-4F2F-8365-C9AF13E05AF1}"/>
                </a:ext>
              </a:extLst>
            </p:cNvPr>
            <p:cNvSpPr>
              <a:spLocks noChangeArrowheads="1"/>
            </p:cNvSpPr>
            <p:nvPr/>
          </p:nvSpPr>
          <p:spPr bwMode="auto">
            <a:xfrm>
              <a:off x="2347913" y="2987675"/>
              <a:ext cx="5951538" cy="639763"/>
            </a:xfrm>
            <a:prstGeom prst="rect">
              <a:avLst/>
            </a:prstGeom>
            <a:solidFill>
              <a:srgbClr val="D2DEE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6" name="Rectangle 26">
              <a:extLst>
                <a:ext uri="{FF2B5EF4-FFF2-40B4-BE49-F238E27FC236}">
                  <a16:creationId xmlns:a16="http://schemas.microsoft.com/office/drawing/2014/main" id="{826D1733-1A37-4266-8659-7EEBB1E38078}"/>
                </a:ext>
              </a:extLst>
            </p:cNvPr>
            <p:cNvSpPr>
              <a:spLocks noChangeArrowheads="1"/>
            </p:cNvSpPr>
            <p:nvPr/>
          </p:nvSpPr>
          <p:spPr bwMode="auto">
            <a:xfrm>
              <a:off x="2439988" y="3027363"/>
              <a:ext cx="5816600" cy="33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anose="020F0502020204030204" pitchFamily="34" charset="0"/>
                </a:rPr>
                <a:t>Partial admissions, injury photos and bad character evidence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37" name="Rectangle 27">
              <a:extLst>
                <a:ext uri="{FF2B5EF4-FFF2-40B4-BE49-F238E27FC236}">
                  <a16:creationId xmlns:a16="http://schemas.microsoft.com/office/drawing/2014/main" id="{818A6D2D-A656-4769-AAA7-2572E63EF8F0}"/>
                </a:ext>
              </a:extLst>
            </p:cNvPr>
            <p:cNvSpPr>
              <a:spLocks noChangeArrowheads="1"/>
            </p:cNvSpPr>
            <p:nvPr/>
          </p:nvSpPr>
          <p:spPr bwMode="auto">
            <a:xfrm>
              <a:off x="2439988" y="3303588"/>
              <a:ext cx="1471613" cy="33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anose="020F0502020204030204" pitchFamily="34" charset="0"/>
                </a:rPr>
                <a:t>of the accused</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grpSp>
      <p:grpSp>
        <p:nvGrpSpPr>
          <p:cNvPr id="2" name="Group 1">
            <a:extLst>
              <a:ext uri="{FF2B5EF4-FFF2-40B4-BE49-F238E27FC236}">
                <a16:creationId xmlns:a16="http://schemas.microsoft.com/office/drawing/2014/main" id="{46C22D09-D8C0-427A-8B21-286F29CEC01E}"/>
              </a:ext>
            </a:extLst>
          </p:cNvPr>
          <p:cNvGrpSpPr/>
          <p:nvPr/>
        </p:nvGrpSpPr>
        <p:grpSpPr>
          <a:xfrm>
            <a:off x="0" y="5734233"/>
            <a:ext cx="12192000" cy="1240188"/>
            <a:chOff x="0" y="5734233"/>
            <a:chExt cx="12192000" cy="1240188"/>
          </a:xfrm>
        </p:grpSpPr>
        <p:pic>
          <p:nvPicPr>
            <p:cNvPr id="3" name="Picture 2">
              <a:extLst>
                <a:ext uri="{FF2B5EF4-FFF2-40B4-BE49-F238E27FC236}">
                  <a16:creationId xmlns:a16="http://schemas.microsoft.com/office/drawing/2014/main" id="{4E510266-98CB-486D-90A3-12B9A2332C65}"/>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4" name="Rectangle 3">
              <a:extLst>
                <a:ext uri="{FF2B5EF4-FFF2-40B4-BE49-F238E27FC236}">
                  <a16:creationId xmlns:a16="http://schemas.microsoft.com/office/drawing/2014/main" id="{7A678BD5-F4D7-4CA8-9A5C-5DA8450A3AE2}"/>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5" name="Picture 4">
              <a:extLst>
                <a:ext uri="{FF2B5EF4-FFF2-40B4-BE49-F238E27FC236}">
                  <a16:creationId xmlns:a16="http://schemas.microsoft.com/office/drawing/2014/main" id="{58550ECF-CCE9-42FA-A17C-0DE51BA084F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6" name="Rectangle 5">
              <a:extLst>
                <a:ext uri="{FF2B5EF4-FFF2-40B4-BE49-F238E27FC236}">
                  <a16:creationId xmlns:a16="http://schemas.microsoft.com/office/drawing/2014/main" id="{76D81A53-BEBF-411E-995B-716F7C9CB882}"/>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descr="Text, letter&#10;&#10;Description automatically generated">
              <a:extLst>
                <a:ext uri="{FF2B5EF4-FFF2-40B4-BE49-F238E27FC236}">
                  <a16:creationId xmlns:a16="http://schemas.microsoft.com/office/drawing/2014/main" id="{1615805E-54B1-475C-A482-1BE546C92AD2}"/>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8" name="Picture 7" descr="A picture containing text, metalware, gear&#10;&#10;Description automatically generated">
              <a:extLst>
                <a:ext uri="{FF2B5EF4-FFF2-40B4-BE49-F238E27FC236}">
                  <a16:creationId xmlns:a16="http://schemas.microsoft.com/office/drawing/2014/main" id="{B1D360FE-469D-4BB9-99BA-8C7BCA959DC6}"/>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9" name="TextBox 8">
            <a:extLst>
              <a:ext uri="{FF2B5EF4-FFF2-40B4-BE49-F238E27FC236}">
                <a16:creationId xmlns:a16="http://schemas.microsoft.com/office/drawing/2014/main" id="{E5E32A81-0782-4F5F-AFE1-8BD82719BECC}"/>
              </a:ext>
            </a:extLst>
          </p:cNvPr>
          <p:cNvSpPr txBox="1"/>
          <p:nvPr/>
        </p:nvSpPr>
        <p:spPr>
          <a:xfrm>
            <a:off x="3291862" y="422660"/>
            <a:ext cx="5608275" cy="1200329"/>
          </a:xfrm>
          <a:prstGeom prst="rect">
            <a:avLst/>
          </a:prstGeom>
          <a:solidFill>
            <a:srgbClr val="002060"/>
          </a:solidFill>
        </p:spPr>
        <p:txBody>
          <a:bodyPr wrap="square" rtlCol="0">
            <a:spAutoFit/>
          </a:bodyPr>
          <a:lstStyle/>
          <a:p>
            <a:pPr algn="ctr"/>
            <a:r>
              <a:rPr lang="en-GB" sz="3600" b="1" dirty="0">
                <a:solidFill>
                  <a:schemeClr val="bg1"/>
                </a:solidFill>
              </a:rPr>
              <a:t>Evidence Led Investigation -</a:t>
            </a:r>
            <a:br>
              <a:rPr lang="en-GB" sz="3600" b="1" dirty="0">
                <a:solidFill>
                  <a:schemeClr val="bg1"/>
                </a:solidFill>
              </a:rPr>
            </a:br>
            <a:r>
              <a:rPr lang="en-GB" sz="3600" b="1" dirty="0">
                <a:solidFill>
                  <a:schemeClr val="bg1"/>
                </a:solidFill>
              </a:rPr>
              <a:t>No Victim Support</a:t>
            </a:r>
          </a:p>
        </p:txBody>
      </p:sp>
      <p:sp>
        <p:nvSpPr>
          <p:cNvPr id="10" name="TextBox 9">
            <a:extLst>
              <a:ext uri="{FF2B5EF4-FFF2-40B4-BE49-F238E27FC236}">
                <a16:creationId xmlns:a16="http://schemas.microsoft.com/office/drawing/2014/main" id="{C2C0206A-36F3-4442-BE40-DAEB1BD7EF0B}"/>
              </a:ext>
            </a:extLst>
          </p:cNvPr>
          <p:cNvSpPr txBox="1"/>
          <p:nvPr/>
        </p:nvSpPr>
        <p:spPr>
          <a:xfrm>
            <a:off x="809624" y="1787935"/>
            <a:ext cx="10572750" cy="707886"/>
          </a:xfrm>
          <a:prstGeom prst="rect">
            <a:avLst/>
          </a:prstGeom>
          <a:noFill/>
        </p:spPr>
        <p:txBody>
          <a:bodyPr wrap="square" rtlCol="0">
            <a:spAutoFit/>
          </a:bodyPr>
          <a:lstStyle/>
          <a:p>
            <a:pPr algn="ctr"/>
            <a:r>
              <a:rPr lang="en-GB" sz="2000" b="0" i="0" dirty="0">
                <a:solidFill>
                  <a:srgbClr val="000000"/>
                </a:solidFill>
                <a:effectLst/>
              </a:rPr>
              <a:t>Building an evidence-led case which does not rely on the support of the victim is challenging but can be effective. These examples of successful evidence-led prosecutions demonstrate this:</a:t>
            </a:r>
            <a:endParaRPr lang="en-GB" sz="2000" dirty="0"/>
          </a:p>
        </p:txBody>
      </p:sp>
      <p:sp>
        <p:nvSpPr>
          <p:cNvPr id="14" name="AutoShape 3">
            <a:extLst>
              <a:ext uri="{FF2B5EF4-FFF2-40B4-BE49-F238E27FC236}">
                <a16:creationId xmlns:a16="http://schemas.microsoft.com/office/drawing/2014/main" id="{064E3F77-ED28-4A4C-9FCC-54D13A843358}"/>
              </a:ext>
            </a:extLst>
          </p:cNvPr>
          <p:cNvSpPr>
            <a:spLocks noChangeAspect="1" noChangeArrowheads="1" noTextEdit="1"/>
          </p:cNvSpPr>
          <p:nvPr/>
        </p:nvSpPr>
        <p:spPr bwMode="auto">
          <a:xfrm>
            <a:off x="2347913" y="2597150"/>
            <a:ext cx="7339013" cy="3333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5" name="Rectangle 5">
            <a:extLst>
              <a:ext uri="{FF2B5EF4-FFF2-40B4-BE49-F238E27FC236}">
                <a16:creationId xmlns:a16="http://schemas.microsoft.com/office/drawing/2014/main" id="{F0066DF2-F696-4E7F-8F21-AC654C7429E2}"/>
              </a:ext>
            </a:extLst>
          </p:cNvPr>
          <p:cNvSpPr>
            <a:spLocks noChangeArrowheads="1"/>
          </p:cNvSpPr>
          <p:nvPr/>
        </p:nvSpPr>
        <p:spPr bwMode="auto">
          <a:xfrm>
            <a:off x="2347913" y="2603500"/>
            <a:ext cx="5951538" cy="384175"/>
          </a:xfrm>
          <a:prstGeom prst="rect">
            <a:avLst/>
          </a:prstGeom>
          <a:solidFill>
            <a:srgbClr val="5B9BD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6" name="Rectangle 6">
            <a:extLst>
              <a:ext uri="{FF2B5EF4-FFF2-40B4-BE49-F238E27FC236}">
                <a16:creationId xmlns:a16="http://schemas.microsoft.com/office/drawing/2014/main" id="{1D7B3545-0A1A-4AF7-AB2C-53994B7F2632}"/>
              </a:ext>
            </a:extLst>
          </p:cNvPr>
          <p:cNvSpPr>
            <a:spLocks noChangeArrowheads="1"/>
          </p:cNvSpPr>
          <p:nvPr/>
        </p:nvSpPr>
        <p:spPr bwMode="auto">
          <a:xfrm>
            <a:off x="8299450" y="2603500"/>
            <a:ext cx="1354138" cy="384175"/>
          </a:xfrm>
          <a:prstGeom prst="rect">
            <a:avLst/>
          </a:prstGeom>
          <a:solidFill>
            <a:srgbClr val="5B9BD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6" name="Line 16">
            <a:extLst>
              <a:ext uri="{FF2B5EF4-FFF2-40B4-BE49-F238E27FC236}">
                <a16:creationId xmlns:a16="http://schemas.microsoft.com/office/drawing/2014/main" id="{907C6A64-400A-430B-8623-A50A2692BDDB}"/>
              </a:ext>
            </a:extLst>
          </p:cNvPr>
          <p:cNvSpPr>
            <a:spLocks noChangeShapeType="1"/>
          </p:cNvSpPr>
          <p:nvPr/>
        </p:nvSpPr>
        <p:spPr bwMode="auto">
          <a:xfrm>
            <a:off x="2341563" y="2987675"/>
            <a:ext cx="7318375" cy="0"/>
          </a:xfrm>
          <a:prstGeom prst="line">
            <a:avLst/>
          </a:prstGeom>
          <a:noFill/>
          <a:ln w="38100" cap="flat">
            <a:solidFill>
              <a:srgbClr val="FFFFFF"/>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7" name="Line 17">
            <a:extLst>
              <a:ext uri="{FF2B5EF4-FFF2-40B4-BE49-F238E27FC236}">
                <a16:creationId xmlns:a16="http://schemas.microsoft.com/office/drawing/2014/main" id="{748DBA84-9A6F-4B91-821A-8257061A15C0}"/>
              </a:ext>
            </a:extLst>
          </p:cNvPr>
          <p:cNvSpPr>
            <a:spLocks noChangeShapeType="1"/>
          </p:cNvSpPr>
          <p:nvPr/>
        </p:nvSpPr>
        <p:spPr bwMode="auto">
          <a:xfrm>
            <a:off x="2341563" y="3627438"/>
            <a:ext cx="7318375" cy="0"/>
          </a:xfrm>
          <a:prstGeom prst="line">
            <a:avLst/>
          </a:prstGeom>
          <a:noFill/>
          <a:ln w="12700" cap="flat">
            <a:solidFill>
              <a:srgbClr val="FFFFFF"/>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8" name="Line 18">
            <a:extLst>
              <a:ext uri="{FF2B5EF4-FFF2-40B4-BE49-F238E27FC236}">
                <a16:creationId xmlns:a16="http://schemas.microsoft.com/office/drawing/2014/main" id="{0570D081-FAE5-47AA-8BB3-297BDA6C8DD5}"/>
              </a:ext>
            </a:extLst>
          </p:cNvPr>
          <p:cNvSpPr>
            <a:spLocks noChangeShapeType="1"/>
          </p:cNvSpPr>
          <p:nvPr/>
        </p:nvSpPr>
        <p:spPr bwMode="auto">
          <a:xfrm>
            <a:off x="2341563" y="4267200"/>
            <a:ext cx="7318375" cy="0"/>
          </a:xfrm>
          <a:prstGeom prst="line">
            <a:avLst/>
          </a:prstGeom>
          <a:noFill/>
          <a:ln w="12700" cap="flat">
            <a:solidFill>
              <a:srgbClr val="FFFFFF"/>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9" name="Line 19">
            <a:extLst>
              <a:ext uri="{FF2B5EF4-FFF2-40B4-BE49-F238E27FC236}">
                <a16:creationId xmlns:a16="http://schemas.microsoft.com/office/drawing/2014/main" id="{4F3C2E9F-B9E5-49EA-BE26-2F8F9D01D0A8}"/>
              </a:ext>
            </a:extLst>
          </p:cNvPr>
          <p:cNvSpPr>
            <a:spLocks noChangeShapeType="1"/>
          </p:cNvSpPr>
          <p:nvPr/>
        </p:nvSpPr>
        <p:spPr bwMode="auto">
          <a:xfrm>
            <a:off x="2341563" y="5181600"/>
            <a:ext cx="7318375" cy="0"/>
          </a:xfrm>
          <a:prstGeom prst="line">
            <a:avLst/>
          </a:prstGeom>
          <a:noFill/>
          <a:ln w="12700" cap="flat">
            <a:solidFill>
              <a:srgbClr val="FFFFFF"/>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0" name="Line 20">
            <a:extLst>
              <a:ext uri="{FF2B5EF4-FFF2-40B4-BE49-F238E27FC236}">
                <a16:creationId xmlns:a16="http://schemas.microsoft.com/office/drawing/2014/main" id="{154A78F3-322C-4EAD-ADD7-5FA97A1BAB03}"/>
              </a:ext>
            </a:extLst>
          </p:cNvPr>
          <p:cNvSpPr>
            <a:spLocks noChangeShapeType="1"/>
          </p:cNvSpPr>
          <p:nvPr/>
        </p:nvSpPr>
        <p:spPr bwMode="auto">
          <a:xfrm>
            <a:off x="2347913" y="2597150"/>
            <a:ext cx="0" cy="3232150"/>
          </a:xfrm>
          <a:prstGeom prst="line">
            <a:avLst/>
          </a:prstGeom>
          <a:noFill/>
          <a:ln w="12700" cap="flat">
            <a:solidFill>
              <a:srgbClr val="FFFFFF"/>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1" name="Line 21">
            <a:extLst>
              <a:ext uri="{FF2B5EF4-FFF2-40B4-BE49-F238E27FC236}">
                <a16:creationId xmlns:a16="http://schemas.microsoft.com/office/drawing/2014/main" id="{27DCEE36-B640-4536-8358-6CE1FB51EF05}"/>
              </a:ext>
            </a:extLst>
          </p:cNvPr>
          <p:cNvSpPr>
            <a:spLocks noChangeShapeType="1"/>
          </p:cNvSpPr>
          <p:nvPr/>
        </p:nvSpPr>
        <p:spPr bwMode="auto">
          <a:xfrm>
            <a:off x="9653588" y="2597150"/>
            <a:ext cx="0" cy="3232150"/>
          </a:xfrm>
          <a:prstGeom prst="line">
            <a:avLst/>
          </a:prstGeom>
          <a:noFill/>
          <a:ln w="12700" cap="flat">
            <a:solidFill>
              <a:srgbClr val="FFFFFF"/>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2" name="Line 22">
            <a:extLst>
              <a:ext uri="{FF2B5EF4-FFF2-40B4-BE49-F238E27FC236}">
                <a16:creationId xmlns:a16="http://schemas.microsoft.com/office/drawing/2014/main" id="{D37F1F52-2647-4383-8772-C5ECA8228103}"/>
              </a:ext>
            </a:extLst>
          </p:cNvPr>
          <p:cNvSpPr>
            <a:spLocks noChangeShapeType="1"/>
          </p:cNvSpPr>
          <p:nvPr/>
        </p:nvSpPr>
        <p:spPr bwMode="auto">
          <a:xfrm>
            <a:off x="2341563" y="2603500"/>
            <a:ext cx="7318375" cy="0"/>
          </a:xfrm>
          <a:prstGeom prst="line">
            <a:avLst/>
          </a:prstGeom>
          <a:noFill/>
          <a:ln w="12700" cap="flat">
            <a:solidFill>
              <a:srgbClr val="FFFFFF"/>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3" name="Line 23">
            <a:extLst>
              <a:ext uri="{FF2B5EF4-FFF2-40B4-BE49-F238E27FC236}">
                <a16:creationId xmlns:a16="http://schemas.microsoft.com/office/drawing/2014/main" id="{41BB068F-17B8-481E-8B03-74FAAF050FCE}"/>
              </a:ext>
            </a:extLst>
          </p:cNvPr>
          <p:cNvSpPr>
            <a:spLocks noChangeShapeType="1"/>
          </p:cNvSpPr>
          <p:nvPr/>
        </p:nvSpPr>
        <p:spPr bwMode="auto">
          <a:xfrm>
            <a:off x="2341563" y="5822950"/>
            <a:ext cx="7318375" cy="0"/>
          </a:xfrm>
          <a:prstGeom prst="line">
            <a:avLst/>
          </a:prstGeom>
          <a:noFill/>
          <a:ln w="12700" cap="flat">
            <a:solidFill>
              <a:srgbClr val="FFFFFF"/>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4" name="Rectangle 24">
            <a:extLst>
              <a:ext uri="{FF2B5EF4-FFF2-40B4-BE49-F238E27FC236}">
                <a16:creationId xmlns:a16="http://schemas.microsoft.com/office/drawing/2014/main" id="{3FA6FEC6-D037-41CB-A03D-E89C40B367FC}"/>
              </a:ext>
            </a:extLst>
          </p:cNvPr>
          <p:cNvSpPr>
            <a:spLocks noChangeArrowheads="1"/>
          </p:cNvSpPr>
          <p:nvPr/>
        </p:nvSpPr>
        <p:spPr bwMode="auto">
          <a:xfrm>
            <a:off x="2439988" y="2643188"/>
            <a:ext cx="1017588" cy="36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dirty="0">
                <a:ln>
                  <a:noFill/>
                </a:ln>
                <a:solidFill>
                  <a:srgbClr val="FFFFFF"/>
                </a:solidFill>
                <a:effectLst/>
                <a:latin typeface="Calibri" panose="020F0502020204030204" pitchFamily="34" charset="0"/>
              </a:rPr>
              <a:t>Evidence</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35" name="Rectangle 25">
            <a:extLst>
              <a:ext uri="{FF2B5EF4-FFF2-40B4-BE49-F238E27FC236}">
                <a16:creationId xmlns:a16="http://schemas.microsoft.com/office/drawing/2014/main" id="{82D07125-5000-4F3A-BBE2-95D8CC34AFA3}"/>
              </a:ext>
            </a:extLst>
          </p:cNvPr>
          <p:cNvSpPr>
            <a:spLocks noChangeArrowheads="1"/>
          </p:cNvSpPr>
          <p:nvPr/>
        </p:nvSpPr>
        <p:spPr bwMode="auto">
          <a:xfrm>
            <a:off x="8391525" y="2643188"/>
            <a:ext cx="752475" cy="36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a:ln>
                  <a:noFill/>
                </a:ln>
                <a:solidFill>
                  <a:srgbClr val="FFFFFF"/>
                </a:solidFill>
                <a:effectLst/>
                <a:latin typeface="Calibri" panose="020F0502020204030204" pitchFamily="34" charset="0"/>
              </a:rPr>
              <a:t>Result</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0" name="Rectangle 30">
            <a:extLst>
              <a:ext uri="{FF2B5EF4-FFF2-40B4-BE49-F238E27FC236}">
                <a16:creationId xmlns:a16="http://schemas.microsoft.com/office/drawing/2014/main" id="{682EE829-5E5C-4C6B-B202-4A168DB53299}"/>
              </a:ext>
            </a:extLst>
          </p:cNvPr>
          <p:cNvSpPr>
            <a:spLocks noChangeArrowheads="1"/>
          </p:cNvSpPr>
          <p:nvPr/>
        </p:nvSpPr>
        <p:spPr bwMode="auto">
          <a:xfrm>
            <a:off x="5118101" y="3686175"/>
            <a:ext cx="198438" cy="36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anose="020F0502020204030204" pitchFamily="34" charset="0"/>
              </a:rPr>
              <a: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45" name="Rectangle 35">
            <a:extLst>
              <a:ext uri="{FF2B5EF4-FFF2-40B4-BE49-F238E27FC236}">
                <a16:creationId xmlns:a16="http://schemas.microsoft.com/office/drawing/2014/main" id="{F1868645-7209-4F76-ADAB-5B317366D217}"/>
              </a:ext>
            </a:extLst>
          </p:cNvPr>
          <p:cNvSpPr>
            <a:spLocks noChangeArrowheads="1"/>
          </p:cNvSpPr>
          <p:nvPr/>
        </p:nvSpPr>
        <p:spPr bwMode="auto">
          <a:xfrm>
            <a:off x="5637213" y="4310063"/>
            <a:ext cx="188913" cy="33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anose="020F0502020204030204" pitchFamily="34" charset="0"/>
              </a:rPr>
              <a: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25" name="Line 15">
            <a:extLst>
              <a:ext uri="{FF2B5EF4-FFF2-40B4-BE49-F238E27FC236}">
                <a16:creationId xmlns:a16="http://schemas.microsoft.com/office/drawing/2014/main" id="{1D6BE918-1D93-490E-BBC6-E0F0DCB3C617}"/>
              </a:ext>
            </a:extLst>
          </p:cNvPr>
          <p:cNvSpPr>
            <a:spLocks noChangeShapeType="1"/>
          </p:cNvSpPr>
          <p:nvPr/>
        </p:nvSpPr>
        <p:spPr bwMode="auto">
          <a:xfrm>
            <a:off x="8299450" y="2597150"/>
            <a:ext cx="0" cy="3232150"/>
          </a:xfrm>
          <a:prstGeom prst="line">
            <a:avLst/>
          </a:prstGeom>
          <a:noFill/>
          <a:ln w="12700" cap="flat">
            <a:solidFill>
              <a:srgbClr val="FFFFFF"/>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17997683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6"/>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55"/>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56"/>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57"/>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4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8"/>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9"/>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45"/>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60"/>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61"/>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nodeType="clickEffect">
                                  <p:stCondLst>
                                    <p:cond delay="0"/>
                                  </p:stCondLst>
                                  <p:childTnLst>
                                    <p:set>
                                      <p:cBhvr>
                                        <p:cTn id="48" dur="1" fill="hold">
                                          <p:stCondLst>
                                            <p:cond delay="0"/>
                                          </p:stCondLst>
                                        </p:cTn>
                                        <p:tgtEl>
                                          <p:spTgt spid="6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5" grpId="0" animBg="1"/>
      <p:bldP spid="16" grpId="0" animBg="1"/>
      <p:bldP spid="40" grpId="0"/>
      <p:bldP spid="45"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AutoShape 3">
            <a:extLst>
              <a:ext uri="{FF2B5EF4-FFF2-40B4-BE49-F238E27FC236}">
                <a16:creationId xmlns:a16="http://schemas.microsoft.com/office/drawing/2014/main" id="{4E27AEBE-B71A-4CBA-AD9F-BDEC0D58B0EF}"/>
              </a:ext>
            </a:extLst>
          </p:cNvPr>
          <p:cNvSpPr>
            <a:spLocks noChangeAspect="1" noChangeArrowheads="1" noTextEdit="1"/>
          </p:cNvSpPr>
          <p:nvPr/>
        </p:nvSpPr>
        <p:spPr bwMode="auto">
          <a:xfrm>
            <a:off x="2339975" y="2568575"/>
            <a:ext cx="7340600" cy="295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nvGrpSpPr>
          <p:cNvPr id="51" name="Group 50">
            <a:extLst>
              <a:ext uri="{FF2B5EF4-FFF2-40B4-BE49-F238E27FC236}">
                <a16:creationId xmlns:a16="http://schemas.microsoft.com/office/drawing/2014/main" id="{1364D294-4C6B-4B8B-B5D9-1B3E55093F4C}"/>
              </a:ext>
            </a:extLst>
          </p:cNvPr>
          <p:cNvGrpSpPr/>
          <p:nvPr/>
        </p:nvGrpSpPr>
        <p:grpSpPr>
          <a:xfrm>
            <a:off x="2347913" y="4514850"/>
            <a:ext cx="5953125" cy="931863"/>
            <a:chOff x="2347913" y="4514850"/>
            <a:chExt cx="5953125" cy="931863"/>
          </a:xfrm>
        </p:grpSpPr>
        <p:sp>
          <p:nvSpPr>
            <p:cNvPr id="21" name="Rectangle 11">
              <a:extLst>
                <a:ext uri="{FF2B5EF4-FFF2-40B4-BE49-F238E27FC236}">
                  <a16:creationId xmlns:a16="http://schemas.microsoft.com/office/drawing/2014/main" id="{C66FF2DE-EF19-4F5B-9C9D-51420C7F0860}"/>
                </a:ext>
              </a:extLst>
            </p:cNvPr>
            <p:cNvSpPr>
              <a:spLocks noChangeArrowheads="1"/>
            </p:cNvSpPr>
            <p:nvPr/>
          </p:nvSpPr>
          <p:spPr bwMode="auto">
            <a:xfrm>
              <a:off x="2347913" y="4514850"/>
              <a:ext cx="5953125" cy="915988"/>
            </a:xfrm>
            <a:prstGeom prst="rect">
              <a:avLst/>
            </a:prstGeom>
            <a:solidFill>
              <a:srgbClr val="D2DEE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2" name="Rectangle 32">
              <a:extLst>
                <a:ext uri="{FF2B5EF4-FFF2-40B4-BE49-F238E27FC236}">
                  <a16:creationId xmlns:a16="http://schemas.microsoft.com/office/drawing/2014/main" id="{8496DBA6-3354-4650-A483-4A79DC19B623}"/>
                </a:ext>
              </a:extLst>
            </p:cNvPr>
            <p:cNvSpPr>
              <a:spLocks noChangeArrowheads="1"/>
            </p:cNvSpPr>
            <p:nvPr/>
          </p:nvSpPr>
          <p:spPr bwMode="auto">
            <a:xfrm>
              <a:off x="2439988" y="4557713"/>
              <a:ext cx="5756275" cy="33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anose="020F0502020204030204" pitchFamily="34" charset="0"/>
                </a:rPr>
                <a:t>Victim’s account recorded in section 9 statement as hearsay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43" name="Rectangle 33">
              <a:extLst>
                <a:ext uri="{FF2B5EF4-FFF2-40B4-BE49-F238E27FC236}">
                  <a16:creationId xmlns:a16="http://schemas.microsoft.com/office/drawing/2014/main" id="{3C42EC17-7F8B-42F7-849E-297A57A1B94E}"/>
                </a:ext>
              </a:extLst>
            </p:cNvPr>
            <p:cNvSpPr>
              <a:spLocks noChangeArrowheads="1"/>
            </p:cNvSpPr>
            <p:nvPr/>
          </p:nvSpPr>
          <p:spPr bwMode="auto">
            <a:xfrm>
              <a:off x="2439988" y="4832350"/>
              <a:ext cx="4886325" cy="33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00000"/>
                  </a:solidFill>
                  <a:effectLst/>
                  <a:latin typeface="Calibri" panose="020F0502020204030204" pitchFamily="34" charset="0"/>
                </a:rPr>
                <a:t>(witness cannot be found), injury photographs and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4" name="Rectangle 34">
              <a:extLst>
                <a:ext uri="{FF2B5EF4-FFF2-40B4-BE49-F238E27FC236}">
                  <a16:creationId xmlns:a16="http://schemas.microsoft.com/office/drawing/2014/main" id="{C61311A9-0C85-4866-9E6E-96D4ADE2F720}"/>
                </a:ext>
              </a:extLst>
            </p:cNvPr>
            <p:cNvSpPr>
              <a:spLocks noChangeArrowheads="1"/>
            </p:cNvSpPr>
            <p:nvPr/>
          </p:nvSpPr>
          <p:spPr bwMode="auto">
            <a:xfrm>
              <a:off x="2439988" y="5106988"/>
              <a:ext cx="3390900" cy="33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00000"/>
                  </a:solidFill>
                  <a:effectLst/>
                  <a:latin typeface="Calibri" panose="020F0502020204030204" pitchFamily="34" charset="0"/>
                </a:rPr>
                <a:t>independent eyewitness testimony</a:t>
              </a:r>
              <a:endParaRPr kumimoji="0" lang="en-US" altLang="en-US" sz="1800" b="0" i="0" u="none" strike="noStrike" cap="none" normalizeH="0" baseline="0">
                <a:ln>
                  <a:noFill/>
                </a:ln>
                <a:solidFill>
                  <a:schemeClr val="tx1"/>
                </a:solidFill>
                <a:effectLst/>
                <a:latin typeface="Arial" panose="020B0604020202020204" pitchFamily="34" charset="0"/>
              </a:endParaRPr>
            </a:p>
          </p:txBody>
        </p:sp>
      </p:grpSp>
      <p:grpSp>
        <p:nvGrpSpPr>
          <p:cNvPr id="52" name="Group 51">
            <a:extLst>
              <a:ext uri="{FF2B5EF4-FFF2-40B4-BE49-F238E27FC236}">
                <a16:creationId xmlns:a16="http://schemas.microsoft.com/office/drawing/2014/main" id="{B6BE0873-3C36-4186-9E28-8F8FB76EAC1C}"/>
              </a:ext>
            </a:extLst>
          </p:cNvPr>
          <p:cNvGrpSpPr/>
          <p:nvPr/>
        </p:nvGrpSpPr>
        <p:grpSpPr>
          <a:xfrm>
            <a:off x="8301038" y="4514850"/>
            <a:ext cx="1354138" cy="915988"/>
            <a:chOff x="8301038" y="4514850"/>
            <a:chExt cx="1354138" cy="915988"/>
          </a:xfrm>
        </p:grpSpPr>
        <p:sp>
          <p:nvSpPr>
            <p:cNvPr id="22" name="Rectangle 12">
              <a:extLst>
                <a:ext uri="{FF2B5EF4-FFF2-40B4-BE49-F238E27FC236}">
                  <a16:creationId xmlns:a16="http://schemas.microsoft.com/office/drawing/2014/main" id="{C73E28FA-3B65-445A-B9D7-7382CC669D09}"/>
                </a:ext>
              </a:extLst>
            </p:cNvPr>
            <p:cNvSpPr>
              <a:spLocks noChangeArrowheads="1"/>
            </p:cNvSpPr>
            <p:nvPr/>
          </p:nvSpPr>
          <p:spPr bwMode="auto">
            <a:xfrm>
              <a:off x="8301038" y="4514850"/>
              <a:ext cx="1354138" cy="915988"/>
            </a:xfrm>
            <a:prstGeom prst="rect">
              <a:avLst/>
            </a:prstGeom>
            <a:solidFill>
              <a:srgbClr val="D2DEE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5" name="Rectangle 35">
              <a:extLst>
                <a:ext uri="{FF2B5EF4-FFF2-40B4-BE49-F238E27FC236}">
                  <a16:creationId xmlns:a16="http://schemas.microsoft.com/office/drawing/2014/main" id="{9DDC064A-429D-4D49-BFDD-A091E15428F3}"/>
                </a:ext>
              </a:extLst>
            </p:cNvPr>
            <p:cNvSpPr>
              <a:spLocks noChangeArrowheads="1"/>
            </p:cNvSpPr>
            <p:nvPr/>
          </p:nvSpPr>
          <p:spPr bwMode="auto">
            <a:xfrm>
              <a:off x="8393113" y="4557713"/>
              <a:ext cx="758825" cy="33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anose="020F0502020204030204" pitchFamily="34" charset="0"/>
                </a:rPr>
                <a:t>Found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46" name="Rectangle 36">
              <a:extLst>
                <a:ext uri="{FF2B5EF4-FFF2-40B4-BE49-F238E27FC236}">
                  <a16:creationId xmlns:a16="http://schemas.microsoft.com/office/drawing/2014/main" id="{F7CA914D-BE55-498D-AF77-45931BF24646}"/>
                </a:ext>
              </a:extLst>
            </p:cNvPr>
            <p:cNvSpPr>
              <a:spLocks noChangeArrowheads="1"/>
            </p:cNvSpPr>
            <p:nvPr/>
          </p:nvSpPr>
          <p:spPr bwMode="auto">
            <a:xfrm>
              <a:off x="8393113" y="4832350"/>
              <a:ext cx="668338" cy="33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00000"/>
                  </a:solidFill>
                  <a:effectLst/>
                  <a:latin typeface="Calibri" panose="020F0502020204030204" pitchFamily="34" charset="0"/>
                </a:rPr>
                <a:t>Guilty</a:t>
              </a:r>
              <a:endParaRPr kumimoji="0" lang="en-US" altLang="en-US" sz="1800" b="0" i="0" u="none" strike="noStrike" cap="none" normalizeH="0" baseline="0">
                <a:ln>
                  <a:noFill/>
                </a:ln>
                <a:solidFill>
                  <a:schemeClr val="tx1"/>
                </a:solidFill>
                <a:effectLst/>
                <a:latin typeface="Arial" panose="020B0604020202020204" pitchFamily="34" charset="0"/>
              </a:endParaRPr>
            </a:p>
          </p:txBody>
        </p:sp>
      </p:grpSp>
      <p:grpSp>
        <p:nvGrpSpPr>
          <p:cNvPr id="50" name="Group 49">
            <a:extLst>
              <a:ext uri="{FF2B5EF4-FFF2-40B4-BE49-F238E27FC236}">
                <a16:creationId xmlns:a16="http://schemas.microsoft.com/office/drawing/2014/main" id="{69637CFE-1DF2-477E-84A8-5B90DF0A96A6}"/>
              </a:ext>
            </a:extLst>
          </p:cNvPr>
          <p:cNvGrpSpPr/>
          <p:nvPr/>
        </p:nvGrpSpPr>
        <p:grpSpPr>
          <a:xfrm>
            <a:off x="8301038" y="3600450"/>
            <a:ext cx="1363663" cy="914400"/>
            <a:chOff x="8301038" y="3600450"/>
            <a:chExt cx="1363663" cy="914400"/>
          </a:xfrm>
        </p:grpSpPr>
        <p:sp>
          <p:nvSpPr>
            <p:cNvPr id="20" name="Rectangle 10">
              <a:extLst>
                <a:ext uri="{FF2B5EF4-FFF2-40B4-BE49-F238E27FC236}">
                  <a16:creationId xmlns:a16="http://schemas.microsoft.com/office/drawing/2014/main" id="{579FA60B-0522-4EB0-828A-0675DB1C8FA4}"/>
                </a:ext>
              </a:extLst>
            </p:cNvPr>
            <p:cNvSpPr>
              <a:spLocks noChangeArrowheads="1"/>
            </p:cNvSpPr>
            <p:nvPr/>
          </p:nvSpPr>
          <p:spPr bwMode="auto">
            <a:xfrm>
              <a:off x="8301038" y="3600450"/>
              <a:ext cx="1354138" cy="914400"/>
            </a:xfrm>
            <a:prstGeom prst="rect">
              <a:avLst/>
            </a:prstGeom>
            <a:solidFill>
              <a:srgbClr val="EAEFF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1" name="Rectangle 31">
              <a:extLst>
                <a:ext uri="{FF2B5EF4-FFF2-40B4-BE49-F238E27FC236}">
                  <a16:creationId xmlns:a16="http://schemas.microsoft.com/office/drawing/2014/main" id="{6872725C-A5BD-4968-9DF3-012AFC0B4BFD}"/>
                </a:ext>
              </a:extLst>
            </p:cNvPr>
            <p:cNvSpPr>
              <a:spLocks noChangeArrowheads="1"/>
            </p:cNvSpPr>
            <p:nvPr/>
          </p:nvSpPr>
          <p:spPr bwMode="auto">
            <a:xfrm>
              <a:off x="8393113" y="3643313"/>
              <a:ext cx="1271588" cy="33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anose="020F0502020204030204" pitchFamily="34" charset="0"/>
                </a:rPr>
                <a:t>Found guilty</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grpSp>
      <p:grpSp>
        <p:nvGrpSpPr>
          <p:cNvPr id="49" name="Group 48">
            <a:extLst>
              <a:ext uri="{FF2B5EF4-FFF2-40B4-BE49-F238E27FC236}">
                <a16:creationId xmlns:a16="http://schemas.microsoft.com/office/drawing/2014/main" id="{99A99EE1-3288-4A19-805F-D38A7C005478}"/>
              </a:ext>
            </a:extLst>
          </p:cNvPr>
          <p:cNvGrpSpPr/>
          <p:nvPr/>
        </p:nvGrpSpPr>
        <p:grpSpPr>
          <a:xfrm>
            <a:off x="2347913" y="3600450"/>
            <a:ext cx="6022975" cy="950913"/>
            <a:chOff x="2347913" y="3600450"/>
            <a:chExt cx="6022975" cy="950913"/>
          </a:xfrm>
        </p:grpSpPr>
        <p:sp>
          <p:nvSpPr>
            <p:cNvPr id="19" name="Rectangle 9">
              <a:extLst>
                <a:ext uri="{FF2B5EF4-FFF2-40B4-BE49-F238E27FC236}">
                  <a16:creationId xmlns:a16="http://schemas.microsoft.com/office/drawing/2014/main" id="{361812CD-81FC-47C7-B4A5-97CBB1DB49FE}"/>
                </a:ext>
              </a:extLst>
            </p:cNvPr>
            <p:cNvSpPr>
              <a:spLocks noChangeArrowheads="1"/>
            </p:cNvSpPr>
            <p:nvPr/>
          </p:nvSpPr>
          <p:spPr bwMode="auto">
            <a:xfrm>
              <a:off x="2347913" y="3600450"/>
              <a:ext cx="5953125" cy="914400"/>
            </a:xfrm>
            <a:prstGeom prst="rect">
              <a:avLst/>
            </a:prstGeom>
            <a:solidFill>
              <a:srgbClr val="EAEFF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8" name="Rectangle 28">
              <a:extLst>
                <a:ext uri="{FF2B5EF4-FFF2-40B4-BE49-F238E27FC236}">
                  <a16:creationId xmlns:a16="http://schemas.microsoft.com/office/drawing/2014/main" id="{A8926459-DE4C-40EC-B46B-7665B349E8DC}"/>
                </a:ext>
              </a:extLst>
            </p:cNvPr>
            <p:cNvSpPr>
              <a:spLocks noChangeArrowheads="1"/>
            </p:cNvSpPr>
            <p:nvPr/>
          </p:nvSpPr>
          <p:spPr bwMode="auto">
            <a:xfrm>
              <a:off x="2439988" y="3643313"/>
              <a:ext cx="5807075" cy="33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anose="020F0502020204030204" pitchFamily="34" charset="0"/>
                </a:rPr>
                <a:t>Victim’s account recorded in officer’s pocket notebook entry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39" name="Rectangle 29">
              <a:extLst>
                <a:ext uri="{FF2B5EF4-FFF2-40B4-BE49-F238E27FC236}">
                  <a16:creationId xmlns:a16="http://schemas.microsoft.com/office/drawing/2014/main" id="{A1ADCDEA-62AF-442B-B820-023C1FC9BEDC}"/>
                </a:ext>
              </a:extLst>
            </p:cNvPr>
            <p:cNvSpPr>
              <a:spLocks noChangeArrowheads="1"/>
            </p:cNvSpPr>
            <p:nvPr/>
          </p:nvSpPr>
          <p:spPr bwMode="auto">
            <a:xfrm>
              <a:off x="2439988" y="3917950"/>
              <a:ext cx="5930900" cy="33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00000"/>
                  </a:solidFill>
                  <a:effectLst/>
                  <a:latin typeface="Calibri" panose="020F0502020204030204" pitchFamily="34" charset="0"/>
                </a:rPr>
                <a:t>as hearsay (witness unable to give evidence through fear) and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0" name="Rectangle 30">
              <a:extLst>
                <a:ext uri="{FF2B5EF4-FFF2-40B4-BE49-F238E27FC236}">
                  <a16:creationId xmlns:a16="http://schemas.microsoft.com/office/drawing/2014/main" id="{6756831A-D43E-4206-B970-798F37C22C23}"/>
                </a:ext>
              </a:extLst>
            </p:cNvPr>
            <p:cNvSpPr>
              <a:spLocks noChangeArrowheads="1"/>
            </p:cNvSpPr>
            <p:nvPr/>
          </p:nvSpPr>
          <p:spPr bwMode="auto">
            <a:xfrm>
              <a:off x="2439988" y="4189413"/>
              <a:ext cx="1987550" cy="361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00000"/>
                  </a:solidFill>
                  <a:effectLst/>
                  <a:latin typeface="Calibri" panose="020F0502020204030204" pitchFamily="34" charset="0"/>
                </a:rPr>
                <a:t>injury photographs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grpSp>
      <p:grpSp>
        <p:nvGrpSpPr>
          <p:cNvPr id="48" name="Group 47">
            <a:extLst>
              <a:ext uri="{FF2B5EF4-FFF2-40B4-BE49-F238E27FC236}">
                <a16:creationId xmlns:a16="http://schemas.microsoft.com/office/drawing/2014/main" id="{6E63BCA5-DC2C-43BB-BAB5-32160A1C090E}"/>
              </a:ext>
            </a:extLst>
          </p:cNvPr>
          <p:cNvGrpSpPr/>
          <p:nvPr/>
        </p:nvGrpSpPr>
        <p:grpSpPr>
          <a:xfrm>
            <a:off x="8301038" y="2959100"/>
            <a:ext cx="1363663" cy="641350"/>
            <a:chOff x="8301038" y="2959100"/>
            <a:chExt cx="1363663" cy="641350"/>
          </a:xfrm>
        </p:grpSpPr>
        <p:sp>
          <p:nvSpPr>
            <p:cNvPr id="18" name="Rectangle 8">
              <a:extLst>
                <a:ext uri="{FF2B5EF4-FFF2-40B4-BE49-F238E27FC236}">
                  <a16:creationId xmlns:a16="http://schemas.microsoft.com/office/drawing/2014/main" id="{6EED999E-F2F2-4437-9402-07F05657142B}"/>
                </a:ext>
              </a:extLst>
            </p:cNvPr>
            <p:cNvSpPr>
              <a:spLocks noChangeArrowheads="1"/>
            </p:cNvSpPr>
            <p:nvPr/>
          </p:nvSpPr>
          <p:spPr bwMode="auto">
            <a:xfrm>
              <a:off x="8301038" y="2959100"/>
              <a:ext cx="1354138" cy="641350"/>
            </a:xfrm>
            <a:prstGeom prst="rect">
              <a:avLst/>
            </a:prstGeom>
            <a:solidFill>
              <a:srgbClr val="D2DEE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7" name="Rectangle 27">
              <a:extLst>
                <a:ext uri="{FF2B5EF4-FFF2-40B4-BE49-F238E27FC236}">
                  <a16:creationId xmlns:a16="http://schemas.microsoft.com/office/drawing/2014/main" id="{FF38504F-5E70-4362-8FE5-622C5BC60053}"/>
                </a:ext>
              </a:extLst>
            </p:cNvPr>
            <p:cNvSpPr>
              <a:spLocks noChangeArrowheads="1"/>
            </p:cNvSpPr>
            <p:nvPr/>
          </p:nvSpPr>
          <p:spPr bwMode="auto">
            <a:xfrm>
              <a:off x="8393113" y="3001963"/>
              <a:ext cx="1271588" cy="33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anose="020F0502020204030204" pitchFamily="34" charset="0"/>
                </a:rPr>
                <a:t>Found guilty</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grpSp>
      <p:grpSp>
        <p:nvGrpSpPr>
          <p:cNvPr id="47" name="Group 46">
            <a:extLst>
              <a:ext uri="{FF2B5EF4-FFF2-40B4-BE49-F238E27FC236}">
                <a16:creationId xmlns:a16="http://schemas.microsoft.com/office/drawing/2014/main" id="{ED542D20-1AEB-423B-938B-1DCE1303ACAB}"/>
              </a:ext>
            </a:extLst>
          </p:cNvPr>
          <p:cNvGrpSpPr/>
          <p:nvPr/>
        </p:nvGrpSpPr>
        <p:grpSpPr>
          <a:xfrm>
            <a:off x="2371728" y="2959100"/>
            <a:ext cx="5953125" cy="657225"/>
            <a:chOff x="2371728" y="2959100"/>
            <a:chExt cx="5953125" cy="657225"/>
          </a:xfrm>
        </p:grpSpPr>
        <p:sp>
          <p:nvSpPr>
            <p:cNvPr id="17" name="Rectangle 7">
              <a:extLst>
                <a:ext uri="{FF2B5EF4-FFF2-40B4-BE49-F238E27FC236}">
                  <a16:creationId xmlns:a16="http://schemas.microsoft.com/office/drawing/2014/main" id="{DA53C52B-AB27-4FE0-A8AE-2D3B29919218}"/>
                </a:ext>
              </a:extLst>
            </p:cNvPr>
            <p:cNvSpPr>
              <a:spLocks noChangeArrowheads="1"/>
            </p:cNvSpPr>
            <p:nvPr/>
          </p:nvSpPr>
          <p:spPr bwMode="auto">
            <a:xfrm>
              <a:off x="2371728" y="2959100"/>
              <a:ext cx="5953125" cy="641350"/>
            </a:xfrm>
            <a:prstGeom prst="rect">
              <a:avLst/>
            </a:prstGeom>
            <a:solidFill>
              <a:srgbClr val="D2DEE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3" name="Rectangle 23">
              <a:extLst>
                <a:ext uri="{FF2B5EF4-FFF2-40B4-BE49-F238E27FC236}">
                  <a16:creationId xmlns:a16="http://schemas.microsoft.com/office/drawing/2014/main" id="{D883721C-FA86-4788-ADBC-062F20EB1B0E}"/>
                </a:ext>
              </a:extLst>
            </p:cNvPr>
            <p:cNvSpPr>
              <a:spLocks noChangeArrowheads="1"/>
            </p:cNvSpPr>
            <p:nvPr/>
          </p:nvSpPr>
          <p:spPr bwMode="auto">
            <a:xfrm>
              <a:off x="2439988" y="3001963"/>
              <a:ext cx="2460625" cy="33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anose="020F0502020204030204" pitchFamily="34" charset="0"/>
                </a:rPr>
                <a:t>Victim’s account on body</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34" name="Rectangle 24">
              <a:extLst>
                <a:ext uri="{FF2B5EF4-FFF2-40B4-BE49-F238E27FC236}">
                  <a16:creationId xmlns:a16="http://schemas.microsoft.com/office/drawing/2014/main" id="{64F8A541-AA98-4A54-8E71-5C3482B4DBE0}"/>
                </a:ext>
              </a:extLst>
            </p:cNvPr>
            <p:cNvSpPr>
              <a:spLocks noChangeArrowheads="1"/>
            </p:cNvSpPr>
            <p:nvPr/>
          </p:nvSpPr>
          <p:spPr bwMode="auto">
            <a:xfrm>
              <a:off x="4762500" y="3001963"/>
              <a:ext cx="190500" cy="33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00000"/>
                  </a:solidFill>
                  <a:effectLst/>
                  <a:latin typeface="Calibri" panose="020F0502020204030204" pitchFamily="34" charset="0"/>
                </a:rPr>
                <a:t>-</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5" name="Rectangle 25">
              <a:extLst>
                <a:ext uri="{FF2B5EF4-FFF2-40B4-BE49-F238E27FC236}">
                  <a16:creationId xmlns:a16="http://schemas.microsoft.com/office/drawing/2014/main" id="{74E2DDE4-F6E6-48E0-B548-B2639CCEE4B7}"/>
                </a:ext>
              </a:extLst>
            </p:cNvPr>
            <p:cNvSpPr>
              <a:spLocks noChangeArrowheads="1"/>
            </p:cNvSpPr>
            <p:nvPr/>
          </p:nvSpPr>
          <p:spPr bwMode="auto">
            <a:xfrm>
              <a:off x="4833938" y="3001963"/>
              <a:ext cx="3074988" cy="33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anose="020F0502020204030204" pitchFamily="34" charset="0"/>
                </a:rPr>
                <a:t>worn video as hearsay (witness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36" name="Rectangle 26">
              <a:extLst>
                <a:ext uri="{FF2B5EF4-FFF2-40B4-BE49-F238E27FC236}">
                  <a16:creationId xmlns:a16="http://schemas.microsoft.com/office/drawing/2014/main" id="{BBE8D39A-2C65-4B63-B6B8-818C0E6B9FF1}"/>
                </a:ext>
              </a:extLst>
            </p:cNvPr>
            <p:cNvSpPr>
              <a:spLocks noChangeArrowheads="1"/>
            </p:cNvSpPr>
            <p:nvPr/>
          </p:nvSpPr>
          <p:spPr bwMode="auto">
            <a:xfrm>
              <a:off x="2439988" y="3276600"/>
              <a:ext cx="3619500" cy="33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00000"/>
                  </a:solidFill>
                  <a:effectLst/>
                  <a:latin typeface="Calibri" panose="020F0502020204030204" pitchFamily="34" charset="0"/>
                </a:rPr>
                <a:t>unable to give evidence through fear)</a:t>
              </a:r>
              <a:endParaRPr kumimoji="0" lang="en-US" altLang="en-US" sz="1800" b="0" i="0" u="none" strike="noStrike" cap="none" normalizeH="0" baseline="0">
                <a:ln>
                  <a:noFill/>
                </a:ln>
                <a:solidFill>
                  <a:schemeClr val="tx1"/>
                </a:solidFill>
                <a:effectLst/>
                <a:latin typeface="Arial" panose="020B0604020202020204" pitchFamily="34" charset="0"/>
              </a:endParaRPr>
            </a:p>
          </p:txBody>
        </p:sp>
      </p:grpSp>
      <p:grpSp>
        <p:nvGrpSpPr>
          <p:cNvPr id="53" name="Group 52">
            <a:extLst>
              <a:ext uri="{FF2B5EF4-FFF2-40B4-BE49-F238E27FC236}">
                <a16:creationId xmlns:a16="http://schemas.microsoft.com/office/drawing/2014/main" id="{668A8C7D-F25E-4B91-A644-C46082C10341}"/>
              </a:ext>
            </a:extLst>
          </p:cNvPr>
          <p:cNvGrpSpPr/>
          <p:nvPr/>
        </p:nvGrpSpPr>
        <p:grpSpPr>
          <a:xfrm>
            <a:off x="2347913" y="2593975"/>
            <a:ext cx="7307263" cy="382588"/>
            <a:chOff x="2347913" y="2593975"/>
            <a:chExt cx="7307263" cy="382588"/>
          </a:xfrm>
        </p:grpSpPr>
        <p:sp>
          <p:nvSpPr>
            <p:cNvPr id="15" name="Rectangle 5">
              <a:extLst>
                <a:ext uri="{FF2B5EF4-FFF2-40B4-BE49-F238E27FC236}">
                  <a16:creationId xmlns:a16="http://schemas.microsoft.com/office/drawing/2014/main" id="{3156A2F3-1943-4E31-B0B7-3F74979E9085}"/>
                </a:ext>
              </a:extLst>
            </p:cNvPr>
            <p:cNvSpPr>
              <a:spLocks noChangeArrowheads="1"/>
            </p:cNvSpPr>
            <p:nvPr/>
          </p:nvSpPr>
          <p:spPr bwMode="auto">
            <a:xfrm>
              <a:off x="2347913" y="2593975"/>
              <a:ext cx="5953125" cy="365125"/>
            </a:xfrm>
            <a:prstGeom prst="rect">
              <a:avLst/>
            </a:prstGeom>
            <a:solidFill>
              <a:srgbClr val="5B9BD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6" name="Rectangle 6">
              <a:extLst>
                <a:ext uri="{FF2B5EF4-FFF2-40B4-BE49-F238E27FC236}">
                  <a16:creationId xmlns:a16="http://schemas.microsoft.com/office/drawing/2014/main" id="{659B511B-A006-4563-B47F-AAED1D1FA949}"/>
                </a:ext>
              </a:extLst>
            </p:cNvPr>
            <p:cNvSpPr>
              <a:spLocks noChangeArrowheads="1"/>
            </p:cNvSpPr>
            <p:nvPr/>
          </p:nvSpPr>
          <p:spPr bwMode="auto">
            <a:xfrm>
              <a:off x="8301038" y="2593975"/>
              <a:ext cx="1354138" cy="365125"/>
            </a:xfrm>
            <a:prstGeom prst="rect">
              <a:avLst/>
            </a:prstGeom>
            <a:solidFill>
              <a:srgbClr val="5B9BD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1" name="Rectangle 21">
              <a:extLst>
                <a:ext uri="{FF2B5EF4-FFF2-40B4-BE49-F238E27FC236}">
                  <a16:creationId xmlns:a16="http://schemas.microsoft.com/office/drawing/2014/main" id="{2740C0B1-C499-4C6F-8477-8EE3BC0B3893}"/>
                </a:ext>
              </a:extLst>
            </p:cNvPr>
            <p:cNvSpPr>
              <a:spLocks noChangeArrowheads="1"/>
            </p:cNvSpPr>
            <p:nvPr/>
          </p:nvSpPr>
          <p:spPr bwMode="auto">
            <a:xfrm>
              <a:off x="2439988" y="2636838"/>
              <a:ext cx="968375" cy="33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a:ln>
                    <a:noFill/>
                  </a:ln>
                  <a:solidFill>
                    <a:srgbClr val="FFFFFF"/>
                  </a:solidFill>
                  <a:effectLst/>
                  <a:latin typeface="Calibri" panose="020F0502020204030204" pitchFamily="34" charset="0"/>
                </a:rPr>
                <a:t>Evidence</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2" name="Rectangle 22">
              <a:extLst>
                <a:ext uri="{FF2B5EF4-FFF2-40B4-BE49-F238E27FC236}">
                  <a16:creationId xmlns:a16="http://schemas.microsoft.com/office/drawing/2014/main" id="{08C91221-A78D-4D00-8A9E-01F16B4B8447}"/>
                </a:ext>
              </a:extLst>
            </p:cNvPr>
            <p:cNvSpPr>
              <a:spLocks noChangeArrowheads="1"/>
            </p:cNvSpPr>
            <p:nvPr/>
          </p:nvSpPr>
          <p:spPr bwMode="auto">
            <a:xfrm>
              <a:off x="8393113" y="2636838"/>
              <a:ext cx="712788" cy="33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a:ln>
                    <a:noFill/>
                  </a:ln>
                  <a:solidFill>
                    <a:srgbClr val="FFFFFF"/>
                  </a:solidFill>
                  <a:effectLst/>
                  <a:latin typeface="Calibri" panose="020F0502020204030204" pitchFamily="34" charset="0"/>
                </a:rPr>
                <a:t>Result</a:t>
              </a:r>
              <a:endParaRPr kumimoji="0" lang="en-US" altLang="en-US" sz="1800" b="0" i="0" u="none" strike="noStrike" cap="none" normalizeH="0" baseline="0">
                <a:ln>
                  <a:noFill/>
                </a:ln>
                <a:solidFill>
                  <a:schemeClr val="tx1"/>
                </a:solidFill>
                <a:effectLst/>
                <a:latin typeface="Arial" panose="020B0604020202020204" pitchFamily="34" charset="0"/>
              </a:endParaRPr>
            </a:p>
          </p:txBody>
        </p:sp>
      </p:grpSp>
      <p:grpSp>
        <p:nvGrpSpPr>
          <p:cNvPr id="2" name="Group 1">
            <a:extLst>
              <a:ext uri="{FF2B5EF4-FFF2-40B4-BE49-F238E27FC236}">
                <a16:creationId xmlns:a16="http://schemas.microsoft.com/office/drawing/2014/main" id="{46C22D09-D8C0-427A-8B21-286F29CEC01E}"/>
              </a:ext>
            </a:extLst>
          </p:cNvPr>
          <p:cNvGrpSpPr/>
          <p:nvPr/>
        </p:nvGrpSpPr>
        <p:grpSpPr>
          <a:xfrm>
            <a:off x="0" y="5734233"/>
            <a:ext cx="12192000" cy="1240188"/>
            <a:chOff x="0" y="5734233"/>
            <a:chExt cx="12192000" cy="1240188"/>
          </a:xfrm>
        </p:grpSpPr>
        <p:pic>
          <p:nvPicPr>
            <p:cNvPr id="3" name="Picture 2">
              <a:extLst>
                <a:ext uri="{FF2B5EF4-FFF2-40B4-BE49-F238E27FC236}">
                  <a16:creationId xmlns:a16="http://schemas.microsoft.com/office/drawing/2014/main" id="{4E510266-98CB-486D-90A3-12B9A2332C65}"/>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4" name="Rectangle 3">
              <a:extLst>
                <a:ext uri="{FF2B5EF4-FFF2-40B4-BE49-F238E27FC236}">
                  <a16:creationId xmlns:a16="http://schemas.microsoft.com/office/drawing/2014/main" id="{7A678BD5-F4D7-4CA8-9A5C-5DA8450A3AE2}"/>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5" name="Picture 4">
              <a:extLst>
                <a:ext uri="{FF2B5EF4-FFF2-40B4-BE49-F238E27FC236}">
                  <a16:creationId xmlns:a16="http://schemas.microsoft.com/office/drawing/2014/main" id="{58550ECF-CCE9-42FA-A17C-0DE51BA084F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6" name="Rectangle 5">
              <a:extLst>
                <a:ext uri="{FF2B5EF4-FFF2-40B4-BE49-F238E27FC236}">
                  <a16:creationId xmlns:a16="http://schemas.microsoft.com/office/drawing/2014/main" id="{76D81A53-BEBF-411E-995B-716F7C9CB882}"/>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descr="Text, letter&#10;&#10;Description automatically generated">
              <a:extLst>
                <a:ext uri="{FF2B5EF4-FFF2-40B4-BE49-F238E27FC236}">
                  <a16:creationId xmlns:a16="http://schemas.microsoft.com/office/drawing/2014/main" id="{1615805E-54B1-475C-A482-1BE546C92AD2}"/>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8" name="Picture 7" descr="A picture containing text, metalware, gear&#10;&#10;Description automatically generated">
              <a:extLst>
                <a:ext uri="{FF2B5EF4-FFF2-40B4-BE49-F238E27FC236}">
                  <a16:creationId xmlns:a16="http://schemas.microsoft.com/office/drawing/2014/main" id="{B1D360FE-469D-4BB9-99BA-8C7BCA959DC6}"/>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9" name="TextBox 8">
            <a:extLst>
              <a:ext uri="{FF2B5EF4-FFF2-40B4-BE49-F238E27FC236}">
                <a16:creationId xmlns:a16="http://schemas.microsoft.com/office/drawing/2014/main" id="{E5E32A81-0782-4F5F-AFE1-8BD82719BECC}"/>
              </a:ext>
            </a:extLst>
          </p:cNvPr>
          <p:cNvSpPr txBox="1"/>
          <p:nvPr/>
        </p:nvSpPr>
        <p:spPr>
          <a:xfrm>
            <a:off x="3291862" y="422660"/>
            <a:ext cx="5608275" cy="1200329"/>
          </a:xfrm>
          <a:prstGeom prst="rect">
            <a:avLst/>
          </a:prstGeom>
          <a:solidFill>
            <a:srgbClr val="002060"/>
          </a:solidFill>
        </p:spPr>
        <p:txBody>
          <a:bodyPr wrap="square" rtlCol="0">
            <a:spAutoFit/>
          </a:bodyPr>
          <a:lstStyle/>
          <a:p>
            <a:pPr algn="ctr"/>
            <a:r>
              <a:rPr lang="en-GB" sz="3600" b="1" dirty="0">
                <a:solidFill>
                  <a:schemeClr val="bg1"/>
                </a:solidFill>
              </a:rPr>
              <a:t>Evidence Led Investigation -</a:t>
            </a:r>
            <a:br>
              <a:rPr lang="en-GB" sz="3600" b="1" dirty="0">
                <a:solidFill>
                  <a:schemeClr val="bg1"/>
                </a:solidFill>
              </a:rPr>
            </a:br>
            <a:r>
              <a:rPr lang="en-GB" sz="3600" b="1" dirty="0">
                <a:solidFill>
                  <a:schemeClr val="bg1"/>
                </a:solidFill>
              </a:rPr>
              <a:t>No Victim Support</a:t>
            </a:r>
          </a:p>
        </p:txBody>
      </p:sp>
      <p:sp>
        <p:nvSpPr>
          <p:cNvPr id="10" name="TextBox 9">
            <a:extLst>
              <a:ext uri="{FF2B5EF4-FFF2-40B4-BE49-F238E27FC236}">
                <a16:creationId xmlns:a16="http://schemas.microsoft.com/office/drawing/2014/main" id="{C2C0206A-36F3-4442-BE40-DAEB1BD7EF0B}"/>
              </a:ext>
            </a:extLst>
          </p:cNvPr>
          <p:cNvSpPr txBox="1"/>
          <p:nvPr/>
        </p:nvSpPr>
        <p:spPr>
          <a:xfrm>
            <a:off x="809624" y="1787935"/>
            <a:ext cx="10572750" cy="707886"/>
          </a:xfrm>
          <a:prstGeom prst="rect">
            <a:avLst/>
          </a:prstGeom>
          <a:noFill/>
        </p:spPr>
        <p:txBody>
          <a:bodyPr wrap="square" rtlCol="0">
            <a:spAutoFit/>
          </a:bodyPr>
          <a:lstStyle/>
          <a:p>
            <a:pPr algn="ctr"/>
            <a:r>
              <a:rPr lang="en-GB" sz="2000" b="0" i="0" dirty="0">
                <a:solidFill>
                  <a:srgbClr val="000000"/>
                </a:solidFill>
                <a:effectLst/>
              </a:rPr>
              <a:t>Building an evidence-led case which does not rely on the support of the victim is challenging but can be effective. These examples of successful evidence-led prosecutions demonstrate this:</a:t>
            </a:r>
            <a:endParaRPr lang="en-GB" sz="2000" dirty="0"/>
          </a:p>
        </p:txBody>
      </p:sp>
      <p:sp>
        <p:nvSpPr>
          <p:cNvPr id="23" name="Line 13">
            <a:extLst>
              <a:ext uri="{FF2B5EF4-FFF2-40B4-BE49-F238E27FC236}">
                <a16:creationId xmlns:a16="http://schemas.microsoft.com/office/drawing/2014/main" id="{EB00A5A8-AF9A-4D60-B2A3-EC214FA12E02}"/>
              </a:ext>
            </a:extLst>
          </p:cNvPr>
          <p:cNvSpPr>
            <a:spLocks noChangeShapeType="1"/>
          </p:cNvSpPr>
          <p:nvPr/>
        </p:nvSpPr>
        <p:spPr bwMode="auto">
          <a:xfrm>
            <a:off x="8301038" y="2587625"/>
            <a:ext cx="0" cy="2849563"/>
          </a:xfrm>
          <a:prstGeom prst="line">
            <a:avLst/>
          </a:prstGeom>
          <a:noFill/>
          <a:ln w="12700" cap="flat">
            <a:solidFill>
              <a:srgbClr val="FFFFFF"/>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4" name="Line 14">
            <a:extLst>
              <a:ext uri="{FF2B5EF4-FFF2-40B4-BE49-F238E27FC236}">
                <a16:creationId xmlns:a16="http://schemas.microsoft.com/office/drawing/2014/main" id="{053B57BB-6FC6-4F24-B94B-6D4883F2FCCF}"/>
              </a:ext>
            </a:extLst>
          </p:cNvPr>
          <p:cNvSpPr>
            <a:spLocks noChangeShapeType="1"/>
          </p:cNvSpPr>
          <p:nvPr/>
        </p:nvSpPr>
        <p:spPr bwMode="auto">
          <a:xfrm>
            <a:off x="2341563" y="2959100"/>
            <a:ext cx="7319963" cy="0"/>
          </a:xfrm>
          <a:prstGeom prst="line">
            <a:avLst/>
          </a:prstGeom>
          <a:noFill/>
          <a:ln w="38100" cap="flat">
            <a:solidFill>
              <a:srgbClr val="FFFFFF"/>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5" name="Line 15">
            <a:extLst>
              <a:ext uri="{FF2B5EF4-FFF2-40B4-BE49-F238E27FC236}">
                <a16:creationId xmlns:a16="http://schemas.microsoft.com/office/drawing/2014/main" id="{7DFA6446-A1CF-42CF-AA4C-F9E49EA1D139}"/>
              </a:ext>
            </a:extLst>
          </p:cNvPr>
          <p:cNvSpPr>
            <a:spLocks noChangeShapeType="1"/>
          </p:cNvSpPr>
          <p:nvPr/>
        </p:nvSpPr>
        <p:spPr bwMode="auto">
          <a:xfrm>
            <a:off x="2341563" y="3600450"/>
            <a:ext cx="7319963" cy="0"/>
          </a:xfrm>
          <a:prstGeom prst="line">
            <a:avLst/>
          </a:prstGeom>
          <a:noFill/>
          <a:ln w="12700" cap="flat">
            <a:solidFill>
              <a:srgbClr val="FFFFFF"/>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6" name="Line 16">
            <a:extLst>
              <a:ext uri="{FF2B5EF4-FFF2-40B4-BE49-F238E27FC236}">
                <a16:creationId xmlns:a16="http://schemas.microsoft.com/office/drawing/2014/main" id="{6452B198-A28E-4FCE-97D8-BFD07A53EB38}"/>
              </a:ext>
            </a:extLst>
          </p:cNvPr>
          <p:cNvSpPr>
            <a:spLocks noChangeShapeType="1"/>
          </p:cNvSpPr>
          <p:nvPr/>
        </p:nvSpPr>
        <p:spPr bwMode="auto">
          <a:xfrm>
            <a:off x="2341563" y="4514850"/>
            <a:ext cx="7319963" cy="0"/>
          </a:xfrm>
          <a:prstGeom prst="line">
            <a:avLst/>
          </a:prstGeom>
          <a:noFill/>
          <a:ln w="12700" cap="flat">
            <a:solidFill>
              <a:srgbClr val="FFFFFF"/>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7" name="Line 17">
            <a:extLst>
              <a:ext uri="{FF2B5EF4-FFF2-40B4-BE49-F238E27FC236}">
                <a16:creationId xmlns:a16="http://schemas.microsoft.com/office/drawing/2014/main" id="{7C150E23-42F2-4A62-9A15-B9075107E0B7}"/>
              </a:ext>
            </a:extLst>
          </p:cNvPr>
          <p:cNvSpPr>
            <a:spLocks noChangeShapeType="1"/>
          </p:cNvSpPr>
          <p:nvPr/>
        </p:nvSpPr>
        <p:spPr bwMode="auto">
          <a:xfrm>
            <a:off x="2347913" y="2587625"/>
            <a:ext cx="0" cy="2849563"/>
          </a:xfrm>
          <a:prstGeom prst="line">
            <a:avLst/>
          </a:prstGeom>
          <a:noFill/>
          <a:ln w="12700" cap="flat">
            <a:solidFill>
              <a:srgbClr val="FFFFFF"/>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8" name="Line 18">
            <a:extLst>
              <a:ext uri="{FF2B5EF4-FFF2-40B4-BE49-F238E27FC236}">
                <a16:creationId xmlns:a16="http://schemas.microsoft.com/office/drawing/2014/main" id="{2E0F4436-7A6D-4592-9CA3-57E9838011AB}"/>
              </a:ext>
            </a:extLst>
          </p:cNvPr>
          <p:cNvSpPr>
            <a:spLocks noChangeShapeType="1"/>
          </p:cNvSpPr>
          <p:nvPr/>
        </p:nvSpPr>
        <p:spPr bwMode="auto">
          <a:xfrm>
            <a:off x="9655175" y="2587625"/>
            <a:ext cx="0" cy="2849563"/>
          </a:xfrm>
          <a:prstGeom prst="line">
            <a:avLst/>
          </a:prstGeom>
          <a:noFill/>
          <a:ln w="12700" cap="flat">
            <a:solidFill>
              <a:srgbClr val="FFFFFF"/>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9" name="Line 19">
            <a:extLst>
              <a:ext uri="{FF2B5EF4-FFF2-40B4-BE49-F238E27FC236}">
                <a16:creationId xmlns:a16="http://schemas.microsoft.com/office/drawing/2014/main" id="{0C182500-C0E6-47FB-912D-145DD58B11E5}"/>
              </a:ext>
            </a:extLst>
          </p:cNvPr>
          <p:cNvSpPr>
            <a:spLocks noChangeShapeType="1"/>
          </p:cNvSpPr>
          <p:nvPr/>
        </p:nvSpPr>
        <p:spPr bwMode="auto">
          <a:xfrm>
            <a:off x="2341563" y="2593975"/>
            <a:ext cx="7319963" cy="0"/>
          </a:xfrm>
          <a:prstGeom prst="line">
            <a:avLst/>
          </a:prstGeom>
          <a:noFill/>
          <a:ln w="12700" cap="flat">
            <a:solidFill>
              <a:srgbClr val="FFFFFF"/>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0" name="Line 20">
            <a:extLst>
              <a:ext uri="{FF2B5EF4-FFF2-40B4-BE49-F238E27FC236}">
                <a16:creationId xmlns:a16="http://schemas.microsoft.com/office/drawing/2014/main" id="{4BF9C836-1765-44F4-9B39-81C9296DB117}"/>
              </a:ext>
            </a:extLst>
          </p:cNvPr>
          <p:cNvSpPr>
            <a:spLocks noChangeShapeType="1"/>
          </p:cNvSpPr>
          <p:nvPr/>
        </p:nvSpPr>
        <p:spPr bwMode="auto">
          <a:xfrm>
            <a:off x="2341563" y="5430838"/>
            <a:ext cx="7319963" cy="0"/>
          </a:xfrm>
          <a:prstGeom prst="line">
            <a:avLst/>
          </a:prstGeom>
          <a:noFill/>
          <a:ln w="12700" cap="flat">
            <a:solidFill>
              <a:srgbClr val="FFFFFF"/>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853482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8" name="Group 37">
            <a:extLst>
              <a:ext uri="{FF2B5EF4-FFF2-40B4-BE49-F238E27FC236}">
                <a16:creationId xmlns:a16="http://schemas.microsoft.com/office/drawing/2014/main" id="{7F5836A5-8D2A-49AF-A74D-5135BF1DC725}"/>
              </a:ext>
            </a:extLst>
          </p:cNvPr>
          <p:cNvGrpSpPr/>
          <p:nvPr/>
        </p:nvGrpSpPr>
        <p:grpSpPr>
          <a:xfrm>
            <a:off x="2346326" y="2959100"/>
            <a:ext cx="5953125" cy="931863"/>
            <a:chOff x="2346326" y="2959100"/>
            <a:chExt cx="5953125" cy="931863"/>
          </a:xfrm>
        </p:grpSpPr>
        <p:sp>
          <p:nvSpPr>
            <p:cNvPr id="17" name="Rectangle 7">
              <a:extLst>
                <a:ext uri="{FF2B5EF4-FFF2-40B4-BE49-F238E27FC236}">
                  <a16:creationId xmlns:a16="http://schemas.microsoft.com/office/drawing/2014/main" id="{DD6B41D7-3B6B-4593-B6B2-78E30556A400}"/>
                </a:ext>
              </a:extLst>
            </p:cNvPr>
            <p:cNvSpPr>
              <a:spLocks noChangeArrowheads="1"/>
            </p:cNvSpPr>
            <p:nvPr/>
          </p:nvSpPr>
          <p:spPr bwMode="auto">
            <a:xfrm>
              <a:off x="2346326" y="2959100"/>
              <a:ext cx="5953125" cy="915988"/>
            </a:xfrm>
            <a:prstGeom prst="rect">
              <a:avLst/>
            </a:prstGeom>
            <a:solidFill>
              <a:srgbClr val="D2DEE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0" name="Rectangle 20">
              <a:extLst>
                <a:ext uri="{FF2B5EF4-FFF2-40B4-BE49-F238E27FC236}">
                  <a16:creationId xmlns:a16="http://schemas.microsoft.com/office/drawing/2014/main" id="{60D4BA0C-3BAB-4140-9F7A-E27328334818}"/>
                </a:ext>
              </a:extLst>
            </p:cNvPr>
            <p:cNvSpPr>
              <a:spLocks noChangeArrowheads="1"/>
            </p:cNvSpPr>
            <p:nvPr/>
          </p:nvSpPr>
          <p:spPr bwMode="auto">
            <a:xfrm>
              <a:off x="2438401" y="3000375"/>
              <a:ext cx="5381625"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anose="020F0502020204030204" pitchFamily="34" charset="0"/>
                </a:rPr>
                <a:t>Circumstantial evidence from a </a:t>
              </a:r>
              <a:r>
                <a:rPr kumimoji="0" lang="en-US" altLang="en-US" sz="1800" b="0" i="0" u="none" strike="noStrike" cap="none" normalizeH="0" baseline="0" dirty="0" err="1">
                  <a:ln>
                    <a:noFill/>
                  </a:ln>
                  <a:solidFill>
                    <a:srgbClr val="000000"/>
                  </a:solidFill>
                  <a:effectLst/>
                  <a:latin typeface="Calibri" panose="020F0502020204030204" pitchFamily="34" charset="0"/>
                </a:rPr>
                <a:t>neighbour</a:t>
              </a:r>
              <a:r>
                <a:rPr kumimoji="0" lang="en-US" altLang="en-US" sz="1800" b="0" i="0" u="none" strike="noStrike" cap="none" normalizeH="0" baseline="0" dirty="0">
                  <a:ln>
                    <a:noFill/>
                  </a:ln>
                  <a:solidFill>
                    <a:srgbClr val="000000"/>
                  </a:solidFill>
                  <a:effectLst/>
                  <a:latin typeface="Calibri" panose="020F0502020204030204" pitchFamily="34" charset="0"/>
                </a:rPr>
                <a:t> who hears an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31" name="Rectangle 21">
              <a:extLst>
                <a:ext uri="{FF2B5EF4-FFF2-40B4-BE49-F238E27FC236}">
                  <a16:creationId xmlns:a16="http://schemas.microsoft.com/office/drawing/2014/main" id="{6A7D37B8-D4A3-4E00-8E0C-2303FFEAEBB3}"/>
                </a:ext>
              </a:extLst>
            </p:cNvPr>
            <p:cNvSpPr>
              <a:spLocks noChangeArrowheads="1"/>
            </p:cNvSpPr>
            <p:nvPr/>
          </p:nvSpPr>
          <p:spPr bwMode="auto">
            <a:xfrm>
              <a:off x="2438401" y="3275013"/>
              <a:ext cx="546100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00000"/>
                  </a:solidFill>
                  <a:effectLst/>
                  <a:latin typeface="Calibri" panose="020F0502020204030204" pitchFamily="34" charset="0"/>
                </a:rPr>
                <a:t>argument between the victim and perpetrator and notes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2" name="Rectangle 22">
              <a:extLst>
                <a:ext uri="{FF2B5EF4-FFF2-40B4-BE49-F238E27FC236}">
                  <a16:creationId xmlns:a16="http://schemas.microsoft.com/office/drawing/2014/main" id="{86551D7B-06DC-444A-BE4F-EC2C15193D59}"/>
                </a:ext>
              </a:extLst>
            </p:cNvPr>
            <p:cNvSpPr>
              <a:spLocks noChangeArrowheads="1"/>
            </p:cNvSpPr>
            <p:nvPr/>
          </p:nvSpPr>
          <p:spPr bwMode="auto">
            <a:xfrm>
              <a:off x="2438401" y="3549650"/>
              <a:ext cx="4513263"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00000"/>
                  </a:solidFill>
                  <a:effectLst/>
                  <a:latin typeface="Calibri" panose="020F0502020204030204" pitchFamily="34" charset="0"/>
                </a:rPr>
                <a:t>injury to the victim in the immediate aftermath</a:t>
              </a:r>
              <a:endParaRPr kumimoji="0" lang="en-US" altLang="en-US" sz="1800" b="0" i="0" u="none" strike="noStrike" cap="none" normalizeH="0" baseline="0">
                <a:ln>
                  <a:noFill/>
                </a:ln>
                <a:solidFill>
                  <a:schemeClr val="tx1"/>
                </a:solidFill>
                <a:effectLst/>
                <a:latin typeface="Arial" panose="020B0604020202020204" pitchFamily="34" charset="0"/>
              </a:endParaRPr>
            </a:p>
          </p:txBody>
        </p:sp>
      </p:grpSp>
      <p:grpSp>
        <p:nvGrpSpPr>
          <p:cNvPr id="39" name="Group 38">
            <a:extLst>
              <a:ext uri="{FF2B5EF4-FFF2-40B4-BE49-F238E27FC236}">
                <a16:creationId xmlns:a16="http://schemas.microsoft.com/office/drawing/2014/main" id="{F5D12FA3-B6F6-42EF-9E96-0D58677740FC}"/>
              </a:ext>
            </a:extLst>
          </p:cNvPr>
          <p:cNvGrpSpPr/>
          <p:nvPr/>
        </p:nvGrpSpPr>
        <p:grpSpPr>
          <a:xfrm>
            <a:off x="8299451" y="2959100"/>
            <a:ext cx="1363663" cy="915988"/>
            <a:chOff x="8299451" y="2959100"/>
            <a:chExt cx="1363663" cy="915988"/>
          </a:xfrm>
        </p:grpSpPr>
        <p:sp>
          <p:nvSpPr>
            <p:cNvPr id="18" name="Rectangle 8">
              <a:extLst>
                <a:ext uri="{FF2B5EF4-FFF2-40B4-BE49-F238E27FC236}">
                  <a16:creationId xmlns:a16="http://schemas.microsoft.com/office/drawing/2014/main" id="{F620CFC7-03EA-4B7E-8D34-9A1CD6BB93FD}"/>
                </a:ext>
              </a:extLst>
            </p:cNvPr>
            <p:cNvSpPr>
              <a:spLocks noChangeArrowheads="1"/>
            </p:cNvSpPr>
            <p:nvPr/>
          </p:nvSpPr>
          <p:spPr bwMode="auto">
            <a:xfrm>
              <a:off x="8299451" y="2959100"/>
              <a:ext cx="1354138" cy="915988"/>
            </a:xfrm>
            <a:prstGeom prst="rect">
              <a:avLst/>
            </a:prstGeom>
            <a:solidFill>
              <a:srgbClr val="D2DEE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3" name="Rectangle 23">
              <a:extLst>
                <a:ext uri="{FF2B5EF4-FFF2-40B4-BE49-F238E27FC236}">
                  <a16:creationId xmlns:a16="http://schemas.microsoft.com/office/drawing/2014/main" id="{200E5F45-B3D5-4030-8D9B-4054368F662A}"/>
                </a:ext>
              </a:extLst>
            </p:cNvPr>
            <p:cNvSpPr>
              <a:spLocks noChangeArrowheads="1"/>
            </p:cNvSpPr>
            <p:nvPr/>
          </p:nvSpPr>
          <p:spPr bwMode="auto">
            <a:xfrm>
              <a:off x="8391526" y="3000375"/>
              <a:ext cx="1271588"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anose="020F0502020204030204" pitchFamily="34" charset="0"/>
                </a:rPr>
                <a:t>Found guilty</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grpSp>
      <p:grpSp>
        <p:nvGrpSpPr>
          <p:cNvPr id="40" name="Group 39">
            <a:extLst>
              <a:ext uri="{FF2B5EF4-FFF2-40B4-BE49-F238E27FC236}">
                <a16:creationId xmlns:a16="http://schemas.microsoft.com/office/drawing/2014/main" id="{5308EE97-F322-4687-8A56-5D4B97661B2E}"/>
              </a:ext>
            </a:extLst>
          </p:cNvPr>
          <p:cNvGrpSpPr/>
          <p:nvPr/>
        </p:nvGrpSpPr>
        <p:grpSpPr>
          <a:xfrm>
            <a:off x="2346326" y="3875088"/>
            <a:ext cx="5959475" cy="931862"/>
            <a:chOff x="2346326" y="3875088"/>
            <a:chExt cx="5959475" cy="931862"/>
          </a:xfrm>
        </p:grpSpPr>
        <p:sp>
          <p:nvSpPr>
            <p:cNvPr id="19" name="Rectangle 9">
              <a:extLst>
                <a:ext uri="{FF2B5EF4-FFF2-40B4-BE49-F238E27FC236}">
                  <a16:creationId xmlns:a16="http://schemas.microsoft.com/office/drawing/2014/main" id="{48553EA2-274A-4547-81F4-46675F3BD099}"/>
                </a:ext>
              </a:extLst>
            </p:cNvPr>
            <p:cNvSpPr>
              <a:spLocks noChangeArrowheads="1"/>
            </p:cNvSpPr>
            <p:nvPr/>
          </p:nvSpPr>
          <p:spPr bwMode="auto">
            <a:xfrm>
              <a:off x="2346326" y="3875088"/>
              <a:ext cx="5953125" cy="915988"/>
            </a:xfrm>
            <a:prstGeom prst="rect">
              <a:avLst/>
            </a:prstGeom>
            <a:solidFill>
              <a:srgbClr val="EAEFF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4" name="Rectangle 24">
              <a:extLst>
                <a:ext uri="{FF2B5EF4-FFF2-40B4-BE49-F238E27FC236}">
                  <a16:creationId xmlns:a16="http://schemas.microsoft.com/office/drawing/2014/main" id="{C1F35523-0FBA-4D67-A03A-B3CC88B8B6E2}"/>
                </a:ext>
              </a:extLst>
            </p:cNvPr>
            <p:cNvSpPr>
              <a:spLocks noChangeArrowheads="1"/>
            </p:cNvSpPr>
            <p:nvPr/>
          </p:nvSpPr>
          <p:spPr bwMode="auto">
            <a:xfrm>
              <a:off x="2449513" y="3917950"/>
              <a:ext cx="5411788" cy="33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anose="020F0502020204030204" pitchFamily="34" charset="0"/>
                </a:rPr>
                <a:t>Victim’s original written account supported by other key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35" name="Rectangle 25">
              <a:extLst>
                <a:ext uri="{FF2B5EF4-FFF2-40B4-BE49-F238E27FC236}">
                  <a16:creationId xmlns:a16="http://schemas.microsoft.com/office/drawing/2014/main" id="{5863D096-2880-4594-81EA-3594AC53B9C4}"/>
                </a:ext>
              </a:extLst>
            </p:cNvPr>
            <p:cNvSpPr>
              <a:spLocks noChangeArrowheads="1"/>
            </p:cNvSpPr>
            <p:nvPr/>
          </p:nvSpPr>
          <p:spPr bwMode="auto">
            <a:xfrm>
              <a:off x="2449513" y="4192588"/>
              <a:ext cx="5856288" cy="33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00000"/>
                  </a:solidFill>
                  <a:effectLst/>
                  <a:latin typeface="Calibri" panose="020F0502020204030204" pitchFamily="34" charset="0"/>
                </a:rPr>
                <a:t>evidence including evidence of injury preferred by court over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6" name="Rectangle 26">
              <a:extLst>
                <a:ext uri="{FF2B5EF4-FFF2-40B4-BE49-F238E27FC236}">
                  <a16:creationId xmlns:a16="http://schemas.microsoft.com/office/drawing/2014/main" id="{2B12E819-454B-49EE-A88D-2CCACDAB847C}"/>
                </a:ext>
              </a:extLst>
            </p:cNvPr>
            <p:cNvSpPr>
              <a:spLocks noChangeArrowheads="1"/>
            </p:cNvSpPr>
            <p:nvPr/>
          </p:nvSpPr>
          <p:spPr bwMode="auto">
            <a:xfrm>
              <a:off x="2449513" y="4467225"/>
              <a:ext cx="4589463" cy="33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00000"/>
                  </a:solidFill>
                  <a:effectLst/>
                  <a:latin typeface="Calibri" panose="020F0502020204030204" pitchFamily="34" charset="0"/>
                </a:rPr>
                <a:t>hostile victim contradictory live evidence at trial</a:t>
              </a:r>
              <a:endParaRPr kumimoji="0" lang="en-US" altLang="en-US" sz="1800" b="0" i="0" u="none" strike="noStrike" cap="none" normalizeH="0" baseline="0">
                <a:ln>
                  <a:noFill/>
                </a:ln>
                <a:solidFill>
                  <a:schemeClr val="tx1"/>
                </a:solidFill>
                <a:effectLst/>
                <a:latin typeface="Arial" panose="020B0604020202020204" pitchFamily="34" charset="0"/>
              </a:endParaRPr>
            </a:p>
          </p:txBody>
        </p:sp>
      </p:grpSp>
      <p:grpSp>
        <p:nvGrpSpPr>
          <p:cNvPr id="41" name="Group 40">
            <a:extLst>
              <a:ext uri="{FF2B5EF4-FFF2-40B4-BE49-F238E27FC236}">
                <a16:creationId xmlns:a16="http://schemas.microsoft.com/office/drawing/2014/main" id="{075FD1E0-781A-4034-A200-1F964CEE3090}"/>
              </a:ext>
            </a:extLst>
          </p:cNvPr>
          <p:cNvGrpSpPr/>
          <p:nvPr/>
        </p:nvGrpSpPr>
        <p:grpSpPr>
          <a:xfrm>
            <a:off x="8299451" y="3875088"/>
            <a:ext cx="1363663" cy="915988"/>
            <a:chOff x="8299451" y="3875088"/>
            <a:chExt cx="1363663" cy="915988"/>
          </a:xfrm>
        </p:grpSpPr>
        <p:sp>
          <p:nvSpPr>
            <p:cNvPr id="20" name="Rectangle 10">
              <a:extLst>
                <a:ext uri="{FF2B5EF4-FFF2-40B4-BE49-F238E27FC236}">
                  <a16:creationId xmlns:a16="http://schemas.microsoft.com/office/drawing/2014/main" id="{695DDFBB-9948-4D9B-9FE8-324E4478485D}"/>
                </a:ext>
              </a:extLst>
            </p:cNvPr>
            <p:cNvSpPr>
              <a:spLocks noChangeArrowheads="1"/>
            </p:cNvSpPr>
            <p:nvPr/>
          </p:nvSpPr>
          <p:spPr bwMode="auto">
            <a:xfrm>
              <a:off x="8299451" y="3875088"/>
              <a:ext cx="1354138" cy="915988"/>
            </a:xfrm>
            <a:prstGeom prst="rect">
              <a:avLst/>
            </a:prstGeom>
            <a:solidFill>
              <a:srgbClr val="EAEFF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7" name="Rectangle 27">
              <a:extLst>
                <a:ext uri="{FF2B5EF4-FFF2-40B4-BE49-F238E27FC236}">
                  <a16:creationId xmlns:a16="http://schemas.microsoft.com/office/drawing/2014/main" id="{401FC89F-63B9-450A-8C40-10C11A0DD620}"/>
                </a:ext>
              </a:extLst>
            </p:cNvPr>
            <p:cNvSpPr>
              <a:spLocks noChangeArrowheads="1"/>
            </p:cNvSpPr>
            <p:nvPr/>
          </p:nvSpPr>
          <p:spPr bwMode="auto">
            <a:xfrm>
              <a:off x="8391526" y="3917950"/>
              <a:ext cx="1271588" cy="33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anose="020F0502020204030204" pitchFamily="34" charset="0"/>
                </a:rPr>
                <a:t>Found guilty</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grpSp>
      <p:grpSp>
        <p:nvGrpSpPr>
          <p:cNvPr id="2" name="Group 1">
            <a:extLst>
              <a:ext uri="{FF2B5EF4-FFF2-40B4-BE49-F238E27FC236}">
                <a16:creationId xmlns:a16="http://schemas.microsoft.com/office/drawing/2014/main" id="{46C22D09-D8C0-427A-8B21-286F29CEC01E}"/>
              </a:ext>
            </a:extLst>
          </p:cNvPr>
          <p:cNvGrpSpPr/>
          <p:nvPr/>
        </p:nvGrpSpPr>
        <p:grpSpPr>
          <a:xfrm>
            <a:off x="0" y="5734233"/>
            <a:ext cx="12192000" cy="1240188"/>
            <a:chOff x="0" y="5734233"/>
            <a:chExt cx="12192000" cy="1240188"/>
          </a:xfrm>
        </p:grpSpPr>
        <p:pic>
          <p:nvPicPr>
            <p:cNvPr id="3" name="Picture 2">
              <a:extLst>
                <a:ext uri="{FF2B5EF4-FFF2-40B4-BE49-F238E27FC236}">
                  <a16:creationId xmlns:a16="http://schemas.microsoft.com/office/drawing/2014/main" id="{4E510266-98CB-486D-90A3-12B9A2332C65}"/>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4" name="Rectangle 3">
              <a:extLst>
                <a:ext uri="{FF2B5EF4-FFF2-40B4-BE49-F238E27FC236}">
                  <a16:creationId xmlns:a16="http://schemas.microsoft.com/office/drawing/2014/main" id="{7A678BD5-F4D7-4CA8-9A5C-5DA8450A3AE2}"/>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5" name="Picture 4">
              <a:extLst>
                <a:ext uri="{FF2B5EF4-FFF2-40B4-BE49-F238E27FC236}">
                  <a16:creationId xmlns:a16="http://schemas.microsoft.com/office/drawing/2014/main" id="{58550ECF-CCE9-42FA-A17C-0DE51BA084F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6" name="Rectangle 5">
              <a:extLst>
                <a:ext uri="{FF2B5EF4-FFF2-40B4-BE49-F238E27FC236}">
                  <a16:creationId xmlns:a16="http://schemas.microsoft.com/office/drawing/2014/main" id="{76D81A53-BEBF-411E-995B-716F7C9CB882}"/>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descr="Text, letter&#10;&#10;Description automatically generated">
              <a:extLst>
                <a:ext uri="{FF2B5EF4-FFF2-40B4-BE49-F238E27FC236}">
                  <a16:creationId xmlns:a16="http://schemas.microsoft.com/office/drawing/2014/main" id="{1615805E-54B1-475C-A482-1BE546C92AD2}"/>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8" name="Picture 7" descr="A picture containing text, metalware, gear&#10;&#10;Description automatically generated">
              <a:extLst>
                <a:ext uri="{FF2B5EF4-FFF2-40B4-BE49-F238E27FC236}">
                  <a16:creationId xmlns:a16="http://schemas.microsoft.com/office/drawing/2014/main" id="{B1D360FE-469D-4BB9-99BA-8C7BCA959DC6}"/>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9" name="TextBox 8">
            <a:extLst>
              <a:ext uri="{FF2B5EF4-FFF2-40B4-BE49-F238E27FC236}">
                <a16:creationId xmlns:a16="http://schemas.microsoft.com/office/drawing/2014/main" id="{E5E32A81-0782-4F5F-AFE1-8BD82719BECC}"/>
              </a:ext>
            </a:extLst>
          </p:cNvPr>
          <p:cNvSpPr txBox="1"/>
          <p:nvPr/>
        </p:nvSpPr>
        <p:spPr>
          <a:xfrm>
            <a:off x="3291862" y="422660"/>
            <a:ext cx="5608275" cy="1200329"/>
          </a:xfrm>
          <a:prstGeom prst="rect">
            <a:avLst/>
          </a:prstGeom>
          <a:solidFill>
            <a:srgbClr val="002060"/>
          </a:solidFill>
        </p:spPr>
        <p:txBody>
          <a:bodyPr wrap="square" rtlCol="0">
            <a:spAutoFit/>
          </a:bodyPr>
          <a:lstStyle/>
          <a:p>
            <a:pPr algn="ctr"/>
            <a:r>
              <a:rPr lang="en-GB" sz="3600" b="1" dirty="0">
                <a:solidFill>
                  <a:schemeClr val="bg1"/>
                </a:solidFill>
              </a:rPr>
              <a:t>Evidence Led Investigation -</a:t>
            </a:r>
            <a:br>
              <a:rPr lang="en-GB" sz="3600" b="1" dirty="0">
                <a:solidFill>
                  <a:schemeClr val="bg1"/>
                </a:solidFill>
              </a:rPr>
            </a:br>
            <a:r>
              <a:rPr lang="en-GB" sz="3600" b="1" dirty="0">
                <a:solidFill>
                  <a:schemeClr val="bg1"/>
                </a:solidFill>
              </a:rPr>
              <a:t>No Victim Support</a:t>
            </a:r>
          </a:p>
        </p:txBody>
      </p:sp>
      <p:sp>
        <p:nvSpPr>
          <p:cNvPr id="10" name="TextBox 9">
            <a:extLst>
              <a:ext uri="{FF2B5EF4-FFF2-40B4-BE49-F238E27FC236}">
                <a16:creationId xmlns:a16="http://schemas.microsoft.com/office/drawing/2014/main" id="{C2C0206A-36F3-4442-BE40-DAEB1BD7EF0B}"/>
              </a:ext>
            </a:extLst>
          </p:cNvPr>
          <p:cNvSpPr txBox="1"/>
          <p:nvPr/>
        </p:nvSpPr>
        <p:spPr>
          <a:xfrm>
            <a:off x="809624" y="1786258"/>
            <a:ext cx="10572750" cy="707886"/>
          </a:xfrm>
          <a:prstGeom prst="rect">
            <a:avLst/>
          </a:prstGeom>
          <a:noFill/>
        </p:spPr>
        <p:txBody>
          <a:bodyPr wrap="square" rtlCol="0">
            <a:spAutoFit/>
          </a:bodyPr>
          <a:lstStyle/>
          <a:p>
            <a:pPr algn="ctr"/>
            <a:r>
              <a:rPr lang="en-GB" sz="2000" b="0" i="0" dirty="0">
                <a:solidFill>
                  <a:srgbClr val="000000"/>
                </a:solidFill>
                <a:effectLst/>
              </a:rPr>
              <a:t>Building an evidence-led case which does not rely on the support of the victim is challenging but can be effective. These examples of successful evidence-led prosecutions demonstrate this:</a:t>
            </a:r>
            <a:endParaRPr lang="en-GB" sz="2000" dirty="0"/>
          </a:p>
        </p:txBody>
      </p:sp>
      <p:sp>
        <p:nvSpPr>
          <p:cNvPr id="14" name="AutoShape 3">
            <a:extLst>
              <a:ext uri="{FF2B5EF4-FFF2-40B4-BE49-F238E27FC236}">
                <a16:creationId xmlns:a16="http://schemas.microsoft.com/office/drawing/2014/main" id="{65D14FF3-4776-46B5-AC70-DBE03AFD0472}"/>
              </a:ext>
            </a:extLst>
          </p:cNvPr>
          <p:cNvSpPr>
            <a:spLocks noChangeAspect="1" noChangeArrowheads="1" noTextEdit="1"/>
          </p:cNvSpPr>
          <p:nvPr/>
        </p:nvSpPr>
        <p:spPr bwMode="auto">
          <a:xfrm>
            <a:off x="2338388" y="2568575"/>
            <a:ext cx="7340600" cy="2312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5" name="Rectangle 5">
            <a:extLst>
              <a:ext uri="{FF2B5EF4-FFF2-40B4-BE49-F238E27FC236}">
                <a16:creationId xmlns:a16="http://schemas.microsoft.com/office/drawing/2014/main" id="{2610578E-04D6-4100-B678-9A073015DE4C}"/>
              </a:ext>
            </a:extLst>
          </p:cNvPr>
          <p:cNvSpPr>
            <a:spLocks noChangeArrowheads="1"/>
          </p:cNvSpPr>
          <p:nvPr/>
        </p:nvSpPr>
        <p:spPr bwMode="auto">
          <a:xfrm>
            <a:off x="2346326" y="2593975"/>
            <a:ext cx="5953125" cy="365125"/>
          </a:xfrm>
          <a:prstGeom prst="rect">
            <a:avLst/>
          </a:prstGeom>
          <a:solidFill>
            <a:srgbClr val="5B9BD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6" name="Rectangle 6">
            <a:extLst>
              <a:ext uri="{FF2B5EF4-FFF2-40B4-BE49-F238E27FC236}">
                <a16:creationId xmlns:a16="http://schemas.microsoft.com/office/drawing/2014/main" id="{FAAA7916-D9AC-4371-AA75-C279BA929011}"/>
              </a:ext>
            </a:extLst>
          </p:cNvPr>
          <p:cNvSpPr>
            <a:spLocks noChangeArrowheads="1"/>
          </p:cNvSpPr>
          <p:nvPr/>
        </p:nvSpPr>
        <p:spPr bwMode="auto">
          <a:xfrm>
            <a:off x="8299451" y="2593975"/>
            <a:ext cx="1354138" cy="365125"/>
          </a:xfrm>
          <a:prstGeom prst="rect">
            <a:avLst/>
          </a:prstGeom>
          <a:solidFill>
            <a:srgbClr val="5B9BD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1" name="Line 11">
            <a:extLst>
              <a:ext uri="{FF2B5EF4-FFF2-40B4-BE49-F238E27FC236}">
                <a16:creationId xmlns:a16="http://schemas.microsoft.com/office/drawing/2014/main" id="{79857FC8-D5CA-4E43-B040-C997FC86438E}"/>
              </a:ext>
            </a:extLst>
          </p:cNvPr>
          <p:cNvSpPr>
            <a:spLocks noChangeShapeType="1"/>
          </p:cNvSpPr>
          <p:nvPr/>
        </p:nvSpPr>
        <p:spPr bwMode="auto">
          <a:xfrm>
            <a:off x="8299451" y="2587625"/>
            <a:ext cx="0" cy="2209800"/>
          </a:xfrm>
          <a:prstGeom prst="line">
            <a:avLst/>
          </a:prstGeom>
          <a:noFill/>
          <a:ln w="12700" cap="flat">
            <a:solidFill>
              <a:srgbClr val="FFFFFF"/>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2" name="Line 12">
            <a:extLst>
              <a:ext uri="{FF2B5EF4-FFF2-40B4-BE49-F238E27FC236}">
                <a16:creationId xmlns:a16="http://schemas.microsoft.com/office/drawing/2014/main" id="{A4BA604A-FA8E-410E-9BC6-9DDDE957C8B3}"/>
              </a:ext>
            </a:extLst>
          </p:cNvPr>
          <p:cNvSpPr>
            <a:spLocks noChangeShapeType="1"/>
          </p:cNvSpPr>
          <p:nvPr/>
        </p:nvSpPr>
        <p:spPr bwMode="auto">
          <a:xfrm>
            <a:off x="2339976" y="2959100"/>
            <a:ext cx="7319963" cy="0"/>
          </a:xfrm>
          <a:prstGeom prst="line">
            <a:avLst/>
          </a:prstGeom>
          <a:noFill/>
          <a:ln w="38100" cap="flat">
            <a:solidFill>
              <a:srgbClr val="FFFFFF"/>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3" name="Line 13">
            <a:extLst>
              <a:ext uri="{FF2B5EF4-FFF2-40B4-BE49-F238E27FC236}">
                <a16:creationId xmlns:a16="http://schemas.microsoft.com/office/drawing/2014/main" id="{F38D453B-C951-4889-996C-39EC0E456D29}"/>
              </a:ext>
            </a:extLst>
          </p:cNvPr>
          <p:cNvSpPr>
            <a:spLocks noChangeShapeType="1"/>
          </p:cNvSpPr>
          <p:nvPr/>
        </p:nvSpPr>
        <p:spPr bwMode="auto">
          <a:xfrm>
            <a:off x="2339976" y="3875088"/>
            <a:ext cx="7319963" cy="0"/>
          </a:xfrm>
          <a:prstGeom prst="line">
            <a:avLst/>
          </a:prstGeom>
          <a:noFill/>
          <a:ln w="12700" cap="flat">
            <a:solidFill>
              <a:srgbClr val="FFFFFF"/>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4" name="Line 14">
            <a:extLst>
              <a:ext uri="{FF2B5EF4-FFF2-40B4-BE49-F238E27FC236}">
                <a16:creationId xmlns:a16="http://schemas.microsoft.com/office/drawing/2014/main" id="{C6FFCE87-5D6C-4BCD-AC7C-92FDB78027C1}"/>
              </a:ext>
            </a:extLst>
          </p:cNvPr>
          <p:cNvSpPr>
            <a:spLocks noChangeShapeType="1"/>
          </p:cNvSpPr>
          <p:nvPr/>
        </p:nvSpPr>
        <p:spPr bwMode="auto">
          <a:xfrm>
            <a:off x="2346326" y="2587625"/>
            <a:ext cx="0" cy="2209800"/>
          </a:xfrm>
          <a:prstGeom prst="line">
            <a:avLst/>
          </a:prstGeom>
          <a:noFill/>
          <a:ln w="12700" cap="flat">
            <a:solidFill>
              <a:srgbClr val="FFFFFF"/>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5" name="Line 15">
            <a:extLst>
              <a:ext uri="{FF2B5EF4-FFF2-40B4-BE49-F238E27FC236}">
                <a16:creationId xmlns:a16="http://schemas.microsoft.com/office/drawing/2014/main" id="{162842B3-B411-417C-97F8-BD6B8001E7B1}"/>
              </a:ext>
            </a:extLst>
          </p:cNvPr>
          <p:cNvSpPr>
            <a:spLocks noChangeShapeType="1"/>
          </p:cNvSpPr>
          <p:nvPr/>
        </p:nvSpPr>
        <p:spPr bwMode="auto">
          <a:xfrm>
            <a:off x="9653588" y="2587625"/>
            <a:ext cx="0" cy="2209800"/>
          </a:xfrm>
          <a:prstGeom prst="line">
            <a:avLst/>
          </a:prstGeom>
          <a:noFill/>
          <a:ln w="12700" cap="flat">
            <a:solidFill>
              <a:srgbClr val="FFFFFF"/>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6" name="Line 16">
            <a:extLst>
              <a:ext uri="{FF2B5EF4-FFF2-40B4-BE49-F238E27FC236}">
                <a16:creationId xmlns:a16="http://schemas.microsoft.com/office/drawing/2014/main" id="{51527AED-9759-47B4-92FF-44C20B401058}"/>
              </a:ext>
            </a:extLst>
          </p:cNvPr>
          <p:cNvSpPr>
            <a:spLocks noChangeShapeType="1"/>
          </p:cNvSpPr>
          <p:nvPr/>
        </p:nvSpPr>
        <p:spPr bwMode="auto">
          <a:xfrm>
            <a:off x="2339976" y="2593975"/>
            <a:ext cx="7319963" cy="0"/>
          </a:xfrm>
          <a:prstGeom prst="line">
            <a:avLst/>
          </a:prstGeom>
          <a:noFill/>
          <a:ln w="12700" cap="flat">
            <a:solidFill>
              <a:srgbClr val="FFFFFF"/>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7" name="Line 17">
            <a:extLst>
              <a:ext uri="{FF2B5EF4-FFF2-40B4-BE49-F238E27FC236}">
                <a16:creationId xmlns:a16="http://schemas.microsoft.com/office/drawing/2014/main" id="{B7109EEA-A1D1-4C79-A3D2-A45F26E85713}"/>
              </a:ext>
            </a:extLst>
          </p:cNvPr>
          <p:cNvSpPr>
            <a:spLocks noChangeShapeType="1"/>
          </p:cNvSpPr>
          <p:nvPr/>
        </p:nvSpPr>
        <p:spPr bwMode="auto">
          <a:xfrm>
            <a:off x="2339976" y="4791075"/>
            <a:ext cx="7319963" cy="0"/>
          </a:xfrm>
          <a:prstGeom prst="line">
            <a:avLst/>
          </a:prstGeom>
          <a:noFill/>
          <a:ln w="12700" cap="flat">
            <a:solidFill>
              <a:srgbClr val="FFFFFF"/>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8" name="Rectangle 18">
            <a:extLst>
              <a:ext uri="{FF2B5EF4-FFF2-40B4-BE49-F238E27FC236}">
                <a16:creationId xmlns:a16="http://schemas.microsoft.com/office/drawing/2014/main" id="{9E481E0F-DC3D-49F4-93C2-4E7224A66A43}"/>
              </a:ext>
            </a:extLst>
          </p:cNvPr>
          <p:cNvSpPr>
            <a:spLocks noChangeArrowheads="1"/>
          </p:cNvSpPr>
          <p:nvPr/>
        </p:nvSpPr>
        <p:spPr bwMode="auto">
          <a:xfrm>
            <a:off x="2438401" y="2636838"/>
            <a:ext cx="968375" cy="33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a:ln>
                  <a:noFill/>
                </a:ln>
                <a:solidFill>
                  <a:srgbClr val="FFFFFF"/>
                </a:solidFill>
                <a:effectLst/>
                <a:latin typeface="Calibri" panose="020F0502020204030204" pitchFamily="34" charset="0"/>
              </a:rPr>
              <a:t>Evidence</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9" name="Rectangle 19">
            <a:extLst>
              <a:ext uri="{FF2B5EF4-FFF2-40B4-BE49-F238E27FC236}">
                <a16:creationId xmlns:a16="http://schemas.microsoft.com/office/drawing/2014/main" id="{3D6D079A-BA8A-491E-A0A6-665016C12962}"/>
              </a:ext>
            </a:extLst>
          </p:cNvPr>
          <p:cNvSpPr>
            <a:spLocks noChangeArrowheads="1"/>
          </p:cNvSpPr>
          <p:nvPr/>
        </p:nvSpPr>
        <p:spPr bwMode="auto">
          <a:xfrm>
            <a:off x="8391526" y="2636838"/>
            <a:ext cx="712788" cy="33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a:ln>
                  <a:noFill/>
                </a:ln>
                <a:solidFill>
                  <a:srgbClr val="FFFFFF"/>
                </a:solidFill>
                <a:effectLst/>
                <a:latin typeface="Calibri" panose="020F0502020204030204" pitchFamily="34" charset="0"/>
              </a:rPr>
              <a:t>Result</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0160335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08D01577-9E68-40E9-88D3-9D58750CE89D}"/>
              </a:ext>
            </a:extLst>
          </p:cNvPr>
          <p:cNvGrpSpPr/>
          <p:nvPr/>
        </p:nvGrpSpPr>
        <p:grpSpPr>
          <a:xfrm>
            <a:off x="0" y="5734233"/>
            <a:ext cx="12192000" cy="1240188"/>
            <a:chOff x="0" y="5734233"/>
            <a:chExt cx="12192000" cy="1240188"/>
          </a:xfrm>
        </p:grpSpPr>
        <p:pic>
          <p:nvPicPr>
            <p:cNvPr id="3" name="Picture 2">
              <a:extLst>
                <a:ext uri="{FF2B5EF4-FFF2-40B4-BE49-F238E27FC236}">
                  <a16:creationId xmlns:a16="http://schemas.microsoft.com/office/drawing/2014/main" id="{40A36373-A78E-4A74-A128-F99BDFE5194A}"/>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4" name="Rectangle 3">
              <a:extLst>
                <a:ext uri="{FF2B5EF4-FFF2-40B4-BE49-F238E27FC236}">
                  <a16:creationId xmlns:a16="http://schemas.microsoft.com/office/drawing/2014/main" id="{24213DCE-A1FF-492B-903B-04A37944B7E9}"/>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5" name="Picture 4">
              <a:extLst>
                <a:ext uri="{FF2B5EF4-FFF2-40B4-BE49-F238E27FC236}">
                  <a16:creationId xmlns:a16="http://schemas.microsoft.com/office/drawing/2014/main" id="{898191FF-BD80-4556-B6BF-3EEC310F853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6" name="Rectangle 5">
              <a:extLst>
                <a:ext uri="{FF2B5EF4-FFF2-40B4-BE49-F238E27FC236}">
                  <a16:creationId xmlns:a16="http://schemas.microsoft.com/office/drawing/2014/main" id="{35718E23-9599-4E28-88AF-793E1B88A269}"/>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descr="Text, letter&#10;&#10;Description automatically generated">
              <a:extLst>
                <a:ext uri="{FF2B5EF4-FFF2-40B4-BE49-F238E27FC236}">
                  <a16:creationId xmlns:a16="http://schemas.microsoft.com/office/drawing/2014/main" id="{37561B18-514E-425A-8EC8-72407416E263}"/>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8" name="Picture 7" descr="A picture containing text, metalware, gear&#10;&#10;Description automatically generated">
              <a:extLst>
                <a:ext uri="{FF2B5EF4-FFF2-40B4-BE49-F238E27FC236}">
                  <a16:creationId xmlns:a16="http://schemas.microsoft.com/office/drawing/2014/main" id="{5A34FAB6-82CF-4C25-A78E-B172B92400F6}"/>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9" name="TextBox 8">
            <a:extLst>
              <a:ext uri="{FF2B5EF4-FFF2-40B4-BE49-F238E27FC236}">
                <a16:creationId xmlns:a16="http://schemas.microsoft.com/office/drawing/2014/main" id="{08CE97C4-A689-4DD0-831A-82B094775193}"/>
              </a:ext>
            </a:extLst>
          </p:cNvPr>
          <p:cNvSpPr txBox="1"/>
          <p:nvPr/>
        </p:nvSpPr>
        <p:spPr>
          <a:xfrm>
            <a:off x="3291862" y="422660"/>
            <a:ext cx="5608275" cy="1200329"/>
          </a:xfrm>
          <a:prstGeom prst="rect">
            <a:avLst/>
          </a:prstGeom>
          <a:solidFill>
            <a:srgbClr val="002060"/>
          </a:solidFill>
        </p:spPr>
        <p:txBody>
          <a:bodyPr wrap="square" rtlCol="0">
            <a:spAutoFit/>
          </a:bodyPr>
          <a:lstStyle/>
          <a:p>
            <a:pPr algn="ctr"/>
            <a:r>
              <a:rPr lang="en-GB" sz="3600" b="1" dirty="0">
                <a:solidFill>
                  <a:schemeClr val="bg1"/>
                </a:solidFill>
              </a:rPr>
              <a:t>Evidence Led Investigation -</a:t>
            </a:r>
            <a:br>
              <a:rPr lang="en-GB" sz="3600" b="1" dirty="0">
                <a:solidFill>
                  <a:schemeClr val="bg1"/>
                </a:solidFill>
              </a:rPr>
            </a:br>
            <a:r>
              <a:rPr lang="en-GB" sz="3600" b="1" dirty="0">
                <a:solidFill>
                  <a:schemeClr val="bg1"/>
                </a:solidFill>
              </a:rPr>
              <a:t>No Victim Support</a:t>
            </a:r>
          </a:p>
        </p:txBody>
      </p:sp>
      <p:sp>
        <p:nvSpPr>
          <p:cNvPr id="10" name="TextBox 9">
            <a:extLst>
              <a:ext uri="{FF2B5EF4-FFF2-40B4-BE49-F238E27FC236}">
                <a16:creationId xmlns:a16="http://schemas.microsoft.com/office/drawing/2014/main" id="{6517A7E7-EEDE-4976-AC78-80F8592559EB}"/>
              </a:ext>
            </a:extLst>
          </p:cNvPr>
          <p:cNvSpPr txBox="1"/>
          <p:nvPr/>
        </p:nvSpPr>
        <p:spPr>
          <a:xfrm>
            <a:off x="943550" y="2293113"/>
            <a:ext cx="10304897" cy="2677656"/>
          </a:xfrm>
          <a:custGeom>
            <a:avLst/>
            <a:gdLst>
              <a:gd name="connsiteX0" fmla="*/ 0 w 10304897"/>
              <a:gd name="connsiteY0" fmla="*/ 0 h 2677656"/>
              <a:gd name="connsiteX1" fmla="*/ 675543 w 10304897"/>
              <a:gd name="connsiteY1" fmla="*/ 0 h 2677656"/>
              <a:gd name="connsiteX2" fmla="*/ 1351086 w 10304897"/>
              <a:gd name="connsiteY2" fmla="*/ 0 h 2677656"/>
              <a:gd name="connsiteX3" fmla="*/ 1923581 w 10304897"/>
              <a:gd name="connsiteY3" fmla="*/ 0 h 2677656"/>
              <a:gd name="connsiteX4" fmla="*/ 2702173 w 10304897"/>
              <a:gd name="connsiteY4" fmla="*/ 0 h 2677656"/>
              <a:gd name="connsiteX5" fmla="*/ 3274667 w 10304897"/>
              <a:gd name="connsiteY5" fmla="*/ 0 h 2677656"/>
              <a:gd name="connsiteX6" fmla="*/ 3744113 w 10304897"/>
              <a:gd name="connsiteY6" fmla="*/ 0 h 2677656"/>
              <a:gd name="connsiteX7" fmla="*/ 4213558 w 10304897"/>
              <a:gd name="connsiteY7" fmla="*/ 0 h 2677656"/>
              <a:gd name="connsiteX8" fmla="*/ 4476905 w 10304897"/>
              <a:gd name="connsiteY8" fmla="*/ 0 h 2677656"/>
              <a:gd name="connsiteX9" fmla="*/ 5255497 w 10304897"/>
              <a:gd name="connsiteY9" fmla="*/ 0 h 2677656"/>
              <a:gd name="connsiteX10" fmla="*/ 5724943 w 10304897"/>
              <a:gd name="connsiteY10" fmla="*/ 0 h 2677656"/>
              <a:gd name="connsiteX11" fmla="*/ 6091339 w 10304897"/>
              <a:gd name="connsiteY11" fmla="*/ 0 h 2677656"/>
              <a:gd name="connsiteX12" fmla="*/ 6560784 w 10304897"/>
              <a:gd name="connsiteY12" fmla="*/ 0 h 2677656"/>
              <a:gd name="connsiteX13" fmla="*/ 7133279 w 10304897"/>
              <a:gd name="connsiteY13" fmla="*/ 0 h 2677656"/>
              <a:gd name="connsiteX14" fmla="*/ 7808822 w 10304897"/>
              <a:gd name="connsiteY14" fmla="*/ 0 h 2677656"/>
              <a:gd name="connsiteX15" fmla="*/ 8175218 w 10304897"/>
              <a:gd name="connsiteY15" fmla="*/ 0 h 2677656"/>
              <a:gd name="connsiteX16" fmla="*/ 8438566 w 10304897"/>
              <a:gd name="connsiteY16" fmla="*/ 0 h 2677656"/>
              <a:gd name="connsiteX17" fmla="*/ 8701913 w 10304897"/>
              <a:gd name="connsiteY17" fmla="*/ 0 h 2677656"/>
              <a:gd name="connsiteX18" fmla="*/ 9171358 w 10304897"/>
              <a:gd name="connsiteY18" fmla="*/ 0 h 2677656"/>
              <a:gd name="connsiteX19" fmla="*/ 10304897 w 10304897"/>
              <a:gd name="connsiteY19" fmla="*/ 0 h 2677656"/>
              <a:gd name="connsiteX20" fmla="*/ 10304897 w 10304897"/>
              <a:gd name="connsiteY20" fmla="*/ 535531 h 2677656"/>
              <a:gd name="connsiteX21" fmla="*/ 10304897 w 10304897"/>
              <a:gd name="connsiteY21" fmla="*/ 1124616 h 2677656"/>
              <a:gd name="connsiteX22" fmla="*/ 10304897 w 10304897"/>
              <a:gd name="connsiteY22" fmla="*/ 1633370 h 2677656"/>
              <a:gd name="connsiteX23" fmla="*/ 10304897 w 10304897"/>
              <a:gd name="connsiteY23" fmla="*/ 2677656 h 2677656"/>
              <a:gd name="connsiteX24" fmla="*/ 9732403 w 10304897"/>
              <a:gd name="connsiteY24" fmla="*/ 2677656 h 2677656"/>
              <a:gd name="connsiteX25" fmla="*/ 8953811 w 10304897"/>
              <a:gd name="connsiteY25" fmla="*/ 2677656 h 2677656"/>
              <a:gd name="connsiteX26" fmla="*/ 8381316 w 10304897"/>
              <a:gd name="connsiteY26" fmla="*/ 2677656 h 2677656"/>
              <a:gd name="connsiteX27" fmla="*/ 8014920 w 10304897"/>
              <a:gd name="connsiteY27" fmla="*/ 2677656 h 2677656"/>
              <a:gd name="connsiteX28" fmla="*/ 7545475 w 10304897"/>
              <a:gd name="connsiteY28" fmla="*/ 2677656 h 2677656"/>
              <a:gd name="connsiteX29" fmla="*/ 7282127 w 10304897"/>
              <a:gd name="connsiteY29" fmla="*/ 2677656 h 2677656"/>
              <a:gd name="connsiteX30" fmla="*/ 7018780 w 10304897"/>
              <a:gd name="connsiteY30" fmla="*/ 2677656 h 2677656"/>
              <a:gd name="connsiteX31" fmla="*/ 6446286 w 10304897"/>
              <a:gd name="connsiteY31" fmla="*/ 2677656 h 2677656"/>
              <a:gd name="connsiteX32" fmla="*/ 6182938 w 10304897"/>
              <a:gd name="connsiteY32" fmla="*/ 2677656 h 2677656"/>
              <a:gd name="connsiteX33" fmla="*/ 5713493 w 10304897"/>
              <a:gd name="connsiteY33" fmla="*/ 2677656 h 2677656"/>
              <a:gd name="connsiteX34" fmla="*/ 5347097 w 10304897"/>
              <a:gd name="connsiteY34" fmla="*/ 2677656 h 2677656"/>
              <a:gd name="connsiteX35" fmla="*/ 4877651 w 10304897"/>
              <a:gd name="connsiteY35" fmla="*/ 2677656 h 2677656"/>
              <a:gd name="connsiteX36" fmla="*/ 4408206 w 10304897"/>
              <a:gd name="connsiteY36" fmla="*/ 2677656 h 2677656"/>
              <a:gd name="connsiteX37" fmla="*/ 3835712 w 10304897"/>
              <a:gd name="connsiteY37" fmla="*/ 2677656 h 2677656"/>
              <a:gd name="connsiteX38" fmla="*/ 3263217 w 10304897"/>
              <a:gd name="connsiteY38" fmla="*/ 2677656 h 2677656"/>
              <a:gd name="connsiteX39" fmla="*/ 2690723 w 10304897"/>
              <a:gd name="connsiteY39" fmla="*/ 2677656 h 2677656"/>
              <a:gd name="connsiteX40" fmla="*/ 2324327 w 10304897"/>
              <a:gd name="connsiteY40" fmla="*/ 2677656 h 2677656"/>
              <a:gd name="connsiteX41" fmla="*/ 1545735 w 10304897"/>
              <a:gd name="connsiteY41" fmla="*/ 2677656 h 2677656"/>
              <a:gd name="connsiteX42" fmla="*/ 1179338 w 10304897"/>
              <a:gd name="connsiteY42" fmla="*/ 2677656 h 2677656"/>
              <a:gd name="connsiteX43" fmla="*/ 915991 w 10304897"/>
              <a:gd name="connsiteY43" fmla="*/ 2677656 h 2677656"/>
              <a:gd name="connsiteX44" fmla="*/ 549595 w 10304897"/>
              <a:gd name="connsiteY44" fmla="*/ 2677656 h 2677656"/>
              <a:gd name="connsiteX45" fmla="*/ 0 w 10304897"/>
              <a:gd name="connsiteY45" fmla="*/ 2677656 h 2677656"/>
              <a:gd name="connsiteX46" fmla="*/ 0 w 10304897"/>
              <a:gd name="connsiteY46" fmla="*/ 2195678 h 2677656"/>
              <a:gd name="connsiteX47" fmla="*/ 0 w 10304897"/>
              <a:gd name="connsiteY47" fmla="*/ 1740476 h 2677656"/>
              <a:gd name="connsiteX48" fmla="*/ 0 w 10304897"/>
              <a:gd name="connsiteY48" fmla="*/ 1285275 h 2677656"/>
              <a:gd name="connsiteX49" fmla="*/ 0 w 10304897"/>
              <a:gd name="connsiteY49" fmla="*/ 803297 h 2677656"/>
              <a:gd name="connsiteX50" fmla="*/ 0 w 10304897"/>
              <a:gd name="connsiteY50" fmla="*/ 0 h 2677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0304897" h="2677656" fill="none" extrusionOk="0">
                <a:moveTo>
                  <a:pt x="0" y="0"/>
                </a:moveTo>
                <a:cubicBezTo>
                  <a:pt x="164825" y="-4257"/>
                  <a:pt x="418731" y="668"/>
                  <a:pt x="675543" y="0"/>
                </a:cubicBezTo>
                <a:cubicBezTo>
                  <a:pt x="932355" y="-668"/>
                  <a:pt x="1192234" y="59106"/>
                  <a:pt x="1351086" y="0"/>
                </a:cubicBezTo>
                <a:cubicBezTo>
                  <a:pt x="1509938" y="-59106"/>
                  <a:pt x="1728347" y="65910"/>
                  <a:pt x="1923581" y="0"/>
                </a:cubicBezTo>
                <a:cubicBezTo>
                  <a:pt x="2118815" y="-65910"/>
                  <a:pt x="2384587" y="439"/>
                  <a:pt x="2702173" y="0"/>
                </a:cubicBezTo>
                <a:cubicBezTo>
                  <a:pt x="3019759" y="-439"/>
                  <a:pt x="3091897" y="10670"/>
                  <a:pt x="3274667" y="0"/>
                </a:cubicBezTo>
                <a:cubicBezTo>
                  <a:pt x="3457437" y="-10670"/>
                  <a:pt x="3622469" y="2156"/>
                  <a:pt x="3744113" y="0"/>
                </a:cubicBezTo>
                <a:cubicBezTo>
                  <a:pt x="3865757" y="-2156"/>
                  <a:pt x="4053692" y="45575"/>
                  <a:pt x="4213558" y="0"/>
                </a:cubicBezTo>
                <a:cubicBezTo>
                  <a:pt x="4373424" y="-45575"/>
                  <a:pt x="4404149" y="25031"/>
                  <a:pt x="4476905" y="0"/>
                </a:cubicBezTo>
                <a:cubicBezTo>
                  <a:pt x="4549661" y="-25031"/>
                  <a:pt x="4940020" y="9109"/>
                  <a:pt x="5255497" y="0"/>
                </a:cubicBezTo>
                <a:cubicBezTo>
                  <a:pt x="5570974" y="-9109"/>
                  <a:pt x="5563725" y="9846"/>
                  <a:pt x="5724943" y="0"/>
                </a:cubicBezTo>
                <a:cubicBezTo>
                  <a:pt x="5886161" y="-9846"/>
                  <a:pt x="5977741" y="30341"/>
                  <a:pt x="6091339" y="0"/>
                </a:cubicBezTo>
                <a:cubicBezTo>
                  <a:pt x="6204937" y="-30341"/>
                  <a:pt x="6385903" y="20184"/>
                  <a:pt x="6560784" y="0"/>
                </a:cubicBezTo>
                <a:cubicBezTo>
                  <a:pt x="6735665" y="-20184"/>
                  <a:pt x="6861177" y="62972"/>
                  <a:pt x="7133279" y="0"/>
                </a:cubicBezTo>
                <a:cubicBezTo>
                  <a:pt x="7405382" y="-62972"/>
                  <a:pt x="7560604" y="66856"/>
                  <a:pt x="7808822" y="0"/>
                </a:cubicBezTo>
                <a:cubicBezTo>
                  <a:pt x="8057040" y="-66856"/>
                  <a:pt x="8012440" y="5321"/>
                  <a:pt x="8175218" y="0"/>
                </a:cubicBezTo>
                <a:cubicBezTo>
                  <a:pt x="8337996" y="-5321"/>
                  <a:pt x="8342609" y="20173"/>
                  <a:pt x="8438566" y="0"/>
                </a:cubicBezTo>
                <a:cubicBezTo>
                  <a:pt x="8534523" y="-20173"/>
                  <a:pt x="8573747" y="31027"/>
                  <a:pt x="8701913" y="0"/>
                </a:cubicBezTo>
                <a:cubicBezTo>
                  <a:pt x="8830079" y="-31027"/>
                  <a:pt x="8947192" y="18910"/>
                  <a:pt x="9171358" y="0"/>
                </a:cubicBezTo>
                <a:cubicBezTo>
                  <a:pt x="9395525" y="-18910"/>
                  <a:pt x="9813854" y="53288"/>
                  <a:pt x="10304897" y="0"/>
                </a:cubicBezTo>
                <a:cubicBezTo>
                  <a:pt x="10333750" y="245973"/>
                  <a:pt x="10248354" y="303744"/>
                  <a:pt x="10304897" y="535531"/>
                </a:cubicBezTo>
                <a:cubicBezTo>
                  <a:pt x="10361440" y="767318"/>
                  <a:pt x="10248159" y="945687"/>
                  <a:pt x="10304897" y="1124616"/>
                </a:cubicBezTo>
                <a:cubicBezTo>
                  <a:pt x="10361635" y="1303545"/>
                  <a:pt x="10250744" y="1467357"/>
                  <a:pt x="10304897" y="1633370"/>
                </a:cubicBezTo>
                <a:cubicBezTo>
                  <a:pt x="10359050" y="1799383"/>
                  <a:pt x="10240953" y="2227134"/>
                  <a:pt x="10304897" y="2677656"/>
                </a:cubicBezTo>
                <a:cubicBezTo>
                  <a:pt x="10180658" y="2677839"/>
                  <a:pt x="9894986" y="2620137"/>
                  <a:pt x="9732403" y="2677656"/>
                </a:cubicBezTo>
                <a:cubicBezTo>
                  <a:pt x="9569820" y="2735175"/>
                  <a:pt x="9149070" y="2605079"/>
                  <a:pt x="8953811" y="2677656"/>
                </a:cubicBezTo>
                <a:cubicBezTo>
                  <a:pt x="8758552" y="2750233"/>
                  <a:pt x="8543545" y="2651718"/>
                  <a:pt x="8381316" y="2677656"/>
                </a:cubicBezTo>
                <a:cubicBezTo>
                  <a:pt x="8219088" y="2703594"/>
                  <a:pt x="8117641" y="2669984"/>
                  <a:pt x="8014920" y="2677656"/>
                </a:cubicBezTo>
                <a:cubicBezTo>
                  <a:pt x="7912199" y="2685328"/>
                  <a:pt x="7679039" y="2642841"/>
                  <a:pt x="7545475" y="2677656"/>
                </a:cubicBezTo>
                <a:cubicBezTo>
                  <a:pt x="7411911" y="2712471"/>
                  <a:pt x="7337628" y="2671833"/>
                  <a:pt x="7282127" y="2677656"/>
                </a:cubicBezTo>
                <a:cubicBezTo>
                  <a:pt x="7226626" y="2683479"/>
                  <a:pt x="7082761" y="2673708"/>
                  <a:pt x="7018780" y="2677656"/>
                </a:cubicBezTo>
                <a:cubicBezTo>
                  <a:pt x="6954799" y="2681604"/>
                  <a:pt x="6658376" y="2614928"/>
                  <a:pt x="6446286" y="2677656"/>
                </a:cubicBezTo>
                <a:cubicBezTo>
                  <a:pt x="6234196" y="2740384"/>
                  <a:pt x="6250808" y="2656290"/>
                  <a:pt x="6182938" y="2677656"/>
                </a:cubicBezTo>
                <a:cubicBezTo>
                  <a:pt x="6115068" y="2699022"/>
                  <a:pt x="5811411" y="2622389"/>
                  <a:pt x="5713493" y="2677656"/>
                </a:cubicBezTo>
                <a:cubicBezTo>
                  <a:pt x="5615575" y="2732923"/>
                  <a:pt x="5487143" y="2655798"/>
                  <a:pt x="5347097" y="2677656"/>
                </a:cubicBezTo>
                <a:cubicBezTo>
                  <a:pt x="5207051" y="2699514"/>
                  <a:pt x="5072532" y="2663802"/>
                  <a:pt x="4877651" y="2677656"/>
                </a:cubicBezTo>
                <a:cubicBezTo>
                  <a:pt x="4682770" y="2691510"/>
                  <a:pt x="4504788" y="2637859"/>
                  <a:pt x="4408206" y="2677656"/>
                </a:cubicBezTo>
                <a:cubicBezTo>
                  <a:pt x="4311624" y="2717453"/>
                  <a:pt x="3978993" y="2639597"/>
                  <a:pt x="3835712" y="2677656"/>
                </a:cubicBezTo>
                <a:cubicBezTo>
                  <a:pt x="3692431" y="2715715"/>
                  <a:pt x="3381029" y="2622895"/>
                  <a:pt x="3263217" y="2677656"/>
                </a:cubicBezTo>
                <a:cubicBezTo>
                  <a:pt x="3145406" y="2732417"/>
                  <a:pt x="2858674" y="2629867"/>
                  <a:pt x="2690723" y="2677656"/>
                </a:cubicBezTo>
                <a:cubicBezTo>
                  <a:pt x="2522772" y="2725445"/>
                  <a:pt x="2447360" y="2640901"/>
                  <a:pt x="2324327" y="2677656"/>
                </a:cubicBezTo>
                <a:cubicBezTo>
                  <a:pt x="2201294" y="2714411"/>
                  <a:pt x="1796686" y="2631722"/>
                  <a:pt x="1545735" y="2677656"/>
                </a:cubicBezTo>
                <a:cubicBezTo>
                  <a:pt x="1294784" y="2723590"/>
                  <a:pt x="1293445" y="2674991"/>
                  <a:pt x="1179338" y="2677656"/>
                </a:cubicBezTo>
                <a:cubicBezTo>
                  <a:pt x="1065231" y="2680321"/>
                  <a:pt x="1037182" y="2648940"/>
                  <a:pt x="915991" y="2677656"/>
                </a:cubicBezTo>
                <a:cubicBezTo>
                  <a:pt x="794800" y="2706372"/>
                  <a:pt x="638154" y="2643208"/>
                  <a:pt x="549595" y="2677656"/>
                </a:cubicBezTo>
                <a:cubicBezTo>
                  <a:pt x="461036" y="2712104"/>
                  <a:pt x="120996" y="2650293"/>
                  <a:pt x="0" y="2677656"/>
                </a:cubicBezTo>
                <a:cubicBezTo>
                  <a:pt x="-38019" y="2581055"/>
                  <a:pt x="52808" y="2415714"/>
                  <a:pt x="0" y="2195678"/>
                </a:cubicBezTo>
                <a:cubicBezTo>
                  <a:pt x="-52808" y="1975642"/>
                  <a:pt x="54408" y="1849209"/>
                  <a:pt x="0" y="1740476"/>
                </a:cubicBezTo>
                <a:cubicBezTo>
                  <a:pt x="-54408" y="1631743"/>
                  <a:pt x="31077" y="1445101"/>
                  <a:pt x="0" y="1285275"/>
                </a:cubicBezTo>
                <a:cubicBezTo>
                  <a:pt x="-31077" y="1125449"/>
                  <a:pt x="31964" y="919524"/>
                  <a:pt x="0" y="803297"/>
                </a:cubicBezTo>
                <a:cubicBezTo>
                  <a:pt x="-31964" y="687070"/>
                  <a:pt x="48125" y="318912"/>
                  <a:pt x="0" y="0"/>
                </a:cubicBezTo>
                <a:close/>
              </a:path>
              <a:path w="10304897" h="2677656" stroke="0" extrusionOk="0">
                <a:moveTo>
                  <a:pt x="0" y="0"/>
                </a:moveTo>
                <a:cubicBezTo>
                  <a:pt x="108893" y="-18730"/>
                  <a:pt x="211132" y="38500"/>
                  <a:pt x="366396" y="0"/>
                </a:cubicBezTo>
                <a:cubicBezTo>
                  <a:pt x="521660" y="-38500"/>
                  <a:pt x="716448" y="17540"/>
                  <a:pt x="1041940" y="0"/>
                </a:cubicBezTo>
                <a:cubicBezTo>
                  <a:pt x="1367432" y="-17540"/>
                  <a:pt x="1302534" y="24696"/>
                  <a:pt x="1511385" y="0"/>
                </a:cubicBezTo>
                <a:cubicBezTo>
                  <a:pt x="1720237" y="-24696"/>
                  <a:pt x="1716575" y="10401"/>
                  <a:pt x="1774732" y="0"/>
                </a:cubicBezTo>
                <a:cubicBezTo>
                  <a:pt x="1832889" y="-10401"/>
                  <a:pt x="2276892" y="48710"/>
                  <a:pt x="2553324" y="0"/>
                </a:cubicBezTo>
                <a:cubicBezTo>
                  <a:pt x="2829756" y="-48710"/>
                  <a:pt x="3057136" y="1161"/>
                  <a:pt x="3331917" y="0"/>
                </a:cubicBezTo>
                <a:cubicBezTo>
                  <a:pt x="3606698" y="-1161"/>
                  <a:pt x="3694637" y="36515"/>
                  <a:pt x="3801362" y="0"/>
                </a:cubicBezTo>
                <a:cubicBezTo>
                  <a:pt x="3908087" y="-36515"/>
                  <a:pt x="4050755" y="540"/>
                  <a:pt x="4167758" y="0"/>
                </a:cubicBezTo>
                <a:cubicBezTo>
                  <a:pt x="4284761" y="-540"/>
                  <a:pt x="4575285" y="461"/>
                  <a:pt x="4740253" y="0"/>
                </a:cubicBezTo>
                <a:cubicBezTo>
                  <a:pt x="4905222" y="-461"/>
                  <a:pt x="4995552" y="25923"/>
                  <a:pt x="5106649" y="0"/>
                </a:cubicBezTo>
                <a:cubicBezTo>
                  <a:pt x="5217746" y="-25923"/>
                  <a:pt x="5311484" y="14565"/>
                  <a:pt x="5473045" y="0"/>
                </a:cubicBezTo>
                <a:cubicBezTo>
                  <a:pt x="5634606" y="-14565"/>
                  <a:pt x="5826196" y="50430"/>
                  <a:pt x="5942491" y="0"/>
                </a:cubicBezTo>
                <a:cubicBezTo>
                  <a:pt x="6058786" y="-50430"/>
                  <a:pt x="6468381" y="57567"/>
                  <a:pt x="6721083" y="0"/>
                </a:cubicBezTo>
                <a:cubicBezTo>
                  <a:pt x="6973785" y="-57567"/>
                  <a:pt x="6910568" y="14107"/>
                  <a:pt x="7087479" y="0"/>
                </a:cubicBezTo>
                <a:cubicBezTo>
                  <a:pt x="7264390" y="-14107"/>
                  <a:pt x="7384858" y="33932"/>
                  <a:pt x="7556924" y="0"/>
                </a:cubicBezTo>
                <a:cubicBezTo>
                  <a:pt x="7728990" y="-33932"/>
                  <a:pt x="7940622" y="51263"/>
                  <a:pt x="8232468" y="0"/>
                </a:cubicBezTo>
                <a:cubicBezTo>
                  <a:pt x="8524314" y="-51263"/>
                  <a:pt x="8414965" y="4653"/>
                  <a:pt x="8495815" y="0"/>
                </a:cubicBezTo>
                <a:cubicBezTo>
                  <a:pt x="8576665" y="-4653"/>
                  <a:pt x="8697058" y="7178"/>
                  <a:pt x="8759162" y="0"/>
                </a:cubicBezTo>
                <a:cubicBezTo>
                  <a:pt x="8821266" y="-7178"/>
                  <a:pt x="9190029" y="90061"/>
                  <a:pt x="9537755" y="0"/>
                </a:cubicBezTo>
                <a:cubicBezTo>
                  <a:pt x="9885481" y="-90061"/>
                  <a:pt x="9708148" y="4360"/>
                  <a:pt x="9801102" y="0"/>
                </a:cubicBezTo>
                <a:cubicBezTo>
                  <a:pt x="9894056" y="-4360"/>
                  <a:pt x="10171138" y="998"/>
                  <a:pt x="10304897" y="0"/>
                </a:cubicBezTo>
                <a:cubicBezTo>
                  <a:pt x="10351427" y="115790"/>
                  <a:pt x="10271608" y="278435"/>
                  <a:pt x="10304897" y="535531"/>
                </a:cubicBezTo>
                <a:cubicBezTo>
                  <a:pt x="10338186" y="792627"/>
                  <a:pt x="10238372" y="826842"/>
                  <a:pt x="10304897" y="1097839"/>
                </a:cubicBezTo>
                <a:cubicBezTo>
                  <a:pt x="10371422" y="1368836"/>
                  <a:pt x="10287080" y="1395586"/>
                  <a:pt x="10304897" y="1553040"/>
                </a:cubicBezTo>
                <a:cubicBezTo>
                  <a:pt x="10322714" y="1710494"/>
                  <a:pt x="10277777" y="1883224"/>
                  <a:pt x="10304897" y="2142125"/>
                </a:cubicBezTo>
                <a:cubicBezTo>
                  <a:pt x="10332017" y="2401027"/>
                  <a:pt x="10288853" y="2433751"/>
                  <a:pt x="10304897" y="2677656"/>
                </a:cubicBezTo>
                <a:cubicBezTo>
                  <a:pt x="10232460" y="2679069"/>
                  <a:pt x="10171201" y="2652297"/>
                  <a:pt x="10041550" y="2677656"/>
                </a:cubicBezTo>
                <a:cubicBezTo>
                  <a:pt x="9911899" y="2703015"/>
                  <a:pt x="9755415" y="2639782"/>
                  <a:pt x="9572104" y="2677656"/>
                </a:cubicBezTo>
                <a:cubicBezTo>
                  <a:pt x="9388793" y="2715530"/>
                  <a:pt x="8973716" y="2645932"/>
                  <a:pt x="8793512" y="2677656"/>
                </a:cubicBezTo>
                <a:cubicBezTo>
                  <a:pt x="8613308" y="2709380"/>
                  <a:pt x="8276778" y="2629547"/>
                  <a:pt x="8014920" y="2677656"/>
                </a:cubicBezTo>
                <a:cubicBezTo>
                  <a:pt x="7753062" y="2725765"/>
                  <a:pt x="7712759" y="2617169"/>
                  <a:pt x="7442426" y="2677656"/>
                </a:cubicBezTo>
                <a:cubicBezTo>
                  <a:pt x="7172093" y="2738143"/>
                  <a:pt x="7113695" y="2658859"/>
                  <a:pt x="6869931" y="2677656"/>
                </a:cubicBezTo>
                <a:cubicBezTo>
                  <a:pt x="6626168" y="2696453"/>
                  <a:pt x="6632197" y="2628746"/>
                  <a:pt x="6400486" y="2677656"/>
                </a:cubicBezTo>
                <a:cubicBezTo>
                  <a:pt x="6168776" y="2726566"/>
                  <a:pt x="6050917" y="2644339"/>
                  <a:pt x="5827992" y="2677656"/>
                </a:cubicBezTo>
                <a:cubicBezTo>
                  <a:pt x="5605067" y="2710973"/>
                  <a:pt x="5455649" y="2631368"/>
                  <a:pt x="5255497" y="2677656"/>
                </a:cubicBezTo>
                <a:cubicBezTo>
                  <a:pt x="5055346" y="2723944"/>
                  <a:pt x="5041513" y="2657035"/>
                  <a:pt x="4889101" y="2677656"/>
                </a:cubicBezTo>
                <a:cubicBezTo>
                  <a:pt x="4736689" y="2698277"/>
                  <a:pt x="4624358" y="2641927"/>
                  <a:pt x="4522705" y="2677656"/>
                </a:cubicBezTo>
                <a:cubicBezTo>
                  <a:pt x="4421052" y="2713385"/>
                  <a:pt x="3982355" y="2660957"/>
                  <a:pt x="3847162" y="2677656"/>
                </a:cubicBezTo>
                <a:cubicBezTo>
                  <a:pt x="3711969" y="2694355"/>
                  <a:pt x="3675105" y="2648319"/>
                  <a:pt x="3583814" y="2677656"/>
                </a:cubicBezTo>
                <a:cubicBezTo>
                  <a:pt x="3492523" y="2706993"/>
                  <a:pt x="3347494" y="2659227"/>
                  <a:pt x="3217418" y="2677656"/>
                </a:cubicBezTo>
                <a:cubicBezTo>
                  <a:pt x="3087342" y="2696085"/>
                  <a:pt x="2859834" y="2644254"/>
                  <a:pt x="2747973" y="2677656"/>
                </a:cubicBezTo>
                <a:cubicBezTo>
                  <a:pt x="2636113" y="2711058"/>
                  <a:pt x="2207868" y="2619736"/>
                  <a:pt x="1969380" y="2677656"/>
                </a:cubicBezTo>
                <a:cubicBezTo>
                  <a:pt x="1730892" y="2735576"/>
                  <a:pt x="1715941" y="2650021"/>
                  <a:pt x="1499935" y="2677656"/>
                </a:cubicBezTo>
                <a:cubicBezTo>
                  <a:pt x="1283929" y="2705291"/>
                  <a:pt x="1051270" y="2663709"/>
                  <a:pt x="721343" y="2677656"/>
                </a:cubicBezTo>
                <a:cubicBezTo>
                  <a:pt x="391416" y="2691603"/>
                  <a:pt x="267797" y="2635502"/>
                  <a:pt x="0" y="2677656"/>
                </a:cubicBezTo>
                <a:cubicBezTo>
                  <a:pt x="-46572" y="2437330"/>
                  <a:pt x="53181" y="2332493"/>
                  <a:pt x="0" y="2115348"/>
                </a:cubicBezTo>
                <a:cubicBezTo>
                  <a:pt x="-53181" y="1898203"/>
                  <a:pt x="49014" y="1792753"/>
                  <a:pt x="0" y="1606594"/>
                </a:cubicBezTo>
                <a:cubicBezTo>
                  <a:pt x="-49014" y="1420435"/>
                  <a:pt x="30923" y="1309486"/>
                  <a:pt x="0" y="1151392"/>
                </a:cubicBezTo>
                <a:cubicBezTo>
                  <a:pt x="-30923" y="993298"/>
                  <a:pt x="1972" y="889288"/>
                  <a:pt x="0" y="642637"/>
                </a:cubicBezTo>
                <a:cubicBezTo>
                  <a:pt x="-1972" y="395987"/>
                  <a:pt x="37199" y="153524"/>
                  <a:pt x="0" y="0"/>
                </a:cubicBezTo>
                <a:close/>
              </a:path>
            </a:pathLst>
          </a:custGeom>
          <a:solidFill>
            <a:schemeClr val="accent1">
              <a:lumMod val="40000"/>
              <a:lumOff val="60000"/>
            </a:schemeClr>
          </a:solidFill>
          <a:ln>
            <a:solidFill>
              <a:schemeClr val="bg1"/>
            </a:solidFill>
            <a:extLst>
              <a:ext uri="{C807C97D-BFC1-408E-A445-0C87EB9F89A2}">
                <ask:lineSketchStyleProps xmlns:ask="http://schemas.microsoft.com/office/drawing/2018/sketchyshapes" sd="3009499340">
                  <a:prstGeom prst="rect">
                    <a:avLst/>
                  </a:prstGeom>
                  <ask:type>
                    <ask:lineSketchScribble/>
                  </ask:type>
                </ask:lineSketchStyleProps>
              </a:ext>
            </a:extLst>
          </a:ln>
        </p:spPr>
        <p:txBody>
          <a:bodyPr wrap="square" rtlCol="0">
            <a:spAutoFit/>
          </a:bodyPr>
          <a:lstStyle/>
          <a:p>
            <a:pPr algn="ctr"/>
            <a:r>
              <a:rPr lang="en-GB" sz="2400" b="0" i="0" dirty="0">
                <a:solidFill>
                  <a:srgbClr val="000000"/>
                </a:solidFill>
                <a:effectLst/>
              </a:rPr>
              <a:t>There are three main types of evidence-led prosecutions:</a:t>
            </a:r>
            <a:br>
              <a:rPr lang="en-GB" sz="2400" b="0" i="0" dirty="0">
                <a:solidFill>
                  <a:srgbClr val="000000"/>
                </a:solidFill>
                <a:effectLst/>
              </a:rPr>
            </a:br>
            <a:endParaRPr lang="en-GB" sz="2400" b="0" i="0" dirty="0">
              <a:solidFill>
                <a:srgbClr val="000000"/>
              </a:solidFill>
              <a:effectLst/>
            </a:endParaRPr>
          </a:p>
          <a:p>
            <a:pPr marL="285750" indent="-285750">
              <a:buFont typeface="Arial" panose="020B0604020202020204" pitchFamily="34" charset="0"/>
              <a:buChar char="•"/>
            </a:pPr>
            <a:r>
              <a:rPr lang="en-GB" sz="2400" b="0" i="0" dirty="0">
                <a:solidFill>
                  <a:srgbClr val="000000"/>
                </a:solidFill>
                <a:effectLst/>
              </a:rPr>
              <a:t>the prosecution based on hearsay evidence, </a:t>
            </a:r>
          </a:p>
          <a:p>
            <a:pPr marL="285750" indent="-285750">
              <a:buFont typeface="Arial" panose="020B0604020202020204" pitchFamily="34" charset="0"/>
              <a:buChar char="•"/>
            </a:pPr>
            <a:r>
              <a:rPr lang="en-GB" sz="2400" b="0" i="0" dirty="0">
                <a:solidFill>
                  <a:srgbClr val="000000"/>
                </a:solidFill>
                <a:effectLst/>
              </a:rPr>
              <a:t>the prosecution featuring a hostile victim and</a:t>
            </a:r>
          </a:p>
          <a:p>
            <a:pPr marL="285750" indent="-285750">
              <a:buFont typeface="Arial" panose="020B0604020202020204" pitchFamily="34" charset="0"/>
              <a:buChar char="•"/>
            </a:pPr>
            <a:r>
              <a:rPr lang="en-GB" sz="2400" b="0" i="0" dirty="0">
                <a:solidFill>
                  <a:srgbClr val="000000"/>
                </a:solidFill>
                <a:effectLst/>
              </a:rPr>
              <a:t>the prosecution featuring circumstantial evidence</a:t>
            </a:r>
            <a:br>
              <a:rPr lang="en-GB" sz="2400" b="0" i="0" dirty="0">
                <a:solidFill>
                  <a:srgbClr val="000000"/>
                </a:solidFill>
                <a:effectLst/>
              </a:rPr>
            </a:br>
            <a:endParaRPr lang="en-GB" sz="2400" b="0" i="0" dirty="0">
              <a:solidFill>
                <a:srgbClr val="000000"/>
              </a:solidFill>
              <a:effectLst/>
            </a:endParaRPr>
          </a:p>
          <a:p>
            <a:pPr algn="ctr"/>
            <a:r>
              <a:rPr lang="en-GB" sz="2400" b="0" i="0" dirty="0">
                <a:solidFill>
                  <a:srgbClr val="000000"/>
                </a:solidFill>
                <a:effectLst/>
              </a:rPr>
              <a:t>each of which requires officers to adopt a different approach to investigation</a:t>
            </a:r>
            <a:r>
              <a:rPr lang="en-GB" b="0" i="0" dirty="0">
                <a:solidFill>
                  <a:srgbClr val="000000"/>
                </a:solidFill>
                <a:effectLst/>
              </a:rPr>
              <a:t>.</a:t>
            </a:r>
            <a:endParaRPr lang="en-GB" dirty="0"/>
          </a:p>
        </p:txBody>
      </p:sp>
      <p:pic>
        <p:nvPicPr>
          <p:cNvPr id="12" name="Picture 11" descr="A picture containing person, person&#10;&#10;Description automatically generated">
            <a:extLst>
              <a:ext uri="{FF2B5EF4-FFF2-40B4-BE49-F238E27FC236}">
                <a16:creationId xmlns:a16="http://schemas.microsoft.com/office/drawing/2014/main" id="{F884DE9D-B6AE-4F6E-981C-BE8DA0EAEE3B}"/>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850632" y="2983939"/>
            <a:ext cx="1944005" cy="1296003"/>
          </a:xfrm>
          <a:prstGeom prst="rect">
            <a:avLst/>
          </a:prstGeom>
        </p:spPr>
      </p:pic>
      <p:pic>
        <p:nvPicPr>
          <p:cNvPr id="14" name="Picture 13" descr="A picture containing person&#10;&#10;Description automatically generated">
            <a:extLst>
              <a:ext uri="{FF2B5EF4-FFF2-40B4-BE49-F238E27FC236}">
                <a16:creationId xmlns:a16="http://schemas.microsoft.com/office/drawing/2014/main" id="{E71B62D9-4FCD-4D15-9942-6EB3C8F4061E}"/>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9966911" y="2983938"/>
            <a:ext cx="1944006" cy="1296004"/>
          </a:xfrm>
          <a:prstGeom prst="rect">
            <a:avLst/>
          </a:prstGeom>
        </p:spPr>
      </p:pic>
    </p:spTree>
    <p:extLst>
      <p:ext uri="{BB962C8B-B14F-4D97-AF65-F5344CB8AC3E}">
        <p14:creationId xmlns:p14="http://schemas.microsoft.com/office/powerpoint/2010/main" val="30618993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2"/>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0">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47935" y="1734160"/>
            <a:ext cx="7337426" cy="3668713"/>
          </a:xfrm>
          <a:prstGeom prst="rect">
            <a:avLst/>
          </a:prstGeom>
        </p:spPr>
      </p:pic>
      <p:sp>
        <p:nvSpPr>
          <p:cNvPr id="5" name="TextBox 4"/>
          <p:cNvSpPr txBox="1"/>
          <p:nvPr/>
        </p:nvSpPr>
        <p:spPr>
          <a:xfrm>
            <a:off x="1417830" y="534545"/>
            <a:ext cx="9397635" cy="646331"/>
          </a:xfrm>
          <a:prstGeom prst="rect">
            <a:avLst/>
          </a:prstGeom>
          <a:solidFill>
            <a:srgbClr val="002060"/>
          </a:solidFill>
        </p:spPr>
        <p:txBody>
          <a:bodyPr wrap="square" rtlCol="0">
            <a:spAutoFit/>
          </a:bodyPr>
          <a:lstStyle/>
          <a:p>
            <a:pPr algn="ctr"/>
            <a:r>
              <a:rPr lang="en-GB" sz="3600" b="1" dirty="0">
                <a:solidFill>
                  <a:schemeClr val="bg1"/>
                </a:solidFill>
              </a:rPr>
              <a:t>Understanding the Role of Others</a:t>
            </a:r>
          </a:p>
        </p:txBody>
      </p:sp>
      <p:grpSp>
        <p:nvGrpSpPr>
          <p:cNvPr id="4" name="Group 3">
            <a:extLst>
              <a:ext uri="{FF2B5EF4-FFF2-40B4-BE49-F238E27FC236}">
                <a16:creationId xmlns:a16="http://schemas.microsoft.com/office/drawing/2014/main" id="{E7D47459-FECB-4416-B20C-2CD675FE2AB1}"/>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45FB3AEB-E8A5-4C86-ADFC-6C4B732F4C1A}"/>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D43E1FFB-05A0-4CD4-8946-13C0A6C11509}"/>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4DCAFA02-C7D1-477B-B31F-EC904594ECB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26BEFBC3-6345-4CBC-BD57-09A82F977114}"/>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736EE456-A982-48E0-A07E-C155C9174EBF}"/>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A9175DC7-6534-45A5-A086-A7E0A156AD74}"/>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5600968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739619" y="251210"/>
            <a:ext cx="10879952" cy="646331"/>
          </a:xfrm>
          <a:prstGeom prst="rect">
            <a:avLst/>
          </a:prstGeom>
          <a:solidFill>
            <a:srgbClr val="002060"/>
          </a:solidFill>
        </p:spPr>
        <p:txBody>
          <a:bodyPr wrap="square" rtlCol="0">
            <a:spAutoFit/>
          </a:bodyPr>
          <a:lstStyle/>
          <a:p>
            <a:pPr algn="ctr"/>
            <a:r>
              <a:rPr lang="en-GB" sz="3600" b="1" dirty="0">
                <a:solidFill>
                  <a:schemeClr val="bg1"/>
                </a:solidFill>
              </a:rPr>
              <a:t>Understanding the Role of Others</a:t>
            </a:r>
          </a:p>
        </p:txBody>
      </p:sp>
      <p:graphicFrame>
        <p:nvGraphicFramePr>
          <p:cNvPr id="2" name="Diagram 1"/>
          <p:cNvGraphicFramePr/>
          <p:nvPr>
            <p:extLst>
              <p:ext uri="{D42A27DB-BD31-4B8C-83A1-F6EECF244321}">
                <p14:modId xmlns:p14="http://schemas.microsoft.com/office/powerpoint/2010/main" val="2328207884"/>
              </p:ext>
            </p:extLst>
          </p:nvPr>
        </p:nvGraphicFramePr>
        <p:xfrm>
          <a:off x="701519" y="627256"/>
          <a:ext cx="10879952" cy="53971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5" name="Group 4">
            <a:extLst>
              <a:ext uri="{FF2B5EF4-FFF2-40B4-BE49-F238E27FC236}">
                <a16:creationId xmlns:a16="http://schemas.microsoft.com/office/drawing/2014/main" id="{D515ABF9-A35F-462E-A149-953BFF47DE70}"/>
              </a:ext>
            </a:extLst>
          </p:cNvPr>
          <p:cNvGrpSpPr/>
          <p:nvPr/>
        </p:nvGrpSpPr>
        <p:grpSpPr>
          <a:xfrm>
            <a:off x="0" y="5766317"/>
            <a:ext cx="12192000" cy="1240188"/>
            <a:chOff x="0" y="5734233"/>
            <a:chExt cx="12192000" cy="1240188"/>
          </a:xfrm>
        </p:grpSpPr>
        <p:pic>
          <p:nvPicPr>
            <p:cNvPr id="6" name="Picture 5">
              <a:extLst>
                <a:ext uri="{FF2B5EF4-FFF2-40B4-BE49-F238E27FC236}">
                  <a16:creationId xmlns:a16="http://schemas.microsoft.com/office/drawing/2014/main" id="{44327E95-89CE-404E-9A52-21EB78B5BE76}"/>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FCCF36DF-968F-4665-B714-043091E2621C}"/>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262904D7-99C2-46BA-B4EA-154B806641CB}"/>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A520B9A9-34BA-42B2-B4FC-F4CC734EDED6}"/>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F6D5BD23-EFB8-41D7-81C5-6C05B775E917}"/>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2C0223E4-24E1-4E28-9581-2DC4D55D4169}"/>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1594135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B1085534-0FE1-4DE2-BBFF-2C7A613881F7}"/>
                                            </p:graphicEl>
                                          </p:spTgt>
                                        </p:tgtEl>
                                        <p:attrNameLst>
                                          <p:attrName>style.visibility</p:attrName>
                                        </p:attrNameLst>
                                      </p:cBhvr>
                                      <p:to>
                                        <p:strVal val="visible"/>
                                      </p:to>
                                    </p:set>
                                    <p:animEffect transition="in" filter="fade">
                                      <p:cBhvr>
                                        <p:cTn id="7" dur="500"/>
                                        <p:tgtEl>
                                          <p:spTgt spid="2">
                                            <p:graphicEl>
                                              <a:dgm id="{B1085534-0FE1-4DE2-BBFF-2C7A613881F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7AA7B3AF-D7CB-40BC-A593-85B0934E2D01}"/>
                                            </p:graphicEl>
                                          </p:spTgt>
                                        </p:tgtEl>
                                        <p:attrNameLst>
                                          <p:attrName>style.visibility</p:attrName>
                                        </p:attrNameLst>
                                      </p:cBhvr>
                                      <p:to>
                                        <p:strVal val="visible"/>
                                      </p:to>
                                    </p:set>
                                    <p:animEffect transition="in" filter="fade">
                                      <p:cBhvr>
                                        <p:cTn id="12" dur="500"/>
                                        <p:tgtEl>
                                          <p:spTgt spid="2">
                                            <p:graphicEl>
                                              <a:dgm id="{7AA7B3AF-D7CB-40BC-A593-85B0934E2D01}"/>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1B69FE72-1B4F-4AF8-9100-1BF35A039AC7}"/>
                                            </p:graphicEl>
                                          </p:spTgt>
                                        </p:tgtEl>
                                        <p:attrNameLst>
                                          <p:attrName>style.visibility</p:attrName>
                                        </p:attrNameLst>
                                      </p:cBhvr>
                                      <p:to>
                                        <p:strVal val="visible"/>
                                      </p:to>
                                    </p:set>
                                    <p:animEffect transition="in" filter="fade">
                                      <p:cBhvr>
                                        <p:cTn id="15" dur="500"/>
                                        <p:tgtEl>
                                          <p:spTgt spid="2">
                                            <p:graphicEl>
                                              <a:dgm id="{1B69FE72-1B4F-4AF8-9100-1BF35A039AC7}"/>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C92A5F6B-ED43-4135-A4EB-049217574885}"/>
                                            </p:graphicEl>
                                          </p:spTgt>
                                        </p:tgtEl>
                                        <p:attrNameLst>
                                          <p:attrName>style.visibility</p:attrName>
                                        </p:attrNameLst>
                                      </p:cBhvr>
                                      <p:to>
                                        <p:strVal val="visible"/>
                                      </p:to>
                                    </p:set>
                                    <p:animEffect transition="in" filter="fade">
                                      <p:cBhvr>
                                        <p:cTn id="20" dur="500"/>
                                        <p:tgtEl>
                                          <p:spTgt spid="2">
                                            <p:graphicEl>
                                              <a:dgm id="{C92A5F6B-ED43-4135-A4EB-049217574885}"/>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F6793995-355F-49C4-A797-CA043AEC8883}"/>
                                            </p:graphicEl>
                                          </p:spTgt>
                                        </p:tgtEl>
                                        <p:attrNameLst>
                                          <p:attrName>style.visibility</p:attrName>
                                        </p:attrNameLst>
                                      </p:cBhvr>
                                      <p:to>
                                        <p:strVal val="visible"/>
                                      </p:to>
                                    </p:set>
                                    <p:animEffect transition="in" filter="fade">
                                      <p:cBhvr>
                                        <p:cTn id="23" dur="500"/>
                                        <p:tgtEl>
                                          <p:spTgt spid="2">
                                            <p:graphicEl>
                                              <a:dgm id="{F6793995-355F-49C4-A797-CA043AEC8883}"/>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76AD7C85-553D-4466-887F-7B19018F6635}"/>
                                            </p:graphicEl>
                                          </p:spTgt>
                                        </p:tgtEl>
                                        <p:attrNameLst>
                                          <p:attrName>style.visibility</p:attrName>
                                        </p:attrNameLst>
                                      </p:cBhvr>
                                      <p:to>
                                        <p:strVal val="visible"/>
                                      </p:to>
                                    </p:set>
                                    <p:animEffect transition="in" filter="fade">
                                      <p:cBhvr>
                                        <p:cTn id="28" dur="500"/>
                                        <p:tgtEl>
                                          <p:spTgt spid="2">
                                            <p:graphicEl>
                                              <a:dgm id="{76AD7C85-553D-4466-887F-7B19018F6635}"/>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C0297278-F40C-4E2B-B1CA-B295A728C5A4}"/>
                                            </p:graphicEl>
                                          </p:spTgt>
                                        </p:tgtEl>
                                        <p:attrNameLst>
                                          <p:attrName>style.visibility</p:attrName>
                                        </p:attrNameLst>
                                      </p:cBhvr>
                                      <p:to>
                                        <p:strVal val="visible"/>
                                      </p:to>
                                    </p:set>
                                    <p:animEffect transition="in" filter="fade">
                                      <p:cBhvr>
                                        <p:cTn id="31" dur="500"/>
                                        <p:tgtEl>
                                          <p:spTgt spid="2">
                                            <p:graphicEl>
                                              <a:dgm id="{C0297278-F40C-4E2B-B1CA-B295A728C5A4}"/>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C8D956DD-DF2A-4795-B834-8C00C0B222AE}"/>
                                            </p:graphicEl>
                                          </p:spTgt>
                                        </p:tgtEl>
                                        <p:attrNameLst>
                                          <p:attrName>style.visibility</p:attrName>
                                        </p:attrNameLst>
                                      </p:cBhvr>
                                      <p:to>
                                        <p:strVal val="visible"/>
                                      </p:to>
                                    </p:set>
                                    <p:animEffect transition="in" filter="fade">
                                      <p:cBhvr>
                                        <p:cTn id="36" dur="500"/>
                                        <p:tgtEl>
                                          <p:spTgt spid="2">
                                            <p:graphicEl>
                                              <a:dgm id="{C8D956DD-DF2A-4795-B834-8C00C0B222AE}"/>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FC073A07-CC35-40C4-A03C-34DB095020EE}"/>
                                            </p:graphicEl>
                                          </p:spTgt>
                                        </p:tgtEl>
                                        <p:attrNameLst>
                                          <p:attrName>style.visibility</p:attrName>
                                        </p:attrNameLst>
                                      </p:cBhvr>
                                      <p:to>
                                        <p:strVal val="visible"/>
                                      </p:to>
                                    </p:set>
                                    <p:animEffect transition="in" filter="fade">
                                      <p:cBhvr>
                                        <p:cTn id="39" dur="500"/>
                                        <p:tgtEl>
                                          <p:spTgt spid="2">
                                            <p:graphicEl>
                                              <a:dgm id="{FC073A07-CC35-40C4-A03C-34DB095020EE}"/>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669B6DC1-5472-4BF6-BE4A-87CDFF5C9BA4}"/>
                                            </p:graphicEl>
                                          </p:spTgt>
                                        </p:tgtEl>
                                        <p:attrNameLst>
                                          <p:attrName>style.visibility</p:attrName>
                                        </p:attrNameLst>
                                      </p:cBhvr>
                                      <p:to>
                                        <p:strVal val="visible"/>
                                      </p:to>
                                    </p:set>
                                    <p:animEffect transition="in" filter="fade">
                                      <p:cBhvr>
                                        <p:cTn id="44" dur="500"/>
                                        <p:tgtEl>
                                          <p:spTgt spid="2">
                                            <p:graphicEl>
                                              <a:dgm id="{669B6DC1-5472-4BF6-BE4A-87CDFF5C9BA4}"/>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66B3A591-23DD-4E16-A229-E283706234CE}"/>
                                            </p:graphicEl>
                                          </p:spTgt>
                                        </p:tgtEl>
                                        <p:attrNameLst>
                                          <p:attrName>style.visibility</p:attrName>
                                        </p:attrNameLst>
                                      </p:cBhvr>
                                      <p:to>
                                        <p:strVal val="visible"/>
                                      </p:to>
                                    </p:set>
                                    <p:animEffect transition="in" filter="fade">
                                      <p:cBhvr>
                                        <p:cTn id="47" dur="500"/>
                                        <p:tgtEl>
                                          <p:spTgt spid="2">
                                            <p:graphicEl>
                                              <a:dgm id="{66B3A591-23DD-4E16-A229-E283706234CE}"/>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
                                            <p:graphicEl>
                                              <a:dgm id="{4D7E1860-4AE5-4F2C-8381-6A6F19905B80}"/>
                                            </p:graphicEl>
                                          </p:spTgt>
                                        </p:tgtEl>
                                        <p:attrNameLst>
                                          <p:attrName>style.visibility</p:attrName>
                                        </p:attrNameLst>
                                      </p:cBhvr>
                                      <p:to>
                                        <p:strVal val="visible"/>
                                      </p:to>
                                    </p:set>
                                    <p:animEffect transition="in" filter="fade">
                                      <p:cBhvr>
                                        <p:cTn id="52" dur="500"/>
                                        <p:tgtEl>
                                          <p:spTgt spid="2">
                                            <p:graphicEl>
                                              <a:dgm id="{4D7E1860-4AE5-4F2C-8381-6A6F19905B80}"/>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
                                            <p:graphicEl>
                                              <a:dgm id="{D4DC3D11-FF78-429D-BF21-3D9565449D60}"/>
                                            </p:graphicEl>
                                          </p:spTgt>
                                        </p:tgtEl>
                                        <p:attrNameLst>
                                          <p:attrName>style.visibility</p:attrName>
                                        </p:attrNameLst>
                                      </p:cBhvr>
                                      <p:to>
                                        <p:strVal val="visible"/>
                                      </p:to>
                                    </p:set>
                                    <p:animEffect transition="in" filter="fade">
                                      <p:cBhvr>
                                        <p:cTn id="55" dur="500"/>
                                        <p:tgtEl>
                                          <p:spTgt spid="2">
                                            <p:graphicEl>
                                              <a:dgm id="{D4DC3D11-FF78-429D-BF21-3D9565449D60}"/>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2">
                                            <p:graphicEl>
                                              <a:dgm id="{FCFFBC5D-D74D-412E-BC3B-DBFD7C1AD02A}"/>
                                            </p:graphicEl>
                                          </p:spTgt>
                                        </p:tgtEl>
                                        <p:attrNameLst>
                                          <p:attrName>style.visibility</p:attrName>
                                        </p:attrNameLst>
                                      </p:cBhvr>
                                      <p:to>
                                        <p:strVal val="visible"/>
                                      </p:to>
                                    </p:set>
                                    <p:animEffect transition="in" filter="fade">
                                      <p:cBhvr>
                                        <p:cTn id="60" dur="500"/>
                                        <p:tgtEl>
                                          <p:spTgt spid="2">
                                            <p:graphicEl>
                                              <a:dgm id="{FCFFBC5D-D74D-412E-BC3B-DBFD7C1AD02A}"/>
                                            </p:graphic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2">
                                            <p:graphicEl>
                                              <a:dgm id="{1E2D7411-C6FF-4621-BA30-45DEC6C571F6}"/>
                                            </p:graphicEl>
                                          </p:spTgt>
                                        </p:tgtEl>
                                        <p:attrNameLst>
                                          <p:attrName>style.visibility</p:attrName>
                                        </p:attrNameLst>
                                      </p:cBhvr>
                                      <p:to>
                                        <p:strVal val="visible"/>
                                      </p:to>
                                    </p:set>
                                    <p:animEffect transition="in" filter="fade">
                                      <p:cBhvr>
                                        <p:cTn id="63" dur="500"/>
                                        <p:tgtEl>
                                          <p:spTgt spid="2">
                                            <p:graphicEl>
                                              <a:dgm id="{1E2D7411-C6FF-4621-BA30-45DEC6C571F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18" descr="Sunburst chart&#10;&#10;Description automatically generated with medium confidence">
            <a:extLst>
              <a:ext uri="{FF2B5EF4-FFF2-40B4-BE49-F238E27FC236}">
                <a16:creationId xmlns:a16="http://schemas.microsoft.com/office/drawing/2014/main" id="{CCCE9CDA-8F8B-4F83-A60D-475CF5FC7980}"/>
              </a:ext>
            </a:extLst>
          </p:cNvPr>
          <p:cNvPicPr>
            <a:picLocks noChangeAspect="1"/>
          </p:cNvPicPr>
          <p:nvPr/>
        </p:nvPicPr>
        <p:blipFill rotWithShape="1">
          <a:blip r:embed="rId3">
            <a:extLst>
              <a:ext uri="{28A0092B-C50C-407E-A947-70E740481C1C}">
                <a14:useLocalDpi xmlns:a14="http://schemas.microsoft.com/office/drawing/2010/main" val="0"/>
              </a:ext>
            </a:extLst>
          </a:blip>
          <a:srcRect l="17739" r="15738"/>
          <a:stretch/>
        </p:blipFill>
        <p:spPr>
          <a:xfrm>
            <a:off x="545432" y="481264"/>
            <a:ext cx="1556729" cy="1993475"/>
          </a:xfrm>
          <a:prstGeom prst="rect">
            <a:avLst/>
          </a:prstGeom>
        </p:spPr>
      </p:pic>
      <p:sp>
        <p:nvSpPr>
          <p:cNvPr id="2" name="TextBox 1">
            <a:extLst>
              <a:ext uri="{FF2B5EF4-FFF2-40B4-BE49-F238E27FC236}">
                <a16:creationId xmlns:a16="http://schemas.microsoft.com/office/drawing/2014/main" id="{811EDCF5-078E-4EB6-B6F0-25916D1D61DA}"/>
              </a:ext>
            </a:extLst>
          </p:cNvPr>
          <p:cNvSpPr txBox="1"/>
          <p:nvPr/>
        </p:nvSpPr>
        <p:spPr>
          <a:xfrm>
            <a:off x="5066762" y="331420"/>
            <a:ext cx="6678603" cy="1200329"/>
          </a:xfrm>
          <a:prstGeom prst="rect">
            <a:avLst/>
          </a:prstGeom>
          <a:solidFill>
            <a:srgbClr val="002060"/>
          </a:solidFill>
        </p:spPr>
        <p:txBody>
          <a:bodyPr wrap="square" rtlCol="0">
            <a:spAutoFit/>
          </a:bodyPr>
          <a:lstStyle/>
          <a:p>
            <a:pPr algn="ctr"/>
            <a:r>
              <a:rPr lang="en-GB" sz="3600" b="1" dirty="0">
                <a:solidFill>
                  <a:schemeClr val="bg1"/>
                </a:solidFill>
              </a:rPr>
              <a:t>Jurisdiction when Investigating</a:t>
            </a:r>
            <a:br>
              <a:rPr lang="en-GB" sz="3600" b="1" dirty="0">
                <a:solidFill>
                  <a:schemeClr val="bg1"/>
                </a:solidFill>
              </a:rPr>
            </a:br>
            <a:r>
              <a:rPr lang="en-GB" sz="3600" b="1" dirty="0">
                <a:solidFill>
                  <a:schemeClr val="bg1"/>
                </a:solidFill>
              </a:rPr>
              <a:t> across Force Boundaries</a:t>
            </a:r>
          </a:p>
        </p:txBody>
      </p:sp>
      <p:grpSp>
        <p:nvGrpSpPr>
          <p:cNvPr id="3" name="Group 2">
            <a:extLst>
              <a:ext uri="{FF2B5EF4-FFF2-40B4-BE49-F238E27FC236}">
                <a16:creationId xmlns:a16="http://schemas.microsoft.com/office/drawing/2014/main" id="{F3141909-0164-4C81-A56D-7323E1583DCA}"/>
              </a:ext>
            </a:extLst>
          </p:cNvPr>
          <p:cNvGrpSpPr/>
          <p:nvPr/>
        </p:nvGrpSpPr>
        <p:grpSpPr>
          <a:xfrm>
            <a:off x="0" y="5766317"/>
            <a:ext cx="12192000" cy="1240188"/>
            <a:chOff x="0" y="5734233"/>
            <a:chExt cx="12192000" cy="1240188"/>
          </a:xfrm>
        </p:grpSpPr>
        <p:pic>
          <p:nvPicPr>
            <p:cNvPr id="4" name="Picture 3">
              <a:extLst>
                <a:ext uri="{FF2B5EF4-FFF2-40B4-BE49-F238E27FC236}">
                  <a16:creationId xmlns:a16="http://schemas.microsoft.com/office/drawing/2014/main" id="{20730FA8-FC99-47BD-99C2-CDE3314DC463}"/>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5" name="Rectangle 4">
              <a:extLst>
                <a:ext uri="{FF2B5EF4-FFF2-40B4-BE49-F238E27FC236}">
                  <a16:creationId xmlns:a16="http://schemas.microsoft.com/office/drawing/2014/main" id="{54517D32-56C2-4D46-A4AA-4B666DC5A888}"/>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6" name="Picture 5">
              <a:extLst>
                <a:ext uri="{FF2B5EF4-FFF2-40B4-BE49-F238E27FC236}">
                  <a16:creationId xmlns:a16="http://schemas.microsoft.com/office/drawing/2014/main" id="{3F2FAC26-2438-4A81-AA7A-9E06C9B2910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7" name="Rectangle 6">
              <a:extLst>
                <a:ext uri="{FF2B5EF4-FFF2-40B4-BE49-F238E27FC236}">
                  <a16:creationId xmlns:a16="http://schemas.microsoft.com/office/drawing/2014/main" id="{D3B843EA-3B07-409E-AEB0-E82B1FCD88A8}"/>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Text, letter&#10;&#10;Description automatically generated">
              <a:extLst>
                <a:ext uri="{FF2B5EF4-FFF2-40B4-BE49-F238E27FC236}">
                  <a16:creationId xmlns:a16="http://schemas.microsoft.com/office/drawing/2014/main" id="{74D5A6F2-CCF3-4857-B6A5-57F1A5233ACC}"/>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9" name="Picture 8" descr="A picture containing text, metalware, gear&#10;&#10;Description automatically generated">
              <a:extLst>
                <a:ext uri="{FF2B5EF4-FFF2-40B4-BE49-F238E27FC236}">
                  <a16:creationId xmlns:a16="http://schemas.microsoft.com/office/drawing/2014/main" id="{25FEFC6F-0B97-42AC-B802-2FC3ACBBF396}"/>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pic>
        <p:nvPicPr>
          <p:cNvPr id="17" name="Picture 16" descr="Map&#10;&#10;Description automatically generated">
            <a:extLst>
              <a:ext uri="{FF2B5EF4-FFF2-40B4-BE49-F238E27FC236}">
                <a16:creationId xmlns:a16="http://schemas.microsoft.com/office/drawing/2014/main" id="{B1C56566-738C-462D-904B-65727DFA0892}"/>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981023" y="507228"/>
            <a:ext cx="4341812" cy="5373292"/>
          </a:xfrm>
          <a:prstGeom prst="rect">
            <a:avLst/>
          </a:prstGeom>
        </p:spPr>
      </p:pic>
      <p:sp>
        <p:nvSpPr>
          <p:cNvPr id="20" name="TextBox 19">
            <a:extLst>
              <a:ext uri="{FF2B5EF4-FFF2-40B4-BE49-F238E27FC236}">
                <a16:creationId xmlns:a16="http://schemas.microsoft.com/office/drawing/2014/main" id="{19514E60-A27B-4BF4-9AEB-6B170E657563}"/>
              </a:ext>
            </a:extLst>
          </p:cNvPr>
          <p:cNvSpPr txBox="1"/>
          <p:nvPr/>
        </p:nvSpPr>
        <p:spPr>
          <a:xfrm>
            <a:off x="6004511" y="1943027"/>
            <a:ext cx="5353300" cy="3693319"/>
          </a:xfrm>
          <a:custGeom>
            <a:avLst/>
            <a:gdLst>
              <a:gd name="connsiteX0" fmla="*/ 0 w 5353300"/>
              <a:gd name="connsiteY0" fmla="*/ 0 h 3693319"/>
              <a:gd name="connsiteX1" fmla="*/ 541278 w 5353300"/>
              <a:gd name="connsiteY1" fmla="*/ 0 h 3693319"/>
              <a:gd name="connsiteX2" fmla="*/ 1189622 w 5353300"/>
              <a:gd name="connsiteY2" fmla="*/ 0 h 3693319"/>
              <a:gd name="connsiteX3" fmla="*/ 1623834 w 5353300"/>
              <a:gd name="connsiteY3" fmla="*/ 0 h 3693319"/>
              <a:gd name="connsiteX4" fmla="*/ 2165112 w 5353300"/>
              <a:gd name="connsiteY4" fmla="*/ 0 h 3693319"/>
              <a:gd name="connsiteX5" fmla="*/ 2866990 w 5353300"/>
              <a:gd name="connsiteY5" fmla="*/ 0 h 3693319"/>
              <a:gd name="connsiteX6" fmla="*/ 3568867 w 5353300"/>
              <a:gd name="connsiteY6" fmla="*/ 0 h 3693319"/>
              <a:gd name="connsiteX7" fmla="*/ 4163678 w 5353300"/>
              <a:gd name="connsiteY7" fmla="*/ 0 h 3693319"/>
              <a:gd name="connsiteX8" fmla="*/ 4651423 w 5353300"/>
              <a:gd name="connsiteY8" fmla="*/ 0 h 3693319"/>
              <a:gd name="connsiteX9" fmla="*/ 5353300 w 5353300"/>
              <a:gd name="connsiteY9" fmla="*/ 0 h 3693319"/>
              <a:gd name="connsiteX10" fmla="*/ 5353300 w 5353300"/>
              <a:gd name="connsiteY10" fmla="*/ 601483 h 3693319"/>
              <a:gd name="connsiteX11" fmla="*/ 5353300 w 5353300"/>
              <a:gd name="connsiteY11" fmla="*/ 1129100 h 3693319"/>
              <a:gd name="connsiteX12" fmla="*/ 5353300 w 5353300"/>
              <a:gd name="connsiteY12" fmla="*/ 1545918 h 3693319"/>
              <a:gd name="connsiteX13" fmla="*/ 5353300 w 5353300"/>
              <a:gd name="connsiteY13" fmla="*/ 1962735 h 3693319"/>
              <a:gd name="connsiteX14" fmla="*/ 5353300 w 5353300"/>
              <a:gd name="connsiteY14" fmla="*/ 2527285 h 3693319"/>
              <a:gd name="connsiteX15" fmla="*/ 5353300 w 5353300"/>
              <a:gd name="connsiteY15" fmla="*/ 3128769 h 3693319"/>
              <a:gd name="connsiteX16" fmla="*/ 5353300 w 5353300"/>
              <a:gd name="connsiteY16" fmla="*/ 3693319 h 3693319"/>
              <a:gd name="connsiteX17" fmla="*/ 4704956 w 5353300"/>
              <a:gd name="connsiteY17" fmla="*/ 3693319 h 3693319"/>
              <a:gd name="connsiteX18" fmla="*/ 4003079 w 5353300"/>
              <a:gd name="connsiteY18" fmla="*/ 3693319 h 3693319"/>
              <a:gd name="connsiteX19" fmla="*/ 3354735 w 5353300"/>
              <a:gd name="connsiteY19" fmla="*/ 3693319 h 3693319"/>
              <a:gd name="connsiteX20" fmla="*/ 2706391 w 5353300"/>
              <a:gd name="connsiteY20" fmla="*/ 3693319 h 3693319"/>
              <a:gd name="connsiteX21" fmla="*/ 2165112 w 5353300"/>
              <a:gd name="connsiteY21" fmla="*/ 3693319 h 3693319"/>
              <a:gd name="connsiteX22" fmla="*/ 1570301 w 5353300"/>
              <a:gd name="connsiteY22" fmla="*/ 3693319 h 3693319"/>
              <a:gd name="connsiteX23" fmla="*/ 868424 w 5353300"/>
              <a:gd name="connsiteY23" fmla="*/ 3693319 h 3693319"/>
              <a:gd name="connsiteX24" fmla="*/ 0 w 5353300"/>
              <a:gd name="connsiteY24" fmla="*/ 3693319 h 3693319"/>
              <a:gd name="connsiteX25" fmla="*/ 0 w 5353300"/>
              <a:gd name="connsiteY25" fmla="*/ 3239568 h 3693319"/>
              <a:gd name="connsiteX26" fmla="*/ 0 w 5353300"/>
              <a:gd name="connsiteY26" fmla="*/ 2822751 h 3693319"/>
              <a:gd name="connsiteX27" fmla="*/ 0 w 5353300"/>
              <a:gd name="connsiteY27" fmla="*/ 2369000 h 3693319"/>
              <a:gd name="connsiteX28" fmla="*/ 0 w 5353300"/>
              <a:gd name="connsiteY28" fmla="*/ 1878317 h 3693319"/>
              <a:gd name="connsiteX29" fmla="*/ 0 w 5353300"/>
              <a:gd name="connsiteY29" fmla="*/ 1276833 h 3693319"/>
              <a:gd name="connsiteX30" fmla="*/ 0 w 5353300"/>
              <a:gd name="connsiteY30" fmla="*/ 860016 h 3693319"/>
              <a:gd name="connsiteX31" fmla="*/ 0 w 5353300"/>
              <a:gd name="connsiteY31" fmla="*/ 0 h 3693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5353300" h="3693319" fill="none" extrusionOk="0">
                <a:moveTo>
                  <a:pt x="0" y="0"/>
                </a:moveTo>
                <a:cubicBezTo>
                  <a:pt x="185072" y="-62690"/>
                  <a:pt x="415098" y="62742"/>
                  <a:pt x="541278" y="0"/>
                </a:cubicBezTo>
                <a:cubicBezTo>
                  <a:pt x="667458" y="-62742"/>
                  <a:pt x="1035290" y="53912"/>
                  <a:pt x="1189622" y="0"/>
                </a:cubicBezTo>
                <a:cubicBezTo>
                  <a:pt x="1343954" y="-53912"/>
                  <a:pt x="1439612" y="28820"/>
                  <a:pt x="1623834" y="0"/>
                </a:cubicBezTo>
                <a:cubicBezTo>
                  <a:pt x="1808056" y="-28820"/>
                  <a:pt x="2002889" y="10723"/>
                  <a:pt x="2165112" y="0"/>
                </a:cubicBezTo>
                <a:cubicBezTo>
                  <a:pt x="2327335" y="-10723"/>
                  <a:pt x="2585922" y="3698"/>
                  <a:pt x="2866990" y="0"/>
                </a:cubicBezTo>
                <a:cubicBezTo>
                  <a:pt x="3148058" y="-3698"/>
                  <a:pt x="3366979" y="23289"/>
                  <a:pt x="3568867" y="0"/>
                </a:cubicBezTo>
                <a:cubicBezTo>
                  <a:pt x="3770755" y="-23289"/>
                  <a:pt x="4022668" y="31840"/>
                  <a:pt x="4163678" y="0"/>
                </a:cubicBezTo>
                <a:cubicBezTo>
                  <a:pt x="4304688" y="-31840"/>
                  <a:pt x="4452704" y="9328"/>
                  <a:pt x="4651423" y="0"/>
                </a:cubicBezTo>
                <a:cubicBezTo>
                  <a:pt x="4850143" y="-9328"/>
                  <a:pt x="5064535" y="48080"/>
                  <a:pt x="5353300" y="0"/>
                </a:cubicBezTo>
                <a:cubicBezTo>
                  <a:pt x="5392784" y="157642"/>
                  <a:pt x="5348286" y="432261"/>
                  <a:pt x="5353300" y="601483"/>
                </a:cubicBezTo>
                <a:cubicBezTo>
                  <a:pt x="5358314" y="770705"/>
                  <a:pt x="5309646" y="996426"/>
                  <a:pt x="5353300" y="1129100"/>
                </a:cubicBezTo>
                <a:cubicBezTo>
                  <a:pt x="5396954" y="1261774"/>
                  <a:pt x="5318854" y="1383294"/>
                  <a:pt x="5353300" y="1545918"/>
                </a:cubicBezTo>
                <a:cubicBezTo>
                  <a:pt x="5387746" y="1708542"/>
                  <a:pt x="5335792" y="1836932"/>
                  <a:pt x="5353300" y="1962735"/>
                </a:cubicBezTo>
                <a:cubicBezTo>
                  <a:pt x="5370808" y="2088538"/>
                  <a:pt x="5341574" y="2284492"/>
                  <a:pt x="5353300" y="2527285"/>
                </a:cubicBezTo>
                <a:cubicBezTo>
                  <a:pt x="5365026" y="2770078"/>
                  <a:pt x="5343263" y="2979359"/>
                  <a:pt x="5353300" y="3128769"/>
                </a:cubicBezTo>
                <a:cubicBezTo>
                  <a:pt x="5363337" y="3278179"/>
                  <a:pt x="5294565" y="3436462"/>
                  <a:pt x="5353300" y="3693319"/>
                </a:cubicBezTo>
                <a:cubicBezTo>
                  <a:pt x="5063527" y="3753733"/>
                  <a:pt x="5014728" y="3681032"/>
                  <a:pt x="4704956" y="3693319"/>
                </a:cubicBezTo>
                <a:cubicBezTo>
                  <a:pt x="4395184" y="3705606"/>
                  <a:pt x="4266397" y="3623138"/>
                  <a:pt x="4003079" y="3693319"/>
                </a:cubicBezTo>
                <a:cubicBezTo>
                  <a:pt x="3739761" y="3763500"/>
                  <a:pt x="3656685" y="3691864"/>
                  <a:pt x="3354735" y="3693319"/>
                </a:cubicBezTo>
                <a:cubicBezTo>
                  <a:pt x="3052785" y="3694774"/>
                  <a:pt x="2914190" y="3668825"/>
                  <a:pt x="2706391" y="3693319"/>
                </a:cubicBezTo>
                <a:cubicBezTo>
                  <a:pt x="2498592" y="3717813"/>
                  <a:pt x="2375742" y="3657283"/>
                  <a:pt x="2165112" y="3693319"/>
                </a:cubicBezTo>
                <a:cubicBezTo>
                  <a:pt x="1954482" y="3729355"/>
                  <a:pt x="1800505" y="3659509"/>
                  <a:pt x="1570301" y="3693319"/>
                </a:cubicBezTo>
                <a:cubicBezTo>
                  <a:pt x="1340097" y="3727129"/>
                  <a:pt x="1055687" y="3638113"/>
                  <a:pt x="868424" y="3693319"/>
                </a:cubicBezTo>
                <a:cubicBezTo>
                  <a:pt x="681161" y="3748525"/>
                  <a:pt x="283163" y="3601295"/>
                  <a:pt x="0" y="3693319"/>
                </a:cubicBezTo>
                <a:cubicBezTo>
                  <a:pt x="-10534" y="3581202"/>
                  <a:pt x="42718" y="3385661"/>
                  <a:pt x="0" y="3239568"/>
                </a:cubicBezTo>
                <a:cubicBezTo>
                  <a:pt x="-42718" y="3093475"/>
                  <a:pt x="47323" y="2993972"/>
                  <a:pt x="0" y="2822751"/>
                </a:cubicBezTo>
                <a:cubicBezTo>
                  <a:pt x="-47323" y="2651530"/>
                  <a:pt x="33928" y="2546655"/>
                  <a:pt x="0" y="2369000"/>
                </a:cubicBezTo>
                <a:cubicBezTo>
                  <a:pt x="-33928" y="2191345"/>
                  <a:pt x="1603" y="2029636"/>
                  <a:pt x="0" y="1878317"/>
                </a:cubicBezTo>
                <a:cubicBezTo>
                  <a:pt x="-1603" y="1726998"/>
                  <a:pt x="59974" y="1420211"/>
                  <a:pt x="0" y="1276833"/>
                </a:cubicBezTo>
                <a:cubicBezTo>
                  <a:pt x="-59974" y="1133455"/>
                  <a:pt x="47936" y="988488"/>
                  <a:pt x="0" y="860016"/>
                </a:cubicBezTo>
                <a:cubicBezTo>
                  <a:pt x="-47936" y="731544"/>
                  <a:pt x="66616" y="333447"/>
                  <a:pt x="0" y="0"/>
                </a:cubicBezTo>
                <a:close/>
              </a:path>
              <a:path w="5353300" h="3693319" stroke="0" extrusionOk="0">
                <a:moveTo>
                  <a:pt x="0" y="0"/>
                </a:moveTo>
                <a:cubicBezTo>
                  <a:pt x="110422" y="-12006"/>
                  <a:pt x="431452" y="42672"/>
                  <a:pt x="541278" y="0"/>
                </a:cubicBezTo>
                <a:cubicBezTo>
                  <a:pt x="651104" y="-42672"/>
                  <a:pt x="969349" y="68360"/>
                  <a:pt x="1136089" y="0"/>
                </a:cubicBezTo>
                <a:cubicBezTo>
                  <a:pt x="1302829" y="-68360"/>
                  <a:pt x="1550649" y="71740"/>
                  <a:pt x="1784433" y="0"/>
                </a:cubicBezTo>
                <a:cubicBezTo>
                  <a:pt x="2018217" y="-71740"/>
                  <a:pt x="2119235" y="33787"/>
                  <a:pt x="2218645" y="0"/>
                </a:cubicBezTo>
                <a:cubicBezTo>
                  <a:pt x="2318055" y="-33787"/>
                  <a:pt x="2514594" y="6152"/>
                  <a:pt x="2706391" y="0"/>
                </a:cubicBezTo>
                <a:cubicBezTo>
                  <a:pt x="2898188" y="-6152"/>
                  <a:pt x="3140352" y="30066"/>
                  <a:pt x="3408268" y="0"/>
                </a:cubicBezTo>
                <a:cubicBezTo>
                  <a:pt x="3676184" y="-30066"/>
                  <a:pt x="3649840" y="43892"/>
                  <a:pt x="3842480" y="0"/>
                </a:cubicBezTo>
                <a:cubicBezTo>
                  <a:pt x="4035120" y="-43892"/>
                  <a:pt x="4142475" y="2543"/>
                  <a:pt x="4437291" y="0"/>
                </a:cubicBezTo>
                <a:cubicBezTo>
                  <a:pt x="4732107" y="-2543"/>
                  <a:pt x="5126185" y="49314"/>
                  <a:pt x="5353300" y="0"/>
                </a:cubicBezTo>
                <a:cubicBezTo>
                  <a:pt x="5372919" y="162322"/>
                  <a:pt x="5334463" y="311194"/>
                  <a:pt x="5353300" y="453751"/>
                </a:cubicBezTo>
                <a:cubicBezTo>
                  <a:pt x="5372137" y="596308"/>
                  <a:pt x="5313076" y="860565"/>
                  <a:pt x="5353300" y="981368"/>
                </a:cubicBezTo>
                <a:cubicBezTo>
                  <a:pt x="5393524" y="1102171"/>
                  <a:pt x="5300419" y="1395192"/>
                  <a:pt x="5353300" y="1545918"/>
                </a:cubicBezTo>
                <a:cubicBezTo>
                  <a:pt x="5406181" y="1696644"/>
                  <a:pt x="5303140" y="1824367"/>
                  <a:pt x="5353300" y="2073535"/>
                </a:cubicBezTo>
                <a:cubicBezTo>
                  <a:pt x="5403460" y="2322703"/>
                  <a:pt x="5318001" y="2395531"/>
                  <a:pt x="5353300" y="2527285"/>
                </a:cubicBezTo>
                <a:cubicBezTo>
                  <a:pt x="5388599" y="2659039"/>
                  <a:pt x="5335772" y="2806358"/>
                  <a:pt x="5353300" y="2981036"/>
                </a:cubicBezTo>
                <a:cubicBezTo>
                  <a:pt x="5370828" y="3155714"/>
                  <a:pt x="5275157" y="3460374"/>
                  <a:pt x="5353300" y="3693319"/>
                </a:cubicBezTo>
                <a:cubicBezTo>
                  <a:pt x="5192106" y="3711638"/>
                  <a:pt x="5120809" y="3661927"/>
                  <a:pt x="4919088" y="3693319"/>
                </a:cubicBezTo>
                <a:cubicBezTo>
                  <a:pt x="4717367" y="3724711"/>
                  <a:pt x="4535718" y="3685038"/>
                  <a:pt x="4270744" y="3693319"/>
                </a:cubicBezTo>
                <a:cubicBezTo>
                  <a:pt x="4005770" y="3701600"/>
                  <a:pt x="3958890" y="3653865"/>
                  <a:pt x="3836532" y="3693319"/>
                </a:cubicBezTo>
                <a:cubicBezTo>
                  <a:pt x="3714174" y="3732773"/>
                  <a:pt x="3371935" y="3620802"/>
                  <a:pt x="3188188" y="3693319"/>
                </a:cubicBezTo>
                <a:cubicBezTo>
                  <a:pt x="3004441" y="3765836"/>
                  <a:pt x="2806515" y="3650589"/>
                  <a:pt x="2700442" y="3693319"/>
                </a:cubicBezTo>
                <a:cubicBezTo>
                  <a:pt x="2594369" y="3736049"/>
                  <a:pt x="2341422" y="3654633"/>
                  <a:pt x="2212697" y="3693319"/>
                </a:cubicBezTo>
                <a:cubicBezTo>
                  <a:pt x="2083972" y="3732005"/>
                  <a:pt x="1768865" y="3629668"/>
                  <a:pt x="1510820" y="3693319"/>
                </a:cubicBezTo>
                <a:cubicBezTo>
                  <a:pt x="1252775" y="3756970"/>
                  <a:pt x="989434" y="3656606"/>
                  <a:pt x="808943" y="3693319"/>
                </a:cubicBezTo>
                <a:cubicBezTo>
                  <a:pt x="628452" y="3730032"/>
                  <a:pt x="206871" y="3662425"/>
                  <a:pt x="0" y="3693319"/>
                </a:cubicBezTo>
                <a:cubicBezTo>
                  <a:pt x="-65569" y="3442600"/>
                  <a:pt x="42045" y="3303694"/>
                  <a:pt x="0" y="3091836"/>
                </a:cubicBezTo>
                <a:cubicBezTo>
                  <a:pt x="-42045" y="2879978"/>
                  <a:pt x="36349" y="2690063"/>
                  <a:pt x="0" y="2490352"/>
                </a:cubicBezTo>
                <a:cubicBezTo>
                  <a:pt x="-36349" y="2290641"/>
                  <a:pt x="49894" y="2236986"/>
                  <a:pt x="0" y="2073535"/>
                </a:cubicBezTo>
                <a:cubicBezTo>
                  <a:pt x="-49894" y="1910084"/>
                  <a:pt x="16427" y="1694308"/>
                  <a:pt x="0" y="1472051"/>
                </a:cubicBezTo>
                <a:cubicBezTo>
                  <a:pt x="-16427" y="1249794"/>
                  <a:pt x="63970" y="1166268"/>
                  <a:pt x="0" y="907501"/>
                </a:cubicBezTo>
                <a:cubicBezTo>
                  <a:pt x="-63970" y="648734"/>
                  <a:pt x="42004" y="353817"/>
                  <a:pt x="0" y="0"/>
                </a:cubicBezTo>
                <a:close/>
              </a:path>
            </a:pathLst>
          </a:custGeom>
          <a:solidFill>
            <a:schemeClr val="tx2">
              <a:lumMod val="20000"/>
              <a:lumOff val="80000"/>
            </a:schemeClr>
          </a:solidFill>
          <a:ln>
            <a:solidFill>
              <a:schemeClr val="tx1"/>
            </a:solidFill>
            <a:extLst>
              <a:ext uri="{C807C97D-BFC1-408E-A445-0C87EB9F89A2}">
                <ask:lineSketchStyleProps xmlns:ask="http://schemas.microsoft.com/office/drawing/2018/sketchyshapes" sd="231473619">
                  <a:prstGeom prst="rect">
                    <a:avLst/>
                  </a:prstGeom>
                  <ask:type>
                    <ask:lineSketchScribble/>
                  </ask:type>
                </ask:lineSketchStyleProps>
              </a:ext>
            </a:extLst>
          </a:ln>
        </p:spPr>
        <p:txBody>
          <a:bodyPr wrap="square" rtlCol="0">
            <a:spAutoFit/>
          </a:bodyPr>
          <a:lstStyle/>
          <a:p>
            <a:pPr marL="285750" indent="-285750">
              <a:buFont typeface="Arial" panose="020B0604020202020204" pitchFamily="34" charset="0"/>
              <a:buChar char="•"/>
            </a:pPr>
            <a:r>
              <a:rPr lang="en-GB" dirty="0"/>
              <a:t>Where the crime Occurred determines which Police Force Investigates.</a:t>
            </a:r>
            <a:br>
              <a:rPr lang="en-GB" dirty="0"/>
            </a:br>
            <a:endParaRPr lang="en-GB" dirty="0"/>
          </a:p>
          <a:p>
            <a:pPr marL="285750" indent="-285750">
              <a:buFont typeface="Arial" panose="020B0604020202020204" pitchFamily="34" charset="0"/>
              <a:buChar char="•"/>
            </a:pPr>
            <a:r>
              <a:rPr lang="en-US" sz="1800" dirty="0">
                <a:solidFill>
                  <a:srgbClr val="000000"/>
                </a:solidFill>
                <a:effectLst/>
                <a:ea typeface="Times New Roman" panose="02020603050405020304" pitchFamily="18" charset="0"/>
                <a:cs typeface="Arial" panose="020B0604020202020204" pitchFamily="34" charset="0"/>
              </a:rPr>
              <a:t>Practical considerations arise where the victim resides in a different policing area from that in which the offence(s) was committed</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C</a:t>
            </a:r>
            <a:r>
              <a:rPr lang="en-GB" sz="1800" dirty="0">
                <a:solidFill>
                  <a:srgbClr val="000000"/>
                </a:solidFill>
                <a:effectLst/>
                <a:ea typeface="Times New Roman" panose="02020603050405020304" pitchFamily="18" charset="0"/>
                <a:cs typeface="Arial" panose="020B0604020202020204" pitchFamily="34" charset="0"/>
              </a:rPr>
              <a:t>lear records are kept by the lead Force</a:t>
            </a:r>
            <a:br>
              <a:rPr lang="en-GB" sz="1800" dirty="0">
                <a:solidFill>
                  <a:srgbClr val="000000"/>
                </a:solidFill>
                <a:effectLst/>
                <a:ea typeface="Times New Roman" panose="02020603050405020304" pitchFamily="18" charset="0"/>
                <a:cs typeface="Arial" panose="020B0604020202020204" pitchFamily="34" charset="0"/>
              </a:rPr>
            </a:br>
            <a:r>
              <a:rPr lang="en-GB" sz="1800" dirty="0">
                <a:solidFill>
                  <a:srgbClr val="000000"/>
                </a:solidFill>
                <a:effectLst/>
                <a:ea typeface="Times New Roman" panose="02020603050405020304" pitchFamily="18" charset="0"/>
                <a:cs typeface="Arial" panose="020B0604020202020204" pitchFamily="34" charset="0"/>
              </a:rPr>
              <a:t>- decisions made, information shared and received, actions proposed, and conclusions reached</a:t>
            </a:r>
            <a:br>
              <a:rPr lang="en-GB" sz="1800" dirty="0">
                <a:solidFill>
                  <a:srgbClr val="000000"/>
                </a:solidFill>
                <a:effectLst/>
                <a:ea typeface="Times New Roman" panose="02020603050405020304" pitchFamily="18" charset="0"/>
                <a:cs typeface="Arial" panose="020B0604020202020204" pitchFamily="34" charset="0"/>
              </a:rPr>
            </a:br>
            <a:endParaRPr lang="en-GB" sz="1800" dirty="0">
              <a:solidFill>
                <a:srgbClr val="000000"/>
              </a:solidFill>
              <a:effectLst/>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GB" dirty="0">
                <a:solidFill>
                  <a:srgbClr val="000000"/>
                </a:solidFill>
                <a:ea typeface="Times New Roman" panose="02020603050405020304" pitchFamily="18" charset="0"/>
                <a:cs typeface="Arial" panose="020B0604020202020204" pitchFamily="34" charset="0"/>
              </a:rPr>
              <a:t>Tools available when gathering evidence / information Internationally </a:t>
            </a:r>
            <a:endParaRPr lang="en-GB" dirty="0">
              <a:solidFill>
                <a:srgbClr val="000000"/>
              </a:solidFill>
              <a:cs typeface="Arial" panose="020B0604020202020204" pitchFamily="34" charset="0"/>
            </a:endParaRPr>
          </a:p>
        </p:txBody>
      </p:sp>
    </p:spTree>
    <p:extLst>
      <p:ext uri="{BB962C8B-B14F-4D97-AF65-F5344CB8AC3E}">
        <p14:creationId xmlns:p14="http://schemas.microsoft.com/office/powerpoint/2010/main" val="3569544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0">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stretch>
            <a:fillRect/>
          </a:stretch>
        </p:blipFill>
        <p:spPr>
          <a:xfrm>
            <a:off x="8386971" y="2185638"/>
            <a:ext cx="3541821" cy="2605067"/>
          </a:xfrm>
          <a:prstGeom prst="rect">
            <a:avLst/>
          </a:prstGeom>
        </p:spPr>
      </p:pic>
      <p:sp>
        <p:nvSpPr>
          <p:cNvPr id="5" name="TextBox 4"/>
          <p:cNvSpPr txBox="1"/>
          <p:nvPr/>
        </p:nvSpPr>
        <p:spPr>
          <a:xfrm>
            <a:off x="1318350" y="251210"/>
            <a:ext cx="9397635" cy="646331"/>
          </a:xfrm>
          <a:prstGeom prst="rect">
            <a:avLst/>
          </a:prstGeom>
          <a:solidFill>
            <a:srgbClr val="002060"/>
          </a:solidFill>
        </p:spPr>
        <p:txBody>
          <a:bodyPr wrap="square" rtlCol="0">
            <a:spAutoFit/>
          </a:bodyPr>
          <a:lstStyle/>
          <a:p>
            <a:pPr algn="ctr"/>
            <a:r>
              <a:rPr lang="en-GB" sz="3600" b="1" dirty="0">
                <a:solidFill>
                  <a:schemeClr val="bg1"/>
                </a:solidFill>
              </a:rPr>
              <a:t>Multi-Agency Work</a:t>
            </a:r>
          </a:p>
        </p:txBody>
      </p:sp>
      <p:graphicFrame>
        <p:nvGraphicFramePr>
          <p:cNvPr id="2" name="Diagram 1"/>
          <p:cNvGraphicFramePr/>
          <p:nvPr>
            <p:extLst>
              <p:ext uri="{D42A27DB-BD31-4B8C-83A1-F6EECF244321}">
                <p14:modId xmlns:p14="http://schemas.microsoft.com/office/powerpoint/2010/main" val="4100910001"/>
              </p:ext>
            </p:extLst>
          </p:nvPr>
        </p:nvGraphicFramePr>
        <p:xfrm>
          <a:off x="1318349" y="1338145"/>
          <a:ext cx="6777435" cy="429473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7" name="Group 6">
            <a:extLst>
              <a:ext uri="{FF2B5EF4-FFF2-40B4-BE49-F238E27FC236}">
                <a16:creationId xmlns:a16="http://schemas.microsoft.com/office/drawing/2014/main" id="{D91AA3FA-C971-40B7-A2CD-1767A18EA6F7}"/>
              </a:ext>
            </a:extLst>
          </p:cNvPr>
          <p:cNvGrpSpPr/>
          <p:nvPr/>
        </p:nvGrpSpPr>
        <p:grpSpPr>
          <a:xfrm>
            <a:off x="0" y="5734233"/>
            <a:ext cx="12192000" cy="1240188"/>
            <a:chOff x="0" y="5734233"/>
            <a:chExt cx="12192000" cy="1240188"/>
          </a:xfrm>
        </p:grpSpPr>
        <p:pic>
          <p:nvPicPr>
            <p:cNvPr id="8" name="Picture 7">
              <a:extLst>
                <a:ext uri="{FF2B5EF4-FFF2-40B4-BE49-F238E27FC236}">
                  <a16:creationId xmlns:a16="http://schemas.microsoft.com/office/drawing/2014/main" id="{04577CCF-7D33-4EAE-9A78-FC0BFD4BD2DE}"/>
                </a:ext>
              </a:extLst>
            </p:cNvPr>
            <p:cNvPicPr>
              <a:picLocks noChangeAspect="1"/>
            </p:cNvPicPr>
            <p:nvPr/>
          </p:nvPicPr>
          <p:blipFill>
            <a:blip r:embed="rId9"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9" name="Rectangle 8">
              <a:extLst>
                <a:ext uri="{FF2B5EF4-FFF2-40B4-BE49-F238E27FC236}">
                  <a16:creationId xmlns:a16="http://schemas.microsoft.com/office/drawing/2014/main" id="{4D69AF8E-7AC4-4394-A7DC-6C180C9A9704}"/>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 name="Picture 9">
              <a:extLst>
                <a:ext uri="{FF2B5EF4-FFF2-40B4-BE49-F238E27FC236}">
                  <a16:creationId xmlns:a16="http://schemas.microsoft.com/office/drawing/2014/main" id="{37C438B0-5E5A-4040-80CB-9E1DE8F613AF}"/>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1" name="Rectangle 10">
              <a:extLst>
                <a:ext uri="{FF2B5EF4-FFF2-40B4-BE49-F238E27FC236}">
                  <a16:creationId xmlns:a16="http://schemas.microsoft.com/office/drawing/2014/main" id="{7F0AD8D7-7FF2-4F8A-B416-48D3D0D04C92}"/>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Text, letter&#10;&#10;Description automatically generated">
              <a:extLst>
                <a:ext uri="{FF2B5EF4-FFF2-40B4-BE49-F238E27FC236}">
                  <a16:creationId xmlns:a16="http://schemas.microsoft.com/office/drawing/2014/main" id="{BDE2CEAC-91D5-4125-9DFF-D03C3AB0C9A9}"/>
                </a:ext>
              </a:extLst>
            </p:cNvPr>
            <p:cNvPicPr>
              <a:picLocks noChangeAspect="1"/>
            </p:cNvPicPr>
            <p:nvPr/>
          </p:nvPicPr>
          <p:blipFill rotWithShape="1">
            <a:blip r:embed="rId11"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3" name="Picture 12" descr="A picture containing text, metalware, gear&#10;&#10;Description automatically generated">
              <a:extLst>
                <a:ext uri="{FF2B5EF4-FFF2-40B4-BE49-F238E27FC236}">
                  <a16:creationId xmlns:a16="http://schemas.microsoft.com/office/drawing/2014/main" id="{E24D467C-5482-48CE-BD26-281018A9EE18}"/>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7729724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C434D034-E1A1-4BDA-AB50-0230DF4DED0B}"/>
                                            </p:graphicEl>
                                          </p:spTgt>
                                        </p:tgtEl>
                                        <p:attrNameLst>
                                          <p:attrName>style.visibility</p:attrName>
                                        </p:attrNameLst>
                                      </p:cBhvr>
                                      <p:to>
                                        <p:strVal val="visible"/>
                                      </p:to>
                                    </p:set>
                                    <p:animEffect transition="in" filter="fade">
                                      <p:cBhvr>
                                        <p:cTn id="7" dur="500"/>
                                        <p:tgtEl>
                                          <p:spTgt spid="2">
                                            <p:graphicEl>
                                              <a:dgm id="{C434D034-E1A1-4BDA-AB50-0230DF4DED0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39AF29AE-A9D2-4325-8CE5-7F75E12F6162}"/>
                                            </p:graphicEl>
                                          </p:spTgt>
                                        </p:tgtEl>
                                        <p:attrNameLst>
                                          <p:attrName>style.visibility</p:attrName>
                                        </p:attrNameLst>
                                      </p:cBhvr>
                                      <p:to>
                                        <p:strVal val="visible"/>
                                      </p:to>
                                    </p:set>
                                    <p:animEffect transition="in" filter="fade">
                                      <p:cBhvr>
                                        <p:cTn id="12" dur="500"/>
                                        <p:tgtEl>
                                          <p:spTgt spid="2">
                                            <p:graphicEl>
                                              <a:dgm id="{39AF29AE-A9D2-4325-8CE5-7F75E12F6162}"/>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A864B99B-5B3E-4C7C-8AAB-6BF46415FA34}"/>
                                            </p:graphicEl>
                                          </p:spTgt>
                                        </p:tgtEl>
                                        <p:attrNameLst>
                                          <p:attrName>style.visibility</p:attrName>
                                        </p:attrNameLst>
                                      </p:cBhvr>
                                      <p:to>
                                        <p:strVal val="visible"/>
                                      </p:to>
                                    </p:set>
                                    <p:animEffect transition="in" filter="fade">
                                      <p:cBhvr>
                                        <p:cTn id="15" dur="500"/>
                                        <p:tgtEl>
                                          <p:spTgt spid="2">
                                            <p:graphicEl>
                                              <a:dgm id="{A864B99B-5B3E-4C7C-8AAB-6BF46415FA34}"/>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31FE233B-0701-4228-89B8-E5ED5BF8CF20}"/>
                                            </p:graphicEl>
                                          </p:spTgt>
                                        </p:tgtEl>
                                        <p:attrNameLst>
                                          <p:attrName>style.visibility</p:attrName>
                                        </p:attrNameLst>
                                      </p:cBhvr>
                                      <p:to>
                                        <p:strVal val="visible"/>
                                      </p:to>
                                    </p:set>
                                    <p:animEffect transition="in" filter="fade">
                                      <p:cBhvr>
                                        <p:cTn id="20" dur="500"/>
                                        <p:tgtEl>
                                          <p:spTgt spid="2">
                                            <p:graphicEl>
                                              <a:dgm id="{31FE233B-0701-4228-89B8-E5ED5BF8CF2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85497308-386F-4221-87E0-5708A0209465}"/>
                                            </p:graphicEl>
                                          </p:spTgt>
                                        </p:tgtEl>
                                        <p:attrNameLst>
                                          <p:attrName>style.visibility</p:attrName>
                                        </p:attrNameLst>
                                      </p:cBhvr>
                                      <p:to>
                                        <p:strVal val="visible"/>
                                      </p:to>
                                    </p:set>
                                    <p:animEffect transition="in" filter="fade">
                                      <p:cBhvr>
                                        <p:cTn id="23" dur="500"/>
                                        <p:tgtEl>
                                          <p:spTgt spid="2">
                                            <p:graphicEl>
                                              <a:dgm id="{85497308-386F-4221-87E0-5708A020946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3544725" y="1097080"/>
            <a:ext cx="5405770" cy="3938559"/>
          </a:xfrm>
          <a:prstGeom prst="rect">
            <a:avLst/>
          </a:prstGeom>
        </p:spPr>
      </p:pic>
      <p:grpSp>
        <p:nvGrpSpPr>
          <p:cNvPr id="4" name="Group 3">
            <a:extLst>
              <a:ext uri="{FF2B5EF4-FFF2-40B4-BE49-F238E27FC236}">
                <a16:creationId xmlns:a16="http://schemas.microsoft.com/office/drawing/2014/main" id="{C5D2DD0D-8937-4F14-ACF6-0B0894030FE3}"/>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F8EC2783-9FA0-490A-9B73-99EBE44BFB4D}"/>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F6D6D465-C1C2-420D-9FA9-6E52A0EEBC71}"/>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EBC08244-5C6E-4E75-B25D-B9F20C40BC1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43696DAC-5B0C-42CD-A510-D89D00090C75}"/>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E7DC968E-8D0E-4444-8C6A-20530C064E43}"/>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A601CBC8-97C8-4832-A09C-2DE9E25E9A1E}"/>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3365092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2080</TotalTime>
  <Words>14864</Words>
  <Application>Microsoft Office PowerPoint</Application>
  <PresentationFormat>Widescreen</PresentationFormat>
  <Paragraphs>1201</Paragraphs>
  <Slides>54</Slides>
  <Notes>54</Notes>
  <HiddenSlides>0</HiddenSlides>
  <MMClips>0</MMClips>
  <ScaleCrop>false</ScaleCrop>
  <HeadingPairs>
    <vt:vector size="6" baseType="variant">
      <vt:variant>
        <vt:lpstr>Fonts Used</vt:lpstr>
      </vt:variant>
      <vt:variant>
        <vt:i4>12</vt:i4>
      </vt:variant>
      <vt:variant>
        <vt:lpstr>Theme</vt:lpstr>
      </vt:variant>
      <vt:variant>
        <vt:i4>3</vt:i4>
      </vt:variant>
      <vt:variant>
        <vt:lpstr>Slide Titles</vt:lpstr>
      </vt:variant>
      <vt:variant>
        <vt:i4>54</vt:i4>
      </vt:variant>
    </vt:vector>
  </HeadingPairs>
  <TitlesOfParts>
    <vt:vector size="69" baseType="lpstr">
      <vt:lpstr>Arial</vt:lpstr>
      <vt:lpstr>Arial Nova</vt:lpstr>
      <vt:lpstr>Arial Nova Cond</vt:lpstr>
      <vt:lpstr>Calibri</vt:lpstr>
      <vt:lpstr>Calibri Light</vt:lpstr>
      <vt:lpstr>Foco Regular</vt:lpstr>
      <vt:lpstr>fs-elliot</vt:lpstr>
      <vt:lpstr>Inter</vt:lpstr>
      <vt:lpstr>Microsoft Sans Serif</vt:lpstr>
      <vt:lpstr>Roboto</vt:lpstr>
      <vt:lpstr>Symbol</vt:lpstr>
      <vt:lpstr>Tahoma</vt:lpstr>
      <vt:lpstr>1_Office Theme</vt:lpstr>
      <vt:lpstr>Office Theme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Example Strategy</vt:lpstr>
      <vt:lpstr>Conducting Investigations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Gwent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Smith Rachel</dc:creator>
  <cp:lastModifiedBy>Neil,Sharon swp3514</cp:lastModifiedBy>
  <cp:revision>167</cp:revision>
  <cp:lastPrinted>2022-11-02T16:04:18Z</cp:lastPrinted>
  <dcterms:created xsi:type="dcterms:W3CDTF">2018-12-21T13:24:44Z</dcterms:created>
  <dcterms:modified xsi:type="dcterms:W3CDTF">2023-07-06T06:48:12Z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otective Marking Classification">
    <vt:lpwstr>OFFICIAL - NO MARKING</vt:lpwstr>
  </property>
  <property fmtid="{D5CDD505-2E9C-101B-9397-08002B2CF9AE}" pid="3" name="Additional Descriptor">
    <vt:lpwstr/>
  </property>
  <property fmtid="{D5CDD505-2E9C-101B-9397-08002B2CF9AE}" pid="4" name="Impact Level">
    <vt:i4>0</vt:i4>
  </property>
  <property fmtid="{D5CDD505-2E9C-101B-9397-08002B2CF9AE}" pid="5" name="TitusGUID">
    <vt:lpwstr>adba5ef8-074f-4923-a88c-1800c91f2367</vt:lpwstr>
  </property>
  <property fmtid="{D5CDD505-2E9C-101B-9397-08002B2CF9AE}" pid="6" name="MSIP_Label_66cf8fe5-b7b7-4df7-b38d-1c61ac2f6639_Enabled">
    <vt:lpwstr>true</vt:lpwstr>
  </property>
  <property fmtid="{D5CDD505-2E9C-101B-9397-08002B2CF9AE}" pid="7" name="MSIP_Label_66cf8fe5-b7b7-4df7-b38d-1c61ac2f6639_SetDate">
    <vt:lpwstr>2022-06-22T08:03:02Z</vt:lpwstr>
  </property>
  <property fmtid="{D5CDD505-2E9C-101B-9397-08002B2CF9AE}" pid="8" name="MSIP_Label_66cf8fe5-b7b7-4df7-b38d-1c61ac2f6639_Method">
    <vt:lpwstr>Standard</vt:lpwstr>
  </property>
  <property fmtid="{D5CDD505-2E9C-101B-9397-08002B2CF9AE}" pid="9" name="MSIP_Label_66cf8fe5-b7b7-4df7-b38d-1c61ac2f6639_Name">
    <vt:lpwstr>66cf8fe5-b7b7-4df7-b38d-1c61ac2f6639</vt:lpwstr>
  </property>
  <property fmtid="{D5CDD505-2E9C-101B-9397-08002B2CF9AE}" pid="10" name="MSIP_Label_66cf8fe5-b7b7-4df7-b38d-1c61ac2f6639_SiteId">
    <vt:lpwstr>270c2f4d-fd0c-4f08-92a9-e5bdd8a87e09</vt:lpwstr>
  </property>
  <property fmtid="{D5CDD505-2E9C-101B-9397-08002B2CF9AE}" pid="11" name="MSIP_Label_66cf8fe5-b7b7-4df7-b38d-1c61ac2f6639_ActionId">
    <vt:lpwstr>12858d96-e13f-4a06-bca8-790d4093b772</vt:lpwstr>
  </property>
  <property fmtid="{D5CDD505-2E9C-101B-9397-08002B2CF9AE}" pid="12" name="MSIP_Label_66cf8fe5-b7b7-4df7-b38d-1c61ac2f6639_ContentBits">
    <vt:lpwstr>0</vt:lpwstr>
  </property>
  <property fmtid="{D5CDD505-2E9C-101B-9397-08002B2CF9AE}" pid="13" name="Classification">
    <vt:lpwstr>OFFICIAL</vt:lpwstr>
  </property>
  <property fmtid="{D5CDD505-2E9C-101B-9397-08002B2CF9AE}" pid="14" name="Visibility">
    <vt:lpwstr>NOT VISIBLE</vt:lpwstr>
  </property>
</Properties>
</file>