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embeddedFontLst>
    <p:embeddedFont>
      <p:font typeface="Pacifico" panose="00000500000000000000" pitchFamily="2" charset="0"/>
      <p:regular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ulami Samanta" userId="024564aeddcc5d2c" providerId="LiveId" clId="{B971AC6F-21B5-4259-AFA6-53BFFBBC6F9E}"/>
    <pc:docChg chg="modSld">
      <pc:chgData name="Poulami Samanta" userId="024564aeddcc5d2c" providerId="LiveId" clId="{B971AC6F-21B5-4259-AFA6-53BFFBBC6F9E}" dt="2023-11-01T13:16:44.311" v="3" actId="14100"/>
      <pc:docMkLst>
        <pc:docMk/>
      </pc:docMkLst>
      <pc:sldChg chg="modSp mod">
        <pc:chgData name="Poulami Samanta" userId="024564aeddcc5d2c" providerId="LiveId" clId="{B971AC6F-21B5-4259-AFA6-53BFFBBC6F9E}" dt="2023-11-01T13:16:44.311" v="3" actId="14100"/>
        <pc:sldMkLst>
          <pc:docMk/>
          <pc:sldMk cId="0" sldId="256"/>
        </pc:sldMkLst>
        <pc:spChg chg="mod">
          <ac:chgData name="Poulami Samanta" userId="024564aeddcc5d2c" providerId="LiveId" clId="{B971AC6F-21B5-4259-AFA6-53BFFBBC6F9E}" dt="2023-11-01T13:16:44.311" v="3" actId="14100"/>
          <ac:spMkLst>
            <pc:docMk/>
            <pc:sldMk cId="0" sldId="256"/>
            <ac:spMk id="5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5e64fd5b3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5e64fd5b3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aim of this study is to thoroughly examine several facets of this crucial topic, evaluating the degrees of contentment among service recipients and the wider population. In the course of this presentation, the developers will explore our research discoveries, methodology used, and prospective avenues for enhancement within the healthcare system, with the ultimate objective of augmenting the overall quality and efficacy of healthcare provisions.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5e64fd5b3a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5e64fd5b3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talk explores the difficulties that healthcare systems often encounter, such as growing patient expectations, resource limitations, and increased demand. This section also introduces the presentation's main objective, which is to evaluate customer satisfaction thoroughly in order to find possible areas where the healthcare system and services might be improved. The audience is suitably primed for the topic's in-depth examination that follows thanks to the introduction.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5e64fd5b3a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5e64fd5b3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purpose of this research is to find important data that can help with policy creation, resource allocation, and strategic decision-making in the healthcare industry. Through the assessment of satisfaction levels, we can pinpoint opportunities for development, augment the standards of services, and eventually guarantee that healthcare services are more closely aligned with the requirements and anticipations of users.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5e64fd5b3a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5e64fd5b3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will provide the groundwork for pinpointing areas that may need to be improved, which will raise patient happiness and service quality. In the end, the research seeks to provide insightful information and statistics that may guide the healthcare sector's evidence-based policy creation, resource allocation, and decision-making, ultimately advancing healthcare services and enhancing population well-being.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5e64fd5b3a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5e64fd5b3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theory goes on to say that pinpointing regions where satisfaction is lower might provide information about which particular parts of the system might need to be improved. In order to provide evidence-based conclusions that may direct future strategies, policies, and resource allocation to improve healthcare services and, therefore, the general health and well-being of the community, the research will test this hypothesis in an attempt to either validate or deny these assumptions.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5e64fd5b3a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5e64fd5b3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identification of regions characterized by lower levels of satisfaction may serve as a valuable tool in guiding reform efforts, therefore boosting the quality of healthcare and overall efficacy of service provision.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5e64fd5b3a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5e64fd5b3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research topics that will direct the study into healthcare service consumer satisfaction are shown on this slide.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5e64fd5b3a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5e64fd5b3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Drawing on the study's results, the third goal is to provide evidence-based suggestions for improving healthcare services and system performance. These suggestions aim at optimizing the overall user experience in the healthcare system by addressing areas that need improvement.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5e64fd5b3a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25e64fd5b3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For quantitative data, statistical techniques will be used, and for qualitative data, theme analysis. Additionally, the research complies with ethical standards to guarantee participant anonymity and consent. This thorough technique ensures the validity and reliability of our results by enabling a full knowledge of consumer satisfaction and the dynamics of the healthcare system.</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5e64fd5b3a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25e64fd5b3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gives a picture of their satisfaction levels, demographics, and other characteristics. Users can see the big picture and see trends and patterns in the data using this layout.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5e64fd5b3a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5e64fd5b3a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a result, it is ideal for our research questions and aims since it is effective in understanding the current state of affairs.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5e64fd5b3a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5e64fd5b3a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strategy will aid in capturing a variety of viewpoints. Participants in the study will include healthcare practitioners, caregivers, and patients. While focus groups and in-depth interviews with a smaller number of participants will provide qualitative data, surveys given to a wide and representative sample will be used to acquire quantitative data. Because of the mixed-method approach, user satisfaction may be fully understood, resulting in strong and inclusive research outcomes.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25e64fd5b3a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25e64fd5b3a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Individuals will be able to purposefully diversity our sample using this strategy by accounting for factors such as age, gender, socioeconomic position, and geographic location. A variety of healthcare service consumers, including patients, caregivers, and healthcare professionals, will be included in our research. This broad group of individuals will provide us a well-rounded viewpoint and allow us to gather a wide range of experiences and viewpoints for a more thorough examination.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5e64fd5b3a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25e64fd5b3a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Focus groups and in-depth interviews will be used to gather qualitative data, giving participants the chance to provide more in-depth details about their experiences and factors that determine their level of satisfaction. The instructor's main data will be complemented by information obtained from secondary sources, such as medical records and system performance indicators. This mixed-method technique permits triangulation of results for a more thorough and accurate knowledge of the issue and guarantees a thorough examination of user satisfaction.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5e64fd5b3a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5e64fd5b3a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Interview and focus group material that is qualitative in nature will be subjected to theme analysis. Finding recurrent themes, patterns, and narratives in the qualitative replies is the goal of this method. In order to present a complete picture of customer satisfaction, the qualitative and quantitative data will be combined. This will enable us to draw relevant conclusions and provide well-informed suggestions for enhancing healthcare services.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5e64fd5b3a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5e64fd5b3a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Participants own the prerogative to discontinue their involvement in the study at any given moment without incurring any adverse repercussions. The preservation of confidentiality is strictly maintained in order to safeguard the privacy of the participants. The whole of the acquired data is subjected to de-identification procedures, ensuring that any potentially sensitive information is safeguarded and made available just to those with proper authorization.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5e64fd5b3a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5e64fd5b3a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goal is to serve society by offering insightful contributions that will advance the healthcare system and eventually raise the standard of living for those receiving services. Finally, openness is a cornerstone of ethics. The goals of the research, its methods, and any possible conflicts of interest are disclosed to participants and stakeholders in a transparent manner. In brief, ethical concerns play a crucial role in this research in order to maintain honesty, trust, and respect for the rights of all parties concerned. This eventually enables a thorough and responsible inquiry of the satisfaction of healthcare service users.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5e64fd5b3a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5e64fd5b3a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These understandings may help legislators and medical professionals make focused advancements that will eventually boost patient happiness, enhance health outcomes, and foster more faith in the healthcare system. The study's suggestions may also guide strategic planning and resource allocation, improving healthcare service delivery to better meet the varied requirements and expectations of consumers.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5e64fd5b3a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25e64fd5b3a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addition to helping people have a better overall experience, this also promotes public confidence in healthcare organizations. Additionally, by implementing comparable user-centered strategies, larger service companies may benefit from increased happiness and loyalty across a range of sectors, eventually enhancing community well-being.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5e64fd5b3a_0_1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25e64fd5b3a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Also seek to improve healthcare services by measuring patient happiness, identifying key causes, and suggesting specific adjustments. Ultimately, our goal is to improve patient experiences, trust, and health outcomes. The study's conclusions have ramifications for other service industries, highlighting how crucial a user-centric strategy is to building loyalty and happiness.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5e64fd5b3a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5e64fd5b3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25e64fd5b3a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25e64fd5b3a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subTitle" idx="1"/>
          </p:nvPr>
        </p:nvSpPr>
        <p:spPr>
          <a:xfrm>
            <a:off x="0" y="0"/>
            <a:ext cx="6988098" cy="792600"/>
          </a:xfrm>
          <a:prstGeom prst="rect">
            <a:avLst/>
          </a:prstGeom>
          <a:solidFill>
            <a:srgbClr val="DD7E6B"/>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4400" b="1" dirty="0">
                <a:solidFill>
                  <a:schemeClr val="dk1"/>
                </a:solidFill>
                <a:latin typeface="Times New Roman"/>
                <a:ea typeface="Times New Roman"/>
                <a:cs typeface="Times New Roman"/>
                <a:sym typeface="Times New Roman"/>
              </a:rPr>
              <a:t>Health system and services </a:t>
            </a:r>
            <a:endParaRPr sz="44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Overview</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60" name="Google Shape;60;p14"/>
          <p:cNvSpPr txBox="1">
            <a:spLocks noGrp="1"/>
          </p:cNvSpPr>
          <p:nvPr>
            <p:ph type="body" idx="1"/>
          </p:nvPr>
        </p:nvSpPr>
        <p:spPr>
          <a:xfrm>
            <a:off x="3117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first slide offers a succinct summary of the primary concepts addressed throughout the presentation.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 this study, researchers will examine the primary subject matter, namely the level of customer satisfaction with health services and the healthcare system.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61" name="Google Shape;61;p14"/>
          <p:cNvPicPr preferRelativeResize="0"/>
          <p:nvPr/>
        </p:nvPicPr>
        <p:blipFill>
          <a:blip r:embed="rId3">
            <a:alphaModFix/>
          </a:blip>
          <a:stretch>
            <a:fillRect/>
          </a:stretch>
        </p:blipFill>
        <p:spPr>
          <a:xfrm>
            <a:off x="4724400" y="1170125"/>
            <a:ext cx="4267199" cy="283977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182600"/>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 Introduction</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67" name="Google Shape;67;p15"/>
          <p:cNvSpPr txBox="1">
            <a:spLocks noGrp="1"/>
          </p:cNvSpPr>
          <p:nvPr>
            <p:ph type="body" idx="1"/>
          </p:nvPr>
        </p:nvSpPr>
        <p:spPr>
          <a:xfrm>
            <a:off x="45720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An introduction is given in this part to establish the scene for the presentation.</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lecture begins with a general overview, going over the importance of the healthcare system and its crucial role in society.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highlights how important it is for everyone to have easy access to effective, high-quality healthcare.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68" name="Google Shape;68;p15"/>
          <p:cNvPicPr preferRelativeResize="0"/>
          <p:nvPr/>
        </p:nvPicPr>
        <p:blipFill>
          <a:blip r:embed="rId3">
            <a:alphaModFix/>
          </a:blip>
          <a:stretch>
            <a:fillRect/>
          </a:stretch>
        </p:blipFill>
        <p:spPr>
          <a:xfrm>
            <a:off x="191775" y="1524400"/>
            <a:ext cx="4267200" cy="284314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287575"/>
            <a:ext cx="8520600" cy="572700"/>
          </a:xfrm>
          <a:prstGeom prst="rect">
            <a:avLst/>
          </a:prstGeom>
          <a:solidFill>
            <a:srgbClr val="741B47"/>
          </a:solidFill>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Rationale of study</a:t>
            </a:r>
            <a:endParaRPr sz="3400">
              <a:solidFill>
                <a:schemeClr val="lt1"/>
              </a:solidFill>
            </a:endParaRPr>
          </a:p>
        </p:txBody>
      </p:sp>
      <p:sp>
        <p:nvSpPr>
          <p:cNvPr id="74" name="Google Shape;74;p16"/>
          <p:cNvSpPr txBox="1">
            <a:spLocks noGrp="1"/>
          </p:cNvSpPr>
          <p:nvPr>
            <p:ph type="body" idx="1"/>
          </p:nvPr>
        </p:nvSpPr>
        <p:spPr>
          <a:xfrm>
            <a:off x="311700" y="1152475"/>
            <a:ext cx="4260300" cy="3794100"/>
          </a:xfrm>
          <a:prstGeom prst="rect">
            <a:avLst/>
          </a:prstGeom>
          <a:solidFill>
            <a:srgbClr val="EAD1DC"/>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justification arises from the pressing need to tackle the complex issues present in healthcare systems.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Every civilization needs healthcare, and service consumers' entire well-being is strongly impacted by their degree of satisfaction (Kurdi, Alshurideh and Alnaser, 2020).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Gaining knowledge about and measuring customer satisfaction offers important insights into the advantages and disadvantages of the healthcare system.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75" name="Google Shape;75;p16"/>
          <p:cNvPicPr preferRelativeResize="0"/>
          <p:nvPr/>
        </p:nvPicPr>
        <p:blipFill>
          <a:blip r:embed="rId3">
            <a:alphaModFix/>
          </a:blip>
          <a:stretch>
            <a:fillRect/>
          </a:stretch>
        </p:blipFill>
        <p:spPr>
          <a:xfrm>
            <a:off x="4724400" y="1012675"/>
            <a:ext cx="4267200" cy="303184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xfrm>
            <a:off x="311700" y="16947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Aim of the study</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81" name="Google Shape;81;p17"/>
          <p:cNvSpPr txBox="1">
            <a:spLocks noGrp="1"/>
          </p:cNvSpPr>
          <p:nvPr>
            <p:ph type="body" idx="1"/>
          </p:nvPr>
        </p:nvSpPr>
        <p:spPr>
          <a:xfrm>
            <a:off x="4448075" y="1152475"/>
            <a:ext cx="43842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main goal is to thoroughly examine and evaluate healthcare service customers' satisfaction levels.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aims to get a greater knowledge of the efficacy of the healthcare system and its capacity to satisfy the requirements and expectations of its consumers by looking closely at this important factor (Zaid, et al., 2020).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82" name="Google Shape;82;p17"/>
          <p:cNvPicPr preferRelativeResize="0"/>
          <p:nvPr/>
        </p:nvPicPr>
        <p:blipFill>
          <a:blip r:embed="rId3">
            <a:alphaModFix/>
          </a:blip>
          <a:stretch>
            <a:fillRect/>
          </a:stretch>
        </p:blipFill>
        <p:spPr>
          <a:xfrm>
            <a:off x="152400" y="1152475"/>
            <a:ext cx="4098852" cy="34164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Hypothesis of the study</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88" name="Google Shape;88;p18"/>
          <p:cNvSpPr txBox="1">
            <a:spLocks noGrp="1"/>
          </p:cNvSpPr>
          <p:nvPr>
            <p:ph type="body" idx="1"/>
          </p:nvPr>
        </p:nvSpPr>
        <p:spPr>
          <a:xfrm>
            <a:off x="3117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premise of this research reveals a favorable relationship between the general efficacy and quality of the healthcare system and the satisfaction levels of healthcare service customers.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More specifically, it is hypothesized that better customer satisfaction levels are a sign of a healthy healthcare system (Snoswell,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89" name="Google Shape;89;p18"/>
          <p:cNvPicPr preferRelativeResize="0"/>
          <p:nvPr/>
        </p:nvPicPr>
        <p:blipFill>
          <a:blip r:embed="rId3">
            <a:alphaModFix/>
          </a:blip>
          <a:stretch>
            <a:fillRect/>
          </a:stretch>
        </p:blipFill>
        <p:spPr>
          <a:xfrm>
            <a:off x="4711275" y="1826175"/>
            <a:ext cx="4267200" cy="194203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Hypothesis of the study</a:t>
            </a:r>
            <a:endParaRPr sz="1800">
              <a:solidFill>
                <a:schemeClr val="lt1"/>
              </a:solidFill>
              <a:latin typeface="Times New Roman"/>
              <a:ea typeface="Times New Roman"/>
              <a:cs typeface="Times New Roman"/>
              <a:sym typeface="Times New Roman"/>
            </a:endParaRPr>
          </a:p>
        </p:txBody>
      </p:sp>
      <p:sp>
        <p:nvSpPr>
          <p:cNvPr id="95" name="Google Shape;95;p19"/>
          <p:cNvSpPr txBox="1">
            <a:spLocks noGrp="1"/>
          </p:cNvSpPr>
          <p:nvPr>
            <p:ph type="body" idx="1"/>
          </p:nvPr>
        </p:nvSpPr>
        <p:spPr>
          <a:xfrm>
            <a:off x="45720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current investigation's hypothesis proposes a positive correlation between user happiness and the efficacy of the healthcare system (Castro,</a:t>
            </a:r>
            <a:r>
              <a:rPr lang="en-GB" sz="1400" i="1">
                <a:solidFill>
                  <a:schemeClr val="dk1"/>
                </a:solidFill>
                <a:latin typeface="Times New Roman"/>
                <a:ea typeface="Times New Roman"/>
                <a:cs typeface="Times New Roman"/>
                <a:sym typeface="Times New Roman"/>
              </a:rPr>
              <a:t> et al., </a:t>
            </a:r>
            <a:r>
              <a:rPr lang="en-GB" sz="1400">
                <a:solidFill>
                  <a:schemeClr val="dk1"/>
                </a:solidFill>
                <a:latin typeface="Times New Roman"/>
                <a:ea typeface="Times New Roman"/>
                <a:cs typeface="Times New Roman"/>
                <a:sym typeface="Times New Roman"/>
              </a:rPr>
              <a:t>2019).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proposition posits that an elevated degree of user pleasure is indicative of a system that is operating well.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6" name="Google Shape;96;p19"/>
          <p:cNvPicPr preferRelativeResize="0"/>
          <p:nvPr/>
        </p:nvPicPr>
        <p:blipFill>
          <a:blip r:embed="rId3">
            <a:alphaModFix/>
          </a:blip>
          <a:stretch>
            <a:fillRect/>
          </a:stretch>
        </p:blipFill>
        <p:spPr>
          <a:xfrm>
            <a:off x="204875" y="1498150"/>
            <a:ext cx="4267203" cy="232945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Research Question</a:t>
            </a:r>
            <a:endParaRPr sz="18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02" name="Google Shape;102;p20"/>
          <p:cNvSpPr txBox="1">
            <a:spLocks noGrp="1"/>
          </p:cNvSpPr>
          <p:nvPr>
            <p:ph type="body" idx="1"/>
          </p:nvPr>
        </p:nvSpPr>
        <p:spPr>
          <a:xfrm>
            <a:off x="78725" y="1152475"/>
            <a:ext cx="4493400" cy="3859800"/>
          </a:xfrm>
          <a:prstGeom prst="rect">
            <a:avLst/>
          </a:prstGeom>
          <a:solidFill>
            <a:srgbClr val="EAD1DC"/>
          </a:solidFill>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What are the variables that affect how satisfied healthcare service customers are, and how do these variables change depending on the demographic?</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What can be done to improve the quality of healthcare service delivery and how does it affect consumer satisfaction?</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How much does user pleasure depend on how easily accessible healthcare services are, and what steps can we take to alleviate any possible inequities in access?</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What impact do interactions between patients and doctors have on user satisfaction, and what are some tactics that may be used to enhance these elements of patient care?</a:t>
            </a:r>
            <a:endParaRPr sz="13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03" name="Google Shape;103;p20"/>
          <p:cNvPicPr preferRelativeResize="0"/>
          <p:nvPr/>
        </p:nvPicPr>
        <p:blipFill>
          <a:blip r:embed="rId3">
            <a:alphaModFix/>
          </a:blip>
          <a:stretch>
            <a:fillRect/>
          </a:stretch>
        </p:blipFill>
        <p:spPr>
          <a:xfrm>
            <a:off x="4724525" y="1170125"/>
            <a:ext cx="3954864" cy="3820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Objectives of study</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109" name="Google Shape;109;p21"/>
          <p:cNvSpPr txBox="1">
            <a:spLocks noGrp="1"/>
          </p:cNvSpPr>
          <p:nvPr>
            <p:ph type="body" idx="1"/>
          </p:nvPr>
        </p:nvSpPr>
        <p:spPr>
          <a:xfrm>
            <a:off x="4474325" y="1152475"/>
            <a:ext cx="4592400" cy="38466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primary goal is to evaluate and examine the present satisfaction levels of healthcare service customers. Our goal is to provide a baseline for future research and development by comprehending the current satisfaction environment.</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second goal is to pinpoint the critical elements that affect how satisfied patients are with the healthcare system. This entails a thorough analysis of communication, accessibility, quality, and other pertinent factors.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10" name="Google Shape;110;p21"/>
          <p:cNvPicPr preferRelativeResize="0"/>
          <p:nvPr/>
        </p:nvPicPr>
        <p:blipFill>
          <a:blip r:embed="rId3">
            <a:alphaModFix/>
          </a:blip>
          <a:stretch>
            <a:fillRect/>
          </a:stretch>
        </p:blipFill>
        <p:spPr>
          <a:xfrm>
            <a:off x="152400" y="1170125"/>
            <a:ext cx="4102273" cy="38209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Research Methodology</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6" name="Google Shape;116;p22"/>
          <p:cNvSpPr txBox="1">
            <a:spLocks noGrp="1"/>
          </p:cNvSpPr>
          <p:nvPr>
            <p:ph type="body" idx="1"/>
          </p:nvPr>
        </p:nvSpPr>
        <p:spPr>
          <a:xfrm>
            <a:off x="131200" y="1152475"/>
            <a:ext cx="4566300" cy="38598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approach used for this study is described in this section.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employs a mixed-methods strategy, fusing qualitative and quantitative methods (Manzoor,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2019).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While qualitative interviews and focus groups will provide deeper insights into the elements driving satisfaction, quantitative surveys will be used to gather data on user satisfaction levels.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17" name="Google Shape;117;p22"/>
          <p:cNvPicPr preferRelativeResize="0"/>
          <p:nvPr/>
        </p:nvPicPr>
        <p:blipFill>
          <a:blip r:embed="rId3">
            <a:alphaModFix/>
          </a:blip>
          <a:stretch>
            <a:fillRect/>
          </a:stretch>
        </p:blipFill>
        <p:spPr>
          <a:xfrm>
            <a:off x="4876150" y="1380075"/>
            <a:ext cx="4141699" cy="28420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Research Design</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3" name="Google Shape;123;p23"/>
          <p:cNvSpPr txBox="1">
            <a:spLocks noGrp="1"/>
          </p:cNvSpPr>
          <p:nvPr>
            <p:ph type="body" idx="1"/>
          </p:nvPr>
        </p:nvSpPr>
        <p:spPr>
          <a:xfrm>
            <a:off x="4408725" y="1152475"/>
            <a:ext cx="44235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examine patient contentment with the healthcare system, this study takes a cross-sectional approach (Pierce,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By conducting a cross-sectional study, we may collect information from a large number of people who have used healthcare services at a particular period.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124" name="Google Shape;124;p23"/>
          <p:cNvPicPr preferRelativeResize="0"/>
          <p:nvPr/>
        </p:nvPicPr>
        <p:blipFill>
          <a:blip r:embed="rId3">
            <a:alphaModFix/>
          </a:blip>
          <a:stretch>
            <a:fillRect/>
          </a:stretch>
        </p:blipFill>
        <p:spPr>
          <a:xfrm>
            <a:off x="139275" y="1340700"/>
            <a:ext cx="4103925" cy="283991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Research Design</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30" name="Google Shape;130;p24"/>
          <p:cNvSpPr txBox="1">
            <a:spLocks noGrp="1"/>
          </p:cNvSpPr>
          <p:nvPr>
            <p:ph type="body" idx="1"/>
          </p:nvPr>
        </p:nvSpPr>
        <p:spPr>
          <a:xfrm>
            <a:off x="3117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has the ability to collect data at a particular moment in time as a result of the cross-sectional methodology that underpins the design of our research study.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methodology provides a snapshot of user satisfaction inside the healthcare system and is successful in comprehending the present state of events (Buselli,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31" name="Google Shape;131;p24"/>
          <p:cNvPicPr preferRelativeResize="0"/>
          <p:nvPr/>
        </p:nvPicPr>
        <p:blipFill>
          <a:blip r:embed="rId3">
            <a:alphaModFix/>
          </a:blip>
          <a:stretch>
            <a:fillRect/>
          </a:stretch>
        </p:blipFill>
        <p:spPr>
          <a:xfrm>
            <a:off x="4684250" y="1152475"/>
            <a:ext cx="4148050" cy="326935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 Recruitment, Sampling &amp; study Participants includes</a:t>
            </a:r>
            <a:endParaRPr sz="3400">
              <a:solidFill>
                <a:schemeClr val="lt1"/>
              </a:solidFill>
            </a:endParaRPr>
          </a:p>
        </p:txBody>
      </p:sp>
      <p:sp>
        <p:nvSpPr>
          <p:cNvPr id="137" name="Google Shape;137;p25"/>
          <p:cNvSpPr txBox="1">
            <a:spLocks noGrp="1"/>
          </p:cNvSpPr>
          <p:nvPr>
            <p:ph type="body" idx="1"/>
          </p:nvPr>
        </p:nvSpPr>
        <p:spPr>
          <a:xfrm>
            <a:off x="4572000" y="1152475"/>
            <a:ext cx="4260300" cy="3416400"/>
          </a:xfrm>
          <a:prstGeom prst="rect">
            <a:avLst/>
          </a:prstGeom>
          <a:solidFill>
            <a:srgbClr val="EAD1DC"/>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recruiting procedure includes choosing a varied sample of patients who get healthcare services (Regier, Goldberg and Taube, 2022).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guarantee representation across several demographic categories, such as age, gender, socioeconomic position, and geography, a stratified random sampling approach will be used.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38" name="Google Shape;138;p25"/>
          <p:cNvPicPr preferRelativeResize="0"/>
          <p:nvPr/>
        </p:nvPicPr>
        <p:blipFill>
          <a:blip r:embed="rId3">
            <a:alphaModFix/>
          </a:blip>
          <a:stretch>
            <a:fillRect/>
          </a:stretch>
        </p:blipFill>
        <p:spPr>
          <a:xfrm>
            <a:off x="244250" y="1448738"/>
            <a:ext cx="4267201" cy="282388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6"/>
          <p:cNvSpPr txBox="1">
            <a:spLocks noGrp="1"/>
          </p:cNvSpPr>
          <p:nvPr>
            <p:ph type="title"/>
          </p:nvPr>
        </p:nvSpPr>
        <p:spPr>
          <a:xfrm>
            <a:off x="311700" y="195725"/>
            <a:ext cx="8520600" cy="572700"/>
          </a:xfrm>
          <a:prstGeom prst="rect">
            <a:avLst/>
          </a:prstGeom>
          <a:solidFill>
            <a:srgbClr val="741B47"/>
          </a:solidFill>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Recruitment, Sampling &amp; study Participants includes</a:t>
            </a:r>
            <a:endParaRPr sz="3400">
              <a:solidFill>
                <a:schemeClr val="lt1"/>
              </a:solidFill>
            </a:endParaRPr>
          </a:p>
        </p:txBody>
      </p:sp>
      <p:sp>
        <p:nvSpPr>
          <p:cNvPr id="144" name="Google Shape;144;p26"/>
          <p:cNvSpPr txBox="1">
            <a:spLocks noGrp="1"/>
          </p:cNvSpPr>
          <p:nvPr>
            <p:ph type="body" idx="1"/>
          </p:nvPr>
        </p:nvSpPr>
        <p:spPr>
          <a:xfrm>
            <a:off x="3117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Crucial components of our research include participant recruitment, sampling, and selection.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guarantee the robustness of the investigation, a stratified random sampling technique will be used (Salami, Salma and Hegadoren, 2019).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45" name="Google Shape;145;p26"/>
          <p:cNvPicPr preferRelativeResize="0"/>
          <p:nvPr/>
        </p:nvPicPr>
        <p:blipFill>
          <a:blip r:embed="rId3">
            <a:alphaModFix/>
          </a:blip>
          <a:stretch>
            <a:fillRect/>
          </a:stretch>
        </p:blipFill>
        <p:spPr>
          <a:xfrm>
            <a:off x="4724400" y="920825"/>
            <a:ext cx="3844808" cy="40702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7"/>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Material/ Data Collection Methods</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1" name="Google Shape;151;p27"/>
          <p:cNvSpPr txBox="1">
            <a:spLocks noGrp="1"/>
          </p:cNvSpPr>
          <p:nvPr>
            <p:ph type="body" idx="1"/>
          </p:nvPr>
        </p:nvSpPr>
        <p:spPr>
          <a:xfrm>
            <a:off x="4448075" y="1152475"/>
            <a:ext cx="4605600" cy="38205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research will gather data using both quantitative and qualitative approaches.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A sizable sample of healthcare service customers will be given standardized questionnaires to complete in order to collect quantitative data.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User happiness, demographic data, and opinions on the standards of healthcare will all be evaluated by these surveys.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52" name="Google Shape;152;p27"/>
          <p:cNvPicPr preferRelativeResize="0"/>
          <p:nvPr/>
        </p:nvPicPr>
        <p:blipFill>
          <a:blip r:embed="rId3">
            <a:alphaModFix/>
          </a:blip>
          <a:stretch>
            <a:fillRect/>
          </a:stretch>
        </p:blipFill>
        <p:spPr>
          <a:xfrm>
            <a:off x="152400" y="1170125"/>
            <a:ext cx="3993900" cy="382097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Data analysis technique</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8" name="Google Shape;158;p28"/>
          <p:cNvSpPr txBox="1">
            <a:spLocks noGrp="1"/>
          </p:cNvSpPr>
          <p:nvPr>
            <p:ph type="body" idx="1"/>
          </p:nvPr>
        </p:nvSpPr>
        <p:spPr>
          <a:xfrm>
            <a:off x="311700" y="1152475"/>
            <a:ext cx="42021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data analysis will take several forms.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Statistical methods such as regression analysis, correlations, and descriptive statistics will be used to analyze quantitative survey data in order to determine user satisfaction levels and investigate the links between different factors (Schmidt,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2019).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59" name="Google Shape;159;p28"/>
          <p:cNvPicPr preferRelativeResize="0"/>
          <p:nvPr/>
        </p:nvPicPr>
        <p:blipFill>
          <a:blip r:embed="rId3">
            <a:alphaModFix/>
          </a:blip>
          <a:stretch>
            <a:fillRect/>
          </a:stretch>
        </p:blipFill>
        <p:spPr>
          <a:xfrm>
            <a:off x="4666200" y="1170125"/>
            <a:ext cx="4072500" cy="28843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9"/>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Ethical considerations</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latin typeface="Times New Roman"/>
              <a:ea typeface="Times New Roman"/>
              <a:cs typeface="Times New Roman"/>
              <a:sym typeface="Times New Roman"/>
            </a:endParaRPr>
          </a:p>
        </p:txBody>
      </p:sp>
      <p:sp>
        <p:nvSpPr>
          <p:cNvPr id="165" name="Google Shape;165;p29"/>
          <p:cNvSpPr txBox="1">
            <a:spLocks noGrp="1"/>
          </p:cNvSpPr>
          <p:nvPr>
            <p:ph type="body" idx="1"/>
          </p:nvPr>
        </p:nvSpPr>
        <p:spPr>
          <a:xfrm>
            <a:off x="4369350" y="1152475"/>
            <a:ext cx="4463100" cy="3820500"/>
          </a:xfrm>
          <a:prstGeom prst="rect">
            <a:avLst/>
          </a:prstGeom>
          <a:solidFill>
            <a:srgbClr val="EAD1DC"/>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on healthcare service customer satisfaction is significantly influenced by ethical issues.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Our organization is dedicated to maintaining the utmost ethical standards throughout the whole of the study process (Berlinger, </a:t>
            </a:r>
            <a:r>
              <a:rPr lang="en-GB" sz="1400" i="1">
                <a:solidFill>
                  <a:schemeClr val="dk1"/>
                </a:solidFill>
                <a:latin typeface="Times New Roman"/>
                <a:ea typeface="Times New Roman"/>
                <a:cs typeface="Times New Roman"/>
                <a:sym typeface="Times New Roman"/>
              </a:rPr>
              <a:t>et al., </a:t>
            </a:r>
            <a:r>
              <a:rPr lang="en-GB" sz="1400">
                <a:solidFill>
                  <a:schemeClr val="dk1"/>
                </a:solidFill>
                <a:latin typeface="Times New Roman"/>
                <a:ea typeface="Times New Roman"/>
                <a:cs typeface="Times New Roman"/>
                <a:sym typeface="Times New Roman"/>
              </a:rPr>
              <a:t>2020).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first step involves obtaining informed permission from all participants in the research, ensuring that they possess a clear understanding of the study's objectives, their responsibilities, and the possible advantages and disadvantages associated with their involvement.</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166" name="Google Shape;166;p29"/>
          <p:cNvPicPr preferRelativeResize="0"/>
          <p:nvPr/>
        </p:nvPicPr>
        <p:blipFill>
          <a:blip r:embed="rId3">
            <a:alphaModFix/>
          </a:blip>
          <a:stretch>
            <a:fillRect/>
          </a:stretch>
        </p:blipFill>
        <p:spPr>
          <a:xfrm>
            <a:off x="152400" y="1170125"/>
            <a:ext cx="4064553" cy="1937014"/>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0"/>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Ethical considerations</a:t>
            </a:r>
            <a:endParaRPr sz="2000" b="1">
              <a:solidFill>
                <a:schemeClr val="lt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72" name="Google Shape;172;p30"/>
          <p:cNvSpPr txBox="1">
            <a:spLocks noGrp="1"/>
          </p:cNvSpPr>
          <p:nvPr>
            <p:ph type="body" idx="1"/>
          </p:nvPr>
        </p:nvSpPr>
        <p:spPr>
          <a:xfrm>
            <a:off x="311700" y="1152475"/>
            <a:ext cx="4260300" cy="3728700"/>
          </a:xfrm>
          <a:prstGeom prst="rect">
            <a:avLst/>
          </a:prstGeom>
          <a:solidFill>
            <a:srgbClr val="EAD1DC"/>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 also complies with ethical standards for human subjects research.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 procedures have been approved by institutional review boards or ethics committees in order to guarantee adherence to ethical standards and protect the rights and welfare of participants (Morley,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The objective is to minimize damage and maximize gain.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 order to reduce participant pain or suffering during data collection, the research has been constructed.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173" name="Google Shape;173;p30"/>
          <p:cNvPicPr preferRelativeResize="0"/>
          <p:nvPr/>
        </p:nvPicPr>
        <p:blipFill>
          <a:blip r:embed="rId3">
            <a:alphaModFix/>
          </a:blip>
          <a:stretch>
            <a:fillRect/>
          </a:stretch>
        </p:blipFill>
        <p:spPr>
          <a:xfrm>
            <a:off x="4724400" y="1170125"/>
            <a:ext cx="4267197" cy="2846187"/>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31"/>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Implication of the study</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latin typeface="Times New Roman"/>
              <a:ea typeface="Times New Roman"/>
              <a:cs typeface="Times New Roman"/>
              <a:sym typeface="Times New Roman"/>
            </a:endParaRPr>
          </a:p>
        </p:txBody>
      </p:sp>
      <p:sp>
        <p:nvSpPr>
          <p:cNvPr id="179" name="Google Shape;179;p31"/>
          <p:cNvSpPr txBox="1">
            <a:spLocks noGrp="1"/>
          </p:cNvSpPr>
          <p:nvPr>
            <p:ph type="body" idx="1"/>
          </p:nvPr>
        </p:nvSpPr>
        <p:spPr>
          <a:xfrm>
            <a:off x="4434950" y="1152475"/>
            <a:ext cx="43974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conclusions have a big impact on the healthcare system.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Organizations can improve service quality, accessibility, and overall system performance by making well-informed choices based on user satisfaction assessments and key determinant identification (Bo, </a:t>
            </a:r>
            <a:r>
              <a:rPr lang="en-GB" sz="1400" i="1">
                <a:solidFill>
                  <a:schemeClr val="dk1"/>
                </a:solidFill>
                <a:latin typeface="Times New Roman"/>
                <a:ea typeface="Times New Roman"/>
                <a:cs typeface="Times New Roman"/>
                <a:sym typeface="Times New Roman"/>
              </a:rPr>
              <a:t>et al., </a:t>
            </a:r>
            <a:r>
              <a:rPr lang="en-GB" sz="1400">
                <a:solidFill>
                  <a:schemeClr val="dk1"/>
                </a:solidFill>
                <a:latin typeface="Times New Roman"/>
                <a:ea typeface="Times New Roman"/>
                <a:cs typeface="Times New Roman"/>
                <a:sym typeface="Times New Roman"/>
              </a:rPr>
              <a:t>2021).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80" name="Google Shape;180;p31"/>
          <p:cNvPicPr preferRelativeResize="0"/>
          <p:nvPr/>
        </p:nvPicPr>
        <p:blipFill>
          <a:blip r:embed="rId3">
            <a:alphaModFix/>
          </a:blip>
          <a:stretch>
            <a:fillRect/>
          </a:stretch>
        </p:blipFill>
        <p:spPr>
          <a:xfrm>
            <a:off x="152400" y="1471750"/>
            <a:ext cx="3993902" cy="25048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2"/>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Implication of the study</a:t>
            </a:r>
            <a:endParaRPr sz="18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1800">
              <a:latin typeface="Times New Roman"/>
              <a:ea typeface="Times New Roman"/>
              <a:cs typeface="Times New Roman"/>
              <a:sym typeface="Times New Roman"/>
            </a:endParaRPr>
          </a:p>
        </p:txBody>
      </p:sp>
      <p:sp>
        <p:nvSpPr>
          <p:cNvPr id="186" name="Google Shape;186;p32"/>
          <p:cNvSpPr txBox="1">
            <a:spLocks noGrp="1"/>
          </p:cNvSpPr>
          <p:nvPr>
            <p:ph type="body" idx="1"/>
          </p:nvPr>
        </p:nvSpPr>
        <p:spPr>
          <a:xfrm>
            <a:off x="311700" y="1152475"/>
            <a:ext cx="42021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discovery has ramifications outside of the medical field.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crowds can develop a healthcare system that is more patient-centric by improving user satisfaction (Howard and Khalifeh, 2020).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87" name="Google Shape;187;p32"/>
          <p:cNvPicPr preferRelativeResize="0"/>
          <p:nvPr/>
        </p:nvPicPr>
        <p:blipFill>
          <a:blip r:embed="rId3">
            <a:alphaModFix/>
          </a:blip>
          <a:stretch>
            <a:fillRect/>
          </a:stretch>
        </p:blipFill>
        <p:spPr>
          <a:xfrm>
            <a:off x="4981100" y="1152475"/>
            <a:ext cx="3714751" cy="382097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3"/>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 Conclusion</a:t>
            </a:r>
            <a:endParaRPr sz="3400">
              <a:solidFill>
                <a:schemeClr val="lt1"/>
              </a:solidFill>
            </a:endParaRPr>
          </a:p>
        </p:txBody>
      </p:sp>
      <p:sp>
        <p:nvSpPr>
          <p:cNvPr id="193" name="Google Shape;193;p33"/>
          <p:cNvSpPr txBox="1">
            <a:spLocks noGrp="1"/>
          </p:cNvSpPr>
          <p:nvPr>
            <p:ph type="body" idx="1"/>
          </p:nvPr>
        </p:nvSpPr>
        <p:spPr>
          <a:xfrm>
            <a:off x="4572000" y="1152475"/>
            <a:ext cx="4260300" cy="3416400"/>
          </a:xfrm>
          <a:prstGeom prst="rect">
            <a:avLst/>
          </a:prstGeom>
          <a:solidFill>
            <a:srgbClr val="EAD1DC"/>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sum up, our research on healthcare service customer satisfaction has shed light on important aspects of the healthcare system.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Research discovered that knowing customer happiness is essential to healthcare system optimization.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194" name="Google Shape;194;p33"/>
          <p:cNvPicPr preferRelativeResize="0"/>
          <p:nvPr/>
        </p:nvPicPr>
        <p:blipFill>
          <a:blip r:embed="rId3">
            <a:alphaModFix/>
          </a:blip>
          <a:stretch>
            <a:fillRect/>
          </a:stretch>
        </p:blipFill>
        <p:spPr>
          <a:xfrm>
            <a:off x="152400" y="1170125"/>
            <a:ext cx="4267201" cy="24003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34"/>
          <p:cNvSpPr txBox="1">
            <a:spLocks noGrp="1"/>
          </p:cNvSpPr>
          <p:nvPr>
            <p:ph type="title"/>
          </p:nvPr>
        </p:nvSpPr>
        <p:spPr>
          <a:xfrm>
            <a:off x="311700" y="445025"/>
            <a:ext cx="8520600" cy="572700"/>
          </a:xfrm>
          <a:prstGeom prst="rect">
            <a:avLst/>
          </a:prstGeom>
          <a:solidFill>
            <a:srgbClr val="9FC5E8"/>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Reference</a:t>
            </a:r>
            <a:endParaRPr sz="20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00" name="Google Shape;200;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32500"/>
          </a:bodyPr>
          <a:lstStyle/>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Berlinger, N., Wynia, M., Powell, T., Hester, D.M., Milliken, A., Fabi, R. and Jenks, N.P., 2020. Ethical framework for health care institutions responding to novel Coronavirus SARS-CoV-2 (COVID-19) guidelines for institutional ethics services responding to COVID-19. The Hastings Center, 12(3), pp.1-12.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Bo, H.X., Li, W., Yang, Y., Wang, Y., Zhang, Q., Cheung, T., Wu, X. and Xiang, Y.T., 2021. Posttraumatic stress symptoms and attitude toward crisis mental health services among clinically stable patients with COVID-19 in China. Psychological medicine, 51(6), pp.1052-1053.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Buselli, R., Corsi, M., Baldanzi, S., Chiumiento, M., Del Lupo, E., Dell’Oste, V., Bertelloni, C.A., Massimetti, G., Dell’Osso, L., Cristaudo, A. and Carmassi, C., 2020. Professional quality of life and mental health outcomes among health care workers exposed to Sars-Cov-2 (Covid-19). International journal of environmental research and public health, 17(17), p.6180.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Castro, M.C., Massuda, A., Almeida, G., Menezes-Filho, N.A., Andrade, M.V., de Souza Noronha, K.V.M., Rocha, R., Macinko, J., Hone, T., Tasca, R. and Giovanella, L., 2019. Brazil's unified health system: the first 30 years and prospects for the future. The lancet, 394(10195), pp.345-356.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Howard, L.M. and Khalifeh, H., 2020. Perinatal mental health: a review of progress and challenges. World Psychiatry, 19(3), pp.313-327.</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Kurdi, B., Alshurideh, M. and Alnaser, A., 2020. The impact of employee satisfaction on customer satisfaction: Theoretical and empirical underpinning. Management Science Letters, 10(15), pp.3561-3570.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Manzoor, F., Wei, L., Hussain, A., Asif, M. and Shah, S.I.A., 2019. Patient satisfaction with health care services; an application of physician’s behavior as a moderator. International journal of environmental research and public health, 16(18), p.3318.</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Morley, G., Grady, C., McCarthy, J. and Ulrich, C.M., 2020. Covid‐19: Ethical challenges for nurses. Hastings Center Report, 50(3), pp.35-39.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Pierce, B.S., Perrin, P.B., Tyler, C.M., McKee, G.B. and Watson, J.D., 2021. The COVID-19 telepsychology revolution: A national study of pandemic-based changes in US mental health care delivery. American Psychologist, 76(1), p.14.</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Regier, D.A., Goldberg, I.D. and Taube, C.A., 2022. The de facto US mental health services system: a public health perspective. In Mental Health Care and Social Policy (pp. 105-126). Routledge.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Salami, B., Salma, J. and Hegadoren, K., 2019. Access and utilization of mental health services for immigrants and refugees: Perspectives of immigrant service providers. International Journal of Mental Health Nursing, 28(1), pp.152-161.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Schmidt, M., Schmidt, S.A.J., Adelborg, K., Sundbøll, J., Laugesen, K., Ehrenstein, V. and Sørensen, H.T., 2019. The Danish health care system and epidemiological research: from health care contacts to database records. Clinical epidemiology, pp.563-591.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Snoswell, C.L., Taylor, M.L., Comans, T.A., Smith, A.C., Gray, L.C. and Caffery, L.J., 2020. Determining if telehealth can reduce health system costs: scoping review. Journal of medical Internet research, 22(10), p.e17298.</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Zaid, A.A., Arqawi, S.M., Mwais, R.M.A., Al Shobaki, M.J. and Abu-Naser, S.S., 2020. The impact of Total quality management and perceived service quality on patient satisfaction and behavior intention in Palestinian healthcare organizations. Technology Reports of Kansai University, 62(03), pp.221-232.</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ctr" rtl="0">
              <a:spcBef>
                <a:spcPts val="0"/>
              </a:spcBef>
              <a:spcAft>
                <a:spcPts val="1200"/>
              </a:spcAft>
              <a:buNone/>
            </a:pPr>
            <a:r>
              <a:rPr lang="en-GB" sz="12100">
                <a:solidFill>
                  <a:schemeClr val="dk1"/>
                </a:solidFill>
                <a:latin typeface="Pacifico"/>
                <a:ea typeface="Pacifico"/>
                <a:cs typeface="Pacifico"/>
                <a:sym typeface="Pacifico"/>
              </a:rPr>
              <a:t>Thank You</a:t>
            </a:r>
            <a:endParaRPr sz="12100">
              <a:solidFill>
                <a:schemeClr val="dk1"/>
              </a:solidFill>
              <a:latin typeface="Pacifico"/>
              <a:ea typeface="Pacifico"/>
              <a:cs typeface="Pacifico"/>
              <a:sym typeface="Pacifico"/>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3253</Words>
  <Application>Microsoft Office PowerPoint</Application>
  <PresentationFormat>On-screen Show (16:9)</PresentationFormat>
  <Paragraphs>105</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Times New Roman</vt:lpstr>
      <vt:lpstr>Arial</vt:lpstr>
      <vt:lpstr>Pacifico</vt:lpstr>
      <vt:lpstr>Simple Light</vt:lpstr>
      <vt:lpstr>PowerPoint Presentation</vt:lpstr>
      <vt:lpstr>Overview </vt:lpstr>
      <vt:lpstr> Introduction </vt:lpstr>
      <vt:lpstr>Rationale of study</vt:lpstr>
      <vt:lpstr>Aim of the study </vt:lpstr>
      <vt:lpstr>Hypothesis of the study </vt:lpstr>
      <vt:lpstr>Hypothesis of the study</vt:lpstr>
      <vt:lpstr>Research Question </vt:lpstr>
      <vt:lpstr>Objectives of study </vt:lpstr>
      <vt:lpstr>Research Methodology </vt:lpstr>
      <vt:lpstr>Research Design </vt:lpstr>
      <vt:lpstr>Research Design </vt:lpstr>
      <vt:lpstr> Recruitment, Sampling &amp; study Participants includes</vt:lpstr>
      <vt:lpstr>Recruitment, Sampling &amp; study Participants includes</vt:lpstr>
      <vt:lpstr>Material/ Data Collection Methods </vt:lpstr>
      <vt:lpstr>Data analysis technique </vt:lpstr>
      <vt:lpstr>Ethical considerations </vt:lpstr>
      <vt:lpstr>Ethical considerations </vt:lpstr>
      <vt:lpstr>Implication of the study </vt:lpstr>
      <vt:lpstr>Implication of the study </vt:lpstr>
      <vt:lpstr> Conclusion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Poulami Samanta</cp:lastModifiedBy>
  <cp:revision>1</cp:revision>
  <dcterms:modified xsi:type="dcterms:W3CDTF">2023-11-01T13:16:51Z</dcterms:modified>
</cp:coreProperties>
</file>