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55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21B07A-DE00-4390-8067-C99ED4F12A94}" type="doc">
      <dgm:prSet loTypeId="urn:microsoft.com/office/officeart/2005/8/layout/matrix1" loCatId="matrix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3ADE442D-67E5-4405-829A-5DD5D98169F1}">
      <dgm:prSet phldrT="[Text]" custT="1"/>
      <dgm:spPr>
        <a:solidFill>
          <a:schemeClr val="bg1"/>
        </a:solidFill>
        <a:ln>
          <a:noFill/>
        </a:ln>
      </dgm:spPr>
      <dgm:t>
        <a:bodyPr/>
        <a:lstStyle/>
        <a:p>
          <a:endParaRPr lang="en-US" sz="1200" dirty="0"/>
        </a:p>
      </dgm:t>
    </dgm:pt>
    <dgm:pt modelId="{933B4E08-BD8A-4FC2-8C69-1F677617029C}" type="parTrans" cxnId="{8589F471-F497-4FAD-9BE9-E35A2D68CC57}">
      <dgm:prSet/>
      <dgm:spPr/>
      <dgm:t>
        <a:bodyPr/>
        <a:lstStyle/>
        <a:p>
          <a:endParaRPr lang="en-US" sz="1200"/>
        </a:p>
      </dgm:t>
    </dgm:pt>
    <dgm:pt modelId="{C9FF7100-DFFB-4AF4-97BD-57FA5B7AD9EB}" type="sibTrans" cxnId="{8589F471-F497-4FAD-9BE9-E35A2D68CC57}">
      <dgm:prSet/>
      <dgm:spPr/>
      <dgm:t>
        <a:bodyPr/>
        <a:lstStyle/>
        <a:p>
          <a:endParaRPr lang="en-US" sz="1200"/>
        </a:p>
      </dgm:t>
    </dgm:pt>
    <dgm:pt modelId="{4CE34B0B-F0BD-4087-854A-C31B2CE91F75}">
      <dgm:prSet custT="1"/>
      <dgm:spPr/>
      <dgm:t>
        <a:bodyPr/>
        <a:lstStyle/>
        <a:p>
          <a:pPr algn="ctr"/>
          <a:endParaRPr lang="en-US" sz="1200" dirty="0" smtClean="0"/>
        </a:p>
        <a:p>
          <a:pPr algn="ctr"/>
          <a:endParaRPr lang="en-US" sz="1200" dirty="0" smtClean="0"/>
        </a:p>
        <a:p>
          <a:pPr algn="ctr"/>
          <a:endParaRPr lang="en-US" sz="1200" dirty="0" smtClean="0"/>
        </a:p>
        <a:p>
          <a:pPr algn="ctr"/>
          <a:r>
            <a:rPr lang="en-US" sz="1200" b="1" dirty="0" smtClean="0"/>
            <a:t>Purpose</a:t>
          </a:r>
        </a:p>
        <a:p>
          <a:pPr algn="ctr"/>
          <a:r>
            <a:rPr lang="en-US" sz="1200" b="1" dirty="0" smtClean="0"/>
            <a:t>Aims / Objectives</a:t>
          </a:r>
        </a:p>
        <a:p>
          <a:pPr algn="ctr"/>
          <a:r>
            <a:rPr lang="en-GB" sz="1200" dirty="0" smtClean="0">
              <a:solidFill>
                <a:srgbClr val="FF0000"/>
              </a:solidFill>
            </a:rPr>
            <a:t>(why this project being done</a:t>
          </a:r>
          <a:endParaRPr lang="en-US" sz="1200" dirty="0" smtClean="0">
            <a:solidFill>
              <a:srgbClr val="FF0000"/>
            </a:solidFill>
          </a:endParaRPr>
        </a:p>
        <a:p>
          <a:pPr algn="ctr"/>
          <a:r>
            <a:rPr lang="en-US" sz="1200" dirty="0" smtClean="0">
              <a:solidFill>
                <a:srgbClr val="FF0000"/>
              </a:solidFill>
            </a:rPr>
            <a:t>What is the result)</a:t>
          </a:r>
        </a:p>
        <a:p>
          <a:pPr algn="l"/>
          <a:endParaRPr lang="en-US" sz="1200" dirty="0" smtClean="0"/>
        </a:p>
        <a:p>
          <a:pPr algn="l"/>
          <a:r>
            <a:rPr lang="en-GB" sz="1200" dirty="0" smtClean="0"/>
            <a:t>Aim: To continue teaching and learning opportunities for Skills students</a:t>
          </a:r>
          <a:endParaRPr lang="en-US" sz="1200" dirty="0" smtClean="0"/>
        </a:p>
        <a:p>
          <a:pPr algn="l"/>
          <a:r>
            <a:rPr lang="en-US" sz="1200" dirty="0" smtClean="0"/>
            <a:t>Objectives: </a:t>
          </a:r>
        </a:p>
        <a:p>
          <a:pPr algn="l"/>
          <a:r>
            <a:rPr lang="en-US" sz="1200" dirty="0" smtClean="0"/>
            <a:t>Setting online teaching </a:t>
          </a:r>
          <a:r>
            <a:rPr lang="en-US" sz="1200" dirty="0" smtClean="0"/>
            <a:t>for skills students </a:t>
          </a:r>
          <a:endParaRPr lang="en-US" sz="1200" dirty="0" smtClean="0"/>
        </a:p>
        <a:p>
          <a:pPr algn="l"/>
          <a:r>
            <a:rPr lang="en-US" sz="1200" dirty="0" smtClean="0"/>
            <a:t>Provide virtual online support</a:t>
          </a:r>
        </a:p>
        <a:p>
          <a:pPr algn="l"/>
          <a:r>
            <a:rPr lang="en-GB" sz="1200" dirty="0" smtClean="0"/>
            <a:t>Keep staff and students safe</a:t>
          </a:r>
          <a:endParaRPr lang="en-US" sz="1200" dirty="0" smtClean="0"/>
        </a:p>
        <a:p>
          <a:pPr algn="l"/>
          <a:r>
            <a:rPr lang="en-US" sz="1200" dirty="0" smtClean="0"/>
            <a:t>Setting up IT </a:t>
          </a:r>
          <a:r>
            <a:rPr lang="en-US" sz="1200" dirty="0" smtClean="0"/>
            <a:t>support</a:t>
          </a:r>
          <a:endParaRPr lang="en-US" sz="1200" dirty="0" smtClean="0"/>
        </a:p>
        <a:p>
          <a:pPr algn="l"/>
          <a:endParaRPr lang="en-US" sz="1200" dirty="0"/>
        </a:p>
      </dgm:t>
    </dgm:pt>
    <dgm:pt modelId="{7BD4862F-8B80-479E-9D96-E5B603DA32FE}" type="parTrans" cxnId="{4A292316-EF34-4A8B-AA89-74D480CC193D}">
      <dgm:prSet/>
      <dgm:spPr/>
      <dgm:t>
        <a:bodyPr/>
        <a:lstStyle/>
        <a:p>
          <a:endParaRPr lang="en-US" sz="1200"/>
        </a:p>
      </dgm:t>
    </dgm:pt>
    <dgm:pt modelId="{1E5C9EEF-E94A-4DD5-9B17-F9FDD39C268F}" type="sibTrans" cxnId="{4A292316-EF34-4A8B-AA89-74D480CC193D}">
      <dgm:prSet/>
      <dgm:spPr/>
      <dgm:t>
        <a:bodyPr/>
        <a:lstStyle/>
        <a:p>
          <a:endParaRPr lang="en-US" sz="1200"/>
        </a:p>
      </dgm:t>
    </dgm:pt>
    <dgm:pt modelId="{390524D2-0D2B-41E8-8A7D-9D318998B395}">
      <dgm:prSet custT="1"/>
      <dgm:spPr/>
      <dgm:t>
        <a:bodyPr/>
        <a:lstStyle/>
        <a:p>
          <a:pPr algn="ctr"/>
          <a:endParaRPr lang="en-GB" sz="1200" dirty="0" smtClean="0"/>
        </a:p>
        <a:p>
          <a:pPr algn="ctr"/>
          <a:endParaRPr lang="en-GB" sz="1200" dirty="0" smtClean="0"/>
        </a:p>
        <a:p>
          <a:pPr algn="ctr"/>
          <a:endParaRPr lang="en-GB" sz="1200" dirty="0" smtClean="0"/>
        </a:p>
        <a:p>
          <a:pPr algn="ctr"/>
          <a:r>
            <a:rPr lang="en-GB" sz="1200" b="1" dirty="0" smtClean="0"/>
            <a:t>Stakeholders/ Audience </a:t>
          </a:r>
          <a:r>
            <a:rPr lang="en-GB" sz="1200" dirty="0" smtClean="0"/>
            <a:t>(Internal/ External/ Primary/ secondary/ Drivers/ Supporters/ Observers)))</a:t>
          </a:r>
        </a:p>
        <a:p>
          <a:pPr algn="ctr"/>
          <a:r>
            <a:rPr lang="en-GB" sz="1200" dirty="0" smtClean="0"/>
            <a:t> (</a:t>
          </a:r>
          <a:r>
            <a:rPr lang="en-GB" sz="1200" dirty="0" smtClean="0">
              <a:solidFill>
                <a:srgbClr val="FF0000"/>
              </a:solidFill>
            </a:rPr>
            <a:t>Who is it for/ who will benefit/ effected/ involved)</a:t>
          </a:r>
        </a:p>
        <a:p>
          <a:pPr algn="ctr"/>
          <a:endParaRPr lang="en-GB" sz="1200" dirty="0" smtClean="0"/>
        </a:p>
        <a:p>
          <a:pPr algn="r"/>
          <a:r>
            <a:rPr lang="en-GB" sz="1200" dirty="0" smtClean="0"/>
            <a:t> Staff (lectures, admin, canteen, support, HR) (</a:t>
          </a:r>
          <a:r>
            <a:rPr lang="en-GB" sz="1200" i="1" dirty="0" smtClean="0"/>
            <a:t>Drivers</a:t>
          </a:r>
          <a:r>
            <a:rPr lang="en-GB" sz="1200" dirty="0" smtClean="0"/>
            <a:t>)</a:t>
          </a:r>
        </a:p>
        <a:p>
          <a:pPr algn="r"/>
          <a:r>
            <a:rPr lang="en-GB" sz="1200" dirty="0" smtClean="0"/>
            <a:t> Students (</a:t>
          </a:r>
          <a:r>
            <a:rPr lang="en-GB" sz="1200" i="1" dirty="0" smtClean="0"/>
            <a:t>Drivers</a:t>
          </a:r>
          <a:r>
            <a:rPr lang="en-GB" sz="1200" dirty="0" smtClean="0"/>
            <a:t>)</a:t>
          </a:r>
        </a:p>
        <a:p>
          <a:pPr algn="r"/>
          <a:r>
            <a:rPr lang="en-GB" sz="1200" dirty="0" smtClean="0"/>
            <a:t> Management/ Trustees (</a:t>
          </a:r>
          <a:r>
            <a:rPr lang="en-GB" sz="1200" i="1" dirty="0" smtClean="0"/>
            <a:t>Drivers</a:t>
          </a:r>
          <a:r>
            <a:rPr lang="en-GB" sz="1200" dirty="0" smtClean="0"/>
            <a:t>/ </a:t>
          </a:r>
          <a:r>
            <a:rPr lang="en-GB" sz="1200" i="1" dirty="0" smtClean="0"/>
            <a:t>Supporters</a:t>
          </a:r>
          <a:r>
            <a:rPr lang="en-GB" sz="1200" dirty="0" smtClean="0"/>
            <a:t>)</a:t>
          </a:r>
        </a:p>
        <a:p>
          <a:pPr algn="r"/>
          <a:r>
            <a:rPr lang="en-GB" sz="1200" dirty="0" smtClean="0"/>
            <a:t> Suppliers (</a:t>
          </a:r>
          <a:r>
            <a:rPr lang="en-GB" sz="1200" i="1" dirty="0" smtClean="0"/>
            <a:t>external</a:t>
          </a:r>
          <a:r>
            <a:rPr lang="en-GB" sz="1200" dirty="0" smtClean="0"/>
            <a:t>) (</a:t>
          </a:r>
          <a:r>
            <a:rPr lang="en-GB" sz="1200" i="1" dirty="0" smtClean="0"/>
            <a:t>supporters</a:t>
          </a:r>
          <a:r>
            <a:rPr lang="en-GB" sz="1200" dirty="0" smtClean="0"/>
            <a:t>)</a:t>
          </a:r>
        </a:p>
        <a:p>
          <a:pPr algn="r"/>
          <a:r>
            <a:rPr lang="en-GB" sz="1200" dirty="0" smtClean="0"/>
            <a:t> Students finance (external) (</a:t>
          </a:r>
          <a:r>
            <a:rPr lang="en-GB" sz="1200" i="1" dirty="0" smtClean="0"/>
            <a:t>Supporters</a:t>
          </a:r>
          <a:r>
            <a:rPr lang="en-GB" sz="1200" dirty="0" smtClean="0"/>
            <a:t>)/ </a:t>
          </a:r>
          <a:r>
            <a:rPr lang="en-GB" sz="1200" i="1" dirty="0" smtClean="0"/>
            <a:t>Observer</a:t>
          </a:r>
        </a:p>
        <a:p>
          <a:pPr algn="r"/>
          <a:r>
            <a:rPr lang="en-GB" sz="1200" dirty="0" smtClean="0"/>
            <a:t> Government (</a:t>
          </a:r>
          <a:r>
            <a:rPr lang="en-GB" sz="1200" i="1" dirty="0" smtClean="0"/>
            <a:t>external</a:t>
          </a:r>
          <a:r>
            <a:rPr lang="en-GB" sz="1200" dirty="0" smtClean="0"/>
            <a:t>)</a:t>
          </a:r>
        </a:p>
        <a:p>
          <a:pPr algn="r"/>
          <a:r>
            <a:rPr lang="en-GB" sz="1200" dirty="0" smtClean="0"/>
            <a:t> Students families (external) Observers</a:t>
          </a:r>
        </a:p>
        <a:p>
          <a:pPr algn="r"/>
          <a:r>
            <a:rPr lang="en-GB" sz="1200" dirty="0" smtClean="0"/>
            <a:t> UCAS </a:t>
          </a:r>
          <a:endParaRPr lang="en-US" sz="1200" dirty="0"/>
        </a:p>
      </dgm:t>
    </dgm:pt>
    <dgm:pt modelId="{3900049F-5781-450C-85ED-04EA3CB25624}" type="parTrans" cxnId="{9638F8D3-08EA-4B77-BB3C-0ABB1FDF660D}">
      <dgm:prSet/>
      <dgm:spPr/>
      <dgm:t>
        <a:bodyPr/>
        <a:lstStyle/>
        <a:p>
          <a:endParaRPr lang="en-US" sz="1200"/>
        </a:p>
      </dgm:t>
    </dgm:pt>
    <dgm:pt modelId="{4EE16923-9C2A-4E1C-97C8-3BC1739FA805}" type="sibTrans" cxnId="{9638F8D3-08EA-4B77-BB3C-0ABB1FDF660D}">
      <dgm:prSet/>
      <dgm:spPr/>
      <dgm:t>
        <a:bodyPr/>
        <a:lstStyle/>
        <a:p>
          <a:endParaRPr lang="en-US" sz="1200"/>
        </a:p>
      </dgm:t>
    </dgm:pt>
    <dgm:pt modelId="{6517AA9B-128B-44D8-98E6-BD99DD3D8218}">
      <dgm:prSet custT="1"/>
      <dgm:spPr/>
      <dgm:t>
        <a:bodyPr/>
        <a:lstStyle/>
        <a:p>
          <a:pPr algn="ctr"/>
          <a:r>
            <a:rPr lang="en-US" sz="1200" b="1" dirty="0" smtClean="0"/>
            <a:t>Desired/ CSF </a:t>
          </a:r>
          <a:r>
            <a:rPr lang="en-GB" sz="1200" b="1" dirty="0" smtClean="0"/>
            <a:t>Desired/ CSF</a:t>
          </a:r>
        </a:p>
        <a:p>
          <a:pPr algn="ctr"/>
          <a:r>
            <a:rPr lang="en-GB" sz="1200" b="0" dirty="0" smtClean="0">
              <a:solidFill>
                <a:srgbClr val="FF0000"/>
              </a:solidFill>
            </a:rPr>
            <a:t>(Linked to Goals</a:t>
          </a:r>
        </a:p>
        <a:p>
          <a:pPr algn="ctr"/>
          <a:r>
            <a:rPr lang="en-GB" sz="1200" b="0" dirty="0" smtClean="0">
              <a:solidFill>
                <a:srgbClr val="FF0000"/>
              </a:solidFill>
            </a:rPr>
            <a:t>What will make it successful – Measurable/ unmeasurable)</a:t>
          </a:r>
        </a:p>
        <a:p>
          <a:pPr algn="ctr"/>
          <a:endParaRPr lang="en-GB" sz="1200" dirty="0" smtClean="0"/>
        </a:p>
        <a:p>
          <a:pPr algn="l"/>
          <a:r>
            <a:rPr lang="en-GB" sz="1200" dirty="0" smtClean="0"/>
            <a:t>Getting 145 skills students to successfully complete the modules (measurable)</a:t>
          </a:r>
        </a:p>
        <a:p>
          <a:pPr algn="l"/>
          <a:r>
            <a:rPr lang="en-GB" sz="1200" dirty="0" smtClean="0"/>
            <a:t>Provide weekly online classes </a:t>
          </a:r>
          <a:r>
            <a:rPr lang="en-GB" sz="1200" dirty="0" smtClean="0"/>
            <a:t>(measurable- registers)</a:t>
          </a:r>
          <a:endParaRPr lang="en-GB" sz="1200" dirty="0" smtClean="0"/>
        </a:p>
        <a:p>
          <a:pPr algn="l"/>
          <a:r>
            <a:rPr lang="en-GB" sz="1200" dirty="0" smtClean="0"/>
            <a:t>Able to access online support where necessary </a:t>
          </a:r>
          <a:endParaRPr lang="en-US" sz="1200" dirty="0"/>
        </a:p>
      </dgm:t>
    </dgm:pt>
    <dgm:pt modelId="{2FC70A11-E4A8-4C2A-90D1-199039614639}" type="parTrans" cxnId="{21C6D6E6-1C27-41DE-8B01-5DB240444DAA}">
      <dgm:prSet/>
      <dgm:spPr/>
      <dgm:t>
        <a:bodyPr/>
        <a:lstStyle/>
        <a:p>
          <a:endParaRPr lang="en-US" sz="1200"/>
        </a:p>
      </dgm:t>
    </dgm:pt>
    <dgm:pt modelId="{2BBA03D2-9558-487F-B44E-192000BDDEF7}" type="sibTrans" cxnId="{21C6D6E6-1C27-41DE-8B01-5DB240444DAA}">
      <dgm:prSet/>
      <dgm:spPr/>
      <dgm:t>
        <a:bodyPr/>
        <a:lstStyle/>
        <a:p>
          <a:endParaRPr lang="en-US" sz="1200"/>
        </a:p>
      </dgm:t>
    </dgm:pt>
    <dgm:pt modelId="{E8FC7B73-161D-4015-8447-FE4F4BB99589}">
      <dgm:prSet custT="1"/>
      <dgm:spPr/>
      <dgm:t>
        <a:bodyPr/>
        <a:lstStyle/>
        <a:p>
          <a:r>
            <a:rPr lang="en-GB" sz="1200" b="1" dirty="0" smtClean="0"/>
            <a:t>Measure of success</a:t>
          </a:r>
        </a:p>
        <a:p>
          <a:r>
            <a:rPr lang="en-GB" sz="1200" dirty="0" smtClean="0"/>
            <a:t>(</a:t>
          </a:r>
          <a:r>
            <a:rPr lang="en-GB" sz="1200" dirty="0" smtClean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endParaRPr lang="en-GB" sz="1200" dirty="0" smtClean="0"/>
        </a:p>
        <a:p>
          <a:r>
            <a:rPr lang="en-GB" sz="1200" dirty="0" smtClean="0"/>
            <a:t>145 students pass the modules X and Y (or at least the same number of students passing as they would if they were on face to face teaching) (</a:t>
          </a:r>
          <a:r>
            <a:rPr lang="en-GB" sz="1200" i="1" dirty="0" smtClean="0"/>
            <a:t>Quantitative</a:t>
          </a:r>
          <a:r>
            <a:rPr lang="en-GB" sz="1200" dirty="0" smtClean="0"/>
            <a:t>)</a:t>
          </a:r>
        </a:p>
        <a:p>
          <a:r>
            <a:rPr lang="en-GB" sz="1200" dirty="0" smtClean="0"/>
            <a:t>Receiving positive feedback from students </a:t>
          </a:r>
          <a:r>
            <a:rPr lang="en-GB" sz="1200" i="1" dirty="0" smtClean="0"/>
            <a:t>(qualitative)</a:t>
          </a:r>
        </a:p>
        <a:p>
          <a:r>
            <a:rPr lang="en-GB" sz="1200" dirty="0" smtClean="0"/>
            <a:t>Number of students applying to further level</a:t>
          </a:r>
          <a:endParaRPr lang="en-US" sz="1200" dirty="0"/>
        </a:p>
      </dgm:t>
    </dgm:pt>
    <dgm:pt modelId="{81068BEE-7943-4882-940B-4AC3EC416EC7}" type="parTrans" cxnId="{39BCF12E-C24D-42E5-947D-7CC26778840F}">
      <dgm:prSet/>
      <dgm:spPr/>
      <dgm:t>
        <a:bodyPr/>
        <a:lstStyle/>
        <a:p>
          <a:endParaRPr lang="en-US" sz="1200"/>
        </a:p>
      </dgm:t>
    </dgm:pt>
    <dgm:pt modelId="{26C3DF5E-F812-421B-826B-507DD5888D23}" type="sibTrans" cxnId="{39BCF12E-C24D-42E5-947D-7CC26778840F}">
      <dgm:prSet/>
      <dgm:spPr/>
      <dgm:t>
        <a:bodyPr/>
        <a:lstStyle/>
        <a:p>
          <a:endParaRPr lang="en-US" sz="1200"/>
        </a:p>
      </dgm:t>
    </dgm:pt>
    <dgm:pt modelId="{DFF935E6-91DB-48F9-AF42-58BFA4D24CF4}" type="pres">
      <dgm:prSet presAssocID="{D921B07A-DE00-4390-8067-C99ED4F12A94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DB062CE-0EFF-43F4-A939-5E860E3AA3CE}" type="pres">
      <dgm:prSet presAssocID="{D921B07A-DE00-4390-8067-C99ED4F12A94}" presName="matrix" presStyleCnt="0"/>
      <dgm:spPr/>
    </dgm:pt>
    <dgm:pt modelId="{ABB5F2E0-B9A4-4C42-A0E6-6E4E4C2AA10C}" type="pres">
      <dgm:prSet presAssocID="{D921B07A-DE00-4390-8067-C99ED4F12A94}" presName="tile1" presStyleLbl="node1" presStyleIdx="0" presStyleCnt="4"/>
      <dgm:spPr/>
      <dgm:t>
        <a:bodyPr/>
        <a:lstStyle/>
        <a:p>
          <a:endParaRPr lang="en-US"/>
        </a:p>
      </dgm:t>
    </dgm:pt>
    <dgm:pt modelId="{54008BFE-06B7-4FB5-B380-1663226DCC00}" type="pres">
      <dgm:prSet presAssocID="{D921B07A-DE00-4390-8067-C99ED4F12A9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C12F6C-5675-4ABF-AE85-0BF74411A66F}" type="pres">
      <dgm:prSet presAssocID="{D921B07A-DE00-4390-8067-C99ED4F12A94}" presName="tile2" presStyleLbl="node1" presStyleIdx="1" presStyleCnt="4"/>
      <dgm:spPr/>
      <dgm:t>
        <a:bodyPr/>
        <a:lstStyle/>
        <a:p>
          <a:endParaRPr lang="en-US"/>
        </a:p>
      </dgm:t>
    </dgm:pt>
    <dgm:pt modelId="{2E7CBD1F-A363-455F-8622-C44562209D60}" type="pres">
      <dgm:prSet presAssocID="{D921B07A-DE00-4390-8067-C99ED4F12A9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ADC536-B3C3-4D96-A177-25DD35DBB293}" type="pres">
      <dgm:prSet presAssocID="{D921B07A-DE00-4390-8067-C99ED4F12A94}" presName="tile3" presStyleLbl="node1" presStyleIdx="2" presStyleCnt="4"/>
      <dgm:spPr/>
      <dgm:t>
        <a:bodyPr/>
        <a:lstStyle/>
        <a:p>
          <a:endParaRPr lang="en-US"/>
        </a:p>
      </dgm:t>
    </dgm:pt>
    <dgm:pt modelId="{69011310-C75A-4EDC-A190-BD7F1594292B}" type="pres">
      <dgm:prSet presAssocID="{D921B07A-DE00-4390-8067-C99ED4F12A9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9FF0CA-C984-4909-9BF7-D6A4A9C7486F}" type="pres">
      <dgm:prSet presAssocID="{D921B07A-DE00-4390-8067-C99ED4F12A94}" presName="tile4" presStyleLbl="node1" presStyleIdx="3" presStyleCnt="4"/>
      <dgm:spPr/>
      <dgm:t>
        <a:bodyPr/>
        <a:lstStyle/>
        <a:p>
          <a:endParaRPr lang="en-US"/>
        </a:p>
      </dgm:t>
    </dgm:pt>
    <dgm:pt modelId="{C85F0112-8CF4-4638-90E0-B83CF34FE438}" type="pres">
      <dgm:prSet presAssocID="{D921B07A-DE00-4390-8067-C99ED4F12A9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42DEE4-24F5-4C10-A429-EFFFA1958CCD}" type="pres">
      <dgm:prSet presAssocID="{D921B07A-DE00-4390-8067-C99ED4F12A94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4F01C3E1-D3B1-49B1-8C71-D55B90E02925}" type="presOf" srcId="{4CE34B0B-F0BD-4087-854A-C31B2CE91F75}" destId="{54008BFE-06B7-4FB5-B380-1663226DCC00}" srcOrd="1" destOrd="0" presId="urn:microsoft.com/office/officeart/2005/8/layout/matrix1"/>
    <dgm:cxn modelId="{88FF7D0D-9F1A-4C0A-8EA0-78D81FA4CF09}" type="presOf" srcId="{390524D2-0D2B-41E8-8A7D-9D318998B395}" destId="{2E7CBD1F-A363-455F-8622-C44562209D60}" srcOrd="1" destOrd="0" presId="urn:microsoft.com/office/officeart/2005/8/layout/matrix1"/>
    <dgm:cxn modelId="{DA42ED01-7D33-4A26-BFF1-5B169FD88B91}" type="presOf" srcId="{D921B07A-DE00-4390-8067-C99ED4F12A94}" destId="{DFF935E6-91DB-48F9-AF42-58BFA4D24CF4}" srcOrd="0" destOrd="0" presId="urn:microsoft.com/office/officeart/2005/8/layout/matrix1"/>
    <dgm:cxn modelId="{D39CC689-3CC7-4AEB-B0BF-6438E4FF73EB}" type="presOf" srcId="{390524D2-0D2B-41E8-8A7D-9D318998B395}" destId="{AAC12F6C-5675-4ABF-AE85-0BF74411A66F}" srcOrd="0" destOrd="0" presId="urn:microsoft.com/office/officeart/2005/8/layout/matrix1"/>
    <dgm:cxn modelId="{FD6F6B8B-0C82-490A-84A4-E620CE14BB97}" type="presOf" srcId="{3ADE442D-67E5-4405-829A-5DD5D98169F1}" destId="{0642DEE4-24F5-4C10-A429-EFFFA1958CCD}" srcOrd="0" destOrd="0" presId="urn:microsoft.com/office/officeart/2005/8/layout/matrix1"/>
    <dgm:cxn modelId="{9638F8D3-08EA-4B77-BB3C-0ABB1FDF660D}" srcId="{3ADE442D-67E5-4405-829A-5DD5D98169F1}" destId="{390524D2-0D2B-41E8-8A7D-9D318998B395}" srcOrd="1" destOrd="0" parTransId="{3900049F-5781-450C-85ED-04EA3CB25624}" sibTransId="{4EE16923-9C2A-4E1C-97C8-3BC1739FA805}"/>
    <dgm:cxn modelId="{39BCF12E-C24D-42E5-947D-7CC26778840F}" srcId="{3ADE442D-67E5-4405-829A-5DD5D98169F1}" destId="{E8FC7B73-161D-4015-8447-FE4F4BB99589}" srcOrd="3" destOrd="0" parTransId="{81068BEE-7943-4882-940B-4AC3EC416EC7}" sibTransId="{26C3DF5E-F812-421B-826B-507DD5888D23}"/>
    <dgm:cxn modelId="{4A292316-EF34-4A8B-AA89-74D480CC193D}" srcId="{3ADE442D-67E5-4405-829A-5DD5D98169F1}" destId="{4CE34B0B-F0BD-4087-854A-C31B2CE91F75}" srcOrd="0" destOrd="0" parTransId="{7BD4862F-8B80-479E-9D96-E5B603DA32FE}" sibTransId="{1E5C9EEF-E94A-4DD5-9B17-F9FDD39C268F}"/>
    <dgm:cxn modelId="{7613C1A6-809F-431F-9A83-9103F6B2994B}" type="presOf" srcId="{E8FC7B73-161D-4015-8447-FE4F4BB99589}" destId="{249FF0CA-C984-4909-9BF7-D6A4A9C7486F}" srcOrd="0" destOrd="0" presId="urn:microsoft.com/office/officeart/2005/8/layout/matrix1"/>
    <dgm:cxn modelId="{31030C99-5CB9-4208-B6D4-31216E0C1D64}" type="presOf" srcId="{6517AA9B-128B-44D8-98E6-BD99DD3D8218}" destId="{2BADC536-B3C3-4D96-A177-25DD35DBB293}" srcOrd="0" destOrd="0" presId="urn:microsoft.com/office/officeart/2005/8/layout/matrix1"/>
    <dgm:cxn modelId="{14CA925B-FFFD-4AB8-9587-090720A28C8A}" type="presOf" srcId="{4CE34B0B-F0BD-4087-854A-C31B2CE91F75}" destId="{ABB5F2E0-B9A4-4C42-A0E6-6E4E4C2AA10C}" srcOrd="0" destOrd="0" presId="urn:microsoft.com/office/officeart/2005/8/layout/matrix1"/>
    <dgm:cxn modelId="{549C51AE-FD5A-4AD2-B275-3EB1A6A66EE5}" type="presOf" srcId="{E8FC7B73-161D-4015-8447-FE4F4BB99589}" destId="{C85F0112-8CF4-4638-90E0-B83CF34FE438}" srcOrd="1" destOrd="0" presId="urn:microsoft.com/office/officeart/2005/8/layout/matrix1"/>
    <dgm:cxn modelId="{B6AAC05F-3A91-4BF4-A3F9-C8C0D284772E}" type="presOf" srcId="{6517AA9B-128B-44D8-98E6-BD99DD3D8218}" destId="{69011310-C75A-4EDC-A190-BD7F1594292B}" srcOrd="1" destOrd="0" presId="urn:microsoft.com/office/officeart/2005/8/layout/matrix1"/>
    <dgm:cxn modelId="{21C6D6E6-1C27-41DE-8B01-5DB240444DAA}" srcId="{3ADE442D-67E5-4405-829A-5DD5D98169F1}" destId="{6517AA9B-128B-44D8-98E6-BD99DD3D8218}" srcOrd="2" destOrd="0" parTransId="{2FC70A11-E4A8-4C2A-90D1-199039614639}" sibTransId="{2BBA03D2-9558-487F-B44E-192000BDDEF7}"/>
    <dgm:cxn modelId="{8589F471-F497-4FAD-9BE9-E35A2D68CC57}" srcId="{D921B07A-DE00-4390-8067-C99ED4F12A94}" destId="{3ADE442D-67E5-4405-829A-5DD5D98169F1}" srcOrd="0" destOrd="0" parTransId="{933B4E08-BD8A-4FC2-8C69-1F677617029C}" sibTransId="{C9FF7100-DFFB-4AF4-97BD-57FA5B7AD9EB}"/>
    <dgm:cxn modelId="{8E14741F-7A74-45BD-8073-98996CABB0FD}" type="presParOf" srcId="{DFF935E6-91DB-48F9-AF42-58BFA4D24CF4}" destId="{DDB062CE-0EFF-43F4-A939-5E860E3AA3CE}" srcOrd="0" destOrd="0" presId="urn:microsoft.com/office/officeart/2005/8/layout/matrix1"/>
    <dgm:cxn modelId="{0F3A4296-7C15-49F1-A4FC-A1F6808BCF73}" type="presParOf" srcId="{DDB062CE-0EFF-43F4-A939-5E860E3AA3CE}" destId="{ABB5F2E0-B9A4-4C42-A0E6-6E4E4C2AA10C}" srcOrd="0" destOrd="0" presId="urn:microsoft.com/office/officeart/2005/8/layout/matrix1"/>
    <dgm:cxn modelId="{2F26DAFF-5F9C-4086-9BDA-BC85F338F467}" type="presParOf" srcId="{DDB062CE-0EFF-43F4-A939-5E860E3AA3CE}" destId="{54008BFE-06B7-4FB5-B380-1663226DCC00}" srcOrd="1" destOrd="0" presId="urn:microsoft.com/office/officeart/2005/8/layout/matrix1"/>
    <dgm:cxn modelId="{6BE07069-A0FE-46CC-AB5A-25D8A4F61BE1}" type="presParOf" srcId="{DDB062CE-0EFF-43F4-A939-5E860E3AA3CE}" destId="{AAC12F6C-5675-4ABF-AE85-0BF74411A66F}" srcOrd="2" destOrd="0" presId="urn:microsoft.com/office/officeart/2005/8/layout/matrix1"/>
    <dgm:cxn modelId="{61724B7C-1BB3-4458-9807-008FB67CF603}" type="presParOf" srcId="{DDB062CE-0EFF-43F4-A939-5E860E3AA3CE}" destId="{2E7CBD1F-A363-455F-8622-C44562209D60}" srcOrd="3" destOrd="0" presId="urn:microsoft.com/office/officeart/2005/8/layout/matrix1"/>
    <dgm:cxn modelId="{E7CCF8E9-4346-4463-9495-91416947E6E1}" type="presParOf" srcId="{DDB062CE-0EFF-43F4-A939-5E860E3AA3CE}" destId="{2BADC536-B3C3-4D96-A177-25DD35DBB293}" srcOrd="4" destOrd="0" presId="urn:microsoft.com/office/officeart/2005/8/layout/matrix1"/>
    <dgm:cxn modelId="{B5CE63E8-3A93-4F40-81D5-06E216E3F84F}" type="presParOf" srcId="{DDB062CE-0EFF-43F4-A939-5E860E3AA3CE}" destId="{69011310-C75A-4EDC-A190-BD7F1594292B}" srcOrd="5" destOrd="0" presId="urn:microsoft.com/office/officeart/2005/8/layout/matrix1"/>
    <dgm:cxn modelId="{E736895F-33E6-4DBD-93ED-1D16E5E6A1D4}" type="presParOf" srcId="{DDB062CE-0EFF-43F4-A939-5E860E3AA3CE}" destId="{249FF0CA-C984-4909-9BF7-D6A4A9C7486F}" srcOrd="6" destOrd="0" presId="urn:microsoft.com/office/officeart/2005/8/layout/matrix1"/>
    <dgm:cxn modelId="{AE0BF659-E3A1-447E-ABAB-6BC853804F24}" type="presParOf" srcId="{DDB062CE-0EFF-43F4-A939-5E860E3AA3CE}" destId="{C85F0112-8CF4-4638-90E0-B83CF34FE438}" srcOrd="7" destOrd="0" presId="urn:microsoft.com/office/officeart/2005/8/layout/matrix1"/>
    <dgm:cxn modelId="{1A5E7149-63E4-4021-8692-C80656532F21}" type="presParOf" srcId="{DFF935E6-91DB-48F9-AF42-58BFA4D24CF4}" destId="{0642DEE4-24F5-4C10-A429-EFFFA1958CC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F2E0-B9A4-4C42-A0E6-6E4E4C2AA10C}">
      <dsp:nvSpPr>
        <dsp:cNvPr id="0" name=""/>
        <dsp:cNvSpPr/>
      </dsp:nvSpPr>
      <dsp:spPr>
        <a:xfrm rot="16200000">
          <a:off x="1449511" y="-1449511"/>
          <a:ext cx="2831658" cy="573068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/>
            <a:t>Purpose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/>
            <a:t>Aims / Objectives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(why this project being done</a:t>
          </a:r>
          <a:endParaRPr lang="en-US" sz="1200" kern="1200" dirty="0" smtClean="0">
            <a:solidFill>
              <a:srgbClr val="FF0000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>
              <a:solidFill>
                <a:srgbClr val="FF0000"/>
              </a:solidFill>
            </a:rPr>
            <a:t>What is the result)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Aim: To continue teaching and learning opportunities for Skills students</a:t>
          </a:r>
          <a:endParaRPr lang="en-US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Objectives: 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Setting online teaching </a:t>
          </a:r>
          <a:r>
            <a:rPr lang="en-US" sz="1200" kern="1200" dirty="0" smtClean="0"/>
            <a:t>for skills students </a:t>
          </a:r>
          <a:endParaRPr lang="en-US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Provide virtual online support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Keep staff and students safe</a:t>
          </a:r>
          <a:endParaRPr lang="en-US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Setting up IT </a:t>
          </a:r>
          <a:r>
            <a:rPr lang="en-US" sz="1200" kern="1200" dirty="0" smtClean="0"/>
            <a:t>support</a:t>
          </a:r>
          <a:endParaRPr lang="en-US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5400000">
        <a:off x="-1" y="1"/>
        <a:ext cx="5730681" cy="2123743"/>
      </dsp:txXfrm>
    </dsp:sp>
    <dsp:sp modelId="{AAC12F6C-5675-4ABF-AE85-0BF74411A66F}">
      <dsp:nvSpPr>
        <dsp:cNvPr id="0" name=""/>
        <dsp:cNvSpPr/>
      </dsp:nvSpPr>
      <dsp:spPr>
        <a:xfrm>
          <a:off x="5730681" y="0"/>
          <a:ext cx="5730681" cy="2831658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Stakeholders/ Audience </a:t>
          </a:r>
          <a:r>
            <a:rPr lang="en-GB" sz="1200" kern="1200" dirty="0" smtClean="0"/>
            <a:t>(Internal/ External/ Primary/ secondary/ Drivers/ Supporters/ Observers)))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(</a:t>
          </a:r>
          <a:r>
            <a:rPr lang="en-GB" sz="1200" kern="1200" dirty="0" smtClean="0">
              <a:solidFill>
                <a:srgbClr val="FF0000"/>
              </a:solidFill>
            </a:rPr>
            <a:t>Who is it for/ who will benefit/ effected/ involved)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Staff (lectures, admin, canteen, support, HR) (</a:t>
          </a:r>
          <a:r>
            <a:rPr lang="en-GB" sz="1200" i="1" kern="1200" dirty="0" smtClean="0"/>
            <a:t>Drivers</a:t>
          </a:r>
          <a:r>
            <a:rPr lang="en-GB" sz="1200" kern="1200" dirty="0" smtClean="0"/>
            <a:t>)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Students (</a:t>
          </a:r>
          <a:r>
            <a:rPr lang="en-GB" sz="1200" i="1" kern="1200" dirty="0" smtClean="0"/>
            <a:t>Drivers</a:t>
          </a:r>
          <a:r>
            <a:rPr lang="en-GB" sz="1200" kern="1200" dirty="0" smtClean="0"/>
            <a:t>)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Management/ Trustees (</a:t>
          </a:r>
          <a:r>
            <a:rPr lang="en-GB" sz="1200" i="1" kern="1200" dirty="0" smtClean="0"/>
            <a:t>Drivers</a:t>
          </a:r>
          <a:r>
            <a:rPr lang="en-GB" sz="1200" kern="1200" dirty="0" smtClean="0"/>
            <a:t>/ </a:t>
          </a:r>
          <a:r>
            <a:rPr lang="en-GB" sz="1200" i="1" kern="1200" dirty="0" smtClean="0"/>
            <a:t>Supporters</a:t>
          </a:r>
          <a:r>
            <a:rPr lang="en-GB" sz="1200" kern="1200" dirty="0" smtClean="0"/>
            <a:t>)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Suppliers (</a:t>
          </a:r>
          <a:r>
            <a:rPr lang="en-GB" sz="1200" i="1" kern="1200" dirty="0" smtClean="0"/>
            <a:t>external</a:t>
          </a:r>
          <a:r>
            <a:rPr lang="en-GB" sz="1200" kern="1200" dirty="0" smtClean="0"/>
            <a:t>) (</a:t>
          </a:r>
          <a:r>
            <a:rPr lang="en-GB" sz="1200" i="1" kern="1200" dirty="0" smtClean="0"/>
            <a:t>supporters</a:t>
          </a:r>
          <a:r>
            <a:rPr lang="en-GB" sz="1200" kern="1200" dirty="0" smtClean="0"/>
            <a:t>)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Students finance (external) (</a:t>
          </a:r>
          <a:r>
            <a:rPr lang="en-GB" sz="1200" i="1" kern="1200" dirty="0" smtClean="0"/>
            <a:t>Supporters</a:t>
          </a:r>
          <a:r>
            <a:rPr lang="en-GB" sz="1200" kern="1200" dirty="0" smtClean="0"/>
            <a:t>)/ </a:t>
          </a:r>
          <a:r>
            <a:rPr lang="en-GB" sz="1200" i="1" kern="1200" dirty="0" smtClean="0"/>
            <a:t>Observer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Government (</a:t>
          </a:r>
          <a:r>
            <a:rPr lang="en-GB" sz="1200" i="1" kern="1200" dirty="0" smtClean="0"/>
            <a:t>external</a:t>
          </a:r>
          <a:r>
            <a:rPr lang="en-GB" sz="1200" kern="1200" dirty="0" smtClean="0"/>
            <a:t>)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Students families (external) Observers</a:t>
          </a:r>
        </a:p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 UCAS </a:t>
          </a:r>
          <a:endParaRPr lang="en-US" sz="1200" kern="1200" dirty="0"/>
        </a:p>
      </dsp:txBody>
      <dsp:txXfrm>
        <a:off x="5730681" y="0"/>
        <a:ext cx="5730681" cy="2123743"/>
      </dsp:txXfrm>
    </dsp:sp>
    <dsp:sp modelId="{2BADC536-B3C3-4D96-A177-25DD35DBB293}">
      <dsp:nvSpPr>
        <dsp:cNvPr id="0" name=""/>
        <dsp:cNvSpPr/>
      </dsp:nvSpPr>
      <dsp:spPr>
        <a:xfrm rot="10800000">
          <a:off x="0" y="2831658"/>
          <a:ext cx="5730681" cy="2831658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/>
            <a:t>Desired/ CSF </a:t>
          </a:r>
          <a:r>
            <a:rPr lang="en-GB" sz="1200" b="1" kern="1200" dirty="0" smtClean="0"/>
            <a:t>Desired/ CSF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kern="1200" dirty="0" smtClean="0">
              <a:solidFill>
                <a:srgbClr val="FF0000"/>
              </a:solidFill>
            </a:rPr>
            <a:t>(Linked to Goals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kern="1200" dirty="0" smtClean="0">
              <a:solidFill>
                <a:srgbClr val="FF0000"/>
              </a:solidFill>
            </a:rPr>
            <a:t>What will make it successful – Measurable/ unmeasurable)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Getting 145 skills students to successfully complete the modules (measurable)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Provide weekly online classes </a:t>
          </a:r>
          <a:r>
            <a:rPr lang="en-GB" sz="1200" kern="1200" dirty="0" smtClean="0"/>
            <a:t>(measurable- registers)</a:t>
          </a:r>
          <a:endParaRPr lang="en-GB" sz="1200" kern="1200" dirty="0" smtClean="0"/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Able to access online support where necessary </a:t>
          </a:r>
          <a:endParaRPr lang="en-US" sz="1200" kern="1200" dirty="0"/>
        </a:p>
      </dsp:txBody>
      <dsp:txXfrm rot="10800000">
        <a:off x="0" y="3539572"/>
        <a:ext cx="5730681" cy="2123743"/>
      </dsp:txXfrm>
    </dsp:sp>
    <dsp:sp modelId="{249FF0CA-C984-4909-9BF7-D6A4A9C7486F}">
      <dsp:nvSpPr>
        <dsp:cNvPr id="0" name=""/>
        <dsp:cNvSpPr/>
      </dsp:nvSpPr>
      <dsp:spPr>
        <a:xfrm rot="5400000">
          <a:off x="7180193" y="1382146"/>
          <a:ext cx="2831658" cy="573068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Measure of success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(</a:t>
          </a:r>
          <a:r>
            <a:rPr lang="en-GB" sz="1200" kern="1200" dirty="0" smtClean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145 students pass the modules X and Y (or at least the same number of students passing as they would if they were on face to face teaching) (</a:t>
          </a:r>
          <a:r>
            <a:rPr lang="en-GB" sz="1200" i="1" kern="1200" dirty="0" smtClean="0"/>
            <a:t>Quantitative</a:t>
          </a:r>
          <a:r>
            <a:rPr lang="en-GB" sz="1200" kern="1200" dirty="0" smtClean="0"/>
            <a:t>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Receiving positive feedback from students </a:t>
          </a:r>
          <a:r>
            <a:rPr lang="en-GB" sz="1200" i="1" kern="1200" dirty="0" smtClean="0"/>
            <a:t>(qualitative)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Number of students applying to further level</a:t>
          </a:r>
          <a:endParaRPr lang="en-US" sz="1200" kern="1200" dirty="0"/>
        </a:p>
      </dsp:txBody>
      <dsp:txXfrm rot="-5400000">
        <a:off x="5730681" y="3539572"/>
        <a:ext cx="5730681" cy="2123743"/>
      </dsp:txXfrm>
    </dsp:sp>
    <dsp:sp modelId="{0642DEE4-24F5-4C10-A429-EFFFA1958CCD}">
      <dsp:nvSpPr>
        <dsp:cNvPr id="0" name=""/>
        <dsp:cNvSpPr/>
      </dsp:nvSpPr>
      <dsp:spPr>
        <a:xfrm>
          <a:off x="4011477" y="2123743"/>
          <a:ext cx="3438408" cy="1415829"/>
        </a:xfrm>
        <a:prstGeom prst="roundRec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080592" y="2192858"/>
        <a:ext cx="3300178" cy="12775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17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650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194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589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449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79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04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19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19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6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15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736A9-496E-4514-A400-4F35BD703D38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EBE86-7530-41B1-B23D-1EA22927A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70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8134738"/>
              </p:ext>
            </p:extLst>
          </p:nvPr>
        </p:nvGraphicFramePr>
        <p:xfrm>
          <a:off x="365318" y="172942"/>
          <a:ext cx="11461363" cy="5663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72494" y="5716988"/>
            <a:ext cx="5523506" cy="98488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00" b="1" dirty="0" smtClean="0"/>
              <a:t>Secondary </a:t>
            </a:r>
            <a:r>
              <a:rPr lang="en-GB" sz="1000" b="1" dirty="0"/>
              <a:t>benefits</a:t>
            </a:r>
          </a:p>
          <a:p>
            <a:r>
              <a:rPr lang="en-GB" sz="1000" dirty="0"/>
              <a:t>More of an opportunity for students who weren’t able to access physically</a:t>
            </a:r>
          </a:p>
          <a:p>
            <a:r>
              <a:rPr lang="en-GB" sz="1000" dirty="0"/>
              <a:t>Encourage in </a:t>
            </a:r>
            <a:r>
              <a:rPr lang="en-GB" sz="1000" dirty="0" smtClean="0"/>
              <a:t>students to be more</a:t>
            </a:r>
            <a:r>
              <a:rPr lang="en-GB" sz="1000" dirty="0" smtClean="0"/>
              <a:t> creative and innovative skills </a:t>
            </a:r>
          </a:p>
          <a:p>
            <a:r>
              <a:rPr lang="en-GB" sz="1000" dirty="0" smtClean="0"/>
              <a:t>Students </a:t>
            </a:r>
            <a:r>
              <a:rPr lang="en-GB" sz="1000" dirty="0"/>
              <a:t>and staff increased digital skills</a:t>
            </a:r>
          </a:p>
          <a:p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3758315" y="1296065"/>
            <a:ext cx="4675367" cy="2584174"/>
          </a:xfrm>
          <a:prstGeom prst="triangl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929809" y="2592125"/>
            <a:ext cx="24171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Motivational Factor: Driven by my </a:t>
            </a:r>
            <a:r>
              <a:rPr lang="en-GB" sz="1200" dirty="0" smtClean="0"/>
              <a:t>strong </a:t>
            </a:r>
            <a:r>
              <a:rPr lang="en-GB" sz="1200" dirty="0" smtClean="0"/>
              <a:t>educational ethics to deliver online teaching project as it widens educational opportunities and makes it more accessible for all.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1177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080776"/>
              </p:ext>
            </p:extLst>
          </p:nvPr>
        </p:nvGraphicFramePr>
        <p:xfrm>
          <a:off x="670290" y="1616929"/>
          <a:ext cx="10851420" cy="449202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12855">
                  <a:extLst>
                    <a:ext uri="{9D8B030D-6E8A-4147-A177-3AD203B41FA5}">
                      <a16:colId xmlns:a16="http://schemas.microsoft.com/office/drawing/2014/main" val="3562100952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340805103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995436216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1231856579"/>
                    </a:ext>
                  </a:extLst>
                </a:gridCol>
              </a:tblGrid>
              <a:tr h="664920">
                <a:tc>
                  <a:txBody>
                    <a:bodyPr/>
                    <a:lstStyle/>
                    <a:p>
                      <a:r>
                        <a:rPr lang="en-GB" dirty="0" smtClean="0"/>
                        <a:t>Priority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Stakeholders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Stake holders perspective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449432"/>
                  </a:ext>
                </a:extLst>
              </a:tr>
              <a:tr h="2089748"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Staff (Drivers/</a:t>
                      </a:r>
                      <a:r>
                        <a:rPr lang="en-GB" baseline="0" dirty="0" smtClean="0"/>
                        <a:t> Internal)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Delivering weekly online classes and providing one to one support to students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Provide online training, resources and line management support to deliver classes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216459"/>
                  </a:ext>
                </a:extLst>
              </a:tr>
              <a:tr h="1234851">
                <a:tc>
                  <a:txBody>
                    <a:bodyPr/>
                    <a:lstStyle/>
                    <a:p>
                      <a:r>
                        <a:rPr lang="en-GB" dirty="0" smtClean="0"/>
                        <a:t>High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Students (Drivers/ External)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Engaging,</a:t>
                      </a:r>
                      <a:r>
                        <a:rPr lang="en-GB" baseline="0" dirty="0" smtClean="0"/>
                        <a:t> participating and contributing to weekly classes and working towards completion of the modules by submitting assessments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Provide support, resources and encouragement to complete the course/ modules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018189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6096000" y="588091"/>
            <a:ext cx="542571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How </a:t>
            </a:r>
            <a:r>
              <a:rPr lang="en-GB" dirty="0"/>
              <a:t>are they involved in the project, what are they offering, then </a:t>
            </a:r>
            <a:r>
              <a:rPr lang="en-GB" dirty="0" smtClean="0"/>
              <a:t>identify </a:t>
            </a:r>
            <a:r>
              <a:rPr lang="en-GB" dirty="0"/>
              <a:t>what action do we need to take in order to keep them involved/ informed</a:t>
            </a:r>
          </a:p>
        </p:txBody>
      </p:sp>
      <p:sp>
        <p:nvSpPr>
          <p:cNvPr id="3" name="Rectangle 2"/>
          <p:cNvSpPr/>
          <p:nvPr/>
        </p:nvSpPr>
        <p:spPr>
          <a:xfrm>
            <a:off x="740628" y="611270"/>
            <a:ext cx="4578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Assess each stakeholder's importance and their relative power/influence</a:t>
            </a:r>
          </a:p>
        </p:txBody>
      </p:sp>
    </p:spTree>
    <p:extLst>
      <p:ext uri="{BB962C8B-B14F-4D97-AF65-F5344CB8AC3E}">
        <p14:creationId xmlns:p14="http://schemas.microsoft.com/office/powerpoint/2010/main" val="1392850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432</Words>
  <Application>Microsoft Office PowerPoint</Application>
  <PresentationFormat>Widescreen</PresentationFormat>
  <Paragraphs>60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9</cp:revision>
  <dcterms:created xsi:type="dcterms:W3CDTF">2020-05-21T11:08:45Z</dcterms:created>
  <dcterms:modified xsi:type="dcterms:W3CDTF">2020-10-21T09:51:36Z</dcterms:modified>
</cp:coreProperties>
</file>