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sldIdLst>
    <p:sldId id="256" r:id="rId2"/>
    <p:sldId id="257" r:id="rId3"/>
    <p:sldId id="259" r:id="rId4"/>
    <p:sldId id="258" r:id="rId5"/>
    <p:sldId id="267" r:id="rId6"/>
    <p:sldId id="264" r:id="rId7"/>
    <p:sldId id="266" r:id="rId8"/>
    <p:sldId id="261" r:id="rId9"/>
    <p:sldId id="260" r:id="rId10"/>
    <p:sldId id="265" r:id="rId11"/>
    <p:sldId id="268" r:id="rId12"/>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EBC9CC-1B95-A66D-5737-AFB94CE6654D}" v="515" dt="2023-03-08T13:42:46.631"/>
    <p1510:client id="{58713CD9-00F3-2DD8-40DC-97D4E4C12BC2}" v="852" dt="2023-03-14T16:14:44.968"/>
    <p1510:client id="{63AF8773-7393-4327-8301-D2140968414E}" v="32" dt="2023-03-07T14:36:05.198"/>
    <p1510:client id="{91F5C8D5-0E35-37F7-01E7-08639C08F6F2}" v="469" dt="2023-03-08T19:18:04.530"/>
    <p1510:client id="{E79A3502-8673-91DF-DA02-D10247B89B71}" v="1461" dt="2023-03-15T20:17:08.974"/>
    <p1510:client id="{FB8416AC-26CA-32FE-392E-605EE1C484E4}" v="4" dt="2023-03-08T09:50:54.90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US" dirty="0"/>
              <a:t>Click to edit Master title style</a:t>
            </a:r>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9AB3A824-1A51-4B26-AD58-A6D8E14F6C04}" type="datetimeFigureOut">
              <a:rPr lang="en-US" dirty="0"/>
              <a:t>3/15/2023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rIns="45720"/>
          <a:lstStyle/>
          <a:p>
            <a:fld id="{6D22F896-40B5-4ADD-8801-0D06FADFA095}" type="slidenum">
              <a:rPr lang="en-US" dirty="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5949585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97D162C4-EDD9-4389-A98B-B87ECEA2A816}" type="datetimeFigureOut">
              <a:rPr lang="en-US" dirty="0"/>
              <a:t>3/15/2023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2808588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US" dirty="0"/>
              <a:t>Click to edit Master title style</a:t>
            </a:r>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dirty="0"/>
              <a:t>3/15/2023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5130123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US" dirty="0"/>
              <a:t>Click to edit Master title style</a:t>
            </a:r>
          </a:p>
        </p:txBody>
      </p:sp>
      <p:sp>
        <p:nvSpPr>
          <p:cNvPr id="3" name="Content Placeholder 2"/>
          <p:cNvSpPr>
            <a:spLocks noGrp="1"/>
          </p:cNvSpPr>
          <p:nvPr>
            <p:ph sz="half" idx="1"/>
          </p:nvPr>
        </p:nvSpPr>
        <p:spPr>
          <a:xfrm>
            <a:off x="2605374" y="2052116"/>
            <a:ext cx="3891960" cy="3997828"/>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66636" y="2052114"/>
            <a:ext cx="3894222" cy="3997829"/>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A954B2F-12DE-47F5-8894-472B206D2E1E}" type="datetimeFigureOut">
              <a:rPr lang="en-US" dirty="0"/>
              <a:t>3/15/2023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337652232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US" dirty="0"/>
              <a:t>Click to edit Master title style</a:t>
            </a:r>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3F30E46F-7819-4ACF-B48B-48222C2ACC88}" type="datetimeFigureOut">
              <a:rPr lang="en-US" dirty="0"/>
              <a:t>3/15/2023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41131690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1FAF3416-4057-4DAA-829D-4CA07428D088}" type="datetimeFigureOut">
              <a:rPr lang="en-US" dirty="0"/>
              <a:t>3/15/2023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9142835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dirty="0"/>
              <a:t>3/15/2023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8359619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US" dirty="0"/>
              <a:t>Click to edit Master title style</a:t>
            </a:r>
          </a:p>
        </p:txBody>
      </p:sp>
      <p:sp>
        <p:nvSpPr>
          <p:cNvPr id="3" name="Content Placeholder 2"/>
          <p:cNvSpPr>
            <a:spLocks noGrp="1"/>
          </p:cNvSpPr>
          <p:nvPr>
            <p:ph idx="1"/>
          </p:nvPr>
        </p:nvSpPr>
        <p:spPr>
          <a:xfrm>
            <a:off x="5120154" y="805818"/>
            <a:ext cx="5446278" cy="5244126"/>
          </a:xfrm>
        </p:spPr>
        <p:txBody>
          <a:bodyPr anchor="ct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dirty="0"/>
              <a:t>3/15/2023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38095623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US" dirty="0"/>
              <a:t>Click to edit Master title style</a:t>
            </a:r>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dirty="0"/>
              <a:t>3/15/2023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947088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857E33E-8B18-4087-B112-809917729534}" type="datetimeFigureOut">
              <a:rPr lang="en-US" dirty="0"/>
              <a:t>3/15/2023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2195524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US" dirty="0"/>
              <a:t>Click to edit Master title style</a:t>
            </a:r>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D3FFE419-2371-464F-8239-3959401C3561}" type="datetimeFigureOut">
              <a:rPr lang="en-US" dirty="0"/>
              <a:t>3/15/2023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extLst>
      <p:ext uri="{BB962C8B-B14F-4D97-AF65-F5344CB8AC3E}">
        <p14:creationId xmlns:p14="http://schemas.microsoft.com/office/powerpoint/2010/main" val="12978874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US" dirty="0"/>
              <a:t>Click to edit Master title style</a:t>
            </a:r>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Sixth level</a:t>
            </a:r>
          </a:p>
          <a:p>
            <a:pPr lvl="6"/>
            <a:r>
              <a:rPr lang="en-US" dirty="0"/>
              <a:t>Seventh level</a:t>
            </a:r>
          </a:p>
          <a:p>
            <a:pPr lvl="7"/>
            <a:r>
              <a:rPr lang="en-US" dirty="0"/>
              <a:t>Eigth level</a:t>
            </a:r>
          </a:p>
          <a:p>
            <a:pPr lvl="8"/>
            <a:r>
              <a:rPr lang="en-US" dirty="0"/>
              <a:t>Ninth level</a:t>
            </a:r>
          </a:p>
          <a:p>
            <a:pPr lvl="4"/>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dirty="0"/>
              <a:t>3/15/2023</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dirty="0"/>
              <a:t>
              </a:t>
            </a:r>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dirty="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85773151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8" Type="http://schemas.openxmlformats.org/officeDocument/2006/relationships/hyperlink" Target="https://creativecommons.org/licenses/by-sa/4.0/?ref=openverse" TargetMode="External"/><Relationship Id="rId3" Type="http://schemas.openxmlformats.org/officeDocument/2006/relationships/image" Target="../media/image2.png"/><Relationship Id="rId7" Type="http://schemas.openxmlformats.org/officeDocument/2006/relationships/hyperlink" Target="https://commons.wikimedia.org/wiki/User:ArchaiOptix" TargetMode="External"/><Relationship Id="rId2" Type="http://schemas.openxmlformats.org/officeDocument/2006/relationships/image" Target="../media/image5.jpeg"/><Relationship Id="rId1" Type="http://schemas.openxmlformats.org/officeDocument/2006/relationships/slideLayout" Target="../slideLayouts/slideLayout1.xml"/><Relationship Id="rId6" Type="http://schemas.openxmlformats.org/officeDocument/2006/relationships/hyperlink" Target="https://commons.wikimedia.org/w/index.php?curid=88625666" TargetMode="External"/><Relationship Id="rId5" Type="http://schemas.openxmlformats.org/officeDocument/2006/relationships/image" Target="../media/image6.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hyperlink" Target="https://creativecommons.org/publicdomain/zero/1.0/?ref=openverse" TargetMode="External"/><Relationship Id="rId3" Type="http://schemas.openxmlformats.org/officeDocument/2006/relationships/image" Target="../media/image2.png"/><Relationship Id="rId7" Type="http://schemas.openxmlformats.org/officeDocument/2006/relationships/hyperlink" Target="https://www.flickr.com/photos/101561334@N08" TargetMode="External"/><Relationship Id="rId2" Type="http://schemas.openxmlformats.org/officeDocument/2006/relationships/image" Target="../media/image5.jpeg"/><Relationship Id="rId1" Type="http://schemas.openxmlformats.org/officeDocument/2006/relationships/slideLayout" Target="../slideLayouts/slideLayout1.xml"/><Relationship Id="rId6" Type="http://schemas.openxmlformats.org/officeDocument/2006/relationships/hyperlink" Target="https://www.flickr.com/photos/101561334@N08/28453383460" TargetMode="External"/><Relationship Id="rId5" Type="http://schemas.openxmlformats.org/officeDocument/2006/relationships/image" Target="../media/image7.jpe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openxmlformats.org/officeDocument/2006/relationships/hyperlink" Target="https://creativecommons.org/licenses/by/2.0/?ref=openverse" TargetMode="External"/><Relationship Id="rId3" Type="http://schemas.openxmlformats.org/officeDocument/2006/relationships/image" Target="../media/image2.png"/><Relationship Id="rId7" Type="http://schemas.openxmlformats.org/officeDocument/2006/relationships/hyperlink" Target="https://www.flickr.com/photos/11304375@N07" TargetMode="External"/><Relationship Id="rId2" Type="http://schemas.openxmlformats.org/officeDocument/2006/relationships/image" Target="../media/image5.jpeg"/><Relationship Id="rId1" Type="http://schemas.openxmlformats.org/officeDocument/2006/relationships/slideLayout" Target="../slideLayouts/slideLayout1.xml"/><Relationship Id="rId6" Type="http://schemas.openxmlformats.org/officeDocument/2006/relationships/hyperlink" Target="https://www.flickr.com/photos/11304375@N07/2769553173" TargetMode="External"/><Relationship Id="rId5" Type="http://schemas.openxmlformats.org/officeDocument/2006/relationships/image" Target="../media/image8.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5.jpeg"/><Relationship Id="rId1" Type="http://schemas.openxmlformats.org/officeDocument/2006/relationships/slideLayout" Target="../slideLayouts/slideLayout1.xml"/><Relationship Id="rId6" Type="http://schemas.openxmlformats.org/officeDocument/2006/relationships/hyperlink" Target="https://www.metmuseum.org/art/collection/search/254342" TargetMode="External"/><Relationship Id="rId5" Type="http://schemas.openxmlformats.org/officeDocument/2006/relationships/image" Target="../media/image9.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hyperlink" Target="https://creativecommons.org/licenses/by-nc-sa/2.0/?ref=openverse" TargetMode="External"/><Relationship Id="rId3" Type="http://schemas.openxmlformats.org/officeDocument/2006/relationships/image" Target="../media/image2.png"/><Relationship Id="rId7" Type="http://schemas.openxmlformats.org/officeDocument/2006/relationships/hyperlink" Target="https://www.flickr.com/photos/69716881@N02" TargetMode="External"/><Relationship Id="rId2" Type="http://schemas.openxmlformats.org/officeDocument/2006/relationships/image" Target="../media/image5.jpeg"/><Relationship Id="rId1" Type="http://schemas.openxmlformats.org/officeDocument/2006/relationships/slideLayout" Target="../slideLayouts/slideLayout1.xml"/><Relationship Id="rId6" Type="http://schemas.openxmlformats.org/officeDocument/2006/relationships/hyperlink" Target="https://www.flickr.com/photos/69716881@N02/13996857444" TargetMode="External"/><Relationship Id="rId5" Type="http://schemas.openxmlformats.org/officeDocument/2006/relationships/image" Target="../media/image10.jpe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hyperlink" Target="https://creativecommons.org/licenses/by-nc-sa/2.0/?ref=openverse" TargetMode="External"/><Relationship Id="rId3" Type="http://schemas.openxmlformats.org/officeDocument/2006/relationships/image" Target="../media/image2.png"/><Relationship Id="rId7" Type="http://schemas.openxmlformats.org/officeDocument/2006/relationships/hyperlink" Target="https://www.flickr.com/photos/45482849@N03" TargetMode="External"/><Relationship Id="rId2" Type="http://schemas.openxmlformats.org/officeDocument/2006/relationships/image" Target="../media/image5.jpeg"/><Relationship Id="rId1" Type="http://schemas.openxmlformats.org/officeDocument/2006/relationships/slideLayout" Target="../slideLayouts/slideLayout1.xml"/><Relationship Id="rId6" Type="http://schemas.openxmlformats.org/officeDocument/2006/relationships/hyperlink" Target="https://www.flickr.com/photos/45482849@N03/7608126362" TargetMode="External"/><Relationship Id="rId5" Type="http://schemas.openxmlformats.org/officeDocument/2006/relationships/image" Target="../media/image11.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hyperlink" Target="https://www-loebclassics-com.ezproxy.uwtsd.ac.uk/view/plato_philosopher-republic/2013/pb_LCL237.3.xml" TargetMode="External"/><Relationship Id="rId7" Type="http://schemas.openxmlformats.org/officeDocument/2006/relationships/hyperlink" Target="https://www.metmuseum.org/art/collection/search/254342" TargetMode="External"/><Relationship Id="rId2" Type="http://schemas.openxmlformats.org/officeDocument/2006/relationships/hyperlink" Target="https://doi.org/10.1093/acprof:oso/9780199237944.003.0008" TargetMode="External"/><Relationship Id="rId1" Type="http://schemas.openxmlformats.org/officeDocument/2006/relationships/slideLayout" Target="../slideLayouts/slideLayout2.xml"/><Relationship Id="rId6" Type="http://schemas.openxmlformats.org/officeDocument/2006/relationships/hyperlink" Target="https://doi.org/10.2307/j.ctt5vjv8t.12" TargetMode="External"/><Relationship Id="rId5" Type="http://schemas.openxmlformats.org/officeDocument/2006/relationships/hyperlink" Target="https://doi.org/10.2307/j.ctt5vjv8t.6" TargetMode="External"/><Relationship Id="rId4" Type="http://schemas.openxmlformats.org/officeDocument/2006/relationships/hyperlink" Target="https://doi.org/10.2307/j.ctt5vjv8t.11"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2" name="Freeform: Shape 11">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4" name="Picture 13">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6" name="Rectangle 15">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8" name="Freeform: Shape 17">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9910" y="0"/>
            <a:ext cx="7869544"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996">
                <a:srgbClr val="1F2D29">
                  <a:alpha val="4000"/>
                </a:srgbClr>
              </a:gs>
              <a:gs pos="20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2282700"/>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454613" y="598061"/>
            <a:ext cx="7369642" cy="3608480"/>
          </a:xfrm>
        </p:spPr>
        <p:txBody>
          <a:bodyPr>
            <a:normAutofit fontScale="90000"/>
          </a:bodyPr>
          <a:lstStyle/>
          <a:p>
            <a:pPr algn="l"/>
            <a:r>
              <a:rPr lang="en-GB" sz="8000" dirty="0">
                <a:cs typeface="Calibri Light"/>
              </a:rPr>
              <a:t>Scholarly reply to 'War in the Feminine in Ancient Greece'</a:t>
            </a:r>
            <a:endParaRPr lang="en-GB" sz="8000" dirty="0"/>
          </a:p>
        </p:txBody>
      </p:sp>
      <p:sp>
        <p:nvSpPr>
          <p:cNvPr id="4" name="TextBox 3">
            <a:extLst>
              <a:ext uri="{FF2B5EF4-FFF2-40B4-BE49-F238E27FC236}">
                <a16:creationId xmlns:a16="http://schemas.microsoft.com/office/drawing/2014/main" id="{7F8DFDB8-812E-B763-1737-B63E7C35B3E8}"/>
              </a:ext>
            </a:extLst>
          </p:cNvPr>
          <p:cNvSpPr txBox="1"/>
          <p:nvPr/>
        </p:nvSpPr>
        <p:spPr>
          <a:xfrm>
            <a:off x="1457798" y="4675310"/>
            <a:ext cx="572900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Pierre </a:t>
            </a:r>
            <a:r>
              <a:rPr lang="en-GB" dirty="0" err="1">
                <a:cs typeface="Arial"/>
              </a:rPr>
              <a:t>Ducrey</a:t>
            </a:r>
            <a:r>
              <a:rPr lang="en-GB" dirty="0">
                <a:cs typeface="Arial"/>
              </a:rPr>
              <a:t> 2015 in the Edited volume Women and War in Antiquity</a:t>
            </a:r>
            <a:endParaRPr lang="en-GB" dirty="0"/>
          </a:p>
        </p:txBody>
      </p:sp>
      <p:sp>
        <p:nvSpPr>
          <p:cNvPr id="3" name="TextBox 2">
            <a:extLst>
              <a:ext uri="{FF2B5EF4-FFF2-40B4-BE49-F238E27FC236}">
                <a16:creationId xmlns:a16="http://schemas.microsoft.com/office/drawing/2014/main" id="{EFE9E5B6-7A89-C433-64A9-192A1E6E2081}"/>
              </a:ext>
            </a:extLst>
          </p:cNvPr>
          <p:cNvSpPr txBox="1"/>
          <p:nvPr/>
        </p:nvSpPr>
        <p:spPr>
          <a:xfrm>
            <a:off x="1453662" y="5553807"/>
            <a:ext cx="449873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cs typeface="Arial"/>
              </a:rPr>
              <a:t>Lyra Bright</a:t>
            </a:r>
            <a:endParaRPr lang="en-GB" dirty="0"/>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1996F86B-8A8D-482B-AB2B-1A8EE4EF27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BF7B2BC4-6DAA-43BB-BBF8-74F59431858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30" name="Picture 29">
            <a:extLst>
              <a:ext uri="{FF2B5EF4-FFF2-40B4-BE49-F238E27FC236}">
                <a16:creationId xmlns:a16="http://schemas.microsoft.com/office/drawing/2014/main" id="{1E9DBD7B-6F32-47F1-9654-A2CB59691DC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2" name="Rectangle 31">
            <a:extLst>
              <a:ext uri="{FF2B5EF4-FFF2-40B4-BE49-F238E27FC236}">
                <a16:creationId xmlns:a16="http://schemas.microsoft.com/office/drawing/2014/main" id="{2A06CCF8-E75B-4B55-99FB-2D76CBD122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43F55E8D-2CEA-40CC-84B8-110F9CCFEC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903899BD-A4C7-4D2F-B882-E373ADDBF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442832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055404" y="87921"/>
            <a:ext cx="4382148" cy="1025913"/>
          </a:xfrm>
        </p:spPr>
        <p:txBody>
          <a:bodyPr>
            <a:normAutofit/>
          </a:bodyPr>
          <a:lstStyle/>
          <a:p>
            <a:pPr algn="ctr"/>
            <a:r>
              <a:rPr lang="en-GB" sz="3200" dirty="0">
                <a:cs typeface="Arial"/>
              </a:rPr>
              <a:t>Overview and Intentions</a:t>
            </a:r>
            <a:endParaRPr lang="en-US" dirty="0">
              <a:cs typeface="Arial" panose="020B0604020202020204"/>
            </a:endParaRPr>
          </a:p>
        </p:txBody>
      </p:sp>
      <p:sp>
        <p:nvSpPr>
          <p:cNvPr id="3" name="Subtitle 2"/>
          <p:cNvSpPr>
            <a:spLocks noGrp="1"/>
          </p:cNvSpPr>
          <p:nvPr>
            <p:ph type="subTitle" idx="1"/>
          </p:nvPr>
        </p:nvSpPr>
        <p:spPr>
          <a:xfrm>
            <a:off x="1128447" y="1190263"/>
            <a:ext cx="4355997" cy="5122612"/>
          </a:xfrm>
        </p:spPr>
        <p:txBody>
          <a:bodyPr>
            <a:normAutofit/>
          </a:bodyPr>
          <a:lstStyle/>
          <a:p>
            <a:pPr algn="ctr">
              <a:lnSpc>
                <a:spcPct val="110000"/>
              </a:lnSpc>
            </a:pPr>
            <a:r>
              <a:rPr lang="en-GB" sz="1600" dirty="0">
                <a:cs typeface="Arial"/>
              </a:rPr>
              <a:t>Pierre </a:t>
            </a:r>
            <a:r>
              <a:rPr lang="en-GB" sz="1600" dirty="0" err="1">
                <a:cs typeface="Arial"/>
              </a:rPr>
              <a:t>Ducrey</a:t>
            </a:r>
            <a:r>
              <a:rPr lang="en-GB" sz="1600" dirty="0">
                <a:cs typeface="Arial"/>
              </a:rPr>
              <a:t> looks at ancient Greek warfare through a gender theory lens. By </a:t>
            </a:r>
            <a:r>
              <a:rPr lang="en-GB" sz="1600" dirty="0" err="1">
                <a:cs typeface="Arial"/>
              </a:rPr>
              <a:t>Ducrey's</a:t>
            </a:r>
            <a:r>
              <a:rPr lang="en-GB" sz="1600" dirty="0">
                <a:cs typeface="Arial"/>
              </a:rPr>
              <a:t> assessment modern scholars largely ignore what women are doing or where they are, when studying ancient warfare. He argues that women in war are either ignored by historians or reduced to passive victims of circumstance.</a:t>
            </a:r>
            <a:endParaRPr lang="en-US" sz="1600">
              <a:cs typeface="Arial"/>
            </a:endParaRPr>
          </a:p>
          <a:p>
            <a:pPr algn="ctr">
              <a:lnSpc>
                <a:spcPct val="110000"/>
              </a:lnSpc>
            </a:pPr>
            <a:r>
              <a:rPr lang="en-GB" sz="1600" dirty="0">
                <a:cs typeface="Arial"/>
              </a:rPr>
              <a:t> </a:t>
            </a:r>
            <a:r>
              <a:rPr lang="en-GB" sz="1600" dirty="0" err="1">
                <a:cs typeface="Arial"/>
              </a:rPr>
              <a:t>Ducrey</a:t>
            </a:r>
            <a:r>
              <a:rPr lang="en-GB" sz="1600" dirty="0">
                <a:cs typeface="Arial"/>
              </a:rPr>
              <a:t> takes his readers through numerous examples illuminating the complicated nature of a woman's role in war. His findings indicate that there is no one answer and making vast generalisations as to half the population makes for a biased account of history.</a:t>
            </a:r>
          </a:p>
          <a:p>
            <a:pPr algn="ctr">
              <a:lnSpc>
                <a:spcPct val="110000"/>
              </a:lnSpc>
            </a:pPr>
            <a:r>
              <a:rPr lang="en-GB" sz="1600" dirty="0">
                <a:cs typeface="Arial"/>
              </a:rPr>
              <a:t>In general, I agree with </a:t>
            </a:r>
            <a:r>
              <a:rPr lang="en-GB" sz="1600" dirty="0" err="1">
                <a:cs typeface="Arial"/>
              </a:rPr>
              <a:t>Ducrey's</a:t>
            </a:r>
            <a:r>
              <a:rPr lang="en-GB" sz="1600" dirty="0">
                <a:cs typeface="Arial"/>
              </a:rPr>
              <a:t> assessment however there are a few things I would add to his analysis to get a better picture.</a:t>
            </a:r>
          </a:p>
        </p:txBody>
      </p:sp>
      <p:pic>
        <p:nvPicPr>
          <p:cNvPr id="4" name="Picture 4" descr="A picture containing text, kylix, cup, painted&#10;&#10;Description automatically generated">
            <a:extLst>
              <a:ext uri="{FF2B5EF4-FFF2-40B4-BE49-F238E27FC236}">
                <a16:creationId xmlns:a16="http://schemas.microsoft.com/office/drawing/2014/main" id="{3F40E9AE-E23A-692E-9641-974512EB736D}"/>
              </a:ext>
            </a:extLst>
          </p:cNvPr>
          <p:cNvPicPr>
            <a:picLocks noChangeAspect="1"/>
          </p:cNvPicPr>
          <p:nvPr/>
        </p:nvPicPr>
        <p:blipFill rotWithShape="1">
          <a:blip r:embed="rId5"/>
          <a:srcRect l="17303" r="20241" b="2"/>
          <a:stretch/>
        </p:blipFill>
        <p:spPr>
          <a:xfrm>
            <a:off x="5435859" y="227"/>
            <a:ext cx="5949061" cy="6858000"/>
          </a:xfrm>
          <a:prstGeom prst="rect">
            <a:avLst/>
          </a:prstGeom>
          <a:ln w="12700">
            <a:solidFill>
              <a:schemeClr val="tx1"/>
            </a:solidFill>
          </a:ln>
        </p:spPr>
      </p:pic>
      <p:sp>
        <p:nvSpPr>
          <p:cNvPr id="38" name="Rectangle 37">
            <a:extLst>
              <a:ext uri="{FF2B5EF4-FFF2-40B4-BE49-F238E27FC236}">
                <a16:creationId xmlns:a16="http://schemas.microsoft.com/office/drawing/2014/main" id="{4C7118A3-ECB4-4619-AA16-3E9684D099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2586"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D35979E6-A9A5-822D-C261-2BFE9FB09BD1}"/>
              </a:ext>
            </a:extLst>
          </p:cNvPr>
          <p:cNvSpPr txBox="1"/>
          <p:nvPr/>
        </p:nvSpPr>
        <p:spPr>
          <a:xfrm>
            <a:off x="6084239" y="6870700"/>
            <a:ext cx="6107761" cy="200055"/>
          </a:xfrm>
          <a:prstGeom prst="rect">
            <a:avLst/>
          </a:prstGeom>
          <a:solidFill>
            <a:srgbClr val="000000"/>
          </a:solidFill>
        </p:spPr>
        <p:txBody>
          <a:bodyPr rot="0" spcFirstLastPara="0" vertOverflow="overflow" horzOverflow="overflow" vert="horz" wrap="none" lIns="91440" tIns="45720" rIns="91440" bIns="45720" numCol="1" spcCol="0" rtlCol="0" fromWordArt="0" anchor="t" anchorCtr="0" forceAA="0" compatLnSpc="1">
            <a:prstTxWarp prst="textNoShape">
              <a:avLst/>
            </a:prstTxWarp>
            <a:spAutoFit/>
          </a:bodyPr>
          <a:lstStyle/>
          <a:p>
            <a:pPr algn="r">
              <a:spcAft>
                <a:spcPts val="600"/>
              </a:spcAft>
            </a:pPr>
            <a:r>
              <a:rPr lang="en-GB" sz="700">
                <a:solidFill>
                  <a:srgbClr val="FFFFFF"/>
                </a:solidFill>
              </a:rPr>
              <a:t>"</a:t>
            </a:r>
            <a:r>
              <a:rPr lang="en-GB" sz="700">
                <a:solidFill>
                  <a:srgbClr val="FFFFFF"/>
                </a:solidFill>
                <a:hlinkClick r:id="rId6">
                  <a:extLst>
                    <a:ext uri="{A12FA001-AC4F-418D-AE19-62706E023703}">
                      <ahyp:hlinkClr xmlns:ahyp="http://schemas.microsoft.com/office/drawing/2018/hyperlinkcolor" val="tx"/>
                    </a:ext>
                  </a:extLst>
                </a:hlinkClick>
              </a:rPr>
              <a:t>File:Penthesilea Painter ARV 879 1 Achilles killing Penthesilea - youths arming with horses (01).jpg</a:t>
            </a:r>
            <a:r>
              <a:rPr lang="en-GB" sz="700">
                <a:solidFill>
                  <a:srgbClr val="FFFFFF"/>
                </a:solidFill>
              </a:rPr>
              <a:t>" by </a:t>
            </a:r>
            <a:r>
              <a:rPr lang="en-GB" sz="700">
                <a:solidFill>
                  <a:srgbClr val="FFFFFF"/>
                </a:solidFill>
                <a:hlinkClick r:id="rId7">
                  <a:extLst>
                    <a:ext uri="{A12FA001-AC4F-418D-AE19-62706E023703}">
                      <ahyp:hlinkClr xmlns:ahyp="http://schemas.microsoft.com/office/drawing/2018/hyperlinkcolor" val="tx"/>
                    </a:ext>
                  </a:extLst>
                </a:hlinkClick>
              </a:rPr>
              <a:t>ArchaiOptix</a:t>
            </a:r>
            <a:r>
              <a:rPr lang="en-GB" sz="700">
                <a:solidFill>
                  <a:srgbClr val="FFFFFF"/>
                </a:solidFill>
              </a:rPr>
              <a:t> is licensed under </a:t>
            </a:r>
            <a:r>
              <a:rPr lang="en-GB" sz="700">
                <a:solidFill>
                  <a:srgbClr val="FFFFFF"/>
                </a:solidFill>
                <a:hlinkClick r:id="rId8">
                  <a:extLst>
                    <a:ext uri="{A12FA001-AC4F-418D-AE19-62706E023703}">
                      <ahyp:hlinkClr xmlns:ahyp="http://schemas.microsoft.com/office/drawing/2018/hyperlinkcolor" val="tx"/>
                    </a:ext>
                  </a:extLst>
                </a:hlinkClick>
              </a:rPr>
              <a:t>CC BY-SA 4.0</a:t>
            </a:r>
            <a:r>
              <a:rPr lang="en-GB" sz="700">
                <a:solidFill>
                  <a:srgbClr val="FFFFFF"/>
                </a:solidFill>
              </a:rPr>
              <a:t>.</a:t>
            </a:r>
            <a:endParaRPr lang="en-US" sz="700">
              <a:solidFill>
                <a:srgbClr val="FFFFFF"/>
              </a:solidFill>
            </a:endParaRPr>
          </a:p>
        </p:txBody>
      </p:sp>
    </p:spTree>
    <p:extLst>
      <p:ext uri="{BB962C8B-B14F-4D97-AF65-F5344CB8AC3E}">
        <p14:creationId xmlns:p14="http://schemas.microsoft.com/office/powerpoint/2010/main" val="40297567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1073" y="582704"/>
            <a:ext cx="5518066" cy="2268559"/>
          </a:xfrm>
        </p:spPr>
        <p:txBody>
          <a:bodyPr/>
          <a:lstStyle/>
          <a:p>
            <a:pPr algn="l"/>
            <a:r>
              <a:rPr lang="en-GB" dirty="0">
                <a:cs typeface="Arial" panose="020B0604020202020204"/>
              </a:rPr>
              <a:t>Sources</a:t>
            </a:r>
          </a:p>
        </p:txBody>
      </p:sp>
      <p:sp>
        <p:nvSpPr>
          <p:cNvPr id="3" name="Subtitle 2"/>
          <p:cNvSpPr>
            <a:spLocks noGrp="1"/>
          </p:cNvSpPr>
          <p:nvPr>
            <p:ph type="subTitle" idx="1"/>
          </p:nvPr>
        </p:nvSpPr>
        <p:spPr>
          <a:xfrm>
            <a:off x="1270685" y="1237844"/>
            <a:ext cx="6892805" cy="4488360"/>
          </a:xfrm>
        </p:spPr>
        <p:txBody>
          <a:bodyPr>
            <a:normAutofit/>
          </a:bodyPr>
          <a:lstStyle/>
          <a:p>
            <a:pPr algn="l"/>
            <a:r>
              <a:rPr lang="en-GB" dirty="0" err="1">
                <a:cs typeface="Arial"/>
              </a:rPr>
              <a:t>Ducrey</a:t>
            </a:r>
            <a:r>
              <a:rPr lang="en-GB" dirty="0">
                <a:cs typeface="Arial"/>
              </a:rPr>
              <a:t> uses </a:t>
            </a:r>
            <a:r>
              <a:rPr lang="en-GB" dirty="0">
                <a:ea typeface="+mn-lt"/>
                <a:cs typeface="+mn-lt"/>
              </a:rPr>
              <a:t>literary, epigraphic, and archaeological evidence to support his argument. </a:t>
            </a:r>
          </a:p>
          <a:p>
            <a:pPr algn="l"/>
            <a:r>
              <a:rPr lang="en-GB" dirty="0">
                <a:ea typeface="+mn-lt"/>
                <a:cs typeface="+mn-lt"/>
              </a:rPr>
              <a:t>Plutarch</a:t>
            </a:r>
          </a:p>
          <a:p>
            <a:pPr algn="l"/>
            <a:r>
              <a:rPr lang="en-GB" dirty="0">
                <a:ea typeface="+mn-lt"/>
                <a:cs typeface="+mn-lt"/>
              </a:rPr>
              <a:t>Thucydides</a:t>
            </a:r>
          </a:p>
          <a:p>
            <a:pPr algn="l"/>
            <a:r>
              <a:rPr lang="en-GB" dirty="0" err="1">
                <a:ea typeface="+mn-lt"/>
                <a:cs typeface="+mn-lt"/>
              </a:rPr>
              <a:t>Illiad</a:t>
            </a:r>
          </a:p>
          <a:p>
            <a:pPr algn="l"/>
            <a:r>
              <a:rPr lang="en-GB" dirty="0">
                <a:ea typeface="+mn-lt"/>
                <a:cs typeface="+mn-lt"/>
              </a:rPr>
              <a:t>Diodorus</a:t>
            </a:r>
          </a:p>
          <a:p>
            <a:pPr algn="l"/>
            <a:r>
              <a:rPr lang="en-GB" dirty="0">
                <a:ea typeface="+mn-lt"/>
                <a:cs typeface="+mn-lt"/>
              </a:rPr>
              <a:t>Xenophon</a:t>
            </a:r>
          </a:p>
          <a:p>
            <a:pPr algn="l"/>
            <a:endParaRPr lang="en-GB" dirty="0">
              <a:ea typeface="+mn-lt"/>
              <a:cs typeface="+mn-lt"/>
            </a:endParaRPr>
          </a:p>
          <a:p>
            <a:pPr algn="l"/>
            <a:endParaRPr lang="en-GB" dirty="0">
              <a:ea typeface="+mn-lt"/>
              <a:cs typeface="+mn-lt"/>
            </a:endParaRPr>
          </a:p>
        </p:txBody>
      </p:sp>
      <p:sp>
        <p:nvSpPr>
          <p:cNvPr id="4" name="TextBox 3">
            <a:extLst>
              <a:ext uri="{FF2B5EF4-FFF2-40B4-BE49-F238E27FC236}">
                <a16:creationId xmlns:a16="http://schemas.microsoft.com/office/drawing/2014/main" id="{EB1B92F6-3937-2302-D070-F957463CBC42}"/>
              </a:ext>
            </a:extLst>
          </p:cNvPr>
          <p:cNvSpPr txBox="1"/>
          <p:nvPr/>
        </p:nvSpPr>
        <p:spPr>
          <a:xfrm>
            <a:off x="1358713" y="4986618"/>
            <a:ext cx="6331323" cy="16248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graphicFrame>
        <p:nvGraphicFramePr>
          <p:cNvPr id="6" name="Table 5">
            <a:extLst>
              <a:ext uri="{FF2B5EF4-FFF2-40B4-BE49-F238E27FC236}">
                <a16:creationId xmlns:a16="http://schemas.microsoft.com/office/drawing/2014/main" id="{E56F0462-4C1A-F774-7BEB-DF39732A4E79}"/>
              </a:ext>
            </a:extLst>
          </p:cNvPr>
          <p:cNvGraphicFramePr>
            <a:graphicFrameLocks noGrp="1"/>
          </p:cNvGraphicFramePr>
          <p:nvPr>
            <p:extLst>
              <p:ext uri="{D42A27DB-BD31-4B8C-83A1-F6EECF244321}">
                <p14:modId xmlns:p14="http://schemas.microsoft.com/office/powerpoint/2010/main" val="3090657065"/>
              </p:ext>
            </p:extLst>
          </p:nvPr>
        </p:nvGraphicFramePr>
        <p:xfrm>
          <a:off x="3731558" y="3429000"/>
          <a:ext cx="3891266" cy="2871507"/>
        </p:xfrm>
        <a:graphic>
          <a:graphicData uri="http://schemas.openxmlformats.org/drawingml/2006/table">
            <a:tbl>
              <a:tblPr firstRow="1" firstCol="1" bandRow="1">
                <a:tableStyleId>{5C22544A-7EE6-4342-B048-85BDC9FD1C3A}</a:tableStyleId>
              </a:tblPr>
              <a:tblGrid>
                <a:gridCol w="3891266">
                  <a:extLst>
                    <a:ext uri="{9D8B030D-6E8A-4147-A177-3AD203B41FA5}">
                      <a16:colId xmlns:a16="http://schemas.microsoft.com/office/drawing/2014/main" val="3204891522"/>
                    </a:ext>
                  </a:extLst>
                </a:gridCol>
              </a:tblGrid>
              <a:tr h="2871507">
                <a:tc>
                  <a:txBody>
                    <a:bodyPr/>
                    <a:lstStyle/>
                    <a:p>
                      <a:r>
                        <a:rPr lang="en-GB" dirty="0">
                          <a:effectLst/>
                        </a:rPr>
                        <a:t>Literary sources are controversial because they are works of fiction however, as a creative writer I know that nothing exists in a bubble. No piece of writing is truly free from societal influence. When looked at alongside historical sources we can separate the culture from the writer.</a:t>
                      </a:r>
                    </a:p>
                  </a:txBody>
                  <a:tcPr marL="68580" marR="68580" marT="0" marB="0"/>
                </a:tc>
                <a:extLst>
                  <a:ext uri="{0D108BD9-81ED-4DB2-BD59-A6C34878D82A}">
                    <a16:rowId xmlns:a16="http://schemas.microsoft.com/office/drawing/2014/main" val="4023741709"/>
                  </a:ext>
                </a:extLst>
              </a:tr>
            </a:tbl>
          </a:graphicData>
        </a:graphic>
      </p:graphicFrame>
    </p:spTree>
    <p:extLst>
      <p:ext uri="{BB962C8B-B14F-4D97-AF65-F5344CB8AC3E}">
        <p14:creationId xmlns:p14="http://schemas.microsoft.com/office/powerpoint/2010/main" val="101463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41" name="Rectangle 8">
            <a:extLst>
              <a:ext uri="{FF2B5EF4-FFF2-40B4-BE49-F238E27FC236}">
                <a16:creationId xmlns:a16="http://schemas.microsoft.com/office/drawing/2014/main" id="{56CDEC81-804D-46B6-95DA-DEF2A75862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2" name="Picture 10">
            <a:extLst>
              <a:ext uri="{FF2B5EF4-FFF2-40B4-BE49-F238E27FC236}">
                <a16:creationId xmlns:a16="http://schemas.microsoft.com/office/drawing/2014/main" id="{70333DD4-1BAD-4A0F-97CE-BC0365285F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43" name="Picture 12">
            <a:extLst>
              <a:ext uri="{FF2B5EF4-FFF2-40B4-BE49-F238E27FC236}">
                <a16:creationId xmlns:a16="http://schemas.microsoft.com/office/drawing/2014/main" id="{B00B2048-F340-478F-9B06-A78BBA2D672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4" name="Rectangle 14">
            <a:extLst>
              <a:ext uri="{FF2B5EF4-FFF2-40B4-BE49-F238E27FC236}">
                <a16:creationId xmlns:a16="http://schemas.microsoft.com/office/drawing/2014/main" id="{0E845C87-7EAA-46AF-B7BA-7D9A27F7FB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16">
            <a:extLst>
              <a:ext uri="{FF2B5EF4-FFF2-40B4-BE49-F238E27FC236}">
                <a16:creationId xmlns:a16="http://schemas.microsoft.com/office/drawing/2014/main" id="{6AAAE793-35FD-4F15-816E-C3B8E037B0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18">
            <a:extLst>
              <a:ext uri="{FF2B5EF4-FFF2-40B4-BE49-F238E27FC236}">
                <a16:creationId xmlns:a16="http://schemas.microsoft.com/office/drawing/2014/main" id="{E2A5D4C3-50B1-4596-A008-B91727460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762" y="0"/>
            <a:ext cx="384908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A806D070-918E-D3AC-A75A-0AEE7F8CD33D}"/>
              </a:ext>
            </a:extLst>
          </p:cNvPr>
          <p:cNvPicPr>
            <a:picLocks noChangeAspect="1"/>
          </p:cNvPicPr>
          <p:nvPr/>
        </p:nvPicPr>
        <p:blipFill>
          <a:blip r:embed="rId5"/>
          <a:stretch>
            <a:fillRect/>
          </a:stretch>
        </p:blipFill>
        <p:spPr>
          <a:xfrm>
            <a:off x="1313122" y="1019962"/>
            <a:ext cx="3216065" cy="4818074"/>
          </a:xfrm>
          <a:prstGeom prst="rect">
            <a:avLst/>
          </a:prstGeom>
          <a:ln w="12700">
            <a:noFill/>
          </a:ln>
        </p:spPr>
      </p:pic>
      <p:sp>
        <p:nvSpPr>
          <p:cNvPr id="47" name="Rectangle 20">
            <a:extLst>
              <a:ext uri="{FF2B5EF4-FFF2-40B4-BE49-F238E27FC236}">
                <a16:creationId xmlns:a16="http://schemas.microsoft.com/office/drawing/2014/main" id="{E9129AA9-E0F9-4F97-BBA2-96A79DEFF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2940" y="0"/>
            <a:ext cx="6524905"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042439" y="470645"/>
            <a:ext cx="4745117" cy="979883"/>
          </a:xfrm>
        </p:spPr>
        <p:txBody>
          <a:bodyPr>
            <a:normAutofit/>
          </a:bodyPr>
          <a:lstStyle/>
          <a:p>
            <a:pPr algn="l"/>
            <a:r>
              <a:rPr lang="en-GB" dirty="0">
                <a:cs typeface="Arial" panose="020B0604020202020204"/>
              </a:rPr>
              <a:t>Strengths</a:t>
            </a:r>
          </a:p>
        </p:txBody>
      </p:sp>
      <p:sp>
        <p:nvSpPr>
          <p:cNvPr id="3" name="Subtitle 2"/>
          <p:cNvSpPr>
            <a:spLocks noGrp="1"/>
          </p:cNvSpPr>
          <p:nvPr>
            <p:ph type="subTitle" idx="1"/>
          </p:nvPr>
        </p:nvSpPr>
        <p:spPr>
          <a:xfrm>
            <a:off x="5284097" y="1717802"/>
            <a:ext cx="5264425" cy="2660766"/>
          </a:xfrm>
        </p:spPr>
        <p:txBody>
          <a:bodyPr>
            <a:normAutofit/>
          </a:bodyPr>
          <a:lstStyle/>
          <a:p>
            <a:pPr algn="l"/>
            <a:r>
              <a:rPr lang="en-GB" dirty="0" err="1">
                <a:cs typeface="Arial" panose="020B0604020202020204"/>
              </a:rPr>
              <a:t>Ducrey</a:t>
            </a:r>
            <a:r>
              <a:rPr lang="en-GB" dirty="0">
                <a:cs typeface="Arial" panose="020B0604020202020204"/>
              </a:rPr>
              <a:t> highlights the simple fact that ancient Greece was not a single homogenous society. Ancient Greece, as any scholar can attest, was a collection of polies with independent political views and cultures.</a:t>
            </a:r>
          </a:p>
          <a:p>
            <a:pPr algn="l"/>
            <a:r>
              <a:rPr lang="en-GB" dirty="0">
                <a:cs typeface="Arial" panose="020B0604020202020204"/>
              </a:rPr>
              <a:t>Breaks down a </a:t>
            </a:r>
            <a:r>
              <a:rPr lang="en-GB" dirty="0" err="1">
                <a:cs typeface="Arial" panose="020B0604020202020204"/>
              </a:rPr>
              <a:t>broard</a:t>
            </a:r>
            <a:r>
              <a:rPr lang="en-GB" dirty="0">
                <a:cs typeface="Arial" panose="020B0604020202020204"/>
              </a:rPr>
              <a:t> variety of ancient literature and narrative histories concerning women..</a:t>
            </a:r>
          </a:p>
          <a:p>
            <a:pPr algn="l"/>
            <a:endParaRPr lang="en-GB" dirty="0">
              <a:cs typeface="Arial" panose="020B0604020202020204"/>
            </a:endParaRPr>
          </a:p>
        </p:txBody>
      </p:sp>
      <p:sp>
        <p:nvSpPr>
          <p:cNvPr id="48" name="Rectangle 22">
            <a:extLst>
              <a:ext uri="{FF2B5EF4-FFF2-40B4-BE49-F238E27FC236}">
                <a16:creationId xmlns:a16="http://schemas.microsoft.com/office/drawing/2014/main" id="{947C8A03-A59D-4813-A456-D2D23826D5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31734" y="231960"/>
            <a:ext cx="3384630" cy="6391933"/>
          </a:xfrm>
          <a:prstGeom prst="rect">
            <a:avLst/>
          </a:prstGeom>
          <a:noFill/>
          <a:ln w="9525">
            <a:solidFill>
              <a:schemeClr val="accent6">
                <a:lumMod val="60000"/>
                <a:lumOff val="40000"/>
                <a:alpha val="8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24">
            <a:extLst>
              <a:ext uri="{FF2B5EF4-FFF2-40B4-BE49-F238E27FC236}">
                <a16:creationId xmlns:a16="http://schemas.microsoft.com/office/drawing/2014/main" id="{3024641D-BB05-4708-8F6A-9824DECAF1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38BD5B2E-28FF-DFF4-ABFC-0D8633B2AF14}"/>
              </a:ext>
            </a:extLst>
          </p:cNvPr>
          <p:cNvSpPr txBox="1"/>
          <p:nvPr/>
        </p:nvSpPr>
        <p:spPr>
          <a:xfrm rot="-5400000">
            <a:off x="-1861553" y="3251866"/>
            <a:ext cx="517023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ea typeface="+mn-lt"/>
                <a:cs typeface="+mn-lt"/>
              </a:rPr>
              <a:t>"</a:t>
            </a:r>
            <a:r>
              <a:rPr lang="en-GB" sz="900" dirty="0">
                <a:ea typeface="+mn-lt"/>
                <a:cs typeface="+mn-lt"/>
                <a:hlinkClick r:id="rId6">
                  <a:extLst>
                    <a:ext uri="{A12FA001-AC4F-418D-AE19-62706E023703}">
                      <ahyp:hlinkClr xmlns:ahyp="http://schemas.microsoft.com/office/drawing/2018/hyperlinkcolor" val="tx"/>
                    </a:ext>
                  </a:extLst>
                </a:hlinkClick>
              </a:rPr>
              <a:t>Attic Red-figure Pelike: Amazonomachy (Amazons battle 2 warriors); painted by Louvre painter, c. 400-390 BC; found at Kerameikos, Athens</a:t>
            </a:r>
            <a:r>
              <a:rPr lang="en-GB" sz="900" dirty="0">
                <a:ea typeface="+mn-lt"/>
                <a:cs typeface="+mn-lt"/>
              </a:rPr>
              <a:t>" by </a:t>
            </a:r>
            <a:r>
              <a:rPr lang="en-GB" sz="900" dirty="0">
                <a:ea typeface="+mn-lt"/>
                <a:cs typeface="+mn-lt"/>
                <a:hlinkClick r:id="rId7">
                  <a:extLst>
                    <a:ext uri="{A12FA001-AC4F-418D-AE19-62706E023703}">
                      <ahyp:hlinkClr xmlns:ahyp="http://schemas.microsoft.com/office/drawing/2018/hyperlinkcolor" val="tx"/>
                    </a:ext>
                  </a:extLst>
                </a:hlinkClick>
              </a:rPr>
              <a:t>Gary Lee Todd, Ph.D.</a:t>
            </a:r>
            <a:r>
              <a:rPr lang="en-GB" sz="900" dirty="0">
                <a:ea typeface="+mn-lt"/>
                <a:cs typeface="+mn-lt"/>
              </a:rPr>
              <a:t> is marked with </a:t>
            </a:r>
            <a:r>
              <a:rPr lang="en-GB" sz="900" dirty="0">
                <a:ea typeface="+mn-lt"/>
                <a:cs typeface="+mn-lt"/>
                <a:hlinkClick r:id="rId8">
                  <a:extLst>
                    <a:ext uri="{A12FA001-AC4F-418D-AE19-62706E023703}">
                      <ahyp:hlinkClr xmlns:ahyp="http://schemas.microsoft.com/office/drawing/2018/hyperlinkcolor" val="tx"/>
                    </a:ext>
                  </a:extLst>
                </a:hlinkClick>
              </a:rPr>
              <a:t>CC0 1.0</a:t>
            </a:r>
            <a:r>
              <a:rPr lang="en-GB" sz="900" dirty="0">
                <a:ea typeface="+mn-lt"/>
                <a:cs typeface="+mn-lt"/>
              </a:rPr>
              <a:t>.</a:t>
            </a:r>
            <a:endParaRPr lang="en-US" sz="1200" dirty="0">
              <a:cs typeface="Arial" panose="020B0604020202020204"/>
            </a:endParaRPr>
          </a:p>
        </p:txBody>
      </p:sp>
    </p:spTree>
    <p:extLst>
      <p:ext uri="{BB962C8B-B14F-4D97-AF65-F5344CB8AC3E}">
        <p14:creationId xmlns:p14="http://schemas.microsoft.com/office/powerpoint/2010/main" val="2070695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7C4BB-DAED-D657-5122-A1299ED52470}"/>
              </a:ext>
            </a:extLst>
          </p:cNvPr>
          <p:cNvSpPr>
            <a:spLocks noGrp="1"/>
          </p:cNvSpPr>
          <p:nvPr>
            <p:ph type="title"/>
          </p:nvPr>
        </p:nvSpPr>
        <p:spPr/>
        <p:txBody>
          <a:bodyPr>
            <a:normAutofit/>
          </a:bodyPr>
          <a:lstStyle/>
          <a:p>
            <a:pPr algn="ctr"/>
            <a:r>
              <a:rPr lang="en-GB" sz="4000" dirty="0">
                <a:cs typeface="Arial"/>
              </a:rPr>
              <a:t>Weaknesses </a:t>
            </a:r>
            <a:endParaRPr lang="en-US" sz="4000" dirty="0">
              <a:cs typeface="Arial" panose="020B0604020202020204"/>
            </a:endParaRPr>
          </a:p>
        </p:txBody>
      </p:sp>
      <p:sp>
        <p:nvSpPr>
          <p:cNvPr id="3" name="Content Placeholder 2">
            <a:extLst>
              <a:ext uri="{FF2B5EF4-FFF2-40B4-BE49-F238E27FC236}">
                <a16:creationId xmlns:a16="http://schemas.microsoft.com/office/drawing/2014/main" id="{648B39D7-707F-DB9A-6EFE-1D530A838F9A}"/>
              </a:ext>
            </a:extLst>
          </p:cNvPr>
          <p:cNvSpPr>
            <a:spLocks noGrp="1"/>
          </p:cNvSpPr>
          <p:nvPr>
            <p:ph idx="1"/>
          </p:nvPr>
        </p:nvSpPr>
        <p:spPr>
          <a:xfrm>
            <a:off x="1976430" y="1887993"/>
            <a:ext cx="7796540" cy="3997828"/>
          </a:xfrm>
        </p:spPr>
        <p:txBody>
          <a:bodyPr>
            <a:normAutofit fontScale="85000" lnSpcReduction="20000"/>
          </a:bodyPr>
          <a:lstStyle/>
          <a:p>
            <a:pPr marL="6350" indent="0">
              <a:buNone/>
            </a:pPr>
            <a:r>
              <a:rPr lang="en-GB" dirty="0" err="1">
                <a:cs typeface="Arial"/>
              </a:rPr>
              <a:t>Ducrey</a:t>
            </a:r>
            <a:r>
              <a:rPr lang="en-GB" dirty="0">
                <a:cs typeface="Arial"/>
              </a:rPr>
              <a:t> relies mostly on literary and epigraphic sources and less on the archaeological evidence such as statuary and iconography, although he does include some nice images, he fails to develop much discussion around them.</a:t>
            </a:r>
          </a:p>
          <a:p>
            <a:pPr marL="6350" indent="0">
              <a:buNone/>
            </a:pPr>
            <a:r>
              <a:rPr lang="en-GB" dirty="0">
                <a:cs typeface="Arial"/>
              </a:rPr>
              <a:t>All the literary sources are written by powerful men therefor leaving out not just women but everyday people. Just because women are not frequently represented in male produced writing does not mean that they were not making a more significant contribution in active warfare. Their contribution may well have been minimised to promote a patriarchal male dominated narrative.</a:t>
            </a:r>
          </a:p>
          <a:p>
            <a:pPr marL="6350" indent="0">
              <a:buNone/>
            </a:pPr>
            <a:r>
              <a:rPr lang="en-GB" dirty="0" err="1">
                <a:cs typeface="Arial"/>
              </a:rPr>
              <a:t>Ducrey</a:t>
            </a:r>
            <a:r>
              <a:rPr lang="en-GB" dirty="0">
                <a:cs typeface="Arial"/>
              </a:rPr>
              <a:t> would benefit from referencing more modern scholarship.</a:t>
            </a:r>
          </a:p>
          <a:p>
            <a:pPr marL="6350" indent="0">
              <a:buNone/>
            </a:pPr>
            <a:r>
              <a:rPr lang="en-GB" dirty="0">
                <a:cs typeface="Arial"/>
              </a:rPr>
              <a:t> Feminist literary criticism, such as </a:t>
            </a:r>
            <a:r>
              <a:rPr lang="en-GB" dirty="0">
                <a:ea typeface="+mn-lt"/>
                <a:cs typeface="+mn-lt"/>
              </a:rPr>
              <a:t>Ellen O’Gorman who wrote 'A  womans history of warfare' in the edited volume </a:t>
            </a:r>
            <a:r>
              <a:rPr lang="en-GB" i="1" dirty="0">
                <a:ea typeface="+mn-lt"/>
                <a:cs typeface="+mn-lt"/>
              </a:rPr>
              <a:t>laughing with Medusa,</a:t>
            </a:r>
            <a:r>
              <a:rPr lang="en-GB" dirty="0">
                <a:ea typeface="+mn-lt"/>
                <a:cs typeface="+mn-lt"/>
              </a:rPr>
              <a:t> </a:t>
            </a:r>
            <a:r>
              <a:rPr lang="en-GB" dirty="0">
                <a:cs typeface="Arial"/>
              </a:rPr>
              <a:t>would have enhanced the gender lens approach particularly given his reliance on ancient literary sources.</a:t>
            </a:r>
            <a:endParaRPr lang="en-GB"/>
          </a:p>
          <a:p>
            <a:pPr marL="6350" indent="0">
              <a:buNone/>
            </a:pPr>
            <a:endParaRPr lang="en-GB" dirty="0">
              <a:cs typeface="Arial"/>
            </a:endParaRPr>
          </a:p>
          <a:p>
            <a:pPr marL="6350" indent="0">
              <a:buNone/>
            </a:pPr>
            <a:endParaRPr lang="en-GB" dirty="0">
              <a:cs typeface="Arial"/>
            </a:endParaRPr>
          </a:p>
        </p:txBody>
      </p:sp>
    </p:spTree>
    <p:extLst>
      <p:ext uri="{BB962C8B-B14F-4D97-AF65-F5344CB8AC3E}">
        <p14:creationId xmlns:p14="http://schemas.microsoft.com/office/powerpoint/2010/main" val="58971138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6C4D283-22EA-4931-9DEC-0304C94143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a:extLst>
              <a:ext uri="{FF2B5EF4-FFF2-40B4-BE49-F238E27FC236}">
                <a16:creationId xmlns:a16="http://schemas.microsoft.com/office/drawing/2014/main" id="{A7A9E6DD-CC7C-4150-8911-883397CCA1B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3" name="Picture 12">
            <a:extLst>
              <a:ext uri="{FF2B5EF4-FFF2-40B4-BE49-F238E27FC236}">
                <a16:creationId xmlns:a16="http://schemas.microsoft.com/office/drawing/2014/main" id="{DDA1B7FE-FED9-4723-8992-4E2804D9519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5" name="Rectangle 14">
            <a:extLst>
              <a:ext uri="{FF2B5EF4-FFF2-40B4-BE49-F238E27FC236}">
                <a16:creationId xmlns:a16="http://schemas.microsoft.com/office/drawing/2014/main" id="{9A1F42EF-9A4D-4E5A-B1EE-7E6EDAE71D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70B59514-0D9B-415E-B4CB-4CB50B0FE6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937B4B19-EFE0-4CF3-97D5-BADE0BED78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1037800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93383" y="287419"/>
            <a:ext cx="6070562" cy="2241823"/>
          </a:xfrm>
        </p:spPr>
        <p:txBody>
          <a:bodyPr>
            <a:normAutofit/>
          </a:bodyPr>
          <a:lstStyle/>
          <a:p>
            <a:pPr algn="ctr"/>
            <a:r>
              <a:rPr lang="en-GB" dirty="0">
                <a:cs typeface="Arial"/>
              </a:rPr>
              <a:t>Aristotle on Women in War</a:t>
            </a:r>
          </a:p>
        </p:txBody>
      </p:sp>
      <p:sp>
        <p:nvSpPr>
          <p:cNvPr id="3" name="Subtitle 2"/>
          <p:cNvSpPr>
            <a:spLocks noGrp="1"/>
          </p:cNvSpPr>
          <p:nvPr>
            <p:ph type="subTitle" idx="1"/>
          </p:nvPr>
        </p:nvSpPr>
        <p:spPr>
          <a:xfrm>
            <a:off x="1469239" y="2353727"/>
            <a:ext cx="4791688" cy="3496806"/>
          </a:xfrm>
        </p:spPr>
        <p:txBody>
          <a:bodyPr>
            <a:normAutofit fontScale="77500" lnSpcReduction="20000"/>
          </a:bodyPr>
          <a:lstStyle/>
          <a:p>
            <a:pPr algn="l"/>
            <a:r>
              <a:rPr lang="en-GB" sz="2100" dirty="0" err="1">
                <a:ea typeface="+mn-lt"/>
                <a:cs typeface="+mn-lt"/>
              </a:rPr>
              <a:t>Ducrey</a:t>
            </a:r>
            <a:r>
              <a:rPr lang="en-GB" sz="2100" dirty="0">
                <a:ea typeface="+mn-lt"/>
                <a:cs typeface="+mn-lt"/>
              </a:rPr>
              <a:t> shows great skill at weaving different primary sources like Aristotle, Xenophon and Plutarch together to form a patchwork of the ancient world</a:t>
            </a:r>
          </a:p>
          <a:p>
            <a:pPr algn="l"/>
            <a:r>
              <a:rPr lang="en-GB" sz="2100" dirty="0">
                <a:ea typeface="+mn-lt"/>
                <a:cs typeface="+mn-lt"/>
              </a:rPr>
              <a:t>“in the matter of courage, which is useless in all life’s ordinary affairs and only of use, if it has a use, in time of war, the women of Sparta have had a most mischievous influence. They showed this during the Theban invasion; unlike the women of other cities, they were of no use whatever, and caused more confusion than the enemy"</a:t>
            </a:r>
            <a:endParaRPr lang="en-GB"/>
          </a:p>
          <a:p>
            <a:pPr algn="l"/>
            <a:r>
              <a:rPr lang="en-GB" dirty="0">
                <a:ea typeface="+mn-lt"/>
                <a:cs typeface="+mn-lt"/>
              </a:rPr>
              <a:t>(Arist. Pol. 2.9.9–10 )</a:t>
            </a:r>
            <a:endParaRPr lang="en-GB" dirty="0"/>
          </a:p>
        </p:txBody>
      </p:sp>
      <p:pic>
        <p:nvPicPr>
          <p:cNvPr id="4" name="Picture 4" descr="A picture containing text, old&#10;&#10;Description automatically generated">
            <a:extLst>
              <a:ext uri="{FF2B5EF4-FFF2-40B4-BE49-F238E27FC236}">
                <a16:creationId xmlns:a16="http://schemas.microsoft.com/office/drawing/2014/main" id="{DC50D5FF-1B78-B8C3-7BA7-FE7CB2061667}"/>
              </a:ext>
            </a:extLst>
          </p:cNvPr>
          <p:cNvPicPr>
            <a:picLocks noChangeAspect="1"/>
          </p:cNvPicPr>
          <p:nvPr/>
        </p:nvPicPr>
        <p:blipFill>
          <a:blip r:embed="rId5"/>
          <a:stretch>
            <a:fillRect/>
          </a:stretch>
        </p:blipFill>
        <p:spPr>
          <a:xfrm>
            <a:off x="7311249" y="1184145"/>
            <a:ext cx="3435136" cy="4490373"/>
          </a:xfrm>
          <a:prstGeom prst="rect">
            <a:avLst/>
          </a:prstGeom>
          <a:ln>
            <a:gradFill flip="none" rotWithShape="1">
              <a:gsLst>
                <a:gs pos="86000">
                  <a:schemeClr val="accent6">
                    <a:lumMod val="67000"/>
                  </a:schemeClr>
                </a:gs>
                <a:gs pos="20000">
                  <a:schemeClr val="accent6">
                    <a:lumMod val="97000"/>
                    <a:lumOff val="3000"/>
                  </a:schemeClr>
                </a:gs>
                <a:gs pos="100000">
                  <a:schemeClr val="accent6">
                    <a:lumMod val="60000"/>
                    <a:lumOff val="40000"/>
                  </a:schemeClr>
                </a:gs>
              </a:gsLst>
              <a:lin ang="16200000" scaled="1"/>
              <a:tileRect/>
            </a:gradFill>
          </a:ln>
          <a:effectLst>
            <a:innerShdw blurRad="127000">
              <a:prstClr val="black">
                <a:alpha val="90000"/>
              </a:prstClr>
            </a:innerShdw>
          </a:effectLst>
        </p:spPr>
      </p:pic>
      <p:sp>
        <p:nvSpPr>
          <p:cNvPr id="21" name="Rectangle 20">
            <a:extLst>
              <a:ext uri="{FF2B5EF4-FFF2-40B4-BE49-F238E27FC236}">
                <a16:creationId xmlns:a16="http://schemas.microsoft.com/office/drawing/2014/main" id="{05610B29-A0F6-4F83-BF46-0A928A0AA4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DB9C1BE-5E52-A97E-9ABD-2E976C4CF85B}"/>
              </a:ext>
            </a:extLst>
          </p:cNvPr>
          <p:cNvSpPr txBox="1"/>
          <p:nvPr/>
        </p:nvSpPr>
        <p:spPr>
          <a:xfrm>
            <a:off x="7439526" y="5845342"/>
            <a:ext cx="329197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ea typeface="+mn-lt"/>
                <a:cs typeface="+mn-lt"/>
              </a:rPr>
              <a:t>"</a:t>
            </a:r>
            <a:r>
              <a:rPr lang="en-GB" sz="900" dirty="0">
                <a:ea typeface="+mn-lt"/>
                <a:cs typeface="+mn-lt"/>
                <a:hlinkClick r:id="rId6"/>
              </a:rPr>
              <a:t>Plato and Aristotle</a:t>
            </a:r>
            <a:r>
              <a:rPr lang="en-GB" sz="900" dirty="0">
                <a:ea typeface="+mn-lt"/>
                <a:cs typeface="+mn-lt"/>
              </a:rPr>
              <a:t>" by </a:t>
            </a:r>
            <a:r>
              <a:rPr lang="en-GB" sz="900" dirty="0">
                <a:ea typeface="+mn-lt"/>
                <a:cs typeface="+mn-lt"/>
                <a:hlinkClick r:id="rId7"/>
              </a:rPr>
              <a:t>Image Editor</a:t>
            </a:r>
            <a:r>
              <a:rPr lang="en-GB" sz="900" dirty="0">
                <a:ea typeface="+mn-lt"/>
                <a:cs typeface="+mn-lt"/>
              </a:rPr>
              <a:t> is licensed under </a:t>
            </a:r>
            <a:r>
              <a:rPr lang="en-GB" sz="900" dirty="0">
                <a:ea typeface="+mn-lt"/>
                <a:cs typeface="+mn-lt"/>
                <a:hlinkClick r:id="rId8"/>
              </a:rPr>
              <a:t>CC BY 2.0</a:t>
            </a:r>
            <a:r>
              <a:rPr lang="en-GB" sz="900" dirty="0">
                <a:ea typeface="+mn-lt"/>
                <a:cs typeface="+mn-lt"/>
              </a:rPr>
              <a:t>.</a:t>
            </a:r>
            <a:endParaRPr lang="en-US" sz="1050" dirty="0">
              <a:cs typeface="Arial" panose="020B0604020202020204"/>
            </a:endParaRPr>
          </a:p>
        </p:txBody>
      </p:sp>
    </p:spTree>
    <p:extLst>
      <p:ext uri="{BB962C8B-B14F-4D97-AF65-F5344CB8AC3E}">
        <p14:creationId xmlns:p14="http://schemas.microsoft.com/office/powerpoint/2010/main" val="20204120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16D89-D1EE-05A3-312D-EF42B5A22B98}"/>
              </a:ext>
            </a:extLst>
          </p:cNvPr>
          <p:cNvSpPr>
            <a:spLocks noGrp="1"/>
          </p:cNvSpPr>
          <p:nvPr>
            <p:ph type="title"/>
          </p:nvPr>
        </p:nvSpPr>
        <p:spPr/>
        <p:txBody>
          <a:bodyPr>
            <a:normAutofit/>
          </a:bodyPr>
          <a:lstStyle/>
          <a:p>
            <a:pPr algn="ctr"/>
            <a:r>
              <a:rPr lang="en-GB" sz="4400" dirty="0">
                <a:cs typeface="Arial"/>
              </a:rPr>
              <a:t>Plato on Women in War</a:t>
            </a:r>
            <a:endParaRPr lang="en-GB" sz="3600" dirty="0">
              <a:cs typeface="Arial" panose="020B0604020202020204"/>
            </a:endParaRPr>
          </a:p>
        </p:txBody>
      </p:sp>
      <p:sp>
        <p:nvSpPr>
          <p:cNvPr id="5" name="TextBox 4">
            <a:extLst>
              <a:ext uri="{FF2B5EF4-FFF2-40B4-BE49-F238E27FC236}">
                <a16:creationId xmlns:a16="http://schemas.microsoft.com/office/drawing/2014/main" id="{A88B1429-F272-0E84-DDFD-9A3B1C75854B}"/>
              </a:ext>
            </a:extLst>
          </p:cNvPr>
          <p:cNvSpPr txBox="1"/>
          <p:nvPr/>
        </p:nvSpPr>
        <p:spPr>
          <a:xfrm>
            <a:off x="1306411" y="1936131"/>
            <a:ext cx="9465714" cy="206210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ea typeface="+mn-lt"/>
                <a:cs typeface="+mn-lt"/>
              </a:rPr>
              <a:t>Plato in a rather contradictory manner  argues that women take “no part in the things of war” (Plat. Laws 7.806a).</a:t>
            </a:r>
          </a:p>
          <a:p>
            <a:endParaRPr lang="en-GB" sz="1600" dirty="0">
              <a:ea typeface="+mn-lt"/>
              <a:cs typeface="+mn-lt"/>
            </a:endParaRPr>
          </a:p>
          <a:p>
            <a:r>
              <a:rPr lang="en-GB" sz="1600" dirty="0">
                <a:ea typeface="+mn-lt"/>
                <a:cs typeface="+mn-lt"/>
              </a:rPr>
              <a:t>However, Plato advocates for teaching young girls how to fight. So that during a siege, women and children can successfully flee the city and or defend themselves and their homes. (Plat. Laws 7.813e–814a).</a:t>
            </a:r>
          </a:p>
          <a:p>
            <a:endParaRPr lang="en-GB" sz="1600" dirty="0">
              <a:ea typeface="+mn-lt"/>
              <a:cs typeface="+mn-lt"/>
            </a:endParaRPr>
          </a:p>
          <a:p>
            <a:r>
              <a:rPr lang="en-GB" sz="1600" dirty="0">
                <a:ea typeface="+mn-lt"/>
                <a:cs typeface="+mn-lt"/>
              </a:rPr>
              <a:t> Plato recommends that women receive military training (Plat. Rep. 5.452a, 456a). </a:t>
            </a:r>
            <a:endParaRPr lang="en-GB" sz="1600">
              <a:cs typeface="Arial"/>
            </a:endParaRPr>
          </a:p>
        </p:txBody>
      </p:sp>
    </p:spTree>
    <p:extLst>
      <p:ext uri="{BB962C8B-B14F-4D97-AF65-F5344CB8AC3E}">
        <p14:creationId xmlns:p14="http://schemas.microsoft.com/office/powerpoint/2010/main" val="277199567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61" name="Rectangle 46">
            <a:extLst>
              <a:ext uri="{FF2B5EF4-FFF2-40B4-BE49-F238E27FC236}">
                <a16:creationId xmlns:a16="http://schemas.microsoft.com/office/drawing/2014/main" id="{3B2CA9B6-4696-4754-85E4-8CABC16C83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2" name="Picture 48">
            <a:extLst>
              <a:ext uri="{FF2B5EF4-FFF2-40B4-BE49-F238E27FC236}">
                <a16:creationId xmlns:a16="http://schemas.microsoft.com/office/drawing/2014/main" id="{7A9A1B4E-BA04-49DB-A7FC-AAC824E9FE6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63" name="Picture 50">
            <a:extLst>
              <a:ext uri="{FF2B5EF4-FFF2-40B4-BE49-F238E27FC236}">
                <a16:creationId xmlns:a16="http://schemas.microsoft.com/office/drawing/2014/main" id="{DEB81022-BC5D-4044-B798-FA0517B46B8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64" name="Rectangle 52">
            <a:extLst>
              <a:ext uri="{FF2B5EF4-FFF2-40B4-BE49-F238E27FC236}">
                <a16:creationId xmlns:a16="http://schemas.microsoft.com/office/drawing/2014/main" id="{D23277EE-B44B-4433-AC85-268C83D342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5" name="Rectangle 54">
            <a:extLst>
              <a:ext uri="{FF2B5EF4-FFF2-40B4-BE49-F238E27FC236}">
                <a16:creationId xmlns:a16="http://schemas.microsoft.com/office/drawing/2014/main" id="{96893633-2491-40F3-A8F8-3048B013B8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6" name="Rectangle 56">
            <a:extLst>
              <a:ext uri="{FF2B5EF4-FFF2-40B4-BE49-F238E27FC236}">
                <a16:creationId xmlns:a16="http://schemas.microsoft.com/office/drawing/2014/main" id="{4F600BF4-BBEF-41D0-AF2D-5FE8F14089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07533" y="0"/>
            <a:ext cx="5891209"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60204" y="275490"/>
            <a:ext cx="3972924" cy="920406"/>
          </a:xfrm>
        </p:spPr>
        <p:txBody>
          <a:bodyPr>
            <a:normAutofit/>
          </a:bodyPr>
          <a:lstStyle/>
          <a:p>
            <a:pPr algn="ctr"/>
            <a:r>
              <a:rPr lang="en-GB" sz="4800">
                <a:cs typeface="Arial"/>
              </a:rPr>
              <a:t>Plan B</a:t>
            </a:r>
            <a:endParaRPr lang="en-GB" sz="4800"/>
          </a:p>
        </p:txBody>
      </p:sp>
      <p:sp>
        <p:nvSpPr>
          <p:cNvPr id="3" name="Subtitle 2"/>
          <p:cNvSpPr>
            <a:spLocks noGrp="1"/>
          </p:cNvSpPr>
          <p:nvPr>
            <p:ph type="subTitle" idx="1"/>
          </p:nvPr>
        </p:nvSpPr>
        <p:spPr>
          <a:xfrm>
            <a:off x="1620815" y="1284047"/>
            <a:ext cx="4310190" cy="3340704"/>
          </a:xfrm>
        </p:spPr>
        <p:txBody>
          <a:bodyPr>
            <a:normAutofit fontScale="92500" lnSpcReduction="10000"/>
          </a:bodyPr>
          <a:lstStyle/>
          <a:p>
            <a:pPr algn="ctr"/>
            <a:endParaRPr lang="en-GB" dirty="0">
              <a:cs typeface="Arial"/>
            </a:endParaRPr>
          </a:p>
          <a:p>
            <a:pPr algn="ctr"/>
            <a:r>
              <a:rPr lang="en-GB" dirty="0">
                <a:ea typeface="+mn-lt"/>
                <a:cs typeface="+mn-lt"/>
              </a:rPr>
              <a:t>“It is a law established for all time among all men that when a city is taken in war, the persons and the property of the inhabitants thereof belong to the captors” (Xen. Cyr. 7.5.73)</a:t>
            </a:r>
          </a:p>
          <a:p>
            <a:pPr algn="ctr"/>
            <a:r>
              <a:rPr lang="en-GB" dirty="0">
                <a:ea typeface="+mn-lt"/>
                <a:cs typeface="+mn-lt"/>
              </a:rPr>
              <a:t>To prevent this from taking place the ancient Greeks built fortified refuges for people to flee too should a city fall, or the land invaded.</a:t>
            </a:r>
          </a:p>
          <a:p>
            <a:pPr algn="ctr"/>
            <a:endParaRPr lang="en-GB" dirty="0">
              <a:ea typeface="+mn-lt"/>
              <a:cs typeface="+mn-lt"/>
            </a:endParaRPr>
          </a:p>
        </p:txBody>
      </p:sp>
      <p:pic>
        <p:nvPicPr>
          <p:cNvPr id="6" name="Picture 6">
            <a:extLst>
              <a:ext uri="{FF2B5EF4-FFF2-40B4-BE49-F238E27FC236}">
                <a16:creationId xmlns:a16="http://schemas.microsoft.com/office/drawing/2014/main" id="{63EAE04F-5F5F-DAE1-33A3-F92BA355E338}"/>
              </a:ext>
            </a:extLst>
          </p:cNvPr>
          <p:cNvPicPr>
            <a:picLocks noChangeAspect="1"/>
          </p:cNvPicPr>
          <p:nvPr/>
        </p:nvPicPr>
        <p:blipFill rotWithShape="1">
          <a:blip r:embed="rId5"/>
          <a:srcRect l="5715" r="4169"/>
          <a:stretch/>
        </p:blipFill>
        <p:spPr>
          <a:xfrm>
            <a:off x="6749807" y="227"/>
            <a:ext cx="4635113" cy="6858000"/>
          </a:xfrm>
          <a:prstGeom prst="rect">
            <a:avLst/>
          </a:prstGeom>
          <a:ln w="12700">
            <a:solidFill>
              <a:schemeClr val="tx1"/>
            </a:solidFill>
          </a:ln>
        </p:spPr>
      </p:pic>
      <p:sp>
        <p:nvSpPr>
          <p:cNvPr id="67" name="Rectangle 58">
            <a:extLst>
              <a:ext uri="{FF2B5EF4-FFF2-40B4-BE49-F238E27FC236}">
                <a16:creationId xmlns:a16="http://schemas.microsoft.com/office/drawing/2014/main" id="{8E3FBB69-81FC-455A-9F72-076CADABD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300E044C-40AE-9750-9A0D-BFA7BCB4F124}"/>
              </a:ext>
            </a:extLst>
          </p:cNvPr>
          <p:cNvSpPr txBox="1"/>
          <p:nvPr/>
        </p:nvSpPr>
        <p:spPr>
          <a:xfrm rot="16200000">
            <a:off x="9287607" y="4273061"/>
            <a:ext cx="47771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i="1" dirty="0">
                <a:cs typeface="Arial"/>
              </a:rPr>
              <a:t>Terracotta neck-amphora</a:t>
            </a:r>
            <a:r>
              <a:rPr lang="en-GB" sz="900" dirty="0">
                <a:cs typeface="Arial"/>
              </a:rPr>
              <a:t> </a:t>
            </a:r>
            <a:r>
              <a:rPr lang="en-GB" sz="900" i="1" dirty="0">
                <a:cs typeface="Arial"/>
              </a:rPr>
              <a:t>The Metropolitan Museum of Art</a:t>
            </a:r>
            <a:r>
              <a:rPr lang="en-GB" sz="900" dirty="0">
                <a:cs typeface="Arial"/>
              </a:rPr>
              <a:t>. Available at: </a:t>
            </a:r>
            <a:r>
              <a:rPr lang="en-GB" sz="900" dirty="0">
                <a:cs typeface="Arial"/>
                <a:hlinkClick r:id="rId6"/>
              </a:rPr>
              <a:t>https://www.metmuseum.org/art/collection/search/254342</a:t>
            </a:r>
            <a:r>
              <a:rPr lang="en-GB" sz="900" dirty="0">
                <a:cs typeface="Arial"/>
              </a:rPr>
              <a:t> (Accessed: 15 March 2023).</a:t>
            </a:r>
            <a:endParaRPr lang="en-US" sz="900" dirty="0">
              <a:cs typeface="Arial" panose="020B0604020202020204"/>
            </a:endParaRPr>
          </a:p>
        </p:txBody>
      </p:sp>
    </p:spTree>
    <p:extLst>
      <p:ext uri="{BB962C8B-B14F-4D97-AF65-F5344CB8AC3E}">
        <p14:creationId xmlns:p14="http://schemas.microsoft.com/office/powerpoint/2010/main" val="34864174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CC393EB0-C44D-41D2-BEF6-291E434068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10">
            <a:extLst>
              <a:ext uri="{FF2B5EF4-FFF2-40B4-BE49-F238E27FC236}">
                <a16:creationId xmlns:a16="http://schemas.microsoft.com/office/drawing/2014/main" id="{27F47B0A-40EE-41EA-815D-384670FF1AB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5" name="Picture 12">
            <a:extLst>
              <a:ext uri="{FF2B5EF4-FFF2-40B4-BE49-F238E27FC236}">
                <a16:creationId xmlns:a16="http://schemas.microsoft.com/office/drawing/2014/main" id="{43AC9E88-695B-421A-B3FF-5BC41EF582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6" name="Rectangle 14">
            <a:extLst>
              <a:ext uri="{FF2B5EF4-FFF2-40B4-BE49-F238E27FC236}">
                <a16:creationId xmlns:a16="http://schemas.microsoft.com/office/drawing/2014/main" id="{C5A7D586-7678-4F41-A289-1F83BB95FD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F88A7F60-B102-433E-BE45-95BBC58281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8123" y="0"/>
            <a:ext cx="4639721"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6BE41FC3-4E4E-7A70-E9AA-E8B5ACB96094}"/>
              </a:ext>
            </a:extLst>
          </p:cNvPr>
          <p:cNvPicPr>
            <a:picLocks noChangeAspect="1"/>
          </p:cNvPicPr>
          <p:nvPr/>
        </p:nvPicPr>
        <p:blipFill rotWithShape="1">
          <a:blip r:embed="rId5"/>
          <a:srcRect l="20762" r="16460"/>
          <a:stretch/>
        </p:blipFill>
        <p:spPr>
          <a:xfrm>
            <a:off x="1007761" y="227"/>
            <a:ext cx="5740362" cy="6858000"/>
          </a:xfrm>
          <a:prstGeom prst="rect">
            <a:avLst/>
          </a:prstGeom>
          <a:ln w="12700">
            <a:solidFill>
              <a:schemeClr val="tx1"/>
            </a:solidFill>
          </a:ln>
        </p:spPr>
      </p:pic>
      <p:sp>
        <p:nvSpPr>
          <p:cNvPr id="28" name="Rectangle 18">
            <a:extLst>
              <a:ext uri="{FF2B5EF4-FFF2-40B4-BE49-F238E27FC236}">
                <a16:creationId xmlns:a16="http://schemas.microsoft.com/office/drawing/2014/main" id="{3153C0C7-BA84-429D-A533-F021A955BD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7638401" y="439613"/>
            <a:ext cx="2863229" cy="2268559"/>
          </a:xfrm>
        </p:spPr>
        <p:txBody>
          <a:bodyPr>
            <a:normAutofit/>
          </a:bodyPr>
          <a:lstStyle/>
          <a:p>
            <a:pPr algn="ctr"/>
            <a:r>
              <a:rPr lang="en-GB" sz="3600" dirty="0">
                <a:cs typeface="Arial"/>
              </a:rPr>
              <a:t>A Woman's Choice</a:t>
            </a:r>
            <a:endParaRPr lang="en-GB" sz="3600" dirty="0"/>
          </a:p>
        </p:txBody>
      </p:sp>
      <p:sp>
        <p:nvSpPr>
          <p:cNvPr id="3" name="Subtitle 2"/>
          <p:cNvSpPr>
            <a:spLocks noGrp="1"/>
          </p:cNvSpPr>
          <p:nvPr>
            <p:ph type="subTitle" idx="1"/>
          </p:nvPr>
        </p:nvSpPr>
        <p:spPr>
          <a:xfrm>
            <a:off x="7115054" y="1928816"/>
            <a:ext cx="3785159" cy="3586890"/>
          </a:xfrm>
        </p:spPr>
        <p:txBody>
          <a:bodyPr>
            <a:normAutofit fontScale="70000" lnSpcReduction="20000"/>
          </a:bodyPr>
          <a:lstStyle/>
          <a:p>
            <a:pPr algn="l"/>
            <a:r>
              <a:rPr lang="en-GB" sz="1600" dirty="0">
                <a:ea typeface="+mn-lt"/>
                <a:cs typeface="+mn-lt"/>
              </a:rPr>
              <a:t>Source: “The Vatican Collections: The Papacy and Art”, Exhibition Catalogue, Metropolitan Museum of Art, New York</a:t>
            </a:r>
          </a:p>
          <a:p>
            <a:pPr algn="l"/>
            <a:r>
              <a:rPr lang="en-GB" sz="1600" dirty="0">
                <a:cs typeface="Arial"/>
              </a:rPr>
              <a:t>Funerary stature commissioned by a women depicting herself as Omphale who made Heracles do women's work while she wore his lion skin and used his club.</a:t>
            </a:r>
          </a:p>
          <a:p>
            <a:pPr algn="l"/>
            <a:r>
              <a:rPr lang="en-GB" sz="1600" dirty="0">
                <a:cs typeface="Arial"/>
              </a:rPr>
              <a:t>The woman wanted to be remembered as beautiful as Venus and as strong as Herakles</a:t>
            </a:r>
          </a:p>
          <a:p>
            <a:pPr algn="l"/>
            <a:r>
              <a:rPr lang="en-GB" sz="1600" dirty="0">
                <a:cs typeface="Arial"/>
              </a:rPr>
              <a:t>The face of the statue has been personalised presumable to represent the deceased. </a:t>
            </a:r>
          </a:p>
          <a:p>
            <a:pPr algn="l"/>
            <a:r>
              <a:rPr lang="en-GB" sz="1600" dirty="0">
                <a:cs typeface="Arial"/>
              </a:rPr>
              <a:t>Although it is a statue from around the second century AD  it is styled after Ancient Greek art from around the 4th Century BC.</a:t>
            </a:r>
          </a:p>
          <a:p>
            <a:pPr algn="l"/>
            <a:r>
              <a:rPr lang="en-GB" sz="1600" dirty="0">
                <a:cs typeface="Arial"/>
              </a:rPr>
              <a:t>This shows that when a woman does have a choice, she may well be more active than passive in political and military roles.</a:t>
            </a:r>
          </a:p>
        </p:txBody>
      </p:sp>
      <p:sp>
        <p:nvSpPr>
          <p:cNvPr id="29" name="Rectangle 20">
            <a:extLst>
              <a:ext uri="{FF2B5EF4-FFF2-40B4-BE49-F238E27FC236}">
                <a16:creationId xmlns:a16="http://schemas.microsoft.com/office/drawing/2014/main" id="{F20D64EC-C0BF-4228-85C3-76D9D15185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44C8F668-A39D-D7E5-61DE-96AAF7A05B7C}"/>
              </a:ext>
            </a:extLst>
          </p:cNvPr>
          <p:cNvSpPr txBox="1"/>
          <p:nvPr/>
        </p:nvSpPr>
        <p:spPr>
          <a:xfrm rot="16200000">
            <a:off x="-885659" y="5066631"/>
            <a:ext cx="322513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ea typeface="+mn-lt"/>
                <a:cs typeface="+mn-lt"/>
              </a:rPr>
              <a:t>"</a:t>
            </a:r>
            <a:r>
              <a:rPr lang="en-GB" sz="900" dirty="0">
                <a:ea typeface="+mn-lt"/>
                <a:cs typeface="+mn-lt"/>
                <a:hlinkClick r:id="rId6"/>
              </a:rPr>
              <a:t>Beautiful as Venus, Strong as Heracles - IV</a:t>
            </a:r>
            <a:r>
              <a:rPr lang="en-GB" sz="900" dirty="0">
                <a:ea typeface="+mn-lt"/>
                <a:cs typeface="+mn-lt"/>
              </a:rPr>
              <a:t>" by </a:t>
            </a:r>
            <a:r>
              <a:rPr lang="en-GB" sz="900" dirty="0">
                <a:ea typeface="+mn-lt"/>
                <a:cs typeface="+mn-lt"/>
                <a:hlinkClick r:id="rId7"/>
              </a:rPr>
              <a:t>Egisto Sani</a:t>
            </a:r>
            <a:r>
              <a:rPr lang="en-GB" sz="900" dirty="0">
                <a:ea typeface="+mn-lt"/>
                <a:cs typeface="+mn-lt"/>
              </a:rPr>
              <a:t> is licensed under </a:t>
            </a:r>
            <a:r>
              <a:rPr lang="en-GB" sz="900" dirty="0">
                <a:ea typeface="+mn-lt"/>
                <a:cs typeface="+mn-lt"/>
                <a:hlinkClick r:id="rId8"/>
              </a:rPr>
              <a:t>CC BY-NC-SA 2.0</a:t>
            </a:r>
            <a:r>
              <a:rPr lang="en-GB" sz="900" dirty="0">
                <a:ea typeface="+mn-lt"/>
                <a:cs typeface="+mn-lt"/>
              </a:rPr>
              <a:t>.</a:t>
            </a:r>
            <a:endParaRPr lang="en-US" sz="900" dirty="0">
              <a:cs typeface="Arial" panose="020B0604020202020204"/>
            </a:endParaRPr>
          </a:p>
        </p:txBody>
      </p:sp>
    </p:spTree>
    <p:extLst>
      <p:ext uri="{BB962C8B-B14F-4D97-AF65-F5344CB8AC3E}">
        <p14:creationId xmlns:p14="http://schemas.microsoft.com/office/powerpoint/2010/main" val="15716726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27" name="Rectangle 8">
            <a:extLst>
              <a:ext uri="{FF2B5EF4-FFF2-40B4-BE49-F238E27FC236}">
                <a16:creationId xmlns:a16="http://schemas.microsoft.com/office/drawing/2014/main" id="{6784362B-1BC2-4D61-BBC1-75E5AFB9E5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9867" cy="685528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10">
            <a:extLst>
              <a:ext uri="{FF2B5EF4-FFF2-40B4-BE49-F238E27FC236}">
                <a16:creationId xmlns:a16="http://schemas.microsoft.com/office/drawing/2014/main" id="{47FEC87D-B560-4AA1-90A4-F9F1D5A94522}"/>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29" name="Picture 12">
            <a:extLst>
              <a:ext uri="{FF2B5EF4-FFF2-40B4-BE49-F238E27FC236}">
                <a16:creationId xmlns:a16="http://schemas.microsoft.com/office/drawing/2014/main" id="{E9CBAC3D-8976-47FF-8E03-C8D4BDB3581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30" name="Rectangle 14">
            <a:extLst>
              <a:ext uri="{FF2B5EF4-FFF2-40B4-BE49-F238E27FC236}">
                <a16:creationId xmlns:a16="http://schemas.microsoft.com/office/drawing/2014/main" id="{469431F3-C8DA-4F3D-BC23-56FBCBBB73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16">
            <a:extLst>
              <a:ext uri="{FF2B5EF4-FFF2-40B4-BE49-F238E27FC236}">
                <a16:creationId xmlns:a16="http://schemas.microsoft.com/office/drawing/2014/main" id="{5A6FB8F0-8565-4EC3-917D-22A0CFB55C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2940" y="0"/>
            <a:ext cx="6524905"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2A3D5A62-8E94-880A-3DC6-AAC20BCE344B}"/>
              </a:ext>
            </a:extLst>
          </p:cNvPr>
          <p:cNvPicPr>
            <a:picLocks noChangeAspect="1"/>
          </p:cNvPicPr>
          <p:nvPr/>
        </p:nvPicPr>
        <p:blipFill rotWithShape="1">
          <a:blip r:embed="rId5"/>
          <a:srcRect l="31548" r="26291"/>
          <a:stretch/>
        </p:blipFill>
        <p:spPr>
          <a:xfrm>
            <a:off x="1007760" y="227"/>
            <a:ext cx="3855179" cy="6858000"/>
          </a:xfrm>
          <a:prstGeom prst="rect">
            <a:avLst/>
          </a:prstGeom>
          <a:ln w="12700">
            <a:solidFill>
              <a:schemeClr val="tx1"/>
            </a:solidFill>
          </a:ln>
        </p:spPr>
      </p:pic>
      <p:sp>
        <p:nvSpPr>
          <p:cNvPr id="32" name="Rectangle 18">
            <a:extLst>
              <a:ext uri="{FF2B5EF4-FFF2-40B4-BE49-F238E27FC236}">
                <a16:creationId xmlns:a16="http://schemas.microsoft.com/office/drawing/2014/main" id="{90E85565-5837-4630-B749-8EB5508C97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161062" y="340893"/>
            <a:ext cx="4972380" cy="1666981"/>
          </a:xfrm>
        </p:spPr>
        <p:txBody>
          <a:bodyPr>
            <a:normAutofit fontScale="90000"/>
          </a:bodyPr>
          <a:lstStyle/>
          <a:p>
            <a:r>
              <a:rPr lang="en-GB" dirty="0">
                <a:cs typeface="Arial"/>
              </a:rPr>
              <a:t>The ear to the divine</a:t>
            </a:r>
          </a:p>
        </p:txBody>
      </p:sp>
      <p:sp>
        <p:nvSpPr>
          <p:cNvPr id="3" name="Subtitle 2"/>
          <p:cNvSpPr>
            <a:spLocks noGrp="1"/>
          </p:cNvSpPr>
          <p:nvPr>
            <p:ph type="subTitle" idx="1"/>
          </p:nvPr>
        </p:nvSpPr>
        <p:spPr>
          <a:xfrm>
            <a:off x="5397627" y="2268786"/>
            <a:ext cx="5722447" cy="4074528"/>
          </a:xfrm>
        </p:spPr>
        <p:txBody>
          <a:bodyPr>
            <a:normAutofit lnSpcReduction="10000"/>
          </a:bodyPr>
          <a:lstStyle/>
          <a:p>
            <a:pPr algn="ctr"/>
            <a:r>
              <a:rPr lang="en-GB" dirty="0">
                <a:cs typeface="Arial" panose="020B0604020202020204"/>
              </a:rPr>
              <a:t>The Oracle of Delphi was the mouthpiece of the God Apollo and most importantly a female priestess.</a:t>
            </a:r>
          </a:p>
          <a:p>
            <a:pPr algn="ctr"/>
            <a:r>
              <a:rPr lang="en-GB" dirty="0">
                <a:cs typeface="Arial" panose="020B0604020202020204"/>
              </a:rPr>
              <a:t>As to how a priestess would converse with the god is unclear however, the connection between god and priestess was considered indisputable.</a:t>
            </a:r>
          </a:p>
          <a:p>
            <a:pPr algn="ctr"/>
            <a:endParaRPr lang="en-GB" dirty="0">
              <a:ea typeface="+mn-lt"/>
              <a:cs typeface="+mn-lt"/>
            </a:endParaRPr>
          </a:p>
          <a:p>
            <a:pPr algn="ctr"/>
            <a:r>
              <a:rPr lang="en-GB" dirty="0">
                <a:ea typeface="+mn-lt"/>
                <a:cs typeface="+mn-lt"/>
              </a:rPr>
              <a:t>King Agesilaus of Sparta: </a:t>
            </a:r>
            <a:endParaRPr lang="en-GB" dirty="0"/>
          </a:p>
          <a:p>
            <a:pPr algn="ctr"/>
            <a:r>
              <a:rPr lang="en-GB" dirty="0">
                <a:ea typeface="+mn-lt"/>
                <a:cs typeface="+mn-lt"/>
              </a:rPr>
              <a:t>'He also manipulated the oracular network to assure divine approval for his attack on Argos during a religious festival. Agesilaus first went to the oracle of Zeus at Olympia' (Scott 2014)</a:t>
            </a:r>
            <a:endParaRPr lang="en-GB" dirty="0"/>
          </a:p>
        </p:txBody>
      </p:sp>
      <p:sp>
        <p:nvSpPr>
          <p:cNvPr id="33" name="Rectangle 20">
            <a:extLst>
              <a:ext uri="{FF2B5EF4-FFF2-40B4-BE49-F238E27FC236}">
                <a16:creationId xmlns:a16="http://schemas.microsoft.com/office/drawing/2014/main" id="{13756D9B-712D-4066-9D24-053A5EF2E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387666" y="-2718"/>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9E5C1432-6AB9-81F5-9153-176FF66B99BB}"/>
              </a:ext>
            </a:extLst>
          </p:cNvPr>
          <p:cNvSpPr txBox="1"/>
          <p:nvPr/>
        </p:nvSpPr>
        <p:spPr>
          <a:xfrm rot="16200000">
            <a:off x="-745290" y="5150184"/>
            <a:ext cx="304131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ea typeface="+mn-lt"/>
                <a:cs typeface="+mn-lt"/>
              </a:rPr>
              <a:t>"</a:t>
            </a:r>
            <a:r>
              <a:rPr lang="en-GB" sz="900" dirty="0">
                <a:ea typeface="+mn-lt"/>
                <a:cs typeface="+mn-lt"/>
                <a:hlinkClick r:id="rId6"/>
              </a:rPr>
              <a:t>Camillo Miola - The Oracle [1880]</a:t>
            </a:r>
            <a:r>
              <a:rPr lang="en-GB" sz="900" dirty="0">
                <a:ea typeface="+mn-lt"/>
                <a:cs typeface="+mn-lt"/>
              </a:rPr>
              <a:t>" by </a:t>
            </a:r>
            <a:r>
              <a:rPr lang="en-GB" sz="900" dirty="0">
                <a:ea typeface="+mn-lt"/>
                <a:cs typeface="+mn-lt"/>
                <a:hlinkClick r:id="rId7"/>
              </a:rPr>
              <a:t>Gandalf's Gallery</a:t>
            </a:r>
            <a:r>
              <a:rPr lang="en-GB" sz="900" dirty="0">
                <a:ea typeface="+mn-lt"/>
                <a:cs typeface="+mn-lt"/>
              </a:rPr>
              <a:t> is licensed under </a:t>
            </a:r>
            <a:r>
              <a:rPr lang="en-GB" sz="900" dirty="0">
                <a:ea typeface="+mn-lt"/>
                <a:cs typeface="+mn-lt"/>
                <a:hlinkClick r:id="rId8"/>
              </a:rPr>
              <a:t>CC BY-NC-SA 2.0</a:t>
            </a:r>
            <a:r>
              <a:rPr lang="en-GB" sz="900" dirty="0">
                <a:ea typeface="+mn-lt"/>
                <a:cs typeface="+mn-lt"/>
              </a:rPr>
              <a:t>.</a:t>
            </a:r>
            <a:endParaRPr lang="en-US" sz="900" dirty="0">
              <a:cs typeface="Arial" panose="020B0604020202020204"/>
            </a:endParaRPr>
          </a:p>
        </p:txBody>
      </p:sp>
    </p:spTree>
    <p:extLst>
      <p:ext uri="{BB962C8B-B14F-4D97-AF65-F5344CB8AC3E}">
        <p14:creationId xmlns:p14="http://schemas.microsoft.com/office/powerpoint/2010/main" val="344005434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469C6-DCEC-8999-9408-2E598B720421}"/>
              </a:ext>
            </a:extLst>
          </p:cNvPr>
          <p:cNvSpPr>
            <a:spLocks noGrp="1"/>
          </p:cNvSpPr>
          <p:nvPr>
            <p:ph type="title"/>
          </p:nvPr>
        </p:nvSpPr>
        <p:spPr>
          <a:xfrm>
            <a:off x="1814639" y="468087"/>
            <a:ext cx="7958331" cy="1077229"/>
          </a:xfrm>
        </p:spPr>
        <p:txBody>
          <a:bodyPr/>
          <a:lstStyle/>
          <a:p>
            <a:pPr algn="ctr"/>
            <a:r>
              <a:rPr lang="en-GB" dirty="0">
                <a:cs typeface="Arial"/>
              </a:rPr>
              <a:t>Bibliography</a:t>
            </a:r>
          </a:p>
        </p:txBody>
      </p:sp>
      <p:sp>
        <p:nvSpPr>
          <p:cNvPr id="3" name="Content Placeholder 2">
            <a:extLst>
              <a:ext uri="{FF2B5EF4-FFF2-40B4-BE49-F238E27FC236}">
                <a16:creationId xmlns:a16="http://schemas.microsoft.com/office/drawing/2014/main" id="{A52DD25E-37C3-AD98-3C91-B1F53E6F7581}"/>
              </a:ext>
            </a:extLst>
          </p:cNvPr>
          <p:cNvSpPr>
            <a:spLocks noGrp="1"/>
          </p:cNvSpPr>
          <p:nvPr>
            <p:ph idx="1"/>
          </p:nvPr>
        </p:nvSpPr>
        <p:spPr>
          <a:xfrm>
            <a:off x="1026861" y="1618363"/>
            <a:ext cx="9543278" cy="4431581"/>
          </a:xfrm>
        </p:spPr>
        <p:txBody>
          <a:bodyPr>
            <a:normAutofit fontScale="55000" lnSpcReduction="20000"/>
          </a:bodyPr>
          <a:lstStyle/>
          <a:p>
            <a:pPr marL="344170" indent="-337820"/>
            <a:r>
              <a:rPr lang="en-GB" dirty="0">
                <a:ea typeface="+mn-lt"/>
                <a:cs typeface="+mn-lt"/>
              </a:rPr>
              <a:t>Aristotle (1946) </a:t>
            </a:r>
            <a:r>
              <a:rPr lang="en-GB" i="1" dirty="0">
                <a:ea typeface="+mn-lt"/>
                <a:cs typeface="+mn-lt"/>
              </a:rPr>
              <a:t>The Politics of Aristotle</a:t>
            </a:r>
            <a:r>
              <a:rPr lang="en-GB" dirty="0">
                <a:ea typeface="+mn-lt"/>
                <a:cs typeface="+mn-lt"/>
              </a:rPr>
              <a:t>. Translated by Barker. Oxford.</a:t>
            </a:r>
            <a:endParaRPr lang="en-GB" dirty="0">
              <a:cs typeface="Arial" panose="020B0604020202020204"/>
            </a:endParaRPr>
          </a:p>
          <a:p>
            <a:pPr marL="344170" indent="-337820"/>
            <a:r>
              <a:rPr lang="en-GB" dirty="0">
                <a:ea typeface="+mn-lt"/>
                <a:cs typeface="+mn-lt"/>
              </a:rPr>
              <a:t>N.Y.), M.M. of A. (New Y., Chicago, A.I. of and Francisco, F.A.M. of S. (1982) </a:t>
            </a:r>
            <a:r>
              <a:rPr lang="en-GB" i="1" dirty="0">
                <a:ea typeface="+mn-lt"/>
                <a:cs typeface="+mn-lt"/>
              </a:rPr>
              <a:t>The Vatican Collections: The Papacy and Art</a:t>
            </a:r>
            <a:r>
              <a:rPr lang="en-GB" dirty="0">
                <a:ea typeface="+mn-lt"/>
                <a:cs typeface="+mn-lt"/>
              </a:rPr>
              <a:t>. Metropolitan Museum of Art.</a:t>
            </a:r>
            <a:endParaRPr lang="en-GB" dirty="0"/>
          </a:p>
          <a:p>
            <a:pPr marL="344170" indent="-337820"/>
            <a:r>
              <a:rPr lang="en-GB" dirty="0">
                <a:ea typeface="+mn-lt"/>
                <a:cs typeface="+mn-lt"/>
              </a:rPr>
              <a:t>O’Gorman, E. (2008) ‘A Woman’s History of Warfare’, in V. </a:t>
            </a:r>
            <a:r>
              <a:rPr lang="en-GB" dirty="0" err="1">
                <a:ea typeface="+mn-lt"/>
                <a:cs typeface="+mn-lt"/>
              </a:rPr>
              <a:t>Zajko</a:t>
            </a:r>
            <a:r>
              <a:rPr lang="en-GB" dirty="0">
                <a:ea typeface="+mn-lt"/>
                <a:cs typeface="+mn-lt"/>
              </a:rPr>
              <a:t> and M. Leonard (eds) </a:t>
            </a:r>
            <a:r>
              <a:rPr lang="en-GB" i="1" dirty="0">
                <a:ea typeface="+mn-lt"/>
                <a:cs typeface="+mn-lt"/>
              </a:rPr>
              <a:t>Laughing with Medusa: Classical Myth and Feminist Thought</a:t>
            </a:r>
            <a:r>
              <a:rPr lang="en-GB" dirty="0">
                <a:ea typeface="+mn-lt"/>
                <a:cs typeface="+mn-lt"/>
              </a:rPr>
              <a:t>. Oxford University Press, p. 0. Available at: </a:t>
            </a:r>
            <a:r>
              <a:rPr lang="en-GB" dirty="0">
                <a:ea typeface="+mn-lt"/>
                <a:cs typeface="+mn-lt"/>
                <a:hlinkClick r:id="rId2"/>
              </a:rPr>
              <a:t>https://doi.org/10.1093/acprof:oso/9780199237944.003.0008</a:t>
            </a:r>
            <a:r>
              <a:rPr lang="en-GB" dirty="0">
                <a:ea typeface="+mn-lt"/>
                <a:cs typeface="+mn-lt"/>
              </a:rPr>
              <a:t>.</a:t>
            </a:r>
            <a:endParaRPr lang="en-GB" dirty="0"/>
          </a:p>
          <a:p>
            <a:pPr marL="344170" indent="-337820"/>
            <a:r>
              <a:rPr lang="en-GB" dirty="0">
                <a:ea typeface="+mn-lt"/>
                <a:cs typeface="+mn-lt"/>
              </a:rPr>
              <a:t>Plato (1980) </a:t>
            </a:r>
            <a:r>
              <a:rPr lang="en-GB" i="1" dirty="0">
                <a:ea typeface="+mn-lt"/>
                <a:cs typeface="+mn-lt"/>
              </a:rPr>
              <a:t>The Laws of Plato</a:t>
            </a:r>
            <a:r>
              <a:rPr lang="en-GB" dirty="0">
                <a:ea typeface="+mn-lt"/>
                <a:cs typeface="+mn-lt"/>
              </a:rPr>
              <a:t>. Translated by T.L. Pangle. New York.</a:t>
            </a:r>
            <a:endParaRPr lang="en-GB" dirty="0"/>
          </a:p>
          <a:p>
            <a:pPr marL="344170" indent="-337820"/>
            <a:r>
              <a:rPr lang="en-GB" dirty="0">
                <a:ea typeface="+mn-lt"/>
                <a:cs typeface="+mn-lt"/>
              </a:rPr>
              <a:t>Plato (no date) </a:t>
            </a:r>
            <a:r>
              <a:rPr lang="en-GB" i="1" dirty="0">
                <a:ea typeface="+mn-lt"/>
                <a:cs typeface="+mn-lt"/>
              </a:rPr>
              <a:t>Republic</a:t>
            </a:r>
            <a:r>
              <a:rPr lang="en-GB" dirty="0">
                <a:ea typeface="+mn-lt"/>
                <a:cs typeface="+mn-lt"/>
              </a:rPr>
              <a:t>, </a:t>
            </a:r>
            <a:r>
              <a:rPr lang="en-GB" i="1" dirty="0">
                <a:ea typeface="+mn-lt"/>
                <a:cs typeface="+mn-lt"/>
              </a:rPr>
              <a:t>Loeb Classical Library</a:t>
            </a:r>
            <a:r>
              <a:rPr lang="en-GB" dirty="0">
                <a:ea typeface="+mn-lt"/>
                <a:cs typeface="+mn-lt"/>
              </a:rPr>
              <a:t>. Translated by J. Henderson. Available at: </a:t>
            </a:r>
            <a:r>
              <a:rPr lang="en-GB" dirty="0">
                <a:ea typeface="+mn-lt"/>
                <a:cs typeface="+mn-lt"/>
                <a:hlinkClick r:id="rId3"/>
              </a:rPr>
              <a:t>https://www-loebclassics-com.ezproxy.uwtsd.ac.uk/view/plato_philosopher-republic/2013/pb_LCL237.3.xml</a:t>
            </a:r>
            <a:r>
              <a:rPr lang="en-GB" dirty="0">
                <a:ea typeface="+mn-lt"/>
                <a:cs typeface="+mn-lt"/>
              </a:rPr>
              <a:t> (Accessed: 15 March 2023).</a:t>
            </a:r>
          </a:p>
          <a:p>
            <a:pPr marL="344170" indent="-337820"/>
            <a:r>
              <a:rPr lang="en-GB" dirty="0">
                <a:ea typeface="+mn-lt"/>
                <a:cs typeface="+mn-lt"/>
              </a:rPr>
              <a:t>Scott, M. (2014a) ‘Domination’, in </a:t>
            </a:r>
            <a:r>
              <a:rPr lang="en-GB" i="1" dirty="0">
                <a:ea typeface="+mn-lt"/>
                <a:cs typeface="+mn-lt"/>
              </a:rPr>
              <a:t>Delphi</a:t>
            </a:r>
            <a:r>
              <a:rPr lang="en-GB" dirty="0">
                <a:ea typeface="+mn-lt"/>
                <a:cs typeface="+mn-lt"/>
              </a:rPr>
              <a:t>. Princeton University Press (A History of the Center of the Ancient World), pp. 119–138. Available at: </a:t>
            </a:r>
            <a:r>
              <a:rPr lang="en-GB" dirty="0">
                <a:ea typeface="+mn-lt"/>
                <a:cs typeface="+mn-lt"/>
                <a:hlinkClick r:id="rId4"/>
              </a:rPr>
              <a:t>https://doi.org/10.2307/j.ctt5vjv8t.11</a:t>
            </a:r>
            <a:r>
              <a:rPr lang="en-GB" dirty="0">
                <a:ea typeface="+mn-lt"/>
                <a:cs typeface="+mn-lt"/>
              </a:rPr>
              <a:t>.</a:t>
            </a:r>
            <a:endParaRPr lang="en-GB" dirty="0"/>
          </a:p>
          <a:p>
            <a:pPr marL="344170" indent="-337820"/>
            <a:r>
              <a:rPr lang="en-GB" dirty="0">
                <a:ea typeface="+mn-lt"/>
                <a:cs typeface="+mn-lt"/>
              </a:rPr>
              <a:t>Scott, M. (2014b) ‘Oracle’, in </a:t>
            </a:r>
            <a:r>
              <a:rPr lang="en-GB" i="1" dirty="0">
                <a:ea typeface="+mn-lt"/>
                <a:cs typeface="+mn-lt"/>
              </a:rPr>
              <a:t>Delphi</a:t>
            </a:r>
            <a:r>
              <a:rPr lang="en-GB" dirty="0">
                <a:ea typeface="+mn-lt"/>
                <a:cs typeface="+mn-lt"/>
              </a:rPr>
              <a:t>. Princeton University Press (A History of the Center of the Ancient World), pp. 9–30. Available at: </a:t>
            </a:r>
            <a:r>
              <a:rPr lang="en-GB" dirty="0">
                <a:ea typeface="+mn-lt"/>
                <a:cs typeface="+mn-lt"/>
                <a:hlinkClick r:id="rId5"/>
              </a:rPr>
              <a:t>https://doi.org/10.2307/j.ctt5vjv8t.6</a:t>
            </a:r>
            <a:r>
              <a:rPr lang="en-GB" dirty="0">
                <a:ea typeface="+mn-lt"/>
                <a:cs typeface="+mn-lt"/>
              </a:rPr>
              <a:t>.</a:t>
            </a:r>
            <a:endParaRPr lang="en-GB" dirty="0"/>
          </a:p>
          <a:p>
            <a:pPr marL="344170" indent="-337820"/>
            <a:r>
              <a:rPr lang="en-GB" dirty="0">
                <a:ea typeface="+mn-lt"/>
                <a:cs typeface="+mn-lt"/>
              </a:rPr>
              <a:t>Scott, M. (2014c) ‘Renewal’, in </a:t>
            </a:r>
            <a:r>
              <a:rPr lang="en-GB" i="1" dirty="0">
                <a:ea typeface="+mn-lt"/>
                <a:cs typeface="+mn-lt"/>
              </a:rPr>
              <a:t>Delphi</a:t>
            </a:r>
            <a:r>
              <a:rPr lang="en-GB" dirty="0">
                <a:ea typeface="+mn-lt"/>
                <a:cs typeface="+mn-lt"/>
              </a:rPr>
              <a:t>. Princeton University Press (A History of the Center of the Ancient World), pp. 139–162. Available at: </a:t>
            </a:r>
            <a:r>
              <a:rPr lang="en-GB" dirty="0">
                <a:ea typeface="+mn-lt"/>
                <a:cs typeface="+mn-lt"/>
                <a:hlinkClick r:id="rId6"/>
              </a:rPr>
              <a:t>https://doi.org/10.2307/j.ctt5vjv8t.12</a:t>
            </a:r>
            <a:r>
              <a:rPr lang="en-GB" dirty="0">
                <a:ea typeface="+mn-lt"/>
                <a:cs typeface="+mn-lt"/>
              </a:rPr>
              <a:t>.</a:t>
            </a:r>
            <a:endParaRPr lang="en-GB" dirty="0"/>
          </a:p>
          <a:p>
            <a:pPr marL="344170" indent="-337820"/>
            <a:r>
              <a:rPr lang="en-GB" i="1" dirty="0">
                <a:ea typeface="+mn-lt"/>
                <a:cs typeface="+mn-lt"/>
              </a:rPr>
              <a:t>Terracotta neck-amphora (jar) | Greek, Attic | Archaic</a:t>
            </a:r>
            <a:r>
              <a:rPr lang="en-GB" dirty="0">
                <a:ea typeface="+mn-lt"/>
                <a:cs typeface="+mn-lt"/>
              </a:rPr>
              <a:t> (no date) </a:t>
            </a:r>
            <a:r>
              <a:rPr lang="en-GB" i="1" dirty="0">
                <a:ea typeface="+mn-lt"/>
                <a:cs typeface="+mn-lt"/>
              </a:rPr>
              <a:t>The Metropolitan Museum of Art</a:t>
            </a:r>
            <a:r>
              <a:rPr lang="en-GB" dirty="0">
                <a:ea typeface="+mn-lt"/>
                <a:cs typeface="+mn-lt"/>
              </a:rPr>
              <a:t>. Available at: </a:t>
            </a:r>
            <a:r>
              <a:rPr lang="en-GB" dirty="0">
                <a:ea typeface="+mn-lt"/>
                <a:cs typeface="+mn-lt"/>
                <a:hlinkClick r:id="rId7"/>
              </a:rPr>
              <a:t>https://www.metmuseum.org/art/collection/search/254342</a:t>
            </a:r>
            <a:r>
              <a:rPr lang="en-GB" dirty="0">
                <a:ea typeface="+mn-lt"/>
                <a:cs typeface="+mn-lt"/>
              </a:rPr>
              <a:t> (Accessed: 15 March 2023).</a:t>
            </a:r>
            <a:endParaRPr lang="en-GB" dirty="0"/>
          </a:p>
          <a:p>
            <a:pPr marL="344170" indent="-337820"/>
            <a:endParaRPr lang="en-GB" dirty="0">
              <a:cs typeface="Arial"/>
            </a:endParaRPr>
          </a:p>
          <a:p>
            <a:pPr marL="344170" indent="-337820"/>
            <a:endParaRPr lang="en-GB" dirty="0">
              <a:cs typeface="Arial"/>
            </a:endParaRPr>
          </a:p>
        </p:txBody>
      </p:sp>
    </p:spTree>
    <p:extLst>
      <p:ext uri="{BB962C8B-B14F-4D97-AF65-F5344CB8AC3E}">
        <p14:creationId xmlns:p14="http://schemas.microsoft.com/office/powerpoint/2010/main" val="23378792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2D251F"/>
      </a:dk2>
      <a:lt2>
        <a:srgbClr val="FAE9C5"/>
      </a:lt2>
      <a:accent1>
        <a:srgbClr val="ED3846"/>
      </a:accent1>
      <a:accent2>
        <a:srgbClr val="F87184"/>
      </a:accent2>
      <a:accent3>
        <a:srgbClr val="EC9DA9"/>
      </a:accent3>
      <a:accent4>
        <a:srgbClr val="ECC190"/>
      </a:accent4>
      <a:accent5>
        <a:srgbClr val="FFB268"/>
      </a:accent5>
      <a:accent6>
        <a:srgbClr val="F98657"/>
      </a:accent6>
      <a:hlink>
        <a:srgbClr val="B97669"/>
      </a:hlink>
      <a:folHlink>
        <a:srgbClr val="9E9483"/>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BCCF8060-3FCB-4641-B728-8A589529B13F}"/>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Madison</vt:lpstr>
      <vt:lpstr>Scholarly reply to 'War in the Feminine in Ancient Greece'</vt:lpstr>
      <vt:lpstr>Overview and Intentions</vt:lpstr>
      <vt:lpstr>Sources</vt:lpstr>
      <vt:lpstr>Strengths</vt:lpstr>
      <vt:lpstr>Weaknesses </vt:lpstr>
      <vt:lpstr>Aristotle on Women in War</vt:lpstr>
      <vt:lpstr>Plato on Women in War</vt:lpstr>
      <vt:lpstr>Plan B</vt:lpstr>
      <vt:lpstr>A Woman's Choice</vt:lpstr>
      <vt:lpstr>The ear to the divine</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830</cp:revision>
  <dcterms:created xsi:type="dcterms:W3CDTF">2023-03-07T14:33:21Z</dcterms:created>
  <dcterms:modified xsi:type="dcterms:W3CDTF">2023-03-15T20:18:22Z</dcterms:modified>
</cp:coreProperties>
</file>