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Lst>
  <p:sldSz cx="18288000" cy="10287000"/>
  <p:notesSz cx="6858000" cy="9144000"/>
  <p:embeddedFontLst>
    <p:embeddedFont>
      <p:font typeface="Quicksand Semi-Bold" charset="0"/>
      <p:regular r:id="rId18"/>
    </p:embeddedFont>
    <p:embeddedFont>
      <p:font typeface="Calibri" pitchFamily="34" charset="0"/>
      <p:regular r:id="rId19"/>
      <p:bold r:id="rId20"/>
      <p:italic r:id="rId21"/>
      <p:boldItalic r:id="rId22"/>
    </p:embeddedFont>
    <p:embeddedFont>
      <p:font typeface="Quicksand Bold" charset="0"/>
      <p:regular r:id="rId23"/>
    </p:embeddedFont>
    <p:embeddedFont>
      <p:font typeface="Book Antiqua" pitchFamily="18" charset="0"/>
      <p:regular r:id="rId24"/>
      <p:bold r:id="rId25"/>
      <p:italic r:id="rId26"/>
      <p:boldItalic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4D9461-769D-488E-BEDF-06701973A199}" v="96" dt="2026-04-13T05:51:14.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620" autoAdjust="0"/>
    <p:restoredTop sz="94622" autoAdjust="0"/>
  </p:normalViewPr>
  <p:slideViewPr>
    <p:cSldViewPr>
      <p:cViewPr varScale="1">
        <p:scale>
          <a:sx n="46" d="100"/>
          <a:sy n="46" d="100"/>
        </p:scale>
        <p:origin x="-672" y="-1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tripalak3993@outlook.com" userId="104ad79ab40f36e2" providerId="LiveId" clId="{1960330C-AB48-4ACA-A9BB-C3AED0842CE5}"/>
    <pc:docChg chg="undo custSel delSld modSld">
      <pc:chgData name="khatripalak3993@outlook.com" userId="104ad79ab40f36e2" providerId="LiveId" clId="{1960330C-AB48-4ACA-A9BB-C3AED0842CE5}" dt="2026-04-13T05:51:39.293" v="685" actId="113"/>
      <pc:docMkLst>
        <pc:docMk/>
      </pc:docMkLst>
      <pc:sldChg chg="addSp delSp modSp mod">
        <pc:chgData name="khatripalak3993@outlook.com" userId="104ad79ab40f36e2" providerId="LiveId" clId="{1960330C-AB48-4ACA-A9BB-C3AED0842CE5}" dt="2026-04-11T15:16:24.854" v="612" actId="478"/>
        <pc:sldMkLst>
          <pc:docMk/>
          <pc:sldMk cId="0" sldId="257"/>
        </pc:sldMkLst>
        <pc:spChg chg="mod">
          <ac:chgData name="khatripalak3993@outlook.com" userId="104ad79ab40f36e2" providerId="LiveId" clId="{1960330C-AB48-4ACA-A9BB-C3AED0842CE5}" dt="2026-04-11T14:36:42.898" v="34" actId="1076"/>
          <ac:spMkLst>
            <pc:docMk/>
            <pc:sldMk cId="0" sldId="257"/>
            <ac:spMk id="12" creationId="{00000000-0000-0000-0000-000000000000}"/>
          </ac:spMkLst>
        </pc:spChg>
        <pc:spChg chg="mod">
          <ac:chgData name="khatripalak3993@outlook.com" userId="104ad79ab40f36e2" providerId="LiveId" clId="{1960330C-AB48-4ACA-A9BB-C3AED0842CE5}" dt="2026-04-11T14:36:24.428" v="31" actId="1076"/>
          <ac:spMkLst>
            <pc:docMk/>
            <pc:sldMk cId="0" sldId="257"/>
            <ac:spMk id="16" creationId="{00000000-0000-0000-0000-000000000000}"/>
          </ac:spMkLst>
        </pc:spChg>
        <pc:spChg chg="add mod">
          <ac:chgData name="khatripalak3993@outlook.com" userId="104ad79ab40f36e2" providerId="LiveId" clId="{1960330C-AB48-4ACA-A9BB-C3AED0842CE5}" dt="2026-04-11T14:36:47.732" v="35" actId="14100"/>
          <ac:spMkLst>
            <pc:docMk/>
            <pc:sldMk cId="0" sldId="257"/>
            <ac:spMk id="22" creationId="{472A6AD0-5C7C-58BB-929C-D98A64BC220C}"/>
          </ac:spMkLst>
        </pc:spChg>
        <pc:grpChg chg="mod">
          <ac:chgData name="khatripalak3993@outlook.com" userId="104ad79ab40f36e2" providerId="LiveId" clId="{1960330C-AB48-4ACA-A9BB-C3AED0842CE5}" dt="2026-04-11T14:35:30.079" v="9" actId="1076"/>
          <ac:grpSpMkLst>
            <pc:docMk/>
            <pc:sldMk cId="0" sldId="257"/>
            <ac:grpSpMk id="2" creationId="{00000000-0000-0000-0000-000000000000}"/>
          </ac:grpSpMkLst>
        </pc:grpChg>
        <pc:grpChg chg="mod">
          <ac:chgData name="khatripalak3993@outlook.com" userId="104ad79ab40f36e2" providerId="LiveId" clId="{1960330C-AB48-4ACA-A9BB-C3AED0842CE5}" dt="2026-04-11T14:35:48.581" v="11" actId="14100"/>
          <ac:grpSpMkLst>
            <pc:docMk/>
            <pc:sldMk cId="0" sldId="257"/>
            <ac:grpSpMk id="5" creationId="{00000000-0000-0000-0000-000000000000}"/>
          </ac:grpSpMkLst>
        </pc:grpChg>
        <pc:picChg chg="add mod">
          <ac:chgData name="khatripalak3993@outlook.com" userId="104ad79ab40f36e2" providerId="LiveId" clId="{1960330C-AB48-4ACA-A9BB-C3AED0842CE5}" dt="2026-04-11T15:16:23.314" v="611" actId="1076"/>
          <ac:picMkLst>
            <pc:docMk/>
            <pc:sldMk cId="0" sldId="257"/>
            <ac:picMk id="1026" creationId="{0B9697CA-09AF-B13C-C3A9-42DC204B3B4F}"/>
          </ac:picMkLst>
        </pc:picChg>
      </pc:sldChg>
      <pc:sldChg chg="addSp delSp modSp mod">
        <pc:chgData name="khatripalak3993@outlook.com" userId="104ad79ab40f36e2" providerId="LiveId" clId="{1960330C-AB48-4ACA-A9BB-C3AED0842CE5}" dt="2026-04-11T14:39:34.423" v="70" actId="14100"/>
        <pc:sldMkLst>
          <pc:docMk/>
          <pc:sldMk cId="0" sldId="258"/>
        </pc:sldMkLst>
        <pc:spChg chg="mod">
          <ac:chgData name="khatripalak3993@outlook.com" userId="104ad79ab40f36e2" providerId="LiveId" clId="{1960330C-AB48-4ACA-A9BB-C3AED0842CE5}" dt="2026-04-11T14:37:19.241" v="39" actId="255"/>
          <ac:spMkLst>
            <pc:docMk/>
            <pc:sldMk cId="0" sldId="258"/>
            <ac:spMk id="12" creationId="{00000000-0000-0000-0000-000000000000}"/>
          </ac:spMkLst>
        </pc:spChg>
        <pc:spChg chg="add mod">
          <ac:chgData name="khatripalak3993@outlook.com" userId="104ad79ab40f36e2" providerId="LiveId" clId="{1960330C-AB48-4ACA-A9BB-C3AED0842CE5}" dt="2026-04-11T14:39:17.856" v="66" actId="14100"/>
          <ac:spMkLst>
            <pc:docMk/>
            <pc:sldMk cId="0" sldId="258"/>
            <ac:spMk id="22" creationId="{844991E0-FA3A-D151-4973-31A0B7E57037}"/>
          </ac:spMkLst>
        </pc:spChg>
        <pc:spChg chg="add mod">
          <ac:chgData name="khatripalak3993@outlook.com" userId="104ad79ab40f36e2" providerId="LiveId" clId="{1960330C-AB48-4ACA-A9BB-C3AED0842CE5}" dt="2026-04-11T14:38:40.036" v="60" actId="20577"/>
          <ac:spMkLst>
            <pc:docMk/>
            <pc:sldMk cId="0" sldId="258"/>
            <ac:spMk id="24" creationId="{7B96AEC0-3EC4-61E0-99F4-A1F11A9F3F49}"/>
          </ac:spMkLst>
        </pc:spChg>
        <pc:spChg chg="add mod">
          <ac:chgData name="khatripalak3993@outlook.com" userId="104ad79ab40f36e2" providerId="LiveId" clId="{1960330C-AB48-4ACA-A9BB-C3AED0842CE5}" dt="2026-04-11T14:39:13.882" v="65" actId="1076"/>
          <ac:spMkLst>
            <pc:docMk/>
            <pc:sldMk cId="0" sldId="258"/>
            <ac:spMk id="26" creationId="{BB56D39B-011C-4E45-A096-BF3E32F9535D}"/>
          </ac:spMkLst>
        </pc:spChg>
        <pc:spChg chg="add mod">
          <ac:chgData name="khatripalak3993@outlook.com" userId="104ad79ab40f36e2" providerId="LiveId" clId="{1960330C-AB48-4ACA-A9BB-C3AED0842CE5}" dt="2026-04-11T14:39:34.423" v="70" actId="14100"/>
          <ac:spMkLst>
            <pc:docMk/>
            <pc:sldMk cId="0" sldId="258"/>
            <ac:spMk id="28" creationId="{882BB1F5-201B-D0E7-7AA1-1811032804D8}"/>
          </ac:spMkLst>
        </pc:spChg>
        <pc:grpChg chg="mod">
          <ac:chgData name="khatripalak3993@outlook.com" userId="104ad79ab40f36e2" providerId="LiveId" clId="{1960330C-AB48-4ACA-A9BB-C3AED0842CE5}" dt="2026-04-11T14:37:54.732" v="49" actId="14100"/>
          <ac:grpSpMkLst>
            <pc:docMk/>
            <pc:sldMk cId="0" sldId="258"/>
            <ac:grpSpMk id="7" creationId="{00000000-0000-0000-0000-000000000000}"/>
          </ac:grpSpMkLst>
        </pc:grpChg>
        <pc:grpChg chg="mod">
          <ac:chgData name="khatripalak3993@outlook.com" userId="104ad79ab40f36e2" providerId="LiveId" clId="{1960330C-AB48-4ACA-A9BB-C3AED0842CE5}" dt="2026-04-11T14:37:56.732" v="50" actId="14100"/>
          <ac:grpSpMkLst>
            <pc:docMk/>
            <pc:sldMk cId="0" sldId="258"/>
            <ac:grpSpMk id="9" creationId="{00000000-0000-0000-0000-000000000000}"/>
          </ac:grpSpMkLst>
        </pc:grpChg>
      </pc:sldChg>
      <pc:sldChg chg="addSp delSp modSp mod">
        <pc:chgData name="khatripalak3993@outlook.com" userId="104ad79ab40f36e2" providerId="LiveId" clId="{1960330C-AB48-4ACA-A9BB-C3AED0842CE5}" dt="2026-04-11T15:18:18.754" v="641" actId="1076"/>
        <pc:sldMkLst>
          <pc:docMk/>
          <pc:sldMk cId="0" sldId="259"/>
        </pc:sldMkLst>
        <pc:spChg chg="mod">
          <ac:chgData name="khatripalak3993@outlook.com" userId="104ad79ab40f36e2" providerId="LiveId" clId="{1960330C-AB48-4ACA-A9BB-C3AED0842CE5}" dt="2026-04-11T14:41:18.264" v="100" actId="1076"/>
          <ac:spMkLst>
            <pc:docMk/>
            <pc:sldMk cId="0" sldId="259"/>
            <ac:spMk id="10" creationId="{00000000-0000-0000-0000-000000000000}"/>
          </ac:spMkLst>
        </pc:spChg>
        <pc:spChg chg="mod">
          <ac:chgData name="khatripalak3993@outlook.com" userId="104ad79ab40f36e2" providerId="LiveId" clId="{1960330C-AB48-4ACA-A9BB-C3AED0842CE5}" dt="2026-04-11T15:17:34.401" v="625" actId="1076"/>
          <ac:spMkLst>
            <pc:docMk/>
            <pc:sldMk cId="0" sldId="259"/>
            <ac:spMk id="19" creationId="{00000000-0000-0000-0000-000000000000}"/>
          </ac:spMkLst>
        </pc:spChg>
        <pc:spChg chg="mod">
          <ac:chgData name="khatripalak3993@outlook.com" userId="104ad79ab40f36e2" providerId="LiveId" clId="{1960330C-AB48-4ACA-A9BB-C3AED0842CE5}" dt="2026-04-11T14:41:41.374" v="104" actId="14100"/>
          <ac:spMkLst>
            <pc:docMk/>
            <pc:sldMk cId="0" sldId="259"/>
            <ac:spMk id="20" creationId="{00000000-0000-0000-0000-000000000000}"/>
          </ac:spMkLst>
        </pc:spChg>
        <pc:spChg chg="add mod">
          <ac:chgData name="khatripalak3993@outlook.com" userId="104ad79ab40f36e2" providerId="LiveId" clId="{1960330C-AB48-4ACA-A9BB-C3AED0842CE5}" dt="2026-04-11T15:18:02.311" v="634" actId="5793"/>
          <ac:spMkLst>
            <pc:docMk/>
            <pc:sldMk cId="0" sldId="259"/>
            <ac:spMk id="30" creationId="{2D233A39-A1D3-C21A-2E52-D27A70A2E396}"/>
          </ac:spMkLst>
        </pc:spChg>
        <pc:spChg chg="add mod">
          <ac:chgData name="khatripalak3993@outlook.com" userId="104ad79ab40f36e2" providerId="LiveId" clId="{1960330C-AB48-4ACA-A9BB-C3AED0842CE5}" dt="2026-04-11T15:17:47.202" v="629" actId="1076"/>
          <ac:spMkLst>
            <pc:docMk/>
            <pc:sldMk cId="0" sldId="259"/>
            <ac:spMk id="34" creationId="{0CFC4230-3BA4-FC96-A74B-03B4D43F202A}"/>
          </ac:spMkLst>
        </pc:spChg>
        <pc:grpChg chg="mod">
          <ac:chgData name="khatripalak3993@outlook.com" userId="104ad79ab40f36e2" providerId="LiveId" clId="{1960330C-AB48-4ACA-A9BB-C3AED0842CE5}" dt="2026-04-11T15:17:30.792" v="624" actId="1076"/>
          <ac:grpSpMkLst>
            <pc:docMk/>
            <pc:sldMk cId="0" sldId="259"/>
            <ac:grpSpMk id="5" creationId="{00000000-0000-0000-0000-000000000000}"/>
          </ac:grpSpMkLst>
        </pc:grpChg>
        <pc:grpChg chg="mod">
          <ac:chgData name="khatripalak3993@outlook.com" userId="104ad79ab40f36e2" providerId="LiveId" clId="{1960330C-AB48-4ACA-A9BB-C3AED0842CE5}" dt="2026-04-11T15:17:54.385" v="631" actId="14100"/>
          <ac:grpSpMkLst>
            <pc:docMk/>
            <pc:sldMk cId="0" sldId="259"/>
            <ac:grpSpMk id="7" creationId="{00000000-0000-0000-0000-000000000000}"/>
          </ac:grpSpMkLst>
        </pc:grpChg>
        <pc:grpChg chg="mod">
          <ac:chgData name="khatripalak3993@outlook.com" userId="104ad79ab40f36e2" providerId="LiveId" clId="{1960330C-AB48-4ACA-A9BB-C3AED0842CE5}" dt="2026-04-11T15:17:37.910" v="626" actId="14100"/>
          <ac:grpSpMkLst>
            <pc:docMk/>
            <pc:sldMk cId="0" sldId="259"/>
            <ac:grpSpMk id="9" creationId="{00000000-0000-0000-0000-000000000000}"/>
          </ac:grpSpMkLst>
        </pc:grpChg>
        <pc:picChg chg="add mod">
          <ac:chgData name="khatripalak3993@outlook.com" userId="104ad79ab40f36e2" providerId="LiveId" clId="{1960330C-AB48-4ACA-A9BB-C3AED0842CE5}" dt="2026-04-11T15:18:18.754" v="641" actId="1076"/>
          <ac:picMkLst>
            <pc:docMk/>
            <pc:sldMk cId="0" sldId="259"/>
            <ac:picMk id="37" creationId="{D01CFDDB-24A9-77F1-ABE7-56F309E0B219}"/>
          </ac:picMkLst>
        </pc:picChg>
      </pc:sldChg>
      <pc:sldChg chg="addSp delSp modSp mod">
        <pc:chgData name="khatripalak3993@outlook.com" userId="104ad79ab40f36e2" providerId="LiveId" clId="{1960330C-AB48-4ACA-A9BB-C3AED0842CE5}" dt="2026-04-13T05:51:09.634" v="675" actId="113"/>
        <pc:sldMkLst>
          <pc:docMk/>
          <pc:sldMk cId="0" sldId="260"/>
        </pc:sldMkLst>
        <pc:spChg chg="mod">
          <ac:chgData name="khatripalak3993@outlook.com" userId="104ad79ab40f36e2" providerId="LiveId" clId="{1960330C-AB48-4ACA-A9BB-C3AED0842CE5}" dt="2026-04-11T14:46:47.681" v="190" actId="14100"/>
          <ac:spMkLst>
            <pc:docMk/>
            <pc:sldMk cId="0" sldId="260"/>
            <ac:spMk id="7" creationId="{00000000-0000-0000-0000-000000000000}"/>
          </ac:spMkLst>
        </pc:spChg>
        <pc:spChg chg="mod">
          <ac:chgData name="khatripalak3993@outlook.com" userId="104ad79ab40f36e2" providerId="LiveId" clId="{1960330C-AB48-4ACA-A9BB-C3AED0842CE5}" dt="2026-04-11T14:44:58.202" v="150" actId="1076"/>
          <ac:spMkLst>
            <pc:docMk/>
            <pc:sldMk cId="0" sldId="260"/>
            <ac:spMk id="14" creationId="{00000000-0000-0000-0000-000000000000}"/>
          </ac:spMkLst>
        </pc:spChg>
        <pc:spChg chg="add mod">
          <ac:chgData name="khatripalak3993@outlook.com" userId="104ad79ab40f36e2" providerId="LiveId" clId="{1960330C-AB48-4ACA-A9BB-C3AED0842CE5}" dt="2026-04-13T05:51:02.696" v="673" actId="113"/>
          <ac:spMkLst>
            <pc:docMk/>
            <pc:sldMk cId="0" sldId="260"/>
            <ac:spMk id="18" creationId="{C2CDB1CB-9F68-994B-3C9D-7B92A38CBD7E}"/>
          </ac:spMkLst>
        </pc:spChg>
        <pc:spChg chg="add mod">
          <ac:chgData name="khatripalak3993@outlook.com" userId="104ad79ab40f36e2" providerId="LiveId" clId="{1960330C-AB48-4ACA-A9BB-C3AED0842CE5}" dt="2026-04-13T05:51:09.634" v="675" actId="113"/>
          <ac:spMkLst>
            <pc:docMk/>
            <pc:sldMk cId="0" sldId="260"/>
            <ac:spMk id="20" creationId="{B263B1DC-CD58-1308-0FC9-E7C83F43EF11}"/>
          </ac:spMkLst>
        </pc:spChg>
        <pc:grpChg chg="mod">
          <ac:chgData name="khatripalak3993@outlook.com" userId="104ad79ab40f36e2" providerId="LiveId" clId="{1960330C-AB48-4ACA-A9BB-C3AED0842CE5}" dt="2026-04-11T14:46:45.488" v="189" actId="1076"/>
          <ac:grpSpMkLst>
            <pc:docMk/>
            <pc:sldMk cId="0" sldId="260"/>
            <ac:grpSpMk id="5" creationId="{00000000-0000-0000-0000-000000000000}"/>
          </ac:grpSpMkLst>
        </pc:grpChg>
      </pc:sldChg>
      <pc:sldChg chg="addSp delSp modSp mod">
        <pc:chgData name="khatripalak3993@outlook.com" userId="104ad79ab40f36e2" providerId="LiveId" clId="{1960330C-AB48-4ACA-A9BB-C3AED0842CE5}" dt="2026-04-13T05:51:25.825" v="681" actId="113"/>
        <pc:sldMkLst>
          <pc:docMk/>
          <pc:sldMk cId="0" sldId="261"/>
        </pc:sldMkLst>
        <pc:spChg chg="mod topLvl">
          <ac:chgData name="khatripalak3993@outlook.com" userId="104ad79ab40f36e2" providerId="LiveId" clId="{1960330C-AB48-4ACA-A9BB-C3AED0842CE5}" dt="2026-04-11T14:47:33.560" v="199" actId="478"/>
          <ac:spMkLst>
            <pc:docMk/>
            <pc:sldMk cId="0" sldId="261"/>
            <ac:spMk id="30" creationId="{00000000-0000-0000-0000-000000000000}"/>
          </ac:spMkLst>
        </pc:spChg>
        <pc:spChg chg="add mod">
          <ac:chgData name="khatripalak3993@outlook.com" userId="104ad79ab40f36e2" providerId="LiveId" clId="{1960330C-AB48-4ACA-A9BB-C3AED0842CE5}" dt="2026-04-13T05:51:21.823" v="679" actId="113"/>
          <ac:spMkLst>
            <pc:docMk/>
            <pc:sldMk cId="0" sldId="261"/>
            <ac:spMk id="39" creationId="{ABD5A498-344D-7873-48F6-2572F4DF8A84}"/>
          </ac:spMkLst>
        </pc:spChg>
        <pc:spChg chg="add mod">
          <ac:chgData name="khatripalak3993@outlook.com" userId="104ad79ab40f36e2" providerId="LiveId" clId="{1960330C-AB48-4ACA-A9BB-C3AED0842CE5}" dt="2026-04-13T05:51:25.825" v="681" actId="113"/>
          <ac:spMkLst>
            <pc:docMk/>
            <pc:sldMk cId="0" sldId="261"/>
            <ac:spMk id="41" creationId="{DF03919B-239F-4E42-9C40-4C54AEAB817A}"/>
          </ac:spMkLst>
        </pc:spChg>
        <pc:grpChg chg="add del mod">
          <ac:chgData name="khatripalak3993@outlook.com" userId="104ad79ab40f36e2" providerId="LiveId" clId="{1960330C-AB48-4ACA-A9BB-C3AED0842CE5}" dt="2026-04-11T14:49:48.677" v="233" actId="1076"/>
          <ac:grpSpMkLst>
            <pc:docMk/>
            <pc:sldMk cId="0" sldId="261"/>
            <ac:grpSpMk id="5" creationId="{00000000-0000-0000-0000-000000000000}"/>
          </ac:grpSpMkLst>
        </pc:grpChg>
        <pc:grpChg chg="mod">
          <ac:chgData name="khatripalak3993@outlook.com" userId="104ad79ab40f36e2" providerId="LiveId" clId="{1960330C-AB48-4ACA-A9BB-C3AED0842CE5}" dt="2026-04-11T14:50:40.899" v="243" actId="14100"/>
          <ac:grpSpMkLst>
            <pc:docMk/>
            <pc:sldMk cId="0" sldId="261"/>
            <ac:grpSpMk id="17" creationId="{00000000-0000-0000-0000-000000000000}"/>
          </ac:grpSpMkLst>
        </pc:grpChg>
        <pc:grpChg chg="mod">
          <ac:chgData name="khatripalak3993@outlook.com" userId="104ad79ab40f36e2" providerId="LiveId" clId="{1960330C-AB48-4ACA-A9BB-C3AED0842CE5}" dt="2026-04-11T14:50:17.046" v="238" actId="14100"/>
          <ac:grpSpMkLst>
            <pc:docMk/>
            <pc:sldMk cId="0" sldId="261"/>
            <ac:grpSpMk id="19" creationId="{00000000-0000-0000-0000-000000000000}"/>
          </ac:grpSpMkLst>
        </pc:grpChg>
      </pc:sldChg>
      <pc:sldChg chg="addSp delSp modSp mod">
        <pc:chgData name="khatripalak3993@outlook.com" userId="104ad79ab40f36e2" providerId="LiveId" clId="{1960330C-AB48-4ACA-A9BB-C3AED0842CE5}" dt="2026-04-11T14:53:01.949" v="287" actId="14100"/>
        <pc:sldMkLst>
          <pc:docMk/>
          <pc:sldMk cId="0" sldId="262"/>
        </pc:sldMkLst>
        <pc:spChg chg="add del mod topLvl">
          <ac:chgData name="khatripalak3993@outlook.com" userId="104ad79ab40f36e2" providerId="LiveId" clId="{1960330C-AB48-4ACA-A9BB-C3AED0842CE5}" dt="2026-04-11T14:52:39.932" v="281" actId="1076"/>
          <ac:spMkLst>
            <pc:docMk/>
            <pc:sldMk cId="0" sldId="262"/>
            <ac:spMk id="6" creationId="{00000000-0000-0000-0000-000000000000}"/>
          </ac:spMkLst>
        </pc:spChg>
        <pc:spChg chg="mod topLvl">
          <ac:chgData name="khatripalak3993@outlook.com" userId="104ad79ab40f36e2" providerId="LiveId" clId="{1960330C-AB48-4ACA-A9BB-C3AED0842CE5}" dt="2026-04-11T14:51:42.070" v="255" actId="1076"/>
          <ac:spMkLst>
            <pc:docMk/>
            <pc:sldMk cId="0" sldId="262"/>
            <ac:spMk id="28" creationId="{00000000-0000-0000-0000-000000000000}"/>
          </ac:spMkLst>
        </pc:spChg>
        <pc:spChg chg="add mod">
          <ac:chgData name="khatripalak3993@outlook.com" userId="104ad79ab40f36e2" providerId="LiveId" clId="{1960330C-AB48-4ACA-A9BB-C3AED0842CE5}" dt="2026-04-11T14:52:43.334" v="282" actId="1076"/>
          <ac:spMkLst>
            <pc:docMk/>
            <pc:sldMk cId="0" sldId="262"/>
            <ac:spMk id="33" creationId="{9610E333-94AD-3815-0879-79D077CA8CB1}"/>
          </ac:spMkLst>
        </pc:spChg>
        <pc:spChg chg="add mod">
          <ac:chgData name="khatripalak3993@outlook.com" userId="104ad79ab40f36e2" providerId="LiveId" clId="{1960330C-AB48-4ACA-A9BB-C3AED0842CE5}" dt="2026-04-11T14:53:01.949" v="287" actId="14100"/>
          <ac:spMkLst>
            <pc:docMk/>
            <pc:sldMk cId="0" sldId="262"/>
            <ac:spMk id="35" creationId="{E8C58B46-89ED-E2B3-18A7-C5A7AB2E0374}"/>
          </ac:spMkLst>
        </pc:spChg>
      </pc:sldChg>
      <pc:sldChg chg="addSp delSp modSp mod">
        <pc:chgData name="khatripalak3993@outlook.com" userId="104ad79ab40f36e2" providerId="LiveId" clId="{1960330C-AB48-4ACA-A9BB-C3AED0842CE5}" dt="2026-04-13T05:51:39.293" v="685" actId="113"/>
        <pc:sldMkLst>
          <pc:docMk/>
          <pc:sldMk cId="0" sldId="263"/>
        </pc:sldMkLst>
        <pc:spChg chg="mod">
          <ac:chgData name="khatripalak3993@outlook.com" userId="104ad79ab40f36e2" providerId="LiveId" clId="{1960330C-AB48-4ACA-A9BB-C3AED0842CE5}" dt="2026-04-11T14:55:07.502" v="314" actId="1076"/>
          <ac:spMkLst>
            <pc:docMk/>
            <pc:sldMk cId="0" sldId="263"/>
            <ac:spMk id="7" creationId="{00000000-0000-0000-0000-000000000000}"/>
          </ac:spMkLst>
        </pc:spChg>
        <pc:spChg chg="mod">
          <ac:chgData name="khatripalak3993@outlook.com" userId="104ad79ab40f36e2" providerId="LiveId" clId="{1960330C-AB48-4ACA-A9BB-C3AED0842CE5}" dt="2026-04-11T14:54:21.705" v="301" actId="1076"/>
          <ac:spMkLst>
            <pc:docMk/>
            <pc:sldMk cId="0" sldId="263"/>
            <ac:spMk id="9" creationId="{00000000-0000-0000-0000-000000000000}"/>
          </ac:spMkLst>
        </pc:spChg>
        <pc:spChg chg="add mod">
          <ac:chgData name="khatripalak3993@outlook.com" userId="104ad79ab40f36e2" providerId="LiveId" clId="{1960330C-AB48-4ACA-A9BB-C3AED0842CE5}" dt="2026-04-13T05:51:34.934" v="683" actId="113"/>
          <ac:spMkLst>
            <pc:docMk/>
            <pc:sldMk cId="0" sldId="263"/>
            <ac:spMk id="13" creationId="{D15C11B9-D780-3009-4D40-10AD6730F861}"/>
          </ac:spMkLst>
        </pc:spChg>
        <pc:spChg chg="add mod">
          <ac:chgData name="khatripalak3993@outlook.com" userId="104ad79ab40f36e2" providerId="LiveId" clId="{1960330C-AB48-4ACA-A9BB-C3AED0842CE5}" dt="2026-04-13T05:51:39.293" v="685" actId="113"/>
          <ac:spMkLst>
            <pc:docMk/>
            <pc:sldMk cId="0" sldId="263"/>
            <ac:spMk id="15" creationId="{00ABAE90-4EA1-30C8-C838-4C7ADB799A7B}"/>
          </ac:spMkLst>
        </pc:spChg>
        <pc:grpChg chg="mod">
          <ac:chgData name="khatripalak3993@outlook.com" userId="104ad79ab40f36e2" providerId="LiveId" clId="{1960330C-AB48-4ACA-A9BB-C3AED0842CE5}" dt="2026-04-11T14:55:03.961" v="312" actId="1076"/>
          <ac:grpSpMkLst>
            <pc:docMk/>
            <pc:sldMk cId="0" sldId="263"/>
            <ac:grpSpMk id="5" creationId="{00000000-0000-0000-0000-000000000000}"/>
          </ac:grpSpMkLst>
        </pc:grpChg>
      </pc:sldChg>
      <pc:sldChg chg="addSp delSp modSp mod">
        <pc:chgData name="khatripalak3993@outlook.com" userId="104ad79ab40f36e2" providerId="LiveId" clId="{1960330C-AB48-4ACA-A9BB-C3AED0842CE5}" dt="2026-04-11T15:19:03.735" v="653" actId="1076"/>
        <pc:sldMkLst>
          <pc:docMk/>
          <pc:sldMk cId="0" sldId="264"/>
        </pc:sldMkLst>
        <pc:spChg chg="mod">
          <ac:chgData name="khatripalak3993@outlook.com" userId="104ad79ab40f36e2" providerId="LiveId" clId="{1960330C-AB48-4ACA-A9BB-C3AED0842CE5}" dt="2026-04-11T15:18:55.209" v="648" actId="14100"/>
          <ac:spMkLst>
            <pc:docMk/>
            <pc:sldMk cId="0" sldId="264"/>
            <ac:spMk id="3" creationId="{00000000-0000-0000-0000-000000000000}"/>
          </ac:spMkLst>
        </pc:spChg>
        <pc:spChg chg="mod">
          <ac:chgData name="khatripalak3993@outlook.com" userId="104ad79ab40f36e2" providerId="LiveId" clId="{1960330C-AB48-4ACA-A9BB-C3AED0842CE5}" dt="2026-04-11T15:18:55.209" v="648" actId="14100"/>
          <ac:spMkLst>
            <pc:docMk/>
            <pc:sldMk cId="0" sldId="264"/>
            <ac:spMk id="4" creationId="{00000000-0000-0000-0000-000000000000}"/>
          </ac:spMkLst>
        </pc:spChg>
        <pc:spChg chg="mod">
          <ac:chgData name="khatripalak3993@outlook.com" userId="104ad79ab40f36e2" providerId="LiveId" clId="{1960330C-AB48-4ACA-A9BB-C3AED0842CE5}" dt="2026-04-11T14:55:39.168" v="323" actId="1076"/>
          <ac:spMkLst>
            <pc:docMk/>
            <pc:sldMk cId="0" sldId="264"/>
            <ac:spMk id="8" creationId="{00000000-0000-0000-0000-000000000000}"/>
          </ac:spMkLst>
        </pc:spChg>
        <pc:spChg chg="mod topLvl">
          <ac:chgData name="khatripalak3993@outlook.com" userId="104ad79ab40f36e2" providerId="LiveId" clId="{1960330C-AB48-4ACA-A9BB-C3AED0842CE5}" dt="2026-04-11T14:55:41.930" v="326" actId="478"/>
          <ac:spMkLst>
            <pc:docMk/>
            <pc:sldMk cId="0" sldId="264"/>
            <ac:spMk id="24" creationId="{00000000-0000-0000-0000-000000000000}"/>
          </ac:spMkLst>
        </pc:spChg>
        <pc:spChg chg="add mod">
          <ac:chgData name="khatripalak3993@outlook.com" userId="104ad79ab40f36e2" providerId="LiveId" clId="{1960330C-AB48-4ACA-A9BB-C3AED0842CE5}" dt="2026-04-11T14:57:16.543" v="365" actId="14100"/>
          <ac:spMkLst>
            <pc:docMk/>
            <pc:sldMk cId="0" sldId="264"/>
            <ac:spMk id="42" creationId="{A3ACBF39-F68B-7A95-7387-B6FF1454BD7E}"/>
          </ac:spMkLst>
        </pc:spChg>
        <pc:spChg chg="add mod">
          <ac:chgData name="khatripalak3993@outlook.com" userId="104ad79ab40f36e2" providerId="LiveId" clId="{1960330C-AB48-4ACA-A9BB-C3AED0842CE5}" dt="2026-04-11T14:57:31.800" v="370" actId="14100"/>
          <ac:spMkLst>
            <pc:docMk/>
            <pc:sldMk cId="0" sldId="264"/>
            <ac:spMk id="44" creationId="{20F7F63C-A479-6DA8-BB32-EDEA06F68787}"/>
          </ac:spMkLst>
        </pc:spChg>
        <pc:grpChg chg="mod">
          <ac:chgData name="khatripalak3993@outlook.com" userId="104ad79ab40f36e2" providerId="LiveId" clId="{1960330C-AB48-4ACA-A9BB-C3AED0842CE5}" dt="2026-04-11T15:18:55.209" v="648" actId="14100"/>
          <ac:grpSpMkLst>
            <pc:docMk/>
            <pc:sldMk cId="0" sldId="264"/>
            <ac:grpSpMk id="2" creationId="{00000000-0000-0000-0000-000000000000}"/>
          </ac:grpSpMkLst>
        </pc:grpChg>
        <pc:grpChg chg="add del mod">
          <ac:chgData name="khatripalak3993@outlook.com" userId="104ad79ab40f36e2" providerId="LiveId" clId="{1960330C-AB48-4ACA-A9BB-C3AED0842CE5}" dt="2026-04-11T14:57:14.693" v="364" actId="14100"/>
          <ac:grpSpMkLst>
            <pc:docMk/>
            <pc:sldMk cId="0" sldId="264"/>
            <ac:grpSpMk id="5" creationId="{00000000-0000-0000-0000-000000000000}"/>
          </ac:grpSpMkLst>
        </pc:grpChg>
        <pc:picChg chg="add mod">
          <ac:chgData name="khatripalak3993@outlook.com" userId="104ad79ab40f36e2" providerId="LiveId" clId="{1960330C-AB48-4ACA-A9BB-C3AED0842CE5}" dt="2026-04-11T15:19:03.735" v="653" actId="1076"/>
          <ac:picMkLst>
            <pc:docMk/>
            <pc:sldMk cId="0" sldId="264"/>
            <ac:picMk id="3076" creationId="{8D9C18E8-E81E-2752-7F00-6B3785BDC981}"/>
          </ac:picMkLst>
        </pc:picChg>
      </pc:sldChg>
      <pc:sldChg chg="addSp delSp modSp mod">
        <pc:chgData name="khatripalak3993@outlook.com" userId="104ad79ab40f36e2" providerId="LiveId" clId="{1960330C-AB48-4ACA-A9BB-C3AED0842CE5}" dt="2026-04-11T15:00:18.711" v="406" actId="1076"/>
        <pc:sldMkLst>
          <pc:docMk/>
          <pc:sldMk cId="0" sldId="265"/>
        </pc:sldMkLst>
        <pc:spChg chg="mod">
          <ac:chgData name="khatripalak3993@outlook.com" userId="104ad79ab40f36e2" providerId="LiveId" clId="{1960330C-AB48-4ACA-A9BB-C3AED0842CE5}" dt="2026-04-11T14:58:39.130" v="390" actId="1076"/>
          <ac:spMkLst>
            <pc:docMk/>
            <pc:sldMk cId="0" sldId="265"/>
            <ac:spMk id="8" creationId="{00000000-0000-0000-0000-000000000000}"/>
          </ac:spMkLst>
        </pc:spChg>
        <pc:spChg chg="mod">
          <ac:chgData name="khatripalak3993@outlook.com" userId="104ad79ab40f36e2" providerId="LiveId" clId="{1960330C-AB48-4ACA-A9BB-C3AED0842CE5}" dt="2026-04-11T14:58:33.196" v="386" actId="14100"/>
          <ac:spMkLst>
            <pc:docMk/>
            <pc:sldMk cId="0" sldId="265"/>
            <ac:spMk id="10" creationId="{00000000-0000-0000-0000-000000000000}"/>
          </ac:spMkLst>
        </pc:spChg>
        <pc:spChg chg="add del">
          <ac:chgData name="khatripalak3993@outlook.com" userId="104ad79ab40f36e2" providerId="LiveId" clId="{1960330C-AB48-4ACA-A9BB-C3AED0842CE5}" dt="2026-04-11T14:58:42.009" v="392" actId="478"/>
          <ac:spMkLst>
            <pc:docMk/>
            <pc:sldMk cId="0" sldId="265"/>
            <ac:spMk id="13" creationId="{00000000-0000-0000-0000-000000000000}"/>
          </ac:spMkLst>
        </pc:spChg>
        <pc:spChg chg="add mod">
          <ac:chgData name="khatripalak3993@outlook.com" userId="104ad79ab40f36e2" providerId="LiveId" clId="{1960330C-AB48-4ACA-A9BB-C3AED0842CE5}" dt="2026-04-11T14:59:44.263" v="400" actId="255"/>
          <ac:spMkLst>
            <pc:docMk/>
            <pc:sldMk cId="0" sldId="265"/>
            <ac:spMk id="18" creationId="{CC3701AB-5327-3FE7-30F5-F4DF5DBD7EDC}"/>
          </ac:spMkLst>
        </pc:spChg>
        <pc:spChg chg="add mod">
          <ac:chgData name="khatripalak3993@outlook.com" userId="104ad79ab40f36e2" providerId="LiveId" clId="{1960330C-AB48-4ACA-A9BB-C3AED0842CE5}" dt="2026-04-11T15:00:18.711" v="406" actId="1076"/>
          <ac:spMkLst>
            <pc:docMk/>
            <pc:sldMk cId="0" sldId="265"/>
            <ac:spMk id="20" creationId="{3218BCC3-696A-DC77-E040-C07FF0DE9349}"/>
          </ac:spMkLst>
        </pc:spChg>
        <pc:grpChg chg="mod">
          <ac:chgData name="khatripalak3993@outlook.com" userId="104ad79ab40f36e2" providerId="LiveId" clId="{1960330C-AB48-4ACA-A9BB-C3AED0842CE5}" dt="2026-04-11T14:58:30.091" v="385" actId="14100"/>
          <ac:grpSpMkLst>
            <pc:docMk/>
            <pc:sldMk cId="0" sldId="265"/>
            <ac:grpSpMk id="5" creationId="{00000000-0000-0000-0000-000000000000}"/>
          </ac:grpSpMkLst>
        </pc:grpChg>
      </pc:sldChg>
      <pc:sldChg chg="addSp delSp modSp mod">
        <pc:chgData name="khatripalak3993@outlook.com" userId="104ad79ab40f36e2" providerId="LiveId" clId="{1960330C-AB48-4ACA-A9BB-C3AED0842CE5}" dt="2026-04-11T15:19:36.325" v="657" actId="1076"/>
        <pc:sldMkLst>
          <pc:docMk/>
          <pc:sldMk cId="0" sldId="266"/>
        </pc:sldMkLst>
        <pc:spChg chg="mod">
          <ac:chgData name="khatripalak3993@outlook.com" userId="104ad79ab40f36e2" providerId="LiveId" clId="{1960330C-AB48-4ACA-A9BB-C3AED0842CE5}" dt="2026-04-11T15:02:31.383" v="429" actId="20577"/>
          <ac:spMkLst>
            <pc:docMk/>
            <pc:sldMk cId="0" sldId="266"/>
            <ac:spMk id="6" creationId="{00000000-0000-0000-0000-000000000000}"/>
          </ac:spMkLst>
        </pc:spChg>
        <pc:spChg chg="mod">
          <ac:chgData name="khatripalak3993@outlook.com" userId="104ad79ab40f36e2" providerId="LiveId" clId="{1960330C-AB48-4ACA-A9BB-C3AED0842CE5}" dt="2026-04-11T15:03:57.551" v="443" actId="1076"/>
          <ac:spMkLst>
            <pc:docMk/>
            <pc:sldMk cId="0" sldId="266"/>
            <ac:spMk id="15" creationId="{00000000-0000-0000-0000-000000000000}"/>
          </ac:spMkLst>
        </pc:spChg>
        <pc:spChg chg="mod">
          <ac:chgData name="khatripalak3993@outlook.com" userId="104ad79ab40f36e2" providerId="LiveId" clId="{1960330C-AB48-4ACA-A9BB-C3AED0842CE5}" dt="2026-04-11T15:04:11.610" v="446" actId="1076"/>
          <ac:spMkLst>
            <pc:docMk/>
            <pc:sldMk cId="0" sldId="266"/>
            <ac:spMk id="17" creationId="{00000000-0000-0000-0000-000000000000}"/>
          </ac:spMkLst>
        </pc:spChg>
        <pc:spChg chg="mod">
          <ac:chgData name="khatripalak3993@outlook.com" userId="104ad79ab40f36e2" providerId="LiveId" clId="{1960330C-AB48-4ACA-A9BB-C3AED0842CE5}" dt="2026-04-11T15:04:14.614" v="447" actId="1076"/>
          <ac:spMkLst>
            <pc:docMk/>
            <pc:sldMk cId="0" sldId="266"/>
            <ac:spMk id="18" creationId="{00000000-0000-0000-0000-000000000000}"/>
          </ac:spMkLst>
        </pc:spChg>
        <pc:spChg chg="add mod">
          <ac:chgData name="khatripalak3993@outlook.com" userId="104ad79ab40f36e2" providerId="LiveId" clId="{1960330C-AB48-4ACA-A9BB-C3AED0842CE5}" dt="2026-04-11T15:04:23.185" v="450" actId="1076"/>
          <ac:spMkLst>
            <pc:docMk/>
            <pc:sldMk cId="0" sldId="266"/>
            <ac:spMk id="34" creationId="{E236A647-D551-D16A-6E44-7267C7236FCB}"/>
          </ac:spMkLst>
        </pc:spChg>
        <pc:grpChg chg="mod">
          <ac:chgData name="khatripalak3993@outlook.com" userId="104ad79ab40f36e2" providerId="LiveId" clId="{1960330C-AB48-4ACA-A9BB-C3AED0842CE5}" dt="2026-04-11T15:04:20.175" v="449" actId="1076"/>
          <ac:grpSpMkLst>
            <pc:docMk/>
            <pc:sldMk cId="0" sldId="266"/>
            <ac:grpSpMk id="5" creationId="{00000000-0000-0000-0000-000000000000}"/>
          </ac:grpSpMkLst>
        </pc:grpChg>
        <pc:picChg chg="add mod">
          <ac:chgData name="khatripalak3993@outlook.com" userId="104ad79ab40f36e2" providerId="LiveId" clId="{1960330C-AB48-4ACA-A9BB-C3AED0842CE5}" dt="2026-04-11T15:19:36.325" v="657" actId="1076"/>
          <ac:picMkLst>
            <pc:docMk/>
            <pc:sldMk cId="0" sldId="266"/>
            <ac:picMk id="4098" creationId="{3794A6E8-D937-3F2C-3219-966A942DA3C3}"/>
          </ac:picMkLst>
        </pc:picChg>
      </pc:sldChg>
      <pc:sldChg chg="addSp delSp modSp mod">
        <pc:chgData name="khatripalak3993@outlook.com" userId="104ad79ab40f36e2" providerId="LiveId" clId="{1960330C-AB48-4ACA-A9BB-C3AED0842CE5}" dt="2026-04-11T15:22:41.060" v="670" actId="14100"/>
        <pc:sldMkLst>
          <pc:docMk/>
          <pc:sldMk cId="0" sldId="267"/>
        </pc:sldMkLst>
        <pc:spChg chg="mod">
          <ac:chgData name="khatripalak3993@outlook.com" userId="104ad79ab40f36e2" providerId="LiveId" clId="{1960330C-AB48-4ACA-A9BB-C3AED0842CE5}" dt="2026-04-11T15:06:00.538" v="463" actId="313"/>
          <ac:spMkLst>
            <pc:docMk/>
            <pc:sldMk cId="0" sldId="267"/>
            <ac:spMk id="5" creationId="{00000000-0000-0000-0000-000000000000}"/>
          </ac:spMkLst>
        </pc:spChg>
        <pc:spChg chg="add mod">
          <ac:chgData name="khatripalak3993@outlook.com" userId="104ad79ab40f36e2" providerId="LiveId" clId="{1960330C-AB48-4ACA-A9BB-C3AED0842CE5}" dt="2026-04-11T15:22:38.949" v="669" actId="14100"/>
          <ac:spMkLst>
            <pc:docMk/>
            <pc:sldMk cId="0" sldId="267"/>
            <ac:spMk id="14" creationId="{F13C6859-736C-911B-3A66-024676F2E53F}"/>
          </ac:spMkLst>
        </pc:spChg>
        <pc:spChg chg="add mod">
          <ac:chgData name="khatripalak3993@outlook.com" userId="104ad79ab40f36e2" providerId="LiveId" clId="{1960330C-AB48-4ACA-A9BB-C3AED0842CE5}" dt="2026-04-11T15:22:41.060" v="670" actId="14100"/>
          <ac:spMkLst>
            <pc:docMk/>
            <pc:sldMk cId="0" sldId="267"/>
            <ac:spMk id="16" creationId="{5FF70331-3761-EF7D-6565-9E0BAD8A6232}"/>
          </ac:spMkLst>
        </pc:spChg>
      </pc:sldChg>
      <pc:sldChg chg="addSp delSp modSp mod modNotesTx">
        <pc:chgData name="khatripalak3993@outlook.com" userId="104ad79ab40f36e2" providerId="LiveId" clId="{1960330C-AB48-4ACA-A9BB-C3AED0842CE5}" dt="2026-04-11T15:22:07.883" v="664" actId="1076"/>
        <pc:sldMkLst>
          <pc:docMk/>
          <pc:sldMk cId="0" sldId="268"/>
        </pc:sldMkLst>
        <pc:spChg chg="mod">
          <ac:chgData name="khatripalak3993@outlook.com" userId="104ad79ab40f36e2" providerId="LiveId" clId="{1960330C-AB48-4ACA-A9BB-C3AED0842CE5}" dt="2026-04-11T15:08:42.065" v="498" actId="14100"/>
          <ac:spMkLst>
            <pc:docMk/>
            <pc:sldMk cId="0" sldId="268"/>
            <ac:spMk id="6" creationId="{00000000-0000-0000-0000-000000000000}"/>
          </ac:spMkLst>
        </pc:spChg>
        <pc:spChg chg="mod">
          <ac:chgData name="khatripalak3993@outlook.com" userId="104ad79ab40f36e2" providerId="LiveId" clId="{1960330C-AB48-4ACA-A9BB-C3AED0842CE5}" dt="2026-04-11T15:08:04.408" v="496" actId="1076"/>
          <ac:spMkLst>
            <pc:docMk/>
            <pc:sldMk cId="0" sldId="268"/>
            <ac:spMk id="7" creationId="{00000000-0000-0000-0000-000000000000}"/>
          </ac:spMkLst>
        </pc:spChg>
        <pc:spChg chg="add mod">
          <ac:chgData name="khatripalak3993@outlook.com" userId="104ad79ab40f36e2" providerId="LiveId" clId="{1960330C-AB48-4ACA-A9BB-C3AED0842CE5}" dt="2026-04-11T15:21:44.986" v="661"/>
          <ac:spMkLst>
            <pc:docMk/>
            <pc:sldMk cId="0" sldId="268"/>
            <ac:spMk id="17" creationId="{2E4397DB-C04C-C122-7E86-A7D0F161FB56}"/>
          </ac:spMkLst>
        </pc:spChg>
        <pc:spChg chg="add">
          <ac:chgData name="khatripalak3993@outlook.com" userId="104ad79ab40f36e2" providerId="LiveId" clId="{1960330C-AB48-4ACA-A9BB-C3AED0842CE5}" dt="2026-04-11T15:21:35.198" v="658"/>
          <ac:spMkLst>
            <pc:docMk/>
            <pc:sldMk cId="0" sldId="268"/>
            <ac:spMk id="18" creationId="{C29DF872-8AEB-2014-68B1-68DC10A08441}"/>
          </ac:spMkLst>
        </pc:spChg>
        <pc:spChg chg="add mod">
          <ac:chgData name="khatripalak3993@outlook.com" userId="104ad79ab40f36e2" providerId="LiveId" clId="{1960330C-AB48-4ACA-A9BB-C3AED0842CE5}" dt="2026-04-11T15:21:38.790" v="659"/>
          <ac:spMkLst>
            <pc:docMk/>
            <pc:sldMk cId="0" sldId="268"/>
            <ac:spMk id="19" creationId="{3A7918D7-1DAC-0981-364D-9C9F9BED17F8}"/>
          </ac:spMkLst>
        </pc:spChg>
        <pc:spChg chg="add mod">
          <ac:chgData name="khatripalak3993@outlook.com" userId="104ad79ab40f36e2" providerId="LiveId" clId="{1960330C-AB48-4ACA-A9BB-C3AED0842CE5}" dt="2026-04-11T15:21:40.166" v="660"/>
          <ac:spMkLst>
            <pc:docMk/>
            <pc:sldMk cId="0" sldId="268"/>
            <ac:spMk id="20" creationId="{AAE2C651-DE78-320F-AAF0-23C4EB8852FF}"/>
          </ac:spMkLst>
        </pc:spChg>
        <pc:grpChg chg="mod">
          <ac:chgData name="khatripalak3993@outlook.com" userId="104ad79ab40f36e2" providerId="LiveId" clId="{1960330C-AB48-4ACA-A9BB-C3AED0842CE5}" dt="2026-04-11T15:08:42.393" v="499" actId="1076"/>
          <ac:grpSpMkLst>
            <pc:docMk/>
            <pc:sldMk cId="0" sldId="268"/>
            <ac:grpSpMk id="2" creationId="{00000000-0000-0000-0000-000000000000}"/>
          </ac:grpSpMkLst>
        </pc:grpChg>
        <pc:grpChg chg="mod">
          <ac:chgData name="khatripalak3993@outlook.com" userId="104ad79ab40f36e2" providerId="LiveId" clId="{1960330C-AB48-4ACA-A9BB-C3AED0842CE5}" dt="2026-04-11T15:08:53.803" v="503" actId="14100"/>
          <ac:grpSpMkLst>
            <pc:docMk/>
            <pc:sldMk cId="0" sldId="268"/>
            <ac:grpSpMk id="5" creationId="{00000000-0000-0000-0000-000000000000}"/>
          </ac:grpSpMkLst>
        </pc:grpChg>
        <pc:picChg chg="add mod">
          <ac:chgData name="khatripalak3993@outlook.com" userId="104ad79ab40f36e2" providerId="LiveId" clId="{1960330C-AB48-4ACA-A9BB-C3AED0842CE5}" dt="2026-04-11T15:22:07.883" v="664" actId="1076"/>
          <ac:picMkLst>
            <pc:docMk/>
            <pc:sldMk cId="0" sldId="268"/>
            <ac:picMk id="5128" creationId="{DC666E9C-7612-42C0-25D6-10D2E7DD41BB}"/>
          </ac:picMkLst>
        </pc:picChg>
      </pc:sldChg>
      <pc:sldChg chg="addSp delSp modSp mod">
        <pc:chgData name="khatripalak3993@outlook.com" userId="104ad79ab40f36e2" providerId="LiveId" clId="{1960330C-AB48-4ACA-A9BB-C3AED0842CE5}" dt="2026-04-11T15:22:31.695" v="668" actId="1076"/>
        <pc:sldMkLst>
          <pc:docMk/>
          <pc:sldMk cId="0" sldId="269"/>
        </pc:sldMkLst>
        <pc:spChg chg="mod">
          <ac:chgData name="khatripalak3993@outlook.com" userId="104ad79ab40f36e2" providerId="LiveId" clId="{1960330C-AB48-4ACA-A9BB-C3AED0842CE5}" dt="2026-04-11T15:10:01.654" v="512" actId="1076"/>
          <ac:spMkLst>
            <pc:docMk/>
            <pc:sldMk cId="0" sldId="269"/>
            <ac:spMk id="27" creationId="{00000000-0000-0000-0000-000000000000}"/>
          </ac:spMkLst>
        </pc:spChg>
        <pc:spChg chg="add mod">
          <ac:chgData name="khatripalak3993@outlook.com" userId="104ad79ab40f36e2" providerId="LiveId" clId="{1960330C-AB48-4ACA-A9BB-C3AED0842CE5}" dt="2026-04-11T15:11:08.082" v="527" actId="14100"/>
          <ac:spMkLst>
            <pc:docMk/>
            <pc:sldMk cId="0" sldId="269"/>
            <ac:spMk id="38" creationId="{D10AF7F1-3E5B-9F7A-94A2-1CA445CBB05A}"/>
          </ac:spMkLst>
        </pc:spChg>
        <pc:picChg chg="add mod">
          <ac:chgData name="khatripalak3993@outlook.com" userId="104ad79ab40f36e2" providerId="LiveId" clId="{1960330C-AB48-4ACA-A9BB-C3AED0842CE5}" dt="2026-04-11T15:22:31.695" v="668" actId="1076"/>
          <ac:picMkLst>
            <pc:docMk/>
            <pc:sldMk cId="0" sldId="269"/>
            <ac:picMk id="6146" creationId="{E6FA78E0-B7D8-336E-59A3-A6A8FD4CBAE9}"/>
          </ac:picMkLst>
        </pc:picChg>
      </pc:sldChg>
      <pc:sldChg chg="addSp delSp modSp mod">
        <pc:chgData name="khatripalak3993@outlook.com" userId="104ad79ab40f36e2" providerId="LiveId" clId="{1960330C-AB48-4ACA-A9BB-C3AED0842CE5}" dt="2026-04-11T15:14:23.765" v="602" actId="404"/>
        <pc:sldMkLst>
          <pc:docMk/>
          <pc:sldMk cId="0" sldId="271"/>
        </pc:sldMkLst>
        <pc:spChg chg="add mod">
          <ac:chgData name="khatripalak3993@outlook.com" userId="104ad79ab40f36e2" providerId="LiveId" clId="{1960330C-AB48-4ACA-A9BB-C3AED0842CE5}" dt="2026-04-11T15:13:17.524" v="576" actId="1076"/>
          <ac:spMkLst>
            <pc:docMk/>
            <pc:sldMk cId="0" sldId="271"/>
            <ac:spMk id="56" creationId="{2D22C7F4-F4BC-3CB4-79EC-A70F6926CB6E}"/>
          </ac:spMkLst>
        </pc:spChg>
        <pc:spChg chg="add mod">
          <ac:chgData name="khatripalak3993@outlook.com" userId="104ad79ab40f36e2" providerId="LiveId" clId="{1960330C-AB48-4ACA-A9BB-C3AED0842CE5}" dt="2026-04-11T15:14:23.765" v="602" actId="404"/>
          <ac:spMkLst>
            <pc:docMk/>
            <pc:sldMk cId="0" sldId="271"/>
            <ac:spMk id="58" creationId="{0EC36FC4-241D-4A59-B023-0BCCBF6C2BE6}"/>
          </ac:spMkLst>
        </pc:spChg>
        <pc:grpChg chg="add del mod">
          <ac:chgData name="khatripalak3993@outlook.com" userId="104ad79ab40f36e2" providerId="LiveId" clId="{1960330C-AB48-4ACA-A9BB-C3AED0842CE5}" dt="2026-04-11T15:13:18.082" v="577" actId="1076"/>
          <ac:grpSpMkLst>
            <pc:docMk/>
            <pc:sldMk cId="0" sldId="271"/>
            <ac:grpSpMk id="5"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49DB86-5905-4721-BE4D-2D332E20E405}" type="datetimeFigureOut">
              <a:rPr lang="en-IN" smtClean="0"/>
              <a:pPr/>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AAA62-0B48-41FA-BCAC-9880E39A619F}" type="slidenum">
              <a:rPr lang="en-IN" smtClean="0"/>
              <a:pPr/>
              <a:t>‹#›</a:t>
            </a:fld>
            <a:endParaRPr lang="en-IN"/>
          </a:p>
        </p:txBody>
      </p:sp>
    </p:spTree>
    <p:extLst>
      <p:ext uri="{BB962C8B-B14F-4D97-AF65-F5344CB8AC3E}">
        <p14:creationId xmlns="" xmlns:p14="http://schemas.microsoft.com/office/powerpoint/2010/main" val="2916987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is a major health issue in the UK. It affects millions and causes many deaths each year. This presentation focuses on its diagnosis, management, and prevention using NICE guidelines and NHS models.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2</a:t>
            </a:fld>
            <a:endParaRPr lang="en-IN"/>
          </a:p>
        </p:txBody>
      </p:sp>
    </p:spTree>
    <p:extLst>
      <p:ext uri="{BB962C8B-B14F-4D97-AF65-F5344CB8AC3E}">
        <p14:creationId xmlns="" xmlns:p14="http://schemas.microsoft.com/office/powerpoint/2010/main" val="1054603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Coronary Heart Disease occurs when the coronary arteries become narrowed or blocked due to plaque build-up, which reduces blood flow to the heart. Patients commonly experience chest pain, breathlessness, and fatigue. However, symptoms may differ in women and diabetic patients, sometimes being less noticeable.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3</a:t>
            </a:fld>
            <a:endParaRPr lang="en-IN"/>
          </a:p>
        </p:txBody>
      </p:sp>
    </p:spTree>
    <p:extLst>
      <p:ext uri="{BB962C8B-B14F-4D97-AF65-F5344CB8AC3E}">
        <p14:creationId xmlns="" xmlns:p14="http://schemas.microsoft.com/office/powerpoint/2010/main" val="15596773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affects around 2.3 million people in the UK, with a higher number of men affected than women. It is also the leading cause of death worldwide, showing its global impact. Certain groups, such as older adults, men, and people from deprived or ethnic minority backgrounds, are at higher risk.</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4</a:t>
            </a:fld>
            <a:endParaRPr lang="en-IN"/>
          </a:p>
        </p:txBody>
      </p:sp>
    </p:spTree>
    <p:extLst>
      <p:ext uri="{BB962C8B-B14F-4D97-AF65-F5344CB8AC3E}">
        <p14:creationId xmlns="" xmlns:p14="http://schemas.microsoft.com/office/powerpoint/2010/main" val="1981597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has a significant economic and social impact. It costs the NHS around £9 billion annually, including hospital care and medications. There is also a major loss in productivity due to sick leave. Socially, CHD affects both patients and families, causing emotional stress and mental health issues like depression.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5</a:t>
            </a:fld>
            <a:endParaRPr lang="en-IN"/>
          </a:p>
        </p:txBody>
      </p:sp>
    </p:spTree>
    <p:extLst>
      <p:ext uri="{BB962C8B-B14F-4D97-AF65-F5344CB8AC3E}">
        <p14:creationId xmlns="" xmlns:p14="http://schemas.microsoft.com/office/powerpoint/2010/main" val="4147760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Diagnosis of CHD involves a combination of clinical assessment and investigations. Blood tests help identify risk factors such as high cholesterol and diabetes, while ECG detects signs of ischaemia. Angiography is considered the gold standard for identifying arterial blockages. Risk tools like QRISK3 and GRACE help in assessing future risk and prognosis.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6</a:t>
            </a:fld>
            <a:endParaRPr lang="en-IN"/>
          </a:p>
        </p:txBody>
      </p:sp>
    </p:spTree>
    <p:extLst>
      <p:ext uri="{BB962C8B-B14F-4D97-AF65-F5344CB8AC3E}">
        <p14:creationId xmlns="" xmlns:p14="http://schemas.microsoft.com/office/powerpoint/2010/main" val="628900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of CHD includes medications, surgical interventions, and lifestyle changes. Medications such as statins, beta-blockers, and antiplatelets help control symptoms and reduce risk. Surgical options like angioplasty and bypass surgery are used in more severe cases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7</a:t>
            </a:fld>
            <a:endParaRPr lang="en-IN"/>
          </a:p>
        </p:txBody>
      </p:sp>
    </p:spTree>
    <p:extLst>
      <p:ext uri="{BB962C8B-B14F-4D97-AF65-F5344CB8AC3E}">
        <p14:creationId xmlns="" xmlns:p14="http://schemas.microsoft.com/office/powerpoint/2010/main" val="3098706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Management of CHD in the UK follows guidelines from the National Institute for Health and Care Excellence. These include medications such as statins, beta-blockers, and antiplatelets for long-term prevention.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8</a:t>
            </a:fld>
            <a:endParaRPr lang="en-IN"/>
          </a:p>
        </p:txBody>
      </p:sp>
    </p:spTree>
    <p:extLst>
      <p:ext uri="{BB962C8B-B14F-4D97-AF65-F5344CB8AC3E}">
        <p14:creationId xmlns="" xmlns:p14="http://schemas.microsoft.com/office/powerpoint/2010/main" val="3777097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Chronic Care Model focuses on improving long-term condition management by combining healthcare services with community support and encouraging patient self-management. The House of Care model places the patient at the centre, promoting shared decision-making and personalised care planning.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9</a:t>
            </a:fld>
            <a:endParaRPr lang="en-IN"/>
          </a:p>
        </p:txBody>
      </p:sp>
    </p:spTree>
    <p:extLst>
      <p:ext uri="{BB962C8B-B14F-4D97-AF65-F5344CB8AC3E}">
        <p14:creationId xmlns="" xmlns:p14="http://schemas.microsoft.com/office/powerpoint/2010/main" val="979813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is commonly associated with several comorbidities such as diabetes, obesity, hypertension, and stroke. These conditions share similar risk factors and can worsen patient outcomes. For example, diabetes significantly increases the risk of heart attacks, while hypertension accelerates artery damage.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10</a:t>
            </a:fld>
            <a:endParaRPr lang="en-IN"/>
          </a:p>
        </p:txBody>
      </p:sp>
    </p:spTree>
    <p:extLst>
      <p:ext uri="{BB962C8B-B14F-4D97-AF65-F5344CB8AC3E}">
        <p14:creationId xmlns="" xmlns:p14="http://schemas.microsoft.com/office/powerpoint/2010/main" val="2739916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Prevention of CHD mainly focuses on lifestyle changes. A healthy diet, such as the Mediterranean or DASH diet, helps reduce cholesterol and blood pressure. Regular physical activity also plays an important role in maintaining heart health.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11</a:t>
            </a:fld>
            <a:endParaRPr lang="en-IN"/>
          </a:p>
        </p:txBody>
      </p:sp>
    </p:spTree>
    <p:extLst>
      <p:ext uri="{BB962C8B-B14F-4D97-AF65-F5344CB8AC3E}">
        <p14:creationId xmlns="" xmlns:p14="http://schemas.microsoft.com/office/powerpoint/2010/main" val="4141647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Providing effective care for CHD requires strong communication, empathy, and patient education. Nurses must explain information clearly and support patients in managing their condition. Cultural awareness is also important, especially when working with diverse populations.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12</a:t>
            </a:fld>
            <a:endParaRPr lang="en-IN"/>
          </a:p>
        </p:txBody>
      </p:sp>
    </p:spTree>
    <p:extLst>
      <p:ext uri="{BB962C8B-B14F-4D97-AF65-F5344CB8AC3E}">
        <p14:creationId xmlns="" xmlns:p14="http://schemas.microsoft.com/office/powerpoint/2010/main" val="17177800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National Health Service Personalised Care Model includes six key components that aim to improve patient outcomes. These focus on involving patients in decision-making, creating personalised care plans, and supporting self-management.</a:t>
            </a:r>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13</a:t>
            </a:fld>
            <a:endParaRPr lang="en-IN"/>
          </a:p>
        </p:txBody>
      </p:sp>
    </p:spTree>
    <p:extLst>
      <p:ext uri="{BB962C8B-B14F-4D97-AF65-F5344CB8AC3E}">
        <p14:creationId xmlns="" xmlns:p14="http://schemas.microsoft.com/office/powerpoint/2010/main" val="510452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Conclusion:</a:t>
            </a: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CHD is largely preventable through lifestyle changes </a:t>
            </a:r>
          </a:p>
          <a:p>
            <a:pPr lvl="0"/>
            <a:r>
              <a:rPr lang="en-IN" sz="1200" kern="1200" dirty="0">
                <a:solidFill>
                  <a:schemeClr val="tx1"/>
                </a:solidFill>
                <a:effectLst/>
                <a:latin typeface="+mn-lt"/>
                <a:ea typeface="+mn-ea"/>
                <a:cs typeface="+mn-cs"/>
              </a:rPr>
              <a:t>Still highly prevalent in the UK </a:t>
            </a:r>
          </a:p>
          <a:p>
            <a:pPr lvl="0"/>
            <a:r>
              <a:rPr lang="en-IN" sz="1200" kern="1200" dirty="0">
                <a:solidFill>
                  <a:schemeClr val="tx1"/>
                </a:solidFill>
                <a:effectLst/>
                <a:latin typeface="+mn-lt"/>
                <a:ea typeface="+mn-ea"/>
                <a:cs typeface="+mn-cs"/>
              </a:rPr>
              <a:t>Effective management needs clinical care and patient involvement </a:t>
            </a:r>
          </a:p>
          <a:p>
            <a:pPr lvl="0"/>
            <a:r>
              <a:rPr lang="en-IN" sz="1200" kern="1200" dirty="0">
                <a:solidFill>
                  <a:schemeClr val="tx1"/>
                </a:solidFill>
                <a:effectLst/>
                <a:latin typeface="+mn-lt"/>
                <a:ea typeface="+mn-ea"/>
                <a:cs typeface="+mn-cs"/>
              </a:rPr>
              <a:t>Community nurses play a key role in improving outcomes</a:t>
            </a: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pPr/>
              <a:t>14</a:t>
            </a:fld>
            <a:endParaRPr lang="en-IN"/>
          </a:p>
        </p:txBody>
      </p:sp>
    </p:spTree>
    <p:extLst>
      <p:ext uri="{BB962C8B-B14F-4D97-AF65-F5344CB8AC3E}">
        <p14:creationId xmlns="" xmlns:p14="http://schemas.microsoft.com/office/powerpoint/2010/main" val="4180379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pn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jpeg"/><Relationship Id="rId5" Type="http://schemas.openxmlformats.org/officeDocument/2006/relationships/image" Target="../media/image7.sv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hyperlink" Target="https://www.sciencedirect.com/science/article/pii/S2666668523000289" TargetMode="External"/><Relationship Id="rId13" Type="http://schemas.openxmlformats.org/officeDocument/2006/relationships/hyperlink" Target="https://onlinelibrary.wiley.com/doi/pdf/10.1002/pmrj.13027" TargetMode="External"/><Relationship Id="rId18" Type="http://schemas.openxmlformats.org/officeDocument/2006/relationships/hyperlink" Target="https://www.researchgate.net/profile/Mohd-Altaf-Dar/publication/379047887_Exploring_the_Landscape_of_Coronary_Artery_Disease_A_Comprehensive_Review/links/65f87dea286738732d5cd9a9/Exploring-the-Landscape-of-Coronary-Artery-Disease-A-Comprehensive-Review.pdf" TargetMode="External"/><Relationship Id="rId26" Type="http://schemas.openxmlformats.org/officeDocument/2006/relationships/hyperlink" Target="https://link.springer.com/content/pdf/10.1186/s12916-026-04657-7_reference.pdf" TargetMode="External"/><Relationship Id="rId3" Type="http://schemas.openxmlformats.org/officeDocument/2006/relationships/hyperlink" Target="https://onlinelibrary.wiley.com/doi/pdf/10.1002/hsr2.71928" TargetMode="External"/><Relationship Id="rId21" Type="http://schemas.openxmlformats.org/officeDocument/2006/relationships/hyperlink" Target="https://www.mdpi.com/2308-3425/11/4/108" TargetMode="External"/><Relationship Id="rId7" Type="http://schemas.openxmlformats.org/officeDocument/2006/relationships/hyperlink" Target="https://www.bhf.org.uk/-/media/files/for-professionals/research/heart-statistics/bhf-cvd-statistics-uk-factsheet-jan26.pdf" TargetMode="External"/><Relationship Id="rId12" Type="http://schemas.openxmlformats.org/officeDocument/2006/relationships/hyperlink" Target="https://bmjopenquality.bmj.com/content/bmjqir/12/3/e002324.full.pdf" TargetMode="External"/><Relationship Id="rId17" Type="http://schemas.openxmlformats.org/officeDocument/2006/relationships/hyperlink" Target="https://www.ijcrpp.com/index.php/ijcrpp/article/download/82/195" TargetMode="External"/><Relationship Id="rId25" Type="http://schemas.openxmlformats.org/officeDocument/2006/relationships/hyperlink" Target="https://pmc.ncbi.nlm.nih.gov/articles/PMC6777654/pdf/ttj-20-4-253.pdf" TargetMode="External"/><Relationship Id="rId2" Type="http://schemas.openxmlformats.org/officeDocument/2006/relationships/image" Target="../media/image9.svg"/><Relationship Id="rId16" Type="http://schemas.openxmlformats.org/officeDocument/2006/relationships/hyperlink" Target="https://www.sciencedirect.com/science/article/am/pii/S0025619622004347" TargetMode="External"/><Relationship Id="rId20" Type="http://schemas.openxmlformats.org/officeDocument/2006/relationships/hyperlink" Target="https://digital.nhs.uk/data-and-information/publications/statistical/statistics-on-public-health/2023/part-1-hospital-admissions" TargetMode="External"/><Relationship Id="rId29" Type="http://schemas.openxmlformats.org/officeDocument/2006/relationships/hyperlink" Target="https://link.springer.com/content/pdf/10.1186/s12931-024-03051-2.pdf" TargetMode="External"/><Relationship Id="rId1" Type="http://schemas.openxmlformats.org/officeDocument/2006/relationships/slideLayout" Target="../slideLayouts/slideLayout7.xml"/><Relationship Id="rId6" Type="http://schemas.openxmlformats.org/officeDocument/2006/relationships/hyperlink" Target="https://www.bhf.org.uk/informationsupport/conditions/coronary-heart-disease" TargetMode="External"/><Relationship Id="rId11" Type="http://schemas.openxmlformats.org/officeDocument/2006/relationships/hyperlink" Target="https://pmc.ncbi.nlm.nih.gov/articles/PMC9516220/pdf/fmch-2022-001703.pdf" TargetMode="External"/><Relationship Id="rId24" Type="http://schemas.openxmlformats.org/officeDocument/2006/relationships/hyperlink" Target="https://academic.oup.com/ehjqcco/article-pdf/9/4/351/50667076/qcad014.pdf" TargetMode="External"/><Relationship Id="rId5" Type="http://schemas.openxmlformats.org/officeDocument/2006/relationships/hyperlink" Target="https://pmc.ncbi.nlm.nih.gov/articles/PMC11383832/pdf/bjmg-27-1-bjmg-2024-0007.pdf" TargetMode="External"/><Relationship Id="rId15" Type="http://schemas.openxmlformats.org/officeDocument/2006/relationships/hyperlink" Target="https://bmjopenquality.bmj.com/content/bmjqir/12/3/e002322.full.pdf" TargetMode="External"/><Relationship Id="rId23" Type="http://schemas.openxmlformats.org/officeDocument/2006/relationships/hyperlink" Target="https://www.mdpi.com/2227-9067/10/4/753" TargetMode="External"/><Relationship Id="rId28" Type="http://schemas.openxmlformats.org/officeDocument/2006/relationships/hyperlink" Target="https://pmc.ncbi.nlm.nih.gov/articles/PMC12342905/" TargetMode="External"/><Relationship Id="rId10" Type="http://schemas.openxmlformats.org/officeDocument/2006/relationships/hyperlink" Target="https://www.ncbi.nlm.nih.gov/books/n/nicecg181er3/pdf/" TargetMode="External"/><Relationship Id="rId19" Type="http://schemas.openxmlformats.org/officeDocument/2006/relationships/hyperlink" Target="https://hal.science/hal-03719705/file/Muresan%20et%20al-2022-Beta%20blockers%20for%20the%20treatment%20of%20arrhythmias.pdf" TargetMode="External"/><Relationship Id="rId31" Type="http://schemas.openxmlformats.org/officeDocument/2006/relationships/hyperlink" Target="https://link.springer.com/content/pdf/10.1007/s40273-022-01219-6.pdf" TargetMode="External"/><Relationship Id="rId4" Type="http://schemas.openxmlformats.org/officeDocument/2006/relationships/hyperlink" Target="https://www.sciencedirect.com/science/article/pii/S0167527324009562" TargetMode="External"/><Relationship Id="rId9" Type="http://schemas.openxmlformats.org/officeDocument/2006/relationships/hyperlink" Target="https://academic.oup.com/ehjopen/article-pdf/2/5/oeac055/46442775/oeac055.pdf" TargetMode="External"/><Relationship Id="rId14" Type="http://schemas.openxmlformats.org/officeDocument/2006/relationships/hyperlink" Target="https://www.cureus.com/articles/190120-the-bidirectional-link-between-diabetes-and-kidney-disease-mechanisms-and-management.pdf" TargetMode="External"/><Relationship Id="rId22" Type="http://schemas.openxmlformats.org/officeDocument/2006/relationships/hyperlink" Target="https://patient.info/doctor/cardiovascular-disease/epidemiology-of-coronary-heart-disease" TargetMode="External"/><Relationship Id="rId27" Type="http://schemas.openxmlformats.org/officeDocument/2006/relationships/hyperlink" Target="https://onlinelibrary.wiley.com/doi/pdf/10.1111/his.14889" TargetMode="External"/><Relationship Id="rId30" Type="http://schemas.openxmlformats.org/officeDocument/2006/relationships/hyperlink" Target="https://www.ajpmonline.org/article/S0749-3797(06)00424-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828800" y="-266700"/>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 xmlns:asvg="http://schemas.microsoft.com/office/drawing/2016/SVG/main" r:embed="rId2"/>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 xmlns:asvg="http://schemas.microsoft.com/office/drawing/2016/SVG/main" r:embed="rId2"/>
                  </a:ext>
                </a:extLst>
              </a:blip>
              <a:stretch>
                <a:fillRect/>
              </a:stretch>
            </a:blipFill>
          </p:spPr>
        </p:sp>
      </p:grpSp>
      <p:grpSp>
        <p:nvGrpSpPr>
          <p:cNvPr id="5" name="Group 5"/>
          <p:cNvGrpSpPr/>
          <p:nvPr/>
        </p:nvGrpSpPr>
        <p:grpSpPr>
          <a:xfrm>
            <a:off x="3166468" y="1153203"/>
            <a:ext cx="12331850" cy="7558102"/>
            <a:chOff x="0" y="0"/>
            <a:chExt cx="5575106" cy="3416942"/>
          </a:xfrm>
        </p:grpSpPr>
        <p:sp>
          <p:nvSpPr>
            <p:cNvPr id="6" name="Freeform 6"/>
            <p:cNvSpPr/>
            <p:nvPr/>
          </p:nvSpPr>
          <p:spPr>
            <a:xfrm>
              <a:off x="0" y="-564"/>
              <a:ext cx="5575429" cy="3414967"/>
            </a:xfrm>
            <a:custGeom>
              <a:avLst/>
              <a:gdLst/>
              <a:ahLst/>
              <a:cxnLst/>
              <a:rect l="l" t="t" r="r" b="b"/>
              <a:pathLst>
                <a:path w="5575429" h="3414967">
                  <a:moveTo>
                    <a:pt x="5564946" y="27234"/>
                  </a:moveTo>
                  <a:cubicBezTo>
                    <a:pt x="5556056" y="23424"/>
                    <a:pt x="5547166" y="20884"/>
                    <a:pt x="5538276" y="20884"/>
                  </a:cubicBezTo>
                  <a:cubicBezTo>
                    <a:pt x="5511606" y="19614"/>
                    <a:pt x="5429392" y="19614"/>
                    <a:pt x="5337320" y="17074"/>
                  </a:cubicBezTo>
                  <a:cubicBezTo>
                    <a:pt x="5126868" y="11994"/>
                    <a:pt x="4920802" y="5644"/>
                    <a:pt x="4710350" y="3104"/>
                  </a:cubicBezTo>
                  <a:cubicBezTo>
                    <a:pt x="4539358" y="564"/>
                    <a:pt x="4372751" y="3104"/>
                    <a:pt x="4201759" y="1834"/>
                  </a:cubicBezTo>
                  <a:cubicBezTo>
                    <a:pt x="4127224" y="1834"/>
                    <a:pt x="4052689" y="-706"/>
                    <a:pt x="3978154" y="1834"/>
                  </a:cubicBezTo>
                  <a:cubicBezTo>
                    <a:pt x="3798394" y="9454"/>
                    <a:pt x="3618633" y="10724"/>
                    <a:pt x="3434489" y="8184"/>
                  </a:cubicBezTo>
                  <a:cubicBezTo>
                    <a:pt x="3342416" y="6914"/>
                    <a:pt x="3250343" y="6914"/>
                    <a:pt x="3158271" y="6914"/>
                  </a:cubicBezTo>
                  <a:cubicBezTo>
                    <a:pt x="2991664" y="6914"/>
                    <a:pt x="2825056" y="6914"/>
                    <a:pt x="2658449" y="5644"/>
                  </a:cubicBezTo>
                  <a:cubicBezTo>
                    <a:pt x="2483073" y="4374"/>
                    <a:pt x="755618" y="1834"/>
                    <a:pt x="584626" y="564"/>
                  </a:cubicBezTo>
                  <a:cubicBezTo>
                    <a:pt x="444325" y="-706"/>
                    <a:pt x="308409" y="564"/>
                    <a:pt x="168108" y="564"/>
                  </a:cubicBezTo>
                  <a:cubicBezTo>
                    <a:pt x="71651" y="564"/>
                    <a:pt x="33020" y="3104"/>
                    <a:pt x="5080" y="4374"/>
                  </a:cubicBezTo>
                  <a:cubicBezTo>
                    <a:pt x="3810" y="4374"/>
                    <a:pt x="2540" y="6914"/>
                    <a:pt x="0" y="8184"/>
                  </a:cubicBezTo>
                  <a:cubicBezTo>
                    <a:pt x="1270" y="20884"/>
                    <a:pt x="3810" y="33584"/>
                    <a:pt x="5080" y="46284"/>
                  </a:cubicBezTo>
                  <a:cubicBezTo>
                    <a:pt x="15240" y="173869"/>
                    <a:pt x="16510" y="324544"/>
                    <a:pt x="17780" y="472575"/>
                  </a:cubicBezTo>
                  <a:cubicBezTo>
                    <a:pt x="19050" y="623250"/>
                    <a:pt x="17780" y="773924"/>
                    <a:pt x="16510" y="927242"/>
                  </a:cubicBezTo>
                  <a:cubicBezTo>
                    <a:pt x="15240" y="1083204"/>
                    <a:pt x="2540" y="2719478"/>
                    <a:pt x="2540" y="2875440"/>
                  </a:cubicBezTo>
                  <a:cubicBezTo>
                    <a:pt x="2540" y="3028758"/>
                    <a:pt x="1270" y="3182076"/>
                    <a:pt x="0" y="3335394"/>
                  </a:cubicBezTo>
                  <a:cubicBezTo>
                    <a:pt x="0" y="3360356"/>
                    <a:pt x="3810" y="3370516"/>
                    <a:pt x="15240" y="3375596"/>
                  </a:cubicBezTo>
                  <a:cubicBezTo>
                    <a:pt x="22860" y="3379406"/>
                    <a:pt x="31750" y="3381946"/>
                    <a:pt x="40640" y="3383216"/>
                  </a:cubicBezTo>
                  <a:cubicBezTo>
                    <a:pt x="163723" y="3388296"/>
                    <a:pt x="330331" y="3392106"/>
                    <a:pt x="496938" y="3397186"/>
                  </a:cubicBezTo>
                  <a:cubicBezTo>
                    <a:pt x="589010" y="3399726"/>
                    <a:pt x="681083" y="3404806"/>
                    <a:pt x="773155" y="3406076"/>
                  </a:cubicBezTo>
                  <a:cubicBezTo>
                    <a:pt x="926609" y="3408616"/>
                    <a:pt x="2636527" y="3409886"/>
                    <a:pt x="2789981" y="3411156"/>
                  </a:cubicBezTo>
                  <a:cubicBezTo>
                    <a:pt x="2811903" y="3411156"/>
                    <a:pt x="2833825" y="3411156"/>
                    <a:pt x="2855747" y="3411156"/>
                  </a:cubicBezTo>
                  <a:cubicBezTo>
                    <a:pt x="2960973" y="3411156"/>
                    <a:pt x="3070583" y="3409886"/>
                    <a:pt x="3175808" y="3409886"/>
                  </a:cubicBezTo>
                  <a:cubicBezTo>
                    <a:pt x="3298572" y="3409886"/>
                    <a:pt x="3416951" y="3411156"/>
                    <a:pt x="3539714" y="3411156"/>
                  </a:cubicBezTo>
                  <a:cubicBezTo>
                    <a:pt x="3719475" y="3411156"/>
                    <a:pt x="3903620" y="3411156"/>
                    <a:pt x="4083380" y="3411156"/>
                  </a:cubicBezTo>
                  <a:cubicBezTo>
                    <a:pt x="4249987" y="3411156"/>
                    <a:pt x="4416595" y="3412426"/>
                    <a:pt x="4583202" y="3413696"/>
                  </a:cubicBezTo>
                  <a:cubicBezTo>
                    <a:pt x="4657737" y="3413696"/>
                    <a:pt x="4736657" y="3414966"/>
                    <a:pt x="4811191" y="3414966"/>
                  </a:cubicBezTo>
                  <a:cubicBezTo>
                    <a:pt x="5052333" y="3413696"/>
                    <a:pt x="5289091" y="3407346"/>
                    <a:pt x="5515416" y="3407346"/>
                  </a:cubicBezTo>
                  <a:cubicBezTo>
                    <a:pt x="5519226" y="3407346"/>
                    <a:pt x="5524306" y="3404806"/>
                    <a:pt x="5528116" y="3402266"/>
                  </a:cubicBezTo>
                  <a:cubicBezTo>
                    <a:pt x="5533196" y="3398456"/>
                    <a:pt x="5535736" y="3392106"/>
                    <a:pt x="5538276" y="3389566"/>
                  </a:cubicBezTo>
                  <a:cubicBezTo>
                    <a:pt x="5539546" y="3316890"/>
                    <a:pt x="5540816" y="3205866"/>
                    <a:pt x="5542086" y="3094843"/>
                  </a:cubicBezTo>
                  <a:cubicBezTo>
                    <a:pt x="5543356" y="2923021"/>
                    <a:pt x="5553516" y="1273530"/>
                    <a:pt x="5554786" y="1101708"/>
                  </a:cubicBezTo>
                  <a:cubicBezTo>
                    <a:pt x="5554786" y="998614"/>
                    <a:pt x="5556056" y="895521"/>
                    <a:pt x="5557326" y="792428"/>
                  </a:cubicBezTo>
                  <a:cubicBezTo>
                    <a:pt x="5558596" y="681405"/>
                    <a:pt x="5559866" y="570381"/>
                    <a:pt x="5562406" y="459358"/>
                  </a:cubicBezTo>
                  <a:cubicBezTo>
                    <a:pt x="5563676" y="393272"/>
                    <a:pt x="5563676" y="324544"/>
                    <a:pt x="5568756" y="258458"/>
                  </a:cubicBezTo>
                  <a:cubicBezTo>
                    <a:pt x="5573836" y="179156"/>
                    <a:pt x="5576376" y="102497"/>
                    <a:pt x="5575106" y="43744"/>
                  </a:cubicBezTo>
                  <a:cubicBezTo>
                    <a:pt x="5575106" y="37394"/>
                    <a:pt x="5571296" y="29774"/>
                    <a:pt x="5564946" y="27234"/>
                  </a:cubicBezTo>
                  <a:close/>
                </a:path>
              </a:pathLst>
            </a:custGeom>
            <a:solidFill>
              <a:srgbClr val="FFFFFF"/>
            </a:solidFill>
          </p:spPr>
        </p:sp>
      </p:grpSp>
      <p:sp>
        <p:nvSpPr>
          <p:cNvPr id="7" name="TextBox 7"/>
          <p:cNvSpPr txBox="1"/>
          <p:nvPr/>
        </p:nvSpPr>
        <p:spPr>
          <a:xfrm>
            <a:off x="3166468" y="3380220"/>
            <a:ext cx="11141828" cy="2769989"/>
          </a:xfrm>
          <a:prstGeom prst="rect">
            <a:avLst/>
          </a:prstGeom>
        </p:spPr>
        <p:txBody>
          <a:bodyPr lIns="0" tIns="0" rIns="0" bIns="0" rtlCol="0" anchor="t">
            <a:spAutoFit/>
          </a:bodyPr>
          <a:lstStyle/>
          <a:p>
            <a:pPr marL="0" lvl="0" indent="0" algn="ctr"/>
            <a:r>
              <a:rPr lang="en-US" sz="3600" b="1" spc="-117" dirty="0">
                <a:solidFill>
                  <a:srgbClr val="A2272C"/>
                </a:solidFill>
                <a:latin typeface="Bogart Bold"/>
                <a:ea typeface="Bogart Bold"/>
                <a:cs typeface="Bogart Bold"/>
                <a:sym typeface="Bogart Bold"/>
              </a:rPr>
              <a:t>Coronary Heart Disease (CHD) </a:t>
            </a:r>
          </a:p>
          <a:p>
            <a:pPr algn="ctr"/>
            <a:r>
              <a:rPr lang="en-US" sz="3600" b="1" spc="-117" dirty="0">
                <a:solidFill>
                  <a:srgbClr val="A2272C"/>
                </a:solidFill>
                <a:latin typeface="Bogart Bold"/>
                <a:ea typeface="Bogart Bold"/>
                <a:cs typeface="Bogart Bold"/>
                <a:sym typeface="Bogart Bold"/>
              </a:rPr>
              <a:t>Module: LCHS7003 </a:t>
            </a:r>
            <a:r>
              <a:rPr lang="en-US" sz="3600" b="1" spc="-117" dirty="0" smtClean="0">
                <a:solidFill>
                  <a:srgbClr val="A2272C"/>
                </a:solidFill>
                <a:latin typeface="Bogart Bold"/>
                <a:ea typeface="Bogart Bold"/>
                <a:cs typeface="Bogart Bold"/>
                <a:sym typeface="Bogart Bold"/>
              </a:rPr>
              <a:t>Community Care and Management of Longer-term Conditions</a:t>
            </a:r>
            <a:endParaRPr lang="en-US" sz="3600" b="1" spc="-117" dirty="0">
              <a:solidFill>
                <a:srgbClr val="A2272C"/>
              </a:solidFill>
              <a:latin typeface="Bogart Bold"/>
              <a:ea typeface="Bogart Bold"/>
              <a:cs typeface="Bogart Bold"/>
              <a:sym typeface="Bogart Bold"/>
            </a:endParaRPr>
          </a:p>
          <a:p>
            <a:pPr algn="ctr"/>
            <a:r>
              <a:rPr lang="en-US" sz="3600" b="1" spc="-117" dirty="0">
                <a:solidFill>
                  <a:srgbClr val="A2272C"/>
                </a:solidFill>
                <a:latin typeface="Bogart Bold"/>
                <a:ea typeface="Bogart Bold"/>
                <a:cs typeface="Bogart Bold"/>
                <a:sym typeface="Bogart Bold"/>
              </a:rPr>
              <a:t> Name &amp; ID</a:t>
            </a:r>
            <a:r>
              <a:rPr lang="en-US" sz="3600" b="1" spc="-117" dirty="0" smtClean="0">
                <a:solidFill>
                  <a:srgbClr val="A2272C"/>
                </a:solidFill>
                <a:latin typeface="Bogart Bold"/>
                <a:ea typeface="Bogart Bold"/>
                <a:cs typeface="Bogart Bold"/>
                <a:sym typeface="Bogart Bold"/>
              </a:rPr>
              <a:t>: </a:t>
            </a:r>
            <a:r>
              <a:rPr lang="en-US" sz="3600" b="1" spc="-117" dirty="0" err="1" smtClean="0">
                <a:solidFill>
                  <a:srgbClr val="A2272C"/>
                </a:solidFill>
                <a:latin typeface="Bogart Bold"/>
                <a:ea typeface="Bogart Bold"/>
                <a:cs typeface="Bogart Bold"/>
                <a:sym typeface="Bogart Bold"/>
              </a:rPr>
              <a:t>Rikinpuri</a:t>
            </a:r>
            <a:r>
              <a:rPr lang="en-US" sz="3600" b="1" spc="-117" dirty="0" smtClean="0">
                <a:solidFill>
                  <a:srgbClr val="A2272C"/>
                </a:solidFill>
                <a:latin typeface="Bogart Bold"/>
                <a:ea typeface="Bogart Bold"/>
                <a:cs typeface="Bogart Bold"/>
                <a:sym typeface="Bogart Bold"/>
              </a:rPr>
              <a:t> Swami &amp; 2503602</a:t>
            </a:r>
            <a:endParaRPr lang="en-US" sz="3600" b="1" spc="-117" dirty="0">
              <a:solidFill>
                <a:srgbClr val="A2272C"/>
              </a:solidFill>
              <a:latin typeface="Bogart Bold"/>
              <a:ea typeface="Bogart Bold"/>
              <a:cs typeface="Bogart Bold"/>
              <a:sym typeface="Bogart Bold"/>
            </a:endParaRPr>
          </a:p>
          <a:p>
            <a:pPr algn="ctr"/>
            <a:r>
              <a:rPr lang="en-US" sz="3600" b="1" spc="-117" dirty="0">
                <a:solidFill>
                  <a:srgbClr val="A2272C"/>
                </a:solidFill>
                <a:latin typeface="Bogart Bold"/>
                <a:ea typeface="Bogart Bold"/>
                <a:cs typeface="Bogart Bold"/>
                <a:sym typeface="Bogart Bold"/>
              </a:rPr>
              <a:t>Lecturer name: </a:t>
            </a:r>
            <a:r>
              <a:rPr lang="en-US" sz="3600" b="1" spc="-117" dirty="0" err="1" smtClean="0">
                <a:solidFill>
                  <a:srgbClr val="A2272C"/>
                </a:solidFill>
                <a:latin typeface="Bogart Bold"/>
                <a:ea typeface="Bogart Bold"/>
                <a:cs typeface="Bogart Bold"/>
                <a:sym typeface="Bogart Bold"/>
              </a:rPr>
              <a:t>Muhammed</a:t>
            </a:r>
            <a:r>
              <a:rPr lang="en-US" sz="3600" b="1" spc="-117" dirty="0" smtClean="0">
                <a:solidFill>
                  <a:srgbClr val="A2272C"/>
                </a:solidFill>
                <a:latin typeface="Bogart Bold"/>
                <a:ea typeface="Bogart Bold"/>
                <a:cs typeface="Bogart Bold"/>
                <a:sym typeface="Bogart Bold"/>
              </a:rPr>
              <a:t> Khan</a:t>
            </a:r>
            <a:endParaRPr lang="en-US" sz="3600" b="1" spc="-117" dirty="0">
              <a:solidFill>
                <a:srgbClr val="A2272C"/>
              </a:solidFill>
              <a:latin typeface="Bogart Bold"/>
              <a:ea typeface="Bogart Bold"/>
              <a:cs typeface="Bogart Bold"/>
              <a:sym typeface="Bogart Bold"/>
            </a:endParaRPr>
          </a:p>
        </p:txBody>
      </p:sp>
      <p:grpSp>
        <p:nvGrpSpPr>
          <p:cNvPr id="8" name="Group 8"/>
          <p:cNvGrpSpPr/>
          <p:nvPr/>
        </p:nvGrpSpPr>
        <p:grpSpPr>
          <a:xfrm>
            <a:off x="5775267" y="7052665"/>
            <a:ext cx="6421263" cy="1414598"/>
            <a:chOff x="0" y="0"/>
            <a:chExt cx="2902989" cy="639525"/>
          </a:xfrm>
        </p:grpSpPr>
        <p:sp>
          <p:nvSpPr>
            <p:cNvPr id="9" name="Freeform 9"/>
            <p:cNvSpPr/>
            <p:nvPr/>
          </p:nvSpPr>
          <p:spPr>
            <a:xfrm>
              <a:off x="0" y="-564"/>
              <a:ext cx="2903313" cy="637550"/>
            </a:xfrm>
            <a:custGeom>
              <a:avLst/>
              <a:gdLst/>
              <a:ahLst/>
              <a:cxnLst/>
              <a:rect l="l" t="t" r="r" b="b"/>
              <a:pathLst>
                <a:path w="2903313" h="637550">
                  <a:moveTo>
                    <a:pt x="2892829" y="27234"/>
                  </a:moveTo>
                  <a:cubicBezTo>
                    <a:pt x="2883939" y="23424"/>
                    <a:pt x="2875049" y="20884"/>
                    <a:pt x="2866159" y="20884"/>
                  </a:cubicBezTo>
                  <a:cubicBezTo>
                    <a:pt x="2839489" y="19614"/>
                    <a:pt x="2796483" y="19614"/>
                    <a:pt x="2749545" y="17074"/>
                  </a:cubicBezTo>
                  <a:cubicBezTo>
                    <a:pt x="2642259" y="11994"/>
                    <a:pt x="2537207" y="5644"/>
                    <a:pt x="2429921" y="3104"/>
                  </a:cubicBezTo>
                  <a:cubicBezTo>
                    <a:pt x="2342751" y="564"/>
                    <a:pt x="2257816" y="3104"/>
                    <a:pt x="2170645" y="1834"/>
                  </a:cubicBezTo>
                  <a:cubicBezTo>
                    <a:pt x="2132648" y="1834"/>
                    <a:pt x="2094651" y="-706"/>
                    <a:pt x="2056654" y="1834"/>
                  </a:cubicBezTo>
                  <a:cubicBezTo>
                    <a:pt x="1965013" y="9454"/>
                    <a:pt x="1873373" y="10724"/>
                    <a:pt x="1779497" y="8184"/>
                  </a:cubicBezTo>
                  <a:cubicBezTo>
                    <a:pt x="1732559" y="6914"/>
                    <a:pt x="1685621" y="6914"/>
                    <a:pt x="1638684" y="6914"/>
                  </a:cubicBezTo>
                  <a:cubicBezTo>
                    <a:pt x="1553748" y="6914"/>
                    <a:pt x="1468813" y="6914"/>
                    <a:pt x="1383878" y="5644"/>
                  </a:cubicBezTo>
                  <a:cubicBezTo>
                    <a:pt x="1294473" y="4374"/>
                    <a:pt x="413830" y="1834"/>
                    <a:pt x="326660" y="564"/>
                  </a:cubicBezTo>
                  <a:cubicBezTo>
                    <a:pt x="255136" y="-706"/>
                    <a:pt x="185847" y="564"/>
                    <a:pt x="114322" y="564"/>
                  </a:cubicBezTo>
                  <a:cubicBezTo>
                    <a:pt x="65149" y="564"/>
                    <a:pt x="33020" y="3104"/>
                    <a:pt x="5080" y="4374"/>
                  </a:cubicBezTo>
                  <a:cubicBezTo>
                    <a:pt x="3810" y="4374"/>
                    <a:pt x="2540" y="6914"/>
                    <a:pt x="0" y="8184"/>
                  </a:cubicBezTo>
                  <a:cubicBezTo>
                    <a:pt x="1270" y="20884"/>
                    <a:pt x="3810" y="33584"/>
                    <a:pt x="5080" y="46284"/>
                  </a:cubicBezTo>
                  <a:cubicBezTo>
                    <a:pt x="15240" y="82024"/>
                    <a:pt x="16510" y="105363"/>
                    <a:pt x="17780" y="128292"/>
                  </a:cubicBezTo>
                  <a:cubicBezTo>
                    <a:pt x="19050" y="151631"/>
                    <a:pt x="17780" y="174969"/>
                    <a:pt x="16510" y="198717"/>
                  </a:cubicBezTo>
                  <a:cubicBezTo>
                    <a:pt x="15240" y="222875"/>
                    <a:pt x="2540" y="476324"/>
                    <a:pt x="2540" y="500481"/>
                  </a:cubicBezTo>
                  <a:cubicBezTo>
                    <a:pt x="2540" y="524229"/>
                    <a:pt x="1270" y="547977"/>
                    <a:pt x="0" y="571726"/>
                  </a:cubicBezTo>
                  <a:cubicBezTo>
                    <a:pt x="0" y="582939"/>
                    <a:pt x="3810" y="593099"/>
                    <a:pt x="15240" y="598179"/>
                  </a:cubicBezTo>
                  <a:cubicBezTo>
                    <a:pt x="22860" y="601989"/>
                    <a:pt x="31750" y="604529"/>
                    <a:pt x="40640" y="605799"/>
                  </a:cubicBezTo>
                  <a:cubicBezTo>
                    <a:pt x="112087" y="610879"/>
                    <a:pt x="197022" y="614689"/>
                    <a:pt x="281957" y="619769"/>
                  </a:cubicBezTo>
                  <a:cubicBezTo>
                    <a:pt x="328895" y="622309"/>
                    <a:pt x="375833" y="627389"/>
                    <a:pt x="422771" y="628659"/>
                  </a:cubicBezTo>
                  <a:cubicBezTo>
                    <a:pt x="501000" y="631199"/>
                    <a:pt x="1372703" y="632469"/>
                    <a:pt x="1450932" y="633739"/>
                  </a:cubicBezTo>
                  <a:cubicBezTo>
                    <a:pt x="1462108" y="633739"/>
                    <a:pt x="1473284" y="633739"/>
                    <a:pt x="1484459" y="633739"/>
                  </a:cubicBezTo>
                  <a:cubicBezTo>
                    <a:pt x="1538103" y="633739"/>
                    <a:pt x="1593981" y="632469"/>
                    <a:pt x="1647624" y="632469"/>
                  </a:cubicBezTo>
                  <a:cubicBezTo>
                    <a:pt x="1710208" y="632469"/>
                    <a:pt x="1770556" y="633739"/>
                    <a:pt x="1833140" y="633739"/>
                  </a:cubicBezTo>
                  <a:cubicBezTo>
                    <a:pt x="1924781" y="633739"/>
                    <a:pt x="2018656" y="633739"/>
                    <a:pt x="2110297" y="633739"/>
                  </a:cubicBezTo>
                  <a:cubicBezTo>
                    <a:pt x="2195232" y="633739"/>
                    <a:pt x="2280167" y="635009"/>
                    <a:pt x="2365102" y="636279"/>
                  </a:cubicBezTo>
                  <a:cubicBezTo>
                    <a:pt x="2403099" y="636279"/>
                    <a:pt x="2443332" y="637549"/>
                    <a:pt x="2481329" y="637549"/>
                  </a:cubicBezTo>
                  <a:cubicBezTo>
                    <a:pt x="2604261" y="636279"/>
                    <a:pt x="2724958" y="629929"/>
                    <a:pt x="2843299" y="629929"/>
                  </a:cubicBezTo>
                  <a:cubicBezTo>
                    <a:pt x="2847109" y="629929"/>
                    <a:pt x="2852189" y="627389"/>
                    <a:pt x="2855999" y="624849"/>
                  </a:cubicBezTo>
                  <a:cubicBezTo>
                    <a:pt x="2861079" y="621039"/>
                    <a:pt x="2863619" y="614689"/>
                    <a:pt x="2866159" y="612149"/>
                  </a:cubicBezTo>
                  <a:cubicBezTo>
                    <a:pt x="2867429" y="568859"/>
                    <a:pt x="2868699" y="551662"/>
                    <a:pt x="2869969" y="534466"/>
                  </a:cubicBezTo>
                  <a:cubicBezTo>
                    <a:pt x="2871239" y="507851"/>
                    <a:pt x="2881399" y="252355"/>
                    <a:pt x="2882669" y="225741"/>
                  </a:cubicBezTo>
                  <a:cubicBezTo>
                    <a:pt x="2882669" y="209772"/>
                    <a:pt x="2883939" y="193804"/>
                    <a:pt x="2885209" y="177835"/>
                  </a:cubicBezTo>
                  <a:cubicBezTo>
                    <a:pt x="2886479" y="160639"/>
                    <a:pt x="2887749" y="143442"/>
                    <a:pt x="2890289" y="126245"/>
                  </a:cubicBezTo>
                  <a:cubicBezTo>
                    <a:pt x="2891559" y="116009"/>
                    <a:pt x="2891559" y="105363"/>
                    <a:pt x="2896639" y="95127"/>
                  </a:cubicBezTo>
                  <a:cubicBezTo>
                    <a:pt x="2901719" y="82843"/>
                    <a:pt x="2904259" y="70969"/>
                    <a:pt x="2902989" y="43744"/>
                  </a:cubicBezTo>
                  <a:cubicBezTo>
                    <a:pt x="2902989" y="37394"/>
                    <a:pt x="2899179" y="29774"/>
                    <a:pt x="2892829" y="27234"/>
                  </a:cubicBezTo>
                  <a:close/>
                </a:path>
              </a:pathLst>
            </a:custGeom>
            <a:solidFill>
              <a:srgbClr val="3E4A9D"/>
            </a:solidFill>
          </p:spPr>
        </p:sp>
      </p:grpSp>
      <p:sp>
        <p:nvSpPr>
          <p:cNvPr id="10" name="Freeform 10"/>
          <p:cNvSpPr/>
          <p:nvPr/>
        </p:nvSpPr>
        <p:spPr>
          <a:xfrm rot="-813610">
            <a:off x="1694888" y="6582715"/>
            <a:ext cx="3132355" cy="2718525"/>
          </a:xfrm>
          <a:custGeom>
            <a:avLst/>
            <a:gdLst/>
            <a:ahLst/>
            <a:cxnLst/>
            <a:rect l="l" t="t" r="r" b="b"/>
            <a:pathLst>
              <a:path w="3615728" h="4323154">
                <a:moveTo>
                  <a:pt x="0" y="0"/>
                </a:moveTo>
                <a:lnTo>
                  <a:pt x="3615729" y="0"/>
                </a:lnTo>
                <a:lnTo>
                  <a:pt x="3615729" y="4323153"/>
                </a:lnTo>
                <a:lnTo>
                  <a:pt x="0" y="4323153"/>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11" name="Freeform 11"/>
          <p:cNvSpPr/>
          <p:nvPr/>
        </p:nvSpPr>
        <p:spPr>
          <a:xfrm rot="-426033">
            <a:off x="12129890" y="687818"/>
            <a:ext cx="3032695" cy="2239175"/>
          </a:xfrm>
          <a:custGeom>
            <a:avLst/>
            <a:gdLst/>
            <a:ahLst/>
            <a:cxnLst/>
            <a:rect l="l" t="t" r="r" b="b"/>
            <a:pathLst>
              <a:path w="4176815" h="3022495">
                <a:moveTo>
                  <a:pt x="0" y="0"/>
                </a:moveTo>
                <a:lnTo>
                  <a:pt x="4176815" y="0"/>
                </a:lnTo>
                <a:lnTo>
                  <a:pt x="4176815" y="3022496"/>
                </a:lnTo>
                <a:lnTo>
                  <a:pt x="0" y="3022496"/>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2" name="Freeform 12"/>
          <p:cNvSpPr/>
          <p:nvPr/>
        </p:nvSpPr>
        <p:spPr>
          <a:xfrm rot="4199284">
            <a:off x="2231410" y="965385"/>
            <a:ext cx="2661360" cy="2089376"/>
          </a:xfrm>
          <a:custGeom>
            <a:avLst/>
            <a:gdLst/>
            <a:ahLst/>
            <a:cxnLst/>
            <a:rect l="l" t="t" r="r" b="b"/>
            <a:pathLst>
              <a:path w="2690997" h="2896376">
                <a:moveTo>
                  <a:pt x="0" y="0"/>
                </a:moveTo>
                <a:lnTo>
                  <a:pt x="2690997" y="0"/>
                </a:lnTo>
                <a:lnTo>
                  <a:pt x="2690997" y="2896376"/>
                </a:lnTo>
                <a:lnTo>
                  <a:pt x="0" y="2896376"/>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13" name="Freeform 13"/>
          <p:cNvSpPr/>
          <p:nvPr/>
        </p:nvSpPr>
        <p:spPr>
          <a:xfrm rot="-5312293" flipH="1">
            <a:off x="13768352" y="3472250"/>
            <a:ext cx="2768371" cy="2541868"/>
          </a:xfrm>
          <a:custGeom>
            <a:avLst/>
            <a:gdLst/>
            <a:ahLst/>
            <a:cxnLst/>
            <a:rect l="l" t="t" r="r" b="b"/>
            <a:pathLst>
              <a:path w="2768371" h="2541868">
                <a:moveTo>
                  <a:pt x="2768371" y="0"/>
                </a:moveTo>
                <a:lnTo>
                  <a:pt x="0" y="0"/>
                </a:lnTo>
                <a:lnTo>
                  <a:pt x="0" y="2541868"/>
                </a:lnTo>
                <a:lnTo>
                  <a:pt x="2768371" y="2541868"/>
                </a:lnTo>
                <a:lnTo>
                  <a:pt x="2768371" y="0"/>
                </a:lnTo>
                <a:close/>
              </a:path>
            </a:pathLst>
          </a:custGeom>
          <a:blipFill>
            <a:blip>
              <a:extLst>
                <a:ext uri="{96DAC541-7B7A-43D3-8B79-37D633B846F1}">
                  <asvg:svgBlip xmlns="" xmlns:asvg="http://schemas.microsoft.com/office/drawing/2016/SVG/main" r:embed="rId6"/>
                </a:ext>
              </a:extLst>
            </a:blip>
            <a:stretch>
              <a:fillRect/>
            </a:stretch>
          </a:blipFill>
        </p:spPr>
      </p:sp>
      <p:sp>
        <p:nvSpPr>
          <p:cNvPr id="14" name="TextBox 14"/>
          <p:cNvSpPr txBox="1"/>
          <p:nvPr/>
        </p:nvSpPr>
        <p:spPr>
          <a:xfrm>
            <a:off x="6518826" y="7311637"/>
            <a:ext cx="4934145" cy="897682"/>
          </a:xfrm>
          <a:prstGeom prst="rect">
            <a:avLst/>
          </a:prstGeom>
        </p:spPr>
        <p:txBody>
          <a:bodyPr lIns="0" tIns="0" rIns="0" bIns="0" rtlCol="0" anchor="t">
            <a:spAutoFit/>
          </a:bodyPr>
          <a:lstStyle/>
          <a:p>
            <a:pPr algn="ctr">
              <a:lnSpc>
                <a:spcPts val="3510"/>
              </a:lnSpc>
            </a:pPr>
            <a:r>
              <a:rPr lang="en-US" sz="3000" b="1" dirty="0">
                <a:solidFill>
                  <a:srgbClr val="FFFFFF"/>
                </a:solidFill>
                <a:latin typeface="Quicksand Semi-Bold"/>
                <a:ea typeface="Quicksand Semi-Bold"/>
                <a:cs typeface="Quicksand Semi-Bold"/>
                <a:sym typeface="Quicksand Semi-Bold"/>
              </a:rPr>
              <a:t>Audience: UK Community Nurses </a:t>
            </a:r>
          </a:p>
        </p:txBody>
      </p:sp>
      <p:sp>
        <p:nvSpPr>
          <p:cNvPr id="15" name="Freeform 15"/>
          <p:cNvSpPr/>
          <p:nvPr/>
        </p:nvSpPr>
        <p:spPr>
          <a:xfrm rot="4863923">
            <a:off x="2354981" y="3286545"/>
            <a:ext cx="1585206" cy="2123272"/>
          </a:xfrm>
          <a:custGeom>
            <a:avLst/>
            <a:gdLst/>
            <a:ahLst/>
            <a:cxnLst/>
            <a:rect l="l" t="t" r="r" b="b"/>
            <a:pathLst>
              <a:path w="1274852" h="1469930">
                <a:moveTo>
                  <a:pt x="0" y="0"/>
                </a:moveTo>
                <a:lnTo>
                  <a:pt x="1274852" y="0"/>
                </a:lnTo>
                <a:lnTo>
                  <a:pt x="1274852" y="1469930"/>
                </a:lnTo>
                <a:lnTo>
                  <a:pt x="0" y="1469930"/>
                </a:lnTo>
                <a:lnTo>
                  <a:pt x="0" y="0"/>
                </a:lnTo>
                <a:close/>
              </a:path>
            </a:pathLst>
          </a:custGeom>
          <a:blipFill>
            <a:blip>
              <a:extLst>
                <a:ext uri="{96DAC541-7B7A-43D3-8B79-37D633B846F1}">
                  <asvg:svgBlip xmlns="" xmlns:asvg="http://schemas.microsoft.com/office/drawing/2016/SVG/main" r:embed="rId4"/>
                </a:ext>
              </a:extLst>
            </a:blip>
            <a:stretch>
              <a:fillRect l="-212551" t="-12414" b="-83742"/>
            </a:stretch>
          </a:blipFill>
        </p:spPr>
      </p:sp>
      <p:sp>
        <p:nvSpPr>
          <p:cNvPr id="16" name="Freeform 16"/>
          <p:cNvSpPr/>
          <p:nvPr/>
        </p:nvSpPr>
        <p:spPr>
          <a:xfrm rot="-3531975">
            <a:off x="12751655" y="7379383"/>
            <a:ext cx="1114531" cy="1317682"/>
          </a:xfrm>
          <a:custGeom>
            <a:avLst/>
            <a:gdLst/>
            <a:ahLst/>
            <a:cxnLst/>
            <a:rect l="l" t="t" r="r" b="b"/>
            <a:pathLst>
              <a:path w="1329591" h="1247748">
                <a:moveTo>
                  <a:pt x="0" y="0"/>
                </a:moveTo>
                <a:lnTo>
                  <a:pt x="1329590" y="0"/>
                </a:lnTo>
                <a:lnTo>
                  <a:pt x="1329590" y="1247747"/>
                </a:lnTo>
                <a:lnTo>
                  <a:pt x="0" y="1247747"/>
                </a:lnTo>
                <a:lnTo>
                  <a:pt x="0" y="0"/>
                </a:lnTo>
                <a:close/>
              </a:path>
            </a:pathLst>
          </a:custGeom>
          <a:blipFill>
            <a:blip>
              <a:extLst>
                <a:ext uri="{96DAC541-7B7A-43D3-8B79-37D633B846F1}">
                  <asvg:svgBlip xmlns="" xmlns:asvg="http://schemas.microsoft.com/office/drawing/2016/SVG/main" r:embed="rId4"/>
                </a:ext>
              </a:extLst>
            </a:blip>
            <a:stretch>
              <a:fillRect l="-168858" t="-92879" r="-122806" b="-109134"/>
            </a:stretch>
          </a:blipFill>
        </p:spPr>
      </p:sp>
      <p:sp>
        <p:nvSpPr>
          <p:cNvPr id="17" name="Freeform 17"/>
          <p:cNvSpPr/>
          <p:nvPr/>
        </p:nvSpPr>
        <p:spPr>
          <a:xfrm rot="-144640">
            <a:off x="14131373" y="7262521"/>
            <a:ext cx="1003548" cy="858761"/>
          </a:xfrm>
          <a:custGeom>
            <a:avLst/>
            <a:gdLst/>
            <a:ahLst/>
            <a:cxnLst/>
            <a:rect l="l" t="t" r="r" b="b"/>
            <a:pathLst>
              <a:path w="1121060" h="1052053">
                <a:moveTo>
                  <a:pt x="0" y="0"/>
                </a:moveTo>
                <a:lnTo>
                  <a:pt x="1121061" y="0"/>
                </a:lnTo>
                <a:lnTo>
                  <a:pt x="1121061" y="1052053"/>
                </a:lnTo>
                <a:lnTo>
                  <a:pt x="0" y="1052053"/>
                </a:lnTo>
                <a:lnTo>
                  <a:pt x="0" y="0"/>
                </a:lnTo>
                <a:close/>
              </a:path>
            </a:pathLst>
          </a:custGeom>
          <a:blipFill>
            <a:blip>
              <a:extLst>
                <a:ext uri="{96DAC541-7B7A-43D3-8B79-37D633B846F1}">
                  <asvg:svgBlip xmlns="" xmlns:asvg="http://schemas.microsoft.com/office/drawing/2016/SVG/main" r:embed="rId4"/>
                </a:ext>
              </a:extLst>
            </a:blip>
            <a:stretch>
              <a:fillRect l="-168858" t="-92879" r="-122806" b="-109134"/>
            </a:stretch>
          </a:blipFill>
        </p:spPr>
      </p:sp>
      <p:sp>
        <p:nvSpPr>
          <p:cNvPr id="28674" name="AutoShape 2" descr="University of Wales Trinity Saint David Regional Academy U13 - Wales Netbal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8676" name="Picture 4" descr="C:\Users\PC\Desktop\images.png"/>
          <p:cNvPicPr>
            <a:picLocks noChangeAspect="1" noChangeArrowheads="1"/>
          </p:cNvPicPr>
          <p:nvPr/>
        </p:nvPicPr>
        <p:blipFill>
          <a:blip r:embed="rId7"/>
          <a:srcRect/>
          <a:stretch>
            <a:fillRect/>
          </a:stretch>
        </p:blipFill>
        <p:spPr bwMode="auto">
          <a:xfrm>
            <a:off x="6715108" y="1500162"/>
            <a:ext cx="3390900" cy="135255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68245"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457200" y="342900"/>
            <a:ext cx="10210800" cy="9753600"/>
            <a:chOff x="0" y="0"/>
            <a:chExt cx="4022688" cy="3473984"/>
          </a:xfrm>
        </p:grpSpPr>
        <p:sp>
          <p:nvSpPr>
            <p:cNvPr id="6" name="Freeform 6"/>
            <p:cNvSpPr/>
            <p:nvPr/>
          </p:nvSpPr>
          <p:spPr>
            <a:xfrm>
              <a:off x="0" y="-564"/>
              <a:ext cx="4023012" cy="3472009"/>
            </a:xfrm>
            <a:custGeom>
              <a:avLst/>
              <a:gdLst/>
              <a:ahLst/>
              <a:cxnLst/>
              <a:rect l="l" t="t" r="r" b="b"/>
              <a:pathLst>
                <a:path w="4023012" h="3472009">
                  <a:moveTo>
                    <a:pt x="4012528" y="27234"/>
                  </a:moveTo>
                  <a:cubicBezTo>
                    <a:pt x="4003638" y="23424"/>
                    <a:pt x="3994748" y="20884"/>
                    <a:pt x="3985858" y="20884"/>
                  </a:cubicBezTo>
                  <a:cubicBezTo>
                    <a:pt x="3959188" y="19614"/>
                    <a:pt x="3899753" y="19614"/>
                    <a:pt x="3833902" y="17074"/>
                  </a:cubicBezTo>
                  <a:cubicBezTo>
                    <a:pt x="3683386" y="11994"/>
                    <a:pt x="3536007" y="5644"/>
                    <a:pt x="3385491" y="3104"/>
                  </a:cubicBezTo>
                  <a:cubicBezTo>
                    <a:pt x="3263197" y="564"/>
                    <a:pt x="3144039" y="3104"/>
                    <a:pt x="3021745" y="1834"/>
                  </a:cubicBezTo>
                  <a:cubicBezTo>
                    <a:pt x="2968437" y="1834"/>
                    <a:pt x="2915129" y="-706"/>
                    <a:pt x="2861821" y="1834"/>
                  </a:cubicBezTo>
                  <a:cubicBezTo>
                    <a:pt x="2733256" y="9454"/>
                    <a:pt x="2604691" y="10724"/>
                    <a:pt x="2472989" y="8184"/>
                  </a:cubicBezTo>
                  <a:cubicBezTo>
                    <a:pt x="2407139" y="6914"/>
                    <a:pt x="2341288" y="6914"/>
                    <a:pt x="2275437" y="6914"/>
                  </a:cubicBezTo>
                  <a:cubicBezTo>
                    <a:pt x="2156279" y="6914"/>
                    <a:pt x="2037121" y="6914"/>
                    <a:pt x="1917963" y="5644"/>
                  </a:cubicBezTo>
                  <a:cubicBezTo>
                    <a:pt x="1792533" y="4374"/>
                    <a:pt x="557050" y="1834"/>
                    <a:pt x="434756" y="564"/>
                  </a:cubicBezTo>
                  <a:cubicBezTo>
                    <a:pt x="334412" y="-706"/>
                    <a:pt x="237204" y="564"/>
                    <a:pt x="136860" y="564"/>
                  </a:cubicBezTo>
                  <a:cubicBezTo>
                    <a:pt x="67874"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33724" y="3445338"/>
                    <a:pt x="252883" y="3449148"/>
                    <a:pt x="372041" y="3454228"/>
                  </a:cubicBezTo>
                  <a:cubicBezTo>
                    <a:pt x="437891" y="3456768"/>
                    <a:pt x="503742" y="3461848"/>
                    <a:pt x="569593" y="3463118"/>
                  </a:cubicBezTo>
                  <a:cubicBezTo>
                    <a:pt x="679344" y="3465658"/>
                    <a:pt x="1902284" y="3466928"/>
                    <a:pt x="2012035" y="3468198"/>
                  </a:cubicBezTo>
                  <a:cubicBezTo>
                    <a:pt x="2027714" y="3468198"/>
                    <a:pt x="2043392" y="3468198"/>
                    <a:pt x="2059071" y="3468198"/>
                  </a:cubicBezTo>
                  <a:cubicBezTo>
                    <a:pt x="2134329" y="3468198"/>
                    <a:pt x="2212722" y="3466928"/>
                    <a:pt x="2287980" y="3466928"/>
                  </a:cubicBezTo>
                  <a:cubicBezTo>
                    <a:pt x="2375781" y="3466928"/>
                    <a:pt x="2460446" y="3468198"/>
                    <a:pt x="2548247" y="3468198"/>
                  </a:cubicBezTo>
                  <a:cubicBezTo>
                    <a:pt x="2676813" y="3468198"/>
                    <a:pt x="2808514" y="3468198"/>
                    <a:pt x="2937079" y="3468198"/>
                  </a:cubicBezTo>
                  <a:cubicBezTo>
                    <a:pt x="3056237" y="3468198"/>
                    <a:pt x="3175396" y="3469468"/>
                    <a:pt x="3294554" y="3470738"/>
                  </a:cubicBezTo>
                  <a:cubicBezTo>
                    <a:pt x="3347862" y="3470738"/>
                    <a:pt x="3404305" y="3472008"/>
                    <a:pt x="3457613" y="3472008"/>
                  </a:cubicBezTo>
                  <a:cubicBezTo>
                    <a:pt x="3630079" y="3470738"/>
                    <a:pt x="3799409" y="3464388"/>
                    <a:pt x="3962998" y="3464388"/>
                  </a:cubicBezTo>
                  <a:cubicBezTo>
                    <a:pt x="3966808" y="3464388"/>
                    <a:pt x="3971888" y="3461848"/>
                    <a:pt x="3975698" y="3459308"/>
                  </a:cubicBezTo>
                  <a:cubicBezTo>
                    <a:pt x="3980778" y="3455498"/>
                    <a:pt x="3983318" y="3449148"/>
                    <a:pt x="3985858" y="3446608"/>
                  </a:cubicBezTo>
                  <a:cubicBezTo>
                    <a:pt x="3987128" y="3373328"/>
                    <a:pt x="3988398" y="3260378"/>
                    <a:pt x="3989668" y="3147427"/>
                  </a:cubicBezTo>
                  <a:cubicBezTo>
                    <a:pt x="3990938" y="2972623"/>
                    <a:pt x="4001098" y="1294502"/>
                    <a:pt x="4002368" y="1119698"/>
                  </a:cubicBezTo>
                  <a:cubicBezTo>
                    <a:pt x="4002368" y="1014815"/>
                    <a:pt x="4003638" y="909933"/>
                    <a:pt x="4004908" y="805050"/>
                  </a:cubicBezTo>
                  <a:cubicBezTo>
                    <a:pt x="4006178" y="692100"/>
                    <a:pt x="4007448" y="579150"/>
                    <a:pt x="4009988" y="466199"/>
                  </a:cubicBezTo>
                  <a:cubicBezTo>
                    <a:pt x="4011258" y="398967"/>
                    <a:pt x="4011258" y="329045"/>
                    <a:pt x="4016338" y="261813"/>
                  </a:cubicBezTo>
                  <a:cubicBezTo>
                    <a:pt x="4021418" y="181134"/>
                    <a:pt x="4023958" y="103144"/>
                    <a:pt x="4022688" y="43744"/>
                  </a:cubicBezTo>
                  <a:cubicBezTo>
                    <a:pt x="4022688" y="37394"/>
                    <a:pt x="4018878" y="29774"/>
                    <a:pt x="4012528" y="27234"/>
                  </a:cubicBezTo>
                  <a:close/>
                </a:path>
              </a:pathLst>
            </a:custGeom>
            <a:solidFill>
              <a:srgbClr val="FFFFFF"/>
            </a:solidFill>
          </p:spPr>
        </p:sp>
      </p:grpSp>
      <p:sp>
        <p:nvSpPr>
          <p:cNvPr id="11" name="Freeform 11"/>
          <p:cNvSpPr/>
          <p:nvPr/>
        </p:nvSpPr>
        <p:spPr>
          <a:xfrm rot="6486182" flipH="1">
            <a:off x="9876798" y="2738701"/>
            <a:ext cx="852177" cy="2159895"/>
          </a:xfrm>
          <a:custGeom>
            <a:avLst/>
            <a:gdLst/>
            <a:ahLst/>
            <a:cxnLst/>
            <a:rect l="l" t="t" r="r" b="b"/>
            <a:pathLst>
              <a:path w="852177" h="2159895">
                <a:moveTo>
                  <a:pt x="852177" y="0"/>
                </a:moveTo>
                <a:lnTo>
                  <a:pt x="0" y="0"/>
                </a:lnTo>
                <a:lnTo>
                  <a:pt x="0" y="2159895"/>
                </a:lnTo>
                <a:lnTo>
                  <a:pt x="852177" y="2159895"/>
                </a:lnTo>
                <a:lnTo>
                  <a:pt x="852177"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2" name="Freeform 12"/>
          <p:cNvSpPr/>
          <p:nvPr/>
        </p:nvSpPr>
        <p:spPr>
          <a:xfrm>
            <a:off x="9677402" y="9170506"/>
            <a:ext cx="1598119" cy="1046042"/>
          </a:xfrm>
          <a:custGeom>
            <a:avLst/>
            <a:gdLst/>
            <a:ahLst/>
            <a:cxnLst/>
            <a:rect l="l" t="t" r="r" b="b"/>
            <a:pathLst>
              <a:path w="1598119" h="1046042">
                <a:moveTo>
                  <a:pt x="0" y="0"/>
                </a:moveTo>
                <a:lnTo>
                  <a:pt x="1598120" y="0"/>
                </a:lnTo>
                <a:lnTo>
                  <a:pt x="1598120" y="1046042"/>
                </a:lnTo>
                <a:lnTo>
                  <a:pt x="0" y="1046042"/>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16" name="TextBox 16"/>
          <p:cNvSpPr txBox="1"/>
          <p:nvPr/>
        </p:nvSpPr>
        <p:spPr>
          <a:xfrm>
            <a:off x="1558894" y="754467"/>
            <a:ext cx="7702611" cy="925253"/>
          </a:xfrm>
          <a:prstGeom prst="rect">
            <a:avLst/>
          </a:prstGeom>
        </p:spPr>
        <p:txBody>
          <a:bodyPr lIns="0" tIns="0" rIns="0" bIns="0" rtlCol="0" anchor="t">
            <a:spAutoFit/>
          </a:bodyPr>
          <a:lstStyle/>
          <a:p>
            <a:pPr marL="0" lvl="0" indent="0" algn="ctr">
              <a:lnSpc>
                <a:spcPts val="7735"/>
              </a:lnSpc>
            </a:pPr>
            <a:r>
              <a:rPr lang="en-US" sz="4800" b="1" spc="-85" dirty="0">
                <a:solidFill>
                  <a:srgbClr val="A2272C"/>
                </a:solidFill>
                <a:latin typeface="Bogart Bold"/>
                <a:ea typeface="Bogart Bold"/>
                <a:cs typeface="Bogart Bold"/>
                <a:sym typeface="Bogart Bold"/>
              </a:rPr>
              <a:t>Introduction </a:t>
            </a:r>
          </a:p>
        </p:txBody>
      </p:sp>
      <p:sp>
        <p:nvSpPr>
          <p:cNvPr id="20" name="TextBox 20"/>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2</a:t>
            </a:r>
          </a:p>
        </p:txBody>
      </p:sp>
      <p:sp>
        <p:nvSpPr>
          <p:cNvPr id="22" name="TextBox 21">
            <a:extLst>
              <a:ext uri="{FF2B5EF4-FFF2-40B4-BE49-F238E27FC236}">
                <a16:creationId xmlns="" xmlns:a16="http://schemas.microsoft.com/office/drawing/2014/main" id="{472A6AD0-5C7C-58BB-929C-D98A64BC220C}"/>
              </a:ext>
            </a:extLst>
          </p:cNvPr>
          <p:cNvSpPr txBox="1"/>
          <p:nvPr/>
        </p:nvSpPr>
        <p:spPr>
          <a:xfrm>
            <a:off x="799442" y="1973250"/>
            <a:ext cx="9335158" cy="7222426"/>
          </a:xfrm>
          <a:prstGeom prst="rect">
            <a:avLst/>
          </a:prstGeom>
          <a:noFill/>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Heart Disease (CHD) is the leading cause of death in the UK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Sheppard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2.3 million people are affected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Approximately 66,000 deaths occur each year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 et al., 2024</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This presentation is designed for UK community nurses.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It focuses on diagnosis, management, and prevention of CHD.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It follows National Institute for Health and Care Excellence guidelines.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It uses the National Health Service Personalised Care Model.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CHD costs the NHS about £9 billion annually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Zhou et al., 2023</a:t>
            </a:r>
            <a:r>
              <a:rPr lang="en-IN" sz="18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18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1026" name="Picture 2" descr="Coronary heart disease: Symptoms, causes and treatment | Bupa UK">
            <a:extLst>
              <a:ext uri="{FF2B5EF4-FFF2-40B4-BE49-F238E27FC236}">
                <a16:creationId xmlns="" xmlns:a16="http://schemas.microsoft.com/office/drawing/2014/main" id="{0B9697CA-09AF-B13C-C3A9-42DC204B3B4F}"/>
              </a:ext>
            </a:extLst>
          </p:cNvPr>
          <p:cNvPicPr>
            <a:picLocks noChangeAspect="1" noChangeArrowheads="1"/>
          </p:cNvPicPr>
          <p:nvPr/>
        </p:nvPicPr>
        <p:blipFill>
          <a:blip r:embed="rId6">
            <a:extLst>
              <a:ext uri="{28A0092B-C50C-407E-A947-70E740481C1C}">
                <a14:useLocalDpi xmlns="" xmlns:a14="http://schemas.microsoft.com/office/drawing/2010/main" val="0"/>
              </a:ext>
            </a:extLst>
          </a:blip>
          <a:srcRect/>
          <a:stretch>
            <a:fillRect/>
          </a:stretch>
        </p:blipFill>
        <p:spPr bwMode="auto">
          <a:xfrm>
            <a:off x="11495560" y="2206521"/>
            <a:ext cx="5873762" cy="5836142"/>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E4A9D"/>
        </a:solidFill>
        <a:effectLst/>
      </p:bgPr>
    </p:bg>
    <p:spTree>
      <p:nvGrpSpPr>
        <p:cNvPr id="1" name=""/>
        <p:cNvGrpSpPr/>
        <p:nvPr/>
      </p:nvGrpSpPr>
      <p:grpSpPr>
        <a:xfrm>
          <a:off x="0" y="0"/>
          <a:ext cx="0" cy="0"/>
          <a:chOff x="0" y="0"/>
          <a:chExt cx="0" cy="0"/>
        </a:xfrm>
      </p:grpSpPr>
      <p:grpSp>
        <p:nvGrpSpPr>
          <p:cNvPr id="2" name="Group 2"/>
          <p:cNvGrpSpPr/>
          <p:nvPr/>
        </p:nvGrpSpPr>
        <p:grpSpPr>
          <a:xfrm>
            <a:off x="-1237506" y="-155760"/>
            <a:ext cx="20763012" cy="10400446"/>
            <a:chOff x="0" y="0"/>
            <a:chExt cx="27684017" cy="13867262"/>
          </a:xfrm>
        </p:grpSpPr>
        <p:sp>
          <p:nvSpPr>
            <p:cNvPr id="3" name="Freeform 3"/>
            <p:cNvSpPr/>
            <p:nvPr/>
          </p:nvSpPr>
          <p:spPr>
            <a:xfrm flipV="1">
              <a:off x="0" y="50421"/>
              <a:ext cx="13842008" cy="13816841"/>
            </a:xfrm>
            <a:custGeom>
              <a:avLst/>
              <a:gdLst/>
              <a:ahLst/>
              <a:cxnLst/>
              <a:rect l="l" t="t" r="r" b="b"/>
              <a:pathLst>
                <a:path w="13842008" h="13816841">
                  <a:moveTo>
                    <a:pt x="0" y="13816841"/>
                  </a:moveTo>
                  <a:lnTo>
                    <a:pt x="13842008" y="13816841"/>
                  </a:lnTo>
                  <a:lnTo>
                    <a:pt x="13842008" y="0"/>
                  </a:lnTo>
                  <a:lnTo>
                    <a:pt x="0" y="0"/>
                  </a:lnTo>
                  <a:lnTo>
                    <a:pt x="0" y="13816841"/>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flipV="1">
              <a:off x="13842008" y="0"/>
              <a:ext cx="13842008" cy="13816841"/>
            </a:xfrm>
            <a:custGeom>
              <a:avLst/>
              <a:gdLst/>
              <a:ahLst/>
              <a:cxnLst/>
              <a:rect l="l" t="t" r="r" b="b"/>
              <a:pathLst>
                <a:path w="13842008" h="13816841">
                  <a:moveTo>
                    <a:pt x="0" y="13816841"/>
                  </a:moveTo>
                  <a:lnTo>
                    <a:pt x="13842009" y="13816841"/>
                  </a:lnTo>
                  <a:lnTo>
                    <a:pt x="13842009" y="0"/>
                  </a:lnTo>
                  <a:lnTo>
                    <a:pt x="0" y="0"/>
                  </a:lnTo>
                  <a:lnTo>
                    <a:pt x="0" y="13816841"/>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1028700" y="2716160"/>
            <a:ext cx="16230600" cy="6542140"/>
            <a:chOff x="0" y="0"/>
            <a:chExt cx="6851469" cy="2761652"/>
          </a:xfrm>
        </p:grpSpPr>
        <p:sp>
          <p:nvSpPr>
            <p:cNvPr id="6" name="Freeform 6"/>
            <p:cNvSpPr/>
            <p:nvPr/>
          </p:nvSpPr>
          <p:spPr>
            <a:xfrm>
              <a:off x="0" y="-564"/>
              <a:ext cx="6851793" cy="2759676"/>
            </a:xfrm>
            <a:custGeom>
              <a:avLst/>
              <a:gdLst/>
              <a:ahLst/>
              <a:cxnLst/>
              <a:rect l="l" t="t" r="r" b="b"/>
              <a:pathLst>
                <a:path w="6851793" h="2759676">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52200"/>
                    <a:pt x="16510" y="272831"/>
                    <a:pt x="17780" y="391346"/>
                  </a:cubicBezTo>
                  <a:cubicBezTo>
                    <a:pt x="19050" y="511978"/>
                    <a:pt x="17780" y="632610"/>
                    <a:pt x="16510" y="755358"/>
                  </a:cubicBezTo>
                  <a:cubicBezTo>
                    <a:pt x="15240" y="880222"/>
                    <a:pt x="2540" y="2190239"/>
                    <a:pt x="2540" y="2315104"/>
                  </a:cubicBezTo>
                  <a:cubicBezTo>
                    <a:pt x="2540" y="2437851"/>
                    <a:pt x="1270" y="2560599"/>
                    <a:pt x="0" y="2683347"/>
                  </a:cubicBezTo>
                  <a:cubicBezTo>
                    <a:pt x="0" y="2705066"/>
                    <a:pt x="3810" y="2715226"/>
                    <a:pt x="15240" y="2720306"/>
                  </a:cubicBezTo>
                  <a:cubicBezTo>
                    <a:pt x="22860" y="2724116"/>
                    <a:pt x="31750" y="2726656"/>
                    <a:pt x="40640" y="2727926"/>
                  </a:cubicBezTo>
                  <a:cubicBezTo>
                    <a:pt x="188388" y="2733006"/>
                    <a:pt x="394007" y="2736816"/>
                    <a:pt x="599625" y="2741896"/>
                  </a:cubicBezTo>
                  <a:cubicBezTo>
                    <a:pt x="713257" y="2744436"/>
                    <a:pt x="826888" y="2749516"/>
                    <a:pt x="940520" y="2750786"/>
                  </a:cubicBezTo>
                  <a:cubicBezTo>
                    <a:pt x="1129906" y="2753326"/>
                    <a:pt x="3240205" y="2754596"/>
                    <a:pt x="3429591" y="2755866"/>
                  </a:cubicBezTo>
                  <a:cubicBezTo>
                    <a:pt x="3456646" y="2755866"/>
                    <a:pt x="3483701" y="2755866"/>
                    <a:pt x="3510756" y="2755866"/>
                  </a:cubicBezTo>
                  <a:cubicBezTo>
                    <a:pt x="3640621" y="2755866"/>
                    <a:pt x="3775897" y="2754596"/>
                    <a:pt x="3905761" y="2754596"/>
                  </a:cubicBezTo>
                  <a:cubicBezTo>
                    <a:pt x="4057270" y="2754596"/>
                    <a:pt x="4203367" y="2755866"/>
                    <a:pt x="4354876" y="2755866"/>
                  </a:cubicBezTo>
                  <a:cubicBezTo>
                    <a:pt x="4576728" y="2755866"/>
                    <a:pt x="4803991" y="2755866"/>
                    <a:pt x="5025843" y="2755866"/>
                  </a:cubicBezTo>
                  <a:cubicBezTo>
                    <a:pt x="5231462" y="2755866"/>
                    <a:pt x="5437081" y="2757136"/>
                    <a:pt x="5642700" y="2758406"/>
                  </a:cubicBezTo>
                  <a:cubicBezTo>
                    <a:pt x="5734687" y="2758406"/>
                    <a:pt x="5832086" y="2759676"/>
                    <a:pt x="5924073" y="2759676"/>
                  </a:cubicBezTo>
                  <a:cubicBezTo>
                    <a:pt x="6221680" y="2758406"/>
                    <a:pt x="6513874" y="2752056"/>
                    <a:pt x="6791779" y="2752056"/>
                  </a:cubicBezTo>
                  <a:cubicBezTo>
                    <a:pt x="6795589" y="2752056"/>
                    <a:pt x="6800669" y="2749516"/>
                    <a:pt x="6804479" y="2746976"/>
                  </a:cubicBezTo>
                  <a:cubicBezTo>
                    <a:pt x="6809559" y="2743166"/>
                    <a:pt x="6812099" y="2736816"/>
                    <a:pt x="6814639" y="2734276"/>
                  </a:cubicBezTo>
                  <a:cubicBezTo>
                    <a:pt x="6815909" y="2668533"/>
                    <a:pt x="6817179" y="2579646"/>
                    <a:pt x="6818449" y="2490760"/>
                  </a:cubicBezTo>
                  <a:cubicBezTo>
                    <a:pt x="6819719" y="2353198"/>
                    <a:pt x="6829879" y="1032599"/>
                    <a:pt x="6831149" y="895036"/>
                  </a:cubicBezTo>
                  <a:cubicBezTo>
                    <a:pt x="6831149" y="812499"/>
                    <a:pt x="6832419" y="729961"/>
                    <a:pt x="6833689" y="647424"/>
                  </a:cubicBezTo>
                  <a:cubicBezTo>
                    <a:pt x="6834959" y="558538"/>
                    <a:pt x="6836229" y="469651"/>
                    <a:pt x="6838769" y="380765"/>
                  </a:cubicBezTo>
                  <a:cubicBezTo>
                    <a:pt x="6840039" y="327856"/>
                    <a:pt x="6840039" y="272831"/>
                    <a:pt x="6845119" y="219923"/>
                  </a:cubicBezTo>
                  <a:cubicBezTo>
                    <a:pt x="6850199" y="156432"/>
                    <a:pt x="6852739" y="95058"/>
                    <a:pt x="6851469" y="43744"/>
                  </a:cubicBezTo>
                  <a:cubicBezTo>
                    <a:pt x="6851469" y="37394"/>
                    <a:pt x="6847659" y="29774"/>
                    <a:pt x="6841309" y="27234"/>
                  </a:cubicBezTo>
                  <a:close/>
                </a:path>
              </a:pathLst>
            </a:custGeom>
            <a:solidFill>
              <a:srgbClr val="FFFFFF"/>
            </a:solidFill>
          </p:spPr>
        </p:sp>
      </p:grpSp>
      <p:grpSp>
        <p:nvGrpSpPr>
          <p:cNvPr id="7" name="Group 7"/>
          <p:cNvGrpSpPr/>
          <p:nvPr/>
        </p:nvGrpSpPr>
        <p:grpSpPr>
          <a:xfrm>
            <a:off x="1297859" y="3072582"/>
            <a:ext cx="5102941" cy="5504065"/>
            <a:chOff x="0" y="0"/>
            <a:chExt cx="3821347" cy="2672344"/>
          </a:xfrm>
        </p:grpSpPr>
        <p:sp>
          <p:nvSpPr>
            <p:cNvPr id="8" name="Freeform 8"/>
            <p:cNvSpPr/>
            <p:nvPr/>
          </p:nvSpPr>
          <p:spPr>
            <a:xfrm>
              <a:off x="0" y="-564"/>
              <a:ext cx="3821671" cy="2670368"/>
            </a:xfrm>
            <a:custGeom>
              <a:avLst/>
              <a:gdLst/>
              <a:ahLst/>
              <a:cxnLst/>
              <a:rect l="l" t="t" r="r" b="b"/>
              <a:pathLst>
                <a:path w="3821671" h="2670368">
                  <a:moveTo>
                    <a:pt x="3811187" y="27234"/>
                  </a:moveTo>
                  <a:cubicBezTo>
                    <a:pt x="3802297" y="23424"/>
                    <a:pt x="3793407" y="20884"/>
                    <a:pt x="3784517" y="20884"/>
                  </a:cubicBezTo>
                  <a:cubicBezTo>
                    <a:pt x="3757847" y="19614"/>
                    <a:pt x="3701366" y="19614"/>
                    <a:pt x="3638916" y="17074"/>
                  </a:cubicBezTo>
                  <a:cubicBezTo>
                    <a:pt x="3496174" y="11994"/>
                    <a:pt x="3356405" y="5644"/>
                    <a:pt x="3213663" y="3104"/>
                  </a:cubicBezTo>
                  <a:cubicBezTo>
                    <a:pt x="3097685" y="564"/>
                    <a:pt x="2984681" y="3104"/>
                    <a:pt x="2868702" y="1834"/>
                  </a:cubicBezTo>
                  <a:cubicBezTo>
                    <a:pt x="2818148" y="1834"/>
                    <a:pt x="2767593" y="-706"/>
                    <a:pt x="2717038" y="1834"/>
                  </a:cubicBezTo>
                  <a:cubicBezTo>
                    <a:pt x="2595113" y="9454"/>
                    <a:pt x="2473187" y="10724"/>
                    <a:pt x="2348287" y="8184"/>
                  </a:cubicBezTo>
                  <a:cubicBezTo>
                    <a:pt x="2285838" y="6914"/>
                    <a:pt x="2223388" y="6914"/>
                    <a:pt x="2160938" y="6914"/>
                  </a:cubicBezTo>
                  <a:cubicBezTo>
                    <a:pt x="2047934" y="6914"/>
                    <a:pt x="1934930" y="6914"/>
                    <a:pt x="1821925" y="5644"/>
                  </a:cubicBezTo>
                  <a:cubicBezTo>
                    <a:pt x="1702973" y="4374"/>
                    <a:pt x="531296" y="1834"/>
                    <a:pt x="415318" y="564"/>
                  </a:cubicBezTo>
                  <a:cubicBezTo>
                    <a:pt x="320157" y="-706"/>
                    <a:pt x="227969" y="564"/>
                    <a:pt x="132807" y="564"/>
                  </a:cubicBezTo>
                  <a:cubicBezTo>
                    <a:pt x="67384" y="564"/>
                    <a:pt x="33020" y="3104"/>
                    <a:pt x="5080" y="4374"/>
                  </a:cubicBezTo>
                  <a:cubicBezTo>
                    <a:pt x="3810" y="4374"/>
                    <a:pt x="2540" y="6914"/>
                    <a:pt x="0" y="8184"/>
                  </a:cubicBezTo>
                  <a:cubicBezTo>
                    <a:pt x="1270" y="20884"/>
                    <a:pt x="3810" y="33584"/>
                    <a:pt x="5080" y="46284"/>
                  </a:cubicBezTo>
                  <a:cubicBezTo>
                    <a:pt x="15240" y="149246"/>
                    <a:pt x="16510" y="265783"/>
                    <a:pt x="17780" y="380276"/>
                  </a:cubicBezTo>
                  <a:cubicBezTo>
                    <a:pt x="19050" y="496813"/>
                    <a:pt x="17780" y="613350"/>
                    <a:pt x="16510" y="731932"/>
                  </a:cubicBezTo>
                  <a:cubicBezTo>
                    <a:pt x="15240" y="852558"/>
                    <a:pt x="2540" y="2118110"/>
                    <a:pt x="2540" y="2238736"/>
                  </a:cubicBezTo>
                  <a:cubicBezTo>
                    <a:pt x="2540" y="2357318"/>
                    <a:pt x="1270" y="2475899"/>
                    <a:pt x="0" y="2594481"/>
                  </a:cubicBezTo>
                  <a:cubicBezTo>
                    <a:pt x="0" y="2615757"/>
                    <a:pt x="3810" y="2625918"/>
                    <a:pt x="15240" y="2630998"/>
                  </a:cubicBezTo>
                  <a:cubicBezTo>
                    <a:pt x="22860" y="2634807"/>
                    <a:pt x="31750" y="2637348"/>
                    <a:pt x="40640" y="2638618"/>
                  </a:cubicBezTo>
                  <a:cubicBezTo>
                    <a:pt x="129834" y="2643698"/>
                    <a:pt x="242838" y="2647507"/>
                    <a:pt x="355842" y="2652588"/>
                  </a:cubicBezTo>
                  <a:cubicBezTo>
                    <a:pt x="418292" y="2655128"/>
                    <a:pt x="480742" y="2660207"/>
                    <a:pt x="543192" y="2661478"/>
                  </a:cubicBezTo>
                  <a:cubicBezTo>
                    <a:pt x="647274" y="2664018"/>
                    <a:pt x="1807056" y="2665288"/>
                    <a:pt x="1911139" y="2666557"/>
                  </a:cubicBezTo>
                  <a:cubicBezTo>
                    <a:pt x="1926008" y="2666557"/>
                    <a:pt x="1940877" y="2666557"/>
                    <a:pt x="1955746" y="2666557"/>
                  </a:cubicBezTo>
                  <a:cubicBezTo>
                    <a:pt x="2027117" y="2666557"/>
                    <a:pt x="2101462" y="2665288"/>
                    <a:pt x="2172833" y="2665288"/>
                  </a:cubicBezTo>
                  <a:cubicBezTo>
                    <a:pt x="2256100" y="2665288"/>
                    <a:pt x="2336392" y="2666557"/>
                    <a:pt x="2419659" y="2666557"/>
                  </a:cubicBezTo>
                  <a:cubicBezTo>
                    <a:pt x="2541584" y="2666557"/>
                    <a:pt x="2666484" y="2666557"/>
                    <a:pt x="2788410" y="2666557"/>
                  </a:cubicBezTo>
                  <a:cubicBezTo>
                    <a:pt x="2901414" y="2666557"/>
                    <a:pt x="3014418" y="2667828"/>
                    <a:pt x="3127423" y="2669098"/>
                  </a:cubicBezTo>
                  <a:cubicBezTo>
                    <a:pt x="3177977" y="2669098"/>
                    <a:pt x="3231506" y="2670368"/>
                    <a:pt x="3282060" y="2670368"/>
                  </a:cubicBezTo>
                  <a:cubicBezTo>
                    <a:pt x="3445619" y="2669098"/>
                    <a:pt x="3606204" y="2662748"/>
                    <a:pt x="3761657" y="2662748"/>
                  </a:cubicBezTo>
                  <a:cubicBezTo>
                    <a:pt x="3765467" y="2662748"/>
                    <a:pt x="3770547" y="2660207"/>
                    <a:pt x="3774357" y="2657668"/>
                  </a:cubicBezTo>
                  <a:cubicBezTo>
                    <a:pt x="3779437" y="2653857"/>
                    <a:pt x="3781977" y="2647507"/>
                    <a:pt x="3784517" y="2644968"/>
                  </a:cubicBezTo>
                  <a:cubicBezTo>
                    <a:pt x="3785787" y="2580169"/>
                    <a:pt x="3787057" y="2494300"/>
                    <a:pt x="3788327" y="2408430"/>
                  </a:cubicBezTo>
                  <a:cubicBezTo>
                    <a:pt x="3789597" y="2275537"/>
                    <a:pt x="3799757" y="999763"/>
                    <a:pt x="3801027" y="866869"/>
                  </a:cubicBezTo>
                  <a:cubicBezTo>
                    <a:pt x="3801027" y="787133"/>
                    <a:pt x="3802297" y="707398"/>
                    <a:pt x="3803567" y="627662"/>
                  </a:cubicBezTo>
                  <a:cubicBezTo>
                    <a:pt x="3804837" y="541792"/>
                    <a:pt x="3806107" y="455923"/>
                    <a:pt x="3808647" y="370053"/>
                  </a:cubicBezTo>
                  <a:cubicBezTo>
                    <a:pt x="3809917" y="318941"/>
                    <a:pt x="3809917" y="265783"/>
                    <a:pt x="3814997" y="214671"/>
                  </a:cubicBezTo>
                  <a:cubicBezTo>
                    <a:pt x="3820077" y="153335"/>
                    <a:pt x="3822617" y="94044"/>
                    <a:pt x="3821347" y="43744"/>
                  </a:cubicBezTo>
                  <a:cubicBezTo>
                    <a:pt x="3821347" y="37394"/>
                    <a:pt x="3817537" y="29774"/>
                    <a:pt x="3811187" y="27234"/>
                  </a:cubicBezTo>
                  <a:close/>
                </a:path>
              </a:pathLst>
            </a:custGeom>
            <a:solidFill>
              <a:srgbClr val="EDEDED"/>
            </a:solidFill>
          </p:spPr>
        </p:sp>
      </p:grpSp>
      <p:grpSp>
        <p:nvGrpSpPr>
          <p:cNvPr id="9" name="Group 9"/>
          <p:cNvGrpSpPr/>
          <p:nvPr/>
        </p:nvGrpSpPr>
        <p:grpSpPr>
          <a:xfrm>
            <a:off x="6670392" y="3130710"/>
            <a:ext cx="5750209" cy="5440705"/>
            <a:chOff x="0" y="0"/>
            <a:chExt cx="3775246" cy="2672344"/>
          </a:xfrm>
        </p:grpSpPr>
        <p:sp>
          <p:nvSpPr>
            <p:cNvPr id="10" name="Freeform 10"/>
            <p:cNvSpPr/>
            <p:nvPr/>
          </p:nvSpPr>
          <p:spPr>
            <a:xfrm>
              <a:off x="0" y="-564"/>
              <a:ext cx="3775570" cy="2670368"/>
            </a:xfrm>
            <a:custGeom>
              <a:avLst/>
              <a:gdLst/>
              <a:ahLst/>
              <a:cxnLst/>
              <a:rect l="l" t="t" r="r" b="b"/>
              <a:pathLst>
                <a:path w="3775570" h="2670368">
                  <a:moveTo>
                    <a:pt x="3765086" y="27234"/>
                  </a:moveTo>
                  <a:cubicBezTo>
                    <a:pt x="3756196" y="23424"/>
                    <a:pt x="3747306" y="20884"/>
                    <a:pt x="3738416" y="20884"/>
                  </a:cubicBezTo>
                  <a:cubicBezTo>
                    <a:pt x="3711746" y="19614"/>
                    <a:pt x="3655942" y="19614"/>
                    <a:pt x="3594271" y="17074"/>
                  </a:cubicBezTo>
                  <a:cubicBezTo>
                    <a:pt x="3453308" y="11994"/>
                    <a:pt x="3315283" y="5644"/>
                    <a:pt x="3174320" y="3104"/>
                  </a:cubicBezTo>
                  <a:cubicBezTo>
                    <a:pt x="3059788" y="564"/>
                    <a:pt x="2948193" y="3104"/>
                    <a:pt x="2833661" y="1834"/>
                  </a:cubicBezTo>
                  <a:cubicBezTo>
                    <a:pt x="2783736" y="1834"/>
                    <a:pt x="2733812" y="-706"/>
                    <a:pt x="2683888" y="1834"/>
                  </a:cubicBezTo>
                  <a:cubicBezTo>
                    <a:pt x="2563482" y="9454"/>
                    <a:pt x="2443077" y="10724"/>
                    <a:pt x="2319735" y="8184"/>
                  </a:cubicBezTo>
                  <a:cubicBezTo>
                    <a:pt x="2258064" y="6914"/>
                    <a:pt x="2196392" y="6914"/>
                    <a:pt x="2134721" y="6914"/>
                  </a:cubicBezTo>
                  <a:cubicBezTo>
                    <a:pt x="2023126" y="6914"/>
                    <a:pt x="1911531" y="6914"/>
                    <a:pt x="1799936" y="5644"/>
                  </a:cubicBezTo>
                  <a:cubicBezTo>
                    <a:pt x="1682467" y="4374"/>
                    <a:pt x="525400" y="1834"/>
                    <a:pt x="410868" y="564"/>
                  </a:cubicBezTo>
                  <a:cubicBezTo>
                    <a:pt x="316893" y="-706"/>
                    <a:pt x="225855" y="564"/>
                    <a:pt x="131880" y="564"/>
                  </a:cubicBezTo>
                  <a:cubicBezTo>
                    <a:pt x="67272" y="564"/>
                    <a:pt x="33020" y="3104"/>
                    <a:pt x="5080" y="4374"/>
                  </a:cubicBezTo>
                  <a:cubicBezTo>
                    <a:pt x="3810" y="4374"/>
                    <a:pt x="2540" y="6914"/>
                    <a:pt x="0" y="8184"/>
                  </a:cubicBezTo>
                  <a:cubicBezTo>
                    <a:pt x="1270" y="20884"/>
                    <a:pt x="3810" y="33584"/>
                    <a:pt x="5080" y="46284"/>
                  </a:cubicBezTo>
                  <a:cubicBezTo>
                    <a:pt x="15240" y="149246"/>
                    <a:pt x="16510" y="265783"/>
                    <a:pt x="17780" y="380276"/>
                  </a:cubicBezTo>
                  <a:cubicBezTo>
                    <a:pt x="19050" y="496813"/>
                    <a:pt x="17780" y="613350"/>
                    <a:pt x="16510" y="731932"/>
                  </a:cubicBezTo>
                  <a:cubicBezTo>
                    <a:pt x="15240" y="852558"/>
                    <a:pt x="2540" y="2118110"/>
                    <a:pt x="2540" y="2238736"/>
                  </a:cubicBezTo>
                  <a:cubicBezTo>
                    <a:pt x="2540" y="2357318"/>
                    <a:pt x="1270" y="2475899"/>
                    <a:pt x="0" y="2594481"/>
                  </a:cubicBezTo>
                  <a:cubicBezTo>
                    <a:pt x="0" y="2615757"/>
                    <a:pt x="3810" y="2625918"/>
                    <a:pt x="15240" y="2630998"/>
                  </a:cubicBezTo>
                  <a:cubicBezTo>
                    <a:pt x="22860" y="2634807"/>
                    <a:pt x="31750" y="2637348"/>
                    <a:pt x="40640" y="2638618"/>
                  </a:cubicBezTo>
                  <a:cubicBezTo>
                    <a:pt x="128943" y="2643698"/>
                    <a:pt x="240538" y="2647507"/>
                    <a:pt x="352133" y="2652588"/>
                  </a:cubicBezTo>
                  <a:cubicBezTo>
                    <a:pt x="413804" y="2655128"/>
                    <a:pt x="475475" y="2660207"/>
                    <a:pt x="537147" y="2661478"/>
                  </a:cubicBezTo>
                  <a:cubicBezTo>
                    <a:pt x="639932" y="2664018"/>
                    <a:pt x="1785252" y="2665288"/>
                    <a:pt x="1888037" y="2666557"/>
                  </a:cubicBezTo>
                  <a:cubicBezTo>
                    <a:pt x="1902721" y="2666557"/>
                    <a:pt x="1917404" y="2666557"/>
                    <a:pt x="1932088" y="2666557"/>
                  </a:cubicBezTo>
                  <a:cubicBezTo>
                    <a:pt x="2002569" y="2666557"/>
                    <a:pt x="2075987" y="2665288"/>
                    <a:pt x="2146468" y="2665288"/>
                  </a:cubicBezTo>
                  <a:cubicBezTo>
                    <a:pt x="2228696" y="2665288"/>
                    <a:pt x="2307988" y="2666557"/>
                    <a:pt x="2390216" y="2666557"/>
                  </a:cubicBezTo>
                  <a:cubicBezTo>
                    <a:pt x="2510621" y="2666557"/>
                    <a:pt x="2633964" y="2666557"/>
                    <a:pt x="2754369" y="2666557"/>
                  </a:cubicBezTo>
                  <a:cubicBezTo>
                    <a:pt x="2865964" y="2666557"/>
                    <a:pt x="2977560" y="2667828"/>
                    <a:pt x="3089155" y="2669098"/>
                  </a:cubicBezTo>
                  <a:cubicBezTo>
                    <a:pt x="3139079" y="2669098"/>
                    <a:pt x="3191940" y="2670368"/>
                    <a:pt x="3241864" y="2670368"/>
                  </a:cubicBezTo>
                  <a:cubicBezTo>
                    <a:pt x="3403384" y="2669098"/>
                    <a:pt x="3561967" y="2662748"/>
                    <a:pt x="3715556" y="2662748"/>
                  </a:cubicBezTo>
                  <a:cubicBezTo>
                    <a:pt x="3719366" y="2662748"/>
                    <a:pt x="3724446" y="2660207"/>
                    <a:pt x="3728256" y="2657668"/>
                  </a:cubicBezTo>
                  <a:cubicBezTo>
                    <a:pt x="3733336" y="2653857"/>
                    <a:pt x="3735876" y="2647507"/>
                    <a:pt x="3738416" y="2644968"/>
                  </a:cubicBezTo>
                  <a:cubicBezTo>
                    <a:pt x="3739686" y="2580169"/>
                    <a:pt x="3740956" y="2494300"/>
                    <a:pt x="3742226" y="2408430"/>
                  </a:cubicBezTo>
                  <a:cubicBezTo>
                    <a:pt x="3743496" y="2275537"/>
                    <a:pt x="3753656" y="999763"/>
                    <a:pt x="3754926" y="866869"/>
                  </a:cubicBezTo>
                  <a:cubicBezTo>
                    <a:pt x="3754926" y="787133"/>
                    <a:pt x="3756196" y="707398"/>
                    <a:pt x="3757466" y="627662"/>
                  </a:cubicBezTo>
                  <a:cubicBezTo>
                    <a:pt x="3758736" y="541792"/>
                    <a:pt x="3760006" y="455923"/>
                    <a:pt x="3762546" y="370053"/>
                  </a:cubicBezTo>
                  <a:cubicBezTo>
                    <a:pt x="3763816" y="318941"/>
                    <a:pt x="3763816" y="265783"/>
                    <a:pt x="3768896" y="214671"/>
                  </a:cubicBezTo>
                  <a:cubicBezTo>
                    <a:pt x="3773976" y="153335"/>
                    <a:pt x="3776516" y="94044"/>
                    <a:pt x="3775246" y="43744"/>
                  </a:cubicBezTo>
                  <a:cubicBezTo>
                    <a:pt x="3775246" y="37394"/>
                    <a:pt x="3771436" y="29774"/>
                    <a:pt x="3765086" y="27234"/>
                  </a:cubicBezTo>
                  <a:close/>
                </a:path>
              </a:pathLst>
            </a:custGeom>
            <a:solidFill>
              <a:srgbClr val="EDEDED"/>
            </a:solidFill>
          </p:spPr>
        </p:sp>
      </p:grpSp>
      <p:sp>
        <p:nvSpPr>
          <p:cNvPr id="12" name="TextBox 12"/>
          <p:cNvSpPr txBox="1"/>
          <p:nvPr/>
        </p:nvSpPr>
        <p:spPr>
          <a:xfrm>
            <a:off x="3725486" y="1352550"/>
            <a:ext cx="11141828" cy="1031051"/>
          </a:xfrm>
          <a:prstGeom prst="rect">
            <a:avLst/>
          </a:prstGeom>
        </p:spPr>
        <p:txBody>
          <a:bodyPr lIns="0" tIns="0" rIns="0" bIns="0" rtlCol="0" anchor="t">
            <a:spAutoFit/>
          </a:bodyPr>
          <a:lstStyle/>
          <a:p>
            <a:pPr marL="0" lvl="0" indent="0" algn="ctr">
              <a:lnSpc>
                <a:spcPts val="8789"/>
              </a:lnSpc>
            </a:pPr>
            <a:r>
              <a:rPr lang="en-US" sz="4800" b="1" spc="-87" dirty="0">
                <a:solidFill>
                  <a:srgbClr val="FFFFFF"/>
                </a:solidFill>
                <a:latin typeface="Bogart Bold"/>
                <a:ea typeface="Bogart Bold"/>
                <a:cs typeface="Bogart Bold"/>
                <a:sym typeface="Bogart Bold"/>
              </a:rPr>
              <a:t>Overview of CHD</a:t>
            </a:r>
          </a:p>
        </p:txBody>
      </p:sp>
      <p:sp>
        <p:nvSpPr>
          <p:cNvPr id="16" name="Freeform 16"/>
          <p:cNvSpPr/>
          <p:nvPr/>
        </p:nvSpPr>
        <p:spPr>
          <a:xfrm rot="2946191">
            <a:off x="14450079" y="966203"/>
            <a:ext cx="1356904" cy="1767432"/>
          </a:xfrm>
          <a:custGeom>
            <a:avLst/>
            <a:gdLst/>
            <a:ahLst/>
            <a:cxnLst/>
            <a:rect l="l" t="t" r="r" b="b"/>
            <a:pathLst>
              <a:path w="1356904" h="1767432">
                <a:moveTo>
                  <a:pt x="0" y="0"/>
                </a:moveTo>
                <a:lnTo>
                  <a:pt x="1356904" y="0"/>
                </a:lnTo>
                <a:lnTo>
                  <a:pt x="1356904" y="1767433"/>
                </a:lnTo>
                <a:lnTo>
                  <a:pt x="0" y="1767433"/>
                </a:lnTo>
                <a:lnTo>
                  <a:pt x="0" y="0"/>
                </a:lnTo>
                <a:close/>
              </a:path>
            </a:pathLst>
          </a:custGeom>
          <a:blipFill>
            <a:blip>
              <a:extLst>
                <a:ext uri="{96DAC541-7B7A-43D3-8B79-37D633B846F1}">
                  <asvg:svgBlip xmlns="" xmlns:asvg="http://schemas.microsoft.com/office/drawing/2016/SVG/main" r:embed="rId4"/>
                </a:ext>
              </a:extLst>
            </a:blip>
            <a:stretch>
              <a:fillRect l="-223589" b="-79771"/>
            </a:stretch>
          </a:blipFill>
        </p:spPr>
      </p:sp>
      <p:sp>
        <p:nvSpPr>
          <p:cNvPr id="17" name="Freeform 17"/>
          <p:cNvSpPr/>
          <p:nvPr/>
        </p:nvSpPr>
        <p:spPr>
          <a:xfrm rot="-3531975">
            <a:off x="15680175" y="2251585"/>
            <a:ext cx="1121060" cy="1052053"/>
          </a:xfrm>
          <a:custGeom>
            <a:avLst/>
            <a:gdLst/>
            <a:ahLst/>
            <a:cxnLst/>
            <a:rect l="l" t="t" r="r" b="b"/>
            <a:pathLst>
              <a:path w="1121060" h="1052053">
                <a:moveTo>
                  <a:pt x="0" y="0"/>
                </a:moveTo>
                <a:lnTo>
                  <a:pt x="1121060" y="0"/>
                </a:lnTo>
                <a:lnTo>
                  <a:pt x="1121060" y="1052054"/>
                </a:lnTo>
                <a:lnTo>
                  <a:pt x="0" y="1052054"/>
                </a:lnTo>
                <a:lnTo>
                  <a:pt x="0" y="0"/>
                </a:lnTo>
                <a:close/>
              </a:path>
            </a:pathLst>
          </a:custGeom>
          <a:blipFill>
            <a:blip>
              <a:extLst>
                <a:ext uri="{96DAC541-7B7A-43D3-8B79-37D633B846F1}">
                  <asvg:svgBlip xmlns="" xmlns:asvg="http://schemas.microsoft.com/office/drawing/2016/SVG/main" r:embed="rId4"/>
                </a:ext>
              </a:extLst>
            </a:blip>
            <a:stretch>
              <a:fillRect l="-168858" t="-92879" r="-122806" b="-109134"/>
            </a:stretch>
          </a:blipFill>
        </p:spPr>
      </p:sp>
      <p:sp>
        <p:nvSpPr>
          <p:cNvPr id="18" name="Freeform 18"/>
          <p:cNvSpPr/>
          <p:nvPr/>
        </p:nvSpPr>
        <p:spPr>
          <a:xfrm rot="2035113">
            <a:off x="15809915" y="939140"/>
            <a:ext cx="1492443" cy="847020"/>
          </a:xfrm>
          <a:custGeom>
            <a:avLst/>
            <a:gdLst/>
            <a:ahLst/>
            <a:cxnLst/>
            <a:rect l="l" t="t" r="r" b="b"/>
            <a:pathLst>
              <a:path w="1492443" h="847020">
                <a:moveTo>
                  <a:pt x="0" y="0"/>
                </a:moveTo>
                <a:lnTo>
                  <a:pt x="1492444" y="0"/>
                </a:lnTo>
                <a:lnTo>
                  <a:pt x="1492444" y="847021"/>
                </a:lnTo>
                <a:lnTo>
                  <a:pt x="0" y="847021"/>
                </a:lnTo>
                <a:lnTo>
                  <a:pt x="0" y="0"/>
                </a:lnTo>
                <a:close/>
              </a:path>
            </a:pathLst>
          </a:custGeom>
          <a:blipFill>
            <a:blip>
              <a:extLst>
                <a:ext uri="{96DAC541-7B7A-43D3-8B79-37D633B846F1}">
                  <asvg:svgBlip xmlns="" xmlns:asvg="http://schemas.microsoft.com/office/drawing/2016/SVG/main" r:embed="rId4"/>
                </a:ext>
              </a:extLst>
            </a:blip>
            <a:stretch>
              <a:fillRect l="-65893" r="-128308" b="-275120"/>
            </a:stretch>
          </a:blipFill>
        </p:spPr>
      </p:sp>
      <p:sp>
        <p:nvSpPr>
          <p:cNvPr id="19" name="Freeform 19"/>
          <p:cNvSpPr/>
          <p:nvPr/>
        </p:nvSpPr>
        <p:spPr>
          <a:xfrm>
            <a:off x="2486487" y="854292"/>
            <a:ext cx="1541785" cy="1416865"/>
          </a:xfrm>
          <a:custGeom>
            <a:avLst/>
            <a:gdLst/>
            <a:ahLst/>
            <a:cxnLst/>
            <a:rect l="l" t="t" r="r" b="b"/>
            <a:pathLst>
              <a:path w="1541785" h="1416865">
                <a:moveTo>
                  <a:pt x="0" y="0"/>
                </a:moveTo>
                <a:lnTo>
                  <a:pt x="1541785" y="0"/>
                </a:lnTo>
                <a:lnTo>
                  <a:pt x="1541785" y="1416865"/>
                </a:lnTo>
                <a:lnTo>
                  <a:pt x="0" y="1416865"/>
                </a:lnTo>
                <a:lnTo>
                  <a:pt x="0" y="0"/>
                </a:lnTo>
                <a:close/>
              </a:path>
            </a:pathLst>
          </a:custGeom>
          <a:blipFill>
            <a:blip>
              <a:extLst>
                <a:ext uri="{96DAC541-7B7A-43D3-8B79-37D633B846F1}">
                  <asvg:svgBlip xmlns="" xmlns:asvg="http://schemas.microsoft.com/office/drawing/2016/SVG/main" r:embed="rId4"/>
                </a:ext>
              </a:extLst>
            </a:blip>
            <a:stretch>
              <a:fillRect l="-1270" t="-52897" r="-134299" b="-32599"/>
            </a:stretch>
          </a:blipFill>
        </p:spPr>
      </p:sp>
      <p:sp>
        <p:nvSpPr>
          <p:cNvPr id="20" name="Freeform 20"/>
          <p:cNvSpPr/>
          <p:nvPr/>
        </p:nvSpPr>
        <p:spPr>
          <a:xfrm>
            <a:off x="1311074" y="1967715"/>
            <a:ext cx="1274852" cy="1469930"/>
          </a:xfrm>
          <a:custGeom>
            <a:avLst/>
            <a:gdLst/>
            <a:ahLst/>
            <a:cxnLst/>
            <a:rect l="l" t="t" r="r" b="b"/>
            <a:pathLst>
              <a:path w="1274852" h="1469930">
                <a:moveTo>
                  <a:pt x="0" y="0"/>
                </a:moveTo>
                <a:lnTo>
                  <a:pt x="1274853" y="0"/>
                </a:lnTo>
                <a:lnTo>
                  <a:pt x="1274853" y="1469931"/>
                </a:lnTo>
                <a:lnTo>
                  <a:pt x="0" y="1469931"/>
                </a:lnTo>
                <a:lnTo>
                  <a:pt x="0" y="0"/>
                </a:lnTo>
                <a:close/>
              </a:path>
            </a:pathLst>
          </a:custGeom>
          <a:blipFill>
            <a:blip>
              <a:extLst>
                <a:ext uri="{96DAC541-7B7A-43D3-8B79-37D633B846F1}">
                  <asvg:svgBlip xmlns="" xmlns:asvg="http://schemas.microsoft.com/office/drawing/2016/SVG/main" r:embed="rId4"/>
                </a:ext>
              </a:extLst>
            </a:blip>
            <a:stretch>
              <a:fillRect l="-212551" t="-12414" b="-83742"/>
            </a:stretch>
          </a:blipFill>
        </p:spPr>
      </p:sp>
      <p:sp>
        <p:nvSpPr>
          <p:cNvPr id="21" name="TextBox 21"/>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3</a:t>
            </a:r>
          </a:p>
        </p:txBody>
      </p:sp>
      <p:sp>
        <p:nvSpPr>
          <p:cNvPr id="22" name="Freeform 10">
            <a:extLst>
              <a:ext uri="{FF2B5EF4-FFF2-40B4-BE49-F238E27FC236}">
                <a16:creationId xmlns="" xmlns:a16="http://schemas.microsoft.com/office/drawing/2014/main" id="{844991E0-FA3A-D151-4973-31A0B7E57037}"/>
              </a:ext>
            </a:extLst>
          </p:cNvPr>
          <p:cNvSpPr/>
          <p:nvPr/>
        </p:nvSpPr>
        <p:spPr>
          <a:xfrm>
            <a:off x="12625278" y="3249685"/>
            <a:ext cx="4351647" cy="5316559"/>
          </a:xfrm>
          <a:custGeom>
            <a:avLst/>
            <a:gdLst/>
            <a:ahLst/>
            <a:cxnLst/>
            <a:rect l="l" t="t" r="r" b="b"/>
            <a:pathLst>
              <a:path w="3775570" h="2670368">
                <a:moveTo>
                  <a:pt x="3765086" y="27234"/>
                </a:moveTo>
                <a:cubicBezTo>
                  <a:pt x="3756196" y="23424"/>
                  <a:pt x="3747306" y="20884"/>
                  <a:pt x="3738416" y="20884"/>
                </a:cubicBezTo>
                <a:cubicBezTo>
                  <a:pt x="3711746" y="19614"/>
                  <a:pt x="3655942" y="19614"/>
                  <a:pt x="3594271" y="17074"/>
                </a:cubicBezTo>
                <a:cubicBezTo>
                  <a:pt x="3453308" y="11994"/>
                  <a:pt x="3315283" y="5644"/>
                  <a:pt x="3174320" y="3104"/>
                </a:cubicBezTo>
                <a:cubicBezTo>
                  <a:pt x="3059788" y="564"/>
                  <a:pt x="2948193" y="3104"/>
                  <a:pt x="2833661" y="1834"/>
                </a:cubicBezTo>
                <a:cubicBezTo>
                  <a:pt x="2783736" y="1834"/>
                  <a:pt x="2733812" y="-706"/>
                  <a:pt x="2683888" y="1834"/>
                </a:cubicBezTo>
                <a:cubicBezTo>
                  <a:pt x="2563482" y="9454"/>
                  <a:pt x="2443077" y="10724"/>
                  <a:pt x="2319735" y="8184"/>
                </a:cubicBezTo>
                <a:cubicBezTo>
                  <a:pt x="2258064" y="6914"/>
                  <a:pt x="2196392" y="6914"/>
                  <a:pt x="2134721" y="6914"/>
                </a:cubicBezTo>
                <a:cubicBezTo>
                  <a:pt x="2023126" y="6914"/>
                  <a:pt x="1911531" y="6914"/>
                  <a:pt x="1799936" y="5644"/>
                </a:cubicBezTo>
                <a:cubicBezTo>
                  <a:pt x="1682467" y="4374"/>
                  <a:pt x="525400" y="1834"/>
                  <a:pt x="410868" y="564"/>
                </a:cubicBezTo>
                <a:cubicBezTo>
                  <a:pt x="316893" y="-706"/>
                  <a:pt x="225855" y="564"/>
                  <a:pt x="131880" y="564"/>
                </a:cubicBezTo>
                <a:cubicBezTo>
                  <a:pt x="67272" y="564"/>
                  <a:pt x="33020" y="3104"/>
                  <a:pt x="5080" y="4374"/>
                </a:cubicBezTo>
                <a:cubicBezTo>
                  <a:pt x="3810" y="4374"/>
                  <a:pt x="2540" y="6914"/>
                  <a:pt x="0" y="8184"/>
                </a:cubicBezTo>
                <a:cubicBezTo>
                  <a:pt x="1270" y="20884"/>
                  <a:pt x="3810" y="33584"/>
                  <a:pt x="5080" y="46284"/>
                </a:cubicBezTo>
                <a:cubicBezTo>
                  <a:pt x="15240" y="149246"/>
                  <a:pt x="16510" y="265783"/>
                  <a:pt x="17780" y="380276"/>
                </a:cubicBezTo>
                <a:cubicBezTo>
                  <a:pt x="19050" y="496813"/>
                  <a:pt x="17780" y="613350"/>
                  <a:pt x="16510" y="731932"/>
                </a:cubicBezTo>
                <a:cubicBezTo>
                  <a:pt x="15240" y="852558"/>
                  <a:pt x="2540" y="2118110"/>
                  <a:pt x="2540" y="2238736"/>
                </a:cubicBezTo>
                <a:cubicBezTo>
                  <a:pt x="2540" y="2357318"/>
                  <a:pt x="1270" y="2475899"/>
                  <a:pt x="0" y="2594481"/>
                </a:cubicBezTo>
                <a:cubicBezTo>
                  <a:pt x="0" y="2615757"/>
                  <a:pt x="3810" y="2625918"/>
                  <a:pt x="15240" y="2630998"/>
                </a:cubicBezTo>
                <a:cubicBezTo>
                  <a:pt x="22860" y="2634807"/>
                  <a:pt x="31750" y="2637348"/>
                  <a:pt x="40640" y="2638618"/>
                </a:cubicBezTo>
                <a:cubicBezTo>
                  <a:pt x="128943" y="2643698"/>
                  <a:pt x="240538" y="2647507"/>
                  <a:pt x="352133" y="2652588"/>
                </a:cubicBezTo>
                <a:cubicBezTo>
                  <a:pt x="413804" y="2655128"/>
                  <a:pt x="475475" y="2660207"/>
                  <a:pt x="537147" y="2661478"/>
                </a:cubicBezTo>
                <a:cubicBezTo>
                  <a:pt x="639932" y="2664018"/>
                  <a:pt x="1785252" y="2665288"/>
                  <a:pt x="1888037" y="2666557"/>
                </a:cubicBezTo>
                <a:cubicBezTo>
                  <a:pt x="1902721" y="2666557"/>
                  <a:pt x="1917404" y="2666557"/>
                  <a:pt x="1932088" y="2666557"/>
                </a:cubicBezTo>
                <a:cubicBezTo>
                  <a:pt x="2002569" y="2666557"/>
                  <a:pt x="2075987" y="2665288"/>
                  <a:pt x="2146468" y="2665288"/>
                </a:cubicBezTo>
                <a:cubicBezTo>
                  <a:pt x="2228696" y="2665288"/>
                  <a:pt x="2307988" y="2666557"/>
                  <a:pt x="2390216" y="2666557"/>
                </a:cubicBezTo>
                <a:cubicBezTo>
                  <a:pt x="2510621" y="2666557"/>
                  <a:pt x="2633964" y="2666557"/>
                  <a:pt x="2754369" y="2666557"/>
                </a:cubicBezTo>
                <a:cubicBezTo>
                  <a:pt x="2865964" y="2666557"/>
                  <a:pt x="2977560" y="2667828"/>
                  <a:pt x="3089155" y="2669098"/>
                </a:cubicBezTo>
                <a:cubicBezTo>
                  <a:pt x="3139079" y="2669098"/>
                  <a:pt x="3191940" y="2670368"/>
                  <a:pt x="3241864" y="2670368"/>
                </a:cubicBezTo>
                <a:cubicBezTo>
                  <a:pt x="3403384" y="2669098"/>
                  <a:pt x="3561967" y="2662748"/>
                  <a:pt x="3715556" y="2662748"/>
                </a:cubicBezTo>
                <a:cubicBezTo>
                  <a:pt x="3719366" y="2662748"/>
                  <a:pt x="3724446" y="2660207"/>
                  <a:pt x="3728256" y="2657668"/>
                </a:cubicBezTo>
                <a:cubicBezTo>
                  <a:pt x="3733336" y="2653857"/>
                  <a:pt x="3735876" y="2647507"/>
                  <a:pt x="3738416" y="2644968"/>
                </a:cubicBezTo>
                <a:cubicBezTo>
                  <a:pt x="3739686" y="2580169"/>
                  <a:pt x="3740956" y="2494300"/>
                  <a:pt x="3742226" y="2408430"/>
                </a:cubicBezTo>
                <a:cubicBezTo>
                  <a:pt x="3743496" y="2275537"/>
                  <a:pt x="3753656" y="999763"/>
                  <a:pt x="3754926" y="866869"/>
                </a:cubicBezTo>
                <a:cubicBezTo>
                  <a:pt x="3754926" y="787133"/>
                  <a:pt x="3756196" y="707398"/>
                  <a:pt x="3757466" y="627662"/>
                </a:cubicBezTo>
                <a:cubicBezTo>
                  <a:pt x="3758736" y="541792"/>
                  <a:pt x="3760006" y="455923"/>
                  <a:pt x="3762546" y="370053"/>
                </a:cubicBezTo>
                <a:cubicBezTo>
                  <a:pt x="3763816" y="318941"/>
                  <a:pt x="3763816" y="265783"/>
                  <a:pt x="3768896" y="214671"/>
                </a:cubicBezTo>
                <a:cubicBezTo>
                  <a:pt x="3773976" y="153335"/>
                  <a:pt x="3776516" y="94044"/>
                  <a:pt x="3775246" y="43744"/>
                </a:cubicBezTo>
                <a:cubicBezTo>
                  <a:pt x="3775246" y="37394"/>
                  <a:pt x="3771436" y="29774"/>
                  <a:pt x="3765086" y="27234"/>
                </a:cubicBezTo>
                <a:close/>
              </a:path>
            </a:pathLst>
          </a:custGeom>
          <a:solidFill>
            <a:srgbClr val="EDEDED"/>
          </a:solidFill>
        </p:spPr>
      </p:sp>
      <p:sp>
        <p:nvSpPr>
          <p:cNvPr id="24" name="TextBox 23">
            <a:extLst>
              <a:ext uri="{FF2B5EF4-FFF2-40B4-BE49-F238E27FC236}">
                <a16:creationId xmlns="" xmlns:a16="http://schemas.microsoft.com/office/drawing/2014/main" id="{7B96AEC0-3EC4-61E0-99F4-A1F11A9F3F49}"/>
              </a:ext>
            </a:extLst>
          </p:cNvPr>
          <p:cNvSpPr txBox="1"/>
          <p:nvPr/>
        </p:nvSpPr>
        <p:spPr>
          <a:xfrm>
            <a:off x="1297859" y="3344847"/>
            <a:ext cx="4839176"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Definition:</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Heart Disease (CHD) is narrowing or blockage of coronary arteries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Caused by plaque (atheroma) build-up due to atherosclerosis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Mir et al., 2024)</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Reduces blood flow to the heart.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6" name="TextBox 25">
            <a:extLst>
              <a:ext uri="{FF2B5EF4-FFF2-40B4-BE49-F238E27FC236}">
                <a16:creationId xmlns="" xmlns:a16="http://schemas.microsoft.com/office/drawing/2014/main" id="{BB56D39B-011C-4E45-A096-BF3E32F9535D}"/>
              </a:ext>
            </a:extLst>
          </p:cNvPr>
          <p:cNvSpPr txBox="1"/>
          <p:nvPr/>
        </p:nvSpPr>
        <p:spPr>
          <a:xfrm>
            <a:off x="6770351" y="3317236"/>
            <a:ext cx="5595539"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Symptoms: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Chest pain (angina)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Shortness of breath (dyspnoea)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Fatigue and weakness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 Rosa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Pain in arms, neck, or jaw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Nausea (can be silent in women and diabetics)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8" name="TextBox 27">
            <a:extLst>
              <a:ext uri="{FF2B5EF4-FFF2-40B4-BE49-F238E27FC236}">
                <a16:creationId xmlns="" xmlns:a16="http://schemas.microsoft.com/office/drawing/2014/main" id="{882BB1F5-201B-D0E7-7AA1-1811032804D8}"/>
              </a:ext>
            </a:extLst>
          </p:cNvPr>
          <p:cNvSpPr txBox="1"/>
          <p:nvPr/>
        </p:nvSpPr>
        <p:spPr>
          <a:xfrm>
            <a:off x="12690253" y="3777857"/>
            <a:ext cx="4286672" cy="4361147"/>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Causes (Aetiology):</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Smoking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High cholesterol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Malik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Hypertension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Poor lifestyle (obesity, inactivity, unhealthy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658534" y="717295"/>
            <a:ext cx="16616627" cy="9002116"/>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grpSp>
        <p:nvGrpSpPr>
          <p:cNvPr id="7" name="Group 7"/>
          <p:cNvGrpSpPr/>
          <p:nvPr/>
        </p:nvGrpSpPr>
        <p:grpSpPr>
          <a:xfrm>
            <a:off x="8966849" y="1433005"/>
            <a:ext cx="8179054" cy="5234496"/>
            <a:chOff x="0" y="0"/>
            <a:chExt cx="3821347" cy="1667348"/>
          </a:xfrm>
        </p:grpSpPr>
        <p:sp>
          <p:nvSpPr>
            <p:cNvPr id="8" name="Freeform 8"/>
            <p:cNvSpPr/>
            <p:nvPr/>
          </p:nvSpPr>
          <p:spPr>
            <a:xfrm>
              <a:off x="0" y="-564"/>
              <a:ext cx="3821671" cy="1665373"/>
            </a:xfrm>
            <a:custGeom>
              <a:avLst/>
              <a:gdLst/>
              <a:ahLst/>
              <a:cxnLst/>
              <a:rect l="l" t="t" r="r" b="b"/>
              <a:pathLst>
                <a:path w="3821671" h="1665373">
                  <a:moveTo>
                    <a:pt x="3811187" y="27234"/>
                  </a:moveTo>
                  <a:cubicBezTo>
                    <a:pt x="3802297" y="23424"/>
                    <a:pt x="3793407" y="20884"/>
                    <a:pt x="3784517" y="20884"/>
                  </a:cubicBezTo>
                  <a:cubicBezTo>
                    <a:pt x="3757847" y="19614"/>
                    <a:pt x="3701366" y="19614"/>
                    <a:pt x="3638916" y="17074"/>
                  </a:cubicBezTo>
                  <a:cubicBezTo>
                    <a:pt x="3496174" y="11994"/>
                    <a:pt x="3356405" y="5644"/>
                    <a:pt x="3213663" y="3104"/>
                  </a:cubicBezTo>
                  <a:cubicBezTo>
                    <a:pt x="3097685" y="564"/>
                    <a:pt x="2984681" y="3104"/>
                    <a:pt x="2868702" y="1834"/>
                  </a:cubicBezTo>
                  <a:cubicBezTo>
                    <a:pt x="2818148" y="1834"/>
                    <a:pt x="2767593" y="-706"/>
                    <a:pt x="2717038" y="1834"/>
                  </a:cubicBezTo>
                  <a:cubicBezTo>
                    <a:pt x="2595113" y="9454"/>
                    <a:pt x="2473187" y="10724"/>
                    <a:pt x="2348287" y="8184"/>
                  </a:cubicBezTo>
                  <a:cubicBezTo>
                    <a:pt x="2285838" y="6914"/>
                    <a:pt x="2223388" y="6914"/>
                    <a:pt x="2160938" y="6914"/>
                  </a:cubicBezTo>
                  <a:cubicBezTo>
                    <a:pt x="2047934" y="6914"/>
                    <a:pt x="1934930" y="6914"/>
                    <a:pt x="1821925" y="5644"/>
                  </a:cubicBezTo>
                  <a:cubicBezTo>
                    <a:pt x="1702973" y="4374"/>
                    <a:pt x="531296" y="1834"/>
                    <a:pt x="415318" y="564"/>
                  </a:cubicBezTo>
                  <a:cubicBezTo>
                    <a:pt x="320157" y="-706"/>
                    <a:pt x="227969" y="564"/>
                    <a:pt x="132807" y="564"/>
                  </a:cubicBezTo>
                  <a:cubicBezTo>
                    <a:pt x="67384" y="564"/>
                    <a:pt x="33020" y="3104"/>
                    <a:pt x="5080" y="4374"/>
                  </a:cubicBezTo>
                  <a:cubicBezTo>
                    <a:pt x="3810" y="4374"/>
                    <a:pt x="2540" y="6914"/>
                    <a:pt x="0" y="8184"/>
                  </a:cubicBezTo>
                  <a:cubicBezTo>
                    <a:pt x="1270" y="20884"/>
                    <a:pt x="3810" y="33584"/>
                    <a:pt x="5080" y="46284"/>
                  </a:cubicBezTo>
                  <a:cubicBezTo>
                    <a:pt x="15240" y="116013"/>
                    <a:pt x="16510" y="186474"/>
                    <a:pt x="17780" y="255699"/>
                  </a:cubicBezTo>
                  <a:cubicBezTo>
                    <a:pt x="19050" y="326160"/>
                    <a:pt x="17780" y="396621"/>
                    <a:pt x="16510" y="468318"/>
                  </a:cubicBezTo>
                  <a:cubicBezTo>
                    <a:pt x="15240" y="541252"/>
                    <a:pt x="2540" y="1306435"/>
                    <a:pt x="2540" y="1379369"/>
                  </a:cubicBezTo>
                  <a:cubicBezTo>
                    <a:pt x="2540" y="1451066"/>
                    <a:pt x="1270" y="1522763"/>
                    <a:pt x="0" y="1594461"/>
                  </a:cubicBezTo>
                  <a:cubicBezTo>
                    <a:pt x="0" y="1610762"/>
                    <a:pt x="3810" y="1620922"/>
                    <a:pt x="15240" y="1626002"/>
                  </a:cubicBezTo>
                  <a:cubicBezTo>
                    <a:pt x="22860" y="1629812"/>
                    <a:pt x="31750" y="1632352"/>
                    <a:pt x="40640" y="1633622"/>
                  </a:cubicBezTo>
                  <a:cubicBezTo>
                    <a:pt x="129834" y="1638702"/>
                    <a:pt x="242838" y="1642512"/>
                    <a:pt x="355842" y="1647592"/>
                  </a:cubicBezTo>
                  <a:cubicBezTo>
                    <a:pt x="418292" y="1650132"/>
                    <a:pt x="480742" y="1655212"/>
                    <a:pt x="543192" y="1656482"/>
                  </a:cubicBezTo>
                  <a:cubicBezTo>
                    <a:pt x="647274" y="1659022"/>
                    <a:pt x="1807056" y="1660292"/>
                    <a:pt x="1911139" y="1661562"/>
                  </a:cubicBezTo>
                  <a:cubicBezTo>
                    <a:pt x="1926008" y="1661562"/>
                    <a:pt x="1940877" y="1661562"/>
                    <a:pt x="1955746" y="1661562"/>
                  </a:cubicBezTo>
                  <a:cubicBezTo>
                    <a:pt x="2027117" y="1661562"/>
                    <a:pt x="2101462" y="1660292"/>
                    <a:pt x="2172833" y="1660292"/>
                  </a:cubicBezTo>
                  <a:cubicBezTo>
                    <a:pt x="2256100" y="1660292"/>
                    <a:pt x="2336392" y="1661562"/>
                    <a:pt x="2419659" y="1661562"/>
                  </a:cubicBezTo>
                  <a:cubicBezTo>
                    <a:pt x="2541584" y="1661562"/>
                    <a:pt x="2666484" y="1661562"/>
                    <a:pt x="2788410" y="1661562"/>
                  </a:cubicBezTo>
                  <a:cubicBezTo>
                    <a:pt x="2901414" y="1661562"/>
                    <a:pt x="3014418" y="1662832"/>
                    <a:pt x="3127423" y="1664102"/>
                  </a:cubicBezTo>
                  <a:cubicBezTo>
                    <a:pt x="3177977" y="1664102"/>
                    <a:pt x="3231506" y="1665372"/>
                    <a:pt x="3282060" y="1665372"/>
                  </a:cubicBezTo>
                  <a:cubicBezTo>
                    <a:pt x="3445619" y="1664102"/>
                    <a:pt x="3606204" y="1657752"/>
                    <a:pt x="3761657" y="1657752"/>
                  </a:cubicBezTo>
                  <a:cubicBezTo>
                    <a:pt x="3765467" y="1657752"/>
                    <a:pt x="3770547" y="1655212"/>
                    <a:pt x="3774357" y="1652672"/>
                  </a:cubicBezTo>
                  <a:cubicBezTo>
                    <a:pt x="3779437" y="1648862"/>
                    <a:pt x="3781977" y="1642512"/>
                    <a:pt x="3784517" y="1639972"/>
                  </a:cubicBezTo>
                  <a:cubicBezTo>
                    <a:pt x="3785787" y="1585807"/>
                    <a:pt x="3787057" y="1533889"/>
                    <a:pt x="3788327" y="1481970"/>
                  </a:cubicBezTo>
                  <a:cubicBezTo>
                    <a:pt x="3789597" y="1401619"/>
                    <a:pt x="3799757" y="630255"/>
                    <a:pt x="3801027" y="549905"/>
                  </a:cubicBezTo>
                  <a:cubicBezTo>
                    <a:pt x="3801027" y="501695"/>
                    <a:pt x="3802297" y="453484"/>
                    <a:pt x="3803567" y="405274"/>
                  </a:cubicBezTo>
                  <a:cubicBezTo>
                    <a:pt x="3804837" y="353355"/>
                    <a:pt x="3806107" y="301437"/>
                    <a:pt x="3808647" y="249518"/>
                  </a:cubicBezTo>
                  <a:cubicBezTo>
                    <a:pt x="3809917" y="218614"/>
                    <a:pt x="3809917" y="186474"/>
                    <a:pt x="3814997" y="155570"/>
                  </a:cubicBezTo>
                  <a:cubicBezTo>
                    <a:pt x="3820077" y="118485"/>
                    <a:pt x="3822617" y="82636"/>
                    <a:pt x="3821347" y="43744"/>
                  </a:cubicBezTo>
                  <a:cubicBezTo>
                    <a:pt x="3821347" y="37394"/>
                    <a:pt x="3817537" y="29774"/>
                    <a:pt x="3811187" y="27234"/>
                  </a:cubicBezTo>
                  <a:close/>
                </a:path>
              </a:pathLst>
            </a:custGeom>
            <a:solidFill>
              <a:srgbClr val="EDEDED"/>
            </a:solidFill>
          </p:spPr>
        </p:sp>
      </p:grpSp>
      <p:grpSp>
        <p:nvGrpSpPr>
          <p:cNvPr id="9" name="Group 9"/>
          <p:cNvGrpSpPr/>
          <p:nvPr/>
        </p:nvGrpSpPr>
        <p:grpSpPr>
          <a:xfrm>
            <a:off x="1057817" y="1523023"/>
            <a:ext cx="7779772" cy="8114581"/>
            <a:chOff x="-44522" y="18028"/>
            <a:chExt cx="3821671" cy="1665373"/>
          </a:xfrm>
        </p:grpSpPr>
        <p:sp>
          <p:nvSpPr>
            <p:cNvPr id="10" name="Freeform 10"/>
            <p:cNvSpPr/>
            <p:nvPr/>
          </p:nvSpPr>
          <p:spPr>
            <a:xfrm>
              <a:off x="-44522" y="18028"/>
              <a:ext cx="3821671" cy="1665373"/>
            </a:xfrm>
            <a:custGeom>
              <a:avLst/>
              <a:gdLst/>
              <a:ahLst/>
              <a:cxnLst/>
              <a:rect l="l" t="t" r="r" b="b"/>
              <a:pathLst>
                <a:path w="3821671" h="1665373">
                  <a:moveTo>
                    <a:pt x="3811187" y="27234"/>
                  </a:moveTo>
                  <a:cubicBezTo>
                    <a:pt x="3802297" y="23424"/>
                    <a:pt x="3793407" y="20884"/>
                    <a:pt x="3784517" y="20884"/>
                  </a:cubicBezTo>
                  <a:cubicBezTo>
                    <a:pt x="3757847" y="19614"/>
                    <a:pt x="3701366" y="19614"/>
                    <a:pt x="3638916" y="17074"/>
                  </a:cubicBezTo>
                  <a:cubicBezTo>
                    <a:pt x="3496174" y="11994"/>
                    <a:pt x="3356405" y="5644"/>
                    <a:pt x="3213663" y="3104"/>
                  </a:cubicBezTo>
                  <a:cubicBezTo>
                    <a:pt x="3097685" y="564"/>
                    <a:pt x="2984681" y="3104"/>
                    <a:pt x="2868702" y="1834"/>
                  </a:cubicBezTo>
                  <a:cubicBezTo>
                    <a:pt x="2818148" y="1834"/>
                    <a:pt x="2767593" y="-706"/>
                    <a:pt x="2717038" y="1834"/>
                  </a:cubicBezTo>
                  <a:cubicBezTo>
                    <a:pt x="2595113" y="9454"/>
                    <a:pt x="2473187" y="10724"/>
                    <a:pt x="2348287" y="8184"/>
                  </a:cubicBezTo>
                  <a:cubicBezTo>
                    <a:pt x="2285838" y="6914"/>
                    <a:pt x="2223388" y="6914"/>
                    <a:pt x="2160938" y="6914"/>
                  </a:cubicBezTo>
                  <a:cubicBezTo>
                    <a:pt x="2047934" y="6914"/>
                    <a:pt x="1934930" y="6914"/>
                    <a:pt x="1821925" y="5644"/>
                  </a:cubicBezTo>
                  <a:cubicBezTo>
                    <a:pt x="1702973" y="4374"/>
                    <a:pt x="531296" y="1834"/>
                    <a:pt x="415318" y="564"/>
                  </a:cubicBezTo>
                  <a:cubicBezTo>
                    <a:pt x="320157" y="-706"/>
                    <a:pt x="227969" y="564"/>
                    <a:pt x="132807" y="564"/>
                  </a:cubicBezTo>
                  <a:cubicBezTo>
                    <a:pt x="67384" y="564"/>
                    <a:pt x="33020" y="3104"/>
                    <a:pt x="5080" y="4374"/>
                  </a:cubicBezTo>
                  <a:cubicBezTo>
                    <a:pt x="3810" y="4374"/>
                    <a:pt x="2540" y="6914"/>
                    <a:pt x="0" y="8184"/>
                  </a:cubicBezTo>
                  <a:cubicBezTo>
                    <a:pt x="1270" y="20884"/>
                    <a:pt x="3810" y="33584"/>
                    <a:pt x="5080" y="46284"/>
                  </a:cubicBezTo>
                  <a:cubicBezTo>
                    <a:pt x="15240" y="116013"/>
                    <a:pt x="16510" y="186474"/>
                    <a:pt x="17780" y="255699"/>
                  </a:cubicBezTo>
                  <a:cubicBezTo>
                    <a:pt x="19050" y="326160"/>
                    <a:pt x="17780" y="396621"/>
                    <a:pt x="16510" y="468318"/>
                  </a:cubicBezTo>
                  <a:cubicBezTo>
                    <a:pt x="15240" y="541252"/>
                    <a:pt x="2540" y="1306435"/>
                    <a:pt x="2540" y="1379369"/>
                  </a:cubicBezTo>
                  <a:cubicBezTo>
                    <a:pt x="2540" y="1451066"/>
                    <a:pt x="1270" y="1522763"/>
                    <a:pt x="0" y="1594461"/>
                  </a:cubicBezTo>
                  <a:cubicBezTo>
                    <a:pt x="0" y="1610762"/>
                    <a:pt x="3810" y="1620922"/>
                    <a:pt x="15240" y="1626002"/>
                  </a:cubicBezTo>
                  <a:cubicBezTo>
                    <a:pt x="22860" y="1629812"/>
                    <a:pt x="31750" y="1632352"/>
                    <a:pt x="40640" y="1633622"/>
                  </a:cubicBezTo>
                  <a:cubicBezTo>
                    <a:pt x="129834" y="1638702"/>
                    <a:pt x="242838" y="1642512"/>
                    <a:pt x="355842" y="1647592"/>
                  </a:cubicBezTo>
                  <a:cubicBezTo>
                    <a:pt x="418292" y="1650132"/>
                    <a:pt x="480742" y="1655212"/>
                    <a:pt x="543192" y="1656482"/>
                  </a:cubicBezTo>
                  <a:cubicBezTo>
                    <a:pt x="647274" y="1659022"/>
                    <a:pt x="1807056" y="1660292"/>
                    <a:pt x="1911139" y="1661562"/>
                  </a:cubicBezTo>
                  <a:cubicBezTo>
                    <a:pt x="1926008" y="1661562"/>
                    <a:pt x="1940877" y="1661562"/>
                    <a:pt x="1955746" y="1661562"/>
                  </a:cubicBezTo>
                  <a:cubicBezTo>
                    <a:pt x="2027117" y="1661562"/>
                    <a:pt x="2101462" y="1660292"/>
                    <a:pt x="2172833" y="1660292"/>
                  </a:cubicBezTo>
                  <a:cubicBezTo>
                    <a:pt x="2256100" y="1660292"/>
                    <a:pt x="2336392" y="1661562"/>
                    <a:pt x="2419659" y="1661562"/>
                  </a:cubicBezTo>
                  <a:cubicBezTo>
                    <a:pt x="2541584" y="1661562"/>
                    <a:pt x="2666484" y="1661562"/>
                    <a:pt x="2788410" y="1661562"/>
                  </a:cubicBezTo>
                  <a:cubicBezTo>
                    <a:pt x="2901414" y="1661562"/>
                    <a:pt x="3014418" y="1662832"/>
                    <a:pt x="3127423" y="1664102"/>
                  </a:cubicBezTo>
                  <a:cubicBezTo>
                    <a:pt x="3177977" y="1664102"/>
                    <a:pt x="3231506" y="1665372"/>
                    <a:pt x="3282060" y="1665372"/>
                  </a:cubicBezTo>
                  <a:cubicBezTo>
                    <a:pt x="3445619" y="1664102"/>
                    <a:pt x="3606204" y="1657752"/>
                    <a:pt x="3761657" y="1657752"/>
                  </a:cubicBezTo>
                  <a:cubicBezTo>
                    <a:pt x="3765467" y="1657752"/>
                    <a:pt x="3770547" y="1655212"/>
                    <a:pt x="3774357" y="1652672"/>
                  </a:cubicBezTo>
                  <a:cubicBezTo>
                    <a:pt x="3779437" y="1648862"/>
                    <a:pt x="3781977" y="1642512"/>
                    <a:pt x="3784517" y="1639972"/>
                  </a:cubicBezTo>
                  <a:cubicBezTo>
                    <a:pt x="3785787" y="1585807"/>
                    <a:pt x="3787057" y="1533889"/>
                    <a:pt x="3788327" y="1481970"/>
                  </a:cubicBezTo>
                  <a:cubicBezTo>
                    <a:pt x="3789597" y="1401619"/>
                    <a:pt x="3799757" y="630255"/>
                    <a:pt x="3801027" y="549905"/>
                  </a:cubicBezTo>
                  <a:cubicBezTo>
                    <a:pt x="3801027" y="501695"/>
                    <a:pt x="3802297" y="453484"/>
                    <a:pt x="3803567" y="405274"/>
                  </a:cubicBezTo>
                  <a:cubicBezTo>
                    <a:pt x="3804837" y="353355"/>
                    <a:pt x="3806107" y="301437"/>
                    <a:pt x="3808647" y="249518"/>
                  </a:cubicBezTo>
                  <a:cubicBezTo>
                    <a:pt x="3809917" y="218614"/>
                    <a:pt x="3809917" y="186474"/>
                    <a:pt x="3814997" y="155570"/>
                  </a:cubicBezTo>
                  <a:cubicBezTo>
                    <a:pt x="3820077" y="118485"/>
                    <a:pt x="3822617" y="82636"/>
                    <a:pt x="3821347" y="43744"/>
                  </a:cubicBezTo>
                  <a:cubicBezTo>
                    <a:pt x="3821347" y="37394"/>
                    <a:pt x="3817537" y="29774"/>
                    <a:pt x="3811187" y="27234"/>
                  </a:cubicBezTo>
                  <a:close/>
                </a:path>
              </a:pathLst>
            </a:custGeom>
            <a:solidFill>
              <a:srgbClr val="EDEDED"/>
            </a:solidFill>
          </p:spPr>
        </p:sp>
      </p:grpSp>
      <p:sp>
        <p:nvSpPr>
          <p:cNvPr id="19" name="TextBox 19"/>
          <p:cNvSpPr txBox="1"/>
          <p:nvPr/>
        </p:nvSpPr>
        <p:spPr>
          <a:xfrm>
            <a:off x="3745615" y="501590"/>
            <a:ext cx="11141828" cy="1021433"/>
          </a:xfrm>
          <a:prstGeom prst="rect">
            <a:avLst/>
          </a:prstGeom>
        </p:spPr>
        <p:txBody>
          <a:bodyPr lIns="0" tIns="0" rIns="0" bIns="0" rtlCol="0" anchor="t">
            <a:spAutoFit/>
          </a:bodyPr>
          <a:lstStyle/>
          <a:p>
            <a:pPr marL="0" lvl="0" indent="0" algn="ctr">
              <a:lnSpc>
                <a:spcPts val="8700"/>
              </a:lnSpc>
            </a:pPr>
            <a:r>
              <a:rPr lang="en-US" sz="4800" b="1" spc="-86" dirty="0">
                <a:solidFill>
                  <a:srgbClr val="3E4A9D"/>
                </a:solidFill>
                <a:latin typeface="Bogart Bold"/>
                <a:ea typeface="Bogart Bold"/>
                <a:cs typeface="Bogart Bold"/>
                <a:sym typeface="Bogart Bold"/>
              </a:rPr>
              <a:t>CHD prevalence </a:t>
            </a:r>
          </a:p>
        </p:txBody>
      </p:sp>
      <p:sp>
        <p:nvSpPr>
          <p:cNvPr id="20" name="Freeform 20"/>
          <p:cNvSpPr/>
          <p:nvPr/>
        </p:nvSpPr>
        <p:spPr>
          <a:xfrm rot="8883757">
            <a:off x="11700218" y="1319353"/>
            <a:ext cx="1260049" cy="1777345"/>
          </a:xfrm>
          <a:custGeom>
            <a:avLst/>
            <a:gdLst/>
            <a:ahLst/>
            <a:cxnLst/>
            <a:rect l="l" t="t" r="r" b="b"/>
            <a:pathLst>
              <a:path w="1312075" h="1924377">
                <a:moveTo>
                  <a:pt x="0" y="0"/>
                </a:moveTo>
                <a:lnTo>
                  <a:pt x="1312075" y="0"/>
                </a:lnTo>
                <a:lnTo>
                  <a:pt x="1312075" y="1924377"/>
                </a:lnTo>
                <a:lnTo>
                  <a:pt x="0" y="1924377"/>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24" name="TextBox 24"/>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4</a:t>
            </a:r>
          </a:p>
        </p:txBody>
      </p:sp>
      <p:sp>
        <p:nvSpPr>
          <p:cNvPr id="30" name="TextBox 29">
            <a:extLst>
              <a:ext uri="{FF2B5EF4-FFF2-40B4-BE49-F238E27FC236}">
                <a16:creationId xmlns="" xmlns:a16="http://schemas.microsoft.com/office/drawing/2014/main" id="{2D233A39-A1D3-C21A-2E52-D27A70A2E396}"/>
              </a:ext>
            </a:extLst>
          </p:cNvPr>
          <p:cNvSpPr txBox="1"/>
          <p:nvPr/>
        </p:nvSpPr>
        <p:spPr>
          <a:xfrm>
            <a:off x="791092" y="1470655"/>
            <a:ext cx="7562087" cy="7538089"/>
          </a:xfrm>
          <a:prstGeom prst="rect">
            <a:avLst/>
          </a:prstGeom>
          <a:noFill/>
        </p:spPr>
        <p:txBody>
          <a:bodyPr wrap="square">
            <a:spAutoFit/>
          </a:bodyPr>
          <a:lstStyle/>
          <a:p>
            <a:pPr lvl="0">
              <a:lnSpc>
                <a:spcPct val="150000"/>
              </a:lnSpc>
            </a:pPr>
            <a:r>
              <a:rPr lang="en-IN" sz="2600" dirty="0">
                <a:latin typeface="Times New Roman" panose="02020603050405020304" pitchFamily="18" charset="0"/>
                <a:cs typeface="Times New Roman" panose="02020603050405020304" pitchFamily="18" charset="0"/>
              </a:rPr>
              <a:t>Around 2.3 million people live with CHD in the UK </a:t>
            </a:r>
          </a:p>
          <a:p>
            <a:pPr lvl="1">
              <a:lnSpc>
                <a:spcPct val="150000"/>
              </a:lnSpc>
            </a:pPr>
            <a:r>
              <a:rPr lang="en-IN" sz="2600" dirty="0">
                <a:latin typeface="Times New Roman" panose="02020603050405020304" pitchFamily="18" charset="0"/>
                <a:cs typeface="Times New Roman" panose="02020603050405020304" pitchFamily="18" charset="0"/>
              </a:rPr>
              <a:t>1.5 million men </a:t>
            </a:r>
          </a:p>
          <a:p>
            <a:pPr lvl="1">
              <a:lnSpc>
                <a:spcPct val="150000"/>
              </a:lnSpc>
            </a:pPr>
            <a:r>
              <a:rPr lang="en-IN" sz="2600" dirty="0">
                <a:latin typeface="Times New Roman" panose="02020603050405020304" pitchFamily="18" charset="0"/>
                <a:cs typeface="Times New Roman" panose="02020603050405020304" pitchFamily="18" charset="0"/>
              </a:rPr>
              <a:t>830,000 women </a:t>
            </a:r>
          </a:p>
          <a:p>
            <a:pPr lvl="0">
              <a:lnSpc>
                <a:spcPct val="150000"/>
              </a:lnSpc>
            </a:pPr>
            <a:r>
              <a:rPr lang="en-IN" sz="2600" dirty="0">
                <a:latin typeface="Times New Roman" panose="02020603050405020304" pitchFamily="18" charset="0"/>
                <a:cs typeface="Times New Roman" panose="02020603050405020304" pitchFamily="18" charset="0"/>
              </a:rPr>
              <a:t>Leading cause of death globally </a:t>
            </a:r>
          </a:p>
          <a:p>
            <a:pPr lvl="1">
              <a:lnSpc>
                <a:spcPct val="150000"/>
              </a:lnSpc>
            </a:pPr>
            <a:r>
              <a:rPr lang="en-IN" sz="2600" dirty="0">
                <a:latin typeface="Times New Roman" panose="02020603050405020304" pitchFamily="18" charset="0"/>
                <a:cs typeface="Times New Roman" panose="02020603050405020304" pitchFamily="18" charset="0"/>
              </a:rPr>
              <a:t>3.72 million deaths (2021) (</a:t>
            </a:r>
            <a:r>
              <a:rPr lang="en-GB" sz="2600" dirty="0">
                <a:latin typeface="Times New Roman" panose="02020603050405020304" pitchFamily="18" charset="0"/>
                <a:cs typeface="Times New Roman" panose="02020603050405020304" pitchFamily="18" charset="0"/>
              </a:rPr>
              <a:t>Wang et al., 2025). </a:t>
            </a:r>
            <a:endParaRPr lang="en-IN" sz="2600" dirty="0">
              <a:latin typeface="Times New Roman" panose="02020603050405020304" pitchFamily="18" charset="0"/>
              <a:cs typeface="Times New Roman" panose="02020603050405020304" pitchFamily="18" charset="0"/>
            </a:endParaRPr>
          </a:p>
          <a:p>
            <a:pPr lvl="1">
              <a:lnSpc>
                <a:spcPct val="150000"/>
              </a:lnSpc>
            </a:pPr>
            <a:r>
              <a:rPr lang="en-IN" sz="2600" dirty="0">
                <a:latin typeface="Times New Roman" panose="02020603050405020304" pitchFamily="18" charset="0"/>
                <a:cs typeface="Times New Roman" panose="02020603050405020304" pitchFamily="18" charset="0"/>
              </a:rPr>
              <a:t>Expected to reach 23 million by 2030 (</a:t>
            </a:r>
            <a:r>
              <a:rPr lang="en-GB" sz="2600" dirty="0">
                <a:latin typeface="Times New Roman" panose="02020603050405020304" pitchFamily="18" charset="0"/>
                <a:cs typeface="Times New Roman" panose="02020603050405020304" pitchFamily="18" charset="0"/>
              </a:rPr>
              <a:t>Russell and </a:t>
            </a:r>
            <a:r>
              <a:rPr lang="en-GB" sz="2600" dirty="0" err="1">
                <a:latin typeface="Times New Roman" panose="02020603050405020304" pitchFamily="18" charset="0"/>
                <a:cs typeface="Times New Roman" panose="02020603050405020304" pitchFamily="18" charset="0"/>
              </a:rPr>
              <a:t>Bafadhel</a:t>
            </a:r>
            <a:r>
              <a:rPr lang="en-GB" sz="2600" dirty="0">
                <a:latin typeface="Times New Roman" panose="02020603050405020304" pitchFamily="18" charset="0"/>
                <a:cs typeface="Times New Roman" panose="02020603050405020304" pitchFamily="18" charset="0"/>
              </a:rPr>
              <a:t> 2019</a:t>
            </a:r>
            <a:r>
              <a:rPr lang="en-IN" sz="2600" dirty="0">
                <a:latin typeface="Times New Roman" panose="02020603050405020304" pitchFamily="18" charset="0"/>
                <a:cs typeface="Times New Roman" panose="02020603050405020304" pitchFamily="18" charset="0"/>
              </a:rPr>
              <a:t>)</a:t>
            </a:r>
          </a:p>
          <a:p>
            <a:pPr>
              <a:lnSpc>
                <a:spcPct val="150000"/>
              </a:lnSpc>
            </a:pPr>
            <a:r>
              <a:rPr lang="en-IN" sz="2600" b="1" dirty="0">
                <a:latin typeface="Times New Roman" panose="02020603050405020304" pitchFamily="18" charset="0"/>
                <a:cs typeface="Times New Roman" panose="02020603050405020304" pitchFamily="18" charset="0"/>
              </a:rPr>
              <a:t>Higher Risk Groups:</a:t>
            </a:r>
            <a:endParaRPr lang="en-IN" sz="2600" dirty="0">
              <a:latin typeface="Times New Roman" panose="02020603050405020304" pitchFamily="18" charset="0"/>
              <a:cs typeface="Times New Roman" panose="02020603050405020304" pitchFamily="18" charset="0"/>
            </a:endParaRPr>
          </a:p>
          <a:p>
            <a:pPr lvl="0">
              <a:lnSpc>
                <a:spcPct val="150000"/>
              </a:lnSpc>
            </a:pPr>
            <a:r>
              <a:rPr lang="en-IN" sz="2600" dirty="0">
                <a:latin typeface="Times New Roman" panose="02020603050405020304" pitchFamily="18" charset="0"/>
                <a:cs typeface="Times New Roman" panose="02020603050405020304" pitchFamily="18" charset="0"/>
              </a:rPr>
              <a:t>Older adults (75% cases above 65 years) </a:t>
            </a:r>
          </a:p>
          <a:p>
            <a:pPr lvl="0">
              <a:lnSpc>
                <a:spcPct val="150000"/>
              </a:lnSpc>
            </a:pPr>
            <a:r>
              <a:rPr lang="en-IN" sz="2600" dirty="0">
                <a:latin typeface="Times New Roman" panose="02020603050405020304" pitchFamily="18" charset="0"/>
                <a:cs typeface="Times New Roman" panose="02020603050405020304" pitchFamily="18" charset="0"/>
              </a:rPr>
              <a:t>Men (higher lifetime risk) </a:t>
            </a:r>
          </a:p>
          <a:p>
            <a:pPr lvl="0">
              <a:lnSpc>
                <a:spcPct val="150000"/>
              </a:lnSpc>
            </a:pPr>
            <a:r>
              <a:rPr lang="en-IN" sz="2600" dirty="0">
                <a:latin typeface="Times New Roman" panose="02020603050405020304" pitchFamily="18" charset="0"/>
                <a:cs typeface="Times New Roman" panose="02020603050405020304" pitchFamily="18" charset="0"/>
              </a:rPr>
              <a:t>Low-income populations (higher mortality rates) </a:t>
            </a:r>
          </a:p>
          <a:p>
            <a:pPr lvl="0">
              <a:lnSpc>
                <a:spcPct val="150000"/>
              </a:lnSpc>
            </a:pPr>
            <a:r>
              <a:rPr lang="en-IN" sz="2600" dirty="0">
                <a:latin typeface="Times New Roman" panose="02020603050405020304" pitchFamily="18" charset="0"/>
                <a:cs typeface="Times New Roman" panose="02020603050405020304" pitchFamily="18" charset="0"/>
              </a:rPr>
              <a:t>South Asians and ethnic minorities </a:t>
            </a:r>
          </a:p>
          <a:p>
            <a:pPr marL="342900" lvl="0" indent="-342900" algn="just">
              <a:lnSpc>
                <a:spcPct val="150000"/>
              </a:lnSpc>
              <a:buSzPts val="1000"/>
              <a:buFont typeface="Symbol" panose="05050102010706020507" pitchFamily="18" charset="2"/>
              <a:buChar char=""/>
              <a:tabLst>
                <a:tab pos="457200" algn="l"/>
              </a:tabLst>
            </a:pPr>
            <a:endParaRPr lang="en-IN" sz="12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0CFC4230-3BA4-FC96-A74B-03B4D43F202A}"/>
              </a:ext>
            </a:extLst>
          </p:cNvPr>
          <p:cNvSpPr txBox="1"/>
          <p:nvPr/>
        </p:nvSpPr>
        <p:spPr>
          <a:xfrm>
            <a:off x="9580517" y="1599784"/>
            <a:ext cx="7299354"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UK Statistics: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63,000 deaths per year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2026</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25,000 premature deaths (under 75)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Patient.info,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400,000 hospital admissions annually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Digital,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Rising cases in younger adults (increase under 50</a:t>
            </a:r>
            <a:r>
              <a:rPr lang="en-IN" sz="18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18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37" name="Picture 36">
            <a:extLst>
              <a:ext uri="{FF2B5EF4-FFF2-40B4-BE49-F238E27FC236}">
                <a16:creationId xmlns="" xmlns:a16="http://schemas.microsoft.com/office/drawing/2014/main" id="{D01CFDDB-24A9-77F1-ABE7-56F309E0B219}"/>
              </a:ext>
            </a:extLst>
          </p:cNvPr>
          <p:cNvPicPr>
            <a:picLocks noChangeAspect="1"/>
          </p:cNvPicPr>
          <p:nvPr/>
        </p:nvPicPr>
        <p:blipFill>
          <a:blip r:embed="rId5" cstate="print"/>
          <a:stretch>
            <a:fillRect/>
          </a:stretch>
        </p:blipFill>
        <p:spPr>
          <a:xfrm>
            <a:off x="9906000" y="6728671"/>
            <a:ext cx="5850008" cy="2954873"/>
          </a:xfrm>
          <a:prstGeom prst="rect">
            <a:avLst/>
          </a:prstGeom>
        </p:spPr>
      </p:pic>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532797" y="362092"/>
            <a:ext cx="17145603" cy="952500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7" name="Freeform 7"/>
          <p:cNvSpPr/>
          <p:nvPr/>
        </p:nvSpPr>
        <p:spPr>
          <a:xfrm>
            <a:off x="8411620" y="4609086"/>
            <a:ext cx="3034824" cy="2591814"/>
          </a:xfrm>
          <a:custGeom>
            <a:avLst/>
            <a:gdLst/>
            <a:ahLst/>
            <a:cxnLst/>
            <a:rect l="l" t="t" r="r" b="b"/>
            <a:pathLst>
              <a:path w="4611198" h="5513389">
                <a:moveTo>
                  <a:pt x="0" y="0"/>
                </a:moveTo>
                <a:lnTo>
                  <a:pt x="4611198" y="0"/>
                </a:lnTo>
                <a:lnTo>
                  <a:pt x="4611198" y="5513389"/>
                </a:lnTo>
                <a:lnTo>
                  <a:pt x="0" y="5513389"/>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4" name="TextBox 14"/>
          <p:cNvSpPr txBox="1"/>
          <p:nvPr/>
        </p:nvSpPr>
        <p:spPr>
          <a:xfrm>
            <a:off x="1457301" y="958478"/>
            <a:ext cx="17409488" cy="1031051"/>
          </a:xfrm>
          <a:prstGeom prst="rect">
            <a:avLst/>
          </a:prstGeom>
        </p:spPr>
        <p:txBody>
          <a:bodyPr wrap="square" lIns="0" tIns="0" rIns="0" bIns="0" rtlCol="0" anchor="t">
            <a:spAutoFit/>
          </a:bodyPr>
          <a:lstStyle/>
          <a:p>
            <a:pPr marL="0" lvl="0" indent="0" algn="l">
              <a:lnSpc>
                <a:spcPts val="8849"/>
              </a:lnSpc>
            </a:pPr>
            <a:r>
              <a:rPr lang="en-US" sz="4800" b="1" spc="-88" dirty="0">
                <a:solidFill>
                  <a:srgbClr val="A2272C"/>
                </a:solidFill>
                <a:latin typeface="Bogart Bold"/>
                <a:ea typeface="Bogart Bold"/>
                <a:cs typeface="Bogart Bold"/>
                <a:sym typeface="Bogart Bold"/>
              </a:rPr>
              <a:t>Economic and Social Burden of the CHD prevalence </a:t>
            </a:r>
          </a:p>
        </p:txBody>
      </p:sp>
      <p:sp>
        <p:nvSpPr>
          <p:cNvPr id="16" name="TextBox 16"/>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5</a:t>
            </a:r>
          </a:p>
        </p:txBody>
      </p:sp>
      <p:sp>
        <p:nvSpPr>
          <p:cNvPr id="18" name="TextBox 17">
            <a:extLst>
              <a:ext uri="{FF2B5EF4-FFF2-40B4-BE49-F238E27FC236}">
                <a16:creationId xmlns="" xmlns:a16="http://schemas.microsoft.com/office/drawing/2014/main" id="{C2CDB1CB-9F68-994B-3C9D-7B92A38CBD7E}"/>
              </a:ext>
            </a:extLst>
          </p:cNvPr>
          <p:cNvSpPr txBox="1"/>
          <p:nvPr/>
        </p:nvSpPr>
        <p:spPr>
          <a:xfrm>
            <a:off x="990600" y="2781300"/>
            <a:ext cx="7405780" cy="6022098"/>
          </a:xfrm>
          <a:prstGeom prst="rect">
            <a:avLst/>
          </a:prstGeom>
          <a:noFill/>
        </p:spPr>
        <p:txBody>
          <a:bodyPr wrap="square">
            <a:spAutoFit/>
          </a:bodyPr>
          <a:lstStyle/>
          <a:p>
            <a:pPr algn="just">
              <a:lnSpc>
                <a:spcPct val="150000"/>
              </a:lnSpc>
              <a:buNone/>
            </a:pPr>
            <a:r>
              <a:rPr lang="en-US"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Total CVD Costs (</a:t>
            </a:r>
            <a:r>
              <a:rPr lang="en-US"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UK 2021/22): £29.021 billion</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600" dirty="0">
                <a:solidFill>
                  <a:srgbClr val="000000"/>
                </a:solidFill>
                <a:latin typeface="Times New Roman" panose="02020603050405020304" pitchFamily="18" charset="0"/>
                <a:ea typeface="Book Antiqua" panose="02040602050305030304" pitchFamily="18" charset="0"/>
                <a:cs typeface="Times New Roman" panose="02020603050405020304" pitchFamily="18" charset="0"/>
              </a:rPr>
              <a:t>D</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irect £16.620 bn, Indirect £12.402 bn (Shih et al., 2025)</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Loss of productivity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£4.3 billion due to sick leave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(Shih et al., 2025)</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1.5 million sick days annually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Emotional and social impact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50% caregivers experience high stress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Ahmad et al., 2026</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20–30% patients develop depression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0" name="TextBox 19">
            <a:extLst>
              <a:ext uri="{FF2B5EF4-FFF2-40B4-BE49-F238E27FC236}">
                <a16:creationId xmlns="" xmlns:a16="http://schemas.microsoft.com/office/drawing/2014/main" id="{B263B1DC-CD58-1308-0FC9-E7C83F43EF11}"/>
              </a:ext>
            </a:extLst>
          </p:cNvPr>
          <p:cNvSpPr txBox="1"/>
          <p:nvPr/>
        </p:nvSpPr>
        <p:spPr>
          <a:xfrm>
            <a:off x="11582400" y="3306621"/>
            <a:ext cx="5416788"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Reduced quality of life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Over 1 million QALYs lost yearly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Delayed diagnosis in women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 inequalities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50% higher mortality in deprived areas (</a:t>
            </a:r>
            <a:r>
              <a:rPr lang="en-GB" sz="2600" dirty="0" err="1">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Winkleby</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et al., 2017</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Greater burden in South Asian communities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1028700" y="1518242"/>
            <a:ext cx="16230600" cy="822960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grpSp>
        <p:nvGrpSpPr>
          <p:cNvPr id="7" name="Group 7"/>
          <p:cNvGrpSpPr/>
          <p:nvPr/>
        </p:nvGrpSpPr>
        <p:grpSpPr>
          <a:xfrm>
            <a:off x="12042990" y="6089405"/>
            <a:ext cx="478873" cy="375117"/>
            <a:chOff x="0" y="0"/>
            <a:chExt cx="457200" cy="358140"/>
          </a:xfrm>
        </p:grpSpPr>
        <p:sp>
          <p:nvSpPr>
            <p:cNvPr id="8" name="Freeform 8"/>
            <p:cNvSpPr/>
            <p:nvPr/>
          </p:nvSpPr>
          <p:spPr>
            <a:xfrm>
              <a:off x="50016" y="50016"/>
              <a:ext cx="356707" cy="257324"/>
            </a:xfrm>
            <a:custGeom>
              <a:avLst/>
              <a:gdLst/>
              <a:ahLst/>
              <a:cxnLst/>
              <a:rect l="l" t="t" r="r" b="b"/>
              <a:pathLst>
                <a:path w="356707" h="257324">
                  <a:moveTo>
                    <a:pt x="42694" y="94764"/>
                  </a:moveTo>
                  <a:cubicBezTo>
                    <a:pt x="158264" y="200174"/>
                    <a:pt x="163344" y="192554"/>
                    <a:pt x="174774" y="182394"/>
                  </a:cubicBezTo>
                  <a:cubicBezTo>
                    <a:pt x="205254" y="155724"/>
                    <a:pt x="278914" y="31264"/>
                    <a:pt x="310664" y="9674"/>
                  </a:cubicBezTo>
                  <a:cubicBezTo>
                    <a:pt x="322094" y="2054"/>
                    <a:pt x="332254" y="-1756"/>
                    <a:pt x="339874" y="784"/>
                  </a:cubicBezTo>
                  <a:cubicBezTo>
                    <a:pt x="347494" y="2054"/>
                    <a:pt x="355114" y="12214"/>
                    <a:pt x="356384" y="18564"/>
                  </a:cubicBezTo>
                  <a:cubicBezTo>
                    <a:pt x="357654" y="24914"/>
                    <a:pt x="355114" y="36344"/>
                    <a:pt x="350034" y="41424"/>
                  </a:cubicBezTo>
                  <a:cubicBezTo>
                    <a:pt x="344954" y="46504"/>
                    <a:pt x="334794" y="51584"/>
                    <a:pt x="327174" y="50314"/>
                  </a:cubicBezTo>
                  <a:cubicBezTo>
                    <a:pt x="319554" y="49044"/>
                    <a:pt x="306854" y="35074"/>
                    <a:pt x="305584" y="27454"/>
                  </a:cubicBezTo>
                  <a:cubicBezTo>
                    <a:pt x="304314" y="21104"/>
                    <a:pt x="308124" y="9674"/>
                    <a:pt x="314474" y="5864"/>
                  </a:cubicBezTo>
                  <a:cubicBezTo>
                    <a:pt x="320824" y="784"/>
                    <a:pt x="338604" y="-1756"/>
                    <a:pt x="344954" y="3324"/>
                  </a:cubicBezTo>
                  <a:cubicBezTo>
                    <a:pt x="351304" y="8404"/>
                    <a:pt x="355114" y="24914"/>
                    <a:pt x="351304" y="40154"/>
                  </a:cubicBezTo>
                  <a:cubicBezTo>
                    <a:pt x="341144" y="78254"/>
                    <a:pt x="249704" y="179854"/>
                    <a:pt x="211604" y="216684"/>
                  </a:cubicBezTo>
                  <a:cubicBezTo>
                    <a:pt x="190014" y="237004"/>
                    <a:pt x="174774" y="257324"/>
                    <a:pt x="154454" y="257324"/>
                  </a:cubicBezTo>
                  <a:cubicBezTo>
                    <a:pt x="132864" y="257324"/>
                    <a:pt x="107464" y="231924"/>
                    <a:pt x="84604" y="212874"/>
                  </a:cubicBezTo>
                  <a:cubicBezTo>
                    <a:pt x="56664" y="190014"/>
                    <a:pt x="7134" y="146834"/>
                    <a:pt x="784" y="122704"/>
                  </a:cubicBezTo>
                  <a:cubicBezTo>
                    <a:pt x="-1756" y="110004"/>
                    <a:pt x="2054" y="94764"/>
                    <a:pt x="9674" y="89684"/>
                  </a:cubicBezTo>
                  <a:cubicBezTo>
                    <a:pt x="17294" y="84604"/>
                    <a:pt x="42694" y="94764"/>
                    <a:pt x="42694" y="94764"/>
                  </a:cubicBezTo>
                </a:path>
              </a:pathLst>
            </a:custGeom>
            <a:ln cap="sq">
              <a:noFill/>
              <a:prstDash val="solid"/>
              <a:miter/>
            </a:ln>
          </p:spPr>
        </p:sp>
      </p:grpSp>
      <p:sp>
        <p:nvSpPr>
          <p:cNvPr id="15" name="TextBox 15"/>
          <p:cNvSpPr txBox="1"/>
          <p:nvPr/>
        </p:nvSpPr>
        <p:spPr>
          <a:xfrm>
            <a:off x="11649561" y="5462919"/>
            <a:ext cx="413573" cy="340246"/>
          </a:xfrm>
          <a:prstGeom prst="rect">
            <a:avLst/>
          </a:prstGeom>
        </p:spPr>
        <p:txBody>
          <a:bodyPr lIns="0" tIns="0" rIns="0" bIns="0" rtlCol="0" anchor="t">
            <a:spAutoFit/>
          </a:bodyPr>
          <a:lstStyle/>
          <a:p>
            <a:pPr algn="l">
              <a:lnSpc>
                <a:spcPts val="2750"/>
              </a:lnSpc>
            </a:pPr>
            <a:r>
              <a:rPr lang="en-US" sz="2115" b="1">
                <a:solidFill>
                  <a:srgbClr val="FFFFFF"/>
                </a:solidFill>
                <a:latin typeface="Bogart Bold"/>
                <a:ea typeface="Bogart Bold"/>
                <a:cs typeface="Bogart Bold"/>
                <a:sym typeface="Bogart Bold"/>
              </a:rPr>
              <a:t>1</a:t>
            </a:r>
          </a:p>
        </p:txBody>
      </p:sp>
      <p:sp>
        <p:nvSpPr>
          <p:cNvPr id="16" name="TextBox 16"/>
          <p:cNvSpPr txBox="1"/>
          <p:nvPr/>
        </p:nvSpPr>
        <p:spPr>
          <a:xfrm>
            <a:off x="13406789" y="7768220"/>
            <a:ext cx="620203" cy="340246"/>
          </a:xfrm>
          <a:prstGeom prst="rect">
            <a:avLst/>
          </a:prstGeom>
        </p:spPr>
        <p:txBody>
          <a:bodyPr lIns="0" tIns="0" rIns="0" bIns="0" rtlCol="0" anchor="t">
            <a:spAutoFit/>
          </a:bodyPr>
          <a:lstStyle/>
          <a:p>
            <a:pPr algn="l">
              <a:lnSpc>
                <a:spcPts val="2750"/>
              </a:lnSpc>
            </a:pPr>
            <a:r>
              <a:rPr lang="en-US" sz="2115" b="1">
                <a:solidFill>
                  <a:srgbClr val="FFFFFF"/>
                </a:solidFill>
                <a:latin typeface="Bogart Bold"/>
                <a:ea typeface="Bogart Bold"/>
                <a:cs typeface="Bogart Bold"/>
                <a:sym typeface="Bogart Bold"/>
              </a:rPr>
              <a:t>2</a:t>
            </a:r>
          </a:p>
        </p:txBody>
      </p:sp>
      <p:grpSp>
        <p:nvGrpSpPr>
          <p:cNvPr id="17" name="Group 17"/>
          <p:cNvGrpSpPr/>
          <p:nvPr/>
        </p:nvGrpSpPr>
        <p:grpSpPr>
          <a:xfrm>
            <a:off x="1371600" y="2825164"/>
            <a:ext cx="7086600" cy="6574597"/>
            <a:chOff x="0" y="0"/>
            <a:chExt cx="3425887" cy="820924"/>
          </a:xfrm>
        </p:grpSpPr>
        <p:sp>
          <p:nvSpPr>
            <p:cNvPr id="18" name="Freeform 18"/>
            <p:cNvSpPr/>
            <p:nvPr/>
          </p:nvSpPr>
          <p:spPr>
            <a:xfrm>
              <a:off x="0" y="-564"/>
              <a:ext cx="3426211" cy="818948"/>
            </a:xfrm>
            <a:custGeom>
              <a:avLst/>
              <a:gdLst/>
              <a:ahLst/>
              <a:cxnLst/>
              <a:rect l="l" t="t" r="r" b="b"/>
              <a:pathLst>
                <a:path w="3426211" h="818948">
                  <a:moveTo>
                    <a:pt x="3415727" y="27234"/>
                  </a:moveTo>
                  <a:cubicBezTo>
                    <a:pt x="3406837" y="23424"/>
                    <a:pt x="3397947" y="20884"/>
                    <a:pt x="3389057" y="20884"/>
                  </a:cubicBezTo>
                  <a:cubicBezTo>
                    <a:pt x="3362387" y="19614"/>
                    <a:pt x="3311709" y="19614"/>
                    <a:pt x="3255938" y="17074"/>
                  </a:cubicBezTo>
                  <a:cubicBezTo>
                    <a:pt x="3128464" y="11994"/>
                    <a:pt x="3003646" y="5644"/>
                    <a:pt x="2876171" y="3104"/>
                  </a:cubicBezTo>
                  <a:cubicBezTo>
                    <a:pt x="2772598" y="564"/>
                    <a:pt x="2671681" y="3104"/>
                    <a:pt x="2568108" y="1834"/>
                  </a:cubicBezTo>
                  <a:cubicBezTo>
                    <a:pt x="2522960" y="1834"/>
                    <a:pt x="2477813" y="-706"/>
                    <a:pt x="2432666" y="1834"/>
                  </a:cubicBezTo>
                  <a:cubicBezTo>
                    <a:pt x="2323782" y="9454"/>
                    <a:pt x="2214897" y="10724"/>
                    <a:pt x="2103357" y="8184"/>
                  </a:cubicBezTo>
                  <a:cubicBezTo>
                    <a:pt x="2047587" y="6914"/>
                    <a:pt x="1991817" y="6914"/>
                    <a:pt x="1936047" y="6914"/>
                  </a:cubicBezTo>
                  <a:cubicBezTo>
                    <a:pt x="1835129" y="6914"/>
                    <a:pt x="1734212" y="6914"/>
                    <a:pt x="1633295" y="5644"/>
                  </a:cubicBezTo>
                  <a:cubicBezTo>
                    <a:pt x="1527066" y="4374"/>
                    <a:pt x="480714" y="1834"/>
                    <a:pt x="377141" y="564"/>
                  </a:cubicBezTo>
                  <a:cubicBezTo>
                    <a:pt x="292158" y="-706"/>
                    <a:pt x="209830" y="564"/>
                    <a:pt x="124848" y="564"/>
                  </a:cubicBezTo>
                  <a:cubicBezTo>
                    <a:pt x="66422" y="564"/>
                    <a:pt x="33020" y="3104"/>
                    <a:pt x="5080" y="4374"/>
                  </a:cubicBezTo>
                  <a:cubicBezTo>
                    <a:pt x="3810" y="4374"/>
                    <a:pt x="2540" y="6914"/>
                    <a:pt x="0" y="8184"/>
                  </a:cubicBezTo>
                  <a:cubicBezTo>
                    <a:pt x="1270" y="20884"/>
                    <a:pt x="3810" y="33584"/>
                    <a:pt x="5080" y="46284"/>
                  </a:cubicBezTo>
                  <a:cubicBezTo>
                    <a:pt x="15240" y="88023"/>
                    <a:pt x="16510" y="119678"/>
                    <a:pt x="17780" y="150778"/>
                  </a:cubicBezTo>
                  <a:cubicBezTo>
                    <a:pt x="19050" y="182433"/>
                    <a:pt x="17780" y="214088"/>
                    <a:pt x="16510" y="246299"/>
                  </a:cubicBezTo>
                  <a:cubicBezTo>
                    <a:pt x="15240" y="279065"/>
                    <a:pt x="2540" y="622829"/>
                    <a:pt x="2540" y="655595"/>
                  </a:cubicBezTo>
                  <a:cubicBezTo>
                    <a:pt x="2540" y="687805"/>
                    <a:pt x="1270" y="720016"/>
                    <a:pt x="0" y="752226"/>
                  </a:cubicBezTo>
                  <a:cubicBezTo>
                    <a:pt x="0" y="764338"/>
                    <a:pt x="3810" y="774498"/>
                    <a:pt x="15240" y="779578"/>
                  </a:cubicBezTo>
                  <a:cubicBezTo>
                    <a:pt x="22860" y="783388"/>
                    <a:pt x="31750" y="785928"/>
                    <a:pt x="40640" y="787198"/>
                  </a:cubicBezTo>
                  <a:cubicBezTo>
                    <a:pt x="122192" y="792278"/>
                    <a:pt x="223109" y="796088"/>
                    <a:pt x="324026" y="801168"/>
                  </a:cubicBezTo>
                  <a:cubicBezTo>
                    <a:pt x="379796" y="803708"/>
                    <a:pt x="435566" y="808788"/>
                    <a:pt x="491336" y="810058"/>
                  </a:cubicBezTo>
                  <a:cubicBezTo>
                    <a:pt x="584287" y="812598"/>
                    <a:pt x="1620016" y="813868"/>
                    <a:pt x="1712967" y="815138"/>
                  </a:cubicBezTo>
                  <a:cubicBezTo>
                    <a:pt x="1726245" y="815138"/>
                    <a:pt x="1739524" y="815138"/>
                    <a:pt x="1752802" y="815138"/>
                  </a:cubicBezTo>
                  <a:cubicBezTo>
                    <a:pt x="1816540" y="815138"/>
                    <a:pt x="1882933" y="813868"/>
                    <a:pt x="1946670" y="813868"/>
                  </a:cubicBezTo>
                  <a:cubicBezTo>
                    <a:pt x="2021030" y="813868"/>
                    <a:pt x="2092734" y="815138"/>
                    <a:pt x="2167094" y="815138"/>
                  </a:cubicBezTo>
                  <a:cubicBezTo>
                    <a:pt x="2275979" y="815138"/>
                    <a:pt x="2387519" y="815138"/>
                    <a:pt x="2496403" y="815138"/>
                  </a:cubicBezTo>
                  <a:cubicBezTo>
                    <a:pt x="2597320" y="815138"/>
                    <a:pt x="2698238" y="816408"/>
                    <a:pt x="2799155" y="817678"/>
                  </a:cubicBezTo>
                  <a:cubicBezTo>
                    <a:pt x="2844302" y="817678"/>
                    <a:pt x="2892105" y="818948"/>
                    <a:pt x="2937252" y="818948"/>
                  </a:cubicBezTo>
                  <a:cubicBezTo>
                    <a:pt x="3083317" y="817678"/>
                    <a:pt x="3226726" y="811328"/>
                    <a:pt x="3366197" y="811328"/>
                  </a:cubicBezTo>
                  <a:cubicBezTo>
                    <a:pt x="3370007" y="811328"/>
                    <a:pt x="3375087" y="808788"/>
                    <a:pt x="3378897" y="806248"/>
                  </a:cubicBezTo>
                  <a:cubicBezTo>
                    <a:pt x="3383977" y="802438"/>
                    <a:pt x="3386517" y="796088"/>
                    <a:pt x="3389057" y="793548"/>
                  </a:cubicBezTo>
                  <a:cubicBezTo>
                    <a:pt x="3390327" y="748339"/>
                    <a:pt x="3391597" y="725014"/>
                    <a:pt x="3392867" y="701689"/>
                  </a:cubicBezTo>
                  <a:cubicBezTo>
                    <a:pt x="3394137" y="665591"/>
                    <a:pt x="3404297" y="319050"/>
                    <a:pt x="3405567" y="282952"/>
                  </a:cubicBezTo>
                  <a:cubicBezTo>
                    <a:pt x="3405567" y="261293"/>
                    <a:pt x="3406837" y="239634"/>
                    <a:pt x="3408107" y="217976"/>
                  </a:cubicBezTo>
                  <a:cubicBezTo>
                    <a:pt x="3409377" y="194651"/>
                    <a:pt x="3410647" y="171326"/>
                    <a:pt x="3413187" y="148001"/>
                  </a:cubicBezTo>
                  <a:cubicBezTo>
                    <a:pt x="3414457" y="134117"/>
                    <a:pt x="3414457" y="119678"/>
                    <a:pt x="3419537" y="105794"/>
                  </a:cubicBezTo>
                  <a:cubicBezTo>
                    <a:pt x="3424617" y="89134"/>
                    <a:pt x="3427157" y="73028"/>
                    <a:pt x="3425887" y="43744"/>
                  </a:cubicBezTo>
                  <a:cubicBezTo>
                    <a:pt x="3425887" y="37394"/>
                    <a:pt x="3422077" y="29774"/>
                    <a:pt x="3415727" y="27234"/>
                  </a:cubicBezTo>
                  <a:close/>
                </a:path>
              </a:pathLst>
            </a:custGeom>
            <a:solidFill>
              <a:srgbClr val="EDEDED"/>
            </a:solidFill>
          </p:spPr>
        </p:sp>
      </p:grpSp>
      <p:grpSp>
        <p:nvGrpSpPr>
          <p:cNvPr id="19" name="Group 19"/>
          <p:cNvGrpSpPr/>
          <p:nvPr/>
        </p:nvGrpSpPr>
        <p:grpSpPr>
          <a:xfrm>
            <a:off x="8686836" y="3203582"/>
            <a:ext cx="8183793" cy="6176183"/>
            <a:chOff x="0" y="0"/>
            <a:chExt cx="3425887" cy="1406618"/>
          </a:xfrm>
        </p:grpSpPr>
        <p:sp>
          <p:nvSpPr>
            <p:cNvPr id="20" name="Freeform 20"/>
            <p:cNvSpPr/>
            <p:nvPr/>
          </p:nvSpPr>
          <p:spPr>
            <a:xfrm>
              <a:off x="0" y="-564"/>
              <a:ext cx="3426211" cy="1404642"/>
            </a:xfrm>
            <a:custGeom>
              <a:avLst/>
              <a:gdLst/>
              <a:ahLst/>
              <a:cxnLst/>
              <a:rect l="l" t="t" r="r" b="b"/>
              <a:pathLst>
                <a:path w="3426211" h="1404642">
                  <a:moveTo>
                    <a:pt x="3415727" y="27234"/>
                  </a:moveTo>
                  <a:cubicBezTo>
                    <a:pt x="3406837" y="23424"/>
                    <a:pt x="3397947" y="20884"/>
                    <a:pt x="3389057" y="20884"/>
                  </a:cubicBezTo>
                  <a:cubicBezTo>
                    <a:pt x="3362387" y="19614"/>
                    <a:pt x="3311709" y="19614"/>
                    <a:pt x="3255938" y="17074"/>
                  </a:cubicBezTo>
                  <a:cubicBezTo>
                    <a:pt x="3128464" y="11994"/>
                    <a:pt x="3003646" y="5644"/>
                    <a:pt x="2876171" y="3104"/>
                  </a:cubicBezTo>
                  <a:cubicBezTo>
                    <a:pt x="2772598" y="564"/>
                    <a:pt x="2671681" y="3104"/>
                    <a:pt x="2568108" y="1834"/>
                  </a:cubicBezTo>
                  <a:cubicBezTo>
                    <a:pt x="2522960" y="1834"/>
                    <a:pt x="2477813" y="-706"/>
                    <a:pt x="2432666" y="1834"/>
                  </a:cubicBezTo>
                  <a:cubicBezTo>
                    <a:pt x="2323782" y="9454"/>
                    <a:pt x="2214897" y="10724"/>
                    <a:pt x="2103357" y="8184"/>
                  </a:cubicBezTo>
                  <a:cubicBezTo>
                    <a:pt x="2047587" y="6914"/>
                    <a:pt x="1991817" y="6914"/>
                    <a:pt x="1936047" y="6914"/>
                  </a:cubicBezTo>
                  <a:cubicBezTo>
                    <a:pt x="1835129" y="6914"/>
                    <a:pt x="1734212" y="6914"/>
                    <a:pt x="1633295" y="5644"/>
                  </a:cubicBezTo>
                  <a:cubicBezTo>
                    <a:pt x="1527066" y="4374"/>
                    <a:pt x="480714" y="1834"/>
                    <a:pt x="377141" y="564"/>
                  </a:cubicBezTo>
                  <a:cubicBezTo>
                    <a:pt x="292158" y="-706"/>
                    <a:pt x="209830" y="564"/>
                    <a:pt x="124848" y="564"/>
                  </a:cubicBezTo>
                  <a:cubicBezTo>
                    <a:pt x="66422" y="564"/>
                    <a:pt x="33020" y="3104"/>
                    <a:pt x="5080" y="4374"/>
                  </a:cubicBezTo>
                  <a:cubicBezTo>
                    <a:pt x="3810" y="4374"/>
                    <a:pt x="2540" y="6914"/>
                    <a:pt x="0" y="8184"/>
                  </a:cubicBezTo>
                  <a:cubicBezTo>
                    <a:pt x="1270" y="20884"/>
                    <a:pt x="3810" y="33584"/>
                    <a:pt x="5080" y="46284"/>
                  </a:cubicBezTo>
                  <a:cubicBezTo>
                    <a:pt x="15240" y="107391"/>
                    <a:pt x="16510" y="165898"/>
                    <a:pt x="17780" y="223379"/>
                  </a:cubicBezTo>
                  <a:cubicBezTo>
                    <a:pt x="19050" y="281887"/>
                    <a:pt x="17780" y="340394"/>
                    <a:pt x="16510" y="399928"/>
                  </a:cubicBezTo>
                  <a:cubicBezTo>
                    <a:pt x="15240" y="460488"/>
                    <a:pt x="2540" y="1095859"/>
                    <a:pt x="2540" y="1156419"/>
                  </a:cubicBezTo>
                  <a:cubicBezTo>
                    <a:pt x="2540" y="1215953"/>
                    <a:pt x="1270" y="1275487"/>
                    <a:pt x="0" y="1335021"/>
                  </a:cubicBezTo>
                  <a:cubicBezTo>
                    <a:pt x="0" y="1350032"/>
                    <a:pt x="3810" y="1360192"/>
                    <a:pt x="15240" y="1365272"/>
                  </a:cubicBezTo>
                  <a:cubicBezTo>
                    <a:pt x="22860" y="1369082"/>
                    <a:pt x="31750" y="1371622"/>
                    <a:pt x="40640" y="1372892"/>
                  </a:cubicBezTo>
                  <a:cubicBezTo>
                    <a:pt x="122192" y="1377972"/>
                    <a:pt x="223109" y="1381782"/>
                    <a:pt x="324026" y="1386862"/>
                  </a:cubicBezTo>
                  <a:cubicBezTo>
                    <a:pt x="379796" y="1389402"/>
                    <a:pt x="435566" y="1394482"/>
                    <a:pt x="491336" y="1395752"/>
                  </a:cubicBezTo>
                  <a:cubicBezTo>
                    <a:pt x="584287" y="1398292"/>
                    <a:pt x="1620016" y="1399562"/>
                    <a:pt x="1712967" y="1400832"/>
                  </a:cubicBezTo>
                  <a:cubicBezTo>
                    <a:pt x="1726245" y="1400832"/>
                    <a:pt x="1739524" y="1400832"/>
                    <a:pt x="1752802" y="1400832"/>
                  </a:cubicBezTo>
                  <a:cubicBezTo>
                    <a:pt x="1816540" y="1400832"/>
                    <a:pt x="1882933" y="1399562"/>
                    <a:pt x="1946670" y="1399562"/>
                  </a:cubicBezTo>
                  <a:cubicBezTo>
                    <a:pt x="2021030" y="1399562"/>
                    <a:pt x="2092734" y="1400832"/>
                    <a:pt x="2167094" y="1400832"/>
                  </a:cubicBezTo>
                  <a:cubicBezTo>
                    <a:pt x="2275979" y="1400832"/>
                    <a:pt x="2387519" y="1400832"/>
                    <a:pt x="2496403" y="1400832"/>
                  </a:cubicBezTo>
                  <a:cubicBezTo>
                    <a:pt x="2597320" y="1400832"/>
                    <a:pt x="2698238" y="1402102"/>
                    <a:pt x="2799155" y="1403372"/>
                  </a:cubicBezTo>
                  <a:cubicBezTo>
                    <a:pt x="2844302" y="1403372"/>
                    <a:pt x="2892105" y="1404642"/>
                    <a:pt x="2937252" y="1404642"/>
                  </a:cubicBezTo>
                  <a:cubicBezTo>
                    <a:pt x="3083317" y="1403372"/>
                    <a:pt x="3226726" y="1397022"/>
                    <a:pt x="3366197" y="1397022"/>
                  </a:cubicBezTo>
                  <a:cubicBezTo>
                    <a:pt x="3370007" y="1397022"/>
                    <a:pt x="3375087" y="1394482"/>
                    <a:pt x="3378897" y="1391942"/>
                  </a:cubicBezTo>
                  <a:cubicBezTo>
                    <a:pt x="3383977" y="1388132"/>
                    <a:pt x="3386517" y="1381782"/>
                    <a:pt x="3389057" y="1379242"/>
                  </a:cubicBezTo>
                  <a:cubicBezTo>
                    <a:pt x="3390327" y="1327836"/>
                    <a:pt x="3391597" y="1284725"/>
                    <a:pt x="3392867" y="1241614"/>
                  </a:cubicBezTo>
                  <a:cubicBezTo>
                    <a:pt x="3394137" y="1174895"/>
                    <a:pt x="3404297" y="534393"/>
                    <a:pt x="3405567" y="467673"/>
                  </a:cubicBezTo>
                  <a:cubicBezTo>
                    <a:pt x="3405567" y="427642"/>
                    <a:pt x="3406837" y="387611"/>
                    <a:pt x="3408107" y="347579"/>
                  </a:cubicBezTo>
                  <a:cubicBezTo>
                    <a:pt x="3409377" y="304469"/>
                    <a:pt x="3410647" y="261358"/>
                    <a:pt x="3413187" y="218247"/>
                  </a:cubicBezTo>
                  <a:cubicBezTo>
                    <a:pt x="3414457" y="192586"/>
                    <a:pt x="3414457" y="165898"/>
                    <a:pt x="3419537" y="140237"/>
                  </a:cubicBezTo>
                  <a:cubicBezTo>
                    <a:pt x="3424617" y="109444"/>
                    <a:pt x="3427157" y="79677"/>
                    <a:pt x="3425887" y="43744"/>
                  </a:cubicBezTo>
                  <a:cubicBezTo>
                    <a:pt x="3425887" y="37394"/>
                    <a:pt x="3422077" y="29774"/>
                    <a:pt x="3415727" y="27234"/>
                  </a:cubicBezTo>
                  <a:close/>
                </a:path>
              </a:pathLst>
            </a:custGeom>
            <a:solidFill>
              <a:srgbClr val="EDEDED"/>
            </a:solidFill>
          </p:spPr>
        </p:sp>
      </p:grpSp>
      <p:sp>
        <p:nvSpPr>
          <p:cNvPr id="30" name="TextBox 30"/>
          <p:cNvSpPr txBox="1"/>
          <p:nvPr/>
        </p:nvSpPr>
        <p:spPr>
          <a:xfrm>
            <a:off x="3370803" y="1801703"/>
            <a:ext cx="11068549" cy="738664"/>
          </a:xfrm>
          <a:prstGeom prst="rect">
            <a:avLst/>
          </a:prstGeom>
        </p:spPr>
        <p:txBody>
          <a:bodyPr wrap="square" lIns="0" tIns="0" rIns="0" bIns="0" rtlCol="0" anchor="t">
            <a:spAutoFit/>
          </a:bodyPr>
          <a:lstStyle/>
          <a:p>
            <a:pPr marL="0" lvl="0" indent="0" algn="ctr"/>
            <a:r>
              <a:rPr lang="en-US" sz="4800" b="1" spc="-89" dirty="0">
                <a:solidFill>
                  <a:srgbClr val="A2272C"/>
                </a:solidFill>
                <a:latin typeface="Bogart Bold"/>
                <a:ea typeface="Bogart Bold"/>
                <a:cs typeface="Bogart Bold"/>
                <a:sym typeface="Bogart Bold"/>
              </a:rPr>
              <a:t>Diagnosis and Initial Assessment</a:t>
            </a:r>
          </a:p>
        </p:txBody>
      </p:sp>
      <p:sp>
        <p:nvSpPr>
          <p:cNvPr id="35" name="TextBox 35"/>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6</a:t>
            </a:r>
          </a:p>
        </p:txBody>
      </p:sp>
      <p:sp>
        <p:nvSpPr>
          <p:cNvPr id="39" name="TextBox 38">
            <a:extLst>
              <a:ext uri="{FF2B5EF4-FFF2-40B4-BE49-F238E27FC236}">
                <a16:creationId xmlns="" xmlns:a16="http://schemas.microsoft.com/office/drawing/2014/main" id="{ABD5A498-344D-7873-48F6-2572F4DF8A84}"/>
              </a:ext>
            </a:extLst>
          </p:cNvPr>
          <p:cNvSpPr txBox="1"/>
          <p:nvPr/>
        </p:nvSpPr>
        <p:spPr>
          <a:xfrm>
            <a:off x="1549418" y="3201497"/>
            <a:ext cx="6030275" cy="6022098"/>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Key Methods: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Blood tests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Cholesterol (LDL &gt;3 mmol/L)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Patel and Michelfelder, 2024</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Troponin (to rule out myocardial infarction)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HbA1c (diabetes screening)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ECG</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Detects ST depression and T-wave changes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41" name="TextBox 40">
            <a:extLst>
              <a:ext uri="{FF2B5EF4-FFF2-40B4-BE49-F238E27FC236}">
                <a16:creationId xmlns="" xmlns:a16="http://schemas.microsoft.com/office/drawing/2014/main" id="{DF03919B-239F-4E42-9C40-4C54AEAB817A}"/>
              </a:ext>
            </a:extLst>
          </p:cNvPr>
          <p:cNvSpPr txBox="1"/>
          <p:nvPr/>
        </p:nvSpPr>
        <p:spPr>
          <a:xfrm>
            <a:off x="8801770" y="3088984"/>
            <a:ext cx="9601164" cy="6022098"/>
          </a:xfrm>
          <a:prstGeom prst="rect">
            <a:avLst/>
          </a:prstGeom>
          <a:noFill/>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Angiography</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CT or invasive (gold standard)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Identifies blockages (&gt;70% stenosis)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Rao,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Risk assessment tools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QRISK3 (10-year cardiovascular risk)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GRACE score (post-MI prognosis)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Process: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history and physical examination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ECG and stress testing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Imaging as per NICE guidelines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grpSp>
      <p:sp>
        <p:nvSpPr>
          <p:cNvPr id="6" name="Freeform 6"/>
          <p:cNvSpPr/>
          <p:nvPr/>
        </p:nvSpPr>
        <p:spPr>
          <a:xfrm>
            <a:off x="763732" y="1315099"/>
            <a:ext cx="16808591" cy="856351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sp>
        <p:nvSpPr>
          <p:cNvPr id="28" name="TextBox 28"/>
          <p:cNvSpPr txBox="1"/>
          <p:nvPr/>
        </p:nvSpPr>
        <p:spPr>
          <a:xfrm>
            <a:off x="5065429" y="259856"/>
            <a:ext cx="8495222" cy="738664"/>
          </a:xfrm>
          <a:prstGeom prst="rect">
            <a:avLst/>
          </a:prstGeom>
        </p:spPr>
        <p:txBody>
          <a:bodyPr wrap="square" lIns="0" tIns="0" rIns="0" bIns="0" rtlCol="0" anchor="t">
            <a:spAutoFit/>
          </a:bodyPr>
          <a:lstStyle/>
          <a:p>
            <a:pPr marL="0" lvl="0" indent="0" algn="ctr"/>
            <a:r>
              <a:rPr lang="en-US" sz="4800" b="1" spc="-89" dirty="0">
                <a:solidFill>
                  <a:srgbClr val="A2272C"/>
                </a:solidFill>
                <a:latin typeface="Bogart Bold"/>
                <a:ea typeface="Bogart Bold"/>
                <a:cs typeface="Bogart Bold"/>
                <a:sym typeface="Bogart Bold"/>
              </a:rPr>
              <a:t>Treatment Options (UK)</a:t>
            </a:r>
          </a:p>
        </p:txBody>
      </p:sp>
      <p:sp>
        <p:nvSpPr>
          <p:cNvPr id="29" name="TextBox 29"/>
          <p:cNvSpPr txBox="1"/>
          <p:nvPr/>
        </p:nvSpPr>
        <p:spPr>
          <a:xfrm>
            <a:off x="5878999" y="5697900"/>
            <a:ext cx="464442" cy="361249"/>
          </a:xfrm>
          <a:prstGeom prst="rect">
            <a:avLst/>
          </a:prstGeom>
        </p:spPr>
        <p:txBody>
          <a:bodyPr lIns="0" tIns="0" rIns="0" bIns="0" rtlCol="0" anchor="t">
            <a:spAutoFit/>
          </a:bodyPr>
          <a:lstStyle/>
          <a:p>
            <a:pPr algn="l">
              <a:lnSpc>
                <a:spcPts val="2989"/>
              </a:lnSpc>
            </a:pPr>
            <a:r>
              <a:rPr lang="en-US" sz="2299" b="1">
                <a:solidFill>
                  <a:srgbClr val="FFFFFF"/>
                </a:solidFill>
                <a:latin typeface="Bogart Bold"/>
                <a:ea typeface="Bogart Bold"/>
                <a:cs typeface="Bogart Bold"/>
                <a:sym typeface="Bogart Bold"/>
              </a:rPr>
              <a:t>3</a:t>
            </a:r>
          </a:p>
        </p:txBody>
      </p:sp>
      <p:sp>
        <p:nvSpPr>
          <p:cNvPr id="30" name="TextBox 30"/>
          <p:cNvSpPr txBox="1"/>
          <p:nvPr/>
        </p:nvSpPr>
        <p:spPr>
          <a:xfrm>
            <a:off x="5595900" y="7696920"/>
            <a:ext cx="696487" cy="361249"/>
          </a:xfrm>
          <a:prstGeom prst="rect">
            <a:avLst/>
          </a:prstGeom>
        </p:spPr>
        <p:txBody>
          <a:bodyPr lIns="0" tIns="0" rIns="0" bIns="0" rtlCol="0" anchor="t">
            <a:spAutoFit/>
          </a:bodyPr>
          <a:lstStyle/>
          <a:p>
            <a:pPr algn="l">
              <a:lnSpc>
                <a:spcPts val="2989"/>
              </a:lnSpc>
            </a:pPr>
            <a:r>
              <a:rPr lang="en-US" sz="2299" b="1">
                <a:solidFill>
                  <a:srgbClr val="FFFFFF"/>
                </a:solidFill>
                <a:latin typeface="Bogart Bold"/>
                <a:ea typeface="Bogart Bold"/>
                <a:cs typeface="Bogart Bold"/>
                <a:sym typeface="Bogart Bold"/>
              </a:rPr>
              <a:t>4</a:t>
            </a:r>
          </a:p>
        </p:txBody>
      </p:sp>
      <p:sp>
        <p:nvSpPr>
          <p:cNvPr id="31" name="TextBox 31"/>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7</a:t>
            </a:r>
          </a:p>
        </p:txBody>
      </p:sp>
      <p:sp>
        <p:nvSpPr>
          <p:cNvPr id="33" name="TextBox 32">
            <a:extLst>
              <a:ext uri="{FF2B5EF4-FFF2-40B4-BE49-F238E27FC236}">
                <a16:creationId xmlns="" xmlns:a16="http://schemas.microsoft.com/office/drawing/2014/main" id="{9610E333-94AD-3815-0879-79D077CA8CB1}"/>
              </a:ext>
            </a:extLst>
          </p:cNvPr>
          <p:cNvSpPr txBox="1"/>
          <p:nvPr/>
        </p:nvSpPr>
        <p:spPr>
          <a:xfrm>
            <a:off x="1066800" y="1698307"/>
            <a:ext cx="8458200" cy="7809087"/>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Medications (NICE CG95):</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Statins (Atorvastatin 80mg) → reduce LDL cholesterol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Beta-blockers (Bisoprolol) → control heart rate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Muresan et al.,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Antiplatelets → Aspirin + Clopidogrel (prevent clots)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ACE inhibitors (Ramipril) → improve heart function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SGLT2 inhibitors → for heart failure patients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Surgical Treatments: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Angioplasty (PCI)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90,000 procedures per year (</a:t>
            </a:r>
            <a:r>
              <a:rPr lang="en-GB" sz="2600" dirty="0" err="1">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et al., 2024)</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High success rate with stents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Artery Bypass Grafting (CABG)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Used in severe or multi-vessel disease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35" name="TextBox 34">
            <a:extLst>
              <a:ext uri="{FF2B5EF4-FFF2-40B4-BE49-F238E27FC236}">
                <a16:creationId xmlns="" xmlns:a16="http://schemas.microsoft.com/office/drawing/2014/main" id="{E8C58B46-89ED-E2B3-18A7-C5A7AB2E0374}"/>
              </a:ext>
            </a:extLst>
          </p:cNvPr>
          <p:cNvSpPr txBox="1"/>
          <p:nvPr/>
        </p:nvSpPr>
        <p:spPr>
          <a:xfrm>
            <a:off x="9652936" y="2566595"/>
            <a:ext cx="7339664" cy="6022098"/>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Lifestyle Management: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Cardiac rehabilitation programmes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Regular physical activity (150 mins/week)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Smoking cessation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Healthy diet (Mediterranean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Comorbidities: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Diabetes and CKD managed through medication review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Kumar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Outcome: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Cardiac rehabilitation reduces mortality risk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88B0E6"/>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15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15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304800" y="444466"/>
            <a:ext cx="16773021" cy="9398067"/>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7" name="Freeform 7"/>
          <p:cNvSpPr/>
          <p:nvPr/>
        </p:nvSpPr>
        <p:spPr>
          <a:xfrm>
            <a:off x="7302147" y="4725537"/>
            <a:ext cx="3071078" cy="4057468"/>
          </a:xfrm>
          <a:custGeom>
            <a:avLst/>
            <a:gdLst/>
            <a:ahLst/>
            <a:cxnLst/>
            <a:rect l="l" t="t" r="r" b="b"/>
            <a:pathLst>
              <a:path w="6228918" h="6783970">
                <a:moveTo>
                  <a:pt x="0" y="0"/>
                </a:moveTo>
                <a:lnTo>
                  <a:pt x="6228917" y="0"/>
                </a:lnTo>
                <a:lnTo>
                  <a:pt x="6228917" y="6783969"/>
                </a:lnTo>
                <a:lnTo>
                  <a:pt x="0" y="6783969"/>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9" name="TextBox 9"/>
          <p:cNvSpPr txBox="1"/>
          <p:nvPr/>
        </p:nvSpPr>
        <p:spPr>
          <a:xfrm>
            <a:off x="5115542" y="552127"/>
            <a:ext cx="7702611" cy="906017"/>
          </a:xfrm>
          <a:prstGeom prst="rect">
            <a:avLst/>
          </a:prstGeom>
        </p:spPr>
        <p:txBody>
          <a:bodyPr lIns="0" tIns="0" rIns="0" bIns="0" rtlCol="0" anchor="t">
            <a:spAutoFit/>
          </a:bodyPr>
          <a:lstStyle/>
          <a:p>
            <a:pPr marL="0" lvl="0" indent="0" algn="ctr">
              <a:lnSpc>
                <a:spcPts val="7462"/>
              </a:lnSpc>
            </a:pPr>
            <a:r>
              <a:rPr lang="en-US" sz="4800" b="1" spc="-82" dirty="0">
                <a:solidFill>
                  <a:srgbClr val="A2272C"/>
                </a:solidFill>
                <a:latin typeface="Bogart Bold"/>
                <a:ea typeface="Bogart Bold"/>
                <a:cs typeface="Bogart Bold"/>
                <a:sym typeface="Bogart Bold"/>
              </a:rPr>
              <a:t>Management </a:t>
            </a:r>
          </a:p>
        </p:txBody>
      </p:sp>
      <p:sp>
        <p:nvSpPr>
          <p:cNvPr id="10" name="Freeform 10"/>
          <p:cNvSpPr/>
          <p:nvPr/>
        </p:nvSpPr>
        <p:spPr>
          <a:xfrm rot="2502164">
            <a:off x="14999065" y="1984328"/>
            <a:ext cx="1538141" cy="1031953"/>
          </a:xfrm>
          <a:custGeom>
            <a:avLst/>
            <a:gdLst/>
            <a:ahLst/>
            <a:cxnLst/>
            <a:rect l="l" t="t" r="r" b="b"/>
            <a:pathLst>
              <a:path w="1538141" h="1031953">
                <a:moveTo>
                  <a:pt x="0" y="0"/>
                </a:moveTo>
                <a:lnTo>
                  <a:pt x="1538142" y="0"/>
                </a:lnTo>
                <a:lnTo>
                  <a:pt x="1538142" y="1031953"/>
                </a:lnTo>
                <a:lnTo>
                  <a:pt x="0" y="1031953"/>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11" name="TextBox 11"/>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8</a:t>
            </a:r>
          </a:p>
        </p:txBody>
      </p:sp>
      <p:sp>
        <p:nvSpPr>
          <p:cNvPr id="13" name="TextBox 12">
            <a:extLst>
              <a:ext uri="{FF2B5EF4-FFF2-40B4-BE49-F238E27FC236}">
                <a16:creationId xmlns="" xmlns:a16="http://schemas.microsoft.com/office/drawing/2014/main" id="{D15C11B9-D780-3009-4D40-10AD6730F861}"/>
              </a:ext>
            </a:extLst>
          </p:cNvPr>
          <p:cNvSpPr txBox="1"/>
          <p:nvPr/>
        </p:nvSpPr>
        <p:spPr>
          <a:xfrm>
            <a:off x="996629" y="2394176"/>
            <a:ext cx="6709955" cy="6622262"/>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NICE CG95 guidelines recommend: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High-intensity statins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guideline CG181, N. I. C. E.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Dual antiplatelets (aspirin + clopidogrel)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Beta-blockers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ACE inhibitors (secondary prevention)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Long-term monitoring: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Regular lipid and blood pressure checks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Annual ECG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digital tools (e.g., health apps)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15" name="TextBox 14">
            <a:extLst>
              <a:ext uri="{FF2B5EF4-FFF2-40B4-BE49-F238E27FC236}">
                <a16:creationId xmlns="" xmlns:a16="http://schemas.microsoft.com/office/drawing/2014/main" id="{00ABAE90-4EA1-30C8-C838-4C7ADB799A7B}"/>
              </a:ext>
            </a:extLst>
          </p:cNvPr>
          <p:cNvSpPr txBox="1"/>
          <p:nvPr/>
        </p:nvSpPr>
        <p:spPr>
          <a:xfrm>
            <a:off x="10449687" y="3397173"/>
            <a:ext cx="5807370" cy="422929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Cardiac rehabilitation: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Phase III/IV programmes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36 sessions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Aim to increase patient participation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Medication adherence: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motivational interviewing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Support tools like blister packs</a:t>
            </a:r>
            <a:endParaRPr lang="en-IN" sz="26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8B0E6"/>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15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15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851548" y="876300"/>
            <a:ext cx="16071708" cy="8982345"/>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8" name="TextBox 8"/>
          <p:cNvSpPr txBox="1"/>
          <p:nvPr/>
        </p:nvSpPr>
        <p:spPr>
          <a:xfrm>
            <a:off x="1364744" y="1103266"/>
            <a:ext cx="12087290" cy="859210"/>
          </a:xfrm>
          <a:prstGeom prst="rect">
            <a:avLst/>
          </a:prstGeom>
        </p:spPr>
        <p:txBody>
          <a:bodyPr wrap="square" lIns="0" tIns="0" rIns="0" bIns="0" rtlCol="0" anchor="t">
            <a:spAutoFit/>
          </a:bodyPr>
          <a:lstStyle/>
          <a:p>
            <a:pPr marL="0" lvl="0" indent="0" algn="l">
              <a:lnSpc>
                <a:spcPts val="6739"/>
              </a:lnSpc>
            </a:pPr>
            <a:r>
              <a:rPr lang="en-US" sz="4800" b="1" spc="-74" dirty="0">
                <a:solidFill>
                  <a:srgbClr val="A2272C"/>
                </a:solidFill>
                <a:latin typeface="Bogart Bold"/>
                <a:ea typeface="Bogart Bold"/>
                <a:cs typeface="Bogart Bold"/>
                <a:sym typeface="Bogart Bold"/>
              </a:rPr>
              <a:t>Models &amp; Frameworks</a:t>
            </a:r>
          </a:p>
        </p:txBody>
      </p:sp>
      <p:sp>
        <p:nvSpPr>
          <p:cNvPr id="24" name="TextBox 24"/>
          <p:cNvSpPr txBox="1"/>
          <p:nvPr/>
        </p:nvSpPr>
        <p:spPr>
          <a:xfrm>
            <a:off x="12753463" y="5064699"/>
            <a:ext cx="1947318" cy="1907247"/>
          </a:xfrm>
          <a:prstGeom prst="rect">
            <a:avLst/>
          </a:prstGeom>
        </p:spPr>
        <p:txBody>
          <a:bodyPr lIns="50800" tIns="50800" rIns="50800" bIns="50800" rtlCol="0" anchor="ctr"/>
          <a:lstStyle/>
          <a:p>
            <a:pPr algn="ctr">
              <a:lnSpc>
                <a:spcPts val="2859"/>
              </a:lnSpc>
            </a:pPr>
            <a:r>
              <a:rPr lang="en-US" sz="2199" b="1" dirty="0">
                <a:solidFill>
                  <a:srgbClr val="FFFFFF"/>
                </a:solidFill>
                <a:latin typeface="Quicksand Semi-Bold"/>
                <a:ea typeface="Quicksand Semi-Bold"/>
                <a:cs typeface="Quicksand Semi-Bold"/>
                <a:sym typeface="Quicksand Semi-Bold"/>
              </a:rPr>
              <a:t>Left </a:t>
            </a:r>
            <a:r>
              <a:rPr lang="en-US" sz="2199" b="1" dirty="0" err="1">
                <a:solidFill>
                  <a:srgbClr val="FFFFFF"/>
                </a:solidFill>
                <a:latin typeface="Quicksand Semi-Bold"/>
                <a:ea typeface="Quicksand Semi-Bold"/>
                <a:cs typeface="Quicksand Semi-Bold"/>
                <a:sym typeface="Quicksand Semi-Bold"/>
              </a:rPr>
              <a:t>Vetricle</a:t>
            </a:r>
            <a:endParaRPr lang="en-US" sz="2199" b="1" dirty="0">
              <a:solidFill>
                <a:srgbClr val="FFFFFF"/>
              </a:solidFill>
              <a:latin typeface="Quicksand Semi-Bold"/>
              <a:ea typeface="Quicksand Semi-Bold"/>
              <a:cs typeface="Quicksand Semi-Bold"/>
              <a:sym typeface="Quicksand Semi-Bold"/>
            </a:endParaRPr>
          </a:p>
        </p:txBody>
      </p:sp>
      <p:sp>
        <p:nvSpPr>
          <p:cNvPr id="27" name="Freeform 27"/>
          <p:cNvSpPr/>
          <p:nvPr/>
        </p:nvSpPr>
        <p:spPr>
          <a:xfrm>
            <a:off x="9387530" y="1997709"/>
            <a:ext cx="702764" cy="1503970"/>
          </a:xfrm>
          <a:custGeom>
            <a:avLst/>
            <a:gdLst/>
            <a:ahLst/>
            <a:cxnLst/>
            <a:rect l="l" t="t" r="r" b="b"/>
            <a:pathLst>
              <a:path w="702764" h="1503970">
                <a:moveTo>
                  <a:pt x="0" y="0"/>
                </a:moveTo>
                <a:lnTo>
                  <a:pt x="702764" y="0"/>
                </a:lnTo>
                <a:lnTo>
                  <a:pt x="702764" y="1503970"/>
                </a:lnTo>
                <a:lnTo>
                  <a:pt x="0" y="1503970"/>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33" name="Freeform 33"/>
          <p:cNvSpPr/>
          <p:nvPr/>
        </p:nvSpPr>
        <p:spPr>
          <a:xfrm>
            <a:off x="15317398" y="6206216"/>
            <a:ext cx="702764" cy="1503970"/>
          </a:xfrm>
          <a:custGeom>
            <a:avLst/>
            <a:gdLst/>
            <a:ahLst/>
            <a:cxnLst/>
            <a:rect l="l" t="t" r="r" b="b"/>
            <a:pathLst>
              <a:path w="702764" h="1503970">
                <a:moveTo>
                  <a:pt x="0" y="0"/>
                </a:moveTo>
                <a:lnTo>
                  <a:pt x="702764" y="0"/>
                </a:lnTo>
                <a:lnTo>
                  <a:pt x="702764" y="1503970"/>
                </a:lnTo>
                <a:lnTo>
                  <a:pt x="0" y="1503970"/>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40" name="TextBox 40"/>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9</a:t>
            </a:r>
          </a:p>
        </p:txBody>
      </p:sp>
      <p:sp>
        <p:nvSpPr>
          <p:cNvPr id="42" name="TextBox 41">
            <a:extLst>
              <a:ext uri="{FF2B5EF4-FFF2-40B4-BE49-F238E27FC236}">
                <a16:creationId xmlns="" xmlns:a16="http://schemas.microsoft.com/office/drawing/2014/main" id="{A3ACBF39-F68B-7A95-7387-B6FF1454BD7E}"/>
              </a:ext>
            </a:extLst>
          </p:cNvPr>
          <p:cNvSpPr txBox="1"/>
          <p:nvPr/>
        </p:nvSpPr>
        <p:spPr>
          <a:xfrm>
            <a:off x="1144956" y="2247900"/>
            <a:ext cx="6779844" cy="6022098"/>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Chronic Care Model (CCM):</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Integrates community resources and healthcare systems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Kroenke et al., 2024</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Focus on self-management support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Improves CHD control and outcomes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House of Care / Person-Centred Care:</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at the centre of care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Shared decision-making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social prescribing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Personalised care planning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44" name="TextBox 43">
            <a:extLst>
              <a:ext uri="{FF2B5EF4-FFF2-40B4-BE49-F238E27FC236}">
                <a16:creationId xmlns="" xmlns:a16="http://schemas.microsoft.com/office/drawing/2014/main" id="{20F7F63C-A479-6DA8-BB32-EDEA06F68787}"/>
              </a:ext>
            </a:extLst>
          </p:cNvPr>
          <p:cNvSpPr txBox="1"/>
          <p:nvPr/>
        </p:nvSpPr>
        <p:spPr>
          <a:xfrm>
            <a:off x="10209737" y="1337302"/>
            <a:ext cx="6133446" cy="3021276"/>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Key Focus:</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Long-term condition management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Multidisciplinary team (MDT) involvement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Harrison and Jordan,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Improved adherence and quality of life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3076" name="Picture 4" descr="The Chronic Care Model">
            <a:extLst>
              <a:ext uri="{FF2B5EF4-FFF2-40B4-BE49-F238E27FC236}">
                <a16:creationId xmlns="" xmlns:a16="http://schemas.microsoft.com/office/drawing/2014/main" id="{8D9C18E8-E81E-2752-7F00-6B3785BDC981}"/>
              </a:ext>
            </a:extLst>
          </p:cNvPr>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7383117" y="4592614"/>
            <a:ext cx="5599201" cy="4759321"/>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532797" y="723901"/>
            <a:ext cx="16726503" cy="8875886"/>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7" name="Freeform 7"/>
          <p:cNvSpPr/>
          <p:nvPr/>
        </p:nvSpPr>
        <p:spPr>
          <a:xfrm rot="727857">
            <a:off x="12676087" y="1826657"/>
            <a:ext cx="1715287" cy="6690837"/>
          </a:xfrm>
          <a:custGeom>
            <a:avLst/>
            <a:gdLst/>
            <a:ahLst/>
            <a:cxnLst/>
            <a:rect l="l" t="t" r="r" b="b"/>
            <a:pathLst>
              <a:path w="1715287" h="6690837">
                <a:moveTo>
                  <a:pt x="0" y="0"/>
                </a:moveTo>
                <a:lnTo>
                  <a:pt x="1715287" y="0"/>
                </a:lnTo>
                <a:lnTo>
                  <a:pt x="1715287" y="6690836"/>
                </a:lnTo>
                <a:lnTo>
                  <a:pt x="0" y="6690836"/>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8" name="Freeform 8"/>
          <p:cNvSpPr/>
          <p:nvPr/>
        </p:nvSpPr>
        <p:spPr>
          <a:xfrm>
            <a:off x="9903946" y="3961096"/>
            <a:ext cx="2661332" cy="2109514"/>
          </a:xfrm>
          <a:custGeom>
            <a:avLst/>
            <a:gdLst/>
            <a:ahLst/>
            <a:cxnLst/>
            <a:rect l="l" t="t" r="r" b="b"/>
            <a:pathLst>
              <a:path w="3477973" h="2516788">
                <a:moveTo>
                  <a:pt x="0" y="0"/>
                </a:moveTo>
                <a:lnTo>
                  <a:pt x="3477973" y="0"/>
                </a:lnTo>
                <a:lnTo>
                  <a:pt x="3477973" y="2516787"/>
                </a:lnTo>
                <a:lnTo>
                  <a:pt x="0" y="2516787"/>
                </a:lnTo>
                <a:lnTo>
                  <a:pt x="0" y="0"/>
                </a:lnTo>
                <a:close/>
              </a:path>
            </a:pathLst>
          </a:custGeom>
          <a:blipFill>
            <a:blip>
              <a:extLst>
                <a:ext uri="{96DAC541-7B7A-43D3-8B79-37D633B846F1}">
                  <asvg:svgBlip xmlns="" xmlns:asvg="http://schemas.microsoft.com/office/drawing/2016/SVG/main" r:embed="rId5"/>
                </a:ext>
              </a:extLst>
            </a:blip>
            <a:stretch>
              <a:fillRect/>
            </a:stretch>
          </a:blipFill>
        </p:spPr>
        <p:txBody>
          <a:bodyPr/>
          <a:lstStyle/>
          <a:p>
            <a:endParaRPr lang="en-IN" dirty="0"/>
          </a:p>
        </p:txBody>
      </p:sp>
      <p:sp>
        <p:nvSpPr>
          <p:cNvPr id="10" name="TextBox 10"/>
          <p:cNvSpPr txBox="1"/>
          <p:nvPr/>
        </p:nvSpPr>
        <p:spPr>
          <a:xfrm>
            <a:off x="6629401" y="1009131"/>
            <a:ext cx="5836738" cy="1002197"/>
          </a:xfrm>
          <a:prstGeom prst="rect">
            <a:avLst/>
          </a:prstGeom>
        </p:spPr>
        <p:txBody>
          <a:bodyPr wrap="square" lIns="0" tIns="0" rIns="0" bIns="0" rtlCol="0" anchor="t">
            <a:spAutoFit/>
          </a:bodyPr>
          <a:lstStyle/>
          <a:p>
            <a:pPr marL="0" lvl="0" indent="0" algn="l">
              <a:lnSpc>
                <a:spcPts val="8463"/>
              </a:lnSpc>
            </a:pPr>
            <a:r>
              <a:rPr lang="en-US" sz="4800" b="1" spc="-93" dirty="0">
                <a:solidFill>
                  <a:srgbClr val="3E4A9D"/>
                </a:solidFill>
                <a:latin typeface="Bogart Bold"/>
                <a:ea typeface="Bogart Bold"/>
                <a:cs typeface="Bogart Bold"/>
                <a:sym typeface="Bogart Bold"/>
              </a:rPr>
              <a:t>Comorbidities</a:t>
            </a:r>
          </a:p>
        </p:txBody>
      </p:sp>
      <p:sp>
        <p:nvSpPr>
          <p:cNvPr id="12" name="Freeform 12"/>
          <p:cNvSpPr/>
          <p:nvPr/>
        </p:nvSpPr>
        <p:spPr>
          <a:xfrm rot="-3531975">
            <a:off x="14828746" y="4186838"/>
            <a:ext cx="1121060" cy="1052053"/>
          </a:xfrm>
          <a:custGeom>
            <a:avLst/>
            <a:gdLst/>
            <a:ahLst/>
            <a:cxnLst/>
            <a:rect l="l" t="t" r="r" b="b"/>
            <a:pathLst>
              <a:path w="1121060" h="1052053">
                <a:moveTo>
                  <a:pt x="0" y="0"/>
                </a:moveTo>
                <a:lnTo>
                  <a:pt x="1121061" y="0"/>
                </a:lnTo>
                <a:lnTo>
                  <a:pt x="1121061" y="1052053"/>
                </a:lnTo>
                <a:lnTo>
                  <a:pt x="0" y="1052053"/>
                </a:lnTo>
                <a:lnTo>
                  <a:pt x="0" y="0"/>
                </a:lnTo>
                <a:close/>
              </a:path>
            </a:pathLst>
          </a:custGeom>
          <a:blipFill>
            <a:blip>
              <a:extLst>
                <a:ext uri="{96DAC541-7B7A-43D3-8B79-37D633B846F1}">
                  <asvg:svgBlip xmlns="" xmlns:asvg="http://schemas.microsoft.com/office/drawing/2016/SVG/main" r:embed="rId5"/>
                </a:ext>
              </a:extLst>
            </a:blip>
            <a:stretch>
              <a:fillRect l="-168858" t="-92879" r="-122806" b="-109134"/>
            </a:stretch>
          </a:blipFill>
        </p:spPr>
      </p:sp>
      <p:sp>
        <p:nvSpPr>
          <p:cNvPr id="13" name="Freeform 13"/>
          <p:cNvSpPr/>
          <p:nvPr/>
        </p:nvSpPr>
        <p:spPr>
          <a:xfrm rot="2035113">
            <a:off x="14527566" y="5876646"/>
            <a:ext cx="1492443" cy="847020"/>
          </a:xfrm>
          <a:custGeom>
            <a:avLst/>
            <a:gdLst/>
            <a:ahLst/>
            <a:cxnLst/>
            <a:rect l="l" t="t" r="r" b="b"/>
            <a:pathLst>
              <a:path w="1492443" h="847020">
                <a:moveTo>
                  <a:pt x="0" y="0"/>
                </a:moveTo>
                <a:lnTo>
                  <a:pt x="1492444" y="0"/>
                </a:lnTo>
                <a:lnTo>
                  <a:pt x="1492444" y="847020"/>
                </a:lnTo>
                <a:lnTo>
                  <a:pt x="0" y="847020"/>
                </a:lnTo>
                <a:lnTo>
                  <a:pt x="0" y="0"/>
                </a:lnTo>
                <a:close/>
              </a:path>
            </a:pathLst>
          </a:custGeom>
          <a:blipFill>
            <a:blip>
              <a:extLst>
                <a:ext uri="{96DAC541-7B7A-43D3-8B79-37D633B846F1}">
                  <asvg:svgBlip xmlns="" xmlns:asvg="http://schemas.microsoft.com/office/drawing/2016/SVG/main" r:embed="rId5"/>
                </a:ext>
              </a:extLst>
            </a:blip>
            <a:stretch>
              <a:fillRect l="-65893" r="-128308" b="-275120"/>
            </a:stretch>
          </a:blipFill>
        </p:spPr>
      </p:sp>
      <p:sp>
        <p:nvSpPr>
          <p:cNvPr id="15" name="Freeform 15"/>
          <p:cNvSpPr/>
          <p:nvPr/>
        </p:nvSpPr>
        <p:spPr>
          <a:xfrm rot="3647180">
            <a:off x="14286705" y="7049490"/>
            <a:ext cx="1121060" cy="1052053"/>
          </a:xfrm>
          <a:custGeom>
            <a:avLst/>
            <a:gdLst/>
            <a:ahLst/>
            <a:cxnLst/>
            <a:rect l="l" t="t" r="r" b="b"/>
            <a:pathLst>
              <a:path w="1121060" h="1052053">
                <a:moveTo>
                  <a:pt x="0" y="0"/>
                </a:moveTo>
                <a:lnTo>
                  <a:pt x="1121061" y="0"/>
                </a:lnTo>
                <a:lnTo>
                  <a:pt x="1121061" y="1052053"/>
                </a:lnTo>
                <a:lnTo>
                  <a:pt x="0" y="1052053"/>
                </a:lnTo>
                <a:lnTo>
                  <a:pt x="0" y="0"/>
                </a:lnTo>
                <a:close/>
              </a:path>
            </a:pathLst>
          </a:custGeom>
          <a:blipFill>
            <a:blip>
              <a:extLst>
                <a:ext uri="{96DAC541-7B7A-43D3-8B79-37D633B846F1}">
                  <asvg:svgBlip xmlns="" xmlns:asvg="http://schemas.microsoft.com/office/drawing/2016/SVG/main" r:embed="rId5"/>
                </a:ext>
              </a:extLst>
            </a:blip>
            <a:stretch>
              <a:fillRect l="-168858" t="-92879" r="-122806" b="-109134"/>
            </a:stretch>
          </a:blipFill>
        </p:spPr>
      </p:sp>
      <p:sp>
        <p:nvSpPr>
          <p:cNvPr id="16" name="TextBox 16"/>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10</a:t>
            </a:r>
          </a:p>
        </p:txBody>
      </p:sp>
      <p:sp>
        <p:nvSpPr>
          <p:cNvPr id="18" name="TextBox 17">
            <a:extLst>
              <a:ext uri="{FF2B5EF4-FFF2-40B4-BE49-F238E27FC236}">
                <a16:creationId xmlns="" xmlns:a16="http://schemas.microsoft.com/office/drawing/2014/main" id="{CC3701AB-5327-3FE7-30F5-F4DF5DBD7EDC}"/>
              </a:ext>
            </a:extLst>
          </p:cNvPr>
          <p:cNvSpPr txBox="1"/>
          <p:nvPr/>
        </p:nvSpPr>
        <p:spPr>
          <a:xfrm>
            <a:off x="1213393" y="2049144"/>
            <a:ext cx="10660380" cy="6622262"/>
          </a:xfrm>
          <a:prstGeom prst="rect">
            <a:avLst/>
          </a:prstGeom>
          <a:noFill/>
        </p:spPr>
        <p:txBody>
          <a:bodyPr wrap="square">
            <a:spAutoFit/>
          </a:bodyPr>
          <a:lstStyle/>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Diabetes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40% co-prevalence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Barišić et al., 2024)</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Increases risk of heart attack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Obesity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BMI &gt;30 in many patients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Worsens disease outcomes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Stroke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Linked due to shared atherosclerosis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Hypertension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Present in majority of cases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Accelerates plaque build-up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0" name="TextBox 19">
            <a:extLst>
              <a:ext uri="{FF2B5EF4-FFF2-40B4-BE49-F238E27FC236}">
                <a16:creationId xmlns="" xmlns:a16="http://schemas.microsoft.com/office/drawing/2014/main" id="{3218BCC3-696A-DC77-E040-C07FF0DE9349}"/>
              </a:ext>
            </a:extLst>
          </p:cNvPr>
          <p:cNvSpPr txBox="1"/>
          <p:nvPr/>
        </p:nvSpPr>
        <p:spPr>
          <a:xfrm>
            <a:off x="6688547" y="5830717"/>
            <a:ext cx="5185226" cy="3021276"/>
          </a:xfrm>
          <a:prstGeom prst="rect">
            <a:avLst/>
          </a:prstGeom>
          <a:noFill/>
        </p:spPr>
        <p:txBody>
          <a:bodyPr wrap="square">
            <a:spAutoFit/>
          </a:bodyPr>
          <a:lstStyle/>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Other conditions: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Chronic Kidney Disease (CKD) (</a:t>
            </a:r>
            <a:r>
              <a:rPr lang="en-GB" sz="2600" dirty="0" err="1">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Gillesén</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et al.,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Depression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COPD</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E4A9D"/>
        </a:solidFill>
        <a:effectLst/>
      </p:bgPr>
    </p:bg>
    <p:spTree>
      <p:nvGrpSpPr>
        <p:cNvPr id="1" name=""/>
        <p:cNvGrpSpPr/>
        <p:nvPr/>
      </p:nvGrpSpPr>
      <p:grpSpPr>
        <a:xfrm>
          <a:off x="0" y="0"/>
          <a:ext cx="0" cy="0"/>
          <a:chOff x="0" y="0"/>
          <a:chExt cx="0" cy="0"/>
        </a:xfrm>
      </p:grpSpPr>
      <p:grpSp>
        <p:nvGrpSpPr>
          <p:cNvPr id="2" name="Group 2"/>
          <p:cNvGrpSpPr/>
          <p:nvPr/>
        </p:nvGrpSpPr>
        <p:grpSpPr>
          <a:xfrm>
            <a:off x="-1237506" y="-155760"/>
            <a:ext cx="20763012" cy="10400446"/>
            <a:chOff x="0" y="0"/>
            <a:chExt cx="27684017" cy="13867262"/>
          </a:xfrm>
        </p:grpSpPr>
        <p:sp>
          <p:nvSpPr>
            <p:cNvPr id="3" name="Freeform 3"/>
            <p:cNvSpPr/>
            <p:nvPr/>
          </p:nvSpPr>
          <p:spPr>
            <a:xfrm flipV="1">
              <a:off x="0" y="50421"/>
              <a:ext cx="13842008" cy="13816841"/>
            </a:xfrm>
            <a:custGeom>
              <a:avLst/>
              <a:gdLst/>
              <a:ahLst/>
              <a:cxnLst/>
              <a:rect l="l" t="t" r="r" b="b"/>
              <a:pathLst>
                <a:path w="13842008" h="13816841">
                  <a:moveTo>
                    <a:pt x="0" y="13816841"/>
                  </a:moveTo>
                  <a:lnTo>
                    <a:pt x="13842008" y="13816841"/>
                  </a:lnTo>
                  <a:lnTo>
                    <a:pt x="13842008" y="0"/>
                  </a:lnTo>
                  <a:lnTo>
                    <a:pt x="0" y="0"/>
                  </a:lnTo>
                  <a:lnTo>
                    <a:pt x="0" y="13816841"/>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flipV="1">
              <a:off x="13842008" y="0"/>
              <a:ext cx="13842008" cy="13816841"/>
            </a:xfrm>
            <a:custGeom>
              <a:avLst/>
              <a:gdLst/>
              <a:ahLst/>
              <a:cxnLst/>
              <a:rect l="l" t="t" r="r" b="b"/>
              <a:pathLst>
                <a:path w="13842008" h="13816841">
                  <a:moveTo>
                    <a:pt x="0" y="13816841"/>
                  </a:moveTo>
                  <a:lnTo>
                    <a:pt x="13842009" y="13816841"/>
                  </a:lnTo>
                  <a:lnTo>
                    <a:pt x="13842009" y="0"/>
                  </a:lnTo>
                  <a:lnTo>
                    <a:pt x="0" y="0"/>
                  </a:lnTo>
                  <a:lnTo>
                    <a:pt x="0" y="13816841"/>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800491" y="1299926"/>
            <a:ext cx="16611600" cy="8906944"/>
            <a:chOff x="0" y="0"/>
            <a:chExt cx="6851469" cy="2623893"/>
          </a:xfrm>
        </p:grpSpPr>
        <p:sp>
          <p:nvSpPr>
            <p:cNvPr id="6" name="Freeform 6"/>
            <p:cNvSpPr/>
            <p:nvPr/>
          </p:nvSpPr>
          <p:spPr>
            <a:xfrm>
              <a:off x="0" y="-564"/>
              <a:ext cx="6851793" cy="2621917"/>
            </a:xfrm>
            <a:custGeom>
              <a:avLst/>
              <a:gdLst/>
              <a:ahLst/>
              <a:cxnLst/>
              <a:rect l="l" t="t" r="r" b="b"/>
              <a:pathLst>
                <a:path w="6851793" h="2621917">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47644"/>
                    <a:pt x="16510" y="261960"/>
                    <a:pt x="17780" y="374270"/>
                  </a:cubicBezTo>
                  <a:cubicBezTo>
                    <a:pt x="19050" y="488586"/>
                    <a:pt x="17780" y="602902"/>
                    <a:pt x="16510" y="719223"/>
                  </a:cubicBezTo>
                  <a:cubicBezTo>
                    <a:pt x="15240" y="837550"/>
                    <a:pt x="2540" y="2078980"/>
                    <a:pt x="2540" y="2197306"/>
                  </a:cubicBezTo>
                  <a:cubicBezTo>
                    <a:pt x="2540" y="2313627"/>
                    <a:pt x="1270" y="2429949"/>
                    <a:pt x="0" y="2546270"/>
                  </a:cubicBezTo>
                  <a:cubicBezTo>
                    <a:pt x="0" y="2567307"/>
                    <a:pt x="3810" y="2577467"/>
                    <a:pt x="15240" y="2582547"/>
                  </a:cubicBezTo>
                  <a:cubicBezTo>
                    <a:pt x="22860" y="2586357"/>
                    <a:pt x="31750" y="2588897"/>
                    <a:pt x="40640" y="2590167"/>
                  </a:cubicBezTo>
                  <a:cubicBezTo>
                    <a:pt x="188388" y="2595247"/>
                    <a:pt x="394007" y="2599057"/>
                    <a:pt x="599625" y="2604137"/>
                  </a:cubicBezTo>
                  <a:cubicBezTo>
                    <a:pt x="713257" y="2606677"/>
                    <a:pt x="826888" y="2611757"/>
                    <a:pt x="940520" y="2613027"/>
                  </a:cubicBezTo>
                  <a:cubicBezTo>
                    <a:pt x="1129906" y="2615567"/>
                    <a:pt x="3240205" y="2616837"/>
                    <a:pt x="3429591" y="2618107"/>
                  </a:cubicBezTo>
                  <a:cubicBezTo>
                    <a:pt x="3456646" y="2618107"/>
                    <a:pt x="3483701" y="2618107"/>
                    <a:pt x="3510756" y="2618107"/>
                  </a:cubicBezTo>
                  <a:cubicBezTo>
                    <a:pt x="3640621" y="2618107"/>
                    <a:pt x="3775897" y="2616837"/>
                    <a:pt x="3905761" y="2616837"/>
                  </a:cubicBezTo>
                  <a:cubicBezTo>
                    <a:pt x="4057270" y="2616837"/>
                    <a:pt x="4203367" y="2618107"/>
                    <a:pt x="4354876" y="2618107"/>
                  </a:cubicBezTo>
                  <a:cubicBezTo>
                    <a:pt x="4576728" y="2618107"/>
                    <a:pt x="4803991" y="2618107"/>
                    <a:pt x="5025843" y="2618107"/>
                  </a:cubicBezTo>
                  <a:cubicBezTo>
                    <a:pt x="5231462" y="2618107"/>
                    <a:pt x="5437081" y="2619377"/>
                    <a:pt x="5642700" y="2620647"/>
                  </a:cubicBezTo>
                  <a:cubicBezTo>
                    <a:pt x="5734687" y="2620647"/>
                    <a:pt x="5832086" y="2621917"/>
                    <a:pt x="5924073" y="2621917"/>
                  </a:cubicBezTo>
                  <a:cubicBezTo>
                    <a:pt x="6221680" y="2620647"/>
                    <a:pt x="6513874" y="2614297"/>
                    <a:pt x="6791779" y="2614297"/>
                  </a:cubicBezTo>
                  <a:cubicBezTo>
                    <a:pt x="6795589" y="2614297"/>
                    <a:pt x="6800669" y="2611757"/>
                    <a:pt x="6804479" y="2609217"/>
                  </a:cubicBezTo>
                  <a:cubicBezTo>
                    <a:pt x="6809559" y="2605407"/>
                    <a:pt x="6812099" y="2599057"/>
                    <a:pt x="6814639" y="2596517"/>
                  </a:cubicBezTo>
                  <a:cubicBezTo>
                    <a:pt x="6815909" y="2532231"/>
                    <a:pt x="6817179" y="2447999"/>
                    <a:pt x="6818449" y="2363766"/>
                  </a:cubicBezTo>
                  <a:cubicBezTo>
                    <a:pt x="6819719" y="2233406"/>
                    <a:pt x="6829879" y="981949"/>
                    <a:pt x="6831149" y="851589"/>
                  </a:cubicBezTo>
                  <a:cubicBezTo>
                    <a:pt x="6831149" y="773373"/>
                    <a:pt x="6832419" y="695157"/>
                    <a:pt x="6833689" y="616940"/>
                  </a:cubicBezTo>
                  <a:cubicBezTo>
                    <a:pt x="6834959" y="532708"/>
                    <a:pt x="6836229" y="448475"/>
                    <a:pt x="6838769" y="364242"/>
                  </a:cubicBezTo>
                  <a:cubicBezTo>
                    <a:pt x="6840039" y="314104"/>
                    <a:pt x="6840039" y="261960"/>
                    <a:pt x="6845119" y="211821"/>
                  </a:cubicBezTo>
                  <a:cubicBezTo>
                    <a:pt x="6850199" y="151655"/>
                    <a:pt x="6852739" y="93494"/>
                    <a:pt x="6851469" y="43744"/>
                  </a:cubicBezTo>
                  <a:cubicBezTo>
                    <a:pt x="6851469" y="37394"/>
                    <a:pt x="6847659" y="29774"/>
                    <a:pt x="6841309" y="27234"/>
                  </a:cubicBezTo>
                  <a:close/>
                </a:path>
              </a:pathLst>
            </a:custGeom>
            <a:solidFill>
              <a:srgbClr val="FFFFFF"/>
            </a:solidFill>
          </p:spPr>
          <p:txBody>
            <a:bodyPr/>
            <a:lstStyle/>
            <a:p>
              <a:endParaRPr lang="en-IN" dirty="0"/>
            </a:p>
          </p:txBody>
        </p:sp>
      </p:grpSp>
      <p:sp>
        <p:nvSpPr>
          <p:cNvPr id="15" name="TextBox 15"/>
          <p:cNvSpPr txBox="1"/>
          <p:nvPr/>
        </p:nvSpPr>
        <p:spPr>
          <a:xfrm>
            <a:off x="3192925" y="142158"/>
            <a:ext cx="11141828" cy="1031051"/>
          </a:xfrm>
          <a:prstGeom prst="rect">
            <a:avLst/>
          </a:prstGeom>
        </p:spPr>
        <p:txBody>
          <a:bodyPr lIns="0" tIns="0" rIns="0" bIns="0" rtlCol="0" anchor="t">
            <a:spAutoFit/>
          </a:bodyPr>
          <a:lstStyle/>
          <a:p>
            <a:pPr marL="0" lvl="0" indent="0" algn="ctr">
              <a:lnSpc>
                <a:spcPts val="8789"/>
              </a:lnSpc>
            </a:pPr>
            <a:r>
              <a:rPr lang="en-US" sz="4800" b="1" spc="-87" dirty="0">
                <a:solidFill>
                  <a:srgbClr val="FFFFFF"/>
                </a:solidFill>
                <a:latin typeface="Bogart Bold"/>
                <a:ea typeface="Bogart Bold"/>
                <a:cs typeface="Bogart Bold"/>
                <a:sym typeface="Bogart Bold"/>
              </a:rPr>
              <a:t>Prevention</a:t>
            </a:r>
          </a:p>
        </p:txBody>
      </p:sp>
      <p:sp>
        <p:nvSpPr>
          <p:cNvPr id="17" name="Freeform 17"/>
          <p:cNvSpPr/>
          <p:nvPr/>
        </p:nvSpPr>
        <p:spPr>
          <a:xfrm>
            <a:off x="5519175" y="601366"/>
            <a:ext cx="1298576" cy="389020"/>
          </a:xfrm>
          <a:custGeom>
            <a:avLst/>
            <a:gdLst/>
            <a:ahLst/>
            <a:cxnLst/>
            <a:rect l="l" t="t" r="r" b="b"/>
            <a:pathLst>
              <a:path w="1298576" h="389020">
                <a:moveTo>
                  <a:pt x="0" y="0"/>
                </a:moveTo>
                <a:lnTo>
                  <a:pt x="1298576" y="0"/>
                </a:lnTo>
                <a:lnTo>
                  <a:pt x="1298576" y="389019"/>
                </a:lnTo>
                <a:lnTo>
                  <a:pt x="0" y="389019"/>
                </a:lnTo>
                <a:lnTo>
                  <a:pt x="0" y="0"/>
                </a:lnTo>
                <a:close/>
              </a:path>
            </a:pathLst>
          </a:custGeom>
          <a:blipFill>
            <a:blip>
              <a:extLst>
                <a:ext uri="{96DAC541-7B7A-43D3-8B79-37D633B846F1}">
                  <asvg:svgBlip xmlns="" xmlns:asvg="http://schemas.microsoft.com/office/drawing/2016/SVG/main" r:embed="rId4"/>
                </a:ext>
              </a:extLst>
            </a:blip>
            <a:stretch>
              <a:fillRect t="-201231" r="-1573" b="-185668"/>
            </a:stretch>
          </a:blipFill>
        </p:spPr>
      </p:sp>
      <p:sp>
        <p:nvSpPr>
          <p:cNvPr id="18" name="Freeform 18"/>
          <p:cNvSpPr/>
          <p:nvPr/>
        </p:nvSpPr>
        <p:spPr>
          <a:xfrm rot="92604" flipH="1" flipV="1">
            <a:off x="10901604" y="526532"/>
            <a:ext cx="1298576" cy="389020"/>
          </a:xfrm>
          <a:custGeom>
            <a:avLst/>
            <a:gdLst/>
            <a:ahLst/>
            <a:cxnLst/>
            <a:rect l="l" t="t" r="r" b="b"/>
            <a:pathLst>
              <a:path w="1298576" h="389020">
                <a:moveTo>
                  <a:pt x="1298576" y="389019"/>
                </a:moveTo>
                <a:lnTo>
                  <a:pt x="0" y="389019"/>
                </a:lnTo>
                <a:lnTo>
                  <a:pt x="0" y="0"/>
                </a:lnTo>
                <a:lnTo>
                  <a:pt x="1298576" y="0"/>
                </a:lnTo>
                <a:lnTo>
                  <a:pt x="1298576" y="389019"/>
                </a:lnTo>
                <a:close/>
              </a:path>
            </a:pathLst>
          </a:custGeom>
          <a:blipFill>
            <a:blip>
              <a:extLst>
                <a:ext uri="{96DAC541-7B7A-43D3-8B79-37D633B846F1}">
                  <asvg:svgBlip xmlns="" xmlns:asvg="http://schemas.microsoft.com/office/drawing/2016/SVG/main" r:embed="rId4"/>
                </a:ext>
              </a:extLst>
            </a:blip>
            <a:stretch>
              <a:fillRect t="-201231" r="-1573" b="-185668"/>
            </a:stretch>
          </a:blipFill>
        </p:spPr>
      </p:sp>
      <p:sp>
        <p:nvSpPr>
          <p:cNvPr id="29" name="TextBox 29"/>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11</a:t>
            </a:r>
          </a:p>
        </p:txBody>
      </p:sp>
      <p:sp>
        <p:nvSpPr>
          <p:cNvPr id="34" name="TextBox 33">
            <a:extLst>
              <a:ext uri="{FF2B5EF4-FFF2-40B4-BE49-F238E27FC236}">
                <a16:creationId xmlns="" xmlns:a16="http://schemas.microsoft.com/office/drawing/2014/main" id="{E236A647-D551-D16A-6E44-7267C7236FCB}"/>
              </a:ext>
            </a:extLst>
          </p:cNvPr>
          <p:cNvSpPr txBox="1"/>
          <p:nvPr/>
        </p:nvSpPr>
        <p:spPr>
          <a:xfrm>
            <a:off x="1139974" y="1777196"/>
            <a:ext cx="15933420" cy="7822591"/>
          </a:xfrm>
          <a:prstGeom prst="rect">
            <a:avLst/>
          </a:prstGeom>
          <a:noFill/>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Healthy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Mediterranean / DASH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Reduce saturated fats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Salt intake less than 6g per day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Physical activity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least 150 minutes per week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Moderate exercise (e.g., brisk walking)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Stop smoking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NHS stop smoking services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Vaping as a support tool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Regular check-ups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Health Checks from age 40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QRISK3 for risk assessment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4098" name="Picture 2" descr="2019 Updated Cardiovascular Disease Prevention Guidelines Announced | Johns  Hopkins Medicine">
            <a:extLst>
              <a:ext uri="{FF2B5EF4-FFF2-40B4-BE49-F238E27FC236}">
                <a16:creationId xmlns="" xmlns:a16="http://schemas.microsoft.com/office/drawing/2014/main" id="{3794A6E8-D937-3F2C-3219-966A942DA3C3}"/>
              </a:ext>
            </a:extLst>
          </p:cNvPr>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9144000" y="2163072"/>
            <a:ext cx="6634995" cy="7050837"/>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 xmlns:asvg="http://schemas.microsoft.com/office/drawing/2016/SVG/main" r:embed="rId3"/>
                  </a:ext>
                </a:extLst>
              </a:blip>
              <a:stretch>
                <a:fillRect/>
              </a:stretch>
            </a:blipFill>
          </p:spPr>
        </p:sp>
      </p:grpSp>
      <p:sp>
        <p:nvSpPr>
          <p:cNvPr id="5" name="TextBox 5"/>
          <p:cNvSpPr txBox="1"/>
          <p:nvPr/>
        </p:nvSpPr>
        <p:spPr>
          <a:xfrm>
            <a:off x="504689" y="656320"/>
            <a:ext cx="10740671" cy="944489"/>
          </a:xfrm>
          <a:prstGeom prst="rect">
            <a:avLst/>
          </a:prstGeom>
        </p:spPr>
        <p:txBody>
          <a:bodyPr wrap="square" lIns="0" tIns="0" rIns="0" bIns="0" rtlCol="0" anchor="t">
            <a:spAutoFit/>
          </a:bodyPr>
          <a:lstStyle/>
          <a:p>
            <a:pPr marL="0" lvl="0" indent="0" algn="l">
              <a:lnSpc>
                <a:spcPts val="7917"/>
              </a:lnSpc>
            </a:pPr>
            <a:r>
              <a:rPr lang="en-US" sz="4800" b="1" spc="-86" dirty="0">
                <a:solidFill>
                  <a:srgbClr val="B22F30"/>
                </a:solidFill>
                <a:latin typeface="Bogart Bold"/>
                <a:ea typeface="Bogart Bold"/>
                <a:cs typeface="Bogart Bold"/>
                <a:sym typeface="Bogart Bold"/>
              </a:rPr>
              <a:t>Skills, Values &amp; Behaviors</a:t>
            </a:r>
          </a:p>
        </p:txBody>
      </p:sp>
      <p:sp>
        <p:nvSpPr>
          <p:cNvPr id="12" name="TextBox 12"/>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12</a:t>
            </a:r>
          </a:p>
        </p:txBody>
      </p:sp>
      <p:sp>
        <p:nvSpPr>
          <p:cNvPr id="14" name="TextBox 13">
            <a:extLst>
              <a:ext uri="{FF2B5EF4-FFF2-40B4-BE49-F238E27FC236}">
                <a16:creationId xmlns="" xmlns:a16="http://schemas.microsoft.com/office/drawing/2014/main" id="{F13C6859-736C-911B-3A66-024676F2E53F}"/>
              </a:ext>
            </a:extLst>
          </p:cNvPr>
          <p:cNvSpPr txBox="1"/>
          <p:nvPr/>
        </p:nvSpPr>
        <p:spPr>
          <a:xfrm>
            <a:off x="535168" y="1943100"/>
            <a:ext cx="11167391" cy="7222426"/>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Essential Skills: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Communication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Clear and simple language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motivational interviewing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Empathy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Active listening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Ricci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Understanding patient concerns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education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Support self-monitoring (e.g., BP apps)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Cultural awareness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Adapt care to patient background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Involve family where appropriate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16" name="TextBox 15">
            <a:extLst>
              <a:ext uri="{FF2B5EF4-FFF2-40B4-BE49-F238E27FC236}">
                <a16:creationId xmlns="" xmlns:a16="http://schemas.microsoft.com/office/drawing/2014/main" id="{5FF70331-3761-EF7D-6565-9E0BAD8A6232}"/>
              </a:ext>
            </a:extLst>
          </p:cNvPr>
          <p:cNvSpPr txBox="1"/>
          <p:nvPr/>
        </p:nvSpPr>
        <p:spPr>
          <a:xfrm>
            <a:off x="7010400" y="2552700"/>
            <a:ext cx="11277600"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Values: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Person-centred care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Compassion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Equity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Co-productive Care: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Patients involved in decision-making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Improves adherence and outcomes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Nurses support through education and guidance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237506"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923037" y="190500"/>
            <a:ext cx="16596975" cy="9601200"/>
            <a:chOff x="1656575" y="1328477"/>
            <a:chExt cx="5150614" cy="2142968"/>
          </a:xfrm>
        </p:grpSpPr>
        <p:sp>
          <p:nvSpPr>
            <p:cNvPr id="6" name="Freeform 6"/>
            <p:cNvSpPr/>
            <p:nvPr/>
          </p:nvSpPr>
          <p:spPr>
            <a:xfrm>
              <a:off x="1656575" y="1328477"/>
              <a:ext cx="5150614" cy="2142968"/>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txBody>
            <a:bodyPr/>
            <a:lstStyle/>
            <a:p>
              <a:endParaRPr lang="en-IN" dirty="0"/>
            </a:p>
          </p:txBody>
        </p:sp>
      </p:grpSp>
      <p:sp>
        <p:nvSpPr>
          <p:cNvPr id="7" name="TextBox 7"/>
          <p:cNvSpPr txBox="1"/>
          <p:nvPr/>
        </p:nvSpPr>
        <p:spPr>
          <a:xfrm>
            <a:off x="3806575" y="623504"/>
            <a:ext cx="10757469" cy="963725"/>
          </a:xfrm>
          <a:prstGeom prst="rect">
            <a:avLst/>
          </a:prstGeom>
        </p:spPr>
        <p:txBody>
          <a:bodyPr lIns="0" tIns="0" rIns="0" bIns="0" rtlCol="0" anchor="t">
            <a:spAutoFit/>
          </a:bodyPr>
          <a:lstStyle/>
          <a:p>
            <a:pPr marL="0" lvl="0" indent="0" algn="ctr">
              <a:lnSpc>
                <a:spcPts val="8098"/>
              </a:lnSpc>
            </a:pPr>
            <a:r>
              <a:rPr lang="en-US" sz="4800" b="1" spc="-88" dirty="0" err="1">
                <a:solidFill>
                  <a:srgbClr val="3E4A9D"/>
                </a:solidFill>
                <a:latin typeface="Bogart Bold"/>
                <a:ea typeface="Bogart Bold"/>
                <a:cs typeface="Bogart Bold"/>
                <a:sym typeface="Bogart Bold"/>
              </a:rPr>
              <a:t>Personalised</a:t>
            </a:r>
            <a:r>
              <a:rPr lang="en-US" sz="4800" b="1" spc="-88" dirty="0">
                <a:solidFill>
                  <a:srgbClr val="3E4A9D"/>
                </a:solidFill>
                <a:latin typeface="Bogart Bold"/>
                <a:ea typeface="Bogart Bold"/>
                <a:cs typeface="Bogart Bold"/>
                <a:sym typeface="Bogart Bold"/>
              </a:rPr>
              <a:t> Care Model </a:t>
            </a:r>
          </a:p>
        </p:txBody>
      </p:sp>
      <p:sp>
        <p:nvSpPr>
          <p:cNvPr id="15" name="TextBox 15"/>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13</a:t>
            </a:r>
          </a:p>
        </p:txBody>
      </p:sp>
      <p:sp>
        <p:nvSpPr>
          <p:cNvPr id="17" name="TextBox 16">
            <a:extLst>
              <a:ext uri="{FF2B5EF4-FFF2-40B4-BE49-F238E27FC236}">
                <a16:creationId xmlns="" xmlns:a16="http://schemas.microsoft.com/office/drawing/2014/main" id="{2E4397DB-C04C-C122-7E86-A7D0F161FB56}"/>
              </a:ext>
            </a:extLst>
          </p:cNvPr>
          <p:cNvSpPr txBox="1"/>
          <p:nvPr/>
        </p:nvSpPr>
        <p:spPr>
          <a:xfrm>
            <a:off x="1273405" y="1625045"/>
            <a:ext cx="16231367" cy="7822591"/>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6 Components: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Shared decision-making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tools to support choices (e.g., treatment options)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Johnson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Care planning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latin typeface="Times New Roman" panose="02020603050405020304" pitchFamily="18" charset="0"/>
                <a:ea typeface="Book Antiqua" panose="02040602050305030304" pitchFamily="18" charset="0"/>
                <a:cs typeface="Times New Roman" panose="02020603050405020304" pitchFamily="18" charset="0"/>
              </a:rPr>
              <a:t>Personalised health plans with patients </a:t>
            </a:r>
            <a:endParaRPr lang="en-IN" sz="2600" dirty="0">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Social prescribing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Community activities (e.g., exercise groups)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Self-management support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Apps, education, and peer support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Personal health budgets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Financial support for care needs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choice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Choice of services and providers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Le Boutillier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18" name="AutoShape 2" descr="Values, Abilities, and Skills | Kirill Kurko">
            <a:extLst>
              <a:ext uri="{FF2B5EF4-FFF2-40B4-BE49-F238E27FC236}">
                <a16:creationId xmlns="" xmlns:a16="http://schemas.microsoft.com/office/drawing/2014/main" id="{C29DF872-8AEB-2014-68B1-68DC10A08441}"/>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19" name="AutoShape 4" descr="Values, Abilities, and Skills | Kirill Kurko">
            <a:extLst>
              <a:ext uri="{FF2B5EF4-FFF2-40B4-BE49-F238E27FC236}">
                <a16:creationId xmlns="" xmlns:a16="http://schemas.microsoft.com/office/drawing/2014/main" id="{3A7918D7-1DAC-0981-364D-9C9F9BED17F8}"/>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0" name="AutoShape 6" descr="Values, Abilities, and Skills | Kirill Kurko">
            <a:extLst>
              <a:ext uri="{FF2B5EF4-FFF2-40B4-BE49-F238E27FC236}">
                <a16:creationId xmlns="" xmlns:a16="http://schemas.microsoft.com/office/drawing/2014/main" id="{AAE2C651-DE78-320F-AAF0-23C4EB8852FF}"/>
              </a:ext>
            </a:extLst>
          </p:cNvPr>
          <p:cNvSpPr>
            <a:spLocks noChangeAspect="1" noChangeArrowheads="1"/>
          </p:cNvSpPr>
          <p:nvPr/>
        </p:nvSpPr>
        <p:spPr bwMode="auto">
          <a:xfrm>
            <a:off x="9296400" y="5295900"/>
            <a:ext cx="304800" cy="304800"/>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128" name="Picture 8" descr="What Is Personalized Health Care? | Duke Center for Personalized Health Care">
            <a:extLst>
              <a:ext uri="{FF2B5EF4-FFF2-40B4-BE49-F238E27FC236}">
                <a16:creationId xmlns="" xmlns:a16="http://schemas.microsoft.com/office/drawing/2014/main" id="{DC666E9C-7612-42C0-25D6-10D2E7DD41BB}"/>
              </a:ext>
            </a:extLst>
          </p:cNvPr>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8382000" y="4229100"/>
            <a:ext cx="8084810" cy="4086225"/>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 xmlns:asvg="http://schemas.microsoft.com/office/drawing/2016/SVG/main" r:embed="rId3"/>
                  </a:ext>
                </a:extLst>
              </a:blip>
              <a:stretch>
                <a:fillRect/>
              </a:stretch>
            </a:blipFill>
          </p:spPr>
        </p:sp>
      </p:grpSp>
      <p:grpSp>
        <p:nvGrpSpPr>
          <p:cNvPr id="5" name="Group 5"/>
          <p:cNvGrpSpPr/>
          <p:nvPr/>
        </p:nvGrpSpPr>
        <p:grpSpPr>
          <a:xfrm>
            <a:off x="1028700" y="1057275"/>
            <a:ext cx="16230600" cy="822960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27" name="TextBox 27"/>
          <p:cNvSpPr txBox="1"/>
          <p:nvPr/>
        </p:nvSpPr>
        <p:spPr>
          <a:xfrm>
            <a:off x="2286000" y="994335"/>
            <a:ext cx="12058186" cy="1015663"/>
          </a:xfrm>
          <a:prstGeom prst="rect">
            <a:avLst/>
          </a:prstGeom>
        </p:spPr>
        <p:txBody>
          <a:bodyPr wrap="square" lIns="0" tIns="0" rIns="0" bIns="0" rtlCol="0" anchor="t">
            <a:spAutoFit/>
          </a:bodyPr>
          <a:lstStyle/>
          <a:p>
            <a:pPr marL="0" lvl="0" indent="0" algn="l">
              <a:lnSpc>
                <a:spcPts val="8849"/>
              </a:lnSpc>
            </a:pPr>
            <a:r>
              <a:rPr lang="en-US" sz="4400" b="1" spc="-88" dirty="0">
                <a:solidFill>
                  <a:srgbClr val="3E4A9D"/>
                </a:solidFill>
                <a:latin typeface="Bogart Bold"/>
                <a:ea typeface="Bogart Bold"/>
                <a:cs typeface="Bogart Bold"/>
                <a:sym typeface="Bogart Bold"/>
              </a:rPr>
              <a:t>Recommendations &amp; Conclusion</a:t>
            </a:r>
          </a:p>
        </p:txBody>
      </p:sp>
      <p:sp>
        <p:nvSpPr>
          <p:cNvPr id="36" name="TextBox 36"/>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14</a:t>
            </a:r>
          </a:p>
        </p:txBody>
      </p:sp>
      <p:sp>
        <p:nvSpPr>
          <p:cNvPr id="38" name="TextBox 37">
            <a:extLst>
              <a:ext uri="{FF2B5EF4-FFF2-40B4-BE49-F238E27FC236}">
                <a16:creationId xmlns="" xmlns:a16="http://schemas.microsoft.com/office/drawing/2014/main" id="{D10AF7F1-3E5B-9F7A-94A2-1CA445CBB05A}"/>
              </a:ext>
            </a:extLst>
          </p:cNvPr>
          <p:cNvSpPr txBox="1"/>
          <p:nvPr/>
        </p:nvSpPr>
        <p:spPr>
          <a:xfrm>
            <a:off x="1828800" y="2400300"/>
            <a:ext cx="12332970" cy="6622262"/>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Recommendations: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 awareness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Target high-risk groups (South Asians, deprived communities)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Strengthen early screening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QRISK3 in NHS Health Checks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Scott and Rothwell, s2026</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Increase screening uptake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Increase patient education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Nurse-led self-management programmes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Integrate care models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Combine Chronic Care Model and Personalised Care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within integrated care systems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6146" name="Picture 2" descr="Congenital heart disease (CHD): information for parents - GOV.UK">
            <a:extLst>
              <a:ext uri="{FF2B5EF4-FFF2-40B4-BE49-F238E27FC236}">
                <a16:creationId xmlns="" xmlns:a16="http://schemas.microsoft.com/office/drawing/2014/main" id="{E6FA78E0-B7D8-336E-59A3-A6A8FD4CBAE9}"/>
              </a:ext>
            </a:extLst>
          </p:cNvPr>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10504196" y="3619500"/>
            <a:ext cx="6400800" cy="4267200"/>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E4A9D"/>
        </a:solidFill>
        <a:effectLst/>
      </p:bgPr>
    </p:bg>
    <p:spTree>
      <p:nvGrpSpPr>
        <p:cNvPr id="1" name=""/>
        <p:cNvGrpSpPr/>
        <p:nvPr/>
      </p:nvGrpSpPr>
      <p:grpSpPr>
        <a:xfrm>
          <a:off x="0" y="0"/>
          <a:ext cx="0" cy="0"/>
          <a:chOff x="0" y="0"/>
          <a:chExt cx="0" cy="0"/>
        </a:xfrm>
      </p:grpSpPr>
      <p:grpSp>
        <p:nvGrpSpPr>
          <p:cNvPr id="2" name="Group 2"/>
          <p:cNvGrpSpPr/>
          <p:nvPr/>
        </p:nvGrpSpPr>
        <p:grpSpPr>
          <a:xfrm>
            <a:off x="-1237506" y="-155760"/>
            <a:ext cx="20763012" cy="10400446"/>
            <a:chOff x="0" y="0"/>
            <a:chExt cx="27684017" cy="13867262"/>
          </a:xfrm>
        </p:grpSpPr>
        <p:sp>
          <p:nvSpPr>
            <p:cNvPr id="3" name="Freeform 3"/>
            <p:cNvSpPr/>
            <p:nvPr/>
          </p:nvSpPr>
          <p:spPr>
            <a:xfrm flipV="1">
              <a:off x="0" y="50421"/>
              <a:ext cx="13842008" cy="13816841"/>
            </a:xfrm>
            <a:custGeom>
              <a:avLst/>
              <a:gdLst/>
              <a:ahLst/>
              <a:cxnLst/>
              <a:rect l="l" t="t" r="r" b="b"/>
              <a:pathLst>
                <a:path w="13842008" h="13816841">
                  <a:moveTo>
                    <a:pt x="0" y="13816841"/>
                  </a:moveTo>
                  <a:lnTo>
                    <a:pt x="13842008" y="13816841"/>
                  </a:lnTo>
                  <a:lnTo>
                    <a:pt x="13842008" y="0"/>
                  </a:lnTo>
                  <a:lnTo>
                    <a:pt x="0" y="0"/>
                  </a:lnTo>
                  <a:lnTo>
                    <a:pt x="0" y="13816841"/>
                  </a:lnTo>
                  <a:close/>
                </a:path>
              </a:pathLst>
            </a:custGeom>
            <a:blipFill>
              <a:blip>
                <a:alphaModFix amt="80000"/>
                <a:extLst>
                  <a:ext uri="{96DAC541-7B7A-43D3-8B79-37D633B846F1}">
                    <asvg:svgBlip xmlns="" xmlns:asvg="http://schemas.microsoft.com/office/drawing/2016/SVG/main" r:embed="rId2"/>
                  </a:ext>
                </a:extLst>
              </a:blip>
              <a:stretch>
                <a:fillRect/>
              </a:stretch>
            </a:blipFill>
          </p:spPr>
        </p:sp>
        <p:sp>
          <p:nvSpPr>
            <p:cNvPr id="4" name="Freeform 4"/>
            <p:cNvSpPr/>
            <p:nvPr/>
          </p:nvSpPr>
          <p:spPr>
            <a:xfrm flipV="1">
              <a:off x="13842008" y="0"/>
              <a:ext cx="13842008" cy="13816841"/>
            </a:xfrm>
            <a:custGeom>
              <a:avLst/>
              <a:gdLst/>
              <a:ahLst/>
              <a:cxnLst/>
              <a:rect l="l" t="t" r="r" b="b"/>
              <a:pathLst>
                <a:path w="13842008" h="13816841">
                  <a:moveTo>
                    <a:pt x="0" y="13816841"/>
                  </a:moveTo>
                  <a:lnTo>
                    <a:pt x="13842009" y="13816841"/>
                  </a:lnTo>
                  <a:lnTo>
                    <a:pt x="13842009" y="0"/>
                  </a:lnTo>
                  <a:lnTo>
                    <a:pt x="0" y="0"/>
                  </a:lnTo>
                  <a:lnTo>
                    <a:pt x="0" y="13816841"/>
                  </a:lnTo>
                  <a:close/>
                </a:path>
              </a:pathLst>
            </a:custGeom>
            <a:blipFill>
              <a:blip>
                <a:alphaModFix amt="80000"/>
                <a:extLst>
                  <a:ext uri="{96DAC541-7B7A-43D3-8B79-37D633B846F1}">
                    <asvg:svgBlip xmlns="" xmlns:asvg="http://schemas.microsoft.com/office/drawing/2016/SVG/main" r:embed="rId2"/>
                  </a:ext>
                </a:extLst>
              </a:blip>
              <a:stretch>
                <a:fillRect/>
              </a:stretch>
            </a:blipFill>
          </p:spPr>
        </p:sp>
      </p:grpSp>
      <p:grpSp>
        <p:nvGrpSpPr>
          <p:cNvPr id="5" name="Group 5"/>
          <p:cNvGrpSpPr/>
          <p:nvPr/>
        </p:nvGrpSpPr>
        <p:grpSpPr>
          <a:xfrm>
            <a:off x="381000" y="243840"/>
            <a:ext cx="17754600" cy="994017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53" name="TextBox 53"/>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16</a:t>
            </a:r>
          </a:p>
        </p:txBody>
      </p:sp>
      <p:sp>
        <p:nvSpPr>
          <p:cNvPr id="56" name="TextBox 5">
            <a:extLst>
              <a:ext uri="{FF2B5EF4-FFF2-40B4-BE49-F238E27FC236}">
                <a16:creationId xmlns="" xmlns:a16="http://schemas.microsoft.com/office/drawing/2014/main" id="{2D22C7F4-F4BC-3CB4-79EC-A70F6926CB6E}"/>
              </a:ext>
            </a:extLst>
          </p:cNvPr>
          <p:cNvSpPr txBox="1"/>
          <p:nvPr/>
        </p:nvSpPr>
        <p:spPr>
          <a:xfrm>
            <a:off x="1828800" y="151484"/>
            <a:ext cx="15163799" cy="1957587"/>
          </a:xfrm>
          <a:prstGeom prst="rect">
            <a:avLst/>
          </a:prstGeom>
        </p:spPr>
        <p:txBody>
          <a:bodyPr wrap="square" lIns="0" tIns="0" rIns="0" bIns="0" rtlCol="0" anchor="t">
            <a:spAutoFit/>
          </a:bodyPr>
          <a:lstStyle/>
          <a:p>
            <a:pPr marL="0" lvl="0" indent="0" algn="ctr">
              <a:lnSpc>
                <a:spcPts val="7917"/>
              </a:lnSpc>
            </a:pPr>
            <a:r>
              <a:rPr lang="en-US" sz="4800" b="1" spc="-86" dirty="0">
                <a:solidFill>
                  <a:srgbClr val="B22F30"/>
                </a:solidFill>
                <a:latin typeface="Bogart Bold"/>
                <a:ea typeface="Bogart Bold"/>
                <a:cs typeface="Bogart Bold"/>
                <a:sym typeface="Bogart Bold"/>
              </a:rPr>
              <a:t>References</a:t>
            </a:r>
          </a:p>
          <a:p>
            <a:pPr marL="0" lvl="0" indent="0" algn="l">
              <a:lnSpc>
                <a:spcPts val="7917"/>
              </a:lnSpc>
            </a:pPr>
            <a:endParaRPr lang="en-US" sz="4800" b="1" spc="-86" dirty="0">
              <a:solidFill>
                <a:srgbClr val="B22F30"/>
              </a:solidFill>
              <a:latin typeface="Bogart Bold"/>
              <a:ea typeface="Bogart Bold"/>
              <a:cs typeface="Bogart Bold"/>
              <a:sym typeface="Bogart Bold"/>
            </a:endParaRPr>
          </a:p>
        </p:txBody>
      </p:sp>
      <p:sp>
        <p:nvSpPr>
          <p:cNvPr id="58" name="TextBox 57">
            <a:extLst>
              <a:ext uri="{FF2B5EF4-FFF2-40B4-BE49-F238E27FC236}">
                <a16:creationId xmlns="" xmlns:a16="http://schemas.microsoft.com/office/drawing/2014/main" id="{0EC36FC4-241D-4A59-B023-0BCCBF6C2BE6}"/>
              </a:ext>
            </a:extLst>
          </p:cNvPr>
          <p:cNvSpPr txBox="1"/>
          <p:nvPr/>
        </p:nvSpPr>
        <p:spPr>
          <a:xfrm>
            <a:off x="609600" y="1333500"/>
            <a:ext cx="16993203" cy="8191986"/>
          </a:xfrm>
          <a:prstGeom prst="rect">
            <a:avLst/>
          </a:prstGeom>
          <a:noFill/>
        </p:spPr>
        <p:txBody>
          <a:bodyPr wrap="square">
            <a:spAutoFit/>
          </a:bodyPr>
          <a:lstStyle/>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Ahmad, M. H., Ali, M., Hassan, M., Ahmad, R. N., Yasin, M. U., Fatima, H., and Sajjad, M. (2026). The Emotional and Psychological Impact on Families Raising Children With Special Needs: A Primary Care Perspective.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 Science Reports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e71928.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3"/>
              </a:rPr>
              <a:t>https://onlinelibrary.wiley.com/doi/pdf/10.1002/hsr2.71928</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 S. A., Kontopantelis, E., Martin, G. P., Zghebi, S. S., Taxiarchi, V. P., and Mamas, M. A. (2024). Temporal trends of in-hospital mortality and its determinants following percutaneous coronary intervention in patients with acute coronary syndrome in England and Wales: A population-based study between 2006 and 2021.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cardiology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132334.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4"/>
              </a:rPr>
              <a:t>https://www.sciencedirect.com/science/article/pii/S0167527324009562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 S. A., Kontopantelis, E., Martin, G. P., Zghebi, S. S., Taxiarchi, V. P., and Mamas, M. A. (2024). Temporal trends of in-hospital mortality and its determinants following percutaneous coronary intervention in patients with acute coronary syndrome in England and Wales: A population-based study between 2006 and 2021.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cardiology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132334.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4"/>
              </a:rPr>
              <a:t>https://www.sciencedirect.com/science/article/pii/S0167527324009562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Barišić, A., Ravančić, M. E., Majstorović, D., and Vraneković, J. (2024). The impact of the COVID-19 pandemic on individuals with Down syndrome: a Croatian survey.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Balkan Journal of Medical Genetics: BJMG</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 51.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5"/>
              </a:rPr>
              <a:t>https://pmc.ncbi.nlm.nih.gov/articles/PMC11383832/pdf/bjmg-27-1-bjmg-2024-0007.pdf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(2023)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heart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6"/>
              </a:rPr>
              <a:t>https://www.bhf.org.uk/informationsupport/conditions/coronary-heart-disease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(2026)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cardiovascular disease statistics – UK factsheet January 2026</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7"/>
              </a:rPr>
              <a:t>https://www.bhf.org.uk/-/media/files/for-professionals/research/heart-statistics/bhf-cvd-statistics-uk-factsheet-jan26.pdf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 Rosa, S., Sabatino, J., Di Salvo, G., Torella, D., and Di Mario, C. (2023). Coronary artery disease in adults with congenital heart disease.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Cardiology Congenital Heart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13</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100466.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8"/>
              </a:rPr>
              <a:t>https://www.sciencedirect.com/science/article/pii/S2666668523000289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Gillesén, M., Fedchenko, M., Giang, K. W., Dimopoulos, K., Eriksson, P., Dellborg, M., and Mandalenakis, Z. (2022). Chronic kidney disease in patients with congenital heart disease: a nationwide, register-based cohort study.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European Heart Journal Open</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 oeac055.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9"/>
              </a:rPr>
              <a:t>https://academic.oup.com/ehjopen/article-pdf/2/5/oeac055/46442775/oeac055.pdf</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guideline CG181, N. I. C. E. (2023). Cardiovascular disease: risk assessment and reduction, including lipid modification.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Methods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0"/>
              </a:rPr>
              <a:t>https://www.ncbi.nlm.nih.gov/books/n/nicecg181er3/pdf/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Harrison, S. R., and Jordan, A. M. (2022). Chronic disease care integration into primary care services in sub-Saharan Africa: a ‘best fit’framework synthesis and new conceptual model.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Family Medicine and Community Health</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10</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e001703.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1"/>
              </a:rPr>
              <a:t>https://pmc.ncbi.nlm.nih.gov/articles/PMC9516220/pdf/fmch-2022-001703.pdf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Johnson, L., Kirk, H., Clark, B., Heath, S., Royse, C., Adams, C., &amp; Portillo, M. C. (2023). Improving personalised care, through the development of a service evaluation tool to assess, understand and monitor delivery.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BMJ Open Quality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2"/>
              </a:rPr>
              <a:t>https://bmjopenquality.bmj.com/content/bmjqir/12/3/e002324.full.pdf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Kroenke, K., Corrigan, J. D., Ralston, R. K., Zafonte, R., Brunner, R. C., Giacino, J. T., and Hammond, F. M. (2024). Effectiveness of care models for chronic disease management: A scoping review of systematic reviews.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PM&amp;R</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16</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 174-189.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3"/>
              </a:rPr>
              <a:t>https://onlinelibrary.wiley.com/doi/pdf/10.1002/pmrj.13027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Kumar, M., Dev, S., Khalid, M. U., Siddenthi, S. M., Noman, M., John, C., and AKUBUIRO, C. (2023). The bidirectional link between diabetes and kidney disease: mechanisms and management.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Cureus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15</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(9).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4"/>
              </a:rPr>
              <a:t>https://www.cureus.com/articles/190120-the-bidirectional-link-between-diabetes-and-kidney-disease-mechanisms-and-management.pdf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Le Boutillier, C., Jeyasingh-Jacob, J., Jones, L., King, A., Archer, S., and Urch, C. (2023). Improving personalised care and support planning for people living with treatable-but-not-curable cancer.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BMJ Open Quality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5"/>
              </a:rPr>
              <a:t>https://bmjopenquality.bmj.com/content/bmjqir/12/3/e002322.full.pdf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 X., Ma, H., Zhou, T., and Qi, L. (2023, January). Replacing sedentary behavior time with physical activities, recommended physical activity, and incident coronary heart disease. In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Mayo Clinic Proceedings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(Vol. 98, No. 1, pp. 111-121). Elsevier.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6"/>
              </a:rPr>
              <a:t>https://www.sciencedirect.com/science/article/am/pii/S0025619622004347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Malik, A. B., Mir, M. A., and Dar, M. A. (2023). Unchain Your Heart: Battling Coronary Artery Disease.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Current Research in Physiology and Pharmacology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(Suppl 2), 24-38.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7"/>
              </a:rPr>
              <a:t>https://www.ijcrpp.com/index.php/ijcrpp/article/download/82/195</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Mir, M. A., Dar, M. A., and Qadir, A. (2024). Exploring the landscape of coronary artery disease: a comprehensive review.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Am. J. Biomed. Pharm</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9-22.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8"/>
              </a:rPr>
              <a:t>https://www.researchgate.net/profile/Mohd-Altaf-Dar/publication/379047887_Exploring_the_Landscape_of_Coronary_Artery_Disease_A_Comprehensive_Review/links/65f87dea286738732d5cd9a9/Exploring-the-Landscape-of-Coronary-Artery-Disease-A-Comprehensive-Review.pdf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Muresan, L., Cismaru, G., Muresan, C., Rosu, R., Gusetu, G., Puiu, M., and Martins, R. P. (2022, September). Beta-blockers for the treatment of arrhythmias: Bisoprolol–a systematic review. In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Annales Pharmaceutiques Françaises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(Vol. 80, No. 5, pp. 617-634). Elsevier Masson.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9"/>
              </a:rPr>
              <a:t>https://hal.science/hal-03719705/file/Muresan%20et%20al-2022-Beta%20blockers%20for%20the%20treatment%20of%20arrhythmias.pdf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Digital (2023)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Statistics on public health: part 1 – hospital admissions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0"/>
              </a:rPr>
              <a:t>https://digital.nhs.uk/data-and-information/publications/statistical/statistics-on-public-health/2023/part-1-hospital-admissions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Patel, S. R., and Michelfelder, E. (2024). Prenatal diagnosis of congenital heart disease: the crucial role of perinatal and delivery planning.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Journal of cardiovascular development and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108.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1"/>
              </a:rPr>
              <a:t>https://www.mdpi.com/2308-3425/11/4/108</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Patient.info (2022)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Epidemiology of coronary heart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2"/>
              </a:rPr>
              <a:t>https://patient.info/doctor/cardiovascular-disease/epidemiology-of-coronary-heart-disease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Rao, P. S. (2023). Advances in the diagnosis and management of congenital heart disease in children.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Children</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10</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753.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3"/>
              </a:rPr>
              <a:t>https://www.mdpi.com/2227-9067/10/4/753</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Ricci, P., Dimopoulos, K., Bouchard, M., Zhiya, C. C., Castro Meira, V., Pool, D., and Constantine, A. (2023). Transition to adult care of young people with congenital heart disease: impact of a service on knowledge and self-care skills and correlates of a successful transition.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European Heart Journal-Quality of Care and Clinical Outcomes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351-357.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4"/>
              </a:rPr>
              <a:t>https://academic.oup.com/ehjqcco/article-pdf/9/4/351/50667076/qcad014.pdf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Russell, R. E., and Bafadhel, M. (2019). What will Happen in the World of COPD 2030?.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Turkish thoracic journal</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20</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253.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5"/>
              </a:rPr>
              <a:t>https://pmc.ncbi.nlm.nih.gov/articles/PMC6777654/pdf/ttj-20-4-253.pdf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Scott, C. A., Li, L., and Rothwell, P. M. (2026). Potential of earlier primary care health checks for prevention of cardiovascular events in younger age groups: population-based study in the United Kingdom.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BMC medicine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6"/>
              </a:rPr>
              <a:t>https://link.springer.com/content/pdf/10.1186/s12916-026-04657-7_reference.pdf</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Sheppard, M. N., Westaby, J., Zullo, E., Fernandez, B. V., Cox, S., and Cox, A. (2023). Sudden arrhythmic death and cardiomyopathy are important causes of sudden cardiac death in the UK: results from a national coronial autopsy database.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Histopathology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82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(7), 1056-1066.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7"/>
              </a:rPr>
              <a:t>https://onlinelibrary.wiley.com/doi/pdf/10.1111/his.14889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Shih, K., Herz, N., Sheikh, A., O'neill, C., Carter, P., and Anderson, M. (2025). Economic burden of cardiovascular disease in the United Kingdom.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European Heart Journal-Quality of Care and Clinical Outcomes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 678-690.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8"/>
              </a:rPr>
              <a:t>https://pmc.ncbi.nlm.nih.gov/articles/PMC12342905/#:~:text=A%20study%20found%20that%20the%20total%20cost,%C2%A3327.6%20million%20*%20**Medical%20devices**%20%C2%A3404.4%20million</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Wang, Z., Lin, J., Liang, L., Huang, F., Yao, X., Peng, K., and Zheng, J. (2025). Global, regional, and national burden of chronic obstructive pulmonary disease and its attributable risk factors from 1990 to 2021: an analysis for the Global Burden of Disease Study 2021.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Respiratory research</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26</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 2.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9"/>
              </a:rPr>
              <a:t>https://link.springer.com/content/pdf/10.1186/s12931-024-03051-2.pdf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Winkleby, M., Sundquist, K., and Cubbin, C. (2017). Inequities in CHD incidence and case fatality by neighborhood deprivation.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American journal of preventive medicine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 97-106.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30"/>
              </a:rPr>
              <a:t>https://www.ajpmonline.org/article/S0749-3797(06)00424-7/pdf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Zhou, J., Wu, R., Williams, C., Emberson, J., Reith, C., Keech, A., and Mihaylova, B. (2023). Prediction models for individual-level healthcare costs associated with cardiovascular events in the UK.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Pharmacoeconomics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 547-559.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31"/>
              </a:rPr>
              <a:t>https://link.springer.com/content/pdf/10.1007/s40273-022-01219-6.pdf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1814</Words>
  <Application>Microsoft Office PowerPoint</Application>
  <PresentationFormat>Custom</PresentationFormat>
  <Paragraphs>290</Paragraphs>
  <Slides>15</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Arial</vt:lpstr>
      <vt:lpstr>Bogart Bold</vt:lpstr>
      <vt:lpstr>Quicksand Semi-Bold</vt:lpstr>
      <vt:lpstr>Calibri</vt:lpstr>
      <vt:lpstr>Quicksand Bold</vt:lpstr>
      <vt:lpstr>Times New Roman</vt:lpstr>
      <vt:lpstr>Book Antiqua</vt:lpstr>
      <vt:lpstr>Symbol</vt:lpstr>
      <vt:lpstr>Courier New</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Circulatory System Presentation</dc:title>
  <dc:creator>DELL</dc:creator>
  <cp:lastModifiedBy>PC</cp:lastModifiedBy>
  <cp:revision>6</cp:revision>
  <dcterms:created xsi:type="dcterms:W3CDTF">2006-08-16T00:00:00Z</dcterms:created>
  <dcterms:modified xsi:type="dcterms:W3CDTF">2026-04-16T08:26:42Z</dcterms:modified>
  <dc:identifier>DAHGjr5iWWA</dc:identifier>
</cp:coreProperties>
</file>