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28"/>
  </p:notesMasterIdLst>
  <p:handoutMasterIdLst>
    <p:handoutMasterId r:id="rId29"/>
  </p:handoutMasterIdLst>
  <p:sldIdLst>
    <p:sldId id="257" r:id="rId2"/>
    <p:sldId id="448" r:id="rId3"/>
    <p:sldId id="439" r:id="rId4"/>
    <p:sldId id="443" r:id="rId5"/>
    <p:sldId id="447" r:id="rId6"/>
    <p:sldId id="341" r:id="rId7"/>
    <p:sldId id="281" r:id="rId8"/>
    <p:sldId id="265" r:id="rId9"/>
    <p:sldId id="258" r:id="rId10"/>
    <p:sldId id="310" r:id="rId11"/>
    <p:sldId id="449" r:id="rId12"/>
    <p:sldId id="326" r:id="rId13"/>
    <p:sldId id="337" r:id="rId14"/>
    <p:sldId id="334" r:id="rId15"/>
    <p:sldId id="446" r:id="rId16"/>
    <p:sldId id="444" r:id="rId17"/>
    <p:sldId id="445" r:id="rId18"/>
    <p:sldId id="458" r:id="rId19"/>
    <p:sldId id="451" r:id="rId20"/>
    <p:sldId id="285" r:id="rId21"/>
    <p:sldId id="287" r:id="rId22"/>
    <p:sldId id="289" r:id="rId23"/>
    <p:sldId id="303" r:id="rId24"/>
    <p:sldId id="452" r:id="rId25"/>
    <p:sldId id="304" r:id="rId26"/>
    <p:sldId id="279" r:id="rId27"/>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5ACDA0-7892-4897-8541-C616687ABC8C}" v="3" dt="2025-10-14T11:19:54.8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394"/>
    <p:restoredTop sz="63459" autoAdjust="0"/>
  </p:normalViewPr>
  <p:slideViewPr>
    <p:cSldViewPr>
      <p:cViewPr varScale="1">
        <p:scale>
          <a:sx n="61" d="100"/>
          <a:sy n="61" d="100"/>
        </p:scale>
        <p:origin x="990"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ddwen Davies" userId="b3b4628a-d1d7-4a79-b47e-b6ca4059bab0" providerId="ADAL" clId="{59F8102E-FFF5-48DC-A9C5-4EC0857C3F6A}"/>
    <pc:docChg chg="custSel modSld sldOrd">
      <pc:chgData name="Heddwen Davies" userId="b3b4628a-d1d7-4a79-b47e-b6ca4059bab0" providerId="ADAL" clId="{59F8102E-FFF5-48DC-A9C5-4EC0857C3F6A}" dt="2025-10-14T11:19:54.883" v="127" actId="14100"/>
      <pc:docMkLst>
        <pc:docMk/>
      </pc:docMkLst>
      <pc:sldChg chg="modSp mod">
        <pc:chgData name="Heddwen Davies" userId="b3b4628a-d1d7-4a79-b47e-b6ca4059bab0" providerId="ADAL" clId="{59F8102E-FFF5-48DC-A9C5-4EC0857C3F6A}" dt="2025-10-14T11:19:54.883" v="127" actId="14100"/>
        <pc:sldMkLst>
          <pc:docMk/>
          <pc:sldMk cId="3723901572" sldId="258"/>
        </pc:sldMkLst>
        <pc:spChg chg="mod">
          <ac:chgData name="Heddwen Davies" userId="b3b4628a-d1d7-4a79-b47e-b6ca4059bab0" providerId="ADAL" clId="{59F8102E-FFF5-48DC-A9C5-4EC0857C3F6A}" dt="2025-10-14T11:19:54.883" v="127" actId="14100"/>
          <ac:spMkLst>
            <pc:docMk/>
            <pc:sldMk cId="3723901572" sldId="258"/>
            <ac:spMk id="3" creationId="{00000000-0000-0000-0000-000000000000}"/>
          </ac:spMkLst>
        </pc:spChg>
        <pc:spChg chg="mod">
          <ac:chgData name="Heddwen Davies" userId="b3b4628a-d1d7-4a79-b47e-b6ca4059bab0" providerId="ADAL" clId="{59F8102E-FFF5-48DC-A9C5-4EC0857C3F6A}" dt="2025-10-14T11:19:45.039" v="125" actId="1076"/>
          <ac:spMkLst>
            <pc:docMk/>
            <pc:sldMk cId="3723901572" sldId="258"/>
            <ac:spMk id="6" creationId="{00000000-0000-0000-0000-000000000000}"/>
          </ac:spMkLst>
        </pc:spChg>
        <pc:picChg chg="mod">
          <ac:chgData name="Heddwen Davies" userId="b3b4628a-d1d7-4a79-b47e-b6ca4059bab0" providerId="ADAL" clId="{59F8102E-FFF5-48DC-A9C5-4EC0857C3F6A}" dt="2025-10-14T11:19:48.582" v="126" actId="1076"/>
          <ac:picMkLst>
            <pc:docMk/>
            <pc:sldMk cId="3723901572" sldId="258"/>
            <ac:picMk id="5" creationId="{00000000-0000-0000-0000-000000000000}"/>
          </ac:picMkLst>
        </pc:picChg>
      </pc:sldChg>
      <pc:sldChg chg="ord">
        <pc:chgData name="Heddwen Davies" userId="b3b4628a-d1d7-4a79-b47e-b6ca4059bab0" providerId="ADAL" clId="{59F8102E-FFF5-48DC-A9C5-4EC0857C3F6A}" dt="2025-10-14T11:17:30.127" v="3"/>
        <pc:sldMkLst>
          <pc:docMk/>
          <pc:sldMk cId="3689657989" sldId="281"/>
        </pc:sldMkLst>
      </pc:sldChg>
      <pc:sldChg chg="addSp modSp mod ord">
        <pc:chgData name="Heddwen Davies" userId="b3b4628a-d1d7-4a79-b47e-b6ca4059bab0" providerId="ADAL" clId="{59F8102E-FFF5-48DC-A9C5-4EC0857C3F6A}" dt="2025-10-14T11:18:06.765" v="66" actId="14100"/>
        <pc:sldMkLst>
          <pc:docMk/>
          <pc:sldMk cId="943592558" sldId="341"/>
        </pc:sldMkLst>
        <pc:spChg chg="add mod">
          <ac:chgData name="Heddwen Davies" userId="b3b4628a-d1d7-4a79-b47e-b6ca4059bab0" providerId="ADAL" clId="{59F8102E-FFF5-48DC-A9C5-4EC0857C3F6A}" dt="2025-10-14T11:18:06.765" v="66" actId="14100"/>
          <ac:spMkLst>
            <pc:docMk/>
            <pc:sldMk cId="943592558" sldId="341"/>
            <ac:spMk id="2" creationId="{06D43187-D5D2-DA2D-09BB-E0A4DBDE4E4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79450" y="4714875"/>
            <a:ext cx="5438775" cy="446881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waldkindergarten-kronberg.com/"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244338" indent="-3679507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0775" indent="-223838">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0038" indent="-22383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19300" indent="-223838">
              <a:spcBef>
                <a:spcPct val="30000"/>
              </a:spcBef>
              <a:defRPr sz="1200">
                <a:solidFill>
                  <a:schemeClr val="tx1"/>
                </a:solidFill>
                <a:latin typeface="Arial" panose="020B0604020202020204" pitchFamily="34" charset="0"/>
                <a:ea typeface="ＭＳ Ｐゴシック" panose="020B0600070205080204" pitchFamily="34" charset="-128"/>
              </a:defRPr>
            </a:lvl5pPr>
            <a:lvl6pPr marL="24765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37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909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48100" indent="-223838" defTabSz="457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fontAlgn="base">
              <a:spcBef>
                <a:spcPct val="0"/>
              </a:spcBef>
              <a:spcAft>
                <a:spcPct val="0"/>
              </a:spcAft>
            </a:pPr>
            <a:fld id="{E49241E4-DE57-40C9-B968-497EC04BE394}" type="slidenum">
              <a:rPr lang="en-GB" altLang="en-US" smtClean="0"/>
              <a:pPr fontAlgn="base">
                <a:spcBef>
                  <a:spcPct val="0"/>
                </a:spcBef>
                <a:spcAft>
                  <a:spcPct val="0"/>
                </a:spcAft>
              </a:pPr>
              <a:t>6</a:t>
            </a:fld>
            <a:endParaRPr lang="en-GB" altLang="en-US"/>
          </a:p>
        </p:txBody>
      </p:sp>
      <p:sp>
        <p:nvSpPr>
          <p:cNvPr id="75779"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GB" altLang="en-US" sz="800" b="1" dirty="0">
                <a:latin typeface="Arial" panose="020B0604020202020204" pitchFamily="34" charset="0"/>
                <a:ea typeface="ＭＳ Ｐゴシック" panose="020B0600070205080204" pitchFamily="34" charset="-128"/>
              </a:rPr>
              <a:t>Leaving your children in the woods – on purpose                             </a:t>
            </a:r>
            <a:r>
              <a:rPr lang="en-GB" altLang="en-US" sz="800" b="1" dirty="0" err="1">
                <a:latin typeface="Arial" panose="020B0604020202020204" pitchFamily="34" charset="0"/>
                <a:ea typeface="ＭＳ Ｐゴシック" panose="020B0600070205080204" pitchFamily="34" charset="-128"/>
              </a:rPr>
              <a:t>Ysgolion</a:t>
            </a:r>
            <a:r>
              <a:rPr lang="en-GB" altLang="en-US" sz="800" b="1" dirty="0">
                <a:latin typeface="Arial" panose="020B0604020202020204" pitchFamily="34" charset="0"/>
                <a:ea typeface="ＭＳ Ｐゴシック" panose="020B0600070205080204" pitchFamily="34" charset="-128"/>
              </a:rPr>
              <a:t> </a:t>
            </a:r>
            <a:r>
              <a:rPr lang="en-GB" altLang="en-US" sz="800" b="1" dirty="0" err="1">
                <a:latin typeface="Arial" panose="020B0604020202020204" pitchFamily="34" charset="0"/>
                <a:ea typeface="ＭＳ Ｐゴシック" panose="020B0600070205080204" pitchFamily="34" charset="-128"/>
              </a:rPr>
              <a:t>Coedwig</a:t>
            </a:r>
            <a:r>
              <a:rPr lang="en-GB" altLang="en-US" sz="800" b="1" dirty="0">
                <a:latin typeface="Arial" panose="020B0604020202020204" pitchFamily="34" charset="0"/>
                <a:ea typeface="ＭＳ Ｐゴシック" panose="020B0600070205080204" pitchFamily="34" charset="-128"/>
              </a:rPr>
              <a:t>   </a:t>
            </a:r>
            <a:r>
              <a:rPr lang="en-GB" altLang="en-US" sz="800" b="1" dirty="0" err="1">
                <a:latin typeface="Arial" panose="020B0604020202020204" pitchFamily="34" charset="0"/>
                <a:ea typeface="ＭＳ Ｐゴシック" panose="020B0600070205080204" pitchFamily="34" charset="-128"/>
              </a:rPr>
              <a:t>yr</a:t>
            </a:r>
            <a:r>
              <a:rPr lang="en-GB" altLang="en-US" sz="800" b="1" dirty="0">
                <a:latin typeface="Arial" panose="020B0604020202020204" pitchFamily="34" charset="0"/>
                <a:ea typeface="ＭＳ Ｐゴシック" panose="020B0600070205080204" pitchFamily="34" charset="-128"/>
              </a:rPr>
              <a:t> </a:t>
            </a:r>
            <a:r>
              <a:rPr lang="en-GB" altLang="en-US" sz="800" b="1" dirty="0" err="1">
                <a:latin typeface="Arial" panose="020B0604020202020204" pitchFamily="34" charset="0"/>
                <a:ea typeface="ＭＳ Ｐゴシック" panose="020B0600070205080204" pitchFamily="34" charset="-128"/>
              </a:rPr>
              <a:t>Almaen</a:t>
            </a:r>
            <a:endParaRPr lang="en-GB" altLang="en-US" sz="800" b="1" dirty="0">
              <a:latin typeface="Arial" panose="020B0604020202020204" pitchFamily="34" charset="0"/>
              <a:ea typeface="ＭＳ Ｐゴシック" panose="020B0600070205080204" pitchFamily="34" charset="-128"/>
            </a:endParaRPr>
          </a:p>
          <a:p>
            <a:pPr eaLnBrk="1" hangingPunct="1">
              <a:lnSpc>
                <a:spcPct val="80000"/>
              </a:lnSpc>
            </a:pPr>
            <a:r>
              <a:rPr lang="en-GB" altLang="en-US" sz="800" dirty="0">
                <a:latin typeface="Arial" panose="020B0604020202020204" pitchFamily="34" charset="0"/>
                <a:ea typeface="ＭＳ Ｐゴシック" panose="020B0600070205080204" pitchFamily="34" charset="-128"/>
              </a:rPr>
              <a:t>Published: 20 Jul 09 10:36 CET</a:t>
            </a: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Online: http://www.thelocal.de/lifestyle/20090720-20703.html</a:t>
            </a:r>
          </a:p>
          <a:p>
            <a:pPr eaLnBrk="1" hangingPunct="1">
              <a:lnSpc>
                <a:spcPct val="80000"/>
              </a:lnSpc>
            </a:pPr>
            <a:r>
              <a:rPr lang="en-GB" altLang="en-US" sz="800" dirty="0">
                <a:latin typeface="Arial" panose="020B0604020202020204" pitchFamily="34" charset="0"/>
                <a:ea typeface="ＭＳ Ｐゴシック" panose="020B0600070205080204" pitchFamily="34" charset="-128"/>
              </a:rPr>
              <a:t>Four-year-old Adrian Sager loves to drop leaves and watch them drift and perform summersaults as they softly sway to the ground. At the boy’s kindergarten, nestled on the edge of a deep forest, Adrian can spend hours on end with his favourite pastime.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Adrian is one of 21 children in the </a:t>
            </a:r>
            <a:r>
              <a:rPr lang="en-GB" altLang="en-US" sz="800" b="1" dirty="0">
                <a:latin typeface="Arial" panose="020B0604020202020204" pitchFamily="34" charset="0"/>
                <a:ea typeface="ＭＳ Ｐゴシック" panose="020B0600070205080204" pitchFamily="34" charset="-128"/>
                <a:hlinkClick r:id="rId3"/>
              </a:rPr>
              <a:t>forest kindergarten in </a:t>
            </a:r>
            <a:r>
              <a:rPr lang="en-GB" altLang="en-US" sz="800" b="1" dirty="0" err="1">
                <a:latin typeface="Arial" panose="020B0604020202020204" pitchFamily="34" charset="0"/>
                <a:ea typeface="ＭＳ Ｐゴシック" panose="020B0600070205080204" pitchFamily="34" charset="-128"/>
                <a:hlinkClick r:id="rId3"/>
              </a:rPr>
              <a:t>Kronberg</a:t>
            </a:r>
            <a:r>
              <a:rPr lang="en-GB" altLang="en-US" sz="800" dirty="0">
                <a:latin typeface="Arial" panose="020B0604020202020204" pitchFamily="34" charset="0"/>
                <a:ea typeface="ＭＳ Ｐゴシック" panose="020B0600070205080204" pitchFamily="34" charset="-128"/>
              </a:rPr>
              <a:t>, a village near Frankfurt. For these children, the classroom is equipped with a whole different set of teacher supplies and toys than a usual day-care centre.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Instead of artificially lit rooms full of plastic toys, miniature kitchens and indoor slides, the children have a choice of sticks, rocks, bugs, butterflies and mud for playthings. If a child wants to “cook” something, first he or she must design the kitchen with limbs and leaves and convince the others that it is indeed one. For sliding, children find muddy mounds and ease their way down.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These are just a few of the activities on offer for children in what Germans call a </a:t>
            </a:r>
            <a:r>
              <a:rPr lang="en-GB" altLang="en-US" sz="800" i="1" dirty="0" err="1">
                <a:latin typeface="Arial" panose="020B0604020202020204" pitchFamily="34" charset="0"/>
                <a:ea typeface="ＭＳ Ｐゴシック" panose="020B0600070205080204" pitchFamily="34" charset="-128"/>
              </a:rPr>
              <a:t>Waldkindergarten</a:t>
            </a:r>
            <a:r>
              <a:rPr lang="en-GB" altLang="en-US" sz="800" dirty="0">
                <a:latin typeface="Arial" panose="020B0604020202020204" pitchFamily="34" charset="0"/>
                <a:ea typeface="ＭＳ Ｐゴシック" panose="020B0600070205080204" pitchFamily="34" charset="-128"/>
              </a:rPr>
              <a:t>. The concept originated in Denmark and is based on the idea that the forest is the best possible classroom. Children spend many hours every day in the forest – rain or shine, cold or warm. The motto at a forest kindergartens is: “There’s no such thing as bad weather. There’s only the wrong clothing.”</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Parents who send their children aged three to six to forest kindergartens often say they want their little ones to develop a relationship to nature at an early age and learn to use all of their senses. They see the quiet time in the forest as a special gift to children who will most likely spend their later working years sitting indoors in loud offices working at computers. Children are also forced to use their imagination instead of relying of plastic toys, and the fresh air and variable weather is thought to strengthen young immune systems. </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b="1" dirty="0">
                <a:latin typeface="Arial" panose="020B0604020202020204" pitchFamily="34" charset="0"/>
                <a:ea typeface="ＭＳ Ｐゴシック" panose="020B0600070205080204" pitchFamily="34" charset="-128"/>
              </a:rPr>
              <a:t>Returning to the roots</a:t>
            </a:r>
            <a:br>
              <a:rPr lang="en-GB" altLang="en-US" sz="800" dirty="0">
                <a:latin typeface="Arial" panose="020B0604020202020204" pitchFamily="34" charset="0"/>
                <a:ea typeface="ＭＳ Ｐゴシック" panose="020B0600070205080204" pitchFamily="34" charset="-128"/>
              </a:rPr>
            </a:br>
            <a:br>
              <a:rPr lang="en-GB" altLang="en-US" sz="800" dirty="0">
                <a:latin typeface="Arial" panose="020B0604020202020204" pitchFamily="34" charset="0"/>
                <a:ea typeface="ＭＳ Ｐゴシック" panose="020B0600070205080204" pitchFamily="34" charset="-128"/>
              </a:rPr>
            </a:br>
            <a:r>
              <a:rPr lang="en-GB" altLang="en-US" sz="800" dirty="0">
                <a:latin typeface="Arial" panose="020B0604020202020204" pitchFamily="34" charset="0"/>
                <a:ea typeface="ＭＳ Ｐゴシック" panose="020B0600070205080204" pitchFamily="34" charset="-128"/>
              </a:rPr>
              <a:t>In Germany, the idea of forest kindergartens has taken off since the 1990s, and now the country can boast several hundred such “institutions.” It even has forest kindergartens in major cities such as Berlin and Munich. The trend appears to be driven by an interest in the educational benefits of this type of care as well as a German love for the forest that has entranced Teutonic poets and artists for centuries. However, there’s also the practical advantage that no building construction is necessary in a country, where, by some estimates, only 10 percent of all children aged three can find available spots in kindergartens. </a:t>
            </a:r>
            <a:br>
              <a:rPr lang="en-GB" altLang="en-US" sz="800" dirty="0">
                <a:latin typeface="Arial" panose="020B0604020202020204" pitchFamily="34" charset="0"/>
                <a:ea typeface="ＭＳ Ｐゴシック" panose="020B0600070205080204" pitchFamily="34" charset="-128"/>
              </a:rPr>
            </a:br>
            <a:endParaRPr lang="en-GB" altLang="en-US" sz="800"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44126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ＭＳ Ｐゴシック" panose="020B0600070205080204" pitchFamily="34" charset="-128"/>
              </a:defRPr>
            </a:lvl1pPr>
            <a:lvl2pPr marL="37931725" indent="-37474525">
              <a:defRPr>
                <a:solidFill>
                  <a:schemeClr val="tx1"/>
                </a:solidFill>
                <a:latin typeface="Tahoma" panose="020B0604030504040204" pitchFamily="34" charset="0"/>
                <a:ea typeface="ＭＳ Ｐゴシック" panose="020B0600070205080204" pitchFamily="34" charset="-128"/>
              </a:defRPr>
            </a:lvl2pPr>
            <a:lvl3pPr marL="1143000" indent="-228600">
              <a:defRPr>
                <a:solidFill>
                  <a:schemeClr val="tx1"/>
                </a:solidFill>
                <a:latin typeface="Tahoma" panose="020B0604030504040204" pitchFamily="34" charset="0"/>
                <a:ea typeface="ＭＳ Ｐゴシック" panose="020B0600070205080204" pitchFamily="34" charset="-128"/>
              </a:defRPr>
            </a:lvl3pPr>
            <a:lvl4pPr marL="1600200" indent="-228600">
              <a:defRPr>
                <a:solidFill>
                  <a:schemeClr val="tx1"/>
                </a:solidFill>
                <a:latin typeface="Tahoma" panose="020B0604030504040204" pitchFamily="34" charset="0"/>
                <a:ea typeface="ＭＳ Ｐゴシック" panose="020B0600070205080204" pitchFamily="34" charset="-128"/>
              </a:defRPr>
            </a:lvl4pPr>
            <a:lvl5pPr marL="2057400" indent="-228600">
              <a:defRPr>
                <a:solidFill>
                  <a:schemeClr val="tx1"/>
                </a:solidFill>
                <a:latin typeface="Tahom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Tahoma" panose="020B0604030504040204" pitchFamily="34" charset="0"/>
                <a:ea typeface="ＭＳ Ｐゴシック" panose="020B0600070205080204" pitchFamily="34" charset="-128"/>
              </a:defRPr>
            </a:lvl9pPr>
          </a:lstStyle>
          <a:p>
            <a:fld id="{4399A172-8555-4571-A73E-4F73BD5872E7}" type="slidenum">
              <a:rPr lang="en-GB" altLang="en-US" smtClean="0">
                <a:latin typeface="Comic Sans MS" panose="030F0702030302020204" pitchFamily="66" charset="0"/>
              </a:rPr>
              <a:pPr/>
              <a:t>7</a:t>
            </a:fld>
            <a:endParaRPr lang="en-GB" altLang="en-US">
              <a:latin typeface="Comic Sans MS" panose="030F0702030302020204" pitchFamily="66" charset="0"/>
            </a:endParaRPr>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cy-GB" altLang="en-US"/>
              <a:t>Atgoffwr</a:t>
            </a:r>
          </a:p>
          <a:p>
            <a:pPr eaLnBrk="1" hangingPunct="1"/>
            <a:endParaRPr lang="cy-GB" altLang="en-US"/>
          </a:p>
          <a:p>
            <a:pPr eaLnBrk="1" hangingPunct="1"/>
            <a:r>
              <a:rPr lang="cy-GB" altLang="en-US"/>
              <a:t>Reminder</a:t>
            </a:r>
            <a:endParaRPr lang="en-GB" altLang="en-US"/>
          </a:p>
        </p:txBody>
      </p:sp>
    </p:spTree>
    <p:extLst>
      <p:ext uri="{BB962C8B-B14F-4D97-AF65-F5344CB8AC3E}">
        <p14:creationId xmlns:p14="http://schemas.microsoft.com/office/powerpoint/2010/main" val="25113354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ea typeface="ＭＳ Ｐゴシック" panose="020B0600070205080204" pitchFamily="34" charset="-128"/>
              </a:rPr>
              <a:t>Ken Robinson – move to think</a:t>
            </a:r>
          </a:p>
          <a:p>
            <a:r>
              <a:rPr lang="en-GB" dirty="0" err="1"/>
              <a:t>Dyma</a:t>
            </a:r>
            <a:r>
              <a:rPr lang="en-GB" baseline="0" dirty="0"/>
              <a:t> </a:t>
            </a:r>
            <a:r>
              <a:rPr lang="en-GB" baseline="0" dirty="0" err="1"/>
              <a:t>yw</a:t>
            </a:r>
            <a:r>
              <a:rPr lang="en-GB" baseline="0" dirty="0"/>
              <a:t> </a:t>
            </a:r>
            <a:r>
              <a:rPr lang="en-GB" baseline="0" dirty="0" err="1"/>
              <a:t>gred</a:t>
            </a:r>
            <a:r>
              <a:rPr lang="en-GB" baseline="0" dirty="0"/>
              <a:t> </a:t>
            </a:r>
            <a:r>
              <a:rPr lang="en-GB" baseline="0" dirty="0" err="1"/>
              <a:t>ymysg</a:t>
            </a:r>
            <a:r>
              <a:rPr lang="en-GB" baseline="0" dirty="0"/>
              <a:t> </a:t>
            </a:r>
            <a:r>
              <a:rPr lang="en-GB" baseline="0" dirty="0" err="1"/>
              <a:t>ymchwilwyr</a:t>
            </a:r>
            <a:r>
              <a:rPr lang="en-GB" baseline="0" dirty="0"/>
              <a:t> – </a:t>
            </a:r>
            <a:r>
              <a:rPr lang="en-GB" baseline="0" dirty="0" err="1"/>
              <a:t>mae’n</a:t>
            </a:r>
            <a:r>
              <a:rPr lang="en-GB" baseline="0" dirty="0"/>
              <a:t> </a:t>
            </a:r>
            <a:r>
              <a:rPr lang="en-GB" baseline="0" dirty="0" err="1"/>
              <a:t>amrywio</a:t>
            </a:r>
            <a:r>
              <a:rPr lang="en-GB" baseline="0" dirty="0"/>
              <a:t> </a:t>
            </a:r>
            <a:r>
              <a:rPr lang="en-GB" baseline="0" dirty="0" err="1"/>
              <a:t>ychydig</a:t>
            </a:r>
            <a:r>
              <a:rPr lang="en-GB" baseline="0" dirty="0"/>
              <a:t> o un </a:t>
            </a:r>
            <a:r>
              <a:rPr lang="en-GB" baseline="0" dirty="0" err="1"/>
              <a:t>ymchwilydd</a:t>
            </a:r>
            <a:r>
              <a:rPr lang="en-GB" baseline="0" dirty="0"/>
              <a:t> </a:t>
            </a:r>
            <a:r>
              <a:rPr lang="en-GB" baseline="0" dirty="0" err="1"/>
              <a:t>I’r</a:t>
            </a:r>
            <a:r>
              <a:rPr lang="en-GB" baseline="0" dirty="0"/>
              <a:t> </a:t>
            </a:r>
            <a:r>
              <a:rPr lang="en-GB" baseline="0" dirty="0" err="1"/>
              <a:t>llall</a:t>
            </a:r>
            <a:r>
              <a:rPr lang="en-GB" baseline="0" dirty="0"/>
              <a:t> </a:t>
            </a:r>
            <a:r>
              <a:rPr lang="en-GB" baseline="0" dirty="0" err="1"/>
              <a:t>ond</a:t>
            </a:r>
            <a:r>
              <a:rPr lang="en-GB" baseline="0" dirty="0"/>
              <a:t> </a:t>
            </a:r>
            <a:r>
              <a:rPr lang="en-GB" baseline="0" dirty="0" err="1"/>
              <a:t>yn</a:t>
            </a:r>
            <a:r>
              <a:rPr lang="en-GB" baseline="0" dirty="0"/>
              <a:t> </a:t>
            </a:r>
            <a:r>
              <a:rPr lang="en-GB" baseline="0" dirty="0" err="1"/>
              <a:t>gyffredinol</a:t>
            </a:r>
            <a:r>
              <a:rPr lang="en-GB" baseline="0" dirty="0"/>
              <a:t> meant </a:t>
            </a:r>
            <a:r>
              <a:rPr lang="en-GB" baseline="0" dirty="0" err="1"/>
              <a:t>yn</a:t>
            </a:r>
            <a:r>
              <a:rPr lang="en-GB" baseline="0" dirty="0"/>
              <a:t> </a:t>
            </a:r>
            <a:r>
              <a:rPr lang="en-GB" baseline="0" dirty="0" err="1"/>
              <a:t>gytun</a:t>
            </a:r>
            <a:endParaRPr lang="en-GB" baseline="0" dirty="0"/>
          </a:p>
          <a:p>
            <a:r>
              <a:rPr lang="en-GB" baseline="0" dirty="0"/>
              <a:t>Ownership of the environment – important. </a:t>
            </a:r>
          </a:p>
          <a:p>
            <a:r>
              <a:rPr lang="en-GB" altLang="en-US" dirty="0"/>
              <a:t>1. Begin by asking your students if they want to have a successful experience in your class.</a:t>
            </a:r>
          </a:p>
          <a:p>
            <a:r>
              <a:rPr lang="en-GB" altLang="en-US" dirty="0"/>
              <a:t>2. Define “successful” by explaining you want the classroom to be a productive, enjoyable environment. Ask them if they want that as well.</a:t>
            </a:r>
          </a:p>
          <a:p>
            <a:r>
              <a:rPr lang="en-GB" altLang="en-US" dirty="0"/>
              <a:t>3. Once the students affirm that they define success as you do – productive and enjoyable – say something like this: “Since we want the same thing, we have a shared vision for this class and can make this a great class. We just need to get more specific.”</a:t>
            </a:r>
          </a:p>
          <a:p>
            <a:r>
              <a:rPr lang="en-GB" altLang="en-US" dirty="0"/>
              <a:t>4.Divide the class into groups of four or five students each. Give each group a piece of chart paper and some markers.</a:t>
            </a:r>
          </a:p>
          <a:p>
            <a:r>
              <a:rPr lang="en-GB" altLang="en-US" dirty="0"/>
              <a:t>5.Draw a circle on the board at the front of the room. Tell the class, “This circle represents what we want – an inspiring classroom where we can enjoy ourselves and be productive. In this circle, we are going to identify those things that we should do and qualities we should display that will help create the class we want.” Depending upon the age and ability of your students, you might want to provide some examples like “being prepared for class” and “respect.” Give the students about ten minutes to work in their groups. Note: Don’t give too many examples. The success of this activity requires that students be active participants in what you create.</a:t>
            </a:r>
          </a:p>
          <a:p>
            <a:r>
              <a:rPr lang="en-GB" altLang="en-US" dirty="0"/>
              <a:t>6. Have each group share what they put in their “inspiring classroom” circle. Expect a lot of repetition. Those items that are noted by some groups but not others need to be considered by the whole class. If the class decides to include the item, add it to your composite circle. Leave out those items that are not endorsed by the whole class.</a:t>
            </a:r>
          </a:p>
          <a:p>
            <a:r>
              <a:rPr lang="en-GB" altLang="en-US" dirty="0"/>
              <a:t>7. If you have too many items or some are redundant (i.e. “be on time” and “be prompt”), combine and cluster items.</a:t>
            </a:r>
          </a:p>
          <a:p>
            <a:r>
              <a:rPr lang="en-GB" altLang="en-US" dirty="0"/>
              <a:t>8. Return to the board and draw a rectangle at the base of the circle. Say, “We have done a great job identifying the values and the </a:t>
            </a:r>
            <a:r>
              <a:rPr lang="en-GB" altLang="en-US" dirty="0" err="1"/>
              <a:t>behaviors</a:t>
            </a:r>
            <a:r>
              <a:rPr lang="en-GB" altLang="en-US" dirty="0"/>
              <a:t> to create a productive, enjoyable class. Now it’s time to look at some things that can get in our way. Think of things that will make it difficult for us to have the classroom we want. Things like ‘making fun of others’ or ‘cheating.’ In your groups, draw a rectangle and identify things to avoid.” Give the student five to ten minutes to do this.</a:t>
            </a:r>
          </a:p>
          <a:p>
            <a:endParaRPr lang="en-GB" dirty="0"/>
          </a:p>
        </p:txBody>
      </p:sp>
      <p:sp>
        <p:nvSpPr>
          <p:cNvPr id="4" name="Slide Number Placeholder 3"/>
          <p:cNvSpPr>
            <a:spLocks noGrp="1"/>
          </p:cNvSpPr>
          <p:nvPr>
            <p:ph type="sldNum" sz="quarter" idx="10"/>
          </p:nvPr>
        </p:nvSpPr>
        <p:spPr/>
        <p:txBody>
          <a:bodyPr/>
          <a:lstStyle/>
          <a:p>
            <a:fld id="{444247F7-8772-498D-B15F-7EFAEE0CFDA4}" type="slidenum">
              <a:rPr lang="en-GB" smtClean="0"/>
              <a:t>8</a:t>
            </a:fld>
            <a:endParaRPr lang="en-GB"/>
          </a:p>
        </p:txBody>
      </p:sp>
    </p:spTree>
    <p:extLst>
      <p:ext uri="{BB962C8B-B14F-4D97-AF65-F5344CB8AC3E}">
        <p14:creationId xmlns:p14="http://schemas.microsoft.com/office/powerpoint/2010/main" val="9834207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Planning with the learner at the heart</a:t>
            </a:r>
            <a:r>
              <a:rPr lang="en-GB" baseline="0" dirty="0"/>
              <a:t> of everything </a:t>
            </a:r>
          </a:p>
          <a:p>
            <a:r>
              <a:rPr lang="en-GB" dirty="0"/>
              <a:t>With natural environment</a:t>
            </a:r>
          </a:p>
          <a:p>
            <a:r>
              <a:rPr lang="en-GB" dirty="0"/>
              <a:t>With each other</a:t>
            </a:r>
          </a:p>
          <a:p>
            <a:r>
              <a:rPr lang="en-GB" dirty="0"/>
              <a:t>With loose parts – natural and / or man-made</a:t>
            </a:r>
          </a:p>
          <a:p>
            <a:r>
              <a:rPr lang="en-GB" dirty="0"/>
              <a:t>With adults / teachers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baseline="0"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Did the children share tools/loose parts / knowledge/ ideas with each other?</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Where did the pupils carry out their activity/ learning? </a:t>
            </a:r>
          </a:p>
          <a:p>
            <a:endParaRPr lang="en-GB" dirty="0"/>
          </a:p>
        </p:txBody>
      </p:sp>
      <p:sp>
        <p:nvSpPr>
          <p:cNvPr id="4" name="Slide Number Placeholder 3"/>
          <p:cNvSpPr>
            <a:spLocks noGrp="1"/>
          </p:cNvSpPr>
          <p:nvPr>
            <p:ph type="sldNum" sz="quarter" idx="10"/>
          </p:nvPr>
        </p:nvSpPr>
        <p:spPr/>
        <p:txBody>
          <a:bodyPr/>
          <a:lstStyle/>
          <a:p>
            <a:fld id="{444247F7-8772-498D-B15F-7EFAEE0CFDA4}" type="slidenum">
              <a:rPr lang="en-GB" smtClean="0"/>
              <a:t>9</a:t>
            </a:fld>
            <a:endParaRPr lang="en-GB"/>
          </a:p>
        </p:txBody>
      </p:sp>
    </p:spTree>
    <p:extLst>
      <p:ext uri="{BB962C8B-B14F-4D97-AF65-F5344CB8AC3E}">
        <p14:creationId xmlns:p14="http://schemas.microsoft.com/office/powerpoint/2010/main" val="36300598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444247F7-8772-498D-B15F-7EFAEE0CFDA4}" type="slidenum">
              <a:rPr lang="en-GB" smtClean="0"/>
              <a:t>10</a:t>
            </a:fld>
            <a:endParaRPr lang="en-GB"/>
          </a:p>
        </p:txBody>
      </p:sp>
    </p:spTree>
    <p:extLst>
      <p:ext uri="{BB962C8B-B14F-4D97-AF65-F5344CB8AC3E}">
        <p14:creationId xmlns:p14="http://schemas.microsoft.com/office/powerpoint/2010/main" val="2652333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Manipulative actions / </a:t>
            </a:r>
            <a:r>
              <a:rPr lang="en-US" dirty="0" err="1"/>
              <a:t>sgiliau</a:t>
            </a:r>
            <a:r>
              <a:rPr lang="en-US" dirty="0"/>
              <a:t> </a:t>
            </a:r>
            <a:r>
              <a:rPr lang="en-US" dirty="0" err="1"/>
              <a:t>llawdrin</a:t>
            </a:r>
            <a:r>
              <a:rPr lang="en-US" dirty="0"/>
              <a:t> !!!</a:t>
            </a:r>
          </a:p>
          <a:p>
            <a:endParaRPr lang="en-US" dirty="0"/>
          </a:p>
          <a:p>
            <a:r>
              <a:rPr lang="en-US" dirty="0"/>
              <a:t>Active body and mind</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Toddler into pre school years</a:t>
            </a:r>
          </a:p>
          <a:p>
            <a:endParaRPr lang="en-US" dirty="0"/>
          </a:p>
          <a:p>
            <a:r>
              <a:rPr lang="en-US" dirty="0"/>
              <a:t>Physical milestones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Rolling sitting crawling</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12</a:t>
            </a:fld>
            <a:endParaRPr lang="en-US" altLang="en-US"/>
          </a:p>
        </p:txBody>
      </p:sp>
    </p:spTree>
    <p:extLst>
      <p:ext uri="{BB962C8B-B14F-4D97-AF65-F5344CB8AC3E}">
        <p14:creationId xmlns:p14="http://schemas.microsoft.com/office/powerpoint/2010/main" val="20767647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this point also share hierarchy of gross motor skills from play to learn in the foundation phase pack.</a:t>
            </a:r>
          </a:p>
          <a:p>
            <a:endParaRPr lang="en-US" dirty="0"/>
          </a:p>
          <a:p>
            <a:r>
              <a:rPr lang="en-US" dirty="0" err="1"/>
              <a:t>Sgiliau</a:t>
            </a:r>
            <a:r>
              <a:rPr lang="en-US" dirty="0"/>
              <a:t> </a:t>
            </a:r>
            <a:r>
              <a:rPr lang="en-US" dirty="0" err="1"/>
              <a:t>echddygol</a:t>
            </a:r>
            <a:r>
              <a:rPr lang="en-US" dirty="0"/>
              <a:t> bras – gross motor skills = </a:t>
            </a:r>
            <a:r>
              <a:rPr lang="en-US" dirty="0" err="1"/>
              <a:t>sy’n</a:t>
            </a:r>
            <a:r>
              <a:rPr lang="en-US" dirty="0"/>
              <a:t> </a:t>
            </a:r>
            <a:r>
              <a:rPr lang="en-US" dirty="0" err="1"/>
              <a:t>golygu</a:t>
            </a:r>
            <a:r>
              <a:rPr lang="en-US" dirty="0"/>
              <a:t> </a:t>
            </a:r>
            <a:r>
              <a:rPr lang="en-US" dirty="0" err="1"/>
              <a:t>symudiadau</a:t>
            </a:r>
            <a:r>
              <a:rPr lang="en-US" dirty="0"/>
              <a:t> </a:t>
            </a:r>
            <a:r>
              <a:rPr lang="en-US" dirty="0" err="1"/>
              <a:t>mawr</a:t>
            </a:r>
            <a:r>
              <a:rPr lang="en-US" dirty="0"/>
              <a:t> y </a:t>
            </a:r>
            <a:r>
              <a:rPr lang="en-US" dirty="0" err="1"/>
              <a:t>corff</a:t>
            </a:r>
            <a:r>
              <a:rPr lang="en-US" dirty="0"/>
              <a:t> </a:t>
            </a:r>
            <a:r>
              <a:rPr lang="en-US" dirty="0" err="1"/>
              <a:t>sy’n</a:t>
            </a:r>
            <a:r>
              <a:rPr lang="en-US" dirty="0"/>
              <a:t> </a:t>
            </a:r>
            <a:r>
              <a:rPr lang="en-US" dirty="0" err="1"/>
              <a:t>defnyddio</a:t>
            </a:r>
            <a:r>
              <a:rPr lang="en-US" dirty="0"/>
              <a:t> </a:t>
            </a:r>
            <a:r>
              <a:rPr lang="en-US" dirty="0" err="1"/>
              <a:t>nifer</a:t>
            </a:r>
            <a:r>
              <a:rPr lang="en-US" dirty="0"/>
              <a:t> </a:t>
            </a:r>
            <a:r>
              <a:rPr lang="en-US" dirty="0" err="1"/>
              <a:t>fawr</a:t>
            </a:r>
            <a:r>
              <a:rPr lang="en-US" dirty="0"/>
              <a:t> o </a:t>
            </a:r>
            <a:r>
              <a:rPr lang="en-US" dirty="0" err="1"/>
              <a:t>gyhyrau</a:t>
            </a:r>
            <a:r>
              <a:rPr lang="en-US" dirty="0"/>
              <a:t> </a:t>
            </a:r>
            <a:r>
              <a:rPr lang="en-US" dirty="0" err="1"/>
              <a:t>gwahanol</a:t>
            </a:r>
            <a:r>
              <a:rPr lang="en-US" dirty="0"/>
              <a:t> I </a:t>
            </a:r>
            <a:r>
              <a:rPr lang="en-US" dirty="0" err="1"/>
              <a:t>gyflawni</a:t>
            </a:r>
            <a:r>
              <a:rPr lang="en-US" dirty="0"/>
              <a:t>. </a:t>
            </a:r>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13</a:t>
            </a:fld>
            <a:endParaRPr lang="en-US" altLang="en-US"/>
          </a:p>
        </p:txBody>
      </p:sp>
    </p:spTree>
    <p:extLst>
      <p:ext uri="{BB962C8B-B14F-4D97-AF65-F5344CB8AC3E}">
        <p14:creationId xmlns:p14="http://schemas.microsoft.com/office/powerpoint/2010/main" val="17026181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Manipulative skills – is yes messy play such as play dough &amp; using crayons chalk </a:t>
            </a:r>
            <a:r>
              <a:rPr lang="en-US" dirty="0" err="1"/>
              <a:t>etc</a:t>
            </a:r>
            <a:r>
              <a:rPr lang="en-US" dirty="0"/>
              <a:t> but also it’s climbing, hanging, swinging activities using climbing frames, swings, ropes</a:t>
            </a:r>
          </a:p>
          <a:p>
            <a:endParaRPr lang="en-US" dirty="0"/>
          </a:p>
          <a:p>
            <a:r>
              <a:rPr lang="en-US" dirty="0"/>
              <a:t>Control of large and small muscles of the body</a:t>
            </a:r>
          </a:p>
          <a:p>
            <a:endParaRPr lang="en-US" dirty="0"/>
          </a:p>
          <a:p>
            <a:r>
              <a:rPr lang="en-US" dirty="0" err="1"/>
              <a:t>Devloping</a:t>
            </a:r>
            <a:r>
              <a:rPr lang="en-US" dirty="0"/>
              <a:t> upper body strength  </a:t>
            </a:r>
          </a:p>
          <a:p>
            <a:endParaRPr lang="en-US" dirty="0"/>
          </a:p>
          <a:p>
            <a:r>
              <a:rPr lang="en-US" dirty="0"/>
              <a:t>Use of body within a space (no equipment) is developing children’s locomotor skills / </a:t>
            </a:r>
            <a:r>
              <a:rPr lang="en-US" dirty="0" err="1"/>
              <a:t>sgiliau</a:t>
            </a:r>
            <a:r>
              <a:rPr lang="en-US" dirty="0"/>
              <a:t> </a:t>
            </a:r>
            <a:r>
              <a:rPr lang="en-US" dirty="0" err="1"/>
              <a:t>echddygol</a:t>
            </a:r>
            <a:r>
              <a:rPr lang="en-US" dirty="0"/>
              <a:t> bras y </a:t>
            </a:r>
            <a:r>
              <a:rPr lang="en-US" dirty="0" err="1"/>
              <a:t>corff</a:t>
            </a: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14</a:t>
            </a:fld>
            <a:endParaRPr lang="en-US" altLang="en-US"/>
          </a:p>
        </p:txBody>
      </p:sp>
    </p:spTree>
    <p:extLst>
      <p:ext uri="{BB962C8B-B14F-4D97-AF65-F5344CB8AC3E}">
        <p14:creationId xmlns:p14="http://schemas.microsoft.com/office/powerpoint/2010/main" val="39955679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7A745-195D-9782-DB81-4DD7011A3D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F0855B-FBC9-3FA7-F0D3-08052D0ECA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FBEC77-8185-3B5C-501E-A13F8905D88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Arial" panose="020B0604020202020204" pitchFamily="34" charset="0"/>
              </a:rPr>
              <a:t>providing a range of physical objects that are organized and made available for free, independent use, to stimulate their natural instincts and interests for self-directed learning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ea typeface="ＭＳ Ｐゴシック" panose="020B0600070205080204" pitchFamily="34" charset="-128"/>
              </a:rPr>
              <a:t>Friedrich Froebel believed that humans are essentially productive and creative – and fulfilment comes through developing these in harmony with God and the world. As a result, Froebel sought to encourage the creation of educational environments that involved practical work and the direct use of materials. Through engaging with the world, understanding unfolds. Hence the significance of play – it is both a creative activity and through it children become aware of their place in the world.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latin typeface="Arial" panose="020B0604020202020204" pitchFamily="34" charset="0"/>
                <a:ea typeface="ＭＳ Ｐゴシック" panose="020B0600070205080204" pitchFamily="34" charset="-128"/>
              </a:rPr>
              <a:t>Then as we are now beginning to </a:t>
            </a:r>
            <a:r>
              <a:rPr lang="en-US" altLang="en-US" dirty="0" err="1">
                <a:latin typeface="Arial" panose="020B0604020202020204" pitchFamily="34" charset="0"/>
                <a:ea typeface="ＭＳ Ｐゴシック" panose="020B0600070205080204" pitchFamily="34" charset="-128"/>
              </a:rPr>
              <a:t>realise</a:t>
            </a:r>
            <a:r>
              <a:rPr lang="en-US" altLang="en-US" dirty="0">
                <a:latin typeface="Arial" panose="020B0604020202020204" pitchFamily="34" charset="0"/>
                <a:ea typeface="ＭＳ Ｐゴシック" panose="020B0600070205080204" pitchFamily="34" charset="-128"/>
              </a:rPr>
              <a:t> - as numerous educational theorists have researched and have noted -  the value of providing children with the rich opportunities that learning in the outdoors can give a young developing mind and body.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Planning with the learner at the heart</a:t>
            </a:r>
            <a:r>
              <a:rPr lang="en-GB" baseline="0" dirty="0"/>
              <a:t> of everything </a:t>
            </a:r>
          </a:p>
          <a:p>
            <a:pPr eaLnBrk="1" hangingPunct="1">
              <a:spcBef>
                <a:spcPct val="50000"/>
              </a:spcBef>
            </a:pPr>
            <a:r>
              <a:rPr lang="en-GB" altLang="en-US" dirty="0" err="1">
                <a:latin typeface="Arial" panose="020B0604020202020204" pitchFamily="34" charset="0"/>
                <a:ea typeface="ＭＳ Ｐゴシック" panose="020B0600070205080204" pitchFamily="34" charset="-128"/>
              </a:rPr>
              <a:t>addasu’r</a:t>
            </a:r>
            <a:r>
              <a:rPr lang="en-GB" altLang="en-US" dirty="0">
                <a:latin typeface="Arial" panose="020B0604020202020204" pitchFamily="34" charset="0"/>
                <a:ea typeface="ＭＳ Ｐゴシック" panose="020B0600070205080204" pitchFamily="34" charset="-128"/>
              </a:rPr>
              <a:t> math o </a:t>
            </a:r>
            <a:r>
              <a:rPr lang="en-GB" altLang="en-US" dirty="0" err="1">
                <a:latin typeface="Arial" panose="020B0604020202020204" pitchFamily="34" charset="0"/>
                <a:ea typeface="ＭＳ Ｐゴシック" panose="020B0600070205080204" pitchFamily="34" charset="-128"/>
              </a:rPr>
              <a:t>gelfi</a:t>
            </a:r>
            <a:r>
              <a:rPr lang="en-GB" altLang="en-US" dirty="0">
                <a:latin typeface="Arial" panose="020B0604020202020204" pitchFamily="34" charset="0"/>
                <a:ea typeface="ＭＳ Ｐゴシック" panose="020B0600070205080204" pitchFamily="34" charset="-128"/>
              </a:rPr>
              <a:t> ac offer </a:t>
            </a:r>
            <a:r>
              <a:rPr lang="en-GB" altLang="en-US" dirty="0" err="1">
                <a:latin typeface="Arial" panose="020B0604020202020204" pitchFamily="34" charset="0"/>
                <a:ea typeface="ＭＳ Ｐゴシック" panose="020B0600070205080204" pitchFamily="34" charset="-128"/>
              </a:rPr>
              <a:t>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gael</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i’r</a:t>
            </a:r>
            <a:r>
              <a:rPr lang="en-GB" altLang="en-US" dirty="0">
                <a:latin typeface="Arial" panose="020B0604020202020204" pitchFamily="34" charset="0"/>
                <a:ea typeface="ＭＳ Ｐゴシック" panose="020B0600070205080204" pitchFamily="34" charset="-128"/>
              </a:rPr>
              <a:t> plant </a:t>
            </a:r>
            <a:r>
              <a:rPr lang="en-GB" altLang="en-US" dirty="0" err="1">
                <a:latin typeface="Arial" panose="020B0604020202020204" pitchFamily="34" charset="0"/>
                <a:ea typeface="ＭＳ Ｐゴシック" panose="020B0600070205080204" pitchFamily="34" charset="-128"/>
              </a:rPr>
              <a:t>eu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harchwilio</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trafod</a:t>
            </a:r>
            <a:endParaRPr lang="en-GB" altLang="en-US" dirty="0">
              <a:latin typeface="Arial" panose="020B0604020202020204" pitchFamily="34" charset="0"/>
              <a:ea typeface="ＭＳ Ｐゴシック" panose="020B0600070205080204" pitchFamily="34" charset="-128"/>
            </a:endParaRPr>
          </a:p>
          <a:p>
            <a:pPr eaLnBrk="1" hangingPunct="1">
              <a:spcBef>
                <a:spcPct val="50000"/>
              </a:spcBef>
            </a:pPr>
            <a:r>
              <a:rPr lang="en-GB" altLang="en-US" dirty="0" err="1">
                <a:latin typeface="Arial" panose="020B0604020202020204" pitchFamily="34" charset="0"/>
                <a:ea typeface="ＭＳ Ｐゴシック" panose="020B0600070205080204" pitchFamily="34" charset="-128"/>
              </a:rPr>
              <a:t>Lle</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i’r</a:t>
            </a:r>
            <a:r>
              <a:rPr lang="en-GB" altLang="en-US" dirty="0">
                <a:latin typeface="Arial" panose="020B0604020202020204" pitchFamily="34" charset="0"/>
                <a:ea typeface="ＭＳ Ｐゴシック" panose="020B0600070205080204" pitchFamily="34" charset="-128"/>
              </a:rPr>
              <a:t> plant </a:t>
            </a:r>
            <a:r>
              <a:rPr lang="en-GB" altLang="en-US" dirty="0" err="1">
                <a:latin typeface="Arial" panose="020B0604020202020204" pitchFamily="34" charset="0"/>
                <a:ea typeface="ＭＳ Ｐゴシック" panose="020B0600070205080204" pitchFamily="34" charset="-128"/>
              </a:rPr>
              <a:t>deimlo’n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gwbl</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gartrefol</a:t>
            </a:r>
            <a:r>
              <a:rPr lang="en-GB" altLang="en-US" dirty="0">
                <a:latin typeface="Arial" panose="020B0604020202020204" pitchFamily="34" charset="0"/>
                <a:ea typeface="ＭＳ Ｐゴシック" panose="020B0600070205080204" pitchFamily="34" charset="-128"/>
              </a:rPr>
              <a:t> a </a:t>
            </a:r>
            <a:r>
              <a:rPr lang="en-GB" altLang="en-US" dirty="0" err="1">
                <a:latin typeface="Arial" panose="020B0604020202020204" pitchFamily="34" charset="0"/>
                <a:ea typeface="ＭＳ Ｐゴシック" panose="020B0600070205080204" pitchFamily="34" charset="-128"/>
              </a:rPr>
              <a:t>pharod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ystyriau</a:t>
            </a:r>
            <a:r>
              <a:rPr lang="en-GB" altLang="en-US" dirty="0">
                <a:latin typeface="Arial" panose="020B0604020202020204" pitchFamily="34" charset="0"/>
                <a:ea typeface="ＭＳ Ｐゴシック" panose="020B0600070205080204" pitchFamily="34" charset="-128"/>
              </a:rPr>
              <a:t> plant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unigolion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sensitif</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angen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adnoddau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eu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cyfer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nhw’n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benodol</a:t>
            </a:r>
            <a:endParaRPr lang="en-GB" altLang="en-US" dirty="0">
              <a:latin typeface="Arial" panose="020B0604020202020204" pitchFamily="34" charset="0"/>
              <a:ea typeface="ＭＳ Ｐゴシック" panose="020B0600070205080204" pitchFamily="34" charset="-128"/>
            </a:endParaRPr>
          </a:p>
          <a:p>
            <a:pPr eaLnBrk="1" hangingPunct="1">
              <a:spcBef>
                <a:spcPct val="50000"/>
              </a:spcBef>
            </a:pPr>
            <a:r>
              <a:rPr lang="en-GB" altLang="en-US" dirty="0">
                <a:latin typeface="Arial" panose="020B0604020202020204" pitchFamily="34" charset="0"/>
                <a:ea typeface="ＭＳ Ｐゴシック" panose="020B0600070205080204" pitchFamily="34" charset="-128"/>
              </a:rPr>
              <a:t>O </a:t>
            </a:r>
            <a:r>
              <a:rPr lang="en-GB" altLang="en-US" dirty="0" err="1">
                <a:latin typeface="Arial" panose="020B0604020202020204" pitchFamily="34" charset="0"/>
                <a:ea typeface="ＭＳ Ｐゴシック" panose="020B0600070205080204" pitchFamily="34" charset="-128"/>
              </a:rPr>
              <a:t>arsylwadau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roedd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ymwybodol</a:t>
            </a:r>
            <a:r>
              <a:rPr lang="en-GB" altLang="en-US" dirty="0">
                <a:latin typeface="Arial" panose="020B0604020202020204" pitchFamily="34" charset="0"/>
                <a:ea typeface="ＭＳ Ｐゴシック" panose="020B0600070205080204" pitchFamily="34" charset="-128"/>
              </a:rPr>
              <a:t> bod plant </a:t>
            </a:r>
            <a:r>
              <a:rPr lang="en-GB" altLang="en-US" dirty="0" err="1">
                <a:latin typeface="Arial" panose="020B0604020202020204" pitchFamily="34" charset="0"/>
                <a:ea typeface="ＭＳ Ｐゴシック" panose="020B0600070205080204" pitchFamily="34" charset="-128"/>
              </a:rPr>
              <a:t>ifanc</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hoffi</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gorwedd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ar</a:t>
            </a:r>
            <a:r>
              <a:rPr lang="en-GB" altLang="en-US" dirty="0">
                <a:latin typeface="Arial" panose="020B0604020202020204" pitchFamily="34" charset="0"/>
                <a:ea typeface="ＭＳ Ｐゴシック" panose="020B0600070205080204" pitchFamily="34" charset="-128"/>
              </a:rPr>
              <a:t> y </a:t>
            </a:r>
            <a:r>
              <a:rPr lang="en-GB" altLang="en-US" dirty="0" err="1">
                <a:latin typeface="Arial" panose="020B0604020202020204" pitchFamily="34" charset="0"/>
                <a:ea typeface="ＭＳ Ｐゴシック" panose="020B0600070205080204" pitchFamily="34" charset="-128"/>
              </a:rPr>
              <a:t>llawr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wrth</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wneud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gweithgarwch</a:t>
            </a:r>
            <a:r>
              <a:rPr lang="en-GB" altLang="en-US" dirty="0">
                <a:latin typeface="Arial" panose="020B0604020202020204" pitchFamily="34" charset="0"/>
                <a:ea typeface="ＭＳ Ｐゴシック" panose="020B0600070205080204" pitchFamily="34" charset="-128"/>
              </a:rPr>
              <a:t>    felly </a:t>
            </a:r>
            <a:r>
              <a:rPr lang="en-GB" altLang="en-US" dirty="0" err="1">
                <a:latin typeface="Arial" panose="020B0604020202020204" pitchFamily="34" charset="0"/>
                <a:ea typeface="ＭＳ Ｐゴシック" panose="020B0600070205080204" pitchFamily="34" charset="-128"/>
              </a:rPr>
              <a:t>roedd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gwagle’n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bwysig</a:t>
            </a:r>
            <a:endParaRPr lang="en-GB" altLang="en-US" dirty="0">
              <a:latin typeface="Arial" panose="020B0604020202020204" pitchFamily="34" charset="0"/>
              <a:ea typeface="ＭＳ Ｐゴシック" panose="020B0600070205080204" pitchFamily="34" charset="-128"/>
            </a:endParaRPr>
          </a:p>
          <a:p>
            <a:pPr eaLnBrk="1" hangingPunct="1"/>
            <a:r>
              <a:rPr lang="en-GB" altLang="en-US" dirty="0" err="1">
                <a:latin typeface="Arial" panose="020B0604020202020204" pitchFamily="34" charset="0"/>
                <a:ea typeface="ＭＳ Ｐゴシック" panose="020B0600070205080204" pitchFamily="34" charset="-128"/>
              </a:rPr>
              <a:t>Credai</a:t>
            </a:r>
            <a:r>
              <a:rPr lang="en-GB" altLang="en-US" dirty="0">
                <a:latin typeface="Arial" panose="020B0604020202020204" pitchFamily="34" charset="0"/>
                <a:ea typeface="ＭＳ Ｐゴシック" panose="020B0600070205080204" pitchFamily="34" charset="-128"/>
              </a:rPr>
              <a:t> y</a:t>
            </a:r>
          </a:p>
          <a:p>
            <a:pPr eaLnBrk="1" hangingPunct="1"/>
            <a:r>
              <a:rPr lang="en-GB" altLang="en-US" dirty="0" err="1">
                <a:latin typeface="Arial" panose="020B0604020202020204" pitchFamily="34" charset="0"/>
                <a:ea typeface="ＭＳ Ｐゴシック" panose="020B0600070205080204" pitchFamily="34" charset="-128"/>
              </a:rPr>
              <a:t>Dylai’r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celfu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fod</a:t>
            </a:r>
            <a:r>
              <a:rPr lang="en-GB" altLang="en-US" dirty="0">
                <a:latin typeface="Arial" panose="020B0604020202020204" pitchFamily="34" charset="0"/>
                <a:ea typeface="ＭＳ Ｐゴシック" panose="020B0600070205080204" pitchFamily="34" charset="-128"/>
              </a:rPr>
              <a:t> o </a:t>
            </a:r>
            <a:r>
              <a:rPr lang="en-GB" altLang="en-US" dirty="0" err="1">
                <a:latin typeface="Arial" panose="020B0604020202020204" pitchFamily="34" charset="0"/>
                <a:ea typeface="ＭＳ Ｐゴシック" panose="020B0600070205080204" pitchFamily="34" charset="-128"/>
              </a:rPr>
              <a:t>ansawdd</a:t>
            </a:r>
            <a:r>
              <a:rPr lang="en-GB" altLang="en-US" dirty="0">
                <a:latin typeface="Arial" panose="020B0604020202020204" pitchFamily="34" charset="0"/>
                <a:ea typeface="ＭＳ Ｐゴシック" panose="020B0600070205080204" pitchFamily="34" charset="-128"/>
              </a:rPr>
              <a:t> da ac </a:t>
            </a:r>
            <a:r>
              <a:rPr lang="en-GB" altLang="en-US" dirty="0" err="1">
                <a:latin typeface="Arial" panose="020B0604020202020204" pitchFamily="34" charset="0"/>
                <a:ea typeface="ＭＳ Ｐゴシック" panose="020B0600070205080204" pitchFamily="34" charset="-128"/>
              </a:rPr>
              <a:t>ni</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ddylid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cael</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unrhyw</a:t>
            </a:r>
            <a:r>
              <a:rPr lang="en-GB" altLang="en-US" dirty="0">
                <a:latin typeface="Arial" panose="020B0604020202020204" pitchFamily="34" charset="0"/>
                <a:ea typeface="ＭＳ Ｐゴシック" panose="020B0600070205080204" pitchFamily="34" charset="-128"/>
              </a:rPr>
              <a:t> offer </a:t>
            </a:r>
            <a:r>
              <a:rPr lang="en-GB" altLang="en-US" dirty="0" err="1">
                <a:latin typeface="Arial" panose="020B0604020202020204" pitchFamily="34" charset="0"/>
                <a:ea typeface="ＭＳ Ｐゴシック" panose="020B0600070205080204" pitchFamily="34" charset="-128"/>
              </a:rPr>
              <a:t>oedd</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wedi</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torri</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rhwygo</a:t>
            </a:r>
            <a:r>
              <a:rPr lang="en-GB" altLang="en-US" dirty="0">
                <a:latin typeface="Arial" panose="020B0604020202020204" pitchFamily="34" charset="0"/>
                <a:ea typeface="ＭＳ Ｐゴシック" panose="020B0600070205080204" pitchFamily="34" charset="-128"/>
              </a:rPr>
              <a:t> o </a:t>
            </a:r>
            <a:r>
              <a:rPr lang="en-GB" altLang="en-US" dirty="0" err="1">
                <a:latin typeface="Arial" panose="020B0604020202020204" pitchFamily="34" charset="0"/>
                <a:ea typeface="ＭＳ Ｐゴシック" panose="020B0600070205080204" pitchFamily="34" charset="-128"/>
              </a:rPr>
              <a:t>fewn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yr</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amgylchedd</a:t>
            </a:r>
            <a:r>
              <a:rPr lang="en-GB" altLang="en-US" dirty="0">
                <a:latin typeface="Arial" panose="020B0604020202020204" pitchFamily="34" charset="0"/>
                <a:ea typeface="ＭＳ Ｐゴシック" panose="020B0600070205080204" pitchFamily="34" charset="-128"/>
              </a:rPr>
              <a:t> – </a:t>
            </a:r>
            <a:r>
              <a:rPr lang="en-GB" altLang="en-US" dirty="0" err="1">
                <a:latin typeface="Arial" panose="020B0604020202020204" pitchFamily="34" charset="0"/>
                <a:ea typeface="ＭＳ Ｐゴシック" panose="020B0600070205080204" pitchFamily="34" charset="-128"/>
              </a:rPr>
              <a:t>safon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yn</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bwysig</a:t>
            </a:r>
            <a:r>
              <a:rPr lang="en-GB" altLang="en-US" dirty="0">
                <a:latin typeface="Arial" panose="020B0604020202020204" pitchFamily="34" charset="0"/>
                <a:ea typeface="ＭＳ Ｐゴシック" panose="020B0600070205080204" pitchFamily="34" charset="-128"/>
              </a:rPr>
              <a:t> </a:t>
            </a:r>
          </a:p>
          <a:p>
            <a:pPr eaLnBrk="1" hangingPunct="1"/>
            <a:r>
              <a:rPr lang="en-GB" altLang="en-US" dirty="0" err="1">
                <a:latin typeface="Arial" panose="020B0604020202020204" pitchFamily="34" charset="0"/>
                <a:ea typeface="ＭＳ Ｐゴシック" panose="020B0600070205080204" pitchFamily="34" charset="-128"/>
              </a:rPr>
              <a:t>Defnydd</a:t>
            </a:r>
            <a:r>
              <a:rPr lang="en-GB" altLang="en-US" dirty="0">
                <a:latin typeface="Arial" panose="020B0604020202020204" pitchFamily="34" charset="0"/>
                <a:ea typeface="ＭＳ Ｐゴシック" panose="020B0600070205080204" pitchFamily="34" charset="-128"/>
              </a:rPr>
              <a:t> o </a:t>
            </a:r>
            <a:r>
              <a:rPr lang="en-GB" altLang="en-US" dirty="0" err="1">
                <a:latin typeface="Arial" panose="020B0604020202020204" pitchFamily="34" charset="0"/>
                <a:ea typeface="ＭＳ Ｐゴシック" panose="020B0600070205080204" pitchFamily="34" charset="-128"/>
              </a:rPr>
              <a:t>ddeunyddiau</a:t>
            </a:r>
            <a:r>
              <a:rPr lang="en-GB" altLang="en-US" dirty="0">
                <a:latin typeface="Arial" panose="020B0604020202020204" pitchFamily="34" charset="0"/>
                <a:ea typeface="ＭＳ Ｐゴシック" panose="020B0600070205080204" pitchFamily="34" charset="-128"/>
              </a:rPr>
              <a:t> </a:t>
            </a:r>
            <a:r>
              <a:rPr lang="en-GB" altLang="en-US" dirty="0" err="1">
                <a:latin typeface="Arial" panose="020B0604020202020204" pitchFamily="34" charset="0"/>
                <a:ea typeface="ＭＳ Ｐゴシック" panose="020B0600070205080204" pitchFamily="34" charset="-128"/>
              </a:rPr>
              <a:t>naturiol</a:t>
            </a:r>
            <a:r>
              <a:rPr lang="en-GB" altLang="en-US" dirty="0">
                <a:latin typeface="Arial" panose="020B0604020202020204" pitchFamily="34" charset="0"/>
                <a:ea typeface="ＭＳ Ｐゴシック" panose="020B0600070205080204" pitchFamily="34" charset="-128"/>
              </a:rPr>
              <a:t>   dim plastic!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a:extLst>
              <a:ext uri="{FF2B5EF4-FFF2-40B4-BE49-F238E27FC236}">
                <a16:creationId xmlns:a16="http://schemas.microsoft.com/office/drawing/2014/main" id="{DE93EAF9-01C6-71D3-958F-AACCD3C17B0F}"/>
              </a:ext>
            </a:extLst>
          </p:cNvPr>
          <p:cNvSpPr>
            <a:spLocks noGrp="1"/>
          </p:cNvSpPr>
          <p:nvPr>
            <p:ph type="sldNum" sz="quarter" idx="10"/>
          </p:nvPr>
        </p:nvSpPr>
        <p:spPr/>
        <p:txBody>
          <a:bodyPr/>
          <a:lstStyle/>
          <a:p>
            <a:fld id="{444247F7-8772-498D-B15F-7EFAEE0CFDA4}" type="slidenum">
              <a:rPr lang="en-GB" smtClean="0"/>
              <a:t>15</a:t>
            </a:fld>
            <a:endParaRPr lang="en-GB"/>
          </a:p>
        </p:txBody>
      </p:sp>
    </p:spTree>
    <p:extLst>
      <p:ext uri="{BB962C8B-B14F-4D97-AF65-F5344CB8AC3E}">
        <p14:creationId xmlns:p14="http://schemas.microsoft.com/office/powerpoint/2010/main" val="42417455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Enghraifft</a:t>
            </a:r>
            <a:r>
              <a:rPr lang="en-GB" dirty="0"/>
              <a:t> </a:t>
            </a:r>
            <a:r>
              <a:rPr lang="en-GB" dirty="0" err="1"/>
              <a:t>arall</a:t>
            </a:r>
            <a:r>
              <a:rPr lang="en-GB" dirty="0"/>
              <a:t> o </a:t>
            </a:r>
            <a:r>
              <a:rPr lang="en-GB" dirty="0" err="1"/>
              <a:t>sosiogram</a:t>
            </a:r>
            <a:r>
              <a:rPr lang="en-GB" dirty="0"/>
              <a:t>. </a:t>
            </a:r>
            <a:r>
              <a:rPr lang="en-GB" dirty="0" err="1"/>
              <a:t>Ychydig</a:t>
            </a:r>
            <a:r>
              <a:rPr lang="en-GB" dirty="0"/>
              <a:t> </a:t>
            </a:r>
            <a:r>
              <a:rPr lang="en-GB" dirty="0" err="1"/>
              <a:t>mwy</a:t>
            </a:r>
            <a:r>
              <a:rPr lang="en-GB" dirty="0"/>
              <a:t> </a:t>
            </a:r>
            <a:r>
              <a:rPr lang="en-GB" dirty="0" err="1"/>
              <a:t>cymhleth</a:t>
            </a:r>
            <a:r>
              <a:rPr lang="en-GB" dirty="0"/>
              <a:t> y </a:t>
            </a:r>
            <a:r>
              <a:rPr lang="en-GB" dirty="0" err="1"/>
              <a:t>tro</a:t>
            </a:r>
            <a:r>
              <a:rPr lang="en-GB" dirty="0"/>
              <a:t> </a:t>
            </a:r>
            <a:r>
              <a:rPr lang="en-GB" dirty="0" err="1"/>
              <a:t>hwn</a:t>
            </a:r>
            <a:r>
              <a:rPr lang="en-GB" dirty="0"/>
              <a:t>.</a:t>
            </a:r>
          </a:p>
        </p:txBody>
      </p:sp>
      <p:sp>
        <p:nvSpPr>
          <p:cNvPr id="4" name="Slide Number Placeholder 3"/>
          <p:cNvSpPr>
            <a:spLocks noGrp="1"/>
          </p:cNvSpPr>
          <p:nvPr>
            <p:ph type="sldNum" sz="quarter" idx="10"/>
          </p:nvPr>
        </p:nvSpPr>
        <p:spPr/>
        <p:txBody>
          <a:bodyPr/>
          <a:lstStyle/>
          <a:p>
            <a:fld id="{D11E2F3F-B754-4B43-9475-3296B25F572D}" type="slidenum">
              <a:rPr lang="en-US" smtClean="0"/>
              <a:pPr/>
              <a:t>20</a:t>
            </a:fld>
            <a:endParaRPr lang="en-US"/>
          </a:p>
        </p:txBody>
      </p:sp>
    </p:spTree>
    <p:extLst>
      <p:ext uri="{BB962C8B-B14F-4D97-AF65-F5344CB8AC3E}">
        <p14:creationId xmlns:p14="http://schemas.microsoft.com/office/powerpoint/2010/main" val="18378742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Ymwybyddiaeth</a:t>
            </a:r>
            <a:r>
              <a:rPr lang="en-GB" dirty="0"/>
              <a:t> o </a:t>
            </a:r>
            <a:r>
              <a:rPr lang="en-GB" dirty="0" err="1"/>
              <a:t>iaith</a:t>
            </a:r>
            <a:r>
              <a:rPr lang="en-GB" dirty="0"/>
              <a:t> y </a:t>
            </a:r>
            <a:r>
              <a:rPr lang="en-GB" dirty="0" err="1"/>
              <a:t>corff</a:t>
            </a:r>
            <a:r>
              <a:rPr lang="en-GB" dirty="0"/>
              <a:t> a</a:t>
            </a:r>
            <a:r>
              <a:rPr lang="en-GB" baseline="0" dirty="0"/>
              <a:t> </a:t>
            </a:r>
            <a:r>
              <a:rPr lang="en-GB" baseline="0" dirty="0" err="1"/>
              <a:t>sut</a:t>
            </a:r>
            <a:r>
              <a:rPr lang="en-GB" baseline="0" dirty="0"/>
              <a:t> </a:t>
            </a:r>
            <a:r>
              <a:rPr lang="en-GB" baseline="0" dirty="0" err="1"/>
              <a:t>allai</a:t>
            </a:r>
            <a:r>
              <a:rPr lang="en-GB" baseline="0" dirty="0"/>
              <a:t> </a:t>
            </a:r>
            <a:r>
              <a:rPr lang="en-GB" baseline="0" dirty="0" err="1"/>
              <a:t>gael</a:t>
            </a:r>
            <a:r>
              <a:rPr lang="en-GB" baseline="0" dirty="0"/>
              <a:t> </a:t>
            </a:r>
            <a:r>
              <a:rPr lang="en-GB" baseline="0" dirty="0" err="1"/>
              <a:t>ei</a:t>
            </a:r>
            <a:r>
              <a:rPr lang="en-GB" baseline="0" dirty="0"/>
              <a:t> </a:t>
            </a:r>
            <a:r>
              <a:rPr lang="en-GB" baseline="0" dirty="0" err="1"/>
              <a:t>dehongli</a:t>
            </a:r>
            <a:r>
              <a:rPr lang="en-GB" baseline="0" dirty="0"/>
              <a:t> </a:t>
            </a:r>
            <a:r>
              <a:rPr lang="en-GB" baseline="0" dirty="0" err="1"/>
              <a:t>gan</a:t>
            </a:r>
            <a:r>
              <a:rPr lang="en-GB" baseline="0" dirty="0"/>
              <a:t> </a:t>
            </a:r>
            <a:r>
              <a:rPr lang="en-GB" baseline="0" dirty="0" err="1"/>
              <a:t>blant</a:t>
            </a:r>
            <a:r>
              <a:rPr lang="en-GB" baseline="0" dirty="0"/>
              <a:t>.</a:t>
            </a:r>
          </a:p>
          <a:p>
            <a:r>
              <a:rPr lang="en-US" b="1" dirty="0">
                <a:solidFill>
                  <a:srgbClr val="212C28"/>
                </a:solidFill>
              </a:rPr>
              <a:t>Verbal Communication </a:t>
            </a:r>
            <a:r>
              <a:rPr lang="en-US" dirty="0"/>
              <a:t>– this includes aspects such as volume, projection, pitch, speed, tone, clarity and expressiveness. </a:t>
            </a:r>
          </a:p>
          <a:p>
            <a:r>
              <a:rPr lang="en-US" b="1" dirty="0">
                <a:solidFill>
                  <a:schemeClr val="tx2"/>
                </a:solidFill>
              </a:rPr>
              <a:t>Non-verbal Communication </a:t>
            </a:r>
            <a:r>
              <a:rPr lang="en-US" dirty="0"/>
              <a:t>– this includes, for example, appearance,</a:t>
            </a:r>
          </a:p>
          <a:p>
            <a:r>
              <a:rPr lang="en-US" dirty="0"/>
              <a:t>gesture, posture, facial expression and mannerisms, particularly in relation to how you present yourself as a teacher.</a:t>
            </a:r>
          </a:p>
          <a:p>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21</a:t>
            </a:fld>
            <a:endParaRPr lang="en-US"/>
          </a:p>
        </p:txBody>
      </p:sp>
    </p:spTree>
    <p:extLst>
      <p:ext uri="{BB962C8B-B14F-4D97-AF65-F5344CB8AC3E}">
        <p14:creationId xmlns:p14="http://schemas.microsoft.com/office/powerpoint/2010/main" val="16247187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Caedig</a:t>
            </a:r>
            <a:r>
              <a:rPr lang="en-GB" dirty="0"/>
              <a:t>, </a:t>
            </a:r>
            <a:r>
              <a:rPr lang="en-GB" dirty="0" err="1"/>
              <a:t>agored</a:t>
            </a:r>
            <a:r>
              <a:rPr lang="en-GB" dirty="0"/>
              <a:t>, </a:t>
            </a:r>
            <a:r>
              <a:rPr lang="en-GB" dirty="0" err="1"/>
              <a:t>syml</a:t>
            </a:r>
            <a:r>
              <a:rPr lang="en-GB" dirty="0"/>
              <a:t>, </a:t>
            </a:r>
            <a:r>
              <a:rPr lang="en-GB" dirty="0" err="1"/>
              <a:t>cymhleth</a:t>
            </a:r>
            <a:r>
              <a:rPr lang="en-GB" dirty="0"/>
              <a:t>.</a:t>
            </a:r>
          </a:p>
          <a:p>
            <a:r>
              <a:rPr lang="en-GB" dirty="0" err="1"/>
              <a:t>Dywed</a:t>
            </a:r>
            <a:r>
              <a:rPr lang="en-GB" dirty="0"/>
              <a:t> </a:t>
            </a:r>
            <a:r>
              <a:rPr lang="en-GB" dirty="0" err="1"/>
              <a:t>Wragg</a:t>
            </a:r>
            <a:r>
              <a:rPr lang="en-GB" dirty="0"/>
              <a:t> (1984)</a:t>
            </a:r>
            <a:r>
              <a:rPr lang="en-GB" baseline="0" dirty="0"/>
              <a:t> bod </a:t>
            </a:r>
            <a:r>
              <a:rPr lang="en-GB" baseline="0" dirty="0" err="1"/>
              <a:t>athrawon</a:t>
            </a:r>
            <a:r>
              <a:rPr lang="en-GB" baseline="0" dirty="0"/>
              <a:t> </a:t>
            </a:r>
            <a:r>
              <a:rPr lang="en-GB" baseline="0" dirty="0" err="1"/>
              <a:t>yn</a:t>
            </a:r>
            <a:r>
              <a:rPr lang="en-GB" baseline="0" dirty="0"/>
              <a:t> </a:t>
            </a:r>
            <a:r>
              <a:rPr lang="en-GB" baseline="0" dirty="0" err="1"/>
              <a:t>holi</a:t>
            </a:r>
            <a:r>
              <a:rPr lang="en-GB" baseline="0" dirty="0"/>
              <a:t> </a:t>
            </a:r>
            <a:r>
              <a:rPr lang="en-GB" baseline="0" dirty="0" err="1"/>
              <a:t>gymaint</a:t>
            </a:r>
            <a:r>
              <a:rPr lang="en-GB" baseline="0" dirty="0"/>
              <a:t> a 400 </a:t>
            </a:r>
            <a:r>
              <a:rPr lang="en-GB" baseline="0" dirty="0" err="1"/>
              <a:t>cwestiwn</a:t>
            </a:r>
            <a:r>
              <a:rPr lang="en-GB" baseline="0" dirty="0"/>
              <a:t> </a:t>
            </a:r>
            <a:r>
              <a:rPr lang="en-GB" baseline="0" dirty="0" err="1"/>
              <a:t>mewn</a:t>
            </a:r>
            <a:r>
              <a:rPr lang="en-GB" baseline="0" dirty="0"/>
              <a:t> </a:t>
            </a:r>
            <a:r>
              <a:rPr lang="en-GB" baseline="0" dirty="0" err="1"/>
              <a:t>diwrnod</a:t>
            </a:r>
            <a:r>
              <a:rPr lang="en-GB" baseline="0" dirty="0"/>
              <a:t>, </a:t>
            </a:r>
            <a:r>
              <a:rPr lang="en-GB" baseline="0" dirty="0" err="1"/>
              <a:t>sef</a:t>
            </a:r>
            <a:r>
              <a:rPr lang="en-GB" baseline="0" dirty="0"/>
              <a:t> 30% </a:t>
            </a:r>
            <a:r>
              <a:rPr lang="en-GB" baseline="0" dirty="0" err="1"/>
              <a:t>o’r</a:t>
            </a:r>
            <a:r>
              <a:rPr lang="en-GB" baseline="0" dirty="0"/>
              <a:t> </a:t>
            </a:r>
            <a:r>
              <a:rPr lang="en-GB" baseline="0" dirty="0" err="1"/>
              <a:t>amser</a:t>
            </a:r>
            <a:r>
              <a:rPr lang="en-GB" baseline="0" dirty="0"/>
              <a:t> </a:t>
            </a:r>
            <a:r>
              <a:rPr lang="en-GB" baseline="0" dirty="0" err="1"/>
              <a:t>addysgu</a:t>
            </a:r>
            <a:r>
              <a:rPr lang="en-GB" baseline="0" dirty="0"/>
              <a:t>.</a:t>
            </a:r>
            <a:endParaRPr lang="en-GB" dirty="0"/>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23</a:t>
            </a:fld>
            <a:endParaRPr lang="en-US" dirty="0"/>
          </a:p>
        </p:txBody>
      </p:sp>
    </p:spTree>
    <p:extLst>
      <p:ext uri="{BB962C8B-B14F-4D97-AF65-F5344CB8AC3E}">
        <p14:creationId xmlns:p14="http://schemas.microsoft.com/office/powerpoint/2010/main" val="495473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3574132" y="1052736"/>
            <a:ext cx="5119142" cy="3168352"/>
          </a:xfrm>
        </p:spPr>
        <p:txBody>
          <a:bodyPr/>
          <a:lstStyle/>
          <a:p>
            <a:pPr>
              <a:buFont typeface="Wingdings" panose="05000000000000000000" pitchFamily="2" charset="2"/>
              <a:buNone/>
              <a:defRPr/>
            </a:pPr>
            <a:r>
              <a:rPr lang="en-GB" altLang="en-US" sz="4000" b="1" dirty="0">
                <a:solidFill>
                  <a:schemeClr val="bg1">
                    <a:lumMod val="95000"/>
                  </a:schemeClr>
                </a:solidFill>
              </a:rPr>
              <a:t>BMPE  5005 </a:t>
            </a:r>
            <a:br>
              <a:rPr lang="en-GB" altLang="en-US" sz="4000" b="1" dirty="0">
                <a:solidFill>
                  <a:schemeClr val="bg1">
                    <a:lumMod val="95000"/>
                  </a:schemeClr>
                </a:solidFill>
              </a:rPr>
            </a:br>
            <a:r>
              <a:rPr lang="en-GB" altLang="en-US" sz="4000" b="1" dirty="0">
                <a:solidFill>
                  <a:schemeClr val="bg1">
                    <a:lumMod val="95000"/>
                  </a:schemeClr>
                </a:solidFill>
              </a:rPr>
              <a:t>Foundations of High Quality Physical and Outdoor Learning</a:t>
            </a:r>
            <a:br>
              <a:rPr lang="en-GB" altLang="en-US" sz="4000" b="1" dirty="0">
                <a:solidFill>
                  <a:schemeClr val="bg1">
                    <a:lumMod val="95000"/>
                  </a:schemeClr>
                </a:solidFill>
              </a:rPr>
            </a:b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180528" y="3140968"/>
            <a:ext cx="3600400" cy="1080120"/>
          </a:xfrm>
        </p:spPr>
        <p:txBody>
          <a:bodyPr/>
          <a:lstStyle/>
          <a:p>
            <a:pPr>
              <a:buFont typeface="Wingdings" panose="05000000000000000000" pitchFamily="2" charset="2"/>
              <a:buNone/>
              <a:defRPr/>
            </a:pPr>
            <a:r>
              <a:rPr lang="en-GB" altLang="en-US" b="1" dirty="0" err="1">
                <a:solidFill>
                  <a:schemeClr val="bg1"/>
                </a:solidFill>
              </a:rPr>
              <a:t>Darlith</a:t>
            </a:r>
            <a:r>
              <a:rPr lang="en-GB" altLang="en-US" b="1" dirty="0">
                <a:solidFill>
                  <a:schemeClr val="bg1"/>
                </a:solidFill>
              </a:rPr>
              <a:t> </a:t>
            </a:r>
            <a:r>
              <a:rPr lang="en-GB" altLang="en-US" b="1" dirty="0" err="1">
                <a:solidFill>
                  <a:schemeClr val="bg1"/>
                </a:solidFill>
              </a:rPr>
              <a:t>gyda</a:t>
            </a:r>
            <a:r>
              <a:rPr lang="en-GB" altLang="en-US" b="1" dirty="0">
                <a:solidFill>
                  <a:schemeClr val="bg1"/>
                </a:solidFill>
              </a:rPr>
              <a:t>:  Lecture with: </a:t>
            </a:r>
          </a:p>
          <a:p>
            <a:pPr>
              <a:buFont typeface="Wingdings" panose="05000000000000000000" pitchFamily="2" charset="2"/>
              <a:buNone/>
              <a:defRPr/>
            </a:pPr>
            <a:endParaRPr lang="en-GB" altLang="en-US" b="1" dirty="0">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1907704" y="4365104"/>
            <a:ext cx="6110199" cy="1200329"/>
          </a:xfrm>
          <a:prstGeom prst="rect">
            <a:avLst/>
          </a:prstGeom>
          <a:noFill/>
        </p:spPr>
        <p:txBody>
          <a:bodyPr wrap="none" rtlCol="0">
            <a:spAutoFit/>
          </a:bodyPr>
          <a:lstStyle/>
          <a:p>
            <a:pPr algn="ctr"/>
            <a:r>
              <a:rPr lang="en-GB" sz="3600" b="1" dirty="0">
                <a:solidFill>
                  <a:schemeClr val="bg1">
                    <a:lumMod val="95000"/>
                  </a:schemeClr>
                </a:solidFill>
                <a:latin typeface="+mn-lt"/>
              </a:rPr>
              <a:t>Heddwen Davies</a:t>
            </a:r>
          </a:p>
          <a:p>
            <a:pPr algn="ctr"/>
            <a:r>
              <a:rPr lang="en-GB" sz="3600" b="1" dirty="0" err="1">
                <a:solidFill>
                  <a:schemeClr val="bg1">
                    <a:lumMod val="95000"/>
                  </a:schemeClr>
                </a:solidFill>
                <a:latin typeface="+mn-lt"/>
              </a:rPr>
              <a:t>Heddwen.davies@uwtsd.ac.uk</a:t>
            </a:r>
            <a:endParaRPr lang="en-GB" sz="3600" b="1" dirty="0">
              <a:solidFill>
                <a:schemeClr val="bg1">
                  <a:lumMod val="95000"/>
                </a:schemeClr>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4A65B-81AD-8095-BA0F-59CB2EEA578E}"/>
              </a:ext>
            </a:extLst>
          </p:cNvPr>
          <p:cNvSpPr>
            <a:spLocks noGrp="1"/>
          </p:cNvSpPr>
          <p:nvPr>
            <p:ph type="title"/>
          </p:nvPr>
        </p:nvSpPr>
        <p:spPr/>
        <p:txBody>
          <a:bodyPr/>
          <a:lstStyle/>
          <a:p>
            <a:r>
              <a:rPr lang="en-GB" dirty="0"/>
              <a:t>Effective Observations</a:t>
            </a:r>
          </a:p>
        </p:txBody>
      </p:sp>
      <p:sp>
        <p:nvSpPr>
          <p:cNvPr id="3" name="Content Placeholder 2">
            <a:extLst>
              <a:ext uri="{FF2B5EF4-FFF2-40B4-BE49-F238E27FC236}">
                <a16:creationId xmlns:a16="http://schemas.microsoft.com/office/drawing/2014/main" id="{E9C96F9B-75A7-DA04-27E1-DEEF0B0F52AC}"/>
              </a:ext>
            </a:extLst>
          </p:cNvPr>
          <p:cNvSpPr>
            <a:spLocks noGrp="1"/>
          </p:cNvSpPr>
          <p:nvPr>
            <p:ph idx="1"/>
          </p:nvPr>
        </p:nvSpPr>
        <p:spPr/>
        <p:txBody>
          <a:bodyPr/>
          <a:lstStyle/>
          <a:p>
            <a:r>
              <a:rPr lang="en-GB" dirty="0"/>
              <a:t>Preparing for your first school visit</a:t>
            </a:r>
          </a:p>
          <a:p>
            <a:endParaRPr lang="en-GB" dirty="0"/>
          </a:p>
          <a:p>
            <a:r>
              <a:rPr lang="en-GB" dirty="0" err="1"/>
              <a:t>Paratoi</a:t>
            </a:r>
            <a:r>
              <a:rPr lang="en-GB" dirty="0"/>
              <a:t> </a:t>
            </a:r>
            <a:r>
              <a:rPr lang="en-GB" dirty="0" err="1"/>
              <a:t>ar</a:t>
            </a:r>
            <a:r>
              <a:rPr lang="en-GB" dirty="0"/>
              <a:t> </a:t>
            </a:r>
            <a:r>
              <a:rPr lang="en-GB" dirty="0" err="1"/>
              <a:t>gyfer</a:t>
            </a:r>
            <a:r>
              <a:rPr lang="en-GB" dirty="0"/>
              <a:t> </a:t>
            </a:r>
            <a:r>
              <a:rPr lang="en-GB" dirty="0" err="1"/>
              <a:t>ein</a:t>
            </a:r>
            <a:r>
              <a:rPr lang="en-GB" dirty="0"/>
              <a:t> </a:t>
            </a:r>
            <a:r>
              <a:rPr lang="en-GB" dirty="0" err="1"/>
              <a:t>ymweliad</a:t>
            </a:r>
            <a:r>
              <a:rPr lang="en-GB" dirty="0"/>
              <a:t> </a:t>
            </a:r>
            <a:r>
              <a:rPr lang="en-GB" dirty="0" err="1"/>
              <a:t>cyntaf</a:t>
            </a:r>
            <a:endParaRPr lang="en-GB" dirty="0"/>
          </a:p>
        </p:txBody>
      </p:sp>
    </p:spTree>
    <p:extLst>
      <p:ext uri="{BB962C8B-B14F-4D97-AF65-F5344CB8AC3E}">
        <p14:creationId xmlns:p14="http://schemas.microsoft.com/office/powerpoint/2010/main" val="28910883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B6E78-1296-D1C0-B00C-AC26A69A66E2}"/>
              </a:ext>
            </a:extLst>
          </p:cNvPr>
          <p:cNvSpPr>
            <a:spLocks noGrp="1"/>
          </p:cNvSpPr>
          <p:nvPr>
            <p:ph type="title"/>
          </p:nvPr>
        </p:nvSpPr>
        <p:spPr/>
        <p:txBody>
          <a:bodyPr/>
          <a:lstStyle/>
          <a:p>
            <a:endParaRPr lang="en-GB"/>
          </a:p>
        </p:txBody>
      </p:sp>
      <p:sp>
        <p:nvSpPr>
          <p:cNvPr id="4" name="Title 1">
            <a:extLst>
              <a:ext uri="{FF2B5EF4-FFF2-40B4-BE49-F238E27FC236}">
                <a16:creationId xmlns:a16="http://schemas.microsoft.com/office/drawing/2014/main" id="{3F93DAF3-09A0-EC21-C534-DCF2BBA779EE}"/>
              </a:ext>
            </a:extLst>
          </p:cNvPr>
          <p:cNvSpPr>
            <a:spLocks noGrp="1"/>
          </p:cNvSpPr>
          <p:nvPr>
            <p:ph idx="1"/>
          </p:nvPr>
        </p:nvSpPr>
        <p:spPr>
          <a:xfrm>
            <a:off x="457200" y="1600200"/>
            <a:ext cx="8229600" cy="3916363"/>
          </a:xfrm>
        </p:spPr>
        <p:txBody>
          <a:bodyPr/>
          <a:lstStyle/>
          <a:p>
            <a:r>
              <a:rPr lang="en-US" b="1" dirty="0">
                <a:solidFill>
                  <a:schemeClr val="accent5">
                    <a:lumMod val="75000"/>
                  </a:schemeClr>
                </a:solidFill>
              </a:rPr>
              <a:t>First School Visit :</a:t>
            </a:r>
            <a:r>
              <a:rPr lang="en-US" b="1" dirty="0" err="1">
                <a:solidFill>
                  <a:schemeClr val="accent5">
                    <a:lumMod val="75000"/>
                  </a:schemeClr>
                </a:solidFill>
              </a:rPr>
              <a:t>Cywion</a:t>
            </a:r>
            <a:r>
              <a:rPr lang="en-US" b="1" dirty="0">
                <a:solidFill>
                  <a:schemeClr val="accent5">
                    <a:lumMod val="75000"/>
                  </a:schemeClr>
                </a:solidFill>
              </a:rPr>
              <a:t> Bach</a:t>
            </a:r>
            <a:br>
              <a:rPr lang="en-US" b="1" dirty="0">
                <a:solidFill>
                  <a:schemeClr val="accent5">
                    <a:lumMod val="75000"/>
                  </a:schemeClr>
                </a:solidFill>
              </a:rPr>
            </a:br>
            <a:br>
              <a:rPr lang="en-US" b="1" dirty="0">
                <a:solidFill>
                  <a:schemeClr val="accent5">
                    <a:lumMod val="75000"/>
                  </a:schemeClr>
                </a:solidFill>
              </a:rPr>
            </a:br>
            <a:r>
              <a:rPr lang="en-US" b="1" dirty="0">
                <a:solidFill>
                  <a:schemeClr val="accent5">
                    <a:lumMod val="75000"/>
                  </a:schemeClr>
                </a:solidFill>
              </a:rPr>
              <a:t> </a:t>
            </a:r>
            <a:r>
              <a:rPr lang="en-US" b="1" dirty="0" err="1">
                <a:solidFill>
                  <a:schemeClr val="accent5">
                    <a:lumMod val="75000"/>
                  </a:schemeClr>
                </a:solidFill>
              </a:rPr>
              <a:t>Ymweliad</a:t>
            </a:r>
            <a:r>
              <a:rPr lang="en-US" b="1" dirty="0">
                <a:solidFill>
                  <a:schemeClr val="accent5">
                    <a:lumMod val="75000"/>
                  </a:schemeClr>
                </a:solidFill>
              </a:rPr>
              <a:t> Ysgol </a:t>
            </a:r>
            <a:r>
              <a:rPr lang="en-US" b="1" dirty="0" err="1">
                <a:solidFill>
                  <a:schemeClr val="accent5">
                    <a:lumMod val="75000"/>
                  </a:schemeClr>
                </a:solidFill>
              </a:rPr>
              <a:t>gyntaf</a:t>
            </a:r>
            <a:r>
              <a:rPr lang="en-US" b="1" dirty="0">
                <a:solidFill>
                  <a:schemeClr val="accent5">
                    <a:lumMod val="75000"/>
                  </a:schemeClr>
                </a:solidFill>
              </a:rPr>
              <a:t> :</a:t>
            </a:r>
            <a:r>
              <a:rPr lang="en-US" b="1" dirty="0" err="1">
                <a:solidFill>
                  <a:schemeClr val="accent5">
                    <a:lumMod val="75000"/>
                  </a:schemeClr>
                </a:solidFill>
              </a:rPr>
              <a:t>Cywion</a:t>
            </a:r>
            <a:r>
              <a:rPr lang="en-US" b="1" dirty="0">
                <a:solidFill>
                  <a:schemeClr val="accent5">
                    <a:lumMod val="75000"/>
                  </a:schemeClr>
                </a:solidFill>
              </a:rPr>
              <a:t> Bach</a:t>
            </a:r>
          </a:p>
          <a:p>
            <a:endParaRPr lang="en-US" b="1" dirty="0">
              <a:solidFill>
                <a:schemeClr val="accent5">
                  <a:lumMod val="75000"/>
                </a:schemeClr>
              </a:solidFill>
            </a:endParaRPr>
          </a:p>
          <a:p>
            <a:r>
              <a:rPr lang="en-US" b="1" dirty="0">
                <a:solidFill>
                  <a:schemeClr val="accent5">
                    <a:lumMod val="75000"/>
                  </a:schemeClr>
                </a:solidFill>
              </a:rPr>
              <a:t>2 – 3pm </a:t>
            </a:r>
            <a:r>
              <a:rPr lang="en-US" b="1" dirty="0" err="1">
                <a:solidFill>
                  <a:schemeClr val="accent5">
                    <a:lumMod val="75000"/>
                  </a:schemeClr>
                </a:solidFill>
              </a:rPr>
              <a:t>Octber</a:t>
            </a:r>
            <a:r>
              <a:rPr lang="en-US" b="1" dirty="0">
                <a:solidFill>
                  <a:schemeClr val="accent5">
                    <a:lumMod val="75000"/>
                  </a:schemeClr>
                </a:solidFill>
              </a:rPr>
              <a:t> 14</a:t>
            </a:r>
            <a:r>
              <a:rPr lang="en-US" b="1" baseline="30000" dirty="0">
                <a:solidFill>
                  <a:schemeClr val="accent5">
                    <a:lumMod val="75000"/>
                  </a:schemeClr>
                </a:solidFill>
              </a:rPr>
              <a:t>th</a:t>
            </a:r>
            <a:r>
              <a:rPr lang="en-US" b="1" dirty="0">
                <a:solidFill>
                  <a:schemeClr val="accent5">
                    <a:lumMod val="75000"/>
                  </a:schemeClr>
                </a:solidFill>
              </a:rPr>
              <a:t>, 2025</a:t>
            </a:r>
          </a:p>
        </p:txBody>
      </p:sp>
    </p:spTree>
    <p:extLst>
      <p:ext uri="{BB962C8B-B14F-4D97-AF65-F5344CB8AC3E}">
        <p14:creationId xmlns:p14="http://schemas.microsoft.com/office/powerpoint/2010/main" val="12758766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A5C9D-9D72-948A-18D3-42716688E909}"/>
              </a:ext>
            </a:extLst>
          </p:cNvPr>
          <p:cNvSpPr>
            <a:spLocks noGrp="1"/>
          </p:cNvSpPr>
          <p:nvPr>
            <p:ph type="title"/>
          </p:nvPr>
        </p:nvSpPr>
        <p:spPr/>
        <p:txBody>
          <a:bodyPr/>
          <a:lstStyle/>
          <a:p>
            <a:r>
              <a:rPr lang="en-GB" dirty="0"/>
              <a:t>Session’s aims </a:t>
            </a:r>
          </a:p>
        </p:txBody>
      </p:sp>
      <p:sp>
        <p:nvSpPr>
          <p:cNvPr id="3" name="Content Placeholder 2">
            <a:extLst>
              <a:ext uri="{FF2B5EF4-FFF2-40B4-BE49-F238E27FC236}">
                <a16:creationId xmlns:a16="http://schemas.microsoft.com/office/drawing/2014/main" id="{59D93D2F-D3E9-7D15-CE08-D0D5CEAC08C3}"/>
              </a:ext>
            </a:extLst>
          </p:cNvPr>
          <p:cNvSpPr>
            <a:spLocks noGrp="1"/>
          </p:cNvSpPr>
          <p:nvPr>
            <p:ph idx="1"/>
          </p:nvPr>
        </p:nvSpPr>
        <p:spPr/>
        <p:txBody>
          <a:bodyPr/>
          <a:lstStyle/>
          <a:p>
            <a:pPr marL="0" indent="0">
              <a:buNone/>
            </a:pPr>
            <a:r>
              <a:rPr lang="en-GB" dirty="0"/>
              <a:t>By the end of this session you will have learnt:</a:t>
            </a:r>
          </a:p>
          <a:p>
            <a:pPr marL="514350" indent="-514350">
              <a:buAutoNum type="arabicPeriod"/>
            </a:pPr>
            <a:r>
              <a:rPr lang="en-GB" dirty="0"/>
              <a:t>Some effective observation techniques you’ll be able to use out at school. </a:t>
            </a:r>
          </a:p>
          <a:p>
            <a:pPr marL="514350" indent="-514350">
              <a:buAutoNum type="arabicPeriod"/>
            </a:pPr>
            <a:r>
              <a:rPr lang="en-GB" dirty="0"/>
              <a:t>The impact these techniques can have on the teaching and learning. </a:t>
            </a:r>
          </a:p>
          <a:p>
            <a:pPr marL="514350" indent="-514350">
              <a:buAutoNum type="arabicPeriod"/>
            </a:pPr>
            <a:r>
              <a:rPr lang="en-GB" dirty="0"/>
              <a:t>How to observe in a professional manner. </a:t>
            </a:r>
          </a:p>
        </p:txBody>
      </p:sp>
    </p:spTree>
    <p:extLst>
      <p:ext uri="{BB962C8B-B14F-4D97-AF65-F5344CB8AC3E}">
        <p14:creationId xmlns:p14="http://schemas.microsoft.com/office/powerpoint/2010/main" val="2809469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F3166-5E5C-38F1-E247-936A94C49AC6}"/>
              </a:ext>
            </a:extLst>
          </p:cNvPr>
          <p:cNvSpPr>
            <a:spLocks noGrp="1"/>
          </p:cNvSpPr>
          <p:nvPr>
            <p:ph type="title"/>
          </p:nvPr>
        </p:nvSpPr>
        <p:spPr/>
        <p:txBody>
          <a:bodyPr/>
          <a:lstStyle/>
          <a:p>
            <a:r>
              <a:rPr lang="en-GB" dirty="0"/>
              <a:t>What to observe</a:t>
            </a:r>
          </a:p>
        </p:txBody>
      </p:sp>
      <p:sp>
        <p:nvSpPr>
          <p:cNvPr id="3" name="Content Placeholder 2">
            <a:extLst>
              <a:ext uri="{FF2B5EF4-FFF2-40B4-BE49-F238E27FC236}">
                <a16:creationId xmlns:a16="http://schemas.microsoft.com/office/drawing/2014/main" id="{D59829A5-E2D4-D252-3CC5-2777561DF57D}"/>
              </a:ext>
            </a:extLst>
          </p:cNvPr>
          <p:cNvSpPr>
            <a:spLocks noGrp="1"/>
          </p:cNvSpPr>
          <p:nvPr>
            <p:ph sz="half" idx="1"/>
          </p:nvPr>
        </p:nvSpPr>
        <p:spPr/>
        <p:txBody>
          <a:bodyPr/>
          <a:lstStyle/>
          <a:p>
            <a:r>
              <a:rPr lang="en-GB" dirty="0"/>
              <a:t>The environment</a:t>
            </a:r>
          </a:p>
          <a:p>
            <a:r>
              <a:rPr lang="en-GB" dirty="0"/>
              <a:t>Enabling? How? What? </a:t>
            </a:r>
          </a:p>
          <a:p>
            <a:r>
              <a:rPr lang="en-GB" dirty="0"/>
              <a:t>Physical movements</a:t>
            </a:r>
          </a:p>
          <a:p>
            <a:r>
              <a:rPr lang="en-GB" dirty="0"/>
              <a:t>Social engagement between children &amp; between children and adults</a:t>
            </a:r>
          </a:p>
        </p:txBody>
      </p:sp>
      <p:sp>
        <p:nvSpPr>
          <p:cNvPr id="4" name="Content Placeholder 3">
            <a:extLst>
              <a:ext uri="{FF2B5EF4-FFF2-40B4-BE49-F238E27FC236}">
                <a16:creationId xmlns:a16="http://schemas.microsoft.com/office/drawing/2014/main" id="{EDAA773E-9B17-E3F8-0A7F-910C817A6379}"/>
              </a:ext>
            </a:extLst>
          </p:cNvPr>
          <p:cNvSpPr>
            <a:spLocks noGrp="1"/>
          </p:cNvSpPr>
          <p:nvPr>
            <p:ph sz="half" idx="2"/>
          </p:nvPr>
        </p:nvSpPr>
        <p:spPr/>
        <p:txBody>
          <a:bodyPr/>
          <a:lstStyle/>
          <a:p>
            <a:r>
              <a:rPr lang="en-GB" dirty="0"/>
              <a:t>Yr </a:t>
            </a:r>
            <a:r>
              <a:rPr lang="en-GB" dirty="0" err="1"/>
              <a:t>amgylchedd</a:t>
            </a:r>
            <a:endParaRPr lang="en-GB" dirty="0"/>
          </a:p>
          <a:p>
            <a:r>
              <a:rPr lang="en-GB" dirty="0" err="1"/>
              <a:t>Hyrwyddo</a:t>
            </a:r>
            <a:r>
              <a:rPr lang="en-GB" dirty="0"/>
              <a:t> </a:t>
            </a:r>
            <a:r>
              <a:rPr lang="en-GB" dirty="0" err="1"/>
              <a:t>symud</a:t>
            </a:r>
            <a:r>
              <a:rPr lang="en-GB" dirty="0"/>
              <a:t>? Sut? Beth?</a:t>
            </a:r>
          </a:p>
          <a:p>
            <a:r>
              <a:rPr lang="en-GB" dirty="0" err="1"/>
              <a:t>Symudiadau</a:t>
            </a:r>
            <a:r>
              <a:rPr lang="en-GB" dirty="0"/>
              <a:t> </a:t>
            </a:r>
            <a:r>
              <a:rPr lang="en-GB" dirty="0" err="1"/>
              <a:t>corfforol</a:t>
            </a:r>
            <a:endParaRPr lang="en-GB" dirty="0"/>
          </a:p>
          <a:p>
            <a:r>
              <a:rPr lang="en-GB" dirty="0" err="1"/>
              <a:t>Ymglymiad</a:t>
            </a:r>
            <a:r>
              <a:rPr lang="en-GB" dirty="0"/>
              <a:t> </a:t>
            </a:r>
            <a:r>
              <a:rPr lang="en-GB" dirty="0" err="1"/>
              <a:t>cymdeithasol</a:t>
            </a:r>
            <a:r>
              <a:rPr lang="en-GB" dirty="0"/>
              <a:t> </a:t>
            </a:r>
            <a:r>
              <a:rPr lang="en-GB" dirty="0" err="1"/>
              <a:t>rhwng</a:t>
            </a:r>
            <a:r>
              <a:rPr lang="en-GB" dirty="0"/>
              <a:t> plant a </a:t>
            </a:r>
            <a:r>
              <a:rPr lang="en-GB" dirty="0" err="1"/>
              <a:t>rhwng</a:t>
            </a:r>
            <a:r>
              <a:rPr lang="en-GB" dirty="0"/>
              <a:t> plant ag </a:t>
            </a:r>
            <a:r>
              <a:rPr lang="en-GB" dirty="0" err="1"/>
              <a:t>oedolion</a:t>
            </a:r>
            <a:endParaRPr lang="en-GB" dirty="0"/>
          </a:p>
        </p:txBody>
      </p:sp>
    </p:spTree>
    <p:extLst>
      <p:ext uri="{BB962C8B-B14F-4D97-AF65-F5344CB8AC3E}">
        <p14:creationId xmlns:p14="http://schemas.microsoft.com/office/powerpoint/2010/main" val="31781912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5" name="Picture 7" descr="Photo: DP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946" y="1088842"/>
            <a:ext cx="3590925" cy="2018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6" name="Picture 8" descr="GEDC004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6137" y="864200"/>
            <a:ext cx="3402806" cy="255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4" name="Picture 5" descr="PCH493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751434">
            <a:off x="3911872" y="2183601"/>
            <a:ext cx="2393156" cy="3579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8" descr="Exploring-the-jungleSmall"/>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a:xfrm>
            <a:off x="972481" y="3584682"/>
            <a:ext cx="2538413" cy="1938338"/>
          </a:xfrm>
          <a:prstGeom prst="rect">
            <a:avLst/>
          </a:prstGeom>
          <a:noFill/>
        </p:spPr>
      </p:pic>
      <p:sp>
        <p:nvSpPr>
          <p:cNvPr id="2" name="TextBox 1">
            <a:extLst>
              <a:ext uri="{FF2B5EF4-FFF2-40B4-BE49-F238E27FC236}">
                <a16:creationId xmlns:a16="http://schemas.microsoft.com/office/drawing/2014/main" id="{06D43187-D5D2-DA2D-09BB-E0A4DBDE4E40}"/>
              </a:ext>
            </a:extLst>
          </p:cNvPr>
          <p:cNvSpPr txBox="1"/>
          <p:nvPr/>
        </p:nvSpPr>
        <p:spPr>
          <a:xfrm>
            <a:off x="320946" y="332656"/>
            <a:ext cx="6843342" cy="369332"/>
          </a:xfrm>
          <a:prstGeom prst="rect">
            <a:avLst/>
          </a:prstGeom>
          <a:noFill/>
        </p:spPr>
        <p:txBody>
          <a:bodyPr wrap="square" rtlCol="0">
            <a:spAutoFit/>
          </a:bodyPr>
          <a:lstStyle/>
          <a:p>
            <a:r>
              <a:rPr lang="en-GB" dirty="0"/>
              <a:t>List what makes a good enabling environment? </a:t>
            </a:r>
          </a:p>
        </p:txBody>
      </p:sp>
    </p:spTree>
    <p:extLst>
      <p:ext uri="{BB962C8B-B14F-4D97-AF65-F5344CB8AC3E}">
        <p14:creationId xmlns:p14="http://schemas.microsoft.com/office/powerpoint/2010/main" val="943592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281568" y="239547"/>
            <a:ext cx="8580863" cy="683419"/>
          </a:xfrm>
        </p:spPr>
        <p:txBody>
          <a:bodyPr>
            <a:noAutofit/>
          </a:bodyPr>
          <a:lstStyle/>
          <a:p>
            <a:pPr algn="ctr" eaLnBrk="1" hangingPunct="1">
              <a:lnSpc>
                <a:spcPct val="150000"/>
              </a:lnSpc>
            </a:pPr>
            <a:r>
              <a:rPr lang="en-GB" altLang="en-US" sz="2400" b="1" dirty="0" err="1"/>
              <a:t>Amgylchedd</a:t>
            </a:r>
            <a:r>
              <a:rPr lang="en-GB" altLang="en-US" sz="2400" b="1" dirty="0"/>
              <a:t> </a:t>
            </a:r>
            <a:r>
              <a:rPr lang="en-GB" altLang="en-US" sz="2400" b="1" dirty="0" err="1"/>
              <a:t>effeithiol</a:t>
            </a:r>
            <a:r>
              <a:rPr lang="en-GB" altLang="en-US" sz="2400" b="1" dirty="0"/>
              <a:t> </a:t>
            </a:r>
            <a:r>
              <a:rPr lang="en-GB" altLang="en-US" sz="2400" b="1" dirty="0" err="1"/>
              <a:t>ar</a:t>
            </a:r>
            <a:r>
              <a:rPr lang="en-GB" altLang="en-US" sz="2400" b="1" dirty="0"/>
              <a:t> </a:t>
            </a:r>
            <a:r>
              <a:rPr lang="en-GB" altLang="en-US" sz="2400" b="1" dirty="0" err="1"/>
              <a:t>gyfer</a:t>
            </a:r>
            <a:r>
              <a:rPr lang="en-GB" altLang="en-US" sz="2400" b="1" dirty="0"/>
              <a:t> </a:t>
            </a:r>
            <a:r>
              <a:rPr lang="en-GB" altLang="en-US" sz="2400" b="1" dirty="0" err="1"/>
              <a:t>dysgu</a:t>
            </a:r>
            <a:r>
              <a:rPr lang="en-GB" altLang="en-US" sz="2400" b="1" dirty="0"/>
              <a:t> </a:t>
            </a:r>
            <a:r>
              <a:rPr lang="en-GB" altLang="en-US" sz="2400" b="1" dirty="0" err="1"/>
              <a:t>yn</a:t>
            </a:r>
            <a:r>
              <a:rPr lang="en-GB" altLang="en-US" sz="2400" b="1" dirty="0"/>
              <a:t> </a:t>
            </a:r>
            <a:r>
              <a:rPr lang="en-GB" altLang="en-US" sz="2400" b="1" dirty="0" err="1"/>
              <a:t>yr</a:t>
            </a:r>
            <a:r>
              <a:rPr lang="en-GB" altLang="en-US" sz="2400" b="1" dirty="0"/>
              <a:t> </a:t>
            </a:r>
            <a:r>
              <a:rPr lang="en-GB" altLang="en-US" sz="2400" b="1" dirty="0" err="1"/>
              <a:t>awyr</a:t>
            </a:r>
            <a:r>
              <a:rPr lang="en-GB" altLang="en-US" sz="2400" b="1" dirty="0"/>
              <a:t> </a:t>
            </a:r>
            <a:r>
              <a:rPr lang="en-GB" altLang="en-US" sz="2400" b="1" dirty="0" err="1"/>
              <a:t>agored</a:t>
            </a:r>
            <a:r>
              <a:rPr lang="en-GB" altLang="en-US" sz="2400" b="1" dirty="0"/>
              <a:t>. </a:t>
            </a:r>
            <a:br>
              <a:rPr lang="en-GB" altLang="en-US" sz="2400" b="1" dirty="0"/>
            </a:br>
            <a:r>
              <a:rPr lang="en-GB" altLang="en-US" sz="3200" b="1" dirty="0">
                <a:solidFill>
                  <a:schemeClr val="accent5">
                    <a:lumMod val="75000"/>
                  </a:schemeClr>
                </a:solidFill>
              </a:rPr>
              <a:t>Effective outdoor learning environment. </a:t>
            </a:r>
            <a:endParaRPr lang="en-GB" altLang="en-US" b="1" dirty="0">
              <a:solidFill>
                <a:schemeClr val="accent5">
                  <a:lumMod val="75000"/>
                </a:schemeClr>
              </a:solidFill>
            </a:endParaRPr>
          </a:p>
        </p:txBody>
      </p:sp>
      <p:sp>
        <p:nvSpPr>
          <p:cNvPr id="52227" name="Rectangle 3"/>
          <p:cNvSpPr>
            <a:spLocks noGrp="1" noChangeArrowheads="1"/>
          </p:cNvSpPr>
          <p:nvPr>
            <p:ph idx="1"/>
          </p:nvPr>
        </p:nvSpPr>
        <p:spPr>
          <a:xfrm>
            <a:off x="203913" y="1475787"/>
            <a:ext cx="3359975" cy="3906425"/>
          </a:xfrm>
        </p:spPr>
        <p:txBody>
          <a:bodyPr>
            <a:noAutofit/>
          </a:bodyPr>
          <a:lstStyle/>
          <a:p>
            <a:pPr eaLnBrk="1" hangingPunct="1"/>
            <a:r>
              <a:rPr lang="en-GB" altLang="en-US" sz="1800" dirty="0" err="1"/>
              <a:t>Creu</a:t>
            </a:r>
            <a:r>
              <a:rPr lang="en-GB" altLang="en-US" sz="1800" dirty="0"/>
              <a:t> </a:t>
            </a:r>
            <a:r>
              <a:rPr lang="en-GB" altLang="en-US" sz="1800" dirty="0" err="1"/>
              <a:t>amgylchedd</a:t>
            </a:r>
            <a:r>
              <a:rPr lang="en-GB" altLang="en-US" sz="1800" dirty="0"/>
              <a:t> </a:t>
            </a:r>
            <a:r>
              <a:rPr lang="en-GB" altLang="en-US" sz="1800" dirty="0" err="1"/>
              <a:t>yn</a:t>
            </a:r>
            <a:r>
              <a:rPr lang="en-GB" altLang="en-US" sz="1800" dirty="0"/>
              <a:t> </a:t>
            </a:r>
            <a:r>
              <a:rPr lang="en-GB" altLang="en-US" sz="1800" dirty="0" err="1"/>
              <a:t>yr</a:t>
            </a:r>
            <a:r>
              <a:rPr lang="en-GB" altLang="en-US" sz="1800" dirty="0"/>
              <a:t> </a:t>
            </a:r>
            <a:r>
              <a:rPr lang="en-GB" altLang="en-US" sz="1800" dirty="0" err="1"/>
              <a:t>awyr</a:t>
            </a:r>
            <a:r>
              <a:rPr lang="en-GB" altLang="en-US" sz="1800" dirty="0"/>
              <a:t> </a:t>
            </a:r>
            <a:r>
              <a:rPr lang="en-GB" altLang="en-US" sz="1800" dirty="0" err="1"/>
              <a:t>agored</a:t>
            </a:r>
            <a:r>
              <a:rPr lang="en-GB" altLang="en-US" sz="1800" dirty="0"/>
              <a:t> </a:t>
            </a:r>
            <a:r>
              <a:rPr lang="en-GB" altLang="en-US" sz="1800" dirty="0" err="1"/>
              <a:t>sy’n</a:t>
            </a:r>
            <a:r>
              <a:rPr lang="en-GB" altLang="en-US" sz="1800" dirty="0"/>
              <a:t> </a:t>
            </a:r>
            <a:r>
              <a:rPr lang="en-GB" altLang="en-US" sz="1800" dirty="0" err="1"/>
              <a:t>sbardunol</a:t>
            </a:r>
            <a:r>
              <a:rPr lang="en-GB" altLang="en-US" sz="1800" dirty="0"/>
              <a:t>.</a:t>
            </a:r>
          </a:p>
          <a:p>
            <a:pPr eaLnBrk="1" hangingPunct="1"/>
            <a:r>
              <a:rPr lang="en-GB" altLang="en-US" sz="1800" dirty="0" err="1"/>
              <a:t>Sicrhau</a:t>
            </a:r>
            <a:r>
              <a:rPr lang="en-GB" altLang="en-US" sz="1800" dirty="0"/>
              <a:t> </a:t>
            </a:r>
            <a:r>
              <a:rPr lang="en-GB" altLang="en-US" sz="1800" dirty="0" err="1"/>
              <a:t>cyfleoedd</a:t>
            </a:r>
            <a:r>
              <a:rPr lang="en-GB" altLang="en-US" sz="1800" dirty="0"/>
              <a:t> </a:t>
            </a:r>
            <a:r>
              <a:rPr lang="en-GB" altLang="en-US" sz="1800" dirty="0" err="1"/>
              <a:t>i</a:t>
            </a:r>
            <a:r>
              <a:rPr lang="en-GB" altLang="en-US" sz="1800" dirty="0"/>
              <a:t> </a:t>
            </a:r>
            <a:r>
              <a:rPr lang="en-GB" altLang="en-US" sz="1800" dirty="0" err="1"/>
              <a:t>ddatblygu</a:t>
            </a:r>
            <a:r>
              <a:rPr lang="en-GB" altLang="en-US" sz="1800" dirty="0"/>
              <a:t>.</a:t>
            </a:r>
          </a:p>
          <a:p>
            <a:pPr eaLnBrk="1" hangingPunct="1"/>
            <a:r>
              <a:rPr lang="en-GB" altLang="en-US" sz="1800" dirty="0" err="1"/>
              <a:t>Datblygu</a:t>
            </a:r>
            <a:r>
              <a:rPr lang="en-GB" altLang="en-US" sz="1800" dirty="0"/>
              <a:t> </a:t>
            </a:r>
            <a:r>
              <a:rPr lang="en-GB" altLang="en-US" sz="1800" dirty="0" err="1"/>
              <a:t>awyrgylch</a:t>
            </a:r>
            <a:r>
              <a:rPr lang="en-GB" altLang="en-US" sz="1800" dirty="0"/>
              <a:t> </a:t>
            </a:r>
            <a:r>
              <a:rPr lang="en-GB" altLang="en-US" sz="1800" dirty="0" err="1"/>
              <a:t>chwareus</a:t>
            </a:r>
            <a:r>
              <a:rPr lang="en-GB" altLang="en-US" sz="1800" dirty="0"/>
              <a:t>.</a:t>
            </a:r>
          </a:p>
          <a:p>
            <a:pPr eaLnBrk="1" hangingPunct="1"/>
            <a:r>
              <a:rPr lang="en-GB" altLang="en-US" sz="1800" dirty="0" err="1"/>
              <a:t>Galluogi’r</a:t>
            </a:r>
            <a:r>
              <a:rPr lang="en-GB" altLang="en-US" sz="1800" dirty="0"/>
              <a:t> plant </a:t>
            </a:r>
            <a:r>
              <a:rPr lang="en-GB" altLang="en-US" sz="1800" dirty="0" err="1"/>
              <a:t>i</a:t>
            </a:r>
            <a:r>
              <a:rPr lang="en-GB" altLang="en-US" sz="1800" dirty="0"/>
              <a:t> </a:t>
            </a:r>
            <a:r>
              <a:rPr lang="en-GB" altLang="en-US" sz="1800" dirty="0" err="1"/>
              <a:t>ymchwilio</a:t>
            </a:r>
            <a:r>
              <a:rPr lang="en-GB" altLang="en-US" sz="1800" dirty="0"/>
              <a:t>.</a:t>
            </a:r>
          </a:p>
          <a:p>
            <a:pPr eaLnBrk="1" hangingPunct="1"/>
            <a:r>
              <a:rPr lang="en-GB" altLang="en-US" sz="1800" dirty="0"/>
              <a:t>Bod </a:t>
            </a:r>
            <a:r>
              <a:rPr lang="en-GB" altLang="en-US" sz="1800" dirty="0" err="1"/>
              <a:t>yn</a:t>
            </a:r>
            <a:r>
              <a:rPr lang="en-GB" altLang="en-US" sz="1800" dirty="0"/>
              <a:t> </a:t>
            </a:r>
            <a:r>
              <a:rPr lang="en-GB" altLang="en-US" sz="1800" dirty="0" err="1"/>
              <a:t>effro</a:t>
            </a:r>
            <a:r>
              <a:rPr lang="en-GB" altLang="en-US" sz="1800" dirty="0"/>
              <a:t> </a:t>
            </a:r>
            <a:r>
              <a:rPr lang="en-GB" altLang="en-US" sz="1800" dirty="0" err="1"/>
              <a:t>i</a:t>
            </a:r>
            <a:r>
              <a:rPr lang="en-GB" altLang="en-US" sz="1800" dirty="0"/>
              <a:t> ‘</a:t>
            </a:r>
            <a:r>
              <a:rPr lang="en-GB" altLang="en-US" sz="1800" dirty="0" err="1"/>
              <a:t>gyfleoedd</a:t>
            </a:r>
            <a:r>
              <a:rPr lang="en-GB" altLang="en-US" sz="1800" dirty="0"/>
              <a:t> </a:t>
            </a:r>
            <a:r>
              <a:rPr lang="en-GB" altLang="en-US" sz="1800" dirty="0" err="1"/>
              <a:t>dysgu</a:t>
            </a:r>
            <a:r>
              <a:rPr lang="en-GB" altLang="en-US" sz="1800" dirty="0"/>
              <a:t>.’</a:t>
            </a:r>
          </a:p>
          <a:p>
            <a:pPr eaLnBrk="1" hangingPunct="1"/>
            <a:r>
              <a:rPr lang="en-GB" altLang="en-US" sz="1800" dirty="0" err="1"/>
              <a:t>Arsylwi</a:t>
            </a:r>
            <a:r>
              <a:rPr lang="en-GB" altLang="en-US" sz="1800" dirty="0"/>
              <a:t> </a:t>
            </a:r>
            <a:r>
              <a:rPr lang="en-GB" altLang="en-US" sz="1800" dirty="0" err="1"/>
              <a:t>symudiadau</a:t>
            </a:r>
            <a:r>
              <a:rPr lang="en-GB" altLang="en-US" sz="1800" dirty="0"/>
              <a:t>. </a:t>
            </a:r>
          </a:p>
          <a:p>
            <a:pPr eaLnBrk="1" hangingPunct="1"/>
            <a:r>
              <a:rPr lang="en-GB" altLang="en-US" sz="1800" dirty="0" err="1"/>
              <a:t>Gadael</a:t>
            </a:r>
            <a:r>
              <a:rPr lang="en-GB" altLang="en-US" sz="1800" dirty="0"/>
              <a:t> </a:t>
            </a:r>
            <a:r>
              <a:rPr lang="en-GB" altLang="en-US" sz="1800" dirty="0" err="1"/>
              <a:t>amser</a:t>
            </a:r>
            <a:r>
              <a:rPr lang="en-GB" altLang="en-US" sz="1800" dirty="0"/>
              <a:t> </a:t>
            </a:r>
            <a:r>
              <a:rPr lang="en-GB" altLang="en-US" sz="1800" dirty="0" err="1"/>
              <a:t>i’r</a:t>
            </a:r>
            <a:r>
              <a:rPr lang="en-GB" altLang="en-US" sz="1800" dirty="0"/>
              <a:t> ‘</a:t>
            </a:r>
            <a:r>
              <a:rPr lang="en-GB" altLang="en-US" sz="1800" dirty="0" err="1"/>
              <a:t>chwilota</a:t>
            </a:r>
            <a:r>
              <a:rPr lang="en-GB" altLang="en-US" sz="1800" dirty="0"/>
              <a:t>’ ac </a:t>
            </a:r>
            <a:r>
              <a:rPr lang="en-GB" altLang="en-US" sz="1800" dirty="0" err="1"/>
              <a:t>arbrofi</a:t>
            </a:r>
            <a:r>
              <a:rPr lang="en-GB" altLang="en-US" sz="1800" dirty="0"/>
              <a:t> </a:t>
            </a:r>
            <a:r>
              <a:rPr lang="en-GB" altLang="en-US" sz="1800" dirty="0" err="1"/>
              <a:t>i</a:t>
            </a:r>
            <a:r>
              <a:rPr lang="en-GB" altLang="en-US" sz="1800" dirty="0"/>
              <a:t> </a:t>
            </a:r>
            <a:r>
              <a:rPr lang="en-GB" altLang="en-US" sz="1800" dirty="0" err="1"/>
              <a:t>barhau</a:t>
            </a:r>
            <a:r>
              <a:rPr lang="en-GB" altLang="en-US" sz="1800" dirty="0"/>
              <a:t>.</a:t>
            </a:r>
          </a:p>
        </p:txBody>
      </p:sp>
      <p:sp>
        <p:nvSpPr>
          <p:cNvPr id="52228" name="Rectangle 3"/>
          <p:cNvSpPr txBox="1">
            <a:spLocks noChangeArrowheads="1"/>
          </p:cNvSpPr>
          <p:nvPr/>
        </p:nvSpPr>
        <p:spPr bwMode="auto">
          <a:xfrm>
            <a:off x="4211960" y="1268760"/>
            <a:ext cx="4650471" cy="4632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defTabSz="4572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ea typeface="ＭＳ Ｐゴシック" panose="020B0600070205080204" pitchFamily="34" charset="-128"/>
              </a:defRPr>
            </a:lvl1pPr>
            <a:lvl2pPr marL="685800" indent="-282575" defTabSz="45720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ea typeface="ＭＳ Ｐゴシック" panose="020B0600070205080204" pitchFamily="34" charset="-128"/>
              </a:defRPr>
            </a:lvl2pPr>
            <a:lvl3pPr marL="958850" indent="-228600" defTabSz="4572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ea typeface="ＭＳ Ｐゴシック" panose="020B0600070205080204" pitchFamily="34" charset="-128"/>
              </a:defRPr>
            </a:lvl3pPr>
            <a:lvl4pPr marL="1233488" indent="-228600" defTabSz="4572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4pPr>
            <a:lvl5pPr marL="1508125" indent="-228600" defTabSz="4572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ea typeface="ＭＳ Ｐゴシック" panose="020B0600070205080204" pitchFamily="34" charset="-128"/>
              </a:defRPr>
            </a:lvl9pPr>
          </a:lstStyle>
          <a:p>
            <a:pPr eaLnBrk="1" hangingPunct="1"/>
            <a:r>
              <a:rPr lang="en-GB" altLang="en-US" sz="2000" b="1" dirty="0">
                <a:solidFill>
                  <a:schemeClr val="tx1"/>
                </a:solidFill>
              </a:rPr>
              <a:t>Create an engaging outdoor  space.</a:t>
            </a:r>
          </a:p>
          <a:p>
            <a:pPr eaLnBrk="1" hangingPunct="1"/>
            <a:r>
              <a:rPr lang="en-GB" altLang="en-US" sz="2000" b="1" dirty="0">
                <a:solidFill>
                  <a:schemeClr val="tx1"/>
                </a:solidFill>
              </a:rPr>
              <a:t>Ensure there are opportunities to develop.</a:t>
            </a:r>
          </a:p>
          <a:p>
            <a:pPr eaLnBrk="1" hangingPunct="1"/>
            <a:r>
              <a:rPr lang="en-GB" altLang="en-US" sz="2000" b="1" dirty="0">
                <a:solidFill>
                  <a:schemeClr val="tx1"/>
                </a:solidFill>
              </a:rPr>
              <a:t>A playful environment.</a:t>
            </a:r>
          </a:p>
          <a:p>
            <a:pPr eaLnBrk="1" hangingPunct="1"/>
            <a:r>
              <a:rPr lang="en-GB" altLang="en-US" sz="2000" b="1" dirty="0">
                <a:solidFill>
                  <a:schemeClr val="tx1"/>
                </a:solidFill>
              </a:rPr>
              <a:t>Enabling investigation.</a:t>
            </a:r>
          </a:p>
          <a:p>
            <a:pPr eaLnBrk="1" hangingPunct="1"/>
            <a:r>
              <a:rPr lang="en-GB" altLang="en-US" sz="2000" b="1" dirty="0">
                <a:solidFill>
                  <a:schemeClr val="tx1"/>
                </a:solidFill>
              </a:rPr>
              <a:t>Be mindful of learning opportunities.</a:t>
            </a:r>
          </a:p>
          <a:p>
            <a:pPr eaLnBrk="1" hangingPunct="1"/>
            <a:r>
              <a:rPr lang="en-GB" altLang="en-US" sz="2000" b="1" dirty="0">
                <a:solidFill>
                  <a:schemeClr val="tx1"/>
                </a:solidFill>
              </a:rPr>
              <a:t>Observe physical movements.</a:t>
            </a:r>
          </a:p>
          <a:p>
            <a:pPr eaLnBrk="1" hangingPunct="1"/>
            <a:r>
              <a:rPr lang="en-GB" altLang="en-US" sz="2000" b="1" dirty="0">
                <a:solidFill>
                  <a:schemeClr val="tx1"/>
                </a:solidFill>
              </a:rPr>
              <a:t>Allow time to continue on an activity and for progression.</a:t>
            </a:r>
          </a:p>
        </p:txBody>
      </p:sp>
    </p:spTree>
    <p:extLst>
      <p:ext uri="{BB962C8B-B14F-4D97-AF65-F5344CB8AC3E}">
        <p14:creationId xmlns:p14="http://schemas.microsoft.com/office/powerpoint/2010/main" val="3689657989"/>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760" y="117701"/>
            <a:ext cx="8585200" cy="1028700"/>
          </a:xfrm>
        </p:spPr>
        <p:txBody>
          <a:bodyPr>
            <a:noAutofit/>
          </a:bodyPr>
          <a:lstStyle/>
          <a:p>
            <a:r>
              <a:rPr lang="en-GB" sz="4000" b="1" dirty="0" err="1">
                <a:solidFill>
                  <a:schemeClr val="accent5">
                    <a:lumMod val="75000"/>
                  </a:schemeClr>
                </a:solidFill>
              </a:rPr>
              <a:t>Amgylchedd</a:t>
            </a:r>
            <a:r>
              <a:rPr lang="en-GB" sz="4000" b="1" dirty="0">
                <a:solidFill>
                  <a:schemeClr val="accent5">
                    <a:lumMod val="75000"/>
                  </a:schemeClr>
                </a:solidFill>
              </a:rPr>
              <a:t> </a:t>
            </a:r>
            <a:r>
              <a:rPr lang="en-GB" sz="4000" b="1" dirty="0" err="1">
                <a:solidFill>
                  <a:schemeClr val="accent5">
                    <a:lumMod val="75000"/>
                  </a:schemeClr>
                </a:solidFill>
              </a:rPr>
              <a:t>effeithiol</a:t>
            </a:r>
            <a:r>
              <a:rPr lang="en-GB" sz="4000" b="1" dirty="0">
                <a:solidFill>
                  <a:schemeClr val="accent5">
                    <a:lumMod val="75000"/>
                  </a:schemeClr>
                </a:solidFill>
              </a:rPr>
              <a:t> </a:t>
            </a:r>
            <a:br>
              <a:rPr lang="en-GB" sz="4000" b="1" dirty="0">
                <a:solidFill>
                  <a:schemeClr val="accent5">
                    <a:lumMod val="75000"/>
                  </a:schemeClr>
                </a:solidFill>
              </a:rPr>
            </a:br>
            <a:r>
              <a:rPr lang="en-GB" sz="4000" b="1" dirty="0">
                <a:solidFill>
                  <a:schemeClr val="accent5">
                    <a:lumMod val="75000"/>
                  </a:schemeClr>
                </a:solidFill>
              </a:rPr>
              <a:t>Effective enabling environments</a:t>
            </a:r>
          </a:p>
        </p:txBody>
      </p:sp>
      <p:sp>
        <p:nvSpPr>
          <p:cNvPr id="4" name="Content Placeholder 3"/>
          <p:cNvSpPr>
            <a:spLocks noGrp="1"/>
          </p:cNvSpPr>
          <p:nvPr>
            <p:ph sz="half" idx="2"/>
          </p:nvPr>
        </p:nvSpPr>
        <p:spPr>
          <a:xfrm>
            <a:off x="4561640" y="1367088"/>
            <a:ext cx="4292600" cy="4858861"/>
          </a:xfrm>
        </p:spPr>
        <p:txBody>
          <a:bodyPr>
            <a:normAutofit/>
          </a:bodyPr>
          <a:lstStyle/>
          <a:p>
            <a:pPr marL="0" indent="0">
              <a:lnSpc>
                <a:spcPct val="80000"/>
              </a:lnSpc>
              <a:buNone/>
            </a:pPr>
            <a:r>
              <a:rPr lang="en-GB" altLang="en-US" sz="2400" dirty="0"/>
              <a:t>Somewhere that encourages:</a:t>
            </a:r>
          </a:p>
          <a:p>
            <a:pPr>
              <a:lnSpc>
                <a:spcPct val="80000"/>
              </a:lnSpc>
            </a:pPr>
            <a:r>
              <a:rPr lang="en-GB" altLang="en-US" sz="2400" dirty="0"/>
              <a:t>Inquisitiveness</a:t>
            </a:r>
          </a:p>
          <a:p>
            <a:pPr>
              <a:lnSpc>
                <a:spcPct val="80000"/>
              </a:lnSpc>
            </a:pPr>
            <a:r>
              <a:rPr lang="en-GB" altLang="en-US" sz="2400" dirty="0"/>
              <a:t>Making decisions</a:t>
            </a:r>
          </a:p>
          <a:p>
            <a:pPr>
              <a:lnSpc>
                <a:spcPct val="80000"/>
              </a:lnSpc>
            </a:pPr>
            <a:r>
              <a:rPr lang="en-GB" altLang="en-US" sz="2400" dirty="0"/>
              <a:t>Independent/ co-operative opportunities</a:t>
            </a:r>
          </a:p>
          <a:p>
            <a:pPr>
              <a:lnSpc>
                <a:spcPct val="80000"/>
              </a:lnSpc>
            </a:pPr>
            <a:r>
              <a:rPr lang="en-GB" altLang="en-US" sz="2400" dirty="0"/>
              <a:t>Problem solving</a:t>
            </a:r>
          </a:p>
          <a:p>
            <a:pPr>
              <a:lnSpc>
                <a:spcPct val="80000"/>
              </a:lnSpc>
            </a:pPr>
            <a:r>
              <a:rPr lang="en-GB" altLang="en-US" sz="2400" dirty="0"/>
              <a:t>Time management</a:t>
            </a:r>
          </a:p>
          <a:p>
            <a:pPr>
              <a:lnSpc>
                <a:spcPct val="80000"/>
              </a:lnSpc>
            </a:pPr>
            <a:r>
              <a:rPr lang="en-GB" altLang="en-US" sz="2400" dirty="0"/>
              <a:t>Develop at their own pace</a:t>
            </a:r>
          </a:p>
          <a:p>
            <a:pPr>
              <a:lnSpc>
                <a:spcPct val="80000"/>
              </a:lnSpc>
            </a:pPr>
            <a:r>
              <a:rPr lang="en-GB" altLang="en-US" sz="2400" dirty="0"/>
              <a:t>Learn social skills</a:t>
            </a:r>
          </a:p>
          <a:p>
            <a:pPr>
              <a:lnSpc>
                <a:spcPct val="80000"/>
              </a:lnSpc>
            </a:pPr>
            <a:r>
              <a:rPr lang="en-GB" altLang="en-US" sz="2400" dirty="0"/>
              <a:t>Develop cognitive, linguistic and physical skills </a:t>
            </a:r>
          </a:p>
          <a:p>
            <a:pPr>
              <a:lnSpc>
                <a:spcPct val="80000"/>
              </a:lnSpc>
            </a:pPr>
            <a:r>
              <a:rPr lang="en-GB" altLang="en-US" sz="2400" dirty="0"/>
              <a:t>Creativity</a:t>
            </a:r>
          </a:p>
        </p:txBody>
      </p:sp>
      <p:sp>
        <p:nvSpPr>
          <p:cNvPr id="5" name="Rectangle 3"/>
          <p:cNvSpPr>
            <a:spLocks noGrp="1" noChangeArrowheads="1"/>
          </p:cNvSpPr>
          <p:nvPr>
            <p:ph sz="half" idx="1"/>
          </p:nvPr>
        </p:nvSpPr>
        <p:spPr>
          <a:xfrm>
            <a:off x="289760" y="1340768"/>
            <a:ext cx="3672408" cy="4977482"/>
          </a:xfrm>
        </p:spPr>
        <p:txBody>
          <a:bodyPr rtlCol="0">
            <a:normAutofit/>
          </a:bodyPr>
          <a:lstStyle/>
          <a:p>
            <a:pPr marL="411480" indent="-308610" defTabSz="342905" fontAlgn="auto">
              <a:lnSpc>
                <a:spcPct val="90000"/>
              </a:lnSpc>
              <a:spcAft>
                <a:spcPts val="0"/>
              </a:spcAft>
              <a:buClr>
                <a:schemeClr val="tx1">
                  <a:shade val="95000"/>
                </a:schemeClr>
              </a:buClr>
              <a:buNone/>
              <a:defRPr/>
            </a:pPr>
            <a:r>
              <a:rPr lang="en-GB" altLang="en-US" sz="1800" dirty="0" err="1"/>
              <a:t>Lle</a:t>
            </a:r>
            <a:r>
              <a:rPr lang="en-GB" altLang="en-US" sz="1800" dirty="0"/>
              <a:t> </a:t>
            </a:r>
            <a:r>
              <a:rPr lang="en-GB" altLang="en-US" sz="1800" dirty="0" err="1"/>
              <a:t>sy’n</a:t>
            </a:r>
            <a:r>
              <a:rPr lang="en-GB" altLang="en-US" sz="1800" dirty="0"/>
              <a:t> </a:t>
            </a:r>
            <a:r>
              <a:rPr lang="en-GB" altLang="en-US" sz="1800" dirty="0" err="1"/>
              <a:t>annog</a:t>
            </a:r>
            <a:r>
              <a:rPr lang="en-GB" altLang="en-US" sz="1800" dirty="0"/>
              <a:t>:</a:t>
            </a:r>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Chwilfrydedd</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Gwneud</a:t>
            </a:r>
            <a:r>
              <a:rPr lang="en-GB" altLang="en-US" sz="1800" dirty="0"/>
              <a:t> </a:t>
            </a:r>
            <a:r>
              <a:rPr lang="en-GB" altLang="en-US" sz="1800" dirty="0" err="1"/>
              <a:t>penderfyniadau</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Gweithredu’n</a:t>
            </a:r>
            <a:r>
              <a:rPr lang="en-GB" altLang="en-US" sz="1800" dirty="0"/>
              <a:t> </a:t>
            </a:r>
            <a:r>
              <a:rPr lang="en-GB" altLang="en-US" sz="1800" dirty="0" err="1"/>
              <a:t>unigol</a:t>
            </a:r>
            <a:r>
              <a:rPr lang="en-GB" altLang="en-US" sz="1800" dirty="0"/>
              <a:t>/ </a:t>
            </a:r>
            <a:r>
              <a:rPr lang="en-GB" altLang="en-US" sz="1800" dirty="0" err="1"/>
              <a:t>gydag</a:t>
            </a:r>
            <a:r>
              <a:rPr lang="en-GB" altLang="en-US" sz="1800" dirty="0"/>
              <a:t> </a:t>
            </a:r>
            <a:r>
              <a:rPr lang="en-GB" altLang="en-US" sz="1800" dirty="0" err="1"/>
              <a:t>eraill</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Datrys</a:t>
            </a:r>
            <a:r>
              <a:rPr lang="en-GB" altLang="en-US" sz="1800" dirty="0"/>
              <a:t> </a:t>
            </a:r>
            <a:r>
              <a:rPr lang="en-GB" altLang="en-US" sz="1800" dirty="0" err="1"/>
              <a:t>problemau</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Trefnu</a:t>
            </a:r>
            <a:r>
              <a:rPr lang="en-GB" altLang="en-US" sz="1800" dirty="0"/>
              <a:t> </a:t>
            </a:r>
            <a:r>
              <a:rPr lang="en-GB" altLang="en-US" sz="1800" dirty="0" err="1"/>
              <a:t>amser</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Datblygu</a:t>
            </a:r>
            <a:r>
              <a:rPr lang="en-GB" altLang="en-US" sz="1800" dirty="0"/>
              <a:t> </a:t>
            </a:r>
            <a:r>
              <a:rPr lang="en-GB" altLang="en-US" sz="1800" dirty="0" err="1"/>
              <a:t>ar</a:t>
            </a:r>
            <a:r>
              <a:rPr lang="en-GB" altLang="en-US" sz="1800" dirty="0"/>
              <a:t> </a:t>
            </a:r>
            <a:r>
              <a:rPr lang="en-GB" altLang="en-US" sz="1800" dirty="0" err="1"/>
              <a:t>gyflymder</a:t>
            </a:r>
            <a:r>
              <a:rPr lang="en-GB" altLang="en-US" sz="1800" dirty="0"/>
              <a:t> </a:t>
            </a:r>
            <a:r>
              <a:rPr lang="en-GB" altLang="en-US" sz="1800" dirty="0" err="1"/>
              <a:t>eu</a:t>
            </a:r>
            <a:r>
              <a:rPr lang="en-GB" altLang="en-US" sz="1800" dirty="0"/>
              <a:t> </a:t>
            </a:r>
            <a:r>
              <a:rPr lang="en-GB" altLang="en-US" sz="1800" dirty="0" err="1"/>
              <a:t>hunan</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Dysgu</a:t>
            </a:r>
            <a:r>
              <a:rPr lang="en-GB" altLang="en-US" sz="1800" dirty="0"/>
              <a:t> am </a:t>
            </a:r>
            <a:r>
              <a:rPr lang="en-GB" altLang="en-US" sz="1800" dirty="0" err="1"/>
              <a:t>arferion</a:t>
            </a:r>
            <a:r>
              <a:rPr lang="en-GB" altLang="en-US" sz="1800" dirty="0"/>
              <a:t> </a:t>
            </a:r>
            <a:r>
              <a:rPr lang="en-GB" altLang="en-US" sz="1800" dirty="0" err="1"/>
              <a:t>cymdeithasol</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Datblygiad</a:t>
            </a:r>
            <a:r>
              <a:rPr lang="en-GB" altLang="en-US" sz="1800" dirty="0"/>
              <a:t> o </a:t>
            </a:r>
            <a:r>
              <a:rPr lang="en-GB" altLang="en-US" sz="1800" dirty="0" err="1"/>
              <a:t>sgiliau</a:t>
            </a:r>
            <a:r>
              <a:rPr lang="en-GB" altLang="en-US" sz="1800" dirty="0"/>
              <a:t> </a:t>
            </a:r>
            <a:r>
              <a:rPr lang="en-GB" altLang="en-US" sz="1800" dirty="0" err="1"/>
              <a:t>gwybyddol</a:t>
            </a:r>
            <a:r>
              <a:rPr lang="en-GB" altLang="en-US" sz="1800" dirty="0"/>
              <a:t>, </a:t>
            </a:r>
            <a:r>
              <a:rPr lang="en-GB" altLang="en-US" sz="1800" dirty="0" err="1"/>
              <a:t>ieithyddol</a:t>
            </a:r>
            <a:r>
              <a:rPr lang="en-GB" altLang="en-US" sz="1800" dirty="0"/>
              <a:t> a </a:t>
            </a:r>
            <a:r>
              <a:rPr lang="en-GB" altLang="en-US" sz="1800" dirty="0" err="1"/>
              <a:t>chorfforol</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r>
              <a:rPr lang="en-GB" altLang="en-US" sz="1800" dirty="0" err="1"/>
              <a:t>Creadigrwydd</a:t>
            </a:r>
            <a:endParaRPr lang="en-GB" altLang="en-US" sz="1800" dirty="0"/>
          </a:p>
          <a:p>
            <a:pPr marL="411480" indent="-308610" defTabSz="342905" fontAlgn="auto">
              <a:lnSpc>
                <a:spcPct val="90000"/>
              </a:lnSpc>
              <a:spcAft>
                <a:spcPts val="0"/>
              </a:spcAft>
              <a:buClr>
                <a:schemeClr val="tx1">
                  <a:shade val="95000"/>
                </a:schemeClr>
              </a:buClr>
              <a:buFont typeface="Wingdings 2"/>
              <a:buChar char=""/>
              <a:defRPr/>
            </a:pPr>
            <a:endParaRPr lang="en-GB" altLang="en-US" dirty="0"/>
          </a:p>
        </p:txBody>
      </p:sp>
    </p:spTree>
    <p:extLst>
      <p:ext uri="{BB962C8B-B14F-4D97-AF65-F5344CB8AC3E}">
        <p14:creationId xmlns:p14="http://schemas.microsoft.com/office/powerpoint/2010/main" val="1725463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9224" y="1417638"/>
            <a:ext cx="4717053" cy="2093181"/>
          </a:xfrm>
        </p:spPr>
        <p:txBody>
          <a:bodyPr/>
          <a:lstStyle/>
          <a:p>
            <a:pPr marL="0" indent="0">
              <a:buNone/>
            </a:pPr>
            <a:endParaRPr lang="en-GB" altLang="en-US" sz="2400" dirty="0">
              <a:latin typeface="Arial" panose="020B0604020202020204" pitchFamily="34" charset="0"/>
            </a:endParaRPr>
          </a:p>
          <a:p>
            <a:pPr marL="0" indent="0" algn="ctr">
              <a:buNone/>
            </a:pPr>
            <a:r>
              <a:rPr lang="en-US" sz="2400" b="1" dirty="0"/>
              <a:t>Task 1 : make a note of …</a:t>
            </a:r>
          </a:p>
          <a:p>
            <a:pPr marL="0" indent="0" algn="ctr">
              <a:buNone/>
            </a:pPr>
            <a:r>
              <a:rPr lang="en-US" sz="2400" b="1" dirty="0"/>
              <a:t>(</a:t>
            </a:r>
            <a:r>
              <a:rPr lang="en-US" sz="2400" b="1" dirty="0" err="1"/>
              <a:t>i</a:t>
            </a:r>
            <a:r>
              <a:rPr lang="en-US" sz="2400" b="1" dirty="0"/>
              <a:t>)What type of loose parts are available for the children?</a:t>
            </a:r>
          </a:p>
          <a:p>
            <a:pPr marL="0" indent="0" algn="ctr">
              <a:buNone/>
            </a:pPr>
            <a:r>
              <a:rPr lang="en-US" sz="2400" b="1" dirty="0"/>
              <a:t>(ii)Children’s ability to use ‘tools’?</a:t>
            </a:r>
          </a:p>
          <a:p>
            <a:pPr marL="0" indent="0" algn="ctr">
              <a:buNone/>
            </a:pPr>
            <a:r>
              <a:rPr lang="en-US" sz="2400" b="1" dirty="0"/>
              <a:t>(iii) Where are loose parts placed in area </a:t>
            </a:r>
          </a:p>
          <a:p>
            <a:pPr marL="0" indent="0" algn="ctr">
              <a:buNone/>
            </a:pPr>
            <a:r>
              <a:rPr lang="en-US" sz="2400" b="1" dirty="0"/>
              <a:t>(iv)&amp; how is the space </a:t>
            </a:r>
            <a:r>
              <a:rPr lang="en-US" sz="2400" b="1" dirty="0" err="1"/>
              <a:t>ustilised</a:t>
            </a:r>
            <a:r>
              <a:rPr lang="en-US" sz="2400" b="1" dirty="0"/>
              <a:t>?</a:t>
            </a:r>
            <a:endParaRPr lang="en-US" altLang="en-US" sz="2400" dirty="0">
              <a:latin typeface="Arial" panose="020B0604020202020204" pitchFamily="34" charset="0"/>
            </a:endParaRPr>
          </a:p>
          <a:p>
            <a:endParaRPr lang="en-GB" dirty="0"/>
          </a:p>
        </p:txBody>
      </p:sp>
      <p:pic>
        <p:nvPicPr>
          <p:cNvPr id="5" name="Picture 6"/>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796277" y="2851710"/>
            <a:ext cx="4349562" cy="2283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5796136" y="5157192"/>
            <a:ext cx="2630848" cy="369332"/>
          </a:xfrm>
          <a:prstGeom prst="rect">
            <a:avLst/>
          </a:prstGeom>
          <a:noFill/>
        </p:spPr>
        <p:txBody>
          <a:bodyPr wrap="none" rtlCol="0">
            <a:spAutoFit/>
          </a:bodyPr>
          <a:lstStyle/>
          <a:p>
            <a:r>
              <a:rPr lang="en-GB" dirty="0" err="1"/>
              <a:t>Urie</a:t>
            </a:r>
            <a:r>
              <a:rPr lang="en-GB" dirty="0"/>
              <a:t>  Bronfenbrenner</a:t>
            </a:r>
          </a:p>
        </p:txBody>
      </p:sp>
      <p:sp>
        <p:nvSpPr>
          <p:cNvPr id="7" name="Title 3"/>
          <p:cNvSpPr>
            <a:spLocks noGrp="1"/>
          </p:cNvSpPr>
          <p:nvPr>
            <p:ph type="title"/>
          </p:nvPr>
        </p:nvSpPr>
        <p:spPr/>
        <p:txBody>
          <a:bodyPr>
            <a:noAutofit/>
          </a:bodyPr>
          <a:lstStyle/>
          <a:p>
            <a:r>
              <a:rPr lang="en-GB" b="1" dirty="0" err="1">
                <a:solidFill>
                  <a:schemeClr val="accent5">
                    <a:lumMod val="75000"/>
                  </a:schemeClr>
                </a:solidFill>
              </a:rPr>
              <a:t>Amgylcheddau</a:t>
            </a:r>
            <a:r>
              <a:rPr lang="en-GB" b="1" dirty="0">
                <a:solidFill>
                  <a:schemeClr val="accent5">
                    <a:lumMod val="75000"/>
                  </a:schemeClr>
                </a:solidFill>
              </a:rPr>
              <a:t> </a:t>
            </a:r>
            <a:r>
              <a:rPr lang="en-GB" b="1" dirty="0" err="1">
                <a:solidFill>
                  <a:schemeClr val="accent5">
                    <a:lumMod val="75000"/>
                  </a:schemeClr>
                </a:solidFill>
              </a:rPr>
              <a:t>sy’n</a:t>
            </a:r>
            <a:r>
              <a:rPr lang="en-GB" b="1" dirty="0">
                <a:solidFill>
                  <a:schemeClr val="accent5">
                    <a:lumMod val="75000"/>
                  </a:schemeClr>
                </a:solidFill>
              </a:rPr>
              <a:t> </a:t>
            </a:r>
            <a:r>
              <a:rPr lang="en-GB" b="1" dirty="0" err="1">
                <a:solidFill>
                  <a:schemeClr val="accent5">
                    <a:lumMod val="75000"/>
                  </a:schemeClr>
                </a:solidFill>
              </a:rPr>
              <a:t>galluogi</a:t>
            </a:r>
            <a:br>
              <a:rPr lang="en-GB" b="1" dirty="0">
                <a:solidFill>
                  <a:schemeClr val="accent5">
                    <a:lumMod val="75000"/>
                  </a:schemeClr>
                </a:solidFill>
              </a:rPr>
            </a:br>
            <a:r>
              <a:rPr lang="en-GB" b="1" dirty="0">
                <a:solidFill>
                  <a:schemeClr val="accent5">
                    <a:lumMod val="75000"/>
                  </a:schemeClr>
                </a:solidFill>
              </a:rPr>
              <a:t>Enabling environments</a:t>
            </a:r>
          </a:p>
        </p:txBody>
      </p:sp>
    </p:spTree>
    <p:extLst>
      <p:ext uri="{BB962C8B-B14F-4D97-AF65-F5344CB8AC3E}">
        <p14:creationId xmlns:p14="http://schemas.microsoft.com/office/powerpoint/2010/main" val="37239015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04F68712-A8C1-4449-83F7-749551ABED5D}"/>
              </a:ext>
            </a:extLst>
          </p:cNvPr>
          <p:cNvSpPr/>
          <p:nvPr/>
        </p:nvSpPr>
        <p:spPr>
          <a:xfrm>
            <a:off x="514350" y="1604963"/>
            <a:ext cx="5829300" cy="37222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p:txBody>
      </p:sp>
      <p:sp>
        <p:nvSpPr>
          <p:cNvPr id="6" name="Oval 5">
            <a:extLst>
              <a:ext uri="{FF2B5EF4-FFF2-40B4-BE49-F238E27FC236}">
                <a16:creationId xmlns:a16="http://schemas.microsoft.com/office/drawing/2014/main" id="{16D84891-B2BF-204A-8C24-C8AE72A674EE}"/>
              </a:ext>
            </a:extLst>
          </p:cNvPr>
          <p:cNvSpPr/>
          <p:nvPr/>
        </p:nvSpPr>
        <p:spPr>
          <a:xfrm>
            <a:off x="581436" y="1392340"/>
            <a:ext cx="2007908" cy="2933669"/>
          </a:xfrm>
          <a:prstGeom prst="ellipse">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Field of Promoted Action</a:t>
            </a:r>
          </a:p>
          <a:p>
            <a:pPr algn="ctr"/>
            <a:endParaRPr lang="en-US" dirty="0">
              <a:solidFill>
                <a:sysClr val="windowText" lastClr="000000"/>
              </a:solidFill>
            </a:endParaRPr>
          </a:p>
        </p:txBody>
      </p:sp>
      <p:sp>
        <p:nvSpPr>
          <p:cNvPr id="7" name="Oval 6">
            <a:extLst>
              <a:ext uri="{FF2B5EF4-FFF2-40B4-BE49-F238E27FC236}">
                <a16:creationId xmlns:a16="http://schemas.microsoft.com/office/drawing/2014/main" id="{101E19B5-AF3B-0E4D-8F13-F2BF3EEDCC19}"/>
              </a:ext>
            </a:extLst>
          </p:cNvPr>
          <p:cNvSpPr/>
          <p:nvPr/>
        </p:nvSpPr>
        <p:spPr>
          <a:xfrm>
            <a:off x="4234070" y="1321906"/>
            <a:ext cx="2035038" cy="3004103"/>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Field of Constrained Action</a:t>
            </a:r>
          </a:p>
        </p:txBody>
      </p:sp>
      <p:sp>
        <p:nvSpPr>
          <p:cNvPr id="8" name="Oval 7">
            <a:extLst>
              <a:ext uri="{FF2B5EF4-FFF2-40B4-BE49-F238E27FC236}">
                <a16:creationId xmlns:a16="http://schemas.microsoft.com/office/drawing/2014/main" id="{944D1AA1-DF71-0B47-8D6B-8C2EFDCC4A79}"/>
              </a:ext>
            </a:extLst>
          </p:cNvPr>
          <p:cNvSpPr/>
          <p:nvPr/>
        </p:nvSpPr>
        <p:spPr>
          <a:xfrm>
            <a:off x="2394189" y="984868"/>
            <a:ext cx="2035037" cy="3098521"/>
          </a:xfrm>
          <a:prstGeom prst="ellipse">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Field of Free Action</a:t>
            </a:r>
          </a:p>
          <a:p>
            <a:pPr algn="ctr"/>
            <a:endParaRPr lang="en-US" dirty="0">
              <a:solidFill>
                <a:sysClr val="windowText" lastClr="000000"/>
              </a:solidFill>
            </a:endParaRPr>
          </a:p>
          <a:p>
            <a:pPr algn="ctr"/>
            <a:r>
              <a:rPr lang="en-US" dirty="0">
                <a:solidFill>
                  <a:sysClr val="windowText" lastClr="000000"/>
                </a:solidFill>
              </a:rPr>
              <a:t>(Children’s choices in any situation)</a:t>
            </a:r>
          </a:p>
        </p:txBody>
      </p:sp>
      <p:sp>
        <p:nvSpPr>
          <p:cNvPr id="9" name="TextBox 8">
            <a:extLst>
              <a:ext uri="{FF2B5EF4-FFF2-40B4-BE49-F238E27FC236}">
                <a16:creationId xmlns:a16="http://schemas.microsoft.com/office/drawing/2014/main" id="{93E0881A-A58D-D24F-B6D9-CFC004F63100}"/>
              </a:ext>
            </a:extLst>
          </p:cNvPr>
          <p:cNvSpPr txBox="1"/>
          <p:nvPr/>
        </p:nvSpPr>
        <p:spPr>
          <a:xfrm>
            <a:off x="6241979" y="397102"/>
            <a:ext cx="2800350" cy="923330"/>
          </a:xfrm>
          <a:prstGeom prst="rect">
            <a:avLst/>
          </a:prstGeom>
          <a:noFill/>
        </p:spPr>
        <p:txBody>
          <a:bodyPr wrap="square" rtlCol="0">
            <a:spAutoFit/>
          </a:bodyPr>
          <a:lstStyle/>
          <a:p>
            <a:r>
              <a:rPr lang="en-US" dirty="0"/>
              <a:t>(</a:t>
            </a:r>
            <a:r>
              <a:rPr lang="en-US" dirty="0" err="1"/>
              <a:t>Kytta</a:t>
            </a:r>
            <a:r>
              <a:rPr lang="en-US" dirty="0"/>
              <a:t>, 2004, p.182) as cited in Waters (2017, p.47) </a:t>
            </a:r>
          </a:p>
        </p:txBody>
      </p:sp>
      <p:sp>
        <p:nvSpPr>
          <p:cNvPr id="2" name="TextBox 1">
            <a:extLst>
              <a:ext uri="{FF2B5EF4-FFF2-40B4-BE49-F238E27FC236}">
                <a16:creationId xmlns:a16="http://schemas.microsoft.com/office/drawing/2014/main" id="{55A306B1-2685-EB42-ACAD-99956517D733}"/>
              </a:ext>
            </a:extLst>
          </p:cNvPr>
          <p:cNvSpPr txBox="1"/>
          <p:nvPr/>
        </p:nvSpPr>
        <p:spPr>
          <a:xfrm>
            <a:off x="2051720" y="4326009"/>
            <a:ext cx="2649492" cy="1200329"/>
          </a:xfrm>
          <a:prstGeom prst="rect">
            <a:avLst/>
          </a:prstGeom>
          <a:noFill/>
        </p:spPr>
        <p:txBody>
          <a:bodyPr wrap="square" rtlCol="0">
            <a:spAutoFit/>
          </a:bodyPr>
          <a:lstStyle/>
          <a:p>
            <a:pPr algn="ctr"/>
            <a:r>
              <a:rPr lang="en-US" dirty="0">
                <a:solidFill>
                  <a:sysClr val="windowText" lastClr="000000"/>
                </a:solidFill>
              </a:rPr>
              <a:t>Potential Affordances</a:t>
            </a:r>
          </a:p>
          <a:p>
            <a:pPr algn="ctr"/>
            <a:r>
              <a:rPr lang="en-US" dirty="0">
                <a:solidFill>
                  <a:sysClr val="windowText" lastClr="000000"/>
                </a:solidFill>
              </a:rPr>
              <a:t>Who &amp; What is present? </a:t>
            </a:r>
          </a:p>
          <a:p>
            <a:endParaRPr lang="en-US" dirty="0"/>
          </a:p>
        </p:txBody>
      </p:sp>
    </p:spTree>
    <p:extLst>
      <p:ext uri="{BB962C8B-B14F-4D97-AF65-F5344CB8AC3E}">
        <p14:creationId xmlns:p14="http://schemas.microsoft.com/office/powerpoint/2010/main" val="3999378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596E7-EA41-D794-5704-DF89B1C393C4}"/>
              </a:ext>
            </a:extLst>
          </p:cNvPr>
          <p:cNvSpPr>
            <a:spLocks noGrp="1"/>
          </p:cNvSpPr>
          <p:nvPr>
            <p:ph type="title"/>
          </p:nvPr>
        </p:nvSpPr>
        <p:spPr>
          <a:xfrm>
            <a:off x="457200" y="308620"/>
            <a:ext cx="8229600" cy="1143000"/>
          </a:xfrm>
        </p:spPr>
        <p:txBody>
          <a:bodyPr/>
          <a:lstStyle/>
          <a:p>
            <a:r>
              <a:rPr lang="en-GB" dirty="0"/>
              <a:t>Task 2 : General observation of movements</a:t>
            </a:r>
          </a:p>
        </p:txBody>
      </p:sp>
      <p:sp>
        <p:nvSpPr>
          <p:cNvPr id="3" name="Content Placeholder 2">
            <a:extLst>
              <a:ext uri="{FF2B5EF4-FFF2-40B4-BE49-F238E27FC236}">
                <a16:creationId xmlns:a16="http://schemas.microsoft.com/office/drawing/2014/main" id="{3DED20AC-0630-E7B5-0FA2-EA15427206B6}"/>
              </a:ext>
            </a:extLst>
          </p:cNvPr>
          <p:cNvSpPr>
            <a:spLocks noGrp="1"/>
          </p:cNvSpPr>
          <p:nvPr>
            <p:ph sz="half" idx="1"/>
          </p:nvPr>
        </p:nvSpPr>
        <p:spPr>
          <a:xfrm>
            <a:off x="179511" y="2022239"/>
            <a:ext cx="4038600" cy="3989040"/>
          </a:xfrm>
        </p:spPr>
        <p:txBody>
          <a:bodyPr/>
          <a:lstStyle/>
          <a:p>
            <a:r>
              <a:rPr lang="en-GB" dirty="0"/>
              <a:t>Did some children play/ work/talk with others? </a:t>
            </a:r>
          </a:p>
          <a:p>
            <a:r>
              <a:rPr lang="en-GB" dirty="0"/>
              <a:t>Could you identify any learning theories that may have been used? </a:t>
            </a:r>
          </a:p>
        </p:txBody>
      </p:sp>
      <p:sp>
        <p:nvSpPr>
          <p:cNvPr id="4" name="Content Placeholder 3">
            <a:extLst>
              <a:ext uri="{FF2B5EF4-FFF2-40B4-BE49-F238E27FC236}">
                <a16:creationId xmlns:a16="http://schemas.microsoft.com/office/drawing/2014/main" id="{1527663B-17C8-B14E-5561-F5C8FAA79C01}"/>
              </a:ext>
            </a:extLst>
          </p:cNvPr>
          <p:cNvSpPr>
            <a:spLocks noGrp="1"/>
          </p:cNvSpPr>
          <p:nvPr>
            <p:ph sz="half" idx="2"/>
          </p:nvPr>
        </p:nvSpPr>
        <p:spPr>
          <a:xfrm>
            <a:off x="4925890" y="1988840"/>
            <a:ext cx="4038600" cy="3989040"/>
          </a:xfrm>
        </p:spPr>
        <p:txBody>
          <a:bodyPr/>
          <a:lstStyle/>
          <a:p>
            <a:r>
              <a:rPr lang="en-GB" dirty="0"/>
              <a:t>How did the children move during the session? </a:t>
            </a:r>
          </a:p>
          <a:p>
            <a:r>
              <a:rPr lang="en-GB" dirty="0"/>
              <a:t>Could you identify any physical skills that have been used?</a:t>
            </a:r>
          </a:p>
        </p:txBody>
      </p:sp>
    </p:spTree>
    <p:extLst>
      <p:ext uri="{BB962C8B-B14F-4D97-AF65-F5344CB8AC3E}">
        <p14:creationId xmlns:p14="http://schemas.microsoft.com/office/powerpoint/2010/main" val="32999438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DDD5F-F61A-8C45-9F0D-B0FA7F2F2198}"/>
              </a:ext>
            </a:extLst>
          </p:cNvPr>
          <p:cNvSpPr>
            <a:spLocks noGrp="1"/>
          </p:cNvSpPr>
          <p:nvPr>
            <p:ph type="title"/>
          </p:nvPr>
        </p:nvSpPr>
        <p:spPr/>
        <p:txBody>
          <a:bodyPr/>
          <a:lstStyle/>
          <a:p>
            <a:r>
              <a:rPr lang="en-US" dirty="0" err="1"/>
              <a:t>Cynnwys</a:t>
            </a:r>
            <a:r>
              <a:rPr lang="en-US" dirty="0"/>
              <a:t> </a:t>
            </a:r>
            <a:r>
              <a:rPr lang="en-US" dirty="0" err="1"/>
              <a:t>Sesiwn</a:t>
            </a:r>
            <a:r>
              <a:rPr lang="en-US" dirty="0"/>
              <a:t> </a:t>
            </a:r>
            <a:r>
              <a:rPr lang="en-US" dirty="0" err="1"/>
              <a:t>Ymarferol</a:t>
            </a:r>
            <a:r>
              <a:rPr lang="en-US" dirty="0"/>
              <a:t>  </a:t>
            </a:r>
            <a:br>
              <a:rPr lang="en-US" dirty="0"/>
            </a:br>
            <a:r>
              <a:rPr lang="en-US" dirty="0"/>
              <a:t>Content of Practical Session</a:t>
            </a:r>
          </a:p>
        </p:txBody>
      </p:sp>
      <p:sp>
        <p:nvSpPr>
          <p:cNvPr id="4" name="Content Placeholder 3">
            <a:extLst>
              <a:ext uri="{FF2B5EF4-FFF2-40B4-BE49-F238E27FC236}">
                <a16:creationId xmlns:a16="http://schemas.microsoft.com/office/drawing/2014/main" id="{FC6D18C1-B413-5D45-A362-CFD3A5F489F5}"/>
              </a:ext>
            </a:extLst>
          </p:cNvPr>
          <p:cNvSpPr>
            <a:spLocks noGrp="1"/>
          </p:cNvSpPr>
          <p:nvPr>
            <p:ph idx="1"/>
          </p:nvPr>
        </p:nvSpPr>
        <p:spPr>
          <a:xfrm>
            <a:off x="5724128" y="1600201"/>
            <a:ext cx="2962672" cy="3917032"/>
          </a:xfrm>
        </p:spPr>
        <p:txBody>
          <a:bodyPr/>
          <a:lstStyle/>
          <a:p>
            <a:r>
              <a:rPr lang="en-US" dirty="0"/>
              <a:t>Balance</a:t>
            </a:r>
          </a:p>
          <a:p>
            <a:r>
              <a:rPr lang="en-US" dirty="0"/>
              <a:t>Hop</a:t>
            </a:r>
          </a:p>
          <a:p>
            <a:r>
              <a:rPr lang="en-US" dirty="0"/>
              <a:t>Jump</a:t>
            </a:r>
          </a:p>
          <a:p>
            <a:r>
              <a:rPr lang="en-US" dirty="0"/>
              <a:t>Throw</a:t>
            </a:r>
          </a:p>
          <a:p>
            <a:r>
              <a:rPr lang="en-US" dirty="0"/>
              <a:t>Catch</a:t>
            </a:r>
          </a:p>
          <a:p>
            <a:r>
              <a:rPr lang="en-US" dirty="0"/>
              <a:t>Kick</a:t>
            </a:r>
          </a:p>
          <a:p>
            <a:r>
              <a:rPr lang="en-US" dirty="0"/>
              <a:t>Climb</a:t>
            </a:r>
          </a:p>
        </p:txBody>
      </p:sp>
      <p:sp>
        <p:nvSpPr>
          <p:cNvPr id="5" name="Content Placeholder 3">
            <a:extLst>
              <a:ext uri="{FF2B5EF4-FFF2-40B4-BE49-F238E27FC236}">
                <a16:creationId xmlns:a16="http://schemas.microsoft.com/office/drawing/2014/main" id="{4975152E-3572-F449-9648-3347C493171E}"/>
              </a:ext>
            </a:extLst>
          </p:cNvPr>
          <p:cNvSpPr txBox="1">
            <a:spLocks/>
          </p:cNvSpPr>
          <p:nvPr/>
        </p:nvSpPr>
        <p:spPr bwMode="auto">
          <a:xfrm>
            <a:off x="755576" y="1634361"/>
            <a:ext cx="2962672"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dirty="0" err="1"/>
              <a:t>Cydbwysedd</a:t>
            </a:r>
            <a:endParaRPr lang="en-US" dirty="0"/>
          </a:p>
          <a:p>
            <a:pPr eaLnBrk="1" hangingPunct="1"/>
            <a:r>
              <a:rPr lang="en-US" dirty="0"/>
              <a:t>Hop</a:t>
            </a:r>
          </a:p>
          <a:p>
            <a:pPr eaLnBrk="1" hangingPunct="1"/>
            <a:r>
              <a:rPr lang="en-US" dirty="0" err="1"/>
              <a:t>Neidio</a:t>
            </a:r>
            <a:endParaRPr lang="en-US" dirty="0"/>
          </a:p>
          <a:p>
            <a:pPr eaLnBrk="1" hangingPunct="1"/>
            <a:r>
              <a:rPr lang="en-US" dirty="0" err="1"/>
              <a:t>Taflu</a:t>
            </a:r>
            <a:endParaRPr lang="en-US" dirty="0"/>
          </a:p>
          <a:p>
            <a:pPr eaLnBrk="1" hangingPunct="1"/>
            <a:r>
              <a:rPr lang="en-US" dirty="0"/>
              <a:t>Dal</a:t>
            </a:r>
          </a:p>
          <a:p>
            <a:pPr eaLnBrk="1" hangingPunct="1"/>
            <a:r>
              <a:rPr lang="en-US" dirty="0" err="1"/>
              <a:t>Cic</a:t>
            </a:r>
            <a:endParaRPr lang="en-US" dirty="0"/>
          </a:p>
          <a:p>
            <a:pPr eaLnBrk="1" hangingPunct="1"/>
            <a:r>
              <a:rPr lang="en-US" dirty="0" err="1"/>
              <a:t>Dringo</a:t>
            </a:r>
            <a:endParaRPr lang="en-US" dirty="0"/>
          </a:p>
        </p:txBody>
      </p:sp>
    </p:spTree>
    <p:extLst>
      <p:ext uri="{BB962C8B-B14F-4D97-AF65-F5344CB8AC3E}">
        <p14:creationId xmlns:p14="http://schemas.microsoft.com/office/powerpoint/2010/main" val="17418243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DA28C-1729-5A4F-B80A-EB66AD67DF30}"/>
              </a:ext>
            </a:extLst>
          </p:cNvPr>
          <p:cNvSpPr>
            <a:spLocks noGrp="1"/>
          </p:cNvSpPr>
          <p:nvPr>
            <p:ph type="title"/>
          </p:nvPr>
        </p:nvSpPr>
        <p:spPr>
          <a:xfrm>
            <a:off x="2339752" y="-243408"/>
            <a:ext cx="3008313" cy="1162050"/>
          </a:xfrm>
        </p:spPr>
        <p:txBody>
          <a:bodyPr wrap="square" anchor="b">
            <a:normAutofit/>
          </a:bodyPr>
          <a:lstStyle/>
          <a:p>
            <a:r>
              <a:rPr lang="en-US" dirty="0"/>
              <a:t>Fundamental Movement Skills</a:t>
            </a:r>
          </a:p>
        </p:txBody>
      </p:sp>
      <p:pic>
        <p:nvPicPr>
          <p:cNvPr id="5" name="Picture 4" descr="Graphical user interface, text&#10;&#10;Description automatically generated with medium confidence">
            <a:extLst>
              <a:ext uri="{FF2B5EF4-FFF2-40B4-BE49-F238E27FC236}">
                <a16:creationId xmlns:a16="http://schemas.microsoft.com/office/drawing/2014/main" id="{F9B1B095-6ADC-144D-A078-6545FF0170FF}"/>
              </a:ext>
            </a:extLst>
          </p:cNvPr>
          <p:cNvPicPr>
            <a:picLocks noChangeAspect="1"/>
          </p:cNvPicPr>
          <p:nvPr/>
        </p:nvPicPr>
        <p:blipFill>
          <a:blip r:embed="rId3"/>
          <a:stretch>
            <a:fillRect/>
          </a:stretch>
        </p:blipFill>
        <p:spPr>
          <a:xfrm>
            <a:off x="130212" y="1018833"/>
            <a:ext cx="5573934" cy="4528819"/>
          </a:xfrm>
          <a:prstGeom prst="rect">
            <a:avLst/>
          </a:prstGeom>
          <a:noFill/>
        </p:spPr>
      </p:pic>
      <p:sp>
        <p:nvSpPr>
          <p:cNvPr id="3" name="Content Placeholder 2">
            <a:extLst>
              <a:ext uri="{FF2B5EF4-FFF2-40B4-BE49-F238E27FC236}">
                <a16:creationId xmlns:a16="http://schemas.microsoft.com/office/drawing/2014/main" id="{8B733147-5A5A-2B4F-9BB6-A11CA3200D1F}"/>
              </a:ext>
            </a:extLst>
          </p:cNvPr>
          <p:cNvSpPr>
            <a:spLocks noGrp="1"/>
          </p:cNvSpPr>
          <p:nvPr>
            <p:ph type="body" sz="half" idx="2"/>
          </p:nvPr>
        </p:nvSpPr>
        <p:spPr>
          <a:xfrm>
            <a:off x="5673056" y="193628"/>
            <a:ext cx="3008313" cy="1162051"/>
          </a:xfrm>
        </p:spPr>
        <p:txBody>
          <a:bodyPr wrap="square" anchor="t">
            <a:normAutofit/>
          </a:bodyPr>
          <a:lstStyle/>
          <a:p>
            <a:r>
              <a:rPr lang="en-US" dirty="0"/>
              <a:t>https://</a:t>
            </a:r>
            <a:r>
              <a:rPr lang="en-US" dirty="0" err="1"/>
              <a:t>www.health.act.gov.au</a:t>
            </a:r>
            <a:r>
              <a:rPr lang="en-US" dirty="0"/>
              <a:t>/about-our-health-system/healthy-living/kids-play-active-play/early-childhood-educators/fundamental</a:t>
            </a:r>
          </a:p>
        </p:txBody>
      </p:sp>
      <p:sp>
        <p:nvSpPr>
          <p:cNvPr id="6" name="TextBox 5">
            <a:extLst>
              <a:ext uri="{FF2B5EF4-FFF2-40B4-BE49-F238E27FC236}">
                <a16:creationId xmlns:a16="http://schemas.microsoft.com/office/drawing/2014/main" id="{BE663DF4-48A5-1D45-BC20-72443F5943D2}"/>
              </a:ext>
            </a:extLst>
          </p:cNvPr>
          <p:cNvSpPr txBox="1"/>
          <p:nvPr/>
        </p:nvSpPr>
        <p:spPr>
          <a:xfrm>
            <a:off x="6074291" y="3861048"/>
            <a:ext cx="2787376" cy="369332"/>
          </a:xfrm>
          <a:prstGeom prst="rect">
            <a:avLst/>
          </a:prstGeom>
          <a:noFill/>
        </p:spPr>
        <p:txBody>
          <a:bodyPr wrap="square" rtlCol="0">
            <a:spAutoFit/>
          </a:bodyPr>
          <a:lstStyle/>
          <a:p>
            <a:r>
              <a:rPr lang="en-US" dirty="0"/>
              <a:t>Locomotor / </a:t>
            </a:r>
            <a:r>
              <a:rPr lang="en-US" dirty="0" err="1"/>
              <a:t>Symud</a:t>
            </a:r>
            <a:endParaRPr lang="en-US" dirty="0"/>
          </a:p>
        </p:txBody>
      </p:sp>
      <p:sp>
        <p:nvSpPr>
          <p:cNvPr id="7" name="TextBox 6">
            <a:extLst>
              <a:ext uri="{FF2B5EF4-FFF2-40B4-BE49-F238E27FC236}">
                <a16:creationId xmlns:a16="http://schemas.microsoft.com/office/drawing/2014/main" id="{ACEAC0D4-56BE-5744-A248-B3222D61E4D8}"/>
              </a:ext>
            </a:extLst>
          </p:cNvPr>
          <p:cNvSpPr txBox="1"/>
          <p:nvPr/>
        </p:nvSpPr>
        <p:spPr>
          <a:xfrm>
            <a:off x="6074291" y="2636912"/>
            <a:ext cx="2607078" cy="646331"/>
          </a:xfrm>
          <a:prstGeom prst="rect">
            <a:avLst/>
          </a:prstGeom>
          <a:noFill/>
        </p:spPr>
        <p:txBody>
          <a:bodyPr wrap="square" rtlCol="0">
            <a:spAutoFit/>
          </a:bodyPr>
          <a:lstStyle/>
          <a:p>
            <a:r>
              <a:rPr lang="en-US" dirty="0"/>
              <a:t>Body management actions</a:t>
            </a:r>
          </a:p>
        </p:txBody>
      </p:sp>
      <p:sp>
        <p:nvSpPr>
          <p:cNvPr id="8" name="TextBox 7">
            <a:extLst>
              <a:ext uri="{FF2B5EF4-FFF2-40B4-BE49-F238E27FC236}">
                <a16:creationId xmlns:a16="http://schemas.microsoft.com/office/drawing/2014/main" id="{4C405A7B-5408-884B-9F32-82FBABDEA175}"/>
              </a:ext>
            </a:extLst>
          </p:cNvPr>
          <p:cNvSpPr txBox="1"/>
          <p:nvPr/>
        </p:nvSpPr>
        <p:spPr>
          <a:xfrm>
            <a:off x="6044686" y="4808185"/>
            <a:ext cx="3152510" cy="646331"/>
          </a:xfrm>
          <a:prstGeom prst="rect">
            <a:avLst/>
          </a:prstGeom>
          <a:noFill/>
        </p:spPr>
        <p:txBody>
          <a:bodyPr wrap="square" rtlCol="0">
            <a:spAutoFit/>
          </a:bodyPr>
          <a:lstStyle/>
          <a:p>
            <a:r>
              <a:rPr lang="en-US" dirty="0"/>
              <a:t>Manipulative actions / </a:t>
            </a:r>
            <a:r>
              <a:rPr lang="en-US" dirty="0" err="1"/>
              <a:t>Gweithrediadau</a:t>
            </a:r>
            <a:r>
              <a:rPr lang="en-US" dirty="0"/>
              <a:t> </a:t>
            </a:r>
            <a:r>
              <a:rPr lang="en-US" dirty="0" err="1"/>
              <a:t>llawdrin</a:t>
            </a:r>
            <a:endParaRPr lang="en-US" dirty="0"/>
          </a:p>
        </p:txBody>
      </p:sp>
    </p:spTree>
    <p:extLst>
      <p:ext uri="{BB962C8B-B14F-4D97-AF65-F5344CB8AC3E}">
        <p14:creationId xmlns:p14="http://schemas.microsoft.com/office/powerpoint/2010/main" val="487876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linds(horizontal)">
                                      <p:cBhvr>
                                        <p:cTn id="11" dur="1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5" presetClass="entr" presetSubtype="10"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checkerboard(across)">
                                      <p:cBhvr>
                                        <p:cTn id="1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5A6C0-96BE-834B-A4F1-EB2392E01083}"/>
              </a:ext>
            </a:extLst>
          </p:cNvPr>
          <p:cNvSpPr>
            <a:spLocks noGrp="1"/>
          </p:cNvSpPr>
          <p:nvPr>
            <p:ph type="title"/>
          </p:nvPr>
        </p:nvSpPr>
        <p:spPr>
          <a:xfrm>
            <a:off x="457200" y="0"/>
            <a:ext cx="8229600" cy="1143000"/>
          </a:xfrm>
        </p:spPr>
        <p:txBody>
          <a:bodyPr/>
          <a:lstStyle/>
          <a:p>
            <a:r>
              <a:rPr lang="en-US" sz="3800" dirty="0" err="1"/>
              <a:t>Symud</a:t>
            </a:r>
            <a:r>
              <a:rPr lang="en-US" sz="3800" dirty="0"/>
              <a:t> </a:t>
            </a:r>
            <a:r>
              <a:rPr lang="en-US" sz="3800" dirty="0" err="1"/>
              <a:t>Sylfaenol</a:t>
            </a:r>
            <a:r>
              <a:rPr lang="en-US" sz="3800" dirty="0"/>
              <a:t> / Basic Movement</a:t>
            </a:r>
          </a:p>
        </p:txBody>
      </p:sp>
      <p:sp>
        <p:nvSpPr>
          <p:cNvPr id="3" name="Content Placeholder 2">
            <a:extLst>
              <a:ext uri="{FF2B5EF4-FFF2-40B4-BE49-F238E27FC236}">
                <a16:creationId xmlns:a16="http://schemas.microsoft.com/office/drawing/2014/main" id="{86CB167A-8F5D-0844-B721-FE6C26395427}"/>
              </a:ext>
            </a:extLst>
          </p:cNvPr>
          <p:cNvSpPr>
            <a:spLocks noGrp="1"/>
          </p:cNvSpPr>
          <p:nvPr>
            <p:ph sz="half" idx="1"/>
          </p:nvPr>
        </p:nvSpPr>
        <p:spPr>
          <a:xfrm>
            <a:off x="179512" y="1375306"/>
            <a:ext cx="4316288" cy="3989040"/>
          </a:xfrm>
        </p:spPr>
        <p:txBody>
          <a:bodyPr/>
          <a:lstStyle/>
          <a:p>
            <a:r>
              <a:rPr lang="en-US" dirty="0" err="1"/>
              <a:t>Defnydd</a:t>
            </a:r>
            <a:r>
              <a:rPr lang="en-US" dirty="0"/>
              <a:t> o </a:t>
            </a:r>
            <a:r>
              <a:rPr lang="en-US" dirty="0" err="1"/>
              <a:t>ofod</a:t>
            </a:r>
            <a:endParaRPr lang="en-US" dirty="0"/>
          </a:p>
          <a:p>
            <a:r>
              <a:rPr lang="en-US" dirty="0" err="1"/>
              <a:t>Symudiadau</a:t>
            </a:r>
            <a:r>
              <a:rPr lang="en-US" dirty="0"/>
              <a:t> </a:t>
            </a:r>
            <a:r>
              <a:rPr lang="en-US" dirty="0" err="1"/>
              <a:t>corfforol</a:t>
            </a:r>
            <a:endParaRPr lang="en-US" dirty="0"/>
          </a:p>
          <a:p>
            <a:r>
              <a:rPr lang="en-US" dirty="0" err="1"/>
              <a:t>Gweithgareddau</a:t>
            </a:r>
            <a:r>
              <a:rPr lang="en-US" dirty="0"/>
              <a:t> </a:t>
            </a:r>
            <a:r>
              <a:rPr lang="en-US" dirty="0" err="1"/>
              <a:t>gyda</a:t>
            </a:r>
            <a:r>
              <a:rPr lang="en-US" dirty="0"/>
              <a:t> offer</a:t>
            </a:r>
          </a:p>
          <a:p>
            <a:r>
              <a:rPr lang="en-US" dirty="0" err="1"/>
              <a:t>Cydsymud</a:t>
            </a:r>
            <a:r>
              <a:rPr lang="en-US" dirty="0"/>
              <a:t> </a:t>
            </a:r>
            <a:r>
              <a:rPr lang="en-US" dirty="0" err="1"/>
              <a:t>llaw-llygad</a:t>
            </a:r>
            <a:endParaRPr lang="en-US" dirty="0"/>
          </a:p>
          <a:p>
            <a:r>
              <a:rPr lang="en-US" dirty="0" err="1"/>
              <a:t>Sgiliau</a:t>
            </a:r>
            <a:r>
              <a:rPr lang="en-US" dirty="0"/>
              <a:t> </a:t>
            </a:r>
            <a:r>
              <a:rPr lang="en-US" dirty="0" err="1"/>
              <a:t>llawdrin</a:t>
            </a:r>
            <a:r>
              <a:rPr lang="en-US" dirty="0"/>
              <a:t> </a:t>
            </a:r>
            <a:r>
              <a:rPr lang="en-US" dirty="0" err="1"/>
              <a:t>manwl</a:t>
            </a:r>
            <a:endParaRPr lang="en-US" dirty="0"/>
          </a:p>
          <a:p>
            <a:r>
              <a:rPr lang="en-US" dirty="0" err="1"/>
              <a:t>Sgiliau</a:t>
            </a:r>
            <a:r>
              <a:rPr lang="en-US" dirty="0"/>
              <a:t> </a:t>
            </a:r>
            <a:r>
              <a:rPr lang="en-US" dirty="0" err="1"/>
              <a:t>llawdrin</a:t>
            </a:r>
            <a:r>
              <a:rPr lang="en-US" dirty="0"/>
              <a:t> bras / </a:t>
            </a:r>
            <a:r>
              <a:rPr lang="en-US" dirty="0" err="1"/>
              <a:t>mawr</a:t>
            </a:r>
            <a:r>
              <a:rPr lang="en-US" dirty="0"/>
              <a:t> </a:t>
            </a:r>
          </a:p>
        </p:txBody>
      </p:sp>
      <p:sp>
        <p:nvSpPr>
          <p:cNvPr id="4" name="Content Placeholder 3">
            <a:extLst>
              <a:ext uri="{FF2B5EF4-FFF2-40B4-BE49-F238E27FC236}">
                <a16:creationId xmlns:a16="http://schemas.microsoft.com/office/drawing/2014/main" id="{6FB88730-3EF4-1B4F-A845-6A2E872A56ED}"/>
              </a:ext>
            </a:extLst>
          </p:cNvPr>
          <p:cNvSpPr>
            <a:spLocks noGrp="1"/>
          </p:cNvSpPr>
          <p:nvPr>
            <p:ph sz="half" idx="2"/>
          </p:nvPr>
        </p:nvSpPr>
        <p:spPr>
          <a:xfrm>
            <a:off x="4827712" y="1379012"/>
            <a:ext cx="4211960" cy="3989040"/>
          </a:xfrm>
        </p:spPr>
        <p:txBody>
          <a:bodyPr/>
          <a:lstStyle/>
          <a:p>
            <a:r>
              <a:rPr lang="en-US" dirty="0"/>
              <a:t>Use of space</a:t>
            </a:r>
          </a:p>
          <a:p>
            <a:r>
              <a:rPr lang="en-US" dirty="0"/>
              <a:t>Use of body</a:t>
            </a:r>
          </a:p>
          <a:p>
            <a:r>
              <a:rPr lang="en-US" dirty="0"/>
              <a:t>Activities with small apparatus</a:t>
            </a:r>
          </a:p>
          <a:p>
            <a:r>
              <a:rPr lang="en-US" dirty="0"/>
              <a:t>Hand–eye coordination</a:t>
            </a:r>
          </a:p>
          <a:p>
            <a:r>
              <a:rPr lang="en-US" dirty="0"/>
              <a:t>Fine manipulative skills</a:t>
            </a:r>
          </a:p>
          <a:p>
            <a:r>
              <a:rPr lang="en-US" dirty="0"/>
              <a:t>Gross manipulative skills</a:t>
            </a:r>
          </a:p>
        </p:txBody>
      </p:sp>
    </p:spTree>
    <p:extLst>
      <p:ext uri="{BB962C8B-B14F-4D97-AF65-F5344CB8AC3E}">
        <p14:creationId xmlns:p14="http://schemas.microsoft.com/office/powerpoint/2010/main" val="2886238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238C64-7029-83BA-6A02-962D404CFE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B873C2-C465-7776-C094-82C5F6125EEC}"/>
              </a:ext>
            </a:extLst>
          </p:cNvPr>
          <p:cNvSpPr>
            <a:spLocks noGrp="1"/>
          </p:cNvSpPr>
          <p:nvPr>
            <p:ph type="title"/>
          </p:nvPr>
        </p:nvSpPr>
        <p:spPr>
          <a:xfrm>
            <a:off x="-166073" y="332656"/>
            <a:ext cx="9217024" cy="667626"/>
          </a:xfrm>
        </p:spPr>
        <p:txBody>
          <a:bodyPr>
            <a:normAutofit fontScale="90000"/>
          </a:bodyPr>
          <a:lstStyle/>
          <a:p>
            <a:r>
              <a:rPr lang="en-US" dirty="0"/>
              <a:t>Enabling Environments &amp; Affordances </a:t>
            </a:r>
          </a:p>
        </p:txBody>
      </p:sp>
      <p:sp>
        <p:nvSpPr>
          <p:cNvPr id="3" name="Rectangle 2">
            <a:extLst>
              <a:ext uri="{FF2B5EF4-FFF2-40B4-BE49-F238E27FC236}">
                <a16:creationId xmlns:a16="http://schemas.microsoft.com/office/drawing/2014/main" id="{BDE6D1A7-11D1-0F41-99D1-3E13E4137D78}"/>
              </a:ext>
            </a:extLst>
          </p:cNvPr>
          <p:cNvSpPr/>
          <p:nvPr/>
        </p:nvSpPr>
        <p:spPr>
          <a:xfrm>
            <a:off x="500662" y="1191623"/>
            <a:ext cx="8142675" cy="438582"/>
          </a:xfrm>
          <a:prstGeom prst="rect">
            <a:avLst/>
          </a:prstGeom>
        </p:spPr>
        <p:txBody>
          <a:bodyPr wrap="square">
            <a:spAutoFit/>
          </a:bodyPr>
          <a:lstStyle/>
          <a:p>
            <a:r>
              <a:rPr lang="en-GB" altLang="en-US" sz="2250" dirty="0">
                <a:latin typeface="Arial" panose="020B0604020202020204" pitchFamily="34" charset="0"/>
              </a:rPr>
              <a:t>Create mind map looking at aspects of enabling environment</a:t>
            </a:r>
            <a:r>
              <a:rPr lang="en-GB" altLang="en-US" dirty="0">
                <a:latin typeface="Arial" panose="020B0604020202020204" pitchFamily="34" charset="0"/>
              </a:rPr>
              <a:t>.</a:t>
            </a:r>
            <a:endParaRPr lang="en-US" altLang="en-US" dirty="0">
              <a:latin typeface="Arial" panose="020B0604020202020204" pitchFamily="34" charset="0"/>
            </a:endParaRPr>
          </a:p>
        </p:txBody>
      </p:sp>
      <p:sp>
        <p:nvSpPr>
          <p:cNvPr id="4" name="TextBox 3">
            <a:extLst>
              <a:ext uri="{FF2B5EF4-FFF2-40B4-BE49-F238E27FC236}">
                <a16:creationId xmlns:a16="http://schemas.microsoft.com/office/drawing/2014/main" id="{BD4AC4E1-E689-7D72-FB59-4CFB46F2ECD9}"/>
              </a:ext>
            </a:extLst>
          </p:cNvPr>
          <p:cNvSpPr txBox="1"/>
          <p:nvPr/>
        </p:nvSpPr>
        <p:spPr>
          <a:xfrm>
            <a:off x="167779" y="1988840"/>
            <a:ext cx="8957900" cy="2285241"/>
          </a:xfrm>
          <a:prstGeom prst="rect">
            <a:avLst/>
          </a:prstGeom>
          <a:noFill/>
        </p:spPr>
        <p:txBody>
          <a:bodyPr wrap="none" rtlCol="0">
            <a:spAutoFit/>
          </a:bodyPr>
          <a:lstStyle/>
          <a:p>
            <a:pPr algn="ctr"/>
            <a:endParaRPr lang="en-US" sz="750" b="1" dirty="0"/>
          </a:p>
          <a:p>
            <a:pPr algn="ctr"/>
            <a:r>
              <a:rPr lang="en-US" sz="2700" dirty="0"/>
              <a:t>Considering the theory of affordances </a:t>
            </a:r>
            <a:r>
              <a:rPr lang="is-IS" sz="2700" dirty="0"/>
              <a:t>…..</a:t>
            </a:r>
          </a:p>
          <a:p>
            <a:pPr algn="ctr"/>
            <a:r>
              <a:rPr lang="is-IS" sz="2700" dirty="0"/>
              <a:t>how does the outdoors make a unique </a:t>
            </a:r>
          </a:p>
          <a:p>
            <a:pPr algn="ctr"/>
            <a:r>
              <a:rPr lang="is-IS" sz="2700" dirty="0"/>
              <a:t>contribution to physical literacy?</a:t>
            </a:r>
          </a:p>
          <a:p>
            <a:pPr algn="ctr"/>
            <a:endParaRPr lang="en-US" sz="2700" dirty="0"/>
          </a:p>
          <a:p>
            <a:pPr algn="ctr"/>
            <a:r>
              <a:rPr lang="en-US" sz="2700" b="1" dirty="0"/>
              <a:t>What type of physical activities are possible?</a:t>
            </a:r>
          </a:p>
        </p:txBody>
      </p:sp>
      <p:sp>
        <p:nvSpPr>
          <p:cNvPr id="5" name="Content Placeholder 2">
            <a:extLst>
              <a:ext uri="{FF2B5EF4-FFF2-40B4-BE49-F238E27FC236}">
                <a16:creationId xmlns:a16="http://schemas.microsoft.com/office/drawing/2014/main" id="{139966AB-DFEA-9D4D-9D9D-D0C4AD45B9CE}"/>
              </a:ext>
            </a:extLst>
          </p:cNvPr>
          <p:cNvSpPr txBox="1">
            <a:spLocks/>
          </p:cNvSpPr>
          <p:nvPr/>
        </p:nvSpPr>
        <p:spPr bwMode="auto">
          <a:xfrm>
            <a:off x="349854" y="4632716"/>
            <a:ext cx="8593750" cy="742672"/>
          </a:xfrm>
          <a:prstGeom prst="rect">
            <a:avLst/>
          </a:prstGeom>
          <a:ln w="76200"/>
        </p:spPr>
        <p:style>
          <a:lnRef idx="2">
            <a:schemeClr val="accent1"/>
          </a:lnRef>
          <a:fillRef idx="1">
            <a:schemeClr val="lt1"/>
          </a:fillRef>
          <a:effectRef idx="0">
            <a:schemeClr val="accent1"/>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eaLnBrk="1" hangingPunct="1">
              <a:buNone/>
            </a:pPr>
            <a:r>
              <a:rPr lang="en-US" sz="2400" dirty="0"/>
              <a:t>Be prepared as you’ll present your thoughts to the whole class</a:t>
            </a:r>
          </a:p>
        </p:txBody>
      </p:sp>
    </p:spTree>
    <p:extLst>
      <p:ext uri="{BB962C8B-B14F-4D97-AF65-F5344CB8AC3E}">
        <p14:creationId xmlns:p14="http://schemas.microsoft.com/office/powerpoint/2010/main" val="1351629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3000" fill="hold"/>
                                        <p:tgtEl>
                                          <p:spTgt spid="4"/>
                                        </p:tgtEl>
                                        <p:attrNameLst>
                                          <p:attrName>ppt_x</p:attrName>
                                        </p:attrNameLst>
                                      </p:cBhvr>
                                      <p:tavLst>
                                        <p:tav tm="0">
                                          <p:val>
                                            <p:strVal val="#ppt_x"/>
                                          </p:val>
                                        </p:tav>
                                        <p:tav tm="100000">
                                          <p:val>
                                            <p:strVal val="#ppt_x"/>
                                          </p:val>
                                        </p:tav>
                                      </p:tavLst>
                                    </p:anim>
                                    <p:anim calcmode="lin" valueType="num">
                                      <p:cBhvr additive="base">
                                        <p:cTn id="8" dur="30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9352F-5D5C-9594-46A6-84676B425894}"/>
              </a:ext>
            </a:extLst>
          </p:cNvPr>
          <p:cNvSpPr>
            <a:spLocks noGrp="1"/>
          </p:cNvSpPr>
          <p:nvPr>
            <p:ph type="title"/>
          </p:nvPr>
        </p:nvSpPr>
        <p:spPr/>
        <p:txBody>
          <a:bodyPr/>
          <a:lstStyle/>
          <a:p>
            <a:r>
              <a:rPr lang="en-GB" sz="3200" dirty="0"/>
              <a:t>Recap lecture 1 – </a:t>
            </a:r>
            <a:r>
              <a:rPr lang="en-GB" sz="3200" b="1" dirty="0"/>
              <a:t>Constructivism</a:t>
            </a:r>
            <a:r>
              <a:rPr lang="en-GB" sz="3200" dirty="0"/>
              <a:t> Educational Theorists </a:t>
            </a:r>
          </a:p>
        </p:txBody>
      </p:sp>
      <p:sp>
        <p:nvSpPr>
          <p:cNvPr id="6" name="TextBox 5">
            <a:extLst>
              <a:ext uri="{FF2B5EF4-FFF2-40B4-BE49-F238E27FC236}">
                <a16:creationId xmlns:a16="http://schemas.microsoft.com/office/drawing/2014/main" id="{F4B50434-8FCE-3BC4-EECE-FB51773EAA80}"/>
              </a:ext>
            </a:extLst>
          </p:cNvPr>
          <p:cNvSpPr txBox="1"/>
          <p:nvPr/>
        </p:nvSpPr>
        <p:spPr>
          <a:xfrm>
            <a:off x="435055" y="1844824"/>
            <a:ext cx="8435280" cy="3139321"/>
          </a:xfrm>
          <a:prstGeom prst="rect">
            <a:avLst/>
          </a:prstGeom>
          <a:noFill/>
        </p:spPr>
        <p:txBody>
          <a:bodyPr wrap="square">
            <a:spAutoFit/>
          </a:bodyPr>
          <a:lstStyle/>
          <a:p>
            <a:r>
              <a:rPr lang="en-GB" dirty="0"/>
              <a:t>• Piaget (1896 – 1980) believed that children can be </a:t>
            </a:r>
            <a:r>
              <a:rPr lang="en-GB" b="1" dirty="0"/>
              <a:t>active</a:t>
            </a:r>
            <a:r>
              <a:rPr lang="en-GB" dirty="0"/>
              <a:t> participants in their own learning. Children can construct their learning by interacting with their environment. Children can also make connections between new experiences with previous experiences. </a:t>
            </a:r>
          </a:p>
          <a:p>
            <a:endParaRPr lang="en-GB" dirty="0"/>
          </a:p>
          <a:p>
            <a:r>
              <a:rPr lang="en-GB" dirty="0"/>
              <a:t>• Bruner (1915 – 2016) has since proposed the idea of a </a:t>
            </a:r>
            <a:r>
              <a:rPr lang="en-GB" b="1" dirty="0"/>
              <a:t>‘spiral curriculum’, </a:t>
            </a:r>
            <a:r>
              <a:rPr lang="en-GB" dirty="0"/>
              <a:t>where a topic can be re-introduced at a more complex level as thinking skills develop </a:t>
            </a:r>
          </a:p>
          <a:p>
            <a:endParaRPr lang="en-GB" dirty="0"/>
          </a:p>
          <a:p>
            <a:r>
              <a:rPr lang="en-GB" dirty="0"/>
              <a:t>• Furthermore, he stressed the importance of adult intervention to support or </a:t>
            </a:r>
            <a:r>
              <a:rPr lang="en-GB" b="1" dirty="0"/>
              <a:t>‘scaffold’ </a:t>
            </a:r>
            <a:r>
              <a:rPr lang="en-GB" dirty="0"/>
              <a:t>learning and enable a child to make progress</a:t>
            </a:r>
          </a:p>
        </p:txBody>
      </p:sp>
    </p:spTree>
    <p:extLst>
      <p:ext uri="{BB962C8B-B14F-4D97-AF65-F5344CB8AC3E}">
        <p14:creationId xmlns:p14="http://schemas.microsoft.com/office/powerpoint/2010/main" val="15552119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0787B-DE56-0BAA-6120-6B77B6A0E058}"/>
              </a:ext>
            </a:extLst>
          </p:cNvPr>
          <p:cNvSpPr>
            <a:spLocks noGrp="1"/>
          </p:cNvSpPr>
          <p:nvPr>
            <p:ph type="title"/>
          </p:nvPr>
        </p:nvSpPr>
        <p:spPr>
          <a:xfrm>
            <a:off x="457200" y="0"/>
            <a:ext cx="8229600" cy="1143000"/>
          </a:xfrm>
        </p:spPr>
        <p:txBody>
          <a:bodyPr/>
          <a:lstStyle/>
          <a:p>
            <a:r>
              <a:rPr lang="en-GB" dirty="0"/>
              <a:t>Task 3 : 1min observation logs</a:t>
            </a:r>
          </a:p>
        </p:txBody>
      </p:sp>
      <p:sp>
        <p:nvSpPr>
          <p:cNvPr id="6" name="TextBox 5">
            <a:extLst>
              <a:ext uri="{FF2B5EF4-FFF2-40B4-BE49-F238E27FC236}">
                <a16:creationId xmlns:a16="http://schemas.microsoft.com/office/drawing/2014/main" id="{2BF9FC67-E963-27AE-103D-04BD7EE4CDEC}"/>
              </a:ext>
            </a:extLst>
          </p:cNvPr>
          <p:cNvSpPr txBox="1"/>
          <p:nvPr/>
        </p:nvSpPr>
        <p:spPr>
          <a:xfrm>
            <a:off x="289430" y="1130500"/>
            <a:ext cx="8565140" cy="4462760"/>
          </a:xfrm>
          <a:prstGeom prst="rect">
            <a:avLst/>
          </a:prstGeom>
          <a:noFill/>
        </p:spPr>
        <p:txBody>
          <a:bodyPr wrap="square">
            <a:spAutoFit/>
          </a:bodyPr>
          <a:lstStyle/>
          <a:p>
            <a:r>
              <a:rPr lang="en-GB" sz="3200" dirty="0"/>
              <a:t>Observations of individual pupils </a:t>
            </a:r>
          </a:p>
          <a:p>
            <a:r>
              <a:rPr lang="en-GB" sz="3200" dirty="0"/>
              <a:t>At a distance follow one pupil at a time (with your eyes) for max 1 min.</a:t>
            </a:r>
          </a:p>
          <a:p>
            <a:r>
              <a:rPr lang="en-GB" sz="3200" dirty="0"/>
              <a:t>Track him / her for 1 min &amp; </a:t>
            </a:r>
            <a:r>
              <a:rPr lang="en-GB" sz="3200" b="1" dirty="0"/>
              <a:t>list</a:t>
            </a:r>
            <a:r>
              <a:rPr lang="en-GB" sz="3200" dirty="0"/>
              <a:t> all the …</a:t>
            </a:r>
          </a:p>
          <a:p>
            <a:r>
              <a:rPr lang="en-GB" sz="3200" dirty="0"/>
              <a:t>(</a:t>
            </a:r>
            <a:r>
              <a:rPr lang="en-GB" sz="3200" dirty="0" err="1"/>
              <a:t>i</a:t>
            </a:r>
            <a:r>
              <a:rPr lang="en-GB" sz="3200" dirty="0"/>
              <a:t>)actions </a:t>
            </a:r>
          </a:p>
          <a:p>
            <a:r>
              <a:rPr lang="en-GB" sz="3200" dirty="0"/>
              <a:t>(ii)movements </a:t>
            </a:r>
          </a:p>
          <a:p>
            <a:r>
              <a:rPr lang="en-GB" sz="3200" dirty="0"/>
              <a:t>(iii)areas of engagement </a:t>
            </a:r>
          </a:p>
          <a:p>
            <a:r>
              <a:rPr lang="en-GB" sz="3200" dirty="0"/>
              <a:t>(iv)interactions with others. </a:t>
            </a:r>
          </a:p>
          <a:p>
            <a:endParaRPr lang="en-GB" sz="2800" dirty="0"/>
          </a:p>
        </p:txBody>
      </p:sp>
    </p:spTree>
    <p:extLst>
      <p:ext uri="{BB962C8B-B14F-4D97-AF65-F5344CB8AC3E}">
        <p14:creationId xmlns:p14="http://schemas.microsoft.com/office/powerpoint/2010/main" val="31076622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812B1-70F2-2175-75E3-3C86243FA529}"/>
              </a:ext>
            </a:extLst>
          </p:cNvPr>
          <p:cNvSpPr>
            <a:spLocks noGrp="1"/>
          </p:cNvSpPr>
          <p:nvPr>
            <p:ph type="title"/>
          </p:nvPr>
        </p:nvSpPr>
        <p:spPr/>
        <p:txBody>
          <a:bodyPr/>
          <a:lstStyle/>
          <a:p>
            <a:r>
              <a:rPr lang="en-GB" b="1" dirty="0"/>
              <a:t>Sociogram</a:t>
            </a:r>
            <a:endParaRPr lang="en-GB" dirty="0"/>
          </a:p>
        </p:txBody>
      </p:sp>
      <p:sp>
        <p:nvSpPr>
          <p:cNvPr id="3" name="Content Placeholder 2">
            <a:extLst>
              <a:ext uri="{FF2B5EF4-FFF2-40B4-BE49-F238E27FC236}">
                <a16:creationId xmlns:a16="http://schemas.microsoft.com/office/drawing/2014/main" id="{91C78702-EE7E-17FA-A040-31EFE85E7692}"/>
              </a:ext>
            </a:extLst>
          </p:cNvPr>
          <p:cNvSpPr>
            <a:spLocks noGrp="1"/>
          </p:cNvSpPr>
          <p:nvPr>
            <p:ph idx="1"/>
          </p:nvPr>
        </p:nvSpPr>
        <p:spPr/>
        <p:txBody>
          <a:bodyPr/>
          <a:lstStyle/>
          <a:p>
            <a:pPr marL="285750" indent="-285750"/>
            <a:r>
              <a:rPr lang="en-GB" sz="2800" dirty="0"/>
              <a:t>Communication between pupils – sociometry </a:t>
            </a:r>
          </a:p>
          <a:p>
            <a:endParaRPr lang="en-GB" sz="2800" dirty="0"/>
          </a:p>
          <a:p>
            <a:r>
              <a:rPr lang="en-GB" sz="2800" dirty="0"/>
              <a:t>How about using a </a:t>
            </a:r>
            <a:r>
              <a:rPr lang="en-GB" sz="2800" b="1" dirty="0"/>
              <a:t>Sociogram</a:t>
            </a:r>
            <a:r>
              <a:rPr lang="en-GB" sz="2800" dirty="0"/>
              <a:t>? </a:t>
            </a:r>
          </a:p>
          <a:p>
            <a:endParaRPr lang="en-GB" sz="2800" dirty="0"/>
          </a:p>
          <a:p>
            <a:r>
              <a:rPr lang="en-GB" sz="2800" dirty="0"/>
              <a:t>A</a:t>
            </a:r>
            <a:r>
              <a:rPr lang="en-GB" sz="2800" b="1" dirty="0"/>
              <a:t> sociogram </a:t>
            </a:r>
            <a:r>
              <a:rPr lang="en-GB" sz="2800" dirty="0"/>
              <a:t>is a charting of the interrelationships within a group. Its purpose is to discover group structure and interactions. </a:t>
            </a:r>
          </a:p>
          <a:p>
            <a:endParaRPr lang="en-GB" dirty="0"/>
          </a:p>
        </p:txBody>
      </p:sp>
    </p:spTree>
    <p:extLst>
      <p:ext uri="{BB962C8B-B14F-4D97-AF65-F5344CB8AC3E}">
        <p14:creationId xmlns:p14="http://schemas.microsoft.com/office/powerpoint/2010/main" val="1058044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39861-F007-1874-F555-181B6C797A21}"/>
              </a:ext>
            </a:extLst>
          </p:cNvPr>
          <p:cNvSpPr>
            <a:spLocks noGrp="1"/>
          </p:cNvSpPr>
          <p:nvPr>
            <p:ph type="title"/>
          </p:nvPr>
        </p:nvSpPr>
        <p:spPr>
          <a:xfrm>
            <a:off x="457200" y="274638"/>
            <a:ext cx="8229600" cy="1143000"/>
          </a:xfrm>
        </p:spPr>
        <p:txBody>
          <a:bodyPr wrap="square" anchor="ctr">
            <a:normAutofit/>
          </a:bodyPr>
          <a:lstStyle/>
          <a:p>
            <a:r>
              <a:rPr lang="en-GB" b="1" dirty="0"/>
              <a:t>Sociogram</a:t>
            </a:r>
            <a:endParaRPr lang="en-GB" dirty="0"/>
          </a:p>
        </p:txBody>
      </p:sp>
      <p:pic>
        <p:nvPicPr>
          <p:cNvPr id="5" name="Picture 4">
            <a:extLst>
              <a:ext uri="{FF2B5EF4-FFF2-40B4-BE49-F238E27FC236}">
                <a16:creationId xmlns:a16="http://schemas.microsoft.com/office/drawing/2014/main" id="{3F6FD076-B8A8-204C-7245-77D1036D8C68}"/>
              </a:ext>
            </a:extLst>
          </p:cNvPr>
          <p:cNvPicPr>
            <a:picLocks noChangeAspect="1"/>
          </p:cNvPicPr>
          <p:nvPr/>
        </p:nvPicPr>
        <p:blipFill>
          <a:blip r:embed="rId2"/>
          <a:stretch>
            <a:fillRect/>
          </a:stretch>
        </p:blipFill>
        <p:spPr>
          <a:xfrm>
            <a:off x="1558898" y="1600201"/>
            <a:ext cx="6026203" cy="3917032"/>
          </a:xfrm>
          <a:prstGeom prst="rect">
            <a:avLst/>
          </a:prstGeom>
          <a:noFill/>
        </p:spPr>
      </p:pic>
    </p:spTree>
    <p:extLst>
      <p:ext uri="{BB962C8B-B14F-4D97-AF65-F5344CB8AC3E}">
        <p14:creationId xmlns:p14="http://schemas.microsoft.com/office/powerpoint/2010/main" val="38389885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diagram of a network&#10;&#10;AI-generated content may be incorrect."/>
          <p:cNvPicPr>
            <a:picLocks noChangeAspect="1"/>
          </p:cNvPicPr>
          <p:nvPr/>
        </p:nvPicPr>
        <p:blipFill>
          <a:blip r:embed="rId3"/>
          <a:stretch>
            <a:fillRect/>
          </a:stretch>
        </p:blipFill>
        <p:spPr>
          <a:xfrm>
            <a:off x="164476" y="68263"/>
            <a:ext cx="8815048" cy="6721475"/>
          </a:xfrm>
          <a:prstGeom prst="rect">
            <a:avLst/>
          </a:prstGeom>
          <a:noFill/>
        </p:spPr>
      </p:pic>
    </p:spTree>
    <p:extLst>
      <p:ext uri="{BB962C8B-B14F-4D97-AF65-F5344CB8AC3E}">
        <p14:creationId xmlns:p14="http://schemas.microsoft.com/office/powerpoint/2010/main" val="4524126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Beth am </a:t>
            </a:r>
            <a:r>
              <a:rPr lang="en-GB" sz="3200" b="1" dirty="0" err="1"/>
              <a:t>gyfathrebu</a:t>
            </a:r>
            <a:r>
              <a:rPr lang="en-GB" sz="3200" b="1" dirty="0"/>
              <a:t> </a:t>
            </a:r>
            <a:r>
              <a:rPr lang="en-GB" sz="3200" b="1" dirty="0" err="1"/>
              <a:t>aneiriol</a:t>
            </a:r>
            <a:r>
              <a:rPr lang="en-GB" sz="3200" b="1" dirty="0"/>
              <a:t>?</a:t>
            </a:r>
            <a:br>
              <a:rPr lang="en-GB" sz="3200" b="1" dirty="0"/>
            </a:br>
            <a:r>
              <a:rPr lang="en-GB" sz="3200" b="1" dirty="0"/>
              <a:t>What about non-verbal communication?</a:t>
            </a:r>
          </a:p>
        </p:txBody>
      </p:sp>
      <p:pic>
        <p:nvPicPr>
          <p:cNvPr id="4" name="Content Placeholder 3"/>
          <p:cNvPicPr>
            <a:picLocks noGrp="1" noChangeAspect="1"/>
          </p:cNvPicPr>
          <p:nvPr>
            <p:ph idx="1"/>
          </p:nvPr>
        </p:nvPicPr>
        <p:blipFill>
          <a:blip r:embed="rId3"/>
          <a:stretch>
            <a:fillRect/>
          </a:stretch>
        </p:blipFill>
        <p:spPr>
          <a:xfrm>
            <a:off x="442529" y="1785259"/>
            <a:ext cx="8349458" cy="4757624"/>
          </a:xfrm>
          <a:prstGeom prst="rect">
            <a:avLst/>
          </a:prstGeom>
        </p:spPr>
      </p:pic>
    </p:spTree>
    <p:extLst>
      <p:ext uri="{BB962C8B-B14F-4D97-AF65-F5344CB8AC3E}">
        <p14:creationId xmlns:p14="http://schemas.microsoft.com/office/powerpoint/2010/main" val="35723967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Body language-p2.jpg"/>
          <p:cNvPicPr>
            <a:picLocks noChangeAspect="1"/>
          </p:cNvPicPr>
          <p:nvPr/>
        </p:nvPicPr>
        <p:blipFill>
          <a:blip r:embed="rId2"/>
          <a:stretch>
            <a:fillRect/>
          </a:stretch>
        </p:blipFill>
        <p:spPr>
          <a:xfrm>
            <a:off x="288396" y="162338"/>
            <a:ext cx="4047345" cy="2486025"/>
          </a:xfrm>
          <a:prstGeom prst="rect">
            <a:avLst/>
          </a:prstGeom>
        </p:spPr>
      </p:pic>
      <p:pic>
        <p:nvPicPr>
          <p:cNvPr id="3" name="Picture 2" descr="Body language-p3.jpg"/>
          <p:cNvPicPr>
            <a:picLocks noChangeAspect="1"/>
          </p:cNvPicPr>
          <p:nvPr/>
        </p:nvPicPr>
        <p:blipFill>
          <a:blip r:embed="rId3"/>
          <a:stretch>
            <a:fillRect/>
          </a:stretch>
        </p:blipFill>
        <p:spPr>
          <a:xfrm>
            <a:off x="4541837" y="1054444"/>
            <a:ext cx="4331230" cy="3816995"/>
          </a:xfrm>
          <a:prstGeom prst="rect">
            <a:avLst/>
          </a:prstGeom>
        </p:spPr>
      </p:pic>
      <p:pic>
        <p:nvPicPr>
          <p:cNvPr id="5" name="Picture 4"/>
          <p:cNvPicPr>
            <a:picLocks noChangeAspect="1"/>
          </p:cNvPicPr>
          <p:nvPr/>
        </p:nvPicPr>
        <p:blipFill>
          <a:blip r:embed="rId4"/>
          <a:stretch>
            <a:fillRect/>
          </a:stretch>
        </p:blipFill>
        <p:spPr>
          <a:xfrm>
            <a:off x="288396" y="2648363"/>
            <a:ext cx="4105525" cy="2782634"/>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85547" y="0"/>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err="1"/>
              <a:t>Mathau</a:t>
            </a:r>
            <a:r>
              <a:rPr lang="en-GB" b="1" dirty="0"/>
              <a:t> </a:t>
            </a:r>
            <a:r>
              <a:rPr lang="en-GB" b="1" dirty="0" err="1"/>
              <a:t>o</a:t>
            </a:r>
            <a:r>
              <a:rPr lang="en-GB" b="1" dirty="0"/>
              <a:t> </a:t>
            </a:r>
            <a:r>
              <a:rPr lang="en-GB" b="1" dirty="0" err="1"/>
              <a:t>gwestiynau</a:t>
            </a:r>
            <a:r>
              <a:rPr lang="en-GB" b="1" dirty="0"/>
              <a:t>  </a:t>
            </a:r>
          </a:p>
          <a:p>
            <a:pPr algn="ctr"/>
            <a:r>
              <a:rPr lang="en-GB" b="1" dirty="0"/>
              <a:t>  Types of questions</a:t>
            </a:r>
          </a:p>
        </p:txBody>
      </p:sp>
      <p:pic>
        <p:nvPicPr>
          <p:cNvPr id="3" name="Picture 2" descr="Event&#10;       Situation&#10;     Choice&#10;        Person&#10;    Reason&#10;       Means&#10;&#10;                              Where/&#10; Present&#10;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652171"/>
            <a:ext cx="6934200" cy="490537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228330" y="1970822"/>
            <a:ext cx="1463040" cy="646331"/>
          </a:xfrm>
          <a:prstGeom prst="rect">
            <a:avLst/>
          </a:prstGeom>
          <a:noFill/>
        </p:spPr>
        <p:txBody>
          <a:bodyPr wrap="square" rtlCol="0">
            <a:spAutoFit/>
          </a:bodyPr>
          <a:lstStyle/>
          <a:p>
            <a:r>
              <a:rPr lang="en-US" dirty="0" err="1"/>
              <a:t>Caeëdig</a:t>
            </a:r>
            <a:endParaRPr lang="en-US" dirty="0"/>
          </a:p>
          <a:p>
            <a:r>
              <a:rPr lang="en-US" dirty="0" err="1"/>
              <a:t>Cydgyfeiriol</a:t>
            </a:r>
            <a:endParaRPr lang="en-US" dirty="0"/>
          </a:p>
        </p:txBody>
      </p:sp>
      <p:sp>
        <p:nvSpPr>
          <p:cNvPr id="5" name="TextBox 4"/>
          <p:cNvSpPr txBox="1"/>
          <p:nvPr/>
        </p:nvSpPr>
        <p:spPr>
          <a:xfrm>
            <a:off x="7228330" y="3240911"/>
            <a:ext cx="1463040" cy="646331"/>
          </a:xfrm>
          <a:prstGeom prst="rect">
            <a:avLst/>
          </a:prstGeom>
          <a:noFill/>
        </p:spPr>
        <p:txBody>
          <a:bodyPr wrap="square" rtlCol="0">
            <a:spAutoFit/>
          </a:bodyPr>
          <a:lstStyle/>
          <a:p>
            <a:r>
              <a:rPr lang="en-US" dirty="0" err="1"/>
              <a:t>Agored</a:t>
            </a:r>
            <a:endParaRPr lang="en-US" dirty="0"/>
          </a:p>
          <a:p>
            <a:r>
              <a:rPr lang="en-US" dirty="0" err="1"/>
              <a:t>Dargyfeririol</a:t>
            </a:r>
            <a:endParaRPr lang="en-US" dirty="0"/>
          </a:p>
        </p:txBody>
      </p:sp>
      <p:sp>
        <p:nvSpPr>
          <p:cNvPr id="6" name="TextBox 5"/>
          <p:cNvSpPr txBox="1"/>
          <p:nvPr/>
        </p:nvSpPr>
        <p:spPr>
          <a:xfrm>
            <a:off x="7228330" y="4387580"/>
            <a:ext cx="1463040" cy="646331"/>
          </a:xfrm>
          <a:prstGeom prst="rect">
            <a:avLst/>
          </a:prstGeom>
          <a:noFill/>
        </p:spPr>
        <p:txBody>
          <a:bodyPr wrap="square" rtlCol="0">
            <a:spAutoFit/>
          </a:bodyPr>
          <a:lstStyle/>
          <a:p>
            <a:r>
              <a:rPr lang="en-US" dirty="0"/>
              <a:t>‘Main’</a:t>
            </a:r>
          </a:p>
          <a:p>
            <a:r>
              <a:rPr lang="en-US" dirty="0" err="1"/>
              <a:t>Syml</a:t>
            </a:r>
            <a:endParaRPr lang="en-US" dirty="0"/>
          </a:p>
        </p:txBody>
      </p:sp>
      <p:sp>
        <p:nvSpPr>
          <p:cNvPr id="7" name="TextBox 6"/>
          <p:cNvSpPr txBox="1"/>
          <p:nvPr/>
        </p:nvSpPr>
        <p:spPr>
          <a:xfrm>
            <a:off x="7228330" y="5676913"/>
            <a:ext cx="1463040" cy="646331"/>
          </a:xfrm>
          <a:prstGeom prst="rect">
            <a:avLst/>
          </a:prstGeom>
          <a:noFill/>
        </p:spPr>
        <p:txBody>
          <a:bodyPr wrap="square" rtlCol="0">
            <a:spAutoFit/>
          </a:bodyPr>
          <a:lstStyle/>
          <a:p>
            <a:r>
              <a:rPr lang="en-US" dirty="0" err="1"/>
              <a:t>Mawr</a:t>
            </a:r>
            <a:endParaRPr lang="en-US" dirty="0"/>
          </a:p>
          <a:p>
            <a:r>
              <a:rPr lang="en-US" dirty="0" err="1"/>
              <a:t>Cymhleth</a:t>
            </a:r>
            <a:endParaRPr lang="en-US" dirty="0"/>
          </a:p>
        </p:txBody>
      </p:sp>
    </p:spTree>
    <p:extLst>
      <p:ext uri="{BB962C8B-B14F-4D97-AF65-F5344CB8AC3E}">
        <p14:creationId xmlns:p14="http://schemas.microsoft.com/office/powerpoint/2010/main" val="6473747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3180761-ECF7-C7C5-1E49-307388A3BD80}"/>
              </a:ext>
            </a:extLst>
          </p:cNvPr>
          <p:cNvSpPr txBox="1"/>
          <p:nvPr/>
        </p:nvSpPr>
        <p:spPr>
          <a:xfrm>
            <a:off x="358296" y="260648"/>
            <a:ext cx="8534184" cy="5509200"/>
          </a:xfrm>
          <a:prstGeom prst="rect">
            <a:avLst/>
          </a:prstGeom>
          <a:noFill/>
        </p:spPr>
        <p:txBody>
          <a:bodyPr wrap="square">
            <a:spAutoFit/>
          </a:bodyPr>
          <a:lstStyle/>
          <a:p>
            <a:r>
              <a:rPr lang="en-GB" sz="2800" b="1" dirty="0"/>
              <a:t>It’s essential that you demonstrate professional behaviour, especially when observing lessons, and during your time at school. </a:t>
            </a:r>
          </a:p>
          <a:p>
            <a:endParaRPr lang="en-GB" sz="2400" dirty="0"/>
          </a:p>
          <a:p>
            <a:r>
              <a:rPr lang="en-GB" sz="2400" b="1" u="sng" dirty="0"/>
              <a:t>Please ensure that: </a:t>
            </a:r>
          </a:p>
          <a:p>
            <a:r>
              <a:rPr lang="en-GB" sz="2400" dirty="0"/>
              <a:t>• you dress appropriately for the school context </a:t>
            </a:r>
          </a:p>
          <a:p>
            <a:r>
              <a:rPr lang="en-GB" sz="2400" dirty="0"/>
              <a:t>• you are punctual and well prepared (you will need a pen and paper) </a:t>
            </a:r>
          </a:p>
          <a:p>
            <a:r>
              <a:rPr lang="en-GB" sz="2400" dirty="0"/>
              <a:t>• you discuss observations in a professional manner: avoid making personal criticisms; offer constructive and reflective comments on what you observe </a:t>
            </a:r>
          </a:p>
          <a:p>
            <a:r>
              <a:rPr lang="en-GB" sz="2400" dirty="0"/>
              <a:t>• you should not take any photographs or films </a:t>
            </a:r>
          </a:p>
          <a:p>
            <a:r>
              <a:rPr lang="en-GB" sz="2400" dirty="0"/>
              <a:t>• mobile phones must be turned off</a:t>
            </a:r>
          </a:p>
        </p:txBody>
      </p:sp>
    </p:spTree>
    <p:extLst>
      <p:ext uri="{BB962C8B-B14F-4D97-AF65-F5344CB8AC3E}">
        <p14:creationId xmlns:p14="http://schemas.microsoft.com/office/powerpoint/2010/main" val="37299454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5"/>
          <p:cNvSpPr txBox="1">
            <a:spLocks/>
          </p:cNvSpPr>
          <p:nvPr/>
        </p:nvSpPr>
        <p:spPr>
          <a:xfrm>
            <a:off x="162232" y="1524000"/>
            <a:ext cx="8819535" cy="5334000"/>
          </a:xfrm>
          <a:prstGeom prst="rect">
            <a:avLst/>
          </a:prstGeom>
        </p:spPr>
        <p:style>
          <a:lnRef idx="2">
            <a:schemeClr val="accent3"/>
          </a:lnRef>
          <a:fillRef idx="1">
            <a:schemeClr val="lt1"/>
          </a:fillRef>
          <a:effectRef idx="0">
            <a:schemeClr val="accent3"/>
          </a:effectRef>
          <a:fontRef idx="minor">
            <a:schemeClr val="dk1"/>
          </a:fontRef>
        </p:style>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hangingPunct="0">
              <a:buFont typeface="Arial" panose="020B0604020202020204" pitchFamily="34" charset="0"/>
              <a:buNone/>
            </a:pPr>
            <a:r>
              <a:rPr lang="en-US" sz="2200" b="1" dirty="0">
                <a:solidFill>
                  <a:srgbClr val="604A7B"/>
                </a:solidFill>
              </a:rPr>
              <a:t>    </a:t>
            </a:r>
            <a:r>
              <a:rPr lang="en-US" sz="2200" b="1" dirty="0" err="1">
                <a:solidFill>
                  <a:schemeClr val="tx1"/>
                </a:solidFill>
              </a:rPr>
              <a:t>Mae’n</a:t>
            </a:r>
            <a:r>
              <a:rPr lang="en-US" sz="2200" b="1" dirty="0">
                <a:solidFill>
                  <a:schemeClr val="tx1"/>
                </a:solidFill>
              </a:rPr>
              <a:t> </a:t>
            </a:r>
            <a:r>
              <a:rPr lang="en-US" sz="2200" b="1" dirty="0" err="1">
                <a:solidFill>
                  <a:schemeClr val="tx1"/>
                </a:solidFill>
              </a:rPr>
              <a:t>angenrheidiol</a:t>
            </a:r>
            <a:r>
              <a:rPr lang="en-US" sz="2200" b="1" dirty="0">
                <a:solidFill>
                  <a:schemeClr val="tx1"/>
                </a:solidFill>
              </a:rPr>
              <a:t> </a:t>
            </a:r>
            <a:r>
              <a:rPr lang="en-US" sz="2200" b="1" dirty="0" err="1">
                <a:solidFill>
                  <a:schemeClr val="tx1"/>
                </a:solidFill>
              </a:rPr>
              <a:t>eich</a:t>
            </a:r>
            <a:r>
              <a:rPr lang="en-US" sz="2200" b="1" dirty="0">
                <a:solidFill>
                  <a:schemeClr val="tx1"/>
                </a:solidFill>
              </a:rPr>
              <a:t> bod </a:t>
            </a:r>
            <a:r>
              <a:rPr lang="en-US" sz="2200" b="1" dirty="0" err="1">
                <a:solidFill>
                  <a:schemeClr val="tx1"/>
                </a:solidFill>
              </a:rPr>
              <a:t>yn</a:t>
            </a:r>
            <a:r>
              <a:rPr lang="en-US" sz="2200" b="1" dirty="0">
                <a:solidFill>
                  <a:schemeClr val="tx1"/>
                </a:solidFill>
              </a:rPr>
              <a:t>  </a:t>
            </a:r>
            <a:r>
              <a:rPr lang="en-US" sz="2200" b="1" dirty="0" err="1">
                <a:solidFill>
                  <a:schemeClr val="tx1"/>
                </a:solidFill>
              </a:rPr>
              <a:t>arddangos</a:t>
            </a:r>
            <a:r>
              <a:rPr lang="en-US" sz="2200" b="1" dirty="0">
                <a:solidFill>
                  <a:schemeClr val="tx1"/>
                </a:solidFill>
              </a:rPr>
              <a:t> </a:t>
            </a:r>
            <a:r>
              <a:rPr lang="en-US" sz="2200" b="1" dirty="0" err="1">
                <a:solidFill>
                  <a:schemeClr val="tx1"/>
                </a:solidFill>
              </a:rPr>
              <a:t>ymddygiad</a:t>
            </a:r>
            <a:r>
              <a:rPr lang="en-US" sz="2200" b="1" dirty="0">
                <a:solidFill>
                  <a:schemeClr val="tx1"/>
                </a:solidFill>
              </a:rPr>
              <a:t> </a:t>
            </a:r>
            <a:r>
              <a:rPr lang="en-US" sz="2200" b="1" dirty="0" err="1">
                <a:solidFill>
                  <a:schemeClr val="tx1"/>
                </a:solidFill>
              </a:rPr>
              <a:t>proffesiynol</a:t>
            </a:r>
            <a:r>
              <a:rPr lang="en-US" sz="2200" b="1" dirty="0">
                <a:solidFill>
                  <a:schemeClr val="tx1"/>
                </a:solidFill>
              </a:rPr>
              <a:t>, </a:t>
            </a:r>
            <a:r>
              <a:rPr lang="en-US" sz="2200" b="1" dirty="0" err="1">
                <a:solidFill>
                  <a:schemeClr val="tx1"/>
                </a:solidFill>
              </a:rPr>
              <a:t>yn</a:t>
            </a:r>
            <a:r>
              <a:rPr lang="en-US" sz="2200" b="1" dirty="0">
                <a:solidFill>
                  <a:schemeClr val="tx1"/>
                </a:solidFill>
              </a:rPr>
              <a:t>  </a:t>
            </a:r>
            <a:r>
              <a:rPr lang="en-US" sz="2200" b="1" dirty="0" err="1">
                <a:solidFill>
                  <a:schemeClr val="tx1"/>
                </a:solidFill>
              </a:rPr>
              <a:t>enwedig</a:t>
            </a:r>
            <a:r>
              <a:rPr lang="en-US" sz="2200" b="1" dirty="0">
                <a:solidFill>
                  <a:schemeClr val="tx1"/>
                </a:solidFill>
              </a:rPr>
              <a:t> </a:t>
            </a:r>
            <a:r>
              <a:rPr lang="en-US" sz="2200" b="1" dirty="0" err="1">
                <a:solidFill>
                  <a:schemeClr val="tx1"/>
                </a:solidFill>
              </a:rPr>
              <a:t>wrth</a:t>
            </a:r>
            <a:r>
              <a:rPr lang="en-US" sz="2200" b="1" dirty="0">
                <a:solidFill>
                  <a:schemeClr val="tx1"/>
                </a:solidFill>
              </a:rPr>
              <a:t> </a:t>
            </a:r>
            <a:r>
              <a:rPr lang="en-US" sz="2200" b="1" dirty="0" err="1">
                <a:solidFill>
                  <a:schemeClr val="tx1"/>
                </a:solidFill>
              </a:rPr>
              <a:t>arsylwi</a:t>
            </a:r>
            <a:r>
              <a:rPr lang="en-US" sz="2200" b="1" dirty="0">
                <a:solidFill>
                  <a:schemeClr val="tx1"/>
                </a:solidFill>
              </a:rPr>
              <a:t> </a:t>
            </a:r>
            <a:r>
              <a:rPr lang="en-US" sz="2200" b="1" dirty="0" err="1">
                <a:solidFill>
                  <a:schemeClr val="tx1"/>
                </a:solidFill>
              </a:rPr>
              <a:t>sesiynau</a:t>
            </a:r>
            <a:r>
              <a:rPr lang="en-US" sz="2200" b="1" dirty="0">
                <a:solidFill>
                  <a:schemeClr val="tx1"/>
                </a:solidFill>
              </a:rPr>
              <a:t>,  </a:t>
            </a:r>
            <a:r>
              <a:rPr lang="en-US" sz="2200" b="1" dirty="0" err="1">
                <a:solidFill>
                  <a:schemeClr val="tx1"/>
                </a:solidFill>
              </a:rPr>
              <a:t>yn</a:t>
            </a:r>
            <a:r>
              <a:rPr lang="en-US" sz="2200" b="1" dirty="0">
                <a:solidFill>
                  <a:schemeClr val="tx1"/>
                </a:solidFill>
              </a:rPr>
              <a:t> </a:t>
            </a:r>
            <a:r>
              <a:rPr lang="en-US" sz="2200" b="1" dirty="0" err="1">
                <a:solidFill>
                  <a:schemeClr val="tx1"/>
                </a:solidFill>
              </a:rPr>
              <a:t>ystod</a:t>
            </a:r>
            <a:r>
              <a:rPr lang="en-US" sz="2200" b="1" dirty="0">
                <a:solidFill>
                  <a:schemeClr val="tx1"/>
                </a:solidFill>
              </a:rPr>
              <a:t> </a:t>
            </a:r>
            <a:r>
              <a:rPr lang="en-US" sz="2200" b="1" dirty="0" err="1">
                <a:solidFill>
                  <a:schemeClr val="tx1"/>
                </a:solidFill>
              </a:rPr>
              <a:t>eich</a:t>
            </a:r>
            <a:r>
              <a:rPr lang="en-US" sz="2200" b="1" dirty="0">
                <a:solidFill>
                  <a:schemeClr val="tx1"/>
                </a:solidFill>
              </a:rPr>
              <a:t> </a:t>
            </a:r>
            <a:r>
              <a:rPr lang="en-US" sz="2200" b="1" dirty="0" err="1">
                <a:solidFill>
                  <a:schemeClr val="tx1"/>
                </a:solidFill>
              </a:rPr>
              <a:t>amser</a:t>
            </a:r>
            <a:r>
              <a:rPr lang="en-US" sz="2200" b="1" dirty="0">
                <a:solidFill>
                  <a:schemeClr val="tx1"/>
                </a:solidFill>
              </a:rPr>
              <a:t> </a:t>
            </a:r>
            <a:r>
              <a:rPr lang="en-US" sz="2200" b="1" dirty="0" err="1">
                <a:solidFill>
                  <a:schemeClr val="tx1"/>
                </a:solidFill>
              </a:rPr>
              <a:t>yn</a:t>
            </a:r>
            <a:r>
              <a:rPr lang="en-US" sz="2200" b="1" dirty="0">
                <a:solidFill>
                  <a:schemeClr val="tx1"/>
                </a:solidFill>
              </a:rPr>
              <a:t> </a:t>
            </a:r>
            <a:r>
              <a:rPr lang="en-US" sz="2200" b="1" dirty="0" err="1">
                <a:solidFill>
                  <a:schemeClr val="tx1"/>
                </a:solidFill>
              </a:rPr>
              <a:t>yr</a:t>
            </a:r>
            <a:r>
              <a:rPr lang="en-US" sz="2200" b="1" dirty="0">
                <a:solidFill>
                  <a:schemeClr val="tx1"/>
                </a:solidFill>
              </a:rPr>
              <a:t> </a:t>
            </a:r>
            <a:r>
              <a:rPr lang="en-US" sz="2200" b="1" dirty="0" err="1">
                <a:solidFill>
                  <a:schemeClr val="tx1"/>
                </a:solidFill>
              </a:rPr>
              <a:t>ysgol</a:t>
            </a:r>
            <a:r>
              <a:rPr lang="en-US" sz="2200" b="1" dirty="0">
                <a:solidFill>
                  <a:schemeClr val="tx1"/>
                </a:solidFill>
              </a:rPr>
              <a:t>. </a:t>
            </a:r>
            <a:r>
              <a:rPr lang="en-US" sz="2200" b="1" dirty="0" err="1">
                <a:solidFill>
                  <a:schemeClr val="tx1"/>
                </a:solidFill>
              </a:rPr>
              <a:t>Trafodwch</a:t>
            </a:r>
            <a:r>
              <a:rPr lang="en-US" sz="2200" b="1" dirty="0">
                <a:solidFill>
                  <a:schemeClr val="tx1"/>
                </a:solidFill>
              </a:rPr>
              <a:t> </a:t>
            </a:r>
            <a:r>
              <a:rPr lang="en-US" sz="2200" b="1" dirty="0" err="1">
                <a:solidFill>
                  <a:schemeClr val="tx1"/>
                </a:solidFill>
              </a:rPr>
              <a:t>beth</a:t>
            </a:r>
            <a:r>
              <a:rPr lang="en-US" sz="2200" b="1" dirty="0">
                <a:solidFill>
                  <a:schemeClr val="tx1"/>
                </a:solidFill>
              </a:rPr>
              <a:t> a </a:t>
            </a:r>
            <a:r>
              <a:rPr lang="en-US" sz="2200" b="1" dirty="0" err="1">
                <a:solidFill>
                  <a:schemeClr val="tx1"/>
                </a:solidFill>
              </a:rPr>
              <a:t>olygir</a:t>
            </a:r>
            <a:r>
              <a:rPr lang="en-US" sz="2200" b="1" dirty="0">
                <a:solidFill>
                  <a:schemeClr val="tx1"/>
                </a:solidFill>
              </a:rPr>
              <a:t> </a:t>
            </a:r>
            <a:r>
              <a:rPr lang="en-US" sz="2200" b="1" dirty="0" err="1">
                <a:solidFill>
                  <a:schemeClr val="tx1"/>
                </a:solidFill>
              </a:rPr>
              <a:t>wrth</a:t>
            </a:r>
            <a:r>
              <a:rPr lang="en-US" sz="2200" b="1" dirty="0">
                <a:solidFill>
                  <a:schemeClr val="tx1"/>
                </a:solidFill>
              </a:rPr>
              <a:t> </a:t>
            </a:r>
            <a:r>
              <a:rPr lang="en-US" sz="2200" b="1" dirty="0" err="1">
                <a:solidFill>
                  <a:schemeClr val="tx1"/>
                </a:solidFill>
              </a:rPr>
              <a:t>hyn</a:t>
            </a:r>
            <a:r>
              <a:rPr lang="mr-IN" sz="2200" b="1" dirty="0">
                <a:solidFill>
                  <a:schemeClr val="tx1"/>
                </a:solidFill>
              </a:rPr>
              <a:t>…</a:t>
            </a:r>
            <a:endParaRPr lang="en-US" sz="2200" b="1" dirty="0">
              <a:solidFill>
                <a:schemeClr val="tx1"/>
              </a:solidFill>
            </a:endParaRPr>
          </a:p>
          <a:p>
            <a:pPr hangingPunct="0">
              <a:buFont typeface="Arial" panose="020B0604020202020204" pitchFamily="34" charset="0"/>
              <a:buNone/>
            </a:pPr>
            <a:endParaRPr lang="en-US" sz="2200" b="1" dirty="0">
              <a:solidFill>
                <a:schemeClr val="tx1"/>
              </a:solidFill>
            </a:endParaRPr>
          </a:p>
          <a:p>
            <a:pPr hangingPunct="0"/>
            <a:r>
              <a:rPr lang="en-US" sz="2200" dirty="0">
                <a:solidFill>
                  <a:schemeClr val="tx1"/>
                </a:solidFill>
                <a:latin typeface="Arial" charset="0"/>
                <a:ea typeface="Arial" charset="0"/>
                <a:cs typeface="Arial" charset="0"/>
              </a:rPr>
              <a:t>Bod </a:t>
            </a:r>
            <a:r>
              <a:rPr lang="en-US" sz="2200" dirty="0" err="1">
                <a:solidFill>
                  <a:schemeClr val="tx1"/>
                </a:solidFill>
                <a:latin typeface="Arial" charset="0"/>
                <a:ea typeface="Arial" charset="0"/>
                <a:cs typeface="Arial" charset="0"/>
              </a:rPr>
              <a:t>eich</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ymarweddiad</a:t>
            </a:r>
            <a:r>
              <a:rPr lang="en-US" sz="2200" dirty="0">
                <a:solidFill>
                  <a:schemeClr val="tx1"/>
                </a:solidFill>
                <a:latin typeface="Arial" charset="0"/>
                <a:ea typeface="Arial" charset="0"/>
                <a:cs typeface="Arial" charset="0"/>
              </a:rPr>
              <a:t> ac </a:t>
            </a:r>
            <a:r>
              <a:rPr lang="en-US" sz="2200" dirty="0" err="1">
                <a:solidFill>
                  <a:schemeClr val="tx1"/>
                </a:solidFill>
                <a:latin typeface="Arial" charset="0"/>
                <a:ea typeface="Arial" charset="0"/>
                <a:cs typeface="Arial" charset="0"/>
              </a:rPr>
              <a:t>ymddangosiad</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yn</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addas</a:t>
            </a:r>
            <a:r>
              <a:rPr lang="en-US" sz="2200" dirty="0">
                <a:solidFill>
                  <a:schemeClr val="tx1"/>
                </a:solidFill>
                <a:latin typeface="Arial" charset="0"/>
                <a:ea typeface="Arial" charset="0"/>
                <a:cs typeface="Arial" charset="0"/>
              </a:rPr>
              <a:t> ( </a:t>
            </a:r>
            <a:r>
              <a:rPr lang="en-US" sz="2200" dirty="0" err="1">
                <a:solidFill>
                  <a:schemeClr val="tx1"/>
                </a:solidFill>
                <a:latin typeface="Arial" charset="0"/>
                <a:ea typeface="Arial" charset="0"/>
                <a:cs typeface="Arial" charset="0"/>
              </a:rPr>
              <a:t>gan</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gynnwys</a:t>
            </a:r>
            <a:r>
              <a:rPr lang="en-US" sz="2200" dirty="0">
                <a:solidFill>
                  <a:schemeClr val="tx1"/>
                </a:solidFill>
                <a:latin typeface="Arial" charset="0"/>
                <a:ea typeface="Arial" charset="0"/>
                <a:cs typeface="Arial" charset="0"/>
              </a:rPr>
              <a:t> bod </a:t>
            </a:r>
            <a:r>
              <a:rPr lang="en-US" sz="2200" dirty="0" err="1">
                <a:solidFill>
                  <a:schemeClr val="tx1"/>
                </a:solidFill>
                <a:latin typeface="Arial" charset="0"/>
                <a:ea typeface="Arial" charset="0"/>
                <a:cs typeface="Arial" charset="0"/>
              </a:rPr>
              <a:t>eich</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dillad</a:t>
            </a:r>
            <a:r>
              <a:rPr lang="en-US" sz="2200" dirty="0">
                <a:solidFill>
                  <a:schemeClr val="tx1"/>
                </a:solidFill>
                <a:latin typeface="Arial" charset="0"/>
                <a:ea typeface="Arial" charset="0"/>
                <a:cs typeface="Arial" charset="0"/>
              </a:rPr>
              <a:t> / </a:t>
            </a:r>
            <a:r>
              <a:rPr lang="en-US" sz="2200" dirty="0" err="1">
                <a:solidFill>
                  <a:schemeClr val="tx1"/>
                </a:solidFill>
                <a:latin typeface="Arial" charset="0"/>
                <a:ea typeface="Arial" charset="0"/>
                <a:cs typeface="Arial" charset="0"/>
              </a:rPr>
              <a:t>steil</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gwallt</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yn</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cyd-fynd</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â</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pholisi</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ysgol</a:t>
            </a:r>
            <a:r>
              <a:rPr lang="en-US" sz="2200" dirty="0">
                <a:solidFill>
                  <a:schemeClr val="tx1"/>
                </a:solidFill>
                <a:latin typeface="Arial" charset="0"/>
                <a:ea typeface="Arial" charset="0"/>
                <a:cs typeface="Arial" charset="0"/>
              </a:rPr>
              <a:t>).</a:t>
            </a:r>
          </a:p>
          <a:p>
            <a:pPr hangingPunct="0">
              <a:buFont typeface="Arial"/>
              <a:buChar char="•"/>
            </a:pPr>
            <a:r>
              <a:rPr lang="en-US" sz="2200" dirty="0" err="1">
                <a:solidFill>
                  <a:schemeClr val="tx1"/>
                </a:solidFill>
                <a:latin typeface="Arial" charset="0"/>
                <a:ea typeface="Arial" charset="0"/>
                <a:cs typeface="Arial" charset="0"/>
              </a:rPr>
              <a:t>Eich</a:t>
            </a:r>
            <a:r>
              <a:rPr lang="en-US" sz="2200" dirty="0">
                <a:solidFill>
                  <a:schemeClr val="tx1"/>
                </a:solidFill>
                <a:latin typeface="Arial" charset="0"/>
                <a:ea typeface="Arial" charset="0"/>
                <a:cs typeface="Arial" charset="0"/>
              </a:rPr>
              <a:t> bod </a:t>
            </a:r>
            <a:r>
              <a:rPr lang="en-US" sz="2200" dirty="0" err="1">
                <a:solidFill>
                  <a:schemeClr val="tx1"/>
                </a:solidFill>
                <a:latin typeface="Arial" charset="0"/>
                <a:ea typeface="Arial" charset="0"/>
                <a:cs typeface="Arial" charset="0"/>
              </a:rPr>
              <a:t>yn</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brydlon</a:t>
            </a:r>
            <a:r>
              <a:rPr lang="en-US" sz="2200" dirty="0">
                <a:solidFill>
                  <a:schemeClr val="tx1"/>
                </a:solidFill>
                <a:latin typeface="Arial" charset="0"/>
                <a:ea typeface="Arial" charset="0"/>
                <a:cs typeface="Arial" charset="0"/>
              </a:rPr>
              <a:t> ac </a:t>
            </a:r>
            <a:r>
              <a:rPr lang="en-US" sz="2200" dirty="0" err="1">
                <a:solidFill>
                  <a:schemeClr val="tx1"/>
                </a:solidFill>
                <a:latin typeface="Arial" charset="0"/>
                <a:ea typeface="Arial" charset="0"/>
                <a:cs typeface="Arial" charset="0"/>
              </a:rPr>
              <a:t>wedi</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paratoi</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yn</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drylwyr</a:t>
            </a:r>
            <a:r>
              <a:rPr lang="en-US" sz="2200" dirty="0">
                <a:solidFill>
                  <a:schemeClr val="tx1"/>
                </a:solidFill>
                <a:latin typeface="Arial" charset="0"/>
                <a:ea typeface="Arial" charset="0"/>
                <a:cs typeface="Arial" charset="0"/>
              </a:rPr>
              <a:t>.</a:t>
            </a:r>
          </a:p>
          <a:p>
            <a:pPr hangingPunct="0">
              <a:buFont typeface="Arial"/>
              <a:buChar char="•"/>
            </a:pPr>
            <a:r>
              <a:rPr lang="en-US" sz="2200" dirty="0" err="1">
                <a:solidFill>
                  <a:schemeClr val="tx1"/>
                </a:solidFill>
                <a:latin typeface="Arial" charset="0"/>
                <a:ea typeface="Arial" charset="0"/>
                <a:cs typeface="Arial" charset="0"/>
              </a:rPr>
              <a:t>Eich</a:t>
            </a:r>
            <a:r>
              <a:rPr lang="en-US" sz="2200" dirty="0">
                <a:solidFill>
                  <a:schemeClr val="tx1"/>
                </a:solidFill>
                <a:latin typeface="Arial" charset="0"/>
                <a:ea typeface="Arial" charset="0"/>
                <a:cs typeface="Arial" charset="0"/>
              </a:rPr>
              <a:t> bod </a:t>
            </a:r>
            <a:r>
              <a:rPr lang="en-US" sz="2200" dirty="0" err="1">
                <a:solidFill>
                  <a:schemeClr val="tx1"/>
                </a:solidFill>
                <a:latin typeface="Arial" charset="0"/>
                <a:ea typeface="Arial" charset="0"/>
                <a:cs typeface="Arial" charset="0"/>
              </a:rPr>
              <a:t>yn</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trafod</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arsylwadau</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mewn</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ffordd</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broffesiynol</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Dylech</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osgoi</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gwneud</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beirniadaethau</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personol</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ond</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gallwch</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gynnig</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sylwadau</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adfyfyriol</a:t>
            </a:r>
            <a:r>
              <a:rPr lang="en-US" sz="2200" dirty="0">
                <a:solidFill>
                  <a:schemeClr val="tx1"/>
                </a:solidFill>
                <a:latin typeface="Arial" charset="0"/>
                <a:ea typeface="Arial" charset="0"/>
                <a:cs typeface="Arial" charset="0"/>
              </a:rPr>
              <a:t> a </a:t>
            </a:r>
            <a:r>
              <a:rPr lang="en-US" sz="2200" dirty="0" err="1">
                <a:solidFill>
                  <a:schemeClr val="tx1"/>
                </a:solidFill>
                <a:latin typeface="Arial" charset="0"/>
                <a:ea typeface="Arial" charset="0"/>
                <a:cs typeface="Arial" charset="0"/>
              </a:rPr>
              <a:t>chadarnhaol</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ar</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beth</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rydych</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yn</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arsylwi</a:t>
            </a:r>
            <a:r>
              <a:rPr lang="en-US" sz="2200" dirty="0">
                <a:solidFill>
                  <a:schemeClr val="tx1"/>
                </a:solidFill>
                <a:latin typeface="Arial" charset="0"/>
                <a:ea typeface="Arial" charset="0"/>
                <a:cs typeface="Arial" charset="0"/>
              </a:rPr>
              <a:t>.</a:t>
            </a:r>
          </a:p>
          <a:p>
            <a:pPr hangingPunct="0">
              <a:buFont typeface="Arial"/>
              <a:buChar char="•"/>
            </a:pPr>
            <a:r>
              <a:rPr lang="en-US" sz="2200" dirty="0">
                <a:solidFill>
                  <a:schemeClr val="tx1"/>
                </a:solidFill>
                <a:latin typeface="Arial" charset="0"/>
                <a:ea typeface="Arial" charset="0"/>
                <a:cs typeface="Arial" charset="0"/>
              </a:rPr>
              <a:t>Ni </a:t>
            </a:r>
            <a:r>
              <a:rPr lang="en-US" sz="2200" dirty="0" err="1">
                <a:solidFill>
                  <a:schemeClr val="tx1"/>
                </a:solidFill>
                <a:latin typeface="Arial" charset="0"/>
                <a:ea typeface="Arial" charset="0"/>
                <a:cs typeface="Arial" charset="0"/>
              </a:rPr>
              <a:t>ddylech</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dynnu</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unrhyw</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luniau</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neu</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ffilm</a:t>
            </a:r>
            <a:r>
              <a:rPr lang="en-US" sz="2200" dirty="0">
                <a:solidFill>
                  <a:schemeClr val="tx1"/>
                </a:solidFill>
                <a:latin typeface="Arial" charset="0"/>
                <a:ea typeface="Arial" charset="0"/>
                <a:cs typeface="Arial" charset="0"/>
              </a:rPr>
              <a:t>.</a:t>
            </a:r>
          </a:p>
          <a:p>
            <a:pPr hangingPunct="0">
              <a:buFont typeface="Arial"/>
              <a:buChar char="•"/>
            </a:pPr>
            <a:r>
              <a:rPr lang="en-US" sz="2200" dirty="0" err="1">
                <a:solidFill>
                  <a:schemeClr val="tx1"/>
                </a:solidFill>
                <a:latin typeface="Arial" charset="0"/>
                <a:ea typeface="Arial" charset="0"/>
                <a:cs typeface="Arial" charset="0"/>
              </a:rPr>
              <a:t>Rhaid</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i</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ffoniau</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symudol</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gael</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eu</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diffodd</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neu</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gael</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eu</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rhoi</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ar</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ddistaw</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Dylech</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ddatgan</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os</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oes</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gennych</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unrhyw</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gysylltiad</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â’r</a:t>
            </a:r>
            <a:r>
              <a:rPr lang="en-US" sz="2200" dirty="0">
                <a:solidFill>
                  <a:schemeClr val="tx1"/>
                </a:solidFill>
                <a:latin typeface="Arial" charset="0"/>
                <a:ea typeface="Arial" charset="0"/>
                <a:cs typeface="Arial" charset="0"/>
              </a:rPr>
              <a:t> </a:t>
            </a:r>
            <a:r>
              <a:rPr lang="en-US" sz="2200" dirty="0" err="1">
                <a:solidFill>
                  <a:schemeClr val="tx1"/>
                </a:solidFill>
                <a:latin typeface="Arial" charset="0"/>
                <a:ea typeface="Arial" charset="0"/>
                <a:cs typeface="Arial" charset="0"/>
              </a:rPr>
              <a:t>ysgol</a:t>
            </a:r>
            <a:r>
              <a:rPr lang="en-US" sz="2200" dirty="0">
                <a:solidFill>
                  <a:schemeClr val="tx1"/>
                </a:solidFill>
                <a:latin typeface="Arial" charset="0"/>
                <a:ea typeface="Arial" charset="0"/>
                <a:cs typeface="Arial" charset="0"/>
              </a:rPr>
              <a:t>.</a:t>
            </a:r>
          </a:p>
        </p:txBody>
      </p:sp>
      <p:sp>
        <p:nvSpPr>
          <p:cNvPr id="3" name="Title 1"/>
          <p:cNvSpPr txBox="1">
            <a:spLocks/>
          </p:cNvSpPr>
          <p:nvPr/>
        </p:nvSpPr>
        <p:spPr>
          <a:xfrm>
            <a:off x="457200" y="0"/>
            <a:ext cx="8229600" cy="1143000"/>
          </a:xfrm>
          <a:prstGeom prst="rect">
            <a:avLst/>
          </a:prstGeom>
          <a:solidFill>
            <a:srgbClr val="FFFF00"/>
          </a:solidFill>
        </p:spPr>
        <p:style>
          <a:lnRef idx="2">
            <a:schemeClr val="accent4"/>
          </a:lnRef>
          <a:fillRef idx="1">
            <a:schemeClr val="lt1"/>
          </a:fillRef>
          <a:effectRef idx="0">
            <a:schemeClr val="accent4"/>
          </a:effectRef>
          <a:fontRef idx="minor">
            <a:schemeClr val="dk1"/>
          </a:fontRef>
        </p:style>
        <p:txBody>
          <a:bodyPr>
            <a:normAutofit fontScale="97500" lnSpcReduction="10000"/>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US" b="1" dirty="0"/>
              <a:t>Mae </a:t>
            </a:r>
            <a:r>
              <a:rPr lang="en-US" b="1" dirty="0" err="1"/>
              <a:t>proffesiynoldeb</a:t>
            </a:r>
            <a:r>
              <a:rPr lang="en-US" b="1" dirty="0"/>
              <a:t> </a:t>
            </a:r>
            <a:r>
              <a:rPr lang="en-US" b="1" dirty="0" err="1"/>
              <a:t>yn</a:t>
            </a:r>
            <a:r>
              <a:rPr lang="en-US" b="1" dirty="0"/>
              <a:t> </a:t>
            </a:r>
            <a:r>
              <a:rPr lang="en-US" b="1" dirty="0" err="1"/>
              <a:t>angenrheidiol</a:t>
            </a:r>
            <a:endParaRPr lang="en-US" b="1" dirty="0"/>
          </a:p>
        </p:txBody>
      </p:sp>
    </p:spTree>
    <p:extLst>
      <p:ext uri="{BB962C8B-B14F-4D97-AF65-F5344CB8AC3E}">
        <p14:creationId xmlns:p14="http://schemas.microsoft.com/office/powerpoint/2010/main" val="511595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21" presetClass="entr" presetSubtype="1" fill="hold" grpId="0" nodeType="clickEffect">
                                  <p:stCondLst>
                                    <p:cond delay="0"/>
                                  </p:stCondLst>
                                  <p:childTnLst>
                                    <p:set>
                                      <p:cBhvr>
                                        <p:cTn id="34" dur="1" fill="hold">
                                          <p:stCondLst>
                                            <p:cond delay="0"/>
                                          </p:stCondLst>
                                        </p:cTn>
                                        <p:tgtEl>
                                          <p:spTgt spid="3"/>
                                        </p:tgtEl>
                                        <p:attrNameLst>
                                          <p:attrName>style.visibility</p:attrName>
                                        </p:attrNameLst>
                                      </p:cBhvr>
                                      <p:to>
                                        <p:strVal val="visible"/>
                                      </p:to>
                                    </p:set>
                                    <p:animEffect transition="in" filter="wheel(1)">
                                      <p:cBhvr>
                                        <p:cTn id="35"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1763688" y="2852936"/>
            <a:ext cx="5094312" cy="2448272"/>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altLang="en-US" sz="4000" b="1" dirty="0">
                <a:solidFill>
                  <a:schemeClr val="bg1"/>
                </a:solidFill>
              </a:rPr>
              <a:t>Thank you</a:t>
            </a:r>
          </a:p>
          <a:p>
            <a:pPr eaLnBrk="1" hangingPunct="1"/>
            <a:r>
              <a:rPr lang="en-US" altLang="en-US" sz="4000" b="1" dirty="0" err="1">
                <a:solidFill>
                  <a:schemeClr val="bg1"/>
                </a:solidFill>
              </a:rPr>
              <a:t>Diolch</a:t>
            </a:r>
            <a:endParaRPr lang="en-US" altLang="en-US" sz="4000" b="1" dirty="0">
              <a:solidFill>
                <a:schemeClr val="bg1"/>
              </a:solidFill>
            </a:endParaRPr>
          </a:p>
          <a:p>
            <a:pPr eaLnBrk="1" hangingPunct="1"/>
            <a:r>
              <a:rPr lang="en-US" altLang="en-US" sz="4000" b="1" dirty="0" err="1">
                <a:solidFill>
                  <a:schemeClr val="bg1"/>
                </a:solidFill>
              </a:rPr>
              <a:t>Obrigada</a:t>
            </a:r>
            <a:endParaRPr lang="en-US" altLang="en-US" sz="2400" b="1" dirty="0">
              <a:solidFill>
                <a:schemeClr val="bg1"/>
              </a:solidFill>
            </a:endParaRPr>
          </a:p>
        </p:txBody>
      </p:sp>
      <p:sp>
        <p:nvSpPr>
          <p:cNvPr id="2" name="TextBox 1">
            <a:extLst>
              <a:ext uri="{FF2B5EF4-FFF2-40B4-BE49-F238E27FC236}">
                <a16:creationId xmlns:a16="http://schemas.microsoft.com/office/drawing/2014/main" id="{1D996922-2B59-BE4C-B810-81D771F5B647}"/>
              </a:ext>
            </a:extLst>
          </p:cNvPr>
          <p:cNvSpPr txBox="1"/>
          <p:nvPr/>
        </p:nvSpPr>
        <p:spPr>
          <a:xfrm>
            <a:off x="701822" y="895073"/>
            <a:ext cx="7740352" cy="1323439"/>
          </a:xfrm>
          <a:prstGeom prst="rect">
            <a:avLst/>
          </a:prstGeom>
          <a:noFill/>
          <a:ln>
            <a:noFill/>
          </a:ln>
        </p:spPr>
        <p:txBody>
          <a:bodyPr wrap="square" rtlCol="0" anchor="ctr">
            <a:spAutoFit/>
          </a:bodyPr>
          <a:lstStyle/>
          <a:p>
            <a:pPr algn="ctr"/>
            <a:r>
              <a:rPr lang="en-US" sz="4000" b="1" dirty="0">
                <a:solidFill>
                  <a:schemeClr val="accent5">
                    <a:lumMod val="75000"/>
                  </a:schemeClr>
                </a:solidFill>
                <a:latin typeface="+mn-lt"/>
              </a:rPr>
              <a:t>What questions have you got?</a:t>
            </a:r>
          </a:p>
          <a:p>
            <a:pPr algn="ctr"/>
            <a:r>
              <a:rPr lang="en-US" sz="4000" b="1" i="1" dirty="0">
                <a:solidFill>
                  <a:schemeClr val="accent5">
                    <a:lumMod val="75000"/>
                  </a:schemeClr>
                </a:solidFill>
                <a:latin typeface="+mn-lt"/>
              </a:rPr>
              <a:t>Pa </a:t>
            </a:r>
            <a:r>
              <a:rPr lang="en-US" sz="4000" b="1" i="1" dirty="0" err="1">
                <a:solidFill>
                  <a:schemeClr val="accent5">
                    <a:lumMod val="75000"/>
                  </a:schemeClr>
                </a:solidFill>
                <a:latin typeface="+mn-lt"/>
              </a:rPr>
              <a:t>gwestiynau</a:t>
            </a:r>
            <a:r>
              <a:rPr lang="en-US" sz="4000" b="1" i="1" dirty="0">
                <a:solidFill>
                  <a:schemeClr val="accent5">
                    <a:lumMod val="75000"/>
                  </a:schemeClr>
                </a:solidFill>
                <a:latin typeface="+mn-lt"/>
              </a:rPr>
              <a:t> </a:t>
            </a:r>
            <a:r>
              <a:rPr lang="en-US" sz="4000" b="1" i="1" dirty="0" err="1">
                <a:solidFill>
                  <a:schemeClr val="accent5">
                    <a:lumMod val="75000"/>
                  </a:schemeClr>
                </a:solidFill>
                <a:latin typeface="+mn-lt"/>
              </a:rPr>
              <a:t>sydd</a:t>
            </a:r>
            <a:r>
              <a:rPr lang="en-US" sz="4000" b="1" i="1" dirty="0">
                <a:solidFill>
                  <a:schemeClr val="accent5">
                    <a:lumMod val="75000"/>
                  </a:schemeClr>
                </a:solidFill>
                <a:latin typeface="+mn-lt"/>
              </a:rPr>
              <a:t> </a:t>
            </a:r>
            <a:r>
              <a:rPr lang="en-US" sz="4000" b="1" i="1" dirty="0" err="1">
                <a:solidFill>
                  <a:schemeClr val="accent5">
                    <a:lumMod val="75000"/>
                  </a:schemeClr>
                </a:solidFill>
                <a:latin typeface="+mn-lt"/>
              </a:rPr>
              <a:t>gyda</a:t>
            </a:r>
            <a:r>
              <a:rPr lang="en-US" sz="4000" b="1" i="1" dirty="0">
                <a:solidFill>
                  <a:schemeClr val="accent5">
                    <a:lumMod val="75000"/>
                  </a:schemeClr>
                </a:solidFill>
                <a:latin typeface="+mn-lt"/>
              </a:rPr>
              <a:t> chi?</a:t>
            </a:r>
          </a:p>
        </p:txBody>
      </p:sp>
    </p:spTree>
    <p:extLst>
      <p:ext uri="{BB962C8B-B14F-4D97-AF65-F5344CB8AC3E}">
        <p14:creationId xmlns:p14="http://schemas.microsoft.com/office/powerpoint/2010/main" val="491882608"/>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18432</TotalTime>
  <Words>2691</Words>
  <Application>Microsoft Office PowerPoint</Application>
  <PresentationFormat>On-screen Show (4:3)</PresentationFormat>
  <Paragraphs>265</Paragraphs>
  <Slides>26</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Myriad Pro</vt:lpstr>
      <vt:lpstr>Arial</vt:lpstr>
      <vt:lpstr>Comic Sans MS</vt:lpstr>
      <vt:lpstr>Verdana</vt:lpstr>
      <vt:lpstr>Wingdings</vt:lpstr>
      <vt:lpstr>Wingdings 2</vt:lpstr>
      <vt:lpstr>Theme2</vt:lpstr>
      <vt:lpstr>BMPE  5005  Foundations of High Quality Physical and Outdoor Learning  </vt:lpstr>
      <vt:lpstr>Effective Observations</vt:lpstr>
      <vt:lpstr>PowerPoint Presentation</vt:lpstr>
      <vt:lpstr>Session’s aims </vt:lpstr>
      <vt:lpstr>What to observe</vt:lpstr>
      <vt:lpstr>PowerPoint Presentation</vt:lpstr>
      <vt:lpstr>Amgylchedd effeithiol ar gyfer dysgu yn yr awyr agored.  Effective outdoor learning environment. </vt:lpstr>
      <vt:lpstr>Amgylchedd effeithiol  Effective enabling environments</vt:lpstr>
      <vt:lpstr>Amgylcheddau sy’n galluogi Enabling environments</vt:lpstr>
      <vt:lpstr>PowerPoint Presentation</vt:lpstr>
      <vt:lpstr>Task 2 : General observation of movements</vt:lpstr>
      <vt:lpstr>Cynnwys Sesiwn Ymarferol   Content of Practical Session</vt:lpstr>
      <vt:lpstr>Fundamental Movement Skills</vt:lpstr>
      <vt:lpstr>Symud Sylfaenol / Basic Movement</vt:lpstr>
      <vt:lpstr>Enabling Environments &amp; Affordances </vt:lpstr>
      <vt:lpstr>Recap lecture 1 – Constructivism Educational Theorists </vt:lpstr>
      <vt:lpstr>Task 3 : 1min observation logs</vt:lpstr>
      <vt:lpstr>Sociogram</vt:lpstr>
      <vt:lpstr>Sociogram</vt:lpstr>
      <vt:lpstr>PowerPoint Presentation</vt:lpstr>
      <vt:lpstr>Beth am gyfathrebu aneiriol? What about non-verbal communication?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Foundations of High Quality Physical and Outdoor Learning</dc:title>
  <dc:creator>Heddwen Davies</dc:creator>
  <cp:lastModifiedBy>Heddwen Davies</cp:lastModifiedBy>
  <cp:revision>64</cp:revision>
  <dcterms:created xsi:type="dcterms:W3CDTF">2020-09-28T16:36:29Z</dcterms:created>
  <dcterms:modified xsi:type="dcterms:W3CDTF">2025-10-14T11:20:03Z</dcterms:modified>
</cp:coreProperties>
</file>