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3AC01-647A-86DB-CBC4-95F6C2C83C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732F02-0907-ED57-BC09-67741BA311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0B8F46-8B78-0BB1-3FC2-A023848530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6BB2C-5106-4424-8530-4B57B3A9DA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70050D-B3F9-177A-36A7-BA38309240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893FE4-E99A-92C6-EF3B-3544B8E63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1D8BE-404E-4638-BFCC-2577A4432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372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4F306-5D57-893F-3431-43B23C9B6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65937-3180-B8A3-7C8B-FA553473FF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FFE215-74CD-87D4-5B87-9EAB28752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6BB2C-5106-4424-8530-4B57B3A9DA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2FF84-991B-D3EF-8658-7AF82C4D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E93E42-2A1F-D45E-4136-F0A0D18DE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1D8BE-404E-4638-BFCC-2577A4432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566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A0EF9-875D-A013-2B75-023611391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AD00C6-E4F5-DEAB-EF8B-1C727513D9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D597D5-72C4-A9DE-C049-F024A96C1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6BB2C-5106-4424-8530-4B57B3A9DA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5EBFE7-4196-204D-B5B8-30ABA87307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62B204-C36C-3948-B6BB-A415945A8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1D8BE-404E-4638-BFCC-2577A4432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636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56A7B-622E-0E54-2AFE-52C965990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787D8-57E9-8454-0CDD-4816FD5C77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BAC13A-7404-0B10-78CB-CD4A6D47BF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B6D4E5-EED8-953B-C32E-611DB7014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6BB2C-5106-4424-8530-4B57B3A9DA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1A4A53-F2E0-4990-7A99-206C44E9B0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55E701-7960-21D4-25FF-025BA3C6F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1D8BE-404E-4638-BFCC-2577A4432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068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DFF91-2B92-72F1-FBAF-FEA86DC65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7273A0-17D7-33B3-8AAC-2DAEF9CC0B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354A56-4F4D-BA38-9656-6A23B9F224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259A3F-9E5B-1026-6C1C-4516083C5F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705052-455D-0568-BBED-C8E2B87940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DCC761-B447-16B4-3EC0-3281F9DB5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6BB2C-5106-4424-8530-4B57B3A9DA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22D6F1-32FF-D10A-5812-8B91286D9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7C4760-F693-E79F-CC69-1572DB8CA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1D8BE-404E-4638-BFCC-2577A4432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8088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904D6-5E91-B54D-0F85-BEC7C480F6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C78323-FD6A-3258-D20D-624A5E4B26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6BB2C-5106-4424-8530-4B57B3A9DA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F974AD-C91B-2CEF-BDC7-57C113A3FA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B04B61-5F35-10A5-8547-07875F7A6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1D8BE-404E-4638-BFCC-2577A4432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522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4DA2B6-723B-8576-2FF9-555F472D6B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6BB2C-5106-4424-8530-4B57B3A9DA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862E86-EF03-AE3E-A6B9-B31C0B701A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E6DE16-DD8F-DC1A-18B5-472B708974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1D8BE-404E-4638-BFCC-2577A4432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19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08B86-48D9-F38B-1C0C-DAB0B088D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E87C72-9909-014B-DD09-91FBADE464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4C98C6-1A68-4313-7F4B-A5C77DDC9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4D337D-5864-1EE8-2CC5-B0EABB7B9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6BB2C-5106-4424-8530-4B57B3A9DA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22C780-3DEF-9A2E-275E-9AECC951AF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5A21E3-A425-2EA7-BD72-124A285A3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1D8BE-404E-4638-BFCC-2577A4432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1352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EC1E4-449A-0C8C-B3BF-49F30A422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B1B945-4ABC-C25C-AD03-6A75D61F3D75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FF55E2-2D2F-F1D5-17CD-A64F1629D2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2D3AB2-E9F3-65B6-9B0A-B87AEE5593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6BB2C-5106-4424-8530-4B57B3A9DA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3BC6CE-A7C7-C773-D78A-3FB5DAA1A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495774-A452-3F86-2F7E-C2D690C4B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1D8BE-404E-4638-BFCC-2577A4432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5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A434D-08F3-4D75-8A8D-EA5F0F85B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E6FE44-1B5B-2E7D-E7AA-A3469962B0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E18D0F-AB30-A7AA-C0A8-4E3170BA3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6BB2C-5106-4424-8530-4B57B3A9DA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EAE68-438B-CEB9-C886-E56E30391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7E2F23-1D68-1227-712F-B1276A064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1D8BE-404E-4638-BFCC-2577A4432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978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5DEA476-949C-F1B4-12C2-C7826C0CBBB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D8F448-FFF3-5668-6658-C32971B7BF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C099D-DA24-24AE-EBBD-2C8737484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6BB2C-5106-4424-8530-4B57B3A9DA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3066EA-90E3-3029-FC3E-F8604C2FAD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9DDDE8-5AD2-F02B-AB7A-5C874B0A7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1D8BE-404E-4638-BFCC-2577A4432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650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6F037B-CADA-56A5-5559-8ADC83822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7C4C8C-5A0D-7ED8-E836-7B29587645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B5B7D-2432-F204-25CD-5AC7CF5BC2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26BB2C-5106-4424-8530-4B57B3A9DA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F86C6A-D217-1A6A-CA5A-69E207CD0A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699F7-A8BF-BE99-B4D6-B6031F9F05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331D8BE-404E-4638-BFCC-2577A4432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0779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7CB64-381D-5576-E26F-CA0A63FABC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0416" y="406019"/>
            <a:ext cx="9144000" cy="2387600"/>
          </a:xfrm>
        </p:spPr>
        <p:txBody>
          <a:bodyPr>
            <a:normAutofit fontScale="90000"/>
          </a:bodyPr>
          <a:lstStyle/>
          <a:p>
            <a:pPr algn="l"/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r>
              <a:rPr lang="en-GB" sz="4400" dirty="0"/>
              <a:t>LCLM 4004 . COMPONENT 1</a:t>
            </a:r>
            <a:br>
              <a:rPr lang="en-GB" sz="4400" dirty="0"/>
            </a:br>
            <a:br>
              <a:rPr lang="en-GB" sz="4400" dirty="0"/>
            </a:br>
            <a:r>
              <a:rPr lang="en-GB" sz="4400" dirty="0"/>
              <a:t>Strategic Business Analysis:</a:t>
            </a:r>
            <a:br>
              <a:rPr lang="en-GB" sz="4400" dirty="0"/>
            </a:br>
            <a:r>
              <a:rPr lang="en-GB" sz="4400" dirty="0"/>
              <a:t>Basil’s Bakery</a:t>
            </a:r>
            <a:br>
              <a:rPr lang="en-GB" sz="4400" dirty="0"/>
            </a:br>
            <a:r>
              <a:rPr lang="en-GB" sz="2000" dirty="0"/>
              <a:t>Problem solving and decision making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1D61C8-3BFE-3542-33DF-3A262D258F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0416" y="3078893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1800" dirty="0"/>
              <a:t>Student Name:    Student ID:    Lecturer: </a:t>
            </a:r>
          </a:p>
          <a:p>
            <a:pPr algn="l"/>
            <a:r>
              <a:rPr lang="en-GB" sz="1800" dirty="0"/>
              <a:t>Jabran Hussain   2542754     Bohdan </a:t>
            </a:r>
            <a:r>
              <a:rPr lang="en-GB" sz="1800" dirty="0" err="1"/>
              <a:t>Kovalov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8170980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AE17B-3222-5566-4DDA-293E8CCC4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04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dirty="0"/>
              <a:t>Presentation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27DE7-FE56-3652-B39A-45E02150BD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1. Case Background and Problem Scope</a:t>
            </a:r>
          </a:p>
          <a:p>
            <a:pPr marL="0" indent="0">
              <a:buNone/>
            </a:pPr>
            <a:r>
              <a:rPr lang="en-GB" sz="1800" dirty="0"/>
              <a:t>         Overview of basils bakery and core sales stagnation</a:t>
            </a:r>
          </a:p>
          <a:p>
            <a:pPr marL="0" indent="0">
              <a:buNone/>
            </a:pPr>
            <a:r>
              <a:rPr lang="en-GB" dirty="0"/>
              <a:t>2. PESTEL Analysis</a:t>
            </a:r>
          </a:p>
          <a:p>
            <a:pPr marL="0" indent="0">
              <a:buNone/>
            </a:pPr>
            <a:r>
              <a:rPr lang="en-GB" dirty="0"/>
              <a:t>     </a:t>
            </a:r>
            <a:r>
              <a:rPr lang="en-GB" sz="1800" dirty="0"/>
              <a:t>Theoretical</a:t>
            </a:r>
            <a:r>
              <a:rPr lang="en-GB" sz="2000" dirty="0"/>
              <a:t> </a:t>
            </a:r>
            <a:r>
              <a:rPr lang="en-GB" sz="2000" dirty="0" err="1"/>
              <a:t>criticisation</a:t>
            </a:r>
            <a:r>
              <a:rPr lang="en-GB" sz="2000" dirty="0"/>
              <a:t> </a:t>
            </a:r>
          </a:p>
          <a:p>
            <a:pPr marL="0" indent="0">
              <a:buNone/>
            </a:pPr>
            <a:r>
              <a:rPr lang="en-GB" dirty="0"/>
              <a:t>3. Cause and effect analysis </a:t>
            </a:r>
          </a:p>
          <a:p>
            <a:pPr marL="0" indent="0">
              <a:buNone/>
            </a:pPr>
            <a:r>
              <a:rPr lang="en-GB" sz="2000" dirty="0"/>
              <a:t>       Fishbone </a:t>
            </a:r>
            <a:r>
              <a:rPr lang="en-GB" sz="1800" dirty="0"/>
              <a:t>diagram</a:t>
            </a:r>
            <a:r>
              <a:rPr lang="en-GB" sz="2000" dirty="0"/>
              <a:t> breakdown</a:t>
            </a:r>
          </a:p>
          <a:p>
            <a:pPr marL="0" indent="0">
              <a:buNone/>
            </a:pPr>
            <a:r>
              <a:rPr lang="en-GB" dirty="0"/>
              <a:t>4. Key findings summary</a:t>
            </a:r>
          </a:p>
          <a:p>
            <a:pPr marL="0" indent="0">
              <a:buNone/>
            </a:pPr>
            <a:r>
              <a:rPr lang="en-GB" sz="2000" dirty="0"/>
              <a:t>       </a:t>
            </a:r>
            <a:r>
              <a:rPr lang="en-GB" sz="1800" dirty="0"/>
              <a:t>Use the key findings to make a strategic plan</a:t>
            </a:r>
          </a:p>
        </p:txBody>
      </p:sp>
    </p:spTree>
    <p:extLst>
      <p:ext uri="{BB962C8B-B14F-4D97-AF65-F5344CB8AC3E}">
        <p14:creationId xmlns:p14="http://schemas.microsoft.com/office/powerpoint/2010/main" val="449351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1559F-F30A-4B48-7616-331DC0625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6837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dirty="0"/>
              <a:t>About basils bakery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1C02A0-C03A-677A-BE84-FB1FBA7134C9}"/>
              </a:ext>
            </a:extLst>
          </p:cNvPr>
          <p:cNvSpPr txBox="1"/>
          <p:nvPr/>
        </p:nvSpPr>
        <p:spPr>
          <a:xfrm>
            <a:off x="838200" y="1371600"/>
            <a:ext cx="36758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Business</a:t>
            </a:r>
          </a:p>
          <a:p>
            <a:endParaRPr lang="en-GB" dirty="0"/>
          </a:p>
          <a:p>
            <a:r>
              <a:rPr lang="en-GB" dirty="0"/>
              <a:t>Independent bakery set up in 2015 in a Coventry retail park. Known for organic pastries and bread.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7528F3-03F4-F1DB-9EF9-158EE3A6B30C}"/>
              </a:ext>
            </a:extLst>
          </p:cNvPr>
          <p:cNvSpPr txBox="1"/>
          <p:nvPr/>
        </p:nvSpPr>
        <p:spPr>
          <a:xfrm>
            <a:off x="4514088" y="1371600"/>
            <a:ext cx="30175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Customers</a:t>
            </a:r>
          </a:p>
          <a:p>
            <a:endParaRPr lang="en-GB" dirty="0"/>
          </a:p>
          <a:p>
            <a:r>
              <a:rPr lang="en-GB" dirty="0"/>
              <a:t>Relies on local shoppers, retail staff and nearby office workers for lunch.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9DC421-C9A5-A1CC-CCE5-6C546F5DDF3E}"/>
              </a:ext>
            </a:extLst>
          </p:cNvPr>
          <p:cNvSpPr txBox="1"/>
          <p:nvPr/>
        </p:nvSpPr>
        <p:spPr>
          <a:xfrm>
            <a:off x="7531608" y="1371600"/>
            <a:ext cx="30175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Sales Drop</a:t>
            </a:r>
          </a:p>
          <a:p>
            <a:endParaRPr lang="en-GB" dirty="0"/>
          </a:p>
          <a:p>
            <a:r>
              <a:rPr lang="en-GB" dirty="0"/>
              <a:t>Sales Fell 25% after 2020 lockdowns ended and have not recovered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21CCA95-680F-4265-5D20-8C4747116FFB}"/>
              </a:ext>
            </a:extLst>
          </p:cNvPr>
          <p:cNvSpPr txBox="1"/>
          <p:nvPr/>
        </p:nvSpPr>
        <p:spPr>
          <a:xfrm>
            <a:off x="838200" y="6203386"/>
            <a:ext cx="79491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Main Issue: </a:t>
            </a:r>
            <a:r>
              <a:rPr lang="en-GB" sz="1400" dirty="0"/>
              <a:t>Fewer walk in customers combined with rising operating costs</a:t>
            </a:r>
          </a:p>
        </p:txBody>
      </p:sp>
    </p:spTree>
    <p:extLst>
      <p:ext uri="{BB962C8B-B14F-4D97-AF65-F5344CB8AC3E}">
        <p14:creationId xmlns:p14="http://schemas.microsoft.com/office/powerpoint/2010/main" val="23252911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A7CC63E-6378-B6D7-49C9-EE18A2086D1F}"/>
              </a:ext>
            </a:extLst>
          </p:cNvPr>
          <p:cNvSpPr txBox="1"/>
          <p:nvPr/>
        </p:nvSpPr>
        <p:spPr>
          <a:xfrm>
            <a:off x="310896" y="148471"/>
            <a:ext cx="10122408" cy="670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Internal vs. External Problems </a:t>
            </a:r>
          </a:p>
          <a:p>
            <a:endParaRPr lang="en-GB" sz="2800" b="1" dirty="0"/>
          </a:p>
          <a:p>
            <a:r>
              <a:rPr lang="en-GB" dirty="0"/>
              <a:t>Internal Factors </a:t>
            </a:r>
          </a:p>
          <a:p>
            <a:r>
              <a:rPr lang="en-GB" b="1" dirty="0"/>
              <a:t>Only One Baker: </a:t>
            </a:r>
            <a:r>
              <a:rPr lang="en-GB" dirty="0"/>
              <a:t>Limits production capacity.</a:t>
            </a:r>
          </a:p>
          <a:p>
            <a:endParaRPr lang="en-GB" dirty="0"/>
          </a:p>
          <a:p>
            <a:r>
              <a:rPr lang="en-GB" b="1" dirty="0"/>
              <a:t>Missed Calls: </a:t>
            </a:r>
            <a:r>
              <a:rPr lang="en-GB" dirty="0"/>
              <a:t>Orders missed during busy baking hours. </a:t>
            </a:r>
          </a:p>
          <a:p>
            <a:endParaRPr lang="en-GB" dirty="0"/>
          </a:p>
          <a:p>
            <a:r>
              <a:rPr lang="en-GB" b="1" dirty="0"/>
              <a:t>Slow Service: </a:t>
            </a:r>
            <a:r>
              <a:rPr lang="en-GB" dirty="0"/>
              <a:t>Long queues during peak lunch time.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External Factors </a:t>
            </a:r>
          </a:p>
          <a:p>
            <a:r>
              <a:rPr lang="en-GB" b="1" dirty="0"/>
              <a:t>Fewer shoppers: </a:t>
            </a:r>
            <a:r>
              <a:rPr lang="en-GB" dirty="0"/>
              <a:t>Football down in me retail park </a:t>
            </a:r>
          </a:p>
          <a:p>
            <a:endParaRPr lang="en-GB" dirty="0"/>
          </a:p>
          <a:p>
            <a:r>
              <a:rPr lang="en-GB" b="1" dirty="0"/>
              <a:t>Hybrid Working: </a:t>
            </a:r>
            <a:r>
              <a:rPr lang="en-GB" dirty="0"/>
              <a:t>Office workers coming in fewer days. </a:t>
            </a:r>
          </a:p>
          <a:p>
            <a:endParaRPr lang="en-GB" dirty="0"/>
          </a:p>
          <a:p>
            <a:r>
              <a:rPr lang="en-GB" b="1" dirty="0"/>
              <a:t>Rising Costs: </a:t>
            </a:r>
            <a:r>
              <a:rPr lang="en-GB" dirty="0"/>
              <a:t>Higher energy, rent, and ingredient costs.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1400" b="1" dirty="0"/>
              <a:t>Summary: </a:t>
            </a:r>
            <a:r>
              <a:rPr lang="en-GB" sz="1400" dirty="0"/>
              <a:t>Customer habits changed and operational bottlenecks prevented adaptation.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6688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9BD1251-D41E-FA76-BF47-70DC9618B872}"/>
              </a:ext>
            </a:extLst>
          </p:cNvPr>
          <p:cNvSpPr txBox="1"/>
          <p:nvPr/>
        </p:nvSpPr>
        <p:spPr>
          <a:xfrm>
            <a:off x="329184" y="173736"/>
            <a:ext cx="7955280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What is PESTEL Analysis? </a:t>
            </a:r>
          </a:p>
          <a:p>
            <a:r>
              <a:rPr lang="en-GB" b="1" dirty="0"/>
              <a:t>Definition</a:t>
            </a:r>
            <a:r>
              <a:rPr lang="en-GB" dirty="0"/>
              <a:t> </a:t>
            </a:r>
          </a:p>
          <a:p>
            <a:r>
              <a:rPr lang="en-GB" dirty="0"/>
              <a:t>PESTEL analyses Political, Economic, Social, Technological, Environmental, and Legal external factors (Aguilar, 1967). </a:t>
            </a:r>
          </a:p>
          <a:p>
            <a:endParaRPr lang="en-GB" dirty="0"/>
          </a:p>
          <a:p>
            <a:r>
              <a:rPr lang="en-GB" b="1" dirty="0"/>
              <a:t>Evaluation</a:t>
            </a:r>
            <a:r>
              <a:rPr lang="en-GB" dirty="0"/>
              <a:t> </a:t>
            </a:r>
          </a:p>
          <a:p>
            <a:r>
              <a:rPr lang="en-GB" dirty="0"/>
              <a:t>Pros: Simple structure for checking external forces. Cons: Can become outdated quickly and ignores internal operations.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b="1" dirty="0"/>
          </a:p>
          <a:p>
            <a:r>
              <a:rPr lang="en-GB" sz="1400" b="1" dirty="0"/>
              <a:t>References: </a:t>
            </a:r>
            <a:r>
              <a:rPr lang="en-GB" sz="1400" dirty="0"/>
              <a:t>Johnson et al. (2017); Sammut-Bonnici &amp; Galea (2015).</a:t>
            </a:r>
          </a:p>
        </p:txBody>
      </p:sp>
    </p:spTree>
    <p:extLst>
      <p:ext uri="{BB962C8B-B14F-4D97-AF65-F5344CB8AC3E}">
        <p14:creationId xmlns:p14="http://schemas.microsoft.com/office/powerpoint/2010/main" val="39025136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05BAE40-66AB-9136-57A5-733B16F0E02D}"/>
              </a:ext>
            </a:extLst>
          </p:cNvPr>
          <p:cNvSpPr txBox="1"/>
          <p:nvPr/>
        </p:nvSpPr>
        <p:spPr>
          <a:xfrm>
            <a:off x="228600" y="164592"/>
            <a:ext cx="10040112" cy="689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PESTEL Applied to Basil's Bakery </a:t>
            </a:r>
          </a:p>
          <a:p>
            <a:r>
              <a:rPr lang="en-GB" b="1" dirty="0"/>
              <a:t>Political: </a:t>
            </a:r>
            <a:r>
              <a:rPr lang="en-GB" dirty="0"/>
              <a:t>Local council high street funding policies</a:t>
            </a:r>
          </a:p>
          <a:p>
            <a:r>
              <a:rPr lang="en-GB" dirty="0"/>
              <a:t>.  </a:t>
            </a:r>
          </a:p>
          <a:p>
            <a:r>
              <a:rPr lang="en-GB" b="1" dirty="0"/>
              <a:t>Economic: </a:t>
            </a:r>
            <a:r>
              <a:rPr lang="en-GB" dirty="0"/>
              <a:t>inflation raising rent r, energy, and four costs.</a:t>
            </a:r>
          </a:p>
          <a:p>
            <a:r>
              <a:rPr lang="en-GB" dirty="0"/>
              <a:t> </a:t>
            </a:r>
          </a:p>
          <a:p>
            <a:r>
              <a:rPr lang="en-GB" b="1" dirty="0"/>
              <a:t>Social: </a:t>
            </a:r>
            <a:r>
              <a:rPr lang="en-GB" dirty="0"/>
              <a:t>Remote working reducing office lunch buyers.</a:t>
            </a:r>
          </a:p>
          <a:p>
            <a:endParaRPr lang="en-GB" dirty="0"/>
          </a:p>
          <a:p>
            <a:r>
              <a:rPr lang="en-GB" b="1" dirty="0"/>
              <a:t>Technological: </a:t>
            </a:r>
            <a:r>
              <a:rPr lang="en-GB" dirty="0"/>
              <a:t>Growing demand for online click-and-collect.</a:t>
            </a:r>
          </a:p>
          <a:p>
            <a:r>
              <a:rPr lang="en-GB" dirty="0"/>
              <a:t> </a:t>
            </a:r>
          </a:p>
          <a:p>
            <a:r>
              <a:rPr lang="en-GB" b="1" dirty="0"/>
              <a:t>Environmental: </a:t>
            </a:r>
            <a:r>
              <a:rPr lang="en-GB" dirty="0"/>
              <a:t>Weather affecting organic wheat prices.</a:t>
            </a:r>
          </a:p>
          <a:p>
            <a:r>
              <a:rPr lang="en-GB" dirty="0"/>
              <a:t> </a:t>
            </a:r>
          </a:p>
          <a:p>
            <a:r>
              <a:rPr lang="en-GB" b="1" dirty="0"/>
              <a:t>Legal: </a:t>
            </a:r>
            <a:r>
              <a:rPr lang="en-GB" dirty="0"/>
              <a:t>Strict organic labelling and food safety laws.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1400" b="1" dirty="0"/>
              <a:t>Sources: </a:t>
            </a:r>
            <a:r>
              <a:rPr lang="en-GB" sz="1400" dirty="0"/>
              <a:t>CIPD (2023); ONS (2024); DEFRA (2023).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94603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3886FC9-502D-7350-9D50-A1F8468C2CEF}"/>
              </a:ext>
            </a:extLst>
          </p:cNvPr>
          <p:cNvSpPr txBox="1"/>
          <p:nvPr/>
        </p:nvSpPr>
        <p:spPr>
          <a:xfrm>
            <a:off x="265176" y="201168"/>
            <a:ext cx="10634472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What is a Fishbone Diagram?</a:t>
            </a:r>
          </a:p>
          <a:p>
            <a:endParaRPr lang="en-GB" b="1" dirty="0"/>
          </a:p>
          <a:p>
            <a:r>
              <a:rPr lang="en-GB" b="1" dirty="0"/>
              <a:t>Definition</a:t>
            </a:r>
            <a:r>
              <a:rPr lang="en-GB" dirty="0"/>
              <a:t> </a:t>
            </a:r>
          </a:p>
          <a:p>
            <a:r>
              <a:rPr lang="en-GB" dirty="0"/>
              <a:t>Developed by Ishikawa (1968), it categorizes root causes of operational problems into key areas (6Ms).</a:t>
            </a:r>
          </a:p>
          <a:p>
            <a:endParaRPr lang="en-GB" b="1" dirty="0"/>
          </a:p>
          <a:p>
            <a:r>
              <a:rPr lang="en-GB" b="1" dirty="0"/>
              <a:t>Evaluation </a:t>
            </a:r>
          </a:p>
          <a:p>
            <a:r>
              <a:rPr lang="en-GB" dirty="0"/>
              <a:t>Pros: Clear visual mapping of root causes. Cons: Can oversimplify interrelated internal issues. References: Ishikawa (1968); Doggett (2005).</a:t>
            </a:r>
          </a:p>
        </p:txBody>
      </p:sp>
    </p:spTree>
    <p:extLst>
      <p:ext uri="{BB962C8B-B14F-4D97-AF65-F5344CB8AC3E}">
        <p14:creationId xmlns:p14="http://schemas.microsoft.com/office/powerpoint/2010/main" val="31048051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CC3CFA1-7738-ABED-9DF7-B23CDC3E7F00}"/>
              </a:ext>
            </a:extLst>
          </p:cNvPr>
          <p:cNvSpPr txBox="1"/>
          <p:nvPr/>
        </p:nvSpPr>
        <p:spPr>
          <a:xfrm>
            <a:off x="128016" y="182880"/>
            <a:ext cx="969264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Fishbone Applied to Basil's Bakery</a:t>
            </a:r>
          </a:p>
          <a:p>
            <a:endParaRPr lang="en-GB" b="1" dirty="0"/>
          </a:p>
          <a:p>
            <a:r>
              <a:rPr lang="en-GB" b="1" dirty="0"/>
              <a:t>Methods</a:t>
            </a:r>
            <a:r>
              <a:rPr lang="en-GB" dirty="0"/>
              <a:t> </a:t>
            </a:r>
          </a:p>
          <a:p>
            <a:r>
              <a:rPr lang="en-GB" dirty="0"/>
              <a:t>Relies only on walk in foot traffic; manual phone booking </a:t>
            </a:r>
          </a:p>
          <a:p>
            <a:endParaRPr lang="en-GB" dirty="0"/>
          </a:p>
          <a:p>
            <a:r>
              <a:rPr lang="en-GB" b="1" dirty="0"/>
              <a:t>Machines</a:t>
            </a:r>
            <a:r>
              <a:rPr lang="en-GB" dirty="0"/>
              <a:t> </a:t>
            </a:r>
          </a:p>
          <a:p>
            <a:r>
              <a:rPr lang="en-GB" dirty="0"/>
              <a:t>Limited oven capacity restricts output volume</a:t>
            </a:r>
          </a:p>
          <a:p>
            <a:endParaRPr lang="en-GB" dirty="0"/>
          </a:p>
          <a:p>
            <a:r>
              <a:rPr lang="en-GB" b="1" dirty="0"/>
              <a:t>People</a:t>
            </a:r>
          </a:p>
          <a:p>
            <a:r>
              <a:rPr lang="en-GB" dirty="0"/>
              <a:t>Single baker creates a major operational bottleneck</a:t>
            </a:r>
          </a:p>
          <a:p>
            <a:endParaRPr lang="en-GB" dirty="0"/>
          </a:p>
          <a:p>
            <a:r>
              <a:rPr lang="en-GB" b="1" dirty="0"/>
              <a:t>Materials</a:t>
            </a:r>
          </a:p>
          <a:p>
            <a:r>
              <a:rPr lang="en-GB" dirty="0"/>
              <a:t>100% organic ingredients lead to high materials cost</a:t>
            </a:r>
          </a:p>
          <a:p>
            <a:endParaRPr lang="en-GB" dirty="0"/>
          </a:p>
          <a:p>
            <a:r>
              <a:rPr lang="en-GB" b="1" dirty="0"/>
              <a:t>Measurements </a:t>
            </a:r>
          </a:p>
          <a:p>
            <a:r>
              <a:rPr lang="en-GB" dirty="0"/>
              <a:t>No tracking of missed calls or wait times</a:t>
            </a:r>
          </a:p>
          <a:p>
            <a:endParaRPr lang="en-GB" dirty="0"/>
          </a:p>
          <a:p>
            <a:r>
              <a:rPr lang="en-GB" b="1" dirty="0"/>
              <a:t>Environment</a:t>
            </a:r>
          </a:p>
          <a:p>
            <a:r>
              <a:rPr lang="en-GB" dirty="0"/>
              <a:t>Slowed retail park traffic and high utility bills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b="1" dirty="0"/>
              <a:t>Result: </a:t>
            </a:r>
            <a:r>
              <a:rPr lang="en-GB" sz="1400" dirty="0"/>
              <a:t>25% revenue drop and reduced profit margins</a:t>
            </a:r>
          </a:p>
        </p:txBody>
      </p:sp>
    </p:spTree>
    <p:extLst>
      <p:ext uri="{BB962C8B-B14F-4D97-AF65-F5344CB8AC3E}">
        <p14:creationId xmlns:p14="http://schemas.microsoft.com/office/powerpoint/2010/main" val="30790019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FC68317-637A-8421-9E48-3A791F590816}"/>
              </a:ext>
            </a:extLst>
          </p:cNvPr>
          <p:cNvSpPr txBox="1"/>
          <p:nvPr/>
        </p:nvSpPr>
        <p:spPr>
          <a:xfrm>
            <a:off x="210312" y="118872"/>
            <a:ext cx="5486400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/>
            <a:r>
              <a:rPr lang="en-GB" sz="2800" b="1" dirty="0"/>
              <a:t>Summary of Key Findings </a:t>
            </a:r>
          </a:p>
          <a:p>
            <a:pPr lvl="0" fontAlgn="base"/>
            <a:endParaRPr lang="en-GB" b="1" dirty="0"/>
          </a:p>
          <a:p>
            <a:pPr lvl="0" fontAlgn="base"/>
            <a:r>
              <a:rPr lang="en-GB" b="1" dirty="0"/>
              <a:t>Reduced Walk-In Footfall</a:t>
            </a:r>
            <a:r>
              <a:rPr lang="en-GB" dirty="0"/>
              <a:t>: Hybrid working permanently altered lunch traffic.</a:t>
            </a:r>
          </a:p>
          <a:p>
            <a:pPr lvl="0" fontAlgn="base"/>
            <a:endParaRPr lang="en-GB" dirty="0"/>
          </a:p>
          <a:p>
            <a:pPr lvl="0" fontAlgn="base"/>
            <a:r>
              <a:rPr lang="en-GB" b="1" dirty="0"/>
              <a:t>Staffing Capacity: </a:t>
            </a:r>
            <a:r>
              <a:rPr lang="en-GB" dirty="0"/>
              <a:t>Single baker constraint limits business growth.</a:t>
            </a:r>
          </a:p>
          <a:p>
            <a:pPr lvl="0" fontAlgn="base"/>
            <a:endParaRPr lang="en-GB" dirty="0"/>
          </a:p>
          <a:p>
            <a:pPr lvl="0" fontAlgn="base"/>
            <a:r>
              <a:rPr lang="en-GB" b="1" dirty="0"/>
              <a:t>Lack of Digital Ordering: </a:t>
            </a:r>
            <a:r>
              <a:rPr lang="en-GB" dirty="0"/>
              <a:t>No website or app sales channels.</a:t>
            </a:r>
          </a:p>
          <a:p>
            <a:pPr lvl="0" fontAlgn="base"/>
            <a:endParaRPr lang="en-GB" dirty="0"/>
          </a:p>
          <a:p>
            <a:pPr lvl="0" fontAlgn="base"/>
            <a:r>
              <a:rPr lang="en-GB" b="1" dirty="0"/>
              <a:t>Cost Pressures: </a:t>
            </a:r>
            <a:r>
              <a:rPr lang="en-GB" dirty="0"/>
              <a:t>Ingredient and energy inflation reducing margins.</a:t>
            </a:r>
          </a:p>
          <a:p>
            <a:pPr lvl="0" fontAlgn="base"/>
            <a:endParaRPr lang="en-GB" dirty="0"/>
          </a:p>
          <a:p>
            <a:pPr lvl="0" fontAlgn="base"/>
            <a:endParaRPr lang="en-GB" dirty="0"/>
          </a:p>
          <a:p>
            <a:pPr lvl="0" fontAlgn="base"/>
            <a:endParaRPr lang="en-GB" dirty="0"/>
          </a:p>
          <a:p>
            <a:pPr lvl="0" fontAlgn="base"/>
            <a:endParaRPr lang="en-GB" dirty="0"/>
          </a:p>
          <a:p>
            <a:pPr lvl="0" fontAlgn="base"/>
            <a:endParaRPr lang="en-GB" dirty="0"/>
          </a:p>
          <a:p>
            <a:pPr lvl="0" fontAlgn="base"/>
            <a:endParaRPr lang="en-GB" dirty="0"/>
          </a:p>
          <a:p>
            <a:pPr lvl="0" fontAlgn="base"/>
            <a:endParaRPr lang="en-GB" dirty="0"/>
          </a:p>
          <a:p>
            <a:pPr lvl="0" fontAlgn="base"/>
            <a:endParaRPr lang="en-GB" dirty="0"/>
          </a:p>
          <a:p>
            <a:pPr lvl="0" fontAlgn="base"/>
            <a:endParaRPr lang="en-GB" dirty="0"/>
          </a:p>
          <a:p>
            <a:pPr lvl="0" fontAlgn="base"/>
            <a:r>
              <a:rPr lang="en-GB" sz="1400" b="1" dirty="0"/>
              <a:t>Recommendation: </a:t>
            </a:r>
            <a:r>
              <a:rPr lang="en-GB" sz="1400" dirty="0"/>
              <a:t>Shift toward online pre orders and streamline baking </a:t>
            </a:r>
            <a:r>
              <a:rPr lang="en-GB" sz="1400" dirty="0" err="1"/>
              <a:t>optioerations</a:t>
            </a:r>
            <a:endParaRPr lang="en-GB" sz="1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474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9F10780-A583-8B67-6D52-BA49C1A74754}"/>
              </a:ext>
            </a:extLst>
          </p:cNvPr>
          <p:cNvSpPr txBox="1"/>
          <p:nvPr/>
        </p:nvSpPr>
        <p:spPr>
          <a:xfrm>
            <a:off x="256032" y="0"/>
            <a:ext cx="8293608" cy="6217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References:</a:t>
            </a:r>
          </a:p>
          <a:p>
            <a:r>
              <a:rPr lang="en-GB" sz="1600" dirty="0"/>
              <a:t>• Aguilar, F.J. (1967) Scanning the Business Environment. New York: Macmillan. </a:t>
            </a:r>
          </a:p>
          <a:p>
            <a:endParaRPr lang="en-GB" sz="1600" dirty="0"/>
          </a:p>
          <a:p>
            <a:r>
              <a:rPr lang="en-GB" sz="1600" dirty="0"/>
              <a:t>• CIPD (2023) Flexible and Hybrid Working Practices in the UK. London: CIPD.</a:t>
            </a:r>
          </a:p>
          <a:p>
            <a:endParaRPr lang="en-GB" sz="1600" dirty="0"/>
          </a:p>
          <a:p>
            <a:r>
              <a:rPr lang="en-GB" sz="1600" dirty="0"/>
              <a:t>• DEFRA (2023) Organic Farming Statistics. Department for Environment, Food and Rural Affairs.</a:t>
            </a:r>
          </a:p>
          <a:p>
            <a:endParaRPr lang="en-GB" sz="1600" dirty="0"/>
          </a:p>
          <a:p>
            <a:r>
              <a:rPr lang="en-GB" sz="1600" dirty="0"/>
              <a:t>• Doggett, A.M. (2005) 'A statistical comparison of three root cause analysis tools', Journal of Industrial Technology, 21(2), pp. 1-9.</a:t>
            </a:r>
          </a:p>
          <a:p>
            <a:endParaRPr lang="en-GB" sz="1600" dirty="0"/>
          </a:p>
          <a:p>
            <a:r>
              <a:rPr lang="en-GB" sz="1600" dirty="0"/>
              <a:t>• Euromonitor (2023) Consumer Foodservice in the UK. London: Euromonitor International. </a:t>
            </a:r>
          </a:p>
          <a:p>
            <a:endParaRPr lang="en-GB" sz="1600" dirty="0"/>
          </a:p>
          <a:p>
            <a:r>
              <a:rPr lang="en-GB" sz="1600" dirty="0"/>
              <a:t>• Grant, R.M. (2021) Contemporary Strategy Analysis. 11th </a:t>
            </a:r>
            <a:r>
              <a:rPr lang="en-GB" sz="1600" dirty="0" err="1"/>
              <a:t>edn</a:t>
            </a:r>
            <a:r>
              <a:rPr lang="en-GB" sz="1600" dirty="0"/>
              <a:t>. Hoboken: Wiley. </a:t>
            </a:r>
          </a:p>
          <a:p>
            <a:endParaRPr lang="en-GB" sz="1600" dirty="0"/>
          </a:p>
          <a:p>
            <a:r>
              <a:rPr lang="en-GB" sz="1600" dirty="0"/>
              <a:t>• Ishikawa, K. (1968) Guide to Quality Control. Tokyo: Asian Productivity Organization. </a:t>
            </a:r>
          </a:p>
          <a:p>
            <a:endParaRPr lang="en-GB" sz="1600" dirty="0"/>
          </a:p>
          <a:p>
            <a:r>
              <a:rPr lang="en-GB" sz="1600" dirty="0"/>
              <a:t>• Johnson, G. et al. (2017) Exploring Strategy. 11th </a:t>
            </a:r>
            <a:r>
              <a:rPr lang="en-GB" sz="1600" dirty="0" err="1"/>
              <a:t>edn</a:t>
            </a:r>
            <a:r>
              <a:rPr lang="en-GB" sz="1600" dirty="0"/>
              <a:t>. Harlow: Pearson. </a:t>
            </a:r>
          </a:p>
          <a:p>
            <a:endParaRPr lang="en-GB" sz="1600" dirty="0"/>
          </a:p>
          <a:p>
            <a:r>
              <a:rPr lang="en-GB" sz="1600" dirty="0"/>
              <a:t>• ONS (2024) Consumer Price Inflation, UK. Office for National Statistics. </a:t>
            </a:r>
          </a:p>
          <a:p>
            <a:endParaRPr lang="en-GB" sz="1600" dirty="0"/>
          </a:p>
          <a:p>
            <a:r>
              <a:rPr lang="en-GB" sz="1600" dirty="0"/>
              <a:t>• Sammut-Bonnici, T. and Galea, D. (2015) 'PESTEL analysis', Wiley </a:t>
            </a:r>
            <a:r>
              <a:rPr lang="en-GB" sz="1600" dirty="0" err="1"/>
              <a:t>Encyclopedia</a:t>
            </a:r>
            <a:r>
              <a:rPr lang="en-GB" sz="1600" dirty="0"/>
              <a:t> of Management.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49156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F4CC5-BD4D-9561-8B73-61C3A5E1B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Thank You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59D402-C420-6FD2-09AA-D31D334C3844}"/>
              </a:ext>
            </a:extLst>
          </p:cNvPr>
          <p:cNvSpPr txBox="1"/>
          <p:nvPr/>
        </p:nvSpPr>
        <p:spPr>
          <a:xfrm>
            <a:off x="4672584" y="1690688"/>
            <a:ext cx="4416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Questions and Discussion</a:t>
            </a:r>
          </a:p>
        </p:txBody>
      </p:sp>
    </p:spTree>
    <p:extLst>
      <p:ext uri="{BB962C8B-B14F-4D97-AF65-F5344CB8AC3E}">
        <p14:creationId xmlns:p14="http://schemas.microsoft.com/office/powerpoint/2010/main" val="33448755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</TotalTime>
  <Words>769</Words>
  <Application>Microsoft Office PowerPoint</Application>
  <PresentationFormat>Widescreen</PresentationFormat>
  <Paragraphs>161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      LCLM 4004 . COMPONENT 1  Strategic Business Analysis: Basil’s Bakery Problem solving and decision making presentation</vt:lpstr>
      <vt:lpstr>Presentation Overview</vt:lpstr>
      <vt:lpstr>About basils bakery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LCLM 4004 . COMPONENT 1  Strategic Business Analysis: Basil’s Bakery Problem solving and decision making presentation</dc:title>
  <dc:creator>h j</dc:creator>
  <cp:lastModifiedBy>h j</cp:lastModifiedBy>
  <cp:revision>2</cp:revision>
  <dcterms:created xsi:type="dcterms:W3CDTF">2026-10-14T19:10:58Z</dcterms:created>
  <dcterms:modified xsi:type="dcterms:W3CDTF">2026-10-14T21:55:48Z</dcterms:modified>
</cp:coreProperties>
</file>