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1" r:id="rId5"/>
  </p:sldMasterIdLst>
  <p:notesMasterIdLst>
    <p:notesMasterId r:id="rId52"/>
  </p:notesMasterIdLst>
  <p:sldIdLst>
    <p:sldId id="332" r:id="rId6"/>
    <p:sldId id="340" r:id="rId7"/>
    <p:sldId id="341" r:id="rId8"/>
    <p:sldId id="294" r:id="rId9"/>
    <p:sldId id="295" r:id="rId10"/>
    <p:sldId id="296" r:id="rId11"/>
    <p:sldId id="297" r:id="rId12"/>
    <p:sldId id="298" r:id="rId13"/>
    <p:sldId id="299" r:id="rId14"/>
    <p:sldId id="300" r:id="rId15"/>
    <p:sldId id="301" r:id="rId16"/>
    <p:sldId id="333" r:id="rId17"/>
    <p:sldId id="302" r:id="rId18"/>
    <p:sldId id="303" r:id="rId19"/>
    <p:sldId id="304" r:id="rId20"/>
    <p:sldId id="305" r:id="rId21"/>
    <p:sldId id="306" r:id="rId22"/>
    <p:sldId id="342" r:id="rId23"/>
    <p:sldId id="307" r:id="rId24"/>
    <p:sldId id="308" r:id="rId25"/>
    <p:sldId id="309" r:id="rId26"/>
    <p:sldId id="310" r:id="rId27"/>
    <p:sldId id="311" r:id="rId28"/>
    <p:sldId id="312" r:id="rId29"/>
    <p:sldId id="313" r:id="rId30"/>
    <p:sldId id="314" r:id="rId31"/>
    <p:sldId id="315" r:id="rId32"/>
    <p:sldId id="316" r:id="rId33"/>
    <p:sldId id="317" r:id="rId34"/>
    <p:sldId id="318" r:id="rId35"/>
    <p:sldId id="319" r:id="rId36"/>
    <p:sldId id="320" r:id="rId37"/>
    <p:sldId id="321" r:id="rId38"/>
    <p:sldId id="322" r:id="rId39"/>
    <p:sldId id="323" r:id="rId40"/>
    <p:sldId id="324" r:id="rId41"/>
    <p:sldId id="325" r:id="rId42"/>
    <p:sldId id="326" r:id="rId43"/>
    <p:sldId id="327" r:id="rId44"/>
    <p:sldId id="334" r:id="rId45"/>
    <p:sldId id="328" r:id="rId46"/>
    <p:sldId id="335" r:id="rId47"/>
    <p:sldId id="336" r:id="rId48"/>
    <p:sldId id="337" r:id="rId49"/>
    <p:sldId id="338" r:id="rId50"/>
    <p:sldId id="339" r:id="rId5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presProps" Target="presProps.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microsoft.com/office/2015/10/relationships/revisionInfo" Target="revisionInfo.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12/06/2025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70658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12/06/2025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3375063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12/06/2025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289906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845964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84375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348672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410548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720201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069168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12/06/2025</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3809731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4282179405"/>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6/12/2025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702023384"/>
      </p:ext>
    </p:extLst>
  </p:cSld>
  <p:clrMap bg1="lt1" tx1="dk1" bg2="lt2" tx2="dk2" accent1="accent1" accent2="accent2" accent3="accent3" accent4="accent4" accent5="accent5" accent6="accent6" hlink="hlink" folHlink="folHlink"/>
  <p:sldLayoutIdLst>
    <p:sldLayoutId id="2147483692" r:id="rId1"/>
    <p:sldLayoutId id="2147483693" r:id="rId2"/>
    <p:sldLayoutId id="2147483694" r:id="rId3"/>
    <p:sldLayoutId id="2147483695" r:id="rId4"/>
    <p:sldLayoutId id="2147483696" r:id="rId5"/>
    <p:sldLayoutId id="2147483697" r:id="rId6"/>
    <p:sldLayoutId id="214748369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p>
            <a:r>
              <a:rPr lang="en-GB" dirty="0"/>
              <a:t>Placement 3</a:t>
            </a:r>
            <a:br>
              <a:rPr lang="en-GB" dirty="0"/>
            </a:br>
            <a:r>
              <a:rPr lang="en-GB" dirty="0"/>
              <a:t>ECYW6008</a:t>
            </a:r>
          </a:p>
        </p:txBody>
      </p:sp>
      <p:sp>
        <p:nvSpPr>
          <p:cNvPr id="3" name="Subtitle 2"/>
          <p:cNvSpPr>
            <a:spLocks noGrp="1"/>
          </p:cNvSpPr>
          <p:nvPr>
            <p:ph type="body" idx="1"/>
          </p:nvPr>
        </p:nvSpPr>
        <p:spPr/>
        <p:txBody>
          <a:bodyPr>
            <a:normAutofit/>
          </a:bodyPr>
          <a:lstStyle/>
          <a:p>
            <a:r>
              <a:rPr lang="en-GB" dirty="0"/>
              <a:t>Young People’s Leisure Time</a:t>
            </a:r>
          </a:p>
          <a:p>
            <a:r>
              <a:rPr lang="en-GB" dirty="0"/>
              <a:t>Part 2</a:t>
            </a:r>
          </a:p>
          <a:p>
            <a:endParaRPr lang="en-GB" dirty="0"/>
          </a:p>
          <a:p>
            <a:endParaRPr lang="en-GB" dirty="0"/>
          </a:p>
          <a:p>
            <a:endParaRPr lang="en-GB" dirty="0"/>
          </a:p>
        </p:txBody>
      </p:sp>
    </p:spTree>
    <p:extLst>
      <p:ext uri="{BB962C8B-B14F-4D97-AF65-F5344CB8AC3E}">
        <p14:creationId xmlns:p14="http://schemas.microsoft.com/office/powerpoint/2010/main" val="27111736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E60A8-4190-5CB2-06DC-05B38218C4FF}"/>
              </a:ext>
            </a:extLst>
          </p:cNvPr>
          <p:cNvSpPr>
            <a:spLocks noGrp="1"/>
          </p:cNvSpPr>
          <p:nvPr>
            <p:ph type="title"/>
          </p:nvPr>
        </p:nvSpPr>
        <p:spPr/>
        <p:txBody>
          <a:bodyPr/>
          <a:lstStyle/>
          <a:p>
            <a:r>
              <a:rPr lang="en-GB" dirty="0"/>
              <a:t>Today’s session</a:t>
            </a:r>
          </a:p>
        </p:txBody>
      </p:sp>
      <p:sp>
        <p:nvSpPr>
          <p:cNvPr id="3" name="Content Placeholder 2">
            <a:extLst>
              <a:ext uri="{FF2B5EF4-FFF2-40B4-BE49-F238E27FC236}">
                <a16:creationId xmlns:a16="http://schemas.microsoft.com/office/drawing/2014/main" id="{B1677562-191B-C5F6-110D-15ECFFC7CF14}"/>
              </a:ext>
            </a:extLst>
          </p:cNvPr>
          <p:cNvSpPr>
            <a:spLocks noGrp="1"/>
          </p:cNvSpPr>
          <p:nvPr>
            <p:ph idx="1"/>
          </p:nvPr>
        </p:nvSpPr>
        <p:spPr>
          <a:xfrm>
            <a:off x="838200" y="1458552"/>
            <a:ext cx="10515600" cy="4375657"/>
          </a:xfrm>
        </p:spPr>
        <p:txBody>
          <a:bodyPr>
            <a:normAutofit lnSpcReduction="10000"/>
          </a:bodyPr>
          <a:lstStyle/>
          <a:p>
            <a:r>
              <a:rPr lang="en-GB" dirty="0"/>
              <a:t>Today we will explore Part 2 of Young People’s Leisure time.</a:t>
            </a:r>
          </a:p>
          <a:p>
            <a:r>
              <a:rPr lang="en-GB" dirty="0"/>
              <a:t>We will explore the PPT together – however there will be some reflective questions for you to engage in individually during the PPT.</a:t>
            </a:r>
          </a:p>
          <a:p>
            <a:r>
              <a:rPr lang="en-GB" dirty="0"/>
              <a:t>These are highlighted in yellow, and we will pause for you to consider some of these questions. </a:t>
            </a:r>
          </a:p>
          <a:p>
            <a:r>
              <a:rPr lang="en-GB" dirty="0"/>
              <a:t>You will be required to write/record your thoughts as we move through the PPT together.</a:t>
            </a:r>
          </a:p>
          <a:p>
            <a:r>
              <a:rPr lang="en-GB" dirty="0"/>
              <a:t>We will discuss some of these reflective questions and what you have written as we progress through the PPT as a means of introducing you to something called Socratic dialogue. </a:t>
            </a:r>
          </a:p>
        </p:txBody>
      </p:sp>
    </p:spTree>
    <p:extLst>
      <p:ext uri="{BB962C8B-B14F-4D97-AF65-F5344CB8AC3E}">
        <p14:creationId xmlns:p14="http://schemas.microsoft.com/office/powerpoint/2010/main" val="2424896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950D2-0145-7BA6-F3DF-1935D115745E}"/>
              </a:ext>
            </a:extLst>
          </p:cNvPr>
          <p:cNvSpPr>
            <a:spLocks noGrp="1"/>
          </p:cNvSpPr>
          <p:nvPr>
            <p:ph type="title"/>
          </p:nvPr>
        </p:nvSpPr>
        <p:spPr>
          <a:xfrm>
            <a:off x="838200" y="365127"/>
            <a:ext cx="10515600" cy="840984"/>
          </a:xfrm>
        </p:spPr>
        <p:txBody>
          <a:bodyPr/>
          <a:lstStyle/>
          <a:p>
            <a:r>
              <a:rPr lang="en-GB" dirty="0"/>
              <a:t>Socratic Dialogue</a:t>
            </a:r>
          </a:p>
        </p:txBody>
      </p:sp>
      <p:sp>
        <p:nvSpPr>
          <p:cNvPr id="3" name="Content Placeholder 2">
            <a:extLst>
              <a:ext uri="{FF2B5EF4-FFF2-40B4-BE49-F238E27FC236}">
                <a16:creationId xmlns:a16="http://schemas.microsoft.com/office/drawing/2014/main" id="{8746A9F9-B0BF-A166-F4A5-4CBEF414926A}"/>
              </a:ext>
            </a:extLst>
          </p:cNvPr>
          <p:cNvSpPr>
            <a:spLocks noGrp="1"/>
          </p:cNvSpPr>
          <p:nvPr>
            <p:ph idx="1"/>
          </p:nvPr>
        </p:nvSpPr>
        <p:spPr>
          <a:xfrm>
            <a:off x="527323" y="1346357"/>
            <a:ext cx="10826477" cy="4605658"/>
          </a:xfrm>
        </p:spPr>
        <p:txBody>
          <a:bodyPr>
            <a:noAutofit/>
          </a:bodyPr>
          <a:lstStyle/>
          <a:p>
            <a:r>
              <a:rPr lang="en-GB" sz="2000" b="0" i="0" dirty="0">
                <a:effectLst/>
                <a:latin typeface="fkGroteskNeue"/>
              </a:rPr>
              <a:t>Socratic dialogue is a conversational method where two or more participants engage in critical, reflective questioning to explore the nature of a subject or idea.</a:t>
            </a:r>
          </a:p>
          <a:p>
            <a:pPr marL="0" indent="0">
              <a:buNone/>
            </a:pPr>
            <a:r>
              <a:rPr lang="en-GB" sz="2000" dirty="0"/>
              <a:t>Core Characteristics</a:t>
            </a:r>
          </a:p>
          <a:p>
            <a:r>
              <a:rPr lang="en-GB" sz="2000" dirty="0"/>
              <a:t>Questioning at the Centre: The dialogue revolves around asking probing, open-ended questions that challenge assumptions and encourage deeper understanding.</a:t>
            </a:r>
          </a:p>
          <a:p>
            <a:r>
              <a:rPr lang="en-GB" sz="2000" dirty="0"/>
              <a:t>Critical Examination: Participants are prompted to clarify, analyse, and critically examine their beliefs, the origins of those beliefs, and the implications or consequences that follow.</a:t>
            </a:r>
          </a:p>
          <a:p>
            <a:r>
              <a:rPr lang="en-GB" sz="2000" dirty="0"/>
              <a:t>No Predefined Outcome: The process is exploratory, with no predetermined conclusion. The goal is not to win an argument, but to collaboratively seek truth or consensus.</a:t>
            </a:r>
          </a:p>
          <a:p>
            <a:r>
              <a:rPr lang="en-GB" sz="2000" dirty="0"/>
              <a:t>Cooperative, Not Competitive: Unlike debates, Socratic dialogue is a cooperative effort to reach a shared understanding, often involving consensus-building.</a:t>
            </a:r>
          </a:p>
          <a:p>
            <a:r>
              <a:rPr lang="en-GB" sz="2000" dirty="0"/>
              <a:t>Iterative Process: The dialogue often cycles through listening, reflecting, refining, restating, and repeating, allowing participants to progressively deepen their understanding</a:t>
            </a:r>
          </a:p>
        </p:txBody>
      </p:sp>
    </p:spTree>
    <p:extLst>
      <p:ext uri="{BB962C8B-B14F-4D97-AF65-F5344CB8AC3E}">
        <p14:creationId xmlns:p14="http://schemas.microsoft.com/office/powerpoint/2010/main" val="312337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059874"/>
            <a:ext cx="10515600" cy="4572000"/>
          </a:xfrm>
        </p:spPr>
        <p:txBody>
          <a:bodyPr>
            <a:normAutofit lnSpcReduction="10000"/>
          </a:bodyPr>
          <a:lstStyle/>
          <a:p>
            <a:r>
              <a:rPr lang="en-GB" dirty="0"/>
              <a:t>Conversely however, research has also shown that not all leisure activities engaged in by young people yield positive benefits. For example, Feinstein and Robson (2005) found that attending a youth club was associated with negative adult outcomes such as an increased risk of smoking. </a:t>
            </a:r>
          </a:p>
          <a:p>
            <a:endParaRPr lang="en-GB" dirty="0"/>
          </a:p>
          <a:p>
            <a:r>
              <a:rPr lang="en-GB" dirty="0"/>
              <a:t>Other negative aspects included an increased likelihood for attendees to become criminal offenders attain low qualifications and attain low-income jobs.</a:t>
            </a:r>
          </a:p>
          <a:p>
            <a:endParaRPr lang="en-GB" dirty="0"/>
          </a:p>
          <a:p>
            <a:r>
              <a:rPr lang="en-GB" dirty="0">
                <a:highlight>
                  <a:srgbClr val="FFFF00"/>
                </a:highlight>
              </a:rPr>
              <a:t>What are your thoughts on the above? What do you see in practice?</a:t>
            </a:r>
          </a:p>
        </p:txBody>
      </p:sp>
    </p:spTree>
    <p:extLst>
      <p:ext uri="{BB962C8B-B14F-4D97-AF65-F5344CB8AC3E}">
        <p14:creationId xmlns:p14="http://schemas.microsoft.com/office/powerpoint/2010/main" val="2321130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066800"/>
            <a:ext cx="10515600" cy="4488873"/>
          </a:xfrm>
        </p:spPr>
        <p:txBody>
          <a:bodyPr>
            <a:normAutofit/>
          </a:bodyPr>
          <a:lstStyle/>
          <a:p>
            <a:r>
              <a:rPr lang="en-GB" dirty="0"/>
              <a:t>However, the study conducted by Feinstein et al (2005) recognised that the young people that attended the youth clubs involved in his study demonstrated personal characteristics which were associated with increased levels of adult social inclusion (</a:t>
            </a:r>
            <a:r>
              <a:rPr lang="en-GB" dirty="0" err="1"/>
              <a:t>Oldale</a:t>
            </a:r>
            <a:r>
              <a:rPr lang="en-GB" dirty="0"/>
              <a:t>, 2009). </a:t>
            </a:r>
          </a:p>
          <a:p>
            <a:endParaRPr lang="en-GB" dirty="0"/>
          </a:p>
          <a:p>
            <a:r>
              <a:rPr lang="en-GB" dirty="0">
                <a:highlight>
                  <a:srgbClr val="FFFF00"/>
                </a:highlight>
              </a:rPr>
              <a:t>What personal characteristics could Feinstein and others be referring to?</a:t>
            </a:r>
          </a:p>
          <a:p>
            <a:pPr marL="0" indent="0">
              <a:buNone/>
            </a:pPr>
            <a:endParaRPr lang="en-GB" dirty="0"/>
          </a:p>
          <a:p>
            <a:r>
              <a:rPr lang="en-GB" dirty="0"/>
              <a:t>Therefore, it is argued that these findings were affected by some additional external factors.</a:t>
            </a:r>
          </a:p>
        </p:txBody>
      </p:sp>
    </p:spTree>
    <p:extLst>
      <p:ext uri="{BB962C8B-B14F-4D97-AF65-F5344CB8AC3E}">
        <p14:creationId xmlns:p14="http://schemas.microsoft.com/office/powerpoint/2010/main" val="3941531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a:t>McCarroll</a:t>
            </a:r>
            <a:r>
              <a:rPr lang="en-GB" dirty="0"/>
              <a:t> (2006) suggests that activities that involve low levels of adult supervision and low levels of structure often provide little opportunity for development such as building life skills. </a:t>
            </a:r>
          </a:p>
          <a:p>
            <a:endParaRPr lang="en-GB" dirty="0"/>
          </a:p>
          <a:p>
            <a:r>
              <a:rPr lang="en-GB" dirty="0" err="1"/>
              <a:t>McCarroll</a:t>
            </a:r>
            <a:r>
              <a:rPr lang="en-GB" dirty="0"/>
              <a:t> (2006) also argues that those young people who are involved in unstructured leisure activities are more likely to experience anti-social elements which may promote, rather than decrease, negative behaviour.</a:t>
            </a:r>
          </a:p>
          <a:p>
            <a:endParaRPr lang="en-GB" dirty="0"/>
          </a:p>
        </p:txBody>
      </p:sp>
    </p:spTree>
    <p:extLst>
      <p:ext uri="{BB962C8B-B14F-4D97-AF65-F5344CB8AC3E}">
        <p14:creationId xmlns:p14="http://schemas.microsoft.com/office/powerpoint/2010/main" val="329768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62891"/>
            <a:ext cx="10515600" cy="5214072"/>
          </a:xfrm>
        </p:spPr>
        <p:txBody>
          <a:bodyPr/>
          <a:lstStyle/>
          <a:p>
            <a:r>
              <a:rPr lang="en-GB" dirty="0"/>
              <a:t>It should be noted that adolescent leisure is not confined to ‘activities’, whether sporting, drama, cultural or otherwise. </a:t>
            </a:r>
          </a:p>
          <a:p>
            <a:endParaRPr lang="en-GB" dirty="0"/>
          </a:p>
          <a:p>
            <a:r>
              <a:rPr lang="en-GB" dirty="0"/>
              <a:t>Indeed, much adolescent leisure involves hanging around, being with friends and being alone, a time when self and group identities can be explored and defined (</a:t>
            </a:r>
            <a:r>
              <a:rPr lang="en-GB" dirty="0" err="1"/>
              <a:t>McCarrol</a:t>
            </a:r>
            <a:r>
              <a:rPr lang="en-GB" dirty="0"/>
              <a:t> 2006). </a:t>
            </a:r>
          </a:p>
          <a:p>
            <a:endParaRPr lang="en-GB" dirty="0"/>
          </a:p>
          <a:p>
            <a:r>
              <a:rPr lang="en-GB" dirty="0">
                <a:highlight>
                  <a:srgbClr val="FFFF00"/>
                </a:highlight>
              </a:rPr>
              <a:t>How does society view young people hanging around? Consider your own communities. How do you feel?</a:t>
            </a:r>
          </a:p>
          <a:p>
            <a:endParaRPr lang="en-GB" dirty="0"/>
          </a:p>
        </p:txBody>
      </p:sp>
    </p:spTree>
    <p:extLst>
      <p:ext uri="{BB962C8B-B14F-4D97-AF65-F5344CB8AC3E}">
        <p14:creationId xmlns:p14="http://schemas.microsoft.com/office/powerpoint/2010/main" val="2654733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45128"/>
            <a:ext cx="10515600" cy="5331836"/>
          </a:xfrm>
        </p:spPr>
        <p:txBody>
          <a:bodyPr>
            <a:normAutofit/>
          </a:bodyPr>
          <a:lstStyle/>
          <a:p>
            <a:r>
              <a:rPr lang="en-GB" dirty="0"/>
              <a:t>Furthermore, young people’s leisure time is increasingly being filled with digital media, online communication and online socialising. </a:t>
            </a:r>
          </a:p>
          <a:p>
            <a:endParaRPr lang="en-GB" dirty="0"/>
          </a:p>
          <a:p>
            <a:r>
              <a:rPr lang="en-GB" dirty="0"/>
              <a:t>According to </a:t>
            </a:r>
            <a:r>
              <a:rPr lang="en-GB" dirty="0" err="1"/>
              <a:t>Uhls</a:t>
            </a:r>
            <a:r>
              <a:rPr lang="en-GB" dirty="0"/>
              <a:t>, </a:t>
            </a:r>
            <a:r>
              <a:rPr lang="en-GB" dirty="0" err="1"/>
              <a:t>Michikyan</a:t>
            </a:r>
            <a:r>
              <a:rPr lang="en-GB" dirty="0"/>
              <a:t>, Morris, Garcia, Small, </a:t>
            </a:r>
            <a:r>
              <a:rPr lang="en-GB" dirty="0" err="1"/>
              <a:t>Zgourou</a:t>
            </a:r>
            <a:r>
              <a:rPr lang="en-GB" dirty="0"/>
              <a:t> and Greenfield (2014), children in contemporary society spend seven and a half hours a day, seven days a week, accessing such media provisions outside of the school environment.</a:t>
            </a:r>
          </a:p>
          <a:p>
            <a:endParaRPr lang="en-GB" dirty="0"/>
          </a:p>
          <a:p>
            <a:r>
              <a:rPr lang="en-GB" dirty="0">
                <a:highlight>
                  <a:srgbClr val="FFFF00"/>
                </a:highlight>
              </a:rPr>
              <a:t>What are contemporary trends amongst young people today?</a:t>
            </a:r>
          </a:p>
        </p:txBody>
      </p:sp>
    </p:spTree>
    <p:extLst>
      <p:ext uri="{BB962C8B-B14F-4D97-AF65-F5344CB8AC3E}">
        <p14:creationId xmlns:p14="http://schemas.microsoft.com/office/powerpoint/2010/main" val="25866336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It is clear that that this demonstrates a significant change in the way children now live their lives compared to how their parents would have experienced childhood. </a:t>
            </a:r>
          </a:p>
          <a:p>
            <a:endParaRPr lang="en-GB" dirty="0"/>
          </a:p>
          <a:p>
            <a:r>
              <a:rPr lang="en-GB" dirty="0"/>
              <a:t>Additionally, young people aged between twelve and seventeen have reported using their mobile phones to text message their friends more than any other type of communication (including face to face interaction) (</a:t>
            </a:r>
            <a:r>
              <a:rPr lang="en-GB" dirty="0" err="1"/>
              <a:t>Lenhart</a:t>
            </a:r>
            <a:r>
              <a:rPr lang="en-GB" dirty="0"/>
              <a:t>, 2012 </a:t>
            </a:r>
            <a:r>
              <a:rPr lang="en-GB" i="1" dirty="0"/>
              <a:t>cited in</a:t>
            </a:r>
            <a:r>
              <a:rPr lang="en-GB" dirty="0"/>
              <a:t> </a:t>
            </a:r>
            <a:r>
              <a:rPr lang="en-GB" dirty="0" err="1"/>
              <a:t>Uhls</a:t>
            </a:r>
            <a:r>
              <a:rPr lang="en-GB" dirty="0"/>
              <a:t> et al, 2014). </a:t>
            </a:r>
          </a:p>
          <a:p>
            <a:endParaRPr lang="en-GB" dirty="0"/>
          </a:p>
        </p:txBody>
      </p:sp>
    </p:spTree>
    <p:extLst>
      <p:ext uri="{BB962C8B-B14F-4D97-AF65-F5344CB8AC3E}">
        <p14:creationId xmlns:p14="http://schemas.microsoft.com/office/powerpoint/2010/main" val="3561572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a:t>The aforementioned literature suggests that young people and children are spending extensive amounts of time in front of screens. </a:t>
            </a:r>
          </a:p>
          <a:p>
            <a:endParaRPr lang="en-GB" dirty="0"/>
          </a:p>
          <a:p>
            <a:r>
              <a:rPr lang="en-GB" dirty="0"/>
              <a:t>It has been argued that such levels of engagement in social/online provision is ‘taking time away from face to face communication and in person activities’ (</a:t>
            </a:r>
            <a:r>
              <a:rPr lang="en-GB" dirty="0" err="1"/>
              <a:t>Giedd</a:t>
            </a:r>
            <a:r>
              <a:rPr lang="en-GB" dirty="0"/>
              <a:t>, 2012 </a:t>
            </a:r>
            <a:r>
              <a:rPr lang="en-GB" i="1" dirty="0"/>
              <a:t>cited in</a:t>
            </a:r>
            <a:r>
              <a:rPr lang="en-GB" dirty="0"/>
              <a:t> </a:t>
            </a:r>
            <a:r>
              <a:rPr lang="en-GB" dirty="0" err="1"/>
              <a:t>Uhls</a:t>
            </a:r>
            <a:r>
              <a:rPr lang="en-GB" dirty="0"/>
              <a:t> et al, 2014 p, 387).</a:t>
            </a:r>
          </a:p>
          <a:p>
            <a:endParaRPr lang="en-GB" dirty="0"/>
          </a:p>
          <a:p>
            <a:r>
              <a:rPr lang="en-GB" dirty="0">
                <a:highlight>
                  <a:srgbClr val="FFFF00"/>
                </a:highlight>
              </a:rPr>
              <a:t>Has and if so how has technology affected Young People accessing Youth Work provisions?</a:t>
            </a:r>
          </a:p>
          <a:p>
            <a:endParaRPr lang="en-GB" dirty="0"/>
          </a:p>
        </p:txBody>
      </p:sp>
    </p:spTree>
    <p:extLst>
      <p:ext uri="{BB962C8B-B14F-4D97-AF65-F5344CB8AC3E}">
        <p14:creationId xmlns:p14="http://schemas.microsoft.com/office/powerpoint/2010/main" val="29096195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Indeed, </a:t>
            </a:r>
            <a:r>
              <a:rPr lang="en-GB" dirty="0" err="1"/>
              <a:t>Uhls</a:t>
            </a:r>
            <a:r>
              <a:rPr lang="en-GB" dirty="0"/>
              <a:t> et al (2014) refers to one longitudinal study by </a:t>
            </a:r>
            <a:r>
              <a:rPr lang="en-GB" dirty="0" err="1"/>
              <a:t>Hofferth</a:t>
            </a:r>
            <a:r>
              <a:rPr lang="en-GB" dirty="0"/>
              <a:t> (2010) which discovered that the amount of non-screen playtime decreased twenty </a:t>
            </a:r>
            <a:r>
              <a:rPr lang="en-GB" dirty="0" err="1"/>
              <a:t>percent</a:t>
            </a:r>
            <a:r>
              <a:rPr lang="en-GB" dirty="0"/>
              <a:t> from 1997 to 2003, while screen activities (including watching the television, playing games and using the computer) increased (</a:t>
            </a:r>
            <a:r>
              <a:rPr lang="en-GB" dirty="0" err="1"/>
              <a:t>Uhls</a:t>
            </a:r>
            <a:r>
              <a:rPr lang="en-GB" dirty="0"/>
              <a:t> et al 2014).</a:t>
            </a:r>
          </a:p>
          <a:p>
            <a:endParaRPr lang="en-GB" dirty="0"/>
          </a:p>
        </p:txBody>
      </p:sp>
    </p:spTree>
    <p:extLst>
      <p:ext uri="{BB962C8B-B14F-4D97-AF65-F5344CB8AC3E}">
        <p14:creationId xmlns:p14="http://schemas.microsoft.com/office/powerpoint/2010/main" val="15503948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Pairs consider:</a:t>
            </a:r>
          </a:p>
        </p:txBody>
      </p:sp>
      <p:sp>
        <p:nvSpPr>
          <p:cNvPr id="3" name="Content Placeholder 2"/>
          <p:cNvSpPr>
            <a:spLocks noGrp="1"/>
          </p:cNvSpPr>
          <p:nvPr>
            <p:ph idx="1"/>
          </p:nvPr>
        </p:nvSpPr>
        <p:spPr/>
        <p:txBody>
          <a:bodyPr/>
          <a:lstStyle/>
          <a:p>
            <a:r>
              <a:rPr lang="en-GB" dirty="0"/>
              <a:t>What does this research mean for:-</a:t>
            </a:r>
          </a:p>
          <a:p>
            <a:r>
              <a:rPr lang="en-GB" dirty="0"/>
              <a:t>Young People?</a:t>
            </a:r>
          </a:p>
          <a:p>
            <a:r>
              <a:rPr lang="en-GB" dirty="0"/>
              <a:t>Communities and youth work practice?</a:t>
            </a:r>
          </a:p>
        </p:txBody>
      </p:sp>
    </p:spTree>
    <p:extLst>
      <p:ext uri="{BB962C8B-B14F-4D97-AF65-F5344CB8AC3E}">
        <p14:creationId xmlns:p14="http://schemas.microsoft.com/office/powerpoint/2010/main" val="39955375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 noting the increased use of the internet by adolescents, (Gustavo and </a:t>
            </a:r>
            <a:r>
              <a:rPr lang="en-GB" dirty="0" err="1"/>
              <a:t>Talmund</a:t>
            </a:r>
            <a:r>
              <a:rPr lang="en-GB" dirty="0"/>
              <a:t>, 2010, p 53) outlines his concerns that the use of the internet by young people may be at the expense of other social, sports and educational activities. </a:t>
            </a:r>
          </a:p>
          <a:p>
            <a:endParaRPr lang="en-GB" dirty="0"/>
          </a:p>
          <a:p>
            <a:r>
              <a:rPr lang="en-GB" dirty="0"/>
              <a:t>In this regard, it could be construed that there is a danger that face-to-face interaction and social participation (which has been proven to provide contexts for learning and development) may be side lined. </a:t>
            </a:r>
          </a:p>
        </p:txBody>
      </p:sp>
    </p:spTree>
    <p:extLst>
      <p:ext uri="{BB962C8B-B14F-4D97-AF65-F5344CB8AC3E}">
        <p14:creationId xmlns:p14="http://schemas.microsoft.com/office/powerpoint/2010/main" val="15929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Involvement in activities such as sports programmes, and participation in youth groups and organisations which promote young people’s academic achievement and social behaviour, may become irrelevant to adolescents. </a:t>
            </a:r>
          </a:p>
          <a:p>
            <a:endParaRPr lang="en-GB" dirty="0"/>
          </a:p>
          <a:p>
            <a:r>
              <a:rPr lang="en-GB" dirty="0"/>
              <a:t>The involvement of young people in organised leisure activities outside of their homes (and indeed bedrooms) may become a distant memory.</a:t>
            </a:r>
          </a:p>
        </p:txBody>
      </p:sp>
    </p:spTree>
    <p:extLst>
      <p:ext uri="{BB962C8B-B14F-4D97-AF65-F5344CB8AC3E}">
        <p14:creationId xmlns:p14="http://schemas.microsoft.com/office/powerpoint/2010/main" val="38095020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extent to which the internet interferes with these developmental opportunities provides another layer of research into young people’s leisure time and an important consideration for practitioners and society as a whole (Gustavo et al, 2010).</a:t>
            </a:r>
          </a:p>
          <a:p>
            <a:endParaRPr lang="en-GB" dirty="0"/>
          </a:p>
          <a:p>
            <a:r>
              <a:rPr lang="en-GB" dirty="0">
                <a:highlight>
                  <a:srgbClr val="FFFF00"/>
                </a:highlight>
              </a:rPr>
              <a:t>What are your thoughts and feelings about this?</a:t>
            </a:r>
          </a:p>
          <a:p>
            <a:endParaRPr lang="en-GB" dirty="0"/>
          </a:p>
        </p:txBody>
      </p:sp>
    </p:spTree>
    <p:extLst>
      <p:ext uri="{BB962C8B-B14F-4D97-AF65-F5344CB8AC3E}">
        <p14:creationId xmlns:p14="http://schemas.microsoft.com/office/powerpoint/2010/main" val="24849616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55073"/>
            <a:ext cx="10515600" cy="5421890"/>
          </a:xfrm>
        </p:spPr>
        <p:txBody>
          <a:bodyPr/>
          <a:lstStyle/>
          <a:p>
            <a:r>
              <a:rPr lang="en-GB" dirty="0"/>
              <a:t>According to Gustavo et al (2010) ‘activities are a central component of friendships and </a:t>
            </a:r>
            <a:r>
              <a:rPr lang="en-GB" dirty="0" err="1"/>
              <a:t>Youniss</a:t>
            </a:r>
            <a:r>
              <a:rPr lang="en-GB" dirty="0"/>
              <a:t> and </a:t>
            </a:r>
            <a:r>
              <a:rPr lang="en-GB" dirty="0" err="1"/>
              <a:t>Smollar</a:t>
            </a:r>
            <a:r>
              <a:rPr lang="en-GB" dirty="0"/>
              <a:t> (1985 </a:t>
            </a:r>
            <a:r>
              <a:rPr lang="en-GB" i="1" dirty="0"/>
              <a:t>cited in</a:t>
            </a:r>
            <a:r>
              <a:rPr lang="en-GB" dirty="0"/>
              <a:t> Gustavo et al, 2010, p. 52) ‘found that in their close relationships both male and female adolescents enjoy activities that take them out of their homes and allow them to interact with each other independently of parental involvement or observation. </a:t>
            </a:r>
          </a:p>
          <a:p>
            <a:endParaRPr lang="en-GB" dirty="0"/>
          </a:p>
          <a:p>
            <a:r>
              <a:rPr lang="en-GB" dirty="0"/>
              <a:t>These include going to the cinema, parties, concerts and sports events or just driving around or hanging out together’ (ibid).   </a:t>
            </a:r>
          </a:p>
          <a:p>
            <a:endParaRPr lang="en-GB" dirty="0"/>
          </a:p>
        </p:txBody>
      </p:sp>
    </p:spTree>
    <p:extLst>
      <p:ext uri="{BB962C8B-B14F-4D97-AF65-F5344CB8AC3E}">
        <p14:creationId xmlns:p14="http://schemas.microsoft.com/office/powerpoint/2010/main" val="9128448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03564"/>
            <a:ext cx="10515600" cy="5373399"/>
          </a:xfrm>
        </p:spPr>
        <p:txBody>
          <a:bodyPr>
            <a:normAutofit/>
          </a:bodyPr>
          <a:lstStyle/>
          <a:p>
            <a:r>
              <a:rPr lang="en-GB" dirty="0"/>
              <a:t>What becomes apparent during adolescence is the important of friendships and the significance of the peer group. </a:t>
            </a:r>
            <a:r>
              <a:rPr lang="en-GB" b="1" i="1" dirty="0"/>
              <a:t>The importance of Association. </a:t>
            </a:r>
          </a:p>
          <a:p>
            <a:endParaRPr lang="en-GB" b="1" i="1" dirty="0"/>
          </a:p>
          <a:p>
            <a:endParaRPr lang="en-GB" b="1" i="1" dirty="0"/>
          </a:p>
          <a:p>
            <a:r>
              <a:rPr lang="en-GB" dirty="0">
                <a:highlight>
                  <a:srgbClr val="FFFF00"/>
                </a:highlight>
              </a:rPr>
              <a:t>What does Associations mean to you? What does it mean to young people and what are the benefits of association to young people?</a:t>
            </a:r>
          </a:p>
          <a:p>
            <a:pPr marL="0" indent="0">
              <a:buNone/>
            </a:pPr>
            <a:endParaRPr lang="en-GB" dirty="0"/>
          </a:p>
          <a:p>
            <a:endParaRPr lang="en-GB" dirty="0"/>
          </a:p>
        </p:txBody>
      </p:sp>
    </p:spTree>
    <p:extLst>
      <p:ext uri="{BB962C8B-B14F-4D97-AF65-F5344CB8AC3E}">
        <p14:creationId xmlns:p14="http://schemas.microsoft.com/office/powerpoint/2010/main" val="26920007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17ABC-26CF-F1EC-35C9-50756ED3671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48614BF-5737-5291-838B-FE480B92AD3F}"/>
              </a:ext>
            </a:extLst>
          </p:cNvPr>
          <p:cNvSpPr>
            <a:spLocks noGrp="1"/>
          </p:cNvSpPr>
          <p:nvPr>
            <p:ph idx="1"/>
          </p:nvPr>
        </p:nvSpPr>
        <p:spPr/>
        <p:txBody>
          <a:bodyPr/>
          <a:lstStyle/>
          <a:p>
            <a:r>
              <a:rPr lang="en-GB" dirty="0"/>
              <a:t>It is common for young people during their transition to spend less time at home with parents and more time socialising with friends (Hendry, </a:t>
            </a:r>
            <a:r>
              <a:rPr lang="en-GB" dirty="0" err="1"/>
              <a:t>Shucksmith</a:t>
            </a:r>
            <a:r>
              <a:rPr lang="en-GB" dirty="0"/>
              <a:t>, Love and Glendinning, 1996 </a:t>
            </a:r>
            <a:r>
              <a:rPr lang="en-GB" i="1" dirty="0"/>
              <a:t>cited in</a:t>
            </a:r>
            <a:r>
              <a:rPr lang="en-GB" dirty="0"/>
              <a:t> McCarroll, 2006). S</a:t>
            </a:r>
          </a:p>
          <a:p>
            <a:endParaRPr lang="en-GB" dirty="0"/>
          </a:p>
          <a:p>
            <a:r>
              <a:rPr lang="en-GB" dirty="0"/>
              <a:t>Steinberg, 1996 </a:t>
            </a:r>
            <a:r>
              <a:rPr lang="en-GB" i="1" dirty="0"/>
              <a:t>cited in</a:t>
            </a:r>
            <a:r>
              <a:rPr lang="en-GB" dirty="0"/>
              <a:t> Arnett, 2012) found that socialising with friends was the most common daily activity amongst young people. </a:t>
            </a:r>
          </a:p>
          <a:p>
            <a:endParaRPr lang="en-GB" dirty="0"/>
          </a:p>
        </p:txBody>
      </p:sp>
    </p:spTree>
    <p:extLst>
      <p:ext uri="{BB962C8B-B14F-4D97-AF65-F5344CB8AC3E}">
        <p14:creationId xmlns:p14="http://schemas.microsoft.com/office/powerpoint/2010/main" val="26168750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Arnett (2012) found that young people were involved in ‘socialising activities’ such as ‘hanging out with friends’ on average twenty to twenty five hours per week, which equates to more than the amount of time they spent in school (Arnett 2012 p, 397).</a:t>
            </a:r>
          </a:p>
        </p:txBody>
      </p:sp>
    </p:spTree>
    <p:extLst>
      <p:ext uri="{BB962C8B-B14F-4D97-AF65-F5344CB8AC3E}">
        <p14:creationId xmlns:p14="http://schemas.microsoft.com/office/powerpoint/2010/main" val="1629055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55964"/>
            <a:ext cx="10515600" cy="4468091"/>
          </a:xfrm>
        </p:spPr>
        <p:txBody>
          <a:bodyPr>
            <a:normAutofit/>
          </a:bodyPr>
          <a:lstStyle/>
          <a:p>
            <a:r>
              <a:rPr lang="en-GB" dirty="0"/>
              <a:t>This element of time is of significant importance as it provides an opportunity for the development of young people. </a:t>
            </a:r>
          </a:p>
          <a:p>
            <a:endParaRPr lang="en-GB" dirty="0"/>
          </a:p>
          <a:p>
            <a:r>
              <a:rPr lang="en-GB" dirty="0"/>
              <a:t>The research offered by </a:t>
            </a:r>
            <a:r>
              <a:rPr lang="en-GB" dirty="0" err="1"/>
              <a:t>Youniss</a:t>
            </a:r>
            <a:r>
              <a:rPr lang="en-GB" dirty="0"/>
              <a:t> and </a:t>
            </a:r>
            <a:r>
              <a:rPr lang="en-GB" dirty="0" err="1"/>
              <a:t>Smollar</a:t>
            </a:r>
            <a:r>
              <a:rPr lang="en-GB" dirty="0"/>
              <a:t> (1985 </a:t>
            </a:r>
            <a:r>
              <a:rPr lang="en-GB" i="1" dirty="0"/>
              <a:t>cited in</a:t>
            </a:r>
            <a:r>
              <a:rPr lang="en-GB" dirty="0"/>
              <a:t> Gustavo et al, 2010, p. 52) suggests that young people would like the opportunity to participate in leisure and recreation outside of the home, therefore policies and provisions should be shaped to reflect that need. </a:t>
            </a:r>
          </a:p>
          <a:p>
            <a:endParaRPr lang="en-GB" dirty="0"/>
          </a:p>
          <a:p>
            <a:r>
              <a:rPr lang="en-GB" dirty="0"/>
              <a:t>Opportunities need to be available so that young people can engage in high quality and well organised leisure experiences. </a:t>
            </a:r>
          </a:p>
          <a:p>
            <a:endParaRPr lang="en-GB" dirty="0"/>
          </a:p>
        </p:txBody>
      </p:sp>
    </p:spTree>
    <p:extLst>
      <p:ext uri="{BB962C8B-B14F-4D97-AF65-F5344CB8AC3E}">
        <p14:creationId xmlns:p14="http://schemas.microsoft.com/office/powerpoint/2010/main" val="2585874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025237"/>
            <a:ext cx="10515600" cy="4578928"/>
          </a:xfrm>
        </p:spPr>
        <p:txBody>
          <a:bodyPr>
            <a:normAutofit/>
          </a:bodyPr>
          <a:lstStyle/>
          <a:p>
            <a:r>
              <a:rPr lang="en-GB" dirty="0"/>
              <a:t>The literature presented within this lecture quite strongly suggests that the important determinant for both involvement by, and benefits for, young people is the type of leisure activity available. </a:t>
            </a:r>
          </a:p>
          <a:p>
            <a:endParaRPr lang="en-GB" dirty="0"/>
          </a:p>
          <a:p>
            <a:r>
              <a:rPr lang="en-GB" dirty="0"/>
              <a:t>Adolescents who participate in extracurricular or structured activities such as sport and music appear to have positive effects whereas unstructured socialising such as hanging around with friends is connected with negative outcomes (Arnett et al, 2012).</a:t>
            </a:r>
          </a:p>
          <a:p>
            <a:endParaRPr lang="en-GB" dirty="0"/>
          </a:p>
        </p:txBody>
      </p:sp>
    </p:spTree>
    <p:extLst>
      <p:ext uri="{BB962C8B-B14F-4D97-AF65-F5344CB8AC3E}">
        <p14:creationId xmlns:p14="http://schemas.microsoft.com/office/powerpoint/2010/main" val="28048723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163782"/>
            <a:ext cx="10515600" cy="4426527"/>
          </a:xfrm>
        </p:spPr>
        <p:txBody>
          <a:bodyPr/>
          <a:lstStyle/>
          <a:p>
            <a:r>
              <a:rPr lang="en-GB" dirty="0"/>
              <a:t>Local authorities have a duty to provide sufficient educational and leisure-time activities for young people aged 13-19. </a:t>
            </a:r>
          </a:p>
          <a:p>
            <a:endParaRPr lang="en-GB" dirty="0"/>
          </a:p>
          <a:p>
            <a:r>
              <a:rPr lang="en-GB" dirty="0"/>
              <a:t>According to the  Services for Young People report by the House of Commons Education Committee (2011), approximately eighty five per cent of young people’s waking hours are spent outside formal education, yet each year local authorities spend fifty five times more on formal education than they do on providing services for young people outside of the school day. </a:t>
            </a:r>
          </a:p>
        </p:txBody>
      </p:sp>
    </p:spTree>
    <p:extLst>
      <p:ext uri="{BB962C8B-B14F-4D97-AF65-F5344CB8AC3E}">
        <p14:creationId xmlns:p14="http://schemas.microsoft.com/office/powerpoint/2010/main" val="38398301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dirty="0"/>
              <a:t>These services have typically taken the form of open-access provisions, including a range of leisure, cultural and sporting activities often based around youth centres. </a:t>
            </a:r>
          </a:p>
          <a:p>
            <a:endParaRPr lang="en-GB" dirty="0"/>
          </a:p>
          <a:p>
            <a:r>
              <a:rPr lang="en-GB" dirty="0"/>
              <a:t>The Education and Inspections Act 2006 has placed responsibility on local authorities to provide these activities noted and states that for young people aged between 13 and 19 the local authority must, so far as reasonably practical, secure access to ‘sufficient educational leisure-time activities’ (House of Commons Education Committee,  2011, p. 7).             </a:t>
            </a:r>
          </a:p>
          <a:p>
            <a:pPr marL="0" indent="0">
              <a:buNone/>
            </a:pPr>
            <a:endParaRPr lang="en-GB" dirty="0"/>
          </a:p>
        </p:txBody>
      </p:sp>
    </p:spTree>
    <p:extLst>
      <p:ext uri="{BB962C8B-B14F-4D97-AF65-F5344CB8AC3E}">
        <p14:creationId xmlns:p14="http://schemas.microsoft.com/office/powerpoint/2010/main" val="38295348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080655"/>
            <a:ext cx="10515600" cy="5096308"/>
          </a:xfrm>
        </p:spPr>
        <p:txBody>
          <a:bodyPr>
            <a:normAutofit/>
          </a:bodyPr>
          <a:lstStyle/>
          <a:p>
            <a:r>
              <a:rPr lang="en-GB" dirty="0"/>
              <a:t>Policy here in Wales reflects that in England and a number of publications support the concept that young people are entitled to participate in organised leisure activities. </a:t>
            </a:r>
          </a:p>
          <a:p>
            <a:endParaRPr lang="en-GB" dirty="0"/>
          </a:p>
          <a:p>
            <a:r>
              <a:rPr lang="en-GB" dirty="0"/>
              <a:t>The Youth Engagement and Progression Framework (WAG, 2015) and the National Youth Work Strategy for Wales 2014-2018 (WAG, 2014) both recognise the importance of youth work in providing opportunities for young people to participate and engage in experiences that challenge young people to enhance their personal, social and political development. </a:t>
            </a:r>
          </a:p>
        </p:txBody>
      </p:sp>
    </p:spTree>
    <p:extLst>
      <p:ext uri="{BB962C8B-B14F-4D97-AF65-F5344CB8AC3E}">
        <p14:creationId xmlns:p14="http://schemas.microsoft.com/office/powerpoint/2010/main" val="20035277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According to the National Youth Work Strategy for Wales 2014-2018 (WAG, 2014) youth work has an important contribution to the lives of young people in providing an environment within which ‘all young people can relax, have fun, feel secure, supported and valued’ thus supporting the Welsh Government’s commitment to help all young people reach their potential. </a:t>
            </a:r>
          </a:p>
        </p:txBody>
      </p:sp>
    </p:spTree>
    <p:extLst>
      <p:ext uri="{BB962C8B-B14F-4D97-AF65-F5344CB8AC3E}">
        <p14:creationId xmlns:p14="http://schemas.microsoft.com/office/powerpoint/2010/main" val="15488448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strategy also presents the outcomes for young people through their involvement in youth work. These can be identified under three broad themes, active participation, wider skills development and enhanced emotional competence and include similar benefits as those previously discussed within the literature such as ‘young people have improved well- being’, ‘young people enhance/develop their practical’ skills and improved self-awareness and, motivation and self-worth’ (WAG, 2014, pp. 7-8)</a:t>
            </a:r>
          </a:p>
          <a:p>
            <a:endParaRPr lang="en-GB" dirty="0"/>
          </a:p>
        </p:txBody>
      </p:sp>
    </p:spTree>
    <p:extLst>
      <p:ext uri="{BB962C8B-B14F-4D97-AF65-F5344CB8AC3E}">
        <p14:creationId xmlns:p14="http://schemas.microsoft.com/office/powerpoint/2010/main" val="42657696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82782"/>
            <a:ext cx="10515600" cy="5394181"/>
          </a:xfrm>
        </p:spPr>
        <p:txBody>
          <a:bodyPr>
            <a:normAutofit/>
          </a:bodyPr>
          <a:lstStyle/>
          <a:p>
            <a:r>
              <a:rPr lang="en-GB" dirty="0"/>
              <a:t>According to Spence (2006), youth work has always provided young people with recreational opportunities through programmes of activities. </a:t>
            </a:r>
          </a:p>
          <a:p>
            <a:endParaRPr lang="en-GB" dirty="0"/>
          </a:p>
          <a:p>
            <a:r>
              <a:rPr lang="en-GB" dirty="0"/>
              <a:t>Such activities are potentially limitless, and some examples include camping, rock climbing, canoeing, dancing, acting and playing team building games (Spence, 2006). </a:t>
            </a:r>
          </a:p>
          <a:p>
            <a:endParaRPr lang="en-GB" dirty="0"/>
          </a:p>
          <a:p>
            <a:r>
              <a:rPr lang="en-GB" dirty="0"/>
              <a:t>The activities themselves have a range of associated benefits, and the outcomes linked to organised leisure have already been highlighted throughout the lectures.</a:t>
            </a:r>
          </a:p>
        </p:txBody>
      </p:sp>
    </p:spTree>
    <p:extLst>
      <p:ext uri="{BB962C8B-B14F-4D97-AF65-F5344CB8AC3E}">
        <p14:creationId xmlns:p14="http://schemas.microsoft.com/office/powerpoint/2010/main" val="37025424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idx="1"/>
          </p:nvPr>
        </p:nvSpPr>
        <p:spPr/>
        <p:txBody>
          <a:bodyPr/>
          <a:lstStyle/>
          <a:p>
            <a:r>
              <a:rPr lang="en-GB" dirty="0"/>
              <a:t>Youth work provides opportunities for young people to come together in groups to socialise and develop their interests (</a:t>
            </a:r>
            <a:r>
              <a:rPr lang="en-GB" dirty="0" err="1"/>
              <a:t>Sapin</a:t>
            </a:r>
            <a:r>
              <a:rPr lang="en-GB" dirty="0"/>
              <a:t>, 2009). </a:t>
            </a:r>
          </a:p>
          <a:p>
            <a:endParaRPr lang="en-GB" dirty="0"/>
          </a:p>
          <a:p>
            <a:r>
              <a:rPr lang="en-GB" dirty="0"/>
              <a:t>According to </a:t>
            </a:r>
            <a:r>
              <a:rPr lang="en-GB" dirty="0" err="1"/>
              <a:t>Packham</a:t>
            </a:r>
            <a:r>
              <a:rPr lang="en-GB" dirty="0"/>
              <a:t> (2008) the principles at the core of  Youth and Community Work is that the work is collective, participatory and inclusive and involves people within an active educational process. </a:t>
            </a:r>
          </a:p>
          <a:p>
            <a:endParaRPr lang="en-GB" dirty="0"/>
          </a:p>
        </p:txBody>
      </p:sp>
    </p:spTree>
    <p:extLst>
      <p:ext uri="{BB962C8B-B14F-4D97-AF65-F5344CB8AC3E}">
        <p14:creationId xmlns:p14="http://schemas.microsoft.com/office/powerpoint/2010/main" val="16219177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Youth work provides young people with an opportunity to learn and develop through using informal and non-formal approaches. </a:t>
            </a:r>
          </a:p>
          <a:p>
            <a:r>
              <a:rPr lang="en-GB" dirty="0"/>
              <a:t>It is based on a young person first approach and is universal in that every young person between the ages of eleven and twenty five can access the service (</a:t>
            </a:r>
            <a:r>
              <a:rPr lang="en-GB" dirty="0" err="1"/>
              <a:t>Jeffs</a:t>
            </a:r>
            <a:r>
              <a:rPr lang="en-GB" dirty="0"/>
              <a:t> and Smith, 2010). </a:t>
            </a:r>
          </a:p>
          <a:p>
            <a:r>
              <a:rPr lang="en-GB" dirty="0"/>
              <a:t>The service is broad in delivery in that youth work happens wherever young people are, schools, colleges, in the community, on the street or in their local park.</a:t>
            </a:r>
          </a:p>
        </p:txBody>
      </p:sp>
    </p:spTree>
    <p:extLst>
      <p:ext uri="{BB962C8B-B14F-4D97-AF65-F5344CB8AC3E}">
        <p14:creationId xmlns:p14="http://schemas.microsoft.com/office/powerpoint/2010/main" val="17655666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00545"/>
            <a:ext cx="10515600" cy="5276418"/>
          </a:xfrm>
        </p:spPr>
        <p:txBody>
          <a:bodyPr/>
          <a:lstStyle/>
          <a:p>
            <a:r>
              <a:rPr lang="en-GB" dirty="0"/>
              <a:t>The youth service has traditionally been designed to meet the needs of all young people in a variety of settings, and job titles and descriptions are used to reflect these differences. </a:t>
            </a:r>
          </a:p>
          <a:p>
            <a:r>
              <a:rPr lang="en-GB" dirty="0"/>
              <a:t>‘Youth and Community Worker’, ‘School Based Youth Worker’, ‘Post 16 Youth Worker’, ‘Health Promotion Worker’ Outreach and Detached Youth Workers are a few of the job titles commonly found within the youth service and as the titles suggest, the Youth service have traditionally worked with young people in a variety of settings thus ensuring all young people were considered. </a:t>
            </a:r>
          </a:p>
          <a:p>
            <a:endParaRPr lang="en-GB" dirty="0"/>
          </a:p>
        </p:txBody>
      </p:sp>
    </p:spTree>
    <p:extLst>
      <p:ext uri="{BB962C8B-B14F-4D97-AF65-F5344CB8AC3E}">
        <p14:creationId xmlns:p14="http://schemas.microsoft.com/office/powerpoint/2010/main" val="13491123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55073"/>
            <a:ext cx="10515600" cy="4481945"/>
          </a:xfrm>
        </p:spPr>
        <p:txBody>
          <a:bodyPr>
            <a:normAutofit/>
          </a:bodyPr>
          <a:lstStyle/>
          <a:p>
            <a:r>
              <a:rPr lang="en-GB" dirty="0"/>
              <a:t>According to Smith (2006 </a:t>
            </a:r>
            <a:r>
              <a:rPr lang="en-GB" i="1" dirty="0"/>
              <a:t>cited in</a:t>
            </a:r>
            <a:r>
              <a:rPr lang="en-GB" dirty="0"/>
              <a:t> Richardson and Wolfe 2006) youth clubs and centres have had a difficult time in attracting young people. </a:t>
            </a:r>
          </a:p>
          <a:p>
            <a:endParaRPr lang="en-GB" dirty="0"/>
          </a:p>
          <a:p>
            <a:r>
              <a:rPr lang="en-GB" dirty="0"/>
              <a:t>He suggests that the development of home-based entertainment and the expansion of commercial leisure opportunities (</a:t>
            </a:r>
            <a:r>
              <a:rPr lang="en-GB" dirty="0" err="1"/>
              <a:t>eg</a:t>
            </a:r>
            <a:r>
              <a:rPr lang="en-GB" dirty="0"/>
              <a:t> clubs, pubs and the cinema) have had a profound effect on youth work. </a:t>
            </a:r>
          </a:p>
          <a:p>
            <a:endParaRPr lang="en-GB" dirty="0"/>
          </a:p>
          <a:p>
            <a:r>
              <a:rPr lang="en-GB" dirty="0"/>
              <a:t>Robertson (2005) agrees and refers to the youth service as a service in decline with more young people choosing to stay at home rather than attending youth clubs. </a:t>
            </a:r>
          </a:p>
        </p:txBody>
      </p:sp>
    </p:spTree>
    <p:extLst>
      <p:ext uri="{BB962C8B-B14F-4D97-AF65-F5344CB8AC3E}">
        <p14:creationId xmlns:p14="http://schemas.microsoft.com/office/powerpoint/2010/main" val="35295729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969818"/>
            <a:ext cx="10515600" cy="5207145"/>
          </a:xfrm>
        </p:spPr>
        <p:txBody>
          <a:bodyPr>
            <a:normAutofit/>
          </a:bodyPr>
          <a:lstStyle/>
          <a:p>
            <a:r>
              <a:rPr lang="en-GB" dirty="0"/>
              <a:t>However, Young’s (1999) position offers a further illustration of this argument, she sees youth work as having been ‘remodelled’ to fit the funding criteria of different bodies and as a result, to have obscured its fundamental purpose’ Young (1999 </a:t>
            </a:r>
            <a:r>
              <a:rPr lang="en-GB" i="1" dirty="0"/>
              <a:t>cited in</a:t>
            </a:r>
            <a:r>
              <a:rPr lang="en-GB" dirty="0"/>
              <a:t> Wood and Hine 2010, p. 218). </a:t>
            </a:r>
          </a:p>
          <a:p>
            <a:pPr marL="0" indent="0">
              <a:buNone/>
            </a:pPr>
            <a:endParaRPr lang="en-GB" dirty="0"/>
          </a:p>
          <a:p>
            <a:r>
              <a:rPr lang="en-GB" dirty="0"/>
              <a:t>This suggest that youth work has changed significantly in its approach to young people and that the work is now more focused on targeted interventions such as reducing youth crime, reducing the proportion of Not in Education, Training or Employment (NEET) young people or improving educational attainment for example (Wood and Hine, 2010). </a:t>
            </a:r>
          </a:p>
        </p:txBody>
      </p:sp>
    </p:spTree>
    <p:extLst>
      <p:ext uri="{BB962C8B-B14F-4D97-AF65-F5344CB8AC3E}">
        <p14:creationId xmlns:p14="http://schemas.microsoft.com/office/powerpoint/2010/main" val="3616936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This change in direction has caused many young people to become unsuitable for youth work because they do not fit a certain criteria. </a:t>
            </a:r>
          </a:p>
          <a:p>
            <a:r>
              <a:rPr lang="en-GB" dirty="0"/>
              <a:t>Some young people have become disillusioned by youth work and state that youth work is like an extension of school. Short term funding has meant that many young people feel let down by youth workers. </a:t>
            </a:r>
          </a:p>
        </p:txBody>
      </p:sp>
    </p:spTree>
    <p:extLst>
      <p:ext uri="{BB962C8B-B14F-4D97-AF65-F5344CB8AC3E}">
        <p14:creationId xmlns:p14="http://schemas.microsoft.com/office/powerpoint/2010/main" val="20941191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Traditionally youth work has been concerned with relationships and ensuring the positive development of that relationship with young people over time. </a:t>
            </a:r>
          </a:p>
          <a:p>
            <a:r>
              <a:rPr lang="en-GB" dirty="0"/>
              <a:t>However, this is difficult to achieve against an environment of short-term contracts or indeed strict criteria that dictates how long contact with a young person should last. </a:t>
            </a:r>
          </a:p>
        </p:txBody>
      </p:sp>
    </p:spTree>
    <p:extLst>
      <p:ext uri="{BB962C8B-B14F-4D97-AF65-F5344CB8AC3E}">
        <p14:creationId xmlns:p14="http://schemas.microsoft.com/office/powerpoint/2010/main" val="25123568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Hill (2010 </a:t>
            </a:r>
            <a:r>
              <a:rPr lang="en-GB" i="1" dirty="0"/>
              <a:t>cited in</a:t>
            </a:r>
            <a:r>
              <a:rPr lang="en-GB" dirty="0"/>
              <a:t> Rodgers and Smith, 2010) offers an example from his practice and states that ‘so many times, they have been introduced to a youth worker who made all sorts of promises, only to then be let down as these workers moved on to other projects (Hill, 2010 </a:t>
            </a:r>
            <a:r>
              <a:rPr lang="en-GB" i="1" dirty="0"/>
              <a:t>cited in</a:t>
            </a:r>
            <a:r>
              <a:rPr lang="en-GB" dirty="0"/>
              <a:t> Rogers and Smith, 2010). </a:t>
            </a:r>
          </a:p>
        </p:txBody>
      </p:sp>
    </p:spTree>
    <p:extLst>
      <p:ext uri="{BB962C8B-B14F-4D97-AF65-F5344CB8AC3E}">
        <p14:creationId xmlns:p14="http://schemas.microsoft.com/office/powerpoint/2010/main" val="410281868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new approach?</a:t>
            </a:r>
          </a:p>
        </p:txBody>
      </p:sp>
      <p:sp>
        <p:nvSpPr>
          <p:cNvPr id="3" name="Content Placeholder 2"/>
          <p:cNvSpPr>
            <a:spLocks noGrp="1"/>
          </p:cNvSpPr>
          <p:nvPr>
            <p:ph idx="1"/>
          </p:nvPr>
        </p:nvSpPr>
        <p:spPr/>
        <p:txBody>
          <a:bodyPr/>
          <a:lstStyle/>
          <a:p>
            <a:r>
              <a:rPr lang="en-GB" dirty="0"/>
              <a:t>An important consideration for youth work is that young people’s leisure appears to organise itself into three stages in which they travel during adolescence. </a:t>
            </a:r>
          </a:p>
          <a:p>
            <a:endParaRPr lang="en-GB" dirty="0"/>
          </a:p>
          <a:p>
            <a:r>
              <a:rPr lang="en-GB" dirty="0"/>
              <a:t>‘Organised leisure’ is the first stage young people encounter and involves such activities as youth groups, sports clubs and drama clubs. This stage attracts young people up to the age of fourteen. </a:t>
            </a:r>
          </a:p>
        </p:txBody>
      </p:sp>
    </p:spTree>
    <p:extLst>
      <p:ext uri="{BB962C8B-B14F-4D97-AF65-F5344CB8AC3E}">
        <p14:creationId xmlns:p14="http://schemas.microsoft.com/office/powerpoint/2010/main" val="256683334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second stage is ‘casual leisure’ and involves young people fourteen to sixteen ‘hanging about’. </a:t>
            </a:r>
          </a:p>
          <a:p>
            <a:endParaRPr lang="en-GB" dirty="0"/>
          </a:p>
          <a:p>
            <a:r>
              <a:rPr lang="en-GB" dirty="0"/>
              <a:t>The final stage young people move to is the ‘commercial leisure’ phase in which young people aged sixteen and above are involved in clubs, pubs and going to the cinema (Smith 2006, p.141 </a:t>
            </a:r>
            <a:r>
              <a:rPr lang="en-GB" i="1" dirty="0"/>
              <a:t>cited in </a:t>
            </a:r>
            <a:r>
              <a:rPr lang="en-GB" dirty="0"/>
              <a:t>Richardson and Wolfe 2006).</a:t>
            </a:r>
          </a:p>
        </p:txBody>
      </p:sp>
    </p:spTree>
    <p:extLst>
      <p:ext uri="{BB962C8B-B14F-4D97-AF65-F5344CB8AC3E}">
        <p14:creationId xmlns:p14="http://schemas.microsoft.com/office/powerpoint/2010/main" val="24998169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According to Smith (2006</a:t>
            </a:r>
            <a:r>
              <a:rPr lang="en-GB" i="1" dirty="0"/>
              <a:t> cited in </a:t>
            </a:r>
            <a:r>
              <a:rPr lang="en-GB" dirty="0"/>
              <a:t>Richardson and Wolfe 2006), these stages have had considerable implications for the geography and characteristics of youth work practitioners. </a:t>
            </a:r>
          </a:p>
          <a:p>
            <a:pPr marL="0" indent="0">
              <a:buNone/>
            </a:pPr>
            <a:endParaRPr lang="en-GB" dirty="0"/>
          </a:p>
          <a:p>
            <a:r>
              <a:rPr lang="en-GB" dirty="0"/>
              <a:t>He suggests that these stages of young people’s leisure has forced those concerned with the informal education of young people into working where young people can be found, rather than attempting to draw them, initially to centres. </a:t>
            </a:r>
          </a:p>
        </p:txBody>
      </p:sp>
    </p:spTree>
    <p:extLst>
      <p:ext uri="{BB962C8B-B14F-4D97-AF65-F5344CB8AC3E}">
        <p14:creationId xmlns:p14="http://schemas.microsoft.com/office/powerpoint/2010/main" val="10248220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637309"/>
            <a:ext cx="10515600" cy="4994564"/>
          </a:xfrm>
        </p:spPr>
        <p:txBody>
          <a:bodyPr>
            <a:normAutofit/>
          </a:bodyPr>
          <a:lstStyle/>
          <a:p>
            <a:r>
              <a:rPr lang="en-GB" dirty="0"/>
              <a:t>He also suggests that if we use the theory of stages within young people’s leisure and look at how the 14 – 18 year age range spend their time, then our practice as youth workers should involve </a:t>
            </a:r>
          </a:p>
          <a:p>
            <a:r>
              <a:rPr lang="en-GB" dirty="0"/>
              <a:t>(a) developing learning activities within the home, </a:t>
            </a:r>
          </a:p>
          <a:p>
            <a:r>
              <a:rPr lang="en-GB" dirty="0"/>
              <a:t>(b) working within schools and colleges, </a:t>
            </a:r>
          </a:p>
          <a:p>
            <a:r>
              <a:rPr lang="en-GB" dirty="0"/>
              <a:t>(c) detached youth work or street work in order to make contact with those hanging about, and finally </a:t>
            </a:r>
          </a:p>
          <a:p>
            <a:r>
              <a:rPr lang="en-GB" dirty="0"/>
              <a:t>(d) looking at the possibility of work within commercial settings such as pubs, cinemas and so on and working in youth provision such as clubs, centres and youth cafes (Smith 2006, p 142).</a:t>
            </a:r>
          </a:p>
          <a:p>
            <a:endParaRPr lang="en-GB" dirty="0"/>
          </a:p>
        </p:txBody>
      </p:sp>
    </p:spTree>
    <p:extLst>
      <p:ext uri="{BB962C8B-B14F-4D97-AF65-F5344CB8AC3E}">
        <p14:creationId xmlns:p14="http://schemas.microsoft.com/office/powerpoint/2010/main" val="20998097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Possible Consideration</a:t>
            </a:r>
          </a:p>
        </p:txBody>
      </p:sp>
      <p:sp>
        <p:nvSpPr>
          <p:cNvPr id="3" name="Content Placeholder 2"/>
          <p:cNvSpPr>
            <a:spLocks noGrp="1"/>
          </p:cNvSpPr>
          <p:nvPr>
            <p:ph idx="1"/>
          </p:nvPr>
        </p:nvSpPr>
        <p:spPr>
          <a:xfrm>
            <a:off x="838200" y="1531480"/>
            <a:ext cx="10515600" cy="4117605"/>
          </a:xfrm>
        </p:spPr>
        <p:txBody>
          <a:bodyPr>
            <a:normAutofit lnSpcReduction="10000"/>
          </a:bodyPr>
          <a:lstStyle/>
          <a:p>
            <a:r>
              <a:rPr lang="en-GB" dirty="0"/>
              <a:t>Write a short reflective account on your thoughts and feelings about the theory of leisure stages during adolescence.</a:t>
            </a:r>
          </a:p>
          <a:p>
            <a:pPr lvl="1"/>
            <a:r>
              <a:rPr lang="en-GB" dirty="0"/>
              <a:t>What are the strengths and weaknesses of such an approach?</a:t>
            </a:r>
          </a:p>
          <a:p>
            <a:pPr lvl="1"/>
            <a:r>
              <a:rPr lang="en-GB" dirty="0"/>
              <a:t>Could this be a new way of designing youth work services and provisions?</a:t>
            </a:r>
          </a:p>
          <a:p>
            <a:pPr lvl="1"/>
            <a:r>
              <a:rPr lang="en-GB" dirty="0"/>
              <a:t>Any new ideas or approaches? On-line Youth work?</a:t>
            </a:r>
          </a:p>
          <a:p>
            <a:r>
              <a:rPr lang="en-GB" dirty="0"/>
              <a:t>Write a reflective account/evaluation of the role of the professionally qualified worker within Youth and Community Work practice.</a:t>
            </a:r>
          </a:p>
          <a:p>
            <a:r>
              <a:rPr lang="en-GB" dirty="0"/>
              <a:t>Write a reflective paper on the importance of Association for young people.</a:t>
            </a:r>
          </a:p>
          <a:p>
            <a:r>
              <a:rPr lang="en-GB" dirty="0"/>
              <a:t>Consider - What does good Youth Work look like?</a:t>
            </a:r>
          </a:p>
          <a:p>
            <a:endParaRPr lang="en-GB" dirty="0"/>
          </a:p>
          <a:p>
            <a:endParaRPr lang="en-GB" dirty="0"/>
          </a:p>
        </p:txBody>
      </p:sp>
    </p:spTree>
    <p:extLst>
      <p:ext uri="{BB962C8B-B14F-4D97-AF65-F5344CB8AC3E}">
        <p14:creationId xmlns:p14="http://schemas.microsoft.com/office/powerpoint/2010/main" val="27665322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a:t>To conclude, the last two lectures have sought to illustrate key theoretical ideas based on young people’s leisure and recreation time and the associated benefits. </a:t>
            </a:r>
          </a:p>
          <a:p>
            <a:r>
              <a:rPr lang="en-GB" dirty="0"/>
              <a:t>Youth work has been discussed as a vehicle for providing opportunities for young people to participate in leisure activities and consideration has been given to the nature of modern youth work. </a:t>
            </a:r>
          </a:p>
          <a:p>
            <a:r>
              <a:rPr lang="en-GB" dirty="0"/>
              <a:t>The literature quite strongly suggests that organised leisure opportunities such as youth groups and clubs support young people’s positive development and divert young people from some of the negative outcomes connected with unstructured leisure.</a:t>
            </a:r>
          </a:p>
          <a:p>
            <a:pPr marL="0" indent="0">
              <a:buNone/>
            </a:pPr>
            <a:r>
              <a:rPr lang="en-GB" dirty="0"/>
              <a:t> </a:t>
            </a:r>
          </a:p>
          <a:p>
            <a:endParaRPr lang="en-GB" dirty="0"/>
          </a:p>
        </p:txBody>
      </p:sp>
    </p:spTree>
    <p:extLst>
      <p:ext uri="{BB962C8B-B14F-4D97-AF65-F5344CB8AC3E}">
        <p14:creationId xmlns:p14="http://schemas.microsoft.com/office/powerpoint/2010/main" val="7012463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Reference List</a:t>
            </a:r>
            <a:br>
              <a:rPr lang="en-GB" dirty="0"/>
            </a:br>
            <a:endParaRPr lang="en-GB" dirty="0"/>
          </a:p>
        </p:txBody>
      </p:sp>
      <p:sp>
        <p:nvSpPr>
          <p:cNvPr id="3" name="Content Placeholder 2"/>
          <p:cNvSpPr>
            <a:spLocks noGrp="1"/>
          </p:cNvSpPr>
          <p:nvPr>
            <p:ph idx="1"/>
          </p:nvPr>
        </p:nvSpPr>
        <p:spPr>
          <a:xfrm>
            <a:off x="838200" y="1517073"/>
            <a:ext cx="10515600" cy="3990109"/>
          </a:xfrm>
        </p:spPr>
        <p:txBody>
          <a:bodyPr>
            <a:normAutofit fontScale="55000" lnSpcReduction="20000"/>
          </a:bodyPr>
          <a:lstStyle/>
          <a:p>
            <a:pPr marL="0" indent="0">
              <a:buNone/>
            </a:pPr>
            <a:endParaRPr lang="en-GB" dirty="0"/>
          </a:p>
          <a:p>
            <a:r>
              <a:rPr lang="en-GB" sz="3500" dirty="0"/>
              <a:t>Adams, G, R. and </a:t>
            </a:r>
            <a:r>
              <a:rPr lang="en-GB" sz="3500" dirty="0" err="1"/>
              <a:t>Berzonsky</a:t>
            </a:r>
            <a:r>
              <a:rPr lang="en-GB" sz="3500" dirty="0"/>
              <a:t>, M, D. Blackwell (2006) </a:t>
            </a:r>
            <a:r>
              <a:rPr lang="en-GB" sz="3500" i="1" dirty="0"/>
              <a:t>Handbook of Adolescence.</a:t>
            </a:r>
            <a:r>
              <a:rPr lang="en-GB" sz="3500" dirty="0"/>
              <a:t>  Oxford: Blackwell Publishing.</a:t>
            </a:r>
          </a:p>
          <a:p>
            <a:r>
              <a:rPr lang="en-GB" sz="3500" dirty="0"/>
              <a:t>Armstrong N, &amp; </a:t>
            </a:r>
            <a:r>
              <a:rPr lang="en-GB" sz="3500" dirty="0" err="1"/>
              <a:t>Welsman</a:t>
            </a:r>
            <a:r>
              <a:rPr lang="en-GB" sz="3500" dirty="0"/>
              <a:t> J,. (1997) </a:t>
            </a:r>
            <a:r>
              <a:rPr lang="en-GB" sz="3500" i="1" dirty="0"/>
              <a:t>Young People and Physical Activity. </a:t>
            </a:r>
            <a:r>
              <a:rPr lang="en-GB" sz="3500" dirty="0"/>
              <a:t>Oxford: Oxford University Press. </a:t>
            </a:r>
          </a:p>
          <a:p>
            <a:r>
              <a:rPr lang="en-GB" sz="3500" dirty="0"/>
              <a:t>Arnett, J.J. (1999) ‘Adolescent Storm and Stress, Reconsidered’, </a:t>
            </a:r>
            <a:r>
              <a:rPr lang="en-GB" sz="3500" i="1" dirty="0"/>
              <a:t>American Psychologist</a:t>
            </a:r>
            <a:r>
              <a:rPr lang="en-GB" sz="3500" dirty="0"/>
              <a:t>, 54 (5), pp. 317-26.</a:t>
            </a:r>
          </a:p>
          <a:p>
            <a:r>
              <a:rPr lang="en-GB" sz="3500" dirty="0"/>
              <a:t> Atkinson, R,. Mason, C,.</a:t>
            </a:r>
            <a:r>
              <a:rPr lang="en-GB" sz="3500" b="1" dirty="0"/>
              <a:t> </a:t>
            </a:r>
            <a:r>
              <a:rPr lang="en-GB" sz="3500" dirty="0"/>
              <a:t>(2014) </a:t>
            </a:r>
            <a:r>
              <a:rPr lang="en-GB" sz="3500" i="1" dirty="0"/>
              <a:t>Experiments in engagement: Review of literature around engagement with young people from disadvantaged backgrounds</a:t>
            </a:r>
            <a:r>
              <a:rPr lang="en-GB" sz="3500" dirty="0"/>
              <a:t>. London: Platypus Research. </a:t>
            </a:r>
          </a:p>
          <a:p>
            <a:r>
              <a:rPr lang="en-GB" sz="3500" dirty="0" err="1"/>
              <a:t>Bartko</a:t>
            </a:r>
            <a:r>
              <a:rPr lang="en-GB" sz="3500" dirty="0"/>
              <a:t>, T.W. and </a:t>
            </a:r>
            <a:r>
              <a:rPr lang="en-GB" sz="3500" dirty="0" err="1"/>
              <a:t>Eccles</a:t>
            </a:r>
            <a:r>
              <a:rPr lang="en-GB" sz="3500" dirty="0"/>
              <a:t>, J.S. (2003) ‘Adolescent participation in structured and unstructured activities: A person-oriented analysis’, </a:t>
            </a:r>
            <a:r>
              <a:rPr lang="en-GB" sz="3500" i="1" dirty="0"/>
              <a:t>Journal of Youth and Adolescence,  </a:t>
            </a:r>
            <a:r>
              <a:rPr lang="en-GB" sz="3500" dirty="0"/>
              <a:t>31, pp. 233–241.</a:t>
            </a:r>
          </a:p>
          <a:p>
            <a:r>
              <a:rPr lang="en-GB" sz="3500" dirty="0"/>
              <a:t> </a:t>
            </a:r>
            <a:r>
              <a:rPr lang="en-GB" sz="3500" dirty="0" err="1"/>
              <a:t>Batsleer</a:t>
            </a:r>
            <a:r>
              <a:rPr lang="en-GB" sz="3500" dirty="0"/>
              <a:t> J, Davies B., (2010) </a:t>
            </a:r>
            <a:r>
              <a:rPr lang="en-GB" sz="3500" i="1" dirty="0"/>
              <a:t>What is Youth Work?,</a:t>
            </a:r>
            <a:r>
              <a:rPr lang="en-GB" sz="3500" dirty="0"/>
              <a:t> Exeter: Learning Matters Ltd.</a:t>
            </a:r>
          </a:p>
          <a:p>
            <a:r>
              <a:rPr lang="en-GB" sz="3500" dirty="0"/>
              <a:t> Beck, D. &amp; Purcell, R. (2010) </a:t>
            </a:r>
            <a:r>
              <a:rPr lang="en-GB" sz="3500" i="1" dirty="0"/>
              <a:t>Popular Education Practice for Youth and Community Development Work</a:t>
            </a:r>
            <a:r>
              <a:rPr lang="en-GB" sz="3500" dirty="0"/>
              <a:t>, Exeter: Learning Matters.</a:t>
            </a:r>
          </a:p>
          <a:p>
            <a:endParaRPr lang="en-GB" dirty="0"/>
          </a:p>
        </p:txBody>
      </p:sp>
    </p:spTree>
    <p:extLst>
      <p:ext uri="{BB962C8B-B14F-4D97-AF65-F5344CB8AC3E}">
        <p14:creationId xmlns:p14="http://schemas.microsoft.com/office/powerpoint/2010/main" val="294651541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List</a:t>
            </a:r>
            <a:endParaRPr lang="en-GB" dirty="0"/>
          </a:p>
        </p:txBody>
      </p:sp>
      <p:sp>
        <p:nvSpPr>
          <p:cNvPr id="3" name="Content Placeholder 2"/>
          <p:cNvSpPr>
            <a:spLocks noGrp="1"/>
          </p:cNvSpPr>
          <p:nvPr>
            <p:ph idx="1"/>
          </p:nvPr>
        </p:nvSpPr>
        <p:spPr/>
        <p:txBody>
          <a:bodyPr>
            <a:normAutofit fontScale="70000" lnSpcReduction="20000"/>
          </a:bodyPr>
          <a:lstStyle/>
          <a:p>
            <a:r>
              <a:rPr lang="en-GB" dirty="0"/>
              <a:t>Braun, V. and Clarke, V. (2006) ‘Using thematic analysis in psychology’, </a:t>
            </a:r>
            <a:r>
              <a:rPr lang="en-GB" i="1" dirty="0"/>
              <a:t>Qualitative Research in Psychology</a:t>
            </a:r>
            <a:r>
              <a:rPr lang="en-GB" dirty="0"/>
              <a:t>, 3 p. 77. </a:t>
            </a:r>
          </a:p>
          <a:p>
            <a:r>
              <a:rPr lang="en-GB" dirty="0"/>
              <a:t>British Educational Research Association. (2011) </a:t>
            </a:r>
            <a:r>
              <a:rPr lang="en-GB" i="1" dirty="0"/>
              <a:t>Ethical Guidelines For Educational Research. </a:t>
            </a:r>
            <a:r>
              <a:rPr lang="en-GB" dirty="0"/>
              <a:t>London: BERA.</a:t>
            </a:r>
          </a:p>
          <a:p>
            <a:r>
              <a:rPr lang="en-GB" dirty="0" err="1"/>
              <a:t>Bryman</a:t>
            </a:r>
            <a:r>
              <a:rPr lang="en-GB" dirty="0"/>
              <a:t>, A. (2008) </a:t>
            </a:r>
            <a:r>
              <a:rPr lang="en-GB" i="1" dirty="0"/>
              <a:t>Social</a:t>
            </a:r>
            <a:r>
              <a:rPr lang="en-GB" dirty="0"/>
              <a:t> </a:t>
            </a:r>
            <a:r>
              <a:rPr lang="en-GB" i="1" dirty="0"/>
              <a:t>Research Methods. </a:t>
            </a:r>
            <a:r>
              <a:rPr lang="en-GB" dirty="0"/>
              <a:t>3</a:t>
            </a:r>
            <a:r>
              <a:rPr lang="en-GB" baseline="30000" dirty="0"/>
              <a:t>rd</a:t>
            </a:r>
            <a:r>
              <a:rPr lang="en-GB" dirty="0"/>
              <a:t> </a:t>
            </a:r>
            <a:r>
              <a:rPr lang="en-GB" dirty="0" err="1"/>
              <a:t>edn</a:t>
            </a:r>
            <a:r>
              <a:rPr lang="en-GB" dirty="0"/>
              <a:t>. Oxford: Oxford University Press.</a:t>
            </a:r>
          </a:p>
          <a:p>
            <a:r>
              <a:rPr lang="en-GB" dirty="0" err="1"/>
              <a:t>Buchroth</a:t>
            </a:r>
            <a:r>
              <a:rPr lang="en-GB" dirty="0"/>
              <a:t>, I. and Parkin, C. (2010) </a:t>
            </a:r>
            <a:r>
              <a:rPr lang="en-GB" i="1" dirty="0"/>
              <a:t>Using Theory in Youth and Community Work Practice</a:t>
            </a:r>
            <a:r>
              <a:rPr lang="en-GB" dirty="0"/>
              <a:t>. Exeter: Learning Matters Ltd.</a:t>
            </a:r>
          </a:p>
          <a:p>
            <a:r>
              <a:rPr lang="en-GB" dirty="0" err="1"/>
              <a:t>Byrn</a:t>
            </a:r>
            <a:r>
              <a:rPr lang="en-GB" dirty="0"/>
              <a:t>, T,. Nixon, E., </a:t>
            </a:r>
            <a:r>
              <a:rPr lang="en-GB" dirty="0" err="1"/>
              <a:t>Mayock</a:t>
            </a:r>
            <a:r>
              <a:rPr lang="en-GB" dirty="0"/>
              <a:t>, P., Whyte, J,. (2006) </a:t>
            </a:r>
            <a:r>
              <a:rPr lang="en-GB" i="1" dirty="0"/>
              <a:t>Free Time and Leisure needs of  Young People Living in Disadvantaged Communities</a:t>
            </a:r>
            <a:r>
              <a:rPr lang="en-GB" dirty="0"/>
              <a:t>. Dublin: Combat Poverty Agency.</a:t>
            </a:r>
          </a:p>
          <a:p>
            <a:r>
              <a:rPr lang="en-GB" dirty="0"/>
              <a:t>Caldwell, L.L. and Darling, N. (1999) ‘Leisure Context, Parental Control, and Resistance to Peer Pressure as Predictors of Adolescent Partying and Substance Use: An Ecological Perspective’, </a:t>
            </a:r>
            <a:r>
              <a:rPr lang="en-GB" i="1" dirty="0"/>
              <a:t>Journal of Leisure Research</a:t>
            </a:r>
            <a:r>
              <a:rPr lang="en-GB" dirty="0"/>
              <a:t>, 31(1), pp. 57-78.</a:t>
            </a:r>
          </a:p>
          <a:p>
            <a:r>
              <a:rPr lang="en-GB" dirty="0"/>
              <a:t>Clough, P., </a:t>
            </a:r>
            <a:r>
              <a:rPr lang="en-GB" dirty="0" err="1"/>
              <a:t>Nutbrown</a:t>
            </a:r>
            <a:r>
              <a:rPr lang="en-GB" dirty="0"/>
              <a:t>, C., (2006) A </a:t>
            </a:r>
            <a:r>
              <a:rPr lang="en-GB" i="1" dirty="0"/>
              <a:t>Student’s Guide to Methodology</a:t>
            </a:r>
            <a:r>
              <a:rPr lang="en-GB" dirty="0"/>
              <a:t>. London: Sage Publications.</a:t>
            </a:r>
          </a:p>
          <a:p>
            <a:endParaRPr lang="en-GB" dirty="0"/>
          </a:p>
        </p:txBody>
      </p:sp>
    </p:spTree>
    <p:extLst>
      <p:ext uri="{BB962C8B-B14F-4D97-AF65-F5344CB8AC3E}">
        <p14:creationId xmlns:p14="http://schemas.microsoft.com/office/powerpoint/2010/main" val="28886477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List</a:t>
            </a:r>
            <a:endParaRPr lang="en-GB" dirty="0"/>
          </a:p>
        </p:txBody>
      </p:sp>
      <p:sp>
        <p:nvSpPr>
          <p:cNvPr id="3" name="Content Placeholder 2"/>
          <p:cNvSpPr>
            <a:spLocks noGrp="1"/>
          </p:cNvSpPr>
          <p:nvPr>
            <p:ph idx="1"/>
          </p:nvPr>
        </p:nvSpPr>
        <p:spPr>
          <a:xfrm>
            <a:off x="838200" y="1825625"/>
            <a:ext cx="10515600" cy="3342120"/>
          </a:xfrm>
        </p:spPr>
        <p:txBody>
          <a:bodyPr>
            <a:normAutofit fontScale="85000" lnSpcReduction="20000"/>
          </a:bodyPr>
          <a:lstStyle/>
          <a:p>
            <a:r>
              <a:rPr lang="en-GB" dirty="0"/>
              <a:t>Conger, J,. (1991) </a:t>
            </a:r>
            <a:r>
              <a:rPr lang="en-GB" i="1" dirty="0"/>
              <a:t>Adolescence and Youth</a:t>
            </a:r>
            <a:r>
              <a:rPr lang="en-GB" dirty="0"/>
              <a:t>. New York: </a:t>
            </a:r>
            <a:r>
              <a:rPr lang="en-GB" dirty="0" err="1"/>
              <a:t>HaperCollins</a:t>
            </a:r>
            <a:r>
              <a:rPr lang="en-GB" dirty="0"/>
              <a:t> Publishers Inc. </a:t>
            </a:r>
          </a:p>
          <a:p>
            <a:r>
              <a:rPr lang="en-GB" dirty="0"/>
              <a:t>Creswell, J.W. (1988) </a:t>
            </a:r>
            <a:r>
              <a:rPr lang="en-GB" i="1" dirty="0"/>
              <a:t>Qualitative Inquiry &amp; Research Design: Choosing among 5 traditions.</a:t>
            </a:r>
            <a:r>
              <a:rPr lang="en-GB" dirty="0"/>
              <a:t> London: Sage Publications. </a:t>
            </a:r>
          </a:p>
          <a:p>
            <a:r>
              <a:rPr lang="en-GB" dirty="0"/>
              <a:t>Creswell, J.W. (2003) </a:t>
            </a:r>
            <a:r>
              <a:rPr lang="en-GB" i="1" dirty="0"/>
              <a:t>Research Design: Qualitative, Quantitative &amp; Mixed Methods Approaches. </a:t>
            </a:r>
            <a:r>
              <a:rPr lang="en-GB" dirty="0"/>
              <a:t>London: Sage Publications. </a:t>
            </a:r>
          </a:p>
          <a:p>
            <a:r>
              <a:rPr lang="en-GB" dirty="0"/>
              <a:t>Davies B. (2010) What do we mean by youth work?. In </a:t>
            </a:r>
            <a:r>
              <a:rPr lang="en-GB" dirty="0" err="1"/>
              <a:t>Batsleer</a:t>
            </a:r>
            <a:r>
              <a:rPr lang="en-GB" dirty="0"/>
              <a:t> J, Davies B., </a:t>
            </a:r>
            <a:r>
              <a:rPr lang="en-GB" i="1" dirty="0"/>
              <a:t>What is Youth Work?,</a:t>
            </a:r>
            <a:r>
              <a:rPr lang="en-GB" dirty="0"/>
              <a:t> Exeter: Learning Matters Ltd.</a:t>
            </a:r>
          </a:p>
          <a:p>
            <a:r>
              <a:rPr lang="en-GB" dirty="0"/>
              <a:t>Driver, B.L. (1992) ‘The benefits of leisure’, </a:t>
            </a:r>
            <a:r>
              <a:rPr lang="en-GB" i="1" dirty="0"/>
              <a:t>Parks and Recreation</a:t>
            </a:r>
            <a:r>
              <a:rPr lang="en-GB" dirty="0"/>
              <a:t>, 27 pp. 16-23.</a:t>
            </a:r>
          </a:p>
          <a:p>
            <a:r>
              <a:rPr lang="en-GB" dirty="0"/>
              <a:t>DSCF (2007) </a:t>
            </a:r>
            <a:r>
              <a:rPr lang="en-GB" i="1" dirty="0"/>
              <a:t>Aiming High for Young People: a ten year strategy for positive activities</a:t>
            </a:r>
            <a:r>
              <a:rPr lang="en-GB" dirty="0"/>
              <a:t>. London: DSCF Publications. </a:t>
            </a:r>
          </a:p>
          <a:p>
            <a:endParaRPr lang="en-GB" dirty="0"/>
          </a:p>
        </p:txBody>
      </p:sp>
    </p:spTree>
    <p:extLst>
      <p:ext uri="{BB962C8B-B14F-4D97-AF65-F5344CB8AC3E}">
        <p14:creationId xmlns:p14="http://schemas.microsoft.com/office/powerpoint/2010/main" val="37223971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List</a:t>
            </a:r>
            <a:endParaRPr lang="en-GB" dirty="0"/>
          </a:p>
        </p:txBody>
      </p:sp>
      <p:sp>
        <p:nvSpPr>
          <p:cNvPr id="3" name="Content Placeholder 2"/>
          <p:cNvSpPr>
            <a:spLocks noGrp="1"/>
          </p:cNvSpPr>
          <p:nvPr>
            <p:ph idx="1"/>
          </p:nvPr>
        </p:nvSpPr>
        <p:spPr>
          <a:xfrm>
            <a:off x="838200" y="1825625"/>
            <a:ext cx="10515600" cy="3889375"/>
          </a:xfrm>
        </p:spPr>
        <p:txBody>
          <a:bodyPr>
            <a:normAutofit fontScale="85000" lnSpcReduction="20000"/>
          </a:bodyPr>
          <a:lstStyle/>
          <a:p>
            <a:r>
              <a:rPr lang="en-GB" dirty="0" err="1"/>
              <a:t>Dworkin</a:t>
            </a:r>
            <a:r>
              <a:rPr lang="en-GB" dirty="0"/>
              <a:t>, J.B., Larson, R. and Hansen, D. (2003) ‘Adolescents' accounts of growth experiences in youth activities’, </a:t>
            </a:r>
            <a:r>
              <a:rPr lang="en-GB" i="1" dirty="0"/>
              <a:t>Journal of Youth and Adolescence, </a:t>
            </a:r>
            <a:r>
              <a:rPr lang="en-GB" dirty="0"/>
              <a:t>32, (1), pp. 17-27</a:t>
            </a:r>
            <a:r>
              <a:rPr lang="en-GB" i="1" dirty="0"/>
              <a:t>.</a:t>
            </a:r>
            <a:r>
              <a:rPr lang="en-GB" dirty="0"/>
              <a:t> </a:t>
            </a:r>
          </a:p>
          <a:p>
            <a:r>
              <a:rPr lang="en-GB" dirty="0" err="1"/>
              <a:t>Eccles</a:t>
            </a:r>
            <a:r>
              <a:rPr lang="en-GB" dirty="0"/>
              <a:t>, J.S., Barber, B.L, Stone, M. and Hunt, J. (2003) ‘Extracurricular Activities and Adolescent Development’, </a:t>
            </a:r>
            <a:r>
              <a:rPr lang="en-GB" i="1" dirty="0"/>
              <a:t>Journal of Social Issues</a:t>
            </a:r>
            <a:r>
              <a:rPr lang="en-GB" dirty="0"/>
              <a:t>, 59 pp. 865-89.</a:t>
            </a:r>
          </a:p>
          <a:p>
            <a:r>
              <a:rPr lang="en-GB" dirty="0"/>
              <a:t>Fahey, T. (1999) </a:t>
            </a:r>
            <a:r>
              <a:rPr lang="en-GB" i="1" dirty="0"/>
              <a:t>Social Housing in Ireland: A Study of Success, Failure and Lessons Learned</a:t>
            </a:r>
            <a:r>
              <a:rPr lang="en-GB" dirty="0"/>
              <a:t>, Dublin: Oak Tree Press.</a:t>
            </a:r>
          </a:p>
          <a:p>
            <a:r>
              <a:rPr lang="en-GB" dirty="0"/>
              <a:t>Feinstein, L. and Robson, K. (2005) </a:t>
            </a:r>
            <a:r>
              <a:rPr lang="en-GB" i="1" dirty="0"/>
              <a:t>Leisure Contexts in Adolescence and their Effects on Adult Outcomes: A More Complete Picture. </a:t>
            </a:r>
            <a:r>
              <a:rPr lang="en-GB" dirty="0"/>
              <a:t>London: Centre for Research on the Wider Benefits of Learning. </a:t>
            </a:r>
          </a:p>
          <a:p>
            <a:r>
              <a:rPr lang="en-GB" dirty="0"/>
              <a:t>Flores, K, S. (2008) </a:t>
            </a:r>
            <a:r>
              <a:rPr lang="en-GB" i="1" dirty="0"/>
              <a:t>Youth Participatory Evaluation Strategies for Engaging Young People</a:t>
            </a:r>
            <a:r>
              <a:rPr lang="en-GB" dirty="0"/>
              <a:t>. San Francisco: </a:t>
            </a:r>
            <a:r>
              <a:rPr lang="en-GB" dirty="0" err="1"/>
              <a:t>Jossey</a:t>
            </a:r>
            <a:r>
              <a:rPr lang="en-GB" dirty="0"/>
              <a:t> Bass.</a:t>
            </a:r>
          </a:p>
          <a:p>
            <a:endParaRPr lang="en-GB" dirty="0"/>
          </a:p>
        </p:txBody>
      </p:sp>
    </p:spTree>
    <p:extLst>
      <p:ext uri="{BB962C8B-B14F-4D97-AF65-F5344CB8AC3E}">
        <p14:creationId xmlns:p14="http://schemas.microsoft.com/office/powerpoint/2010/main" val="305825684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 List</a:t>
            </a:r>
            <a:endParaRPr lang="en-GB" dirty="0"/>
          </a:p>
        </p:txBody>
      </p:sp>
      <p:sp>
        <p:nvSpPr>
          <p:cNvPr id="3" name="Content Placeholder 2"/>
          <p:cNvSpPr>
            <a:spLocks noGrp="1"/>
          </p:cNvSpPr>
          <p:nvPr>
            <p:ph idx="1"/>
          </p:nvPr>
        </p:nvSpPr>
        <p:spPr>
          <a:xfrm>
            <a:off x="838200" y="1825625"/>
            <a:ext cx="10515600" cy="3681557"/>
          </a:xfrm>
        </p:spPr>
        <p:txBody>
          <a:bodyPr>
            <a:normAutofit fontScale="85000" lnSpcReduction="20000"/>
          </a:bodyPr>
          <a:lstStyle/>
          <a:p>
            <a:r>
              <a:rPr lang="en-GB" dirty="0"/>
              <a:t>Gustavo, S.M., and Talmud, I. (2010) Wired Youth: The Social World of Adolescence in the Information Age, Adolescence and Society Series. Sussex: </a:t>
            </a:r>
            <a:r>
              <a:rPr lang="en-GB" dirty="0" err="1"/>
              <a:t>Routledge</a:t>
            </a:r>
            <a:r>
              <a:rPr lang="en-GB" dirty="0"/>
              <a:t>. </a:t>
            </a:r>
          </a:p>
          <a:p>
            <a:r>
              <a:rPr lang="en-IE" dirty="0"/>
              <a:t>Hayes, S. and </a:t>
            </a:r>
            <a:r>
              <a:rPr lang="en-IE" dirty="0" err="1"/>
              <a:t>Stidder</a:t>
            </a:r>
            <a:r>
              <a:rPr lang="en-IE" dirty="0"/>
              <a:t>, G (2003) </a:t>
            </a:r>
            <a:r>
              <a:rPr lang="en-IE" i="1" dirty="0"/>
              <a:t>Equity and Inclusion in Physical Education and Sport</a:t>
            </a:r>
            <a:r>
              <a:rPr lang="en-IE" dirty="0"/>
              <a:t>. Oxon: </a:t>
            </a:r>
            <a:r>
              <a:rPr lang="en-IE" dirty="0" err="1"/>
              <a:t>Routledge</a:t>
            </a:r>
            <a:r>
              <a:rPr lang="en-IE" dirty="0"/>
              <a:t>. </a:t>
            </a:r>
            <a:endParaRPr lang="en-GB" dirty="0"/>
          </a:p>
          <a:p>
            <a:r>
              <a:rPr lang="en-GB" dirty="0"/>
              <a:t>Hendry, L.B., </a:t>
            </a:r>
            <a:r>
              <a:rPr lang="en-GB" dirty="0" err="1"/>
              <a:t>Shucksmith</a:t>
            </a:r>
            <a:r>
              <a:rPr lang="en-GB" dirty="0"/>
              <a:t>, J., Love, J.G. and </a:t>
            </a:r>
            <a:r>
              <a:rPr lang="en-GB" dirty="0" err="1"/>
              <a:t>Glendinning</a:t>
            </a:r>
            <a:r>
              <a:rPr lang="en-GB" dirty="0"/>
              <a:t>, A (1996) </a:t>
            </a:r>
            <a:r>
              <a:rPr lang="en-GB" i="1" dirty="0"/>
              <a:t>Young People’s Leisure and Lifestyles</a:t>
            </a:r>
            <a:r>
              <a:rPr lang="en-GB" dirty="0"/>
              <a:t>. London: </a:t>
            </a:r>
            <a:r>
              <a:rPr lang="en-GB" dirty="0" err="1"/>
              <a:t>Routledge</a:t>
            </a:r>
            <a:r>
              <a:rPr lang="en-GB" dirty="0"/>
              <a:t>.</a:t>
            </a:r>
          </a:p>
          <a:p>
            <a:r>
              <a:rPr lang="en-GB" dirty="0"/>
              <a:t>Hendry, L.B., </a:t>
            </a:r>
            <a:r>
              <a:rPr lang="en-GB" dirty="0" err="1"/>
              <a:t>Shucksmith</a:t>
            </a:r>
            <a:r>
              <a:rPr lang="en-GB" dirty="0"/>
              <a:t>, J., Love, J.G. and </a:t>
            </a:r>
            <a:r>
              <a:rPr lang="en-GB" dirty="0" err="1"/>
              <a:t>Glendinning</a:t>
            </a:r>
            <a:r>
              <a:rPr lang="en-GB" dirty="0"/>
              <a:t>, A. (1993) </a:t>
            </a:r>
            <a:r>
              <a:rPr lang="en-GB" i="1" dirty="0"/>
              <a:t>Young People’s Leisure and Lifestyles</a:t>
            </a:r>
            <a:r>
              <a:rPr lang="en-GB" dirty="0"/>
              <a:t>, London: </a:t>
            </a:r>
            <a:r>
              <a:rPr lang="en-GB" dirty="0" err="1"/>
              <a:t>Routledge</a:t>
            </a:r>
            <a:r>
              <a:rPr lang="en-GB" dirty="0"/>
              <a:t>.</a:t>
            </a:r>
          </a:p>
          <a:p>
            <a:r>
              <a:rPr lang="en-GB" dirty="0"/>
              <a:t>House of Commons Education Committee. (2011) </a:t>
            </a:r>
            <a:r>
              <a:rPr lang="en-GB" i="1" dirty="0"/>
              <a:t>Services for young People: Third Report of Session 2010-12</a:t>
            </a:r>
            <a:r>
              <a:rPr lang="en-GB" dirty="0"/>
              <a:t>, London: House of Commons Education Committee.</a:t>
            </a:r>
          </a:p>
          <a:p>
            <a:endParaRPr lang="en-GB" dirty="0"/>
          </a:p>
        </p:txBody>
      </p:sp>
    </p:spTree>
    <p:extLst>
      <p:ext uri="{BB962C8B-B14F-4D97-AF65-F5344CB8AC3E}">
        <p14:creationId xmlns:p14="http://schemas.microsoft.com/office/powerpoint/2010/main" val="59885815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4015</Words>
  <Application>Microsoft Office PowerPoint</Application>
  <PresentationFormat>Widescreen</PresentationFormat>
  <Paragraphs>183</Paragraphs>
  <Slides>46</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46</vt:i4>
      </vt:variant>
    </vt:vector>
  </HeadingPairs>
  <TitlesOfParts>
    <vt:vector size="52" baseType="lpstr">
      <vt:lpstr>fkGroteskNeue</vt:lpstr>
      <vt:lpstr>Arial</vt:lpstr>
      <vt:lpstr>Calibri</vt:lpstr>
      <vt:lpstr>Calibri Light</vt:lpstr>
      <vt:lpstr>Holding PAge</vt:lpstr>
      <vt:lpstr>Accessible 2</vt:lpstr>
      <vt:lpstr>Placement 3 ECYW6008</vt:lpstr>
      <vt:lpstr>Today’s session</vt:lpstr>
      <vt:lpstr>Socratic Dialogue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 Pairs consider: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Youth Work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 new approach?</vt:lpstr>
      <vt:lpstr>PowerPoint Presentation</vt:lpstr>
      <vt:lpstr>PowerPoint Presentation</vt:lpstr>
      <vt:lpstr>PowerPoint Presentation</vt:lpstr>
      <vt:lpstr>Possible Consideration</vt:lpstr>
      <vt:lpstr>PowerPoint Presentation</vt:lpstr>
      <vt:lpstr>Reference List </vt:lpstr>
      <vt:lpstr>Reference List</vt:lpstr>
      <vt:lpstr>Reference List</vt:lpstr>
      <vt:lpstr>Reference List</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5</cp:revision>
  <dcterms:created xsi:type="dcterms:W3CDTF">2022-06-22T10:03:12Z</dcterms:created>
  <dcterms:modified xsi:type="dcterms:W3CDTF">2025-06-12T13:13:33Z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