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53" r:id="rId5"/>
  </p:sldMasterIdLst>
  <p:notesMasterIdLst>
    <p:notesMasterId r:id="rId21"/>
  </p:notesMasterIdLst>
  <p:handoutMasterIdLst>
    <p:handoutMasterId r:id="rId22"/>
  </p:handoutMasterIdLst>
  <p:sldIdLst>
    <p:sldId id="289" r:id="rId6"/>
    <p:sldId id="265" r:id="rId7"/>
    <p:sldId id="272" r:id="rId8"/>
    <p:sldId id="276" r:id="rId9"/>
    <p:sldId id="279" r:id="rId10"/>
    <p:sldId id="280" r:id="rId11"/>
    <p:sldId id="281" r:id="rId12"/>
    <p:sldId id="282" r:id="rId13"/>
    <p:sldId id="283" r:id="rId14"/>
    <p:sldId id="284" r:id="rId15"/>
    <p:sldId id="285" r:id="rId16"/>
    <p:sldId id="286" r:id="rId17"/>
    <p:sldId id="287" r:id="rId18"/>
    <p:sldId id="288" r:id="rId19"/>
    <p:sldId id="277" r:id="rId20"/>
  </p:sldIdLst>
  <p:sldSz cx="9144000" cy="6858000" type="screen4x3"/>
  <p:notesSz cx="7315200" cy="96012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5pPr>
    <a:lvl6pPr marL="2286000" algn="l" defTabSz="914400" rtl="0" eaLnBrk="1" latinLnBrk="0" hangingPunct="1"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6pPr>
    <a:lvl7pPr marL="2743200" algn="l" defTabSz="914400" rtl="0" eaLnBrk="1" latinLnBrk="0" hangingPunct="1"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7pPr>
    <a:lvl8pPr marL="3200400" algn="l" defTabSz="914400" rtl="0" eaLnBrk="1" latinLnBrk="0" hangingPunct="1"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8pPr>
    <a:lvl9pPr marL="3657600" algn="l" defTabSz="914400" rtl="0" eaLnBrk="1" latinLnBrk="0" hangingPunct="1">
      <a:defRPr sz="1000" kern="1200">
        <a:solidFill>
          <a:schemeClr val="tx1"/>
        </a:solidFill>
        <a:latin typeface="HelveticaNeue-Light" pitchFamily="34" charset="0"/>
        <a:ea typeface="ＭＳ Ｐゴシック" pitchFamily="-112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36B9"/>
    <a:srgbClr val="0033CC"/>
    <a:srgbClr val="BBE0E3"/>
    <a:srgbClr val="00698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667" autoAdjust="0"/>
    <p:restoredTop sz="94660"/>
  </p:normalViewPr>
  <p:slideViewPr>
    <p:cSldViewPr>
      <p:cViewPr varScale="1">
        <p:scale>
          <a:sx n="73" d="100"/>
          <a:sy n="73" d="100"/>
        </p:scale>
        <p:origin x="1248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9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9149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43375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9149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9149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43375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28769152-11C1-4CCD-9F6B-57EF193DC9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277550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algn="l" defTabSz="966788">
              <a:defRPr sz="13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87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43375" y="0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>
            <a:lvl1pPr defTabSz="966788">
              <a:defRPr sz="13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14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7300" y="720725"/>
            <a:ext cx="4800600" cy="3600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87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31838" y="4560888"/>
            <a:ext cx="5851525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1587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algn="l" defTabSz="966788">
              <a:defRPr sz="1300" smtClean="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87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43375" y="9120188"/>
            <a:ext cx="3170238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6661" tIns="48331" rIns="96661" bIns="48331" numCol="1" anchor="b" anchorCtr="0" compatLnSpc="1">
            <a:prstTxWarp prst="textNoShape">
              <a:avLst/>
            </a:prstTxWarp>
          </a:bodyPr>
          <a:lstStyle>
            <a:lvl1pPr defTabSz="966788">
              <a:defRPr sz="1300" smtClean="0">
                <a:latin typeface="Arial" charset="0"/>
              </a:defRPr>
            </a:lvl1pPr>
          </a:lstStyle>
          <a:p>
            <a:pPr>
              <a:defRPr/>
            </a:pPr>
            <a:fld id="{90918E54-CF06-43D6-899C-AEC13842EBA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606130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12" charset="0"/>
        <a:ea typeface="ＭＳ Ｐゴシック" pitchFamily="-112" charset="-128"/>
        <a:cs typeface="ＭＳ Ｐゴシック" pitchFamily="-112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12" charset="0"/>
        <a:ea typeface="ＭＳ Ｐゴシック" pitchFamily="-112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12" charset="0"/>
        <a:ea typeface="ＭＳ Ｐゴシック" pitchFamily="-112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12" charset="0"/>
        <a:ea typeface="ＭＳ Ｐゴシック" pitchFamily="-112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12" charset="0"/>
        <a:ea typeface="ＭＳ Ｐゴシック" pitchFamily="-112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0918E54-CF06-43D6-899C-AEC13842EBAA}" type="slidenum">
              <a:rPr lang="en-US" smtClean="0"/>
              <a:pPr>
                <a:defRPr/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5378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_design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369511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no desig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37230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85877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hapt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892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2178120"/>
            <a:ext cx="3886200" cy="416322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178119"/>
            <a:ext cx="3886200" cy="416322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0387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765817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2102404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937339"/>
            <a:ext cx="3868340" cy="340643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2102398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937327"/>
            <a:ext cx="3887391" cy="340644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8879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6861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903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548680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2060848"/>
            <a:ext cx="7886700" cy="41529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39CF85-8457-400C-A4F9-DC61A400AE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1131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  <p:sldLayoutId id="2147483755" r:id="rId2"/>
    <p:sldLayoutId id="2147483756" r:id="rId3"/>
    <p:sldLayoutId id="2147483757" r:id="rId4"/>
    <p:sldLayoutId id="2147483758" r:id="rId5"/>
    <p:sldLayoutId id="2147483759" r:id="rId6"/>
    <p:sldLayoutId id="2147483760" r:id="rId7"/>
    <p:sldLayoutId id="2147483761" r:id="rId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515938" indent="-287338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855663" indent="-279400" algn="l" defTabSz="914400" rtl="0" eaLnBrk="1" latinLnBrk="0" hangingPunct="1">
        <a:lnSpc>
          <a:spcPct val="100000"/>
        </a:lnSpc>
        <a:spcBef>
          <a:spcPts val="500"/>
        </a:spcBef>
        <a:buFont typeface="Courier New" panose="02070309020205020404" pitchFamily="49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87338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663" indent="-347663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4"/>
          <p:cNvSpPr>
            <a:spLocks noGrp="1"/>
          </p:cNvSpPr>
          <p:nvPr>
            <p:ph idx="1"/>
          </p:nvPr>
        </p:nvSpPr>
        <p:spPr>
          <a:xfrm>
            <a:off x="4149199" y="2744886"/>
            <a:ext cx="4394166" cy="2340298"/>
          </a:xfrm>
        </p:spPr>
        <p:txBody>
          <a:bodyPr/>
          <a:lstStyle/>
          <a:p>
            <a:pPr marL="0" indent="0">
              <a:spcAft>
                <a:spcPts val="600"/>
              </a:spcAft>
              <a:buNone/>
            </a:pPr>
            <a:r>
              <a:rPr lang="en-GB" sz="3200" b="1" dirty="0" smtClean="0"/>
              <a:t>Consumer Behaviour</a:t>
            </a:r>
          </a:p>
          <a:p>
            <a:pPr>
              <a:buFont typeface="Arial" pitchFamily="34" charset="0"/>
              <a:buChar char="©"/>
            </a:pPr>
            <a:r>
              <a:rPr lang="en-US" sz="2000" dirty="0" smtClean="0"/>
              <a:t>Zubin </a:t>
            </a:r>
            <a:r>
              <a:rPr lang="en-US" sz="2000" dirty="0" err="1" smtClean="0"/>
              <a:t>Sethna</a:t>
            </a:r>
            <a:r>
              <a:rPr lang="en-US" sz="2000" dirty="0" smtClean="0"/>
              <a:t> &amp; Jim Blythe</a:t>
            </a:r>
            <a:endParaRPr lang="en-GB" sz="2000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49" t="12600" r="22301" b="12851"/>
          <a:stretch/>
        </p:blipFill>
        <p:spPr>
          <a:xfrm>
            <a:off x="630054" y="1667001"/>
            <a:ext cx="3221866" cy="4316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5135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8"/>
          <p:cNvSpPr>
            <a:spLocks noGrp="1" noChangeArrowheads="1"/>
          </p:cNvSpPr>
          <p:nvPr>
            <p:ph type="ctrTitle"/>
          </p:nvPr>
        </p:nvSpPr>
        <p:spPr>
          <a:xfrm>
            <a:off x="685800" y="908720"/>
            <a:ext cx="7772400" cy="2387600"/>
          </a:xfrm>
        </p:spPr>
        <p:txBody>
          <a:bodyPr>
            <a:normAutofit/>
          </a:bodyPr>
          <a:lstStyle/>
          <a:p>
            <a:r>
              <a:rPr lang="en-US" sz="3600" b="1" dirty="0"/>
              <a:t>Chapter </a:t>
            </a:r>
            <a:r>
              <a:rPr lang="en-US" sz="3600" b="1" dirty="0" smtClean="0"/>
              <a:t>7</a:t>
            </a:r>
            <a:endParaRPr lang="en-US" b="1" dirty="0" smtClean="0"/>
          </a:p>
        </p:txBody>
      </p:sp>
      <p:sp>
        <p:nvSpPr>
          <p:cNvPr id="4099" name="Rectangle 9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3600" b="1" dirty="0"/>
              <a:t>The </a:t>
            </a:r>
            <a:r>
              <a:rPr lang="en-US" sz="3600" b="1" dirty="0" smtClean="0"/>
              <a:t>self </a:t>
            </a:r>
            <a:r>
              <a:rPr lang="en-US" sz="3600" b="1" dirty="0"/>
              <a:t>and </a:t>
            </a:r>
            <a:r>
              <a:rPr lang="en-US" sz="3600" b="1" dirty="0" smtClean="0"/>
              <a:t>personality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Session objectives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Explain the role and purpose of self-concept.</a:t>
            </a:r>
          </a:p>
          <a:p>
            <a:r>
              <a:rPr lang="en-GB" dirty="0" smtClean="0"/>
              <a:t>Describe the derivation of self-concept.</a:t>
            </a:r>
          </a:p>
          <a:p>
            <a:r>
              <a:rPr lang="en-GB" dirty="0" smtClean="0"/>
              <a:t>Explain the mechanisms of inner and outer direction.</a:t>
            </a:r>
          </a:p>
          <a:p>
            <a:r>
              <a:rPr lang="en-GB" dirty="0" smtClean="0"/>
              <a:t>Explain the reasons for an increase in inner-directedness.</a:t>
            </a:r>
          </a:p>
          <a:p>
            <a:r>
              <a:rPr lang="en-GB" dirty="0" smtClean="0"/>
              <a:t>Explain self-monitoring.</a:t>
            </a:r>
          </a:p>
          <a:p>
            <a:r>
              <a:rPr lang="en-GB" dirty="0" smtClean="0"/>
              <a:t>Describe the various ways in which personality is studied.</a:t>
            </a:r>
          </a:p>
          <a:p>
            <a:r>
              <a:rPr lang="en-GB" dirty="0" smtClean="0"/>
              <a:t>Define personality.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artful dodger…</a:t>
            </a:r>
          </a:p>
        </p:txBody>
      </p:sp>
      <p:pic>
        <p:nvPicPr>
          <p:cNvPr id="1026" name="Picture 2" descr="\\sageltdsan01\Books_Directory\Subject Folders\Business &amp; Management\Book Files\Matt\Blythe - Consumer Behaviour 3e\Development\Online material\tables and figures for slides\fig 7.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7604" y="1865776"/>
            <a:ext cx="7174674" cy="3320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2627784" y="5301226"/>
            <a:ext cx="35283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 smtClean="0">
                <a:latin typeface="+mj-lt"/>
              </a:rPr>
              <a:t>The person as artwork</a:t>
            </a:r>
            <a:endParaRPr lang="en-GB" sz="1400" b="1" dirty="0">
              <a:latin typeface="+mj-lt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Self-esteem</a:t>
            </a:r>
            <a:endParaRPr lang="en-US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Self-esteem is the positive view of the self.</a:t>
            </a:r>
          </a:p>
          <a:p>
            <a:pPr lvl="1"/>
            <a:r>
              <a:rPr lang="en-GB" dirty="0" smtClean="0"/>
              <a:t>People with high self-esteem have a natural expectation that they will be successful at what they aim to achieve.  This belief feeds a propensity to take more risks and these people will be very comfortable being the centre of attention.  </a:t>
            </a:r>
          </a:p>
          <a:p>
            <a:pPr lvl="1"/>
            <a:r>
              <a:rPr lang="en-GB" dirty="0" smtClean="0"/>
              <a:t>The opposite is true for those with a low self-esteem who believe that they are doomed to fail. And thus they will do whatever it takes to avoid such embarrassing situations. </a:t>
            </a:r>
          </a:p>
          <a:p>
            <a:endParaRPr 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Self-concept is a learned construct and has four attributes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 smtClean="0"/>
              <a:t>It is learned, not innate.</a:t>
            </a:r>
          </a:p>
          <a:p>
            <a:r>
              <a:rPr lang="en-GB" dirty="0" smtClean="0"/>
              <a:t>It is stable and consistent. Self-perception may change; self-concept does not. </a:t>
            </a:r>
          </a:p>
          <a:p>
            <a:r>
              <a:rPr lang="en-GB" dirty="0" smtClean="0"/>
              <a:t>It is purposeful; in other words, there is a reason and a purpose behind it. </a:t>
            </a:r>
          </a:p>
          <a:p>
            <a:r>
              <a:rPr lang="en-GB" dirty="0" smtClean="0"/>
              <a:t>It is unique to the individual, and promotes individualism.</a:t>
            </a:r>
            <a:endParaRPr 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Components of self-concept</a:t>
            </a:r>
          </a:p>
        </p:txBody>
      </p:sp>
      <p:pic>
        <p:nvPicPr>
          <p:cNvPr id="2050" name="Picture 2" descr="\\sageltdsan01\Books_Directory\Subject Folders\Business &amp; Management\Book Files\Matt\Blythe - Consumer Behaviour 3e\Development\Online material\tables and figures for slides\table 7.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632" y="1785050"/>
            <a:ext cx="7652792" cy="4300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Personality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 </a:t>
            </a:r>
            <a:r>
              <a:rPr lang="en-GB" dirty="0" smtClean="0"/>
              <a:t>collection of individual characteristics that make a person unique, and which control an individual’s responses and relationship with the external environment. </a:t>
            </a:r>
            <a:endParaRPr lang="en-US" dirty="0" smtClean="0"/>
          </a:p>
          <a:p>
            <a:r>
              <a:rPr lang="en-US" dirty="0" smtClean="0"/>
              <a:t>It has the following features:</a:t>
            </a:r>
          </a:p>
          <a:p>
            <a:pPr lvl="1"/>
            <a:r>
              <a:rPr lang="en-US" dirty="0" smtClean="0"/>
              <a:t>It is integrated</a:t>
            </a:r>
          </a:p>
          <a:p>
            <a:pPr lvl="1"/>
            <a:r>
              <a:rPr lang="en-US" dirty="0" smtClean="0"/>
              <a:t>It is self-serving</a:t>
            </a:r>
          </a:p>
          <a:p>
            <a:pPr lvl="1"/>
            <a:r>
              <a:rPr lang="en-US" dirty="0" smtClean="0"/>
              <a:t>Its characteristics are individualistic and unique</a:t>
            </a:r>
          </a:p>
          <a:p>
            <a:pPr lvl="1"/>
            <a:r>
              <a:rPr lang="en-US" dirty="0" smtClean="0"/>
              <a:t>It is overt.</a:t>
            </a:r>
          </a:p>
          <a:p>
            <a:pPr lvl="1"/>
            <a:r>
              <a:rPr lang="en-US" dirty="0" smtClean="0"/>
              <a:t>It is consistent</a:t>
            </a:r>
          </a:p>
          <a:p>
            <a:endParaRPr 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Approaches to studying personality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 smtClean="0"/>
              <a:t>The </a:t>
            </a:r>
            <a:r>
              <a:rPr lang="en-GB" i="1" dirty="0" smtClean="0"/>
              <a:t>psychoanalytic</a:t>
            </a:r>
            <a:r>
              <a:rPr lang="en-GB" dirty="0" smtClean="0"/>
              <a:t> approach. Here the emphasis is on psychoanalysis, or studying the processes and events that have led to the development of personality traits. The focus is on the individual. </a:t>
            </a:r>
          </a:p>
          <a:p>
            <a:r>
              <a:rPr lang="en-GB" i="1" dirty="0" smtClean="0"/>
              <a:t>Typology</a:t>
            </a:r>
            <a:r>
              <a:rPr lang="en-GB" dirty="0" smtClean="0"/>
              <a:t>. Here the individuals are grouped according to recognised personality types.</a:t>
            </a:r>
          </a:p>
          <a:p>
            <a:r>
              <a:rPr lang="en-GB" i="1" dirty="0" smtClean="0"/>
              <a:t>Trait and factor theories</a:t>
            </a:r>
            <a:r>
              <a:rPr lang="en-GB" dirty="0" smtClean="0"/>
              <a:t>. The individual traits of personality can be examined as factors making up the whole person, and each trait can be categorised.</a:t>
            </a:r>
          </a:p>
          <a:p>
            <a:r>
              <a:rPr lang="en-GB" i="1" dirty="0" smtClean="0"/>
              <a:t>Psychographics</a:t>
            </a:r>
            <a:r>
              <a:rPr lang="en-GB" dirty="0" smtClean="0"/>
              <a:t>. Consumers are measured using their behavioural tendencies in order to infer personality traits.</a:t>
            </a:r>
          </a:p>
          <a:p>
            <a:endParaRPr 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Freudian approach</a:t>
            </a:r>
          </a:p>
        </p:txBody>
      </p:sp>
      <p:pic>
        <p:nvPicPr>
          <p:cNvPr id="3074" name="Picture 2" descr="\\sageltdsan01\Books_Directory\Subject Folders\Business &amp; Management\Book Files\Matt\Blythe - Consumer Behaviour 3e\Development\Online material\tables and figures for slides\fig 7.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204864"/>
            <a:ext cx="6989163" cy="2885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\\sageltdsan01\Books_Directory\Subject Folders\Business &amp; Management\Book Files\Matt\Blythe - Consumer Behaviour 3e\Development\Online material\tables and figures for slides\fig 7.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1650" y="1640518"/>
            <a:ext cx="6300700" cy="2076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\\sageltdsan01\Books_Directory\Subject Folders\Business &amp; Management\Book Files\Matt\Blythe - Consumer Behaviour 3e\Development\Online material\tables and figures for slides\fig 7.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9732" y="3751973"/>
            <a:ext cx="4824536" cy="2579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Other ‘type’ approaches</a:t>
            </a:r>
            <a:endParaRPr 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Traits and factors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Personality is composed of traits, or individual ‘atoms’ of personality. </a:t>
            </a:r>
          </a:p>
          <a:p>
            <a:r>
              <a:rPr lang="en-GB" dirty="0" smtClean="0"/>
              <a:t>These individual </a:t>
            </a:r>
            <a:r>
              <a:rPr lang="en-GB" dirty="0" err="1" smtClean="0"/>
              <a:t>predispositional</a:t>
            </a:r>
            <a:r>
              <a:rPr lang="en-GB" dirty="0" smtClean="0"/>
              <a:t> attributes exert influences on behaviour, so the traits must be identified before people can be typed or classified.</a:t>
            </a:r>
          </a:p>
          <a:p>
            <a:r>
              <a:rPr lang="en-GB" dirty="0" smtClean="0"/>
              <a:t>Traits tend to be enduring facets of personality. </a:t>
            </a:r>
          </a:p>
          <a:p>
            <a:r>
              <a:rPr lang="en-GB" dirty="0" smtClean="0"/>
              <a:t>Traits tend not to change much over time, and even when they do change they tend to do so rather slowly. </a:t>
            </a:r>
            <a:endParaRPr 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12</a:t>
            </a:fld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Psychographics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Psychographics (lifestyle studies)</a:t>
            </a:r>
          </a:p>
          <a:p>
            <a:r>
              <a:rPr lang="en-GB" dirty="0" smtClean="0"/>
              <a:t>Concerned with people’s values and approaches to life. </a:t>
            </a:r>
          </a:p>
          <a:p>
            <a:r>
              <a:rPr lang="en-GB" dirty="0" smtClean="0"/>
              <a:t>A quantitative study of consumer lifestyles for the purpose of relating those lifestyles to the consumers’ purchase behaviour. </a:t>
            </a:r>
          </a:p>
          <a:p>
            <a:r>
              <a:rPr lang="en-GB" dirty="0" smtClean="0"/>
              <a:t>By knowing what a person’s basic lifestyle is we can make a fair prediction as to their purchasing behaviour, and the kind of products and promotions that will most appeal to that individual.</a:t>
            </a:r>
          </a:p>
          <a:p>
            <a:endParaRPr 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13</a:t>
            </a:fld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selfie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People's propensity for photographing themselves and posting the pictures online has become the norm worldwide.</a:t>
            </a:r>
            <a:endParaRPr lang="en-US" dirty="0" smtClean="0"/>
          </a:p>
          <a:p>
            <a:r>
              <a:rPr lang="en-GB" dirty="0" smtClean="0"/>
              <a:t>Is it tantamount to self-objectifying or perhaps even narcissistic?</a:t>
            </a:r>
            <a:endParaRPr lang="en-US" dirty="0" smtClean="0"/>
          </a:p>
          <a:p>
            <a:r>
              <a:rPr lang="en-GB" dirty="0" smtClean="0"/>
              <a:t>Examining the relationship between selfie-posting, photo editing and personality (Fox and Rooney, 2015).</a:t>
            </a:r>
            <a:endParaRPr lang="en-US" dirty="0" smtClean="0"/>
          </a:p>
        </p:txBody>
      </p:sp>
      <p:sp>
        <p:nvSpPr>
          <p:cNvPr id="5" name="Rectangle 4"/>
          <p:cNvSpPr/>
          <p:nvPr/>
        </p:nvSpPr>
        <p:spPr>
          <a:xfrm>
            <a:off x="1871579" y="4581128"/>
            <a:ext cx="5508733" cy="1200329"/>
          </a:xfrm>
          <a:prstGeom prst="rect">
            <a:avLst/>
          </a:prstGeom>
          <a:solidFill>
            <a:srgbClr val="1736B9"/>
          </a:solidFill>
        </p:spPr>
        <p:txBody>
          <a:bodyPr wrap="square">
            <a:spAutoFit/>
          </a:bodyPr>
          <a:lstStyle/>
          <a:p>
            <a:pPr algn="ctr"/>
            <a:r>
              <a:rPr lang="en-US" sz="1800" b="1" dirty="0" smtClean="0">
                <a:solidFill>
                  <a:schemeClr val="bg1"/>
                </a:solidFill>
                <a:latin typeface="+mj-lt"/>
              </a:rPr>
              <a:t>Selfie:</a:t>
            </a:r>
            <a:r>
              <a:rPr lang="en-US" sz="1800" dirty="0" smtClean="0">
                <a:solidFill>
                  <a:schemeClr val="bg1"/>
                </a:solidFill>
                <a:latin typeface="+mj-lt"/>
              </a:rPr>
              <a:t> </a:t>
            </a:r>
            <a:r>
              <a:rPr lang="en-US" sz="1800" b="1" dirty="0">
                <a:solidFill>
                  <a:schemeClr val="bg1"/>
                </a:solidFill>
              </a:rPr>
              <a:t> </a:t>
            </a:r>
            <a:r>
              <a:rPr lang="en-US" sz="1800" dirty="0" smtClean="0">
                <a:solidFill>
                  <a:schemeClr val="bg1"/>
                </a:solidFill>
              </a:rPr>
              <a:t>‘</a:t>
            </a:r>
            <a:r>
              <a:rPr lang="en-US" sz="1800" dirty="0" smtClean="0">
                <a:solidFill>
                  <a:schemeClr val="bg1"/>
                </a:solidFill>
                <a:latin typeface="+mj-lt"/>
              </a:rPr>
              <a:t>A photograph that one has taken of oneself, typically one taken with a smartphone or webcam and shared via social media’ – Oxford Dictionary Online</a:t>
            </a:r>
            <a:endParaRPr lang="en-GB" sz="18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14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Summary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Self-concept is concerned with one’s feelings about oneself.</a:t>
            </a:r>
          </a:p>
          <a:p>
            <a:r>
              <a:rPr lang="en-GB" dirty="0" smtClean="0"/>
              <a:t>Self-concept is learned, stable, purposeful and unique.</a:t>
            </a:r>
          </a:p>
          <a:p>
            <a:r>
              <a:rPr lang="en-GB" dirty="0" smtClean="0"/>
              <a:t>As wealth increases, more people are becoming inner-directed.</a:t>
            </a:r>
          </a:p>
          <a:p>
            <a:r>
              <a:rPr lang="en-GB" dirty="0" smtClean="0"/>
              <a:t>High self-monitors take their cues from others; low self-monitors take their cues from an inner drive.</a:t>
            </a:r>
          </a:p>
          <a:p>
            <a:r>
              <a:rPr lang="en-GB" dirty="0" smtClean="0"/>
              <a:t>Personality is made up of traits; so far several thousand possible traits have been identified.</a:t>
            </a:r>
          </a:p>
          <a:p>
            <a:r>
              <a:rPr lang="en-GB" dirty="0" smtClean="0"/>
              <a:t>Personality is a self-serving, individualistic, unique, overt and consistent gestalt.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39CF85-8457-400C-A4F9-DC61A400AE11}" type="slidenum">
              <a:rPr lang="en-US" smtClean="0"/>
              <a:t>15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DC PPT master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DC PPT master theme" id="{54717623-23ED-4358-9C73-6518671C19EC}" vid="{8348790F-27F1-4F39-885D-2376FA45C8D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LongProperties xmlns="http://schemas.microsoft.com/office/2006/metadata/longProperties"/>
</file>

<file path=customXml/item3.xml><?xml version="1.0" encoding="utf-8"?>
<p:properties xmlns:p="http://schemas.microsoft.com/office/2006/metadata/properties" xmlns:xsi="http://www.w3.org/2001/XMLSchema-instance">
  <documentManagement>
    <Category xmlns="222221df-2d11-4f4f-86cd-f7ac7d5e56ae">Company Templates</Category>
    <Doc_x0020_or_x0020_form xmlns="222221df-2d11-4f4f-86cd-f7ac7d5e56ae">Document</Doc_x0020_or_x0020_form>
  </documentManagement>
</p:properties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D63E9B4B9F7A94F9FA8633D9CB63939" ma:contentTypeVersion="3" ma:contentTypeDescription="Create a new document." ma:contentTypeScope="" ma:versionID="92e314e7d452253f1c83e89f17b49655">
  <xsd:schema xmlns:xsd="http://www.w3.org/2001/XMLSchema" xmlns:p="http://schemas.microsoft.com/office/2006/metadata/properties" xmlns:ns1="222221df-2d11-4f4f-86cd-f7ac7d5e56ae" targetNamespace="http://schemas.microsoft.com/office/2006/metadata/properties" ma:root="true" ma:fieldsID="3039d5cb0fbabd38dbadf8998714136a" ns1:_="">
    <xsd:import namespace="222221df-2d11-4f4f-86cd-f7ac7d5e56ae"/>
    <xsd:element name="properties">
      <xsd:complexType>
        <xsd:sequence>
          <xsd:element name="documentManagement">
            <xsd:complexType>
              <xsd:all>
                <xsd:element ref="ns1:Category" minOccurs="0"/>
                <xsd:element ref="ns1:Doc_x0020_or_x0020_form" minOccurs="0"/>
              </xsd:all>
            </xsd:complexType>
          </xsd:element>
        </xsd:sequence>
      </xsd:complexType>
    </xsd:element>
  </xsd:schema>
  <xsd:schema xmlns:xsd="http://www.w3.org/2001/XMLSchema" xmlns:dms="http://schemas.microsoft.com/office/2006/documentManagement/types" targetNamespace="222221df-2d11-4f4f-86cd-f7ac7d5e56ae" elementFormDefault="qualified">
    <xsd:import namespace="http://schemas.microsoft.com/office/2006/documentManagement/types"/>
    <xsd:element name="Category" ma:index="0" nillable="true" ma:displayName="Category" ma:default="Vision &amp; Values" ma:format="RadioButtons" ma:internalName="Category">
      <xsd:simpleType>
        <xsd:union memberTypes="dms:Text">
          <xsd:simpleType>
            <xsd:restriction base="dms:Choice">
              <xsd:enumeration value="Vision &amp; Values"/>
              <xsd:enumeration value="Company History &amp; Structure"/>
              <xsd:enumeration value="Department Overviews"/>
              <xsd:enumeration value="Information"/>
              <xsd:enumeration value="SAGE Overseas"/>
              <xsd:enumeration value="Company Templates"/>
              <xsd:enumeration value="Printable Organisational Charts"/>
            </xsd:restriction>
          </xsd:simpleType>
        </xsd:union>
      </xsd:simpleType>
    </xsd:element>
    <xsd:element name="Doc_x0020_or_x0020_form" ma:index="3" nillable="true" ma:displayName="Doc or form" ma:default="Document" ma:format="RadioButtons" ma:internalName="Doc_x0020_or_x0020_form">
      <xsd:simpleType>
        <xsd:restriction base="dms:Choice">
          <xsd:enumeration value="Document"/>
          <xsd:enumeration value="Form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6" ma:displayName="Content Type" ma:readOnly="true"/>
        <xsd:element ref="dc:title" minOccurs="0" maxOccurs="1" ma:index="2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</ct:contentTypeSchema>
</file>

<file path=customXml/itemProps1.xml><?xml version="1.0" encoding="utf-8"?>
<ds:datastoreItem xmlns:ds="http://schemas.openxmlformats.org/officeDocument/2006/customXml" ds:itemID="{037EE024-4EAF-4CFD-8CAD-2F96E63DEC9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C07771A-7F07-4F11-8AAD-0069E1EA977E}">
  <ds:schemaRefs>
    <ds:schemaRef ds:uri="http://schemas.microsoft.com/office/2006/metadata/longProperties"/>
  </ds:schemaRefs>
</ds:datastoreItem>
</file>

<file path=customXml/itemProps3.xml><?xml version="1.0" encoding="utf-8"?>
<ds:datastoreItem xmlns:ds="http://schemas.openxmlformats.org/officeDocument/2006/customXml" ds:itemID="{8B5E02A0-1D66-493B-8D0A-9C1F293F322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222221df-2d11-4f4f-86cd-f7ac7d5e56ae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4.xml><?xml version="1.0" encoding="utf-8"?>
<ds:datastoreItem xmlns:ds="http://schemas.openxmlformats.org/officeDocument/2006/customXml" ds:itemID="{0A236885-C7F3-4209-BC43-39A5E43BE84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22221df-2d11-4f4f-86cd-f7ac7d5e56ae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1002</TotalTime>
  <Words>653</Words>
  <Application>Microsoft Office PowerPoint</Application>
  <PresentationFormat>On-screen Show (4:3)</PresentationFormat>
  <Paragraphs>75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ＭＳ Ｐゴシック</vt:lpstr>
      <vt:lpstr>Arial</vt:lpstr>
      <vt:lpstr>Courier New</vt:lpstr>
      <vt:lpstr>HelveticaNeue-Light</vt:lpstr>
      <vt:lpstr>CDC PPT master theme</vt:lpstr>
      <vt:lpstr>PowerPoint Presentation</vt:lpstr>
      <vt:lpstr>Chapter 7</vt:lpstr>
      <vt:lpstr>Session objectives</vt:lpstr>
      <vt:lpstr>The artful dodger…</vt:lpstr>
      <vt:lpstr>Self-esteem</vt:lpstr>
      <vt:lpstr>Self-concept is a learned construct and has four attributes</vt:lpstr>
      <vt:lpstr>Components of self-concept</vt:lpstr>
      <vt:lpstr>Personality</vt:lpstr>
      <vt:lpstr>Approaches to studying personality</vt:lpstr>
      <vt:lpstr>The Freudian approach</vt:lpstr>
      <vt:lpstr>Other ‘type’ approaches</vt:lpstr>
      <vt:lpstr>Traits and factors</vt:lpstr>
      <vt:lpstr>Psychographics</vt:lpstr>
      <vt:lpstr>The selfie</vt:lpstr>
      <vt:lpstr>Summary</vt:lpstr>
    </vt:vector>
  </TitlesOfParts>
  <Company>Sage Publications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SAGE PowerPoint Template</dc:title>
  <dc:creator>mukherjee</dc:creator>
  <cp:lastModifiedBy>Nicola Carrier</cp:lastModifiedBy>
  <cp:revision>29</cp:revision>
  <dcterms:created xsi:type="dcterms:W3CDTF">2008-06-18T10:11:10Z</dcterms:created>
  <dcterms:modified xsi:type="dcterms:W3CDTF">2019-06-03T13:31:13Z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">
    <vt:lpwstr>Document</vt:lpwstr>
  </property>
</Properties>
</file>