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0"/>
  </p:notesMasterIdLst>
  <p:handoutMasterIdLst>
    <p:handoutMasterId r:id="rId21"/>
  </p:handoutMasterIdLst>
  <p:sldIdLst>
    <p:sldId id="256" r:id="rId5"/>
    <p:sldId id="260" r:id="rId6"/>
    <p:sldId id="276" r:id="rId7"/>
    <p:sldId id="273" r:id="rId8"/>
    <p:sldId id="267" r:id="rId9"/>
    <p:sldId id="258" r:id="rId10"/>
    <p:sldId id="259" r:id="rId11"/>
    <p:sldId id="274" r:id="rId12"/>
    <p:sldId id="278" r:id="rId13"/>
    <p:sldId id="275" r:id="rId14"/>
    <p:sldId id="257" r:id="rId15"/>
    <p:sldId id="261" r:id="rId16"/>
    <p:sldId id="270" r:id="rId17"/>
    <p:sldId id="271" r:id="rId18"/>
    <p:sldId id="27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D2B67"/>
    <a:srgbClr val="0D2A6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CEEE95-6374-467A-BE65-ECBDCC5C3B80}" v="4" dt="2022-11-04T17:43:46.5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84" y="336"/>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BEEBD6-E767-A64E-967A-6B73CB1B50B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59A22C-BE02-774E-9513-05469B2929B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2D339A-96F6-E041-920A-ADF0CA63CD2E}" type="datetimeFigureOut">
              <a:rPr lang="en-US" smtClean="0"/>
              <a:t>12/15/2022</a:t>
            </a:fld>
            <a:endParaRPr lang="en-US"/>
          </a:p>
        </p:txBody>
      </p:sp>
      <p:sp>
        <p:nvSpPr>
          <p:cNvPr id="4" name="Footer Placeholder 3">
            <a:extLst>
              <a:ext uri="{FF2B5EF4-FFF2-40B4-BE49-F238E27FC236}">
                <a16:creationId xmlns:a16="http://schemas.microsoft.com/office/drawing/2014/main" id="{B59C56D9-CAB5-064C-9D79-1C2A599E685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7E90338-B1CF-8145-AE6D-75EF2ED3AC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8DDB404-999C-8E45-9CC0-62A59EBAC2F1}" type="slidenum">
              <a:rPr lang="en-US" smtClean="0"/>
              <a:t>‹#›</a:t>
            </a:fld>
            <a:endParaRPr lang="en-US"/>
          </a:p>
        </p:txBody>
      </p:sp>
    </p:spTree>
    <p:extLst>
      <p:ext uri="{BB962C8B-B14F-4D97-AF65-F5344CB8AC3E}">
        <p14:creationId xmlns:p14="http://schemas.microsoft.com/office/powerpoint/2010/main" val="3726826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E99C4-5654-BA4B-B82A-F5D7BE6E471C}" type="datetimeFigureOut">
              <a:rPr lang="en-US" smtClean="0"/>
              <a:t>12/15/2022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B3717A-C6E4-1C46-B1FA-B9E4FCE2618A}" type="slidenum">
              <a:rPr lang="en-US" smtClean="0"/>
              <a:t>‹#›</a:t>
            </a:fld>
            <a:endParaRPr lang="en-US"/>
          </a:p>
        </p:txBody>
      </p:sp>
    </p:spTree>
    <p:extLst>
      <p:ext uri="{BB962C8B-B14F-4D97-AF65-F5344CB8AC3E}">
        <p14:creationId xmlns:p14="http://schemas.microsoft.com/office/powerpoint/2010/main" val="551898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6</a:t>
            </a:fld>
            <a:endParaRPr lang="en-US"/>
          </a:p>
        </p:txBody>
      </p:sp>
    </p:spTree>
    <p:extLst>
      <p:ext uri="{BB962C8B-B14F-4D97-AF65-F5344CB8AC3E}">
        <p14:creationId xmlns:p14="http://schemas.microsoft.com/office/powerpoint/2010/main" val="21554819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5FD0074-E8E6-7644-9642-73159A18037D}"/>
              </a:ext>
            </a:extLst>
          </p:cNvPr>
          <p:cNvPicPr>
            <a:picLocks noChangeAspect="1"/>
          </p:cNvPicPr>
          <p:nvPr userDrawn="1"/>
        </p:nvPicPr>
        <p:blipFill>
          <a:blip r:embed="rId2"/>
          <a:srcRect/>
          <a:stretch/>
        </p:blipFill>
        <p:spPr>
          <a:xfrm>
            <a:off x="-113288" y="-33864"/>
            <a:ext cx="12372722" cy="6937975"/>
          </a:xfrm>
          <a:prstGeom prst="rect">
            <a:avLst/>
          </a:prstGeom>
        </p:spPr>
      </p:pic>
      <p:sp>
        <p:nvSpPr>
          <p:cNvPr id="13" name="Title 12">
            <a:extLst>
              <a:ext uri="{FF2B5EF4-FFF2-40B4-BE49-F238E27FC236}">
                <a16:creationId xmlns:a16="http://schemas.microsoft.com/office/drawing/2014/main" id="{91E5A6D0-32FB-FF4D-8A67-7D62F68F0C1C}"/>
              </a:ext>
            </a:extLst>
          </p:cNvPr>
          <p:cNvSpPr>
            <a:spLocks noGrp="1"/>
          </p:cNvSpPr>
          <p:nvPr>
            <p:ph type="title" hasCustomPrompt="1"/>
          </p:nvPr>
        </p:nvSpPr>
        <p:spPr>
          <a:xfrm>
            <a:off x="328043" y="2337059"/>
            <a:ext cx="7320370" cy="1986968"/>
          </a:xfrm>
        </p:spPr>
        <p:txBody>
          <a:bodyPr anchor="t">
            <a:noAutofit/>
          </a:bodyPr>
          <a:lstStyle>
            <a:lvl1pPr>
              <a:defRPr sz="4800" b="1" i="0">
                <a:solidFill>
                  <a:schemeClr val="bg1"/>
                </a:solidFill>
                <a:latin typeface="Arial" panose="020B0604020202020204" pitchFamily="34" charset="0"/>
                <a:cs typeface="Arial" panose="020B0604020202020204" pitchFamily="34" charset="0"/>
              </a:defRPr>
            </a:lvl1pPr>
          </a:lstStyle>
          <a:p>
            <a:r>
              <a:rPr lang="en-GB"/>
              <a:t>CLICK TO EDIT.</a:t>
            </a:r>
            <a:br>
              <a:rPr lang="en-GB"/>
            </a:br>
            <a:r>
              <a:rPr lang="en-GB"/>
              <a:t>ARIAL: BOLD. 48 Pt.</a:t>
            </a:r>
            <a:br>
              <a:rPr lang="en-GB"/>
            </a:br>
            <a:r>
              <a:rPr lang="en-GB"/>
              <a:t>UPPER CASE.</a:t>
            </a:r>
            <a:endParaRPr lang="en-US"/>
          </a:p>
        </p:txBody>
      </p:sp>
      <p:sp>
        <p:nvSpPr>
          <p:cNvPr id="24" name="Text Placeholder 23">
            <a:extLst>
              <a:ext uri="{FF2B5EF4-FFF2-40B4-BE49-F238E27FC236}">
                <a16:creationId xmlns:a16="http://schemas.microsoft.com/office/drawing/2014/main" id="{77285588-E5F6-BF4B-8B10-548390FCF44D}"/>
              </a:ext>
            </a:extLst>
          </p:cNvPr>
          <p:cNvSpPr>
            <a:spLocks noGrp="1"/>
          </p:cNvSpPr>
          <p:nvPr>
            <p:ph type="body" sz="quarter" idx="10" hasCustomPrompt="1"/>
          </p:nvPr>
        </p:nvSpPr>
        <p:spPr>
          <a:xfrm>
            <a:off x="328614" y="5137904"/>
            <a:ext cx="4010912" cy="411163"/>
          </a:xfrm>
        </p:spPr>
        <p:txBody>
          <a:bodyPr>
            <a:noAutofit/>
          </a:bodyPr>
          <a:lstStyle>
            <a:lvl1pPr marL="0" indent="0">
              <a:buNone/>
              <a:defRPr sz="2800" b="1" i="0">
                <a:solidFill>
                  <a:schemeClr val="bg1"/>
                </a:solidFill>
                <a:latin typeface="Arial" panose="020B0604020202020204" pitchFamily="34" charset="0"/>
                <a:cs typeface="Arial" panose="020B0604020202020204" pitchFamily="34" charset="0"/>
              </a:defRPr>
            </a:lvl1pPr>
            <a:lvl2pPr>
              <a:defRPr sz="2800" b="1" i="0">
                <a:solidFill>
                  <a:srgbClr val="0D2B67"/>
                </a:solidFill>
                <a:latin typeface="Arial" panose="020B0604020202020204" pitchFamily="34" charset="0"/>
                <a:cs typeface="Arial" panose="020B0604020202020204" pitchFamily="34" charset="0"/>
              </a:defRPr>
            </a:lvl2pPr>
            <a:lvl3pPr>
              <a:defRPr sz="2800" b="1" i="0">
                <a:solidFill>
                  <a:srgbClr val="0D2B67"/>
                </a:solidFill>
                <a:latin typeface="Arial" panose="020B0604020202020204" pitchFamily="34" charset="0"/>
                <a:cs typeface="Arial" panose="020B0604020202020204" pitchFamily="34" charset="0"/>
              </a:defRPr>
            </a:lvl3pPr>
            <a:lvl4pPr>
              <a:defRPr sz="2800" b="1" i="0">
                <a:solidFill>
                  <a:srgbClr val="0D2B67"/>
                </a:solidFill>
                <a:latin typeface="Arial" panose="020B0604020202020204" pitchFamily="34" charset="0"/>
                <a:cs typeface="Arial" panose="020B0604020202020204" pitchFamily="34" charset="0"/>
              </a:defRPr>
            </a:lvl4pPr>
            <a:lvl5pPr>
              <a:defRPr sz="2800" b="1" i="0">
                <a:solidFill>
                  <a:srgbClr val="0D2B67"/>
                </a:solidFill>
                <a:latin typeface="Arial" panose="020B0604020202020204" pitchFamily="34" charset="0"/>
                <a:cs typeface="Arial" panose="020B0604020202020204" pitchFamily="34" charset="0"/>
              </a:defRPr>
            </a:lvl5pPr>
          </a:lstStyle>
          <a:p>
            <a:pPr lvl="0"/>
            <a:r>
              <a:rPr lang="en-US"/>
              <a:t>11/11/2020 or 2021 | 22</a:t>
            </a:r>
          </a:p>
        </p:txBody>
      </p:sp>
    </p:spTree>
    <p:extLst>
      <p:ext uri="{BB962C8B-B14F-4D97-AF65-F5344CB8AC3E}">
        <p14:creationId xmlns:p14="http://schemas.microsoft.com/office/powerpoint/2010/main" val="1064065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eft Ba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D4331D5-D6A9-514B-9148-A6C76A6E830A}"/>
              </a:ext>
            </a:extLst>
          </p:cNvPr>
          <p:cNvPicPr>
            <a:picLocks noChangeAspect="1"/>
          </p:cNvPicPr>
          <p:nvPr userDrawn="1"/>
        </p:nvPicPr>
        <p:blipFill>
          <a:blip r:embed="rId2"/>
          <a:srcRect/>
          <a:stretch/>
        </p:blipFill>
        <p:spPr>
          <a:xfrm>
            <a:off x="-30326" y="-10287"/>
            <a:ext cx="12318905" cy="6907797"/>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B67"/>
                </a:solidFill>
                <a:latin typeface="Arial" panose="020B0604020202020204" pitchFamily="34" charset="0"/>
                <a:cs typeface="Arial" panose="020B0604020202020204" pitchFamily="34" charset="0"/>
              </a:defRPr>
            </a:lvl1pPr>
          </a:lstStyle>
          <a:p>
            <a:r>
              <a:rPr lang="en-GB"/>
              <a:t>TITLE – ARIAL: BOLD. 32 Pt.</a:t>
            </a:r>
            <a:endParaRPr lang="en-US"/>
          </a:p>
        </p:txBody>
      </p:sp>
    </p:spTree>
    <p:extLst>
      <p:ext uri="{BB962C8B-B14F-4D97-AF65-F5344CB8AC3E}">
        <p14:creationId xmlns:p14="http://schemas.microsoft.com/office/powerpoint/2010/main" val="1220465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Right Ba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57B339D-C6E7-7E48-8ADE-8F00E3236AAA}"/>
              </a:ext>
            </a:extLst>
          </p:cNvPr>
          <p:cNvPicPr>
            <a:picLocks noChangeAspect="1"/>
          </p:cNvPicPr>
          <p:nvPr userDrawn="1"/>
        </p:nvPicPr>
        <p:blipFill>
          <a:blip r:embed="rId2"/>
          <a:srcRect/>
          <a:stretch/>
        </p:blipFill>
        <p:spPr>
          <a:xfrm>
            <a:off x="-56265" y="-37659"/>
            <a:ext cx="12315423" cy="6905844"/>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3"/>
            <a:ext cx="10090768" cy="584775"/>
          </a:xfrm>
        </p:spPr>
        <p:txBody>
          <a:bodyPr anchor="ctr">
            <a:noAutofit/>
          </a:bodyPr>
          <a:lstStyle>
            <a:lvl1pPr>
              <a:defRPr sz="3200" b="1" i="0">
                <a:solidFill>
                  <a:srgbClr val="0D2B67"/>
                </a:solidFill>
                <a:latin typeface="Arial" panose="020B0604020202020204" pitchFamily="34" charset="0"/>
                <a:cs typeface="Arial" panose="020B0604020202020204" pitchFamily="34" charset="0"/>
              </a:defRPr>
            </a:lvl1pPr>
          </a:lstStyle>
          <a:p>
            <a:r>
              <a:rPr lang="en-GB"/>
              <a:t>TITLE – ARIAL: BOLD. 32 Pt.</a:t>
            </a:r>
            <a:endParaRPr lang="en-US"/>
          </a:p>
        </p:txBody>
      </p:sp>
    </p:spTree>
    <p:extLst>
      <p:ext uri="{BB962C8B-B14F-4D97-AF65-F5344CB8AC3E}">
        <p14:creationId xmlns:p14="http://schemas.microsoft.com/office/powerpoint/2010/main" val="421584226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53E076-0DCD-8F4A-9DB9-1EC4217669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7591A0C-4472-4242-AC46-07DB1D8390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30FAC8-C847-DD41-95B9-762BD6502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31EDC-BBDB-6243-A621-46A8ECDD4442}" type="datetimeFigureOut">
              <a:rPr lang="en-US" smtClean="0"/>
              <a:t>12/15/2022</a:t>
            </a:fld>
            <a:endParaRPr lang="en-US"/>
          </a:p>
        </p:txBody>
      </p:sp>
      <p:sp>
        <p:nvSpPr>
          <p:cNvPr id="5" name="Footer Placeholder 4">
            <a:extLst>
              <a:ext uri="{FF2B5EF4-FFF2-40B4-BE49-F238E27FC236}">
                <a16:creationId xmlns:a16="http://schemas.microsoft.com/office/drawing/2014/main" id="{AA6117C7-504B-3D4F-8946-80DC32F98F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6E56DE4-FEE3-5E4E-9B6D-99ACF689BD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DCB400-EA79-604B-8E8D-CB07B64DD210}" type="slidenum">
              <a:rPr lang="en-US" smtClean="0"/>
              <a:t>‹#›</a:t>
            </a:fld>
            <a:endParaRPr lang="en-US"/>
          </a:p>
        </p:txBody>
      </p:sp>
    </p:spTree>
    <p:extLst>
      <p:ext uri="{BB962C8B-B14F-4D97-AF65-F5344CB8AC3E}">
        <p14:creationId xmlns:p14="http://schemas.microsoft.com/office/powerpoint/2010/main" val="37185874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thebeat/sorce/beacon/default.aspx?pageid=GWP_Diversion_Hub"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thebeat/sorce/beacon/default.aspx?pageid=GWP_Diversion_Hub"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thebeat/sorce/beacon/default.aspx?pageid=GWP_Diversion_Hub"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mailto:David.Abrams@gwent.police.u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thebeat/sorce/beacon/default.aspx?pageid=GWP_Diversion_Hub"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7.wmf"/><Relationship Id="rId3" Type="http://schemas.openxmlformats.org/officeDocument/2006/relationships/hyperlink" Target="https://www.npcc.police.uk/Publication/Charging%20and%20Out%20of%20Court%20Disposals%20A%20National%20Strategy.pdf" TargetMode="External"/><Relationship Id="rId7"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hyperlink" Target="https://thebeat/sorce/beacon/default.aspx?pageid=GWP_Diversion_Hub" TargetMode="External"/><Relationship Id="rId5" Type="http://schemas.openxmlformats.org/officeDocument/2006/relationships/hyperlink" Target="https://thebeat/sorce/beacon/singlepageview.aspx?contentType=Videos&amp;row=11416521&amp;SPVPrimaryMenu=1142&amp;SPVSecondaryMenu=5320&amp;SPVReferrer=Sitesearch" TargetMode="External"/><Relationship Id="rId4" Type="http://schemas.openxmlformats.org/officeDocument/2006/relationships/hyperlink" Target="https://www.npcc.police.uk/2019%20FOI/Counter%20Terrorism/061%2019%20Gravity%20Matrix.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9CBB3-D741-E544-A2EA-BB75F58A074A}"/>
              </a:ext>
            </a:extLst>
          </p:cNvPr>
          <p:cNvSpPr>
            <a:spLocks noGrp="1"/>
          </p:cNvSpPr>
          <p:nvPr>
            <p:ph type="title"/>
          </p:nvPr>
        </p:nvSpPr>
        <p:spPr>
          <a:xfrm>
            <a:off x="328042" y="2337058"/>
            <a:ext cx="9301380" cy="2630867"/>
          </a:xfrm>
        </p:spPr>
        <p:txBody>
          <a:bodyPr/>
          <a:lstStyle/>
          <a:p>
            <a:pPr algn="ctr"/>
            <a:r>
              <a:rPr lang="en-US"/>
              <a:t>Out of Court Disposals (OOCD)</a:t>
            </a:r>
            <a:br>
              <a:rPr lang="en-US"/>
            </a:br>
            <a:br>
              <a:rPr lang="en-US"/>
            </a:br>
            <a:r>
              <a:rPr lang="en-US" sz="2800"/>
              <a:t>Community Resolutions (CR)</a:t>
            </a:r>
            <a:br>
              <a:rPr lang="en-US" sz="2800"/>
            </a:br>
            <a:r>
              <a:rPr lang="en-US" sz="2800"/>
              <a:t>Conditional Cautions (CC)</a:t>
            </a:r>
            <a:endParaRPr lang="en-US"/>
          </a:p>
        </p:txBody>
      </p:sp>
      <p:sp>
        <p:nvSpPr>
          <p:cNvPr id="3" name="Text Placeholder 2">
            <a:extLst>
              <a:ext uri="{FF2B5EF4-FFF2-40B4-BE49-F238E27FC236}">
                <a16:creationId xmlns:a16="http://schemas.microsoft.com/office/drawing/2014/main" id="{4C7A970E-17A7-344C-8082-61BEF955A141}"/>
              </a:ext>
            </a:extLst>
          </p:cNvPr>
          <p:cNvSpPr>
            <a:spLocks noGrp="1"/>
          </p:cNvSpPr>
          <p:nvPr>
            <p:ph type="body" sz="quarter" idx="10"/>
          </p:nvPr>
        </p:nvSpPr>
        <p:spPr/>
        <p:txBody>
          <a:bodyPr/>
          <a:lstStyle/>
          <a:p>
            <a:r>
              <a:rPr lang="en-US"/>
              <a:t>2022</a:t>
            </a:r>
          </a:p>
        </p:txBody>
      </p:sp>
    </p:spTree>
    <p:extLst>
      <p:ext uri="{BB962C8B-B14F-4D97-AF65-F5344CB8AC3E}">
        <p14:creationId xmlns:p14="http://schemas.microsoft.com/office/powerpoint/2010/main" val="172211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48E0B-F79D-43A4-8B83-20D6C023102A}"/>
              </a:ext>
            </a:extLst>
          </p:cNvPr>
          <p:cNvSpPr>
            <a:spLocks noGrp="1"/>
          </p:cNvSpPr>
          <p:nvPr>
            <p:ph type="title"/>
          </p:nvPr>
        </p:nvSpPr>
        <p:spPr/>
        <p:txBody>
          <a:bodyPr/>
          <a:lstStyle/>
          <a:p>
            <a:r>
              <a:rPr lang="en-GB"/>
              <a:t>Key Principles of Out of Court Disposals (OOCD’s) </a:t>
            </a:r>
          </a:p>
        </p:txBody>
      </p:sp>
      <p:pic>
        <p:nvPicPr>
          <p:cNvPr id="6" name="Picture 5">
            <a:extLst>
              <a:ext uri="{FF2B5EF4-FFF2-40B4-BE49-F238E27FC236}">
                <a16:creationId xmlns:a16="http://schemas.microsoft.com/office/drawing/2014/main" id="{C58C8CB7-A97F-4D6F-B4C6-CECBEEFEF859}"/>
              </a:ext>
            </a:extLst>
          </p:cNvPr>
          <p:cNvPicPr>
            <a:picLocks noChangeAspect="1"/>
          </p:cNvPicPr>
          <p:nvPr/>
        </p:nvPicPr>
        <p:blipFill>
          <a:blip r:embed="rId2"/>
          <a:stretch>
            <a:fillRect/>
          </a:stretch>
        </p:blipFill>
        <p:spPr>
          <a:xfrm>
            <a:off x="5322821" y="1927658"/>
            <a:ext cx="3383410" cy="3307644"/>
          </a:xfrm>
          <a:prstGeom prst="rect">
            <a:avLst/>
          </a:prstGeom>
        </p:spPr>
      </p:pic>
      <p:pic>
        <p:nvPicPr>
          <p:cNvPr id="8" name="Picture 7">
            <a:extLst>
              <a:ext uri="{FF2B5EF4-FFF2-40B4-BE49-F238E27FC236}">
                <a16:creationId xmlns:a16="http://schemas.microsoft.com/office/drawing/2014/main" id="{0816B406-7F41-4856-869C-628E75B72F9A}"/>
              </a:ext>
            </a:extLst>
          </p:cNvPr>
          <p:cNvPicPr>
            <a:picLocks noChangeAspect="1"/>
          </p:cNvPicPr>
          <p:nvPr/>
        </p:nvPicPr>
        <p:blipFill>
          <a:blip r:embed="rId3"/>
          <a:stretch>
            <a:fillRect/>
          </a:stretch>
        </p:blipFill>
        <p:spPr>
          <a:xfrm>
            <a:off x="8851576" y="1927657"/>
            <a:ext cx="3162559" cy="3307645"/>
          </a:xfrm>
          <a:prstGeom prst="rect">
            <a:avLst/>
          </a:prstGeom>
        </p:spPr>
      </p:pic>
      <p:pic>
        <p:nvPicPr>
          <p:cNvPr id="10" name="Picture 9">
            <a:extLst>
              <a:ext uri="{FF2B5EF4-FFF2-40B4-BE49-F238E27FC236}">
                <a16:creationId xmlns:a16="http://schemas.microsoft.com/office/drawing/2014/main" id="{69B512B5-66F5-4118-BA39-B27A6183785A}"/>
              </a:ext>
            </a:extLst>
          </p:cNvPr>
          <p:cNvPicPr>
            <a:picLocks noChangeAspect="1"/>
          </p:cNvPicPr>
          <p:nvPr/>
        </p:nvPicPr>
        <p:blipFill>
          <a:blip r:embed="rId4"/>
          <a:stretch>
            <a:fillRect/>
          </a:stretch>
        </p:blipFill>
        <p:spPr>
          <a:xfrm>
            <a:off x="2014916" y="1927658"/>
            <a:ext cx="3162560" cy="3307644"/>
          </a:xfrm>
          <a:prstGeom prst="rect">
            <a:avLst/>
          </a:prstGeom>
        </p:spPr>
      </p:pic>
    </p:spTree>
    <p:extLst>
      <p:ext uri="{BB962C8B-B14F-4D97-AF65-F5344CB8AC3E}">
        <p14:creationId xmlns:p14="http://schemas.microsoft.com/office/powerpoint/2010/main" val="3642684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8DA7B-7174-4894-B0D1-81D881A1263C}"/>
              </a:ext>
            </a:extLst>
          </p:cNvPr>
          <p:cNvSpPr>
            <a:spLocks noGrp="1"/>
          </p:cNvSpPr>
          <p:nvPr>
            <p:ph type="title"/>
          </p:nvPr>
        </p:nvSpPr>
        <p:spPr/>
        <p:txBody>
          <a:bodyPr/>
          <a:lstStyle/>
          <a:p>
            <a:r>
              <a:rPr lang="en-GB"/>
              <a:t>OOCD NPCC Two Tier Framework – Context  </a:t>
            </a:r>
          </a:p>
        </p:txBody>
      </p:sp>
      <p:sp>
        <p:nvSpPr>
          <p:cNvPr id="3" name="TextBox 2">
            <a:extLst>
              <a:ext uri="{FF2B5EF4-FFF2-40B4-BE49-F238E27FC236}">
                <a16:creationId xmlns:a16="http://schemas.microsoft.com/office/drawing/2014/main" id="{A82D338D-D1A0-4314-A60B-C7FC7859BE05}"/>
              </a:ext>
            </a:extLst>
          </p:cNvPr>
          <p:cNvSpPr txBox="1"/>
          <p:nvPr/>
        </p:nvSpPr>
        <p:spPr>
          <a:xfrm>
            <a:off x="2263730" y="1357132"/>
            <a:ext cx="9299235" cy="4801314"/>
          </a:xfrm>
          <a:prstGeom prst="rect">
            <a:avLst/>
          </a:prstGeom>
          <a:noFill/>
        </p:spPr>
        <p:txBody>
          <a:bodyPr wrap="square" lIns="91440" tIns="45720" rIns="91440" bIns="45720" rtlCol="0" anchor="t">
            <a:spAutoFit/>
          </a:bodyPr>
          <a:lstStyle/>
          <a:p>
            <a:pPr marL="285750" indent="-285750" algn="just">
              <a:buFont typeface="Arial" panose="020B0604020202020204" pitchFamily="34" charset="0"/>
              <a:buChar char="•"/>
            </a:pPr>
            <a:r>
              <a:rPr lang="en-GB">
                <a:latin typeface="Arial"/>
                <a:cs typeface="Arial"/>
              </a:rPr>
              <a:t>Gwent Police went live with the NPCC Two Tier Framework in September 2021</a:t>
            </a:r>
            <a:endParaRPr lang="en-US"/>
          </a:p>
          <a:p>
            <a:pPr marL="285750" indent="-285750" algn="just">
              <a:buFont typeface="Arial" panose="020B0604020202020204" pitchFamily="34" charset="0"/>
              <a:buChar char="•"/>
            </a:pPr>
            <a:endParaRPr lang="en-GB">
              <a:latin typeface="Arial"/>
              <a:cs typeface="Arial"/>
            </a:endParaRPr>
          </a:p>
          <a:p>
            <a:pPr marL="285750" indent="-285750" algn="just">
              <a:buFont typeface="Arial" panose="020B0604020202020204" pitchFamily="34" charset="0"/>
              <a:buChar char="•"/>
            </a:pPr>
            <a:r>
              <a:rPr lang="en-GB">
                <a:latin typeface="Arial"/>
                <a:cs typeface="Arial"/>
              </a:rPr>
              <a:t>The Two Tier Framework aims to ensure consistency in how OOCD are used and managed in England and Wales (removing Postcode Lottery for Offenders and Victims) and ensuring they are effective at reducing re-offending.</a:t>
            </a:r>
          </a:p>
          <a:p>
            <a:pPr marL="285750" indent="-285750" algn="just">
              <a:buFont typeface="Arial" panose="020B0604020202020204" pitchFamily="34" charset="0"/>
              <a:buChar char="•"/>
            </a:pPr>
            <a:endParaRPr lang="en-GB">
              <a:latin typeface="Arial"/>
              <a:cs typeface="Arial"/>
            </a:endParaRPr>
          </a:p>
          <a:p>
            <a:pPr marL="285750" indent="-285750" algn="just">
              <a:buFont typeface="Arial" panose="020B0604020202020204" pitchFamily="34" charset="0"/>
              <a:buChar char="•"/>
            </a:pPr>
            <a:r>
              <a:rPr lang="en-GB">
                <a:latin typeface="Arial"/>
                <a:cs typeface="Arial"/>
              </a:rPr>
              <a:t>Two Tier Framework </a:t>
            </a:r>
            <a:r>
              <a:rPr lang="en-GB" b="1">
                <a:latin typeface="Arial"/>
                <a:cs typeface="Arial"/>
              </a:rPr>
              <a:t>removed</a:t>
            </a:r>
            <a:r>
              <a:rPr lang="en-GB">
                <a:latin typeface="Arial"/>
                <a:cs typeface="Arial"/>
              </a:rPr>
              <a:t> disposals such a </a:t>
            </a:r>
            <a:r>
              <a:rPr lang="en-GB" b="1">
                <a:latin typeface="Arial"/>
                <a:cs typeface="Arial"/>
              </a:rPr>
              <a:t>Cannabis</a:t>
            </a:r>
            <a:r>
              <a:rPr lang="en-GB">
                <a:latin typeface="Arial"/>
                <a:cs typeface="Arial"/>
              </a:rPr>
              <a:t> and </a:t>
            </a:r>
            <a:r>
              <a:rPr lang="en-GB" b="1">
                <a:latin typeface="Arial"/>
                <a:cs typeface="Arial"/>
              </a:rPr>
              <a:t>Khat Warning </a:t>
            </a:r>
            <a:r>
              <a:rPr lang="en-GB">
                <a:latin typeface="Arial"/>
                <a:cs typeface="Arial"/>
              </a:rPr>
              <a:t>and the use of </a:t>
            </a:r>
            <a:r>
              <a:rPr lang="en-GB" b="1">
                <a:latin typeface="Arial"/>
                <a:cs typeface="Arial"/>
              </a:rPr>
              <a:t>Penalty Notices for Disorder </a:t>
            </a:r>
            <a:r>
              <a:rPr lang="en-GB">
                <a:latin typeface="Arial"/>
                <a:cs typeface="Arial"/>
              </a:rPr>
              <a:t>(PND)</a:t>
            </a:r>
          </a:p>
          <a:p>
            <a:pPr marL="285750" indent="-285750" algn="just">
              <a:buFont typeface="Arial" panose="020B0604020202020204" pitchFamily="34" charset="0"/>
              <a:buChar char="•"/>
            </a:pPr>
            <a:endParaRPr lang="en-GB">
              <a:latin typeface="Arial"/>
              <a:cs typeface="Arial"/>
            </a:endParaRPr>
          </a:p>
          <a:p>
            <a:pPr marL="285750" indent="-285750" algn="just">
              <a:buFont typeface="Arial" panose="020B0604020202020204" pitchFamily="34" charset="0"/>
              <a:buChar char="•"/>
            </a:pPr>
            <a:r>
              <a:rPr lang="en-GB">
                <a:latin typeface="Arial"/>
                <a:cs typeface="Arial"/>
              </a:rPr>
              <a:t>The disposals available under the Two Tier Framework are:</a:t>
            </a:r>
          </a:p>
          <a:p>
            <a:pPr marL="285750" indent="-285750">
              <a:buFont typeface="Arial" panose="020B0604020202020204" pitchFamily="34" charset="0"/>
              <a:buChar char="•"/>
            </a:pPr>
            <a:endParaRPr lang="en-GB">
              <a:latin typeface="Arial"/>
              <a:cs typeface="Arial"/>
            </a:endParaRPr>
          </a:p>
          <a:p>
            <a:pPr marL="1200150" lvl="2" indent="-285750">
              <a:buFont typeface="Arial" panose="020B0604020202020204" pitchFamily="34" charset="0"/>
              <a:buChar char="•"/>
            </a:pPr>
            <a:r>
              <a:rPr lang="en-GB" b="1">
                <a:latin typeface="Arial"/>
                <a:cs typeface="Arial"/>
              </a:rPr>
              <a:t>Community Resolutions </a:t>
            </a:r>
            <a:r>
              <a:rPr lang="en-GB">
                <a:latin typeface="Arial"/>
                <a:cs typeface="Arial"/>
              </a:rPr>
              <a:t>– can be issued by Officers on the street</a:t>
            </a:r>
          </a:p>
          <a:p>
            <a:pPr marL="1200150" lvl="2" indent="-285750">
              <a:buFont typeface="Arial" panose="020B0604020202020204" pitchFamily="34" charset="0"/>
              <a:buChar char="•"/>
            </a:pPr>
            <a:r>
              <a:rPr lang="en-GB" b="1">
                <a:latin typeface="Arial"/>
                <a:cs typeface="Arial"/>
              </a:rPr>
              <a:t>Conditional Cautions </a:t>
            </a:r>
            <a:r>
              <a:rPr lang="en-GB">
                <a:latin typeface="Arial"/>
                <a:cs typeface="Arial"/>
              </a:rPr>
              <a:t>– can be issued via Custody / VA </a:t>
            </a:r>
          </a:p>
          <a:p>
            <a:pPr marL="1200150" lvl="2" indent="-285750">
              <a:buFont typeface="Arial" panose="020B0604020202020204" pitchFamily="34" charset="0"/>
              <a:buChar char="•"/>
            </a:pPr>
            <a:r>
              <a:rPr lang="en-GB" b="1">
                <a:solidFill>
                  <a:schemeClr val="accent2"/>
                </a:solidFill>
                <a:latin typeface="Arial"/>
                <a:cs typeface="Arial"/>
              </a:rPr>
              <a:t>Simple Cautions </a:t>
            </a:r>
            <a:r>
              <a:rPr lang="en-GB">
                <a:latin typeface="Arial"/>
                <a:cs typeface="Arial"/>
              </a:rPr>
              <a:t>– only to be used for Domestic Abuse Offences via Custody/VA </a:t>
            </a:r>
          </a:p>
          <a:p>
            <a:pPr lvl="2"/>
            <a:endParaRPr lang="en-GB">
              <a:latin typeface="Arial"/>
              <a:cs typeface="Arial"/>
            </a:endParaRPr>
          </a:p>
          <a:p>
            <a:pPr lvl="1"/>
            <a:r>
              <a:rPr lang="en-GB" b="1">
                <a:latin typeface="Arial"/>
                <a:cs typeface="Arial"/>
              </a:rPr>
              <a:t>All OOCD for Children and Young People must go via Youth Offending Service  </a:t>
            </a:r>
          </a:p>
        </p:txBody>
      </p:sp>
    </p:spTree>
    <p:extLst>
      <p:ext uri="{BB962C8B-B14F-4D97-AF65-F5344CB8AC3E}">
        <p14:creationId xmlns:p14="http://schemas.microsoft.com/office/powerpoint/2010/main" val="2295506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0DBA4-8F48-43A7-B0E9-942BD9E4345B}"/>
              </a:ext>
            </a:extLst>
          </p:cNvPr>
          <p:cNvSpPr>
            <a:spLocks noGrp="1"/>
          </p:cNvSpPr>
          <p:nvPr>
            <p:ph type="title"/>
          </p:nvPr>
        </p:nvSpPr>
        <p:spPr/>
        <p:txBody>
          <a:bodyPr/>
          <a:lstStyle/>
          <a:p>
            <a:r>
              <a:rPr lang="en-GB"/>
              <a:t>Community Resolutions (CR) – A Brief Overview</a:t>
            </a:r>
          </a:p>
        </p:txBody>
      </p:sp>
      <p:sp>
        <p:nvSpPr>
          <p:cNvPr id="4" name="TextBox 3">
            <a:extLst>
              <a:ext uri="{FF2B5EF4-FFF2-40B4-BE49-F238E27FC236}">
                <a16:creationId xmlns:a16="http://schemas.microsoft.com/office/drawing/2014/main" id="{8F006876-2EEF-4F24-91B6-654734D58118}"/>
              </a:ext>
            </a:extLst>
          </p:cNvPr>
          <p:cNvSpPr txBox="1"/>
          <p:nvPr/>
        </p:nvSpPr>
        <p:spPr>
          <a:xfrm>
            <a:off x="2014917" y="1307594"/>
            <a:ext cx="10089258" cy="4247317"/>
          </a:xfrm>
          <a:prstGeom prst="rect">
            <a:avLst/>
          </a:prstGeom>
          <a:noFill/>
        </p:spPr>
        <p:txBody>
          <a:bodyPr wrap="square" lIns="91440" tIns="45720" rIns="91440" bIns="45720" anchor="t">
            <a:spAutoFit/>
          </a:bodyPr>
          <a:lstStyle/>
          <a:p>
            <a:pPr marL="285750" indent="-228600" algn="just" fontAlgn="ctr">
              <a:buFont typeface="Arial" panose="020B0604020202020204" pitchFamily="34" charset="0"/>
              <a:buChar char="•"/>
            </a:pPr>
            <a:r>
              <a:rPr lang="en-GB" sz="1800">
                <a:latin typeface="Arial"/>
                <a:cs typeface="Arial"/>
              </a:rPr>
              <a:t>Offers a proportionate response to low level offending by </a:t>
            </a:r>
            <a:r>
              <a:rPr lang="en-GB" sz="1800" b="1">
                <a:latin typeface="Arial"/>
                <a:cs typeface="Arial"/>
              </a:rPr>
              <a:t>Frontline Officers- </a:t>
            </a:r>
            <a:r>
              <a:rPr lang="en-GB" sz="1800">
                <a:latin typeface="Arial"/>
                <a:cs typeface="Arial"/>
              </a:rPr>
              <a:t>reducing demand in the system</a:t>
            </a:r>
            <a:r>
              <a:rPr lang="en-GB">
                <a:latin typeface="Arial"/>
                <a:cs typeface="Arial"/>
              </a:rPr>
              <a:t> </a:t>
            </a:r>
            <a:endParaRPr lang="en-US">
              <a:cs typeface="Calibri" panose="020F0502020204030204"/>
            </a:endParaRPr>
          </a:p>
          <a:p>
            <a:pPr marL="285750" lvl="0" indent="-285750" algn="just" fontAlgn="ctr">
              <a:buFont typeface="Arial" panose="020B0604020202020204" pitchFamily="34" charset="0"/>
              <a:buChar char="•"/>
            </a:pPr>
            <a:endParaRPr lang="en-GB" sz="1800">
              <a:latin typeface="Arial"/>
              <a:cs typeface="Arial"/>
            </a:endParaRPr>
          </a:p>
          <a:p>
            <a:pPr marL="285750" indent="-285750" algn="just" fontAlgn="ctr">
              <a:buFont typeface="Arial" panose="020B0604020202020204" pitchFamily="34" charset="0"/>
              <a:buChar char="•"/>
            </a:pPr>
            <a:r>
              <a:rPr lang="en-GB" sz="1800">
                <a:latin typeface="Arial"/>
                <a:cs typeface="Arial"/>
              </a:rPr>
              <a:t>Opportunity for offenders to receive rehabilitative support to reduce likelihood of re-offending</a:t>
            </a:r>
            <a:r>
              <a:rPr lang="en-GB">
                <a:latin typeface="Arial"/>
                <a:cs typeface="Arial"/>
              </a:rPr>
              <a:t> </a:t>
            </a:r>
            <a:endParaRPr lang="en-GB" sz="1800">
              <a:latin typeface="Arial"/>
              <a:cs typeface="Arial"/>
            </a:endParaRPr>
          </a:p>
          <a:p>
            <a:pPr marL="285750" lvl="0" indent="-285750" algn="just" fontAlgn="ctr">
              <a:buFont typeface="Arial" panose="020B0604020202020204" pitchFamily="34" charset="0"/>
              <a:buChar char="•"/>
            </a:pPr>
            <a:endParaRPr lang="en-GB" sz="1800">
              <a:latin typeface="Arial"/>
              <a:cs typeface="Arial"/>
            </a:endParaRPr>
          </a:p>
          <a:p>
            <a:pPr marL="285750" lvl="0" indent="-285750" algn="just" fontAlgn="ctr">
              <a:buFont typeface="Arial" panose="020B0604020202020204" pitchFamily="34" charset="0"/>
              <a:buChar char="•"/>
            </a:pPr>
            <a:r>
              <a:rPr lang="en-GB" sz="1800">
                <a:latin typeface="Arial"/>
                <a:cs typeface="Arial"/>
              </a:rPr>
              <a:t>Opportunity for victims</a:t>
            </a:r>
            <a:r>
              <a:rPr lang="en-GB">
                <a:latin typeface="Arial"/>
                <a:cs typeface="Arial"/>
              </a:rPr>
              <a:t>,</a:t>
            </a:r>
            <a:r>
              <a:rPr lang="en-GB" sz="1800">
                <a:latin typeface="Arial"/>
                <a:cs typeface="Arial"/>
              </a:rPr>
              <a:t> views to be considered and for offender to repair any harm caused to the </a:t>
            </a:r>
            <a:r>
              <a:rPr lang="en-GB">
                <a:latin typeface="Arial"/>
                <a:cs typeface="Arial"/>
              </a:rPr>
              <a:t>victim – </a:t>
            </a:r>
            <a:r>
              <a:rPr lang="en-GB" b="1">
                <a:latin typeface="Arial"/>
                <a:cs typeface="Arial"/>
              </a:rPr>
              <a:t>victims views must be taken into account and considered</a:t>
            </a:r>
            <a:r>
              <a:rPr lang="en-GB">
                <a:latin typeface="Arial"/>
                <a:cs typeface="Arial"/>
              </a:rPr>
              <a:t>. If victim does not agree with disposal options, this </a:t>
            </a:r>
            <a:r>
              <a:rPr lang="en-GB" b="1">
                <a:latin typeface="Arial"/>
                <a:cs typeface="Arial"/>
              </a:rPr>
              <a:t>does not mean </a:t>
            </a:r>
            <a:r>
              <a:rPr lang="en-GB">
                <a:latin typeface="Arial"/>
                <a:cs typeface="Arial"/>
              </a:rPr>
              <a:t>that it can not be issued but a </a:t>
            </a:r>
            <a:r>
              <a:rPr lang="en-GB" b="1">
                <a:latin typeface="Arial"/>
                <a:cs typeface="Arial"/>
              </a:rPr>
              <a:t>rational must be provided</a:t>
            </a:r>
            <a:endParaRPr lang="en-GB" sz="1800" b="1">
              <a:latin typeface="Arial"/>
              <a:cs typeface="Arial"/>
            </a:endParaRPr>
          </a:p>
          <a:p>
            <a:pPr marL="285750" lvl="0" indent="-285750" algn="just" fontAlgn="ctr">
              <a:buFont typeface="Arial" panose="020B0604020202020204" pitchFamily="34" charset="0"/>
              <a:buChar char="•"/>
            </a:pPr>
            <a:endParaRPr lang="en-GB" sz="1800">
              <a:latin typeface="Arial"/>
              <a:cs typeface="Arial"/>
            </a:endParaRPr>
          </a:p>
          <a:p>
            <a:pPr marL="285750" indent="-285750" algn="just" fontAlgn="ctr">
              <a:buFont typeface="Arial" panose="020B0604020202020204" pitchFamily="34" charset="0"/>
              <a:buChar char="•"/>
            </a:pPr>
            <a:r>
              <a:rPr lang="en-GB" sz="1800">
                <a:latin typeface="Arial"/>
                <a:cs typeface="Arial"/>
              </a:rPr>
              <a:t>Conditions that are set as part of a CR are </a:t>
            </a:r>
            <a:r>
              <a:rPr lang="en-GB" sz="1800" b="1">
                <a:latin typeface="Arial"/>
                <a:cs typeface="Arial"/>
              </a:rPr>
              <a:t>not enforceable </a:t>
            </a:r>
            <a:r>
              <a:rPr lang="en-GB" sz="1800">
                <a:latin typeface="Arial"/>
                <a:cs typeface="Arial"/>
              </a:rPr>
              <a:t>and non engagem</a:t>
            </a:r>
            <a:r>
              <a:rPr lang="en-GB">
                <a:latin typeface="Arial"/>
                <a:cs typeface="Arial"/>
              </a:rPr>
              <a:t>ent will not result in a more formal disposal </a:t>
            </a:r>
            <a:endParaRPr lang="en-GB" sz="1800">
              <a:latin typeface="Arial"/>
              <a:cs typeface="Arial"/>
            </a:endParaRPr>
          </a:p>
          <a:p>
            <a:pPr marL="285750" lvl="0" indent="-285750" algn="just" fontAlgn="ctr">
              <a:buFont typeface="Arial" panose="020B0604020202020204" pitchFamily="34" charset="0"/>
              <a:buChar char="•"/>
            </a:pPr>
            <a:endParaRPr lang="en-GB" sz="1800">
              <a:latin typeface="Arial"/>
              <a:cs typeface="Arial"/>
            </a:endParaRPr>
          </a:p>
          <a:p>
            <a:pPr marL="285750" lvl="0" indent="-285750" algn="just" fontAlgn="ctr">
              <a:buFont typeface="Arial" panose="020B0604020202020204" pitchFamily="34" charset="0"/>
              <a:buChar char="•"/>
            </a:pPr>
            <a:r>
              <a:rPr lang="en-GB" sz="1800">
                <a:latin typeface="Arial"/>
                <a:cs typeface="Arial"/>
              </a:rPr>
              <a:t>Does not form part of a criminal record and will show NFA on PNC, however will appear on an enhanced DBS checks</a:t>
            </a:r>
          </a:p>
        </p:txBody>
      </p:sp>
    </p:spTree>
    <p:extLst>
      <p:ext uri="{BB962C8B-B14F-4D97-AF65-F5344CB8AC3E}">
        <p14:creationId xmlns:p14="http://schemas.microsoft.com/office/powerpoint/2010/main" val="1326488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EFFC6-ABFC-4DD0-92B9-BB42EBAB4090}"/>
              </a:ext>
            </a:extLst>
          </p:cNvPr>
          <p:cNvSpPr>
            <a:spLocks noGrp="1"/>
          </p:cNvSpPr>
          <p:nvPr>
            <p:ph type="title"/>
          </p:nvPr>
        </p:nvSpPr>
        <p:spPr/>
        <p:txBody>
          <a:bodyPr/>
          <a:lstStyle/>
          <a:p>
            <a:r>
              <a:rPr lang="en-GB"/>
              <a:t>Community Resolution – Eligibility </a:t>
            </a:r>
          </a:p>
        </p:txBody>
      </p:sp>
      <p:sp>
        <p:nvSpPr>
          <p:cNvPr id="7" name="TextBox 6">
            <a:extLst>
              <a:ext uri="{FF2B5EF4-FFF2-40B4-BE49-F238E27FC236}">
                <a16:creationId xmlns:a16="http://schemas.microsoft.com/office/drawing/2014/main" id="{19716950-1D31-4E53-A447-72C6A7A93265}"/>
              </a:ext>
            </a:extLst>
          </p:cNvPr>
          <p:cNvSpPr txBox="1"/>
          <p:nvPr/>
        </p:nvSpPr>
        <p:spPr>
          <a:xfrm>
            <a:off x="2266921" y="1490590"/>
            <a:ext cx="9584267" cy="3693319"/>
          </a:xfrm>
          <a:prstGeom prst="rect">
            <a:avLst/>
          </a:prstGeom>
          <a:noFill/>
        </p:spPr>
        <p:txBody>
          <a:bodyPr wrap="square" lIns="91440" tIns="45720" rIns="91440" bIns="45720" rtlCol="0" anchor="t">
            <a:spAutoFit/>
          </a:bodyPr>
          <a:lstStyle/>
          <a:p>
            <a:pPr marL="228600" indent="-228600" algn="just">
              <a:buFont typeface="Arial" panose="020B0604020202020204" pitchFamily="34" charset="0"/>
              <a:buChar char="•"/>
            </a:pPr>
            <a:r>
              <a:rPr lang="en-GB">
                <a:latin typeface="Arial"/>
                <a:cs typeface="Arial"/>
              </a:rPr>
              <a:t>  </a:t>
            </a:r>
            <a:r>
              <a:rPr lang="en-GB" sz="1800">
                <a:latin typeface="Arial"/>
                <a:cs typeface="Arial"/>
              </a:rPr>
              <a:t>A crime has occurred and there is sufficient evidence to prove it</a:t>
            </a:r>
            <a:endParaRPr lang="en-US">
              <a:cs typeface="Calibri" panose="020F0502020204030204"/>
            </a:endParaRPr>
          </a:p>
          <a:p>
            <a:pPr algn="just"/>
            <a:endParaRPr lang="en-GB">
              <a:latin typeface="Arial"/>
              <a:cs typeface="Arial"/>
            </a:endParaRPr>
          </a:p>
          <a:p>
            <a:pPr marL="285750" indent="-285750" algn="just">
              <a:buFont typeface="Arial" panose="020B0604020202020204" pitchFamily="34" charset="0"/>
              <a:buChar char="•"/>
            </a:pPr>
            <a:r>
              <a:rPr lang="en-GB">
                <a:latin typeface="Arial"/>
                <a:cs typeface="Arial"/>
              </a:rPr>
              <a:t>The crime is a ‘Less Serious Offence’. This is not nationally defined but typically</a:t>
            </a:r>
            <a:br>
              <a:rPr lang="en-GB">
                <a:latin typeface="Arial"/>
                <a:cs typeface="Arial"/>
              </a:rPr>
            </a:br>
            <a:r>
              <a:rPr lang="en-GB">
                <a:latin typeface="Arial"/>
                <a:cs typeface="Arial"/>
              </a:rPr>
              <a:t>understood as 2 or below on Gravity Matrix</a:t>
            </a:r>
          </a:p>
          <a:p>
            <a:pPr algn="just"/>
            <a:endParaRPr lang="en-GB">
              <a:latin typeface="Arial"/>
              <a:cs typeface="Arial"/>
            </a:endParaRPr>
          </a:p>
          <a:p>
            <a:pPr marL="285750" indent="-285750" algn="just">
              <a:buFont typeface="Arial" panose="020B0604020202020204" pitchFamily="34" charset="0"/>
              <a:buChar char="•"/>
            </a:pPr>
            <a:r>
              <a:rPr lang="en-GB" sz="1800">
                <a:latin typeface="Arial"/>
                <a:cs typeface="Arial"/>
              </a:rPr>
              <a:t>The offender accepts responsibility or admits guilt and agrees to participate in the CR</a:t>
            </a:r>
          </a:p>
          <a:p>
            <a:pPr marL="285750" indent="-285750" algn="just">
              <a:buFont typeface="Arial" panose="020B0604020202020204" pitchFamily="34" charset="0"/>
              <a:buChar char="•"/>
            </a:pPr>
            <a:endParaRPr lang="en-GB">
              <a:latin typeface="Arial"/>
              <a:cs typeface="Arial"/>
            </a:endParaRPr>
          </a:p>
          <a:p>
            <a:pPr marL="285750" indent="-285750" algn="just">
              <a:buFont typeface="Arial" panose="020B0604020202020204" pitchFamily="34" charset="0"/>
              <a:buChar char="•"/>
            </a:pPr>
            <a:r>
              <a:rPr lang="en-GB" sz="1800">
                <a:latin typeface="Arial"/>
                <a:cs typeface="Arial"/>
              </a:rPr>
              <a:t>Previous offending does not preclude a CR from being used but if there are similar offences within the last 12 months approval from a Sergeant should be sought</a:t>
            </a:r>
          </a:p>
          <a:p>
            <a:pPr marL="285750" indent="-285750" algn="just">
              <a:buFont typeface="Arial" panose="020B0604020202020204" pitchFamily="34" charset="0"/>
              <a:buChar char="•"/>
            </a:pPr>
            <a:endParaRPr lang="en-GB">
              <a:latin typeface="Arial"/>
              <a:cs typeface="Arial"/>
            </a:endParaRPr>
          </a:p>
          <a:p>
            <a:pPr marL="285750" indent="-285750" algn="just">
              <a:buFont typeface="Arial" panose="020B0604020202020204" pitchFamily="34" charset="0"/>
              <a:buChar char="•"/>
            </a:pPr>
            <a:r>
              <a:rPr lang="en-GB" sz="1800" b="1">
                <a:latin typeface="Arial"/>
                <a:cs typeface="Arial"/>
              </a:rPr>
              <a:t>All Community Resolutions for Children and Young People must go via Youth Offending Services</a:t>
            </a:r>
            <a:r>
              <a:rPr lang="en-GB" b="1">
                <a:latin typeface="Arial"/>
                <a:cs typeface="Arial"/>
              </a:rPr>
              <a:t> </a:t>
            </a:r>
            <a:endParaRPr lang="en-GB" sz="1800" b="1">
              <a:latin typeface="Arial"/>
              <a:cs typeface="Arial" panose="020B0604020202020204" pitchFamily="34" charset="0"/>
            </a:endParaRPr>
          </a:p>
          <a:p>
            <a:endParaRPr lang="en-GB">
              <a:latin typeface="Arial"/>
              <a:cs typeface="Arial"/>
            </a:endParaRPr>
          </a:p>
        </p:txBody>
      </p:sp>
    </p:spTree>
    <p:extLst>
      <p:ext uri="{BB962C8B-B14F-4D97-AF65-F5344CB8AC3E}">
        <p14:creationId xmlns:p14="http://schemas.microsoft.com/office/powerpoint/2010/main" val="3685447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D3D91-40E7-4D78-8DF6-D5CD3A24E776}"/>
              </a:ext>
            </a:extLst>
          </p:cNvPr>
          <p:cNvSpPr>
            <a:spLocks noGrp="1"/>
          </p:cNvSpPr>
          <p:nvPr>
            <p:ph type="title"/>
          </p:nvPr>
        </p:nvSpPr>
        <p:spPr>
          <a:xfrm>
            <a:off x="2014916" y="109119"/>
            <a:ext cx="10089259" cy="584775"/>
          </a:xfrm>
        </p:spPr>
        <p:txBody>
          <a:bodyPr/>
          <a:lstStyle/>
          <a:p>
            <a:r>
              <a:rPr lang="en-GB"/>
              <a:t>Community Resolution – Offences Overview</a:t>
            </a:r>
          </a:p>
        </p:txBody>
      </p:sp>
      <p:graphicFrame>
        <p:nvGraphicFramePr>
          <p:cNvPr id="4" name="Table 3">
            <a:extLst>
              <a:ext uri="{FF2B5EF4-FFF2-40B4-BE49-F238E27FC236}">
                <a16:creationId xmlns:a16="http://schemas.microsoft.com/office/drawing/2014/main" id="{DEE6EE50-270E-429A-8F2E-03CD848583DF}"/>
              </a:ext>
            </a:extLst>
          </p:cNvPr>
          <p:cNvGraphicFramePr>
            <a:graphicFrameLocks noGrp="1"/>
          </p:cNvGraphicFramePr>
          <p:nvPr>
            <p:extLst>
              <p:ext uri="{D42A27DB-BD31-4B8C-83A1-F6EECF244321}">
                <p14:modId xmlns:p14="http://schemas.microsoft.com/office/powerpoint/2010/main" val="4221786867"/>
              </p:ext>
            </p:extLst>
          </p:nvPr>
        </p:nvGraphicFramePr>
        <p:xfrm>
          <a:off x="2254954" y="1533773"/>
          <a:ext cx="2109280" cy="2506982"/>
        </p:xfrm>
        <a:graphic>
          <a:graphicData uri="http://schemas.openxmlformats.org/drawingml/2006/table">
            <a:tbl>
              <a:tblPr firstRow="1" firstCol="1" bandRow="1"/>
              <a:tblGrid>
                <a:gridCol w="2109280">
                  <a:extLst>
                    <a:ext uri="{9D8B030D-6E8A-4147-A177-3AD203B41FA5}">
                      <a16:colId xmlns:a16="http://schemas.microsoft.com/office/drawing/2014/main" val="997200715"/>
                    </a:ext>
                  </a:extLst>
                </a:gridCol>
              </a:tblGrid>
              <a:tr h="226996">
                <a:tc>
                  <a:txBody>
                    <a:bodyPr/>
                    <a:lstStyle/>
                    <a:p>
                      <a:pPr algn="ctr">
                        <a:lnSpc>
                          <a:spcPct val="107000"/>
                        </a:lnSpc>
                        <a:spcAft>
                          <a:spcPts val="800"/>
                        </a:spcAft>
                      </a:pPr>
                      <a:r>
                        <a:rPr lang="en-GB" sz="1400" b="1">
                          <a:solidFill>
                            <a:srgbClr val="000000"/>
                          </a:solidFill>
                          <a:effectLst/>
                          <a:latin typeface="Arial"/>
                          <a:ea typeface="Calibri" panose="020F0502020204030204" pitchFamily="34" charset="0"/>
                          <a:cs typeface="Times New Roman"/>
                        </a:rPr>
                        <a:t>Excluded</a:t>
                      </a:r>
                      <a:endParaRPr lang="en-GB" sz="1400">
                        <a:effectLst/>
                        <a:latin typeface="Arial"/>
                        <a:ea typeface="Calibri" panose="020F0502020204030204" pitchFamily="34" charset="0"/>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3070317755"/>
                  </a:ext>
                </a:extLst>
              </a:tr>
              <a:tr h="226996">
                <a:tc>
                  <a:txBody>
                    <a:bodyPr/>
                    <a:lstStyle/>
                    <a:p>
                      <a:pPr>
                        <a:lnSpc>
                          <a:spcPct val="107000"/>
                        </a:lnSpc>
                        <a:spcAft>
                          <a:spcPts val="800"/>
                        </a:spcAft>
                      </a:pPr>
                      <a:r>
                        <a:rPr lang="en-GB" sz="1400">
                          <a:effectLst/>
                          <a:latin typeface="Arial"/>
                          <a:ea typeface="Calibri" panose="020F0502020204030204" pitchFamily="34" charset="0"/>
                          <a:cs typeface="Times New Roman"/>
                        </a:rPr>
                        <a:t>Serious Sexual Offences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44919909"/>
                  </a:ext>
                </a:extLst>
              </a:tr>
              <a:tr h="226996">
                <a:tc>
                  <a:txBody>
                    <a:bodyPr/>
                    <a:lstStyle/>
                    <a:p>
                      <a:pPr>
                        <a:lnSpc>
                          <a:spcPct val="107000"/>
                        </a:lnSpc>
                        <a:spcAft>
                          <a:spcPts val="800"/>
                        </a:spcAft>
                      </a:pPr>
                      <a:r>
                        <a:rPr lang="en-GB" sz="1400">
                          <a:effectLst/>
                          <a:latin typeface="Arial"/>
                          <a:ea typeface="Calibri" panose="020F0502020204030204" pitchFamily="34" charset="0"/>
                          <a:cs typeface="Times New Roman"/>
                        </a:rPr>
                        <a:t>Assaults (section 47 above)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45315916"/>
                  </a:ext>
                </a:extLst>
              </a:tr>
              <a:tr h="466005">
                <a:tc>
                  <a:txBody>
                    <a:bodyPr/>
                    <a:lstStyle/>
                    <a:p>
                      <a:pPr>
                        <a:lnSpc>
                          <a:spcPct val="107000"/>
                        </a:lnSpc>
                        <a:spcAft>
                          <a:spcPts val="800"/>
                        </a:spcAft>
                      </a:pPr>
                      <a:r>
                        <a:rPr lang="en-GB" sz="1400">
                          <a:effectLst/>
                          <a:latin typeface="Arial"/>
                          <a:ea typeface="Calibri" panose="020F0502020204030204" pitchFamily="34" charset="0"/>
                          <a:cs typeface="Times New Roman"/>
                        </a:rPr>
                        <a:t>Robbery / Aggravated TWOC</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9016568"/>
                  </a:ext>
                </a:extLst>
              </a:tr>
              <a:tr h="226996">
                <a:tc>
                  <a:txBody>
                    <a:bodyPr/>
                    <a:lstStyle/>
                    <a:p>
                      <a:pPr>
                        <a:lnSpc>
                          <a:spcPct val="107000"/>
                        </a:lnSpc>
                        <a:spcAft>
                          <a:spcPts val="800"/>
                        </a:spcAft>
                      </a:pPr>
                      <a:r>
                        <a:rPr lang="en-GB" sz="1400">
                          <a:effectLst/>
                          <a:latin typeface="Arial"/>
                          <a:ea typeface="Calibri" panose="020F0502020204030204" pitchFamily="34" charset="0"/>
                          <a:cs typeface="Times New Roman"/>
                        </a:rPr>
                        <a:t>Dwelling Burglary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56255863"/>
                  </a:ext>
                </a:extLst>
              </a:tr>
              <a:tr h="466005">
                <a:tc>
                  <a:txBody>
                    <a:bodyPr/>
                    <a:lstStyle/>
                    <a:p>
                      <a:pPr>
                        <a:lnSpc>
                          <a:spcPct val="107000"/>
                        </a:lnSpc>
                        <a:spcAft>
                          <a:spcPts val="800"/>
                        </a:spcAft>
                      </a:pPr>
                      <a:r>
                        <a:rPr lang="en-GB" sz="1400">
                          <a:effectLst/>
                          <a:latin typeface="Arial"/>
                          <a:ea typeface="Calibri" panose="020F0502020204030204" pitchFamily="34" charset="0"/>
                          <a:cs typeface="Times New Roman"/>
                        </a:rPr>
                        <a:t>Intimate Partner Domestic Abuse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79800186"/>
                  </a:ext>
                </a:extLst>
              </a:tr>
              <a:tr h="226996">
                <a:tc>
                  <a:txBody>
                    <a:bodyPr/>
                    <a:lstStyle/>
                    <a:p>
                      <a:pPr>
                        <a:lnSpc>
                          <a:spcPct val="107000"/>
                        </a:lnSpc>
                        <a:spcAft>
                          <a:spcPts val="800"/>
                        </a:spcAft>
                      </a:pPr>
                      <a:r>
                        <a:rPr lang="en-GB" sz="1400">
                          <a:effectLst/>
                          <a:latin typeface="Arial"/>
                          <a:ea typeface="Calibri" panose="020F0502020204030204" pitchFamily="34" charset="0"/>
                          <a:cs typeface="Times New Roman"/>
                        </a:rPr>
                        <a:t>PWITS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72974821"/>
                  </a:ext>
                </a:extLst>
              </a:tr>
              <a:tr h="226996">
                <a:tc>
                  <a:txBody>
                    <a:bodyPr/>
                    <a:lstStyle/>
                    <a:p>
                      <a:pPr>
                        <a:lnSpc>
                          <a:spcPct val="107000"/>
                        </a:lnSpc>
                        <a:spcAft>
                          <a:spcPts val="800"/>
                        </a:spcAft>
                      </a:pPr>
                      <a:r>
                        <a:rPr lang="en-GB" sz="1400">
                          <a:effectLst/>
                          <a:latin typeface="Arial"/>
                          <a:ea typeface="Calibri" panose="020F0502020204030204" pitchFamily="34" charset="0"/>
                          <a:cs typeface="Times New Roman"/>
                        </a:rPr>
                        <a:t>Dog attack on Person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72436476"/>
                  </a:ext>
                </a:extLst>
              </a:tr>
            </a:tbl>
          </a:graphicData>
        </a:graphic>
      </p:graphicFrame>
      <p:graphicFrame>
        <p:nvGraphicFramePr>
          <p:cNvPr id="6" name="Table 5">
            <a:extLst>
              <a:ext uri="{FF2B5EF4-FFF2-40B4-BE49-F238E27FC236}">
                <a16:creationId xmlns:a16="http://schemas.microsoft.com/office/drawing/2014/main" id="{6FB0046C-A933-4032-8553-7D748C1727C1}"/>
              </a:ext>
            </a:extLst>
          </p:cNvPr>
          <p:cNvGraphicFramePr>
            <a:graphicFrameLocks noGrp="1"/>
          </p:cNvGraphicFramePr>
          <p:nvPr>
            <p:extLst>
              <p:ext uri="{D42A27DB-BD31-4B8C-83A1-F6EECF244321}">
                <p14:modId xmlns:p14="http://schemas.microsoft.com/office/powerpoint/2010/main" val="2636057277"/>
              </p:ext>
            </p:extLst>
          </p:nvPr>
        </p:nvGraphicFramePr>
        <p:xfrm>
          <a:off x="4710814" y="1560956"/>
          <a:ext cx="2862580" cy="1938529"/>
        </p:xfrm>
        <a:graphic>
          <a:graphicData uri="http://schemas.openxmlformats.org/drawingml/2006/table">
            <a:tbl>
              <a:tblPr firstRow="1" firstCol="1" bandRow="1"/>
              <a:tblGrid>
                <a:gridCol w="2862580">
                  <a:extLst>
                    <a:ext uri="{9D8B030D-6E8A-4147-A177-3AD203B41FA5}">
                      <a16:colId xmlns:a16="http://schemas.microsoft.com/office/drawing/2014/main" val="3530802610"/>
                    </a:ext>
                  </a:extLst>
                </a:gridCol>
              </a:tblGrid>
              <a:tr h="0">
                <a:tc>
                  <a:txBody>
                    <a:bodyPr/>
                    <a:lstStyle/>
                    <a:p>
                      <a:pPr algn="ctr">
                        <a:lnSpc>
                          <a:spcPct val="107000"/>
                        </a:lnSpc>
                        <a:spcAft>
                          <a:spcPts val="800"/>
                        </a:spcAft>
                      </a:pPr>
                      <a:r>
                        <a:rPr lang="en-GB" sz="1400" b="1">
                          <a:effectLst/>
                          <a:latin typeface="Arial"/>
                          <a:ea typeface="Calibri" panose="020F0502020204030204" pitchFamily="34" charset="0"/>
                          <a:cs typeface="Times New Roman"/>
                        </a:rPr>
                        <a:t>Consideration – with Inspector Authority</a:t>
                      </a:r>
                      <a:endParaRPr lang="en-GB" sz="1400">
                        <a:effectLst/>
                        <a:latin typeface="Arial"/>
                        <a:ea typeface="Calibri" panose="020F0502020204030204" pitchFamily="34" charset="0"/>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extLst>
                  <a:ext uri="{0D108BD9-81ED-4DB2-BD59-A6C34878D82A}">
                    <a16:rowId xmlns:a16="http://schemas.microsoft.com/office/drawing/2014/main" val="2832815692"/>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Low level sexual offences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2965835"/>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Assault with Injury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77064489"/>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Domestic Abuse – non intimate partner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6211909"/>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Assault on Emergency Worker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27147844"/>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Knife Crime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78298876"/>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Hate Crime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92912438"/>
                  </a:ext>
                </a:extLst>
              </a:tr>
            </a:tbl>
          </a:graphicData>
        </a:graphic>
      </p:graphicFrame>
      <p:graphicFrame>
        <p:nvGraphicFramePr>
          <p:cNvPr id="8" name="Table 7">
            <a:extLst>
              <a:ext uri="{FF2B5EF4-FFF2-40B4-BE49-F238E27FC236}">
                <a16:creationId xmlns:a16="http://schemas.microsoft.com/office/drawing/2014/main" id="{89ADE842-8761-4CB9-9818-4B42F3FB75E6}"/>
              </a:ext>
            </a:extLst>
          </p:cNvPr>
          <p:cNvGraphicFramePr>
            <a:graphicFrameLocks noGrp="1"/>
          </p:cNvGraphicFramePr>
          <p:nvPr>
            <p:extLst>
              <p:ext uri="{D42A27DB-BD31-4B8C-83A1-F6EECF244321}">
                <p14:modId xmlns:p14="http://schemas.microsoft.com/office/powerpoint/2010/main" val="4290712740"/>
              </p:ext>
            </p:extLst>
          </p:nvPr>
        </p:nvGraphicFramePr>
        <p:xfrm>
          <a:off x="7919974" y="1560956"/>
          <a:ext cx="2862580" cy="1481963"/>
        </p:xfrm>
        <a:graphic>
          <a:graphicData uri="http://schemas.openxmlformats.org/drawingml/2006/table">
            <a:tbl>
              <a:tblPr firstRow="1" firstCol="1" bandRow="1"/>
              <a:tblGrid>
                <a:gridCol w="2862580">
                  <a:extLst>
                    <a:ext uri="{9D8B030D-6E8A-4147-A177-3AD203B41FA5}">
                      <a16:colId xmlns:a16="http://schemas.microsoft.com/office/drawing/2014/main" val="3236734964"/>
                    </a:ext>
                  </a:extLst>
                </a:gridCol>
              </a:tblGrid>
              <a:tr h="0">
                <a:tc>
                  <a:txBody>
                    <a:bodyPr/>
                    <a:lstStyle/>
                    <a:p>
                      <a:pPr algn="ctr">
                        <a:lnSpc>
                          <a:spcPct val="107000"/>
                        </a:lnSpc>
                        <a:spcAft>
                          <a:spcPts val="800"/>
                        </a:spcAft>
                      </a:pPr>
                      <a:r>
                        <a:rPr lang="en-GB" sz="1400" b="1">
                          <a:effectLst/>
                          <a:latin typeface="Arial"/>
                          <a:ea typeface="Calibri" panose="020F0502020204030204" pitchFamily="34" charset="0"/>
                          <a:cs typeface="Times New Roman"/>
                        </a:rPr>
                        <a:t>Eligible</a:t>
                      </a:r>
                      <a:endParaRPr lang="en-GB" sz="1400">
                        <a:effectLst/>
                        <a:latin typeface="Arial"/>
                        <a:ea typeface="Calibri" panose="020F0502020204030204" pitchFamily="34" charset="0"/>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extLst>
                  <a:ext uri="{0D108BD9-81ED-4DB2-BD59-A6C34878D82A}">
                    <a16:rowId xmlns:a16="http://schemas.microsoft.com/office/drawing/2014/main" val="1276609424"/>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Public Order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46825825"/>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Possession Class B</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92146418"/>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Theft / Shoplifting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36143919"/>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Criminal Damage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14101625"/>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Non Dwelling Burglary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34467242"/>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Assaults (section 47 or below)</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56039321"/>
                  </a:ext>
                </a:extLst>
              </a:tr>
            </a:tbl>
          </a:graphicData>
        </a:graphic>
      </p:graphicFrame>
      <p:sp>
        <p:nvSpPr>
          <p:cNvPr id="9" name="TextBox 8">
            <a:extLst>
              <a:ext uri="{FF2B5EF4-FFF2-40B4-BE49-F238E27FC236}">
                <a16:creationId xmlns:a16="http://schemas.microsoft.com/office/drawing/2014/main" id="{A11687F7-E74D-4280-B3ED-419274CC1AEF}"/>
              </a:ext>
            </a:extLst>
          </p:cNvPr>
          <p:cNvSpPr txBox="1"/>
          <p:nvPr/>
        </p:nvSpPr>
        <p:spPr>
          <a:xfrm>
            <a:off x="2319535" y="4862562"/>
            <a:ext cx="8665528" cy="923330"/>
          </a:xfrm>
          <a:prstGeom prst="rect">
            <a:avLst/>
          </a:prstGeom>
          <a:noFill/>
        </p:spPr>
        <p:txBody>
          <a:bodyPr wrap="square" lIns="91440" tIns="45720" rIns="91440" bIns="45720" rtlCol="0" anchor="t">
            <a:spAutoFit/>
          </a:bodyPr>
          <a:lstStyle/>
          <a:p>
            <a:pPr algn="just"/>
            <a:r>
              <a:rPr lang="en-GB">
                <a:latin typeface="Arial"/>
                <a:cs typeface="Arial"/>
              </a:rPr>
              <a:t>*Please note this is not an exhaustive list of offences – for offences not listed above you will need to consider the eligibility on the previous slide and national guidance. </a:t>
            </a:r>
            <a:r>
              <a:rPr lang="en-GB" b="1">
                <a:latin typeface="Arial"/>
                <a:cs typeface="Arial"/>
              </a:rPr>
              <a:t>If in any doubt please contact the Diversion Hub for advice</a:t>
            </a:r>
            <a:r>
              <a:rPr lang="en-GB">
                <a:latin typeface="Arial"/>
                <a:cs typeface="Arial"/>
              </a:rPr>
              <a:t> -  </a:t>
            </a:r>
            <a:r>
              <a:rPr lang="en-GB">
                <a:latin typeface="Arial"/>
                <a:cs typeface="Arial"/>
                <a:hlinkClick r:id="rId3"/>
              </a:rPr>
              <a:t>Diversion Hub</a:t>
            </a:r>
            <a:endParaRPr lang="en-GB">
              <a:latin typeface="Arial"/>
              <a:cs typeface="Arial"/>
            </a:endParaRPr>
          </a:p>
        </p:txBody>
      </p:sp>
    </p:spTree>
    <p:extLst>
      <p:ext uri="{BB962C8B-B14F-4D97-AF65-F5344CB8AC3E}">
        <p14:creationId xmlns:p14="http://schemas.microsoft.com/office/powerpoint/2010/main" val="665611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E3DC5-5993-4D6C-AC8F-87B195978713}"/>
              </a:ext>
            </a:extLst>
          </p:cNvPr>
          <p:cNvSpPr>
            <a:spLocks noGrp="1"/>
          </p:cNvSpPr>
          <p:nvPr>
            <p:ph type="title"/>
          </p:nvPr>
        </p:nvSpPr>
        <p:spPr/>
        <p:txBody>
          <a:bodyPr/>
          <a:lstStyle/>
          <a:p>
            <a:r>
              <a:rPr lang="en-GB"/>
              <a:t>Community Resolution - Process Guidance </a:t>
            </a:r>
          </a:p>
        </p:txBody>
      </p:sp>
      <p:sp>
        <p:nvSpPr>
          <p:cNvPr id="5" name="TextBox 4">
            <a:extLst>
              <a:ext uri="{FF2B5EF4-FFF2-40B4-BE49-F238E27FC236}">
                <a16:creationId xmlns:a16="http://schemas.microsoft.com/office/drawing/2014/main" id="{94DC2DB7-2B3C-462E-A555-DB0EFFCEC015}"/>
              </a:ext>
            </a:extLst>
          </p:cNvPr>
          <p:cNvSpPr txBox="1"/>
          <p:nvPr/>
        </p:nvSpPr>
        <p:spPr>
          <a:xfrm>
            <a:off x="2269559" y="853290"/>
            <a:ext cx="8895425" cy="7571303"/>
          </a:xfrm>
          <a:prstGeom prst="rect">
            <a:avLst/>
          </a:prstGeom>
          <a:noFill/>
        </p:spPr>
        <p:txBody>
          <a:bodyPr wrap="square" lIns="91440" tIns="45720" rIns="91440" bIns="45720" anchor="t">
            <a:spAutoFit/>
          </a:bodyPr>
          <a:lstStyle/>
          <a:p>
            <a:pPr algn="just"/>
            <a:r>
              <a:rPr lang="en-GB" sz="1600">
                <a:latin typeface="Arial"/>
                <a:cs typeface="Arial"/>
              </a:rPr>
              <a:t>Once the investigation has been completed and the offence is provable, the victims' views have been taken into account and a CR has been decided as the most suitable disposal:</a:t>
            </a:r>
            <a:endParaRPr lang="en-US"/>
          </a:p>
          <a:p>
            <a:pPr marL="342900" indent="-342900" algn="just">
              <a:buFont typeface="Arial" panose="020B0604020202020204" pitchFamily="34" charset="0"/>
              <a:buChar char="•"/>
            </a:pPr>
            <a:endParaRPr lang="en-GB" sz="1600">
              <a:latin typeface="Arial"/>
              <a:cs typeface="Arial" panose="020B0604020202020204" pitchFamily="34" charset="0"/>
            </a:endParaRPr>
          </a:p>
          <a:p>
            <a:pPr marL="285750" indent="-285750" algn="just">
              <a:buFont typeface="Arial" panose="020B0604020202020204" pitchFamily="34" charset="0"/>
              <a:buChar char="•"/>
            </a:pPr>
            <a:r>
              <a:rPr lang="en-GB" sz="1600">
                <a:latin typeface="Arial"/>
                <a:cs typeface="Arial"/>
              </a:rPr>
              <a:t>Officers are required to use the </a:t>
            </a:r>
            <a:r>
              <a:rPr lang="en-GB" sz="1600" b="1">
                <a:latin typeface="Arial"/>
                <a:cs typeface="Arial"/>
              </a:rPr>
              <a:t>CR forms </a:t>
            </a:r>
            <a:r>
              <a:rPr lang="en-GB" sz="1600">
                <a:latin typeface="Arial"/>
                <a:cs typeface="Arial"/>
              </a:rPr>
              <a:t>on </a:t>
            </a:r>
            <a:r>
              <a:rPr lang="en-GB" sz="1600" b="1" err="1">
                <a:latin typeface="Arial"/>
                <a:cs typeface="Arial"/>
              </a:rPr>
              <a:t>iPatrol</a:t>
            </a:r>
            <a:r>
              <a:rPr lang="en-GB" sz="1600" b="1">
                <a:latin typeface="Arial"/>
                <a:cs typeface="Arial"/>
              </a:rPr>
              <a:t> </a:t>
            </a:r>
            <a:r>
              <a:rPr lang="en-GB" sz="1600">
                <a:latin typeface="Arial"/>
                <a:cs typeface="Arial"/>
              </a:rPr>
              <a:t>(Guidance here- </a:t>
            </a:r>
            <a:r>
              <a:rPr lang="en-GB" sz="1600">
                <a:latin typeface="Arial"/>
                <a:cs typeface="Arial"/>
                <a:hlinkClick r:id="rId2"/>
              </a:rPr>
              <a:t>Diversion Hub</a:t>
            </a:r>
            <a:r>
              <a:rPr lang="en-GB" sz="1600">
                <a:latin typeface="Arial"/>
                <a:cs typeface="Arial"/>
              </a:rPr>
              <a:t>). </a:t>
            </a:r>
          </a:p>
          <a:p>
            <a:pPr marL="285750" indent="-285750" algn="just">
              <a:buFont typeface="Arial" panose="020B0604020202020204" pitchFamily="34" charset="0"/>
              <a:buChar char="•"/>
            </a:pPr>
            <a:endParaRPr lang="en-GB" sz="1600">
              <a:latin typeface="Arial"/>
              <a:cs typeface="Arial"/>
            </a:endParaRPr>
          </a:p>
          <a:p>
            <a:pPr marL="285750" indent="-285750" algn="just">
              <a:buFont typeface="Arial" panose="020B0604020202020204" pitchFamily="34" charset="0"/>
              <a:buChar char="•"/>
            </a:pPr>
            <a:r>
              <a:rPr lang="en-GB" sz="1600">
                <a:latin typeface="Arial"/>
                <a:cs typeface="Arial"/>
              </a:rPr>
              <a:t>If for any reason the </a:t>
            </a:r>
            <a:r>
              <a:rPr lang="en-GB" sz="1600" err="1">
                <a:latin typeface="Arial"/>
                <a:cs typeface="Arial"/>
              </a:rPr>
              <a:t>iPartol</a:t>
            </a:r>
            <a:r>
              <a:rPr lang="en-GB" sz="1600">
                <a:latin typeface="Arial"/>
                <a:cs typeface="Arial"/>
              </a:rPr>
              <a:t> App is not available officers can revert back to a CR ticket booklet / CR forms on NICHE or PNB entry.  </a:t>
            </a:r>
          </a:p>
          <a:p>
            <a:pPr marL="342900" indent="-342900" algn="just">
              <a:buFont typeface="Arial" panose="020B0604020202020204" pitchFamily="34" charset="0"/>
              <a:buChar char="•"/>
            </a:pPr>
            <a:endParaRPr lang="en-GB" sz="1600">
              <a:latin typeface="Arial"/>
              <a:cs typeface="Arial"/>
            </a:endParaRPr>
          </a:p>
          <a:p>
            <a:pPr marL="342900" indent="-342900" algn="just">
              <a:buFont typeface="Arial" panose="020B0604020202020204" pitchFamily="34" charset="0"/>
              <a:buChar char="•"/>
            </a:pPr>
            <a:r>
              <a:rPr lang="en-GB" sz="1600">
                <a:latin typeface="Arial"/>
                <a:cs typeface="Arial"/>
              </a:rPr>
              <a:t>As part of the process you will be asked to attach </a:t>
            </a:r>
            <a:r>
              <a:rPr lang="en-GB" sz="1600" b="1">
                <a:latin typeface="Arial"/>
                <a:cs typeface="Arial"/>
              </a:rPr>
              <a:t>at least one condition </a:t>
            </a:r>
            <a:r>
              <a:rPr lang="en-GB" sz="1600">
                <a:latin typeface="Arial"/>
                <a:cs typeface="Arial"/>
              </a:rPr>
              <a:t>to the CR, such as a referral to support services or to make an apology to the victim (see slide 10 for more info)</a:t>
            </a:r>
          </a:p>
          <a:p>
            <a:pPr marL="342900" indent="-342900" algn="just">
              <a:buFont typeface="Arial" panose="020B0604020202020204" pitchFamily="34" charset="0"/>
              <a:buChar char="•"/>
            </a:pPr>
            <a:endParaRPr lang="en-GB" sz="1600">
              <a:latin typeface="Arial"/>
              <a:cs typeface="Arial"/>
            </a:endParaRPr>
          </a:p>
          <a:p>
            <a:pPr marL="342900" indent="-342900" algn="just">
              <a:buFont typeface="Arial" panose="020B0604020202020204" pitchFamily="34" charset="0"/>
              <a:buChar char="•"/>
            </a:pPr>
            <a:r>
              <a:rPr lang="en-GB" sz="1600" b="1">
                <a:latin typeface="Arial"/>
                <a:cs typeface="Arial"/>
              </a:rPr>
              <a:t>OIC must </a:t>
            </a:r>
            <a:r>
              <a:rPr lang="en-GB" sz="1600">
                <a:latin typeface="Arial"/>
                <a:cs typeface="Arial"/>
              </a:rPr>
              <a:t>obtain a current email address, home address, mobile number from the offender</a:t>
            </a:r>
          </a:p>
          <a:p>
            <a:pPr marL="342900" indent="-342900" algn="just">
              <a:buFont typeface="Arial" panose="020B0604020202020204" pitchFamily="34" charset="0"/>
              <a:buChar char="•"/>
            </a:pPr>
            <a:endParaRPr lang="en-GB" sz="1600">
              <a:latin typeface="Arial"/>
              <a:cs typeface="Arial"/>
            </a:endParaRPr>
          </a:p>
          <a:p>
            <a:pPr marL="342900" indent="-342900" algn="just">
              <a:buFont typeface="Arial" panose="020B0604020202020204" pitchFamily="34" charset="0"/>
              <a:buChar char="•"/>
            </a:pPr>
            <a:r>
              <a:rPr lang="en-GB" sz="1600">
                <a:latin typeface="Arial"/>
                <a:cs typeface="Arial"/>
              </a:rPr>
              <a:t>The App on </a:t>
            </a:r>
            <a:r>
              <a:rPr lang="en-GB" sz="1600" err="1">
                <a:latin typeface="Arial"/>
                <a:cs typeface="Arial"/>
              </a:rPr>
              <a:t>iPatrol</a:t>
            </a:r>
            <a:r>
              <a:rPr lang="en-GB" sz="1600">
                <a:latin typeface="Arial"/>
                <a:cs typeface="Arial"/>
              </a:rPr>
              <a:t> will automatically task the Diversion Hub via NICHE to enable the CR and any attached referrals to be processed. </a:t>
            </a:r>
          </a:p>
          <a:p>
            <a:pPr marL="342900" indent="-342900" algn="just">
              <a:buFont typeface="Arial" panose="020B0604020202020204" pitchFamily="34" charset="0"/>
              <a:buChar char="•"/>
            </a:pPr>
            <a:endParaRPr lang="en-GB" sz="1600">
              <a:latin typeface="Arial"/>
              <a:cs typeface="Arial"/>
            </a:endParaRPr>
          </a:p>
          <a:p>
            <a:pPr marL="342900" indent="-342900" algn="just">
              <a:buFont typeface="Arial" panose="020B0604020202020204" pitchFamily="34" charset="0"/>
              <a:buChar char="•"/>
            </a:pPr>
            <a:r>
              <a:rPr lang="en-GB" sz="1600">
                <a:latin typeface="Arial"/>
                <a:cs typeface="Arial"/>
              </a:rPr>
              <a:t>The Diversion Hub will monitor compliance and record this on NICHE to be considered in any </a:t>
            </a:r>
            <a:r>
              <a:rPr lang="en-GB" sz="1600" b="1">
                <a:latin typeface="Arial"/>
                <a:cs typeface="Arial"/>
              </a:rPr>
              <a:t>future disposal decisions </a:t>
            </a:r>
            <a:r>
              <a:rPr lang="en-GB" sz="1600">
                <a:latin typeface="Arial"/>
                <a:cs typeface="Arial"/>
              </a:rPr>
              <a:t>should the offender re-offend. </a:t>
            </a:r>
          </a:p>
          <a:p>
            <a:pPr marL="342900" indent="-342900" algn="just">
              <a:buFont typeface="Arial" panose="020B0604020202020204" pitchFamily="34" charset="0"/>
              <a:buChar char="•"/>
            </a:pPr>
            <a:endParaRPr lang="en-GB">
              <a:latin typeface="Arial"/>
              <a:cs typeface="Arial"/>
            </a:endParaRPr>
          </a:p>
          <a:p>
            <a:pPr algn="just"/>
            <a:r>
              <a:rPr lang="en-GB" b="1">
                <a:latin typeface="Arial"/>
                <a:cs typeface="Arial"/>
              </a:rPr>
              <a:t>Please contact the Diversion Hub for any assistance with administrating or processing CR’s</a:t>
            </a:r>
          </a:p>
          <a:p>
            <a:pPr marL="342900" indent="-342900">
              <a:buFont typeface="Arial" panose="020B0604020202020204" pitchFamily="34" charset="0"/>
              <a:buChar char="•"/>
            </a:pPr>
            <a:endParaRPr lang="en-GB"/>
          </a:p>
          <a:p>
            <a:pPr marL="342900" indent="-342900">
              <a:buFont typeface="Arial" panose="020B0604020202020204" pitchFamily="34" charset="0"/>
              <a:buChar char="•"/>
            </a:pPr>
            <a:endParaRPr lang="en-GB"/>
          </a:p>
          <a:p>
            <a:pPr marL="342900" indent="-342900">
              <a:buFont typeface="Arial" panose="020B0604020202020204" pitchFamily="34" charset="0"/>
              <a:buChar char="•"/>
            </a:pPr>
            <a:endParaRPr lang="en-GB"/>
          </a:p>
          <a:p>
            <a:pPr marL="342900" indent="-342900">
              <a:buFont typeface="Arial" panose="020B0604020202020204" pitchFamily="34" charset="0"/>
              <a:buChar char="•"/>
            </a:pPr>
            <a:endParaRPr lang="en-GB"/>
          </a:p>
          <a:p>
            <a:pPr marL="285750" indent="-285750">
              <a:buFont typeface="Wingdings" panose="05000000000000000000" pitchFamily="2" charset="2"/>
              <a:buChar char="§"/>
            </a:pPr>
            <a:endParaRPr lang="en-GB"/>
          </a:p>
          <a:p>
            <a:endParaRPr lang="en-GB"/>
          </a:p>
          <a:p>
            <a:pPr marL="342900" indent="-342900" algn="l">
              <a:buFont typeface="Arial" panose="020B0604020202020204" pitchFamily="34" charset="0"/>
              <a:buChar char="•"/>
            </a:pPr>
            <a:endParaRPr lang="en-GB" sz="1800">
              <a:solidFill>
                <a:srgbClr val="FF0000"/>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GB" sz="180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5728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838B2-BDCD-4A77-9FC4-F7945C48AD0B}"/>
              </a:ext>
            </a:extLst>
          </p:cNvPr>
          <p:cNvSpPr>
            <a:spLocks noGrp="1"/>
          </p:cNvSpPr>
          <p:nvPr>
            <p:ph type="title"/>
          </p:nvPr>
        </p:nvSpPr>
        <p:spPr/>
        <p:txBody>
          <a:bodyPr/>
          <a:lstStyle/>
          <a:p>
            <a:r>
              <a:rPr lang="en-GB"/>
              <a:t>Conditional Cautions (CC) – A Brief Overview</a:t>
            </a:r>
          </a:p>
        </p:txBody>
      </p:sp>
      <p:sp>
        <p:nvSpPr>
          <p:cNvPr id="5" name="TextBox 4">
            <a:extLst>
              <a:ext uri="{FF2B5EF4-FFF2-40B4-BE49-F238E27FC236}">
                <a16:creationId xmlns:a16="http://schemas.microsoft.com/office/drawing/2014/main" id="{2C7F667C-3D6A-4A45-ABD2-4551DDAA7F50}"/>
              </a:ext>
            </a:extLst>
          </p:cNvPr>
          <p:cNvSpPr txBox="1"/>
          <p:nvPr/>
        </p:nvSpPr>
        <p:spPr>
          <a:xfrm>
            <a:off x="2079101" y="1494932"/>
            <a:ext cx="9872284" cy="3693319"/>
          </a:xfrm>
          <a:prstGeom prst="rect">
            <a:avLst/>
          </a:prstGeom>
          <a:noFill/>
        </p:spPr>
        <p:txBody>
          <a:bodyPr wrap="square" lIns="91440" tIns="45720" rIns="91440" bIns="45720" anchor="t">
            <a:spAutoFit/>
          </a:bodyPr>
          <a:lstStyle/>
          <a:p>
            <a:pPr marL="285750" indent="-285750" algn="just">
              <a:buFont typeface="Arial" panose="020B0604020202020204" pitchFamily="34" charset="0"/>
              <a:buChar char="•"/>
            </a:pPr>
            <a:r>
              <a:rPr lang="en-GB" sz="1800">
                <a:effectLst/>
                <a:latin typeface="Arial"/>
                <a:ea typeface="Calibri" panose="020F0502020204030204" pitchFamily="34" charset="0"/>
                <a:cs typeface="Calibri"/>
              </a:rPr>
              <a:t>This is a </a:t>
            </a:r>
            <a:r>
              <a:rPr lang="en-GB" sz="1800" b="1">
                <a:effectLst/>
                <a:latin typeface="Arial"/>
                <a:ea typeface="Calibri" panose="020F0502020204030204" pitchFamily="34" charset="0"/>
                <a:cs typeface="Calibri"/>
              </a:rPr>
              <a:t>statutory disposal </a:t>
            </a:r>
            <a:r>
              <a:rPr lang="en-GB" sz="1800">
                <a:effectLst/>
                <a:latin typeface="Arial"/>
                <a:ea typeface="Calibri" panose="020F0502020204030204" pitchFamily="34" charset="0"/>
                <a:cs typeface="Calibri"/>
              </a:rPr>
              <a:t>introduced by the Criminal Justice Act 2003</a:t>
            </a:r>
            <a:r>
              <a:rPr lang="en-GB">
                <a:latin typeface="Arial"/>
                <a:ea typeface="Calibri" panose="020F0502020204030204" pitchFamily="34" charset="0"/>
                <a:cs typeface="Calibri"/>
              </a:rPr>
              <a:t>. </a:t>
            </a:r>
            <a:endParaRPr lang="en-GB" sz="1800">
              <a:effectLst/>
              <a:latin typeface="Arial"/>
              <a:ea typeface="Calibri" panose="020F0502020204030204" pitchFamily="34" charset="0"/>
              <a:cs typeface="Arial"/>
            </a:endParaRPr>
          </a:p>
          <a:p>
            <a:pPr marL="285750" indent="-285750" algn="just">
              <a:buFont typeface="Arial" panose="020B0604020202020204" pitchFamily="34" charset="0"/>
              <a:buChar char="•"/>
            </a:pPr>
            <a:endParaRPr lang="en-GB">
              <a:latin typeface="Arial"/>
              <a:ea typeface="Calibri" panose="020F0502020204030204" pitchFamily="34" charset="0"/>
              <a:cs typeface="Arial"/>
            </a:endParaRPr>
          </a:p>
          <a:p>
            <a:pPr marL="285750" indent="-285750" algn="just">
              <a:buFont typeface="Arial" panose="020B0604020202020204" pitchFamily="34" charset="0"/>
              <a:buChar char="•"/>
            </a:pPr>
            <a:r>
              <a:rPr lang="en-GB" sz="1800">
                <a:effectLst/>
                <a:latin typeface="Arial"/>
                <a:ea typeface="Calibri" panose="020F0502020204030204" pitchFamily="34" charset="0"/>
                <a:cs typeface="Calibri"/>
              </a:rPr>
              <a:t>Can </a:t>
            </a:r>
            <a:r>
              <a:rPr lang="en-GB" sz="1800" b="1">
                <a:effectLst/>
                <a:latin typeface="Arial"/>
                <a:ea typeface="Calibri" panose="020F0502020204030204" pitchFamily="34" charset="0"/>
                <a:cs typeface="Calibri"/>
              </a:rPr>
              <a:t>only</a:t>
            </a:r>
            <a:r>
              <a:rPr lang="en-GB" sz="1800">
                <a:effectLst/>
                <a:latin typeface="Arial"/>
                <a:ea typeface="Calibri" panose="020F0502020204030204" pitchFamily="34" charset="0"/>
                <a:cs typeface="Calibri"/>
              </a:rPr>
              <a:t> be issued via a Custody / or VA Sergeant</a:t>
            </a:r>
          </a:p>
          <a:p>
            <a:pPr algn="just"/>
            <a:endParaRPr lang="en-GB" sz="1800">
              <a:effectLst/>
              <a:latin typeface="Arial"/>
              <a:ea typeface="Calibri" panose="020F0502020204030204" pitchFamily="34" charset="0"/>
              <a:cs typeface="Arial"/>
            </a:endParaRPr>
          </a:p>
          <a:p>
            <a:pPr marL="285750" indent="-285750" algn="just">
              <a:buFont typeface="Arial" panose="020B0604020202020204" pitchFamily="34" charset="0"/>
              <a:buChar char="•"/>
            </a:pPr>
            <a:r>
              <a:rPr lang="en-GB" sz="1800">
                <a:effectLst/>
                <a:latin typeface="Arial"/>
                <a:ea typeface="Calibri" panose="020F0502020204030204" pitchFamily="34" charset="0"/>
                <a:cs typeface="Calibri"/>
              </a:rPr>
              <a:t>Conditions </a:t>
            </a:r>
            <a:r>
              <a:rPr lang="en-GB" sz="1800" b="1">
                <a:effectLst/>
                <a:latin typeface="Arial"/>
                <a:ea typeface="Calibri" panose="020F0502020204030204" pitchFamily="34" charset="0"/>
                <a:cs typeface="Calibri"/>
              </a:rPr>
              <a:t>must</a:t>
            </a:r>
            <a:r>
              <a:rPr lang="en-GB" sz="1800">
                <a:effectLst/>
                <a:latin typeface="Arial"/>
                <a:ea typeface="Calibri" panose="020F0502020204030204" pitchFamily="34" charset="0"/>
                <a:cs typeface="Calibri"/>
              </a:rPr>
              <a:t> be attached to a </a:t>
            </a:r>
            <a:r>
              <a:rPr lang="en-GB">
                <a:latin typeface="Arial"/>
                <a:ea typeface="Calibri" panose="020F0502020204030204" pitchFamily="34" charset="0"/>
                <a:cs typeface="Calibri"/>
              </a:rPr>
              <a:t>CC </a:t>
            </a:r>
            <a:r>
              <a:rPr lang="en-GB" sz="1800">
                <a:effectLst/>
                <a:latin typeface="Arial"/>
                <a:ea typeface="Calibri" panose="020F0502020204030204" pitchFamily="34" charset="0"/>
                <a:cs typeface="Calibri"/>
              </a:rPr>
              <a:t>which are rehabilitative and/or reparative (see</a:t>
            </a:r>
            <a:r>
              <a:rPr lang="en-GB" sz="1800" b="1">
                <a:effectLst/>
                <a:latin typeface="Arial"/>
                <a:ea typeface="Calibri" panose="020F0502020204030204" pitchFamily="34" charset="0"/>
                <a:cs typeface="Calibri"/>
              </a:rPr>
              <a:t> </a:t>
            </a:r>
            <a:r>
              <a:rPr lang="en-GB">
                <a:latin typeface="Arial"/>
                <a:ea typeface="Calibri" panose="020F0502020204030204" pitchFamily="34" charset="0"/>
                <a:cs typeface="Calibri"/>
              </a:rPr>
              <a:t>slide 10</a:t>
            </a:r>
            <a:r>
              <a:rPr lang="en-GB" sz="1800">
                <a:effectLst/>
                <a:latin typeface="Arial"/>
                <a:ea typeface="Calibri" panose="020F0502020204030204" pitchFamily="34" charset="0"/>
                <a:cs typeface="Calibri"/>
              </a:rPr>
              <a:t> for more information</a:t>
            </a:r>
            <a:r>
              <a:rPr lang="en-GB">
                <a:latin typeface="Arial"/>
                <a:ea typeface="Calibri" panose="020F0502020204030204" pitchFamily="34" charset="0"/>
                <a:cs typeface="Calibri"/>
              </a:rPr>
              <a:t>)</a:t>
            </a:r>
            <a:endParaRPr lang="en-GB" sz="1800">
              <a:effectLst/>
              <a:latin typeface="Arial"/>
              <a:ea typeface="Calibri" panose="020F0502020204030204" pitchFamily="34" charset="0"/>
              <a:cs typeface="Calibri"/>
            </a:endParaRPr>
          </a:p>
          <a:p>
            <a:pPr marL="285750" indent="-285750" algn="just">
              <a:buFont typeface="Arial" panose="020B0604020202020204" pitchFamily="34" charset="0"/>
              <a:buChar char="•"/>
            </a:pPr>
            <a:endParaRPr lang="en-GB">
              <a:solidFill>
                <a:schemeClr val="accent2"/>
              </a:solidFill>
              <a:latin typeface="Arial"/>
              <a:ea typeface="Calibri" panose="020F0502020204030204" pitchFamily="34" charset="0"/>
              <a:cs typeface="Arial"/>
            </a:endParaRPr>
          </a:p>
          <a:p>
            <a:pPr marL="285750" indent="-285750" algn="just">
              <a:buFont typeface="Arial" panose="020B0604020202020204" pitchFamily="34" charset="0"/>
              <a:buChar char="•"/>
            </a:pPr>
            <a:r>
              <a:rPr lang="en-GB">
                <a:latin typeface="Arial"/>
                <a:ea typeface="Calibri" panose="020F0502020204030204" pitchFamily="34" charset="0"/>
                <a:cs typeface="Calibri"/>
              </a:rPr>
              <a:t>Failing to comply with a CC can lead to prosecution of the original offence</a:t>
            </a:r>
          </a:p>
          <a:p>
            <a:pPr marL="285750" indent="-285750" algn="just">
              <a:buFont typeface="Arial" panose="020B0604020202020204" pitchFamily="34" charset="0"/>
              <a:buChar char="•"/>
            </a:pPr>
            <a:endParaRPr lang="en-GB" sz="1800">
              <a:effectLst/>
              <a:latin typeface="Arial"/>
              <a:ea typeface="Calibri" panose="020F0502020204030204" pitchFamily="34" charset="0"/>
              <a:cs typeface="Arial"/>
            </a:endParaRPr>
          </a:p>
          <a:p>
            <a:pPr marL="285750" indent="-285750" algn="just">
              <a:buFont typeface="Arial" panose="020B0604020202020204" pitchFamily="34" charset="0"/>
              <a:buChar char="•"/>
            </a:pPr>
            <a:r>
              <a:rPr lang="en-GB">
                <a:latin typeface="Arial"/>
                <a:ea typeface="Calibri" panose="020F0502020204030204" pitchFamily="34" charset="0"/>
                <a:cs typeface="Calibri"/>
              </a:rPr>
              <a:t>A CC forms part of a formal criminal record</a:t>
            </a:r>
          </a:p>
          <a:p>
            <a:pPr marL="285750" indent="-285750">
              <a:buFont typeface="Arial" panose="020B0604020202020204" pitchFamily="34" charset="0"/>
              <a:buChar char="•"/>
            </a:pPr>
            <a:endParaRPr lang="en-GB" sz="1800">
              <a:effectLst/>
              <a:latin typeface="Calibri" panose="020F0502020204030204" pitchFamily="34" charset="0"/>
              <a:ea typeface="Calibri" panose="020F0502020204030204" pitchFamily="34" charset="0"/>
            </a:endParaRPr>
          </a:p>
          <a:p>
            <a:pPr marL="285750" indent="-285750">
              <a:buFont typeface="Arial" panose="020B0604020202020204" pitchFamily="34" charset="0"/>
              <a:buChar char="•"/>
            </a:pPr>
            <a:endParaRPr lang="en-GB" sz="1800">
              <a:effectLst/>
              <a:latin typeface="Calibri" panose="020F0502020204030204" pitchFamily="34" charset="0"/>
              <a:ea typeface="Calibri" panose="020F0502020204030204" pitchFamily="34" charset="0"/>
            </a:endParaRPr>
          </a:p>
          <a:p>
            <a:pPr marL="285750" indent="-285750">
              <a:buFont typeface="Arial" panose="020B0604020202020204" pitchFamily="34" charset="0"/>
              <a:buChar char="•"/>
            </a:pPr>
            <a:endParaRPr lang="en-GB" sz="180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386225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A9EF3-FADE-4DF2-B9C2-72AD8C3BF58A}"/>
              </a:ext>
            </a:extLst>
          </p:cNvPr>
          <p:cNvSpPr>
            <a:spLocks noGrp="1"/>
          </p:cNvSpPr>
          <p:nvPr>
            <p:ph type="title"/>
          </p:nvPr>
        </p:nvSpPr>
        <p:spPr/>
        <p:txBody>
          <a:bodyPr/>
          <a:lstStyle/>
          <a:p>
            <a:r>
              <a:rPr lang="en-GB"/>
              <a:t>Conditional Cautions – Eligibility </a:t>
            </a:r>
          </a:p>
        </p:txBody>
      </p:sp>
      <p:sp>
        <p:nvSpPr>
          <p:cNvPr id="3" name="TextBox 2">
            <a:extLst>
              <a:ext uri="{FF2B5EF4-FFF2-40B4-BE49-F238E27FC236}">
                <a16:creationId xmlns:a16="http://schemas.microsoft.com/office/drawing/2014/main" id="{CB46DFC3-390C-4304-9CDC-659A9C364E20}"/>
              </a:ext>
            </a:extLst>
          </p:cNvPr>
          <p:cNvSpPr txBox="1"/>
          <p:nvPr/>
        </p:nvSpPr>
        <p:spPr>
          <a:xfrm>
            <a:off x="2349661" y="1273215"/>
            <a:ext cx="9074552" cy="535531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a:latin typeface="Arial"/>
                <a:cs typeface="Arial"/>
              </a:rPr>
              <a:t>Offender has made </a:t>
            </a:r>
            <a:r>
              <a:rPr lang="en-GB" sz="1800">
                <a:latin typeface="Arial"/>
                <a:cs typeface="Arial"/>
              </a:rPr>
              <a:t>clear and reliable admission to the offence and has said nothing that could be used as a defence</a:t>
            </a:r>
          </a:p>
          <a:p>
            <a:pPr algn="just"/>
            <a:endParaRPr lang="en-GB" sz="180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a:latin typeface="Arial"/>
                <a:cs typeface="Arial"/>
              </a:rPr>
              <a:t>Realistic prospect of conviction but is in the public interest to issue an out of court disposal as a charging alternative (Full code test) </a:t>
            </a:r>
          </a:p>
          <a:p>
            <a:pPr marL="285750" indent="-285750" algn="just">
              <a:buFont typeface="Arial" panose="020B0604020202020204" pitchFamily="34" charset="0"/>
              <a:buChar char="•"/>
            </a:pPr>
            <a:endParaRPr lang="en-GB">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a:latin typeface="Arial"/>
                <a:cs typeface="Arial"/>
              </a:rPr>
              <a:t>Offender accepts the CC and the conditions attached</a:t>
            </a:r>
          </a:p>
          <a:p>
            <a:pPr marL="285750" indent="-285750" algn="just">
              <a:buFont typeface="Arial" panose="020B0604020202020204" pitchFamily="34" charset="0"/>
              <a:buChar char="•"/>
            </a:pPr>
            <a:endParaRPr lang="en-GB">
              <a:latin typeface="Arial" panose="020B0604020202020204" pitchFamily="34" charset="0"/>
              <a:cs typeface="Arial" panose="020B0604020202020204" pitchFamily="34" charset="0"/>
            </a:endParaRPr>
          </a:p>
          <a:p>
            <a:pPr marL="285750" indent="-285750" algn="just">
              <a:buFont typeface="Arial"/>
              <a:buChar char="•"/>
            </a:pPr>
            <a:r>
              <a:rPr lang="en-GB" sz="1800">
                <a:latin typeface="Arial"/>
                <a:cs typeface="Arial"/>
              </a:rPr>
              <a:t>Summary or </a:t>
            </a:r>
            <a:r>
              <a:rPr lang="en-GB">
                <a:latin typeface="Arial"/>
                <a:cs typeface="Arial"/>
              </a:rPr>
              <a:t>s</a:t>
            </a:r>
            <a:r>
              <a:rPr lang="en-GB" sz="1800">
                <a:latin typeface="Arial"/>
                <a:cs typeface="Arial"/>
              </a:rPr>
              <a:t>ome either-way offences that are suitable for sentencing in the Magistrates court where there is Police authority to charge (see Directors Guidance).</a:t>
            </a:r>
            <a:r>
              <a:rPr lang="en-GB">
                <a:latin typeface="Arial"/>
                <a:cs typeface="Arial"/>
              </a:rPr>
              <a:t> </a:t>
            </a:r>
          </a:p>
          <a:p>
            <a:pPr algn="just"/>
            <a:endParaRPr lang="en-GB">
              <a:latin typeface="Arial"/>
              <a:cs typeface="Arial"/>
            </a:endParaRPr>
          </a:p>
          <a:p>
            <a:pPr marL="285750" indent="-285750" algn="just">
              <a:lnSpc>
                <a:spcPct val="150000"/>
              </a:lnSpc>
              <a:buFont typeface="Arial"/>
              <a:buChar char="•"/>
            </a:pPr>
            <a:r>
              <a:rPr lang="en-GB">
                <a:latin typeface="Arial"/>
                <a:cs typeface="Arial"/>
              </a:rPr>
              <a:t>Indictable offences are not suitable for an Out of Court Disposal.</a:t>
            </a:r>
            <a:endParaRPr lang="en-GB">
              <a:cs typeface="Calibri" panose="020F0502020204030204"/>
            </a:endParaRPr>
          </a:p>
          <a:p>
            <a:pPr marL="285750" indent="-285750">
              <a:lnSpc>
                <a:spcPct val="150000"/>
              </a:lnSpc>
              <a:buFont typeface="Arial" panose="020B0604020202020204" pitchFamily="34" charset="0"/>
              <a:buChar char="•"/>
            </a:pPr>
            <a:endParaRPr lang="en-GB">
              <a:latin typeface="Arial"/>
              <a:cs typeface="Arial"/>
            </a:endParaRPr>
          </a:p>
          <a:p>
            <a:pPr marL="285750" indent="-285750">
              <a:buFont typeface="Arial" panose="020B0604020202020204" pitchFamily="34" charset="0"/>
              <a:buChar char="•"/>
            </a:pPr>
            <a:endParaRPr lang="en-GB" sz="18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9301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A3582EB8-5A1B-4D5E-996C-91E64BF7132F}"/>
              </a:ext>
            </a:extLst>
          </p:cNvPr>
          <p:cNvGraphicFramePr>
            <a:graphicFrameLocks noGrp="1"/>
          </p:cNvGraphicFramePr>
          <p:nvPr>
            <p:extLst>
              <p:ext uri="{D42A27DB-BD31-4B8C-83A1-F6EECF244321}">
                <p14:modId xmlns:p14="http://schemas.microsoft.com/office/powerpoint/2010/main" val="3716832364"/>
              </p:ext>
            </p:extLst>
          </p:nvPr>
        </p:nvGraphicFramePr>
        <p:xfrm>
          <a:off x="2254954" y="1533773"/>
          <a:ext cx="2109280" cy="1359989"/>
        </p:xfrm>
        <a:graphic>
          <a:graphicData uri="http://schemas.openxmlformats.org/drawingml/2006/table">
            <a:tbl>
              <a:tblPr firstRow="1" firstCol="1" bandRow="1"/>
              <a:tblGrid>
                <a:gridCol w="2109280">
                  <a:extLst>
                    <a:ext uri="{9D8B030D-6E8A-4147-A177-3AD203B41FA5}">
                      <a16:colId xmlns:a16="http://schemas.microsoft.com/office/drawing/2014/main" val="997200715"/>
                    </a:ext>
                  </a:extLst>
                </a:gridCol>
              </a:tblGrid>
              <a:tr h="226996">
                <a:tc>
                  <a:txBody>
                    <a:bodyPr/>
                    <a:lstStyle/>
                    <a:p>
                      <a:pPr algn="ctr">
                        <a:lnSpc>
                          <a:spcPct val="107000"/>
                        </a:lnSpc>
                        <a:spcAft>
                          <a:spcPts val="800"/>
                        </a:spcAft>
                      </a:pPr>
                      <a:r>
                        <a:rPr lang="en-GB" sz="1400" b="1">
                          <a:solidFill>
                            <a:srgbClr val="000000"/>
                          </a:solidFill>
                          <a:effectLst/>
                          <a:latin typeface="Arial"/>
                          <a:ea typeface="Calibri" panose="020F0502020204030204" pitchFamily="34" charset="0"/>
                          <a:cs typeface="Times New Roman"/>
                        </a:rPr>
                        <a:t>Excluded</a:t>
                      </a:r>
                      <a:endParaRPr lang="en-GB" sz="1400">
                        <a:effectLst/>
                        <a:latin typeface="Arial"/>
                        <a:ea typeface="Calibri" panose="020F0502020204030204" pitchFamily="34" charset="0"/>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3070317755"/>
                  </a:ext>
                </a:extLst>
              </a:tr>
              <a:tr h="226996">
                <a:tc>
                  <a:txBody>
                    <a:bodyPr/>
                    <a:lstStyle/>
                    <a:p>
                      <a:pPr>
                        <a:lnSpc>
                          <a:spcPct val="107000"/>
                        </a:lnSpc>
                        <a:spcAft>
                          <a:spcPts val="800"/>
                        </a:spcAft>
                      </a:pPr>
                      <a:r>
                        <a:rPr lang="en-GB" sz="1400">
                          <a:effectLst/>
                          <a:latin typeface="Arial"/>
                          <a:ea typeface="Calibri" panose="020F0502020204030204" pitchFamily="34" charset="0"/>
                          <a:cs typeface="Times New Roman"/>
                        </a:rPr>
                        <a:t>Serious Sexual Offences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44919909"/>
                  </a:ext>
                </a:extLst>
              </a:tr>
              <a:tr h="226996">
                <a:tc>
                  <a:txBody>
                    <a:bodyPr/>
                    <a:lstStyle/>
                    <a:p>
                      <a:pPr>
                        <a:lnSpc>
                          <a:spcPct val="107000"/>
                        </a:lnSpc>
                        <a:spcAft>
                          <a:spcPts val="800"/>
                        </a:spcAft>
                      </a:pPr>
                      <a:r>
                        <a:rPr lang="en-GB" sz="1400">
                          <a:effectLst/>
                          <a:latin typeface="Arial"/>
                          <a:ea typeface="Calibri" panose="020F0502020204030204" pitchFamily="34" charset="0"/>
                          <a:cs typeface="Times New Roman"/>
                        </a:rPr>
                        <a:t>Assaults (section 47 above)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45315916"/>
                  </a:ext>
                </a:extLst>
              </a:tr>
              <a:tr h="466005">
                <a:tc>
                  <a:txBody>
                    <a:bodyPr/>
                    <a:lstStyle/>
                    <a:p>
                      <a:pPr>
                        <a:lnSpc>
                          <a:spcPct val="107000"/>
                        </a:lnSpc>
                        <a:spcAft>
                          <a:spcPts val="800"/>
                        </a:spcAft>
                      </a:pPr>
                      <a:r>
                        <a:rPr lang="en-GB" sz="1400">
                          <a:effectLst/>
                          <a:latin typeface="Arial"/>
                          <a:ea typeface="Calibri" panose="020F0502020204030204" pitchFamily="34" charset="0"/>
                          <a:cs typeface="Times New Roman"/>
                        </a:rPr>
                        <a:t>Domestic Abuse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79800186"/>
                  </a:ext>
                </a:extLst>
              </a:tr>
            </a:tbl>
          </a:graphicData>
        </a:graphic>
      </p:graphicFrame>
      <p:graphicFrame>
        <p:nvGraphicFramePr>
          <p:cNvPr id="9" name="Table 8">
            <a:extLst>
              <a:ext uri="{FF2B5EF4-FFF2-40B4-BE49-F238E27FC236}">
                <a16:creationId xmlns:a16="http://schemas.microsoft.com/office/drawing/2014/main" id="{BF654318-6379-4487-8CA9-9AF4E7CDFFF9}"/>
              </a:ext>
            </a:extLst>
          </p:cNvPr>
          <p:cNvGraphicFramePr>
            <a:graphicFrameLocks noGrp="1"/>
          </p:cNvGraphicFramePr>
          <p:nvPr>
            <p:extLst>
              <p:ext uri="{D42A27DB-BD31-4B8C-83A1-F6EECF244321}">
                <p14:modId xmlns:p14="http://schemas.microsoft.com/office/powerpoint/2010/main" val="1859960245"/>
              </p:ext>
            </p:extLst>
          </p:nvPr>
        </p:nvGraphicFramePr>
        <p:xfrm>
          <a:off x="4710814" y="1560956"/>
          <a:ext cx="2862580" cy="1058545"/>
        </p:xfrm>
        <a:graphic>
          <a:graphicData uri="http://schemas.openxmlformats.org/drawingml/2006/table">
            <a:tbl>
              <a:tblPr firstRow="1" firstCol="1" bandRow="1"/>
              <a:tblGrid>
                <a:gridCol w="2862580">
                  <a:extLst>
                    <a:ext uri="{9D8B030D-6E8A-4147-A177-3AD203B41FA5}">
                      <a16:colId xmlns:a16="http://schemas.microsoft.com/office/drawing/2014/main" val="3530802610"/>
                    </a:ext>
                  </a:extLst>
                </a:gridCol>
              </a:tblGrid>
              <a:tr h="0">
                <a:tc>
                  <a:txBody>
                    <a:bodyPr/>
                    <a:lstStyle/>
                    <a:p>
                      <a:pPr algn="ctr">
                        <a:lnSpc>
                          <a:spcPct val="107000"/>
                        </a:lnSpc>
                        <a:spcAft>
                          <a:spcPts val="800"/>
                        </a:spcAft>
                      </a:pPr>
                      <a:r>
                        <a:rPr lang="en-GB" sz="1400" b="1">
                          <a:effectLst/>
                          <a:latin typeface="Arial"/>
                          <a:ea typeface="Calibri" panose="020F0502020204030204" pitchFamily="34" charset="0"/>
                          <a:cs typeface="Times New Roman"/>
                        </a:rPr>
                        <a:t>Consideration</a:t>
                      </a:r>
                      <a:endParaRPr lang="en-GB" sz="1400">
                        <a:effectLst/>
                        <a:latin typeface="Arial"/>
                        <a:ea typeface="Calibri" panose="020F0502020204030204" pitchFamily="34" charset="0"/>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extLst>
                  <a:ext uri="{0D108BD9-81ED-4DB2-BD59-A6C34878D82A}">
                    <a16:rowId xmlns:a16="http://schemas.microsoft.com/office/drawing/2014/main" val="2832815692"/>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Low level sexual offences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2965835"/>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Assault on Emergency Worker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27147844"/>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Knife Crime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78298876"/>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Hate Crime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92912438"/>
                  </a:ext>
                </a:extLst>
              </a:tr>
            </a:tbl>
          </a:graphicData>
        </a:graphic>
      </p:graphicFrame>
      <p:graphicFrame>
        <p:nvGraphicFramePr>
          <p:cNvPr id="10" name="Table 9">
            <a:extLst>
              <a:ext uri="{FF2B5EF4-FFF2-40B4-BE49-F238E27FC236}">
                <a16:creationId xmlns:a16="http://schemas.microsoft.com/office/drawing/2014/main" id="{B647A4E6-9467-4B7D-9497-7B3E264A2782}"/>
              </a:ext>
            </a:extLst>
          </p:cNvPr>
          <p:cNvGraphicFramePr>
            <a:graphicFrameLocks noGrp="1"/>
          </p:cNvGraphicFramePr>
          <p:nvPr>
            <p:extLst>
              <p:ext uri="{D42A27DB-BD31-4B8C-83A1-F6EECF244321}">
                <p14:modId xmlns:p14="http://schemas.microsoft.com/office/powerpoint/2010/main" val="1558532868"/>
              </p:ext>
            </p:extLst>
          </p:nvPr>
        </p:nvGraphicFramePr>
        <p:xfrm>
          <a:off x="7974418" y="1559441"/>
          <a:ext cx="2808767" cy="1905381"/>
        </p:xfrm>
        <a:graphic>
          <a:graphicData uri="http://schemas.openxmlformats.org/drawingml/2006/table">
            <a:tbl>
              <a:tblPr firstRow="1" firstCol="1" bandRow="1"/>
              <a:tblGrid>
                <a:gridCol w="2808767">
                  <a:extLst>
                    <a:ext uri="{9D8B030D-6E8A-4147-A177-3AD203B41FA5}">
                      <a16:colId xmlns:a16="http://schemas.microsoft.com/office/drawing/2014/main" val="3236734964"/>
                    </a:ext>
                  </a:extLst>
                </a:gridCol>
              </a:tblGrid>
              <a:tr h="0">
                <a:tc>
                  <a:txBody>
                    <a:bodyPr/>
                    <a:lstStyle/>
                    <a:p>
                      <a:pPr algn="ctr">
                        <a:lnSpc>
                          <a:spcPct val="107000"/>
                        </a:lnSpc>
                        <a:spcAft>
                          <a:spcPts val="800"/>
                        </a:spcAft>
                      </a:pPr>
                      <a:r>
                        <a:rPr lang="en-GB" sz="1400" b="1">
                          <a:effectLst/>
                          <a:latin typeface="Arial"/>
                          <a:ea typeface="Calibri" panose="020F0502020204030204" pitchFamily="34" charset="0"/>
                          <a:cs typeface="Times New Roman"/>
                        </a:rPr>
                        <a:t>Eligible</a:t>
                      </a:r>
                      <a:endParaRPr lang="en-GB" sz="1400">
                        <a:effectLst/>
                        <a:latin typeface="Arial"/>
                        <a:ea typeface="Calibri" panose="020F0502020204030204" pitchFamily="34" charset="0"/>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extLst>
                  <a:ext uri="{0D108BD9-81ED-4DB2-BD59-A6C34878D82A}">
                    <a16:rowId xmlns:a16="http://schemas.microsoft.com/office/drawing/2014/main" val="1276609424"/>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Public Order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46825825"/>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Possession Class B</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92146418"/>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PWITS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5134080"/>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Theft / Shoplifting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36143919"/>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Criminal Damage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14101625"/>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Burglary Offences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34467242"/>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Robbery and TWOC</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68776185"/>
                  </a:ext>
                </a:extLst>
              </a:tr>
              <a:tr h="0">
                <a:tc>
                  <a:txBody>
                    <a:bodyPr/>
                    <a:lstStyle/>
                    <a:p>
                      <a:pPr>
                        <a:lnSpc>
                          <a:spcPct val="107000"/>
                        </a:lnSpc>
                        <a:spcAft>
                          <a:spcPts val="800"/>
                        </a:spcAft>
                      </a:pPr>
                      <a:r>
                        <a:rPr lang="en-GB" sz="1400">
                          <a:effectLst/>
                          <a:latin typeface="Arial"/>
                          <a:ea typeface="Calibri" panose="020F0502020204030204" pitchFamily="34" charset="0"/>
                          <a:cs typeface="Times New Roman"/>
                        </a:rPr>
                        <a:t>Assaults (section 47 or below)</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56039321"/>
                  </a:ext>
                </a:extLst>
              </a:tr>
            </a:tbl>
          </a:graphicData>
        </a:graphic>
      </p:graphicFrame>
      <p:sp>
        <p:nvSpPr>
          <p:cNvPr id="11" name="TextBox 10">
            <a:extLst>
              <a:ext uri="{FF2B5EF4-FFF2-40B4-BE49-F238E27FC236}">
                <a16:creationId xmlns:a16="http://schemas.microsoft.com/office/drawing/2014/main" id="{EE72EB1A-D2C3-4F56-A7F4-46F7470BE0C5}"/>
              </a:ext>
            </a:extLst>
          </p:cNvPr>
          <p:cNvSpPr txBox="1"/>
          <p:nvPr/>
        </p:nvSpPr>
        <p:spPr>
          <a:xfrm>
            <a:off x="2278021" y="4400897"/>
            <a:ext cx="9164255" cy="923330"/>
          </a:xfrm>
          <a:prstGeom prst="rect">
            <a:avLst/>
          </a:prstGeom>
          <a:noFill/>
        </p:spPr>
        <p:txBody>
          <a:bodyPr wrap="square" lIns="91440" tIns="45720" rIns="91440" bIns="45720" anchor="t">
            <a:spAutoFit/>
          </a:bodyPr>
          <a:lstStyle/>
          <a:p>
            <a:r>
              <a:rPr lang="en-GB">
                <a:latin typeface="Arial"/>
                <a:cs typeface="Arial"/>
              </a:rPr>
              <a:t>Please note this is not an exhaustive list of offences – for offences not listed above you will need to consider the eligibility on the previous slide and national guidance. </a:t>
            </a:r>
            <a:r>
              <a:rPr lang="en-GB" b="1">
                <a:latin typeface="Arial"/>
                <a:cs typeface="Arial"/>
              </a:rPr>
              <a:t>If in any doubt please contact the Diversion Hub for advice</a:t>
            </a:r>
            <a:r>
              <a:rPr lang="en-GB">
                <a:latin typeface="Arial"/>
                <a:cs typeface="Arial"/>
              </a:rPr>
              <a:t> -  </a:t>
            </a:r>
            <a:r>
              <a:rPr lang="en-GB">
                <a:latin typeface="Arial"/>
                <a:cs typeface="Arial"/>
                <a:hlinkClick r:id="rId2"/>
              </a:rPr>
              <a:t>Diversion Hub</a:t>
            </a:r>
            <a:endParaRPr lang="en-GB">
              <a:latin typeface="Arial"/>
              <a:cs typeface="Arial"/>
            </a:endParaRPr>
          </a:p>
        </p:txBody>
      </p:sp>
      <p:sp>
        <p:nvSpPr>
          <p:cNvPr id="13" name="Title 12">
            <a:extLst>
              <a:ext uri="{FF2B5EF4-FFF2-40B4-BE49-F238E27FC236}">
                <a16:creationId xmlns:a16="http://schemas.microsoft.com/office/drawing/2014/main" id="{0046F5D0-AE6C-4ED3-8DFA-FFA6586D296E}"/>
              </a:ext>
            </a:extLst>
          </p:cNvPr>
          <p:cNvSpPr>
            <a:spLocks noGrp="1"/>
          </p:cNvSpPr>
          <p:nvPr>
            <p:ph type="title"/>
          </p:nvPr>
        </p:nvSpPr>
        <p:spPr/>
        <p:txBody>
          <a:bodyPr/>
          <a:lstStyle/>
          <a:p>
            <a:r>
              <a:rPr lang="en-GB"/>
              <a:t>Conditional Cautions – Offence Overview</a:t>
            </a:r>
          </a:p>
        </p:txBody>
      </p:sp>
    </p:spTree>
    <p:extLst>
      <p:ext uri="{BB962C8B-B14F-4D97-AF65-F5344CB8AC3E}">
        <p14:creationId xmlns:p14="http://schemas.microsoft.com/office/powerpoint/2010/main" val="3761191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7F04-66D1-A044-814B-EBCF188E5F9C}"/>
              </a:ext>
            </a:extLst>
          </p:cNvPr>
          <p:cNvSpPr>
            <a:spLocks noGrp="1"/>
          </p:cNvSpPr>
          <p:nvPr>
            <p:ph type="title"/>
          </p:nvPr>
        </p:nvSpPr>
        <p:spPr/>
        <p:txBody>
          <a:bodyPr/>
          <a:lstStyle/>
          <a:p>
            <a:r>
              <a:rPr lang="en-US"/>
              <a:t>Conditions &amp; Diversion Pathways </a:t>
            </a:r>
          </a:p>
        </p:txBody>
      </p:sp>
      <p:sp>
        <p:nvSpPr>
          <p:cNvPr id="3" name="TextBox 2">
            <a:extLst>
              <a:ext uri="{FF2B5EF4-FFF2-40B4-BE49-F238E27FC236}">
                <a16:creationId xmlns:a16="http://schemas.microsoft.com/office/drawing/2014/main" id="{B009347E-0B12-4883-B4EB-3FF450BB45F2}"/>
              </a:ext>
            </a:extLst>
          </p:cNvPr>
          <p:cNvSpPr txBox="1"/>
          <p:nvPr/>
        </p:nvSpPr>
        <p:spPr>
          <a:xfrm>
            <a:off x="2386584" y="1005840"/>
            <a:ext cx="9272016" cy="6463308"/>
          </a:xfrm>
          <a:prstGeom prst="rect">
            <a:avLst/>
          </a:prstGeom>
          <a:noFill/>
        </p:spPr>
        <p:txBody>
          <a:bodyPr wrap="square" lIns="91440" tIns="45720" rIns="91440" bIns="45720" rtlCol="0" anchor="t">
            <a:spAutoFit/>
          </a:bodyPr>
          <a:lstStyle/>
          <a:p>
            <a:pPr algn="just"/>
            <a:r>
              <a:rPr lang="en-GB" b="1">
                <a:latin typeface="Arial"/>
                <a:cs typeface="Arial"/>
              </a:rPr>
              <a:t>Conditions applied to an OOCD should seek to repair harm caused to the victim (reparative) and / or seek to address offending behaviour (rehabilitative) </a:t>
            </a:r>
            <a:endParaRPr lang="en-GB" b="1">
              <a:latin typeface="Arial"/>
              <a:cs typeface="Arial" panose="020B0604020202020204" pitchFamily="34" charset="0"/>
            </a:endParaRPr>
          </a:p>
          <a:p>
            <a:pPr algn="just"/>
            <a:endParaRPr lang="en-GB" b="1">
              <a:latin typeface="Arial"/>
              <a:cs typeface="Arial" panose="020B0604020202020204" pitchFamily="34" charset="0"/>
            </a:endParaRPr>
          </a:p>
          <a:p>
            <a:pPr marL="285750" indent="-285750" algn="just">
              <a:buFont typeface="Arial" panose="020B0604020202020204" pitchFamily="34" charset="0"/>
              <a:buChar char="•"/>
            </a:pPr>
            <a:r>
              <a:rPr lang="en-GB" sz="1800">
                <a:effectLst/>
                <a:latin typeface="Arial"/>
                <a:ea typeface="Calibri" panose="020F0502020204030204" pitchFamily="34" charset="0"/>
                <a:cs typeface="Arial"/>
              </a:rPr>
              <a:t>The conditions must always be </a:t>
            </a:r>
            <a:r>
              <a:rPr lang="en-GB" sz="1800" b="1">
                <a:effectLst/>
                <a:latin typeface="Arial"/>
                <a:ea typeface="Calibri" panose="020F0502020204030204" pitchFamily="34" charset="0"/>
                <a:cs typeface="Arial"/>
              </a:rPr>
              <a:t>appropriate, proportionate </a:t>
            </a:r>
            <a:r>
              <a:rPr lang="en-GB" sz="1800">
                <a:effectLst/>
                <a:latin typeface="Arial"/>
                <a:ea typeface="Calibri" panose="020F0502020204030204" pitchFamily="34" charset="0"/>
                <a:cs typeface="Arial"/>
              </a:rPr>
              <a:t>and </a:t>
            </a:r>
            <a:r>
              <a:rPr lang="en-GB" sz="1800" b="1">
                <a:effectLst/>
                <a:latin typeface="Arial"/>
                <a:ea typeface="Calibri" panose="020F0502020204030204" pitchFamily="34" charset="0"/>
                <a:cs typeface="Arial"/>
              </a:rPr>
              <a:t>achievable</a:t>
            </a:r>
            <a:endParaRPr lang="en-GB" b="1">
              <a:latin typeface="Arial"/>
              <a:ea typeface="Calibri" panose="020F0502020204030204" pitchFamily="34" charset="0"/>
              <a:cs typeface="Arial"/>
            </a:endParaRPr>
          </a:p>
          <a:p>
            <a:pPr marL="285750" indent="-285750" algn="just">
              <a:buFont typeface="Arial" panose="020B0604020202020204" pitchFamily="34" charset="0"/>
              <a:buChar char="•"/>
            </a:pPr>
            <a:endParaRPr lang="en-GB" sz="1800">
              <a:effectLst/>
              <a:latin typeface="Arial"/>
              <a:ea typeface="Calibri" panose="020F0502020204030204" pitchFamily="34" charset="0"/>
              <a:cs typeface="Arial"/>
            </a:endParaRPr>
          </a:p>
          <a:p>
            <a:pPr marL="285750" indent="-285750" algn="just">
              <a:buFont typeface="Arial" panose="020B0604020202020204" pitchFamily="34" charset="0"/>
              <a:buChar char="•"/>
            </a:pPr>
            <a:r>
              <a:rPr lang="en-GB" sz="1800">
                <a:effectLst/>
                <a:latin typeface="Arial"/>
                <a:ea typeface="Calibri" panose="020F0502020204030204" pitchFamily="34" charset="0"/>
                <a:cs typeface="Arial"/>
              </a:rPr>
              <a:t>Timescale for </a:t>
            </a:r>
            <a:r>
              <a:rPr lang="en-GB">
                <a:latin typeface="Arial"/>
                <a:ea typeface="Calibri" panose="020F0502020204030204" pitchFamily="34" charset="0"/>
                <a:cs typeface="Arial"/>
              </a:rPr>
              <a:t>conditions should typically be set for </a:t>
            </a:r>
            <a:r>
              <a:rPr lang="en-GB" sz="1800">
                <a:effectLst/>
                <a:latin typeface="Arial"/>
                <a:ea typeface="Calibri" panose="020F0502020204030204" pitchFamily="34" charset="0"/>
                <a:cs typeface="Arial"/>
              </a:rPr>
              <a:t>12 weeks</a:t>
            </a:r>
          </a:p>
          <a:p>
            <a:pPr algn="just"/>
            <a:endParaRPr lang="en-GB" b="1">
              <a:latin typeface="Arial"/>
              <a:cs typeface="Arial" panose="020B0604020202020204" pitchFamily="34" charset="0"/>
            </a:endParaRPr>
          </a:p>
          <a:p>
            <a:pPr algn="just"/>
            <a:r>
              <a:rPr lang="en-GB" b="1">
                <a:latin typeface="Arial"/>
                <a:cs typeface="Arial"/>
              </a:rPr>
              <a:t>Reparative Conditions:</a:t>
            </a:r>
          </a:p>
          <a:p>
            <a:pPr algn="just"/>
            <a:endParaRPr lang="en-GB" b="1">
              <a:latin typeface="Arial"/>
              <a:cs typeface="Arial" panose="020B0604020202020204" pitchFamily="34" charset="0"/>
            </a:endParaRPr>
          </a:p>
          <a:p>
            <a:pPr marL="285750" indent="-285750" algn="just">
              <a:buFont typeface="Arial" panose="020B0604020202020204" pitchFamily="34" charset="0"/>
              <a:buChar char="•"/>
            </a:pPr>
            <a:r>
              <a:rPr lang="en-GB">
                <a:latin typeface="Arial"/>
                <a:cs typeface="Arial"/>
              </a:rPr>
              <a:t>Apology (written or verbal) – For </a:t>
            </a:r>
            <a:r>
              <a:rPr lang="en-GB" b="1">
                <a:latin typeface="Arial"/>
                <a:cs typeface="Arial"/>
              </a:rPr>
              <a:t>complex cases </a:t>
            </a:r>
            <a:r>
              <a:rPr lang="en-GB">
                <a:latin typeface="Arial"/>
                <a:cs typeface="Arial"/>
              </a:rPr>
              <a:t>or where you want support with this please refer to RJ Officer- </a:t>
            </a:r>
            <a:r>
              <a:rPr lang="en-GB" b="1">
                <a:latin typeface="Arial"/>
                <a:cs typeface="Arial"/>
              </a:rPr>
              <a:t>PC 1344 Dave Abrams. </a:t>
            </a:r>
            <a:r>
              <a:rPr lang="en-GB" b="1">
                <a:latin typeface="Arial"/>
                <a:cs typeface="Arial"/>
                <a:hlinkClick r:id="rId2">
                  <a:extLst>
                    <a:ext uri="{A12FA001-AC4F-418D-AE19-62706E023703}">
                      <ahyp:hlinkClr xmlns:ahyp="http://schemas.microsoft.com/office/drawing/2018/hyperlinkcolor" val="tx"/>
                    </a:ext>
                  </a:extLst>
                </a:hlinkClick>
              </a:rPr>
              <a:t>David.Abrams@gwent.police.uk</a:t>
            </a:r>
            <a:r>
              <a:rPr lang="en-GB" b="1">
                <a:latin typeface="Arial"/>
                <a:cs typeface="Arial"/>
              </a:rPr>
              <a:t> </a:t>
            </a:r>
            <a:endParaRPr lang="en-GB" b="1">
              <a:latin typeface="Arial"/>
              <a:cs typeface="Arial" panose="020B0604020202020204" pitchFamily="34" charset="0"/>
            </a:endParaRPr>
          </a:p>
          <a:p>
            <a:pPr marL="285750" indent="-285750" algn="just">
              <a:buFont typeface="Arial" panose="020B0604020202020204" pitchFamily="34" charset="0"/>
              <a:buChar char="•"/>
            </a:pPr>
            <a:endParaRPr lang="en-GB" b="1">
              <a:latin typeface="Arial"/>
              <a:cs typeface="Arial" panose="020B0604020202020204" pitchFamily="34" charset="0"/>
            </a:endParaRPr>
          </a:p>
          <a:p>
            <a:pPr marL="285750" indent="-285750" algn="just">
              <a:buFont typeface="Arial" panose="020B0604020202020204" pitchFamily="34" charset="0"/>
              <a:buChar char="•"/>
            </a:pPr>
            <a:r>
              <a:rPr lang="en-GB">
                <a:latin typeface="Arial"/>
                <a:cs typeface="Arial"/>
              </a:rPr>
              <a:t>‘To make right’ (</a:t>
            </a:r>
            <a:r>
              <a:rPr lang="en-GB" err="1">
                <a:latin typeface="Arial"/>
                <a:cs typeface="Arial"/>
              </a:rPr>
              <a:t>e.g</a:t>
            </a:r>
            <a:r>
              <a:rPr lang="en-GB">
                <a:latin typeface="Arial"/>
                <a:cs typeface="Arial"/>
              </a:rPr>
              <a:t> repair damage)</a:t>
            </a:r>
          </a:p>
          <a:p>
            <a:pPr marL="285750" indent="-285750" algn="just">
              <a:buFont typeface="Arial" panose="020B0604020202020204" pitchFamily="34" charset="0"/>
              <a:buChar char="•"/>
            </a:pPr>
            <a:endParaRPr lang="en-GB">
              <a:latin typeface="Arial"/>
              <a:cs typeface="Arial" panose="020B0604020202020204" pitchFamily="34" charset="0"/>
            </a:endParaRPr>
          </a:p>
          <a:p>
            <a:pPr marL="285750" indent="-285750" algn="just">
              <a:buFont typeface="Arial" panose="020B0604020202020204" pitchFamily="34" charset="0"/>
              <a:buChar char="•"/>
            </a:pPr>
            <a:r>
              <a:rPr lang="en-GB">
                <a:latin typeface="Arial"/>
                <a:cs typeface="Arial"/>
              </a:rPr>
              <a:t>Compensation (if required consider using a CC as conditions set as part of a CR are not enforceable)</a:t>
            </a:r>
          </a:p>
          <a:p>
            <a:pPr marL="285750" indent="-285750" algn="just">
              <a:buFont typeface="Arial" panose="020B0604020202020204" pitchFamily="34" charset="0"/>
              <a:buChar char="•"/>
            </a:pPr>
            <a:endParaRPr lang="en-GB" b="1">
              <a:latin typeface="Arial"/>
              <a:cs typeface="Arial" panose="020B0604020202020204" pitchFamily="34" charset="0"/>
            </a:endParaRPr>
          </a:p>
          <a:p>
            <a:pPr algn="just"/>
            <a:r>
              <a:rPr lang="en-GB" b="1">
                <a:latin typeface="Arial"/>
                <a:cs typeface="Arial"/>
              </a:rPr>
              <a:t>Rehabilitative Conditions:</a:t>
            </a:r>
          </a:p>
          <a:p>
            <a:pPr algn="just"/>
            <a:endParaRPr lang="en-GB" b="1">
              <a:latin typeface="Arial"/>
              <a:cs typeface="Arial" panose="020B0604020202020204" pitchFamily="34" charset="0"/>
            </a:endParaRPr>
          </a:p>
          <a:p>
            <a:pPr marL="285750" indent="-285750" algn="just">
              <a:buFont typeface="Arial" panose="020B0604020202020204" pitchFamily="34" charset="0"/>
              <a:buChar char="•"/>
            </a:pPr>
            <a:r>
              <a:rPr lang="en-GB">
                <a:latin typeface="Arial"/>
                <a:cs typeface="Arial"/>
              </a:rPr>
              <a:t>Referral to Diversion Service to address offending behaviour and underlying needs (see next slide)</a:t>
            </a:r>
          </a:p>
          <a:p>
            <a:endParaRPr lang="en-GB" b="1">
              <a:latin typeface="Arial" panose="020B0604020202020204" pitchFamily="34" charset="0"/>
              <a:cs typeface="Arial" panose="020B0604020202020204" pitchFamily="34" charset="0"/>
            </a:endParaRPr>
          </a:p>
          <a:p>
            <a:endParaRPr lang="en-GB"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4016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B52B9-7178-4914-9976-2D3BB2D92039}"/>
              </a:ext>
            </a:extLst>
          </p:cNvPr>
          <p:cNvSpPr>
            <a:spLocks noGrp="1"/>
          </p:cNvSpPr>
          <p:nvPr>
            <p:ph type="title"/>
          </p:nvPr>
        </p:nvSpPr>
        <p:spPr/>
        <p:txBody>
          <a:bodyPr/>
          <a:lstStyle/>
          <a:p>
            <a:r>
              <a:rPr lang="en-GB"/>
              <a:t>Diversion Pathways – Holistic Support </a:t>
            </a:r>
          </a:p>
        </p:txBody>
      </p:sp>
      <p:sp>
        <p:nvSpPr>
          <p:cNvPr id="8" name="TextBox 7">
            <a:extLst>
              <a:ext uri="{FF2B5EF4-FFF2-40B4-BE49-F238E27FC236}">
                <a16:creationId xmlns:a16="http://schemas.microsoft.com/office/drawing/2014/main" id="{1159FEB8-E2E9-4CFF-8503-01B773703E97}"/>
              </a:ext>
            </a:extLst>
          </p:cNvPr>
          <p:cNvSpPr txBox="1"/>
          <p:nvPr/>
        </p:nvSpPr>
        <p:spPr>
          <a:xfrm>
            <a:off x="2014916" y="1267980"/>
            <a:ext cx="10089259" cy="5078313"/>
          </a:xfrm>
          <a:prstGeom prst="rect">
            <a:avLst/>
          </a:prstGeom>
          <a:noFill/>
        </p:spPr>
        <p:txBody>
          <a:bodyPr wrap="square" lIns="91440" tIns="45720" rIns="91440" bIns="45720" anchor="t">
            <a:spAutoFit/>
          </a:bodyPr>
          <a:lstStyle/>
          <a:p>
            <a:pPr algn="just"/>
            <a:r>
              <a:rPr lang="en-GB" sz="1800" b="1">
                <a:latin typeface="Arial"/>
                <a:cs typeface="Arial"/>
              </a:rPr>
              <a:t>The below diversion pathways are available for referral under </a:t>
            </a:r>
            <a:r>
              <a:rPr lang="en-GB" b="1">
                <a:latin typeface="Arial"/>
                <a:cs typeface="Arial"/>
              </a:rPr>
              <a:t>an</a:t>
            </a:r>
            <a:r>
              <a:rPr lang="en-GB" sz="1800" b="1">
                <a:latin typeface="Arial"/>
                <a:cs typeface="Arial"/>
              </a:rPr>
              <a:t> OOCD:</a:t>
            </a:r>
            <a:endParaRPr lang="en-US"/>
          </a:p>
          <a:p>
            <a:pPr algn="just"/>
            <a:endParaRPr lang="en-GB" sz="1800">
              <a:latin typeface="Arial"/>
              <a:cs typeface="Arial" panose="020B0604020202020204" pitchFamily="34" charset="0"/>
            </a:endParaRPr>
          </a:p>
          <a:p>
            <a:pPr algn="just"/>
            <a:r>
              <a:rPr lang="en-GB" sz="1800" b="1">
                <a:latin typeface="Arial"/>
                <a:cs typeface="Arial"/>
              </a:rPr>
              <a:t>Womens’ Pathfinder Whole System Approach (WSA</a:t>
            </a:r>
            <a:r>
              <a:rPr lang="en-GB" sz="1800">
                <a:latin typeface="Arial"/>
                <a:cs typeface="Arial"/>
              </a:rPr>
              <a:t>) – Free to </a:t>
            </a:r>
            <a:r>
              <a:rPr lang="en-GB">
                <a:latin typeface="Arial"/>
                <a:cs typeface="Arial"/>
              </a:rPr>
              <a:t>the </a:t>
            </a:r>
            <a:r>
              <a:rPr lang="en-GB" sz="1800">
                <a:latin typeface="Arial"/>
                <a:cs typeface="Arial"/>
              </a:rPr>
              <a:t>offender</a:t>
            </a:r>
            <a:r>
              <a:rPr lang="en-GB">
                <a:latin typeface="Arial"/>
                <a:cs typeface="Arial"/>
              </a:rPr>
              <a:t> </a:t>
            </a:r>
          </a:p>
          <a:p>
            <a:pPr algn="just"/>
            <a:r>
              <a:rPr lang="en-GB" sz="1800">
                <a:latin typeface="Arial"/>
                <a:cs typeface="Arial"/>
              </a:rPr>
              <a:t>This service </a:t>
            </a:r>
            <a:r>
              <a:rPr lang="en-GB" sz="1800" b="0" i="0">
                <a:effectLst/>
                <a:latin typeface="Arial"/>
                <a:cs typeface="Arial"/>
              </a:rPr>
              <a:t>helps women access the right support at the earliest opportunity to prevent them from coming into further contact with the criminal justice system. All of the support offered is based on individual need.</a:t>
            </a:r>
            <a:endParaRPr lang="en-GB" sz="1800">
              <a:latin typeface="Arial"/>
              <a:cs typeface="Arial"/>
            </a:endParaRPr>
          </a:p>
          <a:p>
            <a:pPr algn="just"/>
            <a:endParaRPr lang="en-GB" sz="1800">
              <a:latin typeface="Arial"/>
              <a:cs typeface="Arial" panose="020B0604020202020204" pitchFamily="34" charset="0"/>
            </a:endParaRPr>
          </a:p>
          <a:p>
            <a:pPr algn="just"/>
            <a:r>
              <a:rPr lang="en-GB" sz="1800" b="1">
                <a:latin typeface="Arial"/>
                <a:cs typeface="Arial"/>
              </a:rPr>
              <a:t>18-25 Early Intervention and Prevention </a:t>
            </a:r>
            <a:r>
              <a:rPr lang="en-GB" sz="1800">
                <a:latin typeface="Arial"/>
                <a:cs typeface="Arial"/>
              </a:rPr>
              <a:t>– Free to </a:t>
            </a:r>
            <a:r>
              <a:rPr lang="en-GB">
                <a:latin typeface="Arial"/>
                <a:cs typeface="Arial"/>
              </a:rPr>
              <a:t>the offender </a:t>
            </a:r>
            <a:endParaRPr lang="en-GB" sz="1800">
              <a:latin typeface="Arial"/>
              <a:cs typeface="Arial" panose="020B0604020202020204" pitchFamily="34" charset="0"/>
            </a:endParaRPr>
          </a:p>
          <a:p>
            <a:pPr algn="just"/>
            <a:r>
              <a:rPr lang="en-GB" sz="1800">
                <a:latin typeface="Arial"/>
                <a:cs typeface="Arial"/>
              </a:rPr>
              <a:t>This service </a:t>
            </a:r>
            <a:r>
              <a:rPr lang="en-GB" sz="1800" b="0" i="0">
                <a:effectLst/>
                <a:latin typeface="Arial"/>
                <a:cs typeface="Arial"/>
              </a:rPr>
              <a:t>helps 18 – 25 year olds access the right support at the earliest opportunity to prevent them from coming into further contact with the criminal justice system. All of the support offered is based on individual need.</a:t>
            </a:r>
          </a:p>
          <a:p>
            <a:pPr algn="just"/>
            <a:endParaRPr lang="en-GB">
              <a:latin typeface="Arial"/>
              <a:cs typeface="Arial" panose="020B0604020202020204" pitchFamily="34" charset="0"/>
            </a:endParaRPr>
          </a:p>
          <a:p>
            <a:pPr algn="just"/>
            <a:r>
              <a:rPr lang="en-GB" sz="1800" b="1" i="0">
                <a:effectLst/>
                <a:latin typeface="Arial"/>
                <a:cs typeface="Arial"/>
              </a:rPr>
              <a:t>Gwent Drug &amp; Alcohol Service (GDAS) </a:t>
            </a:r>
            <a:r>
              <a:rPr lang="en-GB" sz="1800" b="0" i="0">
                <a:effectLst/>
                <a:latin typeface="Arial"/>
                <a:cs typeface="Arial"/>
              </a:rPr>
              <a:t>– Free </a:t>
            </a:r>
            <a:r>
              <a:rPr lang="en-GB">
                <a:latin typeface="Arial"/>
                <a:cs typeface="Arial"/>
              </a:rPr>
              <a:t>to the</a:t>
            </a:r>
            <a:r>
              <a:rPr lang="en-GB" sz="1800" b="0" i="0">
                <a:effectLst/>
                <a:latin typeface="Arial"/>
                <a:cs typeface="Arial"/>
              </a:rPr>
              <a:t> offender</a:t>
            </a:r>
          </a:p>
          <a:p>
            <a:pPr algn="just"/>
            <a:r>
              <a:rPr lang="en-GB">
                <a:latin typeface="Arial"/>
                <a:cs typeface="Arial"/>
              </a:rPr>
              <a:t>This service helps people, of all genders aged 18+, with substance misuse or where substances may have played a role in their offending.  </a:t>
            </a:r>
            <a:endParaRPr lang="en-GB" sz="1800" b="0" i="0">
              <a:effectLst/>
              <a:latin typeface="Arial"/>
              <a:cs typeface="Arial" panose="020B0604020202020204" pitchFamily="34" charset="0"/>
            </a:endParaRPr>
          </a:p>
          <a:p>
            <a:endParaRPr lang="en-GB">
              <a:cs typeface="Arial" panose="020B0604020202020204" pitchFamily="34" charset="0"/>
            </a:endParaRPr>
          </a:p>
          <a:p>
            <a:endParaRPr lang="en-GB" sz="1800">
              <a:cs typeface="Arial" panose="020B0604020202020204" pitchFamily="34" charset="0"/>
            </a:endParaRPr>
          </a:p>
          <a:p>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15982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F00BD-DD59-449D-8E7C-9844330E1D47}"/>
              </a:ext>
            </a:extLst>
          </p:cNvPr>
          <p:cNvSpPr>
            <a:spLocks noGrp="1"/>
          </p:cNvSpPr>
          <p:nvPr>
            <p:ph type="title"/>
          </p:nvPr>
        </p:nvSpPr>
        <p:spPr/>
        <p:txBody>
          <a:bodyPr/>
          <a:lstStyle/>
          <a:p>
            <a:r>
              <a:rPr lang="en-GB"/>
              <a:t>Diversion Pathways – Educational Causes  </a:t>
            </a:r>
          </a:p>
        </p:txBody>
      </p:sp>
      <p:sp>
        <p:nvSpPr>
          <p:cNvPr id="6" name="TextBox 5">
            <a:extLst>
              <a:ext uri="{FF2B5EF4-FFF2-40B4-BE49-F238E27FC236}">
                <a16:creationId xmlns:a16="http://schemas.microsoft.com/office/drawing/2014/main" id="{DC15B572-6531-4431-B3E4-C359F7C3DB12}"/>
              </a:ext>
            </a:extLst>
          </p:cNvPr>
          <p:cNvSpPr txBox="1"/>
          <p:nvPr/>
        </p:nvSpPr>
        <p:spPr>
          <a:xfrm>
            <a:off x="2014915" y="1335774"/>
            <a:ext cx="10089259" cy="3970318"/>
          </a:xfrm>
          <a:prstGeom prst="rect">
            <a:avLst/>
          </a:prstGeom>
          <a:noFill/>
        </p:spPr>
        <p:txBody>
          <a:bodyPr wrap="square" lIns="91440" tIns="45720" rIns="91440" bIns="45720" anchor="t">
            <a:spAutoFit/>
          </a:bodyPr>
          <a:lstStyle/>
          <a:p>
            <a:pPr algn="just"/>
            <a:r>
              <a:rPr lang="en-GB" b="1">
                <a:latin typeface="Arial"/>
                <a:cs typeface="Arial"/>
              </a:rPr>
              <a:t>Available courses which an offender can be referred to under a Community</a:t>
            </a:r>
            <a:endParaRPr lang="en-US"/>
          </a:p>
          <a:p>
            <a:pPr algn="just"/>
            <a:r>
              <a:rPr lang="en-GB" b="1">
                <a:latin typeface="Arial"/>
                <a:cs typeface="Arial"/>
              </a:rPr>
              <a:t>Resolution or a Conditional Caution:</a:t>
            </a:r>
          </a:p>
          <a:p>
            <a:pPr algn="just"/>
            <a:endParaRPr lang="en-GB">
              <a:latin typeface="Arial"/>
              <a:cs typeface="Arial" panose="020B0604020202020204" pitchFamily="34" charset="0"/>
            </a:endParaRPr>
          </a:p>
          <a:p>
            <a:pPr algn="just"/>
            <a:r>
              <a:rPr lang="en-GB" b="1">
                <a:latin typeface="Arial"/>
                <a:cs typeface="Arial"/>
              </a:rPr>
              <a:t>Alcohol Education Course </a:t>
            </a:r>
            <a:r>
              <a:rPr lang="en-GB">
                <a:latin typeface="Arial"/>
                <a:cs typeface="Arial"/>
              </a:rPr>
              <a:t>– cost to offender £60-  a 2.5hr online course looking at the causes and negative consequences on the offender and others of excessive alcohol / drug consumption. </a:t>
            </a:r>
            <a:br>
              <a:rPr lang="en-GB">
                <a:latin typeface="Arial"/>
                <a:cs typeface="Arial" panose="020B0604020202020204" pitchFamily="34" charset="0"/>
              </a:rPr>
            </a:br>
            <a:endParaRPr lang="en-GB">
              <a:latin typeface="Arial"/>
              <a:cs typeface="Arial" panose="020B0604020202020204" pitchFamily="34" charset="0"/>
            </a:endParaRPr>
          </a:p>
          <a:p>
            <a:pPr algn="just"/>
            <a:r>
              <a:rPr lang="en-GB" b="1">
                <a:latin typeface="Arial"/>
                <a:cs typeface="Arial"/>
              </a:rPr>
              <a:t>Drugs Education Course </a:t>
            </a:r>
            <a:r>
              <a:rPr lang="en-GB">
                <a:latin typeface="Arial"/>
                <a:cs typeface="Arial"/>
              </a:rPr>
              <a:t>– cost to offender £60  - a 2hr online course designed to increase drug awareness and provide tools to help the offender make changes to their lifestyle.  </a:t>
            </a:r>
            <a:br>
              <a:rPr lang="en-GB">
                <a:latin typeface="Arial"/>
                <a:cs typeface="Arial" panose="020B0604020202020204" pitchFamily="34" charset="0"/>
              </a:rPr>
            </a:br>
            <a:endParaRPr lang="en-GB">
              <a:latin typeface="Arial"/>
              <a:cs typeface="Arial" panose="020B0604020202020204" pitchFamily="34" charset="0"/>
            </a:endParaRPr>
          </a:p>
          <a:p>
            <a:pPr algn="just"/>
            <a:r>
              <a:rPr lang="en-GB" b="1">
                <a:latin typeface="Arial"/>
                <a:cs typeface="Arial"/>
              </a:rPr>
              <a:t>Victim Awareness Course </a:t>
            </a:r>
            <a:r>
              <a:rPr lang="en-GB">
                <a:latin typeface="Arial"/>
                <a:cs typeface="Arial"/>
              </a:rPr>
              <a:t>– cost to offender £60 – a 3 hr online course aiming to give a greater understanding of consequences of crime and the impact offending behaviour can have on victims and the wider community</a:t>
            </a:r>
          </a:p>
          <a:p>
            <a:endParaRPr lang="en-GB">
              <a:latin typeface="Arial" panose="020B0604020202020204" pitchFamily="34" charset="0"/>
              <a:cs typeface="Arial" panose="020B0604020202020204" pitchFamily="34" charset="0"/>
            </a:endParaRPr>
          </a:p>
          <a:p>
            <a:endParaRPr lang="en-GB">
              <a:solidFill>
                <a:srgbClr val="FF0000"/>
              </a:solidFill>
              <a:cs typeface="Arial" panose="020B0604020202020204" pitchFamily="34" charset="0"/>
            </a:endParaRPr>
          </a:p>
        </p:txBody>
      </p:sp>
    </p:spTree>
    <p:extLst>
      <p:ext uri="{BB962C8B-B14F-4D97-AF65-F5344CB8AC3E}">
        <p14:creationId xmlns:p14="http://schemas.microsoft.com/office/powerpoint/2010/main" val="7233041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AF85F-F687-4D23-987C-D129E34A6867}"/>
              </a:ext>
            </a:extLst>
          </p:cNvPr>
          <p:cNvSpPr>
            <a:spLocks noGrp="1"/>
          </p:cNvSpPr>
          <p:nvPr>
            <p:ph type="title"/>
          </p:nvPr>
        </p:nvSpPr>
        <p:spPr/>
        <p:txBody>
          <a:bodyPr/>
          <a:lstStyle/>
          <a:p>
            <a:r>
              <a:rPr lang="en-GB"/>
              <a:t>Diversion Hub </a:t>
            </a:r>
          </a:p>
        </p:txBody>
      </p:sp>
      <p:sp>
        <p:nvSpPr>
          <p:cNvPr id="11" name="TextBox 10">
            <a:extLst>
              <a:ext uri="{FF2B5EF4-FFF2-40B4-BE49-F238E27FC236}">
                <a16:creationId xmlns:a16="http://schemas.microsoft.com/office/drawing/2014/main" id="{FF89B0E3-0EF1-4B34-8A2F-D79FA7CAE7D7}"/>
              </a:ext>
            </a:extLst>
          </p:cNvPr>
          <p:cNvSpPr txBox="1"/>
          <p:nvPr/>
        </p:nvSpPr>
        <p:spPr>
          <a:xfrm>
            <a:off x="2014916" y="914400"/>
            <a:ext cx="10089259" cy="8125301"/>
          </a:xfrm>
          <a:prstGeom prst="rect">
            <a:avLst/>
          </a:prstGeom>
          <a:noFill/>
        </p:spPr>
        <p:txBody>
          <a:bodyPr wrap="square" lIns="91440" tIns="45720" rIns="91440" bIns="45720" rtlCol="0" anchor="t">
            <a:spAutoFit/>
          </a:bodyPr>
          <a:lstStyle/>
          <a:p>
            <a:pPr algn="just"/>
            <a:r>
              <a:rPr lang="en-GB">
                <a:latin typeface="Arial"/>
                <a:cs typeface="Arial"/>
              </a:rPr>
              <a:t>There is help and support available for</a:t>
            </a:r>
            <a:r>
              <a:rPr lang="en-GB">
                <a:solidFill>
                  <a:srgbClr val="FF0000"/>
                </a:solidFill>
                <a:latin typeface="Arial"/>
                <a:cs typeface="Arial"/>
              </a:rPr>
              <a:t> </a:t>
            </a:r>
            <a:r>
              <a:rPr lang="en-GB">
                <a:latin typeface="Arial"/>
                <a:cs typeface="Arial"/>
              </a:rPr>
              <a:t>officers, when dealing with low level crime, through our Diversion Hub who:</a:t>
            </a:r>
            <a:endParaRPr lang="en-US"/>
          </a:p>
          <a:p>
            <a:pPr algn="just"/>
            <a:endParaRPr lang="en-GB">
              <a:latin typeface="Arial"/>
              <a:cs typeface="Arial" panose="020B0604020202020204" pitchFamily="34" charset="0"/>
            </a:endParaRPr>
          </a:p>
          <a:p>
            <a:pPr marL="285750" indent="-285750" algn="just">
              <a:buFont typeface="Arial" panose="020B0604020202020204" pitchFamily="34" charset="0"/>
              <a:buChar char="•"/>
            </a:pPr>
            <a:r>
              <a:rPr lang="en-GB">
                <a:latin typeface="Arial"/>
                <a:cs typeface="Arial"/>
              </a:rPr>
              <a:t>Co-ordinate &amp; administrate referrals to support /educational services on behalf officers.</a:t>
            </a:r>
          </a:p>
          <a:p>
            <a:pPr algn="just"/>
            <a:endParaRPr lang="en-GB">
              <a:latin typeface="Arial"/>
              <a:cs typeface="Arial" panose="020B0604020202020204" pitchFamily="34" charset="0"/>
            </a:endParaRPr>
          </a:p>
          <a:p>
            <a:pPr marL="285750" indent="-285750" algn="just">
              <a:buFont typeface="Arial" panose="020B0604020202020204" pitchFamily="34" charset="0"/>
              <a:buChar char="•"/>
            </a:pPr>
            <a:r>
              <a:rPr lang="en-GB">
                <a:latin typeface="Arial"/>
                <a:cs typeface="Arial"/>
              </a:rPr>
              <a:t>Quality check and process Community Resolutions.</a:t>
            </a:r>
          </a:p>
          <a:p>
            <a:pPr marL="285750" indent="-285750" algn="just">
              <a:buFont typeface="Arial" panose="020B0604020202020204" pitchFamily="34" charset="0"/>
              <a:buChar char="•"/>
            </a:pPr>
            <a:endParaRPr lang="en-GB">
              <a:latin typeface="Arial"/>
              <a:cs typeface="Arial" panose="020B0604020202020204" pitchFamily="34" charset="0"/>
            </a:endParaRPr>
          </a:p>
          <a:p>
            <a:pPr marL="285750" indent="-285750" algn="just">
              <a:buFont typeface="Arial" panose="020B0604020202020204" pitchFamily="34" charset="0"/>
              <a:buChar char="•"/>
            </a:pPr>
            <a:r>
              <a:rPr lang="en-GB">
                <a:latin typeface="Arial"/>
                <a:cs typeface="Arial"/>
              </a:rPr>
              <a:t>Quality check and monitor all Conditional Cautions.</a:t>
            </a:r>
          </a:p>
          <a:p>
            <a:pPr marL="285750" indent="-285750" algn="just">
              <a:buFont typeface="Arial" panose="020B0604020202020204" pitchFamily="34" charset="0"/>
              <a:buChar char="•"/>
            </a:pPr>
            <a:endParaRPr lang="en-GB">
              <a:latin typeface="Arial"/>
              <a:cs typeface="Arial" panose="020B0604020202020204" pitchFamily="34" charset="0"/>
            </a:endParaRPr>
          </a:p>
          <a:p>
            <a:pPr marL="285750" indent="-285750" algn="just">
              <a:buFont typeface="Arial" panose="020B0604020202020204" pitchFamily="34" charset="0"/>
              <a:buChar char="•"/>
            </a:pPr>
            <a:r>
              <a:rPr lang="en-GB">
                <a:latin typeface="Arial"/>
                <a:cs typeface="Arial"/>
              </a:rPr>
              <a:t>Ensure compliance and liaising with HMCTS where compensation is a condition of the caution.</a:t>
            </a:r>
          </a:p>
          <a:p>
            <a:pPr algn="just"/>
            <a:endParaRPr lang="en-GB">
              <a:latin typeface="Arial"/>
              <a:cs typeface="Arial"/>
            </a:endParaRPr>
          </a:p>
          <a:p>
            <a:pPr marL="285750" indent="-285750" algn="just">
              <a:buFont typeface="Arial"/>
              <a:buChar char="•"/>
            </a:pPr>
            <a:r>
              <a:rPr lang="en-GB">
                <a:latin typeface="Arial"/>
                <a:cs typeface="Arial"/>
              </a:rPr>
              <a:t>Receive and facilitate, if appropriate, Restorative Justice intervention requests.</a:t>
            </a:r>
          </a:p>
          <a:p>
            <a:pPr marL="285750" indent="-285750" algn="just">
              <a:buFont typeface="Arial" panose="020B0604020202020204" pitchFamily="34" charset="0"/>
              <a:buChar char="•"/>
            </a:pPr>
            <a:endParaRPr lang="en-GB">
              <a:latin typeface="Arial"/>
              <a:cs typeface="Arial" panose="020B0604020202020204" pitchFamily="34" charset="0"/>
            </a:endParaRPr>
          </a:p>
          <a:p>
            <a:pPr marL="285750" indent="-285750" algn="just">
              <a:buFont typeface="Arial" panose="020B0604020202020204" pitchFamily="34" charset="0"/>
              <a:buChar char="•"/>
            </a:pPr>
            <a:r>
              <a:rPr lang="en-GB">
                <a:latin typeface="Arial"/>
                <a:cs typeface="Arial"/>
              </a:rPr>
              <a:t>Promote the use of Out of Court Disposals within Gwent Police through ongoing communications and training for officers.</a:t>
            </a:r>
          </a:p>
          <a:p>
            <a:pPr marL="285750" indent="-285750" algn="just">
              <a:buFont typeface="Arial" panose="020B0604020202020204" pitchFamily="34" charset="0"/>
              <a:buChar char="•"/>
            </a:pPr>
            <a:endParaRPr lang="en-GB" b="1">
              <a:latin typeface="Arial"/>
              <a:cs typeface="Arial" panose="020B0604020202020204" pitchFamily="34" charset="0"/>
            </a:endParaRPr>
          </a:p>
          <a:p>
            <a:pPr marL="285750" indent="-285750" algn="just">
              <a:buFont typeface="Arial" panose="020B0604020202020204" pitchFamily="34" charset="0"/>
              <a:buChar char="•"/>
            </a:pPr>
            <a:r>
              <a:rPr lang="en-GB">
                <a:latin typeface="Arial"/>
                <a:cs typeface="Arial"/>
              </a:rPr>
              <a:t>To provide data/cases to the Out of Court Disposal Scrutiny Panel.</a:t>
            </a:r>
          </a:p>
          <a:p>
            <a:pPr algn="just"/>
            <a:endParaRPr lang="en-GB" b="1">
              <a:latin typeface="Arial"/>
              <a:cs typeface="Arial" panose="020B0604020202020204" pitchFamily="34" charset="0"/>
            </a:endParaRPr>
          </a:p>
          <a:p>
            <a:pPr algn="just"/>
            <a:r>
              <a:rPr lang="en-GB" b="1">
                <a:latin typeface="Arial"/>
                <a:cs typeface="Arial"/>
              </a:rPr>
              <a:t>ALL CONTACT DETAILS AND INFORMATION CAN BE FOUND ON THE DIVERSION HUB PAGE ON THE BEAT/DEPARTMENTS/DIVERSION HUB  -  </a:t>
            </a:r>
            <a:r>
              <a:rPr lang="en-GB">
                <a:latin typeface="Arial"/>
                <a:cs typeface="Arial"/>
                <a:hlinkClick r:id="rId2"/>
              </a:rPr>
              <a:t>Diversion Hub</a:t>
            </a:r>
            <a:r>
              <a:rPr lang="en-GB">
                <a:latin typeface="Arial"/>
                <a:cs typeface="Arial"/>
              </a:rPr>
              <a:t>  </a:t>
            </a:r>
            <a:endParaRPr lang="en-GB" b="1">
              <a:solidFill>
                <a:srgbClr val="FF0000"/>
              </a:solidFill>
              <a:cs typeface="Arial" panose="020B0604020202020204" pitchFamily="34" charset="0"/>
            </a:endParaRPr>
          </a:p>
          <a:p>
            <a:endParaRPr lang="en-GB" b="1">
              <a:latin typeface="Arial" panose="020B0604020202020204" pitchFamily="34" charset="0"/>
              <a:cs typeface="Arial" panose="020B0604020202020204" pitchFamily="34" charset="0"/>
            </a:endParaRPr>
          </a:p>
          <a:p>
            <a:endParaRPr lang="en-GB" b="1">
              <a:latin typeface="Arial" panose="020B0604020202020204" pitchFamily="34" charset="0"/>
              <a:cs typeface="Arial" panose="020B0604020202020204" pitchFamily="34" charset="0"/>
            </a:endParaRPr>
          </a:p>
          <a:p>
            <a:endParaRPr lang="en-GB" b="1">
              <a:latin typeface="Arial" panose="020B0604020202020204" pitchFamily="34" charset="0"/>
              <a:cs typeface="Arial" panose="020B0604020202020204" pitchFamily="34" charset="0"/>
            </a:endParaRPr>
          </a:p>
          <a:p>
            <a:endParaRPr lang="en-GB" b="1">
              <a:latin typeface="Arial" panose="020B0604020202020204" pitchFamily="34" charset="0"/>
              <a:cs typeface="Arial" panose="020B0604020202020204" pitchFamily="34" charset="0"/>
            </a:endParaRPr>
          </a:p>
          <a:p>
            <a:endParaRPr lang="en-GB" b="1">
              <a:latin typeface="Arial" panose="020B0604020202020204" pitchFamily="34" charset="0"/>
              <a:cs typeface="Arial" panose="020B0604020202020204" pitchFamily="34" charset="0"/>
            </a:endParaRPr>
          </a:p>
          <a:p>
            <a:endParaRPr lang="en-GB" b="1">
              <a:latin typeface="Arial" panose="020B0604020202020204" pitchFamily="34" charset="0"/>
              <a:cs typeface="Arial" panose="020B0604020202020204" pitchFamily="34" charset="0"/>
            </a:endParaRPr>
          </a:p>
          <a:p>
            <a:endParaRPr lang="en-GB" b="1">
              <a:latin typeface="Arial" panose="020B0604020202020204" pitchFamily="34" charset="0"/>
              <a:cs typeface="Arial" panose="020B0604020202020204" pitchFamily="34" charset="0"/>
            </a:endParaRPr>
          </a:p>
          <a:p>
            <a:endParaRPr lang="en-GB"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47462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D4A3-0C06-4AC4-8A35-3080CF036613}"/>
              </a:ext>
            </a:extLst>
          </p:cNvPr>
          <p:cNvSpPr>
            <a:spLocks noGrp="1"/>
          </p:cNvSpPr>
          <p:nvPr>
            <p:ph type="title"/>
          </p:nvPr>
        </p:nvSpPr>
        <p:spPr/>
        <p:txBody>
          <a:bodyPr/>
          <a:lstStyle/>
          <a:p>
            <a:r>
              <a:rPr lang="en-GB"/>
              <a:t>Useful Links &amp; Documents </a:t>
            </a:r>
          </a:p>
        </p:txBody>
      </p:sp>
      <p:sp>
        <p:nvSpPr>
          <p:cNvPr id="4" name="TextBox 3">
            <a:extLst>
              <a:ext uri="{FF2B5EF4-FFF2-40B4-BE49-F238E27FC236}">
                <a16:creationId xmlns:a16="http://schemas.microsoft.com/office/drawing/2014/main" id="{67EBD468-0D58-47A0-8B09-5DF86141DC02}"/>
              </a:ext>
            </a:extLst>
          </p:cNvPr>
          <p:cNvSpPr txBox="1"/>
          <p:nvPr/>
        </p:nvSpPr>
        <p:spPr>
          <a:xfrm>
            <a:off x="2014916" y="1339096"/>
            <a:ext cx="9369778" cy="5909310"/>
          </a:xfrm>
          <a:prstGeom prst="rect">
            <a:avLst/>
          </a:prstGeom>
          <a:noFill/>
        </p:spPr>
        <p:txBody>
          <a:bodyPr wrap="square" lIns="91440" tIns="45720" rIns="91440" bIns="45720" rtlCol="0" anchor="t">
            <a:spAutoFit/>
          </a:bodyPr>
          <a:lstStyle/>
          <a:p>
            <a:r>
              <a:rPr lang="en-GB" b="1">
                <a:latin typeface="Arial"/>
                <a:cs typeface="Arial"/>
              </a:rPr>
              <a:t>NPCC Charging and Out of Court Disposal Strategy - </a:t>
            </a:r>
            <a:r>
              <a:rPr lang="en-GB">
                <a:latin typeface="Arial"/>
                <a:cs typeface="Arial"/>
                <a:hlinkClick r:id="rId3"/>
              </a:rPr>
              <a:t>Charging and Out of Court Disposals A National Strategy.pdf (npcc.police.uk)</a:t>
            </a:r>
            <a:r>
              <a:rPr lang="en-GB">
                <a:latin typeface="Arial"/>
                <a:cs typeface="Arial"/>
              </a:rPr>
              <a:t> </a:t>
            </a:r>
            <a:endParaRPr lang="en-GB" b="1">
              <a:latin typeface="Arial"/>
              <a:cs typeface="Arial"/>
            </a:endParaRPr>
          </a:p>
          <a:p>
            <a:endParaRPr lang="en-GB" b="1">
              <a:latin typeface="Arial"/>
              <a:cs typeface="Arial"/>
            </a:endParaRPr>
          </a:p>
          <a:p>
            <a:endParaRPr lang="en-GB" b="1">
              <a:latin typeface="Arial"/>
              <a:cs typeface="Arial"/>
            </a:endParaRPr>
          </a:p>
          <a:p>
            <a:r>
              <a:rPr lang="en-GB" b="1">
                <a:latin typeface="Arial"/>
                <a:cs typeface="Arial"/>
              </a:rPr>
              <a:t>NPCC Community Resolution Guidance </a:t>
            </a:r>
            <a:endParaRPr lang="en-GB" b="1">
              <a:solidFill>
                <a:srgbClr val="FF0000"/>
              </a:solidFill>
              <a:latin typeface="Arial"/>
              <a:cs typeface="Arial"/>
            </a:endParaRPr>
          </a:p>
          <a:p>
            <a:endParaRPr lang="en-GB" b="1">
              <a:latin typeface="Arial"/>
              <a:cs typeface="Arial"/>
            </a:endParaRPr>
          </a:p>
          <a:p>
            <a:endParaRPr lang="en-GB" b="1">
              <a:latin typeface="Arial"/>
              <a:cs typeface="Arial"/>
            </a:endParaRPr>
          </a:p>
          <a:p>
            <a:r>
              <a:rPr lang="en-GB" b="1">
                <a:latin typeface="Arial"/>
                <a:cs typeface="Arial"/>
              </a:rPr>
              <a:t>Adult Gravity Matrix – Two Tier Framework </a:t>
            </a:r>
            <a:r>
              <a:rPr lang="en-GB">
                <a:latin typeface="Arial"/>
                <a:cs typeface="Arial"/>
                <a:hlinkClick r:id="rId4"/>
              </a:rPr>
              <a:t>Gravity matrix (Adult) (npcc.police.uk)</a:t>
            </a:r>
            <a:endParaRPr lang="en-GB" b="1">
              <a:latin typeface="Arial"/>
              <a:cs typeface="Arial"/>
            </a:endParaRPr>
          </a:p>
          <a:p>
            <a:endParaRPr lang="en-GB" b="1">
              <a:latin typeface="Arial"/>
              <a:cs typeface="Arial"/>
            </a:endParaRPr>
          </a:p>
          <a:p>
            <a:endParaRPr lang="en-GB" b="1">
              <a:latin typeface="Arial"/>
              <a:cs typeface="Arial"/>
            </a:endParaRPr>
          </a:p>
          <a:p>
            <a:r>
              <a:rPr lang="en-GB" b="1">
                <a:latin typeface="Arial"/>
                <a:cs typeface="Arial"/>
              </a:rPr>
              <a:t>Adult Gravity Matrix – Two Tier Framework Guidance Video - </a:t>
            </a:r>
            <a:r>
              <a:rPr lang="en-GB">
                <a:latin typeface="Arial"/>
                <a:cs typeface="Arial"/>
                <a:hlinkClick r:id="rId5"/>
              </a:rPr>
              <a:t>OOCD Adult Gravity Matrix</a:t>
            </a:r>
            <a:endParaRPr lang="en-GB">
              <a:latin typeface="Arial"/>
              <a:cs typeface="Arial"/>
            </a:endParaRPr>
          </a:p>
          <a:p>
            <a:endParaRPr lang="en-GB">
              <a:latin typeface="Arial"/>
              <a:cs typeface="Arial"/>
            </a:endParaRPr>
          </a:p>
          <a:p>
            <a:endParaRPr lang="en-GB">
              <a:latin typeface="Arial"/>
              <a:cs typeface="Arial"/>
            </a:endParaRPr>
          </a:p>
          <a:p>
            <a:r>
              <a:rPr lang="en-GB" b="1">
                <a:latin typeface="Arial"/>
                <a:cs typeface="Arial"/>
              </a:rPr>
              <a:t>Diversion Hub Beat Page (Guidance </a:t>
            </a:r>
            <a:r>
              <a:rPr lang="en-GB" b="1" err="1">
                <a:latin typeface="Arial"/>
                <a:cs typeface="Arial"/>
              </a:rPr>
              <a:t>inc</a:t>
            </a:r>
            <a:r>
              <a:rPr lang="en-GB" b="1">
                <a:latin typeface="Arial"/>
                <a:cs typeface="Arial"/>
              </a:rPr>
              <a:t> </a:t>
            </a:r>
            <a:r>
              <a:rPr lang="en-GB" b="1" err="1">
                <a:latin typeface="Arial"/>
                <a:cs typeface="Arial"/>
              </a:rPr>
              <a:t>iPatrol</a:t>
            </a:r>
            <a:r>
              <a:rPr lang="en-GB" b="1">
                <a:latin typeface="Arial"/>
                <a:cs typeface="Arial"/>
              </a:rPr>
              <a:t> App etc) </a:t>
            </a:r>
            <a:r>
              <a:rPr lang="en-GB">
                <a:latin typeface="Arial"/>
                <a:cs typeface="Arial"/>
              </a:rPr>
              <a:t>- </a:t>
            </a:r>
            <a:r>
              <a:rPr lang="en-GB">
                <a:latin typeface="Arial"/>
                <a:cs typeface="Arial"/>
                <a:hlinkClick r:id="rId6"/>
              </a:rPr>
              <a:t>Diversion Hub</a:t>
            </a:r>
            <a:endParaRPr lang="en-GB">
              <a:latin typeface="Arial"/>
              <a:cs typeface="Arial"/>
            </a:endParaRPr>
          </a:p>
          <a:p>
            <a:endParaRPr lang="en-GB"/>
          </a:p>
          <a:p>
            <a:endParaRPr lang="en-GB"/>
          </a:p>
          <a:p>
            <a:endParaRPr lang="en-GB"/>
          </a:p>
          <a:p>
            <a:endParaRPr lang="en-GB"/>
          </a:p>
          <a:p>
            <a:endParaRPr lang="en-GB" b="1"/>
          </a:p>
          <a:p>
            <a:endParaRPr lang="en-GB" b="1">
              <a:cs typeface="Calibri"/>
            </a:endParaRPr>
          </a:p>
        </p:txBody>
      </p:sp>
      <p:graphicFrame>
        <p:nvGraphicFramePr>
          <p:cNvPr id="7" name="Object 6">
            <a:extLst>
              <a:ext uri="{FF2B5EF4-FFF2-40B4-BE49-F238E27FC236}">
                <a16:creationId xmlns:a16="http://schemas.microsoft.com/office/drawing/2014/main" id="{63DB9C04-8E96-4DE1-83AB-23C14E13B7B0}"/>
              </a:ext>
            </a:extLst>
          </p:cNvPr>
          <p:cNvGraphicFramePr>
            <a:graphicFrameLocks noChangeAspect="1"/>
          </p:cNvGraphicFramePr>
          <p:nvPr>
            <p:extLst>
              <p:ext uri="{D42A27DB-BD31-4B8C-83A1-F6EECF244321}">
                <p14:modId xmlns:p14="http://schemas.microsoft.com/office/powerpoint/2010/main" val="2899407573"/>
              </p:ext>
            </p:extLst>
          </p:nvPr>
        </p:nvGraphicFramePr>
        <p:xfrm>
          <a:off x="6484741" y="2307220"/>
          <a:ext cx="914400" cy="771525"/>
        </p:xfrm>
        <a:graphic>
          <a:graphicData uri="http://schemas.openxmlformats.org/presentationml/2006/ole">
            <mc:AlternateContent xmlns:mc="http://schemas.openxmlformats.org/markup-compatibility/2006">
              <mc:Choice xmlns:v="urn:schemas-microsoft-com:vml" Requires="v">
                <p:oleObj spid="_x0000_s1026" name="Acrobat Document" showAsIcon="1" r:id="rId7" imgW="914400" imgH="771480" progId="AcroExch.Document.DC">
                  <p:embed/>
                </p:oleObj>
              </mc:Choice>
              <mc:Fallback>
                <p:oleObj name="Acrobat Document" showAsIcon="1" r:id="rId7" imgW="914400" imgH="771480" progId="AcroExch.Document.DC">
                  <p:embed/>
                  <p:pic>
                    <p:nvPicPr>
                      <p:cNvPr id="7" name="Object 6">
                        <a:extLst>
                          <a:ext uri="{FF2B5EF4-FFF2-40B4-BE49-F238E27FC236}">
                            <a16:creationId xmlns:a16="http://schemas.microsoft.com/office/drawing/2014/main" id="{63DB9C04-8E96-4DE1-83AB-23C14E13B7B0}"/>
                          </a:ext>
                        </a:extLst>
                      </p:cNvPr>
                      <p:cNvPicPr/>
                      <p:nvPr/>
                    </p:nvPicPr>
                    <p:blipFill>
                      <a:blip r:embed="rId8"/>
                      <a:stretch>
                        <a:fillRect/>
                      </a:stretch>
                    </p:blipFill>
                    <p:spPr>
                      <a:xfrm>
                        <a:off x="6484741" y="2307220"/>
                        <a:ext cx="914400" cy="771525"/>
                      </a:xfrm>
                      <a:prstGeom prst="rect">
                        <a:avLst/>
                      </a:prstGeom>
                    </p:spPr>
                  </p:pic>
                </p:oleObj>
              </mc:Fallback>
            </mc:AlternateContent>
          </a:graphicData>
        </a:graphic>
      </p:graphicFrame>
    </p:spTree>
    <p:extLst>
      <p:ext uri="{BB962C8B-B14F-4D97-AF65-F5344CB8AC3E}">
        <p14:creationId xmlns:p14="http://schemas.microsoft.com/office/powerpoint/2010/main" val="38858415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952FC5ED49E9C4CA18BFCDDADBF49C2" ma:contentTypeVersion="7" ma:contentTypeDescription="Create a new document." ma:contentTypeScope="" ma:versionID="c24d43b2dbe026be019c7463bb2b76df">
  <xsd:schema xmlns:xsd="http://www.w3.org/2001/XMLSchema" xmlns:xs="http://www.w3.org/2001/XMLSchema" xmlns:p="http://schemas.microsoft.com/office/2006/metadata/properties" xmlns:ns2="f2a80775-09dd-4f59-a13b-c61c125c6c63" xmlns:ns3="f92ad5ce-a633-4abd-b00c-15d390ad03c3" targetNamespace="http://schemas.microsoft.com/office/2006/metadata/properties" ma:root="true" ma:fieldsID="bb17d219629303ee067a9031983d27d5" ns2:_="" ns3:_="">
    <xsd:import namespace="f2a80775-09dd-4f59-a13b-c61c125c6c63"/>
    <xsd:import namespace="f92ad5ce-a633-4abd-b00c-15d390ad03c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2a80775-09dd-4f59-a13b-c61c125c6c6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LengthInSeconds" ma:index="14"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92ad5ce-a633-4abd-b00c-15d390ad03c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088B3F6-4B50-4383-82F6-F6F5324F2C38}">
  <ds:schemaRefs>
    <ds:schemaRef ds:uri="http://schemas.microsoft.com/sharepoint/v3/contenttype/forms"/>
  </ds:schemaRefs>
</ds:datastoreItem>
</file>

<file path=customXml/itemProps2.xml><?xml version="1.0" encoding="utf-8"?>
<ds:datastoreItem xmlns:ds="http://schemas.openxmlformats.org/officeDocument/2006/customXml" ds:itemID="{65B927C0-E38B-4D8D-8B41-CD68F558F1B5}">
  <ds:schemaRefs>
    <ds:schemaRef ds:uri="f2a80775-09dd-4f59-a13b-c61c125c6c63"/>
    <ds:schemaRef ds:uri="f92ad5ce-a633-4abd-b00c-15d390ad03c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5ABF06E-2637-463A-A94B-7D88E1515F0F}">
  <ds:schemaRefs>
    <ds:schemaRef ds:uri="http://schemas.microsoft.com/office/infopath/2007/PartnerControls"/>
    <ds:schemaRef ds:uri="http://purl.org/dc/elements/1.1/"/>
    <ds:schemaRef ds:uri="http://schemas.microsoft.com/office/2006/metadata/properties"/>
    <ds:schemaRef ds:uri="f2a80775-09dd-4f59-a13b-c61c125c6c63"/>
    <ds:schemaRef ds:uri="http://purl.org/dc/terms/"/>
    <ds:schemaRef ds:uri="http://schemas.openxmlformats.org/package/2006/metadata/core-properties"/>
    <ds:schemaRef ds:uri="http://schemas.microsoft.com/office/2006/documentManagement/types"/>
    <ds:schemaRef ds:uri="f92ad5ce-a633-4abd-b00c-15d390ad03c3"/>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TotalTime>
  <Words>1649</Words>
  <Application>Microsoft Office PowerPoint</Application>
  <PresentationFormat>Widescreen</PresentationFormat>
  <Paragraphs>207</Paragraphs>
  <Slides>15</Slides>
  <Notes>1</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15</vt:i4>
      </vt:variant>
    </vt:vector>
  </HeadingPairs>
  <TitlesOfParts>
    <vt:vector size="21" baseType="lpstr">
      <vt:lpstr>Arial</vt:lpstr>
      <vt:lpstr>Calibri</vt:lpstr>
      <vt:lpstr>Calibri Light</vt:lpstr>
      <vt:lpstr>Wingdings</vt:lpstr>
      <vt:lpstr>Office Theme</vt:lpstr>
      <vt:lpstr>Acrobat Document</vt:lpstr>
      <vt:lpstr>Out of Court Disposals (OOCD)  Community Resolutions (CR) Conditional Cautions (CC)</vt:lpstr>
      <vt:lpstr>Key Principles of Out of Court Disposals (OOCD’s) </vt:lpstr>
      <vt:lpstr>OOCD NPCC Two Tier Framework – Context  </vt:lpstr>
      <vt:lpstr>Community Resolutions (CR) – A Brief Overview</vt:lpstr>
      <vt:lpstr>Community Resolution – Eligibility </vt:lpstr>
      <vt:lpstr>Community Resolution – Offences Overview</vt:lpstr>
      <vt:lpstr>Community Resolution - Process Guidance </vt:lpstr>
      <vt:lpstr>Conditional Cautions (CC) – A Brief Overview</vt:lpstr>
      <vt:lpstr>Conditional Cautions – Eligibility </vt:lpstr>
      <vt:lpstr>Conditional Cautions – Offence Overview</vt:lpstr>
      <vt:lpstr>Conditions &amp; Diversion Pathways </vt:lpstr>
      <vt:lpstr>Diversion Pathways – Holistic Support </vt:lpstr>
      <vt:lpstr>Diversion Pathways – Educational Causes  </vt:lpstr>
      <vt:lpstr>Diversion Hub </vt:lpstr>
      <vt:lpstr>Useful Links &amp; Documents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Design Department</dc:creator>
  <cp:lastModifiedBy>Neil,Sharon swp3514</cp:lastModifiedBy>
  <cp:revision>2</cp:revision>
  <dcterms:created xsi:type="dcterms:W3CDTF">2020-09-14T11:38:00Z</dcterms:created>
  <dcterms:modified xsi:type="dcterms:W3CDTF">2022-12-15T10:27:40Z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etDate">
    <vt:lpwstr>2021-09-27T12:46:02Z</vt:lpwstr>
  </property>
  <property fmtid="{D5CDD505-2E9C-101B-9397-08002B2CF9AE}" pid="4" name="MSIP_Label_f2acd28b-79a3-4a0f-b0ff-4b75658b1549_Method">
    <vt:lpwstr>Standard</vt:lpwstr>
  </property>
  <property fmtid="{D5CDD505-2E9C-101B-9397-08002B2CF9AE}" pid="5" name="MSIP_Label_f2acd28b-79a3-4a0f-b0ff-4b75658b1549_Name">
    <vt:lpwstr>OFFICIAL</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ActionId">
    <vt:lpwstr>27d3b16f-6594-49a2-9ede-b71fddeb67ad</vt:lpwstr>
  </property>
  <property fmtid="{D5CDD505-2E9C-101B-9397-08002B2CF9AE}" pid="8" name="MSIP_Label_f2acd28b-79a3-4a0f-b0ff-4b75658b1549_ContentBits">
    <vt:lpwstr>0</vt:lpwstr>
  </property>
  <property fmtid="{D5CDD505-2E9C-101B-9397-08002B2CF9AE}" pid="9" name="ContentTypeId">
    <vt:lpwstr>0x0101005952FC5ED49E9C4CA18BFCDDADBF49C2</vt:lpwstr>
  </property>
  <property fmtid="{D5CDD505-2E9C-101B-9397-08002B2CF9AE}" pid="10" name="MSIP_Label_66cf8fe5-b7b7-4df7-b38d-1c61ac2f6639_Enabled">
    <vt:lpwstr>true</vt:lpwstr>
  </property>
  <property fmtid="{D5CDD505-2E9C-101B-9397-08002B2CF9AE}" pid="11" name="MSIP_Label_66cf8fe5-b7b7-4df7-b38d-1c61ac2f6639_SetDate">
    <vt:lpwstr>2022-12-15T10:26:49Z</vt:lpwstr>
  </property>
  <property fmtid="{D5CDD505-2E9C-101B-9397-08002B2CF9AE}" pid="12" name="MSIP_Label_66cf8fe5-b7b7-4df7-b38d-1c61ac2f6639_Method">
    <vt:lpwstr>Standard</vt:lpwstr>
  </property>
  <property fmtid="{D5CDD505-2E9C-101B-9397-08002B2CF9AE}" pid="13" name="MSIP_Label_66cf8fe5-b7b7-4df7-b38d-1c61ac2f6639_Name">
    <vt:lpwstr>66cf8fe5-b7b7-4df7-b38d-1c61ac2f6639</vt:lpwstr>
  </property>
  <property fmtid="{D5CDD505-2E9C-101B-9397-08002B2CF9AE}" pid="14" name="MSIP_Label_66cf8fe5-b7b7-4df7-b38d-1c61ac2f6639_SiteId">
    <vt:lpwstr>270c2f4d-fd0c-4f08-92a9-e5bdd8a87e09</vt:lpwstr>
  </property>
  <property fmtid="{D5CDD505-2E9C-101B-9397-08002B2CF9AE}" pid="15" name="MSIP_Label_66cf8fe5-b7b7-4df7-b38d-1c61ac2f6639_ActionId">
    <vt:lpwstr>247147ad-6d52-4d36-a91b-c6ac19abdec2</vt:lpwstr>
  </property>
  <property fmtid="{D5CDD505-2E9C-101B-9397-08002B2CF9AE}" pid="16" name="MSIP_Label_66cf8fe5-b7b7-4df7-b38d-1c61ac2f6639_ContentBits">
    <vt:lpwstr>0</vt:lpwstr>
  </property>
</Properties>
</file>