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5">
  <p:sldMasterIdLst>
    <p:sldMasterId id="2147483648" r:id="rId1"/>
  </p:sldMasterIdLst>
  <p:notesMasterIdLst>
    <p:notesMasterId r:id="rId21"/>
  </p:notesMasterIdLst>
  <p:sldIdLst>
    <p:sldId id="258" r:id="rId2"/>
    <p:sldId id="384" r:id="rId3"/>
    <p:sldId id="378" r:id="rId4"/>
    <p:sldId id="361" r:id="rId5"/>
    <p:sldId id="376" r:id="rId6"/>
    <p:sldId id="374" r:id="rId7"/>
    <p:sldId id="383" r:id="rId8"/>
    <p:sldId id="388" r:id="rId9"/>
    <p:sldId id="386" r:id="rId10"/>
    <p:sldId id="392" r:id="rId11"/>
    <p:sldId id="393" r:id="rId12"/>
    <p:sldId id="396" r:id="rId13"/>
    <p:sldId id="397" r:id="rId14"/>
    <p:sldId id="398" r:id="rId15"/>
    <p:sldId id="377" r:id="rId16"/>
    <p:sldId id="395" r:id="rId17"/>
    <p:sldId id="399" r:id="rId18"/>
    <p:sldId id="400" r:id="rId19"/>
    <p:sldId id="314" r:id="rId20"/>
  </p:sldIdLst>
  <p:sldSz cx="13504863" cy="7596188"/>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93" userDrawn="1">
          <p15:clr>
            <a:srgbClr val="A4A3A4"/>
          </p15:clr>
        </p15:guide>
        <p15:guide id="2" pos="4255"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000"/>
    <a:srgbClr val="13ADBD"/>
    <a:srgbClr val="FF3399"/>
    <a:srgbClr val="3333FF"/>
    <a:srgbClr val="BF078A"/>
    <a:srgbClr val="000099"/>
    <a:srgbClr val="0033CC"/>
    <a:srgbClr val="D60093"/>
    <a:srgbClr val="903685"/>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1967" autoAdjust="0"/>
  </p:normalViewPr>
  <p:slideViewPr>
    <p:cSldViewPr>
      <p:cViewPr varScale="1">
        <p:scale>
          <a:sx n="61" d="100"/>
          <a:sy n="61" d="100"/>
        </p:scale>
        <p:origin x="1238" y="197"/>
      </p:cViewPr>
      <p:guideLst>
        <p:guide orient="horz" pos="2393"/>
        <p:guide pos="4255"/>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BAE481-571C-4425-867D-DFAA63E39F30}" type="datetimeFigureOut">
              <a:rPr lang="en-IN" smtClean="0"/>
              <a:t>16-04-2026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AAB16B-E1DD-4373-BAFF-E0A56BAF5DA0}" type="slidenum">
              <a:rPr lang="en-IN" smtClean="0"/>
              <a:t>‹#›</a:t>
            </a:fld>
            <a:endParaRPr lang="en-IN"/>
          </a:p>
        </p:txBody>
      </p:sp>
    </p:spTree>
    <p:extLst>
      <p:ext uri="{BB962C8B-B14F-4D97-AF65-F5344CB8AC3E}">
        <p14:creationId xmlns:p14="http://schemas.microsoft.com/office/powerpoint/2010/main" val="16311033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b="1" dirty="0"/>
              <a:t>Good morning everyone.</a:t>
            </a:r>
          </a:p>
          <a:p>
            <a:r>
              <a:rPr lang="en-US" b="1" dirty="0"/>
              <a:t>Today, I will be presenting</a:t>
            </a:r>
          </a:p>
        </p:txBody>
      </p:sp>
      <p:sp>
        <p:nvSpPr>
          <p:cNvPr id="4" name="Slide Number Placeholder 3"/>
          <p:cNvSpPr>
            <a:spLocks noGrp="1"/>
          </p:cNvSpPr>
          <p:nvPr>
            <p:ph type="sldNum" sz="quarter" idx="5"/>
          </p:nvPr>
        </p:nvSpPr>
        <p:spPr/>
        <p:txBody>
          <a:bodyPr/>
          <a:lstStyle/>
          <a:p>
            <a:fld id="{75AAB16B-E1DD-4373-BAFF-E0A56BAF5DA0}" type="slidenum">
              <a:rPr lang="en-IN" smtClean="0"/>
              <a:t>1</a:t>
            </a:fld>
            <a:endParaRPr lang="en-IN"/>
          </a:p>
        </p:txBody>
      </p:sp>
    </p:spTree>
    <p:extLst>
      <p:ext uri="{BB962C8B-B14F-4D97-AF65-F5344CB8AC3E}">
        <p14:creationId xmlns:p14="http://schemas.microsoft.com/office/powerpoint/2010/main" val="24419476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In this slide, I will introduce Type 2 Diabetes Mellitus and explain why it is a major long-term health concern in the UK. Type 2 Diabetes is a chronic metabolic disorder caused by insulin resistance, leading to high blood glucose levels. It occurs when the body becomes resistant to insulin or does not produce enough insulin effectively. As a result, blood sugar levels remain elevated, increasing the risk of serious health complications.</a:t>
            </a:r>
          </a:p>
          <a:p>
            <a:endParaRPr lang="en-US" b="1" dirty="0"/>
          </a:p>
          <a:p>
            <a:r>
              <a:rPr lang="en-US" b="1" dirty="0"/>
              <a:t>In the UK, millions of people are currently living with Type 2 Diabetes, and the number continues to rise globally due to factors such as obesity, unhealthy diet, and physical inactivity. If not properly managed, T2DM can lead to severe complications including cardiovascular disease, kidney failure, nerve damage, and vision problems.</a:t>
            </a:r>
          </a:p>
          <a:p>
            <a:r>
              <a:rPr lang="en-US" b="1" dirty="0"/>
              <a:t>This presentation is specifically aimed at community nurses, as they play a vital role in early detection, patient education, monitoring, and long-term diabetes management. Early diagnosis and effective intervention are essential in improving patient outcomes and reducing long-term complications.</a:t>
            </a:r>
          </a:p>
          <a:p>
            <a:endParaRPr lang="en-IN" dirty="0"/>
          </a:p>
        </p:txBody>
      </p:sp>
      <p:sp>
        <p:nvSpPr>
          <p:cNvPr id="4" name="Slide Number Placeholder 3"/>
          <p:cNvSpPr>
            <a:spLocks noGrp="1"/>
          </p:cNvSpPr>
          <p:nvPr>
            <p:ph type="sldNum" sz="quarter" idx="5"/>
          </p:nvPr>
        </p:nvSpPr>
        <p:spPr/>
        <p:txBody>
          <a:bodyPr/>
          <a:lstStyle/>
          <a:p>
            <a:fld id="{75AAB16B-E1DD-4373-BAFF-E0A56BAF5DA0}" type="slidenum">
              <a:rPr lang="en-IN" smtClean="0"/>
              <a:t>2</a:t>
            </a:fld>
            <a:endParaRPr lang="en-IN"/>
          </a:p>
        </p:txBody>
      </p:sp>
    </p:spTree>
    <p:extLst>
      <p:ext uri="{BB962C8B-B14F-4D97-AF65-F5344CB8AC3E}">
        <p14:creationId xmlns:p14="http://schemas.microsoft.com/office/powerpoint/2010/main" val="39228912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b="1" dirty="0"/>
              <a:t>In this slide, I explain the definition and overview of Type 2 Diabetes Mellitus. Type 2 Diabetes occurs when the body cannot use insulin effectively, which is known as insulin resistance. Over time, the pancreas produces less insulin, making it harder for glucose to enter body cells. As a result, glucose remains in the bloodstream, causing persistently high blood sugar levels.</a:t>
            </a:r>
          </a:p>
          <a:p>
            <a:endParaRPr lang="en-US" b="1" dirty="0"/>
          </a:p>
          <a:p>
            <a:r>
              <a:rPr lang="en-US" b="1" dirty="0"/>
              <a:t>The first diagram compares normal glucose regulation with Type 2 Diabetes. In a healthy body, insulin acts like a key that unlocks cells, allowing glucose to enter and be used for energy. In Type 2 Diabetes, although insulin is produced, the body’s cells do not respond properly, so glucose cannot enter efficiently and builds up in the blood. The second diagram shows how prolonged high blood sugar can damage major organs such as the heart, kidneys, eyes, nerves, and blood vessels. Because T2DM develops gradually, many individuals remain undiagnosed until complications begin to appear.</a:t>
            </a:r>
          </a:p>
        </p:txBody>
      </p:sp>
      <p:sp>
        <p:nvSpPr>
          <p:cNvPr id="4" name="Slide Number Placeholder 3"/>
          <p:cNvSpPr>
            <a:spLocks noGrp="1"/>
          </p:cNvSpPr>
          <p:nvPr>
            <p:ph type="sldNum" sz="quarter" idx="5"/>
          </p:nvPr>
        </p:nvSpPr>
        <p:spPr/>
        <p:txBody>
          <a:bodyPr/>
          <a:lstStyle/>
          <a:p>
            <a:fld id="{75AAB16B-E1DD-4373-BAFF-E0A56BAF5DA0}" type="slidenum">
              <a:rPr lang="en-IN" smtClean="0"/>
              <a:t>3</a:t>
            </a:fld>
            <a:endParaRPr lang="en-IN"/>
          </a:p>
        </p:txBody>
      </p:sp>
    </p:spTree>
    <p:extLst>
      <p:ext uri="{BB962C8B-B14F-4D97-AF65-F5344CB8AC3E}">
        <p14:creationId xmlns:p14="http://schemas.microsoft.com/office/powerpoint/2010/main" val="10894557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IN" b="1" dirty="0"/>
          </a:p>
        </p:txBody>
      </p:sp>
      <p:sp>
        <p:nvSpPr>
          <p:cNvPr id="4" name="Slide Number Placeholder 3"/>
          <p:cNvSpPr>
            <a:spLocks noGrp="1"/>
          </p:cNvSpPr>
          <p:nvPr>
            <p:ph type="sldNum" sz="quarter" idx="5"/>
          </p:nvPr>
        </p:nvSpPr>
        <p:spPr/>
        <p:txBody>
          <a:bodyPr/>
          <a:lstStyle/>
          <a:p>
            <a:fld id="{75AAB16B-E1DD-4373-BAFF-E0A56BAF5DA0}" type="slidenum">
              <a:rPr lang="en-IN" smtClean="0"/>
              <a:t>4</a:t>
            </a:fld>
            <a:endParaRPr lang="en-IN"/>
          </a:p>
        </p:txBody>
      </p:sp>
    </p:spTree>
    <p:extLst>
      <p:ext uri="{BB962C8B-B14F-4D97-AF65-F5344CB8AC3E}">
        <p14:creationId xmlns:p14="http://schemas.microsoft.com/office/powerpoint/2010/main" val="13900599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b="1" dirty="0"/>
              <a:t>In this slide, I discuss the prevalence of Type 2 Diabetes in both the UK and worldwide. Over 4.3 million people in the UK are currently living with diabetes, and around 90 percent of these cases are Type 2 Diabetes. Globally, approximately 537 million adults are affected, and this number is expected to rise significantly by 2030. These figures highlight that Type 2 Diabetes is no longer only a national issue but a growing international public health challenge affecting millions of individuals and healthcare systems.</a:t>
            </a:r>
          </a:p>
          <a:p>
            <a:endParaRPr lang="en-US" b="1" dirty="0"/>
          </a:p>
          <a:p>
            <a:r>
              <a:rPr lang="en-US" b="1" dirty="0"/>
              <a:t>The increasing prevalence is strongly linked to obesity, ageing populations, unhealthy diets, and sedentary lifestyles. As shown in the infographic, obesity is a major contributor to the rising number of Type 2 Diabetes cases, particularly in the UK. In addition, higher rates are often seen in deprived communities and among certain ethnic minority groups, where lifestyle and socioeconomic factors increase risk. This rapid rise places significant pressure on NHS resources, increasing demand for prevention programs, early diagnosis, and long-term disease management services.</a:t>
            </a:r>
          </a:p>
          <a:p>
            <a:endParaRPr lang="en-IN" b="1" dirty="0"/>
          </a:p>
        </p:txBody>
      </p:sp>
      <p:sp>
        <p:nvSpPr>
          <p:cNvPr id="4" name="Slide Number Placeholder 3"/>
          <p:cNvSpPr>
            <a:spLocks noGrp="1"/>
          </p:cNvSpPr>
          <p:nvPr>
            <p:ph type="sldNum" sz="quarter" idx="5"/>
          </p:nvPr>
        </p:nvSpPr>
        <p:spPr/>
        <p:txBody>
          <a:bodyPr/>
          <a:lstStyle/>
          <a:p>
            <a:fld id="{75AAB16B-E1DD-4373-BAFF-E0A56BAF5DA0}" type="slidenum">
              <a:rPr lang="en-IN" smtClean="0"/>
              <a:t>5</a:t>
            </a:fld>
            <a:endParaRPr lang="en-IN"/>
          </a:p>
        </p:txBody>
      </p:sp>
    </p:spTree>
    <p:extLst>
      <p:ext uri="{BB962C8B-B14F-4D97-AF65-F5344CB8AC3E}">
        <p14:creationId xmlns:p14="http://schemas.microsoft.com/office/powerpoint/2010/main" val="5580236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b="1" dirty="0"/>
              <a:t>In this slide, I discuss the economic burden of Type 2 Diabetes and its growing financial impact on healthcare systems. Type 2 Diabetes creates a major strain on the NHS each year, with billions of pounds spent annually on treatment, medications, blood glucose monitoring, hospital admissions, and long-term patient care. A large proportion of these costs arise from managing serious complications such as cardiovascular disease, kidney failure, nerve damage, and amputations, which require expensive ongoing treatment.</a:t>
            </a:r>
          </a:p>
          <a:p>
            <a:endParaRPr lang="en-US" b="1" dirty="0"/>
          </a:p>
          <a:p>
            <a:r>
              <a:rPr lang="en-US" b="1" dirty="0"/>
              <a:t>The economic burden is not limited to direct medical expenses alone. Indirect costs are also significant and include reduced workplace productivity, sickness absence, long-term disability, and early retirement caused by diabetes-related health problems. When complications are not prevented through early diagnosis and effective management, the long-term financial pressure on healthcare systems and society increases substantially. This highlights the importance of prevention strategies and timely intervention in reducing avoidable costs.</a:t>
            </a:r>
          </a:p>
          <a:p>
            <a:r>
              <a:rPr lang="en-US" b="1" dirty="0"/>
              <a:t>The infographic on the right illustrates the scale of the problem in England. It shows that 3.8 million people are currently living with Type 2 Diabetes in England, with around 200,000 new diagnoses every year. In addition, 5 million people are considered at high risk of developing the condition, while approximately 22,000 people die prematurely each year due to Type 2 Diabetes. These figures demonstrate why the economic burden is so high, as increasing prevalence leads directly to rising healthcare demand, greater treatment costs, and more pressure on NHS resources.</a:t>
            </a:r>
          </a:p>
          <a:p>
            <a:endParaRPr lang="en-IN" b="1" dirty="0"/>
          </a:p>
        </p:txBody>
      </p:sp>
      <p:sp>
        <p:nvSpPr>
          <p:cNvPr id="4" name="Slide Number Placeholder 3"/>
          <p:cNvSpPr>
            <a:spLocks noGrp="1"/>
          </p:cNvSpPr>
          <p:nvPr>
            <p:ph type="sldNum" sz="quarter" idx="5"/>
          </p:nvPr>
        </p:nvSpPr>
        <p:spPr/>
        <p:txBody>
          <a:bodyPr/>
          <a:lstStyle/>
          <a:p>
            <a:fld id="{75AAB16B-E1DD-4373-BAFF-E0A56BAF5DA0}" type="slidenum">
              <a:rPr lang="en-IN" smtClean="0"/>
              <a:t>6</a:t>
            </a:fld>
            <a:endParaRPr lang="en-IN"/>
          </a:p>
        </p:txBody>
      </p:sp>
    </p:spTree>
    <p:extLst>
      <p:ext uri="{BB962C8B-B14F-4D97-AF65-F5344CB8AC3E}">
        <p14:creationId xmlns:p14="http://schemas.microsoft.com/office/powerpoint/2010/main" val="524994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In this slide, I discuss the social burden of Type 2 Diabetes and how it affects patients beyond physical illness. Living with Type 2 Diabetes requires continuous lifestyle adjustments such as regular blood sugar monitoring, dietary control, medication use, and medical appointments. These long-term demands can reduce a patient’s independence, mobility, and overall quality of life, especially when complications begin to develop.</a:t>
            </a:r>
          </a:p>
          <a:p>
            <a:r>
              <a:rPr lang="en-US" b="1" dirty="0"/>
              <a:t>Many patients also experience emotional and psychological challenges, including stress, anxiety, depression, and fear of future complications. The condition can affect work ability, reduce participation in social activities, and create feelings of stigma or isolation. These emotional effects often make disease management more difficult and can lower psychological wellbeing over time.</a:t>
            </a:r>
          </a:p>
          <a:p>
            <a:r>
              <a:rPr lang="en-US" b="1" dirty="0"/>
              <a:t>The infographic on the right highlights the wider social impact by showing that diabetes treatment accounts for a large portion of NHS spending and that one in six hospital patients has diabetes. It also shows severe complications such as amputation, blindness, kidney failure, and stroke, which can greatly affect daily functioning and family life. This demonstrates that Type 2 Diabetes creates a significant social burden not only for patients, but also for families, caregivers, communities, and healthcare systems.</a:t>
            </a:r>
          </a:p>
          <a:p>
            <a:endParaRPr lang="en-IN" dirty="0"/>
          </a:p>
        </p:txBody>
      </p:sp>
      <p:sp>
        <p:nvSpPr>
          <p:cNvPr id="4" name="Slide Number Placeholder 3"/>
          <p:cNvSpPr>
            <a:spLocks noGrp="1"/>
          </p:cNvSpPr>
          <p:nvPr>
            <p:ph type="sldNum" sz="quarter" idx="5"/>
          </p:nvPr>
        </p:nvSpPr>
        <p:spPr/>
        <p:txBody>
          <a:bodyPr/>
          <a:lstStyle/>
          <a:p>
            <a:fld id="{75AAB16B-E1DD-4373-BAFF-E0A56BAF5DA0}" type="slidenum">
              <a:rPr lang="en-IN" smtClean="0"/>
              <a:t>7</a:t>
            </a:fld>
            <a:endParaRPr lang="en-IN"/>
          </a:p>
        </p:txBody>
      </p:sp>
    </p:spTree>
    <p:extLst>
      <p:ext uri="{BB962C8B-B14F-4D97-AF65-F5344CB8AC3E}">
        <p14:creationId xmlns:p14="http://schemas.microsoft.com/office/powerpoint/2010/main" val="34782864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In this slide, I explain the diagnosis and initial assessment of Type 2 Diabetes. The HbA1c test is commonly used to confirm diagnosis and is considered one of the most reliable methods because it measures average blood glucose levels over the previous two to three months. According to NICE guidelines, an HbA1c level of 48 millimoles per mole, or 6.5 percent and above, confirms diabetes. Fasting plasma glucose and random blood glucose tests may also be used to support diagnosis.</a:t>
            </a:r>
          </a:p>
          <a:p>
            <a:r>
              <a:rPr lang="en-US" b="1" dirty="0"/>
              <a:t>Once diabetes is confirmed, a full initial assessment is carried out to evaluate the patient’s general health and identify risk factors. This includes checking body mass index, blood pressure, and cholesterol levels, as these are important indicators linked to cardiovascular and metabolic complications. Reviewing medical and family history also helps identify genetic and lifestyle risks that may influence disease progression.</a:t>
            </a:r>
          </a:p>
          <a:p>
            <a:r>
              <a:rPr lang="en-US" b="1" dirty="0"/>
              <a:t>The image shown highlights the HbA1c blood test, which plays a central role in early diabetes detection. In addition to laboratory testing, patients are screened for complications affecting the eyes, kidneys, and nerves. Early diagnosis and comprehensive assessment are essential because they allow timely treatment, reduce the risk of severe complications, and improve long-term patient outcomes.</a:t>
            </a:r>
          </a:p>
          <a:p>
            <a:endParaRPr lang="en-IN" dirty="0"/>
          </a:p>
        </p:txBody>
      </p:sp>
      <p:sp>
        <p:nvSpPr>
          <p:cNvPr id="4" name="Slide Number Placeholder 3"/>
          <p:cNvSpPr>
            <a:spLocks noGrp="1"/>
          </p:cNvSpPr>
          <p:nvPr>
            <p:ph type="sldNum" sz="quarter" idx="5"/>
          </p:nvPr>
        </p:nvSpPr>
        <p:spPr/>
        <p:txBody>
          <a:bodyPr/>
          <a:lstStyle/>
          <a:p>
            <a:fld id="{75AAB16B-E1DD-4373-BAFF-E0A56BAF5DA0}" type="slidenum">
              <a:rPr lang="en-IN" smtClean="0"/>
              <a:t>8</a:t>
            </a:fld>
            <a:endParaRPr lang="en-IN"/>
          </a:p>
        </p:txBody>
      </p:sp>
    </p:spTree>
    <p:extLst>
      <p:ext uri="{BB962C8B-B14F-4D97-AF65-F5344CB8AC3E}">
        <p14:creationId xmlns:p14="http://schemas.microsoft.com/office/powerpoint/2010/main" val="1770836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In this slide, I explain the management of Type 2 Diabetes under UK guidelines based on NICE NG28. The UK approach begins with lifestyle modification as the first stage of treatment, including healthy eating, regular physical activity, weight control, and blood glucose monitoring. Structured education is also essential because it helps patients understand their condition and develop self-management skills needed for long-term control.</a:t>
            </a:r>
          </a:p>
          <a:p>
            <a:r>
              <a:rPr lang="en-US" b="1" dirty="0"/>
              <a:t>If lifestyle changes alone are not enough to control blood sugar levels, medicines are introduced as part of treatment. Metformin is usually the first-line medication, and additional therapies may be added depending on the patient’s condition. Regular follow-up reviews are necessary to monitor progress, adjust treatment plans, and prevent complications such as cardiovascular disease, kidney damage, and nerve problems. </a:t>
            </a:r>
            <a:r>
              <a:rPr lang="en-US" b="1" dirty="0" err="1"/>
              <a:t>Personalised</a:t>
            </a:r>
            <a:r>
              <a:rPr lang="en-US" b="1" dirty="0"/>
              <a:t> care plans are important because each patient has different risks, needs, and responses to treatment.</a:t>
            </a:r>
          </a:p>
          <a:p>
            <a:r>
              <a:rPr lang="en-US" b="1" dirty="0"/>
              <a:t>The image on the right is important because it shows the modern UK treatment pathway for Type 2 Diabetes. It explains how newer medicines such as SGLT2 inhibitors and GLP-1 receptor agonists are now used earlier in treatment, especially for patients with obesity, cardiovascular risk, or chronic kidney disease. The diagram also highlights </a:t>
            </a:r>
            <a:r>
              <a:rPr lang="en-US" b="1" dirty="0" err="1"/>
              <a:t>personalised</a:t>
            </a:r>
            <a:r>
              <a:rPr lang="en-US" b="1" dirty="0"/>
              <a:t> therapy, where treatment decisions are based not only on blood sugar levels but also on age, heart health, kidney function, and overall risk profile. This reflects the current UK shift toward more </a:t>
            </a:r>
            <a:r>
              <a:rPr lang="en-US" b="1" dirty="0" err="1"/>
              <a:t>individualised</a:t>
            </a:r>
            <a:r>
              <a:rPr lang="en-US" b="1" dirty="0"/>
              <a:t> and outcome-focused diabetes care.</a:t>
            </a:r>
          </a:p>
          <a:p>
            <a:endParaRPr lang="en-IN" dirty="0"/>
          </a:p>
        </p:txBody>
      </p:sp>
      <p:sp>
        <p:nvSpPr>
          <p:cNvPr id="4" name="Slide Number Placeholder 3"/>
          <p:cNvSpPr>
            <a:spLocks noGrp="1"/>
          </p:cNvSpPr>
          <p:nvPr>
            <p:ph type="sldNum" sz="quarter" idx="5"/>
          </p:nvPr>
        </p:nvSpPr>
        <p:spPr/>
        <p:txBody>
          <a:bodyPr/>
          <a:lstStyle/>
          <a:p>
            <a:fld id="{75AAB16B-E1DD-4373-BAFF-E0A56BAF5DA0}" type="slidenum">
              <a:rPr lang="en-IN" smtClean="0"/>
              <a:t>9</a:t>
            </a:fld>
            <a:endParaRPr lang="en-IN"/>
          </a:p>
        </p:txBody>
      </p:sp>
    </p:spTree>
    <p:extLst>
      <p:ext uri="{BB962C8B-B14F-4D97-AF65-F5344CB8AC3E}">
        <p14:creationId xmlns:p14="http://schemas.microsoft.com/office/powerpoint/2010/main" val="26857547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In this slide, I explain the main models and frameworks used in managing Type 2 Diabetes Mellitus in the UK. The first is the Chronic Care Model, which focuses on coordinated long-term care by improving teamwork between patients and healthcare professionals. It also strengthens coordination between community services and clinical care, helping create a more integrated system for diabetes management.</a:t>
            </a:r>
          </a:p>
          <a:p>
            <a:r>
              <a:rPr lang="en-US" b="1" dirty="0"/>
              <a:t>The NHS </a:t>
            </a:r>
            <a:r>
              <a:rPr lang="en-US" b="1" dirty="0" err="1"/>
              <a:t>Personalised</a:t>
            </a:r>
            <a:r>
              <a:rPr lang="en-US" b="1" dirty="0"/>
              <a:t> Care Framework is designed to place the patient at the </a:t>
            </a:r>
            <a:r>
              <a:rPr lang="en-US" b="1" dirty="0" err="1"/>
              <a:t>centre</a:t>
            </a:r>
            <a:r>
              <a:rPr lang="en-US" b="1" dirty="0"/>
              <a:t> of care. It promotes shared decision-making, where patients actively participate in planning their treatment, and ensures care is tailored to individual needs and preferences. The Self-Management Support Model encourages patients to take an active role in managing their diabetes daily, helping build confidence in monitoring blood sugar, following medication routines, and maintaining healthy lifestyle habits.</a:t>
            </a:r>
          </a:p>
          <a:p>
            <a:r>
              <a:rPr lang="en-US" b="1" dirty="0"/>
              <a:t>The image on the right illustrates the Chronic Care Model, showing how community resources and healthcare systems work together to support productive interactions between informed patients and proactive healthcare teams. These models are important because they improve patient engagement, strengthen long-term treatment adherence, reduce complications, and lead to better health outcomes. Research by </a:t>
            </a:r>
            <a:r>
              <a:rPr lang="en-US" b="1" dirty="0" err="1"/>
              <a:t>Frier</a:t>
            </a:r>
            <a:r>
              <a:rPr lang="en-US" b="1" dirty="0"/>
              <a:t> et al. (2022) also supports that integrating self-management and </a:t>
            </a:r>
            <a:r>
              <a:rPr lang="en-US" b="1" dirty="0" err="1"/>
              <a:t>personalised</a:t>
            </a:r>
            <a:r>
              <a:rPr lang="en-US" b="1" dirty="0"/>
              <a:t> care improves diabetes outcomes at the individual level.</a:t>
            </a:r>
          </a:p>
          <a:p>
            <a:endParaRPr lang="en-IN" dirty="0"/>
          </a:p>
        </p:txBody>
      </p:sp>
      <p:sp>
        <p:nvSpPr>
          <p:cNvPr id="4" name="Slide Number Placeholder 3"/>
          <p:cNvSpPr>
            <a:spLocks noGrp="1"/>
          </p:cNvSpPr>
          <p:nvPr>
            <p:ph type="sldNum" sz="quarter" idx="5"/>
          </p:nvPr>
        </p:nvSpPr>
        <p:spPr/>
        <p:txBody>
          <a:bodyPr/>
          <a:lstStyle/>
          <a:p>
            <a:fld id="{75AAB16B-E1DD-4373-BAFF-E0A56BAF5DA0}" type="slidenum">
              <a:rPr lang="en-IN" smtClean="0"/>
              <a:t>10</a:t>
            </a:fld>
            <a:endParaRPr lang="en-IN"/>
          </a:p>
        </p:txBody>
      </p:sp>
    </p:spTree>
    <p:extLst>
      <p:ext uri="{BB962C8B-B14F-4D97-AF65-F5344CB8AC3E}">
        <p14:creationId xmlns:p14="http://schemas.microsoft.com/office/powerpoint/2010/main" val="30003326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b="1" dirty="0"/>
              <a:t>In this slide, I explain the main treatment options available for Type 2 Diabetes in the United Kingdom. Metformin is usually the first-line medicine prescribed because it is effective, safe, and recommended by NICE guidelines. If blood glucose remains uncontrolled, additional medicines such as sulfonylureas may be added. Newer therapies such as GLP-1 receptor agonists and SGLT2 inhibitors are increasingly important because they help not only with blood sugar control but also with weight reduction and protection of the heart and kidneys.</a:t>
            </a:r>
          </a:p>
          <a:p>
            <a:r>
              <a:rPr lang="en-US" b="1" dirty="0"/>
              <a:t>Insulin therapy may be required in advanced or poorly controlled cases when oral medicines are no longer sufficient. Alongside medication, lifestyle management remains essential, including healthy eating, regular physical activity, and weight control. The image on the right highlights the wide range of available treatment classes, showing that diabetes care is individualized and adjusted according to each patient’s condition, risks, and response to therapy.</a:t>
            </a:r>
          </a:p>
          <a:p>
            <a:endParaRPr lang="en-US" b="1" dirty="0"/>
          </a:p>
        </p:txBody>
      </p:sp>
      <p:sp>
        <p:nvSpPr>
          <p:cNvPr id="4" name="Slide Number Placeholder 3"/>
          <p:cNvSpPr>
            <a:spLocks noGrp="1"/>
          </p:cNvSpPr>
          <p:nvPr>
            <p:ph type="sldNum" sz="quarter" idx="5"/>
          </p:nvPr>
        </p:nvSpPr>
        <p:spPr/>
        <p:txBody>
          <a:bodyPr/>
          <a:lstStyle/>
          <a:p>
            <a:fld id="{75AAB16B-E1DD-4373-BAFF-E0A56BAF5DA0}" type="slidenum">
              <a:rPr lang="en-IN" smtClean="0"/>
              <a:t>11</a:t>
            </a:fld>
            <a:endParaRPr lang="en-IN"/>
          </a:p>
        </p:txBody>
      </p:sp>
    </p:spTree>
    <p:extLst>
      <p:ext uri="{BB962C8B-B14F-4D97-AF65-F5344CB8AC3E}">
        <p14:creationId xmlns:p14="http://schemas.microsoft.com/office/powerpoint/2010/main" val="40185760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In this slide, I discuss the common comorbidities associated with Type 2 Diabetes Mellitus. Many patients with T2DM also suffer from hypertension, obesity, cardiovascular disease, chronic kidney disease, and neuropathy. These conditions are closely linked because long-term high blood sugar damages blood vessels, nerves, and vital organs. Obesity increases insulin resistance, while hypertension and cardiovascular disease significantly raise the risk of heart attacks and strokes.</a:t>
            </a:r>
          </a:p>
          <a:p>
            <a:r>
              <a:rPr lang="en-US" b="1" dirty="0"/>
              <a:t>Chronic kidney disease is another serious complication, as diabetes can gradually damage kidney function over time. Neuropathy affects the nerves and may lead to numbness, pain, and reduced sensation, especially in the feet. Depression and anxiety are also common in people living with diabetes, as managing a lifelong condition can create emotional and psychological stress.</a:t>
            </a:r>
          </a:p>
          <a:p>
            <a:r>
              <a:rPr lang="en-US" b="1" dirty="0"/>
              <a:t>The image on the right highlights several major diabetes-related complications, including kidney damage, eye damage, nerve damage, cardiovascular disease, depression, and foot problems. It visually shows how Type 2 Diabetes affects multiple body systems, emphasizing that diabetes is not only a blood sugar disorder but a condition that impacts the whole body. Effective management of comorbidities is essential to reduce complications, improve quality of life, and increase survival rates.</a:t>
            </a:r>
          </a:p>
          <a:p>
            <a:endParaRPr lang="en-IN" dirty="0"/>
          </a:p>
        </p:txBody>
      </p:sp>
      <p:sp>
        <p:nvSpPr>
          <p:cNvPr id="4" name="Slide Number Placeholder 3"/>
          <p:cNvSpPr>
            <a:spLocks noGrp="1"/>
          </p:cNvSpPr>
          <p:nvPr>
            <p:ph type="sldNum" sz="quarter" idx="5"/>
          </p:nvPr>
        </p:nvSpPr>
        <p:spPr/>
        <p:txBody>
          <a:bodyPr/>
          <a:lstStyle/>
          <a:p>
            <a:fld id="{75AAB16B-E1DD-4373-BAFF-E0A56BAF5DA0}" type="slidenum">
              <a:rPr lang="en-IN" smtClean="0"/>
              <a:t>12</a:t>
            </a:fld>
            <a:endParaRPr lang="en-IN"/>
          </a:p>
        </p:txBody>
      </p:sp>
    </p:spTree>
    <p:extLst>
      <p:ext uri="{BB962C8B-B14F-4D97-AF65-F5344CB8AC3E}">
        <p14:creationId xmlns:p14="http://schemas.microsoft.com/office/powerpoint/2010/main" val="14876616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b="1" dirty="0"/>
              <a:t>In this slide, I explain the main strategies used to prevent Type 2 Diabetes. Prevention is especially important because many cases of Type 2 Diabetes can be delayed or avoided through lifestyle changes. A healthy balanced diet, regular physical activity, and maintaining a healthy weight are the most effective ways to reduce diabetes risk. These measures improve insulin sensitivity and help prevent obesity, which is one of the major causes of Type 2 Diabetes.</a:t>
            </a:r>
          </a:p>
          <a:p>
            <a:r>
              <a:rPr lang="en-US" b="1" dirty="0"/>
              <a:t>Smoking cessation is also essential because smoking increases cardiovascular complications in people at risk of diabetes. Early screening helps identify high-risk individuals before symptoms appear, allowing earlier intervention and better prevention outcomes. Limiting sugar intake and improving lifestyle education encourage long-term healthy habits that reduce disease progression.</a:t>
            </a:r>
          </a:p>
          <a:p>
            <a:r>
              <a:rPr lang="en-US" b="1" dirty="0"/>
              <a:t>The images on the right highlight practical prevention methods such as healthy eating, exercise, weight control, and quitting smoking. They visually demonstrate that prevention is based on simple but consistent lifestyle choices. Overall, early prevention strategies are critical in reducing the incidence of Type 2 Diabetes and lowering future healthcare burden.</a:t>
            </a:r>
          </a:p>
          <a:p>
            <a:endParaRPr lang="en-IN" b="1" dirty="0"/>
          </a:p>
        </p:txBody>
      </p:sp>
      <p:sp>
        <p:nvSpPr>
          <p:cNvPr id="4" name="Slide Number Placeholder 3"/>
          <p:cNvSpPr>
            <a:spLocks noGrp="1"/>
          </p:cNvSpPr>
          <p:nvPr>
            <p:ph type="sldNum" sz="quarter" idx="5"/>
          </p:nvPr>
        </p:nvSpPr>
        <p:spPr/>
        <p:txBody>
          <a:bodyPr/>
          <a:lstStyle/>
          <a:p>
            <a:fld id="{75AAB16B-E1DD-4373-BAFF-E0A56BAF5DA0}" type="slidenum">
              <a:rPr lang="en-IN" smtClean="0"/>
              <a:t>13</a:t>
            </a:fld>
            <a:endParaRPr lang="en-IN"/>
          </a:p>
        </p:txBody>
      </p:sp>
    </p:spTree>
    <p:extLst>
      <p:ext uri="{BB962C8B-B14F-4D97-AF65-F5344CB8AC3E}">
        <p14:creationId xmlns:p14="http://schemas.microsoft.com/office/powerpoint/2010/main" val="22134577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In this slide, I explain the essential skills, values, and </a:t>
            </a:r>
            <a:r>
              <a:rPr lang="en-US" b="1" dirty="0" err="1"/>
              <a:t>behaviours</a:t>
            </a:r>
            <a:r>
              <a:rPr lang="en-US" b="1" dirty="0"/>
              <a:t> required for co-productive care in Type 2 Diabetes management. Co-productive care means healthcare professionals and patients work together as partners in decision-making and treatment planning. Empathy is important because it helps professionals understand the patient’s experiences and emotional challenges. Active listening allows healthcare workers to identify concerns clearly and respond appropriately to individual needs.</a:t>
            </a:r>
          </a:p>
          <a:p>
            <a:r>
              <a:rPr lang="en-US" b="1" dirty="0"/>
              <a:t>Shared decision-making and respect for patient autonomy are central to person-</a:t>
            </a:r>
            <a:r>
              <a:rPr lang="en-US" b="1" dirty="0" err="1"/>
              <a:t>centred</a:t>
            </a:r>
            <a:r>
              <a:rPr lang="en-US" b="1" dirty="0"/>
              <a:t> diabetes care. Patients should be involved in choosing treatments and setting realistic health goals based on their preferences and lifestyle. Cultural competence is also necessary because patients come from diverse backgrounds, and care must be sensitive to different beliefs, languages, and social circumstances. Clear communication strengthens trust and helps patients better understand their condition and treatment options.</a:t>
            </a:r>
          </a:p>
          <a:p>
            <a:r>
              <a:rPr lang="en-US" b="1" dirty="0"/>
              <a:t>The image on the right reflects the importance of compassionate partnership between healthcare professionals and patients. It visually represents trust, communication, and supportive interaction, which are key elements of co-productive care. According to </a:t>
            </a:r>
            <a:r>
              <a:rPr lang="en-US" b="1" dirty="0" err="1"/>
              <a:t>Frier</a:t>
            </a:r>
            <a:r>
              <a:rPr lang="en-US" b="1" dirty="0"/>
              <a:t> et al. (2022), patient-</a:t>
            </a:r>
            <a:r>
              <a:rPr lang="en-US" b="1" dirty="0" err="1"/>
              <a:t>centred</a:t>
            </a:r>
            <a:r>
              <a:rPr lang="en-US" b="1" dirty="0"/>
              <a:t> collaboration improves self-management, treatment adherence, and long-term diabetes outcomes. These professional </a:t>
            </a:r>
            <a:r>
              <a:rPr lang="en-US" b="1" dirty="0" err="1"/>
              <a:t>behaviours</a:t>
            </a:r>
            <a:r>
              <a:rPr lang="en-US" b="1" dirty="0"/>
              <a:t> are essential for empowering patients and improving quality of life.</a:t>
            </a:r>
          </a:p>
          <a:p>
            <a:endParaRPr lang="en-IN" dirty="0"/>
          </a:p>
        </p:txBody>
      </p:sp>
      <p:sp>
        <p:nvSpPr>
          <p:cNvPr id="4" name="Slide Number Placeholder 3"/>
          <p:cNvSpPr>
            <a:spLocks noGrp="1"/>
          </p:cNvSpPr>
          <p:nvPr>
            <p:ph type="sldNum" sz="quarter" idx="5"/>
          </p:nvPr>
        </p:nvSpPr>
        <p:spPr/>
        <p:txBody>
          <a:bodyPr/>
          <a:lstStyle/>
          <a:p>
            <a:fld id="{75AAB16B-E1DD-4373-BAFF-E0A56BAF5DA0}" type="slidenum">
              <a:rPr lang="en-IN" smtClean="0"/>
              <a:t>14</a:t>
            </a:fld>
            <a:endParaRPr lang="en-IN"/>
          </a:p>
        </p:txBody>
      </p:sp>
    </p:spTree>
    <p:extLst>
      <p:ext uri="{BB962C8B-B14F-4D97-AF65-F5344CB8AC3E}">
        <p14:creationId xmlns:p14="http://schemas.microsoft.com/office/powerpoint/2010/main" val="6166324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b="1" dirty="0"/>
              <a:t>In this slide, I explain the </a:t>
            </a:r>
            <a:r>
              <a:rPr lang="en-US" b="1" dirty="0" err="1"/>
              <a:t>personalised</a:t>
            </a:r>
            <a:r>
              <a:rPr lang="en-US" b="1" dirty="0"/>
              <a:t> care model used in Type 2 Diabetes management and its importance in improving patient outcomes. The NHS </a:t>
            </a:r>
            <a:r>
              <a:rPr lang="en-US" b="1" dirty="0" err="1"/>
              <a:t>personalised</a:t>
            </a:r>
            <a:r>
              <a:rPr lang="en-US" b="1" dirty="0"/>
              <a:t> care model includes six key components: shared decision making, </a:t>
            </a:r>
            <a:r>
              <a:rPr lang="en-US" b="1" dirty="0" err="1"/>
              <a:t>personalised</a:t>
            </a:r>
            <a:r>
              <a:rPr lang="en-US" b="1" dirty="0"/>
              <a:t> care planning, enabling choice, social prescribing, supported self-management, and personal health budgets. These components place the patient at the </a:t>
            </a:r>
            <a:r>
              <a:rPr lang="en-US" b="1" dirty="0" err="1"/>
              <a:t>centre</a:t>
            </a:r>
            <a:r>
              <a:rPr lang="en-US" b="1" dirty="0"/>
              <a:t> of care and ensure treatment is tailored to individual needs, preferences, and lifestyle circumstances.</a:t>
            </a:r>
          </a:p>
          <a:p>
            <a:r>
              <a:rPr lang="en-US" b="1" dirty="0"/>
              <a:t>Shared decision making allows patients to actively participate in treatment choices, while </a:t>
            </a:r>
            <a:r>
              <a:rPr lang="en-US" b="1" dirty="0" err="1"/>
              <a:t>personalised</a:t>
            </a:r>
            <a:r>
              <a:rPr lang="en-US" b="1" dirty="0"/>
              <a:t> care planning helps create goals that are realistic and achievable for each individual. Supported self-management encourages patients to monitor and manage their diabetes daily, improving confidence and independence. Social prescribing connects patients to community resources that can support healthier living beyond hospital settings.</a:t>
            </a:r>
          </a:p>
          <a:p>
            <a:r>
              <a:rPr lang="en-US" b="1" dirty="0"/>
              <a:t>The recommendations listed on this slide focus on strengthening diabetes care delivery in the UK. Expanding community screening programs can help identify high-risk individuals earlier, while improving access to diabetes education increases patient awareness and self-care ability. Increasing nurse-led clinics and strengthening multidisciplinary collaboration can improve continuity of care, and promoting early prevention interventions can reduce long-term complications. Overall, </a:t>
            </a:r>
            <a:r>
              <a:rPr lang="en-US" b="1" dirty="0" err="1"/>
              <a:t>personalised</a:t>
            </a:r>
            <a:r>
              <a:rPr lang="en-US" b="1" dirty="0"/>
              <a:t> care leads to better engagement, improved self-management, and stronger long-term health outcomes.</a:t>
            </a:r>
          </a:p>
          <a:p>
            <a:endParaRPr lang="en-IN" b="1" dirty="0"/>
          </a:p>
        </p:txBody>
      </p:sp>
      <p:sp>
        <p:nvSpPr>
          <p:cNvPr id="4" name="Slide Number Placeholder 3"/>
          <p:cNvSpPr>
            <a:spLocks noGrp="1"/>
          </p:cNvSpPr>
          <p:nvPr>
            <p:ph type="sldNum" sz="quarter" idx="5"/>
          </p:nvPr>
        </p:nvSpPr>
        <p:spPr/>
        <p:txBody>
          <a:bodyPr/>
          <a:lstStyle/>
          <a:p>
            <a:fld id="{75AAB16B-E1DD-4373-BAFF-E0A56BAF5DA0}" type="slidenum">
              <a:rPr lang="en-IN" smtClean="0"/>
              <a:t>15</a:t>
            </a:fld>
            <a:endParaRPr lang="en-IN"/>
          </a:p>
        </p:txBody>
      </p:sp>
    </p:spTree>
    <p:extLst>
      <p:ext uri="{BB962C8B-B14F-4D97-AF65-F5344CB8AC3E}">
        <p14:creationId xmlns:p14="http://schemas.microsoft.com/office/powerpoint/2010/main" val="35484201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As I conclude this presentation, Type 2 Diabetes Mellitus remains a major long-term public health challenge in the United Kingdom and worldwide. Its rising prevalence is linked to obesity, ageing populations, unhealthy lifestyles, and increasing comorbidities such as hypertension and cardiovascular disease. Early diagnosis is essential because timely intervention can prevent severe complications including kidney failure, nerve damage, and heart disease.</a:t>
            </a:r>
          </a:p>
          <a:p>
            <a:r>
              <a:rPr lang="en-US" b="1" dirty="0"/>
              <a:t>Effective management of Type 2 Diabetes requires more than medication alone. Personalized care, patient education, regular monitoring, and adherence to UK clinical guidelines are all critical for improving long-term outcomes. Models such as the NHS </a:t>
            </a:r>
            <a:r>
              <a:rPr lang="en-US" b="1" dirty="0" err="1"/>
              <a:t>Personalised</a:t>
            </a:r>
            <a:r>
              <a:rPr lang="en-US" b="1" dirty="0"/>
              <a:t> Care Framework support patient-</a:t>
            </a:r>
            <a:r>
              <a:rPr lang="en-US" b="1" dirty="0" err="1"/>
              <a:t>centred</a:t>
            </a:r>
            <a:r>
              <a:rPr lang="en-US" b="1" dirty="0"/>
              <a:t> treatment by encouraging shared decision-making and self-management.</a:t>
            </a:r>
          </a:p>
          <a:p>
            <a:r>
              <a:rPr lang="en-US" b="1" dirty="0"/>
              <a:t>Prevention remains one of the strongest strategies in reducing the burden of Type 2 Diabetes. Healthy diet, physical activity, weight control, and early screening can significantly lower risk. Overall, integrated prevention, </a:t>
            </a:r>
            <a:r>
              <a:rPr lang="en-US" b="1" dirty="0" err="1"/>
              <a:t>personalised</a:t>
            </a:r>
            <a:r>
              <a:rPr lang="en-US" b="1" dirty="0"/>
              <a:t> treatment, and collaborative multidisciplinary care are essential to improving quality of life and reducing the long-term impact of this condition.</a:t>
            </a:r>
          </a:p>
          <a:p>
            <a:endParaRPr lang="en-IN" dirty="0"/>
          </a:p>
        </p:txBody>
      </p:sp>
      <p:sp>
        <p:nvSpPr>
          <p:cNvPr id="4" name="Slide Number Placeholder 3"/>
          <p:cNvSpPr>
            <a:spLocks noGrp="1"/>
          </p:cNvSpPr>
          <p:nvPr>
            <p:ph type="sldNum" sz="quarter" idx="5"/>
          </p:nvPr>
        </p:nvSpPr>
        <p:spPr/>
        <p:txBody>
          <a:bodyPr/>
          <a:lstStyle/>
          <a:p>
            <a:fld id="{75AAB16B-E1DD-4373-BAFF-E0A56BAF5DA0}" type="slidenum">
              <a:rPr lang="en-IN" smtClean="0"/>
              <a:t>16</a:t>
            </a:fld>
            <a:endParaRPr lang="en-IN"/>
          </a:p>
        </p:txBody>
      </p:sp>
    </p:spTree>
    <p:extLst>
      <p:ext uri="{BB962C8B-B14F-4D97-AF65-F5344CB8AC3E}">
        <p14:creationId xmlns:p14="http://schemas.microsoft.com/office/powerpoint/2010/main" val="36352796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AAB16B-E1DD-4373-BAFF-E0A56BAF5DA0}" type="slidenum">
              <a:rPr lang="en-IN" smtClean="0"/>
              <a:t>18</a:t>
            </a:fld>
            <a:endParaRPr lang="en-IN"/>
          </a:p>
        </p:txBody>
      </p:sp>
    </p:spTree>
    <p:extLst>
      <p:ext uri="{BB962C8B-B14F-4D97-AF65-F5344CB8AC3E}">
        <p14:creationId xmlns:p14="http://schemas.microsoft.com/office/powerpoint/2010/main" val="11564346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12865" y="2359745"/>
            <a:ext cx="11479134" cy="1628257"/>
          </a:xfrm>
        </p:spPr>
        <p:txBody>
          <a:bodyPr/>
          <a:lstStyle/>
          <a:p>
            <a:r>
              <a:rPr lang="en-US"/>
              <a:t>Click to edit Master title style</a:t>
            </a:r>
          </a:p>
        </p:txBody>
      </p:sp>
      <p:sp>
        <p:nvSpPr>
          <p:cNvPr id="3" name="Subtitle 2"/>
          <p:cNvSpPr>
            <a:spLocks noGrp="1"/>
          </p:cNvSpPr>
          <p:nvPr>
            <p:ph type="subTitle" idx="1"/>
          </p:nvPr>
        </p:nvSpPr>
        <p:spPr>
          <a:xfrm>
            <a:off x="2025732" y="4304507"/>
            <a:ext cx="9453403" cy="1941248"/>
          </a:xfrm>
        </p:spPr>
        <p:txBody>
          <a:bodyPr/>
          <a:lstStyle>
            <a:lvl1pPr marL="0" indent="0" algn="ctr">
              <a:buNone/>
              <a:defRPr>
                <a:solidFill>
                  <a:schemeClr val="tx1">
                    <a:tint val="75000"/>
                  </a:schemeClr>
                </a:solidFill>
              </a:defRPr>
            </a:lvl1pPr>
            <a:lvl2pPr marL="564185" indent="0" algn="ctr">
              <a:buNone/>
              <a:defRPr>
                <a:solidFill>
                  <a:schemeClr val="tx1">
                    <a:tint val="75000"/>
                  </a:schemeClr>
                </a:solidFill>
              </a:defRPr>
            </a:lvl2pPr>
            <a:lvl3pPr marL="1128370" indent="0" algn="ctr">
              <a:buNone/>
              <a:defRPr>
                <a:solidFill>
                  <a:schemeClr val="tx1">
                    <a:tint val="75000"/>
                  </a:schemeClr>
                </a:solidFill>
              </a:defRPr>
            </a:lvl3pPr>
            <a:lvl4pPr marL="1692554" indent="0" algn="ctr">
              <a:buNone/>
              <a:defRPr>
                <a:solidFill>
                  <a:schemeClr val="tx1">
                    <a:tint val="75000"/>
                  </a:schemeClr>
                </a:solidFill>
              </a:defRPr>
            </a:lvl4pPr>
            <a:lvl5pPr marL="2256739" indent="0" algn="ctr">
              <a:buNone/>
              <a:defRPr>
                <a:solidFill>
                  <a:schemeClr val="tx1">
                    <a:tint val="75000"/>
                  </a:schemeClr>
                </a:solidFill>
              </a:defRPr>
            </a:lvl5pPr>
            <a:lvl6pPr marL="2820924" indent="0" algn="ctr">
              <a:buNone/>
              <a:defRPr>
                <a:solidFill>
                  <a:schemeClr val="tx1">
                    <a:tint val="75000"/>
                  </a:schemeClr>
                </a:solidFill>
              </a:defRPr>
            </a:lvl6pPr>
            <a:lvl7pPr marL="3385109" indent="0" algn="ctr">
              <a:buNone/>
              <a:defRPr>
                <a:solidFill>
                  <a:schemeClr val="tx1">
                    <a:tint val="75000"/>
                  </a:schemeClr>
                </a:solidFill>
              </a:defRPr>
            </a:lvl7pPr>
            <a:lvl8pPr marL="3949294" indent="0" algn="ctr">
              <a:buNone/>
              <a:defRPr>
                <a:solidFill>
                  <a:schemeClr val="tx1">
                    <a:tint val="75000"/>
                  </a:schemeClr>
                </a:solidFill>
              </a:defRPr>
            </a:lvl8pPr>
            <a:lvl9pPr marL="4513478"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73133F1D-2F62-4E98-A604-8F86C6EC341F}" type="datetime1">
              <a:rPr lang="en-US" smtClean="0"/>
              <a:t>4/16/2026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9141C1-BF26-44A1-80D7-5EFEA6E4C8E9}" type="datetime1">
              <a:rPr lang="en-US" smtClean="0"/>
              <a:t>4/16/2026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66791" y="4881258"/>
            <a:ext cx="11479134" cy="1508687"/>
          </a:xfrm>
        </p:spPr>
        <p:txBody>
          <a:bodyPr anchor="t"/>
          <a:lstStyle>
            <a:lvl1pPr algn="l">
              <a:defRPr sz="4936" b="1" cap="all"/>
            </a:lvl1pPr>
          </a:lstStyle>
          <a:p>
            <a:r>
              <a:rPr lang="en-US"/>
              <a:t>Click to edit Master title style</a:t>
            </a:r>
          </a:p>
        </p:txBody>
      </p:sp>
      <p:sp>
        <p:nvSpPr>
          <p:cNvPr id="3" name="Text Placeholder 2"/>
          <p:cNvSpPr>
            <a:spLocks noGrp="1"/>
          </p:cNvSpPr>
          <p:nvPr>
            <p:ph type="body" idx="1"/>
          </p:nvPr>
        </p:nvSpPr>
        <p:spPr>
          <a:xfrm>
            <a:off x="1066791" y="3219589"/>
            <a:ext cx="11479134" cy="1661666"/>
          </a:xfrm>
        </p:spPr>
        <p:txBody>
          <a:bodyPr anchor="b"/>
          <a:lstStyle>
            <a:lvl1pPr marL="0" indent="0">
              <a:buNone/>
              <a:defRPr sz="2468">
                <a:solidFill>
                  <a:schemeClr val="tx1">
                    <a:tint val="75000"/>
                  </a:schemeClr>
                </a:solidFill>
              </a:defRPr>
            </a:lvl1pPr>
            <a:lvl2pPr marL="564185" indent="0">
              <a:buNone/>
              <a:defRPr sz="2221">
                <a:solidFill>
                  <a:schemeClr val="tx1">
                    <a:tint val="75000"/>
                  </a:schemeClr>
                </a:solidFill>
              </a:defRPr>
            </a:lvl2pPr>
            <a:lvl3pPr marL="1128370" indent="0">
              <a:buNone/>
              <a:defRPr sz="1974">
                <a:solidFill>
                  <a:schemeClr val="tx1">
                    <a:tint val="75000"/>
                  </a:schemeClr>
                </a:solidFill>
              </a:defRPr>
            </a:lvl3pPr>
            <a:lvl4pPr marL="1692554" indent="0">
              <a:buNone/>
              <a:defRPr sz="1728">
                <a:solidFill>
                  <a:schemeClr val="tx1">
                    <a:tint val="75000"/>
                  </a:schemeClr>
                </a:solidFill>
              </a:defRPr>
            </a:lvl4pPr>
            <a:lvl5pPr marL="2256739" indent="0">
              <a:buNone/>
              <a:defRPr sz="1728">
                <a:solidFill>
                  <a:schemeClr val="tx1">
                    <a:tint val="75000"/>
                  </a:schemeClr>
                </a:solidFill>
              </a:defRPr>
            </a:lvl5pPr>
            <a:lvl6pPr marL="2820924" indent="0">
              <a:buNone/>
              <a:defRPr sz="1728">
                <a:solidFill>
                  <a:schemeClr val="tx1">
                    <a:tint val="75000"/>
                  </a:schemeClr>
                </a:solidFill>
              </a:defRPr>
            </a:lvl6pPr>
            <a:lvl7pPr marL="3385109" indent="0">
              <a:buNone/>
              <a:defRPr sz="1728">
                <a:solidFill>
                  <a:schemeClr val="tx1">
                    <a:tint val="75000"/>
                  </a:schemeClr>
                </a:solidFill>
              </a:defRPr>
            </a:lvl7pPr>
            <a:lvl8pPr marL="3949294" indent="0">
              <a:buNone/>
              <a:defRPr sz="1728">
                <a:solidFill>
                  <a:schemeClr val="tx1">
                    <a:tint val="75000"/>
                  </a:schemeClr>
                </a:solidFill>
              </a:defRPr>
            </a:lvl8pPr>
            <a:lvl9pPr marL="4513478" indent="0">
              <a:buNone/>
              <a:defRPr sz="172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6B55B5E-5119-4426-88FC-E4DC058ADF45}" type="datetime1">
              <a:rPr lang="en-US" smtClean="0"/>
              <a:t>4/16/2026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5243" y="1772448"/>
            <a:ext cx="5964649" cy="5013133"/>
          </a:xfrm>
        </p:spPr>
        <p:txBody>
          <a:bodyPr/>
          <a:lstStyle>
            <a:lvl1pPr>
              <a:defRPr sz="3455"/>
            </a:lvl1pPr>
            <a:lvl2pPr>
              <a:defRPr sz="2962"/>
            </a:lvl2pPr>
            <a:lvl3pPr>
              <a:defRPr sz="2468"/>
            </a:lvl3pPr>
            <a:lvl4pPr>
              <a:defRPr sz="2221"/>
            </a:lvl4pPr>
            <a:lvl5pPr>
              <a:defRPr sz="2221"/>
            </a:lvl5pPr>
            <a:lvl6pPr>
              <a:defRPr sz="2221"/>
            </a:lvl6pPr>
            <a:lvl7pPr>
              <a:defRPr sz="2221"/>
            </a:lvl7pPr>
            <a:lvl8pPr>
              <a:defRPr sz="2221"/>
            </a:lvl8pPr>
            <a:lvl9pPr>
              <a:defRPr sz="222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864971" y="1772448"/>
            <a:ext cx="5964649" cy="5013133"/>
          </a:xfrm>
        </p:spPr>
        <p:txBody>
          <a:bodyPr/>
          <a:lstStyle>
            <a:lvl1pPr>
              <a:defRPr sz="3455"/>
            </a:lvl1pPr>
            <a:lvl2pPr>
              <a:defRPr sz="2962"/>
            </a:lvl2pPr>
            <a:lvl3pPr>
              <a:defRPr sz="2468"/>
            </a:lvl3pPr>
            <a:lvl4pPr>
              <a:defRPr sz="2221"/>
            </a:lvl4pPr>
            <a:lvl5pPr>
              <a:defRPr sz="2221"/>
            </a:lvl5pPr>
            <a:lvl6pPr>
              <a:defRPr sz="2221"/>
            </a:lvl6pPr>
            <a:lvl7pPr>
              <a:defRPr sz="2221"/>
            </a:lvl7pPr>
            <a:lvl8pPr>
              <a:defRPr sz="2221"/>
            </a:lvl8pPr>
            <a:lvl9pPr>
              <a:defRPr sz="222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A7EFE98-9EF5-4947-A2FC-EF3828937C94}" type="datetime1">
              <a:rPr lang="en-US" smtClean="0"/>
              <a:t>4/16/2026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245" y="1700352"/>
            <a:ext cx="5966993" cy="708625"/>
          </a:xfrm>
        </p:spPr>
        <p:txBody>
          <a:bodyPr anchor="b"/>
          <a:lstStyle>
            <a:lvl1pPr marL="0" indent="0">
              <a:buNone/>
              <a:defRPr sz="2962" b="1"/>
            </a:lvl1pPr>
            <a:lvl2pPr marL="564185" indent="0">
              <a:buNone/>
              <a:defRPr sz="2468" b="1"/>
            </a:lvl2pPr>
            <a:lvl3pPr marL="1128370" indent="0">
              <a:buNone/>
              <a:defRPr sz="2221" b="1"/>
            </a:lvl3pPr>
            <a:lvl4pPr marL="1692554" indent="0">
              <a:buNone/>
              <a:defRPr sz="1974" b="1"/>
            </a:lvl4pPr>
            <a:lvl5pPr marL="2256739" indent="0">
              <a:buNone/>
              <a:defRPr sz="1974" b="1"/>
            </a:lvl5pPr>
            <a:lvl6pPr marL="2820924" indent="0">
              <a:buNone/>
              <a:defRPr sz="1974" b="1"/>
            </a:lvl6pPr>
            <a:lvl7pPr marL="3385109" indent="0">
              <a:buNone/>
              <a:defRPr sz="1974" b="1"/>
            </a:lvl7pPr>
            <a:lvl8pPr marL="3949294" indent="0">
              <a:buNone/>
              <a:defRPr sz="1974" b="1"/>
            </a:lvl8pPr>
            <a:lvl9pPr marL="4513478" indent="0">
              <a:buNone/>
              <a:defRPr sz="1974" b="1"/>
            </a:lvl9pPr>
          </a:lstStyle>
          <a:p>
            <a:pPr lvl="0"/>
            <a:r>
              <a:rPr lang="en-US"/>
              <a:t>Click to edit Master text styles</a:t>
            </a:r>
          </a:p>
        </p:txBody>
      </p:sp>
      <p:sp>
        <p:nvSpPr>
          <p:cNvPr id="4" name="Content Placeholder 3"/>
          <p:cNvSpPr>
            <a:spLocks noGrp="1"/>
          </p:cNvSpPr>
          <p:nvPr>
            <p:ph sz="half" idx="2"/>
          </p:nvPr>
        </p:nvSpPr>
        <p:spPr>
          <a:xfrm>
            <a:off x="675245" y="2408978"/>
            <a:ext cx="5966993" cy="4376601"/>
          </a:xfrm>
        </p:spPr>
        <p:txBody>
          <a:bodyPr/>
          <a:lstStyle>
            <a:lvl1pPr>
              <a:defRPr sz="2962"/>
            </a:lvl1pPr>
            <a:lvl2pPr>
              <a:defRPr sz="2468"/>
            </a:lvl2pPr>
            <a:lvl3pPr>
              <a:defRPr sz="2221"/>
            </a:lvl3pPr>
            <a:lvl4pPr>
              <a:defRPr sz="1974"/>
            </a:lvl4pPr>
            <a:lvl5pPr>
              <a:defRPr sz="1974"/>
            </a:lvl5pPr>
            <a:lvl6pPr>
              <a:defRPr sz="1974"/>
            </a:lvl6pPr>
            <a:lvl7pPr>
              <a:defRPr sz="1974"/>
            </a:lvl7pPr>
            <a:lvl8pPr>
              <a:defRPr sz="1974"/>
            </a:lvl8pPr>
            <a:lvl9pPr>
              <a:defRPr sz="197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60284" y="1700352"/>
            <a:ext cx="5969338" cy="708625"/>
          </a:xfrm>
        </p:spPr>
        <p:txBody>
          <a:bodyPr anchor="b"/>
          <a:lstStyle>
            <a:lvl1pPr marL="0" indent="0">
              <a:buNone/>
              <a:defRPr sz="2962" b="1"/>
            </a:lvl1pPr>
            <a:lvl2pPr marL="564185" indent="0">
              <a:buNone/>
              <a:defRPr sz="2468" b="1"/>
            </a:lvl2pPr>
            <a:lvl3pPr marL="1128370" indent="0">
              <a:buNone/>
              <a:defRPr sz="2221" b="1"/>
            </a:lvl3pPr>
            <a:lvl4pPr marL="1692554" indent="0">
              <a:buNone/>
              <a:defRPr sz="1974" b="1"/>
            </a:lvl4pPr>
            <a:lvl5pPr marL="2256739" indent="0">
              <a:buNone/>
              <a:defRPr sz="1974" b="1"/>
            </a:lvl5pPr>
            <a:lvl6pPr marL="2820924" indent="0">
              <a:buNone/>
              <a:defRPr sz="1974" b="1"/>
            </a:lvl6pPr>
            <a:lvl7pPr marL="3385109" indent="0">
              <a:buNone/>
              <a:defRPr sz="1974" b="1"/>
            </a:lvl7pPr>
            <a:lvl8pPr marL="3949294" indent="0">
              <a:buNone/>
              <a:defRPr sz="1974" b="1"/>
            </a:lvl8pPr>
            <a:lvl9pPr marL="4513478" indent="0">
              <a:buNone/>
              <a:defRPr sz="1974" b="1"/>
            </a:lvl9pPr>
          </a:lstStyle>
          <a:p>
            <a:pPr lvl="0"/>
            <a:r>
              <a:rPr lang="en-US"/>
              <a:t>Click to edit Master text styles</a:t>
            </a:r>
          </a:p>
        </p:txBody>
      </p:sp>
      <p:sp>
        <p:nvSpPr>
          <p:cNvPr id="6" name="Content Placeholder 5"/>
          <p:cNvSpPr>
            <a:spLocks noGrp="1"/>
          </p:cNvSpPr>
          <p:nvPr>
            <p:ph sz="quarter" idx="4"/>
          </p:nvPr>
        </p:nvSpPr>
        <p:spPr>
          <a:xfrm>
            <a:off x="6860284" y="2408978"/>
            <a:ext cx="5969338" cy="4376601"/>
          </a:xfrm>
        </p:spPr>
        <p:txBody>
          <a:bodyPr/>
          <a:lstStyle>
            <a:lvl1pPr>
              <a:defRPr sz="2962"/>
            </a:lvl1pPr>
            <a:lvl2pPr>
              <a:defRPr sz="2468"/>
            </a:lvl2pPr>
            <a:lvl3pPr>
              <a:defRPr sz="2221"/>
            </a:lvl3pPr>
            <a:lvl4pPr>
              <a:defRPr sz="1974"/>
            </a:lvl4pPr>
            <a:lvl5pPr>
              <a:defRPr sz="1974"/>
            </a:lvl5pPr>
            <a:lvl6pPr>
              <a:defRPr sz="1974"/>
            </a:lvl6pPr>
            <a:lvl7pPr>
              <a:defRPr sz="1974"/>
            </a:lvl7pPr>
            <a:lvl8pPr>
              <a:defRPr sz="1974"/>
            </a:lvl8pPr>
            <a:lvl9pPr>
              <a:defRPr sz="197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137F1E5-AF02-41DD-A9DD-25771D6FCCBB}" type="datetime1">
              <a:rPr lang="en-US" smtClean="0"/>
              <a:t>4/16/2026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4732101-C46B-4DD7-B50A-5063142B6FC5}" type="datetime1">
              <a:rPr lang="en-US" smtClean="0"/>
              <a:t>4/16/2026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4756F6-E4B2-4F67-BDBB-A6081A6BA953}" type="datetime1">
              <a:rPr lang="en-US" smtClean="0"/>
              <a:t>4/16/2026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5247" y="302441"/>
            <a:ext cx="4443007" cy="1287132"/>
          </a:xfrm>
        </p:spPr>
        <p:txBody>
          <a:bodyPr anchor="b"/>
          <a:lstStyle>
            <a:lvl1pPr algn="l">
              <a:defRPr sz="2468" b="1"/>
            </a:lvl1pPr>
          </a:lstStyle>
          <a:p>
            <a:r>
              <a:rPr lang="en-US"/>
              <a:t>Click to edit Master title style</a:t>
            </a:r>
          </a:p>
        </p:txBody>
      </p:sp>
      <p:sp>
        <p:nvSpPr>
          <p:cNvPr id="3" name="Content Placeholder 2"/>
          <p:cNvSpPr>
            <a:spLocks noGrp="1"/>
          </p:cNvSpPr>
          <p:nvPr>
            <p:ph idx="1"/>
          </p:nvPr>
        </p:nvSpPr>
        <p:spPr>
          <a:xfrm>
            <a:off x="5280029" y="302442"/>
            <a:ext cx="7549594" cy="6483136"/>
          </a:xfrm>
        </p:spPr>
        <p:txBody>
          <a:bodyPr/>
          <a:lstStyle>
            <a:lvl1pPr>
              <a:defRPr sz="3949"/>
            </a:lvl1pPr>
            <a:lvl2pPr>
              <a:defRPr sz="3455"/>
            </a:lvl2pPr>
            <a:lvl3pPr>
              <a:defRPr sz="2962"/>
            </a:lvl3pPr>
            <a:lvl4pPr>
              <a:defRPr sz="2468"/>
            </a:lvl4pPr>
            <a:lvl5pPr>
              <a:defRPr sz="2468"/>
            </a:lvl5pPr>
            <a:lvl6pPr>
              <a:defRPr sz="2468"/>
            </a:lvl6pPr>
            <a:lvl7pPr>
              <a:defRPr sz="2468"/>
            </a:lvl7pPr>
            <a:lvl8pPr>
              <a:defRPr sz="2468"/>
            </a:lvl8pPr>
            <a:lvl9pPr>
              <a:defRPr sz="246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5247" y="1589574"/>
            <a:ext cx="4443007" cy="5196004"/>
          </a:xfrm>
        </p:spPr>
        <p:txBody>
          <a:bodyPr/>
          <a:lstStyle>
            <a:lvl1pPr marL="0" indent="0">
              <a:buNone/>
              <a:defRPr sz="1728"/>
            </a:lvl1pPr>
            <a:lvl2pPr marL="564185" indent="0">
              <a:buNone/>
              <a:defRPr sz="1481"/>
            </a:lvl2pPr>
            <a:lvl3pPr marL="1128370" indent="0">
              <a:buNone/>
              <a:defRPr sz="1234"/>
            </a:lvl3pPr>
            <a:lvl4pPr marL="1692554" indent="0">
              <a:buNone/>
              <a:defRPr sz="1111"/>
            </a:lvl4pPr>
            <a:lvl5pPr marL="2256739" indent="0">
              <a:buNone/>
              <a:defRPr sz="1111"/>
            </a:lvl5pPr>
            <a:lvl6pPr marL="2820924" indent="0">
              <a:buNone/>
              <a:defRPr sz="1111"/>
            </a:lvl6pPr>
            <a:lvl7pPr marL="3385109" indent="0">
              <a:buNone/>
              <a:defRPr sz="1111"/>
            </a:lvl7pPr>
            <a:lvl8pPr marL="3949294" indent="0">
              <a:buNone/>
              <a:defRPr sz="1111"/>
            </a:lvl8pPr>
            <a:lvl9pPr marL="4513478" indent="0">
              <a:buNone/>
              <a:defRPr sz="1111"/>
            </a:lvl9pPr>
          </a:lstStyle>
          <a:p>
            <a:pPr lvl="0"/>
            <a:r>
              <a:rPr lang="en-US"/>
              <a:t>Click to edit Master text styles</a:t>
            </a:r>
          </a:p>
        </p:txBody>
      </p:sp>
      <p:sp>
        <p:nvSpPr>
          <p:cNvPr id="5" name="Date Placeholder 4"/>
          <p:cNvSpPr>
            <a:spLocks noGrp="1"/>
          </p:cNvSpPr>
          <p:nvPr>
            <p:ph type="dt" sz="half" idx="10"/>
          </p:nvPr>
        </p:nvSpPr>
        <p:spPr/>
        <p:txBody>
          <a:bodyPr/>
          <a:lstStyle/>
          <a:p>
            <a:fld id="{CAFAC358-E586-4A34-92AB-86C1CF50799F}" type="datetime1">
              <a:rPr lang="en-US" smtClean="0"/>
              <a:t>4/16/2026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47047" y="5317334"/>
            <a:ext cx="8102918" cy="627741"/>
          </a:xfrm>
        </p:spPr>
        <p:txBody>
          <a:bodyPr anchor="b"/>
          <a:lstStyle>
            <a:lvl1pPr algn="l">
              <a:defRPr sz="2468" b="1"/>
            </a:lvl1pPr>
          </a:lstStyle>
          <a:p>
            <a:r>
              <a:rPr lang="en-US"/>
              <a:t>Click to edit Master title style</a:t>
            </a:r>
          </a:p>
        </p:txBody>
      </p:sp>
      <p:sp>
        <p:nvSpPr>
          <p:cNvPr id="3" name="Picture Placeholder 2"/>
          <p:cNvSpPr>
            <a:spLocks noGrp="1"/>
          </p:cNvSpPr>
          <p:nvPr>
            <p:ph type="pic" idx="1"/>
          </p:nvPr>
        </p:nvSpPr>
        <p:spPr>
          <a:xfrm>
            <a:off x="2647047" y="678735"/>
            <a:ext cx="8102918" cy="4557713"/>
          </a:xfrm>
        </p:spPr>
        <p:txBody>
          <a:bodyPr/>
          <a:lstStyle>
            <a:lvl1pPr marL="0" indent="0">
              <a:buNone/>
              <a:defRPr sz="3949"/>
            </a:lvl1pPr>
            <a:lvl2pPr marL="564185" indent="0">
              <a:buNone/>
              <a:defRPr sz="3455"/>
            </a:lvl2pPr>
            <a:lvl3pPr marL="1128370" indent="0">
              <a:buNone/>
              <a:defRPr sz="2962"/>
            </a:lvl3pPr>
            <a:lvl4pPr marL="1692554" indent="0">
              <a:buNone/>
              <a:defRPr sz="2468"/>
            </a:lvl4pPr>
            <a:lvl5pPr marL="2256739" indent="0">
              <a:buNone/>
              <a:defRPr sz="2468"/>
            </a:lvl5pPr>
            <a:lvl6pPr marL="2820924" indent="0">
              <a:buNone/>
              <a:defRPr sz="2468"/>
            </a:lvl6pPr>
            <a:lvl7pPr marL="3385109" indent="0">
              <a:buNone/>
              <a:defRPr sz="2468"/>
            </a:lvl7pPr>
            <a:lvl8pPr marL="3949294" indent="0">
              <a:buNone/>
              <a:defRPr sz="2468"/>
            </a:lvl8pPr>
            <a:lvl9pPr marL="4513478" indent="0">
              <a:buNone/>
              <a:defRPr sz="2468"/>
            </a:lvl9pPr>
          </a:lstStyle>
          <a:p>
            <a:endParaRPr lang="en-US"/>
          </a:p>
        </p:txBody>
      </p:sp>
      <p:sp>
        <p:nvSpPr>
          <p:cNvPr id="4" name="Text Placeholder 3"/>
          <p:cNvSpPr>
            <a:spLocks noGrp="1"/>
          </p:cNvSpPr>
          <p:nvPr>
            <p:ph type="body" sz="half" idx="2"/>
          </p:nvPr>
        </p:nvSpPr>
        <p:spPr>
          <a:xfrm>
            <a:off x="2647047" y="5945074"/>
            <a:ext cx="8102918" cy="891497"/>
          </a:xfrm>
        </p:spPr>
        <p:txBody>
          <a:bodyPr/>
          <a:lstStyle>
            <a:lvl1pPr marL="0" indent="0">
              <a:buNone/>
              <a:defRPr sz="1728"/>
            </a:lvl1pPr>
            <a:lvl2pPr marL="564185" indent="0">
              <a:buNone/>
              <a:defRPr sz="1481"/>
            </a:lvl2pPr>
            <a:lvl3pPr marL="1128370" indent="0">
              <a:buNone/>
              <a:defRPr sz="1234"/>
            </a:lvl3pPr>
            <a:lvl4pPr marL="1692554" indent="0">
              <a:buNone/>
              <a:defRPr sz="1111"/>
            </a:lvl4pPr>
            <a:lvl5pPr marL="2256739" indent="0">
              <a:buNone/>
              <a:defRPr sz="1111"/>
            </a:lvl5pPr>
            <a:lvl6pPr marL="2820924" indent="0">
              <a:buNone/>
              <a:defRPr sz="1111"/>
            </a:lvl6pPr>
            <a:lvl7pPr marL="3385109" indent="0">
              <a:buNone/>
              <a:defRPr sz="1111"/>
            </a:lvl7pPr>
            <a:lvl8pPr marL="3949294" indent="0">
              <a:buNone/>
              <a:defRPr sz="1111"/>
            </a:lvl8pPr>
            <a:lvl9pPr marL="4513478" indent="0">
              <a:buNone/>
              <a:defRPr sz="1111"/>
            </a:lvl9pPr>
          </a:lstStyle>
          <a:p>
            <a:pPr lvl="0"/>
            <a:r>
              <a:rPr lang="en-US"/>
              <a:t>Click to edit Master text styles</a:t>
            </a:r>
          </a:p>
        </p:txBody>
      </p:sp>
      <p:sp>
        <p:nvSpPr>
          <p:cNvPr id="5" name="Date Placeholder 4"/>
          <p:cNvSpPr>
            <a:spLocks noGrp="1"/>
          </p:cNvSpPr>
          <p:nvPr>
            <p:ph type="dt" sz="half" idx="10"/>
          </p:nvPr>
        </p:nvSpPr>
        <p:spPr/>
        <p:txBody>
          <a:bodyPr/>
          <a:lstStyle/>
          <a:p>
            <a:fld id="{4A54B340-C8C4-415E-9921-78E7531B7901}" type="datetime1">
              <a:rPr lang="en-US" smtClean="0"/>
              <a:t>4/16/2026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9C0E60-493C-4887-B1D5-14682AF4D1BA}" type="datetime1">
              <a:rPr lang="en-US" smtClean="0"/>
              <a:t>4/16/2026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91027" y="304203"/>
            <a:ext cx="3038593" cy="648137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75245" y="304203"/>
            <a:ext cx="8890701" cy="64813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EE3A132-0920-4077-898E-C454F3B70CEB}" type="datetime1">
              <a:rPr lang="en-US" smtClean="0"/>
              <a:t>4/16/2026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75246" y="304202"/>
            <a:ext cx="12154377" cy="1266031"/>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75246" y="1772448"/>
            <a:ext cx="12154377" cy="50131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75246" y="7040544"/>
            <a:ext cx="3151135" cy="404427"/>
          </a:xfrm>
          <a:prstGeom prst="rect">
            <a:avLst/>
          </a:prstGeom>
        </p:spPr>
        <p:txBody>
          <a:bodyPr vert="horz" lIns="91440" tIns="45720" rIns="91440" bIns="45720" rtlCol="0" anchor="ctr"/>
          <a:lstStyle>
            <a:lvl1pPr algn="l">
              <a:defRPr sz="1481">
                <a:solidFill>
                  <a:schemeClr val="tx1">
                    <a:tint val="75000"/>
                  </a:schemeClr>
                </a:solidFill>
              </a:defRPr>
            </a:lvl1pPr>
          </a:lstStyle>
          <a:p>
            <a:fld id="{5F4B2247-29A2-4D9B-BCA0-E983E21AA919}" type="datetime1">
              <a:rPr lang="en-US" smtClean="0"/>
              <a:t>4/16/2026</a:t>
            </a:fld>
            <a:endParaRPr lang="en-US"/>
          </a:p>
        </p:txBody>
      </p:sp>
      <p:sp>
        <p:nvSpPr>
          <p:cNvPr id="5" name="Footer Placeholder 4"/>
          <p:cNvSpPr>
            <a:spLocks noGrp="1"/>
          </p:cNvSpPr>
          <p:nvPr>
            <p:ph type="ftr" sz="quarter" idx="3"/>
          </p:nvPr>
        </p:nvSpPr>
        <p:spPr>
          <a:xfrm>
            <a:off x="4614163" y="7040544"/>
            <a:ext cx="4276540" cy="404427"/>
          </a:xfrm>
          <a:prstGeom prst="rect">
            <a:avLst/>
          </a:prstGeom>
        </p:spPr>
        <p:txBody>
          <a:bodyPr vert="horz" lIns="91440" tIns="45720" rIns="91440" bIns="45720" rtlCol="0" anchor="ctr"/>
          <a:lstStyle>
            <a:lvl1pPr algn="ctr">
              <a:defRPr sz="1481">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678488" y="7040544"/>
            <a:ext cx="3151135" cy="404427"/>
          </a:xfrm>
          <a:prstGeom prst="rect">
            <a:avLst/>
          </a:prstGeom>
        </p:spPr>
        <p:txBody>
          <a:bodyPr vert="horz" lIns="91440" tIns="45720" rIns="91440" bIns="45720" rtlCol="0" anchor="ctr"/>
          <a:lstStyle>
            <a:lvl1pPr algn="r">
              <a:defRPr sz="1481">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128370" rtl="0" eaLnBrk="1" latinLnBrk="0" hangingPunct="1">
        <a:spcBef>
          <a:spcPct val="0"/>
        </a:spcBef>
        <a:buNone/>
        <a:defRPr sz="5430" kern="1200">
          <a:solidFill>
            <a:schemeClr val="tx1"/>
          </a:solidFill>
          <a:latin typeface="+mj-lt"/>
          <a:ea typeface="+mj-ea"/>
          <a:cs typeface="+mj-cs"/>
        </a:defRPr>
      </a:lvl1pPr>
    </p:titleStyle>
    <p:bodyStyle>
      <a:lvl1pPr marL="423139" indent="-423139" algn="l" defTabSz="1128370" rtl="0" eaLnBrk="1" latinLnBrk="0" hangingPunct="1">
        <a:spcBef>
          <a:spcPct val="20000"/>
        </a:spcBef>
        <a:buFont typeface="Arial" pitchFamily="34" charset="0"/>
        <a:buChar char="•"/>
        <a:defRPr sz="3949" kern="1200">
          <a:solidFill>
            <a:schemeClr val="tx1"/>
          </a:solidFill>
          <a:latin typeface="+mn-lt"/>
          <a:ea typeface="+mn-ea"/>
          <a:cs typeface="+mn-cs"/>
        </a:defRPr>
      </a:lvl1pPr>
      <a:lvl2pPr marL="916800" indent="-352616" algn="l" defTabSz="1128370" rtl="0" eaLnBrk="1" latinLnBrk="0" hangingPunct="1">
        <a:spcBef>
          <a:spcPct val="20000"/>
        </a:spcBef>
        <a:buFont typeface="Arial" pitchFamily="34" charset="0"/>
        <a:buChar char="–"/>
        <a:defRPr sz="3455" kern="1200">
          <a:solidFill>
            <a:schemeClr val="tx1"/>
          </a:solidFill>
          <a:latin typeface="+mn-lt"/>
          <a:ea typeface="+mn-ea"/>
          <a:cs typeface="+mn-cs"/>
        </a:defRPr>
      </a:lvl2pPr>
      <a:lvl3pPr marL="1410462" indent="-282092" algn="l" defTabSz="1128370" rtl="0" eaLnBrk="1" latinLnBrk="0" hangingPunct="1">
        <a:spcBef>
          <a:spcPct val="20000"/>
        </a:spcBef>
        <a:buFont typeface="Arial" pitchFamily="34" charset="0"/>
        <a:buChar char="•"/>
        <a:defRPr sz="2962" kern="1200">
          <a:solidFill>
            <a:schemeClr val="tx1"/>
          </a:solidFill>
          <a:latin typeface="+mn-lt"/>
          <a:ea typeface="+mn-ea"/>
          <a:cs typeface="+mn-cs"/>
        </a:defRPr>
      </a:lvl3pPr>
      <a:lvl4pPr marL="1974647" indent="-282092" algn="l" defTabSz="1128370" rtl="0" eaLnBrk="1" latinLnBrk="0" hangingPunct="1">
        <a:spcBef>
          <a:spcPct val="20000"/>
        </a:spcBef>
        <a:buFont typeface="Arial" pitchFamily="34" charset="0"/>
        <a:buChar char="–"/>
        <a:defRPr sz="2468" kern="1200">
          <a:solidFill>
            <a:schemeClr val="tx1"/>
          </a:solidFill>
          <a:latin typeface="+mn-lt"/>
          <a:ea typeface="+mn-ea"/>
          <a:cs typeface="+mn-cs"/>
        </a:defRPr>
      </a:lvl4pPr>
      <a:lvl5pPr marL="2538832" indent="-282092" algn="l" defTabSz="1128370" rtl="0" eaLnBrk="1" latinLnBrk="0" hangingPunct="1">
        <a:spcBef>
          <a:spcPct val="20000"/>
        </a:spcBef>
        <a:buFont typeface="Arial" pitchFamily="34" charset="0"/>
        <a:buChar char="»"/>
        <a:defRPr sz="2468" kern="1200">
          <a:solidFill>
            <a:schemeClr val="tx1"/>
          </a:solidFill>
          <a:latin typeface="+mn-lt"/>
          <a:ea typeface="+mn-ea"/>
          <a:cs typeface="+mn-cs"/>
        </a:defRPr>
      </a:lvl5pPr>
      <a:lvl6pPr marL="3103016" indent="-282092" algn="l" defTabSz="1128370" rtl="0" eaLnBrk="1" latinLnBrk="0" hangingPunct="1">
        <a:spcBef>
          <a:spcPct val="20000"/>
        </a:spcBef>
        <a:buFont typeface="Arial" pitchFamily="34" charset="0"/>
        <a:buChar char="•"/>
        <a:defRPr sz="2468" kern="1200">
          <a:solidFill>
            <a:schemeClr val="tx1"/>
          </a:solidFill>
          <a:latin typeface="+mn-lt"/>
          <a:ea typeface="+mn-ea"/>
          <a:cs typeface="+mn-cs"/>
        </a:defRPr>
      </a:lvl6pPr>
      <a:lvl7pPr marL="3667201" indent="-282092" algn="l" defTabSz="1128370" rtl="0" eaLnBrk="1" latinLnBrk="0" hangingPunct="1">
        <a:spcBef>
          <a:spcPct val="20000"/>
        </a:spcBef>
        <a:buFont typeface="Arial" pitchFamily="34" charset="0"/>
        <a:buChar char="•"/>
        <a:defRPr sz="2468" kern="1200">
          <a:solidFill>
            <a:schemeClr val="tx1"/>
          </a:solidFill>
          <a:latin typeface="+mn-lt"/>
          <a:ea typeface="+mn-ea"/>
          <a:cs typeface="+mn-cs"/>
        </a:defRPr>
      </a:lvl7pPr>
      <a:lvl8pPr marL="4231386" indent="-282092" algn="l" defTabSz="1128370" rtl="0" eaLnBrk="1" latinLnBrk="0" hangingPunct="1">
        <a:spcBef>
          <a:spcPct val="20000"/>
        </a:spcBef>
        <a:buFont typeface="Arial" pitchFamily="34" charset="0"/>
        <a:buChar char="•"/>
        <a:defRPr sz="2468" kern="1200">
          <a:solidFill>
            <a:schemeClr val="tx1"/>
          </a:solidFill>
          <a:latin typeface="+mn-lt"/>
          <a:ea typeface="+mn-ea"/>
          <a:cs typeface="+mn-cs"/>
        </a:defRPr>
      </a:lvl8pPr>
      <a:lvl9pPr marL="4795571" indent="-282092" algn="l" defTabSz="1128370" rtl="0" eaLnBrk="1" latinLnBrk="0" hangingPunct="1">
        <a:spcBef>
          <a:spcPct val="20000"/>
        </a:spcBef>
        <a:buFont typeface="Arial" pitchFamily="34" charset="0"/>
        <a:buChar char="•"/>
        <a:defRPr sz="2468" kern="1200">
          <a:solidFill>
            <a:schemeClr val="tx1"/>
          </a:solidFill>
          <a:latin typeface="+mn-lt"/>
          <a:ea typeface="+mn-ea"/>
          <a:cs typeface="+mn-cs"/>
        </a:defRPr>
      </a:lvl9pPr>
    </p:bodyStyle>
    <p:otherStyle>
      <a:defPPr>
        <a:defRPr lang="en-US"/>
      </a:defPPr>
      <a:lvl1pPr marL="0" algn="l" defTabSz="1128370" rtl="0" eaLnBrk="1" latinLnBrk="0" hangingPunct="1">
        <a:defRPr sz="2221" kern="1200">
          <a:solidFill>
            <a:schemeClr val="tx1"/>
          </a:solidFill>
          <a:latin typeface="+mn-lt"/>
          <a:ea typeface="+mn-ea"/>
          <a:cs typeface="+mn-cs"/>
        </a:defRPr>
      </a:lvl1pPr>
      <a:lvl2pPr marL="564185" algn="l" defTabSz="1128370" rtl="0" eaLnBrk="1" latinLnBrk="0" hangingPunct="1">
        <a:defRPr sz="2221" kern="1200">
          <a:solidFill>
            <a:schemeClr val="tx1"/>
          </a:solidFill>
          <a:latin typeface="+mn-lt"/>
          <a:ea typeface="+mn-ea"/>
          <a:cs typeface="+mn-cs"/>
        </a:defRPr>
      </a:lvl2pPr>
      <a:lvl3pPr marL="1128370" algn="l" defTabSz="1128370" rtl="0" eaLnBrk="1" latinLnBrk="0" hangingPunct="1">
        <a:defRPr sz="2221" kern="1200">
          <a:solidFill>
            <a:schemeClr val="tx1"/>
          </a:solidFill>
          <a:latin typeface="+mn-lt"/>
          <a:ea typeface="+mn-ea"/>
          <a:cs typeface="+mn-cs"/>
        </a:defRPr>
      </a:lvl3pPr>
      <a:lvl4pPr marL="1692554" algn="l" defTabSz="1128370" rtl="0" eaLnBrk="1" latinLnBrk="0" hangingPunct="1">
        <a:defRPr sz="2221" kern="1200">
          <a:solidFill>
            <a:schemeClr val="tx1"/>
          </a:solidFill>
          <a:latin typeface="+mn-lt"/>
          <a:ea typeface="+mn-ea"/>
          <a:cs typeface="+mn-cs"/>
        </a:defRPr>
      </a:lvl4pPr>
      <a:lvl5pPr marL="2256739" algn="l" defTabSz="1128370" rtl="0" eaLnBrk="1" latinLnBrk="0" hangingPunct="1">
        <a:defRPr sz="2221" kern="1200">
          <a:solidFill>
            <a:schemeClr val="tx1"/>
          </a:solidFill>
          <a:latin typeface="+mn-lt"/>
          <a:ea typeface="+mn-ea"/>
          <a:cs typeface="+mn-cs"/>
        </a:defRPr>
      </a:lvl5pPr>
      <a:lvl6pPr marL="2820924" algn="l" defTabSz="1128370" rtl="0" eaLnBrk="1" latinLnBrk="0" hangingPunct="1">
        <a:defRPr sz="2221" kern="1200">
          <a:solidFill>
            <a:schemeClr val="tx1"/>
          </a:solidFill>
          <a:latin typeface="+mn-lt"/>
          <a:ea typeface="+mn-ea"/>
          <a:cs typeface="+mn-cs"/>
        </a:defRPr>
      </a:lvl6pPr>
      <a:lvl7pPr marL="3385109" algn="l" defTabSz="1128370" rtl="0" eaLnBrk="1" latinLnBrk="0" hangingPunct="1">
        <a:defRPr sz="2221" kern="1200">
          <a:solidFill>
            <a:schemeClr val="tx1"/>
          </a:solidFill>
          <a:latin typeface="+mn-lt"/>
          <a:ea typeface="+mn-ea"/>
          <a:cs typeface="+mn-cs"/>
        </a:defRPr>
      </a:lvl7pPr>
      <a:lvl8pPr marL="3949294" algn="l" defTabSz="1128370" rtl="0" eaLnBrk="1" latinLnBrk="0" hangingPunct="1">
        <a:defRPr sz="2221" kern="1200">
          <a:solidFill>
            <a:schemeClr val="tx1"/>
          </a:solidFill>
          <a:latin typeface="+mn-lt"/>
          <a:ea typeface="+mn-ea"/>
          <a:cs typeface="+mn-cs"/>
        </a:defRPr>
      </a:lvl8pPr>
      <a:lvl9pPr marL="4513478" algn="l" defTabSz="1128370" rtl="0" eaLnBrk="1" latinLnBrk="0" hangingPunct="1">
        <a:defRPr sz="222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hyperlink" Target="https://www.health.org.uk/?utm_source=copilot.com" TargetMode="External"/><Relationship Id="rId3" Type="http://schemas.openxmlformats.org/officeDocument/2006/relationships/hyperlink" Target="https://www.bing.com/search?q=%22https%3A%2F%2Fdoi.org%2F10.3390%2Fijerph182010840%22&amp;utm_source=copilot.com" TargetMode="External"/><Relationship Id="rId7" Type="http://schemas.openxmlformats.org/officeDocument/2006/relationships/hyperlink" Target="https://www.diabetes.org.uk/?utm_source=copilot.com" TargetMode="External"/><Relationship Id="rId2" Type="http://schemas.openxmlformats.org/officeDocument/2006/relationships/hyperlink" Target="https://doi.org/10.2337/dc24-S001?utm_source=copilot.com" TargetMode="External"/><Relationship Id="rId1" Type="http://schemas.openxmlformats.org/officeDocument/2006/relationships/slideLayout" Target="../slideLayouts/slideLayout7.xml"/><Relationship Id="rId6" Type="http://schemas.openxmlformats.org/officeDocument/2006/relationships/hyperlink" Target="https://www.gov.uk/?utm_source=copilot.com" TargetMode="External"/><Relationship Id="rId5" Type="http://schemas.openxmlformats.org/officeDocument/2006/relationships/hyperlink" Target="https://doi.org/10.2337/dci19-0066?utm_source=copilot.com" TargetMode="External"/><Relationship Id="rId4" Type="http://schemas.openxmlformats.org/officeDocument/2006/relationships/hyperlink" Target="https://doi.org/10.14341/dm8030?utm_source=copilot.com"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gov.uk/?utm_source=copilot.com" TargetMode="External"/><Relationship Id="rId13" Type="http://schemas.openxmlformats.org/officeDocument/2006/relationships/hyperlink" Target="https://www.who.int/?utm_source=copilot.com" TargetMode="External"/><Relationship Id="rId3" Type="http://schemas.openxmlformats.org/officeDocument/2006/relationships/hyperlink" Target="https://www.nice.org.uk/guidance/ng28?utm_source=copilot.com" TargetMode="External"/><Relationship Id="rId7" Type="http://schemas.openxmlformats.org/officeDocument/2006/relationships/hyperlink" Target="https://www.bing.com/search?q=%22https%3A%2F%2Fwww.nuffieldtrust.org.uk%2F%22&amp;utm_source=copilot.com" TargetMode="External"/><Relationship Id="rId12" Type="http://schemas.openxmlformats.org/officeDocument/2006/relationships/hyperlink" Target="https://www.worldbank.org/?utm_source=copilot.com" TargetMode="Externa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hyperlink" Target="https://www.nhsinform.scot/?utm_source=copilot.com" TargetMode="External"/><Relationship Id="rId11" Type="http://schemas.openxmlformats.org/officeDocument/2006/relationships/hyperlink" Target="https://doi.org/10.2337/dci23-0040?utm_source=copilot.com" TargetMode="External"/><Relationship Id="rId5" Type="http://schemas.openxmlformats.org/officeDocument/2006/relationships/hyperlink" Target="https://www.england.nhs.uk/?utm_source=copilot.com" TargetMode="External"/><Relationship Id="rId10" Type="http://schemas.openxmlformats.org/officeDocument/2006/relationships/hyperlink" Target="https://www.rcn.org.uk/?utm_source=copilot.com" TargetMode="External"/><Relationship Id="rId4" Type="http://schemas.openxmlformats.org/officeDocument/2006/relationships/hyperlink" Target="https://digital.nhs.uk/?utm_source=copilot.com" TargetMode="External"/><Relationship Id="rId9" Type="http://schemas.openxmlformats.org/officeDocument/2006/relationships/hyperlink" Target="https://www.publichealthscotland.scot/?utm_source=copilot.com"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6" descr="Abstract paper background concept">
            <a:extLst>
              <a:ext uri="{FF2B5EF4-FFF2-40B4-BE49-F238E27FC236}">
                <a16:creationId xmlns:a16="http://schemas.microsoft.com/office/drawing/2014/main" id="{18636A4A-AF17-4697-8CEF-5587E24415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847" y="-1046425"/>
            <a:ext cx="13686556" cy="9689037"/>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9CDBFFD3-9AA5-4E7D-93C1-667B1EB31212}"/>
              </a:ext>
            </a:extLst>
          </p:cNvPr>
          <p:cNvSpPr>
            <a:spLocks noGrp="1"/>
          </p:cNvSpPr>
          <p:nvPr>
            <p:ph type="sldNum" sz="quarter" idx="12"/>
          </p:nvPr>
        </p:nvSpPr>
        <p:spPr/>
        <p:txBody>
          <a:bodyPr/>
          <a:lstStyle/>
          <a:p>
            <a:fld id="{B6F15528-21DE-4FAA-801E-634DDDAF4B2B}" type="slidenum">
              <a:rPr lang="en-US" smtClean="0"/>
              <a:pPr/>
              <a:t>1</a:t>
            </a:fld>
            <a:endParaRPr lang="en-US"/>
          </a:p>
        </p:txBody>
      </p:sp>
      <p:sp>
        <p:nvSpPr>
          <p:cNvPr id="6" name="Subtitle 2">
            <a:extLst>
              <a:ext uri="{FF2B5EF4-FFF2-40B4-BE49-F238E27FC236}">
                <a16:creationId xmlns:a16="http://schemas.microsoft.com/office/drawing/2014/main" id="{255E1F2F-E259-4EA8-9FFD-3A10AF541859}"/>
              </a:ext>
            </a:extLst>
          </p:cNvPr>
          <p:cNvSpPr>
            <a:spLocks noGrp="1"/>
          </p:cNvSpPr>
          <p:nvPr/>
        </p:nvSpPr>
        <p:spPr>
          <a:xfrm>
            <a:off x="2926829" y="1447378"/>
            <a:ext cx="9279264" cy="5475031"/>
          </a:xfrm>
          <a:prstGeom prst="rect">
            <a:avLst/>
          </a:prstGeom>
        </p:spPr>
        <p:txBody>
          <a:bodyPr vert="horz" lIns="112834" tIns="56417" rIns="112834" bIns="56417" rtlCol="0" anchor="t">
            <a:normAutofit/>
          </a:bodyPr>
          <a:lstStyle>
            <a:lvl1pPr marL="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2000" b="0" i="0" kern="1200" cap="all">
                <a:solidFill>
                  <a:schemeClr val="bg2">
                    <a:lumMod val="40000"/>
                    <a:lumOff val="60000"/>
                  </a:schemeClr>
                </a:solidFill>
                <a:latin typeface="+mj-lt"/>
                <a:ea typeface="+mj-ea"/>
                <a:cs typeface="+mj-cs"/>
              </a:defRPr>
            </a:lvl1pPr>
            <a:lvl2pPr marL="4572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800" b="0" i="0" kern="1200">
                <a:solidFill>
                  <a:schemeClr val="tx1">
                    <a:tint val="75000"/>
                  </a:schemeClr>
                </a:solidFill>
                <a:latin typeface="+mj-lt"/>
                <a:ea typeface="+mj-ea"/>
                <a:cs typeface="+mj-cs"/>
              </a:defRPr>
            </a:lvl2pPr>
            <a:lvl3pPr marL="9144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600" b="0" i="0" kern="1200">
                <a:solidFill>
                  <a:schemeClr val="tx1">
                    <a:tint val="75000"/>
                  </a:schemeClr>
                </a:solidFill>
                <a:latin typeface="+mj-lt"/>
                <a:ea typeface="+mj-ea"/>
                <a:cs typeface="+mj-cs"/>
              </a:defRPr>
            </a:lvl3pPr>
            <a:lvl4pPr marL="13716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4pPr>
            <a:lvl5pPr marL="18288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5pPr>
            <a:lvl6pPr marL="22860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6pPr>
            <a:lvl7pPr marL="27432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7pPr>
            <a:lvl8pPr marL="32004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8pPr>
            <a:lvl9pPr marL="36576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9pPr>
          </a:lstStyle>
          <a:p>
            <a:endParaRPr lang="en-US" sz="2468" dirty="0"/>
          </a:p>
          <a:p>
            <a:endParaRPr lang="en-US" sz="2468" dirty="0"/>
          </a:p>
          <a:p>
            <a:endParaRPr lang="en-US" sz="2468" dirty="0"/>
          </a:p>
        </p:txBody>
      </p:sp>
      <p:sp>
        <p:nvSpPr>
          <p:cNvPr id="5" name="Rectangle 4">
            <a:extLst>
              <a:ext uri="{FF2B5EF4-FFF2-40B4-BE49-F238E27FC236}">
                <a16:creationId xmlns:a16="http://schemas.microsoft.com/office/drawing/2014/main" id="{3E92B74F-BADD-4FB9-B7E9-1AEA6463B6F1}"/>
              </a:ext>
            </a:extLst>
          </p:cNvPr>
          <p:cNvSpPr/>
          <p:nvPr/>
        </p:nvSpPr>
        <p:spPr>
          <a:xfrm>
            <a:off x="3215396" y="2521359"/>
            <a:ext cx="10166520" cy="1481175"/>
          </a:xfrm>
          <a:prstGeom prst="rect">
            <a:avLst/>
          </a:prstGeom>
        </p:spPr>
        <p:txBody>
          <a:bodyPr wrap="square">
            <a:spAutoFit/>
          </a:bodyPr>
          <a:lstStyle/>
          <a:p>
            <a:pPr algn="ctr">
              <a:lnSpc>
                <a:spcPct val="150000"/>
              </a:lnSpc>
            </a:pPr>
            <a:r>
              <a:rPr lang="en-IN" sz="3200"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TYPE 2 DIABETES MELLITUS IN THE UK: DIAGNOSIS, MANAGEMENT AND PREVENTION</a:t>
            </a:r>
          </a:p>
        </p:txBody>
      </p:sp>
      <p:sp>
        <p:nvSpPr>
          <p:cNvPr id="2" name="Rectangle 1">
            <a:extLst>
              <a:ext uri="{FF2B5EF4-FFF2-40B4-BE49-F238E27FC236}">
                <a16:creationId xmlns:a16="http://schemas.microsoft.com/office/drawing/2014/main" id="{E260A7FC-4E5E-4B2A-9094-1C767D9845E3}"/>
              </a:ext>
            </a:extLst>
          </p:cNvPr>
          <p:cNvSpPr/>
          <p:nvPr/>
        </p:nvSpPr>
        <p:spPr>
          <a:xfrm>
            <a:off x="4923631" y="4334241"/>
            <a:ext cx="6750050" cy="2346604"/>
          </a:xfrm>
          <a:prstGeom prst="rect">
            <a:avLst/>
          </a:prstGeom>
        </p:spPr>
        <p:txBody>
          <a:bodyPr>
            <a:spAutoFit/>
          </a:bodyPr>
          <a:lstStyle/>
          <a:p>
            <a:pPr lvl="0" algn="just">
              <a:lnSpc>
                <a:spcPct val="115000"/>
              </a:lnSpc>
              <a:spcAft>
                <a:spcPts val="1000"/>
              </a:spcAft>
              <a:buSzPts val="1000"/>
              <a:tabLst>
                <a:tab pos="457200" algn="l"/>
              </a:tabLst>
            </a:pPr>
            <a:r>
              <a:rPr lang="en-IN" sz="2000" b="1" dirty="0" err="1">
                <a:ln w="0"/>
                <a:effectLst>
                  <a:outerShdw blurRad="38100" dist="19050" dir="2700000" algn="tl" rotWithShape="0">
                    <a:schemeClr val="dk1">
                      <a:alpha val="40000"/>
                    </a:schemeClr>
                  </a:outerShdw>
                </a:effectLst>
                <a:latin typeface="Times New Roman" panose="02020603050405020304" pitchFamily="18" charset="0"/>
                <a:ea typeface="Times New Roman" panose="02020603050405020304" pitchFamily="18" charset="0"/>
                <a:cs typeface="Times New Roman" panose="02020603050405020304" pitchFamily="18" charset="0"/>
              </a:rPr>
              <a:t>M.Sc</a:t>
            </a:r>
            <a:r>
              <a:rPr lang="en-IN" sz="2000" b="1" dirty="0">
                <a:ln w="0"/>
                <a:effectLst>
                  <a:outerShdw blurRad="38100" dist="19050" dir="2700000" algn="tl" rotWithShape="0">
                    <a:schemeClr val="dk1">
                      <a:alpha val="40000"/>
                    </a:schemeClr>
                  </a:outerShdw>
                </a:effectLst>
                <a:latin typeface="Times New Roman" panose="02020603050405020304" pitchFamily="18" charset="0"/>
                <a:ea typeface="Times New Roman" panose="02020603050405020304" pitchFamily="18" charset="0"/>
                <a:cs typeface="Times New Roman" panose="02020603050405020304" pitchFamily="18" charset="0"/>
              </a:rPr>
              <a:t> public health and social care in practice</a:t>
            </a:r>
          </a:p>
          <a:p>
            <a:pPr lvl="0" algn="just">
              <a:lnSpc>
                <a:spcPct val="115000"/>
              </a:lnSpc>
              <a:spcAft>
                <a:spcPts val="1000"/>
              </a:spcAft>
              <a:buSzPts val="1000"/>
              <a:tabLst>
                <a:tab pos="457200" algn="l"/>
              </a:tabLst>
            </a:pPr>
            <a:r>
              <a:rPr lang="en-IN" sz="2000" b="1" dirty="0">
                <a:ln w="0"/>
                <a:effectLst>
                  <a:outerShdw blurRad="38100" dist="19050" dir="2700000" algn="tl" rotWithShape="0">
                    <a:schemeClr val="dk1">
                      <a:alpha val="40000"/>
                    </a:schemeClr>
                  </a:outerShdw>
                </a:effectLst>
                <a:latin typeface="Times New Roman" panose="02020603050405020304" pitchFamily="18" charset="0"/>
                <a:ea typeface="Times New Roman" panose="02020603050405020304" pitchFamily="18" charset="0"/>
                <a:cs typeface="Times New Roman" panose="02020603050405020304" pitchFamily="18" charset="0"/>
              </a:rPr>
              <a:t>Name: Varshini Velmurugan  </a:t>
            </a:r>
            <a:endParaRPr lang="en-IN" sz="2000" b="1" dirty="0">
              <a:ln w="0"/>
              <a:effectLst>
                <a:outerShdw blurRad="38100" dist="19050" dir="2700000" algn="tl" rotWithShape="0">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15000"/>
              </a:lnSpc>
              <a:spcAft>
                <a:spcPts val="1000"/>
              </a:spcAft>
              <a:buSzPts val="1000"/>
              <a:tabLst>
                <a:tab pos="457200" algn="l"/>
              </a:tabLst>
            </a:pPr>
            <a:r>
              <a:rPr lang="en-IN" sz="2000" b="1" dirty="0">
                <a:ln w="0"/>
                <a:effectLst>
                  <a:outerShdw blurRad="38100" dist="19050" dir="2700000" algn="tl" rotWithShape="0">
                    <a:schemeClr val="dk1">
                      <a:alpha val="40000"/>
                    </a:schemeClr>
                  </a:outerShdw>
                </a:effectLst>
                <a:latin typeface="Times New Roman" panose="02020603050405020304" pitchFamily="18" charset="0"/>
                <a:ea typeface="Times New Roman" panose="02020603050405020304" pitchFamily="18" charset="0"/>
                <a:cs typeface="Times New Roman" panose="02020603050405020304" pitchFamily="18" charset="0"/>
              </a:rPr>
              <a:t>Student Id:2531984</a:t>
            </a:r>
          </a:p>
          <a:p>
            <a:pPr lvl="0" algn="just">
              <a:lnSpc>
                <a:spcPct val="115000"/>
              </a:lnSpc>
              <a:spcAft>
                <a:spcPts val="1000"/>
              </a:spcAft>
              <a:buSzPts val="1000"/>
              <a:tabLst>
                <a:tab pos="457200" algn="l"/>
              </a:tabLst>
            </a:pPr>
            <a:r>
              <a:rPr lang="en-IN" sz="2000" b="1" dirty="0">
                <a:ln w="0"/>
                <a:effectLst>
                  <a:outerShdw blurRad="38100" dist="19050" dir="2700000" algn="tl" rotWithShape="0">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Module Name : community care and longer-term condition</a:t>
            </a:r>
          </a:p>
          <a:p>
            <a:pPr lvl="0" algn="just">
              <a:lnSpc>
                <a:spcPct val="115000"/>
              </a:lnSpc>
              <a:spcAft>
                <a:spcPts val="1000"/>
              </a:spcAft>
              <a:buSzPts val="1000"/>
              <a:tabLst>
                <a:tab pos="457200" algn="l"/>
              </a:tabLst>
            </a:pPr>
            <a:r>
              <a:rPr lang="en-IN" sz="2000" b="1" dirty="0">
                <a:ln w="0"/>
                <a:effectLst>
                  <a:outerShdw blurRad="38100" dist="19050" dir="2700000" algn="tl" rotWithShape="0">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 module code:LCH7003</a:t>
            </a:r>
          </a:p>
        </p:txBody>
      </p:sp>
    </p:spTree>
    <p:extLst>
      <p:ext uri="{BB962C8B-B14F-4D97-AF65-F5344CB8AC3E}">
        <p14:creationId xmlns:p14="http://schemas.microsoft.com/office/powerpoint/2010/main" val="4649393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73B1E04-2073-41E9-BC37-69AD180AF701}"/>
              </a:ext>
            </a:extLst>
          </p:cNvPr>
          <p:cNvSpPr>
            <a:spLocks noGrp="1"/>
          </p:cNvSpPr>
          <p:nvPr>
            <p:ph type="sldNum" sz="quarter" idx="12"/>
          </p:nvPr>
        </p:nvSpPr>
        <p:spPr/>
        <p:txBody>
          <a:bodyPr/>
          <a:lstStyle/>
          <a:p>
            <a:fld id="{B6F15528-21DE-4FAA-801E-634DDDAF4B2B}" type="slidenum">
              <a:rPr lang="en-US" smtClean="0"/>
              <a:pPr/>
              <a:t>2</a:t>
            </a:fld>
            <a:endParaRPr lang="en-US" dirty="0"/>
          </a:p>
        </p:txBody>
      </p:sp>
      <p:sp>
        <p:nvSpPr>
          <p:cNvPr id="3" name="Rectangle 2">
            <a:extLst>
              <a:ext uri="{FF2B5EF4-FFF2-40B4-BE49-F238E27FC236}">
                <a16:creationId xmlns:a16="http://schemas.microsoft.com/office/drawing/2014/main" id="{58FE51B0-92ED-4A19-90EC-1F576EA8F558}"/>
              </a:ext>
            </a:extLst>
          </p:cNvPr>
          <p:cNvSpPr/>
          <p:nvPr/>
        </p:nvSpPr>
        <p:spPr>
          <a:xfrm>
            <a:off x="732631" y="585747"/>
            <a:ext cx="12268200" cy="584775"/>
          </a:xfrm>
          <a:prstGeom prst="rect">
            <a:avLst/>
          </a:prstGeom>
        </p:spPr>
        <p:txBody>
          <a:bodyPr wrap="square">
            <a:spAutoFit/>
          </a:bodyPr>
          <a:lstStyle/>
          <a:p>
            <a:endParaRPr lang="en-US" sz="3200" b="1" dirty="0">
              <a:ln w="0"/>
              <a:solidFill>
                <a:srgbClr val="C0000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6" name="Rectangle 2">
            <a:extLst>
              <a:ext uri="{FF2B5EF4-FFF2-40B4-BE49-F238E27FC236}">
                <a16:creationId xmlns:a16="http://schemas.microsoft.com/office/drawing/2014/main" id="{C6465233-A251-4CD8-B219-473C3862757E}"/>
              </a:ext>
            </a:extLst>
          </p:cNvPr>
          <p:cNvSpPr>
            <a:spLocks noChangeArrowheads="1"/>
          </p:cNvSpPr>
          <p:nvPr/>
        </p:nvSpPr>
        <p:spPr bwMode="auto">
          <a:xfrm>
            <a:off x="656431" y="935443"/>
            <a:ext cx="8382000" cy="48208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250000"/>
              </a:lnSpc>
              <a:spcBef>
                <a:spcPct val="0"/>
              </a:spcBef>
              <a:spcAft>
                <a:spcPct val="0"/>
              </a:spcAft>
              <a:buClrTx/>
              <a:buSzTx/>
              <a:tabLst/>
            </a:pPr>
            <a:endPar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pPr marL="285750" marR="0" lvl="0" indent="-285750" algn="l" defTabSz="914400" rtl="0" eaLnBrk="0" fontAlgn="base" latinLnBrk="0" hangingPunct="0">
              <a:lnSpc>
                <a:spcPct val="250000"/>
              </a:lnSpc>
              <a:spcBef>
                <a:spcPct val="0"/>
              </a:spcBef>
              <a:spcAft>
                <a:spcPct val="0"/>
              </a:spcAft>
              <a:buClr>
                <a:srgbClr val="3333FF"/>
              </a:buClr>
              <a:buSzTx/>
              <a:buFont typeface="Wingdings" panose="05000000000000000000" pitchFamily="2" charset="2"/>
              <a:buChar char="q"/>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Type 2 Diabetes Mellitus (T2DM) is a chronic long-term metabolic disorder. </a:t>
            </a:r>
          </a:p>
          <a:p>
            <a:pPr marL="285750" marR="0" lvl="0" indent="-285750" algn="l" defTabSz="914400" rtl="0" eaLnBrk="0" fontAlgn="base" latinLnBrk="0" hangingPunct="0">
              <a:lnSpc>
                <a:spcPct val="250000"/>
              </a:lnSpc>
              <a:spcBef>
                <a:spcPct val="0"/>
              </a:spcBef>
              <a:spcAft>
                <a:spcPct val="0"/>
              </a:spcAft>
              <a:buClr>
                <a:srgbClr val="3333FF"/>
              </a:buClr>
              <a:buSzTx/>
              <a:buFont typeface="Wingdings" panose="05000000000000000000" pitchFamily="2" charset="2"/>
              <a:buChar char="q"/>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It results in elevated blood glucose levels due to insulin resistance. </a:t>
            </a:r>
          </a:p>
          <a:p>
            <a:pPr marL="285750" marR="0" lvl="0" indent="-285750" algn="l" defTabSz="914400" rtl="0" eaLnBrk="0" fontAlgn="base" latinLnBrk="0" hangingPunct="0">
              <a:lnSpc>
                <a:spcPct val="250000"/>
              </a:lnSpc>
              <a:spcBef>
                <a:spcPct val="0"/>
              </a:spcBef>
              <a:spcAft>
                <a:spcPct val="0"/>
              </a:spcAft>
              <a:buClr>
                <a:srgbClr val="3333FF"/>
              </a:buClr>
              <a:buSzTx/>
              <a:buFont typeface="Wingdings" panose="05000000000000000000" pitchFamily="2" charset="2"/>
              <a:buChar char="q"/>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It affects millions in the UK and continues to rise globally. </a:t>
            </a:r>
          </a:p>
          <a:p>
            <a:pPr marL="285750" lvl="0" indent="-285750" eaLnBrk="0" fontAlgn="base" hangingPunct="0">
              <a:lnSpc>
                <a:spcPct val="250000"/>
              </a:lnSpc>
              <a:spcBef>
                <a:spcPct val="0"/>
              </a:spcBef>
              <a:spcAft>
                <a:spcPct val="0"/>
              </a:spcAft>
              <a:buClr>
                <a:srgbClr val="3333FF"/>
              </a:buClr>
              <a:buFont typeface="Wingdings" panose="05000000000000000000" pitchFamily="2" charset="2"/>
              <a:buChar char="q"/>
            </a:pPr>
            <a:r>
              <a:rPr lang="en-US"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Poor management may cause serious heart, kidney, and nerve complications.</a:t>
            </a:r>
            <a:endPar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pPr marL="285750" marR="0" lvl="0" indent="-285750" algn="l" defTabSz="914400" rtl="0" eaLnBrk="0" fontAlgn="base" latinLnBrk="0" hangingPunct="0">
              <a:lnSpc>
                <a:spcPct val="250000"/>
              </a:lnSpc>
              <a:spcBef>
                <a:spcPct val="0"/>
              </a:spcBef>
              <a:spcAft>
                <a:spcPct val="0"/>
              </a:spcAft>
              <a:buClr>
                <a:srgbClr val="3333FF"/>
              </a:buClr>
              <a:buSzTx/>
              <a:buFont typeface="Wingdings" panose="05000000000000000000" pitchFamily="2" charset="2"/>
              <a:buChar char="q"/>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This presentation is aimed at community nurses involved in diabetes care management. </a:t>
            </a:r>
          </a:p>
        </p:txBody>
      </p:sp>
      <p:sp>
        <p:nvSpPr>
          <p:cNvPr id="9" name="Rectangle 8">
            <a:extLst>
              <a:ext uri="{FF2B5EF4-FFF2-40B4-BE49-F238E27FC236}">
                <a16:creationId xmlns:a16="http://schemas.microsoft.com/office/drawing/2014/main" id="{8892DDF5-B590-48F0-9C8A-3887AF1EBB09}"/>
              </a:ext>
            </a:extLst>
          </p:cNvPr>
          <p:cNvSpPr/>
          <p:nvPr/>
        </p:nvSpPr>
        <p:spPr>
          <a:xfrm>
            <a:off x="1799431" y="6136869"/>
            <a:ext cx="10134600" cy="873572"/>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ctr">
              <a:lnSpc>
                <a:spcPct val="150000"/>
              </a:lnSpc>
            </a:pPr>
            <a:r>
              <a:rPr lang="en-US"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Early diagnosis and effective long-term management are essential to improving patient outcomes and reducing complications </a:t>
            </a:r>
            <a:r>
              <a:rPr lang="en-IN"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t>
            </a:r>
            <a:r>
              <a:rPr lang="en-IN" b="1"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Bogatyrev</a:t>
            </a:r>
            <a:r>
              <a:rPr lang="en-IN"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2017)</a:t>
            </a:r>
            <a:r>
              <a:rPr lang="en-US"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t>
            </a:r>
            <a:endParaRPr lang="en-IN"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1EE939B2-1409-4907-976F-C39E5E969706}"/>
              </a:ext>
            </a:extLst>
          </p:cNvPr>
          <p:cNvSpPr/>
          <p:nvPr/>
        </p:nvSpPr>
        <p:spPr>
          <a:xfrm>
            <a:off x="4237831" y="778118"/>
            <a:ext cx="4331559" cy="729489"/>
          </a:xfrm>
          <a:prstGeom prst="rect">
            <a:avLst/>
          </a:prstGeom>
          <a:noFill/>
        </p:spPr>
        <p:txBody>
          <a:bodyPr wrap="none" lIns="112834" tIns="56417" rIns="112834" bIns="56417">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4000" b="1" dirty="0">
                <a:ln w="0"/>
                <a:solidFill>
                  <a:srgbClr val="0070C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INTRODUCTION</a:t>
            </a:r>
          </a:p>
        </p:txBody>
      </p:sp>
      <p:pic>
        <p:nvPicPr>
          <p:cNvPr id="1028" name="Picture 4" descr="Type 2 Diabetes Mellitus">
            <a:extLst>
              <a:ext uri="{FF2B5EF4-FFF2-40B4-BE49-F238E27FC236}">
                <a16:creationId xmlns:a16="http://schemas.microsoft.com/office/drawing/2014/main" id="{CF96EDE7-AA72-441C-8A23-B23CE04631E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019001" y="2124742"/>
            <a:ext cx="3846892" cy="3057907"/>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6363590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021CFA1-922E-4E3D-98A1-756FA08FF207}"/>
              </a:ext>
            </a:extLst>
          </p:cNvPr>
          <p:cNvSpPr>
            <a:spLocks noGrp="1"/>
          </p:cNvSpPr>
          <p:nvPr>
            <p:ph type="sldNum" sz="quarter" idx="12"/>
          </p:nvPr>
        </p:nvSpPr>
        <p:spPr/>
        <p:txBody>
          <a:bodyPr/>
          <a:lstStyle/>
          <a:p>
            <a:fld id="{B6F15528-21DE-4FAA-801E-634DDDAF4B2B}" type="slidenum">
              <a:rPr lang="en-US" smtClean="0"/>
              <a:pPr/>
              <a:t>3</a:t>
            </a:fld>
            <a:endParaRPr lang="en-US"/>
          </a:p>
        </p:txBody>
      </p:sp>
      <p:sp>
        <p:nvSpPr>
          <p:cNvPr id="10" name="Rectangle: Rounded Corners 9">
            <a:extLst>
              <a:ext uri="{FF2B5EF4-FFF2-40B4-BE49-F238E27FC236}">
                <a16:creationId xmlns:a16="http://schemas.microsoft.com/office/drawing/2014/main" id="{E2FC6979-0280-46FB-8880-AE8D74ACC5D9}"/>
              </a:ext>
            </a:extLst>
          </p:cNvPr>
          <p:cNvSpPr/>
          <p:nvPr/>
        </p:nvSpPr>
        <p:spPr>
          <a:xfrm>
            <a:off x="6738230" y="6005952"/>
            <a:ext cx="6447371" cy="974026"/>
          </a:xfrm>
          <a:prstGeom prst="roundRect">
            <a:avLst/>
          </a:prstGeom>
        </p:spPr>
        <p:style>
          <a:lnRef idx="1">
            <a:schemeClr val="accent4"/>
          </a:lnRef>
          <a:fillRef idx="3">
            <a:schemeClr val="accent4"/>
          </a:fillRef>
          <a:effectRef idx="2">
            <a:schemeClr val="accent4"/>
          </a:effectRef>
          <a:fontRef idx="minor">
            <a:schemeClr val="lt1"/>
          </a:fontRef>
        </p:style>
        <p:txBody>
          <a:bodyPr wrap="square">
            <a:spAutoFit/>
          </a:bodyPr>
          <a:lstStyle/>
          <a:p>
            <a:pPr algn="ctr">
              <a:lnSpc>
                <a:spcPct val="150000"/>
              </a:lnSpc>
            </a:pPr>
            <a:r>
              <a:rPr lang="en-US" b="1" dirty="0">
                <a:ln w="0"/>
                <a:solidFill>
                  <a:schemeClr val="bg1"/>
                </a:solidFill>
                <a:effectLst>
                  <a:outerShdw blurRad="38100" dist="19050" dir="2700000" algn="tl" rotWithShape="0">
                    <a:schemeClr val="dk1">
                      <a:alpha val="40000"/>
                    </a:schemeClr>
                  </a:outerShdw>
                </a:effectLst>
              </a:rPr>
              <a:t>T2DM develops gradually and often remains undiagnosed until complications appear.</a:t>
            </a:r>
            <a:endParaRPr lang="en-IN" b="1" dirty="0">
              <a:ln w="0"/>
              <a:solidFill>
                <a:schemeClr val="bg1"/>
              </a:solidFill>
              <a:effectLst>
                <a:outerShdw blurRad="38100" dist="19050" dir="2700000" algn="tl" rotWithShape="0">
                  <a:schemeClr val="dk1">
                    <a:alpha val="40000"/>
                  </a:schemeClr>
                </a:outerShdw>
              </a:effectLst>
            </a:endParaRPr>
          </a:p>
        </p:txBody>
      </p:sp>
      <p:sp>
        <p:nvSpPr>
          <p:cNvPr id="8" name="Rectangle 7">
            <a:extLst>
              <a:ext uri="{FF2B5EF4-FFF2-40B4-BE49-F238E27FC236}">
                <a16:creationId xmlns:a16="http://schemas.microsoft.com/office/drawing/2014/main" id="{EF1850F2-EA69-4856-9985-04CE408E2799}"/>
              </a:ext>
            </a:extLst>
          </p:cNvPr>
          <p:cNvSpPr/>
          <p:nvPr/>
        </p:nvSpPr>
        <p:spPr>
          <a:xfrm>
            <a:off x="427831" y="497909"/>
            <a:ext cx="11550650" cy="823752"/>
          </a:xfrm>
          <a:prstGeom prst="rect">
            <a:avLst/>
          </a:prstGeom>
        </p:spPr>
        <p:txBody>
          <a:bodyPr wrap="square">
            <a:spAutoFit/>
          </a:bodyPr>
          <a:lstStyle/>
          <a:p>
            <a:pPr algn="ctr">
              <a:lnSpc>
                <a:spcPct val="150000"/>
              </a:lnSpc>
            </a:pPr>
            <a:r>
              <a:rPr lang="en-US" sz="3600" b="1" dirty="0">
                <a:ln w="0"/>
                <a:solidFill>
                  <a:srgbClr val="00800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DEFINITION AND OVERVIEW</a:t>
            </a:r>
            <a:endParaRPr lang="en-IN" sz="3600" b="1" dirty="0">
              <a:ln w="0"/>
              <a:solidFill>
                <a:srgbClr val="00800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3" name="Rectangle 1">
            <a:extLst>
              <a:ext uri="{FF2B5EF4-FFF2-40B4-BE49-F238E27FC236}">
                <a16:creationId xmlns:a16="http://schemas.microsoft.com/office/drawing/2014/main" id="{740AE7FF-B606-497B-878F-74BF50BF4582}"/>
              </a:ext>
            </a:extLst>
          </p:cNvPr>
          <p:cNvSpPr>
            <a:spLocks noChangeArrowheads="1"/>
          </p:cNvSpPr>
          <p:nvPr/>
        </p:nvSpPr>
        <p:spPr bwMode="auto">
          <a:xfrm>
            <a:off x="732631" y="879531"/>
            <a:ext cx="7214411" cy="33319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200000"/>
              </a:lnSpc>
              <a:spcBef>
                <a:spcPct val="0"/>
              </a:spcBef>
              <a:spcAft>
                <a:spcPct val="0"/>
              </a:spcAft>
              <a:buClr>
                <a:srgbClr val="008000"/>
              </a:buClr>
              <a:buSzTx/>
              <a:buFont typeface="Wingdings" panose="05000000000000000000" pitchFamily="2" charset="2"/>
              <a:buChar char="q"/>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200000"/>
              </a:lnSpc>
              <a:spcBef>
                <a:spcPct val="0"/>
              </a:spcBef>
              <a:spcAft>
                <a:spcPct val="0"/>
              </a:spcAft>
              <a:buClr>
                <a:srgbClr val="008000"/>
              </a:buClr>
              <a:buSzTx/>
              <a:buFont typeface="Wingdings" panose="05000000000000000000" pitchFamily="2" charset="2"/>
              <a:buChar char="q"/>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Type 2 Diabetes occurs when the body cannot use insulin effectively. </a:t>
            </a:r>
          </a:p>
          <a:p>
            <a:pPr marL="285750" marR="0" lvl="0" indent="-285750" algn="l" defTabSz="914400" rtl="0" eaLnBrk="0" fontAlgn="base" latinLnBrk="0" hangingPunct="0">
              <a:lnSpc>
                <a:spcPct val="200000"/>
              </a:lnSpc>
              <a:spcBef>
                <a:spcPct val="0"/>
              </a:spcBef>
              <a:spcAft>
                <a:spcPct val="0"/>
              </a:spcAft>
              <a:buClr>
                <a:srgbClr val="008000"/>
              </a:buClr>
              <a:buSzTx/>
              <a:buFont typeface="Wingdings" panose="05000000000000000000" pitchFamily="2" charset="2"/>
              <a:buChar char="q"/>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This is known as insulin resistance. </a:t>
            </a:r>
          </a:p>
          <a:p>
            <a:pPr marL="285750" marR="0" lvl="0" indent="-285750" algn="l" defTabSz="914400" rtl="0" eaLnBrk="0" fontAlgn="base" latinLnBrk="0" hangingPunct="0">
              <a:lnSpc>
                <a:spcPct val="200000"/>
              </a:lnSpc>
              <a:spcBef>
                <a:spcPct val="0"/>
              </a:spcBef>
              <a:spcAft>
                <a:spcPct val="0"/>
              </a:spcAft>
              <a:buClr>
                <a:srgbClr val="008000"/>
              </a:buClr>
              <a:buSzTx/>
              <a:buFont typeface="Wingdings" panose="05000000000000000000" pitchFamily="2" charset="2"/>
              <a:buChar char="q"/>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Over time, the pancreas produces less insulin. </a:t>
            </a:r>
          </a:p>
          <a:p>
            <a:pPr marL="285750" marR="0" lvl="0" indent="-285750" algn="l" defTabSz="914400" rtl="0" eaLnBrk="0" fontAlgn="base" latinLnBrk="0" hangingPunct="0">
              <a:lnSpc>
                <a:spcPct val="200000"/>
              </a:lnSpc>
              <a:spcBef>
                <a:spcPct val="0"/>
              </a:spcBef>
              <a:spcAft>
                <a:spcPct val="0"/>
              </a:spcAft>
              <a:buClr>
                <a:srgbClr val="008000"/>
              </a:buClr>
              <a:buSzTx/>
              <a:buFont typeface="Wingdings" panose="05000000000000000000" pitchFamily="2" charset="2"/>
              <a:buChar char="q"/>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Glucose remains in the bloodstream instead of entering cells. </a:t>
            </a:r>
          </a:p>
          <a:p>
            <a:pPr marL="285750" lvl="0" indent="-285750" eaLnBrk="0" fontAlgn="base" hangingPunct="0">
              <a:lnSpc>
                <a:spcPct val="200000"/>
              </a:lnSpc>
              <a:spcBef>
                <a:spcPct val="0"/>
              </a:spcBef>
              <a:spcAft>
                <a:spcPct val="0"/>
              </a:spcAft>
              <a:buClr>
                <a:srgbClr val="008000"/>
              </a:buClr>
              <a:buFont typeface="Wingdings" panose="05000000000000000000" pitchFamily="2" charset="2"/>
              <a:buChar char="q"/>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This leads to persistently high blood sugar levels (</a:t>
            </a:r>
            <a:r>
              <a:rPr lang="en-IN"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NICE 2023)</a:t>
            </a: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a:t>
            </a:r>
          </a:p>
        </p:txBody>
      </p:sp>
      <p:pic>
        <p:nvPicPr>
          <p:cNvPr id="2055" name="Picture 7" descr="Type 2 diabetes: Symptoms, causes and treatment | Live Science">
            <a:extLst>
              <a:ext uri="{FF2B5EF4-FFF2-40B4-BE49-F238E27FC236}">
                <a16:creationId xmlns:a16="http://schemas.microsoft.com/office/drawing/2014/main" id="{50587664-0DC9-4AF2-8BD3-DF6641DDA1C1}"/>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6965"/>
          <a:stretch/>
        </p:blipFill>
        <p:spPr bwMode="auto">
          <a:xfrm>
            <a:off x="885031" y="4511084"/>
            <a:ext cx="5181600" cy="2716009"/>
          </a:xfrm>
          <a:prstGeom prst="rect">
            <a:avLst/>
          </a:prstGeom>
          <a:noFill/>
          <a:ln>
            <a:solidFill>
              <a:schemeClr val="bg1"/>
            </a:solidFill>
          </a:ln>
          <a:extLst>
            <a:ext uri="{909E8E84-426E-40DD-AFC4-6F175D3DCCD1}">
              <a14:hiddenFill xmlns:a14="http://schemas.microsoft.com/office/drawing/2010/main">
                <a:solidFill>
                  <a:srgbClr val="FFFFFF"/>
                </a:solidFill>
              </a14:hiddenFill>
            </a:ext>
          </a:extLst>
        </p:spPr>
      </p:pic>
      <p:pic>
        <p:nvPicPr>
          <p:cNvPr id="2051" name="Picture 3" descr="Type 2 Diabetes Mellitus (T2DM): What It Is &amp; How to Prevent It | Barix">
            <a:extLst>
              <a:ext uri="{FF2B5EF4-FFF2-40B4-BE49-F238E27FC236}">
                <a16:creationId xmlns:a16="http://schemas.microsoft.com/office/drawing/2014/main" id="{4D27F4D9-E856-437B-ADAD-13FBAA6F06A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05031" y="1664494"/>
            <a:ext cx="3869053" cy="305293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C2FFC134-9206-4855-A413-C4CF0E460606}"/>
              </a:ext>
            </a:extLst>
          </p:cNvPr>
          <p:cNvSpPr/>
          <p:nvPr/>
        </p:nvSpPr>
        <p:spPr>
          <a:xfrm>
            <a:off x="7133431" y="4887645"/>
            <a:ext cx="5915081" cy="665823"/>
          </a:xfrm>
          <a:prstGeom prst="rect">
            <a:avLst/>
          </a:prstGeom>
        </p:spPr>
        <p:txBody>
          <a:bodyPr wrap="none">
            <a:spAutoFit/>
          </a:bodyPr>
          <a:lstStyle/>
          <a:p>
            <a:pPr marL="285750" lvl="0" indent="-285750" eaLnBrk="0" fontAlgn="base" hangingPunct="0">
              <a:lnSpc>
                <a:spcPct val="250000"/>
              </a:lnSpc>
              <a:spcBef>
                <a:spcPct val="0"/>
              </a:spcBef>
              <a:spcAft>
                <a:spcPct val="0"/>
              </a:spcAft>
              <a:buClr>
                <a:srgbClr val="008000"/>
              </a:buClr>
              <a:buFont typeface="Wingdings" panose="05000000000000000000" pitchFamily="2" charset="2"/>
              <a:buChar char="q"/>
            </a:pPr>
            <a:r>
              <a:rPr lang="en-US"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Long-term high blood sugar can damage major organs.</a:t>
            </a:r>
            <a:endParaRPr lang="en-US" altLang="en-US"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66098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F45E239-0516-4375-868D-BE5DC24B836E}"/>
              </a:ext>
            </a:extLst>
          </p:cNvPr>
          <p:cNvPicPr>
            <a:picLocks noChangeAspect="1"/>
          </p:cNvPicPr>
          <p:nvPr/>
        </p:nvPicPr>
        <p:blipFill rotWithShape="1">
          <a:blip r:embed="rId3"/>
          <a:srcRect t="12392" b="7465"/>
          <a:stretch/>
        </p:blipFill>
        <p:spPr>
          <a:xfrm>
            <a:off x="6295231" y="1781665"/>
            <a:ext cx="5310898" cy="4561715"/>
          </a:xfrm>
          <a:prstGeom prst="rect">
            <a:avLst/>
          </a:prstGeom>
        </p:spPr>
      </p:pic>
      <p:sp>
        <p:nvSpPr>
          <p:cNvPr id="2" name="Slide Number Placeholder 1">
            <a:extLst>
              <a:ext uri="{FF2B5EF4-FFF2-40B4-BE49-F238E27FC236}">
                <a16:creationId xmlns:a16="http://schemas.microsoft.com/office/drawing/2014/main" id="{7CBED914-7FC4-4ACD-B08C-EFF021979177}"/>
              </a:ext>
            </a:extLst>
          </p:cNvPr>
          <p:cNvSpPr>
            <a:spLocks noGrp="1"/>
          </p:cNvSpPr>
          <p:nvPr>
            <p:ph type="sldNum" sz="quarter" idx="12"/>
          </p:nvPr>
        </p:nvSpPr>
        <p:spPr/>
        <p:txBody>
          <a:bodyPr/>
          <a:lstStyle/>
          <a:p>
            <a:fld id="{B6F15528-21DE-4FAA-801E-634DDDAF4B2B}" type="slidenum">
              <a:rPr lang="en-US" smtClean="0"/>
              <a:pPr/>
              <a:t>4</a:t>
            </a:fld>
            <a:endParaRPr lang="en-US" dirty="0"/>
          </a:p>
        </p:txBody>
      </p:sp>
      <p:sp>
        <p:nvSpPr>
          <p:cNvPr id="4" name="Rectangle 3">
            <a:extLst>
              <a:ext uri="{FF2B5EF4-FFF2-40B4-BE49-F238E27FC236}">
                <a16:creationId xmlns:a16="http://schemas.microsoft.com/office/drawing/2014/main" id="{63B94A7B-8544-49B8-AE0C-0E827032FEED}"/>
              </a:ext>
            </a:extLst>
          </p:cNvPr>
          <p:cNvSpPr/>
          <p:nvPr/>
        </p:nvSpPr>
        <p:spPr>
          <a:xfrm>
            <a:off x="123031" y="450130"/>
            <a:ext cx="12569574" cy="742511"/>
          </a:xfrm>
          <a:prstGeom prst="rect">
            <a:avLst/>
          </a:prstGeom>
        </p:spPr>
        <p:txBody>
          <a:bodyPr wrap="square">
            <a:spAutoFit/>
          </a:bodyPr>
          <a:lstStyle/>
          <a:p>
            <a:pPr algn="ctr">
              <a:lnSpc>
                <a:spcPct val="150000"/>
              </a:lnSpc>
            </a:pPr>
            <a:r>
              <a:rPr lang="en-US" sz="3200" b="1" dirty="0">
                <a:ln w="0"/>
                <a:solidFill>
                  <a:srgbClr val="000099"/>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SYMPTOMS AND AETIOLOGY</a:t>
            </a:r>
            <a:endParaRPr lang="en-IN" sz="3000" b="1" dirty="0">
              <a:ln w="0"/>
              <a:solidFill>
                <a:srgbClr val="000099"/>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96A8B9FE-BCD5-4753-BA61-65CD49063A59}"/>
              </a:ext>
            </a:extLst>
          </p:cNvPr>
          <p:cNvSpPr/>
          <p:nvPr/>
        </p:nvSpPr>
        <p:spPr>
          <a:xfrm>
            <a:off x="5146390" y="6454055"/>
            <a:ext cx="7546215" cy="878895"/>
          </a:xfrm>
          <a:prstGeom prst="rect">
            <a:avLst/>
          </a:prstGeom>
        </p:spPr>
        <p:txBody>
          <a:bodyPr wrap="square">
            <a:spAutoFit/>
          </a:bodyPr>
          <a:lstStyle/>
          <a:p>
            <a:pPr algn="ctr">
              <a:lnSpc>
                <a:spcPct val="150000"/>
              </a:lnSpc>
            </a:pPr>
            <a:r>
              <a:rPr lang="en-US" b="1" i="1" dirty="0">
                <a:ln w="0"/>
                <a:solidFill>
                  <a:srgbClr val="00206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Recognizing early symptoms and risk factors is essential for timely diagnosis and prevention of complications.</a:t>
            </a:r>
            <a:endParaRPr lang="en-IN" b="1" i="1" dirty="0">
              <a:ln w="0"/>
              <a:solidFill>
                <a:srgbClr val="00206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EE438BC3-D74D-4D54-98EC-E414A7C721A5}"/>
              </a:ext>
            </a:extLst>
          </p:cNvPr>
          <p:cNvPicPr>
            <a:picLocks noChangeAspect="1"/>
          </p:cNvPicPr>
          <p:nvPr/>
        </p:nvPicPr>
        <p:blipFill rotWithShape="1">
          <a:blip r:embed="rId4"/>
          <a:srcRect t="15134" b="6285"/>
          <a:stretch/>
        </p:blipFill>
        <p:spPr>
          <a:xfrm>
            <a:off x="808831" y="2006443"/>
            <a:ext cx="3842578" cy="4831267"/>
          </a:xfrm>
          <a:prstGeom prst="rect">
            <a:avLst/>
          </a:prstGeom>
          <a:ln>
            <a:noFill/>
          </a:ln>
          <a:effectLst>
            <a:outerShdw blurRad="292100" dist="139700" dir="2700000" algn="tl" rotWithShape="0">
              <a:srgbClr val="333333">
                <a:alpha val="65000"/>
              </a:srgbClr>
            </a:outerShdw>
          </a:effectLst>
        </p:spPr>
      </p:pic>
      <p:sp>
        <p:nvSpPr>
          <p:cNvPr id="23" name="Teardrop 22">
            <a:extLst>
              <a:ext uri="{FF2B5EF4-FFF2-40B4-BE49-F238E27FC236}">
                <a16:creationId xmlns:a16="http://schemas.microsoft.com/office/drawing/2014/main" id="{D9C37945-4D31-4BE1-82AB-BD9FDF59C100}"/>
              </a:ext>
            </a:extLst>
          </p:cNvPr>
          <p:cNvSpPr/>
          <p:nvPr/>
        </p:nvSpPr>
        <p:spPr>
          <a:xfrm>
            <a:off x="7743031" y="1466652"/>
            <a:ext cx="2623961" cy="519351"/>
          </a:xfrm>
          <a:prstGeom prst="teardrop">
            <a:avLst/>
          </a:prstGeom>
        </p:spPr>
        <p:style>
          <a:lnRef idx="3">
            <a:schemeClr val="lt1"/>
          </a:lnRef>
          <a:fillRef idx="1">
            <a:schemeClr val="accent5"/>
          </a:fillRef>
          <a:effectRef idx="1">
            <a:schemeClr val="accent5"/>
          </a:effectRef>
          <a:fontRef idx="minor">
            <a:schemeClr val="lt1"/>
          </a:fontRef>
        </p:style>
        <p:txBody>
          <a:bodyPr wrap="square">
            <a:spAutoFit/>
          </a:bodyPr>
          <a:lstStyle/>
          <a:p>
            <a:r>
              <a:rPr lang="en-US" b="1" dirty="0">
                <a:ln w="0"/>
                <a:solidFill>
                  <a:schemeClr val="bg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AETIOLOGY</a:t>
            </a:r>
            <a:endParaRPr lang="en-IN" b="1" dirty="0">
              <a:ln w="0"/>
              <a:solidFill>
                <a:schemeClr val="bg1"/>
              </a:solidFill>
              <a:effectLst>
                <a:outerShdw blurRad="38100" dist="19050" dir="2700000" algn="tl" rotWithShape="0">
                  <a:schemeClr val="dk1">
                    <a:alpha val="40000"/>
                  </a:schemeClr>
                </a:outerShdw>
              </a:effectLst>
            </a:endParaRPr>
          </a:p>
        </p:txBody>
      </p:sp>
      <p:sp>
        <p:nvSpPr>
          <p:cNvPr id="26" name="Teardrop 25">
            <a:extLst>
              <a:ext uri="{FF2B5EF4-FFF2-40B4-BE49-F238E27FC236}">
                <a16:creationId xmlns:a16="http://schemas.microsoft.com/office/drawing/2014/main" id="{364C3219-9938-4022-896E-3BE73C176BA4}"/>
              </a:ext>
            </a:extLst>
          </p:cNvPr>
          <p:cNvSpPr/>
          <p:nvPr/>
        </p:nvSpPr>
        <p:spPr>
          <a:xfrm>
            <a:off x="1342231" y="1485886"/>
            <a:ext cx="2623961" cy="519351"/>
          </a:xfrm>
          <a:prstGeom prst="teardrop">
            <a:avLst/>
          </a:prstGeom>
        </p:spPr>
        <p:style>
          <a:lnRef idx="3">
            <a:schemeClr val="lt1"/>
          </a:lnRef>
          <a:fillRef idx="1">
            <a:schemeClr val="accent4"/>
          </a:fillRef>
          <a:effectRef idx="1">
            <a:schemeClr val="accent4"/>
          </a:effectRef>
          <a:fontRef idx="minor">
            <a:schemeClr val="lt1"/>
          </a:fontRef>
        </p:style>
        <p:txBody>
          <a:bodyPr wrap="square">
            <a:spAutoFit/>
          </a:bodyPr>
          <a:lstStyle/>
          <a:p>
            <a:r>
              <a:rPr lang="en-US" b="1" dirty="0">
                <a:ln w="0"/>
                <a:solidFill>
                  <a:schemeClr val="bg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SYMPTOMS</a:t>
            </a:r>
            <a:endParaRPr lang="en-IN" b="1" dirty="0">
              <a:ln w="0"/>
              <a:solidFill>
                <a:schemeClr val="bg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3188347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2541C8D-8695-4844-BA4E-DDAAE7EEFF08}"/>
              </a:ext>
            </a:extLst>
          </p:cNvPr>
          <p:cNvSpPr>
            <a:spLocks noGrp="1"/>
          </p:cNvSpPr>
          <p:nvPr>
            <p:ph type="sldNum" sz="quarter" idx="12"/>
          </p:nvPr>
        </p:nvSpPr>
        <p:spPr/>
        <p:txBody>
          <a:bodyPr/>
          <a:lstStyle/>
          <a:p>
            <a:fld id="{B6F15528-21DE-4FAA-801E-634DDDAF4B2B}" type="slidenum">
              <a:rPr lang="en-US" smtClean="0"/>
              <a:pPr/>
              <a:t>5</a:t>
            </a:fld>
            <a:endParaRPr lang="en-US" dirty="0"/>
          </a:p>
        </p:txBody>
      </p:sp>
      <p:sp>
        <p:nvSpPr>
          <p:cNvPr id="3" name="Rectangle 1">
            <a:extLst>
              <a:ext uri="{FF2B5EF4-FFF2-40B4-BE49-F238E27FC236}">
                <a16:creationId xmlns:a16="http://schemas.microsoft.com/office/drawing/2014/main" id="{4E8B8B63-1C4A-4B94-A506-DE3A0D13BB59}"/>
              </a:ext>
            </a:extLst>
          </p:cNvPr>
          <p:cNvSpPr>
            <a:spLocks noChangeArrowheads="1"/>
          </p:cNvSpPr>
          <p:nvPr/>
        </p:nvSpPr>
        <p:spPr bwMode="auto">
          <a:xfrm>
            <a:off x="2255253" y="1574345"/>
            <a:ext cx="227936" cy="11392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112834" tIns="56417" rIns="112834" bIns="56417" numCol="1" anchor="ctr" anchorCtr="0" compatLnSpc="1">
            <a:prstTxWarp prst="textNoShape">
              <a:avLst/>
            </a:prstTxWarp>
            <a:spAutoFit/>
          </a:bodyPr>
          <a:lstStyle/>
          <a:p>
            <a:pPr defTabSz="1128370" eaLnBrk="0" fontAlgn="base" hangingPunct="0">
              <a:lnSpc>
                <a:spcPct val="200000"/>
              </a:lnSpc>
              <a:spcBef>
                <a:spcPct val="0"/>
              </a:spcBef>
              <a:spcAft>
                <a:spcPct val="0"/>
              </a:spcAft>
            </a:pPr>
            <a:endParaRPr lang="en-US" altLang="en-US" sz="2221" b="1" dirty="0">
              <a:ln w="0"/>
              <a:effectLst>
                <a:outerShdw blurRad="38100" dist="19050" dir="2700000" algn="tl" rotWithShape="0">
                  <a:schemeClr val="dk1">
                    <a:alpha val="40000"/>
                  </a:schemeClr>
                </a:outerShdw>
              </a:effectLst>
              <a:latin typeface="+mj-lt"/>
            </a:endParaRPr>
          </a:p>
          <a:p>
            <a:pPr defTabSz="1128370" eaLnBrk="0" fontAlgn="base" hangingPunct="0">
              <a:spcBef>
                <a:spcPct val="0"/>
              </a:spcBef>
              <a:spcAft>
                <a:spcPct val="0"/>
              </a:spcAft>
            </a:pPr>
            <a:endParaRPr lang="en-US" altLang="en-US" sz="2221" dirty="0">
              <a:latin typeface="Arial" panose="020B0604020202020204" pitchFamily="34" charset="0"/>
            </a:endParaRPr>
          </a:p>
        </p:txBody>
      </p:sp>
      <p:sp>
        <p:nvSpPr>
          <p:cNvPr id="7" name="Rectangle 6">
            <a:extLst>
              <a:ext uri="{FF2B5EF4-FFF2-40B4-BE49-F238E27FC236}">
                <a16:creationId xmlns:a16="http://schemas.microsoft.com/office/drawing/2014/main" id="{7D440ACF-E621-475E-9899-9354804C956A}"/>
              </a:ext>
            </a:extLst>
          </p:cNvPr>
          <p:cNvSpPr/>
          <p:nvPr/>
        </p:nvSpPr>
        <p:spPr>
          <a:xfrm>
            <a:off x="885031" y="6181261"/>
            <a:ext cx="9003248" cy="464871"/>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pPr algn="ctr">
              <a:lnSpc>
                <a:spcPct val="150000"/>
              </a:lnSpc>
            </a:pPr>
            <a:r>
              <a:rPr lang="en-US" b="1" i="1" dirty="0">
                <a:ln w="0"/>
                <a:solidFill>
                  <a:schemeClr val="tx1"/>
                </a:solidFill>
                <a:effectLst>
                  <a:outerShdw blurRad="38100" dist="19050" dir="2700000" algn="tl" rotWithShape="0">
                    <a:schemeClr val="dk1">
                      <a:alpha val="40000"/>
                    </a:schemeClr>
                  </a:outerShdw>
                </a:effectLst>
              </a:rPr>
              <a:t>T2DM is increasing rapidly and places growing pressure on healthcare systems worldwide</a:t>
            </a:r>
            <a:r>
              <a:rPr lang="en-US" b="1" i="1" dirty="0">
                <a:ln w="0"/>
                <a:solidFill>
                  <a:srgbClr val="008000"/>
                </a:solidFill>
                <a:effectLst>
                  <a:outerShdw blurRad="38100" dist="19050" dir="2700000" algn="tl" rotWithShape="0">
                    <a:schemeClr val="dk1">
                      <a:alpha val="40000"/>
                    </a:schemeClr>
                  </a:outerShdw>
                </a:effectLst>
                <a:cs typeface="Times New Roman" panose="02020603050405020304" pitchFamily="18" charset="0"/>
              </a:rPr>
              <a:t>.</a:t>
            </a:r>
            <a:endParaRPr lang="en-IN" b="1" i="1" dirty="0">
              <a:ln w="0"/>
              <a:solidFill>
                <a:srgbClr val="008000"/>
              </a:solidFill>
              <a:effectLst>
                <a:outerShdw blurRad="38100" dist="19050" dir="2700000" algn="tl" rotWithShape="0">
                  <a:schemeClr val="dk1">
                    <a:alpha val="40000"/>
                  </a:schemeClr>
                </a:outerShdw>
              </a:effectLst>
              <a:cs typeface="Times New Roman" panose="02020603050405020304" pitchFamily="18" charset="0"/>
            </a:endParaRPr>
          </a:p>
        </p:txBody>
      </p:sp>
      <p:sp>
        <p:nvSpPr>
          <p:cNvPr id="4" name="Rectangle 1">
            <a:extLst>
              <a:ext uri="{FF2B5EF4-FFF2-40B4-BE49-F238E27FC236}">
                <a16:creationId xmlns:a16="http://schemas.microsoft.com/office/drawing/2014/main" id="{1DAE266C-9247-4A63-B561-7AA351F724E2}"/>
              </a:ext>
            </a:extLst>
          </p:cNvPr>
          <p:cNvSpPr>
            <a:spLocks noChangeArrowheads="1"/>
          </p:cNvSpPr>
          <p:nvPr/>
        </p:nvSpPr>
        <p:spPr bwMode="auto">
          <a:xfrm>
            <a:off x="595056" y="1574345"/>
            <a:ext cx="8159221" cy="41629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85750" marR="0" lvl="0" indent="-285750" algn="l" defTabSz="914400" rtl="0" eaLnBrk="0" fontAlgn="base" latinLnBrk="0" hangingPunct="0">
              <a:lnSpc>
                <a:spcPct val="200000"/>
              </a:lnSpc>
              <a:spcBef>
                <a:spcPct val="0"/>
              </a:spcBef>
              <a:spcAft>
                <a:spcPct val="0"/>
              </a:spcAft>
              <a:buClr>
                <a:schemeClr val="accent5">
                  <a:lumMod val="50000"/>
                </a:schemeClr>
              </a:buClr>
              <a:buSzTx/>
              <a:buFont typeface="Wingdings" panose="05000000000000000000" pitchFamily="2" charset="2"/>
              <a:buChar char="q"/>
              <a:tabLst/>
            </a:pPr>
            <a:r>
              <a:rPr kumimoji="0" lang="en-US" altLang="en-US" sz="1800"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Over 4.3 million people in the UK live with diabetes (Diabetes UK, 2024). </a:t>
            </a:r>
          </a:p>
          <a:p>
            <a:pPr marL="285750" lvl="0" indent="-285750" eaLnBrk="0" fontAlgn="base" hangingPunct="0">
              <a:lnSpc>
                <a:spcPct val="200000"/>
              </a:lnSpc>
              <a:spcBef>
                <a:spcPct val="0"/>
              </a:spcBef>
              <a:spcAft>
                <a:spcPct val="0"/>
              </a:spcAft>
              <a:buClr>
                <a:schemeClr val="accent5">
                  <a:lumMod val="50000"/>
                </a:schemeClr>
              </a:buClr>
              <a:buFont typeface="Wingdings" panose="05000000000000000000" pitchFamily="2" charset="2"/>
              <a:buChar char="q"/>
            </a:pPr>
            <a:r>
              <a:rPr lang="en-US"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About 90% of diabetes cases in the UK are Type 2 Diabetes </a:t>
            </a:r>
            <a:r>
              <a:rPr kumimoji="0" lang="en-US" altLang="en-US" sz="1800"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(NHS England, 2024). </a:t>
            </a:r>
          </a:p>
          <a:p>
            <a:pPr marL="285750" marR="0" lvl="0" indent="-285750" algn="l" defTabSz="914400" rtl="0" eaLnBrk="0" fontAlgn="base" latinLnBrk="0" hangingPunct="0">
              <a:lnSpc>
                <a:spcPct val="200000"/>
              </a:lnSpc>
              <a:spcBef>
                <a:spcPct val="0"/>
              </a:spcBef>
              <a:spcAft>
                <a:spcPct val="0"/>
              </a:spcAft>
              <a:buClr>
                <a:schemeClr val="accent5">
                  <a:lumMod val="50000"/>
                </a:schemeClr>
              </a:buClr>
              <a:buSzTx/>
              <a:buFont typeface="Wingdings" panose="05000000000000000000" pitchFamily="2" charset="2"/>
              <a:buChar char="q"/>
              <a:tabLst/>
            </a:pPr>
            <a:r>
              <a:rPr kumimoji="0" lang="en-US" altLang="en-US" sz="1800"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Around 537 million adults worldwide have diabetes (IDF, 2021). </a:t>
            </a:r>
          </a:p>
          <a:p>
            <a:pPr marL="285750" marR="0" lvl="0" indent="-285750" algn="l" defTabSz="914400" rtl="0" eaLnBrk="0" fontAlgn="base" latinLnBrk="0" hangingPunct="0">
              <a:lnSpc>
                <a:spcPct val="200000"/>
              </a:lnSpc>
              <a:spcBef>
                <a:spcPct val="0"/>
              </a:spcBef>
              <a:spcAft>
                <a:spcPct val="0"/>
              </a:spcAft>
              <a:buClr>
                <a:schemeClr val="accent5">
                  <a:lumMod val="50000"/>
                </a:schemeClr>
              </a:buClr>
              <a:buSzTx/>
              <a:buFont typeface="Wingdings" panose="05000000000000000000" pitchFamily="2" charset="2"/>
              <a:buChar char="q"/>
              <a:tabLst/>
            </a:pPr>
            <a:r>
              <a:rPr kumimoji="0" lang="en-US" altLang="en-US" sz="1800"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Global cases are expected to rise by 2030 (WHO, 2023). </a:t>
            </a:r>
          </a:p>
          <a:p>
            <a:pPr marL="285750" marR="0" lvl="0" indent="-285750" algn="l" defTabSz="914400" rtl="0" eaLnBrk="0" fontAlgn="base" latinLnBrk="0" hangingPunct="0">
              <a:lnSpc>
                <a:spcPct val="200000"/>
              </a:lnSpc>
              <a:spcBef>
                <a:spcPct val="0"/>
              </a:spcBef>
              <a:spcAft>
                <a:spcPct val="0"/>
              </a:spcAft>
              <a:buClr>
                <a:schemeClr val="accent5">
                  <a:lumMod val="50000"/>
                </a:schemeClr>
              </a:buClr>
              <a:buSzTx/>
              <a:buFont typeface="Wingdings" panose="05000000000000000000" pitchFamily="2" charset="2"/>
              <a:buChar char="q"/>
              <a:tabLst/>
            </a:pPr>
            <a:r>
              <a:rPr kumimoji="0" lang="en-US" altLang="en-US" sz="1800"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Obesity, ageing, and inactivity are major causes.</a:t>
            </a:r>
          </a:p>
          <a:p>
            <a:pPr marL="285750" marR="0" lvl="0" indent="-285750" algn="l" defTabSz="914400" rtl="0" eaLnBrk="0" fontAlgn="base" latinLnBrk="0" hangingPunct="0">
              <a:lnSpc>
                <a:spcPct val="200000"/>
              </a:lnSpc>
              <a:spcBef>
                <a:spcPct val="0"/>
              </a:spcBef>
              <a:spcAft>
                <a:spcPct val="0"/>
              </a:spcAft>
              <a:buClr>
                <a:schemeClr val="accent5">
                  <a:lumMod val="50000"/>
                </a:schemeClr>
              </a:buClr>
              <a:buSzTx/>
              <a:buFont typeface="Wingdings" panose="05000000000000000000" pitchFamily="2" charset="2"/>
              <a:buChar char="q"/>
              <a:tabLst/>
            </a:pPr>
            <a:r>
              <a:rPr kumimoji="0" lang="en-US" altLang="en-US" sz="1800"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T2DM is one of the fastest-growing NHS chronic conditions (NICE, 2023). </a:t>
            </a:r>
          </a:p>
          <a:p>
            <a:pPr marL="285750" marR="0" lvl="0" indent="-285750" algn="l" defTabSz="914400" rtl="0" eaLnBrk="0" fontAlgn="base" latinLnBrk="0" hangingPunct="0">
              <a:lnSpc>
                <a:spcPct val="200000"/>
              </a:lnSpc>
              <a:spcBef>
                <a:spcPct val="0"/>
              </a:spcBef>
              <a:spcAft>
                <a:spcPct val="0"/>
              </a:spcAft>
              <a:buClr>
                <a:schemeClr val="accent5">
                  <a:lumMod val="50000"/>
                </a:schemeClr>
              </a:buClr>
              <a:buSzTx/>
              <a:buFont typeface="Wingdings" panose="05000000000000000000" pitchFamily="2" charset="2"/>
              <a:buChar char="q"/>
              <a:tabLst/>
            </a:pPr>
            <a:r>
              <a:rPr kumimoji="0" lang="en-US" altLang="en-US" sz="1800"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Higher rates occur in deprived and ethnic minority groups.</a:t>
            </a:r>
          </a:p>
        </p:txBody>
      </p:sp>
      <p:sp>
        <p:nvSpPr>
          <p:cNvPr id="15" name="Rectangle 14">
            <a:extLst>
              <a:ext uri="{FF2B5EF4-FFF2-40B4-BE49-F238E27FC236}">
                <a16:creationId xmlns:a16="http://schemas.microsoft.com/office/drawing/2014/main" id="{EE3AAD97-EFD3-486B-85E5-72DB21F009E5}"/>
              </a:ext>
            </a:extLst>
          </p:cNvPr>
          <p:cNvSpPr/>
          <p:nvPr/>
        </p:nvSpPr>
        <p:spPr>
          <a:xfrm>
            <a:off x="2483189" y="1005590"/>
            <a:ext cx="8084574" cy="606378"/>
          </a:xfrm>
          <a:prstGeom prst="rect">
            <a:avLst/>
          </a:prstGeom>
          <a:noFill/>
        </p:spPr>
        <p:txBody>
          <a:bodyPr wrap="none" lIns="112834" tIns="56417" rIns="112834" bIns="56417">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3200" b="1" dirty="0">
                <a:ln w="0"/>
                <a:solidFill>
                  <a:srgbClr val="13ADBD"/>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PREVALENCE IN UK AND WORLDWIDE</a:t>
            </a:r>
          </a:p>
        </p:txBody>
      </p:sp>
      <p:pic>
        <p:nvPicPr>
          <p:cNvPr id="4099" name="Picture 3" descr="Health Matters: Preventing Type 2 diabetes – UK Health Security Agency">
            <a:extLst>
              <a:ext uri="{FF2B5EF4-FFF2-40B4-BE49-F238E27FC236}">
                <a16:creationId xmlns:a16="http://schemas.microsoft.com/office/drawing/2014/main" id="{439EDE8E-02CD-4209-A440-E080257EF56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380"/>
          <a:stretch/>
        </p:blipFill>
        <p:spPr bwMode="auto">
          <a:xfrm>
            <a:off x="8804658" y="2566892"/>
            <a:ext cx="4063167" cy="2659445"/>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FE151CCC-0FB5-405C-B0C6-EC06CF207559}"/>
              </a:ext>
            </a:extLst>
          </p:cNvPr>
          <p:cNvSpPr/>
          <p:nvPr/>
        </p:nvSpPr>
        <p:spPr>
          <a:xfrm>
            <a:off x="9888279" y="5309524"/>
            <a:ext cx="2031325" cy="276999"/>
          </a:xfrm>
          <a:prstGeom prst="rect">
            <a:avLst/>
          </a:prstGeom>
        </p:spPr>
        <p:txBody>
          <a:bodyPr wrap="none">
            <a:spAutoFit/>
          </a:bodyPr>
          <a:lstStyle/>
          <a:p>
            <a:r>
              <a:rPr lang="en-IN" sz="12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Public Health England (2019)</a:t>
            </a:r>
          </a:p>
        </p:txBody>
      </p:sp>
    </p:spTree>
    <p:extLst>
      <p:ext uri="{BB962C8B-B14F-4D97-AF65-F5344CB8AC3E}">
        <p14:creationId xmlns:p14="http://schemas.microsoft.com/office/powerpoint/2010/main" val="41829503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47A22E6-82CB-4AD1-9AC2-2B60E652AB40}"/>
              </a:ext>
            </a:extLst>
          </p:cNvPr>
          <p:cNvSpPr>
            <a:spLocks noGrp="1"/>
          </p:cNvSpPr>
          <p:nvPr>
            <p:ph type="sldNum" sz="quarter" idx="12"/>
          </p:nvPr>
        </p:nvSpPr>
        <p:spPr/>
        <p:txBody>
          <a:bodyPr/>
          <a:lstStyle/>
          <a:p>
            <a:fld id="{B6F15528-21DE-4FAA-801E-634DDDAF4B2B}" type="slidenum">
              <a:rPr lang="en-US" smtClean="0"/>
              <a:pPr/>
              <a:t>6</a:t>
            </a:fld>
            <a:endParaRPr lang="en-US"/>
          </a:p>
        </p:txBody>
      </p:sp>
      <p:sp>
        <p:nvSpPr>
          <p:cNvPr id="14" name="Rectangle 13">
            <a:extLst>
              <a:ext uri="{FF2B5EF4-FFF2-40B4-BE49-F238E27FC236}">
                <a16:creationId xmlns:a16="http://schemas.microsoft.com/office/drawing/2014/main" id="{17F481A0-0538-41F5-8605-7B26F9A11979}"/>
              </a:ext>
            </a:extLst>
          </p:cNvPr>
          <p:cNvSpPr/>
          <p:nvPr/>
        </p:nvSpPr>
        <p:spPr>
          <a:xfrm>
            <a:off x="1673535" y="854009"/>
            <a:ext cx="11273451" cy="584775"/>
          </a:xfrm>
          <a:prstGeom prst="rect">
            <a:avLst/>
          </a:prstGeom>
        </p:spPr>
        <p:txBody>
          <a:bodyPr wrap="square">
            <a:spAutoFit/>
          </a:bodyPr>
          <a:lstStyle/>
          <a:p>
            <a:r>
              <a:rPr lang="en-US" sz="3200" b="1" dirty="0">
                <a:ln w="0"/>
                <a:solidFill>
                  <a:srgbClr val="903685"/>
                </a:solidFill>
                <a:effectLst>
                  <a:outerShdw blurRad="50800" dist="38100" dir="2700000" algn="tl" rotWithShape="0">
                    <a:prstClr val="black">
                      <a:alpha val="40000"/>
                    </a:prstClr>
                  </a:outerShdw>
                </a:effectLst>
                <a:latin typeface="Times New Roman" panose="02020603050405020304" pitchFamily="18" charset="0"/>
                <a:cs typeface="Times New Roman" panose="02020603050405020304" pitchFamily="18" charset="0"/>
              </a:rPr>
              <a:t>ECONOMIC BURDEN OF TYPE 2 DIABETES</a:t>
            </a:r>
            <a:endParaRPr lang="en-IN" sz="3200" b="1" dirty="0">
              <a:ln w="0"/>
              <a:solidFill>
                <a:srgbClr val="903685"/>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4" name="Rectangle 4">
            <a:extLst>
              <a:ext uri="{FF2B5EF4-FFF2-40B4-BE49-F238E27FC236}">
                <a16:creationId xmlns:a16="http://schemas.microsoft.com/office/drawing/2014/main" id="{E5881107-3FD4-4B83-814E-296884AF96D1}"/>
              </a:ext>
            </a:extLst>
          </p:cNvPr>
          <p:cNvSpPr>
            <a:spLocks noChangeArrowheads="1"/>
          </p:cNvSpPr>
          <p:nvPr/>
        </p:nvSpPr>
        <p:spPr bwMode="auto">
          <a:xfrm>
            <a:off x="508181" y="881860"/>
            <a:ext cx="8216714" cy="55133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25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250000"/>
              </a:lnSpc>
              <a:spcBef>
                <a:spcPct val="0"/>
              </a:spcBef>
              <a:spcAft>
                <a:spcPct val="0"/>
              </a:spcAft>
              <a:buClr>
                <a:srgbClr val="7030A0"/>
              </a:buClr>
              <a:buSzTx/>
              <a:buFont typeface="Wingdings" panose="05000000000000000000" pitchFamily="2" charset="2"/>
              <a:buChar char="Ø"/>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Type 2 Diabetes creates a major financial burden on the NHS each year. </a:t>
            </a:r>
          </a:p>
          <a:p>
            <a:pPr marL="285750" marR="0" lvl="0" indent="-285750" algn="l" defTabSz="914400" rtl="0" eaLnBrk="0" fontAlgn="base" latinLnBrk="0" hangingPunct="0">
              <a:lnSpc>
                <a:spcPct val="250000"/>
              </a:lnSpc>
              <a:spcBef>
                <a:spcPct val="0"/>
              </a:spcBef>
              <a:spcAft>
                <a:spcPct val="0"/>
              </a:spcAft>
              <a:buClr>
                <a:srgbClr val="7030A0"/>
              </a:buClr>
              <a:buSzTx/>
              <a:buFont typeface="Wingdings" panose="05000000000000000000" pitchFamily="2" charset="2"/>
              <a:buChar char="Ø"/>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The NHS spends billions annually on diabetes treatment and complications. </a:t>
            </a:r>
          </a:p>
          <a:p>
            <a:pPr marL="285750" marR="0" lvl="0" indent="-285750" algn="l" defTabSz="914400" rtl="0" eaLnBrk="0" fontAlgn="base" latinLnBrk="0" hangingPunct="0">
              <a:lnSpc>
                <a:spcPct val="250000"/>
              </a:lnSpc>
              <a:spcBef>
                <a:spcPct val="0"/>
              </a:spcBef>
              <a:spcAft>
                <a:spcPct val="0"/>
              </a:spcAft>
              <a:buClr>
                <a:srgbClr val="7030A0"/>
              </a:buClr>
              <a:buSzTx/>
              <a:buFont typeface="Wingdings" panose="05000000000000000000" pitchFamily="2" charset="2"/>
              <a:buChar char="Ø"/>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Costs include medication, hospital admissions, monitoring, and long-term care. </a:t>
            </a:r>
          </a:p>
          <a:p>
            <a:pPr marL="285750" marR="0" lvl="0" indent="-285750" algn="l" defTabSz="914400" rtl="0" eaLnBrk="0" fontAlgn="base" latinLnBrk="0" hangingPunct="0">
              <a:lnSpc>
                <a:spcPct val="250000"/>
              </a:lnSpc>
              <a:spcBef>
                <a:spcPct val="0"/>
              </a:spcBef>
              <a:spcAft>
                <a:spcPct val="0"/>
              </a:spcAft>
              <a:buClr>
                <a:srgbClr val="7030A0"/>
              </a:buClr>
              <a:buSzTx/>
              <a:buFont typeface="Wingdings" panose="05000000000000000000" pitchFamily="2" charset="2"/>
              <a:buChar char="Ø"/>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Diabetes-related complications increase healthcare expenses significantly. </a:t>
            </a:r>
          </a:p>
          <a:p>
            <a:pPr marL="285750" marR="0" lvl="0" indent="-285750" algn="l" defTabSz="914400" rtl="0" eaLnBrk="0" fontAlgn="base" latinLnBrk="0" hangingPunct="0">
              <a:lnSpc>
                <a:spcPct val="250000"/>
              </a:lnSpc>
              <a:spcBef>
                <a:spcPct val="0"/>
              </a:spcBef>
              <a:spcAft>
                <a:spcPct val="0"/>
              </a:spcAft>
              <a:buClr>
                <a:srgbClr val="7030A0"/>
              </a:buClr>
              <a:buSzTx/>
              <a:buFont typeface="Wingdings" panose="05000000000000000000" pitchFamily="2" charset="2"/>
              <a:buChar char="Ø"/>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Indirect costs include loss of productivity, absenteeism, and early retirement. </a:t>
            </a:r>
          </a:p>
          <a:p>
            <a:pPr marL="285750" lvl="0" indent="-285750" eaLnBrk="0" fontAlgn="base" hangingPunct="0">
              <a:lnSpc>
                <a:spcPct val="250000"/>
              </a:lnSpc>
              <a:spcBef>
                <a:spcPct val="0"/>
              </a:spcBef>
              <a:spcAft>
                <a:spcPct val="0"/>
              </a:spcAft>
              <a:buClr>
                <a:srgbClr val="7030A0"/>
              </a:buClr>
              <a:buFont typeface="Wingdings" panose="05000000000000000000" pitchFamily="2" charset="2"/>
              <a:buChar char="Ø"/>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Managing preventable complications places extra pressure on healthcare resources </a:t>
            </a:r>
            <a:r>
              <a:rPr lang="en-IN"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t>
            </a:r>
            <a:r>
              <a:rPr lang="en-IN" b="1"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Bogatyrev</a:t>
            </a:r>
            <a:r>
              <a:rPr lang="en-IN"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2017)</a:t>
            </a: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a:t>
            </a:r>
          </a:p>
        </p:txBody>
      </p:sp>
      <p:sp>
        <p:nvSpPr>
          <p:cNvPr id="6" name="Rectangle 5">
            <a:extLst>
              <a:ext uri="{FF2B5EF4-FFF2-40B4-BE49-F238E27FC236}">
                <a16:creationId xmlns:a16="http://schemas.microsoft.com/office/drawing/2014/main" id="{56500991-1548-4ABB-9FB8-47DDFCCBF4E9}"/>
              </a:ext>
            </a:extLst>
          </p:cNvPr>
          <p:cNvSpPr/>
          <p:nvPr/>
        </p:nvSpPr>
        <p:spPr>
          <a:xfrm>
            <a:off x="4466431" y="6176664"/>
            <a:ext cx="7620000" cy="880369"/>
          </a:xfrm>
          <a:prstGeom prst="rect">
            <a:avLst/>
          </a:prstGeom>
        </p:spPr>
        <p:style>
          <a:lnRef idx="3">
            <a:schemeClr val="lt1"/>
          </a:lnRef>
          <a:fillRef idx="1">
            <a:schemeClr val="accent4"/>
          </a:fillRef>
          <a:effectRef idx="1">
            <a:schemeClr val="accent4"/>
          </a:effectRef>
          <a:fontRef idx="minor">
            <a:schemeClr val="lt1"/>
          </a:fontRef>
        </p:style>
        <p:txBody>
          <a:bodyPr wrap="square">
            <a:spAutoFit/>
          </a:bodyPr>
          <a:lstStyle/>
          <a:p>
            <a:pPr algn="ctr">
              <a:lnSpc>
                <a:spcPct val="150000"/>
              </a:lnSpc>
            </a:pPr>
            <a:r>
              <a:rPr lang="en-US" b="1" dirty="0">
                <a:ln w="0"/>
                <a:solidFill>
                  <a:schemeClr val="bg1"/>
                </a:solidFill>
                <a:effectLst>
                  <a:outerShdw blurRad="38100" dist="19050" dir="2700000" algn="tl" rotWithShape="0">
                    <a:schemeClr val="dk1">
                      <a:alpha val="40000"/>
                    </a:schemeClr>
                  </a:outerShdw>
                </a:effectLst>
              </a:rPr>
              <a:t>T2DM creates substantial direct and indirect economic costs for both healthcare systems and society.</a:t>
            </a:r>
            <a:endParaRPr lang="en-IN" b="1" dirty="0">
              <a:ln w="0"/>
              <a:solidFill>
                <a:schemeClr val="bg1"/>
              </a:solidFill>
              <a:effectLst>
                <a:outerShdw blurRad="38100" dist="19050" dir="2700000" algn="tl" rotWithShape="0">
                  <a:schemeClr val="dk1">
                    <a:alpha val="40000"/>
                  </a:schemeClr>
                </a:outerShdw>
              </a:effectLst>
            </a:endParaRPr>
          </a:p>
        </p:txBody>
      </p:sp>
      <p:pic>
        <p:nvPicPr>
          <p:cNvPr id="5128" name="Picture 8" descr="Health matters: preventing Type 2 Diabetes - GOV.UK">
            <a:extLst>
              <a:ext uri="{FF2B5EF4-FFF2-40B4-BE49-F238E27FC236}">
                <a16:creationId xmlns:a16="http://schemas.microsoft.com/office/drawing/2014/main" id="{DA1FD693-7B1A-4DFF-9824-5ED8D6A562E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075"/>
          <a:stretch/>
        </p:blipFill>
        <p:spPr bwMode="auto">
          <a:xfrm>
            <a:off x="8705465" y="2498463"/>
            <a:ext cx="4494339" cy="2743200"/>
          </a:xfrm>
          <a:prstGeom prst="rect">
            <a:avLst/>
          </a:prstGeom>
          <a:noFill/>
          <a:ln w="19050">
            <a:solidFill>
              <a:schemeClr val="accent3">
                <a:lumMod val="75000"/>
              </a:schemeClr>
            </a:solidFill>
          </a:ln>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F407958C-CE22-409C-A1D8-D1B564E63B51}"/>
              </a:ext>
            </a:extLst>
          </p:cNvPr>
          <p:cNvSpPr/>
          <p:nvPr/>
        </p:nvSpPr>
        <p:spPr>
          <a:xfrm>
            <a:off x="9888279" y="5309524"/>
            <a:ext cx="2031325" cy="276999"/>
          </a:xfrm>
          <a:prstGeom prst="rect">
            <a:avLst/>
          </a:prstGeom>
        </p:spPr>
        <p:txBody>
          <a:bodyPr wrap="none">
            <a:spAutoFit/>
          </a:bodyPr>
          <a:lstStyle/>
          <a:p>
            <a:r>
              <a:rPr lang="en-IN" sz="12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Public Health England (2019)</a:t>
            </a:r>
          </a:p>
        </p:txBody>
      </p:sp>
    </p:spTree>
    <p:extLst>
      <p:ext uri="{BB962C8B-B14F-4D97-AF65-F5344CB8AC3E}">
        <p14:creationId xmlns:p14="http://schemas.microsoft.com/office/powerpoint/2010/main" val="38971645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E8C6D13-1F50-461E-8F65-E6C476FB35A9}"/>
              </a:ext>
            </a:extLst>
          </p:cNvPr>
          <p:cNvSpPr>
            <a:spLocks noGrp="1"/>
          </p:cNvSpPr>
          <p:nvPr>
            <p:ph type="sldNum" sz="quarter" idx="12"/>
          </p:nvPr>
        </p:nvSpPr>
        <p:spPr/>
        <p:txBody>
          <a:bodyPr/>
          <a:lstStyle/>
          <a:p>
            <a:fld id="{B6F15528-21DE-4FAA-801E-634DDDAF4B2B}" type="slidenum">
              <a:rPr lang="en-US" smtClean="0"/>
              <a:pPr/>
              <a:t>7</a:t>
            </a:fld>
            <a:endParaRPr lang="en-US"/>
          </a:p>
        </p:txBody>
      </p:sp>
      <p:sp>
        <p:nvSpPr>
          <p:cNvPr id="5" name="Rectangle 4">
            <a:extLst>
              <a:ext uri="{FF2B5EF4-FFF2-40B4-BE49-F238E27FC236}">
                <a16:creationId xmlns:a16="http://schemas.microsoft.com/office/drawing/2014/main" id="{C0E9A8F7-596B-4329-8B50-74054ADDD173}"/>
              </a:ext>
            </a:extLst>
          </p:cNvPr>
          <p:cNvSpPr/>
          <p:nvPr/>
        </p:nvSpPr>
        <p:spPr>
          <a:xfrm>
            <a:off x="3005827" y="750808"/>
            <a:ext cx="7907486" cy="584775"/>
          </a:xfrm>
          <a:prstGeom prst="rect">
            <a:avLst/>
          </a:prstGeom>
        </p:spPr>
        <p:txBody>
          <a:bodyPr wrap="none">
            <a:spAutoFit/>
          </a:bodyPr>
          <a:lstStyle/>
          <a:p>
            <a:r>
              <a:rPr lang="en-IN" sz="3200" b="1" dirty="0">
                <a:ln w="0"/>
                <a:solidFill>
                  <a:srgbClr val="C00000"/>
                </a:solidFill>
                <a:effectLst>
                  <a:outerShdw blurRad="50800" dist="38100" dir="5400000" algn="t" rotWithShape="0">
                    <a:prstClr val="black">
                      <a:alpha val="40000"/>
                    </a:prstClr>
                  </a:outerShdw>
                </a:effectLst>
                <a:latin typeface="Times New Roman" panose="02020603050405020304" pitchFamily="18" charset="0"/>
                <a:cs typeface="Times New Roman" panose="02020603050405020304" pitchFamily="18" charset="0"/>
              </a:rPr>
              <a:t>SOCIAL BURDEN OF TYPE 2 DIABETES</a:t>
            </a:r>
          </a:p>
        </p:txBody>
      </p:sp>
      <p:sp>
        <p:nvSpPr>
          <p:cNvPr id="14" name="Rectangle: Rounded Corners 13">
            <a:extLst>
              <a:ext uri="{FF2B5EF4-FFF2-40B4-BE49-F238E27FC236}">
                <a16:creationId xmlns:a16="http://schemas.microsoft.com/office/drawing/2014/main" id="{020B629C-B2A1-4711-90D4-17599FAECE77}"/>
              </a:ext>
            </a:extLst>
          </p:cNvPr>
          <p:cNvSpPr/>
          <p:nvPr/>
        </p:nvSpPr>
        <p:spPr>
          <a:xfrm>
            <a:off x="2823933" y="6142894"/>
            <a:ext cx="8089380" cy="974026"/>
          </a:xfrm>
          <a:prstGeom prst="roundRect">
            <a:avLst/>
          </a:prstGeom>
        </p:spPr>
        <p:style>
          <a:lnRef idx="1">
            <a:schemeClr val="accent2"/>
          </a:lnRef>
          <a:fillRef idx="3">
            <a:schemeClr val="accent2"/>
          </a:fillRef>
          <a:effectRef idx="2">
            <a:schemeClr val="accent2"/>
          </a:effectRef>
          <a:fontRef idx="minor">
            <a:schemeClr val="lt1"/>
          </a:fontRef>
        </p:style>
        <p:txBody>
          <a:bodyPr wrap="square">
            <a:spAutoFit/>
          </a:bodyPr>
          <a:lstStyle/>
          <a:p>
            <a:pPr algn="ctr">
              <a:lnSpc>
                <a:spcPct val="150000"/>
              </a:lnSpc>
            </a:pPr>
            <a:r>
              <a:rPr lang="en-US" b="1" dirty="0">
                <a:ln w="0"/>
                <a:solidFill>
                  <a:schemeClr val="bg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T2DM affects not only physical health but also emotional wellbeing, family life, and social functioning </a:t>
            </a:r>
            <a:r>
              <a:rPr lang="en-IN"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t>
            </a:r>
            <a:r>
              <a:rPr lang="en-IN" b="1"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Frier</a:t>
            </a:r>
            <a:r>
              <a:rPr lang="en-IN"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et al., 2022)</a:t>
            </a:r>
            <a:r>
              <a:rPr lang="en-US" b="1" dirty="0">
                <a:ln w="0"/>
                <a:solidFill>
                  <a:schemeClr val="bg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t>
            </a:r>
            <a:endParaRPr lang="en-IN" b="1" dirty="0">
              <a:ln w="0"/>
              <a:solidFill>
                <a:schemeClr val="bg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3" name="Rectangle 1">
            <a:extLst>
              <a:ext uri="{FF2B5EF4-FFF2-40B4-BE49-F238E27FC236}">
                <a16:creationId xmlns:a16="http://schemas.microsoft.com/office/drawing/2014/main" id="{4206E24F-1EEE-4C9F-B35E-779780C43EBB}"/>
              </a:ext>
            </a:extLst>
          </p:cNvPr>
          <p:cNvSpPr>
            <a:spLocks noChangeArrowheads="1"/>
          </p:cNvSpPr>
          <p:nvPr/>
        </p:nvSpPr>
        <p:spPr bwMode="auto">
          <a:xfrm>
            <a:off x="530984" y="790151"/>
            <a:ext cx="7810793" cy="48208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250000"/>
              </a:lnSpc>
              <a:spcBef>
                <a:spcPct val="0"/>
              </a:spcBef>
              <a:spcAft>
                <a:spcPct val="0"/>
              </a:spcAft>
              <a:buClrTx/>
              <a:buSzTx/>
              <a:buFont typeface="Wingdings" panose="05000000000000000000" pitchFamily="2" charset="2"/>
              <a:buChar char="q"/>
              <a:tabLst/>
            </a:pPr>
            <a:endPar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285750" marR="0" lvl="0" indent="-285750" algn="l" defTabSz="914400" rtl="0" eaLnBrk="0" fontAlgn="base" latinLnBrk="0" hangingPunct="0">
              <a:lnSpc>
                <a:spcPct val="250000"/>
              </a:lnSpc>
              <a:spcBef>
                <a:spcPct val="0"/>
              </a:spcBef>
              <a:spcAft>
                <a:spcPct val="0"/>
              </a:spcAft>
              <a:buClr>
                <a:schemeClr val="accent6">
                  <a:lumMod val="75000"/>
                </a:schemeClr>
              </a:buClr>
              <a:buSzTx/>
              <a:buFont typeface="Wingdings" panose="05000000000000000000" pitchFamily="2" charset="2"/>
              <a:buChar char="q"/>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Type 2 Diabetes affects patients’ daily quality of life. </a:t>
            </a:r>
          </a:p>
          <a:p>
            <a:pPr marL="285750" marR="0" lvl="0" indent="-285750" algn="l" defTabSz="914400" rtl="0" eaLnBrk="0" fontAlgn="base" latinLnBrk="0" hangingPunct="0">
              <a:lnSpc>
                <a:spcPct val="250000"/>
              </a:lnSpc>
              <a:spcBef>
                <a:spcPct val="0"/>
              </a:spcBef>
              <a:spcAft>
                <a:spcPct val="0"/>
              </a:spcAft>
              <a:buClr>
                <a:schemeClr val="accent6">
                  <a:lumMod val="75000"/>
                </a:schemeClr>
              </a:buClr>
              <a:buSzTx/>
              <a:buFont typeface="Wingdings" panose="05000000000000000000" pitchFamily="2" charset="2"/>
              <a:buChar char="q"/>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Long-term complications can reduce independence and mobility. </a:t>
            </a:r>
          </a:p>
          <a:p>
            <a:pPr marL="285750" marR="0" lvl="0" indent="-285750" algn="l" defTabSz="914400" rtl="0" eaLnBrk="0" fontAlgn="base" latinLnBrk="0" hangingPunct="0">
              <a:lnSpc>
                <a:spcPct val="250000"/>
              </a:lnSpc>
              <a:spcBef>
                <a:spcPct val="0"/>
              </a:spcBef>
              <a:spcAft>
                <a:spcPct val="0"/>
              </a:spcAft>
              <a:buClr>
                <a:schemeClr val="accent6">
                  <a:lumMod val="75000"/>
                </a:schemeClr>
              </a:buClr>
              <a:buSzTx/>
              <a:buFont typeface="Wingdings" panose="05000000000000000000" pitchFamily="2" charset="2"/>
              <a:buChar char="q"/>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Patients may experience emotional stress, anxiety, and depression. </a:t>
            </a:r>
          </a:p>
          <a:p>
            <a:pPr marL="285750" marR="0" lvl="0" indent="-285750" algn="l" defTabSz="914400" rtl="0" eaLnBrk="0" fontAlgn="base" latinLnBrk="0" hangingPunct="0">
              <a:lnSpc>
                <a:spcPct val="250000"/>
              </a:lnSpc>
              <a:spcBef>
                <a:spcPct val="0"/>
              </a:spcBef>
              <a:spcAft>
                <a:spcPct val="0"/>
              </a:spcAft>
              <a:buClr>
                <a:schemeClr val="accent6">
                  <a:lumMod val="75000"/>
                </a:schemeClr>
              </a:buClr>
              <a:buSzTx/>
              <a:buFont typeface="Wingdings" panose="05000000000000000000" pitchFamily="2" charset="2"/>
              <a:buChar char="q"/>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Families and caregivers also face physical, emotional, and financial strain. </a:t>
            </a:r>
          </a:p>
          <a:p>
            <a:pPr marL="285750" marR="0" lvl="0" indent="-285750" algn="l" defTabSz="914400" rtl="0" eaLnBrk="0" fontAlgn="base" latinLnBrk="0" hangingPunct="0">
              <a:lnSpc>
                <a:spcPct val="250000"/>
              </a:lnSpc>
              <a:spcBef>
                <a:spcPct val="0"/>
              </a:spcBef>
              <a:spcAft>
                <a:spcPct val="0"/>
              </a:spcAft>
              <a:buClr>
                <a:schemeClr val="accent6">
                  <a:lumMod val="75000"/>
                </a:schemeClr>
              </a:buClr>
              <a:buSzTx/>
              <a:buFont typeface="Wingdings" panose="05000000000000000000" pitchFamily="2" charset="2"/>
              <a:buChar char="q"/>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Diabetes can affect work ability and social participation. </a:t>
            </a:r>
          </a:p>
          <a:p>
            <a:pPr marL="285750" marR="0" lvl="0" indent="-285750" algn="l" defTabSz="914400" rtl="0" eaLnBrk="0" fontAlgn="base" latinLnBrk="0" hangingPunct="0">
              <a:lnSpc>
                <a:spcPct val="250000"/>
              </a:lnSpc>
              <a:spcBef>
                <a:spcPct val="0"/>
              </a:spcBef>
              <a:spcAft>
                <a:spcPct val="0"/>
              </a:spcAft>
              <a:buClr>
                <a:schemeClr val="accent6">
                  <a:lumMod val="75000"/>
                </a:schemeClr>
              </a:buClr>
              <a:buSzTx/>
              <a:buFont typeface="Wingdings" panose="05000000000000000000" pitchFamily="2" charset="2"/>
              <a:buChar char="q"/>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Stigma and lifestyle restrictions may reduce psychological wellbeing.</a:t>
            </a:r>
          </a:p>
        </p:txBody>
      </p:sp>
      <p:pic>
        <p:nvPicPr>
          <p:cNvPr id="6147" name="Picture 3" descr="Health matters: preventing Type 2 Diabetes - GOV.UK">
            <a:extLst>
              <a:ext uri="{FF2B5EF4-FFF2-40B4-BE49-F238E27FC236}">
                <a16:creationId xmlns:a16="http://schemas.microsoft.com/office/drawing/2014/main" id="{CE42F62E-8DE4-4799-82D4-178783D270D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763"/>
          <a:stretch/>
        </p:blipFill>
        <p:spPr bwMode="auto">
          <a:xfrm>
            <a:off x="8341777" y="2426494"/>
            <a:ext cx="4794976" cy="2957240"/>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2086831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73B1E04-2073-41E9-BC37-69AD180AF701}"/>
              </a:ext>
            </a:extLst>
          </p:cNvPr>
          <p:cNvSpPr>
            <a:spLocks noGrp="1"/>
          </p:cNvSpPr>
          <p:nvPr>
            <p:ph type="sldNum" sz="quarter" idx="12"/>
          </p:nvPr>
        </p:nvSpPr>
        <p:spPr/>
        <p:txBody>
          <a:bodyPr/>
          <a:lstStyle/>
          <a:p>
            <a:fld id="{B6F15528-21DE-4FAA-801E-634DDDAF4B2B}" type="slidenum">
              <a:rPr lang="en-US" smtClean="0"/>
              <a:pPr/>
              <a:t>8</a:t>
            </a:fld>
            <a:endParaRPr lang="en-US"/>
          </a:p>
        </p:txBody>
      </p:sp>
      <p:sp>
        <p:nvSpPr>
          <p:cNvPr id="3" name="Rectangle 2">
            <a:extLst>
              <a:ext uri="{FF2B5EF4-FFF2-40B4-BE49-F238E27FC236}">
                <a16:creationId xmlns:a16="http://schemas.microsoft.com/office/drawing/2014/main" id="{58FE51B0-92ED-4A19-90EC-1F576EA8F558}"/>
              </a:ext>
            </a:extLst>
          </p:cNvPr>
          <p:cNvSpPr/>
          <p:nvPr/>
        </p:nvSpPr>
        <p:spPr>
          <a:xfrm>
            <a:off x="2561431" y="711331"/>
            <a:ext cx="8077200" cy="584775"/>
          </a:xfrm>
          <a:prstGeom prst="rect">
            <a:avLst/>
          </a:prstGeom>
        </p:spPr>
        <p:txBody>
          <a:bodyPr wrap="square">
            <a:spAutoFit/>
          </a:bodyPr>
          <a:lstStyle/>
          <a:p>
            <a:r>
              <a:rPr lang="en-IN" sz="3200" b="1" dirty="0">
                <a:ln w="0"/>
                <a:solidFill>
                  <a:srgbClr val="BF078A"/>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DIAGNOSIS AND INITIAL ASSESSMENT</a:t>
            </a:r>
            <a:endParaRPr lang="en-US" sz="3200" b="1" dirty="0">
              <a:ln w="0"/>
              <a:solidFill>
                <a:srgbClr val="BF078A"/>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4" name="Rectangle 1">
            <a:extLst>
              <a:ext uri="{FF2B5EF4-FFF2-40B4-BE49-F238E27FC236}">
                <a16:creationId xmlns:a16="http://schemas.microsoft.com/office/drawing/2014/main" id="{CA078536-6AEE-45B2-AAC3-70FFCE7E1949}"/>
              </a:ext>
            </a:extLst>
          </p:cNvPr>
          <p:cNvSpPr>
            <a:spLocks noChangeArrowheads="1"/>
          </p:cNvSpPr>
          <p:nvPr/>
        </p:nvSpPr>
        <p:spPr bwMode="auto">
          <a:xfrm>
            <a:off x="808831" y="597694"/>
            <a:ext cx="8124981" cy="55133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250000"/>
              </a:lnSpc>
              <a:spcBef>
                <a:spcPct val="0"/>
              </a:spcBef>
              <a:spcAft>
                <a:spcPct val="0"/>
              </a:spcAft>
              <a:buClrTx/>
              <a:buSzTx/>
              <a:buFont typeface="Wingdings" panose="05000000000000000000" pitchFamily="2" charset="2"/>
              <a:buChar char="q"/>
              <a:tabLst/>
            </a:pPr>
            <a:endPar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pPr marL="285750" lvl="0" indent="-285750" eaLnBrk="0" fontAlgn="base" hangingPunct="0">
              <a:lnSpc>
                <a:spcPct val="250000"/>
              </a:lnSpc>
              <a:spcBef>
                <a:spcPct val="0"/>
              </a:spcBef>
              <a:spcAft>
                <a:spcPct val="0"/>
              </a:spcAft>
              <a:buClr>
                <a:srgbClr val="BF078A"/>
              </a:buClr>
              <a:buFont typeface="Wingdings" panose="05000000000000000000" pitchFamily="2" charset="2"/>
              <a:buChar char="q"/>
            </a:pPr>
            <a:r>
              <a:rPr lang="en-US"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HbA1c test is commonly used to confirm diagnosis </a:t>
            </a: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(Sacks, 2024). </a:t>
            </a:r>
          </a:p>
          <a:p>
            <a:pPr marL="285750" lvl="0" indent="-285750" eaLnBrk="0" fontAlgn="base" hangingPunct="0">
              <a:lnSpc>
                <a:spcPct val="250000"/>
              </a:lnSpc>
              <a:spcBef>
                <a:spcPct val="0"/>
              </a:spcBef>
              <a:spcAft>
                <a:spcPct val="0"/>
              </a:spcAft>
              <a:buClr>
                <a:srgbClr val="BF078A"/>
              </a:buClr>
              <a:buFont typeface="Wingdings" panose="05000000000000000000" pitchFamily="2" charset="2"/>
              <a:buChar char="q"/>
            </a:pPr>
            <a:r>
              <a:rPr lang="en-US"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HbA1c level of 48 mmol/mol (6.5%) or above indicates diabetes </a:t>
            </a: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(NICE, 2023).</a:t>
            </a:r>
          </a:p>
          <a:p>
            <a:pPr marL="285750" lvl="0" indent="-285750" eaLnBrk="0" fontAlgn="base" hangingPunct="0">
              <a:lnSpc>
                <a:spcPct val="250000"/>
              </a:lnSpc>
              <a:spcBef>
                <a:spcPct val="0"/>
              </a:spcBef>
              <a:spcAft>
                <a:spcPct val="0"/>
              </a:spcAft>
              <a:buClr>
                <a:srgbClr val="BF078A"/>
              </a:buClr>
              <a:buFont typeface="Wingdings" panose="05000000000000000000" pitchFamily="2" charset="2"/>
              <a:buChar char="q"/>
            </a:pPr>
            <a:r>
              <a:rPr lang="en-US"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Fasting plasma glucose test measures blood sugar after fasting.</a:t>
            </a:r>
          </a:p>
          <a:p>
            <a:pPr marL="285750" lvl="0" indent="-285750" eaLnBrk="0" fontAlgn="base" hangingPunct="0">
              <a:lnSpc>
                <a:spcPct val="250000"/>
              </a:lnSpc>
              <a:spcBef>
                <a:spcPct val="0"/>
              </a:spcBef>
              <a:spcAft>
                <a:spcPct val="0"/>
              </a:spcAft>
              <a:buClr>
                <a:srgbClr val="BF078A"/>
              </a:buClr>
              <a:buFont typeface="Wingdings" panose="05000000000000000000" pitchFamily="2" charset="2"/>
              <a:buChar char="q"/>
            </a:pPr>
            <a:r>
              <a:rPr lang="en-US"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Random blood glucose testing may also support diagnosis.</a:t>
            </a:r>
          </a:p>
          <a:p>
            <a:pPr marL="285750" lvl="0" indent="-285750" eaLnBrk="0" fontAlgn="base" hangingPunct="0">
              <a:lnSpc>
                <a:spcPct val="250000"/>
              </a:lnSpc>
              <a:spcBef>
                <a:spcPct val="0"/>
              </a:spcBef>
              <a:spcAft>
                <a:spcPct val="0"/>
              </a:spcAft>
              <a:buClr>
                <a:srgbClr val="BF078A"/>
              </a:buClr>
              <a:buFont typeface="Wingdings" panose="05000000000000000000" pitchFamily="2" charset="2"/>
              <a:buChar char="q"/>
            </a:pPr>
            <a:r>
              <a:rPr lang="en-US"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BMI, blood pressure, and cholesterol are assessed at diagnosis.</a:t>
            </a: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a:t>
            </a:r>
          </a:p>
          <a:p>
            <a:pPr marL="285750" marR="0" lvl="0" indent="-285750" algn="l" defTabSz="914400" rtl="0" eaLnBrk="0" fontAlgn="base" latinLnBrk="0" hangingPunct="0">
              <a:lnSpc>
                <a:spcPct val="250000"/>
              </a:lnSpc>
              <a:spcBef>
                <a:spcPct val="0"/>
              </a:spcBef>
              <a:spcAft>
                <a:spcPct val="0"/>
              </a:spcAft>
              <a:buClr>
                <a:srgbClr val="BF078A"/>
              </a:buClr>
              <a:buSzTx/>
              <a:buFont typeface="Wingdings" panose="05000000000000000000" pitchFamily="2" charset="2"/>
              <a:buChar char="q"/>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Medical and family history are reviewed. </a:t>
            </a:r>
          </a:p>
          <a:p>
            <a:pPr marL="285750" marR="0" lvl="0" indent="-285750" algn="l" defTabSz="914400" rtl="0" eaLnBrk="0" fontAlgn="base" latinLnBrk="0" hangingPunct="0">
              <a:lnSpc>
                <a:spcPct val="250000"/>
              </a:lnSpc>
              <a:spcBef>
                <a:spcPct val="0"/>
              </a:spcBef>
              <a:spcAft>
                <a:spcPct val="0"/>
              </a:spcAft>
              <a:buClr>
                <a:srgbClr val="BF078A"/>
              </a:buClr>
              <a:buSzTx/>
              <a:buFont typeface="Wingdings" panose="05000000000000000000" pitchFamily="2" charset="2"/>
              <a:buChar char="q"/>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Patients are screened for eye, kidney, and nerve damage </a:t>
            </a:r>
          </a:p>
        </p:txBody>
      </p:sp>
      <p:sp>
        <p:nvSpPr>
          <p:cNvPr id="8" name="Rectangle 7">
            <a:extLst>
              <a:ext uri="{FF2B5EF4-FFF2-40B4-BE49-F238E27FC236}">
                <a16:creationId xmlns:a16="http://schemas.microsoft.com/office/drawing/2014/main" id="{81997349-DA68-41F6-BB4D-A9D844263598}"/>
              </a:ext>
            </a:extLst>
          </p:cNvPr>
          <p:cNvSpPr/>
          <p:nvPr/>
        </p:nvSpPr>
        <p:spPr>
          <a:xfrm>
            <a:off x="1608931" y="6444672"/>
            <a:ext cx="9982200" cy="880369"/>
          </a:xfrm>
          <a:prstGeom prst="rect">
            <a:avLst/>
          </a:prstGeom>
        </p:spPr>
        <p:txBody>
          <a:bodyPr wrap="square">
            <a:spAutoFit/>
          </a:bodyPr>
          <a:lstStyle/>
          <a:p>
            <a:pPr algn="ctr">
              <a:lnSpc>
                <a:spcPct val="150000"/>
              </a:lnSpc>
            </a:pPr>
            <a:r>
              <a:rPr lang="en-US" b="1" i="1" dirty="0">
                <a:ln w="0"/>
                <a:solidFill>
                  <a:srgbClr val="002060"/>
                </a:solidFill>
                <a:effectLst>
                  <a:outerShdw blurRad="38100" dist="19050" dir="2700000" algn="tl" rotWithShape="0">
                    <a:schemeClr val="dk1">
                      <a:alpha val="40000"/>
                    </a:schemeClr>
                  </a:outerShdw>
                </a:effectLst>
              </a:rPr>
              <a:t>Early diagnosis and comprehensive assessment are essential to prevent complications and begin timely treatment.</a:t>
            </a:r>
            <a:endParaRPr lang="en-IN" b="1" i="1" dirty="0">
              <a:ln w="0"/>
              <a:solidFill>
                <a:srgbClr val="002060"/>
              </a:solidFill>
              <a:effectLst>
                <a:outerShdw blurRad="38100" dist="19050" dir="2700000" algn="tl" rotWithShape="0">
                  <a:schemeClr val="dk1">
                    <a:alpha val="40000"/>
                  </a:schemeClr>
                </a:outerShdw>
              </a:effectLst>
            </a:endParaRPr>
          </a:p>
        </p:txBody>
      </p:sp>
      <p:pic>
        <p:nvPicPr>
          <p:cNvPr id="8198" name="Picture 6" descr="Complete Information on HbA1c Test | Cost of test | AHI">
            <a:extLst>
              <a:ext uri="{FF2B5EF4-FFF2-40B4-BE49-F238E27FC236}">
                <a16:creationId xmlns:a16="http://schemas.microsoft.com/office/drawing/2014/main" id="{C86A0E6F-2923-4819-A1FF-2D84E920CACF}"/>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2776" r="16193"/>
          <a:stretch/>
        </p:blipFill>
        <p:spPr bwMode="auto">
          <a:xfrm>
            <a:off x="8124031" y="2959894"/>
            <a:ext cx="4166313" cy="28194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6573254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scontent.ftrv3-1.fna.fbcdn.net/v/t39.30808-6/638047227_122164131788855892_8258344973443680172_n.jpg?stp=dst-jpg_s590x590_tt6&amp;_nc_cat=102&amp;ccb=1-7&amp;_nc_sid=7b2446&amp;_nc_ohc=0OY9h8IaHicQ7kNvwFGJU_-&amp;_nc_oc=AdrQQTJAgmJjjKx2bC0M7lJu2FQoQThuGc8A3PJhV5fo3XESSOZbMAvTdaZxbDZ68ZwEMvUxHJOvLHEIYWFN1TeP&amp;_nc_zt=23&amp;_nc_ht=scontent.ftrv3-1.fna&amp;_nc_gid=XrMHSA4ElKWDiq_IrYTVdw&amp;_nc_ss=7a389&amp;oh=00_Af3ITSSgD6ZdeSvMzDxCNHSyMqAk_-2Y0XN5SIUmArN30w&amp;oe=69E50F73">
            <a:extLst>
              <a:ext uri="{FF2B5EF4-FFF2-40B4-BE49-F238E27FC236}">
                <a16:creationId xmlns:a16="http://schemas.microsoft.com/office/drawing/2014/main" id="{85086BAF-C850-4C55-91C4-A6722DEF2B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28581" y="1949805"/>
            <a:ext cx="5943600" cy="4039788"/>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255F7276-3ACE-4497-B7F7-58ECA0337BC0}"/>
              </a:ext>
            </a:extLst>
          </p:cNvPr>
          <p:cNvSpPr/>
          <p:nvPr/>
        </p:nvSpPr>
        <p:spPr>
          <a:xfrm>
            <a:off x="1266031" y="597694"/>
            <a:ext cx="10291631" cy="742511"/>
          </a:xfrm>
          <a:prstGeom prst="rect">
            <a:avLst/>
          </a:prstGeom>
        </p:spPr>
        <p:txBody>
          <a:bodyPr wrap="square">
            <a:spAutoFit/>
          </a:bodyPr>
          <a:lstStyle/>
          <a:p>
            <a:pPr algn="ctr">
              <a:lnSpc>
                <a:spcPct val="150000"/>
              </a:lnSpc>
            </a:pPr>
            <a:r>
              <a:rPr lang="en-US" sz="3200" b="1" dirty="0">
                <a:solidFill>
                  <a:schemeClr val="accent6">
                    <a:lumMod val="7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MANAGEMENT UNDER UK GUIDELINES</a:t>
            </a:r>
            <a:endParaRPr lang="en-IN" sz="3200" dirty="0">
              <a:solidFill>
                <a:schemeClr val="accent6">
                  <a:lumMod val="75000"/>
                </a:schemeClr>
              </a:solidFill>
              <a:latin typeface="Times New Roman" panose="02020603050405020304" pitchFamily="18" charset="0"/>
              <a:cs typeface="Times New Roman" panose="02020603050405020304" pitchFamily="18" charset="0"/>
            </a:endParaRPr>
          </a:p>
        </p:txBody>
      </p:sp>
      <p:sp>
        <p:nvSpPr>
          <p:cNvPr id="4" name="Rectangle 1">
            <a:extLst>
              <a:ext uri="{FF2B5EF4-FFF2-40B4-BE49-F238E27FC236}">
                <a16:creationId xmlns:a16="http://schemas.microsoft.com/office/drawing/2014/main" id="{4FC46314-95C4-49AC-95FF-5EFA4B720908}"/>
              </a:ext>
            </a:extLst>
          </p:cNvPr>
          <p:cNvSpPr>
            <a:spLocks noChangeArrowheads="1"/>
          </p:cNvSpPr>
          <p:nvPr/>
        </p:nvSpPr>
        <p:spPr bwMode="auto">
          <a:xfrm>
            <a:off x="504031" y="1207294"/>
            <a:ext cx="8165890" cy="47222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pPr marL="285750" marR="0" lvl="0" indent="-285750" algn="l" defTabSz="914400" rtl="0" eaLnBrk="0" fontAlgn="base" latinLnBrk="0" hangingPunct="0">
              <a:lnSpc>
                <a:spcPct val="200000"/>
              </a:lnSpc>
              <a:spcBef>
                <a:spcPct val="0"/>
              </a:spcBef>
              <a:spcAft>
                <a:spcPct val="0"/>
              </a:spcAft>
              <a:buClr>
                <a:schemeClr val="accent6">
                  <a:lumMod val="75000"/>
                </a:schemeClr>
              </a:buClr>
              <a:buSzTx/>
              <a:buFont typeface="Wingdings" panose="05000000000000000000" pitchFamily="2" charset="2"/>
              <a:buChar char="q"/>
              <a:tabLst/>
            </a:pPr>
            <a:r>
              <a:rPr kumimoji="0" lang="en-US" altLang="en-US" sz="1800"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NICE NG28 provides UK guidance for T2DM management (NICE, 2023). </a:t>
            </a:r>
          </a:p>
          <a:p>
            <a:pPr marL="285750" marR="0" lvl="0" indent="-285750" algn="l" defTabSz="914400" rtl="0" eaLnBrk="0" fontAlgn="base" latinLnBrk="0" hangingPunct="0">
              <a:lnSpc>
                <a:spcPct val="200000"/>
              </a:lnSpc>
              <a:spcBef>
                <a:spcPct val="0"/>
              </a:spcBef>
              <a:spcAft>
                <a:spcPct val="0"/>
              </a:spcAft>
              <a:buClr>
                <a:schemeClr val="accent6">
                  <a:lumMod val="75000"/>
                </a:schemeClr>
              </a:buClr>
              <a:buSzTx/>
              <a:buFont typeface="Wingdings" panose="05000000000000000000" pitchFamily="2" charset="2"/>
              <a:buChar char="q"/>
              <a:tabLst/>
            </a:pPr>
            <a:r>
              <a:rPr kumimoji="0" lang="en-US" altLang="en-US" sz="1800"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Lifestyle changes are the first step in treatment. </a:t>
            </a:r>
          </a:p>
          <a:p>
            <a:pPr marL="285750" marR="0" lvl="0" indent="-285750" algn="l" defTabSz="914400" rtl="0" eaLnBrk="0" fontAlgn="base" latinLnBrk="0" hangingPunct="0">
              <a:lnSpc>
                <a:spcPct val="200000"/>
              </a:lnSpc>
              <a:spcBef>
                <a:spcPct val="0"/>
              </a:spcBef>
              <a:spcAft>
                <a:spcPct val="0"/>
              </a:spcAft>
              <a:buClr>
                <a:schemeClr val="accent6">
                  <a:lumMod val="75000"/>
                </a:schemeClr>
              </a:buClr>
              <a:buSzTx/>
              <a:buFont typeface="Wingdings" panose="05000000000000000000" pitchFamily="2" charset="2"/>
              <a:buChar char="q"/>
              <a:tabLst/>
            </a:pPr>
            <a:r>
              <a:rPr kumimoji="0" lang="en-US" altLang="en-US" sz="1800"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Healthy diet and regular exercise are strongly recommended. </a:t>
            </a:r>
          </a:p>
          <a:p>
            <a:pPr marL="285750" marR="0" lvl="0" indent="-285750" algn="l" defTabSz="914400" rtl="0" eaLnBrk="0" fontAlgn="base" latinLnBrk="0" hangingPunct="0">
              <a:lnSpc>
                <a:spcPct val="200000"/>
              </a:lnSpc>
              <a:spcBef>
                <a:spcPct val="0"/>
              </a:spcBef>
              <a:spcAft>
                <a:spcPct val="0"/>
              </a:spcAft>
              <a:buClr>
                <a:schemeClr val="accent6">
                  <a:lumMod val="75000"/>
                </a:schemeClr>
              </a:buClr>
              <a:buSzTx/>
              <a:buFont typeface="Wingdings" panose="05000000000000000000" pitchFamily="2" charset="2"/>
              <a:buChar char="q"/>
              <a:tabLst/>
            </a:pPr>
            <a:r>
              <a:rPr kumimoji="0" lang="en-US" altLang="en-US" sz="1800"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Blood glucose levels must be monitored regularly. </a:t>
            </a:r>
          </a:p>
          <a:p>
            <a:pPr marL="285750" marR="0" lvl="0" indent="-285750" algn="l" defTabSz="914400" rtl="0" eaLnBrk="0" fontAlgn="base" latinLnBrk="0" hangingPunct="0">
              <a:lnSpc>
                <a:spcPct val="200000"/>
              </a:lnSpc>
              <a:spcBef>
                <a:spcPct val="0"/>
              </a:spcBef>
              <a:spcAft>
                <a:spcPct val="0"/>
              </a:spcAft>
              <a:buClr>
                <a:schemeClr val="accent6">
                  <a:lumMod val="75000"/>
                </a:schemeClr>
              </a:buClr>
              <a:buSzTx/>
              <a:buFont typeface="Wingdings" panose="05000000000000000000" pitchFamily="2" charset="2"/>
              <a:buChar char="q"/>
              <a:tabLst/>
            </a:pPr>
            <a:r>
              <a:rPr kumimoji="0" lang="en-US" altLang="en-US" sz="1800"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Structured education supports self-management. </a:t>
            </a:r>
          </a:p>
          <a:p>
            <a:pPr marL="285750" marR="0" lvl="0" indent="-285750" algn="l" defTabSz="914400" rtl="0" eaLnBrk="0" fontAlgn="base" latinLnBrk="0" hangingPunct="0">
              <a:lnSpc>
                <a:spcPct val="200000"/>
              </a:lnSpc>
              <a:spcBef>
                <a:spcPct val="0"/>
              </a:spcBef>
              <a:spcAft>
                <a:spcPct val="0"/>
              </a:spcAft>
              <a:buClr>
                <a:schemeClr val="accent6">
                  <a:lumMod val="75000"/>
                </a:schemeClr>
              </a:buClr>
              <a:buSzTx/>
              <a:buFont typeface="Wingdings" panose="05000000000000000000" pitchFamily="2" charset="2"/>
              <a:buChar char="q"/>
              <a:tabLst/>
            </a:pPr>
            <a:r>
              <a:rPr kumimoji="0" lang="en-US" altLang="en-US" sz="1800"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Regular reviews help prevent complications. </a:t>
            </a:r>
          </a:p>
          <a:p>
            <a:pPr marL="285750" marR="0" lvl="0" indent="-285750" algn="l" defTabSz="914400" rtl="0" eaLnBrk="0" fontAlgn="base" latinLnBrk="0" hangingPunct="0">
              <a:lnSpc>
                <a:spcPct val="200000"/>
              </a:lnSpc>
              <a:spcBef>
                <a:spcPct val="0"/>
              </a:spcBef>
              <a:spcAft>
                <a:spcPct val="0"/>
              </a:spcAft>
              <a:buClr>
                <a:schemeClr val="accent6">
                  <a:lumMod val="75000"/>
                </a:schemeClr>
              </a:buClr>
              <a:buSzTx/>
              <a:buFont typeface="Wingdings" panose="05000000000000000000" pitchFamily="2" charset="2"/>
              <a:buChar char="q"/>
              <a:tabLst/>
            </a:pPr>
            <a:r>
              <a:rPr kumimoji="0" lang="en-US" altLang="en-US" sz="1800"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Care plans should be personalized to each patient.</a:t>
            </a:r>
          </a:p>
          <a:p>
            <a:pPr marL="285750" lvl="0" indent="-285750" eaLnBrk="0" fontAlgn="base" hangingPunct="0">
              <a:lnSpc>
                <a:spcPct val="200000"/>
              </a:lnSpc>
              <a:spcBef>
                <a:spcPct val="0"/>
              </a:spcBef>
              <a:spcAft>
                <a:spcPct val="0"/>
              </a:spcAft>
              <a:buClr>
                <a:schemeClr val="accent6">
                  <a:lumMod val="75000"/>
                </a:schemeClr>
              </a:buClr>
              <a:buFont typeface="Wingdings" panose="05000000000000000000" pitchFamily="2" charset="2"/>
              <a:buChar char="q"/>
            </a:pPr>
            <a:r>
              <a:rPr lang="en-US"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Medicines are important when lifestyle changes alone cannot control blood sugar.</a:t>
            </a:r>
            <a:r>
              <a:rPr kumimoji="0" lang="en-US" altLang="en-US" sz="1800"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a:t>
            </a:r>
          </a:p>
        </p:txBody>
      </p:sp>
      <p:sp>
        <p:nvSpPr>
          <p:cNvPr id="2" name="Rectangle 1">
            <a:extLst>
              <a:ext uri="{FF2B5EF4-FFF2-40B4-BE49-F238E27FC236}">
                <a16:creationId xmlns:a16="http://schemas.microsoft.com/office/drawing/2014/main" id="{D6D1C158-0B02-41E5-B468-C4EF7AA66BBF}"/>
              </a:ext>
            </a:extLst>
          </p:cNvPr>
          <p:cNvSpPr/>
          <p:nvPr/>
        </p:nvSpPr>
        <p:spPr>
          <a:xfrm>
            <a:off x="8660430" y="5989593"/>
            <a:ext cx="4191001" cy="704104"/>
          </a:xfrm>
          <a:prstGeom prst="rect">
            <a:avLst/>
          </a:prstGeom>
        </p:spPr>
        <p:txBody>
          <a:bodyPr wrap="square">
            <a:spAutoFit/>
          </a:bodyPr>
          <a:lstStyle/>
          <a:p>
            <a:pPr algn="ctr">
              <a:lnSpc>
                <a:spcPct val="150000"/>
              </a:lnSpc>
            </a:pPr>
            <a:r>
              <a:rPr lang="en-US" sz="14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The diagram shows the modern personalized treatment pathway used in UK diabetes care (</a:t>
            </a:r>
            <a:r>
              <a:rPr lang="en-IN" sz="14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NICE 2023)</a:t>
            </a:r>
            <a:r>
              <a:rPr lang="en-US" sz="14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t>
            </a:r>
            <a:endParaRPr lang="en-IN" sz="140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6" name="Rectangle 5">
            <a:extLst>
              <a:ext uri="{FF2B5EF4-FFF2-40B4-BE49-F238E27FC236}">
                <a16:creationId xmlns:a16="http://schemas.microsoft.com/office/drawing/2014/main" id="{ECC2DB4F-1F80-4C6F-9CBD-B07D3F09B811}"/>
              </a:ext>
            </a:extLst>
          </p:cNvPr>
          <p:cNvSpPr/>
          <p:nvPr/>
        </p:nvSpPr>
        <p:spPr>
          <a:xfrm>
            <a:off x="885031" y="6215983"/>
            <a:ext cx="6750050" cy="878895"/>
          </a:xfrm>
          <a:prstGeom prst="rect">
            <a:avLst/>
          </a:prstGeom>
        </p:spPr>
        <p:txBody>
          <a:bodyPr>
            <a:spAutoFit/>
          </a:bodyPr>
          <a:lstStyle/>
          <a:p>
            <a:pPr algn="ctr">
              <a:lnSpc>
                <a:spcPct val="150000"/>
              </a:lnSpc>
            </a:pPr>
            <a:r>
              <a:rPr lang="en-US" b="1" i="1" dirty="0">
                <a:solidFill>
                  <a:srgbClr val="002060"/>
                </a:solidFill>
                <a:latin typeface="Times New Roman" panose="02020603050405020304" pitchFamily="18" charset="0"/>
                <a:cs typeface="Times New Roman" panose="02020603050405020304" pitchFamily="18" charset="0"/>
              </a:rPr>
              <a:t>Effective management under UK guidelines improves </a:t>
            </a:r>
            <a:r>
              <a:rPr lang="en-US" b="1" i="1" dirty="0" err="1">
                <a:solidFill>
                  <a:srgbClr val="002060"/>
                </a:solidFill>
                <a:latin typeface="Times New Roman" panose="02020603050405020304" pitchFamily="18" charset="0"/>
                <a:cs typeface="Times New Roman" panose="02020603050405020304" pitchFamily="18" charset="0"/>
              </a:rPr>
              <a:t>glycaemic</a:t>
            </a:r>
            <a:r>
              <a:rPr lang="en-US" b="1" i="1" dirty="0">
                <a:solidFill>
                  <a:srgbClr val="002060"/>
                </a:solidFill>
                <a:latin typeface="Times New Roman" panose="02020603050405020304" pitchFamily="18" charset="0"/>
                <a:cs typeface="Times New Roman" panose="02020603050405020304" pitchFamily="18" charset="0"/>
              </a:rPr>
              <a:t> control and reduces long-term complications.</a:t>
            </a:r>
            <a:endParaRPr lang="en-IN" dirty="0">
              <a:solidFill>
                <a:srgbClr val="002060"/>
              </a:solidFill>
            </a:endParaRPr>
          </a:p>
        </p:txBody>
      </p:sp>
    </p:spTree>
    <p:extLst>
      <p:ext uri="{BB962C8B-B14F-4D97-AF65-F5344CB8AC3E}">
        <p14:creationId xmlns:p14="http://schemas.microsoft.com/office/powerpoint/2010/main" val="17473924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55F7276-3ACE-4497-B7F7-58ECA0337BC0}"/>
              </a:ext>
            </a:extLst>
          </p:cNvPr>
          <p:cNvSpPr/>
          <p:nvPr/>
        </p:nvSpPr>
        <p:spPr>
          <a:xfrm>
            <a:off x="1342231" y="725930"/>
            <a:ext cx="11277600" cy="742511"/>
          </a:xfrm>
          <a:prstGeom prst="rect">
            <a:avLst/>
          </a:prstGeom>
        </p:spPr>
        <p:txBody>
          <a:bodyPr wrap="square">
            <a:spAutoFit/>
          </a:bodyPr>
          <a:lstStyle/>
          <a:p>
            <a:pPr algn="ctr">
              <a:lnSpc>
                <a:spcPct val="150000"/>
              </a:lnSpc>
            </a:pPr>
            <a:r>
              <a:rPr lang="en-US" sz="3200" b="1" dirty="0">
                <a:ln w="0"/>
                <a:solidFill>
                  <a:srgbClr val="FF3399"/>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MODELS AND FRAMEWORKS IN T2DM MANAGEMENT</a:t>
            </a:r>
            <a:endParaRPr lang="en-IN" sz="3200" b="1" dirty="0">
              <a:ln w="0"/>
              <a:solidFill>
                <a:srgbClr val="FF3399"/>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763B2F07-A7DC-4BC4-8EB7-FD4FF78B3A9B}"/>
              </a:ext>
            </a:extLst>
          </p:cNvPr>
          <p:cNvSpPr/>
          <p:nvPr/>
        </p:nvSpPr>
        <p:spPr>
          <a:xfrm>
            <a:off x="570740" y="1922689"/>
            <a:ext cx="3055324" cy="369332"/>
          </a:xfrm>
          <a:prstGeom prst="rect">
            <a:avLst/>
          </a:prstGeom>
        </p:spPr>
        <p:txBody>
          <a:bodyPr wrap="none">
            <a:spAutoFit/>
          </a:bodyPr>
          <a:lstStyle/>
          <a:p>
            <a:r>
              <a:rPr lang="en-IN" b="1" dirty="0">
                <a:ln w="0"/>
                <a:solidFill>
                  <a:schemeClr val="accent2">
                    <a:lumMod val="75000"/>
                  </a:schemeClr>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Chronic Care Model (CCM):</a:t>
            </a:r>
          </a:p>
        </p:txBody>
      </p:sp>
      <p:sp>
        <p:nvSpPr>
          <p:cNvPr id="13" name="Rectangle 12">
            <a:extLst>
              <a:ext uri="{FF2B5EF4-FFF2-40B4-BE49-F238E27FC236}">
                <a16:creationId xmlns:a16="http://schemas.microsoft.com/office/drawing/2014/main" id="{CEBE341C-C536-46D5-BAF8-EC3A22129F5A}"/>
              </a:ext>
            </a:extLst>
          </p:cNvPr>
          <p:cNvSpPr/>
          <p:nvPr/>
        </p:nvSpPr>
        <p:spPr>
          <a:xfrm>
            <a:off x="4695031" y="6405549"/>
            <a:ext cx="7924800" cy="873572"/>
          </a:xfrm>
          <a:prstGeom prst="rect">
            <a:avLst/>
          </a:prstGeom>
        </p:spPr>
        <p:style>
          <a:lnRef idx="1">
            <a:schemeClr val="accent4"/>
          </a:lnRef>
          <a:fillRef idx="3">
            <a:schemeClr val="accent4"/>
          </a:fillRef>
          <a:effectRef idx="2">
            <a:schemeClr val="accent4"/>
          </a:effectRef>
          <a:fontRef idx="minor">
            <a:schemeClr val="lt1"/>
          </a:fontRef>
        </p:style>
        <p:txBody>
          <a:bodyPr wrap="square">
            <a:spAutoFit/>
          </a:bodyPr>
          <a:lstStyle/>
          <a:p>
            <a:pPr marL="285750" indent="-285750">
              <a:lnSpc>
                <a:spcPct val="150000"/>
              </a:lnSpc>
              <a:buFont typeface="Wingdings" panose="05000000000000000000" pitchFamily="2" charset="2"/>
              <a:buChar char="Ø"/>
            </a:pPr>
            <a:r>
              <a:rPr lang="en-US" b="1" dirty="0">
                <a:ln w="0"/>
                <a:solidFill>
                  <a:schemeClr val="bg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These models improve patient engagement.</a:t>
            </a:r>
          </a:p>
          <a:p>
            <a:pPr marL="285750" indent="-285750">
              <a:lnSpc>
                <a:spcPct val="150000"/>
              </a:lnSpc>
              <a:buFont typeface="Wingdings" panose="05000000000000000000" pitchFamily="2" charset="2"/>
              <a:buChar char="Ø"/>
            </a:pPr>
            <a:r>
              <a:rPr lang="en-US" b="1" dirty="0">
                <a:ln w="0"/>
                <a:solidFill>
                  <a:schemeClr val="bg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They enhance long-term treatment adherence and better health outcomes</a:t>
            </a:r>
            <a:r>
              <a:rPr lang="en-US"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t>
            </a:r>
          </a:p>
        </p:txBody>
      </p:sp>
      <p:sp>
        <p:nvSpPr>
          <p:cNvPr id="16" name="Rectangle 15">
            <a:extLst>
              <a:ext uri="{FF2B5EF4-FFF2-40B4-BE49-F238E27FC236}">
                <a16:creationId xmlns:a16="http://schemas.microsoft.com/office/drawing/2014/main" id="{0BDF4318-9007-46E2-9BBD-D6F0E6EA5C11}"/>
              </a:ext>
            </a:extLst>
          </p:cNvPr>
          <p:cNvSpPr/>
          <p:nvPr/>
        </p:nvSpPr>
        <p:spPr>
          <a:xfrm>
            <a:off x="961231" y="2384939"/>
            <a:ext cx="6750050" cy="873572"/>
          </a:xfrm>
          <a:prstGeom prst="rect">
            <a:avLst/>
          </a:prstGeom>
        </p:spPr>
        <p:txBody>
          <a:bodyPr>
            <a:spAutoFit/>
          </a:bodyPr>
          <a:lstStyle/>
          <a:p>
            <a:pPr marL="285750" indent="-285750">
              <a:lnSpc>
                <a:spcPct val="150000"/>
              </a:lnSpc>
              <a:buClr>
                <a:schemeClr val="accent2">
                  <a:lumMod val="75000"/>
                </a:schemeClr>
              </a:buClr>
              <a:buFont typeface="Wingdings" panose="05000000000000000000" pitchFamily="2" charset="2"/>
              <a:buChar char="q"/>
            </a:pPr>
            <a:r>
              <a:rPr lang="en-US"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Promotes teamwork between patients and healthcare providers. </a:t>
            </a:r>
          </a:p>
          <a:p>
            <a:pPr marL="285750" indent="-285750">
              <a:lnSpc>
                <a:spcPct val="150000"/>
              </a:lnSpc>
              <a:buClr>
                <a:schemeClr val="accent2">
                  <a:lumMod val="75000"/>
                </a:schemeClr>
              </a:buClr>
              <a:buFont typeface="Wingdings" panose="05000000000000000000" pitchFamily="2" charset="2"/>
              <a:buChar char="q"/>
            </a:pPr>
            <a:r>
              <a:rPr lang="en-US"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Improves coordination between community and clinical services. </a:t>
            </a:r>
          </a:p>
        </p:txBody>
      </p:sp>
      <p:sp>
        <p:nvSpPr>
          <p:cNvPr id="17" name="Rectangle 16">
            <a:extLst>
              <a:ext uri="{FF2B5EF4-FFF2-40B4-BE49-F238E27FC236}">
                <a16:creationId xmlns:a16="http://schemas.microsoft.com/office/drawing/2014/main" id="{4A3A717B-7491-4C73-93CC-4E6E5E58AD59}"/>
              </a:ext>
            </a:extLst>
          </p:cNvPr>
          <p:cNvSpPr/>
          <p:nvPr/>
        </p:nvSpPr>
        <p:spPr>
          <a:xfrm>
            <a:off x="925235" y="5458397"/>
            <a:ext cx="7122595" cy="873572"/>
          </a:xfrm>
          <a:prstGeom prst="rect">
            <a:avLst/>
          </a:prstGeom>
        </p:spPr>
        <p:txBody>
          <a:bodyPr wrap="square">
            <a:spAutoFit/>
          </a:bodyPr>
          <a:lstStyle/>
          <a:p>
            <a:pPr marL="285750" indent="-285750">
              <a:lnSpc>
                <a:spcPct val="150000"/>
              </a:lnSpc>
              <a:buClr>
                <a:srgbClr val="7030A0"/>
              </a:buClr>
              <a:buFont typeface="Wingdings" panose="05000000000000000000" pitchFamily="2" charset="2"/>
              <a:buChar char="q"/>
            </a:pPr>
            <a:r>
              <a:rPr lang="en-US"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Builds patient confidence in daily diabetes control </a:t>
            </a:r>
            <a:r>
              <a:rPr lang="en-IN"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t>
            </a:r>
            <a:r>
              <a:rPr lang="en-IN"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Frier</a:t>
            </a:r>
            <a:r>
              <a:rPr lang="en-IN"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et al., 2022)</a:t>
            </a:r>
            <a:r>
              <a:rPr lang="en-US"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a:t>
            </a:r>
          </a:p>
          <a:p>
            <a:pPr marL="285750" indent="-285750">
              <a:lnSpc>
                <a:spcPct val="150000"/>
              </a:lnSpc>
              <a:buClr>
                <a:srgbClr val="7030A0"/>
              </a:buClr>
              <a:buFont typeface="Wingdings" panose="05000000000000000000" pitchFamily="2" charset="2"/>
              <a:buChar char="q"/>
            </a:pPr>
            <a:r>
              <a:rPr lang="en-US"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Improves medication and lifestyle adherence.</a:t>
            </a:r>
          </a:p>
        </p:txBody>
      </p:sp>
      <p:sp>
        <p:nvSpPr>
          <p:cNvPr id="18" name="Rectangle 17">
            <a:extLst>
              <a:ext uri="{FF2B5EF4-FFF2-40B4-BE49-F238E27FC236}">
                <a16:creationId xmlns:a16="http://schemas.microsoft.com/office/drawing/2014/main" id="{CD1A18C3-691E-4096-838E-606B9ECBF63C}"/>
              </a:ext>
            </a:extLst>
          </p:cNvPr>
          <p:cNvSpPr/>
          <p:nvPr/>
        </p:nvSpPr>
        <p:spPr>
          <a:xfrm>
            <a:off x="961231" y="3967685"/>
            <a:ext cx="6750050" cy="873572"/>
          </a:xfrm>
          <a:prstGeom prst="rect">
            <a:avLst/>
          </a:prstGeom>
        </p:spPr>
        <p:txBody>
          <a:bodyPr>
            <a:spAutoFit/>
          </a:bodyPr>
          <a:lstStyle/>
          <a:p>
            <a:pPr marL="285750" indent="-285750">
              <a:lnSpc>
                <a:spcPct val="150000"/>
              </a:lnSpc>
              <a:buClr>
                <a:srgbClr val="002060"/>
              </a:buClr>
              <a:buFont typeface="Wingdings" panose="05000000000000000000" pitchFamily="2" charset="2"/>
              <a:buChar char="q"/>
            </a:pPr>
            <a:r>
              <a:rPr lang="en-US"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Encourages shared decision-making in treatment planning. </a:t>
            </a:r>
          </a:p>
          <a:p>
            <a:pPr marL="285750" indent="-285750">
              <a:lnSpc>
                <a:spcPct val="150000"/>
              </a:lnSpc>
              <a:buClr>
                <a:srgbClr val="002060"/>
              </a:buClr>
              <a:buFont typeface="Wingdings" panose="05000000000000000000" pitchFamily="2" charset="2"/>
              <a:buChar char="q"/>
            </a:pPr>
            <a:r>
              <a:rPr lang="en-US"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Helps tailor care according to patient needs and preferences. </a:t>
            </a:r>
          </a:p>
        </p:txBody>
      </p:sp>
      <p:sp>
        <p:nvSpPr>
          <p:cNvPr id="19" name="Rectangle 18">
            <a:extLst>
              <a:ext uri="{FF2B5EF4-FFF2-40B4-BE49-F238E27FC236}">
                <a16:creationId xmlns:a16="http://schemas.microsoft.com/office/drawing/2014/main" id="{ACDE23AF-99B6-4B8D-8FE5-93C178B4CE83}"/>
              </a:ext>
            </a:extLst>
          </p:cNvPr>
          <p:cNvSpPr/>
          <p:nvPr/>
        </p:nvSpPr>
        <p:spPr>
          <a:xfrm>
            <a:off x="544684" y="4952707"/>
            <a:ext cx="3544560" cy="458074"/>
          </a:xfrm>
          <a:prstGeom prst="rect">
            <a:avLst/>
          </a:prstGeom>
        </p:spPr>
        <p:txBody>
          <a:bodyPr wrap="none">
            <a:spAutoFit/>
          </a:bodyPr>
          <a:lstStyle/>
          <a:p>
            <a:pPr>
              <a:lnSpc>
                <a:spcPct val="150000"/>
              </a:lnSpc>
            </a:pPr>
            <a:r>
              <a:rPr lang="en-US" b="1" dirty="0">
                <a:ln w="0"/>
                <a:solidFill>
                  <a:schemeClr val="accent4">
                    <a:lumMod val="75000"/>
                  </a:schemeClr>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Self-Management Support Model</a:t>
            </a:r>
            <a:r>
              <a:rPr lang="en-US"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t>
            </a:r>
          </a:p>
        </p:txBody>
      </p:sp>
      <p:sp>
        <p:nvSpPr>
          <p:cNvPr id="21" name="Rectangle 20">
            <a:extLst>
              <a:ext uri="{FF2B5EF4-FFF2-40B4-BE49-F238E27FC236}">
                <a16:creationId xmlns:a16="http://schemas.microsoft.com/office/drawing/2014/main" id="{36FE7CBB-B9EC-40C9-A50F-70E259EC16D3}"/>
              </a:ext>
            </a:extLst>
          </p:cNvPr>
          <p:cNvSpPr/>
          <p:nvPr/>
        </p:nvSpPr>
        <p:spPr>
          <a:xfrm>
            <a:off x="544684" y="3398161"/>
            <a:ext cx="3790461" cy="458074"/>
          </a:xfrm>
          <a:prstGeom prst="rect">
            <a:avLst/>
          </a:prstGeom>
        </p:spPr>
        <p:txBody>
          <a:bodyPr wrap="none">
            <a:spAutoFit/>
          </a:bodyPr>
          <a:lstStyle/>
          <a:p>
            <a:pPr>
              <a:lnSpc>
                <a:spcPct val="150000"/>
              </a:lnSpc>
            </a:pPr>
            <a:r>
              <a:rPr lang="en-US" b="1" dirty="0">
                <a:ln w="0"/>
                <a:solidFill>
                  <a:srgbClr val="00206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NHS Personalized Care Framework</a:t>
            </a:r>
            <a:r>
              <a:rPr lang="en-US"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t>
            </a:r>
          </a:p>
        </p:txBody>
      </p:sp>
      <p:pic>
        <p:nvPicPr>
          <p:cNvPr id="4" name="Picture 3">
            <a:extLst>
              <a:ext uri="{FF2B5EF4-FFF2-40B4-BE49-F238E27FC236}">
                <a16:creationId xmlns:a16="http://schemas.microsoft.com/office/drawing/2014/main" id="{13AA5FB4-EC5D-7604-4A29-57A5EDA0C4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62031" y="1582339"/>
            <a:ext cx="5791200" cy="3991452"/>
          </a:xfrm>
          <a:prstGeom prst="rect">
            <a:avLst/>
          </a:prstGeom>
        </p:spPr>
      </p:pic>
    </p:spTree>
    <p:extLst>
      <p:ext uri="{BB962C8B-B14F-4D97-AF65-F5344CB8AC3E}">
        <p14:creationId xmlns:p14="http://schemas.microsoft.com/office/powerpoint/2010/main" val="3120299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021CFA1-922E-4E3D-98A1-756FA08FF207}"/>
              </a:ext>
            </a:extLst>
          </p:cNvPr>
          <p:cNvSpPr>
            <a:spLocks noGrp="1"/>
          </p:cNvSpPr>
          <p:nvPr>
            <p:ph type="sldNum" sz="quarter" idx="12"/>
          </p:nvPr>
        </p:nvSpPr>
        <p:spPr/>
        <p:txBody>
          <a:bodyPr/>
          <a:lstStyle/>
          <a:p>
            <a:fld id="{B6F15528-21DE-4FAA-801E-634DDDAF4B2B}" type="slidenum">
              <a:rPr lang="en-US" smtClean="0"/>
              <a:pPr/>
              <a:t>11</a:t>
            </a:fld>
            <a:endParaRPr lang="en-US"/>
          </a:p>
        </p:txBody>
      </p:sp>
      <p:sp>
        <p:nvSpPr>
          <p:cNvPr id="8" name="Rectangle 7">
            <a:extLst>
              <a:ext uri="{FF2B5EF4-FFF2-40B4-BE49-F238E27FC236}">
                <a16:creationId xmlns:a16="http://schemas.microsoft.com/office/drawing/2014/main" id="{EF1850F2-EA69-4856-9985-04CE408E2799}"/>
              </a:ext>
            </a:extLst>
          </p:cNvPr>
          <p:cNvSpPr/>
          <p:nvPr/>
        </p:nvSpPr>
        <p:spPr>
          <a:xfrm>
            <a:off x="123031" y="483154"/>
            <a:ext cx="11550650" cy="742511"/>
          </a:xfrm>
          <a:prstGeom prst="rect">
            <a:avLst/>
          </a:prstGeom>
        </p:spPr>
        <p:txBody>
          <a:bodyPr wrap="square">
            <a:spAutoFit/>
          </a:bodyPr>
          <a:lstStyle/>
          <a:p>
            <a:pPr algn="ctr">
              <a:lnSpc>
                <a:spcPct val="150000"/>
              </a:lnSpc>
            </a:pPr>
            <a:r>
              <a:rPr lang="en-IN" sz="3200" b="1" dirty="0">
                <a:ln w="0"/>
                <a:solidFill>
                  <a:schemeClr val="accent5">
                    <a:lumMod val="50000"/>
                  </a:schemeClr>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TREATMENT OPTIONS IN UK</a:t>
            </a:r>
          </a:p>
        </p:txBody>
      </p:sp>
      <p:sp>
        <p:nvSpPr>
          <p:cNvPr id="4" name="Rectangle 1">
            <a:extLst>
              <a:ext uri="{FF2B5EF4-FFF2-40B4-BE49-F238E27FC236}">
                <a16:creationId xmlns:a16="http://schemas.microsoft.com/office/drawing/2014/main" id="{E6437787-05E6-4BB9-B26D-F8A939AC202A}"/>
              </a:ext>
            </a:extLst>
          </p:cNvPr>
          <p:cNvSpPr>
            <a:spLocks noChangeArrowheads="1"/>
          </p:cNvSpPr>
          <p:nvPr/>
        </p:nvSpPr>
        <p:spPr bwMode="auto">
          <a:xfrm>
            <a:off x="732631" y="1054894"/>
            <a:ext cx="7389844" cy="44452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200000"/>
              </a:lnSpc>
              <a:spcBef>
                <a:spcPct val="0"/>
              </a:spcBef>
              <a:spcAft>
                <a:spcPct val="0"/>
              </a:spcAft>
              <a:buClrTx/>
              <a:buSzTx/>
              <a:buFont typeface="Wingdings" panose="05000000000000000000" pitchFamily="2" charset="2"/>
              <a:buChar char="q"/>
              <a:tabLst/>
            </a:pPr>
            <a:endParaRPr kumimoji="0" lang="en-US" altLang="en-US" sz="1800"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pPr marL="285750" marR="0" lvl="0" indent="-285750" algn="l" defTabSz="914400" rtl="0" eaLnBrk="0" fontAlgn="base" latinLnBrk="0" hangingPunct="0">
              <a:lnSpc>
                <a:spcPct val="200000"/>
              </a:lnSpc>
              <a:spcBef>
                <a:spcPct val="0"/>
              </a:spcBef>
              <a:spcAft>
                <a:spcPct val="0"/>
              </a:spcAft>
              <a:buClrTx/>
              <a:buSzTx/>
              <a:buFont typeface="Wingdings" panose="05000000000000000000" pitchFamily="2" charset="2"/>
              <a:buChar char="q"/>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Metformin is the first-line medicine for most patients (NICE, 2023). </a:t>
            </a:r>
          </a:p>
          <a:p>
            <a:pPr marL="285750" marR="0" lvl="0" indent="-285750" algn="l" defTabSz="914400" rtl="0" eaLnBrk="0" fontAlgn="base" latinLnBrk="0" hangingPunct="0">
              <a:lnSpc>
                <a:spcPct val="200000"/>
              </a:lnSpc>
              <a:spcBef>
                <a:spcPct val="0"/>
              </a:spcBef>
              <a:spcAft>
                <a:spcPct val="0"/>
              </a:spcAft>
              <a:buClrTx/>
              <a:buSzTx/>
              <a:buFont typeface="Wingdings" panose="05000000000000000000" pitchFamily="2" charset="2"/>
              <a:buChar char="q"/>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Sulfonylureas may be added if glucose remains uncontrolled. </a:t>
            </a:r>
          </a:p>
          <a:p>
            <a:pPr marL="285750" marR="0" lvl="0" indent="-285750" algn="l" defTabSz="914400" rtl="0" eaLnBrk="0" fontAlgn="base" latinLnBrk="0" hangingPunct="0">
              <a:lnSpc>
                <a:spcPct val="200000"/>
              </a:lnSpc>
              <a:spcBef>
                <a:spcPct val="0"/>
              </a:spcBef>
              <a:spcAft>
                <a:spcPct val="0"/>
              </a:spcAft>
              <a:buClrTx/>
              <a:buSzTx/>
              <a:buFont typeface="Wingdings" panose="05000000000000000000" pitchFamily="2" charset="2"/>
              <a:buChar char="q"/>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GLP-1 receptor agonists help improve glucose and weight control. </a:t>
            </a:r>
          </a:p>
          <a:p>
            <a:pPr marL="285750" marR="0" lvl="0" indent="-285750" algn="l" defTabSz="914400" rtl="0" eaLnBrk="0" fontAlgn="base" latinLnBrk="0" hangingPunct="0">
              <a:lnSpc>
                <a:spcPct val="200000"/>
              </a:lnSpc>
              <a:spcBef>
                <a:spcPct val="0"/>
              </a:spcBef>
              <a:spcAft>
                <a:spcPct val="0"/>
              </a:spcAft>
              <a:buClrTx/>
              <a:buSzTx/>
              <a:buFont typeface="Wingdings" panose="05000000000000000000" pitchFamily="2" charset="2"/>
              <a:buChar char="q"/>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Insulin therapy is used in advanced or uncontrolled cases. </a:t>
            </a:r>
          </a:p>
          <a:p>
            <a:pPr marL="285750" lvl="0" indent="-285750" eaLnBrk="0" fontAlgn="base" hangingPunct="0">
              <a:lnSpc>
                <a:spcPct val="200000"/>
              </a:lnSpc>
              <a:spcBef>
                <a:spcPct val="0"/>
              </a:spcBef>
              <a:spcAft>
                <a:spcPct val="0"/>
              </a:spcAft>
              <a:buFont typeface="Wingdings" panose="05000000000000000000" pitchFamily="2" charset="2"/>
              <a:buChar char="q"/>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SGLT2 inhibitors support heart and kidney protection </a:t>
            </a:r>
            <a:r>
              <a:rPr lang="en-IN"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(NICE, 2023)</a:t>
            </a: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a:t>
            </a:r>
          </a:p>
          <a:p>
            <a:pPr marL="285750" marR="0" lvl="0" indent="-285750" algn="l" defTabSz="914400" rtl="0" eaLnBrk="0" fontAlgn="base" latinLnBrk="0" hangingPunct="0">
              <a:lnSpc>
                <a:spcPct val="200000"/>
              </a:lnSpc>
              <a:spcBef>
                <a:spcPct val="0"/>
              </a:spcBef>
              <a:spcAft>
                <a:spcPct val="0"/>
              </a:spcAft>
              <a:buClrTx/>
              <a:buSzTx/>
              <a:buFont typeface="Wingdings" panose="05000000000000000000" pitchFamily="2" charset="2"/>
              <a:buChar char="q"/>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Diet and regular exercise remain essential alongside medicines. </a:t>
            </a:r>
          </a:p>
          <a:p>
            <a:pPr marL="285750" lvl="0" indent="-285750" eaLnBrk="0" fontAlgn="base" hangingPunct="0">
              <a:lnSpc>
                <a:spcPct val="200000"/>
              </a:lnSpc>
              <a:spcBef>
                <a:spcPct val="0"/>
              </a:spcBef>
              <a:spcAft>
                <a:spcPct val="0"/>
              </a:spcAft>
              <a:buFont typeface="Wingdings" panose="05000000000000000000" pitchFamily="2" charset="2"/>
              <a:buChar char="q"/>
            </a:pPr>
            <a:r>
              <a:rPr lang="en-US"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Regular blood glucose monitoring helps assess treatment effectiveness</a:t>
            </a:r>
            <a:r>
              <a:rPr lang="en-US" dirty="0"/>
              <a:t>.</a:t>
            </a:r>
            <a:endParaRPr kumimoji="0" lang="en-US" altLang="en-US" sz="1800"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FDAE3416-5E8D-430C-B1C5-06F8ECB4AB42}"/>
              </a:ext>
            </a:extLst>
          </p:cNvPr>
          <p:cNvSpPr/>
          <p:nvPr/>
        </p:nvSpPr>
        <p:spPr>
          <a:xfrm>
            <a:off x="885031" y="6124445"/>
            <a:ext cx="9342962" cy="880369"/>
          </a:xfrm>
          <a:prstGeom prst="rect">
            <a:avLst/>
          </a:prstGeom>
        </p:spPr>
        <p:txBody>
          <a:bodyPr wrap="square">
            <a:spAutoFit/>
          </a:bodyPr>
          <a:lstStyle/>
          <a:p>
            <a:pPr algn="ctr">
              <a:lnSpc>
                <a:spcPct val="150000"/>
              </a:lnSpc>
            </a:pPr>
            <a:r>
              <a:rPr lang="en-US" b="1" i="1" dirty="0">
                <a:ln w="0"/>
                <a:solidFill>
                  <a:srgbClr val="00800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Effective treatment combines medication with lifestyle management to improve long-term outcomes</a:t>
            </a:r>
            <a:r>
              <a:rPr lang="en-US" b="1" dirty="0">
                <a:ln w="0"/>
                <a:solidFill>
                  <a:srgbClr val="00800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t>
            </a:r>
            <a:endParaRPr lang="en-IN" b="1" dirty="0">
              <a:ln w="0"/>
              <a:solidFill>
                <a:srgbClr val="00800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2ABBA3CA-9ACD-4577-BC05-AD043A0DA0E2}"/>
              </a:ext>
            </a:extLst>
          </p:cNvPr>
          <p:cNvPicPr>
            <a:picLocks noChangeAspect="1"/>
          </p:cNvPicPr>
          <p:nvPr/>
        </p:nvPicPr>
        <p:blipFill rotWithShape="1">
          <a:blip r:embed="rId3"/>
          <a:srcRect b="9875"/>
          <a:stretch/>
        </p:blipFill>
        <p:spPr>
          <a:xfrm>
            <a:off x="8505031" y="1795308"/>
            <a:ext cx="4444444" cy="4005572"/>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41802362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73B1E04-2073-41E9-BC37-69AD180AF701}"/>
              </a:ext>
            </a:extLst>
          </p:cNvPr>
          <p:cNvSpPr>
            <a:spLocks noGrp="1"/>
          </p:cNvSpPr>
          <p:nvPr>
            <p:ph type="sldNum" sz="quarter" idx="12"/>
          </p:nvPr>
        </p:nvSpPr>
        <p:spPr/>
        <p:txBody>
          <a:bodyPr/>
          <a:lstStyle/>
          <a:p>
            <a:fld id="{B6F15528-21DE-4FAA-801E-634DDDAF4B2B}" type="slidenum">
              <a:rPr lang="en-US" smtClean="0"/>
              <a:pPr/>
              <a:t>12</a:t>
            </a:fld>
            <a:endParaRPr lang="en-US"/>
          </a:p>
        </p:txBody>
      </p:sp>
      <p:sp>
        <p:nvSpPr>
          <p:cNvPr id="3" name="Rectangle 2">
            <a:extLst>
              <a:ext uri="{FF2B5EF4-FFF2-40B4-BE49-F238E27FC236}">
                <a16:creationId xmlns:a16="http://schemas.microsoft.com/office/drawing/2014/main" id="{58FE51B0-92ED-4A19-90EC-1F576EA8F558}"/>
              </a:ext>
            </a:extLst>
          </p:cNvPr>
          <p:cNvSpPr/>
          <p:nvPr/>
        </p:nvSpPr>
        <p:spPr>
          <a:xfrm>
            <a:off x="2561431" y="711331"/>
            <a:ext cx="8077200" cy="584775"/>
          </a:xfrm>
          <a:prstGeom prst="rect">
            <a:avLst/>
          </a:prstGeom>
        </p:spPr>
        <p:txBody>
          <a:bodyPr wrap="square">
            <a:spAutoFit/>
          </a:bodyPr>
          <a:lstStyle/>
          <a:p>
            <a:r>
              <a:rPr lang="en-IN" sz="3200" b="1" dirty="0">
                <a:ln w="0"/>
                <a:solidFill>
                  <a:srgbClr val="00800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COMORBIDITIES OF TYPE 2 DIABETES</a:t>
            </a:r>
            <a:endParaRPr lang="en-US" sz="3200" b="1" dirty="0">
              <a:ln w="0"/>
              <a:solidFill>
                <a:srgbClr val="00800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5" name="Rectangle 1">
            <a:extLst>
              <a:ext uri="{FF2B5EF4-FFF2-40B4-BE49-F238E27FC236}">
                <a16:creationId xmlns:a16="http://schemas.microsoft.com/office/drawing/2014/main" id="{D1F16ECD-5088-4951-AA2B-7B87CD98AE69}"/>
              </a:ext>
            </a:extLst>
          </p:cNvPr>
          <p:cNvSpPr>
            <a:spLocks noChangeArrowheads="1"/>
          </p:cNvSpPr>
          <p:nvPr/>
        </p:nvSpPr>
        <p:spPr bwMode="auto">
          <a:xfrm>
            <a:off x="1856581" y="983706"/>
            <a:ext cx="9791700" cy="50978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250000"/>
              </a:lnSpc>
              <a:spcBef>
                <a:spcPct val="0"/>
              </a:spcBef>
              <a:spcAft>
                <a:spcPct val="0"/>
              </a:spcAft>
              <a:buClr>
                <a:srgbClr val="008000"/>
              </a:buClr>
              <a:buSzTx/>
              <a:buFont typeface="Wingdings" panose="05000000000000000000" pitchFamily="2" charset="2"/>
              <a:buChar char="Ø"/>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Hypertension is common in many patients. </a:t>
            </a:r>
          </a:p>
          <a:p>
            <a:pPr marL="285750" marR="0" lvl="0" indent="-285750" algn="l" defTabSz="914400" rtl="0" eaLnBrk="0" fontAlgn="base" latinLnBrk="0" hangingPunct="0">
              <a:lnSpc>
                <a:spcPct val="250000"/>
              </a:lnSpc>
              <a:spcBef>
                <a:spcPct val="0"/>
              </a:spcBef>
              <a:spcAft>
                <a:spcPct val="0"/>
              </a:spcAft>
              <a:buClr>
                <a:srgbClr val="008000"/>
              </a:buClr>
              <a:buSzTx/>
              <a:buFont typeface="Wingdings" panose="05000000000000000000" pitchFamily="2" charset="2"/>
              <a:buChar char="Ø"/>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Obesity increases insulin resistance. </a:t>
            </a:r>
          </a:p>
          <a:p>
            <a:pPr marL="285750" marR="0" lvl="0" indent="-285750" algn="l" defTabSz="914400" rtl="0" eaLnBrk="0" fontAlgn="base" latinLnBrk="0" hangingPunct="0">
              <a:lnSpc>
                <a:spcPct val="250000"/>
              </a:lnSpc>
              <a:spcBef>
                <a:spcPct val="0"/>
              </a:spcBef>
              <a:spcAft>
                <a:spcPct val="0"/>
              </a:spcAft>
              <a:buClr>
                <a:srgbClr val="008000"/>
              </a:buClr>
              <a:buSzTx/>
              <a:buFont typeface="Wingdings" panose="05000000000000000000" pitchFamily="2" charset="2"/>
              <a:buChar char="Ø"/>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Cardiovascular disease raises complication risk. </a:t>
            </a:r>
          </a:p>
          <a:p>
            <a:pPr marL="285750" marR="0" lvl="0" indent="-285750" algn="l" defTabSz="914400" rtl="0" eaLnBrk="0" fontAlgn="base" latinLnBrk="0" hangingPunct="0">
              <a:lnSpc>
                <a:spcPct val="250000"/>
              </a:lnSpc>
              <a:spcBef>
                <a:spcPct val="0"/>
              </a:spcBef>
              <a:spcAft>
                <a:spcPct val="0"/>
              </a:spcAft>
              <a:buClr>
                <a:srgbClr val="008000"/>
              </a:buClr>
              <a:buSzTx/>
              <a:buFont typeface="Wingdings" panose="05000000000000000000" pitchFamily="2" charset="2"/>
              <a:buChar char="Ø"/>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Chronic kidney disease may develop over time. </a:t>
            </a:r>
          </a:p>
          <a:p>
            <a:pPr marL="285750" marR="0" lvl="0" indent="-285750" algn="l" defTabSz="914400" rtl="0" eaLnBrk="0" fontAlgn="base" latinLnBrk="0" hangingPunct="0">
              <a:lnSpc>
                <a:spcPct val="250000"/>
              </a:lnSpc>
              <a:spcBef>
                <a:spcPct val="0"/>
              </a:spcBef>
              <a:spcAft>
                <a:spcPct val="0"/>
              </a:spcAft>
              <a:buClr>
                <a:srgbClr val="008000"/>
              </a:buClr>
              <a:buSzTx/>
              <a:buFont typeface="Wingdings" panose="05000000000000000000" pitchFamily="2" charset="2"/>
              <a:buChar char="Ø"/>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Neuropathy can damage nerves and reduce sensation. </a:t>
            </a:r>
          </a:p>
          <a:p>
            <a:pPr marL="285750" marR="0" lvl="0" indent="-285750" algn="l" defTabSz="914400" rtl="0" eaLnBrk="0" fontAlgn="base" latinLnBrk="0" hangingPunct="0">
              <a:lnSpc>
                <a:spcPct val="250000"/>
              </a:lnSpc>
              <a:spcBef>
                <a:spcPct val="0"/>
              </a:spcBef>
              <a:spcAft>
                <a:spcPct val="0"/>
              </a:spcAft>
              <a:buClr>
                <a:srgbClr val="008000"/>
              </a:buClr>
              <a:buSzTx/>
              <a:buFont typeface="Wingdings" panose="05000000000000000000" pitchFamily="2" charset="2"/>
              <a:buChar char="Ø"/>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These conditions increase morbidity and mortality.</a:t>
            </a:r>
          </a:p>
          <a:p>
            <a:pPr marL="285750" indent="-285750" eaLnBrk="0" fontAlgn="base" hangingPunct="0">
              <a:lnSpc>
                <a:spcPct val="250000"/>
              </a:lnSpc>
              <a:spcBef>
                <a:spcPct val="0"/>
              </a:spcBef>
              <a:spcAft>
                <a:spcPct val="0"/>
              </a:spcAft>
              <a:buClr>
                <a:srgbClr val="008000"/>
              </a:buClr>
              <a:buFont typeface="Wingdings" panose="05000000000000000000" pitchFamily="2" charset="2"/>
              <a:buChar char="Ø"/>
            </a:pPr>
            <a:r>
              <a:rPr lang="en-US"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Depression and anxiety are also common in patients with Type 2 Diabetes </a:t>
            </a:r>
            <a:r>
              <a:rPr lang="en-US" altLang="en-US"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(Sacks, 2024). </a:t>
            </a:r>
          </a:p>
        </p:txBody>
      </p:sp>
      <p:sp>
        <p:nvSpPr>
          <p:cNvPr id="6" name="Rectangle 5">
            <a:extLst>
              <a:ext uri="{FF2B5EF4-FFF2-40B4-BE49-F238E27FC236}">
                <a16:creationId xmlns:a16="http://schemas.microsoft.com/office/drawing/2014/main" id="{1AB360FD-0401-4215-921E-1E0CA13138F3}"/>
              </a:ext>
            </a:extLst>
          </p:cNvPr>
          <p:cNvSpPr/>
          <p:nvPr/>
        </p:nvSpPr>
        <p:spPr>
          <a:xfrm>
            <a:off x="2200085" y="6520827"/>
            <a:ext cx="8799892" cy="458074"/>
          </a:xfrm>
          <a:prstGeom prst="rect">
            <a:avLst/>
          </a:prstGeom>
        </p:spPr>
        <p:style>
          <a:lnRef idx="1">
            <a:schemeClr val="accent6"/>
          </a:lnRef>
          <a:fillRef idx="3">
            <a:schemeClr val="accent6"/>
          </a:fillRef>
          <a:effectRef idx="2">
            <a:schemeClr val="accent6"/>
          </a:effectRef>
          <a:fontRef idx="minor">
            <a:schemeClr val="lt1"/>
          </a:fontRef>
        </p:style>
        <p:txBody>
          <a:bodyPr wrap="square">
            <a:spAutoFit/>
          </a:bodyPr>
          <a:lstStyle/>
          <a:p>
            <a:pPr algn="ctr">
              <a:lnSpc>
                <a:spcPct val="150000"/>
              </a:lnSpc>
            </a:pPr>
            <a:r>
              <a:rPr lang="en-US" b="1" dirty="0">
                <a:ln w="0"/>
                <a:solidFill>
                  <a:schemeClr val="bg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Managing comorbidities is essential to reduce complications and improve survival.</a:t>
            </a:r>
            <a:endParaRPr lang="en-IN" b="1" dirty="0">
              <a:ln w="0"/>
              <a:solidFill>
                <a:schemeClr val="bg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pic>
        <p:nvPicPr>
          <p:cNvPr id="5125" name="Picture 5" descr="DIABETES COMPLICATIONS AND PREVENTION - Welcome to Biofemgroup">
            <a:extLst>
              <a:ext uri="{FF2B5EF4-FFF2-40B4-BE49-F238E27FC236}">
                <a16:creationId xmlns:a16="http://schemas.microsoft.com/office/drawing/2014/main" id="{F4434269-6699-45D9-AA34-55003BD2FE92}"/>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5099" t="25264" r="14000" b="17256"/>
          <a:stretch/>
        </p:blipFill>
        <p:spPr bwMode="auto">
          <a:xfrm>
            <a:off x="7925888" y="1881095"/>
            <a:ext cx="3505200" cy="35438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39862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7" name="Picture 3" descr="About &quot;On Your Way to Preventing Type 2 Diabetes&quot; | Diabetes | CDC">
            <a:extLst>
              <a:ext uri="{FF2B5EF4-FFF2-40B4-BE49-F238E27FC236}">
                <a16:creationId xmlns:a16="http://schemas.microsoft.com/office/drawing/2014/main" id="{3F9C9394-8157-495F-992C-8DE1CD93FEF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657431" y="749681"/>
            <a:ext cx="3809207" cy="214267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1021CFA1-922E-4E3D-98A1-756FA08FF207}"/>
              </a:ext>
            </a:extLst>
          </p:cNvPr>
          <p:cNvSpPr>
            <a:spLocks noGrp="1"/>
          </p:cNvSpPr>
          <p:nvPr>
            <p:ph type="sldNum" sz="quarter" idx="12"/>
          </p:nvPr>
        </p:nvSpPr>
        <p:spPr/>
        <p:txBody>
          <a:bodyPr/>
          <a:lstStyle/>
          <a:p>
            <a:fld id="{B6F15528-21DE-4FAA-801E-634DDDAF4B2B}" type="slidenum">
              <a:rPr lang="en-US" smtClean="0"/>
              <a:pPr/>
              <a:t>13</a:t>
            </a:fld>
            <a:endParaRPr lang="en-US"/>
          </a:p>
        </p:txBody>
      </p:sp>
      <p:sp>
        <p:nvSpPr>
          <p:cNvPr id="4" name="Rectangle 3">
            <a:extLst>
              <a:ext uri="{FF2B5EF4-FFF2-40B4-BE49-F238E27FC236}">
                <a16:creationId xmlns:a16="http://schemas.microsoft.com/office/drawing/2014/main" id="{4CD51E77-F7DE-4463-97FB-AF003825B49B}"/>
              </a:ext>
            </a:extLst>
          </p:cNvPr>
          <p:cNvSpPr/>
          <p:nvPr/>
        </p:nvSpPr>
        <p:spPr>
          <a:xfrm>
            <a:off x="1706716" y="673894"/>
            <a:ext cx="9372601" cy="584775"/>
          </a:xfrm>
          <a:prstGeom prst="rect">
            <a:avLst/>
          </a:prstGeom>
        </p:spPr>
        <p:txBody>
          <a:bodyPr wrap="square">
            <a:spAutoFit/>
          </a:bodyPr>
          <a:lstStyle/>
          <a:p>
            <a:r>
              <a:rPr lang="en-US" sz="3200" b="1" dirty="0">
                <a:solidFill>
                  <a:srgbClr val="0070C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TYPE 2 DIABETES PREVENTION</a:t>
            </a:r>
            <a:endParaRPr lang="en-IN" sz="3200" dirty="0">
              <a:solidFill>
                <a:srgbClr val="0070C0"/>
              </a:solidFill>
              <a:latin typeface="Times New Roman" panose="02020603050405020304" pitchFamily="18" charset="0"/>
              <a:cs typeface="Times New Roman" panose="02020603050405020304" pitchFamily="18" charset="0"/>
            </a:endParaRPr>
          </a:p>
        </p:txBody>
      </p:sp>
      <p:sp>
        <p:nvSpPr>
          <p:cNvPr id="5" name="Rectangle 1">
            <a:extLst>
              <a:ext uri="{FF2B5EF4-FFF2-40B4-BE49-F238E27FC236}">
                <a16:creationId xmlns:a16="http://schemas.microsoft.com/office/drawing/2014/main" id="{FC063A9A-59ED-481D-B9E8-90E66A852C2C}"/>
              </a:ext>
            </a:extLst>
          </p:cNvPr>
          <p:cNvSpPr>
            <a:spLocks noChangeArrowheads="1"/>
          </p:cNvSpPr>
          <p:nvPr/>
        </p:nvSpPr>
        <p:spPr bwMode="auto">
          <a:xfrm>
            <a:off x="504031" y="673894"/>
            <a:ext cx="7772321" cy="55129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250000"/>
              </a:lnSpc>
              <a:spcBef>
                <a:spcPct val="0"/>
              </a:spcBef>
              <a:spcAft>
                <a:spcPct val="0"/>
              </a:spcAft>
              <a:buClrTx/>
              <a:buSzTx/>
              <a:buFont typeface="Wingdings" panose="05000000000000000000" pitchFamily="2" charset="2"/>
              <a:buChar char="Ø"/>
              <a:tabLst/>
            </a:pPr>
            <a:endPar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pPr marL="285750" lvl="0" indent="-285750" eaLnBrk="0" fontAlgn="base" hangingPunct="0">
              <a:lnSpc>
                <a:spcPct val="250000"/>
              </a:lnSpc>
              <a:spcBef>
                <a:spcPct val="0"/>
              </a:spcBef>
              <a:spcAft>
                <a:spcPct val="0"/>
              </a:spcAft>
              <a:buFont typeface="Wingdings" panose="05000000000000000000" pitchFamily="2" charset="2"/>
              <a:buChar char="Ø"/>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Healthy balanced diet reduces diabetes risk </a:t>
            </a:r>
            <a:r>
              <a:rPr lang="en-US"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(WHO, 2023)</a:t>
            </a: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a:t>
            </a:r>
          </a:p>
          <a:p>
            <a:pPr marL="285750" marR="0" lvl="0" indent="-285750" algn="l" defTabSz="914400" rtl="0" eaLnBrk="0" fontAlgn="base" latinLnBrk="0" hangingPunct="0">
              <a:lnSpc>
                <a:spcPct val="250000"/>
              </a:lnSpc>
              <a:spcBef>
                <a:spcPct val="0"/>
              </a:spcBef>
              <a:spcAft>
                <a:spcPct val="0"/>
              </a:spcAft>
              <a:buClrTx/>
              <a:buSzTx/>
              <a:buFont typeface="Wingdings" panose="05000000000000000000" pitchFamily="2" charset="2"/>
              <a:buChar char="Ø"/>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Regular physical activity improves insulin sensitivity. </a:t>
            </a:r>
          </a:p>
          <a:p>
            <a:pPr marL="285750" marR="0" lvl="0" indent="-285750" algn="l" defTabSz="914400" rtl="0" eaLnBrk="0" fontAlgn="base" latinLnBrk="0" hangingPunct="0">
              <a:lnSpc>
                <a:spcPct val="250000"/>
              </a:lnSpc>
              <a:spcBef>
                <a:spcPct val="0"/>
              </a:spcBef>
              <a:spcAft>
                <a:spcPct val="0"/>
              </a:spcAft>
              <a:buClrTx/>
              <a:buSzTx/>
              <a:buFont typeface="Wingdings" panose="05000000000000000000" pitchFamily="2" charset="2"/>
              <a:buChar char="Ø"/>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Weight reduction helps prevent obesity-related diabetes. </a:t>
            </a:r>
          </a:p>
          <a:p>
            <a:pPr marL="285750" marR="0" lvl="0" indent="-285750" algn="l" defTabSz="914400" rtl="0" eaLnBrk="0" fontAlgn="base" latinLnBrk="0" hangingPunct="0">
              <a:lnSpc>
                <a:spcPct val="250000"/>
              </a:lnSpc>
              <a:spcBef>
                <a:spcPct val="0"/>
              </a:spcBef>
              <a:spcAft>
                <a:spcPct val="0"/>
              </a:spcAft>
              <a:buClrTx/>
              <a:buSzTx/>
              <a:buFont typeface="Wingdings" panose="05000000000000000000" pitchFamily="2" charset="2"/>
              <a:buChar char="Ø"/>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Smoking cessation lowers cardiovascular complications. </a:t>
            </a:r>
          </a:p>
          <a:p>
            <a:pPr marL="285750" lvl="0" indent="-285750" eaLnBrk="0" fontAlgn="base" hangingPunct="0">
              <a:lnSpc>
                <a:spcPct val="250000"/>
              </a:lnSpc>
              <a:spcBef>
                <a:spcPct val="0"/>
              </a:spcBef>
              <a:spcAft>
                <a:spcPct val="0"/>
              </a:spcAft>
              <a:buFont typeface="Wingdings" panose="05000000000000000000" pitchFamily="2" charset="2"/>
              <a:buChar char="Ø"/>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Early screening helps identify high-risk individuals </a:t>
            </a:r>
            <a:r>
              <a:rPr lang="en-US"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(NHS England, 2024)</a:t>
            </a: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a:t>
            </a:r>
          </a:p>
          <a:p>
            <a:pPr marL="285750" marR="0" lvl="0" indent="-285750" algn="l" defTabSz="914400" rtl="0" eaLnBrk="0" fontAlgn="base" latinLnBrk="0" hangingPunct="0">
              <a:lnSpc>
                <a:spcPct val="250000"/>
              </a:lnSpc>
              <a:spcBef>
                <a:spcPct val="0"/>
              </a:spcBef>
              <a:spcAft>
                <a:spcPct val="0"/>
              </a:spcAft>
              <a:buClrTx/>
              <a:buSzTx/>
              <a:buFont typeface="Wingdings" panose="05000000000000000000" pitchFamily="2" charset="2"/>
              <a:buChar char="Ø"/>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Limiting sugar intake supports blood glucose control. </a:t>
            </a:r>
          </a:p>
          <a:p>
            <a:pPr marL="285750" marR="0" lvl="0" indent="-285750" algn="l" defTabSz="914400" rtl="0" eaLnBrk="0" fontAlgn="base" latinLnBrk="0" hangingPunct="0">
              <a:lnSpc>
                <a:spcPct val="250000"/>
              </a:lnSpc>
              <a:spcBef>
                <a:spcPct val="0"/>
              </a:spcBef>
              <a:spcAft>
                <a:spcPct val="0"/>
              </a:spcAft>
              <a:buClrTx/>
              <a:buSzTx/>
              <a:buFont typeface="Wingdings" panose="05000000000000000000" pitchFamily="2" charset="2"/>
              <a:buChar char="Ø"/>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Lifestyle education encourages long-term healthy habits</a:t>
            </a:r>
            <a:r>
              <a:rPr kumimoji="0" lang="en-US" altLang="en-US" sz="1800" b="0" i="0" u="none" strike="noStrike" cap="none" normalizeH="0" baseline="0" dirty="0">
                <a:ln>
                  <a:noFill/>
                </a:ln>
                <a:solidFill>
                  <a:schemeClr val="tx1"/>
                </a:solidFill>
                <a:effectLst/>
                <a:latin typeface="Arial" panose="020B0604020202020204" pitchFamily="34" charset="0"/>
              </a:rPr>
              <a:t>. </a:t>
            </a:r>
          </a:p>
        </p:txBody>
      </p:sp>
      <p:pic>
        <p:nvPicPr>
          <p:cNvPr id="6149" name="Picture 5" descr="Prevention of Type 2 Diabetes - Fight Diabetes">
            <a:extLst>
              <a:ext uri="{FF2B5EF4-FFF2-40B4-BE49-F238E27FC236}">
                <a16:creationId xmlns:a16="http://schemas.microsoft.com/office/drawing/2014/main" id="{E911DBAD-73C2-4A4B-83EC-A55E7C7D6C0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6919"/>
          <a:stretch/>
        </p:blipFill>
        <p:spPr bwMode="auto">
          <a:xfrm>
            <a:off x="8276352" y="3104467"/>
            <a:ext cx="4837164" cy="2829683"/>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C33E2595-9D53-44D0-9EDE-02EB6251265B}"/>
              </a:ext>
            </a:extLst>
          </p:cNvPr>
          <p:cNvSpPr/>
          <p:nvPr/>
        </p:nvSpPr>
        <p:spPr>
          <a:xfrm>
            <a:off x="2256631" y="6478192"/>
            <a:ext cx="8382000" cy="873572"/>
          </a:xfrm>
          <a:prstGeom prst="rect">
            <a:avLst/>
          </a:prstGeom>
        </p:spPr>
        <p:txBody>
          <a:bodyPr wrap="square">
            <a:spAutoFit/>
          </a:bodyPr>
          <a:lstStyle/>
          <a:p>
            <a:pPr algn="ctr">
              <a:lnSpc>
                <a:spcPct val="150000"/>
              </a:lnSpc>
            </a:pPr>
            <a:r>
              <a:rPr lang="en-US" b="1" i="1" dirty="0">
                <a:ln w="0"/>
                <a:solidFill>
                  <a:srgbClr val="00800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Early prevention strategies can significantly reduce the incidence and complications of Type 2 Diabetes.</a:t>
            </a:r>
            <a:endParaRPr lang="en-IN" b="1" i="1" dirty="0">
              <a:ln w="0"/>
              <a:solidFill>
                <a:srgbClr val="00800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991752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73B1E04-2073-41E9-BC37-69AD180AF701}"/>
              </a:ext>
            </a:extLst>
          </p:cNvPr>
          <p:cNvSpPr>
            <a:spLocks noGrp="1"/>
          </p:cNvSpPr>
          <p:nvPr>
            <p:ph type="sldNum" sz="quarter" idx="12"/>
          </p:nvPr>
        </p:nvSpPr>
        <p:spPr/>
        <p:txBody>
          <a:bodyPr/>
          <a:lstStyle/>
          <a:p>
            <a:fld id="{B6F15528-21DE-4FAA-801E-634DDDAF4B2B}" type="slidenum">
              <a:rPr lang="en-US" smtClean="0"/>
              <a:pPr/>
              <a:t>14</a:t>
            </a:fld>
            <a:endParaRPr lang="en-US" dirty="0"/>
          </a:p>
        </p:txBody>
      </p:sp>
      <p:sp>
        <p:nvSpPr>
          <p:cNvPr id="3" name="Rectangle 2">
            <a:extLst>
              <a:ext uri="{FF2B5EF4-FFF2-40B4-BE49-F238E27FC236}">
                <a16:creationId xmlns:a16="http://schemas.microsoft.com/office/drawing/2014/main" id="{58FE51B0-92ED-4A19-90EC-1F576EA8F558}"/>
              </a:ext>
            </a:extLst>
          </p:cNvPr>
          <p:cNvSpPr/>
          <p:nvPr/>
        </p:nvSpPr>
        <p:spPr>
          <a:xfrm>
            <a:off x="732631" y="585747"/>
            <a:ext cx="12268200" cy="584775"/>
          </a:xfrm>
          <a:prstGeom prst="rect">
            <a:avLst/>
          </a:prstGeom>
        </p:spPr>
        <p:txBody>
          <a:bodyPr wrap="square">
            <a:spAutoFit/>
          </a:bodyPr>
          <a:lstStyle/>
          <a:p>
            <a:endParaRPr lang="en-US" sz="3200" b="1" dirty="0">
              <a:ln w="0"/>
              <a:solidFill>
                <a:srgbClr val="C0000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9" name="Rectangle 8">
            <a:extLst>
              <a:ext uri="{FF2B5EF4-FFF2-40B4-BE49-F238E27FC236}">
                <a16:creationId xmlns:a16="http://schemas.microsoft.com/office/drawing/2014/main" id="{8892DDF5-B590-48F0-9C8A-3887AF1EBB09}"/>
              </a:ext>
            </a:extLst>
          </p:cNvPr>
          <p:cNvSpPr/>
          <p:nvPr/>
        </p:nvSpPr>
        <p:spPr>
          <a:xfrm>
            <a:off x="1647031" y="6577147"/>
            <a:ext cx="10134600" cy="463397"/>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ctr">
              <a:lnSpc>
                <a:spcPct val="150000"/>
              </a:lnSpc>
            </a:pPr>
            <a:r>
              <a:rPr lang="en-US" b="1" i="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Co-productive care improves diabetes outcomes by building trust, partnership, and patient empowerment</a:t>
            </a:r>
            <a:r>
              <a:rPr lang="en-US" dirty="0"/>
              <a:t>.</a:t>
            </a:r>
            <a:endParaRPr lang="en-IN" b="1"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1EE939B2-1409-4907-976F-C39E5E969706}"/>
              </a:ext>
            </a:extLst>
          </p:cNvPr>
          <p:cNvSpPr/>
          <p:nvPr/>
        </p:nvSpPr>
        <p:spPr>
          <a:xfrm>
            <a:off x="1407515" y="419133"/>
            <a:ext cx="10689832" cy="1502778"/>
          </a:xfrm>
          <a:prstGeom prst="rect">
            <a:avLst/>
          </a:prstGeom>
          <a:noFill/>
        </p:spPr>
        <p:txBody>
          <a:bodyPr wrap="square" lIns="112834" tIns="56417" rIns="112834" bIns="56417">
            <a:spAutoFit/>
            <a:scene3d>
              <a:camera prst="orthographicFront"/>
              <a:lightRig rig="harsh" dir="t"/>
            </a:scene3d>
            <a:sp3d extrusionH="57150" prstMaterial="matte">
              <a:bevelT w="63500" h="12700" prst="angle"/>
              <a:contourClr>
                <a:schemeClr val="bg1">
                  <a:lumMod val="65000"/>
                </a:schemeClr>
              </a:contourClr>
            </a:sp3d>
          </a:bodyPr>
          <a:lstStyle/>
          <a:p>
            <a:pPr algn="ctr">
              <a:lnSpc>
                <a:spcPct val="150000"/>
              </a:lnSpc>
            </a:pPr>
            <a:r>
              <a:rPr lang="en-US" sz="3200" b="1" dirty="0">
                <a:ln w="0"/>
                <a:solidFill>
                  <a:schemeClr val="accent6">
                    <a:lumMod val="75000"/>
                  </a:schemeClr>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SKILLS, VALUES AND BEHAVIOURS FOR CO-PRODUCTIVE CARE</a:t>
            </a:r>
          </a:p>
        </p:txBody>
      </p:sp>
      <p:sp>
        <p:nvSpPr>
          <p:cNvPr id="4" name="Rectangle 1">
            <a:extLst>
              <a:ext uri="{FF2B5EF4-FFF2-40B4-BE49-F238E27FC236}">
                <a16:creationId xmlns:a16="http://schemas.microsoft.com/office/drawing/2014/main" id="{4D6E275E-5D4C-4C31-8716-3249782C794E}"/>
              </a:ext>
            </a:extLst>
          </p:cNvPr>
          <p:cNvSpPr>
            <a:spLocks noChangeArrowheads="1"/>
          </p:cNvSpPr>
          <p:nvPr/>
        </p:nvSpPr>
        <p:spPr bwMode="auto">
          <a:xfrm>
            <a:off x="2028031" y="2168062"/>
            <a:ext cx="6951903" cy="41629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200000"/>
              </a:lnSpc>
              <a:spcBef>
                <a:spcPct val="0"/>
              </a:spcBef>
              <a:spcAft>
                <a:spcPct val="0"/>
              </a:spcAft>
              <a:buClr>
                <a:srgbClr val="C00000"/>
              </a:buClr>
              <a:buSzTx/>
              <a:buFont typeface="Wingdings" panose="05000000000000000000" pitchFamily="2" charset="2"/>
              <a:buChar char="ü"/>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Empathy to understand patient experiences. </a:t>
            </a:r>
          </a:p>
          <a:p>
            <a:pPr marL="285750" marR="0" lvl="0" indent="-285750" algn="l" defTabSz="914400" rtl="0" eaLnBrk="0" fontAlgn="base" latinLnBrk="0" hangingPunct="0">
              <a:lnSpc>
                <a:spcPct val="200000"/>
              </a:lnSpc>
              <a:spcBef>
                <a:spcPct val="0"/>
              </a:spcBef>
              <a:spcAft>
                <a:spcPct val="0"/>
              </a:spcAft>
              <a:buClr>
                <a:srgbClr val="C00000"/>
              </a:buClr>
              <a:buSzTx/>
              <a:buFont typeface="Wingdings" panose="05000000000000000000" pitchFamily="2" charset="2"/>
              <a:buChar char="ü"/>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Active listening to identify patient concerns. </a:t>
            </a:r>
          </a:p>
          <a:p>
            <a:pPr marL="285750" marR="0" lvl="0" indent="-285750" algn="l" defTabSz="914400" rtl="0" eaLnBrk="0" fontAlgn="base" latinLnBrk="0" hangingPunct="0">
              <a:lnSpc>
                <a:spcPct val="200000"/>
              </a:lnSpc>
              <a:spcBef>
                <a:spcPct val="0"/>
              </a:spcBef>
              <a:spcAft>
                <a:spcPct val="0"/>
              </a:spcAft>
              <a:buClr>
                <a:srgbClr val="C00000"/>
              </a:buClr>
              <a:buSzTx/>
              <a:buFont typeface="Wingdings" panose="05000000000000000000" pitchFamily="2" charset="2"/>
              <a:buChar char="ü"/>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Shared decision-making in treatment planning. </a:t>
            </a:r>
          </a:p>
          <a:p>
            <a:pPr marL="285750" lvl="0" indent="-285750" eaLnBrk="0" fontAlgn="base" hangingPunct="0">
              <a:lnSpc>
                <a:spcPct val="200000"/>
              </a:lnSpc>
              <a:spcBef>
                <a:spcPct val="0"/>
              </a:spcBef>
              <a:spcAft>
                <a:spcPct val="0"/>
              </a:spcAft>
              <a:buClr>
                <a:srgbClr val="C00000"/>
              </a:buClr>
              <a:buFont typeface="Wingdings" panose="05000000000000000000" pitchFamily="2" charset="2"/>
              <a:buChar char="ü"/>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Respect for patient autonomy and preferences </a:t>
            </a:r>
            <a:r>
              <a:rPr lang="en-IN"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t>
            </a:r>
            <a:r>
              <a:rPr lang="en-IN" b="1"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Frier</a:t>
            </a:r>
            <a:r>
              <a:rPr lang="en-IN"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et al., 2022)</a:t>
            </a: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a:t>
            </a:r>
          </a:p>
          <a:p>
            <a:pPr marL="285750" marR="0" lvl="0" indent="-285750" algn="l" defTabSz="914400" rtl="0" eaLnBrk="0" fontAlgn="base" latinLnBrk="0" hangingPunct="0">
              <a:lnSpc>
                <a:spcPct val="200000"/>
              </a:lnSpc>
              <a:spcBef>
                <a:spcPct val="0"/>
              </a:spcBef>
              <a:spcAft>
                <a:spcPct val="0"/>
              </a:spcAft>
              <a:buClr>
                <a:srgbClr val="C00000"/>
              </a:buClr>
              <a:buSzTx/>
              <a:buFont typeface="Wingdings" panose="05000000000000000000" pitchFamily="2" charset="2"/>
              <a:buChar char="ü"/>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Cultural competence for diverse patient backgrounds. </a:t>
            </a:r>
          </a:p>
          <a:p>
            <a:pPr marL="285750" marR="0" lvl="0" indent="-285750" algn="l" defTabSz="914400" rtl="0" eaLnBrk="0" fontAlgn="base" latinLnBrk="0" hangingPunct="0">
              <a:lnSpc>
                <a:spcPct val="200000"/>
              </a:lnSpc>
              <a:spcBef>
                <a:spcPct val="0"/>
              </a:spcBef>
              <a:spcAft>
                <a:spcPct val="0"/>
              </a:spcAft>
              <a:buClr>
                <a:srgbClr val="C00000"/>
              </a:buClr>
              <a:buSzTx/>
              <a:buFont typeface="Wingdings" panose="05000000000000000000" pitchFamily="2" charset="2"/>
              <a:buChar char="ü"/>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Clear communication to improve understanding and trust. </a:t>
            </a:r>
          </a:p>
          <a:p>
            <a:pPr marL="285750" marR="0" lvl="0" indent="-285750" algn="l" defTabSz="914400" rtl="0" eaLnBrk="0" fontAlgn="base" latinLnBrk="0" hangingPunct="0">
              <a:lnSpc>
                <a:spcPct val="200000"/>
              </a:lnSpc>
              <a:spcBef>
                <a:spcPct val="0"/>
              </a:spcBef>
              <a:spcAft>
                <a:spcPct val="0"/>
              </a:spcAft>
              <a:buClr>
                <a:srgbClr val="C00000"/>
              </a:buClr>
              <a:buSzTx/>
              <a:buFont typeface="Wingdings" panose="05000000000000000000" pitchFamily="2" charset="2"/>
              <a:buChar char="ü"/>
              <a:tabLst/>
            </a:pP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Collaboration with patients for person-</a:t>
            </a:r>
            <a:r>
              <a:rPr kumimoji="0" lang="en-US" altLang="en-US" sz="1800" b="1" i="0" u="none" strike="noStrike" normalizeH="0" baseline="0"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centred</a:t>
            </a:r>
            <a:r>
              <a:rPr kumimoji="0" lang="en-US" altLang="en-US" sz="1800"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care. </a:t>
            </a:r>
          </a:p>
        </p:txBody>
      </p:sp>
      <p:sp>
        <p:nvSpPr>
          <p:cNvPr id="5" name="Rectangle 4">
            <a:extLst>
              <a:ext uri="{FF2B5EF4-FFF2-40B4-BE49-F238E27FC236}">
                <a16:creationId xmlns:a16="http://schemas.microsoft.com/office/drawing/2014/main" id="{6B73B085-28D8-48B2-BF80-750223020119}"/>
              </a:ext>
            </a:extLst>
          </p:cNvPr>
          <p:cNvSpPr/>
          <p:nvPr/>
        </p:nvSpPr>
        <p:spPr>
          <a:xfrm>
            <a:off x="885031" y="2049785"/>
            <a:ext cx="3202800" cy="369332"/>
          </a:xfrm>
          <a:prstGeom prst="rect">
            <a:avLst/>
          </a:prstGeom>
        </p:spPr>
        <p:txBody>
          <a:bodyPr wrap="none">
            <a:spAutoFit/>
          </a:bodyPr>
          <a:lstStyle/>
          <a:p>
            <a:r>
              <a:rPr lang="en-IN" b="1" i="1" dirty="0">
                <a:solidFill>
                  <a:srgbClr val="008000"/>
                </a:solidFill>
                <a:latin typeface="Times New Roman" panose="02020603050405020304" pitchFamily="18" charset="0"/>
                <a:cs typeface="Times New Roman" panose="02020603050405020304" pitchFamily="18" charset="0"/>
              </a:rPr>
              <a:t>Healthcare professionals need:</a:t>
            </a:r>
          </a:p>
        </p:txBody>
      </p:sp>
      <p:pic>
        <p:nvPicPr>
          <p:cNvPr id="7175" name="Picture 7" descr="10 Soft Skills Needed for Healthcare | Carrington College">
            <a:extLst>
              <a:ext uri="{FF2B5EF4-FFF2-40B4-BE49-F238E27FC236}">
                <a16:creationId xmlns:a16="http://schemas.microsoft.com/office/drawing/2014/main" id="{D39C85F4-F458-47CE-9505-655885A80D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0831" y="3208280"/>
            <a:ext cx="3249040" cy="216386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2397473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021CFA1-922E-4E3D-98A1-756FA08FF207}"/>
              </a:ext>
            </a:extLst>
          </p:cNvPr>
          <p:cNvSpPr>
            <a:spLocks noGrp="1"/>
          </p:cNvSpPr>
          <p:nvPr>
            <p:ph type="sldNum" sz="quarter" idx="12"/>
          </p:nvPr>
        </p:nvSpPr>
        <p:spPr/>
        <p:txBody>
          <a:bodyPr/>
          <a:lstStyle/>
          <a:p>
            <a:fld id="{B6F15528-21DE-4FAA-801E-634DDDAF4B2B}" type="slidenum">
              <a:rPr lang="en-US" smtClean="0"/>
              <a:pPr/>
              <a:t>15</a:t>
            </a:fld>
            <a:endParaRPr lang="en-US"/>
          </a:p>
        </p:txBody>
      </p:sp>
      <p:sp>
        <p:nvSpPr>
          <p:cNvPr id="4" name="Rectangle 3">
            <a:extLst>
              <a:ext uri="{FF2B5EF4-FFF2-40B4-BE49-F238E27FC236}">
                <a16:creationId xmlns:a16="http://schemas.microsoft.com/office/drawing/2014/main" id="{4CD51E77-F7DE-4463-97FB-AF003825B49B}"/>
              </a:ext>
            </a:extLst>
          </p:cNvPr>
          <p:cNvSpPr/>
          <p:nvPr/>
        </p:nvSpPr>
        <p:spPr>
          <a:xfrm>
            <a:off x="123032" y="526167"/>
            <a:ext cx="13258799" cy="742511"/>
          </a:xfrm>
          <a:prstGeom prst="rect">
            <a:avLst/>
          </a:prstGeom>
        </p:spPr>
        <p:txBody>
          <a:bodyPr wrap="square">
            <a:spAutoFit/>
          </a:bodyPr>
          <a:lstStyle/>
          <a:p>
            <a:pPr algn="ctr">
              <a:lnSpc>
                <a:spcPct val="150000"/>
              </a:lnSpc>
            </a:pPr>
            <a:r>
              <a:rPr lang="en-US" sz="3200" b="1" dirty="0">
                <a:solidFill>
                  <a:srgbClr val="0070C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PERSONALIZED CARE MODEL AND RECOMMENDATIONS </a:t>
            </a:r>
            <a:endParaRPr lang="en-IN" sz="3200" dirty="0">
              <a:solidFill>
                <a:srgbClr val="0070C0"/>
              </a:solidFill>
              <a:latin typeface="Times New Roman" panose="02020603050405020304" pitchFamily="18" charset="0"/>
              <a:cs typeface="Times New Roman" panose="02020603050405020304" pitchFamily="18" charset="0"/>
            </a:endParaRPr>
          </a:p>
        </p:txBody>
      </p:sp>
      <p:pic>
        <p:nvPicPr>
          <p:cNvPr id="15" name="Picture 2" descr="What is Personalised Care? The Comprehensive Model and the Six Components -  Happy Healthy Lives">
            <a:extLst>
              <a:ext uri="{FF2B5EF4-FFF2-40B4-BE49-F238E27FC236}">
                <a16:creationId xmlns:a16="http://schemas.microsoft.com/office/drawing/2014/main" id="{BA500268-BF22-4461-ABFD-17E3BE68826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929" r="12059"/>
          <a:stretch/>
        </p:blipFill>
        <p:spPr bwMode="auto">
          <a:xfrm>
            <a:off x="4147958" y="1816894"/>
            <a:ext cx="4423638" cy="439676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1">
            <a:extLst>
              <a:ext uri="{FF2B5EF4-FFF2-40B4-BE49-F238E27FC236}">
                <a16:creationId xmlns:a16="http://schemas.microsoft.com/office/drawing/2014/main" id="{16BFA81A-4A3B-4A64-8E19-FEA0B6525969}"/>
              </a:ext>
            </a:extLst>
          </p:cNvPr>
          <p:cNvSpPr>
            <a:spLocks noChangeArrowheads="1"/>
          </p:cNvSpPr>
          <p:nvPr/>
        </p:nvSpPr>
        <p:spPr bwMode="auto">
          <a:xfrm>
            <a:off x="808649" y="2001560"/>
            <a:ext cx="3127779" cy="3608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Shared decision making </a:t>
            </a:r>
          </a:p>
          <a:p>
            <a:pPr marL="285750" marR="0" lvl="0" indent="-28575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i="0" u="none" strike="noStrike" normalizeH="0" baseline="0"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Personalised</a:t>
            </a:r>
            <a:r>
              <a:rPr kumimoji="0" lang="en-US" altLang="en-US" sz="1800"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care planning </a:t>
            </a:r>
          </a:p>
          <a:p>
            <a:pPr marL="285750" marR="0" lvl="0" indent="-28575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Enabling choice </a:t>
            </a:r>
          </a:p>
          <a:p>
            <a:pPr marL="285750" marR="0" lvl="0" indent="-28575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Social prescribing </a:t>
            </a:r>
          </a:p>
          <a:p>
            <a:pPr marL="285750" marR="0" lvl="0" indent="-28575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Supported self-management </a:t>
            </a:r>
          </a:p>
          <a:p>
            <a:pPr marL="285750" marR="0" lvl="0" indent="-285750" algn="l" defTabSz="914400" rtl="0" eaLnBrk="0" fontAlgn="base" latinLnBrk="0" hangingPunct="0">
              <a:lnSpc>
                <a:spcPct val="200000"/>
              </a:lnSpc>
              <a:spcBef>
                <a:spcPct val="0"/>
              </a:spcBef>
              <a:spcAft>
                <a:spcPct val="0"/>
              </a:spcAft>
              <a:buClrTx/>
              <a:buSzTx/>
              <a:buFont typeface="Wingdings" panose="05000000000000000000" pitchFamily="2" charset="2"/>
              <a:buChar char="Ø"/>
              <a:tabLst/>
            </a:pPr>
            <a:r>
              <a:rPr kumimoji="0" lang="en-US" altLang="en-US" sz="1800"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Personal health budgets </a:t>
            </a:r>
          </a:p>
        </p:txBody>
      </p:sp>
      <p:sp>
        <p:nvSpPr>
          <p:cNvPr id="7" name="Rectangle 3">
            <a:extLst>
              <a:ext uri="{FF2B5EF4-FFF2-40B4-BE49-F238E27FC236}">
                <a16:creationId xmlns:a16="http://schemas.microsoft.com/office/drawing/2014/main" id="{2D5E5FFF-0EB4-4490-8092-862D8400DDEB}"/>
              </a:ext>
            </a:extLst>
          </p:cNvPr>
          <p:cNvSpPr>
            <a:spLocks noChangeArrowheads="1"/>
          </p:cNvSpPr>
          <p:nvPr/>
        </p:nvSpPr>
        <p:spPr bwMode="auto">
          <a:xfrm>
            <a:off x="8645707" y="4177457"/>
            <a:ext cx="4419600" cy="23970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
                <a:srgbClr val="002060"/>
              </a:buClr>
              <a:buSzTx/>
              <a:buFont typeface="Wingdings" panose="05000000000000000000" pitchFamily="2" charset="2"/>
              <a:buChar char="q"/>
              <a:tabLst/>
            </a:pPr>
            <a:r>
              <a:rPr kumimoji="0" lang="en-US" altLang="en-US" sz="1800"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Expand community screening programs </a:t>
            </a:r>
          </a:p>
          <a:p>
            <a:pPr marL="285750" marR="0" lvl="0" indent="-285750" algn="l" defTabSz="914400" rtl="0" eaLnBrk="0" fontAlgn="base" latinLnBrk="0" hangingPunct="0">
              <a:lnSpc>
                <a:spcPct val="150000"/>
              </a:lnSpc>
              <a:spcBef>
                <a:spcPct val="0"/>
              </a:spcBef>
              <a:spcAft>
                <a:spcPct val="0"/>
              </a:spcAft>
              <a:buClr>
                <a:srgbClr val="002060"/>
              </a:buClr>
              <a:buSzTx/>
              <a:buFont typeface="Wingdings" panose="05000000000000000000" pitchFamily="2" charset="2"/>
              <a:buChar char="q"/>
              <a:tabLst/>
            </a:pPr>
            <a:r>
              <a:rPr kumimoji="0" lang="en-US" altLang="en-US" sz="1800"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Improve diabetes education access </a:t>
            </a:r>
          </a:p>
          <a:p>
            <a:pPr marL="285750" marR="0" lvl="0" indent="-285750" algn="l" defTabSz="914400" rtl="0" eaLnBrk="0" fontAlgn="base" latinLnBrk="0" hangingPunct="0">
              <a:lnSpc>
                <a:spcPct val="150000"/>
              </a:lnSpc>
              <a:spcBef>
                <a:spcPct val="0"/>
              </a:spcBef>
              <a:spcAft>
                <a:spcPct val="0"/>
              </a:spcAft>
              <a:buClr>
                <a:srgbClr val="002060"/>
              </a:buClr>
              <a:buSzTx/>
              <a:buFont typeface="Wingdings" panose="05000000000000000000" pitchFamily="2" charset="2"/>
              <a:buChar char="q"/>
              <a:tabLst/>
            </a:pPr>
            <a:r>
              <a:rPr kumimoji="0" lang="en-US" altLang="en-US" sz="1800"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Increase nurse-led clinics </a:t>
            </a:r>
          </a:p>
          <a:p>
            <a:pPr marL="285750" marR="0" lvl="0" indent="-285750" algn="l" defTabSz="914400" rtl="0" eaLnBrk="0" fontAlgn="base" latinLnBrk="0" hangingPunct="0">
              <a:lnSpc>
                <a:spcPct val="150000"/>
              </a:lnSpc>
              <a:spcBef>
                <a:spcPct val="0"/>
              </a:spcBef>
              <a:spcAft>
                <a:spcPct val="0"/>
              </a:spcAft>
              <a:buClr>
                <a:srgbClr val="002060"/>
              </a:buClr>
              <a:buSzTx/>
              <a:buFont typeface="Wingdings" panose="05000000000000000000" pitchFamily="2" charset="2"/>
              <a:buChar char="q"/>
              <a:tabLst/>
            </a:pPr>
            <a:r>
              <a:rPr kumimoji="0" lang="en-US" altLang="en-US" sz="1800"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Strengthen multidisciplinary collaboration </a:t>
            </a:r>
          </a:p>
          <a:p>
            <a:pPr marL="285750" marR="0" lvl="0" indent="-285750" algn="l" defTabSz="914400" rtl="0" eaLnBrk="0" fontAlgn="base" latinLnBrk="0" hangingPunct="0">
              <a:lnSpc>
                <a:spcPct val="150000"/>
              </a:lnSpc>
              <a:spcBef>
                <a:spcPct val="0"/>
              </a:spcBef>
              <a:spcAft>
                <a:spcPct val="0"/>
              </a:spcAft>
              <a:buClr>
                <a:srgbClr val="002060"/>
              </a:buClr>
              <a:buSzTx/>
              <a:buFont typeface="Wingdings" panose="05000000000000000000" pitchFamily="2" charset="2"/>
              <a:buChar char="q"/>
              <a:tabLst/>
            </a:pPr>
            <a:r>
              <a:rPr kumimoji="0" lang="en-US" altLang="en-US" sz="1800"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Promote early prevention interventions </a:t>
            </a:r>
          </a:p>
        </p:txBody>
      </p:sp>
      <p:sp>
        <p:nvSpPr>
          <p:cNvPr id="8" name="Rectangle 7">
            <a:extLst>
              <a:ext uri="{FF2B5EF4-FFF2-40B4-BE49-F238E27FC236}">
                <a16:creationId xmlns:a16="http://schemas.microsoft.com/office/drawing/2014/main" id="{F782FC23-49A8-4029-91ED-325941E13D46}"/>
              </a:ext>
            </a:extLst>
          </p:cNvPr>
          <p:cNvSpPr/>
          <p:nvPr/>
        </p:nvSpPr>
        <p:spPr>
          <a:xfrm>
            <a:off x="732631" y="1816894"/>
            <a:ext cx="3942746" cy="369332"/>
          </a:xfrm>
          <a:prstGeom prst="rect">
            <a:avLst/>
          </a:prstGeom>
        </p:spPr>
        <p:txBody>
          <a:bodyPr wrap="none">
            <a:spAutoFit/>
          </a:bodyPr>
          <a:lstStyle/>
          <a:p>
            <a:r>
              <a:rPr lang="en-IN" b="1" dirty="0">
                <a:solidFill>
                  <a:srgbClr val="002060"/>
                </a:solidFill>
                <a:latin typeface="Times New Roman" panose="02020603050405020304" pitchFamily="18" charset="0"/>
                <a:cs typeface="Times New Roman" panose="02020603050405020304" pitchFamily="18" charset="0"/>
              </a:rPr>
              <a:t>Personalized care model Components</a:t>
            </a:r>
            <a:r>
              <a:rPr lang="en-IN" dirty="0"/>
              <a:t>:</a:t>
            </a:r>
          </a:p>
        </p:txBody>
      </p:sp>
      <p:sp>
        <p:nvSpPr>
          <p:cNvPr id="9" name="Rectangle 8">
            <a:extLst>
              <a:ext uri="{FF2B5EF4-FFF2-40B4-BE49-F238E27FC236}">
                <a16:creationId xmlns:a16="http://schemas.microsoft.com/office/drawing/2014/main" id="{EBE40073-91C2-4A39-9702-A5E7EDE14A15}"/>
              </a:ext>
            </a:extLst>
          </p:cNvPr>
          <p:cNvSpPr/>
          <p:nvPr/>
        </p:nvSpPr>
        <p:spPr>
          <a:xfrm>
            <a:off x="9419431" y="3966432"/>
            <a:ext cx="2005677" cy="369332"/>
          </a:xfrm>
          <a:prstGeom prst="rect">
            <a:avLst/>
          </a:prstGeom>
        </p:spPr>
        <p:txBody>
          <a:bodyPr wrap="none">
            <a:spAutoFit/>
          </a:bodyPr>
          <a:lstStyle/>
          <a:p>
            <a:r>
              <a:rPr lang="en-IN" b="1" dirty="0">
                <a:solidFill>
                  <a:srgbClr val="002060"/>
                </a:solidFill>
                <a:latin typeface="Times New Roman" panose="02020603050405020304" pitchFamily="18" charset="0"/>
                <a:cs typeface="Times New Roman" panose="02020603050405020304" pitchFamily="18" charset="0"/>
              </a:rPr>
              <a:t>Recommendations</a:t>
            </a:r>
            <a:endParaRPr lang="en-IN" dirty="0"/>
          </a:p>
        </p:txBody>
      </p:sp>
      <p:sp>
        <p:nvSpPr>
          <p:cNvPr id="10" name="Rectangle 9">
            <a:extLst>
              <a:ext uri="{FF2B5EF4-FFF2-40B4-BE49-F238E27FC236}">
                <a16:creationId xmlns:a16="http://schemas.microsoft.com/office/drawing/2014/main" id="{17D25BF5-337E-41CA-8197-14DC0090C254}"/>
              </a:ext>
            </a:extLst>
          </p:cNvPr>
          <p:cNvSpPr/>
          <p:nvPr/>
        </p:nvSpPr>
        <p:spPr>
          <a:xfrm>
            <a:off x="314113" y="6344356"/>
            <a:ext cx="7772400" cy="873572"/>
          </a:xfrm>
          <a:prstGeom prst="rect">
            <a:avLst/>
          </a:prstGeom>
        </p:spPr>
        <p:txBody>
          <a:bodyPr wrap="square">
            <a:spAutoFit/>
          </a:bodyPr>
          <a:lstStyle/>
          <a:p>
            <a:pPr algn="ctr">
              <a:lnSpc>
                <a:spcPct val="150000"/>
              </a:lnSpc>
            </a:pPr>
            <a:r>
              <a:rPr lang="en-US" b="1" i="1" dirty="0">
                <a:solidFill>
                  <a:srgbClr val="002060"/>
                </a:solidFill>
                <a:latin typeface="Times New Roman" panose="02020603050405020304" pitchFamily="18" charset="0"/>
                <a:cs typeface="Times New Roman" panose="02020603050405020304" pitchFamily="18" charset="0"/>
              </a:rPr>
              <a:t>Personalized care improves patient independence, self-management, and long-term outcomes.</a:t>
            </a:r>
            <a:endParaRPr lang="en-IN" b="1" i="1" dirty="0">
              <a:solidFill>
                <a:srgbClr val="002060"/>
              </a:solidFill>
              <a:latin typeface="Times New Roman" panose="02020603050405020304" pitchFamily="18" charset="0"/>
              <a:cs typeface="Times New Roman" panose="02020603050405020304" pitchFamily="18" charset="0"/>
            </a:endParaRPr>
          </a:p>
        </p:txBody>
      </p:sp>
      <p:pic>
        <p:nvPicPr>
          <p:cNvPr id="8199" name="Picture 7" descr="The Importance Of Personalized Care">
            <a:extLst>
              <a:ext uri="{FF2B5EF4-FFF2-40B4-BE49-F238E27FC236}">
                <a16:creationId xmlns:a16="http://schemas.microsoft.com/office/drawing/2014/main" id="{205F6FAF-C790-47EE-9ADB-54BCDDD055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60383" y="1700595"/>
            <a:ext cx="3572639" cy="2044945"/>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27874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73B1E04-2073-41E9-BC37-69AD180AF701}"/>
              </a:ext>
            </a:extLst>
          </p:cNvPr>
          <p:cNvSpPr>
            <a:spLocks noGrp="1"/>
          </p:cNvSpPr>
          <p:nvPr>
            <p:ph type="sldNum" sz="quarter" idx="12"/>
          </p:nvPr>
        </p:nvSpPr>
        <p:spPr/>
        <p:txBody>
          <a:bodyPr/>
          <a:lstStyle/>
          <a:p>
            <a:fld id="{B6F15528-21DE-4FAA-801E-634DDDAF4B2B}" type="slidenum">
              <a:rPr lang="en-US" smtClean="0"/>
              <a:pPr/>
              <a:t>16</a:t>
            </a:fld>
            <a:endParaRPr lang="en-US" dirty="0"/>
          </a:p>
        </p:txBody>
      </p:sp>
      <p:sp>
        <p:nvSpPr>
          <p:cNvPr id="3" name="Rectangle 2">
            <a:extLst>
              <a:ext uri="{FF2B5EF4-FFF2-40B4-BE49-F238E27FC236}">
                <a16:creationId xmlns:a16="http://schemas.microsoft.com/office/drawing/2014/main" id="{58FE51B0-92ED-4A19-90EC-1F576EA8F558}"/>
              </a:ext>
            </a:extLst>
          </p:cNvPr>
          <p:cNvSpPr/>
          <p:nvPr/>
        </p:nvSpPr>
        <p:spPr>
          <a:xfrm>
            <a:off x="732631" y="585747"/>
            <a:ext cx="12268200" cy="584775"/>
          </a:xfrm>
          <a:prstGeom prst="rect">
            <a:avLst/>
          </a:prstGeom>
        </p:spPr>
        <p:txBody>
          <a:bodyPr wrap="square">
            <a:spAutoFit/>
          </a:bodyPr>
          <a:lstStyle/>
          <a:p>
            <a:endParaRPr lang="en-US" sz="3200" b="1" dirty="0">
              <a:ln w="0"/>
              <a:solidFill>
                <a:srgbClr val="C0000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1EE939B2-1409-4907-976F-C39E5E969706}"/>
              </a:ext>
            </a:extLst>
          </p:cNvPr>
          <p:cNvSpPr/>
          <p:nvPr/>
        </p:nvSpPr>
        <p:spPr>
          <a:xfrm>
            <a:off x="4551219" y="778118"/>
            <a:ext cx="3704786" cy="729489"/>
          </a:xfrm>
          <a:prstGeom prst="rect">
            <a:avLst/>
          </a:prstGeom>
          <a:noFill/>
        </p:spPr>
        <p:txBody>
          <a:bodyPr wrap="none" lIns="112834" tIns="56417" rIns="112834" bIns="56417">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4000" b="1" dirty="0">
                <a:ln w="0"/>
                <a:solidFill>
                  <a:srgbClr val="00800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CONCLUSION</a:t>
            </a:r>
          </a:p>
        </p:txBody>
      </p:sp>
      <p:sp>
        <p:nvSpPr>
          <p:cNvPr id="4" name="Rectangle 1">
            <a:extLst>
              <a:ext uri="{FF2B5EF4-FFF2-40B4-BE49-F238E27FC236}">
                <a16:creationId xmlns:a16="http://schemas.microsoft.com/office/drawing/2014/main" id="{DF111184-2E1E-4E76-8457-92702F5F98F1}"/>
              </a:ext>
            </a:extLst>
          </p:cNvPr>
          <p:cNvSpPr>
            <a:spLocks noChangeArrowheads="1"/>
          </p:cNvSpPr>
          <p:nvPr/>
        </p:nvSpPr>
        <p:spPr bwMode="auto">
          <a:xfrm>
            <a:off x="1344084" y="983353"/>
            <a:ext cx="9679253" cy="4128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250000"/>
              </a:lnSpc>
              <a:spcBef>
                <a:spcPct val="0"/>
              </a:spcBef>
              <a:spcAft>
                <a:spcPct val="0"/>
              </a:spcAft>
              <a:buClrTx/>
              <a:buSzTx/>
              <a:buFont typeface="Wingdings" panose="05000000000000000000" pitchFamily="2" charset="2"/>
              <a:buChar char="Ø"/>
              <a:tabLst/>
            </a:pPr>
            <a:endParaRPr kumimoji="0" lang="en-US" altLang="en-US"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pPr marL="285750" marR="0" lvl="0" indent="-285750" algn="l" defTabSz="914400" rtl="0" eaLnBrk="0" fontAlgn="base" latinLnBrk="0" hangingPunct="0">
              <a:lnSpc>
                <a:spcPct val="250000"/>
              </a:lnSpc>
              <a:spcBef>
                <a:spcPct val="0"/>
              </a:spcBef>
              <a:spcAft>
                <a:spcPct val="0"/>
              </a:spcAft>
              <a:buClr>
                <a:srgbClr val="008000"/>
              </a:buClr>
              <a:buSzTx/>
              <a:buFont typeface="Wingdings" panose="05000000000000000000" pitchFamily="2" charset="2"/>
              <a:buChar char="Ø"/>
              <a:tabLst/>
            </a:pPr>
            <a:r>
              <a:rPr kumimoji="0" lang="en-US" altLang="en-US"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Type 2 Diabetes Mellitus is a major long-term public health challenge in the UK. </a:t>
            </a:r>
          </a:p>
          <a:p>
            <a:pPr marL="285750" marR="0" lvl="0" indent="-285750" algn="l" defTabSz="914400" rtl="0" eaLnBrk="0" fontAlgn="base" latinLnBrk="0" hangingPunct="0">
              <a:lnSpc>
                <a:spcPct val="250000"/>
              </a:lnSpc>
              <a:spcBef>
                <a:spcPct val="0"/>
              </a:spcBef>
              <a:spcAft>
                <a:spcPct val="0"/>
              </a:spcAft>
              <a:buClr>
                <a:srgbClr val="008000"/>
              </a:buClr>
              <a:buSzTx/>
              <a:buFont typeface="Wingdings" panose="05000000000000000000" pitchFamily="2" charset="2"/>
              <a:buChar char="Ø"/>
              <a:tabLst/>
            </a:pPr>
            <a:r>
              <a:rPr kumimoji="0" lang="en-US" altLang="en-US"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Early diagnosis and timely intervention are essential to prevent complications. </a:t>
            </a:r>
          </a:p>
          <a:p>
            <a:pPr marL="285750" marR="0" lvl="0" indent="-285750" algn="l" defTabSz="914400" rtl="0" eaLnBrk="0" fontAlgn="base" latinLnBrk="0" hangingPunct="0">
              <a:lnSpc>
                <a:spcPct val="250000"/>
              </a:lnSpc>
              <a:spcBef>
                <a:spcPct val="0"/>
              </a:spcBef>
              <a:spcAft>
                <a:spcPct val="0"/>
              </a:spcAft>
              <a:buClr>
                <a:srgbClr val="008000"/>
              </a:buClr>
              <a:buSzTx/>
              <a:buFont typeface="Wingdings" panose="05000000000000000000" pitchFamily="2" charset="2"/>
              <a:buChar char="Ø"/>
              <a:tabLst/>
            </a:pPr>
            <a:r>
              <a:rPr kumimoji="0" lang="en-US" altLang="en-US"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Effective management requires personalized care, patient education, and regular monitoring. </a:t>
            </a:r>
          </a:p>
          <a:p>
            <a:pPr marL="285750" marR="0" lvl="0" indent="-285750" algn="l" defTabSz="914400" rtl="0" eaLnBrk="0" fontAlgn="base" latinLnBrk="0" hangingPunct="0">
              <a:lnSpc>
                <a:spcPct val="250000"/>
              </a:lnSpc>
              <a:spcBef>
                <a:spcPct val="0"/>
              </a:spcBef>
              <a:spcAft>
                <a:spcPct val="0"/>
              </a:spcAft>
              <a:buClr>
                <a:srgbClr val="008000"/>
              </a:buClr>
              <a:buSzTx/>
              <a:buFont typeface="Wingdings" panose="05000000000000000000" pitchFamily="2" charset="2"/>
              <a:buChar char="Ø"/>
              <a:tabLst/>
            </a:pPr>
            <a:r>
              <a:rPr kumimoji="0" lang="en-US" altLang="en-US"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Prevention through healthy lifestyle changes can reduce disease burden significantly. </a:t>
            </a:r>
          </a:p>
          <a:p>
            <a:pPr marL="285750" marR="0" lvl="0" indent="-285750" algn="l" defTabSz="914400" rtl="0" eaLnBrk="0" fontAlgn="base" latinLnBrk="0" hangingPunct="0">
              <a:lnSpc>
                <a:spcPct val="250000"/>
              </a:lnSpc>
              <a:spcBef>
                <a:spcPct val="0"/>
              </a:spcBef>
              <a:spcAft>
                <a:spcPct val="0"/>
              </a:spcAft>
              <a:buClr>
                <a:srgbClr val="008000"/>
              </a:buClr>
              <a:buSzTx/>
              <a:buFont typeface="Wingdings" panose="05000000000000000000" pitchFamily="2" charset="2"/>
              <a:buChar char="Ø"/>
              <a:tabLst/>
            </a:pPr>
            <a:r>
              <a:rPr kumimoji="0" lang="en-US" altLang="en-US"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Multidisciplinary and patient-</a:t>
            </a:r>
            <a:r>
              <a:rPr kumimoji="0" lang="en-US" altLang="en-US" b="1" i="0" u="none" strike="noStrike" normalizeH="0" baseline="0" dirty="0" err="1">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centred</a:t>
            </a:r>
            <a:r>
              <a:rPr kumimoji="0" lang="en-US" altLang="en-US" b="1" i="0" u="none" strike="noStrike" normalizeH="0" baseline="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care improves long-term outcomes and quality of life. </a:t>
            </a:r>
          </a:p>
        </p:txBody>
      </p:sp>
      <p:sp>
        <p:nvSpPr>
          <p:cNvPr id="5" name="Rectangle 4">
            <a:extLst>
              <a:ext uri="{FF2B5EF4-FFF2-40B4-BE49-F238E27FC236}">
                <a16:creationId xmlns:a16="http://schemas.microsoft.com/office/drawing/2014/main" id="{12F91974-B700-48C1-A74C-E940FE8B7542}"/>
              </a:ext>
            </a:extLst>
          </p:cNvPr>
          <p:cNvSpPr/>
          <p:nvPr/>
        </p:nvSpPr>
        <p:spPr>
          <a:xfrm>
            <a:off x="1266031" y="5639317"/>
            <a:ext cx="10134600" cy="873572"/>
          </a:xfrm>
          <a:prstGeom prst="rect">
            <a:avLst/>
          </a:prstGeom>
        </p:spPr>
        <p:style>
          <a:lnRef idx="1">
            <a:schemeClr val="accent5"/>
          </a:lnRef>
          <a:fillRef idx="3">
            <a:schemeClr val="accent5"/>
          </a:fillRef>
          <a:effectRef idx="2">
            <a:schemeClr val="accent5"/>
          </a:effectRef>
          <a:fontRef idx="minor">
            <a:schemeClr val="lt1"/>
          </a:fontRef>
        </p:style>
        <p:txBody>
          <a:bodyPr wrap="square">
            <a:spAutoFit/>
          </a:bodyPr>
          <a:lstStyle/>
          <a:p>
            <a:pPr algn="ctr">
              <a:lnSpc>
                <a:spcPct val="150000"/>
              </a:lnSpc>
            </a:pPr>
            <a:r>
              <a:rPr lang="en-US"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Integrated prevention, personalized treatment, and collaborative care are key to improving outcomes in Type 2 Diabetes.</a:t>
            </a:r>
            <a:endParaRPr lang="en-IN" b="1"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pic>
        <p:nvPicPr>
          <p:cNvPr id="1027" name="Picture 3" descr="5,500+ Diabetes Icon Stock Illustrations, Royalty-Free Vector Graphics &amp;  Clip Art - iStock | Diabetes icon vector, Pre diabetes icon, Type 2 diabetes  icon">
            <a:extLst>
              <a:ext uri="{FF2B5EF4-FFF2-40B4-BE49-F238E27FC236}">
                <a16:creationId xmlns:a16="http://schemas.microsoft.com/office/drawing/2014/main" id="{7010FBA3-0D61-490A-BC6D-D69A8653E38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692011" y="1505251"/>
            <a:ext cx="1542257" cy="15422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31399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6AFF38E-FE85-1279-ED59-C49F2052221C}"/>
              </a:ext>
            </a:extLst>
          </p:cNvPr>
          <p:cNvSpPr>
            <a:spLocks noGrp="1"/>
          </p:cNvSpPr>
          <p:nvPr>
            <p:ph type="sldNum" sz="quarter" idx="12"/>
          </p:nvPr>
        </p:nvSpPr>
        <p:spPr/>
        <p:txBody>
          <a:bodyPr/>
          <a:lstStyle/>
          <a:p>
            <a:fld id="{B6F15528-21DE-4FAA-801E-634DDDAF4B2B}" type="slidenum">
              <a:rPr lang="en-US" smtClean="0"/>
              <a:pPr/>
              <a:t>17</a:t>
            </a:fld>
            <a:endParaRPr lang="en-US"/>
          </a:p>
        </p:txBody>
      </p:sp>
      <p:sp>
        <p:nvSpPr>
          <p:cNvPr id="4" name="TextBox 3">
            <a:extLst>
              <a:ext uri="{FF2B5EF4-FFF2-40B4-BE49-F238E27FC236}">
                <a16:creationId xmlns:a16="http://schemas.microsoft.com/office/drawing/2014/main" id="{D4264B6B-9737-43BB-0A57-4AA426E9C43B}"/>
              </a:ext>
            </a:extLst>
          </p:cNvPr>
          <p:cNvSpPr txBox="1"/>
          <p:nvPr/>
        </p:nvSpPr>
        <p:spPr>
          <a:xfrm>
            <a:off x="427831" y="151217"/>
            <a:ext cx="11811000" cy="7571303"/>
          </a:xfrm>
          <a:prstGeom prst="rect">
            <a:avLst/>
          </a:prstGeom>
          <a:noFill/>
        </p:spPr>
        <p:txBody>
          <a:bodyPr wrap="square">
            <a:spAutoFit/>
          </a:bodyPr>
          <a:lstStyle/>
          <a:p>
            <a:pPr>
              <a:buNone/>
            </a:pPr>
            <a:r>
              <a:rPr lang="en-US" b="1" dirty="0">
                <a:latin typeface="Arial" panose="020B0604020202020204" pitchFamily="34" charset="0"/>
                <a:cs typeface="Arial" panose="020B0604020202020204" pitchFamily="34" charset="0"/>
              </a:rPr>
              <a:t>REFERENCES:</a:t>
            </a:r>
            <a:br>
              <a:rPr lang="en-US" dirty="0"/>
            </a:br>
            <a:r>
              <a:rPr lang="en-US" dirty="0">
                <a:effectLst/>
                <a:latin typeface="Arial" panose="020B0604020202020204" pitchFamily="34" charset="0"/>
                <a:cs typeface="Arial" panose="020B0604020202020204" pitchFamily="34" charset="0"/>
              </a:rPr>
              <a:t>American Diabetes Association. (2024). </a:t>
            </a:r>
            <a:r>
              <a:rPr lang="en-US" i="1" dirty="0">
                <a:effectLst/>
                <a:latin typeface="Arial" panose="020B0604020202020204" pitchFamily="34" charset="0"/>
                <a:cs typeface="Arial" panose="020B0604020202020204" pitchFamily="34" charset="0"/>
              </a:rPr>
              <a:t>Standards of medical care in diabetes—2024</a:t>
            </a:r>
            <a:r>
              <a:rPr lang="en-US" dirty="0">
                <a:effectLst/>
                <a:latin typeface="Arial" panose="020B0604020202020204" pitchFamily="34" charset="0"/>
                <a:cs typeface="Arial" panose="020B0604020202020204" pitchFamily="34" charset="0"/>
              </a:rPr>
              <a:t>. </a:t>
            </a:r>
            <a:r>
              <a:rPr lang="en-US" i="1" dirty="0">
                <a:effectLst/>
                <a:latin typeface="Arial" panose="020B0604020202020204" pitchFamily="34" charset="0"/>
                <a:cs typeface="Arial" panose="020B0604020202020204" pitchFamily="34" charset="0"/>
              </a:rPr>
              <a:t>Diabetes Care, 47</a:t>
            </a:r>
            <a:r>
              <a:rPr lang="en-US" dirty="0">
                <a:effectLst/>
                <a:latin typeface="Arial" panose="020B0604020202020204" pitchFamily="34" charset="0"/>
                <a:cs typeface="Arial" panose="020B0604020202020204" pitchFamily="34" charset="0"/>
              </a:rPr>
              <a:t>(Suppl. 1). </a:t>
            </a:r>
            <a:r>
              <a:rPr lang="en-US" dirty="0">
                <a:effectLst/>
                <a:latin typeface="Arial" panose="020B0604020202020204" pitchFamily="34" charset="0"/>
                <a:cs typeface="Arial" panose="020B0604020202020204" pitchFamily="34" charset="0"/>
                <a:hlinkClick r:id="rId2" tooltip="doi.org"/>
              </a:rPr>
              <a:t>https://doi.org/10.2337/dc24-S001</a:t>
            </a:r>
            <a:endParaRPr lang="en-US" dirty="0">
              <a:latin typeface="Arial" panose="020B0604020202020204" pitchFamily="34" charset="0"/>
              <a:cs typeface="Arial" panose="020B0604020202020204" pitchFamily="34" charset="0"/>
            </a:endParaRPr>
          </a:p>
          <a:p>
            <a:pPr>
              <a:buNone/>
            </a:pPr>
            <a:r>
              <a:rPr lang="en-US" dirty="0">
                <a:effectLst/>
                <a:latin typeface="Arial" panose="020B0604020202020204" pitchFamily="34" charset="0"/>
                <a:cs typeface="Arial" panose="020B0604020202020204" pitchFamily="34" charset="0"/>
              </a:rPr>
              <a:t>Asean, R. M., Hosseinzadeh, H., Harris, M. F., &amp; Zwar, N. (2021). Applications of a chronic care model for self-management of type 2 diabetes: A qualitative analysis. </a:t>
            </a:r>
            <a:r>
              <a:rPr lang="en-US" i="1" dirty="0">
                <a:effectLst/>
                <a:latin typeface="Arial" panose="020B0604020202020204" pitchFamily="34" charset="0"/>
                <a:cs typeface="Arial" panose="020B0604020202020204" pitchFamily="34" charset="0"/>
              </a:rPr>
              <a:t>International Journal of Environmental Research and Public Health, 18</a:t>
            </a:r>
            <a:r>
              <a:rPr lang="en-US" dirty="0">
                <a:effectLst/>
                <a:latin typeface="Arial" panose="020B0604020202020204" pitchFamily="34" charset="0"/>
                <a:cs typeface="Arial" panose="020B0604020202020204" pitchFamily="34" charset="0"/>
              </a:rPr>
              <a:t>(20), 10840. https://doi.org/10.3390/ijerph182010840 </a:t>
            </a:r>
            <a:r>
              <a:rPr lang="en-US" dirty="0">
                <a:effectLst/>
                <a:latin typeface="Arial" panose="020B0604020202020204" pitchFamily="34" charset="0"/>
                <a:cs typeface="Arial" panose="020B0604020202020204" pitchFamily="34" charset="0"/>
                <a:hlinkClick r:id="rId3" tooltip="www.bing.com"/>
              </a:rPr>
              <a:t>(doi.org in Bing)</a:t>
            </a:r>
            <a:endParaRPr lang="en-US" dirty="0">
              <a:latin typeface="Arial" panose="020B0604020202020204" pitchFamily="34" charset="0"/>
              <a:cs typeface="Arial" panose="020B0604020202020204" pitchFamily="34" charset="0"/>
            </a:endParaRPr>
          </a:p>
          <a:p>
            <a:pPr>
              <a:buNone/>
            </a:pPr>
            <a:r>
              <a:rPr lang="en-US" dirty="0" err="1">
                <a:effectLst/>
                <a:latin typeface="Arial" panose="020B0604020202020204" pitchFamily="34" charset="0"/>
                <a:cs typeface="Arial" panose="020B0604020202020204" pitchFamily="34" charset="0"/>
              </a:rPr>
              <a:t>Bogatyrev</a:t>
            </a:r>
            <a:r>
              <a:rPr lang="en-US" dirty="0">
                <a:effectLst/>
                <a:latin typeface="Arial" panose="020B0604020202020204" pitchFamily="34" charset="0"/>
                <a:cs typeface="Arial" panose="020B0604020202020204" pitchFamily="34" charset="0"/>
              </a:rPr>
              <a:t>, S. N. (2017). Physical activity and type 2 diabetes mellitus: Risk population studies review. </a:t>
            </a:r>
            <a:r>
              <a:rPr lang="en-US" i="1" dirty="0">
                <a:effectLst/>
                <a:latin typeface="Arial" panose="020B0604020202020204" pitchFamily="34" charset="0"/>
                <a:cs typeface="Arial" panose="020B0604020202020204" pitchFamily="34" charset="0"/>
              </a:rPr>
              <a:t>Diabetes Mellitus, 19</a:t>
            </a:r>
            <a:r>
              <a:rPr lang="en-US" dirty="0">
                <a:effectLst/>
                <a:latin typeface="Arial" panose="020B0604020202020204" pitchFamily="34" charset="0"/>
                <a:cs typeface="Arial" panose="020B0604020202020204" pitchFamily="34" charset="0"/>
              </a:rPr>
              <a:t>(6), 486. </a:t>
            </a:r>
            <a:r>
              <a:rPr lang="en-US" dirty="0">
                <a:effectLst/>
                <a:latin typeface="Arial" panose="020B0604020202020204" pitchFamily="34" charset="0"/>
                <a:cs typeface="Arial" panose="020B0604020202020204" pitchFamily="34" charset="0"/>
                <a:hlinkClick r:id="rId4" tooltip="doi.org"/>
              </a:rPr>
              <a:t>https://doi.org/10.14341/dm8030</a:t>
            </a:r>
            <a:endParaRPr lang="en-US" dirty="0">
              <a:latin typeface="Arial" panose="020B0604020202020204" pitchFamily="34" charset="0"/>
              <a:cs typeface="Arial" panose="020B0604020202020204" pitchFamily="34" charset="0"/>
            </a:endParaRPr>
          </a:p>
          <a:p>
            <a:pPr>
              <a:buNone/>
            </a:pPr>
            <a:r>
              <a:rPr lang="en-US" dirty="0">
                <a:effectLst/>
                <a:latin typeface="Arial" panose="020B0604020202020204" pitchFamily="34" charset="0"/>
                <a:cs typeface="Arial" panose="020B0604020202020204" pitchFamily="34" charset="0"/>
              </a:rPr>
              <a:t>Buse, J. B., Wexler, D. J., </a:t>
            </a:r>
            <a:r>
              <a:rPr lang="en-US" dirty="0" err="1">
                <a:effectLst/>
                <a:latin typeface="Arial" panose="020B0604020202020204" pitchFamily="34" charset="0"/>
                <a:cs typeface="Arial" panose="020B0604020202020204" pitchFamily="34" charset="0"/>
              </a:rPr>
              <a:t>Tsapas</a:t>
            </a:r>
            <a:r>
              <a:rPr lang="en-US" dirty="0">
                <a:effectLst/>
                <a:latin typeface="Arial" panose="020B0604020202020204" pitchFamily="34" charset="0"/>
                <a:cs typeface="Arial" panose="020B0604020202020204" pitchFamily="34" charset="0"/>
              </a:rPr>
              <a:t>, A., Rossing, P., Mingrone, G., Mathieu, C., &amp; D’Alessio, D. (2020). Update to management of hyperglycemia in type 2 diabetes. </a:t>
            </a:r>
            <a:r>
              <a:rPr lang="en-US" i="1" dirty="0">
                <a:effectLst/>
                <a:latin typeface="Arial" panose="020B0604020202020204" pitchFamily="34" charset="0"/>
                <a:cs typeface="Arial" panose="020B0604020202020204" pitchFamily="34" charset="0"/>
              </a:rPr>
              <a:t>Diabetes Care, 43</a:t>
            </a:r>
            <a:r>
              <a:rPr lang="en-US" dirty="0">
                <a:effectLst/>
                <a:latin typeface="Arial" panose="020B0604020202020204" pitchFamily="34" charset="0"/>
                <a:cs typeface="Arial" panose="020B0604020202020204" pitchFamily="34" charset="0"/>
              </a:rPr>
              <a:t>(2), 487–493. </a:t>
            </a:r>
            <a:r>
              <a:rPr lang="en-US" dirty="0">
                <a:effectLst/>
                <a:latin typeface="Arial" panose="020B0604020202020204" pitchFamily="34" charset="0"/>
                <a:cs typeface="Arial" panose="020B0604020202020204" pitchFamily="34" charset="0"/>
                <a:hlinkClick r:id="rId5" tooltip="doi.org"/>
              </a:rPr>
              <a:t>https://doi.org/10.2337/dci19-0066</a:t>
            </a:r>
            <a:endParaRPr lang="en-US" dirty="0">
              <a:latin typeface="Arial" panose="020B0604020202020204" pitchFamily="34" charset="0"/>
              <a:cs typeface="Arial" panose="020B0604020202020204" pitchFamily="34" charset="0"/>
            </a:endParaRPr>
          </a:p>
          <a:p>
            <a:pPr>
              <a:buNone/>
            </a:pPr>
            <a:r>
              <a:rPr lang="en-US" dirty="0">
                <a:effectLst/>
                <a:latin typeface="Arial" panose="020B0604020202020204" pitchFamily="34" charset="0"/>
                <a:cs typeface="Arial" panose="020B0604020202020204" pitchFamily="34" charset="0"/>
              </a:rPr>
              <a:t>Davies, M. J., </a:t>
            </a:r>
            <a:r>
              <a:rPr lang="en-US" dirty="0" err="1">
                <a:effectLst/>
                <a:latin typeface="Arial" panose="020B0604020202020204" pitchFamily="34" charset="0"/>
                <a:cs typeface="Arial" panose="020B0604020202020204" pitchFamily="34" charset="0"/>
              </a:rPr>
              <a:t>Aroda</a:t>
            </a:r>
            <a:r>
              <a:rPr lang="en-US" dirty="0">
                <a:effectLst/>
                <a:latin typeface="Arial" panose="020B0604020202020204" pitchFamily="34" charset="0"/>
                <a:cs typeface="Arial" panose="020B0604020202020204" pitchFamily="34" charset="0"/>
              </a:rPr>
              <a:t>, V. R., Collins, B. S., Gabbay, R. A., Green, J., &amp; </a:t>
            </a:r>
            <a:r>
              <a:rPr lang="en-US" dirty="0" err="1">
                <a:effectLst/>
                <a:latin typeface="Arial" panose="020B0604020202020204" pitchFamily="34" charset="0"/>
                <a:cs typeface="Arial" panose="020B0604020202020204" pitchFamily="34" charset="0"/>
              </a:rPr>
              <a:t>Maruthur</a:t>
            </a:r>
            <a:r>
              <a:rPr lang="en-US" dirty="0">
                <a:effectLst/>
                <a:latin typeface="Arial" panose="020B0604020202020204" pitchFamily="34" charset="0"/>
                <a:cs typeface="Arial" panose="020B0604020202020204" pitchFamily="34" charset="0"/>
              </a:rPr>
              <a:t>, N. (2022). Management of type 2 diabetes: A consensus report. </a:t>
            </a:r>
            <a:r>
              <a:rPr lang="en-US" i="1" dirty="0" err="1">
                <a:effectLst/>
                <a:latin typeface="Arial" panose="020B0604020202020204" pitchFamily="34" charset="0"/>
                <a:cs typeface="Arial" panose="020B0604020202020204" pitchFamily="34" charset="0"/>
              </a:rPr>
              <a:t>Diabetologia</a:t>
            </a:r>
            <a:r>
              <a:rPr lang="en-US" i="1" dirty="0">
                <a:effectLst/>
                <a:latin typeface="Arial" panose="020B0604020202020204" pitchFamily="34" charset="0"/>
                <a:cs typeface="Arial" panose="020B0604020202020204" pitchFamily="34" charset="0"/>
              </a:rPr>
              <a:t>, 65</a:t>
            </a:r>
            <a:r>
              <a:rPr lang="en-US" dirty="0">
                <a:effectLst/>
                <a:latin typeface="Arial" panose="020B0604020202020204" pitchFamily="34" charset="0"/>
                <a:cs typeface="Arial" panose="020B0604020202020204" pitchFamily="34" charset="0"/>
              </a:rPr>
              <a:t>, 1925–1966.</a:t>
            </a:r>
            <a:endParaRPr lang="en-US" dirty="0">
              <a:latin typeface="Arial" panose="020B0604020202020204" pitchFamily="34" charset="0"/>
              <a:cs typeface="Arial" panose="020B0604020202020204" pitchFamily="34" charset="0"/>
            </a:endParaRPr>
          </a:p>
          <a:p>
            <a:pPr>
              <a:buNone/>
            </a:pPr>
            <a:r>
              <a:rPr lang="en-US" dirty="0">
                <a:effectLst/>
                <a:latin typeface="Arial" panose="020B0604020202020204" pitchFamily="34" charset="0"/>
                <a:cs typeface="Arial" panose="020B0604020202020204" pitchFamily="34" charset="0"/>
              </a:rPr>
              <a:t>Department of Health and Social Care. (2020). </a:t>
            </a:r>
            <a:r>
              <a:rPr lang="en-US" i="1" dirty="0">
                <a:effectLst/>
                <a:latin typeface="Arial" panose="020B0604020202020204" pitchFamily="34" charset="0"/>
                <a:cs typeface="Arial" panose="020B0604020202020204" pitchFamily="34" charset="0"/>
              </a:rPr>
              <a:t>Health matters: Preventing type 2 diabetes</a:t>
            </a:r>
            <a:r>
              <a:rPr lang="en-US" dirty="0">
                <a:effectLst/>
                <a:latin typeface="Arial" panose="020B0604020202020204" pitchFamily="34" charset="0"/>
                <a:cs typeface="Arial" panose="020B0604020202020204" pitchFamily="34" charset="0"/>
              </a:rPr>
              <a:t>. </a:t>
            </a:r>
            <a:r>
              <a:rPr lang="en-US" dirty="0">
                <a:effectLst/>
                <a:latin typeface="Arial" panose="020B0604020202020204" pitchFamily="34" charset="0"/>
                <a:cs typeface="Arial" panose="020B0604020202020204" pitchFamily="34" charset="0"/>
                <a:hlinkClick r:id="rId6" tooltip="www.gov.uk"/>
              </a:rPr>
              <a:t>https://www.gov.uk</a:t>
            </a:r>
            <a:endParaRPr lang="en-US" dirty="0">
              <a:latin typeface="Arial" panose="020B0604020202020204" pitchFamily="34" charset="0"/>
              <a:cs typeface="Arial" panose="020B0604020202020204" pitchFamily="34" charset="0"/>
            </a:endParaRPr>
          </a:p>
          <a:p>
            <a:pPr>
              <a:buNone/>
            </a:pPr>
            <a:r>
              <a:rPr lang="en-US" dirty="0">
                <a:effectLst/>
                <a:latin typeface="Arial" panose="020B0604020202020204" pitchFamily="34" charset="0"/>
                <a:cs typeface="Arial" panose="020B0604020202020204" pitchFamily="34" charset="0"/>
              </a:rPr>
              <a:t>Diabetes Prevention Program Research Group. (2019). Long-term effects of lifestyle intervention. </a:t>
            </a:r>
            <a:r>
              <a:rPr lang="en-US" i="1" dirty="0">
                <a:effectLst/>
                <a:latin typeface="Arial" panose="020B0604020202020204" pitchFamily="34" charset="0"/>
                <a:cs typeface="Arial" panose="020B0604020202020204" pitchFamily="34" charset="0"/>
              </a:rPr>
              <a:t>The Lancet Diabetes &amp; Endocrinology, 7</a:t>
            </a:r>
            <a:r>
              <a:rPr lang="en-US" dirty="0">
                <a:effectLst/>
                <a:latin typeface="Arial" panose="020B0604020202020204" pitchFamily="34" charset="0"/>
                <a:cs typeface="Arial" panose="020B0604020202020204" pitchFamily="34" charset="0"/>
              </a:rPr>
              <a:t>(12), 925–934.</a:t>
            </a:r>
            <a:endParaRPr lang="en-US" dirty="0">
              <a:latin typeface="Arial" panose="020B0604020202020204" pitchFamily="34" charset="0"/>
              <a:cs typeface="Arial" panose="020B0604020202020204" pitchFamily="34" charset="0"/>
            </a:endParaRPr>
          </a:p>
          <a:p>
            <a:pPr>
              <a:buNone/>
            </a:pPr>
            <a:r>
              <a:rPr lang="en-US" dirty="0">
                <a:effectLst/>
                <a:latin typeface="Arial" panose="020B0604020202020204" pitchFamily="34" charset="0"/>
                <a:cs typeface="Arial" panose="020B0604020202020204" pitchFamily="34" charset="0"/>
              </a:rPr>
              <a:t>Diabetes UK. (2024). </a:t>
            </a:r>
            <a:r>
              <a:rPr lang="en-US" i="1" dirty="0">
                <a:effectLst/>
                <a:latin typeface="Arial" panose="020B0604020202020204" pitchFamily="34" charset="0"/>
                <a:cs typeface="Arial" panose="020B0604020202020204" pitchFamily="34" charset="0"/>
              </a:rPr>
              <a:t>Diabetes statistics: Prevalence 2024</a:t>
            </a:r>
            <a:r>
              <a:rPr lang="en-US" dirty="0">
                <a:effectLst/>
                <a:latin typeface="Arial" panose="020B0604020202020204" pitchFamily="34" charset="0"/>
                <a:cs typeface="Arial" panose="020B0604020202020204" pitchFamily="34" charset="0"/>
              </a:rPr>
              <a:t>. </a:t>
            </a:r>
            <a:r>
              <a:rPr lang="en-US" dirty="0">
                <a:effectLst/>
                <a:latin typeface="Arial" panose="020B0604020202020204" pitchFamily="34" charset="0"/>
                <a:cs typeface="Arial" panose="020B0604020202020204" pitchFamily="34" charset="0"/>
                <a:hlinkClick r:id="rId7" tooltip="www.diabetes.org.uk"/>
              </a:rPr>
              <a:t>https://www.diabetes.org.uk</a:t>
            </a:r>
            <a:endParaRPr lang="en-US" dirty="0">
              <a:latin typeface="Arial" panose="020B0604020202020204" pitchFamily="34" charset="0"/>
              <a:cs typeface="Arial" panose="020B0604020202020204" pitchFamily="34" charset="0"/>
            </a:endParaRPr>
          </a:p>
          <a:p>
            <a:pPr>
              <a:buNone/>
            </a:pPr>
            <a:r>
              <a:rPr lang="en-US" dirty="0" err="1">
                <a:effectLst/>
                <a:latin typeface="Arial" panose="020B0604020202020204" pitchFamily="34" charset="0"/>
                <a:cs typeface="Arial" panose="020B0604020202020204" pitchFamily="34" charset="0"/>
              </a:rPr>
              <a:t>Forouhi</a:t>
            </a:r>
            <a:r>
              <a:rPr lang="en-US" dirty="0">
                <a:effectLst/>
                <a:latin typeface="Arial" panose="020B0604020202020204" pitchFamily="34" charset="0"/>
                <a:cs typeface="Arial" panose="020B0604020202020204" pitchFamily="34" charset="0"/>
              </a:rPr>
              <a:t>, N. G., &amp; Wareham, N. J. (2019). Epidemiology of diabetes. </a:t>
            </a:r>
            <a:r>
              <a:rPr lang="en-US" i="1" dirty="0">
                <a:effectLst/>
                <a:latin typeface="Arial" panose="020B0604020202020204" pitchFamily="34" charset="0"/>
                <a:cs typeface="Arial" panose="020B0604020202020204" pitchFamily="34" charset="0"/>
              </a:rPr>
              <a:t>Medicine, 47</a:t>
            </a:r>
            <a:r>
              <a:rPr lang="en-US" dirty="0">
                <a:effectLst/>
                <a:latin typeface="Arial" panose="020B0604020202020204" pitchFamily="34" charset="0"/>
                <a:cs typeface="Arial" panose="020B0604020202020204" pitchFamily="34" charset="0"/>
              </a:rPr>
              <a:t>(1), 22–27.</a:t>
            </a:r>
            <a:endParaRPr lang="en-US" dirty="0">
              <a:latin typeface="Arial" panose="020B0604020202020204" pitchFamily="34" charset="0"/>
              <a:cs typeface="Arial" panose="020B0604020202020204" pitchFamily="34" charset="0"/>
            </a:endParaRPr>
          </a:p>
          <a:p>
            <a:pPr>
              <a:buNone/>
            </a:pPr>
            <a:r>
              <a:rPr lang="en-US" dirty="0">
                <a:effectLst/>
                <a:latin typeface="Arial" panose="020B0604020202020204" pitchFamily="34" charset="0"/>
                <a:cs typeface="Arial" panose="020B0604020202020204" pitchFamily="34" charset="0"/>
              </a:rPr>
              <a:t>Frier, A., Devine, S., Barnett, F., McBain-Rigg, K., &amp; Dunning, T. (2022). Improving type 2 diabetes care and self-management at the individual level by incorporating social determinants of health. </a:t>
            </a:r>
            <a:r>
              <a:rPr lang="en-US" i="1" dirty="0">
                <a:effectLst/>
                <a:latin typeface="Arial" panose="020B0604020202020204" pitchFamily="34" charset="0"/>
                <a:cs typeface="Arial" panose="020B0604020202020204" pitchFamily="34" charset="0"/>
              </a:rPr>
              <a:t>Australian and New Zealand Journal of Public Health, 46</a:t>
            </a:r>
            <a:r>
              <a:rPr lang="en-US" dirty="0">
                <a:effectLst/>
                <a:latin typeface="Arial" panose="020B0604020202020204" pitchFamily="34" charset="0"/>
                <a:cs typeface="Arial" panose="020B0604020202020204" pitchFamily="34" charset="0"/>
              </a:rPr>
              <a:t>(6), 865–871.</a:t>
            </a:r>
            <a:endParaRPr lang="en-US" dirty="0">
              <a:latin typeface="Arial" panose="020B0604020202020204" pitchFamily="34" charset="0"/>
              <a:cs typeface="Arial" panose="020B0604020202020204" pitchFamily="34" charset="0"/>
            </a:endParaRPr>
          </a:p>
          <a:p>
            <a:pPr>
              <a:buNone/>
            </a:pPr>
            <a:r>
              <a:rPr lang="en-US" dirty="0">
                <a:effectLst/>
                <a:latin typeface="Arial" panose="020B0604020202020204" pitchFamily="34" charset="0"/>
                <a:cs typeface="Arial" panose="020B0604020202020204" pitchFamily="34" charset="0"/>
              </a:rPr>
              <a:t>Health Foundation. (2023). </a:t>
            </a:r>
            <a:r>
              <a:rPr lang="en-US" i="1" dirty="0">
                <a:effectLst/>
                <a:latin typeface="Arial" panose="020B0604020202020204" pitchFamily="34" charset="0"/>
                <a:cs typeface="Arial" panose="020B0604020202020204" pitchFamily="34" charset="0"/>
              </a:rPr>
              <a:t>Long-term conditions and NHS burden</a:t>
            </a:r>
            <a:r>
              <a:rPr lang="en-US" dirty="0">
                <a:effectLst/>
                <a:latin typeface="Arial" panose="020B0604020202020204" pitchFamily="34" charset="0"/>
                <a:cs typeface="Arial" panose="020B0604020202020204" pitchFamily="34" charset="0"/>
              </a:rPr>
              <a:t>. </a:t>
            </a:r>
            <a:r>
              <a:rPr lang="en-US" dirty="0">
                <a:effectLst/>
                <a:latin typeface="Arial" panose="020B0604020202020204" pitchFamily="34" charset="0"/>
                <a:cs typeface="Arial" panose="020B0604020202020204" pitchFamily="34" charset="0"/>
                <a:hlinkClick r:id="rId8" tooltip="www.health.org.uk"/>
              </a:rPr>
              <a:t>https://www.health.org.uk</a:t>
            </a:r>
            <a:endParaRPr lang="en-US" dirty="0">
              <a:latin typeface="Arial" panose="020B0604020202020204" pitchFamily="34" charset="0"/>
              <a:cs typeface="Arial" panose="020B0604020202020204" pitchFamily="34" charset="0"/>
            </a:endParaRPr>
          </a:p>
          <a:p>
            <a:pPr>
              <a:buNone/>
            </a:pPr>
            <a:r>
              <a:rPr lang="en-US" dirty="0">
                <a:effectLst/>
                <a:latin typeface="Arial" panose="020B0604020202020204" pitchFamily="34" charset="0"/>
                <a:cs typeface="Arial" panose="020B0604020202020204" pitchFamily="34" charset="0"/>
              </a:rPr>
              <a:t>Holman, R. R., Paul, S. K., Bethel, M. A., Matthews, D. R., &amp; Neil, H. A. (2008). 10-year follow-up of intensive glucose control. </a:t>
            </a:r>
            <a:r>
              <a:rPr lang="en-US" i="1" dirty="0">
                <a:effectLst/>
                <a:latin typeface="Arial" panose="020B0604020202020204" pitchFamily="34" charset="0"/>
                <a:cs typeface="Arial" panose="020B0604020202020204" pitchFamily="34" charset="0"/>
              </a:rPr>
              <a:t>New England Journal of Medicine, 359</a:t>
            </a:r>
            <a:r>
              <a:rPr lang="en-US" dirty="0">
                <a:effectLst/>
                <a:latin typeface="Arial" panose="020B0604020202020204" pitchFamily="34" charset="0"/>
                <a:cs typeface="Arial" panose="020B0604020202020204" pitchFamily="34" charset="0"/>
              </a:rPr>
              <a:t>(15), 1577–1589.</a:t>
            </a:r>
            <a:endParaRPr lang="en-US" dirty="0">
              <a:latin typeface="Arial" panose="020B0604020202020204" pitchFamily="34" charset="0"/>
              <a:cs typeface="Arial" panose="020B0604020202020204" pitchFamily="34" charset="0"/>
            </a:endParaRPr>
          </a:p>
          <a:p>
            <a:pPr>
              <a:buNone/>
            </a:pPr>
            <a:r>
              <a:rPr lang="en-US" dirty="0">
                <a:effectLst/>
                <a:latin typeface="Arial" panose="020B0604020202020204" pitchFamily="34" charset="0"/>
                <a:cs typeface="Arial" panose="020B0604020202020204" pitchFamily="34" charset="0"/>
              </a:rPr>
              <a:t>International Diabetes Federation. (2021). </a:t>
            </a:r>
            <a:r>
              <a:rPr lang="en-US" i="1" dirty="0">
                <a:effectLst/>
                <a:latin typeface="Arial" panose="020B0604020202020204" pitchFamily="34" charset="0"/>
                <a:cs typeface="Arial" panose="020B0604020202020204" pitchFamily="34" charset="0"/>
              </a:rPr>
              <a:t>IDF Diabetes Atlas</a:t>
            </a:r>
            <a:r>
              <a:rPr lang="en-US" dirty="0">
                <a:effectLst/>
                <a:latin typeface="Arial" panose="020B0604020202020204" pitchFamily="34" charset="0"/>
                <a:cs typeface="Arial" panose="020B0604020202020204" pitchFamily="34" charset="0"/>
              </a:rPr>
              <a:t> (10th ed.).</a:t>
            </a:r>
            <a:endParaRPr lang="en-US" dirty="0">
              <a:latin typeface="Arial" panose="020B0604020202020204" pitchFamily="34" charset="0"/>
              <a:cs typeface="Arial" panose="020B0604020202020204" pitchFamily="34" charset="0"/>
            </a:endParaRPr>
          </a:p>
          <a:p>
            <a:pPr>
              <a:buNone/>
            </a:pPr>
            <a:r>
              <a:rPr lang="en-US" dirty="0">
                <a:effectLst/>
                <a:latin typeface="Arial" panose="020B0604020202020204" pitchFamily="34" charset="0"/>
                <a:cs typeface="Arial" panose="020B0604020202020204" pitchFamily="34" charset="0"/>
              </a:rPr>
              <a:t>Khan, M. A. B., Hashim, M. J., King, J. K., Govender, R. D., Mustafa, H., &amp; Al </a:t>
            </a:r>
            <a:r>
              <a:rPr lang="en-US" dirty="0" err="1">
                <a:effectLst/>
                <a:latin typeface="Arial" panose="020B0604020202020204" pitchFamily="34" charset="0"/>
                <a:cs typeface="Arial" panose="020B0604020202020204" pitchFamily="34" charset="0"/>
              </a:rPr>
              <a:t>Kaabi</a:t>
            </a:r>
            <a:r>
              <a:rPr lang="en-US" dirty="0">
                <a:effectLst/>
                <a:latin typeface="Arial" panose="020B0604020202020204" pitchFamily="34" charset="0"/>
                <a:cs typeface="Arial" panose="020B0604020202020204" pitchFamily="34" charset="0"/>
              </a:rPr>
              <a:t>, J. (2020). Epidemiology of type 2 diabetes globally. </a:t>
            </a:r>
            <a:r>
              <a:rPr lang="en-US" i="1" dirty="0">
                <a:effectLst/>
                <a:latin typeface="Arial" panose="020B0604020202020204" pitchFamily="34" charset="0"/>
                <a:cs typeface="Arial" panose="020B0604020202020204" pitchFamily="34" charset="0"/>
              </a:rPr>
              <a:t>Journal of Epidemiology and Global Health, 10</a:t>
            </a:r>
            <a:r>
              <a:rPr lang="en-US" dirty="0">
                <a:effectLst/>
                <a:latin typeface="Arial" panose="020B0604020202020204" pitchFamily="34" charset="0"/>
                <a:cs typeface="Arial" panose="020B0604020202020204" pitchFamily="34" charset="0"/>
              </a:rPr>
              <a:t>(1), 46–51.</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411973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7B77F73-E0AE-4411-3C88-DD579AAED53E}"/>
              </a:ext>
            </a:extLst>
          </p:cNvPr>
          <p:cNvSpPr>
            <a:spLocks noGrp="1"/>
          </p:cNvSpPr>
          <p:nvPr>
            <p:ph type="sldNum" sz="quarter" idx="12"/>
          </p:nvPr>
        </p:nvSpPr>
        <p:spPr/>
        <p:txBody>
          <a:bodyPr/>
          <a:lstStyle/>
          <a:p>
            <a:fld id="{B6F15528-21DE-4FAA-801E-634DDDAF4B2B}" type="slidenum">
              <a:rPr lang="en-US" smtClean="0"/>
              <a:pPr/>
              <a:t>18</a:t>
            </a:fld>
            <a:endParaRPr lang="en-US"/>
          </a:p>
        </p:txBody>
      </p:sp>
      <p:sp>
        <p:nvSpPr>
          <p:cNvPr id="4" name="TextBox 3">
            <a:extLst>
              <a:ext uri="{FF2B5EF4-FFF2-40B4-BE49-F238E27FC236}">
                <a16:creationId xmlns:a16="http://schemas.microsoft.com/office/drawing/2014/main" id="{FBCA163A-B5A9-0E4E-BB9D-C89FA5722DBC}"/>
              </a:ext>
            </a:extLst>
          </p:cNvPr>
          <p:cNvSpPr txBox="1"/>
          <p:nvPr/>
        </p:nvSpPr>
        <p:spPr>
          <a:xfrm>
            <a:off x="199231" y="0"/>
            <a:ext cx="13030200" cy="6463308"/>
          </a:xfrm>
          <a:prstGeom prst="rect">
            <a:avLst/>
          </a:prstGeom>
          <a:noFill/>
        </p:spPr>
        <p:txBody>
          <a:bodyPr wrap="square">
            <a:spAutoFit/>
          </a:bodyPr>
          <a:lstStyle/>
          <a:p>
            <a:pPr>
              <a:buNone/>
            </a:pPr>
            <a:r>
              <a:rPr lang="en-US" dirty="0">
                <a:effectLst/>
                <a:latin typeface="Arial" panose="020B0604020202020204" pitchFamily="34" charset="0"/>
                <a:cs typeface="Arial" panose="020B0604020202020204" pitchFamily="34" charset="0"/>
              </a:rPr>
              <a:t>National Institute for Health and Care Excellence. (2023). </a:t>
            </a:r>
            <a:r>
              <a:rPr lang="en-US" i="1" dirty="0">
                <a:effectLst/>
                <a:latin typeface="Arial" panose="020B0604020202020204" pitchFamily="34" charset="0"/>
                <a:cs typeface="Arial" panose="020B0604020202020204" pitchFamily="34" charset="0"/>
              </a:rPr>
              <a:t>Type 2 diabetes in adults: Management (NG28)</a:t>
            </a:r>
            <a:r>
              <a:rPr lang="en-US" dirty="0">
                <a:effectLst/>
                <a:latin typeface="Arial" panose="020B0604020202020204" pitchFamily="34" charset="0"/>
                <a:cs typeface="Arial" panose="020B0604020202020204" pitchFamily="34" charset="0"/>
              </a:rPr>
              <a:t>. </a:t>
            </a:r>
            <a:r>
              <a:rPr lang="en-US" dirty="0">
                <a:effectLst/>
                <a:latin typeface="Arial" panose="020B0604020202020204" pitchFamily="34" charset="0"/>
                <a:cs typeface="Arial" panose="020B0604020202020204" pitchFamily="34" charset="0"/>
                <a:hlinkClick r:id="rId3" tooltip="www.nice.org.uk"/>
              </a:rPr>
              <a:t>https://www.nice.org.uk/guidance/ng28</a:t>
            </a:r>
            <a:endParaRPr lang="en-US" dirty="0">
              <a:latin typeface="Arial" panose="020B0604020202020204" pitchFamily="34" charset="0"/>
              <a:cs typeface="Arial" panose="020B0604020202020204" pitchFamily="34" charset="0"/>
            </a:endParaRPr>
          </a:p>
          <a:p>
            <a:pPr>
              <a:buNone/>
            </a:pPr>
            <a:r>
              <a:rPr lang="en-US" dirty="0">
                <a:effectLst/>
                <a:latin typeface="Arial" panose="020B0604020202020204" pitchFamily="34" charset="0"/>
                <a:cs typeface="Arial" panose="020B0604020202020204" pitchFamily="34" charset="0"/>
              </a:rPr>
              <a:t>NHS Digital. (2023). </a:t>
            </a:r>
            <a:r>
              <a:rPr lang="en-US" i="1" dirty="0">
                <a:effectLst/>
                <a:latin typeface="Arial" panose="020B0604020202020204" pitchFamily="34" charset="0"/>
                <a:cs typeface="Arial" panose="020B0604020202020204" pitchFamily="34" charset="0"/>
              </a:rPr>
              <a:t>National Diabetes Audit: Care processes and treatment targets</a:t>
            </a:r>
            <a:r>
              <a:rPr lang="en-US" dirty="0">
                <a:effectLst/>
                <a:latin typeface="Arial" panose="020B0604020202020204" pitchFamily="34" charset="0"/>
                <a:cs typeface="Arial" panose="020B0604020202020204" pitchFamily="34" charset="0"/>
              </a:rPr>
              <a:t>. </a:t>
            </a:r>
            <a:r>
              <a:rPr lang="en-US" dirty="0">
                <a:effectLst/>
                <a:latin typeface="Arial" panose="020B0604020202020204" pitchFamily="34" charset="0"/>
                <a:cs typeface="Arial" panose="020B0604020202020204" pitchFamily="34" charset="0"/>
                <a:hlinkClick r:id="rId4" tooltip="digital.nhs.uk"/>
              </a:rPr>
              <a:t>https://digital.nhs.uk</a:t>
            </a:r>
            <a:endParaRPr lang="en-US" dirty="0">
              <a:latin typeface="Arial" panose="020B0604020202020204" pitchFamily="34" charset="0"/>
              <a:cs typeface="Arial" panose="020B0604020202020204" pitchFamily="34" charset="0"/>
            </a:endParaRPr>
          </a:p>
          <a:p>
            <a:pPr>
              <a:buNone/>
            </a:pPr>
            <a:r>
              <a:rPr lang="en-US" dirty="0">
                <a:effectLst/>
                <a:latin typeface="Arial" panose="020B0604020202020204" pitchFamily="34" charset="0"/>
                <a:cs typeface="Arial" panose="020B0604020202020204" pitchFamily="34" charset="0"/>
              </a:rPr>
              <a:t>NHS England. (2024). </a:t>
            </a:r>
            <a:r>
              <a:rPr lang="en-US" i="1" dirty="0">
                <a:effectLst/>
                <a:latin typeface="Arial" panose="020B0604020202020204" pitchFamily="34" charset="0"/>
                <a:cs typeface="Arial" panose="020B0604020202020204" pitchFamily="34" charset="0"/>
              </a:rPr>
              <a:t>National diabetes audit and prevalence report</a:t>
            </a:r>
            <a:r>
              <a:rPr lang="en-US" dirty="0">
                <a:effectLst/>
                <a:latin typeface="Arial" panose="020B0604020202020204" pitchFamily="34" charset="0"/>
                <a:cs typeface="Arial" panose="020B0604020202020204" pitchFamily="34" charset="0"/>
              </a:rPr>
              <a:t>. </a:t>
            </a:r>
            <a:r>
              <a:rPr lang="en-US" dirty="0">
                <a:effectLst/>
                <a:latin typeface="Arial" panose="020B0604020202020204" pitchFamily="34" charset="0"/>
                <a:cs typeface="Arial" panose="020B0604020202020204" pitchFamily="34" charset="0"/>
                <a:hlinkClick r:id="rId5" tooltip="www.england.nhs.uk"/>
              </a:rPr>
              <a:t>https://www.england.nhs.uk</a:t>
            </a:r>
            <a:endParaRPr lang="en-US" dirty="0">
              <a:latin typeface="Arial" panose="020B0604020202020204" pitchFamily="34" charset="0"/>
              <a:cs typeface="Arial" panose="020B0604020202020204" pitchFamily="34" charset="0"/>
            </a:endParaRPr>
          </a:p>
          <a:p>
            <a:pPr>
              <a:buNone/>
            </a:pPr>
            <a:r>
              <a:rPr lang="en-US" dirty="0">
                <a:effectLst/>
                <a:latin typeface="Arial" panose="020B0604020202020204" pitchFamily="34" charset="0"/>
                <a:cs typeface="Arial" panose="020B0604020202020204" pitchFamily="34" charset="0"/>
              </a:rPr>
              <a:t>NHS Inform. (2024). </a:t>
            </a:r>
            <a:r>
              <a:rPr lang="en-US" i="1" dirty="0">
                <a:effectLst/>
                <a:latin typeface="Arial" panose="020B0604020202020204" pitchFamily="34" charset="0"/>
                <a:cs typeface="Arial" panose="020B0604020202020204" pitchFamily="34" charset="0"/>
              </a:rPr>
              <a:t>Type 2 diabetes: Symptoms and treatment</a:t>
            </a:r>
            <a:r>
              <a:rPr lang="en-US" dirty="0">
                <a:effectLst/>
                <a:latin typeface="Arial" panose="020B0604020202020204" pitchFamily="34" charset="0"/>
                <a:cs typeface="Arial" panose="020B0604020202020204" pitchFamily="34" charset="0"/>
              </a:rPr>
              <a:t>. </a:t>
            </a:r>
            <a:r>
              <a:rPr lang="en-US" dirty="0">
                <a:effectLst/>
                <a:latin typeface="Arial" panose="020B0604020202020204" pitchFamily="34" charset="0"/>
                <a:cs typeface="Arial" panose="020B0604020202020204" pitchFamily="34" charset="0"/>
                <a:hlinkClick r:id="rId6" tooltip="www.nhsinform.scot"/>
              </a:rPr>
              <a:t>https://www.nhsinform.scot</a:t>
            </a:r>
            <a:endParaRPr lang="en-US" dirty="0">
              <a:latin typeface="Arial" panose="020B0604020202020204" pitchFamily="34" charset="0"/>
              <a:cs typeface="Arial" panose="020B0604020202020204" pitchFamily="34" charset="0"/>
            </a:endParaRPr>
          </a:p>
          <a:p>
            <a:pPr>
              <a:buNone/>
            </a:pPr>
            <a:r>
              <a:rPr lang="en-US" dirty="0">
                <a:effectLst/>
                <a:latin typeface="Arial" panose="020B0604020202020204" pitchFamily="34" charset="0"/>
                <a:cs typeface="Arial" panose="020B0604020202020204" pitchFamily="34" charset="0"/>
              </a:rPr>
              <a:t>Nuffield Trust. (2022). </a:t>
            </a:r>
            <a:r>
              <a:rPr lang="en-US" i="1" dirty="0">
                <a:effectLst/>
                <a:latin typeface="Arial" panose="020B0604020202020204" pitchFamily="34" charset="0"/>
                <a:cs typeface="Arial" panose="020B0604020202020204" pitchFamily="34" charset="0"/>
              </a:rPr>
              <a:t>Diabetes care in the UK: Quality and outcomes</a:t>
            </a:r>
            <a:r>
              <a:rPr lang="en-US" dirty="0">
                <a:effectLst/>
                <a:latin typeface="Arial" panose="020B0604020202020204" pitchFamily="34" charset="0"/>
                <a:cs typeface="Arial" panose="020B0604020202020204" pitchFamily="34" charset="0"/>
              </a:rPr>
              <a:t>. https://www.nuffieldtrust.org.uk </a:t>
            </a:r>
            <a:r>
              <a:rPr lang="en-US" dirty="0">
                <a:effectLst/>
                <a:latin typeface="Arial" panose="020B0604020202020204" pitchFamily="34" charset="0"/>
                <a:cs typeface="Arial" panose="020B0604020202020204" pitchFamily="34" charset="0"/>
                <a:hlinkClick r:id="rId7" tooltip="www.bing.com"/>
              </a:rPr>
              <a:t>(nuffieldtrust.org.uk in Bing)</a:t>
            </a:r>
            <a:endParaRPr lang="en-US" dirty="0">
              <a:latin typeface="Arial" panose="020B0604020202020204" pitchFamily="34" charset="0"/>
              <a:cs typeface="Arial" panose="020B0604020202020204" pitchFamily="34" charset="0"/>
            </a:endParaRPr>
          </a:p>
          <a:p>
            <a:pPr>
              <a:buNone/>
            </a:pPr>
            <a:r>
              <a:rPr lang="en-US" dirty="0">
                <a:effectLst/>
                <a:latin typeface="Arial" panose="020B0604020202020204" pitchFamily="34" charset="0"/>
                <a:cs typeface="Arial" panose="020B0604020202020204" pitchFamily="34" charset="0"/>
              </a:rPr>
              <a:t>Public Health England. (2019). </a:t>
            </a:r>
            <a:r>
              <a:rPr lang="en-US" i="1" dirty="0">
                <a:effectLst/>
                <a:latin typeface="Arial" panose="020B0604020202020204" pitchFamily="34" charset="0"/>
                <a:cs typeface="Arial" panose="020B0604020202020204" pitchFamily="34" charset="0"/>
              </a:rPr>
              <a:t>Obesity is </a:t>
            </a:r>
            <a:r>
              <a:rPr lang="en-US" i="1" dirty="0" err="1">
                <a:effectLst/>
                <a:latin typeface="Arial" panose="020B0604020202020204" pitchFamily="34" charset="0"/>
                <a:cs typeface="Arial" panose="020B0604020202020204" pitchFamily="34" charset="0"/>
              </a:rPr>
              <a:t>fuelling</a:t>
            </a:r>
            <a:r>
              <a:rPr lang="en-US" i="1" dirty="0">
                <a:effectLst/>
                <a:latin typeface="Arial" panose="020B0604020202020204" pitchFamily="34" charset="0"/>
                <a:cs typeface="Arial" panose="020B0604020202020204" pitchFamily="34" charset="0"/>
              </a:rPr>
              <a:t> a rise in type 2 diabetes</a:t>
            </a:r>
            <a:r>
              <a:rPr lang="en-US" dirty="0">
                <a:effectLst/>
                <a:latin typeface="Arial" panose="020B0604020202020204" pitchFamily="34" charset="0"/>
                <a:cs typeface="Arial" panose="020B0604020202020204" pitchFamily="34" charset="0"/>
              </a:rPr>
              <a:t>. </a:t>
            </a:r>
            <a:r>
              <a:rPr lang="en-US" dirty="0">
                <a:effectLst/>
                <a:latin typeface="Arial" panose="020B0604020202020204" pitchFamily="34" charset="0"/>
                <a:cs typeface="Arial" panose="020B0604020202020204" pitchFamily="34" charset="0"/>
                <a:hlinkClick r:id="rId8" tooltip="www.gov.uk"/>
              </a:rPr>
              <a:t>https://www.gov.uk</a:t>
            </a:r>
            <a:endParaRPr lang="en-US" dirty="0">
              <a:latin typeface="Arial" panose="020B0604020202020204" pitchFamily="34" charset="0"/>
              <a:cs typeface="Arial" panose="020B0604020202020204" pitchFamily="34" charset="0"/>
            </a:endParaRPr>
          </a:p>
          <a:p>
            <a:pPr>
              <a:buNone/>
            </a:pPr>
            <a:r>
              <a:rPr lang="en-US" dirty="0">
                <a:effectLst/>
                <a:latin typeface="Arial" panose="020B0604020202020204" pitchFamily="34" charset="0"/>
                <a:cs typeface="Arial" panose="020B0604020202020204" pitchFamily="34" charset="0"/>
              </a:rPr>
              <a:t>Public Health England. (2019). </a:t>
            </a:r>
            <a:r>
              <a:rPr lang="en-US" i="1" dirty="0">
                <a:effectLst/>
                <a:latin typeface="Arial" panose="020B0604020202020204" pitchFamily="34" charset="0"/>
                <a:cs typeface="Arial" panose="020B0604020202020204" pitchFamily="34" charset="0"/>
              </a:rPr>
              <a:t>Scale of the problem: Type 2 diabetes in England</a:t>
            </a:r>
            <a:r>
              <a:rPr lang="en-US" dirty="0">
                <a:effectLst/>
                <a:latin typeface="Arial" panose="020B0604020202020204" pitchFamily="34" charset="0"/>
                <a:cs typeface="Arial" panose="020B0604020202020204" pitchFamily="34" charset="0"/>
              </a:rPr>
              <a:t>. </a:t>
            </a:r>
            <a:r>
              <a:rPr lang="en-US" dirty="0">
                <a:effectLst/>
                <a:latin typeface="Arial" panose="020B0604020202020204" pitchFamily="34" charset="0"/>
                <a:cs typeface="Arial" panose="020B0604020202020204" pitchFamily="34" charset="0"/>
                <a:hlinkClick r:id="rId8" tooltip="www.gov.uk"/>
              </a:rPr>
              <a:t>https://www.gov.uk</a:t>
            </a:r>
            <a:endParaRPr lang="en-US" dirty="0">
              <a:latin typeface="Arial" panose="020B0604020202020204" pitchFamily="34" charset="0"/>
              <a:cs typeface="Arial" panose="020B0604020202020204" pitchFamily="34" charset="0"/>
            </a:endParaRPr>
          </a:p>
          <a:p>
            <a:pPr>
              <a:buNone/>
            </a:pPr>
            <a:r>
              <a:rPr lang="en-US" dirty="0">
                <a:effectLst/>
                <a:latin typeface="Arial" panose="020B0604020202020204" pitchFamily="34" charset="0"/>
                <a:cs typeface="Arial" panose="020B0604020202020204" pitchFamily="34" charset="0"/>
              </a:rPr>
              <a:t>Public Health Scotland. (2023). </a:t>
            </a:r>
            <a:r>
              <a:rPr lang="en-US" i="1" dirty="0">
                <a:effectLst/>
                <a:latin typeface="Arial" panose="020B0604020202020204" pitchFamily="34" charset="0"/>
                <a:cs typeface="Arial" panose="020B0604020202020204" pitchFamily="34" charset="0"/>
              </a:rPr>
              <a:t>Diabetes statistics annual report</a:t>
            </a:r>
            <a:r>
              <a:rPr lang="en-US" dirty="0">
                <a:effectLst/>
                <a:latin typeface="Arial" panose="020B0604020202020204" pitchFamily="34" charset="0"/>
                <a:cs typeface="Arial" panose="020B0604020202020204" pitchFamily="34" charset="0"/>
              </a:rPr>
              <a:t>. </a:t>
            </a:r>
            <a:r>
              <a:rPr lang="en-US" dirty="0">
                <a:effectLst/>
                <a:latin typeface="Arial" panose="020B0604020202020204" pitchFamily="34" charset="0"/>
                <a:cs typeface="Arial" panose="020B0604020202020204" pitchFamily="34" charset="0"/>
                <a:hlinkClick r:id="rId9" tooltip="www.publichealthscotland.scot"/>
              </a:rPr>
              <a:t>https://www.publichealthscotland.scot</a:t>
            </a:r>
            <a:endParaRPr lang="en-US" dirty="0">
              <a:latin typeface="Arial" panose="020B0604020202020204" pitchFamily="34" charset="0"/>
              <a:cs typeface="Arial" panose="020B0604020202020204" pitchFamily="34" charset="0"/>
            </a:endParaRPr>
          </a:p>
          <a:p>
            <a:pPr>
              <a:buNone/>
            </a:pPr>
            <a:r>
              <a:rPr lang="en-US" dirty="0">
                <a:effectLst/>
                <a:latin typeface="Arial" panose="020B0604020202020204" pitchFamily="34" charset="0"/>
                <a:cs typeface="Arial" panose="020B0604020202020204" pitchFamily="34" charset="0"/>
              </a:rPr>
              <a:t>Royal College of Nursing. (2022). </a:t>
            </a:r>
            <a:r>
              <a:rPr lang="en-US" i="1" dirty="0">
                <a:effectLst/>
                <a:latin typeface="Arial" panose="020B0604020202020204" pitchFamily="34" charset="0"/>
                <a:cs typeface="Arial" panose="020B0604020202020204" pitchFamily="34" charset="0"/>
              </a:rPr>
              <a:t>Nursing management of diabetes in community settings</a:t>
            </a:r>
            <a:r>
              <a:rPr lang="en-US" dirty="0">
                <a:effectLst/>
                <a:latin typeface="Arial" panose="020B0604020202020204" pitchFamily="34" charset="0"/>
                <a:cs typeface="Arial" panose="020B0604020202020204" pitchFamily="34" charset="0"/>
              </a:rPr>
              <a:t>. </a:t>
            </a:r>
            <a:r>
              <a:rPr lang="en-US" dirty="0">
                <a:effectLst/>
                <a:latin typeface="Arial" panose="020B0604020202020204" pitchFamily="34" charset="0"/>
                <a:cs typeface="Arial" panose="020B0604020202020204" pitchFamily="34" charset="0"/>
                <a:hlinkClick r:id="rId10" tooltip="www.rcn.org.uk"/>
              </a:rPr>
              <a:t>https://www.rcn.org.uk</a:t>
            </a:r>
            <a:endParaRPr lang="en-US" dirty="0">
              <a:latin typeface="Arial" panose="020B0604020202020204" pitchFamily="34" charset="0"/>
              <a:cs typeface="Arial" panose="020B0604020202020204" pitchFamily="34" charset="0"/>
            </a:endParaRPr>
          </a:p>
          <a:p>
            <a:pPr>
              <a:buNone/>
            </a:pPr>
            <a:r>
              <a:rPr lang="en-US" dirty="0">
                <a:effectLst/>
                <a:latin typeface="Arial" panose="020B0604020202020204" pitchFamily="34" charset="0"/>
                <a:cs typeface="Arial" panose="020B0604020202020204" pitchFamily="34" charset="0"/>
              </a:rPr>
              <a:t>Sacks, D. B., Kirkman, M. S., &amp; Little, R. R. (2024). Point-of-care HbA1c in clinical practice: Caveats and considerations for optimal use. </a:t>
            </a:r>
            <a:r>
              <a:rPr lang="en-US" i="1" dirty="0">
                <a:effectLst/>
                <a:latin typeface="Arial" panose="020B0604020202020204" pitchFamily="34" charset="0"/>
                <a:cs typeface="Arial" panose="020B0604020202020204" pitchFamily="34" charset="0"/>
              </a:rPr>
              <a:t>Diabetes Care, 47</a:t>
            </a:r>
            <a:r>
              <a:rPr lang="en-US" dirty="0">
                <a:effectLst/>
                <a:latin typeface="Arial" panose="020B0604020202020204" pitchFamily="34" charset="0"/>
                <a:cs typeface="Arial" panose="020B0604020202020204" pitchFamily="34" charset="0"/>
              </a:rPr>
              <a:t>(7). </a:t>
            </a:r>
            <a:r>
              <a:rPr lang="en-US" dirty="0">
                <a:effectLst/>
                <a:latin typeface="Arial" panose="020B0604020202020204" pitchFamily="34" charset="0"/>
                <a:cs typeface="Arial" panose="020B0604020202020204" pitchFamily="34" charset="0"/>
                <a:hlinkClick r:id="rId11" tooltip="doi.org"/>
              </a:rPr>
              <a:t>https://doi.org/10.2337/dci23-0040</a:t>
            </a:r>
            <a:endParaRPr lang="en-US" dirty="0">
              <a:latin typeface="Arial" panose="020B0604020202020204" pitchFamily="34" charset="0"/>
              <a:cs typeface="Arial" panose="020B0604020202020204" pitchFamily="34" charset="0"/>
            </a:endParaRPr>
          </a:p>
          <a:p>
            <a:pPr>
              <a:buNone/>
            </a:pPr>
            <a:r>
              <a:rPr lang="en-US" dirty="0">
                <a:effectLst/>
                <a:latin typeface="Arial" panose="020B0604020202020204" pitchFamily="34" charset="0"/>
                <a:cs typeface="Arial" panose="020B0604020202020204" pitchFamily="34" charset="0"/>
              </a:rPr>
              <a:t>Skyler, J. S., </a:t>
            </a:r>
            <a:r>
              <a:rPr lang="en-US" dirty="0" err="1">
                <a:effectLst/>
                <a:latin typeface="Arial" panose="020B0604020202020204" pitchFamily="34" charset="0"/>
                <a:cs typeface="Arial" panose="020B0604020202020204" pitchFamily="34" charset="0"/>
              </a:rPr>
              <a:t>Bakris</a:t>
            </a:r>
            <a:r>
              <a:rPr lang="en-US" dirty="0">
                <a:effectLst/>
                <a:latin typeface="Arial" panose="020B0604020202020204" pitchFamily="34" charset="0"/>
                <a:cs typeface="Arial" panose="020B0604020202020204" pitchFamily="34" charset="0"/>
              </a:rPr>
              <a:t>, G. L., Bonifacio, E., Darsow, T., Eckel, R. H., Groop, L., &amp; Ratner, R. E. (2017). Diabetes complications and prevention. </a:t>
            </a:r>
            <a:r>
              <a:rPr lang="en-US" i="1" dirty="0">
                <a:effectLst/>
                <a:latin typeface="Arial" panose="020B0604020202020204" pitchFamily="34" charset="0"/>
                <a:cs typeface="Arial" panose="020B0604020202020204" pitchFamily="34" charset="0"/>
              </a:rPr>
              <a:t>Diabetes Care, 40</a:t>
            </a:r>
            <a:r>
              <a:rPr lang="en-US" dirty="0">
                <a:effectLst/>
                <a:latin typeface="Arial" panose="020B0604020202020204" pitchFamily="34" charset="0"/>
                <a:cs typeface="Arial" panose="020B0604020202020204" pitchFamily="34" charset="0"/>
              </a:rPr>
              <a:t>(11), 1636–1645.</a:t>
            </a:r>
            <a:endParaRPr lang="en-US" dirty="0">
              <a:latin typeface="Arial" panose="020B0604020202020204" pitchFamily="34" charset="0"/>
              <a:cs typeface="Arial" panose="020B0604020202020204" pitchFamily="34" charset="0"/>
            </a:endParaRPr>
          </a:p>
          <a:p>
            <a:pPr>
              <a:buNone/>
            </a:pPr>
            <a:r>
              <a:rPr lang="en-US" dirty="0">
                <a:effectLst/>
                <a:latin typeface="Arial" panose="020B0604020202020204" pitchFamily="34" charset="0"/>
                <a:cs typeface="Arial" panose="020B0604020202020204" pitchFamily="34" charset="0"/>
              </a:rPr>
              <a:t>Törő, V., </a:t>
            </a:r>
            <a:r>
              <a:rPr lang="en-US" dirty="0" err="1">
                <a:effectLst/>
                <a:latin typeface="Arial" panose="020B0604020202020204" pitchFamily="34" charset="0"/>
                <a:cs typeface="Arial" panose="020B0604020202020204" pitchFamily="34" charset="0"/>
              </a:rPr>
              <a:t>Sarvary</a:t>
            </a:r>
            <a:r>
              <a:rPr lang="en-US" dirty="0">
                <a:effectLst/>
                <a:latin typeface="Arial" panose="020B0604020202020204" pitchFamily="34" charset="0"/>
                <a:cs typeface="Arial" panose="020B0604020202020204" pitchFamily="34" charset="0"/>
              </a:rPr>
              <a:t>, A., Takács, P., </a:t>
            </a:r>
            <a:r>
              <a:rPr lang="en-US" dirty="0" err="1">
                <a:effectLst/>
                <a:latin typeface="Arial" panose="020B0604020202020204" pitchFamily="34" charset="0"/>
                <a:cs typeface="Arial" panose="020B0604020202020204" pitchFamily="34" charset="0"/>
              </a:rPr>
              <a:t>Barkaszi</a:t>
            </a:r>
            <a:r>
              <a:rPr lang="en-US" dirty="0">
                <a:effectLst/>
                <a:latin typeface="Arial" panose="020B0604020202020204" pitchFamily="34" charset="0"/>
                <a:cs typeface="Arial" panose="020B0604020202020204" pitchFamily="34" charset="0"/>
              </a:rPr>
              <a:t>, A., György, L., &amp; Kósa, Z. (2017). Assessment of quality care of chronic illness patients living in Roma colonies and in the general population: A comparative study. </a:t>
            </a:r>
            <a:r>
              <a:rPr lang="en-US" i="1" dirty="0">
                <a:effectLst/>
                <a:latin typeface="Arial" panose="020B0604020202020204" pitchFamily="34" charset="0"/>
                <a:cs typeface="Arial" panose="020B0604020202020204" pitchFamily="34" charset="0"/>
              </a:rPr>
              <a:t>Central European Journal of Occupational and Environmental Medicine, 23</a:t>
            </a:r>
            <a:r>
              <a:rPr lang="en-US" dirty="0">
                <a:effectLst/>
                <a:latin typeface="Arial" panose="020B0604020202020204" pitchFamily="34" charset="0"/>
                <a:cs typeface="Arial" panose="020B0604020202020204" pitchFamily="34" charset="0"/>
              </a:rPr>
              <a:t>, 58–69.</a:t>
            </a:r>
            <a:endParaRPr lang="en-US" dirty="0">
              <a:latin typeface="Arial" panose="020B0604020202020204" pitchFamily="34" charset="0"/>
              <a:cs typeface="Arial" panose="020B0604020202020204" pitchFamily="34" charset="0"/>
            </a:endParaRPr>
          </a:p>
          <a:p>
            <a:pPr>
              <a:buNone/>
            </a:pPr>
            <a:r>
              <a:rPr lang="en-US" dirty="0">
                <a:effectLst/>
                <a:latin typeface="Arial" panose="020B0604020202020204" pitchFamily="34" charset="0"/>
                <a:cs typeface="Arial" panose="020B0604020202020204" pitchFamily="34" charset="0"/>
              </a:rPr>
              <a:t>UK Health Security Agency. (2023). </a:t>
            </a:r>
            <a:r>
              <a:rPr lang="en-US" i="1" dirty="0">
                <a:effectLst/>
                <a:latin typeface="Arial" panose="020B0604020202020204" pitchFamily="34" charset="0"/>
                <a:cs typeface="Arial" panose="020B0604020202020204" pitchFamily="34" charset="0"/>
              </a:rPr>
              <a:t>Obesity and metabolic disease trends in England</a:t>
            </a:r>
            <a:r>
              <a:rPr lang="en-US" dirty="0">
                <a:effectLst/>
                <a:latin typeface="Arial" panose="020B0604020202020204" pitchFamily="34" charset="0"/>
                <a:cs typeface="Arial" panose="020B0604020202020204" pitchFamily="34" charset="0"/>
              </a:rPr>
              <a:t>. </a:t>
            </a:r>
            <a:r>
              <a:rPr lang="en-US" dirty="0">
                <a:effectLst/>
                <a:latin typeface="Arial" panose="020B0604020202020204" pitchFamily="34" charset="0"/>
                <a:cs typeface="Arial" panose="020B0604020202020204" pitchFamily="34" charset="0"/>
                <a:hlinkClick r:id="rId8" tooltip="www.gov.uk"/>
              </a:rPr>
              <a:t>https://www.gov.uk</a:t>
            </a:r>
            <a:endParaRPr lang="en-US" dirty="0">
              <a:latin typeface="Arial" panose="020B0604020202020204" pitchFamily="34" charset="0"/>
              <a:cs typeface="Arial" panose="020B0604020202020204" pitchFamily="34" charset="0"/>
            </a:endParaRPr>
          </a:p>
          <a:p>
            <a:pPr>
              <a:buNone/>
            </a:pPr>
            <a:r>
              <a:rPr lang="en-US" dirty="0">
                <a:effectLst/>
                <a:latin typeface="Arial" panose="020B0604020202020204" pitchFamily="34" charset="0"/>
                <a:cs typeface="Arial" panose="020B0604020202020204" pitchFamily="34" charset="0"/>
              </a:rPr>
              <a:t>World Bank. (2022). </a:t>
            </a:r>
            <a:r>
              <a:rPr lang="en-US" i="1" dirty="0">
                <a:effectLst/>
                <a:latin typeface="Arial" panose="020B0604020202020204" pitchFamily="34" charset="0"/>
                <a:cs typeface="Arial" panose="020B0604020202020204" pitchFamily="34" charset="0"/>
              </a:rPr>
              <a:t>Economic impact of non-communicable diseases</a:t>
            </a:r>
            <a:r>
              <a:rPr lang="en-US" dirty="0">
                <a:effectLst/>
                <a:latin typeface="Arial" panose="020B0604020202020204" pitchFamily="34" charset="0"/>
                <a:cs typeface="Arial" panose="020B0604020202020204" pitchFamily="34" charset="0"/>
              </a:rPr>
              <a:t>. </a:t>
            </a:r>
            <a:r>
              <a:rPr lang="en-US" dirty="0">
                <a:effectLst/>
                <a:latin typeface="Arial" panose="020B0604020202020204" pitchFamily="34" charset="0"/>
                <a:cs typeface="Arial" panose="020B0604020202020204" pitchFamily="34" charset="0"/>
                <a:hlinkClick r:id="rId12" tooltip="www.worldbank.org"/>
              </a:rPr>
              <a:t>https://www.worldbank.org</a:t>
            </a:r>
            <a:endParaRPr lang="en-US" dirty="0">
              <a:latin typeface="Arial" panose="020B0604020202020204" pitchFamily="34" charset="0"/>
              <a:cs typeface="Arial" panose="020B0604020202020204" pitchFamily="34" charset="0"/>
            </a:endParaRPr>
          </a:p>
          <a:p>
            <a:pPr>
              <a:buNone/>
            </a:pPr>
            <a:r>
              <a:rPr lang="en-US" dirty="0">
                <a:effectLst/>
                <a:latin typeface="Arial" panose="020B0604020202020204" pitchFamily="34" charset="0"/>
                <a:cs typeface="Arial" panose="020B0604020202020204" pitchFamily="34" charset="0"/>
              </a:rPr>
              <a:t>World Health Organization. (2023). </a:t>
            </a:r>
            <a:r>
              <a:rPr lang="en-US" i="1" dirty="0">
                <a:effectLst/>
                <a:latin typeface="Arial" panose="020B0604020202020204" pitchFamily="34" charset="0"/>
                <a:cs typeface="Arial" panose="020B0604020202020204" pitchFamily="34" charset="0"/>
              </a:rPr>
              <a:t>Diabetes fact sheet</a:t>
            </a:r>
            <a:r>
              <a:rPr lang="en-US" dirty="0">
                <a:effectLst/>
                <a:latin typeface="Arial" panose="020B0604020202020204" pitchFamily="34" charset="0"/>
                <a:cs typeface="Arial" panose="020B0604020202020204" pitchFamily="34" charset="0"/>
              </a:rPr>
              <a:t>. </a:t>
            </a:r>
            <a:r>
              <a:rPr lang="en-US" dirty="0">
                <a:effectLst/>
                <a:latin typeface="Arial" panose="020B0604020202020204" pitchFamily="34" charset="0"/>
                <a:cs typeface="Arial" panose="020B0604020202020204" pitchFamily="34" charset="0"/>
                <a:hlinkClick r:id="rId13" tooltip="www.who.int"/>
              </a:rPr>
              <a:t>https://www.who.int</a:t>
            </a:r>
            <a:endParaRPr lang="en-US" dirty="0">
              <a:latin typeface="Arial" panose="020B0604020202020204" pitchFamily="34" charset="0"/>
              <a:cs typeface="Arial" panose="020B0604020202020204" pitchFamily="34" charset="0"/>
            </a:endParaRPr>
          </a:p>
          <a:p>
            <a:pPr>
              <a:buNone/>
            </a:pPr>
            <a:r>
              <a:rPr lang="en-US" dirty="0">
                <a:effectLst/>
                <a:latin typeface="Arial" panose="020B0604020202020204" pitchFamily="34" charset="0"/>
                <a:cs typeface="Arial" panose="020B0604020202020204" pitchFamily="34" charset="0"/>
              </a:rPr>
              <a:t>Zheng, Y., Ley, S. H., &amp; Hu, F. B. (2018). Global </a:t>
            </a:r>
            <a:r>
              <a:rPr lang="en-US" dirty="0" err="1">
                <a:effectLst/>
                <a:latin typeface="Arial" panose="020B0604020202020204" pitchFamily="34" charset="0"/>
                <a:cs typeface="Arial" panose="020B0604020202020204" pitchFamily="34" charset="0"/>
              </a:rPr>
              <a:t>aetiology</a:t>
            </a:r>
            <a:r>
              <a:rPr lang="en-US" dirty="0">
                <a:effectLst/>
                <a:latin typeface="Arial" panose="020B0604020202020204" pitchFamily="34" charset="0"/>
                <a:cs typeface="Arial" panose="020B0604020202020204" pitchFamily="34" charset="0"/>
              </a:rPr>
              <a:t> and epidemiology of type 2 diabetes. </a:t>
            </a:r>
            <a:r>
              <a:rPr lang="en-US" i="1" dirty="0">
                <a:effectLst/>
                <a:latin typeface="Arial" panose="020B0604020202020204" pitchFamily="34" charset="0"/>
                <a:cs typeface="Arial" panose="020B0604020202020204" pitchFamily="34" charset="0"/>
              </a:rPr>
              <a:t>Nature Reviews Endocrinology, 14</a:t>
            </a:r>
            <a:r>
              <a:rPr lang="en-US" dirty="0">
                <a:effectLst/>
                <a:latin typeface="Arial" panose="020B0604020202020204" pitchFamily="34" charset="0"/>
                <a:cs typeface="Arial" panose="020B0604020202020204" pitchFamily="34" charset="0"/>
              </a:rPr>
              <a:t>(2), 88–98.</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989844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BAD2B82-CDC5-4816-8695-4BF3EED9EDFA}"/>
              </a:ext>
            </a:extLst>
          </p:cNvPr>
          <p:cNvSpPr/>
          <p:nvPr/>
        </p:nvSpPr>
        <p:spPr>
          <a:xfrm>
            <a:off x="3650184" y="2951837"/>
            <a:ext cx="5610756" cy="1253350"/>
          </a:xfrm>
          <a:prstGeom prst="rect">
            <a:avLst/>
          </a:prstGeom>
          <a:solidFill>
            <a:schemeClr val="bg1"/>
          </a:solidFill>
        </p:spPr>
        <p:txBody>
          <a:bodyPr wrap="none" lIns="112834" tIns="56417" rIns="112834" bIns="56417">
            <a:spAutoFit/>
          </a:bodyPr>
          <a:lstStyle/>
          <a:p>
            <a:pPr algn="ctr"/>
            <a:r>
              <a:rPr lang="en-US" sz="7404"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THANKYOU</a:t>
            </a:r>
          </a:p>
        </p:txBody>
      </p:sp>
      <p:sp>
        <p:nvSpPr>
          <p:cNvPr id="3" name="Slide Number Placeholder 2">
            <a:extLst>
              <a:ext uri="{FF2B5EF4-FFF2-40B4-BE49-F238E27FC236}">
                <a16:creationId xmlns:a16="http://schemas.microsoft.com/office/drawing/2014/main" id="{72425EAA-0D0C-4686-8C70-509316E68F32}"/>
              </a:ext>
            </a:extLst>
          </p:cNvPr>
          <p:cNvSpPr>
            <a:spLocks noGrp="1"/>
          </p:cNvSpPr>
          <p:nvPr>
            <p:ph type="sldNum" sz="quarter" idx="12"/>
          </p:nvPr>
        </p:nvSpPr>
        <p:spPr/>
        <p:txBody>
          <a:bodyPr/>
          <a:lstStyle/>
          <a:p>
            <a:fld id="{B6F15528-21DE-4FAA-801E-634DDDAF4B2B}" type="slidenum">
              <a:rPr lang="en-US" smtClean="0"/>
              <a:pPr/>
              <a:t>19</a:t>
            </a:fld>
            <a:endParaRPr lang="en-US"/>
          </a:p>
        </p:txBody>
      </p:sp>
    </p:spTree>
    <p:extLst>
      <p:ext uri="{BB962C8B-B14F-4D97-AF65-F5344CB8AC3E}">
        <p14:creationId xmlns:p14="http://schemas.microsoft.com/office/powerpoint/2010/main" val="41291030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5501</TotalTime>
  <Words>5328</Words>
  <Application>Microsoft Office PowerPoint</Application>
  <PresentationFormat>Custom</PresentationFormat>
  <Paragraphs>268</Paragraphs>
  <Slides>19</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KIRAN</dc:creator>
  <cp:lastModifiedBy>Varshini Velmurugan</cp:lastModifiedBy>
  <cp:revision>1609</cp:revision>
  <dcterms:created xsi:type="dcterms:W3CDTF">2006-08-16T00:00:00Z</dcterms:created>
  <dcterms:modified xsi:type="dcterms:W3CDTF">2026-04-16T12:25:48Z</dcterms:modified>
</cp:coreProperties>
</file>