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1" r:id="rId3"/>
    <p:sldId id="258" r:id="rId4"/>
    <p:sldId id="332" r:id="rId5"/>
    <p:sldId id="333" r:id="rId6"/>
    <p:sldId id="337" r:id="rId7"/>
    <p:sldId id="353" r:id="rId8"/>
    <p:sldId id="354" r:id="rId9"/>
    <p:sldId id="350" r:id="rId10"/>
    <p:sldId id="338" r:id="rId11"/>
    <p:sldId id="33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acad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720"/>
            <a:ext cx="7772400" cy="1152128"/>
          </a:xfrm>
        </p:spPr>
        <p:txBody>
          <a:bodyPr/>
          <a:lstStyle/>
          <a:p>
            <a:pPr eaLnBrk="1" hangingPunct="1"/>
            <a:r>
              <a:rPr lang="de-DE" b="1" dirty="0"/>
              <a:t> </a:t>
            </a:r>
            <a:br>
              <a:rPr lang="de-DE" b="1" dirty="0"/>
            </a:br>
            <a:r>
              <a:rPr lang="en-GB" b="1" dirty="0"/>
              <a:t>ACCA6022_LON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Switching,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Module Introduction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737909"/>
            <a:ext cx="8507413" cy="3707216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To study the technical issues related to routing and switching techniques, to have an in-depth knowledge of architecture, components, and operations of routers and switches in a larger and more complex network.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Learning Objectives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 </a:t>
            </a:r>
            <a:r>
              <a:rPr lang="en-GB" altLang="en-US" sz="2000" dirty="0"/>
              <a:t>Upon the successful completion of this module, the student should be able to: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1.	Demonstrate a detailed understanding of theoretical and practical knowledge relating to routing and switching concepts.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2.	Implement routing and switching techniques within a network infrastructure, configure routing protocols, VLANs and perform network maintenance.</a:t>
            </a:r>
          </a:p>
          <a:p>
            <a:pPr algn="just" eaLnBrk="1" hangingPunct="1">
              <a:buNone/>
            </a:pPr>
            <a:endParaRPr lang="en-GB" altLang="en-US" dirty="0"/>
          </a:p>
          <a:p>
            <a:pPr algn="just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Indicative contents/Syllabus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60440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Switching concepts – layer 2 &amp; 3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Routing concepts – Static and dynamic, implementation and troubleshooting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Routing Information Protocol v1 &amp; v2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Virtual Local Area Networks (VLANs)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 VLAN routing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Spanning tree protocols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VLAN Trunking protocols and Dynamic Trunking protocols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LAN Security concepts and implementation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Wireless LAN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STUDY TIME ALLOCATION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79C273E-4F42-44D0-BC31-84D6A7D4C8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556984"/>
              </p:ext>
            </p:extLst>
          </p:nvPr>
        </p:nvGraphicFramePr>
        <p:xfrm>
          <a:off x="1043609" y="1556792"/>
          <a:ext cx="7056783" cy="2145260"/>
        </p:xfrm>
        <a:graphic>
          <a:graphicData uri="http://schemas.openxmlformats.org/drawingml/2006/table">
            <a:tbl>
              <a:tblPr firstRow="1" firstCol="1" bandRow="1"/>
              <a:tblGrid>
                <a:gridCol w="3325711">
                  <a:extLst>
                    <a:ext uri="{9D8B030D-6E8A-4147-A177-3AD203B41FA5}">
                      <a16:colId xmlns:a16="http://schemas.microsoft.com/office/drawing/2014/main" val="740628736"/>
                    </a:ext>
                  </a:extLst>
                </a:gridCol>
                <a:gridCol w="1418134">
                  <a:extLst>
                    <a:ext uri="{9D8B030D-6E8A-4147-A177-3AD203B41FA5}">
                      <a16:colId xmlns:a16="http://schemas.microsoft.com/office/drawing/2014/main" val="507172549"/>
                    </a:ext>
                  </a:extLst>
                </a:gridCol>
                <a:gridCol w="2312938">
                  <a:extLst>
                    <a:ext uri="{9D8B030D-6E8A-4147-A177-3AD203B41FA5}">
                      <a16:colId xmlns:a16="http://schemas.microsoft.com/office/drawing/2014/main" val="634578993"/>
                    </a:ext>
                  </a:extLst>
                </a:gridCol>
              </a:tblGrid>
              <a:tr h="429052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Hours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00224792"/>
                  </a:ext>
                </a:extLst>
              </a:tr>
              <a:tr h="429052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Scheduled learning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48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8180337"/>
                  </a:ext>
                </a:extLst>
              </a:tr>
              <a:tr h="429052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Independent learning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152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76%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5246847"/>
                  </a:ext>
                </a:extLst>
              </a:tr>
              <a:tr h="429052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Placement learning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0192540"/>
                  </a:ext>
                </a:extLst>
              </a:tr>
              <a:tr h="429052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200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3519687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Types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36" name="Content Placeholder 35">
            <a:extLst>
              <a:ext uri="{FF2B5EF4-FFF2-40B4-BE49-F238E27FC236}">
                <a16:creationId xmlns:a16="http://schemas.microsoft.com/office/drawing/2014/main" id="{3C46649C-5B89-4029-835A-F27A2B940F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356" y="1772816"/>
            <a:ext cx="5733288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2A472-6821-433D-B80D-7590BFEDE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Types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2CB37BF-8EA8-45CC-A3FD-5D7CD12954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356" y="1700808"/>
            <a:ext cx="5733288" cy="241764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061F0-3B46-4D80-8009-168287EC9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0EFFA2-0C57-4139-8031-4633EC57A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4089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C83E1-DF9A-4939-88BC-82C208AAC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Assessment Summary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A9DB9F2-3177-4E4A-965B-597DAFEAE8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838447"/>
              </p:ext>
            </p:extLst>
          </p:nvPr>
        </p:nvGraphicFramePr>
        <p:xfrm>
          <a:off x="1835696" y="1844824"/>
          <a:ext cx="5472607" cy="2094555"/>
        </p:xfrm>
        <a:graphic>
          <a:graphicData uri="http://schemas.openxmlformats.org/drawingml/2006/table">
            <a:tbl>
              <a:tblPr firstRow="1" firstCol="1" bandRow="1"/>
              <a:tblGrid>
                <a:gridCol w="3497193">
                  <a:extLst>
                    <a:ext uri="{9D8B030D-6E8A-4147-A177-3AD203B41FA5}">
                      <a16:colId xmlns:a16="http://schemas.microsoft.com/office/drawing/2014/main" val="441801112"/>
                    </a:ext>
                  </a:extLst>
                </a:gridCol>
                <a:gridCol w="1975414">
                  <a:extLst>
                    <a:ext uri="{9D8B030D-6E8A-4147-A177-3AD203B41FA5}">
                      <a16:colId xmlns:a16="http://schemas.microsoft.com/office/drawing/2014/main" val="1378207833"/>
                    </a:ext>
                  </a:extLst>
                </a:gridCol>
              </a:tblGrid>
              <a:tr h="418911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2830083"/>
                  </a:ext>
                </a:extLst>
              </a:tr>
              <a:tr h="418911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Written exam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39968138"/>
                  </a:ext>
                </a:extLst>
              </a:tr>
              <a:tr h="418911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Coursework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41821800"/>
                  </a:ext>
                </a:extLst>
              </a:tr>
              <a:tr h="418911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Practical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75%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084817"/>
                  </a:ext>
                </a:extLst>
              </a:tr>
              <a:tr h="418911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819175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DD599-AC5C-45A1-B8FB-FD05AF883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39910D-C7AD-4888-9297-85388F450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644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7F1B7-428D-4112-B60B-4D4C8C02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Class Activities(Formative assessment)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D745-3137-4DD1-8AAE-956BBA5F7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Quiz test on Moodle</a:t>
            </a:r>
          </a:p>
          <a:p>
            <a:r>
              <a:rPr lang="en-GB" dirty="0"/>
              <a:t>Discussion forums </a:t>
            </a:r>
          </a:p>
          <a:p>
            <a:r>
              <a:rPr lang="en-GB" dirty="0"/>
              <a:t>Lab experiments using CISCO Packet tracer</a:t>
            </a:r>
          </a:p>
          <a:p>
            <a:r>
              <a:rPr lang="en-GB" dirty="0"/>
              <a:t>CISCO Materials for Routing &amp; Switching</a:t>
            </a:r>
          </a:p>
          <a:p>
            <a:r>
              <a:rPr lang="en-GB" dirty="0"/>
              <a:t>Questions and Answer sessions</a:t>
            </a:r>
          </a:p>
          <a:p>
            <a:r>
              <a:rPr lang="en-GB" dirty="0"/>
              <a:t>Group/Individual Presentation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5DA36-1498-4B8A-AB44-67C1AA9A8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30094-09A1-4CA9-8C40-82E778F95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32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INDICATIVE READING LIST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10/10/2021</a:t>
            </a:fld>
            <a:endParaRPr lang="en-GB" altLang="en-US" sz="9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0CAA9EB6-A768-42B7-A38B-287BE444C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948560"/>
              </p:ext>
            </p:extLst>
          </p:nvPr>
        </p:nvGraphicFramePr>
        <p:xfrm>
          <a:off x="1222375" y="1484784"/>
          <a:ext cx="6445969" cy="2911799"/>
        </p:xfrm>
        <a:graphic>
          <a:graphicData uri="http://schemas.openxmlformats.org/drawingml/2006/table">
            <a:tbl>
              <a:tblPr firstRow="1" firstCol="1" bandRow="1"/>
              <a:tblGrid>
                <a:gridCol w="1257187">
                  <a:extLst>
                    <a:ext uri="{9D8B030D-6E8A-4147-A177-3AD203B41FA5}">
                      <a16:colId xmlns:a16="http://schemas.microsoft.com/office/drawing/2014/main" val="2396730727"/>
                    </a:ext>
                  </a:extLst>
                </a:gridCol>
                <a:gridCol w="4172016">
                  <a:extLst>
                    <a:ext uri="{9D8B030D-6E8A-4147-A177-3AD203B41FA5}">
                      <a16:colId xmlns:a16="http://schemas.microsoft.com/office/drawing/2014/main" val="1715050352"/>
                    </a:ext>
                  </a:extLst>
                </a:gridCol>
                <a:gridCol w="1016766">
                  <a:extLst>
                    <a:ext uri="{9D8B030D-6E8A-4147-A177-3AD203B41FA5}">
                      <a16:colId xmlns:a16="http://schemas.microsoft.com/office/drawing/2014/main" val="3340920871"/>
                    </a:ext>
                  </a:extLst>
                </a:gridCol>
              </a:tblGrid>
              <a:tr h="264709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ACCA6022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070892"/>
                  </a:ext>
                </a:extLst>
              </a:tr>
              <a:tr h="264709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Module Title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Switching, Routing and Wireless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225852"/>
                  </a:ext>
                </a:extLst>
              </a:tr>
              <a:tr h="264709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Classification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Reading List entry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Electronic*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603019"/>
                  </a:ext>
                </a:extLst>
              </a:tr>
              <a:tr h="529418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 u="sng">
                          <a:solidFill>
                            <a:srgbClr val="0000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  <a:hlinkClick r:id="rId2"/>
                        </a:rPr>
                        <a:t>www.netacad.com</a:t>
                      </a: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username and password is required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☒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79710"/>
                  </a:ext>
                </a:extLst>
              </a:tr>
              <a:tr h="529418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Connecting Networks v6 Companion Guide by Cisco Networking Academy, Cisco Press. Published Sep 11 2017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☒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2147461"/>
                  </a:ext>
                </a:extLst>
              </a:tr>
              <a:tr h="529418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Scaling Networks Essentials v6 Companion Guide by Cisco Networking Academy, Cisco Press. Published Aug 3, 2017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☒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31965"/>
                  </a:ext>
                </a:extLst>
              </a:tr>
              <a:tr h="529418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 Odom (2019) CCNA 200-301 Official Cert Guide Library, Cisco Press part of the Official Cert Guide series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0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☐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81458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 Tutorials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7"/>
            <a:ext cx="8229600" cy="3096345"/>
          </a:xfrm>
        </p:spPr>
        <p:txBody>
          <a:bodyPr/>
          <a:lstStyle/>
          <a:p>
            <a:r>
              <a:rPr lang="en-US" sz="2400" dirty="0"/>
              <a:t>Download Cisco packet tracer latest version from </a:t>
            </a:r>
          </a:p>
          <a:p>
            <a:r>
              <a:rPr lang="en-US" sz="2400" dirty="0">
                <a:hlinkClick r:id="rId2"/>
              </a:rPr>
              <a:t>https://www.netacad.com/</a:t>
            </a:r>
            <a:endParaRPr lang="en-US" sz="2400" dirty="0"/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1146</TotalTime>
  <Words>388</Words>
  <Application>Microsoft Office PowerPoint</Application>
  <PresentationFormat>On-screen Show (4:3)</PresentationFormat>
  <Paragraphs>111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MS Gothic</vt:lpstr>
      <vt:lpstr>Arial</vt:lpstr>
      <vt:lpstr>Myriad Pro</vt:lpstr>
      <vt:lpstr>Symbol</vt:lpstr>
      <vt:lpstr>Verdana</vt:lpstr>
      <vt:lpstr>20140311PresentationUWTSDTemplate</vt:lpstr>
      <vt:lpstr>  ACCA6022_LON </vt:lpstr>
      <vt:lpstr>Lesson Aims</vt:lpstr>
      <vt:lpstr>Learning Objectives</vt:lpstr>
      <vt:lpstr>Indicative contents/Syllabus</vt:lpstr>
      <vt:lpstr>STUDY TIME ALLOCATION</vt:lpstr>
      <vt:lpstr>Assessment Types</vt:lpstr>
      <vt:lpstr>Assessment Types</vt:lpstr>
      <vt:lpstr>  Assessment Summary  </vt:lpstr>
      <vt:lpstr>In Class Activities(Formative assessment)</vt:lpstr>
      <vt:lpstr>INDICATIVE READING LIST</vt:lpstr>
      <vt:lpstr>Lab Tutorials Tools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149</cp:revision>
  <cp:lastPrinted>2018-07-09T15:27:01Z</cp:lastPrinted>
  <dcterms:created xsi:type="dcterms:W3CDTF">2002-10-07T19:43:58Z</dcterms:created>
  <dcterms:modified xsi:type="dcterms:W3CDTF">2021-10-10T07:29:20Z</dcterms:modified>
</cp:coreProperties>
</file>